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5" r:id="rId4"/>
    <p:sldId id="266" r:id="rId5"/>
    <p:sldId id="258" r:id="rId6"/>
    <p:sldId id="267" r:id="rId7"/>
    <p:sldId id="259" r:id="rId8"/>
    <p:sldId id="260" r:id="rId9"/>
    <p:sldId id="268" r:id="rId10"/>
    <p:sldId id="269" r:id="rId11"/>
    <p:sldId id="261" r:id="rId12"/>
    <p:sldId id="270" r:id="rId13"/>
    <p:sldId id="262" r:id="rId14"/>
    <p:sldId id="26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90" d="100"/>
          <a:sy n="90" d="100"/>
        </p:scale>
        <p:origin x="87"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05E78-5F2E-492E-A41B-45ACD6B79E2F}" type="datetimeFigureOut">
              <a:rPr lang="zh-CN" altLang="en-US" smtClean="0"/>
              <a:t>2025/12/13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EB537-CE07-4F25-9D38-9F545C3E1E5A}" type="slidenum">
              <a:rPr lang="zh-CN" altLang="en-US" smtClean="0"/>
              <a:t>‹#›</a:t>
            </a:fld>
            <a:endParaRPr lang="zh-CN" altLang="en-US"/>
          </a:p>
        </p:txBody>
      </p:sp>
    </p:spTree>
    <p:extLst>
      <p:ext uri="{BB962C8B-B14F-4D97-AF65-F5344CB8AC3E}">
        <p14:creationId xmlns:p14="http://schemas.microsoft.com/office/powerpoint/2010/main" val="176951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0EB537-CE07-4F25-9D38-9F545C3E1E5A}" type="slidenum">
              <a:rPr lang="zh-CN" altLang="en-US" smtClean="0"/>
              <a:t>1</a:t>
            </a:fld>
            <a:endParaRPr lang="zh-CN" altLang="en-US"/>
          </a:p>
        </p:txBody>
      </p:sp>
    </p:spTree>
    <p:extLst>
      <p:ext uri="{BB962C8B-B14F-4D97-AF65-F5344CB8AC3E}">
        <p14:creationId xmlns:p14="http://schemas.microsoft.com/office/powerpoint/2010/main" val="352578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0EB537-CE07-4F25-9D38-9F545C3E1E5A}" type="slidenum">
              <a:rPr lang="zh-CN" altLang="en-US" smtClean="0"/>
              <a:t>2</a:t>
            </a:fld>
            <a:endParaRPr lang="zh-CN" altLang="en-US"/>
          </a:p>
        </p:txBody>
      </p:sp>
    </p:spTree>
    <p:extLst>
      <p:ext uri="{BB962C8B-B14F-4D97-AF65-F5344CB8AC3E}">
        <p14:creationId xmlns:p14="http://schemas.microsoft.com/office/powerpoint/2010/main" val="183337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0EB537-CE07-4F25-9D38-9F545C3E1E5A}" type="slidenum">
              <a:rPr lang="zh-CN" altLang="en-US" smtClean="0"/>
              <a:t>3</a:t>
            </a:fld>
            <a:endParaRPr lang="zh-CN" altLang="en-US"/>
          </a:p>
        </p:txBody>
      </p:sp>
    </p:spTree>
    <p:extLst>
      <p:ext uri="{BB962C8B-B14F-4D97-AF65-F5344CB8AC3E}">
        <p14:creationId xmlns:p14="http://schemas.microsoft.com/office/powerpoint/2010/main" val="74751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0EB537-CE07-4F25-9D38-9F545C3E1E5A}" type="slidenum">
              <a:rPr lang="zh-CN" altLang="en-US" smtClean="0"/>
              <a:t>14</a:t>
            </a:fld>
            <a:endParaRPr lang="zh-CN" altLang="en-US"/>
          </a:p>
        </p:txBody>
      </p:sp>
    </p:spTree>
    <p:extLst>
      <p:ext uri="{BB962C8B-B14F-4D97-AF65-F5344CB8AC3E}">
        <p14:creationId xmlns:p14="http://schemas.microsoft.com/office/powerpoint/2010/main" val="406708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7F3DED-83D8-77DD-EB57-558BD6F755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BF36954-EFFD-10BD-2E8B-EB6F5FE82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A124352-2327-85ED-493A-A0DAAA553221}"/>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5" name="页脚占位符 4">
            <a:extLst>
              <a:ext uri="{FF2B5EF4-FFF2-40B4-BE49-F238E27FC236}">
                <a16:creationId xmlns:a16="http://schemas.microsoft.com/office/drawing/2014/main" id="{CB5681D8-14B1-B2AA-F49F-314F0EC60A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6C22E9-1652-CB85-CA41-A70CF000938A}"/>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182045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E9103F-778E-5C07-D86C-C67105F2F70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6CE07F6-8FE2-0140-932D-FD928B9574C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F9705A-B281-37DF-3EB9-68C7313CE20D}"/>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5" name="页脚占位符 4">
            <a:extLst>
              <a:ext uri="{FF2B5EF4-FFF2-40B4-BE49-F238E27FC236}">
                <a16:creationId xmlns:a16="http://schemas.microsoft.com/office/drawing/2014/main" id="{4B436FA9-FB48-A6CD-60FB-0552B40035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D14644-E8E4-7945-D380-FD77059C27AC}"/>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374972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B5660FA-C615-9D13-1C33-26612EE6A9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7BE0F97-F194-347F-7D87-C1849C9F1FA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15C27D5-756C-C7DA-5603-15069B3C4CAB}"/>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5" name="页脚占位符 4">
            <a:extLst>
              <a:ext uri="{FF2B5EF4-FFF2-40B4-BE49-F238E27FC236}">
                <a16:creationId xmlns:a16="http://schemas.microsoft.com/office/drawing/2014/main" id="{2BCE5A64-EEDE-9DD4-C147-298677BFB4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D1DEA4-E709-6119-260E-AC2EA109E445}"/>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24021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19DC4-C331-948C-E11F-D77F67FC3EA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2A7A0B-EF57-72F3-6406-9E2B552A594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A8EB31-A3FC-5F46-F2F5-1D486E64DC7A}"/>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5" name="页脚占位符 4">
            <a:extLst>
              <a:ext uri="{FF2B5EF4-FFF2-40B4-BE49-F238E27FC236}">
                <a16:creationId xmlns:a16="http://schemas.microsoft.com/office/drawing/2014/main" id="{87B2C741-37EF-A6D5-D1D2-2436352863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AF93FB-3CCD-C4F6-967E-FA8691342B2F}"/>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31770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720DE8-B645-93BF-99EE-DF360D5792E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01A4ED-E809-DA51-382E-5DD242EC3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D1DD385-8301-41A7-4EC0-A03F553CF74E}"/>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5" name="页脚占位符 4">
            <a:extLst>
              <a:ext uri="{FF2B5EF4-FFF2-40B4-BE49-F238E27FC236}">
                <a16:creationId xmlns:a16="http://schemas.microsoft.com/office/drawing/2014/main" id="{9A2D0B60-B0AB-EB50-9373-F995A4F7C0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7D5949-DAC8-FD02-1B4D-042219651C66}"/>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94926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2B95B6-AC7C-E910-B3DF-98DC23FED9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3B2D5C5-4183-4A08-DEEB-D8C9D7EA951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46A95EA-DC97-85A1-DFBD-DFC5FC47E7C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BAED335-2F1C-5611-B28B-C590A4CE2265}"/>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6" name="页脚占位符 5">
            <a:extLst>
              <a:ext uri="{FF2B5EF4-FFF2-40B4-BE49-F238E27FC236}">
                <a16:creationId xmlns:a16="http://schemas.microsoft.com/office/drawing/2014/main" id="{61AFEDF3-1FE5-B1DC-D0C1-BD122A585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BDAC5C-15C5-1460-56D4-EF47D489423E}"/>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314403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40258-C885-AC80-2BE7-DEB2AB5F08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E47820-68B7-34FE-4AAA-707849A47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75350F4-E321-DF55-6071-E988C55B863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FF602E1-9187-FAD2-6974-B5BAB5A45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D8B6865-5A94-83E9-2623-9F40C6D7065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EDCA126-2B8C-C701-2627-7742395EE2D5}"/>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8" name="页脚占位符 7">
            <a:extLst>
              <a:ext uri="{FF2B5EF4-FFF2-40B4-BE49-F238E27FC236}">
                <a16:creationId xmlns:a16="http://schemas.microsoft.com/office/drawing/2014/main" id="{D41D579D-8EAA-6173-7628-D0F157EFF0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8864732-C93C-D0B3-239C-E7BADA7F22F2}"/>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325931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BABE60-685F-8BCB-F520-5A1C863DA53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444C24B-B6FE-7131-F169-5D11A46438F1}"/>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4" name="页脚占位符 3">
            <a:extLst>
              <a:ext uri="{FF2B5EF4-FFF2-40B4-BE49-F238E27FC236}">
                <a16:creationId xmlns:a16="http://schemas.microsoft.com/office/drawing/2014/main" id="{0FD98A07-38AE-88B0-ADE9-CC1AF3A12DF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C30BDDA-27D5-3288-1EB0-6C1DA4EF3106}"/>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320352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1446E2-DAD2-4EA5-4273-068B7249BC8E}"/>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3" name="页脚占位符 2">
            <a:extLst>
              <a:ext uri="{FF2B5EF4-FFF2-40B4-BE49-F238E27FC236}">
                <a16:creationId xmlns:a16="http://schemas.microsoft.com/office/drawing/2014/main" id="{3D2F65A4-7C81-2E39-BED0-A42AF34AC9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1158022-2F32-6ED8-52CA-4B3E68F6DA48}"/>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215608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F7E76-DC05-0B25-B485-58B618A826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D7A3C0-6373-7497-2B06-3CCA65520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CC2E246-30F1-149D-F3A5-081718311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87DF07-09BE-47B8-C886-246E9117EB14}"/>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6" name="页脚占位符 5">
            <a:extLst>
              <a:ext uri="{FF2B5EF4-FFF2-40B4-BE49-F238E27FC236}">
                <a16:creationId xmlns:a16="http://schemas.microsoft.com/office/drawing/2014/main" id="{35A8CD1E-1F1C-A892-88AA-DA89182E25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72E87D7-7F9A-1BB3-EB63-A88BCB222F5F}"/>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217046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9BA3F6-8E5D-694F-404F-7109AF8D835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736852-6E12-06AB-CA12-53ED5F3B4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DB179D5-4371-CED3-A259-24FCD705C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98DA8F-1320-F35E-CF6F-7C4662E9997D}"/>
              </a:ext>
            </a:extLst>
          </p:cNvPr>
          <p:cNvSpPr>
            <a:spLocks noGrp="1"/>
          </p:cNvSpPr>
          <p:nvPr>
            <p:ph type="dt" sz="half" idx="10"/>
          </p:nvPr>
        </p:nvSpPr>
        <p:spPr/>
        <p:txBody>
          <a:bodyPr/>
          <a:lstStyle/>
          <a:p>
            <a:fld id="{AD257A05-567E-406D-A932-37AF4D45047F}" type="datetimeFigureOut">
              <a:rPr lang="zh-CN" altLang="en-US" smtClean="0"/>
              <a:t>2025/12/13</a:t>
            </a:fld>
            <a:endParaRPr lang="zh-CN" altLang="en-US"/>
          </a:p>
        </p:txBody>
      </p:sp>
      <p:sp>
        <p:nvSpPr>
          <p:cNvPr id="6" name="页脚占位符 5">
            <a:extLst>
              <a:ext uri="{FF2B5EF4-FFF2-40B4-BE49-F238E27FC236}">
                <a16:creationId xmlns:a16="http://schemas.microsoft.com/office/drawing/2014/main" id="{B00BDD0E-FDD2-4C08-100B-4681859DF0C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E56FF9-4795-DBF7-14E1-BBF5D8B48F3F}"/>
              </a:ext>
            </a:extLst>
          </p:cNvPr>
          <p:cNvSpPr>
            <a:spLocks noGrp="1"/>
          </p:cNvSpPr>
          <p:nvPr>
            <p:ph type="sldNum" sz="quarter" idx="12"/>
          </p:nvPr>
        </p:nvSpPr>
        <p:spPr/>
        <p:txBody>
          <a:body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87007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9F9E8A1-D3D7-E6C2-340A-F2E3856EA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521B64-F290-101C-0BEF-3679FCE8B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EC88FA5-EEEC-80CB-5DEB-3F033C095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57A05-567E-406D-A932-37AF4D45047F}" type="datetimeFigureOut">
              <a:rPr lang="zh-CN" altLang="en-US" smtClean="0"/>
              <a:t>2025/12/13</a:t>
            </a:fld>
            <a:endParaRPr lang="zh-CN" altLang="en-US"/>
          </a:p>
        </p:txBody>
      </p:sp>
      <p:sp>
        <p:nvSpPr>
          <p:cNvPr id="5" name="页脚占位符 4">
            <a:extLst>
              <a:ext uri="{FF2B5EF4-FFF2-40B4-BE49-F238E27FC236}">
                <a16:creationId xmlns:a16="http://schemas.microsoft.com/office/drawing/2014/main" id="{E87A0614-8CE1-C805-9F7B-421F3958D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8D2DCEB-6F32-D7A1-01BB-C120BDAC9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D6F1-95DD-4163-900D-4F7D6A96316A}" type="slidenum">
              <a:rPr lang="zh-CN" altLang="en-US" smtClean="0"/>
              <a:t>‹#›</a:t>
            </a:fld>
            <a:endParaRPr lang="zh-CN" altLang="en-US"/>
          </a:p>
        </p:txBody>
      </p:sp>
    </p:spTree>
    <p:extLst>
      <p:ext uri="{BB962C8B-B14F-4D97-AF65-F5344CB8AC3E}">
        <p14:creationId xmlns:p14="http://schemas.microsoft.com/office/powerpoint/2010/main" val="119909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83D7D-57B9-29BF-500C-25743DA74EE6}"/>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858EC74B-4BD2-D711-DB1D-D3A4180FFF3C}"/>
              </a:ext>
            </a:extLst>
          </p:cNvPr>
          <p:cNvSpPr>
            <a:spLocks noGrp="1"/>
          </p:cNvSpPr>
          <p:nvPr>
            <p:ph type="subTitle" idx="1"/>
          </p:nvPr>
        </p:nvSpPr>
        <p:spPr/>
        <p:txBody>
          <a:bodyPr/>
          <a:lstStyle/>
          <a:p>
            <a:endParaRPr lang="zh-CN" altLang="en-US"/>
          </a:p>
        </p:txBody>
      </p:sp>
      <p:pic>
        <p:nvPicPr>
          <p:cNvPr id="5" name="图片 4">
            <a:extLst>
              <a:ext uri="{FF2B5EF4-FFF2-40B4-BE49-F238E27FC236}">
                <a16:creationId xmlns:a16="http://schemas.microsoft.com/office/drawing/2014/main" id="{B0674B3C-9AF8-4082-0223-69802E9D2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4581"/>
          </a:xfrm>
          <a:prstGeom prst="rect">
            <a:avLst/>
          </a:prstGeom>
        </p:spPr>
      </p:pic>
      <p:sp>
        <p:nvSpPr>
          <p:cNvPr id="6" name="文本框 5">
            <a:extLst>
              <a:ext uri="{FF2B5EF4-FFF2-40B4-BE49-F238E27FC236}">
                <a16:creationId xmlns:a16="http://schemas.microsoft.com/office/drawing/2014/main" id="{E7D1AEAA-2BB8-5BF6-5E07-2166325D72C7}"/>
              </a:ext>
            </a:extLst>
          </p:cNvPr>
          <p:cNvSpPr txBox="1"/>
          <p:nvPr/>
        </p:nvSpPr>
        <p:spPr>
          <a:xfrm>
            <a:off x="836868" y="656937"/>
            <a:ext cx="9428867" cy="1569660"/>
          </a:xfrm>
          <a:prstGeom prst="rect">
            <a:avLst/>
          </a:prstGeom>
          <a:solidFill>
            <a:schemeClr val="accent6">
              <a:lumMod val="20000"/>
              <a:lumOff val="80000"/>
            </a:schemeClr>
          </a:solidFill>
        </p:spPr>
        <p:txBody>
          <a:bodyPr wrap="square" rtlCol="0">
            <a:spAutoFit/>
          </a:bodyPr>
          <a:lstStyle/>
          <a:p>
            <a:pPr algn="ctr"/>
            <a:r>
              <a:rPr lang="en-US" altLang="zh-CN" sz="8000" i="1" dirty="0">
                <a:latin typeface="Times New Roman" panose="02020603050405020304" pitchFamily="18" charset="0"/>
                <a:cs typeface="Microsoft New Tai Lue" panose="020B0502040204020203" pitchFamily="34" charset="0"/>
              </a:rPr>
              <a:t>Chinese</a:t>
            </a:r>
            <a:r>
              <a:rPr lang="en-US" altLang="zh-CN" sz="7200" dirty="0">
                <a:latin typeface="Times New Roman" panose="02020603050405020304" pitchFamily="18" charset="0"/>
                <a:cs typeface="Microsoft New Tai Lue" panose="020B0502040204020203" pitchFamily="34" charset="0"/>
              </a:rPr>
              <a:t>   </a:t>
            </a:r>
            <a:r>
              <a:rPr lang="en-US" altLang="zh-CN" sz="9600" b="1" i="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Microsoft New Tai Lue" panose="020B0502040204020203" pitchFamily="34" charset="0"/>
              </a:rPr>
              <a:t>Tea</a:t>
            </a:r>
            <a:r>
              <a:rPr lang="en-US" altLang="zh-CN" sz="7200" b="1" i="1"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latin typeface="Times New Roman" panose="02020603050405020304" pitchFamily="18" charset="0"/>
                <a:cs typeface="Microsoft New Tai Lue" panose="020B0502040204020203" pitchFamily="34" charset="0"/>
              </a:rPr>
              <a:t> </a:t>
            </a:r>
            <a:r>
              <a:rPr lang="en-US" altLang="zh-CN" sz="7200" i="1" dirty="0">
                <a:latin typeface="Times New Roman" panose="02020603050405020304" pitchFamily="18" charset="0"/>
                <a:cs typeface="Microsoft New Tai Lue" panose="020B0502040204020203" pitchFamily="34" charset="0"/>
              </a:rPr>
              <a:t>  Culture</a:t>
            </a:r>
            <a:endParaRPr lang="zh-CN" altLang="en-US" sz="7200" i="1" dirty="0">
              <a:latin typeface="Times New Roman" panose="02020603050405020304" pitchFamily="18" charset="0"/>
              <a:cs typeface="Microsoft New Tai Lue" panose="020B0502040204020203" pitchFamily="34" charset="0"/>
            </a:endParaRPr>
          </a:p>
        </p:txBody>
      </p:sp>
      <p:sp>
        <p:nvSpPr>
          <p:cNvPr id="13" name="文本框 12">
            <a:extLst>
              <a:ext uri="{FF2B5EF4-FFF2-40B4-BE49-F238E27FC236}">
                <a16:creationId xmlns:a16="http://schemas.microsoft.com/office/drawing/2014/main" id="{6C73C153-9A63-B8BA-30BB-CD70D79A1E34}"/>
              </a:ext>
            </a:extLst>
          </p:cNvPr>
          <p:cNvSpPr txBox="1"/>
          <p:nvPr/>
        </p:nvSpPr>
        <p:spPr>
          <a:xfrm>
            <a:off x="3505908" y="2477105"/>
            <a:ext cx="5180183" cy="1569660"/>
          </a:xfrm>
          <a:prstGeom prst="rect">
            <a:avLst/>
          </a:prstGeom>
          <a:solidFill>
            <a:schemeClr val="accent6">
              <a:lumMod val="20000"/>
              <a:lumOff val="80000"/>
            </a:schemeClr>
          </a:solidFill>
        </p:spPr>
        <p:txBody>
          <a:bodyPr wrap="square" rtlCol="0">
            <a:spAutoFit/>
          </a:bodyPr>
          <a:lstStyle/>
          <a:p>
            <a:r>
              <a:rPr lang="zh-CN" altLang="en-US" sz="6600" dirty="0">
                <a:latin typeface="华文行楷" panose="02010800040101010101" pitchFamily="2" charset="-122"/>
                <a:ea typeface="华文行楷" panose="02010800040101010101" pitchFamily="2" charset="-122"/>
              </a:rPr>
              <a:t>中国</a:t>
            </a:r>
            <a:r>
              <a:rPr lang="zh-CN" altLang="en-US" sz="9600" dirty="0">
                <a:solidFill>
                  <a:schemeClr val="accent6">
                    <a:lumMod val="50000"/>
                  </a:schemeClr>
                </a:solidFill>
                <a:latin typeface="华文行楷" panose="02010800040101010101" pitchFamily="2" charset="-122"/>
                <a:ea typeface="华文行楷" panose="02010800040101010101" pitchFamily="2" charset="-122"/>
              </a:rPr>
              <a:t>茶</a:t>
            </a:r>
            <a:r>
              <a:rPr lang="zh-CN" altLang="en-US" sz="6600" dirty="0">
                <a:latin typeface="华文行楷" panose="02010800040101010101" pitchFamily="2" charset="-122"/>
                <a:ea typeface="华文行楷" panose="02010800040101010101" pitchFamily="2" charset="-122"/>
              </a:rPr>
              <a:t>文化</a:t>
            </a:r>
          </a:p>
        </p:txBody>
      </p:sp>
      <p:sp>
        <p:nvSpPr>
          <p:cNvPr id="4" name="文本框 3">
            <a:extLst>
              <a:ext uri="{FF2B5EF4-FFF2-40B4-BE49-F238E27FC236}">
                <a16:creationId xmlns:a16="http://schemas.microsoft.com/office/drawing/2014/main" id="{EFA5AD2A-6675-98D5-3A84-775078FF2A55}"/>
              </a:ext>
            </a:extLst>
          </p:cNvPr>
          <p:cNvSpPr txBox="1"/>
          <p:nvPr/>
        </p:nvSpPr>
        <p:spPr>
          <a:xfrm>
            <a:off x="7967362" y="4783261"/>
            <a:ext cx="2776722" cy="523220"/>
          </a:xfrm>
          <a:prstGeom prst="rect">
            <a:avLst/>
          </a:prstGeom>
          <a:solidFill>
            <a:schemeClr val="accent6">
              <a:lumMod val="40000"/>
              <a:lumOff val="60000"/>
            </a:schemeClr>
          </a:solidFill>
        </p:spPr>
        <p:txBody>
          <a:bodyPr wrap="none" rtlCol="0">
            <a:spAutoFit/>
          </a:bodyPr>
          <a:lstStyle/>
          <a:p>
            <a:r>
              <a:rPr lang="en-US" altLang="zh-CN" sz="2800" b="1" dirty="0">
                <a:latin typeface="Times New Roman" panose="02020603050405020304" pitchFamily="18" charset="0"/>
                <a:cs typeface="Times New Roman" panose="02020603050405020304" pitchFamily="18" charset="0"/>
              </a:rPr>
              <a:t>Reporter:</a:t>
            </a:r>
            <a:r>
              <a:rPr lang="zh-CN" altLang="en-US" sz="2800" b="1" dirty="0">
                <a:latin typeface="Times New Roman" panose="02020603050405020304" pitchFamily="18" charset="0"/>
                <a:cs typeface="Times New Roman" panose="02020603050405020304" pitchFamily="18" charset="0"/>
              </a:rPr>
              <a:t>秦墨真</a:t>
            </a:r>
          </a:p>
        </p:txBody>
      </p:sp>
    </p:spTree>
    <p:extLst>
      <p:ext uri="{BB962C8B-B14F-4D97-AF65-F5344CB8AC3E}">
        <p14:creationId xmlns:p14="http://schemas.microsoft.com/office/powerpoint/2010/main" val="13746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wipe(down)">
                                      <p:cBhvr>
                                        <p:cTn id="12" dur="580">
                                          <p:stCondLst>
                                            <p:cond delay="0"/>
                                          </p:stCondLst>
                                        </p:cTn>
                                        <p:tgtEl>
                                          <p:spTgt spid="13">
                                            <p:bg/>
                                          </p:spTgt>
                                        </p:tgtEl>
                                      </p:cBhvr>
                                    </p:animEffect>
                                    <p:anim calcmode="lin" valueType="num">
                                      <p:cBhvr>
                                        <p:cTn id="13" dur="1822" tmFilter="0,0; 0.14,0.36; 0.43,0.73; 0.71,0.91; 1.0,1.0">
                                          <p:stCondLst>
                                            <p:cond delay="0"/>
                                          </p:stCondLst>
                                        </p:cTn>
                                        <p:tgtEl>
                                          <p:spTgt spid="1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bg/>
                                          </p:spTgt>
                                        </p:tgtEl>
                                      </p:cBhvr>
                                      <p:to x="100000" y="60000"/>
                                    </p:animScale>
                                    <p:animScale>
                                      <p:cBhvr>
                                        <p:cTn id="19" dur="166" decel="50000">
                                          <p:stCondLst>
                                            <p:cond delay="676"/>
                                          </p:stCondLst>
                                        </p:cTn>
                                        <p:tgtEl>
                                          <p:spTgt spid="13">
                                            <p:bg/>
                                          </p:spTgt>
                                        </p:tgtEl>
                                      </p:cBhvr>
                                      <p:to x="100000" y="100000"/>
                                    </p:animScale>
                                    <p:animScale>
                                      <p:cBhvr>
                                        <p:cTn id="20" dur="26">
                                          <p:stCondLst>
                                            <p:cond delay="1312"/>
                                          </p:stCondLst>
                                        </p:cTn>
                                        <p:tgtEl>
                                          <p:spTgt spid="13">
                                            <p:bg/>
                                          </p:spTgt>
                                        </p:tgtEl>
                                      </p:cBhvr>
                                      <p:to x="100000" y="80000"/>
                                    </p:animScale>
                                    <p:animScale>
                                      <p:cBhvr>
                                        <p:cTn id="21" dur="166" decel="50000">
                                          <p:stCondLst>
                                            <p:cond delay="1338"/>
                                          </p:stCondLst>
                                        </p:cTn>
                                        <p:tgtEl>
                                          <p:spTgt spid="13">
                                            <p:bg/>
                                          </p:spTgt>
                                        </p:tgtEl>
                                      </p:cBhvr>
                                      <p:to x="100000" y="100000"/>
                                    </p:animScale>
                                    <p:animScale>
                                      <p:cBhvr>
                                        <p:cTn id="22" dur="26">
                                          <p:stCondLst>
                                            <p:cond delay="1642"/>
                                          </p:stCondLst>
                                        </p:cTn>
                                        <p:tgtEl>
                                          <p:spTgt spid="13">
                                            <p:bg/>
                                          </p:spTgt>
                                        </p:tgtEl>
                                      </p:cBhvr>
                                      <p:to x="100000" y="90000"/>
                                    </p:animScale>
                                    <p:animScale>
                                      <p:cBhvr>
                                        <p:cTn id="23" dur="166" decel="50000">
                                          <p:stCondLst>
                                            <p:cond delay="1668"/>
                                          </p:stCondLst>
                                        </p:cTn>
                                        <p:tgtEl>
                                          <p:spTgt spid="13">
                                            <p:bg/>
                                          </p:spTgt>
                                        </p:tgtEl>
                                      </p:cBhvr>
                                      <p:to x="100000" y="100000"/>
                                    </p:animScale>
                                    <p:animScale>
                                      <p:cBhvr>
                                        <p:cTn id="24" dur="26">
                                          <p:stCondLst>
                                            <p:cond delay="1808"/>
                                          </p:stCondLst>
                                        </p:cTn>
                                        <p:tgtEl>
                                          <p:spTgt spid="13">
                                            <p:bg/>
                                          </p:spTgt>
                                        </p:tgtEl>
                                      </p:cBhvr>
                                      <p:to x="100000" y="95000"/>
                                    </p:animScale>
                                    <p:animScale>
                                      <p:cBhvr>
                                        <p:cTn id="25" dur="166" decel="50000">
                                          <p:stCondLst>
                                            <p:cond delay="1834"/>
                                          </p:stCondLst>
                                        </p:cTn>
                                        <p:tgtEl>
                                          <p:spTgt spid="13">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80">
                                          <p:stCondLst>
                                            <p:cond delay="0"/>
                                          </p:stCondLst>
                                        </p:cTn>
                                        <p:tgtEl>
                                          <p:spTgt spid="13">
                                            <p:txEl>
                                              <p:pRg st="0" end="0"/>
                                            </p:txEl>
                                          </p:spTgt>
                                        </p:tgtEl>
                                      </p:cBhvr>
                                    </p:animEffect>
                                    <p:anim calcmode="lin" valueType="num">
                                      <p:cBhvr>
                                        <p:cTn id="29"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xEl>
                                              <p:pRg st="0" end="0"/>
                                            </p:txEl>
                                          </p:spTgt>
                                        </p:tgtEl>
                                      </p:cBhvr>
                                      <p:to x="100000" y="60000"/>
                                    </p:animScale>
                                    <p:animScale>
                                      <p:cBhvr>
                                        <p:cTn id="35" dur="166" decel="50000">
                                          <p:stCondLst>
                                            <p:cond delay="676"/>
                                          </p:stCondLst>
                                        </p:cTn>
                                        <p:tgtEl>
                                          <p:spTgt spid="13">
                                            <p:txEl>
                                              <p:pRg st="0" end="0"/>
                                            </p:txEl>
                                          </p:spTgt>
                                        </p:tgtEl>
                                      </p:cBhvr>
                                      <p:to x="100000" y="100000"/>
                                    </p:animScale>
                                    <p:animScale>
                                      <p:cBhvr>
                                        <p:cTn id="36" dur="26">
                                          <p:stCondLst>
                                            <p:cond delay="1312"/>
                                          </p:stCondLst>
                                        </p:cTn>
                                        <p:tgtEl>
                                          <p:spTgt spid="13">
                                            <p:txEl>
                                              <p:pRg st="0" end="0"/>
                                            </p:txEl>
                                          </p:spTgt>
                                        </p:tgtEl>
                                      </p:cBhvr>
                                      <p:to x="100000" y="80000"/>
                                    </p:animScale>
                                    <p:animScale>
                                      <p:cBhvr>
                                        <p:cTn id="37" dur="166" decel="50000">
                                          <p:stCondLst>
                                            <p:cond delay="1338"/>
                                          </p:stCondLst>
                                        </p:cTn>
                                        <p:tgtEl>
                                          <p:spTgt spid="13">
                                            <p:txEl>
                                              <p:pRg st="0" end="0"/>
                                            </p:txEl>
                                          </p:spTgt>
                                        </p:tgtEl>
                                      </p:cBhvr>
                                      <p:to x="100000" y="100000"/>
                                    </p:animScale>
                                    <p:animScale>
                                      <p:cBhvr>
                                        <p:cTn id="38" dur="26">
                                          <p:stCondLst>
                                            <p:cond delay="1642"/>
                                          </p:stCondLst>
                                        </p:cTn>
                                        <p:tgtEl>
                                          <p:spTgt spid="13">
                                            <p:txEl>
                                              <p:pRg st="0" end="0"/>
                                            </p:txEl>
                                          </p:spTgt>
                                        </p:tgtEl>
                                      </p:cBhvr>
                                      <p:to x="100000" y="90000"/>
                                    </p:animScale>
                                    <p:animScale>
                                      <p:cBhvr>
                                        <p:cTn id="39" dur="166" decel="50000">
                                          <p:stCondLst>
                                            <p:cond delay="1668"/>
                                          </p:stCondLst>
                                        </p:cTn>
                                        <p:tgtEl>
                                          <p:spTgt spid="13">
                                            <p:txEl>
                                              <p:pRg st="0" end="0"/>
                                            </p:txEl>
                                          </p:spTgt>
                                        </p:tgtEl>
                                      </p:cBhvr>
                                      <p:to x="100000" y="100000"/>
                                    </p:animScale>
                                    <p:animScale>
                                      <p:cBhvr>
                                        <p:cTn id="40" dur="26">
                                          <p:stCondLst>
                                            <p:cond delay="1808"/>
                                          </p:stCondLst>
                                        </p:cTn>
                                        <p:tgtEl>
                                          <p:spTgt spid="13">
                                            <p:txEl>
                                              <p:pRg st="0" end="0"/>
                                            </p:txEl>
                                          </p:spTgt>
                                        </p:tgtEl>
                                      </p:cBhvr>
                                      <p:to x="100000" y="95000"/>
                                    </p:animScale>
                                    <p:animScale>
                                      <p:cBhvr>
                                        <p:cTn id="41" dur="166" decel="50000">
                                          <p:stCondLst>
                                            <p:cond delay="1834"/>
                                          </p:stCondLst>
                                        </p:cTn>
                                        <p:tgtEl>
                                          <p:spTgt spid="13">
                                            <p:txEl>
                                              <p:pRg st="0" end="0"/>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uiExpand="1" build="allAtOnce"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625E-DEB3-ED83-B8B7-23CD063ADB82}"/>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AA0C335B-E1A6-804A-3EC8-5AC3DB3E5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文本框 7">
            <a:extLst>
              <a:ext uri="{FF2B5EF4-FFF2-40B4-BE49-F238E27FC236}">
                <a16:creationId xmlns:a16="http://schemas.microsoft.com/office/drawing/2014/main" id="{ACC9A48A-6ED3-98C7-1817-B1CCEB35DF7B}"/>
              </a:ext>
            </a:extLst>
          </p:cNvPr>
          <p:cNvSpPr txBox="1"/>
          <p:nvPr/>
        </p:nvSpPr>
        <p:spPr>
          <a:xfrm flipH="1">
            <a:off x="481592" y="638230"/>
            <a:ext cx="921354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   Tea art is a part of Chinese tea culture. It includes steps like picking tea, getting tools ready, making tea, and drinking it. The tea ceremony is the heart of tea art. It focuses on harmony, respect, purity, and peace. It aims to make people’s hearts clean and improve their character.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    </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p:txBody>
      </p:sp>
      <p:sp>
        <p:nvSpPr>
          <p:cNvPr id="2" name="文本框 1">
            <a:extLst>
              <a:ext uri="{FF2B5EF4-FFF2-40B4-BE49-F238E27FC236}">
                <a16:creationId xmlns:a16="http://schemas.microsoft.com/office/drawing/2014/main" id="{9718A8E3-994D-AFAF-2B04-A8F5FDC24631}"/>
              </a:ext>
            </a:extLst>
          </p:cNvPr>
          <p:cNvSpPr txBox="1"/>
          <p:nvPr/>
        </p:nvSpPr>
        <p:spPr>
          <a:xfrm>
            <a:off x="666973" y="3102391"/>
            <a:ext cx="884278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茶艺是中国茶文化的一部分，涵盖采茶、备器、泡茶、品茶等环节。茶道是茶艺的核心，讲求和、敬、清、寂，旨在涤荡心灵、涵养品性。</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   </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endParaRPr>
          </a:p>
        </p:txBody>
      </p:sp>
    </p:spTree>
    <p:extLst>
      <p:ext uri="{BB962C8B-B14F-4D97-AF65-F5344CB8AC3E}">
        <p14:creationId xmlns:p14="http://schemas.microsoft.com/office/powerpoint/2010/main" val="358842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215E6B8-9EDD-75F7-7C5F-F9C10EB6B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文本框 7">
            <a:extLst>
              <a:ext uri="{FF2B5EF4-FFF2-40B4-BE49-F238E27FC236}">
                <a16:creationId xmlns:a16="http://schemas.microsoft.com/office/drawing/2014/main" id="{23DE52A4-FC3E-33FD-520E-8D5256D0D22E}"/>
              </a:ext>
            </a:extLst>
          </p:cNvPr>
          <p:cNvSpPr txBox="1"/>
          <p:nvPr/>
        </p:nvSpPr>
        <p:spPr>
          <a:xfrm flipH="1">
            <a:off x="610595" y="1237281"/>
            <a:ext cx="9213548" cy="2246769"/>
          </a:xfrm>
          <a:prstGeom prst="rect">
            <a:avLst/>
          </a:prstGeom>
          <a:noFill/>
        </p:spPr>
        <p:txBody>
          <a:bodyPr wrap="square" rtlCol="0">
            <a:spAutoFit/>
          </a:bodyPr>
          <a:lstStyle/>
          <a:p>
            <a:r>
              <a:rPr lang="en-US" altLang="zh-CN" sz="2800" dirty="0">
                <a:latin typeface="Times New Roman" panose="02020603050405020304" pitchFamily="18" charset="0"/>
              </a:rPr>
              <a:t>In the Song Dynasty, people made tea by whisking it. In the Ming Dynasty, they brewed it. Both ways had their own beauty and ideas, showing the culture of their times.</a:t>
            </a:r>
          </a:p>
          <a:p>
            <a:endParaRPr lang="en-US" altLang="zh-CN" sz="2800" dirty="0">
              <a:latin typeface="Times New Roman" panose="02020603050405020304" pitchFamily="18" charset="0"/>
            </a:endParaRPr>
          </a:p>
          <a:p>
            <a:r>
              <a:rPr lang="zh-CN" altLang="en-US" sz="2800" dirty="0">
                <a:latin typeface="Times New Roman" panose="02020603050405020304" pitchFamily="18" charset="0"/>
              </a:rPr>
              <a:t>   </a:t>
            </a:r>
          </a:p>
        </p:txBody>
      </p:sp>
      <p:sp>
        <p:nvSpPr>
          <p:cNvPr id="2" name="文本框 1">
            <a:extLst>
              <a:ext uri="{FF2B5EF4-FFF2-40B4-BE49-F238E27FC236}">
                <a16:creationId xmlns:a16="http://schemas.microsoft.com/office/drawing/2014/main" id="{522D0E11-E9FE-C5BD-09D4-44D572B26306}"/>
              </a:ext>
            </a:extLst>
          </p:cNvPr>
          <p:cNvSpPr txBox="1"/>
          <p:nvPr/>
        </p:nvSpPr>
        <p:spPr>
          <a:xfrm>
            <a:off x="817581" y="3108276"/>
            <a:ext cx="9079453" cy="954107"/>
          </a:xfrm>
          <a:prstGeom prst="rect">
            <a:avLst/>
          </a:prstGeom>
          <a:noFill/>
        </p:spPr>
        <p:txBody>
          <a:bodyPr wrap="square" rtlCol="0">
            <a:spAutoFit/>
          </a:bodyPr>
          <a:lstStyle/>
          <a:p>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宋代流行点茶法，明代则盛行泡茶法。两种方式各有其美、各蕴其意，彰显了所属时代的文化特质。</a:t>
            </a:r>
            <a:endParaRPr lang="zh-CN" altLang="en-US" dirty="0"/>
          </a:p>
        </p:txBody>
      </p:sp>
    </p:spTree>
    <p:extLst>
      <p:ext uri="{BB962C8B-B14F-4D97-AF65-F5344CB8AC3E}">
        <p14:creationId xmlns:p14="http://schemas.microsoft.com/office/powerpoint/2010/main" val="29312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C608-C30D-C961-7637-D66767E2336E}"/>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ADC8A942-E20B-B9C1-CFF9-FCC8811B7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3F6CCC00-9B13-C2C7-69A2-BF0A5B4CDB61}"/>
              </a:ext>
            </a:extLst>
          </p:cNvPr>
          <p:cNvSpPr txBox="1"/>
          <p:nvPr/>
        </p:nvSpPr>
        <p:spPr>
          <a:xfrm>
            <a:off x="4333702" y="1695796"/>
            <a:ext cx="218361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Part 4</a:t>
            </a:r>
            <a:endParaRPr kumimoji="0" lang="zh-CN" altLang="en-US" sz="66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9D865B7D-870E-2E0E-9B92-9DAC17872D8F}"/>
              </a:ext>
            </a:extLst>
          </p:cNvPr>
          <p:cNvSpPr txBox="1"/>
          <p:nvPr/>
        </p:nvSpPr>
        <p:spPr>
          <a:xfrm>
            <a:off x="1187416" y="2931816"/>
            <a:ext cx="10364825" cy="646331"/>
          </a:xfrm>
          <a:prstGeom prst="rect">
            <a:avLst/>
          </a:prstGeom>
          <a:noFill/>
        </p:spPr>
        <p:txBody>
          <a:bodyPr wrap="none" rtlCol="0">
            <a:spAutoFit/>
          </a:bodyPr>
          <a:lstStyle/>
          <a:p>
            <a:pPr lvl="0"/>
            <a:r>
              <a:rPr lang="en-US" altLang="zh-CN" sz="3600" dirty="0">
                <a:solidFill>
                  <a:srgbClr val="ED7D31">
                    <a:lumMod val="50000"/>
                  </a:srgbClr>
                </a:solidFill>
                <a:latin typeface="Times New Roman" panose="02020603050405020304" pitchFamily="18" charset="0"/>
                <a:cs typeface="Times New Roman" panose="02020603050405020304" pitchFamily="18" charset="0"/>
              </a:rPr>
              <a:t>Modern Heritage and Global Influence of  Tea  Culture</a:t>
            </a:r>
            <a:endParaRPr kumimoji="0" lang="en-US" altLang="zh-CN" sz="36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4BBDD466-8289-DF20-CD0A-E5A65DFAB307}"/>
              </a:ext>
            </a:extLst>
          </p:cNvPr>
          <p:cNvSpPr txBox="1"/>
          <p:nvPr/>
        </p:nvSpPr>
        <p:spPr>
          <a:xfrm>
            <a:off x="3814867" y="3920498"/>
            <a:ext cx="4134465" cy="523220"/>
          </a:xfrm>
          <a:prstGeom prst="rect">
            <a:avLst/>
          </a:prstGeom>
          <a:noFill/>
        </p:spPr>
        <p:txBody>
          <a:bodyPr wrap="none" rtlCol="0">
            <a:spAutoFit/>
          </a:bodyPr>
          <a:lstStyle/>
          <a:p>
            <a:pPr lvl="0"/>
            <a:r>
              <a:rPr lang="zh-CN" altLang="en-US" sz="2800" dirty="0">
                <a:solidFill>
                  <a:srgbClr val="ED7D31">
                    <a:lumMod val="75000"/>
                  </a:srgbClr>
                </a:solidFill>
              </a:rPr>
              <a:t>茶文化的现代传承与影响</a:t>
            </a:r>
          </a:p>
        </p:txBody>
      </p:sp>
    </p:spTree>
    <p:extLst>
      <p:ext uri="{BB962C8B-B14F-4D97-AF65-F5344CB8AC3E}">
        <p14:creationId xmlns:p14="http://schemas.microsoft.com/office/powerpoint/2010/main" val="18123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80">
                                          <p:stCondLst>
                                            <p:cond delay="0"/>
                                          </p:stCondLst>
                                        </p:cTn>
                                        <p:tgtEl>
                                          <p:spTgt spid="7">
                                            <p:txEl>
                                              <p:pRg st="0" end="0"/>
                                            </p:txEl>
                                          </p:spTgt>
                                        </p:tgtEl>
                                      </p:cBhvr>
                                    </p:animEffect>
                                    <p:anim calcmode="lin" valueType="num">
                                      <p:cBhvr>
                                        <p:cTn id="4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0" end="0"/>
                                            </p:txEl>
                                          </p:spTgt>
                                        </p:tgtEl>
                                      </p:cBhvr>
                                      <p:to x="100000" y="60000"/>
                                    </p:animScale>
                                    <p:animScale>
                                      <p:cBhvr>
                                        <p:cTn id="50" dur="166" decel="50000">
                                          <p:stCondLst>
                                            <p:cond delay="676"/>
                                          </p:stCondLst>
                                        </p:cTn>
                                        <p:tgtEl>
                                          <p:spTgt spid="7">
                                            <p:txEl>
                                              <p:pRg st="0" end="0"/>
                                            </p:txEl>
                                          </p:spTgt>
                                        </p:tgtEl>
                                      </p:cBhvr>
                                      <p:to x="100000" y="100000"/>
                                    </p:animScale>
                                    <p:animScale>
                                      <p:cBhvr>
                                        <p:cTn id="51" dur="26">
                                          <p:stCondLst>
                                            <p:cond delay="1312"/>
                                          </p:stCondLst>
                                        </p:cTn>
                                        <p:tgtEl>
                                          <p:spTgt spid="7">
                                            <p:txEl>
                                              <p:pRg st="0" end="0"/>
                                            </p:txEl>
                                          </p:spTgt>
                                        </p:tgtEl>
                                      </p:cBhvr>
                                      <p:to x="100000" y="80000"/>
                                    </p:animScale>
                                    <p:animScale>
                                      <p:cBhvr>
                                        <p:cTn id="52" dur="166" decel="50000">
                                          <p:stCondLst>
                                            <p:cond delay="1338"/>
                                          </p:stCondLst>
                                        </p:cTn>
                                        <p:tgtEl>
                                          <p:spTgt spid="7">
                                            <p:txEl>
                                              <p:pRg st="0" end="0"/>
                                            </p:txEl>
                                          </p:spTgt>
                                        </p:tgtEl>
                                      </p:cBhvr>
                                      <p:to x="100000" y="100000"/>
                                    </p:animScale>
                                    <p:animScale>
                                      <p:cBhvr>
                                        <p:cTn id="53" dur="26">
                                          <p:stCondLst>
                                            <p:cond delay="1642"/>
                                          </p:stCondLst>
                                        </p:cTn>
                                        <p:tgtEl>
                                          <p:spTgt spid="7">
                                            <p:txEl>
                                              <p:pRg st="0" end="0"/>
                                            </p:txEl>
                                          </p:spTgt>
                                        </p:tgtEl>
                                      </p:cBhvr>
                                      <p:to x="100000" y="90000"/>
                                    </p:animScale>
                                    <p:animScale>
                                      <p:cBhvr>
                                        <p:cTn id="54" dur="166" decel="50000">
                                          <p:stCondLst>
                                            <p:cond delay="1668"/>
                                          </p:stCondLst>
                                        </p:cTn>
                                        <p:tgtEl>
                                          <p:spTgt spid="7">
                                            <p:txEl>
                                              <p:pRg st="0" end="0"/>
                                            </p:txEl>
                                          </p:spTgt>
                                        </p:tgtEl>
                                      </p:cBhvr>
                                      <p:to x="100000" y="100000"/>
                                    </p:animScale>
                                    <p:animScale>
                                      <p:cBhvr>
                                        <p:cTn id="55" dur="26">
                                          <p:stCondLst>
                                            <p:cond delay="1808"/>
                                          </p:stCondLst>
                                        </p:cTn>
                                        <p:tgtEl>
                                          <p:spTgt spid="7">
                                            <p:txEl>
                                              <p:pRg st="0" end="0"/>
                                            </p:txEl>
                                          </p:spTgt>
                                        </p:tgtEl>
                                      </p:cBhvr>
                                      <p:to x="100000" y="95000"/>
                                    </p:animScale>
                                    <p:animScale>
                                      <p:cBhvr>
                                        <p:cTn id="5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255BC5-12F4-EDDC-95A5-9125BD83D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文本框 8">
            <a:extLst>
              <a:ext uri="{FF2B5EF4-FFF2-40B4-BE49-F238E27FC236}">
                <a16:creationId xmlns:a16="http://schemas.microsoft.com/office/drawing/2014/main" id="{01C189FF-0522-8EF8-9151-BA78034A1799}"/>
              </a:ext>
            </a:extLst>
          </p:cNvPr>
          <p:cNvSpPr txBox="1"/>
          <p:nvPr/>
        </p:nvSpPr>
        <p:spPr>
          <a:xfrm>
            <a:off x="593500" y="1325986"/>
            <a:ext cx="11004997" cy="4062651"/>
          </a:xfrm>
          <a:prstGeom prst="rect">
            <a:avLst/>
          </a:prstGeom>
          <a:noFill/>
        </p:spPr>
        <p:txBody>
          <a:bodyPr wrap="square" rtlCol="0">
            <a:spAutoFit/>
          </a:bodyPr>
          <a:lstStyle/>
          <a:p>
            <a:r>
              <a:rPr lang="en-US" altLang="zh-CN" sz="2400" dirty="0">
                <a:latin typeface="Times New Roman" panose="02020603050405020304" pitchFamily="18" charset="0"/>
              </a:rPr>
              <a:t>- Modern Life: Tea houses and tea-themed spaces are popular in China.</a:t>
            </a:r>
          </a:p>
          <a:p>
            <a:r>
              <a:rPr lang="en-US" altLang="zh-CN" dirty="0">
                <a:latin typeface="Times New Roman" panose="02020603050405020304" pitchFamily="18" charset="0"/>
              </a:rPr>
              <a:t>   </a:t>
            </a:r>
          </a:p>
          <a:p>
            <a:endParaRPr lang="en-US" altLang="zh-CN" sz="2400" dirty="0">
              <a:latin typeface="Times New Roman" panose="02020603050405020304" pitchFamily="18" charset="0"/>
            </a:endParaRPr>
          </a:p>
          <a:p>
            <a:r>
              <a:rPr lang="en-US" altLang="zh-CN" sz="2400" dirty="0">
                <a:latin typeface="Times New Roman" panose="02020603050405020304" pitchFamily="18" charset="0"/>
              </a:rPr>
              <a:t>- Health Benefits: Tea is rich in antioxidants and has many health benefits.</a:t>
            </a: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dirty="0">
                <a:latin typeface="Times New Roman" panose="02020603050405020304" pitchFamily="18" charset="0"/>
              </a:rPr>
              <a:t>- Global Spread: Chinese tea culture has influenced Japanese tea ceremony and British afternoon tea.</a:t>
            </a: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pPr marL="342900" indent="-342900">
              <a:buFontTx/>
              <a:buChar char="-"/>
            </a:pPr>
            <a:r>
              <a:rPr lang="en-US" altLang="zh-CN" sz="2400" dirty="0">
                <a:latin typeface="Times New Roman" panose="02020603050405020304" pitchFamily="18" charset="0"/>
              </a:rPr>
              <a:t>Visual: Modern tea spaces, global tea culture scenes.</a:t>
            </a:r>
          </a:p>
        </p:txBody>
      </p:sp>
      <p:sp>
        <p:nvSpPr>
          <p:cNvPr id="2" name="文本框 1">
            <a:extLst>
              <a:ext uri="{FF2B5EF4-FFF2-40B4-BE49-F238E27FC236}">
                <a16:creationId xmlns:a16="http://schemas.microsoft.com/office/drawing/2014/main" id="{B2546375-22A6-9226-AB49-6D5232AFCA27}"/>
              </a:ext>
            </a:extLst>
          </p:cNvPr>
          <p:cNvSpPr txBox="1"/>
          <p:nvPr/>
        </p:nvSpPr>
        <p:spPr>
          <a:xfrm>
            <a:off x="724552" y="1908590"/>
            <a:ext cx="5210081" cy="369332"/>
          </a:xfrm>
          <a:prstGeom prst="rect">
            <a:avLst/>
          </a:prstGeom>
          <a:noFill/>
        </p:spPr>
        <p:txBody>
          <a:bodyPr wrap="none" rtlCol="0">
            <a:spAutoFit/>
          </a:bodyPr>
          <a:lstStyle/>
          <a:p>
            <a:r>
              <a:rPr lang="en-US" altLang="zh-CN" dirty="0"/>
              <a:t> </a:t>
            </a:r>
            <a:r>
              <a:rPr lang="zh-CN" altLang="en-US" dirty="0"/>
              <a:t>现代生活：茶馆及茶主题空间在中国十分流行。</a:t>
            </a:r>
          </a:p>
        </p:txBody>
      </p:sp>
      <p:sp>
        <p:nvSpPr>
          <p:cNvPr id="3" name="文本框 2">
            <a:extLst>
              <a:ext uri="{FF2B5EF4-FFF2-40B4-BE49-F238E27FC236}">
                <a16:creationId xmlns:a16="http://schemas.microsoft.com/office/drawing/2014/main" id="{8413D847-8AF5-4791-D518-A76FEB085A1F}"/>
              </a:ext>
            </a:extLst>
          </p:cNvPr>
          <p:cNvSpPr txBox="1"/>
          <p:nvPr/>
        </p:nvSpPr>
        <p:spPr>
          <a:xfrm>
            <a:off x="666843" y="2938731"/>
            <a:ext cx="5325497" cy="369332"/>
          </a:xfrm>
          <a:prstGeom prst="rect">
            <a:avLst/>
          </a:prstGeom>
          <a:noFill/>
        </p:spPr>
        <p:txBody>
          <a:bodyPr wrap="none" rtlCol="0">
            <a:spAutoFit/>
          </a:bodyPr>
          <a:lstStyle/>
          <a:p>
            <a:r>
              <a:rPr lang="zh-CN" altLang="en-US" dirty="0"/>
              <a:t> 健康益处：茶富含抗氧化剂，并有诸多健康益处。</a:t>
            </a:r>
          </a:p>
        </p:txBody>
      </p:sp>
      <p:sp>
        <p:nvSpPr>
          <p:cNvPr id="5" name="文本框 4">
            <a:extLst>
              <a:ext uri="{FF2B5EF4-FFF2-40B4-BE49-F238E27FC236}">
                <a16:creationId xmlns:a16="http://schemas.microsoft.com/office/drawing/2014/main" id="{E522F0D4-FA38-B8F1-FB4B-7E1E6C8AEEA7}"/>
              </a:ext>
            </a:extLst>
          </p:cNvPr>
          <p:cNvSpPr txBox="1"/>
          <p:nvPr/>
        </p:nvSpPr>
        <p:spPr>
          <a:xfrm>
            <a:off x="724552" y="4408094"/>
            <a:ext cx="5787162" cy="369332"/>
          </a:xfrm>
          <a:prstGeom prst="rect">
            <a:avLst/>
          </a:prstGeom>
          <a:noFill/>
        </p:spPr>
        <p:txBody>
          <a:bodyPr wrap="none" rtlCol="0">
            <a:spAutoFit/>
          </a:bodyPr>
          <a:lstStyle/>
          <a:p>
            <a:r>
              <a:rPr lang="zh-CN" altLang="en-US" dirty="0"/>
              <a:t> 全球传播：中国茶文化影响了日本茶道与英国下午茶。</a:t>
            </a:r>
          </a:p>
        </p:txBody>
      </p:sp>
      <p:sp>
        <p:nvSpPr>
          <p:cNvPr id="6" name="文本框 5">
            <a:extLst>
              <a:ext uri="{FF2B5EF4-FFF2-40B4-BE49-F238E27FC236}">
                <a16:creationId xmlns:a16="http://schemas.microsoft.com/office/drawing/2014/main" id="{11B1D74D-CDA1-9CF6-3946-9A146F75562B}"/>
              </a:ext>
            </a:extLst>
          </p:cNvPr>
          <p:cNvSpPr txBox="1"/>
          <p:nvPr/>
        </p:nvSpPr>
        <p:spPr>
          <a:xfrm>
            <a:off x="971815" y="5509576"/>
            <a:ext cx="4570482" cy="369332"/>
          </a:xfrm>
          <a:prstGeom prst="rect">
            <a:avLst/>
          </a:prstGeom>
          <a:noFill/>
        </p:spPr>
        <p:txBody>
          <a:bodyPr wrap="none" rtlCol="0">
            <a:spAutoFit/>
          </a:bodyPr>
          <a:lstStyle/>
          <a:p>
            <a:r>
              <a:rPr lang="zh-CN" altLang="en-US" dirty="0"/>
              <a:t>视觉呈现：现代茶空间、全球茶文化场景。</a:t>
            </a:r>
          </a:p>
        </p:txBody>
      </p:sp>
    </p:spTree>
    <p:extLst>
      <p:ext uri="{BB962C8B-B14F-4D97-AF65-F5344CB8AC3E}">
        <p14:creationId xmlns:p14="http://schemas.microsoft.com/office/powerpoint/2010/main" val="12088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C6E4FC-0390-948D-7508-C82686B68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79839436-6678-68B8-5EBB-7D23D4136E76}"/>
              </a:ext>
            </a:extLst>
          </p:cNvPr>
          <p:cNvSpPr txBox="1"/>
          <p:nvPr/>
        </p:nvSpPr>
        <p:spPr>
          <a:xfrm>
            <a:off x="3222340" y="2057998"/>
            <a:ext cx="5390034" cy="1323439"/>
          </a:xfrm>
          <a:prstGeom prst="rect">
            <a:avLst/>
          </a:prstGeom>
          <a:solidFill>
            <a:schemeClr val="accent6">
              <a:lumMod val="40000"/>
              <a:lumOff val="60000"/>
            </a:schemeClr>
          </a:solidFill>
        </p:spPr>
        <p:txBody>
          <a:bodyPr wrap="square" rtlCol="0">
            <a:spAutoFit/>
          </a:bodyPr>
          <a:lstStyle/>
          <a:p>
            <a:r>
              <a:rPr lang="en-US" altLang="zh-CN" sz="8000" dirty="0">
                <a:solidFill>
                  <a:srgbClr val="FF0000"/>
                </a:solidFill>
                <a:latin typeface="Times New Roman" panose="02020603050405020304" pitchFamily="18" charset="0"/>
              </a:rPr>
              <a:t>Thank You</a:t>
            </a:r>
            <a:endParaRPr lang="zh-CN" altLang="en-US" sz="80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86703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9DA7CB0-78F7-C92D-FA3C-558988F34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a:extLst>
              <a:ext uri="{FF2B5EF4-FFF2-40B4-BE49-F238E27FC236}">
                <a16:creationId xmlns:a16="http://schemas.microsoft.com/office/drawing/2014/main" id="{AA64A8B6-9BF1-9CD1-CC9F-2F7004E0156D}"/>
              </a:ext>
            </a:extLst>
          </p:cNvPr>
          <p:cNvSpPr txBox="1"/>
          <p:nvPr/>
        </p:nvSpPr>
        <p:spPr>
          <a:xfrm>
            <a:off x="2054278" y="354637"/>
            <a:ext cx="5601238" cy="830997"/>
          </a:xfrm>
          <a:prstGeom prst="rect">
            <a:avLst/>
          </a:prstGeom>
          <a:noFill/>
        </p:spPr>
        <p:txBody>
          <a:bodyPr wrap="square" rtlCol="0">
            <a:spAutoFit/>
          </a:bodyPr>
          <a:lstStyle/>
          <a:p>
            <a:r>
              <a:rPr lang="en-US" altLang="zh-CN" sz="4800" dirty="0">
                <a:latin typeface="Times New Roman" panose="02020603050405020304" pitchFamily="18" charset="0"/>
              </a:rPr>
              <a:t>Table  of  Contents</a:t>
            </a:r>
            <a:endParaRPr lang="zh-CN" altLang="en-US" sz="4800" dirty="0">
              <a:latin typeface="Times New Roman" panose="02020603050405020304" pitchFamily="18" charset="0"/>
            </a:endParaRPr>
          </a:p>
        </p:txBody>
      </p:sp>
      <p:sp>
        <p:nvSpPr>
          <p:cNvPr id="10" name="文本框 9">
            <a:extLst>
              <a:ext uri="{FF2B5EF4-FFF2-40B4-BE49-F238E27FC236}">
                <a16:creationId xmlns:a16="http://schemas.microsoft.com/office/drawing/2014/main" id="{42236911-08CF-5CB8-DE0C-85FE84E33C98}"/>
              </a:ext>
            </a:extLst>
          </p:cNvPr>
          <p:cNvSpPr txBox="1"/>
          <p:nvPr/>
        </p:nvSpPr>
        <p:spPr>
          <a:xfrm>
            <a:off x="1989786" y="1563641"/>
            <a:ext cx="5054012" cy="461665"/>
          </a:xfrm>
          <a:prstGeom prst="rect">
            <a:avLst/>
          </a:prstGeom>
          <a:solidFill>
            <a:schemeClr val="accent6">
              <a:lumMod val="20000"/>
              <a:lumOff val="80000"/>
            </a:schemeClr>
          </a:solidFill>
        </p:spPr>
        <p:txBody>
          <a:bodyPr wrap="none" rtlCol="0">
            <a:spAutoFit/>
          </a:bodyPr>
          <a:lstStyle/>
          <a:p>
            <a:r>
              <a:rPr lang="en-US" altLang="zh-CN" sz="2400" dirty="0">
                <a:latin typeface="Times New Roman" panose="02020603050405020304" pitchFamily="18" charset="0"/>
              </a:rPr>
              <a:t>The Origin and History of Tea Culture</a:t>
            </a:r>
            <a:endParaRPr lang="zh-CN" altLang="en-US" sz="2400" dirty="0">
              <a:latin typeface="Times New Roman" panose="02020603050405020304" pitchFamily="18" charset="0"/>
            </a:endParaRPr>
          </a:p>
        </p:txBody>
      </p:sp>
      <p:sp>
        <p:nvSpPr>
          <p:cNvPr id="11" name="文本框 10">
            <a:extLst>
              <a:ext uri="{FF2B5EF4-FFF2-40B4-BE49-F238E27FC236}">
                <a16:creationId xmlns:a16="http://schemas.microsoft.com/office/drawing/2014/main" id="{79F58E9A-8BAC-F88F-D35F-F264AEC6D2F5}"/>
              </a:ext>
            </a:extLst>
          </p:cNvPr>
          <p:cNvSpPr txBox="1"/>
          <p:nvPr/>
        </p:nvSpPr>
        <p:spPr>
          <a:xfrm>
            <a:off x="1989786" y="2529814"/>
            <a:ext cx="3649140" cy="461665"/>
          </a:xfrm>
          <a:prstGeom prst="rect">
            <a:avLst/>
          </a:prstGeom>
          <a:solidFill>
            <a:schemeClr val="accent6">
              <a:lumMod val="20000"/>
              <a:lumOff val="80000"/>
            </a:schemeClr>
          </a:solidFill>
        </p:spPr>
        <p:txBody>
          <a:bodyPr wrap="none" rtlCol="0">
            <a:spAutoFit/>
          </a:bodyPr>
          <a:lstStyle/>
          <a:p>
            <a:r>
              <a:rPr lang="en-US" altLang="zh-CN" sz="2400" dirty="0">
                <a:latin typeface="Times New Roman" panose="02020603050405020304" pitchFamily="18" charset="0"/>
              </a:rPr>
              <a:t>Major Types of Chinese Tea</a:t>
            </a:r>
            <a:endParaRPr lang="zh-CN" altLang="en-US" sz="2400" dirty="0">
              <a:latin typeface="Times New Roman" panose="02020603050405020304" pitchFamily="18" charset="0"/>
            </a:endParaRPr>
          </a:p>
        </p:txBody>
      </p:sp>
      <p:sp>
        <p:nvSpPr>
          <p:cNvPr id="12" name="文本框 11">
            <a:extLst>
              <a:ext uri="{FF2B5EF4-FFF2-40B4-BE49-F238E27FC236}">
                <a16:creationId xmlns:a16="http://schemas.microsoft.com/office/drawing/2014/main" id="{196C9B3D-EB90-E2EC-2581-D6D4C6E7CC85}"/>
              </a:ext>
            </a:extLst>
          </p:cNvPr>
          <p:cNvSpPr txBox="1"/>
          <p:nvPr/>
        </p:nvSpPr>
        <p:spPr>
          <a:xfrm>
            <a:off x="1989786" y="3612318"/>
            <a:ext cx="5060809" cy="461665"/>
          </a:xfrm>
          <a:prstGeom prst="rect">
            <a:avLst/>
          </a:prstGeom>
          <a:solidFill>
            <a:schemeClr val="accent6">
              <a:lumMod val="20000"/>
              <a:lumOff val="80000"/>
            </a:schemeClr>
          </a:solidFill>
        </p:spPr>
        <p:txBody>
          <a:bodyPr wrap="none" rtlCol="0">
            <a:spAutoFit/>
          </a:bodyPr>
          <a:lstStyle/>
          <a:p>
            <a:r>
              <a:rPr lang="en-US" altLang="zh-CN" sz="2400" dirty="0">
                <a:latin typeface="Times New Roman" panose="02020603050405020304" pitchFamily="18" charset="0"/>
              </a:rPr>
              <a:t>Traditional Tea Art and Tea Ceremony</a:t>
            </a:r>
            <a:endParaRPr lang="zh-CN" altLang="en-US" sz="2400" dirty="0">
              <a:latin typeface="Times New Roman" panose="02020603050405020304" pitchFamily="18" charset="0"/>
            </a:endParaRPr>
          </a:p>
        </p:txBody>
      </p:sp>
      <p:sp>
        <p:nvSpPr>
          <p:cNvPr id="13" name="文本框 12">
            <a:extLst>
              <a:ext uri="{FF2B5EF4-FFF2-40B4-BE49-F238E27FC236}">
                <a16:creationId xmlns:a16="http://schemas.microsoft.com/office/drawing/2014/main" id="{FB9B90D1-3349-15E8-DD36-C36D11EB7F7A}"/>
              </a:ext>
            </a:extLst>
          </p:cNvPr>
          <p:cNvSpPr txBox="1"/>
          <p:nvPr/>
        </p:nvSpPr>
        <p:spPr>
          <a:xfrm>
            <a:off x="1989786" y="4694822"/>
            <a:ext cx="6962355" cy="461665"/>
          </a:xfrm>
          <a:prstGeom prst="rect">
            <a:avLst/>
          </a:prstGeom>
          <a:solidFill>
            <a:schemeClr val="accent6">
              <a:lumMod val="20000"/>
              <a:lumOff val="80000"/>
            </a:schemeClr>
          </a:solidFill>
        </p:spPr>
        <p:txBody>
          <a:bodyPr wrap="none" rtlCol="0">
            <a:spAutoFit/>
          </a:bodyPr>
          <a:lstStyle/>
          <a:p>
            <a:r>
              <a:rPr lang="en-US" altLang="zh-CN" sz="2400" dirty="0">
                <a:latin typeface="Times New Roman" panose="02020603050405020304" pitchFamily="18" charset="0"/>
              </a:rPr>
              <a:t>Modern Heritage and Global Influence of  Tea  Culture</a:t>
            </a:r>
            <a:endParaRPr lang="zh-CN" altLang="en-US" sz="2400" dirty="0">
              <a:latin typeface="Times New Roman" panose="02020603050405020304" pitchFamily="18" charset="0"/>
            </a:endParaRPr>
          </a:p>
        </p:txBody>
      </p:sp>
      <p:sp>
        <p:nvSpPr>
          <p:cNvPr id="19" name="文本框 18">
            <a:extLst>
              <a:ext uri="{FF2B5EF4-FFF2-40B4-BE49-F238E27FC236}">
                <a16:creationId xmlns:a16="http://schemas.microsoft.com/office/drawing/2014/main" id="{495E3841-681C-4367-D370-6C741F5F3CE5}"/>
              </a:ext>
            </a:extLst>
          </p:cNvPr>
          <p:cNvSpPr txBox="1"/>
          <p:nvPr/>
        </p:nvSpPr>
        <p:spPr>
          <a:xfrm>
            <a:off x="1262129" y="1563641"/>
            <a:ext cx="527709" cy="461665"/>
          </a:xfrm>
          <a:prstGeom prst="rect">
            <a:avLst/>
          </a:prstGeom>
          <a:noFill/>
        </p:spPr>
        <p:txBody>
          <a:bodyPr wrap="none" rtlCol="0">
            <a:spAutoFit/>
          </a:bodyPr>
          <a:lstStyle/>
          <a:p>
            <a:r>
              <a:rPr lang="en-US" altLang="zh-CN" sz="2400" b="1" i="1" dirty="0"/>
              <a:t>01</a:t>
            </a:r>
            <a:endParaRPr lang="zh-CN" altLang="en-US" sz="2400" b="1" i="1" dirty="0"/>
          </a:p>
        </p:txBody>
      </p:sp>
      <p:sp>
        <p:nvSpPr>
          <p:cNvPr id="20" name="文本框 19">
            <a:extLst>
              <a:ext uri="{FF2B5EF4-FFF2-40B4-BE49-F238E27FC236}">
                <a16:creationId xmlns:a16="http://schemas.microsoft.com/office/drawing/2014/main" id="{407714F3-61E7-902C-1B12-32199AB7D070}"/>
              </a:ext>
            </a:extLst>
          </p:cNvPr>
          <p:cNvSpPr txBox="1"/>
          <p:nvPr/>
        </p:nvSpPr>
        <p:spPr>
          <a:xfrm>
            <a:off x="1262128" y="2529814"/>
            <a:ext cx="527709" cy="461665"/>
          </a:xfrm>
          <a:prstGeom prst="rect">
            <a:avLst/>
          </a:prstGeom>
          <a:noFill/>
        </p:spPr>
        <p:txBody>
          <a:bodyPr wrap="none" rtlCol="0">
            <a:spAutoFit/>
          </a:bodyPr>
          <a:lstStyle/>
          <a:p>
            <a:r>
              <a:rPr lang="en-US" altLang="zh-CN" sz="2400" b="1" i="1" dirty="0"/>
              <a:t>02</a:t>
            </a:r>
            <a:endParaRPr lang="zh-CN" altLang="en-US" sz="2400" b="1" i="1" dirty="0"/>
          </a:p>
        </p:txBody>
      </p:sp>
      <p:sp>
        <p:nvSpPr>
          <p:cNvPr id="22" name="文本框 21">
            <a:extLst>
              <a:ext uri="{FF2B5EF4-FFF2-40B4-BE49-F238E27FC236}">
                <a16:creationId xmlns:a16="http://schemas.microsoft.com/office/drawing/2014/main" id="{B65A8F99-37AF-0B7A-6A55-2CD0D3FDA568}"/>
              </a:ext>
            </a:extLst>
          </p:cNvPr>
          <p:cNvSpPr txBox="1"/>
          <p:nvPr/>
        </p:nvSpPr>
        <p:spPr>
          <a:xfrm>
            <a:off x="1262128" y="3588947"/>
            <a:ext cx="527709" cy="461665"/>
          </a:xfrm>
          <a:prstGeom prst="rect">
            <a:avLst/>
          </a:prstGeom>
          <a:noFill/>
        </p:spPr>
        <p:txBody>
          <a:bodyPr wrap="none" rtlCol="0">
            <a:spAutoFit/>
          </a:bodyPr>
          <a:lstStyle/>
          <a:p>
            <a:r>
              <a:rPr lang="en-US" altLang="zh-CN" sz="2400" b="1" i="1" dirty="0"/>
              <a:t>03</a:t>
            </a:r>
            <a:endParaRPr lang="zh-CN" altLang="en-US" sz="2400" b="1" i="1" dirty="0"/>
          </a:p>
        </p:txBody>
      </p:sp>
      <p:sp>
        <p:nvSpPr>
          <p:cNvPr id="23" name="文本框 22">
            <a:extLst>
              <a:ext uri="{FF2B5EF4-FFF2-40B4-BE49-F238E27FC236}">
                <a16:creationId xmlns:a16="http://schemas.microsoft.com/office/drawing/2014/main" id="{59479C0E-338E-467C-09A3-1C3CDDB4A013}"/>
              </a:ext>
            </a:extLst>
          </p:cNvPr>
          <p:cNvSpPr txBox="1"/>
          <p:nvPr/>
        </p:nvSpPr>
        <p:spPr>
          <a:xfrm>
            <a:off x="1262128" y="4694822"/>
            <a:ext cx="527709" cy="461665"/>
          </a:xfrm>
          <a:prstGeom prst="rect">
            <a:avLst/>
          </a:prstGeom>
          <a:noFill/>
        </p:spPr>
        <p:txBody>
          <a:bodyPr wrap="none" rtlCol="0">
            <a:spAutoFit/>
          </a:bodyPr>
          <a:lstStyle/>
          <a:p>
            <a:r>
              <a:rPr lang="en-US" altLang="zh-CN" sz="2400" b="1" i="1" dirty="0"/>
              <a:t>04</a:t>
            </a:r>
            <a:endParaRPr lang="zh-CN" altLang="en-US" sz="2400" b="1" i="1" dirty="0"/>
          </a:p>
        </p:txBody>
      </p:sp>
      <p:sp>
        <p:nvSpPr>
          <p:cNvPr id="2" name="文本框 1">
            <a:extLst>
              <a:ext uri="{FF2B5EF4-FFF2-40B4-BE49-F238E27FC236}">
                <a16:creationId xmlns:a16="http://schemas.microsoft.com/office/drawing/2014/main" id="{4B4E85D2-0112-22CD-4CE1-0D5CED25B6A3}"/>
              </a:ext>
            </a:extLst>
          </p:cNvPr>
          <p:cNvSpPr txBox="1"/>
          <p:nvPr/>
        </p:nvSpPr>
        <p:spPr>
          <a:xfrm>
            <a:off x="3281487" y="2092894"/>
            <a:ext cx="2262158" cy="369332"/>
          </a:xfrm>
          <a:prstGeom prst="rect">
            <a:avLst/>
          </a:prstGeom>
          <a:noFill/>
        </p:spPr>
        <p:txBody>
          <a:bodyPr wrap="none" rtlCol="0">
            <a:spAutoFit/>
          </a:bodyPr>
          <a:lstStyle/>
          <a:p>
            <a:r>
              <a:rPr lang="zh-CN" altLang="en-US" dirty="0"/>
              <a:t>茶文化的起源与历史</a:t>
            </a:r>
          </a:p>
        </p:txBody>
      </p:sp>
      <p:sp>
        <p:nvSpPr>
          <p:cNvPr id="3" name="文本框 2">
            <a:extLst>
              <a:ext uri="{FF2B5EF4-FFF2-40B4-BE49-F238E27FC236}">
                <a16:creationId xmlns:a16="http://schemas.microsoft.com/office/drawing/2014/main" id="{A99B1946-CF1D-68C9-5E59-9B2010AE6689}"/>
              </a:ext>
            </a:extLst>
          </p:cNvPr>
          <p:cNvSpPr txBox="1"/>
          <p:nvPr/>
        </p:nvSpPr>
        <p:spPr>
          <a:xfrm>
            <a:off x="3050655" y="3050344"/>
            <a:ext cx="2031325" cy="369332"/>
          </a:xfrm>
          <a:prstGeom prst="rect">
            <a:avLst/>
          </a:prstGeom>
          <a:noFill/>
        </p:spPr>
        <p:txBody>
          <a:bodyPr wrap="none" rtlCol="0">
            <a:spAutoFit/>
          </a:bodyPr>
          <a:lstStyle/>
          <a:p>
            <a:r>
              <a:rPr lang="zh-CN" altLang="en-US" dirty="0"/>
              <a:t>中国茶的主要种类</a:t>
            </a:r>
          </a:p>
        </p:txBody>
      </p:sp>
      <p:sp>
        <p:nvSpPr>
          <p:cNvPr id="4" name="文本框 3">
            <a:extLst>
              <a:ext uri="{FF2B5EF4-FFF2-40B4-BE49-F238E27FC236}">
                <a16:creationId xmlns:a16="http://schemas.microsoft.com/office/drawing/2014/main" id="{898E41EC-B667-3B78-93A0-530F0704ABA0}"/>
              </a:ext>
            </a:extLst>
          </p:cNvPr>
          <p:cNvSpPr txBox="1"/>
          <p:nvPr/>
        </p:nvSpPr>
        <p:spPr>
          <a:xfrm>
            <a:off x="2978206" y="4199736"/>
            <a:ext cx="1800493" cy="369332"/>
          </a:xfrm>
          <a:prstGeom prst="rect">
            <a:avLst/>
          </a:prstGeom>
          <a:noFill/>
        </p:spPr>
        <p:txBody>
          <a:bodyPr wrap="none" rtlCol="0">
            <a:spAutoFit/>
          </a:bodyPr>
          <a:lstStyle/>
          <a:p>
            <a:r>
              <a:rPr lang="zh-CN" altLang="en-US" dirty="0"/>
              <a:t>传统茶礼与茶道</a:t>
            </a:r>
          </a:p>
        </p:txBody>
      </p:sp>
      <p:sp>
        <p:nvSpPr>
          <p:cNvPr id="5" name="文本框 4">
            <a:extLst>
              <a:ext uri="{FF2B5EF4-FFF2-40B4-BE49-F238E27FC236}">
                <a16:creationId xmlns:a16="http://schemas.microsoft.com/office/drawing/2014/main" id="{F1C62BAF-AA66-A867-1DEA-40BDF4738364}"/>
              </a:ext>
            </a:extLst>
          </p:cNvPr>
          <p:cNvSpPr txBox="1"/>
          <p:nvPr/>
        </p:nvSpPr>
        <p:spPr>
          <a:xfrm>
            <a:off x="2704405" y="5235158"/>
            <a:ext cx="2723823" cy="369332"/>
          </a:xfrm>
          <a:prstGeom prst="rect">
            <a:avLst/>
          </a:prstGeom>
          <a:noFill/>
        </p:spPr>
        <p:txBody>
          <a:bodyPr wrap="none" rtlCol="0">
            <a:spAutoFit/>
          </a:bodyPr>
          <a:lstStyle/>
          <a:p>
            <a:r>
              <a:rPr lang="zh-CN" altLang="en-US" dirty="0"/>
              <a:t>茶文化的现代传承与影响</a:t>
            </a:r>
          </a:p>
        </p:txBody>
      </p:sp>
    </p:spTree>
    <p:extLst>
      <p:ext uri="{BB962C8B-B14F-4D97-AF65-F5344CB8AC3E}">
        <p14:creationId xmlns:p14="http://schemas.microsoft.com/office/powerpoint/2010/main" val="21238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9" grpId="0"/>
      <p:bldP spid="20" grpId="0"/>
      <p:bldP spid="22" grpId="0"/>
      <p:bldP spid="23" grpId="0"/>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2CD0DD5-2515-A46E-E9EC-6AD9B3C74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3E56A5A1-8346-3D10-730E-FF7D5E8FFB4C}"/>
              </a:ext>
            </a:extLst>
          </p:cNvPr>
          <p:cNvSpPr txBox="1"/>
          <p:nvPr/>
        </p:nvSpPr>
        <p:spPr>
          <a:xfrm>
            <a:off x="4489419" y="1021144"/>
            <a:ext cx="2606804" cy="1107996"/>
          </a:xfrm>
          <a:prstGeom prst="rect">
            <a:avLst/>
          </a:prstGeom>
          <a:noFill/>
        </p:spPr>
        <p:txBody>
          <a:bodyPr wrap="none" rtlCol="0">
            <a:spAutoFit/>
          </a:bodyPr>
          <a:lstStyle/>
          <a:p>
            <a:r>
              <a:rPr lang="en-US" altLang="zh-CN" sz="6600" dirty="0">
                <a:solidFill>
                  <a:schemeClr val="accent2">
                    <a:lumMod val="50000"/>
                  </a:schemeClr>
                </a:solidFill>
                <a:latin typeface="Times New Roman" panose="02020603050405020304" pitchFamily="18" charset="0"/>
                <a:cs typeface="Times New Roman" panose="02020603050405020304" pitchFamily="18" charset="0"/>
              </a:rPr>
              <a:t>Part 01</a:t>
            </a:r>
            <a:endParaRPr lang="zh-CN" altLang="en-US" sz="6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003B143D-7AFD-366E-BD7F-6C4B23A461BB}"/>
              </a:ext>
            </a:extLst>
          </p:cNvPr>
          <p:cNvSpPr txBox="1"/>
          <p:nvPr/>
        </p:nvSpPr>
        <p:spPr>
          <a:xfrm>
            <a:off x="2518209" y="2590373"/>
            <a:ext cx="7274235" cy="646331"/>
          </a:xfrm>
          <a:prstGeom prst="rect">
            <a:avLst/>
          </a:prstGeom>
          <a:noFill/>
        </p:spPr>
        <p:txBody>
          <a:bodyPr wrap="none" rtlCol="0">
            <a:spAutoFit/>
          </a:bodyPr>
          <a:lstStyle/>
          <a:p>
            <a:r>
              <a:rPr lang="en-US" altLang="zh-CN" sz="3600" dirty="0">
                <a:solidFill>
                  <a:schemeClr val="accent2">
                    <a:lumMod val="50000"/>
                  </a:schemeClr>
                </a:solidFill>
                <a:latin typeface="Times New Roman" panose="02020603050405020304" pitchFamily="18" charset="0"/>
                <a:cs typeface="Times New Roman" panose="02020603050405020304" pitchFamily="18" charset="0"/>
              </a:rPr>
              <a:t>The Origin and History of Tea Culture</a:t>
            </a:r>
          </a:p>
        </p:txBody>
      </p:sp>
      <p:sp>
        <p:nvSpPr>
          <p:cNvPr id="8" name="文本框 7">
            <a:extLst>
              <a:ext uri="{FF2B5EF4-FFF2-40B4-BE49-F238E27FC236}">
                <a16:creationId xmlns:a16="http://schemas.microsoft.com/office/drawing/2014/main" id="{79FFA9DF-B005-E427-8414-ED4B8F5870D5}"/>
              </a:ext>
            </a:extLst>
          </p:cNvPr>
          <p:cNvSpPr txBox="1"/>
          <p:nvPr/>
        </p:nvSpPr>
        <p:spPr>
          <a:xfrm>
            <a:off x="4372495" y="3697938"/>
            <a:ext cx="3701934" cy="523220"/>
          </a:xfrm>
          <a:prstGeom prst="rect">
            <a:avLst/>
          </a:prstGeom>
          <a:noFill/>
        </p:spPr>
        <p:txBody>
          <a:bodyPr wrap="square" rtlCol="0">
            <a:spAutoFit/>
          </a:bodyPr>
          <a:lstStyle/>
          <a:p>
            <a:r>
              <a:rPr lang="zh-CN" altLang="en-US" sz="2800" dirty="0">
                <a:solidFill>
                  <a:schemeClr val="accent2">
                    <a:lumMod val="75000"/>
                  </a:schemeClr>
                </a:solidFill>
              </a:rPr>
              <a:t>茶文化的起源与历史</a:t>
            </a:r>
          </a:p>
        </p:txBody>
      </p:sp>
    </p:spTree>
    <p:extLst>
      <p:ext uri="{BB962C8B-B14F-4D97-AF65-F5344CB8AC3E}">
        <p14:creationId xmlns:p14="http://schemas.microsoft.com/office/powerpoint/2010/main" val="40210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1800A8-4893-DB59-A3DD-93840BA74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微信视频2025-12-13_134956_492">
            <a:hlinkClick r:id="" action="ppaction://media"/>
            <a:extLst>
              <a:ext uri="{FF2B5EF4-FFF2-40B4-BE49-F238E27FC236}">
                <a16:creationId xmlns:a16="http://schemas.microsoft.com/office/drawing/2014/main" id="{559827AB-F039-FC0D-CCBF-ACDA95CBFF1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 y="-44335"/>
            <a:ext cx="12241876" cy="6902335"/>
          </a:xfrm>
          <a:prstGeom prst="rect">
            <a:avLst/>
          </a:prstGeom>
        </p:spPr>
      </p:pic>
    </p:spTree>
    <p:extLst>
      <p:ext uri="{BB962C8B-B14F-4D97-AF65-F5344CB8AC3E}">
        <p14:creationId xmlns:p14="http://schemas.microsoft.com/office/powerpoint/2010/main" val="14549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EC9C7E7-05C7-1549-36C8-9CB2993B86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7" name="文本框 6">
            <a:extLst>
              <a:ext uri="{FF2B5EF4-FFF2-40B4-BE49-F238E27FC236}">
                <a16:creationId xmlns:a16="http://schemas.microsoft.com/office/drawing/2014/main" id="{06C4C1C4-C97B-2F98-5D7E-292A2866563A}"/>
              </a:ext>
            </a:extLst>
          </p:cNvPr>
          <p:cNvSpPr txBox="1"/>
          <p:nvPr/>
        </p:nvSpPr>
        <p:spPr>
          <a:xfrm>
            <a:off x="953037" y="2832709"/>
            <a:ext cx="45719" cy="369332"/>
          </a:xfrm>
          <a:prstGeom prst="rect">
            <a:avLst/>
          </a:prstGeom>
          <a:noFill/>
        </p:spPr>
        <p:txBody>
          <a:bodyPr wrap="square" rtlCol="0">
            <a:spAutoFit/>
          </a:bodyPr>
          <a:lstStyle/>
          <a:p>
            <a:r>
              <a:rPr lang="en-US" altLang="zh-CN" dirty="0"/>
              <a:t>    </a:t>
            </a:r>
            <a:endParaRPr lang="zh-CN" altLang="en-US" dirty="0"/>
          </a:p>
        </p:txBody>
      </p:sp>
      <p:sp>
        <p:nvSpPr>
          <p:cNvPr id="8" name="文本框 7">
            <a:extLst>
              <a:ext uri="{FF2B5EF4-FFF2-40B4-BE49-F238E27FC236}">
                <a16:creationId xmlns:a16="http://schemas.microsoft.com/office/drawing/2014/main" id="{01BBFC6C-78FB-E26A-A140-091A3DEE191F}"/>
              </a:ext>
            </a:extLst>
          </p:cNvPr>
          <p:cNvSpPr txBox="1"/>
          <p:nvPr/>
        </p:nvSpPr>
        <p:spPr>
          <a:xfrm>
            <a:off x="626538" y="845049"/>
            <a:ext cx="9955370" cy="2308324"/>
          </a:xfrm>
          <a:prstGeom prst="rect">
            <a:avLst/>
          </a:prstGeom>
          <a:noFill/>
        </p:spPr>
        <p:txBody>
          <a:bodyPr wrap="square" rtlCol="0">
            <a:spAutoFit/>
          </a:bodyPr>
          <a:lstStyle/>
          <a:p>
            <a:pPr>
              <a:spcBef>
                <a:spcPts val="100"/>
              </a:spcBef>
              <a:spcAft>
                <a:spcPts val="100"/>
              </a:spcAft>
            </a:pPr>
            <a:r>
              <a:rPr lang="en-US" altLang="zh-CN" sz="2400" dirty="0">
                <a:latin typeface="Times New Roman" panose="02020603050405020304" pitchFamily="18" charset="0"/>
              </a:rPr>
              <a:t>    Chinese tea culture has a long history. It started with the story of Emperor </a:t>
            </a:r>
            <a:r>
              <a:rPr lang="en-US" altLang="zh-CN" sz="2400" dirty="0" err="1">
                <a:latin typeface="Times New Roman" panose="02020603050405020304" pitchFamily="18" charset="0"/>
              </a:rPr>
              <a:t>Shennong</a:t>
            </a:r>
            <a:r>
              <a:rPr lang="en-US" altLang="zh-CN" sz="2400" dirty="0">
                <a:latin typeface="Times New Roman" panose="02020603050405020304" pitchFamily="18" charset="0"/>
              </a:rPr>
              <a:t> finding tea. In the Tang Dynasty, it took shape because of Lu Yu’s book The Classic of Tea. During the Song Dynasty, people improved the way of making whisked tea. In the Ming and Qing Dynasties, loose-leaf tea became popular and there were many ways to brew it. Later, it became a valuable cultural heritage.</a:t>
            </a:r>
            <a:endParaRPr lang="zh-CN" altLang="en-US" sz="2400" dirty="0"/>
          </a:p>
        </p:txBody>
      </p:sp>
      <p:sp>
        <p:nvSpPr>
          <p:cNvPr id="2" name="文本框 1">
            <a:extLst>
              <a:ext uri="{FF2B5EF4-FFF2-40B4-BE49-F238E27FC236}">
                <a16:creationId xmlns:a16="http://schemas.microsoft.com/office/drawing/2014/main" id="{2C706828-C27E-CEC1-84F6-FE13BE6B19E6}"/>
              </a:ext>
            </a:extLst>
          </p:cNvPr>
          <p:cNvSpPr txBox="1"/>
          <p:nvPr/>
        </p:nvSpPr>
        <p:spPr>
          <a:xfrm>
            <a:off x="576204" y="3250709"/>
            <a:ext cx="7249359" cy="1938992"/>
          </a:xfrm>
          <a:prstGeom prst="rect">
            <a:avLst/>
          </a:prstGeom>
          <a:solidFill>
            <a:schemeClr val="accent6">
              <a:lumMod val="20000"/>
              <a:lumOff val="80000"/>
            </a:schemeClr>
          </a:solidFill>
        </p:spPr>
        <p:txBody>
          <a:bodyPr wrap="square" rtlCol="0">
            <a:spAutoFit/>
          </a:bodyPr>
          <a:lstStyle/>
          <a:p>
            <a:r>
              <a:rPr lang="zh-CN" altLang="en-US" sz="2400" dirty="0"/>
              <a:t>中国茶文化历史悠久，最初源于神农帝发现茶的传说。唐代，因陆羽的</a:t>
            </a:r>
            <a:r>
              <a:rPr lang="en-US" altLang="zh-CN" sz="2400" dirty="0"/>
              <a:t>《</a:t>
            </a:r>
            <a:r>
              <a:rPr lang="zh-CN" altLang="en-US" sz="2400" dirty="0"/>
              <a:t>茶经</a:t>
            </a:r>
            <a:r>
              <a:rPr lang="en-US" altLang="zh-CN" sz="2400" dirty="0"/>
              <a:t>》</a:t>
            </a:r>
            <a:r>
              <a:rPr lang="zh-CN" altLang="en-US" sz="2400" dirty="0"/>
              <a:t>问世，茶文化得以成型。宋代，人们改良了点茶的制作方法。明清时期，散叶茶开始流行，冲泡方式也变得多种多样。后来，茶文化成为了珍贵的文化遗产。</a:t>
            </a:r>
          </a:p>
        </p:txBody>
      </p:sp>
    </p:spTree>
    <p:extLst>
      <p:ext uri="{BB962C8B-B14F-4D97-AF65-F5344CB8AC3E}">
        <p14:creationId xmlns:p14="http://schemas.microsoft.com/office/powerpoint/2010/main" val="38972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D832AA6-6E99-CF01-8E0B-0B957CBCB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4222D606-4060-007F-2573-5A09A344D409}"/>
              </a:ext>
            </a:extLst>
          </p:cNvPr>
          <p:cNvSpPr txBox="1"/>
          <p:nvPr/>
        </p:nvSpPr>
        <p:spPr>
          <a:xfrm>
            <a:off x="4660669" y="1075113"/>
            <a:ext cx="2606804" cy="1107996"/>
          </a:xfrm>
          <a:prstGeom prst="rect">
            <a:avLst/>
          </a:prstGeom>
          <a:noFill/>
        </p:spPr>
        <p:txBody>
          <a:bodyPr wrap="none" rtlCol="0">
            <a:spAutoFit/>
          </a:bodyPr>
          <a:lstStyle/>
          <a:p>
            <a:r>
              <a:rPr lang="en-US" altLang="zh-CN" sz="6600" dirty="0">
                <a:solidFill>
                  <a:schemeClr val="accent2">
                    <a:lumMod val="50000"/>
                  </a:schemeClr>
                </a:solidFill>
                <a:latin typeface="Times New Roman" panose="02020603050405020304" pitchFamily="18" charset="0"/>
                <a:cs typeface="Times New Roman" panose="02020603050405020304" pitchFamily="18" charset="0"/>
              </a:rPr>
              <a:t>Part 02</a:t>
            </a:r>
            <a:endParaRPr lang="zh-CN" altLang="en-US" sz="6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DDA2CE6A-EB4C-A519-53ED-EBC638DB5173}"/>
              </a:ext>
            </a:extLst>
          </p:cNvPr>
          <p:cNvSpPr txBox="1"/>
          <p:nvPr/>
        </p:nvSpPr>
        <p:spPr>
          <a:xfrm>
            <a:off x="3402506" y="2543694"/>
            <a:ext cx="5386988" cy="646331"/>
          </a:xfrm>
          <a:prstGeom prst="rect">
            <a:avLst/>
          </a:prstGeom>
          <a:noFill/>
        </p:spPr>
        <p:txBody>
          <a:bodyPr wrap="none" rtlCol="0">
            <a:spAutoFit/>
          </a:bodyPr>
          <a:lstStyle/>
          <a:p>
            <a:r>
              <a:rPr lang="en-US" altLang="zh-CN" sz="3600" dirty="0">
                <a:solidFill>
                  <a:schemeClr val="accent2">
                    <a:lumMod val="50000"/>
                  </a:schemeClr>
                </a:solidFill>
                <a:latin typeface="Times New Roman" panose="02020603050405020304" pitchFamily="18" charset="0"/>
                <a:cs typeface="Times New Roman" panose="02020603050405020304" pitchFamily="18" charset="0"/>
              </a:rPr>
              <a:t>Major Types of Chinese Tea</a:t>
            </a:r>
          </a:p>
        </p:txBody>
      </p:sp>
      <p:sp>
        <p:nvSpPr>
          <p:cNvPr id="7" name="文本框 6">
            <a:extLst>
              <a:ext uri="{FF2B5EF4-FFF2-40B4-BE49-F238E27FC236}">
                <a16:creationId xmlns:a16="http://schemas.microsoft.com/office/drawing/2014/main" id="{E26ECB93-FD9E-E0EF-60AD-215384BD08DF}"/>
              </a:ext>
            </a:extLst>
          </p:cNvPr>
          <p:cNvSpPr txBox="1"/>
          <p:nvPr/>
        </p:nvSpPr>
        <p:spPr>
          <a:xfrm>
            <a:off x="4620595" y="3437143"/>
            <a:ext cx="3057247" cy="523220"/>
          </a:xfrm>
          <a:prstGeom prst="rect">
            <a:avLst/>
          </a:prstGeom>
          <a:noFill/>
        </p:spPr>
        <p:txBody>
          <a:bodyPr wrap="none" rtlCol="0">
            <a:spAutoFit/>
          </a:bodyPr>
          <a:lstStyle/>
          <a:p>
            <a:r>
              <a:rPr lang="zh-CN" altLang="en-US" sz="2800" dirty="0">
                <a:solidFill>
                  <a:schemeClr val="accent2">
                    <a:lumMod val="75000"/>
                  </a:schemeClr>
                </a:solidFill>
              </a:rPr>
              <a:t>中国茶的主要种类</a:t>
            </a:r>
          </a:p>
        </p:txBody>
      </p:sp>
    </p:spTree>
    <p:extLst>
      <p:ext uri="{BB962C8B-B14F-4D97-AF65-F5344CB8AC3E}">
        <p14:creationId xmlns:p14="http://schemas.microsoft.com/office/powerpoint/2010/main" val="4477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5F2E396-14AA-283A-93E4-61FD8B3C2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56" y="881241"/>
            <a:ext cx="2174892" cy="2074475"/>
          </a:xfrm>
          <a:prstGeom prst="rect">
            <a:avLst/>
          </a:prstGeom>
        </p:spPr>
      </p:pic>
      <p:pic>
        <p:nvPicPr>
          <p:cNvPr id="9" name="图片 8">
            <a:extLst>
              <a:ext uri="{FF2B5EF4-FFF2-40B4-BE49-F238E27FC236}">
                <a16:creationId xmlns:a16="http://schemas.microsoft.com/office/drawing/2014/main" id="{E8CEE580-CC01-22C3-7F33-B5711F66B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184" y="881242"/>
            <a:ext cx="2342474" cy="2033051"/>
          </a:xfrm>
          <a:prstGeom prst="rect">
            <a:avLst/>
          </a:prstGeom>
        </p:spPr>
      </p:pic>
      <p:pic>
        <p:nvPicPr>
          <p:cNvPr id="11" name="图片 10">
            <a:extLst>
              <a:ext uri="{FF2B5EF4-FFF2-40B4-BE49-F238E27FC236}">
                <a16:creationId xmlns:a16="http://schemas.microsoft.com/office/drawing/2014/main" id="{915668A9-5556-0C2A-9D9E-06A057A55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398" y="881242"/>
            <a:ext cx="2202961" cy="2074475"/>
          </a:xfrm>
          <a:prstGeom prst="rect">
            <a:avLst/>
          </a:prstGeom>
        </p:spPr>
      </p:pic>
      <p:sp>
        <p:nvSpPr>
          <p:cNvPr id="12" name="文本框 11">
            <a:extLst>
              <a:ext uri="{FF2B5EF4-FFF2-40B4-BE49-F238E27FC236}">
                <a16:creationId xmlns:a16="http://schemas.microsoft.com/office/drawing/2014/main" id="{09D6ED45-A064-5A5B-1719-01CA5B5256AE}"/>
              </a:ext>
            </a:extLst>
          </p:cNvPr>
          <p:cNvSpPr txBox="1"/>
          <p:nvPr/>
        </p:nvSpPr>
        <p:spPr>
          <a:xfrm>
            <a:off x="785056" y="3851228"/>
            <a:ext cx="3383740" cy="830997"/>
          </a:xfrm>
          <a:prstGeom prst="rect">
            <a:avLst/>
          </a:prstGeom>
          <a:noFill/>
        </p:spPr>
        <p:txBody>
          <a:bodyPr wrap="square" rtlCol="0">
            <a:spAutoFit/>
          </a:bodyPr>
          <a:lstStyle/>
          <a:p>
            <a:r>
              <a:rPr lang="en-US" altLang="zh-CN" sz="2400" dirty="0">
                <a:latin typeface="Times New Roman" panose="02020603050405020304" pitchFamily="18" charset="0"/>
              </a:rPr>
              <a:t>such as </a:t>
            </a:r>
            <a:r>
              <a:rPr lang="en-US" altLang="zh-CN" sz="2400" dirty="0" err="1">
                <a:latin typeface="Times New Roman" panose="02020603050405020304" pitchFamily="18" charset="0"/>
              </a:rPr>
              <a:t>Longjing,which</a:t>
            </a:r>
            <a:r>
              <a:rPr lang="en-US" altLang="zh-CN" sz="2400" dirty="0">
                <a:latin typeface="Times New Roman" panose="02020603050405020304" pitchFamily="18" charset="0"/>
              </a:rPr>
              <a:t> tastes fresh and light.</a:t>
            </a:r>
            <a:endParaRPr lang="zh-CN" altLang="en-US" sz="2400" dirty="0">
              <a:latin typeface="Times New Roman" panose="02020603050405020304" pitchFamily="18" charset="0"/>
            </a:endParaRPr>
          </a:p>
        </p:txBody>
      </p:sp>
      <p:sp>
        <p:nvSpPr>
          <p:cNvPr id="15" name="文本框 14">
            <a:extLst>
              <a:ext uri="{FF2B5EF4-FFF2-40B4-BE49-F238E27FC236}">
                <a16:creationId xmlns:a16="http://schemas.microsoft.com/office/drawing/2014/main" id="{CBBAABA1-C4E3-E45E-47D4-EC87C1AD0800}"/>
              </a:ext>
            </a:extLst>
          </p:cNvPr>
          <p:cNvSpPr txBox="1"/>
          <p:nvPr/>
        </p:nvSpPr>
        <p:spPr>
          <a:xfrm>
            <a:off x="1294385" y="3127586"/>
            <a:ext cx="1770036" cy="584775"/>
          </a:xfrm>
          <a:prstGeom prst="rect">
            <a:avLst/>
          </a:prstGeom>
          <a:noFill/>
        </p:spPr>
        <p:txBody>
          <a:bodyPr wrap="none" rtlCol="0">
            <a:spAutoFit/>
          </a:bodyPr>
          <a:lstStyle/>
          <a:p>
            <a:r>
              <a:rPr lang="en-US" altLang="zh-CN" sz="3200" dirty="0">
                <a:latin typeface="Times New Roman" panose="02020603050405020304" pitchFamily="18" charset="0"/>
              </a:rPr>
              <a:t>Green tea</a:t>
            </a:r>
            <a:endParaRPr lang="zh-CN" altLang="en-US" sz="3200" dirty="0">
              <a:latin typeface="Times New Roman" panose="02020603050405020304" pitchFamily="18" charset="0"/>
            </a:endParaRPr>
          </a:p>
        </p:txBody>
      </p:sp>
      <p:sp>
        <p:nvSpPr>
          <p:cNvPr id="16" name="文本框 15">
            <a:extLst>
              <a:ext uri="{FF2B5EF4-FFF2-40B4-BE49-F238E27FC236}">
                <a16:creationId xmlns:a16="http://schemas.microsoft.com/office/drawing/2014/main" id="{195367A6-1AC5-6350-98D3-D4C004531422}"/>
              </a:ext>
            </a:extLst>
          </p:cNvPr>
          <p:cNvSpPr txBox="1"/>
          <p:nvPr/>
        </p:nvSpPr>
        <p:spPr>
          <a:xfrm>
            <a:off x="5233424" y="3127585"/>
            <a:ext cx="1725152" cy="584775"/>
          </a:xfrm>
          <a:prstGeom prst="rect">
            <a:avLst/>
          </a:prstGeom>
          <a:noFill/>
        </p:spPr>
        <p:txBody>
          <a:bodyPr wrap="none" rtlCol="0">
            <a:spAutoFit/>
          </a:bodyPr>
          <a:lstStyle/>
          <a:p>
            <a:r>
              <a:rPr lang="en-US" altLang="zh-CN" sz="3200" dirty="0">
                <a:latin typeface="Times New Roman" panose="02020603050405020304" pitchFamily="18" charset="0"/>
              </a:rPr>
              <a:t>Black tea</a:t>
            </a:r>
            <a:endParaRPr lang="zh-CN" altLang="en-US" sz="3200" dirty="0">
              <a:latin typeface="Times New Roman" panose="02020603050405020304" pitchFamily="18" charset="0"/>
            </a:endParaRPr>
          </a:p>
        </p:txBody>
      </p:sp>
      <p:sp>
        <p:nvSpPr>
          <p:cNvPr id="17" name="文本框 16">
            <a:extLst>
              <a:ext uri="{FF2B5EF4-FFF2-40B4-BE49-F238E27FC236}">
                <a16:creationId xmlns:a16="http://schemas.microsoft.com/office/drawing/2014/main" id="{DC9F2BD6-DC44-AB5B-2CCA-8EA6D1E64E4F}"/>
              </a:ext>
            </a:extLst>
          </p:cNvPr>
          <p:cNvSpPr txBox="1"/>
          <p:nvPr/>
        </p:nvSpPr>
        <p:spPr>
          <a:xfrm>
            <a:off x="9383054" y="3136612"/>
            <a:ext cx="1997663" cy="584775"/>
          </a:xfrm>
          <a:prstGeom prst="rect">
            <a:avLst/>
          </a:prstGeom>
          <a:noFill/>
        </p:spPr>
        <p:txBody>
          <a:bodyPr wrap="none" rtlCol="0">
            <a:spAutoFit/>
          </a:bodyPr>
          <a:lstStyle/>
          <a:p>
            <a:r>
              <a:rPr lang="en-US" altLang="zh-CN" sz="3200" dirty="0">
                <a:latin typeface="Times New Roman" panose="02020603050405020304" pitchFamily="18" charset="0"/>
              </a:rPr>
              <a:t>Oolong tea</a:t>
            </a:r>
            <a:endParaRPr lang="zh-CN" altLang="en-US" sz="3200" dirty="0">
              <a:latin typeface="Times New Roman" panose="02020603050405020304" pitchFamily="18" charset="0"/>
            </a:endParaRPr>
          </a:p>
        </p:txBody>
      </p:sp>
      <p:sp>
        <p:nvSpPr>
          <p:cNvPr id="18" name="文本框 17">
            <a:extLst>
              <a:ext uri="{FF2B5EF4-FFF2-40B4-BE49-F238E27FC236}">
                <a16:creationId xmlns:a16="http://schemas.microsoft.com/office/drawing/2014/main" id="{ECEF5A39-461F-2CAA-4F1F-C56F1ADD438A}"/>
              </a:ext>
            </a:extLst>
          </p:cNvPr>
          <p:cNvSpPr txBox="1"/>
          <p:nvPr/>
        </p:nvSpPr>
        <p:spPr>
          <a:xfrm>
            <a:off x="4685331" y="3851227"/>
            <a:ext cx="3337875" cy="830997"/>
          </a:xfrm>
          <a:prstGeom prst="rect">
            <a:avLst/>
          </a:prstGeom>
          <a:noFill/>
        </p:spPr>
        <p:txBody>
          <a:bodyPr wrap="square" rtlCol="0">
            <a:spAutoFit/>
          </a:bodyPr>
          <a:lstStyle/>
          <a:p>
            <a:r>
              <a:rPr lang="en-US" altLang="zh-CN" sz="2400" dirty="0">
                <a:latin typeface="Times New Roman" panose="02020603050405020304" pitchFamily="18" charset="0"/>
              </a:rPr>
              <a:t>such as </a:t>
            </a:r>
            <a:r>
              <a:rPr lang="en-US" altLang="zh-CN" sz="2400" dirty="0" err="1">
                <a:latin typeface="Times New Roman" panose="02020603050405020304" pitchFamily="18" charset="0"/>
              </a:rPr>
              <a:t>Keemun,which</a:t>
            </a:r>
            <a:r>
              <a:rPr lang="en-US" altLang="zh-CN" sz="2400" dirty="0">
                <a:latin typeface="Times New Roman" panose="02020603050405020304" pitchFamily="18" charset="0"/>
              </a:rPr>
              <a:t> is rich and full of flavor.</a:t>
            </a:r>
            <a:endParaRPr lang="zh-CN" altLang="en-US" sz="2400" dirty="0">
              <a:latin typeface="Times New Roman" panose="02020603050405020304" pitchFamily="18" charset="0"/>
            </a:endParaRPr>
          </a:p>
        </p:txBody>
      </p:sp>
      <p:sp>
        <p:nvSpPr>
          <p:cNvPr id="19" name="文本框 18">
            <a:extLst>
              <a:ext uri="{FF2B5EF4-FFF2-40B4-BE49-F238E27FC236}">
                <a16:creationId xmlns:a16="http://schemas.microsoft.com/office/drawing/2014/main" id="{63BF54DB-27E7-1DF8-4493-294E24D91282}"/>
              </a:ext>
            </a:extLst>
          </p:cNvPr>
          <p:cNvSpPr txBox="1"/>
          <p:nvPr/>
        </p:nvSpPr>
        <p:spPr>
          <a:xfrm>
            <a:off x="8986360" y="3851227"/>
            <a:ext cx="3281807" cy="1200329"/>
          </a:xfrm>
          <a:prstGeom prst="rect">
            <a:avLst/>
          </a:prstGeom>
          <a:noFill/>
        </p:spPr>
        <p:txBody>
          <a:bodyPr wrap="square" rtlCol="0">
            <a:spAutoFit/>
          </a:bodyPr>
          <a:lstStyle/>
          <a:p>
            <a:r>
              <a:rPr lang="en-US" altLang="zh-CN" sz="2400" dirty="0">
                <a:latin typeface="Times New Roman" panose="02020603050405020304" pitchFamily="18" charset="0"/>
              </a:rPr>
              <a:t>like </a:t>
            </a:r>
            <a:r>
              <a:rPr lang="en-US" altLang="zh-CN" sz="2400" dirty="0" err="1">
                <a:latin typeface="Times New Roman" panose="02020603050405020304" pitchFamily="18" charset="0"/>
              </a:rPr>
              <a:t>Tieguanyin,which</a:t>
            </a:r>
            <a:r>
              <a:rPr lang="en-US" altLang="zh-CN" sz="2400" dirty="0">
                <a:latin typeface="Times New Roman" panose="02020603050405020304" pitchFamily="18" charset="0"/>
              </a:rPr>
              <a:t> lies between green and black tea in taste.</a:t>
            </a:r>
            <a:endParaRPr lang="zh-CN" altLang="en-US" sz="2400" dirty="0">
              <a:latin typeface="Times New Roman" panose="02020603050405020304" pitchFamily="18" charset="0"/>
            </a:endParaRPr>
          </a:p>
        </p:txBody>
      </p:sp>
      <p:sp>
        <p:nvSpPr>
          <p:cNvPr id="2" name="文本框 1">
            <a:extLst>
              <a:ext uri="{FF2B5EF4-FFF2-40B4-BE49-F238E27FC236}">
                <a16:creationId xmlns:a16="http://schemas.microsoft.com/office/drawing/2014/main" id="{FC8E8646-1AC9-2DA1-7E09-4A9861014BF9}"/>
              </a:ext>
            </a:extLst>
          </p:cNvPr>
          <p:cNvSpPr txBox="1"/>
          <p:nvPr/>
        </p:nvSpPr>
        <p:spPr>
          <a:xfrm>
            <a:off x="926291" y="4821092"/>
            <a:ext cx="2833504" cy="830997"/>
          </a:xfrm>
          <a:prstGeom prst="rect">
            <a:avLst/>
          </a:prstGeom>
          <a:noFill/>
        </p:spPr>
        <p:txBody>
          <a:bodyPr wrap="square" rtlCol="0">
            <a:spAutoFit/>
          </a:bodyPr>
          <a:lstStyle/>
          <a:p>
            <a:r>
              <a:rPr lang="zh-CN" altLang="en-US" sz="2400" dirty="0"/>
              <a:t>绿茶：例如龙井，口感清新淡雅</a:t>
            </a:r>
          </a:p>
        </p:txBody>
      </p:sp>
      <p:sp>
        <p:nvSpPr>
          <p:cNvPr id="3" name="文本框 2">
            <a:extLst>
              <a:ext uri="{FF2B5EF4-FFF2-40B4-BE49-F238E27FC236}">
                <a16:creationId xmlns:a16="http://schemas.microsoft.com/office/drawing/2014/main" id="{911D6612-F02E-D833-E2FF-70018ADE830A}"/>
              </a:ext>
            </a:extLst>
          </p:cNvPr>
          <p:cNvSpPr txBox="1"/>
          <p:nvPr/>
        </p:nvSpPr>
        <p:spPr>
          <a:xfrm>
            <a:off x="4903259" y="4788161"/>
            <a:ext cx="2725013" cy="830997"/>
          </a:xfrm>
          <a:prstGeom prst="rect">
            <a:avLst/>
          </a:prstGeom>
          <a:noFill/>
        </p:spPr>
        <p:txBody>
          <a:bodyPr wrap="square" rtlCol="0">
            <a:spAutoFit/>
          </a:bodyPr>
          <a:lstStyle/>
          <a:p>
            <a:r>
              <a:rPr lang="zh-CN" altLang="en-US" sz="2400" dirty="0"/>
              <a:t>红茶：例如祁门红茶，滋味醇厚浓郁</a:t>
            </a:r>
          </a:p>
        </p:txBody>
      </p:sp>
      <p:sp>
        <p:nvSpPr>
          <p:cNvPr id="6" name="文本框 5">
            <a:extLst>
              <a:ext uri="{FF2B5EF4-FFF2-40B4-BE49-F238E27FC236}">
                <a16:creationId xmlns:a16="http://schemas.microsoft.com/office/drawing/2014/main" id="{B4441535-6013-F099-188E-0D545A98A599}"/>
              </a:ext>
            </a:extLst>
          </p:cNvPr>
          <p:cNvSpPr txBox="1"/>
          <p:nvPr/>
        </p:nvSpPr>
        <p:spPr>
          <a:xfrm>
            <a:off x="8986360" y="5051924"/>
            <a:ext cx="2941566" cy="1200329"/>
          </a:xfrm>
          <a:prstGeom prst="rect">
            <a:avLst/>
          </a:prstGeom>
          <a:noFill/>
        </p:spPr>
        <p:txBody>
          <a:bodyPr wrap="square" rtlCol="0">
            <a:spAutoFit/>
          </a:bodyPr>
          <a:lstStyle/>
          <a:p>
            <a:r>
              <a:rPr lang="zh-CN" altLang="en-US" sz="2400" dirty="0"/>
              <a:t>乌龙茶：例如铁观音，口味介于绿茶与红茶之间</a:t>
            </a:r>
          </a:p>
        </p:txBody>
      </p:sp>
      <p:sp>
        <p:nvSpPr>
          <p:cNvPr id="8" name="文本框 7">
            <a:extLst>
              <a:ext uri="{FF2B5EF4-FFF2-40B4-BE49-F238E27FC236}">
                <a16:creationId xmlns:a16="http://schemas.microsoft.com/office/drawing/2014/main" id="{A483C37B-A979-C6DA-E5F5-6752EE4CED3F}"/>
              </a:ext>
            </a:extLst>
          </p:cNvPr>
          <p:cNvSpPr txBox="1"/>
          <p:nvPr/>
        </p:nvSpPr>
        <p:spPr>
          <a:xfrm>
            <a:off x="2193002" y="264516"/>
            <a:ext cx="300082" cy="369332"/>
          </a:xfrm>
          <a:prstGeom prst="rect">
            <a:avLst/>
          </a:prstGeom>
          <a:noFill/>
        </p:spPr>
        <p:txBody>
          <a:bodyPr wrap="none" rtlCol="0">
            <a:spAutoFit/>
          </a:bodyPr>
          <a:lstStyle/>
          <a:p>
            <a:r>
              <a:rPr lang="en-US" altLang="zh-CN" dirty="0">
                <a:solidFill>
                  <a:schemeClr val="accent5">
                    <a:lumMod val="50000"/>
                  </a:schemeClr>
                </a:solidFill>
                <a:latin typeface="Times New Roman" panose="02020603050405020304" pitchFamily="18" charset="0"/>
                <a:cs typeface="Times New Roman" panose="02020603050405020304" pitchFamily="18" charset="0"/>
              </a:rPr>
              <a:t>  </a:t>
            </a:r>
            <a:endParaRPr lang="zh-CN" alt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8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1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30A8831-22AF-EE82-CD56-D2FF2A51C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1777"/>
          </a:xfrm>
          <a:prstGeom prst="rect">
            <a:avLst/>
          </a:prstGeom>
        </p:spPr>
      </p:pic>
      <p:pic>
        <p:nvPicPr>
          <p:cNvPr id="5" name="图片 4">
            <a:extLst>
              <a:ext uri="{FF2B5EF4-FFF2-40B4-BE49-F238E27FC236}">
                <a16:creationId xmlns:a16="http://schemas.microsoft.com/office/drawing/2014/main" id="{C0AD4E3E-4594-A3DE-FC3B-CEE4D1DED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91" y="1003168"/>
            <a:ext cx="2311087" cy="2225491"/>
          </a:xfrm>
          <a:prstGeom prst="rect">
            <a:avLst/>
          </a:prstGeom>
        </p:spPr>
      </p:pic>
      <p:pic>
        <p:nvPicPr>
          <p:cNvPr id="7" name="图片 6">
            <a:extLst>
              <a:ext uri="{FF2B5EF4-FFF2-40B4-BE49-F238E27FC236}">
                <a16:creationId xmlns:a16="http://schemas.microsoft.com/office/drawing/2014/main" id="{F34F39D9-5063-6A53-CA5A-AB1A1EF2D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057" y="970885"/>
            <a:ext cx="2474622" cy="2257774"/>
          </a:xfrm>
          <a:prstGeom prst="rect">
            <a:avLst/>
          </a:prstGeom>
        </p:spPr>
      </p:pic>
      <p:pic>
        <p:nvPicPr>
          <p:cNvPr id="9" name="图片 8">
            <a:extLst>
              <a:ext uri="{FF2B5EF4-FFF2-40B4-BE49-F238E27FC236}">
                <a16:creationId xmlns:a16="http://schemas.microsoft.com/office/drawing/2014/main" id="{5CF84148-D3A7-EE7D-35A8-EAA492DE6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426" y="929052"/>
            <a:ext cx="2542035" cy="2299607"/>
          </a:xfrm>
          <a:prstGeom prst="rect">
            <a:avLst/>
          </a:prstGeom>
        </p:spPr>
      </p:pic>
      <p:sp>
        <p:nvSpPr>
          <p:cNvPr id="10" name="文本框 9">
            <a:extLst>
              <a:ext uri="{FF2B5EF4-FFF2-40B4-BE49-F238E27FC236}">
                <a16:creationId xmlns:a16="http://schemas.microsoft.com/office/drawing/2014/main" id="{6FEDE574-65D1-2D88-C8AE-4211D52A3AD4}"/>
              </a:ext>
            </a:extLst>
          </p:cNvPr>
          <p:cNvSpPr txBox="1"/>
          <p:nvPr/>
        </p:nvSpPr>
        <p:spPr>
          <a:xfrm>
            <a:off x="1120463" y="3429000"/>
            <a:ext cx="1770036" cy="584775"/>
          </a:xfrm>
          <a:prstGeom prst="rect">
            <a:avLst/>
          </a:prstGeom>
          <a:noFill/>
        </p:spPr>
        <p:txBody>
          <a:bodyPr wrap="none" rtlCol="0">
            <a:spAutoFit/>
          </a:bodyPr>
          <a:lstStyle/>
          <a:p>
            <a:r>
              <a:rPr lang="en-US" altLang="zh-CN" sz="3200" dirty="0">
                <a:latin typeface="Times New Roman" panose="02020603050405020304" pitchFamily="18" charset="0"/>
              </a:rPr>
              <a:t>White tea</a:t>
            </a:r>
            <a:endParaRPr lang="zh-CN" altLang="en-US" sz="3200" dirty="0">
              <a:latin typeface="Times New Roman" panose="02020603050405020304" pitchFamily="18" charset="0"/>
            </a:endParaRPr>
          </a:p>
        </p:txBody>
      </p:sp>
      <p:sp>
        <p:nvSpPr>
          <p:cNvPr id="11" name="文本框 10">
            <a:extLst>
              <a:ext uri="{FF2B5EF4-FFF2-40B4-BE49-F238E27FC236}">
                <a16:creationId xmlns:a16="http://schemas.microsoft.com/office/drawing/2014/main" id="{5D692245-F38A-CCF5-7272-DA1082F668B4}"/>
              </a:ext>
            </a:extLst>
          </p:cNvPr>
          <p:cNvSpPr txBox="1"/>
          <p:nvPr/>
        </p:nvSpPr>
        <p:spPr>
          <a:xfrm>
            <a:off x="5390475" y="3428999"/>
            <a:ext cx="2150774" cy="584775"/>
          </a:xfrm>
          <a:prstGeom prst="rect">
            <a:avLst/>
          </a:prstGeom>
          <a:noFill/>
        </p:spPr>
        <p:txBody>
          <a:bodyPr wrap="square" rtlCol="0">
            <a:spAutoFit/>
          </a:bodyPr>
          <a:lstStyle/>
          <a:p>
            <a:r>
              <a:rPr lang="en-US" altLang="zh-CN" sz="3200" dirty="0">
                <a:latin typeface="Times New Roman" panose="02020603050405020304" pitchFamily="18" charset="0"/>
              </a:rPr>
              <a:t>Yellow tea</a:t>
            </a:r>
            <a:endParaRPr lang="zh-CN" altLang="en-US" sz="3200" dirty="0">
              <a:latin typeface="Times New Roman" panose="02020603050405020304" pitchFamily="18" charset="0"/>
            </a:endParaRPr>
          </a:p>
        </p:txBody>
      </p:sp>
      <p:sp>
        <p:nvSpPr>
          <p:cNvPr id="13" name="文本框 12">
            <a:extLst>
              <a:ext uri="{FF2B5EF4-FFF2-40B4-BE49-F238E27FC236}">
                <a16:creationId xmlns:a16="http://schemas.microsoft.com/office/drawing/2014/main" id="{6C073FD4-C4AE-A638-4470-DEB80CBA7CBF}"/>
              </a:ext>
            </a:extLst>
          </p:cNvPr>
          <p:cNvSpPr txBox="1"/>
          <p:nvPr/>
        </p:nvSpPr>
        <p:spPr>
          <a:xfrm>
            <a:off x="9751702" y="3428999"/>
            <a:ext cx="1587294" cy="584775"/>
          </a:xfrm>
          <a:prstGeom prst="rect">
            <a:avLst/>
          </a:prstGeom>
          <a:noFill/>
        </p:spPr>
        <p:txBody>
          <a:bodyPr wrap="none" rtlCol="0">
            <a:spAutoFit/>
          </a:bodyPr>
          <a:lstStyle/>
          <a:p>
            <a:r>
              <a:rPr lang="en-US" altLang="zh-CN" sz="3200" dirty="0">
                <a:latin typeface="Times New Roman" panose="02020603050405020304" pitchFamily="18" charset="0"/>
              </a:rPr>
              <a:t>Dark tea</a:t>
            </a:r>
            <a:endParaRPr lang="zh-CN" altLang="en-US" sz="3200" dirty="0">
              <a:latin typeface="Times New Roman" panose="02020603050405020304" pitchFamily="18" charset="0"/>
            </a:endParaRPr>
          </a:p>
        </p:txBody>
      </p:sp>
      <p:sp>
        <p:nvSpPr>
          <p:cNvPr id="14" name="文本框 13">
            <a:extLst>
              <a:ext uri="{FF2B5EF4-FFF2-40B4-BE49-F238E27FC236}">
                <a16:creationId xmlns:a16="http://schemas.microsoft.com/office/drawing/2014/main" id="{67256E9B-2B42-06ED-787E-86F993BEA3DD}"/>
              </a:ext>
            </a:extLst>
          </p:cNvPr>
          <p:cNvSpPr txBox="1"/>
          <p:nvPr/>
        </p:nvSpPr>
        <p:spPr>
          <a:xfrm>
            <a:off x="673645" y="4093604"/>
            <a:ext cx="3489002" cy="830997"/>
          </a:xfrm>
          <a:prstGeom prst="rect">
            <a:avLst/>
          </a:prstGeom>
          <a:noFill/>
        </p:spPr>
        <p:txBody>
          <a:bodyPr wrap="square" rtlCol="0">
            <a:spAutoFit/>
          </a:bodyPr>
          <a:lstStyle/>
          <a:p>
            <a:r>
              <a:rPr lang="en-US" altLang="zh-CN" sz="2000" dirty="0">
                <a:latin typeface="Times New Roman" panose="02020603050405020304" pitchFamily="18" charset="0"/>
              </a:rPr>
              <a:t> </a:t>
            </a:r>
            <a:r>
              <a:rPr lang="en-US" altLang="zh-CN" sz="2400" dirty="0">
                <a:latin typeface="Times New Roman" panose="02020603050405020304" pitchFamily="18" charset="0"/>
              </a:rPr>
              <a:t>Silver </a:t>
            </a:r>
            <a:r>
              <a:rPr lang="en-US" altLang="zh-CN" sz="2400" dirty="0" err="1">
                <a:latin typeface="Times New Roman" panose="02020603050405020304" pitchFamily="18" charset="0"/>
              </a:rPr>
              <a:t>Needle,which</a:t>
            </a:r>
            <a:r>
              <a:rPr lang="en-US" altLang="zh-CN" sz="2400" dirty="0">
                <a:latin typeface="Times New Roman" panose="02020603050405020304" pitchFamily="18" charset="0"/>
              </a:rPr>
              <a:t> is delicate and slightly sweet.</a:t>
            </a:r>
            <a:endParaRPr lang="zh-CN" altLang="en-US" sz="2400" dirty="0">
              <a:latin typeface="Times New Roman" panose="02020603050405020304" pitchFamily="18" charset="0"/>
            </a:endParaRPr>
          </a:p>
        </p:txBody>
      </p:sp>
      <p:sp>
        <p:nvSpPr>
          <p:cNvPr id="15" name="文本框 14">
            <a:extLst>
              <a:ext uri="{FF2B5EF4-FFF2-40B4-BE49-F238E27FC236}">
                <a16:creationId xmlns:a16="http://schemas.microsoft.com/office/drawing/2014/main" id="{334194BD-FA88-C246-ECF7-A8BC4675B6AB}"/>
              </a:ext>
            </a:extLst>
          </p:cNvPr>
          <p:cNvSpPr txBox="1"/>
          <p:nvPr/>
        </p:nvSpPr>
        <p:spPr>
          <a:xfrm>
            <a:off x="4971927" y="4025818"/>
            <a:ext cx="3263052" cy="1200329"/>
          </a:xfrm>
          <a:prstGeom prst="rect">
            <a:avLst/>
          </a:prstGeom>
          <a:noFill/>
        </p:spPr>
        <p:txBody>
          <a:bodyPr wrap="square" rtlCol="0">
            <a:spAutoFit/>
          </a:bodyPr>
          <a:lstStyle/>
          <a:p>
            <a:r>
              <a:rPr lang="en-US" altLang="zh-CN" sz="2400" dirty="0">
                <a:latin typeface="Times New Roman" panose="02020603050405020304" pitchFamily="18" charset="0"/>
              </a:rPr>
              <a:t>a rare type such as </a:t>
            </a:r>
            <a:r>
              <a:rPr lang="en-US" altLang="zh-CN" sz="2400" dirty="0" err="1">
                <a:latin typeface="Times New Roman" panose="02020603050405020304" pitchFamily="18" charset="0"/>
              </a:rPr>
              <a:t>Junshan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Yinzhen,smooth</a:t>
            </a:r>
            <a:r>
              <a:rPr lang="en-US" altLang="zh-CN" sz="2400" dirty="0">
                <a:latin typeface="Times New Roman" panose="02020603050405020304" pitchFamily="18" charset="0"/>
              </a:rPr>
              <a:t> and mellow.</a:t>
            </a:r>
            <a:endParaRPr lang="zh-CN" altLang="en-US" sz="2400" dirty="0">
              <a:latin typeface="Times New Roman" panose="02020603050405020304" pitchFamily="18" charset="0"/>
            </a:endParaRPr>
          </a:p>
        </p:txBody>
      </p:sp>
      <p:sp>
        <p:nvSpPr>
          <p:cNvPr id="17" name="文本框 16">
            <a:extLst>
              <a:ext uri="{FF2B5EF4-FFF2-40B4-BE49-F238E27FC236}">
                <a16:creationId xmlns:a16="http://schemas.microsoft.com/office/drawing/2014/main" id="{517D6299-6CE3-DAC1-E08B-B2DAC3D571B7}"/>
              </a:ext>
            </a:extLst>
          </p:cNvPr>
          <p:cNvSpPr txBox="1"/>
          <p:nvPr/>
        </p:nvSpPr>
        <p:spPr>
          <a:xfrm rot="10800000" flipV="1">
            <a:off x="8713694" y="4013774"/>
            <a:ext cx="3318734" cy="1200329"/>
          </a:xfrm>
          <a:prstGeom prst="rect">
            <a:avLst/>
          </a:prstGeom>
          <a:noFill/>
        </p:spPr>
        <p:txBody>
          <a:bodyPr wrap="square" rtlCol="0">
            <a:spAutoFit/>
          </a:bodyPr>
          <a:lstStyle/>
          <a:p>
            <a:r>
              <a:rPr lang="en-US" altLang="zh-CN" sz="2400" dirty="0">
                <a:latin typeface="Times New Roman" panose="02020603050405020304" pitchFamily="18" charset="0"/>
              </a:rPr>
              <a:t>like </a:t>
            </a:r>
            <a:r>
              <a:rPr lang="en-US" altLang="zh-CN" sz="2400" dirty="0" err="1">
                <a:latin typeface="Times New Roman" panose="02020603050405020304" pitchFamily="18" charset="0"/>
              </a:rPr>
              <a:t>Pu’er,which</a:t>
            </a:r>
            <a:r>
              <a:rPr lang="en-US" altLang="zh-CN" sz="2400" dirty="0">
                <a:latin typeface="Times New Roman" panose="02020603050405020304" pitchFamily="18" charset="0"/>
              </a:rPr>
              <a:t> is fermented and has a very unique earthy flavor.</a:t>
            </a:r>
            <a:endParaRPr lang="zh-CN" altLang="en-US" sz="2400" dirty="0">
              <a:latin typeface="Times New Roman" panose="02020603050405020304" pitchFamily="18" charset="0"/>
            </a:endParaRPr>
          </a:p>
        </p:txBody>
      </p:sp>
      <p:sp>
        <p:nvSpPr>
          <p:cNvPr id="2" name="文本框 1">
            <a:extLst>
              <a:ext uri="{FF2B5EF4-FFF2-40B4-BE49-F238E27FC236}">
                <a16:creationId xmlns:a16="http://schemas.microsoft.com/office/drawing/2014/main" id="{474B8A90-C021-02A2-C79C-6D50F8A27D43}"/>
              </a:ext>
            </a:extLst>
          </p:cNvPr>
          <p:cNvSpPr txBox="1"/>
          <p:nvPr/>
        </p:nvSpPr>
        <p:spPr>
          <a:xfrm>
            <a:off x="673645" y="5324116"/>
            <a:ext cx="3066285" cy="830997"/>
          </a:xfrm>
          <a:prstGeom prst="rect">
            <a:avLst/>
          </a:prstGeom>
          <a:noFill/>
        </p:spPr>
        <p:txBody>
          <a:bodyPr wrap="square" rtlCol="0">
            <a:spAutoFit/>
          </a:bodyPr>
          <a:lstStyle/>
          <a:p>
            <a:r>
              <a:rPr lang="zh-CN" altLang="en-US" sz="2400" dirty="0">
                <a:latin typeface="Times New Roman" panose="02020603050405020304" pitchFamily="18" charset="0"/>
              </a:rPr>
              <a:t>白茶：例如白毫银针，口感清雅，略带甘甜</a:t>
            </a:r>
          </a:p>
        </p:txBody>
      </p:sp>
      <p:sp>
        <p:nvSpPr>
          <p:cNvPr id="4" name="文本框 3">
            <a:extLst>
              <a:ext uri="{FF2B5EF4-FFF2-40B4-BE49-F238E27FC236}">
                <a16:creationId xmlns:a16="http://schemas.microsoft.com/office/drawing/2014/main" id="{0A1573F1-E439-643F-DC88-2783296617E1}"/>
              </a:ext>
            </a:extLst>
          </p:cNvPr>
          <p:cNvSpPr txBox="1"/>
          <p:nvPr/>
        </p:nvSpPr>
        <p:spPr>
          <a:xfrm>
            <a:off x="4794978" y="5399231"/>
            <a:ext cx="3918716" cy="830997"/>
          </a:xfrm>
          <a:prstGeom prst="rect">
            <a:avLst/>
          </a:prstGeom>
          <a:noFill/>
        </p:spPr>
        <p:txBody>
          <a:bodyPr wrap="square" rtlCol="0">
            <a:spAutoFit/>
          </a:bodyPr>
          <a:lstStyle/>
          <a:p>
            <a:r>
              <a:rPr lang="zh-CN" altLang="en-US" sz="2400" dirty="0">
                <a:latin typeface="Times New Roman" panose="02020603050405020304" pitchFamily="18" charset="0"/>
              </a:rPr>
              <a:t>黄茶：一种珍稀茶类，例如君山银针，口感温润醇厚</a:t>
            </a:r>
          </a:p>
        </p:txBody>
      </p:sp>
      <p:sp>
        <p:nvSpPr>
          <p:cNvPr id="6" name="文本框 5">
            <a:extLst>
              <a:ext uri="{FF2B5EF4-FFF2-40B4-BE49-F238E27FC236}">
                <a16:creationId xmlns:a16="http://schemas.microsoft.com/office/drawing/2014/main" id="{2E148A10-3382-27AF-44CA-1FD607833D10}"/>
              </a:ext>
            </a:extLst>
          </p:cNvPr>
          <p:cNvSpPr txBox="1"/>
          <p:nvPr/>
        </p:nvSpPr>
        <p:spPr>
          <a:xfrm>
            <a:off x="8954574" y="5328783"/>
            <a:ext cx="2996546" cy="1200329"/>
          </a:xfrm>
          <a:prstGeom prst="rect">
            <a:avLst/>
          </a:prstGeom>
          <a:noFill/>
        </p:spPr>
        <p:txBody>
          <a:bodyPr wrap="square" rtlCol="0">
            <a:spAutoFit/>
          </a:bodyPr>
          <a:lstStyle/>
          <a:p>
            <a:r>
              <a:rPr lang="zh-CN" altLang="en-US" sz="2400" dirty="0"/>
              <a:t>黑</a:t>
            </a:r>
            <a:r>
              <a:rPr lang="zh-CN" altLang="en-US" sz="2400" dirty="0">
                <a:latin typeface="Times New Roman" panose="02020603050405020304" pitchFamily="18" charset="0"/>
              </a:rPr>
              <a:t>茶：例如普洱茶，经过发酵，带有独特的陈香与醇厚风味</a:t>
            </a:r>
          </a:p>
        </p:txBody>
      </p:sp>
    </p:spTree>
    <p:extLst>
      <p:ext uri="{BB962C8B-B14F-4D97-AF65-F5344CB8AC3E}">
        <p14:creationId xmlns:p14="http://schemas.microsoft.com/office/powerpoint/2010/main" val="21001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arn(inVertical)">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barn(inVertical)">
                                      <p:cBhvr>
                                        <p:cTn id="4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A838FFC-4E57-B559-01C5-8C7255A46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a:extLst>
              <a:ext uri="{FF2B5EF4-FFF2-40B4-BE49-F238E27FC236}">
                <a16:creationId xmlns:a16="http://schemas.microsoft.com/office/drawing/2014/main" id="{294428DA-CDD3-61D6-F02B-E02CF41FC24B}"/>
              </a:ext>
            </a:extLst>
          </p:cNvPr>
          <p:cNvSpPr txBox="1"/>
          <p:nvPr/>
        </p:nvSpPr>
        <p:spPr>
          <a:xfrm>
            <a:off x="4333702" y="1695796"/>
            <a:ext cx="2606804" cy="1107996"/>
          </a:xfrm>
          <a:prstGeom prst="rect">
            <a:avLst/>
          </a:prstGeom>
          <a:noFill/>
        </p:spPr>
        <p:txBody>
          <a:bodyPr wrap="none" rtlCol="0">
            <a:spAutoFit/>
          </a:bodyPr>
          <a:lstStyle/>
          <a:p>
            <a:r>
              <a:rPr lang="en-US" altLang="zh-CN" sz="6600" dirty="0">
                <a:solidFill>
                  <a:schemeClr val="accent2">
                    <a:lumMod val="50000"/>
                  </a:schemeClr>
                </a:solidFill>
                <a:latin typeface="Times New Roman" panose="02020603050405020304" pitchFamily="18" charset="0"/>
                <a:cs typeface="Times New Roman" panose="02020603050405020304" pitchFamily="18" charset="0"/>
              </a:rPr>
              <a:t>Part 03</a:t>
            </a:r>
            <a:endParaRPr lang="zh-CN" altLang="en-US" sz="6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2C3A760-1FBC-0219-8C58-801F6BF73F53}"/>
              </a:ext>
            </a:extLst>
          </p:cNvPr>
          <p:cNvSpPr txBox="1"/>
          <p:nvPr/>
        </p:nvSpPr>
        <p:spPr>
          <a:xfrm>
            <a:off x="2698866" y="3105834"/>
            <a:ext cx="7281737" cy="646331"/>
          </a:xfrm>
          <a:prstGeom prst="rect">
            <a:avLst/>
          </a:prstGeom>
          <a:noFill/>
        </p:spPr>
        <p:txBody>
          <a:bodyPr wrap="none" rtlCol="0">
            <a:spAutoFit/>
          </a:bodyPr>
          <a:lstStyle/>
          <a:p>
            <a:r>
              <a:rPr lang="en-US" altLang="zh-CN" sz="3600" dirty="0">
                <a:solidFill>
                  <a:schemeClr val="accent2">
                    <a:lumMod val="50000"/>
                  </a:schemeClr>
                </a:solidFill>
                <a:latin typeface="Times New Roman" panose="02020603050405020304" pitchFamily="18" charset="0"/>
                <a:cs typeface="Times New Roman" panose="02020603050405020304" pitchFamily="18" charset="0"/>
              </a:rPr>
              <a:t>Traditional Tea Art and Tea Ceremony</a:t>
            </a:r>
          </a:p>
        </p:txBody>
      </p:sp>
      <p:sp>
        <p:nvSpPr>
          <p:cNvPr id="7" name="文本框 6">
            <a:extLst>
              <a:ext uri="{FF2B5EF4-FFF2-40B4-BE49-F238E27FC236}">
                <a16:creationId xmlns:a16="http://schemas.microsoft.com/office/drawing/2014/main" id="{26D0B9CD-63F5-126C-EFB4-428D011824D3}"/>
              </a:ext>
            </a:extLst>
          </p:cNvPr>
          <p:cNvSpPr txBox="1"/>
          <p:nvPr/>
        </p:nvSpPr>
        <p:spPr>
          <a:xfrm>
            <a:off x="4288016" y="4139738"/>
            <a:ext cx="2698175" cy="523220"/>
          </a:xfrm>
          <a:prstGeom prst="rect">
            <a:avLst/>
          </a:prstGeom>
          <a:noFill/>
        </p:spPr>
        <p:txBody>
          <a:bodyPr wrap="none" rtlCol="0">
            <a:spAutoFit/>
          </a:bodyPr>
          <a:lstStyle/>
          <a:p>
            <a:r>
              <a:rPr lang="zh-CN" altLang="en-US" sz="2800" dirty="0">
                <a:solidFill>
                  <a:schemeClr val="accent2">
                    <a:lumMod val="75000"/>
                  </a:schemeClr>
                </a:solidFill>
              </a:rPr>
              <a:t>传统茶礼与茶道</a:t>
            </a:r>
          </a:p>
        </p:txBody>
      </p:sp>
    </p:spTree>
    <p:extLst>
      <p:ext uri="{BB962C8B-B14F-4D97-AF65-F5344CB8AC3E}">
        <p14:creationId xmlns:p14="http://schemas.microsoft.com/office/powerpoint/2010/main" val="24607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80">
                                          <p:stCondLst>
                                            <p:cond delay="0"/>
                                          </p:stCondLst>
                                        </p:cTn>
                                        <p:tgtEl>
                                          <p:spTgt spid="7">
                                            <p:txEl>
                                              <p:pRg st="0" end="0"/>
                                            </p:txEl>
                                          </p:spTgt>
                                        </p:tgtEl>
                                      </p:cBhvr>
                                    </p:animEffect>
                                    <p:anim calcmode="lin" valueType="num">
                                      <p:cBhvr>
                                        <p:cTn id="4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0" end="0"/>
                                            </p:txEl>
                                          </p:spTgt>
                                        </p:tgtEl>
                                      </p:cBhvr>
                                      <p:to x="100000" y="60000"/>
                                    </p:animScale>
                                    <p:animScale>
                                      <p:cBhvr>
                                        <p:cTn id="50" dur="166" decel="50000">
                                          <p:stCondLst>
                                            <p:cond delay="676"/>
                                          </p:stCondLst>
                                        </p:cTn>
                                        <p:tgtEl>
                                          <p:spTgt spid="7">
                                            <p:txEl>
                                              <p:pRg st="0" end="0"/>
                                            </p:txEl>
                                          </p:spTgt>
                                        </p:tgtEl>
                                      </p:cBhvr>
                                      <p:to x="100000" y="100000"/>
                                    </p:animScale>
                                    <p:animScale>
                                      <p:cBhvr>
                                        <p:cTn id="51" dur="26">
                                          <p:stCondLst>
                                            <p:cond delay="1312"/>
                                          </p:stCondLst>
                                        </p:cTn>
                                        <p:tgtEl>
                                          <p:spTgt spid="7">
                                            <p:txEl>
                                              <p:pRg st="0" end="0"/>
                                            </p:txEl>
                                          </p:spTgt>
                                        </p:tgtEl>
                                      </p:cBhvr>
                                      <p:to x="100000" y="80000"/>
                                    </p:animScale>
                                    <p:animScale>
                                      <p:cBhvr>
                                        <p:cTn id="52" dur="166" decel="50000">
                                          <p:stCondLst>
                                            <p:cond delay="1338"/>
                                          </p:stCondLst>
                                        </p:cTn>
                                        <p:tgtEl>
                                          <p:spTgt spid="7">
                                            <p:txEl>
                                              <p:pRg st="0" end="0"/>
                                            </p:txEl>
                                          </p:spTgt>
                                        </p:tgtEl>
                                      </p:cBhvr>
                                      <p:to x="100000" y="100000"/>
                                    </p:animScale>
                                    <p:animScale>
                                      <p:cBhvr>
                                        <p:cTn id="53" dur="26">
                                          <p:stCondLst>
                                            <p:cond delay="1642"/>
                                          </p:stCondLst>
                                        </p:cTn>
                                        <p:tgtEl>
                                          <p:spTgt spid="7">
                                            <p:txEl>
                                              <p:pRg st="0" end="0"/>
                                            </p:txEl>
                                          </p:spTgt>
                                        </p:tgtEl>
                                      </p:cBhvr>
                                      <p:to x="100000" y="90000"/>
                                    </p:animScale>
                                    <p:animScale>
                                      <p:cBhvr>
                                        <p:cTn id="54" dur="166" decel="50000">
                                          <p:stCondLst>
                                            <p:cond delay="1668"/>
                                          </p:stCondLst>
                                        </p:cTn>
                                        <p:tgtEl>
                                          <p:spTgt spid="7">
                                            <p:txEl>
                                              <p:pRg st="0" end="0"/>
                                            </p:txEl>
                                          </p:spTgt>
                                        </p:tgtEl>
                                      </p:cBhvr>
                                      <p:to x="100000" y="100000"/>
                                    </p:animScale>
                                    <p:animScale>
                                      <p:cBhvr>
                                        <p:cTn id="55" dur="26">
                                          <p:stCondLst>
                                            <p:cond delay="1808"/>
                                          </p:stCondLst>
                                        </p:cTn>
                                        <p:tgtEl>
                                          <p:spTgt spid="7">
                                            <p:txEl>
                                              <p:pRg st="0" end="0"/>
                                            </p:txEl>
                                          </p:spTgt>
                                        </p:tgtEl>
                                      </p:cBhvr>
                                      <p:to x="100000" y="95000"/>
                                    </p:animScale>
                                    <p:animScale>
                                      <p:cBhvr>
                                        <p:cTn id="5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732</Words>
  <Application>Microsoft Office PowerPoint</Application>
  <PresentationFormat>宽屏</PresentationFormat>
  <Paragraphs>78</Paragraphs>
  <Slides>14</Slides>
  <Notes>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等线</vt:lpstr>
      <vt:lpstr>等线 Light</vt:lpstr>
      <vt:lpstr>华文行楷</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华为</dc:creator>
  <cp:lastModifiedBy>华为</cp:lastModifiedBy>
  <cp:revision>10</cp:revision>
  <dcterms:created xsi:type="dcterms:W3CDTF">2025-11-16T18:12:44Z</dcterms:created>
  <dcterms:modified xsi:type="dcterms:W3CDTF">2025-12-14T02:40:43Z</dcterms:modified>
</cp:coreProperties>
</file>