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65" r:id="rId6"/>
    <p:sldId id="262" r:id="rId7"/>
    <p:sldId id="266" r:id="rId8"/>
    <p:sldId id="267" r:id="rId9"/>
    <p:sldId id="263" r:id="rId10"/>
    <p:sldId id="268" r:id="rId11"/>
    <p:sldId id="264" r:id="rId12"/>
    <p:sldId id="269" r:id="rId13"/>
    <p:sldId id="270"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5"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5"/>
        <p:guide pos="384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5.xml"/><Relationship Id="rId7" Type="http://schemas.openxmlformats.org/officeDocument/2006/relationships/image" Target="../media/image5.jpeg"/><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8.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1.xml"/><Relationship Id="rId4" Type="http://schemas.openxmlformats.org/officeDocument/2006/relationships/image" Target="../media/image13.png"/><Relationship Id="rId3" Type="http://schemas.openxmlformats.org/officeDocument/2006/relationships/tags" Target="../tags/tag70.xml"/><Relationship Id="rId2" Type="http://schemas.microsoft.com/office/2007/relationships/media" Target="../media/media1.mp4"/><Relationship Id="rId1" Type="http://schemas.openxmlformats.org/officeDocument/2006/relationships/video" Target="../media/media1.mp4"/></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微信图片_2025-12-14_191237_456"/>
          <p:cNvPicPr>
            <a:picLocks noChangeAspect="1"/>
          </p:cNvPicPr>
          <p:nvPr/>
        </p:nvPicPr>
        <p:blipFill>
          <a:blip r:embed="rId1">
            <a:clrChange>
              <a:clrFrom>
                <a:srgbClr val="D2DADF">
                  <a:alpha val="100000"/>
                </a:srgbClr>
              </a:clrFrom>
              <a:clrTo>
                <a:srgbClr val="D2DADF">
                  <a:alpha val="100000"/>
                  <a:alpha val="0"/>
                </a:srgbClr>
              </a:clrTo>
            </a:clrChange>
          </a:blip>
          <a:stretch>
            <a:fillRect/>
          </a:stretch>
        </p:blipFill>
        <p:spPr>
          <a:xfrm>
            <a:off x="-281305" y="145415"/>
            <a:ext cx="3493135" cy="4471035"/>
          </a:xfrm>
          <a:prstGeom prst="rect">
            <a:avLst/>
          </a:prstGeom>
        </p:spPr>
      </p:pic>
      <p:sp>
        <p:nvSpPr>
          <p:cNvPr id="2" name="标题 1"/>
          <p:cNvSpPr>
            <a:spLocks noGrp="1"/>
          </p:cNvSpPr>
          <p:nvPr>
            <p:ph type="ctrTitle"/>
            <p:custDataLst>
              <p:tags r:id="rId2"/>
            </p:custDataLst>
          </p:nvPr>
        </p:nvSpPr>
        <p:spPr/>
        <p:txBody>
          <a:bodyPr/>
          <a:p>
            <a:endParaRPr lang="zh-CN" altLang="zh-CN"/>
          </a:p>
        </p:txBody>
      </p:sp>
      <p:sp>
        <p:nvSpPr>
          <p:cNvPr id="3" name="副标题 2"/>
          <p:cNvSpPr>
            <a:spLocks noGrp="1"/>
          </p:cNvSpPr>
          <p:nvPr>
            <p:ph type="subTitle" idx="1"/>
            <p:custDataLst>
              <p:tags r:id="rId3"/>
            </p:custDataLst>
          </p:nvPr>
        </p:nvSpPr>
        <p:spPr/>
        <p:txBody>
          <a:bodyPr/>
          <a:p>
            <a:endParaRPr lang="zh-CN" altLang="en-US"/>
          </a:p>
        </p:txBody>
      </p:sp>
      <p:pic>
        <p:nvPicPr>
          <p:cNvPr id="4" name="图片 3" descr="微信图片_2025-12-14_184047_875"/>
          <p:cNvPicPr>
            <a:picLocks noChangeAspect="1"/>
          </p:cNvPicPr>
          <p:nvPr/>
        </p:nvPicPr>
        <p:blipFill>
          <a:blip r:embed="rId4"/>
          <a:stretch>
            <a:fillRect/>
          </a:stretch>
        </p:blipFill>
        <p:spPr>
          <a:xfrm>
            <a:off x="-386080" y="-121920"/>
            <a:ext cx="12694285" cy="8497570"/>
          </a:xfrm>
          <a:prstGeom prst="rect">
            <a:avLst/>
          </a:prstGeom>
        </p:spPr>
      </p:pic>
      <p:sp>
        <p:nvSpPr>
          <p:cNvPr id="6" name="文本框 5"/>
          <p:cNvSpPr txBox="1"/>
          <p:nvPr/>
        </p:nvSpPr>
        <p:spPr>
          <a:xfrm>
            <a:off x="4307840" y="589915"/>
            <a:ext cx="7576820" cy="4301490"/>
          </a:xfrm>
          <a:prstGeom prst="rect">
            <a:avLst/>
          </a:prstGeom>
          <a:noFill/>
        </p:spPr>
        <p:txBody>
          <a:bodyPr wrap="square" rtlCol="0">
            <a:noAutofit/>
            <a:scene3d>
              <a:camera prst="orthographicFront"/>
              <a:lightRig rig="threePt" dir="t"/>
            </a:scene3d>
          </a:bodyPr>
          <a:p>
            <a:r>
              <a:rPr lang="en-US" altLang="zh-CN" sz="72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华文楷体" panose="02010600040101010101" charset="-122"/>
                <a:ea typeface="华文楷体" panose="02010600040101010101" charset="-122"/>
              </a:rPr>
              <a:t>Artificial intelligence enters daily life</a:t>
            </a:r>
            <a:endParaRPr lang="en-US" altLang="zh-CN" sz="72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华文楷体" panose="02010600040101010101" charset="-122"/>
              <a:ea typeface="华文楷体" panose="02010600040101010101" charset="-122"/>
            </a:endParaRPr>
          </a:p>
        </p:txBody>
      </p:sp>
      <p:pic>
        <p:nvPicPr>
          <p:cNvPr id="7" name="图片 6" descr="微信图片_2025-12-14_190200_123"/>
          <p:cNvPicPr>
            <a:picLocks noChangeAspect="1"/>
          </p:cNvPicPr>
          <p:nvPr/>
        </p:nvPicPr>
        <p:blipFill>
          <a:blip r:embed="rId5">
            <a:clrChange>
              <a:clrFrom>
                <a:srgbClr val="EFF2F9">
                  <a:alpha val="100000"/>
                </a:srgbClr>
              </a:clrFrom>
              <a:clrTo>
                <a:srgbClr val="EFF2F9">
                  <a:alpha val="100000"/>
                  <a:alpha val="0"/>
                </a:srgbClr>
              </a:clrTo>
            </a:clrChange>
          </a:blip>
          <a:stretch>
            <a:fillRect/>
          </a:stretch>
        </p:blipFill>
        <p:spPr>
          <a:xfrm>
            <a:off x="7441565" y="4616450"/>
            <a:ext cx="5166995" cy="2853055"/>
          </a:xfrm>
          <a:prstGeom prst="rect">
            <a:avLst/>
          </a:prstGeom>
        </p:spPr>
      </p:pic>
      <p:pic>
        <p:nvPicPr>
          <p:cNvPr id="9" name="图片 8" descr="微信图片_2025-12-14_191102_078"/>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1330960" y="-4677410"/>
            <a:ext cx="12882880" cy="11769090"/>
          </a:xfrm>
          <a:prstGeom prst="rect">
            <a:avLst/>
          </a:prstGeom>
        </p:spPr>
      </p:pic>
      <p:pic>
        <p:nvPicPr>
          <p:cNvPr id="13" name="图片 12" descr="微信图片_20251214192053_10"/>
          <p:cNvPicPr>
            <a:picLocks noChangeAspect="1"/>
          </p:cNvPicPr>
          <p:nvPr/>
        </p:nvPicPr>
        <p:blipFill>
          <a:blip r:embed="rId7">
            <a:clrChange>
              <a:clrFrom>
                <a:srgbClr val="010101">
                  <a:alpha val="100000"/>
                </a:srgbClr>
              </a:clrFrom>
              <a:clrTo>
                <a:srgbClr val="010101">
                  <a:alpha val="100000"/>
                  <a:alpha val="0"/>
                </a:srgbClr>
              </a:clrTo>
            </a:clrChange>
          </a:blip>
          <a:stretch>
            <a:fillRect/>
          </a:stretch>
        </p:blipFill>
        <p:spPr>
          <a:xfrm>
            <a:off x="676910" y="543560"/>
            <a:ext cx="1963420" cy="3312160"/>
          </a:xfrm>
          <a:prstGeom prst="rect">
            <a:avLst/>
          </a:prstGeom>
        </p:spPr>
      </p:pic>
    </p:spTree>
    <p:custDataLst>
      <p:tags r:id="rId8"/>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矩形 3"/>
          <p:cNvSpPr/>
          <p:nvPr/>
        </p:nvSpPr>
        <p:spPr>
          <a:xfrm>
            <a:off x="0" y="0"/>
            <a:ext cx="12192000" cy="6843395"/>
          </a:xfrm>
          <a:prstGeom prst="rect">
            <a:avLst/>
          </a:prstGeom>
          <a:solidFill>
            <a:schemeClr val="tx1">
              <a:alpha val="58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useBgFill="1">
        <p:nvSpPr>
          <p:cNvPr id="5" name="任意多边形 4"/>
          <p:cNvSpPr/>
          <p:nvPr/>
        </p:nvSpPr>
        <p:spPr>
          <a:xfrm rot="2700000">
            <a:off x="6183250" y="-1870670"/>
            <a:ext cx="10800000" cy="10800000"/>
          </a:xfrm>
          <a:custGeom>
            <a:avLst/>
            <a:gdLst>
              <a:gd name="adj" fmla="val 29094"/>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9069" h="9069">
                <a:moveTo>
                  <a:pt x="6428" y="4643"/>
                </a:moveTo>
                <a:lnTo>
                  <a:pt x="9069" y="4643"/>
                </a:lnTo>
                <a:lnTo>
                  <a:pt x="9069" y="4651"/>
                </a:lnTo>
                <a:cubicBezTo>
                  <a:pt x="9007" y="7063"/>
                  <a:pt x="7064" y="9007"/>
                  <a:pt x="4652" y="9068"/>
                </a:cubicBezTo>
                <a:lnTo>
                  <a:pt x="4630" y="9069"/>
                </a:lnTo>
                <a:lnTo>
                  <a:pt x="4630" y="6428"/>
                </a:lnTo>
                <a:lnTo>
                  <a:pt x="4632" y="6428"/>
                </a:lnTo>
                <a:cubicBezTo>
                  <a:pt x="5586" y="6380"/>
                  <a:pt x="6353" y="5627"/>
                  <a:pt x="6425" y="4680"/>
                </a:cubicBezTo>
                <a:lnTo>
                  <a:pt x="6428" y="4643"/>
                </a:lnTo>
                <a:close/>
                <a:moveTo>
                  <a:pt x="0" y="4643"/>
                </a:moveTo>
                <a:lnTo>
                  <a:pt x="2642" y="4643"/>
                </a:lnTo>
                <a:lnTo>
                  <a:pt x="2644" y="4680"/>
                </a:lnTo>
                <a:cubicBezTo>
                  <a:pt x="2716" y="5627"/>
                  <a:pt x="3484" y="6380"/>
                  <a:pt x="4437" y="6428"/>
                </a:cubicBezTo>
                <a:lnTo>
                  <a:pt x="4439" y="6428"/>
                </a:lnTo>
                <a:lnTo>
                  <a:pt x="4439" y="9069"/>
                </a:lnTo>
                <a:lnTo>
                  <a:pt x="4418" y="9068"/>
                </a:lnTo>
                <a:cubicBezTo>
                  <a:pt x="2006" y="9007"/>
                  <a:pt x="62" y="7063"/>
                  <a:pt x="1" y="4651"/>
                </a:cubicBezTo>
                <a:lnTo>
                  <a:pt x="0" y="4643"/>
                </a:lnTo>
                <a:close/>
                <a:moveTo>
                  <a:pt x="4439" y="0"/>
                </a:moveTo>
                <a:lnTo>
                  <a:pt x="4439" y="2640"/>
                </a:lnTo>
                <a:lnTo>
                  <a:pt x="4437" y="2641"/>
                </a:lnTo>
                <a:cubicBezTo>
                  <a:pt x="3467" y="2690"/>
                  <a:pt x="2690" y="3467"/>
                  <a:pt x="2641" y="4437"/>
                </a:cubicBezTo>
                <a:lnTo>
                  <a:pt x="2640" y="4451"/>
                </a:lnTo>
                <a:lnTo>
                  <a:pt x="0" y="4451"/>
                </a:lnTo>
                <a:lnTo>
                  <a:pt x="1" y="4417"/>
                </a:lnTo>
                <a:cubicBezTo>
                  <a:pt x="62" y="2005"/>
                  <a:pt x="2006" y="62"/>
                  <a:pt x="4418" y="0"/>
                </a:cubicBezTo>
                <a:lnTo>
                  <a:pt x="4439" y="0"/>
                </a:lnTo>
                <a:close/>
                <a:moveTo>
                  <a:pt x="4630" y="0"/>
                </a:moveTo>
                <a:lnTo>
                  <a:pt x="4652" y="0"/>
                </a:lnTo>
                <a:cubicBezTo>
                  <a:pt x="7064" y="62"/>
                  <a:pt x="9007" y="2005"/>
                  <a:pt x="9069" y="4417"/>
                </a:cubicBezTo>
                <a:lnTo>
                  <a:pt x="9069" y="4451"/>
                </a:lnTo>
                <a:lnTo>
                  <a:pt x="6429" y="4451"/>
                </a:lnTo>
                <a:lnTo>
                  <a:pt x="6428" y="4437"/>
                </a:lnTo>
                <a:cubicBezTo>
                  <a:pt x="6379" y="3467"/>
                  <a:pt x="5602" y="2690"/>
                  <a:pt x="4632" y="2641"/>
                </a:cubicBezTo>
                <a:lnTo>
                  <a:pt x="4630" y="2640"/>
                </a:lnTo>
                <a:lnTo>
                  <a:pt x="4630" y="0"/>
                </a:lnTo>
                <a:close/>
              </a:path>
            </a:pathLst>
          </a:custGeom>
          <a:ln>
            <a:noFill/>
          </a:ln>
          <a:effectLst/>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solidFill>
                <a:schemeClr val="tx1"/>
              </a:solidFill>
            </a:endParaRPr>
          </a:p>
        </p:txBody>
      </p:sp>
      <p:sp>
        <p:nvSpPr>
          <p:cNvPr id="8" name="文本框 7"/>
          <p:cNvSpPr txBox="1"/>
          <p:nvPr/>
        </p:nvSpPr>
        <p:spPr>
          <a:xfrm>
            <a:off x="192405" y="1035050"/>
            <a:ext cx="6456680" cy="3590290"/>
          </a:xfrm>
          <a:prstGeom prst="rect">
            <a:avLst/>
          </a:prstGeom>
          <a:noFill/>
        </p:spPr>
        <p:txBody>
          <a:bodyPr wrap="square" rtlCol="0">
            <a:noAutofit/>
          </a:bodyPr>
          <a:p>
            <a:r>
              <a:rPr lang="en-US" altLang="zh-CN" sz="6600">
                <a:solidFill>
                  <a:schemeClr val="bg1"/>
                </a:solidFill>
                <a:latin typeface="华文楷体" panose="02010600040101010101" charset="-122"/>
                <a:ea typeface="华文楷体" panose="02010600040101010101" charset="-122"/>
                <a:cs typeface="华文楷体" panose="02010600040101010101" charset="-122"/>
              </a:rPr>
              <a:t>part4                     H</a:t>
            </a:r>
            <a:r>
              <a:rPr lang="en-US" altLang="zh-CN" sz="6600">
                <a:solidFill>
                  <a:schemeClr val="bg1"/>
                </a:solidFill>
                <a:latin typeface="华文楷体" panose="02010600040101010101" charset="-122"/>
                <a:ea typeface="华文楷体" panose="02010600040101010101" charset="-122"/>
                <a:cs typeface="华文楷体" panose="02010600040101010101" charset="-122"/>
              </a:rPr>
              <a:t>ow to use AI</a:t>
            </a:r>
            <a:endParaRPr lang="en-US" altLang="zh-CN" sz="6600">
              <a:solidFill>
                <a:schemeClr val="bg1"/>
              </a:solidFill>
              <a:latin typeface="华文楷体" panose="02010600040101010101" charset="-122"/>
              <a:ea typeface="华文楷体" panose="02010600040101010101" charset="-122"/>
              <a:cs typeface="华文楷体" panose="02010600040101010101" charset="-122"/>
            </a:endParaRPr>
          </a:p>
          <a:p>
            <a:endParaRPr lang="en-US" altLang="zh-CN" sz="6600">
              <a:solidFill>
                <a:schemeClr val="bg1"/>
              </a:solidFill>
              <a:latin typeface="华文楷体" panose="02010600040101010101" charset="-122"/>
              <a:ea typeface="华文楷体" panose="02010600040101010101" charset="-122"/>
              <a:cs typeface="华文楷体" panose="02010600040101010101" charset="-122"/>
            </a:endParaRPr>
          </a:p>
        </p:txBody>
      </p:sp>
    </p:spTree>
    <p:custDataLst>
      <p:tags r:id="rId2"/>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5" name="文本框 4"/>
          <p:cNvSpPr txBox="1"/>
          <p:nvPr/>
        </p:nvSpPr>
        <p:spPr>
          <a:xfrm>
            <a:off x="441325" y="1740535"/>
            <a:ext cx="10688955" cy="3347085"/>
          </a:xfrm>
          <a:prstGeom prst="rect">
            <a:avLst/>
          </a:prstGeom>
          <a:noFill/>
        </p:spPr>
        <p:txBody>
          <a:bodyPr wrap="square" rtlCol="0">
            <a:noAutofit/>
          </a:bodyPr>
          <a:p>
            <a:r>
              <a:rPr lang="en-US" altLang="zh-CN" sz="2400" b="1">
                <a:ln/>
                <a:solidFill>
                  <a:schemeClr val="tx1"/>
                </a:solidFill>
                <a:effectLst>
                  <a:outerShdw blurRad="38100" dist="19050" dir="2700000" algn="tl" rotWithShape="0">
                    <a:schemeClr val="dk1">
                      <a:alpha val="40000"/>
                    </a:schemeClr>
                  </a:outerShdw>
                </a:effectLst>
              </a:rPr>
              <a:t>1. Use it for the right things</a:t>
            </a:r>
            <a:endParaRPr lang="en-US" altLang="zh-CN" sz="2400" b="1">
              <a:ln/>
              <a:solidFill>
                <a:schemeClr val="tx1"/>
              </a:solidFill>
              <a:effectLst>
                <a:outerShdw blurRad="38100" dist="19050" dir="2700000" algn="tl" rotWithShape="0">
                  <a:schemeClr val="dk1">
                    <a:alpha val="40000"/>
                  </a:schemeClr>
                </a:outerShdw>
              </a:effectLst>
            </a:endParaRPr>
          </a:p>
          <a:p>
            <a:r>
              <a:rPr lang="en-US" altLang="zh-CN" sz="2400" b="1">
                <a:ln/>
                <a:solidFill>
                  <a:schemeClr val="tx1"/>
                </a:solidFill>
                <a:effectLst>
                  <a:outerShdw blurRad="38100" dist="19050" dir="2700000" algn="tl" rotWithShape="0">
                    <a:schemeClr val="dk1">
                      <a:alpha val="40000"/>
                    </a:schemeClr>
                  </a:outerShdw>
                </a:effectLst>
              </a:rPr>
              <a:t>Help you save time (e.g., researching, polishing copy), never use it for cheating or deceiving others.</a:t>
            </a:r>
            <a:endParaRPr lang="en-US" altLang="zh-CN" sz="2400" b="1">
              <a:ln/>
              <a:solidFill>
                <a:schemeClr val="tx1"/>
              </a:solidFill>
              <a:effectLst>
                <a:outerShdw blurRad="38100" dist="19050" dir="2700000" algn="tl" rotWithShape="0">
                  <a:schemeClr val="dk1">
                    <a:alpha val="40000"/>
                  </a:schemeClr>
                </a:outerShdw>
              </a:effectLst>
            </a:endParaRPr>
          </a:p>
          <a:p>
            <a:endParaRPr lang="en-US" altLang="zh-CN" sz="2400" b="1">
              <a:ln/>
              <a:solidFill>
                <a:schemeClr val="tx1"/>
              </a:solidFill>
              <a:effectLst>
                <a:outerShdw blurRad="38100" dist="19050" dir="2700000" algn="tl" rotWithShape="0">
                  <a:schemeClr val="dk1">
                    <a:alpha val="40000"/>
                  </a:schemeClr>
                </a:outerShdw>
              </a:effectLst>
            </a:endParaRPr>
          </a:p>
          <a:p>
            <a:r>
              <a:rPr lang="en-US" altLang="zh-CN" sz="2400" b="1">
                <a:ln/>
                <a:solidFill>
                  <a:schemeClr val="tx1"/>
                </a:solidFill>
                <a:effectLst>
                  <a:outerShdw blurRad="38100" dist="19050" dir="2700000" algn="tl" rotWithShape="0">
                    <a:schemeClr val="dk1">
                      <a:alpha val="40000"/>
                    </a:schemeClr>
                  </a:outerShdw>
                </a:effectLst>
              </a:rPr>
              <a:t>2. Never share sensitive info</a:t>
            </a:r>
            <a:endParaRPr lang="en-US" altLang="zh-CN" sz="2400" b="1">
              <a:ln/>
              <a:solidFill>
                <a:schemeClr val="tx1"/>
              </a:solidFill>
              <a:effectLst>
                <a:outerShdw blurRad="38100" dist="19050" dir="2700000" algn="tl" rotWithShape="0">
                  <a:schemeClr val="dk1">
                    <a:alpha val="40000"/>
                  </a:schemeClr>
                </a:outerShdw>
              </a:effectLst>
            </a:endParaRPr>
          </a:p>
          <a:p>
            <a:r>
              <a:rPr lang="en-US" altLang="zh-CN" sz="2400" b="1">
                <a:ln/>
                <a:solidFill>
                  <a:schemeClr val="tx1"/>
                </a:solidFill>
                <a:effectLst>
                  <a:outerShdw blurRad="38100" dist="19050" dir="2700000" algn="tl" rotWithShape="0">
                    <a:schemeClr val="dk1">
                      <a:alpha val="40000"/>
                    </a:schemeClr>
                  </a:outerShdw>
                </a:effectLst>
              </a:rPr>
              <a:t>Never input confidential content (passwords, personal privacy) into AI.</a:t>
            </a:r>
            <a:endParaRPr lang="en-US" altLang="zh-CN" sz="2400" b="1">
              <a:ln/>
              <a:solidFill>
                <a:schemeClr val="tx1"/>
              </a:solidFill>
              <a:effectLst>
                <a:outerShdw blurRad="38100" dist="19050" dir="2700000" algn="tl" rotWithShape="0">
                  <a:schemeClr val="dk1">
                    <a:alpha val="40000"/>
                  </a:schemeClr>
                </a:outerShdw>
              </a:effectLst>
            </a:endParaRPr>
          </a:p>
          <a:p>
            <a:endParaRPr lang="en-US" altLang="zh-CN" sz="2400" b="1">
              <a:ln/>
              <a:solidFill>
                <a:schemeClr val="tx1"/>
              </a:solidFill>
              <a:effectLst>
                <a:outerShdw blurRad="38100" dist="19050" dir="2700000" algn="tl" rotWithShape="0">
                  <a:schemeClr val="dk1">
                    <a:alpha val="40000"/>
                  </a:schemeClr>
                </a:outerShdw>
              </a:effectLst>
            </a:endParaRPr>
          </a:p>
          <a:p>
            <a:r>
              <a:rPr lang="en-US" altLang="zh-CN" sz="2400" b="1">
                <a:ln/>
                <a:solidFill>
                  <a:schemeClr val="tx1"/>
                </a:solidFill>
                <a:effectLst>
                  <a:outerShdw blurRad="38100" dist="19050" dir="2700000" algn="tl" rotWithShape="0">
                    <a:schemeClr val="dk1">
                      <a:alpha val="40000"/>
                    </a:schemeClr>
                  </a:outerShdw>
                </a:effectLst>
              </a:rPr>
              <a:t>3. Make the final call yourself</a:t>
            </a:r>
            <a:endParaRPr lang="en-US" altLang="zh-CN" sz="2400" b="1">
              <a:ln/>
              <a:solidFill>
                <a:schemeClr val="tx1"/>
              </a:solidFill>
              <a:effectLst>
                <a:outerShdw blurRad="38100" dist="19050" dir="2700000" algn="tl" rotWithShape="0">
                  <a:schemeClr val="dk1">
                    <a:alpha val="40000"/>
                  </a:schemeClr>
                </a:outerShdw>
              </a:effectLst>
            </a:endParaRPr>
          </a:p>
          <a:p>
            <a:r>
              <a:rPr lang="en-US" altLang="zh-CN" sz="2400" b="1">
                <a:ln/>
                <a:solidFill>
                  <a:schemeClr val="tx1"/>
                </a:solidFill>
                <a:effectLst>
                  <a:outerShdw blurRad="38100" dist="19050" dir="2700000" algn="tl" rotWithShape="0">
                    <a:schemeClr val="dk1">
                      <a:alpha val="40000"/>
                    </a:schemeClr>
                  </a:outerShdw>
                </a:effectLst>
              </a:rPr>
              <a:t>Always check the accuracy of AI-generated content before using it.</a:t>
            </a:r>
            <a:endParaRPr lang="en-US" altLang="zh-CN" sz="2400" b="1">
              <a:ln/>
              <a:solidFill>
                <a:schemeClr val="tx1"/>
              </a:solidFill>
              <a:effectLst>
                <a:outerShdw blurRad="38100" dist="19050" dir="2700000" algn="tl" rotWithShape="0">
                  <a:schemeClr val="dk1">
                    <a:alpha val="40000"/>
                  </a:schemeClr>
                </a:outerShdw>
              </a:effectLst>
            </a:endParaRPr>
          </a:p>
          <a:p>
            <a:endParaRPr lang="en-US" altLang="zh-CN" sz="2400" b="1">
              <a:ln/>
              <a:solidFill>
                <a:schemeClr val="tx1"/>
              </a:solidFill>
              <a:effectLst>
                <a:outerShdw blurRad="38100" dist="19050" dir="2700000" algn="tl" rotWithShape="0">
                  <a:schemeClr val="dk1">
                    <a:alpha val="40000"/>
                  </a:schemeClr>
                </a:outerShdw>
              </a:effectLs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25000">
              <a:schemeClr val="accent1">
                <a:lumMod val="30000"/>
                <a:lumOff val="70000"/>
              </a:schemeClr>
            </a:gs>
          </a:gsLst>
          <a:lin ang="5400000" scaled="0"/>
        </a:gradFill>
        <a:effectLst/>
      </p:bgPr>
    </p:bg>
    <p:spTree>
      <p:nvGrpSpPr>
        <p:cNvPr id="1" name=""/>
        <p:cNvGrpSpPr/>
        <p:nvPr/>
      </p:nvGrpSpPr>
      <p:grpSpPr/>
      <p:sp>
        <p:nvSpPr>
          <p:cNvPr id="4" name="文本框 3"/>
          <p:cNvSpPr txBox="1"/>
          <p:nvPr/>
        </p:nvSpPr>
        <p:spPr>
          <a:xfrm>
            <a:off x="2569845" y="1642745"/>
            <a:ext cx="8533765" cy="1993265"/>
          </a:xfrm>
          <a:prstGeom prst="rect">
            <a:avLst/>
          </a:prstGeom>
          <a:noFill/>
        </p:spPr>
        <p:txBody>
          <a:bodyPr wrap="square" rtlCol="0">
            <a:noAutofit/>
            <a:scene3d>
              <a:camera prst="orthographicFront"/>
              <a:lightRig rig="threePt" dir="t"/>
            </a:scene3d>
          </a:bodyPr>
          <a:p>
            <a:r>
              <a:rPr lang="en-US" altLang="zh-CN" sz="9600">
                <a:ln w="10160">
                  <a:solidFill>
                    <a:schemeClr val="accent5"/>
                  </a:solidFill>
                  <a:prstDash val="solid"/>
                </a:ln>
                <a:solidFill>
                  <a:srgbClr val="FFFFFF"/>
                </a:solidFill>
                <a:effectLst>
                  <a:outerShdw blurRad="38100" dist="22860" dir="5400000" algn="tl" rotWithShape="0">
                    <a:srgbClr val="000000">
                      <a:alpha val="30000"/>
                    </a:srgbClr>
                  </a:outerShdw>
                </a:effectLst>
              </a:rPr>
              <a:t>THANKS</a:t>
            </a:r>
            <a:endParaRPr lang="en-US" altLang="zh-CN" sz="9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矩形 3"/>
          <p:cNvSpPr/>
          <p:nvPr/>
        </p:nvSpPr>
        <p:spPr>
          <a:xfrm>
            <a:off x="0" y="14605"/>
            <a:ext cx="12263120" cy="6843395"/>
          </a:xfrm>
          <a:prstGeom prst="rect">
            <a:avLst/>
          </a:prstGeom>
          <a:solidFill>
            <a:schemeClr val="tx1">
              <a:alpha val="58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useBgFill="1">
        <p:nvSpPr>
          <p:cNvPr id="5" name="任意多边形 4"/>
          <p:cNvSpPr/>
          <p:nvPr/>
        </p:nvSpPr>
        <p:spPr>
          <a:xfrm>
            <a:off x="5258690" y="448085"/>
            <a:ext cx="5758941" cy="5758630"/>
          </a:xfrm>
          <a:custGeom>
            <a:avLst/>
            <a:gdLst>
              <a:gd name="adj" fmla="val 29094"/>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9069" h="9069">
                <a:moveTo>
                  <a:pt x="6428" y="4643"/>
                </a:moveTo>
                <a:lnTo>
                  <a:pt x="9069" y="4643"/>
                </a:lnTo>
                <a:lnTo>
                  <a:pt x="9069" y="4651"/>
                </a:lnTo>
                <a:cubicBezTo>
                  <a:pt x="9007" y="7063"/>
                  <a:pt x="7064" y="9007"/>
                  <a:pt x="4652" y="9068"/>
                </a:cubicBezTo>
                <a:lnTo>
                  <a:pt x="4630" y="9069"/>
                </a:lnTo>
                <a:lnTo>
                  <a:pt x="4630" y="6428"/>
                </a:lnTo>
                <a:lnTo>
                  <a:pt x="4632" y="6428"/>
                </a:lnTo>
                <a:cubicBezTo>
                  <a:pt x="5586" y="6380"/>
                  <a:pt x="6353" y="5627"/>
                  <a:pt x="6425" y="4680"/>
                </a:cubicBezTo>
                <a:lnTo>
                  <a:pt x="6428" y="4643"/>
                </a:lnTo>
                <a:close/>
                <a:moveTo>
                  <a:pt x="0" y="4643"/>
                </a:moveTo>
                <a:lnTo>
                  <a:pt x="2642" y="4643"/>
                </a:lnTo>
                <a:lnTo>
                  <a:pt x="2644" y="4680"/>
                </a:lnTo>
                <a:cubicBezTo>
                  <a:pt x="2716" y="5627"/>
                  <a:pt x="3484" y="6380"/>
                  <a:pt x="4437" y="6428"/>
                </a:cubicBezTo>
                <a:lnTo>
                  <a:pt x="4439" y="6428"/>
                </a:lnTo>
                <a:lnTo>
                  <a:pt x="4439" y="9069"/>
                </a:lnTo>
                <a:lnTo>
                  <a:pt x="4418" y="9068"/>
                </a:lnTo>
                <a:cubicBezTo>
                  <a:pt x="2006" y="9007"/>
                  <a:pt x="62" y="7063"/>
                  <a:pt x="1" y="4651"/>
                </a:cubicBezTo>
                <a:lnTo>
                  <a:pt x="0" y="4643"/>
                </a:lnTo>
                <a:close/>
                <a:moveTo>
                  <a:pt x="4439" y="0"/>
                </a:moveTo>
                <a:lnTo>
                  <a:pt x="4439" y="2640"/>
                </a:lnTo>
                <a:lnTo>
                  <a:pt x="4437" y="2641"/>
                </a:lnTo>
                <a:cubicBezTo>
                  <a:pt x="3467" y="2690"/>
                  <a:pt x="2690" y="3467"/>
                  <a:pt x="2641" y="4437"/>
                </a:cubicBezTo>
                <a:lnTo>
                  <a:pt x="2640" y="4451"/>
                </a:lnTo>
                <a:lnTo>
                  <a:pt x="0" y="4451"/>
                </a:lnTo>
                <a:lnTo>
                  <a:pt x="1" y="4417"/>
                </a:lnTo>
                <a:cubicBezTo>
                  <a:pt x="62" y="2005"/>
                  <a:pt x="2006" y="62"/>
                  <a:pt x="4418" y="0"/>
                </a:cubicBezTo>
                <a:lnTo>
                  <a:pt x="4439" y="0"/>
                </a:lnTo>
                <a:close/>
                <a:moveTo>
                  <a:pt x="4630" y="0"/>
                </a:moveTo>
                <a:lnTo>
                  <a:pt x="4652" y="0"/>
                </a:lnTo>
                <a:cubicBezTo>
                  <a:pt x="7064" y="62"/>
                  <a:pt x="9007" y="2005"/>
                  <a:pt x="9069" y="4417"/>
                </a:cubicBezTo>
                <a:lnTo>
                  <a:pt x="9069" y="4451"/>
                </a:lnTo>
                <a:lnTo>
                  <a:pt x="6429" y="4451"/>
                </a:lnTo>
                <a:lnTo>
                  <a:pt x="6428" y="4437"/>
                </a:lnTo>
                <a:cubicBezTo>
                  <a:pt x="6379" y="3467"/>
                  <a:pt x="5602" y="2690"/>
                  <a:pt x="4632" y="2641"/>
                </a:cubicBezTo>
                <a:lnTo>
                  <a:pt x="4630" y="2640"/>
                </a:lnTo>
                <a:lnTo>
                  <a:pt x="4630" y="0"/>
                </a:lnTo>
                <a:close/>
              </a:path>
            </a:pathLst>
          </a:custGeom>
          <a:ln>
            <a:noFill/>
          </a:ln>
          <a:effectLst/>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solidFill>
                <a:schemeClr val="tx1"/>
              </a:solidFill>
            </a:endParaRPr>
          </a:p>
        </p:txBody>
      </p:sp>
      <p:sp>
        <p:nvSpPr>
          <p:cNvPr id="7" name="文本框 6"/>
          <p:cNvSpPr txBox="1"/>
          <p:nvPr/>
        </p:nvSpPr>
        <p:spPr>
          <a:xfrm>
            <a:off x="7091045" y="2879090"/>
            <a:ext cx="2093595" cy="896620"/>
          </a:xfrm>
          <a:prstGeom prst="rect">
            <a:avLst/>
          </a:prstGeom>
          <a:noFill/>
        </p:spPr>
        <p:txBody>
          <a:bodyPr wrap="square" rtlCol="0">
            <a:noAutofit/>
            <a:scene3d>
              <a:camera prst="orthographicFront"/>
              <a:lightRig rig="threePt" dir="t"/>
            </a:scene3d>
          </a:bodyPr>
          <a:p>
            <a:pPr algn="ctr"/>
            <a:r>
              <a:rPr lang="en-US" altLang="zh-CN" sz="6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charset="-122"/>
                <a:ea typeface="微软雅黑" panose="020B0503020204020204" charset="-122"/>
              </a:rPr>
              <a:t>AI</a:t>
            </a:r>
            <a:endParaRPr lang="en-US" altLang="zh-CN" sz="6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charset="-122"/>
              <a:ea typeface="微软雅黑" panose="020B0503020204020204" charset="-122"/>
            </a:endParaRPr>
          </a:p>
        </p:txBody>
      </p:sp>
    </p:spTree>
    <p:custDataLst>
      <p:tags r:id="rId2"/>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矩形 3"/>
          <p:cNvSpPr/>
          <p:nvPr/>
        </p:nvSpPr>
        <p:spPr>
          <a:xfrm>
            <a:off x="0" y="14605"/>
            <a:ext cx="12263120" cy="6843395"/>
          </a:xfrm>
          <a:prstGeom prst="rect">
            <a:avLst/>
          </a:prstGeom>
          <a:solidFill>
            <a:schemeClr val="tx1">
              <a:alpha val="58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useBgFill="1">
        <p:nvSpPr>
          <p:cNvPr id="5" name="任意多边形 4"/>
          <p:cNvSpPr/>
          <p:nvPr/>
        </p:nvSpPr>
        <p:spPr>
          <a:xfrm rot="18900000">
            <a:off x="6183250" y="-1870670"/>
            <a:ext cx="10800000" cy="10800000"/>
          </a:xfrm>
          <a:custGeom>
            <a:avLst/>
            <a:gdLst>
              <a:gd name="adj" fmla="val 29094"/>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9069" h="9069">
                <a:moveTo>
                  <a:pt x="6428" y="4643"/>
                </a:moveTo>
                <a:lnTo>
                  <a:pt x="9069" y="4643"/>
                </a:lnTo>
                <a:lnTo>
                  <a:pt x="9069" y="4651"/>
                </a:lnTo>
                <a:cubicBezTo>
                  <a:pt x="9007" y="7063"/>
                  <a:pt x="7064" y="9007"/>
                  <a:pt x="4652" y="9068"/>
                </a:cubicBezTo>
                <a:lnTo>
                  <a:pt x="4630" y="9069"/>
                </a:lnTo>
                <a:lnTo>
                  <a:pt x="4630" y="6428"/>
                </a:lnTo>
                <a:lnTo>
                  <a:pt x="4632" y="6428"/>
                </a:lnTo>
                <a:cubicBezTo>
                  <a:pt x="5586" y="6380"/>
                  <a:pt x="6353" y="5627"/>
                  <a:pt x="6425" y="4680"/>
                </a:cubicBezTo>
                <a:lnTo>
                  <a:pt x="6428" y="4643"/>
                </a:lnTo>
                <a:close/>
                <a:moveTo>
                  <a:pt x="0" y="4643"/>
                </a:moveTo>
                <a:lnTo>
                  <a:pt x="2642" y="4643"/>
                </a:lnTo>
                <a:lnTo>
                  <a:pt x="2644" y="4680"/>
                </a:lnTo>
                <a:cubicBezTo>
                  <a:pt x="2716" y="5627"/>
                  <a:pt x="3484" y="6380"/>
                  <a:pt x="4437" y="6428"/>
                </a:cubicBezTo>
                <a:lnTo>
                  <a:pt x="4439" y="6428"/>
                </a:lnTo>
                <a:lnTo>
                  <a:pt x="4439" y="9069"/>
                </a:lnTo>
                <a:lnTo>
                  <a:pt x="4418" y="9068"/>
                </a:lnTo>
                <a:cubicBezTo>
                  <a:pt x="2006" y="9007"/>
                  <a:pt x="62" y="7063"/>
                  <a:pt x="1" y="4651"/>
                </a:cubicBezTo>
                <a:lnTo>
                  <a:pt x="0" y="4643"/>
                </a:lnTo>
                <a:close/>
                <a:moveTo>
                  <a:pt x="4439" y="0"/>
                </a:moveTo>
                <a:lnTo>
                  <a:pt x="4439" y="2640"/>
                </a:lnTo>
                <a:lnTo>
                  <a:pt x="4437" y="2641"/>
                </a:lnTo>
                <a:cubicBezTo>
                  <a:pt x="3467" y="2690"/>
                  <a:pt x="2690" y="3467"/>
                  <a:pt x="2641" y="4437"/>
                </a:cubicBezTo>
                <a:lnTo>
                  <a:pt x="2640" y="4451"/>
                </a:lnTo>
                <a:lnTo>
                  <a:pt x="0" y="4451"/>
                </a:lnTo>
                <a:lnTo>
                  <a:pt x="1" y="4417"/>
                </a:lnTo>
                <a:cubicBezTo>
                  <a:pt x="62" y="2005"/>
                  <a:pt x="2006" y="62"/>
                  <a:pt x="4418" y="0"/>
                </a:cubicBezTo>
                <a:lnTo>
                  <a:pt x="4439" y="0"/>
                </a:lnTo>
                <a:close/>
                <a:moveTo>
                  <a:pt x="4630" y="0"/>
                </a:moveTo>
                <a:lnTo>
                  <a:pt x="4652" y="0"/>
                </a:lnTo>
                <a:cubicBezTo>
                  <a:pt x="7064" y="62"/>
                  <a:pt x="9007" y="2005"/>
                  <a:pt x="9069" y="4417"/>
                </a:cubicBezTo>
                <a:lnTo>
                  <a:pt x="9069" y="4451"/>
                </a:lnTo>
                <a:lnTo>
                  <a:pt x="6429" y="4451"/>
                </a:lnTo>
                <a:lnTo>
                  <a:pt x="6428" y="4437"/>
                </a:lnTo>
                <a:cubicBezTo>
                  <a:pt x="6379" y="3467"/>
                  <a:pt x="5602" y="2690"/>
                  <a:pt x="4632" y="2641"/>
                </a:cubicBezTo>
                <a:lnTo>
                  <a:pt x="4630" y="2640"/>
                </a:lnTo>
                <a:lnTo>
                  <a:pt x="4630" y="0"/>
                </a:lnTo>
                <a:close/>
              </a:path>
            </a:pathLst>
          </a:custGeom>
          <a:ln>
            <a:noFill/>
          </a:ln>
          <a:effectLst/>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solidFill>
                <a:schemeClr val="tx1"/>
              </a:solidFill>
            </a:endParaRPr>
          </a:p>
        </p:txBody>
      </p:sp>
      <p:sp>
        <p:nvSpPr>
          <p:cNvPr id="8" name="文本框 7"/>
          <p:cNvSpPr txBox="1"/>
          <p:nvPr/>
        </p:nvSpPr>
        <p:spPr>
          <a:xfrm>
            <a:off x="192405" y="1035050"/>
            <a:ext cx="6456680" cy="3590290"/>
          </a:xfrm>
          <a:prstGeom prst="rect">
            <a:avLst/>
          </a:prstGeom>
          <a:noFill/>
        </p:spPr>
        <p:txBody>
          <a:bodyPr wrap="square" rtlCol="0">
            <a:noAutofit/>
          </a:bodyPr>
          <a:p>
            <a:r>
              <a:rPr lang="en-US" altLang="zh-CN" sz="6600">
                <a:solidFill>
                  <a:schemeClr val="bg1"/>
                </a:solidFill>
                <a:latin typeface="华文楷体" panose="02010600040101010101" charset="-122"/>
                <a:ea typeface="华文楷体" panose="02010600040101010101" charset="-122"/>
                <a:cs typeface="华文楷体" panose="02010600040101010101" charset="-122"/>
              </a:rPr>
              <a:t>part1</a:t>
            </a:r>
            <a:endParaRPr lang="en-US" altLang="zh-CN" sz="6600">
              <a:solidFill>
                <a:schemeClr val="bg1"/>
              </a:solidFill>
              <a:latin typeface="华文楷体" panose="02010600040101010101" charset="-122"/>
              <a:ea typeface="华文楷体" panose="02010600040101010101" charset="-122"/>
              <a:cs typeface="华文楷体" panose="02010600040101010101" charset="-122"/>
            </a:endParaRPr>
          </a:p>
          <a:p>
            <a:r>
              <a:rPr lang="en-US" altLang="zh-CN" sz="6600">
                <a:solidFill>
                  <a:schemeClr val="bg1"/>
                </a:solidFill>
                <a:latin typeface="华文楷体" panose="02010600040101010101" charset="-122"/>
                <a:ea typeface="华文楷体" panose="02010600040101010101" charset="-122"/>
                <a:cs typeface="华文楷体" panose="02010600040101010101" charset="-122"/>
              </a:rPr>
              <a:t>what is arttificial itelligence</a:t>
            </a:r>
            <a:r>
              <a:rPr lang="zh-CN" altLang="en-US" sz="6600">
                <a:solidFill>
                  <a:schemeClr val="bg1"/>
                </a:solidFill>
                <a:latin typeface="华文楷体" panose="02010600040101010101" charset="-122"/>
                <a:ea typeface="华文楷体" panose="02010600040101010101" charset="-122"/>
                <a:cs typeface="华文楷体" panose="02010600040101010101" charset="-122"/>
              </a:rPr>
              <a:t>（</a:t>
            </a:r>
            <a:r>
              <a:rPr lang="en-US" altLang="zh-CN" sz="6600">
                <a:solidFill>
                  <a:schemeClr val="bg1"/>
                </a:solidFill>
                <a:latin typeface="华文楷体" panose="02010600040101010101" charset="-122"/>
                <a:ea typeface="华文楷体" panose="02010600040101010101" charset="-122"/>
                <a:cs typeface="华文楷体" panose="02010600040101010101" charset="-122"/>
              </a:rPr>
              <a:t>AI</a:t>
            </a:r>
            <a:r>
              <a:rPr lang="zh-CN" altLang="en-US" sz="6600">
                <a:solidFill>
                  <a:schemeClr val="bg1"/>
                </a:solidFill>
                <a:latin typeface="华文楷体" panose="02010600040101010101" charset="-122"/>
                <a:ea typeface="华文楷体" panose="02010600040101010101" charset="-122"/>
                <a:cs typeface="华文楷体" panose="02010600040101010101" charset="-122"/>
              </a:rPr>
              <a:t>）</a:t>
            </a:r>
            <a:endParaRPr lang="zh-CN" altLang="en-US" sz="6600">
              <a:solidFill>
                <a:schemeClr val="bg1"/>
              </a:solidFill>
              <a:latin typeface="华文楷体" panose="02010600040101010101" charset="-122"/>
              <a:ea typeface="华文楷体" panose="02010600040101010101" charset="-122"/>
              <a:cs typeface="华文楷体" panose="02010600040101010101" charset="-122"/>
            </a:endParaRPr>
          </a:p>
        </p:txBody>
      </p:sp>
    </p:spTree>
    <p:custDataLst>
      <p:tags r:id="rId2"/>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sp>
        <p:nvSpPr>
          <p:cNvPr id="8" name="文本框 7"/>
          <p:cNvSpPr txBox="1"/>
          <p:nvPr/>
        </p:nvSpPr>
        <p:spPr>
          <a:xfrm>
            <a:off x="61595" y="1214755"/>
            <a:ext cx="7049770" cy="12303760"/>
          </a:xfrm>
          <a:prstGeom prst="rect">
            <a:avLst/>
          </a:prstGeom>
          <a:noFill/>
        </p:spPr>
        <p:txBody>
          <a:bodyPr wrap="square" rtlCol="0">
            <a:noAutofit/>
          </a:bodyPr>
          <a:p>
            <a:r>
              <a:rPr lang="en-US" altLang="zh-CN" sz="3200" b="1">
                <a:latin typeface="华文楷体" panose="02010600040101010101" charset="-122"/>
                <a:ea typeface="华文楷体" panose="02010600040101010101" charset="-122"/>
              </a:rPr>
              <a:t>AI gradually enters daily life, changing the way we live bit by bit. When you ask a smart speaker to play your favorite songs in the morning, when a food delivery robot delivers meals to your door at noon, and when an AI translation tool helps you chat smoothly with foreign friends at night, you can feel the subtle and powerful influence of this technology. It is no longer a distant concept in sci-fi movies, but a part of our ordinary days.</a:t>
            </a:r>
            <a:endParaRPr lang="en-US" altLang="zh-CN" sz="3200" b="1">
              <a:latin typeface="华文楷体" panose="02010600040101010101" charset="-122"/>
              <a:ea typeface="华文楷体" panose="02010600040101010101" charset="-122"/>
            </a:endParaRPr>
          </a:p>
        </p:txBody>
      </p:sp>
      <p:pic>
        <p:nvPicPr>
          <p:cNvPr id="9" name="图片 8" descr="微信图片_2025-12-14_203545_097"/>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flipV="1">
            <a:off x="-756285" y="-264160"/>
            <a:ext cx="1689100" cy="1998345"/>
          </a:xfrm>
          <a:prstGeom prst="rect">
            <a:avLst/>
          </a:prstGeom>
          <a:effectLst>
            <a:reflection blurRad="6350" stA="50000" endA="300" endPos="55500" dist="50800" dir="5400000" sy="-100000" algn="bl" rotWithShape="0"/>
          </a:effectLst>
        </p:spPr>
      </p:pic>
      <p:pic>
        <p:nvPicPr>
          <p:cNvPr id="2" name="图片 1" descr="微信图片_20251218130255"/>
          <p:cNvPicPr>
            <a:picLocks noChangeAspect="1"/>
          </p:cNvPicPr>
          <p:nvPr/>
        </p:nvPicPr>
        <p:blipFill>
          <a:blip r:embed="rId2"/>
          <a:stretch>
            <a:fillRect/>
          </a:stretch>
        </p:blipFill>
        <p:spPr>
          <a:xfrm>
            <a:off x="7111365" y="264795"/>
            <a:ext cx="2783840" cy="3386455"/>
          </a:xfrm>
          <a:prstGeom prst="rect">
            <a:avLst/>
          </a:prstGeom>
        </p:spPr>
      </p:pic>
      <p:pic>
        <p:nvPicPr>
          <p:cNvPr id="5" name="图片 4" descr="微信图片_20251218130447"/>
          <p:cNvPicPr>
            <a:picLocks noChangeAspect="1"/>
          </p:cNvPicPr>
          <p:nvPr/>
        </p:nvPicPr>
        <p:blipFill>
          <a:blip r:embed="rId3"/>
          <a:stretch>
            <a:fillRect/>
          </a:stretch>
        </p:blipFill>
        <p:spPr>
          <a:xfrm>
            <a:off x="10071735" y="135890"/>
            <a:ext cx="1847850" cy="3951605"/>
          </a:xfrm>
          <a:prstGeom prst="rect">
            <a:avLst/>
          </a:prstGeom>
        </p:spPr>
      </p:pic>
      <p:pic>
        <p:nvPicPr>
          <p:cNvPr id="6" name="图片 5" descr="微信图片_20251218130620"/>
          <p:cNvPicPr>
            <a:picLocks noChangeAspect="1"/>
          </p:cNvPicPr>
          <p:nvPr/>
        </p:nvPicPr>
        <p:blipFill>
          <a:blip r:embed="rId4"/>
          <a:stretch>
            <a:fillRect/>
          </a:stretch>
        </p:blipFill>
        <p:spPr>
          <a:xfrm>
            <a:off x="7111365" y="3815080"/>
            <a:ext cx="2543175" cy="3086735"/>
          </a:xfrm>
          <a:prstGeom prst="rect">
            <a:avLst/>
          </a:prstGeom>
        </p:spPr>
      </p:pic>
      <p:sp>
        <p:nvSpPr>
          <p:cNvPr id="7" name="文本框 6"/>
          <p:cNvSpPr txBox="1"/>
          <p:nvPr/>
        </p:nvSpPr>
        <p:spPr>
          <a:xfrm>
            <a:off x="708025" y="264795"/>
            <a:ext cx="6226810" cy="1134110"/>
          </a:xfrm>
          <a:prstGeom prst="rect">
            <a:avLst/>
          </a:prstGeom>
          <a:noFill/>
        </p:spPr>
        <p:txBody>
          <a:bodyPr wrap="square" rtlCol="0">
            <a:noAutofit/>
          </a:bodyPr>
          <a:p>
            <a:r>
              <a:rPr lang="en-US" altLang="zh-CN" sz="4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楷体" panose="02010600040101010101" charset="-122"/>
                <a:ea typeface="华文楷体" panose="02010600040101010101" charset="-122"/>
              </a:rPr>
              <a:t>what is artificial intelligence</a:t>
            </a:r>
            <a:endParaRPr lang="en-US" altLang="zh-CN" sz="4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楷体" panose="02010600040101010101" charset="-122"/>
              <a:ea typeface="华文楷体" panose="02010600040101010101"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矩形 3"/>
          <p:cNvSpPr/>
          <p:nvPr/>
        </p:nvSpPr>
        <p:spPr>
          <a:xfrm>
            <a:off x="-71120" y="0"/>
            <a:ext cx="12263120" cy="6843395"/>
          </a:xfrm>
          <a:prstGeom prst="rect">
            <a:avLst/>
          </a:prstGeom>
          <a:solidFill>
            <a:schemeClr val="tx1">
              <a:alpha val="58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useBgFill="1">
        <p:nvSpPr>
          <p:cNvPr id="5" name="任意多边形 4"/>
          <p:cNvSpPr/>
          <p:nvPr/>
        </p:nvSpPr>
        <p:spPr>
          <a:xfrm rot="13500000">
            <a:off x="6183250" y="-1870670"/>
            <a:ext cx="10800000" cy="10800000"/>
          </a:xfrm>
          <a:custGeom>
            <a:avLst/>
            <a:gdLst>
              <a:gd name="adj" fmla="val 29094"/>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9069" h="9069">
                <a:moveTo>
                  <a:pt x="6428" y="4643"/>
                </a:moveTo>
                <a:lnTo>
                  <a:pt x="9069" y="4643"/>
                </a:lnTo>
                <a:lnTo>
                  <a:pt x="9069" y="4651"/>
                </a:lnTo>
                <a:cubicBezTo>
                  <a:pt x="9007" y="7063"/>
                  <a:pt x="7064" y="9007"/>
                  <a:pt x="4652" y="9068"/>
                </a:cubicBezTo>
                <a:lnTo>
                  <a:pt x="4630" y="9069"/>
                </a:lnTo>
                <a:lnTo>
                  <a:pt x="4630" y="6428"/>
                </a:lnTo>
                <a:lnTo>
                  <a:pt x="4632" y="6428"/>
                </a:lnTo>
                <a:cubicBezTo>
                  <a:pt x="5586" y="6380"/>
                  <a:pt x="6353" y="5627"/>
                  <a:pt x="6425" y="4680"/>
                </a:cubicBezTo>
                <a:lnTo>
                  <a:pt x="6428" y="4643"/>
                </a:lnTo>
                <a:close/>
                <a:moveTo>
                  <a:pt x="0" y="4643"/>
                </a:moveTo>
                <a:lnTo>
                  <a:pt x="2642" y="4643"/>
                </a:lnTo>
                <a:lnTo>
                  <a:pt x="2644" y="4680"/>
                </a:lnTo>
                <a:cubicBezTo>
                  <a:pt x="2716" y="5627"/>
                  <a:pt x="3484" y="6380"/>
                  <a:pt x="4437" y="6428"/>
                </a:cubicBezTo>
                <a:lnTo>
                  <a:pt x="4439" y="6428"/>
                </a:lnTo>
                <a:lnTo>
                  <a:pt x="4439" y="9069"/>
                </a:lnTo>
                <a:lnTo>
                  <a:pt x="4418" y="9068"/>
                </a:lnTo>
                <a:cubicBezTo>
                  <a:pt x="2006" y="9007"/>
                  <a:pt x="62" y="7063"/>
                  <a:pt x="1" y="4651"/>
                </a:cubicBezTo>
                <a:lnTo>
                  <a:pt x="0" y="4643"/>
                </a:lnTo>
                <a:close/>
                <a:moveTo>
                  <a:pt x="4439" y="0"/>
                </a:moveTo>
                <a:lnTo>
                  <a:pt x="4439" y="2640"/>
                </a:lnTo>
                <a:lnTo>
                  <a:pt x="4437" y="2641"/>
                </a:lnTo>
                <a:cubicBezTo>
                  <a:pt x="3467" y="2690"/>
                  <a:pt x="2690" y="3467"/>
                  <a:pt x="2641" y="4437"/>
                </a:cubicBezTo>
                <a:lnTo>
                  <a:pt x="2640" y="4451"/>
                </a:lnTo>
                <a:lnTo>
                  <a:pt x="0" y="4451"/>
                </a:lnTo>
                <a:lnTo>
                  <a:pt x="1" y="4417"/>
                </a:lnTo>
                <a:cubicBezTo>
                  <a:pt x="62" y="2005"/>
                  <a:pt x="2006" y="62"/>
                  <a:pt x="4418" y="0"/>
                </a:cubicBezTo>
                <a:lnTo>
                  <a:pt x="4439" y="0"/>
                </a:lnTo>
                <a:close/>
                <a:moveTo>
                  <a:pt x="4630" y="0"/>
                </a:moveTo>
                <a:lnTo>
                  <a:pt x="4652" y="0"/>
                </a:lnTo>
                <a:cubicBezTo>
                  <a:pt x="7064" y="62"/>
                  <a:pt x="9007" y="2005"/>
                  <a:pt x="9069" y="4417"/>
                </a:cubicBezTo>
                <a:lnTo>
                  <a:pt x="9069" y="4451"/>
                </a:lnTo>
                <a:lnTo>
                  <a:pt x="6429" y="4451"/>
                </a:lnTo>
                <a:lnTo>
                  <a:pt x="6428" y="4437"/>
                </a:lnTo>
                <a:cubicBezTo>
                  <a:pt x="6379" y="3467"/>
                  <a:pt x="5602" y="2690"/>
                  <a:pt x="4632" y="2641"/>
                </a:cubicBezTo>
                <a:lnTo>
                  <a:pt x="4630" y="2640"/>
                </a:lnTo>
                <a:lnTo>
                  <a:pt x="4630" y="0"/>
                </a:lnTo>
                <a:close/>
              </a:path>
            </a:pathLst>
          </a:custGeom>
          <a:ln>
            <a:noFill/>
          </a:ln>
          <a:effectLst/>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solidFill>
                <a:schemeClr val="tx1"/>
              </a:solidFill>
            </a:endParaRPr>
          </a:p>
        </p:txBody>
      </p:sp>
      <p:sp>
        <p:nvSpPr>
          <p:cNvPr id="8" name="文本框 7"/>
          <p:cNvSpPr txBox="1"/>
          <p:nvPr/>
        </p:nvSpPr>
        <p:spPr>
          <a:xfrm>
            <a:off x="192405" y="1035050"/>
            <a:ext cx="6456680" cy="3590290"/>
          </a:xfrm>
          <a:prstGeom prst="rect">
            <a:avLst/>
          </a:prstGeom>
          <a:noFill/>
        </p:spPr>
        <p:txBody>
          <a:bodyPr wrap="square" rtlCol="0">
            <a:noAutofit/>
          </a:bodyPr>
          <a:p>
            <a:r>
              <a:rPr lang="en-US" altLang="zh-CN" sz="6600">
                <a:solidFill>
                  <a:schemeClr val="bg1"/>
                </a:solidFill>
                <a:latin typeface="华文楷体" panose="02010600040101010101" charset="-122"/>
                <a:ea typeface="华文楷体" panose="02010600040101010101" charset="-122"/>
                <a:cs typeface="华文楷体" panose="02010600040101010101" charset="-122"/>
              </a:rPr>
              <a:t>part2</a:t>
            </a:r>
            <a:endParaRPr lang="en-US" altLang="zh-CN" sz="6600">
              <a:solidFill>
                <a:schemeClr val="bg1"/>
              </a:solidFill>
              <a:latin typeface="华文楷体" panose="02010600040101010101" charset="-122"/>
              <a:ea typeface="华文楷体" panose="02010600040101010101" charset="-122"/>
              <a:cs typeface="华文楷体" panose="02010600040101010101" charset="-122"/>
            </a:endParaRPr>
          </a:p>
          <a:p>
            <a:r>
              <a:rPr lang="en-US" altLang="zh-CN" sz="6600">
                <a:solidFill>
                  <a:schemeClr val="bg1"/>
                </a:solidFill>
                <a:latin typeface="华文楷体" panose="02010600040101010101" charset="-122"/>
                <a:ea typeface="华文楷体" panose="02010600040101010101" charset="-122"/>
                <a:cs typeface="华文楷体" panose="02010600040101010101" charset="-122"/>
              </a:rPr>
              <a:t>The advantages of artificial intelligence</a:t>
            </a:r>
            <a:endParaRPr lang="en-US" altLang="zh-CN" sz="6600">
              <a:solidFill>
                <a:schemeClr val="bg1"/>
              </a:solidFill>
              <a:latin typeface="华文楷体" panose="02010600040101010101" charset="-122"/>
              <a:ea typeface="华文楷体" panose="02010600040101010101" charset="-122"/>
              <a:cs typeface="华文楷体" panose="02010600040101010101" charset="-122"/>
            </a:endParaRPr>
          </a:p>
        </p:txBody>
      </p:sp>
    </p:spTree>
    <p:custDataLst>
      <p:tags r:id="rId2"/>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60000">
              <a:schemeClr val="accent1">
                <a:lumMod val="30000"/>
                <a:lumOff val="70000"/>
              </a:schemeClr>
            </a:gs>
          </a:gsLst>
          <a:lin ang="5400000" scaled="0"/>
        </a:gradFill>
        <a:effectLst/>
      </p:bgPr>
    </p:bg>
    <p:spTree>
      <p:nvGrpSpPr>
        <p:cNvPr id="1" name=""/>
        <p:cNvGrpSpPr/>
        <p:nvPr/>
      </p:nvGrpSpPr>
      <p:grpSpPr/>
      <p:pic>
        <p:nvPicPr>
          <p:cNvPr id="5" name="91c63a8c8c9bfe9bce98687f8f803fde">
            <a:hlinkClick r:id="" action="ppaction://media"/>
          </p:cNvPr>
          <p:cNvPicPr/>
          <p:nvPr>
            <a:vide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0" y="635"/>
            <a:ext cx="12192635" cy="6858000"/>
          </a:xfrm>
          <a:prstGeom prst="rect">
            <a:avLst/>
          </a:prstGeom>
        </p:spPr>
      </p:pic>
    </p:spTree>
    <p:custDataLst>
      <p:tags r:id="rId5"/>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video fullScrn="0">
              <p:cMediaNode>
                <p:cTn id="2" fill="hold" display="1">
                  <p:stCondLst>
                    <p:cond delay="indefinite"/>
                  </p:stCondLst>
                </p:cTn>
                <p:tgtEl>
                  <p:spTgt spid="5"/>
                </p:tgtEl>
              </p:cMediaNode>
            </p:video>
            <p:seq concurrent="1" nextAc="seek">
              <p:cTn id="3" restart="whenNotActive" fill="hold" evtFilter="cancelBubble" nodeType="interactiveSeq">
                <p:stCondLst>
                  <p:cond evt="onClick" delay="0">
                    <p:tgtEl>
                      <p:spTgt spid="5"/>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46000">
              <a:schemeClr val="accent1">
                <a:lumMod val="30000"/>
                <a:lumOff val="70000"/>
              </a:schemeClr>
            </a:gs>
          </a:gsLst>
          <a:lin ang="5400000" scaled="0"/>
        </a:gradFill>
        <a:effectLst/>
      </p:bgPr>
    </p:bg>
    <p:spTree>
      <p:nvGrpSpPr>
        <p:cNvPr id="1" name=""/>
        <p:cNvGrpSpPr/>
        <p:nvPr/>
      </p:nvGrpSpPr>
      <p:grpSpPr/>
      <p:sp>
        <p:nvSpPr>
          <p:cNvPr id="4" name="文本框 3"/>
          <p:cNvSpPr txBox="1"/>
          <p:nvPr/>
        </p:nvSpPr>
        <p:spPr>
          <a:xfrm>
            <a:off x="211455" y="281305"/>
            <a:ext cx="7722870" cy="812165"/>
          </a:xfrm>
          <a:prstGeom prst="rect">
            <a:avLst/>
          </a:prstGeom>
          <a:noFill/>
        </p:spPr>
        <p:txBody>
          <a:bodyPr wrap="square" rtlCol="0">
            <a:noAutofit/>
            <a:scene3d>
              <a:camera prst="orthographicFront"/>
              <a:lightRig rig="threePt" dir="t"/>
            </a:scene3d>
          </a:bodyPr>
          <a:p>
            <a:r>
              <a:rPr lang="en-US" altLang="zh-CN" sz="4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楷体" panose="02010600040101010101" charset="-122"/>
                <a:ea typeface="华文楷体" panose="02010600040101010101" charset="-122"/>
              </a:rPr>
              <a:t>The advantage of artificial intelligence</a:t>
            </a:r>
            <a:endParaRPr lang="en-US" altLang="zh-CN" sz="4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楷体" panose="02010600040101010101" charset="-122"/>
              <a:ea typeface="华文楷体" panose="02010600040101010101" charset="-122"/>
            </a:endParaRPr>
          </a:p>
        </p:txBody>
      </p:sp>
      <p:sp>
        <p:nvSpPr>
          <p:cNvPr id="5" name="文本框 4"/>
          <p:cNvSpPr txBox="1"/>
          <p:nvPr/>
        </p:nvSpPr>
        <p:spPr>
          <a:xfrm>
            <a:off x="211455" y="990600"/>
            <a:ext cx="8295005" cy="6254115"/>
          </a:xfrm>
          <a:prstGeom prst="rect">
            <a:avLst/>
          </a:prstGeom>
          <a:noFill/>
        </p:spPr>
        <p:txBody>
          <a:bodyPr wrap="square" rtlCol="0">
            <a:noAutofit/>
          </a:bodyPr>
          <a:p>
            <a:r>
              <a:rPr lang="en-US" altLang="zh-CN" sz="2800">
                <a:latin typeface="Arial" panose="020B0604020202020204" pitchFamily="34" charset="0"/>
                <a:cs typeface="Arial" panose="020B0604020202020204" pitchFamily="34" charset="0"/>
              </a:rPr>
              <a:t>1.AI tailors exclusive solutions for users based on their behavioral data and preferences, such as personalized learning paths and customized travel itineraries.</a:t>
            </a:r>
            <a:endParaRPr lang="en-US" altLang="zh-CN" sz="2800">
              <a:latin typeface="Arial" panose="020B0604020202020204" pitchFamily="34" charset="0"/>
              <a:cs typeface="Arial" panose="020B0604020202020204" pitchFamily="34" charset="0"/>
            </a:endParaRPr>
          </a:p>
          <a:p>
            <a:endParaRPr lang="en-US" altLang="zh-CN" sz="2800">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rPr>
              <a:t>2. It minimizes errors caused by human fatigue or subjective judgment in fields like precision calculation, risk early warning and medical testing.</a:t>
            </a:r>
            <a:endParaRPr lang="en-US" altLang="zh-CN" sz="2800">
              <a:latin typeface="Arial" panose="020B0604020202020204" pitchFamily="34" charset="0"/>
              <a:cs typeface="Arial" panose="020B0604020202020204" pitchFamily="34" charset="0"/>
            </a:endParaRPr>
          </a:p>
          <a:p>
            <a:endParaRPr lang="en-US" altLang="zh-CN" sz="2800">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rPr>
              <a:t>3. AI optimizes resource allocation through advanced algorithms, for example, regulating urban traffic flow and managing tourist flow in scenic spots.</a:t>
            </a:r>
            <a:endParaRPr lang="en-US" altLang="zh-CN" sz="2800">
              <a:latin typeface="Arial" panose="020B0604020202020204" pitchFamily="34" charset="0"/>
              <a:cs typeface="Arial" panose="020B0604020202020204" pitchFamily="34" charset="0"/>
            </a:endParaRPr>
          </a:p>
          <a:p>
            <a:endParaRPr lang="zh-CN" altLang="en-US" sz="2800">
              <a:latin typeface="Arial" panose="020B0604020202020204" pitchFamily="34" charset="0"/>
              <a:cs typeface="Arial" panose="020B0604020202020204" pitchFamily="34" charset="0"/>
            </a:endParaRPr>
          </a:p>
        </p:txBody>
      </p:sp>
      <p:pic>
        <p:nvPicPr>
          <p:cNvPr id="6" name="图片 5" descr="微信图片_20251218132314"/>
          <p:cNvPicPr>
            <a:picLocks noChangeAspect="1"/>
          </p:cNvPicPr>
          <p:nvPr/>
        </p:nvPicPr>
        <p:blipFill>
          <a:blip r:embed="rId1">
            <a:clrChange>
              <a:clrFrom>
                <a:srgbClr val="FEFDF9">
                  <a:alpha val="100000"/>
                </a:srgbClr>
              </a:clrFrom>
              <a:clrTo>
                <a:srgbClr val="FEFDF9">
                  <a:alpha val="100000"/>
                  <a:alpha val="0"/>
                </a:srgbClr>
              </a:clrTo>
            </a:clrChange>
          </a:blip>
          <a:stretch>
            <a:fillRect/>
          </a:stretch>
        </p:blipFill>
        <p:spPr>
          <a:xfrm>
            <a:off x="8053705" y="2039620"/>
            <a:ext cx="4408170" cy="4818380"/>
          </a:xfrm>
          <a:prstGeom prst="rect">
            <a:avLst/>
          </a:prstGeom>
        </p:spPr>
      </p:pic>
    </p:spTree>
    <p:custDataLst>
      <p:tags r:id="rId2"/>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矩形 3"/>
          <p:cNvSpPr/>
          <p:nvPr/>
        </p:nvSpPr>
        <p:spPr>
          <a:xfrm>
            <a:off x="0" y="0"/>
            <a:ext cx="12192000" cy="6843395"/>
          </a:xfrm>
          <a:prstGeom prst="rect">
            <a:avLst/>
          </a:prstGeom>
          <a:solidFill>
            <a:schemeClr val="tx1">
              <a:alpha val="58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useBgFill="1">
        <p:nvSpPr>
          <p:cNvPr id="5" name="任意多边形 4"/>
          <p:cNvSpPr/>
          <p:nvPr/>
        </p:nvSpPr>
        <p:spPr>
          <a:xfrm rot="8100000">
            <a:off x="6183250" y="-1870670"/>
            <a:ext cx="10800000" cy="10800000"/>
          </a:xfrm>
          <a:custGeom>
            <a:avLst/>
            <a:gdLst>
              <a:gd name="adj" fmla="val 29094"/>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9069" h="9069">
                <a:moveTo>
                  <a:pt x="6428" y="4643"/>
                </a:moveTo>
                <a:lnTo>
                  <a:pt x="9069" y="4643"/>
                </a:lnTo>
                <a:lnTo>
                  <a:pt x="9069" y="4651"/>
                </a:lnTo>
                <a:cubicBezTo>
                  <a:pt x="9007" y="7063"/>
                  <a:pt x="7064" y="9007"/>
                  <a:pt x="4652" y="9068"/>
                </a:cubicBezTo>
                <a:lnTo>
                  <a:pt x="4630" y="9069"/>
                </a:lnTo>
                <a:lnTo>
                  <a:pt x="4630" y="6428"/>
                </a:lnTo>
                <a:lnTo>
                  <a:pt x="4632" y="6428"/>
                </a:lnTo>
                <a:cubicBezTo>
                  <a:pt x="5586" y="6380"/>
                  <a:pt x="6353" y="5627"/>
                  <a:pt x="6425" y="4680"/>
                </a:cubicBezTo>
                <a:lnTo>
                  <a:pt x="6428" y="4643"/>
                </a:lnTo>
                <a:close/>
                <a:moveTo>
                  <a:pt x="0" y="4643"/>
                </a:moveTo>
                <a:lnTo>
                  <a:pt x="2642" y="4643"/>
                </a:lnTo>
                <a:lnTo>
                  <a:pt x="2644" y="4680"/>
                </a:lnTo>
                <a:cubicBezTo>
                  <a:pt x="2716" y="5627"/>
                  <a:pt x="3484" y="6380"/>
                  <a:pt x="4437" y="6428"/>
                </a:cubicBezTo>
                <a:lnTo>
                  <a:pt x="4439" y="6428"/>
                </a:lnTo>
                <a:lnTo>
                  <a:pt x="4439" y="9069"/>
                </a:lnTo>
                <a:lnTo>
                  <a:pt x="4418" y="9068"/>
                </a:lnTo>
                <a:cubicBezTo>
                  <a:pt x="2006" y="9007"/>
                  <a:pt x="62" y="7063"/>
                  <a:pt x="1" y="4651"/>
                </a:cubicBezTo>
                <a:lnTo>
                  <a:pt x="0" y="4643"/>
                </a:lnTo>
                <a:close/>
                <a:moveTo>
                  <a:pt x="4439" y="0"/>
                </a:moveTo>
                <a:lnTo>
                  <a:pt x="4439" y="2640"/>
                </a:lnTo>
                <a:lnTo>
                  <a:pt x="4437" y="2641"/>
                </a:lnTo>
                <a:cubicBezTo>
                  <a:pt x="3467" y="2690"/>
                  <a:pt x="2690" y="3467"/>
                  <a:pt x="2641" y="4437"/>
                </a:cubicBezTo>
                <a:lnTo>
                  <a:pt x="2640" y="4451"/>
                </a:lnTo>
                <a:lnTo>
                  <a:pt x="0" y="4451"/>
                </a:lnTo>
                <a:lnTo>
                  <a:pt x="1" y="4417"/>
                </a:lnTo>
                <a:cubicBezTo>
                  <a:pt x="62" y="2005"/>
                  <a:pt x="2006" y="62"/>
                  <a:pt x="4418" y="0"/>
                </a:cubicBezTo>
                <a:lnTo>
                  <a:pt x="4439" y="0"/>
                </a:lnTo>
                <a:close/>
                <a:moveTo>
                  <a:pt x="4630" y="0"/>
                </a:moveTo>
                <a:lnTo>
                  <a:pt x="4652" y="0"/>
                </a:lnTo>
                <a:cubicBezTo>
                  <a:pt x="7064" y="62"/>
                  <a:pt x="9007" y="2005"/>
                  <a:pt x="9069" y="4417"/>
                </a:cubicBezTo>
                <a:lnTo>
                  <a:pt x="9069" y="4451"/>
                </a:lnTo>
                <a:lnTo>
                  <a:pt x="6429" y="4451"/>
                </a:lnTo>
                <a:lnTo>
                  <a:pt x="6428" y="4437"/>
                </a:lnTo>
                <a:cubicBezTo>
                  <a:pt x="6379" y="3467"/>
                  <a:pt x="5602" y="2690"/>
                  <a:pt x="4632" y="2641"/>
                </a:cubicBezTo>
                <a:lnTo>
                  <a:pt x="4630" y="2640"/>
                </a:lnTo>
                <a:lnTo>
                  <a:pt x="4630" y="0"/>
                </a:lnTo>
                <a:close/>
              </a:path>
            </a:pathLst>
          </a:custGeom>
          <a:ln>
            <a:noFill/>
          </a:ln>
          <a:effectLst/>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solidFill>
                <a:schemeClr val="tx1"/>
              </a:solidFill>
            </a:endParaRPr>
          </a:p>
        </p:txBody>
      </p:sp>
      <p:sp>
        <p:nvSpPr>
          <p:cNvPr id="8" name="文本框 7"/>
          <p:cNvSpPr txBox="1"/>
          <p:nvPr/>
        </p:nvSpPr>
        <p:spPr>
          <a:xfrm>
            <a:off x="192405" y="1035050"/>
            <a:ext cx="6456680" cy="3590290"/>
          </a:xfrm>
          <a:prstGeom prst="rect">
            <a:avLst/>
          </a:prstGeom>
          <a:noFill/>
        </p:spPr>
        <p:txBody>
          <a:bodyPr wrap="square" rtlCol="0">
            <a:noAutofit/>
          </a:bodyPr>
          <a:p>
            <a:r>
              <a:rPr lang="en-US" altLang="zh-CN" sz="6600">
                <a:solidFill>
                  <a:schemeClr val="bg1"/>
                </a:solidFill>
                <a:latin typeface="华文楷体" panose="02010600040101010101" charset="-122"/>
                <a:ea typeface="华文楷体" panose="02010600040101010101" charset="-122"/>
                <a:cs typeface="华文楷体" panose="02010600040101010101" charset="-122"/>
              </a:rPr>
              <a:t>part3</a:t>
            </a:r>
            <a:endParaRPr lang="en-US" altLang="zh-CN" sz="6600">
              <a:solidFill>
                <a:schemeClr val="bg1"/>
              </a:solidFill>
              <a:latin typeface="华文楷体" panose="02010600040101010101" charset="-122"/>
              <a:ea typeface="华文楷体" panose="02010600040101010101" charset="-122"/>
              <a:cs typeface="华文楷体" panose="02010600040101010101" charset="-122"/>
            </a:endParaRPr>
          </a:p>
          <a:p>
            <a:r>
              <a:rPr lang="en-US" altLang="zh-CN" sz="6600">
                <a:solidFill>
                  <a:schemeClr val="bg1"/>
                </a:solidFill>
                <a:latin typeface="华文楷体" panose="02010600040101010101" charset="-122"/>
                <a:ea typeface="华文楷体" panose="02010600040101010101" charset="-122"/>
                <a:cs typeface="华文楷体" panose="02010600040101010101" charset="-122"/>
              </a:rPr>
              <a:t>The disadvantages of artificial intelligence</a:t>
            </a:r>
            <a:endParaRPr lang="en-US" altLang="zh-CN" sz="6600">
              <a:solidFill>
                <a:schemeClr val="bg1"/>
              </a:solidFill>
              <a:latin typeface="华文楷体" panose="02010600040101010101" charset="-122"/>
              <a:ea typeface="华文楷体" panose="02010600040101010101" charset="-122"/>
              <a:cs typeface="华文楷体" panose="02010600040101010101" charset="-122"/>
            </a:endParaRPr>
          </a:p>
        </p:txBody>
      </p:sp>
    </p:spTree>
    <p:custDataLst>
      <p:tags r:id="rId2"/>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alphaModFix amt="33000"/>
          </a:blip>
          <a:stretch>
            <a:fillRect/>
          </a:stretch>
        </a:blipFill>
        <a:effectLst/>
      </p:bgPr>
    </p:bg>
    <p:spTree>
      <p:nvGrpSpPr>
        <p:cNvPr id="1" name=""/>
        <p:cNvGrpSpPr/>
        <p:nvPr/>
      </p:nvGrpSpPr>
      <p:grpSpPr/>
      <p:sp>
        <p:nvSpPr>
          <p:cNvPr id="4" name="文本框 3"/>
          <p:cNvSpPr txBox="1"/>
          <p:nvPr/>
        </p:nvSpPr>
        <p:spPr>
          <a:xfrm>
            <a:off x="419100" y="173355"/>
            <a:ext cx="7815580" cy="662305"/>
          </a:xfrm>
          <a:prstGeom prst="rect">
            <a:avLst/>
          </a:prstGeom>
          <a:noFill/>
        </p:spPr>
        <p:txBody>
          <a:bodyPr wrap="square" rtlCol="0">
            <a:noAutofit/>
            <a:scene3d>
              <a:camera prst="orthographicFront"/>
              <a:lightRig rig="threePt" dir="t"/>
            </a:scene3d>
          </a:bodyPr>
          <a:p>
            <a:r>
              <a:rPr lang="en-US" altLang="zh-CN" sz="3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楷体" panose="02010600040101010101" charset="-122"/>
                <a:ea typeface="华文楷体" panose="02010600040101010101" charset="-122"/>
              </a:rPr>
              <a:t>The disadvantages of artificial intelligence</a:t>
            </a:r>
            <a:endParaRPr lang="en-US" altLang="zh-CN" sz="3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楷体" panose="02010600040101010101" charset="-122"/>
              <a:ea typeface="华文楷体" panose="02010600040101010101" charset="-122"/>
            </a:endParaRPr>
          </a:p>
        </p:txBody>
      </p:sp>
      <p:sp>
        <p:nvSpPr>
          <p:cNvPr id="5" name="文本框 4"/>
          <p:cNvSpPr txBox="1"/>
          <p:nvPr/>
        </p:nvSpPr>
        <p:spPr>
          <a:xfrm>
            <a:off x="141605" y="835660"/>
            <a:ext cx="7576185" cy="5692775"/>
          </a:xfrm>
          <a:prstGeom prst="rect">
            <a:avLst/>
          </a:prstGeom>
          <a:noFill/>
        </p:spPr>
        <p:txBody>
          <a:bodyPr wrap="square" rtlCol="0">
            <a:spAutoFit/>
          </a:bodyPr>
          <a:p>
            <a:r>
              <a:rPr lang="en-US" altLang="zh-CN" sz="2800"/>
              <a:t>1. Data privacy risks: AI training requires massive data, which may lead to personal information leakage and abuse (e.g., targeted fraud, privacy theft).</a:t>
            </a:r>
            <a:endParaRPr lang="en-US" altLang="zh-CN" sz="2800"/>
          </a:p>
          <a:p>
            <a:endParaRPr lang="en-US" altLang="zh-CN" sz="2800"/>
          </a:p>
          <a:p>
            <a:r>
              <a:rPr lang="en-US" altLang="zh-CN" sz="2800"/>
              <a:t>2. Algorithmic bias: Training data contains hidden human biases, which may result in unfair decisions.</a:t>
            </a:r>
            <a:endParaRPr lang="en-US" altLang="zh-CN" sz="2800"/>
          </a:p>
          <a:p>
            <a:endParaRPr lang="en-US" altLang="zh-CN" sz="2800"/>
          </a:p>
          <a:p>
            <a:r>
              <a:rPr lang="en-US" altLang="zh-CN" sz="2800"/>
              <a:t>3. Over-reliance on technology and weakened creativity: Excessive dependence on AI tools may reduce humans' ability to think independently and innovate.</a:t>
            </a:r>
            <a:endParaRPr lang="zh-CN" altLang="en-US" sz="2800"/>
          </a:p>
        </p:txBody>
      </p:sp>
    </p:spTree>
    <p:custDataLst>
      <p:tags r:id="rId2"/>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MEDIACOVER_FLAG" val="1"/>
  <p:tag name="KSO_WM_UNIT_MEDIACOVER_BTN_STATE" val="1"/>
  <p:tag name="KSO_WM_UNIT_MEDIACOVER_BTNRECT" val="0*0*0*0"/>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1976</Words>
  <Application>WPS 演示</Application>
  <PresentationFormat>宽屏</PresentationFormat>
  <Paragraphs>49</Paragraphs>
  <Slides>12</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12</vt:i4>
      </vt:variant>
    </vt:vector>
  </HeadingPairs>
  <TitlesOfParts>
    <vt:vector size="24" baseType="lpstr">
      <vt:lpstr>Arial</vt:lpstr>
      <vt:lpstr>宋体</vt:lpstr>
      <vt:lpstr>Wingdings</vt:lpstr>
      <vt:lpstr>Wingdings</vt:lpstr>
      <vt:lpstr>华文楷体</vt:lpstr>
      <vt:lpstr>微软雅黑</vt:lpstr>
      <vt:lpstr>Arial Unicode MS</vt:lpstr>
      <vt:lpstr>Calibri</vt:lpstr>
      <vt:lpstr>华文行楷</vt:lpstr>
      <vt:lpstr>楷体</vt:lpstr>
      <vt:lpstr>黑体</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Xci</cp:lastModifiedBy>
  <cp:revision>158</cp:revision>
  <dcterms:created xsi:type="dcterms:W3CDTF">2019-06-19T02:08:00Z</dcterms:created>
  <dcterms:modified xsi:type="dcterms:W3CDTF">2025-12-18T05:34:38Z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58FBC38256A74BB1B5F77ECB180515E6_13</vt:lpwstr>
  </property>
</Properties>
</file>