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image" Target="../media/image1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67.xml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4.xml"/><Relationship Id="rId5" Type="http://schemas.openxmlformats.org/officeDocument/2006/relationships/image" Target="../media/image9.png"/><Relationship Id="rId4" Type="http://schemas.openxmlformats.org/officeDocument/2006/relationships/tags" Target="../tags/tag73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7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image" Target="../media/image12.png"/><Relationship Id="rId1" Type="http://schemas.openxmlformats.org/officeDocument/2006/relationships/tags" Target="../tags/tag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5" y="104140"/>
            <a:ext cx="12111990" cy="520192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ctr"/>
            <a:r>
              <a:rPr lang="en-US" altLang="zh-CN" sz="6000" b="1" spc="400">
                <a:solidFill>
                  <a:schemeClr val="bg1"/>
                </a:solidFill>
                <a:latin typeface="Algerian" panose="04020705040A02060702" charset="0"/>
                <a:ea typeface="方正舒体" panose="02010601030101010101" charset="-122"/>
                <a:cs typeface="Algerian" panose="04020705040A02060702" charset="0"/>
              </a:rPr>
              <a:t>Zootopia 2:                              Beyond Prejudice, Above</a:t>
            </a:r>
            <a:r>
              <a:rPr lang="en-US" altLang="zh-CN" sz="6000" b="1" spc="400">
                <a:solidFill>
                  <a:schemeClr val="bg1"/>
                </a:solidFill>
                <a:latin typeface="Algerian" panose="04020705040A02060702" charset="0"/>
                <a:ea typeface="方正舒体" panose="02010601030101010101" charset="-122"/>
                <a:cs typeface="Algerian" panose="04020705040A02060702" charset="0"/>
                <a:sym typeface="+mn-ea"/>
              </a:rPr>
              <a:t>Symbiosis</a:t>
            </a:r>
            <a:endParaRPr lang="en-US" altLang="zh-CN" sz="6000" b="1" spc="400">
              <a:solidFill>
                <a:schemeClr val="tx1">
                  <a:lumMod val="95000"/>
                  <a:lumOff val="5000"/>
                </a:schemeClr>
              </a:solidFill>
              <a:latin typeface="Algerian" panose="04020705040A02060702" charset="0"/>
              <a:ea typeface="方正舒体" panose="02010601030101010101" charset="-122"/>
              <a:cs typeface="Algerian" panose="04020705040A02060702" charset="0"/>
            </a:endParaRPr>
          </a:p>
          <a:p>
            <a:pPr algn="l"/>
            <a:endParaRPr lang="en-US" altLang="zh-CN" sz="6000" b="1" spc="400">
              <a:solidFill>
                <a:schemeClr val="tx1">
                  <a:lumMod val="95000"/>
                  <a:lumOff val="5000"/>
                </a:schemeClr>
              </a:solidFill>
              <a:latin typeface="Algerian" panose="04020705040A02060702" charset="0"/>
              <a:ea typeface="方正舒体" panose="02010601030101010101" charset="-122"/>
              <a:cs typeface="Algerian" panose="04020705040A02060702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内容占位符 7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03835" y="79375"/>
            <a:ext cx="11709400" cy="1234440"/>
          </a:xfrm>
        </p:spPr>
        <p:txBody>
          <a:bodyPr>
            <a:normAutofit fontScale="90000"/>
          </a:bodyPr>
          <a:p>
            <a:r>
              <a:rPr lang="en-US" altLang="zh-CN" sz="4890">
                <a:latin typeface="Jokerman" panose="04090605060D06020702" charset="0"/>
                <a:cs typeface="Jokerman" panose="04090605060D06020702" charset="0"/>
              </a:rPr>
              <a:t>Symbiosis: The Harmonious Destiny Beyond "Natural Enemy Instincts"</a:t>
            </a:r>
            <a:endParaRPr lang="en-US" altLang="zh-CN" sz="4890">
              <a:latin typeface="Jokerman" panose="04090605060D06020702" charset="0"/>
              <a:cs typeface="Jokerman" panose="04090605060D06020702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8930" y="1967865"/>
            <a:ext cx="11294745" cy="336359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en-US" altLang="zh-CN" sz="3200" spc="200">
                <a:solidFill>
                  <a:schemeClr val="tx1"/>
                </a:solidFill>
                <a:latin typeface="Algerian" panose="04020705040A02060702" charset="0"/>
                <a:ea typeface="微软雅黑" panose="020B0503020204020204" charset="-122"/>
                <a:cs typeface="Algerian" panose="04020705040A02060702" charset="0"/>
              </a:rPr>
              <a:t>Carnivores and herbivores join hands to crack down on smuggling cases, establish an interspecies joint defense mechanism, and resolve conflicts in ecological zones.</a:t>
            </a:r>
            <a:endParaRPr lang="en-US" altLang="zh-CN" sz="3200" spc="200">
              <a:solidFill>
                <a:schemeClr val="tx1"/>
              </a:solidFill>
              <a:latin typeface="Algerian" panose="04020705040A02060702" charset="0"/>
              <a:ea typeface="微软雅黑" panose="020B0503020204020204" charset="-122"/>
              <a:cs typeface="Algerian" panose="04020705040A02060702" charset="0"/>
            </a:endParaRPr>
          </a:p>
        </p:txBody>
      </p:sp>
      <p:pic>
        <p:nvPicPr>
          <p:cNvPr id="3" name="图片 2" descr="9f1f63c46c0f2210e0266bbfb94506e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640" y="4156075"/>
            <a:ext cx="4023360" cy="2701925"/>
          </a:xfrm>
          <a:prstGeom prst="rect">
            <a:avLst/>
          </a:prstGeom>
        </p:spPr>
      </p:pic>
      <p:pic>
        <p:nvPicPr>
          <p:cNvPr id="5" name="图片 4" descr="b33df3cab536347c7c5d46916574a6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860" y="4281170"/>
            <a:ext cx="2242185" cy="2780030"/>
          </a:xfrm>
          <a:prstGeom prst="rect">
            <a:avLst/>
          </a:prstGeom>
        </p:spPr>
      </p:pic>
      <p:pic>
        <p:nvPicPr>
          <p:cNvPr id="6" name="图片 5" descr="2a1e896956a59e12aa46a6e0ed7aa05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350" y="3592195"/>
            <a:ext cx="2897505" cy="3954145"/>
          </a:xfrm>
          <a:prstGeom prst="rect">
            <a:avLst/>
          </a:prstGeom>
        </p:spPr>
      </p:pic>
      <p:pic>
        <p:nvPicPr>
          <p:cNvPr id="7" name="图片 6" descr="7410a52404d98b3041e8976d5d6200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450" y="3252470"/>
            <a:ext cx="3563620" cy="4068445"/>
          </a:xfrm>
          <a:prstGeom prst="rect">
            <a:avLst/>
          </a:prstGeom>
        </p:spPr>
      </p:pic>
      <p:pic>
        <p:nvPicPr>
          <p:cNvPr id="9" name="图片 8" descr="0ade5cc6c78847076b8989545a878f9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9375" y="3726180"/>
            <a:ext cx="2599690" cy="346964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69400da2df384dfbcf75348fa96dd8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5415" y="775335"/>
            <a:ext cx="11431905" cy="705485"/>
          </a:xfrm>
        </p:spPr>
        <p:txBody>
          <a:bodyPr>
            <a:normAutofit fontScale="90000"/>
          </a:bodyPr>
          <a:p>
            <a:r>
              <a:rPr lang="en-US" altLang="zh-CN" sz="4445">
                <a:gradFill>
                  <a:gsLst>
                    <a:gs pos="6000">
                      <a:srgbClr val="258BD6"/>
                    </a:gs>
                    <a:gs pos="100000">
                      <a:srgbClr val="C4E1F5"/>
                    </a:gs>
                  </a:gsLst>
                  <a:lin ang="16200000" scaled="1"/>
                </a:gradFill>
                <a:highlight>
                  <a:srgbClr val="C0C0C0"/>
                </a:highlight>
                <a:latin typeface="Jokerman" panose="04090605060D06020702" charset="0"/>
                <a:cs typeface="Jokerman" panose="04090605060D06020702" charset="0"/>
              </a:rPr>
              <a:t>Exploring the Logic of Interspecies Cooperation and Community Symbiosis in Zootopia</a:t>
            </a:r>
            <a:endParaRPr lang="en-US" altLang="zh-CN" sz="4445">
              <a:gradFill>
                <a:gsLst>
                  <a:gs pos="6000">
                    <a:srgbClr val="258BD6"/>
                  </a:gs>
                  <a:gs pos="100000">
                    <a:srgbClr val="C4E1F5"/>
                  </a:gs>
                </a:gsLst>
                <a:lin ang="16200000" scaled="1"/>
              </a:gradFill>
              <a:highlight>
                <a:srgbClr val="C0C0C0"/>
              </a:highlight>
              <a:latin typeface="Jokerman" panose="04090605060D06020702" charset="0"/>
              <a:cs typeface="Jokerman" panose="04090605060D06020702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35" y="2325370"/>
            <a:ext cx="11576685" cy="3924300"/>
          </a:xfrm>
        </p:spPr>
        <p:txBody>
          <a:bodyPr/>
          <a:p>
            <a:r>
              <a:rPr lang="en-US" altLang="zh-CN" sz="2800">
                <a:gradFill>
                  <a:gsLst>
                    <a:gs pos="51300">
                      <a:srgbClr val="4888CF"/>
                    </a:gs>
                    <a:gs pos="0">
                      <a:srgbClr val="95D2FF"/>
                    </a:gs>
                    <a:gs pos="95000">
                      <a:srgbClr val="3965A3"/>
                    </a:gs>
                  </a:gsLst>
                  <a:lin ang="5400000" scaled="1"/>
                </a:gradFill>
                <a:highlight>
                  <a:srgbClr val="C0C0C0"/>
                </a:highlight>
                <a:latin typeface="Matura MT Script Capitals" panose="03020802060602070202" charset="0"/>
                <a:cs typeface="Matura MT Script Capitals" panose="03020802060602070202" charset="0"/>
              </a:rPr>
              <a:t>The crisis in Zootopia has never stemmed from "interspecies contradictions", but from a small number of people exploiting these contradictions for personal gain; the safety of individuals is deeply bound to the stability of the group, and no species can stand alone.</a:t>
            </a:r>
            <a:endParaRPr lang="en-US" altLang="zh-CN" sz="2800">
              <a:gradFill>
                <a:gsLst>
                  <a:gs pos="51300">
                    <a:srgbClr val="4888CF"/>
                  </a:gs>
                  <a:gs pos="0">
                    <a:srgbClr val="95D2FF"/>
                  </a:gs>
                  <a:gs pos="95000">
                    <a:srgbClr val="3965A3"/>
                  </a:gs>
                </a:gsLst>
                <a:lin ang="5400000" scaled="1"/>
              </a:gradFill>
              <a:highlight>
                <a:srgbClr val="C0C0C0"/>
              </a:highlight>
              <a:latin typeface="Matura MT Script Capitals" panose="03020802060602070202" charset="0"/>
              <a:cs typeface="Matura MT Script Capitals" panose="03020802060602070202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ccb0b436b86746970948c52263647c55">
            <a:hlinkClick r:id="" action="ppaction://media"/>
          </p:cNvPr>
          <p:cNvPicPr/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7c7f5d7bc93f9fbfdf937086d0daa49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795250" cy="719264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>
            <a:normAutofit fontScale="90000"/>
          </a:bodyPr>
          <a:p>
            <a:r>
              <a:rPr lang="en-US" altLang="zh-CN" sz="6665">
                <a:solidFill>
                  <a:schemeClr val="bg1"/>
                </a:solidFill>
                <a:latin typeface="Jokerman" panose="04090605060D06020702" charset="0"/>
                <a:cs typeface="Jokerman" panose="04090605060D06020702" charset="0"/>
              </a:rPr>
              <a:t>conclusion:</a:t>
            </a:r>
            <a:endParaRPr lang="en-US" altLang="zh-CN" sz="6665">
              <a:solidFill>
                <a:schemeClr val="bg1"/>
              </a:solidFill>
              <a:latin typeface="Jokerman" panose="04090605060D06020702" charset="0"/>
              <a:cs typeface="Jokerman" panose="04090605060D06020702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05740" y="2225040"/>
            <a:ext cx="12092940" cy="4514850"/>
          </a:xfrm>
        </p:spPr>
        <p:txBody>
          <a:bodyPr>
            <a:normAutofit lnSpcReduction="20000"/>
          </a:bodyPr>
          <a:p>
            <a:pPr algn="l"/>
            <a:r>
              <a:rPr lang="en-US" altLang="zh-CN" sz="3600">
                <a:solidFill>
                  <a:schemeClr val="bg1"/>
                </a:solidFill>
                <a:latin typeface="Matura MT Script Capitals" panose="03020802060602070202" charset="0"/>
                <a:cs typeface="Matura MT Script Capitals" panose="03020802060602070202" charset="0"/>
              </a:rPr>
              <a:t>Symbiosis is not about "compromise </a:t>
            </a:r>
            <a:r>
              <a:rPr lang="en-US" altLang="zh-CN" sz="3600">
                <a:solidFill>
                  <a:schemeClr val="bg1"/>
                </a:solidFill>
                <a:highlight>
                  <a:srgbClr val="C0C0C0"/>
                </a:highlight>
                <a:latin typeface="Matura MT Script Capitals" panose="03020802060602070202" charset="0"/>
                <a:cs typeface="Matura MT Script Capitals" panose="03020802060602070202" charset="0"/>
              </a:rPr>
              <a:t>and tolerance</a:t>
            </a:r>
            <a:r>
              <a:rPr lang="en-US" altLang="zh-CN" sz="3600">
                <a:solidFill>
                  <a:schemeClr val="bg1"/>
                </a:solidFill>
                <a:latin typeface="Matura MT Script Capitals" panose="03020802060602070202" charset="0"/>
                <a:cs typeface="Matura MT Script Capitals" panose="03020802060602070202" charset="0"/>
              </a:rPr>
              <a:t>", but about complementary advantages after acknowledging differences —                                the fox’s cunning, the rabbit’s perseverance, and the elephant’s strength are all pieces of the puzzle in safeguarding their home.</a:t>
            </a:r>
            <a:endParaRPr lang="en-US" altLang="zh-CN" sz="3600">
              <a:solidFill>
                <a:schemeClr val="bg1"/>
              </a:solidFill>
              <a:latin typeface="Matura MT Script Capitals" panose="03020802060602070202" charset="0"/>
              <a:cs typeface="Matura MT Script Capitals" panose="03020802060602070202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94235" cy="69151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68680" y="2000250"/>
            <a:ext cx="10968355" cy="4383405"/>
          </a:xfr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/>
          <a:p>
            <a:r>
              <a:rPr lang="en-US" altLang="zh-CN" sz="3600">
                <a:gradFill>
                  <a:gsLst>
                    <a:gs pos="0">
                      <a:srgbClr val="CFF9AE"/>
                    </a:gs>
                    <a:gs pos="90000">
                      <a:srgbClr val="49E7CE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atura MT Script Capitals" panose="03020802060602070202" charset="0"/>
                <a:cs typeface="Matura MT Script Capitals" panose="03020802060602070202" charset="0"/>
              </a:rPr>
              <a:t>The ultimate antidote to prejudice is not to eliminate differences, but to learn to seek common ground amid them; the highest state of symbiosis is not to merge into one, but to let each shine in its own beauty and all beauties thrive together.</a:t>
            </a:r>
            <a:endParaRPr lang="en-US" altLang="zh-CN" sz="3600">
              <a:gradFill>
                <a:gsLst>
                  <a:gs pos="0">
                    <a:srgbClr val="CFF9AE"/>
                  </a:gs>
                  <a:gs pos="90000">
                    <a:srgbClr val="49E7CE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atura MT Script Capitals" panose="03020802060602070202" charset="0"/>
              <a:cs typeface="Matura MT Script Capitals" panose="03020802060602070202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内容占位符 10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00990" y="1477645"/>
            <a:ext cx="11276330" cy="705485"/>
          </a:xfrm>
        </p:spPr>
        <p:txBody>
          <a:bodyPr>
            <a:normAutofit fontScale="90000"/>
          </a:bodyPr>
          <a:p>
            <a:r>
              <a:rPr lang="en-US" altLang="zh-CN" sz="4890">
                <a:solidFill>
                  <a:schemeClr val="tx1"/>
                </a:solidFill>
                <a:latin typeface="Jokerman" panose="04090605060D06020702" charset="0"/>
                <a:cs typeface="Jokerman" panose="04090605060D06020702" charset="0"/>
              </a:rPr>
              <a:t>May every "Judy" dare to chase their dreams, every "Nick" be trusted, and every world become a Zootopia.</a:t>
            </a:r>
            <a:endParaRPr lang="en-US" altLang="zh-CN" sz="4890">
              <a:solidFill>
                <a:schemeClr val="tx1"/>
              </a:solidFill>
              <a:latin typeface="Jokerman" panose="04090605060D06020702" charset="0"/>
              <a:cs typeface="Jokerman" panose="04090605060D06020702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7795" y="5525135"/>
            <a:ext cx="4525645" cy="113220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400">
                <a:latin typeface="Matura MT Script Capitals" panose="03020802060602070202" charset="0"/>
                <a:ea typeface="微软雅黑" panose="020B0503020204020204" charset="-122"/>
                <a:cs typeface="Matura MT Script Capitals" panose="03020802060602070202" charset="0"/>
              </a:rPr>
              <a:t>May prejudice fade away, and symbiosis endure forever.</a:t>
            </a:r>
            <a:endParaRPr lang="en-US" altLang="zh-CN" sz="2400">
              <a:latin typeface="Matura MT Script Capitals" panose="03020802060602070202" charset="0"/>
              <a:ea typeface="微软雅黑" panose="020B0503020204020204" charset="-122"/>
              <a:cs typeface="Matura MT Script Capitals" panose="03020802060602070202" charset="0"/>
            </a:endParaRPr>
          </a:p>
          <a:p>
            <a:pPr algn="l"/>
            <a:r>
              <a:rPr lang="en-US" altLang="zh-CN" sz="2400">
                <a:latin typeface="Matura MT Script Capitals" panose="03020802060602070202" charset="0"/>
                <a:ea typeface="微软雅黑" panose="020B0503020204020204" charset="-122"/>
                <a:cs typeface="Matura MT Script Capitals" panose="03020802060602070202" charset="0"/>
              </a:rPr>
              <a:t>Thank you for watching.</a:t>
            </a:r>
            <a:endParaRPr lang="en-US" altLang="zh-CN" sz="2400">
              <a:latin typeface="Matura MT Script Capitals" panose="03020802060602070202" charset="0"/>
              <a:ea typeface="微软雅黑" panose="020B0503020204020204" charset="-122"/>
              <a:cs typeface="Matura MT Script Capitals" panose="03020802060602070202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1369</Words>
  <Application>WPS 演示</Application>
  <PresentationFormat>宽屏</PresentationFormat>
  <Paragraphs>22</Paragraphs>
  <Slides>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63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71" baseType="lpstr">
      <vt:lpstr>Arial</vt:lpstr>
      <vt:lpstr>宋体</vt:lpstr>
      <vt:lpstr>Wingdings</vt:lpstr>
      <vt:lpstr>Wingdings</vt:lpstr>
      <vt:lpstr>Algerian</vt:lpstr>
      <vt:lpstr>方正舒体</vt:lpstr>
      <vt:lpstr>Jokerman</vt:lpstr>
      <vt:lpstr>微软雅黑</vt:lpstr>
      <vt:lpstr>Arial Unicode MS</vt:lpstr>
      <vt:lpstr>Calibri</vt:lpstr>
      <vt:lpstr>Bodoni MT</vt:lpstr>
      <vt:lpstr>Bernard MT Condensed</vt:lpstr>
      <vt:lpstr>Bahnschrift SemiBold</vt:lpstr>
      <vt:lpstr>华文行楷</vt:lpstr>
      <vt:lpstr>华文新魏</vt:lpstr>
      <vt:lpstr>华文宋体</vt:lpstr>
      <vt:lpstr>Broadway</vt:lpstr>
      <vt:lpstr>Book Antiqua</vt:lpstr>
      <vt:lpstr>Bradley Hand ITC</vt:lpstr>
      <vt:lpstr>Colonna MT</vt:lpstr>
      <vt:lpstr>Century Gothic</vt:lpstr>
      <vt:lpstr>Century</vt:lpstr>
      <vt:lpstr>Castellar</vt:lpstr>
      <vt:lpstr>Gill Sans MT Ext Condensed Bold</vt:lpstr>
      <vt:lpstr>Ink Free</vt:lpstr>
      <vt:lpstr>Juice ITC</vt:lpstr>
      <vt:lpstr>Kristen ITC</vt:lpstr>
      <vt:lpstr>Magneto</vt:lpstr>
      <vt:lpstr>Microsoft JhengHei</vt:lpstr>
      <vt:lpstr>Niagara Solid</vt:lpstr>
      <vt:lpstr>Footlight MT Light</vt:lpstr>
      <vt:lpstr>Forte</vt:lpstr>
      <vt:lpstr>Brush Script MT</vt:lpstr>
      <vt:lpstr>Century Schoolbook</vt:lpstr>
      <vt:lpstr>Chiller</vt:lpstr>
      <vt:lpstr>Constantia</vt:lpstr>
      <vt:lpstr>Cooper Black</vt:lpstr>
      <vt:lpstr>Consolas</vt:lpstr>
      <vt:lpstr>方正粗黑宋简体</vt:lpstr>
      <vt:lpstr>华文琥珀</vt:lpstr>
      <vt:lpstr>Arial Black</vt:lpstr>
      <vt:lpstr>Bodoni MT Black</vt:lpstr>
      <vt:lpstr>Britannic Bold</vt:lpstr>
      <vt:lpstr>Cambria</vt:lpstr>
      <vt:lpstr>华文隶书</vt:lpstr>
      <vt:lpstr>Bodoni MT Poster Compressed</vt:lpstr>
      <vt:lpstr>Franklin Gothic Medium</vt:lpstr>
      <vt:lpstr>Haettenschweiler</vt:lpstr>
      <vt:lpstr>Impact</vt:lpstr>
      <vt:lpstr>Lucida Calligraphy</vt:lpstr>
      <vt:lpstr>Lucida Bright</vt:lpstr>
      <vt:lpstr>Lucida Sans Unicode</vt:lpstr>
      <vt:lpstr>Matura MT Script Capitals</vt:lpstr>
      <vt:lpstr>Harlow Solid Italic</vt:lpstr>
      <vt:lpstr>Kingsoft UE</vt:lpstr>
      <vt:lpstr>Lucida Handwriting</vt:lpstr>
      <vt:lpstr>Mistral</vt:lpstr>
      <vt:lpstr>Niagara Engraved</vt:lpstr>
      <vt:lpstr>Old English Text MT</vt:lpstr>
      <vt:lpstr>Papyrus</vt:lpstr>
      <vt:lpstr>Palatino Linotype</vt:lpstr>
      <vt:lpstr>Playbill</vt:lpstr>
      <vt:lpstr>楷体</vt:lpstr>
      <vt:lpstr>WPS</vt:lpstr>
      <vt:lpstr>PowerPoint 演示文稿</vt:lpstr>
      <vt:lpstr>Symbiosis: The Harmonious Destiny Beyond "Natural Enemy Instincts"</vt:lpstr>
      <vt:lpstr>Exploring the Logic of Interspecies Cooperation and Community Symbiosis in Zootopia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4p9de6x2</cp:lastModifiedBy>
  <cp:revision>165</cp:revision>
  <dcterms:created xsi:type="dcterms:W3CDTF">2019-06-19T02:08:00Z</dcterms:created>
  <dcterms:modified xsi:type="dcterms:W3CDTF">2025-12-19T14:27:33Z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6CADF9BD41E44561A7642A6421E991AE_11</vt:lpwstr>
  </property>
</Properties>
</file>