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2" r:id="rId3"/>
    <p:sldId id="263" r:id="rId4"/>
    <p:sldId id="264" r:id="rId5"/>
    <p:sldId id="265" r:id="rId6"/>
    <p:sldId id="266" r:id="rId7"/>
    <p:sldId id="267" r:id="rId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500">
        <p:fade/>
      </p:transition>
    </mc:Choice>
    <mc:Fallback>
      <p:transition>
        <p:fade/>
      </p:transition>
    </mc:Fallback>
  </mc:AlternateConten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8.xml"/><Relationship Id="rId3" Type="http://schemas.openxmlformats.org/officeDocument/2006/relationships/image" Target="../media/image2.jpeg"/><Relationship Id="rId2" Type="http://schemas.openxmlformats.org/officeDocument/2006/relationships/tags" Target="../tags/tag67.xml"/><Relationship Id="rId1" Type="http://schemas.openxmlformats.org/officeDocument/2006/relationships/tags" Target="../tags/tag66.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1.xml"/><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tags" Target="../tags/tag70.xml"/><Relationship Id="rId1" Type="http://schemas.openxmlformats.org/officeDocument/2006/relationships/tags" Target="../tags/tag69.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4.xm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tags" Target="../tags/tag73.xml"/><Relationship Id="rId1" Type="http://schemas.openxmlformats.org/officeDocument/2006/relationships/tags" Target="../tags/tag72.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0.xml"/><Relationship Id="rId3" Type="http://schemas.openxmlformats.org/officeDocument/2006/relationships/image" Target="../media/image8.jpeg"/><Relationship Id="rId2" Type="http://schemas.openxmlformats.org/officeDocument/2006/relationships/tags" Target="../tags/tag79.xml"/><Relationship Id="rId1" Type="http://schemas.openxmlformats.org/officeDocument/2006/relationships/tags" Target="../tags/tag7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p>
            <a:endParaRPr lang="zh-CN" altLang="zh-CN"/>
          </a:p>
        </p:txBody>
      </p:sp>
      <p:sp>
        <p:nvSpPr>
          <p:cNvPr id="3" name="副标题 2"/>
          <p:cNvSpPr>
            <a:spLocks noGrp="1"/>
          </p:cNvSpPr>
          <p:nvPr>
            <p:ph type="subTitle" idx="1"/>
            <p:custDataLst>
              <p:tags r:id="rId3"/>
            </p:custDataLst>
          </p:nvPr>
        </p:nvSpPr>
        <p:spPr/>
        <p:txBody>
          <a:bodyPr/>
          <a:p>
            <a:endParaRPr lang="zh-CN" altLang="en-US"/>
          </a:p>
        </p:txBody>
      </p:sp>
      <p:pic>
        <p:nvPicPr>
          <p:cNvPr id="4" name="图片 3" descr="微信图片_2025-10-11_125713_562"/>
          <p:cNvPicPr>
            <a:picLocks noChangeAspect="1"/>
          </p:cNvPicPr>
          <p:nvPr/>
        </p:nvPicPr>
        <p:blipFill>
          <a:blip r:embed="rId1"/>
          <a:stretch>
            <a:fillRect/>
          </a:stretch>
        </p:blipFill>
        <p:spPr>
          <a:xfrm>
            <a:off x="0" y="354330"/>
            <a:ext cx="12192000" cy="6149340"/>
          </a:xfrm>
          <a:prstGeom prst="rect">
            <a:avLst/>
          </a:prstGeom>
        </p:spPr>
      </p:pic>
      <p:sp>
        <p:nvSpPr>
          <p:cNvPr id="5" name="矩形 4"/>
          <p:cNvSpPr/>
          <p:nvPr/>
        </p:nvSpPr>
        <p:spPr>
          <a:xfrm>
            <a:off x="1774825" y="1143000"/>
            <a:ext cx="8642350" cy="1198880"/>
          </a:xfrm>
          <a:prstGeom prst="rect">
            <a:avLst/>
          </a:prstGeom>
          <a:solidFill>
            <a:schemeClr val="tx1"/>
          </a:solidFill>
          <a:ln>
            <a:noFill/>
          </a:ln>
        </p:spPr>
        <p:txBody>
          <a:bodyPr wrap="none" rtlCol="0" anchor="t">
            <a:spAutoFit/>
          </a:bodyPr>
          <a:p>
            <a:pPr algn="ctr"/>
            <a:r>
              <a:rPr lang="en-US" altLang="zh-CN" sz="7200" b="1">
                <a:solidFill>
                  <a:schemeClr val="bg2"/>
                </a:solidFill>
                <a:effectLst>
                  <a:outerShdw blurRad="38100" dist="19050" dir="2700000" algn="tl" rotWithShape="0">
                    <a:schemeClr val="dk1">
                      <a:alpha val="40000"/>
                    </a:schemeClr>
                  </a:outerShdw>
                </a:effectLst>
              </a:rPr>
              <a:t>Mid</a:t>
            </a:r>
            <a:r>
              <a:rPr lang="zh-CN" altLang="en-US" sz="7200" b="1">
                <a:solidFill>
                  <a:schemeClr val="bg2"/>
                </a:solidFill>
                <a:effectLst>
                  <a:outerShdw blurRad="38100" dist="19050" dir="2700000" algn="tl" rotWithShape="0">
                    <a:schemeClr val="dk1">
                      <a:alpha val="40000"/>
                    </a:schemeClr>
                  </a:outerShdw>
                </a:effectLst>
              </a:rPr>
              <a:t>-</a:t>
            </a:r>
            <a:r>
              <a:rPr lang="en-US" altLang="zh-CN" sz="7200" b="1">
                <a:solidFill>
                  <a:schemeClr val="bg2"/>
                </a:solidFill>
                <a:effectLst>
                  <a:outerShdw blurRad="38100" dist="19050" dir="2700000" algn="tl" rotWithShape="0">
                    <a:schemeClr val="dk1">
                      <a:alpha val="40000"/>
                    </a:schemeClr>
                  </a:outerShdw>
                </a:effectLst>
              </a:rPr>
              <a:t>Autumn Festival</a:t>
            </a:r>
            <a:endParaRPr lang="en-US" altLang="zh-CN" sz="7200" b="1">
              <a:solidFill>
                <a:schemeClr val="bg2"/>
              </a:solidFill>
              <a:effectLst>
                <a:outerShdw blurRad="38100" dist="19050" dir="2700000" algn="tl" rotWithShape="0">
                  <a:schemeClr val="dk1">
                    <a:alpha val="40000"/>
                  </a:schemeClr>
                </a:outerShdw>
              </a:effectLst>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6961304" y="0"/>
            <a:ext cx="4735830" cy="3776980"/>
          </a:xfrm>
        </p:spPr>
        <p:txBody>
          <a:bodyPr>
            <a:noAutofit/>
          </a:bodyPr>
          <a:p>
            <a:r>
              <a:rPr lang="en-US" altLang="zh-CN" sz="3200" spc="0">
                <a:solidFill>
                  <a:srgbClr val="FF0000"/>
                </a:solidFill>
                <a:uFillTx/>
              </a:rPr>
              <a:t>Mid</a:t>
            </a:r>
            <a:r>
              <a:rPr lang="zh-CN" altLang="en-US" sz="3200" spc="0">
                <a:solidFill>
                  <a:srgbClr val="FF0000"/>
                </a:solidFill>
                <a:uFillTx/>
              </a:rPr>
              <a:t>-</a:t>
            </a:r>
            <a:r>
              <a:rPr lang="en-US" altLang="zh-CN" sz="3200" spc="0">
                <a:solidFill>
                  <a:srgbClr val="FF0000"/>
                </a:solidFill>
                <a:uFillTx/>
              </a:rPr>
              <a:t>Autumn Festival is a special day in China.It happens in autumn,when the moon is biggest and brightest.</a:t>
            </a:r>
            <a:endParaRPr lang="en-US" altLang="zh-CN" sz="3200" spc="0">
              <a:solidFill>
                <a:srgbClr val="FF0000"/>
              </a:solidFill>
              <a:uFillTx/>
            </a:endParaRPr>
          </a:p>
        </p:txBody>
      </p:sp>
      <p:pic>
        <p:nvPicPr>
          <p:cNvPr id="4" name="内容占位符 3" descr="微信图片_2025-10-11_125739_457"/>
          <p:cNvPicPr>
            <a:picLocks noChangeAspect="1"/>
          </p:cNvPicPr>
          <p:nvPr>
            <p:ph idx="1"/>
            <p:custDataLst>
              <p:tags r:id="rId2"/>
            </p:custDataLst>
          </p:nvPr>
        </p:nvPicPr>
        <p:blipFill>
          <a:blip r:embed="rId3"/>
          <a:stretch>
            <a:fillRect/>
          </a:stretch>
        </p:blipFill>
        <p:spPr>
          <a:xfrm>
            <a:off x="0" y="0"/>
            <a:ext cx="6774678" cy="4248401"/>
          </a:xfrm>
          <a:prstGeom prst="rect">
            <a:avLst/>
          </a:prstGeom>
        </p:spPr>
      </p:pic>
      <p:sp>
        <p:nvSpPr>
          <p:cNvPr id="8" name="文本框 7"/>
          <p:cNvSpPr txBox="1"/>
          <p:nvPr/>
        </p:nvSpPr>
        <p:spPr>
          <a:xfrm>
            <a:off x="235621" y="4657022"/>
            <a:ext cx="11720830" cy="1511300"/>
          </a:xfrm>
          <a:prstGeom prst="rect">
            <a:avLst/>
          </a:prstGeom>
          <a:noFill/>
        </p:spPr>
        <p:txBody>
          <a:bodyPr wrap="square" rtlCol="0">
            <a:noAutofit/>
          </a:bodyPr>
          <a:p>
            <a:r>
              <a:rPr lang="en-US" altLang="zh-CN" sz="2800"/>
              <a:t>Every year families come together to celebrate. We eat moon cakes on this day. Moon cakes are round like the full moon. Some have</a:t>
            </a:r>
            <a:r>
              <a:rPr lang="en-US" altLang="zh-CN" sz="2800">
                <a:solidFill>
                  <a:schemeClr val="tx1"/>
                </a:solidFill>
                <a:uFillTx/>
              </a:rPr>
              <a:t> </a:t>
            </a:r>
            <a:r>
              <a:rPr lang="en-US" altLang="zh-CN" sz="2800"/>
              <a:t>sweet egg yolks</a:t>
            </a:r>
            <a:r>
              <a:rPr lang="en-US" altLang="zh-CN" sz="2800">
                <a:solidFill>
                  <a:schemeClr val="tx1"/>
                </a:solidFill>
                <a:uFillTx/>
              </a:rPr>
              <a:t> </a:t>
            </a:r>
            <a:r>
              <a:rPr lang="en-US" altLang="zh-CN" sz="2800"/>
              <a:t>inside. Others have nuts red bean paste. They taste delicious and families share them together. </a:t>
            </a:r>
            <a:endParaRPr lang="en-US" altLang="zh-CN" sz="2800"/>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205336" y="3529340"/>
            <a:ext cx="11781398" cy="3328589"/>
          </a:xfrm>
        </p:spPr>
        <p:txBody>
          <a:bodyPr>
            <a:noAutofit/>
          </a:bodyPr>
          <a:p>
            <a:r>
              <a:rPr lang="en-US" altLang="zh-CN" sz="2800">
                <a:solidFill>
                  <a:schemeClr val="tx1">
                    <a:lumMod val="85000"/>
                    <a:lumOff val="15000"/>
                  </a:schemeClr>
                </a:solidFill>
                <a:uFillTx/>
                <a:ea typeface="宋体" pitchFamily="2" charset="-122"/>
              </a:rPr>
              <a:t>  </a:t>
            </a:r>
            <a:r>
              <a:rPr lang="en-US" altLang="zh-CN" sz="2800" kern="2400" spc="0">
                <a:solidFill>
                  <a:schemeClr val="tx1">
                    <a:lumMod val="85000"/>
                    <a:lumOff val="15000"/>
                  </a:schemeClr>
                </a:solidFill>
                <a:uFillTx/>
                <a:ea typeface="宋体" pitchFamily="2" charset="-122"/>
              </a:rPr>
              <a:t>Ther is a beautiful story about this festival. A lady named Chang'e lives on the moon with her rabbit. Long ago she flew to the moon and stayed there. When we look at the moon, we think of Chang'e and her rabbit friend. Children carry colorful lanterns during Mid</a:t>
            </a:r>
            <a:r>
              <a:rPr lang="zh-CN" altLang="en-US" sz="2800" kern="2400" spc="0">
                <a:solidFill>
                  <a:schemeClr val="tx1">
                    <a:lumMod val="85000"/>
                    <a:lumOff val="15000"/>
                  </a:schemeClr>
                </a:solidFill>
                <a:uFillTx/>
                <a:ea typeface="宋体" pitchFamily="2" charset="-122"/>
              </a:rPr>
              <a:t>-</a:t>
            </a:r>
            <a:r>
              <a:rPr lang="en-US" altLang="zh-CN" sz="2800" kern="2400" spc="0">
                <a:solidFill>
                  <a:schemeClr val="tx1">
                    <a:lumMod val="85000"/>
                    <a:lumOff val="15000"/>
                  </a:schemeClr>
                </a:solidFill>
                <a:uFillTx/>
                <a:ea typeface="宋体" pitchFamily="2" charset="-122"/>
              </a:rPr>
              <a:t>Autumn Festival. The lanterns glow like small moons in the dark. We play games and tell stories under the moonlight. Some children make wishes on the bright moon.</a:t>
            </a:r>
            <a:endParaRPr lang="en-US" altLang="zh-CN" sz="2800" kern="2400" spc="0">
              <a:solidFill>
                <a:schemeClr val="tx1">
                  <a:lumMod val="85000"/>
                  <a:lumOff val="15000"/>
                </a:schemeClr>
              </a:solidFill>
              <a:uFillTx/>
              <a:ea typeface="宋体" pitchFamily="2" charset="-122"/>
            </a:endParaRPr>
          </a:p>
        </p:txBody>
      </p:sp>
      <p:pic>
        <p:nvPicPr>
          <p:cNvPr id="4" name="内容占位符 3" descr="微信图片_2025-10-11_125730_767"/>
          <p:cNvPicPr>
            <a:picLocks noChangeAspect="1"/>
          </p:cNvPicPr>
          <p:nvPr>
            <p:ph idx="1"/>
            <p:custDataLst>
              <p:tags r:id="rId2"/>
            </p:custDataLst>
          </p:nvPr>
        </p:nvPicPr>
        <p:blipFill>
          <a:blip r:embed="rId3"/>
          <a:stretch>
            <a:fillRect/>
          </a:stretch>
        </p:blipFill>
        <p:spPr>
          <a:xfrm>
            <a:off x="128270" y="147955"/>
            <a:ext cx="6164580" cy="3241675"/>
          </a:xfrm>
          <a:prstGeom prst="rect">
            <a:avLst/>
          </a:prstGeom>
        </p:spPr>
      </p:pic>
      <p:pic>
        <p:nvPicPr>
          <p:cNvPr id="6" name="图片 5" descr="微信图片_2025-10-11_125806_143"/>
          <p:cNvPicPr>
            <a:picLocks noChangeAspect="1"/>
          </p:cNvPicPr>
          <p:nvPr/>
        </p:nvPicPr>
        <p:blipFill>
          <a:blip r:embed="rId4"/>
          <a:stretch>
            <a:fillRect/>
          </a:stretch>
        </p:blipFill>
        <p:spPr>
          <a:xfrm>
            <a:off x="6374130" y="147955"/>
            <a:ext cx="5687060" cy="3381375"/>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266065" y="2096770"/>
            <a:ext cx="4130040" cy="864235"/>
          </a:xfrm>
        </p:spPr>
        <p:txBody>
          <a:bodyPr>
            <a:normAutofit/>
          </a:bodyPr>
          <a:p>
            <a:endParaRPr lang="en-US" altLang="zh-CN" sz="2800" spc="0">
              <a:solidFill>
                <a:schemeClr val="tx1">
                  <a:lumMod val="85000"/>
                  <a:lumOff val="15000"/>
                </a:schemeClr>
              </a:solidFill>
              <a:uFillTx/>
            </a:endParaRPr>
          </a:p>
        </p:txBody>
      </p:sp>
      <p:sp>
        <p:nvSpPr>
          <p:cNvPr id="3" name="内容占位符 2"/>
          <p:cNvSpPr/>
          <p:nvPr>
            <p:ph idx="1"/>
            <p:custDataLst>
              <p:tags r:id="rId2"/>
            </p:custDataLst>
          </p:nvPr>
        </p:nvSpPr>
        <p:spPr/>
        <p:txBody>
          <a:bodyPr/>
          <a:p>
            <a:endParaRPr lang="zh-CN" altLang="en-US"/>
          </a:p>
        </p:txBody>
      </p:sp>
      <p:pic>
        <p:nvPicPr>
          <p:cNvPr id="6" name="图片 5" descr="微信图片_2025-10-11_135638_622"/>
          <p:cNvPicPr>
            <a:picLocks noChangeAspect="1"/>
          </p:cNvPicPr>
          <p:nvPr/>
        </p:nvPicPr>
        <p:blipFill>
          <a:blip r:embed="rId3"/>
          <a:stretch>
            <a:fillRect/>
          </a:stretch>
        </p:blipFill>
        <p:spPr>
          <a:xfrm>
            <a:off x="0" y="0"/>
            <a:ext cx="4902029" cy="3103449"/>
          </a:xfrm>
          <a:prstGeom prst="rect">
            <a:avLst/>
          </a:prstGeom>
        </p:spPr>
      </p:pic>
      <p:sp>
        <p:nvSpPr>
          <p:cNvPr id="8" name="文本框 7"/>
          <p:cNvSpPr txBox="1"/>
          <p:nvPr/>
        </p:nvSpPr>
        <p:spPr>
          <a:xfrm>
            <a:off x="5174573" y="642087"/>
            <a:ext cx="7017498" cy="6455778"/>
          </a:xfrm>
          <a:prstGeom prst="rect">
            <a:avLst/>
          </a:prstGeom>
          <a:noFill/>
        </p:spPr>
        <p:txBody>
          <a:bodyPr wrap="square" rtlCol="0">
            <a:noAutofit/>
          </a:bodyPr>
          <a:p>
            <a:r>
              <a:rPr lang="en-US" altLang="zh-CN" sz="3600" kern="1800">
                <a:solidFill>
                  <a:schemeClr val="tx1"/>
                </a:solidFill>
                <a:uFillTx/>
              </a:rPr>
              <a:t>In the Mid</a:t>
            </a:r>
            <a:r>
              <a:rPr lang="zh-CN" altLang="en-US" sz="3600" kern="1800">
                <a:solidFill>
                  <a:schemeClr val="tx1"/>
                </a:solidFill>
                <a:uFillTx/>
              </a:rPr>
              <a:t>-</a:t>
            </a:r>
            <a:r>
              <a:rPr lang="en-US" altLang="zh-CN" sz="3600" kern="1800">
                <a:solidFill>
                  <a:schemeClr val="tx1"/>
                </a:solidFill>
                <a:uFillTx/>
              </a:rPr>
              <a:t>Autumn Festival,we also enjoy fruits like pomegranates and grapes.These fruits are in season during autumn.Everything we eat is round to match the full moon.</a:t>
            </a:r>
            <a:endParaRPr lang="en-US" altLang="zh-CN" sz="3600" kern="1800">
              <a:solidFill>
                <a:schemeClr val="tx1"/>
              </a:solidFill>
              <a:uFillTx/>
            </a:endParaRPr>
          </a:p>
          <a:p>
            <a:r>
              <a:rPr lang="en-US" altLang="zh-CN" sz="3600" kern="1800">
                <a:solidFill>
                  <a:schemeClr val="tx1"/>
                </a:solidFill>
                <a:uFillTx/>
              </a:rPr>
              <a:t>Mid</a:t>
            </a:r>
            <a:r>
              <a:rPr lang="zh-CN" altLang="en-US" sz="3600" kern="1800">
                <a:solidFill>
                  <a:schemeClr val="tx1"/>
                </a:solidFill>
                <a:uFillTx/>
              </a:rPr>
              <a:t>-</a:t>
            </a:r>
            <a:r>
              <a:rPr lang="en-US" altLang="zh-CN" sz="3600" kern="1800">
                <a:solidFill>
                  <a:schemeClr val="tx1"/>
                </a:solidFill>
                <a:uFillTx/>
              </a:rPr>
              <a:t>Autumn Festival teaches us about family love.When the moon is full and bright,we remember how important our family is.</a:t>
            </a:r>
            <a:endParaRPr lang="en-US" altLang="zh-CN" sz="3600" kern="1800">
              <a:solidFill>
                <a:schemeClr val="tx1"/>
              </a:solidFill>
              <a:uFillTx/>
            </a:endParaRPr>
          </a:p>
        </p:txBody>
      </p:sp>
      <p:pic>
        <p:nvPicPr>
          <p:cNvPr id="5" name="图片 4"/>
          <p:cNvPicPr>
            <a:picLocks noChangeAspect="1"/>
          </p:cNvPicPr>
          <p:nvPr/>
        </p:nvPicPr>
        <p:blipFill>
          <a:blip r:embed="rId4"/>
          <a:stretch>
            <a:fillRect/>
          </a:stretch>
        </p:blipFill>
        <p:spPr>
          <a:xfrm>
            <a:off x="0" y="3139050"/>
            <a:ext cx="4902029" cy="3718879"/>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2" name="标题 1"/>
          <p:cNvSpPr>
            <a:spLocks noGrp="1"/>
          </p:cNvSpPr>
          <p:nvPr>
            <p:ph type="title"/>
            <p:custDataLst>
              <p:tags r:id="rId2"/>
            </p:custDataLst>
          </p:nvPr>
        </p:nvSpPr>
        <p:spPr>
          <a:xfrm>
            <a:off x="778089" y="4968755"/>
            <a:ext cx="10968990" cy="2031376"/>
          </a:xfrm>
        </p:spPr>
        <p:txBody>
          <a:bodyPr>
            <a:normAutofit/>
          </a:bodyPr>
          <a:p>
            <a:endParaRPr lang="en-US" altLang="zh-CN" sz="2800" spc="0">
              <a:solidFill>
                <a:schemeClr val="tx1">
                  <a:lumMod val="85000"/>
                  <a:lumOff val="15000"/>
                </a:schemeClr>
              </a:solidFill>
              <a:uFillTx/>
            </a:endParaRPr>
          </a:p>
        </p:txBody>
      </p:sp>
      <p:sp>
        <p:nvSpPr>
          <p:cNvPr id="7" name="内容占位符 6"/>
          <p:cNvSpPr/>
          <p:nvPr>
            <p:ph idx="1"/>
            <p:custDataLst>
              <p:tags r:id="rId3"/>
            </p:custDataLst>
          </p:nvPr>
        </p:nvSpPr>
        <p:spPr>
          <a:xfrm>
            <a:off x="778089" y="1508197"/>
            <a:ext cx="10969200" cy="2339355"/>
          </a:xfrm>
        </p:spPr>
        <p:txBody>
          <a:bodyPr>
            <a:noAutofit/>
          </a:bodyPr>
          <a:p>
            <a:r>
              <a:rPr lang="en-US" altLang="zh-CN" sz="2400">
                <a:solidFill>
                  <a:srgbClr val="00B0F0"/>
                </a:solidFill>
              </a:rPr>
              <a:t>Families sit outside together on this night.Even if relatives live far away,they look at the same moon.This makes everyone feel connected and happy.The round moon means family unity and togetherness.No matter how times change,it remains a warm festival in people’s hearts,giving a home to every piece of longing and hope.</a:t>
            </a:r>
            <a:endParaRPr lang="en-US" altLang="zh-CN" sz="2400">
              <a:solidFill>
                <a:srgbClr val="00B0F0"/>
              </a:solidFill>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3600450" y="1313815"/>
            <a:ext cx="9225915" cy="2245995"/>
          </a:xfrm>
        </p:spPr>
        <p:txBody>
          <a:bodyPr/>
          <a:p>
            <a:endParaRPr lang="zh-CN" altLang="en-US"/>
          </a:p>
        </p:txBody>
      </p:sp>
      <p:pic>
        <p:nvPicPr>
          <p:cNvPr id="4" name="内容占位符 3" descr="微信图片_2025-10-11_125839_077"/>
          <p:cNvPicPr>
            <a:picLocks noChangeAspect="1"/>
          </p:cNvPicPr>
          <p:nvPr>
            <p:ph idx="1"/>
            <p:custDataLst>
              <p:tags r:id="rId2"/>
            </p:custDataLst>
          </p:nvPr>
        </p:nvPicPr>
        <p:blipFill>
          <a:blip r:embed="rId3"/>
          <a:stretch>
            <a:fillRect/>
          </a:stretch>
        </p:blipFill>
        <p:spPr>
          <a:xfrm>
            <a:off x="635" y="-635"/>
            <a:ext cx="12192000" cy="6858635"/>
          </a:xfrm>
          <a:prstGeom prst="rect">
            <a:avLst/>
          </a:prstGeom>
        </p:spPr>
      </p:pic>
      <p:sp>
        <p:nvSpPr>
          <p:cNvPr id="5" name="矩形 4"/>
          <p:cNvSpPr/>
          <p:nvPr/>
        </p:nvSpPr>
        <p:spPr>
          <a:xfrm>
            <a:off x="2888933" y="267335"/>
            <a:ext cx="6414135" cy="1198880"/>
          </a:xfrm>
          <a:prstGeom prst="rect">
            <a:avLst/>
          </a:prstGeom>
          <a:noFill/>
          <a:ln>
            <a:noFill/>
          </a:ln>
        </p:spPr>
        <p:txBody>
          <a:bodyPr wrap="none" rtlCol="0" anchor="t">
            <a:spAutoFit/>
          </a:bodyPr>
          <a:p>
            <a:pPr algn="ctr"/>
            <a:r>
              <a:rPr lang="en-US" altLang="zh-CN" sz="7200" b="1">
                <a:solidFill>
                  <a:srgbClr val="C00000"/>
                </a:solidFill>
                <a:effectLst>
                  <a:outerShdw blurRad="38100" dist="19050" dir="2700000" algn="tl" rotWithShape="0">
                    <a:schemeClr val="dk1">
                      <a:alpha val="40000"/>
                    </a:schemeClr>
                  </a:outerShdw>
                </a:effectLst>
                <a:uFillTx/>
              </a:rPr>
              <a:t>THANK YOU ! </a:t>
            </a:r>
            <a:endParaRPr lang="en-US" altLang="zh-CN" sz="7200" b="1">
              <a:solidFill>
                <a:srgbClr val="C00000"/>
              </a:solidFill>
              <a:effectLst>
                <a:outerShdw blurRad="38100" dist="19050" dir="2700000" algn="tl" rotWithShape="0">
                  <a:schemeClr val="dk1">
                    <a:alpha val="40000"/>
                  </a:schemeClr>
                </a:outerShdw>
              </a:effectLst>
              <a:uFillTx/>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6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
      <a:majorFont>
        <a:latin typeface="Arial"/>
        <a:ea typeface="黑体"/>
        <a:cs typeface=""/>
      </a:majorFont>
      <a:minorFont>
        <a:latin typeface="Times New Roman"/>
        <a:ea typeface="宋体"/>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1418</Words>
  <Application>WPS Office WWO_wpscloud_20260107185241-030cc62549</Application>
  <PresentationFormat>宽屏</PresentationFormat>
  <Paragraphs>15</Paragraphs>
  <Slides>6</Slides>
  <Notes>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6</vt:i4>
      </vt:variant>
    </vt:vector>
  </HeadingPairs>
  <TitlesOfParts>
    <vt:vector size="16" baseType="lpstr">
      <vt:lpstr>Arial</vt:lpstr>
      <vt:lpstr>宋体</vt:lpstr>
      <vt:lpstr>Wingdings</vt:lpstr>
      <vt:lpstr>Wingdings</vt:lpstr>
      <vt:lpstr>Kingsoft Confetti</vt:lpstr>
      <vt:lpstr>汉仪书宋二KW</vt:lpstr>
      <vt:lpstr>Times New Roman</vt:lpstr>
      <vt:lpstr>黑体</vt:lpstr>
      <vt:lpstr>汉仪旗黑KW 55S</vt:lpstr>
      <vt:lpstr>WPS</vt:lpstr>
      <vt:lpstr>PowerPoint 演示文稿</vt:lpstr>
      <vt:lpstr>Mind Autumn Festival is a special day in China.It happens in autumn,when the moon is biggest and brightest.</vt:lpstr>
      <vt:lpstr>  Ther is a beautiful story about this festival. A lady named Chang'e lives on the moon with her rabbit. Long ago she flew to the moon and stayed there. When we look at the moon, we think of Chang'e and her rabbit friend. Children carry colorful lanterns during Mind Autumn Festival. The lanterns glow like small moons in the dark. We play games and tell stories under the moonlight. Some children make wishes on the bright moon.</vt:lpstr>
      <vt:lpstr>PowerPoint 演示文稿</vt:lpstr>
      <vt:lpstr>Families sit outside together on this night.Even if relatives live far away,they look at the same moon.This makes everyone feel connected and happy.The round moon means family unity and togetherness.No matter how times change,it remains a warm festival in people’s hearts,giving a home to every piece of longing and hope.</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小稻米</cp:lastModifiedBy>
  <dcterms:created xsi:type="dcterms:W3CDTF">2026-01-10T12:37:12Z</dcterms:created>
  <dcterms:modified xsi:type="dcterms:W3CDTF">2026-01-10T12:37:12Z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2052-12.9.0.24776</vt:lpwstr>
  </property>
  <property fmtid="{D5CDD505-2E9C-101B-9397-08002B2CF9AE}" pid="3" name="ICV">
    <vt:lpwstr>E265C8014A534524972C564B68821DDE_13</vt:lpwstr>
  </property>
</Properties>
</file>