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8" r:id="rId3"/>
    <p:sldId id="281" r:id="rId4"/>
    <p:sldId id="290" r:id="rId5"/>
    <p:sldId id="289" r:id="rId6"/>
    <p:sldId id="291" r:id="rId7"/>
    <p:sldId id="283" r:id="rId8"/>
    <p:sldId id="292" r:id="rId9"/>
    <p:sldId id="284" r:id="rId10"/>
    <p:sldId id="293" r:id="rId11"/>
    <p:sldId id="294" r:id="rId12"/>
    <p:sldId id="295" r:id="rId13"/>
    <p:sldId id="286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0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pos="3982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92D"/>
    <a:srgbClr val="FDF3E9"/>
    <a:srgbClr val="BC4300"/>
    <a:srgbClr val="FF9961"/>
    <a:srgbClr val="FD8F58"/>
    <a:srgbClr val="FFFFFF"/>
    <a:srgbClr val="F8832C"/>
    <a:srgbClr val="F77A1D"/>
    <a:srgbClr val="FDDFC9"/>
    <a:srgbClr val="FF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29" y="62"/>
      </p:cViewPr>
      <p:guideLst>
        <p:guide pos="430"/>
        <p:guide pos="7296"/>
        <p:guide orient="horz" pos="4320"/>
        <p:guide orient="horz" pos="3982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11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79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BD8A-B792-4C34-A101-F500366E3D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F4AD3-D7B3-49E8-8BE1-AB9A5A87D9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DE671-EB49-4CBC-B933-FF79003E98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43CC-69C8-4354-8B40-2E066A32A0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2.jpe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image" Target="../media/image2.jpe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image" Target="../media/image1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1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1257300"/>
            <a:ext cx="10795865" cy="4920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12" name="日期占位符 6"/>
          <p:cNvSpPr>
            <a:spLocks noGrp="1"/>
          </p:cNvSpPr>
          <p:nvPr>
            <p:ph type="dt" sz="half" idx="19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20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11"/>
          <p:cNvSpPr>
            <a:spLocks noGrp="1"/>
          </p:cNvSpPr>
          <p:nvPr>
            <p:ph type="sldNum" sz="quarter" idx="21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 userDrawn="1">
            <p:ph type="ctrTitle" idx="17826049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4800" b="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节编号"/>
          <p:cNvSpPr>
            <a:spLocks noGrp="1"/>
          </p:cNvSpPr>
          <p:nvPr userDrawn="1">
            <p:ph type="body" sz="quarter" idx="17826561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01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11"/>
          <p:cNvSpPr>
            <a:spLocks noGrp="1"/>
          </p:cNvSpPr>
          <p:nvPr>
            <p:ph type="body" idx="17826305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 标题"/>
          <p:cNvSpPr>
            <a:spLocks noGrp="1"/>
          </p:cNvSpPr>
          <p:nvPr>
            <p:ph type="ctrTitle" idx="17826049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400" spc="0" dirty="0"/>
            </a:lvl1pPr>
          </a:lstStyle>
          <a:p>
            <a:pPr lvl="0"/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目录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01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3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02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03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5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12" name="日期占位符 6"/>
          <p:cNvSpPr>
            <a:spLocks noGrp="1"/>
          </p:cNvSpPr>
          <p:nvPr>
            <p:ph type="dt" sz="half" idx="16385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16386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灯片编号占位符 11"/>
          <p:cNvSpPr>
            <a:spLocks noGrp="1"/>
          </p:cNvSpPr>
          <p:nvPr>
            <p:ph type="sldNum" sz="quarter" idx="16387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8" name="标题 1"/>
          <p:cNvSpPr>
            <a:spLocks noGrp="1"/>
          </p:cNvSpPr>
          <p:nvPr userDrawn="1">
            <p:ph type="ctrTitle" idx="16388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4800" b="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单击此处添加章节标题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7" name="节编号"/>
          <p:cNvSpPr>
            <a:spLocks noGrp="1"/>
          </p:cNvSpPr>
          <p:nvPr userDrawn="1">
            <p:ph type="body" sz="quarter" idx="16389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9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40132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2032000"/>
            <a:ext cx="50800" cy="1524000"/>
          </a:xfrm>
          <a:custGeom>
            <a:avLst/>
            <a:gdLst>
              <a:gd name="connisteX0" fmla="*/ 0 w 50800"/>
              <a:gd name="connsiteY0" fmla="*/ 25400 h 1524000"/>
              <a:gd name="connisteX1" fmla="*/ 25400 w 50800"/>
              <a:gd name="connsiteY1" fmla="*/ 0 h 1524000"/>
              <a:gd name="connisteX2" fmla="*/ 25400 w 50800"/>
              <a:gd name="connsiteY2" fmla="*/ 0 h 1524000"/>
              <a:gd name="connisteX3" fmla="*/ 50800 w 50800"/>
              <a:gd name="connsiteY3" fmla="*/ 25400 h 1524000"/>
              <a:gd name="connisteX4" fmla="*/ 50800 w 50800"/>
              <a:gd name="connsiteY4" fmla="*/ 1498600 h 1524000"/>
              <a:gd name="connisteX5" fmla="*/ 25400 w 50800"/>
              <a:gd name="connsiteY5" fmla="*/ 1524000 h 1524000"/>
              <a:gd name="connisteX6" fmla="*/ 25400 w 50800"/>
              <a:gd name="connsiteY6" fmla="*/ 1524000 h 1524000"/>
              <a:gd name="connisteX7" fmla="*/ 0 w 50800"/>
              <a:gd name="connsiteY7" fmla="*/ 1498600 h 1524000"/>
              <a:gd name="connisteX8" fmla="*/ 0 w 50800"/>
              <a:gd name="connsiteY8" fmla="*/ 254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524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498600"/>
                </a:lnTo>
                <a:cubicBezTo>
                  <a:pt x="50800" y="1512628"/>
                  <a:pt x="39428" y="1524000"/>
                  <a:pt x="25400" y="1524000"/>
                </a:cubicBezTo>
                <a:lnTo>
                  <a:pt x="25400" y="1524000"/>
                </a:lnTo>
                <a:cubicBezTo>
                  <a:pt x="11372" y="1524000"/>
                  <a:pt x="0" y="1512628"/>
                  <a:pt x="0" y="1498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032000"/>
            <a:ext cx="10820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2895600"/>
          </a:xfrm>
          <a:custGeom>
            <a:avLst/>
            <a:gdLst>
              <a:gd name="connisteX0" fmla="*/ 0 w 10972800"/>
              <a:gd name="connsiteY0" fmla="*/ 203200 h 2895600"/>
              <a:gd name="connisteX1" fmla="*/ 203200 w 10972800"/>
              <a:gd name="connsiteY1" fmla="*/ 0 h 2895600"/>
              <a:gd name="connisteX2" fmla="*/ 10769600 w 10972800"/>
              <a:gd name="connsiteY2" fmla="*/ 0 h 2895600"/>
              <a:gd name="connisteX3" fmla="*/ 10972800 w 10972800"/>
              <a:gd name="connsiteY3" fmla="*/ 203200 h 2895600"/>
              <a:gd name="connisteX4" fmla="*/ 10972800 w 10972800"/>
              <a:gd name="connsiteY4" fmla="*/ 2692400 h 2895600"/>
              <a:gd name="connisteX5" fmla="*/ 10769600 w 10972800"/>
              <a:gd name="connsiteY5" fmla="*/ 2895600 h 2895600"/>
              <a:gd name="connisteX6" fmla="*/ 203200 w 10972800"/>
              <a:gd name="connsiteY6" fmla="*/ 2895600 h 2895600"/>
              <a:gd name="connisteX7" fmla="*/ 0 w 10972800"/>
              <a:gd name="connsiteY7" fmla="*/ 2692400 h 2895600"/>
              <a:gd name="connisteX8" fmla="*/ 0 w 10972800"/>
              <a:gd name="connsiteY8" fmla="*/ 203200 h 289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9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692400"/>
                </a:lnTo>
                <a:cubicBezTo>
                  <a:pt x="10972800" y="2804624"/>
                  <a:pt x="10881824" y="2895600"/>
                  <a:pt x="10769600" y="2895600"/>
                </a:cubicBezTo>
                <a:lnTo>
                  <a:pt x="203200" y="2895600"/>
                </a:lnTo>
                <a:cubicBezTo>
                  <a:pt x="90976" y="2895600"/>
                  <a:pt x="0" y="2804624"/>
                  <a:pt x="0" y="2692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724400"/>
            <a:ext cx="10972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6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3352800"/>
            <a:ext cx="10972800" cy="2895600"/>
          </a:xfrm>
          <a:custGeom>
            <a:avLst/>
            <a:gdLst>
              <a:gd name="connisteX0" fmla="*/ 0 w 10972800"/>
              <a:gd name="connsiteY0" fmla="*/ 203200 h 2895600"/>
              <a:gd name="connisteX1" fmla="*/ 203200 w 10972800"/>
              <a:gd name="connsiteY1" fmla="*/ 0 h 2895600"/>
              <a:gd name="connisteX2" fmla="*/ 10769600 w 10972800"/>
              <a:gd name="connsiteY2" fmla="*/ 0 h 2895600"/>
              <a:gd name="connisteX3" fmla="*/ 10972800 w 10972800"/>
              <a:gd name="connsiteY3" fmla="*/ 203200 h 2895600"/>
              <a:gd name="connisteX4" fmla="*/ 10972800 w 10972800"/>
              <a:gd name="connsiteY4" fmla="*/ 2692400 h 2895600"/>
              <a:gd name="connisteX5" fmla="*/ 10769600 w 10972800"/>
              <a:gd name="connsiteY5" fmla="*/ 2895600 h 2895600"/>
              <a:gd name="connisteX6" fmla="*/ 203200 w 10972800"/>
              <a:gd name="connsiteY6" fmla="*/ 2895600 h 2895600"/>
              <a:gd name="connisteX7" fmla="*/ 0 w 10972800"/>
              <a:gd name="connsiteY7" fmla="*/ 2692400 h 2895600"/>
              <a:gd name="connisteX8" fmla="*/ 0 w 10972800"/>
              <a:gd name="connsiteY8" fmla="*/ 203200 h 289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9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692400"/>
                </a:lnTo>
                <a:cubicBezTo>
                  <a:pt x="10972800" y="2804624"/>
                  <a:pt x="10881824" y="2895600"/>
                  <a:pt x="10769600" y="2895600"/>
                </a:cubicBezTo>
                <a:lnTo>
                  <a:pt x="203200" y="2895600"/>
                </a:lnTo>
                <a:cubicBezTo>
                  <a:pt x="90976" y="2895600"/>
                  <a:pt x="0" y="2804624"/>
                  <a:pt x="0" y="2692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1524000"/>
            <a:ext cx="10972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5588000" cy="4724400"/>
          </a:xfrm>
          <a:custGeom>
            <a:avLst/>
            <a:gdLst>
              <a:gd name="connisteX0" fmla="*/ 0 w 5588000"/>
              <a:gd name="connsiteY0" fmla="*/ 203200 h 4724400"/>
              <a:gd name="connisteX1" fmla="*/ 203200 w 5588000"/>
              <a:gd name="connsiteY1" fmla="*/ 0 h 4724400"/>
              <a:gd name="connisteX2" fmla="*/ 5384800 w 5588000"/>
              <a:gd name="connsiteY2" fmla="*/ 0 h 4724400"/>
              <a:gd name="connisteX3" fmla="*/ 5588000 w 5588000"/>
              <a:gd name="connsiteY3" fmla="*/ 203200 h 4724400"/>
              <a:gd name="connisteX4" fmla="*/ 5588000 w 5588000"/>
              <a:gd name="connsiteY4" fmla="*/ 4521200 h 4724400"/>
              <a:gd name="connisteX5" fmla="*/ 5384800 w 5588000"/>
              <a:gd name="connsiteY5" fmla="*/ 4724400 h 4724400"/>
              <a:gd name="connisteX6" fmla="*/ 203200 w 5588000"/>
              <a:gd name="connsiteY6" fmla="*/ 4724400 h 4724400"/>
              <a:gd name="connisteX7" fmla="*/ 0 w 5588000"/>
              <a:gd name="connsiteY7" fmla="*/ 4521200 h 4724400"/>
              <a:gd name="connisteX8" fmla="*/ 0 w 5588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4521200"/>
                </a:lnTo>
                <a:cubicBezTo>
                  <a:pt x="5588000" y="4633424"/>
                  <a:pt x="5497024" y="4724400"/>
                  <a:pt x="5384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02400" y="2971800"/>
            <a:ext cx="5080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5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5334000"/>
            <a:ext cx="50800" cy="914400"/>
          </a:xfrm>
          <a:custGeom>
            <a:avLst/>
            <a:gdLst>
              <a:gd name="connisteX0" fmla="*/ 0 w 50800"/>
              <a:gd name="connsiteY0" fmla="*/ 25400 h 914400"/>
              <a:gd name="connisteX1" fmla="*/ 25400 w 50800"/>
              <a:gd name="connsiteY1" fmla="*/ 0 h 914400"/>
              <a:gd name="connisteX2" fmla="*/ 25400 w 50800"/>
              <a:gd name="connsiteY2" fmla="*/ 0 h 914400"/>
              <a:gd name="connisteX3" fmla="*/ 50800 w 50800"/>
              <a:gd name="connsiteY3" fmla="*/ 25400 h 914400"/>
              <a:gd name="connisteX4" fmla="*/ 50800 w 50800"/>
              <a:gd name="connsiteY4" fmla="*/ 889000 h 914400"/>
              <a:gd name="connisteX5" fmla="*/ 25400 w 50800"/>
              <a:gd name="connsiteY5" fmla="*/ 914400 h 914400"/>
              <a:gd name="connisteX6" fmla="*/ 25400 w 50800"/>
              <a:gd name="connsiteY6" fmla="*/ 914400 h 914400"/>
              <a:gd name="connisteX7" fmla="*/ 0 w 50800"/>
              <a:gd name="connsiteY7" fmla="*/ 889000 h 914400"/>
              <a:gd name="connisteX8" fmla="*/ 0 w 50800"/>
              <a:gd name="connsiteY8" fmla="*/ 254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914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889000"/>
                </a:lnTo>
                <a:cubicBezTo>
                  <a:pt x="50800" y="903028"/>
                  <a:pt x="39428" y="914400"/>
                  <a:pt x="25400" y="914400"/>
                </a:cubicBezTo>
                <a:lnTo>
                  <a:pt x="25400" y="914400"/>
                </a:lnTo>
                <a:cubicBezTo>
                  <a:pt x="11372" y="914400"/>
                  <a:pt x="0" y="903028"/>
                  <a:pt x="0" y="889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5334000"/>
            <a:ext cx="6172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>
          <a:xfrm>
            <a:off x="7011112" y="882244"/>
            <a:ext cx="2597738" cy="101797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lang="zh-CN" altLang="en-US" sz="660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标 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2" name="Subtitle 11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THE END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标题 1 标题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400" spc="0" dirty="0"/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谢谢观看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48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132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4800" y="1257300"/>
            <a:ext cx="5157787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4800" y="1840832"/>
            <a:ext cx="5157787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311612" y="1257300"/>
            <a:ext cx="5183188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11612" y="1840832"/>
            <a:ext cx="5183188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360363"/>
            <a:ext cx="10801350" cy="5817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95325" y="1257300"/>
            <a:ext cx="10795865" cy="49591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1" name="日期占位符 4"/>
          <p:cNvSpPr>
            <a:spLocks noGrp="1"/>
          </p:cNvSpPr>
          <p:nvPr>
            <p:ph type="dt" sz="half" idx="16385"/>
            <p:custDataLst>
              <p:tags r:id="rId8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638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1016000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20XX YEAR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6387"/>
            <p:custDataLst>
              <p:tags r:id="rId11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7" name="标题 1 标题"/>
          <p:cNvSpPr>
            <a:spLocks noGrp="1"/>
          </p:cNvSpPr>
          <p:nvPr userDrawn="1">
            <p:ph type="ctrTitle" idx="16388" hasCustomPrompt="1"/>
            <p:custDataLst>
              <p:tags r:id="rId12"/>
            </p:custDataLst>
          </p:nvPr>
        </p:nvSpPr>
        <p:spPr>
          <a:xfrm>
            <a:off x="1016000" y="2159000"/>
            <a:ext cx="6352646" cy="2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00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
添加文档标题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57" name="文本占位符-汇报人"/>
          <p:cNvSpPr>
            <a:spLocks noGrp="1"/>
          </p:cNvSpPr>
          <p:nvPr userDrawn="1">
            <p:ph type="body" sz="quarter" idx="16390" hasCustomPrompt="1"/>
            <p:custDataLst>
              <p:tags r:id="rId13"/>
            </p:custDataLst>
          </p:nvPr>
        </p:nvSpPr>
        <p:spPr>
          <a:xfrm>
            <a:off x="1016000" y="4749800"/>
            <a:ext cx="2540882" cy="533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500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 vert="horz" lIns="0" tIns="0" rIns="0" bIns="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BY WPS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4" Type="http://schemas.openxmlformats.org/officeDocument/2006/relationships/theme" Target="../theme/theme1.xml"/><Relationship Id="rId33" Type="http://schemas.openxmlformats.org/officeDocument/2006/relationships/tags" Target="../tags/tag144.xml"/><Relationship Id="rId32" Type="http://schemas.openxmlformats.org/officeDocument/2006/relationships/tags" Target="../tags/tag143.xml"/><Relationship Id="rId31" Type="http://schemas.openxmlformats.org/officeDocument/2006/relationships/tags" Target="../tags/tag142.xml"/><Relationship Id="rId30" Type="http://schemas.openxmlformats.org/officeDocument/2006/relationships/tags" Target="../tags/tag141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140.xml"/><Relationship Id="rId28" Type="http://schemas.openxmlformats.org/officeDocument/2006/relationships/tags" Target="../tags/tag139.xml"/><Relationship Id="rId27" Type="http://schemas.openxmlformats.org/officeDocument/2006/relationships/tags" Target="../tags/tag138.xml"/><Relationship Id="rId26" Type="http://schemas.openxmlformats.org/officeDocument/2006/relationships/tags" Target="../tags/tag137.xml"/><Relationship Id="rId25" Type="http://schemas.openxmlformats.org/officeDocument/2006/relationships/tags" Target="../tags/tag136.xml"/><Relationship Id="rId24" Type="http://schemas.openxmlformats.org/officeDocument/2006/relationships/tags" Target="../tags/tag135.xml"/><Relationship Id="rId23" Type="http://schemas.openxmlformats.org/officeDocument/2006/relationships/image" Target="../media/image1.png"/><Relationship Id="rId22" Type="http://schemas.openxmlformats.org/officeDocument/2006/relationships/tags" Target="../tags/tag134.xml"/><Relationship Id="rId21" Type="http://schemas.openxmlformats.org/officeDocument/2006/relationships/tags" Target="../tags/tag133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24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25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26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sp>
        <p:nvSpPr>
          <p:cNvPr id="33" name="标题占位符 1"/>
          <p:cNvSpPr>
            <a:spLocks noGrp="1"/>
          </p:cNvSpPr>
          <p:nvPr userDrawn="1">
            <p:ph type="title"/>
            <p:custDataLst>
              <p:tags r:id="rId27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2" name="文本占位符 2"/>
          <p:cNvSpPr>
            <a:spLocks noGrp="1"/>
          </p:cNvSpPr>
          <p:nvPr userDrawn="1">
            <p:ph type="body" idx="1"/>
            <p:custDataLst>
              <p:tags r:id="rId28"/>
            </p:custDataLst>
          </p:nvPr>
        </p:nvSpPr>
        <p:spPr>
          <a:xfrm>
            <a:off x="695325" y="1257302"/>
            <a:ext cx="10801350" cy="49202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  <p:custDataLst>
              <p:tags r:id="rId29"/>
            </p:custDataLst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3"/>
            <p:custDataLst>
              <p:tags r:id="rId3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610599" y="6356350"/>
            <a:ext cx="2880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4" name="KSO_TEMPLATE" hidden="1"/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>
            <a:gsLst>
              <a:gs pos="100000">
                <a:schemeClr val="accent1"/>
              </a:gs>
              <a:gs pos="19000">
                <a:schemeClr val="accent2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</p:spTree>
    <p:custDataLst>
      <p:tags r:id="rId3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ea"/>
          <a:ea typeface="+mn-ea"/>
          <a:cs typeface="+mn-cs"/>
        </a:defRPr>
      </a:lvl1pPr>
      <a:lvl2pPr marL="538480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2pPr>
      <a:lvl3pPr marL="80645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tabLst>
          <a:tab pos="988695" algn="l"/>
        </a:tabLst>
        <a:defRPr sz="18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3pPr>
      <a:lvl4pPr marL="1076325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4pPr>
      <a:lvl5pPr marL="134493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image" Target="../media/image3.jpeg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55.xml"/><Relationship Id="rId4" Type="http://schemas.openxmlformats.org/officeDocument/2006/relationships/image" Target="../media/image4.jpeg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image" Target="../media/image3.jpeg"/><Relationship Id="rId1" Type="http://schemas.openxmlformats.org/officeDocument/2006/relationships/tags" Target="../tags/tag1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 标题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单元六：小结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场景3：绿色文化</a:t>
            </a:r>
            <a:r>
              <a:rPr lang="en-US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→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低碳钢厂战略</a:t>
            </a:r>
            <a:r>
              <a:rPr lang="en-US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→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车间环保作业规范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Autofit/>
          </a:bodyPr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文化锚点：绿色文化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核心表现：企业将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碳减排量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纳入部门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KPI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，设立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绿色班组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评选（要求车间粉尘排放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≤5mg/m</a:t>
            </a:r>
            <a:r>
              <a:rPr lang="en-US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³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）；员工宿舍、办公楼采用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钢厂余热供暖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，食堂推行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光盘换绿植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活动，传递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钢铁与生态共生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理念。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战略承接：建设低碳钢厂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目标拆解：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年内实现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吨钢综合能耗下降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15%”“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烧结烟气脱硫效率提升至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99%”“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固废（钢渣、尘泥）循环利用率达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98%”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，申报国家级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绿色工厂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>
          <a:xfrm>
            <a:off x="609600" y="535305"/>
            <a:ext cx="10972800" cy="1524000"/>
          </a:xfrm>
        </p:spPr>
        <p:txBody>
          <a:bodyPr>
            <a:noAutofit/>
          </a:bodyPr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生产落地：车间环保作业规范升级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作业标准细化：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烧结环节：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要求操作工每小时记录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脱硫塔进出口二氧化硫浓度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，当出口浓度＞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50mg/m</a:t>
            </a:r>
            <a:r>
              <a:rPr lang="en-US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³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时，立即启动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双循环脱硫模式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（传统为单循环）；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炼钢环节：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推广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转炉煤气回收技术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，操作规范新增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煤气回收阀门开关时序表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，确保每吨钢回收煤气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≥80m</a:t>
            </a:r>
            <a:r>
              <a:rPr lang="en-US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³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（用于发电，替代外购电）；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固废处理：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车间设置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钢渣分类存放区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，明确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粒径＞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50mm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钢渣用于铺路、粒径＜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50mm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用于生产水泥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，禁止混放（传统为统一堆放）。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案例：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该企业炼钢厂通过执行新环保规范，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年吨钢能耗较上年下降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8%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，钢渣循环利用率达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97%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，成功入选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国家绿色工厂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，员工因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低碳贡献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获得额外奖金，进一步认同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绿色文化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>
          <a:xfrm>
            <a:off x="797560" y="367030"/>
            <a:ext cx="10638790" cy="4555490"/>
          </a:xfrm>
        </p:spPr>
        <p:txBody>
          <a:bodyPr>
            <a:noAutofit/>
          </a:bodyPr>
          <a:p>
            <a:r>
              <a:rPr lang="zh-CN" altLang="en-US" sz="3600">
                <a:solidFill>
                  <a:srgbClr val="FF0000"/>
                </a:solidFill>
                <a:latin typeface="WPS灵秀黑" charset="-122"/>
                <a:ea typeface="WPS灵秀黑" charset="-122"/>
                <a:cs typeface="+mj-cs"/>
              </a:rPr>
              <a:t>三、关联核心总结</a:t>
            </a:r>
            <a:endParaRPr lang="zh-CN" altLang="en-US" sz="3600">
              <a:solidFill>
                <a:srgbClr val="FF0000"/>
              </a:solidFill>
              <a:latin typeface="WPS灵秀黑" charset="-122"/>
              <a:ea typeface="WPS灵秀黑" charset="-122"/>
              <a:cs typeface="+mj-cs"/>
            </a:endParaRPr>
          </a:p>
          <a:p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文化是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决定战略是否符合企业价值观（如无创新文化，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研发高端钢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战略易因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怕失败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而流产）；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战略是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桥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将抽象文化转化为可落地的目标（如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质量文化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en-US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零缺陷战略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en-US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全流程质检标准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生产是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果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通过具体操作规范验证文化与战略的有效性，同时生产中的成功案例（如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高端钢量产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）又会反哺文化，形成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文化</a:t>
            </a:r>
            <a:r>
              <a:rPr lang="en-US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战略</a:t>
            </a:r>
            <a:r>
              <a:rPr lang="en-US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生产</a:t>
            </a:r>
            <a:r>
              <a:rPr lang="en-US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文化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的正向循环。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小组讨论：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f138ef70-bd35-11f0-9ed9-96b4c3d004ca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11169" b="11169"/>
          <a:stretch>
            <a:fillRect/>
          </a:stretch>
        </p:blipFill>
        <p:spPr>
          <a:xfrm>
            <a:off x="609600" y="40132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请介绍你所了解的钢铁企业劳动模范，并简述他们的典型事迹，展现钢铁行业劳动者的精神风貌。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思考题：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>
          <a:xfrm flipH="1">
            <a:off x="608965" y="1680210"/>
            <a:ext cx="77470" cy="96647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762000" y="1680210"/>
            <a:ext cx="10981055" cy="1393190"/>
          </a:xfrm>
        </p:spPr>
        <p:txBody>
          <a:bodyPr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钢铁企业的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战略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生产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三者间存在怎样的内在逻辑关联？如何实现从文化理念到战略落地、再到生产实践的有效贯通？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中信泰富特钢科技驱动创新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770" y="2794000"/>
            <a:ext cx="6546850" cy="36810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内容占位符 8" descr="f138ef70-bd35-11f0-9ed9-96b4c3d004ca"/>
          <p:cNvPicPr>
            <a:picLocks noChangeAspect="1"/>
          </p:cNvPicPr>
          <p:nvPr>
            <p:ph idx="16387"/>
            <p:custDataLst>
              <p:tags r:id="rId1"/>
            </p:custDataLst>
          </p:nvPr>
        </p:nvPicPr>
        <p:blipFill>
          <a:blip r:embed="rId2"/>
          <a:srcRect t="11169" b="11169"/>
          <a:stretch>
            <a:fillRect/>
          </a:stretch>
        </p:blipFill>
        <p:spPr>
          <a:xfrm>
            <a:off x="609600" y="40132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>
          <a:xfrm flipH="1">
            <a:off x="589280" y="1365250"/>
            <a:ext cx="76200" cy="172085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>
          <a:xfrm>
            <a:off x="762000" y="1282700"/>
            <a:ext cx="10820400" cy="1524000"/>
          </a:xfrm>
        </p:spPr>
        <p:txBody>
          <a:bodyPr>
            <a:no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战略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生产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的关联核心，是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文化作为底层价值导向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，锚定战略方向的制定；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战略作为中层目标纲领，牵引生产环节的落地标准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生产实践反向验证并强化文化与战略的一致性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。以下结合钢铁企业核心场景，通过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三维关联模型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具体案例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拆解逻辑。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>
          <a:xfrm>
            <a:off x="438785" y="314325"/>
            <a:ext cx="10820400" cy="712470"/>
          </a:xfrm>
        </p:spPr>
        <p:txBody>
          <a:bodyPr/>
          <a:p>
            <a:pPr algn="l">
              <a:lnSpc>
                <a:spcPct val="111000"/>
              </a:lnSpc>
              <a:buClrTx/>
              <a:buSzTx/>
              <a:buFontTx/>
            </a:pPr>
            <a:r>
              <a:rPr lang="zh-CN" altLang="en-US" sz="3200">
                <a:solidFill>
                  <a:srgbClr val="FF0000"/>
                </a:solidFill>
                <a:latin typeface="WPS灵秀黑" charset="-122"/>
                <a:ea typeface="WPS灵秀黑" charset="-122"/>
                <a:cs typeface="+mj-cs"/>
              </a:rPr>
              <a:t>一、核心关联逻辑框架</a:t>
            </a:r>
            <a:endParaRPr lang="zh-CN" altLang="en-US" sz="3200">
              <a:solidFill>
                <a:srgbClr val="FF0000"/>
              </a:solidFill>
              <a:latin typeface="WPS灵秀黑" charset="-122"/>
              <a:ea typeface="WPS灵秀黑" charset="-122"/>
              <a:cs typeface="+mj-cs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83895" y="1026795"/>
          <a:ext cx="11062970" cy="5295265"/>
        </p:xfrm>
        <a:graphic>
          <a:graphicData uri="http://schemas.openxmlformats.org/drawingml/2006/table">
            <a:tbl>
              <a:tblPr/>
              <a:tblGrid>
                <a:gridCol w="1029335"/>
                <a:gridCol w="6442710"/>
                <a:gridCol w="3590925"/>
              </a:tblGrid>
              <a:tr h="676275"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维度</a:t>
                      </a:r>
                      <a:endParaRPr lang="zh-CN" sz="20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1280" marR="81280" marT="50800" marB="50800" anchor="ctr" anchorCtr="0">
                    <a:lnL>
                      <a:noFill/>
                    </a:lnL>
                    <a:lnR w="317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核心内容（以某高端钢铁企业为例）</a:t>
                      </a:r>
                      <a:endParaRPr lang="zh-CN" sz="20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1280" marR="81280" marT="50800" marB="50800" anchor="ctr" anchorCtr="0">
                    <a:lnL w="317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关联路径（文化</a:t>
                      </a:r>
                      <a:r>
                        <a:rPr lang="en-US" altLang="zh-CN" sz="20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→</a:t>
                      </a:r>
                      <a:r>
                        <a:rPr lang="zh-CN" altLang="en-US" sz="20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战略</a:t>
                      </a:r>
                      <a:r>
                        <a:rPr lang="en-US" altLang="zh-CN" sz="20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→</a:t>
                      </a:r>
                      <a:r>
                        <a:rPr lang="zh-CN" altLang="en-US" sz="20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生产）</a:t>
                      </a:r>
                      <a:endParaRPr lang="zh-CN" altLang="en-US" sz="20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81280" marR="81280" marT="50800" marB="50800" anchor="ctr" anchorCtr="0">
                    <a:lnL w="317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539875"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文化层</a:t>
                      </a:r>
                      <a:endParaRPr lang="zh-CN" sz="20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1280" marR="81280" marT="50800" marB="50800" anchor="ctr" anchorCtr="0">
                    <a:lnL>
                      <a:noFill/>
                    </a:lnL>
                    <a:lnR w="317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创新文化（鼓励技术突破、容忍试错）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质量文化（“毫米级精度” 理念、零缺陷标准）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绿色文化（“钢铁即生态”、低碳优先）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协作文化（部门无壁垒、跨岗补位）</a:t>
                      </a:r>
                      <a:endParaRPr lang="zh-CN" altLang="en-US" sz="20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81280" marR="81280" marT="50800" marB="50800" anchor="ctr" anchorCtr="0">
                    <a:lnL w="317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文化定调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“做什么、不做什么”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→ 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战略明确“要做成什么”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→ 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生产细化“具体怎么做”</a:t>
                      </a:r>
                      <a:endParaRPr lang="zh-CN" altLang="en-US" sz="20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81280" marR="81280" marT="50800" marB="50800" anchor="ctr" anchorCtr="0">
                    <a:lnL w="317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9240"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战略层</a:t>
                      </a:r>
                      <a:endParaRPr lang="zh-CN" sz="20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1280" marR="81280" marT="50800" marB="50800" anchor="ctr" anchorCtr="0">
                    <a:lnL>
                      <a:noFill/>
                    </a:lnL>
                    <a:lnR w="317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研发高端钢材（如风电用钢、汽车高强钢）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打造 “零缺陷”产品体系（对标国际标准）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建设低碳钢厂（减排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30%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、循环利用率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95%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高效协同供应链（产线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研发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销售联动）</a:t>
                      </a:r>
                      <a:endParaRPr lang="zh-CN" altLang="en-US" sz="20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81280" marR="81280" marT="50800" marB="50800" anchor="ctr" anchorCtr="0">
                    <a:lnL w="317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战略承接文化目标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→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分解为生产端的“硬指标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+ 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软规范”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→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生产通过流程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标准落地战略</a:t>
                      </a:r>
                      <a:endParaRPr lang="zh-CN" altLang="en-US" sz="20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81280" marR="81280" marT="50800" marB="50800" anchor="ctr" anchorCtr="0">
                    <a:lnL w="317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9875"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生产层</a:t>
                      </a:r>
                      <a:endParaRPr lang="zh-CN" sz="20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1280" marR="81280" marT="50800" marB="50800" anchor="ctr" anchorCtr="0">
                    <a:lnL>
                      <a:noFill/>
                    </a:lnL>
                    <a:lnR w="317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车间操作规范（如高端钢轧制参数微调流程）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质量管控标准（如每卷钢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100%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探伤检测）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环保作业要求（如烧结烟气脱硫参数）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跨岗协作机制（如研发员驻厂指导）</a:t>
                      </a:r>
                      <a:endParaRPr lang="zh-CN" altLang="en-US" sz="20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81280" marR="81280" marT="50800" marB="50800" anchor="ctr" anchorCtr="0">
                    <a:lnL w="317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生产实践验证战略可行性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→ 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反向沉淀为文化案例（如 “某班组创新降本”）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→</a:t>
                      </a:r>
                      <a:r>
                        <a:rPr lang="zh-CN" altLang="en-US" sz="20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强化文化认同</a:t>
                      </a:r>
                      <a:endParaRPr lang="zh-CN" altLang="en-US" sz="20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81280" marR="81280" marT="50800" marB="50800" anchor="ctr" anchorCtr="0">
                    <a:lnL w="317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二、分场景深度关联解析（附案例）</a:t>
            </a:r>
            <a:b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</a:b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场景1：创新文化→研发高端钢材→车间精细化操作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464185" y="1746885"/>
            <a:ext cx="10972800" cy="4709795"/>
          </a:xfrm>
        </p:spPr>
        <p:txBody>
          <a:bodyPr/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文化锚点：创新文化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核心表现：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企业设立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技术创新奖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（最高奖金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万元），允许研发团队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试错成本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（年度研发失败预算占比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15%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）；车间墙绘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从钢铁大国到钢铁强国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标语，定期组织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技术能手分享会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（如邀请院士解读高端钢需求）。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战略承接：研发高端钢材（聚焦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风电主轴用钢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目标拆解：针对风电行业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耐低温、抗疲劳、高韧性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需求，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年内突破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厚度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80mm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以上特厚风电钢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技术，替代进口产品，占据国内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30%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市场份额。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>
          <a:xfrm>
            <a:off x="370840" y="476885"/>
            <a:ext cx="10972800" cy="6052185"/>
          </a:xfrm>
        </p:spPr>
        <p:txBody>
          <a:bodyPr>
            <a:normAutofit lnSpcReduction="20000"/>
          </a:bodyPr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生产落地：车间操作规范升级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操作标准细化：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轧制环节：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新增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温度动态监控表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，要求每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分钟记录一次轧辊温度（误差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≤</a:t>
            </a:r>
            <a:r>
              <a:rPr lang="en-US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±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），避免因温度波动导致钢材韧性不足；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探伤环节：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抽样探伤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改为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全长度超声探伤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，每个钢卷设置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个检测点（传统为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个），发现微小裂纹立即停机调整；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人员协作：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研发工程师每周驻厂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天，与轧钢工共同记录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参数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性能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对应数据，形成《高端钢轧制异常处理手册》（如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当轧制力超过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3500kN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时，需立即降低轧制速度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10%”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案例：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该企业某车间通过创新操作规范，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年高端风电钢合格率从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82%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提升至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98%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，成功供应金风科技等头部企业，验证了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创新文化</a:t>
            </a:r>
            <a:r>
              <a:rPr lang="en-US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高端战略</a:t>
            </a:r>
            <a:r>
              <a:rPr lang="en-US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精细操作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的闭环。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场景2：质量文化→零缺陷战略→全流程质检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Autofit/>
          </a:bodyPr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文化锚点：质量文化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核心表现：企业推行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质量终身追责制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，每个钢卷标注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生产班组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+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质检员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操作工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姓名；食堂、走廊张贴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一毫米误差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可能导致工程事故的警示案例；每月召开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质量反思会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，允许员工匿名举报质量漏洞（查实奖励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500-2000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战略承接：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零缺陷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产品体系（对标德国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DIN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标准）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目标拆解：将汽车用高强钢的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表面缺陷率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控制在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0.05%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以下（行业平均为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0.3%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），成为特斯拉、比亚迪的一级供应商。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>
          <a:xfrm>
            <a:off x="609600" y="525145"/>
            <a:ext cx="10972800" cy="1524000"/>
          </a:xfrm>
        </p:spPr>
        <p:txBody>
          <a:bodyPr>
            <a:noAutofit/>
          </a:bodyPr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生产落地：全流程质量管控升级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管控标准细化：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原料环节：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建立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铁矿石溯源系统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，要求每批铁矿石的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铁含量波动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≤1%”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，不合格原料直接退回（传统标准为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≤3%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炼钢环节：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新增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成分在线分析仪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，实时监测钢水碳、锰含量（误差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≤0.005%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），一旦超标立即加入调整剂，避免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成分不达标导致钢材强度不足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成品环节：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设置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双重质检岗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，第一岗由车间质检员检测，第二岗由质量部抽查，两岗结果不一致时启动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第三方复检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，杜绝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人情质检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案例：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2024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年该企业某批次汽车钢因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表面划痕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0.02mm”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（虽符合国标，但超企业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零缺陷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标准），被质量部判定为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待处理品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，最终通过二次抛光达标后出厂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这一事件被纳入企业质量文化案例，进一步强化了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零容忍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的质量意识。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TYPE" val="f"/>
  <p:tag name="KSO_WM_UNIT_INDEX" val="1"/>
  <p:tag name="KSO_WM_UNIT_ISNUMDGMTITLE" val="0"/>
  <p:tag name="KSO_WM_TEMPLATE_INDEX" val="40490341"/>
  <p:tag name="KSO_WM_TEMPLATE_CATEGORY" val="custom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ce2323edb283035f8941099df6f61d827b34210"/>
  <p:tag name="KSO_WM_NEWLAYOUT_GROUP_ID" val="layout_10009"/>
  <p:tag name="KSO_WM_NEWLAYOUT_ID" val="slide_4359a5f6288ece4f"/>
</p:tagLst>
</file>

<file path=ppt/tags/tag1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a9592334bfa2a9c44642a1c90c7e0a47e97431a"/>
  <p:tag name="KSO_WM_NEWLAYOUT_GROUP_ID" val="layout_10016"/>
  <p:tag name="KSO_WM_NEWLAYOUT_ID" val="slide_0ad460afb2bcf1de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1dcb911b808f37bf702481ef66c30b778d94cc1"/>
  <p:tag name="KSO_WM_NEWLAYOUT_GROUP_ID" val="layout_10014"/>
  <p:tag name="KSO_WM_NEWLAYOUT_ID" val="slide_f7712251287c0dda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481119c8bb9f74653c333d60f84857085a00dc"/>
  <p:tag name="KSO_WM_NEWLAYOUT_GROUP_ID" val="layout_6"/>
  <p:tag name="KSO_WM_NEWLAYOUT_ID" val="slide_48f1d4a89fa99032"/>
</p:tagLst>
</file>

<file path=ppt/tags/tag1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2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  <p:tag name="KSO_WM_TEMPLATE_INDEX" val="40490341"/>
  <p:tag name="KSO_WM_TEMPLATE_CATEGORY" val="custom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131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3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9473e9a1f2a54c84f281c9dc323214f0238c42"/>
  <p:tag name="KSO_WM_NEWLAYOUT_ID" val="376"/>
  <p:tag name="KSO_WM_UNIT_ID" val="_11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4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50"/>
  <p:tag name="KSO_WM_TEMPLATE_CATEGORY" val="custom"/>
  <p:tag name="KSO_WM_TEMPLATE_INDEX" val="40490341"/>
  <p:tag name="KSO_WM_UNIT_ISNUMDGMTITLE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  <p:tag name="KSO_WM_UNIT_ISNUMDGMTITLE" val="0"/>
  <p:tag name="KSO_WM_TEMPLATE_INDEX" val="40490341"/>
  <p:tag name="KSO_WM_TEMPLATE_CATEGORY" val="custom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3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41"/>
  <p:tag name="KSO_WM_TEMPLATE_CATEGORY" val="custom"/>
  <p:tag name="KSO_WM_TEMPLATE_MASTER_TYPE" val="0"/>
  <p:tag name="KSO_WM_TAG_VERSION" val="3.0"/>
</p:tagLst>
</file>

<file path=ppt/tags/tag144.xml><?xml version="1.0" encoding="utf-8"?>
<p:tagLst xmlns:p="http://schemas.openxmlformats.org/presentationml/2006/main">
  <p:tag name="KSO_WM_AITEMPLATE_STYLE_ID" val="69796627181"/>
</p:tagLst>
</file>

<file path=ppt/tags/tag14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fd9021ca9e7d4e3e38ba4ea235e1bdb24eb9983c"/>
  <p:tag name="KSO_WM_NEWLAYOUT_ID" val="364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46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41"/>
  <p:tag name="KSO_WM_TEMPLATE_CATEGORY" val="custom"/>
  <p:tag name="KSO_WM_SLIDE_INDEX" val="1"/>
  <p:tag name="KSO_WM_SLIDE_ID" val="custom40490341_1"/>
  <p:tag name="KSO_WM_TEMPLATE_MASTER_TYPE" val="0"/>
  <p:tag name="KSO_WM_SLIDE_LAYOUT" val="a_f"/>
  <p:tag name="KSO_WM_SLIDE_LAYOUT_CNT" val="1_2"/>
  <p:tag name="KSO_WM_TAG_VERSION" val="3.0"/>
</p:tagLst>
</file>

<file path=ppt/tags/tag1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ec6fc3e70214311d99ab6262f68554f8bc72dea"/>
  <p:tag name="KSO_WM_NEWLAYOUT_GROUP_ID" val="layout_59"/>
  <p:tag name="KSO_WM_NEWLAYOUT_ID" val="slide_bfc60ef4581db233"/>
  <p:tag name="KSO_WM_UNIT_PRESET_TEXT" val="单击此处添加标题"/>
</p:tagLst>
</file>

<file path=ppt/tags/tag1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1/bfb1b8a9-3933-466b-b502-8ed9098c12b0.jpg?Expires=1794205982\u0026AWSAccessKeyId=AKLT9NSy7kh8TIS1UzNqLRY2\u0026Signature=DD%2FT7EzzTKLCnfLX%2BjfjHIcWDWI%3D&quot;,&quot;product_name&quot;:&quot;api_wpp_external&quot;,&quot;intention_code&quot;:&quot;365wps_cc_create_ppt&quot;}*auto_qingqiu_ai_v2.1.6_ONLINE*cbcbe4360ac3815f28a27f072faf8324-slide-3"/>
</p:tagLst>
</file>

<file path=ppt/tags/tag14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  <p:tag name="KSO_WM_TEMPLATE_INDEX" val="40490341"/>
  <p:tag name="KSO_WM_TEMPLATE_CATEGORY" val="custom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151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bfc60ef4581db233"/>
</p:tagLst>
</file>

<file path=ppt/tags/tag1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481119c8bb9f74653c333d60f84857085a00dc"/>
  <p:tag name="KSO_WM_NEWLAYOUT_GROUP_ID" val="layout_6"/>
  <p:tag name="KSO_WM_NEWLAYOUT_ID" val="slide_48f1d4a89fa99032"/>
  <p:tag name="KSO_WM_UNIT_PRESET_TEXT" val="单击此处添加标题"/>
</p:tagLst>
</file>

<file path=ppt/tags/tag15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1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155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48f1d4a89fa99032"/>
</p:tagLst>
</file>

<file path=ppt/tags/tag15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1/bfb1b8a9-3933-466b-b502-8ed9098c12b0.jpg?Expires=1794205982\u0026AWSAccessKeyId=AKLT9NSy7kh8TIS1UzNqLRY2\u0026Signature=DD%2FT7EzzTKLCnfLX%2BjfjHIcWDWI%3D&quot;,&quot;product_name&quot;:&quot;api_wpp_external&quot;,&quot;intention_code&quot;:&quot;365wps_cc_create_ppt&quot;}*auto_qingqiu_ai_v2.1.6_ONLINE*cbcbe4360ac3815f28a27f072faf8324-slide-3"/>
</p:tagLst>
</file>

<file path=ppt/tags/tag15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159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bfc60ef4581db233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  <p:tag name="KSO_WM_UNIT_ISNUMDGMTITLE" val="0"/>
  <p:tag name="KSO_WM_TEMPLATE_INDEX" val="40490341"/>
  <p:tag name="KSO_WM_TEMPLATE_CATEGORY" val="custom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1.xml><?xml version="1.0" encoding="utf-8"?>
<p:tagLst xmlns:p="http://schemas.openxmlformats.org/presentationml/2006/main">
  <p:tag name="TABLE_ENDDRAG_ORIGIN_RECT" val="871*416"/>
  <p:tag name="TABLE_ENDDRAG_RECT" val="53*80*871*416"/>
</p:tagLst>
</file>

<file path=ppt/tags/tag1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ce2323edb283035f8941099df6f61d827b34210"/>
  <p:tag name="KSO_WM_NEWLAYOUT_GROUP_ID" val="layout_10009"/>
  <p:tag name="KSO_WM_NEWLAYOUT_ID" val="slide_4359a5f6288ece4f"/>
  <p:tag name="KSO_WM_UNIT_PRESET_TEXT" val="单击此处添加标题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6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4359a5f6288ece4f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66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4359a5f6288ece4f"/>
</p:tagLst>
</file>

<file path=ppt/tags/tag1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a9592334bfa2a9c44642a1c90c7e0a47e97431a"/>
  <p:tag name="KSO_WM_NEWLAYOUT_GROUP_ID" val="layout_10016"/>
  <p:tag name="KSO_WM_NEWLAYOUT_ID" val="slide_0ad460afb2bcf1de"/>
  <p:tag name="KSO_WM_UNIT_PRESET_TEXT" val="单击此处添加标题"/>
</p:tagLst>
</file>

<file path=ppt/tags/tag1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69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0ad460afb2bcf1de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71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0ad460afb2bcf1de"/>
</p:tagLst>
</file>

<file path=ppt/tags/tag1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a9592334bfa2a9c44642a1c90c7e0a47e97431a"/>
  <p:tag name="KSO_WM_NEWLAYOUT_GROUP_ID" val="layout_10016"/>
  <p:tag name="KSO_WM_NEWLAYOUT_ID" val="slide_0ad460afb2bcf1de"/>
  <p:tag name="KSO_WM_UNIT_PRESET_TEXT" val="单击此处添加标题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7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0ad460afb2bcf1de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76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0ad460afb2bcf1de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78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f7712251287c0dda"/>
</p:tagLst>
</file>

<file path=ppt/tags/tag179.xml><?xml version="1.0" encoding="utf-8"?>
<p:tagLst xmlns:p="http://schemas.openxmlformats.org/presentationml/2006/main">
  <p:tag name="ISLIDE.GUIDESSETTING" val="{&quot;Id&quot;:&quot;GuidesStyle_Wide&quot;,&quot;Name&quot;:&quot;GuidesStyle_Wide&quot;,&quot;Kind&quot;:&quot;System&quot;,&quot;OldGuidesSetting&quot;:{&quot;HeaderHeight&quot;:15.0,&quot;FooterHeight&quot;:9.0,&quot;SideMargin&quot;:5.5,&quot;TopMargin&quot;:0.0,&quot;BottomMargin&quot;:0.0,&quot;IntervalMargin&quot;:2.5}}"/>
  <p:tag name="COMMONDATA" val="eyJoZGlkIjoiZjQyZTJmZjJmYTVlMmQ5MmU5OTMyMTM0NzEyYmVjMWMifQ=="/>
  <p:tag name="commondata" val="eyJoZGlkIjoiMDFkODI2NjY5NGEzNTQ0MTY2OGQ2MTcxOGU2ODgwOGM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UNIT_ISNUMDGMTITLE" val="0"/>
  <p:tag name="KSO_WM_TEMPLATE_INDEX" val="40490341"/>
  <p:tag name="KSO_WM_TEMPLATE_CATEGORY" val="custom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副标题"/>
  <p:tag name="KSO_WM_UNIT_NOCLEAR" val="0"/>
  <p:tag name="KSO_WM_UNIT_TYPE" val="b"/>
  <p:tag name="KSO_WM_UNIT_INDEX" val="1"/>
  <p:tag name="KSO_WM_UNIT_VALUE" val="41"/>
  <p:tag name="KSO_WM_TEMPLATE_INDEX" val="40490341"/>
  <p:tag name="KSO_WM_TEMPLATE_CATEGORY" val="custom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9"/>
  <p:tag name="KSO_WM_TEMPLATE_INDEX" val="40490341"/>
  <p:tag name="KSO_WM_TEMPLATE_CATEGORY" val="custom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fd9021ca9e7d4e3e38ba4ea235e1bdb24eb9983c"/>
  <p:tag name="KSO_WM_NEWLAYOUT_ID" val="364"/>
  <p:tag name="KSO_WM_UNIT_ID" val="_9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5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5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9473e9a1f2a54c84f281c9dc323214f0238c42"/>
  <p:tag name="KSO_WM_NEWLAYOUT_ID" val="376"/>
  <p:tag name="KSO_WM_UNIT_ID" val="_11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 题"/>
  <p:tag name="KSO_WM_UNIT_NOCLEAR" val="0"/>
  <p:tag name="KSO_WM_UNIT_VALUE" val="3"/>
  <p:tag name="KSO_WM_UNIT_TYPE" val="a"/>
  <p:tag name="KSO_WM_UNIT_INDEX" val="1"/>
  <p:tag name="KSO_WM_TEMPLATE_INDEX" val="40490341"/>
  <p:tag name="KSO_WM_TEMPLATE_CATEGORY" val="custom"/>
</p:tagLst>
</file>

<file path=ppt/tags/tag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1bbf0e6d00736f52bb6d9fd4a8faab2a13106e36"/>
  <p:tag name="KSO_WM_NEWLAYOUT_ID" val="1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6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6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6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  <p:tag name="KSO_WM_UNIT_ISNUMDGMTITLE" val="0"/>
  <p:tag name="KSO_WM_TEMPLATE_INDEX" val="40490341"/>
  <p:tag name="KSO_WM_TEMPLATE_CATEGORY" val="custom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7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24bac0f6951bab60221a81e4d4790dd394f26f3d"/>
  <p:tag name="KSO_WM_NEWLAYOUT_GROUP_ID" val="layout_1-5"/>
  <p:tag name="KSO_WM_NEWLAYOUT_ID" val="slide_063b19861dc0a508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  <p:tag name="KSO_WM_UNIT_ISNUMDGMTITLE" val="0"/>
  <p:tag name="KSO_WM_TEMPLATE_INDEX" val="40490341"/>
  <p:tag name="KSO_WM_TEMPLATE_CATEGORY" val="custom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8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9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ec6fc3e70214311d99ab6262f68554f8bc72dea"/>
  <p:tag name="KSO_WM_NEWLAYOUT_GROUP_ID" val="layout_59"/>
  <p:tag name="KSO_WM_NEWLAYOUT_ID" val="slide_bfc60ef4581db233"/>
</p:tagLst>
</file>

<file path=ppt/tags/tag9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9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heme/theme1.xml><?xml version="1.0" encoding="utf-8"?>
<a:theme xmlns:a="http://schemas.openxmlformats.org/drawingml/2006/main" name="Office 主题​​">
  <a:themeElements>
    <a:clrScheme name="自定义 176">
      <a:dk1>
        <a:srgbClr val="000000"/>
      </a:dk1>
      <a:lt1>
        <a:srgbClr val="FFFFFF"/>
      </a:lt1>
      <a:dk2>
        <a:srgbClr val="180F02"/>
      </a:dk2>
      <a:lt2>
        <a:srgbClr val="FDF3E9"/>
      </a:lt2>
      <a:accent1>
        <a:srgbClr val="EB792D"/>
      </a:accent1>
      <a:accent2>
        <a:srgbClr val="F8832C"/>
      </a:accent2>
      <a:accent3>
        <a:srgbClr val="5A54C2"/>
      </a:accent3>
      <a:accent4>
        <a:srgbClr val="FBB01C"/>
      </a:accent4>
      <a:accent5>
        <a:srgbClr val="912200"/>
      </a:accent5>
      <a:accent6>
        <a:srgbClr val="0047D5"/>
      </a:accent6>
      <a:hlink>
        <a:srgbClr val="FF0066"/>
      </a:hlink>
      <a:folHlink>
        <a:srgbClr val="D6007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chemeClr val="accent1"/>
            </a:gs>
            <a:gs pos="19000">
              <a:schemeClr val="accent2">
                <a:lumMod val="40000"/>
                <a:lumOff val="60000"/>
              </a:schemeClr>
            </a:gs>
          </a:gsLst>
          <a:lin ang="2700000" scaled="1"/>
        </a:gradFill>
      </a:spPr>
      <a:bodyPr vert="horz" lIns="0" tIns="0" rIns="0" bIns="0" rtlCol="0" anchor="ctr" anchorCtr="0">
        <a:normAutofit/>
      </a:bodyPr>
      <a:lstStyle>
        <a:defPPr algn="ctr">
          <a:defRPr b="1">
            <a:ln>
              <a:noFill/>
            </a:ln>
            <a:gradFill flip="none" rotWithShape="1">
              <a:gsLst>
                <a:gs pos="0">
                  <a:schemeClr val="accent1"/>
                </a:gs>
                <a:gs pos="100000">
                  <a:srgbClr val="FBB01C"/>
                </a:gs>
              </a:gsLst>
              <a:lin ang="13500000" scaled="1"/>
              <a:tileRect/>
            </a:gradFill>
            <a:latin typeface="+mn-ea"/>
          </a:defRPr>
        </a:defPPr>
      </a:lstStyle>
    </a:spDef>
    <a:lnDef>
      <a:spPr>
        <a:ln>
          <a:solidFill>
            <a:schemeClr val="accent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Autofit/>
      </a:bodyPr>
      <a:lstStyle>
        <a:defPPr algn="l">
          <a:defRPr sz="1800">
            <a:solidFill>
              <a:schemeClr val="accent1">
                <a:lumMod val="50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2496</Words>
  <Application>WPS 演示</Application>
  <PresentationFormat>宽屏</PresentationFormat>
  <Paragraphs>94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WPS灵秀黑</vt:lpstr>
      <vt:lpstr>黑体</vt:lpstr>
      <vt:lpstr>微软雅黑</vt:lpstr>
      <vt:lpstr>Arial Unicode MS</vt:lpstr>
      <vt:lpstr>等线</vt:lpstr>
      <vt:lpstr>WPS灵秀黑</vt:lpstr>
      <vt:lpstr>Segoe UI</vt:lpstr>
      <vt:lpstr>Office 主题​​</vt:lpstr>
      <vt:lpstr>钢铁企业“文化—战略—生产”三维关联模型解析</vt:lpstr>
      <vt:lpstr>三维关联模型</vt:lpstr>
      <vt:lpstr>闭环验证机制</vt:lpstr>
      <vt:lpstr>三维关联模型</vt:lpstr>
      <vt:lpstr>PowerPoint 演示文稿</vt:lpstr>
      <vt:lpstr>场景1：创新文化→研发高端钢材→车间精细化操作</vt:lpstr>
      <vt:lpstr>二、分场景深度关联解析（附案例） 场景1：创新文化→研发高端钢材→车间精细化操作</vt:lpstr>
      <vt:lpstr>场景2：质量文化→零缺陷战略→全流程质检</vt:lpstr>
      <vt:lpstr>场景2：质量文化→零缺陷战略→全流程质检</vt:lpstr>
      <vt:lpstr>场景2：质量文化→零缺陷战略→全流程质检</vt:lpstr>
      <vt:lpstr>场景 3：绿色文化→低碳钢厂战略→车间环保作业规范</vt:lpstr>
      <vt:lpstr>正向传导机制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单元六：小结</dc:title>
  <dc:creator>M15873</dc:creator>
  <dc:description>{"AIGC":{"ContentPropagator":"wps","Label":"1","ReservedCode1":"116950","ProduceID":"116950-a6b9e67928c85f30","ReservedCode2":"116950","PropagateID":"116950-e815dc8477298d0c","ContentProducer":"wps"}}</dc:description>
  <cp:lastModifiedBy>嘿嘿</cp:lastModifiedBy>
  <cp:revision>4</cp:revision>
  <dcterms:created xsi:type="dcterms:W3CDTF">2025-11-09T06:58:05Z</dcterms:created>
  <dcterms:modified xsi:type="dcterms:W3CDTF">2025-11-09T07:38:34Z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A29D6548E101C572A03510691473954F_41</vt:lpwstr>
  </property>
  <property fmtid="{D5CDD505-2E9C-101B-9397-08002B2CF9AE}" pid="3" name="KSOProductBuildVer">
    <vt:lpwstr>2052-12.1.0.23542</vt:lpwstr>
  </property>
  <property fmtid="{D5CDD505-2E9C-101B-9397-08002B2CF9AE}" pid="4" name="KSOTemplateUUID">
    <vt:lpwstr>v1.0_ai_69796627181</vt:lpwstr>
  </property>
</Properties>
</file>