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7" r:id="rId14"/>
    <p:sldId id="298" r:id="rId15"/>
    <p:sldId id="299" r:id="rId16"/>
    <p:sldId id="290" r:id="rId17"/>
    <p:sldId id="291" r:id="rId18"/>
    <p:sldId id="292" r:id="rId19"/>
    <p:sldId id="293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384"/>
        <p:guide pos="7296"/>
        <p:guide orient="horz" pos="4320"/>
        <p:guide orient="horz" pos="3952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5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image" Target="../media/image1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2819400"/>
            <a:ext cx="60198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2971800"/>
            <a:ext cx="5080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6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743200"/>
            <a:ext cx="10972800" cy="3505200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3340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2032000"/>
            <a:ext cx="50800" cy="609600"/>
          </a:xfrm>
          <a:custGeom>
            <a:avLst/>
            <a:gdLst>
              <a:gd name="connisteX0" fmla="*/ 0 w 50800"/>
              <a:gd name="connsiteY0" fmla="*/ 25400 h 609600"/>
              <a:gd name="connisteX1" fmla="*/ 25400 w 50800"/>
              <a:gd name="connsiteY1" fmla="*/ 0 h 609600"/>
              <a:gd name="connisteX2" fmla="*/ 25400 w 50800"/>
              <a:gd name="connsiteY2" fmla="*/ 0 h 609600"/>
              <a:gd name="connisteX3" fmla="*/ 50800 w 50800"/>
              <a:gd name="connsiteY3" fmla="*/ 25400 h 609600"/>
              <a:gd name="connisteX4" fmla="*/ 50800 w 50800"/>
              <a:gd name="connsiteY4" fmla="*/ 584200 h 609600"/>
              <a:gd name="connisteX5" fmla="*/ 25400 w 50800"/>
              <a:gd name="connsiteY5" fmla="*/ 609600 h 609600"/>
              <a:gd name="connisteX6" fmla="*/ 25400 w 50800"/>
              <a:gd name="connsiteY6" fmla="*/ 609600 h 609600"/>
              <a:gd name="connisteX7" fmla="*/ 0 w 50800"/>
              <a:gd name="connsiteY7" fmla="*/ 584200 h 609600"/>
              <a:gd name="connisteX8" fmla="*/ 0 w 50800"/>
              <a:gd name="connsiteY8" fmla="*/ 254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609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584200"/>
                </a:lnTo>
                <a:cubicBezTo>
                  <a:pt x="50800" y="598228"/>
                  <a:pt x="39428" y="609600"/>
                  <a:pt x="25400" y="609600"/>
                </a:cubicBezTo>
                <a:lnTo>
                  <a:pt x="25400" y="609600"/>
                </a:lnTo>
                <a:cubicBezTo>
                  <a:pt x="11372" y="609600"/>
                  <a:pt x="0" y="598228"/>
                  <a:pt x="0" y="584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032000"/>
            <a:ext cx="1082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505200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33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0038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3860800"/>
          </a:xfrm>
          <a:custGeom>
            <a:avLst/>
            <a:gdLst>
              <a:gd name="connisteX0" fmla="*/ 0 w 10972800"/>
              <a:gd name="connsiteY0" fmla="*/ 203200 h 3860800"/>
              <a:gd name="connisteX1" fmla="*/ 203200 w 10972800"/>
              <a:gd name="connsiteY1" fmla="*/ 0 h 3860800"/>
              <a:gd name="connisteX2" fmla="*/ 10769600 w 10972800"/>
              <a:gd name="connsiteY2" fmla="*/ 0 h 3860800"/>
              <a:gd name="connisteX3" fmla="*/ 10972800 w 10972800"/>
              <a:gd name="connsiteY3" fmla="*/ 203200 h 3860800"/>
              <a:gd name="connisteX4" fmla="*/ 10972800 w 10972800"/>
              <a:gd name="connsiteY4" fmla="*/ 3657600 h 3860800"/>
              <a:gd name="connisteX5" fmla="*/ 10769600 w 10972800"/>
              <a:gd name="connsiteY5" fmla="*/ 3860800 h 3860800"/>
              <a:gd name="connisteX6" fmla="*/ 203200 w 10972800"/>
              <a:gd name="connsiteY6" fmla="*/ 3860800 h 3860800"/>
              <a:gd name="connisteX7" fmla="*/ 0 w 10972800"/>
              <a:gd name="connsiteY7" fmla="*/ 3657600 h 3860800"/>
              <a:gd name="connisteX8" fmla="*/ 0 w 10972800"/>
              <a:gd name="connsiteY8" fmla="*/ 203200 h 3860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60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57600"/>
                </a:lnTo>
                <a:cubicBezTo>
                  <a:pt x="10972800" y="3769824"/>
                  <a:pt x="10881824" y="3860800"/>
                  <a:pt x="10769600" y="3860800"/>
                </a:cubicBezTo>
                <a:lnTo>
                  <a:pt x="203200" y="3860800"/>
                </a:lnTo>
                <a:cubicBezTo>
                  <a:pt x="90976" y="3860800"/>
                  <a:pt x="0" y="3769824"/>
                  <a:pt x="0" y="3657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5359400"/>
            <a:ext cx="6934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609600" y="2336800"/>
            <a:ext cx="10972800" cy="3098800"/>
          </a:xfrm>
          <a:custGeom>
            <a:avLst/>
            <a:gdLst>
              <a:gd name="connisteX0" fmla="*/ 0 w 10972800"/>
              <a:gd name="connsiteY0" fmla="*/ 203200 h 3098800"/>
              <a:gd name="connisteX1" fmla="*/ 203200 w 10972800"/>
              <a:gd name="connsiteY1" fmla="*/ 0 h 3098800"/>
              <a:gd name="connisteX2" fmla="*/ 10769600 w 10972800"/>
              <a:gd name="connsiteY2" fmla="*/ 0 h 3098800"/>
              <a:gd name="connisteX3" fmla="*/ 10972800 w 10972800"/>
              <a:gd name="connsiteY3" fmla="*/ 203200 h 3098800"/>
              <a:gd name="connisteX4" fmla="*/ 10972800 w 10972800"/>
              <a:gd name="connsiteY4" fmla="*/ 2895600 h 3098800"/>
              <a:gd name="connisteX5" fmla="*/ 10769600 w 10972800"/>
              <a:gd name="connsiteY5" fmla="*/ 3098800 h 3098800"/>
              <a:gd name="connisteX6" fmla="*/ 203200 w 10972800"/>
              <a:gd name="connsiteY6" fmla="*/ 3098800 h 3098800"/>
              <a:gd name="connisteX7" fmla="*/ 0 w 10972800"/>
              <a:gd name="connsiteY7" fmla="*/ 2895600 h 3098800"/>
              <a:gd name="connisteX8" fmla="*/ 0 w 10972800"/>
              <a:gd name="connsiteY8" fmla="*/ 203200 h 309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09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895600"/>
                </a:lnTo>
                <a:cubicBezTo>
                  <a:pt x="10972800" y="3007824"/>
                  <a:pt x="10881824" y="3098800"/>
                  <a:pt x="10769600" y="3098800"/>
                </a:cubicBezTo>
                <a:lnTo>
                  <a:pt x="203200" y="3098800"/>
                </a:lnTo>
                <a:cubicBezTo>
                  <a:pt x="90976" y="3098800"/>
                  <a:pt x="0" y="3007824"/>
                  <a:pt x="0" y="289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3581400"/>
            <a:ext cx="1036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638800"/>
            <a:ext cx="50800" cy="609600"/>
          </a:xfrm>
          <a:custGeom>
            <a:avLst/>
            <a:gdLst>
              <a:gd name="connisteX0" fmla="*/ 0 w 50800"/>
              <a:gd name="connsiteY0" fmla="*/ 25400 h 609600"/>
              <a:gd name="connisteX1" fmla="*/ 25400 w 50800"/>
              <a:gd name="connsiteY1" fmla="*/ 0 h 609600"/>
              <a:gd name="connisteX2" fmla="*/ 25400 w 50800"/>
              <a:gd name="connsiteY2" fmla="*/ 0 h 609600"/>
              <a:gd name="connisteX3" fmla="*/ 50800 w 50800"/>
              <a:gd name="connsiteY3" fmla="*/ 25400 h 609600"/>
              <a:gd name="connisteX4" fmla="*/ 50800 w 50800"/>
              <a:gd name="connsiteY4" fmla="*/ 584200 h 609600"/>
              <a:gd name="connisteX5" fmla="*/ 25400 w 50800"/>
              <a:gd name="connsiteY5" fmla="*/ 609600 h 609600"/>
              <a:gd name="connisteX6" fmla="*/ 25400 w 50800"/>
              <a:gd name="connsiteY6" fmla="*/ 609600 h 609600"/>
              <a:gd name="connisteX7" fmla="*/ 0 w 50800"/>
              <a:gd name="connsiteY7" fmla="*/ 584200 h 609600"/>
              <a:gd name="connisteX8" fmla="*/ 0 w 50800"/>
              <a:gd name="connsiteY8" fmla="*/ 254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609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584200"/>
                </a:lnTo>
                <a:cubicBezTo>
                  <a:pt x="50800" y="598228"/>
                  <a:pt x="39428" y="609600"/>
                  <a:pt x="25400" y="609600"/>
                </a:cubicBezTo>
                <a:lnTo>
                  <a:pt x="25400" y="609600"/>
                </a:lnTo>
                <a:cubicBezTo>
                  <a:pt x="11372" y="609600"/>
                  <a:pt x="0" y="598228"/>
                  <a:pt x="0" y="584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638800"/>
            <a:ext cx="1082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188.xml"/><Relationship Id="rId38" Type="http://schemas.openxmlformats.org/officeDocument/2006/relationships/tags" Target="../tags/tag187.xml"/><Relationship Id="rId37" Type="http://schemas.openxmlformats.org/officeDocument/2006/relationships/tags" Target="../tags/tag186.xml"/><Relationship Id="rId36" Type="http://schemas.openxmlformats.org/officeDocument/2006/relationships/tags" Target="../tags/tag185.xml"/><Relationship Id="rId35" Type="http://schemas.openxmlformats.org/officeDocument/2006/relationships/tags" Target="../tags/tag184.xml"/><Relationship Id="rId34" Type="http://schemas.openxmlformats.org/officeDocument/2006/relationships/tags" Target="../tags/tag183.xml"/><Relationship Id="rId33" Type="http://schemas.openxmlformats.org/officeDocument/2006/relationships/tags" Target="../tags/tag182.xml"/><Relationship Id="rId32" Type="http://schemas.openxmlformats.org/officeDocument/2006/relationships/tags" Target="../tags/tag181.xml"/><Relationship Id="rId31" Type="http://schemas.openxmlformats.org/officeDocument/2006/relationships/tags" Target="../tags/tag180.xml"/><Relationship Id="rId30" Type="http://schemas.openxmlformats.org/officeDocument/2006/relationships/tags" Target="../tags/tag179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tags" Target="../tags/tag178.xml"/><Relationship Id="rId27" Type="http://schemas.openxmlformats.org/officeDocument/2006/relationships/tags" Target="../tags/tag17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30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31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32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3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4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35.xml"/><Relationship Id="rId3" Type="http://schemas.openxmlformats.org/officeDocument/2006/relationships/image" Target="../media/image6.jpeg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38.xml"/><Relationship Id="rId3" Type="http://schemas.openxmlformats.org/officeDocument/2006/relationships/image" Target="../media/image7.jpeg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44.xml"/><Relationship Id="rId3" Type="http://schemas.openxmlformats.org/officeDocument/2006/relationships/image" Target="../media/image8.jpeg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50.xml"/><Relationship Id="rId3" Type="http://schemas.openxmlformats.org/officeDocument/2006/relationships/image" Target="../media/image9.jpeg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image" Target="../media/image3.jpeg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4.jpeg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image" Target="../media/image5.jpeg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案例六：中信泰富特钢集团股份有限公司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三、核心价值观——诚信、创新、融合、卓越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 flipH="1">
            <a:off x="629285" y="1823720"/>
            <a:ext cx="76200" cy="421195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949325" y="1823720"/>
            <a:ext cx="10820400" cy="4460875"/>
          </a:xfrm>
        </p:spPr>
        <p:txBody>
          <a:bodyPr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诚信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是中信泰富特钢立身之本与发展之基。对内，要求员工秉持诚实守信的职业操守；对外，公司在与客户、供应商、合作伙伴的交往中，始终坚守诚信原则，信守合同承诺。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创新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是企业发展的源动力。中信泰富特钢鼓励全体员工勇于突破传统思维定式，积极提出新想法、新方案。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融合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体现了中信泰富特钢开放包容的发展理念。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卓越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是中信泰富特钢对品质与绩效的不懈追求。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四、企业精神——艰苦奋斗、务实担当、开拓创新、追求极致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0" y="1470660"/>
            <a:ext cx="5663565" cy="512889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艰苦奋斗：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贯穿于中信泰富特钢的发展历程。在创业初期，面对资金短缺、技术落后、市场竞争激烈等重重困难，公司员工不畏艰难，以顽强的毅力和拼搏精神，白手起家，逐步奠定企业发展基础。在发展过程中，无论是应对行业周期性低谷，还是攻克技术难题，全体员工始终保持艰苦奋斗的作风，勤俭节约、吃苦耐劳，充分发挥主观能动性，通过不懈努力战胜各种挑战，推动企业不断发展壮大。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智慧理念与科技应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907540"/>
            <a:ext cx="5529580" cy="3571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四、企业精神——艰苦奋斗、务实担当、开拓创新、追求极致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0" y="1470660"/>
            <a:ext cx="5663565" cy="512889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务实担当：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信泰富特钢注重脚踏实地、真抓实干。在工作中，员工立足本职岗位，以务实的态度对待每一项任务，不做表面文章，不搞形式主义，注重工作实效。面对问题与困难，勇于担当责任，积极主动寻找解决办法，不推诿、不逃避。无论是生产一线员工确保产品质量与生产安全，还是管理人员制定战略决策、推动企业发展，都以高度的责任感和使命感，切实履行自己的职责，为企业发展贡献力量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展示务实担当精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" y="1871980"/>
            <a:ext cx="5889625" cy="331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四、企业精神——艰苦奋斗、务实担当、开拓创新、追求极致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526415" y="1647825"/>
            <a:ext cx="11472545" cy="512889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开拓创新：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激励着中信泰富特钢不断突破自我。在市场竞争日益激烈的环境下，公司鼓励员工勇于探索新领域、尝试新方法、开拓新思路。积极关注行业发展动态与市场需求变化，敢于在技术研发、产品创新、管理模式、市场拓展等方面先行先试，不断开辟新的业务增长点，以创新驱动企业持续发展，在特钢行业中始终保持领先地位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四、企业精神——艰苦奋斗、务实担当、开拓创新、追求极致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0" y="1470660"/>
            <a:ext cx="5663565" cy="512889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追求极致：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信泰富特钢对工作质量与产品品质的执着态度。在生产过程中，对每一个工艺参数、每一道生产工序都精益求精，力求做到尽善尽美；在产品研发上，不断优化产品性能，追求更高的质量标准，以满足客户对高端特钢产品的严苛要求；在服务领域，注重每一个细节，致力于为客户提供最优质、最贴心的服务体验，以极致的产品与服务赢得客户的高度认可与信赖，树立企业卓越品牌形象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中信泰富特钢创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1894840"/>
            <a:ext cx="5703570" cy="3399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506095" y="404495"/>
            <a:ext cx="10972800" cy="609600"/>
          </a:xfrm>
        </p:spPr>
        <p:txBody>
          <a:bodyPr>
            <a:noAutofit/>
          </a:bodyPr>
          <a:p>
            <a:r>
              <a:rPr lang="zh-CN" altLang="en-US" sz="3200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五、质量理念——质量是我们的生命，质量今天就是市场明天，质量关乎每个人</a:t>
            </a:r>
            <a:endParaRPr lang="zh-CN" altLang="en-US" sz="3200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/>
          <p:nvPr>
            <p:ph type="body" idx="16386"/>
            <p:custDataLst>
              <p:tags r:id="rId2"/>
            </p:custDataLst>
          </p:nvPr>
        </p:nvSpPr>
        <p:spPr>
          <a:xfrm>
            <a:off x="506095" y="1849120"/>
            <a:ext cx="11367770" cy="3742055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质量是中信泰富特钢生存与发展的生命线。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公司深知，优质的产品质量不仅是满足客户需求、赢得市场份额的关键，更是企业树立良好品牌形象、实现可持续发展的根本保障。因此，将质量视为企业生命，从战略高度重视质量管理工作。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质量今天就是市场明天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深刻揭示了质量与市场的紧密关系。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在当今竞争激烈的市场环境下，客户对产品质量的要求越来越高，只有今天提供高质量的产品与服务，才能赢得客户的信任与订单，从而在明天的市场竞争中占据优势地位。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质量关乎每个人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强调了质量管理的全员参与性。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609600" y="308610"/>
            <a:ext cx="7425690" cy="1219200"/>
          </a:xfrm>
        </p:spPr>
        <p:txBody>
          <a:bodyPr/>
          <a:p>
            <a:r>
              <a:rPr lang="zh-CN" altLang="en-US" sz="3200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六、创新理念——科技铸就</a:t>
            </a:r>
            <a:endParaRPr lang="zh-CN" altLang="en-US" sz="3200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741045" y="1320165"/>
            <a:ext cx="10847705" cy="1546860"/>
          </a:xfrm>
        </p:spPr>
        <p:txBody>
          <a:bodyPr>
            <a:norm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科技是中信泰富特钢实现创新发展的核心驱动力。在特钢行业，技术创新对于提升产品质量、优化生产工艺、降低生产成本、满足市场个性化需求具有至关重要的意义。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中信泰富特钢科技驱动创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15" y="2749550"/>
            <a:ext cx="6915150" cy="3887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典型劳动模范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535545" y="20066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3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案例</a:t>
            </a:r>
            <a:r>
              <a:rPr lang="en-US" altLang="zh-CN">
                <a:latin typeface="WPS灵秀黑" charset="-122"/>
                <a:ea typeface="WPS灵秀黑" charset="-122"/>
              </a:rPr>
              <a:t>1</a:t>
            </a:r>
            <a:r>
              <a:rPr lang="zh-CN" altLang="en-US">
                <a:latin typeface="WPS灵秀黑" charset="-122"/>
                <a:ea typeface="WPS灵秀黑" charset="-122"/>
              </a:rPr>
              <a:t>：让中国特钢超越世界标杆的</a:t>
            </a:r>
            <a:r>
              <a:rPr lang="en-US" altLang="zh-CN">
                <a:latin typeface="WPS灵秀黑" charset="-122"/>
                <a:ea typeface="WPS灵秀黑" charset="-122"/>
              </a:rPr>
              <a:t> “</a:t>
            </a:r>
            <a:r>
              <a:rPr lang="zh-CN" altLang="en-US">
                <a:latin typeface="WPS灵秀黑" charset="-122"/>
                <a:ea typeface="WPS灵秀黑" charset="-122"/>
              </a:rPr>
              <a:t>炼钢人</a:t>
            </a:r>
            <a:r>
              <a:rPr lang="en-US" altLang="zh-CN">
                <a:latin typeface="WPS灵秀黑" charset="-122"/>
                <a:ea typeface="WPS灵秀黑" charset="-122"/>
              </a:rPr>
              <a:t>”——</a:t>
            </a:r>
            <a:r>
              <a:rPr lang="zh-CN" altLang="en-US">
                <a:latin typeface="WPS灵秀黑" charset="-122"/>
                <a:ea typeface="WPS灵秀黑" charset="-122"/>
              </a:rPr>
              <a:t>唐科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87"/>
            <p:custDataLst>
              <p:tags r:id="rId2"/>
            </p:custDataLst>
          </p:nvPr>
        </p:nvSpPr>
        <p:spPr>
          <a:xfrm>
            <a:off x="609600" y="1285240"/>
            <a:ext cx="10972800" cy="519112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914400" y="1593215"/>
            <a:ext cx="10363200" cy="4324985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在大冶特殊钢有限公司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钢管厂，有一位与无缝钢管结下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年不解之缘的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技术尖兵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专职工程师唐科。作为金属冶炼高级工程师，他凭借对专业的极致热爱与不懈钻研，在无缝钢管技术创新领域屡创佳绩，用一项项硬核成果诠释着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工匠精神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创新力量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无缝钢管生产中，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系列不锈钢厚壁管轧制内表面裂纹难题曾长期制约行业发展。面对这一技术瓶颈，唐科主动扛起攻关大旗，带领技术团队开启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啃硬骨头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模式。他带领团队从原材料特性分析、轧制工艺参数优化到设备精度调试，逐一拆解问题关键点，经过无数次实验验证与数据复盘，最终成功攻克这一行业难题。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  <a:sym typeface="+mn-ea"/>
              </a:rPr>
              <a:t>企业基本概况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2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企业文化理念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3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  <a:sym typeface="+mn-ea"/>
              </a:rPr>
              <a:t>典型劳动模范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中信泰富特钢集团股份有限公司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a924d83-bd28-11f0-95f4-2293dae44a0b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7517" b="7745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5105400" y="1913890"/>
            <a:ext cx="6019800" cy="3039110"/>
          </a:xfrm>
        </p:spPr>
        <p:txBody>
          <a:bodyPr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信泰富特钢作为中国中信集团旗下、中信泰富有限公司控股的专业化特殊钢制造企业集团，在我国特钢产业中占据着举足轻重的地位，已然成为行业的引领者、市场的主导者以及行业标准的制定者，同时也是中国钢铁工业协会和中国特钢企业协会的会长单位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5229648" y="3530600"/>
            <a:ext cx="6352117" cy="1524000"/>
          </a:xfrm>
        </p:spPr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企业基本概况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545705" y="1727835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1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一、企业发展历程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6906808d-bd28-11f0-b375-be3e26e7790d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10538" r="10538"/>
          <a:stretch>
            <a:fillRect/>
          </a:stretch>
        </p:blipFill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502400" y="1524000"/>
            <a:ext cx="5080000" cy="4640580"/>
          </a:xfrm>
        </p:spPr>
        <p:txBody>
          <a:bodyPr>
            <a:norm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1890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，湖广总督张之洞创办了被誉为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中国钢铁摇篮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的汉冶萍煤铁厂矿有限公司；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1913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，汉冶萍公司在第一届股东大会上正式确定筹建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大冶新厂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1993年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大冶特钢上市；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2004年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中信收购并成立湖北新冶钢；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2008年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集团成立；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2019年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更名中信泰富特钢集团。历经百年发展，从清末起源到融入中信大家庭，通过多次并购重组奠定行业基础。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二、业务范畴与市场优势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年产2000多万吨特殊钢，集团产品涵盖特殊钢棒材、特殊钢线材、特种板材、无缝钢管、特冶锻材、延伸产品六大板块。其产品不仅规格齐全，而且品质卓越，畅销全国，并远销美国、日本以及欧盟、东南亚等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多个国家和地区，深受广大国内外高端用户的青睐。在高端轴承钢领域，全球产量第一，国内市场占有率超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，是全球知名轴承企业（如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SKF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、舍弗勒、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NSK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）的核心供应商，其产品纯净度、疲劳寿命等指标国际领先，广泛应用于高铁、风电、航空航天等高端领域。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在汽车用钢方面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，齿轮钢国内市场份额超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60%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，为大众、通用、丰田等众多车企配套。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在清洁能源领域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，风电轴承钢国内市场占有率超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50%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，核电用钢供应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华龙一号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等国产三代核电机组。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990253" y="3530600"/>
            <a:ext cx="6352117" cy="1524000"/>
          </a:xfrm>
        </p:spPr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企业文化理念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306310" y="20066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2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一、使命——为人类文明提供绿色智慧特钢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143000"/>
            <a:ext cx="10972800" cy="5803265"/>
          </a:xfrm>
        </p:spPr>
        <p:txBody>
          <a:bodyPr>
            <a:norm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“绿色”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时代发展的必然要求，也是中信泰富特钢可持续发展的核心理念之一。在生产过程中，公司积极引入先进的环保技术与设备，全力降低能耗与污染物排放。例如，通过优化工艺流程，提高资源利用效率，实现废弃物的减量化、再利用与资源化；大力发展循环经济，构建绿色产业链，将绿色理念贯穿于从原材料采购到产品交付的每一个环节，致力于打造环境友好型企业，为地球的生态平衡贡献力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智慧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则体现了公司对科技创新的不懈追求。中信泰富特钢充分运用大数据、人工智能、物联网等前沿技术，深度赋能特钢生产。借助智能传感器与数据分析系统，实现对生产过程的精准监控与优化控制，有效提升产品质量与生产效率；开展智能制造试点项目，打造智能工厂，推动特钢生产向智能化、自动化、数字化方向迈进，以智慧制造满足客户日益多样化、个性化的需求，为人类文明的进步提供更优质、更具创新性的特钢产品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​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二、愿景——成为受人尊敬的世界领先特钢企业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8dde3a3-bd28-11f0-9ed9-96b4c3d004ca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5830" b="25598"/>
          <a:stretch>
            <a:fillRect/>
          </a:stretch>
        </p:blipFill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>
            <a:off x="584200" y="1752600"/>
            <a:ext cx="76200" cy="44958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62000" y="1825625"/>
            <a:ext cx="4724400" cy="4328795"/>
          </a:xfrm>
        </p:spPr>
        <p:txBody>
          <a:bodyPr/>
          <a:p>
            <a:r>
              <a:rPr lang="en-US" altLang="zh-CN" sz="2400">
                <a:latin typeface="WPS灵秀黑" charset="-122"/>
                <a:ea typeface="WPS灵秀黑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“受人尊敬”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意味着中信泰富特钢不仅要在经济指标上表现卓越，更要在社会责任履行、企业道德规范、员工关怀培养、客户服务质量等多个维度赢得广泛认可。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“世界领先”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是中信泰富特钢在全球特钢市场的宏伟目标。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4cfe1419c798d0c195430f472636ff88ef9c09"/>
  <p:tag name="KSO_WM_NEWLAYOUT_GROUP_ID" val="layout_60"/>
  <p:tag name="KSO_WM_NEWLAYOUT_ID" val="slide_0d267ebc3368e40d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dcb911b808f37bf702481ef66c30b778d94cc1"/>
  <p:tag name="KSO_WM_NEWLAYOUT_GROUP_ID" val="layout_10014"/>
  <p:tag name="KSO_WM_NEWLAYOUT_ID" val="slide_f7712251287c0dda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8adef0dfd3ecd07f96a66ec605df32745cb6cad"/>
  <p:tag name="KSO_WM_NEWLAYOUT_GROUP_ID" val="layout_6"/>
  <p:tag name="KSO_WM_NEWLAYOUT_ID" val="slide_2c144dd0e7d49e2f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4047dd2d1896e1dd69ce8d859311ffb4ff58ba8"/>
  <p:tag name="KSO_WM_NEWLAYOUT_GROUP_ID" val="layout_59"/>
  <p:tag name="KSO_WM_NEWLAYOUT_ID" val="slide_343866214a0a6226"/>
</p:tagLst>
</file>

<file path=ppt/tags/tag1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48aff078cbb34923beedccc652fbca98e1407d"/>
  <p:tag name="KSO_WM_NEWLAYOUT_GROUP_ID" val="layout_10010"/>
  <p:tag name="KSO_WM_NEWLAYOUT_ID" val="slide_1d13afe781c29258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be0582dd0032aec4cd1dcb99a750596252a47a"/>
  <p:tag name="KSO_WM_NEWLAYOUT_GROUP_ID" val="layout_51"/>
  <p:tag name="KSO_WM_NEWLAYOUT_ID" val="slide_ba68bd39ae9f2dda"/>
</p:tagLst>
</file>

<file path=ppt/tags/tag1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cd91b8504f9faaf84f2b2924476b016ab28d881"/>
  <p:tag name="KSO_WM_NEWLAYOUT_GROUP_ID" val="layout_63"/>
  <p:tag name="KSO_WM_NEWLAYOUT_ID" val="slide_4f677c5d6ee27451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a45b398cc5241b85ab8b4e82c5f710bd74a444"/>
  <p:tag name="KSO_WM_NEWLAYOUT_GROUP_ID" val="layout_10004"/>
  <p:tag name="KSO_WM_NEWLAYOUT_ID" val="slide_5903669e446fc5ef"/>
</p:tagLst>
</file>

<file path=ppt/tags/tag16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d90a7b3e6a9ba31e58a9223acd29382a4c4bf5"/>
  <p:tag name="KSO_WM_NEWLAYOUT_GROUP_ID" val="layout_42"/>
  <p:tag name="KSO_WM_NEWLAYOUT_ID" val="slide_7deb3c68c08cdc54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7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88.xml><?xml version="1.0" encoding="utf-8"?>
<p:tagLst xmlns:p="http://schemas.openxmlformats.org/presentationml/2006/main">
  <p:tag name="KSO_WM_AITEMPLATE_STYLE_ID" val="69796627181"/>
</p:tagLst>
</file>

<file path=ppt/tags/tag18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92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1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0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202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7181"/>
  <p:tag name="KSO_WM_TEMPLATE_SLIDE_ID" val="slide_cea45c27deb23863"/>
</p:tagLst>
</file>

<file path=ppt/tags/tag2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4cfe1419c798d0c195430f472636ff88ef9c09"/>
  <p:tag name="KSO_WM_NEWLAYOUT_GROUP_ID" val="layout_60"/>
  <p:tag name="KSO_WM_NEWLAYOUT_ID" val="slide_0d267ebc3368e40d"/>
  <p:tag name="KSO_WM_UNIT_PRESET_TEXT" val="单击此处添加标题"/>
</p:tagLst>
</file>

<file path=ppt/tags/tag2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982618438&quot;,&quot;product_name&quot;:&quot;api_wpp_external&quot;,&quot;intention_code&quot;:&quot;365wps_cc_create_ppt&quot;}*auto_gallery_ai_v2.1.6_ONLINE*66261f7dea65798509b55abf9bd69396-slide-3"/>
</p:tagLst>
</file>

<file path=ppt/tags/tag205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0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d267ebc3368e40d"/>
</p:tagLst>
</file>

<file path=ppt/tags/tag20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0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1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dcb911b808f37bf702481ef66c30b778d94cc1"/>
  <p:tag name="KSO_WM_NEWLAYOUT_GROUP_ID" val="layout_10014"/>
  <p:tag name="KSO_WM_NEWLAYOUT_ID" val="slide_f7712251287c0dda"/>
  <p:tag name="KSO_WM_UNIT_PRESET_TEXT" val="单击此处添加标题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839028636&quot;,&quot;product_name&quot;:&quot;api_wpp_external&quot;,&quot;intention_code&quot;:&quot;365wps_cc_create_ppt&quot;}*auto_gallery_ai_v2.1.6_ONLINE*66261f7dea65798509b55abf9bd69396-slide-5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1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f7712251287c0dda"/>
</p:tagLst>
</file>

<file path=ppt/tags/tag2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  <p:tag name="KSO_WM_UNIT_PRESET_TEXT" val="单击此处添加标题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1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5cc3400066d1aaef"/>
</p:tagLst>
</file>

<file path=ppt/tags/tag21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2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  <p:tag name="KSO_WM_UNIT_PRESET_TEXT" val="单击此处添加标题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2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e8cc76892d704dc"/>
</p:tagLst>
</file>

<file path=ppt/tags/tag2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8adef0dfd3ecd07f96a66ec605df32745cb6cad"/>
  <p:tag name="KSO_WM_NEWLAYOUT_GROUP_ID" val="layout_6"/>
  <p:tag name="KSO_WM_NEWLAYOUT_ID" val="slide_2c144dd0e7d49e2f"/>
  <p:tag name="KSO_WM_UNIT_PRESET_TEXT" val="单击此处添加标题"/>
</p:tagLst>
</file>

<file path=ppt/tags/tag2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211378523024&quot;,&quot;product_name&quot;:&quot;api_wpp_external&quot;,&quot;intention_code&quot;:&quot;365wps_cc_create_ppt&quot;}*auto_gallery_ai_v2.1.6_ONLINE*66261f7dea65798509b55abf9bd69396-slide-9"/>
</p:tagLst>
</file>

<file path=ppt/tags/tag22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2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2c144dd0e7d49e2f"/>
</p:tagLst>
</file>

<file path=ppt/tags/tag2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4047dd2d1896e1dd69ce8d859311ffb4ff58ba8"/>
  <p:tag name="KSO_WM_NEWLAYOUT_GROUP_ID" val="layout_59"/>
  <p:tag name="KSO_WM_NEWLAYOUT_ID" val="slide_343866214a0a6226"/>
  <p:tag name="KSO_WM_UNIT_PRESET_TEXT" val="单击此处添加标题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3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343866214a0a6226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48aff078cbb34923beedccc652fbca98e1407d"/>
  <p:tag name="KSO_WM_NEWLAYOUT_GROUP_ID" val="layout_10010"/>
  <p:tag name="KSO_WM_NEWLAYOUT_ID" val="slide_1d13afe781c29258"/>
  <p:tag name="KSO_WM_UNIT_PRESET_TEXT" val="单击此处添加标题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1d13afe781c29258"/>
</p:tagLst>
</file>

<file path=ppt/tags/tag2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48aff078cbb34923beedccc652fbca98e1407d"/>
  <p:tag name="KSO_WM_NEWLAYOUT_GROUP_ID" val="layout_10010"/>
  <p:tag name="KSO_WM_NEWLAYOUT_ID" val="slide_1d13afe781c29258"/>
  <p:tag name="KSO_WM_UNIT_PRESET_TEXT" val="单击此处添加标题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1d13afe781c29258"/>
</p:tagLst>
</file>

<file path=ppt/tags/tag2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48aff078cbb34923beedccc652fbca98e1407d"/>
  <p:tag name="KSO_WM_NEWLAYOUT_GROUP_ID" val="layout_10010"/>
  <p:tag name="KSO_WM_NEWLAYOUT_ID" val="slide_1d13afe781c29258"/>
  <p:tag name="KSO_WM_UNIT_PRESET_TEXT" val="单击此处添加标题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4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1d13afe781c29258"/>
</p:tagLst>
</file>

<file path=ppt/tags/tag2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48aff078cbb34923beedccc652fbca98e1407d"/>
  <p:tag name="KSO_WM_NEWLAYOUT_GROUP_ID" val="layout_10010"/>
  <p:tag name="KSO_WM_NEWLAYOUT_ID" val="slide_1d13afe781c29258"/>
  <p:tag name="KSO_WM_UNIT_PRESET_TEXT" val="单击此处添加标题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4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1d13afe781c29258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be0582dd0032aec4cd1dcb99a750596252a47a"/>
  <p:tag name="KSO_WM_NEWLAYOUT_GROUP_ID" val="layout_51"/>
  <p:tag name="KSO_WM_NEWLAYOUT_ID" val="slide_ba68bd39ae9f2dda"/>
  <p:tag name="KSO_WM_UNIT_PRESET_TEXT" val="单击此处添加标题"/>
</p:tagLst>
</file>

<file path=ppt/tags/tag2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24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ba68bd39ae9f2dda"/>
</p:tagLst>
</file>

<file path=ppt/tags/tag2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cd91b8504f9faaf84f2b2924476b016ab28d881"/>
  <p:tag name="KSO_WM_NEWLAYOUT_GROUP_ID" val="layout_63"/>
  <p:tag name="KSO_WM_NEWLAYOUT_ID" val="slide_4f677c5d6ee27451"/>
  <p:tag name="KSO_WM_UNIT_PRESET_TEXT" val="单击此处添加标题"/>
</p:tagLst>
</file>

<file path=ppt/tags/tag2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5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f677c5d6ee27451"/>
</p:tagLst>
</file>

<file path=ppt/tags/tag25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5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5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a45b398cc5241b85ab8b4e82c5f710bd74a444"/>
  <p:tag name="KSO_WM_NEWLAYOUT_GROUP_ID" val="layout_10004"/>
  <p:tag name="KSO_WM_NEWLAYOUT_ID" val="slide_5903669e446fc5ef"/>
  <p:tag name="KSO_WM_UNIT_PRESET_TEXT" val="单击此处添加标题"/>
</p:tagLst>
</file>

<file path=ppt/tags/tag2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5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5903669e446fc5ef"/>
</p:tagLst>
</file>

<file path=ppt/tags/tag258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2873</Words>
  <Application>WPS 演示</Application>
  <PresentationFormat>宽屏</PresentationFormat>
  <Paragraphs>104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WPS灵秀黑</vt:lpstr>
      <vt:lpstr>Office 主题​​</vt:lpstr>
      <vt:lpstr>中信泰富特钢集团概况与企业文化</vt:lpstr>
      <vt:lpstr>目录</vt:lpstr>
      <vt:lpstr>集团定位与行业地位</vt:lpstr>
      <vt:lpstr>企业基本概况</vt:lpstr>
      <vt:lpstr>企业发展历程</vt:lpstr>
      <vt:lpstr>业务范畴与市场优势</vt:lpstr>
      <vt:lpstr>企业文化理念</vt:lpstr>
      <vt:lpstr>使命——为人类文明提供绿色智慧特钢</vt:lpstr>
      <vt:lpstr>愿景——成为受人尊敬的世界领先特钢企业</vt:lpstr>
      <vt:lpstr>核心价值观——诚信、创新、融合、卓越</vt:lpstr>
      <vt:lpstr>企业精神——艰苦奋斗、务实担当、开拓创新、追求极致</vt:lpstr>
      <vt:lpstr>四、企业精神——艰苦奋斗、务实担当、开拓创新、追求极致</vt:lpstr>
      <vt:lpstr>四、企业精神——艰苦奋斗、务实担当、开拓创新、追求极致</vt:lpstr>
      <vt:lpstr>四、企业精神——艰苦奋斗、务实担当、开拓创新、追求极致</vt:lpstr>
      <vt:lpstr>质量理念——质量是我们的生命，质量今天就是市场明天，质量关乎每个人</vt:lpstr>
      <vt:lpstr>创新理念——科技铸就</vt:lpstr>
      <vt:lpstr>典型劳动模范</vt:lpstr>
      <vt:lpstr>唐科事迹与技术成就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案例六：中信泰富特钢集团股份有限公司</dc:title>
  <dc:creator>M15873</dc:creator>
  <dc:description>{"AIGC":{"ContentPropagator":"wps","Label":"1","ReservedCode1":"116950","ProduceID":"116950-4ba12b06ee6056fc","ReservedCode2":"116950","PropagateID":"116950-e815dc8477298d0c","ContentProducer":"wps"}}</dc:description>
  <cp:lastModifiedBy>嘿嘿</cp:lastModifiedBy>
  <cp:revision>2</cp:revision>
  <dcterms:created xsi:type="dcterms:W3CDTF">2025-11-09T05:34:17Z</dcterms:created>
  <dcterms:modified xsi:type="dcterms:W3CDTF">2025-11-09T06:30:03Z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4660C6C21501F7C9F01E10691D7FF5FE_41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</Properties>
</file>