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8" r:id="rId3"/>
    <p:sldId id="279" r:id="rId4"/>
    <p:sldId id="280" r:id="rId5"/>
    <p:sldId id="281" r:id="rId6"/>
    <p:sldId id="294" r:id="rId7"/>
    <p:sldId id="282" r:id="rId8"/>
    <p:sldId id="285" r:id="rId9"/>
    <p:sldId id="284" r:id="rId10"/>
    <p:sldId id="295" r:id="rId11"/>
    <p:sldId id="296" r:id="rId12"/>
    <p:sldId id="286" r:id="rId13"/>
    <p:sldId id="287" r:id="rId14"/>
    <p:sldId id="288" r:id="rId15"/>
    <p:sldId id="289" r:id="rId16"/>
    <p:sldId id="290" r:id="rId17"/>
    <p:sldId id="297" r:id="rId18"/>
    <p:sldId id="298" r:id="rId19"/>
    <p:sldId id="291" r:id="rId20"/>
    <p:sldId id="292" r:id="rId21"/>
    <p:sldId id="299" r:id="rId22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pos="3936" userDrawn="1">
          <p15:clr>
            <a:srgbClr val="A4A3A4"/>
          </p15:clr>
        </p15:guide>
        <p15:guide id="5" orient="horz" pos="3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92D"/>
    <a:srgbClr val="FDF3E9"/>
    <a:srgbClr val="BC4300"/>
    <a:srgbClr val="FF9961"/>
    <a:srgbClr val="FD8F58"/>
    <a:srgbClr val="FFFFFF"/>
    <a:srgbClr val="F8832C"/>
    <a:srgbClr val="F77A1D"/>
    <a:srgbClr val="FDDFC9"/>
    <a:srgbClr val="FF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29" y="62"/>
      </p:cViewPr>
      <p:guideLst>
        <p:guide pos="384"/>
        <p:guide pos="7296"/>
        <p:guide orient="horz" pos="4320"/>
        <p:guide orient="horz" pos="3936"/>
        <p:guide orient="horz" pos="38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11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44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BD8A-B792-4C34-A101-F500366E3D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F4AD3-D7B3-49E8-8BE1-AB9A5A87D9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DE671-EB49-4CBC-B933-FF79003E98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43CC-69C8-4354-8B40-2E066A32A0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2.jpe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20" Type="http://schemas.openxmlformats.org/officeDocument/2006/relationships/tags" Target="../tags/tag91.xml"/><Relationship Id="rId2" Type="http://schemas.openxmlformats.org/officeDocument/2006/relationships/tags" Target="../tags/tag73.xml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../media/image2.jpe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image" Target="../media/image1.png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1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1257300"/>
            <a:ext cx="10795865" cy="4920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12" name="日期占位符 6"/>
          <p:cNvSpPr>
            <a:spLocks noGrp="1"/>
          </p:cNvSpPr>
          <p:nvPr>
            <p:ph type="dt" sz="half" idx="19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20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11"/>
          <p:cNvSpPr>
            <a:spLocks noGrp="1"/>
          </p:cNvSpPr>
          <p:nvPr>
            <p:ph type="sldNum" sz="quarter" idx="21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 userDrawn="1">
            <p:ph type="ctrTitle" idx="17826049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4800" b="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节编号"/>
          <p:cNvSpPr>
            <a:spLocks noGrp="1"/>
          </p:cNvSpPr>
          <p:nvPr userDrawn="1">
            <p:ph type="body" sz="quarter" idx="17826561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01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11"/>
          <p:cNvSpPr>
            <a:spLocks noGrp="1"/>
          </p:cNvSpPr>
          <p:nvPr>
            <p:ph type="body" idx="17826305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 标题"/>
          <p:cNvSpPr>
            <a:spLocks noGrp="1"/>
          </p:cNvSpPr>
          <p:nvPr>
            <p:ph type="ctrTitle" idx="17826049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400" spc="0" dirty="0"/>
            </a:lvl1pPr>
          </a:lstStyle>
          <a:p>
            <a:pPr lvl="0"/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目录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01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02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03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04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05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12" name="日期占位符 6"/>
          <p:cNvSpPr>
            <a:spLocks noGrp="1"/>
          </p:cNvSpPr>
          <p:nvPr>
            <p:ph type="dt" sz="half" idx="16385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16386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灯片编号占位符 11"/>
          <p:cNvSpPr>
            <a:spLocks noGrp="1"/>
          </p:cNvSpPr>
          <p:nvPr>
            <p:ph type="sldNum" sz="quarter" idx="16387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8" name="标题 1"/>
          <p:cNvSpPr>
            <a:spLocks noGrp="1"/>
          </p:cNvSpPr>
          <p:nvPr userDrawn="1">
            <p:ph type="ctrTitle" idx="16388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4800" b="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单击此处添加章节标题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7" name="节编号"/>
          <p:cNvSpPr>
            <a:spLocks noGrp="1"/>
          </p:cNvSpPr>
          <p:nvPr userDrawn="1">
            <p:ph type="body" sz="quarter" idx="16389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5257800" y="4419600"/>
            <a:ext cx="50800" cy="1828800"/>
          </a:xfrm>
          <a:custGeom>
            <a:avLst/>
            <a:gdLst>
              <a:gd name="connisteX0" fmla="*/ 0 w 50800"/>
              <a:gd name="connsiteY0" fmla="*/ 25400 h 1828800"/>
              <a:gd name="connisteX1" fmla="*/ 25400 w 50800"/>
              <a:gd name="connsiteY1" fmla="*/ 0 h 1828800"/>
              <a:gd name="connisteX2" fmla="*/ 25400 w 50800"/>
              <a:gd name="connsiteY2" fmla="*/ 0 h 1828800"/>
              <a:gd name="connisteX3" fmla="*/ 50800 w 50800"/>
              <a:gd name="connsiteY3" fmla="*/ 25400 h 1828800"/>
              <a:gd name="connisteX4" fmla="*/ 50800 w 50800"/>
              <a:gd name="connsiteY4" fmla="*/ 1803400 h 1828800"/>
              <a:gd name="connisteX5" fmla="*/ 25400 w 50800"/>
              <a:gd name="connsiteY5" fmla="*/ 1828800 h 1828800"/>
              <a:gd name="connisteX6" fmla="*/ 25400 w 50800"/>
              <a:gd name="connsiteY6" fmla="*/ 1828800 h 1828800"/>
              <a:gd name="connisteX7" fmla="*/ 0 w 50800"/>
              <a:gd name="connsiteY7" fmla="*/ 1803400 h 1828800"/>
              <a:gd name="connisteX8" fmla="*/ 0 w 50800"/>
              <a:gd name="connsiteY8" fmla="*/ 25400 h 182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8288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803400"/>
                </a:lnTo>
                <a:cubicBezTo>
                  <a:pt x="50800" y="1817428"/>
                  <a:pt x="39428" y="1828800"/>
                  <a:pt x="25400" y="1828800"/>
                </a:cubicBezTo>
                <a:lnTo>
                  <a:pt x="25400" y="1828800"/>
                </a:lnTo>
                <a:cubicBezTo>
                  <a:pt x="11372" y="1828800"/>
                  <a:pt x="0" y="1817428"/>
                  <a:pt x="0" y="18034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4419600"/>
            <a:ext cx="6172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0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2895600"/>
          </a:xfrm>
          <a:custGeom>
            <a:avLst/>
            <a:gdLst>
              <a:gd name="connisteX0" fmla="*/ 0 w 10972800"/>
              <a:gd name="connsiteY0" fmla="*/ 203200 h 2895600"/>
              <a:gd name="connisteX1" fmla="*/ 203200 w 10972800"/>
              <a:gd name="connsiteY1" fmla="*/ 0 h 2895600"/>
              <a:gd name="connisteX2" fmla="*/ 10769600 w 10972800"/>
              <a:gd name="connsiteY2" fmla="*/ 0 h 2895600"/>
              <a:gd name="connisteX3" fmla="*/ 10972800 w 10972800"/>
              <a:gd name="connsiteY3" fmla="*/ 203200 h 2895600"/>
              <a:gd name="connisteX4" fmla="*/ 10972800 w 10972800"/>
              <a:gd name="connsiteY4" fmla="*/ 2692400 h 2895600"/>
              <a:gd name="connisteX5" fmla="*/ 10769600 w 10972800"/>
              <a:gd name="connsiteY5" fmla="*/ 2895600 h 2895600"/>
              <a:gd name="connisteX6" fmla="*/ 203200 w 10972800"/>
              <a:gd name="connsiteY6" fmla="*/ 2895600 h 2895600"/>
              <a:gd name="connisteX7" fmla="*/ 0 w 10972800"/>
              <a:gd name="connsiteY7" fmla="*/ 2692400 h 2895600"/>
              <a:gd name="connisteX8" fmla="*/ 0 w 10972800"/>
              <a:gd name="connsiteY8" fmla="*/ 203200 h 289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9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692400"/>
                </a:lnTo>
                <a:cubicBezTo>
                  <a:pt x="10972800" y="2804624"/>
                  <a:pt x="10881824" y="2895600"/>
                  <a:pt x="10769600" y="2895600"/>
                </a:cubicBezTo>
                <a:lnTo>
                  <a:pt x="203200" y="2895600"/>
                </a:lnTo>
                <a:cubicBezTo>
                  <a:pt x="90976" y="2895600"/>
                  <a:pt x="0" y="2804624"/>
                  <a:pt x="0" y="2692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724400"/>
            <a:ext cx="10972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7846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10972800" cy="2641600"/>
          </a:xfrm>
          <a:custGeom>
            <a:avLst/>
            <a:gdLst>
              <a:gd name="connisteX0" fmla="*/ 0 w 10972800"/>
              <a:gd name="connsiteY0" fmla="*/ 203200 h 2641600"/>
              <a:gd name="connisteX1" fmla="*/ 203200 w 10972800"/>
              <a:gd name="connsiteY1" fmla="*/ 0 h 2641600"/>
              <a:gd name="connisteX2" fmla="*/ 10769600 w 10972800"/>
              <a:gd name="connsiteY2" fmla="*/ 0 h 2641600"/>
              <a:gd name="connisteX3" fmla="*/ 10972800 w 10972800"/>
              <a:gd name="connsiteY3" fmla="*/ 203200 h 2641600"/>
              <a:gd name="connisteX4" fmla="*/ 10972800 w 10972800"/>
              <a:gd name="connsiteY4" fmla="*/ 2438400 h 2641600"/>
              <a:gd name="connisteX5" fmla="*/ 10769600 w 10972800"/>
              <a:gd name="connsiteY5" fmla="*/ 2641600 h 2641600"/>
              <a:gd name="connisteX6" fmla="*/ 203200 w 10972800"/>
              <a:gd name="connsiteY6" fmla="*/ 2641600 h 2641600"/>
              <a:gd name="connisteX7" fmla="*/ 0 w 10972800"/>
              <a:gd name="connsiteY7" fmla="*/ 2438400 h 2641600"/>
              <a:gd name="connisteX8" fmla="*/ 0 w 10972800"/>
              <a:gd name="connsiteY8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438400"/>
                </a:lnTo>
                <a:cubicBezTo>
                  <a:pt x="10972800" y="2550624"/>
                  <a:pt x="10881824" y="2641600"/>
                  <a:pt x="107696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4140200"/>
            <a:ext cx="6934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5588000" cy="4724400"/>
          </a:xfrm>
          <a:custGeom>
            <a:avLst/>
            <a:gdLst>
              <a:gd name="connisteX0" fmla="*/ 0 w 5588000"/>
              <a:gd name="connsiteY0" fmla="*/ 203200 h 4724400"/>
              <a:gd name="connisteX1" fmla="*/ 203200 w 5588000"/>
              <a:gd name="connsiteY1" fmla="*/ 0 h 4724400"/>
              <a:gd name="connisteX2" fmla="*/ 5384800 w 5588000"/>
              <a:gd name="connsiteY2" fmla="*/ 0 h 4724400"/>
              <a:gd name="connisteX3" fmla="*/ 5588000 w 5588000"/>
              <a:gd name="connsiteY3" fmla="*/ 203200 h 4724400"/>
              <a:gd name="connisteX4" fmla="*/ 5588000 w 5588000"/>
              <a:gd name="connsiteY4" fmla="*/ 4521200 h 4724400"/>
              <a:gd name="connisteX5" fmla="*/ 5384800 w 5588000"/>
              <a:gd name="connsiteY5" fmla="*/ 4724400 h 4724400"/>
              <a:gd name="connisteX6" fmla="*/ 203200 w 5588000"/>
              <a:gd name="connsiteY6" fmla="*/ 4724400 h 4724400"/>
              <a:gd name="connisteX7" fmla="*/ 0 w 5588000"/>
              <a:gd name="connsiteY7" fmla="*/ 4521200 h 4724400"/>
              <a:gd name="connisteX8" fmla="*/ 0 w 5588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4521200"/>
                </a:lnTo>
                <a:cubicBezTo>
                  <a:pt x="5588000" y="4633424"/>
                  <a:pt x="5497024" y="4724400"/>
                  <a:pt x="5384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02400" y="2971800"/>
            <a:ext cx="5080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6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5029200"/>
            <a:ext cx="50800" cy="1219200"/>
          </a:xfrm>
          <a:custGeom>
            <a:avLst/>
            <a:gdLst>
              <a:gd name="connisteX0" fmla="*/ 0 w 50800"/>
              <a:gd name="connsiteY0" fmla="*/ 25400 h 1219200"/>
              <a:gd name="connisteX1" fmla="*/ 25400 w 50800"/>
              <a:gd name="connsiteY1" fmla="*/ 0 h 1219200"/>
              <a:gd name="connisteX2" fmla="*/ 25400 w 50800"/>
              <a:gd name="connsiteY2" fmla="*/ 0 h 1219200"/>
              <a:gd name="connisteX3" fmla="*/ 50800 w 50800"/>
              <a:gd name="connsiteY3" fmla="*/ 25400 h 1219200"/>
              <a:gd name="connisteX4" fmla="*/ 50800 w 50800"/>
              <a:gd name="connsiteY4" fmla="*/ 1193800 h 1219200"/>
              <a:gd name="connisteX5" fmla="*/ 25400 w 50800"/>
              <a:gd name="connsiteY5" fmla="*/ 1219200 h 1219200"/>
              <a:gd name="connisteX6" fmla="*/ 25400 w 50800"/>
              <a:gd name="connsiteY6" fmla="*/ 1219200 h 1219200"/>
              <a:gd name="connisteX7" fmla="*/ 0 w 50800"/>
              <a:gd name="connsiteY7" fmla="*/ 1193800 h 1219200"/>
              <a:gd name="connisteX8" fmla="*/ 0 w 50800"/>
              <a:gd name="connsiteY8" fmla="*/ 254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219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193800"/>
                </a:lnTo>
                <a:cubicBezTo>
                  <a:pt x="50800" y="1207828"/>
                  <a:pt x="39428" y="1219200"/>
                  <a:pt x="25400" y="1219200"/>
                </a:cubicBezTo>
                <a:lnTo>
                  <a:pt x="25400" y="1219200"/>
                </a:lnTo>
                <a:cubicBezTo>
                  <a:pt x="11372" y="1219200"/>
                  <a:pt x="0" y="1207828"/>
                  <a:pt x="0" y="1193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5029200"/>
            <a:ext cx="6172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>
          <a:xfrm>
            <a:off x="7011112" y="882244"/>
            <a:ext cx="2597738" cy="101797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lang="zh-CN" altLang="en-US" sz="660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标 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9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30988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2032000"/>
            <a:ext cx="50800" cy="609600"/>
          </a:xfrm>
          <a:custGeom>
            <a:avLst/>
            <a:gdLst>
              <a:gd name="connisteX0" fmla="*/ 0 w 50800"/>
              <a:gd name="connsiteY0" fmla="*/ 25400 h 609600"/>
              <a:gd name="connisteX1" fmla="*/ 25400 w 50800"/>
              <a:gd name="connsiteY1" fmla="*/ 0 h 609600"/>
              <a:gd name="connisteX2" fmla="*/ 25400 w 50800"/>
              <a:gd name="connsiteY2" fmla="*/ 0 h 609600"/>
              <a:gd name="connisteX3" fmla="*/ 50800 w 50800"/>
              <a:gd name="connsiteY3" fmla="*/ 25400 h 609600"/>
              <a:gd name="connisteX4" fmla="*/ 50800 w 50800"/>
              <a:gd name="connsiteY4" fmla="*/ 584200 h 609600"/>
              <a:gd name="connisteX5" fmla="*/ 25400 w 50800"/>
              <a:gd name="connsiteY5" fmla="*/ 609600 h 609600"/>
              <a:gd name="connisteX6" fmla="*/ 25400 w 50800"/>
              <a:gd name="connsiteY6" fmla="*/ 609600 h 609600"/>
              <a:gd name="connisteX7" fmla="*/ 0 w 50800"/>
              <a:gd name="connsiteY7" fmla="*/ 584200 h 609600"/>
              <a:gd name="connisteX8" fmla="*/ 0 w 50800"/>
              <a:gd name="connsiteY8" fmla="*/ 254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609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584200"/>
                </a:lnTo>
                <a:cubicBezTo>
                  <a:pt x="50800" y="598228"/>
                  <a:pt x="39428" y="609600"/>
                  <a:pt x="25400" y="609600"/>
                </a:cubicBezTo>
                <a:lnTo>
                  <a:pt x="25400" y="609600"/>
                </a:lnTo>
                <a:cubicBezTo>
                  <a:pt x="11372" y="609600"/>
                  <a:pt x="0" y="598228"/>
                  <a:pt x="0" y="584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032000"/>
            <a:ext cx="10820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0_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48200" y="1524000"/>
            <a:ext cx="6934200" cy="4724400"/>
          </a:xfrm>
          <a:custGeom>
            <a:avLst/>
            <a:gdLst>
              <a:gd name="connisteX0" fmla="*/ 0 w 6934200"/>
              <a:gd name="connsiteY0" fmla="*/ 0 h 4724400"/>
              <a:gd name="connisteX1" fmla="*/ 6731000 w 6934200"/>
              <a:gd name="connsiteY1" fmla="*/ 0 h 4724400"/>
              <a:gd name="connisteX2" fmla="*/ 6934200 w 6934200"/>
              <a:gd name="connsiteY2" fmla="*/ 203200 h 4724400"/>
              <a:gd name="connisteX3" fmla="*/ 6934200 w 6934200"/>
              <a:gd name="connsiteY3" fmla="*/ 4521200 h 4724400"/>
              <a:gd name="connisteX4" fmla="*/ 6731000 w 6934200"/>
              <a:gd name="connsiteY4" fmla="*/ 4724400 h 4724400"/>
              <a:gd name="connisteX5" fmla="*/ 0 w 6934200"/>
              <a:gd name="connsiteY5" fmla="*/ 4724400 h 4724400"/>
              <a:gd name="connisteX6" fmla="*/ 0 w 69342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0"/>
                </a:move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4521200"/>
                </a:lnTo>
                <a:cubicBezTo>
                  <a:pt x="6934200" y="4633424"/>
                  <a:pt x="6843224" y="4724400"/>
                  <a:pt x="67310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105400" y="3276600"/>
            <a:ext cx="6019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3810000"/>
          </a:xfrm>
          <a:custGeom>
            <a:avLst/>
            <a:gdLst>
              <a:gd name="connisteX0" fmla="*/ 0 w 10972800"/>
              <a:gd name="connsiteY0" fmla="*/ 203200 h 3810000"/>
              <a:gd name="connisteX1" fmla="*/ 203200 w 10972800"/>
              <a:gd name="connsiteY1" fmla="*/ 0 h 3810000"/>
              <a:gd name="connisteX2" fmla="*/ 10769600 w 10972800"/>
              <a:gd name="connsiteY2" fmla="*/ 0 h 3810000"/>
              <a:gd name="connisteX3" fmla="*/ 10972800 w 10972800"/>
              <a:gd name="connsiteY3" fmla="*/ 203200 h 3810000"/>
              <a:gd name="connisteX4" fmla="*/ 10972800 w 10972800"/>
              <a:gd name="connsiteY4" fmla="*/ 3606800 h 3810000"/>
              <a:gd name="connisteX5" fmla="*/ 10769600 w 10972800"/>
              <a:gd name="connsiteY5" fmla="*/ 3810000 h 3810000"/>
              <a:gd name="connisteX6" fmla="*/ 203200 w 10972800"/>
              <a:gd name="connsiteY6" fmla="*/ 3810000 h 3810000"/>
              <a:gd name="connisteX7" fmla="*/ 0 w 10972800"/>
              <a:gd name="connsiteY7" fmla="*/ 3606800 h 3810000"/>
              <a:gd name="connisteX8" fmla="*/ 0 w 10972800"/>
              <a:gd name="connsiteY8" fmla="*/ 203200 h 381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81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606800"/>
                </a:lnTo>
                <a:cubicBezTo>
                  <a:pt x="10972800" y="3719024"/>
                  <a:pt x="10881824" y="3810000"/>
                  <a:pt x="10769600" y="3810000"/>
                </a:cubicBezTo>
                <a:lnTo>
                  <a:pt x="203200" y="3810000"/>
                </a:lnTo>
                <a:cubicBezTo>
                  <a:pt x="90976" y="3810000"/>
                  <a:pt x="0" y="3719024"/>
                  <a:pt x="0" y="360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2" name="Subtitle 11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THE END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标题 1 标题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400" spc="0" dirty="0"/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谢谢观看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48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132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4800" y="1257300"/>
            <a:ext cx="5157787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4800" y="1840832"/>
            <a:ext cx="5157787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311612" y="1257300"/>
            <a:ext cx="5183188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11612" y="1840832"/>
            <a:ext cx="5183188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360363"/>
            <a:ext cx="10801350" cy="5817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95325" y="1257300"/>
            <a:ext cx="10795865" cy="49591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1" name="日期占位符 4"/>
          <p:cNvSpPr>
            <a:spLocks noGrp="1"/>
          </p:cNvSpPr>
          <p:nvPr>
            <p:ph type="dt" sz="half" idx="16385"/>
            <p:custDataLst>
              <p:tags r:id="rId8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638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1016000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20XX YEAR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6387"/>
            <p:custDataLst>
              <p:tags r:id="rId11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7" name="标题 1 标题"/>
          <p:cNvSpPr>
            <a:spLocks noGrp="1"/>
          </p:cNvSpPr>
          <p:nvPr userDrawn="1">
            <p:ph type="ctrTitle" idx="16388" hasCustomPrompt="1"/>
            <p:custDataLst>
              <p:tags r:id="rId12"/>
            </p:custDataLst>
          </p:nvPr>
        </p:nvSpPr>
        <p:spPr>
          <a:xfrm>
            <a:off x="1016000" y="2159000"/>
            <a:ext cx="6352646" cy="2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00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
添加文档标题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57" name="文本占位符-汇报人"/>
          <p:cNvSpPr>
            <a:spLocks noGrp="1"/>
          </p:cNvSpPr>
          <p:nvPr userDrawn="1">
            <p:ph type="body" sz="quarter" idx="16390" hasCustomPrompt="1"/>
            <p:custDataLst>
              <p:tags r:id="rId13"/>
            </p:custDataLst>
          </p:nvPr>
        </p:nvSpPr>
        <p:spPr>
          <a:xfrm>
            <a:off x="1016000" y="4749800"/>
            <a:ext cx="2540882" cy="533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500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 vert="horz" lIns="0" tIns="0" rIns="0" bIns="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BY WPS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7" Type="http://schemas.openxmlformats.org/officeDocument/2006/relationships/theme" Target="../theme/theme1.xml"/><Relationship Id="rId36" Type="http://schemas.openxmlformats.org/officeDocument/2006/relationships/tags" Target="../tags/tag170.xml"/><Relationship Id="rId35" Type="http://schemas.openxmlformats.org/officeDocument/2006/relationships/tags" Target="../tags/tag169.xml"/><Relationship Id="rId34" Type="http://schemas.openxmlformats.org/officeDocument/2006/relationships/tags" Target="../tags/tag168.xml"/><Relationship Id="rId33" Type="http://schemas.openxmlformats.org/officeDocument/2006/relationships/tags" Target="../tags/tag167.xml"/><Relationship Id="rId32" Type="http://schemas.openxmlformats.org/officeDocument/2006/relationships/tags" Target="../tags/tag166.xml"/><Relationship Id="rId31" Type="http://schemas.openxmlformats.org/officeDocument/2006/relationships/tags" Target="../tags/tag165.xml"/><Relationship Id="rId30" Type="http://schemas.openxmlformats.org/officeDocument/2006/relationships/tags" Target="../tags/tag164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163.xml"/><Relationship Id="rId28" Type="http://schemas.openxmlformats.org/officeDocument/2006/relationships/tags" Target="../tags/tag162.xml"/><Relationship Id="rId27" Type="http://schemas.openxmlformats.org/officeDocument/2006/relationships/tags" Target="../tags/tag161.xml"/><Relationship Id="rId26" Type="http://schemas.openxmlformats.org/officeDocument/2006/relationships/image" Target="../media/image1.png"/><Relationship Id="rId25" Type="http://schemas.openxmlformats.org/officeDocument/2006/relationships/tags" Target="../tags/tag160.xml"/><Relationship Id="rId24" Type="http://schemas.openxmlformats.org/officeDocument/2006/relationships/tags" Target="../tags/tag159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27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28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29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sp>
        <p:nvSpPr>
          <p:cNvPr id="33" name="标题占位符 1"/>
          <p:cNvSpPr>
            <a:spLocks noGrp="1"/>
          </p:cNvSpPr>
          <p:nvPr userDrawn="1">
            <p:ph type="title"/>
            <p:custDataLst>
              <p:tags r:id="rId30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2" name="文本占位符 2"/>
          <p:cNvSpPr>
            <a:spLocks noGrp="1"/>
          </p:cNvSpPr>
          <p:nvPr userDrawn="1">
            <p:ph type="body" idx="1"/>
            <p:custDataLst>
              <p:tags r:id="rId31"/>
            </p:custDataLst>
          </p:nvPr>
        </p:nvSpPr>
        <p:spPr>
          <a:xfrm>
            <a:off x="695325" y="1257302"/>
            <a:ext cx="10801350" cy="49202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  <p:custDataLst>
              <p:tags r:id="rId32"/>
            </p:custDataLst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  <p:custDataLst>
              <p:tags r:id="rId34"/>
            </p:custDataLst>
          </p:nvPr>
        </p:nvSpPr>
        <p:spPr>
          <a:xfrm>
            <a:off x="8610599" y="6356350"/>
            <a:ext cx="2880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4" name="KSO_TEMPLATE" hidden="1"/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>
            <a:gsLst>
              <a:gs pos="100000">
                <a:schemeClr val="accent1"/>
              </a:gs>
              <a:gs pos="19000">
                <a:schemeClr val="accent2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</p:spTree>
    <p:custDataLst>
      <p:tags r:id="rId3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ea"/>
          <a:ea typeface="+mn-ea"/>
          <a:cs typeface="+mn-cs"/>
        </a:defRPr>
      </a:lvl1pPr>
      <a:lvl2pPr marL="538480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2pPr>
      <a:lvl3pPr marL="80645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tabLst>
          <a:tab pos="988695" algn="l"/>
        </a:tabLst>
        <a:defRPr sz="18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3pPr>
      <a:lvl4pPr marL="1076325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4pPr>
      <a:lvl5pPr marL="134493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0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image" Target="../media/image8.jpeg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image" Target="../media/image9.jpeg"/><Relationship Id="rId1" Type="http://schemas.openxmlformats.org/officeDocument/2006/relationships/tags" Target="../tags/tag22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1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image" Target="../media/image10.jpeg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1.xml"/><Relationship Id="rId5" Type="http://schemas.openxmlformats.org/officeDocument/2006/relationships/tags" Target="../tags/tag232.xml"/><Relationship Id="rId4" Type="http://schemas.openxmlformats.org/officeDocument/2006/relationships/image" Target="../media/image11.jpeg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12.jpeg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41.xml"/><Relationship Id="rId3" Type="http://schemas.openxmlformats.org/officeDocument/2006/relationships/image" Target="../media/image13.png"/><Relationship Id="rId2" Type="http://schemas.openxmlformats.org/officeDocument/2006/relationships/tags" Target="../tags/tag240.xml"/><Relationship Id="rId1" Type="http://schemas.openxmlformats.org/officeDocument/2006/relationships/tags" Target="../tags/tag23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187.xml"/><Relationship Id="rId14" Type="http://schemas.openxmlformats.org/officeDocument/2006/relationships/tags" Target="../tags/tag186.xml"/><Relationship Id="rId13" Type="http://schemas.openxmlformats.org/officeDocument/2006/relationships/tags" Target="../tags/tag185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tags" Target="../tags/tag17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94.xml"/><Relationship Id="rId4" Type="http://schemas.openxmlformats.org/officeDocument/2006/relationships/image" Target="../media/image3.jpeg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4.jpeg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image" Target="../media/image5.jpeg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image" Target="../media/image6.jpeg"/><Relationship Id="rId1" Type="http://schemas.openxmlformats.org/officeDocument/2006/relationships/tags" Target="../tags/tag20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image" Target="../media/image7.jpeg"/><Relationship Id="rId1" Type="http://schemas.openxmlformats.org/officeDocument/2006/relationships/tags" Target="../tags/tag20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 标题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模块五：首钢京唐钢铁联合有限责任公司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>
          <a:xfrm>
            <a:off x="473710" y="319405"/>
            <a:ext cx="11264265" cy="6272530"/>
          </a:xfrm>
        </p:spPr>
        <p:txBody>
          <a:bodyPr>
            <a:normAutofit lnSpcReduction="20000"/>
          </a:bodyPr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）相关产业拓展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）能源供应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拥有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台制氧机，为钢铁生产过程中的冶炼等环节提供所需的氧气。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）物流与仓储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凭借临近港口的优势，公司建设了配套的码头设施，为船舶提供码头服务，在港区内进行货物装卸作业，方便原料的输入和产品的输出。同时，开展国内货物运输代理、装卸搬运、普通货物仓储服务（不含危险化学品等需许可审批的项目）等业务，形成了较为完善的物流体系。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）技术服务与研发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技术研发：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公司高度重视技术创新，成立了专门的研发团队，围绕钢铁生产工艺、产品质量提升、资源综合利用等方面开展研究工作。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技术服务与咨询：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对外提供冶金技术研究、技术咨询、技术服务等业务。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）土地及资产运营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开展土地使用权租赁、非居住房地产租赁业务，对企业拥有的部分土地和房产进行合理运营，提高资产利用效率，增加企业收益。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/>
          <a:p>
            <a:pPr algn="ctr"/>
            <a:r>
              <a:rPr lang="zh-CN" altLang="en-US">
                <a:latin typeface="WPS灵秀黑" charset="-122"/>
                <a:ea typeface="WPS灵秀黑" charset="-122"/>
              </a:rPr>
              <a:t>企业文化理念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236460" y="190500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</a:t>
            </a:r>
            <a:r>
              <a:rPr lang="en-US" altLang="zh-CN">
                <a:latin typeface="WPS灵秀黑" charset="-122"/>
                <a:ea typeface="WPS灵秀黑" charset="-122"/>
              </a:rPr>
              <a:t>2</a:t>
            </a:r>
            <a:endParaRPr lang="en-US" altLang="zh-CN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文化理念体系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b7618b27-baaf-11f0-a80a-464132e40db0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77" b="77"/>
          <a:stretch>
            <a:fillRect/>
          </a:stretch>
        </p:blipFill>
        <p:spPr>
          <a:xfrm>
            <a:off x="7179310" y="609600"/>
            <a:ext cx="440309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>
          <a:xfrm>
            <a:off x="584200" y="1677035"/>
            <a:ext cx="76200" cy="404114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>
          <a:xfrm>
            <a:off x="762000" y="2063115"/>
            <a:ext cx="6172200" cy="1219200"/>
          </a:xfrm>
        </p:spPr>
        <p:txBody>
          <a:bodyPr>
            <a:no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首钢京唐公司始终坚定文化自信，以弘扬社会主义核心价值观为主线，传承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敢闯、敢坚持、敢于苦干硬干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，发扬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敢担当、敢创新、敢为天下先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的首钢精神。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坚持以人为本，以文化节为载体，加强民生服务和文明创建，提升职工工作生活品质和人文素养，实现人与企业共同发展。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>
          <a:xfrm>
            <a:off x="5143923" y="3345815"/>
            <a:ext cx="6352117" cy="1524000"/>
          </a:xfrm>
        </p:spPr>
        <p:txBody>
          <a:bodyPr/>
          <a:p>
            <a:pPr algn="ctr"/>
            <a:r>
              <a:rPr lang="zh-CN" altLang="en-US">
                <a:latin typeface="WPS灵秀黑" charset="-122"/>
                <a:ea typeface="WPS灵秀黑" charset="-122"/>
              </a:rPr>
              <a:t>绿色低碳发展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556500" y="1821815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</a:t>
            </a:r>
            <a:r>
              <a:rPr lang="en-US" altLang="zh-CN">
                <a:latin typeface="WPS灵秀黑" charset="-122"/>
                <a:ea typeface="WPS灵秀黑" charset="-122"/>
              </a:rPr>
              <a:t>3</a:t>
            </a:r>
            <a:endParaRPr lang="en-US" altLang="zh-CN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内容占位符 8" descr="b023b513-baaf-11f0-a806-be1c7f8e951c"/>
          <p:cNvPicPr>
            <a:picLocks noChangeAspect="1"/>
          </p:cNvPicPr>
          <p:nvPr>
            <p:ph idx="16387"/>
            <p:custDataLst>
              <p:tags r:id="rId1"/>
            </p:custDataLst>
          </p:nvPr>
        </p:nvPicPr>
        <p:blipFill>
          <a:blip r:embed="rId2"/>
          <a:srcRect t="7343" b="7343"/>
          <a:stretch>
            <a:fillRect/>
          </a:stretch>
        </p:blipFill>
        <p:spPr>
          <a:xfrm>
            <a:off x="609600" y="30988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609600" y="543560"/>
            <a:ext cx="10820400" cy="609600"/>
          </a:xfrm>
        </p:spPr>
        <p:txBody>
          <a:bodyPr>
            <a:no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首钢京唐公司是首钢搬迁调整的重要载体，是我国第一个实施城市钢铁企业搬迁、完全按照循环经济理念设计建设的千万吨级大型钢铁企业。一直以来，首钢京唐公司深刻领会和把握习近平生态文明思想，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积极践行绿色发展理念，坚持高点定位、创新驱动、协同发展，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争做行业的先行者与表率，为美丽中国建设贡献重要力量。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一、高点定位，争做美丽钢城先行者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af2e5f26-baaf-11f0-8591-6ec8ed122969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l="17698" r="17799"/>
          <a:stretch>
            <a:fillRect/>
          </a:stretch>
        </p:blipFill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>
          <a:xfrm>
            <a:off x="5001260" y="1682750"/>
            <a:ext cx="6445885" cy="1219200"/>
          </a:xfrm>
        </p:spPr>
        <p:txBody>
          <a:bodyPr>
            <a:no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首钢京唐公司始终坚持以规范化、精细化、长效化的环保管理全力推进环境持续改善，有序推进各项环保深度治理项目实施，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年顺利通过全流程环保绩效新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级提标评估并取得公示，再次获评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重点行业环保绩效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级企业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，多次荣获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绿色发展标杆企业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绿色发展典范企业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等称号，行业绿色转型领跑者地位不断夯实，为京津冀地区重污染行业绿色转型提供了可复制经验，展示了大型国企绿色发展的社会责任和良好形象。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二、创新驱动，争做节能降碳表率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5001260" y="1682750"/>
            <a:ext cx="6445885" cy="1219200"/>
          </a:xfrm>
        </p:spPr>
        <p:txBody>
          <a:bodyPr>
            <a:no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首钢京唐致力于长流程低碳冶炼技术的研发，以大废钢比冶炼为核心，建立起一套具有京唐特色的降碳工艺路线。目前已具备转炉单工序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50%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以上废钢比生产能力。同时，建成国内外首例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二氧化碳绿色洁净炼钢技术及应用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项目，从石灰窑尾气中回收二氧化碳，应用于转炉吹炼，开辟了炼钢过程二氧化碳规模化消纳利用的新路径，每年可减排二氧化碳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万吨，该项目纳入河北省第一批二氧化碳捕集利用封存试点项目。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首钢京唐低碳冶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" y="1524000"/>
            <a:ext cx="4625340" cy="47237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三、协同发展，争做循环经济排头兵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4855210" y="1756410"/>
            <a:ext cx="6467475" cy="4279900"/>
          </a:xfrm>
        </p:spPr>
        <p:txBody>
          <a:bodyPr>
            <a:norm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钢京唐公司已建立起成熟的固体废物梯级利用体系，完全实现了固废不出厂、循环再利用，钢渣、水渣、除尘灰等固体废弃物实现了100%的产品化转化。变“废”为宝、点“绿”成金的背后，是企业不断的研发与探索。从前，钢铁冶金渣常被视为钢铁企业的废弃物，难以处理。如今它已转变为下游生产的必需品，实现了从“包袱”到“财富”的华丽转身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首钢京唐固废利用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1524000"/>
            <a:ext cx="4648200" cy="47250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/>
          <a:p>
            <a:pPr algn="ctr"/>
            <a:r>
              <a:rPr lang="zh-CN" altLang="en-US">
                <a:latin typeface="WPS灵秀黑" charset="-122"/>
                <a:ea typeface="WPS灵秀黑" charset="-122"/>
              </a:rPr>
              <a:t>典型劳动模范</a:t>
            </a:r>
            <a:endParaRPr lang="en-US" altLang="zh-CN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066915" y="1905000"/>
            <a:ext cx="1527175" cy="1524000"/>
          </a:xfrm>
        </p:spPr>
        <p:txBody>
          <a:bodyPr/>
          <a:p>
            <a:r>
              <a:rPr lang="en-US" altLang="zh-CN">
                <a:latin typeface="WPS灵秀黑" charset="-122"/>
                <a:ea typeface="WPS灵秀黑" charset="-122"/>
              </a:rPr>
              <a:t>04</a:t>
            </a:r>
            <a:endParaRPr lang="en-US" altLang="zh-CN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案例</a:t>
            </a:r>
            <a:r>
              <a:rPr lang="en-US" altLang="zh-CN">
                <a:latin typeface="WPS灵秀黑" charset="-122"/>
                <a:ea typeface="WPS灵秀黑" charset="-122"/>
              </a:rPr>
              <a:t>1:“</a:t>
            </a:r>
            <a:r>
              <a:rPr lang="zh-CN" altLang="en-US">
                <a:latin typeface="WPS灵秀黑" charset="-122"/>
                <a:ea typeface="WPS灵秀黑" charset="-122"/>
              </a:rPr>
              <a:t>降本增效</a:t>
            </a:r>
            <a:r>
              <a:rPr lang="en-US" altLang="zh-CN">
                <a:latin typeface="WPS灵秀黑" charset="-122"/>
                <a:ea typeface="WPS灵秀黑" charset="-122"/>
              </a:rPr>
              <a:t>” </a:t>
            </a:r>
            <a:r>
              <a:rPr lang="zh-CN" altLang="en-US">
                <a:latin typeface="WPS灵秀黑" charset="-122"/>
                <a:ea typeface="WPS灵秀黑" charset="-122"/>
              </a:rPr>
              <a:t>的智多星</a:t>
            </a:r>
            <a:r>
              <a:rPr lang="en-US" altLang="zh-CN">
                <a:latin typeface="WPS灵秀黑" charset="-122"/>
                <a:ea typeface="WPS灵秀黑" charset="-122"/>
              </a:rPr>
              <a:t>——</a:t>
            </a:r>
            <a:r>
              <a:rPr lang="zh-CN" altLang="en-US">
                <a:latin typeface="WPS灵秀黑" charset="-122"/>
                <a:ea typeface="WPS灵秀黑" charset="-122"/>
              </a:rPr>
              <a:t>闫洪伟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" y="1662430"/>
            <a:ext cx="5942330" cy="4585970"/>
          </a:xfrm>
        </p:spPr>
        <p:txBody>
          <a:bodyPr>
            <a:normAutofit lnSpcReduction="10000"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在首钢京唐冷轧车间，有一位大家耳熟能详的“技术专家”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闫洪伟。2010年，他踏入曹妃甸这片热土，先后在冷轧1700产线、2230产线和镀锡1420产线等区域负责自动化设备运维，推进冷轧产线数智化转型。“干一行、爱一行、钻一行”，这是闫洪伟的座右铭。在工作中，他勇挑重担、攻坚克难，有力推动了冷轧高端产品开发和产线顺稳运行，因技术能力突出被公司评为首位首席工程师。2025年，获评北京市劳动模范。​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930" y="1663065"/>
            <a:ext cx="5408930" cy="41529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>
          <a:xfrm>
            <a:off x="845291" y="1676400"/>
            <a:ext cx="2363258" cy="4572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>
          <a:xfrm>
            <a:off x="948267" y="2290445"/>
            <a:ext cx="2364317" cy="762000"/>
          </a:xfrm>
        </p:spPr>
        <p:txBody>
          <a:bodyPr/>
          <a:p>
            <a:r>
              <a:rPr lang="zh-CN" altLang="en-US" sz="4500">
                <a:latin typeface="WPS灵秀黑" charset="-122"/>
                <a:ea typeface="WPS灵秀黑" charset="-122"/>
              </a:rPr>
              <a:t>目录</a:t>
            </a:r>
            <a:endParaRPr lang="zh-CN" altLang="en-US" sz="4500"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装饰  3"/>
          <p:cNvSpPr>
            <a:spLocks noGrp="1"/>
          </p:cNvSpPr>
          <p:nvPr>
            <p:ph type="body" idx="1639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企业概况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02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  <a:sym typeface="+mn-ea"/>
              </a:rPr>
              <a:t>企业文化理念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03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  <a:sym typeface="+mn-ea"/>
              </a:rPr>
              <a:t>绿色低碳发展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04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装饰  2"/>
          <p:cNvSpPr>
            <a:spLocks noGrp="1"/>
          </p:cNvSpPr>
          <p:nvPr>
            <p:ph type="body" idx="16400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典型劳动模范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案例</a:t>
            </a:r>
            <a:r>
              <a:rPr lang="en-US" altLang="zh-CN"/>
              <a:t>2</a:t>
            </a:r>
            <a:r>
              <a:rPr lang="zh-CN" altLang="en-US"/>
              <a:t>：用青春代码书写质量答卷</a:t>
            </a:r>
            <a:r>
              <a:rPr lang="en-US" altLang="zh-CN"/>
              <a:t>——</a:t>
            </a:r>
            <a:r>
              <a:rPr lang="zh-CN" altLang="en-US"/>
              <a:t>魏建波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" y="1474470"/>
            <a:ext cx="10972165" cy="4805045"/>
          </a:xfrm>
        </p:spPr>
        <p:txBody>
          <a:bodyPr/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魏建波，热轧部品种质量专业工程师，负责汽车板产品热轧工序的品种开发、生产组织、质量攻关等工作。自2020年入职以来，他聚焦产品质量提升与工艺优化，以技术创新为核心驱动力，深耕热轧冷系产品质量，先后著有专利6项、论文2篇，并荣获首钢劳动模范等称号，2025年被评为首钢京唐公司第四届“杰出青年”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保障产品质量，是我们工作的核心价值所在。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从接手难题到攻克难关，从数据监测到技术创新，他用五年的时间，在热轧冷系产品质量战线上书写青春篇章，诠释了一名青年技术骨干的责任与担当。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>
          <a:xfrm>
            <a:off x="4698788" y="3228975"/>
            <a:ext cx="6352117" cy="1524000"/>
          </a:xfrm>
        </p:spPr>
        <p:txBody>
          <a:bodyPr/>
          <a:p>
            <a:pPr algn="ctr"/>
            <a:r>
              <a:rPr lang="zh-CN" altLang="en-US">
                <a:latin typeface="WPS灵秀黑" charset="-122"/>
                <a:ea typeface="WPS灵秀黑" charset="-122"/>
              </a:rPr>
              <a:t>企业概况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6703060" y="176911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3071495" y="533400"/>
            <a:ext cx="6324600" cy="609600"/>
          </a:xfrm>
        </p:spPr>
        <p:txBody>
          <a:bodyPr>
            <a:normAutofit fontScale="90000"/>
          </a:bodyPr>
          <a:p>
            <a:r>
              <a:rPr lang="zh-CN" altLang="en-US">
                <a:latin typeface="WPS灵秀黑" charset="-122"/>
                <a:ea typeface="WPS灵秀黑" charset="-122"/>
                <a:sym typeface="+mn-ea"/>
              </a:rPr>
              <a:t>首钢京唐钢铁联合有限责任公司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>
          <a:xfrm>
            <a:off x="5257800" y="1794510"/>
            <a:ext cx="76200" cy="401701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5493385" y="1858010"/>
            <a:ext cx="6172200" cy="1828800"/>
          </a:xfrm>
        </p:spPr>
        <p:txBody>
          <a:bodyPr>
            <a:no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首钢京唐钢铁联合有限责任公司（简称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首钢京唐公司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）地处河北省唐山市曹妃甸区，是首钢搬迁调整的重要载体。首钢京唐公司是我国第一个实施城市钢铁企业搬迁，完全按照循环经济理念设计建设，临海靠港具有国际先进水平的千万吨级大型钢铁企业。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首钢京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" y="1858010"/>
            <a:ext cx="5033010" cy="33039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一、企业发展历程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>
          <a:xfrm flipH="1">
            <a:off x="5257165" y="1465580"/>
            <a:ext cx="77470" cy="4575175"/>
          </a:xfrm>
        </p:spPr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5473065" y="1349375"/>
            <a:ext cx="6172200" cy="4899025"/>
          </a:xfrm>
        </p:spPr>
        <p:txBody>
          <a:bodyPr>
            <a:normAutofit lnSpcReduction="20000"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2005年2月18日，国家发改委正式批复首钢实施搬迁、结构调整和环境治理方案，同意其在河北唐山曹妃甸建设现代化大型钢铁企业。同年10月9日，“首钢京唐钢铁联合有限责任公司” 在唐山市注册成立，10月22日，成立大会在曹妃甸隆重举行。​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投产以来，首钢京唐在产品研发、运营管理、能源环保、经济效益等方面成果丰硕。其产品服务于北京冬奥会、北京大兴机场、雄安新区等国家重点工程，在汽车板、镀锡板等领域表现出色，多种产品市场占有率领先或实现高端客户全覆盖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北京大兴机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95" y="1654810"/>
            <a:ext cx="4980940" cy="40493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370205" y="205740"/>
            <a:ext cx="10972800" cy="609600"/>
          </a:xfrm>
        </p:spPr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二、业务范畴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8" name="内容占位符 7" descr="b079e95b-baaf-11f0-b490-1a79a98bbbca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2820" b="2820"/>
          <a:stretch>
            <a:fillRect/>
          </a:stretch>
        </p:blipFill>
        <p:spPr>
          <a:xfrm>
            <a:off x="136525" y="1249680"/>
            <a:ext cx="6073775" cy="4741545"/>
          </a:xfrm>
          <a:custGeom>
            <a:avLst/>
            <a:gdLst>
              <a:gd name="connisteX0" fmla="*/ 0 w 10972800"/>
              <a:gd name="connsiteY0" fmla="*/ 203200 h 2895600"/>
              <a:gd name="connisteX1" fmla="*/ 203200 w 10972800"/>
              <a:gd name="connsiteY1" fmla="*/ 0 h 2895600"/>
              <a:gd name="connisteX2" fmla="*/ 10769600 w 10972800"/>
              <a:gd name="connsiteY2" fmla="*/ 0 h 2895600"/>
              <a:gd name="connisteX3" fmla="*/ 10972800 w 10972800"/>
              <a:gd name="connsiteY3" fmla="*/ 203200 h 2895600"/>
              <a:gd name="connisteX4" fmla="*/ 10972800 w 10972800"/>
              <a:gd name="connsiteY4" fmla="*/ 2692400 h 2895600"/>
              <a:gd name="connisteX5" fmla="*/ 10769600 w 10972800"/>
              <a:gd name="connsiteY5" fmla="*/ 2895600 h 2895600"/>
              <a:gd name="connisteX6" fmla="*/ 203200 w 10972800"/>
              <a:gd name="connsiteY6" fmla="*/ 2895600 h 2895600"/>
              <a:gd name="connisteX7" fmla="*/ 0 w 10972800"/>
              <a:gd name="connsiteY7" fmla="*/ 2692400 h 2895600"/>
              <a:gd name="connisteX8" fmla="*/ 0 w 10972800"/>
              <a:gd name="connsiteY8" fmla="*/ 203200 h 289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9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692400"/>
                </a:lnTo>
                <a:cubicBezTo>
                  <a:pt x="10972800" y="2804624"/>
                  <a:pt x="10881824" y="2895600"/>
                  <a:pt x="10769600" y="2895600"/>
                </a:cubicBezTo>
                <a:lnTo>
                  <a:pt x="203200" y="2895600"/>
                </a:lnTo>
                <a:cubicBezTo>
                  <a:pt x="90976" y="2895600"/>
                  <a:pt x="0" y="2804624"/>
                  <a:pt x="0" y="2692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>
          <a:xfrm>
            <a:off x="6362065" y="480695"/>
            <a:ext cx="5466080" cy="1524000"/>
          </a:xfrm>
        </p:spPr>
        <p:txBody>
          <a:bodyPr>
            <a:noAutofit/>
          </a:bodyPr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（一）核心钢铁业务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​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）钢铁冶炼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炼铁环节：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首钢京唐配备了大型高炉，如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5500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立方米的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号、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号高炉等，采用先进的炼铁技术，包括高风温、富氧喷煤等工艺，以提高铁水的产量和质量。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炼钢工序：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公司拥有脱磷转炉、脱碳转炉以及精炼炉等先进炼钢设备。其中，“全三脱”（脱硫、脱磷、脱碳）炼钢技术达到国际先进水平，炼钢转炉全炉碳氧积（衡量钢水洁净度的关键指标）处于国际领先地位。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内容占位符 7" descr="ae18b4b9-baaf-11f0-b26f-5e78bd251f6c"/>
          <p:cNvPicPr>
            <a:picLocks noChangeAspect="1"/>
          </p:cNvPicPr>
          <p:nvPr>
            <p:ph idx="16387"/>
            <p:custDataLst>
              <p:tags r:id="rId1"/>
            </p:custDataLst>
          </p:nvPr>
        </p:nvPicPr>
        <p:blipFill>
          <a:blip r:embed="rId2"/>
          <a:srcRect l="10538" r="10538"/>
          <a:stretch>
            <a:fillRect/>
          </a:stretch>
        </p:blipFill>
        <p:spPr>
          <a:xfrm>
            <a:off x="609600" y="1409700"/>
            <a:ext cx="5588000" cy="4724400"/>
          </a:xfrm>
          <a:custGeom>
            <a:avLst/>
            <a:gdLst>
              <a:gd name="connisteX0" fmla="*/ 0 w 5588000"/>
              <a:gd name="connsiteY0" fmla="*/ 203200 h 4724400"/>
              <a:gd name="connisteX1" fmla="*/ 203200 w 5588000"/>
              <a:gd name="connsiteY1" fmla="*/ 0 h 4724400"/>
              <a:gd name="connisteX2" fmla="*/ 5384800 w 5588000"/>
              <a:gd name="connsiteY2" fmla="*/ 0 h 4724400"/>
              <a:gd name="connisteX3" fmla="*/ 5588000 w 5588000"/>
              <a:gd name="connsiteY3" fmla="*/ 203200 h 4724400"/>
              <a:gd name="connisteX4" fmla="*/ 5588000 w 5588000"/>
              <a:gd name="connsiteY4" fmla="*/ 4521200 h 4724400"/>
              <a:gd name="connisteX5" fmla="*/ 5384800 w 5588000"/>
              <a:gd name="connsiteY5" fmla="*/ 4724400 h 4724400"/>
              <a:gd name="connisteX6" fmla="*/ 203200 w 5588000"/>
              <a:gd name="connsiteY6" fmla="*/ 4724400 h 4724400"/>
              <a:gd name="connisteX7" fmla="*/ 0 w 5588000"/>
              <a:gd name="connsiteY7" fmla="*/ 4521200 h 4724400"/>
              <a:gd name="connisteX8" fmla="*/ 0 w 5588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4521200"/>
                </a:lnTo>
                <a:cubicBezTo>
                  <a:pt x="5588000" y="4633424"/>
                  <a:pt x="5497024" y="4724400"/>
                  <a:pt x="5384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6502400" y="1253490"/>
            <a:ext cx="5080000" cy="1828800"/>
          </a:xfrm>
        </p:spPr>
        <p:txBody>
          <a:bodyPr>
            <a:noAutofit/>
          </a:bodyPr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）钢材轧制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热轧领域：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具备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2250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毫米、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1580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毫米热连轧机组各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套。这些机组能够将钢坯轧制成各种规格的热轧带钢，产品厚度范围广泛，可满足不同行业的需求。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冷轧方面：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拥有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2230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毫米、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1700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毫米、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1550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毫米酸洗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冷轧联合机组各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套。冷轧工序能够将热轧带钢进一步加工成表面质量更高、尺寸精度更优的冷轧带钢。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内容占位符 7" descr="b0204150-baaf-11f0-8591-6ec8ed122969"/>
          <p:cNvPicPr>
            <a:picLocks noChangeAspect="1"/>
          </p:cNvPicPr>
          <p:nvPr>
            <p:ph idx="16387"/>
            <p:custDataLst>
              <p:tags r:id="rId1"/>
            </p:custDataLst>
          </p:nvPr>
        </p:nvPicPr>
        <p:blipFill>
          <a:blip r:embed="rId2"/>
          <a:srcRect t="9641" b="9641"/>
          <a:stretch>
            <a:fillRect/>
          </a:stretch>
        </p:blipFill>
        <p:spPr>
          <a:xfrm>
            <a:off x="609600" y="609600"/>
            <a:ext cx="10972800" cy="2641600"/>
          </a:xfrm>
          <a:custGeom>
            <a:avLst/>
            <a:gdLst>
              <a:gd name="connisteX0" fmla="*/ 0 w 10972800"/>
              <a:gd name="connsiteY0" fmla="*/ 203200 h 2641600"/>
              <a:gd name="connisteX1" fmla="*/ 203200 w 10972800"/>
              <a:gd name="connsiteY1" fmla="*/ 0 h 2641600"/>
              <a:gd name="connisteX2" fmla="*/ 10769600 w 10972800"/>
              <a:gd name="connsiteY2" fmla="*/ 0 h 2641600"/>
              <a:gd name="connisteX3" fmla="*/ 10972800 w 10972800"/>
              <a:gd name="connsiteY3" fmla="*/ 203200 h 2641600"/>
              <a:gd name="connisteX4" fmla="*/ 10972800 w 10972800"/>
              <a:gd name="connsiteY4" fmla="*/ 2438400 h 2641600"/>
              <a:gd name="connisteX5" fmla="*/ 10769600 w 10972800"/>
              <a:gd name="connsiteY5" fmla="*/ 2641600 h 2641600"/>
              <a:gd name="connisteX6" fmla="*/ 203200 w 10972800"/>
              <a:gd name="connsiteY6" fmla="*/ 2641600 h 2641600"/>
              <a:gd name="connisteX7" fmla="*/ 0 w 10972800"/>
              <a:gd name="connsiteY7" fmla="*/ 2438400 h 2641600"/>
              <a:gd name="connisteX8" fmla="*/ 0 w 10972800"/>
              <a:gd name="connsiteY8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438400"/>
                </a:lnTo>
                <a:cubicBezTo>
                  <a:pt x="10972800" y="2550624"/>
                  <a:pt x="10881824" y="2641600"/>
                  <a:pt x="107696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463550" y="3661410"/>
            <a:ext cx="11118850" cy="2307590"/>
          </a:xfrm>
        </p:spPr>
        <p:txBody>
          <a:bodyPr>
            <a:normAutofit/>
          </a:bodyPr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中厚板生产：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首钢京唐开发了高强高韧性桥梁钢、高建钢、风电用钢等特色中厚板产品。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涂镀加工：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镀锡板产品涵盖饮料罐、食品罐、奶粉罐、喷雾罐等领域，实现国内高端客户全覆盖，在食品包装行业具有重要影响力。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电工钢制造：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生产的电工钢产品用于电机、变压器等电力设备的制造。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>
          <a:xfrm>
            <a:off x="473710" y="319405"/>
            <a:ext cx="11264265" cy="6438900"/>
          </a:xfrm>
        </p:spPr>
        <p:txBody>
          <a:bodyPr>
            <a:normAutofit/>
          </a:bodyPr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）相关产业拓展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）焦化及化工产品生产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建设了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座焦炉及配套的干熄焦设施，进行炼焦生产。在炼焦过程中，不仅产出焦炭用于炼铁，还回收和提炼出多种化工产品。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）资源综合应用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固体废弃物处理：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对高炉水渣、转炉钢渣、粉煤灰等固体废弃物进行加工处理。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废水处理与回用：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建立了完善的废水处理系统，对生产过程中产生的废水进行深度处理。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余热余压利用：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充分利用生产过程中的余热、余压进行发电。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再生资源回收与加工：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开展再生资源回收业务，包括对废旧金属、非金属废料和碎屑等的回收。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TYPE" val="f"/>
  <p:tag name="KSO_WM_UNIT_INDEX" val="1"/>
  <p:tag name="KSO_WM_UNIT_ISNUMDGMTITLE" val="0"/>
  <p:tag name="KSO_WM_TEMPLATE_INDEX" val="40490341"/>
  <p:tag name="KSO_WM_TEMPLATE_CATEGORY" val="custom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0dc369e3d55568d6e4d386aa220780f4db31a5d"/>
  <p:tag name="KSO_WM_NEWLAYOUT_GROUP_ID" val="layout_30"/>
  <p:tag name="KSO_WM_NEWLAYOUT_ID" val="slide_40fe1c812744aa32"/>
</p:tagLst>
</file>

<file path=ppt/tags/tag1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0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6ce16d5bf21976f4c64f4e2c8a17d452af61f7f"/>
  <p:tag name="KSO_WM_NEWLAYOUT_GROUP_ID" val="layout_10010"/>
  <p:tag name="KSO_WM_NEWLAYOUT_ID" val="slide_e6e8c727be722fab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9aec06f548e8a9f5b80b7c50c287b0dee7a46af"/>
  <p:tag name="KSO_WM_NEWLAYOUT_GROUP_ID" val="layout_63"/>
  <p:tag name="KSO_WM_NEWLAYOUT_ID" val="slide_8ac80139ec8b6044"/>
</p:tagLst>
</file>

<file path=ppt/tags/tag1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1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1dcb911b808f37bf702481ef66c30b778d94cc1"/>
  <p:tag name="KSO_WM_NEWLAYOUT_GROUP_ID" val="layout_10014"/>
  <p:tag name="KSO_WM_NEWLAYOUT_ID" val="slide_f7712251287c0dda"/>
</p:tagLst>
</file>

<file path=ppt/tags/tag1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4a94bca136f213720a911c686be6e752fb7f833"/>
  <p:tag name="KSO_WM_NEWLAYOUT_GROUP_ID" val="layout_6"/>
  <p:tag name="KSO_WM_NEWLAYOUT_ID" val="slide_92315733eaf4075b"/>
</p:tagLst>
</file>

<file path=ppt/tags/tag1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  <p:tag name="KSO_WM_TEMPLATE_INDEX" val="40490341"/>
  <p:tag name="KSO_WM_TEMPLATE_CATEGORY" val="custom"/>
</p:tagLst>
</file>

<file path=ppt/tags/tag13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4047dd2d1896e1dd69ce8d859311ffb4ff58ba8"/>
  <p:tag name="KSO_WM_NEWLAYOUT_GROUP_ID" val="layout_59"/>
  <p:tag name="KSO_WM_NEWLAYOUT_ID" val="slide_343866214a0a6226"/>
</p:tagLst>
</file>

<file path=ppt/tags/tag1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3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  <p:tag name="KSO_WM_UNIT_ISNUMDGMTITLE" val="0"/>
  <p:tag name="KSO_WM_TEMPLATE_INDEX" val="40490341"/>
  <p:tag name="KSO_WM_TEMPLATE_CATEGORY" val="custom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1606474294c2294200325363673bf043a2d9ba8"/>
  <p:tag name="KSO_WM_NEWLAYOUT_GROUP_ID" val="layout_60"/>
  <p:tag name="KSO_WM_NEWLAYOUT_ID" val="slide_8cd263bef1c85579"/>
</p:tagLst>
</file>

<file path=ppt/tags/tag1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44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a6af2ea40622cb58f45d6234c6e202c581688c0"/>
  <p:tag name="KSO_WM_NEWLAYOUT_GROUP_ID" val="layout_10009"/>
  <p:tag name="KSO_WM_NEWLAYOUT_ID" val="slide_0e8cc76892d704dc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  <p:tag name="KSO_WM_TEMPLATE_INDEX" val="40490341"/>
  <p:tag name="KSO_WM_TEMPLATE_CATEGORY" val="custom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157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5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9473e9a1f2a54c84f281c9dc323214f0238c42"/>
  <p:tag name="KSO_WM_NEWLAYOUT_ID" val="376"/>
  <p:tag name="KSO_WM_UNIT_ID" val="_11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  <p:tag name="KSO_WM_UNIT_ISNUMDGMTITLE" val="0"/>
  <p:tag name="KSO_WM_TEMPLATE_INDEX" val="40490341"/>
  <p:tag name="KSO_WM_TEMPLATE_CATEGORY" val="custom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4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50"/>
  <p:tag name="KSO_WM_TEMPLATE_CATEGORY" val="custom"/>
  <p:tag name="KSO_WM_TEMPLATE_INDEX" val="40490341"/>
  <p:tag name="KSO_WM_UNIT_ISNUMDGMTITLE" val="0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69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41"/>
  <p:tag name="KSO_WM_TEMPLATE_CATEGORY" val="custom"/>
  <p:tag name="KSO_WM_TEMPLATE_MASTER_TYPE" val="0"/>
  <p:tag name="KSO_WM_TAG_VERSION" val="3.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170.xml><?xml version="1.0" encoding="utf-8"?>
<p:tagLst xmlns:p="http://schemas.openxmlformats.org/presentationml/2006/main">
  <p:tag name="KSO_WM_AITEMPLATE_STYLE_ID" val="69796627181"/>
</p:tagLst>
</file>

<file path=ppt/tags/tag17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fd9021ca9e7d4e3e38ba4ea235e1bdb24eb9983c"/>
  <p:tag name="KSO_WM_NEWLAYOUT_ID" val="364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72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41"/>
  <p:tag name="KSO_WM_TEMPLATE_CATEGORY" val="custom"/>
  <p:tag name="KSO_WM_SLIDE_INDEX" val="1"/>
  <p:tag name="KSO_WM_SLIDE_ID" val="custom40490341_1"/>
  <p:tag name="KSO_WM_TEMPLATE_MASTER_TYPE" val="0"/>
  <p:tag name="KSO_WM_SLIDE_LAYOUT" val="a_f"/>
  <p:tag name="KSO_WM_SLIDE_LAYOUT_CNT" val="1_2"/>
  <p:tag name="KSO_WM_TAG_VERSION" val="3.0"/>
</p:tagLst>
</file>

<file path=ppt/tags/tag1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7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895972d8e56a68a10b0bbd34a8ee493c2aea8b2c"/>
  <p:tag name="KSO_WM_NEWLAYOUT_GROUP_ID" val="layout_1-5"/>
  <p:tag name="KSO_WM_NEWLAYOUT_ID" val="slide_cea45c27deb23863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17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1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1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1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1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18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187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contents"/>
  <p:tag name="KSO_WM_TEMPLATE_SUBCATEGORY" val="29"/>
  <p:tag name="KSO_WM_BEAUTIFY_FLAG" val="#wm#"/>
  <p:tag name="KSO_WM_TEMPLATE_FIGMA_ID" val="69796627181"/>
  <p:tag name="KSO_WM_TEMPLATE_SLIDE_ID" val="slide_cea45c27deb23863"/>
</p:tagLst>
</file>

<file path=ppt/tags/tag18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8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90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1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0dc369e3d55568d6e4d386aa220780f4db31a5d"/>
  <p:tag name="KSO_WM_NEWLAYOUT_GROUP_ID" val="layout_30"/>
  <p:tag name="KSO_WM_NEWLAYOUT_ID" val="slide_40fe1c812744aa32"/>
  <p:tag name="KSO_WM_UNIT_PRESET_TEXT" val="单击此处添加标题"/>
</p:tagLst>
</file>

<file path=ppt/tags/tag19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1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19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40fe1c812744aa32"/>
</p:tagLst>
</file>

<file path=ppt/tags/tag1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0dc369e3d55568d6e4d386aa220780f4db31a5d"/>
  <p:tag name="KSO_WM_NEWLAYOUT_GROUP_ID" val="layout_30"/>
  <p:tag name="KSO_WM_NEWLAYOUT_ID" val="slide_40fe1c812744aa32"/>
</p:tagLst>
</file>

<file path=ppt/tags/tag19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6ce16d5bf21976f4c64f4e2c8a17d452af61f7f"/>
  <p:tag name="KSO_WM_NEWLAYOUT_GROUP_ID" val="layout_10010"/>
  <p:tag name="KSO_WM_NEWLAYOUT_ID" val="slide_e6e8c727be722fab"/>
  <p:tag name="KSO_WM_UNIT_PRESET_TEXT" val="单击此处添加标题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1/1c6cc76c-de1c-4690-a04b-2c4677618021.jpg?Expires=1793928419\u0026AWSAccessKeyId=AKLT9NSy7kh8TIS1UzNqLRY2\u0026Signature=8sBeYd9VKtIzt7b0Z%2Fblgb00rRY%3D&quot;,&quot;product_name&quot;:&quot;api_wpp_external&quot;,&quot;intention_code&quot;:&quot;365wps_cc_create_ppt&quot;}*auto_qingqiu_ai_v2.1.6_ONLINE*98c14bc7bc910044a1e4750277a4dda3-slide-4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01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e6e8c727be722fab"/>
</p:tagLst>
</file>

<file path=ppt/tags/tag2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211378523012&quot;,&quot;product_name&quot;:&quot;api_wpp_external&quot;,&quot;intention_code&quot;:&quot;365wps_cc_create_ppt&quot;}*auto_gallery_ai_v2.1.6_ONLINE*98c14bc7bc910044a1e4750277a4dda3-slide-7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0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f7712251287c0dda"/>
</p:tagLst>
</file>

<file path=ppt/tags/tag2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1/6fccfec6-3a9d-4c8b-8861-56382091cd59.jpg?Expires=1793928418\u0026AWSAccessKeyId=AKLT9NSy7kh8TIS1UzNqLRY2\u0026Signature=dl8fB5s93oG3TjNy6yZR0ZeCgBY%3D&quot;,&quot;product_name&quot;:&quot;api_wpp_external&quot;,&quot;intention_code&quot;:&quot;365wps_cc_create_ppt&quot;}*auto_qingqiu_ai_v2.1.6_ONLINE*98c14bc7bc910044a1e4750277a4dda3-slide-6"/>
</p:tagLst>
</file>

<file path=ppt/tags/tag2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  <p:tag name="KSO_WM_UNIT_PRESET_TEXT" val="单击此处添加正文"/>
</p:tagLst>
</file>

<file path=ppt/tags/tag207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8ac80139ec8b6044"/>
</p:tagLst>
</file>

<file path=ppt/tags/tag20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20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21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1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12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2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4a94bca136f213720a911c686be6e752fb7f833"/>
  <p:tag name="KSO_WM_NEWLAYOUT_GROUP_ID" val="layout_6"/>
  <p:tag name="KSO_WM_NEWLAYOUT_ID" val="slide_92315733eaf4075b"/>
  <p:tag name="KSO_WM_UNIT_PRESET_TEXT" val="单击此处添加标题"/>
</p:tagLst>
</file>

<file path=ppt/tags/tag2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88acbc317fc0fd57d236b5489dea712f_0.png?Expires=1762478829\u0026AWSAccessKeyId=AKLT9VJ0mcxR8yRlm6PIC9hY\u0026Signature=Btxp1THmMhiX1IQsF1nR83QncyA%3D&quot;,&quot;product_name&quot;:&quot;api_wpp_external&quot;,&quot;intention_code&quot;:&quot;365wps_cc_create_ppt&quot;}*auto_doubao_ai_v2.1.6_ONLINE*98c14bc7bc910044a1e4750277a4dda3-slide-9"/>
</p:tagLst>
</file>

<file path=ppt/tags/tag21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17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92315733eaf4075b"/>
</p:tagLst>
</file>

<file path=ppt/tags/tag21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1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20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2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1/8e0cf78a-ef33-493f-882e-b99e38521ecc.jpg?Expires=1793928418\u0026AWSAccessKeyId=AKLT9NSy7kh8TIS1UzNqLRY2\u0026Signature=zwd9GnCasrm1tNB%2F097sM6Jgofo%3D&quot;,&quot;product_name&quot;:&quot;api_wpp_external&quot;,&quot;intention_code&quot;:&quot;365wps_cc_create_ppt&quot;}*auto_qingqiu_ai_v2.1.6_ONLINE*98c14bc7bc910044a1e4750277a4dda3-slide-11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23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343866214a0a6226"/>
</p:tagLst>
</file>

<file path=ppt/tags/tag2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1606474294c2294200325363673bf043a2d9ba8"/>
  <p:tag name="KSO_WM_NEWLAYOUT_GROUP_ID" val="layout_60"/>
  <p:tag name="KSO_WM_NEWLAYOUT_ID" val="slide_8cd263bef1c85579"/>
  <p:tag name="KSO_WM_UNIT_PRESET_TEXT" val="单击此处添加标题"/>
</p:tagLst>
</file>

<file path=ppt/tags/tag2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184973042&quot;,&quot;product_name&quot;:&quot;api_wpp_external&quot;,&quot;intention_code&quot;:&quot;365wps_cc_create_ppt&quot;}*auto_gallery_ai_v2.1.6_ONLINE*98c14bc7bc910044a1e4750277a4dda3-slide-12"/>
</p:tagLst>
</file>

<file path=ppt/tags/tag226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  <p:tag name="KSO_WM_UNIT_PRESET_TEXT" val=" 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28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8cd263bef1c85579"/>
</p:tagLst>
</file>

<file path=ppt/tags/tag2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1606474294c2294200325363673bf043a2d9ba8"/>
  <p:tag name="KSO_WM_NEWLAYOUT_GROUP_ID" val="layout_60"/>
  <p:tag name="KSO_WM_NEWLAYOUT_ID" val="slide_8cd263bef1c85579"/>
  <p:tag name="KSO_WM_UNIT_PRESET_TEXT" val="单击此处添加标题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30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  <p:tag name="KSO_WM_UNIT_PRESET_TEXT" val=" 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32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8cd263bef1c85579"/>
</p:tagLst>
</file>

<file path=ppt/tags/tag2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1606474294c2294200325363673bf043a2d9ba8"/>
  <p:tag name="KSO_WM_NEWLAYOUT_GROUP_ID" val="layout_60"/>
  <p:tag name="KSO_WM_NEWLAYOUT_ID" val="slide_8cd263bef1c85579"/>
</p:tagLst>
</file>

<file path=ppt/tags/tag234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3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38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23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a6af2ea40622cb58f45d6234c6e202c581688c0"/>
  <p:tag name="KSO_WM_NEWLAYOUT_GROUP_ID" val="layout_10009"/>
  <p:tag name="KSO_WM_NEWLAYOUT_ID" val="slide_0e8cc76892d704dc"/>
  <p:tag name="KSO_WM_UNIT_PRESET_TEXT" val="单击此处添加标题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41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0e8cc76892d704dc"/>
</p:tagLst>
</file>

<file path=ppt/tags/tag2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a6af2ea40622cb58f45d6234c6e202c581688c0"/>
  <p:tag name="KSO_WM_NEWLAYOUT_GROUP_ID" val="layout_10009"/>
  <p:tag name="KSO_WM_NEWLAYOUT_ID" val="slide_0e8cc76892d704dc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4.xml><?xml version="1.0" encoding="utf-8"?>
<p:tagLst xmlns:p="http://schemas.openxmlformats.org/presentationml/2006/main">
  <p:tag name="ISLIDE.GUIDESSETTING" val="{&quot;Id&quot;:&quot;GuidesStyle_Wide&quot;,&quot;Name&quot;:&quot;GuidesStyle_Wide&quot;,&quot;Kind&quot;:&quot;System&quot;,&quot;OldGuidesSetting&quot;:{&quot;HeaderHeight&quot;:15.0,&quot;FooterHeight&quot;:9.0,&quot;SideMargin&quot;:5.5,&quot;TopMargin&quot;:0.0,&quot;BottomMargin&quot;:0.0,&quot;IntervalMargin&quot;:2.5}}"/>
  <p:tag name="COMMONDATA" val="eyJoZGlkIjoiZjQyZTJmZjJmYTVlMmQ5MmU5OTMyMTM0NzEyYmVjMWMifQ=="/>
  <p:tag name="commondata" val="eyJoZGlkIjoiMDFkODI2NjY5NGEzNTQ0MTY2OGQ2MTcxOGU2ODgwOGMifQ=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UNIT_ISNUMDGMTITLE" val="0"/>
  <p:tag name="KSO_WM_TEMPLATE_INDEX" val="40490341"/>
  <p:tag name="KSO_WM_TEMPLATE_CATEGORY" val="custom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副标题"/>
  <p:tag name="KSO_WM_UNIT_NOCLEAR" val="0"/>
  <p:tag name="KSO_WM_UNIT_TYPE" val="b"/>
  <p:tag name="KSO_WM_UNIT_INDEX" val="1"/>
  <p:tag name="KSO_WM_UNIT_VALUE" val="41"/>
  <p:tag name="KSO_WM_TEMPLATE_INDEX" val="40490341"/>
  <p:tag name="KSO_WM_TEMPLATE_CATEGORY" val="custom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9"/>
  <p:tag name="KSO_WM_TEMPLATE_INDEX" val="40490341"/>
  <p:tag name="KSO_WM_TEMPLATE_CATEGORY" val="custom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fd9021ca9e7d4e3e38ba4ea235e1bdb24eb9983c"/>
  <p:tag name="KSO_WM_NEWLAYOUT_ID" val="364"/>
  <p:tag name="KSO_WM_UNIT_ID" val="_9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5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5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9473e9a1f2a54c84f281c9dc323214f0238c42"/>
  <p:tag name="KSO_WM_NEWLAYOUT_ID" val="376"/>
  <p:tag name="KSO_WM_UNIT_ID" val="_11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 题"/>
  <p:tag name="KSO_WM_UNIT_NOCLEAR" val="0"/>
  <p:tag name="KSO_WM_UNIT_VALUE" val="3"/>
  <p:tag name="KSO_WM_UNIT_TYPE" val="a"/>
  <p:tag name="KSO_WM_UNIT_INDEX" val="1"/>
  <p:tag name="KSO_WM_TEMPLATE_INDEX" val="40490341"/>
  <p:tag name="KSO_WM_TEMPLATE_CATEGORY" val="custom"/>
</p:tagLst>
</file>

<file path=ppt/tags/tag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1bbf0e6d00736f52bb6d9fd4a8faab2a13106e36"/>
  <p:tag name="KSO_WM_NEWLAYOUT_ID" val="1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6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6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6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  <p:tag name="KSO_WM_UNIT_ISNUMDGMTITLE" val="0"/>
  <p:tag name="KSO_WM_TEMPLATE_INDEX" val="40490341"/>
  <p:tag name="KSO_WM_TEMPLATE_CATEGORY" val="custom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7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95972d8e56a68a10b0bbd34a8ee493c2aea8b2c"/>
  <p:tag name="KSO_WM_NEWLAYOUT_GROUP_ID" val="layout_1-5"/>
  <p:tag name="KSO_WM_NEWLAYOUT_ID" val="slide_cea45c27deb23863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  <p:tag name="KSO_WM_UNIT_ISNUMDGMTITLE" val="0"/>
  <p:tag name="KSO_WM_TEMPLATE_INDEX" val="40490341"/>
  <p:tag name="KSO_WM_TEMPLATE_CATEGORY" val="custom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8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8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9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9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heme/theme1.xml><?xml version="1.0" encoding="utf-8"?>
<a:theme xmlns:a="http://schemas.openxmlformats.org/drawingml/2006/main" name="Office 主题​​">
  <a:themeElements>
    <a:clrScheme name="自定义 176">
      <a:dk1>
        <a:srgbClr val="000000"/>
      </a:dk1>
      <a:lt1>
        <a:srgbClr val="FFFFFF"/>
      </a:lt1>
      <a:dk2>
        <a:srgbClr val="180F02"/>
      </a:dk2>
      <a:lt2>
        <a:srgbClr val="FDF3E9"/>
      </a:lt2>
      <a:accent1>
        <a:srgbClr val="EB792D"/>
      </a:accent1>
      <a:accent2>
        <a:srgbClr val="F8832C"/>
      </a:accent2>
      <a:accent3>
        <a:srgbClr val="5A54C2"/>
      </a:accent3>
      <a:accent4>
        <a:srgbClr val="FBB01C"/>
      </a:accent4>
      <a:accent5>
        <a:srgbClr val="912200"/>
      </a:accent5>
      <a:accent6>
        <a:srgbClr val="0047D5"/>
      </a:accent6>
      <a:hlink>
        <a:srgbClr val="FF0066"/>
      </a:hlink>
      <a:folHlink>
        <a:srgbClr val="D6007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chemeClr val="accent1"/>
            </a:gs>
            <a:gs pos="19000">
              <a:schemeClr val="accent2">
                <a:lumMod val="40000"/>
                <a:lumOff val="60000"/>
              </a:schemeClr>
            </a:gs>
          </a:gsLst>
          <a:lin ang="2700000" scaled="1"/>
        </a:gradFill>
      </a:spPr>
      <a:bodyPr vert="horz" lIns="0" tIns="0" rIns="0" bIns="0" rtlCol="0" anchor="ctr" anchorCtr="0">
        <a:normAutofit/>
      </a:bodyPr>
      <a:lstStyle>
        <a:defPPr algn="ctr">
          <a:defRPr b="1">
            <a:ln>
              <a:noFill/>
            </a:ln>
            <a:gradFill flip="none" rotWithShape="1">
              <a:gsLst>
                <a:gs pos="0">
                  <a:schemeClr val="accent1"/>
                </a:gs>
                <a:gs pos="100000">
                  <a:srgbClr val="FBB01C"/>
                </a:gs>
              </a:gsLst>
              <a:lin ang="13500000" scaled="1"/>
              <a:tileRect/>
            </a:gradFill>
            <a:latin typeface="+mn-ea"/>
          </a:defRPr>
        </a:defPPr>
      </a:lstStyle>
    </a:spDef>
    <a:lnDef>
      <a:spPr>
        <a:ln>
          <a:solidFill>
            <a:schemeClr val="accent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Autofit/>
      </a:bodyPr>
      <a:lstStyle>
        <a:defPPr algn="l">
          <a:defRPr sz="1800">
            <a:solidFill>
              <a:schemeClr val="accent1">
                <a:lumMod val="50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2901</Words>
  <Application>WPS 演示</Application>
  <PresentationFormat>宽屏</PresentationFormat>
  <Paragraphs>127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WPS灵秀黑</vt:lpstr>
      <vt:lpstr>黑体</vt:lpstr>
      <vt:lpstr>微软雅黑</vt:lpstr>
      <vt:lpstr>Arial Unicode MS</vt:lpstr>
      <vt:lpstr>等线</vt:lpstr>
      <vt:lpstr>汉仪雅酷黑简</vt:lpstr>
      <vt:lpstr>WPS灵秀黑</vt:lpstr>
      <vt:lpstr>Office 主题​​</vt:lpstr>
      <vt:lpstr>模块五：首钢京唐钢铁联合有限责任公司</vt:lpstr>
      <vt:lpstr>目录</vt:lpstr>
      <vt:lpstr>企业概况</vt:lpstr>
      <vt:lpstr>首钢京唐钢铁联合有限责任公司</vt:lpstr>
      <vt:lpstr>一、企业发展历程</vt:lpstr>
      <vt:lpstr>二、业务范畴</vt:lpstr>
      <vt:lpstr>PowerPoint 演示文稿</vt:lpstr>
      <vt:lpstr>PowerPoint 演示文稿</vt:lpstr>
      <vt:lpstr>PowerPoint 演示文稿</vt:lpstr>
      <vt:lpstr>PowerPoint 演示文稿</vt:lpstr>
      <vt:lpstr>企业文化理念</vt:lpstr>
      <vt:lpstr>文化理念体系</vt:lpstr>
      <vt:lpstr>绿色低碳发展</vt:lpstr>
      <vt:lpstr>PowerPoint 演示文稿</vt:lpstr>
      <vt:lpstr>一、高点定位，争做美丽钢城先行者</vt:lpstr>
      <vt:lpstr>二、创新驱动，争做节能降碳表率</vt:lpstr>
      <vt:lpstr>PowerPoint 演示文稿</vt:lpstr>
      <vt:lpstr>典型劳动模范</vt:lpstr>
      <vt:lpstr>典型劳模案例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模块五：首钢京唐钢铁联合有限责任公司</dc:title>
  <dc:creator>M15873</dc:creator>
  <dc:description>{"AIGC":{"ContentPropagator":"wps","Label":"1","ReservedCode1":"116950","ProduceID":"116950-902a00cfd24f9d39","ReservedCode2":"116950","PropagateID":"116950-e815dc8477298d0c","ContentProducer":"wps"}}</dc:description>
  <cp:lastModifiedBy>嘿嘿</cp:lastModifiedBy>
  <cp:revision>11</cp:revision>
  <dcterms:created xsi:type="dcterms:W3CDTF">2025-11-06T01:35:00Z</dcterms:created>
  <dcterms:modified xsi:type="dcterms:W3CDTF">2025-11-09T04:49:41Z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10CD6F8E7E12188A6FF90B697E0B2FEF_41</vt:lpwstr>
  </property>
  <property fmtid="{D5CDD505-2E9C-101B-9397-08002B2CF9AE}" pid="3" name="KSOProductBuildVer">
    <vt:lpwstr>2052-12.1.0.23542</vt:lpwstr>
  </property>
  <property fmtid="{D5CDD505-2E9C-101B-9397-08002B2CF9AE}" pid="4" name="KSOTemplateUUID">
    <vt:lpwstr>v1.0_ai_69796627181</vt:lpwstr>
  </property>
</Properties>
</file>