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8" r:id="rId3"/>
    <p:sldId id="279" r:id="rId4"/>
    <p:sldId id="280" r:id="rId5"/>
    <p:sldId id="281" r:id="rId6"/>
    <p:sldId id="282" r:id="rId7"/>
    <p:sldId id="296" r:id="rId8"/>
    <p:sldId id="297" r:id="rId9"/>
    <p:sldId id="298" r:id="rId10"/>
    <p:sldId id="299" r:id="rId11"/>
    <p:sldId id="300" r:id="rId12"/>
    <p:sldId id="301" r:id="rId13"/>
    <p:sldId id="283" r:id="rId14"/>
    <p:sldId id="284" r:id="rId15"/>
    <p:sldId id="290" r:id="rId16"/>
    <p:sldId id="285" r:id="rId17"/>
    <p:sldId id="294" r:id="rId18"/>
    <p:sldId id="286" r:id="rId19"/>
    <p:sldId id="30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384"/>
        <p:guide pos="7296"/>
        <p:guide orient="horz" pos="4320"/>
        <p:guide orient="horz" pos="3936"/>
        <p:guide orient="horz"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4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1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4419600"/>
            <a:ext cx="50800" cy="1828800"/>
          </a:xfrm>
          <a:custGeom>
            <a:avLst/>
            <a:gdLst>
              <a:gd name="connisteX0" fmla="*/ 0 w 50800"/>
              <a:gd name="connsiteY0" fmla="*/ 25400 h 1828800"/>
              <a:gd name="connisteX1" fmla="*/ 25400 w 50800"/>
              <a:gd name="connsiteY1" fmla="*/ 0 h 1828800"/>
              <a:gd name="connisteX2" fmla="*/ 25400 w 50800"/>
              <a:gd name="connsiteY2" fmla="*/ 0 h 1828800"/>
              <a:gd name="connisteX3" fmla="*/ 50800 w 50800"/>
              <a:gd name="connsiteY3" fmla="*/ 25400 h 1828800"/>
              <a:gd name="connisteX4" fmla="*/ 50800 w 50800"/>
              <a:gd name="connsiteY4" fmla="*/ 1803400 h 1828800"/>
              <a:gd name="connisteX5" fmla="*/ 25400 w 50800"/>
              <a:gd name="connsiteY5" fmla="*/ 1828800 h 1828800"/>
              <a:gd name="connisteX6" fmla="*/ 25400 w 50800"/>
              <a:gd name="connsiteY6" fmla="*/ 1828800 h 1828800"/>
              <a:gd name="connisteX7" fmla="*/ 0 w 50800"/>
              <a:gd name="connsiteY7" fmla="*/ 1803400 h 1828800"/>
              <a:gd name="connisteX8" fmla="*/ 0 w 50800"/>
              <a:gd name="connsiteY8" fmla="*/ 25400 h 182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828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803400"/>
                </a:lnTo>
                <a:cubicBezTo>
                  <a:pt x="50800" y="1817428"/>
                  <a:pt x="39428" y="1828800"/>
                  <a:pt x="25400" y="1828800"/>
                </a:cubicBezTo>
                <a:lnTo>
                  <a:pt x="25400" y="1828800"/>
                </a:lnTo>
                <a:cubicBezTo>
                  <a:pt x="11372" y="1828800"/>
                  <a:pt x="0" y="1817428"/>
                  <a:pt x="0" y="1803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419600"/>
            <a:ext cx="6172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7432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257800" y="4114800"/>
            <a:ext cx="50800" cy="2133600"/>
          </a:xfrm>
          <a:custGeom>
            <a:avLst/>
            <a:gdLst>
              <a:gd name="connisteX0" fmla="*/ 0 w 50800"/>
              <a:gd name="connsiteY0" fmla="*/ 25400 h 2133600"/>
              <a:gd name="connisteX1" fmla="*/ 25400 w 50800"/>
              <a:gd name="connsiteY1" fmla="*/ 0 h 2133600"/>
              <a:gd name="connisteX2" fmla="*/ 25400 w 50800"/>
              <a:gd name="connsiteY2" fmla="*/ 0 h 2133600"/>
              <a:gd name="connisteX3" fmla="*/ 50800 w 50800"/>
              <a:gd name="connsiteY3" fmla="*/ 25400 h 2133600"/>
              <a:gd name="connisteX4" fmla="*/ 50800 w 50800"/>
              <a:gd name="connsiteY4" fmla="*/ 2108200 h 2133600"/>
              <a:gd name="connisteX5" fmla="*/ 25400 w 50800"/>
              <a:gd name="connsiteY5" fmla="*/ 2133600 h 2133600"/>
              <a:gd name="connisteX6" fmla="*/ 25400 w 50800"/>
              <a:gd name="connsiteY6" fmla="*/ 2133600 h 2133600"/>
              <a:gd name="connisteX7" fmla="*/ 0 w 50800"/>
              <a:gd name="connsiteY7" fmla="*/ 2108200 h 2133600"/>
              <a:gd name="connisteX8" fmla="*/ 0 w 50800"/>
              <a:gd name="connsiteY8" fmla="*/ 254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133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108200"/>
                </a:lnTo>
                <a:cubicBezTo>
                  <a:pt x="50800" y="2122228"/>
                  <a:pt x="39428" y="2133600"/>
                  <a:pt x="25400" y="2133600"/>
                </a:cubicBezTo>
                <a:lnTo>
                  <a:pt x="25400" y="2133600"/>
                </a:lnTo>
                <a:cubicBezTo>
                  <a:pt x="11372" y="2133600"/>
                  <a:pt x="0" y="2122228"/>
                  <a:pt x="0" y="2108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4114800"/>
            <a:ext cx="6172200" cy="2133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3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638800"/>
            <a:ext cx="50800" cy="609600"/>
          </a:xfrm>
          <a:custGeom>
            <a:avLst/>
            <a:gdLst>
              <a:gd name="connisteX0" fmla="*/ 0 w 50800"/>
              <a:gd name="connsiteY0" fmla="*/ 25400 h 609600"/>
              <a:gd name="connisteX1" fmla="*/ 25400 w 50800"/>
              <a:gd name="connsiteY1" fmla="*/ 0 h 609600"/>
              <a:gd name="connisteX2" fmla="*/ 25400 w 50800"/>
              <a:gd name="connsiteY2" fmla="*/ 0 h 609600"/>
              <a:gd name="connisteX3" fmla="*/ 50800 w 50800"/>
              <a:gd name="connsiteY3" fmla="*/ 25400 h 609600"/>
              <a:gd name="connisteX4" fmla="*/ 50800 w 50800"/>
              <a:gd name="connsiteY4" fmla="*/ 584200 h 609600"/>
              <a:gd name="connisteX5" fmla="*/ 25400 w 50800"/>
              <a:gd name="connsiteY5" fmla="*/ 609600 h 609600"/>
              <a:gd name="connisteX6" fmla="*/ 25400 w 50800"/>
              <a:gd name="connsiteY6" fmla="*/ 609600 h 609600"/>
              <a:gd name="connisteX7" fmla="*/ 0 w 50800"/>
              <a:gd name="connsiteY7" fmla="*/ 584200 h 609600"/>
              <a:gd name="connisteX8" fmla="*/ 0 w 50800"/>
              <a:gd name="connsiteY8" fmla="*/ 254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609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584200"/>
                </a:lnTo>
                <a:cubicBezTo>
                  <a:pt x="50800" y="598228"/>
                  <a:pt x="39428" y="609600"/>
                  <a:pt x="25400" y="609600"/>
                </a:cubicBezTo>
                <a:lnTo>
                  <a:pt x="25400" y="609600"/>
                </a:lnTo>
                <a:cubicBezTo>
                  <a:pt x="11372" y="609600"/>
                  <a:pt x="0" y="598228"/>
                  <a:pt x="0" y="584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638800"/>
            <a:ext cx="1082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32766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445000"/>
            <a:ext cx="6934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3124200"/>
            <a:ext cx="6019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489200"/>
            <a:ext cx="10972800" cy="3759200"/>
          </a:xfrm>
          <a:custGeom>
            <a:avLst/>
            <a:gdLst>
              <a:gd name="connisteX0" fmla="*/ 0 w 10972800"/>
              <a:gd name="connsiteY0" fmla="*/ 203200 h 3759200"/>
              <a:gd name="connisteX1" fmla="*/ 203200 w 10972800"/>
              <a:gd name="connsiteY1" fmla="*/ 0 h 3759200"/>
              <a:gd name="connisteX2" fmla="*/ 10769600 w 10972800"/>
              <a:gd name="connsiteY2" fmla="*/ 0 h 3759200"/>
              <a:gd name="connisteX3" fmla="*/ 10972800 w 10972800"/>
              <a:gd name="connsiteY3" fmla="*/ 203200 h 3759200"/>
              <a:gd name="connisteX4" fmla="*/ 10972800 w 10972800"/>
              <a:gd name="connsiteY4" fmla="*/ 3556000 h 3759200"/>
              <a:gd name="connisteX5" fmla="*/ 10769600 w 10972800"/>
              <a:gd name="connsiteY5" fmla="*/ 3759200 h 3759200"/>
              <a:gd name="connisteX6" fmla="*/ 203200 w 10972800"/>
              <a:gd name="connsiteY6" fmla="*/ 3759200 h 3759200"/>
              <a:gd name="connisteX7" fmla="*/ 0 w 10972800"/>
              <a:gd name="connsiteY7" fmla="*/ 3556000 h 3759200"/>
              <a:gd name="connisteX8" fmla="*/ 0 w 109728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556000"/>
                </a:lnTo>
                <a:cubicBezTo>
                  <a:pt x="10972800" y="3668224"/>
                  <a:pt x="10881824" y="3759200"/>
                  <a:pt x="107696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8636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863600"/>
            <a:ext cx="6781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tags" Target="../tags/tag183.xml"/><Relationship Id="rId37" Type="http://schemas.openxmlformats.org/officeDocument/2006/relationships/tags" Target="../tags/tag182.xml"/><Relationship Id="rId36" Type="http://schemas.openxmlformats.org/officeDocument/2006/relationships/tags" Target="../tags/tag181.xml"/><Relationship Id="rId35" Type="http://schemas.openxmlformats.org/officeDocument/2006/relationships/tags" Target="../tags/tag180.xml"/><Relationship Id="rId34" Type="http://schemas.openxmlformats.org/officeDocument/2006/relationships/tags" Target="../tags/tag179.xml"/><Relationship Id="rId33" Type="http://schemas.openxmlformats.org/officeDocument/2006/relationships/tags" Target="../tags/tag178.xml"/><Relationship Id="rId32" Type="http://schemas.openxmlformats.org/officeDocument/2006/relationships/tags" Target="../tags/tag177.xml"/><Relationship Id="rId31" Type="http://schemas.openxmlformats.org/officeDocument/2006/relationships/tags" Target="../tags/tag176.xml"/><Relationship Id="rId30" Type="http://schemas.openxmlformats.org/officeDocument/2006/relationships/tags" Target="../tags/tag175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174.xml"/><Relationship Id="rId28" Type="http://schemas.openxmlformats.org/officeDocument/2006/relationships/image" Target="../media/image1.png"/><Relationship Id="rId27" Type="http://schemas.openxmlformats.org/officeDocument/2006/relationships/tags" Target="../tags/tag173.xml"/><Relationship Id="rId26" Type="http://schemas.openxmlformats.org/officeDocument/2006/relationships/tags" Target="../tags/tag172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29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30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31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3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3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36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3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image" Target="../media/image7.jpeg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image" Target="../media/image8.jpeg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image" Target="../media/image9.jpeg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248.xml"/><Relationship Id="rId2" Type="http://schemas.openxmlformats.org/officeDocument/2006/relationships/image" Target="../media/image10.png"/><Relationship Id="rId1" Type="http://schemas.openxmlformats.org/officeDocument/2006/relationships/tags" Target="../tags/tag24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image" Target="../media/image3.jpeg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image" Target="../media/image4.jpeg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5.jpeg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6.jpe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案例一</a:t>
            </a:r>
            <a:r>
              <a:rPr>
                <a:latin typeface="WPS灵秀黑" charset="-122"/>
                <a:ea typeface="WPS灵秀黑" charset="-122"/>
              </a:rPr>
              <a:t>：</a:t>
            </a:r>
            <a:r>
              <a:rPr lang="zh-CN" altLang="en-US">
                <a:latin typeface="WPS灵秀黑" charset="-122"/>
                <a:ea typeface="WPS灵秀黑" charset="-122"/>
              </a:rPr>
              <a:t>中国宝武钢铁集团有限公司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5</a:t>
            </a:r>
            <a:r>
              <a:rPr lang="zh-CN" altLang="en-US" sz="4000">
                <a:solidFill>
                  <a:srgbClr val="FF0000"/>
                </a:solidFill>
              </a:rPr>
              <a:t>）产业不动产业务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983615" y="1524000"/>
            <a:ext cx="10356215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聚焦存量资产盘活，构建产业空间载体，提供产业支撑服务，承担转型保障使命。以盘活集团存量不动产资源为出发点，通过与外部优势企业合资合作，打造新型产业园区，助力城市经济转型升级，保障老钢铁基地转型中员工新的职业发展，支撑钢铁生态圈建设，形成</a:t>
            </a:r>
            <a:r>
              <a:rPr lang="en-US" altLang="zh-CN" sz="2400"/>
              <a:t> “</a:t>
            </a:r>
            <a:r>
              <a:rPr lang="zh-CN" altLang="en-US" sz="2400"/>
              <a:t>厂区</a:t>
            </a:r>
            <a:r>
              <a:rPr lang="en-US" altLang="zh-CN" sz="2400"/>
              <a:t>-</a:t>
            </a:r>
            <a:r>
              <a:rPr lang="zh-CN" altLang="en-US" sz="2400"/>
              <a:t>园区</a:t>
            </a:r>
            <a:r>
              <a:rPr lang="en-US" altLang="zh-CN" sz="2400"/>
              <a:t>-</a:t>
            </a:r>
            <a:r>
              <a:rPr lang="zh-CN" altLang="en-US" sz="2400"/>
              <a:t>城区</a:t>
            </a:r>
            <a:r>
              <a:rPr lang="en-US" altLang="zh-CN" sz="2400"/>
              <a:t>” </a:t>
            </a:r>
            <a:r>
              <a:rPr lang="zh-CN" altLang="en-US" sz="2400"/>
              <a:t>协同发展新模式，成为中国领先的园区综合开发和运营服务商。</a:t>
            </a:r>
            <a:r>
              <a:rPr lang="en-US" altLang="zh-CN" sz="2400"/>
              <a:t>​</a:t>
            </a:r>
            <a:endParaRPr lang="en-US" altLang="zh-CN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6</a:t>
            </a:r>
            <a:r>
              <a:rPr lang="zh-CN" altLang="en-US" sz="4000">
                <a:solidFill>
                  <a:srgbClr val="FF0000"/>
                </a:solidFill>
              </a:rPr>
              <a:t>）产业金融业务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983615" y="1524000"/>
            <a:ext cx="10356215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聚焦供应链金融、生态圈金融，为实体产业提供金融服务，发挥杠杆作用，为主业发展提供协同支撑。打造专业化、市场化、平台化的产业金融服务体系，为冶金及相关产业提供供应链金融、产业基金、资产管理和社会财富管理等金融综合服务，从最初的宝钢财务公司发展到现在的整体产业金融板块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3955838" y="3615055"/>
            <a:ext cx="6352117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775575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2.1 使命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——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共建产业生态圈，推动人类文明进步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8a0c54a3-b3bd-11f0-bcde-f64f60064f3d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3601" b="3706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>
            <a:off x="5181600" y="1981200"/>
            <a:ext cx="76200" cy="368935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5410200" y="1892300"/>
            <a:ext cx="6172200" cy="2133600"/>
          </a:xfrm>
        </p:spPr>
        <p:txBody>
          <a:bodyPr>
            <a:noAutofit/>
          </a:bodyPr>
          <a:p>
            <a:r>
              <a:rPr lang="en-US" altLang="zh-CN" sz="2400">
                <a:latin typeface="WPS灵秀黑" charset="-122"/>
                <a:ea typeface="WPS灵秀黑" charset="-122"/>
              </a:rPr>
              <a:t>  </a:t>
            </a:r>
            <a:r>
              <a:rPr lang="zh-CN" altLang="en-US" sz="2400">
                <a:latin typeface="WPS灵秀黑" charset="-122"/>
                <a:ea typeface="WPS灵秀黑" charset="-122"/>
              </a:rPr>
              <a:t>宝武致力于构建开放、协同、共赢产业生态。在钢铁主业，与上下游紧密合作，保障供应链稳定高效，如与矿山企业稳定矿石供应，为建筑、汽车等行业提供优质钢材；积极拓展产业生态圈边界，涉足新材料、新能源等领域，推动产业多元化、高端化发展，促进资源共享、技术交流与创新合作，提升产业整体竞争力，为相关产业发展注入活力。</a:t>
            </a:r>
            <a:r>
              <a:rPr lang="en-US" altLang="zh-CN" sz="2400">
                <a:latin typeface="WPS灵秀黑" charset="-122"/>
                <a:ea typeface="WPS灵秀黑" charset="-122"/>
              </a:rPr>
              <a:t>​</a:t>
            </a:r>
            <a:endParaRPr lang="en-US" altLang="zh-CN" sz="2400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2.2 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愿景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——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成为全球钢铁及先进材料业引领者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​</a:t>
            </a:r>
            <a:endParaRPr lang="en-US" altLang="zh-CN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89dfc0d7-b3bd-11f0-bcde-f64f60064f3d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0573" r="10573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502400" y="1524000"/>
            <a:ext cx="5080000" cy="1219200"/>
          </a:xfrm>
        </p:spPr>
        <p:txBody>
          <a:bodyPr>
            <a:noAutofit/>
          </a:bodyPr>
          <a:p>
            <a:r>
              <a:rPr lang="zh-CN" altLang="en-US" sz="2400">
                <a:latin typeface="WPS灵秀黑" charset="-122"/>
                <a:ea typeface="WPS灵秀黑" charset="-122"/>
              </a:rPr>
              <a:t>宝武将目标瞄准全球，志在钢铁及先进材料领域占据引领地位。在钢铁制造，追求技术、质量、效率全球领先，通过智能制造提升生产效率与质量稳定性，研发高性能钢材满足新兴产业需求；在先进材料领域，加大研发投入，积极布局，开发具有优异性能的新材料，如新型合金材料、高性能复合材料等，拓展应用领域，提升在全球市场的份额与影响力。</a:t>
            </a:r>
            <a:r>
              <a:rPr lang="en-US" altLang="zh-CN" sz="2400">
                <a:latin typeface="WPS灵秀黑" charset="-122"/>
                <a:ea typeface="WPS灵秀黑" charset="-122"/>
              </a:rPr>
              <a:t>​</a:t>
            </a:r>
            <a:endParaRPr lang="en-US" altLang="zh-CN" sz="2400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2.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3 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价值观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——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诚信、创新、绿色、共享</a:t>
            </a:r>
            <a:r>
              <a:rPr lang="en-US" altLang="zh-CN">
                <a:latin typeface="WPS灵秀黑" charset="-122"/>
                <a:ea typeface="WPS灵秀黑" charset="-122"/>
              </a:rPr>
              <a:t>​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8a979e8d-b3bd-11f0-85c4-32fcd6abde14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292" b="1292"/>
          <a:stretch>
            <a:fillRect/>
          </a:stretch>
        </p:blipFill>
        <p:spPr>
          <a:xfrm>
            <a:off x="609600" y="1524000"/>
            <a:ext cx="10972800" cy="252857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344805" y="4433570"/>
            <a:ext cx="10972800" cy="609600"/>
          </a:xfrm>
        </p:spPr>
        <p:txBody>
          <a:bodyPr>
            <a:noAutofit/>
          </a:bodyPr>
          <a:p>
            <a:r>
              <a:rPr lang="zh-CN" altLang="en-US" sz="2400">
                <a:latin typeface="WPS灵秀黑" charset="-122"/>
                <a:ea typeface="WPS灵秀黑" charset="-122"/>
              </a:rPr>
              <a:t>（</a:t>
            </a:r>
            <a:r>
              <a:rPr lang="en-US" altLang="zh-CN" sz="2400">
                <a:latin typeface="WPS灵秀黑" charset="-122"/>
                <a:ea typeface="WPS灵秀黑" charset="-122"/>
              </a:rPr>
              <a:t>1</a:t>
            </a:r>
            <a:r>
              <a:rPr lang="zh-CN" altLang="en-US" sz="2400">
                <a:latin typeface="WPS灵秀黑" charset="-122"/>
                <a:ea typeface="WPS灵秀黑" charset="-122"/>
              </a:rPr>
              <a:t>）诚信是宝武发展的立身之本与价值观基石。</a:t>
            </a:r>
            <a:endParaRPr lang="zh-CN" altLang="en-US" sz="2400">
              <a:latin typeface="WPS灵秀黑" charset="-122"/>
              <a:ea typeface="WPS灵秀黑" charset="-122"/>
            </a:endParaRPr>
          </a:p>
          <a:p>
            <a:r>
              <a:rPr lang="zh-CN" altLang="en-US" sz="2400">
                <a:latin typeface="WPS灵秀黑" charset="-122"/>
                <a:ea typeface="WPS灵秀黑" charset="-122"/>
              </a:rPr>
              <a:t>（</a:t>
            </a:r>
            <a:r>
              <a:rPr lang="en-US" altLang="zh-CN" sz="2400">
                <a:latin typeface="WPS灵秀黑" charset="-122"/>
                <a:ea typeface="WPS灵秀黑" charset="-122"/>
              </a:rPr>
              <a:t>2</a:t>
            </a:r>
            <a:r>
              <a:rPr lang="zh-CN" altLang="en-US" sz="2400">
                <a:latin typeface="WPS灵秀黑" charset="-122"/>
                <a:ea typeface="WPS灵秀黑" charset="-122"/>
              </a:rPr>
              <a:t>）创新是宝武发展的基本路径。</a:t>
            </a:r>
            <a:endParaRPr lang="zh-CN" altLang="en-US" sz="2400">
              <a:latin typeface="WPS灵秀黑" charset="-122"/>
              <a:ea typeface="WPS灵秀黑" charset="-122"/>
            </a:endParaRPr>
          </a:p>
          <a:p>
            <a:r>
              <a:rPr lang="zh-CN" altLang="en-US" sz="2400">
                <a:latin typeface="WPS灵秀黑" charset="-122"/>
                <a:ea typeface="WPS灵秀黑" charset="-122"/>
              </a:rPr>
              <a:t>（</a:t>
            </a:r>
            <a:r>
              <a:rPr lang="en-US" altLang="zh-CN" sz="2400">
                <a:latin typeface="WPS灵秀黑" charset="-122"/>
                <a:ea typeface="WPS灵秀黑" charset="-122"/>
              </a:rPr>
              <a:t>3</a:t>
            </a:r>
            <a:r>
              <a:rPr lang="zh-CN" altLang="en-US" sz="2400">
                <a:latin typeface="WPS灵秀黑" charset="-122"/>
                <a:ea typeface="WPS灵秀黑" charset="-122"/>
              </a:rPr>
              <a:t>）绿色是宝武发展的生命底色。</a:t>
            </a:r>
            <a:endParaRPr lang="zh-CN" altLang="en-US" sz="2400">
              <a:latin typeface="WPS灵秀黑" charset="-122"/>
              <a:ea typeface="WPS灵秀黑" charset="-122"/>
            </a:endParaRPr>
          </a:p>
          <a:p>
            <a:r>
              <a:rPr lang="zh-CN" altLang="en-US" sz="2400">
                <a:latin typeface="WPS灵秀黑" charset="-122"/>
                <a:ea typeface="WPS灵秀黑" charset="-122"/>
              </a:rPr>
              <a:t>（</a:t>
            </a:r>
            <a:r>
              <a:rPr lang="en-US" altLang="zh-CN" sz="2400">
                <a:latin typeface="WPS灵秀黑" charset="-122"/>
                <a:ea typeface="WPS灵秀黑" charset="-122"/>
              </a:rPr>
              <a:t>4</a:t>
            </a:r>
            <a:r>
              <a:rPr lang="zh-CN" altLang="en-US" sz="2400">
                <a:latin typeface="WPS灵秀黑" charset="-122"/>
                <a:ea typeface="WPS灵秀黑" charset="-122"/>
              </a:rPr>
              <a:t>）共享是宝武发展的价值主张。</a:t>
            </a:r>
            <a:endParaRPr lang="zh-CN" altLang="en-US" sz="2400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533400"/>
            <a:ext cx="10582275" cy="121920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2.4 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企业精神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——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钢铁报国、开放融合、严格苛求、铸就强大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​</a:t>
            </a:r>
            <a:endParaRPr lang="en-US" altLang="zh-CN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>
            <a:off x="1013460" y="2124710"/>
            <a:ext cx="76200" cy="395097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/>
          <p:nvPr>
            <p:ph type="body" idx="16386"/>
            <p:custDataLst>
              <p:tags r:id="rId3"/>
            </p:custDataLst>
          </p:nvPr>
        </p:nvSpPr>
        <p:spPr>
          <a:xfrm>
            <a:off x="1461770" y="2124710"/>
            <a:ext cx="8877300" cy="3951605"/>
          </a:xfrm>
        </p:spPr>
        <p:txBody>
          <a:bodyPr/>
          <a:p>
            <a:r>
              <a:rPr lang="zh-CN" altLang="en-US" sz="2400">
                <a:solidFill>
                  <a:srgbClr val="FF0000"/>
                </a:solidFill>
              </a:rPr>
              <a:t>钢铁报国：</a:t>
            </a:r>
            <a:r>
              <a:rPr lang="zh-CN" altLang="en-US" sz="2400"/>
              <a:t>宝武</a:t>
            </a:r>
            <a:r>
              <a:rPr lang="en-US" altLang="zh-CN" sz="2400"/>
              <a:t>130</a:t>
            </a:r>
            <a:r>
              <a:rPr lang="zh-CN" altLang="en-US" sz="2400"/>
              <a:t>多年历史，是一部钢铁报国奋斗史。从诞生起，宝武人怀揣钢铁强国梦想，艰苦奋斗。</a:t>
            </a:r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开放融合：</a:t>
            </a:r>
            <a:r>
              <a:rPr lang="zh-CN" altLang="en-US" sz="2400"/>
              <a:t>宝武秉持开放态度，积极与国内外企业、科研机构交流合作，引进先进技术、管理经验与人才，促进自身发展；在内部，推动不同子公司、部门间融合，打破壁垒，实现资源共享、优势互补，提升集团整体协同效应与竞争力。</a:t>
            </a:r>
            <a:r>
              <a:rPr lang="en-US" altLang="zh-CN" sz="2400"/>
              <a:t>​</a:t>
            </a:r>
            <a:endParaRPr lang="en-US" altLang="zh-CN" sz="2400"/>
          </a:p>
          <a:p>
            <a:r>
              <a:rPr lang="zh-CN" altLang="en-US" sz="2400">
                <a:solidFill>
                  <a:srgbClr val="FF0000"/>
                </a:solidFill>
              </a:rPr>
              <a:t>严格苛求：</a:t>
            </a:r>
            <a:r>
              <a:rPr lang="zh-CN" altLang="en-US" sz="2400"/>
              <a:t>宝武在生产、管理各环节严格要求。</a:t>
            </a:r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铸就强大：</a:t>
            </a:r>
            <a:r>
              <a:rPr lang="zh-CN" altLang="en-US" sz="2400"/>
              <a:t>宝武以铸就强大为目标，不断提升综合实力。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3755178" y="3530600"/>
            <a:ext cx="6352117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典型劳动模范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372985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609600" y="533400"/>
            <a:ext cx="10582275" cy="1219200"/>
          </a:xfrm>
        </p:spPr>
        <p:txBody>
          <a:bodyPr>
            <a:normAutofit/>
          </a:bodyPr>
          <a:p>
            <a:pPr algn="ctr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钢铁报国的创新先锋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李国保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1136015"/>
            <a:ext cx="7433310" cy="54775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5600" algn="just" defTabSz="26670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李国保是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中国宝武首席科学家、宝钢股份中央研究院硅钢研究所首席研究员。他扎根硅钢领域三十余载，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200</a:t>
            </a:r>
            <a:r>
              <a:rPr lang="en-US" altLang="zh-CN" sz="2400" b="0"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年，国家将突破硅钢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卡脖子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”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技术的重任交给宝钢，李国保毅然加入研发团队。他带领团队自主设计实验装置，一年内建成世界领先的硅钢实验室，经过昼夜攻关，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2008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0">
                <a:latin typeface="Times New Roman" panose="02020603050405020304"/>
                <a:ea typeface="Times New Roman" panose="02020603050405020304"/>
              </a:rPr>
              <a:t>5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月，宝钢第一卷自主研制的取向硅钢成功下线，投产第三年即实现全高磁感取向硅钢（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Hi-B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）的生产。他还带领团队开发出极薄取向硅钢，百余项产品填补国内空白，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20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项产品全球首发。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    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此外，他牵头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十三五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”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国家重点研发计划，攻克新能源汽车用高强无取向硅钢技术，建成全球首条新能源硅钢专线，自主设计开发了全球首条激光耐热刻痕取向硅钢产线。凭借这些成果，李国保团队先后获国家科技进步奖一等奖、二等奖，</a:t>
            </a:r>
            <a:r>
              <a:rPr lang="en-US" altLang="zh-CN" sz="2400" b="0">
                <a:latin typeface="Times New Roman" panose="02020603050405020304"/>
                <a:ea typeface="宋体" panose="02010600030101010101" pitchFamily="2" charset="-122"/>
              </a:rPr>
              <a:t>2023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年 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“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高性能取向硅钢研发制造与应用</a:t>
            </a:r>
            <a:r>
              <a:rPr lang="zh-CN" altLang="en-US" sz="2400" b="0">
                <a:latin typeface="Times New Roman" panose="02020603050405020304"/>
                <a:ea typeface="宋体" panose="02010600030101010101" pitchFamily="2" charset="-122"/>
              </a:rPr>
              <a:t>”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</a:rPr>
              <a:t>项目荣获中国工业大奖。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205" y="1658620"/>
            <a:ext cx="4191000" cy="2800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>
          <a:xfrm>
            <a:off x="762106" y="2105660"/>
            <a:ext cx="2363258" cy="4572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762212" y="2562860"/>
            <a:ext cx="2364317" cy="762000"/>
          </a:xfrm>
        </p:spPr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1. 企业基本情况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2. 企业文化理念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3. 典型劳动模范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3496098" y="3429000"/>
            <a:ext cx="6352117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企业基本情况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081520" y="19050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1.1 发展历程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8a17ceea-b3bd-11f0-a838-a2defd3173f6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418" b="1745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822960" y="1600200"/>
            <a:ext cx="6172200" cy="1828800"/>
          </a:xfrm>
        </p:spPr>
        <p:txBody>
          <a:bodyPr>
            <a:noAutofit/>
          </a:bodyPr>
          <a:p>
            <a:r>
              <a:rPr lang="en-US" altLang="zh-CN" sz="2400">
                <a:latin typeface="WPS灵秀黑" charset="-122"/>
                <a:ea typeface="WPS灵秀黑" charset="-122"/>
              </a:rPr>
              <a:t>    </a:t>
            </a:r>
            <a:r>
              <a:rPr lang="zh-CN" altLang="en-US" sz="2400">
                <a:latin typeface="WPS灵秀黑" charset="-122"/>
                <a:ea typeface="WPS灵秀黑" charset="-122"/>
              </a:rPr>
              <a:t>1890年江南机器制造总局炼钢厂成立：中国近代钢铁工业的起点，历经130多年发展，从上海炼钢厂、汉阳铁厂，到2016年宝武重组，2020年实现年产钢1亿吨，见证了中国钢铁工业的崛起与壮大。2016年宝钢与武钢联合重组：标志性重组事件，形成全球最大钢铁企业，开启中国钢铁行业供给侧结构性改革新篇章，推动产业集中度提升和高质量发展。</a:t>
            </a:r>
            <a:endParaRPr lang="zh-CN" altLang="en-US" sz="2400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1.2 业务范畴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8ad32a91-b3bd-11f0-be53-0a9f3b60c1e6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540" b="2540"/>
          <a:stretch>
            <a:fillRect/>
          </a:stretch>
        </p:blipFill>
        <p:spPr>
          <a:xfrm>
            <a:off x="609600" y="3428365"/>
            <a:ext cx="10972800" cy="2820035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09600" y="1206500"/>
            <a:ext cx="10972800" cy="914400"/>
          </a:xfrm>
        </p:spPr>
        <p:txBody>
          <a:bodyPr>
            <a:noAutofit/>
          </a:bodyPr>
          <a:p>
            <a:r>
              <a:rPr lang="en-US" altLang="zh-CN" sz="2400">
                <a:latin typeface="WPS灵秀黑" charset="-122"/>
                <a:ea typeface="WPS灵秀黑" charset="-122"/>
              </a:rPr>
              <a:t>    </a:t>
            </a:r>
            <a:r>
              <a:rPr lang="zh-CN" altLang="en-US" sz="2400">
                <a:latin typeface="WPS灵秀黑" charset="-122"/>
                <a:ea typeface="WPS灵秀黑" charset="-122"/>
              </a:rPr>
              <a:t>"一基五元"产业格局：以钢铁制造为核心基础，协同发展绿色资源、智慧服务、先进材料、产业不动产和产业金融五大产业，形成完整的产业生态体系。全球最大钢铁联合企业：2022年粗钢产量全球第一，产品覆盖碳钢、不锈钢、特钢全系列，装备水平全球领先，服务汽车、机械、能源等众多下游行业。</a:t>
            </a:r>
            <a:endParaRPr lang="zh-CN" altLang="en-US" sz="2400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）钢铁制造产业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983615" y="1524000"/>
            <a:ext cx="10356215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作为核心产业，是宝武立足与发展的根本，发挥</a:t>
            </a:r>
            <a:r>
              <a:rPr lang="en-US" altLang="zh-CN" sz="2400"/>
              <a:t>“</a:t>
            </a:r>
            <a:r>
              <a:rPr lang="zh-CN" altLang="en-US" sz="2400"/>
              <a:t>顶梁柱</a:t>
            </a:r>
            <a:r>
              <a:rPr lang="en-US" altLang="zh-CN" sz="2400"/>
              <a:t>”</a:t>
            </a:r>
            <a:r>
              <a:rPr lang="zh-CN" altLang="en-US" sz="2400"/>
              <a:t>作用。以</a:t>
            </a:r>
            <a:r>
              <a:rPr lang="en-US" altLang="zh-CN" sz="2400"/>
              <a:t>“</a:t>
            </a:r>
            <a:r>
              <a:rPr lang="zh-CN" altLang="en-US" sz="2400"/>
              <a:t>引领全球钢铁产业发展</a:t>
            </a:r>
            <a:r>
              <a:rPr lang="en-US" altLang="zh-CN" sz="2400"/>
              <a:t>”</a:t>
            </a:r>
            <a:r>
              <a:rPr lang="zh-CN" altLang="en-US" sz="2400"/>
              <a:t>为目标，体现规模、技术、效益引领。通过行业重组整合提高产业集中度，积极推进智慧制造，朝着世界一流的碳钢、特钢、不锈钢精品钢材智造服务商迈进。实施绿色、精品、智慧、成本、规模经营战略。产品广泛应用于汽车、机械、家电、能源、船舶、海洋工程、核电建设、交通等众多下游行业，为相关领域提供精品钢材，推动中国钢铁行业转型升级。</a:t>
            </a:r>
            <a:endParaRPr lang="en-US" alt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2</a:t>
            </a:r>
            <a:r>
              <a:rPr lang="zh-CN" altLang="en-US" sz="4000">
                <a:solidFill>
                  <a:srgbClr val="FF0000"/>
                </a:solidFill>
              </a:rPr>
              <a:t>）先进材料产业</a:t>
            </a:r>
            <a:br>
              <a:rPr lang="zh-CN" altLang="en-US">
                <a:solidFill>
                  <a:srgbClr val="FF0000"/>
                </a:solidFill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983615" y="1524000"/>
            <a:ext cx="10356215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与钢铁制造业协同耦合，为用户提供综合材料解决方案，发挥</a:t>
            </a:r>
            <a:r>
              <a:rPr lang="en-US" altLang="zh-CN" sz="2400"/>
              <a:t> “</a:t>
            </a:r>
            <a:r>
              <a:rPr lang="zh-CN" altLang="en-US" sz="2400"/>
              <a:t>新引擎</a:t>
            </a:r>
            <a:r>
              <a:rPr lang="en-US" altLang="zh-CN" sz="2400"/>
              <a:t>”</a:t>
            </a:r>
            <a:r>
              <a:rPr lang="zh-CN" altLang="en-US" sz="2400"/>
              <a:t>作用。主要分布在特钢板块（高性能金属材料）、宝钢金属（轻金属材料）、宝武碳业（新型碳材料）以及武汉耐材（新型陶瓷基复合材料）等单元。集团内部各单元已介入或策划的新材料应用市场领域，集中于大交通（航空航天、轨道交通、汽车）以及节能能源等领域。</a:t>
            </a:r>
            <a:endParaRPr lang="zh-CN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3</a:t>
            </a:r>
            <a:r>
              <a:rPr lang="zh-CN" altLang="en-US" sz="4000">
                <a:solidFill>
                  <a:srgbClr val="FF0000"/>
                </a:solidFill>
              </a:rPr>
              <a:t>）绿色资源产业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5048250" y="1524000"/>
            <a:ext cx="6629400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聚焦绿色资源和绿色能源保障，发挥</a:t>
            </a:r>
            <a:r>
              <a:rPr lang="en-US" altLang="zh-CN" sz="2400"/>
              <a:t>“</a:t>
            </a:r>
            <a:r>
              <a:rPr lang="zh-CN" altLang="en-US" sz="2400"/>
              <a:t>压舱石</a:t>
            </a:r>
            <a:r>
              <a:rPr lang="en-US" altLang="zh-CN" sz="2400"/>
              <a:t>”</a:t>
            </a:r>
            <a:r>
              <a:rPr lang="zh-CN" altLang="en-US" sz="2400"/>
              <a:t>作用。围绕主业所需的矿产资源，开展开发、交易和物流业务，创新商业模式，构建全供应链的世界一流矿产资源综合服务平台。例如，宝武资源有限公司构筑国际矿产资源产业贸易及投资合作平台；境内矿山板块构建</a:t>
            </a:r>
            <a:r>
              <a:rPr lang="en-US" altLang="zh-CN" sz="2400"/>
              <a:t>“</a:t>
            </a:r>
            <a:r>
              <a:rPr lang="zh-CN" altLang="en-US" sz="2400"/>
              <a:t>勘查、设计、建设、运营</a:t>
            </a:r>
            <a:r>
              <a:rPr lang="en-US" altLang="zh-CN" sz="2400"/>
              <a:t>” </a:t>
            </a:r>
            <a:r>
              <a:rPr lang="zh-CN" altLang="en-US" sz="2400"/>
              <a:t>于一体的冶金矿山产业体系；海外矿山板块从事海外优质矿产资源的投资和开发，实现资源开发与贸易一体化发展</a:t>
            </a:r>
            <a:endParaRPr lang="zh-CN" altLang="en-US" sz="2400"/>
          </a:p>
        </p:txBody>
      </p:sp>
      <p:pic>
        <p:nvPicPr>
          <p:cNvPr id="9" name="内容占位符 8" descr="888fc2f0-b3bd-11f0-a351-8ec16d8895a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7994" r="17893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avLst>
            <a:gdLst>
              <a:gd name="connisteX0-1" fmla="*/ 0 w 4038600"/>
              <a:gd name="connsiteY0-2" fmla="*/ 203200 h 4724400"/>
              <a:gd name="connisteX1-3" fmla="*/ 203200 w 4038600"/>
              <a:gd name="connsiteY1-4" fmla="*/ 0 h 4724400"/>
              <a:gd name="connisteX2-5" fmla="*/ 4038600 w 4038600"/>
              <a:gd name="connsiteY2-6" fmla="*/ 0 h 4724400"/>
              <a:gd name="connisteX3-7" fmla="*/ 4038600 w 4038600"/>
              <a:gd name="connsiteY3-8" fmla="*/ 4724400 h 4724400"/>
              <a:gd name="connisteX4-9" fmla="*/ 203200 w 4038600"/>
              <a:gd name="connsiteY4-10" fmla="*/ 4724400 h 4724400"/>
              <a:gd name="connisteX5-11" fmla="*/ 0 w 4038600"/>
              <a:gd name="connsiteY5-12" fmla="*/ 4521200 h 4724400"/>
              <a:gd name="connisteX6-13" fmla="*/ 0 w 4038600"/>
              <a:gd name="connsiteY6-14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</a:rPr>
              <a:t>   </a:t>
            </a:r>
            <a:r>
              <a:rPr lang="en-US" altLang="zh-CN" sz="4000">
                <a:solidFill>
                  <a:srgbClr val="FF0000"/>
                </a:solidFill>
              </a:rPr>
              <a:t> </a:t>
            </a:r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4</a:t>
            </a:r>
            <a:r>
              <a:rPr lang="zh-CN" altLang="en-US" sz="4000">
                <a:solidFill>
                  <a:srgbClr val="FF0000"/>
                </a:solidFill>
              </a:rPr>
              <a:t>）智慧服务产业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1078865" y="1143000"/>
            <a:ext cx="10356215" cy="914400"/>
          </a:xfrm>
        </p:spPr>
        <p:txBody>
          <a:bodyPr>
            <a:noAutofit/>
          </a:bodyPr>
          <a:p>
            <a:r>
              <a:rPr lang="en-US" altLang="zh-CN" sz="2400"/>
              <a:t>    </a:t>
            </a:r>
            <a:r>
              <a:rPr lang="zh-CN" altLang="en-US" sz="2400"/>
              <a:t>突出数实融合推进产业转型升级，发挥</a:t>
            </a:r>
            <a:r>
              <a:rPr lang="en-US" altLang="zh-CN" sz="2400"/>
              <a:t>“</a:t>
            </a:r>
            <a:r>
              <a:rPr lang="zh-CN" altLang="en-US" sz="2400"/>
              <a:t>加速器</a:t>
            </a:r>
            <a:r>
              <a:rPr lang="en-US" altLang="zh-CN" sz="2400"/>
              <a:t>”</a:t>
            </a:r>
            <a:r>
              <a:rPr lang="zh-CN" altLang="en-US" sz="2400"/>
              <a:t>作用。以大数据、云计算、人工智能技术为基础，打造数字化设计与咨询服务和工业装备智能运维服务业务，构建基于钢铁和相关大宗商品的第三方平台，为钢铁生态圈提供全生命周期智慧制造和服务的整体解决方案。积极推广应用人工智能、大数据、云计算、区块链、</a:t>
            </a:r>
            <a:r>
              <a:rPr lang="en-US" altLang="zh-CN" sz="2400"/>
              <a:t>5G</a:t>
            </a:r>
            <a:r>
              <a:rPr lang="zh-CN" altLang="en-US" sz="2400"/>
              <a:t>、仿真、</a:t>
            </a:r>
            <a:r>
              <a:rPr lang="en-US" altLang="zh-CN" sz="2400"/>
              <a:t>AR</a:t>
            </a:r>
            <a:r>
              <a:rPr lang="zh-CN" altLang="en-US" sz="2400"/>
              <a:t>等新兴信息技术，实现黑灯工厂、无人库区、数字车间、智慧工厂，推动现代高科技企业转型升级。</a:t>
            </a:r>
            <a:endParaRPr lang="en-US" altLang="zh-CN" sz="2400"/>
          </a:p>
        </p:txBody>
      </p:sp>
      <p:pic>
        <p:nvPicPr>
          <p:cNvPr id="8" name="内容占位符 7" descr="8a56fa0e-b3bd-11f0-bcde-f64f60064f3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0106" b="10106"/>
          <a:stretch>
            <a:fillRect/>
          </a:stretch>
        </p:blipFill>
        <p:spPr>
          <a:xfrm>
            <a:off x="863600" y="4081145"/>
            <a:ext cx="10972800" cy="2692400"/>
          </a:xfrm>
          <a:custGeom>
            <a:av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avLst>
            <a:gdLst>
              <a:gd name="connisteX0-1" fmla="*/ 0 w 10972800"/>
              <a:gd name="connsiteY0-2" fmla="*/ 203200 h 2946400"/>
              <a:gd name="connisteX1-3" fmla="*/ 203200 w 10972800"/>
              <a:gd name="connsiteY1-4" fmla="*/ 0 h 2946400"/>
              <a:gd name="connisteX2-5" fmla="*/ 10769600 w 10972800"/>
              <a:gd name="connsiteY2-6" fmla="*/ 0 h 2946400"/>
              <a:gd name="connisteX3-7" fmla="*/ 10972800 w 10972800"/>
              <a:gd name="connsiteY3-8" fmla="*/ 203200 h 2946400"/>
              <a:gd name="connisteX4-9" fmla="*/ 10972800 w 10972800"/>
              <a:gd name="connsiteY4-10" fmla="*/ 2743200 h 2946400"/>
              <a:gd name="connisteX5-11" fmla="*/ 10769600 w 10972800"/>
              <a:gd name="connsiteY5-12" fmla="*/ 2946400 h 2946400"/>
              <a:gd name="connisteX6-13" fmla="*/ 203200 w 10972800"/>
              <a:gd name="connsiteY6-14" fmla="*/ 2946400 h 2946400"/>
              <a:gd name="connisteX7-15" fmla="*/ 0 w 10972800"/>
              <a:gd name="connsiteY7-16" fmla="*/ 2743200 h 2946400"/>
              <a:gd name="connisteX8-17" fmla="*/ 0 w 10972800"/>
              <a:gd name="connsiteY8-1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0-1" y="connsiteY0-2"/>
              </a:cxn>
              <a:cxn ang="0">
                <a:pos x="connisteX1-3" y="connsiteY1-4"/>
              </a:cxn>
              <a:cxn ang="0">
                <a:pos x="connisteX2-5" y="connsiteY2-6"/>
              </a:cxn>
              <a:cxn ang="0">
                <a:pos x="connisteX3-7" y="connsiteY3-8"/>
              </a:cxn>
              <a:cxn ang="0">
                <a:pos x="connisteX4-9" y="connsiteY4-10"/>
              </a:cxn>
              <a:cxn ang="0">
                <a:pos x="connisteX5-11" y="connsiteY5-12"/>
              </a:cxn>
              <a:cxn ang="0">
                <a:pos x="connisteX6-13" y="connsiteY6-14"/>
              </a:cxn>
              <a:cxn ang="0">
                <a:pos x="connisteX7-15" y="connsiteY7-16"/>
              </a:cxn>
              <a:cxn ang="0">
                <a:pos x="connisteX8-17" y="connsiteY8-1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2c1348357a83de622ae713bebf86299136ed65e"/>
  <p:tag name="KSO_WM_NEWLAYOUT_GROUP_ID" val="layout_6"/>
  <p:tag name="KSO_WM_NEWLAYOUT_ID" val="slide_b7e8281d2a42fe2b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21bc781bd881e4926a568e3b564d355d0785d6"/>
  <p:tag name="KSO_WM_NEWLAYOUT_GROUP_ID" val="layout_30"/>
  <p:tag name="KSO_WM_NEWLAYOUT_ID" val="slide_e570382bf6e38871"/>
</p:tagLst>
</file>

<file path=ppt/tags/tag1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ed90a7b3e6a9ba31e58a9223acd29382a4c4bf5"/>
  <p:tag name="KSO_WM_NEWLAYOUT_GROUP_ID" val="layout_42"/>
  <p:tag name="KSO_WM_NEWLAYOUT_ID" val="slide_7deb3c68c08cdc54"/>
</p:tagLst>
</file>

<file path=ppt/tags/tag1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f2829e17b697ca6899aa7eb6a1506072b9c020"/>
  <p:tag name="KSO_WM_NEWLAYOUT_GROUP_ID" val="layout_10014"/>
  <p:tag name="KSO_WM_NEWLAYOUT_ID" val="slide_6dbbcaae93e36504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f0e8e8a7755108c6024a26c82934adae74304"/>
  <p:tag name="KSO_WM_NEWLAYOUT_GROUP_ID" val="layout_63"/>
  <p:tag name="KSO_WM_NEWLAYOUT_ID" val="slide_c65b2666165ebdbc"/>
</p:tagLst>
</file>

<file path=ppt/tags/tag1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3886b385afa6695c653aa4884e581c22599b8d"/>
  <p:tag name="KSO_WM_NEWLAYOUT_GROUP_ID" val="layout_60"/>
  <p:tag name="KSO_WM_NEWLAYOUT_ID" val="slide_6f7d3524c15fd90e"/>
</p:tagLst>
</file>

<file path=ppt/tags/tag1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974dec24e6cc1a1756af3543db2e60cc45092e5"/>
  <p:tag name="KSO_WM_NEWLAYOUT_GROUP_ID" val="layout_62"/>
  <p:tag name="KSO_WM_NEWLAYOUT_ID" val="slide_78ba78ea694af8eb"/>
</p:tagLst>
</file>

<file path=ppt/tags/tag1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183.xml><?xml version="1.0" encoding="utf-8"?>
<p:tagLst xmlns:p="http://schemas.openxmlformats.org/presentationml/2006/main">
  <p:tag name="KSO_WM_AITEMPLATE_STYLE_ID" val="69796627181"/>
</p:tagLst>
</file>

<file path=ppt/tags/tag18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8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1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1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19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1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197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27181"/>
  <p:tag name="KSO_WM_TEMPLATE_SLIDE_ID" val="slide_cea45c27deb23863"/>
</p:tagLst>
</file>

<file path=ppt/tags/tag1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1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2c1348357a83de622ae713bebf86299136ed65e"/>
  <p:tag name="KSO_WM_NEWLAYOUT_GROUP_ID" val="layout_6"/>
  <p:tag name="KSO_WM_NEWLAYOUT_ID" val="slide_b7e8281d2a42fe2b"/>
  <p:tag name="KSO_WM_UNIT_PRESET_TEXT" val="单击此处添加标题"/>
</p:tagLst>
</file>

<file path=ppt/tags/tag2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125998120&quot;,&quot;product_name&quot;:&quot;api_wpp_external&quot;,&quot;intention_code&quot;:&quot;365wps_cc_create_ppt&quot;}*auto_gallery_ai_v2.1.6_ONLINE*1840604fec9da635edf1234c992e9f5c-slide-3"/>
</p:tagLst>
</file>

<file path=ppt/tags/tag20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0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b7e8281d2a42fe2b"/>
</p:tagLst>
</file>

<file path=ppt/tags/tag2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  <p:tag name="KSO_WM_UNIT_PRESET_TEXT" val="单击此处添加标题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0/46891dcb-08db-42f2-8650-6519b9f2f414.jpg?Expires=1793164710\u0026AWSAccessKeyId=AKLT9NSy7kh8TIS1UzNqLRY2\u0026Signature=aCeBmbsJCinTqdquLWWE2Psg3EI%3D&quot;,&quot;product_name&quot;:&quot;api_wpp_external&quot;,&quot;intention_code&quot;:&quot;365wps_cc_create_ppt&quot;}*auto_qingqiu_ai_v2.1.6_ONLINE*1840604fec9da635edf1234c992e9f5c-slide-4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0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5cc3400066d1aaef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442947966&quot;,&quot;product_name&quot;:&quot;api_wpp_external&quot;,&quot;intention_code&quot;:&quot;365wps_cc_create_ppt&quot;}*auto_gallery_ai_v2.1.6_ONLINE*1840604fec9da635edf1234c992e9f5c-slide-15"/>
</p:tagLst>
</file>

<file path=ppt/tags/tag2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0/4557c172-8f32-4f27-825f-288fc6b073ca.jpg?Expires=1793164709\u0026AWSAccessKeyId=AKLT9NSy7kh8TIS1UzNqLRY2\u0026Signature=Q3bYv8aCciCfoFP6cXiVYRronFc%3D&quot;,&quot;product_name&quot;:&quot;api_wpp_external&quot;,&quot;intention_code&quot;:&quot;365wps_cc_create_ppt&quot;}*auto_qingqiu_ai_v2.1.6_ONLINE*1840604fec9da635edf1234c992e9f5c-slide-1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e12fec34e53785607babded0c4909e7d57f1f29"/>
  <p:tag name="KSO_WM_NEWLAYOUT_GROUP_ID" val="layout_10016"/>
  <p:tag name="KSO_WM_NEWLAYOUT_ID" val="slide_5cc3400066d1aaef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2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2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21bc781bd881e4926a568e3b564d355d0785d6"/>
  <p:tag name="KSO_WM_NEWLAYOUT_GROUP_ID" val="layout_30"/>
  <p:tag name="KSO_WM_NEWLAYOUT_ID" val="slide_e570382bf6e38871"/>
  <p:tag name="KSO_WM_UNIT_PRESET_TEXT" val="单击此处添加标题"/>
</p:tagLst>
</file>

<file path=ppt/tags/tag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521774009&quot;,&quot;product_name&quot;:&quot;api_wpp_external&quot;,&quot;intention_code&quot;:&quot;365wps_cc_create_ppt&quot;}*auto_gallery_ai_v2.1.6_ONLINE*1840604fec9da635edf1234c992e9f5c-slide-6"/>
</p:tagLst>
</file>

<file path=ppt/tags/tag2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3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e570382bf6e38871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ff2829e17b697ca6899aa7eb6a1506072b9c020"/>
  <p:tag name="KSO_WM_NEWLAYOUT_GROUP_ID" val="layout_10014"/>
  <p:tag name="KSO_WM_NEWLAYOUT_ID" val="slide_6dbbcaae93e36504"/>
  <p:tag name="KSO_WM_UNIT_PRESET_TEXT" val="单击此处添加标题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41291823&quot;,&quot;product_name&quot;:&quot;api_wpp_external&quot;,&quot;intention_code&quot;:&quot;365wps_cc_create_ppt&quot;}*auto_gallery_ai_v2.1.6_ONLINE*1840604fec9da635edf1234c992e9f5c-slide-12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6dbbcaae93e36504"/>
</p:tagLst>
</file>

<file path=ppt/tags/tag2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  <p:tag name="KSO_WM_UNIT_PRESET_TEXT" val="单击此处添加标题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0/8871a9c5-2b7a-462d-b37e-3fc68354012a.jpg?Expires=1793164710\u0026AWSAccessKeyId=AKLT9NSy7kh8TIS1UzNqLRY2\u0026Signature=b8OmxYtuOO10W0FvA01CBv38a6s%3D&quot;,&quot;product_name&quot;:&quot;api_wpp_external&quot;,&quot;intention_code&quot;:&quot;365wps_cc_create_ppt&quot;}*auto_qingqiu_ai_v2.1.6_ONLINE*1840604fec9da635edf1234c992e9f5c-slide-7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308ac45a22e6e99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974dec24e6cc1a1756af3543db2e60cc45092e5"/>
  <p:tag name="KSO_WM_NEWLAYOUT_GROUP_ID" val="layout_62"/>
  <p:tag name="KSO_WM_NEWLAYOUT_ID" val="slide_78ba78ea694af8eb"/>
  <p:tag name="KSO_WM_UNIT_PRESET_TEXT" val="单击此处添加标题"/>
</p:tagLst>
</file>

<file path=ppt/tags/tag2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4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78ba78ea694af8eb"/>
</p:tagLst>
</file>

<file path=ppt/tags/tag24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4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46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974dec24e6cc1a1756af3543db2e60cc45092e5"/>
  <p:tag name="KSO_WM_NEWLAYOUT_GROUP_ID" val="layout_62"/>
  <p:tag name="KSO_WM_NEWLAYOUT_ID" val="slide_78ba78ea694af8eb"/>
  <p:tag name="KSO_WM_UNIT_PRESET_TEXT" val="单击此处添加标题"/>
</p:tagLst>
</file>

<file path=ppt/tags/tag24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78ba78ea694af8eb"/>
</p:tagLst>
</file>

<file path=ppt/tags/tag249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2589</Words>
  <Application>WPS 演示</Application>
  <PresentationFormat>宽屏</PresentationFormat>
  <Paragraphs>100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WPS灵秀黑</vt:lpstr>
      <vt:lpstr>Times New Roman</vt:lpstr>
      <vt:lpstr>Office 主题​​</vt:lpstr>
      <vt:lpstr>案例一：中国宝武钢铁集团有限公司</vt:lpstr>
      <vt:lpstr>目录</vt:lpstr>
      <vt:lpstr>企业概况</vt:lpstr>
      <vt:lpstr>1.1 发展历程</vt:lpstr>
      <vt:lpstr>1.2 业务范畴</vt:lpstr>
      <vt:lpstr>PowerPoint 演示文稿</vt:lpstr>
      <vt:lpstr>（1）钢铁制造产业</vt:lpstr>
      <vt:lpstr>    （2）先进材料产业 </vt:lpstr>
      <vt:lpstr>    （3）绿色资源产业</vt:lpstr>
      <vt:lpstr>    （4）智慧服务产业</vt:lpstr>
      <vt:lpstr>    （5）产业不动产业务</vt:lpstr>
      <vt:lpstr>2. 战略定位</vt:lpstr>
      <vt:lpstr>2.1 企业使命与愿景</vt:lpstr>
      <vt:lpstr>4.1 技术创新体系</vt:lpstr>
      <vt:lpstr>2.2 核心价值观</vt:lpstr>
      <vt:lpstr>5.2 劳模精神传承</vt:lpstr>
      <vt:lpstr>3. 产业布局</vt:lpstr>
      <vt:lpstr>2.4 企业精神——钢铁报国、开放融合、严格苛求、铸就强大​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案例一：中国宝武钢铁集团有限公司</dc:title>
  <dc:creator>M15873</dc:creator>
  <cp:lastModifiedBy>嘿嘿</cp:lastModifiedBy>
  <cp:revision>4</cp:revision>
  <dcterms:created xsi:type="dcterms:W3CDTF">2025-10-28T06:42:00Z</dcterms:created>
  <dcterms:modified xsi:type="dcterms:W3CDTF">2025-10-28T07:14:48Z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8D76234C569649FB3D520069ABF8EC73_41</vt:lpwstr>
  </property>
  <property fmtid="{D5CDD505-2E9C-101B-9397-08002B2CF9AE}" pid="3" name="KSOProductBuildVer">
    <vt:lpwstr>2052-12.1.0.23125</vt:lpwstr>
  </property>
  <property fmtid="{D5CDD505-2E9C-101B-9397-08002B2CF9AE}" pid="4" name="KSOTemplateUUID">
    <vt:lpwstr>v1.0_ai_69796627181</vt:lpwstr>
  </property>
</Properties>
</file>