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8" r:id="rId3"/>
    <p:sldId id="284" r:id="rId4"/>
    <p:sldId id="279" r:id="rId5"/>
    <p:sldId id="280" r:id="rId6"/>
    <p:sldId id="281" r:id="rId7"/>
    <p:sldId id="282" r:id="rId8"/>
    <p:sldId id="296" r:id="rId9"/>
    <p:sldId id="283" r:id="rId10"/>
    <p:sldId id="295" r:id="rId11"/>
    <p:sldId id="297" r:id="rId12"/>
    <p:sldId id="285" r:id="rId13"/>
    <p:sldId id="286" r:id="rId14"/>
    <p:sldId id="287" r:id="rId15"/>
    <p:sldId id="298" r:id="rId16"/>
    <p:sldId id="288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pos="7296" userDrawn="1">
          <p15:clr>
            <a:srgbClr val="A4A3A4"/>
          </p15:clr>
        </p15:guide>
        <p15:guide id="3" orient="horz" pos="4319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3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92D"/>
    <a:srgbClr val="FDF3E9"/>
    <a:srgbClr val="BC4300"/>
    <a:srgbClr val="FF9961"/>
    <a:srgbClr val="FD8F58"/>
    <a:srgbClr val="FFFFFF"/>
    <a:srgbClr val="F8832C"/>
    <a:srgbClr val="F77A1D"/>
    <a:srgbClr val="FDDFC9"/>
    <a:srgbClr val="FF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29" y="62"/>
      </p:cViewPr>
      <p:guideLst>
        <p:guide pos="384"/>
        <p:guide pos="7296"/>
        <p:guide orient="horz" pos="4319"/>
        <p:guide orient="horz" pos="3952"/>
        <p:guide orient="horz" pos="37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11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23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4BD8A-B792-4C34-A101-F500366E3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F4AD3-D7B3-49E8-8BE1-AB9A5A87D9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DE671-EB49-4CBC-B933-FF79003E98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43CC-69C8-4354-8B40-2E066A32A04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2.jpe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image" Target="../media/image1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3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image" Target="../media/image2.jpe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image" Target="../media/image1.png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1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325" y="1257300"/>
            <a:ext cx="10795865" cy="4920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74"/>
          <a:stretch>
            <a:fillRect/>
          </a:stretch>
        </p:blipFill>
        <p:spPr>
          <a:xfrm rot="5400000">
            <a:off x="103168" y="1137808"/>
            <a:ext cx="5617024" cy="5823359"/>
          </a:xfrm>
          <a:prstGeom prst="rect">
            <a:avLst/>
          </a:prstGeom>
        </p:spPr>
      </p:pic>
      <p:sp>
        <p:nvSpPr>
          <p:cNvPr id="12" name="日期占位符 6"/>
          <p:cNvSpPr>
            <a:spLocks noGrp="1"/>
          </p:cNvSpPr>
          <p:nvPr>
            <p:ph type="dt" sz="half" idx="19"/>
            <p:custDataLst>
              <p:tags r:id="rId5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3" name="页脚占位符 10"/>
          <p:cNvSpPr>
            <a:spLocks noGrp="1"/>
          </p:cNvSpPr>
          <p:nvPr>
            <p:ph type="ftr" sz="quarter" idx="2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灯片编号占位符 11"/>
          <p:cNvSpPr>
            <a:spLocks noGrp="1"/>
          </p:cNvSpPr>
          <p:nvPr>
            <p:ph type="sldNum" sz="quarter" idx="21"/>
            <p:custDataLst>
              <p:tags r:id="rId7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1"/>
          <p:cNvSpPr>
            <a:spLocks noGrp="1"/>
          </p:cNvSpPr>
          <p:nvPr userDrawn="1">
            <p:ph type="ctrTitle" idx="17826049" hasCustomPrompt="1"/>
            <p:custDataLst>
              <p:tags r:id="rId8"/>
            </p:custDataLst>
          </p:nvPr>
        </p:nvSpPr>
        <p:spPr>
          <a:xfrm>
            <a:off x="4823883" y="3530600"/>
            <a:ext cx="6352117" cy="15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4800" b="0" spc="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7" name="节编号"/>
          <p:cNvSpPr>
            <a:spLocks noGrp="1"/>
          </p:cNvSpPr>
          <p:nvPr userDrawn="1">
            <p:ph type="body" sz="quarter" idx="17826561" hasCustomPrompt="1"/>
            <p:custDataLst>
              <p:tags r:id="rId9"/>
            </p:custDataLst>
          </p:nvPr>
        </p:nvSpPr>
        <p:spPr>
          <a:xfrm>
            <a:off x="9648825" y="1905000"/>
            <a:ext cx="1527175" cy="1524000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lvl1pPr marL="0" indent="0" algn="r" eaLnBrk="1" fontAlgn="auto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  <p:pic>
        <p:nvPicPr>
          <p:cNvPr id="7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50" y="1160466"/>
            <a:ext cx="10128950" cy="5697534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>
            <p:custDataLst>
              <p:tags r:id="rId5"/>
            </p:custDataLst>
          </p:nvPr>
        </p:nvCxnSpPr>
        <p:spPr>
          <a:xfrm>
            <a:off x="11299811" y="547457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 userDrawn="1">
            <p:custDataLst>
              <p:tags r:id="rId6"/>
            </p:custDataLst>
          </p:nvPr>
        </p:nvCxnSpPr>
        <p:spPr>
          <a:xfrm>
            <a:off x="11299811" y="610478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 userDrawn="1">
            <p:custDataLst>
              <p:tags r:id="rId7"/>
            </p:custDataLst>
          </p:nvPr>
        </p:nvCxnSpPr>
        <p:spPr>
          <a:xfrm>
            <a:off x="11299811" y="673499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11"/>
          <p:cNvSpPr>
            <a:spLocks noGrp="1"/>
          </p:cNvSpPr>
          <p:nvPr>
            <p:ph type="body" idx="17826305" hasCustomPrompt="1"/>
            <p:custDataLst>
              <p:tags r:id="rId8"/>
            </p:custDataLst>
          </p:nvPr>
        </p:nvSpPr>
        <p:spPr>
          <a:xfrm>
            <a:off x="1016000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8" name="标题 1 标题"/>
          <p:cNvSpPr>
            <a:spLocks noGrp="1"/>
          </p:cNvSpPr>
          <p:nvPr>
            <p:ph type="ctrTitle" idx="17826049" hasCustomPrompt="1"/>
            <p:custDataLst>
              <p:tags r:id="rId9"/>
            </p:custDataLst>
          </p:nvPr>
        </p:nvSpPr>
        <p:spPr>
          <a:xfrm>
            <a:off x="1016000" y="3175000"/>
            <a:ext cx="5451122" cy="10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6400" spc="0" dirty="0"/>
            </a:lvl1pPr>
          </a:lstStyle>
          <a:p>
            <a:pPr lvl="0"/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CONTENTS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目录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01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02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03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04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05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单击此处添加项标题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WPS灵秀黑" charset="-122"/>
              <a:ea typeface="WPS灵秀黑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74"/>
          <a:stretch>
            <a:fillRect/>
          </a:stretch>
        </p:blipFill>
        <p:spPr>
          <a:xfrm rot="5400000">
            <a:off x="103168" y="1137808"/>
            <a:ext cx="5617024" cy="5823359"/>
          </a:xfrm>
          <a:prstGeom prst="rect">
            <a:avLst/>
          </a:prstGeom>
        </p:spPr>
      </p:pic>
      <p:sp>
        <p:nvSpPr>
          <p:cNvPr id="12" name="日期占位符 6"/>
          <p:cNvSpPr>
            <a:spLocks noGrp="1"/>
          </p:cNvSpPr>
          <p:nvPr>
            <p:ph type="dt" sz="half" idx="16385"/>
            <p:custDataLst>
              <p:tags r:id="rId5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3" name="页脚占位符 10"/>
          <p:cNvSpPr>
            <a:spLocks noGrp="1"/>
          </p:cNvSpPr>
          <p:nvPr>
            <p:ph type="ftr" sz="quarter" idx="16386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4" name="灯片编号占位符 11"/>
          <p:cNvSpPr>
            <a:spLocks noGrp="1"/>
          </p:cNvSpPr>
          <p:nvPr>
            <p:ph type="sldNum" sz="quarter" idx="16387"/>
            <p:custDataLst>
              <p:tags r:id="rId7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8" name="标题 1"/>
          <p:cNvSpPr>
            <a:spLocks noGrp="1"/>
          </p:cNvSpPr>
          <p:nvPr userDrawn="1">
            <p:ph type="ctrTitle" idx="16388" hasCustomPrompt="1"/>
            <p:custDataLst>
              <p:tags r:id="rId8"/>
            </p:custDataLst>
          </p:nvPr>
        </p:nvSpPr>
        <p:spPr>
          <a:xfrm>
            <a:off x="4823883" y="3530600"/>
            <a:ext cx="6352117" cy="15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4800" b="0" spc="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单击此处添加章节标题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7" name="节编号"/>
          <p:cNvSpPr>
            <a:spLocks noGrp="1"/>
          </p:cNvSpPr>
          <p:nvPr userDrawn="1">
            <p:ph type="body" sz="quarter" idx="16389" hasCustomPrompt="1"/>
            <p:custDataLst>
              <p:tags r:id="rId9"/>
            </p:custDataLst>
          </p:nvPr>
        </p:nvSpPr>
        <p:spPr>
          <a:xfrm>
            <a:off x="9648825" y="1905000"/>
            <a:ext cx="1527175" cy="1524000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lvl1pPr marL="0" indent="0" algn="r" eaLnBrk="1" fontAlgn="auto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>
                <a:latin typeface="WPS灵秀黑" charset="-122"/>
                <a:ea typeface="WPS灵秀黑" charset="-122"/>
              </a:rPr>
              <a:t>01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15240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334000"/>
            <a:ext cx="10972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0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1524000"/>
            <a:ext cx="10972800" cy="3810000"/>
          </a:xfrm>
          <a:custGeom>
            <a:avLst/>
            <a:gdLst>
              <a:gd name="connisteX0" fmla="*/ 0 w 10972800"/>
              <a:gd name="connsiteY0" fmla="*/ 203200 h 3810000"/>
              <a:gd name="connisteX1" fmla="*/ 203200 w 10972800"/>
              <a:gd name="connsiteY1" fmla="*/ 0 h 3810000"/>
              <a:gd name="connisteX2" fmla="*/ 10769600 w 10972800"/>
              <a:gd name="connsiteY2" fmla="*/ 0 h 3810000"/>
              <a:gd name="connisteX3" fmla="*/ 10972800 w 10972800"/>
              <a:gd name="connsiteY3" fmla="*/ 203200 h 3810000"/>
              <a:gd name="connisteX4" fmla="*/ 10972800 w 10972800"/>
              <a:gd name="connsiteY4" fmla="*/ 3606800 h 3810000"/>
              <a:gd name="connisteX5" fmla="*/ 10769600 w 10972800"/>
              <a:gd name="connsiteY5" fmla="*/ 3810000 h 3810000"/>
              <a:gd name="connisteX6" fmla="*/ 203200 w 10972800"/>
              <a:gd name="connsiteY6" fmla="*/ 3810000 h 3810000"/>
              <a:gd name="connisteX7" fmla="*/ 0 w 10972800"/>
              <a:gd name="connsiteY7" fmla="*/ 3606800 h 3810000"/>
              <a:gd name="connisteX8" fmla="*/ 0 w 10972800"/>
              <a:gd name="connsiteY8" fmla="*/ 203200 h 381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81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606800"/>
                </a:lnTo>
                <a:cubicBezTo>
                  <a:pt x="10972800" y="3719024"/>
                  <a:pt x="10881824" y="3810000"/>
                  <a:pt x="10769600" y="3810000"/>
                </a:cubicBezTo>
                <a:lnTo>
                  <a:pt x="203200" y="3810000"/>
                </a:lnTo>
                <a:cubicBezTo>
                  <a:pt x="90976" y="3810000"/>
                  <a:pt x="0" y="3719024"/>
                  <a:pt x="0" y="360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638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6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705600" y="4724400"/>
            <a:ext cx="50800" cy="1524000"/>
          </a:xfrm>
          <a:custGeom>
            <a:avLst/>
            <a:gdLst>
              <a:gd name="connisteX0" fmla="*/ 0 w 50800"/>
              <a:gd name="connsiteY0" fmla="*/ 25400 h 1524000"/>
              <a:gd name="connisteX1" fmla="*/ 25400 w 50800"/>
              <a:gd name="connsiteY1" fmla="*/ 0 h 1524000"/>
              <a:gd name="connisteX2" fmla="*/ 25400 w 50800"/>
              <a:gd name="connsiteY2" fmla="*/ 0 h 1524000"/>
              <a:gd name="connisteX3" fmla="*/ 50800 w 50800"/>
              <a:gd name="connsiteY3" fmla="*/ 25400 h 1524000"/>
              <a:gd name="connisteX4" fmla="*/ 50800 w 50800"/>
              <a:gd name="connsiteY4" fmla="*/ 1498600 h 1524000"/>
              <a:gd name="connisteX5" fmla="*/ 25400 w 50800"/>
              <a:gd name="connsiteY5" fmla="*/ 1524000 h 1524000"/>
              <a:gd name="connisteX6" fmla="*/ 25400 w 50800"/>
              <a:gd name="connsiteY6" fmla="*/ 1524000 h 1524000"/>
              <a:gd name="connisteX7" fmla="*/ 0 w 50800"/>
              <a:gd name="connsiteY7" fmla="*/ 1498600 h 1524000"/>
              <a:gd name="connisteX8" fmla="*/ 0 w 50800"/>
              <a:gd name="connsiteY8" fmla="*/ 254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524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498600"/>
                </a:lnTo>
                <a:cubicBezTo>
                  <a:pt x="50800" y="1512628"/>
                  <a:pt x="39428" y="1524000"/>
                  <a:pt x="25400" y="1524000"/>
                </a:cubicBezTo>
                <a:lnTo>
                  <a:pt x="25400" y="1524000"/>
                </a:lnTo>
                <a:cubicBezTo>
                  <a:pt x="11372" y="1524000"/>
                  <a:pt x="0" y="1512628"/>
                  <a:pt x="0" y="1498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858000" y="47244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105400" y="3124200"/>
            <a:ext cx="6019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5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5334000"/>
            <a:ext cx="50800" cy="914400"/>
          </a:xfrm>
          <a:custGeom>
            <a:avLst/>
            <a:gdLst>
              <a:gd name="connisteX0" fmla="*/ 0 w 50800"/>
              <a:gd name="connsiteY0" fmla="*/ 25400 h 914400"/>
              <a:gd name="connisteX1" fmla="*/ 25400 w 50800"/>
              <a:gd name="connsiteY1" fmla="*/ 0 h 914400"/>
              <a:gd name="connisteX2" fmla="*/ 25400 w 50800"/>
              <a:gd name="connsiteY2" fmla="*/ 0 h 914400"/>
              <a:gd name="connisteX3" fmla="*/ 50800 w 50800"/>
              <a:gd name="connsiteY3" fmla="*/ 25400 h 914400"/>
              <a:gd name="connisteX4" fmla="*/ 50800 w 50800"/>
              <a:gd name="connsiteY4" fmla="*/ 889000 h 914400"/>
              <a:gd name="connisteX5" fmla="*/ 25400 w 50800"/>
              <a:gd name="connsiteY5" fmla="*/ 914400 h 914400"/>
              <a:gd name="connisteX6" fmla="*/ 25400 w 50800"/>
              <a:gd name="connsiteY6" fmla="*/ 914400 h 914400"/>
              <a:gd name="connisteX7" fmla="*/ 0 w 50800"/>
              <a:gd name="connsiteY7" fmla="*/ 889000 h 914400"/>
              <a:gd name="connisteX8" fmla="*/ 0 w 50800"/>
              <a:gd name="connsiteY8" fmla="*/ 254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914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889000"/>
                </a:lnTo>
                <a:cubicBezTo>
                  <a:pt x="50800" y="903028"/>
                  <a:pt x="39428" y="914400"/>
                  <a:pt x="25400" y="914400"/>
                </a:cubicBezTo>
                <a:lnTo>
                  <a:pt x="25400" y="914400"/>
                </a:lnTo>
                <a:cubicBezTo>
                  <a:pt x="11372" y="914400"/>
                  <a:pt x="0" y="903028"/>
                  <a:pt x="0" y="889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2"/>
            </p:custDataLst>
          </p:nvPr>
        </p:nvSpPr>
        <p:spPr>
          <a:xfrm>
            <a:off x="7011112" y="882244"/>
            <a:ext cx="2597738" cy="101797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r">
              <a:defRPr lang="zh-CN" altLang="en-US" sz="660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标 题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842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75184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584200" y="1524000"/>
            <a:ext cx="6934200" cy="4724400"/>
          </a:xfrm>
          <a:custGeom>
            <a:avLst/>
            <a:gdLst>
              <a:gd name="connisteX0" fmla="*/ 0 w 6934200"/>
              <a:gd name="connsiteY0" fmla="*/ 203200 h 4724400"/>
              <a:gd name="connisteX1" fmla="*/ 2032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203200 w 6934200"/>
              <a:gd name="connsiteY4" fmla="*/ 4724400 h 4724400"/>
              <a:gd name="connisteX5" fmla="*/ 0 w 6934200"/>
              <a:gd name="connsiteY5" fmla="*/ 4521200 h 4724400"/>
              <a:gd name="connisteX6" fmla="*/ 0 w 69342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41400" y="3124200"/>
            <a:ext cx="6019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1524000"/>
            <a:ext cx="10972800" cy="3505200"/>
          </a:xfrm>
          <a:custGeom>
            <a:avLst/>
            <a:gdLst>
              <a:gd name="connisteX0" fmla="*/ 0 w 10972800"/>
              <a:gd name="connsiteY0" fmla="*/ 203200 h 3505200"/>
              <a:gd name="connisteX1" fmla="*/ 203200 w 10972800"/>
              <a:gd name="connsiteY1" fmla="*/ 0 h 3505200"/>
              <a:gd name="connisteX2" fmla="*/ 10769600 w 10972800"/>
              <a:gd name="connsiteY2" fmla="*/ 0 h 3505200"/>
              <a:gd name="connisteX3" fmla="*/ 10972800 w 10972800"/>
              <a:gd name="connsiteY3" fmla="*/ 203200 h 3505200"/>
              <a:gd name="connisteX4" fmla="*/ 10972800 w 10972800"/>
              <a:gd name="connsiteY4" fmla="*/ 3302000 h 3505200"/>
              <a:gd name="connisteX5" fmla="*/ 10769600 w 10972800"/>
              <a:gd name="connsiteY5" fmla="*/ 3505200 h 3505200"/>
              <a:gd name="connisteX6" fmla="*/ 203200 w 10972800"/>
              <a:gd name="connsiteY6" fmla="*/ 3505200 h 3505200"/>
              <a:gd name="connisteX7" fmla="*/ 0 w 10972800"/>
              <a:gd name="connsiteY7" fmla="*/ 3302000 h 3505200"/>
              <a:gd name="connisteX8" fmla="*/ 0 w 10972800"/>
              <a:gd name="connsiteY8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302000"/>
                </a:lnTo>
                <a:cubicBezTo>
                  <a:pt x="10972800" y="3414224"/>
                  <a:pt x="10881824" y="3505200"/>
                  <a:pt x="10769600" y="3505200"/>
                </a:cubicBezTo>
                <a:lnTo>
                  <a:pt x="203200" y="3505200"/>
                </a:lnTo>
                <a:cubicBezTo>
                  <a:pt x="90976" y="3505200"/>
                  <a:pt x="0" y="3414224"/>
                  <a:pt x="0" y="3302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334000"/>
            <a:ext cx="10972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单击此处添加标题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 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02400" y="2667000"/>
            <a:ext cx="5080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单击此处添加项正文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WPS灵秀黑" charset="-122"/>
              <a:ea typeface="WPS灵秀黑" charset="-122"/>
            </a:endParaRPr>
          </a:p>
        </p:txBody>
      </p:sp>
      <p:pic>
        <p:nvPicPr>
          <p:cNvPr id="7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50" y="1160466"/>
            <a:ext cx="10128950" cy="5697534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>
            <p:custDataLst>
              <p:tags r:id="rId5"/>
            </p:custDataLst>
          </p:nvPr>
        </p:nvCxnSpPr>
        <p:spPr>
          <a:xfrm>
            <a:off x="11299811" y="547457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cxnSp>
        <p:nvCxnSpPr>
          <p:cNvPr id="88" name="直接连接符 87"/>
          <p:cNvCxnSpPr/>
          <p:nvPr userDrawn="1">
            <p:custDataLst>
              <p:tags r:id="rId6"/>
            </p:custDataLst>
          </p:nvPr>
        </p:nvCxnSpPr>
        <p:spPr>
          <a:xfrm>
            <a:off x="11299811" y="610478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cxnSp>
        <p:nvCxnSpPr>
          <p:cNvPr id="89" name="直接连接符 88"/>
          <p:cNvCxnSpPr/>
          <p:nvPr userDrawn="1">
            <p:custDataLst>
              <p:tags r:id="rId7"/>
            </p:custDataLst>
          </p:nvPr>
        </p:nvCxnSpPr>
        <p:spPr>
          <a:xfrm>
            <a:off x="11299811" y="673499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sp>
        <p:nvSpPr>
          <p:cNvPr id="12" name="Subtitle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WPS灵秀黑" charset="-122"/>
                <a:ea typeface="WPS灵秀黑" charset="-122"/>
              </a:rPr>
              <a:t>THE END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8" name="标题 1 标题"/>
          <p:cNvSpPr>
            <a:spLocks noGrp="1"/>
          </p:cNvSpPr>
          <p:nvPr>
            <p:ph type="ctrTitle" idx="16385" hasCustomPrompt="1"/>
            <p:custDataLst>
              <p:tags r:id="rId9"/>
            </p:custDataLst>
          </p:nvPr>
        </p:nvSpPr>
        <p:spPr>
          <a:xfrm>
            <a:off x="1016000" y="3175000"/>
            <a:ext cx="5451122" cy="10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6400" spc="0" dirty="0"/>
            </a:lvl1pPr>
          </a:lstStyle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谢谢观看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4800" y="1257300"/>
            <a:ext cx="5181600" cy="4920300"/>
          </a:xfrm>
        </p:spPr>
        <p:txBody>
          <a:bodyPr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/>
              <a:t>第二</a:t>
            </a:r>
            <a:r>
              <a:rPr lang="zh-CN" altLang="en-US" dirty="0"/>
              <a:t>级</a:t>
            </a:r>
            <a:endParaRPr lang="zh-CN" altLang="en-US" dirty="0"/>
          </a:p>
          <a:p>
            <a:pPr lvl="2"/>
            <a:r>
              <a:rPr lang="zh-CN" altLang="en-US"/>
              <a:t>第三</a:t>
            </a:r>
            <a:r>
              <a:rPr lang="zh-CN" altLang="en-US" dirty="0"/>
              <a:t>级</a:t>
            </a:r>
            <a:endParaRPr lang="zh-CN" altLang="en-US" dirty="0"/>
          </a:p>
          <a:p>
            <a:pPr lvl="3"/>
            <a:r>
              <a:rPr lang="zh-CN" altLang="en-US"/>
              <a:t>第四</a:t>
            </a:r>
            <a:r>
              <a:rPr lang="zh-CN" altLang="en-US" dirty="0"/>
              <a:t>级</a:t>
            </a:r>
            <a:endParaRPr lang="zh-CN" altLang="en-US" dirty="0"/>
          </a:p>
          <a:p>
            <a:pPr lvl="4"/>
            <a:r>
              <a:rPr lang="zh-CN" altLang="en-US"/>
              <a:t>第五</a:t>
            </a:r>
            <a:r>
              <a:rPr lang="zh-CN" altLang="en-US" dirty="0"/>
              <a:t>级</a:t>
            </a:r>
            <a:endParaRPr lang="zh-CN" altLang="en-US" dirty="0"/>
          </a:p>
        </p:txBody>
      </p:sp>
      <p:sp>
        <p:nvSpPr>
          <p:cNvPr id="3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13200" y="1257300"/>
            <a:ext cx="5181600" cy="4920300"/>
          </a:xfrm>
        </p:spPr>
        <p:txBody>
          <a:bodyPr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/>
              <a:t>第二</a:t>
            </a:r>
            <a:r>
              <a:rPr lang="zh-CN" altLang="en-US" dirty="0"/>
              <a:t>级</a:t>
            </a:r>
            <a:endParaRPr lang="zh-CN" altLang="en-US" dirty="0"/>
          </a:p>
          <a:p>
            <a:pPr lvl="2"/>
            <a:r>
              <a:rPr lang="zh-CN" altLang="en-US"/>
              <a:t>第三</a:t>
            </a:r>
            <a:r>
              <a:rPr lang="zh-CN" altLang="en-US" dirty="0"/>
              <a:t>级</a:t>
            </a:r>
            <a:endParaRPr lang="zh-CN" altLang="en-US" dirty="0"/>
          </a:p>
          <a:p>
            <a:pPr lvl="3"/>
            <a:r>
              <a:rPr lang="zh-CN" altLang="en-US"/>
              <a:t>第四</a:t>
            </a:r>
            <a:r>
              <a:rPr lang="zh-CN" altLang="en-US" dirty="0"/>
              <a:t>级</a:t>
            </a:r>
            <a:endParaRPr lang="zh-CN" altLang="en-US" dirty="0"/>
          </a:p>
          <a:p>
            <a:pPr lvl="4"/>
            <a:r>
              <a:rPr lang="zh-CN" altLang="en-US"/>
              <a:t>第五</a:t>
            </a:r>
            <a:r>
              <a:rPr lang="zh-CN" altLang="en-US" dirty="0"/>
              <a:t>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94800" y="360000"/>
            <a:ext cx="10800000" cy="72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4800" y="1257300"/>
            <a:ext cx="5157787" cy="505326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4800" y="1840832"/>
            <a:ext cx="5157787" cy="4348831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311612" y="1257300"/>
            <a:ext cx="5183188" cy="505326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311612" y="1840832"/>
            <a:ext cx="5183188" cy="4348831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/>
              <a:t>第二</a:t>
            </a:r>
            <a:r>
              <a:rPr lang="zh-CN" altLang="en-US" dirty="0"/>
              <a:t>级</a:t>
            </a:r>
            <a:endParaRPr lang="zh-CN" altLang="en-US" dirty="0"/>
          </a:p>
          <a:p>
            <a:pPr lvl="2"/>
            <a:r>
              <a:rPr lang="zh-CN" altLang="en-US"/>
              <a:t>第三</a:t>
            </a:r>
            <a:r>
              <a:rPr lang="zh-CN" altLang="en-US" dirty="0"/>
              <a:t>级</a:t>
            </a:r>
            <a:endParaRPr lang="zh-CN" altLang="en-US" dirty="0"/>
          </a:p>
          <a:p>
            <a:pPr lvl="3"/>
            <a:r>
              <a:rPr lang="zh-CN" altLang="en-US"/>
              <a:t>第四</a:t>
            </a:r>
            <a:r>
              <a:rPr lang="zh-CN" altLang="en-US" dirty="0"/>
              <a:t>级</a:t>
            </a:r>
            <a:endParaRPr lang="zh-CN" altLang="en-US" dirty="0"/>
          </a:p>
          <a:p>
            <a:pPr lvl="4"/>
            <a:r>
              <a:rPr lang="zh-CN" altLang="en-US"/>
              <a:t>第五</a:t>
            </a:r>
            <a:r>
              <a:rPr lang="zh-CN" altLang="en-US" dirty="0"/>
              <a:t>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94800" y="360000"/>
            <a:ext cx="10800000" cy="72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325" y="360363"/>
            <a:ext cx="10801350" cy="58172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95325" y="1257300"/>
            <a:ext cx="10795865" cy="49591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WPS灵秀黑" charset="-122"/>
              <a:ea typeface="WPS灵秀黑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50" y="1160466"/>
            <a:ext cx="10128950" cy="5697534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>
            <p:custDataLst>
              <p:tags r:id="rId5"/>
            </p:custDataLst>
          </p:nvPr>
        </p:nvCxnSpPr>
        <p:spPr>
          <a:xfrm>
            <a:off x="11299811" y="547457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cxnSp>
        <p:nvCxnSpPr>
          <p:cNvPr id="88" name="直接连接符 87"/>
          <p:cNvCxnSpPr/>
          <p:nvPr userDrawn="1">
            <p:custDataLst>
              <p:tags r:id="rId6"/>
            </p:custDataLst>
          </p:nvPr>
        </p:nvCxnSpPr>
        <p:spPr>
          <a:xfrm>
            <a:off x="11299811" y="610478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cxnSp>
        <p:nvCxnSpPr>
          <p:cNvPr id="89" name="直接连接符 88"/>
          <p:cNvCxnSpPr/>
          <p:nvPr userDrawn="1">
            <p:custDataLst>
              <p:tags r:id="rId7"/>
            </p:custDataLst>
          </p:nvPr>
        </p:nvCxnSpPr>
        <p:spPr>
          <a:xfrm>
            <a:off x="11299811" y="673499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>
              <a:latin typeface="WPS灵秀黑" charset="-122"/>
              <a:ea typeface="WPS灵秀黑" charset="-122"/>
            </a:endParaRPr>
          </a:p>
        </p:txBody>
      </p:cxnSp>
      <p:sp>
        <p:nvSpPr>
          <p:cNvPr id="11" name="日期占位符 4"/>
          <p:cNvSpPr>
            <a:spLocks noGrp="1"/>
          </p:cNvSpPr>
          <p:nvPr>
            <p:ph type="dt" sz="half" idx="16385"/>
            <p:custDataLst>
              <p:tags r:id="rId8"/>
            </p:custDataLst>
          </p:nvPr>
        </p:nvSpPr>
        <p:spPr/>
        <p:txBody>
          <a:bodyPr/>
          <a:lstStyle/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16386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1016000" y="1651000"/>
            <a:ext cx="60970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WPS灵秀黑" charset="-122"/>
                <a:ea typeface="WPS灵秀黑" charset="-122"/>
              </a:rPr>
              <a:t>20XX YEAR</a:t>
            </a:r>
            <a:endParaRPr lang="zh-CN" altLang="en-US" smtClean="0">
              <a:latin typeface="WPS灵秀黑" charset="-122"/>
              <a:ea typeface="WPS灵秀黑" charset="-122"/>
            </a:endParaRPr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6387"/>
            <p:custDataLst>
              <p:tags r:id="rId11"/>
            </p:custDataLst>
          </p:nvPr>
        </p:nvSpPr>
        <p:spPr/>
        <p:txBody>
          <a:bodyPr/>
          <a:lstStyle/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7" name="标题 1 标题"/>
          <p:cNvSpPr>
            <a:spLocks noGrp="1"/>
          </p:cNvSpPr>
          <p:nvPr userDrawn="1">
            <p:ph type="ctrTitle" idx="16388" hasCustomPrompt="1"/>
            <p:custDataLst>
              <p:tags r:id="rId12"/>
            </p:custDataLst>
          </p:nvPr>
        </p:nvSpPr>
        <p:spPr>
          <a:xfrm>
            <a:off x="1016000" y="2159000"/>
            <a:ext cx="6352646" cy="2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6000" spc="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单击此处
添加文档标题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57" name="文本占位符-汇报人"/>
          <p:cNvSpPr>
            <a:spLocks noGrp="1"/>
          </p:cNvSpPr>
          <p:nvPr userDrawn="1">
            <p:ph type="body" sz="quarter" idx="16390" hasCustomPrompt="1"/>
            <p:custDataLst>
              <p:tags r:id="rId13"/>
            </p:custDataLst>
          </p:nvPr>
        </p:nvSpPr>
        <p:spPr>
          <a:xfrm>
            <a:off x="1016000" y="4749800"/>
            <a:ext cx="2540882" cy="5334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500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lIns="0" tIns="0" rIns="0" bIns="0" anchor="ctr" anchorCtr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BY WPS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7" Type="http://schemas.openxmlformats.org/officeDocument/2006/relationships/theme" Target="../theme/theme1.xml"/><Relationship Id="rId36" Type="http://schemas.openxmlformats.org/officeDocument/2006/relationships/tags" Target="../tags/tag170.xml"/><Relationship Id="rId35" Type="http://schemas.openxmlformats.org/officeDocument/2006/relationships/tags" Target="../tags/tag169.xml"/><Relationship Id="rId34" Type="http://schemas.openxmlformats.org/officeDocument/2006/relationships/tags" Target="../tags/tag168.xml"/><Relationship Id="rId33" Type="http://schemas.openxmlformats.org/officeDocument/2006/relationships/tags" Target="../tags/tag167.xml"/><Relationship Id="rId32" Type="http://schemas.openxmlformats.org/officeDocument/2006/relationships/tags" Target="../tags/tag166.xml"/><Relationship Id="rId31" Type="http://schemas.openxmlformats.org/officeDocument/2006/relationships/tags" Target="../tags/tag165.xml"/><Relationship Id="rId30" Type="http://schemas.openxmlformats.org/officeDocument/2006/relationships/tags" Target="../tags/tag164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163.xml"/><Relationship Id="rId28" Type="http://schemas.openxmlformats.org/officeDocument/2006/relationships/tags" Target="../tags/tag162.xml"/><Relationship Id="rId27" Type="http://schemas.openxmlformats.org/officeDocument/2006/relationships/tags" Target="../tags/tag161.xml"/><Relationship Id="rId26" Type="http://schemas.openxmlformats.org/officeDocument/2006/relationships/image" Target="../media/image1.png"/><Relationship Id="rId25" Type="http://schemas.openxmlformats.org/officeDocument/2006/relationships/tags" Target="../tags/tag160.xml"/><Relationship Id="rId24" Type="http://schemas.openxmlformats.org/officeDocument/2006/relationships/tags" Target="../tags/tag159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3E9"/>
          </a:solidFill>
          <a:effectLst/>
        </p:spPr>
        <p:txBody>
          <a:bodyPr vert="horz" lIns="0" tIns="0" rIns="0" bIns="0" rtlCol="0" anchor="ctr" anchorCtr="0">
            <a:normAutofit/>
          </a:bodyPr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50" y="1160466"/>
            <a:ext cx="10128950" cy="5697534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>
            <p:custDataLst>
              <p:tags r:id="rId27"/>
            </p:custDataLst>
          </p:nvPr>
        </p:nvCxnSpPr>
        <p:spPr>
          <a:xfrm>
            <a:off x="11299811" y="547457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 userDrawn="1">
            <p:custDataLst>
              <p:tags r:id="rId28"/>
            </p:custDataLst>
          </p:nvPr>
        </p:nvCxnSpPr>
        <p:spPr>
          <a:xfrm>
            <a:off x="11299811" y="610478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 userDrawn="1">
            <p:custDataLst>
              <p:tags r:id="rId29"/>
            </p:custDataLst>
          </p:nvPr>
        </p:nvCxnSpPr>
        <p:spPr>
          <a:xfrm>
            <a:off x="11299811" y="673499"/>
            <a:ext cx="2190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vert="horz" lIns="0" tIns="0" rIns="0" bIns="0" rtlCol="0" anchor="ctr" anchorCtr="0">
            <a:normAutofit/>
          </a:bodyPr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  <p:sp>
        <p:nvSpPr>
          <p:cNvPr id="33" name="标题占位符 1"/>
          <p:cNvSpPr>
            <a:spLocks noGrp="1"/>
          </p:cNvSpPr>
          <p:nvPr userDrawn="1">
            <p:ph type="title"/>
            <p:custDataLst>
              <p:tags r:id="rId30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单击此处编辑母版标题样式</a:t>
            </a:r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2" name="文本占位符 2"/>
          <p:cNvSpPr>
            <a:spLocks noGrp="1"/>
          </p:cNvSpPr>
          <p:nvPr userDrawn="1">
            <p:ph type="body" idx="1"/>
            <p:custDataLst>
              <p:tags r:id="rId31"/>
            </p:custDataLst>
          </p:nvPr>
        </p:nvSpPr>
        <p:spPr>
          <a:xfrm>
            <a:off x="695325" y="1257302"/>
            <a:ext cx="10801350" cy="49202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>
                <a:latin typeface="WPS灵秀黑" charset="-122"/>
                <a:ea typeface="WPS灵秀黑" charset="-122"/>
              </a:rPr>
              <a:t>单击此处编辑母版文本样式</a:t>
            </a:r>
            <a:endParaRPr lang="zh-CN" altLang="en-US" dirty="0">
              <a:latin typeface="WPS灵秀黑" charset="-122"/>
              <a:ea typeface="WPS灵秀黑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325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FA39C7-4230-4040-A8D9-3712A52883BD}" type="datetimeFigureOut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610599" y="6356350"/>
            <a:ext cx="2880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2544A8-2233-48BD-A179-3804085DBD3D}" type="slidenum">
              <a:rPr lang="zh-CN" altLang="en-US" smtClean="0">
                <a:latin typeface="WPS灵秀黑" charset="-122"/>
                <a:ea typeface="WPS灵秀黑" charset="-122"/>
              </a:rPr>
            </a:fld>
            <a:endParaRPr lang="zh-CN" altLang="en-US" dirty="0">
              <a:latin typeface="WPS灵秀黑" charset="-122"/>
              <a:ea typeface="WPS灵秀黑" charset="-122"/>
            </a:endParaRPr>
          </a:p>
        </p:txBody>
      </p:sp>
      <p:sp>
        <p:nvSpPr>
          <p:cNvPr id="4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>
            <a:gsLst>
              <a:gs pos="100000">
                <a:schemeClr val="accent1"/>
              </a:gs>
              <a:gs pos="19000">
                <a:schemeClr val="accent2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vert="horz" lIns="0" tIns="0" rIns="0" bIns="0" rtlCol="0" anchor="ctr" anchorCtr="0">
            <a:normAutofit/>
          </a:bodyPr>
          <a:p>
            <a:pPr algn="ctr"/>
            <a:endParaRPr lang="zh-CN" altLang="en-US" b="1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rgbClr val="FBB01C"/>
                  </a:gs>
                </a:gsLst>
                <a:lin ang="13500000" scaled="1"/>
                <a:tileRect/>
              </a:gradFill>
              <a:latin typeface="+mn-ea"/>
            </a:endParaRPr>
          </a:p>
        </p:txBody>
      </p:sp>
    </p:spTree>
    <p:custDataLst>
      <p:tags r:id="rId3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50000"/>
            </a:schemeClr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ea"/>
          <a:ea typeface="+mn-ea"/>
          <a:cs typeface="+mn-cs"/>
        </a:defRPr>
      </a:lvl1pPr>
      <a:lvl2pPr marL="538480" indent="-18288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2pPr>
      <a:lvl3pPr marL="806450" indent="-1809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tabLst>
          <a:tab pos="988695" algn="l"/>
        </a:tabLst>
        <a:defRPr sz="1800" kern="120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3pPr>
      <a:lvl4pPr marL="1076325" indent="-18288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4pPr>
      <a:lvl5pPr marL="1344930" indent="-1809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208.xml"/><Relationship Id="rId3" Type="http://schemas.openxmlformats.org/officeDocument/2006/relationships/image" Target="../media/image8.png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12.xml"/><Relationship Id="rId4" Type="http://schemas.openxmlformats.org/officeDocument/2006/relationships/image" Target="../media/image9.png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220.xml"/><Relationship Id="rId5" Type="http://schemas.openxmlformats.org/officeDocument/2006/relationships/image" Target="../media/image10.jpeg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224.xml"/><Relationship Id="rId4" Type="http://schemas.openxmlformats.org/officeDocument/2006/relationships/image" Target="../media/image11.pn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image" Target="../media/image12.jpeg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175.xml"/><Relationship Id="rId3" Type="http://schemas.openxmlformats.org/officeDocument/2006/relationships/image" Target="../media/image3.jpeg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tags" Target="../tags/tag17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93.xml"/><Relationship Id="rId3" Type="http://schemas.openxmlformats.org/officeDocument/2006/relationships/image" Target="../media/image4.png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196.xml"/><Relationship Id="rId3" Type="http://schemas.openxmlformats.org/officeDocument/2006/relationships/image" Target="../media/image5.png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199.xml"/><Relationship Id="rId3" Type="http://schemas.openxmlformats.org/officeDocument/2006/relationships/image" Target="../media/image6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205.xml"/><Relationship Id="rId3" Type="http://schemas.openxmlformats.org/officeDocument/2006/relationships/image" Target="../media/image7.png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 标题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WPS灵秀黑" charset="-122"/>
                <a:ea typeface="WPS灵秀黑" charset="-122"/>
              </a:rPr>
              <a:t>单元五模块二：新员工文化适应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1"/>
            </p:custDataLst>
          </p:nvPr>
        </p:nvSpPr>
        <p:spPr>
          <a:xfrm>
            <a:off x="6680200" y="904240"/>
            <a:ext cx="76200" cy="5239385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7056120" y="1227455"/>
            <a:ext cx="4724400" cy="4261485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钢铁生产节奏快，车间环境嘈杂，同事间的沟通多围绕工作展开，避免过多闲聊。遇到问题时，要第一时间沟通，尤其是涉及安全或质量的问题，比如发现设备有异响，应立即告知师傅或班组长，而非拖延，这既符合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安全至上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的文化要求，也能体现自己的责任心。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4340" y="0"/>
            <a:ext cx="8046720" cy="9474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p>
            <a:pPr algn="l"/>
            <a:r>
              <a:rPr lang="zh-CN" altLang="en-US" sz="3600">
                <a:solidFill>
                  <a:srgbClr val="FF0000"/>
                </a:solidFill>
                <a:latin typeface="WPS灵秀黑" charset="-122"/>
                <a:ea typeface="WPS灵秀黑" charset="-122"/>
                <a:cs typeface="+mj-cs"/>
                <a:sym typeface="+mn-ea"/>
              </a:rPr>
              <a:t>二、</a:t>
            </a:r>
            <a:r>
              <a:rPr lang="zh-CN" altLang="en-US" sz="3600">
                <a:solidFill>
                  <a:srgbClr val="FF0000"/>
                </a:solidFill>
                <a:latin typeface="WPS灵秀黑" charset="-122"/>
                <a:ea typeface="WPS灵秀黑" charset="-122"/>
                <a:cs typeface="+mj-cs"/>
                <a:sym typeface="+mn-ea"/>
              </a:rPr>
              <a:t>要“聚焦工作、简洁高效”</a:t>
            </a:r>
            <a:endParaRPr lang="zh-CN" altLang="en-US" sz="3600">
              <a:solidFill>
                <a:srgbClr val="FF0000"/>
              </a:solidFill>
              <a:latin typeface="WPS灵秀黑" charset="-122"/>
              <a:ea typeface="WPS灵秀黑" charset="-122"/>
              <a:cs typeface="+mj-cs"/>
              <a:sym typeface="+mn-ea"/>
            </a:endParaRPr>
          </a:p>
        </p:txBody>
      </p:sp>
      <p:pic>
        <p:nvPicPr>
          <p:cNvPr id="2" name="图片 1" descr="钢铁车间高效沟通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" y="1393190"/>
            <a:ext cx="6313805" cy="39300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三、要注意“换位思考”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6569710" y="1597025"/>
            <a:ext cx="5622290" cy="47244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837680" y="1989455"/>
            <a:ext cx="5260340" cy="1524000"/>
          </a:xfrm>
        </p:spPr>
        <p:txBody>
          <a:bodyPr>
            <a:no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在与不同岗位的同事沟通时，要注意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换位思考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。比如与炼钢工沟通时，要理解他们需要精准控制炉温的压力，避免在冶炼关键阶段过多打扰；与设备工沟通时，要清楚说明设备故障的具体现象，方便他们快速排查问题。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钢铁车间高效沟通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" y="1596390"/>
            <a:ext cx="6290310" cy="4724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/>
        <p:txBody>
          <a:bodyPr/>
          <a:p>
            <a:pPr algn="ctr"/>
            <a:r>
              <a:rPr lang="zh-CN" altLang="en-US">
                <a:latin typeface="WPS灵秀黑" charset="-122"/>
                <a:ea typeface="WPS灵秀黑" charset="-122"/>
              </a:rPr>
              <a:t>车间潜规则：经验智慧的传承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节编号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>
          <a:xfrm>
            <a:off x="7025640" y="1779905"/>
            <a:ext cx="1527175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03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一、经验价值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584200" y="1326515"/>
            <a:ext cx="76200" cy="353949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1326515"/>
            <a:ext cx="6172200" cy="4807585"/>
          </a:xfrm>
        </p:spPr>
        <p:txBody>
          <a:bodyPr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车间里的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潜规则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，并非贬义的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暗箱操作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，而是钢铁行业长期生产实践中形成的、未被写入制度却对工作至关重要的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经验准则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，其中最核心的一条便是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老工人的经验比图纸更重要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。新员工读懂并尊重这些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潜规则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，才能真正理解钢铁文化的实践内涵，更快适应车间工作。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内容占位符 8" descr="ca7d53d9-bd44-11f0-bd11-3afdadfb426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6918"/>
          <a:stretch>
            <a:fillRect/>
          </a:stretch>
        </p:blipFill>
        <p:spPr>
          <a:xfrm>
            <a:off x="7543800" y="609600"/>
            <a:ext cx="4038600" cy="5638800"/>
          </a:xfrm>
          <a:custGeom>
            <a:av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avLst>
            <a:gdLst>
              <a:gd name="connisteX0-1" fmla="*/ 0 w 4038600"/>
              <a:gd name="connsiteY0-2" fmla="*/ 203200 h 5638800"/>
              <a:gd name="connisteX1-3" fmla="*/ 203200 w 4038600"/>
              <a:gd name="connsiteY1-4" fmla="*/ 0 h 5638800"/>
              <a:gd name="connisteX2-5" fmla="*/ 3835400 w 4038600"/>
              <a:gd name="connsiteY2-6" fmla="*/ 0 h 5638800"/>
              <a:gd name="connisteX3-7" fmla="*/ 4038600 w 4038600"/>
              <a:gd name="connsiteY3-8" fmla="*/ 203200 h 5638800"/>
              <a:gd name="connisteX4-9" fmla="*/ 4038600 w 4038600"/>
              <a:gd name="connsiteY4-10" fmla="*/ 5435600 h 5638800"/>
              <a:gd name="connisteX5-11" fmla="*/ 3835400 w 4038600"/>
              <a:gd name="connsiteY5-12" fmla="*/ 5638800 h 5638800"/>
              <a:gd name="connisteX6-13" fmla="*/ 203200 w 4038600"/>
              <a:gd name="connsiteY6-14" fmla="*/ 5638800 h 5638800"/>
              <a:gd name="connisteX7-15" fmla="*/ 0 w 4038600"/>
              <a:gd name="connsiteY7-16" fmla="*/ 5435600 h 5638800"/>
              <a:gd name="connisteX8-17" fmla="*/ 0 w 4038600"/>
              <a:gd name="connsiteY8-1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0-1" y="connsiteY0-2"/>
              </a:cxn>
              <a:cxn ang="0">
                <a:pos x="connisteX1-3" y="connsiteY1-4"/>
              </a:cxn>
              <a:cxn ang="0">
                <a:pos x="connisteX2-5" y="connsiteY2-6"/>
              </a:cxn>
              <a:cxn ang="0">
                <a:pos x="connisteX3-7" y="connsiteY3-8"/>
              </a:cxn>
              <a:cxn ang="0">
                <a:pos x="connisteX4-9" y="connsiteY4-10"/>
              </a:cxn>
              <a:cxn ang="0">
                <a:pos x="connisteX5-11" y="connsiteY5-12"/>
              </a:cxn>
              <a:cxn ang="0">
                <a:pos x="connisteX6-13" y="connsiteY6-14"/>
              </a:cxn>
              <a:cxn ang="0">
                <a:pos x="connisteX7-15" y="connsiteY7-16"/>
              </a:cxn>
              <a:cxn ang="0">
                <a:pos x="connisteX8-17" y="connsiteY8-1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一、经验价值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584200" y="1326515"/>
            <a:ext cx="76200" cy="4921885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1326515"/>
            <a:ext cx="5936615" cy="4807585"/>
          </a:xfrm>
        </p:spPr>
        <p:txBody>
          <a:bodyPr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老工人的经验比图纸更重要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，源于钢铁生产的复杂性与特殊性。图纸上的参数是基于理论计算的标准值，但实际生产中，受原料成分、设备状态、环境温度等多种变量影响，完全按图纸操作可能无法达到最佳效果。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比如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在轧钢过程中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，图纸上标注的辊缝间隙是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“2.5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毫米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，但老轧工会根据当天钢坯的硬度（通过手感触摸判断）、轧机的运行温度（通过听声音辨别），将辊缝微调至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“2.45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毫米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，这样轧制出的钢材精度更高。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 descr="老工人凭经验优化操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326515"/>
            <a:ext cx="5053330" cy="3584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二、未成文的行为准则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pic>
        <p:nvPicPr>
          <p:cNvPr id="9" name="内容占位符 8" descr="ca3a38c3-bd44-11f0-8c8d-fa28ad2d1140"/>
          <p:cNvPicPr>
            <a:picLocks noChangeAspect="1"/>
          </p:cNvPicPr>
          <p:nvPr>
            <p:ph idx="16387"/>
            <p:custDataLst>
              <p:tags r:id="rId2"/>
            </p:custDataLst>
          </p:nvPr>
        </p:nvPicPr>
        <p:blipFill>
          <a:blip r:embed="rId3"/>
          <a:srcRect t="6415"/>
          <a:stretch>
            <a:fillRect/>
          </a:stretch>
        </p:blipFill>
        <p:spPr>
          <a:xfrm>
            <a:off x="75184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1041400" y="1917700"/>
            <a:ext cx="6019800" cy="2730500"/>
          </a:xfrm>
        </p:spPr>
        <p:txBody>
          <a:bodyPr>
            <a:normAutofit lnSpcReduction="20000"/>
          </a:bodyPr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工具归位：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工具使用规范体现严谨文化。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互相补位：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当同事在处理紧急问题（如设备突发故障）时，若自己手头工作不紧急，应主动上前帮忙，比如递工具、记录数据，这体现了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团队协作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的文化。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通过遵守车间惯例，新员工能快速融入并成为文化传播者。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1"/>
            </p:custDataLst>
          </p:nvPr>
        </p:nvSpPr>
        <p:spPr>
          <a:xfrm>
            <a:off x="6680200" y="1007745"/>
            <a:ext cx="76200" cy="5240655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7045325" y="1007745"/>
            <a:ext cx="4724400" cy="5849620"/>
          </a:xfrm>
        </p:spPr>
        <p:txBody>
          <a:bodyPr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对于刚进入钢铁企业的新员工而言，面对高温的车间、精密的设备、严谨的生产流程，以及独具特色的岗位文化，如何快速适应并融入企业，不仅关乎个人职业发展，更影响其能否在岗位上稳定成长。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从系统化的企业培训流程，到贴合行业特性的同事沟通礼仪，再到需要用心体会的车间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潜规则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每一个环节都是新员工理解企业文化、融入团队的关键步骤。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炼钢工控制炉温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" y="1252220"/>
            <a:ext cx="6174740" cy="34721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CONTENTS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4500">
                <a:latin typeface="WPS灵秀黑" charset="-122"/>
                <a:ea typeface="WPS灵秀黑" charset="-122"/>
              </a:rPr>
              <a:t>目录</a:t>
            </a:r>
            <a:endParaRPr lang="zh-CN" altLang="en-US" sz="4500">
              <a:latin typeface="WPS灵秀黑" charset="-122"/>
              <a:ea typeface="WPS灵秀黑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01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WPS灵秀黑" charset="-122"/>
                <a:ea typeface="WPS灵秀黑" charset="-122"/>
              </a:rPr>
              <a:t>企业培训流程：从"认知"到"实操"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</a:t>
            </a:r>
            <a:r>
              <a:rPr lang="en-US" altLang="zh-CN">
                <a:latin typeface="WPS灵秀黑" charset="-122"/>
                <a:ea typeface="WPS灵秀黑" charset="-122"/>
              </a:rPr>
              <a:t>2</a:t>
            </a:r>
            <a:endParaRPr lang="en-US" altLang="zh-CN">
              <a:latin typeface="WPS灵秀黑" charset="-122"/>
              <a:ea typeface="WPS灵秀黑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>
          <a:xfrm>
            <a:off x="5090795" y="3022600"/>
            <a:ext cx="2324100" cy="914400"/>
          </a:xfrm>
        </p:spPr>
        <p:txBody>
          <a:bodyPr>
            <a:normAutofit/>
          </a:bodyPr>
          <a:p>
            <a:r>
              <a:rPr lang="zh-CN" altLang="en-US" sz="2200">
                <a:latin typeface="WPS灵秀黑" charset="-122"/>
                <a:ea typeface="WPS灵秀黑" charset="-122"/>
                <a:sym typeface="+mn-ea"/>
              </a:rPr>
              <a:t>同事沟通礼仪：务实高效的行业特色</a:t>
            </a:r>
            <a:endParaRPr lang="zh-CN" altLang="en-US" sz="2200">
              <a:latin typeface="WPS灵秀黑" charset="-122"/>
              <a:ea typeface="WPS灵秀黑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</a:t>
            </a:r>
            <a:r>
              <a:rPr lang="en-US" altLang="zh-CN">
                <a:latin typeface="WPS灵秀黑" charset="-122"/>
                <a:ea typeface="WPS灵秀黑" charset="-122"/>
              </a:rPr>
              <a:t>3</a:t>
            </a:r>
            <a:endParaRPr lang="en-US" altLang="zh-CN">
              <a:latin typeface="WPS灵秀黑" charset="-122"/>
              <a:ea typeface="WPS灵秀黑" charset="-122"/>
            </a:endParaRPr>
          </a:p>
        </p:txBody>
      </p:sp>
      <p:sp>
        <p:nvSpPr>
          <p:cNvPr id="17" name="装饰  5"/>
          <p:cNvSpPr>
            <a:spLocks noGrp="1"/>
          </p:cNvSpPr>
          <p:nvPr>
            <p:ph type="body" idx="1640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sz="2200">
                <a:latin typeface="WPS灵秀黑" charset="-122"/>
                <a:ea typeface="WPS灵秀黑" charset="-122"/>
                <a:sym typeface="+mn-ea"/>
              </a:rPr>
              <a:t>车间潜规则：经验智慧的传承</a:t>
            </a:r>
            <a:endParaRPr lang="zh-CN" altLang="en-US" sz="2200">
              <a:latin typeface="WPS灵秀黑" charset="-122"/>
              <a:ea typeface="WPS灵秀黑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/>
        <p:txBody>
          <a:bodyPr/>
          <a:p>
            <a:pPr algn="ctr"/>
            <a:r>
              <a:rPr lang="zh-CN" altLang="en-US">
                <a:latin typeface="WPS灵秀黑" charset="-122"/>
                <a:ea typeface="WPS灵秀黑" charset="-122"/>
              </a:rPr>
              <a:t>企业培训流程：从"认知"到"实操"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节编号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>
          <a:xfrm>
            <a:off x="7306310" y="1769745"/>
            <a:ext cx="1527175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01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一、企业文化认知培训阶段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6844030" y="1800225"/>
            <a:ext cx="5081905" cy="1808480"/>
          </a:xfrm>
        </p:spPr>
        <p:txBody>
          <a:bodyPr>
            <a:noAutofit/>
          </a:bodyPr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第一阶段是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企业文化认知培训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，为期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3-5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天，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主要通过企业发展史讲解、厂史馆参观（部分企业会结合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VR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技术，如前文提及的沉浸式体验）、文化理念解读等形式，让新员工了解企业从初创到发展壮大的历程，感受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钢铁报国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精益求精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等核心文化的内涵。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descr="炼钢工控制炉温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" y="1892935"/>
            <a:ext cx="6568440" cy="36931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二、岗位理论培训阶段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250825" y="5351780"/>
            <a:ext cx="11941175" cy="609600"/>
          </a:xfrm>
        </p:spPr>
        <p:txBody>
          <a:bodyPr>
            <a:no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第二阶段是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岗位理论培训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，根据新员工的岗位方向（如炼钢、轧钢、设备维护等），针对性开展专业知识教学。培训内容包括岗位核心职责、生产工艺流程、设备工作原理、质量标准与安全规范等。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descr="炼钢工控制炉温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705" y="1228725"/>
            <a:ext cx="6898005" cy="38785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三、</a:t>
            </a:r>
            <a:r>
              <a:rPr lang="en-US" altLang="zh-CN">
                <a:solidFill>
                  <a:srgbClr val="FF0000"/>
                </a:solidFill>
                <a:latin typeface="WPS灵秀黑" charset="-122"/>
                <a:ea typeface="WPS灵秀黑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WPS灵秀黑" charset="-122"/>
                <a:ea typeface="WPS灵秀黑" charset="-122"/>
              </a:rPr>
              <a:t>师徒带教实操培训</a:t>
            </a:r>
            <a:endParaRPr lang="zh-CN" altLang="en-US">
              <a:solidFill>
                <a:srgbClr val="FF0000"/>
              </a:solidFill>
              <a:latin typeface="WPS灵秀黑" charset="-122"/>
              <a:ea typeface="WPS灵秀黑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302260" y="1750060"/>
            <a:ext cx="5494655" cy="609600"/>
          </a:xfrm>
        </p:spPr>
        <p:txBody>
          <a:bodyPr>
            <a:noAutofit/>
          </a:bodyPr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第三阶段是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师徒带教实操培训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，这是钢铁企业传承技能与文化的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核心环节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，通常为期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1-3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个月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。企业会为每位新员工指派一名经验丰富的老员工作为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师傅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，新员工跟随师傅进入车间，从最基础的操作学起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比如如何正确使用测温仪器、如何观察钢水状态、如何排查设备微小隐患。师傅不仅会传授技能，更会在实操中传递岗位文化。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炼钢工控制炉温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430" y="1892300"/>
            <a:ext cx="5881370" cy="4020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8"/>
            <p:custDataLst>
              <p:tags r:id="rId1"/>
            </p:custDataLst>
          </p:nvPr>
        </p:nvSpPr>
        <p:spPr/>
        <p:txBody>
          <a:bodyPr/>
          <a:p>
            <a:pPr algn="ctr"/>
            <a:r>
              <a:rPr lang="zh-CN" altLang="en-US">
                <a:latin typeface="WPS灵秀黑" charset="-122"/>
                <a:ea typeface="WPS灵秀黑" charset="-122"/>
              </a:rPr>
              <a:t>同事沟通礼仪：以</a:t>
            </a:r>
            <a:r>
              <a:rPr>
                <a:latin typeface="WPS灵秀黑" charset="-122"/>
                <a:ea typeface="WPS灵秀黑" charset="-122"/>
                <a:sym typeface="+mn-ea"/>
              </a:rPr>
              <a:t>"尊重"为核心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3" name="节编号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>
          <a:xfrm>
            <a:off x="7056755" y="2131060"/>
            <a:ext cx="1527175" cy="1524000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02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装饰  2"/>
          <p:cNvSpPr>
            <a:spLocks noGrp="1"/>
          </p:cNvSpPr>
          <p:nvPr>
            <p:ph type="body" idx="16388"/>
            <p:custDataLst>
              <p:tags r:id="rId1"/>
            </p:custDataLst>
          </p:nvPr>
        </p:nvSpPr>
        <p:spPr>
          <a:xfrm>
            <a:off x="6680200" y="904240"/>
            <a:ext cx="76200" cy="5239385"/>
          </a:xfrm>
        </p:spPr>
        <p:txBody>
          <a:bodyPr/>
          <a:p>
            <a:r>
              <a:rPr lang="zh-CN" altLang="en-US">
                <a:latin typeface="WPS灵秀黑" charset="-122"/>
                <a:ea typeface="WPS灵秀黑" charset="-122"/>
              </a:rPr>
              <a:t> </a:t>
            </a:r>
            <a:endParaRPr lang="zh-CN" altLang="en-US">
              <a:latin typeface="WPS灵秀黑" charset="-122"/>
              <a:ea typeface="WPS灵秀黑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7056120" y="1227455"/>
            <a:ext cx="4724400" cy="4261485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在与同事沟通时，首先要注重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尊重经验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。面对工龄长、经验丰富的老员工，无论是请教问题还是日常交流，都应保持谦逊的态度，称呼上可根据企业习惯使用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师傅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（如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张师傅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李师傅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），这既是对老员工技能与资历的认可，也是钢铁行业长期形成的文化传统。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7" name="图片 6" descr="钢铁厂同事沟通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" y="1301750"/>
            <a:ext cx="6456045" cy="36302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4340" y="0"/>
            <a:ext cx="5267325" cy="9474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p>
            <a:pPr algn="l"/>
            <a:r>
              <a:rPr lang="zh-CN" altLang="en-US" sz="3600">
                <a:solidFill>
                  <a:srgbClr val="FF0000"/>
                </a:solidFill>
                <a:latin typeface="WPS灵秀黑" charset="-122"/>
                <a:ea typeface="WPS灵秀黑" charset="-122"/>
                <a:cs typeface="+mj-cs"/>
                <a:sym typeface="+mn-ea"/>
              </a:rPr>
              <a:t>一、尊重经验</a:t>
            </a:r>
            <a:endParaRPr lang="zh-CN" altLang="en-US" sz="3600">
              <a:solidFill>
                <a:srgbClr val="FF0000"/>
              </a:solidFill>
              <a:latin typeface="WPS灵秀黑" charset="-122"/>
              <a:ea typeface="WPS灵秀黑" charset="-122"/>
              <a:cs typeface="+mj-cs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VALUE" val="340"/>
  <p:tag name="KSO_WM_UNIT_TYPE" val="f"/>
  <p:tag name="KSO_WM_UNIT_INDEX" val="1"/>
  <p:tag name="KSO_WM_UNIT_ISNUMDGMTITLE" val="0"/>
  <p:tag name="KSO_WM_TEMPLATE_INDEX" val="40490341"/>
  <p:tag name="KSO_WM_TEMPLATE_CATEGORY" val="custom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c950602dc0be70a9136a3d600d05b57ffb3a2ae"/>
  <p:tag name="KSO_WM_NEWLAYOUT_GROUP_ID" val="layout_10013"/>
  <p:tag name="KSO_WM_NEWLAYOUT_ID" val="slide_f616317674931735"/>
</p:tagLst>
</file>

<file path=ppt/tags/tag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a88200e05ca08753289c1e370b350fb0de080b"/>
  <p:tag name="KSO_WM_NEWLAYOUT_GROUP_ID" val="layout_10010"/>
  <p:tag name="KSO_WM_NEWLAYOUT_ID" val="slide_308ac45a22e6e99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7ff5b9ff23a4a10ee8790dee74b66f26aa6a348"/>
  <p:tag name="KSO_WM_NEWLAYOUT_GROUP_ID" val="layout_30"/>
  <p:tag name="KSO_WM_NEWLAYOUT_ID" val="slide_24cacb518f54a0b4"/>
</p:tagLst>
</file>

<file path=ppt/tags/tag1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23886b385afa6695c653aa4884e581c22599b8d"/>
  <p:tag name="KSO_WM_NEWLAYOUT_GROUP_ID" val="layout_60"/>
  <p:tag name="KSO_WM_NEWLAYOUT_ID" val="slide_6f7d3524c15fd90e"/>
</p:tagLst>
</file>

<file path=ppt/tags/tag1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4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481119c8bb9f74653c333d60f84857085a00dc"/>
  <p:tag name="KSO_WM_NEWLAYOUT_GROUP_ID" val="layout_6"/>
  <p:tag name="KSO_WM_NEWLAYOUT_ID" val="slide_48f1d4a89fa9903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  <p:tag name="KSO_WM_TEMPLATE_INDEX" val="40490341"/>
  <p:tag name="KSO_WM_TEMPLATE_CATEGORY" val="custom"/>
</p:tagLst>
</file>

<file path=ppt/tags/tag1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c4395f0b952cb92646802a7eafa17f681edd69a"/>
  <p:tag name="KSO_WM_NEWLAYOUT_GROUP_ID" val="layout_61"/>
  <p:tag name="KSO_WM_NEWLAYOUT_ID" val="slide_cb088173912cdfd6"/>
</p:tagLst>
</file>

<file path=ppt/tags/tag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8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  <p:tag name="KSO_WM_UNIT_ISNUMDGMTITLE" val="0"/>
  <p:tag name="KSO_WM_TEMPLATE_INDEX" val="40490341"/>
  <p:tag name="KSO_WM_TEMPLATE_CATEGORY" val="custom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916f2ac187672bc4739133b2222f14b285c389"/>
  <p:tag name="KSO_WM_NEWLAYOUT_GROUP_ID" val="layout_10009"/>
  <p:tag name="KSO_WM_NEWLAYOUT_ID" val="slide_87be7d322cab47c4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7b32c4bc84e1ec5c74d2c408c67f0c197c8374f"/>
  <p:tag name="KSO_WM_NEWLAYOUT_GROUP_ID" val="layout_10014"/>
  <p:tag name="KSO_WM_NEWLAYOUT_ID" val="slide_2a5dfb1791341f1b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  <p:tag name="KSO_WM_TEMPLATE_INDEX" val="40490341"/>
  <p:tag name="KSO_WM_TEMPLATE_CATEGORY" val="custom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  <p:tag name="KSO_WM_UNIT_ISNUMDGMTITLE" val="0"/>
  <p:tag name="KSO_WM_UNIT_NOCLEAR" val="0"/>
  <p:tag name="KSO_WM_TEMPLATE_INDEX" val="40490341"/>
  <p:tag name="KSO_WM_TEMPLATE_CATEGORY" val="custom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  <p:tag name="KSO_WM_UNIT_ISNUMDGMTITLE" val="0"/>
  <p:tag name="KSO_WM_UNIT_NOCLEAR" val="0"/>
  <p:tag name="KSO_WM_TEMPLATE_INDEX" val="40490341"/>
  <p:tag name="KSO_WM_TEMPLATE_CATEGORY" val="custom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  <p:tag name="KSO_WM_UNIT_ISNUMDGMTITLE" val="0"/>
  <p:tag name="KSO_WM_UNIT_NOCLEAR" val="0"/>
  <p:tag name="KSO_WM_TEMPLATE_INDEX" val="40490341"/>
  <p:tag name="KSO_WM_TEMPLATE_CATEGORY" val="custom"/>
</p:tagLst>
</file>

<file path=ppt/tags/tag15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5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29473e9a1f2a54c84f281c9dc323214f0238c42"/>
  <p:tag name="KSO_WM_NEWLAYOUT_ID" val="376"/>
  <p:tag name="KSO_WM_UNIT_ID" val="_11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  <p:tag name="KSO_WM_UNIT_ISNUMDGMTITLE" val="0"/>
  <p:tag name="KSO_WM_TEMPLATE_INDEX" val="40490341"/>
  <p:tag name="KSO_WM_TEMPLATE_CATEGORY" val="custom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3.0"/>
  <p:tag name="KSO_WM_BEAUTIFY_FLAG" val="#wm#"/>
  <p:tag name="KSO_WM_UNIT_TYPE" val="i"/>
  <p:tag name="KSO_WM_UNIT_INDEX" val="3"/>
  <p:tag name="KSO_WM_UNIT_ISNUMDGMTITLE" val="0"/>
  <p:tag name="KSO_WM_UNIT_NOCLEAR" val="0"/>
  <p:tag name="KSO_WM_TEMPLATE_INDEX" val="40490341"/>
  <p:tag name="KSO_WM_TEMPLATE_CATEGORY" val="custom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3.0"/>
  <p:tag name="KSO_WM_BEAUTIFY_FLAG" val="#wm#"/>
  <p:tag name="KSO_WM_UNIT_TYPE" val="i"/>
  <p:tag name="KSO_WM_UNIT_INDEX" val="4"/>
  <p:tag name="KSO_WM_UNIT_ISNUMDGMTITLE" val="0"/>
  <p:tag name="KSO_WM_UNIT_NOCLEAR" val="0"/>
  <p:tag name="KSO_WM_TEMPLATE_INDEX" val="40490341"/>
  <p:tag name="KSO_WM_TEMPLATE_CATEGORY" val="custom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3.0"/>
  <p:tag name="KSO_WM_BEAUTIFY_FLAG" val="#wm#"/>
  <p:tag name="KSO_WM_UNIT_TYPE" val="i"/>
  <p:tag name="KSO_WM_UNIT_INDEX" val="5"/>
  <p:tag name="KSO_WM_UNIT_ISNUMDGMTITLE" val="0"/>
  <p:tag name="KSO_WM_UNIT_NOCLEAR" val="0"/>
  <p:tag name="KSO_WM_TEMPLATE_INDEX" val="40490341"/>
  <p:tag name="KSO_WM_TEMPLATE_CATEGORY" val="custom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4049034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40490341"/>
  <p:tag name="KSO_WM_UNIT_ISNUMDGMTITLE" val="0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69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90341"/>
  <p:tag name="KSO_WM_TEMPLATE_CATEGORY" val="custom"/>
  <p:tag name="KSO_WM_TEMPLATE_MASTER_TYPE" val="0"/>
  <p:tag name="KSO_WM_TAG_VERSION" val="3.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40490341"/>
  <p:tag name="KSO_WM_TEMPLATE_CATEGORY" val="custom"/>
</p:tagLst>
</file>

<file path=ppt/tags/tag170.xml><?xml version="1.0" encoding="utf-8"?>
<p:tagLst xmlns:p="http://schemas.openxmlformats.org/presentationml/2006/main">
  <p:tag name="KSO_WM_AITEMPLATE_STYLE_ID" val="69796627181"/>
</p:tagLst>
</file>

<file path=ppt/tags/tag171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d9021ca9e7d4e3e38ba4ea235e1bdb24eb9983c"/>
  <p:tag name="KSO_WM_NEWLAYOUT_ID" val="364"/>
  <p:tag name="KSO_WM_UNIT_PRESET_TEXT" val="单击此处&#10;添加文档标题"/>
  <p:tag name="KSO_WM_UNIT_ID" val="_9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72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90341"/>
  <p:tag name="KSO_WM_TEMPLATE_CATEGORY" val="custom"/>
  <p:tag name="KSO_WM_SLIDE_INDEX" val="1"/>
  <p:tag name="KSO_WM_SLIDE_ID" val="custom40490341_1"/>
  <p:tag name="KSO_WM_TEMPLATE_MASTER_TYPE" val="0"/>
  <p:tag name="KSO_WM_SLIDE_LAYOUT" val="a_f"/>
  <p:tag name="KSO_WM_SLIDE_LAYOUT_CNT" val="1_2"/>
  <p:tag name="KSO_WM_TAG_VERSION" val="3.0"/>
</p:tagLst>
</file>

<file path=ppt/tags/tag17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17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24cacb518f54a0b4"/>
</p:tagLst>
</file>

<file path=ppt/tags/tag1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7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895972d8e56a68a10b0bbd34a8ee493c2aea8b2c"/>
  <p:tag name="KSO_WM_NEWLAYOUT_GROUP_ID" val="layout_1-5"/>
  <p:tag name="KSO_WM_NEWLAYOUT_ID" val="slide_cea45c27deb23863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1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8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187.xml><?xml version="1.0" encoding="utf-8"?>
<p:tagLst xmlns:p="http://schemas.openxmlformats.org/presentationml/2006/main">
  <p:tag name="KSO_WM_SLIDE_CONTENT_ORIENTATION" val=""/>
  <p:tag name="KSO_WM_SLIDE_HAS_MASK" val="0"/>
  <p:tag name="KSO_WM_SLIDE_ITEM_CNT" val="5"/>
  <p:tag name="KSO_WM_SLIDE_TYPE" val="contents"/>
  <p:tag name="KSO_WM_TEMPLATE_SUBCATEGORY" val="29"/>
  <p:tag name="KSO_WM_BEAUTIFY_FLAG" val="#wm#"/>
  <p:tag name="KSO_WM_TEMPLATE_FIGMA_ID" val="69796627181"/>
  <p:tag name="KSO_WM_TEMPLATE_SLIDE_ID" val="slide_cea45c27deb23863"/>
</p:tagLst>
</file>

<file path=ppt/tags/tag18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8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190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90341"/>
  <p:tag name="KSO_WM_TEMPLATE_CATEGORY" val="custom"/>
  <p:tag name="KSO_WM_SLIDE_INDEX" val="3"/>
  <p:tag name="KSO_WM_SLIDE_ID" val="custom40490341_7"/>
  <p:tag name="KSO_WM_TEMPLATE_MASTER_TYPE" val="0"/>
  <p:tag name="KSO_WM_SLIDE_LAYOUT" val="a_e"/>
  <p:tag name="KSO_WM_SLIDE_LAYOUT_CNT" val="1_1"/>
  <p:tag name="KSO_WM_TAG_VERSION" val="3.0"/>
</p:tagLst>
</file>

<file path=ppt/tags/tag1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c950602dc0be70a9136a3d600d05b57ffb3a2ae"/>
  <p:tag name="KSO_WM_NEWLAYOUT_GROUP_ID" val="layout_10013"/>
  <p:tag name="KSO_WM_NEWLAYOUT_ID" val="slide_f616317674931735"/>
  <p:tag name="KSO_WM_UNIT_PRESET_TEXT" val="单击此处添加标题"/>
</p:tagLst>
</file>

<file path=ppt/tags/tag1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9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f616317674931735"/>
</p:tagLst>
</file>

<file path=ppt/tags/tag1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a88200e05ca08753289c1e370b350fb0de080b"/>
  <p:tag name="KSO_WM_NEWLAYOUT_GROUP_ID" val="layout_10010"/>
  <p:tag name="KSO_WM_NEWLAYOUT_ID" val="slide_308ac45a22e6e996"/>
  <p:tag name="KSO_WM_UNIT_PRESET_TEXT" val="单击此处添加标题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96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308ac45a22e6e996"/>
</p:tagLst>
</file>

<file path=ppt/tags/tag1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a88200e05ca08753289c1e370b350fb0de080b"/>
  <p:tag name="KSO_WM_NEWLAYOUT_GROUP_ID" val="layout_10010"/>
  <p:tag name="KSO_WM_NEWLAYOUT_ID" val="slide_308ac45a22e6e996"/>
  <p:tag name="KSO_WM_UNIT_PRESET_TEXT" val="单击此处添加标题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99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308ac45a22e6e99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40490341"/>
  <p:tag name="KSO_WM_TEMPLATE_CATEGORY" val="custom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00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201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202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90341"/>
  <p:tag name="KSO_WM_TEMPLATE_CATEGORY" val="custom"/>
  <p:tag name="KSO_WM_SLIDE_INDEX" val="3"/>
  <p:tag name="KSO_WM_SLIDE_ID" val="custom40490341_7"/>
  <p:tag name="KSO_WM_TEMPLATE_MASTER_TYPE" val="0"/>
  <p:tag name="KSO_WM_SLIDE_LAYOUT" val="a_e"/>
  <p:tag name="KSO_WM_SLIDE_LAYOUT_CNT" val="1_1"/>
  <p:tag name="KSO_WM_TAG_VERSION" val="3.0"/>
</p:tagLst>
</file>

<file path=ppt/tags/tag20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20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24cacb518f54a0b4"/>
</p:tagLst>
</file>

<file path=ppt/tags/tag20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20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24cacb518f54a0b4"/>
</p:tagLst>
</file>

<file path=ppt/tags/tag2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23886b385afa6695c653aa4884e581c22599b8d"/>
  <p:tag name="KSO_WM_NEWLAYOUT_GROUP_ID" val="layout_60"/>
  <p:tag name="KSO_WM_NEWLAYOUT_ID" val="slide_6f7d3524c15fd90e"/>
  <p:tag name="KSO_WM_UNIT_PRESET_TEXT" val="单击此处添加标题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40490341"/>
  <p:tag name="KSO_WM_TEMPLATE_CATEGORY" val="custom"/>
</p:tagLst>
</file>

<file path=ppt/tags/tag210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21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6f7d3524c15fd90e"/>
</p:tagLst>
</file>

<file path=ppt/tags/tag21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21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215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90341"/>
  <p:tag name="KSO_WM_TEMPLATE_CATEGORY" val="custom"/>
  <p:tag name="KSO_WM_SLIDE_INDEX" val="3"/>
  <p:tag name="KSO_WM_SLIDE_ID" val="custom40490341_7"/>
  <p:tag name="KSO_WM_TEMPLATE_MASTER_TYPE" val="0"/>
  <p:tag name="KSO_WM_SLIDE_LAYOUT" val="a_e"/>
  <p:tag name="KSO_WM_SLIDE_LAYOUT_CNT" val="1_1"/>
  <p:tag name="KSO_WM_TAG_VERSION" val="3.0"/>
</p:tagLst>
</file>

<file path=ppt/tags/tag2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481119c8bb9f74653c333d60f84857085a00dc"/>
  <p:tag name="KSO_WM_NEWLAYOUT_GROUP_ID" val="layout_6"/>
  <p:tag name="KSO_WM_NEWLAYOUT_ID" val="slide_48f1d4a89fa99032"/>
  <p:tag name="KSO_WM_UNIT_PRESET_TEXT" val="单击此处添加标题"/>
</p:tagLst>
</file>

<file path=ppt/tags/tag21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2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486752166&quot;,&quot;product_name&quot;:&quot;api_wpp_external&quot;,&quot;intention_code&quot;:&quot;365wps_cc_create_ppt&quot;}*auto_gallery_ai_v2.1.6_ONLINE*9fd3f1139b7d018d074713d90d27a8d7-slide-9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2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48f1d4a89fa99032"/>
</p:tagLst>
</file>

<file path=ppt/tags/tag2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481119c8bb9f74653c333d60f84857085a00dc"/>
  <p:tag name="KSO_WM_NEWLAYOUT_GROUP_ID" val="layout_6"/>
  <p:tag name="KSO_WM_NEWLAYOUT_ID" val="slide_48f1d4a89fa99032"/>
  <p:tag name="KSO_WM_UNIT_PRESET_TEXT" val="单击此处添加标题"/>
</p:tagLst>
</file>

<file path=ppt/tags/tag22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22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48f1d4a89fa99032"/>
</p:tagLst>
</file>

<file path=ppt/tags/tag2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c4395f0b952cb92646802a7eafa17f681edd69a"/>
  <p:tag name="KSO_WM_NEWLAYOUT_GROUP_ID" val="layout_61"/>
  <p:tag name="KSO_WM_NEWLAYOUT_ID" val="slide_cb088173912cdfd6"/>
  <p:tag name="KSO_WM_UNIT_PRESET_TEXT" val="单击此处添加标题"/>
</p:tagLst>
</file>

<file path=ppt/tags/tag2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459955857&quot;,&quot;product_name&quot;:&quot;api_wpp_external&quot;,&quot;intention_code&quot;:&quot;365wps_cc_create_ppt&quot;}*auto_gallery_ai_v2.1.6_ONLINE*9fd3f1139b7d018d074713d90d27a8d7-slide-10"/>
</p:tagLst>
</file>

<file path=ppt/tags/tag227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229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7181"/>
  <p:tag name="KSO_WM_TEMPLATE_SLIDE_ID" val="slide_cb088173912cdfd6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30.xml><?xml version="1.0" encoding="utf-8"?>
<p:tagLst xmlns:p="http://schemas.openxmlformats.org/presentationml/2006/main">
  <p:tag name="ISLIDE.GUIDESSETTING" val="{&quot;Id&quot;:&quot;GuidesStyle_Wide&quot;,&quot;Name&quot;:&quot;GuidesStyle_Wide&quot;,&quot;Kind&quot;:&quot;System&quot;,&quot;OldGuidesSetting&quot;:{&quot;HeaderHeight&quot;:15.0,&quot;FooterHeight&quot;:9.0,&quot;SideMargin&quot;:5.5,&quot;TopMargin&quot;:0.0,&quot;BottomMargin&quot;:0.0,&quot;IntervalMargin&quot;:2.5}}"/>
  <p:tag name="COMMONDATA" val="eyJoZGlkIjoiZjQyZTJmZjJmYTVlMmQ5MmU5OTMyMTM0NzEyYmVjMWMifQ=="/>
  <p:tag name="commondata" val="eyJoZGlkIjoiMDFkODI2NjY5NGEzNTQ0MTY2OGQ2MTcxOGU2ODgwOGMifQ=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40"/>
  <p:tag name="KSO_WM_UNIT_ISNUMDGMTITLE" val="0"/>
  <p:tag name="KSO_WM_TEMPLATE_INDEX" val="40490341"/>
  <p:tag name="KSO_WM_TEMPLATE_CATEGORY" val="custom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副标题"/>
  <p:tag name="KSO_WM_UNIT_NOCLEAR" val="0"/>
  <p:tag name="KSO_WM_UNIT_TYPE" val="b"/>
  <p:tag name="KSO_WM_UNIT_INDEX" val="1"/>
  <p:tag name="KSO_WM_UNIT_VALUE" val="41"/>
  <p:tag name="KSO_WM_TEMPLATE_INDEX" val="40490341"/>
  <p:tag name="KSO_WM_TEMPLATE_CATEGORY" val="custom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INDEX" val="40490341"/>
  <p:tag name="KSO_WM_TEMPLATE_CATEGORY" val="custom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3.0"/>
  <p:tag name="KSO_WM_BEAUTIFY_FLAG" val="#wm#"/>
  <p:tag name="KSO_WM_UNIT_TYPE" val="i"/>
  <p:tag name="KSO_WM_UNIT_INDEX" val="3"/>
  <p:tag name="KSO_WM_UNIT_ISNUMDGMTITLE" val="0"/>
  <p:tag name="KSO_WM_UNIT_NOCLEAR" val="0"/>
  <p:tag name="KSO_WM_TEMPLATE_INDEX" val="40490341"/>
  <p:tag name="KSO_WM_TEMPLATE_CATEGORY" val="custom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3.0"/>
  <p:tag name="KSO_WM_BEAUTIFY_FLAG" val="#wm#"/>
  <p:tag name="KSO_WM_UNIT_TYPE" val="i"/>
  <p:tag name="KSO_WM_UNIT_INDEX" val="4"/>
  <p:tag name="KSO_WM_UNIT_ISNUMDGMTITLE" val="0"/>
  <p:tag name="KSO_WM_UNIT_NOCLEAR" val="0"/>
  <p:tag name="KSO_WM_TEMPLATE_INDEX" val="40490341"/>
  <p:tag name="KSO_WM_TEMPLATE_CATEGORY" val="custom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3.0"/>
  <p:tag name="KSO_WM_BEAUTIFY_FLAG" val="#wm#"/>
  <p:tag name="KSO_WM_UNIT_TYPE" val="i"/>
  <p:tag name="KSO_WM_UNIT_INDEX" val="5"/>
  <p:tag name="KSO_WM_UNIT_ISNUMDGMTITLE" val="0"/>
  <p:tag name="KSO_WM_UNIT_NOCLEAR" val="0"/>
  <p:tag name="KSO_WM_TEMPLATE_INDEX" val="40490341"/>
  <p:tag name="KSO_WM_TEMPLATE_CATEGORY" val="custom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38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0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d9021ca9e7d4e3e38ba4ea235e1bdb24eb9983c"/>
  <p:tag name="KSO_WM_NEWLAYOUT_ID" val="364"/>
  <p:tag name="KSO_WM_UNIT_ID" val="_9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41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4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4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  <p:tag name="KSO_WM_UNIT_ISNUMDGMTITLE" val="0"/>
  <p:tag name="KSO_WM_UNIT_NOCLEAR" val="0"/>
  <p:tag name="KSO_WM_TEMPLATE_INDEX" val="40490341"/>
  <p:tag name="KSO_WM_TEMPLATE_CATEGORY" val="custom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  <p:tag name="KSO_WM_UNIT_ISNUMDGMTITLE" val="0"/>
  <p:tag name="KSO_WM_UNIT_NOCLEAR" val="0"/>
  <p:tag name="KSO_WM_TEMPLATE_INDEX" val="40490341"/>
  <p:tag name="KSO_WM_TEMPLATE_CATEGORY" val="custom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  <p:tag name="KSO_WM_UNIT_ISNUMDGMTITLE" val="0"/>
  <p:tag name="KSO_WM_UNIT_NOCLEAR" val="0"/>
  <p:tag name="KSO_WM_TEMPLATE_INDEX" val="40490341"/>
  <p:tag name="KSO_WM_TEMPLATE_CATEGORY" val="custom"/>
</p:tagLst>
</file>

<file path=ppt/tags/tag5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55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129473e9a1f2a54c84f281c9dc323214f0238c42"/>
  <p:tag name="KSO_WM_NEWLAYOUT_ID" val="376"/>
  <p:tag name="KSO_WM_UNIT_ID" val="_11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 题"/>
  <p:tag name="KSO_WM_UNIT_NOCLEAR" val="0"/>
  <p:tag name="KSO_WM_UNIT_VALUE" val="3"/>
  <p:tag name="KSO_WM_UNIT_TYPE" val="a"/>
  <p:tag name="KSO_WM_UNIT_INDEX" val="1"/>
  <p:tag name="KSO_WM_TEMPLATE_INDEX" val="40490341"/>
  <p:tag name="KSO_WM_TEMPLATE_CATEGORY" val="custom"/>
</p:tagLst>
</file>

<file path=ppt/tags/tag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1bbf0e6d00736f52bb6d9fd4a8faab2a13106e36"/>
  <p:tag name="KSO_WM_NEWLAYOUT_ID" val="1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  <p:tag name="KSO_WM_UNIT_ISNUMDGMTITLE" val="0"/>
  <p:tag name="KSO_WM_TEMPLATE_INDEX" val="40490341"/>
  <p:tag name="KSO_WM_TEMPLATE_CATEGORY" val="custom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7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95972d8e56a68a10b0bbd34a8ee493c2aea8b2c"/>
  <p:tag name="KSO_WM_NEWLAYOUT_GROUP_ID" val="layout_1-5"/>
  <p:tag name="KSO_WM_NEWLAYOUT_ID" val="slide_cea45c27deb23863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  <p:tag name="KSO_WM_UNIT_ISNUMDGMTITLE" val="0"/>
  <p:tag name="KSO_WM_TEMPLATE_INDEX" val="40490341"/>
  <p:tag name="KSO_WM_TEMPLATE_CATEGORY" val="custom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8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40490341"/>
  <p:tag name="KSO_WM_TEMPLATE_CATEGORY" val="custom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9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BEAUTIFY_FLAG" val="#wm#"/>
  <p:tag name="KSO_WM_UNIT_TYPE" val="i"/>
  <p:tag name="KSO_WM_UNIT_INDEX" val="1"/>
  <p:tag name="KSO_WM_UNIT_ISNUMDGMTITLE" val="0"/>
  <p:tag name="KSO_WM_UNIT_NOCLEAR" val="0"/>
  <p:tag name="KSO_WM_TEMPLATE_INDEX" val="40490341"/>
  <p:tag name="KSO_WM_TEMPLATE_CATEGORY" val="custom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BEAUTIFY_FLAG" val="#wm#"/>
  <p:tag name="KSO_WM_UNIT_TYPE" val="i"/>
  <p:tag name="KSO_WM_UNIT_INDEX" val="2"/>
  <p:tag name="KSO_WM_UNIT_ISNUMDGMTITLE" val="0"/>
  <p:tag name="KSO_WM_UNIT_NOCLEAR" val="0"/>
  <p:tag name="KSO_WM_TEMPLATE_INDEX" val="40490341"/>
  <p:tag name="KSO_WM_TEMPLATE_CATEGORY" val="custom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90341"/>
  <p:tag name="KSO_WM_TEMPLATE_CATEGORY" val="custom"/>
</p:tagLst>
</file>

<file path=ppt/tags/tag9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d9a73dee8c9e52dbffb6f89d96f1058865074d"/>
  <p:tag name="KSO_WM_NEWLAYOUT_ID" val="372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ags/tag9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90341"/>
  <p:tag name="KSO_WM_TEMPLATE_CATEGORY" val="custom"/>
</p:tagLst>
</file>

<file path=ppt/theme/theme1.xml><?xml version="1.0" encoding="utf-8"?>
<a:theme xmlns:a="http://schemas.openxmlformats.org/drawingml/2006/main" name="Office 主题​​">
  <a:themeElements>
    <a:clrScheme name="自定义 176">
      <a:dk1>
        <a:srgbClr val="000000"/>
      </a:dk1>
      <a:lt1>
        <a:srgbClr val="FFFFFF"/>
      </a:lt1>
      <a:dk2>
        <a:srgbClr val="180F02"/>
      </a:dk2>
      <a:lt2>
        <a:srgbClr val="FDF3E9"/>
      </a:lt2>
      <a:accent1>
        <a:srgbClr val="EB792D"/>
      </a:accent1>
      <a:accent2>
        <a:srgbClr val="F8832C"/>
      </a:accent2>
      <a:accent3>
        <a:srgbClr val="5A54C2"/>
      </a:accent3>
      <a:accent4>
        <a:srgbClr val="FBB01C"/>
      </a:accent4>
      <a:accent5>
        <a:srgbClr val="912200"/>
      </a:accent5>
      <a:accent6>
        <a:srgbClr val="0047D5"/>
      </a:accent6>
      <a:hlink>
        <a:srgbClr val="FF0066"/>
      </a:hlink>
      <a:folHlink>
        <a:srgbClr val="D60075"/>
      </a:folHlink>
    </a:clrScheme>
    <a:fontScheme name="">
      <a:majorFont>
        <a:latin typeface="WPS灵秀黑"/>
        <a:ea typeface="WPS灵秀黑"/>
        <a:cs typeface=""/>
      </a:majorFont>
      <a:minorFont>
        <a:latin typeface="WPS灵秀黑"/>
        <a:ea typeface="WPS灵秀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00000">
              <a:schemeClr val="accent1"/>
            </a:gs>
            <a:gs pos="19000">
              <a:schemeClr val="accent2">
                <a:lumMod val="40000"/>
                <a:lumOff val="60000"/>
              </a:schemeClr>
            </a:gs>
          </a:gsLst>
          <a:lin ang="2700000" scaled="1"/>
        </a:gradFill>
      </a:spPr>
      <a:bodyPr vert="horz" lIns="0" tIns="0" rIns="0" bIns="0" rtlCol="0" anchor="ctr" anchorCtr="0">
        <a:normAutofit/>
      </a:bodyPr>
      <a:lstStyle>
        <a:defPPr algn="ctr">
          <a:defRPr b="1">
            <a:ln>
              <a:noFill/>
            </a:ln>
            <a:gradFill flip="none" rotWithShape="1">
              <a:gsLst>
                <a:gs pos="0">
                  <a:schemeClr val="accent1"/>
                </a:gs>
                <a:gs pos="100000">
                  <a:srgbClr val="FBB01C"/>
                </a:gs>
              </a:gsLst>
              <a:lin ang="13500000" scaled="1"/>
              <a:tileRect/>
            </a:gradFill>
            <a:latin typeface="+mn-ea"/>
          </a:defRPr>
        </a:defPPr>
      </a:lstStyle>
    </a:spDef>
    <a:lnDef>
      <a:spPr>
        <a:ln>
          <a:solidFill>
            <a:schemeClr val="accent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Autofit/>
      </a:bodyPr>
      <a:lstStyle>
        <a:defPPr algn="l">
          <a:defRPr sz="1800">
            <a:solidFill>
              <a:schemeClr val="accent1">
                <a:lumMod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1513</Words>
  <Application>WPS 演示</Application>
  <PresentationFormat>宽屏</PresentationFormat>
  <Paragraphs>91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WPS灵秀黑</vt:lpstr>
      <vt:lpstr>黑体</vt:lpstr>
      <vt:lpstr>微软雅黑</vt:lpstr>
      <vt:lpstr>Arial Unicode MS</vt:lpstr>
      <vt:lpstr>等线</vt:lpstr>
      <vt:lpstr>WPS灵秀黑</vt:lpstr>
      <vt:lpstr>Office 主题​​</vt:lpstr>
      <vt:lpstr>单元五模块二：新员工文化适应</vt:lpstr>
      <vt:lpstr>PowerPoint 演示文稿</vt:lpstr>
      <vt:lpstr>目录</vt:lpstr>
      <vt:lpstr>企业培训流程：从"认知"到"实操"</vt:lpstr>
      <vt:lpstr>一、企业文化认知培训阶段</vt:lpstr>
      <vt:lpstr>二、岗位理论培训阶段</vt:lpstr>
      <vt:lpstr>三、“师徒带教实操培训</vt:lpstr>
      <vt:lpstr>同事沟通礼仪：以"尊重"为核心</vt:lpstr>
      <vt:lpstr>PowerPoint 演示文稿</vt:lpstr>
      <vt:lpstr>PowerPoint 演示文稿</vt:lpstr>
      <vt:lpstr>三、要注意“换位思考”</vt:lpstr>
      <vt:lpstr>车间潜规则：经验智慧的传承</vt:lpstr>
      <vt:lpstr>一、经验价值</vt:lpstr>
      <vt:lpstr>一、经验价值</vt:lpstr>
      <vt:lpstr>二、未成文的行为准则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单元五模块二：新员工文化适应</dc:title>
  <dc:creator>M15873</dc:creator>
  <dc:description>{"AIGC":{"ContentPropagator":"wps","Label":"1","ReservedCode1":"116950","ProduceID":"116950-086841ad4b0b0113","ReservedCode2":"116950","PropagateID":"116950-e815dc8477298d0c","ContentProducer":"wps"}}</dc:description>
  <cp:lastModifiedBy>嘿嘿</cp:lastModifiedBy>
  <cp:revision>3</cp:revision>
  <dcterms:created xsi:type="dcterms:W3CDTF">2025-11-09T08:47:00Z</dcterms:created>
  <dcterms:modified xsi:type="dcterms:W3CDTF">2025-11-10T02:31:42Z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F421C7AE380288A68A4E1069E1BFD925_41</vt:lpwstr>
  </property>
  <property fmtid="{D5CDD505-2E9C-101B-9397-08002B2CF9AE}" pid="3" name="KSOProductBuildVer">
    <vt:lpwstr>2052-12.1.0.23542</vt:lpwstr>
  </property>
  <property fmtid="{D5CDD505-2E9C-101B-9397-08002B2CF9AE}" pid="4" name="KSOTemplateUUID">
    <vt:lpwstr>v1.0_ai_69796627181</vt:lpwstr>
  </property>
</Properties>
</file>