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3" r:id="rId3"/>
    <p:sldId id="274" r:id="rId4"/>
    <p:sldId id="275" r:id="rId5"/>
    <p:sldId id="276" r:id="rId6"/>
    <p:sldId id="277" r:id="rId7"/>
    <p:sldId id="282" r:id="rId8"/>
    <p:sldId id="283" r:id="rId9"/>
    <p:sldId id="284" r:id="rId10"/>
  </p:sldIdLst>
  <p:sldSz cx="12192000" cy="6858000"/>
  <p:notesSz cx="6858000" cy="9144000"/>
  <p:embeddedFontLst>
    <p:embeddedFont>
      <p:font typeface="Source Han Sans CN Bold" panose="020B0800000000000000" charset="-122"/>
      <p:bold r:id="rId14"/>
    </p:embeddedFont>
    <p:embeddedFont>
      <p:font typeface="Source Han Sans" panose="020B0400000000000000" charset="-122"/>
      <p:regular r:id="rId15"/>
    </p:embeddedFont>
    <p:embeddedFont>
      <p:font typeface="OPPOSans H" panose="00020600040101010101" charset="-122"/>
      <p:regular r:id="rId16"/>
    </p:embeddedFont>
    <p:embeddedFont>
      <p:font typeface="OPPOSans B" panose="00020600040101010101" charset="-122"/>
      <p:regular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创新落地实践：“3+1”模式详解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zh-CN" altLang="en-US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小结</a:t>
            </a:r>
            <a:endParaRPr kumimoji="1" lang="zh-CN" altLang="en-US" sz="6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6751" y="1100965"/>
            <a:ext cx="10858499" cy="4984750"/>
          </a:xfrm>
          <a:prstGeom prst="roundRect">
            <a:avLst>
              <a:gd name="adj" fmla="val 3845"/>
            </a:avLst>
          </a:prstGeom>
          <a:gradFill>
            <a:gsLst>
              <a:gs pos="29000">
                <a:schemeClr val="bg1"/>
              </a:gs>
              <a:gs pos="100000">
                <a:schemeClr val="accent1">
                  <a:lumMod val="40000"/>
                  <a:lumOff val="60000"/>
                  <a:alpha val="40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19050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657351" y="2032000"/>
            <a:ext cx="3600000" cy="125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可作为非正式会议形式，打破层级隔阂，增强凝聚力。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7136328" y="2032000"/>
            <a:ext cx="3600000" cy="125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由企业文化部牵头，联合人力资源、工会共同推进。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657351" y="1380658"/>
            <a:ext cx="360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适用场景：新员工培训、团队建设、专题研讨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7136963" y="1484798"/>
            <a:ext cx="360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剧本开发流程：选题→原型设计→测试迭代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043195" y="3355711"/>
            <a:ext cx="4320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525248" y="3355711"/>
            <a:ext cx="4320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43195" y="1750333"/>
            <a:ext cx="537956" cy="537956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34925" cap="sq">
            <a:solidFill>
              <a:schemeClr val="bg1"/>
            </a:solidFill>
            <a:miter/>
          </a:ln>
          <a:effectLst>
            <a:outerShdw blurRad="63500" sx="102000" sy="10200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62242" y="1880614"/>
            <a:ext cx="299863" cy="277395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25248" y="1750333"/>
            <a:ext cx="537956" cy="537956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34925" cap="sq">
            <a:solidFill>
              <a:schemeClr val="bg1"/>
            </a:solidFill>
            <a:miter/>
          </a:ln>
          <a:effectLst>
            <a:outerShdw blurRad="63500" sx="102000" sy="10200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46899" y="1880452"/>
            <a:ext cx="294655" cy="27771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657351" y="4244684"/>
            <a:ext cx="3600000" cy="125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全流程线上预约，支持多人同步参与。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7136328" y="4244684"/>
            <a:ext cx="3600000" cy="125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后续可不断更新，适应不同岗位、不同发展阶段需求。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1703071" y="3606042"/>
            <a:ext cx="360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执行步骤：报名→分组→演绎→复盘→表彰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7136328" y="3891157"/>
            <a:ext cx="360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成果输出：形成标准化剧本库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1043195" y="5568395"/>
            <a:ext cx="4320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525248" y="5568395"/>
            <a:ext cx="4320000" cy="36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43195" y="3963017"/>
            <a:ext cx="537956" cy="537956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34925" cap="sq">
            <a:solidFill>
              <a:schemeClr val="bg1"/>
            </a:solidFill>
            <a:miter/>
          </a:ln>
          <a:effectLst>
            <a:outerShdw blurRad="63500" sx="102000" sy="10200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162242" y="4093298"/>
            <a:ext cx="299863" cy="277395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525248" y="3963017"/>
            <a:ext cx="537956" cy="537956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34925" cap="sq">
            <a:solidFill>
              <a:schemeClr val="bg1"/>
            </a:solidFill>
            <a:miter/>
          </a:ln>
          <a:effectLst>
            <a:outerShdw blurRad="63500" sx="102000" sy="102000" algn="c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646899" y="4093136"/>
            <a:ext cx="294655" cy="27771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核心形式一：“企业精神剧本杀”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52500" y="1922060"/>
            <a:ext cx="10274301" cy="3405590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628022" y="1740867"/>
            <a:ext cx="2347955" cy="3415333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762000" dist="254000" dir="5400000" algn="ctr" rotWithShape="0">
              <a:srgbClr val="000000">
                <a:alpha val="20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083542" y="2132357"/>
            <a:ext cx="520572" cy="520648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480207" y="2085952"/>
            <a:ext cx="546101" cy="49510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550165" y="1988690"/>
            <a:ext cx="503669" cy="54559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062921" y="2060349"/>
            <a:ext cx="520648" cy="52064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706436" y="3258742"/>
            <a:ext cx="2057400" cy="3405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传播矩阵：食堂电视轮播 + 社群传播 + 官方账号转发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456098" y="2859962"/>
            <a:ext cx="1968500" cy="3405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评选机制：大众投票 + 专家评审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761740" y="2996565"/>
            <a:ext cx="2021205" cy="3403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拍摄要求：1分钟以内，手机即可完成</a:t>
            </a:r>
            <a:endParaRPr kumimoji="1" lang="en-US" altLang="zh-CN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77095" y="3258742"/>
            <a:ext cx="1905000" cy="3405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活动主题引导：具体化、场景化、可操作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8709318" y="3657600"/>
            <a:ext cx="2057400" cy="14427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让普通员工成为“企业精神代言人”，增强可信度与传播力。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458056" y="3429000"/>
            <a:ext cx="1968500" cy="14427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设置“最佳创意奖”“最真实故事奖”“最具感染力奖”等多个奖项。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3827086" y="3513690"/>
            <a:ext cx="1955800" cy="14427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支持简单剪辑，鼓励真实记录，反对过度包装。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1379843" y="3657600"/>
            <a:ext cx="1905000" cy="14427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提供拍摄模板与参考脚本，降低创作门槛。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cxnSp>
        <p:nvCxnSpPr>
          <p:cNvPr id="17" name="线条 1"/>
          <p:cNvCxnSpPr/>
          <p:nvPr/>
        </p:nvCxnSpPr>
        <p:spPr>
          <a:xfrm>
            <a:off x="3735390" y="1769488"/>
            <a:ext cx="2133219" cy="0"/>
          </a:xfrm>
          <a:prstGeom prst="line">
            <a:avLst/>
          </a:prstGeom>
          <a:noFill/>
          <a:ln w="63500" cap="sq">
            <a:solidFill>
              <a:schemeClr val="accent1"/>
            </a:solidFill>
            <a:miter/>
          </a:ln>
        </p:spPr>
      </p:cxnSp>
      <p:sp>
        <p:nvSpPr>
          <p:cNvPr id="18" name="标题 1"/>
          <p:cNvSpPr txBox="1"/>
          <p:nvPr/>
        </p:nvSpPr>
        <p:spPr>
          <a:xfrm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核心形式二：“我的岗位×企业精神”Vlog挑战赛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1280103">
            <a:off x="1110401" y="1801496"/>
            <a:ext cx="1440000" cy="14400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101600" dir="5400000" algn="t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51181" y="4364979"/>
            <a:ext cx="2340000" cy="20026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分设“坚韧”“创新”“协作”“诚信”四大主题区，任务融合岗位特色。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660400" y="3677285"/>
            <a:ext cx="2339975" cy="27749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市集分区设计：紧扣精神关键词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252659" y="1967498"/>
            <a:ext cx="1155484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467930">
            <a:off x="3949901" y="1801496"/>
            <a:ext cx="1440000" cy="1440000"/>
          </a:xfrm>
          <a:prstGeom prst="roundRect">
            <a:avLst/>
          </a:prstGeom>
          <a:solidFill>
            <a:schemeClr val="accent2"/>
          </a:solidFill>
          <a:ln w="12700" cap="sq">
            <a:noFill/>
            <a:miter/>
          </a:ln>
          <a:effectLst>
            <a:outerShdw blurRad="254000" dist="101600" dir="5400000" algn="t" rotWithShape="0">
              <a:schemeClr val="accent2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124200" y="4051935"/>
            <a:ext cx="2905125" cy="20027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坚韧区：模拟搬钢坯（轻量化道具），考验体力与坚持；创新区：拼装炼钢工艺图，完成即获“创新建议征集入口”；协作区：团队组装钢构件，强调分工与配合；诚信区：模拟合同签署，需在压力下坚持质量底线。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3499901" y="3677441"/>
            <a:ext cx="2340000" cy="3222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任务设计示例：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4092159" y="1967498"/>
            <a:ext cx="1155484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89401" y="1801496"/>
            <a:ext cx="1440000" cy="144000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101600" dir="5400000" algn="t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339401" y="4268459"/>
            <a:ext cx="2340000" cy="20026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集齐勋章兑换纪念品，部分礼盒含“与高管共进午餐”邀请卡，提升吸引力。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6339401" y="3677441"/>
            <a:ext cx="2340000" cy="3222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奖励机制：勋章+礼盒+隐藏彩蛋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931659" y="1967498"/>
            <a:ext cx="1155484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3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621482">
            <a:off x="9628901" y="1801496"/>
            <a:ext cx="1440000" cy="1440000"/>
          </a:xfrm>
          <a:prstGeom prst="roundRect">
            <a:avLst/>
          </a:prstGeom>
          <a:solidFill>
            <a:schemeClr val="accent2"/>
          </a:solidFill>
          <a:ln w="12700" cap="sq">
            <a:noFill/>
            <a:miter/>
          </a:ln>
          <a:effectLst>
            <a:outerShdw blurRad="254000" dist="101600" dir="5400000" algn="t" rotWithShape="0">
              <a:schemeClr val="accent2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192236" y="4293224"/>
            <a:ext cx="2340000" cy="20026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让员工家属参与，强化“企业精神也是家庭责任”的认知。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9178901" y="3677441"/>
            <a:ext cx="2340000" cy="3222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家庭联动：设置亲子闯关区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9771159" y="1967498"/>
            <a:ext cx="1155484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4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124188" y="2395533"/>
            <a:ext cx="251926" cy="251926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963688" y="2395533"/>
            <a:ext cx="251926" cy="251926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803188" y="2395533"/>
            <a:ext cx="251926" cy="251926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核心形式三：“企业精神闯关市集”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0401" y="2533922"/>
            <a:ext cx="5170904" cy="9979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包括时间、事件描述、影响范围、同事评价、领导签字等字段。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73102" y="1189335"/>
            <a:ext cx="1598878" cy="804726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2320612" y="1130300"/>
            <a:ext cx="947028" cy="98656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 rot="2700000">
            <a:off x="2032526" y="1533278"/>
            <a:ext cx="116841" cy="11684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038382" y="1384577"/>
            <a:ext cx="447796" cy="414243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660400" y="2116868"/>
            <a:ext cx="5170904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档案内容：电子化记录关键践行事件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60401" y="5057996"/>
            <a:ext cx="5170904" cy="9979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如对“创新突出”者推荐参加技术峰会；对“协作优秀”者纳入跨部门项目组。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73102" y="3713409"/>
            <a:ext cx="1598878" cy="804726"/>
          </a:xfrm>
          <a:prstGeom prst="homePlate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2320612" y="3654374"/>
            <a:ext cx="947028" cy="98656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 rot="2700000">
            <a:off x="2032526" y="4057352"/>
            <a:ext cx="116841" cy="11684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1038382" y="3891874"/>
            <a:ext cx="447796" cy="44779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60400" y="4640942"/>
            <a:ext cx="5170904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个性化激励：根据档案推荐发展资源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6347996" y="2533922"/>
            <a:ext cx="5170904" cy="9979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作为人才发展的重要参考依据，体现“精神可量化、成长可追溯”。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6360697" y="1189335"/>
            <a:ext cx="1598878" cy="804726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8008206" y="1130300"/>
            <a:ext cx="947028" cy="98656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 rot="2700000">
            <a:off x="7720122" y="1533278"/>
            <a:ext cx="116841" cy="11684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6753823" y="1367800"/>
            <a:ext cx="392104" cy="447796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6347995" y="2116868"/>
            <a:ext cx="5170904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应用场景：晋升评优、岗位调整、年度总结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6347996" y="5057996"/>
            <a:ext cx="5170904" cy="9979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由直属领导与员工共同回顾档案，明确未来践行方向。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6360697" y="3713409"/>
            <a:ext cx="1598878" cy="804726"/>
          </a:xfrm>
          <a:prstGeom prst="homePlate">
            <a:avLst/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8008206" y="3654374"/>
            <a:ext cx="947028" cy="98656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solidFill>
                    <a:srgbClr val="000000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 rot="2700000">
            <a:off x="7720122" y="4057352"/>
            <a:ext cx="116841" cy="11684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>
            <a:off x="6725977" y="3899098"/>
            <a:ext cx="447796" cy="433349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6347995" y="4640942"/>
            <a:ext cx="5170904" cy="36217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档案复盘机制：每年一次“成长对话”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长效机制：“企业精神成长档案”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-27305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99234" y="256454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总结与展望</a:t>
            </a:r>
            <a:endParaRPr kumimoji="1" lang="en-US" altLang="zh-CN" sz="4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769099"/>
            <a:ext cx="12192000" cy="8890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1660777"/>
            <a:ext cx="12187642" cy="3621268"/>
          </a:xfrm>
          <a:prstGeom prst="rect">
            <a:avLst/>
          </a:prstGeom>
          <a:solidFill>
            <a:schemeClr val="accent1"/>
          </a:solidFill>
          <a:ln w="27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702844" y="5474162"/>
            <a:ext cx="8828192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gradFill>
                  <a:gsLst>
                    <a:gs pos="0">
                      <a:srgbClr val="A5300F">
                        <a:alpha val="100000"/>
                      </a:srgbClr>
                    </a:gs>
                    <a:gs pos="100000">
                      <a:srgbClr val="7C240B">
                        <a:alpha val="100000"/>
                      </a:srgbClr>
                    </a:gs>
                  </a:gsLst>
                  <a:lin ang="27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一切创新围绕“员工感受”展开</a:t>
            </a:r>
            <a:endParaRPr kumimoji="1" lang="en-US" altLang="zh-CN" sz="2000">
              <a:ln w="12700">
                <a:noFill/>
              </a:ln>
              <a:gradFill>
                <a:gsLst>
                  <a:gs pos="0">
                    <a:srgbClr val="A5300F">
                      <a:alpha val="100000"/>
                    </a:srgbClr>
                  </a:gs>
                  <a:gs pos="100000">
                    <a:srgbClr val="7C240B">
                      <a:alpha val="100000"/>
                    </a:srgbClr>
                  </a:gs>
                </a:gsLst>
                <a:lin ang="2700000" scaled="0"/>
              </a:gra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1702209" y="5901114"/>
            <a:ext cx="8828193" cy="7179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不是为了形式新颖，而是为了让员工真正“看见、听见、感受到”文化。</a:t>
            </a:r>
            <a:endParaRPr kumimoji="1" lang="en-US" altLang="zh-CN" sz="200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015365" y="3387725"/>
            <a:ext cx="3124200" cy="10687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当员工意识到践行文化能带来成长与认可，文化便自然落地。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1271384" y="2777805"/>
            <a:ext cx="2796752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从“要我做”到“我要做”的根本转变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 flipH="1">
            <a:off x="1455423" y="2112626"/>
            <a:ext cx="652083" cy="652083"/>
          </a:xfrm>
          <a:prstGeom prst="ellipse">
            <a:avLst/>
          </a:prstGeom>
          <a:solidFill>
            <a:schemeClr val="bg1"/>
          </a:soli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549569" y="2235646"/>
            <a:ext cx="463791" cy="406043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27453" y="3500492"/>
            <a:ext cx="2796753" cy="10684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在每一次决策、每一个操作中，都能找到精神的影子。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4655713" y="2853370"/>
            <a:ext cx="279675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企业精神不再是墙上的标语，而是行动的指南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 flipH="1">
            <a:off x="4799748" y="2112626"/>
            <a:ext cx="652083" cy="652083"/>
          </a:xfrm>
          <a:prstGeom prst="ellipse">
            <a:avLst/>
          </a:prstGeom>
          <a:solidFill>
            <a:schemeClr val="bg1"/>
          </a:soli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948017" y="2235646"/>
            <a:ext cx="355544" cy="406043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136255" y="3429000"/>
            <a:ext cx="3117850" cy="10687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随着技术发展与员工代际更替，文化表达方式需不断进化。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8035599" y="2890835"/>
            <a:ext cx="279675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创新是持续的过程，没有终点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 flipH="1">
            <a:off x="8144074" y="2112626"/>
            <a:ext cx="652083" cy="652083"/>
          </a:xfrm>
          <a:prstGeom prst="ellipse">
            <a:avLst/>
          </a:prstGeom>
          <a:solidFill>
            <a:schemeClr val="bg1"/>
          </a:solidFill>
          <a:ln w="3175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267093" y="2235645"/>
            <a:ext cx="406044" cy="40604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核心结论：文化创新的本质是“以人为本”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769099"/>
            <a:ext cx="12192000" cy="8890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3175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509373" y="1549585"/>
            <a:ext cx="640080" cy="640080"/>
          </a:xfrm>
          <a:prstGeom prst="ellips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2411680"/>
            <a:ext cx="2338026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探索AI生成个性化文化内容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61035" y="3429223"/>
            <a:ext cx="2338026" cy="33709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根据员工岗位、性格、兴趣推荐专属文化故事。</a:t>
            </a:r>
            <a:endParaRPr kumimoji="1" lang="en-US" altLang="zh-CN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1678770" y="1737739"/>
            <a:ext cx="301285" cy="263771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537685" y="1749323"/>
            <a:ext cx="263772" cy="26377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349531" y="1549585"/>
            <a:ext cx="640080" cy="640080"/>
          </a:xfrm>
          <a:prstGeom prst="ellips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500558" y="2411680"/>
            <a:ext cx="2338026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构建“文化数字资产库”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499923" y="3429223"/>
            <a:ext cx="2338026" cy="33709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整合所有文化素材，实现统一管理与智能调用。</a:t>
            </a:r>
            <a:endParaRPr kumimoji="1" lang="en-US" altLang="zh-CN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7367160" y="1725489"/>
            <a:ext cx="285137" cy="263772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189689" y="1549585"/>
            <a:ext cx="640080" cy="640080"/>
          </a:xfrm>
          <a:prstGeom prst="ellips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340475" y="2411730"/>
            <a:ext cx="2461260" cy="2768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打造“全球钢铁文化共同体”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6340716" y="3398108"/>
            <a:ext cx="2338026" cy="33709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与国际同行共建文化交流平台，提升品牌国际影响力。</a:t>
            </a:r>
            <a:endParaRPr kumimoji="1" lang="en-US" altLang="zh-CN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10190439" y="1737739"/>
            <a:ext cx="318895" cy="263771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029847" y="1549585"/>
            <a:ext cx="640080" cy="640080"/>
          </a:xfrm>
          <a:prstGeom prst="ellipse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180874" y="2411680"/>
            <a:ext cx="2338026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最终愿景：让每一根钢材都承载文化基因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9192304" y="3429223"/>
            <a:ext cx="2338026" cy="33709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钢铁不仅强健国家脊梁，也温暖人心、照亮未来。</a:t>
            </a:r>
            <a:endParaRPr kumimoji="1" lang="en-US" altLang="zh-CN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未来展望：迈向“智慧文化”新时代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10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11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12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13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14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15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16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17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18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19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2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20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21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22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23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24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3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4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5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6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7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8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ags/tag9.xml><?xml version="1.0" encoding="utf-8"?>
<p:tagLst xmlns:p="http://schemas.openxmlformats.org/presentationml/2006/main">
  <p:tag name="KSO_WM_DIAGRAM_VIRTUALLY_FRAME" val="{&quot;height&quot;:387.8422047244094,&quot;left&quot;:52,&quot;top&quot;:89,&quot;width&quot;:855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1218</Words>
  <Application>WPS 演示</Application>
  <PresentationFormat/>
  <Paragraphs>130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宋体</vt:lpstr>
      <vt:lpstr>Wingdings</vt:lpstr>
      <vt:lpstr>Source Han Sans CN Bold</vt:lpstr>
      <vt:lpstr>Source Han Sans</vt:lpstr>
      <vt:lpstr>OPPOSans H</vt:lpstr>
      <vt:lpstr>Source Han Serif SC Regular</vt:lpstr>
      <vt:lpstr>等线</vt:lpstr>
      <vt:lpstr>微软雅黑</vt:lpstr>
      <vt:lpstr>Arial Unicode MS</vt:lpstr>
      <vt:lpstr>Calibri</vt:lpstr>
      <vt:lpstr>OPPOSans 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嘿嘿</cp:lastModifiedBy>
  <cp:revision>11</cp:revision>
  <dcterms:created xsi:type="dcterms:W3CDTF">2025-10-18T07:41:00Z</dcterms:created>
  <dcterms:modified xsi:type="dcterms:W3CDTF">2025-11-29T08:37:25Z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70D57753097Z51375557","ReservedCode1":"{\"SecurityData\":{\"Type\":\"TC260PG\",\"Version\":1,\"PubSD\":[{\"Type\":\"DS\",\"AlgID\":\"1.2.156.10197.1.501\",\"TBSData\":{\"Type\":\"LabelMataData\"},\"Signature\":\"30460221009a78cb5eacdce1f8b2c538c4834ff8501b03918b78eb7edda046768eff05948c022100b3327aaa15da88f09f226b1bb99ade8d24699dc667233b1617507f2687df7cf6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70D57753097Z51375557","ReservedCode2":"{\"SecurityData\":{\"Type\":\"TC260PG\",\"Version\":1,\"PubSD\":[{\"Type\":\"DS\",\"AlgID\":\"1.2.156.10197.1.501\",\"TBSData\":{\"Type\":\"LabelMataData\"},\"Signature\":\"30450220218857b8414119d98d37bc8531c7399287c2a06216ffdaf21d5fae8c3273789f022100fcae95b88198d2f7a42cf72f8b6453540b1c8614339a828319b85766f20713b7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  <property fmtid="{D5CDD505-2E9C-101B-9397-08002B2CF9AE}" pid="3" name="ICV">
    <vt:lpwstr>99415BB365B74FEE8A281CCAFF180BA6_12</vt:lpwstr>
  </property>
  <property fmtid="{D5CDD505-2E9C-101B-9397-08002B2CF9AE}" pid="4" name="KSOProductBuildVer">
    <vt:lpwstr>2052-12.1.0.23542</vt:lpwstr>
  </property>
</Properties>
</file>