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62" r:id="rId4"/>
    <p:sldId id="263" r:id="rId5"/>
    <p:sldId id="264" r:id="rId6"/>
    <p:sldId id="265" r:id="rId7"/>
    <p:sldId id="266" r:id="rId8"/>
    <p:sldId id="267" r:id="rId9"/>
  </p:sldIdLst>
  <p:sldSz cx="12192000" cy="6858000"/>
  <p:notesSz cx="6858000" cy="9144000"/>
  <p:embeddedFontLst>
    <p:embeddedFont>
      <p:font typeface="Source Han Sans CN Bold" panose="020B0800000000000000" charset="-122"/>
      <p:bold r:id="rId13"/>
    </p:embeddedFont>
    <p:embeddedFont>
      <p:font typeface="Source Han Sans" panose="020B0400000000000000" charset="-122"/>
      <p:regular r:id="rId14"/>
    </p:embeddedFont>
    <p:embeddedFont>
      <p:font typeface="OPPOSans H" panose="00020600040101010101" charset="-122"/>
      <p:regular r:id="rId1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4"/>
          <p:cNvSpPr txBox="1"/>
          <p:nvPr/>
        </p:nvSpPr>
        <p:spPr>
          <a:xfrm>
            <a:off x="660401" y="2050593"/>
            <a:ext cx="6248399" cy="219483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44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第四章：钢铁企业文化的“创新”——怎么让文化“活起来”？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4182696" y="1439039"/>
            <a:ext cx="3694405" cy="3694405"/>
          </a:xfrm>
          <a:prstGeom prst="ellipse">
            <a:avLst/>
          </a:prstGeom>
          <a:noFill/>
          <a:ln w="12700" cap="flat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49000">
                  <a:schemeClr val="accent2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622170" y="1867747"/>
            <a:ext cx="2815456" cy="2815456"/>
          </a:xfrm>
          <a:prstGeom prst="ellipse">
            <a:avLst/>
          </a:prstGeom>
          <a:noFill/>
          <a:ln w="12700" cap="flat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49000">
                  <a:schemeClr val="accent2">
                    <a:lumMod val="20000"/>
                    <a:lumOff val="8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miter/>
          </a:ln>
          <a:effectLst>
            <a:outerShdw blurRad="50800" dist="38100" dir="2700000" algn="tl" rotWithShape="0">
              <a:srgbClr val="FFAC8A">
                <a:alpha val="4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771492" y="2012297"/>
            <a:ext cx="2516814" cy="2516815"/>
          </a:xfrm>
          <a:prstGeom prst="ellipse">
            <a:avLst/>
          </a:prstGeom>
          <a:gradFill>
            <a:gsLst>
              <a:gs pos="28000">
                <a:schemeClr val="accent1">
                  <a:lumMod val="60000"/>
                  <a:lumOff val="40000"/>
                  <a:alpha val="100000"/>
                </a:schemeClr>
              </a:gs>
              <a:gs pos="76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5981772" y="1835686"/>
            <a:ext cx="96253" cy="96253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blurRad="76200" algn="ctr" rotWithShape="0">
              <a:schemeClr val="accent1">
                <a:lumMod val="20000"/>
                <a:lumOff val="8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981772" y="4640543"/>
            <a:ext cx="96253" cy="96253"/>
          </a:xfrm>
          <a:prstGeom prst="ellipse">
            <a:avLst/>
          </a:prstGeom>
          <a:solidFill>
            <a:schemeClr val="accent1"/>
          </a:solidFill>
          <a:ln w="12700" cap="flat">
            <a:noFill/>
            <a:miter/>
          </a:ln>
          <a:effectLst>
            <a:outerShdw blurRad="76200" algn="ctr" rotWithShape="0">
              <a:schemeClr val="accent2"/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097624" y="2537472"/>
            <a:ext cx="681519" cy="681519"/>
          </a:xfrm>
          <a:prstGeom prst="corner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0800000">
            <a:off x="5280653" y="3353491"/>
            <a:ext cx="681519" cy="681519"/>
          </a:xfrm>
          <a:prstGeom prst="corner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10800000" flipH="1">
            <a:off x="6097624" y="3353491"/>
            <a:ext cx="681519" cy="681519"/>
          </a:xfrm>
          <a:prstGeom prst="corner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5280653" y="2537472"/>
            <a:ext cx="681519" cy="681519"/>
          </a:xfrm>
          <a:prstGeom prst="corner">
            <a:avLst/>
          </a:prstGeom>
          <a:solidFill>
            <a:schemeClr val="bg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0297" y="2718316"/>
            <a:ext cx="3224967" cy="105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传统宣讲模式在年轻群体中反响平平，存在“听不进、记不住、不愿传”现象。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 flipH="1">
            <a:off x="4110586" y="1888811"/>
            <a:ext cx="621928" cy="621928"/>
          </a:xfrm>
          <a:prstGeom prst="ellipse">
            <a:avLst/>
          </a:prstGeom>
          <a:gradFill>
            <a:gsLst>
              <a:gs pos="28000">
                <a:schemeClr val="accent2">
                  <a:lumMod val="40000"/>
                  <a:lumOff val="60000"/>
                </a:schemeClr>
              </a:gs>
              <a:gs pos="76000">
                <a:schemeClr val="accent2"/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flipH="1">
            <a:off x="4188407" y="1995662"/>
            <a:ext cx="466286" cy="408227"/>
          </a:xfrm>
          <a:custGeom>
            <a:avLst/>
            <a:gdLst>
              <a:gd name="connsiteX0" fmla="*/ 411293 w 822401"/>
              <a:gd name="connsiteY0" fmla="*/ 234366 h 720000"/>
              <a:gd name="connsiteX1" fmla="*/ 536928 w 822401"/>
              <a:gd name="connsiteY1" fmla="*/ 360000 h 720000"/>
              <a:gd name="connsiteX2" fmla="*/ 411293 w 822401"/>
              <a:gd name="connsiteY2" fmla="*/ 485635 h 720000"/>
              <a:gd name="connsiteX3" fmla="*/ 285659 w 822401"/>
              <a:gd name="connsiteY3" fmla="*/ 360000 h 720000"/>
              <a:gd name="connsiteX4" fmla="*/ 411293 w 822401"/>
              <a:gd name="connsiteY4" fmla="*/ 234366 h 720000"/>
              <a:gd name="connsiteX5" fmla="*/ 411293 w 822401"/>
              <a:gd name="connsiteY5" fmla="*/ 178938 h 720000"/>
              <a:gd name="connsiteX6" fmla="*/ 230231 w 822401"/>
              <a:gd name="connsiteY6" fmla="*/ 360000 h 720000"/>
              <a:gd name="connsiteX7" fmla="*/ 411293 w 822401"/>
              <a:gd name="connsiteY7" fmla="*/ 541063 h 720000"/>
              <a:gd name="connsiteX8" fmla="*/ 592355 w 822401"/>
              <a:gd name="connsiteY8" fmla="*/ 360000 h 720000"/>
              <a:gd name="connsiteX9" fmla="*/ 411293 w 822401"/>
              <a:gd name="connsiteY9" fmla="*/ 178938 h 720000"/>
              <a:gd name="connsiteX10" fmla="*/ 219884 w 822401"/>
              <a:gd name="connsiteY10" fmla="*/ 0 h 720000"/>
              <a:gd name="connsiteX11" fmla="*/ 602517 w 822401"/>
              <a:gd name="connsiteY11" fmla="*/ 0 h 720000"/>
              <a:gd name="connsiteX12" fmla="*/ 627275 w 822401"/>
              <a:gd name="connsiteY12" fmla="*/ 14319 h 720000"/>
              <a:gd name="connsiteX13" fmla="*/ 818591 w 822401"/>
              <a:gd name="connsiteY13" fmla="*/ 345682 h 720000"/>
              <a:gd name="connsiteX14" fmla="*/ 818591 w 822401"/>
              <a:gd name="connsiteY14" fmla="*/ 374319 h 720000"/>
              <a:gd name="connsiteX15" fmla="*/ 627367 w 822401"/>
              <a:gd name="connsiteY15" fmla="*/ 705682 h 720000"/>
              <a:gd name="connsiteX16" fmla="*/ 602609 w 822401"/>
              <a:gd name="connsiteY16" fmla="*/ 720000 h 720000"/>
              <a:gd name="connsiteX17" fmla="*/ 219977 w 822401"/>
              <a:gd name="connsiteY17" fmla="*/ 720000 h 720000"/>
              <a:gd name="connsiteX18" fmla="*/ 195219 w 822401"/>
              <a:gd name="connsiteY18" fmla="*/ 705682 h 720000"/>
              <a:gd name="connsiteX19" fmla="*/ 3811 w 822401"/>
              <a:gd name="connsiteY19" fmla="*/ 374319 h 720000"/>
              <a:gd name="connsiteX20" fmla="*/ 3811 w 822401"/>
              <a:gd name="connsiteY20" fmla="*/ 345682 h 720000"/>
              <a:gd name="connsiteX21" fmla="*/ 195127 w 822401"/>
              <a:gd name="connsiteY21" fmla="*/ 14319 h 720000"/>
              <a:gd name="connsiteX22" fmla="*/ 219884 w 822401"/>
              <a:gd name="connsiteY22" fmla="*/ 0 h 720000"/>
            </a:gdLst>
            <a:ahLst/>
            <a:cxnLst/>
            <a:rect l="l" t="t" r="r" b="b"/>
            <a:pathLst>
              <a:path w="822401" h="720000">
                <a:moveTo>
                  <a:pt x="411293" y="234366"/>
                </a:moveTo>
                <a:cubicBezTo>
                  <a:pt x="480577" y="234366"/>
                  <a:pt x="536928" y="290716"/>
                  <a:pt x="536928" y="360000"/>
                </a:cubicBezTo>
                <a:cubicBezTo>
                  <a:pt x="536928" y="429284"/>
                  <a:pt x="480577" y="485635"/>
                  <a:pt x="411293" y="485635"/>
                </a:cubicBezTo>
                <a:cubicBezTo>
                  <a:pt x="342009" y="485635"/>
                  <a:pt x="285659" y="429284"/>
                  <a:pt x="285659" y="360000"/>
                </a:cubicBezTo>
                <a:cubicBezTo>
                  <a:pt x="285659" y="290716"/>
                  <a:pt x="342009" y="234366"/>
                  <a:pt x="411293" y="234366"/>
                </a:cubicBezTo>
                <a:close/>
                <a:moveTo>
                  <a:pt x="411293" y="178938"/>
                </a:moveTo>
                <a:cubicBezTo>
                  <a:pt x="311432" y="178938"/>
                  <a:pt x="230231" y="260139"/>
                  <a:pt x="230231" y="360000"/>
                </a:cubicBezTo>
                <a:cubicBezTo>
                  <a:pt x="230231" y="459862"/>
                  <a:pt x="311432" y="541063"/>
                  <a:pt x="411293" y="541063"/>
                </a:cubicBezTo>
                <a:cubicBezTo>
                  <a:pt x="511154" y="541063"/>
                  <a:pt x="592355" y="459862"/>
                  <a:pt x="592355" y="360000"/>
                </a:cubicBezTo>
                <a:cubicBezTo>
                  <a:pt x="592355" y="260139"/>
                  <a:pt x="511154" y="178938"/>
                  <a:pt x="411293" y="178938"/>
                </a:cubicBezTo>
                <a:close/>
                <a:moveTo>
                  <a:pt x="219884" y="0"/>
                </a:moveTo>
                <a:lnTo>
                  <a:pt x="602517" y="0"/>
                </a:lnTo>
                <a:cubicBezTo>
                  <a:pt x="612679" y="0"/>
                  <a:pt x="622194" y="5451"/>
                  <a:pt x="627275" y="14319"/>
                </a:cubicBezTo>
                <a:lnTo>
                  <a:pt x="818591" y="345682"/>
                </a:lnTo>
                <a:cubicBezTo>
                  <a:pt x="823672" y="354550"/>
                  <a:pt x="823672" y="365451"/>
                  <a:pt x="818591" y="374319"/>
                </a:cubicBezTo>
                <a:lnTo>
                  <a:pt x="627367" y="705682"/>
                </a:lnTo>
                <a:cubicBezTo>
                  <a:pt x="622286" y="714550"/>
                  <a:pt x="612771" y="720000"/>
                  <a:pt x="602609" y="720000"/>
                </a:cubicBezTo>
                <a:lnTo>
                  <a:pt x="219977" y="720000"/>
                </a:lnTo>
                <a:cubicBezTo>
                  <a:pt x="209815" y="720000"/>
                  <a:pt x="200300" y="714550"/>
                  <a:pt x="195219" y="705682"/>
                </a:cubicBezTo>
                <a:lnTo>
                  <a:pt x="3811" y="374319"/>
                </a:lnTo>
                <a:cubicBezTo>
                  <a:pt x="-1270" y="365543"/>
                  <a:pt x="-1270" y="354550"/>
                  <a:pt x="3811" y="345682"/>
                </a:cubicBezTo>
                <a:lnTo>
                  <a:pt x="195127" y="14319"/>
                </a:lnTo>
                <a:cubicBezTo>
                  <a:pt x="200208" y="5451"/>
                  <a:pt x="209723" y="0"/>
                  <a:pt x="219884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155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680298" y="1835686"/>
            <a:ext cx="3224967" cy="7257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909523" y="1888811"/>
            <a:ext cx="2766517" cy="619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问题提出：如何讲清楚“企业精神”？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680297" y="4893629"/>
            <a:ext cx="3224967" cy="105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数字原生代、注重个性化表达、追求价值绑定与成长空间。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 flipH="1">
            <a:off x="4110586" y="4073239"/>
            <a:ext cx="621928" cy="621928"/>
          </a:xfrm>
          <a:prstGeom prst="ellipse">
            <a:avLst/>
          </a:prstGeom>
          <a:gradFill>
            <a:gsLst>
              <a:gs pos="28000">
                <a:schemeClr val="accent2">
                  <a:lumMod val="40000"/>
                  <a:lumOff val="60000"/>
                </a:schemeClr>
              </a:gs>
              <a:gs pos="76000">
                <a:schemeClr val="accent2"/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flipH="1">
            <a:off x="680298" y="4010999"/>
            <a:ext cx="3224967" cy="7257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60000"/>
                  <a:lumOff val="40000"/>
                  <a:alpha val="100000"/>
                </a:schemeClr>
              </a:gs>
              <a:gs pos="94000">
                <a:schemeClr val="accent2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11225" y="4076700"/>
            <a:ext cx="3297555" cy="619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95后员工的三大特征分析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8154533" y="2718316"/>
            <a:ext cx="3224967" cy="105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必须打破“我讲你听”的单向结构，构建双向互动机制。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7358802" y="1888812"/>
            <a:ext cx="621928" cy="621928"/>
          </a:xfrm>
          <a:prstGeom prst="ellipse">
            <a:avLst/>
          </a:prstGeom>
          <a:gradFill>
            <a:gsLst>
              <a:gs pos="28000">
                <a:schemeClr val="accent1">
                  <a:lumMod val="40000"/>
                  <a:lumOff val="60000"/>
                </a:schemeClr>
              </a:gs>
              <a:gs pos="76000">
                <a:schemeClr val="accent1"/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8154670" y="1835785"/>
            <a:ext cx="3713480" cy="7258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4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383905" y="1889125"/>
            <a:ext cx="3325495" cy="619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有效沟通的关键：共情替代说教，体验胜过灌输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7327284" y="4064125"/>
            <a:ext cx="621928" cy="621928"/>
          </a:xfrm>
          <a:prstGeom prst="ellipse">
            <a:avLst/>
          </a:prstGeom>
          <a:gradFill>
            <a:gsLst>
              <a:gs pos="28000">
                <a:schemeClr val="accent1">
                  <a:lumMod val="40000"/>
                  <a:lumOff val="60000"/>
                </a:schemeClr>
              </a:gs>
              <a:gs pos="76000">
                <a:schemeClr val="accent1"/>
              </a:gs>
            </a:gsLst>
            <a:lin ang="2700000" scaled="0"/>
          </a:gradFill>
          <a:ln w="1270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8154533" y="4011000"/>
            <a:ext cx="3224967" cy="72579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94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8383758" y="4064125"/>
            <a:ext cx="2766517" cy="619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解决方案框架：“3+1”创新模式初探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8154533" y="4893629"/>
            <a:ext cx="3224967" cy="1053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三项核心体验活动 + 一套长效成长档案机制，实现文化落地。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7456378" y="4178300"/>
            <a:ext cx="363740" cy="393579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7460887" y="2002987"/>
            <a:ext cx="417759" cy="393578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4208811" y="4187414"/>
            <a:ext cx="425478" cy="393579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情境导入：95后员工眼中的“企业精神”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IPPT10"/>
          <p:cNvSpPr txBox="1"/>
          <p:nvPr/>
        </p:nvSpPr>
        <p:spPr>
          <a:xfrm>
            <a:off x="4770024" y="4047902"/>
            <a:ext cx="6505704" cy="19525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年轻化表达——让钢铁文化在“共鸣”中贴近人心</a:t>
            </a:r>
            <a:endParaRPr kumimoji="1" lang="zh-CN" altLang="en-US"/>
          </a:p>
        </p:txBody>
      </p:sp>
      <p:sp>
        <p:nvSpPr>
          <p:cNvPr id="5" name="椭圆 2"/>
          <p:cNvSpPr txBox="1"/>
          <p:nvPr/>
        </p:nvSpPr>
        <p:spPr>
          <a:xfrm>
            <a:off x="7073860" y="1513215"/>
            <a:ext cx="2207900" cy="2207900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1143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5"/>
          <p:cNvSpPr txBox="1"/>
          <p:nvPr/>
        </p:nvSpPr>
        <p:spPr>
          <a:xfrm>
            <a:off x="7073860" y="1890718"/>
            <a:ext cx="1898031" cy="18980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25400" cap="sq">
            <a:solidFill>
              <a:schemeClr val="bg1"/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115"/>
          <p:cNvSpPr txBox="1"/>
          <p:nvPr/>
        </p:nvSpPr>
        <p:spPr>
          <a:xfrm>
            <a:off x="6763992" y="435233"/>
            <a:ext cx="2517768" cy="291542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>
            <a:off x="7073860" y="3268622"/>
            <a:ext cx="408214" cy="408214"/>
          </a:xfrm>
          <a:prstGeom prst="ellipse">
            <a:avLst/>
          </a:prstGeom>
          <a:solidFill>
            <a:schemeClr val="bg1">
              <a:alpha val="50000"/>
            </a:schemeClr>
          </a:solidFill>
          <a:ln w="12700" cap="sq">
            <a:solidFill>
              <a:schemeClr val="accent1">
                <a:lumMod val="60000"/>
                <a:lumOff val="40000"/>
              </a:schemeClr>
            </a:solidFill>
            <a:miter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5322764"/>
            <a:ext cx="12192000" cy="1535236"/>
          </a:xfrm>
          <a:custGeom>
            <a:avLst/>
            <a:gdLst>
              <a:gd name="connsiteX0" fmla="*/ 1485900 w 12192000"/>
              <a:gd name="connsiteY0" fmla="*/ 0 h 1173480"/>
              <a:gd name="connsiteX1" fmla="*/ 10706100 w 12192000"/>
              <a:gd name="connsiteY1" fmla="*/ 0 h 1173480"/>
              <a:gd name="connsiteX2" fmla="*/ 12126565 w 12192000"/>
              <a:gd name="connsiteY2" fmla="*/ 845426 h 1173480"/>
              <a:gd name="connsiteX3" fmla="*/ 12192000 w 12192000"/>
              <a:gd name="connsiteY3" fmla="*/ 981260 h 1173480"/>
              <a:gd name="connsiteX4" fmla="*/ 12192000 w 12192000"/>
              <a:gd name="connsiteY4" fmla="*/ 1173480 h 1173480"/>
              <a:gd name="connsiteX5" fmla="*/ 0 w 12192000"/>
              <a:gd name="connsiteY5" fmla="*/ 1173480 h 1173480"/>
              <a:gd name="connsiteX6" fmla="*/ 0 w 12192000"/>
              <a:gd name="connsiteY6" fmla="*/ 981260 h 1173480"/>
              <a:gd name="connsiteX7" fmla="*/ 65435 w 12192000"/>
              <a:gd name="connsiteY7" fmla="*/ 845426 h 1173480"/>
              <a:gd name="connsiteX8" fmla="*/ 1485900 w 12192000"/>
              <a:gd name="connsiteY8" fmla="*/ 0 h 1173480"/>
            </a:gdLst>
            <a:ahLst/>
            <a:cxnLst/>
            <a:rect l="l" t="t" r="r" b="b"/>
            <a:pathLst>
              <a:path w="12192000" h="1173480">
                <a:moveTo>
                  <a:pt x="1485900" y="0"/>
                </a:moveTo>
                <a:lnTo>
                  <a:pt x="10706100" y="0"/>
                </a:lnTo>
                <a:cubicBezTo>
                  <a:pt x="11319476" y="0"/>
                  <a:pt x="11853008" y="341852"/>
                  <a:pt x="12126565" y="845426"/>
                </a:cubicBezTo>
                <a:lnTo>
                  <a:pt x="12192000" y="981260"/>
                </a:lnTo>
                <a:lnTo>
                  <a:pt x="12192000" y="1173480"/>
                </a:lnTo>
                <a:lnTo>
                  <a:pt x="0" y="1173480"/>
                </a:lnTo>
                <a:lnTo>
                  <a:pt x="0" y="981260"/>
                </a:lnTo>
                <a:lnTo>
                  <a:pt x="65435" y="845426"/>
                </a:lnTo>
                <a:cubicBezTo>
                  <a:pt x="338992" y="341852"/>
                  <a:pt x="872524" y="0"/>
                  <a:pt x="1485900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16200000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1661160"/>
            <a:ext cx="2514600" cy="45745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218314" y="1908308"/>
            <a:ext cx="1398772" cy="1398772"/>
          </a:xfrm>
          <a:prstGeom prst="ellipse">
            <a:avLst/>
          </a:prstGeom>
          <a:gradFill>
            <a:gsLst>
              <a:gs pos="9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687451" y="2358279"/>
            <a:ext cx="460498" cy="498832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ahLst/>
            <a:cxnLst/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86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448320" y="1661160"/>
            <a:ext cx="2514600" cy="45745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006234" y="1908308"/>
            <a:ext cx="1398772" cy="1398772"/>
          </a:xfrm>
          <a:prstGeom prst="ellipse">
            <a:avLst/>
          </a:prstGeom>
          <a:gradFill>
            <a:gsLst>
              <a:gs pos="9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 flipV="1">
            <a:off x="4447890" y="2358279"/>
            <a:ext cx="515460" cy="49883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86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9024161" y="1661160"/>
            <a:ext cx="2514600" cy="45745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582075" y="1908308"/>
            <a:ext cx="1398772" cy="1398772"/>
          </a:xfrm>
          <a:prstGeom prst="ellipse">
            <a:avLst/>
          </a:prstGeom>
          <a:gradFill>
            <a:gsLst>
              <a:gs pos="9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032082" y="2358279"/>
            <a:ext cx="498758" cy="498830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ahLst/>
            <a:cxnLst/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2700000" scaled="0"/>
          </a:gradFill>
          <a:ln w="1860" cap="flat">
            <a:noFill/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236240" y="1210310"/>
            <a:ext cx="2514600" cy="502539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794154" y="1508258"/>
            <a:ext cx="1398772" cy="1398772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0"/>
          </a:gradFill>
          <a:ln w="12700" cap="sq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0"/>
            </a:gradFill>
            <a:miter/>
          </a:ln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228916" y="1958229"/>
            <a:ext cx="529250" cy="498830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31074" y="3952449"/>
            <a:ext cx="2173253" cy="21816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以第一视角拍摄清晨测温、深夜巡检、钢水浇铸、成品检测等真实场景。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831074" y="3552190"/>
            <a:ext cx="2173253" cy="5230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“钢铁工人的一天”系列微纪录片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3618994" y="4292809"/>
            <a:ext cx="2173253" cy="21816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镜头聚焦细节操作，体现专业素养与责任担当，消解“粗犷笨重”标签。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3618994" y="3860800"/>
            <a:ext cx="2173253" cy="5230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打破刻板印象：展现工业严谨与人文温度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>
            <a:off x="9194835" y="4292809"/>
            <a:ext cx="2173253" cy="21816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设置话题挑战赛，鼓励员工投稿“我的工作瞬间”，形成自传播效应。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1" name="标题 1"/>
          <p:cNvSpPr txBox="1"/>
          <p:nvPr/>
        </p:nvSpPr>
        <p:spPr>
          <a:xfrm>
            <a:off x="9194835" y="3789045"/>
            <a:ext cx="2173253" cy="5230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传播策略：嵌入企业微信公众号、抖音号、内部APP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2" name="标题 1"/>
          <p:cNvSpPr txBox="1"/>
          <p:nvPr/>
        </p:nvSpPr>
        <p:spPr>
          <a:xfrm>
            <a:off x="6421200" y="4149299"/>
            <a:ext cx="2173253" cy="218165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采用快剪+慢镜头结合，配以轻音乐与内心独白增强代入感。</a:t>
            </a:r>
            <a:endParaRPr kumimoji="1" lang="en-US" altLang="zh-CN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3" name="标题 1"/>
          <p:cNvSpPr txBox="1"/>
          <p:nvPr/>
        </p:nvSpPr>
        <p:spPr>
          <a:xfrm>
            <a:off x="6426280" y="3552190"/>
            <a:ext cx="2173253" cy="5230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内容设计原则：真实、有节奏、有情绪起伏</a:t>
            </a:r>
            <a:endParaRPr kumimoji="1" lang="en-US" altLang="zh-CN" sz="2000">
              <a:ln w="12700">
                <a:noFill/>
              </a:ln>
              <a:solidFill>
                <a:srgbClr val="FFFFFF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短视频叙事：解构钢铁生产的日常之美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952500" y="1922060"/>
            <a:ext cx="10274301" cy="3405590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3628022" y="1740867"/>
            <a:ext cx="2347955" cy="3415333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762000" dist="254000" dir="5400000" algn="ctr" rotWithShape="0">
              <a:srgbClr val="000000">
                <a:alpha val="20000"/>
              </a:srgbClr>
            </a:outerShdw>
          </a:effectLst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083542" y="2070127"/>
            <a:ext cx="520572" cy="520648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ahLst/>
            <a:cxnLst/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464967" y="2448537"/>
            <a:ext cx="546101" cy="49510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550165" y="2277615"/>
            <a:ext cx="503669" cy="545596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2069465" y="2065020"/>
            <a:ext cx="574675" cy="52578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tx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706436" y="3258742"/>
            <a:ext cx="2057400" cy="3405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成果转化：形成《跨代技术交流手册》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>
            <a:off x="6359578" y="3258742"/>
            <a:ext cx="1968500" cy="3405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互动机制设计：分组协作、互评打分、现场教学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3827086" y="3095634"/>
            <a:ext cx="1955800" cy="3405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双方优势互补：经验厚度 × 科技锐度</a:t>
            </a:r>
            <a:endParaRPr kumimoji="1" lang="en-US" altLang="zh-CN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1366935" y="3140632"/>
            <a:ext cx="1905000" cy="34051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活动主题：“老轧钢工 × 95后技术员”技能对决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8709318" y="3657600"/>
            <a:ext cx="2057400" cy="14427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收录双方经验精华，用于新员工培训与岗位标准制定。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356456" y="3657600"/>
            <a:ext cx="1968500" cy="14427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设立“最佳传承奖”“最具潜力奖”，促进知识共享与情感联结。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3827086" y="3513690"/>
            <a:ext cx="1955800" cy="14427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老人强调“手感”与“直觉”，新人突出“算法”与“预测能力”。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1227455" y="3429000"/>
            <a:ext cx="2057400" cy="14427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老人凭经验听声判参数，年轻人用数据建模优化流程，展现不同维度的能力。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cxnSp>
        <p:nvCxnSpPr>
          <p:cNvPr id="17" name="线条 1"/>
          <p:cNvCxnSpPr/>
          <p:nvPr/>
        </p:nvCxnSpPr>
        <p:spPr>
          <a:xfrm>
            <a:off x="3735390" y="1769488"/>
            <a:ext cx="2133219" cy="0"/>
          </a:xfrm>
          <a:prstGeom prst="line">
            <a:avLst/>
          </a:prstGeom>
          <a:noFill/>
          <a:ln w="63500" cap="sq">
            <a:solidFill>
              <a:schemeClr val="accent1"/>
            </a:solidFill>
            <a:miter/>
          </a:ln>
        </p:spPr>
      </p:cxnSp>
      <p:sp>
        <p:nvSpPr>
          <p:cNvPr id="18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代际对话：老匠人与新青年的技能PK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5182562"/>
            <a:ext cx="1704975" cy="1675438"/>
          </a:xfrm>
          <a:custGeom>
            <a:avLst/>
            <a:gdLst>
              <a:gd name="connsiteX0" fmla="*/ 97277 w 1943963"/>
              <a:gd name="connsiteY0" fmla="*/ 0 h 1817180"/>
              <a:gd name="connsiteX1" fmla="*/ 1935990 w 1943963"/>
              <a:gd name="connsiteY1" fmla="*/ 1659282 h 1817180"/>
              <a:gd name="connsiteX2" fmla="*/ 1943963 w 1943963"/>
              <a:gd name="connsiteY2" fmla="*/ 1817180 h 1817180"/>
              <a:gd name="connsiteX3" fmla="*/ 1218402 w 1943963"/>
              <a:gd name="connsiteY3" fmla="*/ 1817180 h 1817180"/>
              <a:gd name="connsiteX4" fmla="*/ 1198693 w 1943963"/>
              <a:gd name="connsiteY4" fmla="*/ 1621678 h 1817180"/>
              <a:gd name="connsiteX5" fmla="*/ 97277 w 1943963"/>
              <a:gd name="connsiteY5" fmla="*/ 723998 h 1817180"/>
              <a:gd name="connsiteX6" fmla="*/ 0 w 1943963"/>
              <a:gd name="connsiteY6" fmla="*/ 728910 h 1817180"/>
              <a:gd name="connsiteX7" fmla="*/ 0 w 1943963"/>
              <a:gd name="connsiteY7" fmla="*/ 4912 h 1817180"/>
            </a:gdLst>
            <a:ahLst/>
            <a:cxnLst/>
            <a:rect l="l" t="t" r="r" b="b"/>
            <a:pathLst>
              <a:path w="1943963" h="1817180">
                <a:moveTo>
                  <a:pt x="97277" y="0"/>
                </a:moveTo>
                <a:cubicBezTo>
                  <a:pt x="1054243" y="0"/>
                  <a:pt x="1841341" y="727288"/>
                  <a:pt x="1935990" y="1659282"/>
                </a:cubicBezTo>
                <a:lnTo>
                  <a:pt x="1943963" y="1817180"/>
                </a:lnTo>
                <a:lnTo>
                  <a:pt x="1218402" y="1817180"/>
                </a:lnTo>
                <a:lnTo>
                  <a:pt x="1198693" y="1621678"/>
                </a:lnTo>
                <a:cubicBezTo>
                  <a:pt x="1093861" y="1109373"/>
                  <a:pt x="640574" y="723998"/>
                  <a:pt x="97277" y="723998"/>
                </a:cubicBezTo>
                <a:lnTo>
                  <a:pt x="0" y="728910"/>
                </a:lnTo>
                <a:lnTo>
                  <a:pt x="0" y="4912"/>
                </a:lnTo>
                <a:close/>
              </a:path>
            </a:pathLst>
          </a:cu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0" y="5253691"/>
            <a:ext cx="1632592" cy="1604309"/>
          </a:xfrm>
          <a:custGeom>
            <a:avLst/>
            <a:gdLst>
              <a:gd name="connsiteX0" fmla="*/ 97277 w 1943963"/>
              <a:gd name="connsiteY0" fmla="*/ 0 h 1817180"/>
              <a:gd name="connsiteX1" fmla="*/ 1935990 w 1943963"/>
              <a:gd name="connsiteY1" fmla="*/ 1659282 h 1817180"/>
              <a:gd name="connsiteX2" fmla="*/ 1943963 w 1943963"/>
              <a:gd name="connsiteY2" fmla="*/ 1817180 h 1817180"/>
              <a:gd name="connsiteX3" fmla="*/ 1218402 w 1943963"/>
              <a:gd name="connsiteY3" fmla="*/ 1817180 h 1817180"/>
              <a:gd name="connsiteX4" fmla="*/ 1198693 w 1943963"/>
              <a:gd name="connsiteY4" fmla="*/ 1621678 h 1817180"/>
              <a:gd name="connsiteX5" fmla="*/ 97277 w 1943963"/>
              <a:gd name="connsiteY5" fmla="*/ 723998 h 1817180"/>
              <a:gd name="connsiteX6" fmla="*/ 0 w 1943963"/>
              <a:gd name="connsiteY6" fmla="*/ 728910 h 1817180"/>
              <a:gd name="connsiteX7" fmla="*/ 0 w 1943963"/>
              <a:gd name="connsiteY7" fmla="*/ 4912 h 1817180"/>
            </a:gdLst>
            <a:ahLst/>
            <a:cxnLst/>
            <a:rect l="l" t="t" r="r" b="b"/>
            <a:pathLst>
              <a:path w="1943963" h="1817180">
                <a:moveTo>
                  <a:pt x="97277" y="0"/>
                </a:moveTo>
                <a:cubicBezTo>
                  <a:pt x="1054243" y="0"/>
                  <a:pt x="1841341" y="727288"/>
                  <a:pt x="1935990" y="1659282"/>
                </a:cubicBezTo>
                <a:lnTo>
                  <a:pt x="1943963" y="1817180"/>
                </a:lnTo>
                <a:lnTo>
                  <a:pt x="1218402" y="1817180"/>
                </a:lnTo>
                <a:lnTo>
                  <a:pt x="1198693" y="1621678"/>
                </a:lnTo>
                <a:cubicBezTo>
                  <a:pt x="1093861" y="1109373"/>
                  <a:pt x="640574" y="723998"/>
                  <a:pt x="97277" y="723998"/>
                </a:cubicBezTo>
                <a:lnTo>
                  <a:pt x="0" y="728910"/>
                </a:lnTo>
                <a:lnTo>
                  <a:pt x="0" y="4912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>
            <a:off x="10585200" y="57653"/>
            <a:ext cx="1664452" cy="1549148"/>
          </a:xfrm>
          <a:custGeom>
            <a:avLst/>
            <a:gdLst>
              <a:gd name="connsiteX0" fmla="*/ 1064009 w 1064009"/>
              <a:gd name="connsiteY0" fmla="*/ 0 h 990300"/>
              <a:gd name="connsiteX1" fmla="*/ 13522 w 1064009"/>
              <a:gd name="connsiteY1" fmla="*/ 856172 h 990300"/>
              <a:gd name="connsiteX2" fmla="*/ 0 w 1064009"/>
              <a:gd name="connsiteY2" fmla="*/ 990300 h 990300"/>
              <a:gd name="connsiteX3" fmla="*/ 1064009 w 1064009"/>
              <a:gd name="connsiteY3" fmla="*/ 990300 h 990300"/>
            </a:gdLst>
            <a:ahLst/>
            <a:cxnLst/>
            <a:rect l="l" t="t" r="r" b="b"/>
            <a:pathLst>
              <a:path w="1064009" h="990300">
                <a:moveTo>
                  <a:pt x="1064009" y="0"/>
                </a:moveTo>
                <a:cubicBezTo>
                  <a:pt x="545835" y="0"/>
                  <a:pt x="113507" y="367556"/>
                  <a:pt x="13522" y="856172"/>
                </a:cubicBezTo>
                <a:lnTo>
                  <a:pt x="0" y="990300"/>
                </a:lnTo>
                <a:lnTo>
                  <a:pt x="1064009" y="9903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1350000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041182" y="1405803"/>
            <a:ext cx="4868789" cy="213364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80118" y="1434997"/>
            <a:ext cx="4822460" cy="21109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2700000" algn="tl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438220" y="2273203"/>
            <a:ext cx="3970270" cy="1040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提取“危机攻关”“技术突破”“客户履约”等真实案例，打造剧情线索。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1438220" y="1583188"/>
            <a:ext cx="3970270" cy="625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创意来源：将企业发展史改编为沉浸式剧本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0" name="标题 1"/>
          <p:cNvSpPr txBox="1"/>
          <p:nvPr/>
        </p:nvSpPr>
        <p:spPr>
          <a:xfrm flipH="1" flipV="1">
            <a:off x="5447425" y="1268413"/>
            <a:ext cx="303974" cy="30397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>
            <a:outerShdw blurRad="152400" dist="381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375601" y="1405803"/>
            <a:ext cx="4868789" cy="213364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414537" y="1434997"/>
            <a:ext cx="4822460" cy="21109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2700000" algn="tl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772639" y="2273203"/>
            <a:ext cx="3970270" cy="1040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如“诚信”对应原材料涨价保质量决策，“创新”对应设备改造项目。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772639" y="1583188"/>
            <a:ext cx="3970270" cy="625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剧本创作要点：关键词匹配真实事件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 flipH="1" flipV="1">
            <a:off x="10781844" y="1268413"/>
            <a:ext cx="303974" cy="30397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>
            <a:outerShdw blurRad="152400" dist="381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44879" y="3859278"/>
            <a:ext cx="4868789" cy="213364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83815" y="3888472"/>
            <a:ext cx="4822460" cy="21109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2700000" algn="tl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441917" y="4726678"/>
            <a:ext cx="3970270" cy="1040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每个角色配备独特使命，如“说服团队采纳方案”“坚守质量底线”，完成度影响结局。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>
            <a:off x="1441917" y="4036663"/>
            <a:ext cx="3970270" cy="625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角色设定与隐藏任务设计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0" name="标题 1"/>
          <p:cNvSpPr txBox="1"/>
          <p:nvPr/>
        </p:nvSpPr>
        <p:spPr>
          <a:xfrm flipH="1" flipV="1">
            <a:off x="5451122" y="3721888"/>
            <a:ext cx="303974" cy="30397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>
            <a:outerShdw blurRad="152400" dist="381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379298" y="3859278"/>
            <a:ext cx="4868789" cy="213364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418234" y="3888472"/>
            <a:ext cx="4822460" cy="21109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50800" dist="38100" dir="2700000" algn="tl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6776336" y="4726678"/>
            <a:ext cx="3970270" cy="1040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使用当年生产报表、客户感谢信、员工日记复印件作为道具，营造历史氛围。</a:t>
            </a: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4" name="标题 1"/>
          <p:cNvSpPr txBox="1"/>
          <p:nvPr/>
        </p:nvSpPr>
        <p:spPr>
          <a:xfrm>
            <a:off x="6776336" y="4036663"/>
            <a:ext cx="3970270" cy="6256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AA71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线索卡增强真实感</a:t>
            </a:r>
            <a:endParaRPr kumimoji="1" lang="en-US" altLang="zh-CN" sz="2000">
              <a:ln w="12700">
                <a:noFill/>
              </a:ln>
              <a:solidFill>
                <a:srgbClr val="AA7126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 flipH="1" flipV="1">
            <a:off x="10785541" y="3721888"/>
            <a:ext cx="303974" cy="30397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  <a:effectLst>
            <a:outerShdw blurRad="152400" dist="38100" algn="l" rotWithShape="0">
              <a:schemeClr val="accent1">
                <a:alpha val="1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940216" y="2857500"/>
            <a:ext cx="154561" cy="68848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6274635" y="2857500"/>
            <a:ext cx="154561" cy="68848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943913" y="5310975"/>
            <a:ext cx="154561" cy="68848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6278332" y="5310975"/>
            <a:ext cx="154561" cy="68848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从“听故事”到“演故事”：剧本杀式文化体验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95000"/>
                  <a:alpha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33"/>
          <p:cNvSpPr txBox="1"/>
          <p:nvPr/>
        </p:nvSpPr>
        <p:spPr>
          <a:xfrm>
            <a:off x="0" y="6400800"/>
            <a:ext cx="12192000" cy="457200"/>
          </a:xfrm>
          <a:custGeom>
            <a:avLst/>
            <a:gdLst>
              <a:gd name="connsiteX0" fmla="*/ 0 w 12192000"/>
              <a:gd name="connsiteY0" fmla="*/ 0 h 1551868"/>
              <a:gd name="connsiteX1" fmla="*/ 109578 w 12192000"/>
              <a:gd name="connsiteY1" fmla="*/ 25467 h 1551868"/>
              <a:gd name="connsiteX2" fmla="*/ 4146370 w 12192000"/>
              <a:gd name="connsiteY2" fmla="*/ 942405 h 1551868"/>
              <a:gd name="connsiteX3" fmla="*/ 11653260 w 12192000"/>
              <a:gd name="connsiteY3" fmla="*/ 271995 h 1551868"/>
              <a:gd name="connsiteX4" fmla="*/ 12192000 w 12192000"/>
              <a:gd name="connsiteY4" fmla="*/ 268251 h 1551868"/>
              <a:gd name="connsiteX5" fmla="*/ 12192000 w 12192000"/>
              <a:gd name="connsiteY5" fmla="*/ 1551868 h 1551868"/>
              <a:gd name="connsiteX6" fmla="*/ 0 w 12192000"/>
              <a:gd name="connsiteY6" fmla="*/ 1551868 h 1551868"/>
            </a:gdLst>
            <a:ahLst/>
            <a:cxnLst/>
            <a:rect l="l" t="t" r="r" b="b"/>
            <a:pathLst>
              <a:path w="12192000" h="1551868">
                <a:moveTo>
                  <a:pt x="0" y="0"/>
                </a:moveTo>
                <a:lnTo>
                  <a:pt x="109578" y="25467"/>
                </a:lnTo>
                <a:cubicBezTo>
                  <a:pt x="1183347" y="294106"/>
                  <a:pt x="2649292" y="901484"/>
                  <a:pt x="4146370" y="942405"/>
                </a:cubicBezTo>
                <a:cubicBezTo>
                  <a:pt x="6252149" y="999965"/>
                  <a:pt x="9639873" y="312626"/>
                  <a:pt x="11653260" y="271995"/>
                </a:cubicBezTo>
                <a:lnTo>
                  <a:pt x="12192000" y="268251"/>
                </a:lnTo>
                <a:lnTo>
                  <a:pt x="12192000" y="1551868"/>
                </a:lnTo>
                <a:lnTo>
                  <a:pt x="0" y="1551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423571" y="1098259"/>
            <a:ext cx="4880968" cy="20516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016596" y="2823123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+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6423571" y="779110"/>
            <a:ext cx="752557" cy="723572"/>
          </a:xfrm>
          <a:prstGeom prst="roundRect">
            <a:avLst>
              <a:gd name="adj" fmla="val 11344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636018" y="989340"/>
            <a:ext cx="327665" cy="303113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29841" y="1098259"/>
            <a:ext cx="4880968" cy="20516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323481" y="2823123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+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flipV="1">
            <a:off x="730456" y="779110"/>
            <a:ext cx="752557" cy="723572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42902" y="992363"/>
            <a:ext cx="327665" cy="29706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078725" y="1457462"/>
            <a:ext cx="4183200" cy="5366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邀请当年事件亲历者现场分享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3" name="AiPPT8"/>
          <p:cNvSpPr txBox="1"/>
          <p:nvPr/>
        </p:nvSpPr>
        <p:spPr>
          <a:xfrm>
            <a:off x="1078188" y="2060188"/>
            <a:ext cx="4184275" cy="1009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对比剧本情节与真实经历，揭示“精神不是口号，是真刀真枪干出来的”。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772455" y="1457462"/>
            <a:ext cx="4183200" cy="5366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情绪引导：播放相关影像资料，唤起集体记忆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15" name="AiPPT8"/>
          <p:cNvSpPr txBox="1"/>
          <p:nvPr/>
        </p:nvSpPr>
        <p:spPr>
          <a:xfrm>
            <a:off x="6771918" y="2060188"/>
            <a:ext cx="4184275" cy="1009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如暴雨夜守护原料库、通宵攻关手撕钢研发等片段。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6423571" y="3925625"/>
            <a:ext cx="4880968" cy="20516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1016596" y="5650489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+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V="1">
            <a:off x="6423571" y="3606476"/>
            <a:ext cx="752557" cy="723572"/>
          </a:xfrm>
          <a:prstGeom prst="roundRect">
            <a:avLst>
              <a:gd name="adj" fmla="val 11344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6636018" y="3816706"/>
            <a:ext cx="327665" cy="303113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729841" y="3925625"/>
            <a:ext cx="4880968" cy="2051666"/>
          </a:xfrm>
          <a:prstGeom prst="roundRect">
            <a:avLst>
              <a:gd name="adj" fmla="val 7576"/>
            </a:avLst>
          </a:prstGeom>
          <a:solidFill>
            <a:schemeClr val="bg1"/>
          </a:solidFill>
          <a:ln w="12700" cap="rnd">
            <a:noFill/>
            <a:round/>
          </a:ln>
          <a:effectLst>
            <a:outerShdw blurRad="254000" dist="127000" algn="ctr" rotWithShape="0">
              <a:schemeClr val="bg1">
                <a:lumMod val="65000"/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5323481" y="5650489"/>
            <a:ext cx="445563" cy="428402"/>
          </a:xfrm>
          <a:prstGeom prst="roundRect">
            <a:avLst>
              <a:gd name="adj" fmla="val 11344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+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flipV="1">
            <a:off x="730456" y="3606476"/>
            <a:ext cx="752557" cy="723572"/>
          </a:xfrm>
          <a:prstGeom prst="roundRect">
            <a:avLst>
              <a:gd name="adj" fmla="val 11344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942902" y="3819729"/>
            <a:ext cx="327665" cy="297066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078725" y="4284828"/>
            <a:ext cx="4183200" cy="5366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互动问答环节：开放提问，深化理解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5" name="AiPPT8"/>
          <p:cNvSpPr txBox="1"/>
          <p:nvPr/>
        </p:nvSpPr>
        <p:spPr>
          <a:xfrm>
            <a:off x="1078188" y="4887554"/>
            <a:ext cx="4184275" cy="1009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引导参与者思考“如果是我，会怎么做？”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6" name="标题 1"/>
          <p:cNvSpPr txBox="1"/>
          <p:nvPr/>
        </p:nvSpPr>
        <p:spPr>
          <a:xfrm>
            <a:off x="6772455" y="4340708"/>
            <a:ext cx="4183200" cy="53668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效果评估：收集反馈问卷，追踪认知变化</a:t>
            </a:r>
            <a:endParaRPr kumimoji="1" lang="en-US" altLang="zh-CN" sz="2000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Bold" panose="020B0800000000000000" charset="-122"/>
              <a:ea typeface="Source Han Sans CN Bold" panose="020B0800000000000000" charset="-122"/>
              <a:cs typeface="Source Han Sans CN Bold" panose="020B0800000000000000" charset="-122"/>
            </a:endParaRPr>
          </a:p>
        </p:txBody>
      </p:sp>
      <p:sp>
        <p:nvSpPr>
          <p:cNvPr id="27" name="AiPPT8"/>
          <p:cNvSpPr txBox="1"/>
          <p:nvPr/>
        </p:nvSpPr>
        <p:spPr>
          <a:xfrm>
            <a:off x="6771918" y="4887554"/>
            <a:ext cx="4184275" cy="10099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关注员工对企业精神的理解深度与情感联结强度。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" panose="020B0400000000000000" charset="-122"/>
              <a:ea typeface="Source Han Sans" panose="020B0400000000000000" charset="-122"/>
              <a:cs typeface="Source Han Sans" panose="020B0400000000000000" charset="-122"/>
            </a:endParaRPr>
          </a:p>
        </p:txBody>
      </p:sp>
      <p:sp>
        <p:nvSpPr>
          <p:cNvPr id="28" name="标题 1"/>
          <p:cNvSpPr txBox="1"/>
          <p:nvPr/>
        </p:nvSpPr>
        <p:spPr>
          <a:xfrm>
            <a:off x="1015038" y="238458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zh-CN" altLang="en-US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</a:t>
            </a: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复盘升华：亲历者讲述真实故事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398513" y="339039"/>
            <a:ext cx="465256" cy="334730"/>
          </a:xfrm>
          <a:custGeom>
            <a:avLst/>
            <a:gdLst>
              <a:gd name="connsiteX0" fmla="*/ 573801 w 1693851"/>
              <a:gd name="connsiteY0" fmla="*/ 983265 h 1218645"/>
              <a:gd name="connsiteX1" fmla="*/ 633893 w 1693851"/>
              <a:gd name="connsiteY1" fmla="*/ 983265 h 1218645"/>
              <a:gd name="connsiteX2" fmla="*/ 633893 w 1693851"/>
              <a:gd name="connsiteY2" fmla="*/ 1070909 h 1218645"/>
              <a:gd name="connsiteX3" fmla="*/ 721537 w 1693851"/>
              <a:gd name="connsiteY3" fmla="*/ 1070909 h 1218645"/>
              <a:gd name="connsiteX4" fmla="*/ 721537 w 1693851"/>
              <a:gd name="connsiteY4" fmla="*/ 1131001 h 1218645"/>
              <a:gd name="connsiteX5" fmla="*/ 633893 w 1693851"/>
              <a:gd name="connsiteY5" fmla="*/ 1131001 h 1218645"/>
              <a:gd name="connsiteX6" fmla="*/ 633893 w 1693851"/>
              <a:gd name="connsiteY6" fmla="*/ 1218645 h 1218645"/>
              <a:gd name="connsiteX7" fmla="*/ 573801 w 1693851"/>
              <a:gd name="connsiteY7" fmla="*/ 1218645 h 1218645"/>
              <a:gd name="connsiteX8" fmla="*/ 573801 w 1693851"/>
              <a:gd name="connsiteY8" fmla="*/ 1131001 h 1218645"/>
              <a:gd name="connsiteX9" fmla="*/ 486157 w 1693851"/>
              <a:gd name="connsiteY9" fmla="*/ 1131001 h 1218645"/>
              <a:gd name="connsiteX10" fmla="*/ 486157 w 1693851"/>
              <a:gd name="connsiteY10" fmla="*/ 1070909 h 1218645"/>
              <a:gd name="connsiteX11" fmla="*/ 573801 w 1693851"/>
              <a:gd name="connsiteY11" fmla="*/ 1070909 h 1218645"/>
              <a:gd name="connsiteX12" fmla="*/ 87644 w 1693851"/>
              <a:gd name="connsiteY12" fmla="*/ 983265 h 1218645"/>
              <a:gd name="connsiteX13" fmla="*/ 147736 w 1693851"/>
              <a:gd name="connsiteY13" fmla="*/ 983265 h 1218645"/>
              <a:gd name="connsiteX14" fmla="*/ 147736 w 1693851"/>
              <a:gd name="connsiteY14" fmla="*/ 1070909 h 1218645"/>
              <a:gd name="connsiteX15" fmla="*/ 235380 w 1693851"/>
              <a:gd name="connsiteY15" fmla="*/ 1070909 h 1218645"/>
              <a:gd name="connsiteX16" fmla="*/ 235380 w 1693851"/>
              <a:gd name="connsiteY16" fmla="*/ 1131001 h 1218645"/>
              <a:gd name="connsiteX17" fmla="*/ 147736 w 1693851"/>
              <a:gd name="connsiteY17" fmla="*/ 1131001 h 1218645"/>
              <a:gd name="connsiteX18" fmla="*/ 147736 w 1693851"/>
              <a:gd name="connsiteY18" fmla="*/ 1218645 h 1218645"/>
              <a:gd name="connsiteX19" fmla="*/ 87644 w 1693851"/>
              <a:gd name="connsiteY19" fmla="*/ 1218645 h 1218645"/>
              <a:gd name="connsiteX20" fmla="*/ 87644 w 1693851"/>
              <a:gd name="connsiteY20" fmla="*/ 1131001 h 1218645"/>
              <a:gd name="connsiteX21" fmla="*/ 0 w 1693851"/>
              <a:gd name="connsiteY21" fmla="*/ 1131001 h 1218645"/>
              <a:gd name="connsiteX22" fmla="*/ 0 w 1693851"/>
              <a:gd name="connsiteY22" fmla="*/ 1070909 h 1218645"/>
              <a:gd name="connsiteX23" fmla="*/ 87644 w 1693851"/>
              <a:gd name="connsiteY23" fmla="*/ 1070909 h 1218645"/>
              <a:gd name="connsiteX24" fmla="*/ 1546115 w 1693851"/>
              <a:gd name="connsiteY24" fmla="*/ 491632 h 1218645"/>
              <a:gd name="connsiteX25" fmla="*/ 1606207 w 1693851"/>
              <a:gd name="connsiteY25" fmla="*/ 491632 h 1218645"/>
              <a:gd name="connsiteX26" fmla="*/ 1606207 w 1693851"/>
              <a:gd name="connsiteY26" fmla="*/ 579276 h 1218645"/>
              <a:gd name="connsiteX27" fmla="*/ 1693851 w 1693851"/>
              <a:gd name="connsiteY27" fmla="*/ 579276 h 1218645"/>
              <a:gd name="connsiteX28" fmla="*/ 1693851 w 1693851"/>
              <a:gd name="connsiteY28" fmla="*/ 639368 h 1218645"/>
              <a:gd name="connsiteX29" fmla="*/ 1606207 w 1693851"/>
              <a:gd name="connsiteY29" fmla="*/ 639368 h 1218645"/>
              <a:gd name="connsiteX30" fmla="*/ 1606207 w 1693851"/>
              <a:gd name="connsiteY30" fmla="*/ 727012 h 1218645"/>
              <a:gd name="connsiteX31" fmla="*/ 1546115 w 1693851"/>
              <a:gd name="connsiteY31" fmla="*/ 727012 h 1218645"/>
              <a:gd name="connsiteX32" fmla="*/ 1546115 w 1693851"/>
              <a:gd name="connsiteY32" fmla="*/ 639368 h 1218645"/>
              <a:gd name="connsiteX33" fmla="*/ 1458471 w 1693851"/>
              <a:gd name="connsiteY33" fmla="*/ 639368 h 1218645"/>
              <a:gd name="connsiteX34" fmla="*/ 1458471 w 1693851"/>
              <a:gd name="connsiteY34" fmla="*/ 579276 h 1218645"/>
              <a:gd name="connsiteX35" fmla="*/ 1546115 w 1693851"/>
              <a:gd name="connsiteY35" fmla="*/ 579276 h 1218645"/>
              <a:gd name="connsiteX36" fmla="*/ 1059958 w 1693851"/>
              <a:gd name="connsiteY36" fmla="*/ 491632 h 1218645"/>
              <a:gd name="connsiteX37" fmla="*/ 1120050 w 1693851"/>
              <a:gd name="connsiteY37" fmla="*/ 491632 h 1218645"/>
              <a:gd name="connsiteX38" fmla="*/ 1120050 w 1693851"/>
              <a:gd name="connsiteY38" fmla="*/ 579276 h 1218645"/>
              <a:gd name="connsiteX39" fmla="*/ 1207694 w 1693851"/>
              <a:gd name="connsiteY39" fmla="*/ 579276 h 1218645"/>
              <a:gd name="connsiteX40" fmla="*/ 1207694 w 1693851"/>
              <a:gd name="connsiteY40" fmla="*/ 639368 h 1218645"/>
              <a:gd name="connsiteX41" fmla="*/ 1120050 w 1693851"/>
              <a:gd name="connsiteY41" fmla="*/ 639368 h 1218645"/>
              <a:gd name="connsiteX42" fmla="*/ 1120050 w 1693851"/>
              <a:gd name="connsiteY42" fmla="*/ 727012 h 1218645"/>
              <a:gd name="connsiteX43" fmla="*/ 1059958 w 1693851"/>
              <a:gd name="connsiteY43" fmla="*/ 727012 h 1218645"/>
              <a:gd name="connsiteX44" fmla="*/ 1059958 w 1693851"/>
              <a:gd name="connsiteY44" fmla="*/ 639368 h 1218645"/>
              <a:gd name="connsiteX45" fmla="*/ 972314 w 1693851"/>
              <a:gd name="connsiteY45" fmla="*/ 639368 h 1218645"/>
              <a:gd name="connsiteX46" fmla="*/ 972314 w 1693851"/>
              <a:gd name="connsiteY46" fmla="*/ 579276 h 1218645"/>
              <a:gd name="connsiteX47" fmla="*/ 1059958 w 1693851"/>
              <a:gd name="connsiteY47" fmla="*/ 579276 h 1218645"/>
              <a:gd name="connsiteX48" fmla="*/ 573801 w 1693851"/>
              <a:gd name="connsiteY48" fmla="*/ 491632 h 1218645"/>
              <a:gd name="connsiteX49" fmla="*/ 633893 w 1693851"/>
              <a:gd name="connsiteY49" fmla="*/ 491632 h 1218645"/>
              <a:gd name="connsiteX50" fmla="*/ 633893 w 1693851"/>
              <a:gd name="connsiteY50" fmla="*/ 579276 h 1218645"/>
              <a:gd name="connsiteX51" fmla="*/ 721537 w 1693851"/>
              <a:gd name="connsiteY51" fmla="*/ 579276 h 1218645"/>
              <a:gd name="connsiteX52" fmla="*/ 721537 w 1693851"/>
              <a:gd name="connsiteY52" fmla="*/ 639368 h 1218645"/>
              <a:gd name="connsiteX53" fmla="*/ 633893 w 1693851"/>
              <a:gd name="connsiteY53" fmla="*/ 639368 h 1218645"/>
              <a:gd name="connsiteX54" fmla="*/ 633893 w 1693851"/>
              <a:gd name="connsiteY54" fmla="*/ 727012 h 1218645"/>
              <a:gd name="connsiteX55" fmla="*/ 573801 w 1693851"/>
              <a:gd name="connsiteY55" fmla="*/ 727012 h 1218645"/>
              <a:gd name="connsiteX56" fmla="*/ 573801 w 1693851"/>
              <a:gd name="connsiteY56" fmla="*/ 639368 h 1218645"/>
              <a:gd name="connsiteX57" fmla="*/ 486157 w 1693851"/>
              <a:gd name="connsiteY57" fmla="*/ 639368 h 1218645"/>
              <a:gd name="connsiteX58" fmla="*/ 486157 w 1693851"/>
              <a:gd name="connsiteY58" fmla="*/ 579276 h 1218645"/>
              <a:gd name="connsiteX59" fmla="*/ 573801 w 1693851"/>
              <a:gd name="connsiteY59" fmla="*/ 579276 h 1218645"/>
              <a:gd name="connsiteX60" fmla="*/ 87644 w 1693851"/>
              <a:gd name="connsiteY60" fmla="*/ 491632 h 1218645"/>
              <a:gd name="connsiteX61" fmla="*/ 147736 w 1693851"/>
              <a:gd name="connsiteY61" fmla="*/ 491632 h 1218645"/>
              <a:gd name="connsiteX62" fmla="*/ 147736 w 1693851"/>
              <a:gd name="connsiteY62" fmla="*/ 579276 h 1218645"/>
              <a:gd name="connsiteX63" fmla="*/ 235380 w 1693851"/>
              <a:gd name="connsiteY63" fmla="*/ 579276 h 1218645"/>
              <a:gd name="connsiteX64" fmla="*/ 235380 w 1693851"/>
              <a:gd name="connsiteY64" fmla="*/ 639368 h 1218645"/>
              <a:gd name="connsiteX65" fmla="*/ 147736 w 1693851"/>
              <a:gd name="connsiteY65" fmla="*/ 639368 h 1218645"/>
              <a:gd name="connsiteX66" fmla="*/ 147736 w 1693851"/>
              <a:gd name="connsiteY66" fmla="*/ 727012 h 1218645"/>
              <a:gd name="connsiteX67" fmla="*/ 87644 w 1693851"/>
              <a:gd name="connsiteY67" fmla="*/ 727012 h 1218645"/>
              <a:gd name="connsiteX68" fmla="*/ 87644 w 1693851"/>
              <a:gd name="connsiteY68" fmla="*/ 639368 h 1218645"/>
              <a:gd name="connsiteX69" fmla="*/ 0 w 1693851"/>
              <a:gd name="connsiteY69" fmla="*/ 639368 h 1218645"/>
              <a:gd name="connsiteX70" fmla="*/ 0 w 1693851"/>
              <a:gd name="connsiteY70" fmla="*/ 579276 h 1218645"/>
              <a:gd name="connsiteX71" fmla="*/ 87644 w 1693851"/>
              <a:gd name="connsiteY71" fmla="*/ 579276 h 1218645"/>
              <a:gd name="connsiteX72" fmla="*/ 1546115 w 1693851"/>
              <a:gd name="connsiteY72" fmla="*/ 0 h 1218645"/>
              <a:gd name="connsiteX73" fmla="*/ 1606207 w 1693851"/>
              <a:gd name="connsiteY73" fmla="*/ 0 h 1218645"/>
              <a:gd name="connsiteX74" fmla="*/ 1606207 w 1693851"/>
              <a:gd name="connsiteY74" fmla="*/ 87644 h 1218645"/>
              <a:gd name="connsiteX75" fmla="*/ 1693851 w 1693851"/>
              <a:gd name="connsiteY75" fmla="*/ 87644 h 1218645"/>
              <a:gd name="connsiteX76" fmla="*/ 1693851 w 1693851"/>
              <a:gd name="connsiteY76" fmla="*/ 147736 h 1218645"/>
              <a:gd name="connsiteX77" fmla="*/ 1606207 w 1693851"/>
              <a:gd name="connsiteY77" fmla="*/ 147736 h 1218645"/>
              <a:gd name="connsiteX78" fmla="*/ 1606207 w 1693851"/>
              <a:gd name="connsiteY78" fmla="*/ 235380 h 1218645"/>
              <a:gd name="connsiteX79" fmla="*/ 1546115 w 1693851"/>
              <a:gd name="connsiteY79" fmla="*/ 235380 h 1218645"/>
              <a:gd name="connsiteX80" fmla="*/ 1546115 w 1693851"/>
              <a:gd name="connsiteY80" fmla="*/ 147736 h 1218645"/>
              <a:gd name="connsiteX81" fmla="*/ 1458471 w 1693851"/>
              <a:gd name="connsiteY81" fmla="*/ 147736 h 1218645"/>
              <a:gd name="connsiteX82" fmla="*/ 1458471 w 1693851"/>
              <a:gd name="connsiteY82" fmla="*/ 87644 h 1218645"/>
              <a:gd name="connsiteX83" fmla="*/ 1546115 w 1693851"/>
              <a:gd name="connsiteY83" fmla="*/ 87644 h 1218645"/>
              <a:gd name="connsiteX84" fmla="*/ 1059958 w 1693851"/>
              <a:gd name="connsiteY84" fmla="*/ 0 h 1218645"/>
              <a:gd name="connsiteX85" fmla="*/ 1120050 w 1693851"/>
              <a:gd name="connsiteY85" fmla="*/ 0 h 1218645"/>
              <a:gd name="connsiteX86" fmla="*/ 1120050 w 1693851"/>
              <a:gd name="connsiteY86" fmla="*/ 87644 h 1218645"/>
              <a:gd name="connsiteX87" fmla="*/ 1207694 w 1693851"/>
              <a:gd name="connsiteY87" fmla="*/ 87644 h 1218645"/>
              <a:gd name="connsiteX88" fmla="*/ 1207694 w 1693851"/>
              <a:gd name="connsiteY88" fmla="*/ 147736 h 1218645"/>
              <a:gd name="connsiteX89" fmla="*/ 1120050 w 1693851"/>
              <a:gd name="connsiteY89" fmla="*/ 147736 h 1218645"/>
              <a:gd name="connsiteX90" fmla="*/ 1120050 w 1693851"/>
              <a:gd name="connsiteY90" fmla="*/ 235380 h 1218645"/>
              <a:gd name="connsiteX91" fmla="*/ 1059958 w 1693851"/>
              <a:gd name="connsiteY91" fmla="*/ 235380 h 1218645"/>
              <a:gd name="connsiteX92" fmla="*/ 1059958 w 1693851"/>
              <a:gd name="connsiteY92" fmla="*/ 147736 h 1218645"/>
              <a:gd name="connsiteX93" fmla="*/ 972314 w 1693851"/>
              <a:gd name="connsiteY93" fmla="*/ 147736 h 1218645"/>
              <a:gd name="connsiteX94" fmla="*/ 972314 w 1693851"/>
              <a:gd name="connsiteY94" fmla="*/ 87644 h 1218645"/>
              <a:gd name="connsiteX95" fmla="*/ 1059958 w 1693851"/>
              <a:gd name="connsiteY95" fmla="*/ 87644 h 1218645"/>
            </a:gdLst>
            <a:ahLst/>
            <a:cxnLst/>
            <a:rect l="l" t="t" r="r" b="b"/>
            <a:pathLst>
              <a:path w="1693851" h="1218645">
                <a:moveTo>
                  <a:pt x="573801" y="983265"/>
                </a:moveTo>
                <a:lnTo>
                  <a:pt x="633893" y="983265"/>
                </a:lnTo>
                <a:lnTo>
                  <a:pt x="633893" y="1070909"/>
                </a:lnTo>
                <a:lnTo>
                  <a:pt x="721537" y="1070909"/>
                </a:lnTo>
                <a:lnTo>
                  <a:pt x="721537" y="1131001"/>
                </a:lnTo>
                <a:lnTo>
                  <a:pt x="633893" y="1131001"/>
                </a:lnTo>
                <a:lnTo>
                  <a:pt x="633893" y="1218645"/>
                </a:lnTo>
                <a:lnTo>
                  <a:pt x="573801" y="1218645"/>
                </a:lnTo>
                <a:lnTo>
                  <a:pt x="573801" y="1131001"/>
                </a:lnTo>
                <a:lnTo>
                  <a:pt x="486157" y="1131001"/>
                </a:lnTo>
                <a:lnTo>
                  <a:pt x="486157" y="1070909"/>
                </a:lnTo>
                <a:lnTo>
                  <a:pt x="573801" y="1070909"/>
                </a:lnTo>
                <a:close/>
                <a:moveTo>
                  <a:pt x="87644" y="983265"/>
                </a:moveTo>
                <a:lnTo>
                  <a:pt x="147736" y="983265"/>
                </a:lnTo>
                <a:lnTo>
                  <a:pt x="147736" y="1070909"/>
                </a:lnTo>
                <a:lnTo>
                  <a:pt x="235380" y="1070909"/>
                </a:lnTo>
                <a:lnTo>
                  <a:pt x="235380" y="1131001"/>
                </a:lnTo>
                <a:lnTo>
                  <a:pt x="147736" y="1131001"/>
                </a:lnTo>
                <a:lnTo>
                  <a:pt x="147736" y="1218645"/>
                </a:lnTo>
                <a:lnTo>
                  <a:pt x="87644" y="1218645"/>
                </a:lnTo>
                <a:lnTo>
                  <a:pt x="87644" y="1131001"/>
                </a:lnTo>
                <a:lnTo>
                  <a:pt x="0" y="1131001"/>
                </a:lnTo>
                <a:lnTo>
                  <a:pt x="0" y="1070909"/>
                </a:lnTo>
                <a:lnTo>
                  <a:pt x="87644" y="1070909"/>
                </a:lnTo>
                <a:close/>
                <a:moveTo>
                  <a:pt x="1546115" y="491632"/>
                </a:moveTo>
                <a:lnTo>
                  <a:pt x="1606207" y="491632"/>
                </a:lnTo>
                <a:lnTo>
                  <a:pt x="1606207" y="579276"/>
                </a:lnTo>
                <a:lnTo>
                  <a:pt x="1693851" y="579276"/>
                </a:lnTo>
                <a:lnTo>
                  <a:pt x="1693851" y="639368"/>
                </a:lnTo>
                <a:lnTo>
                  <a:pt x="1606207" y="639368"/>
                </a:lnTo>
                <a:lnTo>
                  <a:pt x="1606207" y="727012"/>
                </a:lnTo>
                <a:lnTo>
                  <a:pt x="1546115" y="727012"/>
                </a:lnTo>
                <a:lnTo>
                  <a:pt x="1546115" y="639368"/>
                </a:lnTo>
                <a:lnTo>
                  <a:pt x="1458471" y="639368"/>
                </a:lnTo>
                <a:lnTo>
                  <a:pt x="1458471" y="579276"/>
                </a:lnTo>
                <a:lnTo>
                  <a:pt x="1546115" y="579276"/>
                </a:lnTo>
                <a:close/>
                <a:moveTo>
                  <a:pt x="1059958" y="491632"/>
                </a:moveTo>
                <a:lnTo>
                  <a:pt x="1120050" y="491632"/>
                </a:lnTo>
                <a:lnTo>
                  <a:pt x="1120050" y="579276"/>
                </a:lnTo>
                <a:lnTo>
                  <a:pt x="1207694" y="579276"/>
                </a:lnTo>
                <a:lnTo>
                  <a:pt x="1207694" y="639368"/>
                </a:lnTo>
                <a:lnTo>
                  <a:pt x="1120050" y="639368"/>
                </a:lnTo>
                <a:lnTo>
                  <a:pt x="1120050" y="727012"/>
                </a:lnTo>
                <a:lnTo>
                  <a:pt x="1059958" y="727012"/>
                </a:lnTo>
                <a:lnTo>
                  <a:pt x="1059958" y="639368"/>
                </a:lnTo>
                <a:lnTo>
                  <a:pt x="972314" y="639368"/>
                </a:lnTo>
                <a:lnTo>
                  <a:pt x="972314" y="579276"/>
                </a:lnTo>
                <a:lnTo>
                  <a:pt x="1059958" y="579276"/>
                </a:lnTo>
                <a:close/>
                <a:moveTo>
                  <a:pt x="573801" y="491632"/>
                </a:moveTo>
                <a:lnTo>
                  <a:pt x="633893" y="491632"/>
                </a:lnTo>
                <a:lnTo>
                  <a:pt x="633893" y="579276"/>
                </a:lnTo>
                <a:lnTo>
                  <a:pt x="721537" y="579276"/>
                </a:lnTo>
                <a:lnTo>
                  <a:pt x="721537" y="639368"/>
                </a:lnTo>
                <a:lnTo>
                  <a:pt x="633893" y="639368"/>
                </a:lnTo>
                <a:lnTo>
                  <a:pt x="633893" y="727012"/>
                </a:lnTo>
                <a:lnTo>
                  <a:pt x="573801" y="727012"/>
                </a:lnTo>
                <a:lnTo>
                  <a:pt x="573801" y="639368"/>
                </a:lnTo>
                <a:lnTo>
                  <a:pt x="486157" y="639368"/>
                </a:lnTo>
                <a:lnTo>
                  <a:pt x="486157" y="579276"/>
                </a:lnTo>
                <a:lnTo>
                  <a:pt x="573801" y="579276"/>
                </a:lnTo>
                <a:close/>
                <a:moveTo>
                  <a:pt x="87644" y="491632"/>
                </a:moveTo>
                <a:lnTo>
                  <a:pt x="147736" y="491632"/>
                </a:lnTo>
                <a:lnTo>
                  <a:pt x="147736" y="579276"/>
                </a:lnTo>
                <a:lnTo>
                  <a:pt x="235380" y="579276"/>
                </a:lnTo>
                <a:lnTo>
                  <a:pt x="235380" y="639368"/>
                </a:lnTo>
                <a:lnTo>
                  <a:pt x="147736" y="639368"/>
                </a:lnTo>
                <a:lnTo>
                  <a:pt x="147736" y="727012"/>
                </a:lnTo>
                <a:lnTo>
                  <a:pt x="87644" y="727012"/>
                </a:lnTo>
                <a:lnTo>
                  <a:pt x="87644" y="639368"/>
                </a:lnTo>
                <a:lnTo>
                  <a:pt x="0" y="639368"/>
                </a:lnTo>
                <a:lnTo>
                  <a:pt x="0" y="579276"/>
                </a:lnTo>
                <a:lnTo>
                  <a:pt x="87644" y="579276"/>
                </a:lnTo>
                <a:close/>
                <a:moveTo>
                  <a:pt x="1546115" y="0"/>
                </a:moveTo>
                <a:lnTo>
                  <a:pt x="1606207" y="0"/>
                </a:lnTo>
                <a:lnTo>
                  <a:pt x="1606207" y="87644"/>
                </a:lnTo>
                <a:lnTo>
                  <a:pt x="1693851" y="87644"/>
                </a:lnTo>
                <a:lnTo>
                  <a:pt x="1693851" y="147736"/>
                </a:lnTo>
                <a:lnTo>
                  <a:pt x="1606207" y="147736"/>
                </a:lnTo>
                <a:lnTo>
                  <a:pt x="1606207" y="235380"/>
                </a:lnTo>
                <a:lnTo>
                  <a:pt x="1546115" y="235380"/>
                </a:lnTo>
                <a:lnTo>
                  <a:pt x="1546115" y="147736"/>
                </a:lnTo>
                <a:lnTo>
                  <a:pt x="1458471" y="147736"/>
                </a:lnTo>
                <a:lnTo>
                  <a:pt x="1458471" y="87644"/>
                </a:lnTo>
                <a:lnTo>
                  <a:pt x="1546115" y="87644"/>
                </a:lnTo>
                <a:close/>
                <a:moveTo>
                  <a:pt x="1059958" y="0"/>
                </a:moveTo>
                <a:lnTo>
                  <a:pt x="1120050" y="0"/>
                </a:lnTo>
                <a:lnTo>
                  <a:pt x="1120050" y="87644"/>
                </a:lnTo>
                <a:lnTo>
                  <a:pt x="1207694" y="87644"/>
                </a:lnTo>
                <a:lnTo>
                  <a:pt x="1207694" y="147736"/>
                </a:lnTo>
                <a:lnTo>
                  <a:pt x="1120050" y="147736"/>
                </a:lnTo>
                <a:lnTo>
                  <a:pt x="1120050" y="235380"/>
                </a:lnTo>
                <a:lnTo>
                  <a:pt x="1059958" y="235380"/>
                </a:lnTo>
                <a:lnTo>
                  <a:pt x="1059958" y="147736"/>
                </a:lnTo>
                <a:lnTo>
                  <a:pt x="972314" y="147736"/>
                </a:lnTo>
                <a:lnTo>
                  <a:pt x="972314" y="87644"/>
                </a:lnTo>
                <a:lnTo>
                  <a:pt x="1059958" y="8764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A66AC"/>
      </a:dk2>
      <a:lt2>
        <a:srgbClr val="E0EBF6"/>
      </a:lt2>
      <a:accent1>
        <a:srgbClr val="AA7126"/>
      </a:accent1>
      <a:accent2>
        <a:srgbClr val="D89030"/>
      </a:accent2>
      <a:accent3>
        <a:srgbClr val="AA7126"/>
      </a:accent3>
      <a:accent4>
        <a:srgbClr val="D89030"/>
      </a:accent4>
      <a:accent5>
        <a:srgbClr val="AA7126"/>
      </a:accent5>
      <a:accent6>
        <a:srgbClr val="D89030"/>
      </a:accent6>
      <a:hlink>
        <a:srgbClr val="4472C4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1085</Words>
  <Application>WPS 演示</Application>
  <PresentationFormat/>
  <Paragraphs>104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0" baseType="lpstr">
      <vt:lpstr>Arial</vt:lpstr>
      <vt:lpstr>宋体</vt:lpstr>
      <vt:lpstr>Wingdings</vt:lpstr>
      <vt:lpstr>Source Han Sans CN Bold</vt:lpstr>
      <vt:lpstr>Source Han Sans</vt:lpstr>
      <vt:lpstr>OPPOSans H</vt:lpstr>
      <vt:lpstr>Source Han Serif SC Regular</vt:lpstr>
      <vt:lpstr>等线</vt:lpstr>
      <vt:lpstr>微软雅黑</vt:lpstr>
      <vt:lpstr>Arial Unicode MS</vt:lpstr>
      <vt:lpstr>Calibri</vt:lpstr>
      <vt:lpstr>OPPOSans 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嘿嘿</cp:lastModifiedBy>
  <cp:revision>11</cp:revision>
  <dcterms:created xsi:type="dcterms:W3CDTF">2025-10-18T07:41:00Z</dcterms:created>
  <dcterms:modified xsi:type="dcterms:W3CDTF">2025-11-29T08:33:41Z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70D57753097Z51375557","ReservedCode1":"{\"SecurityData\":{\"Type\":\"TC260PG\",\"Version\":1,\"PubSD\":[{\"Type\":\"DS\",\"AlgID\":\"1.2.156.10197.1.501\",\"TBSData\":{\"Type\":\"LabelMataData\"},\"Signature\":\"30460221009a78cb5eacdce1f8b2c538c4834ff8501b03918b78eb7edda046768eff05948c022100b3327aaa15da88f09f226b1bb99ade8d24699dc667233b1617507f2687df7cf6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70D57753097Z51375557","ReservedCode2":"{\"SecurityData\":{\"Type\":\"TC260PG\",\"Version\":1,\"PubSD\":[{\"Type\":\"DS\",\"AlgID\":\"1.2.156.10197.1.501\",\"TBSData\":{\"Type\":\"LabelMataData\"},\"Signature\":\"30450220218857b8414119d98d37bc8531c7399287c2a06216ffdaf21d5fae8c3273789f022100fcae95b88198d2f7a42cf72f8b6453540b1c8614339a828319b85766f20713b7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  <property fmtid="{D5CDD505-2E9C-101B-9397-08002B2CF9AE}" pid="3" name="ICV">
    <vt:lpwstr>99415BB365B74FEE8A281CCAFF180BA6_12</vt:lpwstr>
  </property>
  <property fmtid="{D5CDD505-2E9C-101B-9397-08002B2CF9AE}" pid="4" name="KSOProductBuildVer">
    <vt:lpwstr>2052-12.1.0.23542</vt:lpwstr>
  </property>
</Properties>
</file>