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3" r:id="rId17"/>
    <p:sldId id="274" r:id="rId18"/>
    <p:sldId id="275" r:id="rId19"/>
  </p:sldIdLst>
  <p:sldSz cx="12192000" cy="6858000"/>
  <p:notesSz cx="6858000" cy="9144000"/>
  <p:embeddedFontLst>
    <p:embeddedFont>
      <p:font typeface="Source Han Sans CN Bold" panose="020B0800000000000000" charset="-122"/>
      <p:bold r:id="rId23"/>
    </p:embeddedFont>
    <p:embeddedFont>
      <p:font typeface="OPPOSans H" panose="00020600040101010101" charset="-122"/>
      <p:regular r:id="rId24"/>
    </p:embeddedFont>
    <p:embeddedFont>
      <p:font typeface="Source Han Sans" panose="020B0400000000000000" charset="-122"/>
      <p:regular r:id="rId25"/>
    </p:embeddedFont>
    <p:embeddedFont>
      <p:font typeface="等线" panose="02010600030101010101" charset="-122"/>
      <p:regular r:id="rId2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57.xml"/><Relationship Id="rId20" Type="http://schemas.openxmlformats.org/officeDocument/2006/relationships/tags" Target="../tags/tag56.xml"/><Relationship Id="rId2" Type="http://schemas.openxmlformats.org/officeDocument/2006/relationships/tags" Target="../tags/tag38.xml"/><Relationship Id="rId19" Type="http://schemas.openxmlformats.org/officeDocument/2006/relationships/tags" Target="../tags/tag55.xml"/><Relationship Id="rId18" Type="http://schemas.openxmlformats.org/officeDocument/2006/relationships/tags" Target="../tags/tag54.xml"/><Relationship Id="rId17" Type="http://schemas.openxmlformats.org/officeDocument/2006/relationships/tags" Target="../tags/tag53.xml"/><Relationship Id="rId16" Type="http://schemas.openxmlformats.org/officeDocument/2006/relationships/tags" Target="../tags/tag52.xml"/><Relationship Id="rId15" Type="http://schemas.openxmlformats.org/officeDocument/2006/relationships/tags" Target="../tags/tag51.xml"/><Relationship Id="rId14" Type="http://schemas.openxmlformats.org/officeDocument/2006/relationships/tags" Target="../tags/tag50.xml"/><Relationship Id="rId13" Type="http://schemas.openxmlformats.org/officeDocument/2006/relationships/tags" Target="../tags/tag49.xml"/><Relationship Id="rId12" Type="http://schemas.openxmlformats.org/officeDocument/2006/relationships/tags" Target="../tags/tag48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tags" Target="../tags/tag3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73.xml"/><Relationship Id="rId15" Type="http://schemas.openxmlformats.org/officeDocument/2006/relationships/tags" Target="../tags/tag72.xml"/><Relationship Id="rId14" Type="http://schemas.openxmlformats.org/officeDocument/2006/relationships/tags" Target="../tags/tag71.xml"/><Relationship Id="rId13" Type="http://schemas.openxmlformats.org/officeDocument/2006/relationships/tags" Target="../tags/tag70.xml"/><Relationship Id="rId12" Type="http://schemas.openxmlformats.org/officeDocument/2006/relationships/tags" Target="../tags/tag69.xml"/><Relationship Id="rId11" Type="http://schemas.openxmlformats.org/officeDocument/2006/relationships/tags" Target="../tags/tag68.xml"/><Relationship Id="rId10" Type="http://schemas.openxmlformats.org/officeDocument/2006/relationships/tags" Target="../tags/tag67.xml"/><Relationship Id="rId1" Type="http://schemas.openxmlformats.org/officeDocument/2006/relationships/tags" Target="../tags/tag5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93.xml"/><Relationship Id="rId2" Type="http://schemas.openxmlformats.org/officeDocument/2006/relationships/tags" Target="../tags/tag75.xml"/><Relationship Id="rId19" Type="http://schemas.openxmlformats.org/officeDocument/2006/relationships/tags" Target="../tags/tag92.xml"/><Relationship Id="rId18" Type="http://schemas.openxmlformats.org/officeDocument/2006/relationships/tags" Target="../tags/tag91.xml"/><Relationship Id="rId17" Type="http://schemas.openxmlformats.org/officeDocument/2006/relationships/tags" Target="../tags/tag90.xml"/><Relationship Id="rId16" Type="http://schemas.openxmlformats.org/officeDocument/2006/relationships/tags" Target="../tags/tag89.xml"/><Relationship Id="rId15" Type="http://schemas.openxmlformats.org/officeDocument/2006/relationships/tags" Target="../tags/tag88.xml"/><Relationship Id="rId14" Type="http://schemas.openxmlformats.org/officeDocument/2006/relationships/tags" Target="../tags/tag87.xml"/><Relationship Id="rId13" Type="http://schemas.openxmlformats.org/officeDocument/2006/relationships/tags" Target="../tags/tag86.xml"/><Relationship Id="rId12" Type="http://schemas.openxmlformats.org/officeDocument/2006/relationships/tags" Target="../tags/tag85.xml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tags" Target="../tags/tag7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7" Type="http://schemas.openxmlformats.org/officeDocument/2006/relationships/slideLayout" Target="../slideLayouts/slideLayout1.xml"/><Relationship Id="rId26" Type="http://schemas.openxmlformats.org/officeDocument/2006/relationships/tags" Target="../tags/tag36.xml"/><Relationship Id="rId25" Type="http://schemas.openxmlformats.org/officeDocument/2006/relationships/tags" Target="../tags/tag35.xml"/><Relationship Id="rId24" Type="http://schemas.openxmlformats.org/officeDocument/2006/relationships/tags" Target="../tags/tag34.xml"/><Relationship Id="rId23" Type="http://schemas.openxmlformats.org/officeDocument/2006/relationships/tags" Target="../tags/tag33.xml"/><Relationship Id="rId22" Type="http://schemas.openxmlformats.org/officeDocument/2006/relationships/tags" Target="../tags/tag32.xml"/><Relationship Id="rId21" Type="http://schemas.openxmlformats.org/officeDocument/2006/relationships/tags" Target="../tags/tag31.xml"/><Relationship Id="rId20" Type="http://schemas.openxmlformats.org/officeDocument/2006/relationships/tags" Target="../tags/tag30.xml"/><Relationship Id="rId2" Type="http://schemas.openxmlformats.org/officeDocument/2006/relationships/tags" Target="../tags/tag12.xml"/><Relationship Id="rId19" Type="http://schemas.openxmlformats.org/officeDocument/2006/relationships/tags" Target="../tags/tag29.xml"/><Relationship Id="rId18" Type="http://schemas.openxmlformats.org/officeDocument/2006/relationships/tags" Target="../tags/tag28.xml"/><Relationship Id="rId17" Type="http://schemas.openxmlformats.org/officeDocument/2006/relationships/tags" Target="../tags/tag27.xml"/><Relationship Id="rId16" Type="http://schemas.openxmlformats.org/officeDocument/2006/relationships/tags" Target="../tags/tag26.xml"/><Relationship Id="rId15" Type="http://schemas.openxmlformats.org/officeDocument/2006/relationships/tags" Target="../tags/tag25.xml"/><Relationship Id="rId14" Type="http://schemas.openxmlformats.org/officeDocument/2006/relationships/tags" Target="../tags/tag24.xml"/><Relationship Id="rId13" Type="http://schemas.openxmlformats.org/officeDocument/2006/relationships/tags" Target="../tags/tag23.xml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4"/>
          <p:cNvSpPr txBox="1"/>
          <p:nvPr/>
        </p:nvSpPr>
        <p:spPr>
          <a:xfrm>
            <a:off x="660401" y="2050593"/>
            <a:ext cx="6248399" cy="21948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 sz="4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小组探究</a:t>
            </a:r>
            <a:endParaRPr kumimoji="1" lang="zh-CN" altLang="en-US" sz="46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IPPT10"/>
          <p:cNvSpPr txBox="1"/>
          <p:nvPr/>
        </p:nvSpPr>
        <p:spPr>
          <a:xfrm>
            <a:off x="4770024" y="4047902"/>
            <a:ext cx="6505704" cy="19525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四层次文化协同优化路径设计</a:t>
            </a:r>
            <a:endParaRPr kumimoji="1" lang="zh-CN" altLang="en-US"/>
          </a:p>
        </p:txBody>
      </p:sp>
      <p:sp>
        <p:nvSpPr>
          <p:cNvPr id="5" name="椭圆 2"/>
          <p:cNvSpPr txBox="1"/>
          <p:nvPr/>
        </p:nvSpPr>
        <p:spPr>
          <a:xfrm>
            <a:off x="7073860" y="1513215"/>
            <a:ext cx="2207900" cy="2207900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11430" cap="sq">
            <a:noFill/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椭圆 5"/>
          <p:cNvSpPr txBox="1"/>
          <p:nvPr/>
        </p:nvSpPr>
        <p:spPr>
          <a:xfrm>
            <a:off x="7073860" y="1890718"/>
            <a:ext cx="1898031" cy="189803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115"/>
          <p:cNvSpPr txBox="1"/>
          <p:nvPr/>
        </p:nvSpPr>
        <p:spPr>
          <a:xfrm>
            <a:off x="6763992" y="435233"/>
            <a:ext cx="2517768" cy="29154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8" name="椭圆 8"/>
          <p:cNvSpPr txBox="1"/>
          <p:nvPr/>
        </p:nvSpPr>
        <p:spPr>
          <a:xfrm>
            <a:off x="7073860" y="3268622"/>
            <a:ext cx="408214" cy="408214"/>
          </a:xfrm>
          <a:prstGeom prst="ellipse">
            <a:avLst/>
          </a:prstGeom>
          <a:solidFill>
            <a:schemeClr val="bg1">
              <a:alpha val="50000"/>
            </a:schemeClr>
          </a:solidFill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4931083" y="2985492"/>
            <a:ext cx="1005884" cy="2092201"/>
          </a:xfrm>
          <a:custGeom>
            <a:avLst/>
            <a:gdLst>
              <a:gd name="connsiteX0" fmla="*/ 737684 w 737683"/>
              <a:gd name="connsiteY0" fmla="*/ 89 h 1534353"/>
              <a:gd name="connsiteX1" fmla="*/ 425654 w 737683"/>
              <a:gd name="connsiteY1" fmla="*/ 12852 h 1534353"/>
              <a:gd name="connsiteX2" fmla="*/ 495896 w 737683"/>
              <a:gd name="connsiteY2" fmla="*/ 67922 h 1534353"/>
              <a:gd name="connsiteX3" fmla="*/ 478046 w 737683"/>
              <a:gd name="connsiteY3" fmla="*/ 1534354 h 1534353"/>
              <a:gd name="connsiteX4" fmla="*/ 510534 w 737683"/>
              <a:gd name="connsiteY4" fmla="*/ 94162 h 1534353"/>
              <a:gd name="connsiteX5" fmla="*/ 505982 w 737683"/>
              <a:gd name="connsiteY5" fmla="*/ 196714 h 1534353"/>
              <a:gd name="connsiteX6" fmla="*/ 737684 w 737683"/>
              <a:gd name="connsiteY6" fmla="*/ 0 h 1534353"/>
            </a:gdLst>
            <a:ahLst/>
            <a:cxnLst/>
            <a:rect l="l" t="t" r="r" b="b"/>
            <a:pathLst>
              <a:path w="737683" h="1534353">
                <a:moveTo>
                  <a:pt x="737684" y="89"/>
                </a:moveTo>
                <a:lnTo>
                  <a:pt x="425654" y="12852"/>
                </a:lnTo>
                <a:lnTo>
                  <a:pt x="495896" y="67922"/>
                </a:lnTo>
                <a:cubicBezTo>
                  <a:pt x="-74164" y="256068"/>
                  <a:pt x="-243746" y="1171807"/>
                  <a:pt x="478046" y="1534354"/>
                </a:cubicBezTo>
                <a:cubicBezTo>
                  <a:pt x="-128520" y="1183766"/>
                  <a:pt x="-58813" y="376470"/>
                  <a:pt x="510534" y="94162"/>
                </a:cubicBezTo>
                <a:lnTo>
                  <a:pt x="505982" y="196714"/>
                </a:lnTo>
                <a:lnTo>
                  <a:pt x="737684" y="0"/>
                </a:lnTo>
                <a:close/>
              </a:path>
            </a:pathLst>
          </a:custGeom>
          <a:solidFill>
            <a:schemeClr val="accent1"/>
          </a:solidFill>
          <a:ln w="89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 rot="10800000">
            <a:off x="6408343" y="2507812"/>
            <a:ext cx="1005884" cy="2092201"/>
          </a:xfrm>
          <a:custGeom>
            <a:avLst/>
            <a:gdLst>
              <a:gd name="connsiteX0" fmla="*/ 737684 w 737683"/>
              <a:gd name="connsiteY0" fmla="*/ 89 h 1534353"/>
              <a:gd name="connsiteX1" fmla="*/ 425654 w 737683"/>
              <a:gd name="connsiteY1" fmla="*/ 12852 h 1534353"/>
              <a:gd name="connsiteX2" fmla="*/ 495896 w 737683"/>
              <a:gd name="connsiteY2" fmla="*/ 67922 h 1534353"/>
              <a:gd name="connsiteX3" fmla="*/ 478046 w 737683"/>
              <a:gd name="connsiteY3" fmla="*/ 1534354 h 1534353"/>
              <a:gd name="connsiteX4" fmla="*/ 510534 w 737683"/>
              <a:gd name="connsiteY4" fmla="*/ 94162 h 1534353"/>
              <a:gd name="connsiteX5" fmla="*/ 505982 w 737683"/>
              <a:gd name="connsiteY5" fmla="*/ 196714 h 1534353"/>
              <a:gd name="connsiteX6" fmla="*/ 737684 w 737683"/>
              <a:gd name="connsiteY6" fmla="*/ 0 h 1534353"/>
            </a:gdLst>
            <a:ahLst/>
            <a:cxnLst/>
            <a:rect l="l" t="t" r="r" b="b"/>
            <a:pathLst>
              <a:path w="737683" h="1534353">
                <a:moveTo>
                  <a:pt x="737684" y="89"/>
                </a:moveTo>
                <a:lnTo>
                  <a:pt x="425654" y="12852"/>
                </a:lnTo>
                <a:lnTo>
                  <a:pt x="495896" y="67922"/>
                </a:lnTo>
                <a:cubicBezTo>
                  <a:pt x="-74164" y="256068"/>
                  <a:pt x="-243746" y="1171807"/>
                  <a:pt x="478046" y="1534354"/>
                </a:cubicBezTo>
                <a:cubicBezTo>
                  <a:pt x="-128520" y="1183766"/>
                  <a:pt x="-58813" y="376470"/>
                  <a:pt x="510534" y="94162"/>
                </a:cubicBezTo>
                <a:lnTo>
                  <a:pt x="505982" y="196714"/>
                </a:lnTo>
                <a:lnTo>
                  <a:pt x="737684" y="0"/>
                </a:lnTo>
                <a:close/>
              </a:path>
            </a:pathLst>
          </a:custGeom>
          <a:solidFill>
            <a:schemeClr val="accent1"/>
          </a:solidFill>
          <a:ln w="89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 rot="16200000">
            <a:off x="5895510" y="3616592"/>
            <a:ext cx="1005884" cy="2092201"/>
          </a:xfrm>
          <a:custGeom>
            <a:avLst/>
            <a:gdLst>
              <a:gd name="connsiteX0" fmla="*/ 737684 w 737683"/>
              <a:gd name="connsiteY0" fmla="*/ 89 h 1534353"/>
              <a:gd name="connsiteX1" fmla="*/ 425654 w 737683"/>
              <a:gd name="connsiteY1" fmla="*/ 12852 h 1534353"/>
              <a:gd name="connsiteX2" fmla="*/ 495896 w 737683"/>
              <a:gd name="connsiteY2" fmla="*/ 67922 h 1534353"/>
              <a:gd name="connsiteX3" fmla="*/ 478046 w 737683"/>
              <a:gd name="connsiteY3" fmla="*/ 1534354 h 1534353"/>
              <a:gd name="connsiteX4" fmla="*/ 510534 w 737683"/>
              <a:gd name="connsiteY4" fmla="*/ 94162 h 1534353"/>
              <a:gd name="connsiteX5" fmla="*/ 505982 w 737683"/>
              <a:gd name="connsiteY5" fmla="*/ 196714 h 1534353"/>
              <a:gd name="connsiteX6" fmla="*/ 737684 w 737683"/>
              <a:gd name="connsiteY6" fmla="*/ 0 h 1534353"/>
            </a:gdLst>
            <a:ahLst/>
            <a:cxnLst/>
            <a:rect l="l" t="t" r="r" b="b"/>
            <a:pathLst>
              <a:path w="737683" h="1534353">
                <a:moveTo>
                  <a:pt x="737684" y="89"/>
                </a:moveTo>
                <a:lnTo>
                  <a:pt x="425654" y="12852"/>
                </a:lnTo>
                <a:lnTo>
                  <a:pt x="495896" y="67922"/>
                </a:lnTo>
                <a:cubicBezTo>
                  <a:pt x="-74164" y="256068"/>
                  <a:pt x="-243746" y="1171807"/>
                  <a:pt x="478046" y="1534354"/>
                </a:cubicBezTo>
                <a:cubicBezTo>
                  <a:pt x="-128520" y="1183766"/>
                  <a:pt x="-58813" y="376470"/>
                  <a:pt x="510534" y="94162"/>
                </a:cubicBezTo>
                <a:lnTo>
                  <a:pt x="505982" y="196714"/>
                </a:lnTo>
                <a:lnTo>
                  <a:pt x="737684" y="0"/>
                </a:lnTo>
                <a:close/>
              </a:path>
            </a:pathLst>
          </a:custGeom>
          <a:solidFill>
            <a:schemeClr val="accent1"/>
          </a:solidFill>
          <a:ln w="89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 rot="5400000">
            <a:off x="5368365" y="2029333"/>
            <a:ext cx="1005884" cy="2092201"/>
          </a:xfrm>
          <a:custGeom>
            <a:avLst/>
            <a:gdLst>
              <a:gd name="connsiteX0" fmla="*/ 737684 w 737683"/>
              <a:gd name="connsiteY0" fmla="*/ 89 h 1534353"/>
              <a:gd name="connsiteX1" fmla="*/ 425654 w 737683"/>
              <a:gd name="connsiteY1" fmla="*/ 12852 h 1534353"/>
              <a:gd name="connsiteX2" fmla="*/ 495896 w 737683"/>
              <a:gd name="connsiteY2" fmla="*/ 67922 h 1534353"/>
              <a:gd name="connsiteX3" fmla="*/ 478046 w 737683"/>
              <a:gd name="connsiteY3" fmla="*/ 1534354 h 1534353"/>
              <a:gd name="connsiteX4" fmla="*/ 510534 w 737683"/>
              <a:gd name="connsiteY4" fmla="*/ 94162 h 1534353"/>
              <a:gd name="connsiteX5" fmla="*/ 505982 w 737683"/>
              <a:gd name="connsiteY5" fmla="*/ 196714 h 1534353"/>
              <a:gd name="connsiteX6" fmla="*/ 737684 w 737683"/>
              <a:gd name="connsiteY6" fmla="*/ 0 h 1534353"/>
            </a:gdLst>
            <a:ahLst/>
            <a:cxnLst/>
            <a:rect l="l" t="t" r="r" b="b"/>
            <a:pathLst>
              <a:path w="737683" h="1534353">
                <a:moveTo>
                  <a:pt x="737684" y="89"/>
                </a:moveTo>
                <a:lnTo>
                  <a:pt x="425654" y="12852"/>
                </a:lnTo>
                <a:lnTo>
                  <a:pt x="495896" y="67922"/>
                </a:lnTo>
                <a:cubicBezTo>
                  <a:pt x="-74164" y="256068"/>
                  <a:pt x="-243746" y="1171807"/>
                  <a:pt x="478046" y="1534354"/>
                </a:cubicBezTo>
                <a:cubicBezTo>
                  <a:pt x="-128520" y="1183766"/>
                  <a:pt x="-58813" y="376470"/>
                  <a:pt x="510534" y="94162"/>
                </a:cubicBezTo>
                <a:lnTo>
                  <a:pt x="505982" y="196714"/>
                </a:lnTo>
                <a:lnTo>
                  <a:pt x="737684" y="0"/>
                </a:lnTo>
                <a:close/>
              </a:path>
            </a:pathLst>
          </a:custGeom>
          <a:solidFill>
            <a:schemeClr val="accent1"/>
          </a:solidFill>
          <a:ln w="89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 rot="16200000">
            <a:off x="4290551" y="1869916"/>
            <a:ext cx="1370899" cy="1384896"/>
          </a:xfrm>
          <a:custGeom>
            <a:avLst/>
            <a:gdLst>
              <a:gd name="connsiteX0" fmla="*/ 678451 w 1370899"/>
              <a:gd name="connsiteY0" fmla="*/ 0 h 1384896"/>
              <a:gd name="connsiteX1" fmla="*/ 1370899 w 1370899"/>
              <a:gd name="connsiteY1" fmla="*/ 692448 h 1384896"/>
              <a:gd name="connsiteX2" fmla="*/ 678451 w 1370899"/>
              <a:gd name="connsiteY2" fmla="*/ 1384896 h 1384896"/>
              <a:gd name="connsiteX3" fmla="*/ 645002 w 1370899"/>
              <a:gd name="connsiteY3" fmla="*/ 1381524 h 1384896"/>
              <a:gd name="connsiteX4" fmla="*/ 630735 w 1370899"/>
              <a:gd name="connsiteY4" fmla="*/ 1291536 h 1384896"/>
              <a:gd name="connsiteX5" fmla="*/ 2863 w 1370899"/>
              <a:gd name="connsiteY5" fmla="*/ 554613 h 1384896"/>
              <a:gd name="connsiteX6" fmla="*/ 0 w 1370899"/>
              <a:gd name="connsiteY6" fmla="*/ 553604 h 1384896"/>
              <a:gd name="connsiteX7" fmla="*/ 71 w 1370899"/>
              <a:gd name="connsiteY7" fmla="*/ 552896 h 1384896"/>
              <a:gd name="connsiteX8" fmla="*/ 678451 w 1370899"/>
              <a:gd name="connsiteY8" fmla="*/ 0 h 1384896"/>
            </a:gdLst>
            <a:ahLst/>
            <a:cxnLst/>
            <a:rect l="l" t="t" r="r" b="b"/>
            <a:pathLst>
              <a:path w="1370899" h="1384896">
                <a:moveTo>
                  <a:pt x="678451" y="0"/>
                </a:moveTo>
                <a:cubicBezTo>
                  <a:pt x="1060879" y="0"/>
                  <a:pt x="1370899" y="310020"/>
                  <a:pt x="1370899" y="692448"/>
                </a:cubicBezTo>
                <a:cubicBezTo>
                  <a:pt x="1370899" y="1074876"/>
                  <a:pt x="1060879" y="1384896"/>
                  <a:pt x="678451" y="1384896"/>
                </a:cubicBezTo>
                <a:lnTo>
                  <a:pt x="645002" y="1381524"/>
                </a:lnTo>
                <a:lnTo>
                  <a:pt x="630735" y="1291536"/>
                </a:lnTo>
                <a:cubicBezTo>
                  <a:pt x="559908" y="958342"/>
                  <a:pt x="320921" y="684115"/>
                  <a:pt x="2863" y="554613"/>
                </a:cubicBezTo>
                <a:lnTo>
                  <a:pt x="0" y="553604"/>
                </a:lnTo>
                <a:lnTo>
                  <a:pt x="71" y="552896"/>
                </a:lnTo>
                <a:cubicBezTo>
                  <a:pt x="64640" y="237359"/>
                  <a:pt x="343827" y="0"/>
                  <a:pt x="678451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6700658" y="1931158"/>
            <a:ext cx="1370899" cy="1384896"/>
          </a:xfrm>
          <a:custGeom>
            <a:avLst/>
            <a:gdLst>
              <a:gd name="connsiteX0" fmla="*/ 678451 w 1370899"/>
              <a:gd name="connsiteY0" fmla="*/ 0 h 1384896"/>
              <a:gd name="connsiteX1" fmla="*/ 1370899 w 1370899"/>
              <a:gd name="connsiteY1" fmla="*/ 692448 h 1384896"/>
              <a:gd name="connsiteX2" fmla="*/ 678451 w 1370899"/>
              <a:gd name="connsiteY2" fmla="*/ 1384896 h 1384896"/>
              <a:gd name="connsiteX3" fmla="*/ 645002 w 1370899"/>
              <a:gd name="connsiteY3" fmla="*/ 1381524 h 1384896"/>
              <a:gd name="connsiteX4" fmla="*/ 630735 w 1370899"/>
              <a:gd name="connsiteY4" fmla="*/ 1291536 h 1384896"/>
              <a:gd name="connsiteX5" fmla="*/ 2863 w 1370899"/>
              <a:gd name="connsiteY5" fmla="*/ 554613 h 1384896"/>
              <a:gd name="connsiteX6" fmla="*/ 0 w 1370899"/>
              <a:gd name="connsiteY6" fmla="*/ 553604 h 1384896"/>
              <a:gd name="connsiteX7" fmla="*/ 71 w 1370899"/>
              <a:gd name="connsiteY7" fmla="*/ 552896 h 1384896"/>
              <a:gd name="connsiteX8" fmla="*/ 678451 w 1370899"/>
              <a:gd name="connsiteY8" fmla="*/ 0 h 1384896"/>
            </a:gdLst>
            <a:ahLst/>
            <a:cxnLst/>
            <a:rect l="l" t="t" r="r" b="b"/>
            <a:pathLst>
              <a:path w="1370899" h="1384896">
                <a:moveTo>
                  <a:pt x="678451" y="0"/>
                </a:moveTo>
                <a:cubicBezTo>
                  <a:pt x="1060879" y="0"/>
                  <a:pt x="1370899" y="310020"/>
                  <a:pt x="1370899" y="692448"/>
                </a:cubicBezTo>
                <a:cubicBezTo>
                  <a:pt x="1370899" y="1074876"/>
                  <a:pt x="1060879" y="1384896"/>
                  <a:pt x="678451" y="1384896"/>
                </a:cubicBezTo>
                <a:lnTo>
                  <a:pt x="645002" y="1381524"/>
                </a:lnTo>
                <a:lnTo>
                  <a:pt x="630735" y="1291536"/>
                </a:lnTo>
                <a:cubicBezTo>
                  <a:pt x="559908" y="958342"/>
                  <a:pt x="320921" y="684115"/>
                  <a:pt x="2863" y="554613"/>
                </a:cubicBezTo>
                <a:lnTo>
                  <a:pt x="0" y="553604"/>
                </a:lnTo>
                <a:lnTo>
                  <a:pt x="71" y="552896"/>
                </a:lnTo>
                <a:cubicBezTo>
                  <a:pt x="64640" y="237359"/>
                  <a:pt x="343827" y="0"/>
                  <a:pt x="678451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8246745" y="1979295"/>
            <a:ext cx="3515360" cy="150241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设立“转型先锋讲堂”，邀请一线骨干讲述智能改造、低碳项目的真实案例；打造“高端产品故事墙”，图文并茂展示特种钢的研发历程与应用价值。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8220786" y="1517015"/>
            <a:ext cx="2700000" cy="36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构建精神传播矩阵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8234045" y="4159885"/>
            <a:ext cx="3752850" cy="36004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推动价值观从口号到行动转化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1137920" y="1557020"/>
            <a:ext cx="3032760" cy="36004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升级核心价值观表述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1338284" y="4184587"/>
            <a:ext cx="2700000" cy="36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强化理念渗透方式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5724931" y="3316053"/>
            <a:ext cx="925038" cy="89519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2"/>
          </a:solidFill>
          <a:ln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 rot="10320000">
            <a:off x="4352128" y="4379330"/>
            <a:ext cx="1370899" cy="1384896"/>
          </a:xfrm>
          <a:custGeom>
            <a:avLst/>
            <a:gdLst>
              <a:gd name="connsiteX0" fmla="*/ 678451 w 1370899"/>
              <a:gd name="connsiteY0" fmla="*/ 0 h 1384896"/>
              <a:gd name="connsiteX1" fmla="*/ 1370899 w 1370899"/>
              <a:gd name="connsiteY1" fmla="*/ 692448 h 1384896"/>
              <a:gd name="connsiteX2" fmla="*/ 678451 w 1370899"/>
              <a:gd name="connsiteY2" fmla="*/ 1384896 h 1384896"/>
              <a:gd name="connsiteX3" fmla="*/ 645002 w 1370899"/>
              <a:gd name="connsiteY3" fmla="*/ 1381524 h 1384896"/>
              <a:gd name="connsiteX4" fmla="*/ 630735 w 1370899"/>
              <a:gd name="connsiteY4" fmla="*/ 1291536 h 1384896"/>
              <a:gd name="connsiteX5" fmla="*/ 2863 w 1370899"/>
              <a:gd name="connsiteY5" fmla="*/ 554613 h 1384896"/>
              <a:gd name="connsiteX6" fmla="*/ 0 w 1370899"/>
              <a:gd name="connsiteY6" fmla="*/ 553604 h 1384896"/>
              <a:gd name="connsiteX7" fmla="*/ 71 w 1370899"/>
              <a:gd name="connsiteY7" fmla="*/ 552896 h 1384896"/>
              <a:gd name="connsiteX8" fmla="*/ 678451 w 1370899"/>
              <a:gd name="connsiteY8" fmla="*/ 0 h 1384896"/>
            </a:gdLst>
            <a:ahLst/>
            <a:cxnLst/>
            <a:rect l="l" t="t" r="r" b="b"/>
            <a:pathLst>
              <a:path w="1370899" h="1384896">
                <a:moveTo>
                  <a:pt x="678451" y="0"/>
                </a:moveTo>
                <a:cubicBezTo>
                  <a:pt x="1060879" y="0"/>
                  <a:pt x="1370899" y="310020"/>
                  <a:pt x="1370899" y="692448"/>
                </a:cubicBezTo>
                <a:cubicBezTo>
                  <a:pt x="1370899" y="1074876"/>
                  <a:pt x="1060879" y="1384896"/>
                  <a:pt x="678451" y="1384896"/>
                </a:cubicBezTo>
                <a:lnTo>
                  <a:pt x="645002" y="1381524"/>
                </a:lnTo>
                <a:lnTo>
                  <a:pt x="630735" y="1291536"/>
                </a:lnTo>
                <a:cubicBezTo>
                  <a:pt x="559908" y="958342"/>
                  <a:pt x="320921" y="684115"/>
                  <a:pt x="2863" y="554613"/>
                </a:cubicBezTo>
                <a:lnTo>
                  <a:pt x="0" y="553604"/>
                </a:lnTo>
                <a:lnTo>
                  <a:pt x="71" y="552896"/>
                </a:lnTo>
                <a:cubicBezTo>
                  <a:pt x="64640" y="237359"/>
                  <a:pt x="343827" y="0"/>
                  <a:pt x="678451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 rot="4980000">
            <a:off x="6764316" y="4330392"/>
            <a:ext cx="1370899" cy="1384896"/>
          </a:xfrm>
          <a:custGeom>
            <a:avLst/>
            <a:gdLst>
              <a:gd name="connsiteX0" fmla="*/ 678451 w 1370899"/>
              <a:gd name="connsiteY0" fmla="*/ 0 h 1384896"/>
              <a:gd name="connsiteX1" fmla="*/ 1370899 w 1370899"/>
              <a:gd name="connsiteY1" fmla="*/ 692448 h 1384896"/>
              <a:gd name="connsiteX2" fmla="*/ 678451 w 1370899"/>
              <a:gd name="connsiteY2" fmla="*/ 1384896 h 1384896"/>
              <a:gd name="connsiteX3" fmla="*/ 645002 w 1370899"/>
              <a:gd name="connsiteY3" fmla="*/ 1381524 h 1384896"/>
              <a:gd name="connsiteX4" fmla="*/ 630735 w 1370899"/>
              <a:gd name="connsiteY4" fmla="*/ 1291536 h 1384896"/>
              <a:gd name="connsiteX5" fmla="*/ 2863 w 1370899"/>
              <a:gd name="connsiteY5" fmla="*/ 554613 h 1384896"/>
              <a:gd name="connsiteX6" fmla="*/ 0 w 1370899"/>
              <a:gd name="connsiteY6" fmla="*/ 553604 h 1384896"/>
              <a:gd name="connsiteX7" fmla="*/ 71 w 1370899"/>
              <a:gd name="connsiteY7" fmla="*/ 552896 h 1384896"/>
              <a:gd name="connsiteX8" fmla="*/ 678451 w 1370899"/>
              <a:gd name="connsiteY8" fmla="*/ 0 h 1384896"/>
            </a:gdLst>
            <a:ahLst/>
            <a:cxnLst/>
            <a:rect l="l" t="t" r="r" b="b"/>
            <a:pathLst>
              <a:path w="1370899" h="1384896">
                <a:moveTo>
                  <a:pt x="678451" y="0"/>
                </a:moveTo>
                <a:cubicBezTo>
                  <a:pt x="1060879" y="0"/>
                  <a:pt x="1370899" y="310020"/>
                  <a:pt x="1370899" y="692448"/>
                </a:cubicBezTo>
                <a:cubicBezTo>
                  <a:pt x="1370899" y="1074876"/>
                  <a:pt x="1060879" y="1384896"/>
                  <a:pt x="678451" y="1384896"/>
                </a:cubicBezTo>
                <a:lnTo>
                  <a:pt x="645002" y="1381524"/>
                </a:lnTo>
                <a:lnTo>
                  <a:pt x="630735" y="1291536"/>
                </a:lnTo>
                <a:cubicBezTo>
                  <a:pt x="559908" y="958342"/>
                  <a:pt x="320921" y="684115"/>
                  <a:pt x="2863" y="554613"/>
                </a:cubicBezTo>
                <a:lnTo>
                  <a:pt x="0" y="553604"/>
                </a:lnTo>
                <a:lnTo>
                  <a:pt x="71" y="552896"/>
                </a:lnTo>
                <a:cubicBezTo>
                  <a:pt x="64640" y="237359"/>
                  <a:pt x="343827" y="0"/>
                  <a:pt x="678451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5"/>
            </p:custDataLst>
          </p:nvPr>
        </p:nvSpPr>
        <p:spPr>
          <a:xfrm>
            <a:off x="4398721" y="2197100"/>
            <a:ext cx="1023600" cy="6521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6"/>
            </p:custDataLst>
          </p:nvPr>
        </p:nvSpPr>
        <p:spPr>
          <a:xfrm>
            <a:off x="6938721" y="2197100"/>
            <a:ext cx="1023600" cy="6521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7"/>
            </p:custDataLst>
          </p:nvPr>
        </p:nvSpPr>
        <p:spPr>
          <a:xfrm>
            <a:off x="6938721" y="4851400"/>
            <a:ext cx="1023600" cy="6521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18"/>
            </p:custDataLst>
          </p:nvPr>
        </p:nvSpPr>
        <p:spPr>
          <a:xfrm>
            <a:off x="4398721" y="4851400"/>
            <a:ext cx="1023600" cy="6521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9"/>
            </p:custDataLst>
          </p:nvPr>
        </p:nvSpPr>
        <p:spPr>
          <a:xfrm>
            <a:off x="1210387" y="2060658"/>
            <a:ext cx="2719129" cy="150269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将“实干兴厂、质量为本”迭代为“实干筑基、创新驱动、绿色发展、高端引领”，明确四大关键词对应“三化”目标。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2" name="标题 1"/>
          <p:cNvSpPr txBox="1"/>
          <p:nvPr>
            <p:custDataLst>
              <p:tags r:id="rId20"/>
            </p:custDataLst>
          </p:nvPr>
        </p:nvSpPr>
        <p:spPr>
          <a:xfrm>
            <a:off x="8234045" y="4674870"/>
            <a:ext cx="3823335" cy="150241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将新价值观纳入新员工入职培训必修内容，确保文化传承不中断；
设置“年度精神践行奖”，表彰在绿色、智能、高端领域表现突出的个人与团队。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3" name="标题 1"/>
          <p:cNvSpPr txBox="1"/>
          <p:nvPr>
            <p:custDataLst>
              <p:tags r:id="rId21"/>
            </p:custDataLst>
          </p:nvPr>
        </p:nvSpPr>
        <p:spPr>
          <a:xfrm>
            <a:off x="389255" y="4674870"/>
            <a:ext cx="3906520" cy="150241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在晨会、班组学习中嵌入“每日一思”环节，围绕“今天我如何践行绿色生产？”展开讨论；开展“价值观微课大赛”，鼓励员工创作短视频诠释“智能引领”的内涵。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4" name="标题 1"/>
          <p:cNvSpPr txBox="1"/>
          <p:nvPr/>
        </p:nvSpPr>
        <p:spPr>
          <a:xfrm>
            <a:off x="762375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一、</a:t>
            </a: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精神层：注入转型基因，重塑核心价值观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4633247" flipH="1" flipV="1">
            <a:off x="317180" y="207320"/>
            <a:ext cx="266589" cy="354200"/>
          </a:xfrm>
          <a:custGeom>
            <a:avLst/>
            <a:gdLst>
              <a:gd name="connsiteX0" fmla="*/ 231769 w 253163"/>
              <a:gd name="connsiteY0" fmla="*/ 76068 h 336362"/>
              <a:gd name="connsiteX1" fmla="*/ 0 w 253163"/>
              <a:gd name="connsiteY1" fmla="*/ 276935 h 336362"/>
              <a:gd name="connsiteX2" fmla="*/ 99839 w 253163"/>
              <a:gd name="connsiteY2" fmla="*/ 0 h 336362"/>
              <a:gd name="connsiteX3" fmla="*/ 231769 w 253163"/>
              <a:gd name="connsiteY3" fmla="*/ 76068 h 336362"/>
              <a:gd name="connsiteX4" fmla="*/ 216318 w 253163"/>
              <a:gd name="connsiteY4" fmla="*/ 230581 h 336362"/>
              <a:gd name="connsiteX5" fmla="*/ 46354 w 253163"/>
              <a:gd name="connsiteY5" fmla="*/ 336363 h 336362"/>
              <a:gd name="connsiteX6" fmla="*/ 253163 w 253163"/>
              <a:gd name="connsiteY6" fmla="*/ 326854 h 336362"/>
              <a:gd name="connsiteX7" fmla="*/ 216318 w 253163"/>
              <a:gd name="connsiteY7" fmla="*/ 230581 h 336362"/>
            </a:gdLst>
            <a:ahLst/>
            <a:cxnLst/>
            <a:rect l="l" t="t" r="r" b="b"/>
            <a:pathLst>
              <a:path w="253163" h="336362">
                <a:moveTo>
                  <a:pt x="231769" y="76068"/>
                </a:moveTo>
                <a:lnTo>
                  <a:pt x="0" y="276935"/>
                </a:lnTo>
                <a:lnTo>
                  <a:pt x="99839" y="0"/>
                </a:lnTo>
                <a:lnTo>
                  <a:pt x="231769" y="76068"/>
                </a:lnTo>
                <a:close/>
                <a:moveTo>
                  <a:pt x="216318" y="230581"/>
                </a:moveTo>
                <a:lnTo>
                  <a:pt x="46354" y="336363"/>
                </a:lnTo>
                <a:lnTo>
                  <a:pt x="253163" y="326854"/>
                </a:lnTo>
                <a:lnTo>
                  <a:pt x="216318" y="230581"/>
                </a:lnTo>
                <a:close/>
              </a:path>
            </a:pathLst>
          </a:custGeom>
          <a:solidFill>
            <a:schemeClr val="accent1"/>
          </a:solidFill>
          <a:ln w="11878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1122045" y="1209040"/>
            <a:ext cx="2283460" cy="3402965"/>
          </a:xfrm>
          <a:prstGeom prst="roundRect">
            <a:avLst/>
          </a:prstGeom>
          <a:solidFill>
            <a:schemeClr val="bg1"/>
          </a:solidFill>
          <a:ln w="12700" cap="sq">
            <a:solidFill>
              <a:schemeClr val="accent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734751" y="4798520"/>
            <a:ext cx="3058710" cy="1209172"/>
          </a:xfrm>
          <a:custGeom>
            <a:avLst/>
            <a:gdLst>
              <a:gd name="connsiteX0" fmla="*/ 1516380 w 3032760"/>
              <a:gd name="connsiteY0" fmla="*/ 0 h 1516380"/>
              <a:gd name="connsiteX1" fmla="*/ 3032760 w 3032760"/>
              <a:gd name="connsiteY1" fmla="*/ 1516380 h 1516380"/>
              <a:gd name="connsiteX2" fmla="*/ 0 w 3032760"/>
              <a:gd name="connsiteY2" fmla="*/ 1516380 h 1516380"/>
              <a:gd name="connsiteX3" fmla="*/ 1516380 w 3032760"/>
              <a:gd name="connsiteY3" fmla="*/ 0 h 1516380"/>
            </a:gdLst>
            <a:ahLst/>
            <a:cxnLst/>
            <a:rect l="l" t="t" r="r" b="b"/>
            <a:pathLst>
              <a:path w="3032760" h="1516380">
                <a:moveTo>
                  <a:pt x="1516380" y="0"/>
                </a:moveTo>
                <a:cubicBezTo>
                  <a:pt x="2353854" y="0"/>
                  <a:pt x="3032760" y="678906"/>
                  <a:pt x="3032760" y="1516380"/>
                </a:cubicBezTo>
                <a:lnTo>
                  <a:pt x="0" y="1516380"/>
                </a:lnTo>
                <a:cubicBezTo>
                  <a:pt x="0" y="678906"/>
                  <a:pt x="678906" y="0"/>
                  <a:pt x="1516380" y="0"/>
                </a:cubicBezTo>
                <a:close/>
              </a:path>
            </a:pathLst>
          </a:custGeom>
          <a:gradFill>
            <a:gsLst>
              <a:gs pos="1000">
                <a:schemeClr val="accent1">
                  <a:alpha val="69000"/>
                </a:schemeClr>
              </a:gs>
              <a:gs pos="44000">
                <a:schemeClr val="accent1"/>
              </a:gs>
            </a:gsLst>
            <a:lin ang="2700000" scaled="0"/>
          </a:gradFill>
          <a:ln w="12700" cap="flat">
            <a:noFill/>
            <a:miter/>
          </a:ln>
          <a:effectLst>
            <a:outerShdw blurRad="139700" dist="381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3"/>
            </p:custDataLst>
          </p:nvPr>
        </p:nvSpPr>
        <p:spPr>
          <a:xfrm>
            <a:off x="1297022" y="1351303"/>
            <a:ext cx="1931626" cy="195406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明确智能轧钢机、无人天车等设备的操作流程、巡检标准、应急处置预案；将“规范操作率”纳入月度安全考核指标，实行“一票否决制”。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8" name="标题 1"/>
          <p:cNvSpPr txBox="1"/>
          <p:nvPr>
            <p:custDataLst>
              <p:tags r:id="rId4"/>
            </p:custDataLst>
          </p:nvPr>
        </p:nvSpPr>
        <p:spPr>
          <a:xfrm>
            <a:off x="1298599" y="5239350"/>
            <a:ext cx="1931013" cy="5427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制定《智能设备运维安全管理规范》</a:t>
            </a: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5"/>
            </p:custDataLst>
          </p:nvPr>
        </p:nvSpPr>
        <p:spPr>
          <a:xfrm>
            <a:off x="3676650" y="1130300"/>
            <a:ext cx="2283460" cy="3481070"/>
          </a:xfrm>
          <a:prstGeom prst="roundRect">
            <a:avLst/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6"/>
            </p:custDataLst>
          </p:nvPr>
        </p:nvSpPr>
        <p:spPr>
          <a:xfrm>
            <a:off x="3289347" y="4798520"/>
            <a:ext cx="3058710" cy="1209172"/>
          </a:xfrm>
          <a:custGeom>
            <a:avLst/>
            <a:gdLst>
              <a:gd name="connsiteX0" fmla="*/ 1516380 w 3032760"/>
              <a:gd name="connsiteY0" fmla="*/ 0 h 1516380"/>
              <a:gd name="connsiteX1" fmla="*/ 3032760 w 3032760"/>
              <a:gd name="connsiteY1" fmla="*/ 1516380 h 1516380"/>
              <a:gd name="connsiteX2" fmla="*/ 0 w 3032760"/>
              <a:gd name="connsiteY2" fmla="*/ 1516380 h 1516380"/>
              <a:gd name="connsiteX3" fmla="*/ 1516380 w 3032760"/>
              <a:gd name="connsiteY3" fmla="*/ 0 h 1516380"/>
            </a:gdLst>
            <a:ahLst/>
            <a:cxnLst/>
            <a:rect l="l" t="t" r="r" b="b"/>
            <a:pathLst>
              <a:path w="3032760" h="1516380">
                <a:moveTo>
                  <a:pt x="1516380" y="0"/>
                </a:moveTo>
                <a:cubicBezTo>
                  <a:pt x="2353854" y="0"/>
                  <a:pt x="3032760" y="678906"/>
                  <a:pt x="3032760" y="1516380"/>
                </a:cubicBezTo>
                <a:lnTo>
                  <a:pt x="0" y="1516380"/>
                </a:lnTo>
                <a:cubicBezTo>
                  <a:pt x="0" y="678906"/>
                  <a:pt x="678906" y="0"/>
                  <a:pt x="1516380" y="0"/>
                </a:cubicBezTo>
                <a:close/>
              </a:path>
            </a:pathLst>
          </a:custGeom>
          <a:solidFill>
            <a:schemeClr val="accent2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7"/>
            </p:custDataLst>
          </p:nvPr>
        </p:nvSpPr>
        <p:spPr>
          <a:xfrm>
            <a:off x="3863975" y="1350645"/>
            <a:ext cx="2110740" cy="120459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与“产量</a:t>
            </a:r>
            <a:r>
              <a:rPr kumimoji="1" lang="zh-CN" alt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指</a:t>
            </a: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标”30%形成合理平衡，避免单一导向；考核维度细化为：能耗达标率、碳排放降低率、固废利用率三项量化指标。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4" name="标题 1"/>
          <p:cNvSpPr txBox="1"/>
          <p:nvPr>
            <p:custDataLst>
              <p:tags r:id="rId8"/>
            </p:custDataLst>
          </p:nvPr>
        </p:nvSpPr>
        <p:spPr>
          <a:xfrm>
            <a:off x="3853195" y="5239350"/>
            <a:ext cx="1931013" cy="5427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提升绿色生产指标权重至20%</a:t>
            </a: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9"/>
            </p:custDataLst>
          </p:nvPr>
        </p:nvSpPr>
        <p:spPr>
          <a:xfrm>
            <a:off x="6231255" y="1105535"/>
            <a:ext cx="2283460" cy="3373120"/>
          </a:xfrm>
          <a:prstGeom prst="round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0"/>
            </p:custDataLst>
          </p:nvPr>
        </p:nvSpPr>
        <p:spPr>
          <a:xfrm>
            <a:off x="5843943" y="4798520"/>
            <a:ext cx="3058710" cy="1209172"/>
          </a:xfrm>
          <a:custGeom>
            <a:avLst/>
            <a:gdLst>
              <a:gd name="connsiteX0" fmla="*/ 1516380 w 3032760"/>
              <a:gd name="connsiteY0" fmla="*/ 0 h 1516380"/>
              <a:gd name="connsiteX1" fmla="*/ 3032760 w 3032760"/>
              <a:gd name="connsiteY1" fmla="*/ 1516380 h 1516380"/>
              <a:gd name="connsiteX2" fmla="*/ 0 w 3032760"/>
              <a:gd name="connsiteY2" fmla="*/ 1516380 h 1516380"/>
              <a:gd name="connsiteX3" fmla="*/ 1516380 w 3032760"/>
              <a:gd name="connsiteY3" fmla="*/ 0 h 1516380"/>
            </a:gdLst>
            <a:ahLst/>
            <a:cxnLst/>
            <a:rect l="l" t="t" r="r" b="b"/>
            <a:pathLst>
              <a:path w="3032760" h="1516380">
                <a:moveTo>
                  <a:pt x="1516380" y="0"/>
                </a:moveTo>
                <a:cubicBezTo>
                  <a:pt x="2353854" y="0"/>
                  <a:pt x="3032760" y="678906"/>
                  <a:pt x="3032760" y="1516380"/>
                </a:cubicBezTo>
                <a:lnTo>
                  <a:pt x="0" y="1516380"/>
                </a:lnTo>
                <a:cubicBezTo>
                  <a:pt x="0" y="678906"/>
                  <a:pt x="678906" y="0"/>
                  <a:pt x="1516380" y="0"/>
                </a:cubicBezTo>
                <a:close/>
              </a:path>
            </a:pathLst>
          </a:custGeom>
          <a:gradFill>
            <a:gsLst>
              <a:gs pos="1000">
                <a:schemeClr val="accent1">
                  <a:alpha val="69000"/>
                </a:schemeClr>
              </a:gs>
              <a:gs pos="44000">
                <a:schemeClr val="accent1"/>
              </a:gs>
            </a:gsLst>
            <a:lin ang="2700000" scaled="0"/>
          </a:gradFill>
          <a:ln w="12700" cap="flat">
            <a:solidFill>
              <a:schemeClr val="bg1"/>
            </a:solidFill>
            <a:miter/>
          </a:ln>
          <a:effectLst>
            <a:outerShdw blurRad="139700" dist="381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1"/>
            </p:custDataLst>
          </p:nvPr>
        </p:nvSpPr>
        <p:spPr>
          <a:xfrm>
            <a:off x="6432884" y="1351303"/>
            <a:ext cx="1931626" cy="195406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对超额完成绿色指标的班组给予绩效奖金上浮10%-15%；
设立“绿色先锋班组”流动红旗，每月评选公示，营造比学赶超氛围。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0" name="标题 1"/>
          <p:cNvSpPr txBox="1"/>
          <p:nvPr>
            <p:custDataLst>
              <p:tags r:id="rId12"/>
            </p:custDataLst>
          </p:nvPr>
        </p:nvSpPr>
        <p:spPr>
          <a:xfrm>
            <a:off x="6407791" y="5239350"/>
            <a:ext cx="1931013" cy="5427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建立绿色激励机制</a:t>
            </a: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3"/>
            </p:custDataLst>
          </p:nvPr>
        </p:nvSpPr>
        <p:spPr>
          <a:xfrm>
            <a:off x="8785860" y="1130300"/>
            <a:ext cx="2569845" cy="3265805"/>
          </a:xfrm>
          <a:prstGeom prst="roundRect">
            <a:avLst/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14"/>
            </p:custDataLst>
          </p:nvPr>
        </p:nvSpPr>
        <p:spPr>
          <a:xfrm>
            <a:off x="8398540" y="4798520"/>
            <a:ext cx="3058710" cy="1209172"/>
          </a:xfrm>
          <a:custGeom>
            <a:avLst/>
            <a:gdLst>
              <a:gd name="connsiteX0" fmla="*/ 1516380 w 3032760"/>
              <a:gd name="connsiteY0" fmla="*/ 0 h 1516380"/>
              <a:gd name="connsiteX1" fmla="*/ 3032760 w 3032760"/>
              <a:gd name="connsiteY1" fmla="*/ 1516380 h 1516380"/>
              <a:gd name="connsiteX2" fmla="*/ 0 w 3032760"/>
              <a:gd name="connsiteY2" fmla="*/ 1516380 h 1516380"/>
              <a:gd name="connsiteX3" fmla="*/ 1516380 w 3032760"/>
              <a:gd name="connsiteY3" fmla="*/ 0 h 1516380"/>
            </a:gdLst>
            <a:ahLst/>
            <a:cxnLst/>
            <a:rect l="l" t="t" r="r" b="b"/>
            <a:pathLst>
              <a:path w="3032760" h="1516380">
                <a:moveTo>
                  <a:pt x="1516380" y="0"/>
                </a:moveTo>
                <a:cubicBezTo>
                  <a:pt x="2353854" y="0"/>
                  <a:pt x="3032760" y="678906"/>
                  <a:pt x="3032760" y="1516380"/>
                </a:cubicBezTo>
                <a:lnTo>
                  <a:pt x="0" y="1516380"/>
                </a:lnTo>
                <a:cubicBezTo>
                  <a:pt x="0" y="678906"/>
                  <a:pt x="678906" y="0"/>
                  <a:pt x="1516380" y="0"/>
                </a:cubicBezTo>
                <a:close/>
              </a:path>
            </a:pathLst>
          </a:custGeom>
          <a:solidFill>
            <a:schemeClr val="accent2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>
            <p:custDataLst>
              <p:tags r:id="rId15"/>
            </p:custDataLst>
          </p:nvPr>
        </p:nvSpPr>
        <p:spPr>
          <a:xfrm>
            <a:off x="8962390" y="1350645"/>
            <a:ext cx="2217420" cy="195389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技术团队每月至少3次驻点车间，协助解决设备调试、工艺优化问题；将“协作成效”纳入双方共同考核，打破部门墙，促进深度融合。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6" name="标题 1"/>
          <p:cNvSpPr txBox="1"/>
          <p:nvPr>
            <p:custDataLst>
              <p:tags r:id="rId16"/>
            </p:custDataLst>
          </p:nvPr>
        </p:nvSpPr>
        <p:spPr>
          <a:xfrm>
            <a:off x="8962388" y="5239350"/>
            <a:ext cx="1931013" cy="5427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推行“技术—生产结对机制”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0" y="6410226"/>
            <a:ext cx="12192000" cy="393481"/>
          </a:xfrm>
          <a:custGeom>
            <a:avLst/>
            <a:gdLst>
              <a:gd name="connsiteX0" fmla="*/ 6766630 w 12192000"/>
              <a:gd name="connsiteY0" fmla="*/ 1948 h 843459"/>
              <a:gd name="connsiteX1" fmla="*/ 12192000 w 12192000"/>
              <a:gd name="connsiteY1" fmla="*/ 632236 h 843459"/>
              <a:gd name="connsiteX2" fmla="*/ 12192000 w 12192000"/>
              <a:gd name="connsiteY2" fmla="*/ 843459 h 843459"/>
              <a:gd name="connsiteX3" fmla="*/ 0 w 12192000"/>
              <a:gd name="connsiteY3" fmla="*/ 843459 h 843459"/>
              <a:gd name="connsiteX4" fmla="*/ 0 w 12192000"/>
              <a:gd name="connsiteY4" fmla="*/ 632236 h 843459"/>
              <a:gd name="connsiteX5" fmla="*/ 6766630 w 12192000"/>
              <a:gd name="connsiteY5" fmla="*/ 1948 h 843459"/>
            </a:gdLst>
            <a:ahLst/>
            <a:cxnLst/>
            <a:rect l="l" t="t" r="r" b="b"/>
            <a:pathLst>
              <a:path w="12192000" h="843459">
                <a:moveTo>
                  <a:pt x="6766630" y="1948"/>
                </a:moveTo>
                <a:cubicBezTo>
                  <a:pt x="8577827" y="22835"/>
                  <a:pt x="10406840" y="212863"/>
                  <a:pt x="12192000" y="632236"/>
                </a:cubicBezTo>
                <a:lnTo>
                  <a:pt x="12192000" y="843459"/>
                </a:lnTo>
                <a:lnTo>
                  <a:pt x="0" y="843459"/>
                </a:lnTo>
                <a:lnTo>
                  <a:pt x="0" y="632236"/>
                </a:lnTo>
                <a:cubicBezTo>
                  <a:pt x="2138715" y="227841"/>
                  <a:pt x="4437947" y="-24907"/>
                  <a:pt x="6766630" y="194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0" y="6583398"/>
            <a:ext cx="12192000" cy="270477"/>
          </a:xfrm>
          <a:custGeom>
            <a:avLst/>
            <a:gdLst>
              <a:gd name="connsiteX0" fmla="*/ 6766630 w 12192000"/>
              <a:gd name="connsiteY0" fmla="*/ 1481 h 579791"/>
              <a:gd name="connsiteX1" fmla="*/ 12192000 w 12192000"/>
              <a:gd name="connsiteY1" fmla="*/ 480659 h 579791"/>
              <a:gd name="connsiteX2" fmla="*/ 12192000 w 12192000"/>
              <a:gd name="connsiteY2" fmla="*/ 579791 h 579791"/>
              <a:gd name="connsiteX3" fmla="*/ 0 w 12192000"/>
              <a:gd name="connsiteY3" fmla="*/ 579791 h 579791"/>
              <a:gd name="connsiteX4" fmla="*/ 0 w 12192000"/>
              <a:gd name="connsiteY4" fmla="*/ 480659 h 579791"/>
              <a:gd name="connsiteX5" fmla="*/ 6766630 w 12192000"/>
              <a:gd name="connsiteY5" fmla="*/ 1481 h 579791"/>
            </a:gdLst>
            <a:ahLst/>
            <a:cxnLst/>
            <a:rect l="l" t="t" r="r" b="b"/>
            <a:pathLst>
              <a:path w="12192000" h="579791">
                <a:moveTo>
                  <a:pt x="6766630" y="1481"/>
                </a:moveTo>
                <a:cubicBezTo>
                  <a:pt x="8577827" y="17360"/>
                  <a:pt x="10406840" y="161830"/>
                  <a:pt x="12192000" y="480659"/>
                </a:cubicBezTo>
                <a:lnTo>
                  <a:pt x="12192000" y="579791"/>
                </a:lnTo>
                <a:lnTo>
                  <a:pt x="0" y="579791"/>
                </a:lnTo>
                <a:lnTo>
                  <a:pt x="0" y="480659"/>
                </a:lnTo>
                <a:cubicBezTo>
                  <a:pt x="2138715" y="173216"/>
                  <a:pt x="4437947" y="-18936"/>
                  <a:pt x="6766630" y="148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15898695" flipH="1">
            <a:off x="10791580" y="5373268"/>
            <a:ext cx="416417" cy="2395596"/>
          </a:xfrm>
          <a:custGeom>
            <a:avLst/>
            <a:gdLst>
              <a:gd name="connsiteX0" fmla="*/ 59613 w 416417"/>
              <a:gd name="connsiteY0" fmla="*/ 1437704 h 2395596"/>
              <a:gd name="connsiteX1" fmla="*/ 161207 w 416417"/>
              <a:gd name="connsiteY1" fmla="*/ 2212824 h 2395596"/>
              <a:gd name="connsiteX2" fmla="*/ 196920 w 416417"/>
              <a:gd name="connsiteY2" fmla="*/ 2395596 h 2395596"/>
              <a:gd name="connsiteX3" fmla="*/ 416417 w 416417"/>
              <a:gd name="connsiteY3" fmla="*/ 2376308 h 2395596"/>
              <a:gd name="connsiteX4" fmla="*/ 403543 w 416417"/>
              <a:gd name="connsiteY4" fmla="*/ 2328155 h 2395596"/>
              <a:gd name="connsiteX5" fmla="*/ 1395 w 416417"/>
              <a:gd name="connsiteY5" fmla="*/ 0 h 2395596"/>
              <a:gd name="connsiteX6" fmla="*/ 59613 w 416417"/>
              <a:gd name="connsiteY6" fmla="*/ 1437704 h 2395596"/>
            </a:gdLst>
            <a:ahLst/>
            <a:cxnLst/>
            <a:rect l="l" t="t" r="r" b="b"/>
            <a:pathLst>
              <a:path w="416417" h="2395596">
                <a:moveTo>
                  <a:pt x="59613" y="1437704"/>
                </a:moveTo>
                <a:cubicBezTo>
                  <a:pt x="84360" y="1696804"/>
                  <a:pt x="117692" y="1958668"/>
                  <a:pt x="161207" y="2212824"/>
                </a:cubicBezTo>
                <a:lnTo>
                  <a:pt x="196920" y="2395596"/>
                </a:lnTo>
                <a:lnTo>
                  <a:pt x="416417" y="2376308"/>
                </a:lnTo>
                <a:lnTo>
                  <a:pt x="403543" y="2328155"/>
                </a:lnTo>
                <a:cubicBezTo>
                  <a:pt x="258212" y="1761189"/>
                  <a:pt x="124276" y="980285"/>
                  <a:pt x="1395" y="0"/>
                </a:cubicBezTo>
                <a:cubicBezTo>
                  <a:pt x="-5029" y="412349"/>
                  <a:pt x="10121" y="919502"/>
                  <a:pt x="59613" y="1437704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5701305">
            <a:off x="984002" y="5373269"/>
            <a:ext cx="416417" cy="2395596"/>
          </a:xfrm>
          <a:custGeom>
            <a:avLst/>
            <a:gdLst>
              <a:gd name="connsiteX0" fmla="*/ 59613 w 416417"/>
              <a:gd name="connsiteY0" fmla="*/ 1437704 h 2395596"/>
              <a:gd name="connsiteX1" fmla="*/ 161207 w 416417"/>
              <a:gd name="connsiteY1" fmla="*/ 2212824 h 2395596"/>
              <a:gd name="connsiteX2" fmla="*/ 196920 w 416417"/>
              <a:gd name="connsiteY2" fmla="*/ 2395596 h 2395596"/>
              <a:gd name="connsiteX3" fmla="*/ 416417 w 416417"/>
              <a:gd name="connsiteY3" fmla="*/ 2376308 h 2395596"/>
              <a:gd name="connsiteX4" fmla="*/ 403543 w 416417"/>
              <a:gd name="connsiteY4" fmla="*/ 2328155 h 2395596"/>
              <a:gd name="connsiteX5" fmla="*/ 1395 w 416417"/>
              <a:gd name="connsiteY5" fmla="*/ 0 h 2395596"/>
              <a:gd name="connsiteX6" fmla="*/ 59613 w 416417"/>
              <a:gd name="connsiteY6" fmla="*/ 1437704 h 2395596"/>
            </a:gdLst>
            <a:ahLst/>
            <a:cxnLst/>
            <a:rect l="l" t="t" r="r" b="b"/>
            <a:pathLst>
              <a:path w="416417" h="2395596">
                <a:moveTo>
                  <a:pt x="59613" y="1437704"/>
                </a:moveTo>
                <a:cubicBezTo>
                  <a:pt x="84360" y="1696804"/>
                  <a:pt x="117692" y="1958668"/>
                  <a:pt x="161207" y="2212824"/>
                </a:cubicBezTo>
                <a:lnTo>
                  <a:pt x="196920" y="2395596"/>
                </a:lnTo>
                <a:lnTo>
                  <a:pt x="416417" y="2376308"/>
                </a:lnTo>
                <a:lnTo>
                  <a:pt x="403543" y="2328155"/>
                </a:lnTo>
                <a:cubicBezTo>
                  <a:pt x="258212" y="1761189"/>
                  <a:pt x="124276" y="980285"/>
                  <a:pt x="1395" y="0"/>
                </a:cubicBezTo>
                <a:cubicBezTo>
                  <a:pt x="-5029" y="412349"/>
                  <a:pt x="10121" y="919502"/>
                  <a:pt x="59613" y="1437704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762375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二、</a:t>
            </a: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制度层：补位专项条款，优化考核激励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4633247" flipH="1" flipV="1">
            <a:off x="317180" y="207320"/>
            <a:ext cx="266589" cy="354200"/>
          </a:xfrm>
          <a:custGeom>
            <a:avLst/>
            <a:gdLst>
              <a:gd name="connsiteX0" fmla="*/ 231769 w 253163"/>
              <a:gd name="connsiteY0" fmla="*/ 76068 h 336362"/>
              <a:gd name="connsiteX1" fmla="*/ 0 w 253163"/>
              <a:gd name="connsiteY1" fmla="*/ 276935 h 336362"/>
              <a:gd name="connsiteX2" fmla="*/ 99839 w 253163"/>
              <a:gd name="connsiteY2" fmla="*/ 0 h 336362"/>
              <a:gd name="connsiteX3" fmla="*/ 231769 w 253163"/>
              <a:gd name="connsiteY3" fmla="*/ 76068 h 336362"/>
              <a:gd name="connsiteX4" fmla="*/ 216318 w 253163"/>
              <a:gd name="connsiteY4" fmla="*/ 230581 h 336362"/>
              <a:gd name="connsiteX5" fmla="*/ 46354 w 253163"/>
              <a:gd name="connsiteY5" fmla="*/ 336363 h 336362"/>
              <a:gd name="connsiteX6" fmla="*/ 253163 w 253163"/>
              <a:gd name="connsiteY6" fmla="*/ 326854 h 336362"/>
              <a:gd name="connsiteX7" fmla="*/ 216318 w 253163"/>
              <a:gd name="connsiteY7" fmla="*/ 230581 h 336362"/>
            </a:gdLst>
            <a:ahLst/>
            <a:cxnLst/>
            <a:rect l="l" t="t" r="r" b="b"/>
            <a:pathLst>
              <a:path w="253163" h="336362">
                <a:moveTo>
                  <a:pt x="231769" y="76068"/>
                </a:moveTo>
                <a:lnTo>
                  <a:pt x="0" y="276935"/>
                </a:lnTo>
                <a:lnTo>
                  <a:pt x="99839" y="0"/>
                </a:lnTo>
                <a:lnTo>
                  <a:pt x="231769" y="76068"/>
                </a:lnTo>
                <a:close/>
                <a:moveTo>
                  <a:pt x="216318" y="230581"/>
                </a:moveTo>
                <a:lnTo>
                  <a:pt x="46354" y="336363"/>
                </a:lnTo>
                <a:lnTo>
                  <a:pt x="253163" y="326854"/>
                </a:lnTo>
                <a:lnTo>
                  <a:pt x="216318" y="230581"/>
                </a:lnTo>
                <a:close/>
              </a:path>
            </a:pathLst>
          </a:custGeom>
          <a:solidFill>
            <a:schemeClr val="accent1"/>
          </a:solidFill>
          <a:ln w="11878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4139760" y="1869604"/>
            <a:ext cx="1770693" cy="1770693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276438" y="1869604"/>
            <a:ext cx="1770693" cy="1770693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139760" y="4031290"/>
            <a:ext cx="1770693" cy="1770693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276438" y="4031290"/>
            <a:ext cx="1770693" cy="1770693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716860" y="2446704"/>
            <a:ext cx="616492" cy="616492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80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405022 w 720001"/>
              <a:gd name="connsiteY7" fmla="*/ 0 h 720001"/>
              <a:gd name="connsiteX8" fmla="*/ 720001 w 720001"/>
              <a:gd name="connsiteY8" fmla="*/ 314979 h 720001"/>
              <a:gd name="connsiteX9" fmla="*/ 405022 w 720001"/>
              <a:gd name="connsiteY9" fmla="*/ 314979 h 720001"/>
              <a:gd name="connsiteX10" fmla="*/ 360000 w 720001"/>
              <a:gd name="connsiteY10" fmla="*/ 0 h 720001"/>
              <a:gd name="connsiteX11" fmla="*/ 360000 w 720001"/>
              <a:gd name="connsiteY11" fmla="*/ 360000 h 720001"/>
              <a:gd name="connsiteX12" fmla="*/ 720000 w 720001"/>
              <a:gd name="connsiteY12" fmla="*/ 360000 h 720001"/>
              <a:gd name="connsiteX13" fmla="*/ 360000 w 720001"/>
              <a:gd name="connsiteY13" fmla="*/ 720001 h 720001"/>
              <a:gd name="connsiteX14" fmla="*/ 0 w 720001"/>
              <a:gd name="connsiteY14" fmla="*/ 360000 h 720001"/>
              <a:gd name="connsiteX15" fmla="*/ 360000 w 720001"/>
              <a:gd name="connsiteY15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80"/>
                </a:cubicBezTo>
                <a:cubicBezTo>
                  <a:pt x="566806" y="104878"/>
                  <a:pt x="538699" y="85967"/>
                  <a:pt x="507383" y="72694"/>
                </a:cubicBezTo>
                <a:cubicBezTo>
                  <a:pt x="491075" y="65755"/>
                  <a:pt x="474246" y="60637"/>
                  <a:pt x="457070" y="57166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0" y="360000"/>
                </a:lnTo>
                <a:cubicBezTo>
                  <a:pt x="720000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853538" y="2446704"/>
            <a:ext cx="616492" cy="616492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716860" y="4631488"/>
            <a:ext cx="616492" cy="570297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853538" y="4646772"/>
            <a:ext cx="616492" cy="539729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48285" y="2318385"/>
            <a:ext cx="3785870" cy="123571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采用“能耗对比案例教学法”，如某班组通过优化加热炉温度实现月降能耗8%且产量不减；在车间设置“实时能耗看板”，动态显示各机组能耗数据，倒逼操作调整。</a:t>
            </a:r>
            <a:endParaRPr kumimoji="1" lang="en-US" altLang="zh-CN" sz="16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1152183" y="1947971"/>
            <a:ext cx="2876748" cy="3417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针对“重产量、轻能耗”习惯开展专项培训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1139483" y="4106971"/>
            <a:ext cx="2876748" cy="3417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D8903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推行“一线蹲点制度”</a:t>
            </a:r>
            <a:endParaRPr kumimoji="1" lang="en-US" altLang="zh-CN" sz="2000">
              <a:ln w="12700">
                <a:noFill/>
              </a:ln>
              <a:solidFill>
                <a:srgbClr val="D8903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407670" y="4477385"/>
            <a:ext cx="3613785" cy="123571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管理层每月至少1次“跟班作业”，参与设备巡检、工艺监控等一线工作；建立“蹲点日志”制度，记录发现问题并限期整改，杜绝“听汇报式调研”。</a:t>
            </a:r>
            <a:endParaRPr kumimoji="1" lang="en-US" altLang="zh-CN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8212455" y="2318385"/>
            <a:ext cx="3498215" cy="123571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成立跨部门项目组，聚焦“高端特种钢智能轧制工艺优化”等课题；实行“任务认领+成果共享”机制，激发员工参与热情。</a:t>
            </a:r>
            <a:endParaRPr kumimoji="1" lang="en-US" altLang="zh-CN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8213383" y="1947971"/>
            <a:ext cx="2876748" cy="3417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D8903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组织“智能+高端”联合攻坚项目</a:t>
            </a:r>
            <a:endParaRPr kumimoji="1" lang="en-US" altLang="zh-CN" sz="2000">
              <a:ln w="12700">
                <a:noFill/>
              </a:ln>
              <a:solidFill>
                <a:srgbClr val="D8903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8200683" y="4106971"/>
            <a:ext cx="2876748" cy="3417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培育“协同先锋班组”标杆典型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8199488" y="4477074"/>
            <a:ext cx="2882900" cy="12359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定期发布“协同作战排行榜”，表彰协作高效、成果显著的团队；举办“最佳协作案例分享会”，推广成功经验，形成示范效应。</a:t>
            </a:r>
            <a:endParaRPr kumimoji="1" lang="en-US" altLang="zh-CN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9" name="标题 1"/>
          <p:cNvSpPr txBox="1"/>
          <p:nvPr/>
        </p:nvSpPr>
        <p:spPr>
          <a:xfrm>
            <a:off x="762375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三、</a:t>
            </a: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行为层：强化习惯养成，推动行为转型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4633247" flipH="1" flipV="1">
            <a:off x="317180" y="207320"/>
            <a:ext cx="266589" cy="354200"/>
          </a:xfrm>
          <a:custGeom>
            <a:avLst/>
            <a:gdLst>
              <a:gd name="connsiteX0" fmla="*/ 231769 w 253163"/>
              <a:gd name="connsiteY0" fmla="*/ 76068 h 336362"/>
              <a:gd name="connsiteX1" fmla="*/ 0 w 253163"/>
              <a:gd name="connsiteY1" fmla="*/ 276935 h 336362"/>
              <a:gd name="connsiteX2" fmla="*/ 99839 w 253163"/>
              <a:gd name="connsiteY2" fmla="*/ 0 h 336362"/>
              <a:gd name="connsiteX3" fmla="*/ 231769 w 253163"/>
              <a:gd name="connsiteY3" fmla="*/ 76068 h 336362"/>
              <a:gd name="connsiteX4" fmla="*/ 216318 w 253163"/>
              <a:gd name="connsiteY4" fmla="*/ 230581 h 336362"/>
              <a:gd name="connsiteX5" fmla="*/ 46354 w 253163"/>
              <a:gd name="connsiteY5" fmla="*/ 336363 h 336362"/>
              <a:gd name="connsiteX6" fmla="*/ 253163 w 253163"/>
              <a:gd name="connsiteY6" fmla="*/ 326854 h 336362"/>
              <a:gd name="connsiteX7" fmla="*/ 216318 w 253163"/>
              <a:gd name="connsiteY7" fmla="*/ 230581 h 336362"/>
            </a:gdLst>
            <a:ahLst/>
            <a:cxnLst/>
            <a:rect l="l" t="t" r="r" b="b"/>
            <a:pathLst>
              <a:path w="253163" h="336362">
                <a:moveTo>
                  <a:pt x="231769" y="76068"/>
                </a:moveTo>
                <a:lnTo>
                  <a:pt x="0" y="276935"/>
                </a:lnTo>
                <a:lnTo>
                  <a:pt x="99839" y="0"/>
                </a:lnTo>
                <a:lnTo>
                  <a:pt x="231769" y="76068"/>
                </a:lnTo>
                <a:close/>
                <a:moveTo>
                  <a:pt x="216318" y="230581"/>
                </a:moveTo>
                <a:lnTo>
                  <a:pt x="46354" y="336363"/>
                </a:lnTo>
                <a:lnTo>
                  <a:pt x="253163" y="326854"/>
                </a:lnTo>
                <a:lnTo>
                  <a:pt x="216318" y="230581"/>
                </a:lnTo>
                <a:close/>
              </a:path>
            </a:pathLst>
          </a:custGeom>
          <a:solidFill>
            <a:schemeClr val="accent1"/>
          </a:solidFill>
          <a:ln w="11878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4108297" y="1460118"/>
            <a:ext cx="3975406" cy="3975406"/>
            <a:chOff x="4108297" y="1460118"/>
            <a:chExt cx="3975406" cy="3975406"/>
          </a:xfrm>
        </p:grpSpPr>
        <p:sp>
          <p:nvSpPr>
            <p:cNvPr id="4" name="标题 1"/>
            <p:cNvSpPr txBox="1"/>
            <p:nvPr/>
          </p:nvSpPr>
          <p:spPr>
            <a:xfrm>
              <a:off x="4394627" y="3430068"/>
              <a:ext cx="1703091" cy="1703091"/>
            </a:xfrm>
            <a:custGeom>
              <a:avLst/>
              <a:gdLst>
                <a:gd name="connsiteX0" fmla="*/ 469918 w 1261315"/>
                <a:gd name="connsiteY0" fmla="*/ 0 h 1261315"/>
                <a:gd name="connsiteX1" fmla="*/ 0 w 1261315"/>
                <a:gd name="connsiteY1" fmla="*/ 0 h 1261315"/>
                <a:gd name="connsiteX2" fmla="*/ 1261316 w 1261315"/>
                <a:gd name="connsiteY2" fmla="*/ 1261315 h 1261315"/>
                <a:gd name="connsiteX3" fmla="*/ 1261316 w 1261315"/>
                <a:gd name="connsiteY3" fmla="*/ 791397 h 1261315"/>
                <a:gd name="connsiteX4" fmla="*/ 469918 w 1261315"/>
                <a:gd name="connsiteY4" fmla="*/ 0 h 1261315"/>
              </a:gdLst>
              <a:ahLst/>
              <a:cxnLst/>
              <a:rect l="l" t="t" r="r" b="b"/>
              <a:pathLst>
                <a:path w="1261315" h="1261315">
                  <a:moveTo>
                    <a:pt x="469918" y="0"/>
                  </a:moveTo>
                  <a:lnTo>
                    <a:pt x="0" y="0"/>
                  </a:lnTo>
                  <a:cubicBezTo>
                    <a:pt x="0" y="696395"/>
                    <a:pt x="564920" y="1261315"/>
                    <a:pt x="1261316" y="1261315"/>
                  </a:cubicBezTo>
                  <a:lnTo>
                    <a:pt x="1261316" y="791397"/>
                  </a:lnTo>
                  <a:cubicBezTo>
                    <a:pt x="824478" y="791397"/>
                    <a:pt x="469918" y="437686"/>
                    <a:pt x="46991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4394627" y="1728122"/>
              <a:ext cx="1703091" cy="1701946"/>
            </a:xfrm>
            <a:custGeom>
              <a:avLst/>
              <a:gdLst>
                <a:gd name="connsiteX0" fmla="*/ 1261316 w 1261315"/>
                <a:gd name="connsiteY0" fmla="*/ 469070 h 1260467"/>
                <a:gd name="connsiteX1" fmla="*/ 1261316 w 1261315"/>
                <a:gd name="connsiteY1" fmla="*/ 0 h 1260467"/>
                <a:gd name="connsiteX2" fmla="*/ 0 w 1261315"/>
                <a:gd name="connsiteY2" fmla="*/ 1260467 h 1260467"/>
                <a:gd name="connsiteX3" fmla="*/ 469918 w 1261315"/>
                <a:gd name="connsiteY3" fmla="*/ 1260467 h 1260467"/>
                <a:gd name="connsiteX4" fmla="*/ 1261316 w 1261315"/>
                <a:gd name="connsiteY4" fmla="*/ 469070 h 1260467"/>
              </a:gdLst>
              <a:ahLst/>
              <a:cxnLst/>
              <a:rect l="l" t="t" r="r" b="b"/>
              <a:pathLst>
                <a:path w="1261315" h="1260467">
                  <a:moveTo>
                    <a:pt x="1261316" y="469070"/>
                  </a:moveTo>
                  <a:lnTo>
                    <a:pt x="1261316" y="0"/>
                  </a:lnTo>
                  <a:cubicBezTo>
                    <a:pt x="564920" y="0"/>
                    <a:pt x="0" y="564072"/>
                    <a:pt x="0" y="1260467"/>
                  </a:cubicBezTo>
                  <a:lnTo>
                    <a:pt x="469918" y="1260467"/>
                  </a:lnTo>
                  <a:cubicBezTo>
                    <a:pt x="469918" y="823630"/>
                    <a:pt x="824478" y="469070"/>
                    <a:pt x="1261316" y="46907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6097718" y="1728122"/>
              <a:ext cx="1703091" cy="1703091"/>
            </a:xfrm>
            <a:custGeom>
              <a:avLst/>
              <a:gdLst>
                <a:gd name="connsiteX0" fmla="*/ 0 w 1261315"/>
                <a:gd name="connsiteY0" fmla="*/ 0 h 1261315"/>
                <a:gd name="connsiteX1" fmla="*/ 0 w 1261315"/>
                <a:gd name="connsiteY1" fmla="*/ 469919 h 1261315"/>
                <a:gd name="connsiteX2" fmla="*/ 791397 w 1261315"/>
                <a:gd name="connsiteY2" fmla="*/ 1261315 h 1261315"/>
                <a:gd name="connsiteX3" fmla="*/ 1261316 w 1261315"/>
                <a:gd name="connsiteY3" fmla="*/ 1261315 h 1261315"/>
                <a:gd name="connsiteX4" fmla="*/ 0 w 1261315"/>
                <a:gd name="connsiteY4" fmla="*/ 0 h 1261315"/>
              </a:gdLst>
              <a:ahLst/>
              <a:cxnLst/>
              <a:rect l="l" t="t" r="r" b="b"/>
              <a:pathLst>
                <a:path w="1261315" h="1261315">
                  <a:moveTo>
                    <a:pt x="0" y="0"/>
                  </a:moveTo>
                  <a:lnTo>
                    <a:pt x="0" y="469919"/>
                  </a:lnTo>
                  <a:cubicBezTo>
                    <a:pt x="436838" y="469919"/>
                    <a:pt x="791397" y="824478"/>
                    <a:pt x="791397" y="1261315"/>
                  </a:cubicBezTo>
                  <a:lnTo>
                    <a:pt x="1261316" y="1261315"/>
                  </a:lnTo>
                  <a:cubicBezTo>
                    <a:pt x="1261316" y="564072"/>
                    <a:pt x="696395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7" name="标题 1"/>
            <p:cNvSpPr txBox="1"/>
            <p:nvPr/>
          </p:nvSpPr>
          <p:spPr>
            <a:xfrm>
              <a:off x="6097718" y="3430068"/>
              <a:ext cx="1703091" cy="1703091"/>
            </a:xfrm>
            <a:custGeom>
              <a:avLst/>
              <a:gdLst>
                <a:gd name="connsiteX0" fmla="*/ 0 w 1261315"/>
                <a:gd name="connsiteY0" fmla="*/ 791397 h 1261315"/>
                <a:gd name="connsiteX1" fmla="*/ 0 w 1261315"/>
                <a:gd name="connsiteY1" fmla="*/ 1261315 h 1261315"/>
                <a:gd name="connsiteX2" fmla="*/ 1261316 w 1261315"/>
                <a:gd name="connsiteY2" fmla="*/ 0 h 1261315"/>
                <a:gd name="connsiteX3" fmla="*/ 791397 w 1261315"/>
                <a:gd name="connsiteY3" fmla="*/ 0 h 1261315"/>
                <a:gd name="connsiteX4" fmla="*/ 0 w 1261315"/>
                <a:gd name="connsiteY4" fmla="*/ 791397 h 1261315"/>
              </a:gdLst>
              <a:ahLst/>
              <a:cxnLst/>
              <a:rect l="l" t="t" r="r" b="b"/>
              <a:pathLst>
                <a:path w="1261315" h="1261315">
                  <a:moveTo>
                    <a:pt x="0" y="791397"/>
                  </a:moveTo>
                  <a:lnTo>
                    <a:pt x="0" y="1261315"/>
                  </a:lnTo>
                  <a:cubicBezTo>
                    <a:pt x="696395" y="1261315"/>
                    <a:pt x="1261316" y="696395"/>
                    <a:pt x="1261316" y="0"/>
                  </a:cubicBezTo>
                  <a:lnTo>
                    <a:pt x="791397" y="0"/>
                  </a:lnTo>
                  <a:cubicBezTo>
                    <a:pt x="791397" y="437686"/>
                    <a:pt x="436838" y="791397"/>
                    <a:pt x="0" y="791397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8" name="标题 1"/>
            <p:cNvSpPr txBox="1"/>
            <p:nvPr/>
          </p:nvSpPr>
          <p:spPr>
            <a:xfrm>
              <a:off x="4394627" y="3431213"/>
              <a:ext cx="1703091" cy="1701946"/>
            </a:xfrm>
            <a:custGeom>
              <a:avLst/>
              <a:gdLst>
                <a:gd name="connsiteX0" fmla="*/ 0 w 1261315"/>
                <a:gd name="connsiteY0" fmla="*/ 0 h 1260467"/>
                <a:gd name="connsiteX1" fmla="*/ 1261316 w 1261315"/>
                <a:gd name="connsiteY1" fmla="*/ 1260467 h 1260467"/>
                <a:gd name="connsiteX2" fmla="*/ 1261316 w 1261315"/>
                <a:gd name="connsiteY2" fmla="*/ 790549 h 1260467"/>
                <a:gd name="connsiteX3" fmla="*/ 1240958 w 1261315"/>
                <a:gd name="connsiteY3" fmla="*/ 789701 h 1260467"/>
                <a:gd name="connsiteX4" fmla="*/ 0 w 1261315"/>
                <a:gd name="connsiteY4" fmla="*/ 0 h 1260467"/>
              </a:gdLst>
              <a:ahLst/>
              <a:cxnLst/>
              <a:rect l="l" t="t" r="r" b="b"/>
              <a:pathLst>
                <a:path w="1261315" h="1260467">
                  <a:moveTo>
                    <a:pt x="0" y="0"/>
                  </a:moveTo>
                  <a:cubicBezTo>
                    <a:pt x="0" y="696396"/>
                    <a:pt x="564920" y="1260467"/>
                    <a:pt x="1261316" y="1260467"/>
                  </a:cubicBezTo>
                  <a:lnTo>
                    <a:pt x="1261316" y="790549"/>
                  </a:lnTo>
                  <a:cubicBezTo>
                    <a:pt x="1254530" y="790549"/>
                    <a:pt x="1247744" y="789701"/>
                    <a:pt x="1240958" y="789701"/>
                  </a:cubicBezTo>
                  <a:cubicBezTo>
                    <a:pt x="697244" y="774433"/>
                    <a:pt x="229870" y="457195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>
              <a:off x="6097718" y="3431213"/>
              <a:ext cx="1701946" cy="1703091"/>
            </a:xfrm>
            <a:custGeom>
              <a:avLst/>
              <a:gdLst>
                <a:gd name="connsiteX0" fmla="*/ 0 w 1260467"/>
                <a:gd name="connsiteY0" fmla="*/ 1261316 h 1261315"/>
                <a:gd name="connsiteX1" fmla="*/ 1260467 w 1260467"/>
                <a:gd name="connsiteY1" fmla="*/ 0 h 1261315"/>
                <a:gd name="connsiteX2" fmla="*/ 791397 w 1260467"/>
                <a:gd name="connsiteY2" fmla="*/ 0 h 1261315"/>
                <a:gd name="connsiteX3" fmla="*/ 790549 w 1260467"/>
                <a:gd name="connsiteY3" fmla="*/ 20358 h 1261315"/>
                <a:gd name="connsiteX4" fmla="*/ 0 w 1260467"/>
                <a:gd name="connsiteY4" fmla="*/ 1261316 h 1261315"/>
              </a:gdLst>
              <a:ahLst/>
              <a:cxnLst/>
              <a:rect l="l" t="t" r="r" b="b"/>
              <a:pathLst>
                <a:path w="1260467" h="1261315">
                  <a:moveTo>
                    <a:pt x="0" y="1261316"/>
                  </a:moveTo>
                  <a:cubicBezTo>
                    <a:pt x="696395" y="1261316"/>
                    <a:pt x="1260467" y="696396"/>
                    <a:pt x="1260467" y="0"/>
                  </a:cubicBezTo>
                  <a:lnTo>
                    <a:pt x="791397" y="0"/>
                  </a:lnTo>
                  <a:cubicBezTo>
                    <a:pt x="791397" y="6786"/>
                    <a:pt x="790549" y="13572"/>
                    <a:pt x="790549" y="20358"/>
                  </a:cubicBezTo>
                  <a:cubicBezTo>
                    <a:pt x="774432" y="563224"/>
                    <a:pt x="457195" y="1030598"/>
                    <a:pt x="0" y="12613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0" name="标题 1"/>
            <p:cNvSpPr txBox="1"/>
            <p:nvPr/>
          </p:nvSpPr>
          <p:spPr>
            <a:xfrm>
              <a:off x="6097718" y="1726977"/>
              <a:ext cx="1703091" cy="1701946"/>
            </a:xfrm>
            <a:custGeom>
              <a:avLst/>
              <a:gdLst>
                <a:gd name="connsiteX0" fmla="*/ 1261316 w 1261315"/>
                <a:gd name="connsiteY0" fmla="*/ 1260467 h 1260467"/>
                <a:gd name="connsiteX1" fmla="*/ 0 w 1261315"/>
                <a:gd name="connsiteY1" fmla="*/ 0 h 1260467"/>
                <a:gd name="connsiteX2" fmla="*/ 0 w 1261315"/>
                <a:gd name="connsiteY2" fmla="*/ 469918 h 1260467"/>
                <a:gd name="connsiteX3" fmla="*/ 20357 w 1261315"/>
                <a:gd name="connsiteY3" fmla="*/ 470767 h 1260467"/>
                <a:gd name="connsiteX4" fmla="*/ 1261316 w 1261315"/>
                <a:gd name="connsiteY4" fmla="*/ 1260467 h 1260467"/>
              </a:gdLst>
              <a:ahLst/>
              <a:cxnLst/>
              <a:rect l="l" t="t" r="r" b="b"/>
              <a:pathLst>
                <a:path w="1261315" h="1260467">
                  <a:moveTo>
                    <a:pt x="1261316" y="1260467"/>
                  </a:moveTo>
                  <a:cubicBezTo>
                    <a:pt x="1261316" y="564072"/>
                    <a:pt x="696395" y="0"/>
                    <a:pt x="0" y="0"/>
                  </a:cubicBezTo>
                  <a:lnTo>
                    <a:pt x="0" y="469918"/>
                  </a:lnTo>
                  <a:cubicBezTo>
                    <a:pt x="6786" y="469918"/>
                    <a:pt x="13572" y="470767"/>
                    <a:pt x="20357" y="470767"/>
                  </a:cubicBezTo>
                  <a:cubicBezTo>
                    <a:pt x="563224" y="486035"/>
                    <a:pt x="1030597" y="803272"/>
                    <a:pt x="1261316" y="1260467"/>
                  </a:cubicBezTo>
                  <a:close/>
                </a:path>
              </a:pathLst>
            </a:custGeom>
            <a:solidFill>
              <a:schemeClr val="accent1"/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1" name="标题 1"/>
            <p:cNvSpPr txBox="1"/>
            <p:nvPr/>
          </p:nvSpPr>
          <p:spPr>
            <a:xfrm>
              <a:off x="4394627" y="1726977"/>
              <a:ext cx="1701946" cy="1701946"/>
            </a:xfrm>
            <a:custGeom>
              <a:avLst/>
              <a:gdLst>
                <a:gd name="connsiteX0" fmla="*/ 1260467 w 1260467"/>
                <a:gd name="connsiteY0" fmla="*/ 0 h 1260467"/>
                <a:gd name="connsiteX1" fmla="*/ 0 w 1260467"/>
                <a:gd name="connsiteY1" fmla="*/ 1260467 h 1260467"/>
                <a:gd name="connsiteX2" fmla="*/ 469918 w 1260467"/>
                <a:gd name="connsiteY2" fmla="*/ 1260467 h 1260467"/>
                <a:gd name="connsiteX3" fmla="*/ 470767 w 1260467"/>
                <a:gd name="connsiteY3" fmla="*/ 1240110 h 1260467"/>
                <a:gd name="connsiteX4" fmla="*/ 1260467 w 1260467"/>
                <a:gd name="connsiteY4" fmla="*/ 0 h 1260467"/>
              </a:gdLst>
              <a:ahLst/>
              <a:cxnLst/>
              <a:rect l="l" t="t" r="r" b="b"/>
              <a:pathLst>
                <a:path w="1260467" h="1260467">
                  <a:moveTo>
                    <a:pt x="1260467" y="0"/>
                  </a:moveTo>
                  <a:cubicBezTo>
                    <a:pt x="564072" y="0"/>
                    <a:pt x="0" y="564072"/>
                    <a:pt x="0" y="1260467"/>
                  </a:cubicBezTo>
                  <a:lnTo>
                    <a:pt x="469918" y="1260467"/>
                  </a:lnTo>
                  <a:cubicBezTo>
                    <a:pt x="469918" y="1253682"/>
                    <a:pt x="470767" y="1246896"/>
                    <a:pt x="470767" y="1240110"/>
                  </a:cubicBezTo>
                  <a:cubicBezTo>
                    <a:pt x="486035" y="697244"/>
                    <a:pt x="803272" y="229870"/>
                    <a:pt x="1260467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2" name="标题 1"/>
            <p:cNvSpPr txBox="1"/>
            <p:nvPr/>
          </p:nvSpPr>
          <p:spPr>
            <a:xfrm>
              <a:off x="4108297" y="3301793"/>
              <a:ext cx="1231219" cy="437512"/>
            </a:xfrm>
            <a:custGeom>
              <a:avLst/>
              <a:gdLst>
                <a:gd name="connsiteX0" fmla="*/ 455499 w 911845"/>
                <a:gd name="connsiteY0" fmla="*/ 324023 h 324023"/>
                <a:gd name="connsiteX1" fmla="*/ 911845 w 911845"/>
                <a:gd name="connsiteY1" fmla="*/ 0 h 324023"/>
                <a:gd name="connsiteX2" fmla="*/ 0 w 911845"/>
                <a:gd name="connsiteY2" fmla="*/ 0 h 324023"/>
              </a:gdLst>
              <a:ahLst/>
              <a:cxnLst/>
              <a:rect l="l" t="t" r="r" b="b"/>
              <a:pathLst>
                <a:path w="911845" h="324023">
                  <a:moveTo>
                    <a:pt x="455499" y="324023"/>
                  </a:moveTo>
                  <a:lnTo>
                    <a:pt x="91184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3" name="标题 1"/>
            <p:cNvSpPr txBox="1"/>
            <p:nvPr/>
          </p:nvSpPr>
          <p:spPr>
            <a:xfrm>
              <a:off x="6852484" y="3156338"/>
              <a:ext cx="1231219" cy="437512"/>
            </a:xfrm>
            <a:custGeom>
              <a:avLst/>
              <a:gdLst>
                <a:gd name="connsiteX0" fmla="*/ 456347 w 911845"/>
                <a:gd name="connsiteY0" fmla="*/ 0 h 324023"/>
                <a:gd name="connsiteX1" fmla="*/ 0 w 911845"/>
                <a:gd name="connsiteY1" fmla="*/ 324023 h 324023"/>
                <a:gd name="connsiteX2" fmla="*/ 911845 w 911845"/>
                <a:gd name="connsiteY2" fmla="*/ 324023 h 324023"/>
              </a:gdLst>
              <a:ahLst/>
              <a:cxnLst/>
              <a:rect l="l" t="t" r="r" b="b"/>
              <a:pathLst>
                <a:path w="911845" h="324023">
                  <a:moveTo>
                    <a:pt x="456347" y="0"/>
                  </a:moveTo>
                  <a:lnTo>
                    <a:pt x="0" y="324023"/>
                  </a:lnTo>
                  <a:lnTo>
                    <a:pt x="911845" y="3240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4" name="标题 1"/>
            <p:cNvSpPr txBox="1"/>
            <p:nvPr/>
          </p:nvSpPr>
          <p:spPr>
            <a:xfrm>
              <a:off x="5949972" y="4204305"/>
              <a:ext cx="437512" cy="1231219"/>
            </a:xfrm>
            <a:custGeom>
              <a:avLst/>
              <a:gdLst>
                <a:gd name="connsiteX0" fmla="*/ 324023 w 324023"/>
                <a:gd name="connsiteY0" fmla="*/ 456347 h 911845"/>
                <a:gd name="connsiteX1" fmla="*/ 0 w 324023"/>
                <a:gd name="connsiteY1" fmla="*/ 0 h 911845"/>
                <a:gd name="connsiteX2" fmla="*/ 0 w 324023"/>
                <a:gd name="connsiteY2" fmla="*/ 911845 h 911845"/>
              </a:gdLst>
              <a:ahLst/>
              <a:cxnLst/>
              <a:rect l="l" t="t" r="r" b="b"/>
              <a:pathLst>
                <a:path w="324023" h="911845">
                  <a:moveTo>
                    <a:pt x="324023" y="456347"/>
                  </a:moveTo>
                  <a:lnTo>
                    <a:pt x="0" y="0"/>
                  </a:lnTo>
                  <a:lnTo>
                    <a:pt x="0" y="91184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5" name="标题 1"/>
            <p:cNvSpPr txBox="1"/>
            <p:nvPr/>
          </p:nvSpPr>
          <p:spPr>
            <a:xfrm>
              <a:off x="5804517" y="1460118"/>
              <a:ext cx="437512" cy="1231219"/>
            </a:xfrm>
            <a:custGeom>
              <a:avLst/>
              <a:gdLst>
                <a:gd name="connsiteX0" fmla="*/ 0 w 324023"/>
                <a:gd name="connsiteY0" fmla="*/ 455499 h 911845"/>
                <a:gd name="connsiteX1" fmla="*/ 324023 w 324023"/>
                <a:gd name="connsiteY1" fmla="*/ 911845 h 911845"/>
                <a:gd name="connsiteX2" fmla="*/ 324023 w 324023"/>
                <a:gd name="connsiteY2" fmla="*/ 0 h 911845"/>
              </a:gdLst>
              <a:ahLst/>
              <a:cxnLst/>
              <a:rect l="l" t="t" r="r" b="b"/>
              <a:pathLst>
                <a:path w="324023" h="911845">
                  <a:moveTo>
                    <a:pt x="0" y="455499"/>
                  </a:moveTo>
                  <a:lnTo>
                    <a:pt x="324023" y="911845"/>
                  </a:lnTo>
                  <a:lnTo>
                    <a:pt x="324023" y="0"/>
                  </a:lnTo>
                  <a:close/>
                </a:path>
              </a:pathLst>
            </a:custGeom>
            <a:solidFill>
              <a:schemeClr val="accent1"/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6" name="标题 1"/>
          <p:cNvSpPr txBox="1"/>
          <p:nvPr/>
        </p:nvSpPr>
        <p:spPr>
          <a:xfrm>
            <a:off x="1329690" y="1808480"/>
            <a:ext cx="3001010" cy="34163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智能化场景文化赋能</a:t>
            </a:r>
            <a:endParaRPr kumimoji="1" lang="en-US" altLang="zh-CN" sz="24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248920" y="2178685"/>
            <a:ext cx="3836035" cy="80391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在智能轧钢车间入口设置“智能引领”文化墙，展示设备效率提升数据（如效率↑30%，废品率↓5%）；在设备操作屏旁张贴“规范操作口诀”，如“先确认再启动，异常立即报”。</a:t>
            </a:r>
            <a:endParaRPr kumimoji="1" lang="en-US" altLang="zh-CN" sz="16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263525" y="4439285"/>
            <a:ext cx="4312285" cy="80391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在污水处理站、余热回收系统旁设置“绿色成果牌”，标注每日处理量与能源回收量；保留传统高炉展示区，但增加“传统与绿色对比说明”，如“老高炉吨钢能耗：580kgce vs. 新高炉：420kgce”。</a:t>
            </a:r>
            <a:endParaRPr kumimoji="1" lang="en-US" altLang="zh-CN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9" name="标题 1"/>
          <p:cNvSpPr txBox="1"/>
          <p:nvPr/>
        </p:nvSpPr>
        <p:spPr>
          <a:xfrm>
            <a:off x="1002665" y="4069080"/>
            <a:ext cx="3089275" cy="34163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落地绿色化场景标识</a:t>
            </a:r>
            <a:endParaRPr kumimoji="1" lang="en-US" altLang="zh-CN" sz="24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8086090" y="1808480"/>
            <a:ext cx="3281680" cy="34163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建设“高端特种钢展区”</a:t>
            </a:r>
            <a:endParaRPr kumimoji="1" lang="en-US" altLang="zh-CN" sz="24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8098155" y="2178685"/>
            <a:ext cx="3646170" cy="80391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改造产品展厅，新增“高端产品专区”，按应用场景分类展示：每件展品附带“技术突破点+市场价值”标签，增强员工自豪感。</a:t>
            </a:r>
            <a:endParaRPr kumimoji="1" lang="en-US" altLang="zh-CN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2" name="标题 1"/>
          <p:cNvSpPr txBox="1"/>
          <p:nvPr/>
        </p:nvSpPr>
        <p:spPr>
          <a:xfrm>
            <a:off x="8110855" y="4439285"/>
            <a:ext cx="3069590" cy="80391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统一全厂区的文化视觉元素：色彩风格、字体规范、图标符号；所有新建设施、宣传物料均须符合新文化视觉标准，确保形象一致</a:t>
            </a:r>
            <a:r>
              <a:rPr kumimoji="1" lang="en-US" altLang="zh-CN" sz="101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。</a:t>
            </a:r>
            <a:endParaRPr kumimoji="1" lang="en-US" altLang="zh-CN" sz="101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3" name="标题 1"/>
          <p:cNvSpPr txBox="1"/>
          <p:nvPr/>
        </p:nvSpPr>
        <p:spPr>
          <a:xfrm>
            <a:off x="8098790" y="4069080"/>
            <a:ext cx="3590290" cy="34163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构建“文化视觉识别系统”</a:t>
            </a:r>
            <a:endParaRPr kumimoji="1" lang="en-US" altLang="zh-CN" sz="24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4" name="标题 1"/>
          <p:cNvSpPr txBox="1"/>
          <p:nvPr/>
        </p:nvSpPr>
        <p:spPr>
          <a:xfrm>
            <a:off x="762375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四、</a:t>
            </a: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物质层：升级载体场景，固化转型成果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4633247" flipH="1" flipV="1">
            <a:off x="317180" y="207320"/>
            <a:ext cx="266589" cy="354200"/>
          </a:xfrm>
          <a:custGeom>
            <a:avLst/>
            <a:gdLst>
              <a:gd name="connsiteX0" fmla="*/ 231769 w 253163"/>
              <a:gd name="connsiteY0" fmla="*/ 76068 h 336362"/>
              <a:gd name="connsiteX1" fmla="*/ 0 w 253163"/>
              <a:gd name="connsiteY1" fmla="*/ 276935 h 336362"/>
              <a:gd name="connsiteX2" fmla="*/ 99839 w 253163"/>
              <a:gd name="connsiteY2" fmla="*/ 0 h 336362"/>
              <a:gd name="connsiteX3" fmla="*/ 231769 w 253163"/>
              <a:gd name="connsiteY3" fmla="*/ 76068 h 336362"/>
              <a:gd name="connsiteX4" fmla="*/ 216318 w 253163"/>
              <a:gd name="connsiteY4" fmla="*/ 230581 h 336362"/>
              <a:gd name="connsiteX5" fmla="*/ 46354 w 253163"/>
              <a:gd name="connsiteY5" fmla="*/ 336363 h 336362"/>
              <a:gd name="connsiteX6" fmla="*/ 253163 w 253163"/>
              <a:gd name="connsiteY6" fmla="*/ 326854 h 336362"/>
              <a:gd name="connsiteX7" fmla="*/ 216318 w 253163"/>
              <a:gd name="connsiteY7" fmla="*/ 230581 h 336362"/>
            </a:gdLst>
            <a:ahLst/>
            <a:cxnLst/>
            <a:rect l="l" t="t" r="r" b="b"/>
            <a:pathLst>
              <a:path w="253163" h="336362">
                <a:moveTo>
                  <a:pt x="231769" y="76068"/>
                </a:moveTo>
                <a:lnTo>
                  <a:pt x="0" y="276935"/>
                </a:lnTo>
                <a:lnTo>
                  <a:pt x="99839" y="0"/>
                </a:lnTo>
                <a:lnTo>
                  <a:pt x="231769" y="76068"/>
                </a:lnTo>
                <a:close/>
                <a:moveTo>
                  <a:pt x="216318" y="230581"/>
                </a:moveTo>
                <a:lnTo>
                  <a:pt x="46354" y="336363"/>
                </a:lnTo>
                <a:lnTo>
                  <a:pt x="253163" y="326854"/>
                </a:lnTo>
                <a:lnTo>
                  <a:pt x="216318" y="230581"/>
                </a:lnTo>
                <a:close/>
              </a:path>
            </a:pathLst>
          </a:custGeom>
          <a:solidFill>
            <a:schemeClr val="accent1"/>
          </a:solidFill>
          <a:ln w="11878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IPPT10"/>
          <p:cNvSpPr txBox="1"/>
          <p:nvPr/>
        </p:nvSpPr>
        <p:spPr>
          <a:xfrm>
            <a:off x="4770024" y="4047902"/>
            <a:ext cx="6505704" cy="19525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总结：让文化成为转型的“软实力”与“硬支撑”</a:t>
            </a:r>
            <a:endParaRPr kumimoji="1" lang="zh-CN" altLang="en-US"/>
          </a:p>
        </p:txBody>
      </p:sp>
      <p:sp>
        <p:nvSpPr>
          <p:cNvPr id="5" name="椭圆 2"/>
          <p:cNvSpPr txBox="1"/>
          <p:nvPr/>
        </p:nvSpPr>
        <p:spPr>
          <a:xfrm>
            <a:off x="7073860" y="1513215"/>
            <a:ext cx="2207900" cy="2207900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11430" cap="sq">
            <a:noFill/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椭圆 5"/>
          <p:cNvSpPr txBox="1"/>
          <p:nvPr/>
        </p:nvSpPr>
        <p:spPr>
          <a:xfrm>
            <a:off x="7073860" y="1890718"/>
            <a:ext cx="1898031" cy="189803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115"/>
          <p:cNvSpPr txBox="1"/>
          <p:nvPr/>
        </p:nvSpPr>
        <p:spPr>
          <a:xfrm>
            <a:off x="6763992" y="435233"/>
            <a:ext cx="2517768" cy="29154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8" name="椭圆 8"/>
          <p:cNvSpPr txBox="1"/>
          <p:nvPr/>
        </p:nvSpPr>
        <p:spPr>
          <a:xfrm>
            <a:off x="7073860" y="3268622"/>
            <a:ext cx="408214" cy="408214"/>
          </a:xfrm>
          <a:prstGeom prst="ellipse">
            <a:avLst/>
          </a:prstGeom>
          <a:solidFill>
            <a:schemeClr val="bg1">
              <a:alpha val="50000"/>
            </a:schemeClr>
          </a:solidFill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flipV="1">
            <a:off x="570393" y="2118101"/>
            <a:ext cx="2607498" cy="3433373"/>
          </a:xfrm>
          <a:custGeom>
            <a:avLst/>
            <a:gdLst>
              <a:gd name="connsiteX0" fmla="*/ 121647 w 5001127"/>
              <a:gd name="connsiteY0" fmla="*/ 4106779 h 4106779"/>
              <a:gd name="connsiteX1" fmla="*/ 4879480 w 5001127"/>
              <a:gd name="connsiteY1" fmla="*/ 4106779 h 4106779"/>
              <a:gd name="connsiteX2" fmla="*/ 5001127 w 5001127"/>
              <a:gd name="connsiteY2" fmla="*/ 3985132 h 4106779"/>
              <a:gd name="connsiteX3" fmla="*/ 5001127 w 5001127"/>
              <a:gd name="connsiteY3" fmla="*/ 370300 h 4106779"/>
              <a:gd name="connsiteX4" fmla="*/ 4879480 w 5001127"/>
              <a:gd name="connsiteY4" fmla="*/ 248653 h 4106779"/>
              <a:gd name="connsiteX5" fmla="*/ 2667343 w 5001127"/>
              <a:gd name="connsiteY5" fmla="*/ 248653 h 4106779"/>
              <a:gd name="connsiteX6" fmla="*/ 2500563 w 5001127"/>
              <a:gd name="connsiteY6" fmla="*/ 0 h 4106779"/>
              <a:gd name="connsiteX7" fmla="*/ 2333784 w 5001127"/>
              <a:gd name="connsiteY7" fmla="*/ 248653 h 4106779"/>
              <a:gd name="connsiteX8" fmla="*/ 121647 w 5001127"/>
              <a:gd name="connsiteY8" fmla="*/ 248653 h 4106779"/>
              <a:gd name="connsiteX9" fmla="*/ 0 w 5001127"/>
              <a:gd name="connsiteY9" fmla="*/ 370300 h 4106779"/>
              <a:gd name="connsiteX10" fmla="*/ 0 w 5001127"/>
              <a:gd name="connsiteY10" fmla="*/ 3985132 h 4106779"/>
              <a:gd name="connsiteX11" fmla="*/ 121647 w 5001127"/>
              <a:gd name="connsiteY11" fmla="*/ 4106779 h 4106779"/>
            </a:gdLst>
            <a:ahLst/>
            <a:cxnLst/>
            <a:rect l="l" t="t" r="r" b="b"/>
            <a:pathLst>
              <a:path w="5001127" h="4106779">
                <a:moveTo>
                  <a:pt x="121647" y="4106779"/>
                </a:moveTo>
                <a:lnTo>
                  <a:pt x="4879480" y="4106779"/>
                </a:lnTo>
                <a:cubicBezTo>
                  <a:pt x="4946664" y="4106779"/>
                  <a:pt x="5001127" y="4052316"/>
                  <a:pt x="5001127" y="3985132"/>
                </a:cubicBezTo>
                <a:lnTo>
                  <a:pt x="5001127" y="370300"/>
                </a:lnTo>
                <a:cubicBezTo>
                  <a:pt x="5001127" y="303116"/>
                  <a:pt x="4946664" y="248653"/>
                  <a:pt x="4879480" y="248653"/>
                </a:cubicBezTo>
                <a:lnTo>
                  <a:pt x="2667343" y="248653"/>
                </a:lnTo>
                <a:lnTo>
                  <a:pt x="2500563" y="0"/>
                </a:lnTo>
                <a:lnTo>
                  <a:pt x="2333784" y="248653"/>
                </a:lnTo>
                <a:lnTo>
                  <a:pt x="121647" y="248653"/>
                </a:lnTo>
                <a:cubicBezTo>
                  <a:pt x="54463" y="248653"/>
                  <a:pt x="0" y="303116"/>
                  <a:pt x="0" y="370300"/>
                </a:cubicBezTo>
                <a:lnTo>
                  <a:pt x="0" y="3985132"/>
                </a:lnTo>
                <a:cubicBezTo>
                  <a:pt x="0" y="4052316"/>
                  <a:pt x="54463" y="4106779"/>
                  <a:pt x="121647" y="4106779"/>
                </a:cubicBez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455336" y="1712926"/>
            <a:ext cx="837611" cy="837611"/>
          </a:xfrm>
          <a:prstGeom prst="flowChartConnector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13105" y="3655695"/>
            <a:ext cx="2465070" cy="15703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从“被动适应”转向“主动引领”，真正发挥文化驱动作用。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1668727" y="1951894"/>
            <a:ext cx="410830" cy="359676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accent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13105" y="2797175"/>
            <a:ext cx="2464435" cy="6121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企业文化不是装饰品，而是战略落地的关键抓手</a:t>
            </a:r>
            <a:endParaRPr kumimoji="1" lang="en-US" altLang="zh-CN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 flipV="1">
            <a:off x="3380732" y="2118101"/>
            <a:ext cx="2607498" cy="3433373"/>
          </a:xfrm>
          <a:custGeom>
            <a:avLst/>
            <a:gdLst>
              <a:gd name="connsiteX0" fmla="*/ 121647 w 5001127"/>
              <a:gd name="connsiteY0" fmla="*/ 4106779 h 4106779"/>
              <a:gd name="connsiteX1" fmla="*/ 4879480 w 5001127"/>
              <a:gd name="connsiteY1" fmla="*/ 4106779 h 4106779"/>
              <a:gd name="connsiteX2" fmla="*/ 5001127 w 5001127"/>
              <a:gd name="connsiteY2" fmla="*/ 3985132 h 4106779"/>
              <a:gd name="connsiteX3" fmla="*/ 5001127 w 5001127"/>
              <a:gd name="connsiteY3" fmla="*/ 370300 h 4106779"/>
              <a:gd name="connsiteX4" fmla="*/ 4879480 w 5001127"/>
              <a:gd name="connsiteY4" fmla="*/ 248653 h 4106779"/>
              <a:gd name="connsiteX5" fmla="*/ 2667343 w 5001127"/>
              <a:gd name="connsiteY5" fmla="*/ 248653 h 4106779"/>
              <a:gd name="connsiteX6" fmla="*/ 2500563 w 5001127"/>
              <a:gd name="connsiteY6" fmla="*/ 0 h 4106779"/>
              <a:gd name="connsiteX7" fmla="*/ 2333784 w 5001127"/>
              <a:gd name="connsiteY7" fmla="*/ 248653 h 4106779"/>
              <a:gd name="connsiteX8" fmla="*/ 121647 w 5001127"/>
              <a:gd name="connsiteY8" fmla="*/ 248653 h 4106779"/>
              <a:gd name="connsiteX9" fmla="*/ 0 w 5001127"/>
              <a:gd name="connsiteY9" fmla="*/ 370300 h 4106779"/>
              <a:gd name="connsiteX10" fmla="*/ 0 w 5001127"/>
              <a:gd name="connsiteY10" fmla="*/ 3985132 h 4106779"/>
              <a:gd name="connsiteX11" fmla="*/ 121647 w 5001127"/>
              <a:gd name="connsiteY11" fmla="*/ 4106779 h 4106779"/>
            </a:gdLst>
            <a:ahLst/>
            <a:cxnLst/>
            <a:rect l="l" t="t" r="r" b="b"/>
            <a:pathLst>
              <a:path w="5001127" h="4106779">
                <a:moveTo>
                  <a:pt x="121647" y="4106779"/>
                </a:moveTo>
                <a:lnTo>
                  <a:pt x="4879480" y="4106779"/>
                </a:lnTo>
                <a:cubicBezTo>
                  <a:pt x="4946664" y="4106779"/>
                  <a:pt x="5001127" y="4052316"/>
                  <a:pt x="5001127" y="3985132"/>
                </a:cubicBezTo>
                <a:lnTo>
                  <a:pt x="5001127" y="370300"/>
                </a:lnTo>
                <a:cubicBezTo>
                  <a:pt x="5001127" y="303116"/>
                  <a:pt x="4946664" y="248653"/>
                  <a:pt x="4879480" y="248653"/>
                </a:cubicBezTo>
                <a:lnTo>
                  <a:pt x="2667343" y="248653"/>
                </a:lnTo>
                <a:lnTo>
                  <a:pt x="2500563" y="0"/>
                </a:lnTo>
                <a:lnTo>
                  <a:pt x="2333784" y="248653"/>
                </a:lnTo>
                <a:lnTo>
                  <a:pt x="121647" y="248653"/>
                </a:lnTo>
                <a:cubicBezTo>
                  <a:pt x="54463" y="248653"/>
                  <a:pt x="0" y="303116"/>
                  <a:pt x="0" y="370300"/>
                </a:cubicBezTo>
                <a:lnTo>
                  <a:pt x="0" y="3985132"/>
                </a:lnTo>
                <a:cubicBezTo>
                  <a:pt x="0" y="4052316"/>
                  <a:pt x="54463" y="4106779"/>
                  <a:pt x="121647" y="4106779"/>
                </a:cubicBez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265675" y="1712926"/>
            <a:ext cx="837611" cy="837611"/>
          </a:xfrm>
          <a:prstGeom prst="flowChartConnector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3575805" y="3655467"/>
            <a:ext cx="2321490" cy="194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每一环都应服务于“三化”目标，彼此支撑，相互强化。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4494852" y="1926317"/>
            <a:ext cx="379259" cy="410830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523736" y="2651299"/>
            <a:ext cx="2321490" cy="61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四层次文化必须形成“目标—规则—行为—成果—认同”的闭环</a:t>
            </a:r>
            <a:endParaRPr kumimoji="1" lang="en-US" altLang="zh-CN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 flipV="1">
            <a:off x="6191071" y="2118101"/>
            <a:ext cx="2607498" cy="3433373"/>
          </a:xfrm>
          <a:custGeom>
            <a:avLst/>
            <a:gdLst>
              <a:gd name="connsiteX0" fmla="*/ 121647 w 5001127"/>
              <a:gd name="connsiteY0" fmla="*/ 4106779 h 4106779"/>
              <a:gd name="connsiteX1" fmla="*/ 4879480 w 5001127"/>
              <a:gd name="connsiteY1" fmla="*/ 4106779 h 4106779"/>
              <a:gd name="connsiteX2" fmla="*/ 5001127 w 5001127"/>
              <a:gd name="connsiteY2" fmla="*/ 3985132 h 4106779"/>
              <a:gd name="connsiteX3" fmla="*/ 5001127 w 5001127"/>
              <a:gd name="connsiteY3" fmla="*/ 370300 h 4106779"/>
              <a:gd name="connsiteX4" fmla="*/ 4879480 w 5001127"/>
              <a:gd name="connsiteY4" fmla="*/ 248653 h 4106779"/>
              <a:gd name="connsiteX5" fmla="*/ 2667343 w 5001127"/>
              <a:gd name="connsiteY5" fmla="*/ 248653 h 4106779"/>
              <a:gd name="connsiteX6" fmla="*/ 2500563 w 5001127"/>
              <a:gd name="connsiteY6" fmla="*/ 0 h 4106779"/>
              <a:gd name="connsiteX7" fmla="*/ 2333784 w 5001127"/>
              <a:gd name="connsiteY7" fmla="*/ 248653 h 4106779"/>
              <a:gd name="connsiteX8" fmla="*/ 121647 w 5001127"/>
              <a:gd name="connsiteY8" fmla="*/ 248653 h 4106779"/>
              <a:gd name="connsiteX9" fmla="*/ 0 w 5001127"/>
              <a:gd name="connsiteY9" fmla="*/ 370300 h 4106779"/>
              <a:gd name="connsiteX10" fmla="*/ 0 w 5001127"/>
              <a:gd name="connsiteY10" fmla="*/ 3985132 h 4106779"/>
              <a:gd name="connsiteX11" fmla="*/ 121647 w 5001127"/>
              <a:gd name="connsiteY11" fmla="*/ 4106779 h 4106779"/>
            </a:gdLst>
            <a:ahLst/>
            <a:cxnLst/>
            <a:rect l="l" t="t" r="r" b="b"/>
            <a:pathLst>
              <a:path w="5001127" h="4106779">
                <a:moveTo>
                  <a:pt x="121647" y="4106779"/>
                </a:moveTo>
                <a:lnTo>
                  <a:pt x="4879480" y="4106779"/>
                </a:lnTo>
                <a:cubicBezTo>
                  <a:pt x="4946664" y="4106779"/>
                  <a:pt x="5001127" y="4052316"/>
                  <a:pt x="5001127" y="3985132"/>
                </a:cubicBezTo>
                <a:lnTo>
                  <a:pt x="5001127" y="370300"/>
                </a:lnTo>
                <a:cubicBezTo>
                  <a:pt x="5001127" y="303116"/>
                  <a:pt x="4946664" y="248653"/>
                  <a:pt x="4879480" y="248653"/>
                </a:cubicBezTo>
                <a:lnTo>
                  <a:pt x="2667343" y="248653"/>
                </a:lnTo>
                <a:lnTo>
                  <a:pt x="2500563" y="0"/>
                </a:lnTo>
                <a:lnTo>
                  <a:pt x="2333784" y="248653"/>
                </a:lnTo>
                <a:lnTo>
                  <a:pt x="121647" y="248653"/>
                </a:lnTo>
                <a:cubicBezTo>
                  <a:pt x="54463" y="248653"/>
                  <a:pt x="0" y="303116"/>
                  <a:pt x="0" y="370300"/>
                </a:cubicBezTo>
                <a:lnTo>
                  <a:pt x="0" y="3985132"/>
                </a:lnTo>
                <a:cubicBezTo>
                  <a:pt x="0" y="4052316"/>
                  <a:pt x="54463" y="4106779"/>
                  <a:pt x="121647" y="4106779"/>
                </a:cubicBez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076014" y="1712926"/>
            <a:ext cx="837611" cy="837611"/>
          </a:xfrm>
          <a:prstGeom prst="flowChartConnector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384240" y="3644672"/>
            <a:ext cx="2321490" cy="194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让每位员工不仅知道“我们要做什么”，更理解“为什么要做”和“怎么做”。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7314819" y="1957539"/>
            <a:ext cx="360000" cy="348385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088380" y="2651125"/>
            <a:ext cx="2755900" cy="8902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企业文化的终极价值在于“内化于心、外化于行”</a:t>
            </a:r>
            <a:endParaRPr kumimoji="1" lang="en-US" altLang="zh-CN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 flipV="1">
            <a:off x="9001409" y="2118101"/>
            <a:ext cx="2607498" cy="3433373"/>
          </a:xfrm>
          <a:custGeom>
            <a:avLst/>
            <a:gdLst>
              <a:gd name="connsiteX0" fmla="*/ 121647 w 5001127"/>
              <a:gd name="connsiteY0" fmla="*/ 4106779 h 4106779"/>
              <a:gd name="connsiteX1" fmla="*/ 4879480 w 5001127"/>
              <a:gd name="connsiteY1" fmla="*/ 4106779 h 4106779"/>
              <a:gd name="connsiteX2" fmla="*/ 5001127 w 5001127"/>
              <a:gd name="connsiteY2" fmla="*/ 3985132 h 4106779"/>
              <a:gd name="connsiteX3" fmla="*/ 5001127 w 5001127"/>
              <a:gd name="connsiteY3" fmla="*/ 370300 h 4106779"/>
              <a:gd name="connsiteX4" fmla="*/ 4879480 w 5001127"/>
              <a:gd name="connsiteY4" fmla="*/ 248653 h 4106779"/>
              <a:gd name="connsiteX5" fmla="*/ 2667343 w 5001127"/>
              <a:gd name="connsiteY5" fmla="*/ 248653 h 4106779"/>
              <a:gd name="connsiteX6" fmla="*/ 2500563 w 5001127"/>
              <a:gd name="connsiteY6" fmla="*/ 0 h 4106779"/>
              <a:gd name="connsiteX7" fmla="*/ 2333784 w 5001127"/>
              <a:gd name="connsiteY7" fmla="*/ 248653 h 4106779"/>
              <a:gd name="connsiteX8" fmla="*/ 121647 w 5001127"/>
              <a:gd name="connsiteY8" fmla="*/ 248653 h 4106779"/>
              <a:gd name="connsiteX9" fmla="*/ 0 w 5001127"/>
              <a:gd name="connsiteY9" fmla="*/ 370300 h 4106779"/>
              <a:gd name="connsiteX10" fmla="*/ 0 w 5001127"/>
              <a:gd name="connsiteY10" fmla="*/ 3985132 h 4106779"/>
              <a:gd name="connsiteX11" fmla="*/ 121647 w 5001127"/>
              <a:gd name="connsiteY11" fmla="*/ 4106779 h 4106779"/>
            </a:gdLst>
            <a:ahLst/>
            <a:cxnLst/>
            <a:rect l="l" t="t" r="r" b="b"/>
            <a:pathLst>
              <a:path w="5001127" h="4106779">
                <a:moveTo>
                  <a:pt x="121647" y="4106779"/>
                </a:moveTo>
                <a:lnTo>
                  <a:pt x="4879480" y="4106779"/>
                </a:lnTo>
                <a:cubicBezTo>
                  <a:pt x="4946664" y="4106779"/>
                  <a:pt x="5001127" y="4052316"/>
                  <a:pt x="5001127" y="3985132"/>
                </a:cubicBezTo>
                <a:lnTo>
                  <a:pt x="5001127" y="370300"/>
                </a:lnTo>
                <a:cubicBezTo>
                  <a:pt x="5001127" y="303116"/>
                  <a:pt x="4946664" y="248653"/>
                  <a:pt x="4879480" y="248653"/>
                </a:cubicBezTo>
                <a:lnTo>
                  <a:pt x="2667343" y="248653"/>
                </a:lnTo>
                <a:lnTo>
                  <a:pt x="2500563" y="0"/>
                </a:lnTo>
                <a:lnTo>
                  <a:pt x="2333784" y="248653"/>
                </a:lnTo>
                <a:lnTo>
                  <a:pt x="121647" y="248653"/>
                </a:lnTo>
                <a:cubicBezTo>
                  <a:pt x="54463" y="248653"/>
                  <a:pt x="0" y="303116"/>
                  <a:pt x="0" y="370300"/>
                </a:cubicBezTo>
                <a:lnTo>
                  <a:pt x="0" y="3985132"/>
                </a:lnTo>
                <a:cubicBezTo>
                  <a:pt x="0" y="4052316"/>
                  <a:pt x="54463" y="4106779"/>
                  <a:pt x="121647" y="4106779"/>
                </a:cubicBez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9886352" y="1712926"/>
            <a:ext cx="837611" cy="837611"/>
          </a:xfrm>
          <a:prstGeom prst="flowChartConnector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144413" y="3717062"/>
            <a:ext cx="2321490" cy="194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上下贯通、内外联动，才能实现真正的文化重塑。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10099773" y="1926317"/>
            <a:ext cx="410770" cy="410830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accent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9144413" y="2780839"/>
            <a:ext cx="2321490" cy="61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文化升级是一项系统工程，需顶层设计+基层实践双轮驱动</a:t>
            </a:r>
            <a:endParaRPr kumimoji="1" lang="en-US" altLang="zh-CN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3" name="标题 1"/>
          <p:cNvSpPr txBox="1"/>
          <p:nvPr/>
        </p:nvSpPr>
        <p:spPr>
          <a:xfrm>
            <a:off x="762375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一、</a:t>
            </a: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文化升级的本质是战略协同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4633247" flipH="1" flipV="1">
            <a:off x="317180" y="207320"/>
            <a:ext cx="266589" cy="354200"/>
          </a:xfrm>
          <a:custGeom>
            <a:avLst/>
            <a:gdLst>
              <a:gd name="connsiteX0" fmla="*/ 231769 w 253163"/>
              <a:gd name="connsiteY0" fmla="*/ 76068 h 336362"/>
              <a:gd name="connsiteX1" fmla="*/ 0 w 253163"/>
              <a:gd name="connsiteY1" fmla="*/ 276935 h 336362"/>
              <a:gd name="connsiteX2" fmla="*/ 99839 w 253163"/>
              <a:gd name="connsiteY2" fmla="*/ 0 h 336362"/>
              <a:gd name="connsiteX3" fmla="*/ 231769 w 253163"/>
              <a:gd name="connsiteY3" fmla="*/ 76068 h 336362"/>
              <a:gd name="connsiteX4" fmla="*/ 216318 w 253163"/>
              <a:gd name="connsiteY4" fmla="*/ 230581 h 336362"/>
              <a:gd name="connsiteX5" fmla="*/ 46354 w 253163"/>
              <a:gd name="connsiteY5" fmla="*/ 336363 h 336362"/>
              <a:gd name="connsiteX6" fmla="*/ 253163 w 253163"/>
              <a:gd name="connsiteY6" fmla="*/ 326854 h 336362"/>
              <a:gd name="connsiteX7" fmla="*/ 216318 w 253163"/>
              <a:gd name="connsiteY7" fmla="*/ 230581 h 336362"/>
            </a:gdLst>
            <a:ahLst/>
            <a:cxnLst/>
            <a:rect l="l" t="t" r="r" b="b"/>
            <a:pathLst>
              <a:path w="253163" h="336362">
                <a:moveTo>
                  <a:pt x="231769" y="76068"/>
                </a:moveTo>
                <a:lnTo>
                  <a:pt x="0" y="276935"/>
                </a:lnTo>
                <a:lnTo>
                  <a:pt x="99839" y="0"/>
                </a:lnTo>
                <a:lnTo>
                  <a:pt x="231769" y="76068"/>
                </a:lnTo>
                <a:close/>
                <a:moveTo>
                  <a:pt x="216318" y="230581"/>
                </a:moveTo>
                <a:lnTo>
                  <a:pt x="46354" y="336363"/>
                </a:lnTo>
                <a:lnTo>
                  <a:pt x="253163" y="326854"/>
                </a:lnTo>
                <a:lnTo>
                  <a:pt x="216318" y="230581"/>
                </a:lnTo>
                <a:close/>
              </a:path>
            </a:pathLst>
          </a:custGeom>
          <a:solidFill>
            <a:schemeClr val="accent1"/>
          </a:solidFill>
          <a:ln w="11878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847118" y="6264881"/>
            <a:ext cx="8570790" cy="341733"/>
          </a:xfrm>
          <a:prstGeom prst="ellipse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alpha val="16000"/>
                </a:schemeClr>
              </a:gs>
            </a:gsLst>
            <a:lin ang="5400000" scaled="0"/>
          </a:gradFill>
          <a:ln w="222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806916" y="6159014"/>
            <a:ext cx="6651194" cy="265196"/>
          </a:xfrm>
          <a:prstGeom prst="ellipse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alpha val="16000"/>
                </a:schemeClr>
              </a:gs>
            </a:gsLst>
            <a:lin ang="5400000" scaled="0"/>
          </a:gradFill>
          <a:ln w="6350" cap="sq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3860197" y="5966273"/>
            <a:ext cx="4544630" cy="181203"/>
          </a:xfrm>
          <a:prstGeom prst="ellipse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alpha val="16000"/>
                </a:schemeClr>
              </a:gs>
            </a:gsLst>
            <a:lin ang="5400000" scaled="0"/>
          </a:gradFill>
          <a:ln w="6350" cap="sq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2667686" y="5209830"/>
            <a:ext cx="6929653" cy="926457"/>
          </a:xfrm>
          <a:custGeom>
            <a:avLst/>
            <a:gdLst>
              <a:gd name="connsiteX0" fmla="*/ 0 w 8455450"/>
              <a:gd name="connsiteY0" fmla="*/ 0 h 4745993"/>
              <a:gd name="connsiteX1" fmla="*/ 8455450 w 8455450"/>
              <a:gd name="connsiteY1" fmla="*/ 0 h 4745993"/>
              <a:gd name="connsiteX2" fmla="*/ 6996566 w 8455450"/>
              <a:gd name="connsiteY2" fmla="*/ 4349166 h 4745993"/>
              <a:gd name="connsiteX3" fmla="*/ 6998179 w 8455450"/>
              <a:gd name="connsiteY3" fmla="*/ 4353692 h 4745993"/>
              <a:gd name="connsiteX4" fmla="*/ 4229579 w 8455450"/>
              <a:gd name="connsiteY4" fmla="*/ 4745993 h 4745993"/>
              <a:gd name="connsiteX5" fmla="*/ 1460979 w 8455450"/>
              <a:gd name="connsiteY5" fmla="*/ 4353692 h 4745993"/>
              <a:gd name="connsiteX6" fmla="*/ 1460980 w 8455450"/>
              <a:gd name="connsiteY6" fmla="*/ 4353689 h 4745993"/>
              <a:gd name="connsiteX7" fmla="*/ 1460401 w 8455450"/>
              <a:gd name="connsiteY7" fmla="*/ 4353689 h 4745993"/>
            </a:gdLst>
            <a:ahLst/>
            <a:cxnLst/>
            <a:rect l="l" t="t" r="r" b="b"/>
            <a:pathLst>
              <a:path w="8455450" h="4745993">
                <a:moveTo>
                  <a:pt x="0" y="0"/>
                </a:moveTo>
                <a:lnTo>
                  <a:pt x="8455450" y="0"/>
                </a:lnTo>
                <a:lnTo>
                  <a:pt x="6996566" y="4349166"/>
                </a:lnTo>
                <a:lnTo>
                  <a:pt x="6998179" y="4353692"/>
                </a:lnTo>
                <a:cubicBezTo>
                  <a:pt x="6998179" y="4570354"/>
                  <a:pt x="5758635" y="4745993"/>
                  <a:pt x="4229579" y="4745993"/>
                </a:cubicBezTo>
                <a:cubicBezTo>
                  <a:pt x="2700523" y="4745993"/>
                  <a:pt x="1460979" y="4570354"/>
                  <a:pt x="1460979" y="4353692"/>
                </a:cubicBezTo>
                <a:lnTo>
                  <a:pt x="1460980" y="4353689"/>
                </a:lnTo>
                <a:lnTo>
                  <a:pt x="1460401" y="4353689"/>
                </a:lnTo>
                <a:close/>
              </a:path>
            </a:pathLst>
          </a:custGeom>
          <a:gradFill>
            <a:gsLst>
              <a:gs pos="44000">
                <a:schemeClr val="accent1">
                  <a:alpha val="0"/>
                </a:schemeClr>
              </a:gs>
              <a:gs pos="100000">
                <a:schemeClr val="accent1">
                  <a:alpha val="76000"/>
                </a:schemeClr>
              </a:gs>
            </a:gsLst>
            <a:lin ang="5400000" scaled="0"/>
          </a:gradFill>
          <a:ln w="6350" cap="sq">
            <a:gradFill>
              <a:gsLst>
                <a:gs pos="77000">
                  <a:schemeClr val="accent1">
                    <a:alpha val="0"/>
                  </a:schemeClr>
                </a:gs>
                <a:gs pos="100000">
                  <a:schemeClr val="accent1">
                    <a:alpha val="90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1"/>
            </p:custDataLst>
          </p:nvPr>
        </p:nvSpPr>
        <p:spPr>
          <a:xfrm>
            <a:off x="623888" y="2373104"/>
            <a:ext cx="2630116" cy="2911037"/>
          </a:xfrm>
          <a:custGeom>
            <a:avLst/>
            <a:gdLst>
              <a:gd name="connsiteX0" fmla="*/ 191977 w 3181066"/>
              <a:gd name="connsiteY0" fmla="*/ 0 h 3520832"/>
              <a:gd name="connsiteX1" fmla="*/ 1037911 w 3181066"/>
              <a:gd name="connsiteY1" fmla="*/ 0 h 3520832"/>
              <a:gd name="connsiteX2" fmla="*/ 1031085 w 3181066"/>
              <a:gd name="connsiteY2" fmla="*/ 67709 h 3520832"/>
              <a:gd name="connsiteX3" fmla="*/ 1590533 w 3181066"/>
              <a:gd name="connsiteY3" fmla="*/ 627157 h 3520832"/>
              <a:gd name="connsiteX4" fmla="*/ 2149981 w 3181066"/>
              <a:gd name="connsiteY4" fmla="*/ 67709 h 3520832"/>
              <a:gd name="connsiteX5" fmla="*/ 2143155 w 3181066"/>
              <a:gd name="connsiteY5" fmla="*/ 0 h 3520832"/>
              <a:gd name="connsiteX6" fmla="*/ 2989089 w 3181066"/>
              <a:gd name="connsiteY6" fmla="*/ 0 h 3520832"/>
              <a:gd name="connsiteX7" fmla="*/ 3181066 w 3181066"/>
              <a:gd name="connsiteY7" fmla="*/ 191977 h 3520832"/>
              <a:gd name="connsiteX8" fmla="*/ 3181066 w 3181066"/>
              <a:gd name="connsiteY8" fmla="*/ 3520832 h 3520832"/>
              <a:gd name="connsiteX9" fmla="*/ 0 w 3181066"/>
              <a:gd name="connsiteY9" fmla="*/ 3520832 h 3520832"/>
              <a:gd name="connsiteX10" fmla="*/ 0 w 3181066"/>
              <a:gd name="connsiteY10" fmla="*/ 191977 h 3520832"/>
              <a:gd name="connsiteX11" fmla="*/ 191977 w 3181066"/>
              <a:gd name="connsiteY11" fmla="*/ 0 h 3520832"/>
            </a:gdLst>
            <a:ahLst/>
            <a:cxnLst/>
            <a:rect l="l" t="t" r="r" b="b"/>
            <a:pathLst>
              <a:path w="3181066" h="3520832">
                <a:moveTo>
                  <a:pt x="191977" y="0"/>
                </a:moveTo>
                <a:lnTo>
                  <a:pt x="1037911" y="0"/>
                </a:lnTo>
                <a:lnTo>
                  <a:pt x="1031085" y="67709"/>
                </a:lnTo>
                <a:cubicBezTo>
                  <a:pt x="1031085" y="376684"/>
                  <a:pt x="1281558" y="627157"/>
                  <a:pt x="1590533" y="627157"/>
                </a:cubicBezTo>
                <a:cubicBezTo>
                  <a:pt x="1899508" y="627157"/>
                  <a:pt x="2149981" y="376684"/>
                  <a:pt x="2149981" y="67709"/>
                </a:cubicBezTo>
                <a:lnTo>
                  <a:pt x="2143155" y="0"/>
                </a:lnTo>
                <a:lnTo>
                  <a:pt x="2989089" y="0"/>
                </a:lnTo>
                <a:cubicBezTo>
                  <a:pt x="3095115" y="0"/>
                  <a:pt x="3181066" y="85951"/>
                  <a:pt x="3181066" y="191977"/>
                </a:cubicBezTo>
                <a:lnTo>
                  <a:pt x="3181066" y="3520832"/>
                </a:lnTo>
                <a:lnTo>
                  <a:pt x="0" y="3520832"/>
                </a:lnTo>
                <a:lnTo>
                  <a:pt x="0" y="191977"/>
                </a:lnTo>
                <a:cubicBezTo>
                  <a:pt x="0" y="85951"/>
                  <a:pt x="85951" y="0"/>
                  <a:pt x="191977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2"/>
            </p:custDataLst>
          </p:nvPr>
        </p:nvSpPr>
        <p:spPr>
          <a:xfrm>
            <a:off x="896815" y="3602940"/>
            <a:ext cx="2084263" cy="200368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为钢铁行业转型升级提供可复制、可推广的文化建设模板。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9" name="标题 1"/>
          <p:cNvSpPr txBox="1"/>
          <p:nvPr>
            <p:custDataLst>
              <p:tags r:id="rId3"/>
            </p:custDataLst>
          </p:nvPr>
        </p:nvSpPr>
        <p:spPr>
          <a:xfrm>
            <a:off x="1595605" y="2081958"/>
            <a:ext cx="686683" cy="686684"/>
          </a:xfrm>
          <a:prstGeom prst="ellipse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100000"/>
                </a:schemeClr>
              </a:gs>
              <a:gs pos="100000">
                <a:schemeClr val="accent1">
                  <a:lumMod val="100000"/>
                  <a:alpha val="100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4"/>
            </p:custDataLst>
          </p:nvPr>
        </p:nvSpPr>
        <p:spPr>
          <a:xfrm>
            <a:off x="1711734" y="2241474"/>
            <a:ext cx="454425" cy="36765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01</a:t>
            </a: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5"/>
            </p:custDataLst>
          </p:nvPr>
        </p:nvSpPr>
        <p:spPr>
          <a:xfrm>
            <a:off x="793462" y="2955593"/>
            <a:ext cx="2290968" cy="58638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构建行业标杆型企业文化样本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2" name="标题 1"/>
          <p:cNvSpPr txBox="1"/>
          <p:nvPr>
            <p:custDataLst>
              <p:tags r:id="rId6"/>
            </p:custDataLst>
          </p:nvPr>
        </p:nvSpPr>
        <p:spPr>
          <a:xfrm>
            <a:off x="3377443" y="1792079"/>
            <a:ext cx="2630116" cy="2911037"/>
          </a:xfrm>
          <a:custGeom>
            <a:avLst/>
            <a:gdLst>
              <a:gd name="connsiteX0" fmla="*/ 191977 w 3181066"/>
              <a:gd name="connsiteY0" fmla="*/ 0 h 3520832"/>
              <a:gd name="connsiteX1" fmla="*/ 1037911 w 3181066"/>
              <a:gd name="connsiteY1" fmla="*/ 0 h 3520832"/>
              <a:gd name="connsiteX2" fmla="*/ 1031085 w 3181066"/>
              <a:gd name="connsiteY2" fmla="*/ 67709 h 3520832"/>
              <a:gd name="connsiteX3" fmla="*/ 1590533 w 3181066"/>
              <a:gd name="connsiteY3" fmla="*/ 627157 h 3520832"/>
              <a:gd name="connsiteX4" fmla="*/ 2149981 w 3181066"/>
              <a:gd name="connsiteY4" fmla="*/ 67709 h 3520832"/>
              <a:gd name="connsiteX5" fmla="*/ 2143155 w 3181066"/>
              <a:gd name="connsiteY5" fmla="*/ 0 h 3520832"/>
              <a:gd name="connsiteX6" fmla="*/ 2989089 w 3181066"/>
              <a:gd name="connsiteY6" fmla="*/ 0 h 3520832"/>
              <a:gd name="connsiteX7" fmla="*/ 3181066 w 3181066"/>
              <a:gd name="connsiteY7" fmla="*/ 191977 h 3520832"/>
              <a:gd name="connsiteX8" fmla="*/ 3181066 w 3181066"/>
              <a:gd name="connsiteY8" fmla="*/ 3520832 h 3520832"/>
              <a:gd name="connsiteX9" fmla="*/ 0 w 3181066"/>
              <a:gd name="connsiteY9" fmla="*/ 3520832 h 3520832"/>
              <a:gd name="connsiteX10" fmla="*/ 0 w 3181066"/>
              <a:gd name="connsiteY10" fmla="*/ 191977 h 3520832"/>
              <a:gd name="connsiteX11" fmla="*/ 191977 w 3181066"/>
              <a:gd name="connsiteY11" fmla="*/ 0 h 3520832"/>
            </a:gdLst>
            <a:ahLst/>
            <a:cxnLst/>
            <a:rect l="l" t="t" r="r" b="b"/>
            <a:pathLst>
              <a:path w="3181066" h="3520832">
                <a:moveTo>
                  <a:pt x="191977" y="0"/>
                </a:moveTo>
                <a:lnTo>
                  <a:pt x="1037911" y="0"/>
                </a:lnTo>
                <a:lnTo>
                  <a:pt x="1031085" y="67709"/>
                </a:lnTo>
                <a:cubicBezTo>
                  <a:pt x="1031085" y="376684"/>
                  <a:pt x="1281558" y="627157"/>
                  <a:pt x="1590533" y="627157"/>
                </a:cubicBezTo>
                <a:cubicBezTo>
                  <a:pt x="1899508" y="627157"/>
                  <a:pt x="2149981" y="376684"/>
                  <a:pt x="2149981" y="67709"/>
                </a:cubicBezTo>
                <a:lnTo>
                  <a:pt x="2143155" y="0"/>
                </a:lnTo>
                <a:lnTo>
                  <a:pt x="2989089" y="0"/>
                </a:lnTo>
                <a:cubicBezTo>
                  <a:pt x="3095115" y="0"/>
                  <a:pt x="3181066" y="85951"/>
                  <a:pt x="3181066" y="191977"/>
                </a:cubicBezTo>
                <a:lnTo>
                  <a:pt x="3181066" y="3520832"/>
                </a:lnTo>
                <a:lnTo>
                  <a:pt x="0" y="3520832"/>
                </a:lnTo>
                <a:lnTo>
                  <a:pt x="0" y="191977"/>
                </a:lnTo>
                <a:cubicBezTo>
                  <a:pt x="0" y="85951"/>
                  <a:pt x="85951" y="0"/>
                  <a:pt x="191977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7"/>
            </p:custDataLst>
          </p:nvPr>
        </p:nvSpPr>
        <p:spPr>
          <a:xfrm>
            <a:off x="3719585" y="3280360"/>
            <a:ext cx="2084263" cy="200368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使企业文化成为企业核心竞争力的重要组成部分。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4" name="标题 1"/>
          <p:cNvSpPr txBox="1"/>
          <p:nvPr>
            <p:custDataLst>
              <p:tags r:id="rId8"/>
            </p:custDataLst>
          </p:nvPr>
        </p:nvSpPr>
        <p:spPr>
          <a:xfrm>
            <a:off x="4349160" y="1500933"/>
            <a:ext cx="686683" cy="686684"/>
          </a:xfrm>
          <a:prstGeom prst="ellipse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100000"/>
                </a:schemeClr>
              </a:gs>
              <a:gs pos="100000">
                <a:schemeClr val="accent1">
                  <a:lumMod val="100000"/>
                  <a:alpha val="100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9"/>
            </p:custDataLst>
          </p:nvPr>
        </p:nvSpPr>
        <p:spPr>
          <a:xfrm>
            <a:off x="4465289" y="1660449"/>
            <a:ext cx="454425" cy="36765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02</a:t>
            </a: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0"/>
            </p:custDataLst>
          </p:nvPr>
        </p:nvSpPr>
        <p:spPr>
          <a:xfrm>
            <a:off x="3585752" y="2705403"/>
            <a:ext cx="2290968" cy="58638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形成“文化+技术+管理”三位一体竞争优势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7" name="标题 1"/>
          <p:cNvSpPr txBox="1"/>
          <p:nvPr>
            <p:custDataLst>
              <p:tags r:id="rId11"/>
            </p:custDataLst>
          </p:nvPr>
        </p:nvSpPr>
        <p:spPr>
          <a:xfrm>
            <a:off x="6130998" y="1792079"/>
            <a:ext cx="2630116" cy="2911037"/>
          </a:xfrm>
          <a:custGeom>
            <a:avLst/>
            <a:gdLst>
              <a:gd name="connsiteX0" fmla="*/ 191977 w 3181066"/>
              <a:gd name="connsiteY0" fmla="*/ 0 h 3520832"/>
              <a:gd name="connsiteX1" fmla="*/ 1037911 w 3181066"/>
              <a:gd name="connsiteY1" fmla="*/ 0 h 3520832"/>
              <a:gd name="connsiteX2" fmla="*/ 1031085 w 3181066"/>
              <a:gd name="connsiteY2" fmla="*/ 67709 h 3520832"/>
              <a:gd name="connsiteX3" fmla="*/ 1590533 w 3181066"/>
              <a:gd name="connsiteY3" fmla="*/ 627157 h 3520832"/>
              <a:gd name="connsiteX4" fmla="*/ 2149981 w 3181066"/>
              <a:gd name="connsiteY4" fmla="*/ 67709 h 3520832"/>
              <a:gd name="connsiteX5" fmla="*/ 2143155 w 3181066"/>
              <a:gd name="connsiteY5" fmla="*/ 0 h 3520832"/>
              <a:gd name="connsiteX6" fmla="*/ 2989089 w 3181066"/>
              <a:gd name="connsiteY6" fmla="*/ 0 h 3520832"/>
              <a:gd name="connsiteX7" fmla="*/ 3181066 w 3181066"/>
              <a:gd name="connsiteY7" fmla="*/ 191977 h 3520832"/>
              <a:gd name="connsiteX8" fmla="*/ 3181066 w 3181066"/>
              <a:gd name="connsiteY8" fmla="*/ 3520832 h 3520832"/>
              <a:gd name="connsiteX9" fmla="*/ 0 w 3181066"/>
              <a:gd name="connsiteY9" fmla="*/ 3520832 h 3520832"/>
              <a:gd name="connsiteX10" fmla="*/ 0 w 3181066"/>
              <a:gd name="connsiteY10" fmla="*/ 191977 h 3520832"/>
              <a:gd name="connsiteX11" fmla="*/ 191977 w 3181066"/>
              <a:gd name="connsiteY11" fmla="*/ 0 h 3520832"/>
            </a:gdLst>
            <a:ahLst/>
            <a:cxnLst/>
            <a:rect l="l" t="t" r="r" b="b"/>
            <a:pathLst>
              <a:path w="3181066" h="3520832">
                <a:moveTo>
                  <a:pt x="191977" y="0"/>
                </a:moveTo>
                <a:lnTo>
                  <a:pt x="1037911" y="0"/>
                </a:lnTo>
                <a:lnTo>
                  <a:pt x="1031085" y="67709"/>
                </a:lnTo>
                <a:cubicBezTo>
                  <a:pt x="1031085" y="376684"/>
                  <a:pt x="1281558" y="627157"/>
                  <a:pt x="1590533" y="627157"/>
                </a:cubicBezTo>
                <a:cubicBezTo>
                  <a:pt x="1899508" y="627157"/>
                  <a:pt x="2149981" y="376684"/>
                  <a:pt x="2149981" y="67709"/>
                </a:cubicBezTo>
                <a:lnTo>
                  <a:pt x="2143155" y="0"/>
                </a:lnTo>
                <a:lnTo>
                  <a:pt x="2989089" y="0"/>
                </a:lnTo>
                <a:cubicBezTo>
                  <a:pt x="3095115" y="0"/>
                  <a:pt x="3181066" y="85951"/>
                  <a:pt x="3181066" y="191977"/>
                </a:cubicBezTo>
                <a:lnTo>
                  <a:pt x="3181066" y="3520832"/>
                </a:lnTo>
                <a:lnTo>
                  <a:pt x="0" y="3520832"/>
                </a:lnTo>
                <a:lnTo>
                  <a:pt x="0" y="191977"/>
                </a:lnTo>
                <a:cubicBezTo>
                  <a:pt x="0" y="85951"/>
                  <a:pt x="85951" y="0"/>
                  <a:pt x="191977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2"/>
            </p:custDataLst>
          </p:nvPr>
        </p:nvSpPr>
        <p:spPr>
          <a:xfrm>
            <a:off x="6403925" y="3021915"/>
            <a:ext cx="2084263" cy="200368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让文化不仅是过去的记忆，更是未来的引擎。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9" name="标题 1"/>
          <p:cNvSpPr txBox="1"/>
          <p:nvPr>
            <p:custDataLst>
              <p:tags r:id="rId13"/>
            </p:custDataLst>
          </p:nvPr>
        </p:nvSpPr>
        <p:spPr>
          <a:xfrm>
            <a:off x="7102715" y="1500933"/>
            <a:ext cx="686683" cy="686684"/>
          </a:xfrm>
          <a:prstGeom prst="ellipse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100000"/>
                </a:schemeClr>
              </a:gs>
              <a:gs pos="100000">
                <a:schemeClr val="accent1">
                  <a:lumMod val="100000"/>
                  <a:alpha val="100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14"/>
            </p:custDataLst>
          </p:nvPr>
        </p:nvSpPr>
        <p:spPr>
          <a:xfrm>
            <a:off x="7218844" y="1660449"/>
            <a:ext cx="454425" cy="36765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03</a:t>
            </a: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5"/>
            </p:custDataLst>
          </p:nvPr>
        </p:nvSpPr>
        <p:spPr>
          <a:xfrm>
            <a:off x="6012180" y="2374265"/>
            <a:ext cx="2795270" cy="58610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实现从“传统制造”到“智慧生态”的文化跃迁</a:t>
            </a:r>
            <a:endParaRPr kumimoji="1" lang="en-US" altLang="zh-CN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2" name="标题 1"/>
          <p:cNvSpPr txBox="1"/>
          <p:nvPr>
            <p:custDataLst>
              <p:tags r:id="rId16"/>
            </p:custDataLst>
          </p:nvPr>
        </p:nvSpPr>
        <p:spPr>
          <a:xfrm>
            <a:off x="8884553" y="2373104"/>
            <a:ext cx="2630116" cy="2911037"/>
          </a:xfrm>
          <a:custGeom>
            <a:avLst/>
            <a:gdLst>
              <a:gd name="connsiteX0" fmla="*/ 191977 w 3181066"/>
              <a:gd name="connsiteY0" fmla="*/ 0 h 3520832"/>
              <a:gd name="connsiteX1" fmla="*/ 1037911 w 3181066"/>
              <a:gd name="connsiteY1" fmla="*/ 0 h 3520832"/>
              <a:gd name="connsiteX2" fmla="*/ 1031085 w 3181066"/>
              <a:gd name="connsiteY2" fmla="*/ 67709 h 3520832"/>
              <a:gd name="connsiteX3" fmla="*/ 1590533 w 3181066"/>
              <a:gd name="connsiteY3" fmla="*/ 627157 h 3520832"/>
              <a:gd name="connsiteX4" fmla="*/ 2149981 w 3181066"/>
              <a:gd name="connsiteY4" fmla="*/ 67709 h 3520832"/>
              <a:gd name="connsiteX5" fmla="*/ 2143155 w 3181066"/>
              <a:gd name="connsiteY5" fmla="*/ 0 h 3520832"/>
              <a:gd name="connsiteX6" fmla="*/ 2989089 w 3181066"/>
              <a:gd name="connsiteY6" fmla="*/ 0 h 3520832"/>
              <a:gd name="connsiteX7" fmla="*/ 3181066 w 3181066"/>
              <a:gd name="connsiteY7" fmla="*/ 191977 h 3520832"/>
              <a:gd name="connsiteX8" fmla="*/ 3181066 w 3181066"/>
              <a:gd name="connsiteY8" fmla="*/ 3520832 h 3520832"/>
              <a:gd name="connsiteX9" fmla="*/ 0 w 3181066"/>
              <a:gd name="connsiteY9" fmla="*/ 3520832 h 3520832"/>
              <a:gd name="connsiteX10" fmla="*/ 0 w 3181066"/>
              <a:gd name="connsiteY10" fmla="*/ 191977 h 3520832"/>
              <a:gd name="connsiteX11" fmla="*/ 191977 w 3181066"/>
              <a:gd name="connsiteY11" fmla="*/ 0 h 3520832"/>
            </a:gdLst>
            <a:ahLst/>
            <a:cxnLst/>
            <a:rect l="l" t="t" r="r" b="b"/>
            <a:pathLst>
              <a:path w="3181066" h="3520832">
                <a:moveTo>
                  <a:pt x="191977" y="0"/>
                </a:moveTo>
                <a:lnTo>
                  <a:pt x="1037911" y="0"/>
                </a:lnTo>
                <a:lnTo>
                  <a:pt x="1031085" y="67709"/>
                </a:lnTo>
                <a:cubicBezTo>
                  <a:pt x="1031085" y="376684"/>
                  <a:pt x="1281558" y="627157"/>
                  <a:pt x="1590533" y="627157"/>
                </a:cubicBezTo>
                <a:cubicBezTo>
                  <a:pt x="1899508" y="627157"/>
                  <a:pt x="2149981" y="376684"/>
                  <a:pt x="2149981" y="67709"/>
                </a:cubicBezTo>
                <a:lnTo>
                  <a:pt x="2143155" y="0"/>
                </a:lnTo>
                <a:lnTo>
                  <a:pt x="2989089" y="0"/>
                </a:lnTo>
                <a:cubicBezTo>
                  <a:pt x="3095115" y="0"/>
                  <a:pt x="3181066" y="85951"/>
                  <a:pt x="3181066" y="191977"/>
                </a:cubicBezTo>
                <a:lnTo>
                  <a:pt x="3181066" y="3520832"/>
                </a:lnTo>
                <a:lnTo>
                  <a:pt x="0" y="3520832"/>
                </a:lnTo>
                <a:lnTo>
                  <a:pt x="0" y="191977"/>
                </a:lnTo>
                <a:cubicBezTo>
                  <a:pt x="0" y="85951"/>
                  <a:pt x="85951" y="0"/>
                  <a:pt x="191977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17"/>
            </p:custDataLst>
          </p:nvPr>
        </p:nvSpPr>
        <p:spPr>
          <a:xfrm>
            <a:off x="9130810" y="4004895"/>
            <a:ext cx="2084263" cy="200368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使企业文化真正成为支撑企业可持续发展的“软实力”与“硬支撑”。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4" name="标题 1"/>
          <p:cNvSpPr txBox="1"/>
          <p:nvPr>
            <p:custDataLst>
              <p:tags r:id="rId18"/>
            </p:custDataLst>
          </p:nvPr>
        </p:nvSpPr>
        <p:spPr>
          <a:xfrm>
            <a:off x="9856270" y="2081958"/>
            <a:ext cx="686683" cy="686684"/>
          </a:xfrm>
          <a:prstGeom prst="ellipse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100000"/>
                </a:schemeClr>
              </a:gs>
              <a:gs pos="100000">
                <a:schemeClr val="accent1">
                  <a:lumMod val="100000"/>
                  <a:alpha val="100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>
            <p:custDataLst>
              <p:tags r:id="rId19"/>
            </p:custDataLst>
          </p:nvPr>
        </p:nvSpPr>
        <p:spPr>
          <a:xfrm>
            <a:off x="9972399" y="2241474"/>
            <a:ext cx="454425" cy="36765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04</a:t>
            </a:r>
            <a:endParaRPr kumimoji="1" lang="zh-CN" altLang="en-US"/>
          </a:p>
        </p:txBody>
      </p:sp>
      <p:sp>
        <p:nvSpPr>
          <p:cNvPr id="26" name="标题 1"/>
          <p:cNvSpPr txBox="1"/>
          <p:nvPr>
            <p:custDataLst>
              <p:tags r:id="rId20"/>
            </p:custDataLst>
          </p:nvPr>
        </p:nvSpPr>
        <p:spPr>
          <a:xfrm>
            <a:off x="9043332" y="3292143"/>
            <a:ext cx="2290968" cy="58638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最终达成“文化赋能转型、转型反哺文化”的良性循环</a:t>
            </a:r>
            <a:endParaRPr kumimoji="1" lang="en-US" altLang="zh-CN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7" name="标题 1"/>
          <p:cNvSpPr txBox="1"/>
          <p:nvPr/>
        </p:nvSpPr>
        <p:spPr>
          <a:xfrm>
            <a:off x="762375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二、</a:t>
            </a: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未来展望：打造“绿色智能高端”文化新范式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4633247" flipH="1" flipV="1">
            <a:off x="317180" y="207320"/>
            <a:ext cx="266589" cy="354200"/>
          </a:xfrm>
          <a:custGeom>
            <a:avLst/>
            <a:gdLst>
              <a:gd name="connsiteX0" fmla="*/ 231769 w 253163"/>
              <a:gd name="connsiteY0" fmla="*/ 76068 h 336362"/>
              <a:gd name="connsiteX1" fmla="*/ 0 w 253163"/>
              <a:gd name="connsiteY1" fmla="*/ 276935 h 336362"/>
              <a:gd name="connsiteX2" fmla="*/ 99839 w 253163"/>
              <a:gd name="connsiteY2" fmla="*/ 0 h 336362"/>
              <a:gd name="connsiteX3" fmla="*/ 231769 w 253163"/>
              <a:gd name="connsiteY3" fmla="*/ 76068 h 336362"/>
              <a:gd name="connsiteX4" fmla="*/ 216318 w 253163"/>
              <a:gd name="connsiteY4" fmla="*/ 230581 h 336362"/>
              <a:gd name="connsiteX5" fmla="*/ 46354 w 253163"/>
              <a:gd name="connsiteY5" fmla="*/ 336363 h 336362"/>
              <a:gd name="connsiteX6" fmla="*/ 253163 w 253163"/>
              <a:gd name="connsiteY6" fmla="*/ 326854 h 336362"/>
              <a:gd name="connsiteX7" fmla="*/ 216318 w 253163"/>
              <a:gd name="connsiteY7" fmla="*/ 230581 h 336362"/>
            </a:gdLst>
            <a:ahLst/>
            <a:cxnLst/>
            <a:rect l="l" t="t" r="r" b="b"/>
            <a:pathLst>
              <a:path w="253163" h="336362">
                <a:moveTo>
                  <a:pt x="231769" y="76068"/>
                </a:moveTo>
                <a:lnTo>
                  <a:pt x="0" y="276935"/>
                </a:lnTo>
                <a:lnTo>
                  <a:pt x="99839" y="0"/>
                </a:lnTo>
                <a:lnTo>
                  <a:pt x="231769" y="76068"/>
                </a:lnTo>
                <a:close/>
                <a:moveTo>
                  <a:pt x="216318" y="230581"/>
                </a:moveTo>
                <a:lnTo>
                  <a:pt x="46354" y="336363"/>
                </a:lnTo>
                <a:lnTo>
                  <a:pt x="253163" y="326854"/>
                </a:lnTo>
                <a:lnTo>
                  <a:pt x="216318" y="230581"/>
                </a:lnTo>
                <a:close/>
              </a:path>
            </a:pathLst>
          </a:custGeom>
          <a:solidFill>
            <a:schemeClr val="accent1"/>
          </a:solidFill>
          <a:ln w="11878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1588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accent1">
              <a:alpha val="95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>
            <a:off x="440055" y="1401445"/>
            <a:ext cx="3175000" cy="405511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96850" y="2934335"/>
            <a:ext cx="3175000" cy="11169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zh-CN" altLang="en-US" sz="66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思考题</a:t>
            </a:r>
            <a:endParaRPr kumimoji="1" lang="zh-CN" altLang="en-US" sz="66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 flipH="1">
            <a:off x="3495675" y="3143250"/>
            <a:ext cx="571500" cy="571500"/>
          </a:xfrm>
          <a:prstGeom prst="ellipse">
            <a:avLst/>
          </a:prstGeom>
          <a:noFill/>
          <a:ln w="12700" cap="flat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5" name="线条 1"/>
          <p:cNvCxnSpPr/>
          <p:nvPr/>
        </p:nvCxnSpPr>
        <p:spPr>
          <a:xfrm>
            <a:off x="3634740" y="3429000"/>
            <a:ext cx="304800" cy="0"/>
          </a:xfrm>
          <a:prstGeom prst="straightConnector1">
            <a:avLst/>
          </a:prstGeom>
          <a:noFill/>
          <a:ln w="12700" cap="sq">
            <a:solidFill>
              <a:schemeClr val="accent1"/>
            </a:solidFill>
            <a:miter/>
            <a:headEnd type="none"/>
            <a:tailEnd type="arrow"/>
          </a:ln>
        </p:spPr>
      </p:cxnSp>
      <p:sp>
        <p:nvSpPr>
          <p:cNvPr id="18" name="标题 1"/>
          <p:cNvSpPr txBox="1"/>
          <p:nvPr/>
        </p:nvSpPr>
        <p:spPr>
          <a:xfrm>
            <a:off x="4067810" y="549275"/>
            <a:ext cx="8086090" cy="7724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 sz="2000">
                <a:solidFill>
                  <a:schemeClr val="bg1"/>
                </a:solidFill>
              </a:rPr>
              <a:t>某大型钢铁企业计划对现有企业文化体系进行升级，以适配</a:t>
            </a:r>
            <a:r>
              <a:rPr kumimoji="1" lang="en-US" altLang="zh-CN" sz="2000">
                <a:solidFill>
                  <a:schemeClr val="bg1"/>
                </a:solidFill>
              </a:rPr>
              <a:t> “</a:t>
            </a:r>
            <a:r>
              <a:rPr kumimoji="1" lang="zh-CN" altLang="en-US" sz="2000">
                <a:solidFill>
                  <a:schemeClr val="bg1"/>
                </a:solidFill>
              </a:rPr>
              <a:t>绿色化、智能化、高端化</a:t>
            </a:r>
            <a:r>
              <a:rPr kumimoji="1" lang="en-US" altLang="zh-CN" sz="2000">
                <a:solidFill>
                  <a:schemeClr val="bg1"/>
                </a:solidFill>
              </a:rPr>
              <a:t>” </a:t>
            </a:r>
            <a:r>
              <a:rPr kumimoji="1" lang="zh-CN" altLang="en-US" sz="2000">
                <a:solidFill>
                  <a:schemeClr val="bg1"/>
                </a:solidFill>
              </a:rPr>
              <a:t>转型目标。该企业当前状况如下：</a:t>
            </a:r>
            <a:endParaRPr kumimoji="1" lang="zh-CN" altLang="en-US" sz="2000">
              <a:solidFill>
                <a:schemeClr val="bg1"/>
              </a:solidFill>
            </a:endParaRPr>
          </a:p>
          <a:p>
            <a:pPr algn="l">
              <a:lnSpc>
                <a:spcPct val="130000"/>
              </a:lnSpc>
            </a:pPr>
            <a:r>
              <a:rPr kumimoji="1" lang="zh-CN" altLang="en-US" sz="2000">
                <a:solidFill>
                  <a:srgbClr val="FFFF00"/>
                </a:solidFill>
              </a:rPr>
              <a:t>物质层：</a:t>
            </a:r>
            <a:r>
              <a:rPr kumimoji="1" lang="zh-CN" altLang="en-US" sz="2000">
                <a:solidFill>
                  <a:schemeClr val="bg1"/>
                </a:solidFill>
              </a:rPr>
              <a:t>厂区内仍保留部分传统高炉设备展示区，新投产的智能化轧钢车间外未设置文化标识，产品展厅以普通建筑用钢为主，缺乏高端特种钢展示模块；</a:t>
            </a:r>
            <a:endParaRPr kumimoji="1" lang="zh-CN" altLang="en-US" sz="2000">
              <a:solidFill>
                <a:schemeClr val="bg1"/>
              </a:solidFill>
            </a:endParaRPr>
          </a:p>
          <a:p>
            <a:pPr algn="l">
              <a:lnSpc>
                <a:spcPct val="130000"/>
              </a:lnSpc>
            </a:pPr>
            <a:r>
              <a:rPr kumimoji="1" lang="zh-CN" altLang="en-US" sz="2000">
                <a:solidFill>
                  <a:srgbClr val="FFFF00"/>
                </a:solidFill>
              </a:rPr>
              <a:t>行为层：</a:t>
            </a:r>
            <a:r>
              <a:rPr kumimoji="1" lang="zh-CN" altLang="en-US" sz="2000">
                <a:solidFill>
                  <a:schemeClr val="bg1"/>
                </a:solidFill>
              </a:rPr>
              <a:t>一线员工仍存在</a:t>
            </a:r>
            <a:r>
              <a:rPr kumimoji="1" lang="en-US" altLang="zh-CN" sz="2000">
                <a:solidFill>
                  <a:schemeClr val="bg1"/>
                </a:solidFill>
              </a:rPr>
              <a:t> “</a:t>
            </a:r>
            <a:r>
              <a:rPr kumimoji="1" lang="zh-CN" altLang="en-US" sz="2000">
                <a:solidFill>
                  <a:schemeClr val="bg1"/>
                </a:solidFill>
              </a:rPr>
              <a:t>重产量、轻能耗</a:t>
            </a:r>
            <a:r>
              <a:rPr kumimoji="1" lang="en-US" altLang="zh-CN" sz="2000">
                <a:solidFill>
                  <a:schemeClr val="bg1"/>
                </a:solidFill>
              </a:rPr>
              <a:t>” </a:t>
            </a:r>
            <a:r>
              <a:rPr kumimoji="1" lang="zh-CN" altLang="en-US" sz="2000">
                <a:solidFill>
                  <a:schemeClr val="bg1"/>
                </a:solidFill>
              </a:rPr>
              <a:t>的操作习惯，技术团队与生产车间的跨部门协作频率较低，管理层调研基层时多以</a:t>
            </a:r>
            <a:r>
              <a:rPr kumimoji="1" lang="en-US" altLang="zh-CN" sz="2000">
                <a:solidFill>
                  <a:schemeClr val="bg1"/>
                </a:solidFill>
              </a:rPr>
              <a:t> “</a:t>
            </a:r>
            <a:r>
              <a:rPr kumimoji="1" lang="zh-CN" altLang="en-US" sz="2000">
                <a:solidFill>
                  <a:schemeClr val="bg1"/>
                </a:solidFill>
              </a:rPr>
              <a:t>听汇报</a:t>
            </a:r>
            <a:r>
              <a:rPr kumimoji="1" lang="en-US" altLang="zh-CN" sz="2000">
                <a:solidFill>
                  <a:schemeClr val="bg1"/>
                </a:solidFill>
              </a:rPr>
              <a:t>” </a:t>
            </a:r>
            <a:r>
              <a:rPr kumimoji="1" lang="zh-CN" altLang="en-US" sz="2000">
                <a:solidFill>
                  <a:schemeClr val="bg1"/>
                </a:solidFill>
              </a:rPr>
              <a:t>为主；</a:t>
            </a:r>
            <a:endParaRPr kumimoji="1" lang="zh-CN" altLang="en-US" sz="2000">
              <a:solidFill>
                <a:schemeClr val="bg1"/>
              </a:solidFill>
            </a:endParaRPr>
          </a:p>
          <a:p>
            <a:pPr algn="l">
              <a:lnSpc>
                <a:spcPct val="130000"/>
              </a:lnSpc>
            </a:pPr>
            <a:r>
              <a:rPr kumimoji="1" lang="zh-CN" altLang="en-US" sz="2000">
                <a:solidFill>
                  <a:srgbClr val="FFFF00"/>
                </a:solidFill>
              </a:rPr>
              <a:t>制度层：</a:t>
            </a:r>
            <a:r>
              <a:rPr kumimoji="1" lang="zh-CN" altLang="en-US" sz="2000">
                <a:solidFill>
                  <a:schemeClr val="bg1"/>
                </a:solidFill>
              </a:rPr>
              <a:t>现行安全管理制度未涵盖智能设备运维的专项条款，绩效考核中</a:t>
            </a:r>
            <a:r>
              <a:rPr kumimoji="1" lang="en-US" altLang="zh-CN" sz="2000">
                <a:solidFill>
                  <a:schemeClr val="bg1"/>
                </a:solidFill>
              </a:rPr>
              <a:t> “</a:t>
            </a:r>
            <a:r>
              <a:rPr kumimoji="1" lang="zh-CN" altLang="en-US" sz="2000">
                <a:solidFill>
                  <a:schemeClr val="bg1"/>
                </a:solidFill>
              </a:rPr>
              <a:t>绿色生产指标</a:t>
            </a:r>
            <a:r>
              <a:rPr kumimoji="1" lang="en-US" altLang="zh-CN" sz="2000">
                <a:solidFill>
                  <a:schemeClr val="bg1"/>
                </a:solidFill>
              </a:rPr>
              <a:t>” </a:t>
            </a:r>
            <a:r>
              <a:rPr kumimoji="1" lang="zh-CN" altLang="en-US" sz="2000">
                <a:solidFill>
                  <a:schemeClr val="bg1"/>
                </a:solidFill>
              </a:rPr>
              <a:t>权重仅占</a:t>
            </a:r>
            <a:r>
              <a:rPr kumimoji="1" lang="en-US" altLang="zh-CN" sz="2000">
                <a:solidFill>
                  <a:schemeClr val="bg1"/>
                </a:solidFill>
              </a:rPr>
              <a:t>5%</a:t>
            </a:r>
            <a:r>
              <a:rPr kumimoji="1" lang="zh-CN" altLang="en-US" sz="2000">
                <a:solidFill>
                  <a:schemeClr val="bg1"/>
                </a:solidFill>
              </a:rPr>
              <a:t>，低于</a:t>
            </a:r>
            <a:r>
              <a:rPr kumimoji="1" lang="en-US" altLang="zh-CN" sz="2000">
                <a:solidFill>
                  <a:schemeClr val="bg1"/>
                </a:solidFill>
              </a:rPr>
              <a:t>“</a:t>
            </a:r>
            <a:r>
              <a:rPr kumimoji="1" lang="zh-CN" altLang="en-US" sz="2000">
                <a:solidFill>
                  <a:schemeClr val="bg1"/>
                </a:solidFill>
              </a:rPr>
              <a:t>产量指标</a:t>
            </a:r>
            <a:r>
              <a:rPr kumimoji="1" lang="en-US" altLang="zh-CN" sz="2000">
                <a:solidFill>
                  <a:schemeClr val="bg1"/>
                </a:solidFill>
              </a:rPr>
              <a:t>” </a:t>
            </a:r>
            <a:r>
              <a:rPr kumimoji="1" lang="zh-CN" altLang="en-US" sz="2000">
                <a:solidFill>
                  <a:schemeClr val="bg1"/>
                </a:solidFill>
              </a:rPr>
              <a:t>的</a:t>
            </a:r>
            <a:r>
              <a:rPr kumimoji="1" lang="en-US" altLang="zh-CN" sz="2000">
                <a:solidFill>
                  <a:schemeClr val="bg1"/>
                </a:solidFill>
              </a:rPr>
              <a:t>30%</a:t>
            </a:r>
            <a:r>
              <a:rPr kumimoji="1" lang="zh-CN" altLang="en-US" sz="2000">
                <a:solidFill>
                  <a:schemeClr val="bg1"/>
                </a:solidFill>
              </a:rPr>
              <a:t>；</a:t>
            </a:r>
            <a:endParaRPr kumimoji="1" lang="zh-CN" altLang="en-US" sz="2000">
              <a:solidFill>
                <a:schemeClr val="bg1"/>
              </a:solidFill>
            </a:endParaRPr>
          </a:p>
          <a:p>
            <a:pPr algn="l">
              <a:lnSpc>
                <a:spcPct val="130000"/>
              </a:lnSpc>
            </a:pPr>
            <a:r>
              <a:rPr kumimoji="1" lang="zh-CN" altLang="en-US" sz="2000">
                <a:solidFill>
                  <a:srgbClr val="FFFF00"/>
                </a:solidFill>
              </a:rPr>
              <a:t>精神层：</a:t>
            </a:r>
            <a:r>
              <a:rPr kumimoji="1" lang="zh-CN" altLang="en-US" sz="2000">
                <a:solidFill>
                  <a:schemeClr val="bg1"/>
                </a:solidFill>
              </a:rPr>
              <a:t>企业核心价值观仍沿用十年前的</a:t>
            </a:r>
            <a:r>
              <a:rPr kumimoji="1" lang="en-US" altLang="zh-CN" sz="2000">
                <a:solidFill>
                  <a:schemeClr val="bg1"/>
                </a:solidFill>
              </a:rPr>
              <a:t> “</a:t>
            </a:r>
            <a:r>
              <a:rPr kumimoji="1" lang="zh-CN" altLang="en-US" sz="2000">
                <a:solidFill>
                  <a:schemeClr val="bg1"/>
                </a:solidFill>
              </a:rPr>
              <a:t>实干兴厂、质量为本</a:t>
            </a:r>
            <a:r>
              <a:rPr kumimoji="1" lang="en-US" altLang="zh-CN" sz="2000">
                <a:solidFill>
                  <a:schemeClr val="bg1"/>
                </a:solidFill>
              </a:rPr>
              <a:t>”</a:t>
            </a:r>
            <a:r>
              <a:rPr kumimoji="1" lang="zh-CN" altLang="en-US" sz="2000">
                <a:solidFill>
                  <a:schemeClr val="bg1"/>
                </a:solidFill>
              </a:rPr>
              <a:t>，未融入</a:t>
            </a:r>
            <a:r>
              <a:rPr kumimoji="1" lang="en-US" altLang="zh-CN" sz="2000">
                <a:solidFill>
                  <a:schemeClr val="bg1"/>
                </a:solidFill>
              </a:rPr>
              <a:t> “</a:t>
            </a:r>
            <a:r>
              <a:rPr kumimoji="1" lang="zh-CN" altLang="en-US" sz="2000">
                <a:solidFill>
                  <a:schemeClr val="bg1"/>
                </a:solidFill>
              </a:rPr>
              <a:t>低碳创新、智能引领</a:t>
            </a:r>
            <a:r>
              <a:rPr kumimoji="1" lang="en-US" altLang="zh-CN" sz="2000">
                <a:solidFill>
                  <a:schemeClr val="bg1"/>
                </a:solidFill>
              </a:rPr>
              <a:t>” </a:t>
            </a:r>
            <a:r>
              <a:rPr kumimoji="1" lang="zh-CN" altLang="en-US" sz="2000">
                <a:solidFill>
                  <a:schemeClr val="bg1"/>
                </a:solidFill>
              </a:rPr>
              <a:t>等转型理念。</a:t>
            </a:r>
            <a:endParaRPr kumimoji="1" lang="zh-CN" altLang="en-US" sz="2000">
              <a:solidFill>
                <a:schemeClr val="bg1"/>
              </a:solidFill>
            </a:endParaRPr>
          </a:p>
          <a:p>
            <a:pPr algn="l">
              <a:lnSpc>
                <a:spcPct val="130000"/>
              </a:lnSpc>
            </a:pPr>
            <a:r>
              <a:rPr kumimoji="1" lang="zh-CN" altLang="en-US" sz="2000">
                <a:solidFill>
                  <a:schemeClr val="bg1"/>
                </a:solidFill>
              </a:rPr>
              <a:t>请结合企业文化</a:t>
            </a:r>
            <a:r>
              <a:rPr kumimoji="1" lang="en-US" altLang="zh-CN" sz="2000">
                <a:solidFill>
                  <a:schemeClr val="bg1"/>
                </a:solidFill>
              </a:rPr>
              <a:t> “</a:t>
            </a:r>
            <a:r>
              <a:rPr kumimoji="1" lang="zh-CN" altLang="en-US" sz="2000">
                <a:solidFill>
                  <a:schemeClr val="bg1"/>
                </a:solidFill>
              </a:rPr>
              <a:t>物质层、行为层、制度层、精神层</a:t>
            </a:r>
            <a:r>
              <a:rPr kumimoji="1" lang="en-US" altLang="zh-CN" sz="2000">
                <a:solidFill>
                  <a:schemeClr val="bg1"/>
                </a:solidFill>
              </a:rPr>
              <a:t>” </a:t>
            </a:r>
            <a:r>
              <a:rPr kumimoji="1" lang="zh-CN" altLang="en-US" sz="2000">
                <a:solidFill>
                  <a:schemeClr val="bg1"/>
                </a:solidFill>
              </a:rPr>
              <a:t>的内在逻辑关联，分析该企业在文化升级中需解决的核心矛盾，并提出针对性的优化路径，确保四层次文化能协同支撑企业</a:t>
            </a:r>
            <a:r>
              <a:rPr kumimoji="1" lang="en-US" altLang="zh-CN" sz="2000">
                <a:solidFill>
                  <a:schemeClr val="bg1"/>
                </a:solidFill>
              </a:rPr>
              <a:t> “</a:t>
            </a:r>
            <a:r>
              <a:rPr kumimoji="1" lang="zh-CN" altLang="en-US" sz="2000">
                <a:solidFill>
                  <a:schemeClr val="bg1"/>
                </a:solidFill>
              </a:rPr>
              <a:t>三化</a:t>
            </a:r>
            <a:r>
              <a:rPr kumimoji="1" lang="en-US" altLang="zh-CN" sz="2000">
                <a:solidFill>
                  <a:schemeClr val="bg1"/>
                </a:solidFill>
              </a:rPr>
              <a:t>” </a:t>
            </a:r>
            <a:r>
              <a:rPr kumimoji="1" lang="zh-CN" altLang="en-US" sz="2000">
                <a:solidFill>
                  <a:schemeClr val="bg1"/>
                </a:solidFill>
              </a:rPr>
              <a:t>转型目标。</a:t>
            </a:r>
            <a:endParaRPr kumimoji="1" lang="zh-CN" altLang="en-US" sz="2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IPPT10"/>
          <p:cNvSpPr txBox="1"/>
          <p:nvPr/>
        </p:nvSpPr>
        <p:spPr>
          <a:xfrm>
            <a:off x="4770024" y="4047902"/>
            <a:ext cx="6505704" cy="19525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问题背景</a:t>
            </a:r>
            <a:endParaRPr kumimoji="1" lang="zh-CN" altLang="en-US"/>
          </a:p>
        </p:txBody>
      </p:sp>
      <p:sp>
        <p:nvSpPr>
          <p:cNvPr id="5" name="椭圆 2"/>
          <p:cNvSpPr txBox="1"/>
          <p:nvPr/>
        </p:nvSpPr>
        <p:spPr>
          <a:xfrm>
            <a:off x="7073860" y="1513215"/>
            <a:ext cx="2207900" cy="2207900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11430" cap="sq">
            <a:noFill/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椭圆 5"/>
          <p:cNvSpPr txBox="1"/>
          <p:nvPr/>
        </p:nvSpPr>
        <p:spPr>
          <a:xfrm>
            <a:off x="7073860" y="1890718"/>
            <a:ext cx="1898031" cy="189803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115"/>
          <p:cNvSpPr txBox="1"/>
          <p:nvPr/>
        </p:nvSpPr>
        <p:spPr>
          <a:xfrm>
            <a:off x="6763992" y="435233"/>
            <a:ext cx="2517768" cy="29154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8" name="椭圆 8"/>
          <p:cNvSpPr txBox="1"/>
          <p:nvPr/>
        </p:nvSpPr>
        <p:spPr>
          <a:xfrm>
            <a:off x="7073860" y="3268622"/>
            <a:ext cx="408214" cy="408214"/>
          </a:xfrm>
          <a:prstGeom prst="ellipse">
            <a:avLst/>
          </a:prstGeom>
          <a:solidFill>
            <a:schemeClr val="bg1">
              <a:alpha val="50000"/>
            </a:schemeClr>
          </a:solidFill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>
            <a:off x="5852160" y="2251710"/>
            <a:ext cx="5666740" cy="3086100"/>
          </a:xfrm>
          <a:prstGeom prst="roundRect">
            <a:avLst>
              <a:gd name="adj" fmla="val 3498"/>
            </a:avLst>
          </a:prstGeom>
          <a:noFill/>
          <a:ln w="28575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2"/>
            </p:custDataLst>
          </p:nvPr>
        </p:nvSpPr>
        <p:spPr>
          <a:xfrm>
            <a:off x="7247890" y="1596390"/>
            <a:ext cx="2954655" cy="798830"/>
          </a:xfrm>
          <a:prstGeom prst="roundRect">
            <a:avLst>
              <a:gd name="adj" fmla="val 13606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3"/>
            </p:custDataLst>
          </p:nvPr>
        </p:nvSpPr>
        <p:spPr>
          <a:xfrm>
            <a:off x="7392035" y="1791335"/>
            <a:ext cx="2631440" cy="4108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企业现状四大短板集中呈现</a:t>
            </a:r>
            <a:endParaRPr kumimoji="1" lang="en-US" altLang="zh-CN" sz="20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3" name="标题 1"/>
          <p:cNvSpPr txBox="1"/>
          <p:nvPr>
            <p:custDataLst>
              <p:tags r:id="rId4"/>
            </p:custDataLst>
          </p:nvPr>
        </p:nvSpPr>
        <p:spPr>
          <a:xfrm>
            <a:off x="5982335" y="2760345"/>
            <a:ext cx="5749290" cy="21577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物质层陈旧：智能车间无标识、高端产品缺展示；
行为层惯性：重产量轻能耗、跨部门协作弱；
制度层缺位：智能运维无规范、绿色指标权重低；
精神层滞后：价值观未融入新发展理念。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8" name="标题 1"/>
          <p:cNvSpPr txBox="1"/>
          <p:nvPr>
            <p:custDataLst>
              <p:tags r:id="rId5"/>
            </p:custDataLst>
          </p:nvPr>
        </p:nvSpPr>
        <p:spPr>
          <a:xfrm>
            <a:off x="2783840" y="1633220"/>
            <a:ext cx="1917065" cy="916305"/>
          </a:xfrm>
          <a:prstGeom prst="roundRect">
            <a:avLst>
              <a:gd name="adj" fmla="val 1360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6"/>
            </p:custDataLst>
          </p:nvPr>
        </p:nvSpPr>
        <p:spPr>
          <a:xfrm rot="11700000">
            <a:off x="2729549" y="2581592"/>
            <a:ext cx="152400" cy="161925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7"/>
            </p:custDataLst>
          </p:nvPr>
        </p:nvSpPr>
        <p:spPr>
          <a:xfrm>
            <a:off x="2456180" y="2251710"/>
            <a:ext cx="2653030" cy="3086100"/>
          </a:xfrm>
          <a:prstGeom prst="roundRect">
            <a:avLst>
              <a:gd name="adj" fmla="val 3498"/>
            </a:avLst>
          </a:prstGeom>
          <a:noFill/>
          <a:ln w="2857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8"/>
            </p:custDataLst>
          </p:nvPr>
        </p:nvSpPr>
        <p:spPr>
          <a:xfrm>
            <a:off x="2927985" y="1791335"/>
            <a:ext cx="1572260" cy="5365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当前文化体系存在明显断层</a:t>
            </a:r>
            <a:endParaRPr kumimoji="1" lang="en-US" altLang="zh-CN" sz="20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2" name="标题 1"/>
          <p:cNvSpPr txBox="1"/>
          <p:nvPr>
            <p:custDataLst>
              <p:tags r:id="rId9"/>
            </p:custDataLst>
          </p:nvPr>
        </p:nvSpPr>
        <p:spPr>
          <a:xfrm>
            <a:off x="2639695" y="2760345"/>
            <a:ext cx="2410460" cy="22498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四层次文化（物质、行为、制度、精神）与“三化”目标脱节，形成理念滞后、执行乏力的结构性矛盾。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3" name="标题 1"/>
          <p:cNvSpPr txBox="1"/>
          <p:nvPr>
            <p:custDataLst>
              <p:tags r:id="rId10"/>
            </p:custDataLst>
          </p:nvPr>
        </p:nvSpPr>
        <p:spPr>
          <a:xfrm>
            <a:off x="11003242" y="4818812"/>
            <a:ext cx="397568" cy="397568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2"/>
          </a:solidFill>
          <a:ln w="76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762375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一、问题背景</a:t>
            </a:r>
            <a:endParaRPr kumimoji="1" lang="zh-CN" altLang="en-US" sz="2800">
              <a:ln w="889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8" name="标题 1"/>
          <p:cNvSpPr txBox="1"/>
          <p:nvPr/>
        </p:nvSpPr>
        <p:spPr>
          <a:xfrm rot="4633247" flipH="1" flipV="1">
            <a:off x="317180" y="207320"/>
            <a:ext cx="266589" cy="354200"/>
          </a:xfrm>
          <a:custGeom>
            <a:avLst/>
            <a:gdLst>
              <a:gd name="connsiteX0" fmla="*/ 231769 w 253163"/>
              <a:gd name="connsiteY0" fmla="*/ 76068 h 336362"/>
              <a:gd name="connsiteX1" fmla="*/ 0 w 253163"/>
              <a:gd name="connsiteY1" fmla="*/ 276935 h 336362"/>
              <a:gd name="connsiteX2" fmla="*/ 99839 w 253163"/>
              <a:gd name="connsiteY2" fmla="*/ 0 h 336362"/>
              <a:gd name="connsiteX3" fmla="*/ 231769 w 253163"/>
              <a:gd name="connsiteY3" fmla="*/ 76068 h 336362"/>
              <a:gd name="connsiteX4" fmla="*/ 216318 w 253163"/>
              <a:gd name="connsiteY4" fmla="*/ 230581 h 336362"/>
              <a:gd name="connsiteX5" fmla="*/ 46354 w 253163"/>
              <a:gd name="connsiteY5" fmla="*/ 336363 h 336362"/>
              <a:gd name="connsiteX6" fmla="*/ 253163 w 253163"/>
              <a:gd name="connsiteY6" fmla="*/ 326854 h 336362"/>
              <a:gd name="connsiteX7" fmla="*/ 216318 w 253163"/>
              <a:gd name="connsiteY7" fmla="*/ 230581 h 336362"/>
            </a:gdLst>
            <a:ahLst/>
            <a:cxnLst/>
            <a:rect l="l" t="t" r="r" b="b"/>
            <a:pathLst>
              <a:path w="253163" h="336362">
                <a:moveTo>
                  <a:pt x="231769" y="76068"/>
                </a:moveTo>
                <a:lnTo>
                  <a:pt x="0" y="276935"/>
                </a:lnTo>
                <a:lnTo>
                  <a:pt x="99839" y="0"/>
                </a:lnTo>
                <a:lnTo>
                  <a:pt x="231769" y="76068"/>
                </a:lnTo>
                <a:close/>
                <a:moveTo>
                  <a:pt x="216318" y="230581"/>
                </a:moveTo>
                <a:lnTo>
                  <a:pt x="46354" y="336363"/>
                </a:lnTo>
                <a:lnTo>
                  <a:pt x="253163" y="326854"/>
                </a:lnTo>
                <a:lnTo>
                  <a:pt x="216318" y="230581"/>
                </a:lnTo>
                <a:close/>
              </a:path>
            </a:pathLst>
          </a:custGeom>
          <a:solidFill>
            <a:schemeClr val="accent1"/>
          </a:solidFill>
          <a:ln w="11878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021203">
            <a:off x="-2237646" y="1776547"/>
            <a:ext cx="5593480" cy="5593478"/>
          </a:xfrm>
          <a:prstGeom prst="ellipse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7197037">
            <a:off x="7330703" y="-1647925"/>
            <a:ext cx="5814176" cy="5814176"/>
          </a:xfrm>
          <a:prstGeom prst="ellipse">
            <a:avLst/>
          </a:prstGeom>
          <a:gradFill>
            <a:gsLst>
              <a:gs pos="0">
                <a:schemeClr val="accent1">
                  <a:alpha val="28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0021203">
            <a:off x="7604019" y="-1374609"/>
            <a:ext cx="5267546" cy="5267544"/>
          </a:xfrm>
          <a:prstGeom prst="ellipse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9670128" y="4146201"/>
            <a:ext cx="3725713" cy="3725713"/>
            <a:chOff x="9670128" y="4146201"/>
            <a:chExt cx="3725713" cy="3725713"/>
          </a:xfrm>
        </p:grpSpPr>
        <p:sp>
          <p:nvSpPr>
            <p:cNvPr id="7" name="标题 1"/>
            <p:cNvSpPr txBox="1"/>
            <p:nvPr/>
          </p:nvSpPr>
          <p:spPr>
            <a:xfrm rot="17197037">
              <a:off x="10035769" y="4511842"/>
              <a:ext cx="2994431" cy="2994431"/>
            </a:xfrm>
            <a:prstGeom prst="ellipse">
              <a:avLst/>
            </a:prstGeom>
            <a:gradFill>
              <a:gsLst>
                <a:gs pos="0">
                  <a:schemeClr val="accent1">
                    <a:alpha val="28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ln w="1905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8" name="标题 1"/>
            <p:cNvSpPr txBox="1"/>
            <p:nvPr/>
          </p:nvSpPr>
          <p:spPr>
            <a:xfrm rot="10021203">
              <a:off x="10176533" y="4652606"/>
              <a:ext cx="2712904" cy="2712903"/>
            </a:xfrm>
            <a:prstGeom prst="ellipse">
              <a:avLst/>
            </a:prstGeom>
            <a:gradFill>
              <a:gsLst>
                <a:gs pos="0">
                  <a:schemeClr val="accent1">
                    <a:alpha val="7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ln w="1905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9" name="标题 1"/>
          <p:cNvSpPr txBox="1"/>
          <p:nvPr/>
        </p:nvSpPr>
        <p:spPr>
          <a:xfrm>
            <a:off x="2924175" y="1638300"/>
            <a:ext cx="4156075" cy="2146935"/>
          </a:xfrm>
          <a:prstGeom prst="roundRect">
            <a:avLst>
              <a:gd name="adj" fmla="val 9887"/>
            </a:avLst>
          </a:prstGeom>
          <a:solidFill>
            <a:schemeClr val="bg1"/>
          </a:solidFill>
          <a:ln w="19050" cap="sq">
            <a:noFill/>
            <a:miter/>
          </a:ln>
          <a:effectLst>
            <a:outerShdw blurRad="19050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3089000" y="1735622"/>
            <a:ext cx="3825647" cy="5461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四层次构成文化闭环系统</a:t>
            </a:r>
            <a:endParaRPr kumimoji="1" lang="en-US" altLang="zh-CN" sz="2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3089000" y="2357204"/>
            <a:ext cx="3825647" cy="11468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精神层引领方向，制度层提供规则，行为层落地执行，物质层固化成果，形成动态反馈机制。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7362825" y="1638300"/>
            <a:ext cx="4882515" cy="2129790"/>
          </a:xfrm>
          <a:prstGeom prst="roundRect">
            <a:avLst>
              <a:gd name="adj" fmla="val 9887"/>
            </a:avLst>
          </a:prstGeom>
          <a:solidFill>
            <a:schemeClr val="bg1"/>
          </a:solidFill>
          <a:ln w="19050" cap="sq">
            <a:noFill/>
            <a:miter/>
          </a:ln>
          <a:effectLst>
            <a:outerShdw blurRad="19050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924175" y="3921760"/>
            <a:ext cx="4156075" cy="2183765"/>
          </a:xfrm>
          <a:prstGeom prst="roundRect">
            <a:avLst>
              <a:gd name="adj" fmla="val 9887"/>
            </a:avLst>
          </a:prstGeom>
          <a:solidFill>
            <a:schemeClr val="bg1"/>
          </a:solidFill>
          <a:ln w="19050" cap="sq">
            <a:noFill/>
            <a:miter/>
          </a:ln>
          <a:effectLst>
            <a:outerShdw blurRad="19050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363061" y="3921742"/>
            <a:ext cx="4155839" cy="2002270"/>
          </a:xfrm>
          <a:prstGeom prst="roundRect">
            <a:avLst>
              <a:gd name="adj" fmla="val 9887"/>
            </a:avLst>
          </a:prstGeom>
          <a:solidFill>
            <a:schemeClr val="bg1"/>
          </a:solidFill>
          <a:ln w="19050" cap="sq">
            <a:noFill/>
            <a:miter/>
          </a:ln>
          <a:effectLst>
            <a:outerShdw blurRad="19050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528157" y="1720846"/>
            <a:ext cx="3825647" cy="5461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逻辑链条清晰可循</a:t>
            </a:r>
            <a:endParaRPr kumimoji="1" lang="en-US" altLang="zh-CN" sz="2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7362825" y="2266950"/>
            <a:ext cx="4882515" cy="11468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精神层 → 制度层：价值理念转化为可操作制度；
制度层 → 行为层：规则引导员工行为转变；
行为层 → 物质层：实践成果体现于物理空间；
物质层 → 精神层：成果反哺理念认同，完成闭环强化。</a:t>
            </a:r>
            <a:endParaRPr kumimoji="1" lang="en-US" altLang="zh-CN" sz="16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3071220" y="3870905"/>
            <a:ext cx="3825647" cy="5461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当前状态：环路断裂形成恶性循环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3070585" y="4442957"/>
            <a:ext cx="3825647" cy="11468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精神层未更新 → 制度缺导向 → 行为无约束 → 物质无支撑 → 精神难深化，陷入“理念滞后—执行失序—成果缺失”的负向循环。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9" name="标题 1"/>
          <p:cNvSpPr txBox="1"/>
          <p:nvPr/>
        </p:nvSpPr>
        <p:spPr>
          <a:xfrm>
            <a:off x="7528157" y="4221254"/>
            <a:ext cx="3825647" cy="5461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核心矛盾本质：文化系统与战略目标错配</a:t>
            </a:r>
            <a:endParaRPr kumimoji="1" lang="en-US" altLang="zh-CN" sz="2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7528157" y="4633921"/>
            <a:ext cx="3825647" cy="11468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企业文化未能成为转型的“软支撑”，反而成为变革阻力，亟需重构以实现文化与战略同频共振。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 rot="10021203">
            <a:off x="-1663795" y="2350398"/>
            <a:ext cx="4445778" cy="444577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10021203">
            <a:off x="-1298830" y="2715363"/>
            <a:ext cx="3715848" cy="3715846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10800000" flipH="1" flipV="1">
            <a:off x="541209" y="4001187"/>
            <a:ext cx="1071238" cy="1036676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762375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二、</a:t>
            </a: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文化四层次的内在逻辑关系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4633247" flipH="1" flipV="1">
            <a:off x="317180" y="207320"/>
            <a:ext cx="266589" cy="354200"/>
          </a:xfrm>
          <a:custGeom>
            <a:avLst/>
            <a:gdLst>
              <a:gd name="connsiteX0" fmla="*/ 231769 w 253163"/>
              <a:gd name="connsiteY0" fmla="*/ 76068 h 336362"/>
              <a:gd name="connsiteX1" fmla="*/ 0 w 253163"/>
              <a:gd name="connsiteY1" fmla="*/ 276935 h 336362"/>
              <a:gd name="connsiteX2" fmla="*/ 99839 w 253163"/>
              <a:gd name="connsiteY2" fmla="*/ 0 h 336362"/>
              <a:gd name="connsiteX3" fmla="*/ 231769 w 253163"/>
              <a:gd name="connsiteY3" fmla="*/ 76068 h 336362"/>
              <a:gd name="connsiteX4" fmla="*/ 216318 w 253163"/>
              <a:gd name="connsiteY4" fmla="*/ 230581 h 336362"/>
              <a:gd name="connsiteX5" fmla="*/ 46354 w 253163"/>
              <a:gd name="connsiteY5" fmla="*/ 336363 h 336362"/>
              <a:gd name="connsiteX6" fmla="*/ 253163 w 253163"/>
              <a:gd name="connsiteY6" fmla="*/ 326854 h 336362"/>
              <a:gd name="connsiteX7" fmla="*/ 216318 w 253163"/>
              <a:gd name="connsiteY7" fmla="*/ 230581 h 336362"/>
            </a:gdLst>
            <a:ahLst/>
            <a:cxnLst/>
            <a:rect l="l" t="t" r="r" b="b"/>
            <a:pathLst>
              <a:path w="253163" h="336362">
                <a:moveTo>
                  <a:pt x="231769" y="76068"/>
                </a:moveTo>
                <a:lnTo>
                  <a:pt x="0" y="276935"/>
                </a:lnTo>
                <a:lnTo>
                  <a:pt x="99839" y="0"/>
                </a:lnTo>
                <a:lnTo>
                  <a:pt x="231769" y="76068"/>
                </a:lnTo>
                <a:close/>
                <a:moveTo>
                  <a:pt x="216318" y="230581"/>
                </a:moveTo>
                <a:lnTo>
                  <a:pt x="46354" y="336363"/>
                </a:lnTo>
                <a:lnTo>
                  <a:pt x="253163" y="326854"/>
                </a:lnTo>
                <a:lnTo>
                  <a:pt x="216318" y="230581"/>
                </a:lnTo>
                <a:close/>
              </a:path>
            </a:pathLst>
          </a:custGeom>
          <a:solidFill>
            <a:schemeClr val="accent1"/>
          </a:solidFill>
          <a:ln w="11878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IPPT10"/>
          <p:cNvSpPr txBox="1"/>
          <p:nvPr/>
        </p:nvSpPr>
        <p:spPr>
          <a:xfrm>
            <a:off x="4770120" y="4048125"/>
            <a:ext cx="7048500" cy="19526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文化升级中的三大核心矛盾分析</a:t>
            </a:r>
            <a:endParaRPr kumimoji="1" lang="zh-CN" altLang="en-US"/>
          </a:p>
        </p:txBody>
      </p:sp>
      <p:sp>
        <p:nvSpPr>
          <p:cNvPr id="5" name="椭圆 2"/>
          <p:cNvSpPr txBox="1"/>
          <p:nvPr/>
        </p:nvSpPr>
        <p:spPr>
          <a:xfrm>
            <a:off x="7073860" y="1513215"/>
            <a:ext cx="2207900" cy="2207900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11430" cap="sq">
            <a:noFill/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椭圆 5"/>
          <p:cNvSpPr txBox="1"/>
          <p:nvPr/>
        </p:nvSpPr>
        <p:spPr>
          <a:xfrm>
            <a:off x="7073860" y="1890718"/>
            <a:ext cx="1898031" cy="189803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115"/>
          <p:cNvSpPr txBox="1"/>
          <p:nvPr/>
        </p:nvSpPr>
        <p:spPr>
          <a:xfrm>
            <a:off x="6763992" y="435233"/>
            <a:ext cx="2517768" cy="29154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8" name="椭圆 8"/>
          <p:cNvSpPr txBox="1"/>
          <p:nvPr/>
        </p:nvSpPr>
        <p:spPr>
          <a:xfrm>
            <a:off x="7073860" y="3268622"/>
            <a:ext cx="408214" cy="408214"/>
          </a:xfrm>
          <a:prstGeom prst="ellipse">
            <a:avLst/>
          </a:prstGeom>
          <a:solidFill>
            <a:schemeClr val="bg1">
              <a:alpha val="50000"/>
            </a:schemeClr>
          </a:solidFill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1029647" y="1127569"/>
            <a:ext cx="4861221" cy="2315971"/>
          </a:xfrm>
          <a:prstGeom prst="roundRect">
            <a:avLst>
              <a:gd name="adj" fmla="val 6083"/>
            </a:avLst>
          </a:prstGeom>
          <a:solidFill>
            <a:schemeClr val="bg1"/>
          </a:solidFill>
          <a:ln w="12700" cap="sq">
            <a:solidFill>
              <a:schemeClr val="accent1">
                <a:lumMod val="60000"/>
                <a:lumOff val="40000"/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1222543" y="1914491"/>
            <a:ext cx="4475429" cy="47142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gradFill>
                  <a:gsLst>
                    <a:gs pos="23000">
                      <a:srgbClr val="AA7126">
                        <a:alpha val="100000"/>
                      </a:srgbClr>
                    </a:gs>
                    <a:gs pos="100000">
                      <a:srgbClr val="DEAC6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现有价值观无法匹配新时代要求</a:t>
            </a:r>
            <a:endParaRPr kumimoji="1" lang="en-US" altLang="zh-CN" sz="2400">
              <a:ln w="12700">
                <a:noFill/>
              </a:ln>
              <a:gradFill>
                <a:gsLst>
                  <a:gs pos="23000">
                    <a:srgbClr val="AA7126">
                      <a:alpha val="100000"/>
                    </a:srgbClr>
                  </a:gs>
                  <a:gs pos="100000">
                    <a:srgbClr val="DEAC6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1222543" y="2449419"/>
            <a:ext cx="4475429" cy="88845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“实干兴厂、质量为本”聚焦于效率与品质，但未涵盖低碳、创新、智能等关键转型要素。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3128583" y="1244733"/>
            <a:ext cx="663348" cy="66334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3177202" y="1293351"/>
            <a:ext cx="566111" cy="56611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3356873" y="1464416"/>
            <a:ext cx="206769" cy="223982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6263032" y="1127569"/>
            <a:ext cx="4861221" cy="2315971"/>
          </a:xfrm>
          <a:prstGeom prst="roundRect">
            <a:avLst>
              <a:gd name="adj" fmla="val 6083"/>
            </a:avLst>
          </a:prstGeom>
          <a:solidFill>
            <a:schemeClr val="bg1"/>
          </a:solidFill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6455928" y="1914491"/>
            <a:ext cx="4475429" cy="47142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gradFill>
                  <a:gsLst>
                    <a:gs pos="23000">
                      <a:srgbClr val="AA7126">
                        <a:alpha val="100000"/>
                      </a:srgbClr>
                    </a:gs>
                    <a:gs pos="100000">
                      <a:srgbClr val="DEAC6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缺乏对“绿色化”的价值共识</a:t>
            </a:r>
            <a:endParaRPr kumimoji="1" lang="en-US" altLang="zh-CN" sz="2400">
              <a:ln w="12700">
                <a:noFill/>
              </a:ln>
              <a:gradFill>
                <a:gsLst>
                  <a:gs pos="23000">
                    <a:srgbClr val="AA7126">
                      <a:alpha val="100000"/>
                    </a:srgbClr>
                  </a:gs>
                  <a:gs pos="100000">
                    <a:srgbClr val="DEAC6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6455928" y="2449419"/>
            <a:ext cx="4475429" cy="88845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员工难以理解“节能即竞争力”“减排即责任”的深层意义，缺乏主动降耗意识。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8361968" y="1244733"/>
            <a:ext cx="663348" cy="66334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8615442" y="1505507"/>
            <a:ext cx="156403" cy="141798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8410587" y="1293351"/>
            <a:ext cx="566111" cy="56611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>
            <a:off x="8563160" y="1458110"/>
            <a:ext cx="260964" cy="236595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>
            <a:off x="1029647" y="3811545"/>
            <a:ext cx="4861221" cy="2315971"/>
          </a:xfrm>
          <a:prstGeom prst="roundRect">
            <a:avLst>
              <a:gd name="adj" fmla="val 6083"/>
            </a:avLst>
          </a:prstGeom>
          <a:solidFill>
            <a:schemeClr val="bg1"/>
          </a:solidFill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5"/>
            </p:custDataLst>
          </p:nvPr>
        </p:nvSpPr>
        <p:spPr>
          <a:xfrm>
            <a:off x="1222543" y="4598467"/>
            <a:ext cx="4475429" cy="47142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gradFill>
                  <a:gsLst>
                    <a:gs pos="23000">
                      <a:srgbClr val="AA7126">
                        <a:alpha val="100000"/>
                      </a:srgbClr>
                    </a:gs>
                    <a:gs pos="100000">
                      <a:srgbClr val="DEAC6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智能化认知尚未形成凝聚力</a:t>
            </a:r>
            <a:endParaRPr kumimoji="1" lang="en-US" altLang="zh-CN" sz="2400">
              <a:ln w="12700">
                <a:noFill/>
              </a:ln>
              <a:gradFill>
                <a:gsLst>
                  <a:gs pos="23000">
                    <a:srgbClr val="AA7126">
                      <a:alpha val="100000"/>
                    </a:srgbClr>
                  </a:gs>
                  <a:gs pos="100000">
                    <a:srgbClr val="DEAC6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8" name="标题 1"/>
          <p:cNvSpPr txBox="1"/>
          <p:nvPr>
            <p:custDataLst>
              <p:tags r:id="rId16"/>
            </p:custDataLst>
          </p:nvPr>
        </p:nvSpPr>
        <p:spPr>
          <a:xfrm>
            <a:off x="1222543" y="5133395"/>
            <a:ext cx="4475429" cy="90115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技术团队与生产人员之间存在“数字鸿沟”，缺乏“智能是生产力”的共同信念。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9" name="标题 1"/>
          <p:cNvSpPr txBox="1"/>
          <p:nvPr>
            <p:custDataLst>
              <p:tags r:id="rId17"/>
            </p:custDataLst>
          </p:nvPr>
        </p:nvSpPr>
        <p:spPr>
          <a:xfrm>
            <a:off x="3128583" y="3928709"/>
            <a:ext cx="663348" cy="66334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18"/>
            </p:custDataLst>
          </p:nvPr>
        </p:nvSpPr>
        <p:spPr>
          <a:xfrm>
            <a:off x="3177202" y="3977328"/>
            <a:ext cx="566111" cy="56611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9"/>
            </p:custDataLst>
          </p:nvPr>
        </p:nvSpPr>
        <p:spPr>
          <a:xfrm>
            <a:off x="6263032" y="3811545"/>
            <a:ext cx="4861221" cy="2315971"/>
          </a:xfrm>
          <a:prstGeom prst="roundRect">
            <a:avLst>
              <a:gd name="adj" fmla="val 6083"/>
            </a:avLst>
          </a:prstGeom>
          <a:solidFill>
            <a:schemeClr val="bg1"/>
          </a:solidFill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20"/>
            </p:custDataLst>
          </p:nvPr>
        </p:nvSpPr>
        <p:spPr>
          <a:xfrm>
            <a:off x="6259830" y="4598670"/>
            <a:ext cx="4879975" cy="47117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gradFill>
                  <a:gsLst>
                    <a:gs pos="23000">
                      <a:srgbClr val="AA7126">
                        <a:alpha val="100000"/>
                      </a:srgbClr>
                    </a:gs>
                    <a:gs pos="100000">
                      <a:srgbClr val="DEAC6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高端化定位模糊，战略意图未传达</a:t>
            </a:r>
            <a:endParaRPr kumimoji="1" lang="en-US" altLang="zh-CN" sz="2400">
              <a:ln w="12700">
                <a:noFill/>
              </a:ln>
              <a:gradFill>
                <a:gsLst>
                  <a:gs pos="23000">
                    <a:srgbClr val="AA7126">
                      <a:alpha val="100000"/>
                    </a:srgbClr>
                  </a:gs>
                  <a:gs pos="100000">
                    <a:srgbClr val="DEAC6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3" name="标题 1"/>
          <p:cNvSpPr txBox="1"/>
          <p:nvPr>
            <p:custDataLst>
              <p:tags r:id="rId21"/>
            </p:custDataLst>
          </p:nvPr>
        </p:nvSpPr>
        <p:spPr>
          <a:xfrm>
            <a:off x="6455928" y="5133395"/>
            <a:ext cx="4475429" cy="85035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产品展厅仍以普通建筑用钢为主，员工感受不到“高端即未来”的发展方向。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4" name="标题 1"/>
          <p:cNvSpPr txBox="1"/>
          <p:nvPr>
            <p:custDataLst>
              <p:tags r:id="rId22"/>
            </p:custDataLst>
          </p:nvPr>
        </p:nvSpPr>
        <p:spPr>
          <a:xfrm>
            <a:off x="8361968" y="3928709"/>
            <a:ext cx="663348" cy="663348"/>
          </a:xfrm>
          <a:prstGeom prst="ellipse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>
            <p:custDataLst>
              <p:tags r:id="rId23"/>
            </p:custDataLst>
          </p:nvPr>
        </p:nvSpPr>
        <p:spPr>
          <a:xfrm>
            <a:off x="8615442" y="4189484"/>
            <a:ext cx="156403" cy="141798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>
            <p:custDataLst>
              <p:tags r:id="rId24"/>
            </p:custDataLst>
          </p:nvPr>
        </p:nvSpPr>
        <p:spPr>
          <a:xfrm>
            <a:off x="8410587" y="3977328"/>
            <a:ext cx="566111" cy="56611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>
            <p:custDataLst>
              <p:tags r:id="rId25"/>
            </p:custDataLst>
          </p:nvPr>
        </p:nvSpPr>
        <p:spPr>
          <a:xfrm>
            <a:off x="3334459" y="4129573"/>
            <a:ext cx="251597" cy="261620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ahLst/>
            <a:cxnLst/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>
            <p:custDataLst>
              <p:tags r:id="rId26"/>
            </p:custDataLst>
          </p:nvPr>
        </p:nvSpPr>
        <p:spPr>
          <a:xfrm>
            <a:off x="8555633" y="4139558"/>
            <a:ext cx="276018" cy="241650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762375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一、</a:t>
            </a: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精神层“理念陈旧”与转型目标的“导向缺失矛盾”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4633247" flipH="1" flipV="1">
            <a:off x="317180" y="207320"/>
            <a:ext cx="266589" cy="354200"/>
          </a:xfrm>
          <a:custGeom>
            <a:avLst/>
            <a:gdLst>
              <a:gd name="connsiteX0" fmla="*/ 231769 w 253163"/>
              <a:gd name="connsiteY0" fmla="*/ 76068 h 336362"/>
              <a:gd name="connsiteX1" fmla="*/ 0 w 253163"/>
              <a:gd name="connsiteY1" fmla="*/ 276935 h 336362"/>
              <a:gd name="connsiteX2" fmla="*/ 99839 w 253163"/>
              <a:gd name="connsiteY2" fmla="*/ 0 h 336362"/>
              <a:gd name="connsiteX3" fmla="*/ 231769 w 253163"/>
              <a:gd name="connsiteY3" fmla="*/ 76068 h 336362"/>
              <a:gd name="connsiteX4" fmla="*/ 216318 w 253163"/>
              <a:gd name="connsiteY4" fmla="*/ 230581 h 336362"/>
              <a:gd name="connsiteX5" fmla="*/ 46354 w 253163"/>
              <a:gd name="connsiteY5" fmla="*/ 336363 h 336362"/>
              <a:gd name="connsiteX6" fmla="*/ 253163 w 253163"/>
              <a:gd name="connsiteY6" fmla="*/ 326854 h 336362"/>
              <a:gd name="connsiteX7" fmla="*/ 216318 w 253163"/>
              <a:gd name="connsiteY7" fmla="*/ 230581 h 336362"/>
            </a:gdLst>
            <a:ahLst/>
            <a:cxnLst/>
            <a:rect l="l" t="t" r="r" b="b"/>
            <a:pathLst>
              <a:path w="253163" h="336362">
                <a:moveTo>
                  <a:pt x="231769" y="76068"/>
                </a:moveTo>
                <a:lnTo>
                  <a:pt x="0" y="276935"/>
                </a:lnTo>
                <a:lnTo>
                  <a:pt x="99839" y="0"/>
                </a:lnTo>
                <a:lnTo>
                  <a:pt x="231769" y="76068"/>
                </a:lnTo>
                <a:close/>
                <a:moveTo>
                  <a:pt x="216318" y="230581"/>
                </a:moveTo>
                <a:lnTo>
                  <a:pt x="46354" y="336363"/>
                </a:lnTo>
                <a:lnTo>
                  <a:pt x="253163" y="326854"/>
                </a:lnTo>
                <a:lnTo>
                  <a:pt x="216318" y="230581"/>
                </a:lnTo>
                <a:close/>
              </a:path>
            </a:pathLst>
          </a:custGeom>
          <a:solidFill>
            <a:schemeClr val="accent1"/>
          </a:solidFill>
          <a:ln w="11878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145143" y="1232218"/>
            <a:ext cx="4522870" cy="2246155"/>
          </a:xfrm>
          <a:prstGeom prst="roundRect">
            <a:avLst>
              <a:gd name="adj" fmla="val 5377"/>
            </a:avLst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ap="sq">
            <a:noFill/>
            <a:miter/>
          </a:ln>
          <a:effectLst>
            <a:outerShdw blurRad="279400" dist="38100" dir="16200000" rotWithShape="0">
              <a:schemeClr val="accent1">
                <a:alpha val="2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452207" y="2015098"/>
            <a:ext cx="3908742" cy="12154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无人天车、智能轧机等新设备无标准操作流程，存在安全隐患，也阻碍行为规范化。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2240639" y="3305018"/>
            <a:ext cx="2331879" cy="1733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517684" y="1363380"/>
            <a:ext cx="3777789" cy="58060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510917" y="1363379"/>
            <a:ext cx="3791323" cy="5503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智能设备运维缺乏专项安全制度</a:t>
            </a:r>
            <a:endParaRPr kumimoji="1" lang="en-US" altLang="zh-CN" sz="20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6511287" y="1232218"/>
            <a:ext cx="4522870" cy="2246155"/>
          </a:xfrm>
          <a:prstGeom prst="roundRect">
            <a:avLst>
              <a:gd name="adj" fmla="val 5377"/>
            </a:avLst>
          </a:prstGeom>
          <a:solidFill>
            <a:schemeClr val="accent2">
              <a:lumMod val="20000"/>
              <a:lumOff val="80000"/>
              <a:alpha val="30000"/>
            </a:schemeClr>
          </a:solidFill>
          <a:ln w="12700" cap="sq">
            <a:noFill/>
            <a:miter/>
          </a:ln>
          <a:effectLst>
            <a:outerShdw blurRad="279400" dist="38100" dir="16200000" rotWithShape="0">
              <a:schemeClr val="accent2">
                <a:alpha val="2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818351" y="1943978"/>
            <a:ext cx="3908742" cy="12154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绩效考核仍以产量为核心，导致员工“宁愿多产也不愿节能”，绿色行为缺乏激励。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7606783" y="3305018"/>
            <a:ext cx="2331879" cy="17335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883829" y="1363380"/>
            <a:ext cx="3777789" cy="58060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877062" y="1363379"/>
            <a:ext cx="3791323" cy="5503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绿色生产指标权重过低（仅5%）</a:t>
            </a:r>
            <a:endParaRPr kumimoji="1" lang="en-US" altLang="zh-CN" sz="20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882006" y="1528695"/>
            <a:ext cx="415290" cy="415290"/>
            <a:chOff x="5882006" y="1528695"/>
            <a:chExt cx="415290" cy="415290"/>
          </a:xfrm>
        </p:grpSpPr>
        <p:sp>
          <p:nvSpPr>
            <p:cNvPr id="14" name="标题 1"/>
            <p:cNvSpPr txBox="1"/>
            <p:nvPr/>
          </p:nvSpPr>
          <p:spPr>
            <a:xfrm>
              <a:off x="5882006" y="1528695"/>
              <a:ext cx="415290" cy="415290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bg1"/>
              </a:solidFill>
              <a:miter/>
            </a:ln>
            <a:effectLst>
              <a:outerShdw blurRad="63500" sx="102000" sy="102000" algn="ctr" rotWithShape="0">
                <a:schemeClr val="accent1">
                  <a:lumMod val="75000"/>
                  <a:alpha val="40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15" name="标题 1"/>
            <p:cNvSpPr txBox="1"/>
            <p:nvPr/>
          </p:nvSpPr>
          <p:spPr>
            <a:xfrm>
              <a:off x="6021706" y="1632835"/>
              <a:ext cx="177800" cy="229870"/>
            </a:xfrm>
            <a:prstGeom prst="chevron">
              <a:avLst/>
            </a:prstGeom>
            <a:solidFill>
              <a:schemeClr val="bg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</p:grpSp>
      <p:sp>
        <p:nvSpPr>
          <p:cNvPr id="16" name="标题 1"/>
          <p:cNvSpPr txBox="1"/>
          <p:nvPr/>
        </p:nvSpPr>
        <p:spPr>
          <a:xfrm>
            <a:off x="1145143" y="3887945"/>
            <a:ext cx="4522870" cy="2246155"/>
          </a:xfrm>
          <a:prstGeom prst="roundRect">
            <a:avLst>
              <a:gd name="adj" fmla="val 5377"/>
            </a:avLst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ap="sq">
            <a:noFill/>
            <a:miter/>
          </a:ln>
          <a:effectLst>
            <a:outerShdw blurRad="279400" dist="38100" dir="16200000" rotWithShape="0">
              <a:schemeClr val="accent1">
                <a:alpha val="2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452207" y="4670825"/>
            <a:ext cx="3908742" cy="12154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技术团队与生产车间信息壁垒严重，协作频率低，影响智能工艺优化与高端钢研发推进。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2240639" y="5960745"/>
            <a:ext cx="2331879" cy="1733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517684" y="4019107"/>
            <a:ext cx="3777789" cy="58060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510917" y="4019106"/>
            <a:ext cx="3791323" cy="5503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跨部门协作机制缺失</a:t>
            </a:r>
            <a:endParaRPr kumimoji="1" lang="en-US" altLang="zh-CN" sz="24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6511287" y="3887945"/>
            <a:ext cx="4522870" cy="2246155"/>
          </a:xfrm>
          <a:prstGeom prst="roundRect">
            <a:avLst>
              <a:gd name="adj" fmla="val 5377"/>
            </a:avLst>
          </a:prstGeom>
          <a:solidFill>
            <a:schemeClr val="accent2">
              <a:lumMod val="20000"/>
              <a:lumOff val="80000"/>
              <a:alpha val="30000"/>
            </a:schemeClr>
          </a:solidFill>
          <a:ln w="12700" cap="sq">
            <a:noFill/>
            <a:miter/>
          </a:ln>
          <a:effectLst>
            <a:outerShdw blurRad="279400" dist="38100" dir="16200000" rotWithShape="0">
              <a:schemeClr val="accent2">
                <a:alpha val="2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6818351" y="4670825"/>
            <a:ext cx="3908742" cy="12154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既无强制性规范，又无正向激励，行为惯性难以打破，转型动作流于形式。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3" name="标题 1"/>
          <p:cNvSpPr txBox="1"/>
          <p:nvPr/>
        </p:nvSpPr>
        <p:spPr>
          <a:xfrm>
            <a:off x="7606783" y="5960745"/>
            <a:ext cx="2331879" cy="17335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6884035" y="3887470"/>
            <a:ext cx="4350385" cy="71183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7009765" y="4077335"/>
            <a:ext cx="4130040" cy="4235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制度设计未能形成“硬约束+硬激励”双驱动</a:t>
            </a:r>
            <a:endParaRPr kumimoji="1" lang="en-US" altLang="zh-CN" sz="20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5882006" y="4184422"/>
            <a:ext cx="415290" cy="415290"/>
            <a:chOff x="5882006" y="4184422"/>
            <a:chExt cx="415290" cy="415290"/>
          </a:xfrm>
        </p:grpSpPr>
        <p:sp>
          <p:nvSpPr>
            <p:cNvPr id="27" name="标题 1"/>
            <p:cNvSpPr txBox="1"/>
            <p:nvPr/>
          </p:nvSpPr>
          <p:spPr>
            <a:xfrm>
              <a:off x="5882006" y="4184422"/>
              <a:ext cx="415290" cy="415290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bg1"/>
              </a:solidFill>
              <a:miter/>
            </a:ln>
            <a:effectLst>
              <a:outerShdw blurRad="63500" sx="102000" sy="102000" algn="ctr" rotWithShape="0">
                <a:schemeClr val="accent1">
                  <a:lumMod val="75000"/>
                  <a:alpha val="40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28" name="标题 1"/>
            <p:cNvSpPr txBox="1"/>
            <p:nvPr/>
          </p:nvSpPr>
          <p:spPr>
            <a:xfrm>
              <a:off x="6021706" y="4288562"/>
              <a:ext cx="177800" cy="229870"/>
            </a:xfrm>
            <a:prstGeom prst="chevron">
              <a:avLst/>
            </a:prstGeom>
            <a:solidFill>
              <a:schemeClr val="bg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</p:grpSp>
      <p:sp>
        <p:nvSpPr>
          <p:cNvPr id="29" name="标题 1"/>
          <p:cNvSpPr txBox="1"/>
          <p:nvPr/>
        </p:nvSpPr>
        <p:spPr>
          <a:xfrm>
            <a:off x="762375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二、</a:t>
            </a: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制度层“条款缺位”与行为层“惯性偏差”的“约束失效矛盾”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4633247" flipH="1" flipV="1">
            <a:off x="317180" y="207320"/>
            <a:ext cx="266589" cy="354200"/>
          </a:xfrm>
          <a:custGeom>
            <a:avLst/>
            <a:gdLst>
              <a:gd name="connsiteX0" fmla="*/ 231769 w 253163"/>
              <a:gd name="connsiteY0" fmla="*/ 76068 h 336362"/>
              <a:gd name="connsiteX1" fmla="*/ 0 w 253163"/>
              <a:gd name="connsiteY1" fmla="*/ 276935 h 336362"/>
              <a:gd name="connsiteX2" fmla="*/ 99839 w 253163"/>
              <a:gd name="connsiteY2" fmla="*/ 0 h 336362"/>
              <a:gd name="connsiteX3" fmla="*/ 231769 w 253163"/>
              <a:gd name="connsiteY3" fmla="*/ 76068 h 336362"/>
              <a:gd name="connsiteX4" fmla="*/ 216318 w 253163"/>
              <a:gd name="connsiteY4" fmla="*/ 230581 h 336362"/>
              <a:gd name="connsiteX5" fmla="*/ 46354 w 253163"/>
              <a:gd name="connsiteY5" fmla="*/ 336363 h 336362"/>
              <a:gd name="connsiteX6" fmla="*/ 253163 w 253163"/>
              <a:gd name="connsiteY6" fmla="*/ 326854 h 336362"/>
              <a:gd name="connsiteX7" fmla="*/ 216318 w 253163"/>
              <a:gd name="connsiteY7" fmla="*/ 230581 h 336362"/>
            </a:gdLst>
            <a:ahLst/>
            <a:cxnLst/>
            <a:rect l="l" t="t" r="r" b="b"/>
            <a:pathLst>
              <a:path w="253163" h="336362">
                <a:moveTo>
                  <a:pt x="231769" y="76068"/>
                </a:moveTo>
                <a:lnTo>
                  <a:pt x="0" y="276935"/>
                </a:lnTo>
                <a:lnTo>
                  <a:pt x="99839" y="0"/>
                </a:lnTo>
                <a:lnTo>
                  <a:pt x="231769" y="76068"/>
                </a:lnTo>
                <a:close/>
                <a:moveTo>
                  <a:pt x="216318" y="230581"/>
                </a:moveTo>
                <a:lnTo>
                  <a:pt x="46354" y="336363"/>
                </a:lnTo>
                <a:lnTo>
                  <a:pt x="253163" y="326854"/>
                </a:lnTo>
                <a:lnTo>
                  <a:pt x="216318" y="230581"/>
                </a:lnTo>
                <a:close/>
              </a:path>
            </a:pathLst>
          </a:custGeom>
          <a:solidFill>
            <a:schemeClr val="accent1"/>
          </a:solidFill>
          <a:ln w="11878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1228774"/>
            <a:ext cx="5472292" cy="2442669"/>
          </a:xfrm>
          <a:prstGeom prst="roundRect">
            <a:avLst>
              <a:gd name="adj" fmla="val 7404"/>
            </a:avLst>
          </a:prstGeom>
          <a:noFill/>
          <a:ln w="12700" cap="sq">
            <a:solidFill>
              <a:schemeClr val="accent3">
                <a:alpha val="100000"/>
              </a:schemeClr>
            </a:solidFill>
            <a:prstDash val="dash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839850" y="1853979"/>
            <a:ext cx="5113393" cy="169022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新投产的智能轧钢车间缺乏“智能引领”主题墙或标语，员工无法感知转型氛围。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840105" y="1299210"/>
            <a:ext cx="5214620" cy="49911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智能化车间无文化标识，理念无处可见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6224408" y="1228774"/>
            <a:ext cx="5472292" cy="2442669"/>
          </a:xfrm>
          <a:prstGeom prst="roundRect">
            <a:avLst>
              <a:gd name="adj" fmla="val 5861"/>
            </a:avLst>
          </a:prstGeom>
          <a:noFill/>
          <a:ln w="12700" cap="sq">
            <a:solidFill>
              <a:schemeClr val="accent3">
                <a:alpha val="100000"/>
              </a:schemeClr>
            </a:solidFill>
            <a:prstDash val="dash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403858" y="1853979"/>
            <a:ext cx="5113393" cy="169022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产品展厅未设置高端展区，员工看不到技术突破带来的实际价值，挫伤创新积极性。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6403858" y="1299294"/>
            <a:ext cx="5113393" cy="499415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高端特种钢缺乏展示平台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660400" y="3801526"/>
            <a:ext cx="5472292" cy="2442669"/>
          </a:xfrm>
          <a:prstGeom prst="roundRect">
            <a:avLst>
              <a:gd name="adj" fmla="val 7404"/>
            </a:avLst>
          </a:prstGeom>
          <a:noFill/>
          <a:ln w="12700" cap="sq">
            <a:solidFill>
              <a:schemeClr val="accent3">
                <a:alpha val="100000"/>
              </a:schemeClr>
            </a:solidFill>
            <a:prstDash val="dash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39850" y="4426731"/>
            <a:ext cx="5113393" cy="169022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保留老设备展示区但未增加“绿色对比说明”，丧失教育引导功能，易引发历史依赖心理。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839850" y="3872046"/>
            <a:ext cx="5113393" cy="499415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传统高炉区未进行对比升级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6224408" y="3801526"/>
            <a:ext cx="5472292" cy="2442669"/>
          </a:xfrm>
          <a:prstGeom prst="roundRect">
            <a:avLst>
              <a:gd name="adj" fmla="val 5861"/>
            </a:avLst>
          </a:prstGeom>
          <a:noFill/>
          <a:ln w="12700" cap="sq">
            <a:solidFill>
              <a:schemeClr val="accent3">
                <a:alpha val="100000"/>
              </a:schemeClr>
            </a:solidFill>
            <a:prstDash val="dash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403858" y="4426731"/>
            <a:ext cx="5113393" cy="169022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员工在绿色、智能、高端领域的努力无法通过实体场景获得认可，削弱持续投入动力。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6403858" y="3872046"/>
            <a:ext cx="5113393" cy="499415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物质载体未实现“可视化反馈”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762375" y="25049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三、</a:t>
            </a: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物质层“载体陈旧”与精神层、行为层的“支撑断层矛盾”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4633247" flipH="1" flipV="1">
            <a:off x="317180" y="207320"/>
            <a:ext cx="266589" cy="354200"/>
          </a:xfrm>
          <a:custGeom>
            <a:avLst/>
            <a:gdLst>
              <a:gd name="connsiteX0" fmla="*/ 231769 w 253163"/>
              <a:gd name="connsiteY0" fmla="*/ 76068 h 336362"/>
              <a:gd name="connsiteX1" fmla="*/ 0 w 253163"/>
              <a:gd name="connsiteY1" fmla="*/ 276935 h 336362"/>
              <a:gd name="connsiteX2" fmla="*/ 99839 w 253163"/>
              <a:gd name="connsiteY2" fmla="*/ 0 h 336362"/>
              <a:gd name="connsiteX3" fmla="*/ 231769 w 253163"/>
              <a:gd name="connsiteY3" fmla="*/ 76068 h 336362"/>
              <a:gd name="connsiteX4" fmla="*/ 216318 w 253163"/>
              <a:gd name="connsiteY4" fmla="*/ 230581 h 336362"/>
              <a:gd name="connsiteX5" fmla="*/ 46354 w 253163"/>
              <a:gd name="connsiteY5" fmla="*/ 336363 h 336362"/>
              <a:gd name="connsiteX6" fmla="*/ 253163 w 253163"/>
              <a:gd name="connsiteY6" fmla="*/ 326854 h 336362"/>
              <a:gd name="connsiteX7" fmla="*/ 216318 w 253163"/>
              <a:gd name="connsiteY7" fmla="*/ 230581 h 336362"/>
            </a:gdLst>
            <a:ahLst/>
            <a:cxnLst/>
            <a:rect l="l" t="t" r="r" b="b"/>
            <a:pathLst>
              <a:path w="253163" h="336362">
                <a:moveTo>
                  <a:pt x="231769" y="76068"/>
                </a:moveTo>
                <a:lnTo>
                  <a:pt x="0" y="276935"/>
                </a:lnTo>
                <a:lnTo>
                  <a:pt x="99839" y="0"/>
                </a:lnTo>
                <a:lnTo>
                  <a:pt x="231769" y="76068"/>
                </a:lnTo>
                <a:close/>
                <a:moveTo>
                  <a:pt x="216318" y="230581"/>
                </a:moveTo>
                <a:lnTo>
                  <a:pt x="46354" y="336363"/>
                </a:lnTo>
                <a:lnTo>
                  <a:pt x="253163" y="326854"/>
                </a:lnTo>
                <a:lnTo>
                  <a:pt x="216318" y="230581"/>
                </a:lnTo>
                <a:close/>
              </a:path>
            </a:pathLst>
          </a:custGeom>
          <a:solidFill>
            <a:schemeClr val="accent1"/>
          </a:solidFill>
          <a:ln w="11878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291.7249606299212,&quot;left&quot;:183.8,&quot;top&quot;:128.6,&quot;width&quot;:723.2}"/>
</p:tagLst>
</file>

<file path=ppt/tags/tag10.xml><?xml version="1.0" encoding="utf-8"?>
<p:tagLst xmlns:p="http://schemas.openxmlformats.org/presentationml/2006/main">
  <p:tag name="KSO_WM_DIAGRAM_VIRTUALLY_FRAME" val="{&quot;height&quot;:291.7249606299212,&quot;left&quot;:183.8,&quot;top&quot;:128.6,&quot;width&quot;:723.2}"/>
</p:tagLst>
</file>

<file path=ppt/tags/tag11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6.0754330708662}"/>
</p:tagLst>
</file>

<file path=ppt/tags/tag12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6.0754330708662}"/>
</p:tagLst>
</file>

<file path=ppt/tags/tag13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6.0754330708662}"/>
</p:tagLst>
</file>

<file path=ppt/tags/tag14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6.0754330708662}"/>
</p:tagLst>
</file>

<file path=ppt/tags/tag15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6.0754330708662}"/>
</p:tagLst>
</file>

<file path=ppt/tags/tag16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6.0754330708662}"/>
</p:tagLst>
</file>

<file path=ppt/tags/tag17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6.0754330708662}"/>
</p:tagLst>
</file>

<file path=ppt/tags/tag18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6.0754330708662}"/>
</p:tagLst>
</file>

<file path=ppt/tags/tag19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6.0754330708662}"/>
</p:tagLst>
</file>

<file path=ppt/tags/tag2.xml><?xml version="1.0" encoding="utf-8"?>
<p:tagLst xmlns:p="http://schemas.openxmlformats.org/presentationml/2006/main">
  <p:tag name="KSO_WM_DIAGRAM_VIRTUALLY_FRAME" val="{&quot;height&quot;:291.7249606299212,&quot;left&quot;:183.8,&quot;top&quot;:128.6,&quot;width&quot;:723.2}"/>
</p:tagLst>
</file>

<file path=ppt/tags/tag20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6.0754330708662}"/>
</p:tagLst>
</file>

<file path=ppt/tags/tag21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6.0754330708662}"/>
</p:tagLst>
</file>

<file path=ppt/tags/tag22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6.0754330708662}"/>
</p:tagLst>
</file>

<file path=ppt/tags/tag23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6.0754330708662}"/>
</p:tagLst>
</file>

<file path=ppt/tags/tag24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6.0754330708662}"/>
</p:tagLst>
</file>

<file path=ppt/tags/tag25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6.0754330708662}"/>
</p:tagLst>
</file>

<file path=ppt/tags/tag26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6.0754330708662}"/>
</p:tagLst>
</file>

<file path=ppt/tags/tag27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6.0754330708662}"/>
</p:tagLst>
</file>

<file path=ppt/tags/tag28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6.0754330708662}"/>
</p:tagLst>
</file>

<file path=ppt/tags/tag29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6.0754330708662}"/>
</p:tagLst>
</file>

<file path=ppt/tags/tag3.xml><?xml version="1.0" encoding="utf-8"?>
<p:tagLst xmlns:p="http://schemas.openxmlformats.org/presentationml/2006/main">
  <p:tag name="KSO_WM_DIAGRAM_VIRTUALLY_FRAME" val="{&quot;height&quot;:291.7249606299212,&quot;left&quot;:183.8,&quot;top&quot;:128.6,&quot;width&quot;:723.2}"/>
</p:tagLst>
</file>

<file path=ppt/tags/tag30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6.0754330708662}"/>
</p:tagLst>
</file>

<file path=ppt/tags/tag31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6.0754330708662}"/>
</p:tagLst>
</file>

<file path=ppt/tags/tag32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6.0754330708662}"/>
</p:tagLst>
</file>

<file path=ppt/tags/tag33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6.0754330708662}"/>
</p:tagLst>
</file>

<file path=ppt/tags/tag34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6.0754330708662}"/>
</p:tagLst>
</file>

<file path=ppt/tags/tag35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6.0754330708662}"/>
</p:tagLst>
</file>

<file path=ppt/tags/tag36.xml><?xml version="1.0" encoding="utf-8"?>
<p:tagLst xmlns:p="http://schemas.openxmlformats.org/presentationml/2006/main">
  <p:tag name="KSO_WM_DIAGRAM_VIRTUALLY_FRAME" val="{&quot;height&quot;:393.69661417322834,&quot;left&quot;:81.07456692913385,&quot;top&quot;:88.78496062992126,&quot;width&quot;:796.0754330708662}"/>
</p:tagLst>
</file>

<file path=ppt/tags/tag37.xml><?xml version="1.0" encoding="utf-8"?>
<p:tagLst xmlns:p="http://schemas.openxmlformats.org/presentationml/2006/main">
  <p:tag name="KSO_WM_DIAGRAM_VIRTUALLY_FRAME" val="{&quot;height&quot;:366.97858267716526,&quot;left&quot;:30.65,&quot;top&quot;:119.45,&quot;width&quot;:918.75}"/>
</p:tagLst>
</file>

<file path=ppt/tags/tag38.xml><?xml version="1.0" encoding="utf-8"?>
<p:tagLst xmlns:p="http://schemas.openxmlformats.org/presentationml/2006/main">
  <p:tag name="KSO_WM_DIAGRAM_VIRTUALLY_FRAME" val="{&quot;height&quot;:366.97858267716526,&quot;left&quot;:30.65,&quot;top&quot;:119.45,&quot;width&quot;:918.75}"/>
</p:tagLst>
</file>

<file path=ppt/tags/tag39.xml><?xml version="1.0" encoding="utf-8"?>
<p:tagLst xmlns:p="http://schemas.openxmlformats.org/presentationml/2006/main">
  <p:tag name="KSO_WM_DIAGRAM_VIRTUALLY_FRAME" val="{&quot;height&quot;:366.97858267716526,&quot;left&quot;:30.65,&quot;top&quot;:119.45,&quot;width&quot;:918.75}"/>
</p:tagLst>
</file>

<file path=ppt/tags/tag4.xml><?xml version="1.0" encoding="utf-8"?>
<p:tagLst xmlns:p="http://schemas.openxmlformats.org/presentationml/2006/main">
  <p:tag name="KSO_WM_DIAGRAM_VIRTUALLY_FRAME" val="{&quot;height&quot;:291.7249606299212,&quot;left&quot;:183.8,&quot;top&quot;:128.6,&quot;width&quot;:723.2}"/>
</p:tagLst>
</file>

<file path=ppt/tags/tag40.xml><?xml version="1.0" encoding="utf-8"?>
<p:tagLst xmlns:p="http://schemas.openxmlformats.org/presentationml/2006/main">
  <p:tag name="KSO_WM_DIAGRAM_VIRTUALLY_FRAME" val="{&quot;height&quot;:366.97858267716526,&quot;left&quot;:30.65,&quot;top&quot;:119.45,&quot;width&quot;:918.75}"/>
</p:tagLst>
</file>

<file path=ppt/tags/tag41.xml><?xml version="1.0" encoding="utf-8"?>
<p:tagLst xmlns:p="http://schemas.openxmlformats.org/presentationml/2006/main">
  <p:tag name="KSO_WM_DIAGRAM_VIRTUALLY_FRAME" val="{&quot;height&quot;:366.97858267716526,&quot;left&quot;:30.65,&quot;top&quot;:119.45,&quot;width&quot;:918.75}"/>
</p:tagLst>
</file>

<file path=ppt/tags/tag42.xml><?xml version="1.0" encoding="utf-8"?>
<p:tagLst xmlns:p="http://schemas.openxmlformats.org/presentationml/2006/main">
  <p:tag name="KSO_WM_DIAGRAM_VIRTUALLY_FRAME" val="{&quot;height&quot;:366.97858267716526,&quot;left&quot;:30.65,&quot;top&quot;:119.45,&quot;width&quot;:918.75}"/>
</p:tagLst>
</file>

<file path=ppt/tags/tag43.xml><?xml version="1.0" encoding="utf-8"?>
<p:tagLst xmlns:p="http://schemas.openxmlformats.org/presentationml/2006/main">
  <p:tag name="KSO_WM_DIAGRAM_VIRTUALLY_FRAME" val="{&quot;height&quot;:366.97858267716526,&quot;left&quot;:30.65,&quot;top&quot;:119.45,&quot;width&quot;:918.75}"/>
</p:tagLst>
</file>

<file path=ppt/tags/tag44.xml><?xml version="1.0" encoding="utf-8"?>
<p:tagLst xmlns:p="http://schemas.openxmlformats.org/presentationml/2006/main">
  <p:tag name="KSO_WM_DIAGRAM_VIRTUALLY_FRAME" val="{&quot;height&quot;:366.97858267716526,&quot;left&quot;:30.65,&quot;top&quot;:119.45,&quot;width&quot;:918.75}"/>
</p:tagLst>
</file>

<file path=ppt/tags/tag45.xml><?xml version="1.0" encoding="utf-8"?>
<p:tagLst xmlns:p="http://schemas.openxmlformats.org/presentationml/2006/main">
  <p:tag name="KSO_WM_DIAGRAM_VIRTUALLY_FRAME" val="{&quot;height&quot;:366.97858267716526,&quot;left&quot;:30.65,&quot;top&quot;:119.45,&quot;width&quot;:918.75}"/>
</p:tagLst>
</file>

<file path=ppt/tags/tag46.xml><?xml version="1.0" encoding="utf-8"?>
<p:tagLst xmlns:p="http://schemas.openxmlformats.org/presentationml/2006/main">
  <p:tag name="KSO_WM_DIAGRAM_VIRTUALLY_FRAME" val="{&quot;height&quot;:366.97858267716526,&quot;left&quot;:30.65,&quot;top&quot;:119.45,&quot;width&quot;:918.75}"/>
</p:tagLst>
</file>

<file path=ppt/tags/tag47.xml><?xml version="1.0" encoding="utf-8"?>
<p:tagLst xmlns:p="http://schemas.openxmlformats.org/presentationml/2006/main">
  <p:tag name="KSO_WM_DIAGRAM_VIRTUALLY_FRAME" val="{&quot;height&quot;:366.97858267716526,&quot;left&quot;:30.65,&quot;top&quot;:119.45,&quot;width&quot;:918.75}"/>
</p:tagLst>
</file>

<file path=ppt/tags/tag48.xml><?xml version="1.0" encoding="utf-8"?>
<p:tagLst xmlns:p="http://schemas.openxmlformats.org/presentationml/2006/main">
  <p:tag name="KSO_WM_DIAGRAM_VIRTUALLY_FRAME" val="{&quot;height&quot;:366.97858267716526,&quot;left&quot;:30.65,&quot;top&quot;:119.45,&quot;width&quot;:918.75}"/>
</p:tagLst>
</file>

<file path=ppt/tags/tag49.xml><?xml version="1.0" encoding="utf-8"?>
<p:tagLst xmlns:p="http://schemas.openxmlformats.org/presentationml/2006/main">
  <p:tag name="KSO_WM_DIAGRAM_VIRTUALLY_FRAME" val="{&quot;height&quot;:366.97858267716526,&quot;left&quot;:30.65,&quot;top&quot;:119.45,&quot;width&quot;:918.75}"/>
</p:tagLst>
</file>

<file path=ppt/tags/tag5.xml><?xml version="1.0" encoding="utf-8"?>
<p:tagLst xmlns:p="http://schemas.openxmlformats.org/presentationml/2006/main">
  <p:tag name="KSO_WM_DIAGRAM_VIRTUALLY_FRAME" val="{&quot;height&quot;:291.7249606299212,&quot;left&quot;:183.8,&quot;top&quot;:128.6,&quot;width&quot;:723.2}"/>
</p:tagLst>
</file>

<file path=ppt/tags/tag50.xml><?xml version="1.0" encoding="utf-8"?>
<p:tagLst xmlns:p="http://schemas.openxmlformats.org/presentationml/2006/main">
  <p:tag name="KSO_WM_DIAGRAM_VIRTUALLY_FRAME" val="{&quot;height&quot;:366.97858267716526,&quot;left&quot;:30.65,&quot;top&quot;:119.45,&quot;width&quot;:918.75}"/>
</p:tagLst>
</file>

<file path=ppt/tags/tag51.xml><?xml version="1.0" encoding="utf-8"?>
<p:tagLst xmlns:p="http://schemas.openxmlformats.org/presentationml/2006/main">
  <p:tag name="KSO_WM_DIAGRAM_VIRTUALLY_FRAME" val="{&quot;height&quot;:366.97858267716526,&quot;left&quot;:30.65,&quot;top&quot;:119.45,&quot;width&quot;:918.75}"/>
</p:tagLst>
</file>

<file path=ppt/tags/tag52.xml><?xml version="1.0" encoding="utf-8"?>
<p:tagLst xmlns:p="http://schemas.openxmlformats.org/presentationml/2006/main">
  <p:tag name="KSO_WM_DIAGRAM_VIRTUALLY_FRAME" val="{&quot;height&quot;:366.97858267716526,&quot;left&quot;:30.65,&quot;top&quot;:119.45,&quot;width&quot;:918.75}"/>
</p:tagLst>
</file>

<file path=ppt/tags/tag53.xml><?xml version="1.0" encoding="utf-8"?>
<p:tagLst xmlns:p="http://schemas.openxmlformats.org/presentationml/2006/main">
  <p:tag name="KSO_WM_DIAGRAM_VIRTUALLY_FRAME" val="{&quot;height&quot;:366.97858267716526,&quot;left&quot;:30.65,&quot;top&quot;:119.45,&quot;width&quot;:918.75}"/>
</p:tagLst>
</file>

<file path=ppt/tags/tag54.xml><?xml version="1.0" encoding="utf-8"?>
<p:tagLst xmlns:p="http://schemas.openxmlformats.org/presentationml/2006/main">
  <p:tag name="KSO_WM_DIAGRAM_VIRTUALLY_FRAME" val="{&quot;height&quot;:366.97858267716526,&quot;left&quot;:30.65,&quot;top&quot;:119.45,&quot;width&quot;:918.75}"/>
</p:tagLst>
</file>

<file path=ppt/tags/tag55.xml><?xml version="1.0" encoding="utf-8"?>
<p:tagLst xmlns:p="http://schemas.openxmlformats.org/presentationml/2006/main">
  <p:tag name="KSO_WM_DIAGRAM_VIRTUALLY_FRAME" val="{&quot;height&quot;:366.97858267716526,&quot;left&quot;:30.65,&quot;top&quot;:119.45,&quot;width&quot;:918.75}"/>
</p:tagLst>
</file>

<file path=ppt/tags/tag56.xml><?xml version="1.0" encoding="utf-8"?>
<p:tagLst xmlns:p="http://schemas.openxmlformats.org/presentationml/2006/main">
  <p:tag name="KSO_WM_DIAGRAM_VIRTUALLY_FRAME" val="{&quot;height&quot;:366.97858267716526,&quot;left&quot;:30.65,&quot;top&quot;:119.45,&quot;width&quot;:918.75}"/>
</p:tagLst>
</file>

<file path=ppt/tags/tag57.xml><?xml version="1.0" encoding="utf-8"?>
<p:tagLst xmlns:p="http://schemas.openxmlformats.org/presentationml/2006/main">
  <p:tag name="KSO_WM_DIAGRAM_VIRTUALLY_FRAME" val="{&quot;height&quot;:366.97858267716526,&quot;left&quot;:30.65,&quot;top&quot;:119.45,&quot;width&quot;:918.75}"/>
</p:tagLst>
</file>

<file path=ppt/tags/tag58.xml><?xml version="1.0" encoding="utf-8"?>
<p:tagLst xmlns:p="http://schemas.openxmlformats.org/presentationml/2006/main">
  <p:tag name="KSO_WM_DIAGRAM_VIRTUALLY_FRAME" val="{&quot;height&quot;:384.0466141732283,&quot;left&quot;:57.8544094488189,&quot;top&quot;:89,&quot;width&quot;:844.2912598425198}"/>
</p:tagLst>
</file>

<file path=ppt/tags/tag59.xml><?xml version="1.0" encoding="utf-8"?>
<p:tagLst xmlns:p="http://schemas.openxmlformats.org/presentationml/2006/main">
  <p:tag name="KSO_WM_DIAGRAM_VIRTUALLY_FRAME" val="{&quot;height&quot;:384.0466141732283,&quot;left&quot;:57.8544094488189,&quot;top&quot;:89,&quot;width&quot;:844.2912598425198}"/>
</p:tagLst>
</file>

<file path=ppt/tags/tag6.xml><?xml version="1.0" encoding="utf-8"?>
<p:tagLst xmlns:p="http://schemas.openxmlformats.org/presentationml/2006/main">
  <p:tag name="KSO_WM_DIAGRAM_VIRTUALLY_FRAME" val="{&quot;height&quot;:291.7249606299212,&quot;left&quot;:183.8,&quot;top&quot;:128.6,&quot;width&quot;:723.2}"/>
</p:tagLst>
</file>

<file path=ppt/tags/tag60.xml><?xml version="1.0" encoding="utf-8"?>
<p:tagLst xmlns:p="http://schemas.openxmlformats.org/presentationml/2006/main">
  <p:tag name="KSO_WM_DIAGRAM_VIRTUALLY_FRAME" val="{&quot;height&quot;:384.0466141732283,&quot;left&quot;:57.8544094488189,&quot;top&quot;:89,&quot;width&quot;:844.2912598425198}"/>
</p:tagLst>
</file>

<file path=ppt/tags/tag61.xml><?xml version="1.0" encoding="utf-8"?>
<p:tagLst xmlns:p="http://schemas.openxmlformats.org/presentationml/2006/main">
  <p:tag name="KSO_WM_DIAGRAM_VIRTUALLY_FRAME" val="{&quot;height&quot;:384.0466141732283,&quot;left&quot;:57.8544094488189,&quot;top&quot;:89,&quot;width&quot;:844.2912598425198}"/>
</p:tagLst>
</file>

<file path=ppt/tags/tag62.xml><?xml version="1.0" encoding="utf-8"?>
<p:tagLst xmlns:p="http://schemas.openxmlformats.org/presentationml/2006/main">
  <p:tag name="KSO_WM_DIAGRAM_VIRTUALLY_FRAME" val="{&quot;height&quot;:384.0466141732283,&quot;left&quot;:57.8544094488189,&quot;top&quot;:89,&quot;width&quot;:844.2912598425198}"/>
</p:tagLst>
</file>

<file path=ppt/tags/tag63.xml><?xml version="1.0" encoding="utf-8"?>
<p:tagLst xmlns:p="http://schemas.openxmlformats.org/presentationml/2006/main">
  <p:tag name="KSO_WM_DIAGRAM_VIRTUALLY_FRAME" val="{&quot;height&quot;:384.0466141732283,&quot;left&quot;:57.8544094488189,&quot;top&quot;:89,&quot;width&quot;:844.2912598425198}"/>
</p:tagLst>
</file>

<file path=ppt/tags/tag64.xml><?xml version="1.0" encoding="utf-8"?>
<p:tagLst xmlns:p="http://schemas.openxmlformats.org/presentationml/2006/main">
  <p:tag name="KSO_WM_DIAGRAM_VIRTUALLY_FRAME" val="{&quot;height&quot;:384.0466141732283,&quot;left&quot;:57.8544094488189,&quot;top&quot;:89,&quot;width&quot;:844.2912598425198}"/>
</p:tagLst>
</file>

<file path=ppt/tags/tag65.xml><?xml version="1.0" encoding="utf-8"?>
<p:tagLst xmlns:p="http://schemas.openxmlformats.org/presentationml/2006/main">
  <p:tag name="KSO_WM_DIAGRAM_VIRTUALLY_FRAME" val="{&quot;height&quot;:384.0466141732283,&quot;left&quot;:57.8544094488189,&quot;top&quot;:89,&quot;width&quot;:844.2912598425198}"/>
</p:tagLst>
</file>

<file path=ppt/tags/tag66.xml><?xml version="1.0" encoding="utf-8"?>
<p:tagLst xmlns:p="http://schemas.openxmlformats.org/presentationml/2006/main">
  <p:tag name="KSO_WM_DIAGRAM_VIRTUALLY_FRAME" val="{&quot;height&quot;:384.0466141732283,&quot;left&quot;:57.8544094488189,&quot;top&quot;:89,&quot;width&quot;:844.2912598425198}"/>
</p:tagLst>
</file>

<file path=ppt/tags/tag67.xml><?xml version="1.0" encoding="utf-8"?>
<p:tagLst xmlns:p="http://schemas.openxmlformats.org/presentationml/2006/main">
  <p:tag name="KSO_WM_DIAGRAM_VIRTUALLY_FRAME" val="{&quot;height&quot;:384.0466141732283,&quot;left&quot;:57.8544094488189,&quot;top&quot;:89,&quot;width&quot;:844.2912598425198}"/>
</p:tagLst>
</file>

<file path=ppt/tags/tag68.xml><?xml version="1.0" encoding="utf-8"?>
<p:tagLst xmlns:p="http://schemas.openxmlformats.org/presentationml/2006/main">
  <p:tag name="KSO_WM_DIAGRAM_VIRTUALLY_FRAME" val="{&quot;height&quot;:384.0466141732283,&quot;left&quot;:57.8544094488189,&quot;top&quot;:89,&quot;width&quot;:844.2912598425198}"/>
</p:tagLst>
</file>

<file path=ppt/tags/tag69.xml><?xml version="1.0" encoding="utf-8"?>
<p:tagLst xmlns:p="http://schemas.openxmlformats.org/presentationml/2006/main">
  <p:tag name="KSO_WM_DIAGRAM_VIRTUALLY_FRAME" val="{&quot;height&quot;:384.0466141732283,&quot;left&quot;:57.8544094488189,&quot;top&quot;:89,&quot;width&quot;:844.2912598425198}"/>
</p:tagLst>
</file>

<file path=ppt/tags/tag7.xml><?xml version="1.0" encoding="utf-8"?>
<p:tagLst xmlns:p="http://schemas.openxmlformats.org/presentationml/2006/main">
  <p:tag name="KSO_WM_DIAGRAM_VIRTUALLY_FRAME" val="{&quot;height&quot;:291.7249606299212,&quot;left&quot;:183.8,&quot;top&quot;:128.6,&quot;width&quot;:723.2}"/>
</p:tagLst>
</file>

<file path=ppt/tags/tag70.xml><?xml version="1.0" encoding="utf-8"?>
<p:tagLst xmlns:p="http://schemas.openxmlformats.org/presentationml/2006/main">
  <p:tag name="KSO_WM_DIAGRAM_VIRTUALLY_FRAME" val="{&quot;height&quot;:384.0466141732283,&quot;left&quot;:57.8544094488189,&quot;top&quot;:89,&quot;width&quot;:844.2912598425198}"/>
</p:tagLst>
</file>

<file path=ppt/tags/tag71.xml><?xml version="1.0" encoding="utf-8"?>
<p:tagLst xmlns:p="http://schemas.openxmlformats.org/presentationml/2006/main">
  <p:tag name="KSO_WM_DIAGRAM_VIRTUALLY_FRAME" val="{&quot;height&quot;:384.0466141732283,&quot;left&quot;:57.8544094488189,&quot;top&quot;:89,&quot;width&quot;:844.2912598425198}"/>
</p:tagLst>
</file>

<file path=ppt/tags/tag72.xml><?xml version="1.0" encoding="utf-8"?>
<p:tagLst xmlns:p="http://schemas.openxmlformats.org/presentationml/2006/main">
  <p:tag name="KSO_WM_DIAGRAM_VIRTUALLY_FRAME" val="{&quot;height&quot;:384.0466141732283,&quot;left&quot;:57.8544094488189,&quot;top&quot;:89,&quot;width&quot;:844.2912598425198}"/>
</p:tagLst>
</file>

<file path=ppt/tags/tag73.xml><?xml version="1.0" encoding="utf-8"?>
<p:tagLst xmlns:p="http://schemas.openxmlformats.org/presentationml/2006/main">
  <p:tag name="KSO_WM_DIAGRAM_VIRTUALLY_FRAME" val="{&quot;height&quot;:384.0466141732283,&quot;left&quot;:57.8544094488189,&quot;top&quot;:89,&quot;width&quot;:844.2912598425198}"/>
</p:tagLst>
</file>

<file path=ppt/tags/tag74.xml><?xml version="1.0" encoding="utf-8"?>
<p:tagLst xmlns:p="http://schemas.openxmlformats.org/presentationml/2006/main">
  <p:tag name="KSO_WM_DIAGRAM_VIRTUALLY_FRAME" val="{&quot;height&quot;:428.6324409448819,&quot;left&quot;:49.12503937007874,&quot;top&quot;:118.18370078740156,&quot;width&quot;:857.541811023622}"/>
</p:tagLst>
</file>

<file path=ppt/tags/tag75.xml><?xml version="1.0" encoding="utf-8"?>
<p:tagLst xmlns:p="http://schemas.openxmlformats.org/presentationml/2006/main">
  <p:tag name="KSO_WM_DIAGRAM_VIRTUALLY_FRAME" val="{&quot;height&quot;:428.6324409448819,&quot;left&quot;:49.12503937007874,&quot;top&quot;:118.18370078740156,&quot;width&quot;:857.541811023622}"/>
</p:tagLst>
</file>

<file path=ppt/tags/tag76.xml><?xml version="1.0" encoding="utf-8"?>
<p:tagLst xmlns:p="http://schemas.openxmlformats.org/presentationml/2006/main">
  <p:tag name="KSO_WM_DIAGRAM_VIRTUALLY_FRAME" val="{&quot;height&quot;:428.6324409448819,&quot;left&quot;:49.12503937007874,&quot;top&quot;:118.18370078740156,&quot;width&quot;:857.541811023622}"/>
</p:tagLst>
</file>

<file path=ppt/tags/tag77.xml><?xml version="1.0" encoding="utf-8"?>
<p:tagLst xmlns:p="http://schemas.openxmlformats.org/presentationml/2006/main">
  <p:tag name="KSO_WM_DIAGRAM_VIRTUALLY_FRAME" val="{&quot;height&quot;:428.6324409448819,&quot;left&quot;:49.12503937007874,&quot;top&quot;:118.18370078740156,&quot;width&quot;:857.541811023622}"/>
</p:tagLst>
</file>

<file path=ppt/tags/tag78.xml><?xml version="1.0" encoding="utf-8"?>
<p:tagLst xmlns:p="http://schemas.openxmlformats.org/presentationml/2006/main">
  <p:tag name="KSO_WM_DIAGRAM_VIRTUALLY_FRAME" val="{&quot;height&quot;:428.6324409448819,&quot;left&quot;:49.12503937007874,&quot;top&quot;:118.18370078740156,&quot;width&quot;:857.541811023622}"/>
</p:tagLst>
</file>

<file path=ppt/tags/tag79.xml><?xml version="1.0" encoding="utf-8"?>
<p:tagLst xmlns:p="http://schemas.openxmlformats.org/presentationml/2006/main">
  <p:tag name="KSO_WM_DIAGRAM_VIRTUALLY_FRAME" val="{&quot;height&quot;:428.6324409448819,&quot;left&quot;:49.12503937007874,&quot;top&quot;:118.18370078740156,&quot;width&quot;:857.541811023622}"/>
</p:tagLst>
</file>

<file path=ppt/tags/tag8.xml><?xml version="1.0" encoding="utf-8"?>
<p:tagLst xmlns:p="http://schemas.openxmlformats.org/presentationml/2006/main">
  <p:tag name="KSO_WM_DIAGRAM_VIRTUALLY_FRAME" val="{&quot;height&quot;:291.7249606299212,&quot;left&quot;:183.8,&quot;top&quot;:128.6,&quot;width&quot;:723.2}"/>
</p:tagLst>
</file>

<file path=ppt/tags/tag80.xml><?xml version="1.0" encoding="utf-8"?>
<p:tagLst xmlns:p="http://schemas.openxmlformats.org/presentationml/2006/main">
  <p:tag name="KSO_WM_DIAGRAM_VIRTUALLY_FRAME" val="{&quot;height&quot;:428.6324409448819,&quot;left&quot;:49.12503937007874,&quot;top&quot;:118.18370078740156,&quot;width&quot;:857.541811023622}"/>
</p:tagLst>
</file>

<file path=ppt/tags/tag81.xml><?xml version="1.0" encoding="utf-8"?>
<p:tagLst xmlns:p="http://schemas.openxmlformats.org/presentationml/2006/main">
  <p:tag name="KSO_WM_DIAGRAM_VIRTUALLY_FRAME" val="{&quot;height&quot;:428.6324409448819,&quot;left&quot;:49.12503937007874,&quot;top&quot;:118.18370078740156,&quot;width&quot;:857.541811023622}"/>
</p:tagLst>
</file>

<file path=ppt/tags/tag82.xml><?xml version="1.0" encoding="utf-8"?>
<p:tagLst xmlns:p="http://schemas.openxmlformats.org/presentationml/2006/main">
  <p:tag name="KSO_WM_DIAGRAM_VIRTUALLY_FRAME" val="{&quot;height&quot;:428.6324409448819,&quot;left&quot;:49.12503937007874,&quot;top&quot;:118.18370078740156,&quot;width&quot;:857.541811023622}"/>
</p:tagLst>
</file>

<file path=ppt/tags/tag83.xml><?xml version="1.0" encoding="utf-8"?>
<p:tagLst xmlns:p="http://schemas.openxmlformats.org/presentationml/2006/main">
  <p:tag name="KSO_WM_DIAGRAM_VIRTUALLY_FRAME" val="{&quot;height&quot;:428.6324409448819,&quot;left&quot;:49.12503937007874,&quot;top&quot;:118.18370078740156,&quot;width&quot;:857.541811023622}"/>
</p:tagLst>
</file>

<file path=ppt/tags/tag84.xml><?xml version="1.0" encoding="utf-8"?>
<p:tagLst xmlns:p="http://schemas.openxmlformats.org/presentationml/2006/main">
  <p:tag name="KSO_WM_DIAGRAM_VIRTUALLY_FRAME" val="{&quot;height&quot;:428.6324409448819,&quot;left&quot;:49.12503937007874,&quot;top&quot;:118.18370078740156,&quot;width&quot;:857.541811023622}"/>
</p:tagLst>
</file>

<file path=ppt/tags/tag85.xml><?xml version="1.0" encoding="utf-8"?>
<p:tagLst xmlns:p="http://schemas.openxmlformats.org/presentationml/2006/main">
  <p:tag name="KSO_WM_DIAGRAM_VIRTUALLY_FRAME" val="{&quot;height&quot;:428.6324409448819,&quot;left&quot;:49.12503937007874,&quot;top&quot;:118.18370078740156,&quot;width&quot;:857.541811023622}"/>
</p:tagLst>
</file>

<file path=ppt/tags/tag86.xml><?xml version="1.0" encoding="utf-8"?>
<p:tagLst xmlns:p="http://schemas.openxmlformats.org/presentationml/2006/main">
  <p:tag name="KSO_WM_DIAGRAM_VIRTUALLY_FRAME" val="{&quot;height&quot;:428.6324409448819,&quot;left&quot;:49.12503937007874,&quot;top&quot;:118.18370078740156,&quot;width&quot;:857.541811023622}"/>
</p:tagLst>
</file>

<file path=ppt/tags/tag87.xml><?xml version="1.0" encoding="utf-8"?>
<p:tagLst xmlns:p="http://schemas.openxmlformats.org/presentationml/2006/main">
  <p:tag name="KSO_WM_DIAGRAM_VIRTUALLY_FRAME" val="{&quot;height&quot;:428.6324409448819,&quot;left&quot;:49.12503937007874,&quot;top&quot;:118.18370078740156,&quot;width&quot;:857.541811023622}"/>
</p:tagLst>
</file>

<file path=ppt/tags/tag88.xml><?xml version="1.0" encoding="utf-8"?>
<p:tagLst xmlns:p="http://schemas.openxmlformats.org/presentationml/2006/main">
  <p:tag name="KSO_WM_DIAGRAM_VIRTUALLY_FRAME" val="{&quot;height&quot;:428.6324409448819,&quot;left&quot;:49.12503937007874,&quot;top&quot;:118.18370078740156,&quot;width&quot;:857.541811023622}"/>
</p:tagLst>
</file>

<file path=ppt/tags/tag89.xml><?xml version="1.0" encoding="utf-8"?>
<p:tagLst xmlns:p="http://schemas.openxmlformats.org/presentationml/2006/main">
  <p:tag name="KSO_WM_DIAGRAM_VIRTUALLY_FRAME" val="{&quot;height&quot;:428.6324409448819,&quot;left&quot;:49.12503937007874,&quot;top&quot;:118.18370078740156,&quot;width&quot;:857.541811023622}"/>
</p:tagLst>
</file>

<file path=ppt/tags/tag9.xml><?xml version="1.0" encoding="utf-8"?>
<p:tagLst xmlns:p="http://schemas.openxmlformats.org/presentationml/2006/main">
  <p:tag name="KSO_WM_DIAGRAM_VIRTUALLY_FRAME" val="{&quot;height&quot;:291.7249606299212,&quot;left&quot;:183.8,&quot;top&quot;:128.6,&quot;width&quot;:723.2}"/>
</p:tagLst>
</file>

<file path=ppt/tags/tag90.xml><?xml version="1.0" encoding="utf-8"?>
<p:tagLst xmlns:p="http://schemas.openxmlformats.org/presentationml/2006/main">
  <p:tag name="KSO_WM_DIAGRAM_VIRTUALLY_FRAME" val="{&quot;height&quot;:428.6324409448819,&quot;left&quot;:49.12503937007874,&quot;top&quot;:118.18370078740156,&quot;width&quot;:857.541811023622}"/>
</p:tagLst>
</file>

<file path=ppt/tags/tag91.xml><?xml version="1.0" encoding="utf-8"?>
<p:tagLst xmlns:p="http://schemas.openxmlformats.org/presentationml/2006/main">
  <p:tag name="KSO_WM_DIAGRAM_VIRTUALLY_FRAME" val="{&quot;height&quot;:428.6324409448819,&quot;left&quot;:49.12503937007874,&quot;top&quot;:118.18370078740156,&quot;width&quot;:857.541811023622}"/>
</p:tagLst>
</file>

<file path=ppt/tags/tag92.xml><?xml version="1.0" encoding="utf-8"?>
<p:tagLst xmlns:p="http://schemas.openxmlformats.org/presentationml/2006/main">
  <p:tag name="KSO_WM_DIAGRAM_VIRTUALLY_FRAME" val="{&quot;height&quot;:428.6324409448819,&quot;left&quot;:49.12503937007874,&quot;top&quot;:118.18370078740156,&quot;width&quot;:857.541811023622}"/>
</p:tagLst>
</file>

<file path=ppt/tags/tag93.xml><?xml version="1.0" encoding="utf-8"?>
<p:tagLst xmlns:p="http://schemas.openxmlformats.org/presentationml/2006/main">
  <p:tag name="KSO_WM_DIAGRAM_VIRTUALLY_FRAME" val="{&quot;height&quot;:428.6324409448819,&quot;left&quot;:49.12503937007874,&quot;top&quot;:118.18370078740156,&quot;width&quot;:857.541811023622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AA7126"/>
      </a:accent1>
      <a:accent2>
        <a:srgbClr val="D89030"/>
      </a:accent2>
      <a:accent3>
        <a:srgbClr val="AA7126"/>
      </a:accent3>
      <a:accent4>
        <a:srgbClr val="D89030"/>
      </a:accent4>
      <a:accent5>
        <a:srgbClr val="AA7126"/>
      </a:accent5>
      <a:accent6>
        <a:srgbClr val="D89030"/>
      </a:accent6>
      <a:hlink>
        <a:srgbClr val="4472C4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3374</Words>
  <Application>WPS 演示</Application>
  <PresentationFormat/>
  <Paragraphs>233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9" baseType="lpstr">
      <vt:lpstr>Arial</vt:lpstr>
      <vt:lpstr>宋体</vt:lpstr>
      <vt:lpstr>Wingdings</vt:lpstr>
      <vt:lpstr>Source Han Sans CN Bold</vt:lpstr>
      <vt:lpstr>Source Han Sans CN Regular</vt:lpstr>
      <vt:lpstr>OPPOSans H</vt:lpstr>
      <vt:lpstr>Source Han Sans</vt:lpstr>
      <vt:lpstr>等线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嘿嘿</cp:lastModifiedBy>
  <cp:revision>1</cp:revision>
  <dcterms:created xsi:type="dcterms:W3CDTF">2025-10-17T06:58:19Z</dcterms:created>
  <dcterms:modified xsi:type="dcterms:W3CDTF">2025-10-17T06:58:33Z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70D57737777Z51363408","ReservedCode1":"{\"SecurityData\":{\"Type\":\"TC260PG\",\"Version\":1,\"PubSD\":[{\"Type\":\"DS\",\"AlgID\":\"1.2.156.10197.1.501\",\"TBSData\":{\"Type\":\"LabelMataData\"},\"Signature\":\"30450221009fc8e2b0c5efda1f3720a996804117e9fd80914ce287ac7a0d7c8a569c6c4fd1022008bb4803f23e2733dab63f67b5d6df77a25e446970639b1c58e67aa5ff382717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70D57737777Z51363408","ReservedCode2":"{\"SecurityData\":{\"Type\":\"TC260PG\",\"Version\":1,\"PubSD\":[{\"Type\":\"DS\",\"AlgID\":\"1.2.156.10197.1.501\",\"TBSData\":{\"Type\":\"LabelMataData\"},\"Signature\":\"30440220099bbba6eb0ada74452d6c044aa498ae847b5e28d91a0dea30313a2280604ab7022027cb82bd01fa30abbb51d861c388f841c99bb20944c6be52e25b761443a10c00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  <property fmtid="{D5CDD505-2E9C-101B-9397-08002B2CF9AE}" pid="3" name="ICV">
    <vt:lpwstr>DD54F5491C7E47739535947AF50E9073_12</vt:lpwstr>
  </property>
  <property fmtid="{D5CDD505-2E9C-101B-9397-08002B2CF9AE}" pid="4" name="KSOProductBuildVer">
    <vt:lpwstr>2052-12.1.0.22529</vt:lpwstr>
  </property>
</Properties>
</file>