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2" r:id="rId24"/>
    <p:sldId id="283" r:id="rId25"/>
    <p:sldId id="284" r:id="rId26"/>
  </p:sldIdLst>
  <p:sldSz cx="12192000" cy="6858000"/>
  <p:notesSz cx="6858000" cy="9144000"/>
  <p:embeddedFontLst>
    <p:embeddedFont>
      <p:font typeface="Source Han Sans CN Bold" panose="020B0800000000000000" charset="-122"/>
      <p:bold r:id="rId30"/>
    </p:embeddedFont>
    <p:embeddedFont>
      <p:font typeface="OPPOSans H" panose="00020600040101010101" charset="-122"/>
      <p:regular r:id="rId31"/>
    </p:embeddedFont>
    <p:embeddedFont>
      <p:font typeface="Source Han Sans" panose="020B0400000000000000" charset="-122"/>
      <p:regular r:id="rId32"/>
    </p:embeddedFont>
    <p:embeddedFont>
      <p:font typeface="OPPOSans B" panose="00020600040101010101" charset="-122"/>
      <p:regular r:id="rId33"/>
    </p:embeddedFont>
    <p:embeddedFont>
      <p:font typeface="OPPOSans R" panose="00020600040101010101" charset="-122"/>
      <p:regular r:id="rId3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106.xml"/><Relationship Id="rId27" Type="http://schemas.openxmlformats.org/officeDocument/2006/relationships/tags" Target="../tags/tag105.xml"/><Relationship Id="rId26" Type="http://schemas.openxmlformats.org/officeDocument/2006/relationships/tags" Target="../tags/tag104.xml"/><Relationship Id="rId25" Type="http://schemas.openxmlformats.org/officeDocument/2006/relationships/tags" Target="../tags/tag103.xml"/><Relationship Id="rId24" Type="http://schemas.openxmlformats.org/officeDocument/2006/relationships/tags" Target="../tags/tag102.xml"/><Relationship Id="rId23" Type="http://schemas.openxmlformats.org/officeDocument/2006/relationships/tags" Target="../tags/tag101.xml"/><Relationship Id="rId22" Type="http://schemas.openxmlformats.org/officeDocument/2006/relationships/tags" Target="../tags/tag100.xml"/><Relationship Id="rId21" Type="http://schemas.openxmlformats.org/officeDocument/2006/relationships/tags" Target="../tags/tag99.xml"/><Relationship Id="rId20" Type="http://schemas.openxmlformats.org/officeDocument/2006/relationships/tags" Target="../tags/tag98.xml"/><Relationship Id="rId2" Type="http://schemas.openxmlformats.org/officeDocument/2006/relationships/tags" Target="../tags/tag80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7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130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tags" Target="../tags/tag108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tags" Target="../tags/tag123.xml"/><Relationship Id="rId16" Type="http://schemas.openxmlformats.org/officeDocument/2006/relationships/tags" Target="../tags/tag122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0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150.xml"/><Relationship Id="rId2" Type="http://schemas.openxmlformats.org/officeDocument/2006/relationships/tags" Target="../tags/tag132.xml"/><Relationship Id="rId19" Type="http://schemas.openxmlformats.org/officeDocument/2006/relationships/tags" Target="../tags/tag149.xml"/><Relationship Id="rId18" Type="http://schemas.openxmlformats.org/officeDocument/2006/relationships/tags" Target="../tags/tag148.xml"/><Relationship Id="rId17" Type="http://schemas.openxmlformats.org/officeDocument/2006/relationships/tags" Target="../tags/tag147.xml"/><Relationship Id="rId16" Type="http://schemas.openxmlformats.org/officeDocument/2006/relationships/tags" Target="../tags/tag146.xml"/><Relationship Id="rId15" Type="http://schemas.openxmlformats.org/officeDocument/2006/relationships/tags" Target="../tags/tag145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186.xml"/><Relationship Id="rId23" Type="http://schemas.openxmlformats.org/officeDocument/2006/relationships/tags" Target="../tags/tag185.xml"/><Relationship Id="rId22" Type="http://schemas.openxmlformats.org/officeDocument/2006/relationships/tags" Target="../tags/tag184.xml"/><Relationship Id="rId21" Type="http://schemas.openxmlformats.org/officeDocument/2006/relationships/tags" Target="../tags/tag183.xml"/><Relationship Id="rId20" Type="http://schemas.openxmlformats.org/officeDocument/2006/relationships/tags" Target="../tags/tag182.xml"/><Relationship Id="rId2" Type="http://schemas.openxmlformats.org/officeDocument/2006/relationships/tags" Target="../tags/tag164.xml"/><Relationship Id="rId19" Type="http://schemas.openxmlformats.org/officeDocument/2006/relationships/tags" Target="../tags/tag181.xml"/><Relationship Id="rId18" Type="http://schemas.openxmlformats.org/officeDocument/2006/relationships/tags" Target="../tags/tag180.xml"/><Relationship Id="rId17" Type="http://schemas.openxmlformats.org/officeDocument/2006/relationships/tags" Target="../tags/tag179.xml"/><Relationship Id="rId16" Type="http://schemas.openxmlformats.org/officeDocument/2006/relationships/tags" Target="../tags/tag178.xml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52.xml"/><Relationship Id="rId2" Type="http://schemas.openxmlformats.org/officeDocument/2006/relationships/tags" Target="../tags/tag34.xml"/><Relationship Id="rId19" Type="http://schemas.openxmlformats.org/officeDocument/2006/relationships/tags" Target="../tags/tag51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4"/>
          <p:cNvSpPr txBox="1"/>
          <p:nvPr/>
        </p:nvSpPr>
        <p:spPr>
          <a:xfrm>
            <a:off x="660401" y="2050593"/>
            <a:ext cx="6248399" cy="21948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44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模块三</a:t>
            </a:r>
            <a:r>
              <a:rPr kumimoji="1" lang="en-US" altLang="zh-CN" sz="444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：制度层文化——支撑文化的“规则设计”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638406"/>
            <a:ext cx="2508424" cy="636607"/>
          </a:xfrm>
          <a:custGeom>
            <a:avLst/>
            <a:gdLst>
              <a:gd name="connsiteX0" fmla="*/ 318304 w 2508424"/>
              <a:gd name="connsiteY0" fmla="*/ 0 h 636607"/>
              <a:gd name="connsiteX1" fmla="*/ 2508424 w 2508424"/>
              <a:gd name="connsiteY1" fmla="*/ 0 h 636607"/>
              <a:gd name="connsiteX2" fmla="*/ 2508424 w 2508424"/>
              <a:gd name="connsiteY2" fmla="*/ 636607 h 636607"/>
              <a:gd name="connsiteX3" fmla="*/ 318304 w 2508424"/>
              <a:gd name="connsiteY3" fmla="*/ 636607 h 636607"/>
              <a:gd name="connsiteX4" fmla="*/ 6467 w 2508424"/>
              <a:gd name="connsiteY4" fmla="*/ 382452 h 636607"/>
              <a:gd name="connsiteX5" fmla="*/ 0 w 2508424"/>
              <a:gd name="connsiteY5" fmla="*/ 318304 h 636607"/>
              <a:gd name="connsiteX6" fmla="*/ 6467 w 2508424"/>
              <a:gd name="connsiteY6" fmla="*/ 254155 h 636607"/>
              <a:gd name="connsiteX7" fmla="*/ 318304 w 2508424"/>
              <a:gd name="connsiteY7" fmla="*/ 0 h 636607"/>
            </a:gdLst>
            <a:ahLst/>
            <a:cxnLst/>
            <a:rect l="l" t="t" r="r" b="b"/>
            <a:pathLst>
              <a:path w="2508424" h="636607">
                <a:moveTo>
                  <a:pt x="318304" y="0"/>
                </a:moveTo>
                <a:lnTo>
                  <a:pt x="2508424" y="0"/>
                </a:lnTo>
                <a:lnTo>
                  <a:pt x="2508424" y="636607"/>
                </a:lnTo>
                <a:lnTo>
                  <a:pt x="318304" y="636607"/>
                </a:lnTo>
                <a:cubicBezTo>
                  <a:pt x="164484" y="636607"/>
                  <a:pt x="36148" y="527498"/>
                  <a:pt x="6467" y="382452"/>
                </a:cubicBezTo>
                <a:lnTo>
                  <a:pt x="0" y="318304"/>
                </a:lnTo>
                <a:lnTo>
                  <a:pt x="6467" y="254155"/>
                </a:lnTo>
                <a:cubicBezTo>
                  <a:pt x="36148" y="109109"/>
                  <a:pt x="164484" y="0"/>
                  <a:pt x="318304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404601" y="2636501"/>
            <a:ext cx="2520000" cy="636607"/>
          </a:xfrm>
          <a:custGeom>
            <a:avLst/>
            <a:gdLst>
              <a:gd name="connsiteX0" fmla="*/ 0 w 2520000"/>
              <a:gd name="connsiteY0" fmla="*/ 0 h 636607"/>
              <a:gd name="connsiteX1" fmla="*/ 2520000 w 2520000"/>
              <a:gd name="connsiteY1" fmla="*/ 0 h 636607"/>
              <a:gd name="connsiteX2" fmla="*/ 2520000 w 2520000"/>
              <a:gd name="connsiteY2" fmla="*/ 636607 h 636607"/>
              <a:gd name="connsiteX3" fmla="*/ 0 w 2520000"/>
              <a:gd name="connsiteY3" fmla="*/ 636607 h 636607"/>
              <a:gd name="connsiteX4" fmla="*/ 0 w 2520000"/>
              <a:gd name="connsiteY4" fmla="*/ 0 h 636607"/>
            </a:gdLst>
            <a:ahLst/>
            <a:cxnLst/>
            <a:rect l="l" t="t" r="r" b="b"/>
            <a:pathLst>
              <a:path w="2520000" h="636607">
                <a:moveTo>
                  <a:pt x="0" y="0"/>
                </a:moveTo>
                <a:lnTo>
                  <a:pt x="2520000" y="0"/>
                </a:lnTo>
                <a:lnTo>
                  <a:pt x="2520000" y="636607"/>
                </a:lnTo>
                <a:lnTo>
                  <a:pt x="0" y="63660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70560" y="2743797"/>
            <a:ext cx="2088105" cy="4495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奖励标准分层分类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295775" y="2743835"/>
            <a:ext cx="2628900" cy="4495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“创客先锋”荣誉设立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511682" y="3861097"/>
            <a:ext cx="2409978" cy="137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对表现突出者授予2万元奖励及荣誉称号，树立可复制的创新榜样。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 flipV="1">
            <a:off x="1540104" y="2113275"/>
            <a:ext cx="9131754" cy="344502"/>
          </a:xfrm>
          <a:custGeom>
            <a:avLst/>
            <a:gdLst>
              <a:gd name="connsiteX0" fmla="*/ 0 w 7396223"/>
              <a:gd name="connsiteY0" fmla="*/ 0 h 286512"/>
              <a:gd name="connsiteX1" fmla="*/ 7390301 w 7396223"/>
              <a:gd name="connsiteY1" fmla="*/ 0 h 286512"/>
              <a:gd name="connsiteX2" fmla="*/ 7396223 w 7396223"/>
              <a:gd name="connsiteY2" fmla="*/ 2701 h 286512"/>
              <a:gd name="connsiteX3" fmla="*/ 6773928 w 7396223"/>
              <a:gd name="connsiteY3" fmla="*/ 286512 h 286512"/>
              <a:gd name="connsiteX4" fmla="*/ 6773928 w 7396223"/>
              <a:gd name="connsiteY4" fmla="*/ 153896 h 286512"/>
              <a:gd name="connsiteX5" fmla="*/ 0 w 7396223"/>
              <a:gd name="connsiteY5" fmla="*/ 153896 h 286512"/>
              <a:gd name="connsiteX6" fmla="*/ 0 w 7396223"/>
              <a:gd name="connsiteY6" fmla="*/ 0 h 286512"/>
            </a:gdLst>
            <a:ahLst/>
            <a:cxnLst/>
            <a:rect l="l" t="t" r="r" b="b"/>
            <a:pathLst>
              <a:path w="7396223" h="286512">
                <a:moveTo>
                  <a:pt x="0" y="0"/>
                </a:moveTo>
                <a:lnTo>
                  <a:pt x="7390301" y="0"/>
                </a:lnTo>
                <a:lnTo>
                  <a:pt x="7396223" y="2701"/>
                </a:lnTo>
                <a:lnTo>
                  <a:pt x="6773928" y="286512"/>
                </a:lnTo>
                <a:lnTo>
                  <a:pt x="6773928" y="153896"/>
                </a:lnTo>
                <a:lnTo>
                  <a:pt x="0" y="15389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00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09623" y="3771562"/>
            <a:ext cx="2409978" cy="137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优秀岗位创新项目：5–30万元；优秀改善成果：1–2万元；“献一计”成果：0.2–0.5万元。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1726833" y="3436624"/>
            <a:ext cx="375558" cy="253093"/>
          </a:xfrm>
          <a:prstGeom prst="flowChartMerge">
            <a:avLst/>
          </a:prstGeom>
          <a:solidFill>
            <a:schemeClr val="accent2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375857" y="3440434"/>
            <a:ext cx="375558" cy="253093"/>
          </a:xfrm>
          <a:prstGeom prst="flowChartMerg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23828" y="2638406"/>
            <a:ext cx="2520000" cy="636607"/>
          </a:xfrm>
          <a:custGeom>
            <a:avLst/>
            <a:gdLst>
              <a:gd name="connsiteX0" fmla="*/ 0 w 2520000"/>
              <a:gd name="connsiteY0" fmla="*/ 0 h 636607"/>
              <a:gd name="connsiteX1" fmla="*/ 2520000 w 2520000"/>
              <a:gd name="connsiteY1" fmla="*/ 0 h 636607"/>
              <a:gd name="connsiteX2" fmla="*/ 2520000 w 2520000"/>
              <a:gd name="connsiteY2" fmla="*/ 636607 h 636607"/>
              <a:gd name="connsiteX3" fmla="*/ 0 w 2520000"/>
              <a:gd name="connsiteY3" fmla="*/ 636607 h 636607"/>
              <a:gd name="connsiteX4" fmla="*/ 0 w 2520000"/>
              <a:gd name="connsiteY4" fmla="*/ 0 h 636607"/>
            </a:gdLst>
            <a:ahLst/>
            <a:cxnLst/>
            <a:rect l="l" t="t" r="r" b="b"/>
            <a:pathLst>
              <a:path w="2520000" h="636607">
                <a:moveTo>
                  <a:pt x="0" y="0"/>
                </a:moveTo>
                <a:lnTo>
                  <a:pt x="2520000" y="0"/>
                </a:lnTo>
                <a:lnTo>
                  <a:pt x="2520000" y="636607"/>
                </a:lnTo>
                <a:lnTo>
                  <a:pt x="0" y="63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911465" y="2743835"/>
            <a:ext cx="2344420" cy="4495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奖励与宣传双轮驱动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8111884" y="3810932"/>
            <a:ext cx="2409978" cy="137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获奖者事迹在内部媒体、会议、展厅中广泛传播，强化正向引导。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8975424" y="3416304"/>
            <a:ext cx="375558" cy="253093"/>
          </a:xfrm>
          <a:prstGeom prst="flowChartMerg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山钢集团创新激励机制的具体实践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" y="6701210"/>
            <a:ext cx="12192001" cy="148852"/>
          </a:xfrm>
          <a:custGeom>
            <a:avLst/>
            <a:gdLst>
              <a:gd name="connsiteX0" fmla="*/ 0 w 12192001"/>
              <a:gd name="connsiteY0" fmla="*/ 0 h 148852"/>
              <a:gd name="connsiteX1" fmla="*/ 12117575 w 12192001"/>
              <a:gd name="connsiteY1" fmla="*/ 0 h 148852"/>
              <a:gd name="connsiteX2" fmla="*/ 12192001 w 12192001"/>
              <a:gd name="connsiteY2" fmla="*/ 74426 h 148852"/>
              <a:gd name="connsiteX3" fmla="*/ 12192000 w 12192001"/>
              <a:gd name="connsiteY3" fmla="*/ 74426 h 148852"/>
              <a:gd name="connsiteX4" fmla="*/ 12117574 w 12192001"/>
              <a:gd name="connsiteY4" fmla="*/ 148852 h 148852"/>
              <a:gd name="connsiteX5" fmla="*/ 0 w 12192001"/>
              <a:gd name="connsiteY5" fmla="*/ 148851 h 148852"/>
            </a:gdLst>
            <a:ahLst/>
            <a:cxnLst/>
            <a:rect l="l" t="t" r="r" b="b"/>
            <a:pathLst>
              <a:path w="12192001" h="148852">
                <a:moveTo>
                  <a:pt x="0" y="0"/>
                </a:moveTo>
                <a:lnTo>
                  <a:pt x="12117575" y="0"/>
                </a:lnTo>
                <a:cubicBezTo>
                  <a:pt x="12158679" y="0"/>
                  <a:pt x="12192001" y="33322"/>
                  <a:pt x="12192001" y="74426"/>
                </a:cubicBezTo>
                <a:lnTo>
                  <a:pt x="12192000" y="74426"/>
                </a:lnTo>
                <a:cubicBezTo>
                  <a:pt x="12192000" y="115530"/>
                  <a:pt x="12158678" y="148852"/>
                  <a:pt x="12117574" y="148852"/>
                </a:cubicBezTo>
                <a:lnTo>
                  <a:pt x="0" y="14885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46308" y="1845502"/>
            <a:ext cx="1598939" cy="159893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348017" y="1778881"/>
            <a:ext cx="497231" cy="5021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 cap="sq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3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7596631" y="2116868"/>
            <a:ext cx="513480" cy="1275576"/>
          </a:xfrm>
          <a:custGeom>
            <a:avLst/>
            <a:gdLst>
              <a:gd name="T0" fmla="*/ 2147483646 w 283"/>
              <a:gd name="T1" fmla="*/ 2147483646 h 702"/>
              <a:gd name="T2" fmla="*/ 2147483646 w 283"/>
              <a:gd name="T3" fmla="*/ 2147483646 h 702"/>
              <a:gd name="T4" fmla="*/ 2147483646 w 283"/>
              <a:gd name="T5" fmla="*/ 2147483646 h 702"/>
              <a:gd name="T6" fmla="*/ 2147483646 w 283"/>
              <a:gd name="T7" fmla="*/ 2147483646 h 702"/>
              <a:gd name="T8" fmla="*/ 2147483646 w 283"/>
              <a:gd name="T9" fmla="*/ 2147483646 h 702"/>
              <a:gd name="T10" fmla="*/ 2147483646 w 283"/>
              <a:gd name="T11" fmla="*/ 2147483646 h 702"/>
              <a:gd name="T12" fmla="*/ 2147483646 w 283"/>
              <a:gd name="T13" fmla="*/ 2147483646 h 702"/>
              <a:gd name="T14" fmla="*/ 2147483646 w 283"/>
              <a:gd name="T15" fmla="*/ 2147483646 h 702"/>
              <a:gd name="T16" fmla="*/ 2147483646 w 283"/>
              <a:gd name="T17" fmla="*/ 2147483646 h 702"/>
              <a:gd name="T18" fmla="*/ 2147483646 w 283"/>
              <a:gd name="T19" fmla="*/ 2147483646 h 702"/>
              <a:gd name="T20" fmla="*/ 2147483646 w 283"/>
              <a:gd name="T21" fmla="*/ 2147483646 h 702"/>
              <a:gd name="T22" fmla="*/ 2147483646 w 283"/>
              <a:gd name="T23" fmla="*/ 2147483646 h 702"/>
              <a:gd name="T24" fmla="*/ 2147483646 w 283"/>
              <a:gd name="T25" fmla="*/ 2147483646 h 702"/>
              <a:gd name="T26" fmla="*/ 2147483646 w 283"/>
              <a:gd name="T27" fmla="*/ 2147483646 h 702"/>
              <a:gd name="T28" fmla="*/ 2147483646 w 283"/>
              <a:gd name="T29" fmla="*/ 2147483646 h 702"/>
              <a:gd name="T30" fmla="*/ 2147483646 w 283"/>
              <a:gd name="T31" fmla="*/ 2147483646 h 702"/>
              <a:gd name="T32" fmla="*/ 2147483646 w 283"/>
              <a:gd name="T33" fmla="*/ 2147483646 h 702"/>
              <a:gd name="T34" fmla="*/ 2147483646 w 283"/>
              <a:gd name="T35" fmla="*/ 0 h 702"/>
              <a:gd name="T36" fmla="*/ 2147483646 w 283"/>
              <a:gd name="T37" fmla="*/ 2147483646 h 702"/>
              <a:gd name="T38" fmla="*/ 2147483646 w 283"/>
              <a:gd name="T39" fmla="*/ 2147483646 h 702"/>
              <a:gd name="T40" fmla="*/ 2147483646 w 283"/>
              <a:gd name="T41" fmla="*/ 2147483646 h 702"/>
              <a:gd name="T42" fmla="*/ 2147483646 w 283"/>
              <a:gd name="T43" fmla="*/ 2147483646 h 702"/>
              <a:gd name="T44" fmla="*/ 2147483646 w 283"/>
              <a:gd name="T45" fmla="*/ 2147483646 h 702"/>
              <a:gd name="T46" fmla="*/ 0 w 283"/>
              <a:gd name="T47" fmla="*/ 2147483646 h 702"/>
              <a:gd name="T48" fmla="*/ 0 w 283"/>
              <a:gd name="T49" fmla="*/ 2147483646 h 702"/>
              <a:gd name="T50" fmla="*/ 2147483646 w 283"/>
              <a:gd name="T51" fmla="*/ 2147483646 h 702"/>
              <a:gd name="T52" fmla="*/ 2147483646 w 283"/>
              <a:gd name="T53" fmla="*/ 2147483646 h 702"/>
              <a:gd name="T54" fmla="*/ 2147483646 w 283"/>
              <a:gd name="T55" fmla="*/ 2147483646 h 702"/>
              <a:gd name="T56" fmla="*/ 2147483646 w 283"/>
              <a:gd name="T57" fmla="*/ 2147483646 h 702"/>
              <a:gd name="T58" fmla="*/ 2147483646 w 283"/>
              <a:gd name="T59" fmla="*/ 2147483646 h 702"/>
              <a:gd name="T60" fmla="*/ 2147483646 w 283"/>
              <a:gd name="T61" fmla="*/ 2147483646 h 702"/>
              <a:gd name="T62" fmla="*/ 2147483646 w 283"/>
              <a:gd name="T63" fmla="*/ 2147483646 h 702"/>
              <a:gd name="T64" fmla="*/ 2147483646 w 283"/>
              <a:gd name="T65" fmla="*/ 2147483646 h 702"/>
              <a:gd name="T66" fmla="*/ 2147483646 w 283"/>
              <a:gd name="T67" fmla="*/ 2147483646 h 702"/>
              <a:gd name="T68" fmla="*/ 2147483646 w 283"/>
              <a:gd name="T69" fmla="*/ 2147483646 h 702"/>
              <a:gd name="T70" fmla="*/ 2147483646 w 283"/>
              <a:gd name="T71" fmla="*/ 2147483646 h 702"/>
              <a:gd name="T72" fmla="*/ 2147483646 w 283"/>
              <a:gd name="T73" fmla="*/ 2147483646 h 702"/>
              <a:gd name="T74" fmla="*/ 2147483646 w 283"/>
              <a:gd name="T75" fmla="*/ 2147483646 h 70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/>
            <a:rect l="0" t="0" r="r" b="b"/>
            <a:pathLst>
              <a:path w="283" h="702">
                <a:moveTo>
                  <a:pt x="283" y="667"/>
                </a:moveTo>
                <a:lnTo>
                  <a:pt x="283" y="667"/>
                </a:lnTo>
                <a:lnTo>
                  <a:pt x="261" y="650"/>
                </a:lnTo>
                <a:lnTo>
                  <a:pt x="242" y="633"/>
                </a:lnTo>
                <a:lnTo>
                  <a:pt x="222" y="613"/>
                </a:lnTo>
                <a:lnTo>
                  <a:pt x="205" y="594"/>
                </a:lnTo>
                <a:lnTo>
                  <a:pt x="188" y="573"/>
                </a:lnTo>
                <a:lnTo>
                  <a:pt x="174" y="551"/>
                </a:lnTo>
                <a:lnTo>
                  <a:pt x="159" y="528"/>
                </a:lnTo>
                <a:lnTo>
                  <a:pt x="147" y="505"/>
                </a:lnTo>
                <a:lnTo>
                  <a:pt x="135" y="480"/>
                </a:lnTo>
                <a:lnTo>
                  <a:pt x="125" y="456"/>
                </a:lnTo>
                <a:lnTo>
                  <a:pt x="118" y="429"/>
                </a:lnTo>
                <a:lnTo>
                  <a:pt x="111" y="403"/>
                </a:lnTo>
                <a:lnTo>
                  <a:pt x="106" y="376"/>
                </a:lnTo>
                <a:lnTo>
                  <a:pt x="102" y="349"/>
                </a:lnTo>
                <a:lnTo>
                  <a:pt x="101" y="320"/>
                </a:lnTo>
                <a:lnTo>
                  <a:pt x="101" y="292"/>
                </a:lnTo>
                <a:lnTo>
                  <a:pt x="102" y="268"/>
                </a:lnTo>
                <a:lnTo>
                  <a:pt x="105" y="243"/>
                </a:lnTo>
                <a:lnTo>
                  <a:pt x="108" y="220"/>
                </a:lnTo>
                <a:lnTo>
                  <a:pt x="114" y="197"/>
                </a:lnTo>
                <a:lnTo>
                  <a:pt x="120" y="174"/>
                </a:lnTo>
                <a:lnTo>
                  <a:pt x="128" y="152"/>
                </a:lnTo>
                <a:lnTo>
                  <a:pt x="136" y="131"/>
                </a:lnTo>
                <a:lnTo>
                  <a:pt x="146" y="110"/>
                </a:lnTo>
                <a:lnTo>
                  <a:pt x="135" y="99"/>
                </a:lnTo>
                <a:lnTo>
                  <a:pt x="127" y="87"/>
                </a:lnTo>
                <a:lnTo>
                  <a:pt x="118" y="74"/>
                </a:lnTo>
                <a:lnTo>
                  <a:pt x="111" y="60"/>
                </a:lnTo>
                <a:lnTo>
                  <a:pt x="106" y="46"/>
                </a:lnTo>
                <a:lnTo>
                  <a:pt x="101" y="31"/>
                </a:lnTo>
                <a:lnTo>
                  <a:pt x="99" y="15"/>
                </a:lnTo>
                <a:lnTo>
                  <a:pt x="97" y="0"/>
                </a:lnTo>
                <a:lnTo>
                  <a:pt x="77" y="32"/>
                </a:lnTo>
                <a:lnTo>
                  <a:pt x="59" y="65"/>
                </a:lnTo>
                <a:lnTo>
                  <a:pt x="43" y="100"/>
                </a:lnTo>
                <a:lnTo>
                  <a:pt x="28" y="137"/>
                </a:lnTo>
                <a:lnTo>
                  <a:pt x="17" y="174"/>
                </a:lnTo>
                <a:lnTo>
                  <a:pt x="12" y="194"/>
                </a:lnTo>
                <a:lnTo>
                  <a:pt x="9" y="213"/>
                </a:lnTo>
                <a:lnTo>
                  <a:pt x="5" y="234"/>
                </a:lnTo>
                <a:lnTo>
                  <a:pt x="3" y="253"/>
                </a:lnTo>
                <a:lnTo>
                  <a:pt x="2" y="274"/>
                </a:lnTo>
                <a:lnTo>
                  <a:pt x="0" y="294"/>
                </a:lnTo>
                <a:lnTo>
                  <a:pt x="0" y="323"/>
                </a:lnTo>
                <a:lnTo>
                  <a:pt x="2" y="353"/>
                </a:lnTo>
                <a:lnTo>
                  <a:pt x="4" y="382"/>
                </a:lnTo>
                <a:lnTo>
                  <a:pt x="9" y="411"/>
                </a:lnTo>
                <a:lnTo>
                  <a:pt x="15" y="439"/>
                </a:lnTo>
                <a:lnTo>
                  <a:pt x="22" y="465"/>
                </a:lnTo>
                <a:lnTo>
                  <a:pt x="31" y="492"/>
                </a:lnTo>
                <a:lnTo>
                  <a:pt x="40" y="519"/>
                </a:lnTo>
                <a:lnTo>
                  <a:pt x="51" y="544"/>
                </a:lnTo>
                <a:lnTo>
                  <a:pt x="65" y="570"/>
                </a:lnTo>
                <a:lnTo>
                  <a:pt x="78" y="593"/>
                </a:lnTo>
                <a:lnTo>
                  <a:pt x="93" y="617"/>
                </a:lnTo>
                <a:lnTo>
                  <a:pt x="110" y="639"/>
                </a:lnTo>
                <a:lnTo>
                  <a:pt x="127" y="661"/>
                </a:lnTo>
                <a:lnTo>
                  <a:pt x="145" y="681"/>
                </a:lnTo>
                <a:lnTo>
                  <a:pt x="163" y="702"/>
                </a:lnTo>
                <a:lnTo>
                  <a:pt x="176" y="693"/>
                </a:lnTo>
                <a:lnTo>
                  <a:pt x="188" y="686"/>
                </a:lnTo>
                <a:lnTo>
                  <a:pt x="202" y="680"/>
                </a:lnTo>
                <a:lnTo>
                  <a:pt x="216" y="674"/>
                </a:lnTo>
                <a:lnTo>
                  <a:pt x="231" y="670"/>
                </a:lnTo>
                <a:lnTo>
                  <a:pt x="245" y="668"/>
                </a:lnTo>
                <a:lnTo>
                  <a:pt x="261" y="667"/>
                </a:lnTo>
                <a:lnTo>
                  <a:pt x="277" y="665"/>
                </a:lnTo>
                <a:lnTo>
                  <a:pt x="283" y="66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3000"/>
            </a:schemeClr>
          </a:solidFill>
          <a:ln w="9525" cap="sq">
            <a:noFill/>
            <a:rou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345131" y="1845502"/>
            <a:ext cx="1600564" cy="1598939"/>
          </a:xfrm>
          <a:prstGeom prst="ellipse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345130" y="1778881"/>
            <a:ext cx="498855" cy="50210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081890" y="2116868"/>
            <a:ext cx="513480" cy="1275576"/>
          </a:xfrm>
          <a:custGeom>
            <a:avLst/>
            <a:gdLst>
              <a:gd name="T0" fmla="*/ 2147483646 w 283"/>
              <a:gd name="T1" fmla="*/ 2147483646 h 702"/>
              <a:gd name="T2" fmla="*/ 2147483646 w 283"/>
              <a:gd name="T3" fmla="*/ 2147483646 h 702"/>
              <a:gd name="T4" fmla="*/ 2147483646 w 283"/>
              <a:gd name="T5" fmla="*/ 2147483646 h 702"/>
              <a:gd name="T6" fmla="*/ 2147483646 w 283"/>
              <a:gd name="T7" fmla="*/ 2147483646 h 702"/>
              <a:gd name="T8" fmla="*/ 2147483646 w 283"/>
              <a:gd name="T9" fmla="*/ 2147483646 h 702"/>
              <a:gd name="T10" fmla="*/ 2147483646 w 283"/>
              <a:gd name="T11" fmla="*/ 2147483646 h 702"/>
              <a:gd name="T12" fmla="*/ 2147483646 w 283"/>
              <a:gd name="T13" fmla="*/ 2147483646 h 702"/>
              <a:gd name="T14" fmla="*/ 2147483646 w 283"/>
              <a:gd name="T15" fmla="*/ 2147483646 h 702"/>
              <a:gd name="T16" fmla="*/ 2147483646 w 283"/>
              <a:gd name="T17" fmla="*/ 2147483646 h 702"/>
              <a:gd name="T18" fmla="*/ 2147483646 w 283"/>
              <a:gd name="T19" fmla="*/ 2147483646 h 702"/>
              <a:gd name="T20" fmla="*/ 2147483646 w 283"/>
              <a:gd name="T21" fmla="*/ 2147483646 h 702"/>
              <a:gd name="T22" fmla="*/ 2147483646 w 283"/>
              <a:gd name="T23" fmla="*/ 2147483646 h 702"/>
              <a:gd name="T24" fmla="*/ 2147483646 w 283"/>
              <a:gd name="T25" fmla="*/ 2147483646 h 702"/>
              <a:gd name="T26" fmla="*/ 2147483646 w 283"/>
              <a:gd name="T27" fmla="*/ 2147483646 h 702"/>
              <a:gd name="T28" fmla="*/ 2147483646 w 283"/>
              <a:gd name="T29" fmla="*/ 2147483646 h 702"/>
              <a:gd name="T30" fmla="*/ 2147483646 w 283"/>
              <a:gd name="T31" fmla="*/ 2147483646 h 702"/>
              <a:gd name="T32" fmla="*/ 2147483646 w 283"/>
              <a:gd name="T33" fmla="*/ 2147483646 h 702"/>
              <a:gd name="T34" fmla="*/ 2147483646 w 283"/>
              <a:gd name="T35" fmla="*/ 0 h 702"/>
              <a:gd name="T36" fmla="*/ 2147483646 w 283"/>
              <a:gd name="T37" fmla="*/ 2147483646 h 702"/>
              <a:gd name="T38" fmla="*/ 2147483646 w 283"/>
              <a:gd name="T39" fmla="*/ 2147483646 h 702"/>
              <a:gd name="T40" fmla="*/ 2147483646 w 283"/>
              <a:gd name="T41" fmla="*/ 2147483646 h 702"/>
              <a:gd name="T42" fmla="*/ 2147483646 w 283"/>
              <a:gd name="T43" fmla="*/ 2147483646 h 702"/>
              <a:gd name="T44" fmla="*/ 2147483646 w 283"/>
              <a:gd name="T45" fmla="*/ 2147483646 h 702"/>
              <a:gd name="T46" fmla="*/ 0 w 283"/>
              <a:gd name="T47" fmla="*/ 2147483646 h 702"/>
              <a:gd name="T48" fmla="*/ 0 w 283"/>
              <a:gd name="T49" fmla="*/ 2147483646 h 702"/>
              <a:gd name="T50" fmla="*/ 2147483646 w 283"/>
              <a:gd name="T51" fmla="*/ 2147483646 h 702"/>
              <a:gd name="T52" fmla="*/ 2147483646 w 283"/>
              <a:gd name="T53" fmla="*/ 2147483646 h 702"/>
              <a:gd name="T54" fmla="*/ 2147483646 w 283"/>
              <a:gd name="T55" fmla="*/ 2147483646 h 702"/>
              <a:gd name="T56" fmla="*/ 2147483646 w 283"/>
              <a:gd name="T57" fmla="*/ 2147483646 h 702"/>
              <a:gd name="T58" fmla="*/ 2147483646 w 283"/>
              <a:gd name="T59" fmla="*/ 2147483646 h 702"/>
              <a:gd name="T60" fmla="*/ 2147483646 w 283"/>
              <a:gd name="T61" fmla="*/ 2147483646 h 702"/>
              <a:gd name="T62" fmla="*/ 2147483646 w 283"/>
              <a:gd name="T63" fmla="*/ 2147483646 h 702"/>
              <a:gd name="T64" fmla="*/ 2147483646 w 283"/>
              <a:gd name="T65" fmla="*/ 2147483646 h 702"/>
              <a:gd name="T66" fmla="*/ 2147483646 w 283"/>
              <a:gd name="T67" fmla="*/ 2147483646 h 702"/>
              <a:gd name="T68" fmla="*/ 2147483646 w 283"/>
              <a:gd name="T69" fmla="*/ 2147483646 h 702"/>
              <a:gd name="T70" fmla="*/ 2147483646 w 283"/>
              <a:gd name="T71" fmla="*/ 2147483646 h 702"/>
              <a:gd name="T72" fmla="*/ 2147483646 w 283"/>
              <a:gd name="T73" fmla="*/ 2147483646 h 702"/>
              <a:gd name="T74" fmla="*/ 2147483646 w 283"/>
              <a:gd name="T75" fmla="*/ 2147483646 h 70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/>
            <a:rect l="0" t="0" r="r" b="b"/>
            <a:pathLst>
              <a:path w="283" h="702">
                <a:moveTo>
                  <a:pt x="283" y="667"/>
                </a:moveTo>
                <a:lnTo>
                  <a:pt x="283" y="667"/>
                </a:lnTo>
                <a:lnTo>
                  <a:pt x="261" y="650"/>
                </a:lnTo>
                <a:lnTo>
                  <a:pt x="242" y="633"/>
                </a:lnTo>
                <a:lnTo>
                  <a:pt x="222" y="613"/>
                </a:lnTo>
                <a:lnTo>
                  <a:pt x="205" y="594"/>
                </a:lnTo>
                <a:lnTo>
                  <a:pt x="188" y="573"/>
                </a:lnTo>
                <a:lnTo>
                  <a:pt x="174" y="551"/>
                </a:lnTo>
                <a:lnTo>
                  <a:pt x="159" y="528"/>
                </a:lnTo>
                <a:lnTo>
                  <a:pt x="147" y="505"/>
                </a:lnTo>
                <a:lnTo>
                  <a:pt x="135" y="480"/>
                </a:lnTo>
                <a:lnTo>
                  <a:pt x="125" y="456"/>
                </a:lnTo>
                <a:lnTo>
                  <a:pt x="118" y="429"/>
                </a:lnTo>
                <a:lnTo>
                  <a:pt x="111" y="403"/>
                </a:lnTo>
                <a:lnTo>
                  <a:pt x="106" y="376"/>
                </a:lnTo>
                <a:lnTo>
                  <a:pt x="102" y="349"/>
                </a:lnTo>
                <a:lnTo>
                  <a:pt x="101" y="320"/>
                </a:lnTo>
                <a:lnTo>
                  <a:pt x="101" y="292"/>
                </a:lnTo>
                <a:lnTo>
                  <a:pt x="102" y="268"/>
                </a:lnTo>
                <a:lnTo>
                  <a:pt x="105" y="243"/>
                </a:lnTo>
                <a:lnTo>
                  <a:pt x="108" y="220"/>
                </a:lnTo>
                <a:lnTo>
                  <a:pt x="114" y="197"/>
                </a:lnTo>
                <a:lnTo>
                  <a:pt x="120" y="174"/>
                </a:lnTo>
                <a:lnTo>
                  <a:pt x="128" y="152"/>
                </a:lnTo>
                <a:lnTo>
                  <a:pt x="136" y="131"/>
                </a:lnTo>
                <a:lnTo>
                  <a:pt x="146" y="110"/>
                </a:lnTo>
                <a:lnTo>
                  <a:pt x="135" y="99"/>
                </a:lnTo>
                <a:lnTo>
                  <a:pt x="127" y="87"/>
                </a:lnTo>
                <a:lnTo>
                  <a:pt x="118" y="74"/>
                </a:lnTo>
                <a:lnTo>
                  <a:pt x="111" y="60"/>
                </a:lnTo>
                <a:lnTo>
                  <a:pt x="106" y="46"/>
                </a:lnTo>
                <a:lnTo>
                  <a:pt x="101" y="31"/>
                </a:lnTo>
                <a:lnTo>
                  <a:pt x="99" y="15"/>
                </a:lnTo>
                <a:lnTo>
                  <a:pt x="97" y="0"/>
                </a:lnTo>
                <a:lnTo>
                  <a:pt x="77" y="32"/>
                </a:lnTo>
                <a:lnTo>
                  <a:pt x="59" y="65"/>
                </a:lnTo>
                <a:lnTo>
                  <a:pt x="43" y="100"/>
                </a:lnTo>
                <a:lnTo>
                  <a:pt x="28" y="137"/>
                </a:lnTo>
                <a:lnTo>
                  <a:pt x="17" y="174"/>
                </a:lnTo>
                <a:lnTo>
                  <a:pt x="12" y="194"/>
                </a:lnTo>
                <a:lnTo>
                  <a:pt x="9" y="213"/>
                </a:lnTo>
                <a:lnTo>
                  <a:pt x="5" y="234"/>
                </a:lnTo>
                <a:lnTo>
                  <a:pt x="3" y="253"/>
                </a:lnTo>
                <a:lnTo>
                  <a:pt x="2" y="274"/>
                </a:lnTo>
                <a:lnTo>
                  <a:pt x="0" y="294"/>
                </a:lnTo>
                <a:lnTo>
                  <a:pt x="0" y="323"/>
                </a:lnTo>
                <a:lnTo>
                  <a:pt x="2" y="353"/>
                </a:lnTo>
                <a:lnTo>
                  <a:pt x="4" y="382"/>
                </a:lnTo>
                <a:lnTo>
                  <a:pt x="9" y="411"/>
                </a:lnTo>
                <a:lnTo>
                  <a:pt x="15" y="439"/>
                </a:lnTo>
                <a:lnTo>
                  <a:pt x="22" y="465"/>
                </a:lnTo>
                <a:lnTo>
                  <a:pt x="31" y="492"/>
                </a:lnTo>
                <a:lnTo>
                  <a:pt x="40" y="519"/>
                </a:lnTo>
                <a:lnTo>
                  <a:pt x="51" y="544"/>
                </a:lnTo>
                <a:lnTo>
                  <a:pt x="65" y="570"/>
                </a:lnTo>
                <a:lnTo>
                  <a:pt x="78" y="593"/>
                </a:lnTo>
                <a:lnTo>
                  <a:pt x="93" y="617"/>
                </a:lnTo>
                <a:lnTo>
                  <a:pt x="110" y="639"/>
                </a:lnTo>
                <a:lnTo>
                  <a:pt x="127" y="661"/>
                </a:lnTo>
                <a:lnTo>
                  <a:pt x="145" y="681"/>
                </a:lnTo>
                <a:lnTo>
                  <a:pt x="163" y="702"/>
                </a:lnTo>
                <a:lnTo>
                  <a:pt x="176" y="693"/>
                </a:lnTo>
                <a:lnTo>
                  <a:pt x="188" y="686"/>
                </a:lnTo>
                <a:lnTo>
                  <a:pt x="202" y="680"/>
                </a:lnTo>
                <a:lnTo>
                  <a:pt x="216" y="674"/>
                </a:lnTo>
                <a:lnTo>
                  <a:pt x="231" y="670"/>
                </a:lnTo>
                <a:lnTo>
                  <a:pt x="245" y="668"/>
                </a:lnTo>
                <a:lnTo>
                  <a:pt x="261" y="667"/>
                </a:lnTo>
                <a:lnTo>
                  <a:pt x="277" y="665"/>
                </a:lnTo>
                <a:lnTo>
                  <a:pt x="283" y="66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3000"/>
            </a:schemeClr>
          </a:solidFill>
          <a:ln w="9525" cap="sq">
            <a:noFill/>
            <a:rou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246308" y="3837676"/>
            <a:ext cx="1598939" cy="1598939"/>
          </a:xfrm>
          <a:prstGeom prst="ellipse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348017" y="3771055"/>
            <a:ext cx="497231" cy="50210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4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7596631" y="4109042"/>
            <a:ext cx="513480" cy="1275576"/>
          </a:xfrm>
          <a:custGeom>
            <a:avLst/>
            <a:gdLst>
              <a:gd name="T0" fmla="*/ 283 w 283"/>
              <a:gd name="T1" fmla="*/ 667 h 702"/>
              <a:gd name="T2" fmla="*/ 242 w 283"/>
              <a:gd name="T3" fmla="*/ 633 h 702"/>
              <a:gd name="T4" fmla="*/ 205 w 283"/>
              <a:gd name="T5" fmla="*/ 594 h 702"/>
              <a:gd name="T6" fmla="*/ 174 w 283"/>
              <a:gd name="T7" fmla="*/ 551 h 702"/>
              <a:gd name="T8" fmla="*/ 147 w 283"/>
              <a:gd name="T9" fmla="*/ 505 h 702"/>
              <a:gd name="T10" fmla="*/ 125 w 283"/>
              <a:gd name="T11" fmla="*/ 456 h 702"/>
              <a:gd name="T12" fmla="*/ 111 w 283"/>
              <a:gd name="T13" fmla="*/ 403 h 702"/>
              <a:gd name="T14" fmla="*/ 102 w 283"/>
              <a:gd name="T15" fmla="*/ 349 h 702"/>
              <a:gd name="T16" fmla="*/ 101 w 283"/>
              <a:gd name="T17" fmla="*/ 292 h 702"/>
              <a:gd name="T18" fmla="*/ 102 w 283"/>
              <a:gd name="T19" fmla="*/ 268 h 702"/>
              <a:gd name="T20" fmla="*/ 108 w 283"/>
              <a:gd name="T21" fmla="*/ 220 h 702"/>
              <a:gd name="T22" fmla="*/ 120 w 283"/>
              <a:gd name="T23" fmla="*/ 174 h 702"/>
              <a:gd name="T24" fmla="*/ 136 w 283"/>
              <a:gd name="T25" fmla="*/ 131 h 702"/>
              <a:gd name="T26" fmla="*/ 146 w 283"/>
              <a:gd name="T27" fmla="*/ 110 h 702"/>
              <a:gd name="T28" fmla="*/ 127 w 283"/>
              <a:gd name="T29" fmla="*/ 87 h 702"/>
              <a:gd name="T30" fmla="*/ 111 w 283"/>
              <a:gd name="T31" fmla="*/ 60 h 702"/>
              <a:gd name="T32" fmla="*/ 101 w 283"/>
              <a:gd name="T33" fmla="*/ 31 h 702"/>
              <a:gd name="T34" fmla="*/ 97 w 283"/>
              <a:gd name="T35" fmla="*/ 0 h 702"/>
              <a:gd name="T36" fmla="*/ 77 w 283"/>
              <a:gd name="T37" fmla="*/ 32 h 702"/>
              <a:gd name="T38" fmla="*/ 43 w 283"/>
              <a:gd name="T39" fmla="*/ 100 h 702"/>
              <a:gd name="T40" fmla="*/ 17 w 283"/>
              <a:gd name="T41" fmla="*/ 174 h 702"/>
              <a:gd name="T42" fmla="*/ 9 w 283"/>
              <a:gd name="T43" fmla="*/ 213 h 702"/>
              <a:gd name="T44" fmla="*/ 3 w 283"/>
              <a:gd name="T45" fmla="*/ 253 h 702"/>
              <a:gd name="T46" fmla="*/ 0 w 283"/>
              <a:gd name="T47" fmla="*/ 294 h 702"/>
              <a:gd name="T48" fmla="*/ 0 w 283"/>
              <a:gd name="T49" fmla="*/ 323 h 702"/>
              <a:gd name="T50" fmla="*/ 4 w 283"/>
              <a:gd name="T51" fmla="*/ 382 h 702"/>
              <a:gd name="T52" fmla="*/ 15 w 283"/>
              <a:gd name="T53" fmla="*/ 439 h 702"/>
              <a:gd name="T54" fmla="*/ 31 w 283"/>
              <a:gd name="T55" fmla="*/ 492 h 702"/>
              <a:gd name="T56" fmla="*/ 51 w 283"/>
              <a:gd name="T57" fmla="*/ 544 h 702"/>
              <a:gd name="T58" fmla="*/ 78 w 283"/>
              <a:gd name="T59" fmla="*/ 593 h 702"/>
              <a:gd name="T60" fmla="*/ 110 w 283"/>
              <a:gd name="T61" fmla="*/ 639 h 702"/>
              <a:gd name="T62" fmla="*/ 145 w 283"/>
              <a:gd name="T63" fmla="*/ 681 h 702"/>
              <a:gd name="T64" fmla="*/ 163 w 283"/>
              <a:gd name="T65" fmla="*/ 702 h 702"/>
              <a:gd name="T66" fmla="*/ 188 w 283"/>
              <a:gd name="T67" fmla="*/ 686 h 702"/>
              <a:gd name="T68" fmla="*/ 216 w 283"/>
              <a:gd name="T69" fmla="*/ 674 h 702"/>
              <a:gd name="T70" fmla="*/ 245 w 283"/>
              <a:gd name="T71" fmla="*/ 668 h 702"/>
              <a:gd name="T72" fmla="*/ 277 w 283"/>
              <a:gd name="T73" fmla="*/ 665 h 702"/>
              <a:gd name="T74" fmla="*/ 283 w 283"/>
              <a:gd name="T75" fmla="*/ 667 h 702"/>
            </a:gdLst>
            <a:ahLst/>
            <a:cxnLst/>
            <a:rect l="0" t="0" r="r" b="b"/>
            <a:pathLst>
              <a:path w="283" h="702">
                <a:moveTo>
                  <a:pt x="283" y="667"/>
                </a:moveTo>
                <a:lnTo>
                  <a:pt x="283" y="667"/>
                </a:lnTo>
                <a:lnTo>
                  <a:pt x="261" y="650"/>
                </a:lnTo>
                <a:lnTo>
                  <a:pt x="242" y="633"/>
                </a:lnTo>
                <a:lnTo>
                  <a:pt x="222" y="613"/>
                </a:lnTo>
                <a:lnTo>
                  <a:pt x="205" y="594"/>
                </a:lnTo>
                <a:lnTo>
                  <a:pt x="188" y="573"/>
                </a:lnTo>
                <a:lnTo>
                  <a:pt x="174" y="551"/>
                </a:lnTo>
                <a:lnTo>
                  <a:pt x="159" y="528"/>
                </a:lnTo>
                <a:lnTo>
                  <a:pt x="147" y="505"/>
                </a:lnTo>
                <a:lnTo>
                  <a:pt x="135" y="480"/>
                </a:lnTo>
                <a:lnTo>
                  <a:pt x="125" y="456"/>
                </a:lnTo>
                <a:lnTo>
                  <a:pt x="118" y="429"/>
                </a:lnTo>
                <a:lnTo>
                  <a:pt x="111" y="403"/>
                </a:lnTo>
                <a:lnTo>
                  <a:pt x="106" y="376"/>
                </a:lnTo>
                <a:lnTo>
                  <a:pt x="102" y="349"/>
                </a:lnTo>
                <a:lnTo>
                  <a:pt x="101" y="320"/>
                </a:lnTo>
                <a:lnTo>
                  <a:pt x="101" y="292"/>
                </a:lnTo>
                <a:lnTo>
                  <a:pt x="101" y="292"/>
                </a:lnTo>
                <a:lnTo>
                  <a:pt x="102" y="268"/>
                </a:lnTo>
                <a:lnTo>
                  <a:pt x="105" y="243"/>
                </a:lnTo>
                <a:lnTo>
                  <a:pt x="108" y="220"/>
                </a:lnTo>
                <a:lnTo>
                  <a:pt x="114" y="197"/>
                </a:lnTo>
                <a:lnTo>
                  <a:pt x="120" y="174"/>
                </a:lnTo>
                <a:lnTo>
                  <a:pt x="128" y="152"/>
                </a:lnTo>
                <a:lnTo>
                  <a:pt x="136" y="131"/>
                </a:lnTo>
                <a:lnTo>
                  <a:pt x="146" y="110"/>
                </a:lnTo>
                <a:lnTo>
                  <a:pt x="146" y="110"/>
                </a:lnTo>
                <a:lnTo>
                  <a:pt x="135" y="99"/>
                </a:lnTo>
                <a:lnTo>
                  <a:pt x="127" y="87"/>
                </a:lnTo>
                <a:lnTo>
                  <a:pt x="118" y="74"/>
                </a:lnTo>
                <a:lnTo>
                  <a:pt x="111" y="60"/>
                </a:lnTo>
                <a:lnTo>
                  <a:pt x="106" y="46"/>
                </a:lnTo>
                <a:lnTo>
                  <a:pt x="101" y="31"/>
                </a:lnTo>
                <a:lnTo>
                  <a:pt x="99" y="15"/>
                </a:lnTo>
                <a:lnTo>
                  <a:pt x="97" y="0"/>
                </a:lnTo>
                <a:lnTo>
                  <a:pt x="97" y="0"/>
                </a:lnTo>
                <a:lnTo>
                  <a:pt x="77" y="32"/>
                </a:lnTo>
                <a:lnTo>
                  <a:pt x="59" y="65"/>
                </a:lnTo>
                <a:lnTo>
                  <a:pt x="43" y="100"/>
                </a:lnTo>
                <a:lnTo>
                  <a:pt x="28" y="137"/>
                </a:lnTo>
                <a:lnTo>
                  <a:pt x="17" y="174"/>
                </a:lnTo>
                <a:lnTo>
                  <a:pt x="12" y="194"/>
                </a:lnTo>
                <a:lnTo>
                  <a:pt x="9" y="213"/>
                </a:lnTo>
                <a:lnTo>
                  <a:pt x="5" y="234"/>
                </a:lnTo>
                <a:lnTo>
                  <a:pt x="3" y="253"/>
                </a:lnTo>
                <a:lnTo>
                  <a:pt x="2" y="274"/>
                </a:lnTo>
                <a:lnTo>
                  <a:pt x="0" y="294"/>
                </a:lnTo>
                <a:lnTo>
                  <a:pt x="0" y="294"/>
                </a:lnTo>
                <a:lnTo>
                  <a:pt x="0" y="323"/>
                </a:lnTo>
                <a:lnTo>
                  <a:pt x="2" y="353"/>
                </a:lnTo>
                <a:lnTo>
                  <a:pt x="4" y="382"/>
                </a:lnTo>
                <a:lnTo>
                  <a:pt x="9" y="411"/>
                </a:lnTo>
                <a:lnTo>
                  <a:pt x="15" y="439"/>
                </a:lnTo>
                <a:lnTo>
                  <a:pt x="22" y="465"/>
                </a:lnTo>
                <a:lnTo>
                  <a:pt x="31" y="492"/>
                </a:lnTo>
                <a:lnTo>
                  <a:pt x="40" y="519"/>
                </a:lnTo>
                <a:lnTo>
                  <a:pt x="51" y="544"/>
                </a:lnTo>
                <a:lnTo>
                  <a:pt x="65" y="570"/>
                </a:lnTo>
                <a:lnTo>
                  <a:pt x="78" y="593"/>
                </a:lnTo>
                <a:lnTo>
                  <a:pt x="93" y="617"/>
                </a:lnTo>
                <a:lnTo>
                  <a:pt x="110" y="639"/>
                </a:lnTo>
                <a:lnTo>
                  <a:pt x="127" y="661"/>
                </a:lnTo>
                <a:lnTo>
                  <a:pt x="145" y="681"/>
                </a:lnTo>
                <a:lnTo>
                  <a:pt x="163" y="702"/>
                </a:lnTo>
                <a:lnTo>
                  <a:pt x="163" y="702"/>
                </a:lnTo>
                <a:lnTo>
                  <a:pt x="176" y="693"/>
                </a:lnTo>
                <a:lnTo>
                  <a:pt x="188" y="686"/>
                </a:lnTo>
                <a:lnTo>
                  <a:pt x="202" y="680"/>
                </a:lnTo>
                <a:lnTo>
                  <a:pt x="216" y="674"/>
                </a:lnTo>
                <a:lnTo>
                  <a:pt x="231" y="670"/>
                </a:lnTo>
                <a:lnTo>
                  <a:pt x="245" y="668"/>
                </a:lnTo>
                <a:lnTo>
                  <a:pt x="261" y="667"/>
                </a:lnTo>
                <a:lnTo>
                  <a:pt x="277" y="665"/>
                </a:lnTo>
                <a:lnTo>
                  <a:pt x="277" y="665"/>
                </a:lnTo>
                <a:lnTo>
                  <a:pt x="283" y="667"/>
                </a:lnTo>
                <a:lnTo>
                  <a:pt x="283" y="66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3000"/>
            </a:schemeClr>
          </a:solidFill>
          <a:ln w="9525" cap="sq">
            <a:noFill/>
            <a:rou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345131" y="3837676"/>
            <a:ext cx="1600564" cy="159893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345130" y="3771055"/>
            <a:ext cx="498855" cy="5021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 cap="sq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081890" y="4109042"/>
            <a:ext cx="513480" cy="1275576"/>
          </a:xfrm>
          <a:custGeom>
            <a:avLst/>
            <a:gdLst>
              <a:gd name="T0" fmla="*/ 283 w 283"/>
              <a:gd name="T1" fmla="*/ 667 h 702"/>
              <a:gd name="T2" fmla="*/ 242 w 283"/>
              <a:gd name="T3" fmla="*/ 633 h 702"/>
              <a:gd name="T4" fmla="*/ 205 w 283"/>
              <a:gd name="T5" fmla="*/ 594 h 702"/>
              <a:gd name="T6" fmla="*/ 174 w 283"/>
              <a:gd name="T7" fmla="*/ 551 h 702"/>
              <a:gd name="T8" fmla="*/ 147 w 283"/>
              <a:gd name="T9" fmla="*/ 505 h 702"/>
              <a:gd name="T10" fmla="*/ 125 w 283"/>
              <a:gd name="T11" fmla="*/ 456 h 702"/>
              <a:gd name="T12" fmla="*/ 111 w 283"/>
              <a:gd name="T13" fmla="*/ 403 h 702"/>
              <a:gd name="T14" fmla="*/ 102 w 283"/>
              <a:gd name="T15" fmla="*/ 349 h 702"/>
              <a:gd name="T16" fmla="*/ 101 w 283"/>
              <a:gd name="T17" fmla="*/ 292 h 702"/>
              <a:gd name="T18" fmla="*/ 102 w 283"/>
              <a:gd name="T19" fmla="*/ 268 h 702"/>
              <a:gd name="T20" fmla="*/ 108 w 283"/>
              <a:gd name="T21" fmla="*/ 220 h 702"/>
              <a:gd name="T22" fmla="*/ 120 w 283"/>
              <a:gd name="T23" fmla="*/ 174 h 702"/>
              <a:gd name="T24" fmla="*/ 136 w 283"/>
              <a:gd name="T25" fmla="*/ 131 h 702"/>
              <a:gd name="T26" fmla="*/ 146 w 283"/>
              <a:gd name="T27" fmla="*/ 110 h 702"/>
              <a:gd name="T28" fmla="*/ 127 w 283"/>
              <a:gd name="T29" fmla="*/ 87 h 702"/>
              <a:gd name="T30" fmla="*/ 111 w 283"/>
              <a:gd name="T31" fmla="*/ 60 h 702"/>
              <a:gd name="T32" fmla="*/ 101 w 283"/>
              <a:gd name="T33" fmla="*/ 31 h 702"/>
              <a:gd name="T34" fmla="*/ 97 w 283"/>
              <a:gd name="T35" fmla="*/ 0 h 702"/>
              <a:gd name="T36" fmla="*/ 77 w 283"/>
              <a:gd name="T37" fmla="*/ 32 h 702"/>
              <a:gd name="T38" fmla="*/ 43 w 283"/>
              <a:gd name="T39" fmla="*/ 100 h 702"/>
              <a:gd name="T40" fmla="*/ 17 w 283"/>
              <a:gd name="T41" fmla="*/ 174 h 702"/>
              <a:gd name="T42" fmla="*/ 9 w 283"/>
              <a:gd name="T43" fmla="*/ 213 h 702"/>
              <a:gd name="T44" fmla="*/ 3 w 283"/>
              <a:gd name="T45" fmla="*/ 253 h 702"/>
              <a:gd name="T46" fmla="*/ 0 w 283"/>
              <a:gd name="T47" fmla="*/ 294 h 702"/>
              <a:gd name="T48" fmla="*/ 0 w 283"/>
              <a:gd name="T49" fmla="*/ 323 h 702"/>
              <a:gd name="T50" fmla="*/ 4 w 283"/>
              <a:gd name="T51" fmla="*/ 382 h 702"/>
              <a:gd name="T52" fmla="*/ 15 w 283"/>
              <a:gd name="T53" fmla="*/ 439 h 702"/>
              <a:gd name="T54" fmla="*/ 31 w 283"/>
              <a:gd name="T55" fmla="*/ 492 h 702"/>
              <a:gd name="T56" fmla="*/ 51 w 283"/>
              <a:gd name="T57" fmla="*/ 544 h 702"/>
              <a:gd name="T58" fmla="*/ 78 w 283"/>
              <a:gd name="T59" fmla="*/ 593 h 702"/>
              <a:gd name="T60" fmla="*/ 110 w 283"/>
              <a:gd name="T61" fmla="*/ 639 h 702"/>
              <a:gd name="T62" fmla="*/ 145 w 283"/>
              <a:gd name="T63" fmla="*/ 681 h 702"/>
              <a:gd name="T64" fmla="*/ 163 w 283"/>
              <a:gd name="T65" fmla="*/ 702 h 702"/>
              <a:gd name="T66" fmla="*/ 188 w 283"/>
              <a:gd name="T67" fmla="*/ 686 h 702"/>
              <a:gd name="T68" fmla="*/ 216 w 283"/>
              <a:gd name="T69" fmla="*/ 674 h 702"/>
              <a:gd name="T70" fmla="*/ 245 w 283"/>
              <a:gd name="T71" fmla="*/ 668 h 702"/>
              <a:gd name="T72" fmla="*/ 277 w 283"/>
              <a:gd name="T73" fmla="*/ 665 h 702"/>
              <a:gd name="T74" fmla="*/ 283 w 283"/>
              <a:gd name="T75" fmla="*/ 667 h 702"/>
            </a:gdLst>
            <a:ahLst/>
            <a:cxnLst/>
            <a:rect l="0" t="0" r="r" b="b"/>
            <a:pathLst>
              <a:path w="283" h="702">
                <a:moveTo>
                  <a:pt x="283" y="667"/>
                </a:moveTo>
                <a:lnTo>
                  <a:pt x="283" y="667"/>
                </a:lnTo>
                <a:lnTo>
                  <a:pt x="261" y="650"/>
                </a:lnTo>
                <a:lnTo>
                  <a:pt x="242" y="633"/>
                </a:lnTo>
                <a:lnTo>
                  <a:pt x="222" y="613"/>
                </a:lnTo>
                <a:lnTo>
                  <a:pt x="205" y="594"/>
                </a:lnTo>
                <a:lnTo>
                  <a:pt x="188" y="573"/>
                </a:lnTo>
                <a:lnTo>
                  <a:pt x="174" y="551"/>
                </a:lnTo>
                <a:lnTo>
                  <a:pt x="159" y="528"/>
                </a:lnTo>
                <a:lnTo>
                  <a:pt x="147" y="505"/>
                </a:lnTo>
                <a:lnTo>
                  <a:pt x="135" y="480"/>
                </a:lnTo>
                <a:lnTo>
                  <a:pt x="125" y="456"/>
                </a:lnTo>
                <a:lnTo>
                  <a:pt x="118" y="429"/>
                </a:lnTo>
                <a:lnTo>
                  <a:pt x="111" y="403"/>
                </a:lnTo>
                <a:lnTo>
                  <a:pt x="106" y="376"/>
                </a:lnTo>
                <a:lnTo>
                  <a:pt x="102" y="349"/>
                </a:lnTo>
                <a:lnTo>
                  <a:pt x="101" y="320"/>
                </a:lnTo>
                <a:lnTo>
                  <a:pt x="101" y="292"/>
                </a:lnTo>
                <a:lnTo>
                  <a:pt x="101" y="292"/>
                </a:lnTo>
                <a:lnTo>
                  <a:pt x="102" y="268"/>
                </a:lnTo>
                <a:lnTo>
                  <a:pt x="105" y="243"/>
                </a:lnTo>
                <a:lnTo>
                  <a:pt x="108" y="220"/>
                </a:lnTo>
                <a:lnTo>
                  <a:pt x="114" y="197"/>
                </a:lnTo>
                <a:lnTo>
                  <a:pt x="120" y="174"/>
                </a:lnTo>
                <a:lnTo>
                  <a:pt x="128" y="152"/>
                </a:lnTo>
                <a:lnTo>
                  <a:pt x="136" y="131"/>
                </a:lnTo>
                <a:lnTo>
                  <a:pt x="146" y="110"/>
                </a:lnTo>
                <a:lnTo>
                  <a:pt x="146" y="110"/>
                </a:lnTo>
                <a:lnTo>
                  <a:pt x="135" y="99"/>
                </a:lnTo>
                <a:lnTo>
                  <a:pt x="127" y="87"/>
                </a:lnTo>
                <a:lnTo>
                  <a:pt x="118" y="74"/>
                </a:lnTo>
                <a:lnTo>
                  <a:pt x="111" y="60"/>
                </a:lnTo>
                <a:lnTo>
                  <a:pt x="106" y="46"/>
                </a:lnTo>
                <a:lnTo>
                  <a:pt x="101" y="31"/>
                </a:lnTo>
                <a:lnTo>
                  <a:pt x="99" y="15"/>
                </a:lnTo>
                <a:lnTo>
                  <a:pt x="97" y="0"/>
                </a:lnTo>
                <a:lnTo>
                  <a:pt x="97" y="0"/>
                </a:lnTo>
                <a:lnTo>
                  <a:pt x="77" y="32"/>
                </a:lnTo>
                <a:lnTo>
                  <a:pt x="59" y="65"/>
                </a:lnTo>
                <a:lnTo>
                  <a:pt x="43" y="100"/>
                </a:lnTo>
                <a:lnTo>
                  <a:pt x="28" y="137"/>
                </a:lnTo>
                <a:lnTo>
                  <a:pt x="17" y="174"/>
                </a:lnTo>
                <a:lnTo>
                  <a:pt x="12" y="194"/>
                </a:lnTo>
                <a:lnTo>
                  <a:pt x="9" y="213"/>
                </a:lnTo>
                <a:lnTo>
                  <a:pt x="5" y="234"/>
                </a:lnTo>
                <a:lnTo>
                  <a:pt x="3" y="253"/>
                </a:lnTo>
                <a:lnTo>
                  <a:pt x="2" y="274"/>
                </a:lnTo>
                <a:lnTo>
                  <a:pt x="0" y="294"/>
                </a:lnTo>
                <a:lnTo>
                  <a:pt x="0" y="294"/>
                </a:lnTo>
                <a:lnTo>
                  <a:pt x="0" y="323"/>
                </a:lnTo>
                <a:lnTo>
                  <a:pt x="2" y="353"/>
                </a:lnTo>
                <a:lnTo>
                  <a:pt x="4" y="382"/>
                </a:lnTo>
                <a:lnTo>
                  <a:pt x="9" y="411"/>
                </a:lnTo>
                <a:lnTo>
                  <a:pt x="15" y="439"/>
                </a:lnTo>
                <a:lnTo>
                  <a:pt x="22" y="465"/>
                </a:lnTo>
                <a:lnTo>
                  <a:pt x="31" y="492"/>
                </a:lnTo>
                <a:lnTo>
                  <a:pt x="40" y="519"/>
                </a:lnTo>
                <a:lnTo>
                  <a:pt x="51" y="544"/>
                </a:lnTo>
                <a:lnTo>
                  <a:pt x="65" y="570"/>
                </a:lnTo>
                <a:lnTo>
                  <a:pt x="78" y="593"/>
                </a:lnTo>
                <a:lnTo>
                  <a:pt x="93" y="617"/>
                </a:lnTo>
                <a:lnTo>
                  <a:pt x="110" y="639"/>
                </a:lnTo>
                <a:lnTo>
                  <a:pt x="127" y="661"/>
                </a:lnTo>
                <a:lnTo>
                  <a:pt x="145" y="681"/>
                </a:lnTo>
                <a:lnTo>
                  <a:pt x="163" y="702"/>
                </a:lnTo>
                <a:lnTo>
                  <a:pt x="163" y="702"/>
                </a:lnTo>
                <a:lnTo>
                  <a:pt x="176" y="693"/>
                </a:lnTo>
                <a:lnTo>
                  <a:pt x="188" y="686"/>
                </a:lnTo>
                <a:lnTo>
                  <a:pt x="202" y="680"/>
                </a:lnTo>
                <a:lnTo>
                  <a:pt x="216" y="674"/>
                </a:lnTo>
                <a:lnTo>
                  <a:pt x="231" y="670"/>
                </a:lnTo>
                <a:lnTo>
                  <a:pt x="245" y="668"/>
                </a:lnTo>
                <a:lnTo>
                  <a:pt x="261" y="667"/>
                </a:lnTo>
                <a:lnTo>
                  <a:pt x="277" y="665"/>
                </a:lnTo>
                <a:lnTo>
                  <a:pt x="277" y="665"/>
                </a:lnTo>
                <a:lnTo>
                  <a:pt x="283" y="667"/>
                </a:lnTo>
                <a:lnTo>
                  <a:pt x="283" y="66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3000"/>
            </a:schemeClr>
          </a:solidFill>
          <a:ln w="9525" cap="sq">
            <a:noFill/>
            <a:rou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16" name="线条 1"/>
          <p:cNvCxnSpPr/>
          <p:nvPr/>
        </p:nvCxnSpPr>
        <p:spPr>
          <a:xfrm>
            <a:off x="4081890" y="3673558"/>
            <a:ext cx="4028221" cy="0"/>
          </a:xfrm>
          <a:prstGeom prst="line">
            <a:avLst/>
          </a:prstGeom>
          <a:noFill/>
          <a:ln w="6350" cap="sq">
            <a:solidFill>
              <a:schemeClr val="accent1">
                <a:lumMod val="20000"/>
                <a:lumOff val="80000"/>
              </a:schemeClr>
            </a:solidFill>
            <a:prstDash val="solid"/>
            <a:miter/>
          </a:ln>
        </p:spPr>
      </p:cxnSp>
      <p:cxnSp>
        <p:nvCxnSpPr>
          <p:cNvPr id="17" name="线条 1"/>
          <p:cNvCxnSpPr/>
          <p:nvPr/>
        </p:nvCxnSpPr>
        <p:spPr>
          <a:xfrm>
            <a:off x="6096813" y="1679758"/>
            <a:ext cx="0" cy="4003848"/>
          </a:xfrm>
          <a:prstGeom prst="line">
            <a:avLst/>
          </a:prstGeom>
          <a:noFill/>
          <a:ln w="6350" cap="sq">
            <a:solidFill>
              <a:schemeClr val="accent1">
                <a:lumMod val="20000"/>
                <a:lumOff val="80000"/>
              </a:schemeClr>
            </a:solidFill>
            <a:prstDash val="solid"/>
            <a:miter/>
          </a:ln>
        </p:spPr>
      </p:cxnSp>
      <p:sp>
        <p:nvSpPr>
          <p:cNvPr id="18" name="标题 1"/>
          <p:cNvSpPr txBox="1"/>
          <p:nvPr/>
        </p:nvSpPr>
        <p:spPr>
          <a:xfrm>
            <a:off x="4884463" y="2392440"/>
            <a:ext cx="521900" cy="50506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767234" y="2392440"/>
            <a:ext cx="557086" cy="505063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924289" y="4384614"/>
            <a:ext cx="442249" cy="505063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6768460" y="4359828"/>
            <a:ext cx="554634" cy="55463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455660" y="2284095"/>
            <a:ext cx="3479800" cy="13430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轧制精度提升15%，废品率下降12%，每吨能耗降低5%。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455934" y="1380299"/>
            <a:ext cx="3070339" cy="79393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实施效果显著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8455934" y="4640102"/>
            <a:ext cx="3068374" cy="134296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成为“人人可创新”的生动例证，激励更多员工主动参与。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8455934" y="3736509"/>
            <a:ext cx="3070339" cy="79393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激励成果：获得10万元奖金+荣誉表彰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665728" y="2283891"/>
            <a:ext cx="3096674" cy="134296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一线员工长期面临产品质量波动挑战，影响客户满意度。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665807" y="1380299"/>
            <a:ext cx="3098657" cy="79393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问题背景：轧制精度不稳定，废品率偏高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665728" y="4640102"/>
            <a:ext cx="3096674" cy="134296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提出调整温度、速度、压力匹配方案，经技术验证可行。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666115" y="3736340"/>
            <a:ext cx="3486150" cy="7937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创新建议：优化轧制参数组合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0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典型案例分析：轧钢工人的技术创新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871384" y="1845171"/>
            <a:ext cx="5034237" cy="2925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经济效益直接显现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871384" y="2173474"/>
            <a:ext cx="5042929" cy="13639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2021年山钢股份创新奖励总额达1000万元，投入产出比极高。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60400" y="1890875"/>
            <a:ext cx="119879" cy="11987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6477851" y="1845171"/>
            <a:ext cx="5034237" cy="2925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培育了“崇尚创新”的组织氛围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6477851" y="2173474"/>
            <a:ext cx="5030229" cy="13639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从“无人问津”到“争先献策”，员工普遍形成“有想法就提”的文化习惯。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6266867" y="1890875"/>
            <a:ext cx="119879" cy="11987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871384" y="3895724"/>
            <a:ext cx="5034237" cy="2925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形成可持续的创新机制</a:t>
            </a:r>
            <a:endParaRPr kumimoji="1" lang="en-US" altLang="zh-CN" sz="24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871384" y="4224027"/>
            <a:ext cx="5042929" cy="13639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制度化平台让创新不再是偶然事件，而是常态化的组织能力。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660400" y="3956750"/>
            <a:ext cx="119879" cy="119879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6477851" y="3895724"/>
            <a:ext cx="5034237" cy="2925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推动企业转型升级</a:t>
            </a:r>
            <a:endParaRPr kumimoji="1" lang="en-US" altLang="zh-CN" sz="24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>
            <a:off x="6477851" y="4224027"/>
            <a:ext cx="5017529" cy="13639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创新成果助力实现智能制造、绿色制造目标，增强核心竞争力。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0"/>
            </p:custDataLst>
          </p:nvPr>
        </p:nvSpPr>
        <p:spPr>
          <a:xfrm>
            <a:off x="6266867" y="3956750"/>
            <a:ext cx="119879" cy="119879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制度成效与深层价值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安全问责制度——筑牢企业安全生产的“防火墙”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139760" y="1869604"/>
            <a:ext cx="1770693" cy="177069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76438" y="1869604"/>
            <a:ext cx="1770693" cy="1770693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139760" y="4031290"/>
            <a:ext cx="1770693" cy="1770693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276438" y="4031290"/>
            <a:ext cx="1770693" cy="177069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716860" y="2446704"/>
            <a:ext cx="616492" cy="61649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853538" y="2446704"/>
            <a:ext cx="616492" cy="616492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16860" y="4631488"/>
            <a:ext cx="616492" cy="570297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853538" y="4646772"/>
            <a:ext cx="616492" cy="539729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50988" y="2318074"/>
            <a:ext cx="2882900" cy="1235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高温熔融金属、高压蒸汽、易燃易爆气体等构成多重安全隐患。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152183" y="1947971"/>
            <a:ext cx="28767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钢铁行业高风险特性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901700" y="4107180"/>
            <a:ext cx="3114040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“责任不清”是最大隐患</a:t>
            </a:r>
            <a:endParaRPr kumimoji="1" lang="en-US" altLang="zh-CN" sz="24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138288" y="4477074"/>
            <a:ext cx="2882900" cy="1235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若无明确责任划分，容易出现推诿扯皮，导致隐患积累。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212188" y="2318074"/>
            <a:ext cx="2882900" cy="1235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一旦发生重大事故，不仅造成人员伤亡，还可能引发停产、赔偿、声誉崩塌。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8213090" y="1948180"/>
            <a:ext cx="3314065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安全是企业生存的底线</a:t>
            </a:r>
            <a:endParaRPr kumimoji="1" lang="en-US" altLang="zh-CN" sz="24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8200390" y="4107180"/>
            <a:ext cx="3220085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问责制度是安全管理的“压舱石”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8199488" y="4477074"/>
            <a:ext cx="2882900" cy="1235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以制度刚性倒逼责任落实，防止“说归说、做归做”。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安全问责制度的必要性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7064053" y="3481008"/>
            <a:ext cx="404173" cy="712117"/>
          </a:xfrm>
          <a:prstGeom prst="downArrow">
            <a:avLst>
              <a:gd name="adj1" fmla="val 32461"/>
              <a:gd name="adj2" fmla="val 44154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092225" y="4619394"/>
            <a:ext cx="4777714" cy="1676631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81423" y="4288195"/>
            <a:ext cx="761221" cy="76122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969435" y="3363521"/>
            <a:ext cx="2713735" cy="721932"/>
          </a:xfrm>
          <a:prstGeom prst="roundRect">
            <a:avLst>
              <a:gd name="adj" fmla="val 23119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2134799" y="3481008"/>
            <a:ext cx="404173" cy="712117"/>
          </a:xfrm>
          <a:prstGeom prst="downArrow">
            <a:avLst>
              <a:gd name="adj1" fmla="val 32461"/>
              <a:gd name="adj2" fmla="val 44154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883920" y="3416300"/>
            <a:ext cx="2606040" cy="6343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核心原则：“谁操作谁负责，谁监护谁有责”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 flipV="1">
            <a:off x="3481082" y="3363524"/>
            <a:ext cx="2713735" cy="721930"/>
          </a:xfrm>
          <a:prstGeom prst="roundRect">
            <a:avLst>
              <a:gd name="adj" fmla="val 23119"/>
            </a:avLst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 flipV="1">
            <a:off x="4650281" y="3269844"/>
            <a:ext cx="404173" cy="712116"/>
          </a:xfrm>
          <a:prstGeom prst="downArrow">
            <a:avLst>
              <a:gd name="adj1" fmla="val 32461"/>
              <a:gd name="adj2" fmla="val 44154"/>
            </a:avLst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5992731" y="3376667"/>
            <a:ext cx="2713735" cy="721930"/>
          </a:xfrm>
          <a:prstGeom prst="roundRect">
            <a:avLst>
              <a:gd name="adj" fmla="val 23119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 flipV="1">
            <a:off x="8504379" y="3376668"/>
            <a:ext cx="2713735" cy="721930"/>
          </a:xfrm>
          <a:prstGeom prst="roundRect">
            <a:avLst>
              <a:gd name="adj" fmla="val 23119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 flipV="1">
            <a:off x="9658465" y="3285405"/>
            <a:ext cx="404173" cy="712116"/>
          </a:xfrm>
          <a:prstGeom prst="downArrow">
            <a:avLst>
              <a:gd name="adj1" fmla="val 32461"/>
              <a:gd name="adj2" fmla="val 44154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799720" y="4394418"/>
            <a:ext cx="524627" cy="5487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805001" y="1354157"/>
            <a:ext cx="4777714" cy="1676631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5139072" y="2555528"/>
            <a:ext cx="761221" cy="76122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5206711" y="2661751"/>
            <a:ext cx="625942" cy="5487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680317" y="4619394"/>
            <a:ext cx="4777714" cy="1676631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6299708" y="4288195"/>
            <a:ext cx="761221" cy="76122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6367347" y="4394418"/>
            <a:ext cx="625942" cy="5487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6413080" y="1355693"/>
            <a:ext cx="4777714" cy="1676631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10749356" y="2555528"/>
            <a:ext cx="761221" cy="76122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10816995" y="2661751"/>
            <a:ext cx="625942" cy="5487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3699078" y="3416539"/>
            <a:ext cx="2306580" cy="6343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责任层级全覆盖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6112850" y="3416539"/>
            <a:ext cx="2306580" cy="6343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问责方式多元化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8707262" y="3416539"/>
            <a:ext cx="2306580" cy="6343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事故处理流程规范化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7" name="标题 1"/>
          <p:cNvSpPr txBox="1"/>
          <p:nvPr>
            <p:custDataLst>
              <p:tags r:id="rId25"/>
            </p:custDataLst>
          </p:nvPr>
        </p:nvSpPr>
        <p:spPr>
          <a:xfrm>
            <a:off x="1353957" y="4786274"/>
            <a:ext cx="4322993" cy="11261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7" tIns="28804" rIns="57607" bIns="288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B1824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明确每个岗位的安全职责边界，杜绝模糊地带。</a:t>
            </a:r>
            <a:endParaRPr kumimoji="1" lang="en-US" altLang="zh-CN" sz="2000">
              <a:ln w="12700">
                <a:noFill/>
              </a:ln>
              <a:solidFill>
                <a:srgbClr val="0B1824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8" name="标题 1"/>
          <p:cNvSpPr txBox="1"/>
          <p:nvPr>
            <p:custDataLst>
              <p:tags r:id="rId26"/>
            </p:custDataLst>
          </p:nvPr>
        </p:nvSpPr>
        <p:spPr>
          <a:xfrm>
            <a:off x="1048886" y="1496338"/>
            <a:ext cx="4322993" cy="11261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7" tIns="28804" rIns="57607" bIns="288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B1824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从高层管理者到一线操作工，均纳入责任体系，实现纵向到底、横向到边。</a:t>
            </a:r>
            <a:endParaRPr kumimoji="1" lang="en-US" altLang="zh-CN" sz="2000">
              <a:ln w="12700">
                <a:noFill/>
              </a:ln>
              <a:solidFill>
                <a:srgbClr val="0B1824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9" name="标题 1"/>
          <p:cNvSpPr txBox="1"/>
          <p:nvPr>
            <p:custDataLst>
              <p:tags r:id="rId27"/>
            </p:custDataLst>
          </p:nvPr>
        </p:nvSpPr>
        <p:spPr>
          <a:xfrm>
            <a:off x="7031133" y="4786274"/>
            <a:ext cx="4322993" cy="11261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7" tIns="28804" rIns="57607" bIns="288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B1824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包括经济处罚、行政处分、岗位调整、公开检讨、法律追责等。</a:t>
            </a:r>
            <a:endParaRPr kumimoji="1" lang="en-US" altLang="zh-CN" sz="2000">
              <a:ln w="12700">
                <a:noFill/>
              </a:ln>
              <a:solidFill>
                <a:srgbClr val="0B1824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30" name="标题 1"/>
          <p:cNvSpPr txBox="1"/>
          <p:nvPr>
            <p:custDataLst>
              <p:tags r:id="rId28"/>
            </p:custDataLst>
          </p:nvPr>
        </p:nvSpPr>
        <p:spPr>
          <a:xfrm>
            <a:off x="6725048" y="1496340"/>
            <a:ext cx="4322993" cy="11261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7" tIns="28804" rIns="57607" bIns="288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B1824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发生事故后立即启动调查程序，依据事实认定责任，依法依规处理。</a:t>
            </a:r>
            <a:endParaRPr kumimoji="1" lang="en-US" altLang="zh-CN" sz="2000">
              <a:ln w="12700">
                <a:noFill/>
              </a:ln>
              <a:solidFill>
                <a:srgbClr val="0B1824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湖南华菱钢铁的安全问责制度设计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767135" y="2637423"/>
            <a:ext cx="2237566" cy="156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忽视裂纹隐患，导致钢水渗漏，虽未造成人员伤亡，但设备受损、生产中断。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 rot="13500000" flipV="1">
            <a:off x="1711301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660400" y="4498615"/>
            <a:ext cx="2241489" cy="1120744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ahLst/>
            <a:cxnLst/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 rot="2700000">
            <a:off x="1564913" y="4306152"/>
            <a:ext cx="432462" cy="432460"/>
          </a:xfrm>
          <a:prstGeom prst="rect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1661950" y="4407035"/>
            <a:ext cx="238386" cy="23069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661725" y="2279361"/>
            <a:ext cx="2237566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事件经过：操作工未按规定检查钢包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3405505" y="2132330"/>
            <a:ext cx="2827020" cy="15678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操作工：直接责任人，扣除当月奖金，停工培训；监护人：未履行监督义务，扣除半个月奖金，作公开检讨；车间主任：第一责任人，扣除季度奖金，提交书面检查。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 rot="13500000" flipV="1">
            <a:off x="4583638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>
            <a:off x="3532737" y="4498615"/>
            <a:ext cx="2241489" cy="1120744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ahLst/>
            <a:cxnLst/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0"/>
            </p:custDataLst>
          </p:nvPr>
        </p:nvSpPr>
        <p:spPr>
          <a:xfrm rot="2700000">
            <a:off x="4437250" y="4306152"/>
            <a:ext cx="432462" cy="432460"/>
          </a:xfrm>
          <a:prstGeom prst="rect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1"/>
            </p:custDataLst>
          </p:nvPr>
        </p:nvSpPr>
        <p:spPr>
          <a:xfrm>
            <a:off x="4534288" y="4403189"/>
            <a:ext cx="238386" cy="23838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2"/>
            </p:custDataLst>
          </p:nvPr>
        </p:nvSpPr>
        <p:spPr>
          <a:xfrm>
            <a:off x="3575972" y="1844386"/>
            <a:ext cx="2237566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责任认定清晰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3"/>
            </p:custDataLst>
          </p:nvPr>
        </p:nvSpPr>
        <p:spPr>
          <a:xfrm>
            <a:off x="6407034" y="2567573"/>
            <a:ext cx="2237566" cy="156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事件通报全厂，作为反面教材开展警示教育，强化安全意识。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4"/>
            </p:custDataLst>
          </p:nvPr>
        </p:nvSpPr>
        <p:spPr>
          <a:xfrm rot="13500000" flipV="1">
            <a:off x="7455975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5"/>
            </p:custDataLst>
          </p:nvPr>
        </p:nvSpPr>
        <p:spPr>
          <a:xfrm>
            <a:off x="6405074" y="4498615"/>
            <a:ext cx="2241489" cy="1120744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ahLst/>
            <a:cxnLst/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6"/>
            </p:custDataLst>
          </p:nvPr>
        </p:nvSpPr>
        <p:spPr>
          <a:xfrm rot="2700000">
            <a:off x="7309587" y="4306152"/>
            <a:ext cx="432462" cy="432460"/>
          </a:xfrm>
          <a:prstGeom prst="rect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7"/>
            </p:custDataLst>
          </p:nvPr>
        </p:nvSpPr>
        <p:spPr>
          <a:xfrm>
            <a:off x="7406625" y="4412120"/>
            <a:ext cx="238386" cy="220523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8"/>
            </p:custDataLst>
          </p:nvPr>
        </p:nvSpPr>
        <p:spPr>
          <a:xfrm>
            <a:off x="6167755" y="1844675"/>
            <a:ext cx="2832735" cy="2876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处理结果的社会效应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19"/>
            </p:custDataLst>
          </p:nvPr>
        </p:nvSpPr>
        <p:spPr>
          <a:xfrm>
            <a:off x="9279372" y="2567573"/>
            <a:ext cx="2237566" cy="156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员工普遍意识到“违章不是小事”，开始主动自查、互查、报告隐患。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6" name="标题 1"/>
          <p:cNvSpPr txBox="1"/>
          <p:nvPr>
            <p:custDataLst>
              <p:tags r:id="rId20"/>
            </p:custDataLst>
          </p:nvPr>
        </p:nvSpPr>
        <p:spPr>
          <a:xfrm rot="13500000" flipV="1">
            <a:off x="10328312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1"/>
            </p:custDataLst>
          </p:nvPr>
        </p:nvSpPr>
        <p:spPr>
          <a:xfrm>
            <a:off x="9277411" y="4498615"/>
            <a:ext cx="2241489" cy="1120744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ahLst/>
            <a:cxnLst/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2"/>
            </p:custDataLst>
          </p:nvPr>
        </p:nvSpPr>
        <p:spPr>
          <a:xfrm rot="2700000">
            <a:off x="10181924" y="4306152"/>
            <a:ext cx="432462" cy="432460"/>
          </a:xfrm>
          <a:prstGeom prst="rect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23"/>
            </p:custDataLst>
          </p:nvPr>
        </p:nvSpPr>
        <p:spPr>
          <a:xfrm>
            <a:off x="10278961" y="4423793"/>
            <a:ext cx="238386" cy="197178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24"/>
            </p:custDataLst>
          </p:nvPr>
        </p:nvSpPr>
        <p:spPr>
          <a:xfrm>
            <a:off x="9335887" y="1844386"/>
            <a:ext cx="2237566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制度震慑力显现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典型案例：钢包渗漏事故的处理全过程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150769" y="2324583"/>
            <a:ext cx="1698625" cy="1565275"/>
          </a:xfrm>
          <a:custGeom>
            <a:avLst/>
            <a:gdLst>
              <a:gd name="T0" fmla="*/ 219 w 466"/>
              <a:gd name="T1" fmla="*/ 424 h 429"/>
              <a:gd name="T2" fmla="*/ 438 w 466"/>
              <a:gd name="T3" fmla="*/ 353 h 429"/>
              <a:gd name="T4" fmla="*/ 458 w 466"/>
              <a:gd name="T5" fmla="*/ 309 h 429"/>
              <a:gd name="T6" fmla="*/ 36 w 466"/>
              <a:gd name="T7" fmla="*/ 2 h 429"/>
              <a:gd name="T8" fmla="*/ 0 w 466"/>
              <a:gd name="T9" fmla="*/ 35 h 429"/>
              <a:gd name="T10" fmla="*/ 0 w 466"/>
              <a:gd name="T11" fmla="*/ 265 h 429"/>
              <a:gd name="T12" fmla="*/ 27 w 466"/>
              <a:gd name="T13" fmla="*/ 297 h 429"/>
              <a:gd name="T14" fmla="*/ 181 w 466"/>
              <a:gd name="T15" fmla="*/ 409 h 429"/>
              <a:gd name="T16" fmla="*/ 219 w 466"/>
              <a:gd name="T17" fmla="*/ 424 h 429"/>
            </a:gdLst>
            <a:ahLst/>
            <a:cxnLst/>
            <a:rect l="0" t="0" r="r" b="b"/>
            <a:pathLst>
              <a:path w="466" h="429">
                <a:moveTo>
                  <a:pt x="219" y="424"/>
                </a:moveTo>
                <a:cubicBezTo>
                  <a:pt x="438" y="353"/>
                  <a:pt x="438" y="353"/>
                  <a:pt x="438" y="353"/>
                </a:cubicBezTo>
                <a:cubicBezTo>
                  <a:pt x="457" y="347"/>
                  <a:pt x="466" y="327"/>
                  <a:pt x="458" y="309"/>
                </a:cubicBezTo>
                <a:cubicBezTo>
                  <a:pt x="383" y="135"/>
                  <a:pt x="224" y="20"/>
                  <a:pt x="36" y="2"/>
                </a:cubicBezTo>
                <a:cubicBezTo>
                  <a:pt x="16" y="0"/>
                  <a:pt x="0" y="15"/>
                  <a:pt x="0" y="35"/>
                </a:cubicBezTo>
                <a:cubicBezTo>
                  <a:pt x="0" y="265"/>
                  <a:pt x="0" y="265"/>
                  <a:pt x="0" y="265"/>
                </a:cubicBezTo>
                <a:cubicBezTo>
                  <a:pt x="0" y="281"/>
                  <a:pt x="11" y="294"/>
                  <a:pt x="27" y="297"/>
                </a:cubicBezTo>
                <a:cubicBezTo>
                  <a:pt x="93" y="310"/>
                  <a:pt x="149" y="352"/>
                  <a:pt x="181" y="409"/>
                </a:cubicBezTo>
                <a:cubicBezTo>
                  <a:pt x="188" y="422"/>
                  <a:pt x="204" y="429"/>
                  <a:pt x="219" y="42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88900" dist="76200" algn="l" rotWithShape="0">
              <a:schemeClr val="accent2">
                <a:lumMod val="50000"/>
                <a:alpha val="14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4106069" y="3693008"/>
            <a:ext cx="1439863" cy="1963738"/>
          </a:xfrm>
          <a:custGeom>
            <a:avLst/>
            <a:gdLst>
              <a:gd name="T0" fmla="*/ 323 w 395"/>
              <a:gd name="T1" fmla="*/ 142 h 539"/>
              <a:gd name="T2" fmla="*/ 325 w 395"/>
              <a:gd name="T3" fmla="*/ 113 h 539"/>
              <a:gd name="T4" fmla="*/ 302 w 395"/>
              <a:gd name="T5" fmla="*/ 77 h 539"/>
              <a:gd name="T6" fmla="*/ 84 w 395"/>
              <a:gd name="T7" fmla="*/ 6 h 539"/>
              <a:gd name="T8" fmla="*/ 42 w 395"/>
              <a:gd name="T9" fmla="*/ 30 h 539"/>
              <a:gd name="T10" fmla="*/ 203 w 395"/>
              <a:gd name="T11" fmla="*/ 527 h 539"/>
              <a:gd name="T12" fmla="*/ 251 w 395"/>
              <a:gd name="T13" fmla="*/ 521 h 539"/>
              <a:gd name="T14" fmla="*/ 386 w 395"/>
              <a:gd name="T15" fmla="*/ 336 h 539"/>
              <a:gd name="T16" fmla="*/ 383 w 395"/>
              <a:gd name="T17" fmla="*/ 294 h 539"/>
              <a:gd name="T18" fmla="*/ 323 w 395"/>
              <a:gd name="T19" fmla="*/ 142 h 539"/>
            </a:gdLst>
            <a:ahLst/>
            <a:cxnLst/>
            <a:rect l="0" t="0" r="r" b="b"/>
            <a:pathLst>
              <a:path w="395" h="539">
                <a:moveTo>
                  <a:pt x="323" y="142"/>
                </a:moveTo>
                <a:cubicBezTo>
                  <a:pt x="323" y="132"/>
                  <a:pt x="323" y="122"/>
                  <a:pt x="325" y="113"/>
                </a:cubicBezTo>
                <a:cubicBezTo>
                  <a:pt x="327" y="97"/>
                  <a:pt x="317" y="82"/>
                  <a:pt x="302" y="77"/>
                </a:cubicBezTo>
                <a:cubicBezTo>
                  <a:pt x="84" y="6"/>
                  <a:pt x="84" y="6"/>
                  <a:pt x="84" y="6"/>
                </a:cubicBezTo>
                <a:cubicBezTo>
                  <a:pt x="66" y="0"/>
                  <a:pt x="46" y="11"/>
                  <a:pt x="42" y="30"/>
                </a:cubicBezTo>
                <a:cubicBezTo>
                  <a:pt x="0" y="215"/>
                  <a:pt x="61" y="401"/>
                  <a:pt x="203" y="527"/>
                </a:cubicBezTo>
                <a:cubicBezTo>
                  <a:pt x="218" y="539"/>
                  <a:pt x="240" y="537"/>
                  <a:pt x="251" y="521"/>
                </a:cubicBezTo>
                <a:cubicBezTo>
                  <a:pt x="386" y="336"/>
                  <a:pt x="386" y="336"/>
                  <a:pt x="386" y="336"/>
                </a:cubicBezTo>
                <a:cubicBezTo>
                  <a:pt x="395" y="323"/>
                  <a:pt x="394" y="306"/>
                  <a:pt x="383" y="294"/>
                </a:cubicBezTo>
                <a:cubicBezTo>
                  <a:pt x="346" y="254"/>
                  <a:pt x="323" y="201"/>
                  <a:pt x="323" y="142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88900" dist="76200" algn="l" rotWithShape="0">
              <a:schemeClr val="accent2">
                <a:lumMod val="50000"/>
                <a:alpha val="14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647656" y="3693008"/>
            <a:ext cx="1438275" cy="1963738"/>
          </a:xfrm>
          <a:custGeom>
            <a:avLst/>
            <a:gdLst>
              <a:gd name="T0" fmla="*/ 311 w 395"/>
              <a:gd name="T1" fmla="*/ 6 h 539"/>
              <a:gd name="T2" fmla="*/ 93 w 395"/>
              <a:gd name="T3" fmla="*/ 77 h 539"/>
              <a:gd name="T4" fmla="*/ 71 w 395"/>
              <a:gd name="T5" fmla="*/ 113 h 539"/>
              <a:gd name="T6" fmla="*/ 72 w 395"/>
              <a:gd name="T7" fmla="*/ 142 h 539"/>
              <a:gd name="T8" fmla="*/ 12 w 395"/>
              <a:gd name="T9" fmla="*/ 294 h 539"/>
              <a:gd name="T10" fmla="*/ 9 w 395"/>
              <a:gd name="T11" fmla="*/ 336 h 539"/>
              <a:gd name="T12" fmla="*/ 144 w 395"/>
              <a:gd name="T13" fmla="*/ 521 h 539"/>
              <a:gd name="T14" fmla="*/ 192 w 395"/>
              <a:gd name="T15" fmla="*/ 527 h 539"/>
              <a:gd name="T16" fmla="*/ 353 w 395"/>
              <a:gd name="T17" fmla="*/ 30 h 539"/>
              <a:gd name="T18" fmla="*/ 311 w 395"/>
              <a:gd name="T19" fmla="*/ 6 h 539"/>
            </a:gdLst>
            <a:ahLst/>
            <a:cxnLst/>
            <a:rect l="0" t="0" r="r" b="b"/>
            <a:pathLst>
              <a:path w="395" h="539">
                <a:moveTo>
                  <a:pt x="311" y="6"/>
                </a:moveTo>
                <a:cubicBezTo>
                  <a:pt x="93" y="77"/>
                  <a:pt x="93" y="77"/>
                  <a:pt x="93" y="77"/>
                </a:cubicBezTo>
                <a:cubicBezTo>
                  <a:pt x="78" y="82"/>
                  <a:pt x="69" y="97"/>
                  <a:pt x="71" y="113"/>
                </a:cubicBezTo>
                <a:cubicBezTo>
                  <a:pt x="72" y="122"/>
                  <a:pt x="72" y="132"/>
                  <a:pt x="72" y="142"/>
                </a:cubicBezTo>
                <a:cubicBezTo>
                  <a:pt x="72" y="201"/>
                  <a:pt x="50" y="254"/>
                  <a:pt x="12" y="294"/>
                </a:cubicBezTo>
                <a:cubicBezTo>
                  <a:pt x="1" y="306"/>
                  <a:pt x="0" y="323"/>
                  <a:pt x="9" y="336"/>
                </a:cubicBezTo>
                <a:cubicBezTo>
                  <a:pt x="144" y="521"/>
                  <a:pt x="144" y="521"/>
                  <a:pt x="144" y="521"/>
                </a:cubicBezTo>
                <a:cubicBezTo>
                  <a:pt x="155" y="537"/>
                  <a:pt x="177" y="539"/>
                  <a:pt x="192" y="527"/>
                </a:cubicBezTo>
                <a:cubicBezTo>
                  <a:pt x="334" y="401"/>
                  <a:pt x="395" y="215"/>
                  <a:pt x="353" y="30"/>
                </a:cubicBezTo>
                <a:cubicBezTo>
                  <a:pt x="349" y="11"/>
                  <a:pt x="330" y="0"/>
                  <a:pt x="311" y="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88900" dist="76200" algn="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4347369" y="2324583"/>
            <a:ext cx="1693863" cy="1565275"/>
          </a:xfrm>
          <a:custGeom>
            <a:avLst/>
            <a:gdLst>
              <a:gd name="T0" fmla="*/ 465 w 465"/>
              <a:gd name="T1" fmla="*/ 265 h 429"/>
              <a:gd name="T2" fmla="*/ 465 w 465"/>
              <a:gd name="T3" fmla="*/ 35 h 429"/>
              <a:gd name="T4" fmla="*/ 429 w 465"/>
              <a:gd name="T5" fmla="*/ 2 h 429"/>
              <a:gd name="T6" fmla="*/ 7 w 465"/>
              <a:gd name="T7" fmla="*/ 309 h 429"/>
              <a:gd name="T8" fmla="*/ 27 w 465"/>
              <a:gd name="T9" fmla="*/ 353 h 429"/>
              <a:gd name="T10" fmla="*/ 246 w 465"/>
              <a:gd name="T11" fmla="*/ 424 h 429"/>
              <a:gd name="T12" fmla="*/ 285 w 465"/>
              <a:gd name="T13" fmla="*/ 409 h 429"/>
              <a:gd name="T14" fmla="*/ 439 w 465"/>
              <a:gd name="T15" fmla="*/ 297 h 429"/>
              <a:gd name="T16" fmla="*/ 465 w 465"/>
              <a:gd name="T17" fmla="*/ 265 h 429"/>
            </a:gdLst>
            <a:ahLst/>
            <a:cxnLst/>
            <a:rect l="0" t="0" r="r" b="b"/>
            <a:pathLst>
              <a:path w="465" h="429">
                <a:moveTo>
                  <a:pt x="465" y="265"/>
                </a:moveTo>
                <a:cubicBezTo>
                  <a:pt x="465" y="35"/>
                  <a:pt x="465" y="35"/>
                  <a:pt x="465" y="35"/>
                </a:cubicBezTo>
                <a:cubicBezTo>
                  <a:pt x="465" y="15"/>
                  <a:pt x="449" y="0"/>
                  <a:pt x="429" y="2"/>
                </a:cubicBezTo>
                <a:cubicBezTo>
                  <a:pt x="241" y="20"/>
                  <a:pt x="82" y="135"/>
                  <a:pt x="7" y="309"/>
                </a:cubicBezTo>
                <a:cubicBezTo>
                  <a:pt x="0" y="327"/>
                  <a:pt x="9" y="347"/>
                  <a:pt x="27" y="353"/>
                </a:cubicBezTo>
                <a:cubicBezTo>
                  <a:pt x="246" y="424"/>
                  <a:pt x="246" y="424"/>
                  <a:pt x="246" y="424"/>
                </a:cubicBezTo>
                <a:cubicBezTo>
                  <a:pt x="261" y="429"/>
                  <a:pt x="277" y="422"/>
                  <a:pt x="285" y="409"/>
                </a:cubicBezTo>
                <a:cubicBezTo>
                  <a:pt x="316" y="352"/>
                  <a:pt x="372" y="310"/>
                  <a:pt x="439" y="297"/>
                </a:cubicBezTo>
                <a:cubicBezTo>
                  <a:pt x="454" y="294"/>
                  <a:pt x="465" y="281"/>
                  <a:pt x="465" y="265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88900" dist="76200" algn="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7206905" y="4331174"/>
            <a:ext cx="413783" cy="430267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6718453" y="2892086"/>
            <a:ext cx="376754" cy="430267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4997834" y="2918874"/>
            <a:ext cx="430267" cy="376692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4513331" y="4331174"/>
            <a:ext cx="430267" cy="430267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864545" y="2527780"/>
            <a:ext cx="3161087" cy="1004645"/>
          </a:xfrm>
          <a:prstGeom prst="roundRect">
            <a:avLst>
              <a:gd name="adj" fmla="val 11533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blurRad="762000" dist="254000" dir="2700000" sx="50000" sy="50000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vert="horz" wrap="none" lIns="0" tIns="0" rIns="0" bIns="0" rtlCol="0" anchor="ctr"/>
          <a:lstStyle/>
          <a:p>
            <a:pPr algn="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890242" y="2163106"/>
            <a:ext cx="3108400" cy="360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安全意识显著提升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864545" y="4831989"/>
            <a:ext cx="3161087" cy="1004645"/>
          </a:xfrm>
          <a:prstGeom prst="roundRect">
            <a:avLst>
              <a:gd name="adj" fmla="val 11533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blurRad="762000" dist="254000" dir="2700000" sx="50000" sy="50000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vert="horz" wrap="none" lIns="0" tIns="0" rIns="0" bIns="0" rtlCol="0" anchor="ctr"/>
          <a:lstStyle/>
          <a:p>
            <a:pPr algn="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 flipH="1">
            <a:off x="8166369" y="2527780"/>
            <a:ext cx="3161086" cy="1004645"/>
          </a:xfrm>
          <a:prstGeom prst="roundRect">
            <a:avLst>
              <a:gd name="adj" fmla="val 11533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blurRad="762000" dist="254000" dir="2700000" sx="50000" sy="50000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vert="horz" wrap="none" lIns="0" tIns="0" rIns="0" bIns="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 flipH="1">
            <a:off x="8166369" y="4831989"/>
            <a:ext cx="3161086" cy="1004645"/>
          </a:xfrm>
          <a:prstGeom prst="roundRect">
            <a:avLst>
              <a:gd name="adj" fmla="val 11533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blurRad="762000" dist="254000" dir="2700000" sx="50000" sy="50000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vert="horz" wrap="none" lIns="0" tIns="0" rIns="0" bIns="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889616" y="2633110"/>
            <a:ext cx="3097916" cy="8920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员工从“被动接受”转向“主动防范”，形成“我要安全”的心理认同。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864216" y="4921638"/>
            <a:ext cx="3097916" cy="8920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连续三年实现“零重大事故”，安全生产形势持续向好。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8228189" y="2633110"/>
            <a:ext cx="3037571" cy="8920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各班组建立每日巡检台账，关键环节实行双人确认制。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8228189" y="4921638"/>
            <a:ext cx="3037571" cy="8920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“安全第一、预防为主”不再是一句口号，而是融入日常行为准则。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852142" y="4398306"/>
            <a:ext cx="3108400" cy="360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事故数量明显下降</a:t>
            </a:r>
            <a:endParaRPr kumimoji="1" lang="en-US" altLang="zh-CN" sz="24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8218142" y="4398306"/>
            <a:ext cx="3108400" cy="360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安全文化深入人心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8218142" y="2150406"/>
            <a:ext cx="3108400" cy="360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隐患排查常态化</a:t>
            </a:r>
            <a:endParaRPr kumimoji="1" lang="en-US" altLang="zh-CN" sz="24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制度实施后的积极变化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制度执行与监督机制建设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24130"/>
            <a:ext cx="12192000" cy="6905625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3627948"/>
            <a:ext cx="12192000" cy="191454"/>
          </a:xfrm>
          <a:custGeom>
            <a:avLst/>
            <a:gdLst>
              <a:gd name="connsiteX0" fmla="*/ 0 w 13577104"/>
              <a:gd name="connsiteY0" fmla="*/ 277818 h 451438"/>
              <a:gd name="connsiteX1" fmla="*/ 1932972 w 13577104"/>
              <a:gd name="connsiteY1" fmla="*/ 23174 h 451438"/>
              <a:gd name="connsiteX2" fmla="*/ 4155311 w 13577104"/>
              <a:gd name="connsiteY2" fmla="*/ 428288 h 451438"/>
              <a:gd name="connsiteX3" fmla="*/ 7014258 w 13577104"/>
              <a:gd name="connsiteY3" fmla="*/ 25 h 451438"/>
              <a:gd name="connsiteX4" fmla="*/ 9225023 w 13577104"/>
              <a:gd name="connsiteY4" fmla="*/ 451438 h 451438"/>
              <a:gd name="connsiteX5" fmla="*/ 11586258 w 13577104"/>
              <a:gd name="connsiteY5" fmla="*/ 25 h 451438"/>
              <a:gd name="connsiteX6" fmla="*/ 13577104 w 13577104"/>
              <a:gd name="connsiteY6" fmla="*/ 439863 h 451438"/>
            </a:gdLst>
            <a:ahLst/>
            <a:cxnLst/>
            <a:rect l="l" t="t" r="r" b="b"/>
            <a:pathLst>
              <a:path w="13577104" h="451438">
                <a:moveTo>
                  <a:pt x="0" y="277818"/>
                </a:moveTo>
                <a:cubicBezTo>
                  <a:pt x="620210" y="137957"/>
                  <a:pt x="1240420" y="-1904"/>
                  <a:pt x="1932972" y="23174"/>
                </a:cubicBezTo>
                <a:cubicBezTo>
                  <a:pt x="2625524" y="48252"/>
                  <a:pt x="3308430" y="432146"/>
                  <a:pt x="4155311" y="428288"/>
                </a:cubicBezTo>
                <a:cubicBezTo>
                  <a:pt x="5002192" y="424430"/>
                  <a:pt x="6169306" y="-3833"/>
                  <a:pt x="7014258" y="25"/>
                </a:cubicBezTo>
                <a:cubicBezTo>
                  <a:pt x="7859210" y="3883"/>
                  <a:pt x="8463023" y="451438"/>
                  <a:pt x="9225023" y="451438"/>
                </a:cubicBezTo>
                <a:cubicBezTo>
                  <a:pt x="9987023" y="451438"/>
                  <a:pt x="10860911" y="1954"/>
                  <a:pt x="11586258" y="25"/>
                </a:cubicBezTo>
                <a:cubicBezTo>
                  <a:pt x="12311605" y="-1904"/>
                  <a:pt x="12944354" y="218979"/>
                  <a:pt x="13577104" y="439863"/>
                </a:cubicBezTo>
              </a:path>
            </a:pathLst>
          </a:cu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96366" y="2881382"/>
            <a:ext cx="822767" cy="1562582"/>
          </a:xfrm>
          <a:custGeom>
            <a:avLst/>
            <a:gdLst>
              <a:gd name="connsiteX0" fmla="*/ 0 w 822767"/>
              <a:gd name="connsiteY0" fmla="*/ 0 h 1562582"/>
              <a:gd name="connsiteX1" fmla="*/ 822767 w 822767"/>
              <a:gd name="connsiteY1" fmla="*/ 781291 h 1562582"/>
              <a:gd name="connsiteX2" fmla="*/ 0 w 822767"/>
              <a:gd name="connsiteY2" fmla="*/ 1562582 h 1562582"/>
              <a:gd name="connsiteX3" fmla="*/ 524308 w 822767"/>
              <a:gd name="connsiteY3" fmla="*/ 781291 h 1562582"/>
              <a:gd name="connsiteX4" fmla="*/ 0 w 822767"/>
              <a:gd name="connsiteY4" fmla="*/ 0 h 1562582"/>
              <a:gd name="connsiteX5" fmla="*/ 0 w 822767"/>
              <a:gd name="connsiteY5" fmla="*/ 0 h 1562582"/>
              <a:gd name="connsiteX6" fmla="*/ 0 w 822767"/>
              <a:gd name="connsiteY6" fmla="*/ 0 h 1562582"/>
            </a:gdLst>
            <a:ahLst/>
            <a:cxnLst/>
            <a:rect l="l" t="t" r="r" b="b"/>
            <a:pathLst>
              <a:path w="822767" h="1562582">
                <a:moveTo>
                  <a:pt x="0" y="0"/>
                </a:moveTo>
                <a:lnTo>
                  <a:pt x="822767" y="781291"/>
                </a:lnTo>
                <a:lnTo>
                  <a:pt x="0" y="1562582"/>
                </a:lnTo>
                <a:lnTo>
                  <a:pt x="524308" y="7812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496708" y="3014263"/>
            <a:ext cx="822767" cy="1562582"/>
          </a:xfrm>
          <a:custGeom>
            <a:avLst/>
            <a:gdLst>
              <a:gd name="connsiteX0" fmla="*/ 0 w 822767"/>
              <a:gd name="connsiteY0" fmla="*/ 0 h 1562582"/>
              <a:gd name="connsiteX1" fmla="*/ 822767 w 822767"/>
              <a:gd name="connsiteY1" fmla="*/ 781291 h 1562582"/>
              <a:gd name="connsiteX2" fmla="*/ 0 w 822767"/>
              <a:gd name="connsiteY2" fmla="*/ 1562582 h 1562582"/>
              <a:gd name="connsiteX3" fmla="*/ 524308 w 822767"/>
              <a:gd name="connsiteY3" fmla="*/ 781291 h 1562582"/>
              <a:gd name="connsiteX4" fmla="*/ 0 w 822767"/>
              <a:gd name="connsiteY4" fmla="*/ 0 h 1562582"/>
              <a:gd name="connsiteX5" fmla="*/ 0 w 822767"/>
              <a:gd name="connsiteY5" fmla="*/ 0 h 1562582"/>
              <a:gd name="connsiteX6" fmla="*/ 0 w 822767"/>
              <a:gd name="connsiteY6" fmla="*/ 0 h 1562582"/>
            </a:gdLst>
            <a:ahLst/>
            <a:cxnLst/>
            <a:rect l="l" t="t" r="r" b="b"/>
            <a:pathLst>
              <a:path w="822767" h="1562582">
                <a:moveTo>
                  <a:pt x="0" y="0"/>
                </a:moveTo>
                <a:lnTo>
                  <a:pt x="822767" y="781291"/>
                </a:lnTo>
                <a:lnTo>
                  <a:pt x="0" y="1562582"/>
                </a:lnTo>
                <a:lnTo>
                  <a:pt x="524308" y="7812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119209" y="3641129"/>
            <a:ext cx="319132" cy="319132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638821" y="2846657"/>
            <a:ext cx="822767" cy="1562582"/>
          </a:xfrm>
          <a:custGeom>
            <a:avLst/>
            <a:gdLst>
              <a:gd name="connsiteX0" fmla="*/ 0 w 822767"/>
              <a:gd name="connsiteY0" fmla="*/ 0 h 1562582"/>
              <a:gd name="connsiteX1" fmla="*/ 822767 w 822767"/>
              <a:gd name="connsiteY1" fmla="*/ 781291 h 1562582"/>
              <a:gd name="connsiteX2" fmla="*/ 0 w 822767"/>
              <a:gd name="connsiteY2" fmla="*/ 1562582 h 1562582"/>
              <a:gd name="connsiteX3" fmla="*/ 524308 w 822767"/>
              <a:gd name="connsiteY3" fmla="*/ 781291 h 1562582"/>
              <a:gd name="connsiteX4" fmla="*/ 0 w 822767"/>
              <a:gd name="connsiteY4" fmla="*/ 0 h 1562582"/>
              <a:gd name="connsiteX5" fmla="*/ 0 w 822767"/>
              <a:gd name="connsiteY5" fmla="*/ 0 h 1562582"/>
              <a:gd name="connsiteX6" fmla="*/ 0 w 822767"/>
              <a:gd name="connsiteY6" fmla="*/ 0 h 1562582"/>
            </a:gdLst>
            <a:ahLst/>
            <a:cxnLst/>
            <a:rect l="l" t="t" r="r" b="b"/>
            <a:pathLst>
              <a:path w="822767" h="1562582">
                <a:moveTo>
                  <a:pt x="0" y="0"/>
                </a:moveTo>
                <a:lnTo>
                  <a:pt x="822767" y="781291"/>
                </a:lnTo>
                <a:lnTo>
                  <a:pt x="0" y="1562582"/>
                </a:lnTo>
                <a:lnTo>
                  <a:pt x="524308" y="7812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1322" y="3468382"/>
            <a:ext cx="319132" cy="319132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131682" y="3014263"/>
            <a:ext cx="822767" cy="1562582"/>
          </a:xfrm>
          <a:custGeom>
            <a:avLst/>
            <a:gdLst>
              <a:gd name="connsiteX0" fmla="*/ 0 w 822767"/>
              <a:gd name="connsiteY0" fmla="*/ 0 h 1562582"/>
              <a:gd name="connsiteX1" fmla="*/ 822767 w 822767"/>
              <a:gd name="connsiteY1" fmla="*/ 781291 h 1562582"/>
              <a:gd name="connsiteX2" fmla="*/ 0 w 822767"/>
              <a:gd name="connsiteY2" fmla="*/ 1562582 h 1562582"/>
              <a:gd name="connsiteX3" fmla="*/ 524308 w 822767"/>
              <a:gd name="connsiteY3" fmla="*/ 781291 h 1562582"/>
              <a:gd name="connsiteX4" fmla="*/ 0 w 822767"/>
              <a:gd name="connsiteY4" fmla="*/ 0 h 1562582"/>
              <a:gd name="connsiteX5" fmla="*/ 0 w 822767"/>
              <a:gd name="connsiteY5" fmla="*/ 0 h 1562582"/>
              <a:gd name="connsiteX6" fmla="*/ 0 w 822767"/>
              <a:gd name="connsiteY6" fmla="*/ 0 h 1562582"/>
            </a:gdLst>
            <a:ahLst/>
            <a:cxnLst/>
            <a:rect l="l" t="t" r="r" b="b"/>
            <a:pathLst>
              <a:path w="822767" h="1562582">
                <a:moveTo>
                  <a:pt x="0" y="0"/>
                </a:moveTo>
                <a:lnTo>
                  <a:pt x="822767" y="781291"/>
                </a:lnTo>
                <a:lnTo>
                  <a:pt x="0" y="1562582"/>
                </a:lnTo>
                <a:lnTo>
                  <a:pt x="524308" y="7812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754183" y="3630847"/>
            <a:ext cx="319132" cy="319132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918866" y="3503106"/>
            <a:ext cx="319132" cy="319132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950694" y="3534934"/>
            <a:ext cx="255479" cy="255479"/>
          </a:xfrm>
          <a:prstGeom prst="pie">
            <a:avLst>
              <a:gd name="adj1" fmla="val 19870605"/>
              <a:gd name="adj2" fmla="val 1620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151036" y="3667815"/>
            <a:ext cx="255479" cy="255479"/>
          </a:xfrm>
          <a:prstGeom prst="pie">
            <a:avLst>
              <a:gd name="adj1" fmla="val 1409832"/>
              <a:gd name="adj2" fmla="val 16200000"/>
            </a:avLst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293149" y="3500209"/>
            <a:ext cx="255479" cy="255479"/>
          </a:xfrm>
          <a:prstGeom prst="pie">
            <a:avLst>
              <a:gd name="adj1" fmla="val 6193230"/>
              <a:gd name="adj2" fmla="val 1620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786010" y="3667815"/>
            <a:ext cx="255479" cy="255479"/>
          </a:xfrm>
          <a:prstGeom prst="pie">
            <a:avLst>
              <a:gd name="adj1" fmla="val 9251420"/>
              <a:gd name="adj2" fmla="val 16200000"/>
            </a:avLst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96959" y="1040275"/>
            <a:ext cx="3866926" cy="652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制度的生命在于执行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1096960" y="1738796"/>
            <a:ext cx="3866926" cy="11143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再完善的制度若无人遵守，终将沦为“纸面文章”。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5365115" y="1028700"/>
            <a:ext cx="7082155" cy="65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监督机制是“制度落地的最后一公里”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5365089" y="1727220"/>
            <a:ext cx="3866926" cy="11259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必须建立独立、权威、高效的监督体系。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3129733" y="4576006"/>
            <a:ext cx="3866926" cy="652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执行不到位的常见问题</a:t>
            </a:r>
            <a:endParaRPr kumimoji="1" lang="en-US" altLang="zh-CN" sz="24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3129733" y="5303657"/>
            <a:ext cx="3866926" cy="105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选择性执行、应付式执行、走过场式检查等现象普遍存在。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7714061" y="4542574"/>
            <a:ext cx="3866926" cy="652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企业需设立专职监督机构</a:t>
            </a:r>
            <a:endParaRPr kumimoji="1" lang="en-US" altLang="zh-CN" sz="24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7714062" y="5270225"/>
            <a:ext cx="3866926" cy="1088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如审计部、监察部、安全监察部，赋予其独立调查权与整改建议权。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执行监督的重要性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995" y="-17789"/>
            <a:ext cx="12194995" cy="687578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1271069" y="359938"/>
            <a:ext cx="4832227" cy="3976897"/>
          </a:xfrm>
          <a:prstGeom prst="parallelogram">
            <a:avLst>
              <a:gd name="adj" fmla="val 59581"/>
            </a:avLst>
          </a:prstGeom>
          <a:solidFill>
            <a:schemeClr val="bg1">
              <a:lumMod val="85000"/>
              <a:alpha val="54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-1663665" y="-17789"/>
            <a:ext cx="8354597" cy="6875789"/>
          </a:xfrm>
          <a:prstGeom prst="parallelogram">
            <a:avLst>
              <a:gd name="adj" fmla="val 5958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843359">
            <a:off x="322442" y="-623663"/>
            <a:ext cx="93785" cy="8172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843359">
            <a:off x="3296589" y="3962114"/>
            <a:ext cx="93785" cy="3420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-648212" y="2948305"/>
            <a:ext cx="5562625" cy="4578011"/>
          </a:xfrm>
          <a:prstGeom prst="parallelogram">
            <a:avLst>
              <a:gd name="adj" fmla="val 59581"/>
            </a:avLst>
          </a:prstGeom>
          <a:solidFill>
            <a:schemeClr val="bg1">
              <a:lumMod val="85000"/>
              <a:alpha val="14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19712" y="484429"/>
            <a:ext cx="453022" cy="117329"/>
          </a:xfrm>
          <a:custGeom>
            <a:avLst/>
            <a:gdLst>
              <a:gd name="connsiteX0" fmla="*/ 0 w 453022"/>
              <a:gd name="connsiteY0" fmla="*/ 87128 h 117329"/>
              <a:gd name="connsiteX1" fmla="*/ 302015 w 453022"/>
              <a:gd name="connsiteY1" fmla="*/ 87128 h 117329"/>
              <a:gd name="connsiteX2" fmla="*/ 302015 w 453022"/>
              <a:gd name="connsiteY2" fmla="*/ 117329 h 117329"/>
              <a:gd name="connsiteX3" fmla="*/ 0 w 453022"/>
              <a:gd name="connsiteY3" fmla="*/ 117329 h 117329"/>
              <a:gd name="connsiteX4" fmla="*/ 0 w 453022"/>
              <a:gd name="connsiteY4" fmla="*/ 0 h 117329"/>
              <a:gd name="connsiteX5" fmla="*/ 453022 w 453022"/>
              <a:gd name="connsiteY5" fmla="*/ 0 h 117329"/>
              <a:gd name="connsiteX6" fmla="*/ 453022 w 453022"/>
              <a:gd name="connsiteY6" fmla="*/ 30201 h 117329"/>
              <a:gd name="connsiteX7" fmla="*/ 0 w 453022"/>
              <a:gd name="connsiteY7" fmla="*/ 30201 h 117329"/>
            </a:gdLst>
            <a:ahLst/>
            <a:cxnLst/>
            <a:rect l="l" t="t" r="r" b="b"/>
            <a:pathLst>
              <a:path w="453022" h="117329">
                <a:moveTo>
                  <a:pt x="0" y="87128"/>
                </a:moveTo>
                <a:lnTo>
                  <a:pt x="302015" y="87128"/>
                </a:lnTo>
                <a:lnTo>
                  <a:pt x="302015" y="117329"/>
                </a:lnTo>
                <a:lnTo>
                  <a:pt x="0" y="117329"/>
                </a:lnTo>
                <a:close/>
                <a:moveTo>
                  <a:pt x="0" y="0"/>
                </a:moveTo>
                <a:lnTo>
                  <a:pt x="453022" y="0"/>
                </a:lnTo>
                <a:lnTo>
                  <a:pt x="453022" y="30201"/>
                </a:lnTo>
                <a:lnTo>
                  <a:pt x="0" y="3020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>
            <a:off x="7901069" y="1198077"/>
            <a:ext cx="459805" cy="1293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49620" y="1595440"/>
            <a:ext cx="4644000" cy="72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12278" y="989173"/>
            <a:ext cx="1179573" cy="4307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296859" y="970851"/>
            <a:ext cx="3492000" cy="4673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制度层文化的定义与核心作用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 rot="5400000">
            <a:off x="7414969" y="2203119"/>
            <a:ext cx="459805" cy="1293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63520" y="2537337"/>
            <a:ext cx="4644000" cy="72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158908" y="1994215"/>
            <a:ext cx="1346843" cy="4307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10759" y="1975893"/>
            <a:ext cx="3492000" cy="4673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创新激励制度——激发企业发展的“源动力”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 rot="5400000">
            <a:off x="6916168" y="3145016"/>
            <a:ext cx="459805" cy="1293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764719" y="3479234"/>
            <a:ext cx="4644000" cy="72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641619" y="2936112"/>
            <a:ext cx="1365332" cy="4307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311959" y="2917790"/>
            <a:ext cx="3492000" cy="4673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安全问责制度——筑牢企业安全生产的“防火墙”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 rot="5400000">
            <a:off x="6493495" y="4086913"/>
            <a:ext cx="459805" cy="1293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5342046" y="4421131"/>
            <a:ext cx="4644000" cy="72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127207" y="3878009"/>
            <a:ext cx="1445496" cy="4307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889285" y="3859687"/>
            <a:ext cx="3492000" cy="4673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制度执行与监督机制建设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10762227" y="4282633"/>
            <a:ext cx="3475708" cy="2575367"/>
          </a:xfrm>
          <a:prstGeom prst="parallelogram">
            <a:avLst>
              <a:gd name="adj" fmla="val 58281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055336" y="2221303"/>
            <a:ext cx="2852728" cy="1569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9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108023" y="3727604"/>
            <a:ext cx="288959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5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CONTENTS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5400000">
            <a:off x="6080453" y="5028810"/>
            <a:ext cx="459805" cy="1293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4929004" y="5363028"/>
            <a:ext cx="4644000" cy="72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4714165" y="4819906"/>
            <a:ext cx="1445496" cy="4307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6476243" y="4801584"/>
            <a:ext cx="3492000" cy="4673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总结：制度层文化的综合价值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 flipH="1" flipV="1">
            <a:off x="5617176" y="1948274"/>
            <a:ext cx="997616" cy="1005728"/>
          </a:xfrm>
          <a:prstGeom prst="bentArrow">
            <a:avLst>
              <a:gd name="adj1" fmla="val 5470"/>
              <a:gd name="adj2" fmla="val 9301"/>
              <a:gd name="adj3" fmla="val 12699"/>
              <a:gd name="adj4" fmla="val 39549"/>
            </a:avLst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490020" y="4191804"/>
            <a:ext cx="1252472" cy="1252473"/>
          </a:xfrm>
          <a:custGeom>
            <a:avLst/>
            <a:gdLst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13" fmla="*/ 688860 w 3927730"/>
              <a:gd name="connsiteY13" fmla="*/ 0 h 3497531"/>
              <a:gd name="connsiteX14" fmla="*/ 688860 w 4116165"/>
              <a:gd name="connsiteY14" fmla="*/ 0 h 3497531"/>
              <a:gd name="connsiteX15" fmla="*/ 688860 w 4116165"/>
              <a:gd name="connsiteY15" fmla="*/ 0 h 3497531"/>
              <a:gd name="connsiteX16" fmla="*/ 688860 w 4116165"/>
              <a:gd name="connsiteY16" fmla="*/ 0 h 3497531"/>
              <a:gd name="connsiteX17" fmla="*/ 688860 w 4116165"/>
              <a:gd name="connsiteY17" fmla="*/ 0 h 3497531"/>
              <a:gd name="connsiteX18" fmla="*/ 688860 w 4116165"/>
              <a:gd name="connsiteY18" fmla="*/ 0 h 3497531"/>
            </a:gdLst>
            <a:ahLst/>
            <a:cxnLst/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490020" y="2220508"/>
            <a:ext cx="1252472" cy="1252473"/>
          </a:xfrm>
          <a:custGeom>
            <a:avLst/>
            <a:gdLst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13" fmla="*/ 688860 w 3927730"/>
              <a:gd name="connsiteY13" fmla="*/ 0 h 3497531"/>
              <a:gd name="connsiteX14" fmla="*/ 688860 w 4116165"/>
              <a:gd name="connsiteY14" fmla="*/ 0 h 3497531"/>
              <a:gd name="connsiteX15" fmla="*/ 688860 w 4116165"/>
              <a:gd name="connsiteY15" fmla="*/ 0 h 3497531"/>
              <a:gd name="connsiteX16" fmla="*/ 688860 w 4116165"/>
              <a:gd name="connsiteY16" fmla="*/ 0 h 3497531"/>
              <a:gd name="connsiteX17" fmla="*/ 688860 w 4116165"/>
              <a:gd name="connsiteY17" fmla="*/ 0 h 3497531"/>
              <a:gd name="connsiteX18" fmla="*/ 688860 w 4116165"/>
              <a:gd name="connsiteY18" fmla="*/ 0 h 3497531"/>
            </a:gdLst>
            <a:ahLst/>
            <a:cxnLst/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457683" y="2228371"/>
            <a:ext cx="1252472" cy="1252473"/>
          </a:xfrm>
          <a:custGeom>
            <a:avLst/>
            <a:gdLst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13" fmla="*/ 688860 w 3927730"/>
              <a:gd name="connsiteY13" fmla="*/ 0 h 3497531"/>
              <a:gd name="connsiteX14" fmla="*/ 688860 w 4116165"/>
              <a:gd name="connsiteY14" fmla="*/ 0 h 3497531"/>
              <a:gd name="connsiteX15" fmla="*/ 688860 w 4116165"/>
              <a:gd name="connsiteY15" fmla="*/ 0 h 3497531"/>
              <a:gd name="connsiteX16" fmla="*/ 688860 w 4116165"/>
              <a:gd name="connsiteY16" fmla="*/ 0 h 3497531"/>
              <a:gd name="connsiteX17" fmla="*/ 688860 w 4116165"/>
              <a:gd name="connsiteY17" fmla="*/ 0 h 3497531"/>
              <a:gd name="connsiteX18" fmla="*/ 688860 w 4116165"/>
              <a:gd name="connsiteY18" fmla="*/ 0 h 3497531"/>
            </a:gdLst>
            <a:ahLst/>
            <a:cxnLst/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457683" y="4191804"/>
            <a:ext cx="1252472" cy="1252473"/>
          </a:xfrm>
          <a:custGeom>
            <a:avLst/>
            <a:gdLst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13" fmla="*/ 688860 w 3927730"/>
              <a:gd name="connsiteY13" fmla="*/ 0 h 3497531"/>
              <a:gd name="connsiteX14" fmla="*/ 688860 w 4116165"/>
              <a:gd name="connsiteY14" fmla="*/ 0 h 3497531"/>
              <a:gd name="connsiteX15" fmla="*/ 688860 w 4116165"/>
              <a:gd name="connsiteY15" fmla="*/ 0 h 3497531"/>
              <a:gd name="connsiteX16" fmla="*/ 688860 w 4116165"/>
              <a:gd name="connsiteY16" fmla="*/ 0 h 3497531"/>
              <a:gd name="connsiteX17" fmla="*/ 688860 w 4116165"/>
              <a:gd name="connsiteY17" fmla="*/ 0 h 3497531"/>
              <a:gd name="connsiteX18" fmla="*/ 688860 w 4116165"/>
              <a:gd name="connsiteY18" fmla="*/ 0 h 3497531"/>
            </a:gdLst>
            <a:ahLst/>
            <a:cxnLst/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8900000" flipH="1" flipV="1">
            <a:off x="7061215" y="3354029"/>
            <a:ext cx="997616" cy="1005728"/>
          </a:xfrm>
          <a:prstGeom prst="bentArrow">
            <a:avLst>
              <a:gd name="adj1" fmla="val 5470"/>
              <a:gd name="adj2" fmla="val 9301"/>
              <a:gd name="adj3" fmla="val 12699"/>
              <a:gd name="adj4" fmla="val 39549"/>
            </a:avLst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2700000" flipH="1" flipV="1">
            <a:off x="5573060" y="4705135"/>
            <a:ext cx="997616" cy="1005728"/>
          </a:xfrm>
          <a:prstGeom prst="bentArrow">
            <a:avLst>
              <a:gd name="adj1" fmla="val 5470"/>
              <a:gd name="adj2" fmla="val 9301"/>
              <a:gd name="adj3" fmla="val 12699"/>
              <a:gd name="adj4" fmla="val 39549"/>
            </a:avLst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8100000" flipH="1" flipV="1">
            <a:off x="4111152" y="3321214"/>
            <a:ext cx="997616" cy="1005728"/>
          </a:xfrm>
          <a:prstGeom prst="bentArrow">
            <a:avLst>
              <a:gd name="adj1" fmla="val 5470"/>
              <a:gd name="adj2" fmla="val 9301"/>
              <a:gd name="adj3" fmla="val 12699"/>
              <a:gd name="adj4" fmla="val 39549"/>
            </a:avLst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15840" y="2590800"/>
            <a:ext cx="518160" cy="51816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73278" y="2590800"/>
            <a:ext cx="518084" cy="518160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815840" y="4541520"/>
            <a:ext cx="518160" cy="51816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6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5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4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4" y="60376"/>
                  <a:pt x="262063" y="66969"/>
                  <a:pt x="240116" y="76251"/>
                </a:cubicBezTo>
                <a:cubicBezTo>
                  <a:pt x="203509" y="91778"/>
                  <a:pt x="170545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5" y="318362"/>
                  <a:pt x="51875" y="360000"/>
                </a:cubicBezTo>
                <a:cubicBezTo>
                  <a:pt x="51875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5" y="659885"/>
                  <a:pt x="318275" y="668039"/>
                  <a:pt x="359914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873240" y="4565714"/>
            <a:ext cx="518160" cy="46977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73325" y="2496921"/>
            <a:ext cx="2458204" cy="1038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每季度开展一次全面制度执行检查，针对重点环节开展突击抽查。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673324" y="4647106"/>
            <a:ext cx="2545601" cy="1038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利用信息化系统记录操作日志、审批流程、异常报警等数据，自动预警违规行为。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8262368" y="2496921"/>
            <a:ext cx="2450487" cy="1038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设置匿名举报平台，保护举报人，对查实问题给予奖励。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8262369" y="4647106"/>
            <a:ext cx="2492214" cy="1038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将检查发现的问题及整改情况在内部公告栏、会议中通报，形成震慑。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1673324" y="4005476"/>
            <a:ext cx="2456432" cy="56372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数据驱动监督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673324" y="1859176"/>
            <a:ext cx="2456432" cy="58912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定期检查与专项督查结合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8264624" y="4043576"/>
            <a:ext cx="2456432" cy="52562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监督结果公开通报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8264624" y="1821076"/>
            <a:ext cx="2456432" cy="63992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员工举报渠道畅通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监督机制的运行模式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485243" y="1815414"/>
            <a:ext cx="10177884" cy="3772585"/>
          </a:xfrm>
          <a:custGeom>
            <a:avLst/>
            <a:gdLst>
              <a:gd name="connsiteX0" fmla="*/ 139803 w 10889083"/>
              <a:gd name="connsiteY0" fmla="*/ 2952863 h 4180794"/>
              <a:gd name="connsiteX1" fmla="*/ 139803 w 10889083"/>
              <a:gd name="connsiteY1" fmla="*/ 3054463 h 4180794"/>
              <a:gd name="connsiteX2" fmla="*/ 1592683 w 10889083"/>
              <a:gd name="connsiteY2" fmla="*/ 4131423 h 4180794"/>
              <a:gd name="connsiteX3" fmla="*/ 3258923 w 10889083"/>
              <a:gd name="connsiteY3" fmla="*/ 1235823 h 4180794"/>
              <a:gd name="connsiteX4" fmla="*/ 9304123 w 10889083"/>
              <a:gd name="connsiteY4" fmla="*/ 3082177 h 4180794"/>
              <a:gd name="connsiteX5" fmla="*/ 8674203 w 10889083"/>
              <a:gd name="connsiteY5" fmla="*/ 336513 h 4180794"/>
              <a:gd name="connsiteX6" fmla="*/ 10889083 w 10889083"/>
              <a:gd name="connsiteY6" fmla="*/ 138543 h 4180794"/>
              <a:gd name="connsiteX7" fmla="*/ 10889083 w 10889083"/>
              <a:gd name="connsiteY7" fmla="*/ 209425 h 4251676"/>
            </a:gdLst>
            <a:ahLst/>
            <a:cxnLst/>
            <a:rect l="l" t="t" r="r" b="b"/>
            <a:pathLst>
              <a:path w="10889083" h="4180794">
                <a:moveTo>
                  <a:pt x="139803" y="2952863"/>
                </a:moveTo>
                <a:cubicBezTo>
                  <a:pt x="18729" y="2905449"/>
                  <a:pt x="-102344" y="2858036"/>
                  <a:pt x="139803" y="3054463"/>
                </a:cubicBezTo>
                <a:cubicBezTo>
                  <a:pt x="381950" y="3250890"/>
                  <a:pt x="1072830" y="4434530"/>
                  <a:pt x="1592683" y="4131423"/>
                </a:cubicBezTo>
                <a:cubicBezTo>
                  <a:pt x="2112536" y="3828316"/>
                  <a:pt x="1973683" y="1410697"/>
                  <a:pt x="3258923" y="1235823"/>
                </a:cubicBezTo>
                <a:cubicBezTo>
                  <a:pt x="4544163" y="1060949"/>
                  <a:pt x="8401576" y="3232062"/>
                  <a:pt x="9304123" y="3082177"/>
                </a:cubicBezTo>
                <a:cubicBezTo>
                  <a:pt x="10206670" y="2932292"/>
                  <a:pt x="8290253" y="939713"/>
                  <a:pt x="8674203" y="336513"/>
                </a:cubicBezTo>
                <a:cubicBezTo>
                  <a:pt x="9058153" y="-266687"/>
                  <a:pt x="9640249" y="121609"/>
                  <a:pt x="10889083" y="138543"/>
                </a:cubicBezTo>
              </a:path>
            </a:pathLst>
          </a:custGeom>
          <a:noFill/>
          <a:ln w="34925" cap="sq">
            <a:gradFill>
              <a:gsLst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33000">
                  <a:schemeClr val="accent1">
                    <a:lumMod val="60000"/>
                    <a:lumOff val="40000"/>
                    <a:alpha val="100000"/>
                  </a:schemeClr>
                </a:gs>
                <a:gs pos="75000">
                  <a:schemeClr val="accent1">
                    <a:alpha val="10000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585154" y="5080160"/>
            <a:ext cx="2995720" cy="1053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构建完整的工作流程，防止问题反复发生。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1585153" y="4459132"/>
            <a:ext cx="2666999" cy="5335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发现问题 → 分析原因 → 明确责任 → 整改落实 → 验收闭环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181735" y="1875155"/>
            <a:ext cx="3663315" cy="1054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每项问题编号管理，明确整改时限与责任人，实现全过程留痕。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1487805" y="1292860"/>
            <a:ext cx="346837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建立“问题清单+整改台账”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102034" y="5181760"/>
            <a:ext cx="2995720" cy="1053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通过后续复查、数据分析验证整改措施是否有效。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7102033" y="4670018"/>
            <a:ext cx="2666999" cy="431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评估整改成效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8382194" y="2942080"/>
            <a:ext cx="2995720" cy="1053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把制度执行情况作为部门和个人评优评先的重要依据。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7929245" y="2371725"/>
            <a:ext cx="3119755" cy="482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将执行情况纳入绩效考核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276350" y="4457700"/>
            <a:ext cx="259080" cy="25908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334770" y="4516120"/>
            <a:ext cx="142240" cy="1422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355342" y="2817876"/>
            <a:ext cx="259080" cy="25908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413762" y="2876296"/>
            <a:ext cx="142240" cy="1422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055358" y="4244340"/>
            <a:ext cx="259080" cy="25908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113778" y="4302760"/>
            <a:ext cx="142240" cy="1422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512558" y="2476500"/>
            <a:ext cx="259080" cy="25908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570978" y="2534920"/>
            <a:ext cx="142240" cy="1422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 flipV="1">
            <a:off x="4755738" y="1423685"/>
            <a:ext cx="373937" cy="296786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 flipV="1">
            <a:off x="4396923" y="4583574"/>
            <a:ext cx="373937" cy="296786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 flipV="1">
            <a:off x="9883323" y="4780343"/>
            <a:ext cx="373937" cy="296786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11144963" y="2442257"/>
            <a:ext cx="373937" cy="296786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944547" y="1813561"/>
            <a:ext cx="2963119" cy="36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670227" y="5013961"/>
            <a:ext cx="2963119" cy="36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196384" y="5133231"/>
            <a:ext cx="2963119" cy="36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8484495" y="2867109"/>
            <a:ext cx="2963119" cy="36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9506461" y="1197751"/>
            <a:ext cx="976096" cy="957825"/>
            <a:chOff x="9506461" y="1197751"/>
            <a:chExt cx="976096" cy="957825"/>
          </a:xfrm>
        </p:grpSpPr>
        <p:sp>
          <p:nvSpPr>
            <p:cNvPr id="29" name="标题 1"/>
            <p:cNvSpPr txBox="1"/>
            <p:nvPr/>
          </p:nvSpPr>
          <p:spPr>
            <a:xfrm rot="3680902">
              <a:off x="9683926" y="1228703"/>
              <a:ext cx="478950" cy="688545"/>
            </a:xfrm>
            <a:custGeom>
              <a:avLst/>
              <a:gdLst>
                <a:gd name="connsiteX0" fmla="*/ 0 w 654968"/>
                <a:gd name="connsiteY0" fmla="*/ 941590 h 941590"/>
                <a:gd name="connsiteX1" fmla="*/ 654968 w 654968"/>
                <a:gd name="connsiteY1" fmla="*/ 0 h 941590"/>
                <a:gd name="connsiteX2" fmla="*/ 514642 w 654968"/>
                <a:gd name="connsiteY2" fmla="*/ 808329 h 941590"/>
                <a:gd name="connsiteX3" fmla="*/ 0 w 654968"/>
                <a:gd name="connsiteY3" fmla="*/ 941590 h 941590"/>
                <a:gd name="connsiteX4" fmla="*/ 0 w 642036"/>
                <a:gd name="connsiteY4" fmla="*/ 932180 h 932180"/>
              </a:gdLst>
              <a:ahLst/>
              <a:cxnLst/>
              <a:rect l="l" t="t" r="r" b="b"/>
              <a:pathLst>
                <a:path w="654968" h="941590">
                  <a:moveTo>
                    <a:pt x="0" y="941590"/>
                  </a:moveTo>
                  <a:lnTo>
                    <a:pt x="654968" y="0"/>
                  </a:lnTo>
                  <a:lnTo>
                    <a:pt x="514642" y="808329"/>
                  </a:lnTo>
                  <a:lnTo>
                    <a:pt x="0" y="94159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rot="6019035">
              <a:off x="9797997" y="1632474"/>
              <a:ext cx="425630" cy="413998"/>
            </a:xfrm>
            <a:custGeom>
              <a:avLst/>
              <a:gdLst>
                <a:gd name="connsiteX0" fmla="*/ 0 w 582052"/>
                <a:gd name="connsiteY0" fmla="*/ 0 h 566145"/>
                <a:gd name="connsiteX1" fmla="*/ 582052 w 582052"/>
                <a:gd name="connsiteY1" fmla="*/ 424493 h 566145"/>
                <a:gd name="connsiteX2" fmla="*/ 338778 w 582052"/>
                <a:gd name="connsiteY2" fmla="*/ 566145 h 566145"/>
                <a:gd name="connsiteX3" fmla="*/ 0 w 582052"/>
                <a:gd name="connsiteY3" fmla="*/ 0 h 566145"/>
              </a:gdLst>
              <a:ahLst/>
              <a:cxnLst/>
              <a:rect l="l" t="t" r="r" b="b"/>
              <a:pathLst>
                <a:path w="582052" h="566145">
                  <a:moveTo>
                    <a:pt x="0" y="0"/>
                  </a:moveTo>
                  <a:lnTo>
                    <a:pt x="582052" y="424493"/>
                  </a:lnTo>
                  <a:lnTo>
                    <a:pt x="338778" y="566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rot="3587861">
              <a:off x="9956332" y="1565137"/>
              <a:ext cx="371180" cy="572224"/>
            </a:xfrm>
            <a:custGeom>
              <a:avLst/>
              <a:gdLst>
                <a:gd name="connsiteX0" fmla="*/ 127394 w 507591"/>
                <a:gd name="connsiteY0" fmla="*/ 0 h 782521"/>
                <a:gd name="connsiteX1" fmla="*/ 507591 w 507591"/>
                <a:gd name="connsiteY1" fmla="*/ 651086 h 782521"/>
                <a:gd name="connsiteX2" fmla="*/ 0 w 507591"/>
                <a:gd name="connsiteY2" fmla="*/ 782521 h 782521"/>
                <a:gd name="connsiteX3" fmla="*/ 127394 w 507591"/>
                <a:gd name="connsiteY3" fmla="*/ 0 h 782521"/>
              </a:gdLst>
              <a:ahLst/>
              <a:cxnLst/>
              <a:rect l="l" t="t" r="r" b="b"/>
              <a:pathLst>
                <a:path w="507591" h="782521">
                  <a:moveTo>
                    <a:pt x="127394" y="0"/>
                  </a:moveTo>
                  <a:lnTo>
                    <a:pt x="507591" y="651086"/>
                  </a:lnTo>
                  <a:lnTo>
                    <a:pt x="0" y="782521"/>
                  </a:lnTo>
                  <a:lnTo>
                    <a:pt x="127394" y="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2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制度执行的闭环管理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总结：制度层文化的综合价值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5609296" y="2498330"/>
            <a:ext cx="5402851" cy="506188"/>
          </a:xfrm>
          <a:prstGeom prst="roundRect">
            <a:avLst>
              <a:gd name="adj" fmla="val 981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905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5609296" y="3939203"/>
            <a:ext cx="5402851" cy="506188"/>
          </a:xfrm>
          <a:prstGeom prst="roundRect">
            <a:avLst>
              <a:gd name="adj" fmla="val 981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90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5228811" y="1057458"/>
            <a:ext cx="5402851" cy="506188"/>
          </a:xfrm>
          <a:prstGeom prst="roundRect">
            <a:avLst>
              <a:gd name="adj" fmla="val 981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90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>
            <a:off x="2827510" y="1348119"/>
            <a:ext cx="2260079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dash"/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759732" y="1515652"/>
            <a:ext cx="3910264" cy="3910262"/>
          </a:xfrm>
          <a:prstGeom prst="ellipse">
            <a:avLst/>
          </a:prstGeom>
          <a:solidFill>
            <a:schemeClr val="bg1"/>
          </a:solidFill>
          <a:ln w="1016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960525" y="1812493"/>
            <a:ext cx="538410" cy="538410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5313031" y="1084209"/>
            <a:ext cx="5603580" cy="4526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实现文化理念的制度化落地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5"/>
            </p:custDataLst>
          </p:nvPr>
        </p:nvSpPr>
        <p:spPr>
          <a:xfrm>
            <a:off x="5313031" y="1628577"/>
            <a:ext cx="5603580" cy="7584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将“创新”“安全”“高效”等抽象理念转化为具体行为规范。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6"/>
            </p:custDataLst>
          </p:nvPr>
        </p:nvSpPr>
        <p:spPr>
          <a:xfrm>
            <a:off x="5693516" y="2525081"/>
            <a:ext cx="5603580" cy="4526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提升企业管理的科学化水平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7"/>
            </p:custDataLst>
          </p:nvPr>
        </p:nvSpPr>
        <p:spPr>
          <a:xfrm>
            <a:off x="5693516" y="3079008"/>
            <a:ext cx="5603580" cy="7584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通过制度减少人为随意性，提高运营效率与稳定性。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8"/>
            </p:custDataLst>
          </p:nvPr>
        </p:nvSpPr>
        <p:spPr>
          <a:xfrm>
            <a:off x="5693516" y="3965954"/>
            <a:ext cx="5603580" cy="4526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构建公平公正的组织环境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9"/>
            </p:custDataLst>
          </p:nvPr>
        </p:nvSpPr>
        <p:spPr>
          <a:xfrm>
            <a:off x="5693516" y="4529439"/>
            <a:ext cx="5603580" cy="7584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人人按规则办事，打破“关系户”“人情操作”等不良风气。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cxnSp>
        <p:nvCxnSpPr>
          <p:cNvPr id="15" name="线条 1"/>
          <p:cNvCxnSpPr/>
          <p:nvPr/>
        </p:nvCxnSpPr>
        <p:spPr>
          <a:xfrm>
            <a:off x="4252682" y="2810431"/>
            <a:ext cx="121519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dash"/>
            <a:miter/>
          </a:ln>
        </p:spPr>
      </p:cxnSp>
      <p:cxnSp>
        <p:nvCxnSpPr>
          <p:cNvPr id="16" name="线条 1"/>
          <p:cNvCxnSpPr/>
          <p:nvPr/>
        </p:nvCxnSpPr>
        <p:spPr>
          <a:xfrm>
            <a:off x="3136751" y="5661857"/>
            <a:ext cx="1855883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dash"/>
            <a:miter/>
          </a:ln>
        </p:spPr>
      </p:cxnSp>
      <p:sp>
        <p:nvSpPr>
          <p:cNvPr id="17" name="标题 1"/>
          <p:cNvSpPr txBox="1"/>
          <p:nvPr>
            <p:custDataLst>
              <p:tags r:id="rId10"/>
            </p:custDataLst>
          </p:nvPr>
        </p:nvSpPr>
        <p:spPr>
          <a:xfrm>
            <a:off x="5228811" y="5380075"/>
            <a:ext cx="5402851" cy="506188"/>
          </a:xfrm>
          <a:prstGeom prst="roundRect">
            <a:avLst>
              <a:gd name="adj" fmla="val 981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90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1"/>
            </p:custDataLst>
          </p:nvPr>
        </p:nvSpPr>
        <p:spPr>
          <a:xfrm>
            <a:off x="5313031" y="5406826"/>
            <a:ext cx="5603580" cy="4526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增强企业抗风险能力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2"/>
            </p:custDataLst>
          </p:nvPr>
        </p:nvSpPr>
        <p:spPr>
          <a:xfrm>
            <a:off x="5313031" y="5979870"/>
            <a:ext cx="5603580" cy="7584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在突发事件、政策调整中保持应对韧性与适应能力。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cxnSp>
        <p:nvCxnSpPr>
          <p:cNvPr id="20" name="线条 1"/>
          <p:cNvCxnSpPr/>
          <p:nvPr/>
        </p:nvCxnSpPr>
        <p:spPr>
          <a:xfrm>
            <a:off x="4252682" y="4147911"/>
            <a:ext cx="121519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dash"/>
            <a:miter/>
          </a:ln>
        </p:spPr>
      </p:cxnSp>
      <p:sp>
        <p:nvSpPr>
          <p:cNvPr id="21" name="标题 1"/>
          <p:cNvSpPr txBox="1"/>
          <p:nvPr/>
        </p:nvSpPr>
        <p:spPr>
          <a:xfrm rot="10021203">
            <a:off x="1157893" y="1913813"/>
            <a:ext cx="3113942" cy="3113940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0800000" flipH="1" flipV="1">
            <a:off x="2144909" y="2919216"/>
            <a:ext cx="1139912" cy="110313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2700000">
            <a:off x="290885" y="3471449"/>
            <a:ext cx="577516" cy="43313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制度层文化的核心价值总结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46990" y="71755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16323" y="3710846"/>
            <a:ext cx="1354464" cy="1354464"/>
          </a:xfrm>
          <a:prstGeom prst="roundRect">
            <a:avLst>
              <a:gd name="adj" fmla="val 7500"/>
            </a:avLst>
          </a:prstGeom>
          <a:gradFill>
            <a:gsLst>
              <a:gs pos="100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330200" dist="190500" dir="5400000" sx="90000" sy="90000" algn="t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095604" y="4044724"/>
            <a:ext cx="395901" cy="32746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5218438" y="3710846"/>
            <a:ext cx="1354464" cy="1354464"/>
          </a:xfrm>
          <a:prstGeom prst="roundRect">
            <a:avLst>
              <a:gd name="adj" fmla="val 7500"/>
            </a:avLst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5721157" y="4001771"/>
            <a:ext cx="356648" cy="386337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5476488" y="1954346"/>
            <a:ext cx="1354464" cy="1354464"/>
          </a:xfrm>
          <a:prstGeom prst="roundRect">
            <a:avLst>
              <a:gd name="adj" fmla="val 7500"/>
            </a:avLst>
          </a:prstGeom>
          <a:gradFill>
            <a:gsLst>
              <a:gs pos="100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330200" dist="190500" dir="5400000" sx="90000" sy="90000" algn="t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5991342" y="2279066"/>
            <a:ext cx="324756" cy="370883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4078604" y="1954346"/>
            <a:ext cx="1354464" cy="1354464"/>
          </a:xfrm>
          <a:prstGeom prst="roundRect">
            <a:avLst>
              <a:gd name="adj" fmla="val 7500"/>
            </a:avLst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4603059" y="2264323"/>
            <a:ext cx="400367" cy="400367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123167" y="2794592"/>
            <a:ext cx="1270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50800" tIns="50800" rIns="50800" bIns="5080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7215251" y="2202781"/>
            <a:ext cx="134173" cy="13417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8355086" y="4087858"/>
            <a:ext cx="134173" cy="13417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4687733" y="4087858"/>
            <a:ext cx="134174" cy="134174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3525870" y="2202781"/>
            <a:ext cx="134173" cy="134174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5565613" y="2794592"/>
            <a:ext cx="1270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50800" tIns="50800" rIns="50800" bIns="5080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5240720" y="4570884"/>
            <a:ext cx="1270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50800" tIns="50800" rIns="50800" bIns="5080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683166" y="4570884"/>
            <a:ext cx="1270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50800" tIns="50800" rIns="50800" bIns="5080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459740" y="1983105"/>
            <a:ext cx="2981325" cy="420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向“智慧制度”演进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837569" y="2389248"/>
            <a:ext cx="2603498" cy="1195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结合AI、大数据、物联网技术，实现制度智能推荐与自动合规判断。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1266190" y="4002405"/>
            <a:ext cx="3165475" cy="420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打造可复制的制度样板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1828169" y="4408548"/>
            <a:ext cx="2603498" cy="1195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将成功经验提炼为行业标准或管理范式，输出影响力。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8659495" y="4002405"/>
            <a:ext cx="3068320" cy="420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构建全球视野下的制度体系</a:t>
            </a:r>
            <a:endParaRPr kumimoji="1" lang="en-US" altLang="zh-CN" sz="20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8736969" y="4408548"/>
            <a:ext cx="2603498" cy="1195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面向国际标准（如ISO、SA8000），推动制度国际化接轨。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7644765" y="1983105"/>
            <a:ext cx="3944620" cy="420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推动“制度+文化”深度融合</a:t>
            </a:r>
            <a:endParaRPr kumimoji="1" lang="en-US" altLang="zh-CN" sz="24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7657469" y="2389248"/>
            <a:ext cx="2603498" cy="1195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让制度不仅是约束工具，更是价值引领载体。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钢铁企业制度文化建设的未来方向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制度层文化的定义与核心作用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9510" y="1134110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1296441" y="1337681"/>
            <a:ext cx="4563842" cy="209456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1296441" y="1337680"/>
            <a:ext cx="4563842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433569" y="1983281"/>
            <a:ext cx="4289584" cy="131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制度层文化是连接精神层与物质层的关键桥梁，承担着将抽象价值观转化为可执行规范的职能。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1436008" y="1335291"/>
            <a:ext cx="42941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企业文化的“骨架”结构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6319017" y="1337681"/>
            <a:ext cx="4563842" cy="209456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6319017" y="1337680"/>
            <a:ext cx="4563842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6456145" y="1983281"/>
            <a:ext cx="4289584" cy="131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将“鼓励创新”“安全第一”等理念通过制度固化为岗位职责、操作流程和奖惩标准。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6445883" y="1335291"/>
            <a:ext cx="42941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从理念到行动的转化机制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1296441" y="3820270"/>
            <a:ext cx="4563842" cy="209456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1296441" y="3820269"/>
            <a:ext cx="4563842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1433569" y="4465870"/>
            <a:ext cx="4289584" cy="131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钢铁行业具有高风险、高投入、长流程特点，制度是保障生产连续性和安全性的基本前提。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1436008" y="3817880"/>
            <a:ext cx="43068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在钢铁企业中的特殊重要性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 rot="10800000">
            <a:off x="10655926" y="5676427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3"/>
            </p:custDataLst>
          </p:nvPr>
        </p:nvSpPr>
        <p:spPr>
          <a:xfrm>
            <a:off x="6319017" y="3820270"/>
            <a:ext cx="4563842" cy="209456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4"/>
            </p:custDataLst>
          </p:nvPr>
        </p:nvSpPr>
        <p:spPr>
          <a:xfrm>
            <a:off x="6319017" y="3820269"/>
            <a:ext cx="4563842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5"/>
            </p:custDataLst>
          </p:nvPr>
        </p:nvSpPr>
        <p:spPr>
          <a:xfrm>
            <a:off x="6456145" y="4465870"/>
            <a:ext cx="4289584" cy="131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上接企业文化愿景，下连日常运营管理，确保文化落地不空转。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6"/>
            </p:custDataLst>
          </p:nvPr>
        </p:nvSpPr>
        <p:spPr>
          <a:xfrm>
            <a:off x="6445883" y="3817880"/>
            <a:ext cx="43068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承上启下的战略功能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制度层文化的本质定位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7796300" y="1321455"/>
            <a:ext cx="3722600" cy="550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796300" y="3959535"/>
            <a:ext cx="3722600" cy="550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04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60400" y="1321455"/>
            <a:ext cx="3722600" cy="550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660400" y="3959535"/>
            <a:ext cx="3722600" cy="550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 flipH="1" flipV="1">
            <a:off x="5767366" y="3422212"/>
            <a:ext cx="1480762" cy="1480761"/>
          </a:xfrm>
          <a:prstGeom prst="donut">
            <a:avLst>
              <a:gd name="adj" fmla="val 17920"/>
            </a:avLst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 flipH="1" flipV="1">
            <a:off x="4931172" y="3422212"/>
            <a:ext cx="1480762" cy="1480761"/>
          </a:xfrm>
          <a:prstGeom prst="donut">
            <a:avLst>
              <a:gd name="adj" fmla="val 17920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 flipH="1" flipV="1">
            <a:off x="5767366" y="2612149"/>
            <a:ext cx="1480762" cy="1480761"/>
          </a:xfrm>
          <a:prstGeom prst="donut">
            <a:avLst>
              <a:gd name="adj" fmla="val 1792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 flipH="1" flipV="1">
            <a:off x="4931172" y="2612149"/>
            <a:ext cx="1480762" cy="1480761"/>
          </a:xfrm>
          <a:prstGeom prst="donut">
            <a:avLst>
              <a:gd name="adj" fmla="val 1792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7796300" y="1540804"/>
            <a:ext cx="3722600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80551D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激励与约束机制</a:t>
            </a:r>
            <a:endParaRPr kumimoji="1" lang="en-US" altLang="zh-CN" sz="2400">
              <a:ln w="12700">
                <a:noFill/>
              </a:ln>
              <a:solidFill>
                <a:srgbClr val="80551D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7796300" y="1884680"/>
            <a:ext cx="3722600" cy="16113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奖惩分明的制度设计，既激发积极性，也形成行为边界。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7796300" y="4178884"/>
            <a:ext cx="3722600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76D1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动态优化机制</a:t>
            </a:r>
            <a:endParaRPr kumimoji="1" lang="en-US" altLang="zh-CN" sz="2400">
              <a:ln w="12700">
                <a:noFill/>
              </a:ln>
              <a:solidFill>
                <a:srgbClr val="A76D1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7796300" y="4522760"/>
            <a:ext cx="3722600" cy="16113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定期评估制度有效性，根据内外部环境变化及时修订完善。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660400" y="1540804"/>
            <a:ext cx="3722600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76D1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规范性制度体系</a:t>
            </a:r>
            <a:endParaRPr kumimoji="1" lang="en-US" altLang="zh-CN" sz="2400">
              <a:ln w="12700">
                <a:noFill/>
              </a:ln>
              <a:solidFill>
                <a:srgbClr val="A76D1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660400" y="1884680"/>
            <a:ext cx="3722600" cy="16113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包括生产管理、设备维护、质量控制、人力资源等领域的标准化流程文件。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660400" y="4178884"/>
            <a:ext cx="3722600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80551D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执行监督机制</a:t>
            </a:r>
            <a:endParaRPr kumimoji="1" lang="en-US" altLang="zh-CN" sz="2400">
              <a:ln w="12700">
                <a:noFill/>
              </a:ln>
              <a:solidFill>
                <a:srgbClr val="80551D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60400" y="4522760"/>
            <a:ext cx="3722600" cy="16113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设立独立审计、监察或安监部门，保障制度不流于形式。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制度层文化的核心构成要素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723389" y="1521460"/>
            <a:ext cx="4160852" cy="388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科学性与合理性并重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906269" y="1945640"/>
            <a:ext cx="3968751" cy="161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制度需基于实际生产逻辑，避免脱离一线操作的“纸上制度”。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723390" y="2039620"/>
            <a:ext cx="106680" cy="10668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flipV="1">
            <a:off x="660400" y="1351280"/>
            <a:ext cx="876300" cy="876300"/>
          </a:xfrm>
          <a:prstGeom prst="teardrop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725542" y="1524989"/>
            <a:ext cx="746016" cy="5273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723389" y="3972560"/>
            <a:ext cx="4160852" cy="388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公平透明与全员参与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1906269" y="4396740"/>
            <a:ext cx="3968751" cy="161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制度制定过程应广泛征求员工意见，提升认同感与执行力。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1723390" y="4490720"/>
            <a:ext cx="106680" cy="10668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 flipV="1">
            <a:off x="660400" y="3802380"/>
            <a:ext cx="876300" cy="876300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725542" y="3976089"/>
            <a:ext cx="746016" cy="5273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7358049" y="1521460"/>
            <a:ext cx="4160852" cy="388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可操作性与可衡量性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7540928" y="1945640"/>
            <a:ext cx="3968751" cy="161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每项制度应明确责任人、时间节点、考核指标，便于执行与追踪。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7358049" y="2039620"/>
            <a:ext cx="106680" cy="10668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 flipV="1">
            <a:off x="6295059" y="1351280"/>
            <a:ext cx="876300" cy="876300"/>
          </a:xfrm>
          <a:prstGeom prst="teardrop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6360201" y="1524989"/>
            <a:ext cx="746016" cy="5273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7358049" y="3972560"/>
            <a:ext cx="4160852" cy="388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与企业战略高度协同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7540928" y="4396740"/>
            <a:ext cx="3968751" cy="161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制度设计需服务于企业发展目标，如绿色转型、智能制造升级等。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7358049" y="4490720"/>
            <a:ext cx="106680" cy="10668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 flipV="1">
            <a:off x="6295059" y="3802380"/>
            <a:ext cx="876300" cy="876300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6360201" y="3976089"/>
            <a:ext cx="746016" cy="5273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04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制度设计的基本原则</a:t>
            </a: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AiPPT1"/>
          <p:cNvSpPr txBox="1"/>
          <p:nvPr/>
        </p:nvSpPr>
        <p:spPr>
          <a:xfrm>
            <a:off x="415900" y="1318785"/>
            <a:ext cx="4220430" cy="4220430"/>
          </a:xfrm>
          <a:prstGeom prst="ellipse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AiPPT2"/>
          <p:cNvSpPr txBox="1"/>
          <p:nvPr/>
        </p:nvSpPr>
        <p:spPr>
          <a:xfrm>
            <a:off x="1110065" y="2012950"/>
            <a:ext cx="2832100" cy="2832100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AiPPT3"/>
          <p:cNvSpPr txBox="1"/>
          <p:nvPr/>
        </p:nvSpPr>
        <p:spPr>
          <a:xfrm>
            <a:off x="2002875" y="2905762"/>
            <a:ext cx="1046480" cy="10464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6" name="AiPPT4"/>
          <p:cNvSpPr txBox="1"/>
          <p:nvPr/>
        </p:nvSpPr>
        <p:spPr>
          <a:xfrm>
            <a:off x="2294828" y="3197717"/>
            <a:ext cx="462578" cy="462567"/>
          </a:xfrm>
          <a:custGeom>
            <a:avLst/>
            <a:gdLst>
              <a:gd name="connsiteX0" fmla="*/ 1615928 w 1831861"/>
              <a:gd name="connsiteY0" fmla="*/ 1170309 h 1831823"/>
              <a:gd name="connsiteX1" fmla="*/ 1800618 w 1831861"/>
              <a:gd name="connsiteY1" fmla="*/ 1263273 h 1831823"/>
              <a:gd name="connsiteX2" fmla="*/ 1831860 w 1831861"/>
              <a:gd name="connsiteY2" fmla="*/ 1313851 h 1831823"/>
              <a:gd name="connsiteX3" fmla="*/ 1801380 w 1831861"/>
              <a:gd name="connsiteY3" fmla="*/ 1364238 h 1831823"/>
              <a:gd name="connsiteX4" fmla="*/ 938891 w 1831861"/>
              <a:gd name="connsiteY4" fmla="*/ 1824867 h 1831823"/>
              <a:gd name="connsiteX5" fmla="*/ 911650 w 1831861"/>
              <a:gd name="connsiteY5" fmla="*/ 1831820 h 1831823"/>
              <a:gd name="connsiteX6" fmla="*/ 884027 w 1831861"/>
              <a:gd name="connsiteY6" fmla="*/ 1824867 h 1831823"/>
              <a:gd name="connsiteX7" fmla="*/ 30587 w 1831861"/>
              <a:gd name="connsiteY7" fmla="*/ 1364143 h 1831823"/>
              <a:gd name="connsiteX8" fmla="*/ 6870 w 1831861"/>
              <a:gd name="connsiteY8" fmla="*/ 1340235 h 1831823"/>
              <a:gd name="connsiteX9" fmla="*/ 6775 w 1831861"/>
              <a:gd name="connsiteY9" fmla="*/ 1340054 h 1831823"/>
              <a:gd name="connsiteX10" fmla="*/ 32016 w 1831861"/>
              <a:gd name="connsiteY10" fmla="*/ 1263273 h 1831823"/>
              <a:gd name="connsiteX11" fmla="*/ 216039 w 1831861"/>
              <a:gd name="connsiteY11" fmla="*/ 1171738 h 1831823"/>
              <a:gd name="connsiteX12" fmla="*/ 834592 w 1831861"/>
              <a:gd name="connsiteY12" fmla="*/ 1505875 h 1831823"/>
              <a:gd name="connsiteX13" fmla="*/ 835069 w 1831861"/>
              <a:gd name="connsiteY13" fmla="*/ 1505875 h 1831823"/>
              <a:gd name="connsiteX14" fmla="*/ 911269 w 1831861"/>
              <a:gd name="connsiteY14" fmla="*/ 1524925 h 1831823"/>
              <a:gd name="connsiteX15" fmla="*/ 988326 w 1831861"/>
              <a:gd name="connsiteY15" fmla="*/ 1505303 h 1831823"/>
              <a:gd name="connsiteX16" fmla="*/ 1615643 w 1831861"/>
              <a:gd name="connsiteY16" fmla="*/ 763591 h 1831823"/>
              <a:gd name="connsiteX17" fmla="*/ 1800427 w 1831861"/>
              <a:gd name="connsiteY17" fmla="*/ 856555 h 1831823"/>
              <a:gd name="connsiteX18" fmla="*/ 1823002 w 1831861"/>
              <a:gd name="connsiteY18" fmla="*/ 877605 h 1831823"/>
              <a:gd name="connsiteX19" fmla="*/ 1828145 w 1831861"/>
              <a:gd name="connsiteY19" fmla="*/ 887987 h 1831823"/>
              <a:gd name="connsiteX20" fmla="*/ 1827859 w 1831861"/>
              <a:gd name="connsiteY20" fmla="*/ 887416 h 1831823"/>
              <a:gd name="connsiteX21" fmla="*/ 1831574 w 1831861"/>
              <a:gd name="connsiteY21" fmla="*/ 906466 h 1831823"/>
              <a:gd name="connsiteX22" fmla="*/ 1805571 w 1831861"/>
              <a:gd name="connsiteY22" fmla="*/ 954091 h 1831823"/>
              <a:gd name="connsiteX23" fmla="*/ 1801094 w 1831861"/>
              <a:gd name="connsiteY23" fmla="*/ 956758 h 1831823"/>
              <a:gd name="connsiteX24" fmla="*/ 1668697 w 1831861"/>
              <a:gd name="connsiteY24" fmla="*/ 1027529 h 1831823"/>
              <a:gd name="connsiteX25" fmla="*/ 1503819 w 1831861"/>
              <a:gd name="connsiteY25" fmla="*/ 1115540 h 1831823"/>
              <a:gd name="connsiteX26" fmla="*/ 938129 w 1831861"/>
              <a:gd name="connsiteY26" fmla="*/ 1417673 h 1831823"/>
              <a:gd name="connsiteX27" fmla="*/ 910983 w 1831861"/>
              <a:gd name="connsiteY27" fmla="*/ 1424626 h 1831823"/>
              <a:gd name="connsiteX28" fmla="*/ 883361 w 1831861"/>
              <a:gd name="connsiteY28" fmla="*/ 1417673 h 1831823"/>
              <a:gd name="connsiteX29" fmla="*/ 402062 w 1831861"/>
              <a:gd name="connsiteY29" fmla="*/ 1157736 h 1831823"/>
              <a:gd name="connsiteX30" fmla="*/ 327005 w 1831861"/>
              <a:gd name="connsiteY30" fmla="*/ 1117254 h 1831823"/>
              <a:gd name="connsiteX31" fmla="*/ 29921 w 1831861"/>
              <a:gd name="connsiteY31" fmla="*/ 956758 h 1831823"/>
              <a:gd name="connsiteX32" fmla="*/ 22777 w 1831861"/>
              <a:gd name="connsiteY32" fmla="*/ 952091 h 1831823"/>
              <a:gd name="connsiteX33" fmla="*/ 18395 w 1831861"/>
              <a:gd name="connsiteY33" fmla="*/ 948471 h 1831823"/>
              <a:gd name="connsiteX34" fmla="*/ 6298 w 1831861"/>
              <a:gd name="connsiteY34" fmla="*/ 932945 h 1831823"/>
              <a:gd name="connsiteX35" fmla="*/ 1346 w 1831861"/>
              <a:gd name="connsiteY35" fmla="*/ 919515 h 1831823"/>
              <a:gd name="connsiteX36" fmla="*/ 679 w 1831861"/>
              <a:gd name="connsiteY36" fmla="*/ 916467 h 1831823"/>
              <a:gd name="connsiteX37" fmla="*/ 107 w 1831861"/>
              <a:gd name="connsiteY37" fmla="*/ 911324 h 1831823"/>
              <a:gd name="connsiteX38" fmla="*/ 107 w 1831861"/>
              <a:gd name="connsiteY38" fmla="*/ 908466 h 1831823"/>
              <a:gd name="connsiteX39" fmla="*/ 31445 w 1831861"/>
              <a:gd name="connsiteY39" fmla="*/ 855888 h 1831823"/>
              <a:gd name="connsiteX40" fmla="*/ 215563 w 1831861"/>
              <a:gd name="connsiteY40" fmla="*/ 764162 h 1831823"/>
              <a:gd name="connsiteX41" fmla="*/ 609517 w 1831861"/>
              <a:gd name="connsiteY41" fmla="*/ 977237 h 1831823"/>
              <a:gd name="connsiteX42" fmla="*/ 834592 w 1831861"/>
              <a:gd name="connsiteY42" fmla="*/ 1098776 h 1831823"/>
              <a:gd name="connsiteX43" fmla="*/ 835069 w 1831861"/>
              <a:gd name="connsiteY43" fmla="*/ 1098776 h 1831823"/>
              <a:gd name="connsiteX44" fmla="*/ 911269 w 1831861"/>
              <a:gd name="connsiteY44" fmla="*/ 1117826 h 1831823"/>
              <a:gd name="connsiteX45" fmla="*/ 988421 w 1831861"/>
              <a:gd name="connsiteY45" fmla="*/ 1098204 h 1831823"/>
              <a:gd name="connsiteX46" fmla="*/ 1221594 w 1831861"/>
              <a:gd name="connsiteY46" fmla="*/ 973712 h 1831823"/>
              <a:gd name="connsiteX47" fmla="*/ 920508 w 1831861"/>
              <a:gd name="connsiteY47" fmla="*/ 0 h 1831823"/>
              <a:gd name="connsiteX48" fmla="*/ 946511 w 1831861"/>
              <a:gd name="connsiteY48" fmla="*/ 6258 h 1831823"/>
              <a:gd name="connsiteX49" fmla="*/ 1800522 w 1831861"/>
              <a:gd name="connsiteY49" fmla="*/ 441932 h 1831823"/>
              <a:gd name="connsiteX50" fmla="*/ 1831860 w 1831861"/>
              <a:gd name="connsiteY50" fmla="*/ 492986 h 1831823"/>
              <a:gd name="connsiteX51" fmla="*/ 1801380 w 1831861"/>
              <a:gd name="connsiteY51" fmla="*/ 543944 h 1831823"/>
              <a:gd name="connsiteX52" fmla="*/ 938605 w 1831861"/>
              <a:gd name="connsiteY52" fmla="*/ 1010669 h 1831823"/>
              <a:gd name="connsiteX53" fmla="*/ 911459 w 1831861"/>
              <a:gd name="connsiteY53" fmla="*/ 1017622 h 1831823"/>
              <a:gd name="connsiteX54" fmla="*/ 883836 w 1831861"/>
              <a:gd name="connsiteY54" fmla="*/ 1010669 h 1831823"/>
              <a:gd name="connsiteX55" fmla="*/ 30301 w 1831861"/>
              <a:gd name="connsiteY55" fmla="*/ 543944 h 1831823"/>
              <a:gd name="connsiteX56" fmla="*/ 30396 w 1831861"/>
              <a:gd name="connsiteY56" fmla="*/ 543944 h 1831823"/>
              <a:gd name="connsiteX57" fmla="*/ 6546 w 1831861"/>
              <a:gd name="connsiteY57" fmla="*/ 519513 h 1831823"/>
              <a:gd name="connsiteX58" fmla="*/ 31635 w 1831861"/>
              <a:gd name="connsiteY58" fmla="*/ 441551 h 1831823"/>
              <a:gd name="connsiteX59" fmla="*/ 894504 w 1831861"/>
              <a:gd name="connsiteY59" fmla="*/ 6258 h 1831823"/>
              <a:gd name="connsiteX60" fmla="*/ 920508 w 1831861"/>
              <a:gd name="connsiteY60" fmla="*/ 0 h 1831823"/>
            </a:gdLst>
            <a:ahLst/>
            <a:cxnLst/>
            <a:rect l="l" t="t" r="r" b="b"/>
            <a:pathLst>
              <a:path w="1831861" h="1831823">
                <a:moveTo>
                  <a:pt x="1615928" y="1170309"/>
                </a:moveTo>
                <a:lnTo>
                  <a:pt x="1800618" y="1263273"/>
                </a:lnTo>
                <a:cubicBezTo>
                  <a:pt x="1819563" y="1273074"/>
                  <a:pt x="1831574" y="1292515"/>
                  <a:pt x="1831860" y="1313851"/>
                </a:cubicBezTo>
                <a:cubicBezTo>
                  <a:pt x="1831803" y="1334986"/>
                  <a:pt x="1820078" y="1354370"/>
                  <a:pt x="1801380" y="1364238"/>
                </a:cubicBezTo>
                <a:lnTo>
                  <a:pt x="938891" y="1824867"/>
                </a:lnTo>
                <a:cubicBezTo>
                  <a:pt x="930576" y="1829525"/>
                  <a:pt x="921184" y="1831925"/>
                  <a:pt x="911650" y="1831820"/>
                </a:cubicBezTo>
                <a:cubicBezTo>
                  <a:pt x="902010" y="1831820"/>
                  <a:pt x="892514" y="1829429"/>
                  <a:pt x="884027" y="1824867"/>
                </a:cubicBezTo>
                <a:lnTo>
                  <a:pt x="30587" y="1364143"/>
                </a:lnTo>
                <a:cubicBezTo>
                  <a:pt x="20529" y="1358647"/>
                  <a:pt x="12290" y="1350341"/>
                  <a:pt x="6870" y="1340235"/>
                </a:cubicBezTo>
                <a:cubicBezTo>
                  <a:pt x="6841" y="1340178"/>
                  <a:pt x="6813" y="1340111"/>
                  <a:pt x="6775" y="1340054"/>
                </a:cubicBezTo>
                <a:cubicBezTo>
                  <a:pt x="-7456" y="1311879"/>
                  <a:pt x="3841" y="1277503"/>
                  <a:pt x="32016" y="1263273"/>
                </a:cubicBezTo>
                <a:lnTo>
                  <a:pt x="216039" y="1171738"/>
                </a:lnTo>
                <a:lnTo>
                  <a:pt x="834592" y="1505875"/>
                </a:lnTo>
                <a:lnTo>
                  <a:pt x="835069" y="1505875"/>
                </a:lnTo>
                <a:cubicBezTo>
                  <a:pt x="858557" y="1518295"/>
                  <a:pt x="884703" y="1524829"/>
                  <a:pt x="911269" y="1524925"/>
                </a:cubicBezTo>
                <a:cubicBezTo>
                  <a:pt x="938196" y="1524972"/>
                  <a:pt x="964694" y="1518219"/>
                  <a:pt x="988326" y="1505303"/>
                </a:cubicBezTo>
                <a:close/>
                <a:moveTo>
                  <a:pt x="1615643" y="763591"/>
                </a:moveTo>
                <a:lnTo>
                  <a:pt x="1800427" y="856555"/>
                </a:lnTo>
                <a:cubicBezTo>
                  <a:pt x="1809743" y="861365"/>
                  <a:pt x="1817554" y="868652"/>
                  <a:pt x="1823002" y="877605"/>
                </a:cubicBezTo>
                <a:cubicBezTo>
                  <a:pt x="1825097" y="880863"/>
                  <a:pt x="1826821" y="884349"/>
                  <a:pt x="1828145" y="887987"/>
                </a:cubicBezTo>
                <a:lnTo>
                  <a:pt x="1827859" y="887416"/>
                </a:lnTo>
                <a:cubicBezTo>
                  <a:pt x="1830145" y="893512"/>
                  <a:pt x="1831403" y="899951"/>
                  <a:pt x="1831574" y="906466"/>
                </a:cubicBezTo>
                <a:cubicBezTo>
                  <a:pt x="1831631" y="925744"/>
                  <a:pt x="1821821" y="943718"/>
                  <a:pt x="1805571" y="954091"/>
                </a:cubicBezTo>
                <a:cubicBezTo>
                  <a:pt x="1804123" y="955053"/>
                  <a:pt x="1802628" y="955948"/>
                  <a:pt x="1801094" y="956758"/>
                </a:cubicBezTo>
                <a:lnTo>
                  <a:pt x="1668697" y="1027529"/>
                </a:lnTo>
                <a:lnTo>
                  <a:pt x="1503819" y="1115540"/>
                </a:lnTo>
                <a:lnTo>
                  <a:pt x="938129" y="1417673"/>
                </a:lnTo>
                <a:cubicBezTo>
                  <a:pt x="929833" y="1422302"/>
                  <a:pt x="920479" y="1424693"/>
                  <a:pt x="910983" y="1424626"/>
                </a:cubicBezTo>
                <a:cubicBezTo>
                  <a:pt x="901344" y="1424588"/>
                  <a:pt x="891866" y="1422207"/>
                  <a:pt x="883361" y="1417673"/>
                </a:cubicBezTo>
                <a:lnTo>
                  <a:pt x="402062" y="1157736"/>
                </a:lnTo>
                <a:lnTo>
                  <a:pt x="327005" y="1117254"/>
                </a:lnTo>
                <a:lnTo>
                  <a:pt x="29921" y="956758"/>
                </a:lnTo>
                <a:cubicBezTo>
                  <a:pt x="27539" y="955329"/>
                  <a:pt x="24967" y="953710"/>
                  <a:pt x="22777" y="952091"/>
                </a:cubicBezTo>
                <a:lnTo>
                  <a:pt x="18395" y="948471"/>
                </a:lnTo>
                <a:cubicBezTo>
                  <a:pt x="13499" y="944033"/>
                  <a:pt x="9404" y="938784"/>
                  <a:pt x="6298" y="932945"/>
                </a:cubicBezTo>
                <a:cubicBezTo>
                  <a:pt x="4003" y="928736"/>
                  <a:pt x="2336" y="924211"/>
                  <a:pt x="1346" y="919515"/>
                </a:cubicBezTo>
                <a:lnTo>
                  <a:pt x="679" y="916467"/>
                </a:lnTo>
                <a:lnTo>
                  <a:pt x="107" y="911324"/>
                </a:lnTo>
                <a:cubicBezTo>
                  <a:pt x="-36" y="910381"/>
                  <a:pt x="-36" y="909409"/>
                  <a:pt x="107" y="908466"/>
                </a:cubicBezTo>
                <a:cubicBezTo>
                  <a:pt x="-388" y="886387"/>
                  <a:pt x="11785" y="865956"/>
                  <a:pt x="31445" y="855888"/>
                </a:cubicBezTo>
                <a:lnTo>
                  <a:pt x="215563" y="764162"/>
                </a:lnTo>
                <a:lnTo>
                  <a:pt x="609517" y="977237"/>
                </a:lnTo>
                <a:lnTo>
                  <a:pt x="834592" y="1098776"/>
                </a:lnTo>
                <a:lnTo>
                  <a:pt x="835069" y="1098776"/>
                </a:lnTo>
                <a:cubicBezTo>
                  <a:pt x="858548" y="1111215"/>
                  <a:pt x="884704" y="1117750"/>
                  <a:pt x="911269" y="1117826"/>
                </a:cubicBezTo>
                <a:cubicBezTo>
                  <a:pt x="938234" y="1117921"/>
                  <a:pt x="964780" y="1111168"/>
                  <a:pt x="988421" y="1098204"/>
                </a:cubicBezTo>
                <a:lnTo>
                  <a:pt x="1221594" y="973712"/>
                </a:lnTo>
                <a:close/>
                <a:moveTo>
                  <a:pt x="920508" y="0"/>
                </a:moveTo>
                <a:cubicBezTo>
                  <a:pt x="929426" y="0"/>
                  <a:pt x="938343" y="2086"/>
                  <a:pt x="946511" y="6258"/>
                </a:cubicBezTo>
                <a:lnTo>
                  <a:pt x="1800522" y="441932"/>
                </a:lnTo>
                <a:cubicBezTo>
                  <a:pt x="1819553" y="451904"/>
                  <a:pt x="1831583" y="471507"/>
                  <a:pt x="1831860" y="492986"/>
                </a:cubicBezTo>
                <a:cubicBezTo>
                  <a:pt x="1832012" y="514331"/>
                  <a:pt x="1820258" y="533981"/>
                  <a:pt x="1801380" y="543944"/>
                </a:cubicBezTo>
                <a:lnTo>
                  <a:pt x="938605" y="1010669"/>
                </a:lnTo>
                <a:cubicBezTo>
                  <a:pt x="930328" y="1015327"/>
                  <a:pt x="920965" y="1017727"/>
                  <a:pt x="911459" y="1017622"/>
                </a:cubicBezTo>
                <a:cubicBezTo>
                  <a:pt x="901820" y="1017604"/>
                  <a:pt x="892333" y="1015213"/>
                  <a:pt x="883836" y="1010669"/>
                </a:cubicBezTo>
                <a:lnTo>
                  <a:pt x="30301" y="543944"/>
                </a:lnTo>
                <a:lnTo>
                  <a:pt x="30396" y="543944"/>
                </a:lnTo>
                <a:cubicBezTo>
                  <a:pt x="20176" y="538382"/>
                  <a:pt x="11861" y="529866"/>
                  <a:pt x="6546" y="519513"/>
                </a:cubicBezTo>
                <a:cubicBezTo>
                  <a:pt x="-8056" y="491062"/>
                  <a:pt x="3174" y="456152"/>
                  <a:pt x="31635" y="441551"/>
                </a:cubicBezTo>
                <a:lnTo>
                  <a:pt x="894504" y="6258"/>
                </a:lnTo>
                <a:cubicBezTo>
                  <a:pt x="902672" y="2086"/>
                  <a:pt x="911590" y="0"/>
                  <a:pt x="9205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7" name="AiPPT5"/>
          <p:cNvSpPr txBox="1"/>
          <p:nvPr/>
        </p:nvSpPr>
        <p:spPr>
          <a:xfrm>
            <a:off x="1459315" y="2235815"/>
            <a:ext cx="217328" cy="217328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AiPPT6"/>
          <p:cNvSpPr txBox="1"/>
          <p:nvPr/>
        </p:nvSpPr>
        <p:spPr>
          <a:xfrm>
            <a:off x="3359553" y="2235815"/>
            <a:ext cx="217328" cy="217328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AiPPT7"/>
          <p:cNvSpPr txBox="1"/>
          <p:nvPr/>
        </p:nvSpPr>
        <p:spPr>
          <a:xfrm>
            <a:off x="1459315" y="4352085"/>
            <a:ext cx="217328" cy="217328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AiPPT8"/>
          <p:cNvSpPr txBox="1"/>
          <p:nvPr/>
        </p:nvSpPr>
        <p:spPr>
          <a:xfrm>
            <a:off x="3359553" y="4352085"/>
            <a:ext cx="217328" cy="217328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PPT-12"/>
          <p:cNvSpPr txBox="1"/>
          <p:nvPr/>
        </p:nvSpPr>
        <p:spPr>
          <a:xfrm rot="5400000">
            <a:off x="3505755" y="4630856"/>
            <a:ext cx="759938" cy="1317961"/>
          </a:xfrm>
          <a:custGeom>
            <a:avLst/>
            <a:gdLst>
              <a:gd name="connsiteX0" fmla="*/ 0 w 812409"/>
              <a:gd name="connsiteY0" fmla="*/ 1532499 h 1564151"/>
              <a:gd name="connsiteX1" fmla="*/ 31653 w 812409"/>
              <a:gd name="connsiteY1" fmla="*/ 1564151 h 1564151"/>
              <a:gd name="connsiteX2" fmla="*/ 63304 w 812409"/>
              <a:gd name="connsiteY2" fmla="*/ 1532499 h 1564151"/>
              <a:gd name="connsiteX3" fmla="*/ 31653 w 812409"/>
              <a:gd name="connsiteY3" fmla="*/ 1500847 h 1564151"/>
              <a:gd name="connsiteX4" fmla="*/ 0 w 812409"/>
              <a:gd name="connsiteY4" fmla="*/ 1532499 h 1564151"/>
              <a:gd name="connsiteX5" fmla="*/ 187276 w 812409"/>
              <a:gd name="connsiteY5" fmla="*/ 1532499 h 1564151"/>
              <a:gd name="connsiteX6" fmla="*/ 218929 w 812409"/>
              <a:gd name="connsiteY6" fmla="*/ 1564151 h 1564151"/>
              <a:gd name="connsiteX7" fmla="*/ 250581 w 812409"/>
              <a:gd name="connsiteY7" fmla="*/ 1532499 h 1564151"/>
              <a:gd name="connsiteX8" fmla="*/ 218929 w 812409"/>
              <a:gd name="connsiteY8" fmla="*/ 1500847 h 1564151"/>
              <a:gd name="connsiteX9" fmla="*/ 187276 w 812409"/>
              <a:gd name="connsiteY9" fmla="*/ 1532499 h 1564151"/>
              <a:gd name="connsiteX10" fmla="*/ 374553 w 812409"/>
              <a:gd name="connsiteY10" fmla="*/ 1532499 h 1564151"/>
              <a:gd name="connsiteX11" fmla="*/ 406204 w 812409"/>
              <a:gd name="connsiteY11" fmla="*/ 1564151 h 1564151"/>
              <a:gd name="connsiteX12" fmla="*/ 437857 w 812409"/>
              <a:gd name="connsiteY12" fmla="*/ 1532499 h 1564151"/>
              <a:gd name="connsiteX13" fmla="*/ 406204 w 812409"/>
              <a:gd name="connsiteY13" fmla="*/ 1500847 h 1564151"/>
              <a:gd name="connsiteX14" fmla="*/ 374553 w 812409"/>
              <a:gd name="connsiteY14" fmla="*/ 1532499 h 1564151"/>
              <a:gd name="connsiteX15" fmla="*/ 561829 w 812409"/>
              <a:gd name="connsiteY15" fmla="*/ 1532499 h 1564151"/>
              <a:gd name="connsiteX16" fmla="*/ 593481 w 812409"/>
              <a:gd name="connsiteY16" fmla="*/ 1564151 h 1564151"/>
              <a:gd name="connsiteX17" fmla="*/ 625133 w 812409"/>
              <a:gd name="connsiteY17" fmla="*/ 1532499 h 1564151"/>
              <a:gd name="connsiteX18" fmla="*/ 593481 w 812409"/>
              <a:gd name="connsiteY18" fmla="*/ 1500847 h 1564151"/>
              <a:gd name="connsiteX19" fmla="*/ 561829 w 812409"/>
              <a:gd name="connsiteY19" fmla="*/ 1532499 h 1564151"/>
              <a:gd name="connsiteX20" fmla="*/ 749104 w 812409"/>
              <a:gd name="connsiteY20" fmla="*/ 1532499 h 1564151"/>
              <a:gd name="connsiteX21" fmla="*/ 780757 w 812409"/>
              <a:gd name="connsiteY21" fmla="*/ 1564151 h 1564151"/>
              <a:gd name="connsiteX22" fmla="*/ 812410 w 812409"/>
              <a:gd name="connsiteY22" fmla="*/ 1532499 h 1564151"/>
              <a:gd name="connsiteX23" fmla="*/ 780757 w 812409"/>
              <a:gd name="connsiteY23" fmla="*/ 1500847 h 1564151"/>
              <a:gd name="connsiteX24" fmla="*/ 749104 w 812409"/>
              <a:gd name="connsiteY24" fmla="*/ 1532499 h 1564151"/>
              <a:gd name="connsiteX25" fmla="*/ 187276 w 812409"/>
              <a:gd name="connsiteY25" fmla="*/ 1345223 h 1564151"/>
              <a:gd name="connsiteX26" fmla="*/ 218929 w 812409"/>
              <a:gd name="connsiteY26" fmla="*/ 1376875 h 1564151"/>
              <a:gd name="connsiteX27" fmla="*/ 250581 w 812409"/>
              <a:gd name="connsiteY27" fmla="*/ 1345223 h 1564151"/>
              <a:gd name="connsiteX28" fmla="*/ 218929 w 812409"/>
              <a:gd name="connsiteY28" fmla="*/ 1313571 h 1564151"/>
              <a:gd name="connsiteX29" fmla="*/ 187276 w 812409"/>
              <a:gd name="connsiteY29" fmla="*/ 1345223 h 1564151"/>
              <a:gd name="connsiteX30" fmla="*/ 374553 w 812409"/>
              <a:gd name="connsiteY30" fmla="*/ 1345223 h 1564151"/>
              <a:gd name="connsiteX31" fmla="*/ 406204 w 812409"/>
              <a:gd name="connsiteY31" fmla="*/ 1376875 h 1564151"/>
              <a:gd name="connsiteX32" fmla="*/ 437857 w 812409"/>
              <a:gd name="connsiteY32" fmla="*/ 1345223 h 1564151"/>
              <a:gd name="connsiteX33" fmla="*/ 406204 w 812409"/>
              <a:gd name="connsiteY33" fmla="*/ 1313571 h 1564151"/>
              <a:gd name="connsiteX34" fmla="*/ 374553 w 812409"/>
              <a:gd name="connsiteY34" fmla="*/ 1345223 h 1564151"/>
              <a:gd name="connsiteX35" fmla="*/ 561829 w 812409"/>
              <a:gd name="connsiteY35" fmla="*/ 1345223 h 1564151"/>
              <a:gd name="connsiteX36" fmla="*/ 593481 w 812409"/>
              <a:gd name="connsiteY36" fmla="*/ 1376875 h 1564151"/>
              <a:gd name="connsiteX37" fmla="*/ 625133 w 812409"/>
              <a:gd name="connsiteY37" fmla="*/ 1345223 h 1564151"/>
              <a:gd name="connsiteX38" fmla="*/ 593481 w 812409"/>
              <a:gd name="connsiteY38" fmla="*/ 1313571 h 1564151"/>
              <a:gd name="connsiteX39" fmla="*/ 561829 w 812409"/>
              <a:gd name="connsiteY39" fmla="*/ 1345223 h 1564151"/>
              <a:gd name="connsiteX40" fmla="*/ 749104 w 812409"/>
              <a:gd name="connsiteY40" fmla="*/ 1345223 h 1564151"/>
              <a:gd name="connsiteX41" fmla="*/ 780757 w 812409"/>
              <a:gd name="connsiteY41" fmla="*/ 1376875 h 1564151"/>
              <a:gd name="connsiteX42" fmla="*/ 812410 w 812409"/>
              <a:gd name="connsiteY42" fmla="*/ 1345223 h 1564151"/>
              <a:gd name="connsiteX43" fmla="*/ 780757 w 812409"/>
              <a:gd name="connsiteY43" fmla="*/ 1313571 h 1564151"/>
              <a:gd name="connsiteX44" fmla="*/ 749104 w 812409"/>
              <a:gd name="connsiteY44" fmla="*/ 1345223 h 1564151"/>
              <a:gd name="connsiteX45" fmla="*/ 187276 w 812409"/>
              <a:gd name="connsiteY45" fmla="*/ 1157947 h 1564151"/>
              <a:gd name="connsiteX46" fmla="*/ 218929 w 812409"/>
              <a:gd name="connsiteY46" fmla="*/ 1189599 h 1564151"/>
              <a:gd name="connsiteX47" fmla="*/ 250581 w 812409"/>
              <a:gd name="connsiteY47" fmla="*/ 1157947 h 1564151"/>
              <a:gd name="connsiteX48" fmla="*/ 218929 w 812409"/>
              <a:gd name="connsiteY48" fmla="*/ 1126295 h 1564151"/>
              <a:gd name="connsiteX49" fmla="*/ 187276 w 812409"/>
              <a:gd name="connsiteY49" fmla="*/ 1157947 h 1564151"/>
              <a:gd name="connsiteX50" fmla="*/ 374553 w 812409"/>
              <a:gd name="connsiteY50" fmla="*/ 1157947 h 1564151"/>
              <a:gd name="connsiteX51" fmla="*/ 406204 w 812409"/>
              <a:gd name="connsiteY51" fmla="*/ 1189599 h 1564151"/>
              <a:gd name="connsiteX52" fmla="*/ 437857 w 812409"/>
              <a:gd name="connsiteY52" fmla="*/ 1157947 h 1564151"/>
              <a:gd name="connsiteX53" fmla="*/ 406204 w 812409"/>
              <a:gd name="connsiteY53" fmla="*/ 1126295 h 1564151"/>
              <a:gd name="connsiteX54" fmla="*/ 374553 w 812409"/>
              <a:gd name="connsiteY54" fmla="*/ 1157947 h 1564151"/>
              <a:gd name="connsiteX55" fmla="*/ 561829 w 812409"/>
              <a:gd name="connsiteY55" fmla="*/ 1157947 h 1564151"/>
              <a:gd name="connsiteX56" fmla="*/ 593481 w 812409"/>
              <a:gd name="connsiteY56" fmla="*/ 1189599 h 1564151"/>
              <a:gd name="connsiteX57" fmla="*/ 625133 w 812409"/>
              <a:gd name="connsiteY57" fmla="*/ 1157947 h 1564151"/>
              <a:gd name="connsiteX58" fmla="*/ 593481 w 812409"/>
              <a:gd name="connsiteY58" fmla="*/ 1126295 h 1564151"/>
              <a:gd name="connsiteX59" fmla="*/ 561829 w 812409"/>
              <a:gd name="connsiteY59" fmla="*/ 1157947 h 1564151"/>
              <a:gd name="connsiteX60" fmla="*/ 749104 w 812409"/>
              <a:gd name="connsiteY60" fmla="*/ 1157947 h 1564151"/>
              <a:gd name="connsiteX61" fmla="*/ 780757 w 812409"/>
              <a:gd name="connsiteY61" fmla="*/ 1189599 h 1564151"/>
              <a:gd name="connsiteX62" fmla="*/ 812410 w 812409"/>
              <a:gd name="connsiteY62" fmla="*/ 1157947 h 1564151"/>
              <a:gd name="connsiteX63" fmla="*/ 780757 w 812409"/>
              <a:gd name="connsiteY63" fmla="*/ 1126295 h 1564151"/>
              <a:gd name="connsiteX64" fmla="*/ 749104 w 812409"/>
              <a:gd name="connsiteY64" fmla="*/ 1157947 h 1564151"/>
              <a:gd name="connsiteX65" fmla="*/ 187276 w 812409"/>
              <a:gd name="connsiteY65" fmla="*/ 970670 h 1564151"/>
              <a:gd name="connsiteX66" fmla="*/ 218929 w 812409"/>
              <a:gd name="connsiteY66" fmla="*/ 1002323 h 1564151"/>
              <a:gd name="connsiteX67" fmla="*/ 250581 w 812409"/>
              <a:gd name="connsiteY67" fmla="*/ 970670 h 1564151"/>
              <a:gd name="connsiteX68" fmla="*/ 218929 w 812409"/>
              <a:gd name="connsiteY68" fmla="*/ 939018 h 1564151"/>
              <a:gd name="connsiteX69" fmla="*/ 187276 w 812409"/>
              <a:gd name="connsiteY69" fmla="*/ 970670 h 1564151"/>
              <a:gd name="connsiteX70" fmla="*/ 374553 w 812409"/>
              <a:gd name="connsiteY70" fmla="*/ 970670 h 1564151"/>
              <a:gd name="connsiteX71" fmla="*/ 406204 w 812409"/>
              <a:gd name="connsiteY71" fmla="*/ 1002323 h 1564151"/>
              <a:gd name="connsiteX72" fmla="*/ 437857 w 812409"/>
              <a:gd name="connsiteY72" fmla="*/ 970670 h 1564151"/>
              <a:gd name="connsiteX73" fmla="*/ 406204 w 812409"/>
              <a:gd name="connsiteY73" fmla="*/ 939018 h 1564151"/>
              <a:gd name="connsiteX74" fmla="*/ 374553 w 812409"/>
              <a:gd name="connsiteY74" fmla="*/ 970670 h 1564151"/>
              <a:gd name="connsiteX75" fmla="*/ 561829 w 812409"/>
              <a:gd name="connsiteY75" fmla="*/ 970670 h 1564151"/>
              <a:gd name="connsiteX76" fmla="*/ 593481 w 812409"/>
              <a:gd name="connsiteY76" fmla="*/ 1002323 h 1564151"/>
              <a:gd name="connsiteX77" fmla="*/ 625133 w 812409"/>
              <a:gd name="connsiteY77" fmla="*/ 970670 h 1564151"/>
              <a:gd name="connsiteX78" fmla="*/ 593481 w 812409"/>
              <a:gd name="connsiteY78" fmla="*/ 939018 h 1564151"/>
              <a:gd name="connsiteX79" fmla="*/ 561829 w 812409"/>
              <a:gd name="connsiteY79" fmla="*/ 970670 h 1564151"/>
              <a:gd name="connsiteX80" fmla="*/ 749104 w 812409"/>
              <a:gd name="connsiteY80" fmla="*/ 970670 h 1564151"/>
              <a:gd name="connsiteX81" fmla="*/ 780757 w 812409"/>
              <a:gd name="connsiteY81" fmla="*/ 1002323 h 1564151"/>
              <a:gd name="connsiteX82" fmla="*/ 812410 w 812409"/>
              <a:gd name="connsiteY82" fmla="*/ 970670 h 1564151"/>
              <a:gd name="connsiteX83" fmla="*/ 780757 w 812409"/>
              <a:gd name="connsiteY83" fmla="*/ 939018 h 1564151"/>
              <a:gd name="connsiteX84" fmla="*/ 749104 w 812409"/>
              <a:gd name="connsiteY84" fmla="*/ 970670 h 1564151"/>
              <a:gd name="connsiteX85" fmla="*/ 187276 w 812409"/>
              <a:gd name="connsiteY85" fmla="*/ 783395 h 1564151"/>
              <a:gd name="connsiteX86" fmla="*/ 218929 w 812409"/>
              <a:gd name="connsiteY86" fmla="*/ 815047 h 1564151"/>
              <a:gd name="connsiteX87" fmla="*/ 250581 w 812409"/>
              <a:gd name="connsiteY87" fmla="*/ 783395 h 1564151"/>
              <a:gd name="connsiteX88" fmla="*/ 218929 w 812409"/>
              <a:gd name="connsiteY88" fmla="*/ 751742 h 1564151"/>
              <a:gd name="connsiteX89" fmla="*/ 187276 w 812409"/>
              <a:gd name="connsiteY89" fmla="*/ 783395 h 1564151"/>
              <a:gd name="connsiteX90" fmla="*/ 374553 w 812409"/>
              <a:gd name="connsiteY90" fmla="*/ 783395 h 1564151"/>
              <a:gd name="connsiteX91" fmla="*/ 406204 w 812409"/>
              <a:gd name="connsiteY91" fmla="*/ 815047 h 1564151"/>
              <a:gd name="connsiteX92" fmla="*/ 437857 w 812409"/>
              <a:gd name="connsiteY92" fmla="*/ 783395 h 1564151"/>
              <a:gd name="connsiteX93" fmla="*/ 406204 w 812409"/>
              <a:gd name="connsiteY93" fmla="*/ 751742 h 1564151"/>
              <a:gd name="connsiteX94" fmla="*/ 374553 w 812409"/>
              <a:gd name="connsiteY94" fmla="*/ 783395 h 1564151"/>
              <a:gd name="connsiteX95" fmla="*/ 561829 w 812409"/>
              <a:gd name="connsiteY95" fmla="*/ 783395 h 1564151"/>
              <a:gd name="connsiteX96" fmla="*/ 593481 w 812409"/>
              <a:gd name="connsiteY96" fmla="*/ 815047 h 1564151"/>
              <a:gd name="connsiteX97" fmla="*/ 625133 w 812409"/>
              <a:gd name="connsiteY97" fmla="*/ 783395 h 1564151"/>
              <a:gd name="connsiteX98" fmla="*/ 593481 w 812409"/>
              <a:gd name="connsiteY98" fmla="*/ 751742 h 1564151"/>
              <a:gd name="connsiteX99" fmla="*/ 561829 w 812409"/>
              <a:gd name="connsiteY99" fmla="*/ 783395 h 1564151"/>
              <a:gd name="connsiteX100" fmla="*/ 749104 w 812409"/>
              <a:gd name="connsiteY100" fmla="*/ 783395 h 1564151"/>
              <a:gd name="connsiteX101" fmla="*/ 780757 w 812409"/>
              <a:gd name="connsiteY101" fmla="*/ 815047 h 1564151"/>
              <a:gd name="connsiteX102" fmla="*/ 812410 w 812409"/>
              <a:gd name="connsiteY102" fmla="*/ 783395 h 1564151"/>
              <a:gd name="connsiteX103" fmla="*/ 780757 w 812409"/>
              <a:gd name="connsiteY103" fmla="*/ 751742 h 1564151"/>
              <a:gd name="connsiteX104" fmla="*/ 749104 w 812409"/>
              <a:gd name="connsiteY104" fmla="*/ 783395 h 1564151"/>
              <a:gd name="connsiteX105" fmla="*/ 187276 w 812409"/>
              <a:gd name="connsiteY105" fmla="*/ 596118 h 1564151"/>
              <a:gd name="connsiteX106" fmla="*/ 218929 w 812409"/>
              <a:gd name="connsiteY106" fmla="*/ 627770 h 1564151"/>
              <a:gd name="connsiteX107" fmla="*/ 250581 w 812409"/>
              <a:gd name="connsiteY107" fmla="*/ 596118 h 1564151"/>
              <a:gd name="connsiteX108" fmla="*/ 218929 w 812409"/>
              <a:gd name="connsiteY108" fmla="*/ 564466 h 1564151"/>
              <a:gd name="connsiteX109" fmla="*/ 187276 w 812409"/>
              <a:gd name="connsiteY109" fmla="*/ 596118 h 1564151"/>
              <a:gd name="connsiteX110" fmla="*/ 374553 w 812409"/>
              <a:gd name="connsiteY110" fmla="*/ 596118 h 1564151"/>
              <a:gd name="connsiteX111" fmla="*/ 406204 w 812409"/>
              <a:gd name="connsiteY111" fmla="*/ 627770 h 1564151"/>
              <a:gd name="connsiteX112" fmla="*/ 437857 w 812409"/>
              <a:gd name="connsiteY112" fmla="*/ 596118 h 1564151"/>
              <a:gd name="connsiteX113" fmla="*/ 406204 w 812409"/>
              <a:gd name="connsiteY113" fmla="*/ 564466 h 1564151"/>
              <a:gd name="connsiteX114" fmla="*/ 374553 w 812409"/>
              <a:gd name="connsiteY114" fmla="*/ 596118 h 1564151"/>
              <a:gd name="connsiteX115" fmla="*/ 561829 w 812409"/>
              <a:gd name="connsiteY115" fmla="*/ 596118 h 1564151"/>
              <a:gd name="connsiteX116" fmla="*/ 593481 w 812409"/>
              <a:gd name="connsiteY116" fmla="*/ 627770 h 1564151"/>
              <a:gd name="connsiteX117" fmla="*/ 625133 w 812409"/>
              <a:gd name="connsiteY117" fmla="*/ 596118 h 1564151"/>
              <a:gd name="connsiteX118" fmla="*/ 593481 w 812409"/>
              <a:gd name="connsiteY118" fmla="*/ 564466 h 1564151"/>
              <a:gd name="connsiteX119" fmla="*/ 561829 w 812409"/>
              <a:gd name="connsiteY119" fmla="*/ 596118 h 1564151"/>
              <a:gd name="connsiteX120" fmla="*/ 749104 w 812409"/>
              <a:gd name="connsiteY120" fmla="*/ 596118 h 1564151"/>
              <a:gd name="connsiteX121" fmla="*/ 780757 w 812409"/>
              <a:gd name="connsiteY121" fmla="*/ 627770 h 1564151"/>
              <a:gd name="connsiteX122" fmla="*/ 812410 w 812409"/>
              <a:gd name="connsiteY122" fmla="*/ 596118 h 1564151"/>
              <a:gd name="connsiteX123" fmla="*/ 780757 w 812409"/>
              <a:gd name="connsiteY123" fmla="*/ 564466 h 1564151"/>
              <a:gd name="connsiteX124" fmla="*/ 749104 w 812409"/>
              <a:gd name="connsiteY124" fmla="*/ 596118 h 1564151"/>
              <a:gd name="connsiteX125" fmla="*/ 187276 w 812409"/>
              <a:gd name="connsiteY125" fmla="*/ 408842 h 1564151"/>
              <a:gd name="connsiteX126" fmla="*/ 218929 w 812409"/>
              <a:gd name="connsiteY126" fmla="*/ 440495 h 1564151"/>
              <a:gd name="connsiteX127" fmla="*/ 250581 w 812409"/>
              <a:gd name="connsiteY127" fmla="*/ 408842 h 1564151"/>
              <a:gd name="connsiteX128" fmla="*/ 218929 w 812409"/>
              <a:gd name="connsiteY128" fmla="*/ 377190 h 1564151"/>
              <a:gd name="connsiteX129" fmla="*/ 187276 w 812409"/>
              <a:gd name="connsiteY129" fmla="*/ 408842 h 1564151"/>
              <a:gd name="connsiteX130" fmla="*/ 374553 w 812409"/>
              <a:gd name="connsiteY130" fmla="*/ 408842 h 1564151"/>
              <a:gd name="connsiteX131" fmla="*/ 406204 w 812409"/>
              <a:gd name="connsiteY131" fmla="*/ 440495 h 1564151"/>
              <a:gd name="connsiteX132" fmla="*/ 437857 w 812409"/>
              <a:gd name="connsiteY132" fmla="*/ 408842 h 1564151"/>
              <a:gd name="connsiteX133" fmla="*/ 406204 w 812409"/>
              <a:gd name="connsiteY133" fmla="*/ 377190 h 1564151"/>
              <a:gd name="connsiteX134" fmla="*/ 374553 w 812409"/>
              <a:gd name="connsiteY134" fmla="*/ 408842 h 1564151"/>
              <a:gd name="connsiteX135" fmla="*/ 561829 w 812409"/>
              <a:gd name="connsiteY135" fmla="*/ 408842 h 1564151"/>
              <a:gd name="connsiteX136" fmla="*/ 593481 w 812409"/>
              <a:gd name="connsiteY136" fmla="*/ 440495 h 1564151"/>
              <a:gd name="connsiteX137" fmla="*/ 625133 w 812409"/>
              <a:gd name="connsiteY137" fmla="*/ 408842 h 1564151"/>
              <a:gd name="connsiteX138" fmla="*/ 593481 w 812409"/>
              <a:gd name="connsiteY138" fmla="*/ 377190 h 1564151"/>
              <a:gd name="connsiteX139" fmla="*/ 561829 w 812409"/>
              <a:gd name="connsiteY139" fmla="*/ 408842 h 1564151"/>
              <a:gd name="connsiteX140" fmla="*/ 749104 w 812409"/>
              <a:gd name="connsiteY140" fmla="*/ 408842 h 1564151"/>
              <a:gd name="connsiteX141" fmla="*/ 780757 w 812409"/>
              <a:gd name="connsiteY141" fmla="*/ 440495 h 1564151"/>
              <a:gd name="connsiteX142" fmla="*/ 812410 w 812409"/>
              <a:gd name="connsiteY142" fmla="*/ 408842 h 1564151"/>
              <a:gd name="connsiteX143" fmla="*/ 780757 w 812409"/>
              <a:gd name="connsiteY143" fmla="*/ 377190 h 1564151"/>
              <a:gd name="connsiteX144" fmla="*/ 749104 w 812409"/>
              <a:gd name="connsiteY144" fmla="*/ 408842 h 1564151"/>
              <a:gd name="connsiteX145" fmla="*/ 187276 w 812409"/>
              <a:gd name="connsiteY145" fmla="*/ 218928 h 1564151"/>
              <a:gd name="connsiteX146" fmla="*/ 218929 w 812409"/>
              <a:gd name="connsiteY146" fmla="*/ 250581 h 1564151"/>
              <a:gd name="connsiteX147" fmla="*/ 250581 w 812409"/>
              <a:gd name="connsiteY147" fmla="*/ 218928 h 1564151"/>
              <a:gd name="connsiteX148" fmla="*/ 218929 w 812409"/>
              <a:gd name="connsiteY148" fmla="*/ 187276 h 1564151"/>
              <a:gd name="connsiteX149" fmla="*/ 187276 w 812409"/>
              <a:gd name="connsiteY149" fmla="*/ 218928 h 1564151"/>
              <a:gd name="connsiteX150" fmla="*/ 374553 w 812409"/>
              <a:gd name="connsiteY150" fmla="*/ 218928 h 1564151"/>
              <a:gd name="connsiteX151" fmla="*/ 406204 w 812409"/>
              <a:gd name="connsiteY151" fmla="*/ 250581 h 1564151"/>
              <a:gd name="connsiteX152" fmla="*/ 437857 w 812409"/>
              <a:gd name="connsiteY152" fmla="*/ 218928 h 1564151"/>
              <a:gd name="connsiteX153" fmla="*/ 406204 w 812409"/>
              <a:gd name="connsiteY153" fmla="*/ 187276 h 1564151"/>
              <a:gd name="connsiteX154" fmla="*/ 374553 w 812409"/>
              <a:gd name="connsiteY154" fmla="*/ 218928 h 1564151"/>
              <a:gd name="connsiteX155" fmla="*/ 561829 w 812409"/>
              <a:gd name="connsiteY155" fmla="*/ 218928 h 1564151"/>
              <a:gd name="connsiteX156" fmla="*/ 593481 w 812409"/>
              <a:gd name="connsiteY156" fmla="*/ 250581 h 1564151"/>
              <a:gd name="connsiteX157" fmla="*/ 625133 w 812409"/>
              <a:gd name="connsiteY157" fmla="*/ 218928 h 1564151"/>
              <a:gd name="connsiteX158" fmla="*/ 593481 w 812409"/>
              <a:gd name="connsiteY158" fmla="*/ 187276 h 1564151"/>
              <a:gd name="connsiteX159" fmla="*/ 561829 w 812409"/>
              <a:gd name="connsiteY159" fmla="*/ 218928 h 1564151"/>
              <a:gd name="connsiteX160" fmla="*/ 749104 w 812409"/>
              <a:gd name="connsiteY160" fmla="*/ 218928 h 1564151"/>
              <a:gd name="connsiteX161" fmla="*/ 780757 w 812409"/>
              <a:gd name="connsiteY161" fmla="*/ 250581 h 1564151"/>
              <a:gd name="connsiteX162" fmla="*/ 812410 w 812409"/>
              <a:gd name="connsiteY162" fmla="*/ 218928 h 1564151"/>
              <a:gd name="connsiteX163" fmla="*/ 780757 w 812409"/>
              <a:gd name="connsiteY163" fmla="*/ 187276 h 1564151"/>
              <a:gd name="connsiteX164" fmla="*/ 749104 w 812409"/>
              <a:gd name="connsiteY164" fmla="*/ 218928 h 1564151"/>
              <a:gd name="connsiteX165" fmla="*/ 187276 w 812409"/>
              <a:gd name="connsiteY165" fmla="*/ 31652 h 1564151"/>
              <a:gd name="connsiteX166" fmla="*/ 218929 w 812409"/>
              <a:gd name="connsiteY166" fmla="*/ 63304 h 1564151"/>
              <a:gd name="connsiteX167" fmla="*/ 250581 w 812409"/>
              <a:gd name="connsiteY167" fmla="*/ 31652 h 1564151"/>
              <a:gd name="connsiteX168" fmla="*/ 218929 w 812409"/>
              <a:gd name="connsiteY168" fmla="*/ 0 h 1564151"/>
              <a:gd name="connsiteX169" fmla="*/ 187276 w 812409"/>
              <a:gd name="connsiteY169" fmla="*/ 31652 h 1564151"/>
              <a:gd name="connsiteX170" fmla="*/ 374553 w 812409"/>
              <a:gd name="connsiteY170" fmla="*/ 31652 h 1564151"/>
              <a:gd name="connsiteX171" fmla="*/ 406204 w 812409"/>
              <a:gd name="connsiteY171" fmla="*/ 63304 h 1564151"/>
              <a:gd name="connsiteX172" fmla="*/ 437857 w 812409"/>
              <a:gd name="connsiteY172" fmla="*/ 31652 h 1564151"/>
              <a:gd name="connsiteX173" fmla="*/ 406204 w 812409"/>
              <a:gd name="connsiteY173" fmla="*/ 0 h 1564151"/>
              <a:gd name="connsiteX174" fmla="*/ 374553 w 812409"/>
              <a:gd name="connsiteY174" fmla="*/ 31652 h 1564151"/>
              <a:gd name="connsiteX175" fmla="*/ 561829 w 812409"/>
              <a:gd name="connsiteY175" fmla="*/ 31652 h 1564151"/>
              <a:gd name="connsiteX176" fmla="*/ 593481 w 812409"/>
              <a:gd name="connsiteY176" fmla="*/ 63304 h 1564151"/>
              <a:gd name="connsiteX177" fmla="*/ 625133 w 812409"/>
              <a:gd name="connsiteY177" fmla="*/ 31652 h 1564151"/>
              <a:gd name="connsiteX178" fmla="*/ 593481 w 812409"/>
              <a:gd name="connsiteY178" fmla="*/ 0 h 1564151"/>
              <a:gd name="connsiteX179" fmla="*/ 561829 w 812409"/>
              <a:gd name="connsiteY179" fmla="*/ 31652 h 1564151"/>
              <a:gd name="connsiteX180" fmla="*/ 749104 w 812409"/>
              <a:gd name="connsiteY180" fmla="*/ 31652 h 1564151"/>
              <a:gd name="connsiteX181" fmla="*/ 780757 w 812409"/>
              <a:gd name="connsiteY181" fmla="*/ 63304 h 1564151"/>
              <a:gd name="connsiteX182" fmla="*/ 812410 w 812409"/>
              <a:gd name="connsiteY182" fmla="*/ 31652 h 1564151"/>
              <a:gd name="connsiteX183" fmla="*/ 780757 w 812409"/>
              <a:gd name="connsiteY183" fmla="*/ 0 h 1564151"/>
              <a:gd name="connsiteX184" fmla="*/ 749104 w 812409"/>
              <a:gd name="connsiteY184" fmla="*/ 31652 h 1564151"/>
              <a:gd name="connsiteX185" fmla="*/ 31653 w 812409"/>
              <a:gd name="connsiteY185" fmla="*/ 1379513 h 1564151"/>
              <a:gd name="connsiteX186" fmla="*/ 63304 w 812409"/>
              <a:gd name="connsiteY186" fmla="*/ 1347861 h 1564151"/>
              <a:gd name="connsiteX187" fmla="*/ 31653 w 812409"/>
              <a:gd name="connsiteY187" fmla="*/ 1316208 h 1564151"/>
              <a:gd name="connsiteX188" fmla="*/ 0 w 812409"/>
              <a:gd name="connsiteY188" fmla="*/ 1347861 h 1564151"/>
              <a:gd name="connsiteX189" fmla="*/ 31653 w 812409"/>
              <a:gd name="connsiteY189" fmla="*/ 1379513 h 1564151"/>
              <a:gd name="connsiteX190" fmla="*/ 31653 w 812409"/>
              <a:gd name="connsiteY190" fmla="*/ 1189599 h 1564151"/>
              <a:gd name="connsiteX191" fmla="*/ 63304 w 812409"/>
              <a:gd name="connsiteY191" fmla="*/ 1157947 h 1564151"/>
              <a:gd name="connsiteX192" fmla="*/ 31653 w 812409"/>
              <a:gd name="connsiteY192" fmla="*/ 1126295 h 1564151"/>
              <a:gd name="connsiteX193" fmla="*/ 0 w 812409"/>
              <a:gd name="connsiteY193" fmla="*/ 1157947 h 1564151"/>
              <a:gd name="connsiteX194" fmla="*/ 31653 w 812409"/>
              <a:gd name="connsiteY194" fmla="*/ 1189599 h 1564151"/>
              <a:gd name="connsiteX195" fmla="*/ 31653 w 812409"/>
              <a:gd name="connsiteY195" fmla="*/ 1002323 h 1564151"/>
              <a:gd name="connsiteX196" fmla="*/ 63304 w 812409"/>
              <a:gd name="connsiteY196" fmla="*/ 970670 h 1564151"/>
              <a:gd name="connsiteX197" fmla="*/ 31653 w 812409"/>
              <a:gd name="connsiteY197" fmla="*/ 939018 h 1564151"/>
              <a:gd name="connsiteX198" fmla="*/ 0 w 812409"/>
              <a:gd name="connsiteY198" fmla="*/ 970670 h 1564151"/>
              <a:gd name="connsiteX199" fmla="*/ 31653 w 812409"/>
              <a:gd name="connsiteY199" fmla="*/ 1002323 h 1564151"/>
              <a:gd name="connsiteX200" fmla="*/ 31653 w 812409"/>
              <a:gd name="connsiteY200" fmla="*/ 815047 h 1564151"/>
              <a:gd name="connsiteX201" fmla="*/ 63304 w 812409"/>
              <a:gd name="connsiteY201" fmla="*/ 783395 h 1564151"/>
              <a:gd name="connsiteX202" fmla="*/ 31653 w 812409"/>
              <a:gd name="connsiteY202" fmla="*/ 751742 h 1564151"/>
              <a:gd name="connsiteX203" fmla="*/ 0 w 812409"/>
              <a:gd name="connsiteY203" fmla="*/ 783395 h 1564151"/>
              <a:gd name="connsiteX204" fmla="*/ 31653 w 812409"/>
              <a:gd name="connsiteY204" fmla="*/ 815047 h 1564151"/>
              <a:gd name="connsiteX205" fmla="*/ 31653 w 812409"/>
              <a:gd name="connsiteY205" fmla="*/ 627770 h 1564151"/>
              <a:gd name="connsiteX206" fmla="*/ 63304 w 812409"/>
              <a:gd name="connsiteY206" fmla="*/ 596118 h 1564151"/>
              <a:gd name="connsiteX207" fmla="*/ 31653 w 812409"/>
              <a:gd name="connsiteY207" fmla="*/ 564466 h 1564151"/>
              <a:gd name="connsiteX208" fmla="*/ 0 w 812409"/>
              <a:gd name="connsiteY208" fmla="*/ 596118 h 1564151"/>
              <a:gd name="connsiteX209" fmla="*/ 31653 w 812409"/>
              <a:gd name="connsiteY209" fmla="*/ 627770 h 1564151"/>
              <a:gd name="connsiteX210" fmla="*/ 31653 w 812409"/>
              <a:gd name="connsiteY210" fmla="*/ 440495 h 1564151"/>
              <a:gd name="connsiteX211" fmla="*/ 63304 w 812409"/>
              <a:gd name="connsiteY211" fmla="*/ 408842 h 1564151"/>
              <a:gd name="connsiteX212" fmla="*/ 31653 w 812409"/>
              <a:gd name="connsiteY212" fmla="*/ 377190 h 1564151"/>
              <a:gd name="connsiteX213" fmla="*/ 0 w 812409"/>
              <a:gd name="connsiteY213" fmla="*/ 408842 h 1564151"/>
              <a:gd name="connsiteX214" fmla="*/ 31653 w 812409"/>
              <a:gd name="connsiteY214" fmla="*/ 440495 h 1564151"/>
              <a:gd name="connsiteX215" fmla="*/ 31653 w 812409"/>
              <a:gd name="connsiteY215" fmla="*/ 253218 h 1564151"/>
              <a:gd name="connsiteX216" fmla="*/ 63304 w 812409"/>
              <a:gd name="connsiteY216" fmla="*/ 221566 h 1564151"/>
              <a:gd name="connsiteX217" fmla="*/ 31653 w 812409"/>
              <a:gd name="connsiteY217" fmla="*/ 189914 h 1564151"/>
              <a:gd name="connsiteX218" fmla="*/ 0 w 812409"/>
              <a:gd name="connsiteY218" fmla="*/ 221566 h 1564151"/>
              <a:gd name="connsiteX219" fmla="*/ 31653 w 812409"/>
              <a:gd name="connsiteY219" fmla="*/ 253218 h 1564151"/>
              <a:gd name="connsiteX220" fmla="*/ 31653 w 812409"/>
              <a:gd name="connsiteY220" fmla="*/ 65942 h 1564151"/>
              <a:gd name="connsiteX221" fmla="*/ 63304 w 812409"/>
              <a:gd name="connsiteY221" fmla="*/ 34290 h 1564151"/>
              <a:gd name="connsiteX222" fmla="*/ 31653 w 812409"/>
              <a:gd name="connsiteY222" fmla="*/ 2637 h 1564151"/>
              <a:gd name="connsiteX223" fmla="*/ 0 w 812409"/>
              <a:gd name="connsiteY223" fmla="*/ 34290 h 1564151"/>
              <a:gd name="connsiteX224" fmla="*/ 31653 w 812409"/>
              <a:gd name="connsiteY224" fmla="*/ 65942 h 1564151"/>
            </a:gdLst>
            <a:ahLst/>
            <a:cxnLst/>
            <a:rect l="l" t="t" r="r" b="b"/>
            <a:pathLst>
              <a:path w="812409" h="1564151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2636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AiPPT8"/>
          <p:cNvSpPr txBox="1"/>
          <p:nvPr>
            <p:custDataLst>
              <p:tags r:id="rId1"/>
            </p:custDataLst>
          </p:nvPr>
        </p:nvSpPr>
        <p:spPr>
          <a:xfrm>
            <a:off x="6037869" y="1364994"/>
            <a:ext cx="4838400" cy="836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无执行则制度形同虚设，必须建立刚性约束机制。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037869" y="967310"/>
            <a:ext cx="4838400" cy="3858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严格执行是基础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椭圆 13"/>
          <p:cNvSpPr txBox="1"/>
          <p:nvPr>
            <p:custDataLst>
              <p:tags r:id="rId3"/>
            </p:custDataLst>
          </p:nvPr>
        </p:nvSpPr>
        <p:spPr>
          <a:xfrm>
            <a:off x="5792467" y="1036202"/>
            <a:ext cx="163865" cy="136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椭圆 14"/>
          <p:cNvSpPr txBox="1"/>
          <p:nvPr>
            <p:custDataLst>
              <p:tags r:id="rId4"/>
            </p:custDataLst>
          </p:nvPr>
        </p:nvSpPr>
        <p:spPr>
          <a:xfrm>
            <a:off x="5835741" y="1081222"/>
            <a:ext cx="163865" cy="13694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23"/>
          <p:cNvSpPr txBox="1"/>
          <p:nvPr>
            <p:custDataLst>
              <p:tags r:id="rId5"/>
            </p:custDataLst>
          </p:nvPr>
        </p:nvSpPr>
        <p:spPr>
          <a:xfrm>
            <a:off x="6037869" y="2272301"/>
            <a:ext cx="4838400" cy="3858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监督检查是保障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AiPPT8"/>
          <p:cNvSpPr txBox="1"/>
          <p:nvPr>
            <p:custDataLst>
              <p:tags r:id="rId6"/>
            </p:custDataLst>
          </p:nvPr>
        </p:nvSpPr>
        <p:spPr>
          <a:xfrm>
            <a:off x="6037869" y="2608243"/>
            <a:ext cx="4838400" cy="836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通过定期审查、突击抽查、数据监控等方式确保制度落地。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椭圆 25"/>
          <p:cNvSpPr txBox="1"/>
          <p:nvPr>
            <p:custDataLst>
              <p:tags r:id="rId7"/>
            </p:custDataLst>
          </p:nvPr>
        </p:nvSpPr>
        <p:spPr>
          <a:xfrm>
            <a:off x="5792467" y="2279451"/>
            <a:ext cx="163865" cy="136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椭圆 26"/>
          <p:cNvSpPr txBox="1"/>
          <p:nvPr>
            <p:custDataLst>
              <p:tags r:id="rId8"/>
            </p:custDataLst>
          </p:nvPr>
        </p:nvSpPr>
        <p:spPr>
          <a:xfrm>
            <a:off x="5835741" y="2324471"/>
            <a:ext cx="163865" cy="13694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AiPPT8"/>
          <p:cNvSpPr txBox="1"/>
          <p:nvPr>
            <p:custDataLst>
              <p:tags r:id="rId9"/>
            </p:custDataLst>
          </p:nvPr>
        </p:nvSpPr>
        <p:spPr>
          <a:xfrm>
            <a:off x="6037869" y="3913234"/>
            <a:ext cx="4838400" cy="836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根据反馈、事故案例、技术进步不断迭代制度内容。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文本框 28"/>
          <p:cNvSpPr txBox="1"/>
          <p:nvPr>
            <p:custDataLst>
              <p:tags r:id="rId10"/>
            </p:custDataLst>
          </p:nvPr>
        </p:nvSpPr>
        <p:spPr>
          <a:xfrm>
            <a:off x="6037869" y="3617150"/>
            <a:ext cx="4838400" cy="3858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持续优化是动力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椭圆 29"/>
          <p:cNvSpPr txBox="1"/>
          <p:nvPr>
            <p:custDataLst>
              <p:tags r:id="rId11"/>
            </p:custDataLst>
          </p:nvPr>
        </p:nvSpPr>
        <p:spPr>
          <a:xfrm>
            <a:off x="5792467" y="3584442"/>
            <a:ext cx="163865" cy="136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椭圆 30"/>
          <p:cNvSpPr txBox="1"/>
          <p:nvPr>
            <p:custDataLst>
              <p:tags r:id="rId12"/>
            </p:custDataLst>
          </p:nvPr>
        </p:nvSpPr>
        <p:spPr>
          <a:xfrm>
            <a:off x="5835741" y="3629462"/>
            <a:ext cx="163865" cy="13694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AiPPT8"/>
          <p:cNvSpPr txBox="1"/>
          <p:nvPr>
            <p:custDataLst>
              <p:tags r:id="rId13"/>
            </p:custDataLst>
          </p:nvPr>
        </p:nvSpPr>
        <p:spPr>
          <a:xfrm>
            <a:off x="6037869" y="5218224"/>
            <a:ext cx="4838400" cy="836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让制度不仅是“条文”，更成为员工自觉遵循的行为习惯。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5" name="文本框 16"/>
          <p:cNvSpPr txBox="1"/>
          <p:nvPr>
            <p:custDataLst>
              <p:tags r:id="rId14"/>
            </p:custDataLst>
          </p:nvPr>
        </p:nvSpPr>
        <p:spPr>
          <a:xfrm>
            <a:off x="6037869" y="4962145"/>
            <a:ext cx="4838400" cy="3858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文化浸润是升华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6" name="椭圆 17"/>
          <p:cNvSpPr txBox="1"/>
          <p:nvPr>
            <p:custDataLst>
              <p:tags r:id="rId15"/>
            </p:custDataLst>
          </p:nvPr>
        </p:nvSpPr>
        <p:spPr>
          <a:xfrm>
            <a:off x="5792467" y="4889432"/>
            <a:ext cx="163865" cy="136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椭圆 18"/>
          <p:cNvSpPr txBox="1"/>
          <p:nvPr>
            <p:custDataLst>
              <p:tags r:id="rId16"/>
            </p:custDataLst>
          </p:nvPr>
        </p:nvSpPr>
        <p:spPr>
          <a:xfrm>
            <a:off x="5835741" y="4934452"/>
            <a:ext cx="163865" cy="13694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AiPPT1"/>
          <p:cNvSpPr txBox="1"/>
          <p:nvPr/>
        </p:nvSpPr>
        <p:spPr>
          <a:xfrm>
            <a:off x="10848656" y="5297492"/>
            <a:ext cx="2113962" cy="2113962"/>
          </a:xfrm>
          <a:prstGeom prst="ellipse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AiPPT1"/>
          <p:cNvSpPr txBox="1"/>
          <p:nvPr/>
        </p:nvSpPr>
        <p:spPr>
          <a:xfrm>
            <a:off x="11091919" y="5540755"/>
            <a:ext cx="1627437" cy="1627437"/>
          </a:xfrm>
          <a:prstGeom prst="ellipse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制度生命力的三大支柱</a:t>
            </a: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创新激励制度——激发企业发展的“源动力”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300698"/>
            <a:ext cx="1736470" cy="3513452"/>
          </a:xfrm>
          <a:custGeom>
            <a:avLst/>
            <a:gdLst>
              <a:gd name="connsiteX0" fmla="*/ 0 w 1736470"/>
              <a:gd name="connsiteY0" fmla="*/ 0 h 3513452"/>
              <a:gd name="connsiteX1" fmla="*/ 158392 w 1736470"/>
              <a:gd name="connsiteY1" fmla="*/ 7999 h 3513452"/>
              <a:gd name="connsiteX2" fmla="*/ 1736470 w 1736470"/>
              <a:gd name="connsiteY2" fmla="*/ 1756726 h 3513452"/>
              <a:gd name="connsiteX3" fmla="*/ 158392 w 1736470"/>
              <a:gd name="connsiteY3" fmla="*/ 3505454 h 3513452"/>
              <a:gd name="connsiteX4" fmla="*/ 0 w 1736470"/>
              <a:gd name="connsiteY4" fmla="*/ 3513452 h 3513452"/>
              <a:gd name="connsiteX5" fmla="*/ 0 w 1736470"/>
              <a:gd name="connsiteY5" fmla="*/ 2851358 h 3513452"/>
              <a:gd name="connsiteX6" fmla="*/ 90697 w 1736470"/>
              <a:gd name="connsiteY6" fmla="*/ 2846778 h 3513452"/>
              <a:gd name="connsiteX7" fmla="*/ 1074376 w 1736470"/>
              <a:gd name="connsiteY7" fmla="*/ 1756726 h 3513452"/>
              <a:gd name="connsiteX8" fmla="*/ 90697 w 1736470"/>
              <a:gd name="connsiteY8" fmla="*/ 666674 h 3513452"/>
              <a:gd name="connsiteX9" fmla="*/ 0 w 1736470"/>
              <a:gd name="connsiteY9" fmla="*/ 662094 h 3513452"/>
            </a:gdLst>
            <a:ahLst/>
            <a:cxnLst/>
            <a:rect l="l" t="t" r="r" b="b"/>
            <a:pathLst>
              <a:path w="1736470" h="3513452">
                <a:moveTo>
                  <a:pt x="0" y="0"/>
                </a:moveTo>
                <a:lnTo>
                  <a:pt x="158392" y="7999"/>
                </a:lnTo>
                <a:cubicBezTo>
                  <a:pt x="1044775" y="98016"/>
                  <a:pt x="1736470" y="846594"/>
                  <a:pt x="1736470" y="1756726"/>
                </a:cubicBezTo>
                <a:cubicBezTo>
                  <a:pt x="1736470" y="2666859"/>
                  <a:pt x="1044775" y="3415437"/>
                  <a:pt x="158392" y="3505454"/>
                </a:cubicBezTo>
                <a:lnTo>
                  <a:pt x="0" y="3513452"/>
                </a:lnTo>
                <a:lnTo>
                  <a:pt x="0" y="2851358"/>
                </a:lnTo>
                <a:lnTo>
                  <a:pt x="90697" y="2846778"/>
                </a:lnTo>
                <a:cubicBezTo>
                  <a:pt x="643215" y="2790667"/>
                  <a:pt x="1074376" y="2324048"/>
                  <a:pt x="1074376" y="1756726"/>
                </a:cubicBezTo>
                <a:cubicBezTo>
                  <a:pt x="1074376" y="1189405"/>
                  <a:pt x="643215" y="722786"/>
                  <a:pt x="90697" y="666674"/>
                </a:cubicBezTo>
                <a:lnTo>
                  <a:pt x="0" y="66209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437117" y="2299769"/>
            <a:ext cx="1754883" cy="3515311"/>
          </a:xfrm>
          <a:custGeom>
            <a:avLst/>
            <a:gdLst>
              <a:gd name="connsiteX0" fmla="*/ 1754883 w 1754883"/>
              <a:gd name="connsiteY0" fmla="*/ 0 h 3515311"/>
              <a:gd name="connsiteX1" fmla="*/ 1754883 w 1754883"/>
              <a:gd name="connsiteY1" fmla="*/ 662094 h 3515311"/>
              <a:gd name="connsiteX2" fmla="*/ 1645773 w 1754883"/>
              <a:gd name="connsiteY2" fmla="*/ 667603 h 3515311"/>
              <a:gd name="connsiteX3" fmla="*/ 662094 w 1754883"/>
              <a:gd name="connsiteY3" fmla="*/ 1757655 h 3515311"/>
              <a:gd name="connsiteX4" fmla="*/ 1645773 w 1754883"/>
              <a:gd name="connsiteY4" fmla="*/ 2847707 h 3515311"/>
              <a:gd name="connsiteX5" fmla="*/ 1754883 w 1754883"/>
              <a:gd name="connsiteY5" fmla="*/ 2853217 h 3515311"/>
              <a:gd name="connsiteX6" fmla="*/ 1754883 w 1754883"/>
              <a:gd name="connsiteY6" fmla="*/ 3515311 h 3515311"/>
              <a:gd name="connsiteX7" fmla="*/ 1578078 w 1754883"/>
              <a:gd name="connsiteY7" fmla="*/ 3506383 h 3515311"/>
              <a:gd name="connsiteX8" fmla="*/ 0 w 1754883"/>
              <a:gd name="connsiteY8" fmla="*/ 1757655 h 3515311"/>
              <a:gd name="connsiteX9" fmla="*/ 1578078 w 1754883"/>
              <a:gd name="connsiteY9" fmla="*/ 8928 h 3515311"/>
            </a:gdLst>
            <a:ahLst/>
            <a:cxnLst/>
            <a:rect l="l" t="t" r="r" b="b"/>
            <a:pathLst>
              <a:path w="1754883" h="3515311">
                <a:moveTo>
                  <a:pt x="1754883" y="0"/>
                </a:moveTo>
                <a:lnTo>
                  <a:pt x="1754883" y="662094"/>
                </a:lnTo>
                <a:lnTo>
                  <a:pt x="1645773" y="667603"/>
                </a:lnTo>
                <a:cubicBezTo>
                  <a:pt x="1093256" y="723715"/>
                  <a:pt x="662094" y="1190334"/>
                  <a:pt x="662094" y="1757655"/>
                </a:cubicBezTo>
                <a:cubicBezTo>
                  <a:pt x="662094" y="2324977"/>
                  <a:pt x="1093256" y="2791596"/>
                  <a:pt x="1645773" y="2847707"/>
                </a:cubicBezTo>
                <a:lnTo>
                  <a:pt x="1754883" y="2853217"/>
                </a:lnTo>
                <a:lnTo>
                  <a:pt x="1754883" y="3515311"/>
                </a:lnTo>
                <a:lnTo>
                  <a:pt x="1578078" y="3506383"/>
                </a:lnTo>
                <a:cubicBezTo>
                  <a:pt x="691695" y="3416366"/>
                  <a:pt x="0" y="2667788"/>
                  <a:pt x="0" y="1757655"/>
                </a:cubicBezTo>
                <a:cubicBezTo>
                  <a:pt x="0" y="847523"/>
                  <a:pt x="691695" y="98945"/>
                  <a:pt x="1578078" y="892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250725" y="1608881"/>
            <a:ext cx="2475546" cy="3854658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12700" cap="sq">
            <a:solidFill>
              <a:schemeClr val="bg1">
                <a:lumMod val="95000"/>
              </a:schemeClr>
            </a:solidFill>
            <a:miter/>
          </a:ln>
          <a:effectLst>
            <a:outerShdw blurRad="317500" dist="63500" dir="5400000" algn="t" rotWithShape="0">
              <a:schemeClr val="tx1">
                <a:lumMod val="75000"/>
                <a:lumOff val="25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443309" y="2534740"/>
            <a:ext cx="2088000" cy="648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激活基层创造力的关键抓手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3453029" y="1608881"/>
            <a:ext cx="2475546" cy="3854658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12700" cap="sq">
            <a:solidFill>
              <a:schemeClr val="bg1">
                <a:lumMod val="95000"/>
              </a:schemeClr>
            </a:solidFill>
            <a:miter/>
          </a:ln>
          <a:effectLst>
            <a:outerShdw blurRad="317500" dist="63500" dir="5400000" algn="t" rotWithShape="0">
              <a:schemeClr val="tx1">
                <a:lumMod val="75000"/>
                <a:lumOff val="25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646802" y="2534740"/>
            <a:ext cx="2088000" cy="648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山钢集团“三位一体”创新体系</a:t>
            </a:r>
            <a:endParaRPr kumimoji="1" lang="en-US" altLang="zh-CN" sz="20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64985" y="1606473"/>
            <a:ext cx="2475546" cy="3854658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12700" cap="sq">
            <a:solidFill>
              <a:schemeClr val="bg1">
                <a:lumMod val="95000"/>
              </a:schemeClr>
            </a:solidFill>
            <a:miter/>
          </a:ln>
          <a:effectLst>
            <a:outerShdw blurRad="317500" dist="63500" dir="5400000" algn="t" rotWithShape="0">
              <a:schemeClr val="tx1">
                <a:lumMod val="75000"/>
                <a:lumOff val="25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7716" y="3193538"/>
            <a:ext cx="2085382" cy="2076534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在产能过剩、竞争加剧背景下，唯有持续创新才能突破瓶颈、赢得市场。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36406" y="2534740"/>
            <a:ext cx="2088000" cy="648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创新是高质量发展的核心引擎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9048421" y="1608881"/>
            <a:ext cx="2475546" cy="3854658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12700" cap="sq">
            <a:solidFill>
              <a:schemeClr val="bg1">
                <a:lumMod val="95000"/>
              </a:schemeClr>
            </a:solidFill>
            <a:miter/>
          </a:ln>
          <a:effectLst>
            <a:outerShdw blurRad="317500" dist="63500" dir="5400000" algn="t" rotWithShape="0">
              <a:schemeClr val="tx1">
                <a:lumMod val="75000"/>
                <a:lumOff val="25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242425" y="2534920"/>
            <a:ext cx="2319020" cy="6477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从“要我创新”到“我要创新”的转变</a:t>
            </a:r>
            <a:endParaRPr kumimoji="1" lang="en-US" altLang="zh-CN" sz="20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3644416" y="3257038"/>
            <a:ext cx="2085382" cy="2076534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科技创新 + 管理创新 + 全员岗位创新，构建全链条创新生态。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6451116" y="3193538"/>
            <a:ext cx="2085382" cy="2076534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一线员工最了解现场痛点，其微小改善往往带来巨大效益。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9245116" y="3193538"/>
            <a:ext cx="2085382" cy="2076534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通过制度激励，让创新成为员工自发行为而非被动任务。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1556661" y="1720681"/>
            <a:ext cx="676261" cy="676261"/>
          </a:xfrm>
          <a:prstGeom prst="arc">
            <a:avLst>
              <a:gd name="adj1" fmla="val 11535238"/>
              <a:gd name="adj2" fmla="val 21304494"/>
            </a:avLst>
          </a:prstGeom>
          <a:noFill/>
          <a:ln w="6350" cap="sq">
            <a:solidFill>
              <a:schemeClr val="accent1"/>
            </a:solidFill>
            <a:miter/>
            <a:headEnd w="sm" len="sm"/>
            <a:tailEnd type="oval" w="sm" len="sm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 flipV="1">
            <a:off x="1556661" y="1720681"/>
            <a:ext cx="676261" cy="676261"/>
          </a:xfrm>
          <a:prstGeom prst="arc">
            <a:avLst>
              <a:gd name="adj1" fmla="val 11065857"/>
              <a:gd name="adj2" fmla="val 77504"/>
            </a:avLst>
          </a:prstGeom>
          <a:noFill/>
          <a:ln w="6350" cap="sq">
            <a:solidFill>
              <a:schemeClr val="accent1"/>
            </a:solidFill>
            <a:miter/>
            <a:headEnd w="sm" len="sm"/>
            <a:tailEnd type="oval" w="sm" len="sm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600765" y="1764785"/>
            <a:ext cx="588053" cy="588053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747778" y="1897527"/>
            <a:ext cx="294027" cy="32257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152053" y="1720681"/>
            <a:ext cx="676261" cy="676261"/>
          </a:xfrm>
          <a:prstGeom prst="arc">
            <a:avLst>
              <a:gd name="adj1" fmla="val 11535238"/>
              <a:gd name="adj2" fmla="val 21304494"/>
            </a:avLst>
          </a:prstGeom>
          <a:noFill/>
          <a:ln w="6350" cap="sq">
            <a:solidFill>
              <a:schemeClr val="accent1"/>
            </a:solidFill>
            <a:miter/>
            <a:headEnd w="sm" len="sm"/>
            <a:tailEnd type="oval" w="sm" len="sm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 flipV="1">
            <a:off x="7152053" y="1720681"/>
            <a:ext cx="676261" cy="676261"/>
          </a:xfrm>
          <a:prstGeom prst="arc">
            <a:avLst>
              <a:gd name="adj1" fmla="val 11065857"/>
              <a:gd name="adj2" fmla="val 77504"/>
            </a:avLst>
          </a:prstGeom>
          <a:noFill/>
          <a:ln w="6350" cap="sq">
            <a:solidFill>
              <a:schemeClr val="accent1"/>
            </a:solidFill>
            <a:miter/>
            <a:headEnd w="sm" len="sm"/>
            <a:tailEnd type="oval" w="sm" len="sm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7196157" y="1764785"/>
            <a:ext cx="588053" cy="588053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343170" y="1897097"/>
            <a:ext cx="294027" cy="323429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949749" y="1720681"/>
            <a:ext cx="676261" cy="676261"/>
          </a:xfrm>
          <a:prstGeom prst="arc">
            <a:avLst>
              <a:gd name="adj1" fmla="val 11535238"/>
              <a:gd name="adj2" fmla="val 21304494"/>
            </a:avLst>
          </a:prstGeom>
          <a:noFill/>
          <a:ln w="6350" cap="sq">
            <a:solidFill>
              <a:schemeClr val="accent2"/>
            </a:solidFill>
            <a:miter/>
            <a:headEnd w="sm" len="sm"/>
            <a:tailEnd type="oval" w="sm" len="sm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 flipV="1">
            <a:off x="9949749" y="1720681"/>
            <a:ext cx="676261" cy="676261"/>
          </a:xfrm>
          <a:prstGeom prst="arc">
            <a:avLst>
              <a:gd name="adj1" fmla="val 11065857"/>
              <a:gd name="adj2" fmla="val 77504"/>
            </a:avLst>
          </a:prstGeom>
          <a:noFill/>
          <a:ln w="6350" cap="sq">
            <a:solidFill>
              <a:schemeClr val="accent2"/>
            </a:solidFill>
            <a:miter/>
            <a:headEnd w="sm" len="sm"/>
            <a:tailEnd type="oval" w="sm" len="sm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flipH="1">
            <a:off x="9993853" y="1764785"/>
            <a:ext cx="588053" cy="588053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0140866" y="1897527"/>
            <a:ext cx="294027" cy="322571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2"/>
          </a:solidFill>
          <a:ln w="6350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354357" y="1720681"/>
            <a:ext cx="676261" cy="676261"/>
          </a:xfrm>
          <a:prstGeom prst="arc">
            <a:avLst>
              <a:gd name="adj1" fmla="val 11535238"/>
              <a:gd name="adj2" fmla="val 21304494"/>
            </a:avLst>
          </a:prstGeom>
          <a:noFill/>
          <a:ln w="6350" cap="sq">
            <a:solidFill>
              <a:schemeClr val="accent2"/>
            </a:solidFill>
            <a:miter/>
            <a:headEnd w="sm" len="sm"/>
            <a:tailEnd type="oval" w="sm" len="sm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flipH="1" flipV="1">
            <a:off x="4354357" y="1720681"/>
            <a:ext cx="676261" cy="676261"/>
          </a:xfrm>
          <a:prstGeom prst="arc">
            <a:avLst>
              <a:gd name="adj1" fmla="val 11065857"/>
              <a:gd name="adj2" fmla="val 77504"/>
            </a:avLst>
          </a:prstGeom>
          <a:noFill/>
          <a:ln w="6350" cap="sq">
            <a:solidFill>
              <a:schemeClr val="accent2"/>
            </a:solidFill>
            <a:miter/>
            <a:headEnd w="sm" len="sm"/>
            <a:tailEnd type="oval" w="sm" len="sm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flipH="1">
            <a:off x="4398461" y="1764785"/>
            <a:ext cx="588053" cy="588053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4545474" y="1897527"/>
            <a:ext cx="294027" cy="322571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2"/>
          </a:solidFill>
          <a:ln w="6350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10800000" flipH="1">
            <a:off x="269226" y="423393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10800000" flipH="1">
            <a:off x="269226" y="223658"/>
            <a:ext cx="146190" cy="600124"/>
          </a:xfrm>
          <a:custGeom>
            <a:avLst/>
            <a:gdLst>
              <a:gd name="connsiteX0" fmla="*/ 0 w 146190"/>
              <a:gd name="connsiteY0" fmla="*/ 181167 h 600124"/>
              <a:gd name="connsiteX1" fmla="*/ 1566 w 146190"/>
              <a:gd name="connsiteY1" fmla="*/ 181167 h 600124"/>
              <a:gd name="connsiteX2" fmla="*/ 145523 w 146190"/>
              <a:gd name="connsiteY2" fmla="*/ 76109 h 600124"/>
              <a:gd name="connsiteX3" fmla="*/ 146190 w 146190"/>
              <a:gd name="connsiteY3" fmla="*/ 75663 h 600124"/>
              <a:gd name="connsiteX4" fmla="*/ 146190 w 146190"/>
              <a:gd name="connsiteY4" fmla="*/ 0 h 600124"/>
              <a:gd name="connsiteX5" fmla="*/ 145523 w 146190"/>
              <a:gd name="connsiteY5" fmla="*/ 0 h 600124"/>
              <a:gd name="connsiteX6" fmla="*/ 957 w 146190"/>
              <a:gd name="connsiteY6" fmla="*/ 105502 h 600124"/>
              <a:gd name="connsiteX7" fmla="*/ 0 w 146190"/>
              <a:gd name="connsiteY7" fmla="*/ 105502 h 600124"/>
              <a:gd name="connsiteX8" fmla="*/ 0 w 146190"/>
              <a:gd name="connsiteY8" fmla="*/ 106200 h 600124"/>
              <a:gd name="connsiteX9" fmla="*/ 0 w 146190"/>
              <a:gd name="connsiteY9" fmla="*/ 600124 h 600124"/>
              <a:gd name="connsiteX10" fmla="*/ 1566 w 146190"/>
              <a:gd name="connsiteY10" fmla="*/ 600124 h 600124"/>
              <a:gd name="connsiteX11" fmla="*/ 145523 w 146190"/>
              <a:gd name="connsiteY11" fmla="*/ 495066 h 600124"/>
              <a:gd name="connsiteX12" fmla="*/ 146190 w 146190"/>
              <a:gd name="connsiteY12" fmla="*/ 494621 h 600124"/>
              <a:gd name="connsiteX13" fmla="*/ 146190 w 146190"/>
              <a:gd name="connsiteY13" fmla="*/ 419877 h 600124"/>
              <a:gd name="connsiteX14" fmla="*/ 146190 w 146190"/>
              <a:gd name="connsiteY14" fmla="*/ 418957 h 600124"/>
              <a:gd name="connsiteX15" fmla="*/ 146190 w 146190"/>
              <a:gd name="connsiteY15" fmla="*/ 351508 h 600124"/>
              <a:gd name="connsiteX16" fmla="*/ 146190 w 146190"/>
              <a:gd name="connsiteY16" fmla="*/ 344214 h 600124"/>
              <a:gd name="connsiteX17" fmla="*/ 146190 w 146190"/>
              <a:gd name="connsiteY17" fmla="*/ 294886 h 600124"/>
              <a:gd name="connsiteX18" fmla="*/ 146190 w 146190"/>
              <a:gd name="connsiteY18" fmla="*/ 275845 h 600124"/>
              <a:gd name="connsiteX19" fmla="*/ 146190 w 146190"/>
              <a:gd name="connsiteY19" fmla="*/ 275398 h 600124"/>
              <a:gd name="connsiteX20" fmla="*/ 146190 w 146190"/>
              <a:gd name="connsiteY20" fmla="*/ 220142 h 600124"/>
              <a:gd name="connsiteX21" fmla="*/ 146190 w 146190"/>
              <a:gd name="connsiteY21" fmla="*/ 219222 h 600124"/>
              <a:gd name="connsiteX22" fmla="*/ 146190 w 146190"/>
              <a:gd name="connsiteY22" fmla="*/ 199735 h 600124"/>
              <a:gd name="connsiteX23" fmla="*/ 146190 w 146190"/>
              <a:gd name="connsiteY23" fmla="*/ 151773 h 600124"/>
              <a:gd name="connsiteX24" fmla="*/ 146190 w 146190"/>
              <a:gd name="connsiteY24" fmla="*/ 144479 h 600124"/>
              <a:gd name="connsiteX25" fmla="*/ 146190 w 146190"/>
              <a:gd name="connsiteY25" fmla="*/ 76110 h 600124"/>
              <a:gd name="connsiteX26" fmla="*/ 145523 w 146190"/>
              <a:gd name="connsiteY26" fmla="*/ 76110 h 600124"/>
              <a:gd name="connsiteX27" fmla="*/ 957 w 146190"/>
              <a:gd name="connsiteY27" fmla="*/ 181612 h 600124"/>
              <a:gd name="connsiteX28" fmla="*/ 0 w 146190"/>
              <a:gd name="connsiteY28" fmla="*/ 181612 h 600124"/>
              <a:gd name="connsiteX29" fmla="*/ 0 w 146190"/>
              <a:gd name="connsiteY29" fmla="*/ 182310 h 600124"/>
              <a:gd name="connsiteX30" fmla="*/ 0 w 146190"/>
              <a:gd name="connsiteY30" fmla="*/ 249981 h 600124"/>
              <a:gd name="connsiteX31" fmla="*/ 0 w 146190"/>
              <a:gd name="connsiteY31" fmla="*/ 250679 h 600124"/>
              <a:gd name="connsiteX32" fmla="*/ 0 w 146190"/>
              <a:gd name="connsiteY32" fmla="*/ 257276 h 600124"/>
              <a:gd name="connsiteX33" fmla="*/ 0 w 146190"/>
              <a:gd name="connsiteY33" fmla="*/ 305237 h 600124"/>
              <a:gd name="connsiteX34" fmla="*/ 0 w 146190"/>
              <a:gd name="connsiteY34" fmla="*/ 305936 h 600124"/>
              <a:gd name="connsiteX35" fmla="*/ 0 w 146190"/>
              <a:gd name="connsiteY35" fmla="*/ 324724 h 600124"/>
              <a:gd name="connsiteX36" fmla="*/ 0 w 146190"/>
              <a:gd name="connsiteY36" fmla="*/ 325423 h 600124"/>
              <a:gd name="connsiteX37" fmla="*/ 0 w 146190"/>
              <a:gd name="connsiteY37" fmla="*/ 325646 h 600124"/>
              <a:gd name="connsiteX38" fmla="*/ 0 w 146190"/>
              <a:gd name="connsiteY38" fmla="*/ 380902 h 600124"/>
              <a:gd name="connsiteX39" fmla="*/ 0 w 146190"/>
              <a:gd name="connsiteY39" fmla="*/ 381347 h 600124"/>
              <a:gd name="connsiteX40" fmla="*/ 0 w 146190"/>
              <a:gd name="connsiteY40" fmla="*/ 382045 h 600124"/>
              <a:gd name="connsiteX41" fmla="*/ 0 w 146190"/>
              <a:gd name="connsiteY41" fmla="*/ 400389 h 600124"/>
              <a:gd name="connsiteX42" fmla="*/ 0 w 146190"/>
              <a:gd name="connsiteY42" fmla="*/ 449716 h 600124"/>
              <a:gd name="connsiteX43" fmla="*/ 0 w 146190"/>
              <a:gd name="connsiteY43" fmla="*/ 450414 h 600124"/>
              <a:gd name="connsiteX44" fmla="*/ 0 w 146190"/>
              <a:gd name="connsiteY44" fmla="*/ 457011 h 600124"/>
              <a:gd name="connsiteX45" fmla="*/ 0 w 146190"/>
              <a:gd name="connsiteY45" fmla="*/ 524459 h 600124"/>
              <a:gd name="connsiteX46" fmla="*/ 0 w 146190"/>
              <a:gd name="connsiteY46" fmla="*/ 525158 h 600124"/>
              <a:gd name="connsiteX47" fmla="*/ 0 w 146190"/>
              <a:gd name="connsiteY47" fmla="*/ 525381 h 600124"/>
            </a:gdLst>
            <a:ahLst/>
            <a:cxnLst/>
            <a:rect l="l" t="t" r="r" b="b"/>
            <a:pathLst>
              <a:path w="146190" h="600124">
                <a:moveTo>
                  <a:pt x="0" y="181167"/>
                </a:moveTo>
                <a:lnTo>
                  <a:pt x="1566" y="181167"/>
                </a:lnTo>
                <a:lnTo>
                  <a:pt x="145523" y="76109"/>
                </a:lnTo>
                <a:lnTo>
                  <a:pt x="146190" y="75663"/>
                </a:lnTo>
                <a:lnTo>
                  <a:pt x="146190" y="0"/>
                </a:lnTo>
                <a:lnTo>
                  <a:pt x="145523" y="0"/>
                </a:lnTo>
                <a:lnTo>
                  <a:pt x="957" y="105502"/>
                </a:lnTo>
                <a:lnTo>
                  <a:pt x="0" y="105502"/>
                </a:lnTo>
                <a:lnTo>
                  <a:pt x="0" y="106200"/>
                </a:lnTo>
                <a:close/>
                <a:moveTo>
                  <a:pt x="0" y="600124"/>
                </a:moveTo>
                <a:lnTo>
                  <a:pt x="1566" y="600124"/>
                </a:lnTo>
                <a:lnTo>
                  <a:pt x="145523" y="495066"/>
                </a:lnTo>
                <a:lnTo>
                  <a:pt x="146190" y="494621"/>
                </a:lnTo>
                <a:lnTo>
                  <a:pt x="146190" y="419877"/>
                </a:lnTo>
                <a:lnTo>
                  <a:pt x="146190" y="418957"/>
                </a:lnTo>
                <a:lnTo>
                  <a:pt x="146190" y="351508"/>
                </a:lnTo>
                <a:lnTo>
                  <a:pt x="146190" y="344214"/>
                </a:lnTo>
                <a:lnTo>
                  <a:pt x="146190" y="294886"/>
                </a:lnTo>
                <a:lnTo>
                  <a:pt x="146190" y="275845"/>
                </a:lnTo>
                <a:lnTo>
                  <a:pt x="146190" y="275398"/>
                </a:lnTo>
                <a:lnTo>
                  <a:pt x="146190" y="220142"/>
                </a:lnTo>
                <a:lnTo>
                  <a:pt x="146190" y="219222"/>
                </a:lnTo>
                <a:lnTo>
                  <a:pt x="146190" y="199735"/>
                </a:lnTo>
                <a:lnTo>
                  <a:pt x="146190" y="151773"/>
                </a:lnTo>
                <a:lnTo>
                  <a:pt x="146190" y="144479"/>
                </a:lnTo>
                <a:lnTo>
                  <a:pt x="146190" y="76110"/>
                </a:lnTo>
                <a:lnTo>
                  <a:pt x="145523" y="76110"/>
                </a:lnTo>
                <a:lnTo>
                  <a:pt x="957" y="181612"/>
                </a:lnTo>
                <a:lnTo>
                  <a:pt x="0" y="181612"/>
                </a:lnTo>
                <a:lnTo>
                  <a:pt x="0" y="182310"/>
                </a:lnTo>
                <a:lnTo>
                  <a:pt x="0" y="249981"/>
                </a:lnTo>
                <a:lnTo>
                  <a:pt x="0" y="250679"/>
                </a:lnTo>
                <a:lnTo>
                  <a:pt x="0" y="257276"/>
                </a:lnTo>
                <a:lnTo>
                  <a:pt x="0" y="305237"/>
                </a:lnTo>
                <a:lnTo>
                  <a:pt x="0" y="305936"/>
                </a:lnTo>
                <a:lnTo>
                  <a:pt x="0" y="324724"/>
                </a:lnTo>
                <a:lnTo>
                  <a:pt x="0" y="325423"/>
                </a:lnTo>
                <a:lnTo>
                  <a:pt x="0" y="325646"/>
                </a:lnTo>
                <a:lnTo>
                  <a:pt x="0" y="380902"/>
                </a:lnTo>
                <a:lnTo>
                  <a:pt x="0" y="381347"/>
                </a:lnTo>
                <a:lnTo>
                  <a:pt x="0" y="382045"/>
                </a:lnTo>
                <a:lnTo>
                  <a:pt x="0" y="400389"/>
                </a:lnTo>
                <a:lnTo>
                  <a:pt x="0" y="449716"/>
                </a:lnTo>
                <a:lnTo>
                  <a:pt x="0" y="450414"/>
                </a:lnTo>
                <a:lnTo>
                  <a:pt x="0" y="457011"/>
                </a:lnTo>
                <a:lnTo>
                  <a:pt x="0" y="524459"/>
                </a:lnTo>
                <a:lnTo>
                  <a:pt x="0" y="525158"/>
                </a:lnTo>
                <a:lnTo>
                  <a:pt x="0" y="5253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10800000" flipH="1">
            <a:off x="269226" y="223658"/>
            <a:ext cx="219882" cy="106200"/>
          </a:xfrm>
          <a:custGeom>
            <a:avLst/>
            <a:gdLst>
              <a:gd name="connsiteX0" fmla="*/ 0 w 366159"/>
              <a:gd name="connsiteY0" fmla="*/ 176851 h 176851"/>
              <a:gd name="connsiteX1" fmla="*/ 123825 w 366159"/>
              <a:gd name="connsiteY1" fmla="*/ 176851 h 176851"/>
              <a:gd name="connsiteX2" fmla="*/ 366159 w 366159"/>
              <a:gd name="connsiteY2" fmla="*/ 0 h 176851"/>
              <a:gd name="connsiteX3" fmla="*/ 242334 w 366159"/>
              <a:gd name="connsiteY3" fmla="*/ 0 h 176851"/>
            </a:gdLst>
            <a:ahLst/>
            <a:cxnLst/>
            <a:rect l="l" t="t" r="r" b="b"/>
            <a:pathLst>
              <a:path w="366159" h="176851">
                <a:moveTo>
                  <a:pt x="0" y="176851"/>
                </a:moveTo>
                <a:lnTo>
                  <a:pt x="123825" y="176851"/>
                </a:lnTo>
                <a:lnTo>
                  <a:pt x="366159" y="0"/>
                </a:lnTo>
                <a:lnTo>
                  <a:pt x="2423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flipH="1" flipV="1">
            <a:off x="415416" y="329859"/>
            <a:ext cx="73692" cy="493701"/>
          </a:xfrm>
          <a:custGeom>
            <a:avLst/>
            <a:gdLst>
              <a:gd name="connsiteX0" fmla="*/ 73692 w 73692"/>
              <a:gd name="connsiteY0" fmla="*/ 493701 h 493701"/>
              <a:gd name="connsiteX1" fmla="*/ 0 w 73692"/>
              <a:gd name="connsiteY1" fmla="*/ 493701 h 493701"/>
              <a:gd name="connsiteX2" fmla="*/ 0 w 73692"/>
              <a:gd name="connsiteY2" fmla="*/ 293966 h 493701"/>
              <a:gd name="connsiteX3" fmla="*/ 0 w 73692"/>
              <a:gd name="connsiteY3" fmla="*/ 199735 h 493701"/>
              <a:gd name="connsiteX4" fmla="*/ 0 w 73692"/>
              <a:gd name="connsiteY4" fmla="*/ 0 h 493701"/>
              <a:gd name="connsiteX5" fmla="*/ 73692 w 73692"/>
              <a:gd name="connsiteY5" fmla="*/ 0 h 493701"/>
              <a:gd name="connsiteX6" fmla="*/ 73692 w 73692"/>
              <a:gd name="connsiteY6" fmla="*/ 199735 h 493701"/>
              <a:gd name="connsiteX7" fmla="*/ 73692 w 73692"/>
              <a:gd name="connsiteY7" fmla="*/ 293966 h 493701"/>
            </a:gdLst>
            <a:ahLst/>
            <a:cxnLst/>
            <a:rect l="l" t="t" r="r" b="b"/>
            <a:pathLst>
              <a:path w="73692" h="493701">
                <a:moveTo>
                  <a:pt x="73692" y="493701"/>
                </a:moveTo>
                <a:lnTo>
                  <a:pt x="0" y="493701"/>
                </a:lnTo>
                <a:lnTo>
                  <a:pt x="0" y="293966"/>
                </a:lnTo>
                <a:lnTo>
                  <a:pt x="0" y="199735"/>
                </a:lnTo>
                <a:lnTo>
                  <a:pt x="0" y="0"/>
                </a:lnTo>
                <a:lnTo>
                  <a:pt x="73692" y="0"/>
                </a:lnTo>
                <a:lnTo>
                  <a:pt x="73692" y="199735"/>
                </a:lnTo>
                <a:lnTo>
                  <a:pt x="73692" y="29396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10556" y="360216"/>
            <a:ext cx="1080905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创新激励制度的战略意义</a:t>
            </a: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10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100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101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102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103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104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105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106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107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08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09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1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110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11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12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13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14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15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16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17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18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19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2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120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21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22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23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24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25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26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27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28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29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3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130.xml><?xml version="1.0" encoding="utf-8"?>
<p:tagLst xmlns:p="http://schemas.openxmlformats.org/presentationml/2006/main">
  <p:tag name="KSO_WM_DIAGRAM_VIRTUALLY_FRAME" val="{&quot;height&quot;:330.84448171943495,&quot;left&quot;:31.354330708661415,&quot;top&quot;:111.62473087899025,&quot;width&quot;:875.6456692913385}"/>
</p:tagLst>
</file>

<file path=ppt/tags/tag131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32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33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34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35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36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37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38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39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4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140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41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42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43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44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45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46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47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48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49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5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150.xml><?xml version="1.0" encoding="utf-8"?>
<p:tagLst xmlns:p="http://schemas.openxmlformats.org/presentationml/2006/main">
  <p:tag name="KSO_WM_DIAGRAM_VIRTUALLY_FRAME" val="{&quot;height&quot;:290.25417322834636,&quot;left&quot;:67.09779527559054,&quot;top&quot;:169.3233070866142,&quot;width&quot;:824.8277952755905}"/>
</p:tagLst>
</file>

<file path=ppt/tags/tag151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52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53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54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55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56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57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58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59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6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160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61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62.xml><?xml version="1.0" encoding="utf-8"?>
<p:tagLst xmlns:p="http://schemas.openxmlformats.org/presentationml/2006/main">
  <p:tag name="KSO_WM_DIAGRAM_VIRTUALLY_FRAME" val="{&quot;height&quot;:447.3156692913386,&quot;left&quot;:411.71740157480315,&quot;top&quot;:83.2644094488189,&quot;width&quot;:477.817716535433}"/>
</p:tagLst>
</file>

<file path=ppt/tags/tag163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64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65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66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67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68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69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7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170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71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72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73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74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75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76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77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78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79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8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180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81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82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83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84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85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86.xml><?xml version="1.0" encoding="utf-8"?>
<p:tagLst xmlns:p="http://schemas.openxmlformats.org/presentationml/2006/main">
  <p:tag name="KSO_WM_DIAGRAM_VIRTUALLY_FRAME" val="{&quot;height&quot;:287.35299212598426,&quot;left&quot;:36.2,&quot;top&quot;:153.8855118110236,&quot;width&quot;:887.25}"/>
</p:tagLst>
</file>

<file path=ppt/tags/tag19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2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20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21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22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23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24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25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26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27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28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29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3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30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31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32.xml><?xml version="1.0" encoding="utf-8"?>
<p:tagLst xmlns:p="http://schemas.openxmlformats.org/presentationml/2006/main">
  <p:tag name="KSO_WM_DIAGRAM_VIRTUALLY_FRAME" val="{&quot;height&quot;:378.94834645669295,&quot;left&quot;:52,&quot;top&quot;:104.0515748031496,&quot;width&quot;:855}"/>
</p:tagLst>
</file>

<file path=ppt/tags/tag33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34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35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36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37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38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39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4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40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41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42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43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44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45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46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47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48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49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5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50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51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52.xml><?xml version="1.0" encoding="utf-8"?>
<p:tagLst xmlns:p="http://schemas.openxmlformats.org/presentationml/2006/main">
  <p:tag name="KSO_WM_DIAGRAM_VIRTUALLY_FRAME" val="{&quot;height&quot;:366.8,&quot;left&quot;:52,&quot;top&quot;:106.4,&quot;width&quot;:855.0000787401574}"/>
</p:tagLst>
</file>

<file path=ppt/tags/tag53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54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55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56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57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58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59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6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60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61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62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63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64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65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66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67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68.xml><?xml version="1.0" encoding="utf-8"?>
<p:tagLst xmlns:p="http://schemas.openxmlformats.org/presentationml/2006/main">
  <p:tag name="KSO_WM_DIAGRAM_VIRTUALLY_FRAME" val="{&quot;height&quot;:400.56330708661426,&quot;left&quot;:456.0997637795275,&quot;top&quot;:76.16614173228346,&quot;width&quot;:400.29937007874014}"/>
</p:tagLst>
</file>

<file path=ppt/tags/tag69.xml><?xml version="1.0" encoding="utf-8"?>
<p:tagLst xmlns:p="http://schemas.openxmlformats.org/presentationml/2006/main">
  <p:tag name="KSO_WM_DIAGRAM_VIRTUALLY_FRAME" val="{&quot;height&quot;:294.71110236220466,&quot;left&quot;:68.61291338582677,&quot;top&quot;:145.28905511811024,&quot;width&quot;:837.8507086614175}"/>
</p:tagLst>
</file>

<file path=ppt/tags/tag7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70.xml><?xml version="1.0" encoding="utf-8"?>
<p:tagLst xmlns:p="http://schemas.openxmlformats.org/presentationml/2006/main">
  <p:tag name="KSO_WM_DIAGRAM_VIRTUALLY_FRAME" val="{&quot;height&quot;:294.71110236220466,&quot;left&quot;:68.61291338582677,&quot;top&quot;:145.28905511811024,&quot;width&quot;:837.8507086614175}"/>
</p:tagLst>
</file>

<file path=ppt/tags/tag71.xml><?xml version="1.0" encoding="utf-8"?>
<p:tagLst xmlns:p="http://schemas.openxmlformats.org/presentationml/2006/main">
  <p:tag name="KSO_WM_DIAGRAM_VIRTUALLY_FRAME" val="{&quot;height&quot;:294.71110236220466,&quot;left&quot;:68.61291338582677,&quot;top&quot;:145.28905511811024,&quot;width&quot;:837.8507086614175}"/>
</p:tagLst>
</file>

<file path=ppt/tags/tag72.xml><?xml version="1.0" encoding="utf-8"?>
<p:tagLst xmlns:p="http://schemas.openxmlformats.org/presentationml/2006/main">
  <p:tag name="KSO_WM_DIAGRAM_VIRTUALLY_FRAME" val="{&quot;height&quot;:294.71110236220466,&quot;left&quot;:68.61291338582677,&quot;top&quot;:145.28905511811024,&quot;width&quot;:837.8507086614175}"/>
</p:tagLst>
</file>

<file path=ppt/tags/tag73.xml><?xml version="1.0" encoding="utf-8"?>
<p:tagLst xmlns:p="http://schemas.openxmlformats.org/presentationml/2006/main">
  <p:tag name="KSO_WM_DIAGRAM_VIRTUALLY_FRAME" val="{&quot;height&quot;:294.71110236220466,&quot;left&quot;:68.61291338582677,&quot;top&quot;:145.28905511811024,&quot;width&quot;:837.8507086614175}"/>
</p:tagLst>
</file>

<file path=ppt/tags/tag74.xml><?xml version="1.0" encoding="utf-8"?>
<p:tagLst xmlns:p="http://schemas.openxmlformats.org/presentationml/2006/main">
  <p:tag name="KSO_WM_DIAGRAM_VIRTUALLY_FRAME" val="{&quot;height&quot;:294.71110236220466,&quot;left&quot;:68.61291338582677,&quot;top&quot;:145.28905511811024,&quot;width&quot;:837.8507086614175}"/>
</p:tagLst>
</file>

<file path=ppt/tags/tag75.xml><?xml version="1.0" encoding="utf-8"?>
<p:tagLst xmlns:p="http://schemas.openxmlformats.org/presentationml/2006/main">
  <p:tag name="KSO_WM_DIAGRAM_VIRTUALLY_FRAME" val="{&quot;height&quot;:294.71110236220466,&quot;left&quot;:68.61291338582677,&quot;top&quot;:145.28905511811024,&quot;width&quot;:837.8507086614175}"/>
</p:tagLst>
</file>

<file path=ppt/tags/tag76.xml><?xml version="1.0" encoding="utf-8"?>
<p:tagLst xmlns:p="http://schemas.openxmlformats.org/presentationml/2006/main">
  <p:tag name="KSO_WM_DIAGRAM_VIRTUALLY_FRAME" val="{&quot;height&quot;:294.71110236220466,&quot;left&quot;:68.61291338582677,&quot;top&quot;:145.28905511811024,&quot;width&quot;:837.8507086614175}"/>
</p:tagLst>
</file>

<file path=ppt/tags/tag77.xml><?xml version="1.0" encoding="utf-8"?>
<p:tagLst xmlns:p="http://schemas.openxmlformats.org/presentationml/2006/main">
  <p:tag name="KSO_WM_DIAGRAM_VIRTUALLY_FRAME" val="{&quot;height&quot;:294.71110236220466,&quot;left&quot;:68.61291338582677,&quot;top&quot;:145.28905511811024,&quot;width&quot;:837.8507086614175}"/>
</p:tagLst>
</file>

<file path=ppt/tags/tag78.xml><?xml version="1.0" encoding="utf-8"?>
<p:tagLst xmlns:p="http://schemas.openxmlformats.org/presentationml/2006/main">
  <p:tag name="KSO_WM_DIAGRAM_VIRTUALLY_FRAME" val="{&quot;height&quot;:294.71110236220466,&quot;left&quot;:68.61291338582677,&quot;top&quot;:145.28905511811024,&quot;width&quot;:837.8507086614175}"/>
</p:tagLst>
</file>

<file path=ppt/tags/tag79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8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80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81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82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83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84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85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86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87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88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89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9.xml><?xml version="1.0" encoding="utf-8"?>
<p:tagLst xmlns:p="http://schemas.openxmlformats.org/presentationml/2006/main">
  <p:tag name="KSO_WM_DIAGRAM_VIRTUALLY_FRAME" val="{&quot;height&quot;:360.59377952755904,&quot;left&quot;:102.081968503937,&quot;top&quot;:105.14102362204724,&quot;width&quot;:754.8360629921261}"/>
</p:tagLst>
</file>

<file path=ppt/tags/tag90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91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92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93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94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95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96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97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98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ags/tag99.xml><?xml version="1.0" encoding="utf-8"?>
<p:tagLst xmlns:p="http://schemas.openxmlformats.org/presentationml/2006/main">
  <p:tag name="KSO_WM_DIAGRAM_VIRTUALLY_FRAME" val="{&quot;height&quot;:389.1234645669291,&quot;left&quot;:53.655354330708654,&quot;top&quot;:106.62653543307087,&quot;width&quot;:852.689291338582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3101</Words>
  <Application>WPS 演示</Application>
  <PresentationFormat/>
  <Paragraphs>388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Source Han Sans CN Bold</vt:lpstr>
      <vt:lpstr>Source Han Sans CN Regular</vt:lpstr>
      <vt:lpstr>OPPOSans H</vt:lpstr>
      <vt:lpstr>Source Han Sans</vt:lpstr>
      <vt:lpstr>等线</vt:lpstr>
      <vt:lpstr>微软雅黑</vt:lpstr>
      <vt:lpstr>Arial Unicode MS</vt:lpstr>
      <vt:lpstr>Calibri</vt:lpstr>
      <vt:lpstr>OPPOSans B</vt:lpstr>
      <vt:lpstr>OPPOSans 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嘿嘿</cp:lastModifiedBy>
  <cp:revision>6</cp:revision>
  <dcterms:created xsi:type="dcterms:W3CDTF">2025-10-16T01:14:17Z</dcterms:created>
  <dcterms:modified xsi:type="dcterms:W3CDTF">2025-10-16T02:33:13Z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70D57713283Z51343972","ReservedCode1":"{\"SecurityData\":{\"Type\":\"TC260PG\",\"Version\":1,\"PubSD\":[{\"Type\":\"DS\",\"AlgID\":\"1.2.156.10197.1.501\",\"TBSData\":{\"Type\":\"LabelMataData\"},\"Signature\":\"30460221009aa95005fca797b6072169cc70361384eb6fe5f3110fe65cf7c5662b353e4394022100e81060e48ffcf53559560bb1ad813228cb8b6c65a8a137d68b983b85d48e894c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70D57713283Z51343972","ReservedCode2":"{\"SecurityData\":{\"Type\":\"TC260PG\",\"Version\":1,\"PubSD\":[{\"Type\":\"DS\",\"AlgID\":\"1.2.156.10197.1.501\",\"TBSData\":{\"Type\":\"LabelMataData\"},\"Signature\":\"304502207b912099b2fb7fbacd8b88ec20166544bbe6c9f1940dd46a0743021533dca5c1022100dd9b1a9e7b6ae6122289fd59ca0d71e643c6971a3d66090f5592183f2d2dd8e1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  <property fmtid="{D5CDD505-2E9C-101B-9397-08002B2CF9AE}" pid="3" name="ICV">
    <vt:lpwstr>FC2FFEC878E34B6C97D8083DC9BAA7DE_12</vt:lpwstr>
  </property>
  <property fmtid="{D5CDD505-2E9C-101B-9397-08002B2CF9AE}" pid="4" name="KSOProductBuildVer">
    <vt:lpwstr>2052-12.1.0.22529</vt:lpwstr>
  </property>
</Properties>
</file>