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embeddedFontLst>
    <p:embeddedFont>
      <p:font typeface="Source Han Sans CN Bold" panose="020B0800000000000000" charset="-122"/>
      <p:bold r:id="rId36"/>
    </p:embeddedFont>
    <p:embeddedFont>
      <p:font typeface="OPPOSans H" panose="00020600040101010101" charset="-122"/>
      <p:regular r:id="rId37"/>
    </p:embeddedFont>
    <p:embeddedFont>
      <p:font typeface="Source Han Sans" panose="020B0400000000000000" charset="-122"/>
      <p:regular r:id="rId38"/>
    </p:embeddedFont>
    <p:embeddedFont>
      <p:font typeface="OPPOSans B" panose="00020600040101010101" charset="-122"/>
      <p:regular r:id="rId3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37.xml"/><Relationship Id="rId16" Type="http://schemas.openxmlformats.org/officeDocument/2006/relationships/tags" Target="../tags/tag136.xml"/><Relationship Id="rId15" Type="http://schemas.openxmlformats.org/officeDocument/2006/relationships/tags" Target="../tags/tag135.xml"/><Relationship Id="rId14" Type="http://schemas.openxmlformats.org/officeDocument/2006/relationships/tags" Target="../tags/tag134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tags" Target="../tags/tag12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50.xml"/><Relationship Id="rId12" Type="http://schemas.openxmlformats.org/officeDocument/2006/relationships/tags" Target="../tags/tag149.xml"/><Relationship Id="rId11" Type="http://schemas.openxmlformats.org/officeDocument/2006/relationships/tags" Target="../tags/tag148.xml"/><Relationship Id="rId10" Type="http://schemas.openxmlformats.org/officeDocument/2006/relationships/tags" Target="../tags/tag147.xml"/><Relationship Id="rId1" Type="http://schemas.openxmlformats.org/officeDocument/2006/relationships/tags" Target="../tags/tag1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174.xml"/><Relationship Id="rId23" Type="http://schemas.openxmlformats.org/officeDocument/2006/relationships/tags" Target="../tags/tag173.xml"/><Relationship Id="rId22" Type="http://schemas.openxmlformats.org/officeDocument/2006/relationships/tags" Target="../tags/tag172.xml"/><Relationship Id="rId21" Type="http://schemas.openxmlformats.org/officeDocument/2006/relationships/tags" Target="../tags/tag171.xml"/><Relationship Id="rId20" Type="http://schemas.openxmlformats.org/officeDocument/2006/relationships/tags" Target="../tags/tag170.xml"/><Relationship Id="rId2" Type="http://schemas.openxmlformats.org/officeDocument/2006/relationships/tags" Target="../tags/tag152.xml"/><Relationship Id="rId19" Type="http://schemas.openxmlformats.org/officeDocument/2006/relationships/tags" Target="../tags/tag169.xml"/><Relationship Id="rId18" Type="http://schemas.openxmlformats.org/officeDocument/2006/relationships/tags" Target="../tags/tag168.xml"/><Relationship Id="rId17" Type="http://schemas.openxmlformats.org/officeDocument/2006/relationships/tags" Target="../tags/tag167.xml"/><Relationship Id="rId16" Type="http://schemas.openxmlformats.org/officeDocument/2006/relationships/tags" Target="../tags/tag166.xml"/><Relationship Id="rId15" Type="http://schemas.openxmlformats.org/officeDocument/2006/relationships/tags" Target="../tags/tag165.xml"/><Relationship Id="rId14" Type="http://schemas.openxmlformats.org/officeDocument/2006/relationships/tags" Target="../tags/tag164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tags" Target="../tags/tag15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90.xml"/><Relationship Id="rId15" Type="http://schemas.openxmlformats.org/officeDocument/2006/relationships/tags" Target="../tags/tag189.xml"/><Relationship Id="rId14" Type="http://schemas.openxmlformats.org/officeDocument/2006/relationships/tags" Target="../tags/tag188.xml"/><Relationship Id="rId13" Type="http://schemas.openxmlformats.org/officeDocument/2006/relationships/tags" Target="../tags/tag187.xml"/><Relationship Id="rId12" Type="http://schemas.openxmlformats.org/officeDocument/2006/relationships/tags" Target="../tags/tag186.xml"/><Relationship Id="rId11" Type="http://schemas.openxmlformats.org/officeDocument/2006/relationships/tags" Target="../tags/tag185.xml"/><Relationship Id="rId10" Type="http://schemas.openxmlformats.org/officeDocument/2006/relationships/tags" Target="../tags/tag184.xml"/><Relationship Id="rId1" Type="http://schemas.openxmlformats.org/officeDocument/2006/relationships/tags" Target="../tags/tag17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214.xml"/><Relationship Id="rId23" Type="http://schemas.openxmlformats.org/officeDocument/2006/relationships/tags" Target="../tags/tag213.xml"/><Relationship Id="rId22" Type="http://schemas.openxmlformats.org/officeDocument/2006/relationships/tags" Target="../tags/tag212.xml"/><Relationship Id="rId21" Type="http://schemas.openxmlformats.org/officeDocument/2006/relationships/tags" Target="../tags/tag211.xml"/><Relationship Id="rId20" Type="http://schemas.openxmlformats.org/officeDocument/2006/relationships/tags" Target="../tags/tag210.xml"/><Relationship Id="rId2" Type="http://schemas.openxmlformats.org/officeDocument/2006/relationships/tags" Target="../tags/tag192.xml"/><Relationship Id="rId19" Type="http://schemas.openxmlformats.org/officeDocument/2006/relationships/tags" Target="../tags/tag209.xml"/><Relationship Id="rId18" Type="http://schemas.openxmlformats.org/officeDocument/2006/relationships/tags" Target="../tags/tag208.xml"/><Relationship Id="rId17" Type="http://schemas.openxmlformats.org/officeDocument/2006/relationships/tags" Target="../tags/tag207.xml"/><Relationship Id="rId16" Type="http://schemas.openxmlformats.org/officeDocument/2006/relationships/tags" Target="../tags/tag206.xml"/><Relationship Id="rId15" Type="http://schemas.openxmlformats.org/officeDocument/2006/relationships/tags" Target="../tags/tag205.xml"/><Relationship Id="rId14" Type="http://schemas.openxmlformats.org/officeDocument/2006/relationships/tags" Target="../tags/tag204.xml"/><Relationship Id="rId13" Type="http://schemas.openxmlformats.org/officeDocument/2006/relationships/tags" Target="../tags/tag203.xml"/><Relationship Id="rId12" Type="http://schemas.openxmlformats.org/officeDocument/2006/relationships/tags" Target="../tags/tag202.xml"/><Relationship Id="rId11" Type="http://schemas.openxmlformats.org/officeDocument/2006/relationships/tags" Target="../tags/tag201.xml"/><Relationship Id="rId10" Type="http://schemas.openxmlformats.org/officeDocument/2006/relationships/tags" Target="../tags/tag200.xml"/><Relationship Id="rId1" Type="http://schemas.openxmlformats.org/officeDocument/2006/relationships/tags" Target="../tags/tag19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23.xml"/><Relationship Id="rId8" Type="http://schemas.openxmlformats.org/officeDocument/2006/relationships/tags" Target="../tags/tag222.xml"/><Relationship Id="rId7" Type="http://schemas.openxmlformats.org/officeDocument/2006/relationships/tags" Target="../tags/tag221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236.xml"/><Relationship Id="rId21" Type="http://schemas.openxmlformats.org/officeDocument/2006/relationships/tags" Target="../tags/tag235.xml"/><Relationship Id="rId20" Type="http://schemas.openxmlformats.org/officeDocument/2006/relationships/tags" Target="../tags/tag234.xml"/><Relationship Id="rId2" Type="http://schemas.openxmlformats.org/officeDocument/2006/relationships/tags" Target="../tags/tag216.xml"/><Relationship Id="rId19" Type="http://schemas.openxmlformats.org/officeDocument/2006/relationships/tags" Target="../tags/tag233.xml"/><Relationship Id="rId18" Type="http://schemas.openxmlformats.org/officeDocument/2006/relationships/tags" Target="../tags/tag232.xml"/><Relationship Id="rId17" Type="http://schemas.openxmlformats.org/officeDocument/2006/relationships/tags" Target="../tags/tag231.xml"/><Relationship Id="rId16" Type="http://schemas.openxmlformats.org/officeDocument/2006/relationships/tags" Target="../tags/tag230.xml"/><Relationship Id="rId15" Type="http://schemas.openxmlformats.org/officeDocument/2006/relationships/tags" Target="../tags/tag229.xml"/><Relationship Id="rId14" Type="http://schemas.openxmlformats.org/officeDocument/2006/relationships/tags" Target="../tags/tag228.xml"/><Relationship Id="rId13" Type="http://schemas.openxmlformats.org/officeDocument/2006/relationships/tags" Target="../tags/tag227.xml"/><Relationship Id="rId12" Type="http://schemas.openxmlformats.org/officeDocument/2006/relationships/tags" Target="../tags/tag226.xml"/><Relationship Id="rId11" Type="http://schemas.openxmlformats.org/officeDocument/2006/relationships/tags" Target="../tags/tag225.xml"/><Relationship Id="rId10" Type="http://schemas.openxmlformats.org/officeDocument/2006/relationships/tags" Target="../tags/tag224.xml"/><Relationship Id="rId1" Type="http://schemas.openxmlformats.org/officeDocument/2006/relationships/tags" Target="../tags/tag2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tags" Target="../tags/tag244.xml"/><Relationship Id="rId7" Type="http://schemas.openxmlformats.org/officeDocument/2006/relationships/tags" Target="../tags/tag243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252.xml"/><Relationship Id="rId15" Type="http://schemas.openxmlformats.org/officeDocument/2006/relationships/tags" Target="../tags/tag251.xml"/><Relationship Id="rId14" Type="http://schemas.openxmlformats.org/officeDocument/2006/relationships/tags" Target="../tags/tag250.xml"/><Relationship Id="rId13" Type="http://schemas.openxmlformats.org/officeDocument/2006/relationships/tags" Target="../tags/tag249.xml"/><Relationship Id="rId12" Type="http://schemas.openxmlformats.org/officeDocument/2006/relationships/tags" Target="../tags/tag248.xml"/><Relationship Id="rId11" Type="http://schemas.openxmlformats.org/officeDocument/2006/relationships/tags" Target="../tags/tag247.xml"/><Relationship Id="rId10" Type="http://schemas.openxmlformats.org/officeDocument/2006/relationships/tags" Target="../tags/tag246.xml"/><Relationship Id="rId1" Type="http://schemas.openxmlformats.org/officeDocument/2006/relationships/tags" Target="../tags/tag2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8" Type="http://schemas.openxmlformats.org/officeDocument/2006/relationships/slideLayout" Target="../slideLayouts/slideLayout1.xml"/><Relationship Id="rId37" Type="http://schemas.openxmlformats.org/officeDocument/2006/relationships/tags" Target="../tags/tag289.xml"/><Relationship Id="rId36" Type="http://schemas.openxmlformats.org/officeDocument/2006/relationships/tags" Target="../tags/tag288.xml"/><Relationship Id="rId35" Type="http://schemas.openxmlformats.org/officeDocument/2006/relationships/tags" Target="../tags/tag287.xml"/><Relationship Id="rId34" Type="http://schemas.openxmlformats.org/officeDocument/2006/relationships/tags" Target="../tags/tag286.xml"/><Relationship Id="rId33" Type="http://schemas.openxmlformats.org/officeDocument/2006/relationships/tags" Target="../tags/tag285.xml"/><Relationship Id="rId32" Type="http://schemas.openxmlformats.org/officeDocument/2006/relationships/tags" Target="../tags/tag284.xml"/><Relationship Id="rId31" Type="http://schemas.openxmlformats.org/officeDocument/2006/relationships/tags" Target="../tags/tag283.xml"/><Relationship Id="rId30" Type="http://schemas.openxmlformats.org/officeDocument/2006/relationships/tags" Target="../tags/tag282.xml"/><Relationship Id="rId3" Type="http://schemas.openxmlformats.org/officeDocument/2006/relationships/tags" Target="../tags/tag255.xml"/><Relationship Id="rId29" Type="http://schemas.openxmlformats.org/officeDocument/2006/relationships/tags" Target="../tags/tag281.xml"/><Relationship Id="rId28" Type="http://schemas.openxmlformats.org/officeDocument/2006/relationships/tags" Target="../tags/tag280.xml"/><Relationship Id="rId27" Type="http://schemas.openxmlformats.org/officeDocument/2006/relationships/tags" Target="../tags/tag279.xml"/><Relationship Id="rId26" Type="http://schemas.openxmlformats.org/officeDocument/2006/relationships/tags" Target="../tags/tag278.xml"/><Relationship Id="rId25" Type="http://schemas.openxmlformats.org/officeDocument/2006/relationships/tags" Target="../tags/tag277.xml"/><Relationship Id="rId24" Type="http://schemas.openxmlformats.org/officeDocument/2006/relationships/tags" Target="../tags/tag276.xml"/><Relationship Id="rId23" Type="http://schemas.openxmlformats.org/officeDocument/2006/relationships/tags" Target="../tags/tag275.xml"/><Relationship Id="rId22" Type="http://schemas.openxmlformats.org/officeDocument/2006/relationships/tags" Target="../tags/tag274.xml"/><Relationship Id="rId21" Type="http://schemas.openxmlformats.org/officeDocument/2006/relationships/tags" Target="../tags/tag273.xml"/><Relationship Id="rId20" Type="http://schemas.openxmlformats.org/officeDocument/2006/relationships/tags" Target="../tags/tag272.xml"/><Relationship Id="rId2" Type="http://schemas.openxmlformats.org/officeDocument/2006/relationships/tags" Target="../tags/tag254.xml"/><Relationship Id="rId19" Type="http://schemas.openxmlformats.org/officeDocument/2006/relationships/tags" Target="../tags/tag271.xml"/><Relationship Id="rId18" Type="http://schemas.openxmlformats.org/officeDocument/2006/relationships/tags" Target="../tags/tag270.xml"/><Relationship Id="rId17" Type="http://schemas.openxmlformats.org/officeDocument/2006/relationships/tags" Target="../tags/tag269.xml"/><Relationship Id="rId16" Type="http://schemas.openxmlformats.org/officeDocument/2006/relationships/tags" Target="../tags/tag268.xml"/><Relationship Id="rId15" Type="http://schemas.openxmlformats.org/officeDocument/2006/relationships/tags" Target="../tags/tag267.xml"/><Relationship Id="rId14" Type="http://schemas.openxmlformats.org/officeDocument/2006/relationships/tags" Target="../tags/tag266.xml"/><Relationship Id="rId13" Type="http://schemas.openxmlformats.org/officeDocument/2006/relationships/tags" Target="../tags/tag265.xml"/><Relationship Id="rId12" Type="http://schemas.openxmlformats.org/officeDocument/2006/relationships/tags" Target="../tags/tag264.xml"/><Relationship Id="rId11" Type="http://schemas.openxmlformats.org/officeDocument/2006/relationships/tags" Target="../tags/tag263.xml"/><Relationship Id="rId10" Type="http://schemas.openxmlformats.org/officeDocument/2006/relationships/tags" Target="../tags/tag262.xml"/><Relationship Id="rId1" Type="http://schemas.openxmlformats.org/officeDocument/2006/relationships/tags" Target="../tags/tag25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298.xml"/><Relationship Id="rId8" Type="http://schemas.openxmlformats.org/officeDocument/2006/relationships/tags" Target="../tags/tag297.xml"/><Relationship Id="rId7" Type="http://schemas.openxmlformats.org/officeDocument/2006/relationships/tags" Target="../tags/tag296.xml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301.xml"/><Relationship Id="rId11" Type="http://schemas.openxmlformats.org/officeDocument/2006/relationships/tags" Target="../tags/tag300.xml"/><Relationship Id="rId10" Type="http://schemas.openxmlformats.org/officeDocument/2006/relationships/tags" Target="../tags/tag299.xml"/><Relationship Id="rId1" Type="http://schemas.openxmlformats.org/officeDocument/2006/relationships/tags" Target="../tags/tag2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36.xml"/><Relationship Id="rId23" Type="http://schemas.openxmlformats.org/officeDocument/2006/relationships/tags" Target="../tags/tag35.xml"/><Relationship Id="rId22" Type="http://schemas.openxmlformats.org/officeDocument/2006/relationships/tags" Target="../tags/tag34.xml"/><Relationship Id="rId21" Type="http://schemas.openxmlformats.org/officeDocument/2006/relationships/tags" Target="../tags/tag33.xml"/><Relationship Id="rId20" Type="http://schemas.openxmlformats.org/officeDocument/2006/relationships/tags" Target="../tags/tag32.xml"/><Relationship Id="rId2" Type="http://schemas.openxmlformats.org/officeDocument/2006/relationships/tags" Target="../tags/tag14.xml"/><Relationship Id="rId19" Type="http://schemas.openxmlformats.org/officeDocument/2006/relationships/tags" Target="../tags/tag31.xml"/><Relationship Id="rId18" Type="http://schemas.openxmlformats.org/officeDocument/2006/relationships/tags" Target="../tags/tag30.xml"/><Relationship Id="rId17" Type="http://schemas.openxmlformats.org/officeDocument/2006/relationships/tags" Target="../tags/tag29.xml"/><Relationship Id="rId16" Type="http://schemas.openxmlformats.org/officeDocument/2006/relationships/tags" Target="../tags/tag28.xml"/><Relationship Id="rId15" Type="http://schemas.openxmlformats.org/officeDocument/2006/relationships/tags" Target="../tags/tag27.xml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64.xml"/><Relationship Id="rId27" Type="http://schemas.openxmlformats.org/officeDocument/2006/relationships/tags" Target="../tags/tag63.xml"/><Relationship Id="rId26" Type="http://schemas.openxmlformats.org/officeDocument/2006/relationships/tags" Target="../tags/tag62.xml"/><Relationship Id="rId25" Type="http://schemas.openxmlformats.org/officeDocument/2006/relationships/tags" Target="../tags/tag61.xml"/><Relationship Id="rId24" Type="http://schemas.openxmlformats.org/officeDocument/2006/relationships/tags" Target="../tags/tag60.xml"/><Relationship Id="rId23" Type="http://schemas.openxmlformats.org/officeDocument/2006/relationships/tags" Target="../tags/tag59.xml"/><Relationship Id="rId22" Type="http://schemas.openxmlformats.org/officeDocument/2006/relationships/tags" Target="../tags/tag58.xml"/><Relationship Id="rId21" Type="http://schemas.openxmlformats.org/officeDocument/2006/relationships/tags" Target="../tags/tag57.xml"/><Relationship Id="rId20" Type="http://schemas.openxmlformats.org/officeDocument/2006/relationships/tags" Target="../tags/tag56.xml"/><Relationship Id="rId2" Type="http://schemas.openxmlformats.org/officeDocument/2006/relationships/tags" Target="../tags/tag38.xml"/><Relationship Id="rId19" Type="http://schemas.openxmlformats.org/officeDocument/2006/relationships/tags" Target="../tags/tag55.xml"/><Relationship Id="rId18" Type="http://schemas.openxmlformats.org/officeDocument/2006/relationships/tags" Target="../tags/tag54.xml"/><Relationship Id="rId17" Type="http://schemas.openxmlformats.org/officeDocument/2006/relationships/tags" Target="../tags/tag53.xml"/><Relationship Id="rId16" Type="http://schemas.openxmlformats.org/officeDocument/2006/relationships/tags" Target="../tags/tag52.xml"/><Relationship Id="rId15" Type="http://schemas.openxmlformats.org/officeDocument/2006/relationships/tags" Target="../tags/tag51.xml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92.xml"/><Relationship Id="rId27" Type="http://schemas.openxmlformats.org/officeDocument/2006/relationships/tags" Target="../tags/tag91.xml"/><Relationship Id="rId26" Type="http://schemas.openxmlformats.org/officeDocument/2006/relationships/tags" Target="../tags/tag90.xml"/><Relationship Id="rId25" Type="http://schemas.openxmlformats.org/officeDocument/2006/relationships/tags" Target="../tags/tag89.xml"/><Relationship Id="rId24" Type="http://schemas.openxmlformats.org/officeDocument/2006/relationships/tags" Target="../tags/tag88.xml"/><Relationship Id="rId23" Type="http://schemas.openxmlformats.org/officeDocument/2006/relationships/tags" Target="../tags/tag87.xml"/><Relationship Id="rId22" Type="http://schemas.openxmlformats.org/officeDocument/2006/relationships/tags" Target="../tags/tag86.xml"/><Relationship Id="rId21" Type="http://schemas.openxmlformats.org/officeDocument/2006/relationships/tags" Target="../tags/tag85.xml"/><Relationship Id="rId20" Type="http://schemas.openxmlformats.org/officeDocument/2006/relationships/tags" Target="../tags/tag84.xml"/><Relationship Id="rId2" Type="http://schemas.openxmlformats.org/officeDocument/2006/relationships/tags" Target="../tags/tag66.xml"/><Relationship Id="rId19" Type="http://schemas.openxmlformats.org/officeDocument/2006/relationships/tags" Target="../tags/tag83.xml"/><Relationship Id="rId18" Type="http://schemas.openxmlformats.org/officeDocument/2006/relationships/tags" Target="../tags/tag82.xml"/><Relationship Id="rId17" Type="http://schemas.openxmlformats.org/officeDocument/2006/relationships/tags" Target="../tags/tag81.xml"/><Relationship Id="rId16" Type="http://schemas.openxmlformats.org/officeDocument/2006/relationships/tags" Target="../tags/tag80.xml"/><Relationship Id="rId15" Type="http://schemas.openxmlformats.org/officeDocument/2006/relationships/tags" Target="../tags/tag79.xml"/><Relationship Id="rId14" Type="http://schemas.openxmlformats.org/officeDocument/2006/relationships/tags" Target="../tags/tag78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tags" Target="../tags/tag6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120.xml"/><Relationship Id="rId27" Type="http://schemas.openxmlformats.org/officeDocument/2006/relationships/tags" Target="../tags/tag119.xml"/><Relationship Id="rId26" Type="http://schemas.openxmlformats.org/officeDocument/2006/relationships/tags" Target="../tags/tag118.xml"/><Relationship Id="rId25" Type="http://schemas.openxmlformats.org/officeDocument/2006/relationships/tags" Target="../tags/tag117.xml"/><Relationship Id="rId24" Type="http://schemas.openxmlformats.org/officeDocument/2006/relationships/tags" Target="../tags/tag116.xml"/><Relationship Id="rId23" Type="http://schemas.openxmlformats.org/officeDocument/2006/relationships/tags" Target="../tags/tag115.xml"/><Relationship Id="rId22" Type="http://schemas.openxmlformats.org/officeDocument/2006/relationships/tags" Target="../tags/tag114.xml"/><Relationship Id="rId21" Type="http://schemas.openxmlformats.org/officeDocument/2006/relationships/tags" Target="../tags/tag113.xml"/><Relationship Id="rId20" Type="http://schemas.openxmlformats.org/officeDocument/2006/relationships/tags" Target="../tags/tag112.xml"/><Relationship Id="rId2" Type="http://schemas.openxmlformats.org/officeDocument/2006/relationships/tags" Target="../tags/tag94.xml"/><Relationship Id="rId19" Type="http://schemas.openxmlformats.org/officeDocument/2006/relationships/tags" Target="../tags/tag111.xml"/><Relationship Id="rId18" Type="http://schemas.openxmlformats.org/officeDocument/2006/relationships/tags" Target="../tags/tag110.xml"/><Relationship Id="rId17" Type="http://schemas.openxmlformats.org/officeDocument/2006/relationships/tags" Target="../tags/tag109.xml"/><Relationship Id="rId16" Type="http://schemas.openxmlformats.org/officeDocument/2006/relationships/tags" Target="../tags/tag108.xml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tags" Target="../tags/tag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4"/>
          <p:cNvSpPr txBox="1"/>
          <p:nvPr/>
        </p:nvSpPr>
        <p:spPr>
          <a:xfrm>
            <a:off x="660401" y="2050593"/>
            <a:ext cx="6248399" cy="21948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sz="4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模块二</a:t>
            </a:r>
            <a:r>
              <a:rPr kumimoji="1" lang="zh-CN" altLang="en-US" sz="4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：</a:t>
            </a:r>
            <a:r>
              <a:rPr kumimoji="1" lang="en-US" altLang="zh-CN" sz="4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行为层文化——员工的“日常习惯”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367402" y="1837047"/>
            <a:ext cx="428004" cy="36896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3175706" y="1837047"/>
            <a:ext cx="428004" cy="36896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060212" y="1837047"/>
            <a:ext cx="428004" cy="36896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8868517" y="1837047"/>
            <a:ext cx="428004" cy="36896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0" y="2140145"/>
            <a:ext cx="12191999" cy="2160000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585417" y="1822675"/>
            <a:ext cx="2572965" cy="3816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755899" y="2771003"/>
            <a:ext cx="2232000" cy="27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宣誓过程触发专注模式，帮助员工完成从“休息状态”到“工作状态”的切换。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755899" y="2051902"/>
            <a:ext cx="2232000" cy="7016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心理开关作用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3393722" y="1822675"/>
            <a:ext cx="2649166" cy="3816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3602305" y="2771003"/>
            <a:ext cx="2232000" cy="27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多人齐声朗读形成声波共振，产生“我们是一体”的心理认同。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3470275" y="2051685"/>
            <a:ext cx="2465070" cy="701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集体责任感的生成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6278228" y="1822675"/>
            <a:ext cx="2572965" cy="3816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6448710" y="2771003"/>
            <a:ext cx="2232000" cy="27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声音洪亮、眼神坚定，激发使命感与职业荣誉感。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6448710" y="2051902"/>
            <a:ext cx="2232000" cy="7016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情绪动员功能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9086533" y="1822675"/>
            <a:ext cx="2572965" cy="381600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9257015" y="2771003"/>
            <a:ext cx="2232000" cy="270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每日重复强化，使安全承诺成为潜意识中的行为准则。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9257015" y="2051902"/>
            <a:ext cx="2232000" cy="7016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记忆锚点效应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安全宣誓的心理效应分析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3757197"/>
            <a:ext cx="1800000" cy="2016000"/>
          </a:xfrm>
          <a:prstGeom prst="round2DiagRect">
            <a:avLst>
              <a:gd name="adj1" fmla="val 12313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0400" y="1527202"/>
            <a:ext cx="1800000" cy="2016000"/>
          </a:xfrm>
          <a:prstGeom prst="round2DiagRect">
            <a:avLst>
              <a:gd name="adj1" fmla="val 12313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08152" y="1917587"/>
            <a:ext cx="1504496" cy="10912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PART
</a:t>
            </a: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08152" y="4147582"/>
            <a:ext cx="1504496" cy="10912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PART
</a:t>
            </a: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02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1"/>
            </p:custDataLst>
          </p:nvPr>
        </p:nvSpPr>
        <p:spPr>
          <a:xfrm>
            <a:off x="2669650" y="1491203"/>
            <a:ext cx="4320000" cy="2016000"/>
          </a:xfrm>
          <a:custGeom>
            <a:avLst/>
            <a:gdLst>
              <a:gd name="connsiteX0" fmla="*/ 108000 w 4368365"/>
              <a:gd name="connsiteY0" fmla="*/ 0 h 1910080"/>
              <a:gd name="connsiteX1" fmla="*/ 4260365 w 4368365"/>
              <a:gd name="connsiteY1" fmla="*/ 0 h 1910080"/>
              <a:gd name="connsiteX2" fmla="*/ 4368365 w 4368365"/>
              <a:gd name="connsiteY2" fmla="*/ 108000 h 1910080"/>
              <a:gd name="connsiteX3" fmla="*/ 4368365 w 4368365"/>
              <a:gd name="connsiteY3" fmla="*/ 1802080 h 1910080"/>
              <a:gd name="connsiteX4" fmla="*/ 4260365 w 4368365"/>
              <a:gd name="connsiteY4" fmla="*/ 1910080 h 1910080"/>
              <a:gd name="connsiteX5" fmla="*/ 108000 w 4368365"/>
              <a:gd name="connsiteY5" fmla="*/ 1910080 h 1910080"/>
              <a:gd name="connsiteX6" fmla="*/ 0 w 4368365"/>
              <a:gd name="connsiteY6" fmla="*/ 1802080 h 1910080"/>
              <a:gd name="connsiteX7" fmla="*/ 0 w 4368365"/>
              <a:gd name="connsiteY7" fmla="*/ 108000 h 1910080"/>
              <a:gd name="connsiteX8" fmla="*/ 108000 w 4368365"/>
              <a:gd name="connsiteY8" fmla="*/ 0 h 1910080"/>
            </a:gdLst>
            <a:ahLst/>
            <a:cxnLst/>
            <a:rect l="l" t="t" r="r" b="b"/>
            <a:pathLst>
              <a:path w="4368365" h="1910080">
                <a:moveTo>
                  <a:pt x="108000" y="0"/>
                </a:moveTo>
                <a:lnTo>
                  <a:pt x="4260365" y="0"/>
                </a:lnTo>
                <a:cubicBezTo>
                  <a:pt x="4319981" y="0"/>
                  <a:pt x="4368365" y="48384"/>
                  <a:pt x="4368365" y="108000"/>
                </a:cubicBezTo>
                <a:lnTo>
                  <a:pt x="4368365" y="1802080"/>
                </a:lnTo>
                <a:cubicBezTo>
                  <a:pt x="4368365" y="1861696"/>
                  <a:pt x="4319981" y="1910080"/>
                  <a:pt x="4260365" y="1910080"/>
                </a:cubicBezTo>
                <a:lnTo>
                  <a:pt x="108000" y="1910080"/>
                </a:lnTo>
                <a:cubicBezTo>
                  <a:pt x="48384" y="1910080"/>
                  <a:pt x="0" y="1861696"/>
                  <a:pt x="0" y="1802080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254000" dist="76200" algn="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2"/>
            </p:custDataLst>
          </p:nvPr>
        </p:nvSpPr>
        <p:spPr>
          <a:xfrm>
            <a:off x="2669650" y="3757197"/>
            <a:ext cx="4320000" cy="2016000"/>
          </a:xfrm>
          <a:custGeom>
            <a:avLst/>
            <a:gdLst>
              <a:gd name="connsiteX0" fmla="*/ 108000 w 4368365"/>
              <a:gd name="connsiteY0" fmla="*/ 0 h 1910080"/>
              <a:gd name="connsiteX1" fmla="*/ 4260365 w 4368365"/>
              <a:gd name="connsiteY1" fmla="*/ 0 h 1910080"/>
              <a:gd name="connsiteX2" fmla="*/ 4368365 w 4368365"/>
              <a:gd name="connsiteY2" fmla="*/ 108000 h 1910080"/>
              <a:gd name="connsiteX3" fmla="*/ 4368365 w 4368365"/>
              <a:gd name="connsiteY3" fmla="*/ 1802080 h 1910080"/>
              <a:gd name="connsiteX4" fmla="*/ 4260365 w 4368365"/>
              <a:gd name="connsiteY4" fmla="*/ 1910080 h 1910080"/>
              <a:gd name="connsiteX5" fmla="*/ 108000 w 4368365"/>
              <a:gd name="connsiteY5" fmla="*/ 1910080 h 1910080"/>
              <a:gd name="connsiteX6" fmla="*/ 0 w 4368365"/>
              <a:gd name="connsiteY6" fmla="*/ 1802080 h 1910080"/>
              <a:gd name="connsiteX7" fmla="*/ 0 w 4368365"/>
              <a:gd name="connsiteY7" fmla="*/ 108000 h 1910080"/>
              <a:gd name="connsiteX8" fmla="*/ 108000 w 4368365"/>
              <a:gd name="connsiteY8" fmla="*/ 0 h 1910080"/>
            </a:gdLst>
            <a:ahLst/>
            <a:cxnLst/>
            <a:rect l="l" t="t" r="r" b="b"/>
            <a:pathLst>
              <a:path w="4368365" h="1910080">
                <a:moveTo>
                  <a:pt x="108000" y="0"/>
                </a:moveTo>
                <a:lnTo>
                  <a:pt x="4260365" y="0"/>
                </a:lnTo>
                <a:cubicBezTo>
                  <a:pt x="4319981" y="0"/>
                  <a:pt x="4368365" y="48384"/>
                  <a:pt x="4368365" y="108000"/>
                </a:cubicBezTo>
                <a:lnTo>
                  <a:pt x="4368365" y="1802080"/>
                </a:lnTo>
                <a:cubicBezTo>
                  <a:pt x="4368365" y="1861696"/>
                  <a:pt x="4319981" y="1910080"/>
                  <a:pt x="4260365" y="1910080"/>
                </a:cubicBezTo>
                <a:lnTo>
                  <a:pt x="108000" y="1910080"/>
                </a:lnTo>
                <a:cubicBezTo>
                  <a:pt x="48384" y="1910080"/>
                  <a:pt x="0" y="1861696"/>
                  <a:pt x="0" y="1802080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254000" dist="76200" algn="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3"/>
            </p:custDataLst>
          </p:nvPr>
        </p:nvSpPr>
        <p:spPr>
          <a:xfrm>
            <a:off x="2849650" y="1844579"/>
            <a:ext cx="3960000" cy="288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出勤与参与率监控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4"/>
            </p:custDataLst>
          </p:nvPr>
        </p:nvSpPr>
        <p:spPr>
          <a:xfrm>
            <a:off x="2849650" y="2420708"/>
            <a:ext cx="3960000" cy="8044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通过人脸识别或签到系统记录出勤情况，纳入班组考核。</a:t>
            </a:r>
            <a:endParaRPr kumimoji="1" lang="en-US" altLang="zh-CN" sz="20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5"/>
            </p:custDataLst>
          </p:nvPr>
        </p:nvSpPr>
        <p:spPr>
          <a:xfrm>
            <a:off x="2782975" y="4030563"/>
            <a:ext cx="3960000" cy="288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后续行为追踪机制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6"/>
            </p:custDataLst>
          </p:nvPr>
        </p:nvSpPr>
        <p:spPr>
          <a:xfrm>
            <a:off x="2782975" y="4436512"/>
            <a:ext cx="3960000" cy="8044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将宣誓后的实际操作表现纳入安全巡查重点检查项。</a:t>
            </a:r>
            <a:endParaRPr kumimoji="1" lang="en-US" altLang="zh-CN" sz="20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>
            <p:custDataLst>
              <p:tags r:id="rId7"/>
            </p:custDataLst>
          </p:nvPr>
        </p:nvSpPr>
        <p:spPr>
          <a:xfrm>
            <a:off x="2944926" y="1775593"/>
            <a:ext cx="211989" cy="211989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8"/>
            </p:custDataLst>
          </p:nvPr>
        </p:nvSpPr>
        <p:spPr>
          <a:xfrm>
            <a:off x="7198900" y="1491203"/>
            <a:ext cx="4320000" cy="2016000"/>
          </a:xfrm>
          <a:custGeom>
            <a:avLst/>
            <a:gdLst>
              <a:gd name="connsiteX0" fmla="*/ 108000 w 4368365"/>
              <a:gd name="connsiteY0" fmla="*/ 0 h 1910080"/>
              <a:gd name="connsiteX1" fmla="*/ 4260365 w 4368365"/>
              <a:gd name="connsiteY1" fmla="*/ 0 h 1910080"/>
              <a:gd name="connsiteX2" fmla="*/ 4368365 w 4368365"/>
              <a:gd name="connsiteY2" fmla="*/ 108000 h 1910080"/>
              <a:gd name="connsiteX3" fmla="*/ 4368365 w 4368365"/>
              <a:gd name="connsiteY3" fmla="*/ 1802080 h 1910080"/>
              <a:gd name="connsiteX4" fmla="*/ 4260365 w 4368365"/>
              <a:gd name="connsiteY4" fmla="*/ 1910080 h 1910080"/>
              <a:gd name="connsiteX5" fmla="*/ 108000 w 4368365"/>
              <a:gd name="connsiteY5" fmla="*/ 1910080 h 1910080"/>
              <a:gd name="connsiteX6" fmla="*/ 0 w 4368365"/>
              <a:gd name="connsiteY6" fmla="*/ 1802080 h 1910080"/>
              <a:gd name="connsiteX7" fmla="*/ 0 w 4368365"/>
              <a:gd name="connsiteY7" fmla="*/ 108000 h 1910080"/>
              <a:gd name="connsiteX8" fmla="*/ 108000 w 4368365"/>
              <a:gd name="connsiteY8" fmla="*/ 0 h 1910080"/>
            </a:gdLst>
            <a:ahLst/>
            <a:cxnLst/>
            <a:rect l="l" t="t" r="r" b="b"/>
            <a:pathLst>
              <a:path w="4368365" h="1910080">
                <a:moveTo>
                  <a:pt x="108000" y="0"/>
                </a:moveTo>
                <a:lnTo>
                  <a:pt x="4260365" y="0"/>
                </a:lnTo>
                <a:cubicBezTo>
                  <a:pt x="4319981" y="0"/>
                  <a:pt x="4368365" y="48384"/>
                  <a:pt x="4368365" y="108000"/>
                </a:cubicBezTo>
                <a:lnTo>
                  <a:pt x="4368365" y="1802080"/>
                </a:lnTo>
                <a:cubicBezTo>
                  <a:pt x="4368365" y="1861696"/>
                  <a:pt x="4319981" y="1910080"/>
                  <a:pt x="4260365" y="1910080"/>
                </a:cubicBezTo>
                <a:lnTo>
                  <a:pt x="108000" y="1910080"/>
                </a:lnTo>
                <a:cubicBezTo>
                  <a:pt x="48384" y="1910080"/>
                  <a:pt x="0" y="1861696"/>
                  <a:pt x="0" y="1802080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254000" dist="76200" algn="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9"/>
            </p:custDataLst>
          </p:nvPr>
        </p:nvSpPr>
        <p:spPr>
          <a:xfrm>
            <a:off x="7198900" y="3757197"/>
            <a:ext cx="4320000" cy="2016000"/>
          </a:xfrm>
          <a:custGeom>
            <a:avLst/>
            <a:gdLst>
              <a:gd name="connsiteX0" fmla="*/ 108000 w 4368365"/>
              <a:gd name="connsiteY0" fmla="*/ 0 h 1910080"/>
              <a:gd name="connsiteX1" fmla="*/ 4260365 w 4368365"/>
              <a:gd name="connsiteY1" fmla="*/ 0 h 1910080"/>
              <a:gd name="connsiteX2" fmla="*/ 4368365 w 4368365"/>
              <a:gd name="connsiteY2" fmla="*/ 108000 h 1910080"/>
              <a:gd name="connsiteX3" fmla="*/ 4368365 w 4368365"/>
              <a:gd name="connsiteY3" fmla="*/ 1802080 h 1910080"/>
              <a:gd name="connsiteX4" fmla="*/ 4260365 w 4368365"/>
              <a:gd name="connsiteY4" fmla="*/ 1910080 h 1910080"/>
              <a:gd name="connsiteX5" fmla="*/ 108000 w 4368365"/>
              <a:gd name="connsiteY5" fmla="*/ 1910080 h 1910080"/>
              <a:gd name="connsiteX6" fmla="*/ 0 w 4368365"/>
              <a:gd name="connsiteY6" fmla="*/ 1802080 h 1910080"/>
              <a:gd name="connsiteX7" fmla="*/ 0 w 4368365"/>
              <a:gd name="connsiteY7" fmla="*/ 108000 h 1910080"/>
              <a:gd name="connsiteX8" fmla="*/ 108000 w 4368365"/>
              <a:gd name="connsiteY8" fmla="*/ 0 h 1910080"/>
            </a:gdLst>
            <a:ahLst/>
            <a:cxnLst/>
            <a:rect l="l" t="t" r="r" b="b"/>
            <a:pathLst>
              <a:path w="4368365" h="1910080">
                <a:moveTo>
                  <a:pt x="108000" y="0"/>
                </a:moveTo>
                <a:lnTo>
                  <a:pt x="4260365" y="0"/>
                </a:lnTo>
                <a:cubicBezTo>
                  <a:pt x="4319981" y="0"/>
                  <a:pt x="4368365" y="48384"/>
                  <a:pt x="4368365" y="108000"/>
                </a:cubicBezTo>
                <a:lnTo>
                  <a:pt x="4368365" y="1802080"/>
                </a:lnTo>
                <a:cubicBezTo>
                  <a:pt x="4368365" y="1861696"/>
                  <a:pt x="4319981" y="1910080"/>
                  <a:pt x="4260365" y="1910080"/>
                </a:cubicBezTo>
                <a:lnTo>
                  <a:pt x="108000" y="1910080"/>
                </a:lnTo>
                <a:cubicBezTo>
                  <a:pt x="48384" y="1910080"/>
                  <a:pt x="0" y="1861696"/>
                  <a:pt x="0" y="1802080"/>
                </a:cubicBezTo>
                <a:lnTo>
                  <a:pt x="0" y="108000"/>
                </a:lnTo>
                <a:cubicBezTo>
                  <a:pt x="0" y="48384"/>
                  <a:pt x="48384" y="0"/>
                  <a:pt x="108000" y="0"/>
                </a:cubicBezTo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254000" dist="76200" algn="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0"/>
            </p:custDataLst>
          </p:nvPr>
        </p:nvSpPr>
        <p:spPr>
          <a:xfrm>
            <a:off x="7389059" y="1908714"/>
            <a:ext cx="3960000" cy="288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宣誓质量评分标准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11"/>
            </p:custDataLst>
          </p:nvPr>
        </p:nvSpPr>
        <p:spPr>
          <a:xfrm>
            <a:off x="7299524" y="2420708"/>
            <a:ext cx="3960000" cy="8044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从声音清晰度、节奏一致性、情绪投入度三方面进行打分。</a:t>
            </a:r>
            <a:endParaRPr kumimoji="1" lang="en-US" altLang="zh-CN" sz="20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12"/>
            </p:custDataLst>
          </p:nvPr>
        </p:nvSpPr>
        <p:spPr>
          <a:xfrm>
            <a:off x="7368739" y="4076918"/>
            <a:ext cx="3960000" cy="288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持续优化反馈机制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3" name="标题 1"/>
          <p:cNvSpPr txBox="1"/>
          <p:nvPr>
            <p:custDataLst>
              <p:tags r:id="rId13"/>
            </p:custDataLst>
          </p:nvPr>
        </p:nvSpPr>
        <p:spPr>
          <a:xfrm>
            <a:off x="7346514" y="4508902"/>
            <a:ext cx="3960000" cy="8044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每月收集员工对宣誓内容的意见建议，推动迭代升级。</a:t>
            </a:r>
            <a:endParaRPr kumimoji="1" lang="en-US" altLang="zh-CN" sz="2000">
              <a:ln w="12700">
                <a:noFill/>
              </a:ln>
              <a:solidFill>
                <a:srgbClr val="595959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7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安全宣誓的管理与评估体系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70024" y="404790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老带新“师徒制”——钢铁技艺与精神的“手把手传承”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 rot="5400000">
            <a:off x="661117" y="4509895"/>
            <a:ext cx="774393" cy="667423"/>
          </a:xfrm>
          <a:prstGeom prst="hexagon">
            <a:avLst>
              <a:gd name="adj" fmla="val 29289"/>
              <a:gd name="vf" fmla="val 115470"/>
            </a:avLst>
          </a:prstGeom>
          <a:gradFill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37000"/>
                </a:schemeClr>
              </a:gs>
            </a:gsLst>
            <a:lin ang="10800000" scaled="0"/>
          </a:gra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1372232" y="4683658"/>
            <a:ext cx="4198036" cy="254823"/>
          </a:xfrm>
          <a:custGeom>
            <a:avLst/>
            <a:gdLst>
              <a:gd name="connsiteX0" fmla="*/ 0 w 5473700"/>
              <a:gd name="connsiteY0" fmla="*/ 558800 h 558800"/>
              <a:gd name="connsiteX1" fmla="*/ 698500 w 5473700"/>
              <a:gd name="connsiteY1" fmla="*/ 0 h 558800"/>
              <a:gd name="connsiteX2" fmla="*/ 5473700 w 5473700"/>
              <a:gd name="connsiteY2" fmla="*/ 0 h 558800"/>
              <a:gd name="connsiteX0-1" fmla="*/ 0 w 5473700"/>
              <a:gd name="connsiteY0-2" fmla="*/ 558800 h 558800"/>
              <a:gd name="connsiteX1-3" fmla="*/ 291212 w 5473700"/>
              <a:gd name="connsiteY1-4" fmla="*/ 30665 h 558800"/>
              <a:gd name="connsiteX2-5" fmla="*/ 5473700 w 5473700"/>
              <a:gd name="connsiteY2-6" fmla="*/ 0 h 558800"/>
              <a:gd name="connsiteX0-7" fmla="*/ 0 w 5485611"/>
              <a:gd name="connsiteY0-8" fmla="*/ 444889 h 444889"/>
              <a:gd name="connsiteX1-9" fmla="*/ 303123 w 5485611"/>
              <a:gd name="connsiteY1-10" fmla="*/ 30665 h 444889"/>
              <a:gd name="connsiteX2-11" fmla="*/ 5485611 w 5485611"/>
              <a:gd name="connsiteY2-12" fmla="*/ 0 h 444889"/>
              <a:gd name="connsiteX0-13" fmla="*/ 0 w 5479655"/>
              <a:gd name="connsiteY0-14" fmla="*/ 452007 h 452007"/>
              <a:gd name="connsiteX1-15" fmla="*/ 297167 w 5479655"/>
              <a:gd name="connsiteY1-16" fmla="*/ 30665 h 452007"/>
              <a:gd name="connsiteX2-17" fmla="*/ 5479655 w 5479655"/>
              <a:gd name="connsiteY2-18" fmla="*/ 0 h 452007"/>
              <a:gd name="connsiteX0-19" fmla="*/ 0 w 5485798"/>
              <a:gd name="connsiteY0-20" fmla="*/ 458977 h 458977"/>
              <a:gd name="connsiteX1-21" fmla="*/ 303310 w 5485798"/>
              <a:gd name="connsiteY1-22" fmla="*/ 30665 h 458977"/>
              <a:gd name="connsiteX2-23" fmla="*/ 5485798 w 5485798"/>
              <a:gd name="connsiteY2-24" fmla="*/ 0 h 458977"/>
              <a:gd name="connsiteX0-25" fmla="*/ 0 w 5485798"/>
              <a:gd name="connsiteY0-26" fmla="*/ 458977 h 458977"/>
              <a:gd name="connsiteX1-27" fmla="*/ 309453 w 5485798"/>
              <a:gd name="connsiteY1-28" fmla="*/ 34152 h 458977"/>
              <a:gd name="connsiteX2-29" fmla="*/ 5485798 w 5485798"/>
              <a:gd name="connsiteY2-30" fmla="*/ 0 h 458977"/>
              <a:gd name="connsiteX0-31" fmla="*/ 0 w 5639375"/>
              <a:gd name="connsiteY0-32" fmla="*/ 661139 h 661139"/>
              <a:gd name="connsiteX1-33" fmla="*/ 463030 w 5639375"/>
              <a:gd name="connsiteY1-34" fmla="*/ 34152 h 661139"/>
              <a:gd name="connsiteX2-35" fmla="*/ 5639375 w 5639375"/>
              <a:gd name="connsiteY2-36" fmla="*/ 0 h 661139"/>
              <a:gd name="connsiteX0-37" fmla="*/ 0 w 5448940"/>
              <a:gd name="connsiteY0-38" fmla="*/ 399722 h 399722"/>
              <a:gd name="connsiteX1-39" fmla="*/ 272595 w 5448940"/>
              <a:gd name="connsiteY1-40" fmla="*/ 34152 h 399722"/>
              <a:gd name="connsiteX2-41" fmla="*/ 5448940 w 5448940"/>
              <a:gd name="connsiteY2-42" fmla="*/ 0 h 399722"/>
              <a:gd name="connsiteX0-43" fmla="*/ 0 w 5432046"/>
              <a:gd name="connsiteY0-44" fmla="*/ 382293 h 382293"/>
              <a:gd name="connsiteX1-45" fmla="*/ 255701 w 5432046"/>
              <a:gd name="connsiteY1-46" fmla="*/ 34152 h 382293"/>
              <a:gd name="connsiteX2-47" fmla="*/ 5432046 w 5432046"/>
              <a:gd name="connsiteY2-48" fmla="*/ 0 h 382293"/>
              <a:gd name="connsiteX0-49" fmla="*/ 0 w 3122250"/>
              <a:gd name="connsiteY0-50" fmla="*/ 354408 h 354408"/>
              <a:gd name="connsiteX1-51" fmla="*/ 255701 w 3122250"/>
              <a:gd name="connsiteY1-52" fmla="*/ 6267 h 354408"/>
              <a:gd name="connsiteX2-53" fmla="*/ 3122250 w 3122250"/>
              <a:gd name="connsiteY2-54" fmla="*/ 0 h 354408"/>
              <a:gd name="connsiteX0-55" fmla="*/ 0 w 2707491"/>
              <a:gd name="connsiteY0-56" fmla="*/ 354408 h 354408"/>
              <a:gd name="connsiteX1-57" fmla="*/ 255701 w 2707491"/>
              <a:gd name="connsiteY1-58" fmla="*/ 6267 h 354408"/>
              <a:gd name="connsiteX2-59" fmla="*/ 2707491 w 2707491"/>
              <a:gd name="connsiteY2-60" fmla="*/ 0 h 354408"/>
              <a:gd name="connsiteX0-61" fmla="*/ 0 w 2707491"/>
              <a:gd name="connsiteY0-62" fmla="*/ 382292 h 382292"/>
              <a:gd name="connsiteX1-63" fmla="*/ 255701 w 2707491"/>
              <a:gd name="connsiteY1-64" fmla="*/ 34151 h 382292"/>
              <a:gd name="connsiteX2-65" fmla="*/ 2707491 w 2707491"/>
              <a:gd name="connsiteY2-66" fmla="*/ 0 h 382292"/>
              <a:gd name="connsiteX0-67" fmla="*/ 0 w 2707491"/>
              <a:gd name="connsiteY0-68" fmla="*/ 372997 h 372997"/>
              <a:gd name="connsiteX1-69" fmla="*/ 255701 w 2707491"/>
              <a:gd name="connsiteY1-70" fmla="*/ 24856 h 372997"/>
              <a:gd name="connsiteX2-71" fmla="*/ 2707491 w 2707491"/>
              <a:gd name="connsiteY2-72" fmla="*/ 0 h 372997"/>
            </a:gdLst>
            <a:ahLst/>
            <a:cxnLst/>
            <a:rect l="l" t="t" r="r" b="b"/>
            <a:pathLst>
              <a:path w="2707491" h="372997">
                <a:moveTo>
                  <a:pt x="0" y="372997"/>
                </a:moveTo>
                <a:lnTo>
                  <a:pt x="255701" y="24856"/>
                </a:lnTo>
                <a:lnTo>
                  <a:pt x="2707491" y="0"/>
                </a:lnTo>
              </a:path>
            </a:pathLst>
          </a:custGeom>
          <a:noFill/>
          <a:ln w="9525" cap="sq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miter/>
            <a:headEnd type="none"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 sz="2400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730472" y="4093841"/>
            <a:ext cx="3880473" cy="648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从“经验传承”到“制度化传承”的转变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743078" y="4851458"/>
            <a:ext cx="3882342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企业建立正式拜师流程、签订协议、设置考核指标。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 rot="5400000">
            <a:off x="777429" y="4610140"/>
            <a:ext cx="541769" cy="466932"/>
          </a:xfrm>
          <a:prstGeom prst="hexagon">
            <a:avLst>
              <a:gd name="adj" fmla="val 29289"/>
              <a:gd name="vf" fmla="val 11547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717946" y="4683587"/>
            <a:ext cx="66040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 rot="5400000">
            <a:off x="6467882" y="1985995"/>
            <a:ext cx="774393" cy="667423"/>
          </a:xfrm>
          <a:prstGeom prst="hexagon">
            <a:avLst>
              <a:gd name="adj" fmla="val 29289"/>
              <a:gd name="vf" fmla="val 115470"/>
            </a:avLst>
          </a:prstGeom>
          <a:gradFill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37000"/>
                </a:schemeClr>
              </a:gs>
            </a:gsLst>
            <a:lin ang="10800000" scaled="0"/>
          </a:gra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7178997" y="2265168"/>
            <a:ext cx="4198036" cy="254823"/>
          </a:xfrm>
          <a:custGeom>
            <a:avLst/>
            <a:gdLst>
              <a:gd name="connsiteX0" fmla="*/ 0 w 5473700"/>
              <a:gd name="connsiteY0" fmla="*/ 558800 h 558800"/>
              <a:gd name="connsiteX1" fmla="*/ 698500 w 5473700"/>
              <a:gd name="connsiteY1" fmla="*/ 0 h 558800"/>
              <a:gd name="connsiteX2" fmla="*/ 5473700 w 5473700"/>
              <a:gd name="connsiteY2" fmla="*/ 0 h 558800"/>
              <a:gd name="connsiteX0-1" fmla="*/ 0 w 5473700"/>
              <a:gd name="connsiteY0-2" fmla="*/ 558800 h 558800"/>
              <a:gd name="connsiteX1-3" fmla="*/ 291212 w 5473700"/>
              <a:gd name="connsiteY1-4" fmla="*/ 30665 h 558800"/>
              <a:gd name="connsiteX2-5" fmla="*/ 5473700 w 5473700"/>
              <a:gd name="connsiteY2-6" fmla="*/ 0 h 558800"/>
              <a:gd name="connsiteX0-7" fmla="*/ 0 w 5485611"/>
              <a:gd name="connsiteY0-8" fmla="*/ 444889 h 444889"/>
              <a:gd name="connsiteX1-9" fmla="*/ 303123 w 5485611"/>
              <a:gd name="connsiteY1-10" fmla="*/ 30665 h 444889"/>
              <a:gd name="connsiteX2-11" fmla="*/ 5485611 w 5485611"/>
              <a:gd name="connsiteY2-12" fmla="*/ 0 h 444889"/>
              <a:gd name="connsiteX0-13" fmla="*/ 0 w 5479655"/>
              <a:gd name="connsiteY0-14" fmla="*/ 452007 h 452007"/>
              <a:gd name="connsiteX1-15" fmla="*/ 297167 w 5479655"/>
              <a:gd name="connsiteY1-16" fmla="*/ 30665 h 452007"/>
              <a:gd name="connsiteX2-17" fmla="*/ 5479655 w 5479655"/>
              <a:gd name="connsiteY2-18" fmla="*/ 0 h 452007"/>
              <a:gd name="connsiteX0-19" fmla="*/ 0 w 5485798"/>
              <a:gd name="connsiteY0-20" fmla="*/ 458977 h 458977"/>
              <a:gd name="connsiteX1-21" fmla="*/ 303310 w 5485798"/>
              <a:gd name="connsiteY1-22" fmla="*/ 30665 h 458977"/>
              <a:gd name="connsiteX2-23" fmla="*/ 5485798 w 5485798"/>
              <a:gd name="connsiteY2-24" fmla="*/ 0 h 458977"/>
              <a:gd name="connsiteX0-25" fmla="*/ 0 w 5485798"/>
              <a:gd name="connsiteY0-26" fmla="*/ 458977 h 458977"/>
              <a:gd name="connsiteX1-27" fmla="*/ 309453 w 5485798"/>
              <a:gd name="connsiteY1-28" fmla="*/ 34152 h 458977"/>
              <a:gd name="connsiteX2-29" fmla="*/ 5485798 w 5485798"/>
              <a:gd name="connsiteY2-30" fmla="*/ 0 h 458977"/>
              <a:gd name="connsiteX0-31" fmla="*/ 0 w 5639375"/>
              <a:gd name="connsiteY0-32" fmla="*/ 661139 h 661139"/>
              <a:gd name="connsiteX1-33" fmla="*/ 463030 w 5639375"/>
              <a:gd name="connsiteY1-34" fmla="*/ 34152 h 661139"/>
              <a:gd name="connsiteX2-35" fmla="*/ 5639375 w 5639375"/>
              <a:gd name="connsiteY2-36" fmla="*/ 0 h 661139"/>
              <a:gd name="connsiteX0-37" fmla="*/ 0 w 5448940"/>
              <a:gd name="connsiteY0-38" fmla="*/ 399722 h 399722"/>
              <a:gd name="connsiteX1-39" fmla="*/ 272595 w 5448940"/>
              <a:gd name="connsiteY1-40" fmla="*/ 34152 h 399722"/>
              <a:gd name="connsiteX2-41" fmla="*/ 5448940 w 5448940"/>
              <a:gd name="connsiteY2-42" fmla="*/ 0 h 399722"/>
              <a:gd name="connsiteX0-43" fmla="*/ 0 w 5432046"/>
              <a:gd name="connsiteY0-44" fmla="*/ 382293 h 382293"/>
              <a:gd name="connsiteX1-45" fmla="*/ 255701 w 5432046"/>
              <a:gd name="connsiteY1-46" fmla="*/ 34152 h 382293"/>
              <a:gd name="connsiteX2-47" fmla="*/ 5432046 w 5432046"/>
              <a:gd name="connsiteY2-48" fmla="*/ 0 h 382293"/>
              <a:gd name="connsiteX0-49" fmla="*/ 0 w 3122250"/>
              <a:gd name="connsiteY0-50" fmla="*/ 354408 h 354408"/>
              <a:gd name="connsiteX1-51" fmla="*/ 255701 w 3122250"/>
              <a:gd name="connsiteY1-52" fmla="*/ 6267 h 354408"/>
              <a:gd name="connsiteX2-53" fmla="*/ 3122250 w 3122250"/>
              <a:gd name="connsiteY2-54" fmla="*/ 0 h 354408"/>
              <a:gd name="connsiteX0-55" fmla="*/ 0 w 2707491"/>
              <a:gd name="connsiteY0-56" fmla="*/ 354408 h 354408"/>
              <a:gd name="connsiteX1-57" fmla="*/ 255701 w 2707491"/>
              <a:gd name="connsiteY1-58" fmla="*/ 6267 h 354408"/>
              <a:gd name="connsiteX2-59" fmla="*/ 2707491 w 2707491"/>
              <a:gd name="connsiteY2-60" fmla="*/ 0 h 354408"/>
              <a:gd name="connsiteX0-61" fmla="*/ 0 w 2707491"/>
              <a:gd name="connsiteY0-62" fmla="*/ 382292 h 382292"/>
              <a:gd name="connsiteX1-63" fmla="*/ 255701 w 2707491"/>
              <a:gd name="connsiteY1-64" fmla="*/ 34151 h 382292"/>
              <a:gd name="connsiteX2-65" fmla="*/ 2707491 w 2707491"/>
              <a:gd name="connsiteY2-66" fmla="*/ 0 h 382292"/>
              <a:gd name="connsiteX0-67" fmla="*/ 0 w 2707491"/>
              <a:gd name="connsiteY0-68" fmla="*/ 372997 h 372997"/>
              <a:gd name="connsiteX1-69" fmla="*/ 255701 w 2707491"/>
              <a:gd name="connsiteY1-70" fmla="*/ 24856 h 372997"/>
              <a:gd name="connsiteX2-71" fmla="*/ 2707491 w 2707491"/>
              <a:gd name="connsiteY2-72" fmla="*/ 0 h 372997"/>
            </a:gdLst>
            <a:ahLst/>
            <a:cxnLst/>
            <a:rect l="l" t="t" r="r" b="b"/>
            <a:pathLst>
              <a:path w="2707491" h="372997">
                <a:moveTo>
                  <a:pt x="0" y="372997"/>
                </a:moveTo>
                <a:lnTo>
                  <a:pt x="255701" y="24856"/>
                </a:lnTo>
                <a:lnTo>
                  <a:pt x="2707491" y="0"/>
                </a:lnTo>
              </a:path>
            </a:pathLst>
          </a:custGeom>
          <a:noFill/>
          <a:ln w="9525" cap="sq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miter/>
            <a:headEnd type="none"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7537237" y="1569941"/>
            <a:ext cx="3893173" cy="648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钢铁行业技术复杂性的现实需求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7537143" y="2327558"/>
            <a:ext cx="3895042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核心岗位依赖经验判断，无法完全依赖说明书或培训教材。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 rot="5400000">
            <a:off x="6584194" y="2086240"/>
            <a:ext cx="541769" cy="466932"/>
          </a:xfrm>
          <a:prstGeom prst="hexagon">
            <a:avLst>
              <a:gd name="adj" fmla="val 29289"/>
              <a:gd name="vf" fmla="val 11547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6524711" y="2159687"/>
            <a:ext cx="66040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 rot="5400000">
            <a:off x="6467882" y="4509895"/>
            <a:ext cx="774393" cy="667423"/>
          </a:xfrm>
          <a:prstGeom prst="hexagon">
            <a:avLst>
              <a:gd name="adj" fmla="val 29289"/>
              <a:gd name="vf" fmla="val 115470"/>
            </a:avLst>
          </a:prstGeom>
          <a:gradFill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37000"/>
                </a:schemeClr>
              </a:gs>
            </a:gsLst>
            <a:lin ang="10800000" scaled="0"/>
          </a:gra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7178997" y="4789068"/>
            <a:ext cx="4198036" cy="254823"/>
          </a:xfrm>
          <a:custGeom>
            <a:avLst/>
            <a:gdLst>
              <a:gd name="connsiteX0" fmla="*/ 0 w 5473700"/>
              <a:gd name="connsiteY0" fmla="*/ 558800 h 558800"/>
              <a:gd name="connsiteX1" fmla="*/ 698500 w 5473700"/>
              <a:gd name="connsiteY1" fmla="*/ 0 h 558800"/>
              <a:gd name="connsiteX2" fmla="*/ 5473700 w 5473700"/>
              <a:gd name="connsiteY2" fmla="*/ 0 h 558800"/>
              <a:gd name="connsiteX0-1" fmla="*/ 0 w 5473700"/>
              <a:gd name="connsiteY0-2" fmla="*/ 558800 h 558800"/>
              <a:gd name="connsiteX1-3" fmla="*/ 291212 w 5473700"/>
              <a:gd name="connsiteY1-4" fmla="*/ 30665 h 558800"/>
              <a:gd name="connsiteX2-5" fmla="*/ 5473700 w 5473700"/>
              <a:gd name="connsiteY2-6" fmla="*/ 0 h 558800"/>
              <a:gd name="connsiteX0-7" fmla="*/ 0 w 5485611"/>
              <a:gd name="connsiteY0-8" fmla="*/ 444889 h 444889"/>
              <a:gd name="connsiteX1-9" fmla="*/ 303123 w 5485611"/>
              <a:gd name="connsiteY1-10" fmla="*/ 30665 h 444889"/>
              <a:gd name="connsiteX2-11" fmla="*/ 5485611 w 5485611"/>
              <a:gd name="connsiteY2-12" fmla="*/ 0 h 444889"/>
              <a:gd name="connsiteX0-13" fmla="*/ 0 w 5479655"/>
              <a:gd name="connsiteY0-14" fmla="*/ 452007 h 452007"/>
              <a:gd name="connsiteX1-15" fmla="*/ 297167 w 5479655"/>
              <a:gd name="connsiteY1-16" fmla="*/ 30665 h 452007"/>
              <a:gd name="connsiteX2-17" fmla="*/ 5479655 w 5479655"/>
              <a:gd name="connsiteY2-18" fmla="*/ 0 h 452007"/>
              <a:gd name="connsiteX0-19" fmla="*/ 0 w 5485798"/>
              <a:gd name="connsiteY0-20" fmla="*/ 458977 h 458977"/>
              <a:gd name="connsiteX1-21" fmla="*/ 303310 w 5485798"/>
              <a:gd name="connsiteY1-22" fmla="*/ 30665 h 458977"/>
              <a:gd name="connsiteX2-23" fmla="*/ 5485798 w 5485798"/>
              <a:gd name="connsiteY2-24" fmla="*/ 0 h 458977"/>
              <a:gd name="connsiteX0-25" fmla="*/ 0 w 5485798"/>
              <a:gd name="connsiteY0-26" fmla="*/ 458977 h 458977"/>
              <a:gd name="connsiteX1-27" fmla="*/ 309453 w 5485798"/>
              <a:gd name="connsiteY1-28" fmla="*/ 34152 h 458977"/>
              <a:gd name="connsiteX2-29" fmla="*/ 5485798 w 5485798"/>
              <a:gd name="connsiteY2-30" fmla="*/ 0 h 458977"/>
              <a:gd name="connsiteX0-31" fmla="*/ 0 w 5639375"/>
              <a:gd name="connsiteY0-32" fmla="*/ 661139 h 661139"/>
              <a:gd name="connsiteX1-33" fmla="*/ 463030 w 5639375"/>
              <a:gd name="connsiteY1-34" fmla="*/ 34152 h 661139"/>
              <a:gd name="connsiteX2-35" fmla="*/ 5639375 w 5639375"/>
              <a:gd name="connsiteY2-36" fmla="*/ 0 h 661139"/>
              <a:gd name="connsiteX0-37" fmla="*/ 0 w 5448940"/>
              <a:gd name="connsiteY0-38" fmla="*/ 399722 h 399722"/>
              <a:gd name="connsiteX1-39" fmla="*/ 272595 w 5448940"/>
              <a:gd name="connsiteY1-40" fmla="*/ 34152 h 399722"/>
              <a:gd name="connsiteX2-41" fmla="*/ 5448940 w 5448940"/>
              <a:gd name="connsiteY2-42" fmla="*/ 0 h 399722"/>
              <a:gd name="connsiteX0-43" fmla="*/ 0 w 5432046"/>
              <a:gd name="connsiteY0-44" fmla="*/ 382293 h 382293"/>
              <a:gd name="connsiteX1-45" fmla="*/ 255701 w 5432046"/>
              <a:gd name="connsiteY1-46" fmla="*/ 34152 h 382293"/>
              <a:gd name="connsiteX2-47" fmla="*/ 5432046 w 5432046"/>
              <a:gd name="connsiteY2-48" fmla="*/ 0 h 382293"/>
              <a:gd name="connsiteX0-49" fmla="*/ 0 w 3122250"/>
              <a:gd name="connsiteY0-50" fmla="*/ 354408 h 354408"/>
              <a:gd name="connsiteX1-51" fmla="*/ 255701 w 3122250"/>
              <a:gd name="connsiteY1-52" fmla="*/ 6267 h 354408"/>
              <a:gd name="connsiteX2-53" fmla="*/ 3122250 w 3122250"/>
              <a:gd name="connsiteY2-54" fmla="*/ 0 h 354408"/>
              <a:gd name="connsiteX0-55" fmla="*/ 0 w 2707491"/>
              <a:gd name="connsiteY0-56" fmla="*/ 354408 h 354408"/>
              <a:gd name="connsiteX1-57" fmla="*/ 255701 w 2707491"/>
              <a:gd name="connsiteY1-58" fmla="*/ 6267 h 354408"/>
              <a:gd name="connsiteX2-59" fmla="*/ 2707491 w 2707491"/>
              <a:gd name="connsiteY2-60" fmla="*/ 0 h 354408"/>
              <a:gd name="connsiteX0-61" fmla="*/ 0 w 2707491"/>
              <a:gd name="connsiteY0-62" fmla="*/ 382292 h 382292"/>
              <a:gd name="connsiteX1-63" fmla="*/ 255701 w 2707491"/>
              <a:gd name="connsiteY1-64" fmla="*/ 34151 h 382292"/>
              <a:gd name="connsiteX2-65" fmla="*/ 2707491 w 2707491"/>
              <a:gd name="connsiteY2-66" fmla="*/ 0 h 382292"/>
              <a:gd name="connsiteX0-67" fmla="*/ 0 w 2707491"/>
              <a:gd name="connsiteY0-68" fmla="*/ 372997 h 372997"/>
              <a:gd name="connsiteX1-69" fmla="*/ 255701 w 2707491"/>
              <a:gd name="connsiteY1-70" fmla="*/ 24856 h 372997"/>
              <a:gd name="connsiteX2-71" fmla="*/ 2707491 w 2707491"/>
              <a:gd name="connsiteY2-72" fmla="*/ 0 h 372997"/>
            </a:gdLst>
            <a:ahLst/>
            <a:cxnLst/>
            <a:rect l="l" t="t" r="r" b="b"/>
            <a:pathLst>
              <a:path w="2707491" h="372997">
                <a:moveTo>
                  <a:pt x="0" y="372997"/>
                </a:moveTo>
                <a:lnTo>
                  <a:pt x="255701" y="24856"/>
                </a:lnTo>
                <a:lnTo>
                  <a:pt x="2707491" y="0"/>
                </a:lnTo>
              </a:path>
            </a:pathLst>
          </a:custGeom>
          <a:noFill/>
          <a:ln w="9525" cap="sq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miter/>
            <a:headEnd type="none"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7537237" y="4093841"/>
            <a:ext cx="3893173" cy="648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从“一对一”到“团队化”发展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7537143" y="4851458"/>
            <a:ext cx="3895042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多名徒弟共师，形成“师门群体”，促进知识共享。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 rot="5400000">
            <a:off x="6584194" y="4610140"/>
            <a:ext cx="541769" cy="466932"/>
          </a:xfrm>
          <a:prstGeom prst="hexagon">
            <a:avLst>
              <a:gd name="adj" fmla="val 29289"/>
              <a:gd name="vf" fmla="val 11547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6524711" y="4683587"/>
            <a:ext cx="66040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 rot="5400000">
            <a:off x="661117" y="1985995"/>
            <a:ext cx="774393" cy="667423"/>
          </a:xfrm>
          <a:prstGeom prst="hexagon">
            <a:avLst>
              <a:gd name="adj" fmla="val 29289"/>
              <a:gd name="vf" fmla="val 115470"/>
            </a:avLst>
          </a:prstGeom>
          <a:gradFill>
            <a:gsLst>
              <a:gs pos="6000">
                <a:schemeClr val="bg1">
                  <a:alpha val="0"/>
                </a:schemeClr>
              </a:gs>
              <a:gs pos="100000">
                <a:schemeClr val="bg1">
                  <a:alpha val="37000"/>
                </a:schemeClr>
              </a:gs>
            </a:gsLst>
            <a:lin ang="10800000" scaled="0"/>
          </a:gra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1372232" y="2265168"/>
            <a:ext cx="4198036" cy="254823"/>
          </a:xfrm>
          <a:custGeom>
            <a:avLst/>
            <a:gdLst>
              <a:gd name="connsiteX0" fmla="*/ 0 w 5473700"/>
              <a:gd name="connsiteY0" fmla="*/ 558800 h 558800"/>
              <a:gd name="connsiteX1" fmla="*/ 698500 w 5473700"/>
              <a:gd name="connsiteY1" fmla="*/ 0 h 558800"/>
              <a:gd name="connsiteX2" fmla="*/ 5473700 w 5473700"/>
              <a:gd name="connsiteY2" fmla="*/ 0 h 558800"/>
              <a:gd name="connsiteX0-1" fmla="*/ 0 w 5473700"/>
              <a:gd name="connsiteY0-2" fmla="*/ 558800 h 558800"/>
              <a:gd name="connsiteX1-3" fmla="*/ 291212 w 5473700"/>
              <a:gd name="connsiteY1-4" fmla="*/ 30665 h 558800"/>
              <a:gd name="connsiteX2-5" fmla="*/ 5473700 w 5473700"/>
              <a:gd name="connsiteY2-6" fmla="*/ 0 h 558800"/>
              <a:gd name="connsiteX0-7" fmla="*/ 0 w 5485611"/>
              <a:gd name="connsiteY0-8" fmla="*/ 444889 h 444889"/>
              <a:gd name="connsiteX1-9" fmla="*/ 303123 w 5485611"/>
              <a:gd name="connsiteY1-10" fmla="*/ 30665 h 444889"/>
              <a:gd name="connsiteX2-11" fmla="*/ 5485611 w 5485611"/>
              <a:gd name="connsiteY2-12" fmla="*/ 0 h 444889"/>
              <a:gd name="connsiteX0-13" fmla="*/ 0 w 5479655"/>
              <a:gd name="connsiteY0-14" fmla="*/ 452007 h 452007"/>
              <a:gd name="connsiteX1-15" fmla="*/ 297167 w 5479655"/>
              <a:gd name="connsiteY1-16" fmla="*/ 30665 h 452007"/>
              <a:gd name="connsiteX2-17" fmla="*/ 5479655 w 5479655"/>
              <a:gd name="connsiteY2-18" fmla="*/ 0 h 452007"/>
              <a:gd name="connsiteX0-19" fmla="*/ 0 w 5485798"/>
              <a:gd name="connsiteY0-20" fmla="*/ 458977 h 458977"/>
              <a:gd name="connsiteX1-21" fmla="*/ 303310 w 5485798"/>
              <a:gd name="connsiteY1-22" fmla="*/ 30665 h 458977"/>
              <a:gd name="connsiteX2-23" fmla="*/ 5485798 w 5485798"/>
              <a:gd name="connsiteY2-24" fmla="*/ 0 h 458977"/>
              <a:gd name="connsiteX0-25" fmla="*/ 0 w 5485798"/>
              <a:gd name="connsiteY0-26" fmla="*/ 458977 h 458977"/>
              <a:gd name="connsiteX1-27" fmla="*/ 309453 w 5485798"/>
              <a:gd name="connsiteY1-28" fmla="*/ 34152 h 458977"/>
              <a:gd name="connsiteX2-29" fmla="*/ 5485798 w 5485798"/>
              <a:gd name="connsiteY2-30" fmla="*/ 0 h 458977"/>
              <a:gd name="connsiteX0-31" fmla="*/ 0 w 5639375"/>
              <a:gd name="connsiteY0-32" fmla="*/ 661139 h 661139"/>
              <a:gd name="connsiteX1-33" fmla="*/ 463030 w 5639375"/>
              <a:gd name="connsiteY1-34" fmla="*/ 34152 h 661139"/>
              <a:gd name="connsiteX2-35" fmla="*/ 5639375 w 5639375"/>
              <a:gd name="connsiteY2-36" fmla="*/ 0 h 661139"/>
              <a:gd name="connsiteX0-37" fmla="*/ 0 w 5448940"/>
              <a:gd name="connsiteY0-38" fmla="*/ 399722 h 399722"/>
              <a:gd name="connsiteX1-39" fmla="*/ 272595 w 5448940"/>
              <a:gd name="connsiteY1-40" fmla="*/ 34152 h 399722"/>
              <a:gd name="connsiteX2-41" fmla="*/ 5448940 w 5448940"/>
              <a:gd name="connsiteY2-42" fmla="*/ 0 h 399722"/>
              <a:gd name="connsiteX0-43" fmla="*/ 0 w 5432046"/>
              <a:gd name="connsiteY0-44" fmla="*/ 382293 h 382293"/>
              <a:gd name="connsiteX1-45" fmla="*/ 255701 w 5432046"/>
              <a:gd name="connsiteY1-46" fmla="*/ 34152 h 382293"/>
              <a:gd name="connsiteX2-47" fmla="*/ 5432046 w 5432046"/>
              <a:gd name="connsiteY2-48" fmla="*/ 0 h 382293"/>
              <a:gd name="connsiteX0-49" fmla="*/ 0 w 3122250"/>
              <a:gd name="connsiteY0-50" fmla="*/ 354408 h 354408"/>
              <a:gd name="connsiteX1-51" fmla="*/ 255701 w 3122250"/>
              <a:gd name="connsiteY1-52" fmla="*/ 6267 h 354408"/>
              <a:gd name="connsiteX2-53" fmla="*/ 3122250 w 3122250"/>
              <a:gd name="connsiteY2-54" fmla="*/ 0 h 354408"/>
              <a:gd name="connsiteX0-55" fmla="*/ 0 w 2707491"/>
              <a:gd name="connsiteY0-56" fmla="*/ 354408 h 354408"/>
              <a:gd name="connsiteX1-57" fmla="*/ 255701 w 2707491"/>
              <a:gd name="connsiteY1-58" fmla="*/ 6267 h 354408"/>
              <a:gd name="connsiteX2-59" fmla="*/ 2707491 w 2707491"/>
              <a:gd name="connsiteY2-60" fmla="*/ 0 h 354408"/>
              <a:gd name="connsiteX0-61" fmla="*/ 0 w 2707491"/>
              <a:gd name="connsiteY0-62" fmla="*/ 382292 h 382292"/>
              <a:gd name="connsiteX1-63" fmla="*/ 255701 w 2707491"/>
              <a:gd name="connsiteY1-64" fmla="*/ 34151 h 382292"/>
              <a:gd name="connsiteX2-65" fmla="*/ 2707491 w 2707491"/>
              <a:gd name="connsiteY2-66" fmla="*/ 0 h 382292"/>
              <a:gd name="connsiteX0-67" fmla="*/ 0 w 2707491"/>
              <a:gd name="connsiteY0-68" fmla="*/ 372997 h 372997"/>
              <a:gd name="connsiteX1-69" fmla="*/ 255701 w 2707491"/>
              <a:gd name="connsiteY1-70" fmla="*/ 24856 h 372997"/>
              <a:gd name="connsiteX2-71" fmla="*/ 2707491 w 2707491"/>
              <a:gd name="connsiteY2-72" fmla="*/ 0 h 372997"/>
            </a:gdLst>
            <a:ahLst/>
            <a:cxnLst/>
            <a:rect l="l" t="t" r="r" b="b"/>
            <a:pathLst>
              <a:path w="2707491" h="372997">
                <a:moveTo>
                  <a:pt x="0" y="372997"/>
                </a:moveTo>
                <a:lnTo>
                  <a:pt x="255701" y="24856"/>
                </a:lnTo>
                <a:lnTo>
                  <a:pt x="2707491" y="0"/>
                </a:lnTo>
              </a:path>
            </a:pathLst>
          </a:custGeom>
          <a:noFill/>
          <a:ln w="9525" cap="sq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miter/>
            <a:headEnd type="none"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21"/>
            </p:custDataLst>
          </p:nvPr>
        </p:nvSpPr>
        <p:spPr>
          <a:xfrm>
            <a:off x="1730472" y="1569941"/>
            <a:ext cx="3893173" cy="648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传统手工业的传承基因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4" name="标题 1"/>
          <p:cNvSpPr txBox="1"/>
          <p:nvPr>
            <p:custDataLst>
              <p:tags r:id="rId22"/>
            </p:custDataLst>
          </p:nvPr>
        </p:nvSpPr>
        <p:spPr>
          <a:xfrm>
            <a:off x="1743078" y="2327558"/>
            <a:ext cx="3882342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中国自古就有“学徒制”传统，为现代师徒制提供文化基础。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5" name="标题 1"/>
          <p:cNvSpPr txBox="1"/>
          <p:nvPr>
            <p:custDataLst>
              <p:tags r:id="rId23"/>
            </p:custDataLst>
          </p:nvPr>
        </p:nvSpPr>
        <p:spPr>
          <a:xfrm rot="5400000">
            <a:off x="777429" y="2086240"/>
            <a:ext cx="541769" cy="466932"/>
          </a:xfrm>
          <a:prstGeom prst="hexagon">
            <a:avLst>
              <a:gd name="adj" fmla="val 29289"/>
              <a:gd name="vf" fmla="val 11547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24"/>
            </p:custDataLst>
          </p:nvPr>
        </p:nvSpPr>
        <p:spPr>
          <a:xfrm>
            <a:off x="717946" y="2159687"/>
            <a:ext cx="66040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师徒制的起源与发展背景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 rot="16200000">
            <a:off x="-163546" y="2438460"/>
            <a:ext cx="4323715" cy="2558452"/>
          </a:xfrm>
          <a:prstGeom prst="hexagon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00000" scaled="0"/>
          </a:gradFill>
          <a:ln w="19050" cap="sq">
            <a:noFill/>
            <a:miter/>
          </a:ln>
          <a:effectLst>
            <a:outerShdw blurRad="139700" sx="99000" sy="99000" algn="ctr" rotWithShape="0">
              <a:schemeClr val="accent1">
                <a:alpha val="3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 rot="16200000">
            <a:off x="2571696" y="2438460"/>
            <a:ext cx="4323716" cy="2558451"/>
          </a:xfrm>
          <a:prstGeom prst="hexagon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00000" scaled="0"/>
          </a:gradFill>
          <a:ln w="19050" cap="sq">
            <a:noFill/>
            <a:miter/>
          </a:ln>
          <a:effectLst>
            <a:outerShdw blurRad="139700" sx="99000" sy="99000" algn="ctr" rotWithShape="0">
              <a:schemeClr val="accent1">
                <a:alpha val="3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 rot="16200000">
            <a:off x="5310479" y="2438458"/>
            <a:ext cx="4323718" cy="2558454"/>
          </a:xfrm>
          <a:prstGeom prst="hexagon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00000" scaled="0"/>
          </a:gradFill>
          <a:ln w="19050" cap="sq">
            <a:noFill/>
            <a:miter/>
          </a:ln>
          <a:effectLst>
            <a:outerShdw blurRad="139700" sx="99000" sy="99000" algn="ctr" rotWithShape="0">
              <a:schemeClr val="accent1">
                <a:alpha val="3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 rot="16200000">
            <a:off x="8042180" y="2438459"/>
            <a:ext cx="4323717" cy="2558453"/>
          </a:xfrm>
          <a:prstGeom prst="hexagon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00000" scaled="0"/>
          </a:gradFill>
          <a:ln w="19050" cap="sq">
            <a:noFill/>
            <a:miter/>
          </a:ln>
          <a:effectLst>
            <a:outerShdw blurRad="139700" sx="99000" sy="99000" algn="ctr" rotWithShape="0">
              <a:schemeClr val="accent1">
                <a:alpha val="3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888790" y="2115406"/>
            <a:ext cx="2219043" cy="8721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正式拜师仪式的设计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cxnSp>
        <p:nvCxnSpPr>
          <p:cNvPr id="8" name="线条 1"/>
          <p:cNvCxnSpPr/>
          <p:nvPr>
            <p:custDataLst>
              <p:tags r:id="rId6"/>
            </p:custDataLst>
          </p:nvPr>
        </p:nvCxnSpPr>
        <p:spPr>
          <a:xfrm>
            <a:off x="1685490" y="3014831"/>
            <a:ext cx="625642" cy="0"/>
          </a:xfrm>
          <a:prstGeom prst="line">
            <a:avLst/>
          </a:prstGeom>
          <a:noFill/>
          <a:ln w="50800" cap="rnd">
            <a:solidFill>
              <a:schemeClr val="accent1"/>
            </a:solidFill>
            <a:prstDash val="solid"/>
            <a:miter/>
          </a:ln>
        </p:spPr>
      </p:cxn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888790" y="3195495"/>
            <a:ext cx="2219043" cy="21066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徒弟敬茶、行礼；师傅赠《工作笔记》；双方签署《师徒协议》。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3624033" y="2115406"/>
            <a:ext cx="2219043" cy="8721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教学内容的分阶段规划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cxnSp>
        <p:nvCxnSpPr>
          <p:cNvPr id="11" name="线条 1"/>
          <p:cNvCxnSpPr/>
          <p:nvPr>
            <p:custDataLst>
              <p:tags r:id="rId9"/>
            </p:custDataLst>
          </p:nvPr>
        </p:nvCxnSpPr>
        <p:spPr>
          <a:xfrm>
            <a:off x="4420733" y="3014831"/>
            <a:ext cx="625642" cy="0"/>
          </a:xfrm>
          <a:prstGeom prst="line">
            <a:avLst/>
          </a:prstGeom>
          <a:noFill/>
          <a:ln w="50800" cap="rnd">
            <a:solidFill>
              <a:schemeClr val="accent1"/>
            </a:solidFill>
            <a:prstDash val="solid"/>
            <a:miter/>
          </a:ln>
        </p:spPr>
      </p:cxn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3624033" y="3195495"/>
            <a:ext cx="2219043" cy="21066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第一阶段：熟悉设备、掌握基本操作；
第二阶段：独立承担任务、应对突发状况；
第三阶段：提出改进建议、参与技术攻关。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6362817" y="2115406"/>
            <a:ext cx="2219043" cy="8721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“手把手教学”的典型场景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cxnSp>
        <p:nvCxnSpPr>
          <p:cNvPr id="14" name="线条 1"/>
          <p:cNvCxnSpPr/>
          <p:nvPr>
            <p:custDataLst>
              <p:tags r:id="rId12"/>
            </p:custDataLst>
          </p:nvPr>
        </p:nvCxnSpPr>
        <p:spPr>
          <a:xfrm>
            <a:off x="7159517" y="3014831"/>
            <a:ext cx="625642" cy="0"/>
          </a:xfrm>
          <a:prstGeom prst="line">
            <a:avLst/>
          </a:prstGeom>
          <a:noFill/>
          <a:ln w="50800" cap="rnd">
            <a:solidFill>
              <a:schemeClr val="accent1"/>
            </a:solidFill>
            <a:prstDash val="solid"/>
            <a:miter/>
          </a:ln>
        </p:spPr>
      </p:cxn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6362817" y="3195495"/>
            <a:ext cx="2219043" cy="21066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轧钢岗位：感受辊缝温度变化，调整控制杆力度；
炼钢岗位：观察炉温变化曲线，判断出钢时机。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9094517" y="2115406"/>
            <a:ext cx="2219043" cy="8721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实践中融入“工匠精神”教育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cxnSp>
        <p:nvCxnSpPr>
          <p:cNvPr id="17" name="线条 1"/>
          <p:cNvCxnSpPr/>
          <p:nvPr>
            <p:custDataLst>
              <p:tags r:id="rId15"/>
            </p:custDataLst>
          </p:nvPr>
        </p:nvCxnSpPr>
        <p:spPr>
          <a:xfrm>
            <a:off x="9891217" y="3014831"/>
            <a:ext cx="625642" cy="0"/>
          </a:xfrm>
          <a:prstGeom prst="line">
            <a:avLst/>
          </a:prstGeom>
          <a:noFill/>
          <a:ln w="50800" cap="rnd">
            <a:solidFill>
              <a:schemeClr val="accent1"/>
            </a:solidFill>
            <a:prstDash val="solid"/>
            <a:miter/>
          </a:ln>
        </p:spPr>
      </p:cxn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9094517" y="3195495"/>
            <a:ext cx="2219043" cy="21066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师傅以自身经历讲述“一次失误可能导致整炉报废”的教训。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师徒制的具体实施路径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5182562"/>
            <a:ext cx="1704975" cy="1675438"/>
          </a:xfrm>
          <a:custGeom>
            <a:avLst/>
            <a:gdLst>
              <a:gd name="connsiteX0" fmla="*/ 97277 w 1943963"/>
              <a:gd name="connsiteY0" fmla="*/ 0 h 1817180"/>
              <a:gd name="connsiteX1" fmla="*/ 1935990 w 1943963"/>
              <a:gd name="connsiteY1" fmla="*/ 1659282 h 1817180"/>
              <a:gd name="connsiteX2" fmla="*/ 1943963 w 1943963"/>
              <a:gd name="connsiteY2" fmla="*/ 1817180 h 1817180"/>
              <a:gd name="connsiteX3" fmla="*/ 1218402 w 1943963"/>
              <a:gd name="connsiteY3" fmla="*/ 1817180 h 1817180"/>
              <a:gd name="connsiteX4" fmla="*/ 1198693 w 1943963"/>
              <a:gd name="connsiteY4" fmla="*/ 1621678 h 1817180"/>
              <a:gd name="connsiteX5" fmla="*/ 97277 w 1943963"/>
              <a:gd name="connsiteY5" fmla="*/ 723998 h 1817180"/>
              <a:gd name="connsiteX6" fmla="*/ 0 w 1943963"/>
              <a:gd name="connsiteY6" fmla="*/ 728910 h 1817180"/>
              <a:gd name="connsiteX7" fmla="*/ 0 w 1943963"/>
              <a:gd name="connsiteY7" fmla="*/ 4912 h 1817180"/>
            </a:gdLst>
            <a:ahLst/>
            <a:cxnLst/>
            <a:rect l="l" t="t" r="r" b="b"/>
            <a:pathLst>
              <a:path w="1943963" h="1817180">
                <a:moveTo>
                  <a:pt x="97277" y="0"/>
                </a:moveTo>
                <a:cubicBezTo>
                  <a:pt x="1054243" y="0"/>
                  <a:pt x="1841341" y="727288"/>
                  <a:pt x="1935990" y="1659282"/>
                </a:cubicBezTo>
                <a:lnTo>
                  <a:pt x="1943963" y="1817180"/>
                </a:lnTo>
                <a:lnTo>
                  <a:pt x="1218402" y="1817180"/>
                </a:lnTo>
                <a:lnTo>
                  <a:pt x="1198693" y="1621678"/>
                </a:lnTo>
                <a:cubicBezTo>
                  <a:pt x="1093861" y="1109373"/>
                  <a:pt x="640574" y="723998"/>
                  <a:pt x="97277" y="723998"/>
                </a:cubicBezTo>
                <a:lnTo>
                  <a:pt x="0" y="728910"/>
                </a:lnTo>
                <a:lnTo>
                  <a:pt x="0" y="4912"/>
                </a:ln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5253691"/>
            <a:ext cx="1632592" cy="1604309"/>
          </a:xfrm>
          <a:custGeom>
            <a:avLst/>
            <a:gdLst>
              <a:gd name="connsiteX0" fmla="*/ 97277 w 1943963"/>
              <a:gd name="connsiteY0" fmla="*/ 0 h 1817180"/>
              <a:gd name="connsiteX1" fmla="*/ 1935990 w 1943963"/>
              <a:gd name="connsiteY1" fmla="*/ 1659282 h 1817180"/>
              <a:gd name="connsiteX2" fmla="*/ 1943963 w 1943963"/>
              <a:gd name="connsiteY2" fmla="*/ 1817180 h 1817180"/>
              <a:gd name="connsiteX3" fmla="*/ 1218402 w 1943963"/>
              <a:gd name="connsiteY3" fmla="*/ 1817180 h 1817180"/>
              <a:gd name="connsiteX4" fmla="*/ 1198693 w 1943963"/>
              <a:gd name="connsiteY4" fmla="*/ 1621678 h 1817180"/>
              <a:gd name="connsiteX5" fmla="*/ 97277 w 1943963"/>
              <a:gd name="connsiteY5" fmla="*/ 723998 h 1817180"/>
              <a:gd name="connsiteX6" fmla="*/ 0 w 1943963"/>
              <a:gd name="connsiteY6" fmla="*/ 728910 h 1817180"/>
              <a:gd name="connsiteX7" fmla="*/ 0 w 1943963"/>
              <a:gd name="connsiteY7" fmla="*/ 4912 h 1817180"/>
            </a:gdLst>
            <a:ahLst/>
            <a:cxnLst/>
            <a:rect l="l" t="t" r="r" b="b"/>
            <a:pathLst>
              <a:path w="1943963" h="1817180">
                <a:moveTo>
                  <a:pt x="97277" y="0"/>
                </a:moveTo>
                <a:cubicBezTo>
                  <a:pt x="1054243" y="0"/>
                  <a:pt x="1841341" y="727288"/>
                  <a:pt x="1935990" y="1659282"/>
                </a:cubicBezTo>
                <a:lnTo>
                  <a:pt x="1943963" y="1817180"/>
                </a:lnTo>
                <a:lnTo>
                  <a:pt x="1218402" y="1817180"/>
                </a:lnTo>
                <a:lnTo>
                  <a:pt x="1198693" y="1621678"/>
                </a:lnTo>
                <a:cubicBezTo>
                  <a:pt x="1093861" y="1109373"/>
                  <a:pt x="640574" y="723998"/>
                  <a:pt x="97277" y="723998"/>
                </a:cubicBezTo>
                <a:lnTo>
                  <a:pt x="0" y="728910"/>
                </a:lnTo>
                <a:lnTo>
                  <a:pt x="0" y="491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6200000">
            <a:off x="10585200" y="57653"/>
            <a:ext cx="1664452" cy="1549148"/>
          </a:xfrm>
          <a:custGeom>
            <a:avLst/>
            <a:gdLst>
              <a:gd name="connsiteX0" fmla="*/ 1064009 w 1064009"/>
              <a:gd name="connsiteY0" fmla="*/ 0 h 990300"/>
              <a:gd name="connsiteX1" fmla="*/ 13522 w 1064009"/>
              <a:gd name="connsiteY1" fmla="*/ 856172 h 990300"/>
              <a:gd name="connsiteX2" fmla="*/ 0 w 1064009"/>
              <a:gd name="connsiteY2" fmla="*/ 990300 h 990300"/>
              <a:gd name="connsiteX3" fmla="*/ 1064009 w 1064009"/>
              <a:gd name="connsiteY3" fmla="*/ 990300 h 990300"/>
            </a:gdLst>
            <a:ahLst/>
            <a:cxnLst/>
            <a:rect l="l" t="t" r="r" b="b"/>
            <a:pathLst>
              <a:path w="1064009" h="990300">
                <a:moveTo>
                  <a:pt x="1064009" y="0"/>
                </a:moveTo>
                <a:cubicBezTo>
                  <a:pt x="545835" y="0"/>
                  <a:pt x="113507" y="367556"/>
                  <a:pt x="13522" y="856172"/>
                </a:cubicBezTo>
                <a:lnTo>
                  <a:pt x="0" y="990300"/>
                </a:lnTo>
                <a:lnTo>
                  <a:pt x="1064009" y="9903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35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1"/>
            </p:custDataLst>
          </p:nvPr>
        </p:nvSpPr>
        <p:spPr>
          <a:xfrm>
            <a:off x="1041182" y="1405803"/>
            <a:ext cx="4868789" cy="213364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2"/>
            </p:custDataLst>
          </p:nvPr>
        </p:nvSpPr>
        <p:spPr>
          <a:xfrm>
            <a:off x="1080118" y="1434997"/>
            <a:ext cx="4822460" cy="21109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50800" dist="38100" dir="2700000" algn="tl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3"/>
            </p:custDataLst>
          </p:nvPr>
        </p:nvSpPr>
        <p:spPr>
          <a:xfrm>
            <a:off x="1438220" y="2273203"/>
            <a:ext cx="3970270" cy="1040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包括操作技巧、故障判断、参数设定等显性技能。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9" name="标题 1"/>
          <p:cNvSpPr txBox="1"/>
          <p:nvPr>
            <p:custDataLst>
              <p:tags r:id="rId4"/>
            </p:custDataLst>
          </p:nvPr>
        </p:nvSpPr>
        <p:spPr>
          <a:xfrm>
            <a:off x="1438220" y="1583188"/>
            <a:ext cx="3970270" cy="6256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技术能力的传承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5"/>
            </p:custDataLst>
          </p:nvPr>
        </p:nvSpPr>
        <p:spPr>
          <a:xfrm flipH="1" flipV="1">
            <a:off x="5447425" y="1268413"/>
            <a:ext cx="303974" cy="30397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>
            <a:outerShdw blurRad="152400" dist="38100" algn="l" rotWithShape="0">
              <a:schemeClr val="accent1"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6"/>
            </p:custDataLst>
          </p:nvPr>
        </p:nvSpPr>
        <p:spPr>
          <a:xfrm>
            <a:off x="6375601" y="1405803"/>
            <a:ext cx="4868789" cy="213364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7"/>
            </p:custDataLst>
          </p:nvPr>
        </p:nvSpPr>
        <p:spPr>
          <a:xfrm>
            <a:off x="6414537" y="1434997"/>
            <a:ext cx="4822460" cy="21109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50800" dist="38100" dir="2700000" algn="tl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8"/>
            </p:custDataLst>
          </p:nvPr>
        </p:nvSpPr>
        <p:spPr>
          <a:xfrm>
            <a:off x="6772639" y="2273203"/>
            <a:ext cx="3970270" cy="1040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如“手感”“直觉”“临场应变”等难以文字化的经验。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9"/>
            </p:custDataLst>
          </p:nvPr>
        </p:nvSpPr>
        <p:spPr>
          <a:xfrm>
            <a:off x="6772639" y="1583188"/>
            <a:ext cx="3970270" cy="6256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隐性知识的传递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10"/>
            </p:custDataLst>
          </p:nvPr>
        </p:nvSpPr>
        <p:spPr>
          <a:xfrm flipH="1" flipV="1">
            <a:off x="10781844" y="1268413"/>
            <a:ext cx="303974" cy="30397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>
            <a:outerShdw blurRad="152400" dist="38100" algn="l" rotWithShape="0">
              <a:schemeClr val="accent1"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1"/>
            </p:custDataLst>
          </p:nvPr>
        </p:nvSpPr>
        <p:spPr>
          <a:xfrm>
            <a:off x="1044879" y="3859278"/>
            <a:ext cx="4868789" cy="213364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2"/>
            </p:custDataLst>
          </p:nvPr>
        </p:nvSpPr>
        <p:spPr>
          <a:xfrm>
            <a:off x="1083815" y="3888472"/>
            <a:ext cx="4822460" cy="21109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50800" dist="38100" dir="2700000" algn="tl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3"/>
            </p:custDataLst>
          </p:nvPr>
        </p:nvSpPr>
        <p:spPr>
          <a:xfrm>
            <a:off x="1441917" y="4726678"/>
            <a:ext cx="3970270" cy="1040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不抱怨高强度工作、不轻视细节、追求极致质量。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>
            <p:custDataLst>
              <p:tags r:id="rId14"/>
            </p:custDataLst>
          </p:nvPr>
        </p:nvSpPr>
        <p:spPr>
          <a:xfrm>
            <a:off x="1441917" y="4036663"/>
            <a:ext cx="3970270" cy="6256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价值观与职业态度的塑造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15"/>
            </p:custDataLst>
          </p:nvPr>
        </p:nvSpPr>
        <p:spPr>
          <a:xfrm flipH="1" flipV="1">
            <a:off x="5451122" y="3721888"/>
            <a:ext cx="303974" cy="30397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>
            <a:outerShdw blurRad="152400" dist="38100" algn="l" rotWithShape="0">
              <a:schemeClr val="accent1"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6"/>
            </p:custDataLst>
          </p:nvPr>
        </p:nvSpPr>
        <p:spPr>
          <a:xfrm>
            <a:off x="6379298" y="3859278"/>
            <a:ext cx="4868789" cy="213364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17"/>
            </p:custDataLst>
          </p:nvPr>
        </p:nvSpPr>
        <p:spPr>
          <a:xfrm>
            <a:off x="6418234" y="3888472"/>
            <a:ext cx="4822460" cy="21109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50800" dist="38100" dir="2700000" algn="tl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8"/>
            </p:custDataLst>
          </p:nvPr>
        </p:nvSpPr>
        <p:spPr>
          <a:xfrm>
            <a:off x="6776336" y="4726678"/>
            <a:ext cx="3970270" cy="1040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徒弟在长期接触中自然吸收“责任重于一切”的信念。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4" name="标题 1"/>
          <p:cNvSpPr txBox="1"/>
          <p:nvPr>
            <p:custDataLst>
              <p:tags r:id="rId19"/>
            </p:custDataLst>
          </p:nvPr>
        </p:nvSpPr>
        <p:spPr>
          <a:xfrm>
            <a:off x="6776336" y="4036663"/>
            <a:ext cx="3970270" cy="6256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企业文化的内化过程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5" name="标题 1"/>
          <p:cNvSpPr txBox="1"/>
          <p:nvPr>
            <p:custDataLst>
              <p:tags r:id="rId20"/>
            </p:custDataLst>
          </p:nvPr>
        </p:nvSpPr>
        <p:spPr>
          <a:xfrm flipH="1" flipV="1">
            <a:off x="10785541" y="3721888"/>
            <a:ext cx="303974" cy="30397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>
            <a:outerShdw blurRad="152400" dist="38100" algn="l" rotWithShape="0">
              <a:schemeClr val="accent1"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21"/>
            </p:custDataLst>
          </p:nvPr>
        </p:nvSpPr>
        <p:spPr>
          <a:xfrm>
            <a:off x="940216" y="2857500"/>
            <a:ext cx="154561" cy="68848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22"/>
            </p:custDataLst>
          </p:nvPr>
        </p:nvSpPr>
        <p:spPr>
          <a:xfrm>
            <a:off x="6274635" y="2857500"/>
            <a:ext cx="154561" cy="68848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23"/>
            </p:custDataLst>
          </p:nvPr>
        </p:nvSpPr>
        <p:spPr>
          <a:xfrm>
            <a:off x="943913" y="5310975"/>
            <a:ext cx="154561" cy="68848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>
            <p:custDataLst>
              <p:tags r:id="rId24"/>
            </p:custDataLst>
          </p:nvPr>
        </p:nvSpPr>
        <p:spPr>
          <a:xfrm>
            <a:off x="6278332" y="5310975"/>
            <a:ext cx="154561" cy="68848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师徒制的双重传承维度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4699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163427" y="3755308"/>
            <a:ext cx="5353912" cy="2343867"/>
          </a:xfrm>
          <a:prstGeom prst="roundRect">
            <a:avLst>
              <a:gd name="adj" fmla="val 3513"/>
            </a:avLst>
          </a:prstGeom>
          <a:noFill/>
          <a:ln w="1905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665888" y="1217197"/>
            <a:ext cx="5353912" cy="2343867"/>
          </a:xfrm>
          <a:prstGeom prst="roundRect">
            <a:avLst>
              <a:gd name="adj" fmla="val 3513"/>
            </a:avLst>
          </a:prstGeom>
          <a:noFill/>
          <a:ln w="1905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163427" y="1218483"/>
            <a:ext cx="5353912" cy="2343867"/>
          </a:xfrm>
          <a:prstGeom prst="roundRect">
            <a:avLst>
              <a:gd name="adj" fmla="val 3513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6811548" y="1753962"/>
            <a:ext cx="4426246" cy="162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1A3B5B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记录学习进度、技能掌握程度、独立作业次数。</a:t>
            </a:r>
            <a:endParaRPr kumimoji="1" lang="en-US" altLang="zh-CN" sz="2000">
              <a:ln w="12700">
                <a:noFill/>
              </a:ln>
              <a:solidFill>
                <a:srgbClr val="1A3B5B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6338456" y="1372640"/>
            <a:ext cx="388740" cy="388740"/>
            <a:chOff x="6338456" y="1372640"/>
            <a:chExt cx="388740" cy="388740"/>
          </a:xfrm>
        </p:grpSpPr>
        <p:sp>
          <p:nvSpPr>
            <p:cNvPr id="8" name="标题 1"/>
            <p:cNvSpPr txBox="1"/>
            <p:nvPr>
              <p:custDataLst>
                <p:tags r:id="rId6"/>
              </p:custDataLst>
            </p:nvPr>
          </p:nvSpPr>
          <p:spPr>
            <a:xfrm>
              <a:off x="6338456" y="1372640"/>
              <a:ext cx="388740" cy="388740"/>
            </a:xfrm>
            <a:prstGeom prst="flowChartConnector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>
              <p:custDataLst>
                <p:tags r:id="rId7"/>
              </p:custDataLst>
            </p:nvPr>
          </p:nvSpPr>
          <p:spPr>
            <a:xfrm rot="18864410">
              <a:off x="6415483" y="1464084"/>
              <a:ext cx="234687" cy="150331"/>
            </a:xfrm>
            <a:custGeom>
              <a:avLst/>
              <a:gdLst>
                <a:gd name="connsiteX0" fmla="*/ 598101 w 598101"/>
                <a:gd name="connsiteY0" fmla="*/ 294512 h 383119"/>
                <a:gd name="connsiteX1" fmla="*/ 598101 w 598101"/>
                <a:gd name="connsiteY1" fmla="*/ 383119 h 383119"/>
                <a:gd name="connsiteX2" fmla="*/ 1844 w 598101"/>
                <a:gd name="connsiteY2" fmla="*/ 383119 h 383119"/>
                <a:gd name="connsiteX3" fmla="*/ 1844 w 598101"/>
                <a:gd name="connsiteY3" fmla="*/ 368685 h 383119"/>
                <a:gd name="connsiteX4" fmla="*/ 0 w 598101"/>
                <a:gd name="connsiteY4" fmla="*/ 368613 h 383119"/>
                <a:gd name="connsiteX5" fmla="*/ 1844 w 598101"/>
                <a:gd name="connsiteY5" fmla="*/ 321357 h 383119"/>
                <a:gd name="connsiteX6" fmla="*/ 1844 w 598101"/>
                <a:gd name="connsiteY6" fmla="*/ 294512 h 383119"/>
                <a:gd name="connsiteX7" fmla="*/ 2892 w 598101"/>
                <a:gd name="connsiteY7" fmla="*/ 294512 h 383119"/>
                <a:gd name="connsiteX8" fmla="*/ 14387 w 598101"/>
                <a:gd name="connsiteY8" fmla="*/ 0 h 383119"/>
                <a:gd name="connsiteX9" fmla="*/ 102926 w 598101"/>
                <a:gd name="connsiteY9" fmla="*/ 3456 h 383119"/>
                <a:gd name="connsiteX10" fmla="*/ 91566 w 598101"/>
                <a:gd name="connsiteY10" fmla="*/ 294512 h 383119"/>
              </a:gdLst>
              <a:ahLst/>
              <a:cxnLst/>
              <a:rect l="l" t="t" r="r" b="b"/>
              <a:pathLst>
                <a:path w="598101" h="383119">
                  <a:moveTo>
                    <a:pt x="598101" y="294512"/>
                  </a:moveTo>
                  <a:lnTo>
                    <a:pt x="598101" y="383119"/>
                  </a:lnTo>
                  <a:lnTo>
                    <a:pt x="1844" y="383119"/>
                  </a:lnTo>
                  <a:lnTo>
                    <a:pt x="1844" y="368685"/>
                  </a:lnTo>
                  <a:lnTo>
                    <a:pt x="0" y="368613"/>
                  </a:lnTo>
                  <a:lnTo>
                    <a:pt x="1844" y="321357"/>
                  </a:lnTo>
                  <a:lnTo>
                    <a:pt x="1844" y="294512"/>
                  </a:lnTo>
                  <a:lnTo>
                    <a:pt x="2892" y="294512"/>
                  </a:lnTo>
                  <a:lnTo>
                    <a:pt x="14387" y="0"/>
                  </a:lnTo>
                  <a:lnTo>
                    <a:pt x="102926" y="3456"/>
                  </a:lnTo>
                  <a:lnTo>
                    <a:pt x="91566" y="294512"/>
                  </a:lnTo>
                  <a:close/>
                </a:path>
              </a:pathLst>
            </a:custGeom>
            <a:solidFill>
              <a:schemeClr val="bg1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1259664" y="1752676"/>
            <a:ext cx="4426246" cy="15873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1A3B5B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对带教成果显著的师傅给予额外奖金或晋升优先权。</a:t>
            </a:r>
            <a:endParaRPr kumimoji="1" lang="en-US" altLang="zh-CN" sz="2000">
              <a:ln w="12700">
                <a:noFill/>
              </a:ln>
              <a:solidFill>
                <a:srgbClr val="1A3B5B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845133" y="1371354"/>
            <a:ext cx="388740" cy="388740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 rot="18864410">
            <a:off x="922160" y="1462798"/>
            <a:ext cx="234687" cy="150331"/>
          </a:xfrm>
          <a:custGeom>
            <a:avLst/>
            <a:gdLst>
              <a:gd name="connsiteX0" fmla="*/ 598101 w 598101"/>
              <a:gd name="connsiteY0" fmla="*/ 294512 h 383119"/>
              <a:gd name="connsiteX1" fmla="*/ 598101 w 598101"/>
              <a:gd name="connsiteY1" fmla="*/ 383119 h 383119"/>
              <a:gd name="connsiteX2" fmla="*/ 1844 w 598101"/>
              <a:gd name="connsiteY2" fmla="*/ 383119 h 383119"/>
              <a:gd name="connsiteX3" fmla="*/ 1844 w 598101"/>
              <a:gd name="connsiteY3" fmla="*/ 368685 h 383119"/>
              <a:gd name="connsiteX4" fmla="*/ 0 w 598101"/>
              <a:gd name="connsiteY4" fmla="*/ 368613 h 383119"/>
              <a:gd name="connsiteX5" fmla="*/ 1844 w 598101"/>
              <a:gd name="connsiteY5" fmla="*/ 321357 h 383119"/>
              <a:gd name="connsiteX6" fmla="*/ 1844 w 598101"/>
              <a:gd name="connsiteY6" fmla="*/ 294512 h 383119"/>
              <a:gd name="connsiteX7" fmla="*/ 2892 w 598101"/>
              <a:gd name="connsiteY7" fmla="*/ 294512 h 383119"/>
              <a:gd name="connsiteX8" fmla="*/ 14387 w 598101"/>
              <a:gd name="connsiteY8" fmla="*/ 0 h 383119"/>
              <a:gd name="connsiteX9" fmla="*/ 102926 w 598101"/>
              <a:gd name="connsiteY9" fmla="*/ 3456 h 383119"/>
              <a:gd name="connsiteX10" fmla="*/ 91566 w 598101"/>
              <a:gd name="connsiteY10" fmla="*/ 294512 h 383119"/>
            </a:gdLst>
            <a:ahLst/>
            <a:cxnLst/>
            <a:rect l="l" t="t" r="r" b="b"/>
            <a:pathLst>
              <a:path w="598101" h="383119">
                <a:moveTo>
                  <a:pt x="598101" y="294512"/>
                </a:moveTo>
                <a:lnTo>
                  <a:pt x="598101" y="383119"/>
                </a:lnTo>
                <a:lnTo>
                  <a:pt x="1844" y="383119"/>
                </a:lnTo>
                <a:lnTo>
                  <a:pt x="1844" y="368685"/>
                </a:lnTo>
                <a:lnTo>
                  <a:pt x="0" y="368613"/>
                </a:lnTo>
                <a:lnTo>
                  <a:pt x="1844" y="321357"/>
                </a:lnTo>
                <a:lnTo>
                  <a:pt x="1844" y="294512"/>
                </a:lnTo>
                <a:lnTo>
                  <a:pt x="2892" y="294512"/>
                </a:lnTo>
                <a:lnTo>
                  <a:pt x="14387" y="0"/>
                </a:lnTo>
                <a:lnTo>
                  <a:pt x="102926" y="3456"/>
                </a:lnTo>
                <a:lnTo>
                  <a:pt x="91566" y="294512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665888" y="3755308"/>
            <a:ext cx="5353912" cy="2343867"/>
          </a:xfrm>
          <a:prstGeom prst="roundRect">
            <a:avLst>
              <a:gd name="adj" fmla="val 3513"/>
            </a:avLst>
          </a:prstGeom>
          <a:solidFill>
            <a:schemeClr val="accent1">
              <a:lumMod val="20000"/>
              <a:lumOff val="80000"/>
            </a:schemeClr>
          </a:solidFill>
          <a:ln w="1905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1259664" y="4300312"/>
            <a:ext cx="4426246" cy="162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1A3B5B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每季度组织三方评价（师傅、徒弟、主管）并出具报告。</a:t>
            </a:r>
            <a:endParaRPr kumimoji="1" lang="en-US" altLang="zh-CN" sz="2000">
              <a:ln w="12700">
                <a:noFill/>
              </a:ln>
              <a:solidFill>
                <a:srgbClr val="1A3B5B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13"/>
            </p:custDataLst>
          </p:nvPr>
        </p:nvGrpSpPr>
        <p:grpSpPr>
          <a:xfrm>
            <a:off x="840917" y="3909465"/>
            <a:ext cx="388740" cy="388740"/>
            <a:chOff x="840917" y="3909465"/>
            <a:chExt cx="388740" cy="388740"/>
          </a:xfrm>
        </p:grpSpPr>
        <p:sp>
          <p:nvSpPr>
            <p:cNvPr id="16" name="标题 1"/>
            <p:cNvSpPr txBox="1"/>
            <p:nvPr>
              <p:custDataLst>
                <p:tags r:id="rId14"/>
              </p:custDataLst>
            </p:nvPr>
          </p:nvSpPr>
          <p:spPr>
            <a:xfrm>
              <a:off x="840917" y="3909465"/>
              <a:ext cx="388740" cy="388740"/>
            </a:xfrm>
            <a:prstGeom prst="flowChartConnector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7" name="标题 1"/>
            <p:cNvSpPr txBox="1"/>
            <p:nvPr>
              <p:custDataLst>
                <p:tags r:id="rId15"/>
              </p:custDataLst>
            </p:nvPr>
          </p:nvSpPr>
          <p:spPr>
            <a:xfrm rot="18864410">
              <a:off x="917944" y="4000909"/>
              <a:ext cx="234687" cy="150331"/>
            </a:xfrm>
            <a:custGeom>
              <a:avLst/>
              <a:gdLst>
                <a:gd name="connsiteX0" fmla="*/ 598101 w 598101"/>
                <a:gd name="connsiteY0" fmla="*/ 294512 h 383119"/>
                <a:gd name="connsiteX1" fmla="*/ 598101 w 598101"/>
                <a:gd name="connsiteY1" fmla="*/ 383119 h 383119"/>
                <a:gd name="connsiteX2" fmla="*/ 1844 w 598101"/>
                <a:gd name="connsiteY2" fmla="*/ 383119 h 383119"/>
                <a:gd name="connsiteX3" fmla="*/ 1844 w 598101"/>
                <a:gd name="connsiteY3" fmla="*/ 368685 h 383119"/>
                <a:gd name="connsiteX4" fmla="*/ 0 w 598101"/>
                <a:gd name="connsiteY4" fmla="*/ 368613 h 383119"/>
                <a:gd name="connsiteX5" fmla="*/ 1844 w 598101"/>
                <a:gd name="connsiteY5" fmla="*/ 321357 h 383119"/>
                <a:gd name="connsiteX6" fmla="*/ 1844 w 598101"/>
                <a:gd name="connsiteY6" fmla="*/ 294512 h 383119"/>
                <a:gd name="connsiteX7" fmla="*/ 2892 w 598101"/>
                <a:gd name="connsiteY7" fmla="*/ 294512 h 383119"/>
                <a:gd name="connsiteX8" fmla="*/ 14387 w 598101"/>
                <a:gd name="connsiteY8" fmla="*/ 0 h 383119"/>
                <a:gd name="connsiteX9" fmla="*/ 102926 w 598101"/>
                <a:gd name="connsiteY9" fmla="*/ 3456 h 383119"/>
                <a:gd name="connsiteX10" fmla="*/ 91566 w 598101"/>
                <a:gd name="connsiteY10" fmla="*/ 294512 h 383119"/>
              </a:gdLst>
              <a:ahLst/>
              <a:cxnLst/>
              <a:rect l="l" t="t" r="r" b="b"/>
              <a:pathLst>
                <a:path w="598101" h="383119">
                  <a:moveTo>
                    <a:pt x="598101" y="294512"/>
                  </a:moveTo>
                  <a:lnTo>
                    <a:pt x="598101" y="383119"/>
                  </a:lnTo>
                  <a:lnTo>
                    <a:pt x="1844" y="383119"/>
                  </a:lnTo>
                  <a:lnTo>
                    <a:pt x="1844" y="368685"/>
                  </a:lnTo>
                  <a:lnTo>
                    <a:pt x="0" y="368613"/>
                  </a:lnTo>
                  <a:lnTo>
                    <a:pt x="1844" y="321357"/>
                  </a:lnTo>
                  <a:lnTo>
                    <a:pt x="1844" y="294512"/>
                  </a:lnTo>
                  <a:lnTo>
                    <a:pt x="2892" y="294512"/>
                  </a:lnTo>
                  <a:lnTo>
                    <a:pt x="14387" y="0"/>
                  </a:lnTo>
                  <a:lnTo>
                    <a:pt x="102926" y="3456"/>
                  </a:lnTo>
                  <a:lnTo>
                    <a:pt x="91566" y="294512"/>
                  </a:lnTo>
                  <a:close/>
                </a:path>
              </a:pathLst>
            </a:custGeom>
            <a:solidFill>
              <a:schemeClr val="bg1"/>
            </a:solidFill>
            <a:ln w="1905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1233629" y="1340703"/>
            <a:ext cx="442358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师傅津贴与绩效奖励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6789958" y="1340180"/>
            <a:ext cx="442358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徒弟成长跟踪档案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1249504" y="3860681"/>
            <a:ext cx="443628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定期评估与反馈机制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6815764" y="4300312"/>
            <a:ext cx="4426246" cy="162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1A3B5B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设立“金牌师徒奖”，通过视频、海报等形式广泛传播。</a:t>
            </a:r>
            <a:endParaRPr kumimoji="1" lang="en-US" altLang="zh-CN" sz="2000">
              <a:ln w="12700">
                <a:noFill/>
              </a:ln>
              <a:solidFill>
                <a:srgbClr val="1A3B5B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6342672" y="3909465"/>
            <a:ext cx="388740" cy="388740"/>
          </a:xfrm>
          <a:prstGeom prst="flowChartConnector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21"/>
            </p:custDataLst>
          </p:nvPr>
        </p:nvSpPr>
        <p:spPr>
          <a:xfrm rot="18864410">
            <a:off x="6419699" y="4000909"/>
            <a:ext cx="234687" cy="150331"/>
          </a:xfrm>
          <a:custGeom>
            <a:avLst/>
            <a:gdLst>
              <a:gd name="connsiteX0" fmla="*/ 598101 w 598101"/>
              <a:gd name="connsiteY0" fmla="*/ 294512 h 383119"/>
              <a:gd name="connsiteX1" fmla="*/ 598101 w 598101"/>
              <a:gd name="connsiteY1" fmla="*/ 383119 h 383119"/>
              <a:gd name="connsiteX2" fmla="*/ 1844 w 598101"/>
              <a:gd name="connsiteY2" fmla="*/ 383119 h 383119"/>
              <a:gd name="connsiteX3" fmla="*/ 1844 w 598101"/>
              <a:gd name="connsiteY3" fmla="*/ 368685 h 383119"/>
              <a:gd name="connsiteX4" fmla="*/ 0 w 598101"/>
              <a:gd name="connsiteY4" fmla="*/ 368613 h 383119"/>
              <a:gd name="connsiteX5" fmla="*/ 1844 w 598101"/>
              <a:gd name="connsiteY5" fmla="*/ 321357 h 383119"/>
              <a:gd name="connsiteX6" fmla="*/ 1844 w 598101"/>
              <a:gd name="connsiteY6" fmla="*/ 294512 h 383119"/>
              <a:gd name="connsiteX7" fmla="*/ 2892 w 598101"/>
              <a:gd name="connsiteY7" fmla="*/ 294512 h 383119"/>
              <a:gd name="connsiteX8" fmla="*/ 14387 w 598101"/>
              <a:gd name="connsiteY8" fmla="*/ 0 h 383119"/>
              <a:gd name="connsiteX9" fmla="*/ 102926 w 598101"/>
              <a:gd name="connsiteY9" fmla="*/ 3456 h 383119"/>
              <a:gd name="connsiteX10" fmla="*/ 91566 w 598101"/>
              <a:gd name="connsiteY10" fmla="*/ 294512 h 383119"/>
            </a:gdLst>
            <a:ahLst/>
            <a:cxnLst/>
            <a:rect l="l" t="t" r="r" b="b"/>
            <a:pathLst>
              <a:path w="598101" h="383119">
                <a:moveTo>
                  <a:pt x="598101" y="294512"/>
                </a:moveTo>
                <a:lnTo>
                  <a:pt x="598101" y="383119"/>
                </a:lnTo>
                <a:lnTo>
                  <a:pt x="1844" y="383119"/>
                </a:lnTo>
                <a:lnTo>
                  <a:pt x="1844" y="368685"/>
                </a:lnTo>
                <a:lnTo>
                  <a:pt x="0" y="368613"/>
                </a:lnTo>
                <a:lnTo>
                  <a:pt x="1844" y="321357"/>
                </a:lnTo>
                <a:lnTo>
                  <a:pt x="1844" y="294512"/>
                </a:lnTo>
                <a:lnTo>
                  <a:pt x="2892" y="294512"/>
                </a:lnTo>
                <a:lnTo>
                  <a:pt x="14387" y="0"/>
                </a:lnTo>
                <a:lnTo>
                  <a:pt x="102926" y="3456"/>
                </a:lnTo>
                <a:lnTo>
                  <a:pt x="91566" y="294512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22"/>
            </p:custDataLst>
          </p:nvPr>
        </p:nvSpPr>
        <p:spPr>
          <a:xfrm>
            <a:off x="6789974" y="3931801"/>
            <a:ext cx="4448986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优秀师徒评选与宣传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师徒制的激励与保障机制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70024" y="404790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集体活动——钢铁团队凝聚力的“催化剂”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-97155" y="-99695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000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982577" y="1112379"/>
            <a:ext cx="720000" cy="720000"/>
          </a:xfrm>
          <a:prstGeom prst="roundRect">
            <a:avLst/>
          </a:pr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lumMod val="40000"/>
                  <a:lumOff val="60000"/>
                  <a:alpha val="100000"/>
                </a:schemeClr>
              </a:gs>
            </a:gsLst>
            <a:lin ang="3000000" scaled="0"/>
          </a:gradFill>
          <a:ln cap="flat">
            <a:noFill/>
            <a:prstDash val="solid"/>
            <a:miter/>
          </a:ln>
          <a:effectLst>
            <a:outerShdw blurRad="381000" dist="127000" dir="30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1182642" y="1340090"/>
            <a:ext cx="319871" cy="264578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982575" y="2023304"/>
            <a:ext cx="4795677" cy="43007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比赛项目设置原则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978850" y="2531761"/>
            <a:ext cx="4795677" cy="9146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紧扣生产关键环节，如“最快调辊缝速度”“最高合格率”等。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6404773" y="4671652"/>
            <a:ext cx="4795677" cy="43007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激励机制多元化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6401049" y="5180111"/>
            <a:ext cx="4795677" cy="9146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设置物质奖励、荣誉称号、晋升通道倾斜等多项激励措施。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404776" y="3779537"/>
            <a:ext cx="720000" cy="720000"/>
          </a:xfrm>
          <a:prstGeom prst="roundRect">
            <a:avLst/>
          </a:prstGeom>
          <a:gradFill>
            <a:gsLst>
              <a:gs pos="1000">
                <a:schemeClr val="accent2"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3000000" scaled="0"/>
          </a:gradFill>
          <a:ln cap="flat">
            <a:noFill/>
            <a:prstDash val="solid"/>
            <a:miter/>
          </a:ln>
          <a:effectLst>
            <a:outerShdw blurRad="381000" dist="127000" dir="300000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6604863" y="3979602"/>
            <a:ext cx="319824" cy="319871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6401050" y="1112379"/>
            <a:ext cx="720000" cy="720000"/>
          </a:xfrm>
          <a:prstGeom prst="roundRect">
            <a:avLst/>
          </a:pr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lumMod val="40000"/>
                  <a:lumOff val="60000"/>
                  <a:alpha val="100000"/>
                </a:schemeClr>
              </a:gs>
            </a:gsLst>
            <a:lin ang="3000000" scaled="0"/>
          </a:gradFill>
          <a:ln cap="flat">
            <a:noFill/>
            <a:prstDash val="solid"/>
            <a:miter/>
          </a:ln>
          <a:effectLst>
            <a:outerShdw blurRad="381000" dist="127000" dir="30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6591698" y="1303028"/>
            <a:ext cx="338702" cy="338702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6404773" y="2023304"/>
            <a:ext cx="4795677" cy="43007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分组方式与竞赛规则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6401049" y="2531761"/>
            <a:ext cx="4795677" cy="9146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按岗位、年龄、工龄分组，设置淘汰制与积分制相结合。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986301" y="4671652"/>
            <a:ext cx="4795677" cy="43007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评审标准科学化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986301" y="5180111"/>
            <a:ext cx="4795677" cy="9146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采用“速度+精度+稳定性”三维评分体系，避免主观偏差。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982577" y="3779537"/>
            <a:ext cx="720000" cy="720000"/>
          </a:xfrm>
          <a:prstGeom prst="roundRect">
            <a:avLst/>
          </a:prstGeom>
          <a:gradFill>
            <a:gsLst>
              <a:gs pos="1000">
                <a:schemeClr val="accent2"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3000000" scaled="0"/>
          </a:gradFill>
          <a:ln cap="flat">
            <a:noFill/>
            <a:prstDash val="solid"/>
            <a:miter/>
          </a:ln>
          <a:effectLst>
            <a:outerShdw blurRad="381000" dist="127000" dir="300000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1173226" y="3979919"/>
            <a:ext cx="338702" cy="31923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技能比武大赛的设计与运行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线条 1"/>
          <p:cNvCxnSpPr/>
          <p:nvPr/>
        </p:nvCxnSpPr>
        <p:spPr>
          <a:xfrm>
            <a:off x="3607018" y="1877347"/>
            <a:ext cx="1379325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cxnSp>
        <p:nvCxnSpPr>
          <p:cNvPr id="4" name="线条 1"/>
          <p:cNvCxnSpPr/>
          <p:nvPr/>
        </p:nvCxnSpPr>
        <p:spPr>
          <a:xfrm>
            <a:off x="3607018" y="4308851"/>
            <a:ext cx="1379325" cy="0"/>
          </a:xfrm>
          <a:prstGeom prst="line">
            <a:avLst/>
          </a:prstGeom>
          <a:noFill/>
          <a:ln w="6350" cap="flat">
            <a:solidFill>
              <a:schemeClr val="accent1"/>
            </a:solidFill>
            <a:miter/>
          </a:ln>
        </p:spPr>
      </p:cxnSp>
      <p:grpSp>
        <p:nvGrpSpPr>
          <p:cNvPr id="5" name="组合 4"/>
          <p:cNvGrpSpPr/>
          <p:nvPr/>
        </p:nvGrpSpPr>
        <p:grpSpPr>
          <a:xfrm>
            <a:off x="7192959" y="2952513"/>
            <a:ext cx="1441218" cy="123786"/>
            <a:chOff x="7192959" y="2952513"/>
            <a:chExt cx="1441218" cy="123786"/>
          </a:xfrm>
        </p:grpSpPr>
        <p:cxnSp>
          <p:nvCxnSpPr>
            <p:cNvPr id="6" name="线条 1"/>
            <p:cNvCxnSpPr/>
            <p:nvPr/>
          </p:nvCxnSpPr>
          <p:spPr>
            <a:xfrm flipH="1">
              <a:off x="7254852" y="3014406"/>
              <a:ext cx="1379325" cy="0"/>
            </a:xfrm>
            <a:prstGeom prst="line">
              <a:avLst/>
            </a:prstGeom>
            <a:noFill/>
            <a:ln w="6350" cap="flat">
              <a:solidFill>
                <a:schemeClr val="accent1"/>
              </a:solidFill>
              <a:miter/>
            </a:ln>
          </p:spPr>
        </p:cxnSp>
        <p:sp>
          <p:nvSpPr>
            <p:cNvPr id="7" name="标题 1"/>
            <p:cNvSpPr txBox="1"/>
            <p:nvPr/>
          </p:nvSpPr>
          <p:spPr>
            <a:xfrm flipH="1">
              <a:off x="7192959" y="2952513"/>
              <a:ext cx="123786" cy="123786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192959" y="4874727"/>
            <a:ext cx="1441218" cy="123786"/>
            <a:chOff x="7192959" y="4874727"/>
            <a:chExt cx="1441218" cy="123786"/>
          </a:xfrm>
        </p:grpSpPr>
        <p:cxnSp>
          <p:nvCxnSpPr>
            <p:cNvPr id="9" name="线条 1"/>
            <p:cNvCxnSpPr/>
            <p:nvPr/>
          </p:nvCxnSpPr>
          <p:spPr>
            <a:xfrm flipH="1">
              <a:off x="7254852" y="4936620"/>
              <a:ext cx="1379325" cy="0"/>
            </a:xfrm>
            <a:prstGeom prst="line">
              <a:avLst/>
            </a:prstGeom>
            <a:noFill/>
            <a:ln w="6350" cap="flat">
              <a:solidFill>
                <a:schemeClr val="accent1"/>
              </a:solidFill>
              <a:miter/>
            </a:ln>
          </p:spPr>
        </p:cxnSp>
        <p:sp>
          <p:nvSpPr>
            <p:cNvPr id="10" name="标题 1"/>
            <p:cNvSpPr txBox="1"/>
            <p:nvPr/>
          </p:nvSpPr>
          <p:spPr>
            <a:xfrm flipH="1">
              <a:off x="7192959" y="4874727"/>
              <a:ext cx="123786" cy="123786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1" name="标题 1"/>
          <p:cNvSpPr txBox="1"/>
          <p:nvPr/>
        </p:nvSpPr>
        <p:spPr>
          <a:xfrm>
            <a:off x="5196269" y="4607704"/>
            <a:ext cx="2875301" cy="657833"/>
          </a:xfrm>
          <a:custGeom>
            <a:avLst/>
            <a:gdLst>
              <a:gd name="connsiteX0" fmla="*/ 501048 w 4099560"/>
              <a:gd name="connsiteY0" fmla="*/ 3390899 h 4099560"/>
              <a:gd name="connsiteX1" fmla="*/ 3598512 w 4099560"/>
              <a:gd name="connsiteY1" fmla="*/ 3390899 h 4099560"/>
              <a:gd name="connsiteX2" fmla="*/ 3516477 w 4099560"/>
              <a:gd name="connsiteY2" fmla="*/ 3481702 h 4099560"/>
              <a:gd name="connsiteX3" fmla="*/ 2049780 w 4099560"/>
              <a:gd name="connsiteY3" fmla="*/ 4099560 h 4099560"/>
              <a:gd name="connsiteX4" fmla="*/ 583083 w 4099560"/>
              <a:gd name="connsiteY4" fmla="*/ 3481702 h 4099560"/>
              <a:gd name="connsiteX5" fmla="*/ 88250 w 4099560"/>
              <a:gd name="connsiteY5" fmla="*/ 2644138 h 4099560"/>
              <a:gd name="connsiteX6" fmla="*/ 4011310 w 4099560"/>
              <a:gd name="connsiteY6" fmla="*/ 2644138 h 4099560"/>
              <a:gd name="connsiteX7" fmla="*/ 4007406 w 4099560"/>
              <a:gd name="connsiteY7" fmla="*/ 2659322 h 4099560"/>
              <a:gd name="connsiteX8" fmla="*/ 3721387 w 4099560"/>
              <a:gd name="connsiteY8" fmla="*/ 3236372 h 4099560"/>
              <a:gd name="connsiteX9" fmla="*/ 3637451 w 4099560"/>
              <a:gd name="connsiteY9" fmla="*/ 3345180 h 4099560"/>
              <a:gd name="connsiteX10" fmla="*/ 462109 w 4099560"/>
              <a:gd name="connsiteY10" fmla="*/ 3345180 h 4099560"/>
              <a:gd name="connsiteX11" fmla="*/ 378174 w 4099560"/>
              <a:gd name="connsiteY11" fmla="*/ 3236372 h 4099560"/>
              <a:gd name="connsiteX12" fmla="*/ 92154 w 4099560"/>
              <a:gd name="connsiteY12" fmla="*/ 2659322 h 4099560"/>
              <a:gd name="connsiteX13" fmla="*/ 364883 w 4099560"/>
              <a:gd name="connsiteY13" fmla="*/ 883920 h 4099560"/>
              <a:gd name="connsiteX14" fmla="*/ 3734677 w 4099560"/>
              <a:gd name="connsiteY14" fmla="*/ 883920 h 4099560"/>
              <a:gd name="connsiteX15" fmla="*/ 3749490 w 4099560"/>
              <a:gd name="connsiteY15" fmla="*/ 903729 h 4099560"/>
              <a:gd name="connsiteX16" fmla="*/ 4099560 w 4099560"/>
              <a:gd name="connsiteY16" fmla="*/ 2049780 h 4099560"/>
              <a:gd name="connsiteX17" fmla="*/ 4057916 w 4099560"/>
              <a:gd name="connsiteY17" fmla="*/ 2462882 h 4099560"/>
              <a:gd name="connsiteX18" fmla="*/ 4023066 w 4099560"/>
              <a:gd name="connsiteY18" fmla="*/ 2598419 h 4099560"/>
              <a:gd name="connsiteX19" fmla="*/ 76495 w 4099560"/>
              <a:gd name="connsiteY19" fmla="*/ 2598419 h 4099560"/>
              <a:gd name="connsiteX20" fmla="*/ 41644 w 4099560"/>
              <a:gd name="connsiteY20" fmla="*/ 2462882 h 4099560"/>
              <a:gd name="connsiteX21" fmla="*/ 0 w 4099560"/>
              <a:gd name="connsiteY21" fmla="*/ 2049780 h 4099560"/>
              <a:gd name="connsiteX22" fmla="*/ 350071 w 4099560"/>
              <a:gd name="connsiteY22" fmla="*/ 903729 h 4099560"/>
              <a:gd name="connsiteX23" fmla="*/ 2049780 w 4099560"/>
              <a:gd name="connsiteY23" fmla="*/ 0 h 4099560"/>
              <a:gd name="connsiteX24" fmla="*/ 3631490 w 4099560"/>
              <a:gd name="connsiteY24" fmla="*/ 745930 h 4099560"/>
              <a:gd name="connsiteX25" fmla="*/ 3700489 w 4099560"/>
              <a:gd name="connsiteY25" fmla="*/ 838201 h 4099560"/>
              <a:gd name="connsiteX26" fmla="*/ 399071 w 4099560"/>
              <a:gd name="connsiteY26" fmla="*/ 838201 h 4099560"/>
              <a:gd name="connsiteX27" fmla="*/ 468070 w 4099560"/>
              <a:gd name="connsiteY27" fmla="*/ 745930 h 4099560"/>
              <a:gd name="connsiteX28" fmla="*/ 2049780 w 4099560"/>
              <a:gd name="connsiteY28" fmla="*/ 0 h 4099560"/>
            </a:gdLst>
            <a:ahLst/>
            <a:cxnLst/>
            <a:rect l="l" t="t" r="r" b="b"/>
            <a:pathLst>
              <a:path w="3097464" h="708661">
                <a:moveTo>
                  <a:pt x="0" y="0"/>
                </a:moveTo>
                <a:lnTo>
                  <a:pt x="3097464" y="0"/>
                </a:lnTo>
                <a:lnTo>
                  <a:pt x="3015429" y="90803"/>
                </a:lnTo>
                <a:cubicBezTo>
                  <a:pt x="2643209" y="472006"/>
                  <a:pt x="2123608" y="708661"/>
                  <a:pt x="1548732" y="708661"/>
                </a:cubicBezTo>
                <a:cubicBezTo>
                  <a:pt x="973857" y="708661"/>
                  <a:pt x="454255" y="472006"/>
                  <a:pt x="82035" y="90803"/>
                </a:cubicBezTo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026561" y="3914504"/>
            <a:ext cx="3641682" cy="650760"/>
          </a:xfrm>
          <a:custGeom>
            <a:avLst/>
            <a:gdLst>
              <a:gd name="connsiteX0" fmla="*/ 501048 w 4099560"/>
              <a:gd name="connsiteY0" fmla="*/ 3390899 h 4099560"/>
              <a:gd name="connsiteX1" fmla="*/ 3598512 w 4099560"/>
              <a:gd name="connsiteY1" fmla="*/ 3390899 h 4099560"/>
              <a:gd name="connsiteX2" fmla="*/ 3516477 w 4099560"/>
              <a:gd name="connsiteY2" fmla="*/ 3481702 h 4099560"/>
              <a:gd name="connsiteX3" fmla="*/ 2049780 w 4099560"/>
              <a:gd name="connsiteY3" fmla="*/ 4099560 h 4099560"/>
              <a:gd name="connsiteX4" fmla="*/ 583083 w 4099560"/>
              <a:gd name="connsiteY4" fmla="*/ 3481702 h 4099560"/>
              <a:gd name="connsiteX5" fmla="*/ 88250 w 4099560"/>
              <a:gd name="connsiteY5" fmla="*/ 2644138 h 4099560"/>
              <a:gd name="connsiteX6" fmla="*/ 4011310 w 4099560"/>
              <a:gd name="connsiteY6" fmla="*/ 2644138 h 4099560"/>
              <a:gd name="connsiteX7" fmla="*/ 4007406 w 4099560"/>
              <a:gd name="connsiteY7" fmla="*/ 2659322 h 4099560"/>
              <a:gd name="connsiteX8" fmla="*/ 3721387 w 4099560"/>
              <a:gd name="connsiteY8" fmla="*/ 3236372 h 4099560"/>
              <a:gd name="connsiteX9" fmla="*/ 3637451 w 4099560"/>
              <a:gd name="connsiteY9" fmla="*/ 3345180 h 4099560"/>
              <a:gd name="connsiteX10" fmla="*/ 462109 w 4099560"/>
              <a:gd name="connsiteY10" fmla="*/ 3345180 h 4099560"/>
              <a:gd name="connsiteX11" fmla="*/ 378174 w 4099560"/>
              <a:gd name="connsiteY11" fmla="*/ 3236372 h 4099560"/>
              <a:gd name="connsiteX12" fmla="*/ 92154 w 4099560"/>
              <a:gd name="connsiteY12" fmla="*/ 2659322 h 4099560"/>
              <a:gd name="connsiteX13" fmla="*/ 364883 w 4099560"/>
              <a:gd name="connsiteY13" fmla="*/ 883920 h 4099560"/>
              <a:gd name="connsiteX14" fmla="*/ 3734677 w 4099560"/>
              <a:gd name="connsiteY14" fmla="*/ 883920 h 4099560"/>
              <a:gd name="connsiteX15" fmla="*/ 3749490 w 4099560"/>
              <a:gd name="connsiteY15" fmla="*/ 903729 h 4099560"/>
              <a:gd name="connsiteX16" fmla="*/ 4099560 w 4099560"/>
              <a:gd name="connsiteY16" fmla="*/ 2049780 h 4099560"/>
              <a:gd name="connsiteX17" fmla="*/ 4057916 w 4099560"/>
              <a:gd name="connsiteY17" fmla="*/ 2462882 h 4099560"/>
              <a:gd name="connsiteX18" fmla="*/ 4023066 w 4099560"/>
              <a:gd name="connsiteY18" fmla="*/ 2598419 h 4099560"/>
              <a:gd name="connsiteX19" fmla="*/ 76495 w 4099560"/>
              <a:gd name="connsiteY19" fmla="*/ 2598419 h 4099560"/>
              <a:gd name="connsiteX20" fmla="*/ 41644 w 4099560"/>
              <a:gd name="connsiteY20" fmla="*/ 2462882 h 4099560"/>
              <a:gd name="connsiteX21" fmla="*/ 0 w 4099560"/>
              <a:gd name="connsiteY21" fmla="*/ 2049780 h 4099560"/>
              <a:gd name="connsiteX22" fmla="*/ 350071 w 4099560"/>
              <a:gd name="connsiteY22" fmla="*/ 903729 h 4099560"/>
              <a:gd name="connsiteX23" fmla="*/ 2049780 w 4099560"/>
              <a:gd name="connsiteY23" fmla="*/ 0 h 4099560"/>
              <a:gd name="connsiteX24" fmla="*/ 3631490 w 4099560"/>
              <a:gd name="connsiteY24" fmla="*/ 745930 h 4099560"/>
              <a:gd name="connsiteX25" fmla="*/ 3700489 w 4099560"/>
              <a:gd name="connsiteY25" fmla="*/ 838201 h 4099560"/>
              <a:gd name="connsiteX26" fmla="*/ 399071 w 4099560"/>
              <a:gd name="connsiteY26" fmla="*/ 838201 h 4099560"/>
              <a:gd name="connsiteX27" fmla="*/ 468070 w 4099560"/>
              <a:gd name="connsiteY27" fmla="*/ 745930 h 4099560"/>
              <a:gd name="connsiteX28" fmla="*/ 2049780 w 4099560"/>
              <a:gd name="connsiteY28" fmla="*/ 0 h 4099560"/>
            </a:gdLst>
            <a:ahLst/>
            <a:cxnLst/>
            <a:rect l="l" t="t" r="r" b="b"/>
            <a:pathLst>
              <a:path w="3923060" h="701042">
                <a:moveTo>
                  <a:pt x="0" y="0"/>
                </a:moveTo>
                <a:lnTo>
                  <a:pt x="3923060" y="0"/>
                </a:lnTo>
                <a:lnTo>
                  <a:pt x="3919156" y="15184"/>
                </a:lnTo>
                <a:cubicBezTo>
                  <a:pt x="3854275" y="223784"/>
                  <a:pt x="3756970" y="418099"/>
                  <a:pt x="3633137" y="592234"/>
                </a:cubicBezTo>
                <a:lnTo>
                  <a:pt x="3549201" y="701042"/>
                </a:lnTo>
                <a:lnTo>
                  <a:pt x="373859" y="701042"/>
                </a:lnTo>
                <a:lnTo>
                  <a:pt x="289924" y="592234"/>
                </a:lnTo>
                <a:cubicBezTo>
                  <a:pt x="166091" y="418099"/>
                  <a:pt x="68786" y="223784"/>
                  <a:pt x="3904" y="15184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266048" y="2280535"/>
            <a:ext cx="3805523" cy="1591528"/>
          </a:xfrm>
          <a:custGeom>
            <a:avLst/>
            <a:gdLst>
              <a:gd name="connsiteX0" fmla="*/ 501048 w 4099560"/>
              <a:gd name="connsiteY0" fmla="*/ 3390899 h 4099560"/>
              <a:gd name="connsiteX1" fmla="*/ 3598512 w 4099560"/>
              <a:gd name="connsiteY1" fmla="*/ 3390899 h 4099560"/>
              <a:gd name="connsiteX2" fmla="*/ 3516477 w 4099560"/>
              <a:gd name="connsiteY2" fmla="*/ 3481702 h 4099560"/>
              <a:gd name="connsiteX3" fmla="*/ 2049780 w 4099560"/>
              <a:gd name="connsiteY3" fmla="*/ 4099560 h 4099560"/>
              <a:gd name="connsiteX4" fmla="*/ 583083 w 4099560"/>
              <a:gd name="connsiteY4" fmla="*/ 3481702 h 4099560"/>
              <a:gd name="connsiteX5" fmla="*/ 88250 w 4099560"/>
              <a:gd name="connsiteY5" fmla="*/ 2644138 h 4099560"/>
              <a:gd name="connsiteX6" fmla="*/ 4011310 w 4099560"/>
              <a:gd name="connsiteY6" fmla="*/ 2644138 h 4099560"/>
              <a:gd name="connsiteX7" fmla="*/ 4007406 w 4099560"/>
              <a:gd name="connsiteY7" fmla="*/ 2659322 h 4099560"/>
              <a:gd name="connsiteX8" fmla="*/ 3721387 w 4099560"/>
              <a:gd name="connsiteY8" fmla="*/ 3236372 h 4099560"/>
              <a:gd name="connsiteX9" fmla="*/ 3637451 w 4099560"/>
              <a:gd name="connsiteY9" fmla="*/ 3345180 h 4099560"/>
              <a:gd name="connsiteX10" fmla="*/ 462109 w 4099560"/>
              <a:gd name="connsiteY10" fmla="*/ 3345180 h 4099560"/>
              <a:gd name="connsiteX11" fmla="*/ 378174 w 4099560"/>
              <a:gd name="connsiteY11" fmla="*/ 3236372 h 4099560"/>
              <a:gd name="connsiteX12" fmla="*/ 92154 w 4099560"/>
              <a:gd name="connsiteY12" fmla="*/ 2659322 h 4099560"/>
              <a:gd name="connsiteX13" fmla="*/ 364883 w 4099560"/>
              <a:gd name="connsiteY13" fmla="*/ 883920 h 4099560"/>
              <a:gd name="connsiteX14" fmla="*/ 3734677 w 4099560"/>
              <a:gd name="connsiteY14" fmla="*/ 883920 h 4099560"/>
              <a:gd name="connsiteX15" fmla="*/ 3749490 w 4099560"/>
              <a:gd name="connsiteY15" fmla="*/ 903729 h 4099560"/>
              <a:gd name="connsiteX16" fmla="*/ 4099560 w 4099560"/>
              <a:gd name="connsiteY16" fmla="*/ 2049780 h 4099560"/>
              <a:gd name="connsiteX17" fmla="*/ 4057916 w 4099560"/>
              <a:gd name="connsiteY17" fmla="*/ 2462882 h 4099560"/>
              <a:gd name="connsiteX18" fmla="*/ 4023066 w 4099560"/>
              <a:gd name="connsiteY18" fmla="*/ 2598419 h 4099560"/>
              <a:gd name="connsiteX19" fmla="*/ 76495 w 4099560"/>
              <a:gd name="connsiteY19" fmla="*/ 2598419 h 4099560"/>
              <a:gd name="connsiteX20" fmla="*/ 41644 w 4099560"/>
              <a:gd name="connsiteY20" fmla="*/ 2462882 h 4099560"/>
              <a:gd name="connsiteX21" fmla="*/ 0 w 4099560"/>
              <a:gd name="connsiteY21" fmla="*/ 2049780 h 4099560"/>
              <a:gd name="connsiteX22" fmla="*/ 350071 w 4099560"/>
              <a:gd name="connsiteY22" fmla="*/ 903729 h 4099560"/>
              <a:gd name="connsiteX23" fmla="*/ 2049780 w 4099560"/>
              <a:gd name="connsiteY23" fmla="*/ 0 h 4099560"/>
              <a:gd name="connsiteX24" fmla="*/ 3631490 w 4099560"/>
              <a:gd name="connsiteY24" fmla="*/ 745930 h 4099560"/>
              <a:gd name="connsiteX25" fmla="*/ 3700489 w 4099560"/>
              <a:gd name="connsiteY25" fmla="*/ 838201 h 4099560"/>
              <a:gd name="connsiteX26" fmla="*/ 399071 w 4099560"/>
              <a:gd name="connsiteY26" fmla="*/ 838201 h 4099560"/>
              <a:gd name="connsiteX27" fmla="*/ 468070 w 4099560"/>
              <a:gd name="connsiteY27" fmla="*/ 745930 h 4099560"/>
              <a:gd name="connsiteX28" fmla="*/ 2049780 w 4099560"/>
              <a:gd name="connsiteY28" fmla="*/ 0 h 4099560"/>
            </a:gdLst>
            <a:ahLst/>
            <a:cxnLst/>
            <a:rect l="l" t="t" r="r" b="b"/>
            <a:pathLst>
              <a:path w="4099560" h="1714499">
                <a:moveTo>
                  <a:pt x="364883" y="0"/>
                </a:moveTo>
                <a:lnTo>
                  <a:pt x="3734677" y="0"/>
                </a:lnTo>
                <a:lnTo>
                  <a:pt x="3749490" y="19809"/>
                </a:lnTo>
                <a:cubicBezTo>
                  <a:pt x="3970506" y="346956"/>
                  <a:pt x="4099560" y="741337"/>
                  <a:pt x="4099560" y="1165860"/>
                </a:cubicBezTo>
                <a:cubicBezTo>
                  <a:pt x="4099560" y="1307368"/>
                  <a:pt x="4085221" y="1445526"/>
                  <a:pt x="4057916" y="1578962"/>
                </a:cubicBezTo>
                <a:lnTo>
                  <a:pt x="4023066" y="1714499"/>
                </a:lnTo>
                <a:lnTo>
                  <a:pt x="76495" y="1714499"/>
                </a:lnTo>
                <a:lnTo>
                  <a:pt x="41644" y="1578962"/>
                </a:lnTo>
                <a:cubicBezTo>
                  <a:pt x="14340" y="1445526"/>
                  <a:pt x="0" y="1307368"/>
                  <a:pt x="0" y="1165860"/>
                </a:cubicBezTo>
                <a:cubicBezTo>
                  <a:pt x="0" y="741337"/>
                  <a:pt x="129054" y="346956"/>
                  <a:pt x="350071" y="19809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026561" y="1460013"/>
            <a:ext cx="3064627" cy="778082"/>
          </a:xfrm>
          <a:custGeom>
            <a:avLst/>
            <a:gdLst>
              <a:gd name="connsiteX0" fmla="*/ 501048 w 4099560"/>
              <a:gd name="connsiteY0" fmla="*/ 3390899 h 4099560"/>
              <a:gd name="connsiteX1" fmla="*/ 3598512 w 4099560"/>
              <a:gd name="connsiteY1" fmla="*/ 3390899 h 4099560"/>
              <a:gd name="connsiteX2" fmla="*/ 3516477 w 4099560"/>
              <a:gd name="connsiteY2" fmla="*/ 3481702 h 4099560"/>
              <a:gd name="connsiteX3" fmla="*/ 2049780 w 4099560"/>
              <a:gd name="connsiteY3" fmla="*/ 4099560 h 4099560"/>
              <a:gd name="connsiteX4" fmla="*/ 583083 w 4099560"/>
              <a:gd name="connsiteY4" fmla="*/ 3481702 h 4099560"/>
              <a:gd name="connsiteX5" fmla="*/ 88250 w 4099560"/>
              <a:gd name="connsiteY5" fmla="*/ 2644138 h 4099560"/>
              <a:gd name="connsiteX6" fmla="*/ 4011310 w 4099560"/>
              <a:gd name="connsiteY6" fmla="*/ 2644138 h 4099560"/>
              <a:gd name="connsiteX7" fmla="*/ 4007406 w 4099560"/>
              <a:gd name="connsiteY7" fmla="*/ 2659322 h 4099560"/>
              <a:gd name="connsiteX8" fmla="*/ 3721387 w 4099560"/>
              <a:gd name="connsiteY8" fmla="*/ 3236372 h 4099560"/>
              <a:gd name="connsiteX9" fmla="*/ 3637451 w 4099560"/>
              <a:gd name="connsiteY9" fmla="*/ 3345180 h 4099560"/>
              <a:gd name="connsiteX10" fmla="*/ 462109 w 4099560"/>
              <a:gd name="connsiteY10" fmla="*/ 3345180 h 4099560"/>
              <a:gd name="connsiteX11" fmla="*/ 378174 w 4099560"/>
              <a:gd name="connsiteY11" fmla="*/ 3236372 h 4099560"/>
              <a:gd name="connsiteX12" fmla="*/ 92154 w 4099560"/>
              <a:gd name="connsiteY12" fmla="*/ 2659322 h 4099560"/>
              <a:gd name="connsiteX13" fmla="*/ 364883 w 4099560"/>
              <a:gd name="connsiteY13" fmla="*/ 883920 h 4099560"/>
              <a:gd name="connsiteX14" fmla="*/ 3734677 w 4099560"/>
              <a:gd name="connsiteY14" fmla="*/ 883920 h 4099560"/>
              <a:gd name="connsiteX15" fmla="*/ 3749490 w 4099560"/>
              <a:gd name="connsiteY15" fmla="*/ 903729 h 4099560"/>
              <a:gd name="connsiteX16" fmla="*/ 4099560 w 4099560"/>
              <a:gd name="connsiteY16" fmla="*/ 2049780 h 4099560"/>
              <a:gd name="connsiteX17" fmla="*/ 4057916 w 4099560"/>
              <a:gd name="connsiteY17" fmla="*/ 2462882 h 4099560"/>
              <a:gd name="connsiteX18" fmla="*/ 4023066 w 4099560"/>
              <a:gd name="connsiteY18" fmla="*/ 2598419 h 4099560"/>
              <a:gd name="connsiteX19" fmla="*/ 76495 w 4099560"/>
              <a:gd name="connsiteY19" fmla="*/ 2598419 h 4099560"/>
              <a:gd name="connsiteX20" fmla="*/ 41644 w 4099560"/>
              <a:gd name="connsiteY20" fmla="*/ 2462882 h 4099560"/>
              <a:gd name="connsiteX21" fmla="*/ 0 w 4099560"/>
              <a:gd name="connsiteY21" fmla="*/ 2049780 h 4099560"/>
              <a:gd name="connsiteX22" fmla="*/ 350071 w 4099560"/>
              <a:gd name="connsiteY22" fmla="*/ 903729 h 4099560"/>
              <a:gd name="connsiteX23" fmla="*/ 2049780 w 4099560"/>
              <a:gd name="connsiteY23" fmla="*/ 0 h 4099560"/>
              <a:gd name="connsiteX24" fmla="*/ 3631490 w 4099560"/>
              <a:gd name="connsiteY24" fmla="*/ 745930 h 4099560"/>
              <a:gd name="connsiteX25" fmla="*/ 3700489 w 4099560"/>
              <a:gd name="connsiteY25" fmla="*/ 838201 h 4099560"/>
              <a:gd name="connsiteX26" fmla="*/ 399071 w 4099560"/>
              <a:gd name="connsiteY26" fmla="*/ 838201 h 4099560"/>
              <a:gd name="connsiteX27" fmla="*/ 468070 w 4099560"/>
              <a:gd name="connsiteY27" fmla="*/ 745930 h 4099560"/>
              <a:gd name="connsiteX28" fmla="*/ 2049780 w 4099560"/>
              <a:gd name="connsiteY28" fmla="*/ 0 h 4099560"/>
            </a:gdLst>
            <a:ahLst/>
            <a:cxnLst/>
            <a:rect l="l" t="t" r="r" b="b"/>
            <a:pathLst>
              <a:path w="3301418" h="838201">
                <a:moveTo>
                  <a:pt x="1650709" y="0"/>
                </a:moveTo>
                <a:cubicBezTo>
                  <a:pt x="2287494" y="0"/>
                  <a:pt x="2856459" y="290372"/>
                  <a:pt x="3232419" y="745930"/>
                </a:cubicBezTo>
                <a:lnTo>
                  <a:pt x="3301418" y="838201"/>
                </a:lnTo>
                <a:lnTo>
                  <a:pt x="0" y="838201"/>
                </a:lnTo>
                <a:lnTo>
                  <a:pt x="68999" y="745930"/>
                </a:lnTo>
                <a:cubicBezTo>
                  <a:pt x="444959" y="290372"/>
                  <a:pt x="1013924" y="0"/>
                  <a:pt x="1650709" y="0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545123" y="1815455"/>
            <a:ext cx="123786" cy="12378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545123" y="4246957"/>
            <a:ext cx="123786" cy="12378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73101" y="1999961"/>
            <a:ext cx="2700000" cy="14686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将冠军选手的操作方法整理为SOP文档并在全厂推广。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673101" y="4368883"/>
            <a:ext cx="2700000" cy="14957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优秀案例制作成微课视频，用于新员工岗前培训。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8818014" y="4975499"/>
            <a:ext cx="2700000" cy="12082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鼓励不同岗位员工观摩比赛，拓宽视野与技能边界。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8818015" y="3038708"/>
            <a:ext cx="2700000" cy="12082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收集历年数据，分析趋势，指导后续技术改进方向。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673101" y="1399724"/>
            <a:ext cx="2700000" cy="5399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优秀操作法提炼成标准流程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5938602" y="2885886"/>
            <a:ext cx="460412" cy="380826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ahLst/>
            <a:cxnLst/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416426" y="4746206"/>
            <a:ext cx="434989" cy="380826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5637377" y="4049471"/>
            <a:ext cx="420053" cy="380827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5383093" y="1658641"/>
            <a:ext cx="351562" cy="380827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73101" y="3762814"/>
            <a:ext cx="2700000" cy="5399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成果纳入培训教材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7" name="标题 1"/>
          <p:cNvSpPr txBox="1"/>
          <p:nvPr/>
        </p:nvSpPr>
        <p:spPr>
          <a:xfrm>
            <a:off x="8818014" y="2455396"/>
            <a:ext cx="2700000" cy="5399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建立“比武数据库”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8" name="标题 1"/>
          <p:cNvSpPr txBox="1"/>
          <p:nvPr/>
        </p:nvSpPr>
        <p:spPr>
          <a:xfrm>
            <a:off x="8818880" y="4396740"/>
            <a:ext cx="2966720" cy="5397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推动跨岗位交流学习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9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技能比武的成果转化机制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139700" y="-101600"/>
            <a:ext cx="12420600" cy="7061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-9000"/>
            <a:ext cx="5442857" cy="6876000"/>
          </a:xfrm>
          <a:custGeom>
            <a:avLst/>
            <a:gdLst>
              <a:gd name="connsiteX0" fmla="*/ 6835201 w 6835200"/>
              <a:gd name="connsiteY0" fmla="*/ 6858000 h 6858000"/>
              <a:gd name="connsiteX1" fmla="*/ 0 w 6835200"/>
              <a:gd name="connsiteY1" fmla="*/ 6858000 h 6858000"/>
              <a:gd name="connsiteX2" fmla="*/ 0 w 6835200"/>
              <a:gd name="connsiteY2" fmla="*/ 0 h 6858000"/>
              <a:gd name="connsiteX3" fmla="*/ 1542960 w 6835200"/>
              <a:gd name="connsiteY3" fmla="*/ 0 h 6858000"/>
              <a:gd name="connsiteX4" fmla="*/ 2374244 w 6835200"/>
              <a:gd name="connsiteY4" fmla="*/ 1995334 h 6858000"/>
              <a:gd name="connsiteX5" fmla="*/ 3341692 w 6835200"/>
              <a:gd name="connsiteY5" fmla="*/ 3137490 h 6858000"/>
              <a:gd name="connsiteX6" fmla="*/ 4806300 w 6835200"/>
              <a:gd name="connsiteY6" fmla="*/ 5730683 h 6858000"/>
              <a:gd name="connsiteX7" fmla="*/ 5961847 w 6835200"/>
              <a:gd name="connsiteY7" fmla="*/ 6630908 h 6858000"/>
              <a:gd name="connsiteX8" fmla="*/ 6835201 w 6835200"/>
              <a:gd name="connsiteY8" fmla="*/ 6858000 h 6858000"/>
            </a:gdLst>
            <a:ahLst/>
            <a:cxnLst/>
            <a:rect l="l" t="t" r="r" b="b"/>
            <a:pathLst>
              <a:path w="6835200" h="6858000">
                <a:moveTo>
                  <a:pt x="6835201" y="6858000"/>
                </a:moveTo>
                <a:cubicBezTo>
                  <a:pt x="6049426" y="6858000"/>
                  <a:pt x="0" y="6858000"/>
                  <a:pt x="0" y="6858000"/>
                </a:cubicBezTo>
                <a:lnTo>
                  <a:pt x="0" y="0"/>
                </a:lnTo>
                <a:cubicBezTo>
                  <a:pt x="0" y="0"/>
                  <a:pt x="946820" y="0"/>
                  <a:pt x="1542960" y="0"/>
                </a:cubicBezTo>
                <a:cubicBezTo>
                  <a:pt x="2387634" y="396371"/>
                  <a:pt x="2556460" y="1193636"/>
                  <a:pt x="2374244" y="1995334"/>
                </a:cubicBezTo>
                <a:cubicBezTo>
                  <a:pt x="2239888" y="2586588"/>
                  <a:pt x="2614274" y="2944597"/>
                  <a:pt x="3341692" y="3137490"/>
                </a:cubicBezTo>
                <a:cubicBezTo>
                  <a:pt x="4456886" y="3433072"/>
                  <a:pt x="4524109" y="4561747"/>
                  <a:pt x="4806300" y="5730683"/>
                </a:cubicBezTo>
                <a:cubicBezTo>
                  <a:pt x="5011226" y="6579699"/>
                  <a:pt x="5612523" y="6684651"/>
                  <a:pt x="5961847" y="6630908"/>
                </a:cubicBezTo>
                <a:cubicBezTo>
                  <a:pt x="6311170" y="6577256"/>
                  <a:pt x="6727717" y="6738483"/>
                  <a:pt x="6835201" y="6858000"/>
                </a:cubicBezTo>
                <a:close/>
              </a:path>
            </a:pathLst>
          </a:custGeom>
          <a:gradFill>
            <a:gsLst>
              <a:gs pos="20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904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1"/>
            </p:custDataLst>
          </p:nvPr>
        </p:nvSpPr>
        <p:spPr>
          <a:xfrm>
            <a:off x="8458902" y="959772"/>
            <a:ext cx="1371600" cy="838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2"/>
            </p:custDataLst>
          </p:nvPr>
        </p:nvSpPr>
        <p:spPr>
          <a:xfrm>
            <a:off x="8458900" y="1733191"/>
            <a:ext cx="3060000" cy="1080000"/>
          </a:xfrm>
          <a:prstGeom prst="rect">
            <a:avLst/>
          </a:prstGeom>
          <a:gradFill>
            <a:gsLst>
              <a:gs pos="3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10800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班前会“安全宣誓”——钢铁生产的“第一道安全防线”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3"/>
            </p:custDataLst>
          </p:nvPr>
        </p:nvSpPr>
        <p:spPr>
          <a:xfrm>
            <a:off x="4988060" y="938506"/>
            <a:ext cx="1371600" cy="838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4"/>
            </p:custDataLst>
          </p:nvPr>
        </p:nvSpPr>
        <p:spPr>
          <a:xfrm>
            <a:off x="5015998" y="1826860"/>
            <a:ext cx="3060000" cy="1080000"/>
          </a:xfrm>
          <a:prstGeom prst="rect">
            <a:avLst/>
          </a:prstGeom>
          <a:gradFill>
            <a:gsLst>
              <a:gs pos="3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10800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行为层文化的定义与核心价值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5"/>
            </p:custDataLst>
          </p:nvPr>
        </p:nvSpPr>
        <p:spPr>
          <a:xfrm>
            <a:off x="8458902" y="2813121"/>
            <a:ext cx="1371600" cy="838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6"/>
            </p:custDataLst>
          </p:nvPr>
        </p:nvSpPr>
        <p:spPr>
          <a:xfrm>
            <a:off x="8472235" y="3645061"/>
            <a:ext cx="3060000" cy="1080000"/>
          </a:xfrm>
          <a:prstGeom prst="rect">
            <a:avLst/>
          </a:prstGeom>
          <a:gradFill>
            <a:gsLst>
              <a:gs pos="3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10800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集体活动——钢铁团队凝聚力的“催化剂”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7"/>
            </p:custDataLst>
          </p:nvPr>
        </p:nvSpPr>
        <p:spPr>
          <a:xfrm>
            <a:off x="4988060" y="2813121"/>
            <a:ext cx="1371600" cy="838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8"/>
            </p:custDataLst>
          </p:nvPr>
        </p:nvSpPr>
        <p:spPr>
          <a:xfrm>
            <a:off x="4988058" y="3603151"/>
            <a:ext cx="3060000" cy="1080000"/>
          </a:xfrm>
          <a:prstGeom prst="rect">
            <a:avLst/>
          </a:prstGeom>
          <a:gradFill>
            <a:gsLst>
              <a:gs pos="3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10800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老带新“师徒制”——钢铁技艺与精神的“手把手传承”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50816" y="1827000"/>
            <a:ext cx="3060000" cy="3060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166881" y="2599884"/>
            <a:ext cx="2425700" cy="10033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72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206070" y="3707880"/>
            <a:ext cx="2349500" cy="2794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CATALOGUE</a:t>
            </a: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9"/>
            </p:custDataLst>
          </p:nvPr>
        </p:nvSpPr>
        <p:spPr>
          <a:xfrm>
            <a:off x="8458902" y="4618946"/>
            <a:ext cx="1371600" cy="838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</a:t>
            </a: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0"/>
            </p:custDataLst>
          </p:nvPr>
        </p:nvSpPr>
        <p:spPr>
          <a:xfrm>
            <a:off x="8458900" y="5445171"/>
            <a:ext cx="3060000" cy="1080000"/>
          </a:xfrm>
          <a:prstGeom prst="rect">
            <a:avLst/>
          </a:prstGeom>
          <a:gradFill>
            <a:gsLst>
              <a:gs pos="3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10800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行为层文化的未来发展方向</a:t>
            </a: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1"/>
            </p:custDataLst>
          </p:nvPr>
        </p:nvSpPr>
        <p:spPr>
          <a:xfrm>
            <a:off x="4988060" y="4618946"/>
            <a:ext cx="1371600" cy="8382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2"/>
            </p:custDataLst>
          </p:nvPr>
        </p:nvSpPr>
        <p:spPr>
          <a:xfrm>
            <a:off x="4988058" y="5372781"/>
            <a:ext cx="3060000" cy="1080000"/>
          </a:xfrm>
          <a:prstGeom prst="rect">
            <a:avLst/>
          </a:prstGeom>
          <a:gradFill>
            <a:gsLst>
              <a:gs pos="3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  <a:alpha val="50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10800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案例深度解析：孔利明与毛俊的传承之路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1327785"/>
            <a:ext cx="12192000" cy="5003800"/>
          </a:xfrm>
          <a:custGeom>
            <a:avLst/>
            <a:gdLst>
              <a:gd name="connsiteX0" fmla="*/ 7191837 w 12192000"/>
              <a:gd name="connsiteY0" fmla="*/ 0 h 5003800"/>
              <a:gd name="connsiteX1" fmla="*/ 12192000 w 12192000"/>
              <a:gd name="connsiteY1" fmla="*/ 0 h 5003800"/>
              <a:gd name="connsiteX2" fmla="*/ 12192000 w 12192000"/>
              <a:gd name="connsiteY2" fmla="*/ 5003800 h 5003800"/>
              <a:gd name="connsiteX3" fmla="*/ 7191841 w 12192000"/>
              <a:gd name="connsiteY3" fmla="*/ 5003800 h 5003800"/>
              <a:gd name="connsiteX4" fmla="*/ 7398326 w 12192000"/>
              <a:gd name="connsiteY4" fmla="*/ 4904331 h 5003800"/>
              <a:gd name="connsiteX5" fmla="*/ 8828192 w 12192000"/>
              <a:gd name="connsiteY5" fmla="*/ 2501901 h 5003800"/>
              <a:gd name="connsiteX6" fmla="*/ 7398326 w 12192000"/>
              <a:gd name="connsiteY6" fmla="*/ 99471 h 5003800"/>
              <a:gd name="connsiteX7" fmla="*/ 0 w 12192000"/>
              <a:gd name="connsiteY7" fmla="*/ 0 h 5003800"/>
              <a:gd name="connsiteX8" fmla="*/ 5000166 w 12192000"/>
              <a:gd name="connsiteY8" fmla="*/ 0 h 5003800"/>
              <a:gd name="connsiteX9" fmla="*/ 4793677 w 12192000"/>
              <a:gd name="connsiteY9" fmla="*/ 99471 h 5003800"/>
              <a:gd name="connsiteX10" fmla="*/ 3363810 w 12192000"/>
              <a:gd name="connsiteY10" fmla="*/ 2501901 h 5003800"/>
              <a:gd name="connsiteX11" fmla="*/ 4793677 w 12192000"/>
              <a:gd name="connsiteY11" fmla="*/ 4904331 h 5003800"/>
              <a:gd name="connsiteX12" fmla="*/ 5000162 w 12192000"/>
              <a:gd name="connsiteY12" fmla="*/ 5003800 h 5003800"/>
              <a:gd name="connsiteX13" fmla="*/ 0 w 12192000"/>
              <a:gd name="connsiteY13" fmla="*/ 5003800 h 5003800"/>
            </a:gdLst>
            <a:ahLst/>
            <a:cxnLst/>
            <a:rect l="l" t="t" r="r" b="b"/>
            <a:pathLst>
              <a:path w="12192000" h="5003800">
                <a:moveTo>
                  <a:pt x="7191837" y="0"/>
                </a:moveTo>
                <a:lnTo>
                  <a:pt x="12192000" y="0"/>
                </a:lnTo>
                <a:lnTo>
                  <a:pt x="12192000" y="5003800"/>
                </a:lnTo>
                <a:lnTo>
                  <a:pt x="7191841" y="5003800"/>
                </a:lnTo>
                <a:lnTo>
                  <a:pt x="7398326" y="4904331"/>
                </a:lnTo>
                <a:cubicBezTo>
                  <a:pt x="8250018" y="4441664"/>
                  <a:pt x="8828192" y="3539302"/>
                  <a:pt x="8828192" y="2501901"/>
                </a:cubicBezTo>
                <a:cubicBezTo>
                  <a:pt x="8828192" y="1464500"/>
                  <a:pt x="8250018" y="562138"/>
                  <a:pt x="7398326" y="99471"/>
                </a:cubicBezTo>
                <a:close/>
                <a:moveTo>
                  <a:pt x="0" y="0"/>
                </a:moveTo>
                <a:lnTo>
                  <a:pt x="5000166" y="0"/>
                </a:lnTo>
                <a:lnTo>
                  <a:pt x="4793677" y="99471"/>
                </a:lnTo>
                <a:cubicBezTo>
                  <a:pt x="3941984" y="562138"/>
                  <a:pt x="3363810" y="1464500"/>
                  <a:pt x="3363810" y="2501901"/>
                </a:cubicBezTo>
                <a:cubicBezTo>
                  <a:pt x="3363810" y="3539302"/>
                  <a:pt x="3941984" y="4441664"/>
                  <a:pt x="4793677" y="4904331"/>
                </a:cubicBezTo>
                <a:lnTo>
                  <a:pt x="5000162" y="5003800"/>
                </a:lnTo>
                <a:lnTo>
                  <a:pt x="0" y="5003800"/>
                </a:ln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399525" y="2133210"/>
            <a:ext cx="3392950" cy="3392950"/>
          </a:xfrm>
          <a:custGeom>
            <a:avLst/>
            <a:gdLst>
              <a:gd name="connsiteX0" fmla="*/ 1696475 w 3392950"/>
              <a:gd name="connsiteY0" fmla="*/ 738859 h 3392950"/>
              <a:gd name="connsiteX1" fmla="*/ 738859 w 3392950"/>
              <a:gd name="connsiteY1" fmla="*/ 1696475 h 3392950"/>
              <a:gd name="connsiteX2" fmla="*/ 1696475 w 3392950"/>
              <a:gd name="connsiteY2" fmla="*/ 2654091 h 3392950"/>
              <a:gd name="connsiteX3" fmla="*/ 2654091 w 3392950"/>
              <a:gd name="connsiteY3" fmla="*/ 1696475 h 3392950"/>
              <a:gd name="connsiteX4" fmla="*/ 1696475 w 3392950"/>
              <a:gd name="connsiteY4" fmla="*/ 738859 h 3392950"/>
              <a:gd name="connsiteX5" fmla="*/ 1696475 w 3392950"/>
              <a:gd name="connsiteY5" fmla="*/ 0 h 3392950"/>
              <a:gd name="connsiteX6" fmla="*/ 3392950 w 3392950"/>
              <a:gd name="connsiteY6" fmla="*/ 1696475 h 3392950"/>
              <a:gd name="connsiteX7" fmla="*/ 1696475 w 3392950"/>
              <a:gd name="connsiteY7" fmla="*/ 3392950 h 3392950"/>
              <a:gd name="connsiteX8" fmla="*/ 0 w 3392950"/>
              <a:gd name="connsiteY8" fmla="*/ 1696475 h 3392950"/>
              <a:gd name="connsiteX9" fmla="*/ 1696475 w 3392950"/>
              <a:gd name="connsiteY9" fmla="*/ 0 h 3392950"/>
            </a:gdLst>
            <a:ahLst/>
            <a:cxnLst/>
            <a:rect l="l" t="t" r="r" b="b"/>
            <a:pathLst>
              <a:path w="3392950" h="3392950">
                <a:moveTo>
                  <a:pt x="1696475" y="738859"/>
                </a:moveTo>
                <a:cubicBezTo>
                  <a:pt x="1167598" y="738859"/>
                  <a:pt x="738859" y="1167598"/>
                  <a:pt x="738859" y="1696475"/>
                </a:cubicBezTo>
                <a:cubicBezTo>
                  <a:pt x="738859" y="2225352"/>
                  <a:pt x="1167598" y="2654091"/>
                  <a:pt x="1696475" y="2654091"/>
                </a:cubicBezTo>
                <a:cubicBezTo>
                  <a:pt x="2225352" y="2654091"/>
                  <a:pt x="2654091" y="2225352"/>
                  <a:pt x="2654091" y="1696475"/>
                </a:cubicBezTo>
                <a:cubicBezTo>
                  <a:pt x="2654091" y="1167598"/>
                  <a:pt x="2225352" y="738859"/>
                  <a:pt x="1696475" y="738859"/>
                </a:cubicBezTo>
                <a:close/>
                <a:moveTo>
                  <a:pt x="1696475" y="0"/>
                </a:moveTo>
                <a:cubicBezTo>
                  <a:pt x="2633412" y="0"/>
                  <a:pt x="3392950" y="759538"/>
                  <a:pt x="3392950" y="1696475"/>
                </a:cubicBezTo>
                <a:cubicBezTo>
                  <a:pt x="3392950" y="2633412"/>
                  <a:pt x="2633412" y="3392950"/>
                  <a:pt x="1696475" y="3392950"/>
                </a:cubicBezTo>
                <a:cubicBezTo>
                  <a:pt x="759538" y="3392950"/>
                  <a:pt x="0" y="2633412"/>
                  <a:pt x="0" y="1696475"/>
                </a:cubicBezTo>
                <a:cubicBezTo>
                  <a:pt x="0" y="759538"/>
                  <a:pt x="759538" y="0"/>
                  <a:pt x="1696475" y="0"/>
                </a:cubicBezTo>
                <a:close/>
              </a:path>
            </a:pathLst>
          </a:cu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229878" y="2695877"/>
            <a:ext cx="3732245" cy="2267615"/>
          </a:xfrm>
          <a:custGeom>
            <a:avLst/>
            <a:gdLst>
              <a:gd name="connsiteX0" fmla="*/ 386320 w 3732245"/>
              <a:gd name="connsiteY0" fmla="*/ 15 h 2267615"/>
              <a:gd name="connsiteX1" fmla="*/ 370944 w 3732245"/>
              <a:gd name="connsiteY1" fmla="*/ 22677 h 2267615"/>
              <a:gd name="connsiteX2" fmla="*/ 62999 w 3732245"/>
              <a:gd name="connsiteY2" fmla="*/ 1133802 h 2267615"/>
              <a:gd name="connsiteX3" fmla="*/ 370944 w 3732245"/>
              <a:gd name="connsiteY3" fmla="*/ 2244927 h 2267615"/>
              <a:gd name="connsiteX4" fmla="*/ 386328 w 3732245"/>
              <a:gd name="connsiteY4" fmla="*/ 2267600 h 2267615"/>
              <a:gd name="connsiteX5" fmla="*/ 318705 w 3732245"/>
              <a:gd name="connsiteY5" fmla="*/ 2177169 h 2267615"/>
              <a:gd name="connsiteX6" fmla="*/ 0 w 3732245"/>
              <a:gd name="connsiteY6" fmla="*/ 1133803 h 2267615"/>
              <a:gd name="connsiteX7" fmla="*/ 318705 w 3732245"/>
              <a:gd name="connsiteY7" fmla="*/ 90436 h 2267615"/>
              <a:gd name="connsiteX8" fmla="*/ 3345914 w 3732245"/>
              <a:gd name="connsiteY8" fmla="*/ 0 h 2267615"/>
              <a:gd name="connsiteX9" fmla="*/ 3413541 w 3732245"/>
              <a:gd name="connsiteY9" fmla="*/ 90436 h 2267615"/>
              <a:gd name="connsiteX10" fmla="*/ 3732245 w 3732245"/>
              <a:gd name="connsiteY10" fmla="*/ 1133803 h 2267615"/>
              <a:gd name="connsiteX11" fmla="*/ 3413541 w 3732245"/>
              <a:gd name="connsiteY11" fmla="*/ 2177169 h 2267615"/>
              <a:gd name="connsiteX12" fmla="*/ 3345907 w 3732245"/>
              <a:gd name="connsiteY12" fmla="*/ 2267615 h 2267615"/>
              <a:gd name="connsiteX13" fmla="*/ 3361300 w 3732245"/>
              <a:gd name="connsiteY13" fmla="*/ 2244927 h 2267615"/>
              <a:gd name="connsiteX14" fmla="*/ 3669245 w 3732245"/>
              <a:gd name="connsiteY14" fmla="*/ 1133802 h 2267615"/>
              <a:gd name="connsiteX15" fmla="*/ 3361300 w 3732245"/>
              <a:gd name="connsiteY15" fmla="*/ 22677 h 2267615"/>
            </a:gdLst>
            <a:ahLst/>
            <a:cxnLst/>
            <a:rect l="l" t="t" r="r" b="b"/>
            <a:pathLst>
              <a:path w="3732245" h="2267615">
                <a:moveTo>
                  <a:pt x="386320" y="15"/>
                </a:moveTo>
                <a:lnTo>
                  <a:pt x="370944" y="22677"/>
                </a:lnTo>
                <a:cubicBezTo>
                  <a:pt x="176524" y="339854"/>
                  <a:pt x="62999" y="722216"/>
                  <a:pt x="62999" y="1133802"/>
                </a:cubicBezTo>
                <a:cubicBezTo>
                  <a:pt x="62999" y="1545388"/>
                  <a:pt x="176524" y="1927750"/>
                  <a:pt x="370944" y="2244927"/>
                </a:cubicBezTo>
                <a:lnTo>
                  <a:pt x="386328" y="2267600"/>
                </a:lnTo>
                <a:lnTo>
                  <a:pt x="318705" y="2177169"/>
                </a:lnTo>
                <a:cubicBezTo>
                  <a:pt x="117491" y="1879334"/>
                  <a:pt x="0" y="1520289"/>
                  <a:pt x="0" y="1133803"/>
                </a:cubicBezTo>
                <a:cubicBezTo>
                  <a:pt x="0" y="747316"/>
                  <a:pt x="117491" y="388271"/>
                  <a:pt x="318705" y="90436"/>
                </a:cubicBezTo>
                <a:close/>
                <a:moveTo>
                  <a:pt x="3345914" y="0"/>
                </a:moveTo>
                <a:lnTo>
                  <a:pt x="3413541" y="90436"/>
                </a:lnTo>
                <a:cubicBezTo>
                  <a:pt x="3614754" y="388271"/>
                  <a:pt x="3732245" y="747316"/>
                  <a:pt x="3732245" y="1133803"/>
                </a:cubicBezTo>
                <a:cubicBezTo>
                  <a:pt x="3732245" y="1520289"/>
                  <a:pt x="3614754" y="1879334"/>
                  <a:pt x="3413541" y="2177169"/>
                </a:cubicBezTo>
                <a:lnTo>
                  <a:pt x="3345907" y="2267615"/>
                </a:lnTo>
                <a:lnTo>
                  <a:pt x="3361300" y="2244927"/>
                </a:lnTo>
                <a:cubicBezTo>
                  <a:pt x="3555720" y="1927750"/>
                  <a:pt x="3669245" y="1545388"/>
                  <a:pt x="3669245" y="1133802"/>
                </a:cubicBezTo>
                <a:cubicBezTo>
                  <a:pt x="3669245" y="722216"/>
                  <a:pt x="3555720" y="339854"/>
                  <a:pt x="3361300" y="22677"/>
                </a:cubicBezTo>
                <a:close/>
              </a:path>
            </a:pathLst>
          </a:custGeom>
          <a:solidFill>
            <a:schemeClr val="accent1"/>
          </a:solidFill>
          <a:ln w="381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 flipV="1">
            <a:off x="5719270" y="3479972"/>
            <a:ext cx="744004" cy="720001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3000000" scaled="0"/>
          </a:gra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69269" y="1639948"/>
            <a:ext cx="3111498" cy="433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模拟场景的真实性构建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69269" y="2160648"/>
            <a:ext cx="3111498" cy="13475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真实还原“炼钢炉钢水泄漏”“煤气管道破裂”等高风险事件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69269" y="4345048"/>
            <a:ext cx="3111498" cy="433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角色分工与职责明确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469269" y="4865748"/>
            <a:ext cx="3111498" cy="13475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安全员负责警报与疏散；技术人员切断危险源；医护组实施急救。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8559169" y="4345048"/>
            <a:ext cx="3111498" cy="4331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问题整改闭环管理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8559169" y="4865748"/>
            <a:ext cx="3111498" cy="13475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建立“问题清单—责任人—整改时限—验证结果”四步闭环机制。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8559165" y="1640205"/>
            <a:ext cx="3386455" cy="4330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演练过程全程录像与复盘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8559169" y="2160648"/>
            <a:ext cx="3111498" cy="13475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事后组织全体人员观看回放，查找流程漏洞与响应延迟点。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安全月演练的实战化设计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线条 1"/>
          <p:cNvCxnSpPr/>
          <p:nvPr>
            <p:custDataLst>
              <p:tags r:id="rId1"/>
            </p:custDataLst>
          </p:nvPr>
        </p:nvCxnSpPr>
        <p:spPr>
          <a:xfrm>
            <a:off x="727393" y="5316685"/>
            <a:ext cx="10737215" cy="0"/>
          </a:xfrm>
          <a:prstGeom prst="line">
            <a:avLst/>
          </a:prstGeom>
          <a:noFill/>
          <a:ln w="63500" cap="rnd">
            <a:solidFill>
              <a:schemeClr val="bg1">
                <a:lumMod val="85000"/>
              </a:schemeClr>
            </a:solidFill>
            <a:round/>
          </a:ln>
        </p:spPr>
      </p:cxn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10744798" y="5417820"/>
            <a:ext cx="1028700" cy="421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9095557" y="1862880"/>
            <a:ext cx="2415587" cy="3165685"/>
          </a:xfrm>
          <a:custGeom>
            <a:avLst/>
            <a:gdLst>
              <a:gd name="connsiteX0" fmla="*/ 2218182 w 2705004"/>
              <a:gd name="connsiteY0" fmla="*/ 0 h 3653504"/>
              <a:gd name="connsiteX1" fmla="*/ 486823 w 2705004"/>
              <a:gd name="connsiteY1" fmla="*/ 0 h 3653504"/>
              <a:gd name="connsiteX2" fmla="*/ 0 w 2705004"/>
              <a:gd name="connsiteY2" fmla="*/ 417386 h 3653504"/>
              <a:gd name="connsiteX3" fmla="*/ 0 w 2705004"/>
              <a:gd name="connsiteY3" fmla="*/ 2817495 h 3653504"/>
              <a:gd name="connsiteX4" fmla="*/ 975074 w 2705004"/>
              <a:gd name="connsiteY4" fmla="*/ 3653504 h 3653504"/>
              <a:gd name="connsiteX5" fmla="*/ 2705005 w 2705004"/>
              <a:gd name="connsiteY5" fmla="*/ 3653504 h 3653504"/>
              <a:gd name="connsiteX6" fmla="*/ 2705005 w 2705004"/>
              <a:gd name="connsiteY6" fmla="*/ 417386 h 3653504"/>
              <a:gd name="connsiteX7" fmla="*/ 2218182 w 2705004"/>
              <a:gd name="connsiteY7" fmla="*/ 0 h 3653504"/>
            </a:gdLst>
            <a:ahLst/>
            <a:cxnLst/>
            <a:rect l="l" t="t" r="r" b="b"/>
            <a:pathLst>
              <a:path w="2705004" h="3653504">
                <a:moveTo>
                  <a:pt x="2218182" y="0"/>
                </a:moveTo>
                <a:lnTo>
                  <a:pt x="486823" y="0"/>
                </a:lnTo>
                <a:cubicBezTo>
                  <a:pt x="217932" y="0"/>
                  <a:pt x="0" y="186880"/>
                  <a:pt x="0" y="417386"/>
                </a:cubicBezTo>
                <a:lnTo>
                  <a:pt x="0" y="2817495"/>
                </a:lnTo>
                <a:cubicBezTo>
                  <a:pt x="0" y="3279172"/>
                  <a:pt x="436531" y="3653504"/>
                  <a:pt x="975074" y="3653504"/>
                </a:cubicBezTo>
                <a:lnTo>
                  <a:pt x="2705005" y="3653504"/>
                </a:lnTo>
                <a:lnTo>
                  <a:pt x="2705005" y="417386"/>
                </a:lnTo>
                <a:cubicBezTo>
                  <a:pt x="2705005" y="186880"/>
                  <a:pt x="2486978" y="0"/>
                  <a:pt x="2218182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9050" cap="flat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9095557" y="1862880"/>
            <a:ext cx="2415587" cy="563304"/>
          </a:xfrm>
          <a:custGeom>
            <a:avLst/>
            <a:gdLst>
              <a:gd name="connsiteX0" fmla="*/ 2705005 w 2705004"/>
              <a:gd name="connsiteY0" fmla="*/ 650558 h 650557"/>
              <a:gd name="connsiteX1" fmla="*/ 2705005 w 2705004"/>
              <a:gd name="connsiteY1" fmla="*/ 417386 h 650557"/>
              <a:gd name="connsiteX2" fmla="*/ 2218182 w 2705004"/>
              <a:gd name="connsiteY2" fmla="*/ 0 h 650557"/>
              <a:gd name="connsiteX3" fmla="*/ 486823 w 2705004"/>
              <a:gd name="connsiteY3" fmla="*/ 0 h 650557"/>
              <a:gd name="connsiteX4" fmla="*/ 0 w 2705004"/>
              <a:gd name="connsiteY4" fmla="*/ 417386 h 650557"/>
              <a:gd name="connsiteX5" fmla="*/ 0 w 2705004"/>
              <a:gd name="connsiteY5" fmla="*/ 650558 h 650557"/>
              <a:gd name="connsiteX6" fmla="*/ 2705005 w 2705004"/>
              <a:gd name="connsiteY6" fmla="*/ 650558 h 650557"/>
            </a:gdLst>
            <a:ahLst/>
            <a:cxnLst/>
            <a:rect l="l" t="t" r="r" b="b"/>
            <a:pathLst>
              <a:path w="2705004" h="650557">
                <a:moveTo>
                  <a:pt x="2705005" y="650558"/>
                </a:moveTo>
                <a:lnTo>
                  <a:pt x="2705005" y="417386"/>
                </a:lnTo>
                <a:cubicBezTo>
                  <a:pt x="2705005" y="186880"/>
                  <a:pt x="2487073" y="0"/>
                  <a:pt x="2218182" y="0"/>
                </a:cubicBezTo>
                <a:lnTo>
                  <a:pt x="486823" y="0"/>
                </a:lnTo>
                <a:cubicBezTo>
                  <a:pt x="217932" y="0"/>
                  <a:pt x="0" y="186880"/>
                  <a:pt x="0" y="417386"/>
                </a:cubicBezTo>
                <a:lnTo>
                  <a:pt x="0" y="650558"/>
                </a:lnTo>
                <a:lnTo>
                  <a:pt x="2705005" y="650558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9803754" y="1652905"/>
            <a:ext cx="999192" cy="999314"/>
          </a:xfrm>
          <a:custGeom>
            <a:avLst/>
            <a:gdLst>
              <a:gd name="connsiteX0" fmla="*/ 1153668 w 1153668"/>
              <a:gd name="connsiteY0" fmla="*/ 576834 h 1153668"/>
              <a:gd name="connsiteX1" fmla="*/ 576834 w 1153668"/>
              <a:gd name="connsiteY1" fmla="*/ 1153668 h 1153668"/>
              <a:gd name="connsiteX2" fmla="*/ 0 w 1153668"/>
              <a:gd name="connsiteY2" fmla="*/ 576834 h 1153668"/>
              <a:gd name="connsiteX3" fmla="*/ 576834 w 1153668"/>
              <a:gd name="connsiteY3" fmla="*/ 0 h 1153668"/>
              <a:gd name="connsiteX4" fmla="*/ 1153668 w 1153668"/>
              <a:gd name="connsiteY4" fmla="*/ 576834 h 1153668"/>
            </a:gdLst>
            <a:ahLst/>
            <a:cxnLst/>
            <a:rect l="l" t="t" r="r" b="b"/>
            <a:pathLst>
              <a:path w="1153668" h="1153668">
                <a:moveTo>
                  <a:pt x="1153668" y="576834"/>
                </a:moveTo>
                <a:cubicBezTo>
                  <a:pt x="1153668" y="895411"/>
                  <a:pt x="895411" y="1153668"/>
                  <a:pt x="576834" y="1153668"/>
                </a:cubicBezTo>
                <a:cubicBezTo>
                  <a:pt x="258257" y="1153668"/>
                  <a:pt x="0" y="895411"/>
                  <a:pt x="0" y="576834"/>
                </a:cubicBezTo>
                <a:cubicBezTo>
                  <a:pt x="0" y="258257"/>
                  <a:pt x="258257" y="0"/>
                  <a:pt x="576834" y="0"/>
                </a:cubicBezTo>
                <a:cubicBezTo>
                  <a:pt x="895411" y="0"/>
                  <a:pt x="1153668" y="258257"/>
                  <a:pt x="1153668" y="57683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9900353" y="1748722"/>
            <a:ext cx="805995" cy="805896"/>
          </a:xfrm>
          <a:custGeom>
            <a:avLst/>
            <a:gdLst>
              <a:gd name="connsiteX0" fmla="*/ 930558 w 930558"/>
              <a:gd name="connsiteY0" fmla="*/ 465279 h 930558"/>
              <a:gd name="connsiteX1" fmla="*/ 465279 w 930558"/>
              <a:gd name="connsiteY1" fmla="*/ 930558 h 930558"/>
              <a:gd name="connsiteX2" fmla="*/ 0 w 930558"/>
              <a:gd name="connsiteY2" fmla="*/ 465279 h 930558"/>
              <a:gd name="connsiteX3" fmla="*/ 465279 w 930558"/>
              <a:gd name="connsiteY3" fmla="*/ 0 h 930558"/>
              <a:gd name="connsiteX4" fmla="*/ 930558 w 930558"/>
              <a:gd name="connsiteY4" fmla="*/ 465279 h 930558"/>
            </a:gdLst>
            <a:ahLst/>
            <a:cxnLst/>
            <a:rect l="l" t="t" r="r" b="b"/>
            <a:pathLst>
              <a:path w="930558" h="930558">
                <a:moveTo>
                  <a:pt x="930558" y="465279"/>
                </a:moveTo>
                <a:cubicBezTo>
                  <a:pt x="930558" y="722246"/>
                  <a:pt x="722246" y="930558"/>
                  <a:pt x="465279" y="930558"/>
                </a:cubicBezTo>
                <a:cubicBezTo>
                  <a:pt x="208313" y="930558"/>
                  <a:pt x="0" y="722246"/>
                  <a:pt x="0" y="465279"/>
                </a:cubicBezTo>
                <a:cubicBezTo>
                  <a:pt x="0" y="208313"/>
                  <a:pt x="208313" y="0"/>
                  <a:pt x="465279" y="0"/>
                </a:cubicBezTo>
                <a:cubicBezTo>
                  <a:pt x="722246" y="0"/>
                  <a:pt x="930558" y="208313"/>
                  <a:pt x="930558" y="46527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10083005" y="1931325"/>
            <a:ext cx="440690" cy="44069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5142495" y="5417820"/>
            <a:ext cx="1028700" cy="421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3476792" y="1862880"/>
            <a:ext cx="2415587" cy="3165685"/>
          </a:xfrm>
          <a:custGeom>
            <a:avLst/>
            <a:gdLst>
              <a:gd name="connsiteX0" fmla="*/ 2218182 w 2705004"/>
              <a:gd name="connsiteY0" fmla="*/ 0 h 3653504"/>
              <a:gd name="connsiteX1" fmla="*/ 486823 w 2705004"/>
              <a:gd name="connsiteY1" fmla="*/ 0 h 3653504"/>
              <a:gd name="connsiteX2" fmla="*/ 0 w 2705004"/>
              <a:gd name="connsiteY2" fmla="*/ 417386 h 3653504"/>
              <a:gd name="connsiteX3" fmla="*/ 0 w 2705004"/>
              <a:gd name="connsiteY3" fmla="*/ 2817495 h 3653504"/>
              <a:gd name="connsiteX4" fmla="*/ 975074 w 2705004"/>
              <a:gd name="connsiteY4" fmla="*/ 3653504 h 3653504"/>
              <a:gd name="connsiteX5" fmla="*/ 2705005 w 2705004"/>
              <a:gd name="connsiteY5" fmla="*/ 3653504 h 3653504"/>
              <a:gd name="connsiteX6" fmla="*/ 2705005 w 2705004"/>
              <a:gd name="connsiteY6" fmla="*/ 417386 h 3653504"/>
              <a:gd name="connsiteX7" fmla="*/ 2218182 w 2705004"/>
              <a:gd name="connsiteY7" fmla="*/ 0 h 3653504"/>
            </a:gdLst>
            <a:ahLst/>
            <a:cxnLst/>
            <a:rect l="l" t="t" r="r" b="b"/>
            <a:pathLst>
              <a:path w="2705004" h="3653504">
                <a:moveTo>
                  <a:pt x="2218182" y="0"/>
                </a:moveTo>
                <a:lnTo>
                  <a:pt x="486823" y="0"/>
                </a:lnTo>
                <a:cubicBezTo>
                  <a:pt x="217932" y="0"/>
                  <a:pt x="0" y="186880"/>
                  <a:pt x="0" y="417386"/>
                </a:cubicBezTo>
                <a:lnTo>
                  <a:pt x="0" y="2817495"/>
                </a:lnTo>
                <a:cubicBezTo>
                  <a:pt x="0" y="3279172"/>
                  <a:pt x="436531" y="3653504"/>
                  <a:pt x="975074" y="3653504"/>
                </a:cubicBezTo>
                <a:lnTo>
                  <a:pt x="2705005" y="3653504"/>
                </a:lnTo>
                <a:lnTo>
                  <a:pt x="2705005" y="417386"/>
                </a:lnTo>
                <a:cubicBezTo>
                  <a:pt x="2705005" y="186880"/>
                  <a:pt x="2486978" y="0"/>
                  <a:pt x="2218182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9050" cap="flat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3476792" y="1862880"/>
            <a:ext cx="2415587" cy="563304"/>
          </a:xfrm>
          <a:custGeom>
            <a:avLst/>
            <a:gdLst>
              <a:gd name="connsiteX0" fmla="*/ 2705005 w 2705004"/>
              <a:gd name="connsiteY0" fmla="*/ 650558 h 650557"/>
              <a:gd name="connsiteX1" fmla="*/ 2705005 w 2705004"/>
              <a:gd name="connsiteY1" fmla="*/ 417386 h 650557"/>
              <a:gd name="connsiteX2" fmla="*/ 2218182 w 2705004"/>
              <a:gd name="connsiteY2" fmla="*/ 0 h 650557"/>
              <a:gd name="connsiteX3" fmla="*/ 486823 w 2705004"/>
              <a:gd name="connsiteY3" fmla="*/ 0 h 650557"/>
              <a:gd name="connsiteX4" fmla="*/ 0 w 2705004"/>
              <a:gd name="connsiteY4" fmla="*/ 417386 h 650557"/>
              <a:gd name="connsiteX5" fmla="*/ 0 w 2705004"/>
              <a:gd name="connsiteY5" fmla="*/ 650558 h 650557"/>
              <a:gd name="connsiteX6" fmla="*/ 2705005 w 2705004"/>
              <a:gd name="connsiteY6" fmla="*/ 650558 h 650557"/>
            </a:gdLst>
            <a:ahLst/>
            <a:cxnLst/>
            <a:rect l="l" t="t" r="r" b="b"/>
            <a:pathLst>
              <a:path w="2705004" h="650557">
                <a:moveTo>
                  <a:pt x="2705005" y="650558"/>
                </a:moveTo>
                <a:lnTo>
                  <a:pt x="2705005" y="417386"/>
                </a:lnTo>
                <a:cubicBezTo>
                  <a:pt x="2705005" y="186880"/>
                  <a:pt x="2487073" y="0"/>
                  <a:pt x="2218182" y="0"/>
                </a:cubicBezTo>
                <a:lnTo>
                  <a:pt x="486823" y="0"/>
                </a:lnTo>
                <a:cubicBezTo>
                  <a:pt x="217932" y="0"/>
                  <a:pt x="0" y="186880"/>
                  <a:pt x="0" y="417386"/>
                </a:cubicBezTo>
                <a:lnTo>
                  <a:pt x="0" y="650558"/>
                </a:lnTo>
                <a:lnTo>
                  <a:pt x="2705005" y="650558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4184989" y="1652905"/>
            <a:ext cx="999192" cy="999314"/>
          </a:xfrm>
          <a:custGeom>
            <a:avLst/>
            <a:gdLst>
              <a:gd name="connsiteX0" fmla="*/ 1153668 w 1153668"/>
              <a:gd name="connsiteY0" fmla="*/ 576834 h 1153668"/>
              <a:gd name="connsiteX1" fmla="*/ 576834 w 1153668"/>
              <a:gd name="connsiteY1" fmla="*/ 1153668 h 1153668"/>
              <a:gd name="connsiteX2" fmla="*/ 0 w 1153668"/>
              <a:gd name="connsiteY2" fmla="*/ 576834 h 1153668"/>
              <a:gd name="connsiteX3" fmla="*/ 576834 w 1153668"/>
              <a:gd name="connsiteY3" fmla="*/ 0 h 1153668"/>
              <a:gd name="connsiteX4" fmla="*/ 1153668 w 1153668"/>
              <a:gd name="connsiteY4" fmla="*/ 576834 h 1153668"/>
            </a:gdLst>
            <a:ahLst/>
            <a:cxnLst/>
            <a:rect l="l" t="t" r="r" b="b"/>
            <a:pathLst>
              <a:path w="1153668" h="1153668">
                <a:moveTo>
                  <a:pt x="1153668" y="576834"/>
                </a:moveTo>
                <a:cubicBezTo>
                  <a:pt x="1153668" y="895411"/>
                  <a:pt x="895411" y="1153668"/>
                  <a:pt x="576834" y="1153668"/>
                </a:cubicBezTo>
                <a:cubicBezTo>
                  <a:pt x="258257" y="1153668"/>
                  <a:pt x="0" y="895411"/>
                  <a:pt x="0" y="576834"/>
                </a:cubicBezTo>
                <a:cubicBezTo>
                  <a:pt x="0" y="258257"/>
                  <a:pt x="258257" y="0"/>
                  <a:pt x="576834" y="0"/>
                </a:cubicBezTo>
                <a:cubicBezTo>
                  <a:pt x="895411" y="0"/>
                  <a:pt x="1153668" y="258257"/>
                  <a:pt x="1153668" y="57683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4281588" y="1749614"/>
            <a:ext cx="805995" cy="805896"/>
          </a:xfrm>
          <a:custGeom>
            <a:avLst/>
            <a:gdLst>
              <a:gd name="connsiteX0" fmla="*/ 930558 w 930558"/>
              <a:gd name="connsiteY0" fmla="*/ 465279 h 930558"/>
              <a:gd name="connsiteX1" fmla="*/ 465279 w 930558"/>
              <a:gd name="connsiteY1" fmla="*/ 930558 h 930558"/>
              <a:gd name="connsiteX2" fmla="*/ 0 w 930558"/>
              <a:gd name="connsiteY2" fmla="*/ 465279 h 930558"/>
              <a:gd name="connsiteX3" fmla="*/ 465279 w 930558"/>
              <a:gd name="connsiteY3" fmla="*/ 0 h 930558"/>
              <a:gd name="connsiteX4" fmla="*/ 930558 w 930558"/>
              <a:gd name="connsiteY4" fmla="*/ 465279 h 930558"/>
            </a:gdLst>
            <a:ahLst/>
            <a:cxnLst/>
            <a:rect l="l" t="t" r="r" b="b"/>
            <a:pathLst>
              <a:path w="930558" h="930558">
                <a:moveTo>
                  <a:pt x="930558" y="465279"/>
                </a:moveTo>
                <a:cubicBezTo>
                  <a:pt x="930558" y="722246"/>
                  <a:pt x="722246" y="930558"/>
                  <a:pt x="465279" y="930558"/>
                </a:cubicBezTo>
                <a:cubicBezTo>
                  <a:pt x="208313" y="930558"/>
                  <a:pt x="0" y="722246"/>
                  <a:pt x="0" y="465279"/>
                </a:cubicBezTo>
                <a:cubicBezTo>
                  <a:pt x="0" y="208313"/>
                  <a:pt x="208313" y="0"/>
                  <a:pt x="465279" y="0"/>
                </a:cubicBezTo>
                <a:cubicBezTo>
                  <a:pt x="722246" y="0"/>
                  <a:pt x="930558" y="208313"/>
                  <a:pt x="930558" y="46527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4472682" y="1932217"/>
            <a:ext cx="423807" cy="440690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2327187" y="5417820"/>
            <a:ext cx="1028700" cy="421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668934" y="1862880"/>
            <a:ext cx="2415587" cy="3165685"/>
          </a:xfrm>
          <a:custGeom>
            <a:avLst/>
            <a:gdLst>
              <a:gd name="connsiteX0" fmla="*/ 2218182 w 2705004"/>
              <a:gd name="connsiteY0" fmla="*/ 0 h 3653504"/>
              <a:gd name="connsiteX1" fmla="*/ 486823 w 2705004"/>
              <a:gd name="connsiteY1" fmla="*/ 0 h 3653504"/>
              <a:gd name="connsiteX2" fmla="*/ 0 w 2705004"/>
              <a:gd name="connsiteY2" fmla="*/ 417386 h 3653504"/>
              <a:gd name="connsiteX3" fmla="*/ 0 w 2705004"/>
              <a:gd name="connsiteY3" fmla="*/ 2817495 h 3653504"/>
              <a:gd name="connsiteX4" fmla="*/ 975074 w 2705004"/>
              <a:gd name="connsiteY4" fmla="*/ 3653504 h 3653504"/>
              <a:gd name="connsiteX5" fmla="*/ 2705005 w 2705004"/>
              <a:gd name="connsiteY5" fmla="*/ 3653504 h 3653504"/>
              <a:gd name="connsiteX6" fmla="*/ 2705005 w 2705004"/>
              <a:gd name="connsiteY6" fmla="*/ 417386 h 3653504"/>
              <a:gd name="connsiteX7" fmla="*/ 2218182 w 2705004"/>
              <a:gd name="connsiteY7" fmla="*/ 0 h 3653504"/>
            </a:gdLst>
            <a:ahLst/>
            <a:cxnLst/>
            <a:rect l="l" t="t" r="r" b="b"/>
            <a:pathLst>
              <a:path w="2705004" h="3653504">
                <a:moveTo>
                  <a:pt x="2218182" y="0"/>
                </a:moveTo>
                <a:lnTo>
                  <a:pt x="486823" y="0"/>
                </a:lnTo>
                <a:cubicBezTo>
                  <a:pt x="217932" y="0"/>
                  <a:pt x="0" y="186880"/>
                  <a:pt x="0" y="417386"/>
                </a:cubicBezTo>
                <a:lnTo>
                  <a:pt x="0" y="2817495"/>
                </a:lnTo>
                <a:cubicBezTo>
                  <a:pt x="0" y="3279172"/>
                  <a:pt x="436531" y="3653504"/>
                  <a:pt x="975074" y="3653504"/>
                </a:cubicBezTo>
                <a:lnTo>
                  <a:pt x="2705005" y="3653504"/>
                </a:lnTo>
                <a:lnTo>
                  <a:pt x="2705005" y="417386"/>
                </a:lnTo>
                <a:cubicBezTo>
                  <a:pt x="2705005" y="186880"/>
                  <a:pt x="2486978" y="0"/>
                  <a:pt x="2218182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90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668934" y="1862880"/>
            <a:ext cx="2415587" cy="563304"/>
          </a:xfrm>
          <a:custGeom>
            <a:avLst/>
            <a:gdLst>
              <a:gd name="connsiteX0" fmla="*/ 2705005 w 2705004"/>
              <a:gd name="connsiteY0" fmla="*/ 650558 h 650557"/>
              <a:gd name="connsiteX1" fmla="*/ 2705005 w 2705004"/>
              <a:gd name="connsiteY1" fmla="*/ 417386 h 650557"/>
              <a:gd name="connsiteX2" fmla="*/ 2218182 w 2705004"/>
              <a:gd name="connsiteY2" fmla="*/ 0 h 650557"/>
              <a:gd name="connsiteX3" fmla="*/ 486823 w 2705004"/>
              <a:gd name="connsiteY3" fmla="*/ 0 h 650557"/>
              <a:gd name="connsiteX4" fmla="*/ 0 w 2705004"/>
              <a:gd name="connsiteY4" fmla="*/ 417386 h 650557"/>
              <a:gd name="connsiteX5" fmla="*/ 0 w 2705004"/>
              <a:gd name="connsiteY5" fmla="*/ 650558 h 650557"/>
              <a:gd name="connsiteX6" fmla="*/ 2705005 w 2705004"/>
              <a:gd name="connsiteY6" fmla="*/ 650558 h 650557"/>
            </a:gdLst>
            <a:ahLst/>
            <a:cxnLst/>
            <a:rect l="l" t="t" r="r" b="b"/>
            <a:pathLst>
              <a:path w="2705004" h="650557">
                <a:moveTo>
                  <a:pt x="2705005" y="650558"/>
                </a:moveTo>
                <a:lnTo>
                  <a:pt x="2705005" y="417386"/>
                </a:lnTo>
                <a:cubicBezTo>
                  <a:pt x="2705005" y="186880"/>
                  <a:pt x="2487073" y="0"/>
                  <a:pt x="2218182" y="0"/>
                </a:cubicBezTo>
                <a:lnTo>
                  <a:pt x="486823" y="0"/>
                </a:lnTo>
                <a:cubicBezTo>
                  <a:pt x="217932" y="0"/>
                  <a:pt x="0" y="186880"/>
                  <a:pt x="0" y="417386"/>
                </a:cubicBezTo>
                <a:lnTo>
                  <a:pt x="0" y="650558"/>
                </a:lnTo>
                <a:lnTo>
                  <a:pt x="2705005" y="650558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1377131" y="1652905"/>
            <a:ext cx="999192" cy="999314"/>
          </a:xfrm>
          <a:custGeom>
            <a:avLst/>
            <a:gdLst>
              <a:gd name="connsiteX0" fmla="*/ 1153668 w 1153668"/>
              <a:gd name="connsiteY0" fmla="*/ 576834 h 1153668"/>
              <a:gd name="connsiteX1" fmla="*/ 576834 w 1153668"/>
              <a:gd name="connsiteY1" fmla="*/ 1153668 h 1153668"/>
              <a:gd name="connsiteX2" fmla="*/ 0 w 1153668"/>
              <a:gd name="connsiteY2" fmla="*/ 576834 h 1153668"/>
              <a:gd name="connsiteX3" fmla="*/ 576834 w 1153668"/>
              <a:gd name="connsiteY3" fmla="*/ 0 h 1153668"/>
              <a:gd name="connsiteX4" fmla="*/ 1153668 w 1153668"/>
              <a:gd name="connsiteY4" fmla="*/ 576834 h 1153668"/>
            </a:gdLst>
            <a:ahLst/>
            <a:cxnLst/>
            <a:rect l="l" t="t" r="r" b="b"/>
            <a:pathLst>
              <a:path w="1153668" h="1153668">
                <a:moveTo>
                  <a:pt x="1153668" y="576834"/>
                </a:moveTo>
                <a:cubicBezTo>
                  <a:pt x="1153668" y="895411"/>
                  <a:pt x="895411" y="1153668"/>
                  <a:pt x="576834" y="1153668"/>
                </a:cubicBezTo>
                <a:cubicBezTo>
                  <a:pt x="258257" y="1153668"/>
                  <a:pt x="0" y="895411"/>
                  <a:pt x="0" y="576834"/>
                </a:cubicBezTo>
                <a:cubicBezTo>
                  <a:pt x="0" y="258257"/>
                  <a:pt x="258257" y="0"/>
                  <a:pt x="576834" y="0"/>
                </a:cubicBezTo>
                <a:cubicBezTo>
                  <a:pt x="895411" y="0"/>
                  <a:pt x="1153668" y="258257"/>
                  <a:pt x="1153668" y="57683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1473730" y="1749614"/>
            <a:ext cx="805995" cy="805896"/>
          </a:xfrm>
          <a:custGeom>
            <a:avLst/>
            <a:gdLst>
              <a:gd name="connsiteX0" fmla="*/ 930558 w 930558"/>
              <a:gd name="connsiteY0" fmla="*/ 465279 h 930558"/>
              <a:gd name="connsiteX1" fmla="*/ 465279 w 930558"/>
              <a:gd name="connsiteY1" fmla="*/ 930558 h 930558"/>
              <a:gd name="connsiteX2" fmla="*/ 0 w 930558"/>
              <a:gd name="connsiteY2" fmla="*/ 465279 h 930558"/>
              <a:gd name="connsiteX3" fmla="*/ 465279 w 930558"/>
              <a:gd name="connsiteY3" fmla="*/ 0 h 930558"/>
              <a:gd name="connsiteX4" fmla="*/ 930558 w 930558"/>
              <a:gd name="connsiteY4" fmla="*/ 465279 h 930558"/>
            </a:gdLst>
            <a:ahLst/>
            <a:cxnLst/>
            <a:rect l="l" t="t" r="r" b="b"/>
            <a:pathLst>
              <a:path w="930558" h="930558">
                <a:moveTo>
                  <a:pt x="930558" y="465279"/>
                </a:moveTo>
                <a:cubicBezTo>
                  <a:pt x="930558" y="722246"/>
                  <a:pt x="722246" y="930558"/>
                  <a:pt x="465279" y="930558"/>
                </a:cubicBezTo>
                <a:cubicBezTo>
                  <a:pt x="208313" y="930558"/>
                  <a:pt x="0" y="722246"/>
                  <a:pt x="0" y="465279"/>
                </a:cubicBezTo>
                <a:cubicBezTo>
                  <a:pt x="0" y="208313"/>
                  <a:pt x="208313" y="0"/>
                  <a:pt x="465279" y="0"/>
                </a:cubicBezTo>
                <a:cubicBezTo>
                  <a:pt x="722246" y="0"/>
                  <a:pt x="930558" y="208313"/>
                  <a:pt x="930558" y="46527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1625044" y="1932217"/>
            <a:ext cx="503367" cy="440690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7945953" y="5417820"/>
            <a:ext cx="1028700" cy="421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21"/>
            </p:custDataLst>
          </p:nvPr>
        </p:nvSpPr>
        <p:spPr>
          <a:xfrm>
            <a:off x="6292100" y="1862880"/>
            <a:ext cx="2415587" cy="3165685"/>
          </a:xfrm>
          <a:custGeom>
            <a:avLst/>
            <a:gdLst>
              <a:gd name="connsiteX0" fmla="*/ 2218182 w 2705004"/>
              <a:gd name="connsiteY0" fmla="*/ 0 h 3653504"/>
              <a:gd name="connsiteX1" fmla="*/ 486823 w 2705004"/>
              <a:gd name="connsiteY1" fmla="*/ 0 h 3653504"/>
              <a:gd name="connsiteX2" fmla="*/ 0 w 2705004"/>
              <a:gd name="connsiteY2" fmla="*/ 417386 h 3653504"/>
              <a:gd name="connsiteX3" fmla="*/ 0 w 2705004"/>
              <a:gd name="connsiteY3" fmla="*/ 2817495 h 3653504"/>
              <a:gd name="connsiteX4" fmla="*/ 975074 w 2705004"/>
              <a:gd name="connsiteY4" fmla="*/ 3653504 h 3653504"/>
              <a:gd name="connsiteX5" fmla="*/ 2705005 w 2705004"/>
              <a:gd name="connsiteY5" fmla="*/ 3653504 h 3653504"/>
              <a:gd name="connsiteX6" fmla="*/ 2705005 w 2705004"/>
              <a:gd name="connsiteY6" fmla="*/ 417386 h 3653504"/>
              <a:gd name="connsiteX7" fmla="*/ 2218182 w 2705004"/>
              <a:gd name="connsiteY7" fmla="*/ 0 h 3653504"/>
            </a:gdLst>
            <a:ahLst/>
            <a:cxnLst/>
            <a:rect l="l" t="t" r="r" b="b"/>
            <a:pathLst>
              <a:path w="2705004" h="3653504">
                <a:moveTo>
                  <a:pt x="2218182" y="0"/>
                </a:moveTo>
                <a:lnTo>
                  <a:pt x="486823" y="0"/>
                </a:lnTo>
                <a:cubicBezTo>
                  <a:pt x="217932" y="0"/>
                  <a:pt x="0" y="186880"/>
                  <a:pt x="0" y="417386"/>
                </a:cubicBezTo>
                <a:lnTo>
                  <a:pt x="0" y="2817495"/>
                </a:lnTo>
                <a:cubicBezTo>
                  <a:pt x="0" y="3279172"/>
                  <a:pt x="436531" y="3653504"/>
                  <a:pt x="975074" y="3653504"/>
                </a:cubicBezTo>
                <a:lnTo>
                  <a:pt x="2705005" y="3653504"/>
                </a:lnTo>
                <a:lnTo>
                  <a:pt x="2705005" y="417386"/>
                </a:lnTo>
                <a:cubicBezTo>
                  <a:pt x="2705005" y="186880"/>
                  <a:pt x="2486978" y="0"/>
                  <a:pt x="2218182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90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22"/>
            </p:custDataLst>
          </p:nvPr>
        </p:nvSpPr>
        <p:spPr>
          <a:xfrm>
            <a:off x="6292100" y="1862880"/>
            <a:ext cx="2415587" cy="563304"/>
          </a:xfrm>
          <a:custGeom>
            <a:avLst/>
            <a:gdLst>
              <a:gd name="connsiteX0" fmla="*/ 2705005 w 2705004"/>
              <a:gd name="connsiteY0" fmla="*/ 650558 h 650557"/>
              <a:gd name="connsiteX1" fmla="*/ 2705005 w 2705004"/>
              <a:gd name="connsiteY1" fmla="*/ 417386 h 650557"/>
              <a:gd name="connsiteX2" fmla="*/ 2218182 w 2705004"/>
              <a:gd name="connsiteY2" fmla="*/ 0 h 650557"/>
              <a:gd name="connsiteX3" fmla="*/ 486823 w 2705004"/>
              <a:gd name="connsiteY3" fmla="*/ 0 h 650557"/>
              <a:gd name="connsiteX4" fmla="*/ 0 w 2705004"/>
              <a:gd name="connsiteY4" fmla="*/ 417386 h 650557"/>
              <a:gd name="connsiteX5" fmla="*/ 0 w 2705004"/>
              <a:gd name="connsiteY5" fmla="*/ 650558 h 650557"/>
              <a:gd name="connsiteX6" fmla="*/ 2705005 w 2705004"/>
              <a:gd name="connsiteY6" fmla="*/ 650558 h 650557"/>
            </a:gdLst>
            <a:ahLst/>
            <a:cxnLst/>
            <a:rect l="l" t="t" r="r" b="b"/>
            <a:pathLst>
              <a:path w="2705004" h="650557">
                <a:moveTo>
                  <a:pt x="2705005" y="650558"/>
                </a:moveTo>
                <a:lnTo>
                  <a:pt x="2705005" y="417386"/>
                </a:lnTo>
                <a:cubicBezTo>
                  <a:pt x="2705005" y="186880"/>
                  <a:pt x="2487073" y="0"/>
                  <a:pt x="2218182" y="0"/>
                </a:cubicBezTo>
                <a:lnTo>
                  <a:pt x="486823" y="0"/>
                </a:lnTo>
                <a:cubicBezTo>
                  <a:pt x="217932" y="0"/>
                  <a:pt x="0" y="186880"/>
                  <a:pt x="0" y="417386"/>
                </a:cubicBezTo>
                <a:lnTo>
                  <a:pt x="0" y="650558"/>
                </a:lnTo>
                <a:lnTo>
                  <a:pt x="2705005" y="650558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23"/>
            </p:custDataLst>
          </p:nvPr>
        </p:nvSpPr>
        <p:spPr>
          <a:xfrm>
            <a:off x="7000297" y="1652905"/>
            <a:ext cx="999192" cy="999314"/>
          </a:xfrm>
          <a:custGeom>
            <a:avLst/>
            <a:gdLst>
              <a:gd name="connsiteX0" fmla="*/ 1153668 w 1153668"/>
              <a:gd name="connsiteY0" fmla="*/ 576834 h 1153668"/>
              <a:gd name="connsiteX1" fmla="*/ 576834 w 1153668"/>
              <a:gd name="connsiteY1" fmla="*/ 1153668 h 1153668"/>
              <a:gd name="connsiteX2" fmla="*/ 0 w 1153668"/>
              <a:gd name="connsiteY2" fmla="*/ 576834 h 1153668"/>
              <a:gd name="connsiteX3" fmla="*/ 576834 w 1153668"/>
              <a:gd name="connsiteY3" fmla="*/ 0 h 1153668"/>
              <a:gd name="connsiteX4" fmla="*/ 1153668 w 1153668"/>
              <a:gd name="connsiteY4" fmla="*/ 576834 h 1153668"/>
            </a:gdLst>
            <a:ahLst/>
            <a:cxnLst/>
            <a:rect l="l" t="t" r="r" b="b"/>
            <a:pathLst>
              <a:path w="1153668" h="1153668">
                <a:moveTo>
                  <a:pt x="1153668" y="576834"/>
                </a:moveTo>
                <a:cubicBezTo>
                  <a:pt x="1153668" y="895411"/>
                  <a:pt x="895411" y="1153668"/>
                  <a:pt x="576834" y="1153668"/>
                </a:cubicBezTo>
                <a:cubicBezTo>
                  <a:pt x="258257" y="1153668"/>
                  <a:pt x="0" y="895411"/>
                  <a:pt x="0" y="576834"/>
                </a:cubicBezTo>
                <a:cubicBezTo>
                  <a:pt x="0" y="258257"/>
                  <a:pt x="258257" y="0"/>
                  <a:pt x="576834" y="0"/>
                </a:cubicBezTo>
                <a:cubicBezTo>
                  <a:pt x="895411" y="0"/>
                  <a:pt x="1153668" y="258257"/>
                  <a:pt x="1153668" y="57683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24"/>
            </p:custDataLst>
          </p:nvPr>
        </p:nvSpPr>
        <p:spPr>
          <a:xfrm>
            <a:off x="7096896" y="1749614"/>
            <a:ext cx="805995" cy="805896"/>
          </a:xfrm>
          <a:custGeom>
            <a:avLst/>
            <a:gdLst>
              <a:gd name="connsiteX0" fmla="*/ 930558 w 930558"/>
              <a:gd name="connsiteY0" fmla="*/ 465279 h 930558"/>
              <a:gd name="connsiteX1" fmla="*/ 465279 w 930558"/>
              <a:gd name="connsiteY1" fmla="*/ 930558 h 930558"/>
              <a:gd name="connsiteX2" fmla="*/ 0 w 930558"/>
              <a:gd name="connsiteY2" fmla="*/ 465279 h 930558"/>
              <a:gd name="connsiteX3" fmla="*/ 465279 w 930558"/>
              <a:gd name="connsiteY3" fmla="*/ 0 h 930558"/>
              <a:gd name="connsiteX4" fmla="*/ 930558 w 930558"/>
              <a:gd name="connsiteY4" fmla="*/ 465279 h 930558"/>
            </a:gdLst>
            <a:ahLst/>
            <a:cxnLst/>
            <a:rect l="l" t="t" r="r" b="b"/>
            <a:pathLst>
              <a:path w="930558" h="930558">
                <a:moveTo>
                  <a:pt x="930558" y="465279"/>
                </a:moveTo>
                <a:cubicBezTo>
                  <a:pt x="930558" y="722246"/>
                  <a:pt x="722246" y="930558"/>
                  <a:pt x="465279" y="930558"/>
                </a:cubicBezTo>
                <a:cubicBezTo>
                  <a:pt x="208313" y="930558"/>
                  <a:pt x="0" y="722246"/>
                  <a:pt x="0" y="465279"/>
                </a:cubicBezTo>
                <a:cubicBezTo>
                  <a:pt x="0" y="208313"/>
                  <a:pt x="208313" y="0"/>
                  <a:pt x="465279" y="0"/>
                </a:cubicBezTo>
                <a:cubicBezTo>
                  <a:pt x="722246" y="0"/>
                  <a:pt x="930558" y="208313"/>
                  <a:pt x="930558" y="46527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25"/>
            </p:custDataLst>
          </p:nvPr>
        </p:nvSpPr>
        <p:spPr>
          <a:xfrm>
            <a:off x="7296481" y="1932217"/>
            <a:ext cx="406825" cy="440690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26"/>
            </p:custDataLst>
          </p:nvPr>
        </p:nvSpPr>
        <p:spPr>
          <a:xfrm>
            <a:off x="2794000" y="5232400"/>
            <a:ext cx="165100" cy="165100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>
            <p:custDataLst>
              <p:tags r:id="rId27"/>
            </p:custDataLst>
          </p:nvPr>
        </p:nvSpPr>
        <p:spPr>
          <a:xfrm>
            <a:off x="5600700" y="5232400"/>
            <a:ext cx="165100" cy="165100"/>
          </a:xfrm>
          <a:prstGeom prst="ellipse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>
            <p:custDataLst>
              <p:tags r:id="rId28"/>
            </p:custDataLst>
          </p:nvPr>
        </p:nvSpPr>
        <p:spPr>
          <a:xfrm>
            <a:off x="8420100" y="5232400"/>
            <a:ext cx="165100" cy="165100"/>
          </a:xfrm>
          <a:prstGeom prst="ellipse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>
            <p:custDataLst>
              <p:tags r:id="rId29"/>
            </p:custDataLst>
          </p:nvPr>
        </p:nvSpPr>
        <p:spPr>
          <a:xfrm>
            <a:off x="11214100" y="5232400"/>
            <a:ext cx="165100" cy="165100"/>
          </a:xfrm>
          <a:prstGeom prst="ellipse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>
            <p:custDataLst>
              <p:tags r:id="rId30"/>
            </p:custDataLst>
          </p:nvPr>
        </p:nvSpPr>
        <p:spPr>
          <a:xfrm>
            <a:off x="769988" y="2965774"/>
            <a:ext cx="2209800" cy="19344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共同经历挑战与胜利，形成“我们是一家”的集体身份认知。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33" name="标题 1"/>
          <p:cNvSpPr txBox="1"/>
          <p:nvPr>
            <p:custDataLst>
              <p:tags r:id="rId31"/>
            </p:custDataLst>
          </p:nvPr>
        </p:nvSpPr>
        <p:spPr>
          <a:xfrm>
            <a:off x="771183" y="2595671"/>
            <a:ext cx="22163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增强组织认同感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34" name="标题 1"/>
          <p:cNvSpPr txBox="1"/>
          <p:nvPr>
            <p:custDataLst>
              <p:tags r:id="rId32"/>
            </p:custDataLst>
          </p:nvPr>
        </p:nvSpPr>
        <p:spPr>
          <a:xfrm>
            <a:off x="3551288" y="3029274"/>
            <a:ext cx="2209800" cy="19344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不同车间员工在活动中建立联系，打破信息孤岛。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35" name="标题 1"/>
          <p:cNvSpPr txBox="1"/>
          <p:nvPr>
            <p:custDataLst>
              <p:tags r:id="rId33"/>
            </p:custDataLst>
          </p:nvPr>
        </p:nvSpPr>
        <p:spPr>
          <a:xfrm>
            <a:off x="3552483" y="2659171"/>
            <a:ext cx="22163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促进跨部门协作</a:t>
            </a:r>
            <a:endParaRPr kumimoji="1" lang="en-US" altLang="zh-CN" sz="20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36" name="标题 1"/>
          <p:cNvSpPr txBox="1"/>
          <p:nvPr>
            <p:custDataLst>
              <p:tags r:id="rId34"/>
            </p:custDataLst>
          </p:nvPr>
        </p:nvSpPr>
        <p:spPr>
          <a:xfrm>
            <a:off x="6371883" y="2659171"/>
            <a:ext cx="22163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提升员工幸福感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37" name="标题 1"/>
          <p:cNvSpPr txBox="1"/>
          <p:nvPr>
            <p:custDataLst>
              <p:tags r:id="rId35"/>
            </p:custDataLst>
          </p:nvPr>
        </p:nvSpPr>
        <p:spPr>
          <a:xfrm>
            <a:off x="6370688" y="3029274"/>
            <a:ext cx="2209800" cy="19344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有员工表示：“参加活动让我觉得公司不仅关心生产，也关心我们。”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38" name="标题 1"/>
          <p:cNvSpPr txBox="1"/>
          <p:nvPr>
            <p:custDataLst>
              <p:tags r:id="rId36"/>
            </p:custDataLst>
          </p:nvPr>
        </p:nvSpPr>
        <p:spPr>
          <a:xfrm>
            <a:off x="9165590" y="2595880"/>
            <a:ext cx="2434590" cy="34163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D8903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打造企业品牌软实力</a:t>
            </a:r>
            <a:endParaRPr kumimoji="1" lang="en-US" altLang="zh-CN" sz="2000">
              <a:ln w="12700">
                <a:noFill/>
              </a:ln>
              <a:solidFill>
                <a:srgbClr val="D8903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39" name="标题 1"/>
          <p:cNvSpPr txBox="1"/>
          <p:nvPr>
            <p:custDataLst>
              <p:tags r:id="rId37"/>
            </p:custDataLst>
          </p:nvPr>
        </p:nvSpPr>
        <p:spPr>
          <a:xfrm>
            <a:off x="9164688" y="2965774"/>
            <a:ext cx="2209800" cy="19344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优秀的集体活动成为对外展示企业文化的重要窗口。</a:t>
            </a:r>
            <a:endParaRPr kumimoji="1" lang="en-US" altLang="zh-CN" sz="20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40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集体活动的文化价值延伸</a:t>
            </a: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10058668" y="794114"/>
            <a:ext cx="1460232" cy="181329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AIPPT10"/>
          <p:cNvSpPr txBox="1"/>
          <p:nvPr/>
        </p:nvSpPr>
        <p:spPr>
          <a:xfrm>
            <a:off x="4770024" y="404790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案例深度解析：孔利明与毛俊的传承之路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 flipH="1" flipV="1">
            <a:off x="660806" y="1643709"/>
            <a:ext cx="3701716" cy="4490391"/>
          </a:xfrm>
          <a:prstGeom prst="roundRect">
            <a:avLst/>
          </a:prstGeom>
          <a:solidFill>
            <a:schemeClr val="bg1"/>
          </a:solidFill>
          <a:ln w="6350" cap="sq">
            <a:solidFill>
              <a:schemeClr val="accent1">
                <a:alpha val="10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 flipV="1">
            <a:off x="7829475" y="1643709"/>
            <a:ext cx="3701716" cy="4490391"/>
          </a:xfrm>
          <a:prstGeom prst="roundRect">
            <a:avLst/>
          </a:prstGeom>
          <a:solidFill>
            <a:schemeClr val="bg1"/>
          </a:solidFill>
          <a:ln w="635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4421711" y="2135499"/>
            <a:ext cx="3348578" cy="3348578"/>
          </a:xfrm>
          <a:prstGeom prst="ellipse">
            <a:avLst/>
          </a:prstGeom>
          <a:noFill/>
          <a:ln w="12700" cap="sq">
            <a:solidFill>
              <a:schemeClr val="accent1">
                <a:alpha val="100000"/>
              </a:schemeClr>
            </a:solidFill>
            <a:prstDash val="dash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351474" y="2642541"/>
            <a:ext cx="1489049" cy="2334494"/>
          </a:xfrm>
          <a:custGeom>
            <a:avLst/>
            <a:gdLst>
              <a:gd name="connsiteX0" fmla="*/ 661412 w 1308894"/>
              <a:gd name="connsiteY0" fmla="*/ 0 h 2052053"/>
              <a:gd name="connsiteX1" fmla="*/ 670279 w 1308894"/>
              <a:gd name="connsiteY1" fmla="*/ 4056 h 2052053"/>
              <a:gd name="connsiteX2" fmla="*/ 1308894 w 1308894"/>
              <a:gd name="connsiteY2" fmla="*/ 1022841 h 2052053"/>
              <a:gd name="connsiteX3" fmla="*/ 670279 w 1308894"/>
              <a:gd name="connsiteY3" fmla="*/ 2041626 h 2052053"/>
              <a:gd name="connsiteX4" fmla="*/ 647483 w 1308894"/>
              <a:gd name="connsiteY4" fmla="*/ 2052053 h 2052053"/>
              <a:gd name="connsiteX5" fmla="*/ 638615 w 1308894"/>
              <a:gd name="connsiteY5" fmla="*/ 2047997 h 2052053"/>
              <a:gd name="connsiteX6" fmla="*/ 0 w 1308894"/>
              <a:gd name="connsiteY6" fmla="*/ 1029212 h 2052053"/>
              <a:gd name="connsiteX7" fmla="*/ 638615 w 1308894"/>
              <a:gd name="connsiteY7" fmla="*/ 10427 h 2052053"/>
              <a:gd name="connsiteX8" fmla="*/ 661412 w 1308894"/>
              <a:gd name="connsiteY8" fmla="*/ 0 h 2052053"/>
            </a:gdLst>
            <a:ahLst/>
            <a:cxnLst/>
            <a:rect l="l" t="t" r="r" b="b"/>
            <a:pathLst>
              <a:path w="1308894" h="2052053">
                <a:moveTo>
                  <a:pt x="661412" y="0"/>
                </a:moveTo>
                <a:lnTo>
                  <a:pt x="670279" y="4056"/>
                </a:lnTo>
                <a:cubicBezTo>
                  <a:pt x="1050667" y="200257"/>
                  <a:pt x="1308894" y="582916"/>
                  <a:pt x="1308894" y="1022841"/>
                </a:cubicBezTo>
                <a:cubicBezTo>
                  <a:pt x="1308894" y="1462766"/>
                  <a:pt x="1050667" y="1845426"/>
                  <a:pt x="670279" y="2041626"/>
                </a:cubicBezTo>
                <a:lnTo>
                  <a:pt x="647483" y="2052053"/>
                </a:lnTo>
                <a:lnTo>
                  <a:pt x="638615" y="2047997"/>
                </a:lnTo>
                <a:cubicBezTo>
                  <a:pt x="258227" y="1851797"/>
                  <a:pt x="0" y="1469137"/>
                  <a:pt x="0" y="1029212"/>
                </a:cubicBezTo>
                <a:cubicBezTo>
                  <a:pt x="0" y="589287"/>
                  <a:pt x="258227" y="206628"/>
                  <a:pt x="638615" y="10427"/>
                </a:cubicBezTo>
                <a:lnTo>
                  <a:pt x="661412" y="0"/>
                </a:lnTo>
                <a:close/>
              </a:path>
            </a:pathLst>
          </a:custGeom>
          <a:solidFill>
            <a:schemeClr val="accent1"/>
          </a:solidFill>
          <a:ln w="28575" cap="sq">
            <a:noFill/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064079" y="2491692"/>
            <a:ext cx="2039844" cy="2636193"/>
          </a:xfrm>
          <a:custGeom>
            <a:avLst/>
            <a:gdLst>
              <a:gd name="connsiteX0" fmla="*/ 1220266 w 1793050"/>
              <a:gd name="connsiteY0" fmla="*/ 0 h 2317250"/>
              <a:gd name="connsiteX1" fmla="*/ 1695248 w 1793050"/>
              <a:gd name="connsiteY1" fmla="*/ 91050 h 2317250"/>
              <a:gd name="connsiteX2" fmla="*/ 1793050 w 1793050"/>
              <a:gd name="connsiteY2" fmla="*/ 135784 h 2317250"/>
              <a:gd name="connsiteX3" fmla="*/ 1770253 w 1793050"/>
              <a:gd name="connsiteY3" fmla="*/ 146211 h 2317250"/>
              <a:gd name="connsiteX4" fmla="*/ 1131638 w 1793050"/>
              <a:gd name="connsiteY4" fmla="*/ 1164996 h 2317250"/>
              <a:gd name="connsiteX5" fmla="*/ 1770253 w 1793050"/>
              <a:gd name="connsiteY5" fmla="*/ 2183781 h 2317250"/>
              <a:gd name="connsiteX6" fmla="*/ 1779121 w 1793050"/>
              <a:gd name="connsiteY6" fmla="*/ 2187837 h 2317250"/>
              <a:gd name="connsiteX7" fmla="*/ 1695248 w 1793050"/>
              <a:gd name="connsiteY7" fmla="*/ 2226200 h 2317250"/>
              <a:gd name="connsiteX8" fmla="*/ 1220266 w 1793050"/>
              <a:gd name="connsiteY8" fmla="*/ 2317250 h 2317250"/>
              <a:gd name="connsiteX9" fmla="*/ 0 w 1793050"/>
              <a:gd name="connsiteY9" fmla="*/ 1158625 h 2317250"/>
              <a:gd name="connsiteX10" fmla="*/ 1220266 w 1793050"/>
              <a:gd name="connsiteY10" fmla="*/ 0 h 2317250"/>
            </a:gdLst>
            <a:ahLst/>
            <a:cxnLst/>
            <a:rect l="l" t="t" r="r" b="b"/>
            <a:pathLst>
              <a:path w="1793050" h="2317250">
                <a:moveTo>
                  <a:pt x="1220266" y="0"/>
                </a:moveTo>
                <a:cubicBezTo>
                  <a:pt x="1388750" y="0"/>
                  <a:pt x="1549258" y="32421"/>
                  <a:pt x="1695248" y="91050"/>
                </a:cubicBezTo>
                <a:lnTo>
                  <a:pt x="1793050" y="135784"/>
                </a:lnTo>
                <a:lnTo>
                  <a:pt x="1770253" y="146211"/>
                </a:lnTo>
                <a:cubicBezTo>
                  <a:pt x="1389865" y="342412"/>
                  <a:pt x="1131638" y="725071"/>
                  <a:pt x="1131638" y="1164996"/>
                </a:cubicBezTo>
                <a:cubicBezTo>
                  <a:pt x="1131638" y="1604921"/>
                  <a:pt x="1389865" y="1987581"/>
                  <a:pt x="1770253" y="2183781"/>
                </a:cubicBezTo>
                <a:lnTo>
                  <a:pt x="1779121" y="2187837"/>
                </a:lnTo>
                <a:lnTo>
                  <a:pt x="1695248" y="2226200"/>
                </a:lnTo>
                <a:cubicBezTo>
                  <a:pt x="1549258" y="2284829"/>
                  <a:pt x="1388750" y="2317250"/>
                  <a:pt x="1220266" y="2317250"/>
                </a:cubicBezTo>
                <a:cubicBezTo>
                  <a:pt x="546332" y="2317250"/>
                  <a:pt x="0" y="1798516"/>
                  <a:pt x="0" y="1158625"/>
                </a:cubicBezTo>
                <a:cubicBezTo>
                  <a:pt x="0" y="518734"/>
                  <a:pt x="546332" y="0"/>
                  <a:pt x="1220266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ap="sq">
            <a:solidFill>
              <a:schemeClr val="bg1"/>
            </a:solidFill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088078" y="2491692"/>
            <a:ext cx="2039843" cy="2636193"/>
          </a:xfrm>
          <a:custGeom>
            <a:avLst/>
            <a:gdLst>
              <a:gd name="connsiteX0" fmla="*/ 572783 w 1793049"/>
              <a:gd name="connsiteY0" fmla="*/ 0 h 2317250"/>
              <a:gd name="connsiteX1" fmla="*/ 1793049 w 1793049"/>
              <a:gd name="connsiteY1" fmla="*/ 1158625 h 2317250"/>
              <a:gd name="connsiteX2" fmla="*/ 572783 w 1793049"/>
              <a:gd name="connsiteY2" fmla="*/ 2317250 h 2317250"/>
              <a:gd name="connsiteX3" fmla="*/ 97801 w 1793049"/>
              <a:gd name="connsiteY3" fmla="*/ 2226200 h 2317250"/>
              <a:gd name="connsiteX4" fmla="*/ 0 w 1793049"/>
              <a:gd name="connsiteY4" fmla="*/ 2181466 h 2317250"/>
              <a:gd name="connsiteX5" fmla="*/ 22796 w 1793049"/>
              <a:gd name="connsiteY5" fmla="*/ 2171039 h 2317250"/>
              <a:gd name="connsiteX6" fmla="*/ 661411 w 1793049"/>
              <a:gd name="connsiteY6" fmla="*/ 1152254 h 2317250"/>
              <a:gd name="connsiteX7" fmla="*/ 22796 w 1793049"/>
              <a:gd name="connsiteY7" fmla="*/ 133469 h 2317250"/>
              <a:gd name="connsiteX8" fmla="*/ 13929 w 1793049"/>
              <a:gd name="connsiteY8" fmla="*/ 129413 h 2317250"/>
              <a:gd name="connsiteX9" fmla="*/ 97801 w 1793049"/>
              <a:gd name="connsiteY9" fmla="*/ 91050 h 2317250"/>
              <a:gd name="connsiteX10" fmla="*/ 572783 w 1793049"/>
              <a:gd name="connsiteY10" fmla="*/ 0 h 2317250"/>
            </a:gdLst>
            <a:ahLst/>
            <a:cxnLst/>
            <a:rect l="l" t="t" r="r" b="b"/>
            <a:pathLst>
              <a:path w="1793049" h="2317250">
                <a:moveTo>
                  <a:pt x="572783" y="0"/>
                </a:moveTo>
                <a:cubicBezTo>
                  <a:pt x="1246717" y="0"/>
                  <a:pt x="1793049" y="518734"/>
                  <a:pt x="1793049" y="1158625"/>
                </a:cubicBezTo>
                <a:cubicBezTo>
                  <a:pt x="1793049" y="1798516"/>
                  <a:pt x="1246717" y="2317250"/>
                  <a:pt x="572783" y="2317250"/>
                </a:cubicBezTo>
                <a:cubicBezTo>
                  <a:pt x="404300" y="2317250"/>
                  <a:pt x="243791" y="2284829"/>
                  <a:pt x="97801" y="2226200"/>
                </a:cubicBezTo>
                <a:lnTo>
                  <a:pt x="0" y="2181466"/>
                </a:lnTo>
                <a:lnTo>
                  <a:pt x="22796" y="2171039"/>
                </a:lnTo>
                <a:cubicBezTo>
                  <a:pt x="403184" y="1974839"/>
                  <a:pt x="661411" y="1592179"/>
                  <a:pt x="661411" y="1152254"/>
                </a:cubicBezTo>
                <a:cubicBezTo>
                  <a:pt x="661411" y="712329"/>
                  <a:pt x="403184" y="329670"/>
                  <a:pt x="22796" y="133469"/>
                </a:cubicBezTo>
                <a:lnTo>
                  <a:pt x="13929" y="129413"/>
                </a:lnTo>
                <a:lnTo>
                  <a:pt x="97801" y="91050"/>
                </a:lnTo>
                <a:cubicBezTo>
                  <a:pt x="243791" y="32421"/>
                  <a:pt x="404300" y="0"/>
                  <a:pt x="572783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ap="sq">
            <a:solidFill>
              <a:schemeClr val="bg1"/>
            </a:solidFill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615145" y="3601866"/>
            <a:ext cx="415853" cy="415845"/>
          </a:xfrm>
          <a:prstGeom prst="leftArrow">
            <a:avLst/>
          </a:pr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905251" y="3601866"/>
            <a:ext cx="415853" cy="415845"/>
          </a:xfrm>
          <a:custGeom>
            <a:avLst/>
            <a:gdLst>
              <a:gd name="connsiteX0" fmla="*/ 1615928 w 1831861"/>
              <a:gd name="connsiteY0" fmla="*/ 1170309 h 1831823"/>
              <a:gd name="connsiteX1" fmla="*/ 1800618 w 1831861"/>
              <a:gd name="connsiteY1" fmla="*/ 1263273 h 1831823"/>
              <a:gd name="connsiteX2" fmla="*/ 1831860 w 1831861"/>
              <a:gd name="connsiteY2" fmla="*/ 1313851 h 1831823"/>
              <a:gd name="connsiteX3" fmla="*/ 1801380 w 1831861"/>
              <a:gd name="connsiteY3" fmla="*/ 1364238 h 1831823"/>
              <a:gd name="connsiteX4" fmla="*/ 938891 w 1831861"/>
              <a:gd name="connsiteY4" fmla="*/ 1824867 h 1831823"/>
              <a:gd name="connsiteX5" fmla="*/ 911650 w 1831861"/>
              <a:gd name="connsiteY5" fmla="*/ 1831820 h 1831823"/>
              <a:gd name="connsiteX6" fmla="*/ 884027 w 1831861"/>
              <a:gd name="connsiteY6" fmla="*/ 1824867 h 1831823"/>
              <a:gd name="connsiteX7" fmla="*/ 30587 w 1831861"/>
              <a:gd name="connsiteY7" fmla="*/ 1364143 h 1831823"/>
              <a:gd name="connsiteX8" fmla="*/ 6870 w 1831861"/>
              <a:gd name="connsiteY8" fmla="*/ 1340235 h 1831823"/>
              <a:gd name="connsiteX9" fmla="*/ 6775 w 1831861"/>
              <a:gd name="connsiteY9" fmla="*/ 1340054 h 1831823"/>
              <a:gd name="connsiteX10" fmla="*/ 32016 w 1831861"/>
              <a:gd name="connsiteY10" fmla="*/ 1263273 h 1831823"/>
              <a:gd name="connsiteX11" fmla="*/ 216039 w 1831861"/>
              <a:gd name="connsiteY11" fmla="*/ 1171738 h 1831823"/>
              <a:gd name="connsiteX12" fmla="*/ 834592 w 1831861"/>
              <a:gd name="connsiteY12" fmla="*/ 1505875 h 1831823"/>
              <a:gd name="connsiteX13" fmla="*/ 835069 w 1831861"/>
              <a:gd name="connsiteY13" fmla="*/ 1505875 h 1831823"/>
              <a:gd name="connsiteX14" fmla="*/ 911269 w 1831861"/>
              <a:gd name="connsiteY14" fmla="*/ 1524925 h 1831823"/>
              <a:gd name="connsiteX15" fmla="*/ 988326 w 1831861"/>
              <a:gd name="connsiteY15" fmla="*/ 1505303 h 1831823"/>
              <a:gd name="connsiteX16" fmla="*/ 1615643 w 1831861"/>
              <a:gd name="connsiteY16" fmla="*/ 763591 h 1831823"/>
              <a:gd name="connsiteX17" fmla="*/ 1800427 w 1831861"/>
              <a:gd name="connsiteY17" fmla="*/ 856555 h 1831823"/>
              <a:gd name="connsiteX18" fmla="*/ 1823002 w 1831861"/>
              <a:gd name="connsiteY18" fmla="*/ 877605 h 1831823"/>
              <a:gd name="connsiteX19" fmla="*/ 1828145 w 1831861"/>
              <a:gd name="connsiteY19" fmla="*/ 887987 h 1831823"/>
              <a:gd name="connsiteX20" fmla="*/ 1827859 w 1831861"/>
              <a:gd name="connsiteY20" fmla="*/ 887416 h 1831823"/>
              <a:gd name="connsiteX21" fmla="*/ 1831574 w 1831861"/>
              <a:gd name="connsiteY21" fmla="*/ 906466 h 1831823"/>
              <a:gd name="connsiteX22" fmla="*/ 1805571 w 1831861"/>
              <a:gd name="connsiteY22" fmla="*/ 954091 h 1831823"/>
              <a:gd name="connsiteX23" fmla="*/ 1801094 w 1831861"/>
              <a:gd name="connsiteY23" fmla="*/ 956758 h 1831823"/>
              <a:gd name="connsiteX24" fmla="*/ 1668697 w 1831861"/>
              <a:gd name="connsiteY24" fmla="*/ 1027529 h 1831823"/>
              <a:gd name="connsiteX25" fmla="*/ 1503819 w 1831861"/>
              <a:gd name="connsiteY25" fmla="*/ 1115540 h 1831823"/>
              <a:gd name="connsiteX26" fmla="*/ 938129 w 1831861"/>
              <a:gd name="connsiteY26" fmla="*/ 1417673 h 1831823"/>
              <a:gd name="connsiteX27" fmla="*/ 910983 w 1831861"/>
              <a:gd name="connsiteY27" fmla="*/ 1424626 h 1831823"/>
              <a:gd name="connsiteX28" fmla="*/ 883361 w 1831861"/>
              <a:gd name="connsiteY28" fmla="*/ 1417673 h 1831823"/>
              <a:gd name="connsiteX29" fmla="*/ 402062 w 1831861"/>
              <a:gd name="connsiteY29" fmla="*/ 1157736 h 1831823"/>
              <a:gd name="connsiteX30" fmla="*/ 327005 w 1831861"/>
              <a:gd name="connsiteY30" fmla="*/ 1117254 h 1831823"/>
              <a:gd name="connsiteX31" fmla="*/ 29921 w 1831861"/>
              <a:gd name="connsiteY31" fmla="*/ 956758 h 1831823"/>
              <a:gd name="connsiteX32" fmla="*/ 22777 w 1831861"/>
              <a:gd name="connsiteY32" fmla="*/ 952091 h 1831823"/>
              <a:gd name="connsiteX33" fmla="*/ 18395 w 1831861"/>
              <a:gd name="connsiteY33" fmla="*/ 948471 h 1831823"/>
              <a:gd name="connsiteX34" fmla="*/ 6298 w 1831861"/>
              <a:gd name="connsiteY34" fmla="*/ 932945 h 1831823"/>
              <a:gd name="connsiteX35" fmla="*/ 1346 w 1831861"/>
              <a:gd name="connsiteY35" fmla="*/ 919515 h 1831823"/>
              <a:gd name="connsiteX36" fmla="*/ 679 w 1831861"/>
              <a:gd name="connsiteY36" fmla="*/ 916467 h 1831823"/>
              <a:gd name="connsiteX37" fmla="*/ 107 w 1831861"/>
              <a:gd name="connsiteY37" fmla="*/ 911324 h 1831823"/>
              <a:gd name="connsiteX38" fmla="*/ 107 w 1831861"/>
              <a:gd name="connsiteY38" fmla="*/ 908466 h 1831823"/>
              <a:gd name="connsiteX39" fmla="*/ 31445 w 1831861"/>
              <a:gd name="connsiteY39" fmla="*/ 855888 h 1831823"/>
              <a:gd name="connsiteX40" fmla="*/ 215563 w 1831861"/>
              <a:gd name="connsiteY40" fmla="*/ 764162 h 1831823"/>
              <a:gd name="connsiteX41" fmla="*/ 609517 w 1831861"/>
              <a:gd name="connsiteY41" fmla="*/ 977237 h 1831823"/>
              <a:gd name="connsiteX42" fmla="*/ 834592 w 1831861"/>
              <a:gd name="connsiteY42" fmla="*/ 1098776 h 1831823"/>
              <a:gd name="connsiteX43" fmla="*/ 835069 w 1831861"/>
              <a:gd name="connsiteY43" fmla="*/ 1098776 h 1831823"/>
              <a:gd name="connsiteX44" fmla="*/ 911269 w 1831861"/>
              <a:gd name="connsiteY44" fmla="*/ 1117826 h 1831823"/>
              <a:gd name="connsiteX45" fmla="*/ 988421 w 1831861"/>
              <a:gd name="connsiteY45" fmla="*/ 1098204 h 1831823"/>
              <a:gd name="connsiteX46" fmla="*/ 1221594 w 1831861"/>
              <a:gd name="connsiteY46" fmla="*/ 973712 h 1831823"/>
              <a:gd name="connsiteX47" fmla="*/ 920508 w 1831861"/>
              <a:gd name="connsiteY47" fmla="*/ 0 h 1831823"/>
              <a:gd name="connsiteX48" fmla="*/ 946511 w 1831861"/>
              <a:gd name="connsiteY48" fmla="*/ 6258 h 1831823"/>
              <a:gd name="connsiteX49" fmla="*/ 1800522 w 1831861"/>
              <a:gd name="connsiteY49" fmla="*/ 441932 h 1831823"/>
              <a:gd name="connsiteX50" fmla="*/ 1831860 w 1831861"/>
              <a:gd name="connsiteY50" fmla="*/ 492986 h 1831823"/>
              <a:gd name="connsiteX51" fmla="*/ 1801380 w 1831861"/>
              <a:gd name="connsiteY51" fmla="*/ 543944 h 1831823"/>
              <a:gd name="connsiteX52" fmla="*/ 938605 w 1831861"/>
              <a:gd name="connsiteY52" fmla="*/ 1010669 h 1831823"/>
              <a:gd name="connsiteX53" fmla="*/ 911459 w 1831861"/>
              <a:gd name="connsiteY53" fmla="*/ 1017622 h 1831823"/>
              <a:gd name="connsiteX54" fmla="*/ 883836 w 1831861"/>
              <a:gd name="connsiteY54" fmla="*/ 1010669 h 1831823"/>
              <a:gd name="connsiteX55" fmla="*/ 30301 w 1831861"/>
              <a:gd name="connsiteY55" fmla="*/ 543944 h 1831823"/>
              <a:gd name="connsiteX56" fmla="*/ 30396 w 1831861"/>
              <a:gd name="connsiteY56" fmla="*/ 543944 h 1831823"/>
              <a:gd name="connsiteX57" fmla="*/ 6546 w 1831861"/>
              <a:gd name="connsiteY57" fmla="*/ 519513 h 1831823"/>
              <a:gd name="connsiteX58" fmla="*/ 31635 w 1831861"/>
              <a:gd name="connsiteY58" fmla="*/ 441551 h 1831823"/>
              <a:gd name="connsiteX59" fmla="*/ 894504 w 1831861"/>
              <a:gd name="connsiteY59" fmla="*/ 6258 h 1831823"/>
              <a:gd name="connsiteX60" fmla="*/ 920508 w 1831861"/>
              <a:gd name="connsiteY60" fmla="*/ 0 h 1831823"/>
            </a:gdLst>
            <a:ahLst/>
            <a:cxnLst/>
            <a:rect l="l" t="t" r="r" b="b"/>
            <a:pathLst>
              <a:path w="1831861" h="1831823">
                <a:moveTo>
                  <a:pt x="1615928" y="1170309"/>
                </a:moveTo>
                <a:lnTo>
                  <a:pt x="1800618" y="1263273"/>
                </a:lnTo>
                <a:cubicBezTo>
                  <a:pt x="1819563" y="1273074"/>
                  <a:pt x="1831574" y="1292515"/>
                  <a:pt x="1831860" y="1313851"/>
                </a:cubicBezTo>
                <a:cubicBezTo>
                  <a:pt x="1831803" y="1334986"/>
                  <a:pt x="1820078" y="1354370"/>
                  <a:pt x="1801380" y="1364238"/>
                </a:cubicBezTo>
                <a:lnTo>
                  <a:pt x="938891" y="1824867"/>
                </a:lnTo>
                <a:cubicBezTo>
                  <a:pt x="930576" y="1829525"/>
                  <a:pt x="921184" y="1831925"/>
                  <a:pt x="911650" y="1831820"/>
                </a:cubicBezTo>
                <a:cubicBezTo>
                  <a:pt x="902010" y="1831820"/>
                  <a:pt x="892514" y="1829429"/>
                  <a:pt x="884027" y="1824867"/>
                </a:cubicBezTo>
                <a:lnTo>
                  <a:pt x="30587" y="1364143"/>
                </a:lnTo>
                <a:cubicBezTo>
                  <a:pt x="20529" y="1358647"/>
                  <a:pt x="12290" y="1350341"/>
                  <a:pt x="6870" y="1340235"/>
                </a:cubicBezTo>
                <a:cubicBezTo>
                  <a:pt x="6841" y="1340178"/>
                  <a:pt x="6813" y="1340111"/>
                  <a:pt x="6775" y="1340054"/>
                </a:cubicBezTo>
                <a:cubicBezTo>
                  <a:pt x="-7456" y="1311879"/>
                  <a:pt x="3841" y="1277503"/>
                  <a:pt x="32016" y="1263273"/>
                </a:cubicBezTo>
                <a:lnTo>
                  <a:pt x="216039" y="1171738"/>
                </a:lnTo>
                <a:lnTo>
                  <a:pt x="834592" y="1505875"/>
                </a:lnTo>
                <a:lnTo>
                  <a:pt x="835069" y="1505875"/>
                </a:lnTo>
                <a:cubicBezTo>
                  <a:pt x="858557" y="1518295"/>
                  <a:pt x="884703" y="1524829"/>
                  <a:pt x="911269" y="1524925"/>
                </a:cubicBezTo>
                <a:cubicBezTo>
                  <a:pt x="938196" y="1524972"/>
                  <a:pt x="964694" y="1518219"/>
                  <a:pt x="988326" y="1505303"/>
                </a:cubicBezTo>
                <a:close/>
                <a:moveTo>
                  <a:pt x="1615643" y="763591"/>
                </a:moveTo>
                <a:lnTo>
                  <a:pt x="1800427" y="856555"/>
                </a:lnTo>
                <a:cubicBezTo>
                  <a:pt x="1809743" y="861365"/>
                  <a:pt x="1817554" y="868652"/>
                  <a:pt x="1823002" y="877605"/>
                </a:cubicBezTo>
                <a:cubicBezTo>
                  <a:pt x="1825097" y="880863"/>
                  <a:pt x="1826821" y="884349"/>
                  <a:pt x="1828145" y="887987"/>
                </a:cubicBezTo>
                <a:lnTo>
                  <a:pt x="1827859" y="887416"/>
                </a:lnTo>
                <a:cubicBezTo>
                  <a:pt x="1830145" y="893512"/>
                  <a:pt x="1831403" y="899951"/>
                  <a:pt x="1831574" y="906466"/>
                </a:cubicBezTo>
                <a:cubicBezTo>
                  <a:pt x="1831631" y="925744"/>
                  <a:pt x="1821821" y="943718"/>
                  <a:pt x="1805571" y="954091"/>
                </a:cubicBezTo>
                <a:cubicBezTo>
                  <a:pt x="1804123" y="955053"/>
                  <a:pt x="1802628" y="955948"/>
                  <a:pt x="1801094" y="956758"/>
                </a:cubicBezTo>
                <a:lnTo>
                  <a:pt x="1668697" y="1027529"/>
                </a:lnTo>
                <a:lnTo>
                  <a:pt x="1503819" y="1115540"/>
                </a:lnTo>
                <a:lnTo>
                  <a:pt x="938129" y="1417673"/>
                </a:lnTo>
                <a:cubicBezTo>
                  <a:pt x="929833" y="1422302"/>
                  <a:pt x="920479" y="1424693"/>
                  <a:pt x="910983" y="1424626"/>
                </a:cubicBezTo>
                <a:cubicBezTo>
                  <a:pt x="901344" y="1424588"/>
                  <a:pt x="891866" y="1422207"/>
                  <a:pt x="883361" y="1417673"/>
                </a:cubicBezTo>
                <a:lnTo>
                  <a:pt x="402062" y="1157736"/>
                </a:lnTo>
                <a:lnTo>
                  <a:pt x="327005" y="1117254"/>
                </a:lnTo>
                <a:lnTo>
                  <a:pt x="29921" y="956758"/>
                </a:lnTo>
                <a:cubicBezTo>
                  <a:pt x="27539" y="955329"/>
                  <a:pt x="24967" y="953710"/>
                  <a:pt x="22777" y="952091"/>
                </a:cubicBezTo>
                <a:lnTo>
                  <a:pt x="18395" y="948471"/>
                </a:lnTo>
                <a:cubicBezTo>
                  <a:pt x="13499" y="944033"/>
                  <a:pt x="9404" y="938784"/>
                  <a:pt x="6298" y="932945"/>
                </a:cubicBezTo>
                <a:cubicBezTo>
                  <a:pt x="4003" y="928736"/>
                  <a:pt x="2336" y="924211"/>
                  <a:pt x="1346" y="919515"/>
                </a:cubicBezTo>
                <a:lnTo>
                  <a:pt x="679" y="916467"/>
                </a:lnTo>
                <a:lnTo>
                  <a:pt x="107" y="911324"/>
                </a:lnTo>
                <a:cubicBezTo>
                  <a:pt x="-36" y="910381"/>
                  <a:pt x="-36" y="909409"/>
                  <a:pt x="107" y="908466"/>
                </a:cubicBezTo>
                <a:cubicBezTo>
                  <a:pt x="-388" y="886387"/>
                  <a:pt x="11785" y="865956"/>
                  <a:pt x="31445" y="855888"/>
                </a:cubicBezTo>
                <a:lnTo>
                  <a:pt x="215563" y="764162"/>
                </a:lnTo>
                <a:lnTo>
                  <a:pt x="609517" y="977237"/>
                </a:lnTo>
                <a:lnTo>
                  <a:pt x="834592" y="1098776"/>
                </a:lnTo>
                <a:lnTo>
                  <a:pt x="835069" y="1098776"/>
                </a:lnTo>
                <a:cubicBezTo>
                  <a:pt x="858548" y="1111215"/>
                  <a:pt x="884704" y="1117750"/>
                  <a:pt x="911269" y="1117826"/>
                </a:cubicBezTo>
                <a:cubicBezTo>
                  <a:pt x="938234" y="1117921"/>
                  <a:pt x="964780" y="1111168"/>
                  <a:pt x="988421" y="1098204"/>
                </a:cubicBezTo>
                <a:lnTo>
                  <a:pt x="1221594" y="973712"/>
                </a:lnTo>
                <a:close/>
                <a:moveTo>
                  <a:pt x="920508" y="0"/>
                </a:moveTo>
                <a:cubicBezTo>
                  <a:pt x="929426" y="0"/>
                  <a:pt x="938343" y="2086"/>
                  <a:pt x="946511" y="6258"/>
                </a:cubicBezTo>
                <a:lnTo>
                  <a:pt x="1800522" y="441932"/>
                </a:lnTo>
                <a:cubicBezTo>
                  <a:pt x="1819553" y="451904"/>
                  <a:pt x="1831583" y="471507"/>
                  <a:pt x="1831860" y="492986"/>
                </a:cubicBezTo>
                <a:cubicBezTo>
                  <a:pt x="1832012" y="514331"/>
                  <a:pt x="1820258" y="533981"/>
                  <a:pt x="1801380" y="543944"/>
                </a:cubicBezTo>
                <a:lnTo>
                  <a:pt x="938605" y="1010669"/>
                </a:lnTo>
                <a:cubicBezTo>
                  <a:pt x="930328" y="1015327"/>
                  <a:pt x="920965" y="1017727"/>
                  <a:pt x="911459" y="1017622"/>
                </a:cubicBezTo>
                <a:cubicBezTo>
                  <a:pt x="901820" y="1017604"/>
                  <a:pt x="892333" y="1015213"/>
                  <a:pt x="883836" y="1010669"/>
                </a:cubicBezTo>
                <a:lnTo>
                  <a:pt x="30301" y="543944"/>
                </a:lnTo>
                <a:lnTo>
                  <a:pt x="30396" y="543944"/>
                </a:lnTo>
                <a:cubicBezTo>
                  <a:pt x="20176" y="538382"/>
                  <a:pt x="11861" y="529866"/>
                  <a:pt x="6546" y="519513"/>
                </a:cubicBezTo>
                <a:cubicBezTo>
                  <a:pt x="-8056" y="491062"/>
                  <a:pt x="3174" y="456152"/>
                  <a:pt x="31635" y="441551"/>
                </a:cubicBezTo>
                <a:lnTo>
                  <a:pt x="894504" y="6258"/>
                </a:lnTo>
                <a:cubicBezTo>
                  <a:pt x="902672" y="2086"/>
                  <a:pt x="911590" y="0"/>
                  <a:pt x="92050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202703" y="3601866"/>
            <a:ext cx="415853" cy="415845"/>
          </a:xfrm>
          <a:prstGeom prst="rightArrow">
            <a:avLst/>
          </a:pr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913660" y="1950156"/>
            <a:ext cx="399034" cy="399034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023353" y="2064152"/>
            <a:ext cx="179649" cy="171040"/>
          </a:xfrm>
          <a:custGeom>
            <a:avLst/>
            <a:gdLst>
              <a:gd name="T0" fmla="*/ 9260 w 9260"/>
              <a:gd name="T1" fmla="*/ 4185 h 8815"/>
              <a:gd name="T2" fmla="*/ 9040 w 9260"/>
              <a:gd name="T3" fmla="*/ 4720 h 8815"/>
              <a:gd name="T4" fmla="*/ 5171 w 9260"/>
              <a:gd name="T5" fmla="*/ 8595 h 8815"/>
              <a:gd name="T6" fmla="*/ 4630 w 9260"/>
              <a:gd name="T7" fmla="*/ 8815 h 8815"/>
              <a:gd name="T8" fmla="*/ 4095 w 9260"/>
              <a:gd name="T9" fmla="*/ 8595 h 8815"/>
              <a:gd name="T10" fmla="*/ 226 w 9260"/>
              <a:gd name="T11" fmla="*/ 4720 h 8815"/>
              <a:gd name="T12" fmla="*/ 0 w 9260"/>
              <a:gd name="T13" fmla="*/ 4185 h 8815"/>
              <a:gd name="T14" fmla="*/ 226 w 9260"/>
              <a:gd name="T15" fmla="*/ 3643 h 8815"/>
              <a:gd name="T16" fmla="*/ 666 w 9260"/>
              <a:gd name="T17" fmla="*/ 3197 h 8815"/>
              <a:gd name="T18" fmla="*/ 1208 w 9260"/>
              <a:gd name="T19" fmla="*/ 2977 h 8815"/>
              <a:gd name="T20" fmla="*/ 1743 w 9260"/>
              <a:gd name="T21" fmla="*/ 3197 h 8815"/>
              <a:gd name="T22" fmla="*/ 3490 w 9260"/>
              <a:gd name="T23" fmla="*/ 4945 h 8815"/>
              <a:gd name="T24" fmla="*/ 3490 w 9260"/>
              <a:gd name="T25" fmla="*/ 761 h 8815"/>
              <a:gd name="T26" fmla="*/ 3716 w 9260"/>
              <a:gd name="T27" fmla="*/ 226 h 8815"/>
              <a:gd name="T28" fmla="*/ 4251 w 9260"/>
              <a:gd name="T29" fmla="*/ 0 h 8815"/>
              <a:gd name="T30" fmla="*/ 5013 w 9260"/>
              <a:gd name="T31" fmla="*/ 0 h 8815"/>
              <a:gd name="T32" fmla="*/ 5548 w 9260"/>
              <a:gd name="T33" fmla="*/ 226 h 8815"/>
              <a:gd name="T34" fmla="*/ 5774 w 9260"/>
              <a:gd name="T35" fmla="*/ 761 h 8815"/>
              <a:gd name="T36" fmla="*/ 5774 w 9260"/>
              <a:gd name="T37" fmla="*/ 4945 h 8815"/>
              <a:gd name="T38" fmla="*/ 7521 w 9260"/>
              <a:gd name="T39" fmla="*/ 3197 h 8815"/>
              <a:gd name="T40" fmla="*/ 8056 w 9260"/>
              <a:gd name="T41" fmla="*/ 2977 h 8815"/>
              <a:gd name="T42" fmla="*/ 8597 w 9260"/>
              <a:gd name="T43" fmla="*/ 3197 h 8815"/>
              <a:gd name="T44" fmla="*/ 9044 w 9260"/>
              <a:gd name="T45" fmla="*/ 3643 h 8815"/>
              <a:gd name="T46" fmla="*/ 9260 w 9260"/>
              <a:gd name="T47" fmla="*/ 4185 h 8815"/>
            </a:gdLst>
            <a:ahLst/>
            <a:cxnLst/>
            <a:rect l="0" t="0" r="r" b="b"/>
            <a:pathLst>
              <a:path w="9260" h="8815">
                <a:moveTo>
                  <a:pt x="9260" y="4185"/>
                </a:moveTo>
                <a:cubicBezTo>
                  <a:pt x="9260" y="4395"/>
                  <a:pt x="9186" y="4573"/>
                  <a:pt x="9040" y="4720"/>
                </a:cubicBezTo>
                <a:lnTo>
                  <a:pt x="5171" y="8595"/>
                </a:lnTo>
                <a:cubicBezTo>
                  <a:pt x="5016" y="8741"/>
                  <a:pt x="4836" y="8815"/>
                  <a:pt x="4630" y="8815"/>
                </a:cubicBezTo>
                <a:cubicBezTo>
                  <a:pt x="4420" y="8815"/>
                  <a:pt x="4241" y="8741"/>
                  <a:pt x="4095" y="8595"/>
                </a:cubicBezTo>
                <a:lnTo>
                  <a:pt x="226" y="4720"/>
                </a:lnTo>
                <a:cubicBezTo>
                  <a:pt x="76" y="4577"/>
                  <a:pt x="0" y="4398"/>
                  <a:pt x="0" y="4185"/>
                </a:cubicBezTo>
                <a:cubicBezTo>
                  <a:pt x="0" y="3975"/>
                  <a:pt x="75" y="3795"/>
                  <a:pt x="226" y="3643"/>
                </a:cubicBezTo>
                <a:lnTo>
                  <a:pt x="666" y="3197"/>
                </a:lnTo>
                <a:cubicBezTo>
                  <a:pt x="821" y="3051"/>
                  <a:pt x="1001" y="2977"/>
                  <a:pt x="1208" y="2977"/>
                </a:cubicBezTo>
                <a:cubicBezTo>
                  <a:pt x="1418" y="2977"/>
                  <a:pt x="1596" y="3051"/>
                  <a:pt x="1743" y="3197"/>
                </a:cubicBezTo>
                <a:lnTo>
                  <a:pt x="3490" y="4945"/>
                </a:lnTo>
                <a:lnTo>
                  <a:pt x="3490" y="761"/>
                </a:lnTo>
                <a:cubicBezTo>
                  <a:pt x="3490" y="555"/>
                  <a:pt x="3565" y="377"/>
                  <a:pt x="3716" y="226"/>
                </a:cubicBezTo>
                <a:cubicBezTo>
                  <a:pt x="3866" y="76"/>
                  <a:pt x="4045" y="0"/>
                  <a:pt x="4251" y="0"/>
                </a:cubicBezTo>
                <a:lnTo>
                  <a:pt x="5013" y="0"/>
                </a:lnTo>
                <a:cubicBezTo>
                  <a:pt x="5219" y="0"/>
                  <a:pt x="5396" y="75"/>
                  <a:pt x="5548" y="226"/>
                </a:cubicBezTo>
                <a:cubicBezTo>
                  <a:pt x="5698" y="377"/>
                  <a:pt x="5774" y="555"/>
                  <a:pt x="5774" y="761"/>
                </a:cubicBezTo>
                <a:lnTo>
                  <a:pt x="5774" y="4945"/>
                </a:lnTo>
                <a:lnTo>
                  <a:pt x="7521" y="3197"/>
                </a:lnTo>
                <a:cubicBezTo>
                  <a:pt x="7668" y="3051"/>
                  <a:pt x="7846" y="2977"/>
                  <a:pt x="8056" y="2977"/>
                </a:cubicBezTo>
                <a:cubicBezTo>
                  <a:pt x="8262" y="2977"/>
                  <a:pt x="8442" y="3051"/>
                  <a:pt x="8597" y="3197"/>
                </a:cubicBezTo>
                <a:lnTo>
                  <a:pt x="9044" y="3643"/>
                </a:lnTo>
                <a:cubicBezTo>
                  <a:pt x="9186" y="3798"/>
                  <a:pt x="9260" y="3978"/>
                  <a:pt x="9260" y="418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913660" y="5213705"/>
            <a:ext cx="399034" cy="399034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023353" y="5323398"/>
            <a:ext cx="179649" cy="179649"/>
          </a:xfrm>
          <a:custGeom>
            <a:avLst/>
            <a:gdLst>
              <a:gd name="T0" fmla="*/ 10150 w 10150"/>
              <a:gd name="T1" fmla="*/ 5075 h 10151"/>
              <a:gd name="T2" fmla="*/ 10043 w 10150"/>
              <a:gd name="T3" fmla="*/ 5330 h 10151"/>
              <a:gd name="T4" fmla="*/ 8593 w 10150"/>
              <a:gd name="T5" fmla="*/ 6781 h 10151"/>
              <a:gd name="T6" fmla="*/ 8338 w 10150"/>
              <a:gd name="T7" fmla="*/ 6889 h 10151"/>
              <a:gd name="T8" fmla="*/ 8083 w 10150"/>
              <a:gd name="T9" fmla="*/ 6781 h 10151"/>
              <a:gd name="T10" fmla="*/ 7975 w 10150"/>
              <a:gd name="T11" fmla="*/ 6526 h 10151"/>
              <a:gd name="T12" fmla="*/ 7975 w 10150"/>
              <a:gd name="T13" fmla="*/ 5801 h 10151"/>
              <a:gd name="T14" fmla="*/ 5800 w 10150"/>
              <a:gd name="T15" fmla="*/ 5801 h 10151"/>
              <a:gd name="T16" fmla="*/ 5800 w 10150"/>
              <a:gd name="T17" fmla="*/ 7976 h 10151"/>
              <a:gd name="T18" fmla="*/ 6525 w 10150"/>
              <a:gd name="T19" fmla="*/ 7976 h 10151"/>
              <a:gd name="T20" fmla="*/ 6780 w 10150"/>
              <a:gd name="T21" fmla="*/ 8084 h 10151"/>
              <a:gd name="T22" fmla="*/ 6888 w 10150"/>
              <a:gd name="T23" fmla="*/ 8339 h 10151"/>
              <a:gd name="T24" fmla="*/ 6780 w 10150"/>
              <a:gd name="T25" fmla="*/ 8594 h 10151"/>
              <a:gd name="T26" fmla="*/ 5329 w 10150"/>
              <a:gd name="T27" fmla="*/ 10044 h 10151"/>
              <a:gd name="T28" fmla="*/ 5074 w 10150"/>
              <a:gd name="T29" fmla="*/ 10151 h 10151"/>
              <a:gd name="T30" fmla="*/ 4819 w 10150"/>
              <a:gd name="T31" fmla="*/ 10044 h 10151"/>
              <a:gd name="T32" fmla="*/ 3369 w 10150"/>
              <a:gd name="T33" fmla="*/ 8594 h 10151"/>
              <a:gd name="T34" fmla="*/ 3261 w 10150"/>
              <a:gd name="T35" fmla="*/ 8339 h 10151"/>
              <a:gd name="T36" fmla="*/ 3369 w 10150"/>
              <a:gd name="T37" fmla="*/ 8084 h 10151"/>
              <a:gd name="T38" fmla="*/ 3624 w 10150"/>
              <a:gd name="T39" fmla="*/ 7976 h 10151"/>
              <a:gd name="T40" fmla="*/ 4349 w 10150"/>
              <a:gd name="T41" fmla="*/ 7976 h 10151"/>
              <a:gd name="T42" fmla="*/ 4349 w 10150"/>
              <a:gd name="T43" fmla="*/ 5800 h 10151"/>
              <a:gd name="T44" fmla="*/ 2175 w 10150"/>
              <a:gd name="T45" fmla="*/ 5800 h 10151"/>
              <a:gd name="T46" fmla="*/ 2175 w 10150"/>
              <a:gd name="T47" fmla="*/ 6525 h 10151"/>
              <a:gd name="T48" fmla="*/ 2067 w 10150"/>
              <a:gd name="T49" fmla="*/ 6780 h 10151"/>
              <a:gd name="T50" fmla="*/ 1812 w 10150"/>
              <a:gd name="T51" fmla="*/ 6888 h 10151"/>
              <a:gd name="T52" fmla="*/ 1557 w 10150"/>
              <a:gd name="T53" fmla="*/ 6780 h 10151"/>
              <a:gd name="T54" fmla="*/ 107 w 10150"/>
              <a:gd name="T55" fmla="*/ 5329 h 10151"/>
              <a:gd name="T56" fmla="*/ 0 w 10150"/>
              <a:gd name="T57" fmla="*/ 5074 h 10151"/>
              <a:gd name="T58" fmla="*/ 107 w 10150"/>
              <a:gd name="T59" fmla="*/ 4819 h 10151"/>
              <a:gd name="T60" fmla="*/ 1557 w 10150"/>
              <a:gd name="T61" fmla="*/ 3369 h 10151"/>
              <a:gd name="T62" fmla="*/ 1812 w 10150"/>
              <a:gd name="T63" fmla="*/ 3261 h 10151"/>
              <a:gd name="T64" fmla="*/ 2067 w 10150"/>
              <a:gd name="T65" fmla="*/ 3369 h 10151"/>
              <a:gd name="T66" fmla="*/ 2175 w 10150"/>
              <a:gd name="T67" fmla="*/ 3624 h 10151"/>
              <a:gd name="T68" fmla="*/ 2175 w 10150"/>
              <a:gd name="T69" fmla="*/ 4349 h 10151"/>
              <a:gd name="T70" fmla="*/ 4350 w 10150"/>
              <a:gd name="T71" fmla="*/ 4349 h 10151"/>
              <a:gd name="T72" fmla="*/ 4350 w 10150"/>
              <a:gd name="T73" fmla="*/ 2175 h 10151"/>
              <a:gd name="T74" fmla="*/ 3625 w 10150"/>
              <a:gd name="T75" fmla="*/ 2175 h 10151"/>
              <a:gd name="T76" fmla="*/ 3370 w 10150"/>
              <a:gd name="T77" fmla="*/ 2067 h 10151"/>
              <a:gd name="T78" fmla="*/ 3263 w 10150"/>
              <a:gd name="T79" fmla="*/ 1812 h 10151"/>
              <a:gd name="T80" fmla="*/ 3370 w 10150"/>
              <a:gd name="T81" fmla="*/ 1557 h 10151"/>
              <a:gd name="T82" fmla="*/ 4820 w 10150"/>
              <a:gd name="T83" fmla="*/ 107 h 10151"/>
              <a:gd name="T84" fmla="*/ 5075 w 10150"/>
              <a:gd name="T85" fmla="*/ 0 h 10151"/>
              <a:gd name="T86" fmla="*/ 5330 w 10150"/>
              <a:gd name="T87" fmla="*/ 107 h 10151"/>
              <a:gd name="T88" fmla="*/ 6780 w 10150"/>
              <a:gd name="T89" fmla="*/ 1557 h 10151"/>
              <a:gd name="T90" fmla="*/ 6888 w 10150"/>
              <a:gd name="T91" fmla="*/ 1812 h 10151"/>
              <a:gd name="T92" fmla="*/ 6780 w 10150"/>
              <a:gd name="T93" fmla="*/ 2067 h 10151"/>
              <a:gd name="T94" fmla="*/ 6525 w 10150"/>
              <a:gd name="T95" fmla="*/ 2175 h 10151"/>
              <a:gd name="T96" fmla="*/ 5800 w 10150"/>
              <a:gd name="T97" fmla="*/ 2175 h 10151"/>
              <a:gd name="T98" fmla="*/ 5800 w 10150"/>
              <a:gd name="T99" fmla="*/ 4350 h 10151"/>
              <a:gd name="T100" fmla="*/ 7975 w 10150"/>
              <a:gd name="T101" fmla="*/ 4350 h 10151"/>
              <a:gd name="T102" fmla="*/ 7975 w 10150"/>
              <a:gd name="T103" fmla="*/ 3625 h 10151"/>
              <a:gd name="T104" fmla="*/ 8083 w 10150"/>
              <a:gd name="T105" fmla="*/ 3370 h 10151"/>
              <a:gd name="T106" fmla="*/ 8338 w 10150"/>
              <a:gd name="T107" fmla="*/ 3263 h 10151"/>
              <a:gd name="T108" fmla="*/ 8593 w 10150"/>
              <a:gd name="T109" fmla="*/ 3370 h 10151"/>
              <a:gd name="T110" fmla="*/ 10045 w 10150"/>
              <a:gd name="T111" fmla="*/ 4820 h 10151"/>
              <a:gd name="T112" fmla="*/ 10150 w 10150"/>
              <a:gd name="T113" fmla="*/ 5075 h 10151"/>
            </a:gdLst>
            <a:ahLst/>
            <a:cxnLst/>
            <a:rect l="0" t="0" r="r" b="b"/>
            <a:pathLst>
              <a:path w="10150" h="10151">
                <a:moveTo>
                  <a:pt x="10150" y="5075"/>
                </a:moveTo>
                <a:cubicBezTo>
                  <a:pt x="10150" y="5172"/>
                  <a:pt x="10114" y="5259"/>
                  <a:pt x="10043" y="5330"/>
                </a:cubicBezTo>
                <a:lnTo>
                  <a:pt x="8593" y="6781"/>
                </a:lnTo>
                <a:cubicBezTo>
                  <a:pt x="8521" y="6853"/>
                  <a:pt x="8435" y="6889"/>
                  <a:pt x="8338" y="6889"/>
                </a:cubicBezTo>
                <a:cubicBezTo>
                  <a:pt x="8240" y="6889"/>
                  <a:pt x="8154" y="6853"/>
                  <a:pt x="8083" y="6781"/>
                </a:cubicBezTo>
                <a:cubicBezTo>
                  <a:pt x="8011" y="6710"/>
                  <a:pt x="7975" y="6625"/>
                  <a:pt x="7975" y="6526"/>
                </a:cubicBezTo>
                <a:lnTo>
                  <a:pt x="7975" y="5801"/>
                </a:lnTo>
                <a:lnTo>
                  <a:pt x="5800" y="5801"/>
                </a:lnTo>
                <a:lnTo>
                  <a:pt x="5800" y="7976"/>
                </a:lnTo>
                <a:lnTo>
                  <a:pt x="6525" y="7976"/>
                </a:lnTo>
                <a:cubicBezTo>
                  <a:pt x="6622" y="7976"/>
                  <a:pt x="6709" y="8013"/>
                  <a:pt x="6780" y="8084"/>
                </a:cubicBezTo>
                <a:cubicBezTo>
                  <a:pt x="6851" y="8155"/>
                  <a:pt x="6888" y="8241"/>
                  <a:pt x="6888" y="8339"/>
                </a:cubicBezTo>
                <a:cubicBezTo>
                  <a:pt x="6888" y="8436"/>
                  <a:pt x="6851" y="8523"/>
                  <a:pt x="6780" y="8594"/>
                </a:cubicBezTo>
                <a:lnTo>
                  <a:pt x="5329" y="10044"/>
                </a:lnTo>
                <a:cubicBezTo>
                  <a:pt x="5257" y="10115"/>
                  <a:pt x="5171" y="10151"/>
                  <a:pt x="5074" y="10151"/>
                </a:cubicBezTo>
                <a:cubicBezTo>
                  <a:pt x="4976" y="10151"/>
                  <a:pt x="4890" y="10115"/>
                  <a:pt x="4819" y="10044"/>
                </a:cubicBezTo>
                <a:lnTo>
                  <a:pt x="3369" y="8594"/>
                </a:lnTo>
                <a:cubicBezTo>
                  <a:pt x="3298" y="8523"/>
                  <a:pt x="3261" y="8438"/>
                  <a:pt x="3261" y="8339"/>
                </a:cubicBezTo>
                <a:cubicBezTo>
                  <a:pt x="3261" y="8241"/>
                  <a:pt x="3297" y="8155"/>
                  <a:pt x="3369" y="8084"/>
                </a:cubicBezTo>
                <a:cubicBezTo>
                  <a:pt x="3440" y="8013"/>
                  <a:pt x="3525" y="7976"/>
                  <a:pt x="3624" y="7976"/>
                </a:cubicBezTo>
                <a:lnTo>
                  <a:pt x="4349" y="7976"/>
                </a:lnTo>
                <a:lnTo>
                  <a:pt x="4349" y="5800"/>
                </a:lnTo>
                <a:lnTo>
                  <a:pt x="2175" y="5800"/>
                </a:lnTo>
                <a:lnTo>
                  <a:pt x="2175" y="6525"/>
                </a:lnTo>
                <a:cubicBezTo>
                  <a:pt x="2175" y="6622"/>
                  <a:pt x="2139" y="6709"/>
                  <a:pt x="2067" y="6780"/>
                </a:cubicBezTo>
                <a:cubicBezTo>
                  <a:pt x="1996" y="6851"/>
                  <a:pt x="1910" y="6888"/>
                  <a:pt x="1812" y="6888"/>
                </a:cubicBezTo>
                <a:cubicBezTo>
                  <a:pt x="1715" y="6888"/>
                  <a:pt x="1629" y="6851"/>
                  <a:pt x="1557" y="6780"/>
                </a:cubicBezTo>
                <a:lnTo>
                  <a:pt x="107" y="5329"/>
                </a:lnTo>
                <a:cubicBezTo>
                  <a:pt x="36" y="5257"/>
                  <a:pt x="0" y="5172"/>
                  <a:pt x="0" y="5074"/>
                </a:cubicBezTo>
                <a:cubicBezTo>
                  <a:pt x="0" y="4976"/>
                  <a:pt x="36" y="4890"/>
                  <a:pt x="107" y="4819"/>
                </a:cubicBezTo>
                <a:lnTo>
                  <a:pt x="1557" y="3369"/>
                </a:lnTo>
                <a:cubicBezTo>
                  <a:pt x="1629" y="3298"/>
                  <a:pt x="1714" y="3261"/>
                  <a:pt x="1812" y="3261"/>
                </a:cubicBezTo>
                <a:cubicBezTo>
                  <a:pt x="1910" y="3261"/>
                  <a:pt x="1996" y="3297"/>
                  <a:pt x="2067" y="3369"/>
                </a:cubicBezTo>
                <a:cubicBezTo>
                  <a:pt x="2139" y="3440"/>
                  <a:pt x="2175" y="3526"/>
                  <a:pt x="2175" y="3624"/>
                </a:cubicBezTo>
                <a:lnTo>
                  <a:pt x="2175" y="4349"/>
                </a:lnTo>
                <a:lnTo>
                  <a:pt x="4350" y="4349"/>
                </a:lnTo>
                <a:lnTo>
                  <a:pt x="4350" y="2175"/>
                </a:lnTo>
                <a:lnTo>
                  <a:pt x="3625" y="2175"/>
                </a:lnTo>
                <a:cubicBezTo>
                  <a:pt x="3528" y="2175"/>
                  <a:pt x="3441" y="2139"/>
                  <a:pt x="3370" y="2067"/>
                </a:cubicBezTo>
                <a:cubicBezTo>
                  <a:pt x="3299" y="1996"/>
                  <a:pt x="3263" y="1911"/>
                  <a:pt x="3263" y="1812"/>
                </a:cubicBezTo>
                <a:cubicBezTo>
                  <a:pt x="3263" y="1715"/>
                  <a:pt x="3299" y="1629"/>
                  <a:pt x="3370" y="1557"/>
                </a:cubicBezTo>
                <a:lnTo>
                  <a:pt x="4820" y="107"/>
                </a:lnTo>
                <a:cubicBezTo>
                  <a:pt x="4891" y="36"/>
                  <a:pt x="4976" y="0"/>
                  <a:pt x="5075" y="0"/>
                </a:cubicBezTo>
                <a:cubicBezTo>
                  <a:pt x="5172" y="0"/>
                  <a:pt x="5259" y="36"/>
                  <a:pt x="5330" y="107"/>
                </a:cubicBezTo>
                <a:lnTo>
                  <a:pt x="6780" y="1557"/>
                </a:lnTo>
                <a:cubicBezTo>
                  <a:pt x="6851" y="1629"/>
                  <a:pt x="6888" y="1715"/>
                  <a:pt x="6888" y="1812"/>
                </a:cubicBezTo>
                <a:cubicBezTo>
                  <a:pt x="6888" y="1910"/>
                  <a:pt x="6851" y="1996"/>
                  <a:pt x="6780" y="2067"/>
                </a:cubicBezTo>
                <a:cubicBezTo>
                  <a:pt x="6709" y="2139"/>
                  <a:pt x="6622" y="2175"/>
                  <a:pt x="6525" y="2175"/>
                </a:cubicBezTo>
                <a:lnTo>
                  <a:pt x="5800" y="2175"/>
                </a:lnTo>
                <a:lnTo>
                  <a:pt x="5800" y="4350"/>
                </a:lnTo>
                <a:lnTo>
                  <a:pt x="7975" y="4350"/>
                </a:lnTo>
                <a:lnTo>
                  <a:pt x="7975" y="3625"/>
                </a:lnTo>
                <a:cubicBezTo>
                  <a:pt x="7975" y="3528"/>
                  <a:pt x="8011" y="3441"/>
                  <a:pt x="8083" y="3370"/>
                </a:cubicBezTo>
                <a:cubicBezTo>
                  <a:pt x="8154" y="3299"/>
                  <a:pt x="8239" y="3263"/>
                  <a:pt x="8338" y="3263"/>
                </a:cubicBezTo>
                <a:cubicBezTo>
                  <a:pt x="8435" y="3263"/>
                  <a:pt x="8521" y="3299"/>
                  <a:pt x="8593" y="3370"/>
                </a:cubicBezTo>
                <a:lnTo>
                  <a:pt x="10045" y="4820"/>
                </a:lnTo>
                <a:cubicBezTo>
                  <a:pt x="10114" y="4893"/>
                  <a:pt x="10150" y="4976"/>
                  <a:pt x="10150" y="507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29186" y="2489998"/>
            <a:ext cx="2989672" cy="125287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面对进口设备，立下“先熟悉、再掌握、后优化”的军令状。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1142365" y="1915795"/>
            <a:ext cx="2805430" cy="5746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初入宝钢的挑战与决心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929185" y="4639927"/>
            <a:ext cx="2989674" cy="125287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通过实验证明国产蓄电池可替代进口，节省14万美元。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1142410" y="4065815"/>
            <a:ext cx="2563224" cy="5748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关键突破之一：否定日本专家结论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8273415" y="2489998"/>
            <a:ext cx="2989672" cy="125287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仅用数百元成本完成420多个控制器改造，节省60多万元。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8486639" y="1915886"/>
            <a:ext cx="2563224" cy="57482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关键突破之二：修复空调控制器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8273414" y="4639927"/>
            <a:ext cx="2989674" cy="125287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实现转向开关、传感器、发电机等部件国产化，年降本160万元。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8486775" y="4065905"/>
            <a:ext cx="2745740" cy="5746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推动进口件国产化替代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孔利明——从一线工人到“发明大王”的蜕变</a:t>
            </a:r>
            <a:endParaRPr kumimoji="1" lang="en-US" altLang="zh-CN" sz="28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1723261"/>
            <a:ext cx="2517548" cy="409348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>
            <a:off x="1283016" y="1529717"/>
            <a:ext cx="1272316" cy="631302"/>
          </a:xfrm>
          <a:prstGeom prst="flowChartExtra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0800000">
            <a:off x="1684286" y="1367446"/>
            <a:ext cx="469776" cy="233096"/>
          </a:xfrm>
          <a:prstGeom prst="flowChartExtra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782775" y="1726575"/>
            <a:ext cx="272796" cy="27279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04224" y="3284617"/>
            <a:ext cx="2231168" cy="255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从01版到02版迭代，解决厂区路口“零事故”难题。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839784" y="2722994"/>
            <a:ext cx="2231168" cy="439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车辆转向语言报警器系列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975725" y="1628775"/>
            <a:ext cx="2517775" cy="4180205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0800000">
            <a:off x="9623968" y="1529717"/>
            <a:ext cx="1272316" cy="631302"/>
          </a:xfrm>
          <a:prstGeom prst="flowChartExtra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0800000">
            <a:off x="10025238" y="1367446"/>
            <a:ext cx="469776" cy="233096"/>
          </a:xfrm>
          <a:prstGeom prst="flowChartExtra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123727" y="1743559"/>
            <a:ext cx="272796" cy="238829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119870" y="3284855"/>
            <a:ext cx="2231390" cy="19977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“孔利明科技创新小组”“孔利明创新沙龙”成为人才培养基地。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9144541" y="2161019"/>
            <a:ext cx="2231168" cy="439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创新平台建设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3440717" y="1723261"/>
            <a:ext cx="2517548" cy="409348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0800000">
            <a:off x="4063333" y="1529717"/>
            <a:ext cx="1272316" cy="631302"/>
          </a:xfrm>
          <a:prstGeom prst="flowChartExtra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0800000">
            <a:off x="4464603" y="1367446"/>
            <a:ext cx="469776" cy="233096"/>
          </a:xfrm>
          <a:prstGeom prst="flowChartExtra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563092" y="1736795"/>
            <a:ext cx="272796" cy="252355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575651" y="3284617"/>
            <a:ext cx="2231168" cy="255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提出逆向思维方案，形成6项专利技术，打破国外垄断。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3647406" y="2709024"/>
            <a:ext cx="2231168" cy="439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成品码头“坠钢难题”攻克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6221034" y="1723261"/>
            <a:ext cx="2517548" cy="4093481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0800000">
            <a:off x="6843650" y="1529717"/>
            <a:ext cx="1272316" cy="631302"/>
          </a:xfrm>
          <a:prstGeom prst="flowChartExtra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0800000">
            <a:off x="7244920" y="1367446"/>
            <a:ext cx="469776" cy="233096"/>
          </a:xfrm>
          <a:prstGeom prst="flowChartExtra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7343409" y="1750153"/>
            <a:ext cx="272796" cy="225640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364223" y="3259852"/>
            <a:ext cx="2231168" cy="25566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经15次失败、38次修改，达到世界先进水平，获多项大奖。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6383908" y="2709024"/>
            <a:ext cx="2231168" cy="439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铁矿石输送带过滤系统研发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7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孔利明的技术创新成果与影响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511300" y="1967230"/>
            <a:ext cx="1912620" cy="3538220"/>
          </a:xfrm>
          <a:prstGeom prst="rect">
            <a:avLst/>
          </a:prstGeom>
          <a:gradFill>
            <a:gsLst>
              <a:gs pos="400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100000"/>
                </a:schemeClr>
              </a:gs>
            </a:gsLst>
            <a:lin ang="0" scaled="0"/>
          </a:gra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 flipH="1">
            <a:off x="1735455" y="3310255"/>
            <a:ext cx="3887470" cy="508000"/>
          </a:xfrm>
          <a:prstGeom prst="parallelogram">
            <a:avLst>
              <a:gd name="adj" fmla="val 63679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929380" y="1621155"/>
            <a:ext cx="1912620" cy="3564890"/>
          </a:xfrm>
          <a:prstGeom prst="rect">
            <a:avLst/>
          </a:prstGeom>
          <a:gradFill>
            <a:gsLst>
              <a:gs pos="400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100000"/>
                </a:schemeClr>
              </a:gs>
            </a:gsLst>
            <a:lin ang="0" scaled="0"/>
          </a:gra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1">
            <a:off x="4141470" y="2976880"/>
            <a:ext cx="3912235" cy="508000"/>
          </a:xfrm>
          <a:prstGeom prst="parallelogram">
            <a:avLst>
              <a:gd name="adj" fmla="val 63679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348095" y="1303655"/>
            <a:ext cx="1912620" cy="3556635"/>
          </a:xfrm>
          <a:prstGeom prst="rect">
            <a:avLst/>
          </a:prstGeom>
          <a:gradFill>
            <a:gsLst>
              <a:gs pos="400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100000"/>
                </a:schemeClr>
              </a:gs>
            </a:gsLst>
            <a:lin ang="0" scaled="0"/>
          </a:gra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6200000" flipH="1">
            <a:off x="6563360" y="2654300"/>
            <a:ext cx="3904615" cy="508000"/>
          </a:xfrm>
          <a:prstGeom prst="parallelogram">
            <a:avLst>
              <a:gd name="adj" fmla="val 63679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768080" y="956945"/>
            <a:ext cx="1912620" cy="3575050"/>
          </a:xfrm>
          <a:prstGeom prst="rect">
            <a:avLst/>
          </a:prstGeom>
          <a:gradFill>
            <a:gsLst>
              <a:gs pos="400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100000"/>
                </a:schemeClr>
              </a:gs>
            </a:gsLst>
            <a:lin ang="0" scaled="0"/>
          </a:gra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065270" y="1752600"/>
            <a:ext cx="1669415" cy="8636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927066" y="5281930"/>
            <a:ext cx="1081723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345146" y="4951730"/>
            <a:ext cx="1081723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763544" y="4621530"/>
            <a:ext cx="1081723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183212" y="4291330"/>
            <a:ext cx="1081723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90600" y="1932305"/>
            <a:ext cx="518160" cy="3576955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676248" y="3465674"/>
            <a:ext cx="1578279" cy="17199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记录设备数据2000多组，手绘图纸300余张，撰写笔记10万字。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4089248" y="3148174"/>
            <a:ext cx="1578279" cy="17199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师傅一句“练好基本功才是硬道理”点亮职业明灯。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6578448" y="2817974"/>
            <a:ext cx="1578279" cy="17199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我国首台，大幅降低故障发生率，填补国内空白。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9002878" y="2492219"/>
            <a:ext cx="1578279" cy="17199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实现远程实时监测，提升维护效率。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8975725" y="1124585"/>
            <a:ext cx="1600200" cy="9321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506845" y="1563370"/>
            <a:ext cx="1600200" cy="11715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592580" y="2103120"/>
            <a:ext cx="1600200" cy="9334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704657" y="2354679"/>
            <a:ext cx="1404620" cy="4189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拜师前的十年基本功淬炼</a:t>
            </a:r>
            <a:endParaRPr kumimoji="1" lang="en-US" altLang="zh-CN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4249420" y="1814830"/>
            <a:ext cx="1404620" cy="7454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正式拜师仪式与精神传承</a:t>
            </a:r>
            <a:endParaRPr kumimoji="1" lang="en-US" altLang="zh-CN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9025255" y="1340485"/>
            <a:ext cx="1516380" cy="419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代表成果二：制动器力矩智能检测技术</a:t>
            </a:r>
            <a:endParaRPr kumimoji="1" lang="en-US" altLang="zh-CN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6602095" y="1649730"/>
            <a:ext cx="1404620" cy="9664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代表成果一：磁滞联轴器力矩检测台</a:t>
            </a:r>
            <a:endParaRPr kumimoji="1" lang="en-US" altLang="zh-CN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7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毛俊——新时代工匠精神的践行者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95325" y="2060456"/>
            <a:ext cx="1308100" cy="762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AA7126">
                        <a:alpha val="100000"/>
                      </a:srgbClr>
                    </a:gs>
                  </a:gsLst>
                  <a:lin ang="162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660400" y="2778877"/>
            <a:ext cx="2340000" cy="779931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毛俊接棒成为新一代“师傅”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60400" y="3620674"/>
            <a:ext cx="2340000" cy="14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在“孔利明职工创新工作室”传授经验，带动青年成长。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3575464" y="2036326"/>
            <a:ext cx="1308100" cy="762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AA7126">
                        <a:alpha val="100000"/>
                      </a:srgbClr>
                    </a:gs>
                  </a:gsLst>
                  <a:lin ang="162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3296285" y="2798445"/>
            <a:ext cx="2543810" cy="77978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培育成果量化呈现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3499901" y="3620674"/>
            <a:ext cx="2340000" cy="14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已培养60余名创新型员工，含3名高级技师、12名技师。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339400" y="2026166"/>
            <a:ext cx="1308100" cy="762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AA7126">
                        <a:alpha val="100000"/>
                      </a:srgbClr>
                    </a:gs>
                  </a:gsLst>
                  <a:lin ang="162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6339400" y="2798212"/>
            <a:ext cx="2340000" cy="779931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技术秘密与专利成果积累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6339402" y="3620675"/>
            <a:ext cx="2340000" cy="14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申请专利42项，授权发明专利15项，认定技术秘密146项。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9148420" y="1988701"/>
            <a:ext cx="1308100" cy="762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AA7126">
                        <a:alpha val="100000"/>
                      </a:srgbClr>
                    </a:gs>
                  </a:gsLst>
                  <a:lin ang="162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9178900" y="2798212"/>
            <a:ext cx="2340000" cy="779931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获得“上海工匠”称号</a:t>
            </a:r>
            <a:endParaRPr kumimoji="1" lang="en-US" altLang="zh-CN" sz="24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9178900" y="3620674"/>
            <a:ext cx="2340000" cy="144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是对个人能力与传承贡献的高度认可。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传承链的延续与放大效应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70024" y="404790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行为层文化的未来发展方向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06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618471" y="3345337"/>
            <a:ext cx="1219535" cy="1776675"/>
          </a:xfrm>
          <a:custGeom>
            <a:avLst/>
            <a:gdLst>
              <a:gd name="T0" fmla="*/ 839 w 873"/>
              <a:gd name="T1" fmla="*/ 1269 h 1272"/>
              <a:gd name="T2" fmla="*/ 793 w 873"/>
              <a:gd name="T3" fmla="*/ 1158 h 1272"/>
              <a:gd name="T4" fmla="*/ 839 w 873"/>
              <a:gd name="T5" fmla="*/ 1046 h 1272"/>
              <a:gd name="T6" fmla="*/ 873 w 873"/>
              <a:gd name="T7" fmla="*/ 1012 h 1272"/>
              <a:gd name="T8" fmla="*/ 295 w 873"/>
              <a:gd name="T9" fmla="*/ 470 h 1272"/>
              <a:gd name="T10" fmla="*/ 278 w 873"/>
              <a:gd name="T11" fmla="*/ 451 h 1272"/>
              <a:gd name="T12" fmla="*/ 292 w 873"/>
              <a:gd name="T13" fmla="*/ 459 h 1272"/>
              <a:gd name="T14" fmla="*/ 260 w 873"/>
              <a:gd name="T15" fmla="*/ 236 h 1272"/>
              <a:gd name="T16" fmla="*/ 274 w 873"/>
              <a:gd name="T17" fmla="*/ 85 h 1272"/>
              <a:gd name="T18" fmla="*/ 227 w 873"/>
              <a:gd name="T19" fmla="*/ 38 h 1272"/>
              <a:gd name="T20" fmla="*/ 136 w 873"/>
              <a:gd name="T21" fmla="*/ 0 h 1272"/>
              <a:gd name="T22" fmla="*/ 111 w 873"/>
              <a:gd name="T23" fmla="*/ 2 h 1272"/>
              <a:gd name="T24" fmla="*/ 44 w 873"/>
              <a:gd name="T25" fmla="*/ 38 h 1272"/>
              <a:gd name="T26" fmla="*/ 13 w 873"/>
              <a:gd name="T27" fmla="*/ 69 h 1272"/>
              <a:gd name="T28" fmla="*/ 0 w 873"/>
              <a:gd name="T29" fmla="*/ 236 h 1272"/>
              <a:gd name="T30" fmla="*/ 310 w 873"/>
              <a:gd name="T31" fmla="*/ 984 h 1272"/>
              <a:gd name="T32" fmla="*/ 841 w 873"/>
              <a:gd name="T33" fmla="*/ 1272 h 1272"/>
              <a:gd name="T34" fmla="*/ 839 w 873"/>
              <a:gd name="T35" fmla="*/ 1269 h 1272"/>
            </a:gdLst>
            <a:ahLst/>
            <a:cxnLst/>
            <a:rect l="0" t="0" r="r" b="b"/>
            <a:pathLst>
              <a:path w="873" h="1272">
                <a:moveTo>
                  <a:pt x="839" y="1269"/>
                </a:moveTo>
                <a:cubicBezTo>
                  <a:pt x="809" y="1240"/>
                  <a:pt x="793" y="1200"/>
                  <a:pt x="793" y="1158"/>
                </a:cubicBezTo>
                <a:cubicBezTo>
                  <a:pt x="793" y="1116"/>
                  <a:pt x="809" y="1076"/>
                  <a:pt x="839" y="1046"/>
                </a:cubicBezTo>
                <a:cubicBezTo>
                  <a:pt x="873" y="1012"/>
                  <a:pt x="873" y="1012"/>
                  <a:pt x="873" y="1012"/>
                </a:cubicBezTo>
                <a:cubicBezTo>
                  <a:pt x="598" y="947"/>
                  <a:pt x="377" y="738"/>
                  <a:pt x="295" y="470"/>
                </a:cubicBezTo>
                <a:cubicBezTo>
                  <a:pt x="289" y="464"/>
                  <a:pt x="283" y="457"/>
                  <a:pt x="278" y="451"/>
                </a:cubicBezTo>
                <a:cubicBezTo>
                  <a:pt x="282" y="454"/>
                  <a:pt x="287" y="457"/>
                  <a:pt x="292" y="459"/>
                </a:cubicBezTo>
                <a:cubicBezTo>
                  <a:pt x="271" y="388"/>
                  <a:pt x="260" y="314"/>
                  <a:pt x="260" y="236"/>
                </a:cubicBezTo>
                <a:cubicBezTo>
                  <a:pt x="260" y="185"/>
                  <a:pt x="265" y="134"/>
                  <a:pt x="274" y="85"/>
                </a:cubicBezTo>
                <a:cubicBezTo>
                  <a:pt x="227" y="38"/>
                  <a:pt x="227" y="38"/>
                  <a:pt x="227" y="38"/>
                </a:cubicBezTo>
                <a:cubicBezTo>
                  <a:pt x="202" y="12"/>
                  <a:pt x="169" y="0"/>
                  <a:pt x="136" y="0"/>
                </a:cubicBezTo>
                <a:cubicBezTo>
                  <a:pt x="128" y="0"/>
                  <a:pt x="119" y="1"/>
                  <a:pt x="111" y="2"/>
                </a:cubicBezTo>
                <a:cubicBezTo>
                  <a:pt x="87" y="7"/>
                  <a:pt x="63" y="19"/>
                  <a:pt x="44" y="38"/>
                </a:cubicBezTo>
                <a:cubicBezTo>
                  <a:pt x="13" y="69"/>
                  <a:pt x="13" y="69"/>
                  <a:pt x="13" y="69"/>
                </a:cubicBezTo>
                <a:cubicBezTo>
                  <a:pt x="4" y="124"/>
                  <a:pt x="0" y="180"/>
                  <a:pt x="0" y="236"/>
                </a:cubicBezTo>
                <a:cubicBezTo>
                  <a:pt x="0" y="519"/>
                  <a:pt x="110" y="784"/>
                  <a:pt x="310" y="984"/>
                </a:cubicBezTo>
                <a:cubicBezTo>
                  <a:pt x="457" y="1132"/>
                  <a:pt x="641" y="1231"/>
                  <a:pt x="841" y="1272"/>
                </a:cubicBezTo>
                <a:lnTo>
                  <a:pt x="839" y="1269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353202" y="2229474"/>
            <a:ext cx="1219535" cy="1794877"/>
          </a:xfrm>
          <a:custGeom>
            <a:avLst/>
            <a:gdLst>
              <a:gd name="T0" fmla="*/ 0 w 873"/>
              <a:gd name="T1" fmla="*/ 260 h 1285"/>
              <a:gd name="T2" fmla="*/ 613 w 873"/>
              <a:gd name="T3" fmla="*/ 1035 h 1285"/>
              <a:gd name="T4" fmla="*/ 598 w 873"/>
              <a:gd name="T5" fmla="*/ 1187 h 1285"/>
              <a:gd name="T6" fmla="*/ 645 w 873"/>
              <a:gd name="T7" fmla="*/ 1234 h 1285"/>
              <a:gd name="T8" fmla="*/ 828 w 873"/>
              <a:gd name="T9" fmla="*/ 1234 h 1285"/>
              <a:gd name="T10" fmla="*/ 860 w 873"/>
              <a:gd name="T11" fmla="*/ 1203 h 1285"/>
              <a:gd name="T12" fmla="*/ 873 w 873"/>
              <a:gd name="T13" fmla="*/ 1035 h 1285"/>
              <a:gd name="T14" fmla="*/ 563 w 873"/>
              <a:gd name="T15" fmla="*/ 288 h 1285"/>
              <a:gd name="T16" fmla="*/ 31 w 873"/>
              <a:gd name="T17" fmla="*/ 0 h 1285"/>
              <a:gd name="T18" fmla="*/ 34 w 873"/>
              <a:gd name="T19" fmla="*/ 2 h 1285"/>
              <a:gd name="T20" fmla="*/ 34 w 873"/>
              <a:gd name="T21" fmla="*/ 225 h 1285"/>
              <a:gd name="T22" fmla="*/ 0 w 873"/>
              <a:gd name="T23" fmla="*/ 260 h 1285"/>
            </a:gdLst>
            <a:ahLst/>
            <a:cxnLst/>
            <a:rect l="0" t="0" r="r" b="b"/>
            <a:pathLst>
              <a:path w="873" h="1285">
                <a:moveTo>
                  <a:pt x="0" y="260"/>
                </a:moveTo>
                <a:cubicBezTo>
                  <a:pt x="351" y="343"/>
                  <a:pt x="613" y="659"/>
                  <a:pt x="613" y="1035"/>
                </a:cubicBezTo>
                <a:cubicBezTo>
                  <a:pt x="613" y="1087"/>
                  <a:pt x="608" y="1138"/>
                  <a:pt x="598" y="1187"/>
                </a:cubicBezTo>
                <a:cubicBezTo>
                  <a:pt x="645" y="1234"/>
                  <a:pt x="645" y="1234"/>
                  <a:pt x="645" y="1234"/>
                </a:cubicBezTo>
                <a:cubicBezTo>
                  <a:pt x="696" y="1285"/>
                  <a:pt x="778" y="1285"/>
                  <a:pt x="828" y="1234"/>
                </a:cubicBezTo>
                <a:cubicBezTo>
                  <a:pt x="860" y="1203"/>
                  <a:pt x="860" y="1203"/>
                  <a:pt x="860" y="1203"/>
                </a:cubicBezTo>
                <a:cubicBezTo>
                  <a:pt x="868" y="1148"/>
                  <a:pt x="873" y="1092"/>
                  <a:pt x="873" y="1035"/>
                </a:cubicBezTo>
                <a:cubicBezTo>
                  <a:pt x="873" y="753"/>
                  <a:pt x="763" y="487"/>
                  <a:pt x="563" y="288"/>
                </a:cubicBezTo>
                <a:cubicBezTo>
                  <a:pt x="415" y="140"/>
                  <a:pt x="231" y="41"/>
                  <a:pt x="31" y="0"/>
                </a:cubicBezTo>
                <a:cubicBezTo>
                  <a:pt x="34" y="2"/>
                  <a:pt x="34" y="2"/>
                  <a:pt x="34" y="2"/>
                </a:cubicBezTo>
                <a:cubicBezTo>
                  <a:pt x="95" y="64"/>
                  <a:pt x="95" y="164"/>
                  <a:pt x="34" y="225"/>
                </a:cubicBezTo>
                <a:lnTo>
                  <a:pt x="0" y="260"/>
                </a:ln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772396" y="3946041"/>
            <a:ext cx="1795669" cy="1219535"/>
          </a:xfrm>
          <a:custGeom>
            <a:avLst/>
            <a:gdLst>
              <a:gd name="T0" fmla="*/ 1282 w 1285"/>
              <a:gd name="T1" fmla="*/ 34 h 873"/>
              <a:gd name="T2" fmla="*/ 1171 w 1285"/>
              <a:gd name="T3" fmla="*/ 80 h 873"/>
              <a:gd name="T4" fmla="*/ 1059 w 1285"/>
              <a:gd name="T5" fmla="*/ 34 h 873"/>
              <a:gd name="T6" fmla="*/ 1025 w 1285"/>
              <a:gd name="T7" fmla="*/ 0 h 873"/>
              <a:gd name="T8" fmla="*/ 249 w 1285"/>
              <a:gd name="T9" fmla="*/ 613 h 873"/>
              <a:gd name="T10" fmla="*/ 98 w 1285"/>
              <a:gd name="T11" fmla="*/ 598 h 873"/>
              <a:gd name="T12" fmla="*/ 51 w 1285"/>
              <a:gd name="T13" fmla="*/ 645 h 873"/>
              <a:gd name="T14" fmla="*/ 51 w 1285"/>
              <a:gd name="T15" fmla="*/ 828 h 873"/>
              <a:gd name="T16" fmla="*/ 51 w 1285"/>
              <a:gd name="T17" fmla="*/ 828 h 873"/>
              <a:gd name="T18" fmla="*/ 82 w 1285"/>
              <a:gd name="T19" fmla="*/ 860 h 873"/>
              <a:gd name="T20" fmla="*/ 249 w 1285"/>
              <a:gd name="T21" fmla="*/ 873 h 873"/>
              <a:gd name="T22" fmla="*/ 997 w 1285"/>
              <a:gd name="T23" fmla="*/ 563 h 873"/>
              <a:gd name="T24" fmla="*/ 1285 w 1285"/>
              <a:gd name="T25" fmla="*/ 31 h 873"/>
              <a:gd name="T26" fmla="*/ 1282 w 1285"/>
              <a:gd name="T27" fmla="*/ 34 h 873"/>
            </a:gdLst>
            <a:ahLst/>
            <a:cxnLst/>
            <a:rect l="0" t="0" r="r" b="b"/>
            <a:pathLst>
              <a:path w="1285" h="873">
                <a:moveTo>
                  <a:pt x="1282" y="34"/>
                </a:moveTo>
                <a:cubicBezTo>
                  <a:pt x="1253" y="64"/>
                  <a:pt x="1213" y="80"/>
                  <a:pt x="1171" y="80"/>
                </a:cubicBezTo>
                <a:cubicBezTo>
                  <a:pt x="1129" y="80"/>
                  <a:pt x="1089" y="64"/>
                  <a:pt x="1059" y="34"/>
                </a:cubicBezTo>
                <a:cubicBezTo>
                  <a:pt x="1025" y="0"/>
                  <a:pt x="1025" y="0"/>
                  <a:pt x="1025" y="0"/>
                </a:cubicBezTo>
                <a:cubicBezTo>
                  <a:pt x="942" y="351"/>
                  <a:pt x="626" y="613"/>
                  <a:pt x="249" y="613"/>
                </a:cubicBezTo>
                <a:cubicBezTo>
                  <a:pt x="198" y="613"/>
                  <a:pt x="147" y="608"/>
                  <a:pt x="98" y="598"/>
                </a:cubicBezTo>
                <a:cubicBezTo>
                  <a:pt x="51" y="645"/>
                  <a:pt x="51" y="645"/>
                  <a:pt x="51" y="645"/>
                </a:cubicBezTo>
                <a:cubicBezTo>
                  <a:pt x="0" y="696"/>
                  <a:pt x="0" y="778"/>
                  <a:pt x="51" y="828"/>
                </a:cubicBezTo>
                <a:cubicBezTo>
                  <a:pt x="51" y="828"/>
                  <a:pt x="51" y="828"/>
                  <a:pt x="51" y="828"/>
                </a:cubicBezTo>
                <a:cubicBezTo>
                  <a:pt x="82" y="860"/>
                  <a:pt x="82" y="860"/>
                  <a:pt x="82" y="860"/>
                </a:cubicBezTo>
                <a:cubicBezTo>
                  <a:pt x="137" y="868"/>
                  <a:pt x="193" y="873"/>
                  <a:pt x="249" y="873"/>
                </a:cubicBezTo>
                <a:cubicBezTo>
                  <a:pt x="532" y="873"/>
                  <a:pt x="797" y="763"/>
                  <a:pt x="997" y="563"/>
                </a:cubicBezTo>
                <a:cubicBezTo>
                  <a:pt x="1145" y="415"/>
                  <a:pt x="1243" y="231"/>
                  <a:pt x="1285" y="31"/>
                </a:cubicBezTo>
                <a:lnTo>
                  <a:pt x="1282" y="3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649336" y="2198610"/>
            <a:ext cx="1794877" cy="1219535"/>
          </a:xfrm>
          <a:custGeom>
            <a:avLst/>
            <a:gdLst>
              <a:gd name="T0" fmla="*/ 84 w 1285"/>
              <a:gd name="T1" fmla="*/ 796 h 873"/>
              <a:gd name="T2" fmla="*/ 114 w 1285"/>
              <a:gd name="T3" fmla="*/ 793 h 873"/>
              <a:gd name="T4" fmla="*/ 225 w 1285"/>
              <a:gd name="T5" fmla="*/ 839 h 873"/>
              <a:gd name="T6" fmla="*/ 260 w 1285"/>
              <a:gd name="T7" fmla="*/ 873 h 873"/>
              <a:gd name="T8" fmla="*/ 1035 w 1285"/>
              <a:gd name="T9" fmla="*/ 260 h 873"/>
              <a:gd name="T10" fmla="*/ 1187 w 1285"/>
              <a:gd name="T11" fmla="*/ 274 h 873"/>
              <a:gd name="T12" fmla="*/ 1234 w 1285"/>
              <a:gd name="T13" fmla="*/ 228 h 873"/>
              <a:gd name="T14" fmla="*/ 1234 w 1285"/>
              <a:gd name="T15" fmla="*/ 44 h 873"/>
              <a:gd name="T16" fmla="*/ 1203 w 1285"/>
              <a:gd name="T17" fmla="*/ 13 h 873"/>
              <a:gd name="T18" fmla="*/ 1035 w 1285"/>
              <a:gd name="T19" fmla="*/ 0 h 873"/>
              <a:gd name="T20" fmla="*/ 288 w 1285"/>
              <a:gd name="T21" fmla="*/ 310 h 873"/>
              <a:gd name="T22" fmla="*/ 0 w 1285"/>
              <a:gd name="T23" fmla="*/ 841 h 873"/>
              <a:gd name="T24" fmla="*/ 2 w 1285"/>
              <a:gd name="T25" fmla="*/ 839 h 873"/>
              <a:gd name="T26" fmla="*/ 84 w 1285"/>
              <a:gd name="T27" fmla="*/ 796 h 873"/>
            </a:gdLst>
            <a:ahLst/>
            <a:cxnLst/>
            <a:rect l="0" t="0" r="r" b="b"/>
            <a:pathLst>
              <a:path w="1285" h="873">
                <a:moveTo>
                  <a:pt x="84" y="796"/>
                </a:moveTo>
                <a:cubicBezTo>
                  <a:pt x="94" y="794"/>
                  <a:pt x="104" y="793"/>
                  <a:pt x="114" y="793"/>
                </a:cubicBezTo>
                <a:cubicBezTo>
                  <a:pt x="156" y="793"/>
                  <a:pt x="196" y="809"/>
                  <a:pt x="225" y="839"/>
                </a:cubicBezTo>
                <a:cubicBezTo>
                  <a:pt x="260" y="873"/>
                  <a:pt x="260" y="873"/>
                  <a:pt x="260" y="873"/>
                </a:cubicBezTo>
                <a:cubicBezTo>
                  <a:pt x="343" y="522"/>
                  <a:pt x="659" y="260"/>
                  <a:pt x="1035" y="260"/>
                </a:cubicBezTo>
                <a:cubicBezTo>
                  <a:pt x="1087" y="260"/>
                  <a:pt x="1138" y="265"/>
                  <a:pt x="1187" y="274"/>
                </a:cubicBezTo>
                <a:cubicBezTo>
                  <a:pt x="1234" y="228"/>
                  <a:pt x="1234" y="228"/>
                  <a:pt x="1234" y="228"/>
                </a:cubicBezTo>
                <a:cubicBezTo>
                  <a:pt x="1285" y="177"/>
                  <a:pt x="1285" y="95"/>
                  <a:pt x="1234" y="44"/>
                </a:cubicBezTo>
                <a:cubicBezTo>
                  <a:pt x="1203" y="13"/>
                  <a:pt x="1203" y="13"/>
                  <a:pt x="1203" y="13"/>
                </a:cubicBezTo>
                <a:cubicBezTo>
                  <a:pt x="1148" y="4"/>
                  <a:pt x="1092" y="0"/>
                  <a:pt x="1035" y="0"/>
                </a:cubicBezTo>
                <a:cubicBezTo>
                  <a:pt x="753" y="0"/>
                  <a:pt x="487" y="110"/>
                  <a:pt x="288" y="310"/>
                </a:cubicBezTo>
                <a:cubicBezTo>
                  <a:pt x="140" y="457"/>
                  <a:pt x="41" y="641"/>
                  <a:pt x="0" y="841"/>
                </a:cubicBezTo>
                <a:cubicBezTo>
                  <a:pt x="2" y="839"/>
                  <a:pt x="2" y="839"/>
                  <a:pt x="2" y="839"/>
                </a:cubicBezTo>
                <a:cubicBezTo>
                  <a:pt x="25" y="817"/>
                  <a:pt x="53" y="802"/>
                  <a:pt x="84" y="79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336264" y="2916403"/>
            <a:ext cx="1518681" cy="1518681"/>
          </a:xfrm>
          <a:prstGeom prst="ellipse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817369" y="3406484"/>
            <a:ext cx="556472" cy="538519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sq">
            <a:noFill/>
            <a:prstDash val="solid"/>
            <a:round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746996" y="1891550"/>
            <a:ext cx="697216" cy="695633"/>
          </a:xfrm>
          <a:custGeom>
            <a:avLst/>
            <a:gdLst>
              <a:gd name="T0" fmla="*/ 51 w 499"/>
              <a:gd name="T1" fmla="*/ 233 h 498"/>
              <a:gd name="T2" fmla="*/ 265 w 499"/>
              <a:gd name="T3" fmla="*/ 448 h 498"/>
              <a:gd name="T4" fmla="*/ 448 w 499"/>
              <a:gd name="T5" fmla="*/ 448 h 498"/>
              <a:gd name="T6" fmla="*/ 448 w 499"/>
              <a:gd name="T7" fmla="*/ 264 h 498"/>
              <a:gd name="T8" fmla="*/ 234 w 499"/>
              <a:gd name="T9" fmla="*/ 50 h 498"/>
              <a:gd name="T10" fmla="*/ 51 w 499"/>
              <a:gd name="T11" fmla="*/ 50 h 498"/>
              <a:gd name="T12" fmla="*/ 51 w 499"/>
              <a:gd name="T13" fmla="*/ 50 h 498"/>
              <a:gd name="T14" fmla="*/ 51 w 499"/>
              <a:gd name="T15" fmla="*/ 233 h 498"/>
            </a:gdLst>
            <a:ahLst/>
            <a:cxnLst/>
            <a:rect l="0" t="0" r="r" b="b"/>
            <a:pathLst>
              <a:path w="499" h="498">
                <a:moveTo>
                  <a:pt x="51" y="233"/>
                </a:moveTo>
                <a:cubicBezTo>
                  <a:pt x="265" y="448"/>
                  <a:pt x="265" y="448"/>
                  <a:pt x="265" y="448"/>
                </a:cubicBezTo>
                <a:cubicBezTo>
                  <a:pt x="315" y="498"/>
                  <a:pt x="397" y="498"/>
                  <a:pt x="448" y="448"/>
                </a:cubicBezTo>
                <a:cubicBezTo>
                  <a:pt x="499" y="397"/>
                  <a:pt x="499" y="315"/>
                  <a:pt x="448" y="264"/>
                </a:cubicBezTo>
                <a:cubicBezTo>
                  <a:pt x="234" y="50"/>
                  <a:pt x="234" y="50"/>
                  <a:pt x="234" y="50"/>
                </a:cubicBezTo>
                <a:cubicBezTo>
                  <a:pt x="183" y="0"/>
                  <a:pt x="101" y="0"/>
                  <a:pt x="51" y="50"/>
                </a:cubicBezTo>
                <a:cubicBezTo>
                  <a:pt x="51" y="50"/>
                  <a:pt x="51" y="50"/>
                  <a:pt x="51" y="50"/>
                </a:cubicBezTo>
                <a:cubicBezTo>
                  <a:pt x="0" y="101"/>
                  <a:pt x="0" y="183"/>
                  <a:pt x="51" y="23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746996" y="2189904"/>
            <a:ext cx="697216" cy="695633"/>
          </a:xfrm>
          <a:custGeom>
            <a:avLst/>
            <a:gdLst>
              <a:gd name="T0" fmla="*/ 51 w 499"/>
              <a:gd name="T1" fmla="*/ 264 h 498"/>
              <a:gd name="T2" fmla="*/ 265 w 499"/>
              <a:gd name="T3" fmla="*/ 50 h 498"/>
              <a:gd name="T4" fmla="*/ 448 w 499"/>
              <a:gd name="T5" fmla="*/ 50 h 498"/>
              <a:gd name="T6" fmla="*/ 448 w 499"/>
              <a:gd name="T7" fmla="*/ 234 h 498"/>
              <a:gd name="T8" fmla="*/ 234 w 499"/>
              <a:gd name="T9" fmla="*/ 448 h 498"/>
              <a:gd name="T10" fmla="*/ 51 w 499"/>
              <a:gd name="T11" fmla="*/ 448 h 498"/>
              <a:gd name="T12" fmla="*/ 51 w 499"/>
              <a:gd name="T13" fmla="*/ 448 h 498"/>
              <a:gd name="T14" fmla="*/ 51 w 499"/>
              <a:gd name="T15" fmla="*/ 264 h 498"/>
            </a:gdLst>
            <a:ahLst/>
            <a:cxnLst/>
            <a:rect l="0" t="0" r="r" b="b"/>
            <a:pathLst>
              <a:path w="499" h="498">
                <a:moveTo>
                  <a:pt x="51" y="264"/>
                </a:moveTo>
                <a:cubicBezTo>
                  <a:pt x="265" y="50"/>
                  <a:pt x="265" y="50"/>
                  <a:pt x="265" y="50"/>
                </a:cubicBezTo>
                <a:cubicBezTo>
                  <a:pt x="315" y="0"/>
                  <a:pt x="397" y="0"/>
                  <a:pt x="448" y="50"/>
                </a:cubicBezTo>
                <a:cubicBezTo>
                  <a:pt x="499" y="101"/>
                  <a:pt x="499" y="183"/>
                  <a:pt x="448" y="234"/>
                </a:cubicBezTo>
                <a:cubicBezTo>
                  <a:pt x="234" y="448"/>
                  <a:pt x="234" y="448"/>
                  <a:pt x="234" y="448"/>
                </a:cubicBezTo>
                <a:cubicBezTo>
                  <a:pt x="183" y="498"/>
                  <a:pt x="101" y="498"/>
                  <a:pt x="51" y="448"/>
                </a:cubicBezTo>
                <a:cubicBezTo>
                  <a:pt x="51" y="448"/>
                  <a:pt x="51" y="448"/>
                  <a:pt x="51" y="448"/>
                </a:cubicBezTo>
                <a:cubicBezTo>
                  <a:pt x="0" y="397"/>
                  <a:pt x="0" y="315"/>
                  <a:pt x="51" y="26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746996" y="4465156"/>
            <a:ext cx="697216" cy="695633"/>
          </a:xfrm>
          <a:custGeom>
            <a:avLst/>
            <a:gdLst>
              <a:gd name="T0" fmla="*/ 448 w 499"/>
              <a:gd name="T1" fmla="*/ 233 h 498"/>
              <a:gd name="T2" fmla="*/ 234 w 499"/>
              <a:gd name="T3" fmla="*/ 447 h 498"/>
              <a:gd name="T4" fmla="*/ 51 w 499"/>
              <a:gd name="T5" fmla="*/ 447 h 498"/>
              <a:gd name="T6" fmla="*/ 51 w 499"/>
              <a:gd name="T7" fmla="*/ 447 h 498"/>
              <a:gd name="T8" fmla="*/ 51 w 499"/>
              <a:gd name="T9" fmla="*/ 264 h 498"/>
              <a:gd name="T10" fmla="*/ 265 w 499"/>
              <a:gd name="T11" fmla="*/ 50 h 498"/>
              <a:gd name="T12" fmla="*/ 448 w 499"/>
              <a:gd name="T13" fmla="*/ 50 h 498"/>
              <a:gd name="T14" fmla="*/ 448 w 499"/>
              <a:gd name="T15" fmla="*/ 233 h 498"/>
            </a:gdLst>
            <a:ahLst/>
            <a:cxnLst/>
            <a:rect l="0" t="0" r="r" b="b"/>
            <a:pathLst>
              <a:path w="499" h="498">
                <a:moveTo>
                  <a:pt x="448" y="233"/>
                </a:moveTo>
                <a:cubicBezTo>
                  <a:pt x="234" y="447"/>
                  <a:pt x="234" y="447"/>
                  <a:pt x="234" y="447"/>
                </a:cubicBezTo>
                <a:cubicBezTo>
                  <a:pt x="183" y="498"/>
                  <a:pt x="101" y="498"/>
                  <a:pt x="51" y="447"/>
                </a:cubicBezTo>
                <a:cubicBezTo>
                  <a:pt x="51" y="447"/>
                  <a:pt x="51" y="447"/>
                  <a:pt x="51" y="447"/>
                </a:cubicBezTo>
                <a:cubicBezTo>
                  <a:pt x="0" y="397"/>
                  <a:pt x="0" y="315"/>
                  <a:pt x="51" y="264"/>
                </a:cubicBezTo>
                <a:cubicBezTo>
                  <a:pt x="265" y="50"/>
                  <a:pt x="265" y="50"/>
                  <a:pt x="265" y="50"/>
                </a:cubicBezTo>
                <a:cubicBezTo>
                  <a:pt x="315" y="0"/>
                  <a:pt x="397" y="0"/>
                  <a:pt x="448" y="50"/>
                </a:cubicBezTo>
                <a:cubicBezTo>
                  <a:pt x="499" y="101"/>
                  <a:pt x="499" y="183"/>
                  <a:pt x="448" y="23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746996" y="4764303"/>
            <a:ext cx="697216" cy="695633"/>
          </a:xfrm>
          <a:custGeom>
            <a:avLst/>
            <a:gdLst>
              <a:gd name="T0" fmla="*/ 448 w 499"/>
              <a:gd name="T1" fmla="*/ 264 h 498"/>
              <a:gd name="T2" fmla="*/ 234 w 499"/>
              <a:gd name="T3" fmla="*/ 50 h 498"/>
              <a:gd name="T4" fmla="*/ 51 w 499"/>
              <a:gd name="T5" fmla="*/ 50 h 498"/>
              <a:gd name="T6" fmla="*/ 51 w 499"/>
              <a:gd name="T7" fmla="*/ 50 h 498"/>
              <a:gd name="T8" fmla="*/ 51 w 499"/>
              <a:gd name="T9" fmla="*/ 233 h 498"/>
              <a:gd name="T10" fmla="*/ 265 w 499"/>
              <a:gd name="T11" fmla="*/ 447 h 498"/>
              <a:gd name="T12" fmla="*/ 448 w 499"/>
              <a:gd name="T13" fmla="*/ 447 h 498"/>
              <a:gd name="T14" fmla="*/ 448 w 499"/>
              <a:gd name="T15" fmla="*/ 264 h 498"/>
            </a:gdLst>
            <a:ahLst/>
            <a:cxnLst/>
            <a:rect l="0" t="0" r="r" b="b"/>
            <a:pathLst>
              <a:path w="499" h="498">
                <a:moveTo>
                  <a:pt x="448" y="264"/>
                </a:moveTo>
                <a:cubicBezTo>
                  <a:pt x="234" y="50"/>
                  <a:pt x="234" y="50"/>
                  <a:pt x="234" y="50"/>
                </a:cubicBezTo>
                <a:cubicBezTo>
                  <a:pt x="183" y="0"/>
                  <a:pt x="101" y="0"/>
                  <a:pt x="51" y="50"/>
                </a:cubicBezTo>
                <a:cubicBezTo>
                  <a:pt x="51" y="50"/>
                  <a:pt x="51" y="50"/>
                  <a:pt x="51" y="50"/>
                </a:cubicBezTo>
                <a:cubicBezTo>
                  <a:pt x="0" y="101"/>
                  <a:pt x="0" y="183"/>
                  <a:pt x="51" y="233"/>
                </a:cubicBezTo>
                <a:cubicBezTo>
                  <a:pt x="265" y="447"/>
                  <a:pt x="265" y="447"/>
                  <a:pt x="265" y="447"/>
                </a:cubicBezTo>
                <a:cubicBezTo>
                  <a:pt x="315" y="498"/>
                  <a:pt x="397" y="498"/>
                  <a:pt x="448" y="447"/>
                </a:cubicBezTo>
                <a:cubicBezTo>
                  <a:pt x="499" y="397"/>
                  <a:pt x="499" y="315"/>
                  <a:pt x="448" y="26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311411" y="3327135"/>
            <a:ext cx="695634" cy="697216"/>
          </a:xfrm>
          <a:custGeom>
            <a:avLst/>
            <a:gdLst>
              <a:gd name="T0" fmla="*/ 233 w 498"/>
              <a:gd name="T1" fmla="*/ 448 h 499"/>
              <a:gd name="T2" fmla="*/ 447 w 498"/>
              <a:gd name="T3" fmla="*/ 234 h 499"/>
              <a:gd name="T4" fmla="*/ 447 w 498"/>
              <a:gd name="T5" fmla="*/ 51 h 499"/>
              <a:gd name="T6" fmla="*/ 264 w 498"/>
              <a:gd name="T7" fmla="*/ 51 h 499"/>
              <a:gd name="T8" fmla="*/ 50 w 498"/>
              <a:gd name="T9" fmla="*/ 265 h 499"/>
              <a:gd name="T10" fmla="*/ 50 w 498"/>
              <a:gd name="T11" fmla="*/ 448 h 499"/>
              <a:gd name="T12" fmla="*/ 233 w 498"/>
              <a:gd name="T13" fmla="*/ 448 h 499"/>
            </a:gdLst>
            <a:ahLst/>
            <a:cxnLst/>
            <a:rect l="0" t="0" r="r" b="b"/>
            <a:pathLst>
              <a:path w="498" h="499">
                <a:moveTo>
                  <a:pt x="233" y="448"/>
                </a:moveTo>
                <a:cubicBezTo>
                  <a:pt x="447" y="234"/>
                  <a:pt x="447" y="234"/>
                  <a:pt x="447" y="234"/>
                </a:cubicBezTo>
                <a:cubicBezTo>
                  <a:pt x="498" y="183"/>
                  <a:pt x="498" y="101"/>
                  <a:pt x="447" y="51"/>
                </a:cubicBezTo>
                <a:cubicBezTo>
                  <a:pt x="397" y="0"/>
                  <a:pt x="315" y="0"/>
                  <a:pt x="264" y="51"/>
                </a:cubicBezTo>
                <a:cubicBezTo>
                  <a:pt x="50" y="265"/>
                  <a:pt x="50" y="265"/>
                  <a:pt x="50" y="265"/>
                </a:cubicBezTo>
                <a:cubicBezTo>
                  <a:pt x="0" y="315"/>
                  <a:pt x="0" y="397"/>
                  <a:pt x="50" y="448"/>
                </a:cubicBezTo>
                <a:cubicBezTo>
                  <a:pt x="101" y="499"/>
                  <a:pt x="183" y="499"/>
                  <a:pt x="233" y="448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610557" y="3327135"/>
            <a:ext cx="695634" cy="697216"/>
          </a:xfrm>
          <a:custGeom>
            <a:avLst/>
            <a:gdLst>
              <a:gd name="T0" fmla="*/ 264 w 498"/>
              <a:gd name="T1" fmla="*/ 448 h 499"/>
              <a:gd name="T2" fmla="*/ 50 w 498"/>
              <a:gd name="T3" fmla="*/ 234 h 499"/>
              <a:gd name="T4" fmla="*/ 50 w 498"/>
              <a:gd name="T5" fmla="*/ 51 h 499"/>
              <a:gd name="T6" fmla="*/ 233 w 498"/>
              <a:gd name="T7" fmla="*/ 51 h 499"/>
              <a:gd name="T8" fmla="*/ 448 w 498"/>
              <a:gd name="T9" fmla="*/ 265 h 499"/>
              <a:gd name="T10" fmla="*/ 448 w 498"/>
              <a:gd name="T11" fmla="*/ 448 h 499"/>
              <a:gd name="T12" fmla="*/ 448 w 498"/>
              <a:gd name="T13" fmla="*/ 448 h 499"/>
              <a:gd name="T14" fmla="*/ 264 w 498"/>
              <a:gd name="T15" fmla="*/ 448 h 499"/>
            </a:gdLst>
            <a:ahLst/>
            <a:cxnLst/>
            <a:rect l="0" t="0" r="r" b="b"/>
            <a:pathLst>
              <a:path w="498" h="499">
                <a:moveTo>
                  <a:pt x="264" y="448"/>
                </a:moveTo>
                <a:cubicBezTo>
                  <a:pt x="50" y="234"/>
                  <a:pt x="50" y="234"/>
                  <a:pt x="50" y="234"/>
                </a:cubicBezTo>
                <a:cubicBezTo>
                  <a:pt x="0" y="183"/>
                  <a:pt x="0" y="101"/>
                  <a:pt x="50" y="51"/>
                </a:cubicBezTo>
                <a:cubicBezTo>
                  <a:pt x="101" y="0"/>
                  <a:pt x="183" y="0"/>
                  <a:pt x="233" y="51"/>
                </a:cubicBezTo>
                <a:cubicBezTo>
                  <a:pt x="448" y="265"/>
                  <a:pt x="448" y="265"/>
                  <a:pt x="448" y="265"/>
                </a:cubicBezTo>
                <a:cubicBezTo>
                  <a:pt x="498" y="315"/>
                  <a:pt x="498" y="397"/>
                  <a:pt x="448" y="448"/>
                </a:cubicBezTo>
                <a:cubicBezTo>
                  <a:pt x="448" y="448"/>
                  <a:pt x="448" y="448"/>
                  <a:pt x="448" y="448"/>
                </a:cubicBezTo>
                <a:cubicBezTo>
                  <a:pt x="397" y="499"/>
                  <a:pt x="315" y="499"/>
                  <a:pt x="264" y="448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885809" y="3327135"/>
            <a:ext cx="695634" cy="697216"/>
          </a:xfrm>
          <a:custGeom>
            <a:avLst/>
            <a:gdLst>
              <a:gd name="T0" fmla="*/ 233 w 498"/>
              <a:gd name="T1" fmla="*/ 51 h 499"/>
              <a:gd name="T2" fmla="*/ 447 w 498"/>
              <a:gd name="T3" fmla="*/ 265 h 499"/>
              <a:gd name="T4" fmla="*/ 447 w 498"/>
              <a:gd name="T5" fmla="*/ 448 h 499"/>
              <a:gd name="T6" fmla="*/ 264 w 498"/>
              <a:gd name="T7" fmla="*/ 448 h 499"/>
              <a:gd name="T8" fmla="*/ 50 w 498"/>
              <a:gd name="T9" fmla="*/ 234 h 499"/>
              <a:gd name="T10" fmla="*/ 50 w 498"/>
              <a:gd name="T11" fmla="*/ 51 h 499"/>
              <a:gd name="T12" fmla="*/ 233 w 498"/>
              <a:gd name="T13" fmla="*/ 51 h 499"/>
            </a:gdLst>
            <a:ahLst/>
            <a:cxnLst/>
            <a:rect l="0" t="0" r="r" b="b"/>
            <a:pathLst>
              <a:path w="498" h="499">
                <a:moveTo>
                  <a:pt x="233" y="51"/>
                </a:moveTo>
                <a:cubicBezTo>
                  <a:pt x="447" y="265"/>
                  <a:pt x="447" y="265"/>
                  <a:pt x="447" y="265"/>
                </a:cubicBezTo>
                <a:cubicBezTo>
                  <a:pt x="498" y="315"/>
                  <a:pt x="498" y="397"/>
                  <a:pt x="447" y="448"/>
                </a:cubicBezTo>
                <a:cubicBezTo>
                  <a:pt x="397" y="499"/>
                  <a:pt x="315" y="499"/>
                  <a:pt x="264" y="448"/>
                </a:cubicBezTo>
                <a:cubicBezTo>
                  <a:pt x="50" y="234"/>
                  <a:pt x="50" y="234"/>
                  <a:pt x="50" y="234"/>
                </a:cubicBezTo>
                <a:cubicBezTo>
                  <a:pt x="0" y="183"/>
                  <a:pt x="0" y="101"/>
                  <a:pt x="50" y="51"/>
                </a:cubicBezTo>
                <a:cubicBezTo>
                  <a:pt x="101" y="0"/>
                  <a:pt x="183" y="0"/>
                  <a:pt x="233" y="51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184955" y="3327135"/>
            <a:ext cx="695634" cy="697216"/>
          </a:xfrm>
          <a:custGeom>
            <a:avLst/>
            <a:gdLst>
              <a:gd name="T0" fmla="*/ 264 w 498"/>
              <a:gd name="T1" fmla="*/ 51 h 499"/>
              <a:gd name="T2" fmla="*/ 50 w 498"/>
              <a:gd name="T3" fmla="*/ 265 h 499"/>
              <a:gd name="T4" fmla="*/ 50 w 498"/>
              <a:gd name="T5" fmla="*/ 448 h 499"/>
              <a:gd name="T6" fmla="*/ 233 w 498"/>
              <a:gd name="T7" fmla="*/ 448 h 499"/>
              <a:gd name="T8" fmla="*/ 447 w 498"/>
              <a:gd name="T9" fmla="*/ 234 h 499"/>
              <a:gd name="T10" fmla="*/ 447 w 498"/>
              <a:gd name="T11" fmla="*/ 51 h 499"/>
              <a:gd name="T12" fmla="*/ 264 w 498"/>
              <a:gd name="T13" fmla="*/ 51 h 499"/>
            </a:gdLst>
            <a:ahLst/>
            <a:cxnLst/>
            <a:rect l="0" t="0" r="r" b="b"/>
            <a:pathLst>
              <a:path w="498" h="499">
                <a:moveTo>
                  <a:pt x="264" y="51"/>
                </a:moveTo>
                <a:cubicBezTo>
                  <a:pt x="50" y="265"/>
                  <a:pt x="50" y="265"/>
                  <a:pt x="50" y="265"/>
                </a:cubicBezTo>
                <a:cubicBezTo>
                  <a:pt x="0" y="315"/>
                  <a:pt x="0" y="397"/>
                  <a:pt x="50" y="448"/>
                </a:cubicBezTo>
                <a:cubicBezTo>
                  <a:pt x="101" y="499"/>
                  <a:pt x="183" y="499"/>
                  <a:pt x="233" y="448"/>
                </a:cubicBezTo>
                <a:cubicBezTo>
                  <a:pt x="447" y="234"/>
                  <a:pt x="447" y="234"/>
                  <a:pt x="447" y="234"/>
                </a:cubicBezTo>
                <a:cubicBezTo>
                  <a:pt x="498" y="183"/>
                  <a:pt x="498" y="101"/>
                  <a:pt x="447" y="51"/>
                </a:cubicBezTo>
                <a:cubicBezTo>
                  <a:pt x="397" y="0"/>
                  <a:pt x="315" y="0"/>
                  <a:pt x="264" y="51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366268" y="2100476"/>
            <a:ext cx="2634232" cy="385921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智能提醒系统嵌入日常流程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1363728" y="2753461"/>
            <a:ext cx="2640987" cy="12292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通过AR眼镜提示安全动作，语音助手提醒操作要点。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1379220" y="4094480"/>
            <a:ext cx="2932430" cy="38608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大数据分析行为习惯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1378968" y="4592421"/>
            <a:ext cx="2640987" cy="12292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识别高风险行为模式，提前预警干预</a:t>
            </a: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186168" y="4592421"/>
            <a:ext cx="2640987" cy="12292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开发“师徒互动APP”，实现随时请教、在线打卡、进度追踪。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8186420" y="4094480"/>
            <a:ext cx="3009900" cy="38608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移动端学习平台支持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8186168" y="2573121"/>
            <a:ext cx="2640987" cy="12292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在虚拟环境中反复演练应急场景，提升实战能力。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8186168" y="2075076"/>
            <a:ext cx="2634232" cy="385921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虚拟现实（VR）模拟训练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数字化赋能行为文化建设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1352790"/>
            <a:ext cx="5112000" cy="2160000"/>
          </a:xfrm>
          <a:prstGeom prst="roundRect">
            <a:avLst>
              <a:gd name="adj" fmla="val 7804"/>
            </a:avLst>
          </a:prstGeom>
          <a:solidFill>
            <a:schemeClr val="bg1">
              <a:lumMod val="95000"/>
            </a:schemeClr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56400" y="1677920"/>
            <a:ext cx="4320000" cy="360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建立“人才库+导师库”双轨机制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1056400" y="2118194"/>
            <a:ext cx="4320000" cy="115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动态管理具备带教能力的骨干人员。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327390" y="1352790"/>
            <a:ext cx="5112000" cy="2160000"/>
          </a:xfrm>
          <a:prstGeom prst="roundRect">
            <a:avLst>
              <a:gd name="adj" fmla="val 7804"/>
            </a:avLst>
          </a:prstGeom>
          <a:solidFill>
            <a:schemeClr val="bg1">
              <a:lumMod val="95000"/>
            </a:schemeClr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sz="2400"/>
          </a:p>
        </p:txBody>
      </p:sp>
      <p:sp>
        <p:nvSpPr>
          <p:cNvPr id="7" name="标题 1"/>
          <p:cNvSpPr txBox="1"/>
          <p:nvPr/>
        </p:nvSpPr>
        <p:spPr>
          <a:xfrm>
            <a:off x="6723390" y="1677920"/>
            <a:ext cx="4320000" cy="360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推行“多师共导”模式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6723390" y="2118194"/>
            <a:ext cx="4320000" cy="115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一名徒弟配备多名导师，涵盖技术、心理、职业发展等领域。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660400" y="3801792"/>
            <a:ext cx="5112000" cy="2160000"/>
          </a:xfrm>
          <a:prstGeom prst="roundRect">
            <a:avLst>
              <a:gd name="adj" fmla="val 7804"/>
            </a:avLst>
          </a:prstGeom>
          <a:solidFill>
            <a:schemeClr val="bg1">
              <a:lumMod val="95000"/>
            </a:schemeClr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56400" y="4126922"/>
            <a:ext cx="4320000" cy="360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强化跨代际交流平台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056400" y="4567196"/>
            <a:ext cx="4320000" cy="115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举办“老匠人对话青年”论坛，分享人生感悟与职业智慧。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6327390" y="3801792"/>
            <a:ext cx="5112000" cy="2160000"/>
          </a:xfrm>
          <a:prstGeom prst="roundRect">
            <a:avLst>
              <a:gd name="adj" fmla="val 7804"/>
            </a:avLst>
          </a:prstGeom>
          <a:solidFill>
            <a:schemeClr val="bg1">
              <a:lumMod val="95000"/>
            </a:schemeClr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723390" y="4126922"/>
            <a:ext cx="4320000" cy="360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设立“传承基金”支持创新项目</a:t>
            </a:r>
            <a:endParaRPr kumimoji="1" lang="en-US" altLang="zh-CN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6723390" y="4567196"/>
            <a:ext cx="4320000" cy="115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为青年员工提供启动资金，鼓励自主攻关。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10582900" y="1239000"/>
            <a:ext cx="936000" cy="936000"/>
          </a:xfrm>
          <a:custGeom>
            <a:avLst/>
            <a:gdLst>
              <a:gd name="connsiteX0" fmla="*/ 2120077 w 2455259"/>
              <a:gd name="connsiteY0" fmla="*/ 0 h 2448912"/>
              <a:gd name="connsiteX1" fmla="*/ 117902 w 2455259"/>
              <a:gd name="connsiteY1" fmla="*/ 0 h 2448912"/>
              <a:gd name="connsiteX2" fmla="*/ 34736 w 2455259"/>
              <a:gd name="connsiteY2" fmla="*/ 200742 h 2448912"/>
              <a:gd name="connsiteX3" fmla="*/ 1865113 w 2455259"/>
              <a:gd name="connsiteY3" fmla="*/ 2031084 h 2448912"/>
              <a:gd name="connsiteX4" fmla="*/ 1881653 w 2455259"/>
              <a:gd name="connsiteY4" fmla="*/ 2043668 h 2448912"/>
              <a:gd name="connsiteX5" fmla="*/ 1891181 w 2455259"/>
              <a:gd name="connsiteY5" fmla="*/ 2050860 h 2448912"/>
              <a:gd name="connsiteX6" fmla="*/ 2254517 w 2455259"/>
              <a:gd name="connsiteY6" fmla="*/ 2414231 h 2448912"/>
              <a:gd name="connsiteX7" fmla="*/ 2455259 w 2455259"/>
              <a:gd name="connsiteY7" fmla="*/ 2331101 h 2448912"/>
              <a:gd name="connsiteX8" fmla="*/ 2455259 w 2455259"/>
              <a:gd name="connsiteY8" fmla="*/ 335254 h 2448912"/>
              <a:gd name="connsiteX9" fmla="*/ 2120077 w 2455259"/>
              <a:gd name="connsiteY9" fmla="*/ 0 h 2448912"/>
            </a:gdLst>
            <a:ahLst/>
            <a:cxnLst/>
            <a:rect l="l" t="t" r="r" b="b"/>
            <a:pathLst>
              <a:path w="2455259" h="2448912">
                <a:moveTo>
                  <a:pt x="2120077" y="0"/>
                </a:moveTo>
                <a:lnTo>
                  <a:pt x="117902" y="0"/>
                </a:lnTo>
                <a:cubicBezTo>
                  <a:pt x="13126" y="0"/>
                  <a:pt x="-39477" y="126673"/>
                  <a:pt x="34736" y="200742"/>
                </a:cubicBezTo>
                <a:lnTo>
                  <a:pt x="1865113" y="2031084"/>
                </a:lnTo>
                <a:cubicBezTo>
                  <a:pt x="1870014" y="2036028"/>
                  <a:pt x="1875584" y="2040263"/>
                  <a:pt x="1881653" y="2043668"/>
                </a:cubicBezTo>
                <a:cubicBezTo>
                  <a:pt x="1885151" y="2045603"/>
                  <a:pt x="1888362" y="2048023"/>
                  <a:pt x="1891181" y="2050860"/>
                </a:cubicBezTo>
                <a:lnTo>
                  <a:pt x="2254517" y="2414231"/>
                </a:lnTo>
                <a:cubicBezTo>
                  <a:pt x="2328586" y="2488336"/>
                  <a:pt x="2455259" y="2435805"/>
                  <a:pt x="2455259" y="2331101"/>
                </a:cubicBezTo>
                <a:lnTo>
                  <a:pt x="2455259" y="335254"/>
                </a:lnTo>
                <a:cubicBezTo>
                  <a:pt x="2455259" y="150126"/>
                  <a:pt x="2305204" y="40"/>
                  <a:pt x="2120077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>
            <a:outerShdw blurRad="317500" dist="190500" dir="8100000" algn="tr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942900" y="1414371"/>
            <a:ext cx="576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899159" y="1239000"/>
            <a:ext cx="936000" cy="936000"/>
          </a:xfrm>
          <a:custGeom>
            <a:avLst/>
            <a:gdLst>
              <a:gd name="connsiteX0" fmla="*/ 2120077 w 2455259"/>
              <a:gd name="connsiteY0" fmla="*/ 0 h 2448912"/>
              <a:gd name="connsiteX1" fmla="*/ 117902 w 2455259"/>
              <a:gd name="connsiteY1" fmla="*/ 0 h 2448912"/>
              <a:gd name="connsiteX2" fmla="*/ 34736 w 2455259"/>
              <a:gd name="connsiteY2" fmla="*/ 200742 h 2448912"/>
              <a:gd name="connsiteX3" fmla="*/ 1865113 w 2455259"/>
              <a:gd name="connsiteY3" fmla="*/ 2031084 h 2448912"/>
              <a:gd name="connsiteX4" fmla="*/ 1881653 w 2455259"/>
              <a:gd name="connsiteY4" fmla="*/ 2043668 h 2448912"/>
              <a:gd name="connsiteX5" fmla="*/ 1891181 w 2455259"/>
              <a:gd name="connsiteY5" fmla="*/ 2050860 h 2448912"/>
              <a:gd name="connsiteX6" fmla="*/ 2254517 w 2455259"/>
              <a:gd name="connsiteY6" fmla="*/ 2414231 h 2448912"/>
              <a:gd name="connsiteX7" fmla="*/ 2455259 w 2455259"/>
              <a:gd name="connsiteY7" fmla="*/ 2331101 h 2448912"/>
              <a:gd name="connsiteX8" fmla="*/ 2455259 w 2455259"/>
              <a:gd name="connsiteY8" fmla="*/ 335254 h 2448912"/>
              <a:gd name="connsiteX9" fmla="*/ 2120077 w 2455259"/>
              <a:gd name="connsiteY9" fmla="*/ 0 h 2448912"/>
            </a:gdLst>
            <a:ahLst/>
            <a:cxnLst/>
            <a:rect l="l" t="t" r="r" b="b"/>
            <a:pathLst>
              <a:path w="2455259" h="2448912">
                <a:moveTo>
                  <a:pt x="2120077" y="0"/>
                </a:moveTo>
                <a:lnTo>
                  <a:pt x="117902" y="0"/>
                </a:lnTo>
                <a:cubicBezTo>
                  <a:pt x="13126" y="0"/>
                  <a:pt x="-39477" y="126673"/>
                  <a:pt x="34736" y="200742"/>
                </a:cubicBezTo>
                <a:lnTo>
                  <a:pt x="1865113" y="2031084"/>
                </a:lnTo>
                <a:cubicBezTo>
                  <a:pt x="1870014" y="2036028"/>
                  <a:pt x="1875584" y="2040263"/>
                  <a:pt x="1881653" y="2043668"/>
                </a:cubicBezTo>
                <a:cubicBezTo>
                  <a:pt x="1885151" y="2045603"/>
                  <a:pt x="1888362" y="2048023"/>
                  <a:pt x="1891181" y="2050860"/>
                </a:cubicBezTo>
                <a:lnTo>
                  <a:pt x="2254517" y="2414231"/>
                </a:lnTo>
                <a:cubicBezTo>
                  <a:pt x="2328586" y="2488336"/>
                  <a:pt x="2455259" y="2435805"/>
                  <a:pt x="2455259" y="2331101"/>
                </a:cubicBezTo>
                <a:lnTo>
                  <a:pt x="2455259" y="335254"/>
                </a:lnTo>
                <a:cubicBezTo>
                  <a:pt x="2455259" y="150126"/>
                  <a:pt x="2305204" y="40"/>
                  <a:pt x="2120077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>
            <a:outerShdw blurRad="317500" dist="190500" dir="8100000" algn="tr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259159" y="1414371"/>
            <a:ext cx="576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582900" y="3686685"/>
            <a:ext cx="936000" cy="936000"/>
          </a:xfrm>
          <a:custGeom>
            <a:avLst/>
            <a:gdLst>
              <a:gd name="connsiteX0" fmla="*/ 2120077 w 2455259"/>
              <a:gd name="connsiteY0" fmla="*/ 0 h 2448912"/>
              <a:gd name="connsiteX1" fmla="*/ 117902 w 2455259"/>
              <a:gd name="connsiteY1" fmla="*/ 0 h 2448912"/>
              <a:gd name="connsiteX2" fmla="*/ 34736 w 2455259"/>
              <a:gd name="connsiteY2" fmla="*/ 200742 h 2448912"/>
              <a:gd name="connsiteX3" fmla="*/ 1865113 w 2455259"/>
              <a:gd name="connsiteY3" fmla="*/ 2031084 h 2448912"/>
              <a:gd name="connsiteX4" fmla="*/ 1881653 w 2455259"/>
              <a:gd name="connsiteY4" fmla="*/ 2043668 h 2448912"/>
              <a:gd name="connsiteX5" fmla="*/ 1891181 w 2455259"/>
              <a:gd name="connsiteY5" fmla="*/ 2050860 h 2448912"/>
              <a:gd name="connsiteX6" fmla="*/ 2254517 w 2455259"/>
              <a:gd name="connsiteY6" fmla="*/ 2414231 h 2448912"/>
              <a:gd name="connsiteX7" fmla="*/ 2455259 w 2455259"/>
              <a:gd name="connsiteY7" fmla="*/ 2331101 h 2448912"/>
              <a:gd name="connsiteX8" fmla="*/ 2455259 w 2455259"/>
              <a:gd name="connsiteY8" fmla="*/ 335254 h 2448912"/>
              <a:gd name="connsiteX9" fmla="*/ 2120077 w 2455259"/>
              <a:gd name="connsiteY9" fmla="*/ 0 h 2448912"/>
            </a:gdLst>
            <a:ahLst/>
            <a:cxnLst/>
            <a:rect l="l" t="t" r="r" b="b"/>
            <a:pathLst>
              <a:path w="2455259" h="2448912">
                <a:moveTo>
                  <a:pt x="2120077" y="0"/>
                </a:moveTo>
                <a:lnTo>
                  <a:pt x="117902" y="0"/>
                </a:lnTo>
                <a:cubicBezTo>
                  <a:pt x="13126" y="0"/>
                  <a:pt x="-39477" y="126673"/>
                  <a:pt x="34736" y="200742"/>
                </a:cubicBezTo>
                <a:lnTo>
                  <a:pt x="1865113" y="2031084"/>
                </a:lnTo>
                <a:cubicBezTo>
                  <a:pt x="1870014" y="2036028"/>
                  <a:pt x="1875584" y="2040263"/>
                  <a:pt x="1881653" y="2043668"/>
                </a:cubicBezTo>
                <a:cubicBezTo>
                  <a:pt x="1885151" y="2045603"/>
                  <a:pt x="1888362" y="2048023"/>
                  <a:pt x="1891181" y="2050860"/>
                </a:cubicBezTo>
                <a:lnTo>
                  <a:pt x="2254517" y="2414231"/>
                </a:lnTo>
                <a:cubicBezTo>
                  <a:pt x="2328586" y="2488336"/>
                  <a:pt x="2455259" y="2435805"/>
                  <a:pt x="2455259" y="2331101"/>
                </a:cubicBezTo>
                <a:lnTo>
                  <a:pt x="2455259" y="335254"/>
                </a:lnTo>
                <a:cubicBezTo>
                  <a:pt x="2455259" y="150126"/>
                  <a:pt x="2305204" y="40"/>
                  <a:pt x="2120077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>
            <a:outerShdw blurRad="317500" dist="190500" dir="8100000" algn="tr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942900" y="3862056"/>
            <a:ext cx="576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899159" y="3686685"/>
            <a:ext cx="936000" cy="936000"/>
          </a:xfrm>
          <a:custGeom>
            <a:avLst/>
            <a:gdLst>
              <a:gd name="connsiteX0" fmla="*/ 2120077 w 2455259"/>
              <a:gd name="connsiteY0" fmla="*/ 0 h 2448912"/>
              <a:gd name="connsiteX1" fmla="*/ 117902 w 2455259"/>
              <a:gd name="connsiteY1" fmla="*/ 0 h 2448912"/>
              <a:gd name="connsiteX2" fmla="*/ 34736 w 2455259"/>
              <a:gd name="connsiteY2" fmla="*/ 200742 h 2448912"/>
              <a:gd name="connsiteX3" fmla="*/ 1865113 w 2455259"/>
              <a:gd name="connsiteY3" fmla="*/ 2031084 h 2448912"/>
              <a:gd name="connsiteX4" fmla="*/ 1881653 w 2455259"/>
              <a:gd name="connsiteY4" fmla="*/ 2043668 h 2448912"/>
              <a:gd name="connsiteX5" fmla="*/ 1891181 w 2455259"/>
              <a:gd name="connsiteY5" fmla="*/ 2050860 h 2448912"/>
              <a:gd name="connsiteX6" fmla="*/ 2254517 w 2455259"/>
              <a:gd name="connsiteY6" fmla="*/ 2414231 h 2448912"/>
              <a:gd name="connsiteX7" fmla="*/ 2455259 w 2455259"/>
              <a:gd name="connsiteY7" fmla="*/ 2331101 h 2448912"/>
              <a:gd name="connsiteX8" fmla="*/ 2455259 w 2455259"/>
              <a:gd name="connsiteY8" fmla="*/ 335254 h 2448912"/>
              <a:gd name="connsiteX9" fmla="*/ 2120077 w 2455259"/>
              <a:gd name="connsiteY9" fmla="*/ 0 h 2448912"/>
            </a:gdLst>
            <a:ahLst/>
            <a:cxnLst/>
            <a:rect l="l" t="t" r="r" b="b"/>
            <a:pathLst>
              <a:path w="2455259" h="2448912">
                <a:moveTo>
                  <a:pt x="2120077" y="0"/>
                </a:moveTo>
                <a:lnTo>
                  <a:pt x="117902" y="0"/>
                </a:lnTo>
                <a:cubicBezTo>
                  <a:pt x="13126" y="0"/>
                  <a:pt x="-39477" y="126673"/>
                  <a:pt x="34736" y="200742"/>
                </a:cubicBezTo>
                <a:lnTo>
                  <a:pt x="1865113" y="2031084"/>
                </a:lnTo>
                <a:cubicBezTo>
                  <a:pt x="1870014" y="2036028"/>
                  <a:pt x="1875584" y="2040263"/>
                  <a:pt x="1881653" y="2043668"/>
                </a:cubicBezTo>
                <a:cubicBezTo>
                  <a:pt x="1885151" y="2045603"/>
                  <a:pt x="1888362" y="2048023"/>
                  <a:pt x="1891181" y="2050860"/>
                </a:cubicBezTo>
                <a:lnTo>
                  <a:pt x="2254517" y="2414231"/>
                </a:lnTo>
                <a:cubicBezTo>
                  <a:pt x="2328586" y="2488336"/>
                  <a:pt x="2455259" y="2435805"/>
                  <a:pt x="2455259" y="2331101"/>
                </a:cubicBezTo>
                <a:lnTo>
                  <a:pt x="2455259" y="335254"/>
                </a:lnTo>
                <a:cubicBezTo>
                  <a:pt x="2455259" y="150126"/>
                  <a:pt x="2305204" y="40"/>
                  <a:pt x="2120077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>
            <a:outerShdw blurRad="317500" dist="190500" dir="8100000" algn="tr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5259159" y="3862056"/>
            <a:ext cx="576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构建可持续的传承生态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70024" y="404790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行为层文化的定义与核心价值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84110" y="6310313"/>
            <a:ext cx="10998290" cy="29769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808899" y="2276935"/>
            <a:ext cx="1378458" cy="1370981"/>
          </a:xfrm>
          <a:prstGeom prst="roundRect">
            <a:avLst>
              <a:gd name="adj" fmla="val 10183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169022" y="2275866"/>
            <a:ext cx="1378458" cy="1370981"/>
          </a:xfrm>
          <a:prstGeom prst="roundRect">
            <a:avLst>
              <a:gd name="adj" fmla="val 10183"/>
            </a:avLst>
          </a:prstGeom>
          <a:solidFill>
            <a:schemeClr val="accent1"/>
          </a:solidFill>
          <a:ln cap="sq">
            <a:noFill/>
            <a:prstDash val="solid"/>
            <a:miter/>
          </a:ln>
          <a:effectLst>
            <a:outerShdw blurRad="508000" dist="254000" dir="54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573013" y="2275866"/>
            <a:ext cx="1378458" cy="1370981"/>
          </a:xfrm>
          <a:prstGeom prst="roundRect">
            <a:avLst>
              <a:gd name="adj" fmla="val 8330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954737" y="2275866"/>
            <a:ext cx="1378458" cy="1370981"/>
          </a:xfrm>
          <a:prstGeom prst="roundRect">
            <a:avLst>
              <a:gd name="adj" fmla="val 11109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cxnSp>
        <p:nvCxnSpPr>
          <p:cNvPr id="8" name="线条 1"/>
          <p:cNvCxnSpPr/>
          <p:nvPr/>
        </p:nvCxnSpPr>
        <p:spPr>
          <a:xfrm>
            <a:off x="2502566" y="3950418"/>
            <a:ext cx="7128740" cy="0"/>
          </a:xfrm>
          <a:prstGeom prst="line">
            <a:avLst/>
          </a:prstGeom>
          <a:noFill/>
          <a:ln w="6350" cap="sq">
            <a:solidFill>
              <a:schemeClr val="tx1">
                <a:lumMod val="50000"/>
                <a:lumOff val="50000"/>
              </a:schemeClr>
            </a:solidFill>
            <a:miter/>
            <a:headEnd type="none"/>
            <a:tailEnd type="none"/>
          </a:ln>
        </p:spPr>
      </p:cxnSp>
      <p:sp>
        <p:nvSpPr>
          <p:cNvPr id="9" name="标题 1"/>
          <p:cNvSpPr txBox="1"/>
          <p:nvPr/>
        </p:nvSpPr>
        <p:spPr>
          <a:xfrm rot="2700000">
            <a:off x="4824466" y="3919191"/>
            <a:ext cx="62455" cy="624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2700000">
            <a:off x="7231014" y="3919191"/>
            <a:ext cx="62455" cy="624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641993" y="2745574"/>
            <a:ext cx="427399" cy="427399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282329" y="2700115"/>
            <a:ext cx="454395" cy="518934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430576" y="2758457"/>
            <a:ext cx="426782" cy="402251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064678" y="2745574"/>
            <a:ext cx="395125" cy="42801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2700000">
            <a:off x="2477083" y="3919191"/>
            <a:ext cx="62455" cy="624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2700000">
            <a:off x="9593400" y="3919191"/>
            <a:ext cx="62455" cy="624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414815" y="4746976"/>
            <a:ext cx="2191997" cy="1437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将宝钢经验转化为可复制的管理工具包。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1414815" y="4162776"/>
            <a:ext cx="2179297" cy="5108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输出标准化行为文化模板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3751615" y="4162776"/>
            <a:ext cx="2179297" cy="5108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参与制定行业行为规范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3751615" y="4746976"/>
            <a:ext cx="2191997" cy="1437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推动建立全国性钢铁企业行为准则联盟。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6190015" y="4086576"/>
            <a:ext cx="2179297" cy="5108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打造“工匠精神”示范园区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6190015" y="4670776"/>
            <a:ext cx="2191997" cy="1437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建设集培训、展示、体验于一体的综合平台。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8552215" y="4086576"/>
            <a:ext cx="2179297" cy="5108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通过媒体传播文化故事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8552215" y="4670776"/>
            <a:ext cx="2191997" cy="1437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制作纪录片、短视频，讲好“孔利明—毛俊”传承故事。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从“企业内部”走向“行业引领”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245110" y="5242560"/>
            <a:ext cx="12669520" cy="1615440"/>
          </a:xfrm>
          <a:prstGeom prst="ellipse">
            <a:avLst/>
          </a:prstGeom>
          <a:gradFill>
            <a:gsLst>
              <a:gs pos="47000">
                <a:schemeClr val="accent1">
                  <a:lumMod val="20000"/>
                  <a:lumOff val="80000"/>
                  <a:alpha val="0"/>
                </a:schemeClr>
              </a:gs>
              <a:gs pos="64000">
                <a:schemeClr val="accent1">
                  <a:lumMod val="20000"/>
                  <a:lumOff val="80000"/>
                  <a:alpha val="10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360170" y="4988560"/>
            <a:ext cx="9458960" cy="1247140"/>
          </a:xfrm>
          <a:prstGeom prst="ellipse">
            <a:avLst/>
          </a:prstGeom>
          <a:gradFill>
            <a:gsLst>
              <a:gs pos="47000">
                <a:schemeClr val="accent1">
                  <a:lumMod val="60000"/>
                  <a:lumOff val="40000"/>
                  <a:alpha val="0"/>
                </a:schemeClr>
              </a:gs>
              <a:gs pos="61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360170" y="4886960"/>
            <a:ext cx="9458960" cy="1247140"/>
          </a:xfrm>
          <a:prstGeom prst="ellipse">
            <a:avLst/>
          </a:prstGeom>
          <a:gradFill>
            <a:gsLst>
              <a:gs pos="47000">
                <a:schemeClr val="accent1">
                  <a:lumMod val="20000"/>
                  <a:lumOff val="80000"/>
                  <a:alpha val="0"/>
                </a:schemeClr>
              </a:gs>
              <a:gs pos="64000">
                <a:schemeClr val="accent1">
                  <a:lumMod val="20000"/>
                  <a:lumOff val="80000"/>
                  <a:alpha val="100000"/>
                </a:schemeClr>
              </a:gs>
            </a:gsLst>
            <a:lin ang="564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1369839" y="2501764"/>
            <a:ext cx="1128820" cy="1309432"/>
            <a:chOff x="1369839" y="2501764"/>
            <a:chExt cx="1128820" cy="1309432"/>
          </a:xfrm>
        </p:grpSpPr>
        <p:sp>
          <p:nvSpPr>
            <p:cNvPr id="7" name="标题 1"/>
            <p:cNvSpPr txBox="1"/>
            <p:nvPr>
              <p:custDataLst>
                <p:tags r:id="rId2"/>
              </p:custDataLst>
            </p:nvPr>
          </p:nvSpPr>
          <p:spPr>
            <a:xfrm>
              <a:off x="1369839" y="2501764"/>
              <a:ext cx="1128820" cy="1309432"/>
            </a:xfrm>
            <a:custGeom>
              <a:avLst/>
              <a:gdLst>
                <a:gd name="connsiteX0" fmla="*/ 482290 w 1727200"/>
                <a:gd name="connsiteY0" fmla="*/ 1812898 h 2003553"/>
                <a:gd name="connsiteX1" fmla="*/ 872744 w 1727200"/>
                <a:gd name="connsiteY1" fmla="*/ 1812898 h 2003553"/>
                <a:gd name="connsiteX2" fmla="*/ 872744 w 1727200"/>
                <a:gd name="connsiteY2" fmla="*/ 1998981 h 2003553"/>
                <a:gd name="connsiteX3" fmla="*/ 863600 w 1727200"/>
                <a:gd name="connsiteY3" fmla="*/ 2003553 h 2003553"/>
                <a:gd name="connsiteX4" fmla="*/ 863600 w 1727200"/>
                <a:gd name="connsiteY4" fmla="*/ 0 h 2003553"/>
                <a:gd name="connsiteX5" fmla="*/ 1727200 w 1727200"/>
                <a:gd name="connsiteY5" fmla="*/ 431800 h 2003553"/>
                <a:gd name="connsiteX6" fmla="*/ 1727200 w 1727200"/>
                <a:gd name="connsiteY6" fmla="*/ 942289 h 2003553"/>
                <a:gd name="connsiteX7" fmla="*/ 872744 w 1727200"/>
                <a:gd name="connsiteY7" fmla="*/ 942289 h 2003553"/>
                <a:gd name="connsiteX8" fmla="*/ 872744 w 1727200"/>
                <a:gd name="connsiteY8" fmla="*/ 958053 h 2003553"/>
                <a:gd name="connsiteX9" fmla="*/ 872745 w 1727200"/>
                <a:gd name="connsiteY9" fmla="*/ 958055 h 2003553"/>
                <a:gd name="connsiteX10" fmla="*/ 872745 w 1727200"/>
                <a:gd name="connsiteY10" fmla="*/ 1812897 h 2003553"/>
                <a:gd name="connsiteX11" fmla="*/ 482291 w 1727200"/>
                <a:gd name="connsiteY11" fmla="*/ 1812897 h 2003553"/>
                <a:gd name="connsiteX12" fmla="*/ 386444 w 1727200"/>
                <a:gd name="connsiteY12" fmla="*/ 1764974 h 2003553"/>
                <a:gd name="connsiteX13" fmla="*/ 863601 w 1727200"/>
                <a:gd name="connsiteY13" fmla="*/ 942290 h 2003553"/>
                <a:gd name="connsiteX14" fmla="*/ 863600 w 1727200"/>
                <a:gd name="connsiteY14" fmla="*/ 942289 h 2003553"/>
                <a:gd name="connsiteX15" fmla="*/ 386443 w 1727200"/>
                <a:gd name="connsiteY15" fmla="*/ 1764974 h 2003553"/>
                <a:gd name="connsiteX16" fmla="*/ 0 w 1727200"/>
                <a:gd name="connsiteY16" fmla="*/ 1571752 h 2003553"/>
                <a:gd name="connsiteX17" fmla="*/ 0 w 1727200"/>
                <a:gd name="connsiteY17" fmla="*/ 431800 h 2003553"/>
              </a:gdLst>
              <a:ahLst/>
              <a:cxnLst/>
              <a:rect l="l" t="t" r="r" b="b"/>
              <a:pathLst>
                <a:path w="1727200" h="2003553">
                  <a:moveTo>
                    <a:pt x="482290" y="1812898"/>
                  </a:moveTo>
                  <a:lnTo>
                    <a:pt x="872744" y="1812898"/>
                  </a:lnTo>
                  <a:lnTo>
                    <a:pt x="872744" y="1998981"/>
                  </a:lnTo>
                  <a:lnTo>
                    <a:pt x="863600" y="2003553"/>
                  </a:lnTo>
                  <a:close/>
                  <a:moveTo>
                    <a:pt x="863600" y="0"/>
                  </a:moveTo>
                  <a:lnTo>
                    <a:pt x="1727200" y="431800"/>
                  </a:lnTo>
                  <a:lnTo>
                    <a:pt x="1727200" y="942289"/>
                  </a:lnTo>
                  <a:lnTo>
                    <a:pt x="872744" y="942289"/>
                  </a:lnTo>
                  <a:lnTo>
                    <a:pt x="872744" y="958053"/>
                  </a:lnTo>
                  <a:lnTo>
                    <a:pt x="872745" y="958055"/>
                  </a:lnTo>
                  <a:lnTo>
                    <a:pt x="872745" y="1812897"/>
                  </a:lnTo>
                  <a:lnTo>
                    <a:pt x="482291" y="1812897"/>
                  </a:lnTo>
                  <a:lnTo>
                    <a:pt x="386444" y="1764974"/>
                  </a:lnTo>
                  <a:lnTo>
                    <a:pt x="863601" y="942290"/>
                  </a:lnTo>
                  <a:lnTo>
                    <a:pt x="863600" y="942289"/>
                  </a:lnTo>
                  <a:lnTo>
                    <a:pt x="386443" y="1764974"/>
                  </a:lnTo>
                  <a:lnTo>
                    <a:pt x="0" y="1571752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>
              <p:custDataLst>
                <p:tags r:id="rId3"/>
              </p:custDataLst>
            </p:nvPr>
          </p:nvSpPr>
          <p:spPr>
            <a:xfrm>
              <a:off x="1932754" y="2784766"/>
              <a:ext cx="565656" cy="1025933"/>
            </a:xfrm>
            <a:custGeom>
              <a:avLst/>
              <a:gdLst>
                <a:gd name="connsiteX0" fmla="*/ 857505 w 857505"/>
                <a:gd name="connsiteY0" fmla="*/ 0 h 1560734"/>
                <a:gd name="connsiteX1" fmla="*/ 854456 w 857505"/>
                <a:gd name="connsiteY1" fmla="*/ 1133507 h 1560734"/>
                <a:gd name="connsiteX2" fmla="*/ 468014 w 857505"/>
                <a:gd name="connsiteY2" fmla="*/ 1326729 h 1560734"/>
                <a:gd name="connsiteX3" fmla="*/ 372168 w 857505"/>
                <a:gd name="connsiteY3" fmla="*/ 1374651 h 1560734"/>
                <a:gd name="connsiteX4" fmla="*/ 372167 w 857505"/>
                <a:gd name="connsiteY4" fmla="*/ 1374651 h 1560734"/>
                <a:gd name="connsiteX5" fmla="*/ 1 w 857505"/>
                <a:gd name="connsiteY5" fmla="*/ 1560734 h 1560734"/>
                <a:gd name="connsiteX6" fmla="*/ 1 w 857505"/>
                <a:gd name="connsiteY6" fmla="*/ 1374651 h 1560734"/>
                <a:gd name="connsiteX7" fmla="*/ 2 w 857505"/>
                <a:gd name="connsiteY7" fmla="*/ 1374651 h 1560734"/>
                <a:gd name="connsiteX8" fmla="*/ 0 w 857505"/>
                <a:gd name="connsiteY8" fmla="*/ 504044 h 1560734"/>
                <a:gd name="connsiteX9" fmla="*/ 857505 w 857505"/>
                <a:gd name="connsiteY9" fmla="*/ 0 h 1560734"/>
                <a:gd name="connsiteX10" fmla="*/ 857505 w 857505"/>
                <a:gd name="connsiteY10" fmla="*/ 0 h 1560734"/>
                <a:gd name="connsiteX11" fmla="*/ 857505 w 857505"/>
                <a:gd name="connsiteY11" fmla="*/ 0 h 1560734"/>
                <a:gd name="connsiteX12" fmla="*/ 857505 w 857505"/>
                <a:gd name="connsiteY12" fmla="*/ 0 h 1560734"/>
                <a:gd name="connsiteX13" fmla="*/ 864203 w 864203"/>
                <a:gd name="connsiteY13" fmla="*/ 0 h 1560734"/>
              </a:gdLst>
              <a:ahLst/>
              <a:cxnLst/>
              <a:rect l="l" t="t" r="r" b="b"/>
              <a:pathLst>
                <a:path w="857505" h="1560734">
                  <a:moveTo>
                    <a:pt x="857505" y="0"/>
                  </a:moveTo>
                  <a:cubicBezTo>
                    <a:pt x="856489" y="377836"/>
                    <a:pt x="855472" y="755671"/>
                    <a:pt x="854456" y="1133507"/>
                  </a:cubicBezTo>
                  <a:lnTo>
                    <a:pt x="468014" y="1326729"/>
                  </a:lnTo>
                  <a:lnTo>
                    <a:pt x="372168" y="1374651"/>
                  </a:lnTo>
                  <a:lnTo>
                    <a:pt x="372167" y="1374651"/>
                  </a:lnTo>
                  <a:lnTo>
                    <a:pt x="1" y="1560734"/>
                  </a:lnTo>
                  <a:lnTo>
                    <a:pt x="1" y="1374651"/>
                  </a:lnTo>
                  <a:lnTo>
                    <a:pt x="2" y="1374651"/>
                  </a:lnTo>
                  <a:cubicBezTo>
                    <a:pt x="1" y="1084449"/>
                    <a:pt x="1" y="794246"/>
                    <a:pt x="0" y="504044"/>
                  </a:cubicBezTo>
                  <a:lnTo>
                    <a:pt x="85750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9" name="标题 1"/>
          <p:cNvSpPr txBox="1"/>
          <p:nvPr>
            <p:custDataLst>
              <p:tags r:id="rId4"/>
            </p:custDataLst>
          </p:nvPr>
        </p:nvSpPr>
        <p:spPr>
          <a:xfrm>
            <a:off x="660400" y="3910965"/>
            <a:ext cx="2964180" cy="4311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行为层文化的本质特征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5"/>
            </p:custDataLst>
          </p:nvPr>
        </p:nvSpPr>
        <p:spPr>
          <a:xfrm>
            <a:off x="839470" y="4335629"/>
            <a:ext cx="2547698" cy="17564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行为层文化是企业文化在员工日常行为中的具体体现，反映企业价值观的实践形态。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1" name="标题 1"/>
          <p:cNvSpPr txBox="1"/>
          <p:nvPr>
            <p:custDataLst>
              <p:tags r:id="rId6"/>
            </p:custDataLst>
          </p:nvPr>
        </p:nvSpPr>
        <p:spPr>
          <a:xfrm>
            <a:off x="3463563" y="3557011"/>
            <a:ext cx="2547698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在钢铁企业中的特殊意义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>
            <p:custDataLst>
              <p:tags r:id="rId7"/>
            </p:custDataLst>
          </p:nvPr>
        </p:nvSpPr>
        <p:spPr>
          <a:xfrm>
            <a:off x="3481978" y="4149162"/>
            <a:ext cx="2547698" cy="17564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钢铁行业高危、高强度作业环境决定了行为规范必须内化为本能反应。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8"/>
            </p:custDataLst>
          </p:nvPr>
        </p:nvSpPr>
        <p:spPr>
          <a:xfrm>
            <a:off x="6204763" y="3911118"/>
            <a:ext cx="2547698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三大代表性行为模式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标题 1"/>
          <p:cNvSpPr txBox="1"/>
          <p:nvPr>
            <p:custDataLst>
              <p:tags r:id="rId9"/>
            </p:custDataLst>
          </p:nvPr>
        </p:nvSpPr>
        <p:spPr>
          <a:xfrm>
            <a:off x="6204763" y="4347694"/>
            <a:ext cx="2547698" cy="17564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班前会安全宣誓、师徒制传承、集体活动参与构成行为文化的核心支柱。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10"/>
            </p:custDataLst>
          </p:nvPr>
        </p:nvSpPr>
        <p:spPr>
          <a:xfrm>
            <a:off x="8971202" y="3557011"/>
            <a:ext cx="2547698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从“制度”到“习惯”的转化机制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6" name="标题 1"/>
          <p:cNvSpPr txBox="1"/>
          <p:nvPr>
            <p:custDataLst>
              <p:tags r:id="rId11"/>
            </p:custDataLst>
          </p:nvPr>
        </p:nvSpPr>
        <p:spPr>
          <a:xfrm>
            <a:off x="9000412" y="4088837"/>
            <a:ext cx="2547698" cy="175648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通过仪式感强化、重复训练与情感联结，使规范行为成为自然惯性。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12"/>
            </p:custDataLst>
          </p:nvPr>
        </p:nvSpPr>
        <p:spPr>
          <a:xfrm>
            <a:off x="1173629" y="2775738"/>
            <a:ext cx="1521240" cy="7437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grpSp>
        <p:nvGrpSpPr>
          <p:cNvPr id="18" name="组合 17"/>
          <p:cNvGrpSpPr/>
          <p:nvPr>
            <p:custDataLst>
              <p:tags r:id="rId13"/>
            </p:custDataLst>
          </p:nvPr>
        </p:nvGrpSpPr>
        <p:grpSpPr>
          <a:xfrm>
            <a:off x="4173002" y="2147657"/>
            <a:ext cx="1128820" cy="1309432"/>
            <a:chOff x="4173002" y="2147657"/>
            <a:chExt cx="1128820" cy="1309432"/>
          </a:xfrm>
        </p:grpSpPr>
        <p:sp>
          <p:nvSpPr>
            <p:cNvPr id="19" name="标题 1"/>
            <p:cNvSpPr txBox="1"/>
            <p:nvPr>
              <p:custDataLst>
                <p:tags r:id="rId14"/>
              </p:custDataLst>
            </p:nvPr>
          </p:nvSpPr>
          <p:spPr>
            <a:xfrm>
              <a:off x="4173002" y="2147657"/>
              <a:ext cx="1128820" cy="1309432"/>
            </a:xfrm>
            <a:custGeom>
              <a:avLst/>
              <a:gdLst>
                <a:gd name="connsiteX0" fmla="*/ 482290 w 1727200"/>
                <a:gd name="connsiteY0" fmla="*/ 1812898 h 2003553"/>
                <a:gd name="connsiteX1" fmla="*/ 872744 w 1727200"/>
                <a:gd name="connsiteY1" fmla="*/ 1812898 h 2003553"/>
                <a:gd name="connsiteX2" fmla="*/ 872744 w 1727200"/>
                <a:gd name="connsiteY2" fmla="*/ 1998981 h 2003553"/>
                <a:gd name="connsiteX3" fmla="*/ 863600 w 1727200"/>
                <a:gd name="connsiteY3" fmla="*/ 2003553 h 2003553"/>
                <a:gd name="connsiteX4" fmla="*/ 863600 w 1727200"/>
                <a:gd name="connsiteY4" fmla="*/ 0 h 2003553"/>
                <a:gd name="connsiteX5" fmla="*/ 1727200 w 1727200"/>
                <a:gd name="connsiteY5" fmla="*/ 431800 h 2003553"/>
                <a:gd name="connsiteX6" fmla="*/ 1727200 w 1727200"/>
                <a:gd name="connsiteY6" fmla="*/ 942289 h 2003553"/>
                <a:gd name="connsiteX7" fmla="*/ 872744 w 1727200"/>
                <a:gd name="connsiteY7" fmla="*/ 942289 h 2003553"/>
                <a:gd name="connsiteX8" fmla="*/ 872744 w 1727200"/>
                <a:gd name="connsiteY8" fmla="*/ 958053 h 2003553"/>
                <a:gd name="connsiteX9" fmla="*/ 872745 w 1727200"/>
                <a:gd name="connsiteY9" fmla="*/ 958055 h 2003553"/>
                <a:gd name="connsiteX10" fmla="*/ 872745 w 1727200"/>
                <a:gd name="connsiteY10" fmla="*/ 1812897 h 2003553"/>
                <a:gd name="connsiteX11" fmla="*/ 482291 w 1727200"/>
                <a:gd name="connsiteY11" fmla="*/ 1812897 h 2003553"/>
                <a:gd name="connsiteX12" fmla="*/ 386444 w 1727200"/>
                <a:gd name="connsiteY12" fmla="*/ 1764974 h 2003553"/>
                <a:gd name="connsiteX13" fmla="*/ 863601 w 1727200"/>
                <a:gd name="connsiteY13" fmla="*/ 942290 h 2003553"/>
                <a:gd name="connsiteX14" fmla="*/ 863600 w 1727200"/>
                <a:gd name="connsiteY14" fmla="*/ 942289 h 2003553"/>
                <a:gd name="connsiteX15" fmla="*/ 386443 w 1727200"/>
                <a:gd name="connsiteY15" fmla="*/ 1764974 h 2003553"/>
                <a:gd name="connsiteX16" fmla="*/ 0 w 1727200"/>
                <a:gd name="connsiteY16" fmla="*/ 1571752 h 2003553"/>
                <a:gd name="connsiteX17" fmla="*/ 0 w 1727200"/>
                <a:gd name="connsiteY17" fmla="*/ 431800 h 2003553"/>
              </a:gdLst>
              <a:ahLst/>
              <a:cxnLst/>
              <a:rect l="l" t="t" r="r" b="b"/>
              <a:pathLst>
                <a:path w="1727200" h="2003553">
                  <a:moveTo>
                    <a:pt x="482290" y="1812898"/>
                  </a:moveTo>
                  <a:lnTo>
                    <a:pt x="872744" y="1812898"/>
                  </a:lnTo>
                  <a:lnTo>
                    <a:pt x="872744" y="1998981"/>
                  </a:lnTo>
                  <a:lnTo>
                    <a:pt x="863600" y="2003553"/>
                  </a:lnTo>
                  <a:close/>
                  <a:moveTo>
                    <a:pt x="863600" y="0"/>
                  </a:moveTo>
                  <a:lnTo>
                    <a:pt x="1727200" y="431800"/>
                  </a:lnTo>
                  <a:lnTo>
                    <a:pt x="1727200" y="942289"/>
                  </a:lnTo>
                  <a:lnTo>
                    <a:pt x="872744" y="942289"/>
                  </a:lnTo>
                  <a:lnTo>
                    <a:pt x="872744" y="958053"/>
                  </a:lnTo>
                  <a:lnTo>
                    <a:pt x="872745" y="958055"/>
                  </a:lnTo>
                  <a:lnTo>
                    <a:pt x="872745" y="1812897"/>
                  </a:lnTo>
                  <a:lnTo>
                    <a:pt x="482291" y="1812897"/>
                  </a:lnTo>
                  <a:lnTo>
                    <a:pt x="386444" y="1764974"/>
                  </a:lnTo>
                  <a:lnTo>
                    <a:pt x="863601" y="942290"/>
                  </a:lnTo>
                  <a:lnTo>
                    <a:pt x="863600" y="942289"/>
                  </a:lnTo>
                  <a:lnTo>
                    <a:pt x="386443" y="1764974"/>
                  </a:lnTo>
                  <a:lnTo>
                    <a:pt x="0" y="1571752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0" name="标题 1"/>
            <p:cNvSpPr txBox="1"/>
            <p:nvPr>
              <p:custDataLst>
                <p:tags r:id="rId15"/>
              </p:custDataLst>
            </p:nvPr>
          </p:nvSpPr>
          <p:spPr>
            <a:xfrm>
              <a:off x="4735917" y="2430659"/>
              <a:ext cx="565656" cy="1025933"/>
            </a:xfrm>
            <a:custGeom>
              <a:avLst/>
              <a:gdLst>
                <a:gd name="connsiteX0" fmla="*/ 857505 w 857505"/>
                <a:gd name="connsiteY0" fmla="*/ 0 h 1560734"/>
                <a:gd name="connsiteX1" fmla="*/ 854456 w 857505"/>
                <a:gd name="connsiteY1" fmla="*/ 1133507 h 1560734"/>
                <a:gd name="connsiteX2" fmla="*/ 468014 w 857505"/>
                <a:gd name="connsiteY2" fmla="*/ 1326729 h 1560734"/>
                <a:gd name="connsiteX3" fmla="*/ 372168 w 857505"/>
                <a:gd name="connsiteY3" fmla="*/ 1374651 h 1560734"/>
                <a:gd name="connsiteX4" fmla="*/ 372167 w 857505"/>
                <a:gd name="connsiteY4" fmla="*/ 1374651 h 1560734"/>
                <a:gd name="connsiteX5" fmla="*/ 1 w 857505"/>
                <a:gd name="connsiteY5" fmla="*/ 1560734 h 1560734"/>
                <a:gd name="connsiteX6" fmla="*/ 1 w 857505"/>
                <a:gd name="connsiteY6" fmla="*/ 1374651 h 1560734"/>
                <a:gd name="connsiteX7" fmla="*/ 2 w 857505"/>
                <a:gd name="connsiteY7" fmla="*/ 1374651 h 1560734"/>
                <a:gd name="connsiteX8" fmla="*/ 0 w 857505"/>
                <a:gd name="connsiteY8" fmla="*/ 504044 h 1560734"/>
                <a:gd name="connsiteX9" fmla="*/ 857505 w 857505"/>
                <a:gd name="connsiteY9" fmla="*/ 0 h 1560734"/>
                <a:gd name="connsiteX10" fmla="*/ 857505 w 857505"/>
                <a:gd name="connsiteY10" fmla="*/ 0 h 1560734"/>
                <a:gd name="connsiteX11" fmla="*/ 857505 w 857505"/>
                <a:gd name="connsiteY11" fmla="*/ 0 h 1560734"/>
                <a:gd name="connsiteX12" fmla="*/ 857505 w 857505"/>
                <a:gd name="connsiteY12" fmla="*/ 0 h 1560734"/>
                <a:gd name="connsiteX13" fmla="*/ 864203 w 864203"/>
                <a:gd name="connsiteY13" fmla="*/ 0 h 1560734"/>
              </a:gdLst>
              <a:ahLst/>
              <a:cxnLst/>
              <a:rect l="l" t="t" r="r" b="b"/>
              <a:pathLst>
                <a:path w="857505" h="1560734">
                  <a:moveTo>
                    <a:pt x="857505" y="0"/>
                  </a:moveTo>
                  <a:cubicBezTo>
                    <a:pt x="856489" y="377836"/>
                    <a:pt x="855472" y="755671"/>
                    <a:pt x="854456" y="1133507"/>
                  </a:cubicBezTo>
                  <a:lnTo>
                    <a:pt x="468014" y="1326729"/>
                  </a:lnTo>
                  <a:lnTo>
                    <a:pt x="372168" y="1374651"/>
                  </a:lnTo>
                  <a:lnTo>
                    <a:pt x="372167" y="1374651"/>
                  </a:lnTo>
                  <a:lnTo>
                    <a:pt x="1" y="1560734"/>
                  </a:lnTo>
                  <a:lnTo>
                    <a:pt x="1" y="1374651"/>
                  </a:lnTo>
                  <a:lnTo>
                    <a:pt x="2" y="1374651"/>
                  </a:lnTo>
                  <a:cubicBezTo>
                    <a:pt x="1" y="1084449"/>
                    <a:pt x="1" y="794246"/>
                    <a:pt x="0" y="504044"/>
                  </a:cubicBezTo>
                  <a:lnTo>
                    <a:pt x="85750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1" name="标题 1"/>
          <p:cNvSpPr txBox="1"/>
          <p:nvPr>
            <p:custDataLst>
              <p:tags r:id="rId16"/>
            </p:custDataLst>
          </p:nvPr>
        </p:nvSpPr>
        <p:spPr>
          <a:xfrm>
            <a:off x="3976792" y="2421631"/>
            <a:ext cx="1521240" cy="7437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02</a:t>
            </a:r>
            <a:endParaRPr kumimoji="1" lang="zh-CN" altLang="en-US"/>
          </a:p>
        </p:txBody>
      </p:sp>
      <p:grpSp>
        <p:nvGrpSpPr>
          <p:cNvPr id="22" name="组合 21"/>
          <p:cNvGrpSpPr/>
          <p:nvPr>
            <p:custDataLst>
              <p:tags r:id="rId17"/>
            </p:custDataLst>
          </p:nvPr>
        </p:nvGrpSpPr>
        <p:grpSpPr>
          <a:xfrm>
            <a:off x="6914202" y="2501764"/>
            <a:ext cx="1128820" cy="1309432"/>
            <a:chOff x="6914202" y="2501764"/>
            <a:chExt cx="1128820" cy="1309432"/>
          </a:xfrm>
        </p:grpSpPr>
        <p:sp>
          <p:nvSpPr>
            <p:cNvPr id="23" name="标题 1"/>
            <p:cNvSpPr txBox="1"/>
            <p:nvPr>
              <p:custDataLst>
                <p:tags r:id="rId18"/>
              </p:custDataLst>
            </p:nvPr>
          </p:nvSpPr>
          <p:spPr>
            <a:xfrm>
              <a:off x="6914202" y="2501764"/>
              <a:ext cx="1128820" cy="1309432"/>
            </a:xfrm>
            <a:custGeom>
              <a:avLst/>
              <a:gdLst>
                <a:gd name="connsiteX0" fmla="*/ 482290 w 1727200"/>
                <a:gd name="connsiteY0" fmla="*/ 1812898 h 2003553"/>
                <a:gd name="connsiteX1" fmla="*/ 872744 w 1727200"/>
                <a:gd name="connsiteY1" fmla="*/ 1812898 h 2003553"/>
                <a:gd name="connsiteX2" fmla="*/ 872744 w 1727200"/>
                <a:gd name="connsiteY2" fmla="*/ 1998981 h 2003553"/>
                <a:gd name="connsiteX3" fmla="*/ 863600 w 1727200"/>
                <a:gd name="connsiteY3" fmla="*/ 2003553 h 2003553"/>
                <a:gd name="connsiteX4" fmla="*/ 863600 w 1727200"/>
                <a:gd name="connsiteY4" fmla="*/ 0 h 2003553"/>
                <a:gd name="connsiteX5" fmla="*/ 1727200 w 1727200"/>
                <a:gd name="connsiteY5" fmla="*/ 431800 h 2003553"/>
                <a:gd name="connsiteX6" fmla="*/ 1727200 w 1727200"/>
                <a:gd name="connsiteY6" fmla="*/ 942289 h 2003553"/>
                <a:gd name="connsiteX7" fmla="*/ 872744 w 1727200"/>
                <a:gd name="connsiteY7" fmla="*/ 942289 h 2003553"/>
                <a:gd name="connsiteX8" fmla="*/ 872744 w 1727200"/>
                <a:gd name="connsiteY8" fmla="*/ 958053 h 2003553"/>
                <a:gd name="connsiteX9" fmla="*/ 872745 w 1727200"/>
                <a:gd name="connsiteY9" fmla="*/ 958055 h 2003553"/>
                <a:gd name="connsiteX10" fmla="*/ 872745 w 1727200"/>
                <a:gd name="connsiteY10" fmla="*/ 1812897 h 2003553"/>
                <a:gd name="connsiteX11" fmla="*/ 482291 w 1727200"/>
                <a:gd name="connsiteY11" fmla="*/ 1812897 h 2003553"/>
                <a:gd name="connsiteX12" fmla="*/ 386444 w 1727200"/>
                <a:gd name="connsiteY12" fmla="*/ 1764974 h 2003553"/>
                <a:gd name="connsiteX13" fmla="*/ 863601 w 1727200"/>
                <a:gd name="connsiteY13" fmla="*/ 942290 h 2003553"/>
                <a:gd name="connsiteX14" fmla="*/ 863600 w 1727200"/>
                <a:gd name="connsiteY14" fmla="*/ 942289 h 2003553"/>
                <a:gd name="connsiteX15" fmla="*/ 386443 w 1727200"/>
                <a:gd name="connsiteY15" fmla="*/ 1764974 h 2003553"/>
                <a:gd name="connsiteX16" fmla="*/ 0 w 1727200"/>
                <a:gd name="connsiteY16" fmla="*/ 1571752 h 2003553"/>
                <a:gd name="connsiteX17" fmla="*/ 0 w 1727200"/>
                <a:gd name="connsiteY17" fmla="*/ 431800 h 2003553"/>
              </a:gdLst>
              <a:ahLst/>
              <a:cxnLst/>
              <a:rect l="l" t="t" r="r" b="b"/>
              <a:pathLst>
                <a:path w="1727200" h="2003553">
                  <a:moveTo>
                    <a:pt x="482290" y="1812898"/>
                  </a:moveTo>
                  <a:lnTo>
                    <a:pt x="872744" y="1812898"/>
                  </a:lnTo>
                  <a:lnTo>
                    <a:pt x="872744" y="1998981"/>
                  </a:lnTo>
                  <a:lnTo>
                    <a:pt x="863600" y="2003553"/>
                  </a:lnTo>
                  <a:close/>
                  <a:moveTo>
                    <a:pt x="863600" y="0"/>
                  </a:moveTo>
                  <a:lnTo>
                    <a:pt x="1727200" y="431800"/>
                  </a:lnTo>
                  <a:lnTo>
                    <a:pt x="1727200" y="942289"/>
                  </a:lnTo>
                  <a:lnTo>
                    <a:pt x="872744" y="942289"/>
                  </a:lnTo>
                  <a:lnTo>
                    <a:pt x="872744" y="958053"/>
                  </a:lnTo>
                  <a:lnTo>
                    <a:pt x="872745" y="958055"/>
                  </a:lnTo>
                  <a:lnTo>
                    <a:pt x="872745" y="1812897"/>
                  </a:lnTo>
                  <a:lnTo>
                    <a:pt x="482291" y="1812897"/>
                  </a:lnTo>
                  <a:lnTo>
                    <a:pt x="386444" y="1764974"/>
                  </a:lnTo>
                  <a:lnTo>
                    <a:pt x="863601" y="942290"/>
                  </a:lnTo>
                  <a:lnTo>
                    <a:pt x="863600" y="942289"/>
                  </a:lnTo>
                  <a:lnTo>
                    <a:pt x="386443" y="1764974"/>
                  </a:lnTo>
                  <a:lnTo>
                    <a:pt x="0" y="1571752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4" name="标题 1"/>
            <p:cNvSpPr txBox="1"/>
            <p:nvPr>
              <p:custDataLst>
                <p:tags r:id="rId19"/>
              </p:custDataLst>
            </p:nvPr>
          </p:nvSpPr>
          <p:spPr>
            <a:xfrm>
              <a:off x="7477117" y="2784766"/>
              <a:ext cx="565656" cy="1025933"/>
            </a:xfrm>
            <a:custGeom>
              <a:avLst/>
              <a:gdLst>
                <a:gd name="connsiteX0" fmla="*/ 857505 w 857505"/>
                <a:gd name="connsiteY0" fmla="*/ 0 h 1560734"/>
                <a:gd name="connsiteX1" fmla="*/ 854456 w 857505"/>
                <a:gd name="connsiteY1" fmla="*/ 1133507 h 1560734"/>
                <a:gd name="connsiteX2" fmla="*/ 468014 w 857505"/>
                <a:gd name="connsiteY2" fmla="*/ 1326729 h 1560734"/>
                <a:gd name="connsiteX3" fmla="*/ 372168 w 857505"/>
                <a:gd name="connsiteY3" fmla="*/ 1374651 h 1560734"/>
                <a:gd name="connsiteX4" fmla="*/ 372167 w 857505"/>
                <a:gd name="connsiteY4" fmla="*/ 1374651 h 1560734"/>
                <a:gd name="connsiteX5" fmla="*/ 1 w 857505"/>
                <a:gd name="connsiteY5" fmla="*/ 1560734 h 1560734"/>
                <a:gd name="connsiteX6" fmla="*/ 1 w 857505"/>
                <a:gd name="connsiteY6" fmla="*/ 1374651 h 1560734"/>
                <a:gd name="connsiteX7" fmla="*/ 2 w 857505"/>
                <a:gd name="connsiteY7" fmla="*/ 1374651 h 1560734"/>
                <a:gd name="connsiteX8" fmla="*/ 0 w 857505"/>
                <a:gd name="connsiteY8" fmla="*/ 504044 h 1560734"/>
                <a:gd name="connsiteX9" fmla="*/ 857505 w 857505"/>
                <a:gd name="connsiteY9" fmla="*/ 0 h 1560734"/>
                <a:gd name="connsiteX10" fmla="*/ 857505 w 857505"/>
                <a:gd name="connsiteY10" fmla="*/ 0 h 1560734"/>
                <a:gd name="connsiteX11" fmla="*/ 857505 w 857505"/>
                <a:gd name="connsiteY11" fmla="*/ 0 h 1560734"/>
                <a:gd name="connsiteX12" fmla="*/ 857505 w 857505"/>
                <a:gd name="connsiteY12" fmla="*/ 0 h 1560734"/>
                <a:gd name="connsiteX13" fmla="*/ 864203 w 864203"/>
                <a:gd name="connsiteY13" fmla="*/ 0 h 1560734"/>
              </a:gdLst>
              <a:ahLst/>
              <a:cxnLst/>
              <a:rect l="l" t="t" r="r" b="b"/>
              <a:pathLst>
                <a:path w="857505" h="1560734">
                  <a:moveTo>
                    <a:pt x="857505" y="0"/>
                  </a:moveTo>
                  <a:cubicBezTo>
                    <a:pt x="856489" y="377836"/>
                    <a:pt x="855472" y="755671"/>
                    <a:pt x="854456" y="1133507"/>
                  </a:cubicBezTo>
                  <a:lnTo>
                    <a:pt x="468014" y="1326729"/>
                  </a:lnTo>
                  <a:lnTo>
                    <a:pt x="372168" y="1374651"/>
                  </a:lnTo>
                  <a:lnTo>
                    <a:pt x="372167" y="1374651"/>
                  </a:lnTo>
                  <a:lnTo>
                    <a:pt x="1" y="1560734"/>
                  </a:lnTo>
                  <a:lnTo>
                    <a:pt x="1" y="1374651"/>
                  </a:lnTo>
                  <a:lnTo>
                    <a:pt x="2" y="1374651"/>
                  </a:lnTo>
                  <a:cubicBezTo>
                    <a:pt x="1" y="1084449"/>
                    <a:pt x="1" y="794246"/>
                    <a:pt x="0" y="504044"/>
                  </a:cubicBezTo>
                  <a:lnTo>
                    <a:pt x="85750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5" name="标题 1"/>
          <p:cNvSpPr txBox="1"/>
          <p:nvPr>
            <p:custDataLst>
              <p:tags r:id="rId20"/>
            </p:custDataLst>
          </p:nvPr>
        </p:nvSpPr>
        <p:spPr>
          <a:xfrm>
            <a:off x="6717992" y="2775738"/>
            <a:ext cx="1521240" cy="7437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03</a:t>
            </a:r>
            <a:endParaRPr kumimoji="1" lang="zh-CN" altLang="en-US"/>
          </a:p>
        </p:txBody>
      </p:sp>
      <p:grpSp>
        <p:nvGrpSpPr>
          <p:cNvPr id="26" name="组合 25"/>
          <p:cNvGrpSpPr/>
          <p:nvPr>
            <p:custDataLst>
              <p:tags r:id="rId21"/>
            </p:custDataLst>
          </p:nvPr>
        </p:nvGrpSpPr>
        <p:grpSpPr>
          <a:xfrm>
            <a:off x="9680641" y="2147657"/>
            <a:ext cx="1128820" cy="1309432"/>
            <a:chOff x="9680641" y="2147657"/>
            <a:chExt cx="1128820" cy="1309432"/>
          </a:xfrm>
        </p:grpSpPr>
        <p:sp>
          <p:nvSpPr>
            <p:cNvPr id="27" name="标题 1"/>
            <p:cNvSpPr txBox="1"/>
            <p:nvPr>
              <p:custDataLst>
                <p:tags r:id="rId22"/>
              </p:custDataLst>
            </p:nvPr>
          </p:nvSpPr>
          <p:spPr>
            <a:xfrm>
              <a:off x="9680641" y="2147657"/>
              <a:ext cx="1128820" cy="1309432"/>
            </a:xfrm>
            <a:custGeom>
              <a:avLst/>
              <a:gdLst>
                <a:gd name="connsiteX0" fmla="*/ 482290 w 1727200"/>
                <a:gd name="connsiteY0" fmla="*/ 1812898 h 2003553"/>
                <a:gd name="connsiteX1" fmla="*/ 872744 w 1727200"/>
                <a:gd name="connsiteY1" fmla="*/ 1812898 h 2003553"/>
                <a:gd name="connsiteX2" fmla="*/ 872744 w 1727200"/>
                <a:gd name="connsiteY2" fmla="*/ 1998981 h 2003553"/>
                <a:gd name="connsiteX3" fmla="*/ 863600 w 1727200"/>
                <a:gd name="connsiteY3" fmla="*/ 2003553 h 2003553"/>
                <a:gd name="connsiteX4" fmla="*/ 863600 w 1727200"/>
                <a:gd name="connsiteY4" fmla="*/ 0 h 2003553"/>
                <a:gd name="connsiteX5" fmla="*/ 1727200 w 1727200"/>
                <a:gd name="connsiteY5" fmla="*/ 431800 h 2003553"/>
                <a:gd name="connsiteX6" fmla="*/ 1727200 w 1727200"/>
                <a:gd name="connsiteY6" fmla="*/ 942289 h 2003553"/>
                <a:gd name="connsiteX7" fmla="*/ 872744 w 1727200"/>
                <a:gd name="connsiteY7" fmla="*/ 942289 h 2003553"/>
                <a:gd name="connsiteX8" fmla="*/ 872744 w 1727200"/>
                <a:gd name="connsiteY8" fmla="*/ 958053 h 2003553"/>
                <a:gd name="connsiteX9" fmla="*/ 872745 w 1727200"/>
                <a:gd name="connsiteY9" fmla="*/ 958055 h 2003553"/>
                <a:gd name="connsiteX10" fmla="*/ 872745 w 1727200"/>
                <a:gd name="connsiteY10" fmla="*/ 1812897 h 2003553"/>
                <a:gd name="connsiteX11" fmla="*/ 482291 w 1727200"/>
                <a:gd name="connsiteY11" fmla="*/ 1812897 h 2003553"/>
                <a:gd name="connsiteX12" fmla="*/ 386444 w 1727200"/>
                <a:gd name="connsiteY12" fmla="*/ 1764974 h 2003553"/>
                <a:gd name="connsiteX13" fmla="*/ 863601 w 1727200"/>
                <a:gd name="connsiteY13" fmla="*/ 942290 h 2003553"/>
                <a:gd name="connsiteX14" fmla="*/ 863600 w 1727200"/>
                <a:gd name="connsiteY14" fmla="*/ 942289 h 2003553"/>
                <a:gd name="connsiteX15" fmla="*/ 386443 w 1727200"/>
                <a:gd name="connsiteY15" fmla="*/ 1764974 h 2003553"/>
                <a:gd name="connsiteX16" fmla="*/ 0 w 1727200"/>
                <a:gd name="connsiteY16" fmla="*/ 1571752 h 2003553"/>
                <a:gd name="connsiteX17" fmla="*/ 0 w 1727200"/>
                <a:gd name="connsiteY17" fmla="*/ 431800 h 2003553"/>
              </a:gdLst>
              <a:ahLst/>
              <a:cxnLst/>
              <a:rect l="l" t="t" r="r" b="b"/>
              <a:pathLst>
                <a:path w="1727200" h="2003553">
                  <a:moveTo>
                    <a:pt x="482290" y="1812898"/>
                  </a:moveTo>
                  <a:lnTo>
                    <a:pt x="872744" y="1812898"/>
                  </a:lnTo>
                  <a:lnTo>
                    <a:pt x="872744" y="1998981"/>
                  </a:lnTo>
                  <a:lnTo>
                    <a:pt x="863600" y="2003553"/>
                  </a:lnTo>
                  <a:close/>
                  <a:moveTo>
                    <a:pt x="863600" y="0"/>
                  </a:moveTo>
                  <a:lnTo>
                    <a:pt x="1727200" y="431800"/>
                  </a:lnTo>
                  <a:lnTo>
                    <a:pt x="1727200" y="942289"/>
                  </a:lnTo>
                  <a:lnTo>
                    <a:pt x="872744" y="942289"/>
                  </a:lnTo>
                  <a:lnTo>
                    <a:pt x="872744" y="958053"/>
                  </a:lnTo>
                  <a:lnTo>
                    <a:pt x="872745" y="958055"/>
                  </a:lnTo>
                  <a:lnTo>
                    <a:pt x="872745" y="1812897"/>
                  </a:lnTo>
                  <a:lnTo>
                    <a:pt x="482291" y="1812897"/>
                  </a:lnTo>
                  <a:lnTo>
                    <a:pt x="386444" y="1764974"/>
                  </a:lnTo>
                  <a:lnTo>
                    <a:pt x="863601" y="942290"/>
                  </a:lnTo>
                  <a:lnTo>
                    <a:pt x="863600" y="942289"/>
                  </a:lnTo>
                  <a:lnTo>
                    <a:pt x="386443" y="1764974"/>
                  </a:lnTo>
                  <a:lnTo>
                    <a:pt x="0" y="1571752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8" name="标题 1"/>
            <p:cNvSpPr txBox="1"/>
            <p:nvPr>
              <p:custDataLst>
                <p:tags r:id="rId23"/>
              </p:custDataLst>
            </p:nvPr>
          </p:nvSpPr>
          <p:spPr>
            <a:xfrm>
              <a:off x="10243556" y="2430659"/>
              <a:ext cx="565656" cy="1025933"/>
            </a:xfrm>
            <a:custGeom>
              <a:avLst/>
              <a:gdLst>
                <a:gd name="connsiteX0" fmla="*/ 857505 w 857505"/>
                <a:gd name="connsiteY0" fmla="*/ 0 h 1560734"/>
                <a:gd name="connsiteX1" fmla="*/ 854456 w 857505"/>
                <a:gd name="connsiteY1" fmla="*/ 1133507 h 1560734"/>
                <a:gd name="connsiteX2" fmla="*/ 468014 w 857505"/>
                <a:gd name="connsiteY2" fmla="*/ 1326729 h 1560734"/>
                <a:gd name="connsiteX3" fmla="*/ 372168 w 857505"/>
                <a:gd name="connsiteY3" fmla="*/ 1374651 h 1560734"/>
                <a:gd name="connsiteX4" fmla="*/ 372167 w 857505"/>
                <a:gd name="connsiteY4" fmla="*/ 1374651 h 1560734"/>
                <a:gd name="connsiteX5" fmla="*/ 1 w 857505"/>
                <a:gd name="connsiteY5" fmla="*/ 1560734 h 1560734"/>
                <a:gd name="connsiteX6" fmla="*/ 1 w 857505"/>
                <a:gd name="connsiteY6" fmla="*/ 1374651 h 1560734"/>
                <a:gd name="connsiteX7" fmla="*/ 2 w 857505"/>
                <a:gd name="connsiteY7" fmla="*/ 1374651 h 1560734"/>
                <a:gd name="connsiteX8" fmla="*/ 0 w 857505"/>
                <a:gd name="connsiteY8" fmla="*/ 504044 h 1560734"/>
                <a:gd name="connsiteX9" fmla="*/ 857505 w 857505"/>
                <a:gd name="connsiteY9" fmla="*/ 0 h 1560734"/>
                <a:gd name="connsiteX10" fmla="*/ 857505 w 857505"/>
                <a:gd name="connsiteY10" fmla="*/ 0 h 1560734"/>
                <a:gd name="connsiteX11" fmla="*/ 857505 w 857505"/>
                <a:gd name="connsiteY11" fmla="*/ 0 h 1560734"/>
                <a:gd name="connsiteX12" fmla="*/ 857505 w 857505"/>
                <a:gd name="connsiteY12" fmla="*/ 0 h 1560734"/>
                <a:gd name="connsiteX13" fmla="*/ 864203 w 864203"/>
                <a:gd name="connsiteY13" fmla="*/ 0 h 1560734"/>
              </a:gdLst>
              <a:ahLst/>
              <a:cxnLst/>
              <a:rect l="l" t="t" r="r" b="b"/>
              <a:pathLst>
                <a:path w="857505" h="1560734">
                  <a:moveTo>
                    <a:pt x="857505" y="0"/>
                  </a:moveTo>
                  <a:cubicBezTo>
                    <a:pt x="856489" y="377836"/>
                    <a:pt x="855472" y="755671"/>
                    <a:pt x="854456" y="1133507"/>
                  </a:cubicBezTo>
                  <a:lnTo>
                    <a:pt x="468014" y="1326729"/>
                  </a:lnTo>
                  <a:lnTo>
                    <a:pt x="372168" y="1374651"/>
                  </a:lnTo>
                  <a:lnTo>
                    <a:pt x="372167" y="1374651"/>
                  </a:lnTo>
                  <a:lnTo>
                    <a:pt x="1" y="1560734"/>
                  </a:lnTo>
                  <a:lnTo>
                    <a:pt x="1" y="1374651"/>
                  </a:lnTo>
                  <a:lnTo>
                    <a:pt x="2" y="1374651"/>
                  </a:lnTo>
                  <a:cubicBezTo>
                    <a:pt x="1" y="1084449"/>
                    <a:pt x="1" y="794246"/>
                    <a:pt x="0" y="504044"/>
                  </a:cubicBezTo>
                  <a:lnTo>
                    <a:pt x="85750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9" name="标题 1"/>
          <p:cNvSpPr txBox="1"/>
          <p:nvPr>
            <p:custDataLst>
              <p:tags r:id="rId24"/>
            </p:custDataLst>
          </p:nvPr>
        </p:nvSpPr>
        <p:spPr>
          <a:xfrm>
            <a:off x="9484431" y="2421631"/>
            <a:ext cx="1521240" cy="7437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04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5400000" flipV="1">
            <a:off x="-764071" y="4695734"/>
            <a:ext cx="2556256" cy="50800"/>
          </a:xfrm>
          <a:prstGeom prst="parallelogram">
            <a:avLst>
              <a:gd name="adj" fmla="val 10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5400000" flipV="1">
            <a:off x="10544395" y="4290620"/>
            <a:ext cx="2556256" cy="50800"/>
          </a:xfrm>
          <a:prstGeom prst="parallelogram">
            <a:avLst>
              <a:gd name="adj" fmla="val 10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5400000" flipV="1">
            <a:off x="10815738" y="5982478"/>
            <a:ext cx="1406324" cy="90077"/>
          </a:xfrm>
          <a:prstGeom prst="parallelogram">
            <a:avLst>
              <a:gd name="adj" fmla="val 10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5400000" flipV="1">
            <a:off x="-342258" y="2811015"/>
            <a:ext cx="1406324" cy="90077"/>
          </a:xfrm>
          <a:prstGeom prst="parallelogram">
            <a:avLst>
              <a:gd name="adj" fmla="val 10000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什么是行为层文化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3149600" y="1162384"/>
            <a:ext cx="2743199" cy="1917996"/>
          </a:xfrm>
          <a:prstGeom prst="roundRect">
            <a:avLst>
              <a:gd name="adj" fmla="val 496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660400" y="1563124"/>
            <a:ext cx="4959684" cy="1917996"/>
          </a:xfrm>
          <a:prstGeom prst="roundRect">
            <a:avLst>
              <a:gd name="adj" fmla="val 4965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886615" y="2311317"/>
            <a:ext cx="4507249" cy="88740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每日宣誓形成心理锚点，将“安全第一”理念植入工作前状态。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4092691" y="1206726"/>
            <a:ext cx="857016" cy="33035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 rot="5400000">
            <a:off x="861438" y="1512655"/>
            <a:ext cx="69495" cy="47157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 rot="16200000" flipH="1">
            <a:off x="4933480" y="2658835"/>
            <a:ext cx="80580" cy="128503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886617" y="1819728"/>
            <a:ext cx="4507249" cy="49158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安全意识的固化路径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8775701" y="1162384"/>
            <a:ext cx="2743199" cy="1917996"/>
          </a:xfrm>
          <a:prstGeom prst="roundRect">
            <a:avLst>
              <a:gd name="adj" fmla="val 496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6286501" y="1563124"/>
            <a:ext cx="4959684" cy="1917996"/>
          </a:xfrm>
          <a:prstGeom prst="roundRect">
            <a:avLst>
              <a:gd name="adj" fmla="val 4965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6512716" y="2311317"/>
            <a:ext cx="4507249" cy="88740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师徒制打破书面知识壁垒，实现“手感”“直觉”等隐性知识传承。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9718792" y="1206726"/>
            <a:ext cx="857016" cy="33035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 rot="5400000">
            <a:off x="6487539" y="1512655"/>
            <a:ext cx="69495" cy="47157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 rot="16200000" flipH="1">
            <a:off x="10559581" y="2658835"/>
            <a:ext cx="80580" cy="128503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6512718" y="1819728"/>
            <a:ext cx="4507249" cy="49158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技术经验的非正式传递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3149600" y="3726849"/>
            <a:ext cx="2743199" cy="1917996"/>
          </a:xfrm>
          <a:prstGeom prst="roundRect">
            <a:avLst>
              <a:gd name="adj" fmla="val 4965"/>
            </a:avLst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660400" y="4127589"/>
            <a:ext cx="4959684" cy="1917996"/>
          </a:xfrm>
          <a:prstGeom prst="roundRect">
            <a:avLst>
              <a:gd name="adj" fmla="val 4965"/>
            </a:avLst>
          </a:prstGeom>
          <a:solidFill>
            <a:schemeClr val="bg1"/>
          </a:solidFill>
          <a:ln w="127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886615" y="4875781"/>
            <a:ext cx="4507249" cy="88740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集体活动创造共同记忆，增强归属感与协作意愿。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4092691" y="3771191"/>
            <a:ext cx="857016" cy="33035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 rot="5400000">
            <a:off x="861438" y="4077119"/>
            <a:ext cx="69495" cy="47157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 rot="16200000" flipH="1">
            <a:off x="4933480" y="5223299"/>
            <a:ext cx="80580" cy="128503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21"/>
            </p:custDataLst>
          </p:nvPr>
        </p:nvSpPr>
        <p:spPr>
          <a:xfrm>
            <a:off x="886617" y="4384193"/>
            <a:ext cx="4507249" cy="49158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团队凝聚力的构建方式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4" name="标题 1"/>
          <p:cNvSpPr txBox="1"/>
          <p:nvPr>
            <p:custDataLst>
              <p:tags r:id="rId22"/>
            </p:custDataLst>
          </p:nvPr>
        </p:nvSpPr>
        <p:spPr>
          <a:xfrm>
            <a:off x="8775701" y="3726849"/>
            <a:ext cx="2743199" cy="1917996"/>
          </a:xfrm>
          <a:prstGeom prst="roundRect">
            <a:avLst>
              <a:gd name="adj" fmla="val 4965"/>
            </a:avLst>
          </a:prstGeom>
          <a:solidFill>
            <a:schemeClr val="accent3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23"/>
            </p:custDataLst>
          </p:nvPr>
        </p:nvSpPr>
        <p:spPr>
          <a:xfrm>
            <a:off x="6286501" y="4127589"/>
            <a:ext cx="4959684" cy="1917996"/>
          </a:xfrm>
          <a:prstGeom prst="roundRect">
            <a:avLst>
              <a:gd name="adj" fmla="val 4965"/>
            </a:avLst>
          </a:prstGeom>
          <a:solidFill>
            <a:schemeClr val="bg1"/>
          </a:solidFill>
          <a:ln w="1270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24"/>
            </p:custDataLst>
          </p:nvPr>
        </p:nvSpPr>
        <p:spPr>
          <a:xfrm>
            <a:off x="6512716" y="4875781"/>
            <a:ext cx="4507249" cy="88740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通过“榜样—追随者”结构，实现工匠精神与创新文化的持续演进。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7" name="标题 1"/>
          <p:cNvSpPr txBox="1"/>
          <p:nvPr>
            <p:custDataLst>
              <p:tags r:id="rId25"/>
            </p:custDataLst>
          </p:nvPr>
        </p:nvSpPr>
        <p:spPr>
          <a:xfrm>
            <a:off x="9718792" y="3771191"/>
            <a:ext cx="857016" cy="33035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26"/>
            </p:custDataLst>
          </p:nvPr>
        </p:nvSpPr>
        <p:spPr>
          <a:xfrm rot="5400000">
            <a:off x="6487539" y="4077119"/>
            <a:ext cx="69495" cy="47157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>
            <p:custDataLst>
              <p:tags r:id="rId27"/>
            </p:custDataLst>
          </p:nvPr>
        </p:nvSpPr>
        <p:spPr>
          <a:xfrm rot="16200000" flipH="1">
            <a:off x="10559581" y="5223299"/>
            <a:ext cx="80580" cy="128503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>
            <p:custDataLst>
              <p:tags r:id="rId28"/>
            </p:custDataLst>
          </p:nvPr>
        </p:nvSpPr>
        <p:spPr>
          <a:xfrm>
            <a:off x="6512718" y="4384193"/>
            <a:ext cx="4507249" cy="49158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企业精神的代际延续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31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行为层文化的作用机制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-97155" y="-2794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358071" y="1342285"/>
            <a:ext cx="970546" cy="633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0">
                      <a:srgbClr val="E9C89C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lin ang="5400000" scaled="0"/>
                </a:gra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1153920" y="1865299"/>
            <a:ext cx="1378848" cy="1355556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1247793" y="1957587"/>
            <a:ext cx="1191100" cy="117098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523266" y="2262857"/>
            <a:ext cx="640156" cy="560440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1133271" y="2822173"/>
            <a:ext cx="291012" cy="286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660400" y="4049068"/>
            <a:ext cx="2365886" cy="18730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有数据显示，实施标准化班前会的企业事故率下降40%以上。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60400" y="3320359"/>
            <a:ext cx="2365886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降低事故率的关键因素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4188942" y="1342285"/>
            <a:ext cx="970546" cy="633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0">
                      <a:srgbClr val="E9C89C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lin ang="5400000" scaled="0"/>
                </a:gra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3984791" y="1865299"/>
            <a:ext cx="1378848" cy="1355556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4078664" y="1957587"/>
            <a:ext cx="1191100" cy="117098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4354136" y="2246982"/>
            <a:ext cx="640158" cy="592190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3964142" y="2822173"/>
            <a:ext cx="291012" cy="286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3491271" y="4049068"/>
            <a:ext cx="2365886" cy="18730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经验丰富的师傅指导可使新员工上岗周期缩短60%。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3491271" y="3320359"/>
            <a:ext cx="2365886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提升操作效率的隐形推力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7019814" y="1342285"/>
            <a:ext cx="970546" cy="633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0">
                      <a:srgbClr val="E9C89C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lin ang="5400000" scaled="0"/>
                </a:gra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6"/>
            </p:custDataLst>
          </p:nvPr>
        </p:nvSpPr>
        <p:spPr>
          <a:xfrm>
            <a:off x="6815662" y="1865299"/>
            <a:ext cx="1378848" cy="1355556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7"/>
            </p:custDataLst>
          </p:nvPr>
        </p:nvSpPr>
        <p:spPr>
          <a:xfrm>
            <a:off x="6909536" y="1957587"/>
            <a:ext cx="1191100" cy="117098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7197269" y="2222997"/>
            <a:ext cx="615634" cy="640158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9"/>
            </p:custDataLst>
          </p:nvPr>
        </p:nvSpPr>
        <p:spPr>
          <a:xfrm>
            <a:off x="6795013" y="2822173"/>
            <a:ext cx="291012" cy="286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20"/>
            </p:custDataLst>
          </p:nvPr>
        </p:nvSpPr>
        <p:spPr>
          <a:xfrm>
            <a:off x="6322142" y="4049068"/>
            <a:ext cx="2365886" cy="18730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师徒间频繁交流激发问题意识，催生改进提案。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3" name="标题 1"/>
          <p:cNvSpPr txBox="1"/>
          <p:nvPr>
            <p:custDataLst>
              <p:tags r:id="rId21"/>
            </p:custDataLst>
          </p:nvPr>
        </p:nvSpPr>
        <p:spPr>
          <a:xfrm>
            <a:off x="6322142" y="3320359"/>
            <a:ext cx="2365886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促进技术创新的土壤培育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4" name="标题 1"/>
          <p:cNvSpPr txBox="1"/>
          <p:nvPr>
            <p:custDataLst>
              <p:tags r:id="rId22"/>
            </p:custDataLst>
          </p:nvPr>
        </p:nvSpPr>
        <p:spPr>
          <a:xfrm>
            <a:off x="9850686" y="1342285"/>
            <a:ext cx="970546" cy="6336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gradFill>
                  <a:gsLst>
                    <a:gs pos="0">
                      <a:srgbClr val="E9C89C">
                        <a:alpha val="100000"/>
                      </a:srgbClr>
                    </a:gs>
                    <a:gs pos="100000">
                      <a:srgbClr val="FFFFFF">
                        <a:alpha val="100000"/>
                      </a:srgbClr>
                    </a:gs>
                  </a:gsLst>
                  <a:lin ang="5400000" scaled="0"/>
                </a:gra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23"/>
            </p:custDataLst>
          </p:nvPr>
        </p:nvSpPr>
        <p:spPr>
          <a:xfrm>
            <a:off x="9646534" y="1865299"/>
            <a:ext cx="1378848" cy="1355556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24"/>
            </p:custDataLst>
          </p:nvPr>
        </p:nvSpPr>
        <p:spPr>
          <a:xfrm>
            <a:off x="9740408" y="1957587"/>
            <a:ext cx="1191100" cy="117098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25"/>
            </p:custDataLst>
          </p:nvPr>
        </p:nvSpPr>
        <p:spPr>
          <a:xfrm>
            <a:off x="10015927" y="2222997"/>
            <a:ext cx="640064" cy="640158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26"/>
            </p:custDataLst>
          </p:nvPr>
        </p:nvSpPr>
        <p:spPr>
          <a:xfrm>
            <a:off x="9625885" y="2822173"/>
            <a:ext cx="291012" cy="286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>
            <p:custDataLst>
              <p:tags r:id="rId27"/>
            </p:custDataLst>
          </p:nvPr>
        </p:nvSpPr>
        <p:spPr>
          <a:xfrm>
            <a:off x="9153014" y="4049068"/>
            <a:ext cx="2365886" cy="18730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90%以上的高级技师均经历过系统性师徒培养过程。</a:t>
            </a:r>
            <a:endParaRPr kumimoji="1" lang="en-US" altLang="zh-CN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30" name="标题 1"/>
          <p:cNvSpPr txBox="1"/>
          <p:nvPr>
            <p:custDataLst>
              <p:tags r:id="rId28"/>
            </p:custDataLst>
          </p:nvPr>
        </p:nvSpPr>
        <p:spPr>
          <a:xfrm>
            <a:off x="9153014" y="3320359"/>
            <a:ext cx="2365886" cy="720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人才梯队建设的重要支撑</a:t>
            </a:r>
            <a:endParaRPr kumimoji="1" lang="en-US" altLang="zh-CN" sz="24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31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行为层文化与组织绩效的关系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70024" y="404790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班前会“安全宣誓”——钢铁生产的“第一道安全防线”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6200000">
            <a:off x="4182696" y="1439039"/>
            <a:ext cx="3694405" cy="3694405"/>
          </a:xfrm>
          <a:prstGeom prst="ellipse">
            <a:avLst/>
          </a:prstGeom>
          <a:noFill/>
          <a:ln w="12700" cap="flat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49000">
                  <a:schemeClr val="accent2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622170" y="1867747"/>
            <a:ext cx="2815456" cy="2815456"/>
          </a:xfrm>
          <a:prstGeom prst="ellipse">
            <a:avLst/>
          </a:prstGeom>
          <a:noFill/>
          <a:ln w="12700" cap="flat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49000">
                  <a:schemeClr val="accent2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miter/>
          </a:ln>
          <a:effectLst>
            <a:outerShdw blurRad="50800" dist="38100" dir="2700000" algn="tl" rotWithShape="0">
              <a:srgbClr val="FFAC8A">
                <a:alpha val="4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771492" y="2012297"/>
            <a:ext cx="2516814" cy="2516815"/>
          </a:xfrm>
          <a:prstGeom prst="ellipse">
            <a:avLst/>
          </a:prstGeom>
          <a:gradFill>
            <a:gsLst>
              <a:gs pos="28000">
                <a:schemeClr val="accent1">
                  <a:lumMod val="60000"/>
                  <a:lumOff val="40000"/>
                  <a:alpha val="100000"/>
                </a:schemeClr>
              </a:gs>
              <a:gs pos="76000">
                <a:schemeClr val="accent1"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981772" y="1835686"/>
            <a:ext cx="96253" cy="96253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/>
          </a:ln>
          <a:effectLst>
            <a:outerShdw blurRad="76200" algn="ctr" rotWithShape="0">
              <a:schemeClr val="accent1">
                <a:lumMod val="20000"/>
                <a:lumOff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981772" y="4640543"/>
            <a:ext cx="96253" cy="96253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/>
          </a:ln>
          <a:effectLst>
            <a:outerShdw blurRad="76200" algn="ct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097624" y="2537472"/>
            <a:ext cx="681519" cy="681519"/>
          </a:xfrm>
          <a:prstGeom prst="corner">
            <a:avLst/>
          </a:pr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0800000">
            <a:off x="5280653" y="3353491"/>
            <a:ext cx="681519" cy="681519"/>
          </a:xfrm>
          <a:prstGeom prst="corner">
            <a:avLst/>
          </a:pr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0800000" flipH="1">
            <a:off x="6097624" y="3353491"/>
            <a:ext cx="681519" cy="681519"/>
          </a:xfrm>
          <a:prstGeom prst="corner">
            <a:avLst/>
          </a:pr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5280653" y="2537472"/>
            <a:ext cx="681519" cy="681519"/>
          </a:xfrm>
          <a:prstGeom prst="corner">
            <a:avLst/>
          </a:pr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94970" y="2718435"/>
            <a:ext cx="3510280" cy="10534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每日清晨7:30准时在各车间入口列队举行，确保全员覆盖。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 flipH="1">
            <a:off x="4110586" y="1888811"/>
            <a:ext cx="621928" cy="621928"/>
          </a:xfrm>
          <a:prstGeom prst="ellipse">
            <a:avLst/>
          </a:prstGeom>
          <a:gradFill>
            <a:gsLst>
              <a:gs pos="28000">
                <a:schemeClr val="accent2">
                  <a:lumMod val="40000"/>
                  <a:lumOff val="60000"/>
                </a:schemeClr>
              </a:gs>
              <a:gs pos="76000">
                <a:schemeClr val="accent2"/>
              </a:gs>
            </a:gsLst>
            <a:lin ang="2700000" scaled="0"/>
          </a:gradFill>
          <a:ln w="12700" cap="flat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4188407" y="1995662"/>
            <a:ext cx="466286" cy="408227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680298" y="1835686"/>
            <a:ext cx="3224967" cy="72579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09523" y="1888811"/>
            <a:ext cx="2766517" cy="619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固定时间与地点安排</a:t>
            </a:r>
            <a:endParaRPr kumimoji="1" lang="en-US" altLang="zh-CN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680297" y="4893629"/>
            <a:ext cx="3224967" cy="105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蓝色工装、整齐列队、右手握拳举至胸前，强化视觉统一性。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 flipH="1">
            <a:off x="4110586" y="4073239"/>
            <a:ext cx="621928" cy="621928"/>
          </a:xfrm>
          <a:prstGeom prst="ellipse">
            <a:avLst/>
          </a:prstGeom>
          <a:gradFill>
            <a:gsLst>
              <a:gs pos="28000">
                <a:schemeClr val="accent2">
                  <a:lumMod val="40000"/>
                  <a:lumOff val="60000"/>
                </a:schemeClr>
              </a:gs>
              <a:gs pos="76000">
                <a:schemeClr val="accent2"/>
              </a:gs>
            </a:gsLst>
            <a:lin ang="2700000" scaled="0"/>
          </a:gradFill>
          <a:ln w="12700" cap="flat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680298" y="4010999"/>
            <a:ext cx="3224967" cy="72579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60000"/>
                  <a:lumOff val="40000"/>
                  <a:alpha val="100000"/>
                </a:schemeClr>
              </a:gs>
              <a:gs pos="94000">
                <a:schemeClr val="accent2"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09523" y="4064124"/>
            <a:ext cx="2766517" cy="619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统一着装与站姿要求</a:t>
            </a:r>
            <a:endParaRPr kumimoji="1" lang="en-US" altLang="zh-CN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8154533" y="2718316"/>
            <a:ext cx="3224967" cy="105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结合前日隐患与当日风险点定制内容，提升针对性。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7358802" y="1888812"/>
            <a:ext cx="621928" cy="621928"/>
          </a:xfrm>
          <a:prstGeom prst="ellipse">
            <a:avLst/>
          </a:prstGeom>
          <a:gradFill>
            <a:gsLst>
              <a:gs pos="28000">
                <a:schemeClr val="accent1">
                  <a:lumMod val="40000"/>
                  <a:lumOff val="60000"/>
                </a:schemeClr>
              </a:gs>
              <a:gs pos="76000">
                <a:schemeClr val="accent1"/>
              </a:gs>
            </a:gsLst>
            <a:lin ang="2700000" scaled="0"/>
          </a:gradFill>
          <a:ln w="12700" cap="flat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154533" y="1835687"/>
            <a:ext cx="3224967" cy="72579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94000">
                <a:schemeClr val="accent1"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383905" y="1941830"/>
            <a:ext cx="2907665" cy="619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宣誓词内容动态更新</a:t>
            </a:r>
            <a:endParaRPr kumimoji="1" lang="en-US" altLang="zh-CN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7327284" y="4064125"/>
            <a:ext cx="621928" cy="621928"/>
          </a:xfrm>
          <a:prstGeom prst="ellipse">
            <a:avLst/>
          </a:prstGeom>
          <a:gradFill>
            <a:gsLst>
              <a:gs pos="28000">
                <a:schemeClr val="accent1">
                  <a:lumMod val="40000"/>
                  <a:lumOff val="60000"/>
                </a:schemeClr>
              </a:gs>
              <a:gs pos="76000">
                <a:schemeClr val="accent1"/>
              </a:gs>
            </a:gsLst>
            <a:lin ang="2700000" scaled="0"/>
          </a:gradFill>
          <a:ln w="12700" cap="flat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8154533" y="4011000"/>
            <a:ext cx="3224967" cy="72579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94000">
                <a:schemeClr val="accent1"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8383758" y="4064125"/>
            <a:ext cx="2766517" cy="619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领誓人轮值制度</a:t>
            </a:r>
            <a:endParaRPr kumimoji="1" lang="en-US" altLang="zh-CN" sz="24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8" name="标题 1"/>
          <p:cNvSpPr txBox="1"/>
          <p:nvPr/>
        </p:nvSpPr>
        <p:spPr>
          <a:xfrm>
            <a:off x="8154533" y="4893629"/>
            <a:ext cx="3224967" cy="105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每班由不同员工轮流领誓，增强责任意识与参与感。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9" name="标题 1"/>
          <p:cNvSpPr txBox="1"/>
          <p:nvPr/>
        </p:nvSpPr>
        <p:spPr>
          <a:xfrm>
            <a:off x="7456378" y="4178300"/>
            <a:ext cx="363740" cy="393579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7460887" y="2002987"/>
            <a:ext cx="417759" cy="39357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4208811" y="4187414"/>
            <a:ext cx="425478" cy="393579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安全宣誓的仪式设计与流程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27"/>
          <p:cNvSpPr txBox="1"/>
          <p:nvPr/>
        </p:nvSpPr>
        <p:spPr>
          <a:xfrm>
            <a:off x="0" y="6537278"/>
            <a:ext cx="12192000" cy="32072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 rot="440417">
            <a:off x="777666" y="2070505"/>
            <a:ext cx="2376029" cy="3159474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400000" scaled="0"/>
          </a:gra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>
            <a:off x="699439" y="1992572"/>
            <a:ext cx="2376029" cy="3159474"/>
          </a:xfrm>
          <a:prstGeom prst="roundRect">
            <a:avLst/>
          </a:prstGeom>
          <a:solidFill>
            <a:schemeClr val="bg1"/>
          </a:solidFill>
          <a:ln w="635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1055370" y="3034030"/>
            <a:ext cx="1764665" cy="4603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基础誓词框架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7" name="AiPPT8"/>
          <p:cNvSpPr txBox="1"/>
          <p:nvPr>
            <p:custDataLst>
              <p:tags r:id="rId4"/>
            </p:custDataLst>
          </p:nvPr>
        </p:nvSpPr>
        <p:spPr>
          <a:xfrm>
            <a:off x="690880" y="3506470"/>
            <a:ext cx="2301240" cy="12153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包含“遵守规程、不违章作业、预防为主、检查设备、保障安全”等核心要素。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1728060" y="2448316"/>
            <a:ext cx="416476" cy="41647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>
            <a:off x="1662016" y="2382272"/>
            <a:ext cx="548564" cy="548564"/>
          </a:xfrm>
          <a:prstGeom prst="arc">
            <a:avLst>
              <a:gd name="adj1" fmla="val 393838"/>
              <a:gd name="adj2" fmla="val 18064512"/>
            </a:avLst>
          </a:prstGeom>
          <a:noFill/>
          <a:ln w="28575" cap="rnd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7"/>
            </p:custDataLst>
          </p:nvPr>
        </p:nvSpPr>
        <p:spPr>
          <a:xfrm>
            <a:off x="1819825" y="2540081"/>
            <a:ext cx="232946" cy="232946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8"/>
            </p:custDataLst>
          </p:nvPr>
        </p:nvSpPr>
        <p:spPr>
          <a:xfrm rot="440417">
            <a:off x="3562567" y="2070505"/>
            <a:ext cx="2376029" cy="3159474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400000" scaled="0"/>
          </a:gra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9"/>
            </p:custDataLst>
          </p:nvPr>
        </p:nvSpPr>
        <p:spPr>
          <a:xfrm>
            <a:off x="3484340" y="1992572"/>
            <a:ext cx="2376029" cy="3159474"/>
          </a:xfrm>
          <a:prstGeom prst="roundRect">
            <a:avLst/>
          </a:prstGeom>
          <a:solidFill>
            <a:schemeClr val="bg1"/>
          </a:solidFill>
          <a:ln w="635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0"/>
            </p:custDataLst>
          </p:nvPr>
        </p:nvSpPr>
        <p:spPr>
          <a:xfrm>
            <a:off x="3880485" y="3034030"/>
            <a:ext cx="1511935" cy="46037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风险场景专项强化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4" name="AiPPT8"/>
          <p:cNvSpPr txBox="1"/>
          <p:nvPr>
            <p:custDataLst>
              <p:tags r:id="rId11"/>
            </p:custDataLst>
          </p:nvPr>
        </p:nvSpPr>
        <p:spPr>
          <a:xfrm>
            <a:off x="3627755" y="3506470"/>
            <a:ext cx="2280920" cy="12153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高空作业强调“系好安全带、检查吊具牢固性”；煤气区域明确“携带CO检测仪、双人同行”。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5" name="标题 1"/>
          <p:cNvSpPr txBox="1"/>
          <p:nvPr>
            <p:custDataLst>
              <p:tags r:id="rId12"/>
            </p:custDataLst>
          </p:nvPr>
        </p:nvSpPr>
        <p:spPr>
          <a:xfrm>
            <a:off x="4464117" y="2448316"/>
            <a:ext cx="416476" cy="41647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3"/>
            </p:custDataLst>
          </p:nvPr>
        </p:nvSpPr>
        <p:spPr>
          <a:xfrm>
            <a:off x="4555882" y="2540081"/>
            <a:ext cx="232946" cy="232946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4"/>
            </p:custDataLst>
          </p:nvPr>
        </p:nvSpPr>
        <p:spPr>
          <a:xfrm>
            <a:off x="4398073" y="2382272"/>
            <a:ext cx="548564" cy="548564"/>
          </a:xfrm>
          <a:prstGeom prst="arc">
            <a:avLst>
              <a:gd name="adj1" fmla="val 11519722"/>
              <a:gd name="adj2" fmla="val 1230871"/>
            </a:avLst>
          </a:prstGeom>
          <a:noFill/>
          <a:ln w="28575" cap="rnd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15"/>
            </p:custDataLst>
          </p:nvPr>
        </p:nvSpPr>
        <p:spPr>
          <a:xfrm rot="440417">
            <a:off x="6347468" y="2070505"/>
            <a:ext cx="2376029" cy="3159474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400000" scaled="0"/>
          </a:gra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16"/>
            </p:custDataLst>
          </p:nvPr>
        </p:nvSpPr>
        <p:spPr>
          <a:xfrm>
            <a:off x="6269241" y="1992572"/>
            <a:ext cx="2376029" cy="3159474"/>
          </a:xfrm>
          <a:prstGeom prst="roundRect">
            <a:avLst/>
          </a:prstGeom>
          <a:solidFill>
            <a:schemeClr val="bg1"/>
          </a:solidFill>
          <a:ln w="635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17"/>
            </p:custDataLst>
          </p:nvPr>
        </p:nvSpPr>
        <p:spPr>
          <a:xfrm>
            <a:off x="6736809" y="3034303"/>
            <a:ext cx="1440893" cy="46006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情景化语言表达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1" name="AiPPT8"/>
          <p:cNvSpPr txBox="1"/>
          <p:nvPr>
            <p:custDataLst>
              <p:tags r:id="rId18"/>
            </p:custDataLst>
          </p:nvPr>
        </p:nvSpPr>
        <p:spPr>
          <a:xfrm>
            <a:off x="6412865" y="3506470"/>
            <a:ext cx="2281555" cy="12153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使用“我</a:t>
            </a:r>
            <a:r>
              <a:rPr kumimoji="1" lang="zh-CN" altLang="en-US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承</a:t>
            </a: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诺”“牢记”“确保”等强表态词汇，增强心理暗示。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2" name="标题 1"/>
          <p:cNvSpPr txBox="1"/>
          <p:nvPr>
            <p:custDataLst>
              <p:tags r:id="rId19"/>
            </p:custDataLst>
          </p:nvPr>
        </p:nvSpPr>
        <p:spPr>
          <a:xfrm>
            <a:off x="7249017" y="2439224"/>
            <a:ext cx="416476" cy="416477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20"/>
            </p:custDataLst>
          </p:nvPr>
        </p:nvSpPr>
        <p:spPr>
          <a:xfrm>
            <a:off x="7340782" y="2530988"/>
            <a:ext cx="232947" cy="232947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21"/>
            </p:custDataLst>
          </p:nvPr>
        </p:nvSpPr>
        <p:spPr>
          <a:xfrm>
            <a:off x="7192065" y="2382272"/>
            <a:ext cx="530381" cy="530381"/>
          </a:xfrm>
          <a:prstGeom prst="arc">
            <a:avLst>
              <a:gd name="adj1" fmla="val 11519722"/>
              <a:gd name="adj2" fmla="val 9289648"/>
            </a:avLst>
          </a:prstGeom>
          <a:noFill/>
          <a:ln w="28575" cap="rnd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22"/>
            </p:custDataLst>
          </p:nvPr>
        </p:nvSpPr>
        <p:spPr>
          <a:xfrm rot="440417">
            <a:off x="9132370" y="2070505"/>
            <a:ext cx="2376029" cy="3159474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400000" scaled="0"/>
          </a:gradFill>
          <a:ln w="127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23"/>
            </p:custDataLst>
          </p:nvPr>
        </p:nvSpPr>
        <p:spPr>
          <a:xfrm>
            <a:off x="9054143" y="1992572"/>
            <a:ext cx="2376029" cy="3159474"/>
          </a:xfrm>
          <a:prstGeom prst="roundRect">
            <a:avLst/>
          </a:prstGeom>
          <a:solidFill>
            <a:schemeClr val="bg1"/>
          </a:solidFill>
          <a:ln w="635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24"/>
            </p:custDataLst>
          </p:nvPr>
        </p:nvSpPr>
        <p:spPr>
          <a:xfrm>
            <a:off x="9521711" y="3034303"/>
            <a:ext cx="1440893" cy="46006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与历史教训挂钩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8" name="AiPPT8"/>
          <p:cNvSpPr txBox="1"/>
          <p:nvPr>
            <p:custDataLst>
              <p:tags r:id="rId25"/>
            </p:custDataLst>
          </p:nvPr>
        </p:nvSpPr>
        <p:spPr>
          <a:xfrm>
            <a:off x="9197781" y="3506608"/>
            <a:ext cx="2088752" cy="12150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引用过往安全事故案例作为警示背景，唤起敬畏之心。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9" name="标题 1"/>
          <p:cNvSpPr txBox="1"/>
          <p:nvPr>
            <p:custDataLst>
              <p:tags r:id="rId26"/>
            </p:custDataLst>
          </p:nvPr>
        </p:nvSpPr>
        <p:spPr>
          <a:xfrm>
            <a:off x="10082764" y="2448316"/>
            <a:ext cx="416476" cy="41647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>
            <p:custDataLst>
              <p:tags r:id="rId27"/>
            </p:custDataLst>
          </p:nvPr>
        </p:nvSpPr>
        <p:spPr>
          <a:xfrm>
            <a:off x="10016720" y="2382272"/>
            <a:ext cx="548564" cy="548564"/>
          </a:xfrm>
          <a:prstGeom prst="arc">
            <a:avLst>
              <a:gd name="adj1" fmla="val 393838"/>
              <a:gd name="adj2" fmla="val 18064512"/>
            </a:avLst>
          </a:prstGeom>
          <a:noFill/>
          <a:ln w="28575" cap="rnd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>
            <p:custDataLst>
              <p:tags r:id="rId28"/>
            </p:custDataLst>
          </p:nvPr>
        </p:nvSpPr>
        <p:spPr>
          <a:xfrm>
            <a:off x="10174529" y="2540081"/>
            <a:ext cx="232946" cy="232946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810593" y="236733"/>
            <a:ext cx="7780158" cy="432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CN" altLang="en-US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3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安全宣誓的内容设计逻辑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0" y="306372"/>
            <a:ext cx="666491" cy="292723"/>
          </a:xfrm>
          <a:custGeom>
            <a:avLst/>
            <a:gdLst>
              <a:gd name="connsiteX0" fmla="*/ 696582 w 846087"/>
              <a:gd name="connsiteY0" fmla="*/ 326664 h 371602"/>
              <a:gd name="connsiteX1" fmla="*/ 719051 w 846087"/>
              <a:gd name="connsiteY1" fmla="*/ 349133 h 371602"/>
              <a:gd name="connsiteX2" fmla="*/ 696582 w 846087"/>
              <a:gd name="connsiteY2" fmla="*/ 371602 h 371602"/>
              <a:gd name="connsiteX3" fmla="*/ 674113 w 846087"/>
              <a:gd name="connsiteY3" fmla="*/ 349133 h 371602"/>
              <a:gd name="connsiteX4" fmla="*/ 696582 w 846087"/>
              <a:gd name="connsiteY4" fmla="*/ 326664 h 371602"/>
              <a:gd name="connsiteX5" fmla="*/ 627878 w 846087"/>
              <a:gd name="connsiteY5" fmla="*/ 326664 h 371602"/>
              <a:gd name="connsiteX6" fmla="*/ 650347 w 846087"/>
              <a:gd name="connsiteY6" fmla="*/ 349133 h 371602"/>
              <a:gd name="connsiteX7" fmla="*/ 627878 w 846087"/>
              <a:gd name="connsiteY7" fmla="*/ 371602 h 371602"/>
              <a:gd name="connsiteX8" fmla="*/ 605409 w 846087"/>
              <a:gd name="connsiteY8" fmla="*/ 349133 h 371602"/>
              <a:gd name="connsiteX9" fmla="*/ 627878 w 846087"/>
              <a:gd name="connsiteY9" fmla="*/ 326664 h 371602"/>
              <a:gd name="connsiteX10" fmla="*/ 410069 w 846087"/>
              <a:gd name="connsiteY10" fmla="*/ 326664 h 371602"/>
              <a:gd name="connsiteX11" fmla="*/ 432538 w 846087"/>
              <a:gd name="connsiteY11" fmla="*/ 349133 h 371602"/>
              <a:gd name="connsiteX12" fmla="*/ 410069 w 846087"/>
              <a:gd name="connsiteY12" fmla="*/ 371602 h 371602"/>
              <a:gd name="connsiteX13" fmla="*/ 387600 w 846087"/>
              <a:gd name="connsiteY13" fmla="*/ 349133 h 371602"/>
              <a:gd name="connsiteX14" fmla="*/ 410069 w 846087"/>
              <a:gd name="connsiteY14" fmla="*/ 326664 h 371602"/>
              <a:gd name="connsiteX15" fmla="*/ 341366 w 846087"/>
              <a:gd name="connsiteY15" fmla="*/ 326664 h 371602"/>
              <a:gd name="connsiteX16" fmla="*/ 363835 w 846087"/>
              <a:gd name="connsiteY16" fmla="*/ 349133 h 371602"/>
              <a:gd name="connsiteX17" fmla="*/ 341366 w 846087"/>
              <a:gd name="connsiteY17" fmla="*/ 371602 h 371602"/>
              <a:gd name="connsiteX18" fmla="*/ 318897 w 846087"/>
              <a:gd name="connsiteY18" fmla="*/ 349133 h 371602"/>
              <a:gd name="connsiteX19" fmla="*/ 341366 w 846087"/>
              <a:gd name="connsiteY19" fmla="*/ 326664 h 371602"/>
              <a:gd name="connsiteX20" fmla="*/ 91172 w 846087"/>
              <a:gd name="connsiteY20" fmla="*/ 326664 h 371602"/>
              <a:gd name="connsiteX21" fmla="*/ 113641 w 846087"/>
              <a:gd name="connsiteY21" fmla="*/ 349133 h 371602"/>
              <a:gd name="connsiteX22" fmla="*/ 91172 w 846087"/>
              <a:gd name="connsiteY22" fmla="*/ 371602 h 371602"/>
              <a:gd name="connsiteX23" fmla="*/ 68703 w 846087"/>
              <a:gd name="connsiteY23" fmla="*/ 349133 h 371602"/>
              <a:gd name="connsiteX24" fmla="*/ 91172 w 846087"/>
              <a:gd name="connsiteY24" fmla="*/ 326664 h 371602"/>
              <a:gd name="connsiteX25" fmla="*/ 22469 w 846087"/>
              <a:gd name="connsiteY25" fmla="*/ 326664 h 371602"/>
              <a:gd name="connsiteX26" fmla="*/ 44938 w 846087"/>
              <a:gd name="connsiteY26" fmla="*/ 349133 h 371602"/>
              <a:gd name="connsiteX27" fmla="*/ 22469 w 846087"/>
              <a:gd name="connsiteY27" fmla="*/ 371602 h 371602"/>
              <a:gd name="connsiteX28" fmla="*/ 0 w 846087"/>
              <a:gd name="connsiteY28" fmla="*/ 349133 h 371602"/>
              <a:gd name="connsiteX29" fmla="*/ 22469 w 846087"/>
              <a:gd name="connsiteY29" fmla="*/ 326664 h 371602"/>
              <a:gd name="connsiteX30" fmla="*/ 738927 w 846087"/>
              <a:gd name="connsiteY30" fmla="*/ 269628 h 371602"/>
              <a:gd name="connsiteX31" fmla="*/ 761396 w 846087"/>
              <a:gd name="connsiteY31" fmla="*/ 292097 h 371602"/>
              <a:gd name="connsiteX32" fmla="*/ 738927 w 846087"/>
              <a:gd name="connsiteY32" fmla="*/ 314565 h 371602"/>
              <a:gd name="connsiteX33" fmla="*/ 716458 w 846087"/>
              <a:gd name="connsiteY33" fmla="*/ 292097 h 371602"/>
              <a:gd name="connsiteX34" fmla="*/ 738927 w 846087"/>
              <a:gd name="connsiteY34" fmla="*/ 269628 h 371602"/>
              <a:gd name="connsiteX35" fmla="*/ 670224 w 846087"/>
              <a:gd name="connsiteY35" fmla="*/ 269628 h 371602"/>
              <a:gd name="connsiteX36" fmla="*/ 692693 w 846087"/>
              <a:gd name="connsiteY36" fmla="*/ 292097 h 371602"/>
              <a:gd name="connsiteX37" fmla="*/ 670224 w 846087"/>
              <a:gd name="connsiteY37" fmla="*/ 314565 h 371602"/>
              <a:gd name="connsiteX38" fmla="*/ 647755 w 846087"/>
              <a:gd name="connsiteY38" fmla="*/ 292097 h 371602"/>
              <a:gd name="connsiteX39" fmla="*/ 670224 w 846087"/>
              <a:gd name="connsiteY39" fmla="*/ 269628 h 371602"/>
              <a:gd name="connsiteX40" fmla="*/ 452415 w 846087"/>
              <a:gd name="connsiteY40" fmla="*/ 269628 h 371602"/>
              <a:gd name="connsiteX41" fmla="*/ 474884 w 846087"/>
              <a:gd name="connsiteY41" fmla="*/ 292097 h 371602"/>
              <a:gd name="connsiteX42" fmla="*/ 452415 w 846087"/>
              <a:gd name="connsiteY42" fmla="*/ 314565 h 371602"/>
              <a:gd name="connsiteX43" fmla="*/ 429946 w 846087"/>
              <a:gd name="connsiteY43" fmla="*/ 292097 h 371602"/>
              <a:gd name="connsiteX44" fmla="*/ 452415 w 846087"/>
              <a:gd name="connsiteY44" fmla="*/ 269628 h 371602"/>
              <a:gd name="connsiteX45" fmla="*/ 383711 w 846087"/>
              <a:gd name="connsiteY45" fmla="*/ 269628 h 371602"/>
              <a:gd name="connsiteX46" fmla="*/ 406180 w 846087"/>
              <a:gd name="connsiteY46" fmla="*/ 292097 h 371602"/>
              <a:gd name="connsiteX47" fmla="*/ 383711 w 846087"/>
              <a:gd name="connsiteY47" fmla="*/ 314565 h 371602"/>
              <a:gd name="connsiteX48" fmla="*/ 361242 w 846087"/>
              <a:gd name="connsiteY48" fmla="*/ 292097 h 371602"/>
              <a:gd name="connsiteX49" fmla="*/ 383711 w 846087"/>
              <a:gd name="connsiteY49" fmla="*/ 269628 h 371602"/>
              <a:gd name="connsiteX50" fmla="*/ 133518 w 846087"/>
              <a:gd name="connsiteY50" fmla="*/ 269628 h 371602"/>
              <a:gd name="connsiteX51" fmla="*/ 155987 w 846087"/>
              <a:gd name="connsiteY51" fmla="*/ 292097 h 371602"/>
              <a:gd name="connsiteX52" fmla="*/ 133518 w 846087"/>
              <a:gd name="connsiteY52" fmla="*/ 314565 h 371602"/>
              <a:gd name="connsiteX53" fmla="*/ 111049 w 846087"/>
              <a:gd name="connsiteY53" fmla="*/ 292097 h 371602"/>
              <a:gd name="connsiteX54" fmla="*/ 133518 w 846087"/>
              <a:gd name="connsiteY54" fmla="*/ 269628 h 371602"/>
              <a:gd name="connsiteX55" fmla="*/ 64814 w 846087"/>
              <a:gd name="connsiteY55" fmla="*/ 269628 h 371602"/>
              <a:gd name="connsiteX56" fmla="*/ 87283 w 846087"/>
              <a:gd name="connsiteY56" fmla="*/ 292097 h 371602"/>
              <a:gd name="connsiteX57" fmla="*/ 64814 w 846087"/>
              <a:gd name="connsiteY57" fmla="*/ 314565 h 371602"/>
              <a:gd name="connsiteX58" fmla="*/ 42345 w 846087"/>
              <a:gd name="connsiteY58" fmla="*/ 292097 h 371602"/>
              <a:gd name="connsiteX59" fmla="*/ 64814 w 846087"/>
              <a:gd name="connsiteY59" fmla="*/ 269628 h 371602"/>
              <a:gd name="connsiteX60" fmla="*/ 781273 w 846087"/>
              <a:gd name="connsiteY60" fmla="*/ 216480 h 371602"/>
              <a:gd name="connsiteX61" fmla="*/ 803742 w 846087"/>
              <a:gd name="connsiteY61" fmla="*/ 238949 h 371602"/>
              <a:gd name="connsiteX62" fmla="*/ 781273 w 846087"/>
              <a:gd name="connsiteY62" fmla="*/ 261418 h 371602"/>
              <a:gd name="connsiteX63" fmla="*/ 758804 w 846087"/>
              <a:gd name="connsiteY63" fmla="*/ 238949 h 371602"/>
              <a:gd name="connsiteX64" fmla="*/ 781273 w 846087"/>
              <a:gd name="connsiteY64" fmla="*/ 216480 h 371602"/>
              <a:gd name="connsiteX65" fmla="*/ 712569 w 846087"/>
              <a:gd name="connsiteY65" fmla="*/ 216480 h 371602"/>
              <a:gd name="connsiteX66" fmla="*/ 735038 w 846087"/>
              <a:gd name="connsiteY66" fmla="*/ 238949 h 371602"/>
              <a:gd name="connsiteX67" fmla="*/ 712569 w 846087"/>
              <a:gd name="connsiteY67" fmla="*/ 261418 h 371602"/>
              <a:gd name="connsiteX68" fmla="*/ 690100 w 846087"/>
              <a:gd name="connsiteY68" fmla="*/ 238949 h 371602"/>
              <a:gd name="connsiteX69" fmla="*/ 712569 w 846087"/>
              <a:gd name="connsiteY69" fmla="*/ 216480 h 371602"/>
              <a:gd name="connsiteX70" fmla="*/ 494760 w 846087"/>
              <a:gd name="connsiteY70" fmla="*/ 216480 h 371602"/>
              <a:gd name="connsiteX71" fmla="*/ 517229 w 846087"/>
              <a:gd name="connsiteY71" fmla="*/ 238949 h 371602"/>
              <a:gd name="connsiteX72" fmla="*/ 494760 w 846087"/>
              <a:gd name="connsiteY72" fmla="*/ 261418 h 371602"/>
              <a:gd name="connsiteX73" fmla="*/ 472291 w 846087"/>
              <a:gd name="connsiteY73" fmla="*/ 238949 h 371602"/>
              <a:gd name="connsiteX74" fmla="*/ 494760 w 846087"/>
              <a:gd name="connsiteY74" fmla="*/ 216480 h 371602"/>
              <a:gd name="connsiteX75" fmla="*/ 426057 w 846087"/>
              <a:gd name="connsiteY75" fmla="*/ 216480 h 371602"/>
              <a:gd name="connsiteX76" fmla="*/ 448526 w 846087"/>
              <a:gd name="connsiteY76" fmla="*/ 238949 h 371602"/>
              <a:gd name="connsiteX77" fmla="*/ 426057 w 846087"/>
              <a:gd name="connsiteY77" fmla="*/ 261418 h 371602"/>
              <a:gd name="connsiteX78" fmla="*/ 403588 w 846087"/>
              <a:gd name="connsiteY78" fmla="*/ 238949 h 371602"/>
              <a:gd name="connsiteX79" fmla="*/ 426057 w 846087"/>
              <a:gd name="connsiteY79" fmla="*/ 216480 h 371602"/>
              <a:gd name="connsiteX80" fmla="*/ 175863 w 846087"/>
              <a:gd name="connsiteY80" fmla="*/ 216480 h 371602"/>
              <a:gd name="connsiteX81" fmla="*/ 198332 w 846087"/>
              <a:gd name="connsiteY81" fmla="*/ 238949 h 371602"/>
              <a:gd name="connsiteX82" fmla="*/ 175863 w 846087"/>
              <a:gd name="connsiteY82" fmla="*/ 261418 h 371602"/>
              <a:gd name="connsiteX83" fmla="*/ 153394 w 846087"/>
              <a:gd name="connsiteY83" fmla="*/ 238949 h 371602"/>
              <a:gd name="connsiteX84" fmla="*/ 175863 w 846087"/>
              <a:gd name="connsiteY84" fmla="*/ 216480 h 371602"/>
              <a:gd name="connsiteX85" fmla="*/ 107160 w 846087"/>
              <a:gd name="connsiteY85" fmla="*/ 216480 h 371602"/>
              <a:gd name="connsiteX86" fmla="*/ 129629 w 846087"/>
              <a:gd name="connsiteY86" fmla="*/ 238949 h 371602"/>
              <a:gd name="connsiteX87" fmla="*/ 107160 w 846087"/>
              <a:gd name="connsiteY87" fmla="*/ 261418 h 371602"/>
              <a:gd name="connsiteX88" fmla="*/ 84691 w 846087"/>
              <a:gd name="connsiteY88" fmla="*/ 238949 h 371602"/>
              <a:gd name="connsiteX89" fmla="*/ 107160 w 846087"/>
              <a:gd name="connsiteY89" fmla="*/ 216480 h 371602"/>
              <a:gd name="connsiteX90" fmla="*/ 823618 w 846087"/>
              <a:gd name="connsiteY90" fmla="*/ 160740 h 371602"/>
              <a:gd name="connsiteX91" fmla="*/ 846087 w 846087"/>
              <a:gd name="connsiteY91" fmla="*/ 183208 h 371602"/>
              <a:gd name="connsiteX92" fmla="*/ 823618 w 846087"/>
              <a:gd name="connsiteY92" fmla="*/ 205677 h 371602"/>
              <a:gd name="connsiteX93" fmla="*/ 801149 w 846087"/>
              <a:gd name="connsiteY93" fmla="*/ 183208 h 371602"/>
              <a:gd name="connsiteX94" fmla="*/ 823618 w 846087"/>
              <a:gd name="connsiteY94" fmla="*/ 160740 h 371602"/>
              <a:gd name="connsiteX95" fmla="*/ 754915 w 846087"/>
              <a:gd name="connsiteY95" fmla="*/ 160740 h 371602"/>
              <a:gd name="connsiteX96" fmla="*/ 777384 w 846087"/>
              <a:gd name="connsiteY96" fmla="*/ 183208 h 371602"/>
              <a:gd name="connsiteX97" fmla="*/ 754915 w 846087"/>
              <a:gd name="connsiteY97" fmla="*/ 205677 h 371602"/>
              <a:gd name="connsiteX98" fmla="*/ 732446 w 846087"/>
              <a:gd name="connsiteY98" fmla="*/ 183208 h 371602"/>
              <a:gd name="connsiteX99" fmla="*/ 754915 w 846087"/>
              <a:gd name="connsiteY99" fmla="*/ 160740 h 371602"/>
              <a:gd name="connsiteX100" fmla="*/ 537106 w 846087"/>
              <a:gd name="connsiteY100" fmla="*/ 160740 h 371602"/>
              <a:gd name="connsiteX101" fmla="*/ 559575 w 846087"/>
              <a:gd name="connsiteY101" fmla="*/ 183208 h 371602"/>
              <a:gd name="connsiteX102" fmla="*/ 537106 w 846087"/>
              <a:gd name="connsiteY102" fmla="*/ 205677 h 371602"/>
              <a:gd name="connsiteX103" fmla="*/ 514637 w 846087"/>
              <a:gd name="connsiteY103" fmla="*/ 183208 h 371602"/>
              <a:gd name="connsiteX104" fmla="*/ 537106 w 846087"/>
              <a:gd name="connsiteY104" fmla="*/ 160740 h 371602"/>
              <a:gd name="connsiteX105" fmla="*/ 468402 w 846087"/>
              <a:gd name="connsiteY105" fmla="*/ 160740 h 371602"/>
              <a:gd name="connsiteX106" fmla="*/ 490871 w 846087"/>
              <a:gd name="connsiteY106" fmla="*/ 183208 h 371602"/>
              <a:gd name="connsiteX107" fmla="*/ 468402 w 846087"/>
              <a:gd name="connsiteY107" fmla="*/ 205677 h 371602"/>
              <a:gd name="connsiteX108" fmla="*/ 445933 w 846087"/>
              <a:gd name="connsiteY108" fmla="*/ 183208 h 371602"/>
              <a:gd name="connsiteX109" fmla="*/ 468402 w 846087"/>
              <a:gd name="connsiteY109" fmla="*/ 160740 h 371602"/>
              <a:gd name="connsiteX110" fmla="*/ 218209 w 846087"/>
              <a:gd name="connsiteY110" fmla="*/ 160740 h 371602"/>
              <a:gd name="connsiteX111" fmla="*/ 240678 w 846087"/>
              <a:gd name="connsiteY111" fmla="*/ 183208 h 371602"/>
              <a:gd name="connsiteX112" fmla="*/ 218209 w 846087"/>
              <a:gd name="connsiteY112" fmla="*/ 205677 h 371602"/>
              <a:gd name="connsiteX113" fmla="*/ 195740 w 846087"/>
              <a:gd name="connsiteY113" fmla="*/ 183208 h 371602"/>
              <a:gd name="connsiteX114" fmla="*/ 218209 w 846087"/>
              <a:gd name="connsiteY114" fmla="*/ 160740 h 371602"/>
              <a:gd name="connsiteX115" fmla="*/ 149505 w 846087"/>
              <a:gd name="connsiteY115" fmla="*/ 160740 h 371602"/>
              <a:gd name="connsiteX116" fmla="*/ 171974 w 846087"/>
              <a:gd name="connsiteY116" fmla="*/ 183208 h 371602"/>
              <a:gd name="connsiteX117" fmla="*/ 149505 w 846087"/>
              <a:gd name="connsiteY117" fmla="*/ 205677 h 371602"/>
              <a:gd name="connsiteX118" fmla="*/ 127036 w 846087"/>
              <a:gd name="connsiteY118" fmla="*/ 183208 h 371602"/>
              <a:gd name="connsiteX119" fmla="*/ 149505 w 846087"/>
              <a:gd name="connsiteY119" fmla="*/ 160740 h 371602"/>
              <a:gd name="connsiteX120" fmla="*/ 781273 w 846087"/>
              <a:gd name="connsiteY120" fmla="*/ 104999 h 371602"/>
              <a:gd name="connsiteX121" fmla="*/ 803742 w 846087"/>
              <a:gd name="connsiteY121" fmla="*/ 127468 h 371602"/>
              <a:gd name="connsiteX122" fmla="*/ 781273 w 846087"/>
              <a:gd name="connsiteY122" fmla="*/ 149937 h 371602"/>
              <a:gd name="connsiteX123" fmla="*/ 758804 w 846087"/>
              <a:gd name="connsiteY123" fmla="*/ 127468 h 371602"/>
              <a:gd name="connsiteX124" fmla="*/ 781273 w 846087"/>
              <a:gd name="connsiteY124" fmla="*/ 104999 h 371602"/>
              <a:gd name="connsiteX125" fmla="*/ 712569 w 846087"/>
              <a:gd name="connsiteY125" fmla="*/ 104999 h 371602"/>
              <a:gd name="connsiteX126" fmla="*/ 735038 w 846087"/>
              <a:gd name="connsiteY126" fmla="*/ 127468 h 371602"/>
              <a:gd name="connsiteX127" fmla="*/ 712569 w 846087"/>
              <a:gd name="connsiteY127" fmla="*/ 149937 h 371602"/>
              <a:gd name="connsiteX128" fmla="*/ 690100 w 846087"/>
              <a:gd name="connsiteY128" fmla="*/ 127468 h 371602"/>
              <a:gd name="connsiteX129" fmla="*/ 712569 w 846087"/>
              <a:gd name="connsiteY129" fmla="*/ 104999 h 371602"/>
              <a:gd name="connsiteX130" fmla="*/ 494760 w 846087"/>
              <a:gd name="connsiteY130" fmla="*/ 104999 h 371602"/>
              <a:gd name="connsiteX131" fmla="*/ 517229 w 846087"/>
              <a:gd name="connsiteY131" fmla="*/ 127468 h 371602"/>
              <a:gd name="connsiteX132" fmla="*/ 494760 w 846087"/>
              <a:gd name="connsiteY132" fmla="*/ 149937 h 371602"/>
              <a:gd name="connsiteX133" fmla="*/ 472291 w 846087"/>
              <a:gd name="connsiteY133" fmla="*/ 127468 h 371602"/>
              <a:gd name="connsiteX134" fmla="*/ 494760 w 846087"/>
              <a:gd name="connsiteY134" fmla="*/ 104999 h 371602"/>
              <a:gd name="connsiteX135" fmla="*/ 426057 w 846087"/>
              <a:gd name="connsiteY135" fmla="*/ 104999 h 371602"/>
              <a:gd name="connsiteX136" fmla="*/ 448526 w 846087"/>
              <a:gd name="connsiteY136" fmla="*/ 127468 h 371602"/>
              <a:gd name="connsiteX137" fmla="*/ 426057 w 846087"/>
              <a:gd name="connsiteY137" fmla="*/ 149937 h 371602"/>
              <a:gd name="connsiteX138" fmla="*/ 403588 w 846087"/>
              <a:gd name="connsiteY138" fmla="*/ 127468 h 371602"/>
              <a:gd name="connsiteX139" fmla="*/ 426057 w 846087"/>
              <a:gd name="connsiteY139" fmla="*/ 104999 h 371602"/>
              <a:gd name="connsiteX140" fmla="*/ 175863 w 846087"/>
              <a:gd name="connsiteY140" fmla="*/ 104999 h 371602"/>
              <a:gd name="connsiteX141" fmla="*/ 198332 w 846087"/>
              <a:gd name="connsiteY141" fmla="*/ 127468 h 371602"/>
              <a:gd name="connsiteX142" fmla="*/ 175863 w 846087"/>
              <a:gd name="connsiteY142" fmla="*/ 149937 h 371602"/>
              <a:gd name="connsiteX143" fmla="*/ 153394 w 846087"/>
              <a:gd name="connsiteY143" fmla="*/ 127468 h 371602"/>
              <a:gd name="connsiteX144" fmla="*/ 175863 w 846087"/>
              <a:gd name="connsiteY144" fmla="*/ 104999 h 371602"/>
              <a:gd name="connsiteX145" fmla="*/ 107160 w 846087"/>
              <a:gd name="connsiteY145" fmla="*/ 104999 h 371602"/>
              <a:gd name="connsiteX146" fmla="*/ 129629 w 846087"/>
              <a:gd name="connsiteY146" fmla="*/ 127468 h 371602"/>
              <a:gd name="connsiteX147" fmla="*/ 107160 w 846087"/>
              <a:gd name="connsiteY147" fmla="*/ 149937 h 371602"/>
              <a:gd name="connsiteX148" fmla="*/ 84691 w 846087"/>
              <a:gd name="connsiteY148" fmla="*/ 127468 h 371602"/>
              <a:gd name="connsiteX149" fmla="*/ 107160 w 846087"/>
              <a:gd name="connsiteY149" fmla="*/ 104999 h 371602"/>
              <a:gd name="connsiteX150" fmla="*/ 738927 w 846087"/>
              <a:gd name="connsiteY150" fmla="*/ 46666 h 371602"/>
              <a:gd name="connsiteX151" fmla="*/ 761396 w 846087"/>
              <a:gd name="connsiteY151" fmla="*/ 69135 h 371602"/>
              <a:gd name="connsiteX152" fmla="*/ 738927 w 846087"/>
              <a:gd name="connsiteY152" fmla="*/ 91604 h 371602"/>
              <a:gd name="connsiteX153" fmla="*/ 716458 w 846087"/>
              <a:gd name="connsiteY153" fmla="*/ 69135 h 371602"/>
              <a:gd name="connsiteX154" fmla="*/ 738927 w 846087"/>
              <a:gd name="connsiteY154" fmla="*/ 46666 h 371602"/>
              <a:gd name="connsiteX155" fmla="*/ 670224 w 846087"/>
              <a:gd name="connsiteY155" fmla="*/ 46666 h 371602"/>
              <a:gd name="connsiteX156" fmla="*/ 692693 w 846087"/>
              <a:gd name="connsiteY156" fmla="*/ 69135 h 371602"/>
              <a:gd name="connsiteX157" fmla="*/ 670224 w 846087"/>
              <a:gd name="connsiteY157" fmla="*/ 91604 h 371602"/>
              <a:gd name="connsiteX158" fmla="*/ 647755 w 846087"/>
              <a:gd name="connsiteY158" fmla="*/ 69135 h 371602"/>
              <a:gd name="connsiteX159" fmla="*/ 670224 w 846087"/>
              <a:gd name="connsiteY159" fmla="*/ 46666 h 371602"/>
              <a:gd name="connsiteX160" fmla="*/ 452415 w 846087"/>
              <a:gd name="connsiteY160" fmla="*/ 46666 h 371602"/>
              <a:gd name="connsiteX161" fmla="*/ 474884 w 846087"/>
              <a:gd name="connsiteY161" fmla="*/ 69135 h 371602"/>
              <a:gd name="connsiteX162" fmla="*/ 452415 w 846087"/>
              <a:gd name="connsiteY162" fmla="*/ 91604 h 371602"/>
              <a:gd name="connsiteX163" fmla="*/ 429946 w 846087"/>
              <a:gd name="connsiteY163" fmla="*/ 69135 h 371602"/>
              <a:gd name="connsiteX164" fmla="*/ 452415 w 846087"/>
              <a:gd name="connsiteY164" fmla="*/ 46666 h 371602"/>
              <a:gd name="connsiteX165" fmla="*/ 383711 w 846087"/>
              <a:gd name="connsiteY165" fmla="*/ 46666 h 371602"/>
              <a:gd name="connsiteX166" fmla="*/ 406180 w 846087"/>
              <a:gd name="connsiteY166" fmla="*/ 69135 h 371602"/>
              <a:gd name="connsiteX167" fmla="*/ 383711 w 846087"/>
              <a:gd name="connsiteY167" fmla="*/ 91604 h 371602"/>
              <a:gd name="connsiteX168" fmla="*/ 361242 w 846087"/>
              <a:gd name="connsiteY168" fmla="*/ 69135 h 371602"/>
              <a:gd name="connsiteX169" fmla="*/ 383711 w 846087"/>
              <a:gd name="connsiteY169" fmla="*/ 46666 h 371602"/>
              <a:gd name="connsiteX170" fmla="*/ 133518 w 846087"/>
              <a:gd name="connsiteY170" fmla="*/ 46666 h 371602"/>
              <a:gd name="connsiteX171" fmla="*/ 155987 w 846087"/>
              <a:gd name="connsiteY171" fmla="*/ 69135 h 371602"/>
              <a:gd name="connsiteX172" fmla="*/ 133518 w 846087"/>
              <a:gd name="connsiteY172" fmla="*/ 91604 h 371602"/>
              <a:gd name="connsiteX173" fmla="*/ 111049 w 846087"/>
              <a:gd name="connsiteY173" fmla="*/ 69135 h 371602"/>
              <a:gd name="connsiteX174" fmla="*/ 133518 w 846087"/>
              <a:gd name="connsiteY174" fmla="*/ 46666 h 371602"/>
              <a:gd name="connsiteX175" fmla="*/ 64814 w 846087"/>
              <a:gd name="connsiteY175" fmla="*/ 46666 h 371602"/>
              <a:gd name="connsiteX176" fmla="*/ 87283 w 846087"/>
              <a:gd name="connsiteY176" fmla="*/ 69135 h 371602"/>
              <a:gd name="connsiteX177" fmla="*/ 64814 w 846087"/>
              <a:gd name="connsiteY177" fmla="*/ 91604 h 371602"/>
              <a:gd name="connsiteX178" fmla="*/ 42345 w 846087"/>
              <a:gd name="connsiteY178" fmla="*/ 69135 h 371602"/>
              <a:gd name="connsiteX179" fmla="*/ 64814 w 846087"/>
              <a:gd name="connsiteY179" fmla="*/ 46666 h 371602"/>
              <a:gd name="connsiteX180" fmla="*/ 696582 w 846087"/>
              <a:gd name="connsiteY180" fmla="*/ 0 h 371602"/>
              <a:gd name="connsiteX181" fmla="*/ 719051 w 846087"/>
              <a:gd name="connsiteY181" fmla="*/ 22469 h 371602"/>
              <a:gd name="connsiteX182" fmla="*/ 696582 w 846087"/>
              <a:gd name="connsiteY182" fmla="*/ 44938 h 371602"/>
              <a:gd name="connsiteX183" fmla="*/ 674113 w 846087"/>
              <a:gd name="connsiteY183" fmla="*/ 22469 h 371602"/>
              <a:gd name="connsiteX184" fmla="*/ 696582 w 846087"/>
              <a:gd name="connsiteY184" fmla="*/ 0 h 371602"/>
              <a:gd name="connsiteX185" fmla="*/ 627878 w 846087"/>
              <a:gd name="connsiteY185" fmla="*/ 0 h 371602"/>
              <a:gd name="connsiteX186" fmla="*/ 650347 w 846087"/>
              <a:gd name="connsiteY186" fmla="*/ 22469 h 371602"/>
              <a:gd name="connsiteX187" fmla="*/ 627878 w 846087"/>
              <a:gd name="connsiteY187" fmla="*/ 44938 h 371602"/>
              <a:gd name="connsiteX188" fmla="*/ 605409 w 846087"/>
              <a:gd name="connsiteY188" fmla="*/ 22469 h 371602"/>
              <a:gd name="connsiteX189" fmla="*/ 627878 w 846087"/>
              <a:gd name="connsiteY189" fmla="*/ 0 h 371602"/>
              <a:gd name="connsiteX190" fmla="*/ 410069 w 846087"/>
              <a:gd name="connsiteY190" fmla="*/ 0 h 371602"/>
              <a:gd name="connsiteX191" fmla="*/ 432538 w 846087"/>
              <a:gd name="connsiteY191" fmla="*/ 22469 h 371602"/>
              <a:gd name="connsiteX192" fmla="*/ 410069 w 846087"/>
              <a:gd name="connsiteY192" fmla="*/ 44938 h 371602"/>
              <a:gd name="connsiteX193" fmla="*/ 387600 w 846087"/>
              <a:gd name="connsiteY193" fmla="*/ 22469 h 371602"/>
              <a:gd name="connsiteX194" fmla="*/ 410069 w 846087"/>
              <a:gd name="connsiteY194" fmla="*/ 0 h 371602"/>
              <a:gd name="connsiteX195" fmla="*/ 341366 w 846087"/>
              <a:gd name="connsiteY195" fmla="*/ 0 h 371602"/>
              <a:gd name="connsiteX196" fmla="*/ 363835 w 846087"/>
              <a:gd name="connsiteY196" fmla="*/ 22469 h 371602"/>
              <a:gd name="connsiteX197" fmla="*/ 341366 w 846087"/>
              <a:gd name="connsiteY197" fmla="*/ 44938 h 371602"/>
              <a:gd name="connsiteX198" fmla="*/ 318897 w 846087"/>
              <a:gd name="connsiteY198" fmla="*/ 22469 h 371602"/>
              <a:gd name="connsiteX199" fmla="*/ 341366 w 846087"/>
              <a:gd name="connsiteY199" fmla="*/ 0 h 371602"/>
              <a:gd name="connsiteX200" fmla="*/ 91172 w 846087"/>
              <a:gd name="connsiteY200" fmla="*/ 0 h 371602"/>
              <a:gd name="connsiteX201" fmla="*/ 113641 w 846087"/>
              <a:gd name="connsiteY201" fmla="*/ 22469 h 371602"/>
              <a:gd name="connsiteX202" fmla="*/ 91172 w 846087"/>
              <a:gd name="connsiteY202" fmla="*/ 44938 h 371602"/>
              <a:gd name="connsiteX203" fmla="*/ 68703 w 846087"/>
              <a:gd name="connsiteY203" fmla="*/ 22469 h 371602"/>
              <a:gd name="connsiteX204" fmla="*/ 91172 w 846087"/>
              <a:gd name="connsiteY204" fmla="*/ 0 h 371602"/>
              <a:gd name="connsiteX205" fmla="*/ 22469 w 846087"/>
              <a:gd name="connsiteY205" fmla="*/ 0 h 371602"/>
              <a:gd name="connsiteX206" fmla="*/ 44938 w 846087"/>
              <a:gd name="connsiteY206" fmla="*/ 22469 h 371602"/>
              <a:gd name="connsiteX207" fmla="*/ 22469 w 846087"/>
              <a:gd name="connsiteY207" fmla="*/ 44938 h 371602"/>
              <a:gd name="connsiteX208" fmla="*/ 0 w 846087"/>
              <a:gd name="connsiteY208" fmla="*/ 22469 h 371602"/>
              <a:gd name="connsiteX209" fmla="*/ 22469 w 846087"/>
              <a:gd name="connsiteY209" fmla="*/ 0 h 371602"/>
            </a:gdLst>
            <a:ahLst/>
            <a:cxnLst/>
            <a:rect l="l" t="t" r="r" b="b"/>
            <a:pathLst>
              <a:path w="846087" h="371602">
                <a:moveTo>
                  <a:pt x="696582" y="326664"/>
                </a:moveTo>
                <a:cubicBezTo>
                  <a:pt x="708991" y="326664"/>
                  <a:pt x="719051" y="336724"/>
                  <a:pt x="719051" y="349133"/>
                </a:cubicBezTo>
                <a:cubicBezTo>
                  <a:pt x="719051" y="361542"/>
                  <a:pt x="708991" y="371602"/>
                  <a:pt x="696582" y="371602"/>
                </a:cubicBezTo>
                <a:cubicBezTo>
                  <a:pt x="684173" y="371602"/>
                  <a:pt x="674113" y="361542"/>
                  <a:pt x="674113" y="349133"/>
                </a:cubicBezTo>
                <a:cubicBezTo>
                  <a:pt x="674113" y="336724"/>
                  <a:pt x="684173" y="326664"/>
                  <a:pt x="696582" y="326664"/>
                </a:cubicBezTo>
                <a:close/>
                <a:moveTo>
                  <a:pt x="627878" y="326664"/>
                </a:moveTo>
                <a:cubicBezTo>
                  <a:pt x="640287" y="326664"/>
                  <a:pt x="650347" y="336724"/>
                  <a:pt x="650347" y="349133"/>
                </a:cubicBezTo>
                <a:cubicBezTo>
                  <a:pt x="650347" y="361542"/>
                  <a:pt x="640287" y="371602"/>
                  <a:pt x="627878" y="371602"/>
                </a:cubicBezTo>
                <a:cubicBezTo>
                  <a:pt x="615469" y="371602"/>
                  <a:pt x="605409" y="361542"/>
                  <a:pt x="605409" y="349133"/>
                </a:cubicBezTo>
                <a:cubicBezTo>
                  <a:pt x="605409" y="336724"/>
                  <a:pt x="615469" y="326664"/>
                  <a:pt x="627878" y="326664"/>
                </a:cubicBezTo>
                <a:close/>
                <a:moveTo>
                  <a:pt x="410069" y="326664"/>
                </a:moveTo>
                <a:cubicBezTo>
                  <a:pt x="422478" y="326664"/>
                  <a:pt x="432538" y="336724"/>
                  <a:pt x="432538" y="349133"/>
                </a:cubicBezTo>
                <a:cubicBezTo>
                  <a:pt x="432538" y="361542"/>
                  <a:pt x="422478" y="371602"/>
                  <a:pt x="410069" y="371602"/>
                </a:cubicBezTo>
                <a:cubicBezTo>
                  <a:pt x="397660" y="371602"/>
                  <a:pt x="387600" y="361542"/>
                  <a:pt x="387600" y="349133"/>
                </a:cubicBezTo>
                <a:cubicBezTo>
                  <a:pt x="387600" y="336724"/>
                  <a:pt x="397660" y="326664"/>
                  <a:pt x="410069" y="326664"/>
                </a:cubicBezTo>
                <a:close/>
                <a:moveTo>
                  <a:pt x="341366" y="326664"/>
                </a:moveTo>
                <a:cubicBezTo>
                  <a:pt x="353775" y="326664"/>
                  <a:pt x="363835" y="336724"/>
                  <a:pt x="363835" y="349133"/>
                </a:cubicBezTo>
                <a:cubicBezTo>
                  <a:pt x="363835" y="361542"/>
                  <a:pt x="353775" y="371602"/>
                  <a:pt x="341366" y="371602"/>
                </a:cubicBezTo>
                <a:cubicBezTo>
                  <a:pt x="328957" y="371602"/>
                  <a:pt x="318897" y="361542"/>
                  <a:pt x="318897" y="349133"/>
                </a:cubicBezTo>
                <a:cubicBezTo>
                  <a:pt x="318897" y="336724"/>
                  <a:pt x="328957" y="326664"/>
                  <a:pt x="341366" y="326664"/>
                </a:cubicBezTo>
                <a:close/>
                <a:moveTo>
                  <a:pt x="91172" y="326664"/>
                </a:moveTo>
                <a:cubicBezTo>
                  <a:pt x="103581" y="326664"/>
                  <a:pt x="113641" y="336724"/>
                  <a:pt x="113641" y="349133"/>
                </a:cubicBezTo>
                <a:cubicBezTo>
                  <a:pt x="113641" y="361542"/>
                  <a:pt x="103581" y="371602"/>
                  <a:pt x="91172" y="371602"/>
                </a:cubicBezTo>
                <a:cubicBezTo>
                  <a:pt x="78763" y="371602"/>
                  <a:pt x="68703" y="361542"/>
                  <a:pt x="68703" y="349133"/>
                </a:cubicBezTo>
                <a:cubicBezTo>
                  <a:pt x="68703" y="336724"/>
                  <a:pt x="78763" y="326664"/>
                  <a:pt x="91172" y="326664"/>
                </a:cubicBezTo>
                <a:close/>
                <a:moveTo>
                  <a:pt x="22469" y="326664"/>
                </a:moveTo>
                <a:cubicBezTo>
                  <a:pt x="34878" y="326664"/>
                  <a:pt x="44938" y="336724"/>
                  <a:pt x="44938" y="349133"/>
                </a:cubicBezTo>
                <a:cubicBezTo>
                  <a:pt x="44938" y="361542"/>
                  <a:pt x="34878" y="371602"/>
                  <a:pt x="22469" y="371602"/>
                </a:cubicBezTo>
                <a:cubicBezTo>
                  <a:pt x="10060" y="371602"/>
                  <a:pt x="0" y="361542"/>
                  <a:pt x="0" y="349133"/>
                </a:cubicBezTo>
                <a:cubicBezTo>
                  <a:pt x="0" y="336724"/>
                  <a:pt x="10060" y="326664"/>
                  <a:pt x="22469" y="326664"/>
                </a:cubicBezTo>
                <a:close/>
                <a:moveTo>
                  <a:pt x="738927" y="269628"/>
                </a:moveTo>
                <a:cubicBezTo>
                  <a:pt x="751336" y="269628"/>
                  <a:pt x="761396" y="279688"/>
                  <a:pt x="761396" y="292097"/>
                </a:cubicBezTo>
                <a:cubicBezTo>
                  <a:pt x="761396" y="304505"/>
                  <a:pt x="751336" y="314565"/>
                  <a:pt x="738927" y="314565"/>
                </a:cubicBezTo>
                <a:cubicBezTo>
                  <a:pt x="726518" y="314565"/>
                  <a:pt x="716458" y="304505"/>
                  <a:pt x="716458" y="292097"/>
                </a:cubicBezTo>
                <a:cubicBezTo>
                  <a:pt x="716458" y="279688"/>
                  <a:pt x="726518" y="269628"/>
                  <a:pt x="738927" y="269628"/>
                </a:cubicBezTo>
                <a:close/>
                <a:moveTo>
                  <a:pt x="670224" y="269628"/>
                </a:moveTo>
                <a:cubicBezTo>
                  <a:pt x="682633" y="269628"/>
                  <a:pt x="692693" y="279688"/>
                  <a:pt x="692693" y="292097"/>
                </a:cubicBezTo>
                <a:cubicBezTo>
                  <a:pt x="692693" y="304505"/>
                  <a:pt x="682633" y="314565"/>
                  <a:pt x="670224" y="314565"/>
                </a:cubicBezTo>
                <a:cubicBezTo>
                  <a:pt x="657815" y="314565"/>
                  <a:pt x="647755" y="304505"/>
                  <a:pt x="647755" y="292097"/>
                </a:cubicBezTo>
                <a:cubicBezTo>
                  <a:pt x="647755" y="279688"/>
                  <a:pt x="657815" y="269628"/>
                  <a:pt x="670224" y="269628"/>
                </a:cubicBezTo>
                <a:close/>
                <a:moveTo>
                  <a:pt x="452415" y="269628"/>
                </a:moveTo>
                <a:cubicBezTo>
                  <a:pt x="464824" y="269628"/>
                  <a:pt x="474884" y="279688"/>
                  <a:pt x="474884" y="292097"/>
                </a:cubicBezTo>
                <a:cubicBezTo>
                  <a:pt x="474884" y="304505"/>
                  <a:pt x="464824" y="314565"/>
                  <a:pt x="452415" y="314565"/>
                </a:cubicBezTo>
                <a:cubicBezTo>
                  <a:pt x="440006" y="314565"/>
                  <a:pt x="429946" y="304505"/>
                  <a:pt x="429946" y="292097"/>
                </a:cubicBezTo>
                <a:cubicBezTo>
                  <a:pt x="429946" y="279688"/>
                  <a:pt x="440006" y="269628"/>
                  <a:pt x="452415" y="269628"/>
                </a:cubicBezTo>
                <a:close/>
                <a:moveTo>
                  <a:pt x="383711" y="269628"/>
                </a:moveTo>
                <a:cubicBezTo>
                  <a:pt x="396120" y="269628"/>
                  <a:pt x="406180" y="279688"/>
                  <a:pt x="406180" y="292097"/>
                </a:cubicBezTo>
                <a:cubicBezTo>
                  <a:pt x="406180" y="304505"/>
                  <a:pt x="396120" y="314565"/>
                  <a:pt x="383711" y="314565"/>
                </a:cubicBezTo>
                <a:cubicBezTo>
                  <a:pt x="371302" y="314565"/>
                  <a:pt x="361242" y="304505"/>
                  <a:pt x="361242" y="292097"/>
                </a:cubicBezTo>
                <a:cubicBezTo>
                  <a:pt x="361242" y="279688"/>
                  <a:pt x="371302" y="269628"/>
                  <a:pt x="383711" y="269628"/>
                </a:cubicBezTo>
                <a:close/>
                <a:moveTo>
                  <a:pt x="133518" y="269628"/>
                </a:moveTo>
                <a:cubicBezTo>
                  <a:pt x="145927" y="269628"/>
                  <a:pt x="155987" y="279688"/>
                  <a:pt x="155987" y="292097"/>
                </a:cubicBezTo>
                <a:cubicBezTo>
                  <a:pt x="155987" y="304505"/>
                  <a:pt x="145927" y="314565"/>
                  <a:pt x="133518" y="314565"/>
                </a:cubicBezTo>
                <a:cubicBezTo>
                  <a:pt x="121109" y="314565"/>
                  <a:pt x="111049" y="304505"/>
                  <a:pt x="111049" y="292097"/>
                </a:cubicBezTo>
                <a:cubicBezTo>
                  <a:pt x="111049" y="279688"/>
                  <a:pt x="121109" y="269628"/>
                  <a:pt x="133518" y="269628"/>
                </a:cubicBezTo>
                <a:close/>
                <a:moveTo>
                  <a:pt x="64814" y="269628"/>
                </a:moveTo>
                <a:cubicBezTo>
                  <a:pt x="77223" y="269628"/>
                  <a:pt x="87283" y="279688"/>
                  <a:pt x="87283" y="292097"/>
                </a:cubicBezTo>
                <a:cubicBezTo>
                  <a:pt x="87283" y="304505"/>
                  <a:pt x="77223" y="314565"/>
                  <a:pt x="64814" y="314565"/>
                </a:cubicBezTo>
                <a:cubicBezTo>
                  <a:pt x="52405" y="314565"/>
                  <a:pt x="42345" y="304505"/>
                  <a:pt x="42345" y="292097"/>
                </a:cubicBezTo>
                <a:cubicBezTo>
                  <a:pt x="42345" y="279688"/>
                  <a:pt x="52405" y="269628"/>
                  <a:pt x="64814" y="269628"/>
                </a:cubicBezTo>
                <a:close/>
                <a:moveTo>
                  <a:pt x="781273" y="216480"/>
                </a:moveTo>
                <a:cubicBezTo>
                  <a:pt x="793682" y="216480"/>
                  <a:pt x="803742" y="226540"/>
                  <a:pt x="803742" y="238949"/>
                </a:cubicBezTo>
                <a:cubicBezTo>
                  <a:pt x="803742" y="251358"/>
                  <a:pt x="793682" y="261418"/>
                  <a:pt x="781273" y="261418"/>
                </a:cubicBezTo>
                <a:cubicBezTo>
                  <a:pt x="768864" y="261418"/>
                  <a:pt x="758804" y="251358"/>
                  <a:pt x="758804" y="238949"/>
                </a:cubicBezTo>
                <a:cubicBezTo>
                  <a:pt x="758804" y="226540"/>
                  <a:pt x="768864" y="216480"/>
                  <a:pt x="781273" y="216480"/>
                </a:cubicBezTo>
                <a:close/>
                <a:moveTo>
                  <a:pt x="712569" y="216480"/>
                </a:moveTo>
                <a:cubicBezTo>
                  <a:pt x="724978" y="216480"/>
                  <a:pt x="735038" y="226540"/>
                  <a:pt x="735038" y="238949"/>
                </a:cubicBezTo>
                <a:cubicBezTo>
                  <a:pt x="735038" y="251358"/>
                  <a:pt x="724978" y="261418"/>
                  <a:pt x="712569" y="261418"/>
                </a:cubicBezTo>
                <a:cubicBezTo>
                  <a:pt x="700160" y="261418"/>
                  <a:pt x="690100" y="251358"/>
                  <a:pt x="690100" y="238949"/>
                </a:cubicBezTo>
                <a:cubicBezTo>
                  <a:pt x="690100" y="226540"/>
                  <a:pt x="700160" y="216480"/>
                  <a:pt x="712569" y="216480"/>
                </a:cubicBezTo>
                <a:close/>
                <a:moveTo>
                  <a:pt x="494760" y="216480"/>
                </a:moveTo>
                <a:cubicBezTo>
                  <a:pt x="507169" y="216480"/>
                  <a:pt x="517229" y="226540"/>
                  <a:pt x="517229" y="238949"/>
                </a:cubicBezTo>
                <a:cubicBezTo>
                  <a:pt x="517229" y="251358"/>
                  <a:pt x="507169" y="261418"/>
                  <a:pt x="494760" y="261418"/>
                </a:cubicBezTo>
                <a:cubicBezTo>
                  <a:pt x="482351" y="261418"/>
                  <a:pt x="472291" y="251358"/>
                  <a:pt x="472291" y="238949"/>
                </a:cubicBezTo>
                <a:cubicBezTo>
                  <a:pt x="472291" y="226540"/>
                  <a:pt x="482351" y="216480"/>
                  <a:pt x="494760" y="216480"/>
                </a:cubicBezTo>
                <a:close/>
                <a:moveTo>
                  <a:pt x="426057" y="216480"/>
                </a:moveTo>
                <a:cubicBezTo>
                  <a:pt x="438466" y="216480"/>
                  <a:pt x="448526" y="226540"/>
                  <a:pt x="448526" y="238949"/>
                </a:cubicBezTo>
                <a:cubicBezTo>
                  <a:pt x="448526" y="251358"/>
                  <a:pt x="438466" y="261418"/>
                  <a:pt x="426057" y="261418"/>
                </a:cubicBezTo>
                <a:cubicBezTo>
                  <a:pt x="413648" y="261418"/>
                  <a:pt x="403588" y="251358"/>
                  <a:pt x="403588" y="238949"/>
                </a:cubicBezTo>
                <a:cubicBezTo>
                  <a:pt x="403588" y="226540"/>
                  <a:pt x="413648" y="216480"/>
                  <a:pt x="426057" y="216480"/>
                </a:cubicBezTo>
                <a:close/>
                <a:moveTo>
                  <a:pt x="175863" y="216480"/>
                </a:moveTo>
                <a:cubicBezTo>
                  <a:pt x="188272" y="216480"/>
                  <a:pt x="198332" y="226540"/>
                  <a:pt x="198332" y="238949"/>
                </a:cubicBezTo>
                <a:cubicBezTo>
                  <a:pt x="198332" y="251358"/>
                  <a:pt x="188272" y="261418"/>
                  <a:pt x="175863" y="261418"/>
                </a:cubicBezTo>
                <a:cubicBezTo>
                  <a:pt x="163454" y="261418"/>
                  <a:pt x="153394" y="251358"/>
                  <a:pt x="153394" y="238949"/>
                </a:cubicBezTo>
                <a:cubicBezTo>
                  <a:pt x="153394" y="226540"/>
                  <a:pt x="163454" y="216480"/>
                  <a:pt x="175863" y="216480"/>
                </a:cubicBezTo>
                <a:close/>
                <a:moveTo>
                  <a:pt x="107160" y="216480"/>
                </a:moveTo>
                <a:cubicBezTo>
                  <a:pt x="119569" y="216480"/>
                  <a:pt x="129629" y="226540"/>
                  <a:pt x="129629" y="238949"/>
                </a:cubicBezTo>
                <a:cubicBezTo>
                  <a:pt x="129629" y="251358"/>
                  <a:pt x="119569" y="261418"/>
                  <a:pt x="107160" y="261418"/>
                </a:cubicBezTo>
                <a:cubicBezTo>
                  <a:pt x="94751" y="261418"/>
                  <a:pt x="84691" y="251358"/>
                  <a:pt x="84691" y="238949"/>
                </a:cubicBezTo>
                <a:cubicBezTo>
                  <a:pt x="84691" y="226540"/>
                  <a:pt x="94751" y="216480"/>
                  <a:pt x="107160" y="216480"/>
                </a:cubicBezTo>
                <a:close/>
                <a:moveTo>
                  <a:pt x="823618" y="160740"/>
                </a:moveTo>
                <a:cubicBezTo>
                  <a:pt x="836027" y="160740"/>
                  <a:pt x="846087" y="170800"/>
                  <a:pt x="846087" y="183208"/>
                </a:cubicBezTo>
                <a:cubicBezTo>
                  <a:pt x="846087" y="195617"/>
                  <a:pt x="836027" y="205677"/>
                  <a:pt x="823618" y="205677"/>
                </a:cubicBezTo>
                <a:cubicBezTo>
                  <a:pt x="811209" y="205677"/>
                  <a:pt x="801149" y="195617"/>
                  <a:pt x="801149" y="183208"/>
                </a:cubicBezTo>
                <a:cubicBezTo>
                  <a:pt x="801149" y="170800"/>
                  <a:pt x="811209" y="160740"/>
                  <a:pt x="823618" y="160740"/>
                </a:cubicBezTo>
                <a:close/>
                <a:moveTo>
                  <a:pt x="754915" y="160740"/>
                </a:moveTo>
                <a:cubicBezTo>
                  <a:pt x="767324" y="160740"/>
                  <a:pt x="777384" y="170800"/>
                  <a:pt x="777384" y="183208"/>
                </a:cubicBezTo>
                <a:cubicBezTo>
                  <a:pt x="777384" y="195617"/>
                  <a:pt x="767324" y="205677"/>
                  <a:pt x="754915" y="205677"/>
                </a:cubicBezTo>
                <a:cubicBezTo>
                  <a:pt x="742506" y="205677"/>
                  <a:pt x="732446" y="195617"/>
                  <a:pt x="732446" y="183208"/>
                </a:cubicBezTo>
                <a:cubicBezTo>
                  <a:pt x="732446" y="170800"/>
                  <a:pt x="742506" y="160740"/>
                  <a:pt x="754915" y="160740"/>
                </a:cubicBezTo>
                <a:close/>
                <a:moveTo>
                  <a:pt x="537106" y="160740"/>
                </a:moveTo>
                <a:cubicBezTo>
                  <a:pt x="549515" y="160740"/>
                  <a:pt x="559575" y="170800"/>
                  <a:pt x="559575" y="183208"/>
                </a:cubicBezTo>
                <a:cubicBezTo>
                  <a:pt x="559575" y="195617"/>
                  <a:pt x="549515" y="205677"/>
                  <a:pt x="537106" y="205677"/>
                </a:cubicBezTo>
                <a:cubicBezTo>
                  <a:pt x="524697" y="205677"/>
                  <a:pt x="514637" y="195617"/>
                  <a:pt x="514637" y="183208"/>
                </a:cubicBezTo>
                <a:cubicBezTo>
                  <a:pt x="514637" y="170800"/>
                  <a:pt x="524697" y="160740"/>
                  <a:pt x="537106" y="160740"/>
                </a:cubicBezTo>
                <a:close/>
                <a:moveTo>
                  <a:pt x="468402" y="160740"/>
                </a:moveTo>
                <a:cubicBezTo>
                  <a:pt x="480811" y="160740"/>
                  <a:pt x="490871" y="170800"/>
                  <a:pt x="490871" y="183208"/>
                </a:cubicBezTo>
                <a:cubicBezTo>
                  <a:pt x="490871" y="195617"/>
                  <a:pt x="480811" y="205677"/>
                  <a:pt x="468402" y="205677"/>
                </a:cubicBezTo>
                <a:cubicBezTo>
                  <a:pt x="455993" y="205677"/>
                  <a:pt x="445933" y="195617"/>
                  <a:pt x="445933" y="183208"/>
                </a:cubicBezTo>
                <a:cubicBezTo>
                  <a:pt x="445933" y="170800"/>
                  <a:pt x="455993" y="160740"/>
                  <a:pt x="468402" y="160740"/>
                </a:cubicBezTo>
                <a:close/>
                <a:moveTo>
                  <a:pt x="218209" y="160740"/>
                </a:moveTo>
                <a:cubicBezTo>
                  <a:pt x="230618" y="160740"/>
                  <a:pt x="240678" y="170800"/>
                  <a:pt x="240678" y="183208"/>
                </a:cubicBezTo>
                <a:cubicBezTo>
                  <a:pt x="240678" y="195617"/>
                  <a:pt x="230618" y="205677"/>
                  <a:pt x="218209" y="205677"/>
                </a:cubicBezTo>
                <a:cubicBezTo>
                  <a:pt x="205800" y="205677"/>
                  <a:pt x="195740" y="195617"/>
                  <a:pt x="195740" y="183208"/>
                </a:cubicBezTo>
                <a:cubicBezTo>
                  <a:pt x="195740" y="170800"/>
                  <a:pt x="205800" y="160740"/>
                  <a:pt x="218209" y="160740"/>
                </a:cubicBezTo>
                <a:close/>
                <a:moveTo>
                  <a:pt x="149505" y="160740"/>
                </a:moveTo>
                <a:cubicBezTo>
                  <a:pt x="161914" y="160740"/>
                  <a:pt x="171974" y="170800"/>
                  <a:pt x="171974" y="183208"/>
                </a:cubicBezTo>
                <a:cubicBezTo>
                  <a:pt x="171974" y="195617"/>
                  <a:pt x="161914" y="205677"/>
                  <a:pt x="149505" y="205677"/>
                </a:cubicBezTo>
                <a:cubicBezTo>
                  <a:pt x="137096" y="205677"/>
                  <a:pt x="127036" y="195617"/>
                  <a:pt x="127036" y="183208"/>
                </a:cubicBezTo>
                <a:cubicBezTo>
                  <a:pt x="127036" y="170800"/>
                  <a:pt x="137096" y="160740"/>
                  <a:pt x="149505" y="160740"/>
                </a:cubicBezTo>
                <a:close/>
                <a:moveTo>
                  <a:pt x="781273" y="104999"/>
                </a:moveTo>
                <a:cubicBezTo>
                  <a:pt x="793682" y="104999"/>
                  <a:pt x="803742" y="115059"/>
                  <a:pt x="803742" y="127468"/>
                </a:cubicBezTo>
                <a:cubicBezTo>
                  <a:pt x="803742" y="139877"/>
                  <a:pt x="793682" y="149937"/>
                  <a:pt x="781273" y="149937"/>
                </a:cubicBezTo>
                <a:cubicBezTo>
                  <a:pt x="768864" y="149937"/>
                  <a:pt x="758804" y="139877"/>
                  <a:pt x="758804" y="127468"/>
                </a:cubicBezTo>
                <a:cubicBezTo>
                  <a:pt x="758804" y="115059"/>
                  <a:pt x="768864" y="104999"/>
                  <a:pt x="781273" y="104999"/>
                </a:cubicBezTo>
                <a:close/>
                <a:moveTo>
                  <a:pt x="712569" y="104999"/>
                </a:moveTo>
                <a:cubicBezTo>
                  <a:pt x="724978" y="104999"/>
                  <a:pt x="735038" y="115059"/>
                  <a:pt x="735038" y="127468"/>
                </a:cubicBezTo>
                <a:cubicBezTo>
                  <a:pt x="735038" y="139877"/>
                  <a:pt x="724978" y="149937"/>
                  <a:pt x="712569" y="149937"/>
                </a:cubicBezTo>
                <a:cubicBezTo>
                  <a:pt x="700160" y="149937"/>
                  <a:pt x="690100" y="139877"/>
                  <a:pt x="690100" y="127468"/>
                </a:cubicBezTo>
                <a:cubicBezTo>
                  <a:pt x="690100" y="115059"/>
                  <a:pt x="700160" y="104999"/>
                  <a:pt x="712569" y="104999"/>
                </a:cubicBezTo>
                <a:close/>
                <a:moveTo>
                  <a:pt x="494760" y="104999"/>
                </a:moveTo>
                <a:cubicBezTo>
                  <a:pt x="507169" y="104999"/>
                  <a:pt x="517229" y="115059"/>
                  <a:pt x="517229" y="127468"/>
                </a:cubicBezTo>
                <a:cubicBezTo>
                  <a:pt x="517229" y="139877"/>
                  <a:pt x="507169" y="149937"/>
                  <a:pt x="494760" y="149937"/>
                </a:cubicBezTo>
                <a:cubicBezTo>
                  <a:pt x="482351" y="149937"/>
                  <a:pt x="472291" y="139877"/>
                  <a:pt x="472291" y="127468"/>
                </a:cubicBezTo>
                <a:cubicBezTo>
                  <a:pt x="472291" y="115059"/>
                  <a:pt x="482351" y="104999"/>
                  <a:pt x="494760" y="104999"/>
                </a:cubicBezTo>
                <a:close/>
                <a:moveTo>
                  <a:pt x="426057" y="104999"/>
                </a:moveTo>
                <a:cubicBezTo>
                  <a:pt x="438466" y="104999"/>
                  <a:pt x="448526" y="115059"/>
                  <a:pt x="448526" y="127468"/>
                </a:cubicBezTo>
                <a:cubicBezTo>
                  <a:pt x="448526" y="139877"/>
                  <a:pt x="438466" y="149937"/>
                  <a:pt x="426057" y="149937"/>
                </a:cubicBezTo>
                <a:cubicBezTo>
                  <a:pt x="413648" y="149937"/>
                  <a:pt x="403588" y="139877"/>
                  <a:pt x="403588" y="127468"/>
                </a:cubicBezTo>
                <a:cubicBezTo>
                  <a:pt x="403588" y="115059"/>
                  <a:pt x="413648" y="104999"/>
                  <a:pt x="426057" y="104999"/>
                </a:cubicBezTo>
                <a:close/>
                <a:moveTo>
                  <a:pt x="175863" y="104999"/>
                </a:moveTo>
                <a:cubicBezTo>
                  <a:pt x="188272" y="104999"/>
                  <a:pt x="198332" y="115059"/>
                  <a:pt x="198332" y="127468"/>
                </a:cubicBezTo>
                <a:cubicBezTo>
                  <a:pt x="198332" y="139877"/>
                  <a:pt x="188272" y="149937"/>
                  <a:pt x="175863" y="149937"/>
                </a:cubicBezTo>
                <a:cubicBezTo>
                  <a:pt x="163454" y="149937"/>
                  <a:pt x="153394" y="139877"/>
                  <a:pt x="153394" y="127468"/>
                </a:cubicBezTo>
                <a:cubicBezTo>
                  <a:pt x="153394" y="115059"/>
                  <a:pt x="163454" y="104999"/>
                  <a:pt x="175863" y="104999"/>
                </a:cubicBezTo>
                <a:close/>
                <a:moveTo>
                  <a:pt x="107160" y="104999"/>
                </a:moveTo>
                <a:cubicBezTo>
                  <a:pt x="119569" y="104999"/>
                  <a:pt x="129629" y="115059"/>
                  <a:pt x="129629" y="127468"/>
                </a:cubicBezTo>
                <a:cubicBezTo>
                  <a:pt x="129629" y="139877"/>
                  <a:pt x="119569" y="149937"/>
                  <a:pt x="107160" y="149937"/>
                </a:cubicBezTo>
                <a:cubicBezTo>
                  <a:pt x="94751" y="149937"/>
                  <a:pt x="84691" y="139877"/>
                  <a:pt x="84691" y="127468"/>
                </a:cubicBezTo>
                <a:cubicBezTo>
                  <a:pt x="84691" y="115059"/>
                  <a:pt x="94751" y="104999"/>
                  <a:pt x="107160" y="104999"/>
                </a:cubicBezTo>
                <a:close/>
                <a:moveTo>
                  <a:pt x="738927" y="46666"/>
                </a:moveTo>
                <a:cubicBezTo>
                  <a:pt x="751336" y="46666"/>
                  <a:pt x="761396" y="56726"/>
                  <a:pt x="761396" y="69135"/>
                </a:cubicBezTo>
                <a:cubicBezTo>
                  <a:pt x="761396" y="81544"/>
                  <a:pt x="751336" y="91604"/>
                  <a:pt x="738927" y="91604"/>
                </a:cubicBezTo>
                <a:cubicBezTo>
                  <a:pt x="726518" y="91604"/>
                  <a:pt x="716458" y="81544"/>
                  <a:pt x="716458" y="69135"/>
                </a:cubicBezTo>
                <a:cubicBezTo>
                  <a:pt x="716458" y="56726"/>
                  <a:pt x="726518" y="46666"/>
                  <a:pt x="738927" y="46666"/>
                </a:cubicBezTo>
                <a:close/>
                <a:moveTo>
                  <a:pt x="670224" y="46666"/>
                </a:moveTo>
                <a:cubicBezTo>
                  <a:pt x="682633" y="46666"/>
                  <a:pt x="692693" y="56726"/>
                  <a:pt x="692693" y="69135"/>
                </a:cubicBezTo>
                <a:cubicBezTo>
                  <a:pt x="692693" y="81544"/>
                  <a:pt x="682633" y="91604"/>
                  <a:pt x="670224" y="91604"/>
                </a:cubicBezTo>
                <a:cubicBezTo>
                  <a:pt x="657815" y="91604"/>
                  <a:pt x="647755" y="81544"/>
                  <a:pt x="647755" y="69135"/>
                </a:cubicBezTo>
                <a:cubicBezTo>
                  <a:pt x="647755" y="56726"/>
                  <a:pt x="657815" y="46666"/>
                  <a:pt x="670224" y="46666"/>
                </a:cubicBezTo>
                <a:close/>
                <a:moveTo>
                  <a:pt x="452415" y="46666"/>
                </a:moveTo>
                <a:cubicBezTo>
                  <a:pt x="464824" y="46666"/>
                  <a:pt x="474884" y="56726"/>
                  <a:pt x="474884" y="69135"/>
                </a:cubicBezTo>
                <a:cubicBezTo>
                  <a:pt x="474884" y="81544"/>
                  <a:pt x="464824" y="91604"/>
                  <a:pt x="452415" y="91604"/>
                </a:cubicBezTo>
                <a:cubicBezTo>
                  <a:pt x="440006" y="91604"/>
                  <a:pt x="429946" y="81544"/>
                  <a:pt x="429946" y="69135"/>
                </a:cubicBezTo>
                <a:cubicBezTo>
                  <a:pt x="429946" y="56726"/>
                  <a:pt x="440006" y="46666"/>
                  <a:pt x="452415" y="46666"/>
                </a:cubicBezTo>
                <a:close/>
                <a:moveTo>
                  <a:pt x="383711" y="46666"/>
                </a:moveTo>
                <a:cubicBezTo>
                  <a:pt x="396120" y="46666"/>
                  <a:pt x="406180" y="56726"/>
                  <a:pt x="406180" y="69135"/>
                </a:cubicBezTo>
                <a:cubicBezTo>
                  <a:pt x="406180" y="81544"/>
                  <a:pt x="396120" y="91604"/>
                  <a:pt x="383711" y="91604"/>
                </a:cubicBezTo>
                <a:cubicBezTo>
                  <a:pt x="371302" y="91604"/>
                  <a:pt x="361242" y="81544"/>
                  <a:pt x="361242" y="69135"/>
                </a:cubicBezTo>
                <a:cubicBezTo>
                  <a:pt x="361242" y="56726"/>
                  <a:pt x="371302" y="46666"/>
                  <a:pt x="383711" y="46666"/>
                </a:cubicBezTo>
                <a:close/>
                <a:moveTo>
                  <a:pt x="133518" y="46666"/>
                </a:moveTo>
                <a:cubicBezTo>
                  <a:pt x="145927" y="46666"/>
                  <a:pt x="155987" y="56726"/>
                  <a:pt x="155987" y="69135"/>
                </a:cubicBezTo>
                <a:cubicBezTo>
                  <a:pt x="155987" y="81544"/>
                  <a:pt x="145927" y="91604"/>
                  <a:pt x="133518" y="91604"/>
                </a:cubicBezTo>
                <a:cubicBezTo>
                  <a:pt x="121109" y="91604"/>
                  <a:pt x="111049" y="81544"/>
                  <a:pt x="111049" y="69135"/>
                </a:cubicBezTo>
                <a:cubicBezTo>
                  <a:pt x="111049" y="56726"/>
                  <a:pt x="121109" y="46666"/>
                  <a:pt x="133518" y="46666"/>
                </a:cubicBezTo>
                <a:close/>
                <a:moveTo>
                  <a:pt x="64814" y="46666"/>
                </a:moveTo>
                <a:cubicBezTo>
                  <a:pt x="77223" y="46666"/>
                  <a:pt x="87283" y="56726"/>
                  <a:pt x="87283" y="69135"/>
                </a:cubicBezTo>
                <a:cubicBezTo>
                  <a:pt x="87283" y="81544"/>
                  <a:pt x="77223" y="91604"/>
                  <a:pt x="64814" y="91604"/>
                </a:cubicBezTo>
                <a:cubicBezTo>
                  <a:pt x="52405" y="91604"/>
                  <a:pt x="42345" y="81544"/>
                  <a:pt x="42345" y="69135"/>
                </a:cubicBezTo>
                <a:cubicBezTo>
                  <a:pt x="42345" y="56726"/>
                  <a:pt x="52405" y="46666"/>
                  <a:pt x="64814" y="46666"/>
                </a:cubicBezTo>
                <a:close/>
                <a:moveTo>
                  <a:pt x="696582" y="0"/>
                </a:moveTo>
                <a:cubicBezTo>
                  <a:pt x="708991" y="0"/>
                  <a:pt x="719051" y="10060"/>
                  <a:pt x="719051" y="22469"/>
                </a:cubicBezTo>
                <a:cubicBezTo>
                  <a:pt x="719051" y="34878"/>
                  <a:pt x="708991" y="44938"/>
                  <a:pt x="696582" y="44938"/>
                </a:cubicBezTo>
                <a:cubicBezTo>
                  <a:pt x="684173" y="44938"/>
                  <a:pt x="674113" y="34878"/>
                  <a:pt x="674113" y="22469"/>
                </a:cubicBezTo>
                <a:cubicBezTo>
                  <a:pt x="674113" y="10060"/>
                  <a:pt x="684173" y="0"/>
                  <a:pt x="696582" y="0"/>
                </a:cubicBezTo>
                <a:close/>
                <a:moveTo>
                  <a:pt x="627878" y="0"/>
                </a:moveTo>
                <a:cubicBezTo>
                  <a:pt x="640287" y="0"/>
                  <a:pt x="650347" y="10060"/>
                  <a:pt x="650347" y="22469"/>
                </a:cubicBezTo>
                <a:cubicBezTo>
                  <a:pt x="650347" y="34878"/>
                  <a:pt x="640287" y="44938"/>
                  <a:pt x="627878" y="44938"/>
                </a:cubicBezTo>
                <a:cubicBezTo>
                  <a:pt x="615469" y="44938"/>
                  <a:pt x="605409" y="34878"/>
                  <a:pt x="605409" y="22469"/>
                </a:cubicBezTo>
                <a:cubicBezTo>
                  <a:pt x="605409" y="10060"/>
                  <a:pt x="615469" y="0"/>
                  <a:pt x="627878" y="0"/>
                </a:cubicBezTo>
                <a:close/>
                <a:moveTo>
                  <a:pt x="410069" y="0"/>
                </a:moveTo>
                <a:cubicBezTo>
                  <a:pt x="422478" y="0"/>
                  <a:pt x="432538" y="10060"/>
                  <a:pt x="432538" y="22469"/>
                </a:cubicBezTo>
                <a:cubicBezTo>
                  <a:pt x="432538" y="34878"/>
                  <a:pt x="422478" y="44938"/>
                  <a:pt x="410069" y="44938"/>
                </a:cubicBezTo>
                <a:cubicBezTo>
                  <a:pt x="397660" y="44938"/>
                  <a:pt x="387600" y="34878"/>
                  <a:pt x="387600" y="22469"/>
                </a:cubicBezTo>
                <a:cubicBezTo>
                  <a:pt x="387600" y="10060"/>
                  <a:pt x="397660" y="0"/>
                  <a:pt x="410069" y="0"/>
                </a:cubicBezTo>
                <a:close/>
                <a:moveTo>
                  <a:pt x="341366" y="0"/>
                </a:moveTo>
                <a:cubicBezTo>
                  <a:pt x="353775" y="0"/>
                  <a:pt x="363835" y="10060"/>
                  <a:pt x="363835" y="22469"/>
                </a:cubicBezTo>
                <a:cubicBezTo>
                  <a:pt x="363835" y="34878"/>
                  <a:pt x="353775" y="44938"/>
                  <a:pt x="341366" y="44938"/>
                </a:cubicBezTo>
                <a:cubicBezTo>
                  <a:pt x="328957" y="44938"/>
                  <a:pt x="318897" y="34878"/>
                  <a:pt x="318897" y="22469"/>
                </a:cubicBezTo>
                <a:cubicBezTo>
                  <a:pt x="318897" y="10060"/>
                  <a:pt x="328957" y="0"/>
                  <a:pt x="341366" y="0"/>
                </a:cubicBezTo>
                <a:close/>
                <a:moveTo>
                  <a:pt x="91172" y="0"/>
                </a:moveTo>
                <a:cubicBezTo>
                  <a:pt x="103581" y="0"/>
                  <a:pt x="113641" y="10060"/>
                  <a:pt x="113641" y="22469"/>
                </a:cubicBezTo>
                <a:cubicBezTo>
                  <a:pt x="113641" y="34878"/>
                  <a:pt x="103581" y="44938"/>
                  <a:pt x="91172" y="44938"/>
                </a:cubicBezTo>
                <a:cubicBezTo>
                  <a:pt x="78763" y="44938"/>
                  <a:pt x="68703" y="34878"/>
                  <a:pt x="68703" y="22469"/>
                </a:cubicBezTo>
                <a:cubicBezTo>
                  <a:pt x="68703" y="10060"/>
                  <a:pt x="78763" y="0"/>
                  <a:pt x="91172" y="0"/>
                </a:cubicBezTo>
                <a:close/>
                <a:moveTo>
                  <a:pt x="22469" y="0"/>
                </a:moveTo>
                <a:cubicBezTo>
                  <a:pt x="34878" y="0"/>
                  <a:pt x="44938" y="10060"/>
                  <a:pt x="44938" y="22469"/>
                </a:cubicBezTo>
                <a:cubicBezTo>
                  <a:pt x="44938" y="34878"/>
                  <a:pt x="34878" y="44938"/>
                  <a:pt x="22469" y="44938"/>
                </a:cubicBezTo>
                <a:cubicBezTo>
                  <a:pt x="10060" y="44938"/>
                  <a:pt x="0" y="34878"/>
                  <a:pt x="0" y="22469"/>
                </a:cubicBezTo>
                <a:cubicBezTo>
                  <a:pt x="0" y="10060"/>
                  <a:pt x="10060" y="0"/>
                  <a:pt x="2246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68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39.8948818897637,&quot;left&quot;:392.7604724409449,&quot;top&quot;:73.89811023622048,&quot;width&quot;:515.2895275590552}"/>
</p:tagLst>
</file>

<file path=ppt/tags/tag10.xml><?xml version="1.0" encoding="utf-8"?>
<p:tagLst xmlns:p="http://schemas.openxmlformats.org/presentationml/2006/main">
  <p:tag name="KSO_WM_DIAGRAM_VIRTUALLY_FRAME" val="{&quot;height&quot;:439.8948818897637,&quot;left&quot;:392.7604724409449,&quot;top&quot;:73.89811023622048,&quot;width&quot;:515.2895275590552}"/>
</p:tagLst>
</file>

<file path=ppt/tags/tag100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01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02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03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04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05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06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07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08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09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1.xml><?xml version="1.0" encoding="utf-8"?>
<p:tagLst xmlns:p="http://schemas.openxmlformats.org/presentationml/2006/main">
  <p:tag name="KSO_WM_DIAGRAM_VIRTUALLY_FRAME" val="{&quot;height&quot;:439.8948818897637,&quot;left&quot;:392.7604724409449,&quot;top&quot;:73.89811023622048,&quot;width&quot;:515.2895275590552}"/>
</p:tagLst>
</file>

<file path=ppt/tags/tag110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11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12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13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14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15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16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17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18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19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2.xml><?xml version="1.0" encoding="utf-8"?>
<p:tagLst xmlns:p="http://schemas.openxmlformats.org/presentationml/2006/main">
  <p:tag name="KSO_WM_DIAGRAM_VIRTUALLY_FRAME" val="{&quot;height&quot;:439.8948818897637,&quot;left&quot;:392.7604724409449,&quot;top&quot;:73.89811023622048,&quot;width&quot;:515.2895275590552}"/>
</p:tagLst>
</file>

<file path=ppt/tags/tag120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121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122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123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124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125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126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127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128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129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13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130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131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132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133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134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135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136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137.xml><?xml version="1.0" encoding="utf-8"?>
<p:tagLst xmlns:p="http://schemas.openxmlformats.org/presentationml/2006/main">
  <p:tag name="KSO_WM_DIAGRAM_VIRTUALLY_FRAME" val="{&quot;height&quot;:300.4724409448819,&quot;left&quot;:0,&quot;top&quot;:143.51771653543307,&quot;width&quot;:959.9999212598425}"/>
</p:tagLst>
</file>

<file path=ppt/tags/tag138.xml><?xml version="1.0" encoding="utf-8"?>
<p:tagLst xmlns:p="http://schemas.openxmlformats.org/presentationml/2006/main">
  <p:tag name="KSO_WM_DIAGRAM_VIRTUALLY_FRAME" val="{&quot;height&quot;:337.1648818897638,&quot;left&quot;:205.5,&quot;top&quot;:117.41755905511812,&quot;width&quot;:701.5}"/>
</p:tagLst>
</file>

<file path=ppt/tags/tag139.xml><?xml version="1.0" encoding="utf-8"?>
<p:tagLst xmlns:p="http://schemas.openxmlformats.org/presentationml/2006/main">
  <p:tag name="KSO_WM_DIAGRAM_VIRTUALLY_FRAME" val="{&quot;height&quot;:337.1648818897638,&quot;left&quot;:205.5,&quot;top&quot;:117.41755905511812,&quot;width&quot;:701.5}"/>
</p:tagLst>
</file>

<file path=ppt/tags/tag14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140.xml><?xml version="1.0" encoding="utf-8"?>
<p:tagLst xmlns:p="http://schemas.openxmlformats.org/presentationml/2006/main">
  <p:tag name="KSO_WM_DIAGRAM_VIRTUALLY_FRAME" val="{&quot;height&quot;:337.1648818897638,&quot;left&quot;:205.5,&quot;top&quot;:117.41755905511812,&quot;width&quot;:701.5}"/>
</p:tagLst>
</file>

<file path=ppt/tags/tag141.xml><?xml version="1.0" encoding="utf-8"?>
<p:tagLst xmlns:p="http://schemas.openxmlformats.org/presentationml/2006/main">
  <p:tag name="KSO_WM_DIAGRAM_VIRTUALLY_FRAME" val="{&quot;height&quot;:337.1648818897638,&quot;left&quot;:205.5,&quot;top&quot;:117.41755905511812,&quot;width&quot;:701.5}"/>
</p:tagLst>
</file>

<file path=ppt/tags/tag142.xml><?xml version="1.0" encoding="utf-8"?>
<p:tagLst xmlns:p="http://schemas.openxmlformats.org/presentationml/2006/main">
  <p:tag name="KSO_WM_DIAGRAM_VIRTUALLY_FRAME" val="{&quot;height&quot;:337.1648818897638,&quot;left&quot;:205.5,&quot;top&quot;:117.41755905511812,&quot;width&quot;:701.5}"/>
</p:tagLst>
</file>

<file path=ppt/tags/tag143.xml><?xml version="1.0" encoding="utf-8"?>
<p:tagLst xmlns:p="http://schemas.openxmlformats.org/presentationml/2006/main">
  <p:tag name="KSO_WM_DIAGRAM_VIRTUALLY_FRAME" val="{&quot;height&quot;:337.1648818897638,&quot;left&quot;:205.5,&quot;top&quot;:117.41755905511812,&quot;width&quot;:701.5}"/>
</p:tagLst>
</file>

<file path=ppt/tags/tag144.xml><?xml version="1.0" encoding="utf-8"?>
<p:tagLst xmlns:p="http://schemas.openxmlformats.org/presentationml/2006/main">
  <p:tag name="KSO_WM_DIAGRAM_VIRTUALLY_FRAME" val="{&quot;height&quot;:337.1648818897638,&quot;left&quot;:205.5,&quot;top&quot;:117.41755905511812,&quot;width&quot;:701.5}"/>
</p:tagLst>
</file>

<file path=ppt/tags/tag145.xml><?xml version="1.0" encoding="utf-8"?>
<p:tagLst xmlns:p="http://schemas.openxmlformats.org/presentationml/2006/main">
  <p:tag name="KSO_WM_DIAGRAM_VIRTUALLY_FRAME" val="{&quot;height&quot;:337.1648818897638,&quot;left&quot;:205.5,&quot;top&quot;:117.41755905511812,&quot;width&quot;:701.5}"/>
</p:tagLst>
</file>

<file path=ppt/tags/tag146.xml><?xml version="1.0" encoding="utf-8"?>
<p:tagLst xmlns:p="http://schemas.openxmlformats.org/presentationml/2006/main">
  <p:tag name="KSO_WM_DIAGRAM_VIRTUALLY_FRAME" val="{&quot;height&quot;:337.1648818897638,&quot;left&quot;:205.5,&quot;top&quot;:117.41755905511812,&quot;width&quot;:701.5}"/>
</p:tagLst>
</file>

<file path=ppt/tags/tag147.xml><?xml version="1.0" encoding="utf-8"?>
<p:tagLst xmlns:p="http://schemas.openxmlformats.org/presentationml/2006/main">
  <p:tag name="KSO_WM_DIAGRAM_VIRTUALLY_FRAME" val="{&quot;height&quot;:337.1648818897638,&quot;left&quot;:205.5,&quot;top&quot;:117.41755905511812,&quot;width&quot;:701.5}"/>
</p:tagLst>
</file>

<file path=ppt/tags/tag148.xml><?xml version="1.0" encoding="utf-8"?>
<p:tagLst xmlns:p="http://schemas.openxmlformats.org/presentationml/2006/main">
  <p:tag name="KSO_WM_DIAGRAM_VIRTUALLY_FRAME" val="{&quot;height&quot;:337.1648818897638,&quot;left&quot;:205.5,&quot;top&quot;:117.41755905511812,&quot;width&quot;:701.5}"/>
</p:tagLst>
</file>

<file path=ppt/tags/tag149.xml><?xml version="1.0" encoding="utf-8"?>
<p:tagLst xmlns:p="http://schemas.openxmlformats.org/presentationml/2006/main">
  <p:tag name="KSO_WM_DIAGRAM_VIRTUALLY_FRAME" val="{&quot;height&quot;:337.1648818897638,&quot;left&quot;:205.5,&quot;top&quot;:117.41755905511812,&quot;width&quot;:701.5}"/>
</p:tagLst>
</file>

<file path=ppt/tags/tag15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150.xml><?xml version="1.0" encoding="utf-8"?>
<p:tagLst xmlns:p="http://schemas.openxmlformats.org/presentationml/2006/main">
  <p:tag name="KSO_WM_DIAGRAM_VIRTUALLY_FRAME" val="{&quot;height&quot;:337.1648818897638,&quot;left&quot;:205.5,&quot;top&quot;:117.41755905511812,&quot;width&quot;:701.5}"/>
</p:tagLst>
</file>

<file path=ppt/tags/tag151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52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53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54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55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56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57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58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59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6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160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61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62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63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64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65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66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67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68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69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7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170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71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72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73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74.xml><?xml version="1.0" encoding="utf-8"?>
<p:tagLst xmlns:p="http://schemas.openxmlformats.org/presentationml/2006/main">
  <p:tag name="KSO_WM_DIAGRAM_VIRTUALLY_FRAME" val="{&quot;height&quot;:357.5997637795275,&quot;left&quot;:56.26787401574804,&quot;top&quot;:123.61740157480315,&quot;width&quot;:843.9041732283465}"/>
</p:tagLst>
</file>

<file path=ppt/tags/tag175.xml><?xml version="1.0" encoding="utf-8"?>
<p:tagLst xmlns:p="http://schemas.openxmlformats.org/presentationml/2006/main">
  <p:tag name="KSO_WM_DIAGRAM_VIRTUALLY_FRAME" val="{&quot;height&quot;:340.45023622047245,&quot;left&quot;:56.62090551181103,&quot;top&quot;:122.50598425196854,&quot;width&quot;:847.573188976378}"/>
</p:tagLst>
</file>

<file path=ppt/tags/tag176.xml><?xml version="1.0" encoding="utf-8"?>
<p:tagLst xmlns:p="http://schemas.openxmlformats.org/presentationml/2006/main">
  <p:tag name="KSO_WM_DIAGRAM_VIRTUALLY_FRAME" val="{&quot;height&quot;:340.45023622047245,&quot;left&quot;:56.62090551181103,&quot;top&quot;:122.50598425196854,&quot;width&quot;:847.573188976378}"/>
</p:tagLst>
</file>

<file path=ppt/tags/tag177.xml><?xml version="1.0" encoding="utf-8"?>
<p:tagLst xmlns:p="http://schemas.openxmlformats.org/presentationml/2006/main">
  <p:tag name="KSO_WM_DIAGRAM_VIRTUALLY_FRAME" val="{&quot;height&quot;:340.45023622047245,&quot;left&quot;:56.62090551181103,&quot;top&quot;:122.50598425196854,&quot;width&quot;:847.573188976378}"/>
</p:tagLst>
</file>

<file path=ppt/tags/tag178.xml><?xml version="1.0" encoding="utf-8"?>
<p:tagLst xmlns:p="http://schemas.openxmlformats.org/presentationml/2006/main">
  <p:tag name="KSO_WM_DIAGRAM_VIRTUALLY_FRAME" val="{&quot;height&quot;:340.45023622047245,&quot;left&quot;:56.62090551181103,&quot;top&quot;:122.50598425196854,&quot;width&quot;:847.573188976378}"/>
</p:tagLst>
</file>

<file path=ppt/tags/tag179.xml><?xml version="1.0" encoding="utf-8"?>
<p:tagLst xmlns:p="http://schemas.openxmlformats.org/presentationml/2006/main">
  <p:tag name="KSO_WM_DIAGRAM_VIRTUALLY_FRAME" val="{&quot;height&quot;:340.45023622047245,&quot;left&quot;:56.62090551181103,&quot;top&quot;:122.50598425196854,&quot;width&quot;:847.573188976378}"/>
</p:tagLst>
</file>

<file path=ppt/tags/tag18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180.xml><?xml version="1.0" encoding="utf-8"?>
<p:tagLst xmlns:p="http://schemas.openxmlformats.org/presentationml/2006/main">
  <p:tag name="KSO_WM_DIAGRAM_VIRTUALLY_FRAME" val="{&quot;height&quot;:340.45023622047245,&quot;left&quot;:56.62090551181103,&quot;top&quot;:122.50598425196854,&quot;width&quot;:847.573188976378}"/>
</p:tagLst>
</file>

<file path=ppt/tags/tag181.xml><?xml version="1.0" encoding="utf-8"?>
<p:tagLst xmlns:p="http://schemas.openxmlformats.org/presentationml/2006/main">
  <p:tag name="KSO_WM_DIAGRAM_VIRTUALLY_FRAME" val="{&quot;height&quot;:340.45023622047245,&quot;left&quot;:56.62090551181103,&quot;top&quot;:122.50598425196854,&quot;width&quot;:847.573188976378}"/>
</p:tagLst>
</file>

<file path=ppt/tags/tag182.xml><?xml version="1.0" encoding="utf-8"?>
<p:tagLst xmlns:p="http://schemas.openxmlformats.org/presentationml/2006/main">
  <p:tag name="KSO_WM_DIAGRAM_VIRTUALLY_FRAME" val="{&quot;height&quot;:340.45023622047245,&quot;left&quot;:56.62090551181103,&quot;top&quot;:122.50598425196854,&quot;width&quot;:847.573188976378}"/>
</p:tagLst>
</file>

<file path=ppt/tags/tag183.xml><?xml version="1.0" encoding="utf-8"?>
<p:tagLst xmlns:p="http://schemas.openxmlformats.org/presentationml/2006/main">
  <p:tag name="KSO_WM_DIAGRAM_VIRTUALLY_FRAME" val="{&quot;height&quot;:340.45023622047245,&quot;left&quot;:56.62090551181103,&quot;top&quot;:122.50598425196854,&quot;width&quot;:847.573188976378}"/>
</p:tagLst>
</file>

<file path=ppt/tags/tag184.xml><?xml version="1.0" encoding="utf-8"?>
<p:tagLst xmlns:p="http://schemas.openxmlformats.org/presentationml/2006/main">
  <p:tag name="KSO_WM_DIAGRAM_VIRTUALLY_FRAME" val="{&quot;height&quot;:340.45023622047245,&quot;left&quot;:56.62090551181103,&quot;top&quot;:122.50598425196854,&quot;width&quot;:847.573188976378}"/>
</p:tagLst>
</file>

<file path=ppt/tags/tag185.xml><?xml version="1.0" encoding="utf-8"?>
<p:tagLst xmlns:p="http://schemas.openxmlformats.org/presentationml/2006/main">
  <p:tag name="KSO_WM_DIAGRAM_VIRTUALLY_FRAME" val="{&quot;height&quot;:340.45023622047245,&quot;left&quot;:56.62090551181103,&quot;top&quot;:122.50598425196854,&quot;width&quot;:847.573188976378}"/>
</p:tagLst>
</file>

<file path=ppt/tags/tag186.xml><?xml version="1.0" encoding="utf-8"?>
<p:tagLst xmlns:p="http://schemas.openxmlformats.org/presentationml/2006/main">
  <p:tag name="KSO_WM_DIAGRAM_VIRTUALLY_FRAME" val="{&quot;height&quot;:340.45023622047245,&quot;left&quot;:56.62090551181103,&quot;top&quot;:122.50598425196854,&quot;width&quot;:847.573188976378}"/>
</p:tagLst>
</file>

<file path=ppt/tags/tag187.xml><?xml version="1.0" encoding="utf-8"?>
<p:tagLst xmlns:p="http://schemas.openxmlformats.org/presentationml/2006/main">
  <p:tag name="KSO_WM_DIAGRAM_VIRTUALLY_FRAME" val="{&quot;height&quot;:340.45023622047245,&quot;left&quot;:56.62090551181103,&quot;top&quot;:122.50598425196854,&quot;width&quot;:847.573188976378}"/>
</p:tagLst>
</file>

<file path=ppt/tags/tag188.xml><?xml version="1.0" encoding="utf-8"?>
<p:tagLst xmlns:p="http://schemas.openxmlformats.org/presentationml/2006/main">
  <p:tag name="KSO_WM_DIAGRAM_VIRTUALLY_FRAME" val="{&quot;height&quot;:340.45023622047245,&quot;left&quot;:56.62090551181103,&quot;top&quot;:122.50598425196854,&quot;width&quot;:847.573188976378}"/>
</p:tagLst>
</file>

<file path=ppt/tags/tag189.xml><?xml version="1.0" encoding="utf-8"?>
<p:tagLst xmlns:p="http://schemas.openxmlformats.org/presentationml/2006/main">
  <p:tag name="KSO_WM_DIAGRAM_VIRTUALLY_FRAME" val="{&quot;height&quot;:340.45023622047245,&quot;left&quot;:56.62090551181103,&quot;top&quot;:122.50598425196854,&quot;width&quot;:847.573188976378}"/>
</p:tagLst>
</file>

<file path=ppt/tags/tag19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190.xml><?xml version="1.0" encoding="utf-8"?>
<p:tagLst xmlns:p="http://schemas.openxmlformats.org/presentationml/2006/main">
  <p:tag name="KSO_WM_DIAGRAM_VIRTUALLY_FRAME" val="{&quot;height&quot;:340.45023622047245,&quot;left&quot;:56.62090551181103,&quot;top&quot;:122.50598425196854,&quot;width&quot;:847.573188976378}"/>
</p:tagLst>
</file>

<file path=ppt/tags/tag191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192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193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194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195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196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197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198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199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2.xml><?xml version="1.0" encoding="utf-8"?>
<p:tagLst xmlns:p="http://schemas.openxmlformats.org/presentationml/2006/main">
  <p:tag name="KSO_WM_DIAGRAM_VIRTUALLY_FRAME" val="{&quot;height&quot;:439.8948818897637,&quot;left&quot;:392.7604724409449,&quot;top&quot;:73.89811023622048,&quot;width&quot;:515.2895275590552}"/>
</p:tagLst>
</file>

<file path=ppt/tags/tag20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200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201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202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203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204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205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206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207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208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209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21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210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211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212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213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214.xml><?xml version="1.0" encoding="utf-8"?>
<p:tagLst xmlns:p="http://schemas.openxmlformats.org/presentationml/2006/main">
  <p:tag name="KSO_WM_DIAGRAM_VIRTUALLY_FRAME" val="{&quot;height&quot;:372.5231496062992,&quot;left&quot;:74.0327559055118,&quot;top&quot;:99.87503937007872,&quot;width&quot;:811.6433858267717}"/>
</p:tagLst>
</file>

<file path=ppt/tags/tag215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16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17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18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19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2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220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21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22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23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24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25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26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27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28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29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3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230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31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32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33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34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35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36.xml><?xml version="1.0" encoding="utf-8"?>
<p:tagLst xmlns:p="http://schemas.openxmlformats.org/presentationml/2006/main">
  <p:tag name="KSO_WM_DIAGRAM_VIRTUALLY_FRAME" val="{&quot;height&quot;:384.40771653543305,&quot;left&quot;:52.43212598425197,&quot;top&quot;:95.84228346456692,&quot;width&quot;:854.4449606299211}"/>
</p:tagLst>
</file>

<file path=ppt/tags/tag237.xml><?xml version="1.0" encoding="utf-8"?>
<p:tagLst xmlns:p="http://schemas.openxmlformats.org/presentationml/2006/main">
  <p:tag name="KSO_WM_DIAGRAM_VIRTUALLY_FRAME" val="{&quot;height&quot;:392.31409448818897,&quot;left&quot;:77.0748031496063,&quot;top&quot;:87.58889763779527,&quot;width&quot;:804.8503937007874}"/>
</p:tagLst>
</file>

<file path=ppt/tags/tag238.xml><?xml version="1.0" encoding="utf-8"?>
<p:tagLst xmlns:p="http://schemas.openxmlformats.org/presentationml/2006/main">
  <p:tag name="KSO_WM_DIAGRAM_VIRTUALLY_FRAME" val="{&quot;height&quot;:392.31409448818897,&quot;left&quot;:77.0748031496063,&quot;top&quot;:87.58889763779527,&quot;width&quot;:804.8503937007874}"/>
</p:tagLst>
</file>

<file path=ppt/tags/tag239.xml><?xml version="1.0" encoding="utf-8"?>
<p:tagLst xmlns:p="http://schemas.openxmlformats.org/presentationml/2006/main">
  <p:tag name="KSO_WM_DIAGRAM_VIRTUALLY_FRAME" val="{&quot;height&quot;:392.31409448818897,&quot;left&quot;:77.0748031496063,&quot;top&quot;:87.58889763779527,&quot;width&quot;:804.8503937007874}"/>
</p:tagLst>
</file>

<file path=ppt/tags/tag24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240.xml><?xml version="1.0" encoding="utf-8"?>
<p:tagLst xmlns:p="http://schemas.openxmlformats.org/presentationml/2006/main">
  <p:tag name="KSO_WM_DIAGRAM_VIRTUALLY_FRAME" val="{&quot;height&quot;:392.31409448818897,&quot;left&quot;:77.0748031496063,&quot;top&quot;:87.58889763779527,&quot;width&quot;:804.8503937007874}"/>
</p:tagLst>
</file>

<file path=ppt/tags/tag241.xml><?xml version="1.0" encoding="utf-8"?>
<p:tagLst xmlns:p="http://schemas.openxmlformats.org/presentationml/2006/main">
  <p:tag name="KSO_WM_DIAGRAM_VIRTUALLY_FRAME" val="{&quot;height&quot;:392.31409448818897,&quot;left&quot;:77.0748031496063,&quot;top&quot;:87.58889763779527,&quot;width&quot;:804.8503937007874}"/>
</p:tagLst>
</file>

<file path=ppt/tags/tag242.xml><?xml version="1.0" encoding="utf-8"?>
<p:tagLst xmlns:p="http://schemas.openxmlformats.org/presentationml/2006/main">
  <p:tag name="KSO_WM_DIAGRAM_VIRTUALLY_FRAME" val="{&quot;height&quot;:392.31409448818897,&quot;left&quot;:77.0748031496063,&quot;top&quot;:87.58889763779527,&quot;width&quot;:804.8503937007874}"/>
</p:tagLst>
</file>

<file path=ppt/tags/tag243.xml><?xml version="1.0" encoding="utf-8"?>
<p:tagLst xmlns:p="http://schemas.openxmlformats.org/presentationml/2006/main">
  <p:tag name="KSO_WM_DIAGRAM_VIRTUALLY_FRAME" val="{&quot;height&quot;:392.31409448818897,&quot;left&quot;:77.0748031496063,&quot;top&quot;:87.58889763779527,&quot;width&quot;:804.8503937007874}"/>
</p:tagLst>
</file>

<file path=ppt/tags/tag244.xml><?xml version="1.0" encoding="utf-8"?>
<p:tagLst xmlns:p="http://schemas.openxmlformats.org/presentationml/2006/main">
  <p:tag name="KSO_WM_DIAGRAM_VIRTUALLY_FRAME" val="{&quot;height&quot;:392.31409448818897,&quot;left&quot;:77.0748031496063,&quot;top&quot;:87.58889763779527,&quot;width&quot;:804.8503937007874}"/>
</p:tagLst>
</file>

<file path=ppt/tags/tag245.xml><?xml version="1.0" encoding="utf-8"?>
<p:tagLst xmlns:p="http://schemas.openxmlformats.org/presentationml/2006/main">
  <p:tag name="KSO_WM_DIAGRAM_VIRTUALLY_FRAME" val="{&quot;height&quot;:392.31409448818897,&quot;left&quot;:77.0748031496063,&quot;top&quot;:87.58889763779527,&quot;width&quot;:804.8503937007874}"/>
</p:tagLst>
</file>

<file path=ppt/tags/tag246.xml><?xml version="1.0" encoding="utf-8"?>
<p:tagLst xmlns:p="http://schemas.openxmlformats.org/presentationml/2006/main">
  <p:tag name="KSO_WM_DIAGRAM_VIRTUALLY_FRAME" val="{&quot;height&quot;:392.31409448818897,&quot;left&quot;:77.0748031496063,&quot;top&quot;:87.58889763779527,&quot;width&quot;:804.8503937007874}"/>
</p:tagLst>
</file>

<file path=ppt/tags/tag247.xml><?xml version="1.0" encoding="utf-8"?>
<p:tagLst xmlns:p="http://schemas.openxmlformats.org/presentationml/2006/main">
  <p:tag name="KSO_WM_DIAGRAM_VIRTUALLY_FRAME" val="{&quot;height&quot;:392.31409448818897,&quot;left&quot;:77.0748031496063,&quot;top&quot;:87.58889763779527,&quot;width&quot;:804.8503937007874}"/>
</p:tagLst>
</file>

<file path=ppt/tags/tag248.xml><?xml version="1.0" encoding="utf-8"?>
<p:tagLst xmlns:p="http://schemas.openxmlformats.org/presentationml/2006/main">
  <p:tag name="KSO_WM_DIAGRAM_VIRTUALLY_FRAME" val="{&quot;height&quot;:392.31409448818897,&quot;left&quot;:77.0748031496063,&quot;top&quot;:87.58889763779527,&quot;width&quot;:804.8503937007874}"/>
</p:tagLst>
</file>

<file path=ppt/tags/tag249.xml><?xml version="1.0" encoding="utf-8"?>
<p:tagLst xmlns:p="http://schemas.openxmlformats.org/presentationml/2006/main">
  <p:tag name="KSO_WM_DIAGRAM_VIRTUALLY_FRAME" val="{&quot;height&quot;:392.31409448818897,&quot;left&quot;:77.0748031496063,&quot;top&quot;:87.58889763779527,&quot;width&quot;:804.8503937007874}"/>
</p:tagLst>
</file>

<file path=ppt/tags/tag25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250.xml><?xml version="1.0" encoding="utf-8"?>
<p:tagLst xmlns:p="http://schemas.openxmlformats.org/presentationml/2006/main">
  <p:tag name="KSO_WM_DIAGRAM_VIRTUALLY_FRAME" val="{&quot;height&quot;:392.31409448818897,&quot;left&quot;:77.0748031496063,&quot;top&quot;:87.58889763779527,&quot;width&quot;:804.8503937007874}"/>
</p:tagLst>
</file>

<file path=ppt/tags/tag251.xml><?xml version="1.0" encoding="utf-8"?>
<p:tagLst xmlns:p="http://schemas.openxmlformats.org/presentationml/2006/main">
  <p:tag name="KSO_WM_DIAGRAM_VIRTUALLY_FRAME" val="{&quot;height&quot;:392.31409448818897,&quot;left&quot;:77.0748031496063,&quot;top&quot;:87.58889763779527,&quot;width&quot;:804.8503937007874}"/>
</p:tagLst>
</file>

<file path=ppt/tags/tag252.xml><?xml version="1.0" encoding="utf-8"?>
<p:tagLst xmlns:p="http://schemas.openxmlformats.org/presentationml/2006/main">
  <p:tag name="KSO_WM_DIAGRAM_VIRTUALLY_FRAME" val="{&quot;height&quot;:392.31409448818897,&quot;left&quot;:77.0748031496063,&quot;top&quot;:87.58889763779527,&quot;width&quot;:804.8503937007874}"/>
</p:tagLst>
</file>

<file path=ppt/tags/tag253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54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55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56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57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58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59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6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260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61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62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63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64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65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66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67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68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69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7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270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71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72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73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74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75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76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77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78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79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8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280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81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82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83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84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85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86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87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88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89.xml><?xml version="1.0" encoding="utf-8"?>
<p:tagLst xmlns:p="http://schemas.openxmlformats.org/presentationml/2006/main">
  <p:tag name="KSO_WM_DIAGRAM_VIRTUALLY_FRAME" val="{&quot;height&quot;:329.65,&quot;left&quot;:52.67196850393701,&quot;top&quot;:130.15,&quot;width&quot;:874.3751181102361}"/>
</p:tagLst>
</file>

<file path=ppt/tags/tag29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290.xml><?xml version="1.0" encoding="utf-8"?>
<p:tagLst xmlns:p="http://schemas.openxmlformats.org/presentationml/2006/main">
  <p:tag name="KSO_WM_DIAGRAM_VIRTUALLY_FRAME" val="{&quot;height&quot;:241.88771653543307,&quot;left&quot;:52,&quot;top&quot;:156.59062992125982,&quot;width&quot;:855}"/>
</p:tagLst>
</file>

<file path=ppt/tags/tag291.xml><?xml version="1.0" encoding="utf-8"?>
<p:tagLst xmlns:p="http://schemas.openxmlformats.org/presentationml/2006/main">
  <p:tag name="KSO_WM_DIAGRAM_VIRTUALLY_FRAME" val="{&quot;height&quot;:241.88771653543307,&quot;left&quot;:52,&quot;top&quot;:156.59062992125982,&quot;width&quot;:855}"/>
</p:tagLst>
</file>

<file path=ppt/tags/tag292.xml><?xml version="1.0" encoding="utf-8"?>
<p:tagLst xmlns:p="http://schemas.openxmlformats.org/presentationml/2006/main">
  <p:tag name="KSO_WM_DIAGRAM_VIRTUALLY_FRAME" val="{&quot;height&quot;:241.88771653543307,&quot;left&quot;:52,&quot;top&quot;:156.59062992125982,&quot;width&quot;:855}"/>
</p:tagLst>
</file>

<file path=ppt/tags/tag293.xml><?xml version="1.0" encoding="utf-8"?>
<p:tagLst xmlns:p="http://schemas.openxmlformats.org/presentationml/2006/main">
  <p:tag name="KSO_WM_DIAGRAM_VIRTUALLY_FRAME" val="{&quot;height&quot;:241.88771653543307,&quot;left&quot;:52,&quot;top&quot;:156.59062992125982,&quot;width&quot;:855}"/>
</p:tagLst>
</file>

<file path=ppt/tags/tag294.xml><?xml version="1.0" encoding="utf-8"?>
<p:tagLst xmlns:p="http://schemas.openxmlformats.org/presentationml/2006/main">
  <p:tag name="KSO_WM_DIAGRAM_VIRTUALLY_FRAME" val="{&quot;height&quot;:241.88771653543307,&quot;left&quot;:52,&quot;top&quot;:156.59062992125982,&quot;width&quot;:855}"/>
</p:tagLst>
</file>

<file path=ppt/tags/tag295.xml><?xml version="1.0" encoding="utf-8"?>
<p:tagLst xmlns:p="http://schemas.openxmlformats.org/presentationml/2006/main">
  <p:tag name="KSO_WM_DIAGRAM_VIRTUALLY_FRAME" val="{&quot;height&quot;:241.88771653543307,&quot;left&quot;:52,&quot;top&quot;:156.59062992125982,&quot;width&quot;:855}"/>
</p:tagLst>
</file>

<file path=ppt/tags/tag296.xml><?xml version="1.0" encoding="utf-8"?>
<p:tagLst xmlns:p="http://schemas.openxmlformats.org/presentationml/2006/main">
  <p:tag name="KSO_WM_DIAGRAM_VIRTUALLY_FRAME" val="{&quot;height&quot;:241.88771653543307,&quot;left&quot;:52,&quot;top&quot;:156.59062992125982,&quot;width&quot;:855}"/>
</p:tagLst>
</file>

<file path=ppt/tags/tag297.xml><?xml version="1.0" encoding="utf-8"?>
<p:tagLst xmlns:p="http://schemas.openxmlformats.org/presentationml/2006/main">
  <p:tag name="KSO_WM_DIAGRAM_VIRTUALLY_FRAME" val="{&quot;height&quot;:241.88771653543307,&quot;left&quot;:52,&quot;top&quot;:156.59062992125982,&quot;width&quot;:855}"/>
</p:tagLst>
</file>

<file path=ppt/tags/tag298.xml><?xml version="1.0" encoding="utf-8"?>
<p:tagLst xmlns:p="http://schemas.openxmlformats.org/presentationml/2006/main">
  <p:tag name="KSO_WM_DIAGRAM_VIRTUALLY_FRAME" val="{&quot;height&quot;:241.88771653543307,&quot;left&quot;:52,&quot;top&quot;:156.59062992125982,&quot;width&quot;:855}"/>
</p:tagLst>
</file>

<file path=ppt/tags/tag299.xml><?xml version="1.0" encoding="utf-8"?>
<p:tagLst xmlns:p="http://schemas.openxmlformats.org/presentationml/2006/main">
  <p:tag name="KSO_WM_DIAGRAM_VIRTUALLY_FRAME" val="{&quot;height&quot;:241.88771653543307,&quot;left&quot;:52,&quot;top&quot;:156.59062992125982,&quot;width&quot;:855}"/>
</p:tagLst>
</file>

<file path=ppt/tags/tag3.xml><?xml version="1.0" encoding="utf-8"?>
<p:tagLst xmlns:p="http://schemas.openxmlformats.org/presentationml/2006/main">
  <p:tag name="KSO_WM_DIAGRAM_VIRTUALLY_FRAME" val="{&quot;height&quot;:439.8948818897637,&quot;left&quot;:392.7604724409449,&quot;top&quot;:73.89811023622048,&quot;width&quot;:515.2895275590552}"/>
</p:tagLst>
</file>

<file path=ppt/tags/tag30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300.xml><?xml version="1.0" encoding="utf-8"?>
<p:tagLst xmlns:p="http://schemas.openxmlformats.org/presentationml/2006/main">
  <p:tag name="KSO_WM_DIAGRAM_VIRTUALLY_FRAME" val="{&quot;height&quot;:241.88771653543307,&quot;left&quot;:52,&quot;top&quot;:156.59062992125982,&quot;width&quot;:855}"/>
</p:tagLst>
</file>

<file path=ppt/tags/tag301.xml><?xml version="1.0" encoding="utf-8"?>
<p:tagLst xmlns:p="http://schemas.openxmlformats.org/presentationml/2006/main">
  <p:tag name="KSO_WM_DIAGRAM_VIRTUALLY_FRAME" val="{&quot;height&quot;:241.88771653543307,&quot;left&quot;:52,&quot;top&quot;:156.59062992125982,&quot;width&quot;:855}"/>
</p:tagLst>
</file>

<file path=ppt/tags/tag31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32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33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34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35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36.xml><?xml version="1.0" encoding="utf-8"?>
<p:tagLst xmlns:p="http://schemas.openxmlformats.org/presentationml/2006/main">
  <p:tag name="KSO_WM_DIAGRAM_VIRTUALLY_FRAME" val="{&quot;height&quot;:311.5368503937008,&quot;left&quot;:-149.35,&quot;top&quot;:169.10685039370077,&quot;width&quot;:1058.65}"/>
</p:tagLst>
</file>

<file path=ppt/tags/tag37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38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39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4.xml><?xml version="1.0" encoding="utf-8"?>
<p:tagLst xmlns:p="http://schemas.openxmlformats.org/presentationml/2006/main">
  <p:tag name="KSO_WM_DIAGRAM_VIRTUALLY_FRAME" val="{&quot;height&quot;:439.8948818897637,&quot;left&quot;:392.7604724409449,&quot;top&quot;:73.89811023622048,&quot;width&quot;:515.2895275590552}"/>
</p:tagLst>
</file>

<file path=ppt/tags/tag40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41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42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43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44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45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46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47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48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49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5.xml><?xml version="1.0" encoding="utf-8"?>
<p:tagLst xmlns:p="http://schemas.openxmlformats.org/presentationml/2006/main">
  <p:tag name="KSO_WM_DIAGRAM_VIRTUALLY_FRAME" val="{&quot;height&quot;:439.8948818897637,&quot;left&quot;:392.7604724409449,&quot;top&quot;:73.89811023622048,&quot;width&quot;:515.2895275590552}"/>
</p:tagLst>
</file>

<file path=ppt/tags/tag50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51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52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53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54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55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56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57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58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59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6.xml><?xml version="1.0" encoding="utf-8"?>
<p:tagLst xmlns:p="http://schemas.openxmlformats.org/presentationml/2006/main">
  <p:tag name="KSO_WM_DIAGRAM_VIRTUALLY_FRAME" val="{&quot;height&quot;:439.8948818897637,&quot;left&quot;:392.7604724409449,&quot;top&quot;:73.89811023622048,&quot;width&quot;:515.2895275590552}"/>
</p:tagLst>
</file>

<file path=ppt/tags/tag60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61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62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63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64.xml><?xml version="1.0" encoding="utf-8"?>
<p:tagLst xmlns:p="http://schemas.openxmlformats.org/presentationml/2006/main">
  <p:tag name="KSO_WM_DIAGRAM_VIRTUALLY_FRAME" val="{&quot;height&quot;:384.5040157480315,&quot;left&quot;:52,&quot;top&quot;:91.52629921259843,&quot;width&quot;:855}"/>
</p:tagLst>
</file>

<file path=ppt/tags/tag65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66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67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68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69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7.xml><?xml version="1.0" encoding="utf-8"?>
<p:tagLst xmlns:p="http://schemas.openxmlformats.org/presentationml/2006/main">
  <p:tag name="KSO_WM_DIAGRAM_VIRTUALLY_FRAME" val="{&quot;height&quot;:439.8948818897637,&quot;left&quot;:392.7604724409449,&quot;top&quot;:73.89811023622048,&quot;width&quot;:515.2895275590552}"/>
</p:tagLst>
</file>

<file path=ppt/tags/tag70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71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72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73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74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75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76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77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78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79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8.xml><?xml version="1.0" encoding="utf-8"?>
<p:tagLst xmlns:p="http://schemas.openxmlformats.org/presentationml/2006/main">
  <p:tag name="KSO_WM_DIAGRAM_VIRTUALLY_FRAME" val="{&quot;height&quot;:439.8948818897637,&quot;left&quot;:392.7604724409449,&quot;top&quot;:73.89811023622048,&quot;width&quot;:515.2895275590552}"/>
</p:tagLst>
</file>

<file path=ppt/tags/tag80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81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82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83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84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85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86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87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88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89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9.xml><?xml version="1.0" encoding="utf-8"?>
<p:tagLst xmlns:p="http://schemas.openxmlformats.org/presentationml/2006/main">
  <p:tag name="KSO_WM_DIAGRAM_VIRTUALLY_FRAME" val="{&quot;height&quot;:439.8948818897637,&quot;left&quot;:392.7604724409449,&quot;top&quot;:73.89811023622048,&quot;width&quot;:515.2895275590552}"/>
</p:tagLst>
</file>

<file path=ppt/tags/tag90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91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92.xml><?xml version="1.0" encoding="utf-8"?>
<p:tagLst xmlns:p="http://schemas.openxmlformats.org/presentationml/2006/main">
  <p:tag name="KSO_WM_DIAGRAM_VIRTUALLY_FRAME" val="{&quot;height&quot;:360.6166141732284,&quot;left&quot;:52,&quot;top&quot;:105.69173228346456,&quot;width&quot;:855}"/>
</p:tagLst>
</file>

<file path=ppt/tags/tag93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94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95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96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97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98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ags/tag99.xml><?xml version="1.0" encoding="utf-8"?>
<p:tagLst xmlns:p="http://schemas.openxmlformats.org/presentationml/2006/main">
  <p:tag name="KSO_WM_DIAGRAM_VIRTUALLY_FRAME" val="{&quot;height&quot;:270.64155769087756,&quot;left&quot;:46.108004406996145,&quot;top&quot;:152.09985107582105,&quot;width&quot;:875.1906840993934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3826</Words>
  <Application>WPS 演示</Application>
  <PresentationFormat/>
  <Paragraphs>510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2" baseType="lpstr">
      <vt:lpstr>Arial</vt:lpstr>
      <vt:lpstr>宋体</vt:lpstr>
      <vt:lpstr>Wingdings</vt:lpstr>
      <vt:lpstr>Source Han Sans CN Bold</vt:lpstr>
      <vt:lpstr>OPPOSans H</vt:lpstr>
      <vt:lpstr>Source Han Sans</vt:lpstr>
      <vt:lpstr>OPPOSans B</vt:lpstr>
      <vt:lpstr>等线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嘿嘿</cp:lastModifiedBy>
  <cp:revision>2</cp:revision>
  <dcterms:created xsi:type="dcterms:W3CDTF">2025-10-14T05:42:00Z</dcterms:created>
  <dcterms:modified xsi:type="dcterms:W3CDTF">2025-10-16T00:37:29Z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70D57673675Z51312208","ReservedCode1":"{\"SecurityData\":{\"Type\":\"TC260PG\",\"Version\":1,\"PubSD\":[{\"Type\":\"DS\",\"AlgID\":\"1.2.156.10197.1.501\",\"TBSData\":{\"Type\":\"LabelMataData\"},\"Signature\":\"3046022100f909d7728c73bc1c54f5bb3a68e7b78c135262854963f9e5c35a32bfd7aa74f6022100a518dc05def406d1f2f23fb42f6875b72dffe3b27765a4237553bb2962b1841e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70D57673675Z51312208","ReservedCode2":"{\"SecurityData\":{\"Type\":\"TC260PG\",\"Version\":1,\"PubSD\":[{\"Type\":\"DS\",\"AlgID\":\"1.2.156.10197.1.501\",\"TBSData\":{\"Type\":\"LabelMataData\"},\"Signature\":\"30440220531bd1623d8562e579d020279439283a1d8ab7a767509c12d692094cc939230702205458b4142f1ccd041cded23d99b615bceacb973ef2fd52f5190af3c93b03bab9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  <property fmtid="{D5CDD505-2E9C-101B-9397-08002B2CF9AE}" pid="3" name="ICV">
    <vt:lpwstr>E7FC66E21A55428198AD8E49BE42945B_12</vt:lpwstr>
  </property>
  <property fmtid="{D5CDD505-2E9C-101B-9397-08002B2CF9AE}" pid="4" name="KSOProductBuildVer">
    <vt:lpwstr>2052-12.1.0.22529</vt:lpwstr>
  </property>
</Properties>
</file>