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</p:sldMasterIdLst>
  <p:sldIdLst>
    <p:sldId id="262" r:id="rId9"/>
    <p:sldId id="286" r:id="rId10"/>
    <p:sldId id="284" r:id="rId11"/>
    <p:sldId id="263" r:id="rId12"/>
    <p:sldId id="264" r:id="rId13"/>
    <p:sldId id="265" r:id="rId14"/>
    <p:sldId id="288" r:id="rId15"/>
    <p:sldId id="289" r:id="rId16"/>
    <p:sldId id="290" r:id="rId17"/>
    <p:sldId id="266" r:id="rId18"/>
    <p:sldId id="292" r:id="rId19"/>
  </p:sldIdLst>
  <p:sldSz cx="12192000" cy="6858000"/>
  <p:notesSz cx="6858000" cy="9144000"/>
  <p:embeddedFontLst>
    <p:embeddedFont>
      <p:font typeface="Source Han Sans CN Bold" panose="020B0800000000000000" charset="-122"/>
      <p:bold r:id="rId23"/>
    </p:embeddedFont>
    <p:embeddedFont>
      <p:font typeface="OPPOSans H" panose="00020600040101010101" charset="-122"/>
      <p:regular r:id="rId24"/>
    </p:embeddedFont>
    <p:embeddedFont>
      <p:font typeface="Source Han Sans" panose="020B0400000000000000" charset="-122"/>
      <p:regular r:id="rId25"/>
    </p:embeddedFont>
    <p:embeddedFont>
      <p:font typeface="等线" panose="02010600030101010101" charset="-122"/>
      <p:regular r:id="rId26"/>
    </p:embeddedFont>
    <p:embeddedFont>
      <p:font typeface="OPPOSans L" panose="00020600040101010101" charset="-122"/>
      <p:regular r:id="rId27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1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7" Type="http://schemas.openxmlformats.org/officeDocument/2006/relationships/font" Target="fonts/font5.fntdata"/><Relationship Id="rId26" Type="http://schemas.openxmlformats.org/officeDocument/2006/relationships/font" Target="fonts/font4.fntdata"/><Relationship Id="rId25" Type="http://schemas.openxmlformats.org/officeDocument/2006/relationships/font" Target="fonts/font3.fntdata"/><Relationship Id="rId24" Type="http://schemas.openxmlformats.org/officeDocument/2006/relationships/font" Target="fonts/font2.fntdata"/><Relationship Id="rId23" Type="http://schemas.openxmlformats.org/officeDocument/2006/relationships/font" Target="fonts/font1.fntdata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/>
    <p:bodyStyle/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/>
    <p:bodyStyle/>
    <p:otherStyle/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1" Type="http://schemas.openxmlformats.org/officeDocument/2006/relationships/slideLayout" Target="../slideLayouts/slideLayout3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tags" Target="../tags/tag18.xml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28.xml"/><Relationship Id="rId8" Type="http://schemas.openxmlformats.org/officeDocument/2006/relationships/tags" Target="../tags/tag27.xml"/><Relationship Id="rId7" Type="http://schemas.openxmlformats.org/officeDocument/2006/relationships/tags" Target="../tags/tag26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29.xml"/><Relationship Id="rId1" Type="http://schemas.openxmlformats.org/officeDocument/2006/relationships/tags" Target="../tags/tag20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38.xml"/><Relationship Id="rId8" Type="http://schemas.openxmlformats.org/officeDocument/2006/relationships/tags" Target="../tags/tag37.xml"/><Relationship Id="rId7" Type="http://schemas.openxmlformats.org/officeDocument/2006/relationships/tags" Target="../tags/tag36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9" Type="http://schemas.openxmlformats.org/officeDocument/2006/relationships/slideLayout" Target="../slideLayouts/slideLayout1.xml"/><Relationship Id="rId28" Type="http://schemas.openxmlformats.org/officeDocument/2006/relationships/tags" Target="../tags/tag57.xml"/><Relationship Id="rId27" Type="http://schemas.openxmlformats.org/officeDocument/2006/relationships/tags" Target="../tags/tag56.xml"/><Relationship Id="rId26" Type="http://schemas.openxmlformats.org/officeDocument/2006/relationships/tags" Target="../tags/tag55.xml"/><Relationship Id="rId25" Type="http://schemas.openxmlformats.org/officeDocument/2006/relationships/tags" Target="../tags/tag54.xml"/><Relationship Id="rId24" Type="http://schemas.openxmlformats.org/officeDocument/2006/relationships/tags" Target="../tags/tag53.xml"/><Relationship Id="rId23" Type="http://schemas.openxmlformats.org/officeDocument/2006/relationships/tags" Target="../tags/tag52.xml"/><Relationship Id="rId22" Type="http://schemas.openxmlformats.org/officeDocument/2006/relationships/tags" Target="../tags/tag51.xml"/><Relationship Id="rId21" Type="http://schemas.openxmlformats.org/officeDocument/2006/relationships/tags" Target="../tags/tag50.xml"/><Relationship Id="rId20" Type="http://schemas.openxmlformats.org/officeDocument/2006/relationships/tags" Target="../tags/tag49.xml"/><Relationship Id="rId2" Type="http://schemas.openxmlformats.org/officeDocument/2006/relationships/tags" Target="../tags/tag31.xml"/><Relationship Id="rId19" Type="http://schemas.openxmlformats.org/officeDocument/2006/relationships/tags" Target="../tags/tag48.xml"/><Relationship Id="rId18" Type="http://schemas.openxmlformats.org/officeDocument/2006/relationships/tags" Target="../tags/tag47.xml"/><Relationship Id="rId17" Type="http://schemas.openxmlformats.org/officeDocument/2006/relationships/tags" Target="../tags/tag46.xml"/><Relationship Id="rId16" Type="http://schemas.openxmlformats.org/officeDocument/2006/relationships/tags" Target="../tags/tag45.xml"/><Relationship Id="rId15" Type="http://schemas.openxmlformats.org/officeDocument/2006/relationships/tags" Target="../tags/tag44.xml"/><Relationship Id="rId14" Type="http://schemas.openxmlformats.org/officeDocument/2006/relationships/tags" Target="../tags/tag43.xml"/><Relationship Id="rId13" Type="http://schemas.openxmlformats.org/officeDocument/2006/relationships/tags" Target="../tags/tag42.xml"/><Relationship Id="rId12" Type="http://schemas.openxmlformats.org/officeDocument/2006/relationships/tags" Target="../tags/tag41.xml"/><Relationship Id="rId11" Type="http://schemas.openxmlformats.org/officeDocument/2006/relationships/tags" Target="../tags/tag40.xml"/><Relationship Id="rId10" Type="http://schemas.openxmlformats.org/officeDocument/2006/relationships/tags" Target="../tags/tag39.xml"/><Relationship Id="rId1" Type="http://schemas.openxmlformats.org/officeDocument/2006/relationships/tags" Target="../tags/tag30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58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75.xml"/><Relationship Id="rId8" Type="http://schemas.openxmlformats.org/officeDocument/2006/relationships/tags" Target="../tags/tag74.xml"/><Relationship Id="rId7" Type="http://schemas.openxmlformats.org/officeDocument/2006/relationships/tags" Target="../tags/tag73.xml"/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0" Type="http://schemas.openxmlformats.org/officeDocument/2006/relationships/slideLayout" Target="../slideLayouts/slideLayout4.xml"/><Relationship Id="rId1" Type="http://schemas.openxmlformats.org/officeDocument/2006/relationships/tags" Target="../tags/tag67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84.xml"/><Relationship Id="rId8" Type="http://schemas.openxmlformats.org/officeDocument/2006/relationships/tags" Target="../tags/tag83.xml"/><Relationship Id="rId7" Type="http://schemas.openxmlformats.org/officeDocument/2006/relationships/tags" Target="../tags/tag82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0" Type="http://schemas.openxmlformats.org/officeDocument/2006/relationships/slideLayout" Target="../slideLayouts/slideLayout5.xml"/><Relationship Id="rId1" Type="http://schemas.openxmlformats.org/officeDocument/2006/relationships/tags" Target="../tags/tag76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93.xml"/><Relationship Id="rId8" Type="http://schemas.openxmlformats.org/officeDocument/2006/relationships/tags" Target="../tags/tag92.xml"/><Relationship Id="rId7" Type="http://schemas.openxmlformats.org/officeDocument/2006/relationships/tags" Target="../tags/tag91.xml"/><Relationship Id="rId6" Type="http://schemas.openxmlformats.org/officeDocument/2006/relationships/tags" Target="../tags/tag90.xml"/><Relationship Id="rId5" Type="http://schemas.openxmlformats.org/officeDocument/2006/relationships/tags" Target="../tags/tag89.xml"/><Relationship Id="rId4" Type="http://schemas.openxmlformats.org/officeDocument/2006/relationships/tags" Target="../tags/tag88.xml"/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0" Type="http://schemas.openxmlformats.org/officeDocument/2006/relationships/slideLayout" Target="../slideLayouts/slideLayout6.xml"/><Relationship Id="rId1" Type="http://schemas.openxmlformats.org/officeDocument/2006/relationships/tags" Target="../tags/tag8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IPPT10"/>
          <p:cNvSpPr txBox="1"/>
          <p:nvPr/>
        </p:nvSpPr>
        <p:spPr>
          <a:xfrm>
            <a:off x="4367530" y="4076700"/>
            <a:ext cx="7454265" cy="19526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钢铁生产的核心要求催生的文化</a:t>
            </a:r>
            <a:endParaRPr kumimoji="1" lang="zh-CN" altLang="en-US"/>
          </a:p>
        </p:txBody>
      </p:sp>
      <p:sp>
        <p:nvSpPr>
          <p:cNvPr id="5" name="椭圆 2"/>
          <p:cNvSpPr txBox="1"/>
          <p:nvPr/>
        </p:nvSpPr>
        <p:spPr>
          <a:xfrm>
            <a:off x="7073860" y="1513215"/>
            <a:ext cx="2207900" cy="2207900"/>
          </a:xfrm>
          <a:prstGeom prst="ellipse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 w="11430" cap="sq">
            <a:noFill/>
            <a:miter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椭圆 5"/>
          <p:cNvSpPr txBox="1"/>
          <p:nvPr/>
        </p:nvSpPr>
        <p:spPr>
          <a:xfrm>
            <a:off x="7073860" y="1890718"/>
            <a:ext cx="1898031" cy="1898031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25400" cap="sq">
            <a:solidFill>
              <a:schemeClr val="bg1"/>
            </a:solidFill>
            <a:miter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115"/>
          <p:cNvSpPr txBox="1"/>
          <p:nvPr/>
        </p:nvSpPr>
        <p:spPr>
          <a:xfrm>
            <a:off x="6763992" y="435233"/>
            <a:ext cx="2517768" cy="29154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6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8" name="椭圆 8"/>
          <p:cNvSpPr txBox="1"/>
          <p:nvPr/>
        </p:nvSpPr>
        <p:spPr>
          <a:xfrm>
            <a:off x="7073860" y="3268622"/>
            <a:ext cx="408214" cy="408214"/>
          </a:xfrm>
          <a:prstGeom prst="ellipse">
            <a:avLst/>
          </a:prstGeom>
          <a:solidFill>
            <a:schemeClr val="bg1">
              <a:alpha val="50000"/>
            </a:schemeClr>
          </a:solidFill>
          <a:ln w="12700" cap="sq">
            <a:solidFill>
              <a:schemeClr val="accent1">
                <a:lumMod val="60000"/>
                <a:lumOff val="40000"/>
              </a:schemeClr>
            </a:solidFill>
            <a:miter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-425651" y="1444991"/>
            <a:ext cx="7353672" cy="82296"/>
          </a:xfrm>
          <a:prstGeom prst="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104661" y="4389205"/>
            <a:ext cx="536780" cy="443992"/>
          </a:xfrm>
          <a:custGeom>
            <a:avLst/>
            <a:gdLst>
              <a:gd name="connsiteX0" fmla="*/ 153878 w 870468"/>
              <a:gd name="connsiteY0" fmla="*/ 353026 h 720000"/>
              <a:gd name="connsiteX1" fmla="*/ 449972 w 870468"/>
              <a:gd name="connsiteY1" fmla="*/ 353026 h 720000"/>
              <a:gd name="connsiteX2" fmla="*/ 489985 w 870468"/>
              <a:gd name="connsiteY2" fmla="*/ 393039 h 720000"/>
              <a:gd name="connsiteX3" fmla="*/ 449972 w 870468"/>
              <a:gd name="connsiteY3" fmla="*/ 433051 h 720000"/>
              <a:gd name="connsiteX4" fmla="*/ 153878 w 870468"/>
              <a:gd name="connsiteY4" fmla="*/ 433051 h 720000"/>
              <a:gd name="connsiteX5" fmla="*/ 113865 w 870468"/>
              <a:gd name="connsiteY5" fmla="*/ 393039 h 720000"/>
              <a:gd name="connsiteX6" fmla="*/ 153878 w 870468"/>
              <a:gd name="connsiteY6" fmla="*/ 353026 h 720000"/>
              <a:gd name="connsiteX7" fmla="*/ 68708 w 870468"/>
              <a:gd name="connsiteY7" fmla="*/ 275858 h 720000"/>
              <a:gd name="connsiteX8" fmla="*/ 68708 w 870468"/>
              <a:gd name="connsiteY8" fmla="*/ 603735 h 720000"/>
              <a:gd name="connsiteX9" fmla="*/ 116266 w 870468"/>
              <a:gd name="connsiteY9" fmla="*/ 651293 h 720000"/>
              <a:gd name="connsiteX10" fmla="*/ 598821 w 870468"/>
              <a:gd name="connsiteY10" fmla="*/ 651293 h 720000"/>
              <a:gd name="connsiteX11" fmla="*/ 754317 w 870468"/>
              <a:gd name="connsiteY11" fmla="*/ 651293 h 720000"/>
              <a:gd name="connsiteX12" fmla="*/ 801875 w 870468"/>
              <a:gd name="connsiteY12" fmla="*/ 603735 h 720000"/>
              <a:gd name="connsiteX13" fmla="*/ 801875 w 870468"/>
              <a:gd name="connsiteY13" fmla="*/ 275858 h 720000"/>
              <a:gd name="connsiteX14" fmla="*/ 598821 w 870468"/>
              <a:gd name="connsiteY14" fmla="*/ 275858 h 720000"/>
              <a:gd name="connsiteX15" fmla="*/ 116266 w 870468"/>
              <a:gd name="connsiteY15" fmla="*/ 68593 h 720000"/>
              <a:gd name="connsiteX16" fmla="*/ 68708 w 870468"/>
              <a:gd name="connsiteY16" fmla="*/ 116151 h 720000"/>
              <a:gd name="connsiteX17" fmla="*/ 68708 w 870468"/>
              <a:gd name="connsiteY17" fmla="*/ 207265 h 720000"/>
              <a:gd name="connsiteX18" fmla="*/ 598821 w 870468"/>
              <a:gd name="connsiteY18" fmla="*/ 207265 h 720000"/>
              <a:gd name="connsiteX19" fmla="*/ 801875 w 870468"/>
              <a:gd name="connsiteY19" fmla="*/ 207265 h 720000"/>
              <a:gd name="connsiteX20" fmla="*/ 801875 w 870468"/>
              <a:gd name="connsiteY20" fmla="*/ 116151 h 720000"/>
              <a:gd name="connsiteX21" fmla="*/ 754317 w 870468"/>
              <a:gd name="connsiteY21" fmla="*/ 68593 h 720000"/>
              <a:gd name="connsiteX22" fmla="*/ 598821 w 870468"/>
              <a:gd name="connsiteY22" fmla="*/ 68593 h 720000"/>
              <a:gd name="connsiteX23" fmla="*/ 116266 w 870468"/>
              <a:gd name="connsiteY23" fmla="*/ 0 h 720000"/>
              <a:gd name="connsiteX24" fmla="*/ 598821 w 870468"/>
              <a:gd name="connsiteY24" fmla="*/ 0 h 720000"/>
              <a:gd name="connsiteX25" fmla="*/ 754317 w 870468"/>
              <a:gd name="connsiteY25" fmla="*/ 0 h 720000"/>
              <a:gd name="connsiteX26" fmla="*/ 870468 w 870468"/>
              <a:gd name="connsiteY26" fmla="*/ 116151 h 720000"/>
              <a:gd name="connsiteX27" fmla="*/ 870468 w 870468"/>
              <a:gd name="connsiteY27" fmla="*/ 241562 h 720000"/>
              <a:gd name="connsiteX28" fmla="*/ 870468 w 870468"/>
              <a:gd name="connsiteY28" fmla="*/ 603735 h 720000"/>
              <a:gd name="connsiteX29" fmla="*/ 754317 w 870468"/>
              <a:gd name="connsiteY29" fmla="*/ 720000 h 720000"/>
              <a:gd name="connsiteX30" fmla="*/ 598821 w 870468"/>
              <a:gd name="connsiteY30" fmla="*/ 720000 h 720000"/>
              <a:gd name="connsiteX31" fmla="*/ 116266 w 870468"/>
              <a:gd name="connsiteY31" fmla="*/ 720000 h 720000"/>
              <a:gd name="connsiteX32" fmla="*/ 115 w 870468"/>
              <a:gd name="connsiteY32" fmla="*/ 603849 h 720000"/>
              <a:gd name="connsiteX33" fmla="*/ 115 w 870468"/>
              <a:gd name="connsiteY33" fmla="*/ 241841 h 720000"/>
              <a:gd name="connsiteX34" fmla="*/ 0 w 870468"/>
              <a:gd name="connsiteY34" fmla="*/ 241562 h 720000"/>
              <a:gd name="connsiteX35" fmla="*/ 115 w 870468"/>
              <a:gd name="connsiteY35" fmla="*/ 241284 h 720000"/>
              <a:gd name="connsiteX36" fmla="*/ 115 w 870468"/>
              <a:gd name="connsiteY36" fmla="*/ 116151 h 720000"/>
              <a:gd name="connsiteX37" fmla="*/ 116266 w 870468"/>
              <a:gd name="connsiteY37" fmla="*/ 0 h 720000"/>
            </a:gdLst>
            <a:ahLst/>
            <a:cxnLst/>
            <a:rect l="l" t="t" r="r" b="b"/>
            <a:pathLst>
              <a:path w="870468" h="720000">
                <a:moveTo>
                  <a:pt x="153878" y="353026"/>
                </a:moveTo>
                <a:lnTo>
                  <a:pt x="449972" y="353026"/>
                </a:lnTo>
                <a:cubicBezTo>
                  <a:pt x="472036" y="353026"/>
                  <a:pt x="489985" y="370975"/>
                  <a:pt x="489985" y="393039"/>
                </a:cubicBezTo>
                <a:cubicBezTo>
                  <a:pt x="489985" y="415103"/>
                  <a:pt x="472150" y="433051"/>
                  <a:pt x="449972" y="433051"/>
                </a:cubicBezTo>
                <a:lnTo>
                  <a:pt x="153878" y="433051"/>
                </a:lnTo>
                <a:cubicBezTo>
                  <a:pt x="131814" y="433051"/>
                  <a:pt x="113865" y="415103"/>
                  <a:pt x="113865" y="393039"/>
                </a:cubicBezTo>
                <a:cubicBezTo>
                  <a:pt x="113865" y="370975"/>
                  <a:pt x="131814" y="353026"/>
                  <a:pt x="153878" y="353026"/>
                </a:cubicBezTo>
                <a:close/>
                <a:moveTo>
                  <a:pt x="68708" y="275858"/>
                </a:moveTo>
                <a:lnTo>
                  <a:pt x="68708" y="603735"/>
                </a:lnTo>
                <a:cubicBezTo>
                  <a:pt x="68708" y="630029"/>
                  <a:pt x="90087" y="651293"/>
                  <a:pt x="116266" y="651293"/>
                </a:cubicBezTo>
                <a:lnTo>
                  <a:pt x="598821" y="651293"/>
                </a:lnTo>
                <a:lnTo>
                  <a:pt x="754317" y="651293"/>
                </a:lnTo>
                <a:cubicBezTo>
                  <a:pt x="780611" y="651293"/>
                  <a:pt x="801875" y="629915"/>
                  <a:pt x="801875" y="603735"/>
                </a:cubicBezTo>
                <a:lnTo>
                  <a:pt x="801875" y="275858"/>
                </a:lnTo>
                <a:lnTo>
                  <a:pt x="598821" y="275858"/>
                </a:lnTo>
                <a:close/>
                <a:moveTo>
                  <a:pt x="116266" y="68593"/>
                </a:moveTo>
                <a:cubicBezTo>
                  <a:pt x="89972" y="68593"/>
                  <a:pt x="68708" y="89972"/>
                  <a:pt x="68708" y="116151"/>
                </a:cubicBezTo>
                <a:lnTo>
                  <a:pt x="68708" y="207265"/>
                </a:lnTo>
                <a:lnTo>
                  <a:pt x="598821" y="207265"/>
                </a:lnTo>
                <a:lnTo>
                  <a:pt x="801875" y="207265"/>
                </a:lnTo>
                <a:lnTo>
                  <a:pt x="801875" y="116151"/>
                </a:lnTo>
                <a:cubicBezTo>
                  <a:pt x="801875" y="89857"/>
                  <a:pt x="780497" y="68593"/>
                  <a:pt x="754317" y="68593"/>
                </a:cubicBezTo>
                <a:lnTo>
                  <a:pt x="598821" y="68593"/>
                </a:lnTo>
                <a:close/>
                <a:moveTo>
                  <a:pt x="116266" y="0"/>
                </a:moveTo>
                <a:lnTo>
                  <a:pt x="598821" y="0"/>
                </a:lnTo>
                <a:lnTo>
                  <a:pt x="754317" y="0"/>
                </a:lnTo>
                <a:cubicBezTo>
                  <a:pt x="818338" y="0"/>
                  <a:pt x="870468" y="52131"/>
                  <a:pt x="870468" y="116151"/>
                </a:cubicBezTo>
                <a:lnTo>
                  <a:pt x="870468" y="241562"/>
                </a:lnTo>
                <a:lnTo>
                  <a:pt x="870468" y="603735"/>
                </a:lnTo>
                <a:cubicBezTo>
                  <a:pt x="870468" y="667869"/>
                  <a:pt x="818338" y="720000"/>
                  <a:pt x="754317" y="720000"/>
                </a:cubicBezTo>
                <a:lnTo>
                  <a:pt x="598821" y="720000"/>
                </a:lnTo>
                <a:lnTo>
                  <a:pt x="116266" y="720000"/>
                </a:lnTo>
                <a:cubicBezTo>
                  <a:pt x="52246" y="720000"/>
                  <a:pt x="115" y="667869"/>
                  <a:pt x="115" y="603849"/>
                </a:cubicBezTo>
                <a:lnTo>
                  <a:pt x="115" y="241841"/>
                </a:lnTo>
                <a:lnTo>
                  <a:pt x="0" y="241562"/>
                </a:lnTo>
                <a:lnTo>
                  <a:pt x="115" y="241284"/>
                </a:lnTo>
                <a:lnTo>
                  <a:pt x="115" y="116151"/>
                </a:lnTo>
                <a:cubicBezTo>
                  <a:pt x="115" y="52131"/>
                  <a:pt x="52246" y="0"/>
                  <a:pt x="116266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38090" tIns="38090" rIns="38090" bIns="3809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163440" y="1911842"/>
            <a:ext cx="470021" cy="536780"/>
          </a:xfrm>
          <a:custGeom>
            <a:avLst/>
            <a:gdLst>
              <a:gd name="connsiteX0" fmla="*/ 1449958 w 1449958"/>
              <a:gd name="connsiteY0" fmla="*/ 669913 h 1655898"/>
              <a:gd name="connsiteX1" fmla="*/ 1449586 w 1449958"/>
              <a:gd name="connsiteY1" fmla="*/ 666192 h 1655898"/>
              <a:gd name="connsiteX2" fmla="*/ 1449586 w 1449958"/>
              <a:gd name="connsiteY2" fmla="*/ 665634 h 1655898"/>
              <a:gd name="connsiteX3" fmla="*/ 1448098 w 1449958"/>
              <a:gd name="connsiteY3" fmla="*/ 658006 h 1655898"/>
              <a:gd name="connsiteX4" fmla="*/ 1445307 w 1449958"/>
              <a:gd name="connsiteY4" fmla="*/ 650379 h 1655898"/>
              <a:gd name="connsiteX5" fmla="*/ 1443633 w 1449958"/>
              <a:gd name="connsiteY5" fmla="*/ 646844 h 1655898"/>
              <a:gd name="connsiteX6" fmla="*/ 1441772 w 1449958"/>
              <a:gd name="connsiteY6" fmla="*/ 643496 h 1655898"/>
              <a:gd name="connsiteX7" fmla="*/ 1441400 w 1449958"/>
              <a:gd name="connsiteY7" fmla="*/ 643124 h 1655898"/>
              <a:gd name="connsiteX8" fmla="*/ 1439354 w 1449958"/>
              <a:gd name="connsiteY8" fmla="*/ 640147 h 1655898"/>
              <a:gd name="connsiteX9" fmla="*/ 1439168 w 1449958"/>
              <a:gd name="connsiteY9" fmla="*/ 639775 h 1655898"/>
              <a:gd name="connsiteX10" fmla="*/ 1436936 w 1449958"/>
              <a:gd name="connsiteY10" fmla="*/ 636798 h 1655898"/>
              <a:gd name="connsiteX11" fmla="*/ 1436378 w 1449958"/>
              <a:gd name="connsiteY11" fmla="*/ 636240 h 1655898"/>
              <a:gd name="connsiteX12" fmla="*/ 1433773 w 1449958"/>
              <a:gd name="connsiteY12" fmla="*/ 633450 h 1655898"/>
              <a:gd name="connsiteX13" fmla="*/ 816136 w 1449958"/>
              <a:gd name="connsiteY13" fmla="*/ 15813 h 1655898"/>
              <a:gd name="connsiteX14" fmla="*/ 813346 w 1449958"/>
              <a:gd name="connsiteY14" fmla="*/ 13208 h 1655898"/>
              <a:gd name="connsiteX15" fmla="*/ 812788 w 1449958"/>
              <a:gd name="connsiteY15" fmla="*/ 12650 h 1655898"/>
              <a:gd name="connsiteX16" fmla="*/ 809997 w 1449958"/>
              <a:gd name="connsiteY16" fmla="*/ 10418 h 1655898"/>
              <a:gd name="connsiteX17" fmla="*/ 809625 w 1449958"/>
              <a:gd name="connsiteY17" fmla="*/ 10232 h 1655898"/>
              <a:gd name="connsiteX18" fmla="*/ 806834 w 1449958"/>
              <a:gd name="connsiteY18" fmla="*/ 8372 h 1655898"/>
              <a:gd name="connsiteX19" fmla="*/ 806276 w 1449958"/>
              <a:gd name="connsiteY19" fmla="*/ 8000 h 1655898"/>
              <a:gd name="connsiteX20" fmla="*/ 802928 w 1449958"/>
              <a:gd name="connsiteY20" fmla="*/ 6139 h 1655898"/>
              <a:gd name="connsiteX21" fmla="*/ 802742 w 1449958"/>
              <a:gd name="connsiteY21" fmla="*/ 6139 h 1655898"/>
              <a:gd name="connsiteX22" fmla="*/ 799207 w 1449958"/>
              <a:gd name="connsiteY22" fmla="*/ 4465 h 1655898"/>
              <a:gd name="connsiteX23" fmla="*/ 799021 w 1449958"/>
              <a:gd name="connsiteY23" fmla="*/ 4465 h 1655898"/>
              <a:gd name="connsiteX24" fmla="*/ 791580 w 1449958"/>
              <a:gd name="connsiteY24" fmla="*/ 1860 h 1655898"/>
              <a:gd name="connsiteX25" fmla="*/ 791394 w 1449958"/>
              <a:gd name="connsiteY25" fmla="*/ 1860 h 1655898"/>
              <a:gd name="connsiteX26" fmla="*/ 783766 w 1449958"/>
              <a:gd name="connsiteY26" fmla="*/ 372 h 1655898"/>
              <a:gd name="connsiteX27" fmla="*/ 783022 w 1449958"/>
              <a:gd name="connsiteY27" fmla="*/ 372 h 1655898"/>
              <a:gd name="connsiteX28" fmla="*/ 779301 w 1449958"/>
              <a:gd name="connsiteY28" fmla="*/ 0 h 1655898"/>
              <a:gd name="connsiteX29" fmla="*/ 261751 w 1449958"/>
              <a:gd name="connsiteY29" fmla="*/ 0 h 1655898"/>
              <a:gd name="connsiteX30" fmla="*/ 0 w 1449958"/>
              <a:gd name="connsiteY30" fmla="*/ 261751 h 1655898"/>
              <a:gd name="connsiteX31" fmla="*/ 0 w 1449958"/>
              <a:gd name="connsiteY31" fmla="*/ 1394148 h 1655898"/>
              <a:gd name="connsiteX32" fmla="*/ 261751 w 1449958"/>
              <a:gd name="connsiteY32" fmla="*/ 1655899 h 1655898"/>
              <a:gd name="connsiteX33" fmla="*/ 1188207 w 1449958"/>
              <a:gd name="connsiteY33" fmla="*/ 1655899 h 1655898"/>
              <a:gd name="connsiteX34" fmla="*/ 1449958 w 1449958"/>
              <a:gd name="connsiteY34" fmla="*/ 1394148 h 1655898"/>
              <a:gd name="connsiteX35" fmla="*/ 1449958 w 1449958"/>
              <a:gd name="connsiteY35" fmla="*/ 672889 h 1655898"/>
              <a:gd name="connsiteX36" fmla="*/ 1449958 w 1449958"/>
              <a:gd name="connsiteY36" fmla="*/ 669913 h 1655898"/>
              <a:gd name="connsiteX37" fmla="*/ 832321 w 1449958"/>
              <a:gd name="connsiteY37" fmla="*/ 466948 h 1655898"/>
              <a:gd name="connsiteX38" fmla="*/ 832321 w 1449958"/>
              <a:gd name="connsiteY38" fmla="*/ 189942 h 1655898"/>
              <a:gd name="connsiteX39" fmla="*/ 1259458 w 1449958"/>
              <a:gd name="connsiteY39" fmla="*/ 617079 h 1655898"/>
              <a:gd name="connsiteX40" fmla="*/ 982452 w 1449958"/>
              <a:gd name="connsiteY40" fmla="*/ 617079 h 1655898"/>
              <a:gd name="connsiteX41" fmla="*/ 832321 w 1449958"/>
              <a:gd name="connsiteY41" fmla="*/ 466948 h 1655898"/>
              <a:gd name="connsiteX42" fmla="*/ 1338337 w 1449958"/>
              <a:gd name="connsiteY42" fmla="*/ 1393403 h 1655898"/>
              <a:gd name="connsiteX43" fmla="*/ 1188207 w 1449958"/>
              <a:gd name="connsiteY43" fmla="*/ 1543534 h 1655898"/>
              <a:gd name="connsiteX44" fmla="*/ 261751 w 1449958"/>
              <a:gd name="connsiteY44" fmla="*/ 1543534 h 1655898"/>
              <a:gd name="connsiteX45" fmla="*/ 111621 w 1449958"/>
              <a:gd name="connsiteY45" fmla="*/ 1393403 h 1655898"/>
              <a:gd name="connsiteX46" fmla="*/ 111621 w 1449958"/>
              <a:gd name="connsiteY46" fmla="*/ 261007 h 1655898"/>
              <a:gd name="connsiteX47" fmla="*/ 261751 w 1449958"/>
              <a:gd name="connsiteY47" fmla="*/ 110877 h 1655898"/>
              <a:gd name="connsiteX48" fmla="*/ 720700 w 1449958"/>
              <a:gd name="connsiteY48" fmla="*/ 110877 h 1655898"/>
              <a:gd name="connsiteX49" fmla="*/ 720700 w 1449958"/>
              <a:gd name="connsiteY49" fmla="*/ 466948 h 1655898"/>
              <a:gd name="connsiteX50" fmla="*/ 982452 w 1449958"/>
              <a:gd name="connsiteY50" fmla="*/ 728700 h 1655898"/>
              <a:gd name="connsiteX51" fmla="*/ 1338523 w 1449958"/>
              <a:gd name="connsiteY51" fmla="*/ 728700 h 1655898"/>
              <a:gd name="connsiteX52" fmla="*/ 1338523 w 1449958"/>
              <a:gd name="connsiteY52" fmla="*/ 1393403 h 1655898"/>
            </a:gdLst>
            <a:ahLst/>
            <a:cxnLst/>
            <a:rect l="l" t="t" r="r" b="b"/>
            <a:pathLst>
              <a:path w="1449958" h="1655898">
                <a:moveTo>
                  <a:pt x="1449958" y="669913"/>
                </a:moveTo>
                <a:cubicBezTo>
                  <a:pt x="1449958" y="668610"/>
                  <a:pt x="1449772" y="667308"/>
                  <a:pt x="1449586" y="666192"/>
                </a:cubicBezTo>
                <a:lnTo>
                  <a:pt x="1449586" y="665634"/>
                </a:lnTo>
                <a:cubicBezTo>
                  <a:pt x="1449214" y="663029"/>
                  <a:pt x="1448656" y="660425"/>
                  <a:pt x="1448098" y="658006"/>
                </a:cubicBezTo>
                <a:cubicBezTo>
                  <a:pt x="1447354" y="655402"/>
                  <a:pt x="1446423" y="652797"/>
                  <a:pt x="1445307" y="650379"/>
                </a:cubicBezTo>
                <a:cubicBezTo>
                  <a:pt x="1444749" y="649077"/>
                  <a:pt x="1444191" y="647960"/>
                  <a:pt x="1443633" y="646844"/>
                </a:cubicBezTo>
                <a:cubicBezTo>
                  <a:pt x="1443075" y="645728"/>
                  <a:pt x="1442331" y="644612"/>
                  <a:pt x="1441772" y="643496"/>
                </a:cubicBezTo>
                <a:cubicBezTo>
                  <a:pt x="1441587" y="643310"/>
                  <a:pt x="1441587" y="643124"/>
                  <a:pt x="1441400" y="643124"/>
                </a:cubicBezTo>
                <a:cubicBezTo>
                  <a:pt x="1440842" y="642193"/>
                  <a:pt x="1440098" y="641077"/>
                  <a:pt x="1439354" y="640147"/>
                </a:cubicBezTo>
                <a:cubicBezTo>
                  <a:pt x="1439354" y="640147"/>
                  <a:pt x="1439168" y="639961"/>
                  <a:pt x="1439168" y="639775"/>
                </a:cubicBezTo>
                <a:cubicBezTo>
                  <a:pt x="1438424" y="638845"/>
                  <a:pt x="1437680" y="637729"/>
                  <a:pt x="1436936" y="636798"/>
                </a:cubicBezTo>
                <a:lnTo>
                  <a:pt x="1436378" y="636240"/>
                </a:lnTo>
                <a:cubicBezTo>
                  <a:pt x="1435633" y="635310"/>
                  <a:pt x="1434703" y="634380"/>
                  <a:pt x="1433773" y="633450"/>
                </a:cubicBezTo>
                <a:lnTo>
                  <a:pt x="816136" y="15813"/>
                </a:lnTo>
                <a:cubicBezTo>
                  <a:pt x="815206" y="14883"/>
                  <a:pt x="814276" y="14139"/>
                  <a:pt x="813346" y="13208"/>
                </a:cubicBezTo>
                <a:lnTo>
                  <a:pt x="812788" y="12650"/>
                </a:lnTo>
                <a:lnTo>
                  <a:pt x="809997" y="10418"/>
                </a:lnTo>
                <a:cubicBezTo>
                  <a:pt x="809811" y="10418"/>
                  <a:pt x="809811" y="10232"/>
                  <a:pt x="809625" y="10232"/>
                </a:cubicBezTo>
                <a:cubicBezTo>
                  <a:pt x="808695" y="9488"/>
                  <a:pt x="807765" y="8930"/>
                  <a:pt x="806834" y="8372"/>
                </a:cubicBezTo>
                <a:cubicBezTo>
                  <a:pt x="806649" y="8186"/>
                  <a:pt x="806462" y="8186"/>
                  <a:pt x="806276" y="8000"/>
                </a:cubicBezTo>
                <a:cubicBezTo>
                  <a:pt x="805160" y="7255"/>
                  <a:pt x="804044" y="6697"/>
                  <a:pt x="802928" y="6139"/>
                </a:cubicBezTo>
                <a:lnTo>
                  <a:pt x="802742" y="6139"/>
                </a:lnTo>
                <a:cubicBezTo>
                  <a:pt x="801626" y="5581"/>
                  <a:pt x="800509" y="5023"/>
                  <a:pt x="799207" y="4465"/>
                </a:cubicBezTo>
                <a:lnTo>
                  <a:pt x="799021" y="4465"/>
                </a:lnTo>
                <a:cubicBezTo>
                  <a:pt x="796603" y="3349"/>
                  <a:pt x="793998" y="2418"/>
                  <a:pt x="791580" y="1860"/>
                </a:cubicBezTo>
                <a:lnTo>
                  <a:pt x="791394" y="1860"/>
                </a:lnTo>
                <a:cubicBezTo>
                  <a:pt x="788975" y="1116"/>
                  <a:pt x="786371" y="744"/>
                  <a:pt x="783766" y="372"/>
                </a:cubicBezTo>
                <a:lnTo>
                  <a:pt x="783022" y="372"/>
                </a:lnTo>
                <a:cubicBezTo>
                  <a:pt x="781720" y="186"/>
                  <a:pt x="780604" y="186"/>
                  <a:pt x="779301" y="0"/>
                </a:cubicBezTo>
                <a:lnTo>
                  <a:pt x="261751" y="0"/>
                </a:lnTo>
                <a:cubicBezTo>
                  <a:pt x="117388" y="0"/>
                  <a:pt x="0" y="117388"/>
                  <a:pt x="0" y="261751"/>
                </a:cubicBezTo>
                <a:lnTo>
                  <a:pt x="0" y="1394148"/>
                </a:lnTo>
                <a:cubicBezTo>
                  <a:pt x="0" y="1538511"/>
                  <a:pt x="117388" y="1655899"/>
                  <a:pt x="261751" y="1655899"/>
                </a:cubicBezTo>
                <a:lnTo>
                  <a:pt x="1188207" y="1655899"/>
                </a:lnTo>
                <a:cubicBezTo>
                  <a:pt x="1332570" y="1655899"/>
                  <a:pt x="1449958" y="1538511"/>
                  <a:pt x="1449958" y="1394148"/>
                </a:cubicBezTo>
                <a:lnTo>
                  <a:pt x="1449958" y="672889"/>
                </a:lnTo>
                <a:lnTo>
                  <a:pt x="1449958" y="669913"/>
                </a:lnTo>
                <a:close/>
                <a:moveTo>
                  <a:pt x="832321" y="466948"/>
                </a:moveTo>
                <a:lnTo>
                  <a:pt x="832321" y="189942"/>
                </a:lnTo>
                <a:lnTo>
                  <a:pt x="1259458" y="617079"/>
                </a:lnTo>
                <a:lnTo>
                  <a:pt x="982452" y="617079"/>
                </a:lnTo>
                <a:cubicBezTo>
                  <a:pt x="899666" y="617079"/>
                  <a:pt x="832321" y="549734"/>
                  <a:pt x="832321" y="466948"/>
                </a:cubicBezTo>
                <a:close/>
                <a:moveTo>
                  <a:pt x="1338337" y="1393403"/>
                </a:moveTo>
                <a:cubicBezTo>
                  <a:pt x="1338337" y="1476189"/>
                  <a:pt x="1270992" y="1543534"/>
                  <a:pt x="1188207" y="1543534"/>
                </a:cubicBezTo>
                <a:lnTo>
                  <a:pt x="261751" y="1543534"/>
                </a:lnTo>
                <a:cubicBezTo>
                  <a:pt x="178966" y="1543534"/>
                  <a:pt x="111621" y="1476189"/>
                  <a:pt x="111621" y="1393403"/>
                </a:cubicBezTo>
                <a:lnTo>
                  <a:pt x="111621" y="261007"/>
                </a:lnTo>
                <a:cubicBezTo>
                  <a:pt x="111621" y="178222"/>
                  <a:pt x="178966" y="110877"/>
                  <a:pt x="261751" y="110877"/>
                </a:cubicBezTo>
                <a:lnTo>
                  <a:pt x="720700" y="110877"/>
                </a:lnTo>
                <a:lnTo>
                  <a:pt x="720700" y="466948"/>
                </a:lnTo>
                <a:cubicBezTo>
                  <a:pt x="720700" y="611312"/>
                  <a:pt x="838088" y="728700"/>
                  <a:pt x="982452" y="728700"/>
                </a:cubicBezTo>
                <a:lnTo>
                  <a:pt x="1338523" y="728700"/>
                </a:lnTo>
                <a:lnTo>
                  <a:pt x="1338523" y="1393403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cap="sq">
            <a:noFill/>
            <a:prstDash val="solid"/>
            <a:miter/>
          </a:ln>
        </p:spPr>
        <p:txBody>
          <a:bodyPr vert="horz" wrap="square" lIns="38090" tIns="38090" rIns="38090" bIns="3809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703070" y="1990090"/>
            <a:ext cx="7952740" cy="4699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案例1：看火识钢的炼钢匠人——吕涛</a:t>
            </a:r>
            <a:endParaRPr kumimoji="1" lang="en-US" altLang="zh-CN" sz="24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920750" y="2637155"/>
            <a:ext cx="10857865" cy="14224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1996年入行，两年内掌握摇炉、合金、吹氧、炉长四大工种，打下坚实基础。
持续观察火焰颜色、大小、形态变化，反复比对电脑数据，练就“火眼金睛”。
2008年全国技能大赛中，目测结果与电脑数据完全一致，夺得状元。</a:t>
            </a:r>
            <a:endParaRPr kumimoji="1" lang="en-US" altLang="zh-CN" sz="2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2" name="标题 1"/>
          <p:cNvSpPr txBox="1"/>
          <p:nvPr/>
        </p:nvSpPr>
        <p:spPr>
          <a:xfrm>
            <a:off x="983615" y="4974590"/>
            <a:ext cx="10791825" cy="14224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吕涛引入“看火”技艺后，一次性拉成率从95%提升至98%以上，年节约成本超1000万元。</a:t>
            </a:r>
            <a:r>
              <a:rPr kumimoji="1" lang="zh-CN" altLang="en-US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吕涛</a:t>
            </a: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  <a:sym typeface="+mn-ea"/>
              </a:rPr>
              <a:t>以日复一日的坚守创造巨大价值</a:t>
            </a:r>
            <a:r>
              <a:rPr kumimoji="1" lang="zh-CN" altLang="en-US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  <a:sym typeface="+mn-ea"/>
              </a:rPr>
              <a:t>，</a:t>
            </a: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  <a:sym typeface="+mn-ea"/>
              </a:rPr>
              <a:t>诠释“对职业敬畏、对技艺执着、对责任担当”的工匠本质。</a:t>
            </a:r>
            <a:endParaRPr kumimoji="1" lang="en-US" altLang="zh-CN" sz="2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  <a:sym typeface="+mn-ea"/>
            </a:endParaRPr>
          </a:p>
        </p:txBody>
      </p:sp>
      <p:sp>
        <p:nvSpPr>
          <p:cNvPr id="13" name="标题 1"/>
          <p:cNvSpPr txBox="1"/>
          <p:nvPr/>
        </p:nvSpPr>
        <p:spPr>
          <a:xfrm>
            <a:off x="1703070" y="4390390"/>
            <a:ext cx="5546090" cy="4699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成果转化：从个人技艺到企业效益</a:t>
            </a:r>
            <a:endParaRPr kumimoji="1" lang="en-US" altLang="zh-CN" sz="24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6" name="标题 1"/>
          <p:cNvSpPr txBox="1"/>
          <p:nvPr/>
        </p:nvSpPr>
        <p:spPr>
          <a:xfrm>
            <a:off x="67458" y="68854"/>
            <a:ext cx="853061" cy="855157"/>
          </a:xfrm>
          <a:custGeom>
            <a:avLst/>
            <a:gdLst>
              <a:gd name="connsiteX0" fmla="*/ 0 w 853061"/>
              <a:gd name="connsiteY0" fmla="*/ 687808 h 855157"/>
              <a:gd name="connsiteX1" fmla="*/ 139346 w 853061"/>
              <a:gd name="connsiteY1" fmla="*/ 855157 h 855157"/>
              <a:gd name="connsiteX2" fmla="*/ 853061 w 853061"/>
              <a:gd name="connsiteY2" fmla="*/ 176270 h 855157"/>
              <a:gd name="connsiteX3" fmla="*/ 687808 w 853061"/>
              <a:gd name="connsiteY3" fmla="*/ 0 h 855157"/>
              <a:gd name="connsiteX4" fmla="*/ 0 w 853061"/>
              <a:gd name="connsiteY4" fmla="*/ 687808 h 855157"/>
            </a:gdLst>
            <a:ahLst/>
            <a:cxnLst/>
            <a:rect l="l" t="t" r="r" b="b"/>
            <a:pathLst>
              <a:path w="853061" h="855157">
                <a:moveTo>
                  <a:pt x="0" y="687808"/>
                </a:moveTo>
                <a:lnTo>
                  <a:pt x="139346" y="855157"/>
                </a:lnTo>
                <a:lnTo>
                  <a:pt x="853061" y="176270"/>
                </a:lnTo>
                <a:lnTo>
                  <a:pt x="687808" y="0"/>
                </a:lnTo>
                <a:lnTo>
                  <a:pt x="0" y="68780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72222" y="240841"/>
            <a:ext cx="11976559" cy="510907"/>
          </a:xfrm>
          <a:prstGeom prst="parallelogram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203810" y="68855"/>
            <a:ext cx="555243" cy="854879"/>
          </a:xfrm>
          <a:custGeom>
            <a:avLst/>
            <a:gdLst>
              <a:gd name="connsiteX0" fmla="*/ 213720 w 555243"/>
              <a:gd name="connsiteY0" fmla="*/ 0 h 854879"/>
              <a:gd name="connsiteX1" fmla="*/ 555243 w 555243"/>
              <a:gd name="connsiteY1" fmla="*/ 0 h 854879"/>
              <a:gd name="connsiteX2" fmla="*/ 341523 w 555243"/>
              <a:gd name="connsiteY2" fmla="*/ 854879 h 854879"/>
              <a:gd name="connsiteX3" fmla="*/ 0 w 555243"/>
              <a:gd name="connsiteY3" fmla="*/ 854879 h 854879"/>
              <a:gd name="connsiteX4" fmla="*/ 213720 w 555243"/>
              <a:gd name="connsiteY4" fmla="*/ 0 h 854879"/>
            </a:gdLst>
            <a:ahLst/>
            <a:cxnLst/>
            <a:rect l="l" t="t" r="r" b="b"/>
            <a:pathLst>
              <a:path w="555243" h="854879">
                <a:moveTo>
                  <a:pt x="213720" y="0"/>
                </a:moveTo>
                <a:lnTo>
                  <a:pt x="555243" y="0"/>
                </a:lnTo>
                <a:lnTo>
                  <a:pt x="341523" y="854879"/>
                </a:lnTo>
                <a:lnTo>
                  <a:pt x="0" y="854879"/>
                </a:lnTo>
                <a:lnTo>
                  <a:pt x="213720" y="0"/>
                </a:ln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794860" y="247948"/>
            <a:ext cx="7780158" cy="49669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案例深度解析：工匠精神的现实力量</a:t>
            </a:r>
            <a:endParaRPr kumimoji="1" lang="zh-CN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-425651" y="1444991"/>
            <a:ext cx="7353672" cy="82296"/>
          </a:xfrm>
          <a:prstGeom prst="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104661" y="4389205"/>
            <a:ext cx="536780" cy="443992"/>
          </a:xfrm>
          <a:custGeom>
            <a:avLst/>
            <a:gdLst>
              <a:gd name="connsiteX0" fmla="*/ 153878 w 870468"/>
              <a:gd name="connsiteY0" fmla="*/ 353026 h 720000"/>
              <a:gd name="connsiteX1" fmla="*/ 449972 w 870468"/>
              <a:gd name="connsiteY1" fmla="*/ 353026 h 720000"/>
              <a:gd name="connsiteX2" fmla="*/ 489985 w 870468"/>
              <a:gd name="connsiteY2" fmla="*/ 393039 h 720000"/>
              <a:gd name="connsiteX3" fmla="*/ 449972 w 870468"/>
              <a:gd name="connsiteY3" fmla="*/ 433051 h 720000"/>
              <a:gd name="connsiteX4" fmla="*/ 153878 w 870468"/>
              <a:gd name="connsiteY4" fmla="*/ 433051 h 720000"/>
              <a:gd name="connsiteX5" fmla="*/ 113865 w 870468"/>
              <a:gd name="connsiteY5" fmla="*/ 393039 h 720000"/>
              <a:gd name="connsiteX6" fmla="*/ 153878 w 870468"/>
              <a:gd name="connsiteY6" fmla="*/ 353026 h 720000"/>
              <a:gd name="connsiteX7" fmla="*/ 68708 w 870468"/>
              <a:gd name="connsiteY7" fmla="*/ 275858 h 720000"/>
              <a:gd name="connsiteX8" fmla="*/ 68708 w 870468"/>
              <a:gd name="connsiteY8" fmla="*/ 603735 h 720000"/>
              <a:gd name="connsiteX9" fmla="*/ 116266 w 870468"/>
              <a:gd name="connsiteY9" fmla="*/ 651293 h 720000"/>
              <a:gd name="connsiteX10" fmla="*/ 598821 w 870468"/>
              <a:gd name="connsiteY10" fmla="*/ 651293 h 720000"/>
              <a:gd name="connsiteX11" fmla="*/ 754317 w 870468"/>
              <a:gd name="connsiteY11" fmla="*/ 651293 h 720000"/>
              <a:gd name="connsiteX12" fmla="*/ 801875 w 870468"/>
              <a:gd name="connsiteY12" fmla="*/ 603735 h 720000"/>
              <a:gd name="connsiteX13" fmla="*/ 801875 w 870468"/>
              <a:gd name="connsiteY13" fmla="*/ 275858 h 720000"/>
              <a:gd name="connsiteX14" fmla="*/ 598821 w 870468"/>
              <a:gd name="connsiteY14" fmla="*/ 275858 h 720000"/>
              <a:gd name="connsiteX15" fmla="*/ 116266 w 870468"/>
              <a:gd name="connsiteY15" fmla="*/ 68593 h 720000"/>
              <a:gd name="connsiteX16" fmla="*/ 68708 w 870468"/>
              <a:gd name="connsiteY16" fmla="*/ 116151 h 720000"/>
              <a:gd name="connsiteX17" fmla="*/ 68708 w 870468"/>
              <a:gd name="connsiteY17" fmla="*/ 207265 h 720000"/>
              <a:gd name="connsiteX18" fmla="*/ 598821 w 870468"/>
              <a:gd name="connsiteY18" fmla="*/ 207265 h 720000"/>
              <a:gd name="connsiteX19" fmla="*/ 801875 w 870468"/>
              <a:gd name="connsiteY19" fmla="*/ 207265 h 720000"/>
              <a:gd name="connsiteX20" fmla="*/ 801875 w 870468"/>
              <a:gd name="connsiteY20" fmla="*/ 116151 h 720000"/>
              <a:gd name="connsiteX21" fmla="*/ 754317 w 870468"/>
              <a:gd name="connsiteY21" fmla="*/ 68593 h 720000"/>
              <a:gd name="connsiteX22" fmla="*/ 598821 w 870468"/>
              <a:gd name="connsiteY22" fmla="*/ 68593 h 720000"/>
              <a:gd name="connsiteX23" fmla="*/ 116266 w 870468"/>
              <a:gd name="connsiteY23" fmla="*/ 0 h 720000"/>
              <a:gd name="connsiteX24" fmla="*/ 598821 w 870468"/>
              <a:gd name="connsiteY24" fmla="*/ 0 h 720000"/>
              <a:gd name="connsiteX25" fmla="*/ 754317 w 870468"/>
              <a:gd name="connsiteY25" fmla="*/ 0 h 720000"/>
              <a:gd name="connsiteX26" fmla="*/ 870468 w 870468"/>
              <a:gd name="connsiteY26" fmla="*/ 116151 h 720000"/>
              <a:gd name="connsiteX27" fmla="*/ 870468 w 870468"/>
              <a:gd name="connsiteY27" fmla="*/ 241562 h 720000"/>
              <a:gd name="connsiteX28" fmla="*/ 870468 w 870468"/>
              <a:gd name="connsiteY28" fmla="*/ 603735 h 720000"/>
              <a:gd name="connsiteX29" fmla="*/ 754317 w 870468"/>
              <a:gd name="connsiteY29" fmla="*/ 720000 h 720000"/>
              <a:gd name="connsiteX30" fmla="*/ 598821 w 870468"/>
              <a:gd name="connsiteY30" fmla="*/ 720000 h 720000"/>
              <a:gd name="connsiteX31" fmla="*/ 116266 w 870468"/>
              <a:gd name="connsiteY31" fmla="*/ 720000 h 720000"/>
              <a:gd name="connsiteX32" fmla="*/ 115 w 870468"/>
              <a:gd name="connsiteY32" fmla="*/ 603849 h 720000"/>
              <a:gd name="connsiteX33" fmla="*/ 115 w 870468"/>
              <a:gd name="connsiteY33" fmla="*/ 241841 h 720000"/>
              <a:gd name="connsiteX34" fmla="*/ 0 w 870468"/>
              <a:gd name="connsiteY34" fmla="*/ 241562 h 720000"/>
              <a:gd name="connsiteX35" fmla="*/ 115 w 870468"/>
              <a:gd name="connsiteY35" fmla="*/ 241284 h 720000"/>
              <a:gd name="connsiteX36" fmla="*/ 115 w 870468"/>
              <a:gd name="connsiteY36" fmla="*/ 116151 h 720000"/>
              <a:gd name="connsiteX37" fmla="*/ 116266 w 870468"/>
              <a:gd name="connsiteY37" fmla="*/ 0 h 720000"/>
            </a:gdLst>
            <a:ahLst/>
            <a:cxnLst/>
            <a:rect l="l" t="t" r="r" b="b"/>
            <a:pathLst>
              <a:path w="870468" h="720000">
                <a:moveTo>
                  <a:pt x="153878" y="353026"/>
                </a:moveTo>
                <a:lnTo>
                  <a:pt x="449972" y="353026"/>
                </a:lnTo>
                <a:cubicBezTo>
                  <a:pt x="472036" y="353026"/>
                  <a:pt x="489985" y="370975"/>
                  <a:pt x="489985" y="393039"/>
                </a:cubicBezTo>
                <a:cubicBezTo>
                  <a:pt x="489985" y="415103"/>
                  <a:pt x="472150" y="433051"/>
                  <a:pt x="449972" y="433051"/>
                </a:cubicBezTo>
                <a:lnTo>
                  <a:pt x="153878" y="433051"/>
                </a:lnTo>
                <a:cubicBezTo>
                  <a:pt x="131814" y="433051"/>
                  <a:pt x="113865" y="415103"/>
                  <a:pt x="113865" y="393039"/>
                </a:cubicBezTo>
                <a:cubicBezTo>
                  <a:pt x="113865" y="370975"/>
                  <a:pt x="131814" y="353026"/>
                  <a:pt x="153878" y="353026"/>
                </a:cubicBezTo>
                <a:close/>
                <a:moveTo>
                  <a:pt x="68708" y="275858"/>
                </a:moveTo>
                <a:lnTo>
                  <a:pt x="68708" y="603735"/>
                </a:lnTo>
                <a:cubicBezTo>
                  <a:pt x="68708" y="630029"/>
                  <a:pt x="90087" y="651293"/>
                  <a:pt x="116266" y="651293"/>
                </a:cubicBezTo>
                <a:lnTo>
                  <a:pt x="598821" y="651293"/>
                </a:lnTo>
                <a:lnTo>
                  <a:pt x="754317" y="651293"/>
                </a:lnTo>
                <a:cubicBezTo>
                  <a:pt x="780611" y="651293"/>
                  <a:pt x="801875" y="629915"/>
                  <a:pt x="801875" y="603735"/>
                </a:cubicBezTo>
                <a:lnTo>
                  <a:pt x="801875" y="275858"/>
                </a:lnTo>
                <a:lnTo>
                  <a:pt x="598821" y="275858"/>
                </a:lnTo>
                <a:close/>
                <a:moveTo>
                  <a:pt x="116266" y="68593"/>
                </a:moveTo>
                <a:cubicBezTo>
                  <a:pt x="89972" y="68593"/>
                  <a:pt x="68708" y="89972"/>
                  <a:pt x="68708" y="116151"/>
                </a:cubicBezTo>
                <a:lnTo>
                  <a:pt x="68708" y="207265"/>
                </a:lnTo>
                <a:lnTo>
                  <a:pt x="598821" y="207265"/>
                </a:lnTo>
                <a:lnTo>
                  <a:pt x="801875" y="207265"/>
                </a:lnTo>
                <a:lnTo>
                  <a:pt x="801875" y="116151"/>
                </a:lnTo>
                <a:cubicBezTo>
                  <a:pt x="801875" y="89857"/>
                  <a:pt x="780497" y="68593"/>
                  <a:pt x="754317" y="68593"/>
                </a:cubicBezTo>
                <a:lnTo>
                  <a:pt x="598821" y="68593"/>
                </a:lnTo>
                <a:close/>
                <a:moveTo>
                  <a:pt x="116266" y="0"/>
                </a:moveTo>
                <a:lnTo>
                  <a:pt x="598821" y="0"/>
                </a:lnTo>
                <a:lnTo>
                  <a:pt x="754317" y="0"/>
                </a:lnTo>
                <a:cubicBezTo>
                  <a:pt x="818338" y="0"/>
                  <a:pt x="870468" y="52131"/>
                  <a:pt x="870468" y="116151"/>
                </a:cubicBezTo>
                <a:lnTo>
                  <a:pt x="870468" y="241562"/>
                </a:lnTo>
                <a:lnTo>
                  <a:pt x="870468" y="603735"/>
                </a:lnTo>
                <a:cubicBezTo>
                  <a:pt x="870468" y="667869"/>
                  <a:pt x="818338" y="720000"/>
                  <a:pt x="754317" y="720000"/>
                </a:cubicBezTo>
                <a:lnTo>
                  <a:pt x="598821" y="720000"/>
                </a:lnTo>
                <a:lnTo>
                  <a:pt x="116266" y="720000"/>
                </a:lnTo>
                <a:cubicBezTo>
                  <a:pt x="52246" y="720000"/>
                  <a:pt x="115" y="667869"/>
                  <a:pt x="115" y="603849"/>
                </a:cubicBezTo>
                <a:lnTo>
                  <a:pt x="115" y="241841"/>
                </a:lnTo>
                <a:lnTo>
                  <a:pt x="0" y="241562"/>
                </a:lnTo>
                <a:lnTo>
                  <a:pt x="115" y="241284"/>
                </a:lnTo>
                <a:lnTo>
                  <a:pt x="115" y="116151"/>
                </a:lnTo>
                <a:cubicBezTo>
                  <a:pt x="115" y="52131"/>
                  <a:pt x="52246" y="0"/>
                  <a:pt x="116266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38090" tIns="38090" rIns="38090" bIns="3809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163440" y="1911842"/>
            <a:ext cx="470021" cy="536780"/>
          </a:xfrm>
          <a:custGeom>
            <a:avLst/>
            <a:gdLst>
              <a:gd name="connsiteX0" fmla="*/ 1449958 w 1449958"/>
              <a:gd name="connsiteY0" fmla="*/ 669913 h 1655898"/>
              <a:gd name="connsiteX1" fmla="*/ 1449586 w 1449958"/>
              <a:gd name="connsiteY1" fmla="*/ 666192 h 1655898"/>
              <a:gd name="connsiteX2" fmla="*/ 1449586 w 1449958"/>
              <a:gd name="connsiteY2" fmla="*/ 665634 h 1655898"/>
              <a:gd name="connsiteX3" fmla="*/ 1448098 w 1449958"/>
              <a:gd name="connsiteY3" fmla="*/ 658006 h 1655898"/>
              <a:gd name="connsiteX4" fmla="*/ 1445307 w 1449958"/>
              <a:gd name="connsiteY4" fmla="*/ 650379 h 1655898"/>
              <a:gd name="connsiteX5" fmla="*/ 1443633 w 1449958"/>
              <a:gd name="connsiteY5" fmla="*/ 646844 h 1655898"/>
              <a:gd name="connsiteX6" fmla="*/ 1441772 w 1449958"/>
              <a:gd name="connsiteY6" fmla="*/ 643496 h 1655898"/>
              <a:gd name="connsiteX7" fmla="*/ 1441400 w 1449958"/>
              <a:gd name="connsiteY7" fmla="*/ 643124 h 1655898"/>
              <a:gd name="connsiteX8" fmla="*/ 1439354 w 1449958"/>
              <a:gd name="connsiteY8" fmla="*/ 640147 h 1655898"/>
              <a:gd name="connsiteX9" fmla="*/ 1439168 w 1449958"/>
              <a:gd name="connsiteY9" fmla="*/ 639775 h 1655898"/>
              <a:gd name="connsiteX10" fmla="*/ 1436936 w 1449958"/>
              <a:gd name="connsiteY10" fmla="*/ 636798 h 1655898"/>
              <a:gd name="connsiteX11" fmla="*/ 1436378 w 1449958"/>
              <a:gd name="connsiteY11" fmla="*/ 636240 h 1655898"/>
              <a:gd name="connsiteX12" fmla="*/ 1433773 w 1449958"/>
              <a:gd name="connsiteY12" fmla="*/ 633450 h 1655898"/>
              <a:gd name="connsiteX13" fmla="*/ 816136 w 1449958"/>
              <a:gd name="connsiteY13" fmla="*/ 15813 h 1655898"/>
              <a:gd name="connsiteX14" fmla="*/ 813346 w 1449958"/>
              <a:gd name="connsiteY14" fmla="*/ 13208 h 1655898"/>
              <a:gd name="connsiteX15" fmla="*/ 812788 w 1449958"/>
              <a:gd name="connsiteY15" fmla="*/ 12650 h 1655898"/>
              <a:gd name="connsiteX16" fmla="*/ 809997 w 1449958"/>
              <a:gd name="connsiteY16" fmla="*/ 10418 h 1655898"/>
              <a:gd name="connsiteX17" fmla="*/ 809625 w 1449958"/>
              <a:gd name="connsiteY17" fmla="*/ 10232 h 1655898"/>
              <a:gd name="connsiteX18" fmla="*/ 806834 w 1449958"/>
              <a:gd name="connsiteY18" fmla="*/ 8372 h 1655898"/>
              <a:gd name="connsiteX19" fmla="*/ 806276 w 1449958"/>
              <a:gd name="connsiteY19" fmla="*/ 8000 h 1655898"/>
              <a:gd name="connsiteX20" fmla="*/ 802928 w 1449958"/>
              <a:gd name="connsiteY20" fmla="*/ 6139 h 1655898"/>
              <a:gd name="connsiteX21" fmla="*/ 802742 w 1449958"/>
              <a:gd name="connsiteY21" fmla="*/ 6139 h 1655898"/>
              <a:gd name="connsiteX22" fmla="*/ 799207 w 1449958"/>
              <a:gd name="connsiteY22" fmla="*/ 4465 h 1655898"/>
              <a:gd name="connsiteX23" fmla="*/ 799021 w 1449958"/>
              <a:gd name="connsiteY23" fmla="*/ 4465 h 1655898"/>
              <a:gd name="connsiteX24" fmla="*/ 791580 w 1449958"/>
              <a:gd name="connsiteY24" fmla="*/ 1860 h 1655898"/>
              <a:gd name="connsiteX25" fmla="*/ 791394 w 1449958"/>
              <a:gd name="connsiteY25" fmla="*/ 1860 h 1655898"/>
              <a:gd name="connsiteX26" fmla="*/ 783766 w 1449958"/>
              <a:gd name="connsiteY26" fmla="*/ 372 h 1655898"/>
              <a:gd name="connsiteX27" fmla="*/ 783022 w 1449958"/>
              <a:gd name="connsiteY27" fmla="*/ 372 h 1655898"/>
              <a:gd name="connsiteX28" fmla="*/ 779301 w 1449958"/>
              <a:gd name="connsiteY28" fmla="*/ 0 h 1655898"/>
              <a:gd name="connsiteX29" fmla="*/ 261751 w 1449958"/>
              <a:gd name="connsiteY29" fmla="*/ 0 h 1655898"/>
              <a:gd name="connsiteX30" fmla="*/ 0 w 1449958"/>
              <a:gd name="connsiteY30" fmla="*/ 261751 h 1655898"/>
              <a:gd name="connsiteX31" fmla="*/ 0 w 1449958"/>
              <a:gd name="connsiteY31" fmla="*/ 1394148 h 1655898"/>
              <a:gd name="connsiteX32" fmla="*/ 261751 w 1449958"/>
              <a:gd name="connsiteY32" fmla="*/ 1655899 h 1655898"/>
              <a:gd name="connsiteX33" fmla="*/ 1188207 w 1449958"/>
              <a:gd name="connsiteY33" fmla="*/ 1655899 h 1655898"/>
              <a:gd name="connsiteX34" fmla="*/ 1449958 w 1449958"/>
              <a:gd name="connsiteY34" fmla="*/ 1394148 h 1655898"/>
              <a:gd name="connsiteX35" fmla="*/ 1449958 w 1449958"/>
              <a:gd name="connsiteY35" fmla="*/ 672889 h 1655898"/>
              <a:gd name="connsiteX36" fmla="*/ 1449958 w 1449958"/>
              <a:gd name="connsiteY36" fmla="*/ 669913 h 1655898"/>
              <a:gd name="connsiteX37" fmla="*/ 832321 w 1449958"/>
              <a:gd name="connsiteY37" fmla="*/ 466948 h 1655898"/>
              <a:gd name="connsiteX38" fmla="*/ 832321 w 1449958"/>
              <a:gd name="connsiteY38" fmla="*/ 189942 h 1655898"/>
              <a:gd name="connsiteX39" fmla="*/ 1259458 w 1449958"/>
              <a:gd name="connsiteY39" fmla="*/ 617079 h 1655898"/>
              <a:gd name="connsiteX40" fmla="*/ 982452 w 1449958"/>
              <a:gd name="connsiteY40" fmla="*/ 617079 h 1655898"/>
              <a:gd name="connsiteX41" fmla="*/ 832321 w 1449958"/>
              <a:gd name="connsiteY41" fmla="*/ 466948 h 1655898"/>
              <a:gd name="connsiteX42" fmla="*/ 1338337 w 1449958"/>
              <a:gd name="connsiteY42" fmla="*/ 1393403 h 1655898"/>
              <a:gd name="connsiteX43" fmla="*/ 1188207 w 1449958"/>
              <a:gd name="connsiteY43" fmla="*/ 1543534 h 1655898"/>
              <a:gd name="connsiteX44" fmla="*/ 261751 w 1449958"/>
              <a:gd name="connsiteY44" fmla="*/ 1543534 h 1655898"/>
              <a:gd name="connsiteX45" fmla="*/ 111621 w 1449958"/>
              <a:gd name="connsiteY45" fmla="*/ 1393403 h 1655898"/>
              <a:gd name="connsiteX46" fmla="*/ 111621 w 1449958"/>
              <a:gd name="connsiteY46" fmla="*/ 261007 h 1655898"/>
              <a:gd name="connsiteX47" fmla="*/ 261751 w 1449958"/>
              <a:gd name="connsiteY47" fmla="*/ 110877 h 1655898"/>
              <a:gd name="connsiteX48" fmla="*/ 720700 w 1449958"/>
              <a:gd name="connsiteY48" fmla="*/ 110877 h 1655898"/>
              <a:gd name="connsiteX49" fmla="*/ 720700 w 1449958"/>
              <a:gd name="connsiteY49" fmla="*/ 466948 h 1655898"/>
              <a:gd name="connsiteX50" fmla="*/ 982452 w 1449958"/>
              <a:gd name="connsiteY50" fmla="*/ 728700 h 1655898"/>
              <a:gd name="connsiteX51" fmla="*/ 1338523 w 1449958"/>
              <a:gd name="connsiteY51" fmla="*/ 728700 h 1655898"/>
              <a:gd name="connsiteX52" fmla="*/ 1338523 w 1449958"/>
              <a:gd name="connsiteY52" fmla="*/ 1393403 h 1655898"/>
            </a:gdLst>
            <a:ahLst/>
            <a:cxnLst/>
            <a:rect l="l" t="t" r="r" b="b"/>
            <a:pathLst>
              <a:path w="1449958" h="1655898">
                <a:moveTo>
                  <a:pt x="1449958" y="669913"/>
                </a:moveTo>
                <a:cubicBezTo>
                  <a:pt x="1449958" y="668610"/>
                  <a:pt x="1449772" y="667308"/>
                  <a:pt x="1449586" y="666192"/>
                </a:cubicBezTo>
                <a:lnTo>
                  <a:pt x="1449586" y="665634"/>
                </a:lnTo>
                <a:cubicBezTo>
                  <a:pt x="1449214" y="663029"/>
                  <a:pt x="1448656" y="660425"/>
                  <a:pt x="1448098" y="658006"/>
                </a:cubicBezTo>
                <a:cubicBezTo>
                  <a:pt x="1447354" y="655402"/>
                  <a:pt x="1446423" y="652797"/>
                  <a:pt x="1445307" y="650379"/>
                </a:cubicBezTo>
                <a:cubicBezTo>
                  <a:pt x="1444749" y="649077"/>
                  <a:pt x="1444191" y="647960"/>
                  <a:pt x="1443633" y="646844"/>
                </a:cubicBezTo>
                <a:cubicBezTo>
                  <a:pt x="1443075" y="645728"/>
                  <a:pt x="1442331" y="644612"/>
                  <a:pt x="1441772" y="643496"/>
                </a:cubicBezTo>
                <a:cubicBezTo>
                  <a:pt x="1441587" y="643310"/>
                  <a:pt x="1441587" y="643124"/>
                  <a:pt x="1441400" y="643124"/>
                </a:cubicBezTo>
                <a:cubicBezTo>
                  <a:pt x="1440842" y="642193"/>
                  <a:pt x="1440098" y="641077"/>
                  <a:pt x="1439354" y="640147"/>
                </a:cubicBezTo>
                <a:cubicBezTo>
                  <a:pt x="1439354" y="640147"/>
                  <a:pt x="1439168" y="639961"/>
                  <a:pt x="1439168" y="639775"/>
                </a:cubicBezTo>
                <a:cubicBezTo>
                  <a:pt x="1438424" y="638845"/>
                  <a:pt x="1437680" y="637729"/>
                  <a:pt x="1436936" y="636798"/>
                </a:cubicBezTo>
                <a:lnTo>
                  <a:pt x="1436378" y="636240"/>
                </a:lnTo>
                <a:cubicBezTo>
                  <a:pt x="1435633" y="635310"/>
                  <a:pt x="1434703" y="634380"/>
                  <a:pt x="1433773" y="633450"/>
                </a:cubicBezTo>
                <a:lnTo>
                  <a:pt x="816136" y="15813"/>
                </a:lnTo>
                <a:cubicBezTo>
                  <a:pt x="815206" y="14883"/>
                  <a:pt x="814276" y="14139"/>
                  <a:pt x="813346" y="13208"/>
                </a:cubicBezTo>
                <a:lnTo>
                  <a:pt x="812788" y="12650"/>
                </a:lnTo>
                <a:lnTo>
                  <a:pt x="809997" y="10418"/>
                </a:lnTo>
                <a:cubicBezTo>
                  <a:pt x="809811" y="10418"/>
                  <a:pt x="809811" y="10232"/>
                  <a:pt x="809625" y="10232"/>
                </a:cubicBezTo>
                <a:cubicBezTo>
                  <a:pt x="808695" y="9488"/>
                  <a:pt x="807765" y="8930"/>
                  <a:pt x="806834" y="8372"/>
                </a:cubicBezTo>
                <a:cubicBezTo>
                  <a:pt x="806649" y="8186"/>
                  <a:pt x="806462" y="8186"/>
                  <a:pt x="806276" y="8000"/>
                </a:cubicBezTo>
                <a:cubicBezTo>
                  <a:pt x="805160" y="7255"/>
                  <a:pt x="804044" y="6697"/>
                  <a:pt x="802928" y="6139"/>
                </a:cubicBezTo>
                <a:lnTo>
                  <a:pt x="802742" y="6139"/>
                </a:lnTo>
                <a:cubicBezTo>
                  <a:pt x="801626" y="5581"/>
                  <a:pt x="800509" y="5023"/>
                  <a:pt x="799207" y="4465"/>
                </a:cubicBezTo>
                <a:lnTo>
                  <a:pt x="799021" y="4465"/>
                </a:lnTo>
                <a:cubicBezTo>
                  <a:pt x="796603" y="3349"/>
                  <a:pt x="793998" y="2418"/>
                  <a:pt x="791580" y="1860"/>
                </a:cubicBezTo>
                <a:lnTo>
                  <a:pt x="791394" y="1860"/>
                </a:lnTo>
                <a:cubicBezTo>
                  <a:pt x="788975" y="1116"/>
                  <a:pt x="786371" y="744"/>
                  <a:pt x="783766" y="372"/>
                </a:cubicBezTo>
                <a:lnTo>
                  <a:pt x="783022" y="372"/>
                </a:lnTo>
                <a:cubicBezTo>
                  <a:pt x="781720" y="186"/>
                  <a:pt x="780604" y="186"/>
                  <a:pt x="779301" y="0"/>
                </a:cubicBezTo>
                <a:lnTo>
                  <a:pt x="261751" y="0"/>
                </a:lnTo>
                <a:cubicBezTo>
                  <a:pt x="117388" y="0"/>
                  <a:pt x="0" y="117388"/>
                  <a:pt x="0" y="261751"/>
                </a:cubicBezTo>
                <a:lnTo>
                  <a:pt x="0" y="1394148"/>
                </a:lnTo>
                <a:cubicBezTo>
                  <a:pt x="0" y="1538511"/>
                  <a:pt x="117388" y="1655899"/>
                  <a:pt x="261751" y="1655899"/>
                </a:cubicBezTo>
                <a:lnTo>
                  <a:pt x="1188207" y="1655899"/>
                </a:lnTo>
                <a:cubicBezTo>
                  <a:pt x="1332570" y="1655899"/>
                  <a:pt x="1449958" y="1538511"/>
                  <a:pt x="1449958" y="1394148"/>
                </a:cubicBezTo>
                <a:lnTo>
                  <a:pt x="1449958" y="672889"/>
                </a:lnTo>
                <a:lnTo>
                  <a:pt x="1449958" y="669913"/>
                </a:lnTo>
                <a:close/>
                <a:moveTo>
                  <a:pt x="832321" y="466948"/>
                </a:moveTo>
                <a:lnTo>
                  <a:pt x="832321" y="189942"/>
                </a:lnTo>
                <a:lnTo>
                  <a:pt x="1259458" y="617079"/>
                </a:lnTo>
                <a:lnTo>
                  <a:pt x="982452" y="617079"/>
                </a:lnTo>
                <a:cubicBezTo>
                  <a:pt x="899666" y="617079"/>
                  <a:pt x="832321" y="549734"/>
                  <a:pt x="832321" y="466948"/>
                </a:cubicBezTo>
                <a:close/>
                <a:moveTo>
                  <a:pt x="1338337" y="1393403"/>
                </a:moveTo>
                <a:cubicBezTo>
                  <a:pt x="1338337" y="1476189"/>
                  <a:pt x="1270992" y="1543534"/>
                  <a:pt x="1188207" y="1543534"/>
                </a:cubicBezTo>
                <a:lnTo>
                  <a:pt x="261751" y="1543534"/>
                </a:lnTo>
                <a:cubicBezTo>
                  <a:pt x="178966" y="1543534"/>
                  <a:pt x="111621" y="1476189"/>
                  <a:pt x="111621" y="1393403"/>
                </a:cubicBezTo>
                <a:lnTo>
                  <a:pt x="111621" y="261007"/>
                </a:lnTo>
                <a:cubicBezTo>
                  <a:pt x="111621" y="178222"/>
                  <a:pt x="178966" y="110877"/>
                  <a:pt x="261751" y="110877"/>
                </a:cubicBezTo>
                <a:lnTo>
                  <a:pt x="720700" y="110877"/>
                </a:lnTo>
                <a:lnTo>
                  <a:pt x="720700" y="466948"/>
                </a:lnTo>
                <a:cubicBezTo>
                  <a:pt x="720700" y="611312"/>
                  <a:pt x="838088" y="728700"/>
                  <a:pt x="982452" y="728700"/>
                </a:cubicBezTo>
                <a:lnTo>
                  <a:pt x="1338523" y="728700"/>
                </a:lnTo>
                <a:lnTo>
                  <a:pt x="1338523" y="1393403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cap="sq">
            <a:noFill/>
            <a:prstDash val="solid"/>
            <a:miter/>
          </a:ln>
        </p:spPr>
        <p:txBody>
          <a:bodyPr vert="horz" wrap="square" lIns="38090" tIns="38090" rIns="38090" bIns="3809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703070" y="1990090"/>
            <a:ext cx="7952740" cy="4699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zh-CN" altLang="en-US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案例</a:t>
            </a: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2</a:t>
            </a:r>
            <a:r>
              <a:rPr kumimoji="1" lang="zh-CN" altLang="en-US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：听声辨障的技改先锋</a:t>
            </a: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——</a:t>
            </a:r>
            <a:r>
              <a:rPr kumimoji="1" lang="zh-CN" altLang="en-US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杨洪</a:t>
            </a:r>
            <a:endParaRPr kumimoji="1" lang="en-US" altLang="zh-CN" sz="24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1014730" y="2574290"/>
            <a:ext cx="11174730" cy="14224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1999</a:t>
            </a:r>
            <a:r>
              <a:rPr kumimoji="1" lang="zh-CN" altLang="en-US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年凌晨，凭耳朵贴听杆判断</a:t>
            </a: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CSP</a:t>
            </a:r>
            <a:r>
              <a:rPr kumimoji="1" lang="zh-CN" altLang="en-US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生产线</a:t>
            </a: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F3</a:t>
            </a:r>
            <a:r>
              <a:rPr kumimoji="1" lang="zh-CN" altLang="en-US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轧机轴承内套裂纹（仅</a:t>
            </a: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0.3mm</a:t>
            </a:r>
            <a:r>
              <a:rPr kumimoji="1" lang="zh-CN" altLang="en-US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）。</a:t>
            </a:r>
            <a:endParaRPr kumimoji="1" lang="zh-CN" altLang="en-US" sz="2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  <a:p>
            <a:pPr algn="l">
              <a:lnSpc>
                <a:spcPct val="150000"/>
              </a:lnSpc>
            </a:pPr>
            <a:r>
              <a:rPr kumimoji="1" lang="zh-CN" altLang="en-US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避免重大设备损坏，挽回巨额经济损失，成为行业传奇人物。</a:t>
            </a:r>
            <a:endParaRPr kumimoji="1" lang="zh-CN" altLang="en-US" sz="2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  <a:p>
            <a:pPr algn="l">
              <a:lnSpc>
                <a:spcPct val="15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2001</a:t>
            </a:r>
            <a:r>
              <a:rPr kumimoji="1" lang="zh-CN" altLang="en-US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年以来发现</a:t>
            </a: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16</a:t>
            </a:r>
            <a:r>
              <a:rPr kumimoji="1" lang="zh-CN" altLang="en-US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起重大隐患，累计为企业避免损失</a:t>
            </a: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2520</a:t>
            </a:r>
            <a:r>
              <a:rPr kumimoji="1" lang="zh-CN" altLang="en-US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万元。</a:t>
            </a:r>
            <a:endParaRPr kumimoji="1" lang="zh-CN" altLang="en-US" sz="2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  <a:p>
            <a:pPr algn="l">
              <a:lnSpc>
                <a:spcPct val="150000"/>
              </a:lnSpc>
            </a:pPr>
            <a:endParaRPr kumimoji="1" lang="zh-CN" altLang="en-US" sz="2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2" name="标题 1"/>
          <p:cNvSpPr txBox="1"/>
          <p:nvPr/>
        </p:nvSpPr>
        <p:spPr>
          <a:xfrm>
            <a:off x="1226820" y="4974590"/>
            <a:ext cx="9375140" cy="14224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杨洪的经验被纳入设备维护标准流程，形成可复制的</a:t>
            </a: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“</a:t>
            </a:r>
            <a:r>
              <a:rPr kumimoji="1" lang="zh-CN" altLang="en-US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听声诊断模板</a:t>
            </a: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”</a:t>
            </a:r>
            <a:r>
              <a:rPr kumimoji="1" lang="zh-CN" altLang="en-US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。个人绝活转化为组织能力，体现工匠精神的</a:t>
            </a: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“</a:t>
            </a:r>
            <a:r>
              <a:rPr kumimoji="1" lang="zh-CN" altLang="en-US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放大效应</a:t>
            </a: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”</a:t>
            </a:r>
            <a:r>
              <a:rPr kumimoji="1" lang="zh-CN" altLang="en-US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。</a:t>
            </a:r>
            <a:endParaRPr kumimoji="1" lang="zh-CN" altLang="en-US" sz="2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3" name="标题 1"/>
          <p:cNvSpPr txBox="1"/>
          <p:nvPr/>
        </p:nvSpPr>
        <p:spPr>
          <a:xfrm>
            <a:off x="1703070" y="4390390"/>
            <a:ext cx="5546090" cy="4699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成果转化：从个人技艺到企业效益</a:t>
            </a:r>
            <a:endParaRPr kumimoji="1" lang="en-US" altLang="zh-CN" sz="24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6" name="标题 1"/>
          <p:cNvSpPr txBox="1"/>
          <p:nvPr/>
        </p:nvSpPr>
        <p:spPr>
          <a:xfrm>
            <a:off x="67458" y="68854"/>
            <a:ext cx="853061" cy="855157"/>
          </a:xfrm>
          <a:custGeom>
            <a:avLst/>
            <a:gdLst>
              <a:gd name="connsiteX0" fmla="*/ 0 w 853061"/>
              <a:gd name="connsiteY0" fmla="*/ 687808 h 855157"/>
              <a:gd name="connsiteX1" fmla="*/ 139346 w 853061"/>
              <a:gd name="connsiteY1" fmla="*/ 855157 h 855157"/>
              <a:gd name="connsiteX2" fmla="*/ 853061 w 853061"/>
              <a:gd name="connsiteY2" fmla="*/ 176270 h 855157"/>
              <a:gd name="connsiteX3" fmla="*/ 687808 w 853061"/>
              <a:gd name="connsiteY3" fmla="*/ 0 h 855157"/>
              <a:gd name="connsiteX4" fmla="*/ 0 w 853061"/>
              <a:gd name="connsiteY4" fmla="*/ 687808 h 855157"/>
            </a:gdLst>
            <a:ahLst/>
            <a:cxnLst/>
            <a:rect l="l" t="t" r="r" b="b"/>
            <a:pathLst>
              <a:path w="853061" h="855157">
                <a:moveTo>
                  <a:pt x="0" y="687808"/>
                </a:moveTo>
                <a:lnTo>
                  <a:pt x="139346" y="855157"/>
                </a:lnTo>
                <a:lnTo>
                  <a:pt x="853061" y="176270"/>
                </a:lnTo>
                <a:lnTo>
                  <a:pt x="687808" y="0"/>
                </a:lnTo>
                <a:lnTo>
                  <a:pt x="0" y="68780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72222" y="240841"/>
            <a:ext cx="11976559" cy="510907"/>
          </a:xfrm>
          <a:prstGeom prst="parallelogram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203810" y="68855"/>
            <a:ext cx="555243" cy="854879"/>
          </a:xfrm>
          <a:custGeom>
            <a:avLst/>
            <a:gdLst>
              <a:gd name="connsiteX0" fmla="*/ 213720 w 555243"/>
              <a:gd name="connsiteY0" fmla="*/ 0 h 854879"/>
              <a:gd name="connsiteX1" fmla="*/ 555243 w 555243"/>
              <a:gd name="connsiteY1" fmla="*/ 0 h 854879"/>
              <a:gd name="connsiteX2" fmla="*/ 341523 w 555243"/>
              <a:gd name="connsiteY2" fmla="*/ 854879 h 854879"/>
              <a:gd name="connsiteX3" fmla="*/ 0 w 555243"/>
              <a:gd name="connsiteY3" fmla="*/ 854879 h 854879"/>
              <a:gd name="connsiteX4" fmla="*/ 213720 w 555243"/>
              <a:gd name="connsiteY4" fmla="*/ 0 h 854879"/>
            </a:gdLst>
            <a:ahLst/>
            <a:cxnLst/>
            <a:rect l="l" t="t" r="r" b="b"/>
            <a:pathLst>
              <a:path w="555243" h="854879">
                <a:moveTo>
                  <a:pt x="213720" y="0"/>
                </a:moveTo>
                <a:lnTo>
                  <a:pt x="555243" y="0"/>
                </a:lnTo>
                <a:lnTo>
                  <a:pt x="341523" y="854879"/>
                </a:lnTo>
                <a:lnTo>
                  <a:pt x="0" y="854879"/>
                </a:lnTo>
                <a:lnTo>
                  <a:pt x="213720" y="0"/>
                </a:ln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794860" y="247948"/>
            <a:ext cx="7780158" cy="49669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案例深度解析：工匠精神的现实力量</a:t>
            </a:r>
            <a:endParaRPr kumimoji="1"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46990" y="1340485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671830" y="1628705"/>
            <a:ext cx="2520000" cy="3960000"/>
          </a:xfrm>
          <a:prstGeom prst="round1Rect">
            <a:avLst>
              <a:gd name="adj" fmla="val 17542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>
            <a:off x="660400" y="1652200"/>
            <a:ext cx="648000" cy="648000"/>
          </a:xfrm>
          <a:custGeom>
            <a:avLst/>
            <a:gdLst>
              <a:gd name="connsiteX0" fmla="*/ 0 w 4762500"/>
              <a:gd name="connsiteY0" fmla="*/ 4762500 h 4762500"/>
              <a:gd name="connsiteX1" fmla="*/ 4762500 w 4762500"/>
              <a:gd name="connsiteY1" fmla="*/ 0 h 4762500"/>
              <a:gd name="connsiteX2" fmla="*/ 0 w 4762500"/>
              <a:gd name="connsiteY2" fmla="*/ 0 h 4762500"/>
            </a:gdLst>
            <a:ahLst/>
            <a:cxnLst/>
            <a:rect l="l" t="t" r="r" b="b"/>
            <a:pathLst>
              <a:path w="4762500" h="4762500">
                <a:moveTo>
                  <a:pt x="0" y="4762500"/>
                </a:moveTo>
                <a:cubicBezTo>
                  <a:pt x="2630234" y="4762500"/>
                  <a:pt x="4762500" y="2630234"/>
                  <a:pt x="476250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>
            <a:off x="671743" y="1747938"/>
            <a:ext cx="504000" cy="396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2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4"/>
            </p:custDataLst>
          </p:nvPr>
        </p:nvSpPr>
        <p:spPr>
          <a:xfrm>
            <a:off x="1524400" y="1929215"/>
            <a:ext cx="792000" cy="79200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0"/>
          </a:gradFill>
          <a:ln cap="flat">
            <a:noFill/>
            <a:prstDash val="solid"/>
            <a:miter/>
          </a:ln>
          <a:effectLst>
            <a:outerShdw blurRad="317500" dist="127000" dir="5400000" algn="t" rotWithShape="0">
              <a:schemeClr val="accent1">
                <a:alpha val="2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5"/>
            </p:custDataLst>
          </p:nvPr>
        </p:nvSpPr>
        <p:spPr>
          <a:xfrm>
            <a:off x="1722400" y="2155501"/>
            <a:ext cx="396000" cy="339428"/>
          </a:xfrm>
          <a:custGeom>
            <a:avLst/>
            <a:gdLst>
              <a:gd name="connsiteX0" fmla="*/ 411293 w 822401"/>
              <a:gd name="connsiteY0" fmla="*/ 234366 h 720000"/>
              <a:gd name="connsiteX1" fmla="*/ 536928 w 822401"/>
              <a:gd name="connsiteY1" fmla="*/ 360000 h 720000"/>
              <a:gd name="connsiteX2" fmla="*/ 411293 w 822401"/>
              <a:gd name="connsiteY2" fmla="*/ 485635 h 720000"/>
              <a:gd name="connsiteX3" fmla="*/ 285659 w 822401"/>
              <a:gd name="connsiteY3" fmla="*/ 360000 h 720000"/>
              <a:gd name="connsiteX4" fmla="*/ 411293 w 822401"/>
              <a:gd name="connsiteY4" fmla="*/ 234366 h 720000"/>
              <a:gd name="connsiteX5" fmla="*/ 411293 w 822401"/>
              <a:gd name="connsiteY5" fmla="*/ 178938 h 720000"/>
              <a:gd name="connsiteX6" fmla="*/ 230231 w 822401"/>
              <a:gd name="connsiteY6" fmla="*/ 360000 h 720000"/>
              <a:gd name="connsiteX7" fmla="*/ 411293 w 822401"/>
              <a:gd name="connsiteY7" fmla="*/ 541063 h 720000"/>
              <a:gd name="connsiteX8" fmla="*/ 592355 w 822401"/>
              <a:gd name="connsiteY8" fmla="*/ 360000 h 720000"/>
              <a:gd name="connsiteX9" fmla="*/ 411293 w 822401"/>
              <a:gd name="connsiteY9" fmla="*/ 178938 h 720000"/>
              <a:gd name="connsiteX10" fmla="*/ 219884 w 822401"/>
              <a:gd name="connsiteY10" fmla="*/ 0 h 720000"/>
              <a:gd name="connsiteX11" fmla="*/ 602517 w 822401"/>
              <a:gd name="connsiteY11" fmla="*/ 0 h 720000"/>
              <a:gd name="connsiteX12" fmla="*/ 627275 w 822401"/>
              <a:gd name="connsiteY12" fmla="*/ 14319 h 720000"/>
              <a:gd name="connsiteX13" fmla="*/ 818591 w 822401"/>
              <a:gd name="connsiteY13" fmla="*/ 345682 h 720000"/>
              <a:gd name="connsiteX14" fmla="*/ 818591 w 822401"/>
              <a:gd name="connsiteY14" fmla="*/ 374319 h 720000"/>
              <a:gd name="connsiteX15" fmla="*/ 627367 w 822401"/>
              <a:gd name="connsiteY15" fmla="*/ 705682 h 720000"/>
              <a:gd name="connsiteX16" fmla="*/ 602609 w 822401"/>
              <a:gd name="connsiteY16" fmla="*/ 720000 h 720000"/>
              <a:gd name="connsiteX17" fmla="*/ 219977 w 822401"/>
              <a:gd name="connsiteY17" fmla="*/ 720000 h 720000"/>
              <a:gd name="connsiteX18" fmla="*/ 195219 w 822401"/>
              <a:gd name="connsiteY18" fmla="*/ 705682 h 720000"/>
              <a:gd name="connsiteX19" fmla="*/ 3811 w 822401"/>
              <a:gd name="connsiteY19" fmla="*/ 374319 h 720000"/>
              <a:gd name="connsiteX20" fmla="*/ 3811 w 822401"/>
              <a:gd name="connsiteY20" fmla="*/ 345682 h 720000"/>
              <a:gd name="connsiteX21" fmla="*/ 195127 w 822401"/>
              <a:gd name="connsiteY21" fmla="*/ 14319 h 720000"/>
              <a:gd name="connsiteX22" fmla="*/ 219884 w 822401"/>
              <a:gd name="connsiteY22" fmla="*/ 0 h 720000"/>
            </a:gdLst>
            <a:ahLst/>
            <a:cxnLst/>
            <a:rect l="l" t="t" r="r" b="b"/>
            <a:pathLst>
              <a:path w="822401" h="720000">
                <a:moveTo>
                  <a:pt x="411293" y="234366"/>
                </a:moveTo>
                <a:cubicBezTo>
                  <a:pt x="480577" y="234366"/>
                  <a:pt x="536928" y="290716"/>
                  <a:pt x="536928" y="360000"/>
                </a:cubicBezTo>
                <a:cubicBezTo>
                  <a:pt x="536928" y="429284"/>
                  <a:pt x="480577" y="485635"/>
                  <a:pt x="411293" y="485635"/>
                </a:cubicBezTo>
                <a:cubicBezTo>
                  <a:pt x="342009" y="485635"/>
                  <a:pt x="285659" y="429284"/>
                  <a:pt x="285659" y="360000"/>
                </a:cubicBezTo>
                <a:cubicBezTo>
                  <a:pt x="285659" y="290716"/>
                  <a:pt x="342009" y="234366"/>
                  <a:pt x="411293" y="234366"/>
                </a:cubicBezTo>
                <a:close/>
                <a:moveTo>
                  <a:pt x="411293" y="178938"/>
                </a:moveTo>
                <a:cubicBezTo>
                  <a:pt x="311432" y="178938"/>
                  <a:pt x="230231" y="260139"/>
                  <a:pt x="230231" y="360000"/>
                </a:cubicBezTo>
                <a:cubicBezTo>
                  <a:pt x="230231" y="459862"/>
                  <a:pt x="311432" y="541063"/>
                  <a:pt x="411293" y="541063"/>
                </a:cubicBezTo>
                <a:cubicBezTo>
                  <a:pt x="511154" y="541063"/>
                  <a:pt x="592355" y="459862"/>
                  <a:pt x="592355" y="360000"/>
                </a:cubicBezTo>
                <a:cubicBezTo>
                  <a:pt x="592355" y="260139"/>
                  <a:pt x="511154" y="178938"/>
                  <a:pt x="411293" y="178938"/>
                </a:cubicBezTo>
                <a:close/>
                <a:moveTo>
                  <a:pt x="219884" y="0"/>
                </a:moveTo>
                <a:lnTo>
                  <a:pt x="602517" y="0"/>
                </a:lnTo>
                <a:cubicBezTo>
                  <a:pt x="612679" y="0"/>
                  <a:pt x="622194" y="5451"/>
                  <a:pt x="627275" y="14319"/>
                </a:cubicBezTo>
                <a:lnTo>
                  <a:pt x="818591" y="345682"/>
                </a:lnTo>
                <a:cubicBezTo>
                  <a:pt x="823672" y="354550"/>
                  <a:pt x="823672" y="365451"/>
                  <a:pt x="818591" y="374319"/>
                </a:cubicBezTo>
                <a:lnTo>
                  <a:pt x="627367" y="705682"/>
                </a:lnTo>
                <a:cubicBezTo>
                  <a:pt x="622286" y="714550"/>
                  <a:pt x="612771" y="720000"/>
                  <a:pt x="602609" y="720000"/>
                </a:cubicBezTo>
                <a:lnTo>
                  <a:pt x="219977" y="720000"/>
                </a:lnTo>
                <a:cubicBezTo>
                  <a:pt x="209815" y="720000"/>
                  <a:pt x="200300" y="714550"/>
                  <a:pt x="195219" y="705682"/>
                </a:cubicBezTo>
                <a:lnTo>
                  <a:pt x="3811" y="374319"/>
                </a:lnTo>
                <a:cubicBezTo>
                  <a:pt x="-1270" y="365543"/>
                  <a:pt x="-1270" y="354550"/>
                  <a:pt x="3811" y="345682"/>
                </a:cubicBezTo>
                <a:lnTo>
                  <a:pt x="195127" y="14319"/>
                </a:lnTo>
                <a:cubicBezTo>
                  <a:pt x="200208" y="5451"/>
                  <a:pt x="209723" y="0"/>
                  <a:pt x="219884" y="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6"/>
            </p:custDataLst>
          </p:nvPr>
        </p:nvSpPr>
        <p:spPr>
          <a:xfrm>
            <a:off x="920655" y="3932480"/>
            <a:ext cx="2016000" cy="648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安全双确认制度—给高危操作上“双保险”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0" name="标题 1"/>
          <p:cNvSpPr txBox="1"/>
          <p:nvPr>
            <p:custDataLst>
              <p:tags r:id="rId7"/>
            </p:custDataLst>
          </p:nvPr>
        </p:nvSpPr>
        <p:spPr>
          <a:xfrm>
            <a:off x="3439795" y="1652270"/>
            <a:ext cx="8022590" cy="3959860"/>
          </a:xfrm>
          <a:prstGeom prst="round1Rect">
            <a:avLst>
              <a:gd name="adj" fmla="val 17542"/>
            </a:avLst>
          </a:prstGeom>
          <a:solidFill>
            <a:schemeClr val="bg1"/>
          </a:solidFill>
          <a:ln w="12700" cap="sq">
            <a:solidFill>
              <a:schemeClr val="accent2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>
            <p:custDataLst>
              <p:tags r:id="rId8"/>
            </p:custDataLst>
          </p:nvPr>
        </p:nvSpPr>
        <p:spPr>
          <a:xfrm>
            <a:off x="3691900" y="3527958"/>
            <a:ext cx="2016000" cy="187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>
            <p:custDataLst>
              <p:tags r:id="rId9"/>
            </p:custDataLst>
          </p:nvPr>
        </p:nvSpPr>
        <p:spPr>
          <a:xfrm>
            <a:off x="3647440" y="4004945"/>
            <a:ext cx="7291070" cy="6477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  <a:sym typeface="+mn-ea"/>
              </a:rPr>
              <a:t>中国宝武推行</a:t>
            </a:r>
            <a:r>
              <a:rPr kumimoji="1" lang="en-US" altLang="zh-CN" sz="20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“操作人自主确认+监护人二次核验”机制</a:t>
            </a: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  <a:sym typeface="+mn-ea"/>
              </a:rPr>
              <a:t>，杜绝单人作业风险。
</a:t>
            </a:r>
            <a:r>
              <a:rPr kumimoji="1" lang="zh-CN" altLang="en-US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  <a:sym typeface="+mn-ea"/>
              </a:rPr>
              <a:t>例：</a:t>
            </a: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  <a:sym typeface="+mn-ea"/>
              </a:rPr>
              <a:t>转炉炼钢中氧气阀门开启前需对照手册逐项检查压力表、应急装置状态，签字确认。安全监护人携带检测仪复核管道泄漏、人员滞留等隐患，双签生效方可启动</a:t>
            </a: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  <a:sym typeface="+mn-ea"/>
              </a:rPr>
              <a:t>。</a:t>
            </a:r>
            <a:endParaRPr kumimoji="1" lang="zh-CN" altLang="en-US"/>
          </a:p>
        </p:txBody>
      </p:sp>
      <p:sp>
        <p:nvSpPr>
          <p:cNvPr id="28" name="标题 1"/>
          <p:cNvSpPr txBox="1"/>
          <p:nvPr>
            <p:custDataLst>
              <p:tags r:id="rId10"/>
            </p:custDataLst>
          </p:nvPr>
        </p:nvSpPr>
        <p:spPr>
          <a:xfrm>
            <a:off x="10060900" y="2155501"/>
            <a:ext cx="396000" cy="339428"/>
          </a:xfrm>
          <a:custGeom>
            <a:avLst/>
            <a:gdLst>
              <a:gd name="connsiteX0" fmla="*/ 411293 w 822401"/>
              <a:gd name="connsiteY0" fmla="*/ 234366 h 720000"/>
              <a:gd name="connsiteX1" fmla="*/ 536928 w 822401"/>
              <a:gd name="connsiteY1" fmla="*/ 360000 h 720000"/>
              <a:gd name="connsiteX2" fmla="*/ 411293 w 822401"/>
              <a:gd name="connsiteY2" fmla="*/ 485635 h 720000"/>
              <a:gd name="connsiteX3" fmla="*/ 285659 w 822401"/>
              <a:gd name="connsiteY3" fmla="*/ 360000 h 720000"/>
              <a:gd name="connsiteX4" fmla="*/ 411293 w 822401"/>
              <a:gd name="connsiteY4" fmla="*/ 234366 h 720000"/>
              <a:gd name="connsiteX5" fmla="*/ 411293 w 822401"/>
              <a:gd name="connsiteY5" fmla="*/ 178938 h 720000"/>
              <a:gd name="connsiteX6" fmla="*/ 230231 w 822401"/>
              <a:gd name="connsiteY6" fmla="*/ 360000 h 720000"/>
              <a:gd name="connsiteX7" fmla="*/ 411293 w 822401"/>
              <a:gd name="connsiteY7" fmla="*/ 541063 h 720000"/>
              <a:gd name="connsiteX8" fmla="*/ 592355 w 822401"/>
              <a:gd name="connsiteY8" fmla="*/ 360000 h 720000"/>
              <a:gd name="connsiteX9" fmla="*/ 411293 w 822401"/>
              <a:gd name="connsiteY9" fmla="*/ 178938 h 720000"/>
              <a:gd name="connsiteX10" fmla="*/ 219884 w 822401"/>
              <a:gd name="connsiteY10" fmla="*/ 0 h 720000"/>
              <a:gd name="connsiteX11" fmla="*/ 602517 w 822401"/>
              <a:gd name="connsiteY11" fmla="*/ 0 h 720000"/>
              <a:gd name="connsiteX12" fmla="*/ 627275 w 822401"/>
              <a:gd name="connsiteY12" fmla="*/ 14319 h 720000"/>
              <a:gd name="connsiteX13" fmla="*/ 818591 w 822401"/>
              <a:gd name="connsiteY13" fmla="*/ 345682 h 720000"/>
              <a:gd name="connsiteX14" fmla="*/ 818591 w 822401"/>
              <a:gd name="connsiteY14" fmla="*/ 374319 h 720000"/>
              <a:gd name="connsiteX15" fmla="*/ 627367 w 822401"/>
              <a:gd name="connsiteY15" fmla="*/ 705682 h 720000"/>
              <a:gd name="connsiteX16" fmla="*/ 602609 w 822401"/>
              <a:gd name="connsiteY16" fmla="*/ 720000 h 720000"/>
              <a:gd name="connsiteX17" fmla="*/ 219977 w 822401"/>
              <a:gd name="connsiteY17" fmla="*/ 720000 h 720000"/>
              <a:gd name="connsiteX18" fmla="*/ 195219 w 822401"/>
              <a:gd name="connsiteY18" fmla="*/ 705682 h 720000"/>
              <a:gd name="connsiteX19" fmla="*/ 3811 w 822401"/>
              <a:gd name="connsiteY19" fmla="*/ 374319 h 720000"/>
              <a:gd name="connsiteX20" fmla="*/ 3811 w 822401"/>
              <a:gd name="connsiteY20" fmla="*/ 345682 h 720000"/>
              <a:gd name="connsiteX21" fmla="*/ 195127 w 822401"/>
              <a:gd name="connsiteY21" fmla="*/ 14319 h 720000"/>
              <a:gd name="connsiteX22" fmla="*/ 219884 w 822401"/>
              <a:gd name="connsiteY22" fmla="*/ 0 h 720000"/>
            </a:gdLst>
            <a:ahLst/>
            <a:cxnLst/>
            <a:rect l="l" t="t" r="r" b="b"/>
            <a:pathLst>
              <a:path w="822401" h="720000">
                <a:moveTo>
                  <a:pt x="411293" y="234366"/>
                </a:moveTo>
                <a:cubicBezTo>
                  <a:pt x="480577" y="234366"/>
                  <a:pt x="536928" y="290716"/>
                  <a:pt x="536928" y="360000"/>
                </a:cubicBezTo>
                <a:cubicBezTo>
                  <a:pt x="536928" y="429284"/>
                  <a:pt x="480577" y="485635"/>
                  <a:pt x="411293" y="485635"/>
                </a:cubicBezTo>
                <a:cubicBezTo>
                  <a:pt x="342009" y="485635"/>
                  <a:pt x="285659" y="429284"/>
                  <a:pt x="285659" y="360000"/>
                </a:cubicBezTo>
                <a:cubicBezTo>
                  <a:pt x="285659" y="290716"/>
                  <a:pt x="342009" y="234366"/>
                  <a:pt x="411293" y="234366"/>
                </a:cubicBezTo>
                <a:close/>
                <a:moveTo>
                  <a:pt x="411293" y="178938"/>
                </a:moveTo>
                <a:cubicBezTo>
                  <a:pt x="311432" y="178938"/>
                  <a:pt x="230231" y="260139"/>
                  <a:pt x="230231" y="360000"/>
                </a:cubicBezTo>
                <a:cubicBezTo>
                  <a:pt x="230231" y="459862"/>
                  <a:pt x="311432" y="541063"/>
                  <a:pt x="411293" y="541063"/>
                </a:cubicBezTo>
                <a:cubicBezTo>
                  <a:pt x="511154" y="541063"/>
                  <a:pt x="592355" y="459862"/>
                  <a:pt x="592355" y="360000"/>
                </a:cubicBezTo>
                <a:cubicBezTo>
                  <a:pt x="592355" y="260139"/>
                  <a:pt x="511154" y="178938"/>
                  <a:pt x="411293" y="178938"/>
                </a:cubicBezTo>
                <a:close/>
                <a:moveTo>
                  <a:pt x="219884" y="0"/>
                </a:moveTo>
                <a:lnTo>
                  <a:pt x="602517" y="0"/>
                </a:lnTo>
                <a:cubicBezTo>
                  <a:pt x="612679" y="0"/>
                  <a:pt x="622194" y="5451"/>
                  <a:pt x="627275" y="14319"/>
                </a:cubicBezTo>
                <a:lnTo>
                  <a:pt x="818591" y="345682"/>
                </a:lnTo>
                <a:cubicBezTo>
                  <a:pt x="823672" y="354550"/>
                  <a:pt x="823672" y="365451"/>
                  <a:pt x="818591" y="374319"/>
                </a:cubicBezTo>
                <a:lnTo>
                  <a:pt x="627367" y="705682"/>
                </a:lnTo>
                <a:cubicBezTo>
                  <a:pt x="622286" y="714550"/>
                  <a:pt x="612771" y="720000"/>
                  <a:pt x="602609" y="720000"/>
                </a:cubicBezTo>
                <a:lnTo>
                  <a:pt x="219977" y="720000"/>
                </a:lnTo>
                <a:cubicBezTo>
                  <a:pt x="209815" y="720000"/>
                  <a:pt x="200300" y="714550"/>
                  <a:pt x="195219" y="705682"/>
                </a:cubicBezTo>
                <a:lnTo>
                  <a:pt x="3811" y="374319"/>
                </a:lnTo>
                <a:cubicBezTo>
                  <a:pt x="-1270" y="365543"/>
                  <a:pt x="-1270" y="354550"/>
                  <a:pt x="3811" y="345682"/>
                </a:cubicBezTo>
                <a:lnTo>
                  <a:pt x="195127" y="14319"/>
                </a:lnTo>
                <a:cubicBezTo>
                  <a:pt x="200208" y="5451"/>
                  <a:pt x="209723" y="0"/>
                  <a:pt x="219884" y="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67458" y="68854"/>
            <a:ext cx="853061" cy="855157"/>
          </a:xfrm>
          <a:custGeom>
            <a:avLst/>
            <a:gdLst>
              <a:gd name="connsiteX0" fmla="*/ 0 w 853061"/>
              <a:gd name="connsiteY0" fmla="*/ 687808 h 855157"/>
              <a:gd name="connsiteX1" fmla="*/ 139346 w 853061"/>
              <a:gd name="connsiteY1" fmla="*/ 855157 h 855157"/>
              <a:gd name="connsiteX2" fmla="*/ 853061 w 853061"/>
              <a:gd name="connsiteY2" fmla="*/ 176270 h 855157"/>
              <a:gd name="connsiteX3" fmla="*/ 687808 w 853061"/>
              <a:gd name="connsiteY3" fmla="*/ 0 h 855157"/>
              <a:gd name="connsiteX4" fmla="*/ 0 w 853061"/>
              <a:gd name="connsiteY4" fmla="*/ 687808 h 855157"/>
            </a:gdLst>
            <a:ahLst/>
            <a:cxnLst/>
            <a:rect l="l" t="t" r="r" b="b"/>
            <a:pathLst>
              <a:path w="853061" h="855157">
                <a:moveTo>
                  <a:pt x="0" y="687808"/>
                </a:moveTo>
                <a:lnTo>
                  <a:pt x="139346" y="855157"/>
                </a:lnTo>
                <a:lnTo>
                  <a:pt x="853061" y="176270"/>
                </a:lnTo>
                <a:lnTo>
                  <a:pt x="687808" y="0"/>
                </a:lnTo>
                <a:lnTo>
                  <a:pt x="0" y="68780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>
            <a:off x="72222" y="240841"/>
            <a:ext cx="11976559" cy="510907"/>
          </a:xfrm>
          <a:prstGeom prst="parallelogram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>
            <a:off x="203810" y="68855"/>
            <a:ext cx="555243" cy="854879"/>
          </a:xfrm>
          <a:custGeom>
            <a:avLst/>
            <a:gdLst>
              <a:gd name="connsiteX0" fmla="*/ 213720 w 555243"/>
              <a:gd name="connsiteY0" fmla="*/ 0 h 854879"/>
              <a:gd name="connsiteX1" fmla="*/ 555243 w 555243"/>
              <a:gd name="connsiteY1" fmla="*/ 0 h 854879"/>
              <a:gd name="connsiteX2" fmla="*/ 341523 w 555243"/>
              <a:gd name="connsiteY2" fmla="*/ 854879 h 854879"/>
              <a:gd name="connsiteX3" fmla="*/ 0 w 555243"/>
              <a:gd name="connsiteY3" fmla="*/ 854879 h 854879"/>
              <a:gd name="connsiteX4" fmla="*/ 213720 w 555243"/>
              <a:gd name="connsiteY4" fmla="*/ 0 h 854879"/>
            </a:gdLst>
            <a:ahLst/>
            <a:cxnLst/>
            <a:rect l="l" t="t" r="r" b="b"/>
            <a:pathLst>
              <a:path w="555243" h="854879">
                <a:moveTo>
                  <a:pt x="213720" y="0"/>
                </a:moveTo>
                <a:lnTo>
                  <a:pt x="555243" y="0"/>
                </a:lnTo>
                <a:lnTo>
                  <a:pt x="341523" y="854879"/>
                </a:lnTo>
                <a:lnTo>
                  <a:pt x="0" y="854879"/>
                </a:lnTo>
                <a:lnTo>
                  <a:pt x="213720" y="0"/>
                </a:ln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>
            <a:off x="794860" y="247948"/>
            <a:ext cx="7780158" cy="49669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zh-CN" altLang="en-US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一、</a:t>
            </a: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安全文化：生命线上的双重防线</a:t>
            </a:r>
            <a:endParaRPr kumimoji="1"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0" y="1557020"/>
            <a:ext cx="13695045" cy="5118735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1"/>
            </p:custDataLst>
          </p:nvPr>
        </p:nvSpPr>
        <p:spPr>
          <a:xfrm>
            <a:off x="1722400" y="2155501"/>
            <a:ext cx="396000" cy="339428"/>
          </a:xfrm>
          <a:custGeom>
            <a:avLst/>
            <a:gdLst>
              <a:gd name="connsiteX0" fmla="*/ 411293 w 822401"/>
              <a:gd name="connsiteY0" fmla="*/ 234366 h 720000"/>
              <a:gd name="connsiteX1" fmla="*/ 536928 w 822401"/>
              <a:gd name="connsiteY1" fmla="*/ 360000 h 720000"/>
              <a:gd name="connsiteX2" fmla="*/ 411293 w 822401"/>
              <a:gd name="connsiteY2" fmla="*/ 485635 h 720000"/>
              <a:gd name="connsiteX3" fmla="*/ 285659 w 822401"/>
              <a:gd name="connsiteY3" fmla="*/ 360000 h 720000"/>
              <a:gd name="connsiteX4" fmla="*/ 411293 w 822401"/>
              <a:gd name="connsiteY4" fmla="*/ 234366 h 720000"/>
              <a:gd name="connsiteX5" fmla="*/ 411293 w 822401"/>
              <a:gd name="connsiteY5" fmla="*/ 178938 h 720000"/>
              <a:gd name="connsiteX6" fmla="*/ 230231 w 822401"/>
              <a:gd name="connsiteY6" fmla="*/ 360000 h 720000"/>
              <a:gd name="connsiteX7" fmla="*/ 411293 w 822401"/>
              <a:gd name="connsiteY7" fmla="*/ 541063 h 720000"/>
              <a:gd name="connsiteX8" fmla="*/ 592355 w 822401"/>
              <a:gd name="connsiteY8" fmla="*/ 360000 h 720000"/>
              <a:gd name="connsiteX9" fmla="*/ 411293 w 822401"/>
              <a:gd name="connsiteY9" fmla="*/ 178938 h 720000"/>
              <a:gd name="connsiteX10" fmla="*/ 219884 w 822401"/>
              <a:gd name="connsiteY10" fmla="*/ 0 h 720000"/>
              <a:gd name="connsiteX11" fmla="*/ 602517 w 822401"/>
              <a:gd name="connsiteY11" fmla="*/ 0 h 720000"/>
              <a:gd name="connsiteX12" fmla="*/ 627275 w 822401"/>
              <a:gd name="connsiteY12" fmla="*/ 14319 h 720000"/>
              <a:gd name="connsiteX13" fmla="*/ 818591 w 822401"/>
              <a:gd name="connsiteY13" fmla="*/ 345682 h 720000"/>
              <a:gd name="connsiteX14" fmla="*/ 818591 w 822401"/>
              <a:gd name="connsiteY14" fmla="*/ 374319 h 720000"/>
              <a:gd name="connsiteX15" fmla="*/ 627367 w 822401"/>
              <a:gd name="connsiteY15" fmla="*/ 705682 h 720000"/>
              <a:gd name="connsiteX16" fmla="*/ 602609 w 822401"/>
              <a:gd name="connsiteY16" fmla="*/ 720000 h 720000"/>
              <a:gd name="connsiteX17" fmla="*/ 219977 w 822401"/>
              <a:gd name="connsiteY17" fmla="*/ 720000 h 720000"/>
              <a:gd name="connsiteX18" fmla="*/ 195219 w 822401"/>
              <a:gd name="connsiteY18" fmla="*/ 705682 h 720000"/>
              <a:gd name="connsiteX19" fmla="*/ 3811 w 822401"/>
              <a:gd name="connsiteY19" fmla="*/ 374319 h 720000"/>
              <a:gd name="connsiteX20" fmla="*/ 3811 w 822401"/>
              <a:gd name="connsiteY20" fmla="*/ 345682 h 720000"/>
              <a:gd name="connsiteX21" fmla="*/ 195127 w 822401"/>
              <a:gd name="connsiteY21" fmla="*/ 14319 h 720000"/>
              <a:gd name="connsiteX22" fmla="*/ 219884 w 822401"/>
              <a:gd name="connsiteY22" fmla="*/ 0 h 720000"/>
            </a:gdLst>
            <a:ahLst/>
            <a:cxnLst/>
            <a:rect l="l" t="t" r="r" b="b"/>
            <a:pathLst>
              <a:path w="822401" h="720000">
                <a:moveTo>
                  <a:pt x="411293" y="234366"/>
                </a:moveTo>
                <a:cubicBezTo>
                  <a:pt x="480577" y="234366"/>
                  <a:pt x="536928" y="290716"/>
                  <a:pt x="536928" y="360000"/>
                </a:cubicBezTo>
                <a:cubicBezTo>
                  <a:pt x="536928" y="429284"/>
                  <a:pt x="480577" y="485635"/>
                  <a:pt x="411293" y="485635"/>
                </a:cubicBezTo>
                <a:cubicBezTo>
                  <a:pt x="342009" y="485635"/>
                  <a:pt x="285659" y="429284"/>
                  <a:pt x="285659" y="360000"/>
                </a:cubicBezTo>
                <a:cubicBezTo>
                  <a:pt x="285659" y="290716"/>
                  <a:pt x="342009" y="234366"/>
                  <a:pt x="411293" y="234366"/>
                </a:cubicBezTo>
                <a:close/>
                <a:moveTo>
                  <a:pt x="411293" y="178938"/>
                </a:moveTo>
                <a:cubicBezTo>
                  <a:pt x="311432" y="178938"/>
                  <a:pt x="230231" y="260139"/>
                  <a:pt x="230231" y="360000"/>
                </a:cubicBezTo>
                <a:cubicBezTo>
                  <a:pt x="230231" y="459862"/>
                  <a:pt x="311432" y="541063"/>
                  <a:pt x="411293" y="541063"/>
                </a:cubicBezTo>
                <a:cubicBezTo>
                  <a:pt x="511154" y="541063"/>
                  <a:pt x="592355" y="459862"/>
                  <a:pt x="592355" y="360000"/>
                </a:cubicBezTo>
                <a:cubicBezTo>
                  <a:pt x="592355" y="260139"/>
                  <a:pt x="511154" y="178938"/>
                  <a:pt x="411293" y="178938"/>
                </a:cubicBezTo>
                <a:close/>
                <a:moveTo>
                  <a:pt x="219884" y="0"/>
                </a:moveTo>
                <a:lnTo>
                  <a:pt x="602517" y="0"/>
                </a:lnTo>
                <a:cubicBezTo>
                  <a:pt x="612679" y="0"/>
                  <a:pt x="622194" y="5451"/>
                  <a:pt x="627275" y="14319"/>
                </a:cubicBezTo>
                <a:lnTo>
                  <a:pt x="818591" y="345682"/>
                </a:lnTo>
                <a:cubicBezTo>
                  <a:pt x="823672" y="354550"/>
                  <a:pt x="823672" y="365451"/>
                  <a:pt x="818591" y="374319"/>
                </a:cubicBezTo>
                <a:lnTo>
                  <a:pt x="627367" y="705682"/>
                </a:lnTo>
                <a:cubicBezTo>
                  <a:pt x="622286" y="714550"/>
                  <a:pt x="612771" y="720000"/>
                  <a:pt x="602609" y="720000"/>
                </a:cubicBezTo>
                <a:lnTo>
                  <a:pt x="219977" y="720000"/>
                </a:lnTo>
                <a:cubicBezTo>
                  <a:pt x="209815" y="720000"/>
                  <a:pt x="200300" y="714550"/>
                  <a:pt x="195219" y="705682"/>
                </a:cubicBezTo>
                <a:lnTo>
                  <a:pt x="3811" y="374319"/>
                </a:lnTo>
                <a:cubicBezTo>
                  <a:pt x="-1270" y="365543"/>
                  <a:pt x="-1270" y="354550"/>
                  <a:pt x="3811" y="345682"/>
                </a:cubicBezTo>
                <a:lnTo>
                  <a:pt x="195127" y="14319"/>
                </a:lnTo>
                <a:cubicBezTo>
                  <a:pt x="200208" y="5451"/>
                  <a:pt x="209723" y="0"/>
                  <a:pt x="219884" y="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2"/>
            </p:custDataLst>
          </p:nvPr>
        </p:nvSpPr>
        <p:spPr>
          <a:xfrm>
            <a:off x="551285" y="1700460"/>
            <a:ext cx="2520000" cy="3960000"/>
          </a:xfrm>
          <a:prstGeom prst="round1Rect">
            <a:avLst>
              <a:gd name="adj" fmla="val 17542"/>
            </a:avLst>
          </a:prstGeom>
          <a:solidFill>
            <a:schemeClr val="bg1"/>
          </a:solidFill>
          <a:ln w="12700" cap="sq">
            <a:solidFill>
              <a:schemeClr val="accent2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3"/>
            </p:custDataLst>
          </p:nvPr>
        </p:nvSpPr>
        <p:spPr>
          <a:xfrm>
            <a:off x="551285" y="1700460"/>
            <a:ext cx="648000" cy="648000"/>
          </a:xfrm>
          <a:custGeom>
            <a:avLst/>
            <a:gdLst>
              <a:gd name="connsiteX0" fmla="*/ 0 w 4762500"/>
              <a:gd name="connsiteY0" fmla="*/ 4762500 h 4762500"/>
              <a:gd name="connsiteX1" fmla="*/ 4762500 w 4762500"/>
              <a:gd name="connsiteY1" fmla="*/ 0 h 4762500"/>
              <a:gd name="connsiteX2" fmla="*/ 0 w 4762500"/>
              <a:gd name="connsiteY2" fmla="*/ 0 h 4762500"/>
            </a:gdLst>
            <a:ahLst/>
            <a:cxnLst/>
            <a:rect l="l" t="t" r="r" b="b"/>
            <a:pathLst>
              <a:path w="4762500" h="4762500">
                <a:moveTo>
                  <a:pt x="0" y="4762500"/>
                </a:moveTo>
                <a:cubicBezTo>
                  <a:pt x="2630234" y="4762500"/>
                  <a:pt x="4762500" y="2630234"/>
                  <a:pt x="476250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4"/>
            </p:custDataLst>
          </p:nvPr>
        </p:nvSpPr>
        <p:spPr>
          <a:xfrm>
            <a:off x="551197" y="1747938"/>
            <a:ext cx="504000" cy="396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2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13" name="标题 1"/>
          <p:cNvSpPr txBox="1"/>
          <p:nvPr>
            <p:custDataLst>
              <p:tags r:id="rId5"/>
            </p:custDataLst>
          </p:nvPr>
        </p:nvSpPr>
        <p:spPr>
          <a:xfrm>
            <a:off x="1524505" y="1844760"/>
            <a:ext cx="792000" cy="792000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0"/>
          </a:gradFill>
          <a:ln cap="flat">
            <a:noFill/>
            <a:prstDash val="solid"/>
            <a:miter/>
          </a:ln>
          <a:effectLst>
            <a:outerShdw blurRad="317500" dist="127000" dir="5400000" algn="t" rotWithShape="0">
              <a:schemeClr val="accent2">
                <a:alpha val="2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>
            <p:custDataLst>
              <p:tags r:id="rId6"/>
            </p:custDataLst>
          </p:nvPr>
        </p:nvSpPr>
        <p:spPr>
          <a:xfrm>
            <a:off x="1703455" y="2060886"/>
            <a:ext cx="396000" cy="339428"/>
          </a:xfrm>
          <a:custGeom>
            <a:avLst/>
            <a:gdLst>
              <a:gd name="connsiteX0" fmla="*/ 411293 w 822401"/>
              <a:gd name="connsiteY0" fmla="*/ 234366 h 720000"/>
              <a:gd name="connsiteX1" fmla="*/ 536928 w 822401"/>
              <a:gd name="connsiteY1" fmla="*/ 360000 h 720000"/>
              <a:gd name="connsiteX2" fmla="*/ 411293 w 822401"/>
              <a:gd name="connsiteY2" fmla="*/ 485635 h 720000"/>
              <a:gd name="connsiteX3" fmla="*/ 285659 w 822401"/>
              <a:gd name="connsiteY3" fmla="*/ 360000 h 720000"/>
              <a:gd name="connsiteX4" fmla="*/ 411293 w 822401"/>
              <a:gd name="connsiteY4" fmla="*/ 234366 h 720000"/>
              <a:gd name="connsiteX5" fmla="*/ 411293 w 822401"/>
              <a:gd name="connsiteY5" fmla="*/ 178938 h 720000"/>
              <a:gd name="connsiteX6" fmla="*/ 230231 w 822401"/>
              <a:gd name="connsiteY6" fmla="*/ 360000 h 720000"/>
              <a:gd name="connsiteX7" fmla="*/ 411293 w 822401"/>
              <a:gd name="connsiteY7" fmla="*/ 541063 h 720000"/>
              <a:gd name="connsiteX8" fmla="*/ 592355 w 822401"/>
              <a:gd name="connsiteY8" fmla="*/ 360000 h 720000"/>
              <a:gd name="connsiteX9" fmla="*/ 411293 w 822401"/>
              <a:gd name="connsiteY9" fmla="*/ 178938 h 720000"/>
              <a:gd name="connsiteX10" fmla="*/ 219884 w 822401"/>
              <a:gd name="connsiteY10" fmla="*/ 0 h 720000"/>
              <a:gd name="connsiteX11" fmla="*/ 602517 w 822401"/>
              <a:gd name="connsiteY11" fmla="*/ 0 h 720000"/>
              <a:gd name="connsiteX12" fmla="*/ 627275 w 822401"/>
              <a:gd name="connsiteY12" fmla="*/ 14319 h 720000"/>
              <a:gd name="connsiteX13" fmla="*/ 818591 w 822401"/>
              <a:gd name="connsiteY13" fmla="*/ 345682 h 720000"/>
              <a:gd name="connsiteX14" fmla="*/ 818591 w 822401"/>
              <a:gd name="connsiteY14" fmla="*/ 374319 h 720000"/>
              <a:gd name="connsiteX15" fmla="*/ 627367 w 822401"/>
              <a:gd name="connsiteY15" fmla="*/ 705682 h 720000"/>
              <a:gd name="connsiteX16" fmla="*/ 602609 w 822401"/>
              <a:gd name="connsiteY16" fmla="*/ 720000 h 720000"/>
              <a:gd name="connsiteX17" fmla="*/ 219977 w 822401"/>
              <a:gd name="connsiteY17" fmla="*/ 720000 h 720000"/>
              <a:gd name="connsiteX18" fmla="*/ 195219 w 822401"/>
              <a:gd name="connsiteY18" fmla="*/ 705682 h 720000"/>
              <a:gd name="connsiteX19" fmla="*/ 3811 w 822401"/>
              <a:gd name="connsiteY19" fmla="*/ 374319 h 720000"/>
              <a:gd name="connsiteX20" fmla="*/ 3811 w 822401"/>
              <a:gd name="connsiteY20" fmla="*/ 345682 h 720000"/>
              <a:gd name="connsiteX21" fmla="*/ 195127 w 822401"/>
              <a:gd name="connsiteY21" fmla="*/ 14319 h 720000"/>
              <a:gd name="connsiteX22" fmla="*/ 219884 w 822401"/>
              <a:gd name="connsiteY22" fmla="*/ 0 h 720000"/>
            </a:gdLst>
            <a:ahLst/>
            <a:cxnLst/>
            <a:rect l="l" t="t" r="r" b="b"/>
            <a:pathLst>
              <a:path w="822401" h="720000">
                <a:moveTo>
                  <a:pt x="411293" y="234366"/>
                </a:moveTo>
                <a:cubicBezTo>
                  <a:pt x="480577" y="234366"/>
                  <a:pt x="536928" y="290716"/>
                  <a:pt x="536928" y="360000"/>
                </a:cubicBezTo>
                <a:cubicBezTo>
                  <a:pt x="536928" y="429284"/>
                  <a:pt x="480577" y="485635"/>
                  <a:pt x="411293" y="485635"/>
                </a:cubicBezTo>
                <a:cubicBezTo>
                  <a:pt x="342009" y="485635"/>
                  <a:pt x="285659" y="429284"/>
                  <a:pt x="285659" y="360000"/>
                </a:cubicBezTo>
                <a:cubicBezTo>
                  <a:pt x="285659" y="290716"/>
                  <a:pt x="342009" y="234366"/>
                  <a:pt x="411293" y="234366"/>
                </a:cubicBezTo>
                <a:close/>
                <a:moveTo>
                  <a:pt x="411293" y="178938"/>
                </a:moveTo>
                <a:cubicBezTo>
                  <a:pt x="311432" y="178938"/>
                  <a:pt x="230231" y="260139"/>
                  <a:pt x="230231" y="360000"/>
                </a:cubicBezTo>
                <a:cubicBezTo>
                  <a:pt x="230231" y="459862"/>
                  <a:pt x="311432" y="541063"/>
                  <a:pt x="411293" y="541063"/>
                </a:cubicBezTo>
                <a:cubicBezTo>
                  <a:pt x="511154" y="541063"/>
                  <a:pt x="592355" y="459862"/>
                  <a:pt x="592355" y="360000"/>
                </a:cubicBezTo>
                <a:cubicBezTo>
                  <a:pt x="592355" y="260139"/>
                  <a:pt x="511154" y="178938"/>
                  <a:pt x="411293" y="178938"/>
                </a:cubicBezTo>
                <a:close/>
                <a:moveTo>
                  <a:pt x="219884" y="0"/>
                </a:moveTo>
                <a:lnTo>
                  <a:pt x="602517" y="0"/>
                </a:lnTo>
                <a:cubicBezTo>
                  <a:pt x="612679" y="0"/>
                  <a:pt x="622194" y="5451"/>
                  <a:pt x="627275" y="14319"/>
                </a:cubicBezTo>
                <a:lnTo>
                  <a:pt x="818591" y="345682"/>
                </a:lnTo>
                <a:cubicBezTo>
                  <a:pt x="823672" y="354550"/>
                  <a:pt x="823672" y="365451"/>
                  <a:pt x="818591" y="374319"/>
                </a:cubicBezTo>
                <a:lnTo>
                  <a:pt x="627367" y="705682"/>
                </a:lnTo>
                <a:cubicBezTo>
                  <a:pt x="622286" y="714550"/>
                  <a:pt x="612771" y="720000"/>
                  <a:pt x="602609" y="720000"/>
                </a:cubicBezTo>
                <a:lnTo>
                  <a:pt x="219977" y="720000"/>
                </a:lnTo>
                <a:cubicBezTo>
                  <a:pt x="209815" y="720000"/>
                  <a:pt x="200300" y="714550"/>
                  <a:pt x="195219" y="705682"/>
                </a:cubicBezTo>
                <a:lnTo>
                  <a:pt x="3811" y="374319"/>
                </a:lnTo>
                <a:cubicBezTo>
                  <a:pt x="-1270" y="365543"/>
                  <a:pt x="-1270" y="354550"/>
                  <a:pt x="3811" y="345682"/>
                </a:cubicBezTo>
                <a:lnTo>
                  <a:pt x="195127" y="14319"/>
                </a:lnTo>
                <a:cubicBezTo>
                  <a:pt x="200208" y="5451"/>
                  <a:pt x="209723" y="0"/>
                  <a:pt x="219884" y="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>
            <p:custDataLst>
              <p:tags r:id="rId7"/>
            </p:custDataLst>
          </p:nvPr>
        </p:nvSpPr>
        <p:spPr>
          <a:xfrm>
            <a:off x="779145" y="3528060"/>
            <a:ext cx="2149475" cy="6477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事故案例警示文化—让安全意识入脑入心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7" name="标题 1"/>
          <p:cNvSpPr txBox="1"/>
          <p:nvPr>
            <p:custDataLst>
              <p:tags r:id="rId8"/>
            </p:custDataLst>
          </p:nvPr>
        </p:nvSpPr>
        <p:spPr>
          <a:xfrm>
            <a:off x="3302635" y="1652270"/>
            <a:ext cx="8630285" cy="3959860"/>
          </a:xfrm>
          <a:prstGeom prst="round1Rect">
            <a:avLst>
              <a:gd name="adj" fmla="val 17542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>
            <p:custDataLst>
              <p:tags r:id="rId9"/>
            </p:custDataLst>
          </p:nvPr>
        </p:nvSpPr>
        <p:spPr>
          <a:xfrm>
            <a:off x="3728085" y="1772920"/>
            <a:ext cx="7780020" cy="187198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  <a:sym typeface="+mn-ea"/>
              </a:rPr>
              <a:t>1</a:t>
            </a:r>
            <a:r>
              <a:rPr kumimoji="1" lang="zh-CN" altLang="en-US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  <a:sym typeface="+mn-ea"/>
              </a:rPr>
              <a:t>、</a:t>
            </a: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  <a:sym typeface="+mn-ea"/>
              </a:rPr>
              <a:t>唐山德龙钢铁设立“事故案例展厅”，通过3D模拟、实物残骸、视频回放还原典型事故。案例涵盖天车吊钩断裂致设备损毁、钢渣灼伤眼睛等真实事件，附原因分析与整改方案。
2</a:t>
            </a:r>
            <a:r>
              <a:rPr kumimoji="1" lang="zh-CN" altLang="en-US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  <a:sym typeface="+mn-ea"/>
              </a:rPr>
              <a:t>、</a:t>
            </a: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  <a:sym typeface="+mn-ea"/>
              </a:rPr>
              <a:t>推行“每日学案例”制度，早班前10分钟学习一则简短事故，聚焦高温防护、巡检规范等场景。</a:t>
            </a: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案例内容贴近一线工作，如夏季浇铸岗位未换隔热服导致烫伤，增强代入感。
强调“小错不改，大祸将至”，培养员工“防微杜渐”的安全习惯。
通过视觉冲击与情感共鸣，使安全条文转化为可感知的行为准则。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31" name="标题 1"/>
          <p:cNvSpPr txBox="1"/>
          <p:nvPr/>
        </p:nvSpPr>
        <p:spPr>
          <a:xfrm>
            <a:off x="67458" y="68854"/>
            <a:ext cx="853061" cy="855157"/>
          </a:xfrm>
          <a:custGeom>
            <a:avLst/>
            <a:gdLst>
              <a:gd name="connsiteX0" fmla="*/ 0 w 853061"/>
              <a:gd name="connsiteY0" fmla="*/ 687808 h 855157"/>
              <a:gd name="connsiteX1" fmla="*/ 139346 w 853061"/>
              <a:gd name="connsiteY1" fmla="*/ 855157 h 855157"/>
              <a:gd name="connsiteX2" fmla="*/ 853061 w 853061"/>
              <a:gd name="connsiteY2" fmla="*/ 176270 h 855157"/>
              <a:gd name="connsiteX3" fmla="*/ 687808 w 853061"/>
              <a:gd name="connsiteY3" fmla="*/ 0 h 855157"/>
              <a:gd name="connsiteX4" fmla="*/ 0 w 853061"/>
              <a:gd name="connsiteY4" fmla="*/ 687808 h 855157"/>
            </a:gdLst>
            <a:ahLst/>
            <a:cxnLst/>
            <a:rect l="l" t="t" r="r" b="b"/>
            <a:pathLst>
              <a:path w="853061" h="855157">
                <a:moveTo>
                  <a:pt x="0" y="687808"/>
                </a:moveTo>
                <a:lnTo>
                  <a:pt x="139346" y="855157"/>
                </a:lnTo>
                <a:lnTo>
                  <a:pt x="853061" y="176270"/>
                </a:lnTo>
                <a:lnTo>
                  <a:pt x="687808" y="0"/>
                </a:lnTo>
                <a:lnTo>
                  <a:pt x="0" y="68780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>
            <a:off x="72222" y="240841"/>
            <a:ext cx="11976559" cy="510907"/>
          </a:xfrm>
          <a:prstGeom prst="parallelogram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>
            <a:off x="203810" y="68855"/>
            <a:ext cx="555243" cy="854879"/>
          </a:xfrm>
          <a:custGeom>
            <a:avLst/>
            <a:gdLst>
              <a:gd name="connsiteX0" fmla="*/ 213720 w 555243"/>
              <a:gd name="connsiteY0" fmla="*/ 0 h 854879"/>
              <a:gd name="connsiteX1" fmla="*/ 555243 w 555243"/>
              <a:gd name="connsiteY1" fmla="*/ 0 h 854879"/>
              <a:gd name="connsiteX2" fmla="*/ 341523 w 555243"/>
              <a:gd name="connsiteY2" fmla="*/ 854879 h 854879"/>
              <a:gd name="connsiteX3" fmla="*/ 0 w 555243"/>
              <a:gd name="connsiteY3" fmla="*/ 854879 h 854879"/>
              <a:gd name="connsiteX4" fmla="*/ 213720 w 555243"/>
              <a:gd name="connsiteY4" fmla="*/ 0 h 854879"/>
            </a:gdLst>
            <a:ahLst/>
            <a:cxnLst/>
            <a:rect l="l" t="t" r="r" b="b"/>
            <a:pathLst>
              <a:path w="555243" h="854879">
                <a:moveTo>
                  <a:pt x="213720" y="0"/>
                </a:moveTo>
                <a:lnTo>
                  <a:pt x="555243" y="0"/>
                </a:lnTo>
                <a:lnTo>
                  <a:pt x="341523" y="854879"/>
                </a:lnTo>
                <a:lnTo>
                  <a:pt x="0" y="854879"/>
                </a:lnTo>
                <a:lnTo>
                  <a:pt x="213720" y="0"/>
                </a:ln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>
            <a:off x="794860" y="247948"/>
            <a:ext cx="7780158" cy="49669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zh-CN" altLang="en-US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一、</a:t>
            </a: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安全文化：生命线上的双重防线</a:t>
            </a:r>
            <a:endParaRPr kumimoji="1"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46990" y="1340485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671830" y="1628705"/>
            <a:ext cx="2520000" cy="3960000"/>
          </a:xfrm>
          <a:prstGeom prst="round1Rect">
            <a:avLst>
              <a:gd name="adj" fmla="val 17542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>
            <a:off x="660400" y="1652200"/>
            <a:ext cx="648000" cy="648000"/>
          </a:xfrm>
          <a:custGeom>
            <a:avLst/>
            <a:gdLst>
              <a:gd name="connsiteX0" fmla="*/ 0 w 4762500"/>
              <a:gd name="connsiteY0" fmla="*/ 4762500 h 4762500"/>
              <a:gd name="connsiteX1" fmla="*/ 4762500 w 4762500"/>
              <a:gd name="connsiteY1" fmla="*/ 0 h 4762500"/>
              <a:gd name="connsiteX2" fmla="*/ 0 w 4762500"/>
              <a:gd name="connsiteY2" fmla="*/ 0 h 4762500"/>
            </a:gdLst>
            <a:ahLst/>
            <a:cxnLst/>
            <a:rect l="l" t="t" r="r" b="b"/>
            <a:pathLst>
              <a:path w="4762500" h="4762500">
                <a:moveTo>
                  <a:pt x="0" y="4762500"/>
                </a:moveTo>
                <a:cubicBezTo>
                  <a:pt x="2630234" y="4762500"/>
                  <a:pt x="4762500" y="2630234"/>
                  <a:pt x="476250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>
            <a:off x="671743" y="1747938"/>
            <a:ext cx="504000" cy="396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2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4"/>
            </p:custDataLst>
          </p:nvPr>
        </p:nvSpPr>
        <p:spPr>
          <a:xfrm>
            <a:off x="1524400" y="1929215"/>
            <a:ext cx="792000" cy="79200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0"/>
          </a:gradFill>
          <a:ln cap="flat">
            <a:noFill/>
            <a:prstDash val="solid"/>
            <a:miter/>
          </a:ln>
          <a:effectLst>
            <a:outerShdw blurRad="317500" dist="127000" dir="5400000" algn="t" rotWithShape="0">
              <a:schemeClr val="accent1">
                <a:alpha val="2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5"/>
            </p:custDataLst>
          </p:nvPr>
        </p:nvSpPr>
        <p:spPr>
          <a:xfrm>
            <a:off x="1722400" y="2155501"/>
            <a:ext cx="396000" cy="339428"/>
          </a:xfrm>
          <a:custGeom>
            <a:avLst/>
            <a:gdLst>
              <a:gd name="connsiteX0" fmla="*/ 411293 w 822401"/>
              <a:gd name="connsiteY0" fmla="*/ 234366 h 720000"/>
              <a:gd name="connsiteX1" fmla="*/ 536928 w 822401"/>
              <a:gd name="connsiteY1" fmla="*/ 360000 h 720000"/>
              <a:gd name="connsiteX2" fmla="*/ 411293 w 822401"/>
              <a:gd name="connsiteY2" fmla="*/ 485635 h 720000"/>
              <a:gd name="connsiteX3" fmla="*/ 285659 w 822401"/>
              <a:gd name="connsiteY3" fmla="*/ 360000 h 720000"/>
              <a:gd name="connsiteX4" fmla="*/ 411293 w 822401"/>
              <a:gd name="connsiteY4" fmla="*/ 234366 h 720000"/>
              <a:gd name="connsiteX5" fmla="*/ 411293 w 822401"/>
              <a:gd name="connsiteY5" fmla="*/ 178938 h 720000"/>
              <a:gd name="connsiteX6" fmla="*/ 230231 w 822401"/>
              <a:gd name="connsiteY6" fmla="*/ 360000 h 720000"/>
              <a:gd name="connsiteX7" fmla="*/ 411293 w 822401"/>
              <a:gd name="connsiteY7" fmla="*/ 541063 h 720000"/>
              <a:gd name="connsiteX8" fmla="*/ 592355 w 822401"/>
              <a:gd name="connsiteY8" fmla="*/ 360000 h 720000"/>
              <a:gd name="connsiteX9" fmla="*/ 411293 w 822401"/>
              <a:gd name="connsiteY9" fmla="*/ 178938 h 720000"/>
              <a:gd name="connsiteX10" fmla="*/ 219884 w 822401"/>
              <a:gd name="connsiteY10" fmla="*/ 0 h 720000"/>
              <a:gd name="connsiteX11" fmla="*/ 602517 w 822401"/>
              <a:gd name="connsiteY11" fmla="*/ 0 h 720000"/>
              <a:gd name="connsiteX12" fmla="*/ 627275 w 822401"/>
              <a:gd name="connsiteY12" fmla="*/ 14319 h 720000"/>
              <a:gd name="connsiteX13" fmla="*/ 818591 w 822401"/>
              <a:gd name="connsiteY13" fmla="*/ 345682 h 720000"/>
              <a:gd name="connsiteX14" fmla="*/ 818591 w 822401"/>
              <a:gd name="connsiteY14" fmla="*/ 374319 h 720000"/>
              <a:gd name="connsiteX15" fmla="*/ 627367 w 822401"/>
              <a:gd name="connsiteY15" fmla="*/ 705682 h 720000"/>
              <a:gd name="connsiteX16" fmla="*/ 602609 w 822401"/>
              <a:gd name="connsiteY16" fmla="*/ 720000 h 720000"/>
              <a:gd name="connsiteX17" fmla="*/ 219977 w 822401"/>
              <a:gd name="connsiteY17" fmla="*/ 720000 h 720000"/>
              <a:gd name="connsiteX18" fmla="*/ 195219 w 822401"/>
              <a:gd name="connsiteY18" fmla="*/ 705682 h 720000"/>
              <a:gd name="connsiteX19" fmla="*/ 3811 w 822401"/>
              <a:gd name="connsiteY19" fmla="*/ 374319 h 720000"/>
              <a:gd name="connsiteX20" fmla="*/ 3811 w 822401"/>
              <a:gd name="connsiteY20" fmla="*/ 345682 h 720000"/>
              <a:gd name="connsiteX21" fmla="*/ 195127 w 822401"/>
              <a:gd name="connsiteY21" fmla="*/ 14319 h 720000"/>
              <a:gd name="connsiteX22" fmla="*/ 219884 w 822401"/>
              <a:gd name="connsiteY22" fmla="*/ 0 h 720000"/>
            </a:gdLst>
            <a:ahLst/>
            <a:cxnLst/>
            <a:rect l="l" t="t" r="r" b="b"/>
            <a:pathLst>
              <a:path w="822401" h="720000">
                <a:moveTo>
                  <a:pt x="411293" y="234366"/>
                </a:moveTo>
                <a:cubicBezTo>
                  <a:pt x="480577" y="234366"/>
                  <a:pt x="536928" y="290716"/>
                  <a:pt x="536928" y="360000"/>
                </a:cubicBezTo>
                <a:cubicBezTo>
                  <a:pt x="536928" y="429284"/>
                  <a:pt x="480577" y="485635"/>
                  <a:pt x="411293" y="485635"/>
                </a:cubicBezTo>
                <a:cubicBezTo>
                  <a:pt x="342009" y="485635"/>
                  <a:pt x="285659" y="429284"/>
                  <a:pt x="285659" y="360000"/>
                </a:cubicBezTo>
                <a:cubicBezTo>
                  <a:pt x="285659" y="290716"/>
                  <a:pt x="342009" y="234366"/>
                  <a:pt x="411293" y="234366"/>
                </a:cubicBezTo>
                <a:close/>
                <a:moveTo>
                  <a:pt x="411293" y="178938"/>
                </a:moveTo>
                <a:cubicBezTo>
                  <a:pt x="311432" y="178938"/>
                  <a:pt x="230231" y="260139"/>
                  <a:pt x="230231" y="360000"/>
                </a:cubicBezTo>
                <a:cubicBezTo>
                  <a:pt x="230231" y="459862"/>
                  <a:pt x="311432" y="541063"/>
                  <a:pt x="411293" y="541063"/>
                </a:cubicBezTo>
                <a:cubicBezTo>
                  <a:pt x="511154" y="541063"/>
                  <a:pt x="592355" y="459862"/>
                  <a:pt x="592355" y="360000"/>
                </a:cubicBezTo>
                <a:cubicBezTo>
                  <a:pt x="592355" y="260139"/>
                  <a:pt x="511154" y="178938"/>
                  <a:pt x="411293" y="178938"/>
                </a:cubicBezTo>
                <a:close/>
                <a:moveTo>
                  <a:pt x="219884" y="0"/>
                </a:moveTo>
                <a:lnTo>
                  <a:pt x="602517" y="0"/>
                </a:lnTo>
                <a:cubicBezTo>
                  <a:pt x="612679" y="0"/>
                  <a:pt x="622194" y="5451"/>
                  <a:pt x="627275" y="14319"/>
                </a:cubicBezTo>
                <a:lnTo>
                  <a:pt x="818591" y="345682"/>
                </a:lnTo>
                <a:cubicBezTo>
                  <a:pt x="823672" y="354550"/>
                  <a:pt x="823672" y="365451"/>
                  <a:pt x="818591" y="374319"/>
                </a:cubicBezTo>
                <a:lnTo>
                  <a:pt x="627367" y="705682"/>
                </a:lnTo>
                <a:cubicBezTo>
                  <a:pt x="622286" y="714550"/>
                  <a:pt x="612771" y="720000"/>
                  <a:pt x="602609" y="720000"/>
                </a:cubicBezTo>
                <a:lnTo>
                  <a:pt x="219977" y="720000"/>
                </a:lnTo>
                <a:cubicBezTo>
                  <a:pt x="209815" y="720000"/>
                  <a:pt x="200300" y="714550"/>
                  <a:pt x="195219" y="705682"/>
                </a:cubicBezTo>
                <a:lnTo>
                  <a:pt x="3811" y="374319"/>
                </a:lnTo>
                <a:cubicBezTo>
                  <a:pt x="-1270" y="365543"/>
                  <a:pt x="-1270" y="354550"/>
                  <a:pt x="3811" y="345682"/>
                </a:cubicBezTo>
                <a:lnTo>
                  <a:pt x="195127" y="14319"/>
                </a:lnTo>
                <a:cubicBezTo>
                  <a:pt x="200208" y="5451"/>
                  <a:pt x="209723" y="0"/>
                  <a:pt x="219884" y="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6"/>
            </p:custDataLst>
          </p:nvPr>
        </p:nvSpPr>
        <p:spPr>
          <a:xfrm>
            <a:off x="920655" y="3932480"/>
            <a:ext cx="2016000" cy="648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zh-CN" altLang="en-US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文化成效：构筑</a:t>
            </a: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“</a:t>
            </a:r>
            <a:r>
              <a:rPr kumimoji="1" lang="zh-CN" altLang="en-US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硬件</a:t>
            </a: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+</a:t>
            </a:r>
            <a:r>
              <a:rPr kumimoji="1" lang="zh-CN" altLang="en-US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软件</a:t>
            </a: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”</a:t>
            </a:r>
            <a:r>
              <a:rPr kumimoji="1" lang="zh-CN" altLang="en-US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双重防线</a:t>
            </a:r>
            <a:endParaRPr kumimoji="1" lang="zh-CN" altLang="en-US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  <a:p>
            <a:pPr algn="ctr">
              <a:lnSpc>
                <a:spcPct val="120000"/>
              </a:lnSpc>
            </a:pPr>
            <a:endParaRPr kumimoji="1" lang="zh-CN" altLang="en-US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0" name="标题 1"/>
          <p:cNvSpPr txBox="1"/>
          <p:nvPr>
            <p:custDataLst>
              <p:tags r:id="rId7"/>
            </p:custDataLst>
          </p:nvPr>
        </p:nvSpPr>
        <p:spPr>
          <a:xfrm>
            <a:off x="3439795" y="1652270"/>
            <a:ext cx="8022590" cy="3959860"/>
          </a:xfrm>
          <a:prstGeom prst="round1Rect">
            <a:avLst>
              <a:gd name="adj" fmla="val 17542"/>
            </a:avLst>
          </a:prstGeom>
          <a:solidFill>
            <a:schemeClr val="bg1"/>
          </a:solidFill>
          <a:ln w="12700" cap="sq">
            <a:solidFill>
              <a:schemeClr val="accent2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>
            <p:custDataLst>
              <p:tags r:id="rId8"/>
            </p:custDataLst>
          </p:nvPr>
        </p:nvSpPr>
        <p:spPr>
          <a:xfrm>
            <a:off x="3691900" y="3527958"/>
            <a:ext cx="2016000" cy="187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>
            <p:custDataLst>
              <p:tags r:id="rId9"/>
            </p:custDataLst>
          </p:nvPr>
        </p:nvSpPr>
        <p:spPr>
          <a:xfrm>
            <a:off x="3647440" y="4004945"/>
            <a:ext cx="7291070" cy="6477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50000"/>
              </a:lnSpc>
            </a:pPr>
            <a:r>
              <a:rPr kumimoji="1" lang="en-US" altLang="zh-CN" sz="2000"/>
              <a:t>“</a:t>
            </a:r>
            <a:r>
              <a:rPr kumimoji="1" lang="zh-CN" altLang="en-US" sz="2000"/>
              <a:t>安全双确认</a:t>
            </a:r>
            <a:r>
              <a:rPr kumimoji="1" lang="en-US" altLang="zh-CN" sz="2000"/>
              <a:t>”</a:t>
            </a:r>
            <a:r>
              <a:rPr kumimoji="1" lang="zh-CN" altLang="en-US" sz="2000"/>
              <a:t>形成精准防控的</a:t>
            </a:r>
            <a:r>
              <a:rPr kumimoji="1" lang="en-US" altLang="zh-CN" sz="2000"/>
              <a:t>“</a:t>
            </a:r>
            <a:r>
              <a:rPr kumimoji="1" lang="zh-CN" altLang="en-US" sz="2000"/>
              <a:t>硬件防线</a:t>
            </a:r>
            <a:r>
              <a:rPr kumimoji="1" lang="en-US" altLang="zh-CN" sz="2000"/>
              <a:t>”</a:t>
            </a:r>
            <a:r>
              <a:rPr kumimoji="1" lang="zh-CN" altLang="en-US" sz="2000"/>
              <a:t>，减少人为失误。</a:t>
            </a:r>
            <a:endParaRPr kumimoji="1" lang="zh-CN" altLang="en-US" sz="2000"/>
          </a:p>
          <a:p>
            <a:pPr algn="l">
              <a:lnSpc>
                <a:spcPct val="150000"/>
              </a:lnSpc>
            </a:pPr>
            <a:r>
              <a:rPr kumimoji="1" lang="en-US" altLang="zh-CN" sz="2000"/>
              <a:t>“</a:t>
            </a:r>
            <a:r>
              <a:rPr kumimoji="1" lang="zh-CN" altLang="en-US" sz="2000"/>
              <a:t>案例警示</a:t>
            </a:r>
            <a:r>
              <a:rPr kumimoji="1" lang="en-US" altLang="zh-CN" sz="2000"/>
              <a:t>”</a:t>
            </a:r>
            <a:r>
              <a:rPr kumimoji="1" lang="zh-CN" altLang="en-US" sz="2000"/>
              <a:t>筑牢全员参与的</a:t>
            </a:r>
            <a:r>
              <a:rPr kumimoji="1" lang="en-US" altLang="zh-CN" sz="2000"/>
              <a:t>“</a:t>
            </a:r>
            <a:r>
              <a:rPr kumimoji="1" lang="zh-CN" altLang="en-US" sz="2000"/>
              <a:t>软件防线</a:t>
            </a:r>
            <a:r>
              <a:rPr kumimoji="1" lang="en-US" altLang="zh-CN" sz="2000"/>
              <a:t>”</a:t>
            </a:r>
            <a:r>
              <a:rPr kumimoji="1" lang="zh-CN" altLang="en-US" sz="2000"/>
              <a:t>，提升整体安全素养。</a:t>
            </a:r>
            <a:endParaRPr kumimoji="1" lang="zh-CN" altLang="en-US" sz="2000"/>
          </a:p>
          <a:p>
            <a:pPr algn="l">
              <a:lnSpc>
                <a:spcPct val="150000"/>
              </a:lnSpc>
            </a:pPr>
            <a:r>
              <a:rPr kumimoji="1" lang="zh-CN" altLang="en-US" sz="2000"/>
              <a:t>两者结合打造钢铁行业独有的</a:t>
            </a:r>
            <a:r>
              <a:rPr kumimoji="1" lang="en-US" altLang="zh-CN" sz="2000"/>
              <a:t>“</a:t>
            </a:r>
            <a:r>
              <a:rPr kumimoji="1" lang="zh-CN" altLang="en-US" sz="2000"/>
              <a:t>零容忍</a:t>
            </a:r>
            <a:r>
              <a:rPr kumimoji="1" lang="en-US" altLang="zh-CN" sz="2000"/>
              <a:t>”</a:t>
            </a:r>
            <a:r>
              <a:rPr kumimoji="1" lang="zh-CN" altLang="en-US" sz="2000"/>
              <a:t>安全文化，为其他高危行业提供范本。</a:t>
            </a:r>
            <a:endParaRPr kumimoji="1" lang="zh-CN" altLang="en-US" sz="2000"/>
          </a:p>
          <a:p>
            <a:pPr algn="l">
              <a:lnSpc>
                <a:spcPct val="150000"/>
              </a:lnSpc>
            </a:pPr>
            <a:endParaRPr kumimoji="1" lang="zh-CN" altLang="en-US" sz="2000"/>
          </a:p>
        </p:txBody>
      </p:sp>
      <p:sp>
        <p:nvSpPr>
          <p:cNvPr id="28" name="标题 1"/>
          <p:cNvSpPr txBox="1"/>
          <p:nvPr>
            <p:custDataLst>
              <p:tags r:id="rId10"/>
            </p:custDataLst>
          </p:nvPr>
        </p:nvSpPr>
        <p:spPr>
          <a:xfrm>
            <a:off x="10060900" y="2155501"/>
            <a:ext cx="396000" cy="339428"/>
          </a:xfrm>
          <a:custGeom>
            <a:avLst/>
            <a:gdLst>
              <a:gd name="connsiteX0" fmla="*/ 411293 w 822401"/>
              <a:gd name="connsiteY0" fmla="*/ 234366 h 720000"/>
              <a:gd name="connsiteX1" fmla="*/ 536928 w 822401"/>
              <a:gd name="connsiteY1" fmla="*/ 360000 h 720000"/>
              <a:gd name="connsiteX2" fmla="*/ 411293 w 822401"/>
              <a:gd name="connsiteY2" fmla="*/ 485635 h 720000"/>
              <a:gd name="connsiteX3" fmla="*/ 285659 w 822401"/>
              <a:gd name="connsiteY3" fmla="*/ 360000 h 720000"/>
              <a:gd name="connsiteX4" fmla="*/ 411293 w 822401"/>
              <a:gd name="connsiteY4" fmla="*/ 234366 h 720000"/>
              <a:gd name="connsiteX5" fmla="*/ 411293 w 822401"/>
              <a:gd name="connsiteY5" fmla="*/ 178938 h 720000"/>
              <a:gd name="connsiteX6" fmla="*/ 230231 w 822401"/>
              <a:gd name="connsiteY6" fmla="*/ 360000 h 720000"/>
              <a:gd name="connsiteX7" fmla="*/ 411293 w 822401"/>
              <a:gd name="connsiteY7" fmla="*/ 541063 h 720000"/>
              <a:gd name="connsiteX8" fmla="*/ 592355 w 822401"/>
              <a:gd name="connsiteY8" fmla="*/ 360000 h 720000"/>
              <a:gd name="connsiteX9" fmla="*/ 411293 w 822401"/>
              <a:gd name="connsiteY9" fmla="*/ 178938 h 720000"/>
              <a:gd name="connsiteX10" fmla="*/ 219884 w 822401"/>
              <a:gd name="connsiteY10" fmla="*/ 0 h 720000"/>
              <a:gd name="connsiteX11" fmla="*/ 602517 w 822401"/>
              <a:gd name="connsiteY11" fmla="*/ 0 h 720000"/>
              <a:gd name="connsiteX12" fmla="*/ 627275 w 822401"/>
              <a:gd name="connsiteY12" fmla="*/ 14319 h 720000"/>
              <a:gd name="connsiteX13" fmla="*/ 818591 w 822401"/>
              <a:gd name="connsiteY13" fmla="*/ 345682 h 720000"/>
              <a:gd name="connsiteX14" fmla="*/ 818591 w 822401"/>
              <a:gd name="connsiteY14" fmla="*/ 374319 h 720000"/>
              <a:gd name="connsiteX15" fmla="*/ 627367 w 822401"/>
              <a:gd name="connsiteY15" fmla="*/ 705682 h 720000"/>
              <a:gd name="connsiteX16" fmla="*/ 602609 w 822401"/>
              <a:gd name="connsiteY16" fmla="*/ 720000 h 720000"/>
              <a:gd name="connsiteX17" fmla="*/ 219977 w 822401"/>
              <a:gd name="connsiteY17" fmla="*/ 720000 h 720000"/>
              <a:gd name="connsiteX18" fmla="*/ 195219 w 822401"/>
              <a:gd name="connsiteY18" fmla="*/ 705682 h 720000"/>
              <a:gd name="connsiteX19" fmla="*/ 3811 w 822401"/>
              <a:gd name="connsiteY19" fmla="*/ 374319 h 720000"/>
              <a:gd name="connsiteX20" fmla="*/ 3811 w 822401"/>
              <a:gd name="connsiteY20" fmla="*/ 345682 h 720000"/>
              <a:gd name="connsiteX21" fmla="*/ 195127 w 822401"/>
              <a:gd name="connsiteY21" fmla="*/ 14319 h 720000"/>
              <a:gd name="connsiteX22" fmla="*/ 219884 w 822401"/>
              <a:gd name="connsiteY22" fmla="*/ 0 h 720000"/>
            </a:gdLst>
            <a:ahLst/>
            <a:cxnLst/>
            <a:rect l="l" t="t" r="r" b="b"/>
            <a:pathLst>
              <a:path w="822401" h="720000">
                <a:moveTo>
                  <a:pt x="411293" y="234366"/>
                </a:moveTo>
                <a:cubicBezTo>
                  <a:pt x="480577" y="234366"/>
                  <a:pt x="536928" y="290716"/>
                  <a:pt x="536928" y="360000"/>
                </a:cubicBezTo>
                <a:cubicBezTo>
                  <a:pt x="536928" y="429284"/>
                  <a:pt x="480577" y="485635"/>
                  <a:pt x="411293" y="485635"/>
                </a:cubicBezTo>
                <a:cubicBezTo>
                  <a:pt x="342009" y="485635"/>
                  <a:pt x="285659" y="429284"/>
                  <a:pt x="285659" y="360000"/>
                </a:cubicBezTo>
                <a:cubicBezTo>
                  <a:pt x="285659" y="290716"/>
                  <a:pt x="342009" y="234366"/>
                  <a:pt x="411293" y="234366"/>
                </a:cubicBezTo>
                <a:close/>
                <a:moveTo>
                  <a:pt x="411293" y="178938"/>
                </a:moveTo>
                <a:cubicBezTo>
                  <a:pt x="311432" y="178938"/>
                  <a:pt x="230231" y="260139"/>
                  <a:pt x="230231" y="360000"/>
                </a:cubicBezTo>
                <a:cubicBezTo>
                  <a:pt x="230231" y="459862"/>
                  <a:pt x="311432" y="541063"/>
                  <a:pt x="411293" y="541063"/>
                </a:cubicBezTo>
                <a:cubicBezTo>
                  <a:pt x="511154" y="541063"/>
                  <a:pt x="592355" y="459862"/>
                  <a:pt x="592355" y="360000"/>
                </a:cubicBezTo>
                <a:cubicBezTo>
                  <a:pt x="592355" y="260139"/>
                  <a:pt x="511154" y="178938"/>
                  <a:pt x="411293" y="178938"/>
                </a:cubicBezTo>
                <a:close/>
                <a:moveTo>
                  <a:pt x="219884" y="0"/>
                </a:moveTo>
                <a:lnTo>
                  <a:pt x="602517" y="0"/>
                </a:lnTo>
                <a:cubicBezTo>
                  <a:pt x="612679" y="0"/>
                  <a:pt x="622194" y="5451"/>
                  <a:pt x="627275" y="14319"/>
                </a:cubicBezTo>
                <a:lnTo>
                  <a:pt x="818591" y="345682"/>
                </a:lnTo>
                <a:cubicBezTo>
                  <a:pt x="823672" y="354550"/>
                  <a:pt x="823672" y="365451"/>
                  <a:pt x="818591" y="374319"/>
                </a:cubicBezTo>
                <a:lnTo>
                  <a:pt x="627367" y="705682"/>
                </a:lnTo>
                <a:cubicBezTo>
                  <a:pt x="622286" y="714550"/>
                  <a:pt x="612771" y="720000"/>
                  <a:pt x="602609" y="720000"/>
                </a:cubicBezTo>
                <a:lnTo>
                  <a:pt x="219977" y="720000"/>
                </a:lnTo>
                <a:cubicBezTo>
                  <a:pt x="209815" y="720000"/>
                  <a:pt x="200300" y="714550"/>
                  <a:pt x="195219" y="705682"/>
                </a:cubicBezTo>
                <a:lnTo>
                  <a:pt x="3811" y="374319"/>
                </a:lnTo>
                <a:cubicBezTo>
                  <a:pt x="-1270" y="365543"/>
                  <a:pt x="-1270" y="354550"/>
                  <a:pt x="3811" y="345682"/>
                </a:cubicBezTo>
                <a:lnTo>
                  <a:pt x="195127" y="14319"/>
                </a:lnTo>
                <a:cubicBezTo>
                  <a:pt x="200208" y="5451"/>
                  <a:pt x="209723" y="0"/>
                  <a:pt x="219884" y="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67458" y="68854"/>
            <a:ext cx="853061" cy="855157"/>
          </a:xfrm>
          <a:custGeom>
            <a:avLst/>
            <a:gdLst>
              <a:gd name="connsiteX0" fmla="*/ 0 w 853061"/>
              <a:gd name="connsiteY0" fmla="*/ 687808 h 855157"/>
              <a:gd name="connsiteX1" fmla="*/ 139346 w 853061"/>
              <a:gd name="connsiteY1" fmla="*/ 855157 h 855157"/>
              <a:gd name="connsiteX2" fmla="*/ 853061 w 853061"/>
              <a:gd name="connsiteY2" fmla="*/ 176270 h 855157"/>
              <a:gd name="connsiteX3" fmla="*/ 687808 w 853061"/>
              <a:gd name="connsiteY3" fmla="*/ 0 h 855157"/>
              <a:gd name="connsiteX4" fmla="*/ 0 w 853061"/>
              <a:gd name="connsiteY4" fmla="*/ 687808 h 855157"/>
            </a:gdLst>
            <a:ahLst/>
            <a:cxnLst/>
            <a:rect l="l" t="t" r="r" b="b"/>
            <a:pathLst>
              <a:path w="853061" h="855157">
                <a:moveTo>
                  <a:pt x="0" y="687808"/>
                </a:moveTo>
                <a:lnTo>
                  <a:pt x="139346" y="855157"/>
                </a:lnTo>
                <a:lnTo>
                  <a:pt x="853061" y="176270"/>
                </a:lnTo>
                <a:lnTo>
                  <a:pt x="687808" y="0"/>
                </a:lnTo>
                <a:lnTo>
                  <a:pt x="0" y="68780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>
            <a:off x="72222" y="240841"/>
            <a:ext cx="11976559" cy="510907"/>
          </a:xfrm>
          <a:prstGeom prst="parallelogram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>
            <a:off x="203810" y="68855"/>
            <a:ext cx="555243" cy="854879"/>
          </a:xfrm>
          <a:custGeom>
            <a:avLst/>
            <a:gdLst>
              <a:gd name="connsiteX0" fmla="*/ 213720 w 555243"/>
              <a:gd name="connsiteY0" fmla="*/ 0 h 854879"/>
              <a:gd name="connsiteX1" fmla="*/ 555243 w 555243"/>
              <a:gd name="connsiteY1" fmla="*/ 0 h 854879"/>
              <a:gd name="connsiteX2" fmla="*/ 341523 w 555243"/>
              <a:gd name="connsiteY2" fmla="*/ 854879 h 854879"/>
              <a:gd name="connsiteX3" fmla="*/ 0 w 555243"/>
              <a:gd name="connsiteY3" fmla="*/ 854879 h 854879"/>
              <a:gd name="connsiteX4" fmla="*/ 213720 w 555243"/>
              <a:gd name="connsiteY4" fmla="*/ 0 h 854879"/>
            </a:gdLst>
            <a:ahLst/>
            <a:cxnLst/>
            <a:rect l="l" t="t" r="r" b="b"/>
            <a:pathLst>
              <a:path w="555243" h="854879">
                <a:moveTo>
                  <a:pt x="213720" y="0"/>
                </a:moveTo>
                <a:lnTo>
                  <a:pt x="555243" y="0"/>
                </a:lnTo>
                <a:lnTo>
                  <a:pt x="341523" y="854879"/>
                </a:lnTo>
                <a:lnTo>
                  <a:pt x="0" y="854879"/>
                </a:lnTo>
                <a:lnTo>
                  <a:pt x="213720" y="0"/>
                </a:ln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>
            <a:off x="794860" y="247948"/>
            <a:ext cx="7780158" cy="49669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zh-CN" altLang="en-US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一、</a:t>
            </a: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安全文化：生命线上的双重防线</a:t>
            </a:r>
            <a:endParaRPr kumimoji="1"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 rot="5400000">
            <a:off x="1274363" y="1060094"/>
            <a:ext cx="1049610" cy="2277535"/>
          </a:xfrm>
          <a:custGeom>
            <a:avLst/>
            <a:gdLst>
              <a:gd name="connsiteX0" fmla="*/ 0 w 1143173"/>
              <a:gd name="connsiteY0" fmla="*/ 371036 h 2480556"/>
              <a:gd name="connsiteX1" fmla="*/ 258506 w 1143173"/>
              <a:gd name="connsiteY1" fmla="*/ 0 h 2480556"/>
              <a:gd name="connsiteX2" fmla="*/ 517012 w 1143173"/>
              <a:gd name="connsiteY2" fmla="*/ 371036 h 2480556"/>
              <a:gd name="connsiteX3" fmla="*/ 367921 w 1143173"/>
              <a:gd name="connsiteY3" fmla="*/ 371036 h 2480556"/>
              <a:gd name="connsiteX4" fmla="*/ 367921 w 1143173"/>
              <a:gd name="connsiteY4" fmla="*/ 2147526 h 2480556"/>
              <a:gd name="connsiteX5" fmla="*/ 478978 w 1143173"/>
              <a:gd name="connsiteY5" fmla="*/ 2258583 h 2480556"/>
              <a:gd name="connsiteX6" fmla="*/ 823395 w 1143173"/>
              <a:gd name="connsiteY6" fmla="*/ 2258583 h 2480556"/>
              <a:gd name="connsiteX7" fmla="*/ 934452 w 1143173"/>
              <a:gd name="connsiteY7" fmla="*/ 2147526 h 2480556"/>
              <a:gd name="connsiteX8" fmla="*/ 934452 w 1143173"/>
              <a:gd name="connsiteY8" fmla="*/ 1039913 h 2480556"/>
              <a:gd name="connsiteX9" fmla="*/ 1143173 w 1143173"/>
              <a:gd name="connsiteY9" fmla="*/ 1248634 h 2480556"/>
              <a:gd name="connsiteX10" fmla="*/ 1143173 w 1143173"/>
              <a:gd name="connsiteY10" fmla="*/ 2166826 h 2480556"/>
              <a:gd name="connsiteX11" fmla="*/ 829443 w 1143173"/>
              <a:gd name="connsiteY11" fmla="*/ 2480556 h 2480556"/>
              <a:gd name="connsiteX12" fmla="*/ 472929 w 1143173"/>
              <a:gd name="connsiteY12" fmla="*/ 2480556 h 2480556"/>
              <a:gd name="connsiteX13" fmla="*/ 159199 w 1143173"/>
              <a:gd name="connsiteY13" fmla="*/ 2166826 h 2480556"/>
              <a:gd name="connsiteX14" fmla="*/ 159199 w 1143173"/>
              <a:gd name="connsiteY14" fmla="*/ 371036 h 2480556"/>
            </a:gdLst>
            <a:ahLst/>
            <a:cxnLst/>
            <a:rect l="l" t="t" r="r" b="b"/>
            <a:pathLst>
              <a:path w="1143173" h="2480556">
                <a:moveTo>
                  <a:pt x="0" y="371036"/>
                </a:moveTo>
                <a:lnTo>
                  <a:pt x="258506" y="0"/>
                </a:lnTo>
                <a:lnTo>
                  <a:pt x="517012" y="371036"/>
                </a:lnTo>
                <a:lnTo>
                  <a:pt x="367921" y="371036"/>
                </a:lnTo>
                <a:lnTo>
                  <a:pt x="367921" y="2147526"/>
                </a:lnTo>
                <a:cubicBezTo>
                  <a:pt x="367921" y="2208861"/>
                  <a:pt x="417643" y="2258583"/>
                  <a:pt x="478978" y="2258583"/>
                </a:cubicBezTo>
                <a:lnTo>
                  <a:pt x="823395" y="2258583"/>
                </a:lnTo>
                <a:cubicBezTo>
                  <a:pt x="884730" y="2258583"/>
                  <a:pt x="934452" y="2208861"/>
                  <a:pt x="934452" y="2147526"/>
                </a:cubicBezTo>
                <a:lnTo>
                  <a:pt x="934452" y="1039913"/>
                </a:lnTo>
                <a:lnTo>
                  <a:pt x="1143173" y="1248634"/>
                </a:lnTo>
                <a:lnTo>
                  <a:pt x="1143173" y="2166826"/>
                </a:lnTo>
                <a:cubicBezTo>
                  <a:pt x="1143173" y="2340094"/>
                  <a:pt x="1002711" y="2480556"/>
                  <a:pt x="829443" y="2480556"/>
                </a:cubicBezTo>
                <a:lnTo>
                  <a:pt x="472929" y="2480556"/>
                </a:lnTo>
                <a:cubicBezTo>
                  <a:pt x="299661" y="2480556"/>
                  <a:pt x="159199" y="2340094"/>
                  <a:pt x="159199" y="2166826"/>
                </a:cubicBezTo>
                <a:lnTo>
                  <a:pt x="159199" y="371036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527941" tIns="27940" rIns="472060" bIns="2794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>
            <a:off x="987552" y="2042574"/>
            <a:ext cx="812800" cy="4064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>
            <a:off x="3095095" y="1689377"/>
            <a:ext cx="476280" cy="476280"/>
          </a:xfrm>
          <a:prstGeom prst="ellipse">
            <a:avLst/>
          </a:prstGeom>
          <a:solidFill>
            <a:schemeClr val="accent1"/>
          </a:solidFill>
          <a:ln w="25400" cap="flat">
            <a:noFill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4"/>
            </p:custDataLst>
          </p:nvPr>
        </p:nvSpPr>
        <p:spPr>
          <a:xfrm>
            <a:off x="3189903" y="1802032"/>
            <a:ext cx="286664" cy="250970"/>
          </a:xfrm>
          <a:custGeom>
            <a:avLst/>
            <a:gdLst>
              <a:gd name="connsiteX0" fmla="*/ 411292 w 822400"/>
              <a:gd name="connsiteY0" fmla="*/ 234366 h 720000"/>
              <a:gd name="connsiteX1" fmla="*/ 285658 w 822400"/>
              <a:gd name="connsiteY1" fmla="*/ 360000 h 720000"/>
              <a:gd name="connsiteX2" fmla="*/ 411292 w 822400"/>
              <a:gd name="connsiteY2" fmla="*/ 485635 h 720000"/>
              <a:gd name="connsiteX3" fmla="*/ 536927 w 822400"/>
              <a:gd name="connsiteY3" fmla="*/ 360000 h 720000"/>
              <a:gd name="connsiteX4" fmla="*/ 411292 w 822400"/>
              <a:gd name="connsiteY4" fmla="*/ 234366 h 720000"/>
              <a:gd name="connsiteX5" fmla="*/ 411292 w 822400"/>
              <a:gd name="connsiteY5" fmla="*/ 178938 h 720000"/>
              <a:gd name="connsiteX6" fmla="*/ 592354 w 822400"/>
              <a:gd name="connsiteY6" fmla="*/ 360000 h 720000"/>
              <a:gd name="connsiteX7" fmla="*/ 411292 w 822400"/>
              <a:gd name="connsiteY7" fmla="*/ 541063 h 720000"/>
              <a:gd name="connsiteX8" fmla="*/ 230230 w 822400"/>
              <a:gd name="connsiteY8" fmla="*/ 360000 h 720000"/>
              <a:gd name="connsiteX9" fmla="*/ 411292 w 822400"/>
              <a:gd name="connsiteY9" fmla="*/ 178938 h 720000"/>
              <a:gd name="connsiteX10" fmla="*/ 235403 w 822400"/>
              <a:gd name="connsiteY10" fmla="*/ 55427 h 720000"/>
              <a:gd name="connsiteX11" fmla="*/ 59514 w 822400"/>
              <a:gd name="connsiteY11" fmla="*/ 360000 h 720000"/>
              <a:gd name="connsiteX12" fmla="*/ 235403 w 822400"/>
              <a:gd name="connsiteY12" fmla="*/ 664573 h 720000"/>
              <a:gd name="connsiteX13" fmla="*/ 587089 w 822400"/>
              <a:gd name="connsiteY13" fmla="*/ 664573 h 720000"/>
              <a:gd name="connsiteX14" fmla="*/ 762978 w 822400"/>
              <a:gd name="connsiteY14" fmla="*/ 360000 h 720000"/>
              <a:gd name="connsiteX15" fmla="*/ 587089 w 822400"/>
              <a:gd name="connsiteY15" fmla="*/ 55427 h 720000"/>
              <a:gd name="connsiteX16" fmla="*/ 219883 w 822400"/>
              <a:gd name="connsiteY16" fmla="*/ 0 h 720000"/>
              <a:gd name="connsiteX17" fmla="*/ 602516 w 822400"/>
              <a:gd name="connsiteY17" fmla="*/ 0 h 720000"/>
              <a:gd name="connsiteX18" fmla="*/ 627274 w 822400"/>
              <a:gd name="connsiteY18" fmla="*/ 14319 h 720000"/>
              <a:gd name="connsiteX19" fmla="*/ 818590 w 822400"/>
              <a:gd name="connsiteY19" fmla="*/ 345682 h 720000"/>
              <a:gd name="connsiteX20" fmla="*/ 818590 w 822400"/>
              <a:gd name="connsiteY20" fmla="*/ 374319 h 720000"/>
              <a:gd name="connsiteX21" fmla="*/ 627366 w 822400"/>
              <a:gd name="connsiteY21" fmla="*/ 705682 h 720000"/>
              <a:gd name="connsiteX22" fmla="*/ 602608 w 822400"/>
              <a:gd name="connsiteY22" fmla="*/ 720000 h 720000"/>
              <a:gd name="connsiteX23" fmla="*/ 219976 w 822400"/>
              <a:gd name="connsiteY23" fmla="*/ 720000 h 720000"/>
              <a:gd name="connsiteX24" fmla="*/ 195218 w 822400"/>
              <a:gd name="connsiteY24" fmla="*/ 705682 h 720000"/>
              <a:gd name="connsiteX25" fmla="*/ 3810 w 822400"/>
              <a:gd name="connsiteY25" fmla="*/ 374319 h 720000"/>
              <a:gd name="connsiteX26" fmla="*/ 3810 w 822400"/>
              <a:gd name="connsiteY26" fmla="*/ 345682 h 720000"/>
              <a:gd name="connsiteX27" fmla="*/ 195126 w 822400"/>
              <a:gd name="connsiteY27" fmla="*/ 14319 h 720000"/>
              <a:gd name="connsiteX28" fmla="*/ 219883 w 822400"/>
              <a:gd name="connsiteY28" fmla="*/ 0 h 720000"/>
            </a:gdLst>
            <a:ahLst/>
            <a:cxnLst/>
            <a:rect l="l" t="t" r="r" b="b"/>
            <a:pathLst>
              <a:path w="822400" h="720000">
                <a:moveTo>
                  <a:pt x="411292" y="234366"/>
                </a:moveTo>
                <a:cubicBezTo>
                  <a:pt x="342008" y="234366"/>
                  <a:pt x="285658" y="290716"/>
                  <a:pt x="285658" y="360000"/>
                </a:cubicBezTo>
                <a:cubicBezTo>
                  <a:pt x="285658" y="429284"/>
                  <a:pt x="342008" y="485635"/>
                  <a:pt x="411292" y="485635"/>
                </a:cubicBezTo>
                <a:cubicBezTo>
                  <a:pt x="480576" y="485635"/>
                  <a:pt x="536927" y="429284"/>
                  <a:pt x="536927" y="360000"/>
                </a:cubicBezTo>
                <a:cubicBezTo>
                  <a:pt x="536927" y="290716"/>
                  <a:pt x="480576" y="234366"/>
                  <a:pt x="411292" y="234366"/>
                </a:cubicBezTo>
                <a:close/>
                <a:moveTo>
                  <a:pt x="411292" y="178938"/>
                </a:moveTo>
                <a:cubicBezTo>
                  <a:pt x="511153" y="178938"/>
                  <a:pt x="592354" y="260139"/>
                  <a:pt x="592354" y="360000"/>
                </a:cubicBezTo>
                <a:cubicBezTo>
                  <a:pt x="592354" y="459861"/>
                  <a:pt x="511153" y="541063"/>
                  <a:pt x="411292" y="541063"/>
                </a:cubicBezTo>
                <a:cubicBezTo>
                  <a:pt x="311431" y="541063"/>
                  <a:pt x="230230" y="459861"/>
                  <a:pt x="230230" y="360000"/>
                </a:cubicBezTo>
                <a:cubicBezTo>
                  <a:pt x="230230" y="260139"/>
                  <a:pt x="311431" y="178938"/>
                  <a:pt x="411292" y="178938"/>
                </a:cubicBezTo>
                <a:close/>
                <a:moveTo>
                  <a:pt x="235403" y="55427"/>
                </a:moveTo>
                <a:lnTo>
                  <a:pt x="59514" y="360000"/>
                </a:lnTo>
                <a:lnTo>
                  <a:pt x="235403" y="664573"/>
                </a:lnTo>
                <a:lnTo>
                  <a:pt x="587089" y="664573"/>
                </a:lnTo>
                <a:lnTo>
                  <a:pt x="762978" y="360000"/>
                </a:lnTo>
                <a:lnTo>
                  <a:pt x="587089" y="55427"/>
                </a:lnTo>
                <a:close/>
                <a:moveTo>
                  <a:pt x="219883" y="0"/>
                </a:moveTo>
                <a:lnTo>
                  <a:pt x="602516" y="0"/>
                </a:lnTo>
                <a:cubicBezTo>
                  <a:pt x="612678" y="0"/>
                  <a:pt x="622193" y="5450"/>
                  <a:pt x="627274" y="14319"/>
                </a:cubicBezTo>
                <a:lnTo>
                  <a:pt x="818590" y="345682"/>
                </a:lnTo>
                <a:cubicBezTo>
                  <a:pt x="823671" y="354550"/>
                  <a:pt x="823671" y="365451"/>
                  <a:pt x="818590" y="374319"/>
                </a:cubicBezTo>
                <a:lnTo>
                  <a:pt x="627366" y="705682"/>
                </a:lnTo>
                <a:cubicBezTo>
                  <a:pt x="622285" y="714550"/>
                  <a:pt x="612770" y="720000"/>
                  <a:pt x="602608" y="720000"/>
                </a:cubicBezTo>
                <a:lnTo>
                  <a:pt x="219976" y="720000"/>
                </a:lnTo>
                <a:cubicBezTo>
                  <a:pt x="209814" y="720000"/>
                  <a:pt x="200299" y="714550"/>
                  <a:pt x="195218" y="705682"/>
                </a:cubicBezTo>
                <a:lnTo>
                  <a:pt x="3810" y="374319"/>
                </a:lnTo>
                <a:cubicBezTo>
                  <a:pt x="-1271" y="365543"/>
                  <a:pt x="-1271" y="354550"/>
                  <a:pt x="3810" y="345682"/>
                </a:cubicBezTo>
                <a:lnTo>
                  <a:pt x="195126" y="14319"/>
                </a:lnTo>
                <a:cubicBezTo>
                  <a:pt x="200207" y="5450"/>
                  <a:pt x="209721" y="0"/>
                  <a:pt x="219883" y="0"/>
                </a:cubicBezTo>
                <a:close/>
              </a:path>
            </a:pathLst>
          </a:custGeom>
          <a:solidFill>
            <a:schemeClr val="bg1"/>
          </a:solidFill>
          <a:ln w="25400" cap="flat">
            <a:noFill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7" name="线条 1"/>
          <p:cNvCxnSpPr/>
          <p:nvPr>
            <p:custDataLst>
              <p:tags r:id="rId5"/>
            </p:custDataLst>
          </p:nvPr>
        </p:nvCxnSpPr>
        <p:spPr>
          <a:xfrm>
            <a:off x="3957670" y="1935305"/>
            <a:ext cx="371475" cy="0"/>
          </a:xfrm>
          <a:prstGeom prst="line">
            <a:avLst/>
          </a:prstGeom>
          <a:noFill/>
          <a:ln w="25400" cap="sq">
            <a:solidFill>
              <a:schemeClr val="bg1">
                <a:lumMod val="85000"/>
              </a:schemeClr>
            </a:solidFill>
            <a:miter/>
          </a:ln>
        </p:spPr>
      </p:cxnSp>
      <p:sp>
        <p:nvSpPr>
          <p:cNvPr id="8" name="标题 1"/>
          <p:cNvSpPr txBox="1"/>
          <p:nvPr>
            <p:custDataLst>
              <p:tags r:id="rId6"/>
            </p:custDataLst>
          </p:nvPr>
        </p:nvSpPr>
        <p:spPr>
          <a:xfrm rot="5400000">
            <a:off x="2118707" y="2202189"/>
            <a:ext cx="1049610" cy="2277535"/>
          </a:xfrm>
          <a:custGeom>
            <a:avLst/>
            <a:gdLst>
              <a:gd name="connsiteX0" fmla="*/ 0 w 1143173"/>
              <a:gd name="connsiteY0" fmla="*/ 371036 h 2480556"/>
              <a:gd name="connsiteX1" fmla="*/ 258506 w 1143173"/>
              <a:gd name="connsiteY1" fmla="*/ 0 h 2480556"/>
              <a:gd name="connsiteX2" fmla="*/ 517012 w 1143173"/>
              <a:gd name="connsiteY2" fmla="*/ 371036 h 2480556"/>
              <a:gd name="connsiteX3" fmla="*/ 367921 w 1143173"/>
              <a:gd name="connsiteY3" fmla="*/ 371036 h 2480556"/>
              <a:gd name="connsiteX4" fmla="*/ 367921 w 1143173"/>
              <a:gd name="connsiteY4" fmla="*/ 2147526 h 2480556"/>
              <a:gd name="connsiteX5" fmla="*/ 478978 w 1143173"/>
              <a:gd name="connsiteY5" fmla="*/ 2258583 h 2480556"/>
              <a:gd name="connsiteX6" fmla="*/ 823395 w 1143173"/>
              <a:gd name="connsiteY6" fmla="*/ 2258583 h 2480556"/>
              <a:gd name="connsiteX7" fmla="*/ 934452 w 1143173"/>
              <a:gd name="connsiteY7" fmla="*/ 2147526 h 2480556"/>
              <a:gd name="connsiteX8" fmla="*/ 934452 w 1143173"/>
              <a:gd name="connsiteY8" fmla="*/ 1039913 h 2480556"/>
              <a:gd name="connsiteX9" fmla="*/ 1143173 w 1143173"/>
              <a:gd name="connsiteY9" fmla="*/ 1248634 h 2480556"/>
              <a:gd name="connsiteX10" fmla="*/ 1143173 w 1143173"/>
              <a:gd name="connsiteY10" fmla="*/ 2166826 h 2480556"/>
              <a:gd name="connsiteX11" fmla="*/ 829443 w 1143173"/>
              <a:gd name="connsiteY11" fmla="*/ 2480556 h 2480556"/>
              <a:gd name="connsiteX12" fmla="*/ 472929 w 1143173"/>
              <a:gd name="connsiteY12" fmla="*/ 2480556 h 2480556"/>
              <a:gd name="connsiteX13" fmla="*/ 159199 w 1143173"/>
              <a:gd name="connsiteY13" fmla="*/ 2166826 h 2480556"/>
              <a:gd name="connsiteX14" fmla="*/ 159199 w 1143173"/>
              <a:gd name="connsiteY14" fmla="*/ 371036 h 2480556"/>
            </a:gdLst>
            <a:ahLst/>
            <a:cxnLst/>
            <a:rect l="l" t="t" r="r" b="b"/>
            <a:pathLst>
              <a:path w="1143173" h="2480556">
                <a:moveTo>
                  <a:pt x="0" y="371036"/>
                </a:moveTo>
                <a:lnTo>
                  <a:pt x="258506" y="0"/>
                </a:lnTo>
                <a:lnTo>
                  <a:pt x="517012" y="371036"/>
                </a:lnTo>
                <a:lnTo>
                  <a:pt x="367921" y="371036"/>
                </a:lnTo>
                <a:lnTo>
                  <a:pt x="367921" y="2147526"/>
                </a:lnTo>
                <a:cubicBezTo>
                  <a:pt x="367921" y="2208861"/>
                  <a:pt x="417643" y="2258583"/>
                  <a:pt x="478978" y="2258583"/>
                </a:cubicBezTo>
                <a:lnTo>
                  <a:pt x="823395" y="2258583"/>
                </a:lnTo>
                <a:cubicBezTo>
                  <a:pt x="884730" y="2258583"/>
                  <a:pt x="934452" y="2208861"/>
                  <a:pt x="934452" y="2147526"/>
                </a:cubicBezTo>
                <a:lnTo>
                  <a:pt x="934452" y="1039913"/>
                </a:lnTo>
                <a:lnTo>
                  <a:pt x="1143173" y="1248634"/>
                </a:lnTo>
                <a:lnTo>
                  <a:pt x="1143173" y="2166826"/>
                </a:lnTo>
                <a:cubicBezTo>
                  <a:pt x="1143173" y="2340094"/>
                  <a:pt x="1002711" y="2480556"/>
                  <a:pt x="829443" y="2480556"/>
                </a:cubicBezTo>
                <a:lnTo>
                  <a:pt x="472929" y="2480556"/>
                </a:lnTo>
                <a:cubicBezTo>
                  <a:pt x="299661" y="2480556"/>
                  <a:pt x="159199" y="2340094"/>
                  <a:pt x="159199" y="2166826"/>
                </a:cubicBezTo>
                <a:lnTo>
                  <a:pt x="159199" y="371036"/>
                </a:lnTo>
                <a:close/>
              </a:path>
            </a:pathLst>
          </a:cu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527941" tIns="27940" rIns="472060" bIns="2794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7"/>
            </p:custDataLst>
          </p:nvPr>
        </p:nvSpPr>
        <p:spPr>
          <a:xfrm>
            <a:off x="1849100" y="3217445"/>
            <a:ext cx="812800" cy="4064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8"/>
            </p:custDataLst>
          </p:nvPr>
        </p:nvSpPr>
        <p:spPr>
          <a:xfrm>
            <a:off x="3923128" y="2794625"/>
            <a:ext cx="476280" cy="476280"/>
          </a:xfrm>
          <a:prstGeom prst="ellipse">
            <a:avLst/>
          </a:prstGeom>
          <a:solidFill>
            <a:schemeClr val="accent2"/>
          </a:solidFill>
          <a:ln w="25400" cap="flat">
            <a:noFill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9"/>
            </p:custDataLst>
          </p:nvPr>
        </p:nvSpPr>
        <p:spPr>
          <a:xfrm>
            <a:off x="4017936" y="2889433"/>
            <a:ext cx="286664" cy="286664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ahLst/>
            <a:cxnLst/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bg1"/>
          </a:solidFill>
          <a:ln w="25400" cap="flat">
            <a:noFill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2" name="线条 1"/>
          <p:cNvCxnSpPr/>
          <p:nvPr>
            <p:custDataLst>
              <p:tags r:id="rId10"/>
            </p:custDataLst>
          </p:nvPr>
        </p:nvCxnSpPr>
        <p:spPr>
          <a:xfrm>
            <a:off x="4777038" y="3076141"/>
            <a:ext cx="371475" cy="0"/>
          </a:xfrm>
          <a:prstGeom prst="line">
            <a:avLst/>
          </a:prstGeom>
          <a:noFill/>
          <a:ln w="25400" cap="sq">
            <a:solidFill>
              <a:schemeClr val="bg1">
                <a:lumMod val="85000"/>
              </a:schemeClr>
            </a:solidFill>
            <a:miter/>
          </a:ln>
        </p:spPr>
      </p:cxnSp>
      <p:sp>
        <p:nvSpPr>
          <p:cNvPr id="13" name="标题 1"/>
          <p:cNvSpPr txBox="1"/>
          <p:nvPr>
            <p:custDataLst>
              <p:tags r:id="rId11"/>
            </p:custDataLst>
          </p:nvPr>
        </p:nvSpPr>
        <p:spPr>
          <a:xfrm rot="5400000">
            <a:off x="1274362" y="3342726"/>
            <a:ext cx="1049610" cy="2277535"/>
          </a:xfrm>
          <a:custGeom>
            <a:avLst/>
            <a:gdLst>
              <a:gd name="connsiteX0" fmla="*/ 0 w 1143173"/>
              <a:gd name="connsiteY0" fmla="*/ 371036 h 2480556"/>
              <a:gd name="connsiteX1" fmla="*/ 258506 w 1143173"/>
              <a:gd name="connsiteY1" fmla="*/ 0 h 2480556"/>
              <a:gd name="connsiteX2" fmla="*/ 517012 w 1143173"/>
              <a:gd name="connsiteY2" fmla="*/ 371036 h 2480556"/>
              <a:gd name="connsiteX3" fmla="*/ 367921 w 1143173"/>
              <a:gd name="connsiteY3" fmla="*/ 371036 h 2480556"/>
              <a:gd name="connsiteX4" fmla="*/ 367921 w 1143173"/>
              <a:gd name="connsiteY4" fmla="*/ 2147526 h 2480556"/>
              <a:gd name="connsiteX5" fmla="*/ 478978 w 1143173"/>
              <a:gd name="connsiteY5" fmla="*/ 2258583 h 2480556"/>
              <a:gd name="connsiteX6" fmla="*/ 823395 w 1143173"/>
              <a:gd name="connsiteY6" fmla="*/ 2258583 h 2480556"/>
              <a:gd name="connsiteX7" fmla="*/ 934452 w 1143173"/>
              <a:gd name="connsiteY7" fmla="*/ 2147526 h 2480556"/>
              <a:gd name="connsiteX8" fmla="*/ 934452 w 1143173"/>
              <a:gd name="connsiteY8" fmla="*/ 1039913 h 2480556"/>
              <a:gd name="connsiteX9" fmla="*/ 1143173 w 1143173"/>
              <a:gd name="connsiteY9" fmla="*/ 1248634 h 2480556"/>
              <a:gd name="connsiteX10" fmla="*/ 1143173 w 1143173"/>
              <a:gd name="connsiteY10" fmla="*/ 2166826 h 2480556"/>
              <a:gd name="connsiteX11" fmla="*/ 829443 w 1143173"/>
              <a:gd name="connsiteY11" fmla="*/ 2480556 h 2480556"/>
              <a:gd name="connsiteX12" fmla="*/ 472929 w 1143173"/>
              <a:gd name="connsiteY12" fmla="*/ 2480556 h 2480556"/>
              <a:gd name="connsiteX13" fmla="*/ 159199 w 1143173"/>
              <a:gd name="connsiteY13" fmla="*/ 2166826 h 2480556"/>
              <a:gd name="connsiteX14" fmla="*/ 159199 w 1143173"/>
              <a:gd name="connsiteY14" fmla="*/ 371036 h 2480556"/>
            </a:gdLst>
            <a:ahLst/>
            <a:cxnLst/>
            <a:rect l="l" t="t" r="r" b="b"/>
            <a:pathLst>
              <a:path w="1143173" h="2480556">
                <a:moveTo>
                  <a:pt x="0" y="371036"/>
                </a:moveTo>
                <a:lnTo>
                  <a:pt x="258506" y="0"/>
                </a:lnTo>
                <a:lnTo>
                  <a:pt x="517012" y="371036"/>
                </a:lnTo>
                <a:lnTo>
                  <a:pt x="367921" y="371036"/>
                </a:lnTo>
                <a:lnTo>
                  <a:pt x="367921" y="2147526"/>
                </a:lnTo>
                <a:cubicBezTo>
                  <a:pt x="367921" y="2208861"/>
                  <a:pt x="417643" y="2258583"/>
                  <a:pt x="478978" y="2258583"/>
                </a:cubicBezTo>
                <a:lnTo>
                  <a:pt x="823395" y="2258583"/>
                </a:lnTo>
                <a:cubicBezTo>
                  <a:pt x="884730" y="2258583"/>
                  <a:pt x="934452" y="2208861"/>
                  <a:pt x="934452" y="2147526"/>
                </a:cubicBezTo>
                <a:lnTo>
                  <a:pt x="934452" y="1039913"/>
                </a:lnTo>
                <a:lnTo>
                  <a:pt x="1143173" y="1248634"/>
                </a:lnTo>
                <a:lnTo>
                  <a:pt x="1143173" y="2166826"/>
                </a:lnTo>
                <a:cubicBezTo>
                  <a:pt x="1143173" y="2340094"/>
                  <a:pt x="1002711" y="2480556"/>
                  <a:pt x="829443" y="2480556"/>
                </a:cubicBezTo>
                <a:lnTo>
                  <a:pt x="472929" y="2480556"/>
                </a:lnTo>
                <a:cubicBezTo>
                  <a:pt x="299661" y="2480556"/>
                  <a:pt x="159199" y="2340094"/>
                  <a:pt x="159199" y="2166826"/>
                </a:cubicBezTo>
                <a:lnTo>
                  <a:pt x="159199" y="371036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527941" tIns="27940" rIns="472060" bIns="2794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>
            <p:custDataLst>
              <p:tags r:id="rId12"/>
            </p:custDataLst>
          </p:nvPr>
        </p:nvSpPr>
        <p:spPr>
          <a:xfrm>
            <a:off x="991976" y="4347411"/>
            <a:ext cx="812800" cy="4064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15" name="标题 1"/>
          <p:cNvSpPr txBox="1"/>
          <p:nvPr>
            <p:custDataLst>
              <p:tags r:id="rId13"/>
            </p:custDataLst>
          </p:nvPr>
        </p:nvSpPr>
        <p:spPr>
          <a:xfrm>
            <a:off x="3095095" y="3980546"/>
            <a:ext cx="476280" cy="476280"/>
          </a:xfrm>
          <a:prstGeom prst="ellipse">
            <a:avLst/>
          </a:prstGeom>
          <a:solidFill>
            <a:schemeClr val="accent1"/>
          </a:solidFill>
          <a:ln w="25400" cap="flat">
            <a:noFill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>
            <p:custDataLst>
              <p:tags r:id="rId14"/>
            </p:custDataLst>
          </p:nvPr>
        </p:nvSpPr>
        <p:spPr>
          <a:xfrm>
            <a:off x="3189903" y="4088739"/>
            <a:ext cx="286664" cy="259894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ahLst/>
            <a:cxnLst/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bg1"/>
          </a:solidFill>
          <a:ln w="25400" cap="flat">
            <a:noFill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7" name="线条 1"/>
          <p:cNvCxnSpPr/>
          <p:nvPr>
            <p:custDataLst>
              <p:tags r:id="rId15"/>
            </p:custDataLst>
          </p:nvPr>
        </p:nvCxnSpPr>
        <p:spPr>
          <a:xfrm>
            <a:off x="3957670" y="4210157"/>
            <a:ext cx="371475" cy="0"/>
          </a:xfrm>
          <a:prstGeom prst="line">
            <a:avLst/>
          </a:prstGeom>
          <a:noFill/>
          <a:ln w="25400" cap="sq">
            <a:solidFill>
              <a:schemeClr val="bg1">
                <a:lumMod val="85000"/>
              </a:schemeClr>
            </a:solidFill>
            <a:miter/>
          </a:ln>
        </p:spPr>
      </p:cxnSp>
      <p:sp>
        <p:nvSpPr>
          <p:cNvPr id="18" name="标题 1"/>
          <p:cNvSpPr txBox="1"/>
          <p:nvPr>
            <p:custDataLst>
              <p:tags r:id="rId16"/>
            </p:custDataLst>
          </p:nvPr>
        </p:nvSpPr>
        <p:spPr>
          <a:xfrm rot="5400000">
            <a:off x="2118705" y="4486253"/>
            <a:ext cx="1049613" cy="2277535"/>
          </a:xfrm>
          <a:custGeom>
            <a:avLst/>
            <a:gdLst>
              <a:gd name="connsiteX0" fmla="*/ 0 w 1143176"/>
              <a:gd name="connsiteY0" fmla="*/ 371036 h 2480556"/>
              <a:gd name="connsiteX1" fmla="*/ 258506 w 1143176"/>
              <a:gd name="connsiteY1" fmla="*/ 0 h 2480556"/>
              <a:gd name="connsiteX2" fmla="*/ 517012 w 1143176"/>
              <a:gd name="connsiteY2" fmla="*/ 371036 h 2480556"/>
              <a:gd name="connsiteX3" fmla="*/ 367921 w 1143176"/>
              <a:gd name="connsiteY3" fmla="*/ 371036 h 2480556"/>
              <a:gd name="connsiteX4" fmla="*/ 367921 w 1143176"/>
              <a:gd name="connsiteY4" fmla="*/ 2147526 h 2480556"/>
              <a:gd name="connsiteX5" fmla="*/ 478978 w 1143176"/>
              <a:gd name="connsiteY5" fmla="*/ 2258583 h 2480556"/>
              <a:gd name="connsiteX6" fmla="*/ 823395 w 1143176"/>
              <a:gd name="connsiteY6" fmla="*/ 2258583 h 2480556"/>
              <a:gd name="connsiteX7" fmla="*/ 934452 w 1143176"/>
              <a:gd name="connsiteY7" fmla="*/ 2147526 h 2480556"/>
              <a:gd name="connsiteX8" fmla="*/ 934455 w 1143176"/>
              <a:gd name="connsiteY8" fmla="*/ 1012248 h 2480556"/>
              <a:gd name="connsiteX9" fmla="*/ 1143176 w 1143176"/>
              <a:gd name="connsiteY9" fmla="*/ 1210596 h 2480556"/>
              <a:gd name="connsiteX10" fmla="*/ 1143173 w 1143176"/>
              <a:gd name="connsiteY10" fmla="*/ 2166826 h 2480556"/>
              <a:gd name="connsiteX11" fmla="*/ 829443 w 1143176"/>
              <a:gd name="connsiteY11" fmla="*/ 2480556 h 2480556"/>
              <a:gd name="connsiteX12" fmla="*/ 472929 w 1143176"/>
              <a:gd name="connsiteY12" fmla="*/ 2480556 h 2480556"/>
              <a:gd name="connsiteX13" fmla="*/ 159199 w 1143176"/>
              <a:gd name="connsiteY13" fmla="*/ 2166826 h 2480556"/>
              <a:gd name="connsiteX14" fmla="*/ 159199 w 1143176"/>
              <a:gd name="connsiteY14" fmla="*/ 371036 h 2480556"/>
              <a:gd name="connsiteX15" fmla="*/ 0 w 1143176"/>
              <a:gd name="connsiteY15" fmla="*/ 371036 h 2480556"/>
            </a:gdLst>
            <a:ahLst/>
            <a:cxnLst/>
            <a:rect l="l" t="t" r="r" b="b"/>
            <a:pathLst>
              <a:path w="1143176" h="2480556">
                <a:moveTo>
                  <a:pt x="0" y="371036"/>
                </a:moveTo>
                <a:lnTo>
                  <a:pt x="258506" y="0"/>
                </a:lnTo>
                <a:lnTo>
                  <a:pt x="517012" y="371036"/>
                </a:lnTo>
                <a:lnTo>
                  <a:pt x="367921" y="371036"/>
                </a:lnTo>
                <a:lnTo>
                  <a:pt x="367921" y="2147526"/>
                </a:lnTo>
                <a:cubicBezTo>
                  <a:pt x="367921" y="2208861"/>
                  <a:pt x="417643" y="2258583"/>
                  <a:pt x="478978" y="2258583"/>
                </a:cubicBezTo>
                <a:lnTo>
                  <a:pt x="823395" y="2258583"/>
                </a:lnTo>
                <a:cubicBezTo>
                  <a:pt x="884730" y="2258583"/>
                  <a:pt x="934452" y="2208861"/>
                  <a:pt x="934452" y="2147526"/>
                </a:cubicBezTo>
                <a:lnTo>
                  <a:pt x="934455" y="1012248"/>
                </a:lnTo>
                <a:lnTo>
                  <a:pt x="1143176" y="1210596"/>
                </a:lnTo>
                <a:cubicBezTo>
                  <a:pt x="1143175" y="1529339"/>
                  <a:pt x="1143174" y="1848083"/>
                  <a:pt x="1143173" y="2166826"/>
                </a:cubicBezTo>
                <a:cubicBezTo>
                  <a:pt x="1143173" y="2340094"/>
                  <a:pt x="1002711" y="2480556"/>
                  <a:pt x="829443" y="2480556"/>
                </a:cubicBezTo>
                <a:lnTo>
                  <a:pt x="472929" y="2480556"/>
                </a:lnTo>
                <a:cubicBezTo>
                  <a:pt x="299661" y="2480556"/>
                  <a:pt x="159199" y="2340094"/>
                  <a:pt x="159199" y="2166826"/>
                </a:cubicBezTo>
                <a:lnTo>
                  <a:pt x="159199" y="371036"/>
                </a:lnTo>
                <a:lnTo>
                  <a:pt x="0" y="371036"/>
                </a:lnTo>
                <a:close/>
              </a:path>
            </a:pathLst>
          </a:cu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527941" tIns="27940" rIns="472060" bIns="2794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>
            <p:custDataLst>
              <p:tags r:id="rId17"/>
            </p:custDataLst>
          </p:nvPr>
        </p:nvSpPr>
        <p:spPr>
          <a:xfrm>
            <a:off x="1849100" y="5492026"/>
            <a:ext cx="812800" cy="4064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04</a:t>
            </a:r>
            <a:endParaRPr kumimoji="1" lang="zh-CN" altLang="en-US"/>
          </a:p>
        </p:txBody>
      </p:sp>
      <p:sp>
        <p:nvSpPr>
          <p:cNvPr id="20" name="标题 1"/>
          <p:cNvSpPr txBox="1"/>
          <p:nvPr>
            <p:custDataLst>
              <p:tags r:id="rId18"/>
            </p:custDataLst>
          </p:nvPr>
        </p:nvSpPr>
        <p:spPr>
          <a:xfrm>
            <a:off x="3923128" y="5100213"/>
            <a:ext cx="476280" cy="476280"/>
          </a:xfrm>
          <a:prstGeom prst="ellipse">
            <a:avLst/>
          </a:prstGeom>
          <a:solidFill>
            <a:schemeClr val="accent2"/>
          </a:solidFill>
          <a:ln w="25400" cap="flat">
            <a:noFill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>
            <p:custDataLst>
              <p:tags r:id="rId19"/>
            </p:custDataLst>
          </p:nvPr>
        </p:nvSpPr>
        <p:spPr>
          <a:xfrm>
            <a:off x="4017936" y="5199645"/>
            <a:ext cx="286664" cy="277415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25400" cap="flat">
            <a:noFill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2" name="线条 1"/>
          <p:cNvCxnSpPr/>
          <p:nvPr>
            <p:custDataLst>
              <p:tags r:id="rId20"/>
            </p:custDataLst>
          </p:nvPr>
        </p:nvCxnSpPr>
        <p:spPr>
          <a:xfrm>
            <a:off x="4777038" y="5350694"/>
            <a:ext cx="371475" cy="0"/>
          </a:xfrm>
          <a:prstGeom prst="line">
            <a:avLst/>
          </a:prstGeom>
          <a:noFill/>
          <a:ln w="25400" cap="sq">
            <a:solidFill>
              <a:schemeClr val="bg1">
                <a:lumMod val="85000"/>
              </a:schemeClr>
            </a:solidFill>
            <a:miter/>
          </a:ln>
        </p:spPr>
      </p:cxnSp>
      <p:sp>
        <p:nvSpPr>
          <p:cNvPr id="23" name="标题 1"/>
          <p:cNvSpPr txBox="1"/>
          <p:nvPr>
            <p:custDataLst>
              <p:tags r:id="rId21"/>
            </p:custDataLst>
          </p:nvPr>
        </p:nvSpPr>
        <p:spPr>
          <a:xfrm>
            <a:off x="3921125" y="1988820"/>
            <a:ext cx="7955915" cy="6089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炼铁→炼钢→轧钢构成完整链条，任一环节延迟或偏差均引发连锁反应。</a:t>
            </a:r>
            <a:r>
              <a:rPr kumimoji="1" lang="en-US" altLang="zh-CN" sz="106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
</a:t>
            </a:r>
            <a:endParaRPr kumimoji="1" lang="zh-CN" altLang="en-US"/>
          </a:p>
        </p:txBody>
      </p:sp>
      <p:sp>
        <p:nvSpPr>
          <p:cNvPr id="24" name="标题 1"/>
          <p:cNvSpPr txBox="1"/>
          <p:nvPr>
            <p:custDataLst>
              <p:tags r:id="rId22"/>
            </p:custDataLst>
          </p:nvPr>
        </p:nvSpPr>
        <p:spPr>
          <a:xfrm>
            <a:off x="4010932" y="1526764"/>
            <a:ext cx="6256112" cy="3458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长流程生产的本质要求</a:t>
            </a:r>
            <a:endParaRPr kumimoji="1" lang="en-US" altLang="zh-CN" sz="24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5" name="标题 1"/>
          <p:cNvSpPr txBox="1"/>
          <p:nvPr>
            <p:custDataLst>
              <p:tags r:id="rId23"/>
            </p:custDataLst>
          </p:nvPr>
        </p:nvSpPr>
        <p:spPr>
          <a:xfrm>
            <a:off x="4540522" y="2830419"/>
            <a:ext cx="6256112" cy="3458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协同机制：从“流程配合”到“文化共识”</a:t>
            </a:r>
            <a:endParaRPr kumimoji="1" lang="en-US" altLang="zh-CN" sz="24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6" name="标题 1"/>
          <p:cNvSpPr txBox="1"/>
          <p:nvPr>
            <p:custDataLst>
              <p:tags r:id="rId24"/>
            </p:custDataLst>
          </p:nvPr>
        </p:nvSpPr>
        <p:spPr>
          <a:xfrm>
            <a:off x="3719830" y="3271520"/>
            <a:ext cx="8192135" cy="6089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indent="0" algn="l" fontAlgn="auto">
              <a:lnSpc>
                <a:spcPct val="10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建立跨部门联席会议制度，设立“协同之星”评选机制，表彰高效协作团队，激励集体荣誉感。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7" name="标题 1"/>
          <p:cNvSpPr txBox="1"/>
          <p:nvPr>
            <p:custDataLst>
              <p:tags r:id="rId25"/>
            </p:custDataLst>
          </p:nvPr>
        </p:nvSpPr>
        <p:spPr>
          <a:xfrm>
            <a:off x="3923665" y="3904615"/>
            <a:ext cx="6254115" cy="36703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文化内涵：超越个体，成就整体</a:t>
            </a:r>
            <a:endParaRPr kumimoji="1" lang="en-US" altLang="zh-CN" sz="24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8" name="标题 1"/>
          <p:cNvSpPr txBox="1"/>
          <p:nvPr>
            <p:custDataLst>
              <p:tags r:id="rId26"/>
            </p:custDataLst>
          </p:nvPr>
        </p:nvSpPr>
        <p:spPr>
          <a:xfrm>
            <a:off x="3921760" y="4274820"/>
            <a:ext cx="7239635" cy="6089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协作不仅是任务分配，更是责任共担、信息共享的价值认同。</a:t>
            </a:r>
            <a:r>
              <a:rPr kumimoji="1" lang="en-US" altLang="zh-CN" sz="106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
</a:t>
            </a:r>
            <a:endParaRPr kumimoji="1" lang="zh-CN" altLang="en-US"/>
          </a:p>
        </p:txBody>
      </p:sp>
      <p:sp>
        <p:nvSpPr>
          <p:cNvPr id="29" name="标题 1"/>
          <p:cNvSpPr txBox="1"/>
          <p:nvPr>
            <p:custDataLst>
              <p:tags r:id="rId27"/>
            </p:custDataLst>
          </p:nvPr>
        </p:nvSpPr>
        <p:spPr>
          <a:xfrm>
            <a:off x="4772932" y="5049109"/>
            <a:ext cx="6256112" cy="3458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实践价值：支撑企业生存与发展</a:t>
            </a:r>
            <a:endParaRPr kumimoji="1" lang="en-US" altLang="zh-CN" sz="24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30" name="标题 1"/>
          <p:cNvSpPr txBox="1"/>
          <p:nvPr>
            <p:custDataLst>
              <p:tags r:id="rId28"/>
            </p:custDataLst>
          </p:nvPr>
        </p:nvSpPr>
        <p:spPr>
          <a:xfrm>
            <a:off x="4772932" y="5405138"/>
            <a:ext cx="6256112" cy="6089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indent="0" algn="l" fontAlgn="auto">
              <a:lnSpc>
                <a:spcPct val="10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协同文化显著提升一次拉成率、降低废品率、缩短生产周期</a:t>
            </a:r>
            <a:r>
              <a:rPr kumimoji="1" lang="zh-CN" altLang="en-US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，成</a:t>
            </a: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为企业高质量发展的核心软实力</a:t>
            </a:r>
            <a:r>
              <a:rPr kumimoji="1" lang="zh-CN" altLang="en-US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。</a:t>
            </a:r>
            <a:endParaRPr kumimoji="1" lang="zh-CN" altLang="en-US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31" name="标题 1"/>
          <p:cNvSpPr txBox="1"/>
          <p:nvPr/>
        </p:nvSpPr>
        <p:spPr>
          <a:xfrm>
            <a:off x="67458" y="68854"/>
            <a:ext cx="853061" cy="855157"/>
          </a:xfrm>
          <a:custGeom>
            <a:avLst/>
            <a:gdLst>
              <a:gd name="connsiteX0" fmla="*/ 0 w 853061"/>
              <a:gd name="connsiteY0" fmla="*/ 687808 h 855157"/>
              <a:gd name="connsiteX1" fmla="*/ 139346 w 853061"/>
              <a:gd name="connsiteY1" fmla="*/ 855157 h 855157"/>
              <a:gd name="connsiteX2" fmla="*/ 853061 w 853061"/>
              <a:gd name="connsiteY2" fmla="*/ 176270 h 855157"/>
              <a:gd name="connsiteX3" fmla="*/ 687808 w 853061"/>
              <a:gd name="connsiteY3" fmla="*/ 0 h 855157"/>
              <a:gd name="connsiteX4" fmla="*/ 0 w 853061"/>
              <a:gd name="connsiteY4" fmla="*/ 687808 h 855157"/>
            </a:gdLst>
            <a:ahLst/>
            <a:cxnLst/>
            <a:rect l="l" t="t" r="r" b="b"/>
            <a:pathLst>
              <a:path w="853061" h="855157">
                <a:moveTo>
                  <a:pt x="0" y="687808"/>
                </a:moveTo>
                <a:lnTo>
                  <a:pt x="139346" y="855157"/>
                </a:lnTo>
                <a:lnTo>
                  <a:pt x="853061" y="176270"/>
                </a:lnTo>
                <a:lnTo>
                  <a:pt x="687808" y="0"/>
                </a:lnTo>
                <a:lnTo>
                  <a:pt x="0" y="68780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>
            <a:off x="72222" y="240841"/>
            <a:ext cx="11976559" cy="510907"/>
          </a:xfrm>
          <a:prstGeom prst="parallelogram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>
            <a:off x="203810" y="68855"/>
            <a:ext cx="555243" cy="854879"/>
          </a:xfrm>
          <a:custGeom>
            <a:avLst/>
            <a:gdLst>
              <a:gd name="connsiteX0" fmla="*/ 213720 w 555243"/>
              <a:gd name="connsiteY0" fmla="*/ 0 h 854879"/>
              <a:gd name="connsiteX1" fmla="*/ 555243 w 555243"/>
              <a:gd name="connsiteY1" fmla="*/ 0 h 854879"/>
              <a:gd name="connsiteX2" fmla="*/ 341523 w 555243"/>
              <a:gd name="connsiteY2" fmla="*/ 854879 h 854879"/>
              <a:gd name="connsiteX3" fmla="*/ 0 w 555243"/>
              <a:gd name="connsiteY3" fmla="*/ 854879 h 854879"/>
              <a:gd name="connsiteX4" fmla="*/ 213720 w 555243"/>
              <a:gd name="connsiteY4" fmla="*/ 0 h 854879"/>
            </a:gdLst>
            <a:ahLst/>
            <a:cxnLst/>
            <a:rect l="l" t="t" r="r" b="b"/>
            <a:pathLst>
              <a:path w="555243" h="854879">
                <a:moveTo>
                  <a:pt x="213720" y="0"/>
                </a:moveTo>
                <a:lnTo>
                  <a:pt x="555243" y="0"/>
                </a:lnTo>
                <a:lnTo>
                  <a:pt x="341523" y="854879"/>
                </a:lnTo>
                <a:lnTo>
                  <a:pt x="0" y="854879"/>
                </a:lnTo>
                <a:lnTo>
                  <a:pt x="213720" y="0"/>
                </a:ln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>
            <a:off x="794860" y="247948"/>
            <a:ext cx="7780158" cy="49669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zh-CN" altLang="en-US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二、</a:t>
            </a: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协作文化：全流程协同的“精密齿轮”</a:t>
            </a:r>
            <a:endParaRPr kumimoji="1"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666749" y="1617859"/>
            <a:ext cx="2533913" cy="4511479"/>
          </a:xfrm>
          <a:prstGeom prst="roundRect">
            <a:avLst>
              <a:gd name="adj" fmla="val 3193"/>
            </a:avLst>
          </a:prstGeom>
          <a:solidFill>
            <a:schemeClr val="bg1"/>
          </a:solidFill>
          <a:ln w="9525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>
            <a:off x="758825" y="3284855"/>
            <a:ext cx="2442210" cy="4400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1</a:t>
            </a:r>
            <a:r>
              <a:rPr kumimoji="1" lang="zh-CN" altLang="en-US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、</a:t>
            </a: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“千锤百炼的精准”——以极致细节把控，诠释“精益求精”</a:t>
            </a:r>
            <a:endParaRPr kumimoji="1" lang="en-US" altLang="zh-CN" sz="24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6" name="标题 1"/>
          <p:cNvSpPr txBox="1"/>
          <p:nvPr>
            <p:custDataLst>
              <p:tags r:id="rId3"/>
            </p:custDataLst>
          </p:nvPr>
        </p:nvSpPr>
        <p:spPr>
          <a:xfrm>
            <a:off x="1432714" y="1130300"/>
            <a:ext cx="1001982" cy="1001982"/>
          </a:xfrm>
          <a:prstGeom prst="ellipse">
            <a:avLst/>
          </a:prstGeom>
          <a:solidFill>
            <a:schemeClr val="accent1"/>
          </a:solidFill>
          <a:ln w="76200" cap="flat">
            <a:solidFill>
              <a:schemeClr val="accent1">
                <a:lumMod val="20000"/>
                <a:lumOff val="80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4"/>
            </p:custDataLst>
          </p:nvPr>
        </p:nvSpPr>
        <p:spPr>
          <a:xfrm flipH="1" flipV="1">
            <a:off x="1713318" y="1418014"/>
            <a:ext cx="440775" cy="426554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ahLst/>
            <a:cxnLst/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5"/>
            </p:custDataLst>
          </p:nvPr>
        </p:nvSpPr>
        <p:spPr>
          <a:xfrm>
            <a:off x="3575685" y="1628775"/>
            <a:ext cx="8292465" cy="4511675"/>
          </a:xfrm>
          <a:prstGeom prst="roundRect">
            <a:avLst>
              <a:gd name="adj" fmla="val 3193"/>
            </a:avLst>
          </a:prstGeom>
          <a:solidFill>
            <a:schemeClr val="bg1"/>
          </a:solidFill>
          <a:ln w="9525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>
            <p:custDataLst>
              <p:tags r:id="rId6"/>
            </p:custDataLst>
          </p:nvPr>
        </p:nvSpPr>
        <p:spPr>
          <a:xfrm>
            <a:off x="7244413" y="1418014"/>
            <a:ext cx="461105" cy="426554"/>
          </a:xfrm>
          <a:custGeom>
            <a:avLst/>
            <a:gdLst>
              <a:gd name="connsiteX0" fmla="*/ 2136435 w 5834559"/>
              <a:gd name="connsiteY0" fmla="*/ 643126 h 5397372"/>
              <a:gd name="connsiteX1" fmla="*/ 3716657 w 5834559"/>
              <a:gd name="connsiteY1" fmla="*/ 643126 h 5397372"/>
              <a:gd name="connsiteX2" fmla="*/ 3716657 w 5834559"/>
              <a:gd name="connsiteY2" fmla="*/ 1064855 h 5397372"/>
              <a:gd name="connsiteX3" fmla="*/ 2136435 w 5834559"/>
              <a:gd name="connsiteY3" fmla="*/ 1064855 h 5397372"/>
              <a:gd name="connsiteX4" fmla="*/ 693741 w 5834559"/>
              <a:gd name="connsiteY4" fmla="*/ 643126 h 5397372"/>
              <a:gd name="connsiteX5" fmla="*/ 1550121 w 5834559"/>
              <a:gd name="connsiteY5" fmla="*/ 643126 h 5397372"/>
              <a:gd name="connsiteX6" fmla="*/ 1550121 w 5834559"/>
              <a:gd name="connsiteY6" fmla="*/ 1064855 h 5397372"/>
              <a:gd name="connsiteX7" fmla="*/ 693741 w 5834559"/>
              <a:gd name="connsiteY7" fmla="*/ 1064855 h 5397372"/>
              <a:gd name="connsiteX8" fmla="*/ 421729 w 5834559"/>
              <a:gd name="connsiteY8" fmla="*/ 1336867 h 5397372"/>
              <a:gd name="connsiteX9" fmla="*/ 421729 w 5834559"/>
              <a:gd name="connsiteY9" fmla="*/ 2079805 h 5397372"/>
              <a:gd name="connsiteX10" fmla="*/ 5412133 w 5834559"/>
              <a:gd name="connsiteY10" fmla="*/ 2079805 h 5397372"/>
              <a:gd name="connsiteX11" fmla="*/ 5412133 w 5834559"/>
              <a:gd name="connsiteY11" fmla="*/ 1336867 h 5397372"/>
              <a:gd name="connsiteX12" fmla="*/ 5140113 w 5834559"/>
              <a:gd name="connsiteY12" fmla="*/ 1064855 h 5397372"/>
              <a:gd name="connsiteX13" fmla="*/ 4302971 w 5834559"/>
              <a:gd name="connsiteY13" fmla="*/ 1064855 h 5397372"/>
              <a:gd name="connsiteX14" fmla="*/ 4302971 w 5834559"/>
              <a:gd name="connsiteY14" fmla="*/ 643126 h 5397372"/>
              <a:gd name="connsiteX15" fmla="*/ 5140113 w 5834559"/>
              <a:gd name="connsiteY15" fmla="*/ 643126 h 5397372"/>
              <a:gd name="connsiteX16" fmla="*/ 5834559 w 5834559"/>
              <a:gd name="connsiteY16" fmla="*/ 1336867 h 5397372"/>
              <a:gd name="connsiteX17" fmla="*/ 5834559 w 5834559"/>
              <a:gd name="connsiteY17" fmla="*/ 4703631 h 5397372"/>
              <a:gd name="connsiteX18" fmla="*/ 5140818 w 5834559"/>
              <a:gd name="connsiteY18" fmla="*/ 5397372 h 5397372"/>
              <a:gd name="connsiteX19" fmla="*/ 693741 w 5834559"/>
              <a:gd name="connsiteY19" fmla="*/ 5397372 h 5397372"/>
              <a:gd name="connsiteX20" fmla="*/ 0 w 5834559"/>
              <a:gd name="connsiteY20" fmla="*/ 4703631 h 5397372"/>
              <a:gd name="connsiteX21" fmla="*/ 0 w 5834559"/>
              <a:gd name="connsiteY21" fmla="*/ 2501529 h 5397372"/>
              <a:gd name="connsiteX22" fmla="*/ 0 w 5834559"/>
              <a:gd name="connsiteY22" fmla="*/ 2079805 h 5397372"/>
              <a:gd name="connsiteX23" fmla="*/ 0 w 5834559"/>
              <a:gd name="connsiteY23" fmla="*/ 1336867 h 5397372"/>
              <a:gd name="connsiteX24" fmla="*/ 693741 w 5834559"/>
              <a:gd name="connsiteY24" fmla="*/ 643126 h 5397372"/>
              <a:gd name="connsiteX25" fmla="*/ 3997242 w 5834559"/>
              <a:gd name="connsiteY25" fmla="*/ 0 h 5397372"/>
              <a:gd name="connsiteX26" fmla="*/ 4208106 w 5834559"/>
              <a:gd name="connsiteY26" fmla="*/ 210864 h 5397372"/>
              <a:gd name="connsiteX27" fmla="*/ 4208106 w 5834559"/>
              <a:gd name="connsiteY27" fmla="*/ 1506961 h 5397372"/>
              <a:gd name="connsiteX28" fmla="*/ 3997242 w 5834559"/>
              <a:gd name="connsiteY28" fmla="*/ 1718528 h 5397372"/>
              <a:gd name="connsiteX29" fmla="*/ 3786378 w 5834559"/>
              <a:gd name="connsiteY29" fmla="*/ 1507664 h 5397372"/>
              <a:gd name="connsiteX30" fmla="*/ 3786378 w 5834559"/>
              <a:gd name="connsiteY30" fmla="*/ 210864 h 5397372"/>
              <a:gd name="connsiteX31" fmla="*/ 3997242 w 5834559"/>
              <a:gd name="connsiteY31" fmla="*/ 0 h 5397372"/>
              <a:gd name="connsiteX32" fmla="*/ 1836609 w 5834559"/>
              <a:gd name="connsiteY32" fmla="*/ 0 h 5397372"/>
              <a:gd name="connsiteX33" fmla="*/ 2047469 w 5834559"/>
              <a:gd name="connsiteY33" fmla="*/ 210864 h 5397372"/>
              <a:gd name="connsiteX34" fmla="*/ 2047469 w 5834559"/>
              <a:gd name="connsiteY34" fmla="*/ 1506961 h 5397372"/>
              <a:gd name="connsiteX35" fmla="*/ 1836609 w 5834559"/>
              <a:gd name="connsiteY35" fmla="*/ 1718528 h 5397372"/>
              <a:gd name="connsiteX36" fmla="*/ 1625745 w 5834559"/>
              <a:gd name="connsiteY36" fmla="*/ 1507664 h 5397372"/>
              <a:gd name="connsiteX37" fmla="*/ 1625745 w 5834559"/>
              <a:gd name="connsiteY37" fmla="*/ 210864 h 5397372"/>
              <a:gd name="connsiteX38" fmla="*/ 1836609 w 5834559"/>
              <a:gd name="connsiteY38" fmla="*/ 0 h 5397372"/>
            </a:gdLst>
            <a:ahLst/>
            <a:cxnLst/>
            <a:rect l="l" t="t" r="r" b="b"/>
            <a:pathLst>
              <a:path w="5834559" h="5397372">
                <a:moveTo>
                  <a:pt x="2136435" y="643126"/>
                </a:moveTo>
                <a:lnTo>
                  <a:pt x="3716657" y="643126"/>
                </a:lnTo>
                <a:lnTo>
                  <a:pt x="3716657" y="1064855"/>
                </a:lnTo>
                <a:lnTo>
                  <a:pt x="2136435" y="1064855"/>
                </a:lnTo>
                <a:close/>
                <a:moveTo>
                  <a:pt x="693741" y="643126"/>
                </a:moveTo>
                <a:lnTo>
                  <a:pt x="1550121" y="643126"/>
                </a:lnTo>
                <a:lnTo>
                  <a:pt x="1550121" y="1064855"/>
                </a:lnTo>
                <a:lnTo>
                  <a:pt x="693741" y="1064855"/>
                </a:lnTo>
                <a:cubicBezTo>
                  <a:pt x="543320" y="1064855"/>
                  <a:pt x="421729" y="1187151"/>
                  <a:pt x="421729" y="1336867"/>
                </a:cubicBezTo>
                <a:lnTo>
                  <a:pt x="421729" y="2079805"/>
                </a:lnTo>
                <a:lnTo>
                  <a:pt x="5412133" y="2079805"/>
                </a:lnTo>
                <a:lnTo>
                  <a:pt x="5412133" y="1336867"/>
                </a:lnTo>
                <a:cubicBezTo>
                  <a:pt x="5412133" y="1186446"/>
                  <a:pt x="5289830" y="1064855"/>
                  <a:pt x="5140113" y="1064855"/>
                </a:cubicBezTo>
                <a:lnTo>
                  <a:pt x="4302971" y="1064855"/>
                </a:lnTo>
                <a:lnTo>
                  <a:pt x="4302971" y="643126"/>
                </a:lnTo>
                <a:lnTo>
                  <a:pt x="5140113" y="643126"/>
                </a:lnTo>
                <a:cubicBezTo>
                  <a:pt x="5523184" y="643126"/>
                  <a:pt x="5833854" y="953797"/>
                  <a:pt x="5834559" y="1336867"/>
                </a:cubicBezTo>
                <a:lnTo>
                  <a:pt x="5834559" y="4703631"/>
                </a:lnTo>
                <a:cubicBezTo>
                  <a:pt x="5834559" y="5085292"/>
                  <a:pt x="5522479" y="5397372"/>
                  <a:pt x="5140818" y="5397372"/>
                </a:cubicBezTo>
                <a:lnTo>
                  <a:pt x="693741" y="5397372"/>
                </a:lnTo>
                <a:cubicBezTo>
                  <a:pt x="312080" y="5397372"/>
                  <a:pt x="0" y="5085292"/>
                  <a:pt x="0" y="4703631"/>
                </a:cubicBezTo>
                <a:lnTo>
                  <a:pt x="0" y="2501529"/>
                </a:lnTo>
                <a:lnTo>
                  <a:pt x="0" y="2079805"/>
                </a:lnTo>
                <a:lnTo>
                  <a:pt x="0" y="1336867"/>
                </a:lnTo>
                <a:cubicBezTo>
                  <a:pt x="0" y="953797"/>
                  <a:pt x="310671" y="643126"/>
                  <a:pt x="693741" y="643126"/>
                </a:cubicBezTo>
                <a:close/>
                <a:moveTo>
                  <a:pt x="3997242" y="0"/>
                </a:moveTo>
                <a:cubicBezTo>
                  <a:pt x="4113920" y="0"/>
                  <a:pt x="4208106" y="94186"/>
                  <a:pt x="4208106" y="210864"/>
                </a:cubicBezTo>
                <a:lnTo>
                  <a:pt x="4208106" y="1506961"/>
                </a:lnTo>
                <a:cubicBezTo>
                  <a:pt x="4208106" y="1623639"/>
                  <a:pt x="4113920" y="1718528"/>
                  <a:pt x="3997242" y="1718528"/>
                </a:cubicBezTo>
                <a:cubicBezTo>
                  <a:pt x="3880564" y="1718528"/>
                  <a:pt x="3786378" y="1624342"/>
                  <a:pt x="3786378" y="1507664"/>
                </a:cubicBezTo>
                <a:lnTo>
                  <a:pt x="3786378" y="210864"/>
                </a:lnTo>
                <a:cubicBezTo>
                  <a:pt x="3786378" y="94186"/>
                  <a:pt x="3880564" y="0"/>
                  <a:pt x="3997242" y="0"/>
                </a:cubicBezTo>
                <a:close/>
                <a:moveTo>
                  <a:pt x="1836609" y="0"/>
                </a:moveTo>
                <a:cubicBezTo>
                  <a:pt x="1953287" y="0"/>
                  <a:pt x="2047469" y="94186"/>
                  <a:pt x="2047469" y="210864"/>
                </a:cubicBezTo>
                <a:lnTo>
                  <a:pt x="2047469" y="1506961"/>
                </a:lnTo>
                <a:cubicBezTo>
                  <a:pt x="2047469" y="1623639"/>
                  <a:pt x="1953287" y="1718528"/>
                  <a:pt x="1836609" y="1718528"/>
                </a:cubicBezTo>
                <a:cubicBezTo>
                  <a:pt x="1719932" y="1718528"/>
                  <a:pt x="1625745" y="1624342"/>
                  <a:pt x="1625745" y="1507664"/>
                </a:cubicBezTo>
                <a:lnTo>
                  <a:pt x="1625745" y="210864"/>
                </a:lnTo>
                <a:cubicBezTo>
                  <a:pt x="1625745" y="94186"/>
                  <a:pt x="1719932" y="0"/>
                  <a:pt x="1836609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67458" y="68854"/>
            <a:ext cx="853061" cy="855157"/>
          </a:xfrm>
          <a:custGeom>
            <a:avLst/>
            <a:gdLst>
              <a:gd name="connsiteX0" fmla="*/ 0 w 853061"/>
              <a:gd name="connsiteY0" fmla="*/ 687808 h 855157"/>
              <a:gd name="connsiteX1" fmla="*/ 139346 w 853061"/>
              <a:gd name="connsiteY1" fmla="*/ 855157 h 855157"/>
              <a:gd name="connsiteX2" fmla="*/ 853061 w 853061"/>
              <a:gd name="connsiteY2" fmla="*/ 176270 h 855157"/>
              <a:gd name="connsiteX3" fmla="*/ 687808 w 853061"/>
              <a:gd name="connsiteY3" fmla="*/ 0 h 855157"/>
              <a:gd name="connsiteX4" fmla="*/ 0 w 853061"/>
              <a:gd name="connsiteY4" fmla="*/ 687808 h 855157"/>
            </a:gdLst>
            <a:ahLst/>
            <a:cxnLst/>
            <a:rect l="l" t="t" r="r" b="b"/>
            <a:pathLst>
              <a:path w="853061" h="855157">
                <a:moveTo>
                  <a:pt x="0" y="687808"/>
                </a:moveTo>
                <a:lnTo>
                  <a:pt x="139346" y="855157"/>
                </a:lnTo>
                <a:lnTo>
                  <a:pt x="853061" y="176270"/>
                </a:lnTo>
                <a:lnTo>
                  <a:pt x="687808" y="0"/>
                </a:lnTo>
                <a:lnTo>
                  <a:pt x="0" y="68780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72222" y="240841"/>
            <a:ext cx="11976559" cy="510907"/>
          </a:xfrm>
          <a:prstGeom prst="parallelogram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203810" y="68855"/>
            <a:ext cx="555243" cy="854879"/>
          </a:xfrm>
          <a:custGeom>
            <a:avLst/>
            <a:gdLst>
              <a:gd name="connsiteX0" fmla="*/ 213720 w 555243"/>
              <a:gd name="connsiteY0" fmla="*/ 0 h 854879"/>
              <a:gd name="connsiteX1" fmla="*/ 555243 w 555243"/>
              <a:gd name="connsiteY1" fmla="*/ 0 h 854879"/>
              <a:gd name="connsiteX2" fmla="*/ 341523 w 555243"/>
              <a:gd name="connsiteY2" fmla="*/ 854879 h 854879"/>
              <a:gd name="connsiteX3" fmla="*/ 0 w 555243"/>
              <a:gd name="connsiteY3" fmla="*/ 854879 h 854879"/>
              <a:gd name="connsiteX4" fmla="*/ 213720 w 555243"/>
              <a:gd name="connsiteY4" fmla="*/ 0 h 854879"/>
            </a:gdLst>
            <a:ahLst/>
            <a:cxnLst/>
            <a:rect l="l" t="t" r="r" b="b"/>
            <a:pathLst>
              <a:path w="555243" h="854879">
                <a:moveTo>
                  <a:pt x="213720" y="0"/>
                </a:moveTo>
                <a:lnTo>
                  <a:pt x="555243" y="0"/>
                </a:lnTo>
                <a:lnTo>
                  <a:pt x="341523" y="854879"/>
                </a:lnTo>
                <a:lnTo>
                  <a:pt x="0" y="854879"/>
                </a:lnTo>
                <a:lnTo>
                  <a:pt x="213720" y="0"/>
                </a:ln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794860" y="247948"/>
            <a:ext cx="7780158" cy="49669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zh-CN" altLang="en-US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三、</a:t>
            </a: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工匠精神：听声辨机与看火知温的“钢铁基因”</a:t>
            </a: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7"/>
            </p:custDataLst>
          </p:nvPr>
        </p:nvSpPr>
        <p:spPr>
          <a:xfrm>
            <a:off x="3862705" y="2277110"/>
            <a:ext cx="7440295" cy="316801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老轧钢工能在85分贝噪音中分辨轴承磨损0.15mm的“滋滋声”与氧化铁皮摩擦的“闷响”。
“听声辨机”基于十年积累，记录每种故障对应的声音频率、持续时长、伴随现象。笔记本中详细标注“R2机架工作辊轴承磨损0.2mm时，杂音出现于钢坯进入后25秒”，体现细节拆解能力。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7" name="标题 1"/>
          <p:cNvSpPr txBox="1"/>
          <p:nvPr>
            <p:custDataLst>
              <p:tags r:id="rId8"/>
            </p:custDataLst>
          </p:nvPr>
        </p:nvSpPr>
        <p:spPr>
          <a:xfrm>
            <a:off x="7032144" y="1130300"/>
            <a:ext cx="1001982" cy="1001982"/>
          </a:xfrm>
          <a:prstGeom prst="ellipse">
            <a:avLst/>
          </a:prstGeom>
          <a:solidFill>
            <a:schemeClr val="accent1"/>
          </a:solidFill>
          <a:ln w="76200" cap="flat">
            <a:solidFill>
              <a:schemeClr val="accent1">
                <a:lumMod val="20000"/>
                <a:lumOff val="80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>
            <p:custDataLst>
              <p:tags r:id="rId9"/>
            </p:custDataLst>
          </p:nvPr>
        </p:nvSpPr>
        <p:spPr>
          <a:xfrm flipH="1" flipV="1">
            <a:off x="7320368" y="1412934"/>
            <a:ext cx="440775" cy="426554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ahLst/>
            <a:cxnLst/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666749" y="1617859"/>
            <a:ext cx="2533913" cy="4511479"/>
          </a:xfrm>
          <a:prstGeom prst="roundRect">
            <a:avLst>
              <a:gd name="adj" fmla="val 3193"/>
            </a:avLst>
          </a:prstGeom>
          <a:solidFill>
            <a:schemeClr val="bg1"/>
          </a:solidFill>
          <a:ln w="9525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>
            <a:off x="758825" y="3284855"/>
            <a:ext cx="2442210" cy="4400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2</a:t>
            </a:r>
            <a:r>
              <a:rPr kumimoji="1" lang="zh-CN" altLang="en-US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、</a:t>
            </a: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“</a:t>
            </a:r>
            <a:r>
              <a:rPr kumimoji="1" lang="zh-CN" altLang="en-US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十年如一日的专注</a:t>
            </a: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”——</a:t>
            </a:r>
            <a:r>
              <a:rPr kumimoji="1" lang="zh-CN" altLang="en-US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以长期坚守沉淀，践行</a:t>
            </a: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“</a:t>
            </a:r>
            <a:r>
              <a:rPr kumimoji="1" lang="zh-CN" altLang="en-US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专注坚守</a:t>
            </a: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”</a:t>
            </a:r>
            <a:endParaRPr kumimoji="1" lang="en-US" altLang="zh-CN" sz="24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6" name="标题 1"/>
          <p:cNvSpPr txBox="1"/>
          <p:nvPr>
            <p:custDataLst>
              <p:tags r:id="rId3"/>
            </p:custDataLst>
          </p:nvPr>
        </p:nvSpPr>
        <p:spPr>
          <a:xfrm>
            <a:off x="1432714" y="1130300"/>
            <a:ext cx="1001982" cy="1001982"/>
          </a:xfrm>
          <a:prstGeom prst="ellipse">
            <a:avLst/>
          </a:prstGeom>
          <a:solidFill>
            <a:schemeClr val="accent1"/>
          </a:solidFill>
          <a:ln w="76200" cap="flat">
            <a:solidFill>
              <a:schemeClr val="accent1">
                <a:lumMod val="20000"/>
                <a:lumOff val="80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4"/>
            </p:custDataLst>
          </p:nvPr>
        </p:nvSpPr>
        <p:spPr>
          <a:xfrm flipH="1" flipV="1">
            <a:off x="1713318" y="1418014"/>
            <a:ext cx="440775" cy="426554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ahLst/>
            <a:cxnLst/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5"/>
            </p:custDataLst>
          </p:nvPr>
        </p:nvSpPr>
        <p:spPr>
          <a:xfrm>
            <a:off x="3575685" y="1628775"/>
            <a:ext cx="8292465" cy="4511675"/>
          </a:xfrm>
          <a:prstGeom prst="roundRect">
            <a:avLst>
              <a:gd name="adj" fmla="val 3193"/>
            </a:avLst>
          </a:prstGeom>
          <a:solidFill>
            <a:schemeClr val="bg1"/>
          </a:solidFill>
          <a:ln w="9525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>
            <p:custDataLst>
              <p:tags r:id="rId6"/>
            </p:custDataLst>
          </p:nvPr>
        </p:nvSpPr>
        <p:spPr>
          <a:xfrm>
            <a:off x="7244413" y="1418014"/>
            <a:ext cx="461105" cy="426554"/>
          </a:xfrm>
          <a:custGeom>
            <a:avLst/>
            <a:gdLst>
              <a:gd name="connsiteX0" fmla="*/ 2136435 w 5834559"/>
              <a:gd name="connsiteY0" fmla="*/ 643126 h 5397372"/>
              <a:gd name="connsiteX1" fmla="*/ 3716657 w 5834559"/>
              <a:gd name="connsiteY1" fmla="*/ 643126 h 5397372"/>
              <a:gd name="connsiteX2" fmla="*/ 3716657 w 5834559"/>
              <a:gd name="connsiteY2" fmla="*/ 1064855 h 5397372"/>
              <a:gd name="connsiteX3" fmla="*/ 2136435 w 5834559"/>
              <a:gd name="connsiteY3" fmla="*/ 1064855 h 5397372"/>
              <a:gd name="connsiteX4" fmla="*/ 693741 w 5834559"/>
              <a:gd name="connsiteY4" fmla="*/ 643126 h 5397372"/>
              <a:gd name="connsiteX5" fmla="*/ 1550121 w 5834559"/>
              <a:gd name="connsiteY5" fmla="*/ 643126 h 5397372"/>
              <a:gd name="connsiteX6" fmla="*/ 1550121 w 5834559"/>
              <a:gd name="connsiteY6" fmla="*/ 1064855 h 5397372"/>
              <a:gd name="connsiteX7" fmla="*/ 693741 w 5834559"/>
              <a:gd name="connsiteY7" fmla="*/ 1064855 h 5397372"/>
              <a:gd name="connsiteX8" fmla="*/ 421729 w 5834559"/>
              <a:gd name="connsiteY8" fmla="*/ 1336867 h 5397372"/>
              <a:gd name="connsiteX9" fmla="*/ 421729 w 5834559"/>
              <a:gd name="connsiteY9" fmla="*/ 2079805 h 5397372"/>
              <a:gd name="connsiteX10" fmla="*/ 5412133 w 5834559"/>
              <a:gd name="connsiteY10" fmla="*/ 2079805 h 5397372"/>
              <a:gd name="connsiteX11" fmla="*/ 5412133 w 5834559"/>
              <a:gd name="connsiteY11" fmla="*/ 1336867 h 5397372"/>
              <a:gd name="connsiteX12" fmla="*/ 5140113 w 5834559"/>
              <a:gd name="connsiteY12" fmla="*/ 1064855 h 5397372"/>
              <a:gd name="connsiteX13" fmla="*/ 4302971 w 5834559"/>
              <a:gd name="connsiteY13" fmla="*/ 1064855 h 5397372"/>
              <a:gd name="connsiteX14" fmla="*/ 4302971 w 5834559"/>
              <a:gd name="connsiteY14" fmla="*/ 643126 h 5397372"/>
              <a:gd name="connsiteX15" fmla="*/ 5140113 w 5834559"/>
              <a:gd name="connsiteY15" fmla="*/ 643126 h 5397372"/>
              <a:gd name="connsiteX16" fmla="*/ 5834559 w 5834559"/>
              <a:gd name="connsiteY16" fmla="*/ 1336867 h 5397372"/>
              <a:gd name="connsiteX17" fmla="*/ 5834559 w 5834559"/>
              <a:gd name="connsiteY17" fmla="*/ 4703631 h 5397372"/>
              <a:gd name="connsiteX18" fmla="*/ 5140818 w 5834559"/>
              <a:gd name="connsiteY18" fmla="*/ 5397372 h 5397372"/>
              <a:gd name="connsiteX19" fmla="*/ 693741 w 5834559"/>
              <a:gd name="connsiteY19" fmla="*/ 5397372 h 5397372"/>
              <a:gd name="connsiteX20" fmla="*/ 0 w 5834559"/>
              <a:gd name="connsiteY20" fmla="*/ 4703631 h 5397372"/>
              <a:gd name="connsiteX21" fmla="*/ 0 w 5834559"/>
              <a:gd name="connsiteY21" fmla="*/ 2501529 h 5397372"/>
              <a:gd name="connsiteX22" fmla="*/ 0 w 5834559"/>
              <a:gd name="connsiteY22" fmla="*/ 2079805 h 5397372"/>
              <a:gd name="connsiteX23" fmla="*/ 0 w 5834559"/>
              <a:gd name="connsiteY23" fmla="*/ 1336867 h 5397372"/>
              <a:gd name="connsiteX24" fmla="*/ 693741 w 5834559"/>
              <a:gd name="connsiteY24" fmla="*/ 643126 h 5397372"/>
              <a:gd name="connsiteX25" fmla="*/ 3997242 w 5834559"/>
              <a:gd name="connsiteY25" fmla="*/ 0 h 5397372"/>
              <a:gd name="connsiteX26" fmla="*/ 4208106 w 5834559"/>
              <a:gd name="connsiteY26" fmla="*/ 210864 h 5397372"/>
              <a:gd name="connsiteX27" fmla="*/ 4208106 w 5834559"/>
              <a:gd name="connsiteY27" fmla="*/ 1506961 h 5397372"/>
              <a:gd name="connsiteX28" fmla="*/ 3997242 w 5834559"/>
              <a:gd name="connsiteY28" fmla="*/ 1718528 h 5397372"/>
              <a:gd name="connsiteX29" fmla="*/ 3786378 w 5834559"/>
              <a:gd name="connsiteY29" fmla="*/ 1507664 h 5397372"/>
              <a:gd name="connsiteX30" fmla="*/ 3786378 w 5834559"/>
              <a:gd name="connsiteY30" fmla="*/ 210864 h 5397372"/>
              <a:gd name="connsiteX31" fmla="*/ 3997242 w 5834559"/>
              <a:gd name="connsiteY31" fmla="*/ 0 h 5397372"/>
              <a:gd name="connsiteX32" fmla="*/ 1836609 w 5834559"/>
              <a:gd name="connsiteY32" fmla="*/ 0 h 5397372"/>
              <a:gd name="connsiteX33" fmla="*/ 2047469 w 5834559"/>
              <a:gd name="connsiteY33" fmla="*/ 210864 h 5397372"/>
              <a:gd name="connsiteX34" fmla="*/ 2047469 w 5834559"/>
              <a:gd name="connsiteY34" fmla="*/ 1506961 h 5397372"/>
              <a:gd name="connsiteX35" fmla="*/ 1836609 w 5834559"/>
              <a:gd name="connsiteY35" fmla="*/ 1718528 h 5397372"/>
              <a:gd name="connsiteX36" fmla="*/ 1625745 w 5834559"/>
              <a:gd name="connsiteY36" fmla="*/ 1507664 h 5397372"/>
              <a:gd name="connsiteX37" fmla="*/ 1625745 w 5834559"/>
              <a:gd name="connsiteY37" fmla="*/ 210864 h 5397372"/>
              <a:gd name="connsiteX38" fmla="*/ 1836609 w 5834559"/>
              <a:gd name="connsiteY38" fmla="*/ 0 h 5397372"/>
            </a:gdLst>
            <a:ahLst/>
            <a:cxnLst/>
            <a:rect l="l" t="t" r="r" b="b"/>
            <a:pathLst>
              <a:path w="5834559" h="5397372">
                <a:moveTo>
                  <a:pt x="2136435" y="643126"/>
                </a:moveTo>
                <a:lnTo>
                  <a:pt x="3716657" y="643126"/>
                </a:lnTo>
                <a:lnTo>
                  <a:pt x="3716657" y="1064855"/>
                </a:lnTo>
                <a:lnTo>
                  <a:pt x="2136435" y="1064855"/>
                </a:lnTo>
                <a:close/>
                <a:moveTo>
                  <a:pt x="693741" y="643126"/>
                </a:moveTo>
                <a:lnTo>
                  <a:pt x="1550121" y="643126"/>
                </a:lnTo>
                <a:lnTo>
                  <a:pt x="1550121" y="1064855"/>
                </a:lnTo>
                <a:lnTo>
                  <a:pt x="693741" y="1064855"/>
                </a:lnTo>
                <a:cubicBezTo>
                  <a:pt x="543320" y="1064855"/>
                  <a:pt x="421729" y="1187151"/>
                  <a:pt x="421729" y="1336867"/>
                </a:cubicBezTo>
                <a:lnTo>
                  <a:pt x="421729" y="2079805"/>
                </a:lnTo>
                <a:lnTo>
                  <a:pt x="5412133" y="2079805"/>
                </a:lnTo>
                <a:lnTo>
                  <a:pt x="5412133" y="1336867"/>
                </a:lnTo>
                <a:cubicBezTo>
                  <a:pt x="5412133" y="1186446"/>
                  <a:pt x="5289830" y="1064855"/>
                  <a:pt x="5140113" y="1064855"/>
                </a:cubicBezTo>
                <a:lnTo>
                  <a:pt x="4302971" y="1064855"/>
                </a:lnTo>
                <a:lnTo>
                  <a:pt x="4302971" y="643126"/>
                </a:lnTo>
                <a:lnTo>
                  <a:pt x="5140113" y="643126"/>
                </a:lnTo>
                <a:cubicBezTo>
                  <a:pt x="5523184" y="643126"/>
                  <a:pt x="5833854" y="953797"/>
                  <a:pt x="5834559" y="1336867"/>
                </a:cubicBezTo>
                <a:lnTo>
                  <a:pt x="5834559" y="4703631"/>
                </a:lnTo>
                <a:cubicBezTo>
                  <a:pt x="5834559" y="5085292"/>
                  <a:pt x="5522479" y="5397372"/>
                  <a:pt x="5140818" y="5397372"/>
                </a:cubicBezTo>
                <a:lnTo>
                  <a:pt x="693741" y="5397372"/>
                </a:lnTo>
                <a:cubicBezTo>
                  <a:pt x="312080" y="5397372"/>
                  <a:pt x="0" y="5085292"/>
                  <a:pt x="0" y="4703631"/>
                </a:cubicBezTo>
                <a:lnTo>
                  <a:pt x="0" y="2501529"/>
                </a:lnTo>
                <a:lnTo>
                  <a:pt x="0" y="2079805"/>
                </a:lnTo>
                <a:lnTo>
                  <a:pt x="0" y="1336867"/>
                </a:lnTo>
                <a:cubicBezTo>
                  <a:pt x="0" y="953797"/>
                  <a:pt x="310671" y="643126"/>
                  <a:pt x="693741" y="643126"/>
                </a:cubicBezTo>
                <a:close/>
                <a:moveTo>
                  <a:pt x="3997242" y="0"/>
                </a:moveTo>
                <a:cubicBezTo>
                  <a:pt x="4113920" y="0"/>
                  <a:pt x="4208106" y="94186"/>
                  <a:pt x="4208106" y="210864"/>
                </a:cubicBezTo>
                <a:lnTo>
                  <a:pt x="4208106" y="1506961"/>
                </a:lnTo>
                <a:cubicBezTo>
                  <a:pt x="4208106" y="1623639"/>
                  <a:pt x="4113920" y="1718528"/>
                  <a:pt x="3997242" y="1718528"/>
                </a:cubicBezTo>
                <a:cubicBezTo>
                  <a:pt x="3880564" y="1718528"/>
                  <a:pt x="3786378" y="1624342"/>
                  <a:pt x="3786378" y="1507664"/>
                </a:cubicBezTo>
                <a:lnTo>
                  <a:pt x="3786378" y="210864"/>
                </a:lnTo>
                <a:cubicBezTo>
                  <a:pt x="3786378" y="94186"/>
                  <a:pt x="3880564" y="0"/>
                  <a:pt x="3997242" y="0"/>
                </a:cubicBezTo>
                <a:close/>
                <a:moveTo>
                  <a:pt x="1836609" y="0"/>
                </a:moveTo>
                <a:cubicBezTo>
                  <a:pt x="1953287" y="0"/>
                  <a:pt x="2047469" y="94186"/>
                  <a:pt x="2047469" y="210864"/>
                </a:cubicBezTo>
                <a:lnTo>
                  <a:pt x="2047469" y="1506961"/>
                </a:lnTo>
                <a:cubicBezTo>
                  <a:pt x="2047469" y="1623639"/>
                  <a:pt x="1953287" y="1718528"/>
                  <a:pt x="1836609" y="1718528"/>
                </a:cubicBezTo>
                <a:cubicBezTo>
                  <a:pt x="1719932" y="1718528"/>
                  <a:pt x="1625745" y="1624342"/>
                  <a:pt x="1625745" y="1507664"/>
                </a:cubicBezTo>
                <a:lnTo>
                  <a:pt x="1625745" y="210864"/>
                </a:lnTo>
                <a:cubicBezTo>
                  <a:pt x="1625745" y="94186"/>
                  <a:pt x="1719932" y="0"/>
                  <a:pt x="1836609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67458" y="68854"/>
            <a:ext cx="853061" cy="855157"/>
          </a:xfrm>
          <a:custGeom>
            <a:avLst/>
            <a:gdLst>
              <a:gd name="connsiteX0" fmla="*/ 0 w 853061"/>
              <a:gd name="connsiteY0" fmla="*/ 687808 h 855157"/>
              <a:gd name="connsiteX1" fmla="*/ 139346 w 853061"/>
              <a:gd name="connsiteY1" fmla="*/ 855157 h 855157"/>
              <a:gd name="connsiteX2" fmla="*/ 853061 w 853061"/>
              <a:gd name="connsiteY2" fmla="*/ 176270 h 855157"/>
              <a:gd name="connsiteX3" fmla="*/ 687808 w 853061"/>
              <a:gd name="connsiteY3" fmla="*/ 0 h 855157"/>
              <a:gd name="connsiteX4" fmla="*/ 0 w 853061"/>
              <a:gd name="connsiteY4" fmla="*/ 687808 h 855157"/>
            </a:gdLst>
            <a:ahLst/>
            <a:cxnLst/>
            <a:rect l="l" t="t" r="r" b="b"/>
            <a:pathLst>
              <a:path w="853061" h="855157">
                <a:moveTo>
                  <a:pt x="0" y="687808"/>
                </a:moveTo>
                <a:lnTo>
                  <a:pt x="139346" y="855157"/>
                </a:lnTo>
                <a:lnTo>
                  <a:pt x="853061" y="176270"/>
                </a:lnTo>
                <a:lnTo>
                  <a:pt x="687808" y="0"/>
                </a:lnTo>
                <a:lnTo>
                  <a:pt x="0" y="68780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72222" y="240841"/>
            <a:ext cx="11976559" cy="510907"/>
          </a:xfrm>
          <a:prstGeom prst="parallelogram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203810" y="68855"/>
            <a:ext cx="555243" cy="854879"/>
          </a:xfrm>
          <a:custGeom>
            <a:avLst/>
            <a:gdLst>
              <a:gd name="connsiteX0" fmla="*/ 213720 w 555243"/>
              <a:gd name="connsiteY0" fmla="*/ 0 h 854879"/>
              <a:gd name="connsiteX1" fmla="*/ 555243 w 555243"/>
              <a:gd name="connsiteY1" fmla="*/ 0 h 854879"/>
              <a:gd name="connsiteX2" fmla="*/ 341523 w 555243"/>
              <a:gd name="connsiteY2" fmla="*/ 854879 h 854879"/>
              <a:gd name="connsiteX3" fmla="*/ 0 w 555243"/>
              <a:gd name="connsiteY3" fmla="*/ 854879 h 854879"/>
              <a:gd name="connsiteX4" fmla="*/ 213720 w 555243"/>
              <a:gd name="connsiteY4" fmla="*/ 0 h 854879"/>
            </a:gdLst>
            <a:ahLst/>
            <a:cxnLst/>
            <a:rect l="l" t="t" r="r" b="b"/>
            <a:pathLst>
              <a:path w="555243" h="854879">
                <a:moveTo>
                  <a:pt x="213720" y="0"/>
                </a:moveTo>
                <a:lnTo>
                  <a:pt x="555243" y="0"/>
                </a:lnTo>
                <a:lnTo>
                  <a:pt x="341523" y="854879"/>
                </a:lnTo>
                <a:lnTo>
                  <a:pt x="0" y="854879"/>
                </a:lnTo>
                <a:lnTo>
                  <a:pt x="213720" y="0"/>
                </a:ln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794860" y="247948"/>
            <a:ext cx="7780158" cy="49669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zh-CN" altLang="en-US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三、</a:t>
            </a: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工匠精神：听声辨机与看火知温的“钢铁基因”</a:t>
            </a: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7"/>
            </p:custDataLst>
          </p:nvPr>
        </p:nvSpPr>
        <p:spPr>
          <a:xfrm>
            <a:off x="3862705" y="2277110"/>
            <a:ext cx="7685405" cy="316801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练习</a:t>
            </a: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“</a:t>
            </a:r>
            <a:r>
              <a:rPr kumimoji="1" lang="zh-CN" altLang="en-US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听声</a:t>
            </a: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”</a:t>
            </a:r>
            <a:r>
              <a:rPr kumimoji="1" lang="zh-CN" altLang="en-US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时戴降噪耳机，只留一侧耳听设备声，反复模拟故障场景。练习</a:t>
            </a: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“</a:t>
            </a:r>
            <a:r>
              <a:rPr kumimoji="1" lang="zh-CN" altLang="en-US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看火</a:t>
            </a: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”</a:t>
            </a:r>
            <a:r>
              <a:rPr kumimoji="1" lang="zh-CN" altLang="en-US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时在加热炉旁站</a:t>
            </a: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4-5</a:t>
            </a:r>
            <a:r>
              <a:rPr kumimoji="1" lang="zh-CN" altLang="en-US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小时，对比火花颜色、长度、分叉数量。</a:t>
            </a:r>
            <a:endParaRPr kumimoji="1" lang="zh-CN" altLang="en-US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  <a:p>
            <a:pPr algn="l">
              <a:lnSpc>
                <a:spcPct val="150000"/>
              </a:lnSpc>
            </a:pPr>
            <a:r>
              <a:rPr kumimoji="1" lang="zh-CN" altLang="en-US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将日常重复转化为</a:t>
            </a: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“</a:t>
            </a:r>
            <a:r>
              <a:rPr kumimoji="1" lang="zh-CN" altLang="en-US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有目的的积累</a:t>
            </a: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”</a:t>
            </a:r>
            <a:r>
              <a:rPr kumimoji="1" lang="zh-CN" altLang="en-US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，如同酿酒，时间越久经验越浓。</a:t>
            </a:r>
            <a:endParaRPr kumimoji="1" lang="zh-CN" altLang="en-US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7" name="标题 1"/>
          <p:cNvSpPr txBox="1"/>
          <p:nvPr>
            <p:custDataLst>
              <p:tags r:id="rId8"/>
            </p:custDataLst>
          </p:nvPr>
        </p:nvSpPr>
        <p:spPr>
          <a:xfrm>
            <a:off x="7032144" y="1130300"/>
            <a:ext cx="1001982" cy="1001982"/>
          </a:xfrm>
          <a:prstGeom prst="ellipse">
            <a:avLst/>
          </a:prstGeom>
          <a:solidFill>
            <a:schemeClr val="accent1"/>
          </a:solidFill>
          <a:ln w="76200" cap="flat">
            <a:solidFill>
              <a:schemeClr val="accent1">
                <a:lumMod val="20000"/>
                <a:lumOff val="80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>
            <p:custDataLst>
              <p:tags r:id="rId9"/>
            </p:custDataLst>
          </p:nvPr>
        </p:nvSpPr>
        <p:spPr>
          <a:xfrm flipH="1" flipV="1">
            <a:off x="7320368" y="1412934"/>
            <a:ext cx="440775" cy="426554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ahLst/>
            <a:cxnLst/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666749" y="1617859"/>
            <a:ext cx="2533913" cy="4511479"/>
          </a:xfrm>
          <a:prstGeom prst="roundRect">
            <a:avLst>
              <a:gd name="adj" fmla="val 3193"/>
            </a:avLst>
          </a:prstGeom>
          <a:solidFill>
            <a:schemeClr val="bg1"/>
          </a:solidFill>
          <a:ln w="9525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>
            <a:off x="758825" y="3284855"/>
            <a:ext cx="2442210" cy="4400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3</a:t>
            </a:r>
            <a:r>
              <a:rPr kumimoji="1" lang="zh-CN" altLang="en-US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、</a:t>
            </a: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“风险前置的担当”——以责任预判隐患，扛起“质量守护”使命</a:t>
            </a:r>
            <a:endParaRPr kumimoji="1" lang="en-US" altLang="zh-CN" sz="24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6" name="标题 1"/>
          <p:cNvSpPr txBox="1"/>
          <p:nvPr>
            <p:custDataLst>
              <p:tags r:id="rId3"/>
            </p:custDataLst>
          </p:nvPr>
        </p:nvSpPr>
        <p:spPr>
          <a:xfrm>
            <a:off x="1432714" y="1130300"/>
            <a:ext cx="1001982" cy="1001982"/>
          </a:xfrm>
          <a:prstGeom prst="ellipse">
            <a:avLst/>
          </a:prstGeom>
          <a:solidFill>
            <a:schemeClr val="accent1"/>
          </a:solidFill>
          <a:ln w="76200" cap="flat">
            <a:solidFill>
              <a:schemeClr val="accent1">
                <a:lumMod val="20000"/>
                <a:lumOff val="80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4"/>
            </p:custDataLst>
          </p:nvPr>
        </p:nvSpPr>
        <p:spPr>
          <a:xfrm flipH="1" flipV="1">
            <a:off x="1713318" y="1418014"/>
            <a:ext cx="440775" cy="426554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ahLst/>
            <a:cxnLst/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5"/>
            </p:custDataLst>
          </p:nvPr>
        </p:nvSpPr>
        <p:spPr>
          <a:xfrm>
            <a:off x="3575685" y="1628775"/>
            <a:ext cx="8292465" cy="4511675"/>
          </a:xfrm>
          <a:prstGeom prst="roundRect">
            <a:avLst>
              <a:gd name="adj" fmla="val 3193"/>
            </a:avLst>
          </a:prstGeom>
          <a:solidFill>
            <a:schemeClr val="bg1"/>
          </a:solidFill>
          <a:ln w="9525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>
            <p:custDataLst>
              <p:tags r:id="rId6"/>
            </p:custDataLst>
          </p:nvPr>
        </p:nvSpPr>
        <p:spPr>
          <a:xfrm>
            <a:off x="7244413" y="1418014"/>
            <a:ext cx="461105" cy="426554"/>
          </a:xfrm>
          <a:custGeom>
            <a:avLst/>
            <a:gdLst>
              <a:gd name="connsiteX0" fmla="*/ 2136435 w 5834559"/>
              <a:gd name="connsiteY0" fmla="*/ 643126 h 5397372"/>
              <a:gd name="connsiteX1" fmla="*/ 3716657 w 5834559"/>
              <a:gd name="connsiteY1" fmla="*/ 643126 h 5397372"/>
              <a:gd name="connsiteX2" fmla="*/ 3716657 w 5834559"/>
              <a:gd name="connsiteY2" fmla="*/ 1064855 h 5397372"/>
              <a:gd name="connsiteX3" fmla="*/ 2136435 w 5834559"/>
              <a:gd name="connsiteY3" fmla="*/ 1064855 h 5397372"/>
              <a:gd name="connsiteX4" fmla="*/ 693741 w 5834559"/>
              <a:gd name="connsiteY4" fmla="*/ 643126 h 5397372"/>
              <a:gd name="connsiteX5" fmla="*/ 1550121 w 5834559"/>
              <a:gd name="connsiteY5" fmla="*/ 643126 h 5397372"/>
              <a:gd name="connsiteX6" fmla="*/ 1550121 w 5834559"/>
              <a:gd name="connsiteY6" fmla="*/ 1064855 h 5397372"/>
              <a:gd name="connsiteX7" fmla="*/ 693741 w 5834559"/>
              <a:gd name="connsiteY7" fmla="*/ 1064855 h 5397372"/>
              <a:gd name="connsiteX8" fmla="*/ 421729 w 5834559"/>
              <a:gd name="connsiteY8" fmla="*/ 1336867 h 5397372"/>
              <a:gd name="connsiteX9" fmla="*/ 421729 w 5834559"/>
              <a:gd name="connsiteY9" fmla="*/ 2079805 h 5397372"/>
              <a:gd name="connsiteX10" fmla="*/ 5412133 w 5834559"/>
              <a:gd name="connsiteY10" fmla="*/ 2079805 h 5397372"/>
              <a:gd name="connsiteX11" fmla="*/ 5412133 w 5834559"/>
              <a:gd name="connsiteY11" fmla="*/ 1336867 h 5397372"/>
              <a:gd name="connsiteX12" fmla="*/ 5140113 w 5834559"/>
              <a:gd name="connsiteY12" fmla="*/ 1064855 h 5397372"/>
              <a:gd name="connsiteX13" fmla="*/ 4302971 w 5834559"/>
              <a:gd name="connsiteY13" fmla="*/ 1064855 h 5397372"/>
              <a:gd name="connsiteX14" fmla="*/ 4302971 w 5834559"/>
              <a:gd name="connsiteY14" fmla="*/ 643126 h 5397372"/>
              <a:gd name="connsiteX15" fmla="*/ 5140113 w 5834559"/>
              <a:gd name="connsiteY15" fmla="*/ 643126 h 5397372"/>
              <a:gd name="connsiteX16" fmla="*/ 5834559 w 5834559"/>
              <a:gd name="connsiteY16" fmla="*/ 1336867 h 5397372"/>
              <a:gd name="connsiteX17" fmla="*/ 5834559 w 5834559"/>
              <a:gd name="connsiteY17" fmla="*/ 4703631 h 5397372"/>
              <a:gd name="connsiteX18" fmla="*/ 5140818 w 5834559"/>
              <a:gd name="connsiteY18" fmla="*/ 5397372 h 5397372"/>
              <a:gd name="connsiteX19" fmla="*/ 693741 w 5834559"/>
              <a:gd name="connsiteY19" fmla="*/ 5397372 h 5397372"/>
              <a:gd name="connsiteX20" fmla="*/ 0 w 5834559"/>
              <a:gd name="connsiteY20" fmla="*/ 4703631 h 5397372"/>
              <a:gd name="connsiteX21" fmla="*/ 0 w 5834559"/>
              <a:gd name="connsiteY21" fmla="*/ 2501529 h 5397372"/>
              <a:gd name="connsiteX22" fmla="*/ 0 w 5834559"/>
              <a:gd name="connsiteY22" fmla="*/ 2079805 h 5397372"/>
              <a:gd name="connsiteX23" fmla="*/ 0 w 5834559"/>
              <a:gd name="connsiteY23" fmla="*/ 1336867 h 5397372"/>
              <a:gd name="connsiteX24" fmla="*/ 693741 w 5834559"/>
              <a:gd name="connsiteY24" fmla="*/ 643126 h 5397372"/>
              <a:gd name="connsiteX25" fmla="*/ 3997242 w 5834559"/>
              <a:gd name="connsiteY25" fmla="*/ 0 h 5397372"/>
              <a:gd name="connsiteX26" fmla="*/ 4208106 w 5834559"/>
              <a:gd name="connsiteY26" fmla="*/ 210864 h 5397372"/>
              <a:gd name="connsiteX27" fmla="*/ 4208106 w 5834559"/>
              <a:gd name="connsiteY27" fmla="*/ 1506961 h 5397372"/>
              <a:gd name="connsiteX28" fmla="*/ 3997242 w 5834559"/>
              <a:gd name="connsiteY28" fmla="*/ 1718528 h 5397372"/>
              <a:gd name="connsiteX29" fmla="*/ 3786378 w 5834559"/>
              <a:gd name="connsiteY29" fmla="*/ 1507664 h 5397372"/>
              <a:gd name="connsiteX30" fmla="*/ 3786378 w 5834559"/>
              <a:gd name="connsiteY30" fmla="*/ 210864 h 5397372"/>
              <a:gd name="connsiteX31" fmla="*/ 3997242 w 5834559"/>
              <a:gd name="connsiteY31" fmla="*/ 0 h 5397372"/>
              <a:gd name="connsiteX32" fmla="*/ 1836609 w 5834559"/>
              <a:gd name="connsiteY32" fmla="*/ 0 h 5397372"/>
              <a:gd name="connsiteX33" fmla="*/ 2047469 w 5834559"/>
              <a:gd name="connsiteY33" fmla="*/ 210864 h 5397372"/>
              <a:gd name="connsiteX34" fmla="*/ 2047469 w 5834559"/>
              <a:gd name="connsiteY34" fmla="*/ 1506961 h 5397372"/>
              <a:gd name="connsiteX35" fmla="*/ 1836609 w 5834559"/>
              <a:gd name="connsiteY35" fmla="*/ 1718528 h 5397372"/>
              <a:gd name="connsiteX36" fmla="*/ 1625745 w 5834559"/>
              <a:gd name="connsiteY36" fmla="*/ 1507664 h 5397372"/>
              <a:gd name="connsiteX37" fmla="*/ 1625745 w 5834559"/>
              <a:gd name="connsiteY37" fmla="*/ 210864 h 5397372"/>
              <a:gd name="connsiteX38" fmla="*/ 1836609 w 5834559"/>
              <a:gd name="connsiteY38" fmla="*/ 0 h 5397372"/>
            </a:gdLst>
            <a:ahLst/>
            <a:cxnLst/>
            <a:rect l="l" t="t" r="r" b="b"/>
            <a:pathLst>
              <a:path w="5834559" h="5397372">
                <a:moveTo>
                  <a:pt x="2136435" y="643126"/>
                </a:moveTo>
                <a:lnTo>
                  <a:pt x="3716657" y="643126"/>
                </a:lnTo>
                <a:lnTo>
                  <a:pt x="3716657" y="1064855"/>
                </a:lnTo>
                <a:lnTo>
                  <a:pt x="2136435" y="1064855"/>
                </a:lnTo>
                <a:close/>
                <a:moveTo>
                  <a:pt x="693741" y="643126"/>
                </a:moveTo>
                <a:lnTo>
                  <a:pt x="1550121" y="643126"/>
                </a:lnTo>
                <a:lnTo>
                  <a:pt x="1550121" y="1064855"/>
                </a:lnTo>
                <a:lnTo>
                  <a:pt x="693741" y="1064855"/>
                </a:lnTo>
                <a:cubicBezTo>
                  <a:pt x="543320" y="1064855"/>
                  <a:pt x="421729" y="1187151"/>
                  <a:pt x="421729" y="1336867"/>
                </a:cubicBezTo>
                <a:lnTo>
                  <a:pt x="421729" y="2079805"/>
                </a:lnTo>
                <a:lnTo>
                  <a:pt x="5412133" y="2079805"/>
                </a:lnTo>
                <a:lnTo>
                  <a:pt x="5412133" y="1336867"/>
                </a:lnTo>
                <a:cubicBezTo>
                  <a:pt x="5412133" y="1186446"/>
                  <a:pt x="5289830" y="1064855"/>
                  <a:pt x="5140113" y="1064855"/>
                </a:cubicBezTo>
                <a:lnTo>
                  <a:pt x="4302971" y="1064855"/>
                </a:lnTo>
                <a:lnTo>
                  <a:pt x="4302971" y="643126"/>
                </a:lnTo>
                <a:lnTo>
                  <a:pt x="5140113" y="643126"/>
                </a:lnTo>
                <a:cubicBezTo>
                  <a:pt x="5523184" y="643126"/>
                  <a:pt x="5833854" y="953797"/>
                  <a:pt x="5834559" y="1336867"/>
                </a:cubicBezTo>
                <a:lnTo>
                  <a:pt x="5834559" y="4703631"/>
                </a:lnTo>
                <a:cubicBezTo>
                  <a:pt x="5834559" y="5085292"/>
                  <a:pt x="5522479" y="5397372"/>
                  <a:pt x="5140818" y="5397372"/>
                </a:cubicBezTo>
                <a:lnTo>
                  <a:pt x="693741" y="5397372"/>
                </a:lnTo>
                <a:cubicBezTo>
                  <a:pt x="312080" y="5397372"/>
                  <a:pt x="0" y="5085292"/>
                  <a:pt x="0" y="4703631"/>
                </a:cubicBezTo>
                <a:lnTo>
                  <a:pt x="0" y="2501529"/>
                </a:lnTo>
                <a:lnTo>
                  <a:pt x="0" y="2079805"/>
                </a:lnTo>
                <a:lnTo>
                  <a:pt x="0" y="1336867"/>
                </a:lnTo>
                <a:cubicBezTo>
                  <a:pt x="0" y="953797"/>
                  <a:pt x="310671" y="643126"/>
                  <a:pt x="693741" y="643126"/>
                </a:cubicBezTo>
                <a:close/>
                <a:moveTo>
                  <a:pt x="3997242" y="0"/>
                </a:moveTo>
                <a:cubicBezTo>
                  <a:pt x="4113920" y="0"/>
                  <a:pt x="4208106" y="94186"/>
                  <a:pt x="4208106" y="210864"/>
                </a:cubicBezTo>
                <a:lnTo>
                  <a:pt x="4208106" y="1506961"/>
                </a:lnTo>
                <a:cubicBezTo>
                  <a:pt x="4208106" y="1623639"/>
                  <a:pt x="4113920" y="1718528"/>
                  <a:pt x="3997242" y="1718528"/>
                </a:cubicBezTo>
                <a:cubicBezTo>
                  <a:pt x="3880564" y="1718528"/>
                  <a:pt x="3786378" y="1624342"/>
                  <a:pt x="3786378" y="1507664"/>
                </a:cubicBezTo>
                <a:lnTo>
                  <a:pt x="3786378" y="210864"/>
                </a:lnTo>
                <a:cubicBezTo>
                  <a:pt x="3786378" y="94186"/>
                  <a:pt x="3880564" y="0"/>
                  <a:pt x="3997242" y="0"/>
                </a:cubicBezTo>
                <a:close/>
                <a:moveTo>
                  <a:pt x="1836609" y="0"/>
                </a:moveTo>
                <a:cubicBezTo>
                  <a:pt x="1953287" y="0"/>
                  <a:pt x="2047469" y="94186"/>
                  <a:pt x="2047469" y="210864"/>
                </a:cubicBezTo>
                <a:lnTo>
                  <a:pt x="2047469" y="1506961"/>
                </a:lnTo>
                <a:cubicBezTo>
                  <a:pt x="2047469" y="1623639"/>
                  <a:pt x="1953287" y="1718528"/>
                  <a:pt x="1836609" y="1718528"/>
                </a:cubicBezTo>
                <a:cubicBezTo>
                  <a:pt x="1719932" y="1718528"/>
                  <a:pt x="1625745" y="1624342"/>
                  <a:pt x="1625745" y="1507664"/>
                </a:cubicBezTo>
                <a:lnTo>
                  <a:pt x="1625745" y="210864"/>
                </a:lnTo>
                <a:cubicBezTo>
                  <a:pt x="1625745" y="94186"/>
                  <a:pt x="1719932" y="0"/>
                  <a:pt x="1836609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67458" y="68854"/>
            <a:ext cx="853061" cy="855157"/>
          </a:xfrm>
          <a:custGeom>
            <a:avLst/>
            <a:gdLst>
              <a:gd name="connsiteX0" fmla="*/ 0 w 853061"/>
              <a:gd name="connsiteY0" fmla="*/ 687808 h 855157"/>
              <a:gd name="connsiteX1" fmla="*/ 139346 w 853061"/>
              <a:gd name="connsiteY1" fmla="*/ 855157 h 855157"/>
              <a:gd name="connsiteX2" fmla="*/ 853061 w 853061"/>
              <a:gd name="connsiteY2" fmla="*/ 176270 h 855157"/>
              <a:gd name="connsiteX3" fmla="*/ 687808 w 853061"/>
              <a:gd name="connsiteY3" fmla="*/ 0 h 855157"/>
              <a:gd name="connsiteX4" fmla="*/ 0 w 853061"/>
              <a:gd name="connsiteY4" fmla="*/ 687808 h 855157"/>
            </a:gdLst>
            <a:ahLst/>
            <a:cxnLst/>
            <a:rect l="l" t="t" r="r" b="b"/>
            <a:pathLst>
              <a:path w="853061" h="855157">
                <a:moveTo>
                  <a:pt x="0" y="687808"/>
                </a:moveTo>
                <a:lnTo>
                  <a:pt x="139346" y="855157"/>
                </a:lnTo>
                <a:lnTo>
                  <a:pt x="853061" y="176270"/>
                </a:lnTo>
                <a:lnTo>
                  <a:pt x="687808" y="0"/>
                </a:lnTo>
                <a:lnTo>
                  <a:pt x="0" y="68780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72222" y="240841"/>
            <a:ext cx="11976559" cy="510907"/>
          </a:xfrm>
          <a:prstGeom prst="parallelogram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203810" y="68855"/>
            <a:ext cx="555243" cy="854879"/>
          </a:xfrm>
          <a:custGeom>
            <a:avLst/>
            <a:gdLst>
              <a:gd name="connsiteX0" fmla="*/ 213720 w 555243"/>
              <a:gd name="connsiteY0" fmla="*/ 0 h 854879"/>
              <a:gd name="connsiteX1" fmla="*/ 555243 w 555243"/>
              <a:gd name="connsiteY1" fmla="*/ 0 h 854879"/>
              <a:gd name="connsiteX2" fmla="*/ 341523 w 555243"/>
              <a:gd name="connsiteY2" fmla="*/ 854879 h 854879"/>
              <a:gd name="connsiteX3" fmla="*/ 0 w 555243"/>
              <a:gd name="connsiteY3" fmla="*/ 854879 h 854879"/>
              <a:gd name="connsiteX4" fmla="*/ 213720 w 555243"/>
              <a:gd name="connsiteY4" fmla="*/ 0 h 854879"/>
            </a:gdLst>
            <a:ahLst/>
            <a:cxnLst/>
            <a:rect l="l" t="t" r="r" b="b"/>
            <a:pathLst>
              <a:path w="555243" h="854879">
                <a:moveTo>
                  <a:pt x="213720" y="0"/>
                </a:moveTo>
                <a:lnTo>
                  <a:pt x="555243" y="0"/>
                </a:lnTo>
                <a:lnTo>
                  <a:pt x="341523" y="854879"/>
                </a:lnTo>
                <a:lnTo>
                  <a:pt x="0" y="854879"/>
                </a:lnTo>
                <a:lnTo>
                  <a:pt x="213720" y="0"/>
                </a:ln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794860" y="247948"/>
            <a:ext cx="7780158" cy="49669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zh-CN" altLang="en-US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三、</a:t>
            </a: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工匠精神：听声辨机与看火知温的“钢铁基因”</a:t>
            </a: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7"/>
            </p:custDataLst>
          </p:nvPr>
        </p:nvSpPr>
        <p:spPr>
          <a:xfrm>
            <a:off x="3862705" y="2277110"/>
            <a:ext cx="7440295" cy="316801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听到</a:t>
            </a: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“</a:t>
            </a:r>
            <a:r>
              <a:rPr kumimoji="1" lang="zh-CN" altLang="en-US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高频滋滋声</a:t>
            </a: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”</a:t>
            </a:r>
            <a:r>
              <a:rPr kumimoji="1" lang="zh-CN" altLang="en-US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立即急停，避免</a:t>
            </a: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20</a:t>
            </a:r>
            <a:r>
              <a:rPr kumimoji="1" lang="zh-CN" altLang="en-US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万元钢卷报废、</a:t>
            </a: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4</a:t>
            </a:r>
            <a:r>
              <a:rPr kumimoji="1" lang="zh-CN" altLang="en-US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小时停产。</a:t>
            </a:r>
            <a:endParaRPr kumimoji="1" lang="zh-CN" altLang="en-US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  <a:p>
            <a:pPr algn="l">
              <a:lnSpc>
                <a:spcPct val="150000"/>
              </a:lnSpc>
            </a:pPr>
            <a:r>
              <a:rPr kumimoji="1" lang="zh-CN" altLang="en-US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不盲信红外测温仪，因粉尘影响精度，坚持</a:t>
            </a: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“</a:t>
            </a:r>
            <a:r>
              <a:rPr kumimoji="1" lang="zh-CN" altLang="en-US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以火花为准</a:t>
            </a: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”</a:t>
            </a:r>
            <a:r>
              <a:rPr kumimoji="1" lang="zh-CN" altLang="en-US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调整炉温。将</a:t>
            </a: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“</a:t>
            </a:r>
            <a:r>
              <a:rPr kumimoji="1" lang="zh-CN" altLang="en-US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产品质量守出来</a:t>
            </a: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”</a:t>
            </a:r>
            <a:r>
              <a:rPr kumimoji="1" lang="zh-CN" altLang="en-US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而非</a:t>
            </a: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“</a:t>
            </a:r>
            <a:r>
              <a:rPr kumimoji="1" lang="zh-CN" altLang="en-US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检测出来</a:t>
            </a: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”</a:t>
            </a:r>
            <a:r>
              <a:rPr kumimoji="1" lang="zh-CN" altLang="en-US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，体现对结果的高度负责。</a:t>
            </a:r>
            <a:endParaRPr kumimoji="1" lang="zh-CN" altLang="en-US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  <a:p>
            <a:pPr algn="l">
              <a:lnSpc>
                <a:spcPct val="150000"/>
              </a:lnSpc>
            </a:pPr>
            <a:endParaRPr kumimoji="1" lang="zh-CN" altLang="en-US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7" name="标题 1"/>
          <p:cNvSpPr txBox="1"/>
          <p:nvPr>
            <p:custDataLst>
              <p:tags r:id="rId8"/>
            </p:custDataLst>
          </p:nvPr>
        </p:nvSpPr>
        <p:spPr>
          <a:xfrm>
            <a:off x="7032144" y="1130300"/>
            <a:ext cx="1001982" cy="1001982"/>
          </a:xfrm>
          <a:prstGeom prst="ellipse">
            <a:avLst/>
          </a:prstGeom>
          <a:solidFill>
            <a:schemeClr val="accent1"/>
          </a:solidFill>
          <a:ln w="76200" cap="flat">
            <a:solidFill>
              <a:schemeClr val="accent1">
                <a:lumMod val="20000"/>
                <a:lumOff val="80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>
            <p:custDataLst>
              <p:tags r:id="rId9"/>
            </p:custDataLst>
          </p:nvPr>
        </p:nvSpPr>
        <p:spPr>
          <a:xfrm flipH="1" flipV="1">
            <a:off x="7320368" y="1412934"/>
            <a:ext cx="440775" cy="426554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ahLst/>
            <a:cxnLst/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666749" y="1617859"/>
            <a:ext cx="2533913" cy="4511479"/>
          </a:xfrm>
          <a:prstGeom prst="roundRect">
            <a:avLst>
              <a:gd name="adj" fmla="val 3193"/>
            </a:avLst>
          </a:prstGeom>
          <a:solidFill>
            <a:schemeClr val="bg1"/>
          </a:solidFill>
          <a:ln w="9525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>
            <a:off x="758825" y="3284855"/>
            <a:ext cx="2442210" cy="4400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4</a:t>
            </a:r>
            <a:r>
              <a:rPr kumimoji="1" lang="zh-CN" altLang="en-US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、</a:t>
            </a: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“</a:t>
            </a:r>
            <a:r>
              <a:rPr kumimoji="1" lang="zh-CN" altLang="en-US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师徒相授的传承</a:t>
            </a: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”——</a:t>
            </a:r>
            <a:r>
              <a:rPr kumimoji="1" lang="zh-CN" altLang="en-US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以经验延续价值，推动</a:t>
            </a: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“</a:t>
            </a:r>
            <a:r>
              <a:rPr kumimoji="1" lang="zh-CN" altLang="en-US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技艺薪火</a:t>
            </a: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”</a:t>
            </a:r>
            <a:r>
              <a:rPr kumimoji="1" lang="zh-CN" altLang="en-US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延续</a:t>
            </a:r>
            <a:endParaRPr kumimoji="1" lang="zh-CN" altLang="en-US" sz="24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  <a:p>
            <a:pPr algn="ctr">
              <a:lnSpc>
                <a:spcPct val="100000"/>
              </a:lnSpc>
            </a:pPr>
            <a:endParaRPr kumimoji="1" lang="zh-CN" altLang="en-US" sz="24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6" name="标题 1"/>
          <p:cNvSpPr txBox="1"/>
          <p:nvPr>
            <p:custDataLst>
              <p:tags r:id="rId3"/>
            </p:custDataLst>
          </p:nvPr>
        </p:nvSpPr>
        <p:spPr>
          <a:xfrm>
            <a:off x="1432714" y="1130300"/>
            <a:ext cx="1001982" cy="1001982"/>
          </a:xfrm>
          <a:prstGeom prst="ellipse">
            <a:avLst/>
          </a:prstGeom>
          <a:solidFill>
            <a:schemeClr val="accent1"/>
          </a:solidFill>
          <a:ln w="76200" cap="flat">
            <a:solidFill>
              <a:schemeClr val="accent1">
                <a:lumMod val="20000"/>
                <a:lumOff val="80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4"/>
            </p:custDataLst>
          </p:nvPr>
        </p:nvSpPr>
        <p:spPr>
          <a:xfrm flipH="1" flipV="1">
            <a:off x="1713318" y="1418014"/>
            <a:ext cx="440775" cy="426554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ahLst/>
            <a:cxnLst/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5"/>
            </p:custDataLst>
          </p:nvPr>
        </p:nvSpPr>
        <p:spPr>
          <a:xfrm>
            <a:off x="3575685" y="1628775"/>
            <a:ext cx="8292465" cy="4511675"/>
          </a:xfrm>
          <a:prstGeom prst="roundRect">
            <a:avLst>
              <a:gd name="adj" fmla="val 3193"/>
            </a:avLst>
          </a:prstGeom>
          <a:solidFill>
            <a:schemeClr val="bg1"/>
          </a:solidFill>
          <a:ln w="9525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>
            <p:custDataLst>
              <p:tags r:id="rId6"/>
            </p:custDataLst>
          </p:nvPr>
        </p:nvSpPr>
        <p:spPr>
          <a:xfrm>
            <a:off x="7244413" y="1418014"/>
            <a:ext cx="461105" cy="426554"/>
          </a:xfrm>
          <a:custGeom>
            <a:avLst/>
            <a:gdLst>
              <a:gd name="connsiteX0" fmla="*/ 2136435 w 5834559"/>
              <a:gd name="connsiteY0" fmla="*/ 643126 h 5397372"/>
              <a:gd name="connsiteX1" fmla="*/ 3716657 w 5834559"/>
              <a:gd name="connsiteY1" fmla="*/ 643126 h 5397372"/>
              <a:gd name="connsiteX2" fmla="*/ 3716657 w 5834559"/>
              <a:gd name="connsiteY2" fmla="*/ 1064855 h 5397372"/>
              <a:gd name="connsiteX3" fmla="*/ 2136435 w 5834559"/>
              <a:gd name="connsiteY3" fmla="*/ 1064855 h 5397372"/>
              <a:gd name="connsiteX4" fmla="*/ 693741 w 5834559"/>
              <a:gd name="connsiteY4" fmla="*/ 643126 h 5397372"/>
              <a:gd name="connsiteX5" fmla="*/ 1550121 w 5834559"/>
              <a:gd name="connsiteY5" fmla="*/ 643126 h 5397372"/>
              <a:gd name="connsiteX6" fmla="*/ 1550121 w 5834559"/>
              <a:gd name="connsiteY6" fmla="*/ 1064855 h 5397372"/>
              <a:gd name="connsiteX7" fmla="*/ 693741 w 5834559"/>
              <a:gd name="connsiteY7" fmla="*/ 1064855 h 5397372"/>
              <a:gd name="connsiteX8" fmla="*/ 421729 w 5834559"/>
              <a:gd name="connsiteY8" fmla="*/ 1336867 h 5397372"/>
              <a:gd name="connsiteX9" fmla="*/ 421729 w 5834559"/>
              <a:gd name="connsiteY9" fmla="*/ 2079805 h 5397372"/>
              <a:gd name="connsiteX10" fmla="*/ 5412133 w 5834559"/>
              <a:gd name="connsiteY10" fmla="*/ 2079805 h 5397372"/>
              <a:gd name="connsiteX11" fmla="*/ 5412133 w 5834559"/>
              <a:gd name="connsiteY11" fmla="*/ 1336867 h 5397372"/>
              <a:gd name="connsiteX12" fmla="*/ 5140113 w 5834559"/>
              <a:gd name="connsiteY12" fmla="*/ 1064855 h 5397372"/>
              <a:gd name="connsiteX13" fmla="*/ 4302971 w 5834559"/>
              <a:gd name="connsiteY13" fmla="*/ 1064855 h 5397372"/>
              <a:gd name="connsiteX14" fmla="*/ 4302971 w 5834559"/>
              <a:gd name="connsiteY14" fmla="*/ 643126 h 5397372"/>
              <a:gd name="connsiteX15" fmla="*/ 5140113 w 5834559"/>
              <a:gd name="connsiteY15" fmla="*/ 643126 h 5397372"/>
              <a:gd name="connsiteX16" fmla="*/ 5834559 w 5834559"/>
              <a:gd name="connsiteY16" fmla="*/ 1336867 h 5397372"/>
              <a:gd name="connsiteX17" fmla="*/ 5834559 w 5834559"/>
              <a:gd name="connsiteY17" fmla="*/ 4703631 h 5397372"/>
              <a:gd name="connsiteX18" fmla="*/ 5140818 w 5834559"/>
              <a:gd name="connsiteY18" fmla="*/ 5397372 h 5397372"/>
              <a:gd name="connsiteX19" fmla="*/ 693741 w 5834559"/>
              <a:gd name="connsiteY19" fmla="*/ 5397372 h 5397372"/>
              <a:gd name="connsiteX20" fmla="*/ 0 w 5834559"/>
              <a:gd name="connsiteY20" fmla="*/ 4703631 h 5397372"/>
              <a:gd name="connsiteX21" fmla="*/ 0 w 5834559"/>
              <a:gd name="connsiteY21" fmla="*/ 2501529 h 5397372"/>
              <a:gd name="connsiteX22" fmla="*/ 0 w 5834559"/>
              <a:gd name="connsiteY22" fmla="*/ 2079805 h 5397372"/>
              <a:gd name="connsiteX23" fmla="*/ 0 w 5834559"/>
              <a:gd name="connsiteY23" fmla="*/ 1336867 h 5397372"/>
              <a:gd name="connsiteX24" fmla="*/ 693741 w 5834559"/>
              <a:gd name="connsiteY24" fmla="*/ 643126 h 5397372"/>
              <a:gd name="connsiteX25" fmla="*/ 3997242 w 5834559"/>
              <a:gd name="connsiteY25" fmla="*/ 0 h 5397372"/>
              <a:gd name="connsiteX26" fmla="*/ 4208106 w 5834559"/>
              <a:gd name="connsiteY26" fmla="*/ 210864 h 5397372"/>
              <a:gd name="connsiteX27" fmla="*/ 4208106 w 5834559"/>
              <a:gd name="connsiteY27" fmla="*/ 1506961 h 5397372"/>
              <a:gd name="connsiteX28" fmla="*/ 3997242 w 5834559"/>
              <a:gd name="connsiteY28" fmla="*/ 1718528 h 5397372"/>
              <a:gd name="connsiteX29" fmla="*/ 3786378 w 5834559"/>
              <a:gd name="connsiteY29" fmla="*/ 1507664 h 5397372"/>
              <a:gd name="connsiteX30" fmla="*/ 3786378 w 5834559"/>
              <a:gd name="connsiteY30" fmla="*/ 210864 h 5397372"/>
              <a:gd name="connsiteX31" fmla="*/ 3997242 w 5834559"/>
              <a:gd name="connsiteY31" fmla="*/ 0 h 5397372"/>
              <a:gd name="connsiteX32" fmla="*/ 1836609 w 5834559"/>
              <a:gd name="connsiteY32" fmla="*/ 0 h 5397372"/>
              <a:gd name="connsiteX33" fmla="*/ 2047469 w 5834559"/>
              <a:gd name="connsiteY33" fmla="*/ 210864 h 5397372"/>
              <a:gd name="connsiteX34" fmla="*/ 2047469 w 5834559"/>
              <a:gd name="connsiteY34" fmla="*/ 1506961 h 5397372"/>
              <a:gd name="connsiteX35" fmla="*/ 1836609 w 5834559"/>
              <a:gd name="connsiteY35" fmla="*/ 1718528 h 5397372"/>
              <a:gd name="connsiteX36" fmla="*/ 1625745 w 5834559"/>
              <a:gd name="connsiteY36" fmla="*/ 1507664 h 5397372"/>
              <a:gd name="connsiteX37" fmla="*/ 1625745 w 5834559"/>
              <a:gd name="connsiteY37" fmla="*/ 210864 h 5397372"/>
              <a:gd name="connsiteX38" fmla="*/ 1836609 w 5834559"/>
              <a:gd name="connsiteY38" fmla="*/ 0 h 5397372"/>
            </a:gdLst>
            <a:ahLst/>
            <a:cxnLst/>
            <a:rect l="l" t="t" r="r" b="b"/>
            <a:pathLst>
              <a:path w="5834559" h="5397372">
                <a:moveTo>
                  <a:pt x="2136435" y="643126"/>
                </a:moveTo>
                <a:lnTo>
                  <a:pt x="3716657" y="643126"/>
                </a:lnTo>
                <a:lnTo>
                  <a:pt x="3716657" y="1064855"/>
                </a:lnTo>
                <a:lnTo>
                  <a:pt x="2136435" y="1064855"/>
                </a:lnTo>
                <a:close/>
                <a:moveTo>
                  <a:pt x="693741" y="643126"/>
                </a:moveTo>
                <a:lnTo>
                  <a:pt x="1550121" y="643126"/>
                </a:lnTo>
                <a:lnTo>
                  <a:pt x="1550121" y="1064855"/>
                </a:lnTo>
                <a:lnTo>
                  <a:pt x="693741" y="1064855"/>
                </a:lnTo>
                <a:cubicBezTo>
                  <a:pt x="543320" y="1064855"/>
                  <a:pt x="421729" y="1187151"/>
                  <a:pt x="421729" y="1336867"/>
                </a:cubicBezTo>
                <a:lnTo>
                  <a:pt x="421729" y="2079805"/>
                </a:lnTo>
                <a:lnTo>
                  <a:pt x="5412133" y="2079805"/>
                </a:lnTo>
                <a:lnTo>
                  <a:pt x="5412133" y="1336867"/>
                </a:lnTo>
                <a:cubicBezTo>
                  <a:pt x="5412133" y="1186446"/>
                  <a:pt x="5289830" y="1064855"/>
                  <a:pt x="5140113" y="1064855"/>
                </a:cubicBezTo>
                <a:lnTo>
                  <a:pt x="4302971" y="1064855"/>
                </a:lnTo>
                <a:lnTo>
                  <a:pt x="4302971" y="643126"/>
                </a:lnTo>
                <a:lnTo>
                  <a:pt x="5140113" y="643126"/>
                </a:lnTo>
                <a:cubicBezTo>
                  <a:pt x="5523184" y="643126"/>
                  <a:pt x="5833854" y="953797"/>
                  <a:pt x="5834559" y="1336867"/>
                </a:cubicBezTo>
                <a:lnTo>
                  <a:pt x="5834559" y="4703631"/>
                </a:lnTo>
                <a:cubicBezTo>
                  <a:pt x="5834559" y="5085292"/>
                  <a:pt x="5522479" y="5397372"/>
                  <a:pt x="5140818" y="5397372"/>
                </a:cubicBezTo>
                <a:lnTo>
                  <a:pt x="693741" y="5397372"/>
                </a:lnTo>
                <a:cubicBezTo>
                  <a:pt x="312080" y="5397372"/>
                  <a:pt x="0" y="5085292"/>
                  <a:pt x="0" y="4703631"/>
                </a:cubicBezTo>
                <a:lnTo>
                  <a:pt x="0" y="2501529"/>
                </a:lnTo>
                <a:lnTo>
                  <a:pt x="0" y="2079805"/>
                </a:lnTo>
                <a:lnTo>
                  <a:pt x="0" y="1336867"/>
                </a:lnTo>
                <a:cubicBezTo>
                  <a:pt x="0" y="953797"/>
                  <a:pt x="310671" y="643126"/>
                  <a:pt x="693741" y="643126"/>
                </a:cubicBezTo>
                <a:close/>
                <a:moveTo>
                  <a:pt x="3997242" y="0"/>
                </a:moveTo>
                <a:cubicBezTo>
                  <a:pt x="4113920" y="0"/>
                  <a:pt x="4208106" y="94186"/>
                  <a:pt x="4208106" y="210864"/>
                </a:cubicBezTo>
                <a:lnTo>
                  <a:pt x="4208106" y="1506961"/>
                </a:lnTo>
                <a:cubicBezTo>
                  <a:pt x="4208106" y="1623639"/>
                  <a:pt x="4113920" y="1718528"/>
                  <a:pt x="3997242" y="1718528"/>
                </a:cubicBezTo>
                <a:cubicBezTo>
                  <a:pt x="3880564" y="1718528"/>
                  <a:pt x="3786378" y="1624342"/>
                  <a:pt x="3786378" y="1507664"/>
                </a:cubicBezTo>
                <a:lnTo>
                  <a:pt x="3786378" y="210864"/>
                </a:lnTo>
                <a:cubicBezTo>
                  <a:pt x="3786378" y="94186"/>
                  <a:pt x="3880564" y="0"/>
                  <a:pt x="3997242" y="0"/>
                </a:cubicBezTo>
                <a:close/>
                <a:moveTo>
                  <a:pt x="1836609" y="0"/>
                </a:moveTo>
                <a:cubicBezTo>
                  <a:pt x="1953287" y="0"/>
                  <a:pt x="2047469" y="94186"/>
                  <a:pt x="2047469" y="210864"/>
                </a:cubicBezTo>
                <a:lnTo>
                  <a:pt x="2047469" y="1506961"/>
                </a:lnTo>
                <a:cubicBezTo>
                  <a:pt x="2047469" y="1623639"/>
                  <a:pt x="1953287" y="1718528"/>
                  <a:pt x="1836609" y="1718528"/>
                </a:cubicBezTo>
                <a:cubicBezTo>
                  <a:pt x="1719932" y="1718528"/>
                  <a:pt x="1625745" y="1624342"/>
                  <a:pt x="1625745" y="1507664"/>
                </a:cubicBezTo>
                <a:lnTo>
                  <a:pt x="1625745" y="210864"/>
                </a:lnTo>
                <a:cubicBezTo>
                  <a:pt x="1625745" y="94186"/>
                  <a:pt x="1719932" y="0"/>
                  <a:pt x="1836609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67458" y="68854"/>
            <a:ext cx="853061" cy="855157"/>
          </a:xfrm>
          <a:custGeom>
            <a:avLst/>
            <a:gdLst>
              <a:gd name="connsiteX0" fmla="*/ 0 w 853061"/>
              <a:gd name="connsiteY0" fmla="*/ 687808 h 855157"/>
              <a:gd name="connsiteX1" fmla="*/ 139346 w 853061"/>
              <a:gd name="connsiteY1" fmla="*/ 855157 h 855157"/>
              <a:gd name="connsiteX2" fmla="*/ 853061 w 853061"/>
              <a:gd name="connsiteY2" fmla="*/ 176270 h 855157"/>
              <a:gd name="connsiteX3" fmla="*/ 687808 w 853061"/>
              <a:gd name="connsiteY3" fmla="*/ 0 h 855157"/>
              <a:gd name="connsiteX4" fmla="*/ 0 w 853061"/>
              <a:gd name="connsiteY4" fmla="*/ 687808 h 855157"/>
            </a:gdLst>
            <a:ahLst/>
            <a:cxnLst/>
            <a:rect l="l" t="t" r="r" b="b"/>
            <a:pathLst>
              <a:path w="853061" h="855157">
                <a:moveTo>
                  <a:pt x="0" y="687808"/>
                </a:moveTo>
                <a:lnTo>
                  <a:pt x="139346" y="855157"/>
                </a:lnTo>
                <a:lnTo>
                  <a:pt x="853061" y="176270"/>
                </a:lnTo>
                <a:lnTo>
                  <a:pt x="687808" y="0"/>
                </a:lnTo>
                <a:lnTo>
                  <a:pt x="0" y="68780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72222" y="240841"/>
            <a:ext cx="11976559" cy="510907"/>
          </a:xfrm>
          <a:prstGeom prst="parallelogram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203810" y="68855"/>
            <a:ext cx="555243" cy="854879"/>
          </a:xfrm>
          <a:custGeom>
            <a:avLst/>
            <a:gdLst>
              <a:gd name="connsiteX0" fmla="*/ 213720 w 555243"/>
              <a:gd name="connsiteY0" fmla="*/ 0 h 854879"/>
              <a:gd name="connsiteX1" fmla="*/ 555243 w 555243"/>
              <a:gd name="connsiteY1" fmla="*/ 0 h 854879"/>
              <a:gd name="connsiteX2" fmla="*/ 341523 w 555243"/>
              <a:gd name="connsiteY2" fmla="*/ 854879 h 854879"/>
              <a:gd name="connsiteX3" fmla="*/ 0 w 555243"/>
              <a:gd name="connsiteY3" fmla="*/ 854879 h 854879"/>
              <a:gd name="connsiteX4" fmla="*/ 213720 w 555243"/>
              <a:gd name="connsiteY4" fmla="*/ 0 h 854879"/>
            </a:gdLst>
            <a:ahLst/>
            <a:cxnLst/>
            <a:rect l="l" t="t" r="r" b="b"/>
            <a:pathLst>
              <a:path w="555243" h="854879">
                <a:moveTo>
                  <a:pt x="213720" y="0"/>
                </a:moveTo>
                <a:lnTo>
                  <a:pt x="555243" y="0"/>
                </a:lnTo>
                <a:lnTo>
                  <a:pt x="341523" y="854879"/>
                </a:lnTo>
                <a:lnTo>
                  <a:pt x="0" y="854879"/>
                </a:lnTo>
                <a:lnTo>
                  <a:pt x="213720" y="0"/>
                </a:ln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794860" y="247948"/>
            <a:ext cx="7780158" cy="49669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zh-CN" altLang="en-US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三、</a:t>
            </a: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工匠精神：听声辨机与看火知温的“钢铁基因”</a:t>
            </a: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7"/>
            </p:custDataLst>
          </p:nvPr>
        </p:nvSpPr>
        <p:spPr>
          <a:xfrm>
            <a:off x="3862705" y="2277110"/>
            <a:ext cx="7440295" cy="316801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老工人编写《经验手册》，画声音频率对比图、写异常处理口诀。</a:t>
            </a:r>
            <a:endParaRPr kumimoji="1" lang="zh-CN" altLang="en-US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  <a:p>
            <a:pPr algn="l">
              <a:lnSpc>
                <a:spcPct val="150000"/>
              </a:lnSpc>
            </a:pPr>
            <a:r>
              <a:rPr kumimoji="1" lang="zh-CN" altLang="en-US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手册含</a:t>
            </a: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“</a:t>
            </a:r>
            <a:r>
              <a:rPr kumimoji="1" lang="zh-CN" altLang="en-US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滋滋声查轴承、哒哒顿看辊道</a:t>
            </a: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”</a:t>
            </a:r>
            <a:r>
              <a:rPr kumimoji="1" lang="zh-CN" altLang="en-US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等实战口诀，便于徒弟掌握。</a:t>
            </a:r>
            <a:endParaRPr kumimoji="1" lang="zh-CN" altLang="en-US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  <a:p>
            <a:pPr algn="l">
              <a:lnSpc>
                <a:spcPct val="150000"/>
              </a:lnSpc>
            </a:pPr>
            <a:r>
              <a:rPr kumimoji="1" lang="zh-CN" altLang="en-US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现场带教中</a:t>
            </a: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“</a:t>
            </a:r>
            <a:r>
              <a:rPr kumimoji="1" lang="zh-CN" altLang="en-US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你听，这个声音是不是更尖？</a:t>
            </a: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”“</a:t>
            </a:r>
            <a:r>
              <a:rPr kumimoji="1" lang="zh-CN" altLang="en-US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你看，余烬比昨天长</a:t>
            </a: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”</a:t>
            </a:r>
            <a:r>
              <a:rPr kumimoji="1" lang="zh-CN" altLang="en-US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，实现知识具象化传递。</a:t>
            </a:r>
            <a:endParaRPr kumimoji="1" lang="zh-CN" altLang="en-US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  <a:p>
            <a:pPr algn="l">
              <a:lnSpc>
                <a:spcPct val="150000"/>
              </a:lnSpc>
            </a:pPr>
            <a:endParaRPr kumimoji="1" lang="zh-CN" altLang="en-US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7" name="标题 1"/>
          <p:cNvSpPr txBox="1"/>
          <p:nvPr>
            <p:custDataLst>
              <p:tags r:id="rId8"/>
            </p:custDataLst>
          </p:nvPr>
        </p:nvSpPr>
        <p:spPr>
          <a:xfrm>
            <a:off x="7032144" y="1130300"/>
            <a:ext cx="1001982" cy="1001982"/>
          </a:xfrm>
          <a:prstGeom prst="ellipse">
            <a:avLst/>
          </a:prstGeom>
          <a:solidFill>
            <a:schemeClr val="accent1"/>
          </a:solidFill>
          <a:ln w="76200" cap="flat">
            <a:solidFill>
              <a:schemeClr val="accent1">
                <a:lumMod val="20000"/>
                <a:lumOff val="80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>
            <p:custDataLst>
              <p:tags r:id="rId9"/>
            </p:custDataLst>
          </p:nvPr>
        </p:nvSpPr>
        <p:spPr>
          <a:xfrm flipH="1" flipV="1">
            <a:off x="7320368" y="1412934"/>
            <a:ext cx="440775" cy="426554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ahLst/>
            <a:cxnLst/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734.1110236220472,&quot;left&quot;:20.7,&quot;top&quot;:-104.20551181102363,&quot;width&quot;:886.3}"/>
</p:tagLst>
</file>

<file path=ppt/tags/tag10.xml><?xml version="1.0" encoding="utf-8"?>
<p:tagLst xmlns:p="http://schemas.openxmlformats.org/presentationml/2006/main">
  <p:tag name="KSO_WM_DIAGRAM_VIRTUALLY_FRAME" val="{&quot;height&quot;:734.1110236220472,&quot;left&quot;:20.7,&quot;top&quot;:-104.20551181102363,&quot;width&quot;:886.3}"/>
</p:tagLst>
</file>

<file path=ppt/tags/tag11.xml><?xml version="1.0" encoding="utf-8"?>
<p:tagLst xmlns:p="http://schemas.openxmlformats.org/presentationml/2006/main">
  <p:tag name="KSO_WM_DIAGRAM_VIRTUALLY_FRAME" val="{&quot;height&quot;:311.8110236220473,&quot;left&quot;:52,&quot;top&quot;:130.09448818897638,&quot;width&quot;:855}"/>
</p:tagLst>
</file>

<file path=ppt/tags/tag12.xml><?xml version="1.0" encoding="utf-8"?>
<p:tagLst xmlns:p="http://schemas.openxmlformats.org/presentationml/2006/main">
  <p:tag name="KSO_WM_DIAGRAM_VIRTUALLY_FRAME" val="{&quot;height&quot;:311.8110236220473,&quot;left&quot;:52,&quot;top&quot;:130.09448818897638,&quot;width&quot;:855}"/>
</p:tagLst>
</file>

<file path=ppt/tags/tag13.xml><?xml version="1.0" encoding="utf-8"?>
<p:tagLst xmlns:p="http://schemas.openxmlformats.org/presentationml/2006/main">
  <p:tag name="KSO_WM_DIAGRAM_VIRTUALLY_FRAME" val="{&quot;height&quot;:311.8110236220473,&quot;left&quot;:52,&quot;top&quot;:130.09448818897638,&quot;width&quot;:855}"/>
</p:tagLst>
</file>

<file path=ppt/tags/tag14.xml><?xml version="1.0" encoding="utf-8"?>
<p:tagLst xmlns:p="http://schemas.openxmlformats.org/presentationml/2006/main">
  <p:tag name="KSO_WM_DIAGRAM_VIRTUALLY_FRAME" val="{&quot;height&quot;:311.8110236220473,&quot;left&quot;:52,&quot;top&quot;:130.09448818897638,&quot;width&quot;:855}"/>
</p:tagLst>
</file>

<file path=ppt/tags/tag15.xml><?xml version="1.0" encoding="utf-8"?>
<p:tagLst xmlns:p="http://schemas.openxmlformats.org/presentationml/2006/main">
  <p:tag name="KSO_WM_DIAGRAM_VIRTUALLY_FRAME" val="{&quot;height&quot;:311.8110236220473,&quot;left&quot;:52,&quot;top&quot;:130.09448818897638,&quot;width&quot;:855}"/>
</p:tagLst>
</file>

<file path=ppt/tags/tag16.xml><?xml version="1.0" encoding="utf-8"?>
<p:tagLst xmlns:p="http://schemas.openxmlformats.org/presentationml/2006/main">
  <p:tag name="KSO_WM_DIAGRAM_VIRTUALLY_FRAME" val="{&quot;height&quot;:311.8110236220473,&quot;left&quot;:52,&quot;top&quot;:130.09448818897638,&quot;width&quot;:855}"/>
</p:tagLst>
</file>

<file path=ppt/tags/tag17.xml><?xml version="1.0" encoding="utf-8"?>
<p:tagLst xmlns:p="http://schemas.openxmlformats.org/presentationml/2006/main">
  <p:tag name="KSO_WM_DIAGRAM_VIRTUALLY_FRAME" val="{&quot;height&quot;:311.8110236220473,&quot;left&quot;:52,&quot;top&quot;:130.09448818897638,&quot;width&quot;:855}"/>
</p:tagLst>
</file>

<file path=ppt/tags/tag18.xml><?xml version="1.0" encoding="utf-8"?>
<p:tagLst xmlns:p="http://schemas.openxmlformats.org/presentationml/2006/main">
  <p:tag name="KSO_WM_DIAGRAM_VIRTUALLY_FRAME" val="{&quot;height&quot;:311.8110236220473,&quot;left&quot;:52,&quot;top&quot;:130.09448818897638,&quot;width&quot;:855}"/>
</p:tagLst>
</file>

<file path=ppt/tags/tag19.xml><?xml version="1.0" encoding="utf-8"?>
<p:tagLst xmlns:p="http://schemas.openxmlformats.org/presentationml/2006/main">
  <p:tag name="KSO_WM_DIAGRAM_VIRTUALLY_FRAME" val="{&quot;height&quot;:311.8110236220473,&quot;left&quot;:52,&quot;top&quot;:130.09448818897638,&quot;width&quot;:855}"/>
</p:tagLst>
</file>

<file path=ppt/tags/tag2.xml><?xml version="1.0" encoding="utf-8"?>
<p:tagLst xmlns:p="http://schemas.openxmlformats.org/presentationml/2006/main">
  <p:tag name="KSO_WM_DIAGRAM_VIRTUALLY_FRAME" val="{&quot;height&quot;:734.1110236220472,&quot;left&quot;:20.7,&quot;top&quot;:-104.20551181102363,&quot;width&quot;:886.3}"/>
</p:tagLst>
</file>

<file path=ppt/tags/tag20.xml><?xml version="1.0" encoding="utf-8"?>
<p:tagLst xmlns:p="http://schemas.openxmlformats.org/presentationml/2006/main">
  <p:tag name="KSO_WM_DIAGRAM_VIRTUALLY_FRAME" val="{&quot;height&quot;:734.1110236220472,&quot;left&quot;:20.7,&quot;top&quot;:-104.20551181102363,&quot;width&quot;:886.3}"/>
</p:tagLst>
</file>

<file path=ppt/tags/tag21.xml><?xml version="1.0" encoding="utf-8"?>
<p:tagLst xmlns:p="http://schemas.openxmlformats.org/presentationml/2006/main">
  <p:tag name="KSO_WM_DIAGRAM_VIRTUALLY_FRAME" val="{&quot;height&quot;:734.1110236220472,&quot;left&quot;:20.7,&quot;top&quot;:-104.20551181102363,&quot;width&quot;:886.3}"/>
</p:tagLst>
</file>

<file path=ppt/tags/tag22.xml><?xml version="1.0" encoding="utf-8"?>
<p:tagLst xmlns:p="http://schemas.openxmlformats.org/presentationml/2006/main">
  <p:tag name="KSO_WM_DIAGRAM_VIRTUALLY_FRAME" val="{&quot;height&quot;:734.1110236220472,&quot;left&quot;:20.7,&quot;top&quot;:-104.20551181102363,&quot;width&quot;:886.3}"/>
</p:tagLst>
</file>

<file path=ppt/tags/tag23.xml><?xml version="1.0" encoding="utf-8"?>
<p:tagLst xmlns:p="http://schemas.openxmlformats.org/presentationml/2006/main">
  <p:tag name="KSO_WM_DIAGRAM_VIRTUALLY_FRAME" val="{&quot;height&quot;:734.1110236220472,&quot;left&quot;:20.7,&quot;top&quot;:-104.20551181102363,&quot;width&quot;:886.3}"/>
</p:tagLst>
</file>

<file path=ppt/tags/tag24.xml><?xml version="1.0" encoding="utf-8"?>
<p:tagLst xmlns:p="http://schemas.openxmlformats.org/presentationml/2006/main">
  <p:tag name="KSO_WM_DIAGRAM_VIRTUALLY_FRAME" val="{&quot;height&quot;:734.1110236220472,&quot;left&quot;:20.7,&quot;top&quot;:-104.20551181102363,&quot;width&quot;:886.3}"/>
</p:tagLst>
</file>

<file path=ppt/tags/tag25.xml><?xml version="1.0" encoding="utf-8"?>
<p:tagLst xmlns:p="http://schemas.openxmlformats.org/presentationml/2006/main">
  <p:tag name="KSO_WM_DIAGRAM_VIRTUALLY_FRAME" val="{&quot;height&quot;:734.1110236220472,&quot;left&quot;:20.7,&quot;top&quot;:-104.20551181102363,&quot;width&quot;:886.3}"/>
</p:tagLst>
</file>

<file path=ppt/tags/tag26.xml><?xml version="1.0" encoding="utf-8"?>
<p:tagLst xmlns:p="http://schemas.openxmlformats.org/presentationml/2006/main">
  <p:tag name="KSO_WM_DIAGRAM_VIRTUALLY_FRAME" val="{&quot;height&quot;:734.1110236220472,&quot;left&quot;:20.7,&quot;top&quot;:-104.20551181102363,&quot;width&quot;:886.3}"/>
</p:tagLst>
</file>

<file path=ppt/tags/tag27.xml><?xml version="1.0" encoding="utf-8"?>
<p:tagLst xmlns:p="http://schemas.openxmlformats.org/presentationml/2006/main">
  <p:tag name="KSO_WM_DIAGRAM_VIRTUALLY_FRAME" val="{&quot;height&quot;:734.1110236220472,&quot;left&quot;:20.7,&quot;top&quot;:-104.20551181102363,&quot;width&quot;:886.3}"/>
</p:tagLst>
</file>

<file path=ppt/tags/tag28.xml><?xml version="1.0" encoding="utf-8"?>
<p:tagLst xmlns:p="http://schemas.openxmlformats.org/presentationml/2006/main">
  <p:tag name="KSO_WM_DIAGRAM_VIRTUALLY_FRAME" val="{&quot;height&quot;:734.1110236220472,&quot;left&quot;:20.7,&quot;top&quot;:-104.20551181102363,&quot;width&quot;:886.3}"/>
</p:tagLst>
</file>

<file path=ppt/tags/tag29.xml><?xml version="1.0" encoding="utf-8"?>
<p:tagLst xmlns:p="http://schemas.openxmlformats.org/presentationml/2006/main">
  <p:tag name="KSO_WM_DIAGRAM_VIRTUALLY_FRAME" val="{&quot;height&quot;:734.1110236220472,&quot;left&quot;:20.7,&quot;top&quot;:-104.20551181102363,&quot;width&quot;:886.3}"/>
</p:tagLst>
</file>

<file path=ppt/tags/tag3.xml><?xml version="1.0" encoding="utf-8"?>
<p:tagLst xmlns:p="http://schemas.openxmlformats.org/presentationml/2006/main">
  <p:tag name="KSO_WM_DIAGRAM_VIRTUALLY_FRAME" val="{&quot;height&quot;:734.1110236220472,&quot;left&quot;:20.7,&quot;top&quot;:-104.20551181102363,&quot;width&quot;:886.3}"/>
</p:tagLst>
</file>

<file path=ppt/tags/tag30.xml><?xml version="1.0" encoding="utf-8"?>
<p:tagLst xmlns:p="http://schemas.openxmlformats.org/presentationml/2006/main">
  <p:tag name="KSO_WM_DIAGRAM_VIRTUALLY_FRAME" val="{&quot;height&quot;:364.02070866141725,&quot;left&quot;:51.99996062992125,&quot;top&quot;:120.21763779527559,&quot;width&quot;:1115.8287007874014}"/>
</p:tagLst>
</file>

<file path=ppt/tags/tag31.xml><?xml version="1.0" encoding="utf-8"?>
<p:tagLst xmlns:p="http://schemas.openxmlformats.org/presentationml/2006/main">
  <p:tag name="KSO_WM_DIAGRAM_VIRTUALLY_FRAME" val="{&quot;height&quot;:364.02070866141725,&quot;left&quot;:51.99996062992125,&quot;top&quot;:120.21763779527559,&quot;width&quot;:1115.8287007874014}"/>
</p:tagLst>
</file>

<file path=ppt/tags/tag32.xml><?xml version="1.0" encoding="utf-8"?>
<p:tagLst xmlns:p="http://schemas.openxmlformats.org/presentationml/2006/main">
  <p:tag name="KSO_WM_DIAGRAM_VIRTUALLY_FRAME" val="{&quot;height&quot;:364.02070866141725,&quot;left&quot;:51.99996062992125,&quot;top&quot;:120.21763779527559,&quot;width&quot;:1115.8287007874014}"/>
</p:tagLst>
</file>

<file path=ppt/tags/tag33.xml><?xml version="1.0" encoding="utf-8"?>
<p:tagLst xmlns:p="http://schemas.openxmlformats.org/presentationml/2006/main">
  <p:tag name="KSO_WM_DIAGRAM_VIRTUALLY_FRAME" val="{&quot;height&quot;:364.02070866141725,&quot;left&quot;:51.99996062992125,&quot;top&quot;:120.21763779527559,&quot;width&quot;:1115.8287007874014}"/>
</p:tagLst>
</file>

<file path=ppt/tags/tag34.xml><?xml version="1.0" encoding="utf-8"?>
<p:tagLst xmlns:p="http://schemas.openxmlformats.org/presentationml/2006/main">
  <p:tag name="KSO_WM_DIAGRAM_VIRTUALLY_FRAME" val="{&quot;height&quot;:364.02070866141725,&quot;left&quot;:51.99996062992125,&quot;top&quot;:120.21763779527559,&quot;width&quot;:1115.8287007874014}"/>
</p:tagLst>
</file>

<file path=ppt/tags/tag35.xml><?xml version="1.0" encoding="utf-8"?>
<p:tagLst xmlns:p="http://schemas.openxmlformats.org/presentationml/2006/main">
  <p:tag name="KSO_WM_DIAGRAM_VIRTUALLY_FRAME" val="{&quot;height&quot;:364.02070866141725,&quot;left&quot;:51.99996062992125,&quot;top&quot;:120.21763779527559,&quot;width&quot;:1115.8287007874014}"/>
</p:tagLst>
</file>

<file path=ppt/tags/tag36.xml><?xml version="1.0" encoding="utf-8"?>
<p:tagLst xmlns:p="http://schemas.openxmlformats.org/presentationml/2006/main">
  <p:tag name="KSO_WM_DIAGRAM_VIRTUALLY_FRAME" val="{&quot;height&quot;:364.02070866141725,&quot;left&quot;:51.99996062992125,&quot;top&quot;:120.21763779527559,&quot;width&quot;:1115.8287007874014}"/>
</p:tagLst>
</file>

<file path=ppt/tags/tag37.xml><?xml version="1.0" encoding="utf-8"?>
<p:tagLst xmlns:p="http://schemas.openxmlformats.org/presentationml/2006/main">
  <p:tag name="KSO_WM_DIAGRAM_VIRTUALLY_FRAME" val="{&quot;height&quot;:364.02070866141725,&quot;left&quot;:51.99996062992125,&quot;top&quot;:120.21763779527559,&quot;width&quot;:1115.8287007874014}"/>
</p:tagLst>
</file>

<file path=ppt/tags/tag38.xml><?xml version="1.0" encoding="utf-8"?>
<p:tagLst xmlns:p="http://schemas.openxmlformats.org/presentationml/2006/main">
  <p:tag name="KSO_WM_DIAGRAM_VIRTUALLY_FRAME" val="{&quot;height&quot;:364.02070866141725,&quot;left&quot;:51.99996062992125,&quot;top&quot;:120.21763779527559,&quot;width&quot;:1115.8287007874014}"/>
</p:tagLst>
</file>

<file path=ppt/tags/tag39.xml><?xml version="1.0" encoding="utf-8"?>
<p:tagLst xmlns:p="http://schemas.openxmlformats.org/presentationml/2006/main">
  <p:tag name="KSO_WM_DIAGRAM_VIRTUALLY_FRAME" val="{&quot;height&quot;:364.02070866141725,&quot;left&quot;:51.99996062992125,&quot;top&quot;:120.21763779527559,&quot;width&quot;:1115.8287007874014}"/>
</p:tagLst>
</file>

<file path=ppt/tags/tag4.xml><?xml version="1.0" encoding="utf-8"?>
<p:tagLst xmlns:p="http://schemas.openxmlformats.org/presentationml/2006/main">
  <p:tag name="KSO_WM_DIAGRAM_VIRTUALLY_FRAME" val="{&quot;height&quot;:734.1110236220472,&quot;left&quot;:20.7,&quot;top&quot;:-104.20551181102363,&quot;width&quot;:886.3}"/>
</p:tagLst>
</file>

<file path=ppt/tags/tag40.xml><?xml version="1.0" encoding="utf-8"?>
<p:tagLst xmlns:p="http://schemas.openxmlformats.org/presentationml/2006/main">
  <p:tag name="KSO_WM_DIAGRAM_VIRTUALLY_FRAME" val="{&quot;height&quot;:364.02070866141725,&quot;left&quot;:51.99996062992125,&quot;top&quot;:120.21763779527559,&quot;width&quot;:1115.8287007874014}"/>
</p:tagLst>
</file>

<file path=ppt/tags/tag41.xml><?xml version="1.0" encoding="utf-8"?>
<p:tagLst xmlns:p="http://schemas.openxmlformats.org/presentationml/2006/main">
  <p:tag name="KSO_WM_DIAGRAM_VIRTUALLY_FRAME" val="{&quot;height&quot;:364.02070866141725,&quot;left&quot;:51.99996062992125,&quot;top&quot;:120.21763779527559,&quot;width&quot;:1115.8287007874014}"/>
</p:tagLst>
</file>

<file path=ppt/tags/tag42.xml><?xml version="1.0" encoding="utf-8"?>
<p:tagLst xmlns:p="http://schemas.openxmlformats.org/presentationml/2006/main">
  <p:tag name="KSO_WM_DIAGRAM_VIRTUALLY_FRAME" val="{&quot;height&quot;:364.02070866141725,&quot;left&quot;:51.99996062992125,&quot;top&quot;:120.21763779527559,&quot;width&quot;:1115.8287007874014}"/>
</p:tagLst>
</file>

<file path=ppt/tags/tag43.xml><?xml version="1.0" encoding="utf-8"?>
<p:tagLst xmlns:p="http://schemas.openxmlformats.org/presentationml/2006/main">
  <p:tag name="KSO_WM_DIAGRAM_VIRTUALLY_FRAME" val="{&quot;height&quot;:364.02070866141725,&quot;left&quot;:51.99996062992125,&quot;top&quot;:120.21763779527559,&quot;width&quot;:1115.8287007874014}"/>
</p:tagLst>
</file>

<file path=ppt/tags/tag44.xml><?xml version="1.0" encoding="utf-8"?>
<p:tagLst xmlns:p="http://schemas.openxmlformats.org/presentationml/2006/main">
  <p:tag name="KSO_WM_DIAGRAM_VIRTUALLY_FRAME" val="{&quot;height&quot;:364.02070866141725,&quot;left&quot;:51.99996062992125,&quot;top&quot;:120.21763779527559,&quot;width&quot;:1115.8287007874014}"/>
</p:tagLst>
</file>

<file path=ppt/tags/tag45.xml><?xml version="1.0" encoding="utf-8"?>
<p:tagLst xmlns:p="http://schemas.openxmlformats.org/presentationml/2006/main">
  <p:tag name="KSO_WM_DIAGRAM_VIRTUALLY_FRAME" val="{&quot;height&quot;:364.02070866141725,&quot;left&quot;:51.99996062992125,&quot;top&quot;:120.21763779527559,&quot;width&quot;:1115.8287007874014}"/>
</p:tagLst>
</file>

<file path=ppt/tags/tag46.xml><?xml version="1.0" encoding="utf-8"?>
<p:tagLst xmlns:p="http://schemas.openxmlformats.org/presentationml/2006/main">
  <p:tag name="KSO_WM_DIAGRAM_VIRTUALLY_FRAME" val="{&quot;height&quot;:364.02070866141725,&quot;left&quot;:51.99996062992125,&quot;top&quot;:120.21763779527559,&quot;width&quot;:1115.8287007874014}"/>
</p:tagLst>
</file>

<file path=ppt/tags/tag47.xml><?xml version="1.0" encoding="utf-8"?>
<p:tagLst xmlns:p="http://schemas.openxmlformats.org/presentationml/2006/main">
  <p:tag name="KSO_WM_DIAGRAM_VIRTUALLY_FRAME" val="{&quot;height&quot;:364.02070866141725,&quot;left&quot;:51.99996062992125,&quot;top&quot;:120.21763779527559,&quot;width&quot;:1115.8287007874014}"/>
</p:tagLst>
</file>

<file path=ppt/tags/tag48.xml><?xml version="1.0" encoding="utf-8"?>
<p:tagLst xmlns:p="http://schemas.openxmlformats.org/presentationml/2006/main">
  <p:tag name="KSO_WM_DIAGRAM_VIRTUALLY_FRAME" val="{&quot;height&quot;:364.02070866141725,&quot;left&quot;:51.99996062992125,&quot;top&quot;:120.21763779527559,&quot;width&quot;:1115.8287007874014}"/>
</p:tagLst>
</file>

<file path=ppt/tags/tag49.xml><?xml version="1.0" encoding="utf-8"?>
<p:tagLst xmlns:p="http://schemas.openxmlformats.org/presentationml/2006/main">
  <p:tag name="KSO_WM_DIAGRAM_VIRTUALLY_FRAME" val="{&quot;height&quot;:364.02070866141725,&quot;left&quot;:51.99996062992125,&quot;top&quot;:120.21763779527559,&quot;width&quot;:1115.8287007874014}"/>
</p:tagLst>
</file>

<file path=ppt/tags/tag5.xml><?xml version="1.0" encoding="utf-8"?>
<p:tagLst xmlns:p="http://schemas.openxmlformats.org/presentationml/2006/main">
  <p:tag name="KSO_WM_DIAGRAM_VIRTUALLY_FRAME" val="{&quot;height&quot;:734.1110236220472,&quot;left&quot;:20.7,&quot;top&quot;:-104.20551181102363,&quot;width&quot;:886.3}"/>
</p:tagLst>
</file>

<file path=ppt/tags/tag50.xml><?xml version="1.0" encoding="utf-8"?>
<p:tagLst xmlns:p="http://schemas.openxmlformats.org/presentationml/2006/main">
  <p:tag name="KSO_WM_DIAGRAM_VIRTUALLY_FRAME" val="{&quot;height&quot;:364.02070866141725,&quot;left&quot;:51.99996062992125,&quot;top&quot;:120.21763779527559,&quot;width&quot;:1115.8287007874014}"/>
</p:tagLst>
</file>

<file path=ppt/tags/tag51.xml><?xml version="1.0" encoding="utf-8"?>
<p:tagLst xmlns:p="http://schemas.openxmlformats.org/presentationml/2006/main">
  <p:tag name="KSO_WM_DIAGRAM_VIRTUALLY_FRAME" val="{&quot;height&quot;:364.02070866141725,&quot;left&quot;:51.99996062992125,&quot;top&quot;:120.21763779527559,&quot;width&quot;:1115.8287007874014}"/>
</p:tagLst>
</file>

<file path=ppt/tags/tag52.xml><?xml version="1.0" encoding="utf-8"?>
<p:tagLst xmlns:p="http://schemas.openxmlformats.org/presentationml/2006/main">
  <p:tag name="KSO_WM_DIAGRAM_VIRTUALLY_FRAME" val="{&quot;height&quot;:364.02070866141725,&quot;left&quot;:51.99996062992125,&quot;top&quot;:120.21763779527559,&quot;width&quot;:1115.8287007874014}"/>
</p:tagLst>
</file>

<file path=ppt/tags/tag53.xml><?xml version="1.0" encoding="utf-8"?>
<p:tagLst xmlns:p="http://schemas.openxmlformats.org/presentationml/2006/main">
  <p:tag name="KSO_WM_DIAGRAM_VIRTUALLY_FRAME" val="{&quot;height&quot;:364.02070866141725,&quot;left&quot;:51.99996062992125,&quot;top&quot;:120.21763779527559,&quot;width&quot;:1115.8287007874014}"/>
</p:tagLst>
</file>

<file path=ppt/tags/tag54.xml><?xml version="1.0" encoding="utf-8"?>
<p:tagLst xmlns:p="http://schemas.openxmlformats.org/presentationml/2006/main">
  <p:tag name="KSO_WM_DIAGRAM_VIRTUALLY_FRAME" val="{&quot;height&quot;:364.02070866141725,&quot;left&quot;:51.99996062992125,&quot;top&quot;:120.21763779527559,&quot;width&quot;:1115.8287007874014}"/>
</p:tagLst>
</file>

<file path=ppt/tags/tag55.xml><?xml version="1.0" encoding="utf-8"?>
<p:tagLst xmlns:p="http://schemas.openxmlformats.org/presentationml/2006/main">
  <p:tag name="KSO_WM_DIAGRAM_VIRTUALLY_FRAME" val="{&quot;height&quot;:364.02070866141725,&quot;left&quot;:51.99996062992125,&quot;top&quot;:120.21763779527559,&quot;width&quot;:1115.8287007874014}"/>
</p:tagLst>
</file>

<file path=ppt/tags/tag56.xml><?xml version="1.0" encoding="utf-8"?>
<p:tagLst xmlns:p="http://schemas.openxmlformats.org/presentationml/2006/main">
  <p:tag name="KSO_WM_DIAGRAM_VIRTUALLY_FRAME" val="{&quot;height&quot;:364.02070866141725,&quot;left&quot;:51.99996062992125,&quot;top&quot;:120.21763779527559,&quot;width&quot;:1115.8287007874014}"/>
</p:tagLst>
</file>

<file path=ppt/tags/tag57.xml><?xml version="1.0" encoding="utf-8"?>
<p:tagLst xmlns:p="http://schemas.openxmlformats.org/presentationml/2006/main">
  <p:tag name="KSO_WM_DIAGRAM_VIRTUALLY_FRAME" val="{&quot;height&quot;:364.02070866141725,&quot;left&quot;:51.99996062992125,&quot;top&quot;:120.21763779527559,&quot;width&quot;:1115.8287007874014}"/>
</p:tagLst>
</file>

<file path=ppt/tags/tag58.xml><?xml version="1.0" encoding="utf-8"?>
<p:tagLst xmlns:p="http://schemas.openxmlformats.org/presentationml/2006/main">
  <p:tag name="KSO_WM_DIAGRAM_VIRTUALLY_FRAME" val="{&quot;height&quot;:393.62503937007875,&quot;left&quot;:52.499921259842516,&quot;top&quot;:89,&quot;width&quot;:854.0001574803151}"/>
</p:tagLst>
</file>

<file path=ppt/tags/tag59.xml><?xml version="1.0" encoding="utf-8"?>
<p:tagLst xmlns:p="http://schemas.openxmlformats.org/presentationml/2006/main">
  <p:tag name="KSO_WM_DIAGRAM_VIRTUALLY_FRAME" val="{&quot;height&quot;:393.62503937007875,&quot;left&quot;:52.499921259842516,&quot;top&quot;:89,&quot;width&quot;:854.0001574803151}"/>
</p:tagLst>
</file>

<file path=ppt/tags/tag6.xml><?xml version="1.0" encoding="utf-8"?>
<p:tagLst xmlns:p="http://schemas.openxmlformats.org/presentationml/2006/main">
  <p:tag name="KSO_WM_DIAGRAM_VIRTUALLY_FRAME" val="{&quot;height&quot;:734.1110236220472,&quot;left&quot;:20.7,&quot;top&quot;:-104.20551181102363,&quot;width&quot;:886.3}"/>
</p:tagLst>
</file>

<file path=ppt/tags/tag60.xml><?xml version="1.0" encoding="utf-8"?>
<p:tagLst xmlns:p="http://schemas.openxmlformats.org/presentationml/2006/main">
  <p:tag name="KSO_WM_DIAGRAM_VIRTUALLY_FRAME" val="{&quot;height&quot;:393.62503937007875,&quot;left&quot;:52.499921259842516,&quot;top&quot;:89,&quot;width&quot;:854.0001574803151}"/>
</p:tagLst>
</file>

<file path=ppt/tags/tag61.xml><?xml version="1.0" encoding="utf-8"?>
<p:tagLst xmlns:p="http://schemas.openxmlformats.org/presentationml/2006/main">
  <p:tag name="KSO_WM_DIAGRAM_VIRTUALLY_FRAME" val="{&quot;height&quot;:393.62503937007875,&quot;left&quot;:52.499921259842516,&quot;top&quot;:89,&quot;width&quot;:854.0001574803151}"/>
</p:tagLst>
</file>

<file path=ppt/tags/tag62.xml><?xml version="1.0" encoding="utf-8"?>
<p:tagLst xmlns:p="http://schemas.openxmlformats.org/presentationml/2006/main">
  <p:tag name="KSO_WM_DIAGRAM_VIRTUALLY_FRAME" val="{&quot;height&quot;:393.62503937007875,&quot;left&quot;:52.499921259842516,&quot;top&quot;:89,&quot;width&quot;:854.0001574803151}"/>
</p:tagLst>
</file>

<file path=ppt/tags/tag63.xml><?xml version="1.0" encoding="utf-8"?>
<p:tagLst xmlns:p="http://schemas.openxmlformats.org/presentationml/2006/main">
  <p:tag name="KSO_WM_DIAGRAM_VIRTUALLY_FRAME" val="{&quot;height&quot;:393.62503937007875,&quot;left&quot;:52.499921259842516,&quot;top&quot;:89,&quot;width&quot;:854.0001574803151}"/>
</p:tagLst>
</file>

<file path=ppt/tags/tag64.xml><?xml version="1.0" encoding="utf-8"?>
<p:tagLst xmlns:p="http://schemas.openxmlformats.org/presentationml/2006/main">
  <p:tag name="KSO_WM_DIAGRAM_VIRTUALLY_FRAME" val="{&quot;height&quot;:393.62503937007875,&quot;left&quot;:52.499921259842516,&quot;top&quot;:89,&quot;width&quot;:854.0001574803151}"/>
</p:tagLst>
</file>

<file path=ppt/tags/tag65.xml><?xml version="1.0" encoding="utf-8"?>
<p:tagLst xmlns:p="http://schemas.openxmlformats.org/presentationml/2006/main">
  <p:tag name="KSO_WM_DIAGRAM_VIRTUALLY_FRAME" val="{&quot;height&quot;:393.62503937007875,&quot;left&quot;:52.499921259842516,&quot;top&quot;:89,&quot;width&quot;:854.0001574803151}"/>
</p:tagLst>
</file>

<file path=ppt/tags/tag66.xml><?xml version="1.0" encoding="utf-8"?>
<p:tagLst xmlns:p="http://schemas.openxmlformats.org/presentationml/2006/main">
  <p:tag name="KSO_WM_DIAGRAM_VIRTUALLY_FRAME" val="{&quot;height&quot;:393.62503937007875,&quot;left&quot;:52.499921259842516,&quot;top&quot;:89,&quot;width&quot;:854.0001574803151}"/>
</p:tagLst>
</file>

<file path=ppt/tags/tag67.xml><?xml version="1.0" encoding="utf-8"?>
<p:tagLst xmlns:p="http://schemas.openxmlformats.org/presentationml/2006/main">
  <p:tag name="KSO_WM_DIAGRAM_VIRTUALLY_FRAME" val="{&quot;height&quot;:393.62503937007875,&quot;left&quot;:52.499921259842516,&quot;top&quot;:89,&quot;width&quot;:854.0001574803151}"/>
</p:tagLst>
</file>

<file path=ppt/tags/tag68.xml><?xml version="1.0" encoding="utf-8"?>
<p:tagLst xmlns:p="http://schemas.openxmlformats.org/presentationml/2006/main">
  <p:tag name="KSO_WM_DIAGRAM_VIRTUALLY_FRAME" val="{&quot;height&quot;:393.62503937007875,&quot;left&quot;:52.499921259842516,&quot;top&quot;:89,&quot;width&quot;:854.0001574803151}"/>
</p:tagLst>
</file>

<file path=ppt/tags/tag69.xml><?xml version="1.0" encoding="utf-8"?>
<p:tagLst xmlns:p="http://schemas.openxmlformats.org/presentationml/2006/main">
  <p:tag name="KSO_WM_DIAGRAM_VIRTUALLY_FRAME" val="{&quot;height&quot;:393.62503937007875,&quot;left&quot;:52.499921259842516,&quot;top&quot;:89,&quot;width&quot;:854.0001574803151}"/>
</p:tagLst>
</file>

<file path=ppt/tags/tag7.xml><?xml version="1.0" encoding="utf-8"?>
<p:tagLst xmlns:p="http://schemas.openxmlformats.org/presentationml/2006/main">
  <p:tag name="KSO_WM_DIAGRAM_VIRTUALLY_FRAME" val="{&quot;height&quot;:734.1110236220472,&quot;left&quot;:20.7,&quot;top&quot;:-104.20551181102363,&quot;width&quot;:886.3}"/>
</p:tagLst>
</file>

<file path=ppt/tags/tag70.xml><?xml version="1.0" encoding="utf-8"?>
<p:tagLst xmlns:p="http://schemas.openxmlformats.org/presentationml/2006/main">
  <p:tag name="KSO_WM_DIAGRAM_VIRTUALLY_FRAME" val="{&quot;height&quot;:393.62503937007875,&quot;left&quot;:52.499921259842516,&quot;top&quot;:89,&quot;width&quot;:854.0001574803151}"/>
</p:tagLst>
</file>

<file path=ppt/tags/tag71.xml><?xml version="1.0" encoding="utf-8"?>
<p:tagLst xmlns:p="http://schemas.openxmlformats.org/presentationml/2006/main">
  <p:tag name="KSO_WM_DIAGRAM_VIRTUALLY_FRAME" val="{&quot;height&quot;:393.62503937007875,&quot;left&quot;:52.499921259842516,&quot;top&quot;:89,&quot;width&quot;:854.0001574803151}"/>
</p:tagLst>
</file>

<file path=ppt/tags/tag72.xml><?xml version="1.0" encoding="utf-8"?>
<p:tagLst xmlns:p="http://schemas.openxmlformats.org/presentationml/2006/main">
  <p:tag name="KSO_WM_DIAGRAM_VIRTUALLY_FRAME" val="{&quot;height&quot;:393.62503937007875,&quot;left&quot;:52.499921259842516,&quot;top&quot;:89,&quot;width&quot;:854.0001574803151}"/>
</p:tagLst>
</file>

<file path=ppt/tags/tag73.xml><?xml version="1.0" encoding="utf-8"?>
<p:tagLst xmlns:p="http://schemas.openxmlformats.org/presentationml/2006/main">
  <p:tag name="KSO_WM_DIAGRAM_VIRTUALLY_FRAME" val="{&quot;height&quot;:393.62503937007875,&quot;left&quot;:52.499921259842516,&quot;top&quot;:89,&quot;width&quot;:854.0001574803151}"/>
</p:tagLst>
</file>

<file path=ppt/tags/tag74.xml><?xml version="1.0" encoding="utf-8"?>
<p:tagLst xmlns:p="http://schemas.openxmlformats.org/presentationml/2006/main">
  <p:tag name="KSO_WM_DIAGRAM_VIRTUALLY_FRAME" val="{&quot;height&quot;:393.62503937007875,&quot;left&quot;:52.499921259842516,&quot;top&quot;:89,&quot;width&quot;:854.0001574803151}"/>
</p:tagLst>
</file>

<file path=ppt/tags/tag75.xml><?xml version="1.0" encoding="utf-8"?>
<p:tagLst xmlns:p="http://schemas.openxmlformats.org/presentationml/2006/main">
  <p:tag name="KSO_WM_DIAGRAM_VIRTUALLY_FRAME" val="{&quot;height&quot;:393.62503937007875,&quot;left&quot;:52.499921259842516,&quot;top&quot;:89,&quot;width&quot;:854.0001574803151}"/>
</p:tagLst>
</file>

<file path=ppt/tags/tag76.xml><?xml version="1.0" encoding="utf-8"?>
<p:tagLst xmlns:p="http://schemas.openxmlformats.org/presentationml/2006/main">
  <p:tag name="KSO_WM_DIAGRAM_VIRTUALLY_FRAME" val="{&quot;height&quot;:393.62503937007875,&quot;left&quot;:52.499921259842516,&quot;top&quot;:89,&quot;width&quot;:854.0001574803151}"/>
</p:tagLst>
</file>

<file path=ppt/tags/tag77.xml><?xml version="1.0" encoding="utf-8"?>
<p:tagLst xmlns:p="http://schemas.openxmlformats.org/presentationml/2006/main">
  <p:tag name="KSO_WM_DIAGRAM_VIRTUALLY_FRAME" val="{&quot;height&quot;:393.62503937007875,&quot;left&quot;:52.499921259842516,&quot;top&quot;:89,&quot;width&quot;:854.0001574803151}"/>
</p:tagLst>
</file>

<file path=ppt/tags/tag78.xml><?xml version="1.0" encoding="utf-8"?>
<p:tagLst xmlns:p="http://schemas.openxmlformats.org/presentationml/2006/main">
  <p:tag name="KSO_WM_DIAGRAM_VIRTUALLY_FRAME" val="{&quot;height&quot;:393.62503937007875,&quot;left&quot;:52.499921259842516,&quot;top&quot;:89,&quot;width&quot;:854.0001574803151}"/>
</p:tagLst>
</file>

<file path=ppt/tags/tag79.xml><?xml version="1.0" encoding="utf-8"?>
<p:tagLst xmlns:p="http://schemas.openxmlformats.org/presentationml/2006/main">
  <p:tag name="KSO_WM_DIAGRAM_VIRTUALLY_FRAME" val="{&quot;height&quot;:393.62503937007875,&quot;left&quot;:52.499921259842516,&quot;top&quot;:89,&quot;width&quot;:854.0001574803151}"/>
</p:tagLst>
</file>

<file path=ppt/tags/tag8.xml><?xml version="1.0" encoding="utf-8"?>
<p:tagLst xmlns:p="http://schemas.openxmlformats.org/presentationml/2006/main">
  <p:tag name="KSO_WM_DIAGRAM_VIRTUALLY_FRAME" val="{&quot;height&quot;:734.1110236220472,&quot;left&quot;:20.7,&quot;top&quot;:-104.20551181102363,&quot;width&quot;:886.3}"/>
</p:tagLst>
</file>

<file path=ppt/tags/tag80.xml><?xml version="1.0" encoding="utf-8"?>
<p:tagLst xmlns:p="http://schemas.openxmlformats.org/presentationml/2006/main">
  <p:tag name="KSO_WM_DIAGRAM_VIRTUALLY_FRAME" val="{&quot;height&quot;:393.62503937007875,&quot;left&quot;:52.499921259842516,&quot;top&quot;:89,&quot;width&quot;:854.0001574803151}"/>
</p:tagLst>
</file>

<file path=ppt/tags/tag81.xml><?xml version="1.0" encoding="utf-8"?>
<p:tagLst xmlns:p="http://schemas.openxmlformats.org/presentationml/2006/main">
  <p:tag name="KSO_WM_DIAGRAM_VIRTUALLY_FRAME" val="{&quot;height&quot;:393.62503937007875,&quot;left&quot;:52.499921259842516,&quot;top&quot;:89,&quot;width&quot;:854.0001574803151}"/>
</p:tagLst>
</file>

<file path=ppt/tags/tag82.xml><?xml version="1.0" encoding="utf-8"?>
<p:tagLst xmlns:p="http://schemas.openxmlformats.org/presentationml/2006/main">
  <p:tag name="KSO_WM_DIAGRAM_VIRTUALLY_FRAME" val="{&quot;height&quot;:393.62503937007875,&quot;left&quot;:52.499921259842516,&quot;top&quot;:89,&quot;width&quot;:854.0001574803151}"/>
</p:tagLst>
</file>

<file path=ppt/tags/tag83.xml><?xml version="1.0" encoding="utf-8"?>
<p:tagLst xmlns:p="http://schemas.openxmlformats.org/presentationml/2006/main">
  <p:tag name="KSO_WM_DIAGRAM_VIRTUALLY_FRAME" val="{&quot;height&quot;:393.62503937007875,&quot;left&quot;:52.499921259842516,&quot;top&quot;:89,&quot;width&quot;:854.0001574803151}"/>
</p:tagLst>
</file>

<file path=ppt/tags/tag84.xml><?xml version="1.0" encoding="utf-8"?>
<p:tagLst xmlns:p="http://schemas.openxmlformats.org/presentationml/2006/main">
  <p:tag name="KSO_WM_DIAGRAM_VIRTUALLY_FRAME" val="{&quot;height&quot;:393.62503937007875,&quot;left&quot;:52.499921259842516,&quot;top&quot;:89,&quot;width&quot;:854.0001574803151}"/>
</p:tagLst>
</file>

<file path=ppt/tags/tag85.xml><?xml version="1.0" encoding="utf-8"?>
<p:tagLst xmlns:p="http://schemas.openxmlformats.org/presentationml/2006/main">
  <p:tag name="KSO_WM_DIAGRAM_VIRTUALLY_FRAME" val="{&quot;height&quot;:393.62503937007875,&quot;left&quot;:52.499921259842516,&quot;top&quot;:89,&quot;width&quot;:854.0001574803151}"/>
</p:tagLst>
</file>

<file path=ppt/tags/tag86.xml><?xml version="1.0" encoding="utf-8"?>
<p:tagLst xmlns:p="http://schemas.openxmlformats.org/presentationml/2006/main">
  <p:tag name="KSO_WM_DIAGRAM_VIRTUALLY_FRAME" val="{&quot;height&quot;:393.62503937007875,&quot;left&quot;:52.499921259842516,&quot;top&quot;:89,&quot;width&quot;:854.0001574803151}"/>
</p:tagLst>
</file>

<file path=ppt/tags/tag87.xml><?xml version="1.0" encoding="utf-8"?>
<p:tagLst xmlns:p="http://schemas.openxmlformats.org/presentationml/2006/main">
  <p:tag name="KSO_WM_DIAGRAM_VIRTUALLY_FRAME" val="{&quot;height&quot;:393.62503937007875,&quot;left&quot;:52.499921259842516,&quot;top&quot;:89,&quot;width&quot;:854.0001574803151}"/>
</p:tagLst>
</file>

<file path=ppt/tags/tag88.xml><?xml version="1.0" encoding="utf-8"?>
<p:tagLst xmlns:p="http://schemas.openxmlformats.org/presentationml/2006/main">
  <p:tag name="KSO_WM_DIAGRAM_VIRTUALLY_FRAME" val="{&quot;height&quot;:393.62503937007875,&quot;left&quot;:52.499921259842516,&quot;top&quot;:89,&quot;width&quot;:854.0001574803151}"/>
</p:tagLst>
</file>

<file path=ppt/tags/tag89.xml><?xml version="1.0" encoding="utf-8"?>
<p:tagLst xmlns:p="http://schemas.openxmlformats.org/presentationml/2006/main">
  <p:tag name="KSO_WM_DIAGRAM_VIRTUALLY_FRAME" val="{&quot;height&quot;:393.62503937007875,&quot;left&quot;:52.499921259842516,&quot;top&quot;:89,&quot;width&quot;:854.0001574803151}"/>
</p:tagLst>
</file>

<file path=ppt/tags/tag9.xml><?xml version="1.0" encoding="utf-8"?>
<p:tagLst xmlns:p="http://schemas.openxmlformats.org/presentationml/2006/main">
  <p:tag name="KSO_WM_DIAGRAM_VIRTUALLY_FRAME" val="{&quot;height&quot;:734.1110236220472,&quot;left&quot;:20.7,&quot;top&quot;:-104.20551181102363,&quot;width&quot;:886.3}"/>
</p:tagLst>
</file>

<file path=ppt/tags/tag90.xml><?xml version="1.0" encoding="utf-8"?>
<p:tagLst xmlns:p="http://schemas.openxmlformats.org/presentationml/2006/main">
  <p:tag name="KSO_WM_DIAGRAM_VIRTUALLY_FRAME" val="{&quot;height&quot;:393.62503937007875,&quot;left&quot;:52.499921259842516,&quot;top&quot;:89,&quot;width&quot;:854.0001574803151}"/>
</p:tagLst>
</file>

<file path=ppt/tags/tag91.xml><?xml version="1.0" encoding="utf-8"?>
<p:tagLst xmlns:p="http://schemas.openxmlformats.org/presentationml/2006/main">
  <p:tag name="KSO_WM_DIAGRAM_VIRTUALLY_FRAME" val="{&quot;height&quot;:393.62503937007875,&quot;left&quot;:52.499921259842516,&quot;top&quot;:89,&quot;width&quot;:854.0001574803151}"/>
</p:tagLst>
</file>

<file path=ppt/tags/tag92.xml><?xml version="1.0" encoding="utf-8"?>
<p:tagLst xmlns:p="http://schemas.openxmlformats.org/presentationml/2006/main">
  <p:tag name="KSO_WM_DIAGRAM_VIRTUALLY_FRAME" val="{&quot;height&quot;:393.62503937007875,&quot;left&quot;:52.499921259842516,&quot;top&quot;:89,&quot;width&quot;:854.0001574803151}"/>
</p:tagLst>
</file>

<file path=ppt/tags/tag93.xml><?xml version="1.0" encoding="utf-8"?>
<p:tagLst xmlns:p="http://schemas.openxmlformats.org/presentationml/2006/main">
  <p:tag name="KSO_WM_DIAGRAM_VIRTUALLY_FRAME" val="{&quot;height&quot;:393.62503937007875,&quot;left&quot;:52.499921259842516,&quot;top&quot;:89,&quot;width&quot;:854.0001574803151}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AA7126"/>
      </a:accent1>
      <a:accent2>
        <a:srgbClr val="D89030"/>
      </a:accent2>
      <a:accent3>
        <a:srgbClr val="AA7126"/>
      </a:accent3>
      <a:accent4>
        <a:srgbClr val="D89030"/>
      </a:accent4>
      <a:accent5>
        <a:srgbClr val="AA7126"/>
      </a:accent5>
      <a:accent6>
        <a:srgbClr val="D89030"/>
      </a:accent6>
      <a:hlink>
        <a:srgbClr val="4472C4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AA7126"/>
      </a:accent1>
      <a:accent2>
        <a:srgbClr val="D89030"/>
      </a:accent2>
      <a:accent3>
        <a:srgbClr val="AA7126"/>
      </a:accent3>
      <a:accent4>
        <a:srgbClr val="D89030"/>
      </a:accent4>
      <a:accent5>
        <a:srgbClr val="AA7126"/>
      </a:accent5>
      <a:accent6>
        <a:srgbClr val="D89030"/>
      </a:accent6>
      <a:hlink>
        <a:srgbClr val="4472C4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AA7126"/>
      </a:accent1>
      <a:accent2>
        <a:srgbClr val="D89030"/>
      </a:accent2>
      <a:accent3>
        <a:srgbClr val="AA7126"/>
      </a:accent3>
      <a:accent4>
        <a:srgbClr val="D89030"/>
      </a:accent4>
      <a:accent5>
        <a:srgbClr val="AA7126"/>
      </a:accent5>
      <a:accent6>
        <a:srgbClr val="D89030"/>
      </a:accent6>
      <a:hlink>
        <a:srgbClr val="4472C4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AA7126"/>
      </a:accent1>
      <a:accent2>
        <a:srgbClr val="D89030"/>
      </a:accent2>
      <a:accent3>
        <a:srgbClr val="AA7126"/>
      </a:accent3>
      <a:accent4>
        <a:srgbClr val="D89030"/>
      </a:accent4>
      <a:accent5>
        <a:srgbClr val="AA7126"/>
      </a:accent5>
      <a:accent6>
        <a:srgbClr val="D89030"/>
      </a:accent6>
      <a:hlink>
        <a:srgbClr val="4472C4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9_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AA7126"/>
      </a:accent1>
      <a:accent2>
        <a:srgbClr val="D89030"/>
      </a:accent2>
      <a:accent3>
        <a:srgbClr val="AA7126"/>
      </a:accent3>
      <a:accent4>
        <a:srgbClr val="D89030"/>
      </a:accent4>
      <a:accent5>
        <a:srgbClr val="AA7126"/>
      </a:accent5>
      <a:accent6>
        <a:srgbClr val="D89030"/>
      </a:accent6>
      <a:hlink>
        <a:srgbClr val="4472C4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0_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AA7126"/>
      </a:accent1>
      <a:accent2>
        <a:srgbClr val="D89030"/>
      </a:accent2>
      <a:accent3>
        <a:srgbClr val="AA7126"/>
      </a:accent3>
      <a:accent4>
        <a:srgbClr val="D89030"/>
      </a:accent4>
      <a:accent5>
        <a:srgbClr val="AA7126"/>
      </a:accent5>
      <a:accent6>
        <a:srgbClr val="D89030"/>
      </a:accent6>
      <a:hlink>
        <a:srgbClr val="4472C4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1_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AA7126"/>
      </a:accent1>
      <a:accent2>
        <a:srgbClr val="D89030"/>
      </a:accent2>
      <a:accent3>
        <a:srgbClr val="AA7126"/>
      </a:accent3>
      <a:accent4>
        <a:srgbClr val="D89030"/>
      </a:accent4>
      <a:accent5>
        <a:srgbClr val="AA7126"/>
      </a:accent5>
      <a:accent6>
        <a:srgbClr val="D89030"/>
      </a:accent6>
      <a:hlink>
        <a:srgbClr val="4472C4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1863</Words>
  <Application>WPS 演示</Application>
  <PresentationFormat/>
  <Paragraphs>112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7</vt:i4>
      </vt:variant>
      <vt:variant>
        <vt:lpstr>幻灯片标题</vt:lpstr>
      </vt:variant>
      <vt:variant>
        <vt:i4>11</vt:i4>
      </vt:variant>
    </vt:vector>
  </HeadingPairs>
  <TitlesOfParts>
    <vt:vector size="29" baseType="lpstr">
      <vt:lpstr>Arial</vt:lpstr>
      <vt:lpstr>宋体</vt:lpstr>
      <vt:lpstr>Wingdings</vt:lpstr>
      <vt:lpstr>Source Han Sans CN Bold</vt:lpstr>
      <vt:lpstr>OPPOSans H</vt:lpstr>
      <vt:lpstr>Source Han Sans</vt:lpstr>
      <vt:lpstr>等线</vt:lpstr>
      <vt:lpstr>微软雅黑</vt:lpstr>
      <vt:lpstr>Arial Unicode MS</vt:lpstr>
      <vt:lpstr>Calibri</vt:lpstr>
      <vt:lpstr>OPPOSans L</vt:lpstr>
      <vt:lpstr>Office 主题​​</vt:lpstr>
      <vt:lpstr>2_Office 主题​​</vt:lpstr>
      <vt:lpstr>7_Office 主题​​</vt:lpstr>
      <vt:lpstr>8_Office 主题​​</vt:lpstr>
      <vt:lpstr>9_Office 主题​​</vt:lpstr>
      <vt:lpstr>10_Office 主题​​</vt:lpstr>
      <vt:lpstr>11_Office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嘿嘿</cp:lastModifiedBy>
  <cp:revision>15</cp:revision>
  <dcterms:created xsi:type="dcterms:W3CDTF">2025-10-09T08:59:00Z</dcterms:created>
  <dcterms:modified xsi:type="dcterms:W3CDTF">2025-11-29T08:20:31Z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1","ContentProducer":"001191110105MA01D6BEX800000","ProduceID":"A70D57579319Z51236440","ReservedCode1":"{\"SecurityData\":{\"Type\":\"TC260PG\",\"Version\":1,\"PubSD\":[{\"Type\":\"DS\",\"AlgID\":\"1.2.156.10197.1.501\",\"TBSData\":{\"Type\":\"LabelMataData\"},\"Signature\":\"3046022100ca253aa59ffa8ccce26957f468d76e4d19cdbe85e85f8bc00ed016e2594396a60221009d84c36ec57a96d29340d37957ab790f312224fab4ac9f5efa56a395427665de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,"ContentPropagator":"001191110105MA01D6BEX800000","PropagateID":"A70D57579319Z51236440","ReservedCode2":"{\"SecurityData\":{\"Type\":\"TC260PG\",\"Version\":1,\"PubSD\":[{\"Type\":\"DS\",\"AlgID\":\"1.2.156.10197.1.501\",\"TBSData\":{\"Type\":\"LabelMataData\"},\"Signature\":\"3046022100d4a0825e9f280290e211e031409eea8e84156957c5c9b976d2d8e175d85b48c8022100b02decddc5414d663c10c67fa44c3f2685dde047cec4ac91cd4a03ff8a29db5d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}</vt:lpwstr>
  </property>
  <property fmtid="{D5CDD505-2E9C-101B-9397-08002B2CF9AE}" pid="3" name="ICV">
    <vt:lpwstr>18FC2B6BA551403B86C45938A7CFB482_12</vt:lpwstr>
  </property>
  <property fmtid="{D5CDD505-2E9C-101B-9397-08002B2CF9AE}" pid="4" name="KSOProductBuildVer">
    <vt:lpwstr>2052-12.1.0.23542</vt:lpwstr>
  </property>
</Properties>
</file>