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8" r:id="rId3"/>
    <p:sldId id="280" r:id="rId4"/>
    <p:sldId id="281" r:id="rId5"/>
    <p:sldId id="301" r:id="rId6"/>
    <p:sldId id="302" r:id="rId7"/>
    <p:sldId id="282" r:id="rId8"/>
    <p:sldId id="303" r:id="rId9"/>
    <p:sldId id="304" r:id="rId10"/>
    <p:sldId id="283" r:id="rId11"/>
    <p:sldId id="286" r:id="rId12"/>
    <p:sldId id="293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729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92D"/>
    <a:srgbClr val="FDF3E9"/>
    <a:srgbClr val="BC4300"/>
    <a:srgbClr val="FF9961"/>
    <a:srgbClr val="FD8F58"/>
    <a:srgbClr val="FFFFFF"/>
    <a:srgbClr val="F8832C"/>
    <a:srgbClr val="F77A1D"/>
    <a:srgbClr val="FDDFC9"/>
    <a:srgbClr val="FFF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29" y="62"/>
      </p:cViewPr>
      <p:guideLst>
        <p:guide pos="384"/>
        <p:guide pos="7296"/>
        <p:guide orient="horz" pos="4320"/>
        <p:guide orient="horz" pos="3936"/>
        <p:guide orient="horz" pos="37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11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5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BD8A-B792-4C34-A101-F500366E3D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F4AD3-D7B3-49E8-8BE1-AB9A5A87D95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E671-EB49-4CBC-B933-FF79003E98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CC-69C8-4354-8B40-2E066A32A04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2.jpe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1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1" Type="http://schemas.openxmlformats.org/officeDocument/2006/relationships/tags" Target="../tags/tag92.xml"/><Relationship Id="rId20" Type="http://schemas.openxmlformats.org/officeDocument/2006/relationships/tags" Target="../tags/tag91.xml"/><Relationship Id="rId2" Type="http://schemas.openxmlformats.org/officeDocument/2006/relationships/tags" Target="../tags/tag73.xml"/><Relationship Id="rId19" Type="http://schemas.openxmlformats.org/officeDocument/2006/relationships/tags" Target="../tags/tag90.xml"/><Relationship Id="rId18" Type="http://schemas.openxmlformats.org/officeDocument/2006/relationships/tags" Target="../tags/tag89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../media/image2.jpeg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169.xml"/><Relationship Id="rId6" Type="http://schemas.openxmlformats.org/officeDocument/2006/relationships/tags" Target="../tags/tag168.xml"/><Relationship Id="rId5" Type="http://schemas.openxmlformats.org/officeDocument/2006/relationships/tags" Target="../tags/tag167.xml"/><Relationship Id="rId4" Type="http://schemas.openxmlformats.org/officeDocument/2006/relationships/tags" Target="../tags/tag166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7" Type="http://schemas.openxmlformats.org/officeDocument/2006/relationships/tags" Target="../tags/tag182.xml"/><Relationship Id="rId6" Type="http://schemas.openxmlformats.org/officeDocument/2006/relationships/tags" Target="../tags/tag181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image" Target="../media/image1.png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1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1257300"/>
            <a:ext cx="10795865" cy="49203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9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20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21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7826049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7826561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01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11"/>
          <p:cNvSpPr>
            <a:spLocks noGrp="1"/>
          </p:cNvSpPr>
          <p:nvPr>
            <p:ph type="body" idx="17826305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 标题"/>
          <p:cNvSpPr>
            <a:spLocks noGrp="1"/>
          </p:cNvSpPr>
          <p:nvPr>
            <p:ph type="ctrTitle" idx="17826049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CONTENTS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目录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01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02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03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04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05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单击此处添加项标题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74"/>
          <a:stretch>
            <a:fillRect/>
          </a:stretch>
        </p:blipFill>
        <p:spPr>
          <a:xfrm rot="5400000">
            <a:off x="103168" y="1137808"/>
            <a:ext cx="5617024" cy="5823359"/>
          </a:xfrm>
          <a:prstGeom prst="rect">
            <a:avLst/>
          </a:prstGeom>
        </p:spPr>
      </p:pic>
      <p:sp>
        <p:nvSpPr>
          <p:cNvPr id="12" name="日期占位符 6"/>
          <p:cNvSpPr>
            <a:spLocks noGrp="1"/>
          </p:cNvSpPr>
          <p:nvPr>
            <p:ph type="dt" sz="half" idx="16385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3" name="页脚占位符 10"/>
          <p:cNvSpPr>
            <a:spLocks noGrp="1"/>
          </p:cNvSpPr>
          <p:nvPr>
            <p:ph type="ftr" sz="quarter" idx="1638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4" name="灯片编号占位符 11"/>
          <p:cNvSpPr>
            <a:spLocks noGrp="1"/>
          </p:cNvSpPr>
          <p:nvPr>
            <p:ph type="sldNum" sz="quarter" idx="16387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8" name="标题 1"/>
          <p:cNvSpPr>
            <a:spLocks noGrp="1"/>
          </p:cNvSpPr>
          <p:nvPr userDrawn="1">
            <p:ph type="ctrTitle" idx="16388" hasCustomPrompt="1"/>
            <p:custDataLst>
              <p:tags r:id="rId8"/>
            </p:custDataLst>
          </p:nvPr>
        </p:nvSpPr>
        <p:spPr>
          <a:xfrm>
            <a:off x="4823883" y="3530600"/>
            <a:ext cx="6352117" cy="152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4800" b="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单击此处添加章节标题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节编号"/>
          <p:cNvSpPr>
            <a:spLocks noGrp="1"/>
          </p:cNvSpPr>
          <p:nvPr userDrawn="1">
            <p:ph type="body" sz="quarter" idx="16389" hasCustomPrompt="1"/>
            <p:custDataLst>
              <p:tags r:id="rId9"/>
            </p:custDataLst>
          </p:nvPr>
        </p:nvSpPr>
        <p:spPr>
          <a:xfrm>
            <a:off x="9648825" y="1905000"/>
            <a:ext cx="1527175" cy="1524000"/>
          </a:xfrm>
          <a:prstGeom prst="rect">
            <a:avLst/>
          </a:prstGeom>
        </p:spPr>
        <p:txBody>
          <a:bodyPr vert="horz" wrap="square" lIns="0" tIns="0" rIns="0" bIns="0" anchor="ctr">
            <a:normAutofit/>
          </a:bodyPr>
          <a:lstStyle>
            <a:lvl1pPr marL="0" indent="0" algn="r" eaLnBrk="1" fontAlgn="auto" latinLnBrk="0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2971800"/>
            <a:ext cx="5029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2667000"/>
            <a:ext cx="50800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2032000"/>
            <a:ext cx="50800" cy="1219200"/>
          </a:xfrm>
          <a:custGeom>
            <a:avLst/>
            <a:gdLst>
              <a:gd name="connisteX0" fmla="*/ 0 w 50800"/>
              <a:gd name="connsiteY0" fmla="*/ 25400 h 1219200"/>
              <a:gd name="connisteX1" fmla="*/ 25400 w 50800"/>
              <a:gd name="connsiteY1" fmla="*/ 0 h 1219200"/>
              <a:gd name="connisteX2" fmla="*/ 25400 w 50800"/>
              <a:gd name="connsiteY2" fmla="*/ 0 h 1219200"/>
              <a:gd name="connisteX3" fmla="*/ 50800 w 50800"/>
              <a:gd name="connsiteY3" fmla="*/ 25400 h 1219200"/>
              <a:gd name="connisteX4" fmla="*/ 50800 w 50800"/>
              <a:gd name="connsiteY4" fmla="*/ 1193800 h 1219200"/>
              <a:gd name="connisteX5" fmla="*/ 25400 w 50800"/>
              <a:gd name="connsiteY5" fmla="*/ 1219200 h 1219200"/>
              <a:gd name="connisteX6" fmla="*/ 25400 w 50800"/>
              <a:gd name="connsiteY6" fmla="*/ 1219200 h 1219200"/>
              <a:gd name="connisteX7" fmla="*/ 0 w 50800"/>
              <a:gd name="connsiteY7" fmla="*/ 1193800 h 1219200"/>
              <a:gd name="connisteX8" fmla="*/ 0 w 50800"/>
              <a:gd name="connsiteY8" fmla="*/ 254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219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193800"/>
                </a:lnTo>
                <a:cubicBezTo>
                  <a:pt x="50800" y="1207828"/>
                  <a:pt x="39428" y="1219200"/>
                  <a:pt x="25400" y="1219200"/>
                </a:cubicBezTo>
                <a:lnTo>
                  <a:pt x="25400" y="1219200"/>
                </a:lnTo>
                <a:cubicBezTo>
                  <a:pt x="11372" y="1219200"/>
                  <a:pt x="0" y="1207828"/>
                  <a:pt x="0" y="1193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032000"/>
            <a:ext cx="10820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089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2946400"/>
          </a:xfrm>
          <a:custGeom>
            <a:avLst/>
            <a:gdLst>
              <a:gd name="connisteX0" fmla="*/ 0 w 10972800"/>
              <a:gd name="connsiteY0" fmla="*/ 203200 h 2946400"/>
              <a:gd name="connisteX1" fmla="*/ 203200 w 10972800"/>
              <a:gd name="connsiteY1" fmla="*/ 0 h 2946400"/>
              <a:gd name="connisteX2" fmla="*/ 10769600 w 10972800"/>
              <a:gd name="connsiteY2" fmla="*/ 0 h 2946400"/>
              <a:gd name="connisteX3" fmla="*/ 10972800 w 10972800"/>
              <a:gd name="connsiteY3" fmla="*/ 203200 h 2946400"/>
              <a:gd name="connisteX4" fmla="*/ 10972800 w 10972800"/>
              <a:gd name="connsiteY4" fmla="*/ 2743200 h 2946400"/>
              <a:gd name="connisteX5" fmla="*/ 10769600 w 10972800"/>
              <a:gd name="connsiteY5" fmla="*/ 2946400 h 2946400"/>
              <a:gd name="connisteX6" fmla="*/ 203200 w 10972800"/>
              <a:gd name="connsiteY6" fmla="*/ 2946400 h 2946400"/>
              <a:gd name="connisteX7" fmla="*/ 0 w 10972800"/>
              <a:gd name="connsiteY7" fmla="*/ 2743200 h 2946400"/>
              <a:gd name="connisteX8" fmla="*/ 0 w 109728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743200"/>
                </a:lnTo>
                <a:cubicBezTo>
                  <a:pt x="10972800" y="2855424"/>
                  <a:pt x="10881824" y="2946400"/>
                  <a:pt x="107696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1524000"/>
            <a:ext cx="6934200" cy="4724400"/>
          </a:xfrm>
          <a:custGeom>
            <a:avLst/>
            <a:gdLst>
              <a:gd name="connisteX0" fmla="*/ 0 w 6934200"/>
              <a:gd name="connsiteY0" fmla="*/ 0 h 4724400"/>
              <a:gd name="connisteX1" fmla="*/ 6731000 w 6934200"/>
              <a:gd name="connsiteY1" fmla="*/ 0 h 4724400"/>
              <a:gd name="connisteX2" fmla="*/ 6934200 w 6934200"/>
              <a:gd name="connsiteY2" fmla="*/ 203200 h 4724400"/>
              <a:gd name="connisteX3" fmla="*/ 6934200 w 6934200"/>
              <a:gd name="connsiteY3" fmla="*/ 4521200 h 4724400"/>
              <a:gd name="connisteX4" fmla="*/ 6731000 w 6934200"/>
              <a:gd name="connsiteY4" fmla="*/ 4724400 h 4724400"/>
              <a:gd name="connisteX5" fmla="*/ 0 w 6934200"/>
              <a:gd name="connsiteY5" fmla="*/ 4724400 h 4724400"/>
              <a:gd name="connisteX6" fmla="*/ 0 w 69342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0"/>
                </a:move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4521200"/>
                </a:lnTo>
                <a:cubicBezTo>
                  <a:pt x="6934200" y="4633424"/>
                  <a:pt x="6843224" y="4724400"/>
                  <a:pt x="67310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105400" y="3124200"/>
            <a:ext cx="6019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>
          <a:xfrm>
            <a:off x="7011112" y="882244"/>
            <a:ext cx="2597738" cy="101797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r">
              <a:defRPr lang="zh-CN" altLang="en-US" sz="660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标 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0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48200" y="863600"/>
            <a:ext cx="50800" cy="1524000"/>
          </a:xfrm>
          <a:custGeom>
            <a:avLst/>
            <a:gdLst>
              <a:gd name="connisteX0" fmla="*/ 0 w 50800"/>
              <a:gd name="connsiteY0" fmla="*/ 25400 h 1524000"/>
              <a:gd name="connisteX1" fmla="*/ 25400 w 50800"/>
              <a:gd name="connsiteY1" fmla="*/ 0 h 1524000"/>
              <a:gd name="connisteX2" fmla="*/ 25400 w 50800"/>
              <a:gd name="connsiteY2" fmla="*/ 0 h 1524000"/>
              <a:gd name="connisteX3" fmla="*/ 50800 w 50800"/>
              <a:gd name="connsiteY3" fmla="*/ 25400 h 1524000"/>
              <a:gd name="connisteX4" fmla="*/ 50800 w 50800"/>
              <a:gd name="connsiteY4" fmla="*/ 1498600 h 1524000"/>
              <a:gd name="connisteX5" fmla="*/ 25400 w 50800"/>
              <a:gd name="connsiteY5" fmla="*/ 1524000 h 1524000"/>
              <a:gd name="connisteX6" fmla="*/ 25400 w 50800"/>
              <a:gd name="connsiteY6" fmla="*/ 1524000 h 1524000"/>
              <a:gd name="connisteX7" fmla="*/ 0 w 50800"/>
              <a:gd name="connsiteY7" fmla="*/ 1498600 h 1524000"/>
              <a:gd name="connisteX8" fmla="*/ 0 w 50800"/>
              <a:gd name="connsiteY8" fmla="*/ 254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524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498600"/>
                </a:lnTo>
                <a:cubicBezTo>
                  <a:pt x="50800" y="1512628"/>
                  <a:pt x="39428" y="1524000"/>
                  <a:pt x="25400" y="1524000"/>
                </a:cubicBezTo>
                <a:lnTo>
                  <a:pt x="25400" y="1524000"/>
                </a:lnTo>
                <a:cubicBezTo>
                  <a:pt x="11372" y="1524000"/>
                  <a:pt x="0" y="1512628"/>
                  <a:pt x="0" y="1498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800600" y="863600"/>
            <a:ext cx="678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6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24384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1524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810000"/>
          </a:xfrm>
          <a:custGeom>
            <a:avLst/>
            <a:gdLst>
              <a:gd name="connisteX0" fmla="*/ 0 w 10972800"/>
              <a:gd name="connsiteY0" fmla="*/ 203200 h 3810000"/>
              <a:gd name="connisteX1" fmla="*/ 203200 w 10972800"/>
              <a:gd name="connsiteY1" fmla="*/ 0 h 3810000"/>
              <a:gd name="connisteX2" fmla="*/ 10769600 w 10972800"/>
              <a:gd name="connsiteY2" fmla="*/ 0 h 3810000"/>
              <a:gd name="connisteX3" fmla="*/ 10972800 w 10972800"/>
              <a:gd name="connsiteY3" fmla="*/ 203200 h 3810000"/>
              <a:gd name="connisteX4" fmla="*/ 10972800 w 10972800"/>
              <a:gd name="connsiteY4" fmla="*/ 3606800 h 3810000"/>
              <a:gd name="connisteX5" fmla="*/ 10769600 w 10972800"/>
              <a:gd name="connsiteY5" fmla="*/ 3810000 h 3810000"/>
              <a:gd name="connisteX6" fmla="*/ 203200 w 10972800"/>
              <a:gd name="connsiteY6" fmla="*/ 3810000 h 3810000"/>
              <a:gd name="connisteX7" fmla="*/ 0 w 10972800"/>
              <a:gd name="connsiteY7" fmla="*/ 3606800 h 3810000"/>
              <a:gd name="connisteX8" fmla="*/ 0 w 10972800"/>
              <a:gd name="connsiteY8" fmla="*/ 203200 h 381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81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606800"/>
                </a:lnTo>
                <a:cubicBezTo>
                  <a:pt x="10972800" y="3719024"/>
                  <a:pt x="10881824" y="3810000"/>
                  <a:pt x="10769600" y="3810000"/>
                </a:cubicBezTo>
                <a:lnTo>
                  <a:pt x="203200" y="3810000"/>
                </a:lnTo>
                <a:cubicBezTo>
                  <a:pt x="90976" y="3810000"/>
                  <a:pt x="0" y="3719024"/>
                  <a:pt x="0" y="360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638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单击此处添加项正文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5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75438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334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334000"/>
            <a:ext cx="6172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3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46990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10972800" cy="3556000"/>
          </a:xfrm>
          <a:custGeom>
            <a:avLst/>
            <a:gdLst>
              <a:gd name="connisteX0" fmla="*/ 0 w 10972800"/>
              <a:gd name="connsiteY0" fmla="*/ 203200 h 3556000"/>
              <a:gd name="connisteX1" fmla="*/ 203200 w 10972800"/>
              <a:gd name="connsiteY1" fmla="*/ 0 h 3556000"/>
              <a:gd name="connisteX2" fmla="*/ 10769600 w 10972800"/>
              <a:gd name="connsiteY2" fmla="*/ 0 h 3556000"/>
              <a:gd name="connisteX3" fmla="*/ 10972800 w 10972800"/>
              <a:gd name="connsiteY3" fmla="*/ 203200 h 3556000"/>
              <a:gd name="connisteX4" fmla="*/ 10972800 w 10972800"/>
              <a:gd name="connsiteY4" fmla="*/ 3352800 h 3556000"/>
              <a:gd name="connisteX5" fmla="*/ 10769600 w 10972800"/>
              <a:gd name="connsiteY5" fmla="*/ 3556000 h 3556000"/>
              <a:gd name="connisteX6" fmla="*/ 203200 w 10972800"/>
              <a:gd name="connsiteY6" fmla="*/ 3556000 h 3556000"/>
              <a:gd name="connisteX7" fmla="*/ 0 w 10972800"/>
              <a:gd name="connsiteY7" fmla="*/ 3352800 h 3556000"/>
              <a:gd name="connisteX8" fmla="*/ 0 w 10972800"/>
              <a:gd name="connsiteY8" fmla="*/ 203200 h 3556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556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352800"/>
                </a:lnTo>
                <a:cubicBezTo>
                  <a:pt x="10972800" y="3465024"/>
                  <a:pt x="10881824" y="3556000"/>
                  <a:pt x="10769600" y="3556000"/>
                </a:cubicBezTo>
                <a:lnTo>
                  <a:pt x="203200" y="3556000"/>
                </a:lnTo>
                <a:cubicBezTo>
                  <a:pt x="90976" y="3556000"/>
                  <a:pt x="0" y="3465024"/>
                  <a:pt x="0" y="3352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4648200" y="5054600"/>
            <a:ext cx="6934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6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705600" y="5334000"/>
            <a:ext cx="50800" cy="914400"/>
          </a:xfrm>
          <a:custGeom>
            <a:avLst/>
            <a:gdLst>
              <a:gd name="connisteX0" fmla="*/ 0 w 50800"/>
              <a:gd name="connsiteY0" fmla="*/ 25400 h 914400"/>
              <a:gd name="connisteX1" fmla="*/ 25400 w 50800"/>
              <a:gd name="connsiteY1" fmla="*/ 0 h 914400"/>
              <a:gd name="connisteX2" fmla="*/ 25400 w 50800"/>
              <a:gd name="connsiteY2" fmla="*/ 0 h 914400"/>
              <a:gd name="connisteX3" fmla="*/ 50800 w 50800"/>
              <a:gd name="connsiteY3" fmla="*/ 25400 h 914400"/>
              <a:gd name="connisteX4" fmla="*/ 50800 w 50800"/>
              <a:gd name="connsiteY4" fmla="*/ 889000 h 914400"/>
              <a:gd name="connisteX5" fmla="*/ 25400 w 50800"/>
              <a:gd name="connsiteY5" fmla="*/ 914400 h 914400"/>
              <a:gd name="connisteX6" fmla="*/ 25400 w 50800"/>
              <a:gd name="connsiteY6" fmla="*/ 914400 h 914400"/>
              <a:gd name="connisteX7" fmla="*/ 0 w 50800"/>
              <a:gd name="connsiteY7" fmla="*/ 889000 h 914400"/>
              <a:gd name="connisteX8" fmla="*/ 0 w 50800"/>
              <a:gd name="connsiteY8" fmla="*/ 25400 h 91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914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889000"/>
                </a:lnTo>
                <a:cubicBezTo>
                  <a:pt x="50800" y="903028"/>
                  <a:pt x="39428" y="914400"/>
                  <a:pt x="25400" y="914400"/>
                </a:cubicBezTo>
                <a:lnTo>
                  <a:pt x="25400" y="914400"/>
                </a:lnTo>
                <a:cubicBezTo>
                  <a:pt x="11372" y="914400"/>
                  <a:pt x="0" y="903028"/>
                  <a:pt x="0" y="889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454400"/>
          </a:xfrm>
          <a:custGeom>
            <a:avLst/>
            <a:gdLst>
              <a:gd name="connisteX0" fmla="*/ 0 w 10972800"/>
              <a:gd name="connsiteY0" fmla="*/ 203200 h 3454400"/>
              <a:gd name="connisteX1" fmla="*/ 203200 w 10972800"/>
              <a:gd name="connsiteY1" fmla="*/ 0 h 3454400"/>
              <a:gd name="connisteX2" fmla="*/ 10769600 w 10972800"/>
              <a:gd name="connsiteY2" fmla="*/ 0 h 3454400"/>
              <a:gd name="connisteX3" fmla="*/ 10972800 w 10972800"/>
              <a:gd name="connsiteY3" fmla="*/ 203200 h 3454400"/>
              <a:gd name="connisteX4" fmla="*/ 10972800 w 10972800"/>
              <a:gd name="connsiteY4" fmla="*/ 3251200 h 3454400"/>
              <a:gd name="connisteX5" fmla="*/ 10769600 w 10972800"/>
              <a:gd name="connsiteY5" fmla="*/ 3454400 h 3454400"/>
              <a:gd name="connisteX6" fmla="*/ 203200 w 10972800"/>
              <a:gd name="connsiteY6" fmla="*/ 3454400 h 3454400"/>
              <a:gd name="connisteX7" fmla="*/ 0 w 10972800"/>
              <a:gd name="connsiteY7" fmla="*/ 3251200 h 3454400"/>
              <a:gd name="connisteX8" fmla="*/ 0 w 10972800"/>
              <a:gd name="connsiteY8" fmla="*/ 203200 h 345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5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51200"/>
                </a:lnTo>
                <a:cubicBezTo>
                  <a:pt x="10972800" y="3363424"/>
                  <a:pt x="10881824" y="3454400"/>
                  <a:pt x="10769600" y="3454400"/>
                </a:cubicBezTo>
                <a:lnTo>
                  <a:pt x="203200" y="3454400"/>
                </a:lnTo>
                <a:cubicBezTo>
                  <a:pt x="90976" y="3454400"/>
                  <a:pt x="0" y="3363424"/>
                  <a:pt x="0" y="325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609600" y="5435600"/>
            <a:ext cx="50800" cy="304800"/>
          </a:xfrm>
          <a:custGeom>
            <a:avLst/>
            <a:gdLst>
              <a:gd name="connisteX0" fmla="*/ 0 w 50800"/>
              <a:gd name="connsiteY0" fmla="*/ 25400 h 304800"/>
              <a:gd name="connisteX1" fmla="*/ 25400 w 50800"/>
              <a:gd name="connsiteY1" fmla="*/ 0 h 304800"/>
              <a:gd name="connisteX2" fmla="*/ 25400 w 50800"/>
              <a:gd name="connsiteY2" fmla="*/ 0 h 304800"/>
              <a:gd name="connisteX3" fmla="*/ 50800 w 50800"/>
              <a:gd name="connsiteY3" fmla="*/ 25400 h 304800"/>
              <a:gd name="connisteX4" fmla="*/ 50800 w 50800"/>
              <a:gd name="connsiteY4" fmla="*/ 279400 h 304800"/>
              <a:gd name="connisteX5" fmla="*/ 25400 w 50800"/>
              <a:gd name="connsiteY5" fmla="*/ 304800 h 304800"/>
              <a:gd name="connisteX6" fmla="*/ 25400 w 50800"/>
              <a:gd name="connsiteY6" fmla="*/ 304800 h 304800"/>
              <a:gd name="connisteX7" fmla="*/ 0 w 50800"/>
              <a:gd name="connsiteY7" fmla="*/ 279400 h 304800"/>
              <a:gd name="connisteX8" fmla="*/ 0 w 50800"/>
              <a:gd name="connsiteY8" fmla="*/ 25400 h 304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3048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79400"/>
                </a:lnTo>
                <a:cubicBezTo>
                  <a:pt x="50800" y="293428"/>
                  <a:pt x="39428" y="304800"/>
                  <a:pt x="25400" y="304800"/>
                </a:cubicBezTo>
                <a:lnTo>
                  <a:pt x="25400" y="304800"/>
                </a:lnTo>
                <a:cubicBezTo>
                  <a:pt x="11372" y="304800"/>
                  <a:pt x="0" y="293428"/>
                  <a:pt x="0" y="2794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5435600"/>
            <a:ext cx="108204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87" hasCustomPrompt="1"/>
            <p:custDataLst>
              <p:tags r:id="rId6"/>
            </p:custDataLst>
          </p:nvPr>
        </p:nvSpPr>
        <p:spPr>
          <a:xfrm>
            <a:off x="609600" y="1524000"/>
            <a:ext cx="10972800" cy="3403600"/>
          </a:xfrm>
          <a:custGeom>
            <a:avLst/>
            <a:gdLst>
              <a:gd name="connisteX0" fmla="*/ 0 w 10972800"/>
              <a:gd name="connsiteY0" fmla="*/ 203200 h 3403600"/>
              <a:gd name="connisteX1" fmla="*/ 203200 w 10972800"/>
              <a:gd name="connsiteY1" fmla="*/ 0 h 3403600"/>
              <a:gd name="connisteX2" fmla="*/ 10769600 w 10972800"/>
              <a:gd name="connsiteY2" fmla="*/ 0 h 3403600"/>
              <a:gd name="connisteX3" fmla="*/ 10972800 w 10972800"/>
              <a:gd name="connsiteY3" fmla="*/ 203200 h 3403600"/>
              <a:gd name="connisteX4" fmla="*/ 10972800 w 10972800"/>
              <a:gd name="connsiteY4" fmla="*/ 3200400 h 3403600"/>
              <a:gd name="connisteX5" fmla="*/ 10769600 w 10972800"/>
              <a:gd name="connsiteY5" fmla="*/ 3403600 h 3403600"/>
              <a:gd name="connisteX6" fmla="*/ 203200 w 10972800"/>
              <a:gd name="connsiteY6" fmla="*/ 3403600 h 3403600"/>
              <a:gd name="connisteX7" fmla="*/ 0 w 10972800"/>
              <a:gd name="connsiteY7" fmla="*/ 3200400 h 3403600"/>
              <a:gd name="connisteX8" fmla="*/ 0 w 10972800"/>
              <a:gd name="connsiteY8" fmla="*/ 203200 h 340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403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3200400"/>
                </a:lnTo>
                <a:cubicBezTo>
                  <a:pt x="10972800" y="3312624"/>
                  <a:pt x="10881824" y="3403600"/>
                  <a:pt x="10769600" y="3403600"/>
                </a:cubicBezTo>
                <a:lnTo>
                  <a:pt x="203200" y="3403600"/>
                </a:lnTo>
                <a:cubicBezTo>
                  <a:pt x="90976" y="3403600"/>
                  <a:pt x="0" y="3312624"/>
                  <a:pt x="0" y="3200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5943600"/>
            <a:ext cx="10972800" cy="304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单击此处添加标题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609600" y="2336800"/>
            <a:ext cx="10972800" cy="3098800"/>
          </a:xfrm>
          <a:custGeom>
            <a:avLst/>
            <a:gdLst>
              <a:gd name="connisteX0" fmla="*/ 0 w 10972800"/>
              <a:gd name="connsiteY0" fmla="*/ 203200 h 3098800"/>
              <a:gd name="connisteX1" fmla="*/ 203200 w 10972800"/>
              <a:gd name="connsiteY1" fmla="*/ 0 h 3098800"/>
              <a:gd name="connisteX2" fmla="*/ 10769600 w 10972800"/>
              <a:gd name="connsiteY2" fmla="*/ 0 h 3098800"/>
              <a:gd name="connisteX3" fmla="*/ 10972800 w 10972800"/>
              <a:gd name="connsiteY3" fmla="*/ 203200 h 3098800"/>
              <a:gd name="connisteX4" fmla="*/ 10972800 w 10972800"/>
              <a:gd name="connsiteY4" fmla="*/ 2895600 h 3098800"/>
              <a:gd name="connisteX5" fmla="*/ 10769600 w 10972800"/>
              <a:gd name="connsiteY5" fmla="*/ 3098800 h 3098800"/>
              <a:gd name="connisteX6" fmla="*/ 203200 w 10972800"/>
              <a:gd name="connsiteY6" fmla="*/ 3098800 h 3098800"/>
              <a:gd name="connisteX7" fmla="*/ 0 w 10972800"/>
              <a:gd name="connsiteY7" fmla="*/ 2895600 h 3098800"/>
              <a:gd name="connisteX8" fmla="*/ 0 w 10972800"/>
              <a:gd name="connsiteY8" fmla="*/ 203200 h 309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09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895600"/>
                </a:lnTo>
                <a:cubicBezTo>
                  <a:pt x="10972800" y="3007824"/>
                  <a:pt x="10881824" y="3098800"/>
                  <a:pt x="10769600" y="3098800"/>
                </a:cubicBezTo>
                <a:lnTo>
                  <a:pt x="203200" y="3098800"/>
                </a:lnTo>
                <a:cubicBezTo>
                  <a:pt x="90976" y="3098800"/>
                  <a:pt x="0" y="3007824"/>
                  <a:pt x="0" y="289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 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3581400"/>
            <a:ext cx="1036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单击此处添加正文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48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257300"/>
            <a:ext cx="5181600" cy="4920300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7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2" name="Subtitle 11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WPS灵秀黑" charset="-122"/>
                <a:ea typeface="WPS灵秀黑" charset="-122"/>
              </a:rPr>
              <a:t>THE END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标题 1 标题"/>
          <p:cNvSpPr>
            <a:spLocks noGrp="1"/>
          </p:cNvSpPr>
          <p:nvPr>
            <p:ph type="ctrTitle" idx="16385" hasCustomPrompt="1"/>
            <p:custDataLst>
              <p:tags r:id="rId9"/>
            </p:custDataLst>
          </p:nvPr>
        </p:nvSpPr>
        <p:spPr>
          <a:xfrm>
            <a:off x="1016000" y="3175000"/>
            <a:ext cx="5451122" cy="1016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400" spc="0" dirty="0"/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谢谢观看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257300"/>
            <a:ext cx="5157787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1840832"/>
            <a:ext cx="5157787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257300"/>
            <a:ext cx="5183188" cy="505326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1840832"/>
            <a:ext cx="5183188" cy="4348831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/>
              <a:t>第二</a:t>
            </a:r>
            <a:r>
              <a:rPr lang="zh-CN" altLang="en-US" dirty="0"/>
              <a:t>级</a:t>
            </a:r>
            <a:endParaRPr lang="zh-CN" altLang="en-US" dirty="0"/>
          </a:p>
          <a:p>
            <a:pPr lvl="2"/>
            <a:r>
              <a:rPr lang="zh-CN" altLang="en-US"/>
              <a:t>第三</a:t>
            </a:r>
            <a:r>
              <a:rPr lang="zh-CN" altLang="en-US" dirty="0"/>
              <a:t>级</a:t>
            </a:r>
            <a:endParaRPr lang="zh-CN" altLang="en-US" dirty="0"/>
          </a:p>
          <a:p>
            <a:pPr lvl="3"/>
            <a:r>
              <a:rPr lang="zh-CN" altLang="en-US"/>
              <a:t>第四</a:t>
            </a:r>
            <a:r>
              <a:rPr lang="zh-CN" altLang="en-US" dirty="0"/>
              <a:t>级</a:t>
            </a:r>
            <a:endParaRPr lang="zh-CN" altLang="en-US" dirty="0"/>
          </a:p>
          <a:p>
            <a:pPr lvl="4"/>
            <a:r>
              <a:rPr lang="zh-CN" altLang="en-US"/>
              <a:t>第五</a:t>
            </a:r>
            <a:r>
              <a:rPr lang="zh-CN" altLang="en-US" dirty="0"/>
              <a:t>级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4800" y="360000"/>
            <a:ext cx="10800000" cy="72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325" y="360363"/>
            <a:ext cx="10801350" cy="58172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95325" y="1257300"/>
            <a:ext cx="10795865" cy="49591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lstStyle/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WPS灵秀黑" charset="-122"/>
              <a:ea typeface="WPS灵秀黑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5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8" name="直接连接符 87"/>
          <p:cNvCxnSpPr/>
          <p:nvPr userDrawn="1">
            <p:custDataLst>
              <p:tags r:id="rId6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cxnSp>
        <p:nvCxnSpPr>
          <p:cNvPr id="89" name="直接连接符 88"/>
          <p:cNvCxnSpPr/>
          <p:nvPr userDrawn="1">
            <p:custDataLst>
              <p:tags r:id="rId7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p>
            <a:endParaRPr lang="zh-CN" altLang="en-US">
              <a:latin typeface="WPS灵秀黑" charset="-122"/>
              <a:ea typeface="WPS灵秀黑" charset="-122"/>
            </a:endParaRPr>
          </a:p>
        </p:txBody>
      </p:cxnSp>
      <p:sp>
        <p:nvSpPr>
          <p:cNvPr id="11" name="日期占位符 4"/>
          <p:cNvSpPr>
            <a:spLocks noGrp="1"/>
          </p:cNvSpPr>
          <p:nvPr>
            <p:ph type="dt" sz="half" idx="16385"/>
            <p:custDataLst>
              <p:tags r:id="rId8"/>
            </p:custDataLst>
          </p:nvPr>
        </p:nvSpPr>
        <p:spPr/>
        <p:txBody>
          <a:bodyPr/>
          <a:lstStyle/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6386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1016000" y="1651000"/>
            <a:ext cx="60970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WPS灵秀黑" charset="-122"/>
                <a:ea typeface="WPS灵秀黑" charset="-122"/>
              </a:rPr>
              <a:t>20XX YEAR</a:t>
            </a:r>
            <a:endParaRPr lang="zh-CN" altLang="en-US" smtClean="0">
              <a:latin typeface="WPS灵秀黑" charset="-122"/>
              <a:ea typeface="WPS灵秀黑" charset="-122"/>
            </a:endParaRPr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6387"/>
            <p:custDataLst>
              <p:tags r:id="rId11"/>
            </p:custDataLst>
          </p:nvPr>
        </p:nvSpPr>
        <p:spPr/>
        <p:txBody>
          <a:bodyPr/>
          <a:lstStyle/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7" name="标题 1 标题"/>
          <p:cNvSpPr>
            <a:spLocks noGrp="1"/>
          </p:cNvSpPr>
          <p:nvPr userDrawn="1">
            <p:ph type="ctrTitle" idx="16388" hasCustomPrompt="1"/>
            <p:custDataLst>
              <p:tags r:id="rId12"/>
            </p:custDataLst>
          </p:nvPr>
        </p:nvSpPr>
        <p:spPr>
          <a:xfrm>
            <a:off x="1016000" y="2159000"/>
            <a:ext cx="6352646" cy="254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zh-CN" altLang="en-US" sz="6000" spc="0" dirty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
添加文档标题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57" name="文本占位符-汇报人"/>
          <p:cNvSpPr>
            <a:spLocks noGrp="1"/>
          </p:cNvSpPr>
          <p:nvPr userDrawn="1">
            <p:ph type="body" sz="quarter" idx="16390" hasCustomPrompt="1"/>
            <p:custDataLst>
              <p:tags r:id="rId13"/>
            </p:custDataLst>
          </p:nvPr>
        </p:nvSpPr>
        <p:spPr>
          <a:xfrm>
            <a:off x="1016000" y="4749800"/>
            <a:ext cx="2540882" cy="5334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5000">
                <a:schemeClr val="accent2"/>
              </a:gs>
              <a:gs pos="100000">
                <a:schemeClr val="accent1"/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lIns="0" tIns="0" rIns="0" bIns="0" anchor="ctr" anchorCtr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1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BY WPS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4" Type="http://schemas.openxmlformats.org/officeDocument/2006/relationships/theme" Target="../theme/theme1.xml"/><Relationship Id="rId43" Type="http://schemas.openxmlformats.org/officeDocument/2006/relationships/tags" Target="../tags/tag214.xml"/><Relationship Id="rId42" Type="http://schemas.openxmlformats.org/officeDocument/2006/relationships/tags" Target="../tags/tag213.xml"/><Relationship Id="rId41" Type="http://schemas.openxmlformats.org/officeDocument/2006/relationships/tags" Target="../tags/tag212.xml"/><Relationship Id="rId40" Type="http://schemas.openxmlformats.org/officeDocument/2006/relationships/tags" Target="../tags/tag211.xml"/><Relationship Id="rId4" Type="http://schemas.openxmlformats.org/officeDocument/2006/relationships/slideLayout" Target="../slideLayouts/slideLayout4.xml"/><Relationship Id="rId39" Type="http://schemas.openxmlformats.org/officeDocument/2006/relationships/tags" Target="../tags/tag210.xml"/><Relationship Id="rId38" Type="http://schemas.openxmlformats.org/officeDocument/2006/relationships/tags" Target="../tags/tag209.xml"/><Relationship Id="rId37" Type="http://schemas.openxmlformats.org/officeDocument/2006/relationships/tags" Target="../tags/tag208.xml"/><Relationship Id="rId36" Type="http://schemas.openxmlformats.org/officeDocument/2006/relationships/tags" Target="../tags/tag207.xml"/><Relationship Id="rId35" Type="http://schemas.openxmlformats.org/officeDocument/2006/relationships/tags" Target="../tags/tag206.xml"/><Relationship Id="rId34" Type="http://schemas.openxmlformats.org/officeDocument/2006/relationships/tags" Target="../tags/tag205.xml"/><Relationship Id="rId33" Type="http://schemas.openxmlformats.org/officeDocument/2006/relationships/image" Target="../media/image1.png"/><Relationship Id="rId32" Type="http://schemas.openxmlformats.org/officeDocument/2006/relationships/tags" Target="../tags/tag204.xml"/><Relationship Id="rId31" Type="http://schemas.openxmlformats.org/officeDocument/2006/relationships/tags" Target="../tags/tag203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3"/>
          <p:cNvSpPr/>
          <p:nvPr userDrawn="1">
            <p:custDataLst>
              <p:tags r:id="rId3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3E9"/>
          </a:solidFill>
          <a:effectLst/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>
            <p:custDataLst>
              <p:tags r:id="rId3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50" y="1160466"/>
            <a:ext cx="10128950" cy="5697534"/>
          </a:xfrm>
          <a:prstGeom prst="rect">
            <a:avLst/>
          </a:prstGeom>
        </p:spPr>
      </p:pic>
      <p:cxnSp>
        <p:nvCxnSpPr>
          <p:cNvPr id="87" name="直接连接符 86"/>
          <p:cNvCxnSpPr/>
          <p:nvPr userDrawn="1">
            <p:custDataLst>
              <p:tags r:id="rId34"/>
            </p:custDataLst>
          </p:nvPr>
        </p:nvCxnSpPr>
        <p:spPr>
          <a:xfrm>
            <a:off x="11299811" y="547457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 userDrawn="1">
            <p:custDataLst>
              <p:tags r:id="rId35"/>
            </p:custDataLst>
          </p:nvPr>
        </p:nvCxnSpPr>
        <p:spPr>
          <a:xfrm>
            <a:off x="11299811" y="610478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 userDrawn="1">
            <p:custDataLst>
              <p:tags r:id="rId36"/>
            </p:custDataLst>
          </p:nvPr>
        </p:nvCxnSpPr>
        <p:spPr>
          <a:xfrm>
            <a:off x="11299811" y="673499"/>
            <a:ext cx="21908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  <p:sp>
        <p:nvSpPr>
          <p:cNvPr id="33" name="标题占位符 1"/>
          <p:cNvSpPr>
            <a:spLocks noGrp="1"/>
          </p:cNvSpPr>
          <p:nvPr userDrawn="1">
            <p:ph type="title"/>
            <p:custDataLst>
              <p:tags r:id="rId37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单击此处编辑母版标题样式</a:t>
            </a:r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2" name="文本占位符 2"/>
          <p:cNvSpPr>
            <a:spLocks noGrp="1"/>
          </p:cNvSpPr>
          <p:nvPr userDrawn="1">
            <p:ph type="body" idx="1"/>
            <p:custDataLst>
              <p:tags r:id="rId38"/>
            </p:custDataLst>
          </p:nvPr>
        </p:nvSpPr>
        <p:spPr>
          <a:xfrm>
            <a:off x="695325" y="1257302"/>
            <a:ext cx="10801350" cy="49202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dirty="0">
                <a:latin typeface="WPS灵秀黑" charset="-122"/>
                <a:ea typeface="WPS灵秀黑" charset="-122"/>
              </a:rPr>
              <a:t>单击此处编辑母版文本样式</a:t>
            </a:r>
            <a:endParaRPr lang="zh-CN" altLang="en-US" dirty="0">
              <a:latin typeface="WPS灵秀黑" charset="-122"/>
              <a:ea typeface="WPS灵秀黑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695325" y="6356350"/>
            <a:ext cx="2886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A39C7-4230-4040-A8D9-3712A52883BD}" type="datetimeFigureOut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8610599" y="6356350"/>
            <a:ext cx="2880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2544A8-2233-48BD-A179-3804085DBD3D}" type="slidenum">
              <a:rPr lang="zh-CN" altLang="en-US" smtClean="0">
                <a:latin typeface="WPS灵秀黑" charset="-122"/>
                <a:ea typeface="WPS灵秀黑" charset="-122"/>
              </a:rPr>
            </a:fld>
            <a:endParaRPr lang="zh-CN" altLang="en-US" dirty="0">
              <a:latin typeface="WPS灵秀黑" charset="-122"/>
              <a:ea typeface="WPS灵秀黑" charset="-122"/>
            </a:endParaRPr>
          </a:p>
        </p:txBody>
      </p:sp>
      <p:sp>
        <p:nvSpPr>
          <p:cNvPr id="4" name="KSO_TEMPLATE" hidden="1"/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gradFill>
            <a:gsLst>
              <a:gs pos="100000">
                <a:schemeClr val="accent1"/>
              </a:gs>
              <a:gs pos="19000">
                <a:schemeClr val="accent2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vert="horz" lIns="0" tIns="0" rIns="0" bIns="0" rtlCol="0" anchor="ctr" anchorCtr="0">
            <a:normAutofit/>
          </a:bodyPr>
          <a:p>
            <a:pPr algn="ctr"/>
            <a:endParaRPr lang="zh-CN" altLang="en-US" b="1">
              <a:ln>
                <a:noFill/>
              </a:ln>
              <a:gradFill flip="none" rotWithShape="1">
                <a:gsLst>
                  <a:gs pos="0">
                    <a:schemeClr val="accent1"/>
                  </a:gs>
                  <a:gs pos="100000">
                    <a:srgbClr val="FBB01C"/>
                  </a:gs>
                </a:gsLst>
                <a:lin ang="13500000" scaled="1"/>
                <a:tileRect/>
              </a:gradFill>
              <a:latin typeface="+mn-ea"/>
            </a:endParaRPr>
          </a:p>
        </p:txBody>
      </p:sp>
    </p:spTree>
    <p:custDataLst>
      <p:tags r:id="rId4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ea"/>
          <a:ea typeface="+mn-ea"/>
          <a:cs typeface="+mn-cs"/>
        </a:defRPr>
      </a:lvl1pPr>
      <a:lvl2pPr marL="538480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2pPr>
      <a:lvl3pPr marL="80645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tabLst>
          <a:tab pos="988695" algn="l"/>
        </a:tabLst>
        <a:defRPr sz="18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3pPr>
      <a:lvl4pPr marL="1076325" indent="-18288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4pPr>
      <a:lvl5pPr marL="1344930" indent="-1809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image" Target="../media/image9.jpeg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image" Target="../media/image10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.xml"/><Relationship Id="rId5" Type="http://schemas.openxmlformats.org/officeDocument/2006/relationships/tags" Target="../tags/tag223.xml"/><Relationship Id="rId4" Type="http://schemas.openxmlformats.org/officeDocument/2006/relationships/tags" Target="../tags/tag222.xml"/><Relationship Id="rId3" Type="http://schemas.openxmlformats.org/officeDocument/2006/relationships/image" Target="../media/image3.jpeg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4.png"/><Relationship Id="rId2" Type="http://schemas.openxmlformats.org/officeDocument/2006/relationships/tags" Target="../tags/tag225.xml"/><Relationship Id="rId1" Type="http://schemas.openxmlformats.org/officeDocument/2006/relationships/tags" Target="../tags/tag22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5.png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3" Type="http://schemas.openxmlformats.org/officeDocument/2006/relationships/image" Target="../media/image6.jpeg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image" Target="../media/image7.jpeg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tags" Target="../tags/tag238.xml"/><Relationship Id="rId2" Type="http://schemas.openxmlformats.org/officeDocument/2006/relationships/tags" Target="../tags/tag237.xml"/><Relationship Id="rId1" Type="http://schemas.openxmlformats.org/officeDocument/2006/relationships/tags" Target="../tags/tag23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43.xml"/><Relationship Id="rId5" Type="http://schemas.openxmlformats.org/officeDocument/2006/relationships/tags" Target="../tags/tag242.xml"/><Relationship Id="rId4" Type="http://schemas.openxmlformats.org/officeDocument/2006/relationships/tags" Target="../tags/tag241.xml"/><Relationship Id="rId3" Type="http://schemas.openxmlformats.org/officeDocument/2006/relationships/image" Target="../media/image8.jpeg"/><Relationship Id="rId2" Type="http://schemas.openxmlformats.org/officeDocument/2006/relationships/tags" Target="../tags/tag240.xml"/><Relationship Id="rId1" Type="http://schemas.openxmlformats.org/officeDocument/2006/relationships/tags" Target="../tags/tag2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1 标题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>
          <a:xfrm>
            <a:off x="1016000" y="2159000"/>
            <a:ext cx="6747510" cy="2540000"/>
          </a:xfrm>
        </p:spPr>
        <p:txBody>
          <a:bodyPr>
            <a:normAutofit fontScale="90000"/>
          </a:bodyPr>
          <a:p>
            <a:r>
              <a:rPr lang="zh-CN" altLang="en-US" sz="5700">
                <a:latin typeface="WPS灵秀黑" charset="-122"/>
                <a:ea typeface="WPS灵秀黑" charset="-122"/>
              </a:rPr>
              <a:t>单元二：钢铁企业文化的“基因底色”——为什么钢铁企业的文化不一样？</a:t>
            </a:r>
            <a:endParaRPr lang="zh-CN" altLang="en-US" sz="5700">
              <a:latin typeface="WPS灵秀黑" charset="-122"/>
              <a:ea typeface="WPS灵秀黑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、材料创新：让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骨骼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适配高端与绿色需求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6171b07-cc1d-11f0-8022-8e82ce8192a3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8840" b="8950"/>
          <a:stretch>
            <a:fillRect/>
          </a:stretch>
        </p:blipFill>
        <p:spPr>
          <a:xfrm>
            <a:off x="609600" y="1524000"/>
            <a:ext cx="4038600" cy="4724400"/>
          </a:xfrm>
          <a:custGeom>
            <a:avLst/>
            <a:gdLst>
              <a:gd name="connisteX0" fmla="*/ 0 w 4038600"/>
              <a:gd name="connsiteY0" fmla="*/ 203200 h 4724400"/>
              <a:gd name="connisteX1" fmla="*/ 203200 w 4038600"/>
              <a:gd name="connsiteY1" fmla="*/ 0 h 4724400"/>
              <a:gd name="connisteX2" fmla="*/ 4038600 w 4038600"/>
              <a:gd name="connsiteY2" fmla="*/ 0 h 4724400"/>
              <a:gd name="connisteX3" fmla="*/ 4038600 w 4038600"/>
              <a:gd name="connsiteY3" fmla="*/ 4724400 h 4724400"/>
              <a:gd name="connisteX4" fmla="*/ 203200 w 4038600"/>
              <a:gd name="connsiteY4" fmla="*/ 4724400 h 4724400"/>
              <a:gd name="connisteX5" fmla="*/ 0 w 4038600"/>
              <a:gd name="connsiteY5" fmla="*/ 4521200 h 4724400"/>
              <a:gd name="connisteX6" fmla="*/ 0 w 40386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38600" y="0"/>
                </a:lnTo>
                <a:lnTo>
                  <a:pt x="40386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4845050" y="1417955"/>
            <a:ext cx="7419975" cy="462216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新能源领域：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风电主轴需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超高强度调质钢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（承受风轮的长期扭矩）。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航空航天领域：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飞机发动机叶片需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高温合金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，火箭箭体需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钛合金钢板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高端装备领域：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数控机床的主轴需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高速钢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（耐磨且精度高），海洋工程装备（钻井平台）需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耐海水腐蚀钢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绿色钢铁技术：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通过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短流程炼钢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（以废钢为原料，用电弧炉生产，碳排放比长流程低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80%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以上）、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氢能炼铁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（用绿氢替代焦炭，实现近零排放）、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碳捕捉与封存（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CCUS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等技术。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>
          <a:xfrm>
            <a:off x="527050" y="533400"/>
            <a:ext cx="7136130" cy="609600"/>
          </a:xfrm>
        </p:spPr>
        <p:txBody>
          <a:bodyPr>
            <a:normAutofit fontScale="90000"/>
          </a:bodyPr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、使命升华：链接工业创新与国家战略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2"/>
            </p:custDataLst>
          </p:nvPr>
        </p:nvSpPr>
        <p:spPr>
          <a:xfrm>
            <a:off x="584200" y="1076325"/>
            <a:ext cx="76200" cy="5172075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>
          <a:xfrm>
            <a:off x="918210" y="1233170"/>
            <a:ext cx="6172200" cy="914400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支撑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中国制造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2025”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高端装备、航空航天、海洋工程等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中国制造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的核心领域，均依赖高端钢材的自主可控。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保障国家能源安全与基础设施升级：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西气东输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管道用的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“X80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级管线钢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、高铁轨道用的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“CRTS</a:t>
            </a:r>
            <a:r>
              <a:rPr lang="en-US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Ⅲ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型板式无砟轨道钢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、港珠澳大桥用的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耐候钢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，均为自主研发的高端钢材。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推动全球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双碳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目标实现：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中国宝武集团、日本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JFE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等企业研发的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近零排放钢铁技术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4"/>
          <a:stretch>
            <a:fillRect/>
          </a:stretch>
        </p:blipFill>
        <p:spPr>
          <a:xfrm>
            <a:off x="7235190" y="1233170"/>
            <a:ext cx="4800600" cy="4318635"/>
          </a:xfrm>
          <a:prstGeom prst="rect">
            <a:avLst/>
          </a:prstGeom>
        </p:spPr>
      </p:pic>
      <p:sp>
        <p:nvSpPr>
          <p:cNvPr id="7" name="文本占位符 4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78190" y="5882005"/>
            <a:ext cx="2513965" cy="594995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8480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8064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8695" algn="l"/>
              </a:tabLst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076325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34493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0.015mm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手撕钢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工业文明的硬核气质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3" name="节编号"/>
          <p:cNvSpPr>
            <a:spLocks noGrp="1"/>
          </p:cNvSpPr>
          <p:nvPr>
            <p:ph type="body" sz="quarter" idx="16389"/>
            <p:custDataLst>
              <p:tags r:id="rId2"/>
            </p:custDataLst>
          </p:nvPr>
        </p:nvSpPr>
        <p:spPr>
          <a:xfrm>
            <a:off x="7411085" y="2006600"/>
            <a:ext cx="1527175" cy="15240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01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一、近代工业革命：钢铁是“工业骨骼”的奠基者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eaec64e-cc1d-11f0-9137-a6ccbf097a07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35" r="35"/>
          <a:stretch>
            <a:fillRect/>
          </a:stretch>
        </p:blipFill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553200" y="1702435"/>
            <a:ext cx="5029200" cy="3098165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世纪前，钢铁生产长期受限于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木炭炼铁</a:t>
            </a: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的低效模式：产量低、成本高、质量不稳定，无法满足大规模工业生产的需求，成为当时生产力发展的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瓶颈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。而近代钢铁工业的突破，直接为第一次工业革命注入了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骨骼支撑力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，彻底改变了工业形态。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、技术突破：让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骨骼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具备量产能力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0" y="1360805"/>
            <a:ext cx="5861050" cy="472503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焦炭炼铁技术（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1709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年，亚伯拉罕</a:t>
            </a:r>
            <a:r>
              <a:rPr lang="ja-JP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达比）：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用焦炭替代木炭炼铁，解决了木炭资源稀缺、燃烧温度不足的问题，使铁的产量大幅提升，且成本下降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这是钢铁从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奢侈品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走向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工业基础材料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的起点，为后续工业设备制造提供了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可量产的骨骼原料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贝塞麦转炉炼钢法（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1856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年，亨利</a:t>
            </a:r>
            <a:r>
              <a:rPr lang="ja-JP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・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贝塞麦）：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首次实现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大规模、低成本炼钢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，将炼钢时间从数天缩短至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分钟，钢产量呈指数级增长。钢的强度、韧性远优于铁，彻底替代铁成为工业核心材料。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80695" y="1267460"/>
            <a:ext cx="5332095" cy="55079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、使命落地：撑起第一次工业革命的核心场景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096000" y="1360805"/>
            <a:ext cx="5861050" cy="4725035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支撑机器制造业：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钢铁取代木材、铸铁，成为蒸汽机、纺织机、机床的核心材质。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支撑交通运输革命：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1825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年，世界第一条铁路（英国斯托克顿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达灵顿铁路）用钢轨铺设，钢铁的高强度、抗磨损性让铁路运输从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试验性尝试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变为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大规模物流网络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支撑工厂体系搭建：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钢铁框架取代砖木结构，建成更高、更坚固的厂房，容纳更多机器和工人，催生了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工厂制度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”——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这是工业革命的核心组织形态，而钢铁正是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工厂骨架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</a:rPr>
              <a:t>的核心材料。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 descr="世界第一条铁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95" y="1688465"/>
            <a:ext cx="5894705" cy="4070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二、第二次工业革命：钢铁是“工业骨骼”的强化者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8" name="内容占位符 7" descr="6e89df96-cc1d-11f0-a16c-9ac0615461d3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l="89" r="89"/>
          <a:stretch>
            <a:fillRect/>
          </a:stretch>
        </p:blipFill>
        <p:spPr>
          <a:xfrm>
            <a:off x="609600" y="1524000"/>
            <a:ext cx="5588000" cy="4724400"/>
          </a:xfrm>
          <a:custGeom>
            <a:avLst/>
            <a:gdLst>
              <a:gd name="connisteX0" fmla="*/ 0 w 5588000"/>
              <a:gd name="connsiteY0" fmla="*/ 203200 h 4724400"/>
              <a:gd name="connisteX1" fmla="*/ 203200 w 5588000"/>
              <a:gd name="connsiteY1" fmla="*/ 0 h 4724400"/>
              <a:gd name="connisteX2" fmla="*/ 5384800 w 5588000"/>
              <a:gd name="connsiteY2" fmla="*/ 0 h 4724400"/>
              <a:gd name="connisteX3" fmla="*/ 5588000 w 5588000"/>
              <a:gd name="connsiteY3" fmla="*/ 203200 h 4724400"/>
              <a:gd name="connisteX4" fmla="*/ 5588000 w 5588000"/>
              <a:gd name="connsiteY4" fmla="*/ 4521200 h 4724400"/>
              <a:gd name="connisteX5" fmla="*/ 5384800 w 5588000"/>
              <a:gd name="connsiteY5" fmla="*/ 4724400 h 4724400"/>
              <a:gd name="connisteX6" fmla="*/ 203200 w 5588000"/>
              <a:gd name="connsiteY6" fmla="*/ 4724400 h 4724400"/>
              <a:gd name="connisteX7" fmla="*/ 0 w 5588000"/>
              <a:gd name="connsiteY7" fmla="*/ 4521200 h 4724400"/>
              <a:gd name="connisteX8" fmla="*/ 0 w 5588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4521200"/>
                </a:lnTo>
                <a:cubicBezTo>
                  <a:pt x="5588000" y="4633424"/>
                  <a:pt x="5497024" y="4724400"/>
                  <a:pt x="5384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>
          <a:xfrm>
            <a:off x="6502400" y="1524000"/>
            <a:ext cx="5080000" cy="3581400"/>
          </a:xfrm>
        </p:spPr>
        <p:txBody>
          <a:bodyPr>
            <a:no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19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世纪末至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世纪初，第二次工业革命以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电力、内燃机、化学工业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为核心，工业体系从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轻工业主导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转向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重工业主导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工业骨骼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的要求从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量产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升级为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高质量、多品类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。钢铁工业通过技术迭代，完成了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使命升级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，成为重工业化的核心支撑。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、技术升级：让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骨骼</a:t>
            </a:r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”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适配复杂需求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6502400" y="1524000"/>
            <a:ext cx="5080000" cy="3581400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平炉炼钢法与电弧炉炼钢法：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弥补了贝塞麦转炉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无法处理高磷矿石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的缺陷，可生产更纯净、成分更稳定的钢；电弧炉则实现了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废钢回收利用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，降低了对铁矿石的依赖，同时能生产特种钢（如工具钢、合金结构钢）。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钢材轧制技术突破：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简单的板材、型材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发展出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无缝钢管、厚钢板、特种型材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" y="1524000"/>
            <a:ext cx="5895975" cy="4433570"/>
          </a:xfrm>
          <a:prstGeom prst="rect">
            <a:avLst/>
          </a:prstGeom>
        </p:spPr>
      </p:pic>
      <p:sp>
        <p:nvSpPr>
          <p:cNvPr id="6" name="文本占位符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1949450" y="6152515"/>
            <a:ext cx="2513965" cy="594995"/>
          </a:xfrm>
          <a:prstGeom prst="rect">
            <a:avLst/>
          </a:prstGeom>
          <a:noFill/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b="0" kern="1200" spc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538480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2pPr>
            <a:lvl3pPr marL="80645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988695" algn="l"/>
              </a:tabLst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3pPr>
            <a:lvl4pPr marL="1076325" indent="-18288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4pPr>
            <a:lvl5pPr marL="1344930" indent="-1809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美国布鲁克林大桥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en-US" altLang="zh-CN">
                <a:solidFill>
                  <a:srgbClr val="FF0000"/>
                </a:solidFill>
                <a:latin typeface="WPS灵秀黑" charset="-122"/>
                <a:ea typeface="WPS灵秀黑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、使命延伸：支撑重工业化与全球工业格局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>
          <a:xfrm>
            <a:off x="538480" y="1524000"/>
            <a:ext cx="11043920" cy="3581400"/>
          </a:xfrm>
        </p:spPr>
        <p:txBody>
          <a:bodyPr>
            <a:no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支撑电力与能源体系：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发电机的定子、转子需高强度硅钢片，输电线路的铁塔需耐候钢，水电站的水轮机主轴需耐磨合金钢。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支撑军事工业与国家实力：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钢铁产量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成为衡量国家工业实力的核心指标。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塑造全球工业中心：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美国依托五大湖区的钢铁基地（匹兹堡），成为全球工业中心。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solidFill>
                  <a:srgbClr val="FF0000"/>
                </a:solidFill>
                <a:latin typeface="WPS灵秀黑" charset="-122"/>
                <a:ea typeface="WPS灵秀黑" charset="-122"/>
              </a:rPr>
              <a:t>三、现代工业：钢铁是“工业骨骼”的创新者</a:t>
            </a:r>
            <a:endParaRPr lang="zh-CN" altLang="en-US">
              <a:solidFill>
                <a:srgbClr val="FF0000"/>
              </a:solidFill>
              <a:latin typeface="WPS灵秀黑" charset="-122"/>
              <a:ea typeface="WPS灵秀黑" charset="-122"/>
            </a:endParaRPr>
          </a:p>
        </p:txBody>
      </p:sp>
      <p:pic>
        <p:nvPicPr>
          <p:cNvPr id="9" name="内容占位符 8" descr="6866c50a-cc1d-11f0-8b0e-4a5fc2a26b83"/>
          <p:cNvPicPr>
            <a:picLocks noChangeAspect="1"/>
          </p:cNvPicPr>
          <p:nvPr>
            <p:ph idx="16387"/>
            <p:custDataLst>
              <p:tags r:id="rId2"/>
            </p:custDataLst>
          </p:nvPr>
        </p:nvPicPr>
        <p:blipFill>
          <a:blip r:embed="rId3"/>
          <a:srcRect t="8810" b="8810"/>
          <a:stretch>
            <a:fillRect/>
          </a:stretch>
        </p:blipFill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88"/>
            <p:custDataLst>
              <p:tags r:id="rId4"/>
            </p:custDataLst>
          </p:nvPr>
        </p:nvSpPr>
        <p:spPr>
          <a:xfrm flipH="1">
            <a:off x="609600" y="1553210"/>
            <a:ext cx="76200" cy="2070100"/>
          </a:xfrm>
        </p:spPr>
        <p:txBody>
          <a:bodyPr/>
          <a:p>
            <a:r>
              <a:rPr lang="zh-CN" altLang="en-US">
                <a:latin typeface="WPS灵秀黑" charset="-122"/>
                <a:ea typeface="WPS灵秀黑" charset="-122"/>
              </a:rPr>
              <a:t> </a:t>
            </a:r>
            <a:endParaRPr lang="zh-CN" altLang="en-US">
              <a:latin typeface="WPS灵秀黑" charset="-122"/>
              <a:ea typeface="WPS灵秀黑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>
          <a:xfrm>
            <a:off x="876935" y="1386840"/>
            <a:ext cx="10820400" cy="1219200"/>
          </a:xfrm>
        </p:spPr>
        <p:txBody>
          <a:bodyPr>
            <a:noAutofit/>
          </a:bodyPr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进入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21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世纪，现代工业面临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高端化、智能化、绿色化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的转型需求，新兴产业（新能源、高端装备、航空航天）对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工业骨骼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 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的要求从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强度、品类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升级为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轻量化、耐高温、耐腐蚀、低能耗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，同时全球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双碳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目标要求钢铁工业自身实现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绿色转型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。钢铁的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使命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再次迭代，成为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工业创新与可持续发展的核心载体</a:t>
            </a: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VALUE" val="340"/>
  <p:tag name="KSO_WM_UNIT_TYPE" val="f"/>
  <p:tag name="KSO_WM_UNIT_INDEX" val="1"/>
  <p:tag name="KSO_WM_UNIT_ISNUMDGMTITLE" val="0"/>
  <p:tag name="KSO_WM_TEMPLATE_INDEX" val="40490341"/>
  <p:tag name="KSO_WM_TEMPLATE_CATEGORY" val="custom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804a243d889eb0af43fabeb95bcd8ca8db45260"/>
  <p:tag name="KSO_WM_NEWLAYOUT_GROUP_ID" val="layout_10012"/>
  <p:tag name="KSO_WM_NEWLAYOUT_ID" val="slide_830a26e50d4f9ba0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b32c4bc84e1ec5c74d2c408c67f0c197c8374f"/>
  <p:tag name="KSO_WM_NEWLAYOUT_GROUP_ID" val="layout_10014"/>
  <p:tag name="KSO_WM_NEWLAYOUT_ID" val="slide_2a5dfb1791341f1b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1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fdcb78d1ec4f64981769bcf5ba4b28a8f3a367"/>
  <p:tag name="KSO_WM_NEWLAYOUT_GROUP_ID" val="layout_59"/>
  <p:tag name="KSO_WM_NEWLAYOUT_ID" val="slide_432a3b1d65725809"/>
</p:tagLst>
</file>

<file path=ppt/tags/tag11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3be0582dd0032aec4cd1dcb99a750596252a47a"/>
  <p:tag name="KSO_WM_NEWLAYOUT_GROUP_ID" val="layout_51"/>
  <p:tag name="KSO_WM_NEWLAYOUT_ID" val="slide_ba68bd39ae9f2dda"/>
</p:tagLst>
</file>

<file path=ppt/tags/tag1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3886b385afa6695c653aa4884e581c22599b8d"/>
  <p:tag name="KSO_WM_NEWLAYOUT_GROUP_ID" val="layout_60"/>
  <p:tag name="KSO_WM_NEWLAYOUT_ID" val="slide_6f7d3524c15fd90e"/>
</p:tagLst>
</file>

<file path=ppt/tags/tag12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30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1a88200e05ca08753289c1e370b350fb0de080b"/>
  <p:tag name="KSO_WM_NEWLAYOUT_GROUP_ID" val="layout_10010"/>
  <p:tag name="KSO_WM_NEWLAYOUT_ID" val="slide_308ac45a22e6e996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  <p:tag name="KSO_WM_UNIT_ISNUMDGMTITLE" val="0"/>
  <p:tag name="KSO_WM_TEMPLATE_INDEX" val="40490341"/>
  <p:tag name="KSO_WM_TEMPLATE_CATEGORY" val="custom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5523153babc3aed7abcfcfa7915a04742304ed7"/>
  <p:tag name="KSO_WM_NEWLAYOUT_GROUP_ID" val="layout_62"/>
  <p:tag name="KSO_WM_NEWLAYOUT_ID" val="slide_ba485aa88e231a55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596915204438e3cd942be41dec1c49e39e86ef9"/>
  <p:tag name="KSO_WM_NEWLAYOUT_GROUP_ID" val="layout_10016"/>
  <p:tag name="KSO_WM_NEWLAYOUT_ID" val="slide_888d3d4dce32aa9f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  <p:tag name="KSO_WM_TEMPLATE_INDEX" val="40490341"/>
  <p:tag name="KSO_WM_TEMPLATE_CATEGORY" val="custom"/>
</p:tagLst>
</file>

<file path=ppt/tags/tag1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6af2ea40622cb58f45d6234c6e202c581688c0"/>
  <p:tag name="KSO_WM_NEWLAYOUT_GROUP_ID" val="layout_10009"/>
  <p:tag name="KSO_WM_NEWLAYOUT_ID" val="slide_0e8cc76892d704dc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  <p:tag name="KSO_WM_UNIT_ISNUMDGMTITLE" val="0"/>
  <p:tag name="KSO_WM_TEMPLATE_INDEX" val="40490341"/>
  <p:tag name="KSO_WM_TEMPLATE_CATEGORY" val="custom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69e200985224d7022157254db7071a1e44ce1dc"/>
  <p:tag name="KSO_WM_NEWLAYOUT_GROUP_ID" val="layout_6"/>
  <p:tag name="KSO_WM_NEWLAYOUT_ID" val="slide_97a176b3ae46f0ce"/>
</p:tagLst>
</file>

<file path=ppt/tags/tag1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1f8a8de4658952b78928b7c3b015caab53b8857"/>
  <p:tag name="KSO_WM_NEWLAYOUT_GROUP_ID" val="layout_63"/>
  <p:tag name="KSO_WM_NEWLAYOUT_ID" val="slide_65cb02dcbaedafe4"/>
</p:tagLst>
</file>

<file path=ppt/tags/tag1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0b45dc2affa1d31e16ec587fe2fe1f23f8a3405"/>
  <p:tag name="KSO_WM_NEWLAYOUT_GROUP_ID" val="layout_30"/>
  <p:tag name="KSO_WM_NEWLAYOUT_ID" val="slide_5e5c18aadbd3b4dc"/>
</p:tagLst>
</file>

<file path=ppt/tags/tag1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774fb50873eb14891d8dcbdec3b302a4db05261"/>
  <p:tag name="KSO_WM_NEWLAYOUT_GROUP_ID" val="layout_42"/>
  <p:tag name="KSO_WM_NEWLAYOUT_ID" val="slide_e591138bbb917b84"/>
</p:tagLst>
</file>

<file path=ppt/tags/tag1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8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92c162a60db60e5f3911d3fea1304001912e184"/>
  <p:tag name="KSO_WM_NEWLAYOUT_GROUP_ID" val="layout_10013"/>
  <p:tag name="KSO_WM_NEWLAYOUT_ID" val="slide_e996c2a2431e4358"/>
</p:tagLst>
</file>

<file path=ppt/tags/tag18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1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58b5b4be77c45a697257886e941672cb1d8f65"/>
  <p:tag name="KSO_WM_NEWLAYOUT_GROUP_ID" val="layout_10003"/>
  <p:tag name="KSO_WM_NEWLAYOUT_ID" val="slide_cb3a7f632b2930fe"/>
</p:tagLst>
</file>

<file path=ppt/tags/tag19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201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0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4049034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50"/>
  <p:tag name="KSO_WM_TEMPLATE_CATEGORY" val="custom"/>
  <p:tag name="KSO_WM_TEMPLATE_INDEX" val="40490341"/>
  <p:tag name="KSO_WM_UNIT_ISNUMDGMTITLE" val="0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13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TEMPLATE_MASTER_TYPE" val="0"/>
  <p:tag name="KSO_WM_TAG_VERSION" val="3.0"/>
</p:tagLst>
</file>

<file path=ppt/tags/tag214.xml><?xml version="1.0" encoding="utf-8"?>
<p:tagLst xmlns:p="http://schemas.openxmlformats.org/presentationml/2006/main">
  <p:tag name="KSO_WM_AITEMPLATE_STYLE_ID" val="69796627181"/>
</p:tagLst>
</file>

<file path=ppt/tags/tag21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PRESET_TEXT" val="单击此处&#10;添加文档标题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6.xml><?xml version="1.0" encoding="utf-8"?>
<p:tagLst xmlns:p="http://schemas.openxmlformats.org/presentationml/2006/main">
  <p:tag name="KSO_WM_SLIDE_CONTENT_ORIENTATION" val="left"/>
  <p:tag name="KSO_WM_SLIDE_HAS_MASK" val="0"/>
  <p:tag name="KSO_WM_SLIDE_ITEM_CNT" val="0"/>
  <p:tag name="KSO_WM_SLIDE_TYPE" val="title"/>
  <p:tag name="KSO_WM_TEMPLATE_SUBCATEGORY" val="29"/>
  <p:tag name="KSO_WM_BEAUTIFY_FLAG" val="#wm#"/>
  <p:tag name="KSO_WM_TEMPLATE_SLIDE_ID" val="slide_d799d37ec7ee1a76"/>
  <p:tag name="KSO_WM_TEMPLATE_THUMBS_INDEX" val="1、9"/>
  <p:tag name="KSO_WM_TEMPLATE_INDEX" val="40490341"/>
  <p:tag name="KSO_WM_TEMPLATE_CATEGORY" val="custom"/>
  <p:tag name="KSO_WM_SLIDE_INDEX" val="1"/>
  <p:tag name="KSO_WM_SLIDE_ID" val="custom40490341_1"/>
  <p:tag name="KSO_WM_TEMPLATE_MASTER_TYPE" val="0"/>
  <p:tag name="KSO_WM_SLIDE_LAYOUT" val="a_f"/>
  <p:tag name="KSO_WM_SLIDE_LAYOUT_CNT" val="1_2"/>
  <p:tag name="KSO_WM_TAG_VERSION" val="3.0"/>
</p:tagLst>
</file>

<file path=ppt/tags/tag21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219.xml><?xml version="1.0" encoding="utf-8"?>
<p:tagLst xmlns:p="http://schemas.openxmlformats.org/presentationml/2006/main">
  <p:tag name="KSO_WM_SLIDE_CONTENT_ORIENTATION" val="right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d635315789958f2d"/>
  <p:tag name="KSO_WM_TEMPLATE_INDEX" val="40490341"/>
  <p:tag name="KSO_WM_TEMPLATE_CATEGORY" val="custom"/>
  <p:tag name="KSO_WM_SLIDE_INDEX" val="3"/>
  <p:tag name="KSO_WM_SLIDE_ID" val="custom40490341_7"/>
  <p:tag name="KSO_WM_TEMPLATE_MASTER_TYPE" val="0"/>
  <p:tag name="KSO_WM_SLIDE_LAYOUT" val="a_e"/>
  <p:tag name="KSO_WM_SLIDE_LAYOUT_CNT" val="1_1"/>
  <p:tag name="KSO_WM_TAG_VERSION" val="3.0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2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804a243d889eb0af43fabeb95bcd8ca8db45260"/>
  <p:tag name="KSO_WM_NEWLAYOUT_GROUP_ID" val="layout_10012"/>
  <p:tag name="KSO_WM_NEWLAYOUT_ID" val="slide_830a26e50d4f9ba0"/>
  <p:tag name="KSO_WM_UNIT_PRESET_TEXT" val="单击此处添加标题"/>
</p:tagLst>
</file>

<file path=ppt/tags/tag22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ai-gateway-save.ks3-cn-beijing.ksyuncs.com/aigc-gateway-v2-prod/dcfceb5a6132ff703d338c9b3f7c2c8b_0.jpeg?Expires=1764395122\u0026AWSAccessKeyId=AKLT9VJ0mcxR8yRlm6PIC9hY\u0026Signature=cPjo2wyAiwpiKf8NKv%2Fsp90Au%2BE%3D&quot;,&quot;product_name&quot;:&quot;api_wpp_external&quot;,&quot;intention_code&quot;:&quot;365wps_cc_create_ppt&quot;}*auto_doubao_ai_v2.2.0_ONLINE*17b2778bbc3073f35160a62c743a9ff6-slide-3"/>
</p:tagLst>
</file>

<file path=ppt/tags/tag2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  <p:tag name="KSO_WM_UNIT_PRESET_TEXT" val="单击此处添加正文"/>
</p:tagLst>
</file>

<file path=ppt/tags/tag22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830a26e50d4f9ba0"/>
</p:tagLst>
</file>

<file path=ppt/tags/tag2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804a243d889eb0af43fabeb95bcd8ca8db45260"/>
  <p:tag name="KSO_WM_NEWLAYOUT_GROUP_ID" val="layout_10012"/>
  <p:tag name="KSO_WM_NEWLAYOUT_ID" val="slide_830a26e50d4f9ba0"/>
</p:tagLst>
</file>

<file path=ppt/tags/tag2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804a243d889eb0af43fabeb95bcd8ca8db45260"/>
  <p:tag name="KSO_WM_NEWLAYOUT_GROUP_ID" val="layout_10012"/>
  <p:tag name="KSO_WM_NEWLAYOUT_ID" val="slide_830a26e50d4f9ba0"/>
</p:tagLst>
</file>

<file path=ppt/tags/tag2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b32c4bc84e1ec5c74d2c408c67f0c197c8374f"/>
  <p:tag name="KSO_WM_NEWLAYOUT_GROUP_ID" val="layout_10014"/>
  <p:tag name="KSO_WM_NEWLAYOUT_ID" val="slide_2a5dfb1791341f1b"/>
  <p:tag name="KSO_WM_UNIT_PRESET_TEXT" val="单击此处添加标题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ai-gateway-save.ks3-cn-beijing.ksyuncs.com/aigc-gateway-v2-prod/52d089ae26b50a092aebd6cab4e12b3d_0.jpeg?Expires=1764395122\u0026AWSAccessKeyId=AKLT9VJ0mcxR8yRlm6PIC9hY\u0026Signature=nC9a9OeQB6BpNDIA4SNka3xGAYU%3D&quot;,&quot;product_name&quot;:&quot;api_wpp_external&quot;,&quot;intention_code&quot;:&quot;365wps_cc_create_ppt&quot;}*auto_doubao_ai_v2.2.0_ONLINE*17b2778bbc3073f35160a62c743a9ff6-slide-4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1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2a5dfb1791341f1b"/>
</p:tagLst>
</file>

<file path=ppt/tags/tag23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b32c4bc84e1ec5c74d2c408c67f0c197c8374f"/>
  <p:tag name="KSO_WM_NEWLAYOUT_GROUP_ID" val="layout_10014"/>
  <p:tag name="KSO_WM_NEWLAYOUT_ID" val="slide_2a5dfb1791341f1b"/>
  <p:tag name="KSO_WM_UNIT_PRESET_TEXT" val="单击此处添加标题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35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2a5dfb1791341f1b"/>
</p:tagLst>
</file>

<file path=ppt/tags/tag23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7b32c4bc84e1ec5c74d2c408c67f0c197c8374f"/>
  <p:tag name="KSO_WM_NEWLAYOUT_GROUP_ID" val="layout_10014"/>
  <p:tag name="KSO_WM_NEWLAYOUT_ID" val="slide_2a5dfb1791341f1b"/>
  <p:tag name="KSO_WM_UNIT_PRESET_TEXT" val="单击此处添加标题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38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2a5dfb1791341f1b"/>
</p:tagLst>
</file>

<file path=ppt/tags/tag2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dfdcb78d1ec4f64981769bcf5ba4b28a8f3a367"/>
  <p:tag name="KSO_WM_NEWLAYOUT_GROUP_ID" val="layout_59"/>
  <p:tag name="KSO_WM_NEWLAYOUT_ID" val="slide_432a3b1d65725809"/>
  <p:tag name="KSO_WM_UNIT_PRESET_TEXT" val="单击此处添加标题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4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1/e7e16047-e282-4603-8fbd-0c323fac5364.jpg?Expires=1795844712\u0026AWSAccessKeyId=AKLT9NSy7kh8TIS1UzNqLRY2\u0026Signature=1cueGosz3p7zSTFe84Fx3r%2Bp3uY%3D&quot;,&quot;product_name&quot;:&quot;api_wpp_external&quot;,&quot;intention_code&quot;:&quot;365wps_cc_create_ppt&quot;}*auto_qingqiu_ai_v2.2.0_ONLINE*17b2778bbc3073f35160a62c743a9ff6-slide-5"/>
</p:tagLst>
</file>

<file path=ppt/tags/tag24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43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432a3b1d65725809"/>
</p:tagLst>
</file>

<file path=ppt/tags/tag24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3886b385afa6695c653aa4884e581c22599b8d"/>
  <p:tag name="KSO_WM_NEWLAYOUT_GROUP_ID" val="layout_60"/>
  <p:tag name="KSO_WM_NEWLAYOUT_ID" val="slide_6f7d3524c15fd90e"/>
  <p:tag name="KSO_WM_UNIT_PRESET_TEXT" val="单击此处添加标题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888675154&quot;,&quot;product_name&quot;:&quot;api_wpp_external&quot;,&quot;intention_code&quot;:&quot;365wps_cc_create_ppt&quot;}*auto_gallery_ai_v2.2.0_ONLINE*17b2778bbc3073f35160a62c743a9ff6-slide-8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47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6f7d3524c15fd90e"/>
</p:tagLst>
</file>

<file path=ppt/tags/tag2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69e200985224d7022157254db7071a1e44ce1dc"/>
  <p:tag name="KSO_WM_NEWLAYOUT_GROUP_ID" val="layout_6"/>
  <p:tag name="KSO_WM_NEWLAYOUT_ID" val="slide_97a176b3ae46f0ce"/>
  <p:tag name="KSO_WM_UNIT_PRESET_TEXT" val="单击此处添加标题"/>
</p:tagLst>
</file>

<file path=ppt/tags/tag2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UNIT_VALUE" val="340"/>
  <p:tag name="KSO_WM_UNIT_ISNUMDGMTITLE" val="0"/>
  <p:tag name="KSO_WM_TEMPLATE_INDEX" val="40490341"/>
  <p:tag name="KSO_WM_TEMPLATE_CATEGORY" val="custom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正文"/>
</p:tagLst>
</file>

<file path=ppt/tags/tag252.xml><?xml version="1.0" encoding="utf-8"?>
<p:tagLst xmlns:p="http://schemas.openxmlformats.org/presentationml/2006/main">
  <p:tag name="KSO_WM_SLIDE_CONTENT_ORIENTATION" val=""/>
  <p:tag name="KSO_WM_SLIDE_HAS_MASK" val="0"/>
  <p:tag name="KSO_WM_SLIDE_ITEM_CNT" val="1"/>
  <p:tag name="KSO_WM_SLIDE_TYPE" val="text"/>
  <p:tag name="KSO_WM_TEMPLATE_SUBCATEGORY" val="29"/>
  <p:tag name="KSO_WM_BEAUTIFY_FLAG" val="#wm#"/>
  <p:tag name="KSO_WM_TEMPLATE_FIGMA_ID" val="69796627181"/>
  <p:tag name="KSO_WM_TEMPLATE_SLIDE_ID" val="slide_97a176b3ae46f0ce"/>
</p:tagLst>
</file>

<file path=ppt/tags/tag253.xml><?xml version="1.0" encoding="utf-8"?>
<p:tagLst xmlns:p="http://schemas.openxmlformats.org/presentationml/2006/main">
  <p:tag name="ISLIDE.GUIDESSETTING" val="{&quot;Id&quot;:&quot;GuidesStyle_Wide&quot;,&quot;Name&quot;:&quot;GuidesStyle_Wide&quot;,&quot;Kind&quot;:&quot;System&quot;,&quot;OldGuidesSetting&quot;:{&quot;HeaderHeight&quot;:15.0,&quot;FooterHeight&quot;:9.0,&quot;SideMargin&quot;:5.5,&quot;TopMargin&quot;:0.0,&quot;BottomMargin&quot;:0.0,&quot;IntervalMargin&quot;:2.5}}"/>
  <p:tag name="COMMONDATA" val="eyJoZGlkIjoiZjQyZTJmZjJmYTVlMmQ5MmU5OTMyMTM0NzEyYmVjMWMifQ=="/>
  <p:tag name="commondata" val="eyJoZGlkIjoiMDFkODI2NjY5NGEzNTQ0MTY2OGQ2MTcxOGU2ODgwOGM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副标题"/>
  <p:tag name="KSO_WM_UNIT_NOCLEAR" val="0"/>
  <p:tag name="KSO_WM_UNIT_TYPE" val="b"/>
  <p:tag name="KSO_WM_UNIT_INDEX" val="1"/>
  <p:tag name="KSO_WM_UNIT_VALUE" val="41"/>
  <p:tag name="KSO_WM_TEMPLATE_INDEX" val="40490341"/>
  <p:tag name="KSO_WM_TEMPLATE_CATEGORY" val="custom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UNIT_VALUE" val="29"/>
  <p:tag name="KSO_WM_TEMPLATE_INDEX" val="40490341"/>
  <p:tag name="KSO_WM_TEMPLATE_CATEGORY" val="custom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38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fd9021ca9e7d4e3e38ba4ea235e1bdb24eb9983c"/>
  <p:tag name="KSO_WM_NEWLAYOUT_ID" val="364"/>
  <p:tag name="KSO_WM_UNIT_ID" val="_9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  <p:tag name="KSO_WM_UNIT_ISNUMDGMTITLE" val="0"/>
  <p:tag name="KSO_WM_UNIT_NOCLEAR" val="0"/>
  <p:tag name="KSO_WM_TEMPLATE_INDEX" val="40490341"/>
  <p:tag name="KSO_WM_TEMPLATE_CATEGORY" val="custom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  <p:tag name="KSO_WM_UNIT_ISNUMDGMTITLE" val="0"/>
  <p:tag name="KSO_WM_UNIT_NOCLEAR" val="0"/>
  <p:tag name="KSO_WM_TEMPLATE_INDEX" val="40490341"/>
  <p:tag name="KSO_WM_TEMPLATE_CATEGORY" val="custom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BEAUTIFY_FLAG" val="#wm#"/>
  <p:tag name="KSO_WM_UNIT_TYPE" val="i"/>
  <p:tag name="KSO_WM_UNIT_INDEX" val="5"/>
  <p:tag name="KSO_WM_UNIT_ISNUMDGMTITLE" val="0"/>
  <p:tag name="KSO_WM_UNIT_NOCLEAR" val="0"/>
  <p:tag name="KSO_WM_TEMPLATE_INDEX" val="40490341"/>
  <p:tag name="KSO_WM_TEMPLATE_CATEGORY" val="custom"/>
</p:tagLst>
</file>

<file path=ppt/tags/tag5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5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129473e9a1f2a54c84f281c9dc323214f0238c42"/>
  <p:tag name="KSO_WM_NEWLAYOUT_ID" val="376"/>
  <p:tag name="KSO_WM_UNIT_ID" val="_11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5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 题"/>
  <p:tag name="KSO_WM_UNIT_NOCLEAR" val="0"/>
  <p:tag name="KSO_WM_UNIT_VALUE" val="3"/>
  <p:tag name="KSO_WM_UNIT_TYPE" val="a"/>
  <p:tag name="KSO_WM_UNIT_INDEX" val="1"/>
  <p:tag name="KSO_WM_TEMPLATE_INDEX" val="40490341"/>
  <p:tag name="KSO_WM_TEMPLATE_CATEGORY" val="custom"/>
</p:tagLst>
</file>

<file path=ppt/tags/tag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bbf0e6d00736f52bb6d9fd4a8faab2a13106e36"/>
  <p:tag name="KSO_WM_NEWLAYOUT_ID" val="1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6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  <p:tag name="KSO_WM_UNIT_ISNUMDGMTITLE" val="0"/>
  <p:tag name="KSO_WM_TEMPLATE_INDEX" val="40490341"/>
  <p:tag name="KSO_WM_TEMPLATE_CATEGORY" val="custom"/>
</p:tagLst>
</file>

<file path=ppt/tags/tag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7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7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7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95972d8e56a68a10b0bbd34a8ee493c2aea8b2c"/>
  <p:tag name="KSO_WM_NEWLAYOUT_GROUP_ID" val="layout_1-5"/>
  <p:tag name="KSO_WM_NEWLAYOUT_ID" val="slide_cea45c27deb23863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  <p:tag name="KSO_WM_UNIT_ISNUMDGMTITLE" val="0"/>
  <p:tag name="KSO_WM_TEMPLATE_INDEX" val="40490341"/>
  <p:tag name="KSO_WM_TEMPLATE_CATEGORY" val="custom"/>
</p:tagLst>
</file>

<file path=ppt/tags/tag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INDEX" val="40490341"/>
  <p:tag name="KSO_WM_TEMPLATE_CATEGORY" val="custom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BEAUTIFY_FLAG" val="#wm#"/>
  <p:tag name="KSO_WM_UNIT_TYPE" val="i"/>
  <p:tag name="KSO_WM_UNIT_INDEX" val="1"/>
  <p:tag name="KSO_WM_UNIT_ISNUMDGMTITLE" val="0"/>
  <p:tag name="KSO_WM_UNIT_NOCLEAR" val="0"/>
  <p:tag name="KSO_WM_TEMPLATE_INDEX" val="40490341"/>
  <p:tag name="KSO_WM_TEMPLATE_CATEGORY" val="custom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BEAUTIFY_FLAG" val="#wm#"/>
  <p:tag name="KSO_WM_UNIT_TYPE" val="i"/>
  <p:tag name="KSO_WM_UNIT_INDEX" val="2"/>
  <p:tag name="KSO_WM_UNIT_ISNUMDGMTITLE" val="0"/>
  <p:tag name="KSO_WM_UNIT_NOCLEAR" val="0"/>
  <p:tag name="KSO_WM_TEMPLATE_INDEX" val="40490341"/>
  <p:tag name="KSO_WM_TEMPLATE_CATEGORY" val="custom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  <p:tag name="KSO_WM_UNIT_ISNUMDGMTITLE" val="0"/>
  <p:tag name="KSO_WM_UNIT_NOCLEAR" val="0"/>
  <p:tag name="KSO_WM_TEMPLATE_INDEX" val="40490341"/>
  <p:tag name="KSO_WM_TEMPLATE_CATEGORY" val="custom"/>
</p:tagLst>
</file>

<file path=ppt/tags/tag98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ead9a73dee8c9e52dbffb6f89d96f1058865074d"/>
  <p:tag name="KSO_WM_NEWLAYOUT_ID" val="372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ags/tag99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90341"/>
  <p:tag name="KSO_WM_TEMPLATE_CATEGORY" val="custom"/>
</p:tagLst>
</file>

<file path=ppt/theme/theme1.xml><?xml version="1.0" encoding="utf-8"?>
<a:theme xmlns:a="http://schemas.openxmlformats.org/drawingml/2006/main" name="Office 主题​​">
  <a:themeElements>
    <a:clrScheme name="自定义 176">
      <a:dk1>
        <a:srgbClr val="000000"/>
      </a:dk1>
      <a:lt1>
        <a:srgbClr val="FFFFFF"/>
      </a:lt1>
      <a:dk2>
        <a:srgbClr val="180F02"/>
      </a:dk2>
      <a:lt2>
        <a:srgbClr val="FDF3E9"/>
      </a:lt2>
      <a:accent1>
        <a:srgbClr val="EB792D"/>
      </a:accent1>
      <a:accent2>
        <a:srgbClr val="F8832C"/>
      </a:accent2>
      <a:accent3>
        <a:srgbClr val="5A54C2"/>
      </a:accent3>
      <a:accent4>
        <a:srgbClr val="FBB01C"/>
      </a:accent4>
      <a:accent5>
        <a:srgbClr val="912200"/>
      </a:accent5>
      <a:accent6>
        <a:srgbClr val="0047D5"/>
      </a:accent6>
      <a:hlink>
        <a:srgbClr val="FF0066"/>
      </a:hlink>
      <a:folHlink>
        <a:srgbClr val="D60075"/>
      </a:folHlink>
    </a:clrScheme>
    <a:fontScheme name="">
      <a:majorFont>
        <a:latin typeface="WPS灵秀黑"/>
        <a:ea typeface="WPS灵秀黑"/>
        <a:cs typeface=""/>
      </a:majorFont>
      <a:minorFont>
        <a:latin typeface="WPS灵秀黑"/>
        <a:ea typeface="WPS灵秀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100000">
              <a:schemeClr val="accent1"/>
            </a:gs>
            <a:gs pos="19000">
              <a:schemeClr val="accent2">
                <a:lumMod val="40000"/>
                <a:lumOff val="60000"/>
              </a:schemeClr>
            </a:gs>
          </a:gsLst>
          <a:lin ang="2700000" scaled="1"/>
        </a:gradFill>
      </a:spPr>
      <a:bodyPr vert="horz" lIns="0" tIns="0" rIns="0" bIns="0" rtlCol="0" anchor="ctr" anchorCtr="0">
        <a:normAutofit/>
      </a:bodyPr>
      <a:lstStyle>
        <a:defPPr algn="ctr">
          <a:defRPr b="1">
            <a:ln>
              <a:noFill/>
            </a:ln>
            <a:gradFill flip="none" rotWithShape="1">
              <a:gsLst>
                <a:gs pos="0">
                  <a:schemeClr val="accent1"/>
                </a:gs>
                <a:gs pos="100000">
                  <a:srgbClr val="FBB01C"/>
                </a:gs>
              </a:gsLst>
              <a:lin ang="13500000" scaled="1"/>
              <a:tileRect/>
            </a:gradFill>
            <a:latin typeface="+mn-ea"/>
          </a:defRPr>
        </a:defPPr>
      </a:lstStyle>
    </a:spDef>
    <a:lnDef>
      <a:spPr>
        <a:ln>
          <a:solidFill>
            <a:schemeClr val="accent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sz="1800">
            <a:solidFill>
              <a:schemeClr val="accent1">
                <a:lumMod val="50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1706</Words>
  <Application>WPS 演示</Application>
  <PresentationFormat>宽屏</PresentationFormat>
  <Paragraphs>61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宋体</vt:lpstr>
      <vt:lpstr>Wingdings</vt:lpstr>
      <vt:lpstr>WPS灵秀黑</vt:lpstr>
      <vt:lpstr>黑体</vt:lpstr>
      <vt:lpstr>微软雅黑</vt:lpstr>
      <vt:lpstr>Arial Unicode MS</vt:lpstr>
      <vt:lpstr>等线</vt:lpstr>
      <vt:lpstr>WPS灵秀黑</vt:lpstr>
      <vt:lpstr>MS PGothic</vt:lpstr>
      <vt:lpstr>Office 主题​​</vt:lpstr>
      <vt:lpstr>单元二：钢铁企业文化的“基因底色”——为什么钢铁企业的文化不一样？</vt:lpstr>
      <vt:lpstr>工业文明的硬核气质</vt:lpstr>
      <vt:lpstr>一、近代工业革命：钢铁是“工业骨骼”的奠基者</vt:lpstr>
      <vt:lpstr>PowerPoint 演示文稿</vt:lpstr>
      <vt:lpstr>1、技术突破：让“骨骼”具备量产能力</vt:lpstr>
      <vt:lpstr>第二次工业革命：钢铁是“工业骨骼”的强化者</vt:lpstr>
      <vt:lpstr>二、第二次工业革命：钢铁是“工业骨骼”的强化者</vt:lpstr>
      <vt:lpstr>1、技术升级：让“骨骼”适配复杂需求</vt:lpstr>
      <vt:lpstr>现代工业：钢铁是“工业骨骼”的创新者</vt:lpstr>
      <vt:lpstr>高风险特性</vt:lpstr>
      <vt:lpstr>稳健性文化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单元二：钢铁企业文化的“基因底色”——为什么钢铁企业的文化不一样？</dc:title>
  <dc:creator>M15873</dc:creator>
  <cp:lastModifiedBy>嘿嘿</cp:lastModifiedBy>
  <cp:revision>6</cp:revision>
  <dcterms:created xsi:type="dcterms:W3CDTF">2025-11-28T05:54:00Z</dcterms:created>
  <dcterms:modified xsi:type="dcterms:W3CDTF">2025-11-29T08:10:56Z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9F4D92FF99F0E537F436296935B9D032_41</vt:lpwstr>
  </property>
  <property fmtid="{D5CDD505-2E9C-101B-9397-08002B2CF9AE}" pid="3" name="KSOProductBuildVer">
    <vt:lpwstr>2052-12.1.0.23542</vt:lpwstr>
  </property>
  <property fmtid="{D5CDD505-2E9C-101B-9397-08002B2CF9AE}" pid="4" name="KSOTemplateUUID">
    <vt:lpwstr>v1.0_ai_69796627181</vt:lpwstr>
  </property>
  <property fmtid="{D5CDD505-2E9C-101B-9397-08002B2CF9AE}" pid="5" name="AIGC">
    <vt:lpwstr>{"AIGC":{"ContentPropagator":"001191340111MA2TYUKH0N00000","Label":"1","ReservedCode1":"116950","ProduceID":"116950-2799ab5305ac46e5","ReservedCode2":"116950","PropagateID":"116950-e815dc8477298d0c","ContentProducer":"001191340111MA2TYUKH0N00000"}}</vt:lpwstr>
  </property>
</Properties>
</file>