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3"/>
    <p:sldId id="279" r:id="rId4"/>
    <p:sldId id="280" r:id="rId5"/>
    <p:sldId id="281" r:id="rId6"/>
    <p:sldId id="282" r:id="rId7"/>
    <p:sldId id="283" r:id="rId8"/>
    <p:sldId id="291" r:id="rId9"/>
    <p:sldId id="284" r:id="rId10"/>
    <p:sldId id="285" r:id="rId11"/>
    <p:sldId id="292" r:id="rId12"/>
    <p:sldId id="293" r:id="rId13"/>
    <p:sldId id="294" r:id="rId14"/>
    <p:sldId id="296" r:id="rId15"/>
    <p:sldId id="297" r:id="rId16"/>
    <p:sldId id="286" r:id="rId17"/>
    <p:sldId id="287" r:id="rId18"/>
    <p:sldId id="289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384"/>
        <p:guide pos="7296"/>
        <p:guide orient="horz" pos="4320"/>
        <p:guide orient="horz" pos="3936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1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1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842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184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842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41400" y="2819400"/>
            <a:ext cx="60198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33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200400"/>
          </a:xfrm>
          <a:custGeom>
            <a:avLst/>
            <a:gdLst>
              <a:gd name="connisteX0" fmla="*/ 0 w 10972800"/>
              <a:gd name="connsiteY0" fmla="*/ 203200 h 3200400"/>
              <a:gd name="connisteX1" fmla="*/ 203200 w 10972800"/>
              <a:gd name="connsiteY1" fmla="*/ 0 h 3200400"/>
              <a:gd name="connisteX2" fmla="*/ 10769600 w 10972800"/>
              <a:gd name="connsiteY2" fmla="*/ 0 h 3200400"/>
              <a:gd name="connisteX3" fmla="*/ 10972800 w 10972800"/>
              <a:gd name="connsiteY3" fmla="*/ 203200 h 3200400"/>
              <a:gd name="connisteX4" fmla="*/ 10972800 w 10972800"/>
              <a:gd name="connsiteY4" fmla="*/ 2997200 h 3200400"/>
              <a:gd name="connisteX5" fmla="*/ 10769600 w 10972800"/>
              <a:gd name="connsiteY5" fmla="*/ 3200400 h 3200400"/>
              <a:gd name="connisteX6" fmla="*/ 203200 w 10972800"/>
              <a:gd name="connsiteY6" fmla="*/ 3200400 h 3200400"/>
              <a:gd name="connisteX7" fmla="*/ 0 w 10972800"/>
              <a:gd name="connsiteY7" fmla="*/ 2997200 h 3200400"/>
              <a:gd name="connisteX8" fmla="*/ 0 w 10972800"/>
              <a:gd name="connsiteY8" fmla="*/ 203200 h 3200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00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97200"/>
                </a:lnTo>
                <a:cubicBezTo>
                  <a:pt x="10972800" y="3109424"/>
                  <a:pt x="10881824" y="3200400"/>
                  <a:pt x="10769600" y="3200400"/>
                </a:cubicBezTo>
                <a:lnTo>
                  <a:pt x="203200" y="3200400"/>
                </a:lnTo>
                <a:cubicBezTo>
                  <a:pt x="90976" y="3200400"/>
                  <a:pt x="0" y="3109424"/>
                  <a:pt x="0" y="2997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029200"/>
            <a:ext cx="1097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2578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4114800"/>
            <a:ext cx="61722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4419600"/>
            <a:ext cx="50800" cy="1828800"/>
          </a:xfrm>
          <a:custGeom>
            <a:avLst/>
            <a:gdLst>
              <a:gd name="connisteX0" fmla="*/ 0 w 50800"/>
              <a:gd name="connsiteY0" fmla="*/ 25400 h 1828800"/>
              <a:gd name="connisteX1" fmla="*/ 25400 w 50800"/>
              <a:gd name="connsiteY1" fmla="*/ 0 h 1828800"/>
              <a:gd name="connisteX2" fmla="*/ 25400 w 50800"/>
              <a:gd name="connsiteY2" fmla="*/ 0 h 1828800"/>
              <a:gd name="connisteX3" fmla="*/ 50800 w 50800"/>
              <a:gd name="connsiteY3" fmla="*/ 25400 h 1828800"/>
              <a:gd name="connisteX4" fmla="*/ 50800 w 50800"/>
              <a:gd name="connsiteY4" fmla="*/ 1803400 h 1828800"/>
              <a:gd name="connisteX5" fmla="*/ 25400 w 50800"/>
              <a:gd name="connsiteY5" fmla="*/ 1828800 h 1828800"/>
              <a:gd name="connisteX6" fmla="*/ 25400 w 50800"/>
              <a:gd name="connsiteY6" fmla="*/ 1828800 h 1828800"/>
              <a:gd name="connisteX7" fmla="*/ 0 w 50800"/>
              <a:gd name="connsiteY7" fmla="*/ 1803400 h 1828800"/>
              <a:gd name="connisteX8" fmla="*/ 0 w 50800"/>
              <a:gd name="connsiteY8" fmla="*/ 2540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828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803400"/>
                </a:lnTo>
                <a:cubicBezTo>
                  <a:pt x="50800" y="1817428"/>
                  <a:pt x="39428" y="1828800"/>
                  <a:pt x="25400" y="1828800"/>
                </a:cubicBezTo>
                <a:lnTo>
                  <a:pt x="25400" y="1828800"/>
                </a:lnTo>
                <a:cubicBezTo>
                  <a:pt x="11372" y="1828800"/>
                  <a:pt x="0" y="1817428"/>
                  <a:pt x="0" y="1803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4196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tags" Target="../tags/tag151.xml"/><Relationship Id="rId33" Type="http://schemas.openxmlformats.org/officeDocument/2006/relationships/tags" Target="../tags/tag150.xml"/><Relationship Id="rId32" Type="http://schemas.openxmlformats.org/officeDocument/2006/relationships/tags" Target="../tags/tag149.xml"/><Relationship Id="rId31" Type="http://schemas.openxmlformats.org/officeDocument/2006/relationships/tags" Target="../tags/tag148.xml"/><Relationship Id="rId30" Type="http://schemas.openxmlformats.org/officeDocument/2006/relationships/tags" Target="../tags/tag147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46.xml"/><Relationship Id="rId28" Type="http://schemas.openxmlformats.org/officeDocument/2006/relationships/tags" Target="../tags/tag145.xml"/><Relationship Id="rId27" Type="http://schemas.openxmlformats.org/officeDocument/2006/relationships/tags" Target="../tags/tag144.xml"/><Relationship Id="rId26" Type="http://schemas.openxmlformats.org/officeDocument/2006/relationships/tags" Target="../tags/tag143.xml"/><Relationship Id="rId25" Type="http://schemas.openxmlformats.org/officeDocument/2006/relationships/tags" Target="../tags/tag142.xml"/><Relationship Id="rId24" Type="http://schemas.openxmlformats.org/officeDocument/2006/relationships/image" Target="../media/image1.png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2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2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29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jpeg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image" Target="../media/image5.png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3.pn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5400">
                <a:latin typeface="WPS灵秀黑" charset="-122"/>
                <a:ea typeface="WPS灵秀黑" charset="-122"/>
              </a:rPr>
              <a:t>模块四：新时代升华：绿色、智能、高质量发展的文化引领</a:t>
            </a:r>
            <a:endParaRPr lang="zh-CN" altLang="en-US" sz="5400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案例：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250950"/>
            <a:ext cx="10972800" cy="4726305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河钢集团的智能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料场位于唐钢新区，是全球首座智能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全封闭料场。唐钢公司在新区建设之初，按照智慧工厂的架构进行整体设计，从规划、论证、开发到测试，经过两年多时间，建成了国内钢铁行业首个覆盖全生产流程的智能制造体系，其中智能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料场是重要组成部分。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7" descr="87b5935e10594991aab6fe917560a0b9~tplv-a9rns2rl98-pc_smart_face_crop-v1_374_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370" y="3106420"/>
            <a:ext cx="4636770" cy="3488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200">
                <a:solidFill>
                  <a:srgbClr val="FF0000"/>
                </a:solidFill>
              </a:rPr>
              <a:t>布局与运输能力：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240790"/>
            <a:ext cx="10972800" cy="1520825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该料场在京唐港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号码头与厂区之间建设了一条全长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公里的散装物料输送皮带通廊，承担了公司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以上的大宗原燃料进厂。综合料场主要由原燃料受卸、贮料、混匀等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大系统组成，全流程共计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条皮带，皮带总长度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公里。皮带运输系统能力设计为每小时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吨，料库内的移动卸矿车的能力设计同样为每小时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吨，运输能力达到国内同行业的顶端水平。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9600" y="3720465"/>
            <a:ext cx="10972800" cy="6096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kern="1200" spc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FF0000"/>
                </a:solidFill>
              </a:rPr>
              <a:t>全流程智能化作业：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09600" y="4396740"/>
            <a:ext cx="10972800" cy="152082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8480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8064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8695" algn="l"/>
              </a:tabLst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076325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34493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通过图像识别技术及数据模型构建，将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可视化、智能排程系统和智能装备集成应用，实现原料受卸、储存、配料、筛分、输出等全流程智能化作业。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z="3200">
                <a:solidFill>
                  <a:srgbClr val="FF0000"/>
                </a:solidFill>
              </a:rPr>
              <a:t>5G</a:t>
            </a:r>
            <a:r>
              <a:rPr lang="zh-CN" altLang="en-US" sz="3200">
                <a:solidFill>
                  <a:srgbClr val="FF0000"/>
                </a:solidFill>
              </a:rPr>
              <a:t>技术应用：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240790"/>
            <a:ext cx="10972800" cy="1520825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“5G 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无人料场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应用场景已完成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5G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设备的安装调试，实现了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型原料库及混匀料场的高清视频实时回传，基于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“5G+AI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技术，实现了皮带通廊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余部摄像机的实时视觉烟雾检测及火灾智能报警。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9600" y="2761615"/>
            <a:ext cx="10972800" cy="6096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kern="1200" spc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FF0000"/>
                </a:solidFill>
              </a:rPr>
              <a:t>智能管理系统功能强大：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09600" y="3491230"/>
            <a:ext cx="10972800" cy="152082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8480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8064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8695" algn="l"/>
              </a:tabLst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076325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34493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料场的智能管理系统包括智能堆取料、料堆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3D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识别、物料输送路径优选、卸料车自动对位卸料、混匀配料智能控制、皮带输送无人化运行以及配套的监控视频系统、工厂数据库及数据报表等功能，在行业和全世界都处于领先水平。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200">
                <a:solidFill>
                  <a:srgbClr val="FF0000"/>
                </a:solidFill>
              </a:rPr>
              <a:t>环保优势：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240790"/>
            <a:ext cx="10972800" cy="1520825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料场通过封闭卸料、封闭存储、封闭运输和原料含水量控制，有效控制粉尘排放，实现了清洁化生产。同时，配置了干雾抑尘系统，包括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台超细雾炮和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雾帘，并通过鹰眼抓拍与生产连锁，实现自动启停，快速有效控制抑制扬尘，实现全无尘化作业。此外，大宗物料采用密闭式皮带通廊运输，部分采用电动汽车和氢能源汽车运输，出厂产品全部采用电动重卡运输，清洁运输比例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85%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36575" y="3568700"/>
            <a:ext cx="10972800" cy="6096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kern="1200" spc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FF0000"/>
                </a:solidFill>
              </a:rPr>
              <a:t>经济效益：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6575" y="4375785"/>
            <a:ext cx="10972800" cy="152082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8480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8064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8695" algn="l"/>
              </a:tabLst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076325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34493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场以单体智能化设备为基础，实现了料场整体智能化控制，实现了各流程之间的顺畅衔接，优化了原燃料输送路径，保证了后续生产组织正常进行，有效提高了原料储运效率，降低了物料及能源损耗，同时也降低了生产运行成本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lumMod val="95000"/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3041866" y="1237262"/>
            <a:ext cx="720000" cy="720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cap="flat">
            <a:noFill/>
            <a:prstDash val="solid"/>
            <a:miter/>
          </a:ln>
          <a:effectLst>
            <a:outerShdw blurRad="317500" dist="127000" dir="5400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241932" y="1437327"/>
            <a:ext cx="319871" cy="319871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417433" y="1237262"/>
            <a:ext cx="720000" cy="720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cap="flat">
            <a:noFill/>
            <a:prstDash val="solid"/>
            <a:miter/>
          </a:ln>
          <a:effectLst>
            <a:outerShdw blurRad="317500" dist="127000" dir="5400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608106" y="1427911"/>
            <a:ext cx="338652" cy="338702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ahLst/>
            <a:cxnLst/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417433" y="3860280"/>
            <a:ext cx="720000" cy="720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gradFill>
            <a:gsLst>
              <a:gs pos="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 cap="flat">
            <a:noFill/>
            <a:prstDash val="solid"/>
            <a:miter/>
          </a:ln>
          <a:effectLst>
            <a:outerShdw blurRad="317500" dist="127000" dir="5400000" algn="t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623625" y="4060345"/>
            <a:ext cx="307616" cy="319871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041866" y="3860280"/>
            <a:ext cx="720000" cy="720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gradFill>
            <a:gsLst>
              <a:gs pos="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 cap="flat">
            <a:noFill/>
            <a:prstDash val="solid"/>
            <a:miter/>
          </a:ln>
          <a:effectLst>
            <a:outerShdw blurRad="317500" dist="127000" dir="5400000" algn="t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245530" y="4050929"/>
            <a:ext cx="312674" cy="33870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049747" y="2064294"/>
            <a:ext cx="4704238" cy="50351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党建引领文化建设新方向</a:t>
            </a:r>
            <a:endParaRPr kumimoji="1" lang="en-US" altLang="zh-CN" sz="24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049747" y="2578563"/>
            <a:ext cx="4704238" cy="1119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将党的领导融入企业治理全过程，强化政治担当与使命意识。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425315" y="4689040"/>
            <a:ext cx="4704238" cy="50351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D8903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智能制造赋能文化升级</a:t>
            </a:r>
            <a:endParaRPr kumimoji="1" lang="en-US" altLang="zh-CN" sz="2400">
              <a:ln w="12700">
                <a:noFill/>
              </a:ln>
              <a:solidFill>
                <a:srgbClr val="D8903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6425315" y="5203309"/>
            <a:ext cx="4704238" cy="1119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推广5G+工业互联网应用，建设智慧车间，实现无人化、少人化作业。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425315" y="2064294"/>
            <a:ext cx="4704238" cy="50351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“党员示范岗”：先锋模范作用发挥平台</a:t>
            </a:r>
            <a:endParaRPr kumimoji="1" lang="en-US" altLang="zh-CN" sz="24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6425315" y="2578563"/>
            <a:ext cx="4704238" cy="1119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党员带头攻坚克难，在保供、降本、环保等领域设立责任区。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1049747" y="4689040"/>
            <a:ext cx="4704238" cy="50351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D8903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绿色低碳成为文化新内涵</a:t>
            </a:r>
            <a:endParaRPr kumimoji="1" lang="en-US" altLang="zh-CN" sz="2400">
              <a:ln w="12700">
                <a:noFill/>
              </a:ln>
              <a:solidFill>
                <a:srgbClr val="D8903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049747" y="5203309"/>
            <a:ext cx="4704238" cy="1119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响应“双碳”目标，全面推行清洁生产，建设绿色工厂，实现减污降碳协同增效。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10565" y="238760"/>
            <a:ext cx="11551285" cy="5365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新时代升华：绿色、智能、高质量发展的文化引领</a:t>
            </a:r>
            <a:endParaRPr kumimoji="1" lang="en-US" altLang="zh-CN" sz="3200" b="1">
              <a:ln w="889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 flipH="1">
            <a:off x="328996" y="240387"/>
            <a:ext cx="380709" cy="379602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494390" y="399140"/>
            <a:ext cx="273018" cy="2730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传承创新赋予传统精神新活力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6879590" y="206883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04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优秀文化基因的现代诠释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8f288c20-cc17-11f0-a16c-9ac0615461d3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0787" b="10698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>
            <a:off x="5181600" y="1751965"/>
            <a:ext cx="76200" cy="401828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5410200" y="1751965"/>
            <a:ext cx="6172200" cy="21336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统精神的时代创新：钢铁行业传承"陆达精神""孟泰精神"等优秀文化基因，鞍钢赋予"鞍钢宪法"新内涵，河钢将"成本、高端、智能、绿色、服务"作为新时代"邯钢经验"。文化支撑高质量发展：通过传承创新，钢铁企业文化与时俱进，形成以艰苦奋斗、创新发展、绿色智能为核心的文化体系，为高质量发展提供精神动力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796925" y="533400"/>
            <a:ext cx="4876800" cy="12192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文化建设新阶段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796925" y="1752600"/>
            <a:ext cx="10605135" cy="1828800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深化文化传承创新：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未来钢铁企业将深入挖掘传统文化基因，结合绿色发展、数字化转型等趋势，创新文化内涵，构建更完善的文化体系。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提升国际影响力：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加强企业文化国际传播交流，提升中国钢铁文化全球竞争力，为世界舞台上的新辉煌提供文化保障，助力行业高质量可持续发展。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党建引领文化建设新方向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绿色低碳成为文化新内涵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智能制造塑造文化新形态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04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传承创新赋予传统精神新活力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824095" y="3530600"/>
            <a:ext cx="6830695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党建引领文化建设新方向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236460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党建与企业文化深度融合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default_2_img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25958" r="25958"/>
          <a:stretch>
            <a:fillRect/>
          </a:stretch>
        </p:blipFill>
        <p:spPr>
          <a:xfrm>
            <a:off x="75184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44855" y="1830070"/>
            <a:ext cx="6612890" cy="2133600"/>
          </a:xfrm>
        </p:spPr>
        <p:txBody>
          <a:bodyPr>
            <a:noAutofit/>
          </a:bodyPr>
          <a:p>
            <a:r>
              <a:rPr lang="zh-CN" altLang="en-US" sz="2400">
                <a:latin typeface="WPS灵秀黑" charset="-122"/>
                <a:ea typeface="WPS灵秀黑" charset="-122"/>
              </a:rPr>
              <a:t>习近平新时代中国特色社会主义思想引领：党的十八大以来，钢铁企业在习近平新时代中国特色社会主义思想指引下，将党建工作与企业文化建设深度融合，确保正确政治方向。党组织发挥战斗堡垒作用，党员干部带头践行社会主义核心价值观。</a:t>
            </a:r>
            <a:r>
              <a:rPr lang="zh-CN" altLang="en-US" sz="2400">
                <a:solidFill>
                  <a:schemeClr val="accent3"/>
                </a:solidFill>
                <a:latin typeface="WPS灵秀黑" charset="-122"/>
                <a:ea typeface="WPS灵秀黑" charset="-122"/>
              </a:rPr>
              <a:t>鞍钢集团新时代实践案例：</a:t>
            </a:r>
            <a:r>
              <a:rPr lang="zh-CN" altLang="en-US" sz="2400">
                <a:latin typeface="WPS灵秀黑" charset="-122"/>
                <a:ea typeface="WPS灵秀黑" charset="-122"/>
              </a:rPr>
              <a:t>鞍钢集团推进国企改革，实现科技自立自强，设立"党员示范岗"，党员带头承担高难度任务，提出废水再利用等改进建议，为"鞍钢宪法"注入新时代内涵。</a:t>
            </a:r>
            <a:endParaRPr lang="zh-CN" altLang="en-US" sz="2400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824095" y="3530600"/>
            <a:ext cx="685101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绿色低碳成为文化新内涵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421245" y="184277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双碳目标下的转型实践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451610"/>
            <a:ext cx="10972800" cy="4796790"/>
          </a:xfrm>
        </p:spPr>
        <p:txBody>
          <a:bodyPr>
            <a:normAutofit lnSpcReduction="10000"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在全球应对气候变化的大背景下，我国提出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双碳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目标，钢铁行业作为碳排放大户，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绿色低碳转型成为必然趋势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党的十八大以来，钢铁企业积极响应国家号召，将绿色发展理念融入企业文化的核心价值体系。众多企业大力推行节能减排措施，加大对环保技术的研发和应用投入，降低能源消耗和污染物排放。通过建设绿色工厂，优化生产流程，实现资源循环利用，钢铁企业逐渐形成了独具特色的绿色低碳文化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>
                <a:latin typeface="WPS灵秀黑" charset="-122"/>
                <a:ea typeface="WPS灵秀黑" charset="-122"/>
              </a:rPr>
              <a:t>   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案例：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955" y="1462405"/>
            <a:ext cx="10732135" cy="201231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山钢日照公司积极创建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无废工厂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，构建了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减量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回用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再生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的三级管理体系。在废水处理方面，虽然未详细提及具体的废水回收利用技术，但通过全流程的管理和技术创新，企业整体的水资源利用效率得到提升。在废气处理上，首创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即产即清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动态清零模式处理废活性炭、废矿物油等大宗危废，避免二次污染。同时，企业年消纳社会废钢约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万吨，回收城市废旧汽车、家电拆解废钢，成为城市代谢的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净化器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此外，山钢日照公司还将节能环保指标纳入部门绩效考核，设立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环保绩效奖励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制度，开展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钢铁是怎样炼绿的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亲子研学等生态教育活动，传播环保理念，让循环经济文化深入人心。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314190" y="3707765"/>
            <a:ext cx="728916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智能制造塑造文化新形态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691755" y="20066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数字化转型与创新文化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417320"/>
            <a:ext cx="10972800" cy="4831080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随着新一轮科技革命和产业变革的蓬勃兴起，数字化、智能化技术在钢铁行业得到广泛应用。钢铁企业积极推进智能制造转型，通过建设智能化示范工程，引入大数据、人工智能、物联网等先进技术，实现生产过程的自动化、智能化控制，提高生产效率和产品质量。在这一过程中，智能制造文化逐渐兴起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5a1e6b210785a690b0ada5bb20b69a5ffbf31ed"/>
  <p:tag name="KSO_WM_NEWLAYOUT_GROUP_ID" val="layout_61"/>
  <p:tag name="KSO_WM_NEWLAYOUT_ID" val="slide_e6db1007b8723550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916f2ac187672bc4739133b2222f14b285c389"/>
  <p:tag name="KSO_WM_NEWLAYOUT_GROUP_ID" val="layout_10009"/>
  <p:tag name="KSO_WM_NEWLAYOUT_ID" val="slide_87be7d322cab47c4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21bc781bd881e4926a568e3b564d355d0785d6"/>
  <p:tag name="KSO_WM_NEWLAYOUT_GROUP_ID" val="layout_30"/>
  <p:tag name="KSO_WM_NEWLAYOUT_ID" val="slide_e570382bf6e38871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06dea53da45f654f913d7d8bd43c99caa2036a"/>
  <p:tag name="KSO_WM_NEWLAYOUT_GROUP_ID" val="layout_6"/>
  <p:tag name="KSO_WM_NEWLAYOUT_ID" val="slide_5a9f0bd606e1f2bb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51.xml><?xml version="1.0" encoding="utf-8"?>
<p:tagLst xmlns:p="http://schemas.openxmlformats.org/presentationml/2006/main">
  <p:tag name="KSO_WM_AITEMPLATE_STYLE_ID" val="69796627181"/>
</p:tagLst>
</file>

<file path=ppt/tags/tag15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5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5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5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1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168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16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5a1e6b210785a690b0ada5bb20b69a5ffbf31ed"/>
  <p:tag name="KSO_WM_NEWLAYOUT_GROUP_ID" val="layout_61"/>
  <p:tag name="KSO_WM_NEWLAYOUT_ID" val="slide_e6db1007b8723550"/>
  <p:tag name="KSO_WM_UNIT_PRESET_TEXT" val="单击此处添加标题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64306200462406a419794ba-slide-0"/>
</p:tagLst>
</file>

<file path=ppt/tags/tag174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76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e6db1007b8723550"/>
</p:tagLst>
</file>

<file path=ppt/tags/tag17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9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916f2ac187672bc4739133b2222f14b285c389"/>
  <p:tag name="KSO_WM_NEWLAYOUT_GROUP_ID" val="layout_10009"/>
  <p:tag name="KSO_WM_NEWLAYOUT_ID" val="slide_87be7d322cab47c4"/>
  <p:tag name="KSO_WM_UNIT_PRESET_TEXT" val="单击此处添加标题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8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7be7d322cab47c4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916f2ac187672bc4739133b2222f14b285c389"/>
  <p:tag name="KSO_WM_NEWLAYOUT_GROUP_ID" val="layout_10009"/>
  <p:tag name="KSO_WM_NEWLAYOUT_ID" val="slide_87be7d322cab47c4"/>
</p:tagLst>
</file>

<file path=ppt/tags/tag18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  <p:tag name="KSO_WM_UNIT_PRESET_TEXT" val="单击此处添加标题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8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d644c0556f688e5e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327d3507c149ce09ddc05d19ad187fa3bd6439"/>
  <p:tag name="KSO_WM_NEWLAYOUT_GROUP_ID" val="layout_10010"/>
  <p:tag name="KSO_WM_NEWLAYOUT_ID" val="slide_d644c0556f688e5e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0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0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21bc781bd881e4926a568e3b564d355d0785d6"/>
  <p:tag name="KSO_WM_NEWLAYOUT_GROUP_ID" val="layout_30"/>
  <p:tag name="KSO_WM_NEWLAYOUT_ID" val="slide_e570382bf6e38871"/>
  <p:tag name="KSO_WM_UNIT_PRESET_TEXT" val="单击此处添加标题"/>
</p:tagLst>
</file>

<file path=ppt/tags/tag2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WPSDZDB2025071684&quot;,&quot;product_name&quot;:&quot;api_wpp_external&quot;,&quot;intention_code&quot;:&quot;365wps_cc_create_ppt&quot;}*auto_special_0_ai_v2.2.0_ONLINE*ae60533e938e583c5da766b61c80e8fe-slide-9"/>
</p:tagLst>
</file>

<file path=ppt/tags/tag2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1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e570382bf6e38871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06dea53da45f654f913d7d8bd43c99caa2036a"/>
  <p:tag name="KSO_WM_NEWLAYOUT_GROUP_ID" val="layout_6"/>
  <p:tag name="KSO_WM_NEWLAYOUT_ID" val="slide_5a9f0bd606e1f2bb"/>
  <p:tag name="KSO_WM_UNIT_PRESET_TEXT" val="单击此处添加标题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1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5a9f0bd606e1f2bb"/>
</p:tagLst>
</file>

<file path=ppt/tags/tag215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WPS 演示</Application>
  <PresentationFormat>宽屏</PresentationFormat>
  <Paragraphs>124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WPS灵秀黑</vt:lpstr>
      <vt:lpstr>Times New Roman</vt:lpstr>
      <vt:lpstr>Source Han Sans CN Bold</vt:lpstr>
      <vt:lpstr>Source Han Sans</vt:lpstr>
      <vt:lpstr>Office 主题​​</vt:lpstr>
      <vt:lpstr>新时代升华：绿色、智能、高质量发展的文化引领（党的十八大以来）</vt:lpstr>
      <vt:lpstr>目录</vt:lpstr>
      <vt:lpstr>党建引领文化建设新方向</vt:lpstr>
      <vt:lpstr>党建与企业文化深度融合</vt:lpstr>
      <vt:lpstr>绿色低碳成为文化新内涵</vt:lpstr>
      <vt:lpstr>双碳目标下的转型实践</vt:lpstr>
      <vt:lpstr>PowerPoint 演示文稿</vt:lpstr>
      <vt:lpstr>智能制造塑造文化新形态</vt:lpstr>
      <vt:lpstr>数字化转型与创新文化</vt:lpstr>
      <vt:lpstr>PowerPoint 演示文稿</vt:lpstr>
      <vt:lpstr>布局与运输能力：</vt:lpstr>
      <vt:lpstr>布局与运输能力：</vt:lpstr>
      <vt:lpstr>5G技术应用：</vt:lpstr>
      <vt:lpstr>PowerPoint 演示文稿</vt:lpstr>
      <vt:lpstr>传承创新赋予传统精神新活力</vt:lpstr>
      <vt:lpstr>优秀文化基因的现代诠释</vt:lpstr>
      <vt:lpstr>文化建设新阶段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模块四：新时代升华：绿色、智能、高质量发展的文化引领</dc:title>
  <dc:creator>M15873</dc:creator>
  <cp:lastModifiedBy>嘿嘿</cp:lastModifiedBy>
  <cp:revision>5</cp:revision>
  <dcterms:created xsi:type="dcterms:W3CDTF">2025-11-28T05:07:13Z</dcterms:created>
  <dcterms:modified xsi:type="dcterms:W3CDTF">2025-11-28T05:36:01Z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1A4CD272BFE6429A1E2D2969BCBE8CC2_41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  <property fmtid="{D5CDD505-2E9C-101B-9397-08002B2CF9AE}" pid="5" name="AIGC">
    <vt:lpwstr>{"AIGC":{"ContentPropagator":"001191340111MA2TYUKH0N00000","Label":"1","ReservedCode1":"116950","ProduceID":"116950-c83c76827a81c375","ReservedCode2":"116950","PropagateID":"116950-e815dc8477298d0c","ContentProducer":"001191340111MA2TYUKH0N00000"}}</vt:lpwstr>
  </property>
</Properties>
</file>