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</p:sldMasterIdLst>
  <p:sldIdLst>
    <p:sldId id="256" r:id="rId8"/>
    <p:sldId id="287" r:id="rId9"/>
    <p:sldId id="258" r:id="rId10"/>
    <p:sldId id="259" r:id="rId11"/>
    <p:sldId id="260" r:id="rId12"/>
    <p:sldId id="286" r:id="rId13"/>
    <p:sldId id="257" r:id="rId14"/>
    <p:sldId id="261" r:id="rId15"/>
    <p:sldId id="262" r:id="rId16"/>
    <p:sldId id="290" r:id="rId17"/>
    <p:sldId id="281" r:id="rId18"/>
    <p:sldId id="263" r:id="rId19"/>
    <p:sldId id="294" r:id="rId20"/>
    <p:sldId id="292" r:id="rId21"/>
    <p:sldId id="264" r:id="rId22"/>
    <p:sldId id="293" r:id="rId23"/>
  </p:sldIdLst>
  <p:sldSz cx="12192000" cy="6858000"/>
  <p:notesSz cx="6858000" cy="9144000"/>
  <p:embeddedFontLst>
    <p:embeddedFont>
      <p:font typeface="Source Han Sans CN Bold" panose="020B0800000000000000" charset="-122"/>
      <p:bold r:id="rId28"/>
    </p:embeddedFont>
    <p:embeddedFont>
      <p:font typeface="OPPOSans H" panose="00020600040101010101" charset="-122"/>
      <p:regular r:id="rId29"/>
    </p:embeddedFont>
    <p:embeddedFont>
      <p:font typeface="Source Han Sans" panose="020B0400000000000000" charset="-122"/>
      <p:regular r:id="rId30"/>
    </p:embeddedFont>
    <p:embeddedFont>
      <p:font typeface="等线" panose="02010600030101010101" charset="-122"/>
      <p:regular r:id="rId3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嘿嘿" initials="authorId_76237423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11T11:14:43.539" idx="1">
    <p:pos x="10" y="10"/>
    <p:text>播放陆达生平事迹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92.xml"/><Relationship Id="rId25" Type="http://schemas.openxmlformats.org/officeDocument/2006/relationships/tags" Target="../tags/tag91.xml"/><Relationship Id="rId24" Type="http://schemas.openxmlformats.org/officeDocument/2006/relationships/tags" Target="../tags/tag90.xml"/><Relationship Id="rId23" Type="http://schemas.openxmlformats.org/officeDocument/2006/relationships/tags" Target="../tags/tag89.xml"/><Relationship Id="rId22" Type="http://schemas.openxmlformats.org/officeDocument/2006/relationships/tags" Target="../tags/tag88.xml"/><Relationship Id="rId21" Type="http://schemas.openxmlformats.org/officeDocument/2006/relationships/tags" Target="../tags/tag87.xml"/><Relationship Id="rId20" Type="http://schemas.openxmlformats.org/officeDocument/2006/relationships/tags" Target="../tags/tag86.xml"/><Relationship Id="rId2" Type="http://schemas.openxmlformats.org/officeDocument/2006/relationships/tags" Target="../tags/tag68.xml"/><Relationship Id="rId19" Type="http://schemas.openxmlformats.org/officeDocument/2006/relationships/tags" Target="../tags/tag85.xml"/><Relationship Id="rId18" Type="http://schemas.openxmlformats.org/officeDocument/2006/relationships/tags" Target="../tags/tag84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112.xml"/><Relationship Id="rId2" Type="http://schemas.openxmlformats.org/officeDocument/2006/relationships/tags" Target="../tags/tag94.xml"/><Relationship Id="rId19" Type="http://schemas.openxmlformats.org/officeDocument/2006/relationships/tags" Target="../tags/tag111.xml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tags" Target="../tags/tag9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2" Type="http://schemas.openxmlformats.org/officeDocument/2006/relationships/comments" Target="../comments/comment1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66.xml"/><Relationship Id="rId2" Type="http://schemas.openxmlformats.org/officeDocument/2006/relationships/tags" Target="../tags/tag48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4"/>
          <p:cNvSpPr txBox="1"/>
          <p:nvPr/>
        </p:nvSpPr>
        <p:spPr>
          <a:xfrm>
            <a:off x="660401" y="2050593"/>
            <a:ext cx="6248399" cy="21948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zh-CN" sz="7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钢铁企业文化</a:t>
            </a:r>
            <a:endParaRPr kumimoji="1" lang="zh-CN" sz="7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9" name="矩形 4"/>
          <p:cNvSpPr txBox="1"/>
          <p:nvPr/>
        </p:nvSpPr>
        <p:spPr>
          <a:xfrm>
            <a:off x="622935" y="116205"/>
            <a:ext cx="6248400" cy="20288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endParaRPr kumimoji="1" lang="zh-CN" altLang="en-US" sz="333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71755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83082" y="1579481"/>
            <a:ext cx="1189020" cy="604251"/>
          </a:xfrm>
          <a:custGeom>
            <a:avLst/>
            <a:gdLst>
              <a:gd name="connsiteX0" fmla="*/ 890337 w 1780674"/>
              <a:gd name="connsiteY0" fmla="*/ 0 h 902369"/>
              <a:gd name="connsiteX1" fmla="*/ 1780674 w 1780674"/>
              <a:gd name="connsiteY1" fmla="*/ 890337 h 902369"/>
              <a:gd name="connsiteX2" fmla="*/ 1780067 w 1780674"/>
              <a:gd name="connsiteY2" fmla="*/ 902369 h 902369"/>
              <a:gd name="connsiteX3" fmla="*/ 608 w 1780674"/>
              <a:gd name="connsiteY3" fmla="*/ 902369 h 902369"/>
              <a:gd name="connsiteX4" fmla="*/ 0 w 1780674"/>
              <a:gd name="connsiteY4" fmla="*/ 890337 h 902369"/>
              <a:gd name="connsiteX5" fmla="*/ 890337 w 1780674"/>
              <a:gd name="connsiteY5" fmla="*/ 0 h 902369"/>
            </a:gdLst>
            <a:ahLst/>
            <a:cxnLst/>
            <a:rect l="l" t="t" r="r" b="b"/>
            <a:pathLst>
              <a:path w="1780674" h="902369">
                <a:moveTo>
                  <a:pt x="890337" y="0"/>
                </a:moveTo>
                <a:cubicBezTo>
                  <a:pt x="1382057" y="0"/>
                  <a:pt x="1780674" y="398617"/>
                  <a:pt x="1780674" y="890337"/>
                </a:cubicBezTo>
                <a:lnTo>
                  <a:pt x="1780067" y="902369"/>
                </a:lnTo>
                <a:lnTo>
                  <a:pt x="608" y="902369"/>
                </a:lnTo>
                <a:lnTo>
                  <a:pt x="0" y="890337"/>
                </a:lnTo>
                <a:cubicBezTo>
                  <a:pt x="0" y="398617"/>
                  <a:pt x="398617" y="0"/>
                  <a:pt x="890337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2183731"/>
            <a:ext cx="2434384" cy="3920287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71783" y="3067777"/>
            <a:ext cx="2211618" cy="21646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1937年中断学业回国，投身抗日救亡运动，展现知识分子家国情怀。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60400" y="5997380"/>
            <a:ext cx="2434384" cy="10663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71783" y="2202114"/>
            <a:ext cx="2211618" cy="7704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从留德学子到革命战士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723388" y="1787960"/>
            <a:ext cx="308408" cy="30840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7198" y="1579481"/>
            <a:ext cx="1189020" cy="604251"/>
          </a:xfrm>
          <a:custGeom>
            <a:avLst/>
            <a:gdLst>
              <a:gd name="connsiteX0" fmla="*/ 890337 w 1780674"/>
              <a:gd name="connsiteY0" fmla="*/ 0 h 902369"/>
              <a:gd name="connsiteX1" fmla="*/ 1780674 w 1780674"/>
              <a:gd name="connsiteY1" fmla="*/ 890337 h 902369"/>
              <a:gd name="connsiteX2" fmla="*/ 1780067 w 1780674"/>
              <a:gd name="connsiteY2" fmla="*/ 902369 h 902369"/>
              <a:gd name="connsiteX3" fmla="*/ 608 w 1780674"/>
              <a:gd name="connsiteY3" fmla="*/ 902369 h 902369"/>
              <a:gd name="connsiteX4" fmla="*/ 0 w 1780674"/>
              <a:gd name="connsiteY4" fmla="*/ 890337 h 902369"/>
              <a:gd name="connsiteX5" fmla="*/ 890337 w 1780674"/>
              <a:gd name="connsiteY5" fmla="*/ 0 h 902369"/>
            </a:gdLst>
            <a:ahLst/>
            <a:cxnLst/>
            <a:rect l="l" t="t" r="r" b="b"/>
            <a:pathLst>
              <a:path w="1780674" h="902369">
                <a:moveTo>
                  <a:pt x="890337" y="0"/>
                </a:moveTo>
                <a:cubicBezTo>
                  <a:pt x="1382057" y="0"/>
                  <a:pt x="1780674" y="398617"/>
                  <a:pt x="1780674" y="890337"/>
                </a:cubicBezTo>
                <a:lnTo>
                  <a:pt x="1780067" y="902369"/>
                </a:lnTo>
                <a:lnTo>
                  <a:pt x="608" y="902369"/>
                </a:lnTo>
                <a:lnTo>
                  <a:pt x="0" y="890337"/>
                </a:lnTo>
                <a:cubicBezTo>
                  <a:pt x="0" y="398617"/>
                  <a:pt x="398617" y="0"/>
                  <a:pt x="890337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084516" y="2183731"/>
            <a:ext cx="2434384" cy="3920287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195899" y="3067777"/>
            <a:ext cx="2211618" cy="2169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担任钢铁研究院院长，培养千余名科技骨干，主编《中国大百科全书·冶金卷》。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9084516" y="5997380"/>
            <a:ext cx="2434384" cy="10663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195899" y="2197100"/>
            <a:ext cx="2211618" cy="7754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人才培育与学术贡献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147504" y="1792935"/>
            <a:ext cx="308407" cy="29845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091121" y="1579481"/>
            <a:ext cx="1189020" cy="604251"/>
          </a:xfrm>
          <a:custGeom>
            <a:avLst/>
            <a:gdLst>
              <a:gd name="connsiteX0" fmla="*/ 890337 w 1780674"/>
              <a:gd name="connsiteY0" fmla="*/ 0 h 902369"/>
              <a:gd name="connsiteX1" fmla="*/ 1780674 w 1780674"/>
              <a:gd name="connsiteY1" fmla="*/ 890337 h 902369"/>
              <a:gd name="connsiteX2" fmla="*/ 1780067 w 1780674"/>
              <a:gd name="connsiteY2" fmla="*/ 902369 h 902369"/>
              <a:gd name="connsiteX3" fmla="*/ 608 w 1780674"/>
              <a:gd name="connsiteY3" fmla="*/ 902369 h 902369"/>
              <a:gd name="connsiteX4" fmla="*/ 0 w 1780674"/>
              <a:gd name="connsiteY4" fmla="*/ 890337 h 902369"/>
              <a:gd name="connsiteX5" fmla="*/ 890337 w 1780674"/>
              <a:gd name="connsiteY5" fmla="*/ 0 h 902369"/>
            </a:gdLst>
            <a:ahLst/>
            <a:cxnLst/>
            <a:rect l="l" t="t" r="r" b="b"/>
            <a:pathLst>
              <a:path w="1780674" h="902369">
                <a:moveTo>
                  <a:pt x="890337" y="0"/>
                </a:moveTo>
                <a:cubicBezTo>
                  <a:pt x="1382057" y="0"/>
                  <a:pt x="1780674" y="398617"/>
                  <a:pt x="1780674" y="890337"/>
                </a:cubicBezTo>
                <a:lnTo>
                  <a:pt x="1780067" y="902369"/>
                </a:lnTo>
                <a:lnTo>
                  <a:pt x="608" y="902369"/>
                </a:lnTo>
                <a:lnTo>
                  <a:pt x="0" y="890337"/>
                </a:lnTo>
                <a:cubicBezTo>
                  <a:pt x="0" y="398617"/>
                  <a:pt x="398617" y="0"/>
                  <a:pt x="890337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468439" y="2183731"/>
            <a:ext cx="2434384" cy="3920287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579822" y="3067777"/>
            <a:ext cx="2211618" cy="21646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基于热力学原理设计实验方案，成功将脆性白口生铁转化为可加工铸铁。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3468439" y="5997380"/>
            <a:ext cx="2434384" cy="10663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579822" y="2209800"/>
            <a:ext cx="2211618" cy="7627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韧化处理技术的理论与实践突破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4531428" y="1796823"/>
            <a:ext cx="308407" cy="290681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899160" y="1579481"/>
            <a:ext cx="1189020" cy="604251"/>
          </a:xfrm>
          <a:custGeom>
            <a:avLst/>
            <a:gdLst>
              <a:gd name="connsiteX0" fmla="*/ 890337 w 1780674"/>
              <a:gd name="connsiteY0" fmla="*/ 0 h 902369"/>
              <a:gd name="connsiteX1" fmla="*/ 1780674 w 1780674"/>
              <a:gd name="connsiteY1" fmla="*/ 890337 h 902369"/>
              <a:gd name="connsiteX2" fmla="*/ 1780067 w 1780674"/>
              <a:gd name="connsiteY2" fmla="*/ 902369 h 902369"/>
              <a:gd name="connsiteX3" fmla="*/ 608 w 1780674"/>
              <a:gd name="connsiteY3" fmla="*/ 902369 h 902369"/>
              <a:gd name="connsiteX4" fmla="*/ 0 w 1780674"/>
              <a:gd name="connsiteY4" fmla="*/ 890337 h 902369"/>
              <a:gd name="connsiteX5" fmla="*/ 890337 w 1780674"/>
              <a:gd name="connsiteY5" fmla="*/ 0 h 902369"/>
            </a:gdLst>
            <a:ahLst/>
            <a:cxnLst/>
            <a:rect l="l" t="t" r="r" b="b"/>
            <a:pathLst>
              <a:path w="1780674" h="902369">
                <a:moveTo>
                  <a:pt x="890337" y="0"/>
                </a:moveTo>
                <a:cubicBezTo>
                  <a:pt x="1382057" y="0"/>
                  <a:pt x="1780674" y="398617"/>
                  <a:pt x="1780674" y="890337"/>
                </a:cubicBezTo>
                <a:lnTo>
                  <a:pt x="1780067" y="902369"/>
                </a:lnTo>
                <a:lnTo>
                  <a:pt x="608" y="902369"/>
                </a:lnTo>
                <a:lnTo>
                  <a:pt x="0" y="890337"/>
                </a:lnTo>
                <a:cubicBezTo>
                  <a:pt x="0" y="398617"/>
                  <a:pt x="398617" y="0"/>
                  <a:pt x="890337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276478" y="2183731"/>
            <a:ext cx="2434384" cy="3920287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387861" y="3067777"/>
            <a:ext cx="2211618" cy="21646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为八路军提供11万余发迫击炮弹，直接支援前线作战，改变战局。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6276478" y="5997380"/>
            <a:ext cx="2434384" cy="10663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387861" y="2209800"/>
            <a:ext cx="2211618" cy="7627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技术成果的军事价值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7339488" y="1787960"/>
            <a:ext cx="308363" cy="308407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陆达：科学报国的楷模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6" descr="6add04ca03608aacefc2121c1d6a8a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7895" y="332740"/>
            <a:ext cx="7252335" cy="54381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79650" y="5949315"/>
            <a:ext cx="648589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1244600" algn="l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陆达</a:t>
            </a:r>
            <a:r>
              <a:rPr lang="zh-CN" altLang="en-US" sz="2400">
                <a:latin typeface="Times New Roman" panose="02020603050405020304"/>
                <a:ea typeface="宋体" panose="02010600030101010101" pitchFamily="2" charset="-122"/>
              </a:rPr>
              <a:t> </a:t>
            </a:r>
            <a:r>
              <a:rPr lang="en-US" altLang="zh-CN" sz="2400">
                <a:latin typeface="Times New Roman" panose="02020603050405020304"/>
                <a:ea typeface="宋体" panose="02010600030101010101" pitchFamily="2" charset="-122"/>
              </a:rPr>
              <a:t>                                     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孟泰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029647" y="1127569"/>
            <a:ext cx="4861221" cy="2315971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222543" y="1914491"/>
            <a:ext cx="4475429" cy="4714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23000">
                      <a:srgbClr val="AA7126">
                        <a:alpha val="100000"/>
                      </a:srgbClr>
                    </a:gs>
                    <a:gs pos="100000">
                      <a:srgbClr val="DEAC6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孟泰：鞍钢恢复生产的灵魂人物</a:t>
            </a:r>
            <a:endParaRPr kumimoji="1" lang="en-US" altLang="zh-CN" sz="2400">
              <a:ln w="12700">
                <a:noFill/>
              </a:ln>
              <a:gradFill>
                <a:gsLst>
                  <a:gs pos="23000">
                    <a:srgbClr val="AA7126">
                      <a:alpha val="100000"/>
                    </a:srgbClr>
                  </a:gs>
                  <a:gs pos="100000">
                    <a:srgbClr val="DEAC6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222543" y="2449419"/>
            <a:ext cx="4475429" cy="8884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1948年解放后，面对废墟重建，他冒着风雪寻回上万件废旧器材，建成“孟泰仓库”。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3128583" y="1244733"/>
            <a:ext cx="663348" cy="6633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3177202" y="1293351"/>
            <a:ext cx="566111" cy="56611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3356873" y="1464416"/>
            <a:ext cx="206769" cy="22398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263032" y="1127569"/>
            <a:ext cx="4861221" cy="2315971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095365" y="1914525"/>
            <a:ext cx="5070475" cy="4711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23000">
                      <a:srgbClr val="AA7126">
                        <a:alpha val="100000"/>
                      </a:srgbClr>
                    </a:gs>
                    <a:gs pos="100000">
                      <a:srgbClr val="DEAC6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“孟泰操作法”：经验智慧的结晶</a:t>
            </a:r>
            <a:endParaRPr kumimoji="1" lang="en-US" altLang="zh-CN" sz="2400">
              <a:ln w="12700">
                <a:noFill/>
              </a:ln>
              <a:gradFill>
                <a:gsLst>
                  <a:gs pos="23000">
                    <a:srgbClr val="AA7126">
                      <a:alpha val="100000"/>
                    </a:srgbClr>
                  </a:gs>
                  <a:gs pos="100000">
                    <a:srgbClr val="DEAC6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455928" y="2449419"/>
            <a:ext cx="4475429" cy="8884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通过长期实践总结出冷却水温判断法，提升高炉运行效率，节约大量资源。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8361968" y="1244733"/>
            <a:ext cx="663348" cy="6633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8615442" y="1505507"/>
            <a:ext cx="156403" cy="14179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8410587" y="1293351"/>
            <a:ext cx="566111" cy="56611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8563160" y="1458110"/>
            <a:ext cx="260964" cy="236595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1029647" y="3811545"/>
            <a:ext cx="4861221" cy="2315971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1057910" y="4602480"/>
            <a:ext cx="4832985" cy="4711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23000">
                      <a:srgbClr val="AA7126">
                        <a:alpha val="100000"/>
                      </a:srgbClr>
                    </a:gs>
                    <a:gs pos="100000">
                      <a:srgbClr val="DEAC6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护厂守炉：危急时刻彰显英雄气概</a:t>
            </a:r>
            <a:endParaRPr kumimoji="1" lang="en-US" altLang="zh-CN" sz="2400">
              <a:ln w="12700">
                <a:noFill/>
              </a:ln>
              <a:gradFill>
                <a:gsLst>
                  <a:gs pos="23000">
                    <a:srgbClr val="AA7126">
                      <a:alpha val="100000"/>
                    </a:srgbClr>
                  </a:gs>
                  <a:gs pos="100000">
                    <a:srgbClr val="DEAC6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1222543" y="5133395"/>
            <a:ext cx="4475429" cy="9011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抗美援朝期间，空袭警报响起仍坚守高炉旁，成功处置四号高炉爆炸事故。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3128583" y="3928709"/>
            <a:ext cx="663348" cy="6633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3177202" y="3977328"/>
            <a:ext cx="566111" cy="56611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6263032" y="3878855"/>
            <a:ext cx="4861221" cy="2315971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6219190" y="4598670"/>
            <a:ext cx="4947285" cy="4711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23000">
                      <a:srgbClr val="AA7126">
                        <a:alpha val="100000"/>
                      </a:srgbClr>
                    </a:gs>
                    <a:gs pos="100000">
                      <a:srgbClr val="DEAC6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自力更生：攻克大型轧辊技术难关</a:t>
            </a:r>
            <a:endParaRPr kumimoji="1" lang="en-US" altLang="zh-CN" sz="2400">
              <a:ln w="12700">
                <a:noFill/>
              </a:ln>
              <a:gradFill>
                <a:gsLst>
                  <a:gs pos="23000">
                    <a:srgbClr val="AA7126">
                      <a:alpha val="100000"/>
                    </a:srgbClr>
                  </a:gs>
                  <a:gs pos="100000">
                    <a:srgbClr val="DEAC6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6455928" y="5133395"/>
            <a:ext cx="4475429" cy="8503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面对苏联断供危机，组织万名技协成员联合攻关，成功自制大型轧辊，填补国内空白。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8361968" y="3928709"/>
            <a:ext cx="663348" cy="6633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8615442" y="4189484"/>
            <a:ext cx="156403" cy="14179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8410587" y="3977328"/>
            <a:ext cx="566111" cy="56611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3334459" y="4129573"/>
            <a:ext cx="251597" cy="26162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6"/>
            </p:custDataLst>
          </p:nvPr>
        </p:nvSpPr>
        <p:spPr>
          <a:xfrm>
            <a:off x="8555633" y="4139558"/>
            <a:ext cx="276018" cy="24165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2</a:t>
            </a: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艰苦创业铸就钢铁精神内核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139760" y="1869604"/>
            <a:ext cx="1770693" cy="177069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76438" y="1869604"/>
            <a:ext cx="1770693" cy="1770693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139760" y="4031290"/>
            <a:ext cx="1770693" cy="1770693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276438" y="4031290"/>
            <a:ext cx="1770693" cy="177069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716860" y="2446704"/>
            <a:ext cx="616492" cy="61649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853538" y="2446704"/>
            <a:ext cx="616492" cy="616492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16860" y="4631488"/>
            <a:ext cx="616492" cy="570297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853538" y="4646772"/>
            <a:ext cx="616492" cy="539729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50988" y="2318074"/>
            <a:ext cx="2882900" cy="1235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用废弃器材重建高炉，节省数百万资金，体现艰苦奋斗的时代风貌。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35" y="1948180"/>
            <a:ext cx="4027805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“孟泰仓库”：节俭精神的象征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510540" y="4107180"/>
            <a:ext cx="3505200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以人为本的企业文化典范</a:t>
            </a:r>
            <a:endParaRPr kumimoji="1" lang="en-US" altLang="zh-CN" sz="20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138288" y="4477074"/>
            <a:ext cx="2882900" cy="1235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为职工自制铁床、送猪改善伙食，展现干部与群众血肉联系。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212188" y="2318074"/>
            <a:ext cx="2882900" cy="1235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深入一线调研，倾听工人建议，推动“群众性技术革新运动”。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8213090" y="1948180"/>
            <a:ext cx="3384550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技术革新背后的群众路线</a:t>
            </a:r>
            <a:endParaRPr kumimoji="1" lang="en-US" altLang="zh-CN" sz="20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8200683" y="4106971"/>
            <a:ext cx="2876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精神遗产的当代传承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8199488" y="4477074"/>
            <a:ext cx="2882900" cy="1235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鞍钢持续开展“学孟泰”活动，将其精神融入企业文化体系。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孟泰：劳动人民的杰出代表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55370" y="405130"/>
            <a:ext cx="4488815" cy="345630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908675" y="404495"/>
            <a:ext cx="4909185" cy="34436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27760" y="4221480"/>
            <a:ext cx="44615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1959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年，毛泽东同志亲切接见全国劳动模范、鞍钢老英雄孟泰</a:t>
            </a:r>
            <a:endParaRPr kumimoji="1" lang="zh-CN" altLang="en-US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0" y="4300855"/>
            <a:ext cx="44615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1959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  <a:sym typeface="+mn-ea"/>
              </a:rPr>
              <a:t>年，刘少奇、朱德同志亲切接见全国劳动模范、鞍钢老英雄孟泰</a:t>
            </a:r>
            <a:endParaRPr kumimoji="1" lang="zh-CN" altLang="en-US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723570" y="1505370"/>
            <a:ext cx="5166690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65480" y="1450340"/>
            <a:ext cx="514404" cy="5144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60400" y="2025261"/>
            <a:ext cx="5229860" cy="1634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1960年提出干部参加劳动、职工参与管理、改革制度、三结合机制，确立工人主体地位。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716059" y="1539073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301115" y="1559560"/>
            <a:ext cx="4442460" cy="271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毛泽东批示：“两参一改三结合”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723570" y="3979579"/>
            <a:ext cx="5166690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65480" y="3924549"/>
            <a:ext cx="514404" cy="51440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95325" y="4499470"/>
            <a:ext cx="5229860" cy="1634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成为社会主义企业治理范式，被广泛借鉴应用于其他工业领域。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716059" y="4013282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1270990" y="4013339"/>
            <a:ext cx="4442568" cy="296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对全国国企改革的深远影响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6352210" y="1505370"/>
            <a:ext cx="5166690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294120" y="1450340"/>
            <a:ext cx="514404" cy="5144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6289040" y="2025261"/>
            <a:ext cx="5229860" cy="1634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打破管理层与一线隔阂，激发全员积极性，形成“人人都是主人翁”的文化氛围。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6384290" y="1559560"/>
            <a:ext cx="443230" cy="3371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6959955" y="1534685"/>
            <a:ext cx="4442568" cy="296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民主管理的文化基因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352210" y="3979579"/>
            <a:ext cx="5166690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6294120" y="3924549"/>
            <a:ext cx="514404" cy="51440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6289040" y="4499470"/>
            <a:ext cx="5229860" cy="1634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“鞍钢宪法”精神持续影响现代企业治理，成为企业文化的重要源头。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6344699" y="4013282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04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6929475" y="4033659"/>
            <a:ext cx="4442568" cy="296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从管理创新到文化传承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3</a:t>
            </a: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“鞍钢宪法”引领企业管理革新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-24765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>
            <a:off x="3607018" y="1877347"/>
            <a:ext cx="1379325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cxnSp>
        <p:nvCxnSpPr>
          <p:cNvPr id="4" name="线条 1"/>
          <p:cNvCxnSpPr/>
          <p:nvPr/>
        </p:nvCxnSpPr>
        <p:spPr>
          <a:xfrm>
            <a:off x="3607018" y="4308851"/>
            <a:ext cx="1379325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grpSp>
        <p:nvGrpSpPr>
          <p:cNvPr id="5" name="组合 4"/>
          <p:cNvGrpSpPr/>
          <p:nvPr/>
        </p:nvGrpSpPr>
        <p:grpSpPr>
          <a:xfrm>
            <a:off x="7192959" y="2952513"/>
            <a:ext cx="1441218" cy="123786"/>
            <a:chOff x="7192959" y="2952513"/>
            <a:chExt cx="1441218" cy="123786"/>
          </a:xfrm>
        </p:grpSpPr>
        <p:cxnSp>
          <p:nvCxnSpPr>
            <p:cNvPr id="6" name="线条 1"/>
            <p:cNvCxnSpPr/>
            <p:nvPr/>
          </p:nvCxnSpPr>
          <p:spPr>
            <a:xfrm flipH="1">
              <a:off x="7254852" y="3014406"/>
              <a:ext cx="1379325" cy="0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miter/>
            </a:ln>
          </p:spPr>
        </p:cxnSp>
        <p:sp>
          <p:nvSpPr>
            <p:cNvPr id="7" name="标题 1"/>
            <p:cNvSpPr txBox="1"/>
            <p:nvPr/>
          </p:nvSpPr>
          <p:spPr>
            <a:xfrm flipH="1">
              <a:off x="7192959" y="2952513"/>
              <a:ext cx="123786" cy="123786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92959" y="4874727"/>
            <a:ext cx="1441218" cy="123786"/>
            <a:chOff x="7192959" y="4874727"/>
            <a:chExt cx="1441218" cy="123786"/>
          </a:xfrm>
        </p:grpSpPr>
        <p:cxnSp>
          <p:nvCxnSpPr>
            <p:cNvPr id="9" name="线条 1"/>
            <p:cNvCxnSpPr/>
            <p:nvPr/>
          </p:nvCxnSpPr>
          <p:spPr>
            <a:xfrm flipH="1">
              <a:off x="7254852" y="4936620"/>
              <a:ext cx="1379325" cy="0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miter/>
            </a:ln>
          </p:spPr>
        </p:cxnSp>
        <p:sp>
          <p:nvSpPr>
            <p:cNvPr id="10" name="标题 1"/>
            <p:cNvSpPr txBox="1"/>
            <p:nvPr/>
          </p:nvSpPr>
          <p:spPr>
            <a:xfrm flipH="1">
              <a:off x="7192959" y="4874727"/>
              <a:ext cx="123786" cy="123786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>
            <a:off x="5196269" y="4607704"/>
            <a:ext cx="2875301" cy="657833"/>
          </a:xfrm>
          <a:custGeom>
            <a:avLst/>
            <a:gdLst>
              <a:gd name="connsiteX0" fmla="*/ 501048 w 4099560"/>
              <a:gd name="connsiteY0" fmla="*/ 3390899 h 4099560"/>
              <a:gd name="connsiteX1" fmla="*/ 3598512 w 4099560"/>
              <a:gd name="connsiteY1" fmla="*/ 3390899 h 4099560"/>
              <a:gd name="connsiteX2" fmla="*/ 3516477 w 4099560"/>
              <a:gd name="connsiteY2" fmla="*/ 3481702 h 4099560"/>
              <a:gd name="connsiteX3" fmla="*/ 2049780 w 4099560"/>
              <a:gd name="connsiteY3" fmla="*/ 4099560 h 4099560"/>
              <a:gd name="connsiteX4" fmla="*/ 583083 w 4099560"/>
              <a:gd name="connsiteY4" fmla="*/ 3481702 h 4099560"/>
              <a:gd name="connsiteX5" fmla="*/ 88250 w 4099560"/>
              <a:gd name="connsiteY5" fmla="*/ 2644138 h 4099560"/>
              <a:gd name="connsiteX6" fmla="*/ 4011310 w 4099560"/>
              <a:gd name="connsiteY6" fmla="*/ 2644138 h 4099560"/>
              <a:gd name="connsiteX7" fmla="*/ 4007406 w 4099560"/>
              <a:gd name="connsiteY7" fmla="*/ 2659322 h 4099560"/>
              <a:gd name="connsiteX8" fmla="*/ 3721387 w 4099560"/>
              <a:gd name="connsiteY8" fmla="*/ 3236372 h 4099560"/>
              <a:gd name="connsiteX9" fmla="*/ 3637451 w 4099560"/>
              <a:gd name="connsiteY9" fmla="*/ 3345180 h 4099560"/>
              <a:gd name="connsiteX10" fmla="*/ 462109 w 4099560"/>
              <a:gd name="connsiteY10" fmla="*/ 3345180 h 4099560"/>
              <a:gd name="connsiteX11" fmla="*/ 378174 w 4099560"/>
              <a:gd name="connsiteY11" fmla="*/ 3236372 h 4099560"/>
              <a:gd name="connsiteX12" fmla="*/ 92154 w 4099560"/>
              <a:gd name="connsiteY12" fmla="*/ 2659322 h 4099560"/>
              <a:gd name="connsiteX13" fmla="*/ 364883 w 4099560"/>
              <a:gd name="connsiteY13" fmla="*/ 883920 h 4099560"/>
              <a:gd name="connsiteX14" fmla="*/ 3734677 w 4099560"/>
              <a:gd name="connsiteY14" fmla="*/ 883920 h 4099560"/>
              <a:gd name="connsiteX15" fmla="*/ 3749490 w 4099560"/>
              <a:gd name="connsiteY15" fmla="*/ 903729 h 4099560"/>
              <a:gd name="connsiteX16" fmla="*/ 4099560 w 4099560"/>
              <a:gd name="connsiteY16" fmla="*/ 2049780 h 4099560"/>
              <a:gd name="connsiteX17" fmla="*/ 4057916 w 4099560"/>
              <a:gd name="connsiteY17" fmla="*/ 2462882 h 4099560"/>
              <a:gd name="connsiteX18" fmla="*/ 4023066 w 4099560"/>
              <a:gd name="connsiteY18" fmla="*/ 2598419 h 4099560"/>
              <a:gd name="connsiteX19" fmla="*/ 76495 w 4099560"/>
              <a:gd name="connsiteY19" fmla="*/ 2598419 h 4099560"/>
              <a:gd name="connsiteX20" fmla="*/ 41644 w 4099560"/>
              <a:gd name="connsiteY20" fmla="*/ 2462882 h 4099560"/>
              <a:gd name="connsiteX21" fmla="*/ 0 w 4099560"/>
              <a:gd name="connsiteY21" fmla="*/ 2049780 h 4099560"/>
              <a:gd name="connsiteX22" fmla="*/ 350071 w 4099560"/>
              <a:gd name="connsiteY22" fmla="*/ 903729 h 4099560"/>
              <a:gd name="connsiteX23" fmla="*/ 2049780 w 4099560"/>
              <a:gd name="connsiteY23" fmla="*/ 0 h 4099560"/>
              <a:gd name="connsiteX24" fmla="*/ 3631490 w 4099560"/>
              <a:gd name="connsiteY24" fmla="*/ 745930 h 4099560"/>
              <a:gd name="connsiteX25" fmla="*/ 3700489 w 4099560"/>
              <a:gd name="connsiteY25" fmla="*/ 838201 h 4099560"/>
              <a:gd name="connsiteX26" fmla="*/ 399071 w 4099560"/>
              <a:gd name="connsiteY26" fmla="*/ 838201 h 4099560"/>
              <a:gd name="connsiteX27" fmla="*/ 468070 w 4099560"/>
              <a:gd name="connsiteY27" fmla="*/ 745930 h 4099560"/>
              <a:gd name="connsiteX28" fmla="*/ 2049780 w 4099560"/>
              <a:gd name="connsiteY28" fmla="*/ 0 h 4099560"/>
            </a:gdLst>
            <a:ahLst/>
            <a:cxnLst/>
            <a:rect l="l" t="t" r="r" b="b"/>
            <a:pathLst>
              <a:path w="3097464" h="708661">
                <a:moveTo>
                  <a:pt x="0" y="0"/>
                </a:moveTo>
                <a:lnTo>
                  <a:pt x="3097464" y="0"/>
                </a:lnTo>
                <a:lnTo>
                  <a:pt x="3015429" y="90803"/>
                </a:lnTo>
                <a:cubicBezTo>
                  <a:pt x="2643209" y="472006"/>
                  <a:pt x="2123608" y="708661"/>
                  <a:pt x="1548732" y="708661"/>
                </a:cubicBezTo>
                <a:cubicBezTo>
                  <a:pt x="973857" y="708661"/>
                  <a:pt x="454255" y="472006"/>
                  <a:pt x="82035" y="9080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026561" y="3914504"/>
            <a:ext cx="3641682" cy="650760"/>
          </a:xfrm>
          <a:custGeom>
            <a:avLst/>
            <a:gdLst>
              <a:gd name="connsiteX0" fmla="*/ 501048 w 4099560"/>
              <a:gd name="connsiteY0" fmla="*/ 3390899 h 4099560"/>
              <a:gd name="connsiteX1" fmla="*/ 3598512 w 4099560"/>
              <a:gd name="connsiteY1" fmla="*/ 3390899 h 4099560"/>
              <a:gd name="connsiteX2" fmla="*/ 3516477 w 4099560"/>
              <a:gd name="connsiteY2" fmla="*/ 3481702 h 4099560"/>
              <a:gd name="connsiteX3" fmla="*/ 2049780 w 4099560"/>
              <a:gd name="connsiteY3" fmla="*/ 4099560 h 4099560"/>
              <a:gd name="connsiteX4" fmla="*/ 583083 w 4099560"/>
              <a:gd name="connsiteY4" fmla="*/ 3481702 h 4099560"/>
              <a:gd name="connsiteX5" fmla="*/ 88250 w 4099560"/>
              <a:gd name="connsiteY5" fmla="*/ 2644138 h 4099560"/>
              <a:gd name="connsiteX6" fmla="*/ 4011310 w 4099560"/>
              <a:gd name="connsiteY6" fmla="*/ 2644138 h 4099560"/>
              <a:gd name="connsiteX7" fmla="*/ 4007406 w 4099560"/>
              <a:gd name="connsiteY7" fmla="*/ 2659322 h 4099560"/>
              <a:gd name="connsiteX8" fmla="*/ 3721387 w 4099560"/>
              <a:gd name="connsiteY8" fmla="*/ 3236372 h 4099560"/>
              <a:gd name="connsiteX9" fmla="*/ 3637451 w 4099560"/>
              <a:gd name="connsiteY9" fmla="*/ 3345180 h 4099560"/>
              <a:gd name="connsiteX10" fmla="*/ 462109 w 4099560"/>
              <a:gd name="connsiteY10" fmla="*/ 3345180 h 4099560"/>
              <a:gd name="connsiteX11" fmla="*/ 378174 w 4099560"/>
              <a:gd name="connsiteY11" fmla="*/ 3236372 h 4099560"/>
              <a:gd name="connsiteX12" fmla="*/ 92154 w 4099560"/>
              <a:gd name="connsiteY12" fmla="*/ 2659322 h 4099560"/>
              <a:gd name="connsiteX13" fmla="*/ 364883 w 4099560"/>
              <a:gd name="connsiteY13" fmla="*/ 883920 h 4099560"/>
              <a:gd name="connsiteX14" fmla="*/ 3734677 w 4099560"/>
              <a:gd name="connsiteY14" fmla="*/ 883920 h 4099560"/>
              <a:gd name="connsiteX15" fmla="*/ 3749490 w 4099560"/>
              <a:gd name="connsiteY15" fmla="*/ 903729 h 4099560"/>
              <a:gd name="connsiteX16" fmla="*/ 4099560 w 4099560"/>
              <a:gd name="connsiteY16" fmla="*/ 2049780 h 4099560"/>
              <a:gd name="connsiteX17" fmla="*/ 4057916 w 4099560"/>
              <a:gd name="connsiteY17" fmla="*/ 2462882 h 4099560"/>
              <a:gd name="connsiteX18" fmla="*/ 4023066 w 4099560"/>
              <a:gd name="connsiteY18" fmla="*/ 2598419 h 4099560"/>
              <a:gd name="connsiteX19" fmla="*/ 76495 w 4099560"/>
              <a:gd name="connsiteY19" fmla="*/ 2598419 h 4099560"/>
              <a:gd name="connsiteX20" fmla="*/ 41644 w 4099560"/>
              <a:gd name="connsiteY20" fmla="*/ 2462882 h 4099560"/>
              <a:gd name="connsiteX21" fmla="*/ 0 w 4099560"/>
              <a:gd name="connsiteY21" fmla="*/ 2049780 h 4099560"/>
              <a:gd name="connsiteX22" fmla="*/ 350071 w 4099560"/>
              <a:gd name="connsiteY22" fmla="*/ 903729 h 4099560"/>
              <a:gd name="connsiteX23" fmla="*/ 2049780 w 4099560"/>
              <a:gd name="connsiteY23" fmla="*/ 0 h 4099560"/>
              <a:gd name="connsiteX24" fmla="*/ 3631490 w 4099560"/>
              <a:gd name="connsiteY24" fmla="*/ 745930 h 4099560"/>
              <a:gd name="connsiteX25" fmla="*/ 3700489 w 4099560"/>
              <a:gd name="connsiteY25" fmla="*/ 838201 h 4099560"/>
              <a:gd name="connsiteX26" fmla="*/ 399071 w 4099560"/>
              <a:gd name="connsiteY26" fmla="*/ 838201 h 4099560"/>
              <a:gd name="connsiteX27" fmla="*/ 468070 w 4099560"/>
              <a:gd name="connsiteY27" fmla="*/ 745930 h 4099560"/>
              <a:gd name="connsiteX28" fmla="*/ 2049780 w 4099560"/>
              <a:gd name="connsiteY28" fmla="*/ 0 h 4099560"/>
            </a:gdLst>
            <a:ahLst/>
            <a:cxnLst/>
            <a:rect l="l" t="t" r="r" b="b"/>
            <a:pathLst>
              <a:path w="3923060" h="701042">
                <a:moveTo>
                  <a:pt x="0" y="0"/>
                </a:moveTo>
                <a:lnTo>
                  <a:pt x="3923060" y="0"/>
                </a:lnTo>
                <a:lnTo>
                  <a:pt x="3919156" y="15184"/>
                </a:lnTo>
                <a:cubicBezTo>
                  <a:pt x="3854275" y="223784"/>
                  <a:pt x="3756970" y="418099"/>
                  <a:pt x="3633137" y="592234"/>
                </a:cubicBezTo>
                <a:lnTo>
                  <a:pt x="3549201" y="701042"/>
                </a:lnTo>
                <a:lnTo>
                  <a:pt x="373859" y="701042"/>
                </a:lnTo>
                <a:lnTo>
                  <a:pt x="289924" y="592234"/>
                </a:lnTo>
                <a:cubicBezTo>
                  <a:pt x="166091" y="418099"/>
                  <a:pt x="68786" y="223784"/>
                  <a:pt x="3904" y="15184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266048" y="2280535"/>
            <a:ext cx="3805523" cy="1591528"/>
          </a:xfrm>
          <a:custGeom>
            <a:avLst/>
            <a:gdLst>
              <a:gd name="connsiteX0" fmla="*/ 501048 w 4099560"/>
              <a:gd name="connsiteY0" fmla="*/ 3390899 h 4099560"/>
              <a:gd name="connsiteX1" fmla="*/ 3598512 w 4099560"/>
              <a:gd name="connsiteY1" fmla="*/ 3390899 h 4099560"/>
              <a:gd name="connsiteX2" fmla="*/ 3516477 w 4099560"/>
              <a:gd name="connsiteY2" fmla="*/ 3481702 h 4099560"/>
              <a:gd name="connsiteX3" fmla="*/ 2049780 w 4099560"/>
              <a:gd name="connsiteY3" fmla="*/ 4099560 h 4099560"/>
              <a:gd name="connsiteX4" fmla="*/ 583083 w 4099560"/>
              <a:gd name="connsiteY4" fmla="*/ 3481702 h 4099560"/>
              <a:gd name="connsiteX5" fmla="*/ 88250 w 4099560"/>
              <a:gd name="connsiteY5" fmla="*/ 2644138 h 4099560"/>
              <a:gd name="connsiteX6" fmla="*/ 4011310 w 4099560"/>
              <a:gd name="connsiteY6" fmla="*/ 2644138 h 4099560"/>
              <a:gd name="connsiteX7" fmla="*/ 4007406 w 4099560"/>
              <a:gd name="connsiteY7" fmla="*/ 2659322 h 4099560"/>
              <a:gd name="connsiteX8" fmla="*/ 3721387 w 4099560"/>
              <a:gd name="connsiteY8" fmla="*/ 3236372 h 4099560"/>
              <a:gd name="connsiteX9" fmla="*/ 3637451 w 4099560"/>
              <a:gd name="connsiteY9" fmla="*/ 3345180 h 4099560"/>
              <a:gd name="connsiteX10" fmla="*/ 462109 w 4099560"/>
              <a:gd name="connsiteY10" fmla="*/ 3345180 h 4099560"/>
              <a:gd name="connsiteX11" fmla="*/ 378174 w 4099560"/>
              <a:gd name="connsiteY11" fmla="*/ 3236372 h 4099560"/>
              <a:gd name="connsiteX12" fmla="*/ 92154 w 4099560"/>
              <a:gd name="connsiteY12" fmla="*/ 2659322 h 4099560"/>
              <a:gd name="connsiteX13" fmla="*/ 364883 w 4099560"/>
              <a:gd name="connsiteY13" fmla="*/ 883920 h 4099560"/>
              <a:gd name="connsiteX14" fmla="*/ 3734677 w 4099560"/>
              <a:gd name="connsiteY14" fmla="*/ 883920 h 4099560"/>
              <a:gd name="connsiteX15" fmla="*/ 3749490 w 4099560"/>
              <a:gd name="connsiteY15" fmla="*/ 903729 h 4099560"/>
              <a:gd name="connsiteX16" fmla="*/ 4099560 w 4099560"/>
              <a:gd name="connsiteY16" fmla="*/ 2049780 h 4099560"/>
              <a:gd name="connsiteX17" fmla="*/ 4057916 w 4099560"/>
              <a:gd name="connsiteY17" fmla="*/ 2462882 h 4099560"/>
              <a:gd name="connsiteX18" fmla="*/ 4023066 w 4099560"/>
              <a:gd name="connsiteY18" fmla="*/ 2598419 h 4099560"/>
              <a:gd name="connsiteX19" fmla="*/ 76495 w 4099560"/>
              <a:gd name="connsiteY19" fmla="*/ 2598419 h 4099560"/>
              <a:gd name="connsiteX20" fmla="*/ 41644 w 4099560"/>
              <a:gd name="connsiteY20" fmla="*/ 2462882 h 4099560"/>
              <a:gd name="connsiteX21" fmla="*/ 0 w 4099560"/>
              <a:gd name="connsiteY21" fmla="*/ 2049780 h 4099560"/>
              <a:gd name="connsiteX22" fmla="*/ 350071 w 4099560"/>
              <a:gd name="connsiteY22" fmla="*/ 903729 h 4099560"/>
              <a:gd name="connsiteX23" fmla="*/ 2049780 w 4099560"/>
              <a:gd name="connsiteY23" fmla="*/ 0 h 4099560"/>
              <a:gd name="connsiteX24" fmla="*/ 3631490 w 4099560"/>
              <a:gd name="connsiteY24" fmla="*/ 745930 h 4099560"/>
              <a:gd name="connsiteX25" fmla="*/ 3700489 w 4099560"/>
              <a:gd name="connsiteY25" fmla="*/ 838201 h 4099560"/>
              <a:gd name="connsiteX26" fmla="*/ 399071 w 4099560"/>
              <a:gd name="connsiteY26" fmla="*/ 838201 h 4099560"/>
              <a:gd name="connsiteX27" fmla="*/ 468070 w 4099560"/>
              <a:gd name="connsiteY27" fmla="*/ 745930 h 4099560"/>
              <a:gd name="connsiteX28" fmla="*/ 2049780 w 4099560"/>
              <a:gd name="connsiteY28" fmla="*/ 0 h 4099560"/>
            </a:gdLst>
            <a:ahLst/>
            <a:cxnLst/>
            <a:rect l="l" t="t" r="r" b="b"/>
            <a:pathLst>
              <a:path w="4099560" h="1714499">
                <a:moveTo>
                  <a:pt x="364883" y="0"/>
                </a:moveTo>
                <a:lnTo>
                  <a:pt x="3734677" y="0"/>
                </a:lnTo>
                <a:lnTo>
                  <a:pt x="3749490" y="19809"/>
                </a:lnTo>
                <a:cubicBezTo>
                  <a:pt x="3970506" y="346956"/>
                  <a:pt x="4099560" y="741337"/>
                  <a:pt x="4099560" y="1165860"/>
                </a:cubicBezTo>
                <a:cubicBezTo>
                  <a:pt x="4099560" y="1307368"/>
                  <a:pt x="4085221" y="1445526"/>
                  <a:pt x="4057916" y="1578962"/>
                </a:cubicBezTo>
                <a:lnTo>
                  <a:pt x="4023066" y="1714499"/>
                </a:lnTo>
                <a:lnTo>
                  <a:pt x="76495" y="1714499"/>
                </a:lnTo>
                <a:lnTo>
                  <a:pt x="41644" y="1578962"/>
                </a:lnTo>
                <a:cubicBezTo>
                  <a:pt x="14340" y="1445526"/>
                  <a:pt x="0" y="1307368"/>
                  <a:pt x="0" y="1165860"/>
                </a:cubicBezTo>
                <a:cubicBezTo>
                  <a:pt x="0" y="741337"/>
                  <a:pt x="129054" y="346956"/>
                  <a:pt x="350071" y="19809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26561" y="1460013"/>
            <a:ext cx="3064627" cy="778082"/>
          </a:xfrm>
          <a:custGeom>
            <a:avLst/>
            <a:gdLst>
              <a:gd name="connsiteX0" fmla="*/ 501048 w 4099560"/>
              <a:gd name="connsiteY0" fmla="*/ 3390899 h 4099560"/>
              <a:gd name="connsiteX1" fmla="*/ 3598512 w 4099560"/>
              <a:gd name="connsiteY1" fmla="*/ 3390899 h 4099560"/>
              <a:gd name="connsiteX2" fmla="*/ 3516477 w 4099560"/>
              <a:gd name="connsiteY2" fmla="*/ 3481702 h 4099560"/>
              <a:gd name="connsiteX3" fmla="*/ 2049780 w 4099560"/>
              <a:gd name="connsiteY3" fmla="*/ 4099560 h 4099560"/>
              <a:gd name="connsiteX4" fmla="*/ 583083 w 4099560"/>
              <a:gd name="connsiteY4" fmla="*/ 3481702 h 4099560"/>
              <a:gd name="connsiteX5" fmla="*/ 88250 w 4099560"/>
              <a:gd name="connsiteY5" fmla="*/ 2644138 h 4099560"/>
              <a:gd name="connsiteX6" fmla="*/ 4011310 w 4099560"/>
              <a:gd name="connsiteY6" fmla="*/ 2644138 h 4099560"/>
              <a:gd name="connsiteX7" fmla="*/ 4007406 w 4099560"/>
              <a:gd name="connsiteY7" fmla="*/ 2659322 h 4099560"/>
              <a:gd name="connsiteX8" fmla="*/ 3721387 w 4099560"/>
              <a:gd name="connsiteY8" fmla="*/ 3236372 h 4099560"/>
              <a:gd name="connsiteX9" fmla="*/ 3637451 w 4099560"/>
              <a:gd name="connsiteY9" fmla="*/ 3345180 h 4099560"/>
              <a:gd name="connsiteX10" fmla="*/ 462109 w 4099560"/>
              <a:gd name="connsiteY10" fmla="*/ 3345180 h 4099560"/>
              <a:gd name="connsiteX11" fmla="*/ 378174 w 4099560"/>
              <a:gd name="connsiteY11" fmla="*/ 3236372 h 4099560"/>
              <a:gd name="connsiteX12" fmla="*/ 92154 w 4099560"/>
              <a:gd name="connsiteY12" fmla="*/ 2659322 h 4099560"/>
              <a:gd name="connsiteX13" fmla="*/ 364883 w 4099560"/>
              <a:gd name="connsiteY13" fmla="*/ 883920 h 4099560"/>
              <a:gd name="connsiteX14" fmla="*/ 3734677 w 4099560"/>
              <a:gd name="connsiteY14" fmla="*/ 883920 h 4099560"/>
              <a:gd name="connsiteX15" fmla="*/ 3749490 w 4099560"/>
              <a:gd name="connsiteY15" fmla="*/ 903729 h 4099560"/>
              <a:gd name="connsiteX16" fmla="*/ 4099560 w 4099560"/>
              <a:gd name="connsiteY16" fmla="*/ 2049780 h 4099560"/>
              <a:gd name="connsiteX17" fmla="*/ 4057916 w 4099560"/>
              <a:gd name="connsiteY17" fmla="*/ 2462882 h 4099560"/>
              <a:gd name="connsiteX18" fmla="*/ 4023066 w 4099560"/>
              <a:gd name="connsiteY18" fmla="*/ 2598419 h 4099560"/>
              <a:gd name="connsiteX19" fmla="*/ 76495 w 4099560"/>
              <a:gd name="connsiteY19" fmla="*/ 2598419 h 4099560"/>
              <a:gd name="connsiteX20" fmla="*/ 41644 w 4099560"/>
              <a:gd name="connsiteY20" fmla="*/ 2462882 h 4099560"/>
              <a:gd name="connsiteX21" fmla="*/ 0 w 4099560"/>
              <a:gd name="connsiteY21" fmla="*/ 2049780 h 4099560"/>
              <a:gd name="connsiteX22" fmla="*/ 350071 w 4099560"/>
              <a:gd name="connsiteY22" fmla="*/ 903729 h 4099560"/>
              <a:gd name="connsiteX23" fmla="*/ 2049780 w 4099560"/>
              <a:gd name="connsiteY23" fmla="*/ 0 h 4099560"/>
              <a:gd name="connsiteX24" fmla="*/ 3631490 w 4099560"/>
              <a:gd name="connsiteY24" fmla="*/ 745930 h 4099560"/>
              <a:gd name="connsiteX25" fmla="*/ 3700489 w 4099560"/>
              <a:gd name="connsiteY25" fmla="*/ 838201 h 4099560"/>
              <a:gd name="connsiteX26" fmla="*/ 399071 w 4099560"/>
              <a:gd name="connsiteY26" fmla="*/ 838201 h 4099560"/>
              <a:gd name="connsiteX27" fmla="*/ 468070 w 4099560"/>
              <a:gd name="connsiteY27" fmla="*/ 745930 h 4099560"/>
              <a:gd name="connsiteX28" fmla="*/ 2049780 w 4099560"/>
              <a:gd name="connsiteY28" fmla="*/ 0 h 4099560"/>
            </a:gdLst>
            <a:ahLst/>
            <a:cxnLst/>
            <a:rect l="l" t="t" r="r" b="b"/>
            <a:pathLst>
              <a:path w="3301418" h="838201">
                <a:moveTo>
                  <a:pt x="1650709" y="0"/>
                </a:moveTo>
                <a:cubicBezTo>
                  <a:pt x="2287494" y="0"/>
                  <a:pt x="2856459" y="290372"/>
                  <a:pt x="3232419" y="745930"/>
                </a:cubicBezTo>
                <a:lnTo>
                  <a:pt x="3301418" y="838201"/>
                </a:lnTo>
                <a:lnTo>
                  <a:pt x="0" y="838201"/>
                </a:lnTo>
                <a:lnTo>
                  <a:pt x="68999" y="745930"/>
                </a:lnTo>
                <a:cubicBezTo>
                  <a:pt x="444959" y="290372"/>
                  <a:pt x="1013924" y="0"/>
                  <a:pt x="1650709" y="0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545123" y="1815455"/>
            <a:ext cx="123786" cy="12378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545123" y="4246957"/>
            <a:ext cx="123786" cy="12378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73101" y="1999961"/>
            <a:ext cx="2700000" cy="14686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管理者、技术人员、工人共同决策，提升方案可行性与执行效率。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673101" y="4368883"/>
            <a:ext cx="2700000" cy="1495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干部下基层，工人进班子，打破层级壁垒，促进信息对称。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8818014" y="4975499"/>
            <a:ext cx="2700000" cy="12082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为现代企业如何调动员工积极性提供历史参照。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904375" y="3038708"/>
            <a:ext cx="2700000" cy="12082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推动薪酬、考核、晋升机制优化，激发组织活力。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673101" y="1399724"/>
            <a:ext cx="2700000" cy="5399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三结合机制的运作逻辑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5938602" y="2885886"/>
            <a:ext cx="460412" cy="38082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416426" y="4746206"/>
            <a:ext cx="434989" cy="380826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637377" y="4049471"/>
            <a:ext cx="420053" cy="380827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383093" y="1658641"/>
            <a:ext cx="351562" cy="380827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73101" y="3762814"/>
            <a:ext cx="2700000" cy="5399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两参机制的实践意义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8818245" y="2455545"/>
            <a:ext cx="3006725" cy="5397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改革制度：适应时代需求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8818900" y="4396671"/>
            <a:ext cx="2700000" cy="5399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对现代企业治理的启示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鞍钢宪法：民主管理的文化基石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12878" y="1736435"/>
            <a:ext cx="18288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7195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506355" y="2498057"/>
            <a:ext cx="1124103" cy="1778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/</a:t>
            </a:r>
            <a:r>
              <a:rPr kumimoji="1" lang="en-US" altLang="zh-CN" sz="1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CONTENTS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789714" y="11926"/>
            <a:ext cx="7402286" cy="6846074"/>
          </a:xfrm>
          <a:prstGeom prst="round2DiagRect">
            <a:avLst>
              <a:gd name="adj1" fmla="val 0"/>
              <a:gd name="adj2" fmla="val 30048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" y="6308725"/>
            <a:ext cx="6676309" cy="549275"/>
          </a:xfrm>
          <a:custGeom>
            <a:avLst/>
            <a:gdLst>
              <a:gd name="connsiteX0" fmla="*/ 0 w 6676309"/>
              <a:gd name="connsiteY0" fmla="*/ 0 h 549275"/>
              <a:gd name="connsiteX1" fmla="*/ 6170715 w 6676309"/>
              <a:gd name="connsiteY1" fmla="*/ 0 h 549275"/>
              <a:gd name="connsiteX2" fmla="*/ 6676309 w 6676309"/>
              <a:gd name="connsiteY2" fmla="*/ 505594 h 549275"/>
              <a:gd name="connsiteX3" fmla="*/ 6676309 w 6676309"/>
              <a:gd name="connsiteY3" fmla="*/ 549275 h 549275"/>
              <a:gd name="connsiteX4" fmla="*/ 0 w 6676309"/>
              <a:gd name="connsiteY4" fmla="*/ 549275 h 549275"/>
            </a:gdLst>
            <a:ahLst/>
            <a:cxnLst/>
            <a:rect l="l" t="t" r="r" b="b"/>
            <a:pathLst>
              <a:path w="6676309" h="549275">
                <a:moveTo>
                  <a:pt x="0" y="0"/>
                </a:moveTo>
                <a:lnTo>
                  <a:pt x="6170715" y="0"/>
                </a:lnTo>
                <a:cubicBezTo>
                  <a:pt x="6449947" y="0"/>
                  <a:pt x="6676309" y="226362"/>
                  <a:pt x="6676309" y="505594"/>
                </a:cubicBezTo>
                <a:lnTo>
                  <a:pt x="6676309" y="549275"/>
                </a:lnTo>
                <a:lnTo>
                  <a:pt x="0" y="54927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miter/>
          </a:ln>
          <a:effectLst>
            <a:outerShdw blurRad="203200" dist="139700" dir="16200000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1"/>
            </p:custDataLst>
          </p:nvPr>
        </p:nvSpPr>
        <p:spPr>
          <a:xfrm>
            <a:off x="5805463" y="1471562"/>
            <a:ext cx="743302" cy="670277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cxnSp>
        <p:nvCxnSpPr>
          <p:cNvPr id="9" name="线条 1"/>
          <p:cNvCxnSpPr/>
          <p:nvPr>
            <p:custDataLst>
              <p:tags r:id="rId2"/>
            </p:custDataLst>
          </p:nvPr>
        </p:nvCxnSpPr>
        <p:spPr>
          <a:xfrm>
            <a:off x="6715260" y="1561325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10" name="标题 1"/>
          <p:cNvSpPr txBox="1"/>
          <p:nvPr>
            <p:custDataLst>
              <p:tags r:id="rId3"/>
            </p:custDataLst>
          </p:nvPr>
        </p:nvSpPr>
        <p:spPr>
          <a:xfrm>
            <a:off x="5805463" y="2432216"/>
            <a:ext cx="743302" cy="670277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cxnSp>
        <p:nvCxnSpPr>
          <p:cNvPr id="11" name="线条 1"/>
          <p:cNvCxnSpPr/>
          <p:nvPr>
            <p:custDataLst>
              <p:tags r:id="rId4"/>
            </p:custDataLst>
          </p:nvPr>
        </p:nvCxnSpPr>
        <p:spPr>
          <a:xfrm>
            <a:off x="6715260" y="2541695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12" name="标题 1"/>
          <p:cNvSpPr txBox="1"/>
          <p:nvPr>
            <p:custDataLst>
              <p:tags r:id="rId5"/>
            </p:custDataLst>
          </p:nvPr>
        </p:nvSpPr>
        <p:spPr>
          <a:xfrm>
            <a:off x="5805463" y="3401549"/>
            <a:ext cx="743302" cy="670277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cxnSp>
        <p:nvCxnSpPr>
          <p:cNvPr id="13" name="线条 1"/>
          <p:cNvCxnSpPr/>
          <p:nvPr>
            <p:custDataLst>
              <p:tags r:id="rId6"/>
            </p:custDataLst>
          </p:nvPr>
        </p:nvCxnSpPr>
        <p:spPr>
          <a:xfrm>
            <a:off x="6715260" y="3512488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14" name="标题 1"/>
          <p:cNvSpPr txBox="1"/>
          <p:nvPr>
            <p:custDataLst>
              <p:tags r:id="rId7"/>
            </p:custDataLst>
          </p:nvPr>
        </p:nvSpPr>
        <p:spPr>
          <a:xfrm>
            <a:off x="5805463" y="4355801"/>
            <a:ext cx="743302" cy="670277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cxnSp>
        <p:nvCxnSpPr>
          <p:cNvPr id="15" name="线条 1"/>
          <p:cNvCxnSpPr/>
          <p:nvPr>
            <p:custDataLst>
              <p:tags r:id="rId8"/>
            </p:custDataLst>
          </p:nvPr>
        </p:nvCxnSpPr>
        <p:spPr>
          <a:xfrm>
            <a:off x="6715260" y="4468201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16" name="标题 1"/>
          <p:cNvSpPr txBox="1"/>
          <p:nvPr>
            <p:custDataLst>
              <p:tags r:id="rId9"/>
            </p:custDataLst>
          </p:nvPr>
        </p:nvSpPr>
        <p:spPr>
          <a:xfrm>
            <a:off x="6928104" y="1632087"/>
            <a:ext cx="4602269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钢铁企业文化的“基因底色”</a:t>
            </a:r>
            <a:endParaRPr kumimoji="1" lang="en-US" altLang="zh-CN" sz="24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0"/>
            </p:custDataLst>
          </p:nvPr>
        </p:nvSpPr>
        <p:spPr>
          <a:xfrm>
            <a:off x="6902704" y="2589931"/>
            <a:ext cx="4588377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钢铁企业文化的“核心模块”</a:t>
            </a:r>
            <a:endParaRPr kumimoji="1" lang="en-US" altLang="zh-CN" sz="24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1"/>
            </p:custDataLst>
          </p:nvPr>
        </p:nvSpPr>
        <p:spPr>
          <a:xfrm>
            <a:off x="6902704" y="3547885"/>
            <a:ext cx="4602269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钢铁企业文化的“创新”</a:t>
            </a:r>
            <a:endParaRPr kumimoji="1" lang="en-US" altLang="zh-CN" sz="24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2"/>
            </p:custDataLst>
          </p:nvPr>
        </p:nvSpPr>
        <p:spPr>
          <a:xfrm>
            <a:off x="6902704" y="4495411"/>
            <a:ext cx="4602269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钢铁文化的</a:t>
            </a:r>
            <a:r>
              <a:rPr kumimoji="1" lang="en-US" altLang="zh-CN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落地与岗位践行</a:t>
            </a:r>
            <a:r>
              <a:rPr kumimoji="1" lang="en-US" altLang="zh-CN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”</a:t>
            </a:r>
            <a:endParaRPr kumimoji="1" lang="en-US" altLang="zh-CN" sz="24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3"/>
            </p:custDataLst>
          </p:nvPr>
        </p:nvSpPr>
        <p:spPr>
          <a:xfrm>
            <a:off x="5805463" y="5333570"/>
            <a:ext cx="743302" cy="670277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cxnSp>
        <p:nvCxnSpPr>
          <p:cNvPr id="21" name="线条 1"/>
          <p:cNvCxnSpPr/>
          <p:nvPr>
            <p:custDataLst>
              <p:tags r:id="rId14"/>
            </p:custDataLst>
          </p:nvPr>
        </p:nvCxnSpPr>
        <p:spPr>
          <a:xfrm>
            <a:off x="6715260" y="5445970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22" name="标题 1"/>
          <p:cNvSpPr txBox="1"/>
          <p:nvPr>
            <p:custDataLst>
              <p:tags r:id="rId15"/>
            </p:custDataLst>
          </p:nvPr>
        </p:nvSpPr>
        <p:spPr>
          <a:xfrm>
            <a:off x="6902704" y="5473180"/>
            <a:ext cx="4602269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案例库</a:t>
            </a:r>
            <a:r>
              <a:rPr kumimoji="1" lang="en-US" altLang="zh-CN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——</a:t>
            </a:r>
            <a:r>
              <a:rPr kumimoji="1" lang="zh-CN" altLang="en-US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不同类型钢铁企业的文化样本</a:t>
            </a:r>
            <a:endParaRPr kumimoji="1" lang="zh-CN" altLang="en-US" sz="24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16"/>
            </p:custDataLst>
          </p:nvPr>
        </p:nvSpPr>
        <p:spPr>
          <a:xfrm>
            <a:off x="5856263" y="620662"/>
            <a:ext cx="664560" cy="562960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cxnSp>
        <p:nvCxnSpPr>
          <p:cNvPr id="24" name="线条 1"/>
          <p:cNvCxnSpPr/>
          <p:nvPr>
            <p:custDataLst>
              <p:tags r:id="rId17"/>
            </p:custDataLst>
          </p:nvPr>
        </p:nvCxnSpPr>
        <p:spPr>
          <a:xfrm>
            <a:off x="6715260" y="764400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25" name="标题 1"/>
          <p:cNvSpPr txBox="1"/>
          <p:nvPr>
            <p:custDataLst>
              <p:tags r:id="rId18"/>
            </p:custDataLst>
          </p:nvPr>
        </p:nvSpPr>
        <p:spPr>
          <a:xfrm>
            <a:off x="6891909" y="734832"/>
            <a:ext cx="4602269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中国钢铁企业文化的“发展脉络”</a:t>
            </a:r>
            <a:endParaRPr kumimoji="1" lang="en-US" altLang="zh-CN" sz="24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871624" y="245278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课程定位与目标</a:t>
            </a:r>
            <a:endParaRPr kumimoji="1" lang="en-US" altLang="zh-CN" sz="6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71755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0400" y="1327699"/>
            <a:ext cx="5112000" cy="216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886595" y="1500776"/>
            <a:ext cx="432000" cy="432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056400" y="1536982"/>
            <a:ext cx="4320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课程属性与专业契合度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982740" y="2060441"/>
            <a:ext cx="432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本课程为高职冶金专业核心通识课，聚焦行业实际需求，服务高素质技术技能人才培养。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6406900" y="1327699"/>
            <a:ext cx="5112000" cy="216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6633095" y="1500776"/>
            <a:ext cx="432000" cy="432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802900" y="1536982"/>
            <a:ext cx="4320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产教融合的实践路径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671945" y="2132330"/>
            <a:ext cx="4632325" cy="1151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将企业文化知识与劳模精神、工匠精神培育深度融合，构建“知行合一”的育人体系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60400" y="3776701"/>
            <a:ext cx="5112000" cy="216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886595" y="3949778"/>
            <a:ext cx="432000" cy="432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1056400" y="3985984"/>
            <a:ext cx="4320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职业素养养成的关键抓手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1056400" y="4692958"/>
            <a:ext cx="432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帮助学生提前适应钢铁企业环境，实现从知识学习到职业信念的转化。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6406900" y="3776701"/>
            <a:ext cx="5112000" cy="2160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9525" cap="flat">
            <a:solidFill>
              <a:schemeClr val="accent1"/>
            </a:solidFill>
            <a:miter/>
          </a:ln>
          <a:effectLst>
            <a:outerShdw blurRad="317500" dist="127000" dir="2700000" algn="tl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6633095" y="3949778"/>
            <a:ext cx="432000" cy="432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6802900" y="3985984"/>
            <a:ext cx="4320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服务国家战略的教育使命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802900" y="4692958"/>
            <a:ext cx="432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以“钢铁强国”为背景，培养支撑国家制造业高质量发展的后备力量。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课程定位：高职冶金专业通识课的桥梁作用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 flipV="1">
            <a:off x="660806" y="1643709"/>
            <a:ext cx="3701716" cy="4490391"/>
          </a:xfrm>
          <a:prstGeom prst="roundRect">
            <a:avLst/>
          </a:prstGeom>
          <a:solidFill>
            <a:schemeClr val="bg1"/>
          </a:solidFill>
          <a:ln w="6350" cap="sq">
            <a:solidFill>
              <a:schemeClr val="accent1">
                <a:alpha val="10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 flipV="1">
            <a:off x="7829475" y="1643709"/>
            <a:ext cx="3701716" cy="4490391"/>
          </a:xfrm>
          <a:prstGeom prst="roundRect">
            <a:avLst/>
          </a:prstGeom>
          <a:solidFill>
            <a:schemeClr val="bg1"/>
          </a:solidFill>
          <a:ln w="63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4421711" y="2135499"/>
            <a:ext cx="3348578" cy="3348578"/>
          </a:xfrm>
          <a:prstGeom prst="ellipse">
            <a:avLst/>
          </a:prstGeom>
          <a:noFill/>
          <a:ln w="12700" cap="sq">
            <a:solidFill>
              <a:schemeClr val="accent1">
                <a:alpha val="100000"/>
              </a:schemeClr>
            </a:solidFill>
            <a:prstDash val="dash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351474" y="2642541"/>
            <a:ext cx="1489049" cy="2334494"/>
          </a:xfrm>
          <a:custGeom>
            <a:avLst/>
            <a:gdLst>
              <a:gd name="connsiteX0" fmla="*/ 661412 w 1308894"/>
              <a:gd name="connsiteY0" fmla="*/ 0 h 2052053"/>
              <a:gd name="connsiteX1" fmla="*/ 670279 w 1308894"/>
              <a:gd name="connsiteY1" fmla="*/ 4056 h 2052053"/>
              <a:gd name="connsiteX2" fmla="*/ 1308894 w 1308894"/>
              <a:gd name="connsiteY2" fmla="*/ 1022841 h 2052053"/>
              <a:gd name="connsiteX3" fmla="*/ 670279 w 1308894"/>
              <a:gd name="connsiteY3" fmla="*/ 2041626 h 2052053"/>
              <a:gd name="connsiteX4" fmla="*/ 647483 w 1308894"/>
              <a:gd name="connsiteY4" fmla="*/ 2052053 h 2052053"/>
              <a:gd name="connsiteX5" fmla="*/ 638615 w 1308894"/>
              <a:gd name="connsiteY5" fmla="*/ 2047997 h 2052053"/>
              <a:gd name="connsiteX6" fmla="*/ 0 w 1308894"/>
              <a:gd name="connsiteY6" fmla="*/ 1029212 h 2052053"/>
              <a:gd name="connsiteX7" fmla="*/ 638615 w 1308894"/>
              <a:gd name="connsiteY7" fmla="*/ 10427 h 2052053"/>
              <a:gd name="connsiteX8" fmla="*/ 661412 w 1308894"/>
              <a:gd name="connsiteY8" fmla="*/ 0 h 2052053"/>
            </a:gdLst>
            <a:ahLst/>
            <a:cxnLst/>
            <a:rect l="l" t="t" r="r" b="b"/>
            <a:pathLst>
              <a:path w="1308894" h="2052053">
                <a:moveTo>
                  <a:pt x="661412" y="0"/>
                </a:moveTo>
                <a:lnTo>
                  <a:pt x="670279" y="4056"/>
                </a:lnTo>
                <a:cubicBezTo>
                  <a:pt x="1050667" y="200257"/>
                  <a:pt x="1308894" y="582916"/>
                  <a:pt x="1308894" y="1022841"/>
                </a:cubicBezTo>
                <a:cubicBezTo>
                  <a:pt x="1308894" y="1462766"/>
                  <a:pt x="1050667" y="1845426"/>
                  <a:pt x="670279" y="2041626"/>
                </a:cubicBezTo>
                <a:lnTo>
                  <a:pt x="647483" y="2052053"/>
                </a:lnTo>
                <a:lnTo>
                  <a:pt x="638615" y="2047997"/>
                </a:lnTo>
                <a:cubicBezTo>
                  <a:pt x="258227" y="1851797"/>
                  <a:pt x="0" y="1469137"/>
                  <a:pt x="0" y="1029212"/>
                </a:cubicBezTo>
                <a:cubicBezTo>
                  <a:pt x="0" y="589287"/>
                  <a:pt x="258227" y="206628"/>
                  <a:pt x="638615" y="10427"/>
                </a:cubicBezTo>
                <a:lnTo>
                  <a:pt x="661412" y="0"/>
                </a:lnTo>
                <a:close/>
              </a:path>
            </a:pathLst>
          </a:custGeom>
          <a:solidFill>
            <a:schemeClr val="accent1"/>
          </a:solidFill>
          <a:ln w="28575" cap="sq">
            <a:noFill/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064079" y="2491692"/>
            <a:ext cx="2039844" cy="2636193"/>
          </a:xfrm>
          <a:custGeom>
            <a:avLst/>
            <a:gdLst>
              <a:gd name="connsiteX0" fmla="*/ 1220266 w 1793050"/>
              <a:gd name="connsiteY0" fmla="*/ 0 h 2317250"/>
              <a:gd name="connsiteX1" fmla="*/ 1695248 w 1793050"/>
              <a:gd name="connsiteY1" fmla="*/ 91050 h 2317250"/>
              <a:gd name="connsiteX2" fmla="*/ 1793050 w 1793050"/>
              <a:gd name="connsiteY2" fmla="*/ 135784 h 2317250"/>
              <a:gd name="connsiteX3" fmla="*/ 1770253 w 1793050"/>
              <a:gd name="connsiteY3" fmla="*/ 146211 h 2317250"/>
              <a:gd name="connsiteX4" fmla="*/ 1131638 w 1793050"/>
              <a:gd name="connsiteY4" fmla="*/ 1164996 h 2317250"/>
              <a:gd name="connsiteX5" fmla="*/ 1770253 w 1793050"/>
              <a:gd name="connsiteY5" fmla="*/ 2183781 h 2317250"/>
              <a:gd name="connsiteX6" fmla="*/ 1779121 w 1793050"/>
              <a:gd name="connsiteY6" fmla="*/ 2187837 h 2317250"/>
              <a:gd name="connsiteX7" fmla="*/ 1695248 w 1793050"/>
              <a:gd name="connsiteY7" fmla="*/ 2226200 h 2317250"/>
              <a:gd name="connsiteX8" fmla="*/ 1220266 w 1793050"/>
              <a:gd name="connsiteY8" fmla="*/ 2317250 h 2317250"/>
              <a:gd name="connsiteX9" fmla="*/ 0 w 1793050"/>
              <a:gd name="connsiteY9" fmla="*/ 1158625 h 2317250"/>
              <a:gd name="connsiteX10" fmla="*/ 1220266 w 1793050"/>
              <a:gd name="connsiteY10" fmla="*/ 0 h 2317250"/>
            </a:gdLst>
            <a:ahLst/>
            <a:cxnLst/>
            <a:rect l="l" t="t" r="r" b="b"/>
            <a:pathLst>
              <a:path w="1793050" h="2317250">
                <a:moveTo>
                  <a:pt x="1220266" y="0"/>
                </a:moveTo>
                <a:cubicBezTo>
                  <a:pt x="1388750" y="0"/>
                  <a:pt x="1549258" y="32421"/>
                  <a:pt x="1695248" y="91050"/>
                </a:cubicBezTo>
                <a:lnTo>
                  <a:pt x="1793050" y="135784"/>
                </a:lnTo>
                <a:lnTo>
                  <a:pt x="1770253" y="146211"/>
                </a:lnTo>
                <a:cubicBezTo>
                  <a:pt x="1389865" y="342412"/>
                  <a:pt x="1131638" y="725071"/>
                  <a:pt x="1131638" y="1164996"/>
                </a:cubicBezTo>
                <a:cubicBezTo>
                  <a:pt x="1131638" y="1604921"/>
                  <a:pt x="1389865" y="1987581"/>
                  <a:pt x="1770253" y="2183781"/>
                </a:cubicBezTo>
                <a:lnTo>
                  <a:pt x="1779121" y="2187837"/>
                </a:lnTo>
                <a:lnTo>
                  <a:pt x="1695248" y="2226200"/>
                </a:lnTo>
                <a:cubicBezTo>
                  <a:pt x="1549258" y="2284829"/>
                  <a:pt x="1388750" y="2317250"/>
                  <a:pt x="1220266" y="2317250"/>
                </a:cubicBezTo>
                <a:cubicBezTo>
                  <a:pt x="546332" y="2317250"/>
                  <a:pt x="0" y="1798516"/>
                  <a:pt x="0" y="1158625"/>
                </a:cubicBezTo>
                <a:cubicBezTo>
                  <a:pt x="0" y="518734"/>
                  <a:pt x="546332" y="0"/>
                  <a:pt x="122026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bg1"/>
            </a:solidFill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088078" y="2491692"/>
            <a:ext cx="2039843" cy="2636193"/>
          </a:xfrm>
          <a:custGeom>
            <a:avLst/>
            <a:gdLst>
              <a:gd name="connsiteX0" fmla="*/ 572783 w 1793049"/>
              <a:gd name="connsiteY0" fmla="*/ 0 h 2317250"/>
              <a:gd name="connsiteX1" fmla="*/ 1793049 w 1793049"/>
              <a:gd name="connsiteY1" fmla="*/ 1158625 h 2317250"/>
              <a:gd name="connsiteX2" fmla="*/ 572783 w 1793049"/>
              <a:gd name="connsiteY2" fmla="*/ 2317250 h 2317250"/>
              <a:gd name="connsiteX3" fmla="*/ 97801 w 1793049"/>
              <a:gd name="connsiteY3" fmla="*/ 2226200 h 2317250"/>
              <a:gd name="connsiteX4" fmla="*/ 0 w 1793049"/>
              <a:gd name="connsiteY4" fmla="*/ 2181466 h 2317250"/>
              <a:gd name="connsiteX5" fmla="*/ 22796 w 1793049"/>
              <a:gd name="connsiteY5" fmla="*/ 2171039 h 2317250"/>
              <a:gd name="connsiteX6" fmla="*/ 661411 w 1793049"/>
              <a:gd name="connsiteY6" fmla="*/ 1152254 h 2317250"/>
              <a:gd name="connsiteX7" fmla="*/ 22796 w 1793049"/>
              <a:gd name="connsiteY7" fmla="*/ 133469 h 2317250"/>
              <a:gd name="connsiteX8" fmla="*/ 13929 w 1793049"/>
              <a:gd name="connsiteY8" fmla="*/ 129413 h 2317250"/>
              <a:gd name="connsiteX9" fmla="*/ 97801 w 1793049"/>
              <a:gd name="connsiteY9" fmla="*/ 91050 h 2317250"/>
              <a:gd name="connsiteX10" fmla="*/ 572783 w 1793049"/>
              <a:gd name="connsiteY10" fmla="*/ 0 h 2317250"/>
            </a:gdLst>
            <a:ahLst/>
            <a:cxnLst/>
            <a:rect l="l" t="t" r="r" b="b"/>
            <a:pathLst>
              <a:path w="1793049" h="2317250">
                <a:moveTo>
                  <a:pt x="572783" y="0"/>
                </a:moveTo>
                <a:cubicBezTo>
                  <a:pt x="1246717" y="0"/>
                  <a:pt x="1793049" y="518734"/>
                  <a:pt x="1793049" y="1158625"/>
                </a:cubicBezTo>
                <a:cubicBezTo>
                  <a:pt x="1793049" y="1798516"/>
                  <a:pt x="1246717" y="2317250"/>
                  <a:pt x="572783" y="2317250"/>
                </a:cubicBezTo>
                <a:cubicBezTo>
                  <a:pt x="404300" y="2317250"/>
                  <a:pt x="243791" y="2284829"/>
                  <a:pt x="97801" y="2226200"/>
                </a:cubicBezTo>
                <a:lnTo>
                  <a:pt x="0" y="2181466"/>
                </a:lnTo>
                <a:lnTo>
                  <a:pt x="22796" y="2171039"/>
                </a:lnTo>
                <a:cubicBezTo>
                  <a:pt x="403184" y="1974839"/>
                  <a:pt x="661411" y="1592179"/>
                  <a:pt x="661411" y="1152254"/>
                </a:cubicBezTo>
                <a:cubicBezTo>
                  <a:pt x="661411" y="712329"/>
                  <a:pt x="403184" y="329670"/>
                  <a:pt x="22796" y="133469"/>
                </a:cubicBezTo>
                <a:lnTo>
                  <a:pt x="13929" y="129413"/>
                </a:lnTo>
                <a:lnTo>
                  <a:pt x="97801" y="91050"/>
                </a:lnTo>
                <a:cubicBezTo>
                  <a:pt x="243791" y="32421"/>
                  <a:pt x="404300" y="0"/>
                  <a:pt x="57278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bg1"/>
            </a:solidFill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15145" y="3601866"/>
            <a:ext cx="415853" cy="415845"/>
          </a:xfrm>
          <a:prstGeom prst="leftArrow">
            <a:avLst/>
          </a:pr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05251" y="3601866"/>
            <a:ext cx="415853" cy="415845"/>
          </a:xfrm>
          <a:custGeom>
            <a:avLst/>
            <a:gdLst>
              <a:gd name="connsiteX0" fmla="*/ 1615928 w 1831861"/>
              <a:gd name="connsiteY0" fmla="*/ 1170309 h 1831823"/>
              <a:gd name="connsiteX1" fmla="*/ 1800618 w 1831861"/>
              <a:gd name="connsiteY1" fmla="*/ 1263273 h 1831823"/>
              <a:gd name="connsiteX2" fmla="*/ 1831860 w 1831861"/>
              <a:gd name="connsiteY2" fmla="*/ 1313851 h 1831823"/>
              <a:gd name="connsiteX3" fmla="*/ 1801380 w 1831861"/>
              <a:gd name="connsiteY3" fmla="*/ 1364238 h 1831823"/>
              <a:gd name="connsiteX4" fmla="*/ 938891 w 1831861"/>
              <a:gd name="connsiteY4" fmla="*/ 1824867 h 1831823"/>
              <a:gd name="connsiteX5" fmla="*/ 911650 w 1831861"/>
              <a:gd name="connsiteY5" fmla="*/ 1831820 h 1831823"/>
              <a:gd name="connsiteX6" fmla="*/ 884027 w 1831861"/>
              <a:gd name="connsiteY6" fmla="*/ 1824867 h 1831823"/>
              <a:gd name="connsiteX7" fmla="*/ 30587 w 1831861"/>
              <a:gd name="connsiteY7" fmla="*/ 1364143 h 1831823"/>
              <a:gd name="connsiteX8" fmla="*/ 6870 w 1831861"/>
              <a:gd name="connsiteY8" fmla="*/ 1340235 h 1831823"/>
              <a:gd name="connsiteX9" fmla="*/ 6775 w 1831861"/>
              <a:gd name="connsiteY9" fmla="*/ 1340054 h 1831823"/>
              <a:gd name="connsiteX10" fmla="*/ 32016 w 1831861"/>
              <a:gd name="connsiteY10" fmla="*/ 1263273 h 1831823"/>
              <a:gd name="connsiteX11" fmla="*/ 216039 w 1831861"/>
              <a:gd name="connsiteY11" fmla="*/ 1171738 h 1831823"/>
              <a:gd name="connsiteX12" fmla="*/ 834592 w 1831861"/>
              <a:gd name="connsiteY12" fmla="*/ 1505875 h 1831823"/>
              <a:gd name="connsiteX13" fmla="*/ 835069 w 1831861"/>
              <a:gd name="connsiteY13" fmla="*/ 1505875 h 1831823"/>
              <a:gd name="connsiteX14" fmla="*/ 911269 w 1831861"/>
              <a:gd name="connsiteY14" fmla="*/ 1524925 h 1831823"/>
              <a:gd name="connsiteX15" fmla="*/ 988326 w 1831861"/>
              <a:gd name="connsiteY15" fmla="*/ 1505303 h 1831823"/>
              <a:gd name="connsiteX16" fmla="*/ 1615643 w 1831861"/>
              <a:gd name="connsiteY16" fmla="*/ 763591 h 1831823"/>
              <a:gd name="connsiteX17" fmla="*/ 1800427 w 1831861"/>
              <a:gd name="connsiteY17" fmla="*/ 856555 h 1831823"/>
              <a:gd name="connsiteX18" fmla="*/ 1823002 w 1831861"/>
              <a:gd name="connsiteY18" fmla="*/ 877605 h 1831823"/>
              <a:gd name="connsiteX19" fmla="*/ 1828145 w 1831861"/>
              <a:gd name="connsiteY19" fmla="*/ 887987 h 1831823"/>
              <a:gd name="connsiteX20" fmla="*/ 1827859 w 1831861"/>
              <a:gd name="connsiteY20" fmla="*/ 887416 h 1831823"/>
              <a:gd name="connsiteX21" fmla="*/ 1831574 w 1831861"/>
              <a:gd name="connsiteY21" fmla="*/ 906466 h 1831823"/>
              <a:gd name="connsiteX22" fmla="*/ 1805571 w 1831861"/>
              <a:gd name="connsiteY22" fmla="*/ 954091 h 1831823"/>
              <a:gd name="connsiteX23" fmla="*/ 1801094 w 1831861"/>
              <a:gd name="connsiteY23" fmla="*/ 956758 h 1831823"/>
              <a:gd name="connsiteX24" fmla="*/ 1668697 w 1831861"/>
              <a:gd name="connsiteY24" fmla="*/ 1027529 h 1831823"/>
              <a:gd name="connsiteX25" fmla="*/ 1503819 w 1831861"/>
              <a:gd name="connsiteY25" fmla="*/ 1115540 h 1831823"/>
              <a:gd name="connsiteX26" fmla="*/ 938129 w 1831861"/>
              <a:gd name="connsiteY26" fmla="*/ 1417673 h 1831823"/>
              <a:gd name="connsiteX27" fmla="*/ 910983 w 1831861"/>
              <a:gd name="connsiteY27" fmla="*/ 1424626 h 1831823"/>
              <a:gd name="connsiteX28" fmla="*/ 883361 w 1831861"/>
              <a:gd name="connsiteY28" fmla="*/ 1417673 h 1831823"/>
              <a:gd name="connsiteX29" fmla="*/ 402062 w 1831861"/>
              <a:gd name="connsiteY29" fmla="*/ 1157736 h 1831823"/>
              <a:gd name="connsiteX30" fmla="*/ 327005 w 1831861"/>
              <a:gd name="connsiteY30" fmla="*/ 1117254 h 1831823"/>
              <a:gd name="connsiteX31" fmla="*/ 29921 w 1831861"/>
              <a:gd name="connsiteY31" fmla="*/ 956758 h 1831823"/>
              <a:gd name="connsiteX32" fmla="*/ 22777 w 1831861"/>
              <a:gd name="connsiteY32" fmla="*/ 952091 h 1831823"/>
              <a:gd name="connsiteX33" fmla="*/ 18395 w 1831861"/>
              <a:gd name="connsiteY33" fmla="*/ 948471 h 1831823"/>
              <a:gd name="connsiteX34" fmla="*/ 6298 w 1831861"/>
              <a:gd name="connsiteY34" fmla="*/ 932945 h 1831823"/>
              <a:gd name="connsiteX35" fmla="*/ 1346 w 1831861"/>
              <a:gd name="connsiteY35" fmla="*/ 919515 h 1831823"/>
              <a:gd name="connsiteX36" fmla="*/ 679 w 1831861"/>
              <a:gd name="connsiteY36" fmla="*/ 916467 h 1831823"/>
              <a:gd name="connsiteX37" fmla="*/ 107 w 1831861"/>
              <a:gd name="connsiteY37" fmla="*/ 911324 h 1831823"/>
              <a:gd name="connsiteX38" fmla="*/ 107 w 1831861"/>
              <a:gd name="connsiteY38" fmla="*/ 908466 h 1831823"/>
              <a:gd name="connsiteX39" fmla="*/ 31445 w 1831861"/>
              <a:gd name="connsiteY39" fmla="*/ 855888 h 1831823"/>
              <a:gd name="connsiteX40" fmla="*/ 215563 w 1831861"/>
              <a:gd name="connsiteY40" fmla="*/ 764162 h 1831823"/>
              <a:gd name="connsiteX41" fmla="*/ 609517 w 1831861"/>
              <a:gd name="connsiteY41" fmla="*/ 977237 h 1831823"/>
              <a:gd name="connsiteX42" fmla="*/ 834592 w 1831861"/>
              <a:gd name="connsiteY42" fmla="*/ 1098776 h 1831823"/>
              <a:gd name="connsiteX43" fmla="*/ 835069 w 1831861"/>
              <a:gd name="connsiteY43" fmla="*/ 1098776 h 1831823"/>
              <a:gd name="connsiteX44" fmla="*/ 911269 w 1831861"/>
              <a:gd name="connsiteY44" fmla="*/ 1117826 h 1831823"/>
              <a:gd name="connsiteX45" fmla="*/ 988421 w 1831861"/>
              <a:gd name="connsiteY45" fmla="*/ 1098204 h 1831823"/>
              <a:gd name="connsiteX46" fmla="*/ 1221594 w 1831861"/>
              <a:gd name="connsiteY46" fmla="*/ 973712 h 1831823"/>
              <a:gd name="connsiteX47" fmla="*/ 920508 w 1831861"/>
              <a:gd name="connsiteY47" fmla="*/ 0 h 1831823"/>
              <a:gd name="connsiteX48" fmla="*/ 946511 w 1831861"/>
              <a:gd name="connsiteY48" fmla="*/ 6258 h 1831823"/>
              <a:gd name="connsiteX49" fmla="*/ 1800522 w 1831861"/>
              <a:gd name="connsiteY49" fmla="*/ 441932 h 1831823"/>
              <a:gd name="connsiteX50" fmla="*/ 1831860 w 1831861"/>
              <a:gd name="connsiteY50" fmla="*/ 492986 h 1831823"/>
              <a:gd name="connsiteX51" fmla="*/ 1801380 w 1831861"/>
              <a:gd name="connsiteY51" fmla="*/ 543944 h 1831823"/>
              <a:gd name="connsiteX52" fmla="*/ 938605 w 1831861"/>
              <a:gd name="connsiteY52" fmla="*/ 1010669 h 1831823"/>
              <a:gd name="connsiteX53" fmla="*/ 911459 w 1831861"/>
              <a:gd name="connsiteY53" fmla="*/ 1017622 h 1831823"/>
              <a:gd name="connsiteX54" fmla="*/ 883836 w 1831861"/>
              <a:gd name="connsiteY54" fmla="*/ 1010669 h 1831823"/>
              <a:gd name="connsiteX55" fmla="*/ 30301 w 1831861"/>
              <a:gd name="connsiteY55" fmla="*/ 543944 h 1831823"/>
              <a:gd name="connsiteX56" fmla="*/ 30396 w 1831861"/>
              <a:gd name="connsiteY56" fmla="*/ 543944 h 1831823"/>
              <a:gd name="connsiteX57" fmla="*/ 6546 w 1831861"/>
              <a:gd name="connsiteY57" fmla="*/ 519513 h 1831823"/>
              <a:gd name="connsiteX58" fmla="*/ 31635 w 1831861"/>
              <a:gd name="connsiteY58" fmla="*/ 441551 h 1831823"/>
              <a:gd name="connsiteX59" fmla="*/ 894504 w 1831861"/>
              <a:gd name="connsiteY59" fmla="*/ 6258 h 1831823"/>
              <a:gd name="connsiteX60" fmla="*/ 920508 w 1831861"/>
              <a:gd name="connsiteY60" fmla="*/ 0 h 1831823"/>
            </a:gdLst>
            <a:ahLst/>
            <a:cxnLst/>
            <a:rect l="l" t="t" r="r" b="b"/>
            <a:pathLst>
              <a:path w="1831861" h="1831823">
                <a:moveTo>
                  <a:pt x="1615928" y="1170309"/>
                </a:moveTo>
                <a:lnTo>
                  <a:pt x="1800618" y="1263273"/>
                </a:lnTo>
                <a:cubicBezTo>
                  <a:pt x="1819563" y="1273074"/>
                  <a:pt x="1831574" y="1292515"/>
                  <a:pt x="1831860" y="1313851"/>
                </a:cubicBezTo>
                <a:cubicBezTo>
                  <a:pt x="1831803" y="1334986"/>
                  <a:pt x="1820078" y="1354370"/>
                  <a:pt x="1801380" y="1364238"/>
                </a:cubicBezTo>
                <a:lnTo>
                  <a:pt x="938891" y="1824867"/>
                </a:lnTo>
                <a:cubicBezTo>
                  <a:pt x="930576" y="1829525"/>
                  <a:pt x="921184" y="1831925"/>
                  <a:pt x="911650" y="1831820"/>
                </a:cubicBezTo>
                <a:cubicBezTo>
                  <a:pt x="902010" y="1831820"/>
                  <a:pt x="892514" y="1829429"/>
                  <a:pt x="884027" y="1824867"/>
                </a:cubicBezTo>
                <a:lnTo>
                  <a:pt x="30587" y="1364143"/>
                </a:lnTo>
                <a:cubicBezTo>
                  <a:pt x="20529" y="1358647"/>
                  <a:pt x="12290" y="1350341"/>
                  <a:pt x="6870" y="1340235"/>
                </a:cubicBezTo>
                <a:cubicBezTo>
                  <a:pt x="6841" y="1340178"/>
                  <a:pt x="6813" y="1340111"/>
                  <a:pt x="6775" y="1340054"/>
                </a:cubicBezTo>
                <a:cubicBezTo>
                  <a:pt x="-7456" y="1311879"/>
                  <a:pt x="3841" y="1277503"/>
                  <a:pt x="32016" y="1263273"/>
                </a:cubicBezTo>
                <a:lnTo>
                  <a:pt x="216039" y="1171738"/>
                </a:lnTo>
                <a:lnTo>
                  <a:pt x="834592" y="1505875"/>
                </a:lnTo>
                <a:lnTo>
                  <a:pt x="835069" y="1505875"/>
                </a:lnTo>
                <a:cubicBezTo>
                  <a:pt x="858557" y="1518295"/>
                  <a:pt x="884703" y="1524829"/>
                  <a:pt x="911269" y="1524925"/>
                </a:cubicBezTo>
                <a:cubicBezTo>
                  <a:pt x="938196" y="1524972"/>
                  <a:pt x="964694" y="1518219"/>
                  <a:pt x="988326" y="1505303"/>
                </a:cubicBezTo>
                <a:close/>
                <a:moveTo>
                  <a:pt x="1615643" y="763591"/>
                </a:moveTo>
                <a:lnTo>
                  <a:pt x="1800427" y="856555"/>
                </a:lnTo>
                <a:cubicBezTo>
                  <a:pt x="1809743" y="861365"/>
                  <a:pt x="1817554" y="868652"/>
                  <a:pt x="1823002" y="877605"/>
                </a:cubicBezTo>
                <a:cubicBezTo>
                  <a:pt x="1825097" y="880863"/>
                  <a:pt x="1826821" y="884349"/>
                  <a:pt x="1828145" y="887987"/>
                </a:cubicBezTo>
                <a:lnTo>
                  <a:pt x="1827859" y="887416"/>
                </a:lnTo>
                <a:cubicBezTo>
                  <a:pt x="1830145" y="893512"/>
                  <a:pt x="1831403" y="899951"/>
                  <a:pt x="1831574" y="906466"/>
                </a:cubicBezTo>
                <a:cubicBezTo>
                  <a:pt x="1831631" y="925744"/>
                  <a:pt x="1821821" y="943718"/>
                  <a:pt x="1805571" y="954091"/>
                </a:cubicBezTo>
                <a:cubicBezTo>
                  <a:pt x="1804123" y="955053"/>
                  <a:pt x="1802628" y="955948"/>
                  <a:pt x="1801094" y="956758"/>
                </a:cubicBezTo>
                <a:lnTo>
                  <a:pt x="1668697" y="1027529"/>
                </a:lnTo>
                <a:lnTo>
                  <a:pt x="1503819" y="1115540"/>
                </a:lnTo>
                <a:lnTo>
                  <a:pt x="938129" y="1417673"/>
                </a:lnTo>
                <a:cubicBezTo>
                  <a:pt x="929833" y="1422302"/>
                  <a:pt x="920479" y="1424693"/>
                  <a:pt x="910983" y="1424626"/>
                </a:cubicBezTo>
                <a:cubicBezTo>
                  <a:pt x="901344" y="1424588"/>
                  <a:pt x="891866" y="1422207"/>
                  <a:pt x="883361" y="1417673"/>
                </a:cubicBezTo>
                <a:lnTo>
                  <a:pt x="402062" y="1157736"/>
                </a:lnTo>
                <a:lnTo>
                  <a:pt x="327005" y="1117254"/>
                </a:lnTo>
                <a:lnTo>
                  <a:pt x="29921" y="956758"/>
                </a:lnTo>
                <a:cubicBezTo>
                  <a:pt x="27539" y="955329"/>
                  <a:pt x="24967" y="953710"/>
                  <a:pt x="22777" y="952091"/>
                </a:cubicBezTo>
                <a:lnTo>
                  <a:pt x="18395" y="948471"/>
                </a:lnTo>
                <a:cubicBezTo>
                  <a:pt x="13499" y="944033"/>
                  <a:pt x="9404" y="938784"/>
                  <a:pt x="6298" y="932945"/>
                </a:cubicBezTo>
                <a:cubicBezTo>
                  <a:pt x="4003" y="928736"/>
                  <a:pt x="2336" y="924211"/>
                  <a:pt x="1346" y="919515"/>
                </a:cubicBezTo>
                <a:lnTo>
                  <a:pt x="679" y="916467"/>
                </a:lnTo>
                <a:lnTo>
                  <a:pt x="107" y="911324"/>
                </a:lnTo>
                <a:cubicBezTo>
                  <a:pt x="-36" y="910381"/>
                  <a:pt x="-36" y="909409"/>
                  <a:pt x="107" y="908466"/>
                </a:cubicBezTo>
                <a:cubicBezTo>
                  <a:pt x="-388" y="886387"/>
                  <a:pt x="11785" y="865956"/>
                  <a:pt x="31445" y="855888"/>
                </a:cubicBezTo>
                <a:lnTo>
                  <a:pt x="215563" y="764162"/>
                </a:lnTo>
                <a:lnTo>
                  <a:pt x="609517" y="977237"/>
                </a:lnTo>
                <a:lnTo>
                  <a:pt x="834592" y="1098776"/>
                </a:lnTo>
                <a:lnTo>
                  <a:pt x="835069" y="1098776"/>
                </a:lnTo>
                <a:cubicBezTo>
                  <a:pt x="858548" y="1111215"/>
                  <a:pt x="884704" y="1117750"/>
                  <a:pt x="911269" y="1117826"/>
                </a:cubicBezTo>
                <a:cubicBezTo>
                  <a:pt x="938234" y="1117921"/>
                  <a:pt x="964780" y="1111168"/>
                  <a:pt x="988421" y="1098204"/>
                </a:cubicBezTo>
                <a:lnTo>
                  <a:pt x="1221594" y="973712"/>
                </a:lnTo>
                <a:close/>
                <a:moveTo>
                  <a:pt x="920508" y="0"/>
                </a:moveTo>
                <a:cubicBezTo>
                  <a:pt x="929426" y="0"/>
                  <a:pt x="938343" y="2086"/>
                  <a:pt x="946511" y="6258"/>
                </a:cubicBezTo>
                <a:lnTo>
                  <a:pt x="1800522" y="441932"/>
                </a:lnTo>
                <a:cubicBezTo>
                  <a:pt x="1819553" y="451904"/>
                  <a:pt x="1831583" y="471507"/>
                  <a:pt x="1831860" y="492986"/>
                </a:cubicBezTo>
                <a:cubicBezTo>
                  <a:pt x="1832012" y="514331"/>
                  <a:pt x="1820258" y="533981"/>
                  <a:pt x="1801380" y="543944"/>
                </a:cubicBezTo>
                <a:lnTo>
                  <a:pt x="938605" y="1010669"/>
                </a:lnTo>
                <a:cubicBezTo>
                  <a:pt x="930328" y="1015327"/>
                  <a:pt x="920965" y="1017727"/>
                  <a:pt x="911459" y="1017622"/>
                </a:cubicBezTo>
                <a:cubicBezTo>
                  <a:pt x="901820" y="1017604"/>
                  <a:pt x="892333" y="1015213"/>
                  <a:pt x="883836" y="1010669"/>
                </a:cubicBezTo>
                <a:lnTo>
                  <a:pt x="30301" y="543944"/>
                </a:lnTo>
                <a:lnTo>
                  <a:pt x="30396" y="543944"/>
                </a:lnTo>
                <a:cubicBezTo>
                  <a:pt x="20176" y="538382"/>
                  <a:pt x="11861" y="529866"/>
                  <a:pt x="6546" y="519513"/>
                </a:cubicBezTo>
                <a:cubicBezTo>
                  <a:pt x="-8056" y="491062"/>
                  <a:pt x="3174" y="456152"/>
                  <a:pt x="31635" y="441551"/>
                </a:cubicBezTo>
                <a:lnTo>
                  <a:pt x="894504" y="6258"/>
                </a:lnTo>
                <a:cubicBezTo>
                  <a:pt x="902672" y="2086"/>
                  <a:pt x="911590" y="0"/>
                  <a:pt x="9205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202703" y="3601866"/>
            <a:ext cx="415853" cy="415845"/>
          </a:xfrm>
          <a:prstGeom prst="rightArrow">
            <a:avLst/>
          </a:pr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913660" y="1950156"/>
            <a:ext cx="399034" cy="399034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023353" y="2064152"/>
            <a:ext cx="179649" cy="171040"/>
          </a:xfrm>
          <a:custGeom>
            <a:avLst/>
            <a:gdLst>
              <a:gd name="T0" fmla="*/ 9260 w 9260"/>
              <a:gd name="T1" fmla="*/ 4185 h 8815"/>
              <a:gd name="T2" fmla="*/ 9040 w 9260"/>
              <a:gd name="T3" fmla="*/ 4720 h 8815"/>
              <a:gd name="T4" fmla="*/ 5171 w 9260"/>
              <a:gd name="T5" fmla="*/ 8595 h 8815"/>
              <a:gd name="T6" fmla="*/ 4630 w 9260"/>
              <a:gd name="T7" fmla="*/ 8815 h 8815"/>
              <a:gd name="T8" fmla="*/ 4095 w 9260"/>
              <a:gd name="T9" fmla="*/ 8595 h 8815"/>
              <a:gd name="T10" fmla="*/ 226 w 9260"/>
              <a:gd name="T11" fmla="*/ 4720 h 8815"/>
              <a:gd name="T12" fmla="*/ 0 w 9260"/>
              <a:gd name="T13" fmla="*/ 4185 h 8815"/>
              <a:gd name="T14" fmla="*/ 226 w 9260"/>
              <a:gd name="T15" fmla="*/ 3643 h 8815"/>
              <a:gd name="T16" fmla="*/ 666 w 9260"/>
              <a:gd name="T17" fmla="*/ 3197 h 8815"/>
              <a:gd name="T18" fmla="*/ 1208 w 9260"/>
              <a:gd name="T19" fmla="*/ 2977 h 8815"/>
              <a:gd name="T20" fmla="*/ 1743 w 9260"/>
              <a:gd name="T21" fmla="*/ 3197 h 8815"/>
              <a:gd name="T22" fmla="*/ 3490 w 9260"/>
              <a:gd name="T23" fmla="*/ 4945 h 8815"/>
              <a:gd name="T24" fmla="*/ 3490 w 9260"/>
              <a:gd name="T25" fmla="*/ 761 h 8815"/>
              <a:gd name="T26" fmla="*/ 3716 w 9260"/>
              <a:gd name="T27" fmla="*/ 226 h 8815"/>
              <a:gd name="T28" fmla="*/ 4251 w 9260"/>
              <a:gd name="T29" fmla="*/ 0 h 8815"/>
              <a:gd name="T30" fmla="*/ 5013 w 9260"/>
              <a:gd name="T31" fmla="*/ 0 h 8815"/>
              <a:gd name="T32" fmla="*/ 5548 w 9260"/>
              <a:gd name="T33" fmla="*/ 226 h 8815"/>
              <a:gd name="T34" fmla="*/ 5774 w 9260"/>
              <a:gd name="T35" fmla="*/ 761 h 8815"/>
              <a:gd name="T36" fmla="*/ 5774 w 9260"/>
              <a:gd name="T37" fmla="*/ 4945 h 8815"/>
              <a:gd name="T38" fmla="*/ 7521 w 9260"/>
              <a:gd name="T39" fmla="*/ 3197 h 8815"/>
              <a:gd name="T40" fmla="*/ 8056 w 9260"/>
              <a:gd name="T41" fmla="*/ 2977 h 8815"/>
              <a:gd name="T42" fmla="*/ 8597 w 9260"/>
              <a:gd name="T43" fmla="*/ 3197 h 8815"/>
              <a:gd name="T44" fmla="*/ 9044 w 9260"/>
              <a:gd name="T45" fmla="*/ 3643 h 8815"/>
              <a:gd name="T46" fmla="*/ 9260 w 9260"/>
              <a:gd name="T47" fmla="*/ 4185 h 8815"/>
            </a:gdLst>
            <a:ahLst/>
            <a:cxnLst/>
            <a:rect l="0" t="0" r="r" b="b"/>
            <a:pathLst>
              <a:path w="9260" h="8815">
                <a:moveTo>
                  <a:pt x="9260" y="4185"/>
                </a:moveTo>
                <a:cubicBezTo>
                  <a:pt x="9260" y="4395"/>
                  <a:pt x="9186" y="4573"/>
                  <a:pt x="9040" y="4720"/>
                </a:cubicBezTo>
                <a:lnTo>
                  <a:pt x="5171" y="8595"/>
                </a:lnTo>
                <a:cubicBezTo>
                  <a:pt x="5016" y="8741"/>
                  <a:pt x="4836" y="8815"/>
                  <a:pt x="4630" y="8815"/>
                </a:cubicBezTo>
                <a:cubicBezTo>
                  <a:pt x="4420" y="8815"/>
                  <a:pt x="4241" y="8741"/>
                  <a:pt x="4095" y="8595"/>
                </a:cubicBezTo>
                <a:lnTo>
                  <a:pt x="226" y="4720"/>
                </a:lnTo>
                <a:cubicBezTo>
                  <a:pt x="76" y="4577"/>
                  <a:pt x="0" y="4398"/>
                  <a:pt x="0" y="4185"/>
                </a:cubicBezTo>
                <a:cubicBezTo>
                  <a:pt x="0" y="3975"/>
                  <a:pt x="75" y="3795"/>
                  <a:pt x="226" y="3643"/>
                </a:cubicBezTo>
                <a:lnTo>
                  <a:pt x="666" y="3197"/>
                </a:lnTo>
                <a:cubicBezTo>
                  <a:pt x="821" y="3051"/>
                  <a:pt x="1001" y="2977"/>
                  <a:pt x="1208" y="2977"/>
                </a:cubicBezTo>
                <a:cubicBezTo>
                  <a:pt x="1418" y="2977"/>
                  <a:pt x="1596" y="3051"/>
                  <a:pt x="1743" y="3197"/>
                </a:cubicBezTo>
                <a:lnTo>
                  <a:pt x="3490" y="4945"/>
                </a:lnTo>
                <a:lnTo>
                  <a:pt x="3490" y="761"/>
                </a:lnTo>
                <a:cubicBezTo>
                  <a:pt x="3490" y="555"/>
                  <a:pt x="3565" y="377"/>
                  <a:pt x="3716" y="226"/>
                </a:cubicBezTo>
                <a:cubicBezTo>
                  <a:pt x="3866" y="76"/>
                  <a:pt x="4045" y="0"/>
                  <a:pt x="4251" y="0"/>
                </a:cubicBezTo>
                <a:lnTo>
                  <a:pt x="5013" y="0"/>
                </a:lnTo>
                <a:cubicBezTo>
                  <a:pt x="5219" y="0"/>
                  <a:pt x="5396" y="75"/>
                  <a:pt x="5548" y="226"/>
                </a:cubicBezTo>
                <a:cubicBezTo>
                  <a:pt x="5698" y="377"/>
                  <a:pt x="5774" y="555"/>
                  <a:pt x="5774" y="761"/>
                </a:cubicBezTo>
                <a:lnTo>
                  <a:pt x="5774" y="4945"/>
                </a:lnTo>
                <a:lnTo>
                  <a:pt x="7521" y="3197"/>
                </a:lnTo>
                <a:cubicBezTo>
                  <a:pt x="7668" y="3051"/>
                  <a:pt x="7846" y="2977"/>
                  <a:pt x="8056" y="2977"/>
                </a:cubicBezTo>
                <a:cubicBezTo>
                  <a:pt x="8262" y="2977"/>
                  <a:pt x="8442" y="3051"/>
                  <a:pt x="8597" y="3197"/>
                </a:cubicBezTo>
                <a:lnTo>
                  <a:pt x="9044" y="3643"/>
                </a:lnTo>
                <a:cubicBezTo>
                  <a:pt x="9186" y="3798"/>
                  <a:pt x="9260" y="3978"/>
                  <a:pt x="9260" y="418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913660" y="5213705"/>
            <a:ext cx="399034" cy="399034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023353" y="5323398"/>
            <a:ext cx="179649" cy="179649"/>
          </a:xfrm>
          <a:custGeom>
            <a:avLst/>
            <a:gdLst>
              <a:gd name="T0" fmla="*/ 10150 w 10150"/>
              <a:gd name="T1" fmla="*/ 5075 h 10151"/>
              <a:gd name="T2" fmla="*/ 10043 w 10150"/>
              <a:gd name="T3" fmla="*/ 5330 h 10151"/>
              <a:gd name="T4" fmla="*/ 8593 w 10150"/>
              <a:gd name="T5" fmla="*/ 6781 h 10151"/>
              <a:gd name="T6" fmla="*/ 8338 w 10150"/>
              <a:gd name="T7" fmla="*/ 6889 h 10151"/>
              <a:gd name="T8" fmla="*/ 8083 w 10150"/>
              <a:gd name="T9" fmla="*/ 6781 h 10151"/>
              <a:gd name="T10" fmla="*/ 7975 w 10150"/>
              <a:gd name="T11" fmla="*/ 6526 h 10151"/>
              <a:gd name="T12" fmla="*/ 7975 w 10150"/>
              <a:gd name="T13" fmla="*/ 5801 h 10151"/>
              <a:gd name="T14" fmla="*/ 5800 w 10150"/>
              <a:gd name="T15" fmla="*/ 5801 h 10151"/>
              <a:gd name="T16" fmla="*/ 5800 w 10150"/>
              <a:gd name="T17" fmla="*/ 7976 h 10151"/>
              <a:gd name="T18" fmla="*/ 6525 w 10150"/>
              <a:gd name="T19" fmla="*/ 7976 h 10151"/>
              <a:gd name="T20" fmla="*/ 6780 w 10150"/>
              <a:gd name="T21" fmla="*/ 8084 h 10151"/>
              <a:gd name="T22" fmla="*/ 6888 w 10150"/>
              <a:gd name="T23" fmla="*/ 8339 h 10151"/>
              <a:gd name="T24" fmla="*/ 6780 w 10150"/>
              <a:gd name="T25" fmla="*/ 8594 h 10151"/>
              <a:gd name="T26" fmla="*/ 5329 w 10150"/>
              <a:gd name="T27" fmla="*/ 10044 h 10151"/>
              <a:gd name="T28" fmla="*/ 5074 w 10150"/>
              <a:gd name="T29" fmla="*/ 10151 h 10151"/>
              <a:gd name="T30" fmla="*/ 4819 w 10150"/>
              <a:gd name="T31" fmla="*/ 10044 h 10151"/>
              <a:gd name="T32" fmla="*/ 3369 w 10150"/>
              <a:gd name="T33" fmla="*/ 8594 h 10151"/>
              <a:gd name="T34" fmla="*/ 3261 w 10150"/>
              <a:gd name="T35" fmla="*/ 8339 h 10151"/>
              <a:gd name="T36" fmla="*/ 3369 w 10150"/>
              <a:gd name="T37" fmla="*/ 8084 h 10151"/>
              <a:gd name="T38" fmla="*/ 3624 w 10150"/>
              <a:gd name="T39" fmla="*/ 7976 h 10151"/>
              <a:gd name="T40" fmla="*/ 4349 w 10150"/>
              <a:gd name="T41" fmla="*/ 7976 h 10151"/>
              <a:gd name="T42" fmla="*/ 4349 w 10150"/>
              <a:gd name="T43" fmla="*/ 5800 h 10151"/>
              <a:gd name="T44" fmla="*/ 2175 w 10150"/>
              <a:gd name="T45" fmla="*/ 5800 h 10151"/>
              <a:gd name="T46" fmla="*/ 2175 w 10150"/>
              <a:gd name="T47" fmla="*/ 6525 h 10151"/>
              <a:gd name="T48" fmla="*/ 2067 w 10150"/>
              <a:gd name="T49" fmla="*/ 6780 h 10151"/>
              <a:gd name="T50" fmla="*/ 1812 w 10150"/>
              <a:gd name="T51" fmla="*/ 6888 h 10151"/>
              <a:gd name="T52" fmla="*/ 1557 w 10150"/>
              <a:gd name="T53" fmla="*/ 6780 h 10151"/>
              <a:gd name="T54" fmla="*/ 107 w 10150"/>
              <a:gd name="T55" fmla="*/ 5329 h 10151"/>
              <a:gd name="T56" fmla="*/ 0 w 10150"/>
              <a:gd name="T57" fmla="*/ 5074 h 10151"/>
              <a:gd name="T58" fmla="*/ 107 w 10150"/>
              <a:gd name="T59" fmla="*/ 4819 h 10151"/>
              <a:gd name="T60" fmla="*/ 1557 w 10150"/>
              <a:gd name="T61" fmla="*/ 3369 h 10151"/>
              <a:gd name="T62" fmla="*/ 1812 w 10150"/>
              <a:gd name="T63" fmla="*/ 3261 h 10151"/>
              <a:gd name="T64" fmla="*/ 2067 w 10150"/>
              <a:gd name="T65" fmla="*/ 3369 h 10151"/>
              <a:gd name="T66" fmla="*/ 2175 w 10150"/>
              <a:gd name="T67" fmla="*/ 3624 h 10151"/>
              <a:gd name="T68" fmla="*/ 2175 w 10150"/>
              <a:gd name="T69" fmla="*/ 4349 h 10151"/>
              <a:gd name="T70" fmla="*/ 4350 w 10150"/>
              <a:gd name="T71" fmla="*/ 4349 h 10151"/>
              <a:gd name="T72" fmla="*/ 4350 w 10150"/>
              <a:gd name="T73" fmla="*/ 2175 h 10151"/>
              <a:gd name="T74" fmla="*/ 3625 w 10150"/>
              <a:gd name="T75" fmla="*/ 2175 h 10151"/>
              <a:gd name="T76" fmla="*/ 3370 w 10150"/>
              <a:gd name="T77" fmla="*/ 2067 h 10151"/>
              <a:gd name="T78" fmla="*/ 3263 w 10150"/>
              <a:gd name="T79" fmla="*/ 1812 h 10151"/>
              <a:gd name="T80" fmla="*/ 3370 w 10150"/>
              <a:gd name="T81" fmla="*/ 1557 h 10151"/>
              <a:gd name="T82" fmla="*/ 4820 w 10150"/>
              <a:gd name="T83" fmla="*/ 107 h 10151"/>
              <a:gd name="T84" fmla="*/ 5075 w 10150"/>
              <a:gd name="T85" fmla="*/ 0 h 10151"/>
              <a:gd name="T86" fmla="*/ 5330 w 10150"/>
              <a:gd name="T87" fmla="*/ 107 h 10151"/>
              <a:gd name="T88" fmla="*/ 6780 w 10150"/>
              <a:gd name="T89" fmla="*/ 1557 h 10151"/>
              <a:gd name="T90" fmla="*/ 6888 w 10150"/>
              <a:gd name="T91" fmla="*/ 1812 h 10151"/>
              <a:gd name="T92" fmla="*/ 6780 w 10150"/>
              <a:gd name="T93" fmla="*/ 2067 h 10151"/>
              <a:gd name="T94" fmla="*/ 6525 w 10150"/>
              <a:gd name="T95" fmla="*/ 2175 h 10151"/>
              <a:gd name="T96" fmla="*/ 5800 w 10150"/>
              <a:gd name="T97" fmla="*/ 2175 h 10151"/>
              <a:gd name="T98" fmla="*/ 5800 w 10150"/>
              <a:gd name="T99" fmla="*/ 4350 h 10151"/>
              <a:gd name="T100" fmla="*/ 7975 w 10150"/>
              <a:gd name="T101" fmla="*/ 4350 h 10151"/>
              <a:gd name="T102" fmla="*/ 7975 w 10150"/>
              <a:gd name="T103" fmla="*/ 3625 h 10151"/>
              <a:gd name="T104" fmla="*/ 8083 w 10150"/>
              <a:gd name="T105" fmla="*/ 3370 h 10151"/>
              <a:gd name="T106" fmla="*/ 8338 w 10150"/>
              <a:gd name="T107" fmla="*/ 3263 h 10151"/>
              <a:gd name="T108" fmla="*/ 8593 w 10150"/>
              <a:gd name="T109" fmla="*/ 3370 h 10151"/>
              <a:gd name="T110" fmla="*/ 10045 w 10150"/>
              <a:gd name="T111" fmla="*/ 4820 h 10151"/>
              <a:gd name="T112" fmla="*/ 10150 w 10150"/>
              <a:gd name="T113" fmla="*/ 5075 h 10151"/>
            </a:gdLst>
            <a:ahLst/>
            <a:cxnLst/>
            <a:rect l="0" t="0" r="r" b="b"/>
            <a:pathLst>
              <a:path w="10150" h="10151">
                <a:moveTo>
                  <a:pt x="10150" y="5075"/>
                </a:moveTo>
                <a:cubicBezTo>
                  <a:pt x="10150" y="5172"/>
                  <a:pt x="10114" y="5259"/>
                  <a:pt x="10043" y="5330"/>
                </a:cubicBezTo>
                <a:lnTo>
                  <a:pt x="8593" y="6781"/>
                </a:lnTo>
                <a:cubicBezTo>
                  <a:pt x="8521" y="6853"/>
                  <a:pt x="8435" y="6889"/>
                  <a:pt x="8338" y="6889"/>
                </a:cubicBezTo>
                <a:cubicBezTo>
                  <a:pt x="8240" y="6889"/>
                  <a:pt x="8154" y="6853"/>
                  <a:pt x="8083" y="6781"/>
                </a:cubicBezTo>
                <a:cubicBezTo>
                  <a:pt x="8011" y="6710"/>
                  <a:pt x="7975" y="6625"/>
                  <a:pt x="7975" y="6526"/>
                </a:cubicBezTo>
                <a:lnTo>
                  <a:pt x="7975" y="5801"/>
                </a:lnTo>
                <a:lnTo>
                  <a:pt x="5800" y="5801"/>
                </a:lnTo>
                <a:lnTo>
                  <a:pt x="5800" y="7976"/>
                </a:lnTo>
                <a:lnTo>
                  <a:pt x="6525" y="7976"/>
                </a:lnTo>
                <a:cubicBezTo>
                  <a:pt x="6622" y="7976"/>
                  <a:pt x="6709" y="8013"/>
                  <a:pt x="6780" y="8084"/>
                </a:cubicBezTo>
                <a:cubicBezTo>
                  <a:pt x="6851" y="8155"/>
                  <a:pt x="6888" y="8241"/>
                  <a:pt x="6888" y="8339"/>
                </a:cubicBezTo>
                <a:cubicBezTo>
                  <a:pt x="6888" y="8436"/>
                  <a:pt x="6851" y="8523"/>
                  <a:pt x="6780" y="8594"/>
                </a:cubicBezTo>
                <a:lnTo>
                  <a:pt x="5329" y="10044"/>
                </a:lnTo>
                <a:cubicBezTo>
                  <a:pt x="5257" y="10115"/>
                  <a:pt x="5171" y="10151"/>
                  <a:pt x="5074" y="10151"/>
                </a:cubicBezTo>
                <a:cubicBezTo>
                  <a:pt x="4976" y="10151"/>
                  <a:pt x="4890" y="10115"/>
                  <a:pt x="4819" y="10044"/>
                </a:cubicBezTo>
                <a:lnTo>
                  <a:pt x="3369" y="8594"/>
                </a:lnTo>
                <a:cubicBezTo>
                  <a:pt x="3298" y="8523"/>
                  <a:pt x="3261" y="8438"/>
                  <a:pt x="3261" y="8339"/>
                </a:cubicBezTo>
                <a:cubicBezTo>
                  <a:pt x="3261" y="8241"/>
                  <a:pt x="3297" y="8155"/>
                  <a:pt x="3369" y="8084"/>
                </a:cubicBezTo>
                <a:cubicBezTo>
                  <a:pt x="3440" y="8013"/>
                  <a:pt x="3525" y="7976"/>
                  <a:pt x="3624" y="7976"/>
                </a:cubicBezTo>
                <a:lnTo>
                  <a:pt x="4349" y="7976"/>
                </a:lnTo>
                <a:lnTo>
                  <a:pt x="4349" y="5800"/>
                </a:lnTo>
                <a:lnTo>
                  <a:pt x="2175" y="5800"/>
                </a:lnTo>
                <a:lnTo>
                  <a:pt x="2175" y="6525"/>
                </a:lnTo>
                <a:cubicBezTo>
                  <a:pt x="2175" y="6622"/>
                  <a:pt x="2139" y="6709"/>
                  <a:pt x="2067" y="6780"/>
                </a:cubicBezTo>
                <a:cubicBezTo>
                  <a:pt x="1996" y="6851"/>
                  <a:pt x="1910" y="6888"/>
                  <a:pt x="1812" y="6888"/>
                </a:cubicBezTo>
                <a:cubicBezTo>
                  <a:pt x="1715" y="6888"/>
                  <a:pt x="1629" y="6851"/>
                  <a:pt x="1557" y="6780"/>
                </a:cubicBezTo>
                <a:lnTo>
                  <a:pt x="107" y="5329"/>
                </a:lnTo>
                <a:cubicBezTo>
                  <a:pt x="36" y="5257"/>
                  <a:pt x="0" y="5172"/>
                  <a:pt x="0" y="5074"/>
                </a:cubicBezTo>
                <a:cubicBezTo>
                  <a:pt x="0" y="4976"/>
                  <a:pt x="36" y="4890"/>
                  <a:pt x="107" y="4819"/>
                </a:cubicBezTo>
                <a:lnTo>
                  <a:pt x="1557" y="3369"/>
                </a:lnTo>
                <a:cubicBezTo>
                  <a:pt x="1629" y="3298"/>
                  <a:pt x="1714" y="3261"/>
                  <a:pt x="1812" y="3261"/>
                </a:cubicBezTo>
                <a:cubicBezTo>
                  <a:pt x="1910" y="3261"/>
                  <a:pt x="1996" y="3297"/>
                  <a:pt x="2067" y="3369"/>
                </a:cubicBezTo>
                <a:cubicBezTo>
                  <a:pt x="2139" y="3440"/>
                  <a:pt x="2175" y="3526"/>
                  <a:pt x="2175" y="3624"/>
                </a:cubicBezTo>
                <a:lnTo>
                  <a:pt x="2175" y="4349"/>
                </a:lnTo>
                <a:lnTo>
                  <a:pt x="4350" y="4349"/>
                </a:lnTo>
                <a:lnTo>
                  <a:pt x="4350" y="2175"/>
                </a:lnTo>
                <a:lnTo>
                  <a:pt x="3625" y="2175"/>
                </a:lnTo>
                <a:cubicBezTo>
                  <a:pt x="3528" y="2175"/>
                  <a:pt x="3441" y="2139"/>
                  <a:pt x="3370" y="2067"/>
                </a:cubicBezTo>
                <a:cubicBezTo>
                  <a:pt x="3299" y="1996"/>
                  <a:pt x="3263" y="1911"/>
                  <a:pt x="3263" y="1812"/>
                </a:cubicBezTo>
                <a:cubicBezTo>
                  <a:pt x="3263" y="1715"/>
                  <a:pt x="3299" y="1629"/>
                  <a:pt x="3370" y="1557"/>
                </a:cubicBezTo>
                <a:lnTo>
                  <a:pt x="4820" y="107"/>
                </a:lnTo>
                <a:cubicBezTo>
                  <a:pt x="4891" y="36"/>
                  <a:pt x="4976" y="0"/>
                  <a:pt x="5075" y="0"/>
                </a:cubicBezTo>
                <a:cubicBezTo>
                  <a:pt x="5172" y="0"/>
                  <a:pt x="5259" y="36"/>
                  <a:pt x="5330" y="107"/>
                </a:cubicBezTo>
                <a:lnTo>
                  <a:pt x="6780" y="1557"/>
                </a:lnTo>
                <a:cubicBezTo>
                  <a:pt x="6851" y="1629"/>
                  <a:pt x="6888" y="1715"/>
                  <a:pt x="6888" y="1812"/>
                </a:cubicBezTo>
                <a:cubicBezTo>
                  <a:pt x="6888" y="1910"/>
                  <a:pt x="6851" y="1996"/>
                  <a:pt x="6780" y="2067"/>
                </a:cubicBezTo>
                <a:cubicBezTo>
                  <a:pt x="6709" y="2139"/>
                  <a:pt x="6622" y="2175"/>
                  <a:pt x="6525" y="2175"/>
                </a:cubicBezTo>
                <a:lnTo>
                  <a:pt x="5800" y="2175"/>
                </a:lnTo>
                <a:lnTo>
                  <a:pt x="5800" y="4350"/>
                </a:lnTo>
                <a:lnTo>
                  <a:pt x="7975" y="4350"/>
                </a:lnTo>
                <a:lnTo>
                  <a:pt x="7975" y="3625"/>
                </a:lnTo>
                <a:cubicBezTo>
                  <a:pt x="7975" y="3528"/>
                  <a:pt x="8011" y="3441"/>
                  <a:pt x="8083" y="3370"/>
                </a:cubicBezTo>
                <a:cubicBezTo>
                  <a:pt x="8154" y="3299"/>
                  <a:pt x="8239" y="3263"/>
                  <a:pt x="8338" y="3263"/>
                </a:cubicBezTo>
                <a:cubicBezTo>
                  <a:pt x="8435" y="3263"/>
                  <a:pt x="8521" y="3299"/>
                  <a:pt x="8593" y="3370"/>
                </a:cubicBezTo>
                <a:lnTo>
                  <a:pt x="10045" y="4820"/>
                </a:lnTo>
                <a:cubicBezTo>
                  <a:pt x="10114" y="4893"/>
                  <a:pt x="10150" y="4976"/>
                  <a:pt x="10150" y="507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29186" y="2489998"/>
            <a:ext cx="2989672" cy="12528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深入理解钢铁企业文化的发展脉络、典型企业特色及劳模精神的现实体现。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1142410" y="1915886"/>
            <a:ext cx="2563224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知识目标：系统掌握文化内核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929185" y="4639927"/>
            <a:ext cx="2989674" cy="12528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培养运用企业文化理念分析生产管理难题的能力，增强职业竞争力。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1142410" y="4065815"/>
            <a:ext cx="2563224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能力目标：提升问题解决能力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273415" y="2489998"/>
            <a:ext cx="2989672" cy="12528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引导树立扎根岗位、精益求精、甘于奉献的职业信念，践行新时代工匠精神。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8486639" y="1915886"/>
            <a:ext cx="2563224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素养目标：塑造工匠品格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8273414" y="4639927"/>
            <a:ext cx="2989674" cy="12528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通过文化浸润，提升学生对行业的认同感与长期发展意愿。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486639" y="4065815"/>
            <a:ext cx="2563224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综合目标：推动可持续发展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90822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课程目标：三位一体的能力构建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4"/>
          <p:cNvSpPr txBox="1"/>
          <p:nvPr/>
        </p:nvSpPr>
        <p:spPr>
          <a:xfrm>
            <a:off x="660401" y="2050593"/>
            <a:ext cx="6248399" cy="21948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33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单元一：</a:t>
            </a:r>
            <a:r>
              <a:rPr kumimoji="1" lang="en-US" altLang="zh-CN" sz="33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中国钢铁企业文化的“发展脉络”——从“保供”到“强质”的时代印记</a:t>
            </a:r>
            <a:endParaRPr kumimoji="1" lang="zh-CN" altLang="en-US"/>
          </a:p>
        </p:txBody>
      </p:sp>
      <p:sp>
        <p:nvSpPr>
          <p:cNvPr id="19" name="矩形 4"/>
          <p:cNvSpPr txBox="1"/>
          <p:nvPr/>
        </p:nvSpPr>
        <p:spPr>
          <a:xfrm>
            <a:off x="622935" y="116205"/>
            <a:ext cx="6248400" cy="20288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endParaRPr kumimoji="1" lang="zh-CN" altLang="en-US" sz="333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12878" y="1736435"/>
            <a:ext cx="18288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7195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506355" y="2498057"/>
            <a:ext cx="1124103" cy="1778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/</a:t>
            </a:r>
            <a:r>
              <a:rPr kumimoji="1" lang="en-US" altLang="zh-CN" sz="1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CONTENTS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789714" y="11926"/>
            <a:ext cx="7402286" cy="6846074"/>
          </a:xfrm>
          <a:prstGeom prst="round2DiagRect">
            <a:avLst>
              <a:gd name="adj1" fmla="val 0"/>
              <a:gd name="adj2" fmla="val 30048"/>
            </a:avLst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" y="6308725"/>
            <a:ext cx="6676309" cy="549275"/>
          </a:xfrm>
          <a:custGeom>
            <a:avLst/>
            <a:gdLst>
              <a:gd name="connsiteX0" fmla="*/ 0 w 6676309"/>
              <a:gd name="connsiteY0" fmla="*/ 0 h 549275"/>
              <a:gd name="connsiteX1" fmla="*/ 6170715 w 6676309"/>
              <a:gd name="connsiteY1" fmla="*/ 0 h 549275"/>
              <a:gd name="connsiteX2" fmla="*/ 6676309 w 6676309"/>
              <a:gd name="connsiteY2" fmla="*/ 505594 h 549275"/>
              <a:gd name="connsiteX3" fmla="*/ 6676309 w 6676309"/>
              <a:gd name="connsiteY3" fmla="*/ 549275 h 549275"/>
              <a:gd name="connsiteX4" fmla="*/ 0 w 6676309"/>
              <a:gd name="connsiteY4" fmla="*/ 549275 h 549275"/>
            </a:gdLst>
            <a:ahLst/>
            <a:cxnLst/>
            <a:rect l="l" t="t" r="r" b="b"/>
            <a:pathLst>
              <a:path w="6676309" h="549275">
                <a:moveTo>
                  <a:pt x="0" y="0"/>
                </a:moveTo>
                <a:lnTo>
                  <a:pt x="6170715" y="0"/>
                </a:lnTo>
                <a:cubicBezTo>
                  <a:pt x="6449947" y="0"/>
                  <a:pt x="6676309" y="226362"/>
                  <a:pt x="6676309" y="505594"/>
                </a:cubicBezTo>
                <a:lnTo>
                  <a:pt x="6676309" y="549275"/>
                </a:lnTo>
                <a:lnTo>
                  <a:pt x="0" y="54927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miter/>
          </a:ln>
          <a:effectLst>
            <a:outerShdw blurRad="203200" dist="139700" dir="16200000" rotWithShape="0">
              <a:schemeClr val="accent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1"/>
            </p:custDataLst>
          </p:nvPr>
        </p:nvSpPr>
        <p:spPr>
          <a:xfrm>
            <a:off x="5805463" y="2432216"/>
            <a:ext cx="658212" cy="670277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cxnSp>
        <p:nvCxnSpPr>
          <p:cNvPr id="11" name="线条 1"/>
          <p:cNvCxnSpPr/>
          <p:nvPr>
            <p:custDataLst>
              <p:tags r:id="rId2"/>
            </p:custDataLst>
          </p:nvPr>
        </p:nvCxnSpPr>
        <p:spPr>
          <a:xfrm>
            <a:off x="6715260" y="2541695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12" name="标题 1"/>
          <p:cNvSpPr txBox="1"/>
          <p:nvPr>
            <p:custDataLst>
              <p:tags r:id="rId3"/>
            </p:custDataLst>
          </p:nvPr>
        </p:nvSpPr>
        <p:spPr>
          <a:xfrm>
            <a:off x="5805463" y="3401549"/>
            <a:ext cx="743302" cy="670277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cxnSp>
        <p:nvCxnSpPr>
          <p:cNvPr id="13" name="线条 1"/>
          <p:cNvCxnSpPr/>
          <p:nvPr>
            <p:custDataLst>
              <p:tags r:id="rId4"/>
            </p:custDataLst>
          </p:nvPr>
        </p:nvCxnSpPr>
        <p:spPr>
          <a:xfrm>
            <a:off x="6715260" y="3512488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14" name="标题 1"/>
          <p:cNvSpPr txBox="1"/>
          <p:nvPr>
            <p:custDataLst>
              <p:tags r:id="rId5"/>
            </p:custDataLst>
          </p:nvPr>
        </p:nvSpPr>
        <p:spPr>
          <a:xfrm>
            <a:off x="5805463" y="4355801"/>
            <a:ext cx="743302" cy="670277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cxnSp>
        <p:nvCxnSpPr>
          <p:cNvPr id="15" name="线条 1"/>
          <p:cNvCxnSpPr/>
          <p:nvPr>
            <p:custDataLst>
              <p:tags r:id="rId6"/>
            </p:custDataLst>
          </p:nvPr>
        </p:nvCxnSpPr>
        <p:spPr>
          <a:xfrm>
            <a:off x="6715260" y="4468201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17" name="标题 1"/>
          <p:cNvSpPr txBox="1"/>
          <p:nvPr>
            <p:custDataLst>
              <p:tags r:id="rId7"/>
            </p:custDataLst>
          </p:nvPr>
        </p:nvSpPr>
        <p:spPr>
          <a:xfrm>
            <a:off x="6902704" y="2589931"/>
            <a:ext cx="4588377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萌芽奠基</a:t>
            </a:r>
            <a:endParaRPr kumimoji="1" lang="zh-CN" altLang="en-US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8"/>
            </p:custDataLst>
          </p:nvPr>
        </p:nvSpPr>
        <p:spPr>
          <a:xfrm>
            <a:off x="6902704" y="3547885"/>
            <a:ext cx="4602269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探索成长</a:t>
            </a:r>
            <a:endParaRPr kumimoji="1" lang="zh-CN" altLang="en-US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9"/>
            </p:custDataLst>
          </p:nvPr>
        </p:nvSpPr>
        <p:spPr>
          <a:xfrm>
            <a:off x="6902704" y="4495411"/>
            <a:ext cx="4602269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深化转型</a:t>
            </a:r>
            <a:endParaRPr kumimoji="1" lang="zh-CN" altLang="en-US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0"/>
            </p:custDataLst>
          </p:nvPr>
        </p:nvSpPr>
        <p:spPr>
          <a:xfrm>
            <a:off x="5805463" y="5333570"/>
            <a:ext cx="743302" cy="670277"/>
          </a:xfrm>
          <a:prstGeom prst="roundRect">
            <a:avLst/>
          </a:prstGeom>
          <a:noFill/>
          <a:ln>
            <a:noFill/>
          </a:ln>
          <a:effectLst/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cxnSp>
        <p:nvCxnSpPr>
          <p:cNvPr id="21" name="线条 1"/>
          <p:cNvCxnSpPr/>
          <p:nvPr>
            <p:custDataLst>
              <p:tags r:id="rId11"/>
            </p:custDataLst>
          </p:nvPr>
        </p:nvCxnSpPr>
        <p:spPr>
          <a:xfrm>
            <a:off x="6715260" y="5445970"/>
            <a:ext cx="0" cy="469941"/>
          </a:xfrm>
          <a:prstGeom prst="line">
            <a:avLst/>
          </a:prstGeom>
          <a:noFill/>
          <a:ln w="6350" cap="sq">
            <a:solidFill>
              <a:schemeClr val="bg1">
                <a:alpha val="50000"/>
              </a:schemeClr>
            </a:solidFill>
            <a:miter/>
          </a:ln>
        </p:spPr>
      </p:cxnSp>
      <p:sp>
        <p:nvSpPr>
          <p:cNvPr id="22" name="标题 1"/>
          <p:cNvSpPr txBox="1"/>
          <p:nvPr>
            <p:custDataLst>
              <p:tags r:id="rId12"/>
            </p:custDataLst>
          </p:nvPr>
        </p:nvSpPr>
        <p:spPr>
          <a:xfrm>
            <a:off x="6902704" y="5473180"/>
            <a:ext cx="4602269" cy="8189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新时代升华</a:t>
            </a:r>
            <a:endParaRPr kumimoji="1" lang="zh-CN" altLang="en-US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99234" y="4047267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3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红色基因融入创业征程（新中国成立-改革开放前）</a:t>
            </a:r>
            <a:endParaRPr kumimoji="1" lang="en-US" altLang="zh-CN" sz="333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57921" y="1081666"/>
            <a:ext cx="646771" cy="646771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216804" y="1081666"/>
            <a:ext cx="646771" cy="646771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0" y="5155580"/>
            <a:ext cx="2720898" cy="1672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0" y="4835912"/>
            <a:ext cx="2720898" cy="1672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flipH="1">
            <a:off x="0" y="5407630"/>
            <a:ext cx="3713356" cy="1450369"/>
          </a:xfrm>
          <a:custGeom>
            <a:avLst/>
            <a:gdLst>
              <a:gd name="connsiteX0" fmla="*/ 1252674 w 8880087"/>
              <a:gd name="connsiteY0" fmla="*/ 0 h 3746810"/>
              <a:gd name="connsiteX1" fmla="*/ 8880087 w 8880087"/>
              <a:gd name="connsiteY1" fmla="*/ 0 h 3746810"/>
              <a:gd name="connsiteX2" fmla="*/ 8880087 w 8880087"/>
              <a:gd name="connsiteY2" fmla="*/ 3746810 h 3746810"/>
              <a:gd name="connsiteX3" fmla="*/ 0 w 8880087"/>
              <a:gd name="connsiteY3" fmla="*/ 3746810 h 3746810"/>
              <a:gd name="connsiteX4" fmla="*/ 0 w 8880087"/>
              <a:gd name="connsiteY4" fmla="*/ 1252674 h 3746810"/>
              <a:gd name="connsiteX5" fmla="*/ 1252674 w 8880087"/>
              <a:gd name="connsiteY5" fmla="*/ 0 h 3746810"/>
            </a:gdLst>
            <a:ahLst/>
            <a:cxnLst/>
            <a:rect l="l" t="t" r="r" b="b"/>
            <a:pathLst>
              <a:path w="8880087" h="3746810">
                <a:moveTo>
                  <a:pt x="1252674" y="0"/>
                </a:moveTo>
                <a:lnTo>
                  <a:pt x="8880087" y="0"/>
                </a:lnTo>
                <a:lnTo>
                  <a:pt x="8880087" y="3746810"/>
                </a:lnTo>
                <a:lnTo>
                  <a:pt x="0" y="3746810"/>
                </a:lnTo>
                <a:lnTo>
                  <a:pt x="0" y="1252674"/>
                </a:lnTo>
                <a:cubicBezTo>
                  <a:pt x="0" y="560841"/>
                  <a:pt x="560841" y="0"/>
                  <a:pt x="125267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2798956" y="3189248"/>
            <a:ext cx="9393045" cy="3668751"/>
          </a:xfrm>
          <a:custGeom>
            <a:avLst/>
            <a:gdLst>
              <a:gd name="connsiteX0" fmla="*/ 1252674 w 8880087"/>
              <a:gd name="connsiteY0" fmla="*/ 0 h 3746810"/>
              <a:gd name="connsiteX1" fmla="*/ 8880087 w 8880087"/>
              <a:gd name="connsiteY1" fmla="*/ 0 h 3746810"/>
              <a:gd name="connsiteX2" fmla="*/ 8880087 w 8880087"/>
              <a:gd name="connsiteY2" fmla="*/ 3746810 h 3746810"/>
              <a:gd name="connsiteX3" fmla="*/ 0 w 8880087"/>
              <a:gd name="connsiteY3" fmla="*/ 3746810 h 3746810"/>
              <a:gd name="connsiteX4" fmla="*/ 0 w 8880087"/>
              <a:gd name="connsiteY4" fmla="*/ 1252674 h 3746810"/>
              <a:gd name="connsiteX5" fmla="*/ 1252674 w 8880087"/>
              <a:gd name="connsiteY5" fmla="*/ 0 h 3746810"/>
            </a:gdLst>
            <a:ahLst/>
            <a:cxnLst/>
            <a:rect l="l" t="t" r="r" b="b"/>
            <a:pathLst>
              <a:path w="8880087" h="3746810">
                <a:moveTo>
                  <a:pt x="1252674" y="0"/>
                </a:moveTo>
                <a:lnTo>
                  <a:pt x="8880087" y="0"/>
                </a:lnTo>
                <a:lnTo>
                  <a:pt x="8880087" y="3746810"/>
                </a:lnTo>
                <a:lnTo>
                  <a:pt x="0" y="3746810"/>
                </a:lnTo>
                <a:lnTo>
                  <a:pt x="0" y="1252674"/>
                </a:lnTo>
                <a:cubicBezTo>
                  <a:pt x="0" y="560841"/>
                  <a:pt x="560841" y="0"/>
                  <a:pt x="1252674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57921" y="3836018"/>
            <a:ext cx="646771" cy="646771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216804" y="3836018"/>
            <a:ext cx="646771" cy="646771"/>
          </a:xfrm>
          <a:prstGeom prst="ellipse">
            <a:avLst/>
          </a:prstGeom>
          <a:solidFill>
            <a:schemeClr val="accent1">
              <a:lumMod val="60000"/>
              <a:lumOff val="40000"/>
              <a:alpha val="29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847493" y="1204331"/>
            <a:ext cx="5051502" cy="2520176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152400" dir="5400000" sx="106000" sy="106000" algn="ctr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1368110" y="1349298"/>
            <a:ext cx="4010270" cy="8146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红色革命催生钢铁工业萌芽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1012220" y="2218628"/>
            <a:ext cx="4722050" cy="13051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抗日战争时期，军工需求驱动钢铁厂诞生，首钢前身故县铁厂在战火中孕育。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389649" y="1204331"/>
            <a:ext cx="5051502" cy="2520176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152400" dir="5400000" sx="106000" sy="106000" algn="ctr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6910266" y="1349298"/>
            <a:ext cx="4010270" cy="8146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海外归来的钢铁脊梁——陆达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6554376" y="2218628"/>
            <a:ext cx="4722050" cy="13051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1937年放弃德国学位，毅然回国投身抗战军工事业，展现赤子之心。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847493" y="3958683"/>
            <a:ext cx="5051502" cy="2520176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152400" dir="5400000" sx="106000" sy="106000" algn="ctr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1368110" y="4103650"/>
            <a:ext cx="4010270" cy="8146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白口生铁韧化处理的科技突破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1012220" y="4972980"/>
            <a:ext cx="4722050" cy="13051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在缺乏原料条件下，提出并成功实现白口生铁韧化技术，破解炮弹壳制造难题。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6389649" y="3958683"/>
            <a:ext cx="5051502" cy="2520176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152400" dir="5400000" sx="106000" sy="106000" algn="ctr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6910266" y="4103650"/>
            <a:ext cx="4010270" cy="8146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技术报国的完整人生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6554376" y="4972980"/>
            <a:ext cx="4722050" cy="13051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陆达主持建设故县高炉，奠定新中国钢铁工业基础，晚年任钢铁研究院院长。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98703" y="85423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1、红色革命催生钢铁工业萌芽</a:t>
            </a:r>
            <a:endParaRPr kumimoji="1" lang="en-US" altLang="zh-CN" sz="2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 flipH="1">
            <a:off x="328996" y="240387"/>
            <a:ext cx="380709" cy="379602"/>
          </a:xfrm>
          <a:custGeom>
            <a:avLst/>
            <a:gdLst>
              <a:gd name="connsiteX0" fmla="*/ 6550251 w 6869561"/>
              <a:gd name="connsiteY0" fmla="*/ 4864100 h 6849580"/>
              <a:gd name="connsiteX1" fmla="*/ 6565900 w 6869561"/>
              <a:gd name="connsiteY1" fmla="*/ 4874549 h 6849580"/>
              <a:gd name="connsiteX2" fmla="*/ 6220569 w 6869561"/>
              <a:gd name="connsiteY2" fmla="*/ 5435600 h 6849580"/>
              <a:gd name="connsiteX3" fmla="*/ 5814809 w 6869561"/>
              <a:gd name="connsiteY3" fmla="*/ 5861498 h 6849580"/>
              <a:gd name="connsiteX4" fmla="*/ 5047200 w 6869561"/>
              <a:gd name="connsiteY4" fmla="*/ 6469241 h 6849580"/>
              <a:gd name="connsiteX5" fmla="*/ 4864100 w 6869561"/>
              <a:gd name="connsiteY5" fmla="*/ 6543544 h 6849580"/>
              <a:gd name="connsiteX6" fmla="*/ 5699351 w 6869561"/>
              <a:gd name="connsiteY6" fmla="*/ 5698994 h 6849580"/>
              <a:gd name="connsiteX7" fmla="*/ 6550251 w 6869561"/>
              <a:gd name="connsiteY7" fmla="*/ 4864100 h 6849580"/>
              <a:gd name="connsiteX8" fmla="*/ 6856755 w 6869561"/>
              <a:gd name="connsiteY8" fmla="*/ 3626123 h 6849580"/>
              <a:gd name="connsiteX9" fmla="*/ 6839799 w 6869561"/>
              <a:gd name="connsiteY9" fmla="*/ 3915463 h 6849580"/>
              <a:gd name="connsiteX10" fmla="*/ 5373884 w 6869561"/>
              <a:gd name="connsiteY10" fmla="*/ 5390115 h 6849580"/>
              <a:gd name="connsiteX11" fmla="*/ 3926328 w 6869561"/>
              <a:gd name="connsiteY11" fmla="*/ 6849580 h 6849580"/>
              <a:gd name="connsiteX12" fmla="*/ 3614144 w 6869561"/>
              <a:gd name="connsiteY12" fmla="*/ 6838950 h 6849580"/>
              <a:gd name="connsiteX13" fmla="*/ 5226547 w 6869561"/>
              <a:gd name="connsiteY13" fmla="*/ 5229498 h 6849580"/>
              <a:gd name="connsiteX14" fmla="*/ 6856755 w 6869561"/>
              <a:gd name="connsiteY14" fmla="*/ 3626123 h 6849580"/>
              <a:gd name="connsiteX15" fmla="*/ 6803155 w 6869561"/>
              <a:gd name="connsiteY15" fmla="*/ 2768600 h 6849580"/>
              <a:gd name="connsiteX16" fmla="*/ 6817977 w 6869561"/>
              <a:gd name="connsiteY16" fmla="*/ 2784475 h 6849580"/>
              <a:gd name="connsiteX17" fmla="*/ 6847077 w 6869561"/>
              <a:gd name="connsiteY17" fmla="*/ 2960237 h 6849580"/>
              <a:gd name="connsiteX18" fmla="*/ 4927689 w 6869561"/>
              <a:gd name="connsiteY18" fmla="*/ 4909687 h 6849580"/>
              <a:gd name="connsiteX19" fmla="*/ 2996486 w 6869561"/>
              <a:gd name="connsiteY19" fmla="*/ 6837829 h 6849580"/>
              <a:gd name="connsiteX20" fmla="*/ 2773210 w 6869561"/>
              <a:gd name="connsiteY20" fmla="*/ 6804385 h 6849580"/>
              <a:gd name="connsiteX21" fmla="*/ 4776690 w 6869561"/>
              <a:gd name="connsiteY21" fmla="*/ 4780060 h 6849580"/>
              <a:gd name="connsiteX22" fmla="*/ 6803155 w 6869561"/>
              <a:gd name="connsiteY22" fmla="*/ 2768600 h 6849580"/>
              <a:gd name="connsiteX23" fmla="*/ 6588973 w 6869561"/>
              <a:gd name="connsiteY23" fmla="*/ 2057400 h 6849580"/>
              <a:gd name="connsiteX24" fmla="*/ 6601681 w 6869561"/>
              <a:gd name="connsiteY24" fmla="*/ 2066925 h 6849580"/>
              <a:gd name="connsiteX25" fmla="*/ 6635112 w 6869561"/>
              <a:gd name="connsiteY25" fmla="*/ 2159000 h 6849580"/>
              <a:gd name="connsiteX26" fmla="*/ 6668146 w 6869561"/>
              <a:gd name="connsiteY26" fmla="*/ 2241550 h 6849580"/>
              <a:gd name="connsiteX27" fmla="*/ 2258671 w 6869561"/>
              <a:gd name="connsiteY27" fmla="*/ 6671824 h 6849580"/>
              <a:gd name="connsiteX28" fmla="*/ 2186610 w 6869561"/>
              <a:gd name="connsiteY28" fmla="*/ 6642364 h 6849580"/>
              <a:gd name="connsiteX29" fmla="*/ 2085975 w 6869561"/>
              <a:gd name="connsiteY29" fmla="*/ 6601775 h 6849580"/>
              <a:gd name="connsiteX30" fmla="*/ 2057400 w 6869561"/>
              <a:gd name="connsiteY30" fmla="*/ 6581237 h 6849580"/>
              <a:gd name="connsiteX31" fmla="*/ 4317032 w 6869561"/>
              <a:gd name="connsiteY31" fmla="*/ 4314613 h 6849580"/>
              <a:gd name="connsiteX32" fmla="*/ 6588973 w 6869561"/>
              <a:gd name="connsiteY32" fmla="*/ 2057400 h 6849580"/>
              <a:gd name="connsiteX33" fmla="*/ 6251102 w 6869561"/>
              <a:gd name="connsiteY33" fmla="*/ 1467022 h 6849580"/>
              <a:gd name="connsiteX34" fmla="*/ 6325688 w 6869561"/>
              <a:gd name="connsiteY34" fmla="*/ 1551001 h 6849580"/>
              <a:gd name="connsiteX35" fmla="*/ 6378522 w 6869561"/>
              <a:gd name="connsiteY35" fmla="*/ 1628803 h 6849580"/>
              <a:gd name="connsiteX36" fmla="*/ 4011599 w 6869561"/>
              <a:gd name="connsiteY36" fmla="*/ 3995751 h 6849580"/>
              <a:gd name="connsiteX37" fmla="*/ 1633624 w 6869561"/>
              <a:gd name="connsiteY37" fmla="*/ 6362700 h 6849580"/>
              <a:gd name="connsiteX38" fmla="*/ 1473200 w 6869561"/>
              <a:gd name="connsiteY38" fmla="*/ 6255737 h 6849580"/>
              <a:gd name="connsiteX39" fmla="*/ 3851275 w 6869561"/>
              <a:gd name="connsiteY39" fmla="*/ 3850179 h 6849580"/>
              <a:gd name="connsiteX40" fmla="*/ 6251102 w 6869561"/>
              <a:gd name="connsiteY40" fmla="*/ 1467022 h 6849580"/>
              <a:gd name="connsiteX41" fmla="*/ 5835201 w 6869561"/>
              <a:gd name="connsiteY41" fmla="*/ 965200 h 6849580"/>
              <a:gd name="connsiteX42" fmla="*/ 5969000 w 6869561"/>
              <a:gd name="connsiteY42" fmla="*/ 1102322 h 6849580"/>
              <a:gd name="connsiteX43" fmla="*/ 4219575 w 6869561"/>
              <a:gd name="connsiteY43" fmla="*/ 2853064 h 6849580"/>
              <a:gd name="connsiteX44" fmla="*/ 1787572 w 6869561"/>
              <a:gd name="connsiteY44" fmla="*/ 5280773 h 6849580"/>
              <a:gd name="connsiteX45" fmla="*/ 1104994 w 6869561"/>
              <a:gd name="connsiteY45" fmla="*/ 5975168 h 6849580"/>
              <a:gd name="connsiteX46" fmla="*/ 959000 w 6869561"/>
              <a:gd name="connsiteY46" fmla="*/ 5829174 h 6849580"/>
              <a:gd name="connsiteX47" fmla="*/ 3390963 w 6869561"/>
              <a:gd name="connsiteY47" fmla="*/ 3397187 h 6849580"/>
              <a:gd name="connsiteX48" fmla="*/ 5835201 w 6869561"/>
              <a:gd name="connsiteY48" fmla="*/ 965200 h 6849580"/>
              <a:gd name="connsiteX49" fmla="*/ 5327933 w 6869561"/>
              <a:gd name="connsiteY49" fmla="*/ 558800 h 6849580"/>
              <a:gd name="connsiteX50" fmla="*/ 5475937 w 6869561"/>
              <a:gd name="connsiteY50" fmla="*/ 660454 h 6849580"/>
              <a:gd name="connsiteX51" fmla="*/ 666611 w 6869561"/>
              <a:gd name="connsiteY51" fmla="*/ 5466976 h 6849580"/>
              <a:gd name="connsiteX52" fmla="*/ 552106 w 6869561"/>
              <a:gd name="connsiteY52" fmla="*/ 5315556 h 6849580"/>
              <a:gd name="connsiteX53" fmla="*/ 2929458 w 6869561"/>
              <a:gd name="connsiteY53" fmla="*/ 2924175 h 6849580"/>
              <a:gd name="connsiteX54" fmla="*/ 5327933 w 6869561"/>
              <a:gd name="connsiteY54" fmla="*/ 558800 h 6849580"/>
              <a:gd name="connsiteX55" fmla="*/ 4730819 w 6869561"/>
              <a:gd name="connsiteY55" fmla="*/ 239740 h 6849580"/>
              <a:gd name="connsiteX56" fmla="*/ 4895833 w 6869561"/>
              <a:gd name="connsiteY56" fmla="*/ 317487 h 6849580"/>
              <a:gd name="connsiteX57" fmla="*/ 2619388 w 6869561"/>
              <a:gd name="connsiteY57" fmla="*/ 2619362 h 6849580"/>
              <a:gd name="connsiteX58" fmla="*/ 326242 w 6869561"/>
              <a:gd name="connsiteY58" fmla="*/ 4902200 h 6849580"/>
              <a:gd name="connsiteX59" fmla="*/ 237434 w 6869561"/>
              <a:gd name="connsiteY59" fmla="*/ 4710254 h 6849580"/>
              <a:gd name="connsiteX60" fmla="*/ 2463800 w 6869561"/>
              <a:gd name="connsiteY60" fmla="*/ 2456629 h 6849580"/>
              <a:gd name="connsiteX61" fmla="*/ 4730819 w 6869561"/>
              <a:gd name="connsiteY61" fmla="*/ 239740 h 6849580"/>
              <a:gd name="connsiteX62" fmla="*/ 2224160 w 6869561"/>
              <a:gd name="connsiteY62" fmla="*/ 201147 h 6849580"/>
              <a:gd name="connsiteX63" fmla="*/ 2240062 w 6869561"/>
              <a:gd name="connsiteY63" fmla="*/ 213493 h 6849580"/>
              <a:gd name="connsiteX64" fmla="*/ 1232826 w 6869561"/>
              <a:gd name="connsiteY64" fmla="*/ 1237324 h 6849580"/>
              <a:gd name="connsiteX65" fmla="*/ 211300 w 6869561"/>
              <a:gd name="connsiteY65" fmla="*/ 2238032 h 6849580"/>
              <a:gd name="connsiteX66" fmla="*/ 338093 w 6869561"/>
              <a:gd name="connsiteY66" fmla="*/ 1879600 h 6849580"/>
              <a:gd name="connsiteX67" fmla="*/ 405233 w 6869561"/>
              <a:gd name="connsiteY67" fmla="*/ 1746250 h 6849580"/>
              <a:gd name="connsiteX68" fmla="*/ 1082092 w 6869561"/>
              <a:gd name="connsiteY68" fmla="*/ 1071201 h 6849580"/>
              <a:gd name="connsiteX69" fmla="*/ 2051050 w 6869561"/>
              <a:gd name="connsiteY69" fmla="*/ 258755 h 6849580"/>
              <a:gd name="connsiteX70" fmla="*/ 2224160 w 6869561"/>
              <a:gd name="connsiteY70" fmla="*/ 201147 h 6849580"/>
              <a:gd name="connsiteX71" fmla="*/ 4016925 w 6869561"/>
              <a:gd name="connsiteY71" fmla="*/ 38100 h 6849580"/>
              <a:gd name="connsiteX72" fmla="*/ 4216400 w 6869561"/>
              <a:gd name="connsiteY72" fmla="*/ 93434 h 6849580"/>
              <a:gd name="connsiteX73" fmla="*/ 87861 w 6869561"/>
              <a:gd name="connsiteY73" fmla="*/ 4216400 h 6849580"/>
              <a:gd name="connsiteX74" fmla="*/ 38100 w 6869561"/>
              <a:gd name="connsiteY74" fmla="*/ 4010708 h 6849580"/>
              <a:gd name="connsiteX75" fmla="*/ 2009760 w 6869561"/>
              <a:gd name="connsiteY75" fmla="*/ 2009790 h 6849580"/>
              <a:gd name="connsiteX76" fmla="*/ 4016925 w 6869561"/>
              <a:gd name="connsiteY76" fmla="*/ 38100 h 6849580"/>
              <a:gd name="connsiteX77" fmla="*/ 3102116 w 6869561"/>
              <a:gd name="connsiteY77" fmla="*/ 0 h 6849580"/>
              <a:gd name="connsiteX78" fmla="*/ 3240158 w 6869561"/>
              <a:gd name="connsiteY78" fmla="*/ 0 h 6849580"/>
              <a:gd name="connsiteX79" fmla="*/ 3378200 w 6869561"/>
              <a:gd name="connsiteY79" fmla="*/ 9507 h 6849580"/>
              <a:gd name="connsiteX80" fmla="*/ 9543 w 6869561"/>
              <a:gd name="connsiteY80" fmla="*/ 3378200 h 6849580"/>
              <a:gd name="connsiteX81" fmla="*/ 0 w 6869561"/>
              <a:gd name="connsiteY81" fmla="*/ 3237260 h 6849580"/>
              <a:gd name="connsiteX82" fmla="*/ 0 w 6869561"/>
              <a:gd name="connsiteY82" fmla="*/ 3096320 h 6849580"/>
              <a:gd name="connsiteX83" fmla="*/ 1551058 w 6869561"/>
              <a:gd name="connsiteY83" fmla="*/ 1548160 h 6849580"/>
            </a:gdLst>
            <a:ahLst/>
            <a:cxnLst/>
            <a:rect l="l" t="t" r="r" b="b"/>
            <a:pathLst>
              <a:path w="6869561" h="6849580">
                <a:moveTo>
                  <a:pt x="6550251" y="4864100"/>
                </a:moveTo>
                <a:cubicBezTo>
                  <a:pt x="6558858" y="4864100"/>
                  <a:pt x="6565900" y="4868802"/>
                  <a:pt x="6565900" y="4874549"/>
                </a:cubicBezTo>
                <a:cubicBezTo>
                  <a:pt x="6565900" y="4919822"/>
                  <a:pt x="6380474" y="5221080"/>
                  <a:pt x="6220569" y="5435600"/>
                </a:cubicBezTo>
                <a:cubicBezTo>
                  <a:pt x="6181519" y="5487988"/>
                  <a:pt x="5998927" y="5679642"/>
                  <a:pt x="5814809" y="5861498"/>
                </a:cubicBezTo>
                <a:cubicBezTo>
                  <a:pt x="5458909" y="6213028"/>
                  <a:pt x="5404488" y="6256115"/>
                  <a:pt x="5047200" y="6469241"/>
                </a:cubicBezTo>
                <a:cubicBezTo>
                  <a:pt x="4917591" y="6546554"/>
                  <a:pt x="4864100" y="6568261"/>
                  <a:pt x="4864100" y="6543544"/>
                </a:cubicBezTo>
                <a:cubicBezTo>
                  <a:pt x="4864100" y="6538233"/>
                  <a:pt x="5239963" y="6158186"/>
                  <a:pt x="5699351" y="5698994"/>
                </a:cubicBezTo>
                <a:cubicBezTo>
                  <a:pt x="6158738" y="5239803"/>
                  <a:pt x="6541643" y="4864100"/>
                  <a:pt x="6550251" y="4864100"/>
                </a:cubicBezTo>
                <a:close/>
                <a:moveTo>
                  <a:pt x="6856755" y="3626123"/>
                </a:moveTo>
                <a:cubicBezTo>
                  <a:pt x="6881879" y="3634698"/>
                  <a:pt x="6866731" y="3893183"/>
                  <a:pt x="6839799" y="3915463"/>
                </a:cubicBezTo>
                <a:cubicBezTo>
                  <a:pt x="6829702" y="3923816"/>
                  <a:pt x="6170040" y="4587410"/>
                  <a:pt x="5373884" y="5390115"/>
                </a:cubicBezTo>
                <a:lnTo>
                  <a:pt x="3926328" y="6849580"/>
                </a:lnTo>
                <a:lnTo>
                  <a:pt x="3614144" y="6838950"/>
                </a:lnTo>
                <a:lnTo>
                  <a:pt x="5226547" y="5229498"/>
                </a:lnTo>
                <a:cubicBezTo>
                  <a:pt x="6228457" y="4229422"/>
                  <a:pt x="6845691" y="3622348"/>
                  <a:pt x="6856755" y="3626123"/>
                </a:cubicBezTo>
                <a:close/>
                <a:moveTo>
                  <a:pt x="6803155" y="2768600"/>
                </a:moveTo>
                <a:cubicBezTo>
                  <a:pt x="6811423" y="2768600"/>
                  <a:pt x="6818093" y="2775744"/>
                  <a:pt x="6817977" y="2784475"/>
                </a:cubicBezTo>
                <a:cubicBezTo>
                  <a:pt x="6817481" y="2821634"/>
                  <a:pt x="6835408" y="2929910"/>
                  <a:pt x="6847077" y="2960237"/>
                </a:cubicBezTo>
                <a:cubicBezTo>
                  <a:pt x="6859227" y="2991816"/>
                  <a:pt x="6782874" y="3069365"/>
                  <a:pt x="4927689" y="4909687"/>
                </a:cubicBezTo>
                <a:cubicBezTo>
                  <a:pt x="3865066" y="5963797"/>
                  <a:pt x="2996025" y="6831461"/>
                  <a:pt x="2996486" y="6837829"/>
                </a:cubicBezTo>
                <a:cubicBezTo>
                  <a:pt x="2997598" y="6853178"/>
                  <a:pt x="2783550" y="6821115"/>
                  <a:pt x="2773210" y="6804385"/>
                </a:cubicBezTo>
                <a:cubicBezTo>
                  <a:pt x="2768837" y="6797309"/>
                  <a:pt x="3670403" y="5886363"/>
                  <a:pt x="4776690" y="4780060"/>
                </a:cubicBezTo>
                <a:cubicBezTo>
                  <a:pt x="5882976" y="3673757"/>
                  <a:pt x="6794885" y="2768600"/>
                  <a:pt x="6803155" y="2768600"/>
                </a:cubicBezTo>
                <a:close/>
                <a:moveTo>
                  <a:pt x="6588973" y="2057400"/>
                </a:moveTo>
                <a:cubicBezTo>
                  <a:pt x="6595743" y="2057400"/>
                  <a:pt x="6601461" y="2061686"/>
                  <a:pt x="6601681" y="2066925"/>
                </a:cubicBezTo>
                <a:cubicBezTo>
                  <a:pt x="6601899" y="2072164"/>
                  <a:pt x="6616944" y="2113598"/>
                  <a:pt x="6635112" y="2159000"/>
                </a:cubicBezTo>
                <a:lnTo>
                  <a:pt x="6668146" y="2241550"/>
                </a:lnTo>
                <a:lnTo>
                  <a:pt x="2258671" y="6671824"/>
                </a:lnTo>
                <a:lnTo>
                  <a:pt x="2186610" y="6642364"/>
                </a:lnTo>
                <a:cubicBezTo>
                  <a:pt x="2146977" y="6626161"/>
                  <a:pt x="2101691" y="6607896"/>
                  <a:pt x="2085975" y="6601775"/>
                </a:cubicBezTo>
                <a:cubicBezTo>
                  <a:pt x="2070259" y="6595656"/>
                  <a:pt x="2057400" y="6586413"/>
                  <a:pt x="2057400" y="6581237"/>
                </a:cubicBezTo>
                <a:cubicBezTo>
                  <a:pt x="2057400" y="6576061"/>
                  <a:pt x="3074234" y="5556081"/>
                  <a:pt x="4317032" y="4314613"/>
                </a:cubicBezTo>
                <a:cubicBezTo>
                  <a:pt x="5559830" y="3073146"/>
                  <a:pt x="6582204" y="2057400"/>
                  <a:pt x="6588973" y="2057400"/>
                </a:cubicBezTo>
                <a:close/>
                <a:moveTo>
                  <a:pt x="6251102" y="1467022"/>
                </a:moveTo>
                <a:cubicBezTo>
                  <a:pt x="6263065" y="1470420"/>
                  <a:pt x="6296629" y="1508211"/>
                  <a:pt x="6325688" y="1551001"/>
                </a:cubicBezTo>
                <a:lnTo>
                  <a:pt x="6378522" y="1628803"/>
                </a:lnTo>
                <a:lnTo>
                  <a:pt x="4011599" y="3995751"/>
                </a:lnTo>
                <a:cubicBezTo>
                  <a:pt x="2709791" y="5297573"/>
                  <a:pt x="1639702" y="6362700"/>
                  <a:pt x="1633624" y="6362700"/>
                </a:cubicBezTo>
                <a:cubicBezTo>
                  <a:pt x="1610445" y="6362700"/>
                  <a:pt x="1473200" y="6271191"/>
                  <a:pt x="1473200" y="6255737"/>
                </a:cubicBezTo>
                <a:cubicBezTo>
                  <a:pt x="1473200" y="6246813"/>
                  <a:pt x="2543334" y="5164312"/>
                  <a:pt x="3851275" y="3850179"/>
                </a:cubicBezTo>
                <a:cubicBezTo>
                  <a:pt x="5577434" y="2115846"/>
                  <a:pt x="6235313" y="1462538"/>
                  <a:pt x="6251102" y="1467022"/>
                </a:cubicBezTo>
                <a:close/>
                <a:moveTo>
                  <a:pt x="5835201" y="965200"/>
                </a:moveTo>
                <a:cubicBezTo>
                  <a:pt x="5854287" y="965200"/>
                  <a:pt x="5969000" y="1082762"/>
                  <a:pt x="5969000" y="1102322"/>
                </a:cubicBezTo>
                <a:cubicBezTo>
                  <a:pt x="5969000" y="1111907"/>
                  <a:pt x="5181759" y="1899741"/>
                  <a:pt x="4219575" y="2853064"/>
                </a:cubicBezTo>
                <a:cubicBezTo>
                  <a:pt x="3257391" y="3806386"/>
                  <a:pt x="2162990" y="4898855"/>
                  <a:pt x="1787572" y="5280773"/>
                </a:cubicBezTo>
                <a:lnTo>
                  <a:pt x="1104994" y="5975168"/>
                </a:lnTo>
                <a:lnTo>
                  <a:pt x="959000" y="5829174"/>
                </a:lnTo>
                <a:lnTo>
                  <a:pt x="3390963" y="3397187"/>
                </a:lnTo>
                <a:cubicBezTo>
                  <a:pt x="4728542" y="2059594"/>
                  <a:pt x="5828449" y="965200"/>
                  <a:pt x="5835201" y="965200"/>
                </a:cubicBezTo>
                <a:close/>
                <a:moveTo>
                  <a:pt x="5327933" y="558800"/>
                </a:moveTo>
                <a:cubicBezTo>
                  <a:pt x="5348557" y="558800"/>
                  <a:pt x="5463432" y="637700"/>
                  <a:pt x="5475937" y="660454"/>
                </a:cubicBezTo>
                <a:cubicBezTo>
                  <a:pt x="5491902" y="689505"/>
                  <a:pt x="702171" y="5476442"/>
                  <a:pt x="666611" y="5466976"/>
                </a:cubicBezTo>
                <a:cubicBezTo>
                  <a:pt x="639631" y="5459794"/>
                  <a:pt x="563227" y="5358758"/>
                  <a:pt x="552106" y="5315556"/>
                </a:cubicBezTo>
                <a:cubicBezTo>
                  <a:pt x="546653" y="5294372"/>
                  <a:pt x="987441" y="4850983"/>
                  <a:pt x="2929458" y="2924175"/>
                </a:cubicBezTo>
                <a:cubicBezTo>
                  <a:pt x="4240684" y="1623219"/>
                  <a:pt x="5319997" y="558800"/>
                  <a:pt x="5327933" y="558800"/>
                </a:cubicBezTo>
                <a:close/>
                <a:moveTo>
                  <a:pt x="4730819" y="239740"/>
                </a:moveTo>
                <a:cubicBezTo>
                  <a:pt x="4830466" y="272067"/>
                  <a:pt x="4890028" y="300130"/>
                  <a:pt x="4895833" y="317487"/>
                </a:cubicBezTo>
                <a:cubicBezTo>
                  <a:pt x="4900066" y="330145"/>
                  <a:pt x="4137247" y="1101486"/>
                  <a:pt x="2619388" y="2619362"/>
                </a:cubicBezTo>
                <a:cubicBezTo>
                  <a:pt x="1363842" y="3874923"/>
                  <a:pt x="331926" y="4902200"/>
                  <a:pt x="326242" y="4902200"/>
                </a:cubicBezTo>
                <a:cubicBezTo>
                  <a:pt x="313804" y="4902200"/>
                  <a:pt x="240950" y="4744737"/>
                  <a:pt x="237434" y="4710254"/>
                </a:cubicBezTo>
                <a:cubicBezTo>
                  <a:pt x="235697" y="4693225"/>
                  <a:pt x="905307" y="4015417"/>
                  <a:pt x="2463800" y="2456629"/>
                </a:cubicBezTo>
                <a:cubicBezTo>
                  <a:pt x="4684721" y="235287"/>
                  <a:pt x="4692786" y="227401"/>
                  <a:pt x="4730819" y="239740"/>
                </a:cubicBezTo>
                <a:close/>
                <a:moveTo>
                  <a:pt x="2224160" y="201147"/>
                </a:moveTo>
                <a:cubicBezTo>
                  <a:pt x="2231408" y="203001"/>
                  <a:pt x="2236197" y="207239"/>
                  <a:pt x="2240062" y="213493"/>
                </a:cubicBezTo>
                <a:cubicBezTo>
                  <a:pt x="2243561" y="219154"/>
                  <a:pt x="1790305" y="679878"/>
                  <a:pt x="1232826" y="1237324"/>
                </a:cubicBezTo>
                <a:cubicBezTo>
                  <a:pt x="675348" y="1794769"/>
                  <a:pt x="215661" y="2245088"/>
                  <a:pt x="211300" y="2238032"/>
                </a:cubicBezTo>
                <a:cubicBezTo>
                  <a:pt x="197912" y="2216369"/>
                  <a:pt x="267312" y="2020182"/>
                  <a:pt x="338093" y="1879600"/>
                </a:cubicBezTo>
                <a:lnTo>
                  <a:pt x="405233" y="1746250"/>
                </a:lnTo>
                <a:lnTo>
                  <a:pt x="1082092" y="1071201"/>
                </a:lnTo>
                <a:cubicBezTo>
                  <a:pt x="1818947" y="336316"/>
                  <a:pt x="1757406" y="387917"/>
                  <a:pt x="2051050" y="258755"/>
                </a:cubicBezTo>
                <a:cubicBezTo>
                  <a:pt x="2158533" y="211478"/>
                  <a:pt x="2202415" y="195585"/>
                  <a:pt x="2224160" y="201147"/>
                </a:cubicBezTo>
                <a:close/>
                <a:moveTo>
                  <a:pt x="4016925" y="38100"/>
                </a:moveTo>
                <a:cubicBezTo>
                  <a:pt x="4073138" y="38100"/>
                  <a:pt x="4216400" y="77841"/>
                  <a:pt x="4216400" y="93434"/>
                </a:cubicBezTo>
                <a:cubicBezTo>
                  <a:pt x="4216400" y="108968"/>
                  <a:pt x="103415" y="4216400"/>
                  <a:pt x="87861" y="4216400"/>
                </a:cubicBezTo>
                <a:cubicBezTo>
                  <a:pt x="77001" y="4216400"/>
                  <a:pt x="38100" y="4055601"/>
                  <a:pt x="38100" y="4010708"/>
                </a:cubicBezTo>
                <a:cubicBezTo>
                  <a:pt x="38100" y="3988797"/>
                  <a:pt x="531655" y="3487918"/>
                  <a:pt x="2009760" y="2009790"/>
                </a:cubicBezTo>
                <a:cubicBezTo>
                  <a:pt x="3689847" y="329677"/>
                  <a:pt x="3986670" y="38100"/>
                  <a:pt x="4016925" y="38100"/>
                </a:cubicBezTo>
                <a:close/>
                <a:moveTo>
                  <a:pt x="3102116" y="0"/>
                </a:moveTo>
                <a:lnTo>
                  <a:pt x="3240158" y="0"/>
                </a:lnTo>
                <a:cubicBezTo>
                  <a:pt x="3316081" y="0"/>
                  <a:pt x="3378200" y="4278"/>
                  <a:pt x="3378200" y="9507"/>
                </a:cubicBezTo>
                <a:cubicBezTo>
                  <a:pt x="3378200" y="21962"/>
                  <a:pt x="21998" y="3378200"/>
                  <a:pt x="9543" y="3378200"/>
                </a:cubicBezTo>
                <a:cubicBezTo>
                  <a:pt x="4294" y="3378200"/>
                  <a:pt x="0" y="3314777"/>
                  <a:pt x="0" y="3237260"/>
                </a:cubicBezTo>
                <a:lnTo>
                  <a:pt x="0" y="3096320"/>
                </a:lnTo>
                <a:lnTo>
                  <a:pt x="1551058" y="1548160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494390" y="399140"/>
            <a:ext cx="273018" cy="2730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10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100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01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02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03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04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05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06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07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08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09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1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110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11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12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12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13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14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15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16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17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18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19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20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1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2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3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4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5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6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7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8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29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3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30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31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32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33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34.xml><?xml version="1.0" encoding="utf-8"?>
<p:tagLst xmlns:p="http://schemas.openxmlformats.org/presentationml/2006/main">
  <p:tag name="KSO_WM_DIAGRAM_VIRTUALLY_FRAME" val="{&quot;height&quot;:362.91354330708657,&quot;left&quot;:52,&quot;top&quot;:104.54322834645669,&quot;width&quot;:855}"/>
</p:tagLst>
</file>

<file path=ppt/tags/tag35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36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37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38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39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4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40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41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42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43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44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45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46.xml><?xml version="1.0" encoding="utf-8"?>
<p:tagLst xmlns:p="http://schemas.openxmlformats.org/presentationml/2006/main">
  <p:tag name="KSO_WM_DIAGRAM_VIRTUALLY_FRAME" val="{&quot;height&quot;:379.56984251968504,&quot;left&quot;:457.12307086614175,&quot;top&quot;:115.87102362204723,&quot;width&quot;:448.7803149606299}"/>
</p:tagLst>
</file>

<file path=ppt/tags/tag47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48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49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50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1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2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3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4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5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6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7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8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59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6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60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61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62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63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64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65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66.xml><?xml version="1.0" encoding="utf-8"?>
<p:tagLst xmlns:p="http://schemas.openxmlformats.org/presentationml/2006/main">
  <p:tag name="KSO_WM_DIAGRAM_VIRTUALLY_FRAME" val="{&quot;height&quot;:454.82937007874006,&quot;left&quot;:0,&quot;top&quot;:85.17055118110235,&quot;width&quot;:960.0000787401575}"/>
</p:tagLst>
</file>

<file path=ppt/tags/tag67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68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69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70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1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2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3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4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5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6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7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8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79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80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1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2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3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4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5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6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7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8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89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9.xml><?xml version="1.0" encoding="utf-8"?>
<p:tagLst xmlns:p="http://schemas.openxmlformats.org/presentationml/2006/main">
  <p:tag name="KSO_WM_DIAGRAM_VIRTUALLY_FRAME" val="{&quot;height&quot;:379.56984251968504,&quot;left&quot;:412.02,&quot;top&quot;:115.87102362204723,&quot;width&quot;:495.8833858267716}"/>
</p:tagLst>
</file>

<file path=ppt/tags/tag90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91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92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4.8508661417324}"/>
</p:tagLst>
</file>

<file path=ppt/tags/tag93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94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95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96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97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98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ags/tag99.xml><?xml version="1.0" encoding="utf-8"?>
<p:tagLst xmlns:p="http://schemas.openxmlformats.org/presentationml/2006/main">
  <p:tag name="KSO_WM_DIAGRAM_VIRTUALLY_FRAME" val="{&quot;height&quot;:368.79992125984256,&quot;left&quot;:52,&quot;top&quot;:114.2,&quot;width&quot;:85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1827</Words>
  <Application>WPS 演示</Application>
  <PresentationFormat/>
  <Paragraphs>216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Source Han Sans CN Bold</vt:lpstr>
      <vt:lpstr>OPPOSans H</vt:lpstr>
      <vt:lpstr>Source Han Sans</vt:lpstr>
      <vt:lpstr>Times New Roman</vt:lpstr>
      <vt:lpstr>微软雅黑</vt:lpstr>
      <vt:lpstr>Arial Unicode MS</vt:lpstr>
      <vt:lpstr>Calibri</vt:lpstr>
      <vt:lpstr>等线</vt:lpstr>
      <vt:lpstr>Office 主题​​</vt:lpstr>
      <vt:lpstr>1_Office 主题​​</vt:lpstr>
      <vt:lpstr>2_Office 主题​​</vt:lpstr>
      <vt:lpstr>3_Office 主题​​</vt:lpstr>
      <vt:lpstr>3_Office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嘿嘿</cp:lastModifiedBy>
  <cp:revision>21</cp:revision>
  <dcterms:created xsi:type="dcterms:W3CDTF">2025-10-09T07:52:00Z</dcterms:created>
  <dcterms:modified xsi:type="dcterms:W3CDTF">2025-11-27T08:41:32Z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70D57577325Z51234851","ReservedCode1":"{\"SecurityData\":{\"Type\":\"TC260PG\",\"Version\":1,\"PubSD\":[{\"Type\":\"DS\",\"AlgID\":\"1.2.156.10197.1.501\",\"TBSData\":{\"Type\":\"LabelMataData\"},\"Signature\":\"304402206ba05cacca7651c074afb654d90e85da2599846e82a3a89ae1921fc225c72d9d022074fe8b4c45f43ac0ba18b92e6a6308ac07347283cdee899a280d272b4589d3a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70D57577325Z51234851","ReservedCode2":"{\"SecurityData\":{\"Type\":\"TC260PG\",\"Version\":1,\"PubSD\":[{\"Type\":\"DS\",\"AlgID\":\"1.2.156.10197.1.501\",\"TBSData\":{\"Type\":\"LabelMataData\"},\"Signature\":\"3045022100b2f0cbfedfe6650465d5667e9d835186e96c1c031b4ff7536341530fc3adbd3702202938cd57429e581c54cb0c0ed775f3c1fe0a4d75a582010f416fd91b66b29043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  <property fmtid="{D5CDD505-2E9C-101B-9397-08002B2CF9AE}" pid="3" name="ICV">
    <vt:lpwstr>4909F30CF2BC4B7C93496BAD9DB2996E_12</vt:lpwstr>
  </property>
  <property fmtid="{D5CDD505-2E9C-101B-9397-08002B2CF9AE}" pid="4" name="KSOProductBuildVer">
    <vt:lpwstr>2052-12.1.0.23542</vt:lpwstr>
  </property>
</Properties>
</file>