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embeddedFontLst>
    <p:embeddedFont>
      <p:font typeface="MiSans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4-2.jpg"/><Relationship Id="rId3" Type="http://schemas.openxmlformats.org/officeDocument/2006/relationships/image" Target="../media/image-4-3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12-d2t82m5nfo2stf9din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953"/>
            <a:ext cx="12188825" cy="68560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30730" y="1442403"/>
            <a:ext cx="8328025" cy="828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践行总体国家安全观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系统回顾与行动号召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2:38-d2t83blnfo2stf9dio1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5445" y="2111375"/>
            <a:ext cx="2104390" cy="26352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履行社会责任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259455" y="412750"/>
            <a:ext cx="7860665" cy="6064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全民责任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59455" y="884555"/>
            <a:ext cx="7860030" cy="1376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维护国家安全是全民的责任，每个人都应积极参与其中，为国家安全贡献自己的力量，形成全社会共同维护国家安全的良好氛围。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60090" y="2557145"/>
            <a:ext cx="7860665" cy="6064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履行法定义务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260090" y="3028950"/>
            <a:ext cx="7860030" cy="1376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自觉履行法定的国家安全义务，遵守相关法律法规，积极配合国家安全机关的工作，及时报告危害国家安全的线索。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58820" y="4724400"/>
            <a:ext cx="7860665" cy="6064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参与安全教育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258820" y="5196205"/>
            <a:ext cx="7860030" cy="1376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积极参与国家安全教育活动，通过学习和宣传，提高自身和他人的国家安全意识，增强全社会的安全防范能力。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2-d2t82r5nfo2stf9dino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84580" y="435610"/>
            <a:ext cx="10029825" cy="958850"/>
          </a:xfrm>
          <a:prstGeom prst="roundRect">
            <a:avLst>
              <a:gd name="adj" fmla="val 50000"/>
            </a:avLst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1084580" y="435610"/>
            <a:ext cx="10029825" cy="958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441325" y="1841500"/>
            <a:ext cx="4493895" cy="4424680"/>
          </a:xfrm>
          <a:prstGeom prst="roundRect">
            <a:avLst/>
          </a:prstGeom>
          <a:gradFill rotWithShape="1" flip="none">
            <a:gsLst>
              <a:gs pos="0">
                <a:srgbClr val="FEFDE6">
                  <a:alpha val="28000"/>
                </a:srgbClr>
              </a:gs>
              <a:gs pos="91000">
                <a:srgbClr val="F8EACC"/>
              </a:gs>
              <a:gs pos="100000">
                <a:srgbClr val="F8EACC"/>
              </a:gs>
            </a:gsLst>
            <a:lin ang="16200000" scaled="1"/>
          </a:gradFill>
          <a:ln/>
          <a:effectLst>
            <a:outerShdw sx="100000" sy="100000" kx="0" ky="0" algn="bl" rotWithShape="0" blurRad="50800" dist="26941" dir="2700000">
              <a:srgbClr val="991d13">
                <a:alpha val="83922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441325" y="1841500"/>
            <a:ext cx="4493895" cy="44246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745740" y="540385"/>
            <a:ext cx="6941185" cy="772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全课程总结回顾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385685" y="1841500"/>
            <a:ext cx="4493895" cy="4424680"/>
          </a:xfrm>
          <a:prstGeom prst="roundRect">
            <a:avLst/>
          </a:prstGeom>
          <a:gradFill rotWithShape="1" flip="none">
            <a:gsLst>
              <a:gs pos="0">
                <a:srgbClr val="FEFDE6">
                  <a:alpha val="28000"/>
                </a:srgbClr>
              </a:gs>
              <a:gs pos="91000">
                <a:srgbClr val="F8EACC"/>
              </a:gs>
              <a:gs pos="100000">
                <a:srgbClr val="F8EACC"/>
              </a:gs>
            </a:gsLst>
            <a:lin ang="16200000" scaled="1"/>
          </a:gradFill>
          <a:ln/>
          <a:effectLst>
            <a:outerShdw sx="100000" sy="100000" kx="0" ky="0" algn="bl" rotWithShape="0" blurRad="50800" dist="26941" dir="2700000">
              <a:srgbClr val="991d13">
                <a:alpha val="83922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7385685" y="1841500"/>
            <a:ext cx="4493895" cy="44246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1" descr="https://kimi-img.moonshot.cn/pub/slides/slides_tmpl/image/25-09-05-14:21:51-d2t82vtnfo2stf9din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0" y="2336165"/>
            <a:ext cx="3320415" cy="312356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18515" y="2143760"/>
            <a:ext cx="3737610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回顾核心内容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819150" y="2950845"/>
            <a:ext cx="3737610" cy="3075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本课程从总体国家安全观的创立背景、党的领导、统筹发展与安全、人民与政治安全、经济及多重保障、各领域立体屏障、国际安全与全球治理到践行路径，系统阐述了国家安全的各个方面。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7762875" y="2143760"/>
            <a:ext cx="3737610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强调系统性与实践性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7763510" y="2950845"/>
            <a:ext cx="3737610" cy="3075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总体国家安全观具有高度的系统性和实践性，它涵盖了国家安全的各个领域和层面，为我们在实践中维护国家安全提供了科学的指导和方法。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7-d2t82sdnfo2stf9dinp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55" y="1094105"/>
            <a:ext cx="6431915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行动号召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17855" y="2236470"/>
            <a:ext cx="6431915" cy="494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行动号召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17220" y="2731135"/>
            <a:ext cx="6057900" cy="2386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让我们争做总体国家安全观的坚定践行者，将爱国情、强国志、报国行融入到维护国家安全的实践中，为实现中华民族伟大复兴的中国梦贡献力量！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12-d2t82m5nfo2stf9din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12240260" cy="68853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61540" y="1897380"/>
            <a:ext cx="8111490" cy="10255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2-d2t82r5nfo2stf9dino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2382520"/>
            <a:ext cx="4196080" cy="1029335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1143000" y="2382520"/>
            <a:ext cx="4196080" cy="10293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4723765" y="848995"/>
            <a:ext cx="2896870" cy="1202690"/>
          </a:xfrm>
          <a:prstGeom prst="roundRect">
            <a:avLst/>
          </a:prstGeom>
          <a:solidFill>
            <a:srgbClr val="F8EACC"/>
          </a:solidFill>
          <a:ln w="19050">
            <a:solidFill>
              <a:srgbClr val="C0000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723765" y="848995"/>
            <a:ext cx="2896870" cy="12026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339715" y="1108075"/>
            <a:ext cx="163703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976745" y="2395220"/>
            <a:ext cx="4196080" cy="1029335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9" name="Text 6"/>
          <p:cNvSpPr/>
          <p:nvPr/>
        </p:nvSpPr>
        <p:spPr>
          <a:xfrm>
            <a:off x="6976745" y="2395220"/>
            <a:ext cx="4196080" cy="10293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43000" y="3989705"/>
            <a:ext cx="4196080" cy="1029335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11" name="Text 8"/>
          <p:cNvSpPr/>
          <p:nvPr/>
        </p:nvSpPr>
        <p:spPr>
          <a:xfrm>
            <a:off x="1143000" y="3989705"/>
            <a:ext cx="4196080" cy="10293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976745" y="4002405"/>
            <a:ext cx="4196080" cy="1029335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13" name="Text 10"/>
          <p:cNvSpPr/>
          <p:nvPr/>
        </p:nvSpPr>
        <p:spPr>
          <a:xfrm>
            <a:off x="6976745" y="4002405"/>
            <a:ext cx="4196080" cy="10293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318895" y="2481580"/>
            <a:ext cx="3613150" cy="9302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课程导入与意识觉醒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318895" y="4059555"/>
            <a:ext cx="3614420" cy="9309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意识防线与斗争精神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260590" y="2481580"/>
            <a:ext cx="3517265" cy="906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全民责任与行动落地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260590" y="4059555"/>
            <a:ext cx="3517265" cy="959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系统回顾与行动号召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课程导入与意识觉醒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2-d2t82r5nfo2stf9dino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37155" y="498475"/>
            <a:ext cx="6941185" cy="772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践行总体国家安全观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22:10-d2t834lnfo2stf9dintg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45" y="1438910"/>
            <a:ext cx="4025265" cy="225806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4:22:14-d2t835lnfo2stf9dinu0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25" y="1438275"/>
            <a:ext cx="4056380" cy="225869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248410" y="3823335"/>
            <a:ext cx="4739005" cy="6108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标题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1248410" y="4434205"/>
            <a:ext cx="4739005" cy="2129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本板块聚焦于如何将总体国家安全观从理论转化为实际行动，强调学习国家安全知识的最终目的是指导实践，通过具体行动维护国家安全。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6344920" y="3864610"/>
            <a:ext cx="4739005" cy="6108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副标题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6344920" y="4475480"/>
            <a:ext cx="4739005" cy="2129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从认识到行动的转变是践行总体国家安全观的关键步骤，本课程旨在引导学生将国家安全理念内化于心、外化于行，成为国家安全的坚定守护者。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意识防线与斗争精神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47-d2t82utnfo2stf9dinq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8020" y="1595755"/>
            <a:ext cx="767334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终极目标：学习之后，我们该如何做？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208020" y="2799080"/>
            <a:ext cx="7673340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终极目标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8020" y="3566795"/>
            <a:ext cx="7673340" cy="21126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学习总体国家安全观的终极目标是将其融入日常生活与工作中，通过增强意识、培养精神、履行责任，使每个人成为国家安全的积极践行者。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3:05-d2t83idnfo2stf9dio3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29615" y="288925"/>
            <a:ext cx="10547350" cy="77216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729615" y="288925"/>
            <a:ext cx="10547350" cy="7721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2745740" y="316230"/>
            <a:ext cx="6941185" cy="7327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991D1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增强国家安全意识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040130" y="1589405"/>
            <a:ext cx="961390" cy="828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172970" y="1474470"/>
            <a:ext cx="20840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认识国家安全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579620" y="140208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深刻认识到国家安全是国家生存与发展的基石，关乎每个人的切身利益，是头等大事，必须时刻保持高度警惕。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028065" y="3214370"/>
            <a:ext cx="961390" cy="828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172970" y="3073400"/>
            <a:ext cx="20840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坚持国家利益至上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579620" y="300101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在任何情况下，都应将国家利益置于首位，确保个人行为与国家利益相一致，自觉抵制一切危害国家利益的行为。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36320" y="4888865"/>
            <a:ext cx="961390" cy="828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299970" y="4657090"/>
            <a:ext cx="20840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筑牢意识防线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579620" y="465709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通过持续学习与实践，不断增强国家安全意识，在思想上筑牢防线，形成自觉维护国家安全的价值观和行为准则。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全民责任与行动落地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2:15-d2t835tnfo2stf9dinu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09575" y="981710"/>
            <a:ext cx="2964815" cy="110490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409575" y="981710"/>
            <a:ext cx="2964815" cy="1104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602480" y="2468245"/>
            <a:ext cx="2987675" cy="19215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培养忧患与斗争精神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8774430" y="960755"/>
            <a:ext cx="2964815" cy="110490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7" name="Text 4"/>
          <p:cNvSpPr/>
          <p:nvPr/>
        </p:nvSpPr>
        <p:spPr>
          <a:xfrm>
            <a:off x="8774430" y="960755"/>
            <a:ext cx="2964815" cy="1104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24815" y="1129665"/>
            <a:ext cx="298767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忧患意识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24815" y="2105025"/>
            <a:ext cx="2949575" cy="39954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40000"/>
              </a:lnSpc>
            </a:pPr>
            <a:r>
              <a:rPr lang="en-US" sz="18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忧患意识是中华民族的重要精神特质，它使我们在面对复杂多变的国际形势时，始终保持警觉，提前做好应对风险的准备。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789670" y="1108710"/>
            <a:ext cx="298767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斗争精神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797290" y="2105025"/>
            <a:ext cx="2948940" cy="39954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40000"/>
              </a:lnSpc>
            </a:pPr>
            <a:r>
              <a:rPr lang="en-US" sz="18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在新时代，我们要在合法、理性的轨道上，勇于面对各种挑战，通过斗争增长才干，捍卫国家利益，推动社会进步。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践行总体国家安全观</dc:title>
  <dc:subject>践行总体国家安全观</dc:subject>
  <dc:creator>Kimi</dc:creator>
  <cp:lastModifiedBy>Kimi</cp:lastModifiedBy>
  <cp:revision>1</cp:revision>
  <dcterms:created xsi:type="dcterms:W3CDTF">2025-11-17T11:32:04Z</dcterms:created>
  <dcterms:modified xsi:type="dcterms:W3CDTF">2025-11-17T11:32:04Z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{"Label":"践行总体国家安全观","ContentProducer":"001191110108MACG2KBH8F10000","ProduceID":"d4dgeltr1r8j4qehagmg","ReservedCode1":"","ContentPropagator":"001191110108MACG2KBH8F20000","PropagateID":"d4dgeltr1r8j4qehagmg","ReservedCode2":""}</vt:lpwstr>
  </property>
</Properties>
</file>