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embeddedFontLst>
    <p:embeddedFont>
      <p:font typeface="MiSans" charset="-122" pitchFamily="34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11-5.png"/><Relationship Id="rId6" Type="http://schemas.openxmlformats.org/officeDocument/2006/relationships/image" Target="../media/image-11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3.png"/><Relationship Id="rId2" Type="http://schemas.openxmlformats.org/officeDocument/2006/relationships/image" Target="../media/image-1-1.jpg"/><Relationship Id="rId3" Type="http://schemas.openxmlformats.org/officeDocument/2006/relationships/image" Target="../media/image-4-2.png"/><Relationship Id="rId4" Type="http://schemas.openxmlformats.org/officeDocument/2006/relationships/image" Target="../media/image-4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13-5.png"/><Relationship Id="rId6" Type="http://schemas.openxmlformats.org/officeDocument/2006/relationships/image" Target="../media/image-4-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3.png"/><Relationship Id="rId2" Type="http://schemas.openxmlformats.org/officeDocument/2006/relationships/image" Target="../media/image-1-1.jpg"/><Relationship Id="rId3" Type="http://schemas.openxmlformats.org/officeDocument/2006/relationships/image" Target="../media/image-4-2.png"/><Relationship Id="rId4" Type="http://schemas.openxmlformats.org/officeDocument/2006/relationships/image" Target="../media/image-4-4.png"/><Relationship Id="rId5" Type="http://schemas.openxmlformats.org/officeDocument/2006/relationships/image" Target="../media/image-7-5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3.png"/><Relationship Id="rId2" Type="http://schemas.openxmlformats.org/officeDocument/2006/relationships/image" Target="../media/image-1-1.jpg"/><Relationship Id="rId3" Type="http://schemas.openxmlformats.org/officeDocument/2006/relationships/image" Target="../media/image-4-2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583815"/>
            <a:ext cx="6652895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全球安全治理的中国方案</a:t>
            </a:r>
            <a:endParaRPr lang="en-US" sz="1600" dirty="0"/>
          </a:p>
        </p:txBody>
      </p:sp>
      <p:sp>
        <p:nvSpPr>
          <p:cNvPr id="5" name="Shape 1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6" name="Text 2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0" name="Text 6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726372"/>
            <a:ext cx="5006142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战略意义与思考引导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80103" y="1171892"/>
            <a:ext cx="6652633" cy="17732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0" b="1" dirty="0">
                <a:solidFill>
                  <a:srgbClr val="FFEDC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7" name="Text 3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1" name="Text 7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履行社会责任</a:t>
            </a:r>
            <a:endParaRPr lang="en-US" sz="1600" dirty="0"/>
          </a:p>
        </p:txBody>
      </p:sp>
      <p:pic>
        <p:nvPicPr>
          <p:cNvPr id="9" name="Image 4" descr="https://kimi-img.moonshot.cn/pub/slides/slides_tmpl/image/25-09-04-16:20:46-d2sknnm1bb2p4onbqgq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30" y="1882140"/>
            <a:ext cx="5108575" cy="3669665"/>
          </a:xfrm>
          <a:prstGeom prst="rect">
            <a:avLst/>
          </a:prstGeom>
        </p:spPr>
      </p:pic>
      <p:sp>
        <p:nvSpPr>
          <p:cNvPr id="10" name="Shape 3"/>
          <p:cNvSpPr/>
          <p:nvPr/>
        </p:nvSpPr>
        <p:spPr>
          <a:xfrm>
            <a:off x="6517640" y="2461895"/>
            <a:ext cx="109855" cy="838835"/>
          </a:xfrm>
          <a:prstGeom prst="roundRect">
            <a:avLst/>
          </a:prstGeom>
          <a:solidFill>
            <a:srgbClr val="D02227"/>
          </a:solidFill>
          <a:ln/>
        </p:spPr>
      </p:sp>
      <p:sp>
        <p:nvSpPr>
          <p:cNvPr id="11" name="Text 4"/>
          <p:cNvSpPr/>
          <p:nvPr/>
        </p:nvSpPr>
        <p:spPr>
          <a:xfrm>
            <a:off x="6517640" y="2461895"/>
            <a:ext cx="109855" cy="8388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Image 5" descr="https://kimi-img.moonshot.cn/pub/slides/slides_tmpl/image/25-09-04-16:20:46-d2sknnm1bb2p4onbqgq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30" y="1861185"/>
            <a:ext cx="5108575" cy="3669665"/>
          </a:xfrm>
          <a:prstGeom prst="rect">
            <a:avLst/>
          </a:prstGeom>
        </p:spPr>
      </p:pic>
      <p:sp>
        <p:nvSpPr>
          <p:cNvPr id="13" name="Shape 5"/>
          <p:cNvSpPr/>
          <p:nvPr/>
        </p:nvSpPr>
        <p:spPr>
          <a:xfrm>
            <a:off x="1183640" y="2440940"/>
            <a:ext cx="109855" cy="838835"/>
          </a:xfrm>
          <a:prstGeom prst="roundRect">
            <a:avLst/>
          </a:prstGeom>
          <a:solidFill>
            <a:srgbClr val="D02227"/>
          </a:solidFill>
          <a:ln/>
        </p:spPr>
      </p:sp>
      <p:sp>
        <p:nvSpPr>
          <p:cNvPr id="14" name="Text 6"/>
          <p:cNvSpPr/>
          <p:nvPr/>
        </p:nvSpPr>
        <p:spPr>
          <a:xfrm>
            <a:off x="1183640" y="2440940"/>
            <a:ext cx="109855" cy="8388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1294130" y="2352675"/>
            <a:ext cx="3552190" cy="43894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A21E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全民责任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1183640" y="3536315"/>
            <a:ext cx="446786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维护国家安全是全民的责任，每个人都应积极参与其中，通过自身行动为国家安全贡献力量，形成全社会共同维护国家安全的良好氛围。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6628130" y="2373630"/>
            <a:ext cx="3552190" cy="43894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A21E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履行义务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6517640" y="3557270"/>
            <a:ext cx="446786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我们要自觉履行法定的义务，遵守相关法律法规，不参与任何危害国家安全的活动，积极支持国家安全工作。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2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2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3"/>
          <a:srcRect l="0" r="9476" t="0" b="15694"/>
          <a:stretch/>
        </p:blipFill>
        <p:spPr>
          <a:xfrm>
            <a:off x="1845310" y="2176145"/>
            <a:ext cx="10346690" cy="4681855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0" y="5837555"/>
            <a:ext cx="12192000" cy="1020445"/>
          </a:xfrm>
          <a:custGeom>
            <a:avLst/>
            <a:gdLst/>
            <a:ahLst/>
            <a:cxnLst/>
            <a:rect l="l" t="t" r="r" b="b"/>
            <a:pathLst>
              <a:path w="12192000" h="1020445">
                <a:moveTo>
                  <a:pt x="0" y="0"/>
                </a:moveTo>
                <a:lnTo>
                  <a:pt x="634163" y="120917"/>
                </a:lnTo>
                <a:cubicBezTo>
                  <a:pt x="2257766" y="397737"/>
                  <a:pt x="4118377" y="554977"/>
                  <a:pt x="6096001" y="554977"/>
                </a:cubicBezTo>
                <a:cubicBezTo>
                  <a:pt x="8073625" y="554977"/>
                  <a:pt x="9934235" y="397737"/>
                  <a:pt x="11557838" y="120917"/>
                </a:cubicBezTo>
                <a:lnTo>
                  <a:pt x="12192000" y="0"/>
                </a:lnTo>
                <a:lnTo>
                  <a:pt x="12192000" y="1020445"/>
                </a:lnTo>
                <a:lnTo>
                  <a:pt x="0" y="1020445"/>
                </a:lnTo>
                <a:close/>
              </a:path>
            </a:pathLst>
          </a:custGeom>
          <a:gradFill rotWithShape="0" flip="none">
            <a:gsLst>
              <a:gs pos="0">
                <a:srgbClr val="C51620"/>
              </a:gs>
              <a:gs pos="92000">
                <a:srgbClr val="A21E24"/>
              </a:gs>
              <a:gs pos="100000">
                <a:srgbClr val="A21E24"/>
              </a:gs>
            </a:gsLst>
            <a:lin ang="2700000" scaled="1"/>
          </a:gradFill>
          <a:ln/>
        </p:spPr>
      </p:sp>
      <p:sp>
        <p:nvSpPr>
          <p:cNvPr id="8" name="Text 3"/>
          <p:cNvSpPr/>
          <p:nvPr/>
        </p:nvSpPr>
        <p:spPr>
          <a:xfrm>
            <a:off x="0" y="5837555"/>
            <a:ext cx="12192000" cy="1020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09-04-16:20:49-d2sknoe1bb2p4onbqh10.png">    </p:cNvPr>
          <p:cNvPicPr>
            <a:picLocks noChangeAspect="1"/>
          </p:cNvPicPr>
          <p:nvPr/>
        </p:nvPicPr>
        <p:blipFill>
          <a:blip r:embed="rId5"/>
          <a:srcRect l="0" r="0" t="14" b="14"/>
          <a:stretch/>
        </p:blipFill>
        <p:spPr>
          <a:xfrm flipH="1">
            <a:off x="751840" y="2387600"/>
            <a:ext cx="2309495" cy="230949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全课程总结回顾</a:t>
            </a:r>
            <a:endParaRPr lang="en-US" sz="1600" dirty="0"/>
          </a:p>
        </p:txBody>
      </p:sp>
      <p:sp>
        <p:nvSpPr>
          <p:cNvPr id="12" name="Shape 5"/>
          <p:cNvSpPr/>
          <p:nvPr/>
        </p:nvSpPr>
        <p:spPr>
          <a:xfrm>
            <a:off x="13970" y="1649730"/>
            <a:ext cx="3784600" cy="3784600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gradFill rotWithShape="1" flip="none">
              <a:gsLst>
                <a:gs pos="0">
                  <a:srgbClr val="FAC9CC">
                    <a:alpha val="0"/>
                  </a:srgbClr>
                </a:gs>
                <a:gs pos="47000">
                  <a:srgbClr val="FAC9CC">
                    <a:alpha val="0"/>
                  </a:srgbClr>
                </a:gs>
                <a:gs pos="100000">
                  <a:srgbClr val="C51620"/>
                </a:gs>
              </a:gsLst>
              <a:lin ang="0" scaled="1"/>
            </a:gradFill>
            <a:prstDash val="solid"/>
          </a:ln>
        </p:spPr>
      </p:sp>
      <p:sp>
        <p:nvSpPr>
          <p:cNvPr id="13" name="Text 6"/>
          <p:cNvSpPr/>
          <p:nvPr/>
        </p:nvSpPr>
        <p:spPr>
          <a:xfrm>
            <a:off x="13970" y="1649730"/>
            <a:ext cx="3784600" cy="37846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7"/>
          <p:cNvSpPr/>
          <p:nvPr/>
        </p:nvSpPr>
        <p:spPr>
          <a:xfrm>
            <a:off x="2752725" y="1707515"/>
            <a:ext cx="762000" cy="762000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15" name="Text 8"/>
          <p:cNvSpPr/>
          <p:nvPr/>
        </p:nvSpPr>
        <p:spPr>
          <a:xfrm>
            <a:off x="2752725" y="1707515"/>
            <a:ext cx="76200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9"/>
          <p:cNvSpPr/>
          <p:nvPr/>
        </p:nvSpPr>
        <p:spPr>
          <a:xfrm>
            <a:off x="3355975" y="3225165"/>
            <a:ext cx="762000" cy="762000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17" name="Text 10"/>
          <p:cNvSpPr/>
          <p:nvPr/>
        </p:nvSpPr>
        <p:spPr>
          <a:xfrm>
            <a:off x="3355975" y="3225165"/>
            <a:ext cx="76200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1"/>
          <p:cNvSpPr/>
          <p:nvPr/>
        </p:nvSpPr>
        <p:spPr>
          <a:xfrm>
            <a:off x="2752725" y="4742815"/>
            <a:ext cx="762000" cy="762000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19" name="Text 12"/>
          <p:cNvSpPr/>
          <p:nvPr/>
        </p:nvSpPr>
        <p:spPr>
          <a:xfrm>
            <a:off x="2752725" y="4742815"/>
            <a:ext cx="76200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2641600" y="1859915"/>
            <a:ext cx="94107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3867785" y="1624330"/>
            <a:ext cx="696468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C5162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回顾核心内容</a:t>
            </a:r>
            <a:endParaRPr lang="en-US" sz="1600" dirty="0"/>
          </a:p>
        </p:txBody>
      </p:sp>
      <p:sp>
        <p:nvSpPr>
          <p:cNvPr id="22" name="Text 15"/>
          <p:cNvSpPr/>
          <p:nvPr/>
        </p:nvSpPr>
        <p:spPr>
          <a:xfrm>
            <a:off x="3867785" y="1905635"/>
            <a:ext cx="6963117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本课程从总体国家安全观的创立、科学内涵、重点领域到践行路径，系统阐述了国家安全的理论与实践，为学生提供了全面的学习框架。</a:t>
            </a:r>
            <a:endParaRPr lang="en-US" sz="1600" dirty="0"/>
          </a:p>
        </p:txBody>
      </p:sp>
      <p:sp>
        <p:nvSpPr>
          <p:cNvPr id="23" name="Text 16"/>
          <p:cNvSpPr/>
          <p:nvPr/>
        </p:nvSpPr>
        <p:spPr>
          <a:xfrm>
            <a:off x="3244850" y="3377565"/>
            <a:ext cx="94107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4471035" y="3141980"/>
            <a:ext cx="696468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C5162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系统性与实践性</a:t>
            </a:r>
            <a:endParaRPr lang="en-US" sz="1600" dirty="0"/>
          </a:p>
        </p:txBody>
      </p:sp>
      <p:sp>
        <p:nvSpPr>
          <p:cNvPr id="25" name="Text 18"/>
          <p:cNvSpPr/>
          <p:nvPr/>
        </p:nvSpPr>
        <p:spPr>
          <a:xfrm>
            <a:off x="4471035" y="3423285"/>
            <a:ext cx="6963117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总体国家安全观强调系统思维和实践导向，要求我们在学习中不仅要理解理论，更要将理论转化为实际行动，为国家安全贡献力量。</a:t>
            </a:r>
            <a:endParaRPr lang="en-US" sz="1600" dirty="0"/>
          </a:p>
        </p:txBody>
      </p:sp>
      <p:sp>
        <p:nvSpPr>
          <p:cNvPr id="26" name="Text 19"/>
          <p:cNvSpPr/>
          <p:nvPr/>
        </p:nvSpPr>
        <p:spPr>
          <a:xfrm>
            <a:off x="2641600" y="4895215"/>
            <a:ext cx="94107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7" name="Text 20"/>
          <p:cNvSpPr/>
          <p:nvPr/>
        </p:nvSpPr>
        <p:spPr>
          <a:xfrm>
            <a:off x="3867785" y="4659630"/>
            <a:ext cx="696468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C5162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未来展望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3867785" y="4940935"/>
            <a:ext cx="6963117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在未来的学习和生活中，我们要持续关注国家安全动态，不断提升自身能力，积极参与国家安全建设，为实现中华民族伟大复兴贡献力量。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09-04-16:20:59-d2sknqu1bb2p4onbqh60.png">    </p:cNvPr>
          <p:cNvPicPr>
            <a:picLocks noChangeAspect="1"/>
          </p:cNvPicPr>
          <p:nvPr/>
        </p:nvPicPr>
        <p:blipFill>
          <a:blip r:embed="rId5"/>
          <a:srcRect l="2782" r="10085" t="0" b="12467"/>
          <a:stretch/>
        </p:blipFill>
        <p:spPr>
          <a:xfrm rot="20460000">
            <a:off x="-208765" y="1553660"/>
            <a:ext cx="13737122" cy="6984583"/>
          </a:xfrm>
          <a:prstGeom prst="rect">
            <a:avLst/>
          </a:prstGeom>
        </p:spPr>
      </p:pic>
      <p:sp>
        <p:nvSpPr>
          <p:cNvPr id="9" name="Shape 2"/>
          <p:cNvSpPr/>
          <p:nvPr/>
        </p:nvSpPr>
        <p:spPr>
          <a:xfrm>
            <a:off x="1585595" y="1590675"/>
            <a:ext cx="9096375" cy="4126230"/>
          </a:xfrm>
          <a:prstGeom prst="plaque">
            <a:avLst>
              <a:gd name="adj" fmla="val 5570"/>
            </a:avLst>
          </a:prstGeom>
          <a:solidFill>
            <a:srgbClr val="FFFFFF">
              <a:alpha val="92157"/>
            </a:srgbClr>
          </a:solidFill>
          <a:ln w="12700">
            <a:solidFill>
              <a:srgbClr val="D02227"/>
            </a:solidFill>
            <a:prstDash val="solid"/>
          </a:ln>
        </p:spPr>
      </p:sp>
      <p:sp>
        <p:nvSpPr>
          <p:cNvPr id="10" name="Text 3"/>
          <p:cNvSpPr/>
          <p:nvPr/>
        </p:nvSpPr>
        <p:spPr>
          <a:xfrm>
            <a:off x="1585595" y="1590675"/>
            <a:ext cx="9096375" cy="4126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结束页</a:t>
            </a:r>
            <a:endParaRPr lang="en-US" sz="1600" dirty="0"/>
          </a:p>
        </p:txBody>
      </p:sp>
      <p:pic>
        <p:nvPicPr>
          <p:cNvPr id="12" name="Image 5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2167585" y="2157095"/>
            <a:ext cx="793239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行动号召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2167585" y="2655570"/>
            <a:ext cx="7932395" cy="1371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让我们争做总体国家安全观的坚定践行者，从自身做起，从点滴做起，为维护国家安全贡献自己的力量，共同守护国家的长治久安和人民的幸福安康。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21970" y="2350135"/>
            <a:ext cx="6652895" cy="1244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感谢你的观看</a:t>
            </a:r>
            <a:endParaRPr lang="en-US" sz="1600" dirty="0"/>
          </a:p>
        </p:txBody>
      </p:sp>
      <p:sp>
        <p:nvSpPr>
          <p:cNvPr id="5" name="Shape 1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6" name="Text 2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0" name="Text 6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30555" y="3634105"/>
            <a:ext cx="599821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ECC9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 FOR WATCHING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2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5" name="Text 1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9" name="Text 5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4746943" y="582930"/>
            <a:ext cx="2698115" cy="101600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4746943" y="582930"/>
            <a:ext cx="2698115" cy="1016000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6000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4653598" y="1322070"/>
            <a:ext cx="2884805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ECC97C">
                    <a:alpha val="5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1158240" y="2488565"/>
            <a:ext cx="4941570" cy="1041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1158240" y="2488565"/>
            <a:ext cx="4941570" cy="1041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1330960" y="2589530"/>
            <a:ext cx="839470" cy="839470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18" name="Text 14"/>
          <p:cNvSpPr/>
          <p:nvPr/>
        </p:nvSpPr>
        <p:spPr>
          <a:xfrm>
            <a:off x="1330960" y="2589530"/>
            <a:ext cx="839470" cy="8394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1158240" y="4013200"/>
            <a:ext cx="4941570" cy="1041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1158240" y="4013200"/>
            <a:ext cx="4941570" cy="1041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1330960" y="4114165"/>
            <a:ext cx="839470" cy="839470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22" name="Text 18"/>
          <p:cNvSpPr/>
          <p:nvPr/>
        </p:nvSpPr>
        <p:spPr>
          <a:xfrm>
            <a:off x="1330960" y="4114165"/>
            <a:ext cx="839470" cy="8394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9"/>
          <p:cNvSpPr/>
          <p:nvPr/>
        </p:nvSpPr>
        <p:spPr>
          <a:xfrm>
            <a:off x="6478905" y="2488565"/>
            <a:ext cx="4941570" cy="1041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6478905" y="2488565"/>
            <a:ext cx="4941570" cy="1041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21"/>
          <p:cNvSpPr/>
          <p:nvPr/>
        </p:nvSpPr>
        <p:spPr>
          <a:xfrm>
            <a:off x="6651625" y="2589530"/>
            <a:ext cx="839470" cy="839470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26" name="Text 22"/>
          <p:cNvSpPr/>
          <p:nvPr/>
        </p:nvSpPr>
        <p:spPr>
          <a:xfrm>
            <a:off x="6651625" y="2589530"/>
            <a:ext cx="839470" cy="8394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23"/>
          <p:cNvSpPr/>
          <p:nvPr/>
        </p:nvSpPr>
        <p:spPr>
          <a:xfrm>
            <a:off x="6478905" y="4013200"/>
            <a:ext cx="4941570" cy="10414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6478905" y="4013200"/>
            <a:ext cx="4941570" cy="1041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9" name="Shape 25"/>
          <p:cNvSpPr/>
          <p:nvPr/>
        </p:nvSpPr>
        <p:spPr>
          <a:xfrm>
            <a:off x="6651625" y="4114165"/>
            <a:ext cx="839470" cy="839470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30" name="Text 26"/>
          <p:cNvSpPr/>
          <p:nvPr/>
        </p:nvSpPr>
        <p:spPr>
          <a:xfrm>
            <a:off x="6651625" y="4114165"/>
            <a:ext cx="839470" cy="8394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1" name="Shape 27"/>
          <p:cNvSpPr/>
          <p:nvPr/>
        </p:nvSpPr>
        <p:spPr>
          <a:xfrm>
            <a:off x="1376043" y="2737215"/>
            <a:ext cx="749823" cy="55601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2" name="Text 28"/>
          <p:cNvSpPr/>
          <p:nvPr/>
        </p:nvSpPr>
        <p:spPr>
          <a:xfrm>
            <a:off x="1376043" y="2737215"/>
            <a:ext cx="749823" cy="556019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3" name="Shape 29"/>
          <p:cNvSpPr/>
          <p:nvPr/>
        </p:nvSpPr>
        <p:spPr>
          <a:xfrm>
            <a:off x="2301240" y="2595880"/>
            <a:ext cx="3546475" cy="83312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4" name="Text 30"/>
          <p:cNvSpPr/>
          <p:nvPr/>
        </p:nvSpPr>
        <p:spPr>
          <a:xfrm>
            <a:off x="2301240" y="2595880"/>
            <a:ext cx="3546475" cy="833120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中国倡导的国际安全理念</a:t>
            </a:r>
            <a:endParaRPr lang="en-US" sz="1600" dirty="0"/>
          </a:p>
        </p:txBody>
      </p:sp>
      <p:sp>
        <p:nvSpPr>
          <p:cNvPr id="35" name="Shape 31"/>
          <p:cNvSpPr/>
          <p:nvPr/>
        </p:nvSpPr>
        <p:spPr>
          <a:xfrm>
            <a:off x="6696708" y="2737215"/>
            <a:ext cx="749823" cy="55601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6" name="Text 32"/>
          <p:cNvSpPr/>
          <p:nvPr/>
        </p:nvSpPr>
        <p:spPr>
          <a:xfrm>
            <a:off x="6696708" y="2737215"/>
            <a:ext cx="749823" cy="556019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7" name="Shape 33"/>
          <p:cNvSpPr/>
          <p:nvPr/>
        </p:nvSpPr>
        <p:spPr>
          <a:xfrm>
            <a:off x="7600315" y="2597785"/>
            <a:ext cx="3546475" cy="83121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8" name="Text 34"/>
          <p:cNvSpPr/>
          <p:nvPr/>
        </p:nvSpPr>
        <p:spPr>
          <a:xfrm>
            <a:off x="7600315" y="2597785"/>
            <a:ext cx="3546475" cy="83121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风险挑战与治理难题</a:t>
            </a:r>
            <a:endParaRPr lang="en-US" sz="1600" dirty="0"/>
          </a:p>
        </p:txBody>
      </p:sp>
      <p:sp>
        <p:nvSpPr>
          <p:cNvPr id="39" name="Shape 35"/>
          <p:cNvSpPr/>
          <p:nvPr/>
        </p:nvSpPr>
        <p:spPr>
          <a:xfrm>
            <a:off x="1376043" y="4278950"/>
            <a:ext cx="749823" cy="55601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0" name="Text 36"/>
          <p:cNvSpPr/>
          <p:nvPr/>
        </p:nvSpPr>
        <p:spPr>
          <a:xfrm>
            <a:off x="1376043" y="4278950"/>
            <a:ext cx="749823" cy="556019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1" name="Shape 37"/>
          <p:cNvSpPr/>
          <p:nvPr/>
        </p:nvSpPr>
        <p:spPr>
          <a:xfrm>
            <a:off x="2294255" y="4114165"/>
            <a:ext cx="3546475" cy="83121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2" name="Text 38"/>
          <p:cNvSpPr/>
          <p:nvPr/>
        </p:nvSpPr>
        <p:spPr>
          <a:xfrm>
            <a:off x="2294255" y="4114165"/>
            <a:ext cx="3546475" cy="83121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中国方案与治理行动</a:t>
            </a:r>
            <a:endParaRPr lang="en-US" sz="1600" dirty="0"/>
          </a:p>
        </p:txBody>
      </p:sp>
      <p:sp>
        <p:nvSpPr>
          <p:cNvPr id="43" name="Shape 39"/>
          <p:cNvSpPr/>
          <p:nvPr/>
        </p:nvSpPr>
        <p:spPr>
          <a:xfrm>
            <a:off x="6698780" y="4278950"/>
            <a:ext cx="749823" cy="55601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4" name="Text 40"/>
          <p:cNvSpPr/>
          <p:nvPr/>
        </p:nvSpPr>
        <p:spPr>
          <a:xfrm>
            <a:off x="6698780" y="4278950"/>
            <a:ext cx="749823" cy="556019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5" name="Shape 41"/>
          <p:cNvSpPr/>
          <p:nvPr/>
        </p:nvSpPr>
        <p:spPr>
          <a:xfrm>
            <a:off x="7600315" y="4114165"/>
            <a:ext cx="3546475" cy="83121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6" name="Text 42"/>
          <p:cNvSpPr/>
          <p:nvPr/>
        </p:nvSpPr>
        <p:spPr>
          <a:xfrm>
            <a:off x="7600315" y="4114165"/>
            <a:ext cx="3546475" cy="83121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战略意义与思考引导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726372"/>
            <a:ext cx="5006142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中国倡导的国际安全理念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80103" y="1171892"/>
            <a:ext cx="6652633" cy="17732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0" b="1" dirty="0">
                <a:solidFill>
                  <a:srgbClr val="FFEDC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7" name="Text 3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1" name="Text 7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践行总体国家安全观</a:t>
            </a:r>
            <a:endParaRPr lang="en-US" sz="1600" dirty="0"/>
          </a:p>
        </p:txBody>
      </p:sp>
      <p:pic>
        <p:nvPicPr>
          <p:cNvPr id="9" name="Image 4" descr="https://kimi-img.moonshot.cn/pub/slides/slides_tmpl/image/25-09-04-16:20:46-d2sknnm1bb2p4onbqgpg.png">    </p:cNvPr>
          <p:cNvPicPr>
            <a:picLocks noChangeAspect="1"/>
          </p:cNvPicPr>
          <p:nvPr/>
        </p:nvPicPr>
        <p:blipFill>
          <a:blip r:embed="rId5"/>
          <a:srcRect l="0" r="0" t="65" b="65"/>
          <a:stretch/>
        </p:blipFill>
        <p:spPr>
          <a:xfrm>
            <a:off x="5125720" y="1684020"/>
            <a:ext cx="7066280" cy="4907280"/>
          </a:xfrm>
          <a:prstGeom prst="rect">
            <a:avLst/>
          </a:prstGeom>
        </p:spPr>
      </p:pic>
      <p:pic>
        <p:nvPicPr>
          <p:cNvPr id="10" name="Image 5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sp>
        <p:nvSpPr>
          <p:cNvPr id="11" name="Text 3"/>
          <p:cNvSpPr/>
          <p:nvPr/>
        </p:nvSpPr>
        <p:spPr>
          <a:xfrm>
            <a:off x="981075" y="2163445"/>
            <a:ext cx="557466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从认识到行动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981075" y="2671445"/>
            <a:ext cx="5573125" cy="12346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本课程旨在将总体国家安全观从理论转化为实践，引导学生从增强意识、培养精神到履行责任，全方位践行国家安全理念，为国家发展贡献力量。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课程导入</a:t>
            </a:r>
            <a:endParaRPr lang="en-US" sz="1600" dirty="0"/>
          </a:p>
        </p:txBody>
      </p:sp>
      <p:sp>
        <p:nvSpPr>
          <p:cNvPr id="9" name="Shape 3"/>
          <p:cNvSpPr/>
          <p:nvPr/>
        </p:nvSpPr>
        <p:spPr>
          <a:xfrm>
            <a:off x="1029970" y="1570355"/>
            <a:ext cx="9168130" cy="165481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A21E24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1029970" y="1570355"/>
            <a:ext cx="9168130" cy="16548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1" name="Image 4" descr="https://kimi-img.moonshot.cn/pub/slides/slides_tmpl/image/25-09-04-16:20:44-d2sknn61bb2p4onbqgn0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226185" y="1743710"/>
            <a:ext cx="1308735" cy="1308735"/>
          </a:xfrm>
          <a:prstGeom prst="rect">
            <a:avLst/>
          </a:prstGeom>
        </p:spPr>
      </p:pic>
      <p:sp>
        <p:nvSpPr>
          <p:cNvPr id="12" name="Shape 5"/>
          <p:cNvSpPr/>
          <p:nvPr/>
        </p:nvSpPr>
        <p:spPr>
          <a:xfrm flipH="1">
            <a:off x="1690370" y="3653790"/>
            <a:ext cx="9168130" cy="165481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A21E24"/>
            </a:solidFill>
            <a:prstDash val="solid"/>
          </a:ln>
        </p:spPr>
      </p:sp>
      <p:sp>
        <p:nvSpPr>
          <p:cNvPr id="13" name="Text 6"/>
          <p:cNvSpPr/>
          <p:nvPr/>
        </p:nvSpPr>
        <p:spPr>
          <a:xfrm>
            <a:off x="1690370" y="3653790"/>
            <a:ext cx="9168130" cy="16548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5" descr="https://kimi-img.moonshot.cn/pub/slides/slides_tmpl/image/25-09-04-16:20:45-d2sknne1bb2p4onbqgo0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9353550" y="3827145"/>
            <a:ext cx="1308735" cy="130873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740660" y="1727835"/>
            <a:ext cx="6912013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终极目标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2740660" y="2089150"/>
            <a:ext cx="6913245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学习总体国家安全观后，我们应明确自身责任，将理论知识转化为实际行动，积极参与国家安全建设，为国家稳定发展贡献力量。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2234565" y="3811270"/>
            <a:ext cx="6912013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行动意义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2234565" y="4172585"/>
            <a:ext cx="6913245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通过践行总体国家安全观，我们不仅能提升个人安全意识，还能为维护国家利益、促进社会和谐稳定发挥重要作用，实现个人价值与国家利益的统一。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726372"/>
            <a:ext cx="5006142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风险挑战与治理难题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80103" y="1171892"/>
            <a:ext cx="6652633" cy="17732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0" b="1" dirty="0">
                <a:solidFill>
                  <a:srgbClr val="FFEDC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7" name="Text 3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1" name="Text 7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2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2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3"/>
          <a:srcRect l="0" r="9476" t="0" b="15694"/>
          <a:stretch/>
        </p:blipFill>
        <p:spPr>
          <a:xfrm>
            <a:off x="1845310" y="2176145"/>
            <a:ext cx="10346690" cy="4681855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0" y="5837555"/>
            <a:ext cx="12192000" cy="1020445"/>
          </a:xfrm>
          <a:custGeom>
            <a:avLst/>
            <a:gdLst/>
            <a:ahLst/>
            <a:cxnLst/>
            <a:rect l="l" t="t" r="r" b="b"/>
            <a:pathLst>
              <a:path w="12192000" h="1020445">
                <a:moveTo>
                  <a:pt x="0" y="0"/>
                </a:moveTo>
                <a:lnTo>
                  <a:pt x="634163" y="120917"/>
                </a:lnTo>
                <a:cubicBezTo>
                  <a:pt x="2257766" y="397737"/>
                  <a:pt x="4118377" y="554977"/>
                  <a:pt x="6096001" y="554977"/>
                </a:cubicBezTo>
                <a:cubicBezTo>
                  <a:pt x="8073625" y="554977"/>
                  <a:pt x="9934235" y="397737"/>
                  <a:pt x="11557838" y="120917"/>
                </a:cubicBezTo>
                <a:lnTo>
                  <a:pt x="12192000" y="0"/>
                </a:lnTo>
                <a:lnTo>
                  <a:pt x="12192000" y="1020445"/>
                </a:lnTo>
                <a:lnTo>
                  <a:pt x="0" y="1020445"/>
                </a:lnTo>
                <a:close/>
              </a:path>
            </a:pathLst>
          </a:custGeom>
          <a:gradFill rotWithShape="0" flip="none">
            <a:gsLst>
              <a:gs pos="0">
                <a:srgbClr val="C51620"/>
              </a:gs>
              <a:gs pos="92000">
                <a:srgbClr val="A21E24"/>
              </a:gs>
              <a:gs pos="100000">
                <a:srgbClr val="A21E24"/>
              </a:gs>
            </a:gsLst>
            <a:lin ang="2700000" scaled="1"/>
          </a:gradFill>
          <a:ln/>
        </p:spPr>
      </p:sp>
      <p:sp>
        <p:nvSpPr>
          <p:cNvPr id="8" name="Text 3"/>
          <p:cNvSpPr/>
          <p:nvPr/>
        </p:nvSpPr>
        <p:spPr>
          <a:xfrm>
            <a:off x="0" y="5837555"/>
            <a:ext cx="12192000" cy="1020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904240" y="2668905"/>
            <a:ext cx="3404870" cy="3097530"/>
          </a:xfrm>
          <a:prstGeom prst="rect">
            <a:avLst/>
          </a:prstGeom>
          <a:solidFill>
            <a:srgbClr val="C51620"/>
          </a:solidFill>
          <a:ln/>
        </p:spPr>
      </p:sp>
      <p:sp>
        <p:nvSpPr>
          <p:cNvPr id="11" name="Text 5"/>
          <p:cNvSpPr/>
          <p:nvPr/>
        </p:nvSpPr>
        <p:spPr>
          <a:xfrm>
            <a:off x="904240" y="2668905"/>
            <a:ext cx="3404870" cy="309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8155940" y="2668905"/>
            <a:ext cx="3404870" cy="3097530"/>
          </a:xfrm>
          <a:prstGeom prst="rect">
            <a:avLst/>
          </a:prstGeom>
          <a:solidFill>
            <a:srgbClr val="C51620"/>
          </a:solidFill>
          <a:ln/>
        </p:spPr>
      </p:sp>
      <p:sp>
        <p:nvSpPr>
          <p:cNvPr id="13" name="Text 7"/>
          <p:cNvSpPr/>
          <p:nvPr/>
        </p:nvSpPr>
        <p:spPr>
          <a:xfrm>
            <a:off x="8155940" y="2668905"/>
            <a:ext cx="3404870" cy="309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4" descr="https://kimi-img.moonshot.cn/pub/slides/slides_tmpl/image/25-09-04-16:20:49-d2sknoe1bb2p4onbqh0g.jpg">    </p:cNvPr>
          <p:cNvPicPr>
            <a:picLocks noChangeAspect="1"/>
          </p:cNvPicPr>
          <p:nvPr/>
        </p:nvPicPr>
        <p:blipFill>
          <a:blip r:embed="rId5"/>
          <a:srcRect l="9" r="9" t="0" b="0"/>
          <a:stretch/>
        </p:blipFill>
        <p:spPr>
          <a:xfrm>
            <a:off x="4452620" y="2669540"/>
            <a:ext cx="3547110" cy="3096000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-146050" y="549275"/>
            <a:ext cx="419100" cy="360362"/>
          </a:xfrm>
          <a:prstGeom prst="parallelogram">
            <a:avLst/>
          </a:prstGeom>
          <a:gradFill rotWithShape="1" flip="none">
            <a:gsLst>
              <a:gs pos="0">
                <a:srgbClr val="C51620"/>
              </a:gs>
              <a:gs pos="29000">
                <a:srgbClr val="C51620"/>
              </a:gs>
              <a:gs pos="100000">
                <a:srgbClr val="A21E24"/>
              </a:gs>
            </a:gsLst>
            <a:lin ang="2700000" scaled="1"/>
          </a:gradFill>
          <a:ln/>
        </p:spPr>
      </p:sp>
      <p:sp>
        <p:nvSpPr>
          <p:cNvPr id="16" name="Text 9"/>
          <p:cNvSpPr/>
          <p:nvPr/>
        </p:nvSpPr>
        <p:spPr>
          <a:xfrm>
            <a:off x="-146050" y="549275"/>
            <a:ext cx="419100" cy="36036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0"/>
          <p:cNvSpPr/>
          <p:nvPr/>
        </p:nvSpPr>
        <p:spPr>
          <a:xfrm>
            <a:off x="239315" y="549275"/>
            <a:ext cx="145653" cy="360362"/>
          </a:xfrm>
          <a:prstGeom prst="parallelogram">
            <a:avLst>
              <a:gd name="adj" fmla="val 60514"/>
            </a:avLst>
          </a:prstGeom>
          <a:gradFill rotWithShape="1" flip="none">
            <a:gsLst>
              <a:gs pos="0">
                <a:srgbClr val="C51620"/>
              </a:gs>
              <a:gs pos="29000">
                <a:srgbClr val="C51620"/>
              </a:gs>
              <a:gs pos="100000">
                <a:srgbClr val="A21E24"/>
              </a:gs>
            </a:gsLst>
            <a:lin ang="2700000" scaled="1"/>
          </a:gradFill>
          <a:ln/>
        </p:spPr>
      </p:sp>
      <p:sp>
        <p:nvSpPr>
          <p:cNvPr id="18" name="Text 11"/>
          <p:cNvSpPr/>
          <p:nvPr/>
        </p:nvSpPr>
        <p:spPr>
          <a:xfrm>
            <a:off x="239315" y="549275"/>
            <a:ext cx="145653" cy="36036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Text 12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增强国家安全意识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908685" y="1319530"/>
            <a:ext cx="1043114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C5162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认识国家安全的重要性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908685" y="1682750"/>
            <a:ext cx="10428275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国家安全是国家生存与发展的基石，关系到国家的长治久安和人民的幸福安康。每个人都应认识到维护国家安全是义不容辞的责任。</a:t>
            </a:r>
            <a:endParaRPr lang="en-US" sz="1600" dirty="0"/>
          </a:p>
        </p:txBody>
      </p:sp>
      <p:sp>
        <p:nvSpPr>
          <p:cNvPr id="22" name="Text 15"/>
          <p:cNvSpPr/>
          <p:nvPr/>
        </p:nvSpPr>
        <p:spPr>
          <a:xfrm>
            <a:off x="1040765" y="2875280"/>
            <a:ext cx="312864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坚持国家利益至上</a:t>
            </a:r>
            <a:endParaRPr lang="en-US" sz="1600" dirty="0"/>
          </a:p>
        </p:txBody>
      </p:sp>
      <p:sp>
        <p:nvSpPr>
          <p:cNvPr id="23" name="Text 16"/>
          <p:cNvSpPr/>
          <p:nvPr/>
        </p:nvSpPr>
        <p:spPr>
          <a:xfrm>
            <a:off x="1040765" y="3279140"/>
            <a:ext cx="312801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在任何情况下，我们都应将国家利益放在首位，坚决维护国家的主权、安全和发展利益，自觉抵制一切损害国家利益的行为。</a:t>
            </a: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8292465" y="2875280"/>
            <a:ext cx="312864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筑牢意识防线</a:t>
            </a:r>
            <a:endParaRPr lang="en-US" sz="1600" dirty="0"/>
          </a:p>
        </p:txBody>
      </p:sp>
      <p:sp>
        <p:nvSpPr>
          <p:cNvPr id="25" name="Text 18"/>
          <p:cNvSpPr/>
          <p:nvPr/>
        </p:nvSpPr>
        <p:spPr>
          <a:xfrm>
            <a:off x="8292465" y="3279140"/>
            <a:ext cx="312801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通过学习和宣传，增强自身国家安全意识，提高识别安全风险的能力，时刻保持警惕，不被错误思潮和不良行为所迷惑。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726372"/>
            <a:ext cx="5006142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中国方案与治理行动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80103" y="1171892"/>
            <a:ext cx="6652633" cy="17732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0" b="1" dirty="0">
                <a:solidFill>
                  <a:srgbClr val="FFEDC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7" name="Text 3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1" name="Text 7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2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2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3"/>
          <a:srcRect l="0" r="9476" t="0" b="15694"/>
          <a:stretch/>
        </p:blipFill>
        <p:spPr>
          <a:xfrm>
            <a:off x="1845310" y="2176145"/>
            <a:ext cx="10346690" cy="4681855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0" y="5837555"/>
            <a:ext cx="12192000" cy="1020445"/>
          </a:xfrm>
          <a:custGeom>
            <a:avLst/>
            <a:gdLst/>
            <a:ahLst/>
            <a:cxnLst/>
            <a:rect l="l" t="t" r="r" b="b"/>
            <a:pathLst>
              <a:path w="12192000" h="1020445">
                <a:moveTo>
                  <a:pt x="0" y="0"/>
                </a:moveTo>
                <a:lnTo>
                  <a:pt x="634163" y="120917"/>
                </a:lnTo>
                <a:cubicBezTo>
                  <a:pt x="2257766" y="397737"/>
                  <a:pt x="4118377" y="554977"/>
                  <a:pt x="6096001" y="554977"/>
                </a:cubicBezTo>
                <a:cubicBezTo>
                  <a:pt x="8073625" y="554977"/>
                  <a:pt x="9934235" y="397737"/>
                  <a:pt x="11557838" y="120917"/>
                </a:cubicBezTo>
                <a:lnTo>
                  <a:pt x="12192000" y="0"/>
                </a:lnTo>
                <a:lnTo>
                  <a:pt x="12192000" y="1020445"/>
                </a:lnTo>
                <a:lnTo>
                  <a:pt x="0" y="1020445"/>
                </a:lnTo>
                <a:close/>
              </a:path>
            </a:pathLst>
          </a:custGeom>
          <a:gradFill rotWithShape="0" flip="none">
            <a:gsLst>
              <a:gs pos="0">
                <a:srgbClr val="C51620"/>
              </a:gs>
              <a:gs pos="92000">
                <a:srgbClr val="A21E24"/>
              </a:gs>
              <a:gs pos="100000">
                <a:srgbClr val="A21E24"/>
              </a:gs>
            </a:gsLst>
            <a:lin ang="2700000" scaled="1"/>
          </a:gradFill>
          <a:ln/>
        </p:spPr>
      </p:sp>
      <p:sp>
        <p:nvSpPr>
          <p:cNvPr id="8" name="Text 3"/>
          <p:cNvSpPr/>
          <p:nvPr/>
        </p:nvSpPr>
        <p:spPr>
          <a:xfrm>
            <a:off x="0" y="5837555"/>
            <a:ext cx="12192000" cy="1020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培养忧患与斗争精神</a:t>
            </a:r>
            <a:endParaRPr lang="en-US" sz="1600" dirty="0"/>
          </a:p>
        </p:txBody>
      </p:sp>
      <p:sp>
        <p:nvSpPr>
          <p:cNvPr id="11" name="Shape 5"/>
          <p:cNvSpPr/>
          <p:nvPr/>
        </p:nvSpPr>
        <p:spPr>
          <a:xfrm>
            <a:off x="8203565" y="2733675"/>
            <a:ext cx="3240405" cy="3143250"/>
          </a:xfrm>
          <a:prstGeom prst="snip1Rect">
            <a:avLst>
              <a:gd name="adj" fmla="val 10256"/>
            </a:avLst>
          </a:prstGeom>
          <a:gradFill rotWithShape="1" flip="none">
            <a:gsLst>
              <a:gs pos="0">
                <a:srgbClr val="C51620"/>
              </a:gs>
              <a:gs pos="92000">
                <a:srgbClr val="A21E24"/>
              </a:gs>
              <a:gs pos="100000">
                <a:srgbClr val="A21E24"/>
              </a:gs>
            </a:gsLst>
            <a:lin ang="2700000" scaled="1"/>
          </a:gradFill>
          <a:ln/>
        </p:spPr>
      </p:sp>
      <p:sp>
        <p:nvSpPr>
          <p:cNvPr id="12" name="Text 6"/>
          <p:cNvSpPr/>
          <p:nvPr/>
        </p:nvSpPr>
        <p:spPr>
          <a:xfrm>
            <a:off x="8203565" y="2733675"/>
            <a:ext cx="3240405" cy="31432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7"/>
          <p:cNvSpPr/>
          <p:nvPr/>
        </p:nvSpPr>
        <p:spPr>
          <a:xfrm>
            <a:off x="886460" y="2733675"/>
            <a:ext cx="7239000" cy="3142615"/>
          </a:xfrm>
          <a:prstGeom prst="rect">
            <a:avLst/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886460" y="2733675"/>
            <a:ext cx="7239000" cy="31426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9"/>
          <p:cNvSpPr/>
          <p:nvPr/>
        </p:nvSpPr>
        <p:spPr>
          <a:xfrm>
            <a:off x="1047750" y="4330065"/>
            <a:ext cx="6982460" cy="0"/>
          </a:xfrm>
          <a:prstGeom prst="line">
            <a:avLst/>
          </a:prstGeom>
          <a:noFill/>
          <a:ln w="12700">
            <a:solidFill>
              <a:srgbClr val="C51620"/>
            </a:solidFill>
            <a:prstDash val="dash"/>
            <a:headEnd type="none"/>
            <a:tailEnd type="none"/>
          </a:ln>
        </p:spPr>
      </p:sp>
      <p:sp>
        <p:nvSpPr>
          <p:cNvPr id="16" name="Text 10"/>
          <p:cNvSpPr/>
          <p:nvPr/>
        </p:nvSpPr>
        <p:spPr>
          <a:xfrm>
            <a:off x="1063625" y="1471930"/>
            <a:ext cx="1020254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5162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忧患意识</a:t>
            </a:r>
            <a:endParaRPr lang="en-US" sz="1600" dirty="0"/>
          </a:p>
        </p:txBody>
      </p:sp>
      <p:sp>
        <p:nvSpPr>
          <p:cNvPr id="17" name="Text 11"/>
          <p:cNvSpPr/>
          <p:nvPr/>
        </p:nvSpPr>
        <p:spPr>
          <a:xfrm>
            <a:off x="1064260" y="1867535"/>
            <a:ext cx="10201275" cy="29011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忧患意识是中华民族的重要精神特质，它使我们在面对复杂多变的国际形势时，始终保持清醒头脑，提前做好应对风险的准备。</a:t>
            </a:r>
            <a:endParaRPr lang="en-US" sz="1600" dirty="0"/>
          </a:p>
        </p:txBody>
      </p:sp>
      <p:sp>
        <p:nvSpPr>
          <p:cNvPr id="18" name="Text 12"/>
          <p:cNvSpPr/>
          <p:nvPr/>
        </p:nvSpPr>
        <p:spPr>
          <a:xfrm>
            <a:off x="1047115" y="2926080"/>
            <a:ext cx="698309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5162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斗争精神</a:t>
            </a:r>
            <a:endParaRPr lang="en-US" sz="1600" dirty="0"/>
          </a:p>
        </p:txBody>
      </p:sp>
      <p:sp>
        <p:nvSpPr>
          <p:cNvPr id="19" name="Text 13"/>
          <p:cNvSpPr/>
          <p:nvPr/>
        </p:nvSpPr>
        <p:spPr>
          <a:xfrm>
            <a:off x="1047550" y="3321685"/>
            <a:ext cx="6982226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在斗争中增长才干，勇于面对各种困难和挑战，敢于同一切危害国家安全的行为作斗争，不断提升自身应对复杂局面的能力。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1136015" y="4481830"/>
            <a:ext cx="698309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5162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新时代要求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1136450" y="4877435"/>
            <a:ext cx="6982226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新时代要求我们既要保持忧患意识，又要具备斗争精神，以积极主动的态度应对各种风险挑战，为国家安全贡献力量。</a:t>
            </a:r>
            <a:endParaRPr lang="en-US" sz="1600" dirty="0"/>
          </a:p>
        </p:txBody>
      </p:sp>
      <p:sp>
        <p:nvSpPr>
          <p:cNvPr id="22" name="Text 16"/>
          <p:cNvSpPr/>
          <p:nvPr/>
        </p:nvSpPr>
        <p:spPr>
          <a:xfrm>
            <a:off x="8364024" y="2935152"/>
            <a:ext cx="292165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实践要求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364024" y="3631165"/>
            <a:ext cx="2921197" cy="11255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在日常生活中，我们要将忧患意识和斗争精神转化为实际行动，积极参与国家安全教育，为维护国家安全贡献自己的力量。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505050"/>
      </a:dk2>
      <a:lt2>
        <a:srgbClr val="F7F7F7"/>
      </a:lt2>
      <a:accent1>
        <a:srgbClr val="C51620"/>
      </a:accent1>
      <a:accent2>
        <a:srgbClr val="A21E24"/>
      </a:accent2>
      <a:accent3>
        <a:srgbClr val="550A0F"/>
      </a:accent3>
      <a:accent4>
        <a:srgbClr val="ECC97C"/>
      </a:accent4>
      <a:accent5>
        <a:srgbClr val="ED9D57"/>
      </a:accent5>
      <a:accent6>
        <a:srgbClr val="9C784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全球安全治理的中国方案</dc:title>
  <dc:subject>全球安全治理的中国方案</dc:subject>
  <dc:creator>Kimi</dc:creator>
  <cp:lastModifiedBy>Kimi</cp:lastModifiedBy>
  <cp:revision>1</cp:revision>
  <dcterms:created xsi:type="dcterms:W3CDTF">2025-11-17T11:29:17Z</dcterms:created>
  <dcterms:modified xsi:type="dcterms:W3CDTF">2025-11-17T11:29:17Z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{"Label":"全球安全治理的中国方案","ContentProducer":"001191110108MACG2KBH8F10000","ProduceID":"d4dgd087aa36o35cv1pg","ReservedCode1":"","ContentPropagator":"001191110108MACG2KBH8F20000","PropagateID":"d4dgd087aa36o35cv1pg","ReservedCode2":""}</vt:lpwstr>
  </property>
</Properties>
</file>