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embeddedFontLst>
    <p:embeddedFont>
      <p:font typeface="MiSans" charset="-122" pitchFamily="34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8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3.png"/><Relationship Id="rId3" Type="http://schemas.openxmlformats.org/officeDocument/2006/relationships/image" Target="../media/image-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image" Target="../media/image-2-2.png"/><Relationship Id="rId3" Type="http://schemas.openxmlformats.org/officeDocument/2006/relationships/image" Target="../media/image-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9-3.jp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7:28:35-d2slngu1bb2p4onbqlv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720" y="-99695"/>
            <a:ext cx="12258675" cy="687705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7:28:34-d2slngm1bb2p4onbqls0.png">    </p:cNvPr>
          <p:cNvPicPr>
            <a:picLocks noChangeAspect="1"/>
          </p:cNvPicPr>
          <p:nvPr/>
        </p:nvPicPr>
        <p:blipFill>
          <a:blip r:embed="rId2"/>
          <a:srcRect l="4542" r="12091" t="0" b="0"/>
          <a:stretch/>
        </p:blipFill>
        <p:spPr>
          <a:xfrm>
            <a:off x="-45720" y="5067300"/>
            <a:ext cx="12284075" cy="1782445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4-17:28:34-d2slngm1bb2p4onbqlr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49098" y="516585"/>
            <a:ext cx="2279576" cy="967712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839470" y="1871345"/>
            <a:ext cx="10760075" cy="17138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6600" b="1" dirty="0">
                <a:gradFill rotWithShape="0" flip="none">
                  <a:gsLst>
                    <a:gs pos="0">
                      <a:srgbClr val="FFFAD2"/>
                    </a:gs>
                    <a:gs pos="100000">
                      <a:srgbClr val="FFF49C"/>
                    </a:gs>
                  </a:gsLst>
                  <a:lin ang="54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立体屏障：筑牢国家安全多维防线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7:28:36-d2slnh61bb2p4onbqm4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22330"/>
            <a:ext cx="12192000" cy="103567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7:28:35-d2slngu1bb2p4onbqm2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735" y="614680"/>
            <a:ext cx="8644255" cy="32893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343660" y="1415415"/>
            <a:ext cx="9627235" cy="5007610"/>
          </a:xfrm>
          <a:prstGeom prst="rect">
            <a:avLst/>
          </a:prstGeom>
          <a:solidFill>
            <a:srgbClr val="FFFFFF"/>
          </a:solidFill>
          <a:ln w="12700">
            <a:solidFill>
              <a:srgbClr val="940C0D"/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1343660" y="1415415"/>
            <a:ext cx="9627235" cy="500761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1336040" y="1352550"/>
            <a:ext cx="9635490" cy="741045"/>
          </a:xfrm>
          <a:prstGeom prst="round2SameRect">
            <a:avLst/>
          </a:prstGeom>
          <a:solidFill>
            <a:srgbClr val="C51011"/>
          </a:solidFill>
          <a:ln w="12700">
            <a:solidFill>
              <a:srgbClr val="940C0D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336040" y="1352550"/>
            <a:ext cx="9635490" cy="7410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1559560" y="1593850"/>
            <a:ext cx="260350" cy="25844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51011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559560" y="1593850"/>
            <a:ext cx="260350" cy="25844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3211195" y="476250"/>
            <a:ext cx="576961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D1151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本章小结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3503930" y="1485265"/>
            <a:ext cx="5368925" cy="3905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必须坚持系统思维，全方位筑牢国家安全屏障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1647794" y="2672025"/>
            <a:ext cx="9239315" cy="1371600"/>
          </a:xfrm>
          <a:prstGeom prst="rect">
            <a:avLst/>
          </a:prstGeom>
          <a:noFill/>
          <a:ln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在新时代，国家安全面临着多方面的挑战，我们必须坚持系统思维，全方位筑牢国家安全屏障。从国土到网络，从生态到核安全，每一个领域都至关重要。只有通过综合施策、协同治理，才能构建起坚不可摧的国家安全防线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7:28:35-d2slngu1bb2p4onbqlvg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6675" y="-99695"/>
            <a:ext cx="12258675" cy="687705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7:28:34-d2slngm1bb2p4onbqlrg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249098" y="516585"/>
            <a:ext cx="2279576" cy="967712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4-17:28:34-d2slngm1bb2p4onbqls0.png">    </p:cNvPr>
          <p:cNvPicPr>
            <a:picLocks noChangeAspect="1"/>
          </p:cNvPicPr>
          <p:nvPr/>
        </p:nvPicPr>
        <p:blipFill>
          <a:blip r:embed="rId3"/>
          <a:srcRect l="4542" r="12091" t="0" b="0"/>
          <a:stretch/>
        </p:blipFill>
        <p:spPr>
          <a:xfrm>
            <a:off x="-25400" y="5067300"/>
            <a:ext cx="12284075" cy="178244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839470" y="1871345"/>
            <a:ext cx="10760075" cy="17138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ctr">
              <a:lnSpc>
                <a:spcPct val="100000"/>
              </a:lnSpc>
            </a:pPr>
            <a:r>
              <a:rPr lang="en-US" sz="11500" b="1" dirty="0">
                <a:gradFill rotWithShape="0" flip="none">
                  <a:gsLst>
                    <a:gs pos="0">
                      <a:srgbClr val="FFFAD2"/>
                    </a:gs>
                    <a:gs pos="100000">
                      <a:srgbClr val="FFF49C"/>
                    </a:gs>
                  </a:gsLst>
                  <a:lin ang="54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感谢观看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7:28:45-d2slnje1bb2p4onbqma0.jpg">    </p:cNvPr>
          <p:cNvPicPr>
            <a:picLocks noChangeAspect="1"/>
          </p:cNvPicPr>
          <p:nvPr/>
        </p:nvPicPr>
        <p:blipFill>
          <a:blip r:embed="rId1"/>
          <a:srcRect l="0" r="0" t="0" b="10133"/>
          <a:stretch/>
        </p:blipFill>
        <p:spPr>
          <a:xfrm>
            <a:off x="-27305" y="0"/>
            <a:ext cx="12312650" cy="690245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7:28:35-d2slngu1bb2p4onbqlt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570" y="1007110"/>
            <a:ext cx="5102225" cy="32893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423545" y="2809240"/>
            <a:ext cx="3382645" cy="3702685"/>
          </a:xfrm>
          <a:prstGeom prst="roundRect">
            <a:avLst>
              <a:gd name="adj" fmla="val 5060"/>
            </a:avLst>
          </a:prstGeom>
          <a:gradFill rotWithShape="1" flip="none">
            <a:gsLst>
              <a:gs pos="0">
                <a:srgbClr val="C51011">
                  <a:alpha val="55000"/>
                </a:srgbClr>
              </a:gs>
              <a:gs pos="18000">
                <a:srgbClr val="E28888"/>
              </a:gs>
              <a:gs pos="60000">
                <a:srgbClr val="FFFFFF">
                  <a:alpha val="99000"/>
                </a:srgbClr>
              </a:gs>
              <a:gs pos="100000">
                <a:srgbClr val="FFFFFF">
                  <a:alpha val="99000"/>
                </a:srgbClr>
              </a:gs>
            </a:gsLst>
            <a:lin ang="16200000" scaled="1"/>
          </a:gradFill>
          <a:ln w="19050">
            <a:solidFill>
              <a:srgbClr val="D1151B"/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423545" y="2809240"/>
            <a:ext cx="3382645" cy="37026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4404360" y="2768600"/>
            <a:ext cx="3382645" cy="3743325"/>
          </a:xfrm>
          <a:prstGeom prst="roundRect">
            <a:avLst>
              <a:gd name="adj" fmla="val 5060"/>
            </a:avLst>
          </a:prstGeom>
          <a:gradFill rotWithShape="1" flip="none">
            <a:gsLst>
              <a:gs pos="0">
                <a:srgbClr val="C51011">
                  <a:alpha val="55000"/>
                </a:srgbClr>
              </a:gs>
              <a:gs pos="18000">
                <a:srgbClr val="E28888"/>
              </a:gs>
              <a:gs pos="60000">
                <a:srgbClr val="FFFFFF">
                  <a:alpha val="99000"/>
                </a:srgbClr>
              </a:gs>
              <a:gs pos="100000">
                <a:srgbClr val="FFFFFF">
                  <a:alpha val="99000"/>
                </a:srgbClr>
              </a:gs>
            </a:gsLst>
            <a:lin ang="16200000" scaled="1"/>
          </a:gradFill>
          <a:ln w="19050">
            <a:solidFill>
              <a:srgbClr val="D1151B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404360" y="2768600"/>
            <a:ext cx="3382645" cy="374332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8385810" y="2768600"/>
            <a:ext cx="3382645" cy="3743325"/>
          </a:xfrm>
          <a:prstGeom prst="roundRect">
            <a:avLst>
              <a:gd name="adj" fmla="val 5060"/>
            </a:avLst>
          </a:prstGeom>
          <a:gradFill rotWithShape="1" flip="none">
            <a:gsLst>
              <a:gs pos="0">
                <a:srgbClr val="C51011">
                  <a:alpha val="55000"/>
                </a:srgbClr>
              </a:gs>
              <a:gs pos="18000">
                <a:srgbClr val="E28888"/>
              </a:gs>
              <a:gs pos="60000">
                <a:srgbClr val="FFFFFF">
                  <a:alpha val="99000"/>
                </a:srgbClr>
              </a:gs>
              <a:gs pos="100000">
                <a:srgbClr val="FFFFFF">
                  <a:alpha val="99000"/>
                </a:srgbClr>
              </a:gs>
            </a:gsLst>
            <a:lin ang="16200000" scaled="1"/>
          </a:gradFill>
          <a:ln w="19050">
            <a:solidFill>
              <a:srgbClr val="D1151B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8385810" y="2768600"/>
            <a:ext cx="3382645" cy="374332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10" name="Image 2" descr="https://kimi-img.moonshot.cn/pub/slides/slides_tmpl/image/25-09-04-17:28:34-d2slngm1bb2p4onbqls0.png">    </p:cNvPr>
          <p:cNvPicPr>
            <a:picLocks noChangeAspect="1"/>
          </p:cNvPicPr>
          <p:nvPr/>
        </p:nvPicPr>
        <p:blipFill>
          <a:blip r:embed="rId3"/>
          <a:srcRect l="4542" r="12091" t="0" b="0"/>
          <a:stretch/>
        </p:blipFill>
        <p:spPr>
          <a:xfrm>
            <a:off x="-24765" y="4581525"/>
            <a:ext cx="12310110" cy="2275840"/>
          </a:xfrm>
          <a:prstGeom prst="rect">
            <a:avLst/>
          </a:prstGeom>
        </p:spPr>
      </p:pic>
      <p:sp>
        <p:nvSpPr>
          <p:cNvPr id="11" name="Shape 6"/>
          <p:cNvSpPr/>
          <p:nvPr/>
        </p:nvSpPr>
        <p:spPr>
          <a:xfrm>
            <a:off x="263254" y="161290"/>
            <a:ext cx="551270" cy="0"/>
          </a:xfrm>
          <a:prstGeom prst="line">
            <a:avLst/>
          </a:prstGeom>
          <a:noFill/>
          <a:ln w="34925">
            <a:solidFill>
              <a:srgbClr val="FAD3A7"/>
            </a:solidFill>
            <a:prstDash val="solid"/>
            <a:headEnd type="none"/>
            <a:tailEnd type="none"/>
          </a:ln>
        </p:spPr>
      </p:sp>
      <p:sp>
        <p:nvSpPr>
          <p:cNvPr id="12" name="Shape 7"/>
          <p:cNvSpPr/>
          <p:nvPr/>
        </p:nvSpPr>
        <p:spPr>
          <a:xfrm>
            <a:off x="260985" y="260178"/>
            <a:ext cx="487749" cy="0"/>
          </a:xfrm>
          <a:prstGeom prst="line">
            <a:avLst/>
          </a:prstGeom>
          <a:noFill/>
          <a:ln w="34925">
            <a:solidFill>
              <a:srgbClr val="FAD3A7"/>
            </a:solidFill>
            <a:prstDash val="solid"/>
            <a:headEnd type="none"/>
            <a:tailEnd type="none"/>
          </a:ln>
        </p:spPr>
      </p:sp>
      <p:sp>
        <p:nvSpPr>
          <p:cNvPr id="13" name="Shape 8"/>
          <p:cNvSpPr/>
          <p:nvPr/>
        </p:nvSpPr>
        <p:spPr>
          <a:xfrm>
            <a:off x="263254" y="351155"/>
            <a:ext cx="389746" cy="0"/>
          </a:xfrm>
          <a:prstGeom prst="line">
            <a:avLst/>
          </a:prstGeom>
          <a:noFill/>
          <a:ln w="34925">
            <a:solidFill>
              <a:srgbClr val="FAD3A7"/>
            </a:solidFill>
            <a:prstDash val="solid"/>
            <a:headEnd type="none"/>
            <a:tailEnd type="none"/>
          </a:ln>
        </p:spPr>
      </p:sp>
      <p:sp>
        <p:nvSpPr>
          <p:cNvPr id="14" name="Text 9"/>
          <p:cNvSpPr/>
          <p:nvPr/>
        </p:nvSpPr>
        <p:spPr>
          <a:xfrm>
            <a:off x="4922211" y="809009"/>
            <a:ext cx="2164697" cy="749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b="1" dirty="0">
                <a:gradFill rotWithShape="0" flip="none">
                  <a:gsLst>
                    <a:gs pos="0">
                      <a:srgbClr val="FFFAD2"/>
                    </a:gs>
                    <a:gs pos="100000">
                      <a:srgbClr val="FFF49C"/>
                    </a:gs>
                  </a:gsLst>
                  <a:lin ang="54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目</a:t>
            </a:r>
            <a:pPr algn="ctr">
              <a:lnSpc>
                <a:spcPct val="100000"/>
              </a:lnSpc>
            </a:pPr>
            <a:r>
              <a:rPr lang="en-US" sz="4800" b="1" dirty="0">
                <a:gradFill rotWithShape="0" flip="none">
                  <a:gsLst>
                    <a:gs pos="0">
                      <a:srgbClr val="FFFAD2"/>
                    </a:gs>
                    <a:gs pos="100000">
                      <a:srgbClr val="FFF49C"/>
                    </a:gs>
                  </a:gsLst>
                  <a:lin ang="54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pPr algn="ctr">
              <a:lnSpc>
                <a:spcPct val="100000"/>
              </a:lnSpc>
            </a:pPr>
            <a:r>
              <a:rPr lang="en-US" sz="4800" b="1" dirty="0">
                <a:gradFill rotWithShape="0" flip="none">
                  <a:gsLst>
                    <a:gs pos="0">
                      <a:srgbClr val="FFFAD2"/>
                    </a:gs>
                    <a:gs pos="100000">
                      <a:srgbClr val="FFF49C"/>
                    </a:gs>
                  </a:gsLst>
                  <a:lin ang="54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录</a:t>
            </a:r>
            <a:endParaRPr lang="en-US" sz="1600" dirty="0"/>
          </a:p>
        </p:txBody>
      </p:sp>
      <p:sp>
        <p:nvSpPr>
          <p:cNvPr id="15" name="Shape 10"/>
          <p:cNvSpPr/>
          <p:nvPr/>
        </p:nvSpPr>
        <p:spPr>
          <a:xfrm flipH="1">
            <a:off x="1127119" y="3330530"/>
            <a:ext cx="1855339" cy="0"/>
          </a:xfrm>
          <a:prstGeom prst="line">
            <a:avLst/>
          </a:prstGeom>
          <a:noFill/>
          <a:ln w="19050">
            <a:gradFill rotWithShape="1" flip="none">
              <a:gsLst>
                <a:gs pos="0">
                  <a:srgbClr val="D1151B"/>
                </a:gs>
                <a:gs pos="100000">
                  <a:srgbClr val="D1151B">
                    <a:alpha val="0"/>
                  </a:srgbClr>
                </a:gs>
              </a:gsLst>
              <a:lin ang="0" scaled="1"/>
            </a:gradFill>
            <a:prstDash val="solid"/>
            <a:headEnd type="none"/>
            <a:tailEnd type="none"/>
          </a:ln>
        </p:spPr>
      </p:sp>
      <p:sp>
        <p:nvSpPr>
          <p:cNvPr id="16" name="Shape 11"/>
          <p:cNvSpPr/>
          <p:nvPr/>
        </p:nvSpPr>
        <p:spPr>
          <a:xfrm>
            <a:off x="1343654" y="4348170"/>
            <a:ext cx="1855339" cy="0"/>
          </a:xfrm>
          <a:prstGeom prst="line">
            <a:avLst/>
          </a:prstGeom>
          <a:noFill/>
          <a:ln w="19050">
            <a:gradFill rotWithShape="1" flip="none">
              <a:gsLst>
                <a:gs pos="0">
                  <a:srgbClr val="D1151B"/>
                </a:gs>
                <a:gs pos="100000">
                  <a:srgbClr val="D1151B">
                    <a:alpha val="0"/>
                  </a:srgbClr>
                </a:gs>
              </a:gsLst>
              <a:lin ang="0" scaled="1"/>
            </a:gradFill>
            <a:prstDash val="solid"/>
            <a:headEnd type="none"/>
            <a:tailEnd type="none"/>
          </a:ln>
        </p:spPr>
      </p:sp>
      <p:sp>
        <p:nvSpPr>
          <p:cNvPr id="17" name="Shape 12"/>
          <p:cNvSpPr/>
          <p:nvPr/>
        </p:nvSpPr>
        <p:spPr>
          <a:xfrm>
            <a:off x="1631182" y="2322262"/>
            <a:ext cx="875152" cy="875152"/>
          </a:xfrm>
          <a:prstGeom prst="ellipse">
            <a:avLst/>
          </a:prstGeom>
          <a:solidFill>
            <a:srgbClr val="D1151B"/>
          </a:solidFill>
          <a:ln/>
        </p:spPr>
      </p:sp>
      <p:sp>
        <p:nvSpPr>
          <p:cNvPr id="18" name="Text 13"/>
          <p:cNvSpPr/>
          <p:nvPr/>
        </p:nvSpPr>
        <p:spPr>
          <a:xfrm>
            <a:off x="1631182" y="2322262"/>
            <a:ext cx="875152" cy="875152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9" name="Shape 14"/>
          <p:cNvSpPr/>
          <p:nvPr/>
        </p:nvSpPr>
        <p:spPr>
          <a:xfrm flipH="1" flipV="1" rot="10800000">
            <a:off x="1800726" y="2482917"/>
            <a:ext cx="518795" cy="541020"/>
          </a:xfrm>
          <a:custGeom>
            <a:avLst/>
            <a:gdLst/>
            <a:ahLst/>
            <a:cxnLst/>
            <a:rect l="l" t="t" r="r" b="b"/>
            <a:pathLst>
              <a:path w="518795" h="541020">
                <a:moveTo>
                  <a:pt x="255418" y="3335"/>
                </a:moveTo>
                <a:cubicBezTo>
                  <a:pt x="262754" y="-999"/>
                  <a:pt x="272922" y="-1122"/>
                  <a:pt x="280378" y="3043"/>
                </a:cubicBezTo>
                <a:cubicBezTo>
                  <a:pt x="284625" y="5286"/>
                  <a:pt x="287735" y="8875"/>
                  <a:pt x="289773" y="12795"/>
                </a:cubicBezTo>
                <a:cubicBezTo>
                  <a:pt x="302859" y="36153"/>
                  <a:pt x="315988" y="59502"/>
                  <a:pt x="329116" y="82841"/>
                </a:cubicBezTo>
                <a:cubicBezTo>
                  <a:pt x="356982" y="86412"/>
                  <a:pt x="384859" y="89954"/>
                  <a:pt x="412736" y="93516"/>
                </a:cubicBezTo>
                <a:cubicBezTo>
                  <a:pt x="420073" y="94100"/>
                  <a:pt x="427968" y="95637"/>
                  <a:pt x="432923" y="100866"/>
                </a:cubicBezTo>
                <a:cubicBezTo>
                  <a:pt x="440988" y="108376"/>
                  <a:pt x="440828" y="121227"/>
                  <a:pt x="432580" y="128567"/>
                </a:cubicBezTo>
                <a:cubicBezTo>
                  <a:pt x="410805" y="147346"/>
                  <a:pt x="388881" y="165993"/>
                  <a:pt x="367065" y="184724"/>
                </a:cubicBezTo>
                <a:cubicBezTo>
                  <a:pt x="371816" y="209204"/>
                  <a:pt x="376611" y="233674"/>
                  <a:pt x="381384" y="258153"/>
                </a:cubicBezTo>
                <a:cubicBezTo>
                  <a:pt x="382081" y="261931"/>
                  <a:pt x="383197" y="265756"/>
                  <a:pt x="382521" y="269601"/>
                </a:cubicBezTo>
                <a:cubicBezTo>
                  <a:pt x="381588" y="275613"/>
                  <a:pt x="377480" y="281181"/>
                  <a:pt x="371549" y="284300"/>
                </a:cubicBezTo>
                <a:cubicBezTo>
                  <a:pt x="364823" y="287984"/>
                  <a:pt x="355953" y="288210"/>
                  <a:pt x="348927" y="285035"/>
                </a:cubicBezTo>
                <a:cubicBezTo>
                  <a:pt x="321994" y="272644"/>
                  <a:pt x="295115" y="260141"/>
                  <a:pt x="268171" y="247760"/>
                </a:cubicBezTo>
                <a:cubicBezTo>
                  <a:pt x="242793" y="259509"/>
                  <a:pt x="217384" y="271212"/>
                  <a:pt x="191995" y="282952"/>
                </a:cubicBezTo>
                <a:cubicBezTo>
                  <a:pt x="189131" y="284271"/>
                  <a:pt x="186299" y="285722"/>
                  <a:pt x="183146" y="286457"/>
                </a:cubicBezTo>
                <a:cubicBezTo>
                  <a:pt x="174930" y="288484"/>
                  <a:pt x="165555" y="286100"/>
                  <a:pt x="159881" y="280493"/>
                </a:cubicBezTo>
                <a:cubicBezTo>
                  <a:pt x="155001" y="275819"/>
                  <a:pt x="152845" y="269111"/>
                  <a:pt x="154228" y="262883"/>
                </a:cubicBezTo>
                <a:cubicBezTo>
                  <a:pt x="159291" y="236801"/>
                  <a:pt x="164397" y="210739"/>
                  <a:pt x="169460" y="184659"/>
                </a:cubicBezTo>
                <a:cubicBezTo>
                  <a:pt x="147868" y="166163"/>
                  <a:pt x="126233" y="147704"/>
                  <a:pt x="104631" y="129208"/>
                </a:cubicBezTo>
                <a:cubicBezTo>
                  <a:pt x="98228" y="123865"/>
                  <a:pt x="95782" y="115226"/>
                  <a:pt x="98732" y="107895"/>
                </a:cubicBezTo>
                <a:cubicBezTo>
                  <a:pt x="101413" y="100649"/>
                  <a:pt x="109072" y="95175"/>
                  <a:pt x="117652" y="94213"/>
                </a:cubicBezTo>
                <a:cubicBezTo>
                  <a:pt x="147536" y="90312"/>
                  <a:pt x="177471" y="86685"/>
                  <a:pt x="207344" y="82689"/>
                </a:cubicBezTo>
                <a:cubicBezTo>
                  <a:pt x="219882" y="60086"/>
                  <a:pt x="232657" y="37595"/>
                  <a:pt x="245271" y="15028"/>
                </a:cubicBezTo>
                <a:cubicBezTo>
                  <a:pt x="247609" y="10552"/>
                  <a:pt x="250483" y="5973"/>
                  <a:pt x="255418" y="3335"/>
                </a:cubicBezTo>
                <a:moveTo>
                  <a:pt x="268139" y="59521"/>
                </a:moveTo>
                <a:cubicBezTo>
                  <a:pt x="257348" y="78752"/>
                  <a:pt x="246514" y="97954"/>
                  <a:pt x="235757" y="117195"/>
                </a:cubicBezTo>
                <a:cubicBezTo>
                  <a:pt x="211517" y="120370"/>
                  <a:pt x="187243" y="123385"/>
                  <a:pt x="162981" y="126503"/>
                </a:cubicBezTo>
                <a:cubicBezTo>
                  <a:pt x="180496" y="141504"/>
                  <a:pt x="198055" y="156476"/>
                  <a:pt x="215571" y="171486"/>
                </a:cubicBezTo>
                <a:cubicBezTo>
                  <a:pt x="211430" y="192724"/>
                  <a:pt x="207279" y="213952"/>
                  <a:pt x="203161" y="235200"/>
                </a:cubicBezTo>
                <a:cubicBezTo>
                  <a:pt x="224838" y="225212"/>
                  <a:pt x="246505" y="215205"/>
                  <a:pt x="268161" y="205181"/>
                </a:cubicBezTo>
                <a:cubicBezTo>
                  <a:pt x="289934" y="215150"/>
                  <a:pt x="311622" y="225269"/>
                  <a:pt x="333374" y="235266"/>
                </a:cubicBezTo>
                <a:cubicBezTo>
                  <a:pt x="329266" y="214028"/>
                  <a:pt x="325073" y="192799"/>
                  <a:pt x="320964" y="171561"/>
                </a:cubicBezTo>
                <a:cubicBezTo>
                  <a:pt x="338469" y="156570"/>
                  <a:pt x="355973" y="141589"/>
                  <a:pt x="373469" y="126598"/>
                </a:cubicBezTo>
                <a:cubicBezTo>
                  <a:pt x="349185" y="123489"/>
                  <a:pt x="324900" y="120417"/>
                  <a:pt x="300617" y="117289"/>
                </a:cubicBezTo>
                <a:cubicBezTo>
                  <a:pt x="289784" y="98039"/>
                  <a:pt x="279015" y="78761"/>
                  <a:pt x="268139" y="59521"/>
                </a:cubicBezTo>
                <a:close/>
                <a:moveTo>
                  <a:pt x="16142" y="409334"/>
                </a:moveTo>
                <a:cubicBezTo>
                  <a:pt x="18094" y="408882"/>
                  <a:pt x="20132" y="408750"/>
                  <a:pt x="22159" y="408731"/>
                </a:cubicBezTo>
                <a:cubicBezTo>
                  <a:pt x="180561" y="408741"/>
                  <a:pt x="338974" y="408712"/>
                  <a:pt x="497375" y="408741"/>
                </a:cubicBezTo>
                <a:cubicBezTo>
                  <a:pt x="505430" y="408646"/>
                  <a:pt x="513250" y="412943"/>
                  <a:pt x="516704" y="419340"/>
                </a:cubicBezTo>
                <a:cubicBezTo>
                  <a:pt x="519277" y="423694"/>
                  <a:pt x="518924" y="428735"/>
                  <a:pt x="518795" y="433493"/>
                </a:cubicBezTo>
                <a:cubicBezTo>
                  <a:pt x="518559" y="440635"/>
                  <a:pt x="513089" y="447344"/>
                  <a:pt x="505549" y="449982"/>
                </a:cubicBezTo>
                <a:cubicBezTo>
                  <a:pt x="500947" y="451763"/>
                  <a:pt x="495820" y="451358"/>
                  <a:pt x="490929" y="451386"/>
                </a:cubicBezTo>
                <a:cubicBezTo>
                  <a:pt x="334683" y="451386"/>
                  <a:pt x="178427" y="451376"/>
                  <a:pt x="22170" y="451386"/>
                </a:cubicBezTo>
                <a:cubicBezTo>
                  <a:pt x="13868" y="451678"/>
                  <a:pt x="5716" y="447306"/>
                  <a:pt x="2198" y="440701"/>
                </a:cubicBezTo>
                <a:cubicBezTo>
                  <a:pt x="-430" y="436113"/>
                  <a:pt x="-44" y="430817"/>
                  <a:pt x="203" y="425842"/>
                </a:cubicBezTo>
                <a:cubicBezTo>
                  <a:pt x="836" y="418106"/>
                  <a:pt x="7593" y="411200"/>
                  <a:pt x="16142" y="409334"/>
                </a:cubicBezTo>
                <a:close/>
                <a:moveTo>
                  <a:pt x="17118" y="498743"/>
                </a:moveTo>
                <a:cubicBezTo>
                  <a:pt x="19124" y="498384"/>
                  <a:pt x="21172" y="498318"/>
                  <a:pt x="23210" y="498299"/>
                </a:cubicBezTo>
                <a:cubicBezTo>
                  <a:pt x="180925" y="498318"/>
                  <a:pt x="338641" y="498299"/>
                  <a:pt x="496357" y="498309"/>
                </a:cubicBezTo>
                <a:cubicBezTo>
                  <a:pt x="504701" y="497979"/>
                  <a:pt x="513003" y="502192"/>
                  <a:pt x="516639" y="508824"/>
                </a:cubicBezTo>
                <a:cubicBezTo>
                  <a:pt x="519407" y="513498"/>
                  <a:pt x="518946" y="518925"/>
                  <a:pt x="518720" y="524023"/>
                </a:cubicBezTo>
                <a:cubicBezTo>
                  <a:pt x="517970" y="533417"/>
                  <a:pt x="508037" y="541228"/>
                  <a:pt x="497344" y="541002"/>
                </a:cubicBezTo>
                <a:cubicBezTo>
                  <a:pt x="338984" y="541040"/>
                  <a:pt x="180636" y="541011"/>
                  <a:pt x="22276" y="541020"/>
                </a:cubicBezTo>
                <a:cubicBezTo>
                  <a:pt x="11862" y="541454"/>
                  <a:pt x="1908" y="534397"/>
                  <a:pt x="396" y="525305"/>
                </a:cubicBezTo>
                <a:cubicBezTo>
                  <a:pt x="-312" y="518812"/>
                  <a:pt x="-590" y="511519"/>
                  <a:pt x="4215" y="506083"/>
                </a:cubicBezTo>
                <a:cubicBezTo>
                  <a:pt x="7282" y="502342"/>
                  <a:pt x="11980" y="499675"/>
                  <a:pt x="17118" y="498743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0" name="Text 15"/>
          <p:cNvSpPr/>
          <p:nvPr/>
        </p:nvSpPr>
        <p:spPr>
          <a:xfrm rot="10800000">
            <a:off x="1800726" y="2482917"/>
            <a:ext cx="518795" cy="5410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1" name="Shape 16"/>
          <p:cNvSpPr/>
          <p:nvPr/>
        </p:nvSpPr>
        <p:spPr>
          <a:xfrm flipH="1">
            <a:off x="5160076" y="3428955"/>
            <a:ext cx="1855339" cy="0"/>
          </a:xfrm>
          <a:prstGeom prst="line">
            <a:avLst/>
          </a:prstGeom>
          <a:noFill/>
          <a:ln w="19050">
            <a:gradFill rotWithShape="1" flip="none">
              <a:gsLst>
                <a:gs pos="0">
                  <a:srgbClr val="D1151B"/>
                </a:gs>
                <a:gs pos="100000">
                  <a:srgbClr val="D1151B">
                    <a:alpha val="0"/>
                  </a:srgbClr>
                </a:gs>
              </a:gsLst>
              <a:lin ang="0" scaled="1"/>
            </a:gradFill>
            <a:prstDash val="solid"/>
            <a:headEnd type="none"/>
            <a:tailEnd type="none"/>
          </a:ln>
        </p:spPr>
      </p:sp>
      <p:sp>
        <p:nvSpPr>
          <p:cNvPr id="22" name="Shape 17"/>
          <p:cNvSpPr/>
          <p:nvPr/>
        </p:nvSpPr>
        <p:spPr>
          <a:xfrm>
            <a:off x="5231831" y="4348170"/>
            <a:ext cx="1855339" cy="0"/>
          </a:xfrm>
          <a:prstGeom prst="line">
            <a:avLst/>
          </a:prstGeom>
          <a:noFill/>
          <a:ln w="19050">
            <a:gradFill rotWithShape="1" flip="none">
              <a:gsLst>
                <a:gs pos="0">
                  <a:srgbClr val="D1151B"/>
                </a:gs>
                <a:gs pos="100000">
                  <a:srgbClr val="D1151B">
                    <a:alpha val="0"/>
                  </a:srgbClr>
                </a:gs>
              </a:gsLst>
              <a:lin ang="0" scaled="1"/>
            </a:gradFill>
            <a:prstDash val="solid"/>
            <a:headEnd type="none"/>
            <a:tailEnd type="none"/>
          </a:ln>
        </p:spPr>
      </p:sp>
      <p:sp>
        <p:nvSpPr>
          <p:cNvPr id="23" name="Shape 18"/>
          <p:cNvSpPr/>
          <p:nvPr/>
        </p:nvSpPr>
        <p:spPr>
          <a:xfrm flipH="1">
            <a:off x="9192398" y="3428955"/>
            <a:ext cx="1855339" cy="0"/>
          </a:xfrm>
          <a:prstGeom prst="line">
            <a:avLst/>
          </a:prstGeom>
          <a:noFill/>
          <a:ln w="19050">
            <a:gradFill rotWithShape="1" flip="none">
              <a:gsLst>
                <a:gs pos="0">
                  <a:srgbClr val="D1151B"/>
                </a:gs>
                <a:gs pos="100000">
                  <a:srgbClr val="D1151B">
                    <a:alpha val="0"/>
                  </a:srgbClr>
                </a:gs>
              </a:gsLst>
              <a:lin ang="0" scaled="1"/>
            </a:gradFill>
            <a:prstDash val="solid"/>
            <a:headEnd type="none"/>
            <a:tailEnd type="none"/>
          </a:ln>
        </p:spPr>
      </p:sp>
      <p:sp>
        <p:nvSpPr>
          <p:cNvPr id="24" name="Shape 19"/>
          <p:cNvSpPr/>
          <p:nvPr/>
        </p:nvSpPr>
        <p:spPr>
          <a:xfrm>
            <a:off x="9408298" y="4348170"/>
            <a:ext cx="1855339" cy="0"/>
          </a:xfrm>
          <a:prstGeom prst="line">
            <a:avLst/>
          </a:prstGeom>
          <a:noFill/>
          <a:ln w="19050">
            <a:gradFill rotWithShape="1" flip="none">
              <a:gsLst>
                <a:gs pos="0">
                  <a:srgbClr val="D1151B"/>
                </a:gs>
                <a:gs pos="100000">
                  <a:srgbClr val="D1151B">
                    <a:alpha val="0"/>
                  </a:srgbClr>
                </a:gs>
              </a:gsLst>
              <a:lin ang="0" scaled="1"/>
            </a:gradFill>
            <a:prstDash val="solid"/>
            <a:headEnd type="none"/>
            <a:tailEnd type="none"/>
          </a:ln>
        </p:spPr>
      </p:sp>
      <p:sp>
        <p:nvSpPr>
          <p:cNvPr id="25" name="Shape 20"/>
          <p:cNvSpPr/>
          <p:nvPr/>
        </p:nvSpPr>
        <p:spPr>
          <a:xfrm>
            <a:off x="5722100" y="2362267"/>
            <a:ext cx="874800" cy="874800"/>
          </a:xfrm>
          <a:prstGeom prst="ellipse">
            <a:avLst/>
          </a:prstGeom>
          <a:solidFill>
            <a:srgbClr val="D1151B"/>
          </a:solidFill>
          <a:ln/>
        </p:spPr>
      </p:sp>
      <p:sp>
        <p:nvSpPr>
          <p:cNvPr id="26" name="Text 21"/>
          <p:cNvSpPr/>
          <p:nvPr/>
        </p:nvSpPr>
        <p:spPr>
          <a:xfrm>
            <a:off x="5722100" y="2362267"/>
            <a:ext cx="874800" cy="8748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7" name="Shape 22"/>
          <p:cNvSpPr/>
          <p:nvPr/>
        </p:nvSpPr>
        <p:spPr>
          <a:xfrm>
            <a:off x="5965940" y="2611188"/>
            <a:ext cx="386715" cy="377190"/>
          </a:xfrm>
          <a:custGeom>
            <a:avLst/>
            <a:gdLst/>
            <a:ahLst/>
            <a:cxnLst/>
            <a:rect l="l" t="t" r="r" b="b"/>
            <a:pathLst>
              <a:path w="386715" h="377190">
                <a:moveTo>
                  <a:pt x="336039" y="289838"/>
                </a:moveTo>
                <a:lnTo>
                  <a:pt x="50804" y="289838"/>
                </a:lnTo>
                <a:lnTo>
                  <a:pt x="50804" y="311034"/>
                </a:lnTo>
                <a:lnTo>
                  <a:pt x="9357" y="311034"/>
                </a:lnTo>
                <a:lnTo>
                  <a:pt x="9357" y="377190"/>
                </a:lnTo>
                <a:lnTo>
                  <a:pt x="377689" y="377190"/>
                </a:lnTo>
                <a:lnTo>
                  <a:pt x="377689" y="311034"/>
                </a:lnTo>
                <a:lnTo>
                  <a:pt x="336282" y="311034"/>
                </a:lnTo>
                <a:close/>
                <a:moveTo>
                  <a:pt x="354861" y="335364"/>
                </a:moveTo>
                <a:lnTo>
                  <a:pt x="354861" y="352774"/>
                </a:lnTo>
                <a:lnTo>
                  <a:pt x="32024" y="352774"/>
                </a:lnTo>
                <a:lnTo>
                  <a:pt x="32024" y="335364"/>
                </a:lnTo>
                <a:lnTo>
                  <a:pt x="73471" y="335364"/>
                </a:lnTo>
                <a:lnTo>
                  <a:pt x="73471" y="314168"/>
                </a:lnTo>
                <a:lnTo>
                  <a:pt x="313413" y="314168"/>
                </a:lnTo>
                <a:lnTo>
                  <a:pt x="313413" y="335364"/>
                </a:lnTo>
                <a:close/>
                <a:moveTo>
                  <a:pt x="365344" y="97594"/>
                </a:moveTo>
                <a:lnTo>
                  <a:pt x="212142" y="5454"/>
                </a:lnTo>
                <a:cubicBezTo>
                  <a:pt x="200462" y="-1818"/>
                  <a:pt x="186058" y="-1818"/>
                  <a:pt x="174378" y="5454"/>
                </a:cubicBezTo>
                <a:lnTo>
                  <a:pt x="21500" y="97463"/>
                </a:lnTo>
                <a:cubicBezTo>
                  <a:pt x="8012" y="105349"/>
                  <a:pt x="-273" y="120651"/>
                  <a:pt x="7" y="137157"/>
                </a:cubicBezTo>
                <a:lnTo>
                  <a:pt x="7" y="159572"/>
                </a:lnTo>
                <a:lnTo>
                  <a:pt x="50966" y="159572"/>
                </a:lnTo>
                <a:lnTo>
                  <a:pt x="50966" y="273821"/>
                </a:lnTo>
                <a:lnTo>
                  <a:pt x="73633" y="273821"/>
                </a:lnTo>
                <a:lnTo>
                  <a:pt x="73633" y="159572"/>
                </a:lnTo>
                <a:lnTo>
                  <a:pt x="138395" y="159572"/>
                </a:lnTo>
                <a:lnTo>
                  <a:pt x="138395" y="273821"/>
                </a:lnTo>
                <a:lnTo>
                  <a:pt x="160899" y="273821"/>
                </a:lnTo>
                <a:lnTo>
                  <a:pt x="160899" y="159572"/>
                </a:lnTo>
                <a:lnTo>
                  <a:pt x="225661" y="159572"/>
                </a:lnTo>
                <a:lnTo>
                  <a:pt x="225661" y="273821"/>
                </a:lnTo>
                <a:lnTo>
                  <a:pt x="248287" y="273821"/>
                </a:lnTo>
                <a:lnTo>
                  <a:pt x="248287" y="159572"/>
                </a:lnTo>
                <a:lnTo>
                  <a:pt x="313049" y="159572"/>
                </a:lnTo>
                <a:lnTo>
                  <a:pt x="313049" y="273821"/>
                </a:lnTo>
                <a:lnTo>
                  <a:pt x="335715" y="273821"/>
                </a:lnTo>
                <a:lnTo>
                  <a:pt x="335715" y="159572"/>
                </a:lnTo>
                <a:lnTo>
                  <a:pt x="386715" y="159572"/>
                </a:lnTo>
                <a:lnTo>
                  <a:pt x="386715" y="136983"/>
                </a:lnTo>
                <a:cubicBezTo>
                  <a:pt x="386442" y="120752"/>
                  <a:pt x="378350" y="105836"/>
                  <a:pt x="365344" y="97594"/>
                </a:cubicBezTo>
                <a:close/>
                <a:moveTo>
                  <a:pt x="22795" y="135198"/>
                </a:moveTo>
                <a:cubicBezTo>
                  <a:pt x="23293" y="128365"/>
                  <a:pt x="26960" y="122260"/>
                  <a:pt x="32550" y="118964"/>
                </a:cubicBezTo>
                <a:lnTo>
                  <a:pt x="185468" y="26955"/>
                </a:lnTo>
                <a:cubicBezTo>
                  <a:pt x="190269" y="23822"/>
                  <a:pt x="196292" y="23822"/>
                  <a:pt x="201092" y="26955"/>
                </a:cubicBezTo>
                <a:lnTo>
                  <a:pt x="353970" y="118964"/>
                </a:lnTo>
                <a:cubicBezTo>
                  <a:pt x="359370" y="122498"/>
                  <a:pt x="362998" y="128463"/>
                  <a:pt x="363846" y="135198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8" name="Text 23"/>
          <p:cNvSpPr/>
          <p:nvPr/>
        </p:nvSpPr>
        <p:spPr>
          <a:xfrm>
            <a:off x="5965940" y="2611188"/>
            <a:ext cx="386715" cy="37719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29" name="Shape 24"/>
          <p:cNvSpPr/>
          <p:nvPr/>
        </p:nvSpPr>
        <p:spPr>
          <a:xfrm>
            <a:off x="9711242" y="2356552"/>
            <a:ext cx="874800" cy="874800"/>
          </a:xfrm>
          <a:prstGeom prst="ellipse">
            <a:avLst/>
          </a:prstGeom>
          <a:solidFill>
            <a:srgbClr val="D1151B"/>
          </a:solidFill>
          <a:ln/>
        </p:spPr>
      </p:sp>
      <p:sp>
        <p:nvSpPr>
          <p:cNvPr id="30" name="Text 25"/>
          <p:cNvSpPr/>
          <p:nvPr/>
        </p:nvSpPr>
        <p:spPr>
          <a:xfrm>
            <a:off x="9711242" y="2356552"/>
            <a:ext cx="874800" cy="8748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31" name="Shape 26"/>
          <p:cNvSpPr/>
          <p:nvPr/>
        </p:nvSpPr>
        <p:spPr>
          <a:xfrm>
            <a:off x="10010875" y="2633409"/>
            <a:ext cx="275534" cy="321084"/>
          </a:xfrm>
          <a:custGeom>
            <a:avLst/>
            <a:gdLst/>
            <a:ahLst/>
            <a:cxnLst/>
            <a:rect l="l" t="t" r="r" b="b"/>
            <a:pathLst>
              <a:path w="275534" h="321084">
                <a:moveTo>
                  <a:pt x="265967" y="52269"/>
                </a:moveTo>
                <a:lnTo>
                  <a:pt x="36355" y="52269"/>
                </a:lnTo>
                <a:cubicBezTo>
                  <a:pt x="26844" y="52269"/>
                  <a:pt x="19134" y="44748"/>
                  <a:pt x="19134" y="35468"/>
                </a:cubicBezTo>
                <a:cubicBezTo>
                  <a:pt x="19134" y="26190"/>
                  <a:pt x="26844" y="18668"/>
                  <a:pt x="36355" y="18668"/>
                </a:cubicBezTo>
                <a:lnTo>
                  <a:pt x="265967" y="18668"/>
                </a:lnTo>
                <a:cubicBezTo>
                  <a:pt x="271251" y="18667"/>
                  <a:pt x="275534" y="14487"/>
                  <a:pt x="275533" y="9332"/>
                </a:cubicBezTo>
                <a:cubicBezTo>
                  <a:pt x="275532" y="4178"/>
                  <a:pt x="271250" y="1"/>
                  <a:pt x="265967" y="0"/>
                </a:cubicBezTo>
                <a:lnTo>
                  <a:pt x="36355" y="0"/>
                </a:lnTo>
                <a:cubicBezTo>
                  <a:pt x="16286" y="21"/>
                  <a:pt x="21" y="15888"/>
                  <a:pt x="0" y="35468"/>
                </a:cubicBezTo>
                <a:cubicBezTo>
                  <a:pt x="0" y="36738"/>
                  <a:pt x="0" y="37970"/>
                  <a:pt x="191" y="39202"/>
                </a:cubicBezTo>
                <a:lnTo>
                  <a:pt x="0" y="39202"/>
                </a:lnTo>
                <a:lnTo>
                  <a:pt x="0" y="274415"/>
                </a:lnTo>
                <a:cubicBezTo>
                  <a:pt x="42" y="300172"/>
                  <a:pt x="21434" y="321043"/>
                  <a:pt x="47836" y="321084"/>
                </a:cubicBezTo>
                <a:lnTo>
                  <a:pt x="227699" y="321084"/>
                </a:lnTo>
                <a:cubicBezTo>
                  <a:pt x="254100" y="321043"/>
                  <a:pt x="275492" y="300172"/>
                  <a:pt x="275534" y="274415"/>
                </a:cubicBezTo>
                <a:lnTo>
                  <a:pt x="275534" y="57870"/>
                </a:lnTo>
                <a:lnTo>
                  <a:pt x="274731" y="57870"/>
                </a:lnTo>
                <a:cubicBezTo>
                  <a:pt x="273202" y="54476"/>
                  <a:pt x="269766" y="52281"/>
                  <a:pt x="265967" y="52269"/>
                </a:cubicBezTo>
                <a:close/>
                <a:moveTo>
                  <a:pt x="227699" y="302416"/>
                </a:moveTo>
                <a:lnTo>
                  <a:pt x="47836" y="302416"/>
                </a:lnTo>
                <a:cubicBezTo>
                  <a:pt x="31984" y="302416"/>
                  <a:pt x="19134" y="289879"/>
                  <a:pt x="19134" y="274415"/>
                </a:cubicBezTo>
                <a:lnTo>
                  <a:pt x="19134" y="66681"/>
                </a:lnTo>
                <a:cubicBezTo>
                  <a:pt x="24418" y="69486"/>
                  <a:pt x="30340" y="70950"/>
                  <a:pt x="36355" y="70937"/>
                </a:cubicBezTo>
                <a:lnTo>
                  <a:pt x="256400" y="70937"/>
                </a:lnTo>
                <a:lnTo>
                  <a:pt x="256400" y="274415"/>
                </a:lnTo>
                <a:cubicBezTo>
                  <a:pt x="256400" y="289879"/>
                  <a:pt x="243550" y="302416"/>
                  <a:pt x="227699" y="302416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2" name="Text 27"/>
          <p:cNvSpPr/>
          <p:nvPr/>
        </p:nvSpPr>
        <p:spPr>
          <a:xfrm>
            <a:off x="10010875" y="2633409"/>
            <a:ext cx="275534" cy="32108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33" name="Shape 28"/>
          <p:cNvSpPr/>
          <p:nvPr/>
        </p:nvSpPr>
        <p:spPr>
          <a:xfrm>
            <a:off x="10068278" y="2749149"/>
            <a:ext cx="160728" cy="138140"/>
          </a:xfrm>
          <a:custGeom>
            <a:avLst/>
            <a:gdLst/>
            <a:ahLst/>
            <a:cxnLst/>
            <a:rect l="l" t="t" r="r" b="b"/>
            <a:pathLst>
              <a:path w="160728" h="138140">
                <a:moveTo>
                  <a:pt x="151161" y="0"/>
                </a:moveTo>
                <a:lnTo>
                  <a:pt x="47836" y="0"/>
                </a:lnTo>
                <a:cubicBezTo>
                  <a:pt x="42552" y="1"/>
                  <a:pt x="38270" y="4181"/>
                  <a:pt x="38270" y="9336"/>
                </a:cubicBezTo>
                <a:cubicBezTo>
                  <a:pt x="38272" y="14489"/>
                  <a:pt x="42553" y="18666"/>
                  <a:pt x="47836" y="18668"/>
                </a:cubicBezTo>
                <a:lnTo>
                  <a:pt x="151161" y="18668"/>
                </a:lnTo>
                <a:cubicBezTo>
                  <a:pt x="156445" y="18666"/>
                  <a:pt x="160728" y="14487"/>
                  <a:pt x="160726" y="9332"/>
                </a:cubicBezTo>
                <a:cubicBezTo>
                  <a:pt x="160725" y="4178"/>
                  <a:pt x="156444" y="1"/>
                  <a:pt x="151161" y="0"/>
                </a:cubicBezTo>
                <a:close/>
                <a:moveTo>
                  <a:pt x="151161" y="59736"/>
                </a:moveTo>
                <a:lnTo>
                  <a:pt x="47836" y="59736"/>
                </a:lnTo>
                <a:cubicBezTo>
                  <a:pt x="42552" y="59736"/>
                  <a:pt x="38269" y="63915"/>
                  <a:pt x="38269" y="69070"/>
                </a:cubicBezTo>
                <a:cubicBezTo>
                  <a:pt x="38269" y="74225"/>
                  <a:pt x="42552" y="78404"/>
                  <a:pt x="47836" y="78404"/>
                </a:cubicBezTo>
                <a:lnTo>
                  <a:pt x="151161" y="78404"/>
                </a:lnTo>
                <a:cubicBezTo>
                  <a:pt x="156445" y="78404"/>
                  <a:pt x="160728" y="74225"/>
                  <a:pt x="160728" y="69070"/>
                </a:cubicBezTo>
                <a:cubicBezTo>
                  <a:pt x="160728" y="63915"/>
                  <a:pt x="156445" y="59736"/>
                  <a:pt x="151161" y="59736"/>
                </a:cubicBezTo>
                <a:close/>
                <a:moveTo>
                  <a:pt x="151161" y="119473"/>
                </a:moveTo>
                <a:lnTo>
                  <a:pt x="47836" y="119473"/>
                </a:lnTo>
                <a:cubicBezTo>
                  <a:pt x="42552" y="119473"/>
                  <a:pt x="38269" y="123652"/>
                  <a:pt x="38269" y="128807"/>
                </a:cubicBezTo>
                <a:cubicBezTo>
                  <a:pt x="38269" y="133962"/>
                  <a:pt x="42552" y="138140"/>
                  <a:pt x="47836" y="138140"/>
                </a:cubicBezTo>
                <a:lnTo>
                  <a:pt x="151161" y="138140"/>
                </a:lnTo>
                <a:cubicBezTo>
                  <a:pt x="156445" y="138140"/>
                  <a:pt x="160728" y="133962"/>
                  <a:pt x="160728" y="128807"/>
                </a:cubicBezTo>
                <a:cubicBezTo>
                  <a:pt x="160728" y="123652"/>
                  <a:pt x="156445" y="119473"/>
                  <a:pt x="151161" y="119473"/>
                </a:cubicBezTo>
                <a:close/>
                <a:moveTo>
                  <a:pt x="11481" y="0"/>
                </a:moveTo>
                <a:lnTo>
                  <a:pt x="9567" y="0"/>
                </a:lnTo>
                <a:cubicBezTo>
                  <a:pt x="4283" y="1"/>
                  <a:pt x="1" y="4181"/>
                  <a:pt x="2" y="9336"/>
                </a:cubicBezTo>
                <a:cubicBezTo>
                  <a:pt x="3" y="14489"/>
                  <a:pt x="4285" y="18666"/>
                  <a:pt x="9567" y="18668"/>
                </a:cubicBezTo>
                <a:lnTo>
                  <a:pt x="11481" y="18668"/>
                </a:lnTo>
                <a:cubicBezTo>
                  <a:pt x="16764" y="18666"/>
                  <a:pt x="21047" y="14487"/>
                  <a:pt x="21046" y="9332"/>
                </a:cubicBezTo>
                <a:cubicBezTo>
                  <a:pt x="21045" y="4178"/>
                  <a:pt x="16763" y="1"/>
                  <a:pt x="11481" y="0"/>
                </a:cubicBezTo>
                <a:close/>
                <a:moveTo>
                  <a:pt x="11481" y="59736"/>
                </a:moveTo>
                <a:lnTo>
                  <a:pt x="9567" y="59736"/>
                </a:lnTo>
                <a:cubicBezTo>
                  <a:pt x="4283" y="59736"/>
                  <a:pt x="0" y="63915"/>
                  <a:pt x="0" y="69070"/>
                </a:cubicBezTo>
                <a:cubicBezTo>
                  <a:pt x="0" y="74225"/>
                  <a:pt x="4283" y="78404"/>
                  <a:pt x="9567" y="78404"/>
                </a:cubicBezTo>
                <a:lnTo>
                  <a:pt x="11481" y="78404"/>
                </a:lnTo>
                <a:cubicBezTo>
                  <a:pt x="16764" y="78404"/>
                  <a:pt x="21048" y="74225"/>
                  <a:pt x="21048" y="69070"/>
                </a:cubicBezTo>
                <a:cubicBezTo>
                  <a:pt x="21048" y="63915"/>
                  <a:pt x="16764" y="59736"/>
                  <a:pt x="11481" y="59736"/>
                </a:cubicBezTo>
                <a:close/>
                <a:moveTo>
                  <a:pt x="11481" y="119473"/>
                </a:moveTo>
                <a:lnTo>
                  <a:pt x="9567" y="119473"/>
                </a:lnTo>
                <a:cubicBezTo>
                  <a:pt x="4283" y="119473"/>
                  <a:pt x="0" y="123652"/>
                  <a:pt x="0" y="128807"/>
                </a:cubicBezTo>
                <a:cubicBezTo>
                  <a:pt x="0" y="133962"/>
                  <a:pt x="4283" y="138140"/>
                  <a:pt x="9567" y="138140"/>
                </a:cubicBezTo>
                <a:lnTo>
                  <a:pt x="11481" y="138140"/>
                </a:lnTo>
                <a:cubicBezTo>
                  <a:pt x="16764" y="138140"/>
                  <a:pt x="21048" y="133962"/>
                  <a:pt x="21048" y="128807"/>
                </a:cubicBezTo>
                <a:cubicBezTo>
                  <a:pt x="21048" y="123652"/>
                  <a:pt x="16764" y="119473"/>
                  <a:pt x="11481" y="119473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4" name="Text 29"/>
          <p:cNvSpPr/>
          <p:nvPr/>
        </p:nvSpPr>
        <p:spPr>
          <a:xfrm>
            <a:off x="10068278" y="2749149"/>
            <a:ext cx="160728" cy="1381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35" name="Text 30"/>
          <p:cNvSpPr/>
          <p:nvPr/>
        </p:nvSpPr>
        <p:spPr>
          <a:xfrm>
            <a:off x="449580" y="3501390"/>
            <a:ext cx="329946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D1151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国土生态资源底线屏障</a:t>
            </a:r>
            <a:endParaRPr lang="en-US" sz="1600" dirty="0"/>
          </a:p>
        </p:txBody>
      </p:sp>
      <p:sp>
        <p:nvSpPr>
          <p:cNvPr id="36" name="Text 31"/>
          <p:cNvSpPr/>
          <p:nvPr/>
        </p:nvSpPr>
        <p:spPr>
          <a:xfrm>
            <a:off x="4511675" y="3501390"/>
            <a:ext cx="329946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D1151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网络与核安全新疆域</a:t>
            </a:r>
            <a:endParaRPr lang="en-US" sz="1600" dirty="0"/>
          </a:p>
        </p:txBody>
      </p:sp>
      <p:sp>
        <p:nvSpPr>
          <p:cNvPr id="37" name="Text 32"/>
          <p:cNvSpPr/>
          <p:nvPr/>
        </p:nvSpPr>
        <p:spPr>
          <a:xfrm>
            <a:off x="8529955" y="3501390"/>
            <a:ext cx="3212465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D1151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系统耦合与立体防护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7:28:45-d2slnje1bb2p4onbqma0.jpg">    </p:cNvPr>
          <p:cNvPicPr>
            <a:picLocks noChangeAspect="1"/>
          </p:cNvPicPr>
          <p:nvPr/>
        </p:nvPicPr>
        <p:blipFill>
          <a:blip r:embed="rId1"/>
          <a:srcRect l="0" r="0" t="0" b="15534"/>
          <a:stretch/>
        </p:blipFill>
        <p:spPr>
          <a:xfrm>
            <a:off x="-24765" y="0"/>
            <a:ext cx="12224385" cy="633603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7:28:34-d2slngm1bb2p4onbqls0.png">    </p:cNvPr>
          <p:cNvPicPr>
            <a:picLocks noChangeAspect="1"/>
          </p:cNvPicPr>
          <p:nvPr/>
        </p:nvPicPr>
        <p:blipFill>
          <a:blip r:embed="rId2"/>
          <a:srcRect l="4542" r="12091" t="0" b="0"/>
          <a:stretch/>
        </p:blipFill>
        <p:spPr>
          <a:xfrm>
            <a:off x="-635" y="4653280"/>
            <a:ext cx="12263120" cy="22352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4839970" y="1276350"/>
            <a:ext cx="2211705" cy="2129155"/>
          </a:xfrm>
          <a:prstGeom prst="ellipse">
            <a:avLst/>
          </a:prstGeom>
          <a:gradFill rotWithShape="1" flip="none">
            <a:gsLst>
              <a:gs pos="0">
                <a:srgbClr val="FADBBA"/>
              </a:gs>
              <a:gs pos="100000">
                <a:srgbClr val="FADBBA">
                  <a:alpha val="0"/>
                </a:srgbClr>
              </a:gs>
            </a:gsLst>
            <a:lin ang="5400000" scaled="1"/>
          </a:gradFill>
          <a:ln/>
        </p:spPr>
      </p:sp>
      <p:sp>
        <p:nvSpPr>
          <p:cNvPr id="5" name="Text 1"/>
          <p:cNvSpPr/>
          <p:nvPr/>
        </p:nvSpPr>
        <p:spPr>
          <a:xfrm>
            <a:off x="4839970" y="1276350"/>
            <a:ext cx="2211705" cy="2129155"/>
          </a:xfrm>
          <a:prstGeom prst="rect">
            <a:avLst/>
          </a:prstGeom>
          <a:noFill/>
          <a:ln/>
        </p:spPr>
        <p:txBody>
          <a:bodyPr wrap="square" lIns="37338" tIns="74676" rIns="74676" bIns="37338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5204934" y="1626637"/>
            <a:ext cx="1481777" cy="1426471"/>
          </a:xfrm>
          <a:prstGeom prst="ellipse">
            <a:avLst/>
          </a:prstGeom>
          <a:gradFill rotWithShape="1" flip="none">
            <a:gsLst>
              <a:gs pos="0">
                <a:srgbClr val="FBE9DC"/>
              </a:gs>
              <a:gs pos="30000">
                <a:srgbClr val="FBE9DC"/>
              </a:gs>
              <a:gs pos="100000">
                <a:srgbClr val="F9C688"/>
              </a:gs>
            </a:gsLst>
            <a:lin ang="5400000" scaled="1"/>
          </a:gradFill>
          <a:ln/>
        </p:spPr>
      </p:sp>
      <p:sp>
        <p:nvSpPr>
          <p:cNvPr id="7" name="Text 3"/>
          <p:cNvSpPr/>
          <p:nvPr/>
        </p:nvSpPr>
        <p:spPr>
          <a:xfrm>
            <a:off x="5204934" y="1626637"/>
            <a:ext cx="1481777" cy="1426471"/>
          </a:xfrm>
          <a:prstGeom prst="rect">
            <a:avLst/>
          </a:prstGeom>
          <a:noFill/>
          <a:ln/>
        </p:spPr>
        <p:txBody>
          <a:bodyPr wrap="square" lIns="37338" tIns="74676" rIns="74676" bIns="37338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551384" y="3651250"/>
            <a:ext cx="11233248" cy="749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gradFill rotWithShape="0" flip="none">
                  <a:gsLst>
                    <a:gs pos="0">
                      <a:srgbClr val="FBE9DC"/>
                    </a:gs>
                    <a:gs pos="30000">
                      <a:srgbClr val="FBE9DC"/>
                    </a:gs>
                    <a:gs pos="100000">
                      <a:srgbClr val="F9C688"/>
                    </a:gs>
                  </a:gsLst>
                  <a:lin ang="54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国土生态资源底线屏障</a:t>
            </a:r>
            <a:endParaRPr lang="en-US" sz="1600" dirty="0"/>
          </a:p>
        </p:txBody>
      </p:sp>
      <p:pic>
        <p:nvPicPr>
          <p:cNvPr id="9" name="Image 2" descr="https://kimi-img.moonshot.cn/pub/slides/slides_tmpl/image/25-09-04-17:28:34-d2slngm1bb2p4onbqlr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49098" y="516585"/>
            <a:ext cx="2279576" cy="96771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287645" y="1698625"/>
            <a:ext cx="1499870" cy="12446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pic>
        <p:nvPicPr>
          <p:cNvPr id="11" name="Image 3" descr="https://kimi-img.moonshot.cn/pub/slides/slides_tmpl/image/25-09-04-17:28:35-d2slngu1bb2p4onbqm1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808" y="4582219"/>
            <a:ext cx="1810385" cy="3048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7:28:36-d2slnh61bb2p4onbqm4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22330"/>
            <a:ext cx="12192000" cy="103567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7:28:35-d2slngu1bb2p4onbqm2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735" y="614680"/>
            <a:ext cx="8644255" cy="32893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7779385" y="1412875"/>
            <a:ext cx="3591560" cy="4326255"/>
          </a:xfrm>
          <a:custGeom>
            <a:avLst/>
            <a:gdLst/>
            <a:ahLst/>
            <a:cxnLst/>
            <a:rect l="l" t="t" r="r" b="b"/>
            <a:pathLst>
              <a:path w="3591560" h="4326255">
                <a:moveTo>
                  <a:pt x="259427" y="0"/>
                </a:moveTo>
                <a:lnTo>
                  <a:pt x="3591560" y="0"/>
                </a:lnTo>
                <a:lnTo>
                  <a:pt x="3591560" y="4326255"/>
                </a:lnTo>
                <a:lnTo>
                  <a:pt x="259427" y="4326255"/>
                </a:lnTo>
                <a:lnTo>
                  <a:pt x="259427" y="944880"/>
                </a:lnTo>
                <a:lnTo>
                  <a:pt x="0" y="770890"/>
                </a:lnTo>
                <a:lnTo>
                  <a:pt x="259427" y="596900"/>
                </a:lnTo>
                <a:lnTo>
                  <a:pt x="259427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C51011"/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7779385" y="1412875"/>
            <a:ext cx="3591560" cy="43262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11275060" y="2400935"/>
            <a:ext cx="198755" cy="81153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7" name="Text 3"/>
          <p:cNvSpPr/>
          <p:nvPr/>
        </p:nvSpPr>
        <p:spPr>
          <a:xfrm>
            <a:off x="11275060" y="2400935"/>
            <a:ext cx="198755" cy="81153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 rot="5400000">
            <a:off x="11140440" y="2612390"/>
            <a:ext cx="438150" cy="388620"/>
          </a:xfrm>
          <a:prstGeom prst="hexagon">
            <a:avLst/>
          </a:prstGeom>
          <a:gradFill rotWithShape="1" flip="none">
            <a:gsLst>
              <a:gs pos="0">
                <a:srgbClr val="C51011"/>
              </a:gs>
              <a:gs pos="6000">
                <a:srgbClr val="C51011"/>
              </a:gs>
              <a:gs pos="100000">
                <a:srgbClr val="B71B21"/>
              </a:gs>
            </a:gsLst>
            <a:lin ang="2700000" scaled="1"/>
          </a:gradFill>
          <a:ln/>
        </p:spPr>
      </p:sp>
      <p:sp>
        <p:nvSpPr>
          <p:cNvPr id="9" name="Text 5"/>
          <p:cNvSpPr/>
          <p:nvPr/>
        </p:nvSpPr>
        <p:spPr>
          <a:xfrm rot="5400000">
            <a:off x="11140440" y="2612390"/>
            <a:ext cx="438150" cy="3886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8243110" y="2428985"/>
            <a:ext cx="2232660" cy="0"/>
          </a:xfrm>
          <a:prstGeom prst="line">
            <a:avLst/>
          </a:prstGeom>
          <a:noFill/>
          <a:ln w="19050">
            <a:gradFill rotWithShape="1" flip="none">
              <a:gsLst>
                <a:gs pos="0">
                  <a:srgbClr val="D1151B"/>
                </a:gs>
                <a:gs pos="100000">
                  <a:srgbClr val="D1151B">
                    <a:alpha val="0"/>
                  </a:srgbClr>
                </a:gs>
              </a:gsLst>
              <a:lin ang="0" scaled="1"/>
            </a:gradFill>
            <a:prstDash val="solid"/>
            <a:headEnd type="none"/>
            <a:tailEnd type="none"/>
          </a:ln>
        </p:spPr>
      </p:sp>
      <p:pic>
        <p:nvPicPr>
          <p:cNvPr id="11" name="Image 2" descr="https://kimi-img.moonshot.cn/pub/slides/slides_tmpl/image/25-09-04-17:28:36-d2slnh61bb2p4onbqm50.jp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" y="1268730"/>
            <a:ext cx="6952615" cy="461010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211195" y="476250"/>
            <a:ext cx="5769610" cy="10414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D1151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立体屏障：筑牢国家安全多维防线</a:t>
            </a: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8107045" y="1701165"/>
            <a:ext cx="3082925" cy="38989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D1151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课程导入与立体防护需求</a:t>
            </a:r>
            <a:endParaRPr lang="en-US" sz="1600" dirty="0"/>
          </a:p>
        </p:txBody>
      </p:sp>
      <p:sp>
        <p:nvSpPr>
          <p:cNvPr id="14" name="Text 9"/>
          <p:cNvSpPr/>
          <p:nvPr/>
        </p:nvSpPr>
        <p:spPr>
          <a:xfrm>
            <a:off x="8107045" y="2616200"/>
            <a:ext cx="3036570" cy="224055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C5101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在当今复杂多变的国际形势下，国家安全面临着前所未有的挑战。从传统的军事安全到新兴的网络安全，从生态平衡到资源保障，每一个领域都至关重要。本课程将深入探讨国家安全需要筑牢哪些具体屏障，帮助大家全面理解国家安全的立体防护体系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7:28:36-d2slnh61bb2p4onbqm4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22330"/>
            <a:ext cx="12192000" cy="103567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32547" y="1506087"/>
            <a:ext cx="10087429" cy="1175584"/>
          </a:xfrm>
          <a:prstGeom prst="roundRect">
            <a:avLst>
              <a:gd name="adj" fmla="val 10494"/>
            </a:avLst>
          </a:prstGeom>
          <a:solidFill>
            <a:srgbClr val="FFFFFF"/>
          </a:solidFill>
          <a:ln w="19050">
            <a:solidFill>
              <a:srgbClr val="D1151B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532547" y="1506087"/>
            <a:ext cx="10087429" cy="117558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905543" y="3088144"/>
            <a:ext cx="10087429" cy="1175584"/>
          </a:xfrm>
          <a:prstGeom prst="roundRect">
            <a:avLst>
              <a:gd name="adj" fmla="val 10494"/>
            </a:avLst>
          </a:prstGeom>
          <a:solidFill>
            <a:srgbClr val="FFFFFF"/>
          </a:solidFill>
          <a:ln w="19050">
            <a:solidFill>
              <a:srgbClr val="D1151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05543" y="3088144"/>
            <a:ext cx="10087429" cy="117558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572024" y="4670201"/>
            <a:ext cx="10087429" cy="1175584"/>
          </a:xfrm>
          <a:prstGeom prst="roundRect">
            <a:avLst>
              <a:gd name="adj" fmla="val 10494"/>
            </a:avLst>
          </a:prstGeom>
          <a:solidFill>
            <a:srgbClr val="FFFFFF"/>
          </a:solidFill>
          <a:ln w="19050">
            <a:solidFill>
              <a:srgbClr val="D1151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572024" y="4670201"/>
            <a:ext cx="10087429" cy="117558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9" name="Image 1" descr="https://kimi-img.moonshot.cn/pub/slides/slides_tmpl/image/25-09-04-17:28:35-d2slngu1bb2p4onbqm2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735" y="614680"/>
            <a:ext cx="8644255" cy="32893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211195" y="476250"/>
            <a:ext cx="576961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D1151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国土生态资源安全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695325" y="1506220"/>
            <a:ext cx="10048875" cy="6407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D1151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国土安全：国家生存与发展的基本空间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695325" y="1917065"/>
            <a:ext cx="9873615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国土安全是国家安全的基石，它关乎国家的生存与发展。从陆地到海洋，从边境到领空，每一寸土地都是国家安全的防线。维护国土安全，就是维护国家的主权和领土完整。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983615" y="3088640"/>
            <a:ext cx="10048875" cy="6407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D1151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生态安全：人与自然和谐共生的底线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983615" y="3499485"/>
            <a:ext cx="9873615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生态安全是国家安全的重要组成部分，它关系到人类的生存与可持续发展。保护生态环境，就是保护我们共同的家园。面对环境污染、生物多样性丧失等挑战，我们必须采取有效措施，确保生态系统的稳定与健康。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1610360" y="4671060"/>
            <a:ext cx="10048875" cy="6407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D1151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资源安全：经济社会发展的命脉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1610360" y="5081905"/>
            <a:ext cx="9873615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资源安全是国家安全的关键，它直接关系到经济社会的稳定与发展。无论是能源、矿产，还是粮食、水资源，都是国家发展的命脉。保障资源安全，就是保障国家的经济命脉，确保国家在面对外部压力时能够独立自主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7:28:45-d2slnje1bb2p4onbqma0.jpg">    </p:cNvPr>
          <p:cNvPicPr>
            <a:picLocks noChangeAspect="1"/>
          </p:cNvPicPr>
          <p:nvPr/>
        </p:nvPicPr>
        <p:blipFill>
          <a:blip r:embed="rId1"/>
          <a:srcRect l="0" r="0" t="0" b="15534"/>
          <a:stretch/>
        </p:blipFill>
        <p:spPr>
          <a:xfrm>
            <a:off x="-24765" y="0"/>
            <a:ext cx="12224385" cy="633603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7:28:34-d2slngm1bb2p4onbqls0.png">    </p:cNvPr>
          <p:cNvPicPr>
            <a:picLocks noChangeAspect="1"/>
          </p:cNvPicPr>
          <p:nvPr/>
        </p:nvPicPr>
        <p:blipFill>
          <a:blip r:embed="rId2"/>
          <a:srcRect l="4542" r="12091" t="0" b="0"/>
          <a:stretch/>
        </p:blipFill>
        <p:spPr>
          <a:xfrm>
            <a:off x="-635" y="4653280"/>
            <a:ext cx="12263120" cy="22352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4839970" y="1276350"/>
            <a:ext cx="2211705" cy="2129155"/>
          </a:xfrm>
          <a:prstGeom prst="ellipse">
            <a:avLst/>
          </a:prstGeom>
          <a:gradFill rotWithShape="1" flip="none">
            <a:gsLst>
              <a:gs pos="0">
                <a:srgbClr val="FADBBA"/>
              </a:gs>
              <a:gs pos="100000">
                <a:srgbClr val="FADBBA">
                  <a:alpha val="0"/>
                </a:srgbClr>
              </a:gs>
            </a:gsLst>
            <a:lin ang="5400000" scaled="1"/>
          </a:gradFill>
          <a:ln/>
        </p:spPr>
      </p:sp>
      <p:sp>
        <p:nvSpPr>
          <p:cNvPr id="5" name="Text 1"/>
          <p:cNvSpPr/>
          <p:nvPr/>
        </p:nvSpPr>
        <p:spPr>
          <a:xfrm>
            <a:off x="4839970" y="1276350"/>
            <a:ext cx="2211705" cy="2129155"/>
          </a:xfrm>
          <a:prstGeom prst="rect">
            <a:avLst/>
          </a:prstGeom>
          <a:noFill/>
          <a:ln/>
        </p:spPr>
        <p:txBody>
          <a:bodyPr wrap="square" lIns="37338" tIns="74676" rIns="74676" bIns="37338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5204934" y="1626637"/>
            <a:ext cx="1481777" cy="1426471"/>
          </a:xfrm>
          <a:prstGeom prst="ellipse">
            <a:avLst/>
          </a:prstGeom>
          <a:gradFill rotWithShape="1" flip="none">
            <a:gsLst>
              <a:gs pos="0">
                <a:srgbClr val="FBE9DC"/>
              </a:gs>
              <a:gs pos="30000">
                <a:srgbClr val="FBE9DC"/>
              </a:gs>
              <a:gs pos="100000">
                <a:srgbClr val="F9C688"/>
              </a:gs>
            </a:gsLst>
            <a:lin ang="5400000" scaled="1"/>
          </a:gradFill>
          <a:ln/>
        </p:spPr>
      </p:sp>
      <p:sp>
        <p:nvSpPr>
          <p:cNvPr id="7" name="Text 3"/>
          <p:cNvSpPr/>
          <p:nvPr/>
        </p:nvSpPr>
        <p:spPr>
          <a:xfrm>
            <a:off x="5204934" y="1626637"/>
            <a:ext cx="1481777" cy="1426471"/>
          </a:xfrm>
          <a:prstGeom prst="rect">
            <a:avLst/>
          </a:prstGeom>
          <a:noFill/>
          <a:ln/>
        </p:spPr>
        <p:txBody>
          <a:bodyPr wrap="square" lIns="37338" tIns="74676" rIns="74676" bIns="37338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551384" y="3651250"/>
            <a:ext cx="11233248" cy="749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gradFill rotWithShape="0" flip="none">
                  <a:gsLst>
                    <a:gs pos="0">
                      <a:srgbClr val="FBE9DC"/>
                    </a:gs>
                    <a:gs pos="30000">
                      <a:srgbClr val="FBE9DC"/>
                    </a:gs>
                    <a:gs pos="100000">
                      <a:srgbClr val="F9C688"/>
                    </a:gs>
                  </a:gsLst>
                  <a:lin ang="54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网络与核安全新疆域</a:t>
            </a:r>
            <a:endParaRPr lang="en-US" sz="1600" dirty="0"/>
          </a:p>
        </p:txBody>
      </p:sp>
      <p:pic>
        <p:nvPicPr>
          <p:cNvPr id="9" name="Image 2" descr="https://kimi-img.moonshot.cn/pub/slides/slides_tmpl/image/25-09-04-17:28:34-d2slngm1bb2p4onbqlr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49098" y="516585"/>
            <a:ext cx="2279576" cy="96771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287645" y="1698625"/>
            <a:ext cx="1499870" cy="12446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pic>
        <p:nvPicPr>
          <p:cNvPr id="11" name="Image 3" descr="https://kimi-img.moonshot.cn/pub/slides/slides_tmpl/image/25-09-04-17:28:35-d2slngu1bb2p4onbqm1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808" y="4582219"/>
            <a:ext cx="1810385" cy="3048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7:28:36-d2slnh61bb2p4onbqm4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22330"/>
            <a:ext cx="12192000" cy="103567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7:28:35-d2slngu1bb2p4onbqm2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735" y="614680"/>
            <a:ext cx="8644255" cy="32893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 rot="5400000">
            <a:off x="1106607" y="674756"/>
            <a:ext cx="4092333" cy="5468386"/>
          </a:xfrm>
          <a:prstGeom prst="verticalScroll">
            <a:avLst>
              <a:gd name="adj" fmla="val 8496"/>
            </a:avLst>
          </a:prstGeom>
          <a:solidFill>
            <a:srgbClr val="FFFFFF"/>
          </a:solidFill>
          <a:ln w="19050">
            <a:solidFill>
              <a:srgbClr val="D1151B"/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 rot="5400000">
            <a:off x="1106607" y="674756"/>
            <a:ext cx="4092333" cy="546838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1058085" y="2742675"/>
            <a:ext cx="3883165" cy="0"/>
          </a:xfrm>
          <a:prstGeom prst="line">
            <a:avLst/>
          </a:prstGeom>
          <a:noFill/>
          <a:ln w="19050">
            <a:gradFill rotWithShape="1" flip="none">
              <a:gsLst>
                <a:gs pos="0">
                  <a:srgbClr val="D1151B"/>
                </a:gs>
                <a:gs pos="100000">
                  <a:srgbClr val="D1151B">
                    <a:alpha val="0"/>
                  </a:srgbClr>
                </a:gs>
              </a:gsLst>
              <a:lin ang="0" scaled="1"/>
            </a:gradFill>
            <a:prstDash val="solid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 rot="5400000">
            <a:off x="6993060" y="1540020"/>
            <a:ext cx="4092333" cy="5468386"/>
          </a:xfrm>
          <a:prstGeom prst="verticalScroll">
            <a:avLst>
              <a:gd name="adj" fmla="val 8496"/>
            </a:avLst>
          </a:prstGeom>
          <a:solidFill>
            <a:srgbClr val="FFFFFF"/>
          </a:solidFill>
          <a:ln w="19050">
            <a:solidFill>
              <a:srgbClr val="D1151B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 rot="5400000">
            <a:off x="6993060" y="1540020"/>
            <a:ext cx="4092333" cy="5468386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9" name="Shape 5"/>
          <p:cNvSpPr/>
          <p:nvPr/>
        </p:nvSpPr>
        <p:spPr>
          <a:xfrm>
            <a:off x="6944538" y="3607939"/>
            <a:ext cx="3883165" cy="0"/>
          </a:xfrm>
          <a:prstGeom prst="line">
            <a:avLst/>
          </a:prstGeom>
          <a:noFill/>
          <a:ln w="19050">
            <a:gradFill rotWithShape="1" flip="none">
              <a:gsLst>
                <a:gs pos="0">
                  <a:srgbClr val="D1151B"/>
                </a:gs>
                <a:gs pos="100000">
                  <a:srgbClr val="D1151B">
                    <a:alpha val="0"/>
                  </a:srgbClr>
                </a:gs>
              </a:gsLst>
              <a:lin ang="0" scaled="1"/>
            </a:gradFill>
            <a:prstDash val="solid"/>
            <a:headEnd type="none"/>
            <a:tailEnd type="none"/>
          </a:ln>
        </p:spPr>
      </p:sp>
      <p:sp>
        <p:nvSpPr>
          <p:cNvPr id="10" name="Text 6"/>
          <p:cNvSpPr/>
          <p:nvPr/>
        </p:nvSpPr>
        <p:spPr>
          <a:xfrm>
            <a:off x="3211195" y="476250"/>
            <a:ext cx="576961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D1151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网络与核安全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725170" y="1988820"/>
            <a:ext cx="4815840" cy="6407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D1151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网络安全：没有网络安全就没有国家安全</a:t>
            </a: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767080" y="2994025"/>
            <a:ext cx="4731385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网络安全是国家安全的重要组成部分，它直接关系到国家的政治、经济和社会稳定。在数字化时代，网络攻击、数据泄露等安全威胁日益严峻。我们必须加强网络安全防护，确保国家关键信息基础设施的安全运行。</a:t>
            </a:r>
            <a:endParaRPr lang="en-US" sz="1600" dirty="0"/>
          </a:p>
        </p:txBody>
      </p:sp>
      <p:sp>
        <p:nvSpPr>
          <p:cNvPr id="13" name="Text 9"/>
          <p:cNvSpPr/>
          <p:nvPr/>
        </p:nvSpPr>
        <p:spPr>
          <a:xfrm>
            <a:off x="6630035" y="2807335"/>
            <a:ext cx="4749800" cy="6407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D1151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核安全：关乎人类命运的极端重要领域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671945" y="3812540"/>
            <a:ext cx="4731385" cy="12803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核安全是国家安全的极端重要领域，它直接关系到人类的生存与未来。核设施的安全运行、核材料的妥善管理以及核事故的应急响应，都是核安全的关键环节。我们必须高度重视核安全，确保核能的和平利用。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7:28:45-d2slnje1bb2p4onbqma0.jpg">    </p:cNvPr>
          <p:cNvPicPr>
            <a:picLocks noChangeAspect="1"/>
          </p:cNvPicPr>
          <p:nvPr/>
        </p:nvPicPr>
        <p:blipFill>
          <a:blip r:embed="rId1"/>
          <a:srcRect l="0" r="0" t="0" b="15534"/>
          <a:stretch/>
        </p:blipFill>
        <p:spPr>
          <a:xfrm>
            <a:off x="-24765" y="0"/>
            <a:ext cx="12224385" cy="633603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7:28:34-d2slngm1bb2p4onbqls0.png">    </p:cNvPr>
          <p:cNvPicPr>
            <a:picLocks noChangeAspect="1"/>
          </p:cNvPicPr>
          <p:nvPr/>
        </p:nvPicPr>
        <p:blipFill>
          <a:blip r:embed="rId2"/>
          <a:srcRect l="4542" r="12091" t="0" b="0"/>
          <a:stretch/>
        </p:blipFill>
        <p:spPr>
          <a:xfrm>
            <a:off x="-635" y="4653280"/>
            <a:ext cx="12263120" cy="22352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4839970" y="1276350"/>
            <a:ext cx="2211705" cy="2129155"/>
          </a:xfrm>
          <a:prstGeom prst="ellipse">
            <a:avLst/>
          </a:prstGeom>
          <a:gradFill rotWithShape="1" flip="none">
            <a:gsLst>
              <a:gs pos="0">
                <a:srgbClr val="FADBBA"/>
              </a:gs>
              <a:gs pos="100000">
                <a:srgbClr val="FADBBA">
                  <a:alpha val="0"/>
                </a:srgbClr>
              </a:gs>
            </a:gsLst>
            <a:lin ang="5400000" scaled="1"/>
          </a:gradFill>
          <a:ln/>
        </p:spPr>
      </p:sp>
      <p:sp>
        <p:nvSpPr>
          <p:cNvPr id="5" name="Text 1"/>
          <p:cNvSpPr/>
          <p:nvPr/>
        </p:nvSpPr>
        <p:spPr>
          <a:xfrm>
            <a:off x="4839970" y="1276350"/>
            <a:ext cx="2211705" cy="2129155"/>
          </a:xfrm>
          <a:prstGeom prst="rect">
            <a:avLst/>
          </a:prstGeom>
          <a:noFill/>
          <a:ln/>
        </p:spPr>
        <p:txBody>
          <a:bodyPr wrap="square" lIns="37338" tIns="74676" rIns="74676" bIns="37338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5204934" y="1626637"/>
            <a:ext cx="1481777" cy="1426471"/>
          </a:xfrm>
          <a:prstGeom prst="ellipse">
            <a:avLst/>
          </a:prstGeom>
          <a:gradFill rotWithShape="1" flip="none">
            <a:gsLst>
              <a:gs pos="0">
                <a:srgbClr val="FBE9DC"/>
              </a:gs>
              <a:gs pos="30000">
                <a:srgbClr val="FBE9DC"/>
              </a:gs>
              <a:gs pos="100000">
                <a:srgbClr val="F9C688"/>
              </a:gs>
            </a:gsLst>
            <a:lin ang="5400000" scaled="1"/>
          </a:gradFill>
          <a:ln/>
        </p:spPr>
      </p:sp>
      <p:sp>
        <p:nvSpPr>
          <p:cNvPr id="7" name="Text 3"/>
          <p:cNvSpPr/>
          <p:nvPr/>
        </p:nvSpPr>
        <p:spPr>
          <a:xfrm>
            <a:off x="5204934" y="1626637"/>
            <a:ext cx="1481777" cy="1426471"/>
          </a:xfrm>
          <a:prstGeom prst="rect">
            <a:avLst/>
          </a:prstGeom>
          <a:noFill/>
          <a:ln/>
        </p:spPr>
        <p:txBody>
          <a:bodyPr wrap="square" lIns="37338" tIns="74676" rIns="74676" bIns="37338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551384" y="3651250"/>
            <a:ext cx="11233248" cy="749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800" dirty="0">
                <a:gradFill rotWithShape="0" flip="none">
                  <a:gsLst>
                    <a:gs pos="0">
                      <a:srgbClr val="FBE9DC"/>
                    </a:gs>
                    <a:gs pos="30000">
                      <a:srgbClr val="FBE9DC"/>
                    </a:gs>
                    <a:gs pos="100000">
                      <a:srgbClr val="F9C688"/>
                    </a:gs>
                  </a:gsLst>
                  <a:lin ang="5400000" scaled="1"/>
                </a:gradFill>
                <a:latin typeface="MiSans" pitchFamily="34" charset="0"/>
                <a:ea typeface="MiSans" pitchFamily="34" charset="-122"/>
                <a:cs typeface="MiSans" pitchFamily="34" charset="-120"/>
              </a:rPr>
              <a:t>系统耦合与立体防护</a:t>
            </a:r>
            <a:endParaRPr lang="en-US" sz="1600" dirty="0"/>
          </a:p>
        </p:txBody>
      </p:sp>
      <p:pic>
        <p:nvPicPr>
          <p:cNvPr id="9" name="Image 2" descr="https://kimi-img.moonshot.cn/pub/slides/slides_tmpl/image/25-09-04-17:28:34-d2slngm1bb2p4onbqlr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49098" y="516585"/>
            <a:ext cx="2279576" cy="96771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287645" y="1698625"/>
            <a:ext cx="1499870" cy="12446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0" b="1" dirty="0">
                <a:solidFill>
                  <a:srgbClr val="C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pic>
        <p:nvPicPr>
          <p:cNvPr id="11" name="Image 3" descr="https://kimi-img.moonshot.cn/pub/slides/slides_tmpl/image/25-09-04-17:28:35-d2slngu1bb2p4onbqm1g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808" y="4582219"/>
            <a:ext cx="1810385" cy="3048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4-17:28:36-d2slnh61bb2p4onbqm4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22330"/>
            <a:ext cx="12192000" cy="103567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4-17:28:35-d2slngu1bb2p4onbqm20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735" y="614680"/>
            <a:ext cx="8644255" cy="32893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296670" y="1736090"/>
            <a:ext cx="4709795" cy="473710"/>
          </a:xfrm>
          <a:prstGeom prst="roundRect">
            <a:avLst/>
          </a:prstGeom>
          <a:solidFill>
            <a:srgbClr val="C51011"/>
          </a:solidFill>
          <a:ln w="19050">
            <a:solidFill>
              <a:srgbClr val="C51011"/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1296670" y="1736090"/>
            <a:ext cx="4709795" cy="47371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983432" y="1640799"/>
            <a:ext cx="10229107" cy="2571750"/>
          </a:xfrm>
          <a:prstGeom prst="rect">
            <a:avLst/>
          </a:prstGeom>
          <a:solidFill>
            <a:srgbClr val="000000">
              <a:alpha val="0"/>
            </a:srgbClr>
          </a:solidFill>
          <a:ln w="34925">
            <a:solidFill>
              <a:srgbClr val="C51011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983432" y="1640799"/>
            <a:ext cx="10229107" cy="257175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8" name="Image 2" descr="https://kimi-img.moonshot.cn/pub/slides/slides_tmpl/image/25-09-04-17:28:36-d2slnh61bb2p4onbqm5g.jp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055" y="1661795"/>
            <a:ext cx="4803140" cy="255333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211195" y="476250"/>
            <a:ext cx="5769610" cy="495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D1151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各领域屏障的内在联系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1343660" y="1789430"/>
            <a:ext cx="4566920" cy="4203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传统安全与非传统安全交织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1343660" y="2348865"/>
            <a:ext cx="4711065" cy="160039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C5101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传统安全与非传统安全相互交织，形成复杂的国家安全形势。传统安全领域的军事冲突可能引发非传统安全问题，如难民危机、环境污染等；而非传统安全领域的网络攻击、恐怖主义也可能对传统安全构成威胁。我们必须全面统筹，构建综合安全体系。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1343660" y="4509135"/>
            <a:ext cx="10309860" cy="38989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D1151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构成国家安全的立体防护网</a:t>
            </a: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1343660" y="4807585"/>
            <a:ext cx="10237470" cy="1234678"/>
          </a:xfrm>
          <a:prstGeom prst="rect">
            <a:avLst/>
          </a:prstGeom>
          <a:noFill/>
          <a:ln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国家安全需要构建立体防护网，涵盖多个领域。从国土安全到网络安全，从生态安全到核安全，每一个领域都是国家安全的重要防线。只有全方位筑牢这些防线，才能有效应对各种安全挑战，确保国家的长治久安。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51011"/>
      </a:accent1>
      <a:accent2>
        <a:srgbClr val="ED7D31"/>
      </a:accent2>
      <a:accent3>
        <a:srgbClr val="A5A5A5"/>
      </a:accent3>
      <a:accent4>
        <a:srgbClr val="FFC000"/>
      </a:accent4>
      <a:accent5>
        <a:srgbClr val="FADBBA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立体屏障：筑牢国家安全多维防线</dc:title>
  <dc:subject>立体屏障：筑牢国家安全多维防线</dc:subject>
  <dc:creator>Kimi</dc:creator>
  <cp:lastModifiedBy>Kimi</cp:lastModifiedBy>
  <cp:revision>1</cp:revision>
  <dcterms:created xsi:type="dcterms:W3CDTF">2025-11-17T11:23:48Z</dcterms:created>
  <dcterms:modified xsi:type="dcterms:W3CDTF">2025-11-17T11:23:48Z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{"Label":"立体屏障：筑牢国家安全多维防线","ContentProducer":"001191110108MACG2KBH8F10000","ProduceID":"d4dgatdpa8fgi2hc2qp0","ReservedCode1":"","ContentPropagator":"001191110108MACG2KBH8F20000","PropagateID":"d4dgatdpa8fgi2hc2qp0","ReservedCode2":""}</vt:lpwstr>
  </property>
</Properties>
</file>