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embeddedFontLst>
    <p:embeddedFont>
      <p:font typeface="MiSans" charset="-122" pitchFamily="34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10-3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2-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2-3.png"/><Relationship Id="rId4" Type="http://schemas.openxmlformats.org/officeDocument/2006/relationships/image" Target="../media/image-2-1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2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2-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4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2-3.png"/><Relationship Id="rId3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2-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4:58:08-d2sjh061bb2p4onbq55g.jpg">    </p:cNvPr>
          <p:cNvPicPr>
            <a:picLocks noChangeAspect="1"/>
          </p:cNvPicPr>
          <p:nvPr/>
        </p:nvPicPr>
        <p:blipFill>
          <a:blip r:embed="rId1"/>
          <a:srcRect l="4602" r="11430" t="5245" b="8992"/>
          <a:stretch/>
        </p:blipFill>
        <p:spPr>
          <a:xfrm>
            <a:off x="2540" y="0"/>
            <a:ext cx="12189460" cy="697674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540" y="0"/>
            <a:ext cx="8284210" cy="6976745"/>
          </a:xfrm>
          <a:prstGeom prst="rect">
            <a:avLst/>
          </a:prstGeom>
          <a:gradFill rotWithShape="1" flip="none">
            <a:gsLst>
              <a:gs pos="0">
                <a:srgbClr val="FE4444">
                  <a:alpha val="0"/>
                </a:srgbClr>
              </a:gs>
              <a:gs pos="57000">
                <a:srgbClr val="C13838">
                  <a:alpha val="84000"/>
                </a:srgbClr>
              </a:gs>
              <a:gs pos="100000">
                <a:srgbClr val="AB2E19"/>
              </a:gs>
            </a:gsLst>
            <a:lin ang="108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2540" y="0"/>
            <a:ext cx="8284210" cy="69767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94690" y="1054735"/>
            <a:ext cx="7074535" cy="19752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经济基石与多维安全保障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55650" y="5998210"/>
            <a:ext cx="4111625" cy="2667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1" descr="https://kimi-img.moonshot.cn/pub/slides/slides_tmpl/image/25-09-04-14:58:02-d2sjgum1bb2p4onbq54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07" y="3121025"/>
            <a:ext cx="6464300" cy="381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4:58:08-d2sjh061bb2p4onbq55g.jpg">    </p:cNvPr>
          <p:cNvPicPr>
            <a:picLocks noChangeAspect="1"/>
          </p:cNvPicPr>
          <p:nvPr/>
        </p:nvPicPr>
        <p:blipFill>
          <a:blip r:embed="rId1"/>
          <a:srcRect l="5031" r="0" t="0" b="4661"/>
          <a:stretch/>
        </p:blipFill>
        <p:spPr>
          <a:xfrm>
            <a:off x="2540" y="0"/>
            <a:ext cx="1218946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0095" cy="6857365"/>
          </a:xfrm>
          <a:prstGeom prst="rect">
            <a:avLst/>
          </a:prstGeom>
          <a:solidFill>
            <a:srgbClr val="E25C47">
              <a:alpha val="6313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0" y="0"/>
            <a:ext cx="12190095" cy="6857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-21590" y="414655"/>
            <a:ext cx="12211050" cy="6094730"/>
          </a:xfrm>
          <a:prstGeom prst="rect">
            <a:avLst/>
          </a:prstGeom>
          <a:solidFill>
            <a:srgbClr val="F5E4D4"/>
          </a:solidFill>
          <a:ln/>
        </p:spPr>
      </p:sp>
      <p:sp>
        <p:nvSpPr>
          <p:cNvPr id="6" name="Text 3"/>
          <p:cNvSpPr/>
          <p:nvPr/>
        </p:nvSpPr>
        <p:spPr>
          <a:xfrm>
            <a:off x="-21590" y="414655"/>
            <a:ext cx="12211050" cy="6094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1" descr="https://kimi-img.moonshot.cn/pub/slides/slides_tmpl/image/25-09-04-14:58:05-d2sjgve1bb2p4onbq550.png">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 l="0" r="0" t="0" b="57480"/>
          <a:stretch/>
        </p:blipFill>
        <p:spPr>
          <a:xfrm>
            <a:off x="9177655" y="541020"/>
            <a:ext cx="2837180" cy="1198245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5205730" y="1553845"/>
            <a:ext cx="5713730" cy="2625725"/>
          </a:xfrm>
          <a:prstGeom prst="roundRect">
            <a:avLst>
              <a:gd name="adj" fmla="val 5674"/>
            </a:avLst>
          </a:prstGeom>
          <a:gradFill rotWithShape="1" flip="none">
            <a:gsLst>
              <a:gs pos="0">
                <a:srgbClr val="EF6A19"/>
              </a:gs>
              <a:gs pos="81000">
                <a:srgbClr val="D21B00"/>
              </a:gs>
              <a:gs pos="100000">
                <a:srgbClr val="D21B00"/>
              </a:gs>
            </a:gsLst>
            <a:lin ang="2700000" scaled="1"/>
          </a:gradFill>
          <a:ln/>
        </p:spPr>
      </p:sp>
      <p:sp>
        <p:nvSpPr>
          <p:cNvPr id="9" name="Text 5"/>
          <p:cNvSpPr/>
          <p:nvPr/>
        </p:nvSpPr>
        <p:spPr>
          <a:xfrm>
            <a:off x="5205730" y="1553845"/>
            <a:ext cx="5713730" cy="26257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632461" y="557530"/>
            <a:ext cx="6832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三、各领域安全的关联性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632460" y="1138555"/>
            <a:ext cx="6689090" cy="78105"/>
          </a:xfrm>
          <a:prstGeom prst="rect">
            <a:avLst/>
          </a:prstGeom>
          <a:gradFill rotWithShape="1" flip="none">
            <a:gsLst>
              <a:gs pos="0">
                <a:srgbClr val="FE4444">
                  <a:alpha val="0"/>
                </a:srgbClr>
              </a:gs>
              <a:gs pos="56000">
                <a:srgbClr val="C00000">
                  <a:alpha val="73000"/>
                </a:srgbClr>
              </a:gs>
              <a:gs pos="100000">
                <a:srgbClr val="C00000"/>
              </a:gs>
            </a:gsLst>
            <a:lin ang="10800000" scaled="1"/>
          </a:gradFill>
          <a:ln/>
        </p:spPr>
      </p:sp>
      <p:sp>
        <p:nvSpPr>
          <p:cNvPr id="12" name="Text 8"/>
          <p:cNvSpPr/>
          <p:nvPr/>
        </p:nvSpPr>
        <p:spPr>
          <a:xfrm>
            <a:off x="632460" y="1138555"/>
            <a:ext cx="6689090" cy="781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3" name="Image 2" descr="https://kimi-img.moonshot.cn/pub/slides/slides_tmpl/image/25-09-04-14:58:12-d2sjh161bb2p4onbq58g.jpg">    </p:cNvPr>
          <p:cNvPicPr>
            <a:picLocks noChangeAspect="1"/>
          </p:cNvPicPr>
          <p:nvPr/>
        </p:nvPicPr>
        <p:blipFill>
          <a:blip r:embed="rId3"/>
          <a:srcRect l="39154" r="2015" t="8224" b="19688"/>
          <a:stretch/>
        </p:blipFill>
        <p:spPr>
          <a:xfrm>
            <a:off x="632460" y="1554480"/>
            <a:ext cx="4105275" cy="262572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5339715" y="1781810"/>
            <a:ext cx="5248275" cy="4273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经济安全与保障体系</a:t>
            </a:r>
            <a:endParaRPr lang="en-US" sz="1600" dirty="0"/>
          </a:p>
        </p:txBody>
      </p:sp>
      <p:sp>
        <p:nvSpPr>
          <p:cNvPr id="15" name="Text 10"/>
          <p:cNvSpPr/>
          <p:nvPr/>
        </p:nvSpPr>
        <p:spPr>
          <a:xfrm>
            <a:off x="5419090" y="2441575"/>
            <a:ext cx="5168900" cy="1373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经济安全是国家安全的基础，为军事、科技、文化、社会安全提供物质保障和资源支持。其他安全领域则为经济安全提供有力保障，共同构建国家安全的坚实防线。</a:t>
            </a:r>
            <a:endParaRPr lang="en-US" sz="1600" dirty="0"/>
          </a:p>
        </p:txBody>
      </p:sp>
      <p:sp>
        <p:nvSpPr>
          <p:cNvPr id="16" name="Text 11"/>
          <p:cNvSpPr/>
          <p:nvPr/>
        </p:nvSpPr>
        <p:spPr>
          <a:xfrm>
            <a:off x="705485" y="4522470"/>
            <a:ext cx="3189605" cy="13252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相互影响与支撑</a:t>
            </a:r>
            <a:endParaRPr lang="en-US" sz="1600" dirty="0"/>
          </a:p>
        </p:txBody>
      </p:sp>
      <p:sp>
        <p:nvSpPr>
          <p:cNvPr id="17" name="Text 12"/>
          <p:cNvSpPr/>
          <p:nvPr/>
        </p:nvSpPr>
        <p:spPr>
          <a:xfrm>
            <a:off x="4504055" y="4517390"/>
            <a:ext cx="6459855" cy="18942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各领域安全相互影响、相互支撑，形成一个有机的整体。任何一个领域的安全问题都可能引发连锁反应，影响整个国家安全体系的稳定。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4:58:08-d2sjh061bb2p4onbq55g.jpg">    </p:cNvPr>
          <p:cNvPicPr>
            <a:picLocks noChangeAspect="1"/>
          </p:cNvPicPr>
          <p:nvPr/>
        </p:nvPicPr>
        <p:blipFill>
          <a:blip r:embed="rId1"/>
          <a:srcRect l="4602" r="11430" t="5245" b="8992"/>
          <a:stretch/>
        </p:blipFill>
        <p:spPr>
          <a:xfrm>
            <a:off x="2540" y="0"/>
            <a:ext cx="12189460" cy="697674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540" y="0"/>
            <a:ext cx="8284210" cy="6976745"/>
          </a:xfrm>
          <a:prstGeom prst="rect">
            <a:avLst/>
          </a:prstGeom>
          <a:gradFill rotWithShape="1" flip="none">
            <a:gsLst>
              <a:gs pos="0">
                <a:srgbClr val="FE4444">
                  <a:alpha val="0"/>
                </a:srgbClr>
              </a:gs>
              <a:gs pos="57000">
                <a:srgbClr val="C13838">
                  <a:alpha val="84000"/>
                </a:srgbClr>
              </a:gs>
              <a:gs pos="100000">
                <a:srgbClr val="AB2E19"/>
              </a:gs>
            </a:gsLst>
            <a:lin ang="108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2540" y="0"/>
            <a:ext cx="8284210" cy="69767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694690" y="1472565"/>
            <a:ext cx="9308465" cy="21907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20000"/>
              </a:lnSpc>
            </a:pPr>
            <a:r>
              <a:rPr lang="en-US" sz="1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 You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755650" y="5904865"/>
            <a:ext cx="4111625" cy="2667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1" descr="https://kimi-img.moonshot.cn/pub/slides/slides_tmpl/image/25-09-04-14:58:02-d2sjgum1bb2p4onbq54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07" y="3879215"/>
            <a:ext cx="6464300" cy="381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69215" y="0"/>
            <a:ext cx="12260580" cy="6846570"/>
          </a:xfrm>
          <a:prstGeom prst="rect">
            <a:avLst/>
          </a:prstGeom>
          <a:solidFill>
            <a:srgbClr val="F5E4D4"/>
          </a:solidFill>
          <a:ln/>
        </p:spPr>
      </p:sp>
      <p:sp>
        <p:nvSpPr>
          <p:cNvPr id="3" name="Text 1"/>
          <p:cNvSpPr/>
          <p:nvPr/>
        </p:nvSpPr>
        <p:spPr>
          <a:xfrm>
            <a:off x="-69215" y="0"/>
            <a:ext cx="12260580" cy="6846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4" name="Image 0" descr="https://kimi-img.moonshot.cn/pub/slides/slides_tmpl/image/25-09-04-14:58:18-d2sjh2m1bb2p4onbq5i0.png">    </p:cNvPr>
          <p:cNvPicPr>
            <a:picLocks noChangeAspect="1"/>
          </p:cNvPicPr>
          <p:nvPr/>
        </p:nvPicPr>
        <p:blipFill>
          <a:blip r:embed="rId1">
            <a:alphaModFix amt="90000"/>
          </a:blip>
          <a:srcRect l="17963" r="0" t="0" b="0"/>
          <a:stretch/>
        </p:blipFill>
        <p:spPr>
          <a:xfrm flipH="1">
            <a:off x="4723130" y="1645285"/>
            <a:ext cx="7467600" cy="4916805"/>
          </a:xfrm>
          <a:prstGeom prst="rect">
            <a:avLst/>
          </a:prstGeom>
        </p:spPr>
      </p:pic>
      <p:pic>
        <p:nvPicPr>
          <p:cNvPr id="5" name="Image 1" descr="https://kimi-img.moonshot.cn/pub/slides/slides_tmpl/image/25-09-04-14:58:19-d2sjh2u1bb2p4onbq5ig.png">    </p:cNvPr>
          <p:cNvPicPr>
            <a:picLocks noChangeAspect="1"/>
          </p:cNvPicPr>
          <p:nvPr/>
        </p:nvPicPr>
        <p:blipFill>
          <a:blip r:embed="rId2"/>
          <a:srcRect l="0" r="4918" t="0" b="1337"/>
          <a:stretch/>
        </p:blipFill>
        <p:spPr>
          <a:xfrm>
            <a:off x="0" y="3612515"/>
            <a:ext cx="12190730" cy="323405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15290" y="379095"/>
            <a:ext cx="1882140" cy="18141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10000"/>
              </a:lnSpc>
            </a:pPr>
            <a:r>
              <a:rPr lang="en-US" sz="54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54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录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2365375" y="570865"/>
            <a:ext cx="456565" cy="456565"/>
          </a:xfrm>
          <a:prstGeom prst="ellipse">
            <a:avLst/>
          </a:prstGeom>
          <a:gradFill rotWithShape="1" flip="none">
            <a:gsLst>
              <a:gs pos="0">
                <a:srgbClr val="FEDA60"/>
              </a:gs>
              <a:gs pos="100000">
                <a:srgbClr val="FFDC90">
                  <a:alpha val="36000"/>
                </a:srgbClr>
              </a:gs>
            </a:gsLst>
            <a:lin ang="10800000" scaled="1"/>
          </a:gradFill>
          <a:ln/>
          <a:effectLst>
            <a:outerShdw sx="100000" sy="100000" kx="0" ky="0" algn="bl" rotWithShape="0" blurRad="50800" dist="26941" dir="2700000">
              <a:srgbClr val="843f0b">
                <a:alpha val="40000"/>
              </a:srgbClr>
            </a:outerShdw>
          </a:effectLst>
        </p:spPr>
      </p:sp>
      <p:sp>
        <p:nvSpPr>
          <p:cNvPr id="8" name="Text 4"/>
          <p:cNvSpPr/>
          <p:nvPr/>
        </p:nvSpPr>
        <p:spPr>
          <a:xfrm>
            <a:off x="2365375" y="570865"/>
            <a:ext cx="456565" cy="4565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2400717" y="601880"/>
            <a:ext cx="385880" cy="385880"/>
          </a:xfrm>
          <a:prstGeom prst="ellipse">
            <a:avLst/>
          </a:prstGeom>
          <a:solidFill>
            <a:srgbClr val="C00000"/>
          </a:solidFill>
          <a:ln/>
        </p:spPr>
      </p:sp>
      <p:sp>
        <p:nvSpPr>
          <p:cNvPr id="10" name="Text 6"/>
          <p:cNvSpPr/>
          <p:nvPr/>
        </p:nvSpPr>
        <p:spPr>
          <a:xfrm>
            <a:off x="2400717" y="601880"/>
            <a:ext cx="385880" cy="38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2599055" y="979805"/>
            <a:ext cx="2797810" cy="0"/>
          </a:xfrm>
          <a:prstGeom prst="line">
            <a:avLst/>
          </a:prstGeom>
          <a:noFill/>
          <a:ln w="22225">
            <a:solidFill>
              <a:srgbClr val="C00000"/>
            </a:solidFill>
            <a:prstDash val="dash"/>
            <a:headEnd type="none"/>
            <a:tailEnd type="none"/>
          </a:ln>
        </p:spPr>
      </p:sp>
      <p:sp>
        <p:nvSpPr>
          <p:cNvPr id="12" name="Shape 8"/>
          <p:cNvSpPr/>
          <p:nvPr/>
        </p:nvSpPr>
        <p:spPr>
          <a:xfrm>
            <a:off x="2365433" y="1772285"/>
            <a:ext cx="456432" cy="456565"/>
          </a:xfrm>
          <a:prstGeom prst="ellipse">
            <a:avLst/>
          </a:prstGeom>
          <a:gradFill rotWithShape="1" flip="none">
            <a:gsLst>
              <a:gs pos="0">
                <a:srgbClr val="FEDA60"/>
              </a:gs>
              <a:gs pos="100000">
                <a:srgbClr val="FFDC90">
                  <a:alpha val="36000"/>
                </a:srgbClr>
              </a:gs>
            </a:gsLst>
            <a:lin ang="10800000" scaled="1"/>
          </a:gradFill>
          <a:ln/>
          <a:effectLst>
            <a:outerShdw sx="100000" sy="100000" kx="0" ky="0" algn="bl" rotWithShape="0" blurRad="50800" dist="26941" dir="2700000">
              <a:srgbClr val="843f0b">
                <a:alpha val="40000"/>
              </a:srgbClr>
            </a:outerShdw>
          </a:effectLst>
        </p:spPr>
      </p:sp>
      <p:sp>
        <p:nvSpPr>
          <p:cNvPr id="13" name="Text 9"/>
          <p:cNvSpPr/>
          <p:nvPr/>
        </p:nvSpPr>
        <p:spPr>
          <a:xfrm>
            <a:off x="2365433" y="1772285"/>
            <a:ext cx="456432" cy="4565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2400765" y="1803300"/>
            <a:ext cx="385768" cy="385880"/>
          </a:xfrm>
          <a:prstGeom prst="ellipse">
            <a:avLst/>
          </a:prstGeom>
          <a:solidFill>
            <a:srgbClr val="C00000"/>
          </a:solidFill>
          <a:ln/>
        </p:spPr>
      </p:sp>
      <p:sp>
        <p:nvSpPr>
          <p:cNvPr id="15" name="Text 11"/>
          <p:cNvSpPr/>
          <p:nvPr/>
        </p:nvSpPr>
        <p:spPr>
          <a:xfrm>
            <a:off x="2400765" y="1803300"/>
            <a:ext cx="385768" cy="38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>
            <a:off x="2582545" y="2181225"/>
            <a:ext cx="2797810" cy="0"/>
          </a:xfrm>
          <a:prstGeom prst="line">
            <a:avLst/>
          </a:prstGeom>
          <a:noFill/>
          <a:ln w="22225">
            <a:solidFill>
              <a:srgbClr val="C00000"/>
            </a:solidFill>
            <a:prstDash val="dash"/>
            <a:headEnd type="none"/>
            <a:tailEnd type="none"/>
          </a:ln>
        </p:spPr>
      </p:sp>
      <p:sp>
        <p:nvSpPr>
          <p:cNvPr id="17" name="Shape 13"/>
          <p:cNvSpPr/>
          <p:nvPr/>
        </p:nvSpPr>
        <p:spPr>
          <a:xfrm>
            <a:off x="2365433" y="2973070"/>
            <a:ext cx="456432" cy="456565"/>
          </a:xfrm>
          <a:prstGeom prst="ellipse">
            <a:avLst/>
          </a:prstGeom>
          <a:gradFill rotWithShape="1" flip="none">
            <a:gsLst>
              <a:gs pos="0">
                <a:srgbClr val="FEDA60"/>
              </a:gs>
              <a:gs pos="100000">
                <a:srgbClr val="FFDC90">
                  <a:alpha val="36000"/>
                </a:srgbClr>
              </a:gs>
            </a:gsLst>
            <a:lin ang="10800000" scaled="1"/>
          </a:gradFill>
          <a:ln/>
          <a:effectLst>
            <a:outerShdw sx="100000" sy="100000" kx="0" ky="0" algn="bl" rotWithShape="0" blurRad="50800" dist="26941" dir="2700000">
              <a:srgbClr val="843f0b">
                <a:alpha val="40000"/>
              </a:srgbClr>
            </a:outerShdw>
          </a:effectLst>
        </p:spPr>
      </p:sp>
      <p:sp>
        <p:nvSpPr>
          <p:cNvPr id="18" name="Text 14"/>
          <p:cNvSpPr/>
          <p:nvPr/>
        </p:nvSpPr>
        <p:spPr>
          <a:xfrm>
            <a:off x="2365433" y="2973070"/>
            <a:ext cx="456432" cy="4565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2400765" y="3004085"/>
            <a:ext cx="385768" cy="385880"/>
          </a:xfrm>
          <a:prstGeom prst="ellipse">
            <a:avLst/>
          </a:prstGeom>
          <a:solidFill>
            <a:srgbClr val="C00000"/>
          </a:solidFill>
          <a:ln/>
        </p:spPr>
      </p:sp>
      <p:sp>
        <p:nvSpPr>
          <p:cNvPr id="20" name="Text 16"/>
          <p:cNvSpPr/>
          <p:nvPr/>
        </p:nvSpPr>
        <p:spPr>
          <a:xfrm>
            <a:off x="2400765" y="3004085"/>
            <a:ext cx="385768" cy="38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7"/>
          <p:cNvSpPr/>
          <p:nvPr/>
        </p:nvSpPr>
        <p:spPr>
          <a:xfrm>
            <a:off x="2618105" y="3382010"/>
            <a:ext cx="2797810" cy="0"/>
          </a:xfrm>
          <a:prstGeom prst="line">
            <a:avLst/>
          </a:prstGeom>
          <a:noFill/>
          <a:ln w="22225">
            <a:solidFill>
              <a:srgbClr val="C00000"/>
            </a:solidFill>
            <a:prstDash val="dash"/>
            <a:headEnd type="none"/>
            <a:tailEnd type="none"/>
          </a:ln>
        </p:spPr>
      </p:sp>
      <p:pic>
        <p:nvPicPr>
          <p:cNvPr id="22" name="Image 2" descr="https://kimi-img.moonshot.cn/pub/slides/slides_tmpl/image/25-09-04-14:58:11-d2sjh0u1bb2p4onbq57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9075" y="2447290"/>
            <a:ext cx="1473835" cy="1412875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415290" y="2254250"/>
            <a:ext cx="1277620" cy="2997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sp>
        <p:nvSpPr>
          <p:cNvPr id="24" name="Text 19"/>
          <p:cNvSpPr/>
          <p:nvPr/>
        </p:nvSpPr>
        <p:spPr>
          <a:xfrm>
            <a:off x="2346261" y="635058"/>
            <a:ext cx="492268" cy="244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5" name="Text 20"/>
          <p:cNvSpPr/>
          <p:nvPr/>
        </p:nvSpPr>
        <p:spPr>
          <a:xfrm>
            <a:off x="2961640" y="570230"/>
            <a:ext cx="4465320" cy="3778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经济安全基础夯实</a:t>
            </a:r>
            <a:endParaRPr lang="en-US" sz="1600" dirty="0"/>
          </a:p>
        </p:txBody>
      </p:sp>
      <p:sp>
        <p:nvSpPr>
          <p:cNvPr id="26" name="Text 21"/>
          <p:cNvSpPr/>
          <p:nvPr/>
        </p:nvSpPr>
        <p:spPr>
          <a:xfrm>
            <a:off x="2346325" y="1836478"/>
            <a:ext cx="492125" cy="244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7" name="Text 22"/>
          <p:cNvSpPr/>
          <p:nvPr/>
        </p:nvSpPr>
        <p:spPr>
          <a:xfrm>
            <a:off x="2961640" y="1772285"/>
            <a:ext cx="4465320" cy="4197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多重保障协同发力</a:t>
            </a:r>
            <a:endParaRPr lang="en-US" sz="1600" dirty="0"/>
          </a:p>
        </p:txBody>
      </p:sp>
      <p:sp>
        <p:nvSpPr>
          <p:cNvPr id="28" name="Text 23"/>
          <p:cNvSpPr/>
          <p:nvPr/>
        </p:nvSpPr>
        <p:spPr>
          <a:xfrm>
            <a:off x="2346325" y="3037263"/>
            <a:ext cx="492125" cy="244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9" name="Text 24"/>
          <p:cNvSpPr/>
          <p:nvPr/>
        </p:nvSpPr>
        <p:spPr>
          <a:xfrm>
            <a:off x="2961640" y="2973705"/>
            <a:ext cx="446532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系统思维与战略回顾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4:58:08-d2sjh061bb2p4onbq55g.jpg">    </p:cNvPr>
          <p:cNvPicPr>
            <a:picLocks noChangeAspect="1"/>
          </p:cNvPicPr>
          <p:nvPr/>
        </p:nvPicPr>
        <p:blipFill>
          <a:blip r:embed="rId1"/>
          <a:srcRect l="779" r="20543" t="3649" b="17375"/>
          <a:stretch/>
        </p:blipFill>
        <p:spPr>
          <a:xfrm flipH="1"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29250" y="1339215"/>
            <a:ext cx="3563620" cy="4213225"/>
          </a:xfrm>
          <a:prstGeom prst="rect">
            <a:avLst/>
          </a:prstGeom>
          <a:gradFill rotWithShape="1" flip="none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81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5429250" y="1339215"/>
            <a:ext cx="3563620" cy="42132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5623560" y="1475740"/>
            <a:ext cx="6689090" cy="3905885"/>
          </a:xfrm>
          <a:prstGeom prst="rect">
            <a:avLst/>
          </a:prstGeom>
          <a:gradFill rotWithShape="1" flip="none">
            <a:gsLst>
              <a:gs pos="0">
                <a:srgbClr val="FE4444">
                  <a:alpha val="0"/>
                </a:srgbClr>
              </a:gs>
              <a:gs pos="56000">
                <a:srgbClr val="C00000">
                  <a:alpha val="73000"/>
                </a:srgbClr>
              </a:gs>
              <a:gs pos="100000">
                <a:srgbClr val="C00000"/>
              </a:gs>
            </a:gsLst>
            <a:lin ang="10800000" scaled="1"/>
          </a:gradFill>
          <a:ln/>
        </p:spPr>
      </p:sp>
      <p:sp>
        <p:nvSpPr>
          <p:cNvPr id="6" name="Text 3"/>
          <p:cNvSpPr/>
          <p:nvPr/>
        </p:nvSpPr>
        <p:spPr>
          <a:xfrm>
            <a:off x="5623560" y="1475740"/>
            <a:ext cx="6689090" cy="39058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723205" y="1802510"/>
            <a:ext cx="4304903" cy="19367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经济安全基础夯实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571708" y="2198621"/>
            <a:ext cx="0" cy="207010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Text 6"/>
          <p:cNvSpPr/>
          <p:nvPr/>
        </p:nvSpPr>
        <p:spPr>
          <a:xfrm>
            <a:off x="5634087" y="3520440"/>
            <a:ext cx="1718945" cy="421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633769" y="2334260"/>
            <a:ext cx="1719580" cy="13049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pic>
        <p:nvPicPr>
          <p:cNvPr id="11" name="Image 1" descr="https://kimi-img.moonshot.cn/pub/slides/slides_tmpl/image/25-09-04-14:58:11-d2sjh0u1bb2p4onbq57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25" y="3942080"/>
            <a:ext cx="2823210" cy="276606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4:58:08-d2sjh061bb2p4onbq55g.jpg">    </p:cNvPr>
          <p:cNvPicPr>
            <a:picLocks noChangeAspect="1"/>
          </p:cNvPicPr>
          <p:nvPr/>
        </p:nvPicPr>
        <p:blipFill>
          <a:blip r:embed="rId1"/>
          <a:srcRect l="4868" r="0" t="0" b="5809"/>
          <a:stretch/>
        </p:blipFill>
        <p:spPr>
          <a:xfrm>
            <a:off x="-17780" y="82550"/>
            <a:ext cx="12210415" cy="67754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22225" y="0"/>
            <a:ext cx="12214860" cy="6857365"/>
          </a:xfrm>
          <a:prstGeom prst="rect">
            <a:avLst/>
          </a:prstGeom>
          <a:solidFill>
            <a:srgbClr val="FCE6D5">
              <a:alpha val="78039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-22225" y="0"/>
            <a:ext cx="12214860" cy="6857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4-14:58:05-d2sjgve1bb2p4onbq550.png">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0098405" y="414655"/>
            <a:ext cx="1948815" cy="193548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821690" y="1842770"/>
            <a:ext cx="10269220" cy="3888105"/>
          </a:xfrm>
          <a:prstGeom prst="roundRect">
            <a:avLst>
              <a:gd name="adj" fmla="val 10681"/>
            </a:avLst>
          </a:prstGeom>
          <a:solidFill>
            <a:srgbClr val="C00000">
              <a:alpha val="54902"/>
            </a:srgbClr>
          </a:solidFill>
          <a:ln w="63500">
            <a:solidFill>
              <a:srgbClr val="FFC000">
                <a:alpha val="61176"/>
              </a:srgbClr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821690" y="1842770"/>
            <a:ext cx="10269220" cy="38881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8" name="Image 2" descr="https://kimi-img.moonshot.cn/pub/slides/slides_tmpl/image/25-09-04-14:58:11-d2sjh0u1bb2p4onbq57g.png">    </p:cNvPr>
          <p:cNvPicPr>
            <a:picLocks noChangeAspect="1"/>
          </p:cNvPicPr>
          <p:nvPr/>
        </p:nvPicPr>
        <p:blipFill>
          <a:blip r:embed="rId3"/>
          <a:srcRect l="0" r="3689" t="0" b="15106"/>
          <a:stretch/>
        </p:blipFill>
        <p:spPr>
          <a:xfrm>
            <a:off x="0" y="545465"/>
            <a:ext cx="2719070" cy="234823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645411" y="545465"/>
            <a:ext cx="6832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封面</a:t>
            </a:r>
            <a:endParaRPr lang="en-US" sz="1600" dirty="0"/>
          </a:p>
        </p:txBody>
      </p:sp>
      <p:sp>
        <p:nvSpPr>
          <p:cNvPr id="10" name="Shape 5"/>
          <p:cNvSpPr/>
          <p:nvPr/>
        </p:nvSpPr>
        <p:spPr>
          <a:xfrm>
            <a:off x="2788920" y="1126490"/>
            <a:ext cx="6689090" cy="78105"/>
          </a:xfrm>
          <a:prstGeom prst="rect">
            <a:avLst/>
          </a:prstGeom>
          <a:gradFill rotWithShape="1" flip="none">
            <a:gsLst>
              <a:gs pos="0">
                <a:srgbClr val="FE4444">
                  <a:alpha val="0"/>
                </a:srgbClr>
              </a:gs>
              <a:gs pos="27000">
                <a:srgbClr val="C00000">
                  <a:alpha val="73000"/>
                </a:srgbClr>
              </a:gs>
              <a:gs pos="49000">
                <a:srgbClr val="C00000"/>
              </a:gs>
              <a:gs pos="68000">
                <a:srgbClr val="C00000">
                  <a:alpha val="73000"/>
                </a:srgbClr>
              </a:gs>
              <a:gs pos="100000">
                <a:srgbClr val="DF2222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11" name="Text 6"/>
          <p:cNvSpPr/>
          <p:nvPr/>
        </p:nvSpPr>
        <p:spPr>
          <a:xfrm>
            <a:off x="2788920" y="1126490"/>
            <a:ext cx="6689090" cy="781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2" name="Image 3" descr="https://kimi-img.moonshot.cn/pub/slides/slides_tmpl/image/25-09-04-14:58:18-d2sjh2m1bb2p4onbq5i0.png">    </p:cNvPr>
          <p:cNvPicPr>
            <a:picLocks noChangeAspect="1"/>
          </p:cNvPicPr>
          <p:nvPr/>
        </p:nvPicPr>
        <p:blipFill>
          <a:blip r:embed="rId4"/>
          <a:srcRect l="-975" r="0" t="0" b="0"/>
          <a:stretch/>
        </p:blipFill>
        <p:spPr>
          <a:xfrm flipH="1">
            <a:off x="8051165" y="4114800"/>
            <a:ext cx="4257040" cy="227774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274060" y="2350135"/>
            <a:ext cx="5150485" cy="4305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标题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1600835" y="2992120"/>
            <a:ext cx="8497570" cy="4572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夯实经济与多重领域安全保障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4:58:08-d2sjh061bb2p4onbq55g.jpg">    </p:cNvPr>
          <p:cNvPicPr>
            <a:picLocks noChangeAspect="1"/>
          </p:cNvPicPr>
          <p:nvPr/>
        </p:nvPicPr>
        <p:blipFill>
          <a:blip r:embed="rId1"/>
          <a:srcRect l="4868" r="0" t="0" b="5809"/>
          <a:stretch/>
        </p:blipFill>
        <p:spPr>
          <a:xfrm>
            <a:off x="-17780" y="82550"/>
            <a:ext cx="12210415" cy="67754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22225" y="0"/>
            <a:ext cx="12214860" cy="6857365"/>
          </a:xfrm>
          <a:prstGeom prst="rect">
            <a:avLst/>
          </a:prstGeom>
          <a:solidFill>
            <a:srgbClr val="E25C47">
              <a:alpha val="6313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-22225" y="0"/>
            <a:ext cx="12214860" cy="6857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-21590" y="414655"/>
            <a:ext cx="12211050" cy="6094730"/>
          </a:xfrm>
          <a:prstGeom prst="rect">
            <a:avLst/>
          </a:prstGeom>
          <a:solidFill>
            <a:srgbClr val="F5E4D4"/>
          </a:solidFill>
          <a:ln/>
        </p:spPr>
      </p:sp>
      <p:sp>
        <p:nvSpPr>
          <p:cNvPr id="6" name="Text 3"/>
          <p:cNvSpPr/>
          <p:nvPr/>
        </p:nvSpPr>
        <p:spPr>
          <a:xfrm>
            <a:off x="-21590" y="414655"/>
            <a:ext cx="12211050" cy="6094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1" descr="https://kimi-img.moonshot.cn/pub/slides/slides_tmpl/image/25-09-04-14:58:05-d2sjgve1bb2p4onbq550.png">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0098405" y="414655"/>
            <a:ext cx="1948815" cy="19354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32461" y="557530"/>
            <a:ext cx="6832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课程导入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1290849" y="3219768"/>
            <a:ext cx="6391381" cy="430530"/>
          </a:xfrm>
          <a:prstGeom prst="roundRect">
            <a:avLst>
              <a:gd name="adj" fmla="val 50000"/>
            </a:avLst>
          </a:prstGeom>
          <a:gradFill rotWithShape="1" flip="none">
            <a:gsLst>
              <a:gs pos="0">
                <a:srgbClr val="FC9191"/>
              </a:gs>
              <a:gs pos="16000">
                <a:srgbClr val="DB2729"/>
              </a:gs>
              <a:gs pos="84000">
                <a:srgbClr val="DB2729"/>
              </a:gs>
              <a:gs pos="96000">
                <a:srgbClr val="FC9191"/>
              </a:gs>
              <a:gs pos="100000">
                <a:srgbClr val="FC9191"/>
              </a:gs>
            </a:gsLst>
            <a:lin ang="0" scaled="1"/>
          </a:gradFill>
          <a:ln/>
        </p:spPr>
      </p:sp>
      <p:sp>
        <p:nvSpPr>
          <p:cNvPr id="10" name="Text 6"/>
          <p:cNvSpPr/>
          <p:nvPr/>
        </p:nvSpPr>
        <p:spPr>
          <a:xfrm>
            <a:off x="1290849" y="3219768"/>
            <a:ext cx="6391381" cy="430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1290849" y="4915164"/>
            <a:ext cx="6391381" cy="430530"/>
          </a:xfrm>
          <a:prstGeom prst="roundRect">
            <a:avLst>
              <a:gd name="adj" fmla="val 50000"/>
            </a:avLst>
          </a:prstGeom>
          <a:gradFill rotWithShape="1" flip="none">
            <a:gsLst>
              <a:gs pos="0">
                <a:srgbClr val="FC9191"/>
              </a:gs>
              <a:gs pos="16000">
                <a:srgbClr val="DB2729"/>
              </a:gs>
              <a:gs pos="84000">
                <a:srgbClr val="DB2729"/>
              </a:gs>
              <a:gs pos="96000">
                <a:srgbClr val="FC9191"/>
              </a:gs>
              <a:gs pos="100000">
                <a:srgbClr val="FC9191"/>
              </a:gs>
            </a:gsLst>
            <a:lin ang="0" scaled="1"/>
          </a:gradFill>
          <a:ln/>
        </p:spPr>
      </p:sp>
      <p:sp>
        <p:nvSpPr>
          <p:cNvPr id="12" name="Text 8"/>
          <p:cNvSpPr/>
          <p:nvPr/>
        </p:nvSpPr>
        <p:spPr>
          <a:xfrm>
            <a:off x="1290849" y="4915164"/>
            <a:ext cx="6391381" cy="430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709931" y="4769803"/>
            <a:ext cx="6972300" cy="0"/>
          </a:xfrm>
          <a:prstGeom prst="line">
            <a:avLst/>
          </a:prstGeom>
          <a:noFill/>
          <a:ln w="15875">
            <a:solidFill>
              <a:srgbClr val="FC9191">
                <a:alpha val="52941"/>
              </a:srgbClr>
            </a:solidFill>
            <a:prstDash val="dash"/>
            <a:headEnd type="none"/>
            <a:tailEnd type="none"/>
          </a:ln>
        </p:spPr>
      </p:sp>
      <p:sp>
        <p:nvSpPr>
          <p:cNvPr id="14" name="Shape 10"/>
          <p:cNvSpPr/>
          <p:nvPr/>
        </p:nvSpPr>
        <p:spPr>
          <a:xfrm rot="5400000">
            <a:off x="596265" y="3369945"/>
            <a:ext cx="228600" cy="156845"/>
          </a:xfrm>
          <a:prstGeom prst="triangle">
            <a:avLst/>
          </a:prstGeom>
          <a:gradFill rotWithShape="1" flip="none">
            <a:gsLst>
              <a:gs pos="0">
                <a:srgbClr val="DB2729"/>
              </a:gs>
              <a:gs pos="96000">
                <a:srgbClr val="FC9191"/>
              </a:gs>
              <a:gs pos="100000">
                <a:srgbClr val="FC9191"/>
              </a:gs>
            </a:gsLst>
            <a:lin ang="2700000" scaled="1"/>
          </a:gradFill>
          <a:ln/>
        </p:spPr>
      </p:sp>
      <p:sp>
        <p:nvSpPr>
          <p:cNvPr id="15" name="Text 11"/>
          <p:cNvSpPr/>
          <p:nvPr/>
        </p:nvSpPr>
        <p:spPr>
          <a:xfrm rot="5400000">
            <a:off x="596265" y="3369945"/>
            <a:ext cx="228600" cy="1568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 rot="5400000">
            <a:off x="596265" y="5045710"/>
            <a:ext cx="228600" cy="156845"/>
          </a:xfrm>
          <a:prstGeom prst="triangle">
            <a:avLst/>
          </a:prstGeom>
          <a:gradFill rotWithShape="1" flip="none">
            <a:gsLst>
              <a:gs pos="0">
                <a:srgbClr val="DB2729"/>
              </a:gs>
              <a:gs pos="96000">
                <a:srgbClr val="FC9191"/>
              </a:gs>
              <a:gs pos="100000">
                <a:srgbClr val="FC9191"/>
              </a:gs>
            </a:gsLst>
            <a:lin ang="2700000" scaled="1"/>
          </a:gradFill>
          <a:ln/>
        </p:spPr>
      </p:sp>
      <p:sp>
        <p:nvSpPr>
          <p:cNvPr id="17" name="Text 13"/>
          <p:cNvSpPr/>
          <p:nvPr/>
        </p:nvSpPr>
        <p:spPr>
          <a:xfrm rot="5400000">
            <a:off x="596265" y="5045710"/>
            <a:ext cx="228600" cy="1568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8" name="Image 2" descr="https://kimi-img.moonshot.cn/pub/slides/slides_tmpl/image/25-09-04-14:58:11-d2sjh0u1bb2p4onbq57g.png">    </p:cNvPr>
          <p:cNvPicPr>
            <a:picLocks noChangeAspect="1"/>
          </p:cNvPicPr>
          <p:nvPr/>
        </p:nvPicPr>
        <p:blipFill>
          <a:blip r:embed="rId3"/>
          <a:srcRect l="0" r="3689" t="0" b="15106"/>
          <a:stretch/>
        </p:blipFill>
        <p:spPr>
          <a:xfrm>
            <a:off x="9470390" y="4509770"/>
            <a:ext cx="2719070" cy="234823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632460" y="1138555"/>
            <a:ext cx="6689090" cy="78105"/>
          </a:xfrm>
          <a:prstGeom prst="rect">
            <a:avLst/>
          </a:prstGeom>
          <a:gradFill rotWithShape="1" flip="none">
            <a:gsLst>
              <a:gs pos="0">
                <a:srgbClr val="FE4444">
                  <a:alpha val="0"/>
                </a:srgbClr>
              </a:gs>
              <a:gs pos="56000">
                <a:srgbClr val="C00000">
                  <a:alpha val="73000"/>
                </a:srgbClr>
              </a:gs>
              <a:gs pos="100000">
                <a:srgbClr val="C00000"/>
              </a:gs>
            </a:gsLst>
            <a:lin ang="10800000" scaled="1"/>
          </a:gradFill>
          <a:ln/>
        </p:spPr>
      </p:sp>
      <p:sp>
        <p:nvSpPr>
          <p:cNvPr id="20" name="Text 15"/>
          <p:cNvSpPr/>
          <p:nvPr/>
        </p:nvSpPr>
        <p:spPr>
          <a:xfrm>
            <a:off x="632460" y="1138555"/>
            <a:ext cx="6689090" cy="781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1" name="Image 3" descr="https://kimi-img.moonshot.cn/pub/slides/slides_tmpl/image/25-09-04-14:58:14-d2sjh1m1bb2p4onbq5a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" y="1458595"/>
            <a:ext cx="10826750" cy="1463040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47511" y="3197438"/>
            <a:ext cx="544195" cy="438150"/>
          </a:xfrm>
          <a:prstGeom prst="rect">
            <a:avLst/>
          </a:prstGeom>
          <a:noFill/>
          <a:ln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E31E1B">
                    <a:alpha val="3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1400175" y="3216275"/>
            <a:ext cx="6282055" cy="4305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问题引入</a:t>
            </a:r>
            <a:endParaRPr lang="en-US" sz="1600" dirty="0"/>
          </a:p>
        </p:txBody>
      </p:sp>
      <p:sp>
        <p:nvSpPr>
          <p:cNvPr id="24" name="Text 18"/>
          <p:cNvSpPr/>
          <p:nvPr/>
        </p:nvSpPr>
        <p:spPr>
          <a:xfrm>
            <a:off x="1405890" y="3817620"/>
            <a:ext cx="7711440" cy="5802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国家安全需要哪些硬支撑？经济安全是国家安全的物质基础，军事、科技、文化、社会安全则是国家安全的重要保障。</a:t>
            </a:r>
            <a:endParaRPr lang="en-US" sz="1600" dirty="0"/>
          </a:p>
        </p:txBody>
      </p:sp>
      <p:sp>
        <p:nvSpPr>
          <p:cNvPr id="25" name="Text 19"/>
          <p:cNvSpPr/>
          <p:nvPr/>
        </p:nvSpPr>
        <p:spPr>
          <a:xfrm>
            <a:off x="847511" y="4873203"/>
            <a:ext cx="544195" cy="438150"/>
          </a:xfrm>
          <a:prstGeom prst="rect">
            <a:avLst/>
          </a:prstGeom>
          <a:noFill/>
          <a:ln/>
        </p:spPr>
        <p:txBody>
          <a:bodyPr wrap="square" lIns="0" tIns="45720" rIns="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E31E1B">
                    <a:alpha val="35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6" name="Text 20"/>
          <p:cNvSpPr/>
          <p:nvPr/>
        </p:nvSpPr>
        <p:spPr>
          <a:xfrm>
            <a:off x="1450975" y="4915164"/>
            <a:ext cx="6282055" cy="4305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探讨方向</a:t>
            </a:r>
            <a:endParaRPr lang="en-US" sz="1600" dirty="0"/>
          </a:p>
        </p:txBody>
      </p:sp>
      <p:sp>
        <p:nvSpPr>
          <p:cNvPr id="27" name="Text 21"/>
          <p:cNvSpPr/>
          <p:nvPr/>
        </p:nvSpPr>
        <p:spPr>
          <a:xfrm>
            <a:off x="1424305" y="5509260"/>
            <a:ext cx="7696200" cy="5802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本章将探讨经济安全的内涵与重要性，以及军事、科技、文化、社会安全如何为经济安全提供有力保障，构建国家安全的坚实防线。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4:58:08-d2sjh061bb2p4onbq55g.jpg">    </p:cNvPr>
          <p:cNvPicPr>
            <a:picLocks noChangeAspect="1"/>
          </p:cNvPicPr>
          <p:nvPr/>
        </p:nvPicPr>
        <p:blipFill>
          <a:blip r:embed="rId1"/>
          <a:srcRect l="779" r="20543" t="3649" b="17375"/>
          <a:stretch/>
        </p:blipFill>
        <p:spPr>
          <a:xfrm flipH="1"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29250" y="1339215"/>
            <a:ext cx="3563620" cy="4213225"/>
          </a:xfrm>
          <a:prstGeom prst="rect">
            <a:avLst/>
          </a:prstGeom>
          <a:gradFill rotWithShape="1" flip="none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81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5429250" y="1339215"/>
            <a:ext cx="3563620" cy="42132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5623560" y="1475740"/>
            <a:ext cx="6689090" cy="3905885"/>
          </a:xfrm>
          <a:prstGeom prst="rect">
            <a:avLst/>
          </a:prstGeom>
          <a:gradFill rotWithShape="1" flip="none">
            <a:gsLst>
              <a:gs pos="0">
                <a:srgbClr val="FE4444">
                  <a:alpha val="0"/>
                </a:srgbClr>
              </a:gs>
              <a:gs pos="56000">
                <a:srgbClr val="C00000">
                  <a:alpha val="73000"/>
                </a:srgbClr>
              </a:gs>
              <a:gs pos="100000">
                <a:srgbClr val="C00000"/>
              </a:gs>
            </a:gsLst>
            <a:lin ang="10800000" scaled="1"/>
          </a:gradFill>
          <a:ln/>
        </p:spPr>
      </p:sp>
      <p:sp>
        <p:nvSpPr>
          <p:cNvPr id="6" name="Text 3"/>
          <p:cNvSpPr/>
          <p:nvPr/>
        </p:nvSpPr>
        <p:spPr>
          <a:xfrm>
            <a:off x="5623560" y="1475740"/>
            <a:ext cx="6689090" cy="39058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723205" y="1802510"/>
            <a:ext cx="4304903" cy="19367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多重保障协同发力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571708" y="2198621"/>
            <a:ext cx="0" cy="207010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Text 6"/>
          <p:cNvSpPr/>
          <p:nvPr/>
        </p:nvSpPr>
        <p:spPr>
          <a:xfrm>
            <a:off x="5634087" y="3520440"/>
            <a:ext cx="1718945" cy="421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633769" y="2334260"/>
            <a:ext cx="1719580" cy="13049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pic>
        <p:nvPicPr>
          <p:cNvPr id="11" name="Image 1" descr="https://kimi-img.moonshot.cn/pub/slides/slides_tmpl/image/25-09-04-14:58:11-d2sjh0u1bb2p4onbq57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25" y="3942080"/>
            <a:ext cx="2823210" cy="276606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4:58:08-d2sjh061bb2p4onbq55g.jpg">    </p:cNvPr>
          <p:cNvPicPr>
            <a:picLocks noChangeAspect="1"/>
          </p:cNvPicPr>
          <p:nvPr/>
        </p:nvPicPr>
        <p:blipFill>
          <a:blip r:embed="rId1"/>
          <a:srcRect l="4868" r="0" t="0" b="5809"/>
          <a:stretch/>
        </p:blipFill>
        <p:spPr>
          <a:xfrm>
            <a:off x="-17780" y="82550"/>
            <a:ext cx="12210415" cy="67754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22225" y="0"/>
            <a:ext cx="12214860" cy="6857365"/>
          </a:xfrm>
          <a:prstGeom prst="rect">
            <a:avLst/>
          </a:prstGeom>
          <a:solidFill>
            <a:srgbClr val="E25C47">
              <a:alpha val="6313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-22225" y="0"/>
            <a:ext cx="12214860" cy="6857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-21590" y="414655"/>
            <a:ext cx="12211050" cy="6094730"/>
          </a:xfrm>
          <a:prstGeom prst="rect">
            <a:avLst/>
          </a:prstGeom>
          <a:solidFill>
            <a:srgbClr val="F5E4D4"/>
          </a:solidFill>
          <a:ln/>
        </p:spPr>
      </p:sp>
      <p:sp>
        <p:nvSpPr>
          <p:cNvPr id="6" name="Text 3"/>
          <p:cNvSpPr/>
          <p:nvPr/>
        </p:nvSpPr>
        <p:spPr>
          <a:xfrm>
            <a:off x="-21590" y="414655"/>
            <a:ext cx="12211050" cy="6094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1" descr="https://kimi-img.moonshot.cn/pub/slides/slides_tmpl/image/25-09-04-14:58:05-d2sjgve1bb2p4onbq550.png">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10098405" y="414655"/>
            <a:ext cx="1948815" cy="193548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 rot="4440000">
            <a:off x="-135890" y="1224280"/>
            <a:ext cx="5189855" cy="5046980"/>
          </a:xfrm>
          <a:custGeom>
            <a:avLst/>
            <a:gdLst/>
            <a:ahLst/>
            <a:cxnLst/>
            <a:rect l="l" t="t" r="r" b="b"/>
            <a:pathLst>
              <a:path w="5189855" h="5046980">
                <a:moveTo>
                  <a:pt x="2415281" y="0"/>
                </a:moveTo>
                <a:cubicBezTo>
                  <a:pt x="3947743" y="0"/>
                  <a:pt x="5189855" y="1242403"/>
                  <a:pt x="5189855" y="2775783"/>
                </a:cubicBezTo>
                <a:cubicBezTo>
                  <a:pt x="5189855" y="3709827"/>
                  <a:pt x="4728547" y="4535666"/>
                  <a:pt x="4021171" y="5039131"/>
                </a:cubicBezTo>
                <a:lnTo>
                  <a:pt x="4009960" y="5046980"/>
                </a:lnTo>
                <a:lnTo>
                  <a:pt x="820041" y="5046980"/>
                </a:lnTo>
                <a:lnTo>
                  <a:pt x="808830" y="5039131"/>
                </a:lnTo>
                <a:cubicBezTo>
                  <a:pt x="482047" y="4807021"/>
                  <a:pt x="208513" y="4505952"/>
                  <a:pt x="7847" y="4157227"/>
                </a:cubicBezTo>
                <a:lnTo>
                  <a:pt x="0" y="4143211"/>
                </a:lnTo>
                <a:lnTo>
                  <a:pt x="0" y="1407795"/>
                </a:lnTo>
                <a:lnTo>
                  <a:pt x="7847" y="1393778"/>
                </a:lnTo>
                <a:cubicBezTo>
                  <a:pt x="486531" y="561212"/>
                  <a:pt x="1385606" y="0"/>
                  <a:pt x="2415281" y="0"/>
                </a:cubicBezTo>
                <a:close/>
              </a:path>
            </a:pathLst>
          </a:custGeom>
          <a:gradFill rotWithShape="1" flip="none">
            <a:gsLst>
              <a:gs pos="0">
                <a:srgbClr val="FC9191">
                  <a:alpha val="44000"/>
                </a:srgbClr>
              </a:gs>
              <a:gs pos="100000">
                <a:srgbClr val="FFE5E2">
                  <a:alpha val="0"/>
                </a:srgbClr>
              </a:gs>
            </a:gsLst>
            <a:lin ang="5400000" scaled="1"/>
          </a:gradFill>
          <a:ln/>
        </p:spPr>
      </p:sp>
      <p:sp>
        <p:nvSpPr>
          <p:cNvPr id="9" name="Text 5"/>
          <p:cNvSpPr/>
          <p:nvPr/>
        </p:nvSpPr>
        <p:spPr>
          <a:xfrm rot="4440000">
            <a:off x="-135890" y="1224280"/>
            <a:ext cx="5189855" cy="50469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632461" y="557530"/>
            <a:ext cx="68326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一、维护经济安全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632460" y="1138555"/>
            <a:ext cx="6689090" cy="78105"/>
          </a:xfrm>
          <a:prstGeom prst="rect">
            <a:avLst/>
          </a:prstGeom>
          <a:gradFill rotWithShape="1" flip="none">
            <a:gsLst>
              <a:gs pos="0">
                <a:srgbClr val="FE4444">
                  <a:alpha val="0"/>
                </a:srgbClr>
              </a:gs>
              <a:gs pos="56000">
                <a:srgbClr val="C00000">
                  <a:alpha val="73000"/>
                </a:srgbClr>
              </a:gs>
              <a:gs pos="100000">
                <a:srgbClr val="C00000"/>
              </a:gs>
            </a:gsLst>
            <a:lin ang="10800000" scaled="1"/>
          </a:gradFill>
          <a:ln/>
        </p:spPr>
      </p:sp>
      <p:sp>
        <p:nvSpPr>
          <p:cNvPr id="12" name="Text 8"/>
          <p:cNvSpPr/>
          <p:nvPr/>
        </p:nvSpPr>
        <p:spPr>
          <a:xfrm>
            <a:off x="632460" y="1138555"/>
            <a:ext cx="6689090" cy="781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4037527" y="1419225"/>
            <a:ext cx="869283" cy="869950"/>
          </a:xfrm>
          <a:prstGeom prst="ellipse">
            <a:avLst/>
          </a:prstGeom>
          <a:gradFill rotWithShape="1" flip="none">
            <a:gsLst>
              <a:gs pos="0">
                <a:srgbClr val="FEDA60"/>
              </a:gs>
              <a:gs pos="100000">
                <a:srgbClr val="FFDC90">
                  <a:alpha val="36000"/>
                </a:srgbClr>
              </a:gs>
            </a:gsLst>
            <a:lin ang="10800000" scaled="1"/>
          </a:gradFill>
          <a:ln/>
          <a:effectLst>
            <a:outerShdw sx="100000" sy="100000" kx="0" ky="0" algn="bl" rotWithShape="0" blurRad="50800" dist="26941" dir="2700000">
              <a:srgbClr val="843f0b">
                <a:alpha val="40000"/>
              </a:srgbClr>
            </a:outerShdw>
          </a:effectLst>
        </p:spPr>
      </p:sp>
      <p:sp>
        <p:nvSpPr>
          <p:cNvPr id="14" name="Text 10"/>
          <p:cNvSpPr/>
          <p:nvPr/>
        </p:nvSpPr>
        <p:spPr>
          <a:xfrm>
            <a:off x="4037527" y="1419225"/>
            <a:ext cx="869283" cy="8699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4104817" y="1478321"/>
            <a:ext cx="734702" cy="735266"/>
          </a:xfrm>
          <a:prstGeom prst="ellipse">
            <a:avLst/>
          </a:prstGeom>
          <a:solidFill>
            <a:srgbClr val="C00000"/>
          </a:solidFill>
          <a:ln/>
        </p:spPr>
      </p:sp>
      <p:sp>
        <p:nvSpPr>
          <p:cNvPr id="16" name="Text 12"/>
          <p:cNvSpPr/>
          <p:nvPr/>
        </p:nvSpPr>
        <p:spPr>
          <a:xfrm>
            <a:off x="4104817" y="1478321"/>
            <a:ext cx="734702" cy="73526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7" name="Shape 13"/>
          <p:cNvSpPr/>
          <p:nvPr/>
        </p:nvSpPr>
        <p:spPr>
          <a:xfrm>
            <a:off x="4483297" y="3058160"/>
            <a:ext cx="869283" cy="869950"/>
          </a:xfrm>
          <a:prstGeom prst="ellipse">
            <a:avLst/>
          </a:prstGeom>
          <a:gradFill rotWithShape="1" flip="none">
            <a:gsLst>
              <a:gs pos="0">
                <a:srgbClr val="FEDA60"/>
              </a:gs>
              <a:gs pos="100000">
                <a:srgbClr val="FFDC90">
                  <a:alpha val="36000"/>
                </a:srgbClr>
              </a:gs>
            </a:gsLst>
            <a:lin ang="10800000" scaled="1"/>
          </a:gradFill>
          <a:ln/>
          <a:effectLst>
            <a:outerShdw sx="100000" sy="100000" kx="0" ky="0" algn="bl" rotWithShape="0" blurRad="50800" dist="26941" dir="2700000">
              <a:srgbClr val="843f0b">
                <a:alpha val="40000"/>
              </a:srgbClr>
            </a:outerShdw>
          </a:effectLst>
        </p:spPr>
      </p:sp>
      <p:sp>
        <p:nvSpPr>
          <p:cNvPr id="18" name="Text 14"/>
          <p:cNvSpPr/>
          <p:nvPr/>
        </p:nvSpPr>
        <p:spPr>
          <a:xfrm>
            <a:off x="4483297" y="3058160"/>
            <a:ext cx="869283" cy="8699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5"/>
          <p:cNvSpPr/>
          <p:nvPr/>
        </p:nvSpPr>
        <p:spPr>
          <a:xfrm>
            <a:off x="4550587" y="3117256"/>
            <a:ext cx="734702" cy="735266"/>
          </a:xfrm>
          <a:prstGeom prst="ellipse">
            <a:avLst/>
          </a:prstGeom>
          <a:solidFill>
            <a:srgbClr val="C00000"/>
          </a:solidFill>
          <a:ln/>
        </p:spPr>
      </p:sp>
      <p:sp>
        <p:nvSpPr>
          <p:cNvPr id="20" name="Text 16"/>
          <p:cNvSpPr/>
          <p:nvPr/>
        </p:nvSpPr>
        <p:spPr>
          <a:xfrm>
            <a:off x="4550587" y="3117256"/>
            <a:ext cx="734702" cy="73526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7"/>
          <p:cNvSpPr/>
          <p:nvPr/>
        </p:nvSpPr>
        <p:spPr>
          <a:xfrm>
            <a:off x="4073722" y="4820920"/>
            <a:ext cx="869283" cy="869950"/>
          </a:xfrm>
          <a:prstGeom prst="ellipse">
            <a:avLst/>
          </a:prstGeom>
          <a:gradFill rotWithShape="1" flip="none">
            <a:gsLst>
              <a:gs pos="0">
                <a:srgbClr val="FEDA60"/>
              </a:gs>
              <a:gs pos="100000">
                <a:srgbClr val="FFDC90">
                  <a:alpha val="36000"/>
                </a:srgbClr>
              </a:gs>
            </a:gsLst>
            <a:lin ang="10800000" scaled="1"/>
          </a:gradFill>
          <a:ln/>
          <a:effectLst>
            <a:outerShdw sx="100000" sy="100000" kx="0" ky="0" algn="bl" rotWithShape="0" blurRad="50800" dist="26941" dir="2700000">
              <a:srgbClr val="843f0b">
                <a:alpha val="40000"/>
              </a:srgbClr>
            </a:outerShdw>
          </a:effectLst>
        </p:spPr>
      </p:sp>
      <p:sp>
        <p:nvSpPr>
          <p:cNvPr id="22" name="Text 18"/>
          <p:cNvSpPr/>
          <p:nvPr/>
        </p:nvSpPr>
        <p:spPr>
          <a:xfrm>
            <a:off x="4073722" y="4820920"/>
            <a:ext cx="869283" cy="8699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3" name="Shape 19"/>
          <p:cNvSpPr/>
          <p:nvPr/>
        </p:nvSpPr>
        <p:spPr>
          <a:xfrm>
            <a:off x="4141012" y="4880016"/>
            <a:ext cx="734702" cy="735266"/>
          </a:xfrm>
          <a:prstGeom prst="ellipse">
            <a:avLst/>
          </a:prstGeom>
          <a:solidFill>
            <a:srgbClr val="C00000"/>
          </a:solidFill>
          <a:ln/>
        </p:spPr>
      </p:sp>
      <p:sp>
        <p:nvSpPr>
          <p:cNvPr id="24" name="Text 20"/>
          <p:cNvSpPr/>
          <p:nvPr/>
        </p:nvSpPr>
        <p:spPr>
          <a:xfrm>
            <a:off x="4141012" y="4880016"/>
            <a:ext cx="734702" cy="73526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25" name="Image 2" descr="https://kimi-img.moonshot.cn/pub/slides/slides_tmpl/image/25-09-04-14:58:16-d2sjh261bb2p4onbq5e0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5" y="1637030"/>
            <a:ext cx="4029710" cy="3889375"/>
          </a:xfrm>
          <a:prstGeom prst="rect">
            <a:avLst/>
          </a:prstGeom>
        </p:spPr>
      </p:pic>
      <p:sp>
        <p:nvSpPr>
          <p:cNvPr id="26" name="Text 21"/>
          <p:cNvSpPr/>
          <p:nvPr/>
        </p:nvSpPr>
        <p:spPr>
          <a:xfrm>
            <a:off x="4001135" y="1541540"/>
            <a:ext cx="93726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7" name="Text 22"/>
          <p:cNvSpPr/>
          <p:nvPr/>
        </p:nvSpPr>
        <p:spPr>
          <a:xfrm>
            <a:off x="5158740" y="1480185"/>
            <a:ext cx="4513580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科学内涵</a:t>
            </a:r>
            <a:endParaRPr lang="en-US" sz="1600" dirty="0"/>
          </a:p>
        </p:txBody>
      </p:sp>
      <p:sp>
        <p:nvSpPr>
          <p:cNvPr id="28" name="Text 23"/>
          <p:cNvSpPr/>
          <p:nvPr/>
        </p:nvSpPr>
        <p:spPr>
          <a:xfrm>
            <a:off x="5158740" y="1846580"/>
            <a:ext cx="6570345" cy="5802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经济安全涵盖基本经济制度、经济主权、经济秩序、发展道路和重点领域。这些方面共同构成了国家经济稳定和可持续发展的基础。</a:t>
            </a:r>
            <a:endParaRPr lang="en-US" sz="1600" dirty="0"/>
          </a:p>
        </p:txBody>
      </p:sp>
      <p:sp>
        <p:nvSpPr>
          <p:cNvPr id="29" name="Text 24"/>
          <p:cNvSpPr/>
          <p:nvPr/>
        </p:nvSpPr>
        <p:spPr>
          <a:xfrm>
            <a:off x="4446905" y="3180475"/>
            <a:ext cx="93726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0" name="Text 25"/>
          <p:cNvSpPr/>
          <p:nvPr/>
        </p:nvSpPr>
        <p:spPr>
          <a:xfrm>
            <a:off x="5555615" y="3204845"/>
            <a:ext cx="4513580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风险挑战</a:t>
            </a:r>
            <a:endParaRPr lang="en-US" sz="1600" dirty="0"/>
          </a:p>
        </p:txBody>
      </p:sp>
      <p:sp>
        <p:nvSpPr>
          <p:cNvPr id="31" name="Text 26"/>
          <p:cNvSpPr/>
          <p:nvPr/>
        </p:nvSpPr>
        <p:spPr>
          <a:xfrm>
            <a:off x="5555615" y="3571240"/>
            <a:ext cx="6423025" cy="5802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当前，经济安全面临内外部多重风险，如金融制裁、贸易摩擦、产业链供应链断链等。这些风险对国家经济稳定构成严重威胁。</a:t>
            </a:r>
            <a:endParaRPr lang="en-US" sz="1600" dirty="0"/>
          </a:p>
        </p:txBody>
      </p:sp>
      <p:sp>
        <p:nvSpPr>
          <p:cNvPr id="32" name="Text 27"/>
          <p:cNvSpPr/>
          <p:nvPr/>
        </p:nvSpPr>
        <p:spPr>
          <a:xfrm>
            <a:off x="4037330" y="4943235"/>
            <a:ext cx="93726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3" name="Text 28"/>
          <p:cNvSpPr/>
          <p:nvPr/>
        </p:nvSpPr>
        <p:spPr>
          <a:xfrm>
            <a:off x="5194935" y="4995545"/>
            <a:ext cx="4513580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途径方法</a:t>
            </a:r>
            <a:endParaRPr lang="en-US" sz="1600" dirty="0"/>
          </a:p>
        </p:txBody>
      </p:sp>
      <p:sp>
        <p:nvSpPr>
          <p:cNvPr id="34" name="Text 29"/>
          <p:cNvSpPr/>
          <p:nvPr/>
        </p:nvSpPr>
        <p:spPr>
          <a:xfrm>
            <a:off x="5194935" y="5361940"/>
            <a:ext cx="6534150" cy="5802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为维护经济安全，需完善制度、保障主权、维护秩序、推动高质量发展、防范化解风险。这些措施有助于提升国家经济的韧性和竞争力。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4:58:08-d2sjh061bb2p4onbq55g.jpg">    </p:cNvPr>
          <p:cNvPicPr>
            <a:picLocks noChangeAspect="1"/>
          </p:cNvPicPr>
          <p:nvPr/>
        </p:nvPicPr>
        <p:blipFill>
          <a:blip r:embed="rId1"/>
          <a:srcRect l="4868" r="0" t="0" b="5809"/>
          <a:stretch/>
        </p:blipFill>
        <p:spPr>
          <a:xfrm>
            <a:off x="-17780" y="82550"/>
            <a:ext cx="12210415" cy="677545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22225" y="0"/>
            <a:ext cx="12214860" cy="6857365"/>
          </a:xfrm>
          <a:prstGeom prst="rect">
            <a:avLst/>
          </a:prstGeom>
          <a:solidFill>
            <a:srgbClr val="E25C47">
              <a:alpha val="63137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-22225" y="0"/>
            <a:ext cx="12214860" cy="68573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-21590" y="414655"/>
            <a:ext cx="12211050" cy="6094730"/>
          </a:xfrm>
          <a:prstGeom prst="rect">
            <a:avLst/>
          </a:prstGeom>
          <a:solidFill>
            <a:srgbClr val="F5E4D4"/>
          </a:solidFill>
          <a:ln/>
        </p:spPr>
      </p:sp>
      <p:sp>
        <p:nvSpPr>
          <p:cNvPr id="6" name="Text 3"/>
          <p:cNvSpPr/>
          <p:nvPr/>
        </p:nvSpPr>
        <p:spPr>
          <a:xfrm>
            <a:off x="-21590" y="414655"/>
            <a:ext cx="12211050" cy="60947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7" name="Image 1" descr="https://kimi-img.moonshot.cn/pub/slides/slides_tmpl/image/25-09-04-14:58:11-d2sjh0u1bb2p4onbq57g.png">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l="0" r="3689" t="0" b="15106"/>
          <a:stretch/>
        </p:blipFill>
        <p:spPr>
          <a:xfrm>
            <a:off x="9470390" y="4509770"/>
            <a:ext cx="2719070" cy="2348230"/>
          </a:xfrm>
          <a:prstGeom prst="rect">
            <a:avLst/>
          </a:prstGeom>
        </p:spPr>
      </p:pic>
      <p:pic>
        <p:nvPicPr>
          <p:cNvPr id="8" name="Image 2" descr="https://kimi-img.moonshot.cn/pub/slides/slides_tmpl/image/25-09-04-14:58:05-d2sjgve1bb2p4onbq550.png">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0098405" y="414655"/>
            <a:ext cx="1948815" cy="1935480"/>
          </a:xfrm>
          <a:prstGeom prst="rect">
            <a:avLst/>
          </a:prstGeom>
        </p:spPr>
      </p:pic>
      <p:sp>
        <p:nvSpPr>
          <p:cNvPr id="9" name="Shape 4"/>
          <p:cNvSpPr/>
          <p:nvPr/>
        </p:nvSpPr>
        <p:spPr>
          <a:xfrm flipH="1">
            <a:off x="970915" y="1256346"/>
            <a:ext cx="9318035" cy="0"/>
          </a:xfrm>
          <a:prstGeom prst="line">
            <a:avLst/>
          </a:prstGeom>
          <a:noFill/>
          <a:ln w="57150">
            <a:solidFill>
              <a:srgbClr val="B50000"/>
            </a:solidFill>
            <a:prstDash val="solid"/>
            <a:headEnd type="none"/>
            <a:tailEnd type="none"/>
          </a:ln>
        </p:spPr>
      </p:sp>
      <p:sp>
        <p:nvSpPr>
          <p:cNvPr id="10" name="Shape 5"/>
          <p:cNvSpPr/>
          <p:nvPr/>
        </p:nvSpPr>
        <p:spPr>
          <a:xfrm flipH="1" rot="5400000">
            <a:off x="8987705" y="-1178025"/>
            <a:ext cx="298673" cy="4877636"/>
          </a:xfrm>
          <a:prstGeom prst="rect">
            <a:avLst/>
          </a:prstGeom>
          <a:solidFill>
            <a:srgbClr val="C00000"/>
          </a:solidFill>
          <a:ln/>
        </p:spPr>
      </p:sp>
      <p:sp>
        <p:nvSpPr>
          <p:cNvPr id="11" name="Text 6"/>
          <p:cNvSpPr/>
          <p:nvPr/>
        </p:nvSpPr>
        <p:spPr>
          <a:xfrm rot="5400000">
            <a:off x="8987705" y="-1178025"/>
            <a:ext cx="298673" cy="4877636"/>
          </a:xfrm>
          <a:prstGeom prst="rect">
            <a:avLst/>
          </a:prstGeom>
          <a:noFill/>
          <a:ln/>
        </p:spPr>
        <p:txBody>
          <a:bodyPr wrap="square" lIns="45720" tIns="29718" rIns="29718" bIns="45720" rtlCol="0" anchor="t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569670" y="652175"/>
            <a:ext cx="401543" cy="401543"/>
          </a:xfrm>
          <a:custGeom>
            <a:avLst/>
            <a:gdLst/>
            <a:ahLst/>
            <a:cxnLst/>
            <a:rect l="l" t="t" r="r" b="b"/>
            <a:pathLst>
              <a:path w="401543" h="401543">
                <a:moveTo>
                  <a:pt x="108714" y="89130"/>
                </a:moveTo>
                <a:lnTo>
                  <a:pt x="220355" y="89130"/>
                </a:lnTo>
                <a:lnTo>
                  <a:pt x="331995" y="200771"/>
                </a:lnTo>
                <a:lnTo>
                  <a:pt x="220355" y="312412"/>
                </a:lnTo>
                <a:lnTo>
                  <a:pt x="108714" y="312412"/>
                </a:lnTo>
                <a:lnTo>
                  <a:pt x="220355" y="200771"/>
                </a:lnTo>
                <a:close/>
                <a:moveTo>
                  <a:pt x="200771" y="19536"/>
                </a:moveTo>
                <a:cubicBezTo>
                  <a:pt x="100677" y="19536"/>
                  <a:pt x="19535" y="100678"/>
                  <a:pt x="19535" y="200771"/>
                </a:cubicBezTo>
                <a:cubicBezTo>
                  <a:pt x="19535" y="300865"/>
                  <a:pt x="100677" y="382007"/>
                  <a:pt x="200771" y="382007"/>
                </a:cubicBezTo>
                <a:cubicBezTo>
                  <a:pt x="300865" y="382007"/>
                  <a:pt x="382007" y="300865"/>
                  <a:pt x="382007" y="200771"/>
                </a:cubicBezTo>
                <a:cubicBezTo>
                  <a:pt x="382007" y="100678"/>
                  <a:pt x="300865" y="19536"/>
                  <a:pt x="200771" y="19536"/>
                </a:cubicBezTo>
                <a:close/>
                <a:moveTo>
                  <a:pt x="200771" y="0"/>
                </a:moveTo>
                <a:cubicBezTo>
                  <a:pt x="311655" y="0"/>
                  <a:pt x="401543" y="89888"/>
                  <a:pt x="401543" y="200771"/>
                </a:cubicBezTo>
                <a:cubicBezTo>
                  <a:pt x="401543" y="311655"/>
                  <a:pt x="311655" y="401543"/>
                  <a:pt x="200771" y="401543"/>
                </a:cubicBezTo>
                <a:cubicBezTo>
                  <a:pt x="89888" y="401543"/>
                  <a:pt x="0" y="311655"/>
                  <a:pt x="0" y="200771"/>
                </a:cubicBezTo>
                <a:cubicBezTo>
                  <a:pt x="0" y="89888"/>
                  <a:pt x="89888" y="0"/>
                  <a:pt x="200771" y="0"/>
                </a:cubicBezTo>
                <a:close/>
              </a:path>
            </a:pathLst>
          </a:custGeom>
          <a:solidFill>
            <a:srgbClr val="C00000"/>
          </a:solidFill>
          <a:ln/>
        </p:spPr>
      </p:sp>
      <p:sp>
        <p:nvSpPr>
          <p:cNvPr id="13" name="Text 8"/>
          <p:cNvSpPr/>
          <p:nvPr/>
        </p:nvSpPr>
        <p:spPr>
          <a:xfrm>
            <a:off x="569670" y="652175"/>
            <a:ext cx="401543" cy="40154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4" name="Shape 9"/>
          <p:cNvSpPr/>
          <p:nvPr/>
        </p:nvSpPr>
        <p:spPr>
          <a:xfrm>
            <a:off x="801300" y="1454494"/>
            <a:ext cx="0" cy="4537075"/>
          </a:xfrm>
          <a:prstGeom prst="line">
            <a:avLst/>
          </a:prstGeom>
          <a:noFill/>
          <a:ln w="19050">
            <a:solidFill>
              <a:srgbClr val="C00000"/>
            </a:solidFill>
            <a:prstDash val="solid"/>
            <a:headEnd type="none"/>
            <a:tailEnd type="none"/>
          </a:ln>
        </p:spPr>
      </p:sp>
      <p:sp>
        <p:nvSpPr>
          <p:cNvPr id="15" name="Text 10"/>
          <p:cNvSpPr/>
          <p:nvPr/>
        </p:nvSpPr>
        <p:spPr>
          <a:xfrm>
            <a:off x="1124586" y="604520"/>
            <a:ext cx="6832600" cy="1041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二、维护军事、科技、文化、社会安全</a:t>
            </a: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>
            <a:off x="495215" y="1550035"/>
            <a:ext cx="589534" cy="589915"/>
          </a:xfrm>
          <a:prstGeom prst="ellipse">
            <a:avLst/>
          </a:prstGeom>
          <a:gradFill rotWithShape="1" flip="none">
            <a:gsLst>
              <a:gs pos="0">
                <a:srgbClr val="FEDA60"/>
              </a:gs>
              <a:gs pos="100000">
                <a:srgbClr val="FFDC90">
                  <a:alpha val="36000"/>
                </a:srgbClr>
              </a:gs>
            </a:gsLst>
            <a:lin ang="10800000" scaled="1"/>
          </a:gradFill>
          <a:ln/>
          <a:effectLst>
            <a:outerShdw sx="100000" sy="100000" kx="0" ky="0" algn="bl" rotWithShape="0" blurRad="50800" dist="26941" dir="2700000">
              <a:srgbClr val="843f0b">
                <a:alpha val="40000"/>
              </a:srgbClr>
            </a:outerShdw>
          </a:effectLst>
        </p:spPr>
      </p:sp>
      <p:sp>
        <p:nvSpPr>
          <p:cNvPr id="17" name="Text 12"/>
          <p:cNvSpPr/>
          <p:nvPr/>
        </p:nvSpPr>
        <p:spPr>
          <a:xfrm>
            <a:off x="495215" y="1550035"/>
            <a:ext cx="589534" cy="5899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>
            <a:off x="540851" y="1590108"/>
            <a:ext cx="498263" cy="498585"/>
          </a:xfrm>
          <a:prstGeom prst="ellipse">
            <a:avLst/>
          </a:prstGeom>
          <a:solidFill>
            <a:srgbClr val="C00000"/>
          </a:solidFill>
          <a:ln/>
        </p:spPr>
      </p:sp>
      <p:sp>
        <p:nvSpPr>
          <p:cNvPr id="19" name="Text 14"/>
          <p:cNvSpPr/>
          <p:nvPr/>
        </p:nvSpPr>
        <p:spPr>
          <a:xfrm>
            <a:off x="540851" y="1590108"/>
            <a:ext cx="498263" cy="4985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0" name="Shape 15"/>
          <p:cNvSpPr/>
          <p:nvPr/>
        </p:nvSpPr>
        <p:spPr>
          <a:xfrm>
            <a:off x="495215" y="2684145"/>
            <a:ext cx="589534" cy="589915"/>
          </a:xfrm>
          <a:prstGeom prst="ellipse">
            <a:avLst/>
          </a:prstGeom>
          <a:gradFill rotWithShape="1" flip="none">
            <a:gsLst>
              <a:gs pos="0">
                <a:srgbClr val="FEDA60"/>
              </a:gs>
              <a:gs pos="100000">
                <a:srgbClr val="FFDC90">
                  <a:alpha val="36000"/>
                </a:srgbClr>
              </a:gs>
            </a:gsLst>
            <a:lin ang="10800000" scaled="1"/>
          </a:gradFill>
          <a:ln/>
          <a:effectLst>
            <a:outerShdw sx="100000" sy="100000" kx="0" ky="0" algn="bl" rotWithShape="0" blurRad="50800" dist="26941" dir="2700000">
              <a:srgbClr val="843f0b">
                <a:alpha val="40000"/>
              </a:srgbClr>
            </a:outerShdw>
          </a:effectLst>
        </p:spPr>
      </p:sp>
      <p:sp>
        <p:nvSpPr>
          <p:cNvPr id="21" name="Text 16"/>
          <p:cNvSpPr/>
          <p:nvPr/>
        </p:nvSpPr>
        <p:spPr>
          <a:xfrm>
            <a:off x="495215" y="2684145"/>
            <a:ext cx="589534" cy="5899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2" name="Shape 17"/>
          <p:cNvSpPr/>
          <p:nvPr/>
        </p:nvSpPr>
        <p:spPr>
          <a:xfrm>
            <a:off x="540851" y="2724218"/>
            <a:ext cx="498263" cy="498585"/>
          </a:xfrm>
          <a:prstGeom prst="ellipse">
            <a:avLst/>
          </a:prstGeom>
          <a:solidFill>
            <a:srgbClr val="C00000"/>
          </a:solidFill>
          <a:ln/>
        </p:spPr>
      </p:sp>
      <p:sp>
        <p:nvSpPr>
          <p:cNvPr id="23" name="Text 18"/>
          <p:cNvSpPr/>
          <p:nvPr/>
        </p:nvSpPr>
        <p:spPr>
          <a:xfrm>
            <a:off x="540851" y="2724218"/>
            <a:ext cx="498263" cy="4985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4" name="Shape 19"/>
          <p:cNvSpPr/>
          <p:nvPr/>
        </p:nvSpPr>
        <p:spPr>
          <a:xfrm>
            <a:off x="495215" y="3858895"/>
            <a:ext cx="589534" cy="589915"/>
          </a:xfrm>
          <a:prstGeom prst="ellipse">
            <a:avLst/>
          </a:prstGeom>
          <a:gradFill rotWithShape="1" flip="none">
            <a:gsLst>
              <a:gs pos="0">
                <a:srgbClr val="FEDA60"/>
              </a:gs>
              <a:gs pos="100000">
                <a:srgbClr val="FFDC90">
                  <a:alpha val="36000"/>
                </a:srgbClr>
              </a:gs>
            </a:gsLst>
            <a:lin ang="10800000" scaled="1"/>
          </a:gradFill>
          <a:ln/>
          <a:effectLst>
            <a:outerShdw sx="100000" sy="100000" kx="0" ky="0" algn="bl" rotWithShape="0" blurRad="50800" dist="26941" dir="2700000">
              <a:srgbClr val="843f0b">
                <a:alpha val="40000"/>
              </a:srgbClr>
            </a:outerShdw>
          </a:effectLst>
        </p:spPr>
      </p:sp>
      <p:sp>
        <p:nvSpPr>
          <p:cNvPr id="25" name="Text 20"/>
          <p:cNvSpPr/>
          <p:nvPr/>
        </p:nvSpPr>
        <p:spPr>
          <a:xfrm>
            <a:off x="495215" y="3858895"/>
            <a:ext cx="589534" cy="5899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6" name="Shape 21"/>
          <p:cNvSpPr/>
          <p:nvPr/>
        </p:nvSpPr>
        <p:spPr>
          <a:xfrm>
            <a:off x="540851" y="3898968"/>
            <a:ext cx="498263" cy="498585"/>
          </a:xfrm>
          <a:prstGeom prst="ellipse">
            <a:avLst/>
          </a:prstGeom>
          <a:solidFill>
            <a:srgbClr val="C00000"/>
          </a:solidFill>
          <a:ln/>
        </p:spPr>
      </p:sp>
      <p:sp>
        <p:nvSpPr>
          <p:cNvPr id="27" name="Text 22"/>
          <p:cNvSpPr/>
          <p:nvPr/>
        </p:nvSpPr>
        <p:spPr>
          <a:xfrm>
            <a:off x="540851" y="3898968"/>
            <a:ext cx="498263" cy="4985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8" name="Shape 23"/>
          <p:cNvSpPr/>
          <p:nvPr/>
        </p:nvSpPr>
        <p:spPr>
          <a:xfrm>
            <a:off x="473625" y="5033645"/>
            <a:ext cx="589534" cy="589915"/>
          </a:xfrm>
          <a:prstGeom prst="ellipse">
            <a:avLst/>
          </a:prstGeom>
          <a:gradFill rotWithShape="1" flip="none">
            <a:gsLst>
              <a:gs pos="0">
                <a:srgbClr val="FEDA60"/>
              </a:gs>
              <a:gs pos="100000">
                <a:srgbClr val="FFDC90">
                  <a:alpha val="36000"/>
                </a:srgbClr>
              </a:gs>
            </a:gsLst>
            <a:lin ang="10800000" scaled="1"/>
          </a:gradFill>
          <a:ln/>
          <a:effectLst>
            <a:outerShdw sx="100000" sy="100000" kx="0" ky="0" algn="bl" rotWithShape="0" blurRad="50800" dist="26941" dir="2700000">
              <a:srgbClr val="843f0b">
                <a:alpha val="40000"/>
              </a:srgbClr>
            </a:outerShdw>
          </a:effectLst>
        </p:spPr>
      </p:sp>
      <p:sp>
        <p:nvSpPr>
          <p:cNvPr id="29" name="Text 24"/>
          <p:cNvSpPr/>
          <p:nvPr/>
        </p:nvSpPr>
        <p:spPr>
          <a:xfrm>
            <a:off x="473625" y="5033645"/>
            <a:ext cx="589534" cy="5899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0" name="Shape 25"/>
          <p:cNvSpPr/>
          <p:nvPr/>
        </p:nvSpPr>
        <p:spPr>
          <a:xfrm>
            <a:off x="519261" y="5073718"/>
            <a:ext cx="498263" cy="498585"/>
          </a:xfrm>
          <a:prstGeom prst="ellipse">
            <a:avLst/>
          </a:prstGeom>
          <a:solidFill>
            <a:srgbClr val="C00000"/>
          </a:solidFill>
          <a:ln/>
        </p:spPr>
      </p:sp>
      <p:sp>
        <p:nvSpPr>
          <p:cNvPr id="31" name="Text 26"/>
          <p:cNvSpPr/>
          <p:nvPr/>
        </p:nvSpPr>
        <p:spPr>
          <a:xfrm>
            <a:off x="519261" y="5073718"/>
            <a:ext cx="498263" cy="4985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2" name="Text 27"/>
          <p:cNvSpPr/>
          <p:nvPr/>
        </p:nvSpPr>
        <p:spPr>
          <a:xfrm>
            <a:off x="470535" y="1632977"/>
            <a:ext cx="63563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3" name="Text 28"/>
          <p:cNvSpPr/>
          <p:nvPr/>
        </p:nvSpPr>
        <p:spPr>
          <a:xfrm>
            <a:off x="1177925" y="1610995"/>
            <a:ext cx="551053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军事安全</a:t>
            </a:r>
            <a:endParaRPr lang="en-US" sz="1600" dirty="0"/>
          </a:p>
        </p:txBody>
      </p:sp>
      <p:sp>
        <p:nvSpPr>
          <p:cNvPr id="34" name="Text 29"/>
          <p:cNvSpPr/>
          <p:nvPr/>
        </p:nvSpPr>
        <p:spPr>
          <a:xfrm>
            <a:off x="1214755" y="2043430"/>
            <a:ext cx="9653905" cy="680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军事安全是国家安全的重要保障，强大的国防力量能够有效威慑和应对外部军事威胁，维护国家主权和领土完整。</a:t>
            </a:r>
            <a:endParaRPr lang="en-US" sz="1600" dirty="0"/>
          </a:p>
        </p:txBody>
      </p:sp>
      <p:sp>
        <p:nvSpPr>
          <p:cNvPr id="35" name="Text 30"/>
          <p:cNvSpPr/>
          <p:nvPr/>
        </p:nvSpPr>
        <p:spPr>
          <a:xfrm>
            <a:off x="470535" y="2767087"/>
            <a:ext cx="63563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6" name="Text 31"/>
          <p:cNvSpPr/>
          <p:nvPr/>
        </p:nvSpPr>
        <p:spPr>
          <a:xfrm>
            <a:off x="1177925" y="2807335"/>
            <a:ext cx="551053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科技安全</a:t>
            </a:r>
            <a:endParaRPr lang="en-US" sz="1600" dirty="0"/>
          </a:p>
        </p:txBody>
      </p:sp>
      <p:sp>
        <p:nvSpPr>
          <p:cNvPr id="37" name="Text 32"/>
          <p:cNvSpPr/>
          <p:nvPr/>
        </p:nvSpPr>
        <p:spPr>
          <a:xfrm>
            <a:off x="1214755" y="3239770"/>
            <a:ext cx="9653905" cy="680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科技安全是国家安全的战略支撑，科技自立自强能够突破核心技术瓶颈，降低对外部技术的依赖，提升国家核心竞争力。</a:t>
            </a:r>
            <a:endParaRPr lang="en-US" sz="1600" dirty="0"/>
          </a:p>
        </p:txBody>
      </p:sp>
      <p:sp>
        <p:nvSpPr>
          <p:cNvPr id="38" name="Text 33"/>
          <p:cNvSpPr/>
          <p:nvPr/>
        </p:nvSpPr>
        <p:spPr>
          <a:xfrm>
            <a:off x="470535" y="3941837"/>
            <a:ext cx="63563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9" name="Text 34"/>
          <p:cNvSpPr/>
          <p:nvPr/>
        </p:nvSpPr>
        <p:spPr>
          <a:xfrm>
            <a:off x="1124585" y="3970655"/>
            <a:ext cx="551053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文化安全</a:t>
            </a:r>
            <a:endParaRPr lang="en-US" sz="1600" dirty="0"/>
          </a:p>
        </p:txBody>
      </p:sp>
      <p:sp>
        <p:nvSpPr>
          <p:cNvPr id="40" name="Text 35"/>
          <p:cNvSpPr/>
          <p:nvPr/>
        </p:nvSpPr>
        <p:spPr>
          <a:xfrm>
            <a:off x="1214755" y="4403090"/>
            <a:ext cx="9653905" cy="680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文化安全是国家安全的精神防线，保护和传承民族文化、弘扬主流价值观能够增强国家文化软实力和民族凝聚力。</a:t>
            </a:r>
            <a:endParaRPr lang="en-US" sz="1600" dirty="0"/>
          </a:p>
        </p:txBody>
      </p:sp>
      <p:sp>
        <p:nvSpPr>
          <p:cNvPr id="41" name="Text 36"/>
          <p:cNvSpPr/>
          <p:nvPr/>
        </p:nvSpPr>
        <p:spPr>
          <a:xfrm>
            <a:off x="448945" y="5116587"/>
            <a:ext cx="635635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42" name="Text 37"/>
          <p:cNvSpPr/>
          <p:nvPr/>
        </p:nvSpPr>
        <p:spPr>
          <a:xfrm>
            <a:off x="1161415" y="5150485"/>
            <a:ext cx="5510530" cy="3111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社会安全</a:t>
            </a:r>
            <a:endParaRPr lang="en-US" sz="1600" dirty="0"/>
          </a:p>
        </p:txBody>
      </p:sp>
      <p:sp>
        <p:nvSpPr>
          <p:cNvPr id="43" name="Text 38"/>
          <p:cNvSpPr/>
          <p:nvPr/>
        </p:nvSpPr>
        <p:spPr>
          <a:xfrm>
            <a:off x="1214755" y="5572125"/>
            <a:ext cx="9653905" cy="680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社会安全是国家安全的重要基石，维护社会稳定和谐能够为经济发展和人民生活创造良好环境。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4:58:08-d2sjh061bb2p4onbq55g.jpg">    </p:cNvPr>
          <p:cNvPicPr>
            <a:picLocks noChangeAspect="1"/>
          </p:cNvPicPr>
          <p:nvPr/>
        </p:nvPicPr>
        <p:blipFill>
          <a:blip r:embed="rId1"/>
          <a:srcRect l="779" r="20543" t="3649" b="17375"/>
          <a:stretch/>
        </p:blipFill>
        <p:spPr>
          <a:xfrm flipH="1"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29250" y="1339215"/>
            <a:ext cx="3563620" cy="4213225"/>
          </a:xfrm>
          <a:prstGeom prst="rect">
            <a:avLst/>
          </a:prstGeom>
          <a:gradFill rotWithShape="1" flip="none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81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5429250" y="1339215"/>
            <a:ext cx="3563620" cy="42132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5623560" y="1475740"/>
            <a:ext cx="6689090" cy="3905885"/>
          </a:xfrm>
          <a:prstGeom prst="rect">
            <a:avLst/>
          </a:prstGeom>
          <a:gradFill rotWithShape="1" flip="none">
            <a:gsLst>
              <a:gs pos="0">
                <a:srgbClr val="FE4444">
                  <a:alpha val="0"/>
                </a:srgbClr>
              </a:gs>
              <a:gs pos="56000">
                <a:srgbClr val="C00000">
                  <a:alpha val="73000"/>
                </a:srgbClr>
              </a:gs>
              <a:gs pos="100000">
                <a:srgbClr val="C00000"/>
              </a:gs>
            </a:gsLst>
            <a:lin ang="10800000" scaled="1"/>
          </a:gradFill>
          <a:ln/>
        </p:spPr>
      </p:sp>
      <p:sp>
        <p:nvSpPr>
          <p:cNvPr id="6" name="Text 3"/>
          <p:cNvSpPr/>
          <p:nvPr/>
        </p:nvSpPr>
        <p:spPr>
          <a:xfrm>
            <a:off x="5623560" y="1475740"/>
            <a:ext cx="6689090" cy="39058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723205" y="1802510"/>
            <a:ext cx="4304903" cy="19367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系统思维与战略回顾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571708" y="2198621"/>
            <a:ext cx="0" cy="2070100"/>
          </a:xfrm>
          <a:prstGeom prst="line">
            <a:avLst/>
          </a:prstGeom>
          <a:noFill/>
          <a:ln w="381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Text 6"/>
          <p:cNvSpPr/>
          <p:nvPr/>
        </p:nvSpPr>
        <p:spPr>
          <a:xfrm>
            <a:off x="5634087" y="3520440"/>
            <a:ext cx="1718945" cy="421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Chapter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5633769" y="2334260"/>
            <a:ext cx="1719580" cy="13049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pic>
        <p:nvPicPr>
          <p:cNvPr id="11" name="Image 1" descr="https://kimi-img.moonshot.cn/pub/slides/slides_tmpl/image/25-09-04-14:58:11-d2sjh0u1bb2p4onbq57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325" y="3942080"/>
            <a:ext cx="2823210" cy="276606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经济基石与多维安全保障</dc:title>
  <dc:subject>经济基石与多维安全保障</dc:subject>
  <dc:creator>Kimi</dc:creator>
  <cp:lastModifiedBy>Kimi</cp:lastModifiedBy>
  <cp:revision>1</cp:revision>
  <dcterms:created xsi:type="dcterms:W3CDTF">2025-11-17T11:19:33Z</dcterms:created>
  <dcterms:modified xsi:type="dcterms:W3CDTF">2025-11-17T11:19:33Z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{"Label":"经济基石与多维安全保障","ContentProducer":"001191110108MACG2KBH8F10000","ProduceID":"d4dg8c0s8jdm0ktnedqg","ReservedCode1":"","ContentPropagator":"001191110108MACG2KBH8F20000","PropagateID":"d4dg8c0s8jdm0ktnedqg","ReservedCode2":""}</vt:lpwstr>
  </property>
</Properties>
</file>