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embeddedFontLst>
    <p:embeddedFont>
      <p:font typeface="MiSans" charset="-122" pitchFamily="34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11-5.png"/><Relationship Id="rId6" Type="http://schemas.openxmlformats.org/officeDocument/2006/relationships/image" Target="../media/image-4-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8-5.png"/><Relationship Id="rId6" Type="http://schemas.openxmlformats.org/officeDocument/2006/relationships/image" Target="../media/image-8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583815"/>
            <a:ext cx="6652895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宗旨与根本：人民安全与政治安全</a:t>
            </a:r>
            <a:endParaRPr lang="en-US" sz="1600" dirty="0"/>
          </a:p>
        </p:txBody>
      </p:sp>
      <p:sp>
        <p:nvSpPr>
          <p:cNvPr id="5" name="Shape 1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6" name="Text 2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0" name="Text 6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人民安全与政治安全的关系</a:t>
            </a:r>
            <a:endParaRPr lang="en-US" sz="1600" dirty="0"/>
          </a:p>
        </p:txBody>
      </p:sp>
      <p:pic>
        <p:nvPicPr>
          <p:cNvPr id="9" name="Image 4" descr="https://kimi-img.moonshot.cn/pub/slides/slides_tmpl/image/25-09-04-16:20:46-d2sknnm1bb2p4onbqgp0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 flipH="1">
            <a:off x="5422906" y="0"/>
            <a:ext cx="6769094" cy="6858000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959485" y="1625600"/>
            <a:ext cx="168890" cy="1857375"/>
          </a:xfrm>
          <a:prstGeom prst="rect">
            <a:avLst/>
          </a:prstGeom>
          <a:solidFill>
            <a:srgbClr val="A21E24"/>
          </a:solidFill>
          <a:ln/>
        </p:spPr>
      </p:sp>
      <p:sp>
        <p:nvSpPr>
          <p:cNvPr id="11" name="Text 4"/>
          <p:cNvSpPr/>
          <p:nvPr/>
        </p:nvSpPr>
        <p:spPr>
          <a:xfrm>
            <a:off x="959485" y="1625600"/>
            <a:ext cx="168890" cy="1857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5"/>
          <p:cNvSpPr/>
          <p:nvPr/>
        </p:nvSpPr>
        <p:spPr>
          <a:xfrm>
            <a:off x="1183841" y="1625600"/>
            <a:ext cx="8470052" cy="1857375"/>
          </a:xfrm>
          <a:prstGeom prst="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13" name="Text 6"/>
          <p:cNvSpPr/>
          <p:nvPr/>
        </p:nvSpPr>
        <p:spPr>
          <a:xfrm>
            <a:off x="1183841" y="1625600"/>
            <a:ext cx="8470052" cy="1857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7"/>
          <p:cNvSpPr/>
          <p:nvPr/>
        </p:nvSpPr>
        <p:spPr>
          <a:xfrm>
            <a:off x="959485" y="3759835"/>
            <a:ext cx="168890" cy="1857375"/>
          </a:xfrm>
          <a:prstGeom prst="rect">
            <a:avLst/>
          </a:prstGeom>
          <a:solidFill>
            <a:srgbClr val="A21E24"/>
          </a:solidFill>
          <a:ln/>
        </p:spPr>
      </p:sp>
      <p:sp>
        <p:nvSpPr>
          <p:cNvPr id="15" name="Text 8"/>
          <p:cNvSpPr/>
          <p:nvPr/>
        </p:nvSpPr>
        <p:spPr>
          <a:xfrm>
            <a:off x="959485" y="3759835"/>
            <a:ext cx="168890" cy="1857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9"/>
          <p:cNvSpPr/>
          <p:nvPr/>
        </p:nvSpPr>
        <p:spPr>
          <a:xfrm>
            <a:off x="1183841" y="3759835"/>
            <a:ext cx="8470052" cy="1857375"/>
          </a:xfrm>
          <a:prstGeom prst="rect">
            <a:avLst/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17" name="Text 10"/>
          <p:cNvSpPr/>
          <p:nvPr/>
        </p:nvSpPr>
        <p:spPr>
          <a:xfrm>
            <a:off x="1183841" y="3759835"/>
            <a:ext cx="8470052" cy="18573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1319530" y="1768475"/>
            <a:ext cx="815784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政治安全是人民安全的根本保障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1319530" y="2249998"/>
            <a:ext cx="8157845" cy="6338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政治安全为人民安全提供了坚实的制度保障和稳定的环境。只有确保政治安全，才能为人民的安全和权益提供可靠的保障，使人民能够安居乐业。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1319530" y="3902710"/>
            <a:ext cx="815784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人民安全是政治安全的坚实基础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1319530" y="4384240"/>
            <a:ext cx="8157845" cy="6338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人民的安全感和满意度是政治安全的重要基础。只有保障人民的安全和权益，才能增强人民对国家的认同感和归属感，从而为政治安全提供强大的社会支持。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本章小结</a:t>
            </a:r>
            <a:endParaRPr lang="en-US" sz="1600" dirty="0"/>
          </a:p>
        </p:txBody>
      </p:sp>
      <p:sp>
        <p:nvSpPr>
          <p:cNvPr id="9" name="Shape 3"/>
          <p:cNvSpPr/>
          <p:nvPr/>
        </p:nvSpPr>
        <p:spPr>
          <a:xfrm>
            <a:off x="882650" y="1869440"/>
            <a:ext cx="6552565" cy="3289300"/>
          </a:xfrm>
          <a:prstGeom prst="roundRect">
            <a:avLst>
              <a:gd name="adj" fmla="val 2760"/>
            </a:avLst>
          </a:prstGeom>
          <a:solidFill>
            <a:srgbClr val="C51620"/>
          </a:solidFill>
          <a:ln w="19050">
            <a:solidFill>
              <a:srgbClr val="941118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882650" y="1869440"/>
            <a:ext cx="6552565" cy="32893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1" name="Image 4" descr="https://kimi-img.moonshot.cn/pub/slides/slides_tmpl/image/25-09-04-16:20:47-d2sknnu1bb2p4onbqgrg.png">    </p:cNvPr>
          <p:cNvPicPr>
            <a:picLocks noChangeAspect="1"/>
          </p:cNvPicPr>
          <p:nvPr/>
        </p:nvPicPr>
        <p:blipFill>
          <a:blip r:embed="rId5"/>
          <a:srcRect l="7" r="7" t="0" b="0"/>
          <a:stretch/>
        </p:blipFill>
        <p:spPr>
          <a:xfrm>
            <a:off x="7931785" y="-19685"/>
            <a:ext cx="4260215" cy="6877685"/>
          </a:xfrm>
          <a:prstGeom prst="rect">
            <a:avLst/>
          </a:prstGeom>
        </p:spPr>
      </p:pic>
      <p:pic>
        <p:nvPicPr>
          <p:cNvPr id="12" name="Image 5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13485" y="2076450"/>
            <a:ext cx="59004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人民安全与政治安全的统一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1213485" y="2626360"/>
            <a:ext cx="5901690" cy="182860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人民安全是国家安全的宗旨，政治安全是国家安全的根本。二者紧密联系、相互依存，统一于国家安全的实践中。只有坚持人民安全与政治安全的有机统一，才能实现国家的长治久安和人民的幸福安康。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思考题</a:t>
            </a:r>
            <a:endParaRPr lang="en-US" sz="1600" dirty="0"/>
          </a:p>
        </p:txBody>
      </p:sp>
      <p:sp>
        <p:nvSpPr>
          <p:cNvPr id="9" name="Shape 3"/>
          <p:cNvSpPr/>
          <p:nvPr/>
        </p:nvSpPr>
        <p:spPr>
          <a:xfrm>
            <a:off x="496570" y="3510915"/>
            <a:ext cx="10548620" cy="2439670"/>
          </a:xfrm>
          <a:prstGeom prst="roundRect">
            <a:avLst>
              <a:gd name="adj" fmla="val 2674"/>
            </a:avLst>
          </a:prstGeom>
          <a:solidFill>
            <a:srgbClr val="FFFFFF"/>
          </a:solidFill>
          <a:ln w="12700">
            <a:solidFill>
              <a:srgbClr val="E15E65"/>
            </a:solidFill>
            <a:prstDash val="solid"/>
          </a:ln>
          <a:effectLst>
            <a:outerShdw sx="100000" sy="100000" kx="0" ky="0" algn="bl" rotWithShape="0" blurRad="127000" dist="26941" dir="2700000">
              <a:srgbClr val="fac134">
                <a:alpha val="20000"/>
              </a:srgbClr>
            </a:outerShdw>
          </a:effectLst>
        </p:spPr>
      </p:sp>
      <p:sp>
        <p:nvSpPr>
          <p:cNvPr id="10" name="Text 4"/>
          <p:cNvSpPr/>
          <p:nvPr/>
        </p:nvSpPr>
        <p:spPr>
          <a:xfrm>
            <a:off x="496570" y="3510915"/>
            <a:ext cx="10548620" cy="24396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1" name="Image 4" descr="https://kimi-img.moonshot.cn/pub/slides/slides_tmpl/image/25-09-04-16:20:48-d2skno61bb2p4onbqgug.png">    </p:cNvPr>
          <p:cNvPicPr>
            <a:picLocks noChangeAspect="1"/>
          </p:cNvPicPr>
          <p:nvPr/>
        </p:nvPicPr>
        <p:blipFill>
          <a:blip r:embed="rId5"/>
          <a:srcRect l="0" r="0" t="104" b="104"/>
          <a:stretch/>
        </p:blipFill>
        <p:spPr>
          <a:xfrm>
            <a:off x="496570" y="3518535"/>
            <a:ext cx="3185795" cy="2439670"/>
          </a:xfrm>
          <a:prstGeom prst="roundRect">
            <a:avLst>
              <a:gd name="adj" fmla="val 1633"/>
            </a:avLst>
          </a:prstGeom>
        </p:spPr>
      </p:pic>
      <p:sp>
        <p:nvSpPr>
          <p:cNvPr id="12" name="Text 5"/>
          <p:cNvSpPr/>
          <p:nvPr/>
        </p:nvSpPr>
        <p:spPr>
          <a:xfrm>
            <a:off x="496570" y="1517015"/>
            <a:ext cx="10345184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政治安全的根本性地位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497514" y="2038985"/>
            <a:ext cx="10597206" cy="71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政治安全在国家安全中处于根本性地位，因为它是国家主权独立、治理秩序稳定和人民权益保障的基石。只有确保政治安全，才能为国家的发展和人民的幸福提供坚实的保障。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3752215" y="3726815"/>
            <a:ext cx="6959754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大学生维护意识形态安全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3832860" y="4277995"/>
            <a:ext cx="6966585" cy="6338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大学生应增强政治敏锐性和鉴别力，自觉抵制错误思潮的侵蚀，积极传播正能量，为维护意识形态安全贡献自己的力量。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1970" y="2350135"/>
            <a:ext cx="6652895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感谢你的观看</a:t>
            </a:r>
            <a:endParaRPr lang="en-US" sz="1600" dirty="0"/>
          </a:p>
        </p:txBody>
      </p:sp>
      <p:sp>
        <p:nvSpPr>
          <p:cNvPr id="5" name="Shape 1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6" name="Text 2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0" name="Text 6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30555" y="3634105"/>
            <a:ext cx="599821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ECC9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 FOR WATCHING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4" name="Text 1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8" name="Text 5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746943" y="582930"/>
            <a:ext cx="2698115" cy="10160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4746943" y="582930"/>
            <a:ext cx="2698115" cy="1016000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6000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653598" y="1322070"/>
            <a:ext cx="288480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ECC97C">
                    <a:alpha val="5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259840" y="2279015"/>
            <a:ext cx="2527300" cy="3327718"/>
          </a:xfrm>
          <a:prstGeom prst="roundRect">
            <a:avLst>
              <a:gd name="adj" fmla="val 8592"/>
            </a:avLst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259840" y="2279015"/>
            <a:ext cx="2527300" cy="332771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2009140" y="2457433"/>
            <a:ext cx="1028700" cy="1028602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17" name="Text 14"/>
          <p:cNvSpPr/>
          <p:nvPr/>
        </p:nvSpPr>
        <p:spPr>
          <a:xfrm>
            <a:off x="2009140" y="2457433"/>
            <a:ext cx="1028700" cy="102860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2250440" y="5263866"/>
            <a:ext cx="546100" cy="75558"/>
          </a:xfrm>
          <a:prstGeom prst="roundRect">
            <a:avLst>
              <a:gd name="adj" fmla="val 50000"/>
            </a:avLst>
          </a:prstGeom>
          <a:solidFill>
            <a:srgbClr val="C51620"/>
          </a:solidFill>
          <a:ln/>
        </p:spPr>
      </p:sp>
      <p:sp>
        <p:nvSpPr>
          <p:cNvPr id="19" name="Text 16"/>
          <p:cNvSpPr/>
          <p:nvPr/>
        </p:nvSpPr>
        <p:spPr>
          <a:xfrm>
            <a:off x="2250440" y="5263866"/>
            <a:ext cx="546100" cy="7555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4885690" y="2278380"/>
            <a:ext cx="2527300" cy="3327718"/>
          </a:xfrm>
          <a:prstGeom prst="roundRect">
            <a:avLst>
              <a:gd name="adj" fmla="val 8592"/>
            </a:avLst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885690" y="2278380"/>
            <a:ext cx="2527300" cy="332771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5634990" y="2456798"/>
            <a:ext cx="1028700" cy="1028602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23" name="Text 20"/>
          <p:cNvSpPr/>
          <p:nvPr/>
        </p:nvSpPr>
        <p:spPr>
          <a:xfrm>
            <a:off x="5634990" y="2456798"/>
            <a:ext cx="1028700" cy="102860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876290" y="5263231"/>
            <a:ext cx="546100" cy="75558"/>
          </a:xfrm>
          <a:prstGeom prst="roundRect">
            <a:avLst>
              <a:gd name="adj" fmla="val 50000"/>
            </a:avLst>
          </a:prstGeom>
          <a:solidFill>
            <a:srgbClr val="C51620"/>
          </a:solidFill>
          <a:ln/>
        </p:spPr>
      </p:sp>
      <p:sp>
        <p:nvSpPr>
          <p:cNvPr id="25" name="Text 22"/>
          <p:cNvSpPr/>
          <p:nvPr/>
        </p:nvSpPr>
        <p:spPr>
          <a:xfrm>
            <a:off x="5876290" y="5263231"/>
            <a:ext cx="546100" cy="7555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8512175" y="2278380"/>
            <a:ext cx="2527300" cy="3327718"/>
          </a:xfrm>
          <a:prstGeom prst="roundRect">
            <a:avLst>
              <a:gd name="adj" fmla="val 8592"/>
            </a:avLst>
          </a:prstGeom>
          <a:solidFill>
            <a:srgbClr val="FFFFFF"/>
          </a:solidFill>
          <a:ln w="12700">
            <a:solidFill>
              <a:srgbClr val="C51620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8512175" y="2278380"/>
            <a:ext cx="2527300" cy="332771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9261475" y="2456798"/>
            <a:ext cx="1028700" cy="1028602"/>
          </a:xfrm>
          <a:prstGeom prst="ellipse">
            <a:avLst/>
          </a:prstGeom>
          <a:solidFill>
            <a:srgbClr val="C51620"/>
          </a:solidFill>
          <a:ln/>
        </p:spPr>
      </p:sp>
      <p:sp>
        <p:nvSpPr>
          <p:cNvPr id="29" name="Text 26"/>
          <p:cNvSpPr/>
          <p:nvPr/>
        </p:nvSpPr>
        <p:spPr>
          <a:xfrm>
            <a:off x="9261475" y="2456798"/>
            <a:ext cx="1028700" cy="102860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9502775" y="5263231"/>
            <a:ext cx="546100" cy="75558"/>
          </a:xfrm>
          <a:prstGeom prst="roundRect">
            <a:avLst>
              <a:gd name="adj" fmla="val 50000"/>
            </a:avLst>
          </a:prstGeom>
          <a:solidFill>
            <a:srgbClr val="C51620"/>
          </a:solidFill>
          <a:ln/>
        </p:spPr>
      </p:sp>
      <p:sp>
        <p:nvSpPr>
          <p:cNvPr id="31" name="Text 28"/>
          <p:cNvSpPr/>
          <p:nvPr/>
        </p:nvSpPr>
        <p:spPr>
          <a:xfrm>
            <a:off x="9502775" y="5263231"/>
            <a:ext cx="546100" cy="7555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2072187" y="2676791"/>
            <a:ext cx="918689" cy="6464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30"/>
          <p:cNvSpPr/>
          <p:nvPr/>
        </p:nvSpPr>
        <p:spPr>
          <a:xfrm>
            <a:off x="2072187" y="2676791"/>
            <a:ext cx="918689" cy="64649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1393825" y="3818108"/>
            <a:ext cx="2259330" cy="83113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5" name="Text 32"/>
          <p:cNvSpPr/>
          <p:nvPr/>
        </p:nvSpPr>
        <p:spPr>
          <a:xfrm>
            <a:off x="1393825" y="3818108"/>
            <a:ext cx="2259330" cy="831136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人民安全宗旨全景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5698037" y="2676156"/>
            <a:ext cx="918689" cy="6464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7" name="Text 34"/>
          <p:cNvSpPr/>
          <p:nvPr/>
        </p:nvSpPr>
        <p:spPr>
          <a:xfrm>
            <a:off x="5698037" y="2676156"/>
            <a:ext cx="918689" cy="64649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5019675" y="3818108"/>
            <a:ext cx="2259330" cy="120003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9" name="Text 36"/>
          <p:cNvSpPr/>
          <p:nvPr/>
        </p:nvSpPr>
        <p:spPr>
          <a:xfrm>
            <a:off x="5019675" y="3818108"/>
            <a:ext cx="2259330" cy="1200036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政治安全根本解析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9324522" y="2676156"/>
            <a:ext cx="918689" cy="6464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1" name="Text 38"/>
          <p:cNvSpPr/>
          <p:nvPr/>
        </p:nvSpPr>
        <p:spPr>
          <a:xfrm>
            <a:off x="9324522" y="2676156"/>
            <a:ext cx="918689" cy="64649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8646160" y="3818108"/>
            <a:ext cx="2259330" cy="120003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3" name="Text 40"/>
          <p:cNvSpPr/>
          <p:nvPr/>
        </p:nvSpPr>
        <p:spPr>
          <a:xfrm>
            <a:off x="8646160" y="3818108"/>
            <a:ext cx="2259330" cy="1200036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互动关系与实践统一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人民安全宗旨全景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维护人民安全与政治安全</a:t>
            </a:r>
            <a:endParaRPr lang="en-US" sz="1600" dirty="0"/>
          </a:p>
        </p:txBody>
      </p:sp>
      <p:pic>
        <p:nvPicPr>
          <p:cNvPr id="9" name="Image 4" descr="https://kimi-img.moonshot.cn/pub/slides/slides_tmpl/image/25-09-04-16:20:46-d2sknnm1bb2p4onbqgpg.png">    </p:cNvPr>
          <p:cNvPicPr>
            <a:picLocks noChangeAspect="1"/>
          </p:cNvPicPr>
          <p:nvPr/>
        </p:nvPicPr>
        <p:blipFill>
          <a:blip r:embed="rId5"/>
          <a:srcRect l="0" r="0" t="65" b="65"/>
          <a:stretch/>
        </p:blipFill>
        <p:spPr>
          <a:xfrm>
            <a:off x="5125720" y="1684020"/>
            <a:ext cx="7066280" cy="4907280"/>
          </a:xfrm>
          <a:prstGeom prst="rect">
            <a:avLst/>
          </a:prstGeom>
        </p:spPr>
      </p:pic>
      <p:pic>
        <p:nvPicPr>
          <p:cNvPr id="10" name="Image 5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>
            <a:off x="981075" y="2163445"/>
            <a:ext cx="5574665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课程主题引入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981075" y="2671445"/>
            <a:ext cx="5573125" cy="21685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当今复杂多变的国际形势下，国家安全成为每个国家必须面对的重要课题。本课程将深入探讨维护人民安全与政治安全的重要意义，以及二者之间的紧密联系。通过学习，我们希望同学们能够深刻理解国家安全的核心要义，并将其融入到日常生活中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课程导入：宗旨与根本</a:t>
            </a:r>
            <a:endParaRPr lang="en-US" sz="1600" dirty="0"/>
          </a:p>
        </p:txBody>
      </p:sp>
      <p:sp>
        <p:nvSpPr>
          <p:cNvPr id="9" name="Shape 3"/>
          <p:cNvSpPr/>
          <p:nvPr/>
        </p:nvSpPr>
        <p:spPr>
          <a:xfrm>
            <a:off x="6173470" y="4082415"/>
            <a:ext cx="5301615" cy="1904365"/>
          </a:xfrm>
          <a:prstGeom prst="roundRect">
            <a:avLst>
              <a:gd name="adj" fmla="val 4668"/>
            </a:avLst>
          </a:prstGeom>
          <a:solidFill>
            <a:srgbClr val="FFFFFF"/>
          </a:solidFill>
          <a:ln w="19050">
            <a:solidFill>
              <a:srgbClr val="FEEEEE"/>
            </a:solidFill>
            <a:prstDash val="solid"/>
          </a:ln>
        </p:spPr>
      </p:sp>
      <p:sp>
        <p:nvSpPr>
          <p:cNvPr id="10" name="Text 4"/>
          <p:cNvSpPr/>
          <p:nvPr/>
        </p:nvSpPr>
        <p:spPr>
          <a:xfrm>
            <a:off x="6173470" y="4082415"/>
            <a:ext cx="5301615" cy="1904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5"/>
          <p:cNvSpPr/>
          <p:nvPr/>
        </p:nvSpPr>
        <p:spPr>
          <a:xfrm rot="5400000">
            <a:off x="2358390" y="2346325"/>
            <a:ext cx="4651375" cy="2741295"/>
          </a:xfrm>
          <a:prstGeom prst="round2SameRect">
            <a:avLst>
              <a:gd name="adj1" fmla="val 3833"/>
              <a:gd name="adj2" fmla="val 0"/>
            </a:avLst>
          </a:prstGeom>
          <a:gradFill rotWithShape="1" flip="none">
            <a:gsLst>
              <a:gs pos="0">
                <a:srgbClr val="E52833"/>
              </a:gs>
              <a:gs pos="100000">
                <a:srgbClr val="AE0910"/>
              </a:gs>
            </a:gsLst>
            <a:lin ang="5400000" scaled="1"/>
          </a:gradFill>
          <a:ln w="19050">
            <a:solidFill>
              <a:srgbClr val="FEEEEE"/>
            </a:solidFill>
            <a:prstDash val="solid"/>
          </a:ln>
        </p:spPr>
      </p:sp>
      <p:sp>
        <p:nvSpPr>
          <p:cNvPr id="12" name="Text 6"/>
          <p:cNvSpPr/>
          <p:nvPr/>
        </p:nvSpPr>
        <p:spPr>
          <a:xfrm rot="5400000">
            <a:off x="2358390" y="2346325"/>
            <a:ext cx="4651375" cy="27412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7"/>
          <p:cNvSpPr/>
          <p:nvPr/>
        </p:nvSpPr>
        <p:spPr>
          <a:xfrm>
            <a:off x="6186805" y="3549015"/>
            <a:ext cx="5301615" cy="431800"/>
          </a:xfrm>
          <a:prstGeom prst="roundRect">
            <a:avLst/>
          </a:prstGeom>
          <a:gradFill rotWithShape="1" flip="none">
            <a:gsLst>
              <a:gs pos="0">
                <a:srgbClr val="E52833"/>
              </a:gs>
              <a:gs pos="100000">
                <a:srgbClr val="AE0910"/>
              </a:gs>
            </a:gsLst>
            <a:lin ang="5400000" scaled="1"/>
          </a:gradFill>
          <a:ln w="19050">
            <a:solidFill>
              <a:srgbClr val="FEEEEE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6186805" y="3549015"/>
            <a:ext cx="5301615" cy="4318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4" descr="https://kimi-img.moonshot.cn/pub/slides/slides_tmpl/image/25-09-04-16:20:48-d2skno61bb2p4onbqh00.png">    </p:cNvPr>
          <p:cNvPicPr>
            <a:picLocks noChangeAspect="1"/>
          </p:cNvPicPr>
          <p:nvPr/>
        </p:nvPicPr>
        <p:blipFill>
          <a:blip r:embed="rId5"/>
          <a:srcRect l="60" r="60" t="0" b="0"/>
          <a:stretch/>
        </p:blipFill>
        <p:spPr>
          <a:xfrm>
            <a:off x="665480" y="1377315"/>
            <a:ext cx="2630170" cy="4665345"/>
          </a:xfrm>
          <a:prstGeom prst="roundRect">
            <a:avLst>
              <a:gd name="adj" fmla="val 3963"/>
            </a:avLst>
          </a:prstGeom>
        </p:spPr>
      </p:pic>
      <p:pic>
        <p:nvPicPr>
          <p:cNvPr id="16" name="Image 5" descr="https://kimi-img.moonshot.cn/pub/slides/slides_tmpl/image/25-09-04-16:20:48-d2skno61bb2p4onbqgvg.png">    </p:cNvPr>
          <p:cNvPicPr>
            <a:picLocks noChangeAspect="1"/>
          </p:cNvPicPr>
          <p:nvPr/>
        </p:nvPicPr>
        <p:blipFill>
          <a:blip r:embed="rId6"/>
          <a:srcRect l="48" r="48" t="0" b="0"/>
          <a:stretch/>
        </p:blipFill>
        <p:spPr>
          <a:xfrm>
            <a:off x="6166168" y="1434465"/>
            <a:ext cx="5316855" cy="2003425"/>
          </a:xfrm>
          <a:prstGeom prst="roundRect">
            <a:avLst>
              <a:gd name="adj" fmla="val 5261"/>
            </a:avLst>
          </a:prstGeom>
        </p:spPr>
      </p:pic>
      <p:sp>
        <p:nvSpPr>
          <p:cNvPr id="17" name="Text 9"/>
          <p:cNvSpPr/>
          <p:nvPr/>
        </p:nvSpPr>
        <p:spPr>
          <a:xfrm>
            <a:off x="3446780" y="1645285"/>
            <a:ext cx="2530800" cy="9772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国家安全的宗旨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3419475" y="2750820"/>
            <a:ext cx="2529840" cy="26784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国家安全的根本宗旨是为了人民的安全与福祉。人民的安全是国家安全的出发点和落脚点，只有保障人民的生命安全、健康权利、财产安全以及其他合法权益，才能实现国家的长治久安。</a:t>
            </a:r>
            <a:endParaRPr lang="en-US" sz="1600" dirty="0"/>
          </a:p>
        </p:txBody>
      </p:sp>
      <p:sp>
        <p:nvSpPr>
          <p:cNvPr id="19" name="Text 11"/>
          <p:cNvSpPr/>
          <p:nvPr/>
        </p:nvSpPr>
        <p:spPr>
          <a:xfrm>
            <a:off x="6187446" y="3565525"/>
            <a:ext cx="5300974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国家安全的根基</a:t>
            </a:r>
            <a:endParaRPr lang="en-US" sz="1600" dirty="0"/>
          </a:p>
        </p:txBody>
      </p:sp>
      <p:sp>
        <p:nvSpPr>
          <p:cNvPr id="20" name="Text 12"/>
          <p:cNvSpPr/>
          <p:nvPr/>
        </p:nvSpPr>
        <p:spPr>
          <a:xfrm>
            <a:off x="6427153" y="4155440"/>
            <a:ext cx="4794250" cy="1706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政治安全是国家安全的根基。政权安全、制度安全和意识形态安全是政治安全的核心内容。只有确保政治安全，才能为人民安全提供坚实的制度保障和稳定的环境。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政治安全根本解析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865505" y="1455420"/>
            <a:ext cx="3127375" cy="4234180"/>
          </a:xfrm>
          <a:prstGeom prst="roundRect">
            <a:avLst>
              <a:gd name="adj" fmla="val 5563"/>
            </a:avLst>
          </a:prstGeom>
          <a:solidFill>
            <a:srgbClr val="FFFFFF"/>
          </a:solidFill>
          <a:ln w="19050">
            <a:solidFill>
              <a:srgbClr val="F3979C"/>
            </a:solidFill>
            <a:prstDash val="solid"/>
          </a:ln>
        </p:spPr>
      </p:sp>
      <p:sp>
        <p:nvSpPr>
          <p:cNvPr id="9" name="Text 3"/>
          <p:cNvSpPr/>
          <p:nvPr/>
        </p:nvSpPr>
        <p:spPr>
          <a:xfrm>
            <a:off x="865505" y="1455420"/>
            <a:ext cx="3127375" cy="4234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4"/>
          <p:cNvSpPr/>
          <p:nvPr/>
        </p:nvSpPr>
        <p:spPr>
          <a:xfrm>
            <a:off x="4421505" y="1455420"/>
            <a:ext cx="3127375" cy="4234180"/>
          </a:xfrm>
          <a:prstGeom prst="roundRect">
            <a:avLst>
              <a:gd name="adj" fmla="val 5563"/>
            </a:avLst>
          </a:prstGeom>
          <a:solidFill>
            <a:srgbClr val="FFFFFF"/>
          </a:solidFill>
          <a:ln w="19050">
            <a:solidFill>
              <a:srgbClr val="F3979C"/>
            </a:solidFill>
            <a:prstDash val="solid"/>
          </a:ln>
        </p:spPr>
      </p:sp>
      <p:sp>
        <p:nvSpPr>
          <p:cNvPr id="11" name="Text 5"/>
          <p:cNvSpPr/>
          <p:nvPr/>
        </p:nvSpPr>
        <p:spPr>
          <a:xfrm>
            <a:off x="4421505" y="1455420"/>
            <a:ext cx="3127375" cy="4234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7977505" y="1455420"/>
            <a:ext cx="3127375" cy="4234180"/>
          </a:xfrm>
          <a:prstGeom prst="roundRect">
            <a:avLst>
              <a:gd name="adj" fmla="val 5563"/>
            </a:avLst>
          </a:prstGeom>
          <a:solidFill>
            <a:srgbClr val="FFFFFF"/>
          </a:solidFill>
          <a:ln w="19050">
            <a:solidFill>
              <a:srgbClr val="F3979C"/>
            </a:solidFill>
            <a:prstDash val="solid"/>
          </a:ln>
        </p:spPr>
      </p:sp>
      <p:sp>
        <p:nvSpPr>
          <p:cNvPr id="13" name="Text 7"/>
          <p:cNvSpPr/>
          <p:nvPr/>
        </p:nvSpPr>
        <p:spPr>
          <a:xfrm>
            <a:off x="7977505" y="1455420"/>
            <a:ext cx="3127375" cy="4234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4" descr="https://kimi-img.moonshot.cn/pub/slides/slides_tmpl/image/25-09-04-16:20:47-d2sknnu1bb2p4onbqgt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050" y="1746885"/>
            <a:ext cx="1024255" cy="1024255"/>
          </a:xfrm>
          <a:prstGeom prst="rect">
            <a:avLst/>
          </a:prstGeom>
        </p:spPr>
      </p:pic>
      <p:pic>
        <p:nvPicPr>
          <p:cNvPr id="15" name="Image 5" descr="https://kimi-img.moonshot.cn/pub/slides/slides_tmpl/image/25-09-04-16:20:48-d2skno61bb2p4onbqgu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1743710"/>
            <a:ext cx="1024255" cy="1024255"/>
          </a:xfrm>
          <a:prstGeom prst="rect">
            <a:avLst/>
          </a:prstGeom>
        </p:spPr>
      </p:pic>
      <p:pic>
        <p:nvPicPr>
          <p:cNvPr id="16" name="Image 6" descr="https://kimi-img.moonshot.cn/pub/slides/slides_tmpl/image/25-09-04-16:20:48-d2skno61bb2p4onbqgv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050" y="1746885"/>
            <a:ext cx="1024255" cy="1024255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坚持以人民安全为宗旨</a:t>
            </a:r>
            <a:endParaRPr lang="en-US" sz="1600" dirty="0"/>
          </a:p>
        </p:txBody>
      </p:sp>
      <p:sp>
        <p:nvSpPr>
          <p:cNvPr id="18" name="Text 9"/>
          <p:cNvSpPr/>
          <p:nvPr/>
        </p:nvSpPr>
        <p:spPr>
          <a:xfrm>
            <a:off x="996315" y="2927350"/>
            <a:ext cx="2865755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人民安全的科学内涵</a:t>
            </a:r>
            <a:endParaRPr lang="en-US" sz="1600" dirty="0"/>
          </a:p>
        </p:txBody>
      </p:sp>
      <p:sp>
        <p:nvSpPr>
          <p:cNvPr id="19" name="Text 10"/>
          <p:cNvSpPr/>
          <p:nvPr/>
        </p:nvSpPr>
        <p:spPr>
          <a:xfrm>
            <a:off x="996950" y="3307715"/>
            <a:ext cx="2865120" cy="14505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人民安全涵盖了生命安全、健康权利、财产安全以及个人信息等多方面的权益。这些权益是人民生活的基本保障，也是国家安全的重要组成部分。</a:t>
            </a:r>
            <a:endParaRPr lang="en-US" sz="1600" dirty="0"/>
          </a:p>
        </p:txBody>
      </p:sp>
      <p:sp>
        <p:nvSpPr>
          <p:cNvPr id="20" name="Text 11"/>
          <p:cNvSpPr/>
          <p:nvPr/>
        </p:nvSpPr>
        <p:spPr>
          <a:xfrm>
            <a:off x="4552315" y="2927350"/>
            <a:ext cx="2865755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人民安全面临的风险挑战</a:t>
            </a:r>
            <a:endParaRPr lang="en-US" sz="1600" dirty="0"/>
          </a:p>
        </p:txBody>
      </p:sp>
      <p:sp>
        <p:nvSpPr>
          <p:cNvPr id="21" name="Text 12"/>
          <p:cNvSpPr/>
          <p:nvPr/>
        </p:nvSpPr>
        <p:spPr>
          <a:xfrm>
            <a:off x="4552950" y="3307715"/>
            <a:ext cx="2865120" cy="14505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在当前形势下，人民安全面临着诸多风险挑战，如重大疫情、安全生产事故、电信诈骗、个人信息泄露等。这些风险不仅威胁到个人的权益，也可能引发社会不稳定。</a:t>
            </a:r>
            <a:endParaRPr lang="en-US" sz="1600" dirty="0"/>
          </a:p>
        </p:txBody>
      </p:sp>
      <p:sp>
        <p:nvSpPr>
          <p:cNvPr id="22" name="Text 13"/>
          <p:cNvSpPr/>
          <p:nvPr/>
        </p:nvSpPr>
        <p:spPr>
          <a:xfrm>
            <a:off x="8108315" y="2927350"/>
            <a:ext cx="2865755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85010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维护人民安全的途径方法</a:t>
            </a:r>
            <a:endParaRPr lang="en-US" sz="1600" dirty="0"/>
          </a:p>
        </p:txBody>
      </p:sp>
      <p:sp>
        <p:nvSpPr>
          <p:cNvPr id="23" name="Text 14"/>
          <p:cNvSpPr/>
          <p:nvPr/>
        </p:nvSpPr>
        <p:spPr>
          <a:xfrm>
            <a:off x="8108950" y="3307715"/>
            <a:ext cx="2865120" cy="14505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要坚持以人民为中心的发展思想，着力解决人民群众反映强烈的突出问题，充分调动人民群众参与维护国家安全的积极性，形成全社会共同维护人民安全的良好氛围。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6:20:41-d2sknme1bb2p4onbqgi0.png">    </p:cNvPr>
          <p:cNvPicPr>
            <a:picLocks noChangeAspect="1"/>
          </p:cNvPicPr>
          <p:nvPr/>
        </p:nvPicPr>
        <p:blipFill>
          <a:blip r:embed="rId2"/>
          <a:srcRect l="0" r="9476" t="0" b="15694"/>
          <a:stretch/>
        </p:blipFill>
        <p:spPr>
          <a:xfrm>
            <a:off x="1845122" y="2176413"/>
            <a:ext cx="10346879" cy="4681587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4-16:20:40-d2sknm61bb2p4onbqgg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380"/>
            <a:ext cx="12192000" cy="102362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4-16:20:40-d2sknm61bb2p4onbqgh0.png">    </p:cNvPr>
          <p:cNvPicPr>
            <a:picLocks noChangeAspect="1"/>
          </p:cNvPicPr>
          <p:nvPr/>
        </p:nvPicPr>
        <p:blipFill>
          <a:blip r:embed="rId4"/>
          <a:srcRect l="18105" r="0" t="340" b="0"/>
          <a:stretch/>
        </p:blipFill>
        <p:spPr>
          <a:xfrm>
            <a:off x="-6350" y="550545"/>
            <a:ext cx="494030" cy="37211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496570" y="465455"/>
            <a:ext cx="11405870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坚持以政治安全为根本</a:t>
            </a:r>
            <a:endParaRPr lang="en-US" sz="1600" dirty="0"/>
          </a:p>
        </p:txBody>
      </p:sp>
      <p:pic>
        <p:nvPicPr>
          <p:cNvPr id="9" name="Image 4" descr="https://kimi-img.moonshot.cn/pub/slides/slides_tmpl/image/25-09-04-16:20:46-d2sknnm1bb2p4onbqgq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30" y="1882140"/>
            <a:ext cx="5108575" cy="3669665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6517640" y="2461895"/>
            <a:ext cx="109855" cy="838835"/>
          </a:xfrm>
          <a:prstGeom prst="roundRect">
            <a:avLst/>
          </a:prstGeom>
          <a:solidFill>
            <a:srgbClr val="D02227"/>
          </a:solidFill>
          <a:ln/>
        </p:spPr>
      </p:sp>
      <p:sp>
        <p:nvSpPr>
          <p:cNvPr id="11" name="Text 4"/>
          <p:cNvSpPr/>
          <p:nvPr/>
        </p:nvSpPr>
        <p:spPr>
          <a:xfrm>
            <a:off x="6517640" y="2461895"/>
            <a:ext cx="109855" cy="8388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5" descr="https://kimi-img.moonshot.cn/pub/slides/slides_tmpl/image/25-09-04-16:20:46-d2sknnm1bb2p4onbqgq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0" y="1861185"/>
            <a:ext cx="5108575" cy="3669665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1183640" y="2440940"/>
            <a:ext cx="109855" cy="838835"/>
          </a:xfrm>
          <a:prstGeom prst="roundRect">
            <a:avLst/>
          </a:prstGeom>
          <a:solidFill>
            <a:srgbClr val="D02227"/>
          </a:solidFill>
          <a:ln/>
        </p:spPr>
      </p:sp>
      <p:sp>
        <p:nvSpPr>
          <p:cNvPr id="14" name="Text 6"/>
          <p:cNvSpPr/>
          <p:nvPr/>
        </p:nvSpPr>
        <p:spPr>
          <a:xfrm>
            <a:off x="1183640" y="2440940"/>
            <a:ext cx="109855" cy="8388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1294130" y="2352675"/>
            <a:ext cx="3552190" cy="4389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A21E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政治安全的科学内涵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1183640" y="3536315"/>
            <a:ext cx="446786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政治安全是国家安全的核心，包括政权安全、制度安全和意识形态安全。政权安全关乎国家的主权独立和治理秩序；制度安全决定国家的发展道路和治理效能；意识形态安全影响人民的价值观和社会凝聚力。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6628130" y="2373630"/>
            <a:ext cx="3552190" cy="43894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A21E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政治安全的风险挑战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6517640" y="3557270"/>
            <a:ext cx="446786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当前，政治安全面临着诸多风险挑战，如外部势力的渗透、颜色革命的图谋、三股势力的破坏以及意识形态领域的斗争等。这些风险对国家的政治稳定和社会和谐构成严重威胁。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20:44-d2sknn61bb2p4onbqglg.jpg">    </p:cNvPr>
          <p:cNvPicPr>
            <a:picLocks noChangeAspect="1"/>
          </p:cNvPicPr>
          <p:nvPr/>
        </p:nvPicPr>
        <p:blipFill>
          <a:blip r:embed="rId1"/>
          <a:srcRect l="0" r="12662" t="0" b="12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6:20:44-d2sknn61bb2p4onbqgl0.png">    </p:cNvPr>
          <p:cNvPicPr>
            <a:picLocks noChangeAspect="1"/>
          </p:cNvPicPr>
          <p:nvPr/>
        </p:nvPicPr>
        <p:blipFill>
          <a:blip r:embed="rId2"/>
          <a:srcRect l="0" r="4947" t="0" b="11681"/>
          <a:stretch/>
        </p:blipFill>
        <p:spPr>
          <a:xfrm>
            <a:off x="5957322" y="1201551"/>
            <a:ext cx="6234679" cy="579297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5010" y="2726372"/>
            <a:ext cx="5006142" cy="1588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gradFill rotWithShape="0" flip="none">
                  <a:gsLst>
                    <a:gs pos="0">
                      <a:srgbClr val="EAB27A"/>
                    </a:gs>
                    <a:gs pos="21000">
                      <a:srgbClr val="EAB27A"/>
                    </a:gs>
                    <a:gs pos="45000">
                      <a:srgbClr val="FFEDC2"/>
                    </a:gs>
                    <a:gs pos="83000">
                      <a:srgbClr val="EAB27A"/>
                    </a:gs>
                    <a:gs pos="100000">
                      <a:srgbClr val="EAB27A"/>
                    </a:gs>
                  </a:gsLst>
                  <a:lin ang="27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互动关系与实践统一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880103" y="1171892"/>
            <a:ext cx="6652633" cy="17732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500" b="1" dirty="0">
                <a:solidFill>
                  <a:srgbClr val="FFEDC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704850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7" name="Text 3"/>
          <p:cNvSpPr/>
          <p:nvPr/>
        </p:nvSpPr>
        <p:spPr>
          <a:xfrm>
            <a:off x="704850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972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8972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094105" y="514350"/>
            <a:ext cx="116840" cy="116840"/>
          </a:xfrm>
          <a:prstGeom prst="ellipse">
            <a:avLst/>
          </a:prstGeom>
          <a:solidFill>
            <a:srgbClr val="FAE0A1"/>
          </a:solidFill>
          <a:ln/>
        </p:spPr>
      </p:sp>
      <p:sp>
        <p:nvSpPr>
          <p:cNvPr id="11" name="Text 7"/>
          <p:cNvSpPr/>
          <p:nvPr/>
        </p:nvSpPr>
        <p:spPr>
          <a:xfrm>
            <a:off x="109410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290955" y="514350"/>
            <a:ext cx="116840" cy="116840"/>
          </a:xfrm>
          <a:prstGeom prst="ellipse">
            <a:avLst/>
          </a:prstGeom>
          <a:solidFill>
            <a:srgbClr val="FAE0A1">
              <a:alpha val="4196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290955" y="514350"/>
            <a:ext cx="116840" cy="1168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505050"/>
      </a:dk2>
      <a:lt2>
        <a:srgbClr val="F7F7F7"/>
      </a:lt2>
      <a:accent1>
        <a:srgbClr val="C51620"/>
      </a:accent1>
      <a:accent2>
        <a:srgbClr val="A21E24"/>
      </a:accent2>
      <a:accent3>
        <a:srgbClr val="550A0F"/>
      </a:accent3>
      <a:accent4>
        <a:srgbClr val="ECC97C"/>
      </a:accent4>
      <a:accent5>
        <a:srgbClr val="ED9D57"/>
      </a:accent5>
      <a:accent6>
        <a:srgbClr val="9C78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宗旨与根本：人民安全与政治安全</dc:title>
  <dc:subject>宗旨与根本：人民安全与政治安全</dc:subject>
  <dc:creator>Kimi</dc:creator>
  <cp:lastModifiedBy>Kimi</cp:lastModifiedBy>
  <cp:revision>1</cp:revision>
  <dcterms:created xsi:type="dcterms:W3CDTF">2025-11-17T11:13:34Z</dcterms:created>
  <dcterms:modified xsi:type="dcterms:W3CDTF">2025-11-17T11:13:34Z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{"Label":"宗旨与根本：人民安全与政治安全","ContentProducer":"001191110108MACG2KBH8F10000","ProduceID":"d4dg5bg7aa36o35cqc50","ReservedCode1":"","ContentPropagator":"001191110108MACG2KBH8F20000","PropagateID":"d4dg5bg7aa36o35cqc50","ReservedCode2":""}</vt:lpwstr>
  </property>
</Properties>
</file>