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Mi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7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12-d2t82m5nfo2stf9din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953"/>
            <a:ext cx="12188825" cy="68560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30730" y="1442403"/>
            <a:ext cx="8328025" cy="17430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统筹发展与安全：新时代的战略辩证法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2:38-d2t83blnfo2stf9dio1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5445" y="2111375"/>
            <a:ext cx="2104390" cy="26352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统筹落地的制度与能力路径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259455" y="412750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树牢安全发展理念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259455" y="884555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各级政府与企业需将安全理念贯穿于发展规划与日常运营中，从源头防范风险，确保发展与安全并重。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60090" y="2557145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构建新安全格局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260090" y="3028950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以新安全格局保障新发展格局，通过完善风险预警与应对机制，提升国家整体安全能力。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258820" y="4724400"/>
            <a:ext cx="7860665" cy="6064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提升风险化解能力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258820" y="5196205"/>
            <a:ext cx="7860030" cy="1376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加强专业人才培养，提升全社会防范化解重大风险的能力，为统筹发展与安全提供坚实的人才支撑。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076700" y="727710"/>
            <a:ext cx="7466330" cy="798195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4076700" y="727710"/>
            <a:ext cx="7466330" cy="798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205605" y="753110"/>
            <a:ext cx="7224395" cy="7727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本章小结与思考引导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9-05-14:21:52-d2t8305nfo2stf9dins0.png">    </p:cNvPr>
          <p:cNvPicPr>
            <a:picLocks noChangeAspect="1"/>
          </p:cNvPicPr>
          <p:nvPr/>
        </p:nvPicPr>
        <p:blipFill>
          <a:blip r:embed="rId2"/>
          <a:srcRect l="-13" r="13" t="0" b="0"/>
          <a:stretch/>
        </p:blipFill>
        <p:spPr>
          <a:xfrm>
            <a:off x="-431800" y="1029970"/>
            <a:ext cx="5010150" cy="5828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76700" y="1790700"/>
            <a:ext cx="7353935" cy="7385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发展与安全的协同共进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4076700" y="2441575"/>
            <a:ext cx="7353935" cy="1768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发展与安全是新时代中国腾飞的两翼。只有实现二者良性互动，才能在复杂局势中保持战略定力，迈向高质量发展。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4076700" y="3820795"/>
            <a:ext cx="7353935" cy="7385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思考实践中的辩证统一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076700" y="4471670"/>
            <a:ext cx="7353935" cy="1768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同学们应结合实际，思考如何在具体领域践行发展与安全并重的理念，为国家发展贡献力量。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12-d2t82m5nfo2stf9din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12240260" cy="68853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61540" y="1897380"/>
            <a:ext cx="8111490" cy="10255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439670" y="2175510"/>
            <a:ext cx="7313295" cy="91694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2439670" y="2175510"/>
            <a:ext cx="7313295" cy="9169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994275" y="824230"/>
            <a:ext cx="2327910" cy="1035050"/>
          </a:xfrm>
          <a:prstGeom prst="roundRect">
            <a:avLst/>
          </a:prstGeom>
          <a:solidFill>
            <a:srgbClr val="F9F8DF"/>
          </a:solidFill>
          <a:ln/>
        </p:spPr>
      </p:sp>
      <p:sp>
        <p:nvSpPr>
          <p:cNvPr id="6" name="Text 3"/>
          <p:cNvSpPr/>
          <p:nvPr/>
        </p:nvSpPr>
        <p:spPr>
          <a:xfrm>
            <a:off x="4994275" y="824230"/>
            <a:ext cx="2327910" cy="10350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39715" y="1005205"/>
            <a:ext cx="163703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439670" y="3506470"/>
            <a:ext cx="7313295" cy="91694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9" name="Text 6"/>
          <p:cNvSpPr/>
          <p:nvPr/>
        </p:nvSpPr>
        <p:spPr>
          <a:xfrm>
            <a:off x="2439670" y="3506470"/>
            <a:ext cx="7313295" cy="9169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439670" y="4850130"/>
            <a:ext cx="7313295" cy="91694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11" name="Text 8"/>
          <p:cNvSpPr/>
          <p:nvPr/>
        </p:nvSpPr>
        <p:spPr>
          <a:xfrm>
            <a:off x="2439670" y="4850130"/>
            <a:ext cx="7313295" cy="9169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048000" y="2390390"/>
            <a:ext cx="6131560" cy="4597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时代背景与战略定位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562860" y="3727065"/>
            <a:ext cx="7190105" cy="48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科学内涵与辩证关系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2562225" y="5080250"/>
            <a:ext cx="7190105" cy="4597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BB3D2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实践路径与能力塑造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时代背景与战略定位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2:15-d2t835tnfo2stf9dinu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09575" y="981710"/>
            <a:ext cx="2964815" cy="110490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409575" y="981710"/>
            <a:ext cx="2964815" cy="1104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602480" y="2468245"/>
            <a:ext cx="2987675" cy="19215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课程导入：发展与安全孰轻孰重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8774430" y="960755"/>
            <a:ext cx="2964815" cy="110490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7" name="Text 4"/>
          <p:cNvSpPr/>
          <p:nvPr/>
        </p:nvSpPr>
        <p:spPr>
          <a:xfrm>
            <a:off x="8774430" y="960755"/>
            <a:ext cx="2964815" cy="1104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24815" y="1129665"/>
            <a:ext cx="298767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传统思维误区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24815" y="2105025"/>
            <a:ext cx="2949575" cy="39954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40000"/>
              </a:lnSpc>
            </a:pPr>
            <a:r>
              <a:rPr lang="en-US" sz="18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长期以来，人们常将发展与安全视为一对矛盾，认为二者不可兼得。然而，这种二元对立的思维已不适应新时代的复杂局势。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789670" y="1108710"/>
            <a:ext cx="298767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新时代的辩证关系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797290" y="2105025"/>
            <a:ext cx="2948940" cy="39954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40000"/>
              </a:lnSpc>
            </a:pPr>
            <a:r>
              <a:rPr lang="en-US" sz="18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在当今时代，发展与安全相互依存、相互促进。没有安全，发展将失去保障；没有发展，安全也难以持久。二者是新时代中国行稳致远的关键。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2:58-d2t83glnfo2stf9dio2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79445" y="50800"/>
            <a:ext cx="6202045" cy="11601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统筹理念的重大时代意义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901700" y="1250315"/>
            <a:ext cx="457835" cy="47752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5" name="Text 2"/>
          <p:cNvSpPr/>
          <p:nvPr/>
        </p:nvSpPr>
        <p:spPr>
          <a:xfrm>
            <a:off x="901700" y="1250315"/>
            <a:ext cx="457835" cy="4775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516120" y="1283970"/>
            <a:ext cx="457835" cy="47752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7" name="Text 4"/>
          <p:cNvSpPr/>
          <p:nvPr/>
        </p:nvSpPr>
        <p:spPr>
          <a:xfrm>
            <a:off x="4516120" y="1283970"/>
            <a:ext cx="457835" cy="4775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8093075" y="1263650"/>
            <a:ext cx="457835" cy="477520"/>
          </a:xfrm>
          <a:prstGeom prst="roundRect">
            <a:avLst/>
          </a:prstGeom>
          <a:solidFill>
            <a:srgbClr val="F8EACC"/>
          </a:solidFill>
          <a:ln/>
        </p:spPr>
      </p:sp>
      <p:sp>
        <p:nvSpPr>
          <p:cNvPr id="9" name="Text 6"/>
          <p:cNvSpPr/>
          <p:nvPr/>
        </p:nvSpPr>
        <p:spPr>
          <a:xfrm>
            <a:off x="8093075" y="1263650"/>
            <a:ext cx="457835" cy="4775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85520" y="1263650"/>
            <a:ext cx="2768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173480" y="1761490"/>
            <a:ext cx="251650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应对复杂局势的必然选择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173480" y="2709545"/>
            <a:ext cx="2517140" cy="3075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当前，全球局势复杂多变，传统与非传统安全威胁交织。统筹发展与安全，能帮助我们在风险中抓住机遇，确保国家稳定前行。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599940" y="1297305"/>
            <a:ext cx="2768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793615" y="1761490"/>
            <a:ext cx="251650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维护改革稳定大局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93615" y="2709545"/>
            <a:ext cx="2517140" cy="3075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在全面深化改革的进程中，统筹发展与安全是维护社会稳定、推动改革顺利进行的重要原则，为国家发展创造良好环境。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176895" y="1276985"/>
            <a:ext cx="2768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362315" y="1671955"/>
            <a:ext cx="2516505" cy="8820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保障经济高质量发展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362315" y="2620010"/>
            <a:ext cx="2517140" cy="30759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高质量发展需要稳定的安全环境。统筹发展与安全，能有效防范经济风险，为经济持续健康发展提供坚实保障。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科学内涵与辩证关系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2-d2t82r5nfo2stf9dino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71195" y="647065"/>
            <a:ext cx="10777220" cy="5640705"/>
          </a:xfrm>
          <a:prstGeom prst="roundRect">
            <a:avLst>
              <a:gd name="adj" fmla="val 9399"/>
            </a:avLst>
          </a:prstGeom>
          <a:solidFill>
            <a:srgbClr val="F8EACC"/>
          </a:solidFill>
          <a:ln/>
        </p:spPr>
      </p:sp>
      <p:sp>
        <p:nvSpPr>
          <p:cNvPr id="4" name="Text 1"/>
          <p:cNvSpPr/>
          <p:nvPr/>
        </p:nvSpPr>
        <p:spPr>
          <a:xfrm>
            <a:off x="671195" y="647065"/>
            <a:ext cx="10777220" cy="56407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154930" y="1220470"/>
            <a:ext cx="5419090" cy="13169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安全是发展的条件和保障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09-05-14:21:10-d2t82llnfo2stf9dinn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1220470"/>
            <a:ext cx="3344545" cy="4476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55565" y="2820035"/>
            <a:ext cx="5418455" cy="6203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风险冲击下的深刻认知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154930" y="3578860"/>
            <a:ext cx="5419725" cy="24549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从外部势力的干扰到重大疫情的冲击，历史与现实反复证明，没有安全稳定的环境，发展成果将瞬间化为泡影。安全，是发展的首要前提。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3:47-d2t83stnfo2stf9dio8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5430" y="1938020"/>
            <a:ext cx="1767205" cy="29819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发展是安全的基础和目的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280920" y="865505"/>
            <a:ext cx="582295" cy="582295"/>
          </a:xfrm>
          <a:prstGeom prst="ellipse">
            <a:avLst/>
          </a:prstGeom>
          <a:solidFill>
            <a:srgbClr val="F8EACC"/>
          </a:solidFill>
          <a:ln/>
        </p:spPr>
      </p:sp>
      <p:sp>
        <p:nvSpPr>
          <p:cNvPr id="5" name="Text 2"/>
          <p:cNvSpPr/>
          <p:nvPr/>
        </p:nvSpPr>
        <p:spPr>
          <a:xfrm>
            <a:off x="2280920" y="865505"/>
            <a:ext cx="582295" cy="5822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2294890" y="2355850"/>
            <a:ext cx="582295" cy="582295"/>
          </a:xfrm>
          <a:prstGeom prst="ellipse">
            <a:avLst/>
          </a:prstGeom>
          <a:solidFill>
            <a:srgbClr val="F8EACC"/>
          </a:solidFill>
          <a:ln/>
        </p:spPr>
      </p:sp>
      <p:sp>
        <p:nvSpPr>
          <p:cNvPr id="7" name="Text 4"/>
          <p:cNvSpPr/>
          <p:nvPr/>
        </p:nvSpPr>
        <p:spPr>
          <a:xfrm>
            <a:off x="2294890" y="2355850"/>
            <a:ext cx="582295" cy="5822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289175" y="3846195"/>
            <a:ext cx="582295" cy="582295"/>
          </a:xfrm>
          <a:prstGeom prst="ellipse">
            <a:avLst/>
          </a:prstGeom>
          <a:solidFill>
            <a:srgbClr val="F8EACC"/>
          </a:solidFill>
          <a:ln/>
        </p:spPr>
      </p:sp>
      <p:sp>
        <p:nvSpPr>
          <p:cNvPr id="9" name="Text 6"/>
          <p:cNvSpPr/>
          <p:nvPr/>
        </p:nvSpPr>
        <p:spPr>
          <a:xfrm>
            <a:off x="2289175" y="3846195"/>
            <a:ext cx="582295" cy="5822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294890" y="5336540"/>
            <a:ext cx="582295" cy="582295"/>
          </a:xfrm>
          <a:prstGeom prst="ellipse">
            <a:avLst/>
          </a:prstGeom>
          <a:solidFill>
            <a:srgbClr val="F8EACC"/>
          </a:solidFill>
          <a:ln/>
        </p:spPr>
      </p:sp>
      <p:sp>
        <p:nvSpPr>
          <p:cNvPr id="11" name="Text 8"/>
          <p:cNvSpPr/>
          <p:nvPr/>
        </p:nvSpPr>
        <p:spPr>
          <a:xfrm>
            <a:off x="2294890" y="5336540"/>
            <a:ext cx="582295" cy="5822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273300" y="899795"/>
            <a:ext cx="582295" cy="5822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985770" y="560070"/>
            <a:ext cx="17665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经济实力支撑国防建设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846320" y="56007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强大的经济基础是国防现代化的有力支撑。只有经济持续发展，才能为国家安全提供充足的物质保障。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2289810" y="2388870"/>
            <a:ext cx="582295" cy="5822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2985770" y="2038350"/>
            <a:ext cx="17665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科技进步提升安全能力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846320" y="203835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科技领域的突破能显著提升国家的安全防护能力。从信息技术到航空航天，发展推动着安全技术的进步。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2277110" y="3876675"/>
            <a:ext cx="582295" cy="5822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2985770" y="3516630"/>
            <a:ext cx="17665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民生改善增强社会凝聚力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846320" y="351663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发展成果惠及民生，能增强社会的凝聚力与向心力，为国家安全筑牢社会根基。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2283460" y="5363845"/>
            <a:ext cx="582295" cy="5822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2985770" y="4994910"/>
            <a:ext cx="1766570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生态治理保障可持续安全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4846320" y="4994910"/>
            <a:ext cx="6461125" cy="1260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F9F8D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良好的生态环境是国家安全的重要组成部分。通过发展生态治理技术，我们能有效应对环境风险，保障国家的长远安全。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21:36-d2t82s5nfo2stf9dino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3870" y="3249930"/>
            <a:ext cx="11224260" cy="798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实践路径与能力塑造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200525" y="1807210"/>
            <a:ext cx="3790950" cy="1385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EFCE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统筹发展与安全：新时代的战略辩证法</dc:title>
  <dc:subject>统筹发展与安全：新时代的战略辩证法</dc:subject>
  <dc:creator>Kimi</dc:creator>
  <cp:lastModifiedBy>Kimi</cp:lastModifiedBy>
  <cp:revision>1</cp:revision>
  <dcterms:created xsi:type="dcterms:W3CDTF">2025-11-17T11:05:01Z</dcterms:created>
  <dcterms:modified xsi:type="dcterms:W3CDTF">2025-11-17T11:05:01Z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{"Label":"统筹发展与安全：新时代的战略辩证法","ContentProducer":"001191110108MACG2KBH8F10000","ProduceID":"d4dg22o1gem7o9ii2he0","ReservedCode1":"","ContentPropagator":"001191110108MACG2KBH8F20000","PropagateID":"d4dg22o1gem7o9ii2he0","ReservedCode2":""}</vt:lpwstr>
  </property>
</Properties>
</file>