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12192000"/>
  <p:embeddedFontLst>
    <p:embeddedFont>
      <p:font typeface="MiSans" pitchFamily="34" charset="-122"/>
      <p:regular r:id="rId19"/>
    </p:embeddedFont>
    <p:embeddedFont>
      <p:font typeface="MiSans" pitchFamily="34" charset="-120"/>
      <p:regular r:id="rId20"/>
    </p:embeddedFont>
    <p:embeddedFont>
      <p:font typeface="Calibri" panose="020F0502020204030204" charset="0"/>
      <p:regular r:id="rId21"/>
      <p:bold r:id="rId22"/>
      <p:italic r:id="rId23"/>
      <p:boldItalic r:id="rId2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5-d2slngu1bb2p4onbqlvg.png"/>
          <p:cNvPicPr>
            <a:picLocks noChangeAspect="1"/>
          </p:cNvPicPr>
          <p:nvPr/>
        </p:nvPicPr>
        <p:blipFill>
          <a:blip r:embed="rId1"/>
          <a:stretch>
            <a:fillRect/>
          </a:stretch>
        </p:blipFill>
        <p:spPr>
          <a:xfrm>
            <a:off x="-45720" y="-99695"/>
            <a:ext cx="12258675" cy="6877050"/>
          </a:xfrm>
          <a:prstGeom prst="rect">
            <a:avLst/>
          </a:prstGeom>
        </p:spPr>
      </p:pic>
      <p:pic>
        <p:nvPicPr>
          <p:cNvPr id="3" name="Image 1" descr="https://kimi-img.moonshot.cn/pub/slides/slides_tmpl/image/25-09-04-17:28:34-d2slngm1bb2p4onbqls0.png"/>
          <p:cNvPicPr>
            <a:picLocks noChangeAspect="1"/>
          </p:cNvPicPr>
          <p:nvPr/>
        </p:nvPicPr>
        <p:blipFill>
          <a:blip r:embed="rId2"/>
          <a:srcRect l="4542" r="12091"/>
          <a:stretch>
            <a:fillRect/>
          </a:stretch>
        </p:blipFill>
        <p:spPr>
          <a:xfrm>
            <a:off x="-45720" y="5067300"/>
            <a:ext cx="12284075" cy="1782445"/>
          </a:xfrm>
          <a:prstGeom prst="rect">
            <a:avLst/>
          </a:prstGeom>
        </p:spPr>
      </p:pic>
      <p:pic>
        <p:nvPicPr>
          <p:cNvPr id="5" name="Image 3" descr="https://kimi-img.moonshot.cn/pub/slides/slides_tmpl/image/25-09-04-17:28:34-d2slngm1bb2p4onbqlrg.png"/>
          <p:cNvPicPr>
            <a:picLocks noChangeAspect="1"/>
          </p:cNvPicPr>
          <p:nvPr/>
        </p:nvPicPr>
        <p:blipFill>
          <a:blip r:embed="rId3"/>
          <a:stretch>
            <a:fillRect/>
          </a:stretch>
        </p:blipFill>
        <p:spPr>
          <a:xfrm flipH="1">
            <a:off x="9249098" y="516585"/>
            <a:ext cx="2279576" cy="967712"/>
          </a:xfrm>
          <a:prstGeom prst="rect">
            <a:avLst/>
          </a:prstGeom>
        </p:spPr>
      </p:pic>
      <p:sp>
        <p:nvSpPr>
          <p:cNvPr id="6" name="Text 0"/>
          <p:cNvSpPr/>
          <p:nvPr/>
        </p:nvSpPr>
        <p:spPr>
          <a:xfrm>
            <a:off x="948690" y="2298065"/>
            <a:ext cx="10760075" cy="1713865"/>
          </a:xfrm>
          <a:prstGeom prst="rect">
            <a:avLst/>
          </a:prstGeom>
          <a:noFill/>
        </p:spPr>
        <p:txBody>
          <a:bodyPr wrap="square" lIns="91440" tIns="45720" rIns="91440" bIns="45720" rtlCol="0" anchor="t"/>
          <a:lstStyle/>
          <a:p>
            <a:pPr algn="ctr">
              <a:lnSpc>
                <a:spcPct val="100000"/>
              </a:lnSpc>
            </a:pPr>
            <a:r>
              <a:rPr lang="en-US" sz="6600" b="1" dirty="0">
                <a:gradFill flip="none" rotWithShape="0">
                  <a:gsLst>
                    <a:gs pos="0">
                      <a:srgbClr val="FFFAD2"/>
                    </a:gs>
                    <a:gs pos="100000">
                      <a:srgbClr val="FFF49C"/>
                    </a:gs>
                  </a:gsLst>
                  <a:lin ang="5400000" scaled="1"/>
                </a:gradFill>
                <a:latin typeface="MiSans" pitchFamily="34" charset="-122"/>
                <a:ea typeface="MiSans" pitchFamily="34" charset="-122"/>
                <a:cs typeface="MiSans" pitchFamily="34" charset="-120"/>
              </a:rPr>
              <a:t>党的领导与国家安全道路</a:t>
            </a:r>
            <a:endParaRPr lang="en-US" sz="16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6-d2slnh61bb2p4onbqm40.png"/>
          <p:cNvPicPr>
            <a:picLocks noChangeAspect="1"/>
          </p:cNvPicPr>
          <p:nvPr/>
        </p:nvPicPr>
        <p:blipFill>
          <a:blip r:embed="rId1"/>
          <a:stretch>
            <a:fillRect/>
          </a:stretch>
        </p:blipFill>
        <p:spPr>
          <a:xfrm>
            <a:off x="0" y="5822330"/>
            <a:ext cx="12192000" cy="1035670"/>
          </a:xfrm>
          <a:prstGeom prst="rect">
            <a:avLst/>
          </a:prstGeom>
        </p:spPr>
      </p:pic>
      <p:pic>
        <p:nvPicPr>
          <p:cNvPr id="3" name="Image 1" descr="https://kimi-img.moonshot.cn/pub/slides/slides_tmpl/image/25-09-04-17:28:35-d2slngu1bb2p4onbqm20.png"/>
          <p:cNvPicPr>
            <a:picLocks noChangeAspect="1"/>
          </p:cNvPicPr>
          <p:nvPr/>
        </p:nvPicPr>
        <p:blipFill>
          <a:blip r:embed="rId2"/>
          <a:stretch>
            <a:fillRect/>
          </a:stretch>
        </p:blipFill>
        <p:spPr>
          <a:xfrm>
            <a:off x="1689735" y="614680"/>
            <a:ext cx="8644255" cy="328930"/>
          </a:xfrm>
          <a:prstGeom prst="rect">
            <a:avLst/>
          </a:prstGeom>
        </p:spPr>
      </p:pic>
      <p:sp>
        <p:nvSpPr>
          <p:cNvPr id="4" name="Shape 0"/>
          <p:cNvSpPr/>
          <p:nvPr/>
        </p:nvSpPr>
        <p:spPr>
          <a:xfrm>
            <a:off x="6125210" y="3614420"/>
            <a:ext cx="0" cy="2421255"/>
          </a:xfrm>
          <a:prstGeom prst="line">
            <a:avLst/>
          </a:prstGeom>
          <a:noFill/>
          <a:ln w="19050">
            <a:solidFill>
              <a:srgbClr val="DB1623"/>
            </a:solidFill>
            <a:prstDash val="dash"/>
            <a:headEnd type="none"/>
            <a:tailEnd type="none"/>
          </a:ln>
        </p:spPr>
      </p:sp>
      <p:pic>
        <p:nvPicPr>
          <p:cNvPr id="5" name="Image 2" descr="https://kimi-img.moonshot.cn/pub/slides/slides_tmpl/image/25-09-04-17:28:36-d2slnh61bb2p4onbqm60.jpg"/>
          <p:cNvPicPr>
            <a:picLocks noChangeAspect="1"/>
          </p:cNvPicPr>
          <p:nvPr/>
        </p:nvPicPr>
        <p:blipFill>
          <a:blip r:embed="rId3"/>
          <a:stretch>
            <a:fillRect/>
          </a:stretch>
        </p:blipFill>
        <p:spPr>
          <a:xfrm>
            <a:off x="0" y="1238885"/>
            <a:ext cx="12192000" cy="2077085"/>
          </a:xfrm>
          <a:prstGeom prst="rect">
            <a:avLst/>
          </a:prstGeom>
        </p:spPr>
      </p:pic>
      <p:sp>
        <p:nvSpPr>
          <p:cNvPr id="6" name="Text 1"/>
          <p:cNvSpPr/>
          <p:nvPr/>
        </p:nvSpPr>
        <p:spPr>
          <a:xfrm>
            <a:off x="3211195" y="476250"/>
            <a:ext cx="5769610" cy="495300"/>
          </a:xfrm>
          <a:prstGeom prst="rect">
            <a:avLst/>
          </a:prstGeom>
          <a:noFill/>
        </p:spPr>
        <p:txBody>
          <a:bodyPr wrap="square" lIns="91440" tIns="45720" rIns="91440" bIns="45720" rtlCol="0" anchor="t">
            <a:spAutoFit/>
          </a:bodyPr>
          <a:lstStyle/>
          <a:p>
            <a:pPr algn="ctr">
              <a:lnSpc>
                <a:spcPct val="100000"/>
              </a:lnSpc>
            </a:pPr>
            <a:r>
              <a:rPr lang="en-US" sz="3200" b="1" dirty="0">
                <a:solidFill>
                  <a:srgbClr val="D1151B"/>
                </a:solidFill>
                <a:latin typeface="MiSans" pitchFamily="34" charset="-122"/>
                <a:ea typeface="MiSans" pitchFamily="34" charset="-122"/>
                <a:cs typeface="MiSans" pitchFamily="34" charset="-120"/>
              </a:rPr>
              <a:t>本章小结</a:t>
            </a:r>
            <a:endParaRPr lang="en-US" sz="1600" dirty="0"/>
          </a:p>
        </p:txBody>
      </p:sp>
      <p:sp>
        <p:nvSpPr>
          <p:cNvPr id="7" name="Text 2"/>
          <p:cNvSpPr/>
          <p:nvPr/>
        </p:nvSpPr>
        <p:spPr>
          <a:xfrm>
            <a:off x="527050" y="3573145"/>
            <a:ext cx="5275580" cy="640715"/>
          </a:xfrm>
          <a:prstGeom prst="rect">
            <a:avLst/>
          </a:prstGeom>
          <a:noFill/>
        </p:spPr>
        <p:txBody>
          <a:bodyPr wrap="square" lIns="91440" tIns="45720" rIns="91440" bIns="45720" rtlCol="0" anchor="t"/>
          <a:lstStyle/>
          <a:p>
            <a:pPr algn="just">
              <a:lnSpc>
                <a:spcPct val="100000"/>
              </a:lnSpc>
            </a:pPr>
            <a:r>
              <a:rPr lang="en-US" sz="2400" b="1" dirty="0">
                <a:solidFill>
                  <a:srgbClr val="D1151B"/>
                </a:solidFill>
                <a:latin typeface="MiSans" pitchFamily="34" charset="-122"/>
                <a:ea typeface="MiSans" pitchFamily="34" charset="-122"/>
                <a:cs typeface="MiSans" pitchFamily="34" charset="-120"/>
              </a:rPr>
              <a:t>党的领导是定海神针</a:t>
            </a:r>
            <a:endParaRPr lang="en-US" sz="1600" dirty="0"/>
          </a:p>
        </p:txBody>
      </p:sp>
      <p:sp>
        <p:nvSpPr>
          <p:cNvPr id="8" name="Text 3"/>
          <p:cNvSpPr/>
          <p:nvPr/>
        </p:nvSpPr>
        <p:spPr>
          <a:xfrm>
            <a:off x="556895" y="4311015"/>
            <a:ext cx="5183505" cy="777875"/>
          </a:xfrm>
          <a:prstGeom prst="rect">
            <a:avLst/>
          </a:prstGeom>
          <a:noFill/>
        </p:spPr>
        <p:txBody>
          <a:bodyPr wrap="square" lIns="91440" tIns="45720" rIns="91440" bIns="45720" rtlCol="0" anchor="t">
            <a:spAutoFit/>
          </a:bodyPr>
          <a:lstStyle/>
          <a:p>
            <a:pPr>
              <a:lnSpc>
                <a:spcPct val="100000"/>
              </a:lnSpc>
            </a:pPr>
            <a:r>
              <a:rPr lang="en-US" sz="1400" dirty="0">
                <a:solidFill>
                  <a:srgbClr val="000000"/>
                </a:solidFill>
                <a:latin typeface="MiSans" pitchFamily="34" charset="-122"/>
                <a:ea typeface="MiSans" pitchFamily="34" charset="-122"/>
                <a:cs typeface="MiSans" pitchFamily="34" charset="-120"/>
              </a:rPr>
              <a:t>党的领导是中国特色国家安全道路的核心与灵魂。只有坚持党的绝对领导，才能确保国家安全工作始终沿着正确的方向前进，有效应对各种风险挑战，维护国家长治久安。</a:t>
            </a:r>
            <a:endParaRPr lang="en-US" sz="1600" dirty="0"/>
          </a:p>
        </p:txBody>
      </p:sp>
      <p:sp>
        <p:nvSpPr>
          <p:cNvPr id="9" name="Text 4"/>
          <p:cNvSpPr/>
          <p:nvPr/>
        </p:nvSpPr>
        <p:spPr>
          <a:xfrm>
            <a:off x="6383655" y="3597910"/>
            <a:ext cx="5275580" cy="640715"/>
          </a:xfrm>
          <a:prstGeom prst="rect">
            <a:avLst/>
          </a:prstGeom>
          <a:noFill/>
        </p:spPr>
        <p:txBody>
          <a:bodyPr wrap="square" lIns="91440" tIns="45720" rIns="91440" bIns="45720" rtlCol="0" anchor="t"/>
          <a:lstStyle/>
          <a:p>
            <a:pPr algn="just">
              <a:lnSpc>
                <a:spcPct val="100000"/>
              </a:lnSpc>
            </a:pPr>
            <a:r>
              <a:rPr lang="en-US" sz="2400" b="1" dirty="0">
                <a:solidFill>
                  <a:srgbClr val="D1151B"/>
                </a:solidFill>
                <a:latin typeface="MiSans" pitchFamily="34" charset="-122"/>
                <a:ea typeface="MiSans" pitchFamily="34" charset="-122"/>
                <a:cs typeface="MiSans" pitchFamily="34" charset="-120"/>
              </a:rPr>
              <a:t>中国特色国家安全道路是唯一正确的道路</a:t>
            </a:r>
            <a:endParaRPr lang="en-US" sz="1600" dirty="0"/>
          </a:p>
        </p:txBody>
      </p:sp>
      <p:sp>
        <p:nvSpPr>
          <p:cNvPr id="10" name="Text 5"/>
          <p:cNvSpPr/>
          <p:nvPr/>
        </p:nvSpPr>
        <p:spPr>
          <a:xfrm>
            <a:off x="6383655" y="4314825"/>
            <a:ext cx="5183505" cy="777875"/>
          </a:xfrm>
          <a:prstGeom prst="rect">
            <a:avLst/>
          </a:prstGeom>
          <a:noFill/>
        </p:spPr>
        <p:txBody>
          <a:bodyPr wrap="square" lIns="91440" tIns="45720" rIns="91440" bIns="45720" rtlCol="0" anchor="t">
            <a:spAutoFit/>
          </a:bodyPr>
          <a:lstStyle/>
          <a:p>
            <a:pPr>
              <a:lnSpc>
                <a:spcPct val="100000"/>
              </a:lnSpc>
            </a:pPr>
            <a:r>
              <a:rPr lang="en-US" sz="1400" dirty="0">
                <a:solidFill>
                  <a:srgbClr val="000000"/>
                </a:solidFill>
                <a:latin typeface="MiSans" pitchFamily="34" charset="-122"/>
                <a:ea typeface="MiSans" pitchFamily="34" charset="-122"/>
                <a:cs typeface="MiSans" pitchFamily="34" charset="-120"/>
              </a:rPr>
              <a:t>中国特色国家安全道路是党领导人民在长期实践中探索形成的科学道路。它契合中国国情，顺应时代潮流，是实现国家长治久安、人民安居乐业的唯一正确道路。</a:t>
            </a:r>
            <a:endParaRPr lang="en-US" sz="16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6-d2slnh61bb2p4onbqm40.png"/>
          <p:cNvPicPr>
            <a:picLocks noChangeAspect="1"/>
          </p:cNvPicPr>
          <p:nvPr/>
        </p:nvPicPr>
        <p:blipFill>
          <a:blip r:embed="rId1"/>
          <a:stretch>
            <a:fillRect/>
          </a:stretch>
        </p:blipFill>
        <p:spPr>
          <a:xfrm>
            <a:off x="0" y="5822330"/>
            <a:ext cx="12192000" cy="1035670"/>
          </a:xfrm>
          <a:prstGeom prst="rect">
            <a:avLst/>
          </a:prstGeom>
        </p:spPr>
      </p:pic>
      <p:pic>
        <p:nvPicPr>
          <p:cNvPr id="3" name="Image 1" descr="https://kimi-img.moonshot.cn/pub/slides/slides_tmpl/image/25-09-04-17:28:35-d2slngu1bb2p4onbqm20.png"/>
          <p:cNvPicPr>
            <a:picLocks noChangeAspect="1"/>
          </p:cNvPicPr>
          <p:nvPr/>
        </p:nvPicPr>
        <p:blipFill>
          <a:blip r:embed="rId2"/>
          <a:stretch>
            <a:fillRect/>
          </a:stretch>
        </p:blipFill>
        <p:spPr>
          <a:xfrm>
            <a:off x="1689735" y="614680"/>
            <a:ext cx="8644255" cy="328930"/>
          </a:xfrm>
          <a:prstGeom prst="rect">
            <a:avLst/>
          </a:prstGeom>
        </p:spPr>
      </p:pic>
      <p:sp>
        <p:nvSpPr>
          <p:cNvPr id="4" name="Shape 0"/>
          <p:cNvSpPr/>
          <p:nvPr/>
        </p:nvSpPr>
        <p:spPr>
          <a:xfrm>
            <a:off x="214788" y="1882359"/>
            <a:ext cx="1056917" cy="2148114"/>
          </a:xfrm>
          <a:prstGeom prst="rect">
            <a:avLst/>
          </a:prstGeom>
          <a:solidFill>
            <a:srgbClr val="C51011"/>
          </a:solidFill>
          <a:ln w="12700">
            <a:solidFill>
              <a:srgbClr val="FFFFFF"/>
            </a:solidFill>
            <a:prstDash val="solid"/>
          </a:ln>
        </p:spPr>
      </p:sp>
      <p:sp>
        <p:nvSpPr>
          <p:cNvPr id="5" name="Text 1"/>
          <p:cNvSpPr/>
          <p:nvPr/>
        </p:nvSpPr>
        <p:spPr>
          <a:xfrm>
            <a:off x="214788" y="1882359"/>
            <a:ext cx="1056917" cy="2148114"/>
          </a:xfrm>
          <a:prstGeom prst="rect">
            <a:avLst/>
          </a:prstGeom>
          <a:noFill/>
        </p:spPr>
        <p:txBody>
          <a:bodyPr wrap="square" lIns="45720" tIns="91440" rIns="91440" bIns="45720" rtlCol="0" anchor="ctr"/>
          <a:lstStyle/>
          <a:p>
            <a:pPr>
              <a:lnSpc>
                <a:spcPct val="100000"/>
              </a:lnSpc>
            </a:pPr>
            <a:endParaRPr lang="en-US" sz="1600" dirty="0"/>
          </a:p>
        </p:txBody>
      </p:sp>
      <p:sp>
        <p:nvSpPr>
          <p:cNvPr id="6" name="Shape 2"/>
          <p:cNvSpPr/>
          <p:nvPr/>
        </p:nvSpPr>
        <p:spPr>
          <a:xfrm>
            <a:off x="1487170" y="1883410"/>
            <a:ext cx="10704830" cy="2148205"/>
          </a:xfrm>
          <a:prstGeom prst="rect">
            <a:avLst/>
          </a:prstGeom>
          <a:solidFill>
            <a:srgbClr val="C00000"/>
          </a:solidFill>
        </p:spPr>
      </p:sp>
      <p:sp>
        <p:nvSpPr>
          <p:cNvPr id="7" name="Text 3"/>
          <p:cNvSpPr/>
          <p:nvPr/>
        </p:nvSpPr>
        <p:spPr>
          <a:xfrm>
            <a:off x="1487170" y="1883410"/>
            <a:ext cx="10704830" cy="2148205"/>
          </a:xfrm>
          <a:prstGeom prst="rect">
            <a:avLst/>
          </a:prstGeom>
          <a:noFill/>
        </p:spPr>
        <p:txBody>
          <a:bodyPr wrap="square" lIns="45720" tIns="91440" rIns="91440" bIns="45720" rtlCol="0" anchor="ctr"/>
          <a:lstStyle/>
          <a:p>
            <a:pPr>
              <a:lnSpc>
                <a:spcPct val="100000"/>
              </a:lnSpc>
            </a:pPr>
            <a:endParaRPr lang="en-US" sz="1600" dirty="0"/>
          </a:p>
        </p:txBody>
      </p:sp>
      <p:pic>
        <p:nvPicPr>
          <p:cNvPr id="8" name="Image 2" descr="https://kimi-img.moonshot.cn/pub/slides/slides_tmpl/image/25-09-04-17:28:37-d2slnhe1bb2p4onbqm80.png"/>
          <p:cNvPicPr>
            <a:picLocks noChangeAspect="1"/>
          </p:cNvPicPr>
          <p:nvPr/>
        </p:nvPicPr>
        <p:blipFill>
          <a:blip r:embed="rId3"/>
          <a:srcRect/>
          <a:stretch>
            <a:fillRect/>
          </a:stretch>
        </p:blipFill>
        <p:spPr>
          <a:xfrm>
            <a:off x="6023610" y="3213100"/>
            <a:ext cx="6096000" cy="772795"/>
          </a:xfrm>
          <a:prstGeom prst="rect">
            <a:avLst/>
          </a:prstGeom>
        </p:spPr>
      </p:pic>
      <p:sp>
        <p:nvSpPr>
          <p:cNvPr id="9" name="Text 4"/>
          <p:cNvSpPr/>
          <p:nvPr/>
        </p:nvSpPr>
        <p:spPr>
          <a:xfrm>
            <a:off x="3211195" y="476250"/>
            <a:ext cx="5769610" cy="495300"/>
          </a:xfrm>
          <a:prstGeom prst="rect">
            <a:avLst/>
          </a:prstGeom>
          <a:noFill/>
        </p:spPr>
        <p:txBody>
          <a:bodyPr wrap="square" lIns="91440" tIns="45720" rIns="91440" bIns="45720" rtlCol="0" anchor="t">
            <a:spAutoFit/>
          </a:bodyPr>
          <a:lstStyle/>
          <a:p>
            <a:pPr algn="ctr">
              <a:lnSpc>
                <a:spcPct val="100000"/>
              </a:lnSpc>
            </a:pPr>
            <a:r>
              <a:rPr lang="en-US" sz="3200" b="1" dirty="0">
                <a:solidFill>
                  <a:srgbClr val="D1151B"/>
                </a:solidFill>
                <a:latin typeface="MiSans" pitchFamily="34" charset="-122"/>
                <a:ea typeface="MiSans" pitchFamily="34" charset="-122"/>
                <a:cs typeface="MiSans" pitchFamily="34" charset="-120"/>
              </a:rPr>
              <a:t>思考题</a:t>
            </a:r>
            <a:endParaRPr lang="en-US" sz="1600" dirty="0"/>
          </a:p>
        </p:txBody>
      </p:sp>
      <p:sp>
        <p:nvSpPr>
          <p:cNvPr id="10" name="Text 5"/>
          <p:cNvSpPr/>
          <p:nvPr/>
        </p:nvSpPr>
        <p:spPr>
          <a:xfrm>
            <a:off x="1559560" y="1917065"/>
            <a:ext cx="9103360" cy="640715"/>
          </a:xfrm>
          <a:prstGeom prst="rect">
            <a:avLst/>
          </a:prstGeom>
          <a:noFill/>
        </p:spPr>
        <p:txBody>
          <a:bodyPr wrap="square" lIns="91440" tIns="45720" rIns="91440" bIns="45720" rtlCol="0" anchor="t"/>
          <a:lstStyle/>
          <a:p>
            <a:pPr algn="just">
              <a:lnSpc>
                <a:spcPct val="100000"/>
              </a:lnSpc>
            </a:pPr>
            <a:r>
              <a:rPr lang="en-US" sz="2400" b="1" dirty="0">
                <a:solidFill>
                  <a:srgbClr val="FFFFFF"/>
                </a:solidFill>
                <a:latin typeface="MiSans" pitchFamily="34" charset="-122"/>
                <a:ea typeface="MiSans" pitchFamily="34" charset="-122"/>
                <a:cs typeface="MiSans" pitchFamily="34" charset="-120"/>
              </a:rPr>
              <a:t>理解绝对领导</a:t>
            </a:r>
            <a:endParaRPr lang="en-US" sz="1600" dirty="0"/>
          </a:p>
        </p:txBody>
      </p:sp>
      <p:sp>
        <p:nvSpPr>
          <p:cNvPr id="11" name="Text 6"/>
          <p:cNvSpPr/>
          <p:nvPr/>
        </p:nvSpPr>
        <p:spPr>
          <a:xfrm>
            <a:off x="1559560" y="2421255"/>
            <a:ext cx="8943340" cy="640159"/>
          </a:xfrm>
          <a:prstGeom prst="rect">
            <a:avLst/>
          </a:prstGeom>
          <a:noFill/>
        </p:spPr>
        <p:txBody>
          <a:bodyPr wrap="square" lIns="91440" tIns="45720" rIns="91440" bIns="45720" rtlCol="0" anchor="t">
            <a:spAutoFit/>
          </a:bodyPr>
          <a:lstStyle/>
          <a:p>
            <a:pPr>
              <a:lnSpc>
                <a:spcPct val="150000"/>
              </a:lnSpc>
            </a:pPr>
            <a:r>
              <a:rPr lang="en-US" sz="1400" dirty="0">
                <a:solidFill>
                  <a:srgbClr val="FFFFFF"/>
                </a:solidFill>
                <a:latin typeface="MiSans" pitchFamily="34" charset="-122"/>
                <a:ea typeface="MiSans" pitchFamily="34" charset="-122"/>
                <a:cs typeface="MiSans" pitchFamily="34" charset="-120"/>
              </a:rPr>
              <a:t>谈谈你对“党对国家安全工作的绝对领导”的理解。可以从党的领导在国家安全决策中的作用、跨部门协同机制中的核心地位以及应对重大风险时的领导力等方面进行思考。</a:t>
            </a:r>
            <a:endParaRPr lang="en-US" sz="1600" dirty="0"/>
          </a:p>
        </p:txBody>
      </p:sp>
      <p:sp>
        <p:nvSpPr>
          <p:cNvPr id="12" name="Text 7"/>
          <p:cNvSpPr/>
          <p:nvPr/>
        </p:nvSpPr>
        <p:spPr>
          <a:xfrm>
            <a:off x="1559560" y="4365625"/>
            <a:ext cx="10080625" cy="640715"/>
          </a:xfrm>
          <a:prstGeom prst="rect">
            <a:avLst/>
          </a:prstGeom>
          <a:noFill/>
        </p:spPr>
        <p:txBody>
          <a:bodyPr wrap="square" lIns="91440" tIns="45720" rIns="91440" bIns="45720" rtlCol="0" anchor="t"/>
          <a:lstStyle/>
          <a:p>
            <a:pPr algn="just">
              <a:lnSpc>
                <a:spcPct val="100000"/>
              </a:lnSpc>
            </a:pPr>
            <a:r>
              <a:rPr lang="en-US" sz="2400" b="1" dirty="0">
                <a:solidFill>
                  <a:srgbClr val="D1151B"/>
                </a:solidFill>
                <a:latin typeface="MiSans" pitchFamily="34" charset="-122"/>
                <a:ea typeface="MiSans" pitchFamily="34" charset="-122"/>
                <a:cs typeface="MiSans" pitchFamily="34" charset="-120"/>
              </a:rPr>
              <a:t>体系现代化包含哪些方面</a:t>
            </a:r>
            <a:endParaRPr lang="en-US" sz="1600" dirty="0"/>
          </a:p>
        </p:txBody>
      </p:sp>
      <p:sp>
        <p:nvSpPr>
          <p:cNvPr id="13" name="Text 8"/>
          <p:cNvSpPr/>
          <p:nvPr/>
        </p:nvSpPr>
        <p:spPr>
          <a:xfrm>
            <a:off x="1559560" y="5029200"/>
            <a:ext cx="9834245" cy="320080"/>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国家安全体系现代化包含哪些方面？请结合风险监测、法治建设、技术赋能、人才培养等具体领域，谈谈你的看法。</a:t>
            </a:r>
            <a:endParaRPr lang="en-US"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5-d2slngu1bb2p4onbqlvg.png"/>
          <p:cNvPicPr>
            <a:picLocks noChangeAspect="1"/>
          </p:cNvPicPr>
          <p:nvPr/>
        </p:nvPicPr>
        <p:blipFill>
          <a:blip r:embed="rId1"/>
          <a:stretch>
            <a:fillRect/>
          </a:stretch>
        </p:blipFill>
        <p:spPr>
          <a:xfrm>
            <a:off x="-66675" y="-99695"/>
            <a:ext cx="12258675" cy="6877050"/>
          </a:xfrm>
          <a:prstGeom prst="rect">
            <a:avLst/>
          </a:prstGeom>
        </p:spPr>
      </p:pic>
      <p:pic>
        <p:nvPicPr>
          <p:cNvPr id="3" name="Image 1" descr="https://kimi-img.moonshot.cn/pub/slides/slides_tmpl/image/25-09-04-17:28:34-d2slngm1bb2p4onbqlrg.png"/>
          <p:cNvPicPr>
            <a:picLocks noChangeAspect="1"/>
          </p:cNvPicPr>
          <p:nvPr/>
        </p:nvPicPr>
        <p:blipFill>
          <a:blip r:embed="rId2"/>
          <a:stretch>
            <a:fillRect/>
          </a:stretch>
        </p:blipFill>
        <p:spPr>
          <a:xfrm flipH="1">
            <a:off x="9249098" y="516585"/>
            <a:ext cx="2279576" cy="967712"/>
          </a:xfrm>
          <a:prstGeom prst="rect">
            <a:avLst/>
          </a:prstGeom>
        </p:spPr>
      </p:pic>
      <p:pic>
        <p:nvPicPr>
          <p:cNvPr id="4" name="Image 2" descr="https://kimi-img.moonshot.cn/pub/slides/slides_tmpl/image/25-09-04-17:28:34-d2slngm1bb2p4onbqls0.png"/>
          <p:cNvPicPr>
            <a:picLocks noChangeAspect="1"/>
          </p:cNvPicPr>
          <p:nvPr/>
        </p:nvPicPr>
        <p:blipFill>
          <a:blip r:embed="rId3"/>
          <a:srcRect l="4542" r="12091"/>
          <a:stretch>
            <a:fillRect/>
          </a:stretch>
        </p:blipFill>
        <p:spPr>
          <a:xfrm>
            <a:off x="-25400" y="5067300"/>
            <a:ext cx="12284075" cy="1782445"/>
          </a:xfrm>
          <a:prstGeom prst="rect">
            <a:avLst/>
          </a:prstGeom>
        </p:spPr>
      </p:pic>
      <p:sp>
        <p:nvSpPr>
          <p:cNvPr id="5" name="Text 0"/>
          <p:cNvSpPr/>
          <p:nvPr/>
        </p:nvSpPr>
        <p:spPr>
          <a:xfrm>
            <a:off x="839470" y="1871345"/>
            <a:ext cx="10760075" cy="1713865"/>
          </a:xfrm>
          <a:prstGeom prst="rect">
            <a:avLst/>
          </a:prstGeom>
          <a:noFill/>
        </p:spPr>
        <p:txBody>
          <a:bodyPr wrap="square" lIns="91440" tIns="45720" rIns="91440" bIns="45720" rtlCol="0" anchor="t"/>
          <a:lstStyle/>
          <a:p>
            <a:pPr algn="ctr">
              <a:lnSpc>
                <a:spcPct val="100000"/>
              </a:lnSpc>
            </a:pPr>
            <a:r>
              <a:rPr lang="en-US" sz="11500" b="1" dirty="0">
                <a:gradFill flip="none" rotWithShape="0">
                  <a:gsLst>
                    <a:gs pos="0">
                      <a:srgbClr val="FFFAD2"/>
                    </a:gs>
                    <a:gs pos="100000">
                      <a:srgbClr val="FFF49C"/>
                    </a:gs>
                  </a:gsLst>
                  <a:lin ang="5400000" scaled="1"/>
                </a:gradFill>
                <a:latin typeface="MiSans" pitchFamily="34" charset="-122"/>
                <a:ea typeface="MiSans" pitchFamily="34" charset="-122"/>
                <a:cs typeface="MiSans" pitchFamily="34" charset="-120"/>
              </a:rPr>
              <a:t>感谢观看</a:t>
            </a:r>
            <a:endParaRPr lang="en-US" sz="1600" dirty="0"/>
          </a:p>
        </p:txBody>
      </p:sp>
      <p:sp>
        <p:nvSpPr>
          <p:cNvPr id="7" name="Text 1"/>
          <p:cNvSpPr/>
          <p:nvPr/>
        </p:nvSpPr>
        <p:spPr>
          <a:xfrm>
            <a:off x="3718560" y="4502785"/>
            <a:ext cx="1918970" cy="337185"/>
          </a:xfrm>
          <a:prstGeom prst="rect">
            <a:avLst/>
          </a:prstGeom>
          <a:noFill/>
        </p:spPr>
        <p:txBody>
          <a:bodyPr wrap="square" lIns="91440" tIns="45720" rIns="91440" bIns="45720" rtlCol="0" anchor="t">
            <a:spAutoFit/>
          </a:bodyPr>
          <a:lstStyle/>
          <a:p>
            <a:pPr algn="ctr">
              <a:lnSpc>
                <a:spcPct val="100000"/>
              </a:lnSpc>
            </a:pPr>
            <a:endParaRPr lang="en-US" sz="1600" dirty="0"/>
          </a:p>
        </p:txBody>
      </p:sp>
      <p:sp>
        <p:nvSpPr>
          <p:cNvPr id="8" name="Text 2"/>
          <p:cNvSpPr/>
          <p:nvPr/>
        </p:nvSpPr>
        <p:spPr>
          <a:xfrm>
            <a:off x="6436360" y="4502785"/>
            <a:ext cx="1918970" cy="337185"/>
          </a:xfrm>
          <a:prstGeom prst="rect">
            <a:avLst/>
          </a:prstGeom>
          <a:noFill/>
        </p:spPr>
        <p:txBody>
          <a:bodyPr wrap="square" lIns="91440" tIns="45720" rIns="91440" bIns="45720" rtlCol="0" anchor="t">
            <a:spAutoFit/>
          </a:bodyPr>
          <a:lstStyle/>
          <a:p>
            <a:pPr algn="ctr">
              <a:lnSpc>
                <a:spcPct val="100000"/>
              </a:lnSpc>
            </a:pP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45-d2slnje1bb2p4onbqma0.jpg"/>
          <p:cNvPicPr>
            <a:picLocks noChangeAspect="1"/>
          </p:cNvPicPr>
          <p:nvPr/>
        </p:nvPicPr>
        <p:blipFill>
          <a:blip r:embed="rId1"/>
          <a:srcRect b="10133"/>
          <a:stretch>
            <a:fillRect/>
          </a:stretch>
        </p:blipFill>
        <p:spPr>
          <a:xfrm>
            <a:off x="-27305" y="0"/>
            <a:ext cx="12312650" cy="6902450"/>
          </a:xfrm>
          <a:prstGeom prst="rect">
            <a:avLst/>
          </a:prstGeom>
        </p:spPr>
      </p:pic>
      <p:pic>
        <p:nvPicPr>
          <p:cNvPr id="3" name="Image 1" descr="https://kimi-img.moonshot.cn/pub/slides/slides_tmpl/image/25-09-04-17:28:35-d2slngu1bb2p4onbqlt0.png"/>
          <p:cNvPicPr>
            <a:picLocks noChangeAspect="1"/>
          </p:cNvPicPr>
          <p:nvPr/>
        </p:nvPicPr>
        <p:blipFill>
          <a:blip r:embed="rId2"/>
          <a:stretch>
            <a:fillRect/>
          </a:stretch>
        </p:blipFill>
        <p:spPr>
          <a:xfrm>
            <a:off x="3544570" y="1007110"/>
            <a:ext cx="5102225" cy="328930"/>
          </a:xfrm>
          <a:prstGeom prst="rect">
            <a:avLst/>
          </a:prstGeom>
        </p:spPr>
      </p:pic>
      <p:sp>
        <p:nvSpPr>
          <p:cNvPr id="4" name="Shape 0"/>
          <p:cNvSpPr/>
          <p:nvPr/>
        </p:nvSpPr>
        <p:spPr>
          <a:xfrm>
            <a:off x="423545" y="2809240"/>
            <a:ext cx="3382645" cy="3702685"/>
          </a:xfrm>
          <a:prstGeom prst="roundRect">
            <a:avLst>
              <a:gd name="adj" fmla="val 5060"/>
            </a:avLst>
          </a:prstGeom>
          <a:gradFill flip="none" rotWithShape="1">
            <a:gsLst>
              <a:gs pos="0">
                <a:srgbClr val="C51011">
                  <a:alpha val="55000"/>
                </a:srgbClr>
              </a:gs>
              <a:gs pos="18000">
                <a:srgbClr val="E28888"/>
              </a:gs>
              <a:gs pos="60000">
                <a:srgbClr val="FFFFFF">
                  <a:alpha val="99000"/>
                </a:srgbClr>
              </a:gs>
              <a:gs pos="100000">
                <a:srgbClr val="FFFFFF">
                  <a:alpha val="99000"/>
                </a:srgbClr>
              </a:gs>
            </a:gsLst>
            <a:lin ang="16200000" scaled="1"/>
          </a:gradFill>
          <a:ln w="19050">
            <a:solidFill>
              <a:srgbClr val="D1151B"/>
            </a:solidFill>
            <a:prstDash val="solid"/>
          </a:ln>
        </p:spPr>
      </p:sp>
      <p:sp>
        <p:nvSpPr>
          <p:cNvPr id="5" name="Text 1"/>
          <p:cNvSpPr/>
          <p:nvPr/>
        </p:nvSpPr>
        <p:spPr>
          <a:xfrm>
            <a:off x="423545" y="2809240"/>
            <a:ext cx="3382645" cy="3702685"/>
          </a:xfrm>
          <a:prstGeom prst="rect">
            <a:avLst/>
          </a:prstGeom>
          <a:noFill/>
        </p:spPr>
        <p:txBody>
          <a:bodyPr wrap="square" lIns="45720" tIns="91440" rIns="91440" bIns="45720" rtlCol="0" anchor="ctr"/>
          <a:lstStyle/>
          <a:p>
            <a:pPr>
              <a:lnSpc>
                <a:spcPct val="100000"/>
              </a:lnSpc>
            </a:pPr>
            <a:endParaRPr lang="en-US" sz="1600" dirty="0"/>
          </a:p>
        </p:txBody>
      </p:sp>
      <p:sp>
        <p:nvSpPr>
          <p:cNvPr id="6" name="Shape 2"/>
          <p:cNvSpPr/>
          <p:nvPr/>
        </p:nvSpPr>
        <p:spPr>
          <a:xfrm>
            <a:off x="4404360" y="2768600"/>
            <a:ext cx="3382645" cy="3743325"/>
          </a:xfrm>
          <a:prstGeom prst="roundRect">
            <a:avLst>
              <a:gd name="adj" fmla="val 5060"/>
            </a:avLst>
          </a:prstGeom>
          <a:gradFill flip="none" rotWithShape="1">
            <a:gsLst>
              <a:gs pos="0">
                <a:srgbClr val="C51011">
                  <a:alpha val="55000"/>
                </a:srgbClr>
              </a:gs>
              <a:gs pos="18000">
                <a:srgbClr val="E28888"/>
              </a:gs>
              <a:gs pos="60000">
                <a:srgbClr val="FFFFFF">
                  <a:alpha val="99000"/>
                </a:srgbClr>
              </a:gs>
              <a:gs pos="100000">
                <a:srgbClr val="FFFFFF">
                  <a:alpha val="99000"/>
                </a:srgbClr>
              </a:gs>
            </a:gsLst>
            <a:lin ang="16200000" scaled="1"/>
          </a:gradFill>
          <a:ln w="19050">
            <a:solidFill>
              <a:srgbClr val="D1151B"/>
            </a:solidFill>
            <a:prstDash val="solid"/>
          </a:ln>
        </p:spPr>
      </p:sp>
      <p:sp>
        <p:nvSpPr>
          <p:cNvPr id="7" name="Text 3"/>
          <p:cNvSpPr/>
          <p:nvPr/>
        </p:nvSpPr>
        <p:spPr>
          <a:xfrm>
            <a:off x="4404360" y="2768600"/>
            <a:ext cx="3382645" cy="3743325"/>
          </a:xfrm>
          <a:prstGeom prst="rect">
            <a:avLst/>
          </a:prstGeom>
          <a:noFill/>
        </p:spPr>
        <p:txBody>
          <a:bodyPr wrap="square" lIns="45720" tIns="91440" rIns="91440" bIns="45720" rtlCol="0" anchor="ctr"/>
          <a:lstStyle/>
          <a:p>
            <a:pPr>
              <a:lnSpc>
                <a:spcPct val="100000"/>
              </a:lnSpc>
            </a:pPr>
            <a:endParaRPr lang="en-US" sz="1600" dirty="0"/>
          </a:p>
        </p:txBody>
      </p:sp>
      <p:sp>
        <p:nvSpPr>
          <p:cNvPr id="8" name="Shape 4"/>
          <p:cNvSpPr/>
          <p:nvPr/>
        </p:nvSpPr>
        <p:spPr>
          <a:xfrm>
            <a:off x="8385810" y="2768600"/>
            <a:ext cx="3382645" cy="3743325"/>
          </a:xfrm>
          <a:prstGeom prst="roundRect">
            <a:avLst>
              <a:gd name="adj" fmla="val 5060"/>
            </a:avLst>
          </a:prstGeom>
          <a:gradFill flip="none" rotWithShape="1">
            <a:gsLst>
              <a:gs pos="0">
                <a:srgbClr val="C51011">
                  <a:alpha val="55000"/>
                </a:srgbClr>
              </a:gs>
              <a:gs pos="18000">
                <a:srgbClr val="E28888"/>
              </a:gs>
              <a:gs pos="60000">
                <a:srgbClr val="FFFFFF">
                  <a:alpha val="99000"/>
                </a:srgbClr>
              </a:gs>
              <a:gs pos="100000">
                <a:srgbClr val="FFFFFF">
                  <a:alpha val="99000"/>
                </a:srgbClr>
              </a:gs>
            </a:gsLst>
            <a:lin ang="16200000" scaled="1"/>
          </a:gradFill>
          <a:ln w="19050">
            <a:solidFill>
              <a:srgbClr val="D1151B"/>
            </a:solidFill>
            <a:prstDash val="solid"/>
          </a:ln>
        </p:spPr>
      </p:sp>
      <p:sp>
        <p:nvSpPr>
          <p:cNvPr id="9" name="Text 5"/>
          <p:cNvSpPr/>
          <p:nvPr/>
        </p:nvSpPr>
        <p:spPr>
          <a:xfrm>
            <a:off x="8385810" y="2768600"/>
            <a:ext cx="3382645" cy="3743325"/>
          </a:xfrm>
          <a:prstGeom prst="rect">
            <a:avLst/>
          </a:prstGeom>
          <a:noFill/>
        </p:spPr>
        <p:txBody>
          <a:bodyPr wrap="square" lIns="45720" tIns="91440" rIns="91440" bIns="45720" rtlCol="0" anchor="ctr"/>
          <a:lstStyle/>
          <a:p>
            <a:pPr>
              <a:lnSpc>
                <a:spcPct val="100000"/>
              </a:lnSpc>
            </a:pPr>
            <a:endParaRPr lang="en-US" sz="1600" dirty="0"/>
          </a:p>
        </p:txBody>
      </p:sp>
      <p:pic>
        <p:nvPicPr>
          <p:cNvPr id="10" name="Image 2" descr="https://kimi-img.moonshot.cn/pub/slides/slides_tmpl/image/25-09-04-17:28:34-d2slngm1bb2p4onbqls0.png"/>
          <p:cNvPicPr>
            <a:picLocks noChangeAspect="1"/>
          </p:cNvPicPr>
          <p:nvPr/>
        </p:nvPicPr>
        <p:blipFill>
          <a:blip r:embed="rId3"/>
          <a:srcRect l="4542" r="12091"/>
          <a:stretch>
            <a:fillRect/>
          </a:stretch>
        </p:blipFill>
        <p:spPr>
          <a:xfrm>
            <a:off x="-24765" y="4581525"/>
            <a:ext cx="12310110" cy="2275840"/>
          </a:xfrm>
          <a:prstGeom prst="rect">
            <a:avLst/>
          </a:prstGeom>
        </p:spPr>
      </p:pic>
      <p:sp>
        <p:nvSpPr>
          <p:cNvPr id="11" name="Shape 6"/>
          <p:cNvSpPr/>
          <p:nvPr/>
        </p:nvSpPr>
        <p:spPr>
          <a:xfrm>
            <a:off x="263254" y="161290"/>
            <a:ext cx="551270" cy="0"/>
          </a:xfrm>
          <a:prstGeom prst="line">
            <a:avLst/>
          </a:prstGeom>
          <a:noFill/>
          <a:ln w="34925">
            <a:solidFill>
              <a:srgbClr val="FAD3A7"/>
            </a:solidFill>
            <a:prstDash val="solid"/>
            <a:headEnd type="none"/>
            <a:tailEnd type="none"/>
          </a:ln>
        </p:spPr>
      </p:sp>
      <p:sp>
        <p:nvSpPr>
          <p:cNvPr id="12" name="Shape 7"/>
          <p:cNvSpPr/>
          <p:nvPr/>
        </p:nvSpPr>
        <p:spPr>
          <a:xfrm>
            <a:off x="260985" y="260178"/>
            <a:ext cx="487749" cy="0"/>
          </a:xfrm>
          <a:prstGeom prst="line">
            <a:avLst/>
          </a:prstGeom>
          <a:noFill/>
          <a:ln w="34925">
            <a:solidFill>
              <a:srgbClr val="FAD3A7"/>
            </a:solidFill>
            <a:prstDash val="solid"/>
            <a:headEnd type="none"/>
            <a:tailEnd type="none"/>
          </a:ln>
        </p:spPr>
      </p:sp>
      <p:sp>
        <p:nvSpPr>
          <p:cNvPr id="13" name="Shape 8"/>
          <p:cNvSpPr/>
          <p:nvPr/>
        </p:nvSpPr>
        <p:spPr>
          <a:xfrm>
            <a:off x="263254" y="351155"/>
            <a:ext cx="389746" cy="0"/>
          </a:xfrm>
          <a:prstGeom prst="line">
            <a:avLst/>
          </a:prstGeom>
          <a:noFill/>
          <a:ln w="34925">
            <a:solidFill>
              <a:srgbClr val="FAD3A7"/>
            </a:solidFill>
            <a:prstDash val="solid"/>
            <a:headEnd type="none"/>
            <a:tailEnd type="none"/>
          </a:ln>
        </p:spPr>
      </p:sp>
      <p:sp>
        <p:nvSpPr>
          <p:cNvPr id="14" name="Text 9"/>
          <p:cNvSpPr/>
          <p:nvPr/>
        </p:nvSpPr>
        <p:spPr>
          <a:xfrm>
            <a:off x="4922211" y="809009"/>
            <a:ext cx="2164697" cy="749300"/>
          </a:xfrm>
          <a:prstGeom prst="rect">
            <a:avLst/>
          </a:prstGeom>
          <a:noFill/>
        </p:spPr>
        <p:txBody>
          <a:bodyPr wrap="square" lIns="91440" tIns="45720" rIns="91440" bIns="45720" rtlCol="0" anchor="t">
            <a:spAutoFit/>
          </a:bodyPr>
          <a:lstStyle/>
          <a:p>
            <a:pPr algn="ctr">
              <a:lnSpc>
                <a:spcPct val="100000"/>
              </a:lnSpc>
            </a:pPr>
            <a:r>
              <a:rPr lang="en-US" sz="4800" b="1" dirty="0">
                <a:gradFill flip="none" rotWithShape="0">
                  <a:gsLst>
                    <a:gs pos="0">
                      <a:srgbClr val="FFFAD2"/>
                    </a:gs>
                    <a:gs pos="100000">
                      <a:srgbClr val="FFF49C"/>
                    </a:gs>
                  </a:gsLst>
                  <a:lin ang="5400000" scaled="1"/>
                </a:gradFill>
                <a:latin typeface="MiSans" pitchFamily="34" charset="-122"/>
                <a:ea typeface="MiSans" pitchFamily="34" charset="-122"/>
                <a:cs typeface="MiSans" pitchFamily="34" charset="-120"/>
              </a:rPr>
              <a:t>目</a:t>
            </a:r>
            <a:r>
              <a:rPr lang="en-US" sz="4800" b="1" dirty="0">
                <a:gradFill flip="none" rotWithShape="0">
                  <a:gsLst>
                    <a:gs pos="0">
                      <a:srgbClr val="FFFAD2"/>
                    </a:gs>
                    <a:gs pos="100000">
                      <a:srgbClr val="FFF49C"/>
                    </a:gs>
                  </a:gsLst>
                  <a:lin ang="5400000" scaled="1"/>
                </a:gradFill>
                <a:latin typeface="MiSans" pitchFamily="34" charset="-122"/>
                <a:ea typeface="MiSans" pitchFamily="34" charset="-122"/>
                <a:cs typeface="MiSans" pitchFamily="34" charset="-120"/>
              </a:rPr>
              <a:t> </a:t>
            </a:r>
            <a:r>
              <a:rPr lang="en-US" sz="4800" b="1" dirty="0">
                <a:gradFill flip="none" rotWithShape="0">
                  <a:gsLst>
                    <a:gs pos="0">
                      <a:srgbClr val="FFFAD2"/>
                    </a:gs>
                    <a:gs pos="100000">
                      <a:srgbClr val="FFF49C"/>
                    </a:gs>
                  </a:gsLst>
                  <a:lin ang="5400000" scaled="1"/>
                </a:gradFill>
                <a:latin typeface="MiSans" pitchFamily="34" charset="-122"/>
                <a:ea typeface="MiSans" pitchFamily="34" charset="-122"/>
                <a:cs typeface="MiSans" pitchFamily="34" charset="-120"/>
              </a:rPr>
              <a:t>录</a:t>
            </a:r>
            <a:endParaRPr lang="en-US" sz="1600" dirty="0"/>
          </a:p>
        </p:txBody>
      </p:sp>
      <p:sp>
        <p:nvSpPr>
          <p:cNvPr id="15" name="Shape 10"/>
          <p:cNvSpPr/>
          <p:nvPr/>
        </p:nvSpPr>
        <p:spPr>
          <a:xfrm flipH="1">
            <a:off x="1127119" y="3330530"/>
            <a:ext cx="1855339" cy="0"/>
          </a:xfrm>
          <a:prstGeom prst="line">
            <a:avLst/>
          </a:prstGeom>
          <a:noFill/>
          <a:ln w="19050">
            <a:gradFill flip="none" rotWithShape="1">
              <a:gsLst>
                <a:gs pos="0">
                  <a:srgbClr val="D1151B"/>
                </a:gs>
                <a:gs pos="100000">
                  <a:srgbClr val="D1151B">
                    <a:alpha val="0"/>
                  </a:srgbClr>
                </a:gs>
              </a:gsLst>
              <a:lin ang="0" scaled="1"/>
            </a:gradFill>
            <a:prstDash val="solid"/>
            <a:headEnd type="none"/>
            <a:tailEnd type="none"/>
          </a:ln>
        </p:spPr>
      </p:sp>
      <p:sp>
        <p:nvSpPr>
          <p:cNvPr id="16" name="Shape 11"/>
          <p:cNvSpPr/>
          <p:nvPr/>
        </p:nvSpPr>
        <p:spPr>
          <a:xfrm>
            <a:off x="1343654" y="4348170"/>
            <a:ext cx="1855339" cy="0"/>
          </a:xfrm>
          <a:prstGeom prst="line">
            <a:avLst/>
          </a:prstGeom>
          <a:noFill/>
          <a:ln w="19050">
            <a:gradFill flip="none" rotWithShape="1">
              <a:gsLst>
                <a:gs pos="0">
                  <a:srgbClr val="D1151B"/>
                </a:gs>
                <a:gs pos="100000">
                  <a:srgbClr val="D1151B">
                    <a:alpha val="0"/>
                  </a:srgbClr>
                </a:gs>
              </a:gsLst>
              <a:lin ang="0" scaled="1"/>
            </a:gradFill>
            <a:prstDash val="solid"/>
            <a:headEnd type="none"/>
            <a:tailEnd type="none"/>
          </a:ln>
        </p:spPr>
      </p:sp>
      <p:sp>
        <p:nvSpPr>
          <p:cNvPr id="17" name="Shape 12"/>
          <p:cNvSpPr/>
          <p:nvPr/>
        </p:nvSpPr>
        <p:spPr>
          <a:xfrm>
            <a:off x="1631182" y="2322262"/>
            <a:ext cx="875152" cy="875152"/>
          </a:xfrm>
          <a:prstGeom prst="ellipse">
            <a:avLst/>
          </a:prstGeom>
          <a:solidFill>
            <a:srgbClr val="D1151B"/>
          </a:solidFill>
        </p:spPr>
      </p:sp>
      <p:sp>
        <p:nvSpPr>
          <p:cNvPr id="18" name="Text 13"/>
          <p:cNvSpPr/>
          <p:nvPr/>
        </p:nvSpPr>
        <p:spPr>
          <a:xfrm>
            <a:off x="1631182" y="2322262"/>
            <a:ext cx="875152" cy="875152"/>
          </a:xfrm>
          <a:prstGeom prst="rect">
            <a:avLst/>
          </a:prstGeom>
          <a:noFill/>
        </p:spPr>
        <p:txBody>
          <a:bodyPr wrap="square" lIns="45720" tIns="91440" rIns="91440" bIns="45720" rtlCol="0" anchor="ctr"/>
          <a:lstStyle/>
          <a:p>
            <a:pPr>
              <a:lnSpc>
                <a:spcPct val="100000"/>
              </a:lnSpc>
            </a:pPr>
            <a:endParaRPr lang="en-US" sz="1600" dirty="0"/>
          </a:p>
        </p:txBody>
      </p:sp>
      <p:sp>
        <p:nvSpPr>
          <p:cNvPr id="19" name="Shape 14"/>
          <p:cNvSpPr/>
          <p:nvPr/>
        </p:nvSpPr>
        <p:spPr>
          <a:xfrm rot="10800000" flipH="1" flipV="1">
            <a:off x="1800726" y="2482917"/>
            <a:ext cx="518795" cy="541020"/>
          </a:xfrm>
          <a:custGeom>
            <a:avLst/>
            <a:gdLst/>
            <a:ahLst/>
            <a:cxnLst/>
            <a:rect l="l" t="t" r="r" b="b"/>
            <a:pathLst>
              <a:path w="518795" h="541020">
                <a:moveTo>
                  <a:pt x="255418" y="3335"/>
                </a:moveTo>
                <a:cubicBezTo>
                  <a:pt x="262754" y="-999"/>
                  <a:pt x="272922" y="-1122"/>
                  <a:pt x="280378" y="3043"/>
                </a:cubicBezTo>
                <a:cubicBezTo>
                  <a:pt x="284625" y="5286"/>
                  <a:pt x="287735" y="8875"/>
                  <a:pt x="289773" y="12795"/>
                </a:cubicBezTo>
                <a:cubicBezTo>
                  <a:pt x="302859" y="36153"/>
                  <a:pt x="315988" y="59502"/>
                  <a:pt x="329116" y="82841"/>
                </a:cubicBezTo>
                <a:cubicBezTo>
                  <a:pt x="356982" y="86412"/>
                  <a:pt x="384859" y="89954"/>
                  <a:pt x="412736" y="93516"/>
                </a:cubicBezTo>
                <a:cubicBezTo>
                  <a:pt x="420073" y="94100"/>
                  <a:pt x="427968" y="95637"/>
                  <a:pt x="432923" y="100866"/>
                </a:cubicBezTo>
                <a:cubicBezTo>
                  <a:pt x="440988" y="108376"/>
                  <a:pt x="440828" y="121227"/>
                  <a:pt x="432580" y="128567"/>
                </a:cubicBezTo>
                <a:cubicBezTo>
                  <a:pt x="410805" y="147346"/>
                  <a:pt x="388881" y="165993"/>
                  <a:pt x="367065" y="184724"/>
                </a:cubicBezTo>
                <a:cubicBezTo>
                  <a:pt x="371816" y="209204"/>
                  <a:pt x="376611" y="233674"/>
                  <a:pt x="381384" y="258153"/>
                </a:cubicBezTo>
                <a:cubicBezTo>
                  <a:pt x="382081" y="261931"/>
                  <a:pt x="383197" y="265756"/>
                  <a:pt x="382521" y="269601"/>
                </a:cubicBezTo>
                <a:cubicBezTo>
                  <a:pt x="381588" y="275613"/>
                  <a:pt x="377480" y="281181"/>
                  <a:pt x="371549" y="284300"/>
                </a:cubicBezTo>
                <a:cubicBezTo>
                  <a:pt x="364823" y="287984"/>
                  <a:pt x="355953" y="288210"/>
                  <a:pt x="348927" y="285035"/>
                </a:cubicBezTo>
                <a:cubicBezTo>
                  <a:pt x="321994" y="272644"/>
                  <a:pt x="295115" y="260141"/>
                  <a:pt x="268171" y="247760"/>
                </a:cubicBezTo>
                <a:cubicBezTo>
                  <a:pt x="242793" y="259509"/>
                  <a:pt x="217384" y="271212"/>
                  <a:pt x="191995" y="282952"/>
                </a:cubicBezTo>
                <a:cubicBezTo>
                  <a:pt x="189131" y="284271"/>
                  <a:pt x="186299" y="285722"/>
                  <a:pt x="183146" y="286457"/>
                </a:cubicBezTo>
                <a:cubicBezTo>
                  <a:pt x="174930" y="288484"/>
                  <a:pt x="165555" y="286100"/>
                  <a:pt x="159881" y="280493"/>
                </a:cubicBezTo>
                <a:cubicBezTo>
                  <a:pt x="155001" y="275819"/>
                  <a:pt x="152845" y="269111"/>
                  <a:pt x="154228" y="262883"/>
                </a:cubicBezTo>
                <a:cubicBezTo>
                  <a:pt x="159291" y="236801"/>
                  <a:pt x="164397" y="210739"/>
                  <a:pt x="169460" y="184659"/>
                </a:cubicBezTo>
                <a:cubicBezTo>
                  <a:pt x="147868" y="166163"/>
                  <a:pt x="126233" y="147704"/>
                  <a:pt x="104631" y="129208"/>
                </a:cubicBezTo>
                <a:cubicBezTo>
                  <a:pt x="98228" y="123865"/>
                  <a:pt x="95782" y="115226"/>
                  <a:pt x="98732" y="107895"/>
                </a:cubicBezTo>
                <a:cubicBezTo>
                  <a:pt x="101413" y="100649"/>
                  <a:pt x="109072" y="95175"/>
                  <a:pt x="117652" y="94213"/>
                </a:cubicBezTo>
                <a:cubicBezTo>
                  <a:pt x="147536" y="90312"/>
                  <a:pt x="177471" y="86685"/>
                  <a:pt x="207344" y="82689"/>
                </a:cubicBezTo>
                <a:cubicBezTo>
                  <a:pt x="219882" y="60086"/>
                  <a:pt x="232657" y="37595"/>
                  <a:pt x="245271" y="15028"/>
                </a:cubicBezTo>
                <a:cubicBezTo>
                  <a:pt x="247609" y="10552"/>
                  <a:pt x="250483" y="5973"/>
                  <a:pt x="255418" y="3335"/>
                </a:cubicBezTo>
                <a:moveTo>
                  <a:pt x="268139" y="59521"/>
                </a:moveTo>
                <a:cubicBezTo>
                  <a:pt x="257348" y="78752"/>
                  <a:pt x="246514" y="97954"/>
                  <a:pt x="235757" y="117195"/>
                </a:cubicBezTo>
                <a:cubicBezTo>
                  <a:pt x="211517" y="120370"/>
                  <a:pt x="187243" y="123385"/>
                  <a:pt x="162981" y="126503"/>
                </a:cubicBezTo>
                <a:cubicBezTo>
                  <a:pt x="180496" y="141504"/>
                  <a:pt x="198055" y="156476"/>
                  <a:pt x="215571" y="171486"/>
                </a:cubicBezTo>
                <a:cubicBezTo>
                  <a:pt x="211430" y="192724"/>
                  <a:pt x="207279" y="213952"/>
                  <a:pt x="203161" y="235200"/>
                </a:cubicBezTo>
                <a:cubicBezTo>
                  <a:pt x="224838" y="225212"/>
                  <a:pt x="246505" y="215205"/>
                  <a:pt x="268161" y="205181"/>
                </a:cubicBezTo>
                <a:cubicBezTo>
                  <a:pt x="289934" y="215150"/>
                  <a:pt x="311622" y="225269"/>
                  <a:pt x="333374" y="235266"/>
                </a:cubicBezTo>
                <a:cubicBezTo>
                  <a:pt x="329266" y="214028"/>
                  <a:pt x="325073" y="192799"/>
                  <a:pt x="320964" y="171561"/>
                </a:cubicBezTo>
                <a:cubicBezTo>
                  <a:pt x="338469" y="156570"/>
                  <a:pt x="355973" y="141589"/>
                  <a:pt x="373469" y="126598"/>
                </a:cubicBezTo>
                <a:cubicBezTo>
                  <a:pt x="349185" y="123489"/>
                  <a:pt x="324900" y="120417"/>
                  <a:pt x="300617" y="117289"/>
                </a:cubicBezTo>
                <a:cubicBezTo>
                  <a:pt x="289784" y="98039"/>
                  <a:pt x="279015" y="78761"/>
                  <a:pt x="268139" y="59521"/>
                </a:cubicBezTo>
                <a:close/>
                <a:moveTo>
                  <a:pt x="16142" y="409334"/>
                </a:moveTo>
                <a:cubicBezTo>
                  <a:pt x="18094" y="408882"/>
                  <a:pt x="20132" y="408750"/>
                  <a:pt x="22159" y="408731"/>
                </a:cubicBezTo>
                <a:cubicBezTo>
                  <a:pt x="180561" y="408741"/>
                  <a:pt x="338974" y="408712"/>
                  <a:pt x="497375" y="408741"/>
                </a:cubicBezTo>
                <a:cubicBezTo>
                  <a:pt x="505430" y="408646"/>
                  <a:pt x="513250" y="412943"/>
                  <a:pt x="516704" y="419340"/>
                </a:cubicBezTo>
                <a:cubicBezTo>
                  <a:pt x="519277" y="423694"/>
                  <a:pt x="518924" y="428735"/>
                  <a:pt x="518795" y="433493"/>
                </a:cubicBezTo>
                <a:cubicBezTo>
                  <a:pt x="518559" y="440635"/>
                  <a:pt x="513089" y="447344"/>
                  <a:pt x="505549" y="449982"/>
                </a:cubicBezTo>
                <a:cubicBezTo>
                  <a:pt x="500947" y="451763"/>
                  <a:pt x="495820" y="451358"/>
                  <a:pt x="490929" y="451386"/>
                </a:cubicBezTo>
                <a:cubicBezTo>
                  <a:pt x="334683" y="451386"/>
                  <a:pt x="178427" y="451376"/>
                  <a:pt x="22170" y="451386"/>
                </a:cubicBezTo>
                <a:cubicBezTo>
                  <a:pt x="13868" y="451678"/>
                  <a:pt x="5716" y="447306"/>
                  <a:pt x="2198" y="440701"/>
                </a:cubicBezTo>
                <a:cubicBezTo>
                  <a:pt x="-430" y="436113"/>
                  <a:pt x="-44" y="430817"/>
                  <a:pt x="203" y="425842"/>
                </a:cubicBezTo>
                <a:cubicBezTo>
                  <a:pt x="836" y="418106"/>
                  <a:pt x="7593" y="411200"/>
                  <a:pt x="16142" y="409334"/>
                </a:cubicBezTo>
                <a:close/>
                <a:moveTo>
                  <a:pt x="17118" y="498743"/>
                </a:moveTo>
                <a:cubicBezTo>
                  <a:pt x="19124" y="498384"/>
                  <a:pt x="21172" y="498318"/>
                  <a:pt x="23210" y="498299"/>
                </a:cubicBezTo>
                <a:cubicBezTo>
                  <a:pt x="180925" y="498318"/>
                  <a:pt x="338641" y="498299"/>
                  <a:pt x="496357" y="498309"/>
                </a:cubicBezTo>
                <a:cubicBezTo>
                  <a:pt x="504701" y="497979"/>
                  <a:pt x="513003" y="502192"/>
                  <a:pt x="516639" y="508824"/>
                </a:cubicBezTo>
                <a:cubicBezTo>
                  <a:pt x="519407" y="513498"/>
                  <a:pt x="518946" y="518925"/>
                  <a:pt x="518720" y="524023"/>
                </a:cubicBezTo>
                <a:cubicBezTo>
                  <a:pt x="517970" y="533417"/>
                  <a:pt x="508037" y="541228"/>
                  <a:pt x="497344" y="541002"/>
                </a:cubicBezTo>
                <a:cubicBezTo>
                  <a:pt x="338984" y="541040"/>
                  <a:pt x="180636" y="541011"/>
                  <a:pt x="22276" y="541020"/>
                </a:cubicBezTo>
                <a:cubicBezTo>
                  <a:pt x="11862" y="541454"/>
                  <a:pt x="1908" y="534397"/>
                  <a:pt x="396" y="525305"/>
                </a:cubicBezTo>
                <a:cubicBezTo>
                  <a:pt x="-312" y="518812"/>
                  <a:pt x="-590" y="511519"/>
                  <a:pt x="4215" y="506083"/>
                </a:cubicBezTo>
                <a:cubicBezTo>
                  <a:pt x="7282" y="502342"/>
                  <a:pt x="11980" y="499675"/>
                  <a:pt x="17118" y="498743"/>
                </a:cubicBezTo>
                <a:close/>
              </a:path>
            </a:pathLst>
          </a:custGeom>
          <a:solidFill>
            <a:srgbClr val="FFFFFF"/>
          </a:solidFill>
        </p:spPr>
      </p:sp>
      <p:sp>
        <p:nvSpPr>
          <p:cNvPr id="20" name="Text 15"/>
          <p:cNvSpPr/>
          <p:nvPr/>
        </p:nvSpPr>
        <p:spPr>
          <a:xfrm rot="10800000">
            <a:off x="1800726" y="2482917"/>
            <a:ext cx="518795" cy="541020"/>
          </a:xfrm>
          <a:prstGeom prst="rect">
            <a:avLst/>
          </a:prstGeom>
          <a:noFill/>
        </p:spPr>
        <p:txBody>
          <a:bodyPr wrap="square" lIns="45720" tIns="91440" rIns="91440" bIns="45720" rtlCol="0" anchor="ctr"/>
          <a:lstStyle/>
          <a:p>
            <a:pPr>
              <a:lnSpc>
                <a:spcPct val="100000"/>
              </a:lnSpc>
            </a:pPr>
            <a:endParaRPr lang="en-US" sz="1600" dirty="0"/>
          </a:p>
        </p:txBody>
      </p:sp>
      <p:sp>
        <p:nvSpPr>
          <p:cNvPr id="21" name="Shape 16"/>
          <p:cNvSpPr/>
          <p:nvPr/>
        </p:nvSpPr>
        <p:spPr>
          <a:xfrm flipH="1">
            <a:off x="5160076" y="3428955"/>
            <a:ext cx="1855339" cy="0"/>
          </a:xfrm>
          <a:prstGeom prst="line">
            <a:avLst/>
          </a:prstGeom>
          <a:noFill/>
          <a:ln w="19050">
            <a:gradFill flip="none" rotWithShape="1">
              <a:gsLst>
                <a:gs pos="0">
                  <a:srgbClr val="D1151B"/>
                </a:gs>
                <a:gs pos="100000">
                  <a:srgbClr val="D1151B">
                    <a:alpha val="0"/>
                  </a:srgbClr>
                </a:gs>
              </a:gsLst>
              <a:lin ang="0" scaled="1"/>
            </a:gradFill>
            <a:prstDash val="solid"/>
            <a:headEnd type="none"/>
            <a:tailEnd type="none"/>
          </a:ln>
        </p:spPr>
      </p:sp>
      <p:sp>
        <p:nvSpPr>
          <p:cNvPr id="22" name="Shape 17"/>
          <p:cNvSpPr/>
          <p:nvPr/>
        </p:nvSpPr>
        <p:spPr>
          <a:xfrm>
            <a:off x="5231831" y="4348170"/>
            <a:ext cx="1855339" cy="0"/>
          </a:xfrm>
          <a:prstGeom prst="line">
            <a:avLst/>
          </a:prstGeom>
          <a:noFill/>
          <a:ln w="19050">
            <a:gradFill flip="none" rotWithShape="1">
              <a:gsLst>
                <a:gs pos="0">
                  <a:srgbClr val="D1151B"/>
                </a:gs>
                <a:gs pos="100000">
                  <a:srgbClr val="D1151B">
                    <a:alpha val="0"/>
                  </a:srgbClr>
                </a:gs>
              </a:gsLst>
              <a:lin ang="0" scaled="1"/>
            </a:gradFill>
            <a:prstDash val="solid"/>
            <a:headEnd type="none"/>
            <a:tailEnd type="none"/>
          </a:ln>
        </p:spPr>
      </p:sp>
      <p:sp>
        <p:nvSpPr>
          <p:cNvPr id="23" name="Shape 18"/>
          <p:cNvSpPr/>
          <p:nvPr/>
        </p:nvSpPr>
        <p:spPr>
          <a:xfrm flipH="1">
            <a:off x="9192398" y="3428955"/>
            <a:ext cx="1855339" cy="0"/>
          </a:xfrm>
          <a:prstGeom prst="line">
            <a:avLst/>
          </a:prstGeom>
          <a:noFill/>
          <a:ln w="19050">
            <a:gradFill flip="none" rotWithShape="1">
              <a:gsLst>
                <a:gs pos="0">
                  <a:srgbClr val="D1151B"/>
                </a:gs>
                <a:gs pos="100000">
                  <a:srgbClr val="D1151B">
                    <a:alpha val="0"/>
                  </a:srgbClr>
                </a:gs>
              </a:gsLst>
              <a:lin ang="0" scaled="1"/>
            </a:gradFill>
            <a:prstDash val="solid"/>
            <a:headEnd type="none"/>
            <a:tailEnd type="none"/>
          </a:ln>
        </p:spPr>
      </p:sp>
      <p:sp>
        <p:nvSpPr>
          <p:cNvPr id="24" name="Shape 19"/>
          <p:cNvSpPr/>
          <p:nvPr/>
        </p:nvSpPr>
        <p:spPr>
          <a:xfrm>
            <a:off x="9408298" y="4348170"/>
            <a:ext cx="1855339" cy="0"/>
          </a:xfrm>
          <a:prstGeom prst="line">
            <a:avLst/>
          </a:prstGeom>
          <a:noFill/>
          <a:ln w="19050">
            <a:gradFill flip="none" rotWithShape="1">
              <a:gsLst>
                <a:gs pos="0">
                  <a:srgbClr val="D1151B"/>
                </a:gs>
                <a:gs pos="100000">
                  <a:srgbClr val="D1151B">
                    <a:alpha val="0"/>
                  </a:srgbClr>
                </a:gs>
              </a:gsLst>
              <a:lin ang="0" scaled="1"/>
            </a:gradFill>
            <a:prstDash val="solid"/>
            <a:headEnd type="none"/>
            <a:tailEnd type="none"/>
          </a:ln>
        </p:spPr>
      </p:sp>
      <p:sp>
        <p:nvSpPr>
          <p:cNvPr id="25" name="Shape 20"/>
          <p:cNvSpPr/>
          <p:nvPr/>
        </p:nvSpPr>
        <p:spPr>
          <a:xfrm>
            <a:off x="5722100" y="2362267"/>
            <a:ext cx="874800" cy="874800"/>
          </a:xfrm>
          <a:prstGeom prst="ellipse">
            <a:avLst/>
          </a:prstGeom>
          <a:solidFill>
            <a:srgbClr val="D1151B"/>
          </a:solidFill>
        </p:spPr>
      </p:sp>
      <p:sp>
        <p:nvSpPr>
          <p:cNvPr id="26" name="Text 21"/>
          <p:cNvSpPr/>
          <p:nvPr/>
        </p:nvSpPr>
        <p:spPr>
          <a:xfrm>
            <a:off x="5722100" y="2362267"/>
            <a:ext cx="874800" cy="874800"/>
          </a:xfrm>
          <a:prstGeom prst="rect">
            <a:avLst/>
          </a:prstGeom>
          <a:noFill/>
        </p:spPr>
        <p:txBody>
          <a:bodyPr wrap="square" lIns="45720" tIns="91440" rIns="91440" bIns="45720" rtlCol="0" anchor="ctr"/>
          <a:lstStyle/>
          <a:p>
            <a:pPr>
              <a:lnSpc>
                <a:spcPct val="100000"/>
              </a:lnSpc>
            </a:pPr>
            <a:endParaRPr lang="en-US" sz="1600" dirty="0"/>
          </a:p>
        </p:txBody>
      </p:sp>
      <p:sp>
        <p:nvSpPr>
          <p:cNvPr id="27" name="Shape 22"/>
          <p:cNvSpPr/>
          <p:nvPr/>
        </p:nvSpPr>
        <p:spPr>
          <a:xfrm>
            <a:off x="5965940" y="2611188"/>
            <a:ext cx="386715" cy="377190"/>
          </a:xfrm>
          <a:custGeom>
            <a:avLst/>
            <a:gdLst/>
            <a:ahLst/>
            <a:cxnLst/>
            <a:rect l="l" t="t" r="r" b="b"/>
            <a:pathLst>
              <a:path w="386715" h="377190">
                <a:moveTo>
                  <a:pt x="336039" y="289838"/>
                </a:moveTo>
                <a:lnTo>
                  <a:pt x="50804" y="289838"/>
                </a:lnTo>
                <a:lnTo>
                  <a:pt x="50804" y="311034"/>
                </a:lnTo>
                <a:lnTo>
                  <a:pt x="9357" y="311034"/>
                </a:lnTo>
                <a:lnTo>
                  <a:pt x="9357" y="377190"/>
                </a:lnTo>
                <a:lnTo>
                  <a:pt x="377689" y="377190"/>
                </a:lnTo>
                <a:lnTo>
                  <a:pt x="377689" y="311034"/>
                </a:lnTo>
                <a:lnTo>
                  <a:pt x="336282" y="311034"/>
                </a:lnTo>
                <a:close/>
                <a:moveTo>
                  <a:pt x="354861" y="335364"/>
                </a:moveTo>
                <a:lnTo>
                  <a:pt x="354861" y="352774"/>
                </a:lnTo>
                <a:lnTo>
                  <a:pt x="32024" y="352774"/>
                </a:lnTo>
                <a:lnTo>
                  <a:pt x="32024" y="335364"/>
                </a:lnTo>
                <a:lnTo>
                  <a:pt x="73471" y="335364"/>
                </a:lnTo>
                <a:lnTo>
                  <a:pt x="73471" y="314168"/>
                </a:lnTo>
                <a:lnTo>
                  <a:pt x="313413" y="314168"/>
                </a:lnTo>
                <a:lnTo>
                  <a:pt x="313413" y="335364"/>
                </a:lnTo>
                <a:close/>
                <a:moveTo>
                  <a:pt x="365344" y="97594"/>
                </a:moveTo>
                <a:lnTo>
                  <a:pt x="212142" y="5454"/>
                </a:lnTo>
                <a:cubicBezTo>
                  <a:pt x="200462" y="-1818"/>
                  <a:pt x="186058" y="-1818"/>
                  <a:pt x="174378" y="5454"/>
                </a:cubicBezTo>
                <a:lnTo>
                  <a:pt x="21500" y="97463"/>
                </a:lnTo>
                <a:cubicBezTo>
                  <a:pt x="8012" y="105349"/>
                  <a:pt x="-273" y="120651"/>
                  <a:pt x="7" y="137157"/>
                </a:cubicBezTo>
                <a:lnTo>
                  <a:pt x="7" y="159572"/>
                </a:lnTo>
                <a:lnTo>
                  <a:pt x="50966" y="159572"/>
                </a:lnTo>
                <a:lnTo>
                  <a:pt x="50966" y="273821"/>
                </a:lnTo>
                <a:lnTo>
                  <a:pt x="73633" y="273821"/>
                </a:lnTo>
                <a:lnTo>
                  <a:pt x="73633" y="159572"/>
                </a:lnTo>
                <a:lnTo>
                  <a:pt x="138395" y="159572"/>
                </a:lnTo>
                <a:lnTo>
                  <a:pt x="138395" y="273821"/>
                </a:lnTo>
                <a:lnTo>
                  <a:pt x="160899" y="273821"/>
                </a:lnTo>
                <a:lnTo>
                  <a:pt x="160899" y="159572"/>
                </a:lnTo>
                <a:lnTo>
                  <a:pt x="225661" y="159572"/>
                </a:lnTo>
                <a:lnTo>
                  <a:pt x="225661" y="273821"/>
                </a:lnTo>
                <a:lnTo>
                  <a:pt x="248287" y="273821"/>
                </a:lnTo>
                <a:lnTo>
                  <a:pt x="248287" y="159572"/>
                </a:lnTo>
                <a:lnTo>
                  <a:pt x="313049" y="159572"/>
                </a:lnTo>
                <a:lnTo>
                  <a:pt x="313049" y="273821"/>
                </a:lnTo>
                <a:lnTo>
                  <a:pt x="335715" y="273821"/>
                </a:lnTo>
                <a:lnTo>
                  <a:pt x="335715" y="159572"/>
                </a:lnTo>
                <a:lnTo>
                  <a:pt x="386715" y="159572"/>
                </a:lnTo>
                <a:lnTo>
                  <a:pt x="386715" y="136983"/>
                </a:lnTo>
                <a:cubicBezTo>
                  <a:pt x="386442" y="120752"/>
                  <a:pt x="378350" y="105836"/>
                  <a:pt x="365344" y="97594"/>
                </a:cubicBezTo>
                <a:close/>
                <a:moveTo>
                  <a:pt x="22795" y="135198"/>
                </a:moveTo>
                <a:cubicBezTo>
                  <a:pt x="23293" y="128365"/>
                  <a:pt x="26960" y="122260"/>
                  <a:pt x="32550" y="118964"/>
                </a:cubicBezTo>
                <a:lnTo>
                  <a:pt x="185468" y="26955"/>
                </a:lnTo>
                <a:cubicBezTo>
                  <a:pt x="190269" y="23822"/>
                  <a:pt x="196292" y="23822"/>
                  <a:pt x="201092" y="26955"/>
                </a:cubicBezTo>
                <a:lnTo>
                  <a:pt x="353970" y="118964"/>
                </a:lnTo>
                <a:cubicBezTo>
                  <a:pt x="359370" y="122498"/>
                  <a:pt x="362998" y="128463"/>
                  <a:pt x="363846" y="135198"/>
                </a:cubicBezTo>
                <a:close/>
              </a:path>
            </a:pathLst>
          </a:custGeom>
          <a:solidFill>
            <a:srgbClr val="FFFFFF"/>
          </a:solidFill>
        </p:spPr>
      </p:sp>
      <p:sp>
        <p:nvSpPr>
          <p:cNvPr id="28" name="Text 23"/>
          <p:cNvSpPr/>
          <p:nvPr/>
        </p:nvSpPr>
        <p:spPr>
          <a:xfrm>
            <a:off x="5965940" y="2611188"/>
            <a:ext cx="386715" cy="377190"/>
          </a:xfrm>
          <a:prstGeom prst="rect">
            <a:avLst/>
          </a:prstGeom>
          <a:noFill/>
        </p:spPr>
        <p:txBody>
          <a:bodyPr wrap="square" lIns="45720" tIns="91440" rIns="91440" bIns="45720" rtlCol="0" anchor="ctr"/>
          <a:lstStyle/>
          <a:p>
            <a:pPr>
              <a:lnSpc>
                <a:spcPct val="100000"/>
              </a:lnSpc>
            </a:pPr>
            <a:endParaRPr lang="en-US" sz="1600" dirty="0"/>
          </a:p>
        </p:txBody>
      </p:sp>
      <p:sp>
        <p:nvSpPr>
          <p:cNvPr id="29" name="Shape 24"/>
          <p:cNvSpPr/>
          <p:nvPr/>
        </p:nvSpPr>
        <p:spPr>
          <a:xfrm>
            <a:off x="9711242" y="2356552"/>
            <a:ext cx="874800" cy="874800"/>
          </a:xfrm>
          <a:prstGeom prst="ellipse">
            <a:avLst/>
          </a:prstGeom>
          <a:solidFill>
            <a:srgbClr val="D1151B"/>
          </a:solidFill>
        </p:spPr>
      </p:sp>
      <p:sp>
        <p:nvSpPr>
          <p:cNvPr id="30" name="Text 25"/>
          <p:cNvSpPr/>
          <p:nvPr/>
        </p:nvSpPr>
        <p:spPr>
          <a:xfrm>
            <a:off x="9711242" y="2356552"/>
            <a:ext cx="874800" cy="874800"/>
          </a:xfrm>
          <a:prstGeom prst="rect">
            <a:avLst/>
          </a:prstGeom>
          <a:noFill/>
        </p:spPr>
        <p:txBody>
          <a:bodyPr wrap="square" lIns="45720" tIns="91440" rIns="91440" bIns="45720" rtlCol="0" anchor="ctr"/>
          <a:lstStyle/>
          <a:p>
            <a:pPr>
              <a:lnSpc>
                <a:spcPct val="100000"/>
              </a:lnSpc>
            </a:pPr>
            <a:endParaRPr lang="en-US" sz="1600" dirty="0"/>
          </a:p>
        </p:txBody>
      </p:sp>
      <p:sp>
        <p:nvSpPr>
          <p:cNvPr id="31" name="Shape 26"/>
          <p:cNvSpPr/>
          <p:nvPr/>
        </p:nvSpPr>
        <p:spPr>
          <a:xfrm>
            <a:off x="10010875" y="2633409"/>
            <a:ext cx="275534" cy="321084"/>
          </a:xfrm>
          <a:custGeom>
            <a:avLst/>
            <a:gdLst/>
            <a:ahLst/>
            <a:cxnLst/>
            <a:rect l="l" t="t" r="r" b="b"/>
            <a:pathLst>
              <a:path w="275534" h="321084">
                <a:moveTo>
                  <a:pt x="265967" y="52269"/>
                </a:moveTo>
                <a:lnTo>
                  <a:pt x="36355" y="52269"/>
                </a:lnTo>
                <a:cubicBezTo>
                  <a:pt x="26844" y="52269"/>
                  <a:pt x="19134" y="44748"/>
                  <a:pt x="19134" y="35468"/>
                </a:cubicBezTo>
                <a:cubicBezTo>
                  <a:pt x="19134" y="26190"/>
                  <a:pt x="26844" y="18668"/>
                  <a:pt x="36355" y="18668"/>
                </a:cubicBezTo>
                <a:lnTo>
                  <a:pt x="265967" y="18668"/>
                </a:lnTo>
                <a:cubicBezTo>
                  <a:pt x="271251" y="18667"/>
                  <a:pt x="275534" y="14487"/>
                  <a:pt x="275533" y="9332"/>
                </a:cubicBezTo>
                <a:cubicBezTo>
                  <a:pt x="275532" y="4178"/>
                  <a:pt x="271250" y="1"/>
                  <a:pt x="265967" y="0"/>
                </a:cubicBezTo>
                <a:lnTo>
                  <a:pt x="36355" y="0"/>
                </a:lnTo>
                <a:cubicBezTo>
                  <a:pt x="16286" y="21"/>
                  <a:pt x="21" y="15888"/>
                  <a:pt x="0" y="35468"/>
                </a:cubicBezTo>
                <a:cubicBezTo>
                  <a:pt x="0" y="36738"/>
                  <a:pt x="0" y="37970"/>
                  <a:pt x="191" y="39202"/>
                </a:cubicBezTo>
                <a:lnTo>
                  <a:pt x="0" y="39202"/>
                </a:lnTo>
                <a:lnTo>
                  <a:pt x="0" y="274415"/>
                </a:lnTo>
                <a:cubicBezTo>
                  <a:pt x="42" y="300172"/>
                  <a:pt x="21434" y="321043"/>
                  <a:pt x="47836" y="321084"/>
                </a:cubicBezTo>
                <a:lnTo>
                  <a:pt x="227699" y="321084"/>
                </a:lnTo>
                <a:cubicBezTo>
                  <a:pt x="254100" y="321043"/>
                  <a:pt x="275492" y="300172"/>
                  <a:pt x="275534" y="274415"/>
                </a:cubicBezTo>
                <a:lnTo>
                  <a:pt x="275534" y="57870"/>
                </a:lnTo>
                <a:lnTo>
                  <a:pt x="274731" y="57870"/>
                </a:lnTo>
                <a:cubicBezTo>
                  <a:pt x="273202" y="54476"/>
                  <a:pt x="269766" y="52281"/>
                  <a:pt x="265967" y="52269"/>
                </a:cubicBezTo>
                <a:close/>
                <a:moveTo>
                  <a:pt x="227699" y="302416"/>
                </a:moveTo>
                <a:lnTo>
                  <a:pt x="47836" y="302416"/>
                </a:lnTo>
                <a:cubicBezTo>
                  <a:pt x="31984" y="302416"/>
                  <a:pt x="19134" y="289879"/>
                  <a:pt x="19134" y="274415"/>
                </a:cubicBezTo>
                <a:lnTo>
                  <a:pt x="19134" y="66681"/>
                </a:lnTo>
                <a:cubicBezTo>
                  <a:pt x="24418" y="69486"/>
                  <a:pt x="30340" y="70950"/>
                  <a:pt x="36355" y="70937"/>
                </a:cubicBezTo>
                <a:lnTo>
                  <a:pt x="256400" y="70937"/>
                </a:lnTo>
                <a:lnTo>
                  <a:pt x="256400" y="274415"/>
                </a:lnTo>
                <a:cubicBezTo>
                  <a:pt x="256400" y="289879"/>
                  <a:pt x="243550" y="302416"/>
                  <a:pt x="227699" y="302416"/>
                </a:cubicBezTo>
                <a:close/>
              </a:path>
            </a:pathLst>
          </a:custGeom>
          <a:solidFill>
            <a:srgbClr val="FFFFFF"/>
          </a:solidFill>
        </p:spPr>
      </p:sp>
      <p:sp>
        <p:nvSpPr>
          <p:cNvPr id="32" name="Text 27"/>
          <p:cNvSpPr/>
          <p:nvPr/>
        </p:nvSpPr>
        <p:spPr>
          <a:xfrm>
            <a:off x="10010875" y="2633409"/>
            <a:ext cx="275534" cy="321084"/>
          </a:xfrm>
          <a:prstGeom prst="rect">
            <a:avLst/>
          </a:prstGeom>
          <a:noFill/>
        </p:spPr>
        <p:txBody>
          <a:bodyPr wrap="square" lIns="45720" tIns="91440" rIns="91440" bIns="45720" rtlCol="0" anchor="ctr"/>
          <a:lstStyle/>
          <a:p>
            <a:pPr>
              <a:lnSpc>
                <a:spcPct val="100000"/>
              </a:lnSpc>
            </a:pPr>
            <a:endParaRPr lang="en-US" sz="1600" dirty="0"/>
          </a:p>
        </p:txBody>
      </p:sp>
      <p:sp>
        <p:nvSpPr>
          <p:cNvPr id="33" name="Shape 28"/>
          <p:cNvSpPr/>
          <p:nvPr/>
        </p:nvSpPr>
        <p:spPr>
          <a:xfrm>
            <a:off x="10068278" y="2749149"/>
            <a:ext cx="160728" cy="138140"/>
          </a:xfrm>
          <a:custGeom>
            <a:avLst/>
            <a:gdLst/>
            <a:ahLst/>
            <a:cxnLst/>
            <a:rect l="l" t="t" r="r" b="b"/>
            <a:pathLst>
              <a:path w="160728" h="138140">
                <a:moveTo>
                  <a:pt x="151161" y="0"/>
                </a:moveTo>
                <a:lnTo>
                  <a:pt x="47836" y="0"/>
                </a:lnTo>
                <a:cubicBezTo>
                  <a:pt x="42552" y="1"/>
                  <a:pt x="38270" y="4181"/>
                  <a:pt x="38270" y="9336"/>
                </a:cubicBezTo>
                <a:cubicBezTo>
                  <a:pt x="38272" y="14489"/>
                  <a:pt x="42553" y="18666"/>
                  <a:pt x="47836" y="18668"/>
                </a:cubicBezTo>
                <a:lnTo>
                  <a:pt x="151161" y="18668"/>
                </a:lnTo>
                <a:cubicBezTo>
                  <a:pt x="156445" y="18666"/>
                  <a:pt x="160728" y="14487"/>
                  <a:pt x="160726" y="9332"/>
                </a:cubicBezTo>
                <a:cubicBezTo>
                  <a:pt x="160725" y="4178"/>
                  <a:pt x="156444" y="1"/>
                  <a:pt x="151161" y="0"/>
                </a:cubicBezTo>
                <a:close/>
                <a:moveTo>
                  <a:pt x="151161" y="59736"/>
                </a:moveTo>
                <a:lnTo>
                  <a:pt x="47836" y="59736"/>
                </a:lnTo>
                <a:cubicBezTo>
                  <a:pt x="42552" y="59736"/>
                  <a:pt x="38269" y="63915"/>
                  <a:pt x="38269" y="69070"/>
                </a:cubicBezTo>
                <a:cubicBezTo>
                  <a:pt x="38269" y="74225"/>
                  <a:pt x="42552" y="78404"/>
                  <a:pt x="47836" y="78404"/>
                </a:cubicBezTo>
                <a:lnTo>
                  <a:pt x="151161" y="78404"/>
                </a:lnTo>
                <a:cubicBezTo>
                  <a:pt x="156445" y="78404"/>
                  <a:pt x="160728" y="74225"/>
                  <a:pt x="160728" y="69070"/>
                </a:cubicBezTo>
                <a:cubicBezTo>
                  <a:pt x="160728" y="63915"/>
                  <a:pt x="156445" y="59736"/>
                  <a:pt x="151161" y="59736"/>
                </a:cubicBezTo>
                <a:close/>
                <a:moveTo>
                  <a:pt x="151161" y="119473"/>
                </a:moveTo>
                <a:lnTo>
                  <a:pt x="47836" y="119473"/>
                </a:lnTo>
                <a:cubicBezTo>
                  <a:pt x="42552" y="119473"/>
                  <a:pt x="38269" y="123652"/>
                  <a:pt x="38269" y="128807"/>
                </a:cubicBezTo>
                <a:cubicBezTo>
                  <a:pt x="38269" y="133962"/>
                  <a:pt x="42552" y="138140"/>
                  <a:pt x="47836" y="138140"/>
                </a:cubicBezTo>
                <a:lnTo>
                  <a:pt x="151161" y="138140"/>
                </a:lnTo>
                <a:cubicBezTo>
                  <a:pt x="156445" y="138140"/>
                  <a:pt x="160728" y="133962"/>
                  <a:pt x="160728" y="128807"/>
                </a:cubicBezTo>
                <a:cubicBezTo>
                  <a:pt x="160728" y="123652"/>
                  <a:pt x="156445" y="119473"/>
                  <a:pt x="151161" y="119473"/>
                </a:cubicBezTo>
                <a:close/>
                <a:moveTo>
                  <a:pt x="11481" y="0"/>
                </a:moveTo>
                <a:lnTo>
                  <a:pt x="9567" y="0"/>
                </a:lnTo>
                <a:cubicBezTo>
                  <a:pt x="4283" y="1"/>
                  <a:pt x="1" y="4181"/>
                  <a:pt x="2" y="9336"/>
                </a:cubicBezTo>
                <a:cubicBezTo>
                  <a:pt x="3" y="14489"/>
                  <a:pt x="4285" y="18666"/>
                  <a:pt x="9567" y="18668"/>
                </a:cubicBezTo>
                <a:lnTo>
                  <a:pt x="11481" y="18668"/>
                </a:lnTo>
                <a:cubicBezTo>
                  <a:pt x="16764" y="18666"/>
                  <a:pt x="21047" y="14487"/>
                  <a:pt x="21046" y="9332"/>
                </a:cubicBezTo>
                <a:cubicBezTo>
                  <a:pt x="21045" y="4178"/>
                  <a:pt x="16763" y="1"/>
                  <a:pt x="11481" y="0"/>
                </a:cubicBezTo>
                <a:close/>
                <a:moveTo>
                  <a:pt x="11481" y="59736"/>
                </a:moveTo>
                <a:lnTo>
                  <a:pt x="9567" y="59736"/>
                </a:lnTo>
                <a:cubicBezTo>
                  <a:pt x="4283" y="59736"/>
                  <a:pt x="0" y="63915"/>
                  <a:pt x="0" y="69070"/>
                </a:cubicBezTo>
                <a:cubicBezTo>
                  <a:pt x="0" y="74225"/>
                  <a:pt x="4283" y="78404"/>
                  <a:pt x="9567" y="78404"/>
                </a:cubicBezTo>
                <a:lnTo>
                  <a:pt x="11481" y="78404"/>
                </a:lnTo>
                <a:cubicBezTo>
                  <a:pt x="16764" y="78404"/>
                  <a:pt x="21048" y="74225"/>
                  <a:pt x="21048" y="69070"/>
                </a:cubicBezTo>
                <a:cubicBezTo>
                  <a:pt x="21048" y="63915"/>
                  <a:pt x="16764" y="59736"/>
                  <a:pt x="11481" y="59736"/>
                </a:cubicBezTo>
                <a:close/>
                <a:moveTo>
                  <a:pt x="11481" y="119473"/>
                </a:moveTo>
                <a:lnTo>
                  <a:pt x="9567" y="119473"/>
                </a:lnTo>
                <a:cubicBezTo>
                  <a:pt x="4283" y="119473"/>
                  <a:pt x="0" y="123652"/>
                  <a:pt x="0" y="128807"/>
                </a:cubicBezTo>
                <a:cubicBezTo>
                  <a:pt x="0" y="133962"/>
                  <a:pt x="4283" y="138140"/>
                  <a:pt x="9567" y="138140"/>
                </a:cubicBezTo>
                <a:lnTo>
                  <a:pt x="11481" y="138140"/>
                </a:lnTo>
                <a:cubicBezTo>
                  <a:pt x="16764" y="138140"/>
                  <a:pt x="21048" y="133962"/>
                  <a:pt x="21048" y="128807"/>
                </a:cubicBezTo>
                <a:cubicBezTo>
                  <a:pt x="21048" y="123652"/>
                  <a:pt x="16764" y="119473"/>
                  <a:pt x="11481" y="119473"/>
                </a:cubicBezTo>
                <a:close/>
              </a:path>
            </a:pathLst>
          </a:custGeom>
          <a:solidFill>
            <a:srgbClr val="FFFFFF"/>
          </a:solidFill>
        </p:spPr>
      </p:sp>
      <p:sp>
        <p:nvSpPr>
          <p:cNvPr id="34" name="Text 29"/>
          <p:cNvSpPr/>
          <p:nvPr/>
        </p:nvSpPr>
        <p:spPr>
          <a:xfrm>
            <a:off x="10068278" y="2749149"/>
            <a:ext cx="160728" cy="138140"/>
          </a:xfrm>
          <a:prstGeom prst="rect">
            <a:avLst/>
          </a:prstGeom>
          <a:noFill/>
        </p:spPr>
        <p:txBody>
          <a:bodyPr wrap="square" lIns="45720" tIns="91440" rIns="91440" bIns="45720" rtlCol="0" anchor="ctr"/>
          <a:lstStyle/>
          <a:p>
            <a:pPr>
              <a:lnSpc>
                <a:spcPct val="100000"/>
              </a:lnSpc>
            </a:pPr>
            <a:endParaRPr lang="en-US" sz="1600" dirty="0"/>
          </a:p>
        </p:txBody>
      </p:sp>
      <p:sp>
        <p:nvSpPr>
          <p:cNvPr id="35" name="Text 30"/>
          <p:cNvSpPr/>
          <p:nvPr/>
        </p:nvSpPr>
        <p:spPr>
          <a:xfrm>
            <a:off x="449580" y="3501390"/>
            <a:ext cx="3299460" cy="368300"/>
          </a:xfrm>
          <a:prstGeom prst="rect">
            <a:avLst/>
          </a:prstGeom>
          <a:noFill/>
        </p:spPr>
        <p:txBody>
          <a:bodyPr wrap="square" lIns="91440" tIns="45720" rIns="91440" bIns="45720" rtlCol="0" anchor="ctr">
            <a:spAutoFit/>
          </a:bodyPr>
          <a:lstStyle/>
          <a:p>
            <a:pPr algn="ctr">
              <a:lnSpc>
                <a:spcPct val="100000"/>
              </a:lnSpc>
            </a:pPr>
            <a:r>
              <a:rPr lang="en-US" sz="2400" b="1" dirty="0">
                <a:solidFill>
                  <a:srgbClr val="D1151B"/>
                </a:solidFill>
                <a:latin typeface="MiSans" pitchFamily="34" charset="-122"/>
                <a:ea typeface="MiSans" pitchFamily="34" charset="-122"/>
                <a:cs typeface="MiSans" pitchFamily="34" charset="-120"/>
              </a:rPr>
              <a:t>党的绝对领导核心要义</a:t>
            </a:r>
            <a:endParaRPr lang="en-US" sz="1600" dirty="0"/>
          </a:p>
        </p:txBody>
      </p:sp>
      <p:sp>
        <p:nvSpPr>
          <p:cNvPr id="36" name="Text 31"/>
          <p:cNvSpPr/>
          <p:nvPr/>
        </p:nvSpPr>
        <p:spPr>
          <a:xfrm>
            <a:off x="4511675" y="3501390"/>
            <a:ext cx="3299460" cy="368300"/>
          </a:xfrm>
          <a:prstGeom prst="rect">
            <a:avLst/>
          </a:prstGeom>
          <a:noFill/>
        </p:spPr>
        <p:txBody>
          <a:bodyPr wrap="square" lIns="91440" tIns="45720" rIns="91440" bIns="45720" rtlCol="0" anchor="ctr">
            <a:spAutoFit/>
          </a:bodyPr>
          <a:lstStyle/>
          <a:p>
            <a:pPr algn="ctr">
              <a:lnSpc>
                <a:spcPct val="100000"/>
              </a:lnSpc>
            </a:pPr>
            <a:r>
              <a:rPr lang="en-US" sz="2400" b="1" dirty="0">
                <a:solidFill>
                  <a:srgbClr val="D1151B"/>
                </a:solidFill>
                <a:latin typeface="MiSans" pitchFamily="34" charset="-122"/>
                <a:ea typeface="MiSans" pitchFamily="34" charset="-122"/>
                <a:cs typeface="MiSans" pitchFamily="34" charset="-120"/>
              </a:rPr>
              <a:t>中国特色国家安全道路</a:t>
            </a:r>
            <a:endParaRPr lang="en-US" sz="1600" dirty="0"/>
          </a:p>
        </p:txBody>
      </p:sp>
      <p:sp>
        <p:nvSpPr>
          <p:cNvPr id="37" name="Text 32"/>
          <p:cNvSpPr/>
          <p:nvPr/>
        </p:nvSpPr>
        <p:spPr>
          <a:xfrm>
            <a:off x="8529955" y="3501390"/>
            <a:ext cx="3212465" cy="368300"/>
          </a:xfrm>
          <a:prstGeom prst="rect">
            <a:avLst/>
          </a:prstGeom>
          <a:noFill/>
        </p:spPr>
        <p:txBody>
          <a:bodyPr wrap="square" lIns="91440" tIns="45720" rIns="91440" bIns="45720" rtlCol="0" anchor="ctr">
            <a:spAutoFit/>
          </a:bodyPr>
          <a:lstStyle/>
          <a:p>
            <a:pPr algn="ctr">
              <a:lnSpc>
                <a:spcPct val="100000"/>
              </a:lnSpc>
            </a:pPr>
            <a:r>
              <a:rPr lang="en-US" sz="2400" b="1" dirty="0">
                <a:solidFill>
                  <a:srgbClr val="D1151B"/>
                </a:solidFill>
                <a:latin typeface="MiSans" pitchFamily="34" charset="-122"/>
                <a:ea typeface="MiSans" pitchFamily="34" charset="-122"/>
                <a:cs typeface="MiSans" pitchFamily="34" charset="-120"/>
              </a:rPr>
              <a:t>体系能力现代化</a:t>
            </a:r>
            <a:endParaRPr lang="en-US" sz="16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45-d2slnje1bb2p4onbqma0.jpg"/>
          <p:cNvPicPr>
            <a:picLocks noChangeAspect="1"/>
          </p:cNvPicPr>
          <p:nvPr/>
        </p:nvPicPr>
        <p:blipFill>
          <a:blip r:embed="rId1"/>
          <a:srcRect b="15534"/>
          <a:stretch>
            <a:fillRect/>
          </a:stretch>
        </p:blipFill>
        <p:spPr>
          <a:xfrm>
            <a:off x="-24765" y="0"/>
            <a:ext cx="12224385" cy="6336030"/>
          </a:xfrm>
          <a:prstGeom prst="rect">
            <a:avLst/>
          </a:prstGeom>
        </p:spPr>
      </p:pic>
      <p:pic>
        <p:nvPicPr>
          <p:cNvPr id="3" name="Image 1" descr="https://kimi-img.moonshot.cn/pub/slides/slides_tmpl/image/25-09-04-17:28:34-d2slngm1bb2p4onbqls0.png"/>
          <p:cNvPicPr>
            <a:picLocks noChangeAspect="1"/>
          </p:cNvPicPr>
          <p:nvPr/>
        </p:nvPicPr>
        <p:blipFill>
          <a:blip r:embed="rId2"/>
          <a:srcRect l="4542" r="12091"/>
          <a:stretch>
            <a:fillRect/>
          </a:stretch>
        </p:blipFill>
        <p:spPr>
          <a:xfrm>
            <a:off x="-635" y="4653280"/>
            <a:ext cx="12263120" cy="2235200"/>
          </a:xfrm>
          <a:prstGeom prst="rect">
            <a:avLst/>
          </a:prstGeom>
        </p:spPr>
      </p:pic>
      <p:sp>
        <p:nvSpPr>
          <p:cNvPr id="4" name="Shape 0"/>
          <p:cNvSpPr/>
          <p:nvPr/>
        </p:nvSpPr>
        <p:spPr>
          <a:xfrm>
            <a:off x="4839970" y="1276350"/>
            <a:ext cx="2211705" cy="2129155"/>
          </a:xfrm>
          <a:prstGeom prst="ellipse">
            <a:avLst/>
          </a:prstGeom>
          <a:gradFill flip="none" rotWithShape="1">
            <a:gsLst>
              <a:gs pos="0">
                <a:srgbClr val="FADBBA"/>
              </a:gs>
              <a:gs pos="100000">
                <a:srgbClr val="FADBBA">
                  <a:alpha val="0"/>
                </a:srgbClr>
              </a:gs>
            </a:gsLst>
            <a:lin ang="5400000" scaled="1"/>
          </a:gradFill>
        </p:spPr>
      </p:sp>
      <p:sp>
        <p:nvSpPr>
          <p:cNvPr id="5" name="Text 1"/>
          <p:cNvSpPr/>
          <p:nvPr/>
        </p:nvSpPr>
        <p:spPr>
          <a:xfrm>
            <a:off x="4839970" y="1276350"/>
            <a:ext cx="2211705" cy="2129155"/>
          </a:xfrm>
          <a:prstGeom prst="rect">
            <a:avLst/>
          </a:prstGeom>
          <a:noFill/>
        </p:spPr>
        <p:txBody>
          <a:bodyPr wrap="square" lIns="37338" tIns="74676" rIns="74676" bIns="37338" rtlCol="0" anchor="ctr"/>
          <a:lstStyle/>
          <a:p>
            <a:pPr>
              <a:lnSpc>
                <a:spcPct val="100000"/>
              </a:lnSpc>
            </a:pPr>
            <a:endParaRPr lang="en-US" sz="1600" dirty="0"/>
          </a:p>
        </p:txBody>
      </p:sp>
      <p:sp>
        <p:nvSpPr>
          <p:cNvPr id="6" name="Shape 2"/>
          <p:cNvSpPr/>
          <p:nvPr/>
        </p:nvSpPr>
        <p:spPr>
          <a:xfrm>
            <a:off x="5204934" y="1626637"/>
            <a:ext cx="1481777" cy="1426471"/>
          </a:xfrm>
          <a:prstGeom prst="ellipse">
            <a:avLst/>
          </a:prstGeom>
          <a:gradFill flip="none" rotWithShape="1">
            <a:gsLst>
              <a:gs pos="0">
                <a:srgbClr val="FBE9DC"/>
              </a:gs>
              <a:gs pos="30000">
                <a:srgbClr val="FBE9DC"/>
              </a:gs>
              <a:gs pos="100000">
                <a:srgbClr val="F9C688"/>
              </a:gs>
            </a:gsLst>
            <a:lin ang="5400000" scaled="1"/>
          </a:gradFill>
        </p:spPr>
      </p:sp>
      <p:sp>
        <p:nvSpPr>
          <p:cNvPr id="7" name="Text 3"/>
          <p:cNvSpPr/>
          <p:nvPr/>
        </p:nvSpPr>
        <p:spPr>
          <a:xfrm>
            <a:off x="5204934" y="1626637"/>
            <a:ext cx="1481777" cy="1426471"/>
          </a:xfrm>
          <a:prstGeom prst="rect">
            <a:avLst/>
          </a:prstGeom>
          <a:noFill/>
        </p:spPr>
        <p:txBody>
          <a:bodyPr wrap="square" lIns="37338" tIns="74676" rIns="74676" bIns="37338" rtlCol="0" anchor="ctr"/>
          <a:lstStyle/>
          <a:p>
            <a:pPr>
              <a:lnSpc>
                <a:spcPct val="100000"/>
              </a:lnSpc>
            </a:pPr>
            <a:endParaRPr lang="en-US" sz="1600" dirty="0"/>
          </a:p>
        </p:txBody>
      </p:sp>
      <p:sp>
        <p:nvSpPr>
          <p:cNvPr id="8" name="Text 4"/>
          <p:cNvSpPr/>
          <p:nvPr/>
        </p:nvSpPr>
        <p:spPr>
          <a:xfrm>
            <a:off x="551384" y="3651250"/>
            <a:ext cx="11233248" cy="749300"/>
          </a:xfrm>
          <a:prstGeom prst="rect">
            <a:avLst/>
          </a:prstGeom>
          <a:noFill/>
        </p:spPr>
        <p:txBody>
          <a:bodyPr wrap="square" lIns="91440" tIns="45720" rIns="91440" bIns="45720" rtlCol="0" anchor="t">
            <a:spAutoFit/>
          </a:bodyPr>
          <a:lstStyle/>
          <a:p>
            <a:pPr algn="ctr">
              <a:lnSpc>
                <a:spcPct val="100000"/>
              </a:lnSpc>
            </a:pPr>
            <a:r>
              <a:rPr lang="en-US" sz="4800" dirty="0">
                <a:gradFill flip="none" rotWithShape="0">
                  <a:gsLst>
                    <a:gs pos="0">
                      <a:srgbClr val="FBE9DC"/>
                    </a:gs>
                    <a:gs pos="30000">
                      <a:srgbClr val="FBE9DC"/>
                    </a:gs>
                    <a:gs pos="100000">
                      <a:srgbClr val="F9C688"/>
                    </a:gs>
                  </a:gsLst>
                  <a:lin ang="5400000" scaled="1"/>
                </a:gradFill>
                <a:latin typeface="MiSans" pitchFamily="34" charset="-122"/>
                <a:ea typeface="MiSans" pitchFamily="34" charset="-122"/>
                <a:cs typeface="MiSans" pitchFamily="34" charset="-120"/>
              </a:rPr>
              <a:t>党的绝对领导核心要义</a:t>
            </a:r>
            <a:endParaRPr lang="en-US" sz="1600" dirty="0"/>
          </a:p>
        </p:txBody>
      </p:sp>
      <p:pic>
        <p:nvPicPr>
          <p:cNvPr id="9" name="Image 2" descr="https://kimi-img.moonshot.cn/pub/slides/slides_tmpl/image/25-09-04-17:28:34-d2slngm1bb2p4onbqlrg.png"/>
          <p:cNvPicPr>
            <a:picLocks noChangeAspect="1"/>
          </p:cNvPicPr>
          <p:nvPr/>
        </p:nvPicPr>
        <p:blipFill>
          <a:blip r:embed="rId3"/>
          <a:stretch>
            <a:fillRect/>
          </a:stretch>
        </p:blipFill>
        <p:spPr>
          <a:xfrm flipH="1">
            <a:off x="9249098" y="516585"/>
            <a:ext cx="2279576" cy="967712"/>
          </a:xfrm>
          <a:prstGeom prst="rect">
            <a:avLst/>
          </a:prstGeom>
        </p:spPr>
      </p:pic>
      <p:sp>
        <p:nvSpPr>
          <p:cNvPr id="10" name="Text 5"/>
          <p:cNvSpPr/>
          <p:nvPr/>
        </p:nvSpPr>
        <p:spPr>
          <a:xfrm>
            <a:off x="5287645" y="1698625"/>
            <a:ext cx="1499870" cy="1244600"/>
          </a:xfrm>
          <a:prstGeom prst="rect">
            <a:avLst/>
          </a:prstGeom>
          <a:noFill/>
        </p:spPr>
        <p:txBody>
          <a:bodyPr wrap="square" lIns="91440" tIns="45720" rIns="91440" bIns="45720" rtlCol="0" anchor="t">
            <a:spAutoFit/>
          </a:bodyPr>
          <a:lstStyle/>
          <a:p>
            <a:pPr>
              <a:lnSpc>
                <a:spcPct val="100000"/>
              </a:lnSpc>
            </a:pPr>
            <a:r>
              <a:rPr lang="en-US" sz="8000" b="1" dirty="0">
                <a:solidFill>
                  <a:srgbClr val="C00000"/>
                </a:solidFill>
                <a:latin typeface="MiSans" pitchFamily="34" charset="-122"/>
                <a:ea typeface="MiSans" pitchFamily="34" charset="-122"/>
                <a:cs typeface="MiSans" pitchFamily="34" charset="-120"/>
              </a:rPr>
              <a:t>01</a:t>
            </a:r>
            <a:endParaRPr lang="en-US" sz="1600" dirty="0"/>
          </a:p>
        </p:txBody>
      </p:sp>
      <p:pic>
        <p:nvPicPr>
          <p:cNvPr id="11" name="Image 3" descr="https://kimi-img.moonshot.cn/pub/slides/slides_tmpl/image/25-09-04-17:28:35-d2slngu1bb2p4onbqm1g.png"/>
          <p:cNvPicPr>
            <a:picLocks noChangeAspect="1"/>
          </p:cNvPicPr>
          <p:nvPr/>
        </p:nvPicPr>
        <p:blipFill>
          <a:blip r:embed="rId4"/>
          <a:stretch>
            <a:fillRect/>
          </a:stretch>
        </p:blipFill>
        <p:spPr>
          <a:xfrm>
            <a:off x="5190808" y="4582219"/>
            <a:ext cx="1810385" cy="304800"/>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6-d2slnh61bb2p4onbqm40.png"/>
          <p:cNvPicPr>
            <a:picLocks noChangeAspect="1"/>
          </p:cNvPicPr>
          <p:nvPr/>
        </p:nvPicPr>
        <p:blipFill>
          <a:blip r:embed="rId1"/>
          <a:stretch>
            <a:fillRect/>
          </a:stretch>
        </p:blipFill>
        <p:spPr>
          <a:xfrm>
            <a:off x="0" y="5822330"/>
            <a:ext cx="12192000" cy="1035670"/>
          </a:xfrm>
          <a:prstGeom prst="rect">
            <a:avLst/>
          </a:prstGeom>
        </p:spPr>
      </p:pic>
      <p:pic>
        <p:nvPicPr>
          <p:cNvPr id="3" name="Image 1" descr="https://kimi-img.moonshot.cn/pub/slides/slides_tmpl/image/25-09-04-17:28:35-d2slngu1bb2p4onbqm20.png"/>
          <p:cNvPicPr>
            <a:picLocks noChangeAspect="1"/>
          </p:cNvPicPr>
          <p:nvPr/>
        </p:nvPicPr>
        <p:blipFill>
          <a:blip r:embed="rId2"/>
          <a:stretch>
            <a:fillRect/>
          </a:stretch>
        </p:blipFill>
        <p:spPr>
          <a:xfrm>
            <a:off x="1689735" y="614680"/>
            <a:ext cx="8644255" cy="328930"/>
          </a:xfrm>
          <a:prstGeom prst="rect">
            <a:avLst/>
          </a:prstGeom>
        </p:spPr>
      </p:pic>
      <p:sp>
        <p:nvSpPr>
          <p:cNvPr id="4" name="Shape 0"/>
          <p:cNvSpPr/>
          <p:nvPr/>
        </p:nvSpPr>
        <p:spPr>
          <a:xfrm flipH="1">
            <a:off x="1448264" y="1499671"/>
            <a:ext cx="10172700" cy="4430810"/>
          </a:xfrm>
          <a:prstGeom prst="wave">
            <a:avLst>
              <a:gd name="adj1" fmla="val 6051"/>
              <a:gd name="adj2" fmla="val -1863"/>
            </a:avLst>
          </a:prstGeom>
          <a:solidFill>
            <a:srgbClr val="FFFFFF"/>
          </a:solidFill>
          <a:ln w="19050">
            <a:solidFill>
              <a:srgbClr val="D1151B"/>
            </a:solidFill>
            <a:prstDash val="solid"/>
          </a:ln>
        </p:spPr>
      </p:sp>
      <p:sp>
        <p:nvSpPr>
          <p:cNvPr id="5" name="Text 1"/>
          <p:cNvSpPr/>
          <p:nvPr/>
        </p:nvSpPr>
        <p:spPr>
          <a:xfrm>
            <a:off x="1448264" y="1499671"/>
            <a:ext cx="10172700" cy="4430810"/>
          </a:xfrm>
          <a:prstGeom prst="rect">
            <a:avLst/>
          </a:prstGeom>
          <a:noFill/>
        </p:spPr>
        <p:txBody>
          <a:bodyPr wrap="square" lIns="45720" tIns="91440" rIns="91440" bIns="45720" rtlCol="0" anchor="ctr"/>
          <a:lstStyle/>
          <a:p>
            <a:pPr>
              <a:lnSpc>
                <a:spcPct val="100000"/>
              </a:lnSpc>
            </a:pPr>
            <a:endParaRPr lang="en-US" sz="1600" dirty="0"/>
          </a:p>
        </p:txBody>
      </p:sp>
      <p:sp>
        <p:nvSpPr>
          <p:cNvPr id="6" name="Shape 2"/>
          <p:cNvSpPr/>
          <p:nvPr/>
        </p:nvSpPr>
        <p:spPr>
          <a:xfrm>
            <a:off x="615622" y="1671038"/>
            <a:ext cx="4706277" cy="3820178"/>
          </a:xfrm>
          <a:prstGeom prst="rect">
            <a:avLst/>
          </a:prstGeom>
          <a:solidFill>
            <a:srgbClr val="D1151B"/>
          </a:solidFill>
          <a:ln w="19050">
            <a:solidFill>
              <a:srgbClr val="D1151B"/>
            </a:solidFill>
            <a:prstDash val="solid"/>
          </a:ln>
        </p:spPr>
      </p:sp>
      <p:sp>
        <p:nvSpPr>
          <p:cNvPr id="7" name="Text 3"/>
          <p:cNvSpPr/>
          <p:nvPr/>
        </p:nvSpPr>
        <p:spPr>
          <a:xfrm>
            <a:off x="615622" y="1671038"/>
            <a:ext cx="4706277" cy="3820178"/>
          </a:xfrm>
          <a:prstGeom prst="rect">
            <a:avLst/>
          </a:prstGeom>
          <a:noFill/>
        </p:spPr>
        <p:txBody>
          <a:bodyPr wrap="square" lIns="45720" tIns="91440" rIns="91440" bIns="45720" rtlCol="0" anchor="ctr"/>
          <a:lstStyle/>
          <a:p>
            <a:pPr>
              <a:lnSpc>
                <a:spcPct val="100000"/>
              </a:lnSpc>
            </a:pPr>
            <a:endParaRPr lang="en-US" sz="1600" dirty="0"/>
          </a:p>
        </p:txBody>
      </p:sp>
      <p:sp>
        <p:nvSpPr>
          <p:cNvPr id="8" name="Shape 4"/>
          <p:cNvSpPr/>
          <p:nvPr/>
        </p:nvSpPr>
        <p:spPr>
          <a:xfrm>
            <a:off x="571036" y="4950426"/>
            <a:ext cx="4706277" cy="593123"/>
          </a:xfrm>
          <a:prstGeom prst="rect">
            <a:avLst/>
          </a:prstGeom>
          <a:solidFill>
            <a:srgbClr val="D1151B">
              <a:alpha val="70196"/>
            </a:srgbClr>
          </a:solidFill>
          <a:ln w="19050">
            <a:solidFill>
              <a:srgbClr val="D1151B"/>
            </a:solidFill>
            <a:prstDash val="solid"/>
          </a:ln>
        </p:spPr>
      </p:sp>
      <p:sp>
        <p:nvSpPr>
          <p:cNvPr id="9" name="Text 5"/>
          <p:cNvSpPr/>
          <p:nvPr/>
        </p:nvSpPr>
        <p:spPr>
          <a:xfrm>
            <a:off x="571036" y="4950426"/>
            <a:ext cx="4706277" cy="593123"/>
          </a:xfrm>
          <a:prstGeom prst="rect">
            <a:avLst/>
          </a:prstGeom>
          <a:noFill/>
        </p:spPr>
        <p:txBody>
          <a:bodyPr wrap="square" lIns="45720" tIns="91440" rIns="91440" bIns="45720" rtlCol="0" anchor="ctr"/>
          <a:lstStyle/>
          <a:p>
            <a:pPr>
              <a:lnSpc>
                <a:spcPct val="100000"/>
              </a:lnSpc>
            </a:pPr>
            <a:endParaRPr lang="en-US" sz="1600" dirty="0"/>
          </a:p>
        </p:txBody>
      </p:sp>
      <p:sp>
        <p:nvSpPr>
          <p:cNvPr id="10" name="Shape 6"/>
          <p:cNvSpPr/>
          <p:nvPr/>
        </p:nvSpPr>
        <p:spPr>
          <a:xfrm>
            <a:off x="6023785" y="2636630"/>
            <a:ext cx="3883165" cy="0"/>
          </a:xfrm>
          <a:prstGeom prst="line">
            <a:avLst/>
          </a:prstGeom>
          <a:noFill/>
          <a:ln w="19050">
            <a:gradFill flip="none" rotWithShape="1">
              <a:gsLst>
                <a:gs pos="0">
                  <a:srgbClr val="D1151B"/>
                </a:gs>
                <a:gs pos="100000">
                  <a:srgbClr val="D1151B">
                    <a:alpha val="0"/>
                  </a:srgbClr>
                </a:gs>
              </a:gsLst>
              <a:lin ang="0" scaled="1"/>
            </a:gradFill>
            <a:prstDash val="solid"/>
            <a:headEnd type="none"/>
            <a:tailEnd type="none"/>
          </a:ln>
        </p:spPr>
      </p:sp>
      <p:pic>
        <p:nvPicPr>
          <p:cNvPr id="11" name="Image 2" descr="https://kimi-img.moonshot.cn/pub/slides/slides_tmpl/image/25-09-04-17:28:36-d2slnh61bb2p4onbqm4g.jpg"/>
          <p:cNvPicPr>
            <a:picLocks noChangeAspect="1"/>
          </p:cNvPicPr>
          <p:nvPr/>
        </p:nvPicPr>
        <p:blipFill>
          <a:blip r:embed="rId3"/>
          <a:stretch>
            <a:fillRect/>
          </a:stretch>
        </p:blipFill>
        <p:spPr>
          <a:xfrm>
            <a:off x="615315" y="1684020"/>
            <a:ext cx="4707255" cy="3294380"/>
          </a:xfrm>
          <a:prstGeom prst="rect">
            <a:avLst/>
          </a:prstGeom>
        </p:spPr>
      </p:pic>
      <p:sp>
        <p:nvSpPr>
          <p:cNvPr id="12" name="Text 7"/>
          <p:cNvSpPr/>
          <p:nvPr/>
        </p:nvSpPr>
        <p:spPr>
          <a:xfrm>
            <a:off x="3211195" y="476250"/>
            <a:ext cx="5769610" cy="1041400"/>
          </a:xfrm>
          <a:prstGeom prst="rect">
            <a:avLst/>
          </a:prstGeom>
          <a:noFill/>
        </p:spPr>
        <p:txBody>
          <a:bodyPr wrap="square" lIns="91440" tIns="45720" rIns="91440" bIns="45720" rtlCol="0" anchor="t">
            <a:spAutoFit/>
          </a:bodyPr>
          <a:lstStyle/>
          <a:p>
            <a:pPr algn="ctr">
              <a:lnSpc>
                <a:spcPct val="100000"/>
              </a:lnSpc>
            </a:pPr>
            <a:r>
              <a:rPr lang="en-US" sz="3200" b="1" dirty="0">
                <a:solidFill>
                  <a:srgbClr val="D1151B"/>
                </a:solidFill>
                <a:latin typeface="MiSans" pitchFamily="34" charset="-122"/>
                <a:ea typeface="MiSans" pitchFamily="34" charset="-122"/>
                <a:cs typeface="MiSans" pitchFamily="34" charset="-120"/>
              </a:rPr>
              <a:t>坚持党的领导与中国特色国家安全道路</a:t>
            </a:r>
            <a:endParaRPr lang="en-US" sz="1600" dirty="0"/>
          </a:p>
        </p:txBody>
      </p:sp>
      <p:sp>
        <p:nvSpPr>
          <p:cNvPr id="13" name="Text 8"/>
          <p:cNvSpPr/>
          <p:nvPr/>
        </p:nvSpPr>
        <p:spPr>
          <a:xfrm>
            <a:off x="5951855" y="2060575"/>
            <a:ext cx="5093335" cy="368300"/>
          </a:xfrm>
          <a:prstGeom prst="rect">
            <a:avLst/>
          </a:prstGeom>
          <a:noFill/>
        </p:spPr>
        <p:txBody>
          <a:bodyPr wrap="square" lIns="91440" tIns="45720" rIns="91440" bIns="45720" rtlCol="0" anchor="t">
            <a:spAutoFit/>
          </a:bodyPr>
          <a:lstStyle/>
          <a:p>
            <a:pPr algn="just">
              <a:lnSpc>
                <a:spcPct val="100000"/>
              </a:lnSpc>
            </a:pPr>
            <a:r>
              <a:rPr lang="en-US" sz="2400" b="1" dirty="0">
                <a:solidFill>
                  <a:srgbClr val="D1151B"/>
                </a:solidFill>
                <a:latin typeface="MiSans" pitchFamily="34" charset="-122"/>
                <a:ea typeface="MiSans" pitchFamily="34" charset="-122"/>
                <a:cs typeface="MiSans" pitchFamily="34" charset="-120"/>
              </a:rPr>
              <a:t>课程导入</a:t>
            </a:r>
            <a:endParaRPr lang="en-US" sz="1600" dirty="0"/>
          </a:p>
        </p:txBody>
      </p:sp>
      <p:sp>
        <p:nvSpPr>
          <p:cNvPr id="14" name="Text 9"/>
          <p:cNvSpPr/>
          <p:nvPr/>
        </p:nvSpPr>
        <p:spPr>
          <a:xfrm>
            <a:off x="5951855" y="2773045"/>
            <a:ext cx="5340350" cy="2057797"/>
          </a:xfrm>
          <a:prstGeom prst="rect">
            <a:avLst/>
          </a:prstGeom>
          <a:noFill/>
        </p:spPr>
        <p:txBody>
          <a:bodyPr wrap="square" lIns="91440" tIns="45720" rIns="91440" bIns="45720" rtlCol="0" anchor="t">
            <a:spAutoFit/>
          </a:bodyPr>
          <a:lstStyle/>
          <a:p>
            <a:pPr>
              <a:lnSpc>
                <a:spcPct val="150000"/>
              </a:lnSpc>
            </a:pPr>
            <a:r>
              <a:rPr lang="en-US" sz="1800" dirty="0">
                <a:solidFill>
                  <a:srgbClr val="000000"/>
                </a:solidFill>
                <a:latin typeface="MiSans" pitchFamily="34" charset="-122"/>
                <a:ea typeface="MiSans" pitchFamily="34" charset="-122"/>
                <a:cs typeface="MiSans" pitchFamily="34" charset="-120"/>
              </a:rPr>
              <a:t>同学们，国家安全是国家生存与发展的基石，而党的领导则是国家安全工作的根本保证。今天，我们将深入探讨坚持党的领导与中国特色国家安全道路的内涵与实践，理解这一道路为何是中国国家安全的必然选择。</a:t>
            </a:r>
            <a:endParaRPr lang="en-US" sz="1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6-d2slnh61bb2p4onbqm40.png"/>
          <p:cNvPicPr>
            <a:picLocks noChangeAspect="1"/>
          </p:cNvPicPr>
          <p:nvPr/>
        </p:nvPicPr>
        <p:blipFill>
          <a:blip r:embed="rId1"/>
          <a:stretch>
            <a:fillRect/>
          </a:stretch>
        </p:blipFill>
        <p:spPr>
          <a:xfrm>
            <a:off x="0" y="5822330"/>
            <a:ext cx="12192000" cy="1035670"/>
          </a:xfrm>
          <a:prstGeom prst="rect">
            <a:avLst/>
          </a:prstGeom>
        </p:spPr>
      </p:pic>
      <p:pic>
        <p:nvPicPr>
          <p:cNvPr id="3" name="Image 1" descr="https://kimi-img.moonshot.cn/pub/slides/slides_tmpl/image/25-09-04-17:28:35-d2slngu1bb2p4onbqm20.png"/>
          <p:cNvPicPr>
            <a:picLocks noChangeAspect="1"/>
          </p:cNvPicPr>
          <p:nvPr/>
        </p:nvPicPr>
        <p:blipFill>
          <a:blip r:embed="rId2"/>
          <a:stretch>
            <a:fillRect/>
          </a:stretch>
        </p:blipFill>
        <p:spPr>
          <a:xfrm>
            <a:off x="1689735" y="614680"/>
            <a:ext cx="8644255" cy="328930"/>
          </a:xfrm>
          <a:prstGeom prst="rect">
            <a:avLst/>
          </a:prstGeom>
        </p:spPr>
      </p:pic>
      <p:pic>
        <p:nvPicPr>
          <p:cNvPr id="4" name="Image 2" descr="https://kimi-img.moonshot.cn/pub/slides/slides_tmpl/image/25-09-04-17:28:37-d2slnhe1bb2p4onbqm70.png"/>
          <p:cNvPicPr>
            <a:picLocks noChangeAspect="1"/>
          </p:cNvPicPr>
          <p:nvPr/>
        </p:nvPicPr>
        <p:blipFill>
          <a:blip r:embed="rId3"/>
          <a:stretch>
            <a:fillRect/>
          </a:stretch>
        </p:blipFill>
        <p:spPr>
          <a:xfrm>
            <a:off x="550545" y="1620520"/>
            <a:ext cx="3688080" cy="4340225"/>
          </a:xfrm>
          <a:prstGeom prst="rect">
            <a:avLst/>
          </a:prstGeom>
        </p:spPr>
      </p:pic>
      <p:pic>
        <p:nvPicPr>
          <p:cNvPr id="5" name="Image 3" descr="https://kimi-img.moonshot.cn/pub/slides/slides_tmpl/image/25-09-04-17:28:37-d2slnhe1bb2p4onbqm70.png"/>
          <p:cNvPicPr>
            <a:picLocks noChangeAspect="1"/>
          </p:cNvPicPr>
          <p:nvPr/>
        </p:nvPicPr>
        <p:blipFill>
          <a:blip r:embed="rId3"/>
          <a:stretch>
            <a:fillRect/>
          </a:stretch>
        </p:blipFill>
        <p:spPr>
          <a:xfrm>
            <a:off x="4225925" y="1620520"/>
            <a:ext cx="3688080" cy="4340225"/>
          </a:xfrm>
          <a:prstGeom prst="rect">
            <a:avLst/>
          </a:prstGeom>
        </p:spPr>
      </p:pic>
      <p:pic>
        <p:nvPicPr>
          <p:cNvPr id="6" name="Image 4" descr="https://kimi-img.moonshot.cn/pub/slides/slides_tmpl/image/25-09-04-17:28:37-d2slnhe1bb2p4onbqm70.png"/>
          <p:cNvPicPr>
            <a:picLocks noChangeAspect="1"/>
          </p:cNvPicPr>
          <p:nvPr/>
        </p:nvPicPr>
        <p:blipFill>
          <a:blip r:embed="rId3"/>
          <a:stretch>
            <a:fillRect/>
          </a:stretch>
        </p:blipFill>
        <p:spPr>
          <a:xfrm>
            <a:off x="7901305" y="1620520"/>
            <a:ext cx="3688080" cy="4340225"/>
          </a:xfrm>
          <a:prstGeom prst="rect">
            <a:avLst/>
          </a:prstGeom>
        </p:spPr>
      </p:pic>
      <p:sp>
        <p:nvSpPr>
          <p:cNvPr id="7" name="Text 0"/>
          <p:cNvSpPr/>
          <p:nvPr/>
        </p:nvSpPr>
        <p:spPr>
          <a:xfrm>
            <a:off x="3211195" y="476250"/>
            <a:ext cx="5769610" cy="495300"/>
          </a:xfrm>
          <a:prstGeom prst="rect">
            <a:avLst/>
          </a:prstGeom>
          <a:noFill/>
        </p:spPr>
        <p:txBody>
          <a:bodyPr wrap="square" lIns="91440" tIns="45720" rIns="91440" bIns="45720" rtlCol="0" anchor="t">
            <a:spAutoFit/>
          </a:bodyPr>
          <a:lstStyle/>
          <a:p>
            <a:pPr algn="ctr">
              <a:lnSpc>
                <a:spcPct val="100000"/>
              </a:lnSpc>
            </a:pPr>
            <a:r>
              <a:rPr lang="en-US" sz="3200" b="1" dirty="0">
                <a:solidFill>
                  <a:srgbClr val="D1151B"/>
                </a:solidFill>
                <a:latin typeface="MiSans" pitchFamily="34" charset="-122"/>
                <a:ea typeface="MiSans" pitchFamily="34" charset="-122"/>
                <a:cs typeface="MiSans" pitchFamily="34" charset="-120"/>
              </a:rPr>
              <a:t>坚持党的绝对领导</a:t>
            </a:r>
            <a:endParaRPr lang="en-US" sz="1600" dirty="0"/>
          </a:p>
        </p:txBody>
      </p:sp>
      <p:sp>
        <p:nvSpPr>
          <p:cNvPr id="8" name="Text 1"/>
          <p:cNvSpPr/>
          <p:nvPr/>
        </p:nvSpPr>
        <p:spPr>
          <a:xfrm>
            <a:off x="762635" y="1772920"/>
            <a:ext cx="3264535" cy="457835"/>
          </a:xfrm>
          <a:prstGeom prst="rect">
            <a:avLst/>
          </a:prstGeom>
          <a:noFill/>
        </p:spPr>
        <p:txBody>
          <a:bodyPr wrap="square" lIns="91440" tIns="45720" rIns="91440" bIns="45720" rtlCol="0" anchor="t"/>
          <a:lstStyle/>
          <a:p>
            <a:pPr algn="ctr">
              <a:lnSpc>
                <a:spcPct val="100000"/>
              </a:lnSpc>
            </a:pPr>
            <a:r>
              <a:rPr lang="en-US" sz="1800" b="1" dirty="0">
                <a:solidFill>
                  <a:srgbClr val="FFFFFF"/>
                </a:solidFill>
                <a:latin typeface="MiSans" pitchFamily="34" charset="-122"/>
                <a:ea typeface="MiSans" pitchFamily="34" charset="-122"/>
                <a:cs typeface="MiSans" pitchFamily="34" charset="-120"/>
              </a:rPr>
              <a:t>根本原则</a:t>
            </a:r>
            <a:endParaRPr lang="en-US" sz="1600" dirty="0"/>
          </a:p>
        </p:txBody>
      </p:sp>
      <p:sp>
        <p:nvSpPr>
          <p:cNvPr id="9" name="Text 2"/>
          <p:cNvSpPr/>
          <p:nvPr/>
        </p:nvSpPr>
        <p:spPr>
          <a:xfrm>
            <a:off x="901065" y="2517775"/>
            <a:ext cx="2987675" cy="1920478"/>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党对国家安全工作的绝对领导是中国特色国家安全道路的根本原则。这一原则确保了国家安全工作的正确方向，使国家安全战略能够紧密围绕国家核心利益和人民根本利益展开。</a:t>
            </a:r>
            <a:endParaRPr lang="en-US" sz="1600" dirty="0"/>
          </a:p>
        </p:txBody>
      </p:sp>
      <p:sp>
        <p:nvSpPr>
          <p:cNvPr id="10" name="Text 3"/>
          <p:cNvSpPr/>
          <p:nvPr/>
        </p:nvSpPr>
        <p:spPr>
          <a:xfrm>
            <a:off x="4438015" y="1772920"/>
            <a:ext cx="3264535" cy="457835"/>
          </a:xfrm>
          <a:prstGeom prst="rect">
            <a:avLst/>
          </a:prstGeom>
          <a:noFill/>
        </p:spPr>
        <p:txBody>
          <a:bodyPr wrap="square" lIns="91440" tIns="45720" rIns="91440" bIns="45720" rtlCol="0" anchor="t"/>
          <a:lstStyle/>
          <a:p>
            <a:pPr algn="ctr">
              <a:lnSpc>
                <a:spcPct val="100000"/>
              </a:lnSpc>
            </a:pPr>
            <a:r>
              <a:rPr lang="en-US" sz="1800" b="1" dirty="0">
                <a:solidFill>
                  <a:srgbClr val="FFFFFF"/>
                </a:solidFill>
                <a:latin typeface="MiSans" pitchFamily="34" charset="-122"/>
                <a:ea typeface="MiSans" pitchFamily="34" charset="-122"/>
                <a:cs typeface="MiSans" pitchFamily="34" charset="-120"/>
              </a:rPr>
              <a:t>实践要求</a:t>
            </a:r>
            <a:endParaRPr lang="en-US" sz="1600" dirty="0"/>
          </a:p>
        </p:txBody>
      </p:sp>
      <p:sp>
        <p:nvSpPr>
          <p:cNvPr id="11" name="Text 4"/>
          <p:cNvSpPr/>
          <p:nvPr/>
        </p:nvSpPr>
        <p:spPr>
          <a:xfrm>
            <a:off x="4576445" y="2517775"/>
            <a:ext cx="2987675" cy="1920478"/>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实现党的绝对领导需要在实践中做到：各级党委要切实履行国家安全责任，建立健全国家安全责任制，确保国家安全决策的科学性和执行力，同时加强跨部门、跨军地的协同机制，形成强大合力。</a:t>
            </a:r>
            <a:endParaRPr lang="en-US" sz="1600" dirty="0"/>
          </a:p>
        </p:txBody>
      </p:sp>
      <p:sp>
        <p:nvSpPr>
          <p:cNvPr id="12" name="Text 5"/>
          <p:cNvSpPr/>
          <p:nvPr/>
        </p:nvSpPr>
        <p:spPr>
          <a:xfrm>
            <a:off x="8113395" y="1772920"/>
            <a:ext cx="3264535" cy="457835"/>
          </a:xfrm>
          <a:prstGeom prst="rect">
            <a:avLst/>
          </a:prstGeom>
          <a:noFill/>
        </p:spPr>
        <p:txBody>
          <a:bodyPr wrap="square" lIns="91440" tIns="45720" rIns="91440" bIns="45720" rtlCol="0" anchor="t"/>
          <a:lstStyle/>
          <a:p>
            <a:pPr algn="ctr">
              <a:lnSpc>
                <a:spcPct val="100000"/>
              </a:lnSpc>
            </a:pPr>
            <a:r>
              <a:rPr lang="en-US" sz="1800" b="1" dirty="0">
                <a:solidFill>
                  <a:srgbClr val="FFFFFF"/>
                </a:solidFill>
                <a:latin typeface="MiSans" pitchFamily="34" charset="-122"/>
                <a:ea typeface="MiSans" pitchFamily="34" charset="-122"/>
                <a:cs typeface="MiSans" pitchFamily="34" charset="-120"/>
              </a:rPr>
              <a:t>开创性成就</a:t>
            </a:r>
            <a:endParaRPr lang="en-US" sz="1600" dirty="0"/>
          </a:p>
        </p:txBody>
      </p:sp>
      <p:sp>
        <p:nvSpPr>
          <p:cNvPr id="13" name="Text 6"/>
          <p:cNvSpPr/>
          <p:nvPr/>
        </p:nvSpPr>
        <p:spPr>
          <a:xfrm>
            <a:off x="8251825" y="2517775"/>
            <a:ext cx="2987675" cy="1920478"/>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新时代以来，党领导下的国家安全工作取得了开创性成就。从南海维权到反恐维稳，从疫情防控到金融安全，党始终在关键时刻发挥核心作用，确保国家在复杂多变的国际环境中保持稳定发展。</a:t>
            </a:r>
            <a:endParaRPr lang="en-US"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45-d2slnje1bb2p4onbqma0.jpg"/>
          <p:cNvPicPr>
            <a:picLocks noChangeAspect="1"/>
          </p:cNvPicPr>
          <p:nvPr/>
        </p:nvPicPr>
        <p:blipFill>
          <a:blip r:embed="rId1"/>
          <a:srcRect b="15534"/>
          <a:stretch>
            <a:fillRect/>
          </a:stretch>
        </p:blipFill>
        <p:spPr>
          <a:xfrm>
            <a:off x="-24765" y="0"/>
            <a:ext cx="12224385" cy="6336030"/>
          </a:xfrm>
          <a:prstGeom prst="rect">
            <a:avLst/>
          </a:prstGeom>
        </p:spPr>
      </p:pic>
      <p:pic>
        <p:nvPicPr>
          <p:cNvPr id="3" name="Image 1" descr="https://kimi-img.moonshot.cn/pub/slides/slides_tmpl/image/25-09-04-17:28:34-d2slngm1bb2p4onbqls0.png"/>
          <p:cNvPicPr>
            <a:picLocks noChangeAspect="1"/>
          </p:cNvPicPr>
          <p:nvPr/>
        </p:nvPicPr>
        <p:blipFill>
          <a:blip r:embed="rId2"/>
          <a:srcRect l="4542" r="12091"/>
          <a:stretch>
            <a:fillRect/>
          </a:stretch>
        </p:blipFill>
        <p:spPr>
          <a:xfrm>
            <a:off x="-635" y="4653280"/>
            <a:ext cx="12263120" cy="2235200"/>
          </a:xfrm>
          <a:prstGeom prst="rect">
            <a:avLst/>
          </a:prstGeom>
        </p:spPr>
      </p:pic>
      <p:sp>
        <p:nvSpPr>
          <p:cNvPr id="4" name="Shape 0"/>
          <p:cNvSpPr/>
          <p:nvPr/>
        </p:nvSpPr>
        <p:spPr>
          <a:xfrm>
            <a:off x="4839970" y="1276350"/>
            <a:ext cx="2211705" cy="2129155"/>
          </a:xfrm>
          <a:prstGeom prst="ellipse">
            <a:avLst/>
          </a:prstGeom>
          <a:gradFill flip="none" rotWithShape="1">
            <a:gsLst>
              <a:gs pos="0">
                <a:srgbClr val="FADBBA"/>
              </a:gs>
              <a:gs pos="100000">
                <a:srgbClr val="FADBBA">
                  <a:alpha val="0"/>
                </a:srgbClr>
              </a:gs>
            </a:gsLst>
            <a:lin ang="5400000" scaled="1"/>
          </a:gradFill>
        </p:spPr>
      </p:sp>
      <p:sp>
        <p:nvSpPr>
          <p:cNvPr id="5" name="Text 1"/>
          <p:cNvSpPr/>
          <p:nvPr/>
        </p:nvSpPr>
        <p:spPr>
          <a:xfrm>
            <a:off x="4839970" y="1276350"/>
            <a:ext cx="2211705" cy="2129155"/>
          </a:xfrm>
          <a:prstGeom prst="rect">
            <a:avLst/>
          </a:prstGeom>
          <a:noFill/>
        </p:spPr>
        <p:txBody>
          <a:bodyPr wrap="square" lIns="37338" tIns="74676" rIns="74676" bIns="37338" rtlCol="0" anchor="ctr"/>
          <a:lstStyle/>
          <a:p>
            <a:pPr>
              <a:lnSpc>
                <a:spcPct val="100000"/>
              </a:lnSpc>
            </a:pPr>
            <a:endParaRPr lang="en-US" sz="1600" dirty="0"/>
          </a:p>
        </p:txBody>
      </p:sp>
      <p:sp>
        <p:nvSpPr>
          <p:cNvPr id="6" name="Shape 2"/>
          <p:cNvSpPr/>
          <p:nvPr/>
        </p:nvSpPr>
        <p:spPr>
          <a:xfrm>
            <a:off x="5204934" y="1626637"/>
            <a:ext cx="1481777" cy="1426471"/>
          </a:xfrm>
          <a:prstGeom prst="ellipse">
            <a:avLst/>
          </a:prstGeom>
          <a:gradFill flip="none" rotWithShape="1">
            <a:gsLst>
              <a:gs pos="0">
                <a:srgbClr val="FBE9DC"/>
              </a:gs>
              <a:gs pos="30000">
                <a:srgbClr val="FBE9DC"/>
              </a:gs>
              <a:gs pos="100000">
                <a:srgbClr val="F9C688"/>
              </a:gs>
            </a:gsLst>
            <a:lin ang="5400000" scaled="1"/>
          </a:gradFill>
        </p:spPr>
      </p:sp>
      <p:sp>
        <p:nvSpPr>
          <p:cNvPr id="7" name="Text 3"/>
          <p:cNvSpPr/>
          <p:nvPr/>
        </p:nvSpPr>
        <p:spPr>
          <a:xfrm>
            <a:off x="5204934" y="1626637"/>
            <a:ext cx="1481777" cy="1426471"/>
          </a:xfrm>
          <a:prstGeom prst="rect">
            <a:avLst/>
          </a:prstGeom>
          <a:noFill/>
        </p:spPr>
        <p:txBody>
          <a:bodyPr wrap="square" lIns="37338" tIns="74676" rIns="74676" bIns="37338" rtlCol="0" anchor="ctr"/>
          <a:lstStyle/>
          <a:p>
            <a:pPr>
              <a:lnSpc>
                <a:spcPct val="100000"/>
              </a:lnSpc>
            </a:pPr>
            <a:endParaRPr lang="en-US" sz="1600" dirty="0"/>
          </a:p>
        </p:txBody>
      </p:sp>
      <p:sp>
        <p:nvSpPr>
          <p:cNvPr id="8" name="Text 4"/>
          <p:cNvSpPr/>
          <p:nvPr/>
        </p:nvSpPr>
        <p:spPr>
          <a:xfrm>
            <a:off x="551384" y="3651250"/>
            <a:ext cx="11233248" cy="829945"/>
          </a:xfrm>
          <a:prstGeom prst="rect">
            <a:avLst/>
          </a:prstGeom>
          <a:noFill/>
        </p:spPr>
        <p:txBody>
          <a:bodyPr wrap="square" lIns="91440" tIns="45720" rIns="91440" bIns="45720" rtlCol="0" anchor="t">
            <a:spAutoFit/>
          </a:bodyPr>
          <a:lstStyle/>
          <a:p>
            <a:pPr algn="ctr">
              <a:lnSpc>
                <a:spcPct val="100000"/>
              </a:lnSpc>
            </a:pPr>
            <a:r>
              <a:rPr lang="en-US" sz="4800" dirty="0">
                <a:gradFill flip="none" rotWithShape="0">
                  <a:gsLst>
                    <a:gs pos="0">
                      <a:srgbClr val="FBE9DC"/>
                    </a:gs>
                    <a:gs pos="30000">
                      <a:srgbClr val="FBE9DC"/>
                    </a:gs>
                    <a:gs pos="100000">
                      <a:srgbClr val="F9C688"/>
                    </a:gs>
                  </a:gsLst>
                  <a:lin ang="5400000" scaled="1"/>
                </a:gradFill>
                <a:latin typeface="MiSans" pitchFamily="34" charset="-122"/>
                <a:ea typeface="MiSans" pitchFamily="34" charset="-122"/>
                <a:cs typeface="MiSans" pitchFamily="34" charset="-120"/>
              </a:rPr>
              <a:t>中国特色国家安全道路</a:t>
            </a:r>
            <a:endParaRPr lang="en-US" sz="1600" dirty="0"/>
          </a:p>
        </p:txBody>
      </p:sp>
      <p:pic>
        <p:nvPicPr>
          <p:cNvPr id="9" name="Image 2" descr="https://kimi-img.moonshot.cn/pub/slides/slides_tmpl/image/25-09-04-17:28:34-d2slngm1bb2p4onbqlrg.png"/>
          <p:cNvPicPr>
            <a:picLocks noChangeAspect="1"/>
          </p:cNvPicPr>
          <p:nvPr/>
        </p:nvPicPr>
        <p:blipFill>
          <a:blip r:embed="rId3"/>
          <a:stretch>
            <a:fillRect/>
          </a:stretch>
        </p:blipFill>
        <p:spPr>
          <a:xfrm flipH="1">
            <a:off x="9249098" y="516585"/>
            <a:ext cx="2279576" cy="967712"/>
          </a:xfrm>
          <a:prstGeom prst="rect">
            <a:avLst/>
          </a:prstGeom>
        </p:spPr>
      </p:pic>
      <p:sp>
        <p:nvSpPr>
          <p:cNvPr id="10" name="Text 5"/>
          <p:cNvSpPr/>
          <p:nvPr/>
        </p:nvSpPr>
        <p:spPr>
          <a:xfrm>
            <a:off x="5287645" y="1698625"/>
            <a:ext cx="1499870" cy="1322070"/>
          </a:xfrm>
          <a:prstGeom prst="rect">
            <a:avLst/>
          </a:prstGeom>
          <a:noFill/>
        </p:spPr>
        <p:txBody>
          <a:bodyPr wrap="square" lIns="91440" tIns="45720" rIns="91440" bIns="45720" rtlCol="0" anchor="t">
            <a:spAutoFit/>
          </a:bodyPr>
          <a:lstStyle/>
          <a:p>
            <a:pPr>
              <a:lnSpc>
                <a:spcPct val="100000"/>
              </a:lnSpc>
            </a:pPr>
            <a:r>
              <a:rPr lang="en-US" sz="8000" b="1" dirty="0">
                <a:solidFill>
                  <a:srgbClr val="C00000"/>
                </a:solidFill>
                <a:latin typeface="MiSans" pitchFamily="34" charset="-122"/>
                <a:ea typeface="MiSans" pitchFamily="34" charset="-122"/>
                <a:cs typeface="MiSans" pitchFamily="34" charset="-120"/>
              </a:rPr>
              <a:t>02</a:t>
            </a:r>
            <a:endParaRPr lang="en-US" sz="1600" dirty="0"/>
          </a:p>
        </p:txBody>
      </p:sp>
      <p:pic>
        <p:nvPicPr>
          <p:cNvPr id="11" name="Image 3" descr="https://kimi-img.moonshot.cn/pub/slides/slides_tmpl/image/25-09-04-17:28:35-d2slngu1bb2p4onbqm1g.png"/>
          <p:cNvPicPr>
            <a:picLocks noChangeAspect="1"/>
          </p:cNvPicPr>
          <p:nvPr/>
        </p:nvPicPr>
        <p:blipFill>
          <a:blip r:embed="rId4"/>
          <a:stretch>
            <a:fillRect/>
          </a:stretch>
        </p:blipFill>
        <p:spPr>
          <a:xfrm>
            <a:off x="5190808" y="4582219"/>
            <a:ext cx="1810385" cy="30480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6-d2slnh61bb2p4onbqm40.png"/>
          <p:cNvPicPr>
            <a:picLocks noChangeAspect="1"/>
          </p:cNvPicPr>
          <p:nvPr/>
        </p:nvPicPr>
        <p:blipFill>
          <a:blip r:embed="rId1"/>
          <a:stretch>
            <a:fillRect/>
          </a:stretch>
        </p:blipFill>
        <p:spPr>
          <a:xfrm>
            <a:off x="0" y="5822330"/>
            <a:ext cx="12192000" cy="1035670"/>
          </a:xfrm>
          <a:prstGeom prst="rect">
            <a:avLst/>
          </a:prstGeom>
        </p:spPr>
      </p:pic>
      <p:pic>
        <p:nvPicPr>
          <p:cNvPr id="3" name="Image 1" descr="https://kimi-img.moonshot.cn/pub/slides/slides_tmpl/image/25-09-04-17:28:35-d2slngu1bb2p4onbqm20.png"/>
          <p:cNvPicPr>
            <a:picLocks noChangeAspect="1"/>
          </p:cNvPicPr>
          <p:nvPr/>
        </p:nvPicPr>
        <p:blipFill>
          <a:blip r:embed="rId2"/>
          <a:stretch>
            <a:fillRect/>
          </a:stretch>
        </p:blipFill>
        <p:spPr>
          <a:xfrm>
            <a:off x="1689735" y="614680"/>
            <a:ext cx="8644255" cy="328930"/>
          </a:xfrm>
          <a:prstGeom prst="rect">
            <a:avLst/>
          </a:prstGeom>
        </p:spPr>
      </p:pic>
      <p:sp>
        <p:nvSpPr>
          <p:cNvPr id="4" name="Shape 0"/>
          <p:cNvSpPr/>
          <p:nvPr/>
        </p:nvSpPr>
        <p:spPr>
          <a:xfrm>
            <a:off x="4495800" y="1504950"/>
            <a:ext cx="6965950" cy="2176780"/>
          </a:xfrm>
          <a:prstGeom prst="roundRect">
            <a:avLst>
              <a:gd name="adj" fmla="val 6511"/>
            </a:avLst>
          </a:prstGeom>
          <a:solidFill>
            <a:srgbClr val="FFFFFF"/>
          </a:solidFill>
          <a:ln w="19050">
            <a:solidFill>
              <a:srgbClr val="B71B21">
                <a:alpha val="60000"/>
              </a:srgbClr>
            </a:solidFill>
            <a:prstDash val="solid"/>
          </a:ln>
          <a:effectLst>
            <a:outerShdw blurRad="495300" dist="125724" dir="2700000" algn="bl" rotWithShape="0">
              <a:srgbClr val="833C0B">
                <a:alpha val="23137"/>
              </a:srgbClr>
            </a:outerShdw>
          </a:effectLst>
        </p:spPr>
      </p:sp>
      <p:sp>
        <p:nvSpPr>
          <p:cNvPr id="5" name="Text 1"/>
          <p:cNvSpPr/>
          <p:nvPr/>
        </p:nvSpPr>
        <p:spPr>
          <a:xfrm>
            <a:off x="4495800" y="1504950"/>
            <a:ext cx="6965950" cy="2176780"/>
          </a:xfrm>
          <a:prstGeom prst="rect">
            <a:avLst/>
          </a:prstGeom>
          <a:noFill/>
        </p:spPr>
        <p:txBody>
          <a:bodyPr wrap="square" lIns="45720" tIns="91440" rIns="91440" bIns="45720" rtlCol="0" anchor="ctr"/>
          <a:lstStyle/>
          <a:p>
            <a:pPr>
              <a:lnSpc>
                <a:spcPct val="100000"/>
              </a:lnSpc>
            </a:pPr>
            <a:endParaRPr lang="en-US" sz="1600" dirty="0"/>
          </a:p>
        </p:txBody>
      </p:sp>
      <p:sp>
        <p:nvSpPr>
          <p:cNvPr id="6" name="Shape 2"/>
          <p:cNvSpPr/>
          <p:nvPr/>
        </p:nvSpPr>
        <p:spPr>
          <a:xfrm>
            <a:off x="11437303" y="1643022"/>
            <a:ext cx="0" cy="1858010"/>
          </a:xfrm>
          <a:prstGeom prst="line">
            <a:avLst/>
          </a:prstGeom>
          <a:noFill/>
          <a:ln w="25400">
            <a:solidFill>
              <a:srgbClr val="E90000"/>
            </a:solidFill>
            <a:prstDash val="solid"/>
            <a:headEnd type="none"/>
            <a:tailEnd type="none"/>
          </a:ln>
        </p:spPr>
      </p:sp>
      <p:sp>
        <p:nvSpPr>
          <p:cNvPr id="7" name="Shape 3"/>
          <p:cNvSpPr/>
          <p:nvPr/>
        </p:nvSpPr>
        <p:spPr>
          <a:xfrm>
            <a:off x="4471670" y="4077335"/>
            <a:ext cx="6965950" cy="2176780"/>
          </a:xfrm>
          <a:prstGeom prst="roundRect">
            <a:avLst>
              <a:gd name="adj" fmla="val 6511"/>
            </a:avLst>
          </a:prstGeom>
          <a:solidFill>
            <a:srgbClr val="FFFFFF"/>
          </a:solidFill>
          <a:ln w="19050">
            <a:solidFill>
              <a:srgbClr val="B71B21">
                <a:alpha val="60000"/>
              </a:srgbClr>
            </a:solidFill>
            <a:prstDash val="solid"/>
          </a:ln>
          <a:effectLst>
            <a:outerShdw blurRad="495300" dist="125724" dir="2700000" algn="bl" rotWithShape="0">
              <a:srgbClr val="833C0B">
                <a:alpha val="23137"/>
              </a:srgbClr>
            </a:outerShdw>
          </a:effectLst>
        </p:spPr>
      </p:sp>
      <p:sp>
        <p:nvSpPr>
          <p:cNvPr id="8" name="Text 4"/>
          <p:cNvSpPr/>
          <p:nvPr/>
        </p:nvSpPr>
        <p:spPr>
          <a:xfrm>
            <a:off x="4471670" y="4077335"/>
            <a:ext cx="6965950" cy="2176780"/>
          </a:xfrm>
          <a:prstGeom prst="rect">
            <a:avLst/>
          </a:prstGeom>
          <a:noFill/>
        </p:spPr>
        <p:txBody>
          <a:bodyPr wrap="square" lIns="45720" tIns="91440" rIns="91440" bIns="45720" rtlCol="0" anchor="ctr"/>
          <a:lstStyle/>
          <a:p>
            <a:pPr>
              <a:lnSpc>
                <a:spcPct val="100000"/>
              </a:lnSpc>
            </a:pPr>
            <a:endParaRPr lang="en-US" sz="1600" dirty="0"/>
          </a:p>
        </p:txBody>
      </p:sp>
      <p:sp>
        <p:nvSpPr>
          <p:cNvPr id="9" name="Shape 5"/>
          <p:cNvSpPr/>
          <p:nvPr/>
        </p:nvSpPr>
        <p:spPr>
          <a:xfrm>
            <a:off x="11423968" y="4293512"/>
            <a:ext cx="0" cy="1858010"/>
          </a:xfrm>
          <a:prstGeom prst="line">
            <a:avLst/>
          </a:prstGeom>
          <a:noFill/>
          <a:ln w="25400">
            <a:solidFill>
              <a:srgbClr val="E90000"/>
            </a:solidFill>
            <a:prstDash val="solid"/>
            <a:headEnd type="none"/>
            <a:tailEnd type="none"/>
          </a:ln>
        </p:spPr>
      </p:sp>
      <p:pic>
        <p:nvPicPr>
          <p:cNvPr id="10" name="Image 2" descr="https://kimi-img.moonshot.cn/pub/slides/slides_tmpl/image/25-09-04-17:28:37-d2slnhe1bb2p4onbqm8g.jpg"/>
          <p:cNvPicPr>
            <a:picLocks noChangeAspect="1"/>
          </p:cNvPicPr>
          <p:nvPr/>
        </p:nvPicPr>
        <p:blipFill>
          <a:blip r:embed="rId3"/>
          <a:stretch>
            <a:fillRect/>
          </a:stretch>
        </p:blipFill>
        <p:spPr>
          <a:xfrm>
            <a:off x="623570" y="1268730"/>
            <a:ext cx="3444875" cy="4716780"/>
          </a:xfrm>
          <a:prstGeom prst="rect">
            <a:avLst/>
          </a:prstGeom>
        </p:spPr>
      </p:pic>
      <p:sp>
        <p:nvSpPr>
          <p:cNvPr id="11" name="Text 6"/>
          <p:cNvSpPr/>
          <p:nvPr/>
        </p:nvSpPr>
        <p:spPr>
          <a:xfrm>
            <a:off x="3211195" y="476250"/>
            <a:ext cx="5769610" cy="495300"/>
          </a:xfrm>
          <a:prstGeom prst="rect">
            <a:avLst/>
          </a:prstGeom>
          <a:noFill/>
        </p:spPr>
        <p:txBody>
          <a:bodyPr wrap="square" lIns="91440" tIns="45720" rIns="91440" bIns="45720" rtlCol="0" anchor="t">
            <a:spAutoFit/>
          </a:bodyPr>
          <a:lstStyle/>
          <a:p>
            <a:pPr algn="ctr">
              <a:lnSpc>
                <a:spcPct val="100000"/>
              </a:lnSpc>
            </a:pPr>
            <a:r>
              <a:rPr lang="en-US" sz="3200" b="1" dirty="0">
                <a:solidFill>
                  <a:srgbClr val="D1151B"/>
                </a:solidFill>
                <a:latin typeface="MiSans" pitchFamily="34" charset="-122"/>
                <a:ea typeface="MiSans" pitchFamily="34" charset="-122"/>
                <a:cs typeface="MiSans" pitchFamily="34" charset="-120"/>
              </a:rPr>
              <a:t>走中国特色国家安全道路</a:t>
            </a:r>
            <a:endParaRPr lang="en-US" sz="1600" dirty="0"/>
          </a:p>
        </p:txBody>
      </p:sp>
      <p:sp>
        <p:nvSpPr>
          <p:cNvPr id="12" name="Text 7"/>
          <p:cNvSpPr/>
          <p:nvPr/>
        </p:nvSpPr>
        <p:spPr>
          <a:xfrm>
            <a:off x="4727575" y="1628775"/>
            <a:ext cx="6609715" cy="640715"/>
          </a:xfrm>
          <a:prstGeom prst="rect">
            <a:avLst/>
          </a:prstGeom>
          <a:noFill/>
        </p:spPr>
        <p:txBody>
          <a:bodyPr wrap="square" lIns="91440" tIns="45720" rIns="91440" bIns="45720" rtlCol="0" anchor="t"/>
          <a:lstStyle/>
          <a:p>
            <a:pPr algn="just">
              <a:lnSpc>
                <a:spcPct val="100000"/>
              </a:lnSpc>
            </a:pPr>
            <a:r>
              <a:rPr lang="en-US" sz="2400" b="1" dirty="0">
                <a:solidFill>
                  <a:srgbClr val="D1151B"/>
                </a:solidFill>
                <a:latin typeface="MiSans" pitchFamily="34" charset="-122"/>
                <a:ea typeface="MiSans" pitchFamily="34" charset="-122"/>
                <a:cs typeface="MiSans" pitchFamily="34" charset="-120"/>
              </a:rPr>
              <a:t>科学内涵</a:t>
            </a:r>
            <a:endParaRPr lang="en-US" sz="1600" dirty="0"/>
          </a:p>
        </p:txBody>
      </p:sp>
      <p:sp>
        <p:nvSpPr>
          <p:cNvPr id="13" name="Text 8"/>
          <p:cNvSpPr/>
          <p:nvPr/>
        </p:nvSpPr>
        <p:spPr>
          <a:xfrm>
            <a:off x="4757420" y="2205355"/>
            <a:ext cx="6494780" cy="960239"/>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中国特色国家安全道路以人民安全为宗旨，以政治安全为根本，以经济安全为基础，以军事、文化、社会安全为保障，以促进国际安全为依托，形成全方位、多层次的安全格局。</a:t>
            </a:r>
            <a:endParaRPr lang="en-US" sz="1600" dirty="0"/>
          </a:p>
        </p:txBody>
      </p:sp>
      <p:sp>
        <p:nvSpPr>
          <p:cNvPr id="14" name="Text 9"/>
          <p:cNvSpPr/>
          <p:nvPr/>
        </p:nvSpPr>
        <p:spPr>
          <a:xfrm>
            <a:off x="4655820" y="4221480"/>
            <a:ext cx="6609715" cy="640715"/>
          </a:xfrm>
          <a:prstGeom prst="rect">
            <a:avLst/>
          </a:prstGeom>
          <a:noFill/>
        </p:spPr>
        <p:txBody>
          <a:bodyPr wrap="square" lIns="91440" tIns="45720" rIns="91440" bIns="45720" rtlCol="0" anchor="t"/>
          <a:lstStyle/>
          <a:p>
            <a:pPr algn="just">
              <a:lnSpc>
                <a:spcPct val="100000"/>
              </a:lnSpc>
            </a:pPr>
            <a:r>
              <a:rPr lang="en-US" sz="2400" b="1" dirty="0">
                <a:solidFill>
                  <a:srgbClr val="D1151B"/>
                </a:solidFill>
                <a:latin typeface="MiSans" pitchFamily="34" charset="-122"/>
                <a:ea typeface="MiSans" pitchFamily="34" charset="-122"/>
                <a:cs typeface="MiSans" pitchFamily="34" charset="-120"/>
              </a:rPr>
              <a:t>重要特征</a:t>
            </a:r>
            <a:endParaRPr lang="en-US" sz="1600" dirty="0"/>
          </a:p>
        </p:txBody>
      </p:sp>
      <p:sp>
        <p:nvSpPr>
          <p:cNvPr id="15" name="Text 10"/>
          <p:cNvSpPr/>
          <p:nvPr/>
        </p:nvSpPr>
        <p:spPr>
          <a:xfrm>
            <a:off x="4685665" y="4798060"/>
            <a:ext cx="6494780" cy="960239"/>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这条道路具有鲜明的中国特色：坚持党的集中统一领导，强调发展与安全并重，注重法治与德治结合，倡导开放包容的合作观，敢于斗争、善于斗争，以应对各种风险挑战。</a:t>
            </a:r>
            <a:endParaRPr lang="en-US"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36-d2slnh61bb2p4onbqm40.png"/>
          <p:cNvPicPr>
            <a:picLocks noChangeAspect="1"/>
          </p:cNvPicPr>
          <p:nvPr/>
        </p:nvPicPr>
        <p:blipFill>
          <a:blip r:embed="rId1"/>
          <a:stretch>
            <a:fillRect/>
          </a:stretch>
        </p:blipFill>
        <p:spPr>
          <a:xfrm>
            <a:off x="0" y="5822330"/>
            <a:ext cx="12192000" cy="1035670"/>
          </a:xfrm>
          <a:prstGeom prst="rect">
            <a:avLst/>
          </a:prstGeom>
        </p:spPr>
      </p:pic>
      <p:pic>
        <p:nvPicPr>
          <p:cNvPr id="3" name="Image 1" descr="https://kimi-img.moonshot.cn/pub/slides/slides_tmpl/image/25-09-04-17:28:35-d2slngu1bb2p4onbqm20.png"/>
          <p:cNvPicPr>
            <a:picLocks noChangeAspect="1"/>
          </p:cNvPicPr>
          <p:nvPr/>
        </p:nvPicPr>
        <p:blipFill>
          <a:blip r:embed="rId2"/>
          <a:stretch>
            <a:fillRect/>
          </a:stretch>
        </p:blipFill>
        <p:spPr>
          <a:xfrm>
            <a:off x="1689735" y="614680"/>
            <a:ext cx="8644255" cy="328930"/>
          </a:xfrm>
          <a:prstGeom prst="rect">
            <a:avLst/>
          </a:prstGeom>
        </p:spPr>
      </p:pic>
      <p:sp>
        <p:nvSpPr>
          <p:cNvPr id="4" name="Shape 0"/>
          <p:cNvSpPr/>
          <p:nvPr/>
        </p:nvSpPr>
        <p:spPr>
          <a:xfrm>
            <a:off x="731838" y="2078630"/>
            <a:ext cx="10764837" cy="4148156"/>
          </a:xfrm>
          <a:prstGeom prst="roundRect">
            <a:avLst>
              <a:gd name="adj" fmla="val 7902"/>
            </a:avLst>
          </a:prstGeom>
          <a:gradFill flip="none" rotWithShape="1">
            <a:gsLst>
              <a:gs pos="0">
                <a:srgbClr val="FEF2F2">
                  <a:alpha val="24000"/>
                </a:srgbClr>
              </a:gs>
              <a:gs pos="26000">
                <a:srgbClr val="FEF2F2">
                  <a:alpha val="24000"/>
                </a:srgbClr>
              </a:gs>
              <a:gs pos="100000">
                <a:srgbClr val="FFFFFF">
                  <a:alpha val="55000"/>
                </a:srgbClr>
              </a:gs>
            </a:gsLst>
            <a:lin ang="5400000" scaled="1"/>
          </a:gradFill>
          <a:ln w="28575">
            <a:gradFill flip="none" rotWithShape="1">
              <a:gsLst>
                <a:gs pos="0">
                  <a:srgbClr val="FFFFFF">
                    <a:alpha val="0"/>
                  </a:srgbClr>
                </a:gs>
                <a:gs pos="100000">
                  <a:srgbClr val="FFFFFF"/>
                </a:gs>
              </a:gsLst>
              <a:lin ang="5400000" scaled="1"/>
            </a:gradFill>
            <a:prstDash val="solid"/>
          </a:ln>
        </p:spPr>
      </p:sp>
      <p:sp>
        <p:nvSpPr>
          <p:cNvPr id="5" name="Text 1"/>
          <p:cNvSpPr/>
          <p:nvPr/>
        </p:nvSpPr>
        <p:spPr>
          <a:xfrm>
            <a:off x="731838" y="2078630"/>
            <a:ext cx="10764837" cy="4148156"/>
          </a:xfrm>
          <a:prstGeom prst="rect">
            <a:avLst/>
          </a:prstGeom>
          <a:noFill/>
        </p:spPr>
        <p:txBody>
          <a:bodyPr wrap="square" lIns="45720" tIns="91440" rIns="91440" bIns="45720" rtlCol="0" anchor="ctr"/>
          <a:lstStyle/>
          <a:p>
            <a:pPr>
              <a:lnSpc>
                <a:spcPct val="100000"/>
              </a:lnSpc>
            </a:pPr>
            <a:endParaRPr lang="en-US" sz="1600" dirty="0"/>
          </a:p>
        </p:txBody>
      </p:sp>
      <p:sp>
        <p:nvSpPr>
          <p:cNvPr id="6" name="Shape 2"/>
          <p:cNvSpPr/>
          <p:nvPr/>
        </p:nvSpPr>
        <p:spPr>
          <a:xfrm>
            <a:off x="551498" y="1674135"/>
            <a:ext cx="10764837" cy="4148156"/>
          </a:xfrm>
          <a:prstGeom prst="roundRect">
            <a:avLst>
              <a:gd name="adj" fmla="val 7902"/>
            </a:avLst>
          </a:prstGeom>
          <a:gradFill flip="none" rotWithShape="1">
            <a:gsLst>
              <a:gs pos="0">
                <a:srgbClr val="FEF2F2">
                  <a:alpha val="24000"/>
                </a:srgbClr>
              </a:gs>
              <a:gs pos="26000">
                <a:srgbClr val="FEF2F2">
                  <a:alpha val="24000"/>
                </a:srgbClr>
              </a:gs>
              <a:gs pos="100000">
                <a:srgbClr val="FFFFFF">
                  <a:alpha val="55000"/>
                </a:srgbClr>
              </a:gs>
            </a:gsLst>
            <a:lin ang="5400000" scaled="1"/>
          </a:gradFill>
          <a:ln w="28575">
            <a:gradFill flip="none" rotWithShape="1">
              <a:gsLst>
                <a:gs pos="0">
                  <a:srgbClr val="FFFFFF">
                    <a:alpha val="0"/>
                  </a:srgbClr>
                </a:gs>
                <a:gs pos="100000">
                  <a:srgbClr val="FFFFFF"/>
                </a:gs>
              </a:gsLst>
              <a:lin ang="5400000" scaled="1"/>
            </a:gradFill>
            <a:prstDash val="solid"/>
          </a:ln>
        </p:spPr>
      </p:sp>
      <p:sp>
        <p:nvSpPr>
          <p:cNvPr id="7" name="Text 3"/>
          <p:cNvSpPr/>
          <p:nvPr/>
        </p:nvSpPr>
        <p:spPr>
          <a:xfrm>
            <a:off x="551498" y="1674135"/>
            <a:ext cx="10764837" cy="4148156"/>
          </a:xfrm>
          <a:prstGeom prst="rect">
            <a:avLst/>
          </a:prstGeom>
          <a:noFill/>
        </p:spPr>
        <p:txBody>
          <a:bodyPr wrap="square" lIns="45720" tIns="91440" rIns="91440" bIns="45720" rtlCol="0" anchor="ctr"/>
          <a:lstStyle/>
          <a:p>
            <a:pPr>
              <a:lnSpc>
                <a:spcPct val="100000"/>
              </a:lnSpc>
            </a:pPr>
            <a:endParaRPr lang="en-US" sz="1600" dirty="0"/>
          </a:p>
        </p:txBody>
      </p:sp>
      <p:sp>
        <p:nvSpPr>
          <p:cNvPr id="8" name="Shape 4"/>
          <p:cNvSpPr/>
          <p:nvPr/>
        </p:nvSpPr>
        <p:spPr>
          <a:xfrm>
            <a:off x="1297671" y="2024648"/>
            <a:ext cx="2644318" cy="665668"/>
          </a:xfrm>
          <a:prstGeom prst="roundRect">
            <a:avLst>
              <a:gd name="adj" fmla="val 50000"/>
            </a:avLst>
          </a:prstGeom>
          <a:gradFill flip="none" rotWithShape="1">
            <a:gsLst>
              <a:gs pos="0">
                <a:srgbClr val="ED7D31"/>
              </a:gs>
              <a:gs pos="15000">
                <a:srgbClr val="ED7D31"/>
              </a:gs>
              <a:gs pos="84000">
                <a:srgbClr val="C51011"/>
              </a:gs>
              <a:gs pos="100000">
                <a:srgbClr val="C51011"/>
              </a:gs>
            </a:gsLst>
            <a:path path="circle">
              <a:fillToRect r="100000" b="100000"/>
            </a:path>
            <a:tileRect l="-100000" t="-100000"/>
          </a:gradFill>
          <a:effectLst>
            <a:outerShdw blurRad="317500" dist="228600" dir="2700000" algn="bl" rotWithShape="0">
              <a:srgbClr val="620809">
                <a:alpha val="30196"/>
              </a:srgbClr>
            </a:outerShdw>
          </a:effectLst>
        </p:spPr>
      </p:sp>
      <p:sp>
        <p:nvSpPr>
          <p:cNvPr id="9" name="Text 5"/>
          <p:cNvSpPr/>
          <p:nvPr/>
        </p:nvSpPr>
        <p:spPr>
          <a:xfrm>
            <a:off x="1297671" y="2024648"/>
            <a:ext cx="2644318" cy="665668"/>
          </a:xfrm>
          <a:prstGeom prst="rect">
            <a:avLst/>
          </a:prstGeom>
          <a:noFill/>
        </p:spPr>
        <p:txBody>
          <a:bodyPr wrap="square" lIns="45720" tIns="91440" rIns="91440" bIns="45720" rtlCol="0" anchor="ctr"/>
          <a:lstStyle/>
          <a:p>
            <a:pPr>
              <a:lnSpc>
                <a:spcPct val="100000"/>
              </a:lnSpc>
            </a:pPr>
            <a:endParaRPr lang="en-US" sz="1600" dirty="0"/>
          </a:p>
        </p:txBody>
      </p:sp>
      <p:sp>
        <p:nvSpPr>
          <p:cNvPr id="10" name="Shape 6"/>
          <p:cNvSpPr/>
          <p:nvPr/>
        </p:nvSpPr>
        <p:spPr>
          <a:xfrm>
            <a:off x="4773841" y="2024648"/>
            <a:ext cx="2644318" cy="665668"/>
          </a:xfrm>
          <a:prstGeom prst="roundRect">
            <a:avLst>
              <a:gd name="adj" fmla="val 50000"/>
            </a:avLst>
          </a:prstGeom>
          <a:gradFill flip="none" rotWithShape="1">
            <a:gsLst>
              <a:gs pos="0">
                <a:srgbClr val="ED7D31"/>
              </a:gs>
              <a:gs pos="15000">
                <a:srgbClr val="ED7D31"/>
              </a:gs>
              <a:gs pos="84000">
                <a:srgbClr val="C51011"/>
              </a:gs>
              <a:gs pos="100000">
                <a:srgbClr val="C51011"/>
              </a:gs>
            </a:gsLst>
            <a:path path="circle">
              <a:fillToRect r="100000" b="100000"/>
            </a:path>
            <a:tileRect l="-100000" t="-100000"/>
          </a:gradFill>
          <a:effectLst>
            <a:outerShdw blurRad="317500" dist="228600" dir="2700000" algn="bl" rotWithShape="0">
              <a:srgbClr val="620809">
                <a:alpha val="30196"/>
              </a:srgbClr>
            </a:outerShdw>
          </a:effectLst>
        </p:spPr>
      </p:sp>
      <p:sp>
        <p:nvSpPr>
          <p:cNvPr id="11" name="Text 7"/>
          <p:cNvSpPr/>
          <p:nvPr/>
        </p:nvSpPr>
        <p:spPr>
          <a:xfrm>
            <a:off x="4773841" y="2024648"/>
            <a:ext cx="2644318" cy="665668"/>
          </a:xfrm>
          <a:prstGeom prst="rect">
            <a:avLst/>
          </a:prstGeom>
          <a:noFill/>
        </p:spPr>
        <p:txBody>
          <a:bodyPr wrap="square" lIns="45720" tIns="91440" rIns="91440" bIns="45720" rtlCol="0" anchor="ctr"/>
          <a:lstStyle/>
          <a:p>
            <a:pPr>
              <a:lnSpc>
                <a:spcPct val="100000"/>
              </a:lnSpc>
            </a:pPr>
            <a:endParaRPr lang="en-US" sz="1600" dirty="0"/>
          </a:p>
        </p:txBody>
      </p:sp>
      <p:sp>
        <p:nvSpPr>
          <p:cNvPr id="12" name="Shape 8"/>
          <p:cNvSpPr/>
          <p:nvPr/>
        </p:nvSpPr>
        <p:spPr>
          <a:xfrm>
            <a:off x="8322582" y="2024648"/>
            <a:ext cx="2644318" cy="665668"/>
          </a:xfrm>
          <a:prstGeom prst="roundRect">
            <a:avLst>
              <a:gd name="adj" fmla="val 50000"/>
            </a:avLst>
          </a:prstGeom>
          <a:gradFill flip="none" rotWithShape="1">
            <a:gsLst>
              <a:gs pos="0">
                <a:srgbClr val="ED7D31"/>
              </a:gs>
              <a:gs pos="15000">
                <a:srgbClr val="ED7D31"/>
              </a:gs>
              <a:gs pos="84000">
                <a:srgbClr val="C51011"/>
              </a:gs>
              <a:gs pos="100000">
                <a:srgbClr val="C51011"/>
              </a:gs>
            </a:gsLst>
            <a:path path="circle">
              <a:fillToRect r="100000" b="100000"/>
            </a:path>
            <a:tileRect l="-100000" t="-100000"/>
          </a:gradFill>
          <a:effectLst>
            <a:outerShdw blurRad="317500" dist="228600" dir="2700000" algn="bl" rotWithShape="0">
              <a:srgbClr val="620809">
                <a:alpha val="30196"/>
              </a:srgbClr>
            </a:outerShdw>
          </a:effectLst>
        </p:spPr>
      </p:sp>
      <p:sp>
        <p:nvSpPr>
          <p:cNvPr id="13" name="Text 9"/>
          <p:cNvSpPr/>
          <p:nvPr/>
        </p:nvSpPr>
        <p:spPr>
          <a:xfrm>
            <a:off x="8322582" y="2024648"/>
            <a:ext cx="2644318" cy="665668"/>
          </a:xfrm>
          <a:prstGeom prst="rect">
            <a:avLst/>
          </a:prstGeom>
          <a:noFill/>
        </p:spPr>
        <p:txBody>
          <a:bodyPr wrap="square" lIns="45720" tIns="91440" rIns="91440" bIns="45720" rtlCol="0" anchor="ctr"/>
          <a:lstStyle/>
          <a:p>
            <a:pPr>
              <a:lnSpc>
                <a:spcPct val="100000"/>
              </a:lnSpc>
            </a:pPr>
            <a:endParaRPr lang="en-US" sz="1600" dirty="0"/>
          </a:p>
        </p:txBody>
      </p:sp>
      <p:sp>
        <p:nvSpPr>
          <p:cNvPr id="14" name="Shape 10"/>
          <p:cNvSpPr/>
          <p:nvPr/>
        </p:nvSpPr>
        <p:spPr>
          <a:xfrm>
            <a:off x="4426857" y="3157541"/>
            <a:ext cx="0" cy="2334345"/>
          </a:xfrm>
          <a:prstGeom prst="line">
            <a:avLst/>
          </a:prstGeom>
          <a:noFill/>
          <a:ln w="12700">
            <a:solidFill>
              <a:srgbClr val="F79092"/>
            </a:solidFill>
            <a:prstDash val="sysDot"/>
            <a:headEnd type="none"/>
            <a:tailEnd type="none"/>
          </a:ln>
        </p:spPr>
      </p:sp>
      <p:sp>
        <p:nvSpPr>
          <p:cNvPr id="15" name="Shape 11"/>
          <p:cNvSpPr/>
          <p:nvPr/>
        </p:nvSpPr>
        <p:spPr>
          <a:xfrm>
            <a:off x="7932057" y="3157541"/>
            <a:ext cx="0" cy="2334345"/>
          </a:xfrm>
          <a:prstGeom prst="line">
            <a:avLst/>
          </a:prstGeom>
          <a:noFill/>
          <a:ln w="12700">
            <a:solidFill>
              <a:srgbClr val="F79092"/>
            </a:solidFill>
            <a:prstDash val="sysDot"/>
            <a:headEnd type="none"/>
            <a:tailEnd type="none"/>
          </a:ln>
        </p:spPr>
      </p:sp>
      <p:sp>
        <p:nvSpPr>
          <p:cNvPr id="16" name="Text 12"/>
          <p:cNvSpPr/>
          <p:nvPr/>
        </p:nvSpPr>
        <p:spPr>
          <a:xfrm>
            <a:off x="3211195" y="476250"/>
            <a:ext cx="5769610" cy="1041400"/>
          </a:xfrm>
          <a:prstGeom prst="rect">
            <a:avLst/>
          </a:prstGeom>
          <a:noFill/>
        </p:spPr>
        <p:txBody>
          <a:bodyPr wrap="square" lIns="91440" tIns="45720" rIns="91440" bIns="45720" rtlCol="0" anchor="t">
            <a:spAutoFit/>
          </a:bodyPr>
          <a:lstStyle/>
          <a:p>
            <a:pPr algn="ctr">
              <a:lnSpc>
                <a:spcPct val="100000"/>
              </a:lnSpc>
            </a:pPr>
            <a:r>
              <a:rPr lang="en-US" sz="3200" b="1" dirty="0">
                <a:solidFill>
                  <a:srgbClr val="D1151B"/>
                </a:solidFill>
                <a:latin typeface="MiSans" pitchFamily="34" charset="-122"/>
                <a:ea typeface="MiSans" pitchFamily="34" charset="-122"/>
                <a:cs typeface="MiSans" pitchFamily="34" charset="-120"/>
              </a:rPr>
              <a:t>推进国家安全体系与能力现代化</a:t>
            </a:r>
            <a:endParaRPr lang="en-US" sz="1600" dirty="0"/>
          </a:p>
        </p:txBody>
      </p:sp>
      <p:sp>
        <p:nvSpPr>
          <p:cNvPr id="17" name="Text 13"/>
          <p:cNvSpPr/>
          <p:nvPr/>
        </p:nvSpPr>
        <p:spPr>
          <a:xfrm>
            <a:off x="1472199" y="1157567"/>
            <a:ext cx="2295262" cy="1244600"/>
          </a:xfrm>
          <a:prstGeom prst="rect">
            <a:avLst/>
          </a:prstGeom>
          <a:noFill/>
        </p:spPr>
        <p:txBody>
          <a:bodyPr wrap="square" lIns="91440" tIns="45720" rIns="91440" bIns="45720" rtlCol="0" anchor="t">
            <a:spAutoFit/>
          </a:bodyPr>
          <a:lstStyle/>
          <a:p>
            <a:pPr algn="ctr">
              <a:lnSpc>
                <a:spcPct val="100000"/>
              </a:lnSpc>
            </a:pPr>
            <a:r>
              <a:rPr lang="en-US" sz="8000" dirty="0">
                <a:gradFill flip="none" rotWithShape="0">
                  <a:gsLst>
                    <a:gs pos="0">
                      <a:srgbClr val="F8ADAD"/>
                    </a:gs>
                    <a:gs pos="41000">
                      <a:srgbClr val="F8ADAD"/>
                    </a:gs>
                    <a:gs pos="81000">
                      <a:srgbClr val="FFFFFF">
                        <a:alpha val="79000"/>
                      </a:srgbClr>
                    </a:gs>
                    <a:gs pos="100000">
                      <a:srgbClr val="FFFFFF">
                        <a:alpha val="79000"/>
                      </a:srgbClr>
                    </a:gs>
                  </a:gsLst>
                  <a:lin ang="5400000" scaled="1"/>
                </a:gradFill>
                <a:latin typeface="MiSans" pitchFamily="34" charset="-122"/>
                <a:ea typeface="MiSans" pitchFamily="34" charset="-122"/>
                <a:cs typeface="MiSans" pitchFamily="34" charset="-120"/>
              </a:rPr>
              <a:t>01</a:t>
            </a:r>
            <a:endParaRPr lang="en-US" sz="1600" dirty="0"/>
          </a:p>
        </p:txBody>
      </p:sp>
      <p:sp>
        <p:nvSpPr>
          <p:cNvPr id="18" name="Text 14"/>
          <p:cNvSpPr/>
          <p:nvPr/>
        </p:nvSpPr>
        <p:spPr>
          <a:xfrm>
            <a:off x="1445636" y="2060610"/>
            <a:ext cx="2348388" cy="276225"/>
          </a:xfrm>
          <a:prstGeom prst="rect">
            <a:avLst/>
          </a:prstGeom>
          <a:noFill/>
        </p:spPr>
        <p:txBody>
          <a:bodyPr wrap="square" lIns="91440" tIns="45720" rIns="91440" bIns="45720" rtlCol="0" anchor="t">
            <a:spAutoFit/>
          </a:bodyPr>
          <a:lstStyle/>
          <a:p>
            <a:pPr algn="just">
              <a:lnSpc>
                <a:spcPct val="100000"/>
              </a:lnSpc>
            </a:pPr>
            <a:r>
              <a:rPr lang="en-US" sz="1800" dirty="0">
                <a:solidFill>
                  <a:srgbClr val="FFFFFF"/>
                </a:solidFill>
                <a:latin typeface="MiSans" pitchFamily="34" charset="-122"/>
                <a:ea typeface="MiSans" pitchFamily="34" charset="-122"/>
                <a:cs typeface="MiSans" pitchFamily="34" charset="-120"/>
              </a:rPr>
              <a:t>重要意义</a:t>
            </a:r>
            <a:endParaRPr lang="en-US" sz="1600" dirty="0"/>
          </a:p>
        </p:txBody>
      </p:sp>
      <p:sp>
        <p:nvSpPr>
          <p:cNvPr id="19" name="Text 15"/>
          <p:cNvSpPr/>
          <p:nvPr/>
        </p:nvSpPr>
        <p:spPr>
          <a:xfrm>
            <a:off x="1199515" y="2974975"/>
            <a:ext cx="2987675" cy="1920478"/>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推进国家安全体系与能力现代化是适应新时代国家安全需求的必然要求。面对复杂多变的安全形势，必须通过制度创新和技术赋能，提升国家安全治理效能，确保国家长治久安。</a:t>
            </a:r>
            <a:endParaRPr lang="en-US" sz="1600" dirty="0"/>
          </a:p>
        </p:txBody>
      </p:sp>
      <p:sp>
        <p:nvSpPr>
          <p:cNvPr id="20" name="Text 16"/>
          <p:cNvSpPr/>
          <p:nvPr/>
        </p:nvSpPr>
        <p:spPr>
          <a:xfrm>
            <a:off x="4948369" y="1157567"/>
            <a:ext cx="2295262" cy="1244600"/>
          </a:xfrm>
          <a:prstGeom prst="rect">
            <a:avLst/>
          </a:prstGeom>
          <a:noFill/>
        </p:spPr>
        <p:txBody>
          <a:bodyPr wrap="square" lIns="91440" tIns="45720" rIns="91440" bIns="45720" rtlCol="0" anchor="t">
            <a:spAutoFit/>
          </a:bodyPr>
          <a:lstStyle/>
          <a:p>
            <a:pPr algn="ctr">
              <a:lnSpc>
                <a:spcPct val="100000"/>
              </a:lnSpc>
            </a:pPr>
            <a:r>
              <a:rPr lang="en-US" sz="8000" dirty="0">
                <a:gradFill flip="none" rotWithShape="0">
                  <a:gsLst>
                    <a:gs pos="0">
                      <a:srgbClr val="F8ADAD"/>
                    </a:gs>
                    <a:gs pos="41000">
                      <a:srgbClr val="F8ADAD"/>
                    </a:gs>
                    <a:gs pos="81000">
                      <a:srgbClr val="FFFFFF">
                        <a:alpha val="79000"/>
                      </a:srgbClr>
                    </a:gs>
                    <a:gs pos="100000">
                      <a:srgbClr val="FFFFFF">
                        <a:alpha val="79000"/>
                      </a:srgbClr>
                    </a:gs>
                  </a:gsLst>
                  <a:lin ang="5400000" scaled="1"/>
                </a:gradFill>
                <a:latin typeface="MiSans" pitchFamily="34" charset="-122"/>
                <a:ea typeface="MiSans" pitchFamily="34" charset="-122"/>
                <a:cs typeface="MiSans" pitchFamily="34" charset="-120"/>
              </a:rPr>
              <a:t>02</a:t>
            </a:r>
            <a:endParaRPr lang="en-US" sz="1600" dirty="0"/>
          </a:p>
        </p:txBody>
      </p:sp>
      <p:sp>
        <p:nvSpPr>
          <p:cNvPr id="21" name="Text 17"/>
          <p:cNvSpPr/>
          <p:nvPr/>
        </p:nvSpPr>
        <p:spPr>
          <a:xfrm>
            <a:off x="4957821" y="2060610"/>
            <a:ext cx="2348388" cy="276225"/>
          </a:xfrm>
          <a:prstGeom prst="rect">
            <a:avLst/>
          </a:prstGeom>
          <a:noFill/>
        </p:spPr>
        <p:txBody>
          <a:bodyPr wrap="square" lIns="91440" tIns="45720" rIns="91440" bIns="45720" rtlCol="0" anchor="t">
            <a:spAutoFit/>
          </a:bodyPr>
          <a:lstStyle/>
          <a:p>
            <a:pPr algn="just">
              <a:lnSpc>
                <a:spcPct val="100000"/>
              </a:lnSpc>
            </a:pPr>
            <a:r>
              <a:rPr lang="en-US" sz="1800" dirty="0">
                <a:solidFill>
                  <a:srgbClr val="FFFFFF"/>
                </a:solidFill>
                <a:latin typeface="MiSans" pitchFamily="34" charset="-122"/>
                <a:ea typeface="MiSans" pitchFamily="34" charset="-122"/>
                <a:cs typeface="MiSans" pitchFamily="34" charset="-120"/>
              </a:rPr>
              <a:t>重点任务</a:t>
            </a:r>
            <a:endParaRPr lang="en-US" sz="1600" dirty="0"/>
          </a:p>
        </p:txBody>
      </p:sp>
      <p:sp>
        <p:nvSpPr>
          <p:cNvPr id="22" name="Text 18"/>
          <p:cNvSpPr/>
          <p:nvPr/>
        </p:nvSpPr>
        <p:spPr>
          <a:xfrm>
            <a:off x="4799965" y="2974975"/>
            <a:ext cx="2987675" cy="1920478"/>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重点任务包括完善风险监测预警体系，加强国家安全法治建设，提升关键基础设施防护能力，推动数据与人工智能安全发展，培养专业人才队伍，以应对各类新型安全威胁。</a:t>
            </a:r>
            <a:endParaRPr lang="en-US" sz="1600" dirty="0"/>
          </a:p>
        </p:txBody>
      </p:sp>
      <p:sp>
        <p:nvSpPr>
          <p:cNvPr id="23" name="Text 19"/>
          <p:cNvSpPr/>
          <p:nvPr/>
        </p:nvSpPr>
        <p:spPr>
          <a:xfrm>
            <a:off x="8570184" y="1157567"/>
            <a:ext cx="2295262" cy="1244600"/>
          </a:xfrm>
          <a:prstGeom prst="rect">
            <a:avLst/>
          </a:prstGeom>
          <a:noFill/>
        </p:spPr>
        <p:txBody>
          <a:bodyPr wrap="square" lIns="91440" tIns="45720" rIns="91440" bIns="45720" rtlCol="0" anchor="t">
            <a:spAutoFit/>
          </a:bodyPr>
          <a:lstStyle/>
          <a:p>
            <a:pPr algn="ctr">
              <a:lnSpc>
                <a:spcPct val="100000"/>
              </a:lnSpc>
            </a:pPr>
            <a:r>
              <a:rPr lang="en-US" sz="8000" dirty="0">
                <a:gradFill flip="none" rotWithShape="0">
                  <a:gsLst>
                    <a:gs pos="0">
                      <a:srgbClr val="F8ADAD"/>
                    </a:gs>
                    <a:gs pos="41000">
                      <a:srgbClr val="F8ADAD"/>
                    </a:gs>
                    <a:gs pos="81000">
                      <a:srgbClr val="FFFFFF">
                        <a:alpha val="79000"/>
                      </a:srgbClr>
                    </a:gs>
                    <a:gs pos="100000">
                      <a:srgbClr val="FFFFFF">
                        <a:alpha val="79000"/>
                      </a:srgbClr>
                    </a:gs>
                  </a:gsLst>
                  <a:lin ang="5400000" scaled="1"/>
                </a:gradFill>
                <a:latin typeface="MiSans" pitchFamily="34" charset="-122"/>
                <a:ea typeface="MiSans" pitchFamily="34" charset="-122"/>
                <a:cs typeface="MiSans" pitchFamily="34" charset="-120"/>
              </a:rPr>
              <a:t>03</a:t>
            </a:r>
            <a:endParaRPr lang="en-US" sz="1600" dirty="0"/>
          </a:p>
        </p:txBody>
      </p:sp>
      <p:sp>
        <p:nvSpPr>
          <p:cNvPr id="24" name="Text 20"/>
          <p:cNvSpPr/>
          <p:nvPr/>
        </p:nvSpPr>
        <p:spPr>
          <a:xfrm>
            <a:off x="8524616" y="2060610"/>
            <a:ext cx="2348388" cy="276225"/>
          </a:xfrm>
          <a:prstGeom prst="rect">
            <a:avLst/>
          </a:prstGeom>
          <a:noFill/>
        </p:spPr>
        <p:txBody>
          <a:bodyPr wrap="square" lIns="91440" tIns="45720" rIns="91440" bIns="45720" rtlCol="0" anchor="t">
            <a:spAutoFit/>
          </a:bodyPr>
          <a:lstStyle/>
          <a:p>
            <a:pPr algn="just">
              <a:lnSpc>
                <a:spcPct val="100000"/>
              </a:lnSpc>
            </a:pPr>
            <a:r>
              <a:rPr lang="en-US" sz="1800" dirty="0">
                <a:solidFill>
                  <a:srgbClr val="FFFFFF"/>
                </a:solidFill>
                <a:latin typeface="MiSans" pitchFamily="34" charset="-122"/>
                <a:ea typeface="MiSans" pitchFamily="34" charset="-122"/>
                <a:cs typeface="MiSans" pitchFamily="34" charset="-120"/>
              </a:rPr>
              <a:t>法治保障</a:t>
            </a:r>
            <a:endParaRPr lang="en-US" sz="1600" dirty="0"/>
          </a:p>
        </p:txBody>
      </p:sp>
      <p:sp>
        <p:nvSpPr>
          <p:cNvPr id="25" name="Text 21"/>
          <p:cNvSpPr/>
          <p:nvPr/>
        </p:nvSpPr>
        <p:spPr>
          <a:xfrm>
            <a:off x="8400415" y="2974975"/>
            <a:ext cx="2987675" cy="1600398"/>
          </a:xfrm>
          <a:prstGeom prst="rect">
            <a:avLst/>
          </a:prstGeom>
          <a:noFill/>
        </p:spPr>
        <p:txBody>
          <a:bodyPr wrap="square" lIns="91440" tIns="45720" rIns="91440" bIns="45720" rtlCol="0" anchor="t">
            <a:spAutoFit/>
          </a:bodyPr>
          <a:lstStyle/>
          <a:p>
            <a:pPr>
              <a:lnSpc>
                <a:spcPct val="150000"/>
              </a:lnSpc>
            </a:pPr>
            <a:r>
              <a:rPr lang="en-US" sz="1400" dirty="0">
                <a:solidFill>
                  <a:srgbClr val="000000"/>
                </a:solidFill>
                <a:latin typeface="MiSans" pitchFamily="34" charset="-122"/>
                <a:ea typeface="MiSans" pitchFamily="34" charset="-122"/>
                <a:cs typeface="MiSans" pitchFamily="34" charset="-120"/>
              </a:rPr>
              <a:t>法治是国家安全体系现代化的重要保障。通过建立健全国家安全法律体系，明确权责，规范程序，确保安全工作有法可依、执法必严，为国家安全提供坚实的制度支撑。</a:t>
            </a: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kimi-img.moonshot.cn/pub/slides/slides_tmpl/image/25-09-04-17:28:45-d2slnje1bb2p4onbqma0.jpg"/>
          <p:cNvPicPr>
            <a:picLocks noChangeAspect="1"/>
          </p:cNvPicPr>
          <p:nvPr/>
        </p:nvPicPr>
        <p:blipFill>
          <a:blip r:embed="rId1"/>
          <a:srcRect b="15534"/>
          <a:stretch>
            <a:fillRect/>
          </a:stretch>
        </p:blipFill>
        <p:spPr>
          <a:xfrm>
            <a:off x="-24765" y="0"/>
            <a:ext cx="12224385" cy="6336030"/>
          </a:xfrm>
          <a:prstGeom prst="rect">
            <a:avLst/>
          </a:prstGeom>
        </p:spPr>
      </p:pic>
      <p:pic>
        <p:nvPicPr>
          <p:cNvPr id="3" name="Image 1" descr="https://kimi-img.moonshot.cn/pub/slides/slides_tmpl/image/25-09-04-17:28:34-d2slngm1bb2p4onbqls0.png"/>
          <p:cNvPicPr>
            <a:picLocks noChangeAspect="1"/>
          </p:cNvPicPr>
          <p:nvPr/>
        </p:nvPicPr>
        <p:blipFill>
          <a:blip r:embed="rId2"/>
          <a:srcRect l="4542" r="12091"/>
          <a:stretch>
            <a:fillRect/>
          </a:stretch>
        </p:blipFill>
        <p:spPr>
          <a:xfrm>
            <a:off x="-635" y="4653280"/>
            <a:ext cx="12263120" cy="2235200"/>
          </a:xfrm>
          <a:prstGeom prst="rect">
            <a:avLst/>
          </a:prstGeom>
        </p:spPr>
      </p:pic>
      <p:sp>
        <p:nvSpPr>
          <p:cNvPr id="4" name="Shape 0"/>
          <p:cNvSpPr/>
          <p:nvPr/>
        </p:nvSpPr>
        <p:spPr>
          <a:xfrm>
            <a:off x="4839970" y="1276350"/>
            <a:ext cx="2211705" cy="2129155"/>
          </a:xfrm>
          <a:prstGeom prst="ellipse">
            <a:avLst/>
          </a:prstGeom>
          <a:gradFill flip="none" rotWithShape="1">
            <a:gsLst>
              <a:gs pos="0">
                <a:srgbClr val="FADBBA"/>
              </a:gs>
              <a:gs pos="100000">
                <a:srgbClr val="FADBBA">
                  <a:alpha val="0"/>
                </a:srgbClr>
              </a:gs>
            </a:gsLst>
            <a:lin ang="5400000" scaled="1"/>
          </a:gradFill>
        </p:spPr>
      </p:sp>
      <p:sp>
        <p:nvSpPr>
          <p:cNvPr id="5" name="Text 1"/>
          <p:cNvSpPr/>
          <p:nvPr/>
        </p:nvSpPr>
        <p:spPr>
          <a:xfrm>
            <a:off x="4839970" y="1276350"/>
            <a:ext cx="2211705" cy="2129155"/>
          </a:xfrm>
          <a:prstGeom prst="rect">
            <a:avLst/>
          </a:prstGeom>
          <a:noFill/>
        </p:spPr>
        <p:txBody>
          <a:bodyPr wrap="square" lIns="37338" tIns="74676" rIns="74676" bIns="37338" rtlCol="0" anchor="ctr"/>
          <a:lstStyle/>
          <a:p>
            <a:pPr>
              <a:lnSpc>
                <a:spcPct val="100000"/>
              </a:lnSpc>
            </a:pPr>
            <a:endParaRPr lang="en-US" sz="1600" dirty="0"/>
          </a:p>
        </p:txBody>
      </p:sp>
      <p:sp>
        <p:nvSpPr>
          <p:cNvPr id="6" name="Shape 2"/>
          <p:cNvSpPr/>
          <p:nvPr/>
        </p:nvSpPr>
        <p:spPr>
          <a:xfrm>
            <a:off x="5204934" y="1626637"/>
            <a:ext cx="1481777" cy="1426471"/>
          </a:xfrm>
          <a:prstGeom prst="ellipse">
            <a:avLst/>
          </a:prstGeom>
          <a:gradFill flip="none" rotWithShape="1">
            <a:gsLst>
              <a:gs pos="0">
                <a:srgbClr val="FBE9DC"/>
              </a:gs>
              <a:gs pos="30000">
                <a:srgbClr val="FBE9DC"/>
              </a:gs>
              <a:gs pos="100000">
                <a:srgbClr val="F9C688"/>
              </a:gs>
            </a:gsLst>
            <a:lin ang="5400000" scaled="1"/>
          </a:gradFill>
        </p:spPr>
      </p:sp>
      <p:sp>
        <p:nvSpPr>
          <p:cNvPr id="7" name="Text 3"/>
          <p:cNvSpPr/>
          <p:nvPr/>
        </p:nvSpPr>
        <p:spPr>
          <a:xfrm>
            <a:off x="5204934" y="1626637"/>
            <a:ext cx="1481777" cy="1426471"/>
          </a:xfrm>
          <a:prstGeom prst="rect">
            <a:avLst/>
          </a:prstGeom>
          <a:noFill/>
        </p:spPr>
        <p:txBody>
          <a:bodyPr wrap="square" lIns="37338" tIns="74676" rIns="74676" bIns="37338" rtlCol="0" anchor="ctr"/>
          <a:lstStyle/>
          <a:p>
            <a:pPr>
              <a:lnSpc>
                <a:spcPct val="100000"/>
              </a:lnSpc>
            </a:pPr>
            <a:endParaRPr lang="en-US" sz="1600" dirty="0"/>
          </a:p>
        </p:txBody>
      </p:sp>
      <p:sp>
        <p:nvSpPr>
          <p:cNvPr id="8" name="Text 4"/>
          <p:cNvSpPr/>
          <p:nvPr/>
        </p:nvSpPr>
        <p:spPr>
          <a:xfrm>
            <a:off x="551384" y="3651250"/>
            <a:ext cx="11233248" cy="749300"/>
          </a:xfrm>
          <a:prstGeom prst="rect">
            <a:avLst/>
          </a:prstGeom>
          <a:noFill/>
        </p:spPr>
        <p:txBody>
          <a:bodyPr wrap="square" lIns="91440" tIns="45720" rIns="91440" bIns="45720" rtlCol="0" anchor="t">
            <a:spAutoFit/>
          </a:bodyPr>
          <a:lstStyle/>
          <a:p>
            <a:pPr algn="ctr">
              <a:lnSpc>
                <a:spcPct val="100000"/>
              </a:lnSpc>
            </a:pPr>
            <a:r>
              <a:rPr lang="en-US" sz="4800" dirty="0">
                <a:gradFill flip="none" rotWithShape="0">
                  <a:gsLst>
                    <a:gs pos="0">
                      <a:srgbClr val="FBE9DC"/>
                    </a:gs>
                    <a:gs pos="30000">
                      <a:srgbClr val="FBE9DC"/>
                    </a:gs>
                    <a:gs pos="100000">
                      <a:srgbClr val="F9C688"/>
                    </a:gs>
                  </a:gsLst>
                  <a:lin ang="5400000" scaled="1"/>
                </a:gradFill>
                <a:latin typeface="MiSans" pitchFamily="34" charset="-122"/>
                <a:ea typeface="MiSans" pitchFamily="34" charset="-122"/>
                <a:cs typeface="MiSans" pitchFamily="34" charset="-120"/>
              </a:rPr>
              <a:t>体系能力现代化</a:t>
            </a:r>
            <a:endParaRPr lang="en-US" sz="1600" dirty="0"/>
          </a:p>
        </p:txBody>
      </p:sp>
      <p:pic>
        <p:nvPicPr>
          <p:cNvPr id="9" name="Image 2" descr="https://kimi-img.moonshot.cn/pub/slides/slides_tmpl/image/25-09-04-17:28:34-d2slngm1bb2p4onbqlrg.png"/>
          <p:cNvPicPr>
            <a:picLocks noChangeAspect="1"/>
          </p:cNvPicPr>
          <p:nvPr/>
        </p:nvPicPr>
        <p:blipFill>
          <a:blip r:embed="rId3"/>
          <a:stretch>
            <a:fillRect/>
          </a:stretch>
        </p:blipFill>
        <p:spPr>
          <a:xfrm flipH="1">
            <a:off x="9249098" y="516585"/>
            <a:ext cx="2279576" cy="967712"/>
          </a:xfrm>
          <a:prstGeom prst="rect">
            <a:avLst/>
          </a:prstGeom>
        </p:spPr>
      </p:pic>
      <p:sp>
        <p:nvSpPr>
          <p:cNvPr id="10" name="Text 5"/>
          <p:cNvSpPr/>
          <p:nvPr/>
        </p:nvSpPr>
        <p:spPr>
          <a:xfrm>
            <a:off x="5287645" y="1698625"/>
            <a:ext cx="1499870" cy="1244600"/>
          </a:xfrm>
          <a:prstGeom prst="rect">
            <a:avLst/>
          </a:prstGeom>
          <a:noFill/>
        </p:spPr>
        <p:txBody>
          <a:bodyPr wrap="square" lIns="91440" tIns="45720" rIns="91440" bIns="45720" rtlCol="0" anchor="t">
            <a:spAutoFit/>
          </a:bodyPr>
          <a:lstStyle/>
          <a:p>
            <a:pPr>
              <a:lnSpc>
                <a:spcPct val="100000"/>
              </a:lnSpc>
            </a:pPr>
            <a:r>
              <a:rPr lang="en-US" sz="8000" b="1" dirty="0">
                <a:solidFill>
                  <a:srgbClr val="C00000"/>
                </a:solidFill>
                <a:latin typeface="MiSans" pitchFamily="34" charset="-122"/>
                <a:ea typeface="MiSans" pitchFamily="34" charset="-122"/>
                <a:cs typeface="MiSans" pitchFamily="34" charset="-120"/>
              </a:rPr>
              <a:t>03</a:t>
            </a:r>
            <a:endParaRPr lang="en-US" sz="1600" dirty="0"/>
          </a:p>
        </p:txBody>
      </p:sp>
      <p:pic>
        <p:nvPicPr>
          <p:cNvPr id="11" name="Image 3" descr="https://kimi-img.moonshot.cn/pub/slides/slides_tmpl/image/25-09-04-17:28:35-d2slngu1bb2p4onbqm1g.png"/>
          <p:cNvPicPr>
            <a:picLocks noChangeAspect="1"/>
          </p:cNvPicPr>
          <p:nvPr/>
        </p:nvPicPr>
        <p:blipFill>
          <a:blip r:embed="rId4"/>
          <a:stretch>
            <a:fillRect/>
          </a:stretch>
        </p:blipFill>
        <p:spPr>
          <a:xfrm>
            <a:off x="5190808" y="4582219"/>
            <a:ext cx="1810385" cy="304800"/>
          </a:xfrm>
          <a:prstGeom prst="rect">
            <a:avLst/>
          </a:prstGeom>
        </p:spPr>
      </p:pic>
    </p:spTree>
  </p:cSld>
  <p:clrMapOvr>
    <a:masterClrMapping/>
  </p:clrMapOvr>
  <p:transition>
    <p:fade/>
  </p:transition>
</p:sld>
</file>

<file path=ppt/theme/theme1.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C51011"/>
      </a:accent1>
      <a:accent2>
        <a:srgbClr val="ED7D31"/>
      </a:accent2>
      <a:accent3>
        <a:srgbClr val="A5A5A5"/>
      </a:accent3>
      <a:accent4>
        <a:srgbClr val="FFC000"/>
      </a:accent4>
      <a:accent5>
        <a:srgbClr val="FADBBA"/>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Custom">
      <a:dk1>
        <a:srgbClr val="000000"/>
      </a:dk1>
      <a:lt1>
        <a:srgbClr val="FFFFFF"/>
      </a:lt1>
      <a:dk2>
        <a:srgbClr val="44546A"/>
      </a:dk2>
      <a:lt2>
        <a:srgbClr val="E7E6E6"/>
      </a:lt2>
      <a:accent1>
        <a:srgbClr val="C51011"/>
      </a:accent1>
      <a:accent2>
        <a:srgbClr val="ED7D31"/>
      </a:accent2>
      <a:accent3>
        <a:srgbClr val="A5A5A5"/>
      </a:accent3>
      <a:accent4>
        <a:srgbClr val="FFC000"/>
      </a:accent4>
      <a:accent5>
        <a:srgbClr val="FADBBA"/>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1220</Words>
  <Application>WPS 演示</Application>
  <PresentationFormat>On-screen Show (16:9)</PresentationFormat>
  <Paragraphs>94</Paragraphs>
  <Slides>12</Slides>
  <Notes>12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宋体</vt:lpstr>
      <vt:lpstr>Wingdings</vt:lpstr>
      <vt:lpstr>MiSans</vt:lpstr>
      <vt:lpstr>MiSans</vt:lpstr>
      <vt:lpstr>Calibri</vt:lpstr>
      <vt:lpstr>微软雅黑</vt:lpstr>
      <vt:lpstr>Arial Unicode MS</vt:lpstr>
      <vt:lpstr>等线</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党的领导与国家安全道路</dc:title>
  <dc:creator>Kimi</dc:creator>
  <dc:subject>党的领导与国家安全道路</dc:subject>
  <cp:lastModifiedBy>WPS_1603247356</cp:lastModifiedBy>
  <cp:revision>2</cp:revision>
  <dcterms:created xsi:type="dcterms:W3CDTF">2025-11-17T10:53:00Z</dcterms:created>
  <dcterms:modified xsi:type="dcterms:W3CDTF">2025-11-17T11:01:34Z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{"Label":"党的领导与国家安全道路","ContentProducer":"001191110108MACG2KBH8F10000","ProduceID":"d4dfsdlgsoa8kj5i279g","ReservedCode1":"","ContentPropagator":"001191110108MACG2KBH8F20000","PropagateID":"d4dfsdlgsoa8kj5i279g","ReservedCode2":""}</vt:lpwstr>
  </property>
  <property fmtid="{D5CDD505-2E9C-101B-9397-08002B2CF9AE}" pid="3" name="ICV">
    <vt:lpwstr>E23EE0329C264C96B9F92C458A3B3A08_12</vt:lpwstr>
  </property>
  <property fmtid="{D5CDD505-2E9C-101B-9397-08002B2CF9AE}" pid="4" name="KSOProductBuildVer">
    <vt:lpwstr>2052-12.1.0.23542</vt:lpwstr>
  </property>
</Properties>
</file>