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12192000"/>
  <p:embeddedFontLst>
    <p:embeddedFont>
      <p:font typeface="MiSans" pitchFamily="34" charset="-122"/>
      <p:regular r:id="rId20"/>
    </p:embeddedFont>
    <p:embeddedFont>
      <p:font typeface="MiSans" pitchFamily="34" charset="-120"/>
      <p:regular r:id="rId21"/>
    </p:embeddedFont>
    <p:embeddedFont>
      <p:font typeface="微软雅黑" panose="020B0503020204020204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21-d2t81bdnfo2stf9din9g.jpg"/>
          <p:cNvPicPr>
            <a:picLocks noChangeAspect="1"/>
          </p:cNvPicPr>
          <p:nvPr/>
        </p:nvPicPr>
        <p:blipFill>
          <a:blip r:embed="rId1"/>
          <a:srcRect t="83" b="83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289175" y="1455420"/>
            <a:ext cx="8031480" cy="1025525"/>
          </a:xfrm>
          <a:prstGeom prst="rect">
            <a:avLst/>
          </a:prstGeom>
          <a:noFill/>
        </p:spPr>
        <p:txBody>
          <a:bodyPr wrap="square" lIns="99695" tIns="49784" rIns="99695" bIns="49784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600" dirty="0">
                <a:solidFill>
                  <a:srgbClr val="FCF0C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认识总体国家安全观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4:18:18-d2t81alnfo2stf9din40.png"/>
          <p:cNvPicPr>
            <a:picLocks noChangeAspect="1"/>
          </p:cNvPicPr>
          <p:nvPr/>
        </p:nvPicPr>
        <p:blipFill>
          <a:blip r:embed="rId2"/>
          <a:srcRect t="76" b="76"/>
          <a:stretch>
            <a:fillRect/>
          </a:stretch>
        </p:blipFill>
        <p:spPr>
          <a:xfrm>
            <a:off x="759460" y="2814955"/>
            <a:ext cx="838835" cy="301498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4:18:18-d2t81alnfo2stf9din6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240" y="4388485"/>
            <a:ext cx="1506855" cy="144907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4:18:18-d2t81alnfo2stf9din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5340" y="494665"/>
            <a:ext cx="1938655" cy="11950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2290" y="820420"/>
            <a:ext cx="7146290" cy="63754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重点领域全景与特征归纳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64435" y="4380230"/>
            <a:ext cx="3318510" cy="9906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767" y="1604328"/>
            <a:ext cx="1141095" cy="114300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612" y="1604328"/>
            <a:ext cx="1141095" cy="114300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4:19:26-d2t81rlnfo2stf9dingg.png"/>
          <p:cNvPicPr>
            <a:picLocks noChangeAspect="1"/>
          </p:cNvPicPr>
          <p:nvPr/>
        </p:nvPicPr>
        <p:blipFill>
          <a:blip r:embed="rId5"/>
          <a:srcRect t="8" b="8"/>
          <a:stretch>
            <a:fillRect/>
          </a:stretch>
        </p:blipFill>
        <p:spPr>
          <a:xfrm>
            <a:off x="7688580" y="2414270"/>
            <a:ext cx="4037330" cy="3502025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09-05-14:18:19-d2t81atnfo2stf9din9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2295" y="1016000"/>
            <a:ext cx="679450" cy="246380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2137887" y="1960563"/>
            <a:ext cx="490855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1049655" y="2723515"/>
            <a:ext cx="2667000" cy="311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重点领域全景</a:t>
            </a:r>
            <a:endParaRPr lang="en-US" sz="1600" dirty="0"/>
          </a:p>
        </p:txBody>
      </p:sp>
      <p:sp>
        <p:nvSpPr>
          <p:cNvPr id="11" name="Text 3"/>
          <p:cNvSpPr/>
          <p:nvPr/>
        </p:nvSpPr>
        <p:spPr>
          <a:xfrm>
            <a:off x="914373" y="3471432"/>
            <a:ext cx="2859341" cy="28807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体国家安全观涵盖了政治、国土、军事、经济、文化、社会、科技、网络、人工智能、数据、生态、资源、核、海外利益、生物、太空、深海、极地、金融、粮食、能源、产业链供应链等多个重点领域。这些领域相互联系、相互影响，构成了一个完整的国家安全体系。</a:t>
            </a:r>
            <a:endParaRPr lang="en-US" sz="1600" dirty="0"/>
          </a:p>
        </p:txBody>
      </p:sp>
      <p:sp>
        <p:nvSpPr>
          <p:cNvPr id="12" name="Text 4"/>
          <p:cNvSpPr/>
          <p:nvPr/>
        </p:nvSpPr>
        <p:spPr>
          <a:xfrm>
            <a:off x="5850732" y="1960563"/>
            <a:ext cx="490855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3" name="Text 5"/>
          <p:cNvSpPr/>
          <p:nvPr/>
        </p:nvSpPr>
        <p:spPr>
          <a:xfrm>
            <a:off x="4659630" y="2724150"/>
            <a:ext cx="2779395" cy="311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基本特征归纳</a:t>
            </a:r>
            <a:endParaRPr lang="en-US" sz="1600" dirty="0"/>
          </a:p>
        </p:txBody>
      </p:sp>
      <p:sp>
        <p:nvSpPr>
          <p:cNvPr id="14" name="Text 6"/>
          <p:cNvSpPr/>
          <p:nvPr/>
        </p:nvSpPr>
        <p:spPr>
          <a:xfrm>
            <a:off x="4579115" y="3471432"/>
            <a:ext cx="2859341" cy="22405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体国家安全观具有系统性、总体性、人民性等基本特征。它强调安全是一个系统工程，各个领域相互耦合；安全工作要以人民为中心，保障人民的生命安全和合法权益；安全政策要从整体出发，统筹兼顾，实现国家安全的可持续发展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63475" y="698176"/>
            <a:ext cx="8152877" cy="83318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本章小结：理论武器与基石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1070610" y="3105785"/>
            <a:ext cx="2713355" cy="8128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8415020" y="3138805"/>
            <a:ext cx="2713355" cy="8128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4801870" y="2472690"/>
            <a:ext cx="2713355" cy="8128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4:18:18-d2t81alnfo2stf9din5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790" y="697865"/>
            <a:ext cx="1544955" cy="95250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1049426" y="2388332"/>
            <a:ext cx="2778897" cy="6540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总体国家安全观的理论意义</a:t>
            </a:r>
            <a:endParaRPr lang="en-US" sz="1600" dirty="0"/>
          </a:p>
        </p:txBody>
      </p:sp>
      <p:sp>
        <p:nvSpPr>
          <p:cNvPr id="9" name="Text 2"/>
          <p:cNvSpPr/>
          <p:nvPr/>
        </p:nvSpPr>
        <p:spPr>
          <a:xfrm>
            <a:off x="968983" y="3237117"/>
            <a:ext cx="2859341" cy="19204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总体国家安全观是指导新时代国家安全工作的强大思想武器。它突破了传统安全观的局限，为国家安全工作提供了全新的理念和方法。这一理论的提出，标志着我国国家安全工作进入了一个新的历史阶段。</a:t>
            </a:r>
            <a:endParaRPr lang="en-US" sz="1600" dirty="0"/>
          </a:p>
        </p:txBody>
      </p:sp>
      <p:sp>
        <p:nvSpPr>
          <p:cNvPr id="10" name="Text 3"/>
          <p:cNvSpPr/>
          <p:nvPr/>
        </p:nvSpPr>
        <p:spPr>
          <a:xfrm>
            <a:off x="4769426" y="1703802"/>
            <a:ext cx="2778897" cy="311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本课程的理论基石</a:t>
            </a:r>
            <a:endParaRPr lang="en-US" sz="1600" dirty="0"/>
          </a:p>
        </p:txBody>
      </p:sp>
      <p:sp>
        <p:nvSpPr>
          <p:cNvPr id="11" name="Text 4"/>
          <p:cNvSpPr/>
          <p:nvPr/>
        </p:nvSpPr>
        <p:spPr>
          <a:xfrm>
            <a:off x="4688983" y="2657997"/>
            <a:ext cx="2859341" cy="16003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总体国家安全观奠定了本课程学习的理论基石。通过学习这一理论，我们可以更好地理解国家安全工作的内涵和外延，为后续章节的学习提供坚实的理论基础。</a:t>
            </a:r>
            <a:endParaRPr lang="en-US" sz="1600" dirty="0"/>
          </a:p>
        </p:txBody>
      </p:sp>
      <p:sp>
        <p:nvSpPr>
          <p:cNvPr id="12" name="Text 5"/>
          <p:cNvSpPr/>
          <p:nvPr/>
        </p:nvSpPr>
        <p:spPr>
          <a:xfrm>
            <a:off x="8366998" y="2388332"/>
            <a:ext cx="2778897" cy="311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理论与实践的结合</a:t>
            </a:r>
            <a:endParaRPr lang="en-US" sz="1600" dirty="0"/>
          </a:p>
        </p:txBody>
      </p:sp>
      <p:sp>
        <p:nvSpPr>
          <p:cNvPr id="13" name="Text 6"/>
          <p:cNvSpPr/>
          <p:nvPr/>
        </p:nvSpPr>
        <p:spPr>
          <a:xfrm>
            <a:off x="8286555" y="3237117"/>
            <a:ext cx="2859341" cy="19204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在学习总体国家安全观的过程中，我们要将理论与实践相结合。既要深入理解理论的内涵，又要关注国家安全工作中的实际问题，做到学以致用，为维护国家安全贡献自己的力量。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2215" y="867447"/>
            <a:ext cx="8152877" cy="83318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思考题：总体含义与身边案例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99610" y="3963035"/>
            <a:ext cx="3318510" cy="99060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722" y="1972310"/>
            <a:ext cx="1141095" cy="114300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882" y="1972310"/>
            <a:ext cx="1141095" cy="114300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4:18:19-d2t81atnfo2stf9din9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2295" y="1055370"/>
            <a:ext cx="679450" cy="24638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2666842" y="2328545"/>
            <a:ext cx="490855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2"/>
          <p:cNvSpPr/>
          <p:nvPr/>
        </p:nvSpPr>
        <p:spPr>
          <a:xfrm>
            <a:off x="1205955" y="3343817"/>
            <a:ext cx="3593465" cy="6540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如何理解‘总体’二字的深刻含义</a:t>
            </a:r>
            <a:endParaRPr lang="en-US" sz="1600" dirty="0"/>
          </a:p>
        </p:txBody>
      </p:sp>
      <p:sp>
        <p:nvSpPr>
          <p:cNvPr id="10" name="Text 3"/>
          <p:cNvSpPr/>
          <p:nvPr/>
        </p:nvSpPr>
        <p:spPr>
          <a:xfrm>
            <a:off x="1119104" y="3673039"/>
            <a:ext cx="3875101" cy="16003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‘总体’二字体现了总体国家安全观的整体性、系统性和全面性。它要求我们从整体出发，统筹兼顾各个领域的安全问题，实现国家安全的可持续发展。只有这样，才能真正保障国家的长治久安。</a:t>
            </a:r>
            <a:endParaRPr lang="en-US" sz="1600" dirty="0"/>
          </a:p>
        </p:txBody>
      </p:sp>
      <p:sp>
        <p:nvSpPr>
          <p:cNvPr id="11" name="Text 4"/>
          <p:cNvSpPr/>
          <p:nvPr/>
        </p:nvSpPr>
        <p:spPr>
          <a:xfrm>
            <a:off x="8900002" y="2328545"/>
            <a:ext cx="490855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2" name="Text 5"/>
          <p:cNvSpPr/>
          <p:nvPr/>
        </p:nvSpPr>
        <p:spPr>
          <a:xfrm>
            <a:off x="7349038" y="3343817"/>
            <a:ext cx="3593465" cy="6540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列举一个你身边与国家安全相关的例子</a:t>
            </a:r>
            <a:endParaRPr lang="en-US" sz="1600" dirty="0"/>
          </a:p>
        </p:txBody>
      </p:sp>
      <p:sp>
        <p:nvSpPr>
          <p:cNvPr id="13" name="Text 6"/>
          <p:cNvSpPr/>
          <p:nvPr/>
        </p:nvSpPr>
        <p:spPr>
          <a:xfrm>
            <a:off x="7262187" y="3673039"/>
            <a:ext cx="3875101" cy="22405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在日常生活中，我们可以看到许多与国家安全相关的例子。例如，个人信息的泄露可能会威胁到个人的安全，进而影响到社会的稳定；网络谣言的传播可能会扰乱社会秩序，影响国家的形象；外来物种的入侵可能会破坏生态平衡，威胁到国家的生态安全。这些例子都说明了国家安全与我们每个人的生活息息相关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61820" y="1671320"/>
            <a:ext cx="8703310" cy="1329690"/>
          </a:xfrm>
          <a:prstGeom prst="rect">
            <a:avLst/>
          </a:prstGeom>
          <a:noFill/>
        </p:spPr>
        <p:txBody>
          <a:bodyPr wrap="square" lIns="99695" tIns="49784" rIns="99695" bIns="49784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0" dirty="0">
                <a:solidFill>
                  <a:srgbClr val="FDF1C5"/>
                </a:solidFill>
                <a:latin typeface="微软雅黑" panose="020B0503020204020204" charset="-122"/>
                <a:ea typeface="微软雅黑" panose="020B0503020204020204" charset="-122"/>
                <a:cs typeface="Comic Book" pitchFamily="34" charset="-120"/>
              </a:rPr>
              <a:t>THANK YOU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1"/>
          <p:cNvSpPr/>
          <p:nvPr/>
        </p:nvSpPr>
        <p:spPr>
          <a:xfrm>
            <a:off x="4074160" y="2785745"/>
            <a:ext cx="4302125" cy="749300"/>
          </a:xfrm>
          <a:prstGeom prst="rect">
            <a:avLst/>
          </a:prstGeom>
          <a:noFill/>
        </p:spPr>
        <p:txBody>
          <a:bodyPr wrap="square" lIns="99695" tIns="49784" rIns="99695" bIns="49784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solidFill>
                  <a:srgbClr val="FDF1C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感谢大家观看</a:t>
            </a:r>
            <a:endParaRPr lang="en-US" sz="1600" dirty="0"/>
          </a:p>
        </p:txBody>
      </p:sp>
      <p:pic>
        <p:nvPicPr>
          <p:cNvPr id="4" name="Image 0" descr="https://kimi-img.moonshot.cn/pub/slides/slides_tmpl/image/25-09-05-14:18:18-d2t81alnfo2stf9din5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280" y="708660"/>
            <a:ext cx="1961515" cy="12096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306070" y="259715"/>
            <a:ext cx="11669395" cy="637286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4:18:19-d2t81atnfo2stf9din7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710" y="2797175"/>
            <a:ext cx="3924935" cy="73279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83120" y="700405"/>
            <a:ext cx="81978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26540" y="915035"/>
            <a:ext cx="2663825" cy="7937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4490720" y="706755"/>
            <a:ext cx="2692400" cy="4953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pic>
        <p:nvPicPr>
          <p:cNvPr id="7" name="Image 3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805" y="915035"/>
            <a:ext cx="2663825" cy="79375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630" y="2011045"/>
            <a:ext cx="1141095" cy="1143000"/>
          </a:xfrm>
          <a:prstGeom prst="rect">
            <a:avLst/>
          </a:prstGeom>
        </p:spPr>
      </p:pic>
      <p:pic>
        <p:nvPicPr>
          <p:cNvPr id="9" name="Image 5" descr="https://kimi-img.moonshot.cn/pub/slides/slides_tmpl/image/25-09-05-14:18:19-d2t81atnfo2stf9din7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50" y="2792095"/>
            <a:ext cx="3924935" cy="732790"/>
          </a:xfrm>
          <a:prstGeom prst="rect">
            <a:avLst/>
          </a:prstGeom>
        </p:spPr>
      </p:pic>
      <p:pic>
        <p:nvPicPr>
          <p:cNvPr id="10" name="Image 6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470" y="2011045"/>
            <a:ext cx="1141095" cy="1143000"/>
          </a:xfrm>
          <a:prstGeom prst="rect">
            <a:avLst/>
          </a:prstGeom>
        </p:spPr>
      </p:pic>
      <p:pic>
        <p:nvPicPr>
          <p:cNvPr id="11" name="Image 7" descr="https://kimi-img.moonshot.cn/pub/slides/slides_tmpl/image/25-09-05-14:18:19-d2t81atnfo2stf9din7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915" y="4686935"/>
            <a:ext cx="3924935" cy="732790"/>
          </a:xfrm>
          <a:prstGeom prst="rect">
            <a:avLst/>
          </a:prstGeom>
        </p:spPr>
      </p:pic>
      <p:pic>
        <p:nvPicPr>
          <p:cNvPr id="12" name="Image 8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060" y="3905885"/>
            <a:ext cx="1141095" cy="1143000"/>
          </a:xfrm>
          <a:prstGeom prst="rect">
            <a:avLst/>
          </a:prstGeom>
        </p:spPr>
      </p:pic>
      <p:sp>
        <p:nvSpPr>
          <p:cNvPr id="13" name="Text 2"/>
          <p:cNvSpPr/>
          <p:nvPr/>
        </p:nvSpPr>
        <p:spPr>
          <a:xfrm>
            <a:off x="2952750" y="2367280"/>
            <a:ext cx="490855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4" name="Text 3"/>
          <p:cNvSpPr/>
          <p:nvPr/>
        </p:nvSpPr>
        <p:spPr>
          <a:xfrm>
            <a:off x="1478915" y="3009900"/>
            <a:ext cx="3519805" cy="311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课程导入与创立背景</a:t>
            </a:r>
            <a:endParaRPr lang="en-US" sz="1600" dirty="0"/>
          </a:p>
        </p:txBody>
      </p:sp>
      <p:sp>
        <p:nvSpPr>
          <p:cNvPr id="15" name="Text 4"/>
          <p:cNvSpPr/>
          <p:nvPr/>
        </p:nvSpPr>
        <p:spPr>
          <a:xfrm>
            <a:off x="8784590" y="2367280"/>
            <a:ext cx="490855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6" name="Text 5"/>
          <p:cNvSpPr/>
          <p:nvPr/>
        </p:nvSpPr>
        <p:spPr>
          <a:xfrm>
            <a:off x="7310755" y="3004820"/>
            <a:ext cx="3519805" cy="311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核心内涵与战略思维</a:t>
            </a:r>
            <a:endParaRPr lang="en-US" sz="1600" dirty="0"/>
          </a:p>
        </p:txBody>
      </p:sp>
      <p:sp>
        <p:nvSpPr>
          <p:cNvPr id="17" name="Text 6"/>
          <p:cNvSpPr/>
          <p:nvPr/>
        </p:nvSpPr>
        <p:spPr>
          <a:xfrm>
            <a:off x="5631180" y="4262120"/>
            <a:ext cx="490855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8" name="Text 7"/>
          <p:cNvSpPr/>
          <p:nvPr/>
        </p:nvSpPr>
        <p:spPr>
          <a:xfrm>
            <a:off x="4262120" y="4899660"/>
            <a:ext cx="3519805" cy="311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领域特征与理论意义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24-d2t81c5nfo2stf9dina0.png"/>
          <p:cNvPicPr>
            <a:picLocks noChangeAspect="1"/>
          </p:cNvPicPr>
          <p:nvPr/>
        </p:nvPicPr>
        <p:blipFill>
          <a:blip r:embed="rId2"/>
          <a:srcRect l="5" r="5"/>
          <a:stretch>
            <a:fillRect/>
          </a:stretch>
        </p:blipFill>
        <p:spPr>
          <a:xfrm>
            <a:off x="20320" y="0"/>
            <a:ext cx="1217168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11682" y="1621932"/>
            <a:ext cx="2872142" cy="2130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3800" dirty="0">
                <a:solidFill>
                  <a:srgbClr val="FDF1C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05175" y="3838118"/>
            <a:ext cx="5685155" cy="4953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FDF1C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课程导入与创立背景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4:18:25-d2t81cdnfo2stf9din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37785" y="3242945"/>
            <a:ext cx="4564380" cy="13525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42215" y="803947"/>
            <a:ext cx="8152877" cy="83318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课程导入：国家安全在身边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5" y="1652270"/>
            <a:ext cx="969010" cy="97091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5" y="3953510"/>
            <a:ext cx="969010" cy="97091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4:19:24-d2t81r5nfo2stf9ding0.jpeg"/>
          <p:cNvPicPr>
            <a:picLocks noChangeAspect="1"/>
          </p:cNvPicPr>
          <p:nvPr/>
        </p:nvPicPr>
        <p:blipFill>
          <a:blip r:embed="rId5"/>
          <a:srcRect l="17504" r="17504"/>
          <a:stretch>
            <a:fillRect/>
          </a:stretch>
        </p:blipFill>
        <p:spPr>
          <a:xfrm>
            <a:off x="7038975" y="1637030"/>
            <a:ext cx="4451350" cy="4563745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879793" y="1928495"/>
            <a:ext cx="490855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2"/>
          <p:cNvSpPr/>
          <p:nvPr/>
        </p:nvSpPr>
        <p:spPr>
          <a:xfrm>
            <a:off x="1701800" y="1825625"/>
            <a:ext cx="4326255" cy="311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问题引入</a:t>
            </a:r>
            <a:endParaRPr lang="en-US" sz="1600" dirty="0"/>
          </a:p>
        </p:txBody>
      </p:sp>
      <p:sp>
        <p:nvSpPr>
          <p:cNvPr id="10" name="Text 3"/>
          <p:cNvSpPr/>
          <p:nvPr/>
        </p:nvSpPr>
        <p:spPr>
          <a:xfrm>
            <a:off x="1649730" y="2146935"/>
            <a:ext cx="4378325" cy="16003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‘什么是国家安全？它离我们远吗？’ 这是本课程的开篇问题。国家安全并非遥不可及的概念，它与我们的日常生活息息相关。从个人信息的保护到社会的稳定，从经济的发展到国家的主权，安全的触角延伸到社会的每一个角落。</a:t>
            </a:r>
            <a:endParaRPr lang="en-US" sz="1600" dirty="0"/>
          </a:p>
        </p:txBody>
      </p:sp>
      <p:sp>
        <p:nvSpPr>
          <p:cNvPr id="11" name="Text 4"/>
          <p:cNvSpPr/>
          <p:nvPr/>
        </p:nvSpPr>
        <p:spPr>
          <a:xfrm>
            <a:off x="879793" y="4229735"/>
            <a:ext cx="490855" cy="438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2" name="Text 5"/>
          <p:cNvSpPr/>
          <p:nvPr/>
        </p:nvSpPr>
        <p:spPr>
          <a:xfrm>
            <a:off x="1701800" y="4172585"/>
            <a:ext cx="4326255" cy="311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总体国家安全观的全面性</a:t>
            </a:r>
            <a:endParaRPr lang="en-US" sz="1600" dirty="0"/>
          </a:p>
        </p:txBody>
      </p:sp>
      <p:sp>
        <p:nvSpPr>
          <p:cNvPr id="13" name="Text 6"/>
          <p:cNvSpPr/>
          <p:nvPr/>
        </p:nvSpPr>
        <p:spPr>
          <a:xfrm>
            <a:off x="1649730" y="4493895"/>
            <a:ext cx="4378325" cy="16003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体国家安全观突破了传统安全观的局限，涵盖了政治、经济、文化、社会、科技、网络、生物等多个领域。它强调安全是一个整体，各个领域相互联系、相互影响，任何一个领域的安全问题都可能引发连锁反应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6430" y="789305"/>
            <a:ext cx="7734935" cy="62484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党的安全思想演进与创立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710" y="1029335"/>
            <a:ext cx="2663825" cy="793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13485" y="2289493"/>
            <a:ext cx="2343150" cy="6540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中国共产党国家安全思想的演进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1004570" y="2881948"/>
            <a:ext cx="2624455" cy="25606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中国共产党国家安全思想经历了从革命战争年代保卫红色政权，到新中国成立初期打破外部封锁，再到改革开放以来服务经济建设、维护战略机遇期的演进过程。这一过程体现了党对国家安全形势的深刻洞察和战略调整。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5027295" y="2289493"/>
            <a:ext cx="2343150" cy="6540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总体国家安全观的形成与发展历程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4818380" y="2881948"/>
            <a:ext cx="2624455" cy="19204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2013年中央国家安全委员会成立，2014年总体国家安全观正式提出。这一过程是党中央对新时代国家安全形势的深刻回应，标志着我国国家安全工作进入了一个新的历史阶段。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8855710" y="2289493"/>
            <a:ext cx="2343150" cy="6540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创造性提出的重大意义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8646795" y="2881948"/>
            <a:ext cx="2624455" cy="22405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总体国家安全观的提出，为新时代国家安全工作提供了强大的思想武器和行动指南。它突破了传统安全观的局限，强调安全的整体性、系统性和人民性，为维护国家长治久安奠定了坚实的理论基础。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24-d2t81c5nfo2stf9dina0.png"/>
          <p:cNvPicPr>
            <a:picLocks noChangeAspect="1"/>
          </p:cNvPicPr>
          <p:nvPr/>
        </p:nvPicPr>
        <p:blipFill>
          <a:blip r:embed="rId2"/>
          <a:srcRect l="5" r="5"/>
          <a:stretch>
            <a:fillRect/>
          </a:stretch>
        </p:blipFill>
        <p:spPr>
          <a:xfrm>
            <a:off x="20320" y="0"/>
            <a:ext cx="1217168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11682" y="1621932"/>
            <a:ext cx="2872142" cy="2130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3800" dirty="0">
                <a:solidFill>
                  <a:srgbClr val="FDF1C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05175" y="3838118"/>
            <a:ext cx="5685155" cy="4953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FDF1C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核心内涵与战略思维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4:18:38-d2t81flnfo2stf9dinb0.jpeg"/>
          <p:cNvPicPr>
            <a:picLocks noChangeAspect="1"/>
          </p:cNvPicPr>
          <p:nvPr/>
        </p:nvPicPr>
        <p:blipFill>
          <a:blip r:embed="rId3"/>
          <a:srcRect t="32064" b="32064"/>
          <a:stretch>
            <a:fillRect/>
          </a:stretch>
        </p:blipFill>
        <p:spPr>
          <a:xfrm>
            <a:off x="529590" y="1441450"/>
            <a:ext cx="11226800" cy="268414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42215" y="723937"/>
            <a:ext cx="8152877" cy="83318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十个坚持：价值与方法体系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4:18:19-d2t81atnfo2stf9din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" y="5930265"/>
            <a:ext cx="679450" cy="24638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26500" y="6016625"/>
            <a:ext cx="2663825" cy="79375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675005" y="4503738"/>
            <a:ext cx="3541395" cy="3111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十个坚持的核心内容</a:t>
            </a:r>
            <a:endParaRPr lang="en-US" sz="1600" dirty="0"/>
          </a:p>
        </p:txBody>
      </p:sp>
      <p:sp>
        <p:nvSpPr>
          <p:cNvPr id="8" name="Text 2"/>
          <p:cNvSpPr/>
          <p:nvPr/>
        </p:nvSpPr>
        <p:spPr>
          <a:xfrm>
            <a:off x="629285" y="4841240"/>
            <a:ext cx="10892155" cy="82550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体国家安全观的‘十个坚持’涵盖了坚持党对国家安全工作的绝对领导、坚持以人民安全为宗旨、坚持统筹发展和安全、坚持推进国家安全体系和能力现代化等多个方面。这些坚持构成了新时代国家安全工作的价值导向和方法论体系，为国家安全政策的制定和实施提供了明确的方向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4:19:26-d2t81rlnfo2stf9dinh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345" y="1671955"/>
            <a:ext cx="2451735" cy="433451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5-14:19:26-d2t81rlnfo2stf9dinh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270" y="1671955"/>
            <a:ext cx="2451735" cy="433451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09-05-14:19:26-d2t81rlnfo2stf9dinh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195" y="1671955"/>
            <a:ext cx="2451735" cy="433451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09-05-14:19:26-d2t81rlnfo2stf9dinh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" y="1671955"/>
            <a:ext cx="2451735" cy="433451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42215" y="760406"/>
            <a:ext cx="8152877" cy="83318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五个统筹：辩证整体思维</a:t>
            </a:r>
            <a:endParaRPr lang="en-US" sz="1600" dirty="0"/>
          </a:p>
        </p:txBody>
      </p:sp>
      <p:pic>
        <p:nvPicPr>
          <p:cNvPr id="8" name="Image 5" descr="https://kimi-img.moonshot.cn/pub/slides/slides_tmpl/image/25-09-05-14:18:19-d2t81atnfo2stf9din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295" y="843915"/>
            <a:ext cx="679450" cy="246380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895410" y="1968081"/>
            <a:ext cx="2073657" cy="581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A8030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外部安全与内部安全</a:t>
            </a:r>
            <a:endParaRPr lang="en-US" sz="1600" dirty="0"/>
          </a:p>
        </p:txBody>
      </p:sp>
      <p:sp>
        <p:nvSpPr>
          <p:cNvPr id="10" name="Text 2"/>
          <p:cNvSpPr/>
          <p:nvPr/>
        </p:nvSpPr>
        <p:spPr>
          <a:xfrm>
            <a:off x="815635" y="2543760"/>
            <a:ext cx="2278892" cy="25606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总体国家安全观强调外部安全与内部安全的统筹。既要防范外部的军事威胁、经济制裁等风险，也要关注内部的社会稳定、民族团结等问题。只有内外兼顾，才能实现国家的长治久安。</a:t>
            </a:r>
            <a:endParaRPr lang="en-US" sz="1600" dirty="0"/>
          </a:p>
        </p:txBody>
      </p:sp>
      <p:sp>
        <p:nvSpPr>
          <p:cNvPr id="11" name="Text 3"/>
          <p:cNvSpPr/>
          <p:nvPr/>
        </p:nvSpPr>
        <p:spPr>
          <a:xfrm>
            <a:off x="3636262" y="1968081"/>
            <a:ext cx="2073657" cy="581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A8030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国土安全与国民安全</a:t>
            </a:r>
            <a:endParaRPr lang="en-US" sz="1600" dirty="0"/>
          </a:p>
        </p:txBody>
      </p:sp>
      <p:sp>
        <p:nvSpPr>
          <p:cNvPr id="12" name="Text 4"/>
          <p:cNvSpPr/>
          <p:nvPr/>
        </p:nvSpPr>
        <p:spPr>
          <a:xfrm>
            <a:off x="3556487" y="2543760"/>
            <a:ext cx="2278892" cy="25606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国土安全是国家安全的基础，国民安全是国家安全的核心。总体国家安全观要求我们既要守护国土的完整和安全，也要保障国民的生命安全、健康安全和财产安全。两者相辅相成，不可偏废。</a:t>
            </a:r>
            <a:endParaRPr lang="en-US" sz="1600" dirty="0"/>
          </a:p>
        </p:txBody>
      </p:sp>
      <p:sp>
        <p:nvSpPr>
          <p:cNvPr id="13" name="Text 5"/>
          <p:cNvSpPr/>
          <p:nvPr/>
        </p:nvSpPr>
        <p:spPr>
          <a:xfrm>
            <a:off x="6389814" y="1968081"/>
            <a:ext cx="2073657" cy="581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A8030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传统安全与非传统安全</a:t>
            </a:r>
            <a:endParaRPr lang="en-US" sz="1600" dirty="0"/>
          </a:p>
        </p:txBody>
      </p:sp>
      <p:sp>
        <p:nvSpPr>
          <p:cNvPr id="14" name="Text 6"/>
          <p:cNvSpPr/>
          <p:nvPr/>
        </p:nvSpPr>
        <p:spPr>
          <a:xfrm>
            <a:off x="6310039" y="2543760"/>
            <a:ext cx="2278892" cy="28807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传统安全主要包括军事安全、政治安全等，非传统安全则涵盖了经济安全、网络安全、生态安全等。总体国家安全观要求我们既要重视传统安全的维护，也要积极应对非传统安全的挑战，以适应时代发展的需要。</a:t>
            </a:r>
            <a:endParaRPr lang="en-US" sz="1600" dirty="0"/>
          </a:p>
        </p:txBody>
      </p:sp>
      <p:sp>
        <p:nvSpPr>
          <p:cNvPr id="15" name="Text 7"/>
          <p:cNvSpPr/>
          <p:nvPr/>
        </p:nvSpPr>
        <p:spPr>
          <a:xfrm>
            <a:off x="9130032" y="1968081"/>
            <a:ext cx="2073657" cy="5810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1" dirty="0">
                <a:solidFill>
                  <a:srgbClr val="A80303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发展问题与安全问题</a:t>
            </a:r>
            <a:endParaRPr lang="en-US" sz="1600" dirty="0"/>
          </a:p>
        </p:txBody>
      </p:sp>
      <p:sp>
        <p:nvSpPr>
          <p:cNvPr id="16" name="Text 8"/>
          <p:cNvSpPr/>
          <p:nvPr/>
        </p:nvSpPr>
        <p:spPr>
          <a:xfrm>
            <a:off x="9050257" y="2543760"/>
            <a:ext cx="2278892" cy="28807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发展是安全的基础，安全是发展的条件。总体国家安全观强调要统筹发展与安全，既要以发展促安全，也要以安全保发展。只有在发展中解决安全问题，在安全中保障发展，才能实现国家的可持续发展。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24-d2t81c5nfo2stf9dina0.png"/>
          <p:cNvPicPr>
            <a:picLocks noChangeAspect="1"/>
          </p:cNvPicPr>
          <p:nvPr/>
        </p:nvPicPr>
        <p:blipFill>
          <a:blip r:embed="rId2"/>
          <a:srcRect l="5" r="5"/>
          <a:stretch>
            <a:fillRect/>
          </a:stretch>
        </p:blipFill>
        <p:spPr>
          <a:xfrm>
            <a:off x="20320" y="0"/>
            <a:ext cx="1217168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711682" y="1621932"/>
            <a:ext cx="2872142" cy="2130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3800" dirty="0">
                <a:solidFill>
                  <a:srgbClr val="FDF1C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305175" y="3838118"/>
            <a:ext cx="5685155" cy="4953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FDF1C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领域特征与理论意义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AF26E"/>
      </a:accent1>
      <a:accent2>
        <a:srgbClr val="F9DB6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AF26E"/>
      </a:accent1>
      <a:accent2>
        <a:srgbClr val="F9DB6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1986</Words>
  <Application>WPS 演示</Application>
  <PresentationFormat>On-screen Show (16:9)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MiSans</vt:lpstr>
      <vt:lpstr>MiSans</vt:lpstr>
      <vt:lpstr>微软雅黑</vt:lpstr>
      <vt:lpstr>Comic Book</vt:lpstr>
      <vt:lpstr>MingLiU-ExtB</vt:lpstr>
      <vt:lpstr>Calibri</vt:lpstr>
      <vt:lpstr>Arial Unicode MS</vt:lpstr>
      <vt:lpstr>等线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认识总体国家安全观</dc:title>
  <dc:creator>Kimi</dc:creator>
  <dc:subject>认识总体国家安全观</dc:subject>
  <cp:lastModifiedBy>WPS_1603247356</cp:lastModifiedBy>
  <cp:revision>3</cp:revision>
  <dcterms:created xsi:type="dcterms:W3CDTF">2025-11-17T10:47:00Z</dcterms:created>
  <dcterms:modified xsi:type="dcterms:W3CDTF">2025-11-17T11:00:34Z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{"Label":"认识总体国家安全观","ContentProducer":"001191110108MACG2KBH8F10000","ProduceID":"d4dfpsan754cbif2ng90","ReservedCode1":"","ContentPropagator":"001191110108MACG2KBH8F20000","PropagateID":"d4dfpsan754cbif2ng90","ReservedCode2":""}</vt:lpwstr>
  </property>
  <property fmtid="{D5CDD505-2E9C-101B-9397-08002B2CF9AE}" pid="3" name="ICV">
    <vt:lpwstr>37EB89A6AF0D4A299BD1DBCE8F029AD9_12</vt:lpwstr>
  </property>
  <property fmtid="{D5CDD505-2E9C-101B-9397-08002B2CF9AE}" pid="4" name="KSOProductBuildVer">
    <vt:lpwstr>2052-12.1.0.23542</vt:lpwstr>
  </property>
</Properties>
</file>