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41"/>
  </p:notesMasterIdLst>
  <p:handoutMasterIdLst>
    <p:handoutMasterId r:id="rId42"/>
  </p:handoutMasterIdLst>
  <p:sldIdLst>
    <p:sldId id="263" r:id="rId4"/>
    <p:sldId id="305"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26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notesMaster" Target="notesMasters/notesMaster1.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0.xml"/><Relationship Id="rId1" Type="http://schemas.openxmlformats.org/officeDocument/2006/relationships/tags" Target="../tags/tag50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2.xml"/><Relationship Id="rId1" Type="http://schemas.openxmlformats.org/officeDocument/2006/relationships/tags" Target="../tags/tag5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4.xml"/><Relationship Id="rId1" Type="http://schemas.openxmlformats.org/officeDocument/2006/relationships/tags" Target="../tags/tag5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6.xml"/><Relationship Id="rId1" Type="http://schemas.openxmlformats.org/officeDocument/2006/relationships/tags" Target="../tags/tag5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8.xml"/><Relationship Id="rId1" Type="http://schemas.openxmlformats.org/officeDocument/2006/relationships/tags" Target="../tags/tag5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0.xml"/><Relationship Id="rId1" Type="http://schemas.openxmlformats.org/officeDocument/2006/relationships/tags" Target="../tags/tag5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2.xml"/><Relationship Id="rId1" Type="http://schemas.openxmlformats.org/officeDocument/2006/relationships/tags" Target="../tags/tag5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4.xml"/><Relationship Id="rId1" Type="http://schemas.openxmlformats.org/officeDocument/2006/relationships/tags" Target="../tags/tag52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42.xml"/><Relationship Id="rId6" Type="http://schemas.openxmlformats.org/officeDocument/2006/relationships/tags" Target="../tags/tag530.xml"/><Relationship Id="rId5" Type="http://schemas.openxmlformats.org/officeDocument/2006/relationships/tags" Target="../tags/tag529.xml"/><Relationship Id="rId4" Type="http://schemas.openxmlformats.org/officeDocument/2006/relationships/tags" Target="../tags/tag528.xml"/><Relationship Id="rId3" Type="http://schemas.openxmlformats.org/officeDocument/2006/relationships/tags" Target="../tags/tag527.xml"/><Relationship Id="rId2" Type="http://schemas.openxmlformats.org/officeDocument/2006/relationships/tags" Target="../tags/tag526.xml"/><Relationship Id="rId1" Type="http://schemas.openxmlformats.org/officeDocument/2006/relationships/tags" Target="../tags/tag5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2.xml"/><Relationship Id="rId1" Type="http://schemas.openxmlformats.org/officeDocument/2006/relationships/tags" Target="../tags/tag531.xml"/></Relationships>
</file>

<file path=ppt/slides/_rels/slide2.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tags" Target="../tags/tag489.xml"/><Relationship Id="rId5" Type="http://schemas.openxmlformats.org/officeDocument/2006/relationships/tags" Target="../tags/tag488.xml"/><Relationship Id="rId4" Type="http://schemas.openxmlformats.org/officeDocument/2006/relationships/image" Target="../media/image5.jpeg"/><Relationship Id="rId3" Type="http://schemas.openxmlformats.org/officeDocument/2006/relationships/tags" Target="../tags/tag487.xml"/><Relationship Id="rId2" Type="http://schemas.openxmlformats.org/officeDocument/2006/relationships/tags" Target="../tags/tag486.xml"/><Relationship Id="rId13" Type="http://schemas.openxmlformats.org/officeDocument/2006/relationships/slideLayout" Target="../slideLayouts/slideLayout43.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4.xml"/><Relationship Id="rId1" Type="http://schemas.openxmlformats.org/officeDocument/2006/relationships/tags" Target="../tags/tag5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6.xml"/><Relationship Id="rId1" Type="http://schemas.openxmlformats.org/officeDocument/2006/relationships/tags" Target="../tags/tag5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8.xml"/><Relationship Id="rId1" Type="http://schemas.openxmlformats.org/officeDocument/2006/relationships/tags" Target="../tags/tag53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0.xml"/><Relationship Id="rId1" Type="http://schemas.openxmlformats.org/officeDocument/2006/relationships/tags" Target="../tags/tag53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2.xml"/><Relationship Id="rId1" Type="http://schemas.openxmlformats.org/officeDocument/2006/relationships/tags" Target="../tags/tag54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4.xml"/><Relationship Id="rId1" Type="http://schemas.openxmlformats.org/officeDocument/2006/relationships/tags" Target="../tags/tag54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6.xml"/><Relationship Id="rId1" Type="http://schemas.openxmlformats.org/officeDocument/2006/relationships/tags" Target="../tags/tag54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8.xml"/><Relationship Id="rId1" Type="http://schemas.openxmlformats.org/officeDocument/2006/relationships/tags" Target="../tags/tag54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0.xml"/><Relationship Id="rId1" Type="http://schemas.openxmlformats.org/officeDocument/2006/relationships/tags" Target="../tags/tag54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2.xml"/><Relationship Id="rId1" Type="http://schemas.openxmlformats.org/officeDocument/2006/relationships/tags" Target="../tags/tag55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6.xml"/><Relationship Id="rId1" Type="http://schemas.openxmlformats.org/officeDocument/2006/relationships/tags" Target="../tags/tag49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4.xml"/><Relationship Id="rId1" Type="http://schemas.openxmlformats.org/officeDocument/2006/relationships/tags" Target="../tags/tag55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6.xml"/><Relationship Id="rId1" Type="http://schemas.openxmlformats.org/officeDocument/2006/relationships/tags" Target="../tags/tag55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58.xml"/><Relationship Id="rId1" Type="http://schemas.openxmlformats.org/officeDocument/2006/relationships/tags" Target="../tags/tag55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0.xml"/><Relationship Id="rId1" Type="http://schemas.openxmlformats.org/officeDocument/2006/relationships/tags" Target="../tags/tag55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2.xml"/><Relationship Id="rId1" Type="http://schemas.openxmlformats.org/officeDocument/2006/relationships/tags" Target="../tags/tag56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4.xml"/><Relationship Id="rId1" Type="http://schemas.openxmlformats.org/officeDocument/2006/relationships/tags" Target="../tags/tag56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6.xml"/><Relationship Id="rId1" Type="http://schemas.openxmlformats.org/officeDocument/2006/relationships/tags" Target="../tags/tag56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8.xml"/><Relationship Id="rId1" Type="http://schemas.openxmlformats.org/officeDocument/2006/relationships/tags" Target="../tags/tag5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8.xml"/><Relationship Id="rId1" Type="http://schemas.openxmlformats.org/officeDocument/2006/relationships/tags" Target="../tags/tag49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0.xml"/><Relationship Id="rId1" Type="http://schemas.openxmlformats.org/officeDocument/2006/relationships/tags" Target="../tags/tag49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2.xml"/><Relationship Id="rId1" Type="http://schemas.openxmlformats.org/officeDocument/2006/relationships/tags" Target="../tags/tag50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4.xml"/><Relationship Id="rId1" Type="http://schemas.openxmlformats.org/officeDocument/2006/relationships/tags" Target="../tags/tag50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6.xml"/><Relationship Id="rId1" Type="http://schemas.openxmlformats.org/officeDocument/2006/relationships/tags" Target="../tags/tag50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8.xml"/><Relationship Id="rId1" Type="http://schemas.openxmlformats.org/officeDocument/2006/relationships/tags" Target="../tags/tag5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模块一：民法导论</a:t>
            </a:r>
            <a:endParaRPr lang="zh-CN" altLang="en-US"/>
          </a:p>
        </p:txBody>
      </p:sp>
      <p:sp>
        <p:nvSpPr>
          <p:cNvPr id="3" name="文本占位符 3"/>
          <p:cNvSpPr>
            <a:spLocks noGrp="1"/>
          </p:cNvSpPr>
          <p:nvPr>
            <p:ph type="body" idx="16386"/>
            <p:custDataLst>
              <p:tags r:id="rId2"/>
            </p:custDataLst>
          </p:nvPr>
        </p:nvSpPr>
        <p:spPr/>
        <p:txBody>
          <a:bodyPr/>
          <a:p>
            <a:r>
              <a:rPr lang="zh-CN" altLang="en-US"/>
              <a:t>01</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用</a:t>
            </a:r>
            <a:r>
              <a:rPr lang="en-US" altLang="zh-CN"/>
              <a:t> “</a:t>
            </a:r>
            <a:r>
              <a:rPr lang="zh-CN" altLang="en-US"/>
              <a:t>管家</a:t>
            </a:r>
            <a:r>
              <a:rPr lang="en-US" altLang="zh-CN"/>
              <a:t>” </a:t>
            </a:r>
            <a:r>
              <a:rPr lang="zh-CN" altLang="en-US"/>
              <a:t>类比：</a:t>
            </a:r>
            <a:r>
              <a:rPr lang="en-US" altLang="zh-CN"/>
              <a:t>“</a:t>
            </a:r>
            <a:r>
              <a:rPr lang="zh-CN" altLang="en-US"/>
              <a:t>如果把我们的生活比作</a:t>
            </a:r>
            <a:r>
              <a:rPr lang="en-US" altLang="zh-CN"/>
              <a:t>‘</a:t>
            </a:r>
            <a:r>
              <a:rPr lang="zh-CN" altLang="en-US"/>
              <a:t>大家庭</a:t>
            </a:r>
            <a:r>
              <a:rPr lang="en-US" altLang="zh-CN"/>
              <a:t>’</a:t>
            </a:r>
            <a:r>
              <a:rPr lang="zh-CN" altLang="en-US"/>
              <a:t>，民法就是</a:t>
            </a:r>
            <a:r>
              <a:rPr lang="en-US" altLang="zh-CN"/>
              <a:t>‘</a:t>
            </a:r>
            <a:r>
              <a:rPr lang="zh-CN" altLang="en-US"/>
              <a:t>家庭管家</a:t>
            </a:r>
            <a:r>
              <a:rPr lang="en-US" altLang="zh-CN"/>
              <a:t>’</a:t>
            </a:r>
            <a:r>
              <a:rPr lang="zh-CN" altLang="en-US"/>
              <a:t>，专门管家庭成员之间</a:t>
            </a:r>
            <a:r>
              <a:rPr lang="en-US" altLang="zh-CN"/>
              <a:t>‘</a:t>
            </a:r>
            <a:r>
              <a:rPr lang="zh-CN" altLang="en-US"/>
              <a:t>平等相处</a:t>
            </a:r>
            <a:r>
              <a:rPr lang="en-US" altLang="zh-CN"/>
              <a:t>’</a:t>
            </a:r>
            <a:r>
              <a:rPr lang="zh-CN" altLang="en-US"/>
              <a:t>的事</a:t>
            </a:r>
            <a:r>
              <a:rPr lang="en-US" altLang="zh-CN"/>
              <a:t> —— </a:t>
            </a:r>
            <a:r>
              <a:rPr lang="zh-CN" altLang="en-US"/>
              <a:t>比如你和同学借钱、和商家买东西，都是</a:t>
            </a:r>
            <a:r>
              <a:rPr lang="en-US" altLang="zh-CN"/>
              <a:t>‘</a:t>
            </a:r>
            <a:r>
              <a:rPr lang="zh-CN" altLang="en-US"/>
              <a:t>平等的家庭成员</a:t>
            </a:r>
            <a:r>
              <a:rPr lang="en-US" altLang="zh-CN"/>
              <a:t>’</a:t>
            </a:r>
            <a:r>
              <a:rPr lang="zh-CN" altLang="en-US"/>
              <a:t>，管家（民法）要保证大家不欺负人、不违约。</a:t>
            </a:r>
            <a:r>
              <a:rPr lang="en-US" altLang="zh-CN"/>
              <a:t>”</a:t>
            </a:r>
            <a:endParaRPr lang="en-US" altLang="zh-CN"/>
          </a:p>
          <a:p>
            <a:r>
              <a:rPr lang="zh-CN" altLang="en-US">
                <a:solidFill>
                  <a:srgbClr val="FF0000"/>
                </a:solidFill>
              </a:rPr>
              <a:t>强调：</a:t>
            </a:r>
            <a:r>
              <a:rPr lang="en-US" altLang="zh-CN">
                <a:solidFill>
                  <a:srgbClr val="FF0000"/>
                </a:solidFill>
              </a:rPr>
              <a:t>“</a:t>
            </a:r>
            <a:r>
              <a:rPr lang="zh-CN" altLang="en-US">
                <a:solidFill>
                  <a:srgbClr val="FF0000"/>
                </a:solidFill>
              </a:rPr>
              <a:t>如果是</a:t>
            </a:r>
            <a:r>
              <a:rPr lang="en-US" altLang="zh-CN">
                <a:solidFill>
                  <a:srgbClr val="FF0000"/>
                </a:solidFill>
              </a:rPr>
              <a:t>‘</a:t>
            </a:r>
            <a:r>
              <a:rPr lang="zh-CN" altLang="en-US">
                <a:solidFill>
                  <a:srgbClr val="FF0000"/>
                </a:solidFill>
              </a:rPr>
              <a:t>上下级</a:t>
            </a:r>
            <a:r>
              <a:rPr lang="en-US" altLang="zh-CN">
                <a:solidFill>
                  <a:srgbClr val="FF0000"/>
                </a:solidFill>
              </a:rPr>
              <a:t>’</a:t>
            </a:r>
            <a:r>
              <a:rPr lang="zh-CN" altLang="en-US">
                <a:solidFill>
                  <a:srgbClr val="FF0000"/>
                </a:solidFill>
              </a:rPr>
              <a:t>关系，比如老师管学生、老板管员工（管理层面），就不是民法管，而是校规、劳动法管。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en-US">
                <a:sym typeface="+mn-ea"/>
              </a:rPr>
              <a:t>◦</a:t>
            </a:r>
            <a:r>
              <a:rPr lang="zh-CN" altLang="en-US">
                <a:sym typeface="+mn-ea"/>
              </a:rPr>
              <a:t>民法的定义</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a:bodyPr>
          <a:p>
            <a:r>
              <a:rPr lang="en-US" altLang="en-US"/>
              <a:t>①</a:t>
            </a:r>
            <a:r>
              <a:rPr lang="en-US" altLang="zh-CN"/>
              <a:t> </a:t>
            </a:r>
            <a:r>
              <a:rPr lang="zh-CN" altLang="en-US"/>
              <a:t>自然人：</a:t>
            </a:r>
            <a:r>
              <a:rPr lang="en-US" altLang="zh-CN"/>
              <a:t>“</a:t>
            </a:r>
            <a:r>
              <a:rPr lang="zh-CN" altLang="en-US"/>
              <a:t>就是活生生的人，从出生到死亡都是自然人，比如在座的各位同学、你的父母、商家老板。</a:t>
            </a:r>
            <a:r>
              <a:rPr lang="en-US" altLang="zh-CN"/>
              <a:t>”</a:t>
            </a:r>
            <a:endParaRPr lang="en-US" altLang="zh-CN"/>
          </a:p>
          <a:p>
            <a:r>
              <a:rPr lang="en-US" altLang="en-US"/>
              <a:t>②</a:t>
            </a:r>
            <a:r>
              <a:rPr lang="en-US" altLang="zh-CN"/>
              <a:t> </a:t>
            </a:r>
            <a:r>
              <a:rPr lang="zh-CN" altLang="en-US"/>
              <a:t>法人：</a:t>
            </a:r>
            <a:r>
              <a:rPr lang="en-US" altLang="zh-CN"/>
              <a:t>“</a:t>
            </a:r>
            <a:r>
              <a:rPr lang="zh-CN" altLang="en-US"/>
              <a:t>不是</a:t>
            </a:r>
            <a:r>
              <a:rPr lang="en-US" altLang="zh-CN"/>
              <a:t>‘</a:t>
            </a:r>
            <a:r>
              <a:rPr lang="zh-CN" altLang="en-US"/>
              <a:t>人</a:t>
            </a:r>
            <a:r>
              <a:rPr lang="en-US" altLang="zh-CN"/>
              <a:t>’</a:t>
            </a:r>
            <a:r>
              <a:rPr lang="zh-CN" altLang="en-US"/>
              <a:t>，是依法成立的</a:t>
            </a:r>
            <a:r>
              <a:rPr lang="en-US" altLang="zh-CN"/>
              <a:t>‘</a:t>
            </a:r>
            <a:r>
              <a:rPr lang="zh-CN" altLang="en-US"/>
              <a:t>组织</a:t>
            </a:r>
            <a:r>
              <a:rPr lang="en-US" altLang="zh-CN"/>
              <a:t>’</a:t>
            </a:r>
            <a:r>
              <a:rPr lang="zh-CN" altLang="en-US"/>
              <a:t>，比如学校（事业单位法人）、电商平台公司（企业法人）、村委会（特别法人）</a:t>
            </a:r>
            <a:r>
              <a:rPr lang="en-US" altLang="zh-CN"/>
              <a:t>—— </a:t>
            </a:r>
            <a:r>
              <a:rPr lang="zh-CN" altLang="en-US"/>
              <a:t>法人虽然不是人，但法律把它当</a:t>
            </a:r>
            <a:r>
              <a:rPr lang="en-US" altLang="zh-CN"/>
              <a:t>‘</a:t>
            </a:r>
            <a:r>
              <a:rPr lang="zh-CN" altLang="en-US"/>
              <a:t>虚拟人</a:t>
            </a:r>
            <a:r>
              <a:rPr lang="en-US" altLang="zh-CN"/>
              <a:t>’</a:t>
            </a:r>
            <a:r>
              <a:rPr lang="zh-CN" altLang="en-US"/>
              <a:t>看待，能签合同、打官司。</a:t>
            </a:r>
            <a:r>
              <a:rPr lang="en-US" altLang="zh-CN"/>
              <a:t>”</a:t>
            </a:r>
            <a:endParaRPr lang="en-US" altLang="zh-CN"/>
          </a:p>
          <a:p>
            <a:r>
              <a:rPr lang="en-US" altLang="en-US"/>
              <a:t>③</a:t>
            </a:r>
            <a:r>
              <a:rPr lang="en-US" altLang="zh-CN"/>
              <a:t> </a:t>
            </a:r>
            <a:r>
              <a:rPr lang="zh-CN" altLang="en-US"/>
              <a:t>非法人组织：</a:t>
            </a:r>
            <a:r>
              <a:rPr lang="en-US" altLang="zh-CN"/>
              <a:t>“</a:t>
            </a:r>
            <a:r>
              <a:rPr lang="zh-CN" altLang="en-US"/>
              <a:t>也是组织，但没达到法人的条件，比如个体工商户（奶茶店老板如果是个体户）、合伙企业（</a:t>
            </a:r>
            <a:r>
              <a:rPr lang="en-US" altLang="zh-CN"/>
              <a:t>2 </a:t>
            </a:r>
            <a:r>
              <a:rPr lang="zh-CN" altLang="en-US"/>
              <a:t>个同学合伙开网店）</a:t>
            </a:r>
            <a:r>
              <a:rPr lang="en-US" altLang="zh-CN"/>
              <a:t>—— </a:t>
            </a:r>
            <a:r>
              <a:rPr lang="zh-CN" altLang="en-US"/>
              <a:t>这类组织的</a:t>
            </a:r>
            <a:r>
              <a:rPr lang="en-US" altLang="zh-CN"/>
              <a:t>‘</a:t>
            </a:r>
            <a:r>
              <a:rPr lang="zh-CN" altLang="en-US"/>
              <a:t>老板</a:t>
            </a:r>
            <a:r>
              <a:rPr lang="en-US" altLang="zh-CN"/>
              <a:t>’</a:t>
            </a:r>
            <a:r>
              <a:rPr lang="zh-CN" altLang="en-US"/>
              <a:t>要对组织的债务担责任。</a:t>
            </a:r>
            <a:r>
              <a:rPr lang="en-US" altLang="zh-CN"/>
              <a:t>”</a:t>
            </a:r>
            <a:endParaRPr lang="en-US" altLang="zh-CN"/>
          </a:p>
          <a:p>
            <a:r>
              <a:rPr lang="zh-CN" altLang="en-US"/>
              <a:t>举例区分：</a:t>
            </a:r>
            <a:r>
              <a:rPr lang="en-US" altLang="zh-CN"/>
              <a:t>“</a:t>
            </a:r>
            <a:r>
              <a:rPr lang="zh-CN" altLang="en-US"/>
              <a:t>某奶茶店如果是</a:t>
            </a:r>
            <a:r>
              <a:rPr lang="en-US" altLang="zh-CN"/>
              <a:t>‘XX </a:t>
            </a:r>
            <a:r>
              <a:rPr lang="zh-CN" altLang="en-US"/>
              <a:t>奶茶有限公司</a:t>
            </a:r>
            <a:r>
              <a:rPr lang="en-US" altLang="zh-CN"/>
              <a:t>’</a:t>
            </a:r>
            <a:r>
              <a:rPr lang="zh-CN" altLang="en-US"/>
              <a:t>（法人），老板个人不替公司还债；如果是</a:t>
            </a:r>
            <a:r>
              <a:rPr lang="en-US" altLang="zh-CN"/>
              <a:t>‘</a:t>
            </a:r>
            <a:r>
              <a:rPr lang="zh-CN" altLang="en-US"/>
              <a:t>小张奶茶店</a:t>
            </a:r>
            <a:r>
              <a:rPr lang="en-US" altLang="zh-CN"/>
              <a:t>’</a:t>
            </a:r>
            <a:r>
              <a:rPr lang="zh-CN" altLang="en-US"/>
              <a:t>（个体户，非法人组织），小张要自己还店里的欠款。</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en-US">
                <a:sym typeface="+mn-ea"/>
              </a:rPr>
              <a:t>◦</a:t>
            </a:r>
            <a:r>
              <a:rPr lang="zh-CN" altLang="en-US">
                <a:sym typeface="+mn-ea"/>
              </a:rPr>
              <a:t>平等主体的三类主体</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en-US"/>
              <a:t>①</a:t>
            </a:r>
            <a:r>
              <a:rPr lang="en-US" altLang="zh-CN"/>
              <a:t> </a:t>
            </a:r>
            <a:r>
              <a:rPr lang="zh-CN" altLang="en-US"/>
              <a:t>人身关系：</a:t>
            </a:r>
            <a:r>
              <a:rPr lang="en-US" altLang="zh-CN"/>
              <a:t>“</a:t>
            </a:r>
            <a:r>
              <a:rPr lang="zh-CN" altLang="en-US"/>
              <a:t>和</a:t>
            </a:r>
            <a:r>
              <a:rPr lang="en-US" altLang="zh-CN"/>
              <a:t>‘</a:t>
            </a:r>
            <a:r>
              <a:rPr lang="zh-CN" altLang="en-US"/>
              <a:t>人本身</a:t>
            </a:r>
            <a:r>
              <a:rPr lang="en-US" altLang="zh-CN"/>
              <a:t>’</a:t>
            </a:r>
            <a:r>
              <a:rPr lang="zh-CN" altLang="en-US"/>
              <a:t>有关，不直接谈钱，比如你的姓名权（别人不能随便改你名字）、肖像权（别人不能随便用你照片打广告）、名誉权（别人不能造谣说你偷东西）。</a:t>
            </a:r>
            <a:r>
              <a:rPr lang="en-US" altLang="zh-CN"/>
              <a:t>”</a:t>
            </a:r>
            <a:endParaRPr lang="en-US" altLang="zh-CN"/>
          </a:p>
          <a:p>
            <a:r>
              <a:rPr lang="zh-CN" altLang="en-US"/>
              <a:t>举例：</a:t>
            </a:r>
            <a:r>
              <a:rPr lang="en-US" altLang="zh-CN"/>
              <a:t>“</a:t>
            </a:r>
            <a:r>
              <a:rPr lang="zh-CN" altLang="en-US"/>
              <a:t>如果有同学把你的丑照</a:t>
            </a:r>
            <a:r>
              <a:rPr lang="en-US" altLang="zh-CN"/>
              <a:t> P </a:t>
            </a:r>
            <a:r>
              <a:rPr lang="zh-CN" altLang="en-US"/>
              <a:t>成表情包发朋友圈，让你被嘲笑，这就是侵犯人身关系，受民法管。</a:t>
            </a:r>
            <a:r>
              <a:rPr lang="en-US" altLang="zh-CN"/>
              <a:t>”</a:t>
            </a:r>
            <a:endParaRPr lang="en-US" altLang="zh-CN"/>
          </a:p>
          <a:p>
            <a:r>
              <a:rPr lang="en-US" altLang="en-US"/>
              <a:t>②</a:t>
            </a:r>
            <a:r>
              <a:rPr lang="en-US" altLang="zh-CN"/>
              <a:t> </a:t>
            </a:r>
            <a:r>
              <a:rPr lang="zh-CN" altLang="en-US"/>
              <a:t>财产关系：</a:t>
            </a:r>
            <a:r>
              <a:rPr lang="en-US" altLang="zh-CN"/>
              <a:t>“</a:t>
            </a:r>
            <a:r>
              <a:rPr lang="zh-CN" altLang="en-US"/>
              <a:t>和</a:t>
            </a:r>
            <a:r>
              <a:rPr lang="en-US" altLang="zh-CN"/>
              <a:t>‘</a:t>
            </a:r>
            <a:r>
              <a:rPr lang="zh-CN" altLang="en-US"/>
              <a:t>钱、财产</a:t>
            </a:r>
            <a:r>
              <a:rPr lang="en-US" altLang="zh-CN"/>
              <a:t>’</a:t>
            </a:r>
            <a:r>
              <a:rPr lang="zh-CN" altLang="en-US"/>
              <a:t>有关，比如买手机花的</a:t>
            </a:r>
            <a:r>
              <a:rPr lang="en-US" altLang="zh-CN"/>
              <a:t> 3299 </a:t>
            </a:r>
            <a:r>
              <a:rPr lang="zh-CN" altLang="en-US"/>
              <a:t>元（买卖合同）、借同学的</a:t>
            </a:r>
            <a:r>
              <a:rPr lang="en-US" altLang="zh-CN"/>
              <a:t> 500 </a:t>
            </a:r>
            <a:r>
              <a:rPr lang="zh-CN" altLang="en-US"/>
              <a:t>元（借款合同）、兼职赚的</a:t>
            </a:r>
            <a:r>
              <a:rPr lang="en-US" altLang="zh-CN"/>
              <a:t> 2000 </a:t>
            </a:r>
            <a:r>
              <a:rPr lang="zh-CN" altLang="en-US"/>
              <a:t>元（劳务合同）。</a:t>
            </a:r>
            <a:r>
              <a:rPr lang="en-US" altLang="zh-CN"/>
              <a:t>”</a:t>
            </a:r>
            <a:endParaRPr lang="en-US" altLang="zh-CN"/>
          </a:p>
          <a:p>
            <a:r>
              <a:rPr lang="zh-CN" altLang="en-US"/>
              <a:t>对比：</a:t>
            </a:r>
            <a:r>
              <a:rPr lang="en-US" altLang="zh-CN"/>
              <a:t>“</a:t>
            </a:r>
            <a:r>
              <a:rPr lang="zh-CN" altLang="en-US"/>
              <a:t>人身关系是</a:t>
            </a:r>
            <a:r>
              <a:rPr lang="en-US" altLang="zh-CN"/>
              <a:t>‘</a:t>
            </a:r>
            <a:r>
              <a:rPr lang="zh-CN" altLang="en-US"/>
              <a:t>保护你的人</a:t>
            </a:r>
            <a:r>
              <a:rPr lang="en-US" altLang="zh-CN"/>
              <a:t>’</a:t>
            </a:r>
            <a:r>
              <a:rPr lang="zh-CN" altLang="en-US"/>
              <a:t>，财产关系是</a:t>
            </a:r>
            <a:r>
              <a:rPr lang="en-US" altLang="zh-CN"/>
              <a:t>‘</a:t>
            </a:r>
            <a:r>
              <a:rPr lang="zh-CN" altLang="en-US"/>
              <a:t>保护你的钱</a:t>
            </a:r>
            <a:r>
              <a:rPr lang="en-US" altLang="zh-CN"/>
              <a:t>’</a:t>
            </a:r>
            <a:r>
              <a:rPr lang="zh-CN" altLang="en-US"/>
              <a:t>，两者都受民法保护。</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en-US">
                <a:sym typeface="+mn-ea"/>
              </a:rPr>
              <a:t>◦</a:t>
            </a:r>
            <a:r>
              <a:rPr lang="zh-CN" altLang="en-US">
                <a:sym typeface="+mn-ea"/>
              </a:rPr>
              <a:t>人身关系与财产关系</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用</a:t>
            </a:r>
            <a:r>
              <a:rPr lang="en-US" altLang="zh-CN"/>
              <a:t> “</a:t>
            </a:r>
            <a:r>
              <a:rPr lang="zh-CN" altLang="en-US"/>
              <a:t>百科全书</a:t>
            </a:r>
            <a:r>
              <a:rPr lang="en-US" altLang="zh-CN"/>
              <a:t>” </a:t>
            </a:r>
            <a:r>
              <a:rPr lang="zh-CN" altLang="en-US"/>
              <a:t>类比：</a:t>
            </a:r>
            <a:r>
              <a:rPr lang="en-US" altLang="zh-CN"/>
              <a:t>“</a:t>
            </a:r>
            <a:r>
              <a:rPr lang="zh-CN" altLang="en-US"/>
              <a:t>《民法典》就像</a:t>
            </a:r>
            <a:r>
              <a:rPr lang="en-US" altLang="zh-CN"/>
              <a:t>‘</a:t>
            </a:r>
            <a:r>
              <a:rPr lang="zh-CN" altLang="en-US"/>
              <a:t>生活百科全书</a:t>
            </a:r>
            <a:r>
              <a:rPr lang="en-US" altLang="zh-CN"/>
              <a:t>’</a:t>
            </a:r>
            <a:r>
              <a:rPr lang="zh-CN" altLang="en-US"/>
              <a:t>，一共</a:t>
            </a:r>
            <a:r>
              <a:rPr lang="en-US" altLang="zh-CN"/>
              <a:t> 7 </a:t>
            </a:r>
            <a:r>
              <a:rPr lang="zh-CN" altLang="en-US"/>
              <a:t>编、</a:t>
            </a:r>
            <a:r>
              <a:rPr lang="en-US" altLang="zh-CN"/>
              <a:t>1260 </a:t>
            </a:r>
            <a:r>
              <a:rPr lang="zh-CN" altLang="en-US"/>
              <a:t>条，从你出生时的</a:t>
            </a:r>
            <a:r>
              <a:rPr lang="en-US" altLang="zh-CN"/>
              <a:t>‘</a:t>
            </a:r>
            <a:r>
              <a:rPr lang="zh-CN" altLang="en-US"/>
              <a:t>胎儿继承权</a:t>
            </a:r>
            <a:r>
              <a:rPr lang="en-US" altLang="zh-CN"/>
              <a:t>’</a:t>
            </a:r>
            <a:r>
              <a:rPr lang="zh-CN" altLang="en-US"/>
              <a:t>，到上学时的</a:t>
            </a:r>
            <a:r>
              <a:rPr lang="en-US" altLang="zh-CN"/>
              <a:t>‘</a:t>
            </a:r>
            <a:r>
              <a:rPr lang="zh-CN" altLang="en-US"/>
              <a:t>受教育权关联</a:t>
            </a:r>
            <a:r>
              <a:rPr lang="en-US" altLang="zh-CN"/>
              <a:t>’</a:t>
            </a:r>
            <a:r>
              <a:rPr lang="zh-CN" altLang="en-US"/>
              <a:t>，再到工作后的</a:t>
            </a:r>
            <a:r>
              <a:rPr lang="en-US" altLang="zh-CN"/>
              <a:t>‘</a:t>
            </a:r>
            <a:r>
              <a:rPr lang="zh-CN" altLang="en-US"/>
              <a:t>劳动合同（关联）</a:t>
            </a:r>
            <a:r>
              <a:rPr lang="en-US" altLang="zh-CN"/>
              <a:t>’</a:t>
            </a:r>
            <a:r>
              <a:rPr lang="zh-CN" altLang="en-US"/>
              <a:t>、买房时的</a:t>
            </a:r>
            <a:r>
              <a:rPr lang="en-US" altLang="zh-CN"/>
              <a:t>‘</a:t>
            </a:r>
            <a:r>
              <a:rPr lang="zh-CN" altLang="en-US"/>
              <a:t>物权</a:t>
            </a:r>
            <a:r>
              <a:rPr lang="en-US" altLang="zh-CN"/>
              <a:t>’</a:t>
            </a:r>
            <a:r>
              <a:rPr lang="zh-CN" altLang="en-US"/>
              <a:t>，甚至去世后的</a:t>
            </a:r>
            <a:r>
              <a:rPr lang="en-US" altLang="zh-CN"/>
              <a:t>‘</a:t>
            </a:r>
            <a:r>
              <a:rPr lang="zh-CN" altLang="en-US"/>
              <a:t>继承</a:t>
            </a:r>
            <a:r>
              <a:rPr lang="en-US" altLang="zh-CN"/>
              <a:t>’</a:t>
            </a:r>
            <a:r>
              <a:rPr lang="zh-CN" altLang="en-US"/>
              <a:t>，都能在里面找到答案。</a:t>
            </a:r>
            <a:r>
              <a:rPr lang="en-US" altLang="zh-CN"/>
              <a:t>”</a:t>
            </a:r>
            <a:endParaRPr lang="en-US" altLang="zh-CN"/>
          </a:p>
          <a:p>
            <a:r>
              <a:rPr lang="zh-CN" altLang="en-US"/>
              <a:t>补充：</a:t>
            </a:r>
            <a:r>
              <a:rPr lang="en-US" altLang="zh-CN"/>
              <a:t>“2020 </a:t>
            </a:r>
            <a:r>
              <a:rPr lang="zh-CN" altLang="en-US"/>
              <a:t>年</a:t>
            </a:r>
            <a:r>
              <a:rPr lang="en-US" altLang="zh-CN"/>
              <a:t> 5 </a:t>
            </a:r>
            <a:r>
              <a:rPr lang="zh-CN" altLang="en-US"/>
              <a:t>月</a:t>
            </a:r>
            <a:r>
              <a:rPr lang="en-US" altLang="zh-CN"/>
              <a:t> 28 </a:t>
            </a:r>
            <a:r>
              <a:rPr lang="zh-CN" altLang="en-US"/>
              <a:t>日通过，</a:t>
            </a:r>
            <a:r>
              <a:rPr lang="en-US" altLang="zh-CN"/>
              <a:t>2021 </a:t>
            </a:r>
            <a:r>
              <a:rPr lang="zh-CN" altLang="en-US"/>
              <a:t>年</a:t>
            </a:r>
            <a:r>
              <a:rPr lang="en-US" altLang="zh-CN"/>
              <a:t> 1 </a:t>
            </a:r>
            <a:r>
              <a:rPr lang="zh-CN" altLang="en-US"/>
              <a:t>月</a:t>
            </a:r>
            <a:r>
              <a:rPr lang="en-US" altLang="zh-CN"/>
              <a:t> 1 </a:t>
            </a:r>
            <a:r>
              <a:rPr lang="zh-CN" altLang="en-US"/>
              <a:t>日生效，是我国法治建设的</a:t>
            </a:r>
            <a:r>
              <a:rPr lang="en-US" altLang="zh-CN"/>
              <a:t>‘</a:t>
            </a:r>
            <a:r>
              <a:rPr lang="zh-CN" altLang="en-US"/>
              <a:t>里程碑</a:t>
            </a:r>
            <a:r>
              <a:rPr lang="en-US" altLang="zh-CN"/>
              <a:t>’</a:t>
            </a:r>
            <a:r>
              <a:rPr lang="zh-CN" altLang="en-US"/>
              <a:t>。</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en-US">
                <a:sym typeface="+mn-ea"/>
              </a:rPr>
              <a:t>◦</a:t>
            </a:r>
            <a:r>
              <a:rPr lang="zh-CN" altLang="en-US">
                <a:sym typeface="+mn-ea"/>
              </a:rPr>
              <a:t>《民法典》的地位</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en-US" altLang="zh-CN"/>
              <a:t>“</a:t>
            </a:r>
            <a:r>
              <a:rPr lang="zh-CN" altLang="en-US"/>
              <a:t>小王（自然人）和电商公司（法人），地位平等吗？他们的纠纷是人身关系还是财产关系？</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平等</a:t>
            </a:r>
            <a:r>
              <a:rPr lang="en-US" altLang="zh-CN">
                <a:solidFill>
                  <a:srgbClr val="FF0000"/>
                </a:solidFill>
              </a:rPr>
              <a:t> —— </a:t>
            </a:r>
            <a:r>
              <a:rPr lang="zh-CN" altLang="en-US">
                <a:solidFill>
                  <a:srgbClr val="FF0000"/>
                </a:solidFill>
              </a:rPr>
              <a:t>小王买手机，公司卖手机，没有隶属关系；纠纷是财产关系（涉及</a:t>
            </a:r>
            <a:r>
              <a:rPr lang="en-US" altLang="zh-CN">
                <a:solidFill>
                  <a:srgbClr val="FF0000"/>
                </a:solidFill>
              </a:rPr>
              <a:t> 3299 </a:t>
            </a:r>
            <a:r>
              <a:rPr lang="zh-CN" altLang="en-US">
                <a:solidFill>
                  <a:srgbClr val="FF0000"/>
                </a:solidFill>
              </a:rPr>
              <a:t>元货款），所以受民法调整，小王可以依据《民法典》第</a:t>
            </a:r>
            <a:r>
              <a:rPr lang="en-US" altLang="zh-CN">
                <a:solidFill>
                  <a:srgbClr val="FF0000"/>
                </a:solidFill>
              </a:rPr>
              <a:t> 2 </a:t>
            </a:r>
            <a:r>
              <a:rPr lang="zh-CN" altLang="en-US">
                <a:solidFill>
                  <a:srgbClr val="FF0000"/>
                </a:solidFill>
              </a:rPr>
              <a:t>条，要求公司退货或赔偿。</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t>案例分析</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en-US" altLang="zh-CN"/>
              <a:t>“</a:t>
            </a:r>
            <a:r>
              <a:rPr lang="zh-CN" altLang="en-US"/>
              <a:t>小李和学校，是平等主体吗？学校评定奖学金是</a:t>
            </a:r>
            <a:r>
              <a:rPr lang="en-US" altLang="zh-CN"/>
              <a:t>‘</a:t>
            </a:r>
            <a:r>
              <a:rPr lang="zh-CN" altLang="en-US"/>
              <a:t>平等交易</a:t>
            </a:r>
            <a:r>
              <a:rPr lang="en-US" altLang="zh-CN"/>
              <a:t>’</a:t>
            </a:r>
            <a:r>
              <a:rPr lang="zh-CN" altLang="en-US"/>
              <a:t>还是</a:t>
            </a:r>
            <a:r>
              <a:rPr lang="en-US" altLang="zh-CN"/>
              <a:t>‘</a:t>
            </a:r>
            <a:r>
              <a:rPr lang="zh-CN" altLang="en-US"/>
              <a:t>管理行为</a:t>
            </a:r>
            <a:r>
              <a:rPr lang="en-US" altLang="zh-CN"/>
              <a:t>’</a:t>
            </a:r>
            <a:r>
              <a:rPr lang="zh-CN" altLang="en-US"/>
              <a:t>？</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不是平等主体</a:t>
            </a:r>
            <a:r>
              <a:rPr lang="en-US" altLang="zh-CN">
                <a:solidFill>
                  <a:srgbClr val="FF0000"/>
                </a:solidFill>
              </a:rPr>
              <a:t> —— </a:t>
            </a:r>
            <a:r>
              <a:rPr lang="zh-CN" altLang="en-US">
                <a:solidFill>
                  <a:srgbClr val="FF0000"/>
                </a:solidFill>
              </a:rPr>
              <a:t>学校是教育管理方，小李是学生，奖学金评定是学校的管理行为，受《教育法》《高等教育法》管，不受民法调整，小李可以向学校教务处申诉，而不是找民法。</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提问：</a:t>
            </a:r>
            <a:r>
              <a:rPr lang="en-US" altLang="zh-CN"/>
              <a:t>“</a:t>
            </a:r>
            <a:r>
              <a:rPr lang="zh-CN" altLang="en-US"/>
              <a:t>小张和奶茶店老板（假设是个体户，非法人组织），是平等主体吗？拖欠工资属于什么关系？</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平等</a:t>
            </a:r>
            <a:r>
              <a:rPr lang="en-US" altLang="zh-CN">
                <a:solidFill>
                  <a:srgbClr val="FF0000"/>
                </a:solidFill>
              </a:rPr>
              <a:t> —— </a:t>
            </a:r>
            <a:r>
              <a:rPr lang="zh-CN" altLang="en-US">
                <a:solidFill>
                  <a:srgbClr val="FF0000"/>
                </a:solidFill>
              </a:rPr>
              <a:t>小张提供兼职劳务，老板支付工资，是</a:t>
            </a:r>
            <a:r>
              <a:rPr lang="en-US" altLang="zh-CN">
                <a:solidFill>
                  <a:srgbClr val="FF0000"/>
                </a:solidFill>
              </a:rPr>
              <a:t>‘</a:t>
            </a:r>
            <a:r>
              <a:rPr lang="zh-CN" altLang="en-US">
                <a:solidFill>
                  <a:srgbClr val="FF0000"/>
                </a:solidFill>
              </a:rPr>
              <a:t>劳务合同关系</a:t>
            </a:r>
            <a:r>
              <a:rPr lang="en-US" altLang="zh-CN">
                <a:solidFill>
                  <a:srgbClr val="FF0000"/>
                </a:solidFill>
              </a:rPr>
              <a:t>’</a:t>
            </a:r>
            <a:r>
              <a:rPr lang="zh-CN" altLang="en-US">
                <a:solidFill>
                  <a:srgbClr val="FF0000"/>
                </a:solidFill>
              </a:rPr>
              <a:t>（财产关系），受民法调整，小张可以依据《民法典》第</a:t>
            </a:r>
            <a:r>
              <a:rPr lang="en-US" altLang="zh-CN">
                <a:solidFill>
                  <a:srgbClr val="FF0000"/>
                </a:solidFill>
              </a:rPr>
              <a:t> 2 </a:t>
            </a:r>
            <a:r>
              <a:rPr lang="zh-CN" altLang="en-US">
                <a:solidFill>
                  <a:srgbClr val="FF0000"/>
                </a:solidFill>
              </a:rPr>
              <a:t>条，要求老板支付工资，甚至起诉老板。</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案例分析</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核心提炼：</a:t>
            </a:r>
            <a:r>
              <a:rPr lang="en-US" altLang="zh-CN"/>
              <a:t>“</a:t>
            </a:r>
            <a:r>
              <a:rPr lang="zh-CN" altLang="en-US"/>
              <a:t>民法管</a:t>
            </a:r>
            <a:r>
              <a:rPr lang="en-US" altLang="zh-CN"/>
              <a:t>‘</a:t>
            </a:r>
            <a:r>
              <a:rPr lang="zh-CN" altLang="en-US"/>
              <a:t>平等主体</a:t>
            </a:r>
            <a:r>
              <a:rPr lang="en-US" altLang="zh-CN"/>
              <a:t>’</a:t>
            </a:r>
            <a:r>
              <a:rPr lang="zh-CN" altLang="en-US"/>
              <a:t>的</a:t>
            </a:r>
            <a:r>
              <a:rPr lang="en-US" altLang="zh-CN"/>
              <a:t>‘</a:t>
            </a:r>
            <a:r>
              <a:rPr lang="zh-CN" altLang="en-US"/>
              <a:t>人身</a:t>
            </a:r>
            <a:r>
              <a:rPr lang="en-US" altLang="zh-CN"/>
              <a:t> + </a:t>
            </a:r>
            <a:r>
              <a:rPr lang="zh-CN" altLang="en-US"/>
              <a:t>财产</a:t>
            </a:r>
            <a:r>
              <a:rPr lang="en-US" altLang="zh-CN"/>
              <a:t>’</a:t>
            </a:r>
            <a:r>
              <a:rPr lang="zh-CN" altLang="en-US"/>
              <a:t>关系，不管</a:t>
            </a:r>
            <a:r>
              <a:rPr lang="en-US" altLang="zh-CN"/>
              <a:t>‘</a:t>
            </a:r>
            <a:r>
              <a:rPr lang="zh-CN" altLang="en-US"/>
              <a:t>上下级</a:t>
            </a:r>
            <a:r>
              <a:rPr lang="en-US" altLang="zh-CN"/>
              <a:t>’</a:t>
            </a:r>
            <a:r>
              <a:rPr lang="zh-CN" altLang="en-US"/>
              <a:t>的管理关系；《民法典》</a:t>
            </a:r>
            <a:r>
              <a:rPr lang="en-US" altLang="zh-CN"/>
              <a:t>2021 </a:t>
            </a:r>
            <a:r>
              <a:rPr lang="zh-CN" altLang="en-US"/>
              <a:t>年生效，是生活百科全书。</a:t>
            </a:r>
            <a:r>
              <a:rPr lang="en-US" altLang="zh-CN"/>
              <a:t>”</a:t>
            </a:r>
            <a:endParaRPr lang="en-US" altLang="zh-CN"/>
          </a:p>
          <a:p>
            <a:r>
              <a:rPr lang="en-US" altLang="en-US"/>
              <a:t>◦</a:t>
            </a:r>
            <a:r>
              <a:rPr lang="zh-CN" altLang="en-US"/>
              <a:t>记忆技巧：</a:t>
            </a:r>
            <a:r>
              <a:rPr lang="en-US" altLang="zh-CN"/>
              <a:t>“</a:t>
            </a:r>
            <a:r>
              <a:rPr lang="zh-CN" altLang="en-US"/>
              <a:t>记三个关键词：平等、人身、财产</a:t>
            </a:r>
            <a:r>
              <a:rPr lang="en-US" altLang="zh-CN"/>
              <a:t> —— </a:t>
            </a:r>
            <a:r>
              <a:rPr lang="zh-CN" altLang="en-US"/>
              <a:t>符合这三个，就找民法；不符合，就找其他法律。</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小结</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t>第 2 课时：民法导论（二）—— 民法的基本原则</a:t>
            </a:r>
            <a:endParaRPr lang="zh-CN" altLang="en-US"/>
          </a:p>
        </p:txBody>
      </p:sp>
      <p:sp>
        <p:nvSpPr>
          <p:cNvPr id="3" name="文本占位符 2"/>
          <p:cNvSpPr>
            <a:spLocks noGrp="1"/>
          </p:cNvSpPr>
          <p:nvPr>
            <p:ph type="body" idx="16386"/>
            <p:custDataLst>
              <p:tags r:id="rId2"/>
            </p:custDataLst>
          </p:nvPr>
        </p:nvSpPr>
        <p:spPr/>
        <p:txBody>
          <a:bodyPr/>
          <a:p>
            <a:r>
              <a:rPr lang="zh-CN" altLang="en-US"/>
              <a:t>民法基本原则的内涵</a:t>
            </a:r>
            <a:endParaRPr lang="zh-CN" altLang="en-US"/>
          </a:p>
        </p:txBody>
      </p:sp>
      <p:sp>
        <p:nvSpPr>
          <p:cNvPr id="4" name="文本占位符 3"/>
          <p:cNvSpPr>
            <a:spLocks noGrp="1"/>
          </p:cNvSpPr>
          <p:nvPr>
            <p:ph type="body" idx="16387"/>
            <p:custDataLst>
              <p:tags r:id="rId3"/>
            </p:custDataLst>
          </p:nvPr>
        </p:nvSpPr>
        <p:spPr/>
        <p:txBody>
          <a:bodyPr/>
          <a:p>
            <a:r>
              <a:rPr lang="zh-CN" altLang="en-US" sz="2000"/>
              <a:t>详细描述：此内容会深入剖析民法各项基本原则的内在含义，如平等、自愿、公平、诚信等原则，解释这些原则在民法体系中的核心地位和重要价值，使学员理解其基本理念。</a:t>
            </a:r>
            <a:endParaRPr lang="zh-CN" altLang="en-US" sz="2000"/>
          </a:p>
        </p:txBody>
      </p:sp>
      <p:sp>
        <p:nvSpPr>
          <p:cNvPr id="5" name="文本占位符 4"/>
          <p:cNvSpPr>
            <a:spLocks noGrp="1"/>
          </p:cNvSpPr>
          <p:nvPr>
            <p:ph type="body" idx="16388"/>
            <p:custDataLst>
              <p:tags r:id="rId4"/>
            </p:custDataLst>
          </p:nvPr>
        </p:nvSpPr>
        <p:spPr/>
        <p:txBody>
          <a:bodyPr/>
          <a:p>
            <a:r>
              <a:rPr lang="zh-CN" altLang="en-US"/>
              <a:t>民法基本原则的应用</a:t>
            </a:r>
            <a:endParaRPr lang="zh-CN" altLang="en-US"/>
          </a:p>
        </p:txBody>
      </p:sp>
      <p:sp>
        <p:nvSpPr>
          <p:cNvPr id="6" name="文本占位符 5"/>
          <p:cNvSpPr>
            <a:spLocks noGrp="1"/>
          </p:cNvSpPr>
          <p:nvPr>
            <p:ph type="body" idx="16389"/>
            <p:custDataLst>
              <p:tags r:id="rId5"/>
            </p:custDataLst>
          </p:nvPr>
        </p:nvSpPr>
        <p:spPr/>
        <p:txBody>
          <a:bodyPr/>
          <a:p>
            <a:r>
              <a:rPr lang="zh-CN" altLang="en-US" sz="2000"/>
              <a:t>详细描述：将结合实际案例，说明民法基本原则在具体法律事务和纠纷解决中的应用方式，让学员明白如何运用这些原则来处理实际问题，增强对民法的实践认知。</a:t>
            </a:r>
            <a:endParaRPr lang="zh-CN" altLang="en-US" sz="2000"/>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掌握民法的</a:t>
            </a:r>
            <a:r>
              <a:rPr lang="en-US" altLang="zh-CN"/>
              <a:t> 5 </a:t>
            </a:r>
            <a:r>
              <a:rPr lang="zh-CN" altLang="en-US"/>
              <a:t>个核心基本原则（自愿、公平、诚信、守法、公序良俗）</a:t>
            </a:r>
            <a:endParaRPr lang="zh-CN" altLang="en-US"/>
          </a:p>
          <a:p>
            <a:r>
              <a:rPr lang="en-US" altLang="zh-CN"/>
              <a:t>2.</a:t>
            </a:r>
            <a:r>
              <a:rPr lang="zh-CN" altLang="en-US"/>
              <a:t>能结合生活案例，判断某一行为违反了哪项原则</a:t>
            </a:r>
            <a:endParaRPr lang="zh-CN" altLang="en-US"/>
          </a:p>
          <a:p>
            <a:r>
              <a:rPr lang="en-US" altLang="zh-CN"/>
              <a:t>3.</a:t>
            </a:r>
            <a:r>
              <a:rPr lang="zh-CN" altLang="en-US"/>
              <a:t>理解</a:t>
            </a:r>
            <a:r>
              <a:rPr lang="en-US" altLang="zh-CN"/>
              <a:t> “</a:t>
            </a:r>
            <a:r>
              <a:rPr lang="zh-CN" altLang="en-US"/>
              <a:t>基本原则是民法的灵魂</a:t>
            </a:r>
            <a:r>
              <a:rPr lang="en-US" altLang="zh-CN"/>
              <a:t>”</a:t>
            </a:r>
            <a:r>
              <a:rPr lang="zh-CN" altLang="en-US"/>
              <a:t>，在条文没有明确规定时可适用原则判案</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1 课时：民法导论（一）—— 民法的定义与调整对象</a:t>
            </a:r>
            <a:endParaRPr lang="zh-CN" altLang="en-US"/>
          </a:p>
        </p:txBody>
      </p:sp>
      <p:sp>
        <p:nvSpPr>
          <p:cNvPr id="3" name="装饰  1"/>
          <p:cNvSpPr>
            <a:spLocks noGrp="1"/>
          </p:cNvSpPr>
          <p:nvPr>
            <p:ph type="body" idx="16390"/>
            <p:custDataLst>
              <p:tags r:id="rId2"/>
            </p:custDataLst>
          </p:nvPr>
        </p:nvSpPr>
        <p:spPr/>
        <p:txBody>
          <a:bodyPr/>
          <a:p>
            <a:r>
              <a:rPr lang="zh-CN" altLang="en-US"/>
              <a:t> </a:t>
            </a:r>
            <a:endParaRPr lang="zh-CN" altLang="en-US"/>
          </a:p>
        </p:txBody>
      </p:sp>
      <p:pic>
        <p:nvPicPr>
          <p:cNvPr id="4" name="图片占位符 3" descr="d2f29033-bd3c-11f0-b8a4-8a1c1a6e37a0"/>
          <p:cNvPicPr>
            <a:picLocks noChangeAspect="1"/>
          </p:cNvPicPr>
          <p:nvPr>
            <p:ph type="pic" idx="16391"/>
            <p:custDataLst>
              <p:tags r:id="rId3"/>
            </p:custDataLst>
          </p:nvPr>
        </p:nvPicPr>
        <p:blipFill>
          <a:blip r:embed="rId4"/>
          <a:srcRect l="24693" b="1724"/>
          <a:stretch>
            <a:fillRect/>
          </a:stretch>
        </p:blipFill>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5" name="文本占位符 4"/>
          <p:cNvSpPr>
            <a:spLocks noGrp="1"/>
          </p:cNvSpPr>
          <p:nvPr>
            <p:ph type="body" idx="16386"/>
            <p:custDataLst>
              <p:tags r:id="rId5"/>
            </p:custDataLst>
          </p:nvPr>
        </p:nvSpPr>
        <p:spPr/>
        <p:txBody>
          <a:bodyPr/>
          <a:p>
            <a:r>
              <a:rPr lang="zh-CN" altLang="en-US"/>
              <a:t>民法的定义</a:t>
            </a:r>
            <a:endParaRPr lang="zh-CN" altLang="en-US"/>
          </a:p>
        </p:txBody>
      </p:sp>
      <p:sp>
        <p:nvSpPr>
          <p:cNvPr id="6" name="文本占位符 5"/>
          <p:cNvSpPr>
            <a:spLocks noGrp="1"/>
          </p:cNvSpPr>
          <p:nvPr>
            <p:ph type="body" idx="16387"/>
            <p:custDataLst>
              <p:tags r:id="rId6"/>
            </p:custDataLst>
          </p:nvPr>
        </p:nvSpPr>
        <p:spPr/>
        <p:txBody>
          <a:bodyPr>
            <a:noAutofit/>
          </a:bodyPr>
          <a:p>
            <a:r>
              <a:rPr lang="zh-CN" altLang="en-US" sz="1800"/>
              <a:t>详细描述：本部分将明确民法在法律体系中的定位和内涵，阐述其作为调整平等主体之间人身关系和财产关系的基本法律的重要地位，帮助学员建立对民法的初步认知。</a:t>
            </a:r>
            <a:endParaRPr lang="zh-CN" altLang="en-US" sz="1800"/>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d2f28f0d-bd3c-11f0-b8a4-8a1c1a6e37a0"/>
          <p:cNvPicPr>
            <a:picLocks noChangeAspect="1"/>
          </p:cNvPicPr>
          <p:nvPr>
            <p:ph type="pic" idx="16393"/>
            <p:custDataLst>
              <p:tags r:id="rId8"/>
            </p:custDataLst>
          </p:nvPr>
        </p:nvPicPr>
        <p:blipFill>
          <a:blip r:embed="rId9"/>
          <a:srcRect l="6897" r="7543" b="750"/>
          <a:stretch>
            <a:fillRect/>
          </a:stretch>
        </p:blipFill>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10"/>
            </p:custDataLst>
          </p:nvPr>
        </p:nvSpPr>
        <p:spPr/>
        <p:txBody>
          <a:bodyPr/>
          <a:p>
            <a:r>
              <a:rPr lang="zh-CN" altLang="en-US"/>
              <a:t>民法的调整对象</a:t>
            </a:r>
            <a:endParaRPr lang="zh-CN" altLang="en-US"/>
          </a:p>
        </p:txBody>
      </p:sp>
      <p:sp>
        <p:nvSpPr>
          <p:cNvPr id="10" name="文本占位符 9"/>
          <p:cNvSpPr>
            <a:spLocks noGrp="1"/>
          </p:cNvSpPr>
          <p:nvPr>
            <p:ph type="body" idx="16389"/>
            <p:custDataLst>
              <p:tags r:id="rId11"/>
            </p:custDataLst>
          </p:nvPr>
        </p:nvSpPr>
        <p:spPr/>
        <p:txBody>
          <a:bodyPr>
            <a:noAutofit/>
          </a:bodyPr>
          <a:p>
            <a:r>
              <a:rPr lang="zh-CN" altLang="en-US" sz="1800"/>
              <a:t>详细描述：会着重讲解民法所调整的具体范围，包括平等主体之间的人身关系和财产关系，如婚姻、继承中的人身关系，以及买卖、租赁等财产关系，让学员了解民法的实际作用。</a:t>
            </a:r>
            <a:endParaRPr lang="zh-CN" altLang="en-US" sz="1800"/>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：健身房</a:t>
            </a:r>
            <a:r>
              <a:rPr lang="en-US" altLang="zh-CN"/>
              <a:t> “</a:t>
            </a:r>
            <a:r>
              <a:rPr lang="zh-CN" altLang="en-US"/>
              <a:t>概不退款</a:t>
            </a:r>
            <a:r>
              <a:rPr lang="en-US" altLang="zh-CN"/>
              <a:t>” </a:t>
            </a:r>
            <a:r>
              <a:rPr lang="zh-CN" altLang="en-US"/>
              <a:t>条款</a:t>
            </a:r>
            <a:endParaRPr lang="zh-CN" altLang="en-US"/>
          </a:p>
          <a:p>
            <a:r>
              <a:rPr lang="zh-CN" altLang="en-US"/>
              <a:t>小李是高职体育专业学生，为备考体能测试，在学校附近的</a:t>
            </a:r>
            <a:r>
              <a:rPr lang="en-US" altLang="zh-CN"/>
              <a:t> “</a:t>
            </a:r>
            <a:r>
              <a:rPr lang="zh-CN" altLang="en-US"/>
              <a:t>活力健身房</a:t>
            </a:r>
            <a:r>
              <a:rPr lang="en-US" altLang="zh-CN"/>
              <a:t>” </a:t>
            </a:r>
            <a:r>
              <a:rPr lang="zh-CN" altLang="en-US"/>
              <a:t>办理年卡，支付</a:t>
            </a:r>
            <a:r>
              <a:rPr lang="en-US" altLang="zh-CN"/>
              <a:t> 1200 </a:t>
            </a:r>
            <a:r>
              <a:rPr lang="zh-CN" altLang="en-US"/>
              <a:t>元。办卡时，健身房工作人员让小李签《会员合同》，但只指了</a:t>
            </a:r>
            <a:r>
              <a:rPr lang="en-US" altLang="zh-CN"/>
              <a:t> “</a:t>
            </a:r>
            <a:r>
              <a:rPr lang="zh-CN" altLang="en-US"/>
              <a:t>签字处</a:t>
            </a:r>
            <a:r>
              <a:rPr lang="en-US" altLang="zh-CN"/>
              <a:t>”</a:t>
            </a:r>
            <a:r>
              <a:rPr lang="zh-CN" altLang="en-US"/>
              <a:t>，没让她看条款。</a:t>
            </a:r>
            <a:r>
              <a:rPr lang="en-US" altLang="zh-CN"/>
              <a:t>1 </a:t>
            </a:r>
            <a:r>
              <a:rPr lang="zh-CN" altLang="en-US"/>
              <a:t>个月后，小李因体能测试通过，且实习单位离家远，要求退卡，健身房拿出合同，指着第</a:t>
            </a:r>
            <a:r>
              <a:rPr lang="en-US" altLang="zh-CN"/>
              <a:t> 5 </a:t>
            </a:r>
            <a:r>
              <a:rPr lang="zh-CN" altLang="en-US"/>
              <a:t>条</a:t>
            </a:r>
            <a:r>
              <a:rPr lang="en-US" altLang="zh-CN"/>
              <a:t> “</a:t>
            </a:r>
            <a:r>
              <a:rPr lang="zh-CN" altLang="en-US"/>
              <a:t>一经办卡，概不退款，无论任何理由</a:t>
            </a:r>
            <a:r>
              <a:rPr lang="en-US" altLang="zh-CN"/>
              <a:t>”</a:t>
            </a:r>
            <a:r>
              <a:rPr lang="zh-CN" altLang="en-US"/>
              <a:t>，拒绝退卡。</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：同学间</a:t>
            </a:r>
            <a:r>
              <a:rPr lang="en-US" altLang="zh-CN"/>
              <a:t> “</a:t>
            </a:r>
            <a:r>
              <a:rPr lang="zh-CN" altLang="en-US"/>
              <a:t>高利息借钱</a:t>
            </a:r>
            <a:r>
              <a:rPr lang="en-US" altLang="zh-CN"/>
              <a:t>”</a:t>
            </a:r>
            <a:endParaRPr lang="en-US" altLang="zh-CN"/>
          </a:p>
          <a:p>
            <a:r>
              <a:rPr lang="zh-CN" altLang="en-US"/>
              <a:t>小王因买新耳机，向同学小张借钱</a:t>
            </a:r>
            <a:r>
              <a:rPr lang="en-US" altLang="zh-CN"/>
              <a:t> 2000 </a:t>
            </a:r>
            <a:r>
              <a:rPr lang="zh-CN" altLang="en-US"/>
              <a:t>元，小张说</a:t>
            </a:r>
            <a:r>
              <a:rPr lang="en-US" altLang="zh-CN"/>
              <a:t> “</a:t>
            </a:r>
            <a:r>
              <a:rPr lang="zh-CN" altLang="en-US"/>
              <a:t>借钱可以，但</a:t>
            </a:r>
            <a:r>
              <a:rPr lang="en-US" altLang="zh-CN"/>
              <a:t> 1 </a:t>
            </a:r>
            <a:r>
              <a:rPr lang="zh-CN" altLang="en-US"/>
              <a:t>个月后要还</a:t>
            </a:r>
            <a:r>
              <a:rPr lang="en-US" altLang="zh-CN"/>
              <a:t> 2500 </a:t>
            </a:r>
            <a:r>
              <a:rPr lang="zh-CN" altLang="en-US"/>
              <a:t>元，其中</a:t>
            </a:r>
            <a:r>
              <a:rPr lang="en-US" altLang="zh-CN"/>
              <a:t> 500 </a:t>
            </a:r>
            <a:r>
              <a:rPr lang="zh-CN" altLang="en-US"/>
              <a:t>元是利息</a:t>
            </a:r>
            <a:r>
              <a:rPr lang="en-US" altLang="zh-CN"/>
              <a:t>”</a:t>
            </a:r>
            <a:r>
              <a:rPr lang="zh-CN" altLang="en-US"/>
              <a:t>，小王急需用钱，只好同意。</a:t>
            </a:r>
            <a:r>
              <a:rPr lang="en-US" altLang="zh-CN"/>
              <a:t>1 </a:t>
            </a:r>
            <a:r>
              <a:rPr lang="zh-CN" altLang="en-US"/>
              <a:t>个月后，小王只愿还</a:t>
            </a:r>
            <a:r>
              <a:rPr lang="en-US" altLang="zh-CN"/>
              <a:t> 2000 </a:t>
            </a:r>
            <a:r>
              <a:rPr lang="zh-CN" altLang="en-US"/>
              <a:t>元本金，小张说</a:t>
            </a:r>
            <a:r>
              <a:rPr lang="en-US" altLang="zh-CN"/>
              <a:t> “</a:t>
            </a:r>
            <a:r>
              <a:rPr lang="zh-CN" altLang="en-US"/>
              <a:t>有口头约定，必须还</a:t>
            </a:r>
            <a:r>
              <a:rPr lang="en-US" altLang="zh-CN"/>
              <a:t> 2500 </a:t>
            </a:r>
            <a:r>
              <a:rPr lang="zh-CN" altLang="en-US"/>
              <a:t>元</a:t>
            </a:r>
            <a:r>
              <a:rPr lang="en-US" altLang="zh-CN"/>
              <a:t>”—— </a:t>
            </a:r>
            <a:r>
              <a:rPr lang="zh-CN" altLang="en-US"/>
              <a:t>该约定是否符合民法原则？</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：兼职时隐瞒</a:t>
            </a:r>
            <a:r>
              <a:rPr lang="en-US" altLang="zh-CN"/>
              <a:t> “</a:t>
            </a:r>
            <a:r>
              <a:rPr lang="zh-CN" altLang="en-US"/>
              <a:t>重大事实</a:t>
            </a:r>
            <a:r>
              <a:rPr lang="en-US" altLang="zh-CN"/>
              <a:t>”</a:t>
            </a:r>
            <a:endParaRPr lang="en-US" altLang="zh-CN"/>
          </a:p>
          <a:p>
            <a:r>
              <a:rPr lang="zh-CN" altLang="en-US"/>
              <a:t>小赵在某教育机构兼职</a:t>
            </a:r>
            <a:r>
              <a:rPr lang="en-US" altLang="zh-CN"/>
              <a:t> “</a:t>
            </a:r>
            <a:r>
              <a:rPr lang="zh-CN" altLang="en-US"/>
              <a:t>助教</a:t>
            </a:r>
            <a:r>
              <a:rPr lang="en-US" altLang="zh-CN"/>
              <a:t>”</a:t>
            </a:r>
            <a:r>
              <a:rPr lang="zh-CN" altLang="en-US"/>
              <a:t>，面试时机构问</a:t>
            </a:r>
            <a:r>
              <a:rPr lang="en-US" altLang="zh-CN"/>
              <a:t> “</a:t>
            </a:r>
            <a:r>
              <a:rPr lang="zh-CN" altLang="en-US"/>
              <a:t>是否有教师资格证</a:t>
            </a:r>
            <a:r>
              <a:rPr lang="en-US" altLang="zh-CN"/>
              <a:t>”</a:t>
            </a:r>
            <a:r>
              <a:rPr lang="zh-CN" altLang="en-US"/>
              <a:t>，小赵没有证，但怕面试不过，谎称</a:t>
            </a:r>
            <a:r>
              <a:rPr lang="en-US" altLang="zh-CN"/>
              <a:t> “</a:t>
            </a:r>
            <a:r>
              <a:rPr lang="zh-CN" altLang="en-US"/>
              <a:t>有证，正在补办</a:t>
            </a:r>
            <a:r>
              <a:rPr lang="en-US" altLang="zh-CN"/>
              <a:t>”</a:t>
            </a:r>
            <a:r>
              <a:rPr lang="zh-CN" altLang="en-US"/>
              <a:t>。工作</a:t>
            </a:r>
            <a:r>
              <a:rPr lang="en-US" altLang="zh-CN"/>
              <a:t> 1 </a:t>
            </a:r>
            <a:r>
              <a:rPr lang="zh-CN" altLang="en-US"/>
              <a:t>个月后，机构发现小赵无资格证，无法从事助教工作，要求小赵赔偿因无法上课导致的家长退费损失</a:t>
            </a:r>
            <a:r>
              <a:rPr lang="en-US" altLang="zh-CN"/>
              <a:t> —— </a:t>
            </a:r>
            <a:r>
              <a:rPr lang="zh-CN" altLang="en-US"/>
              <a:t>小赵的行为违反哪项原则？</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a:t>
            </a:r>
            <a:r>
              <a:rPr lang="en-US" altLang="zh-CN"/>
              <a:t>“</a:t>
            </a:r>
            <a:r>
              <a:rPr lang="zh-CN" altLang="en-US"/>
              <a:t>校园贷</a:t>
            </a:r>
            <a:r>
              <a:rPr lang="en-US" altLang="zh-CN"/>
              <a:t>” </a:t>
            </a:r>
            <a:r>
              <a:rPr lang="zh-CN" altLang="en-US"/>
              <a:t>签订的借款合同</a:t>
            </a:r>
            <a:endParaRPr lang="zh-CN" altLang="en-US"/>
          </a:p>
          <a:p>
            <a:r>
              <a:rPr lang="zh-CN" altLang="en-US"/>
              <a:t>小孙是高职艺术专业学生，因购买昂贵画材，向某</a:t>
            </a:r>
            <a:r>
              <a:rPr lang="en-US" altLang="zh-CN"/>
              <a:t> “</a:t>
            </a:r>
            <a:r>
              <a:rPr lang="zh-CN" altLang="en-US"/>
              <a:t>校园贷</a:t>
            </a:r>
            <a:r>
              <a:rPr lang="en-US" altLang="zh-CN"/>
              <a:t>” </a:t>
            </a:r>
            <a:r>
              <a:rPr lang="zh-CN" altLang="en-US"/>
              <a:t>平台借款</a:t>
            </a:r>
            <a:r>
              <a:rPr lang="en-US" altLang="zh-CN"/>
              <a:t> 5000 </a:t>
            </a:r>
            <a:r>
              <a:rPr lang="zh-CN" altLang="en-US"/>
              <a:t>元，合同约定</a:t>
            </a:r>
            <a:r>
              <a:rPr lang="en-US" altLang="zh-CN"/>
              <a:t> “</a:t>
            </a:r>
            <a:r>
              <a:rPr lang="zh-CN" altLang="en-US"/>
              <a:t>月利率</a:t>
            </a:r>
            <a:r>
              <a:rPr lang="en-US" altLang="zh-CN"/>
              <a:t> 20%</a:t>
            </a:r>
            <a:r>
              <a:rPr lang="zh-CN" altLang="en-US"/>
              <a:t>，到期不还则收取</a:t>
            </a:r>
            <a:r>
              <a:rPr lang="en-US" altLang="zh-CN"/>
              <a:t>‘</a:t>
            </a:r>
            <a:r>
              <a:rPr lang="zh-CN" altLang="en-US"/>
              <a:t>滞纳金</a:t>
            </a:r>
            <a:r>
              <a:rPr lang="en-US" altLang="zh-CN"/>
              <a:t>’</a:t>
            </a:r>
            <a:r>
              <a:rPr lang="zh-CN" altLang="en-US"/>
              <a:t>，并联系家长、学校施压</a:t>
            </a:r>
            <a:r>
              <a:rPr lang="en-US" altLang="zh-CN"/>
              <a:t>”</a:t>
            </a:r>
            <a:r>
              <a:rPr lang="zh-CN" altLang="en-US"/>
              <a:t>。小孙还款</a:t>
            </a:r>
            <a:r>
              <a:rPr lang="en-US" altLang="zh-CN"/>
              <a:t> 1 </a:t>
            </a:r>
            <a:r>
              <a:rPr lang="zh-CN" altLang="en-US"/>
              <a:t>个月后，发现利息已达</a:t>
            </a:r>
            <a:r>
              <a:rPr lang="en-US" altLang="zh-CN"/>
              <a:t> 1000 </a:t>
            </a:r>
            <a:r>
              <a:rPr lang="zh-CN" altLang="en-US"/>
              <a:t>元，无力偿还</a:t>
            </a:r>
            <a:r>
              <a:rPr lang="en-US" altLang="zh-CN"/>
              <a:t> —— </a:t>
            </a:r>
            <a:r>
              <a:rPr lang="zh-CN" altLang="en-US"/>
              <a:t>该合同是否有效？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《民法典》第</a:t>
            </a:r>
            <a:r>
              <a:rPr lang="en-US" altLang="zh-CN"/>
              <a:t> 5 </a:t>
            </a:r>
            <a:r>
              <a:rPr lang="zh-CN" altLang="en-US"/>
              <a:t>条【自愿原则】：</a:t>
            </a:r>
            <a:r>
              <a:rPr lang="en-US" altLang="zh-CN"/>
              <a:t>“</a:t>
            </a:r>
            <a:r>
              <a:rPr lang="zh-CN" altLang="en-US"/>
              <a:t>民事主体从事民事活动，应当遵循自愿原则，按照自己的意思设立、变更、终止民事法律关系。</a:t>
            </a:r>
            <a:r>
              <a:rPr lang="en-US" altLang="zh-CN"/>
              <a:t>”</a:t>
            </a:r>
            <a:endParaRPr lang="en-US" altLang="zh-CN"/>
          </a:p>
          <a:p>
            <a:r>
              <a:rPr lang="zh-CN" altLang="en-US"/>
              <a:t>解读：</a:t>
            </a:r>
            <a:r>
              <a:rPr lang="en-US" altLang="zh-CN"/>
              <a:t>“</a:t>
            </a:r>
            <a:r>
              <a:rPr lang="zh-CN" altLang="en-US"/>
              <a:t>自愿</a:t>
            </a:r>
            <a:r>
              <a:rPr lang="en-US" altLang="zh-CN"/>
              <a:t>” </a:t>
            </a:r>
            <a:r>
              <a:rPr lang="zh-CN" altLang="en-US"/>
              <a:t>即</a:t>
            </a:r>
            <a:r>
              <a:rPr lang="en-US" altLang="zh-CN"/>
              <a:t> “</a:t>
            </a:r>
            <a:r>
              <a:rPr lang="zh-CN" altLang="en-US"/>
              <a:t>自己做主</a:t>
            </a:r>
            <a:r>
              <a:rPr lang="en-US" altLang="zh-CN"/>
              <a:t>”</a:t>
            </a:r>
            <a:r>
              <a:rPr lang="zh-CN" altLang="en-US"/>
              <a:t>，别人不能强迫你做事</a:t>
            </a:r>
            <a:r>
              <a:rPr lang="en-US" altLang="zh-CN"/>
              <a:t> —— </a:t>
            </a:r>
            <a:r>
              <a:rPr lang="zh-CN" altLang="en-US"/>
              <a:t>比如签合同不能强迫，退卡不能被</a:t>
            </a:r>
            <a:r>
              <a:rPr lang="en-US" altLang="zh-CN"/>
              <a:t> “</a:t>
            </a:r>
            <a:r>
              <a:rPr lang="zh-CN" altLang="en-US"/>
              <a:t>霸王条款</a:t>
            </a:r>
            <a:r>
              <a:rPr lang="en-US" altLang="zh-CN"/>
              <a:t>” </a:t>
            </a:r>
            <a:r>
              <a:rPr lang="zh-CN" altLang="en-US"/>
              <a:t>限制。对应主案例</a:t>
            </a:r>
            <a:r>
              <a:rPr lang="en-US" altLang="zh-CN"/>
              <a:t> 1</a:t>
            </a:r>
            <a:r>
              <a:rPr lang="zh-CN" altLang="en-US"/>
              <a:t>：健身房</a:t>
            </a:r>
            <a:r>
              <a:rPr lang="en-US" altLang="zh-CN"/>
              <a:t> “</a:t>
            </a:r>
            <a:r>
              <a:rPr lang="zh-CN" altLang="en-US"/>
              <a:t>概不退款</a:t>
            </a:r>
            <a:r>
              <a:rPr lang="en-US" altLang="zh-CN"/>
              <a:t>” </a:t>
            </a:r>
            <a:r>
              <a:rPr lang="zh-CN" altLang="en-US"/>
              <a:t>条款，强迫小李</a:t>
            </a:r>
            <a:r>
              <a:rPr lang="en-US" altLang="zh-CN"/>
              <a:t> “</a:t>
            </a:r>
            <a:r>
              <a:rPr lang="zh-CN" altLang="en-US"/>
              <a:t>一旦办卡就不能退</a:t>
            </a:r>
            <a:r>
              <a:rPr lang="en-US" altLang="zh-CN"/>
              <a:t>”</a:t>
            </a:r>
            <a:r>
              <a:rPr lang="zh-CN" altLang="en-US"/>
              <a:t>，违反自愿原则。</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2.</a:t>
            </a:r>
            <a:r>
              <a:rPr lang="zh-CN" altLang="en-US"/>
              <a:t>《民法典》第</a:t>
            </a:r>
            <a:r>
              <a:rPr lang="en-US" altLang="zh-CN"/>
              <a:t> 6 </a:t>
            </a:r>
            <a:r>
              <a:rPr lang="zh-CN" altLang="en-US"/>
              <a:t>条【公平原则】：</a:t>
            </a:r>
            <a:r>
              <a:rPr lang="en-US" altLang="zh-CN"/>
              <a:t>“</a:t>
            </a:r>
            <a:r>
              <a:rPr lang="zh-CN" altLang="en-US"/>
              <a:t>民事主体从事民事活动，应当遵循公平原则，合理确定各方的权利和义务。</a:t>
            </a:r>
            <a:r>
              <a:rPr lang="en-US" altLang="zh-CN"/>
              <a:t>”</a:t>
            </a:r>
            <a:endParaRPr lang="en-US" altLang="zh-CN"/>
          </a:p>
          <a:p>
            <a:r>
              <a:rPr lang="zh-CN" altLang="en-US"/>
              <a:t>解读：</a:t>
            </a:r>
            <a:r>
              <a:rPr lang="en-US" altLang="zh-CN"/>
              <a:t>“</a:t>
            </a:r>
            <a:r>
              <a:rPr lang="zh-CN" altLang="en-US"/>
              <a:t>公平</a:t>
            </a:r>
            <a:r>
              <a:rPr lang="en-US" altLang="zh-CN"/>
              <a:t>” </a:t>
            </a:r>
            <a:r>
              <a:rPr lang="zh-CN" altLang="en-US"/>
              <a:t>即</a:t>
            </a:r>
            <a:r>
              <a:rPr lang="en-US" altLang="zh-CN"/>
              <a:t> “</a:t>
            </a:r>
            <a:r>
              <a:rPr lang="zh-CN" altLang="en-US"/>
              <a:t>权利义务对等</a:t>
            </a:r>
            <a:r>
              <a:rPr lang="en-US" altLang="zh-CN"/>
              <a:t>”</a:t>
            </a:r>
            <a:r>
              <a:rPr lang="zh-CN" altLang="en-US"/>
              <a:t>，不能一方只享受权利，另一方只承担义务</a:t>
            </a:r>
            <a:r>
              <a:rPr lang="en-US" altLang="zh-CN"/>
              <a:t> —— </a:t>
            </a:r>
            <a:r>
              <a:rPr lang="zh-CN" altLang="en-US"/>
              <a:t>比如借钱利息不能太高，兼职工资不能低于合理水平。对应拓展案例</a:t>
            </a:r>
            <a:r>
              <a:rPr lang="en-US" altLang="zh-CN"/>
              <a:t> 2</a:t>
            </a:r>
            <a:r>
              <a:rPr lang="zh-CN" altLang="en-US"/>
              <a:t>：</a:t>
            </a:r>
            <a:r>
              <a:rPr lang="en-US" altLang="zh-CN"/>
              <a:t>2000 </a:t>
            </a:r>
            <a:r>
              <a:rPr lang="zh-CN" altLang="en-US"/>
              <a:t>元借</a:t>
            </a:r>
            <a:r>
              <a:rPr lang="en-US" altLang="zh-CN"/>
              <a:t> 1 </a:t>
            </a:r>
            <a:r>
              <a:rPr lang="zh-CN" altLang="en-US"/>
              <a:t>个月，利息</a:t>
            </a:r>
            <a:r>
              <a:rPr lang="en-US" altLang="zh-CN"/>
              <a:t> 500 </a:t>
            </a:r>
            <a:r>
              <a:rPr lang="zh-CN" altLang="en-US"/>
              <a:t>元（年利率</a:t>
            </a:r>
            <a:r>
              <a:rPr lang="en-US" altLang="zh-CN"/>
              <a:t> 300%</a:t>
            </a:r>
            <a:r>
              <a:rPr lang="zh-CN" altLang="en-US"/>
              <a:t>），远超合理范围，小张只享受</a:t>
            </a:r>
            <a:r>
              <a:rPr lang="en-US" altLang="zh-CN"/>
              <a:t> “</a:t>
            </a:r>
            <a:r>
              <a:rPr lang="zh-CN" altLang="en-US"/>
              <a:t>收高息</a:t>
            </a:r>
            <a:r>
              <a:rPr lang="en-US" altLang="zh-CN"/>
              <a:t>” </a:t>
            </a:r>
            <a:r>
              <a:rPr lang="zh-CN" altLang="en-US"/>
              <a:t>的权利，小王只承担</a:t>
            </a:r>
            <a:r>
              <a:rPr lang="en-US" altLang="zh-CN"/>
              <a:t> “</a:t>
            </a:r>
            <a:r>
              <a:rPr lang="zh-CN" altLang="en-US"/>
              <a:t>付高息</a:t>
            </a:r>
            <a:r>
              <a:rPr lang="en-US" altLang="zh-CN"/>
              <a:t>” </a:t>
            </a:r>
            <a:r>
              <a:rPr lang="zh-CN" altLang="en-US"/>
              <a:t>的义务，违反公平原则。</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a:t>
            </a:r>
            <a:r>
              <a:rPr lang="zh-CN" altLang="en-US"/>
              <a:t>《民法典》第</a:t>
            </a:r>
            <a:r>
              <a:rPr lang="en-US" altLang="zh-CN"/>
              <a:t> 7 </a:t>
            </a:r>
            <a:r>
              <a:rPr lang="zh-CN" altLang="en-US"/>
              <a:t>条【诚信原则】：</a:t>
            </a:r>
            <a:r>
              <a:rPr lang="en-US" altLang="zh-CN"/>
              <a:t>“</a:t>
            </a:r>
            <a:r>
              <a:rPr lang="zh-CN" altLang="en-US"/>
              <a:t>民事主体从事民事活动，应当遵循诚信原则，秉持诚实，恪守承诺。</a:t>
            </a:r>
            <a:r>
              <a:rPr lang="en-US" altLang="zh-CN"/>
              <a:t>”</a:t>
            </a:r>
            <a:endParaRPr lang="en-US" altLang="zh-CN"/>
          </a:p>
          <a:p>
            <a:r>
              <a:rPr lang="zh-CN" altLang="en-US"/>
              <a:t>解读：</a:t>
            </a:r>
            <a:r>
              <a:rPr lang="en-US" altLang="zh-CN"/>
              <a:t>“</a:t>
            </a:r>
            <a:r>
              <a:rPr lang="zh-CN" altLang="en-US"/>
              <a:t>诚信</a:t>
            </a:r>
            <a:r>
              <a:rPr lang="en-US" altLang="zh-CN"/>
              <a:t>” </a:t>
            </a:r>
            <a:r>
              <a:rPr lang="zh-CN" altLang="en-US"/>
              <a:t>即</a:t>
            </a:r>
            <a:r>
              <a:rPr lang="en-US" altLang="zh-CN"/>
              <a:t> “</a:t>
            </a:r>
            <a:r>
              <a:rPr lang="zh-CN" altLang="en-US"/>
              <a:t>不骗人、守承诺</a:t>
            </a:r>
            <a:r>
              <a:rPr lang="en-US" altLang="zh-CN"/>
              <a:t>”</a:t>
            </a:r>
            <a:r>
              <a:rPr lang="zh-CN" altLang="en-US"/>
              <a:t>，要如实告知重要信息，不能隐瞒或撒谎；承诺的事要做到。对应拓展案例</a:t>
            </a:r>
            <a:r>
              <a:rPr lang="en-US" altLang="zh-CN"/>
              <a:t> 3</a:t>
            </a:r>
            <a:r>
              <a:rPr lang="zh-CN" altLang="en-US"/>
              <a:t>：小赵隐瞒</a:t>
            </a:r>
            <a:r>
              <a:rPr lang="en-US" altLang="zh-CN"/>
              <a:t> “</a:t>
            </a:r>
            <a:r>
              <a:rPr lang="zh-CN" altLang="en-US"/>
              <a:t>无教师资格证</a:t>
            </a:r>
            <a:r>
              <a:rPr lang="en-US" altLang="zh-CN"/>
              <a:t>” </a:t>
            </a:r>
            <a:r>
              <a:rPr lang="zh-CN" altLang="en-US"/>
              <a:t>的重大事实，欺骗机构，违反诚信原则，需承担赔偿责任。</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4.</a:t>
            </a:r>
            <a:r>
              <a:rPr lang="zh-CN" altLang="en-US"/>
              <a:t>《民法典》第</a:t>
            </a:r>
            <a:r>
              <a:rPr lang="en-US" altLang="zh-CN"/>
              <a:t> 8 </a:t>
            </a:r>
            <a:r>
              <a:rPr lang="zh-CN" altLang="en-US"/>
              <a:t>条【守法与公序良俗原则】：</a:t>
            </a:r>
            <a:r>
              <a:rPr lang="en-US" altLang="zh-CN"/>
              <a:t>“</a:t>
            </a:r>
            <a:r>
              <a:rPr lang="zh-CN" altLang="en-US"/>
              <a:t>民事主体从事民事活动，不得违反法律，不得违背公序良俗。</a:t>
            </a:r>
            <a:r>
              <a:rPr lang="en-US" altLang="zh-CN"/>
              <a:t>”</a:t>
            </a:r>
            <a:endParaRPr lang="en-US" altLang="zh-CN"/>
          </a:p>
          <a:p>
            <a:r>
              <a:rPr lang="zh-CN" altLang="en-US"/>
              <a:t>解读：</a:t>
            </a:r>
            <a:r>
              <a:rPr lang="en-US" altLang="zh-CN"/>
              <a:t>“</a:t>
            </a:r>
            <a:r>
              <a:rPr lang="zh-CN" altLang="en-US"/>
              <a:t>守法</a:t>
            </a:r>
            <a:r>
              <a:rPr lang="en-US" altLang="zh-CN"/>
              <a:t>” </a:t>
            </a:r>
            <a:r>
              <a:rPr lang="zh-CN" altLang="en-US"/>
              <a:t>即不违反法律规定；</a:t>
            </a:r>
            <a:r>
              <a:rPr lang="en-US" altLang="zh-CN"/>
              <a:t>“</a:t>
            </a:r>
            <a:r>
              <a:rPr lang="zh-CN" altLang="en-US"/>
              <a:t>公序良俗</a:t>
            </a:r>
            <a:r>
              <a:rPr lang="en-US" altLang="zh-CN"/>
              <a:t>” </a:t>
            </a:r>
            <a:r>
              <a:rPr lang="zh-CN" altLang="en-US"/>
              <a:t>即公共秩序（如社会秩序）和善良风俗（如道德习惯）。对应拓展案例</a:t>
            </a:r>
            <a:r>
              <a:rPr lang="en-US" altLang="zh-CN"/>
              <a:t> 4</a:t>
            </a:r>
            <a:r>
              <a:rPr lang="zh-CN" altLang="en-US"/>
              <a:t>：</a:t>
            </a:r>
            <a:r>
              <a:rPr lang="en-US" altLang="zh-CN"/>
              <a:t>“</a:t>
            </a:r>
            <a:r>
              <a:rPr lang="zh-CN" altLang="en-US"/>
              <a:t>校园贷</a:t>
            </a:r>
            <a:r>
              <a:rPr lang="en-US" altLang="zh-CN"/>
              <a:t>” </a:t>
            </a:r>
            <a:r>
              <a:rPr lang="zh-CN" altLang="en-US"/>
              <a:t>的高利率（远超法律规定的</a:t>
            </a:r>
            <a:r>
              <a:rPr lang="en-US" altLang="zh-CN"/>
              <a:t> “</a:t>
            </a:r>
            <a:r>
              <a:rPr lang="zh-CN" altLang="en-US"/>
              <a:t>民间借贷利率上限</a:t>
            </a:r>
            <a:r>
              <a:rPr lang="en-US" altLang="zh-CN"/>
              <a:t>”</a:t>
            </a:r>
            <a:r>
              <a:rPr lang="zh-CN" altLang="en-US"/>
              <a:t>）、威胁还款的方式，既违反法律，又违背</a:t>
            </a:r>
            <a:r>
              <a:rPr lang="en-US" altLang="zh-CN"/>
              <a:t> “</a:t>
            </a:r>
            <a:r>
              <a:rPr lang="zh-CN" altLang="en-US"/>
              <a:t>禁止高利贷</a:t>
            </a:r>
            <a:r>
              <a:rPr lang="en-US" altLang="zh-CN"/>
              <a:t>” </a:t>
            </a:r>
            <a:r>
              <a:rPr lang="zh-CN" altLang="en-US"/>
              <a:t>的善良风俗，违反守法与公序良俗原则。</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5.</a:t>
            </a:r>
            <a:r>
              <a:rPr lang="zh-CN" altLang="en-US"/>
              <a:t>《民法典》第</a:t>
            </a:r>
            <a:r>
              <a:rPr lang="en-US" altLang="zh-CN"/>
              <a:t> 9 </a:t>
            </a:r>
            <a:r>
              <a:rPr lang="zh-CN" altLang="en-US"/>
              <a:t>条【绿色原则】：</a:t>
            </a:r>
            <a:r>
              <a:rPr lang="en-US" altLang="zh-CN"/>
              <a:t>“</a:t>
            </a:r>
            <a:r>
              <a:rPr lang="zh-CN" altLang="en-US"/>
              <a:t>民事主体从事民事活动，应当有利于节约资源、保护生态环境。</a:t>
            </a:r>
            <a:r>
              <a:rPr lang="en-US" altLang="zh-CN"/>
              <a:t>”</a:t>
            </a:r>
            <a:endParaRPr lang="en-US" altLang="zh-CN"/>
          </a:p>
          <a:p>
            <a:r>
              <a:rPr lang="zh-CN" altLang="en-US"/>
              <a:t>解读：（补充原则，虽非核心，但需提及）如商家不能过度包装商品，学生不能浪费水资源</a:t>
            </a:r>
            <a:r>
              <a:rPr lang="en-US" altLang="zh-CN"/>
              <a:t> —— </a:t>
            </a:r>
            <a:r>
              <a:rPr lang="zh-CN" altLang="en-US"/>
              <a:t>体现</a:t>
            </a:r>
            <a:r>
              <a:rPr lang="en-US" altLang="zh-CN"/>
              <a:t> “</a:t>
            </a:r>
            <a:r>
              <a:rPr lang="zh-CN" altLang="en-US"/>
              <a:t>绿色环保</a:t>
            </a:r>
            <a:r>
              <a:rPr lang="en-US" altLang="zh-CN"/>
              <a:t>” </a:t>
            </a:r>
            <a:r>
              <a:rPr lang="zh-CN" altLang="en-US"/>
              <a:t>理念，是民法的时代要求。</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olidFill>
                  <a:srgbClr val="FF0000"/>
                </a:solidFill>
              </a:rPr>
              <a:t>◦</a:t>
            </a:r>
            <a:r>
              <a:rPr lang="zh-CN" altLang="en-US">
                <a:solidFill>
                  <a:srgbClr val="FF0000"/>
                </a:solidFill>
              </a:rPr>
              <a:t>第一部分：自愿原则</a:t>
            </a:r>
            <a:endParaRPr lang="zh-CN" altLang="en-US">
              <a:solidFill>
                <a:srgbClr val="FF0000"/>
              </a:solidFill>
            </a:endParaRPr>
          </a:p>
          <a:p>
            <a:r>
              <a:rPr lang="zh-CN" altLang="en-US"/>
              <a:t>通俗解释：</a:t>
            </a:r>
            <a:r>
              <a:rPr lang="en-US" altLang="zh-CN"/>
              <a:t>“</a:t>
            </a:r>
            <a:r>
              <a:rPr lang="zh-CN" altLang="en-US"/>
              <a:t>自愿就是</a:t>
            </a:r>
            <a:r>
              <a:rPr lang="en-US" altLang="zh-CN"/>
              <a:t>‘</a:t>
            </a:r>
            <a:r>
              <a:rPr lang="zh-CN" altLang="en-US"/>
              <a:t>我想干就干，不想干就不干</a:t>
            </a:r>
            <a:r>
              <a:rPr lang="en-US" altLang="zh-CN"/>
              <a:t>’</a:t>
            </a:r>
            <a:r>
              <a:rPr lang="zh-CN" altLang="en-US"/>
              <a:t>，别人不能强迫。</a:t>
            </a:r>
            <a:r>
              <a:rPr lang="en-US" altLang="zh-CN"/>
              <a:t>”</a:t>
            </a:r>
            <a:endParaRPr lang="en-US" altLang="zh-CN"/>
          </a:p>
          <a:p>
            <a:r>
              <a:rPr lang="zh-CN" altLang="en-US"/>
              <a:t>生活举例：</a:t>
            </a:r>
            <a:r>
              <a:rPr lang="en-US" altLang="zh-CN"/>
              <a:t>“</a:t>
            </a:r>
            <a:r>
              <a:rPr lang="zh-CN" altLang="en-US"/>
              <a:t>你去超市买水，选农夫山泉还是怡宝，是自愿；商家不能说</a:t>
            </a:r>
            <a:r>
              <a:rPr lang="en-US" altLang="zh-CN"/>
              <a:t>‘</a:t>
            </a:r>
            <a:r>
              <a:rPr lang="zh-CN" altLang="en-US"/>
              <a:t>你必须买我的水，不买不让走</a:t>
            </a:r>
            <a:r>
              <a:rPr lang="en-US" altLang="zh-CN"/>
              <a:t>’—— </a:t>
            </a:r>
            <a:r>
              <a:rPr lang="zh-CN" altLang="en-US"/>
              <a:t>这就是强迫，违反自愿原则。</a:t>
            </a:r>
            <a:r>
              <a:rPr lang="en-US" altLang="zh-CN"/>
              <a:t>”</a:t>
            </a:r>
            <a:endParaRPr lang="en-US" altLang="zh-CN"/>
          </a:p>
          <a:p>
            <a:r>
              <a:rPr lang="zh-CN" altLang="en-US"/>
              <a:t>补充：</a:t>
            </a:r>
            <a:r>
              <a:rPr lang="en-US" altLang="zh-CN"/>
              <a:t>“</a:t>
            </a:r>
            <a:r>
              <a:rPr lang="zh-CN" altLang="en-US"/>
              <a:t>自愿原则是</a:t>
            </a:r>
            <a:r>
              <a:rPr lang="en-US" altLang="zh-CN"/>
              <a:t>‘</a:t>
            </a:r>
            <a:r>
              <a:rPr lang="zh-CN" altLang="en-US"/>
              <a:t>民法的核心</a:t>
            </a:r>
            <a:r>
              <a:rPr lang="en-US" altLang="zh-CN"/>
              <a:t>’</a:t>
            </a:r>
            <a:r>
              <a:rPr lang="zh-CN" altLang="en-US"/>
              <a:t>，因为民事活动大多是</a:t>
            </a:r>
            <a:r>
              <a:rPr lang="en-US" altLang="zh-CN"/>
              <a:t>‘</a:t>
            </a:r>
            <a:r>
              <a:rPr lang="zh-CN" altLang="en-US"/>
              <a:t>交易</a:t>
            </a:r>
            <a:r>
              <a:rPr lang="en-US" altLang="zh-CN"/>
              <a:t>’</a:t>
            </a:r>
            <a:r>
              <a:rPr lang="zh-CN" altLang="en-US"/>
              <a:t>，交易要基于双方自愿，才能公平。</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1.</a:t>
            </a:r>
            <a:r>
              <a:rPr lang="zh-CN" altLang="en-US"/>
              <a:t>能准确说出民法的定义，区分</a:t>
            </a:r>
            <a:r>
              <a:rPr lang="en-US" altLang="zh-CN"/>
              <a:t> “</a:t>
            </a:r>
            <a:r>
              <a:rPr lang="zh-CN" altLang="en-US"/>
              <a:t>平等主体</a:t>
            </a:r>
            <a:r>
              <a:rPr lang="en-US" altLang="zh-CN"/>
              <a:t>” </a:t>
            </a:r>
            <a:r>
              <a:rPr lang="zh-CN" altLang="en-US"/>
              <a:t>与</a:t>
            </a:r>
            <a:r>
              <a:rPr lang="en-US" altLang="zh-CN"/>
              <a:t> “</a:t>
            </a:r>
            <a:r>
              <a:rPr lang="zh-CN" altLang="en-US"/>
              <a:t>非平等主体</a:t>
            </a:r>
            <a:r>
              <a:rPr lang="en-US" altLang="zh-CN"/>
              <a:t>”</a:t>
            </a:r>
            <a:endParaRPr lang="en-US" altLang="zh-CN"/>
          </a:p>
          <a:p>
            <a:r>
              <a:rPr lang="en-US" altLang="zh-CN"/>
              <a:t>2.</a:t>
            </a:r>
            <a:r>
              <a:rPr lang="zh-CN" altLang="en-US"/>
              <a:t>能举例说明民法调整的人身关系与财产关系</a:t>
            </a:r>
            <a:endParaRPr lang="zh-CN" altLang="en-US"/>
          </a:p>
          <a:p>
            <a:r>
              <a:rPr lang="en-US" altLang="zh-CN"/>
              <a:t>3.</a:t>
            </a:r>
            <a:r>
              <a:rPr lang="zh-CN" altLang="en-US"/>
              <a:t>记住《民法典》的编纂历程、生效时间及</a:t>
            </a:r>
            <a:r>
              <a:rPr lang="en-US" altLang="zh-CN"/>
              <a:t> “</a:t>
            </a:r>
            <a:r>
              <a:rPr lang="zh-CN" altLang="en-US"/>
              <a:t>社会生活的百科全书</a:t>
            </a:r>
            <a:r>
              <a:rPr lang="en-US" altLang="zh-CN"/>
              <a:t>” </a:t>
            </a:r>
            <a:r>
              <a:rPr lang="zh-CN" altLang="en-US"/>
              <a:t>定位</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olidFill>
                  <a:srgbClr val="FF0000"/>
                </a:solidFill>
              </a:rPr>
              <a:t>◦</a:t>
            </a:r>
            <a:r>
              <a:rPr lang="zh-CN" altLang="en-US">
                <a:solidFill>
                  <a:srgbClr val="FF0000"/>
                </a:solidFill>
              </a:rPr>
              <a:t>第二部分：公平原则</a:t>
            </a:r>
            <a:endParaRPr lang="zh-CN" altLang="en-US">
              <a:solidFill>
                <a:srgbClr val="FF0000"/>
              </a:solidFill>
            </a:endParaRPr>
          </a:p>
          <a:p>
            <a:r>
              <a:rPr lang="zh-CN" altLang="en-US"/>
              <a:t>通俗解释：</a:t>
            </a:r>
            <a:r>
              <a:rPr lang="en-US" altLang="zh-CN"/>
              <a:t>“</a:t>
            </a:r>
            <a:r>
              <a:rPr lang="zh-CN" altLang="en-US"/>
              <a:t>公平就是</a:t>
            </a:r>
            <a:r>
              <a:rPr lang="en-US" altLang="zh-CN"/>
              <a:t>‘</a:t>
            </a:r>
            <a:r>
              <a:rPr lang="zh-CN" altLang="en-US"/>
              <a:t>权利和义务要对等</a:t>
            </a:r>
            <a:r>
              <a:rPr lang="en-US" altLang="zh-CN"/>
              <a:t>’</a:t>
            </a:r>
            <a:r>
              <a:rPr lang="zh-CN" altLang="en-US"/>
              <a:t>，不能</a:t>
            </a:r>
            <a:r>
              <a:rPr lang="en-US" altLang="zh-CN"/>
              <a:t>‘</a:t>
            </a:r>
            <a:r>
              <a:rPr lang="zh-CN" altLang="en-US"/>
              <a:t>我只享受好处，你只承担坏处</a:t>
            </a:r>
            <a:r>
              <a:rPr lang="en-US" altLang="zh-CN"/>
              <a:t>’</a:t>
            </a:r>
            <a:r>
              <a:rPr lang="zh-CN" altLang="en-US"/>
              <a:t>。</a:t>
            </a:r>
            <a:r>
              <a:rPr lang="en-US" altLang="zh-CN"/>
              <a:t>”</a:t>
            </a:r>
            <a:endParaRPr lang="en-US" altLang="zh-CN"/>
          </a:p>
          <a:p>
            <a:r>
              <a:rPr lang="zh-CN" altLang="en-US"/>
              <a:t>生活举例：</a:t>
            </a:r>
            <a:r>
              <a:rPr lang="en-US" altLang="zh-CN"/>
              <a:t>“</a:t>
            </a:r>
            <a:r>
              <a:rPr lang="zh-CN" altLang="en-US"/>
              <a:t>你和同学合伙开网店，你每天进货、发货，同学只出钱不干活，却要分</a:t>
            </a:r>
            <a:r>
              <a:rPr lang="en-US" altLang="zh-CN"/>
              <a:t> 70% </a:t>
            </a:r>
            <a:r>
              <a:rPr lang="zh-CN" altLang="en-US"/>
              <a:t>的利润</a:t>
            </a:r>
            <a:r>
              <a:rPr lang="en-US" altLang="zh-CN"/>
              <a:t> —— </a:t>
            </a:r>
            <a:r>
              <a:rPr lang="zh-CN" altLang="en-US"/>
              <a:t>这就不公平，你的义务多（干活），权利少（利润少），违反公平原则。</a:t>
            </a:r>
            <a:r>
              <a:rPr lang="en-US" altLang="zh-CN"/>
              <a:t>”</a:t>
            </a:r>
            <a:endParaRPr lang="en-US" altLang="zh-CN"/>
          </a:p>
          <a:p>
            <a:r>
              <a:rPr lang="zh-CN" altLang="en-US"/>
              <a:t>对比自愿：</a:t>
            </a:r>
            <a:r>
              <a:rPr lang="en-US" altLang="zh-CN"/>
              <a:t>“</a:t>
            </a:r>
            <a:r>
              <a:rPr lang="zh-CN" altLang="en-US"/>
              <a:t>自愿是</a:t>
            </a:r>
            <a:r>
              <a:rPr lang="en-US" altLang="zh-CN"/>
              <a:t>‘</a:t>
            </a:r>
            <a:r>
              <a:rPr lang="zh-CN" altLang="en-US"/>
              <a:t>想不想干</a:t>
            </a:r>
            <a:r>
              <a:rPr lang="en-US" altLang="zh-CN"/>
              <a:t>’</a:t>
            </a:r>
            <a:r>
              <a:rPr lang="zh-CN" altLang="en-US"/>
              <a:t>，公平是</a:t>
            </a:r>
            <a:r>
              <a:rPr lang="en-US" altLang="zh-CN"/>
              <a:t>‘</a:t>
            </a:r>
            <a:r>
              <a:rPr lang="zh-CN" altLang="en-US"/>
              <a:t>干了之后，好处和坏处分的对不对</a:t>
            </a:r>
            <a:r>
              <a:rPr lang="en-US" altLang="zh-CN"/>
              <a:t>’—— </a:t>
            </a:r>
            <a:r>
              <a:rPr lang="zh-CN" altLang="en-US"/>
              <a:t>比如你自愿借高息钱，但利息太高，还是不公平。</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olidFill>
                  <a:srgbClr val="FF0000"/>
                </a:solidFill>
              </a:rPr>
              <a:t>◦</a:t>
            </a:r>
            <a:r>
              <a:rPr lang="zh-CN" altLang="en-US">
                <a:solidFill>
                  <a:srgbClr val="FF0000"/>
                </a:solidFill>
              </a:rPr>
              <a:t>第三部分：诚信原则</a:t>
            </a:r>
            <a:endParaRPr lang="zh-CN" altLang="en-US">
              <a:solidFill>
                <a:srgbClr val="FF0000"/>
              </a:solidFill>
            </a:endParaRPr>
          </a:p>
          <a:p>
            <a:r>
              <a:rPr lang="zh-CN" altLang="en-US"/>
              <a:t>通俗解释：</a:t>
            </a:r>
            <a:r>
              <a:rPr lang="en-US" altLang="zh-CN"/>
              <a:t>“</a:t>
            </a:r>
            <a:r>
              <a:rPr lang="zh-CN" altLang="en-US"/>
              <a:t>诚信就是</a:t>
            </a:r>
            <a:r>
              <a:rPr lang="en-US" altLang="zh-CN"/>
              <a:t>‘</a:t>
            </a:r>
            <a:r>
              <a:rPr lang="zh-CN" altLang="en-US"/>
              <a:t>诚实、守信用</a:t>
            </a:r>
            <a:r>
              <a:rPr lang="en-US" altLang="zh-CN"/>
              <a:t>’</a:t>
            </a:r>
            <a:r>
              <a:rPr lang="zh-CN" altLang="en-US"/>
              <a:t>，不能撒谎，不能说话不算数。</a:t>
            </a:r>
            <a:r>
              <a:rPr lang="en-US" altLang="zh-CN"/>
              <a:t>”</a:t>
            </a:r>
            <a:endParaRPr lang="en-US" altLang="zh-CN"/>
          </a:p>
          <a:p>
            <a:r>
              <a:rPr lang="zh-CN" altLang="en-US"/>
              <a:t>生活举例：</a:t>
            </a:r>
            <a:r>
              <a:rPr lang="en-US" altLang="zh-CN"/>
              <a:t>“</a:t>
            </a:r>
            <a:r>
              <a:rPr lang="zh-CN" altLang="en-US"/>
              <a:t>你答应帮同学带饭，收了同学</a:t>
            </a:r>
            <a:r>
              <a:rPr lang="en-US" altLang="zh-CN"/>
              <a:t> 15 </a:t>
            </a:r>
            <a:r>
              <a:rPr lang="zh-CN" altLang="en-US"/>
              <a:t>元，却没带饭，也不还钱</a:t>
            </a:r>
            <a:r>
              <a:rPr lang="en-US" altLang="zh-CN"/>
              <a:t> —— </a:t>
            </a:r>
            <a:r>
              <a:rPr lang="zh-CN" altLang="en-US"/>
              <a:t>这就是不诚信；你兼职时，隐瞒自己没经验的事实，导致工作出错</a:t>
            </a:r>
            <a:r>
              <a:rPr lang="en-US" altLang="zh-CN"/>
              <a:t> —— </a:t>
            </a:r>
            <a:r>
              <a:rPr lang="zh-CN" altLang="en-US"/>
              <a:t>也是不诚信。</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olidFill>
                  <a:srgbClr val="FF0000"/>
                </a:solidFill>
              </a:rPr>
              <a:t>◦</a:t>
            </a:r>
            <a:r>
              <a:rPr lang="zh-CN" altLang="en-US">
                <a:solidFill>
                  <a:srgbClr val="FF0000"/>
                </a:solidFill>
              </a:rPr>
              <a:t>第四部分：守法与公序良俗原则</a:t>
            </a:r>
            <a:endParaRPr lang="zh-CN" altLang="en-US">
              <a:solidFill>
                <a:srgbClr val="FF0000"/>
              </a:solidFill>
            </a:endParaRPr>
          </a:p>
          <a:p>
            <a:r>
              <a:rPr lang="zh-CN" altLang="en-US"/>
              <a:t>通俗解释：</a:t>
            </a:r>
            <a:r>
              <a:rPr lang="en-US" altLang="zh-CN"/>
              <a:t>“</a:t>
            </a:r>
            <a:r>
              <a:rPr lang="zh-CN" altLang="en-US"/>
              <a:t>守法就是不能违反法律；公序良俗就是不能违背社会秩序和道德。</a:t>
            </a:r>
            <a:r>
              <a:rPr lang="en-US" altLang="zh-CN"/>
              <a:t>”</a:t>
            </a:r>
            <a:endParaRPr lang="en-US" altLang="zh-CN"/>
          </a:p>
          <a:p>
            <a:r>
              <a:rPr lang="zh-CN" altLang="en-US"/>
              <a:t>生活举例：</a:t>
            </a:r>
            <a:r>
              <a:rPr lang="en-US" altLang="zh-CN"/>
              <a:t>“</a:t>
            </a:r>
            <a:r>
              <a:rPr lang="zh-CN" altLang="en-US"/>
              <a:t>你不能卖毒品（违反法律），不能帮别人赌博（违背社会秩序），不能歧视残疾人（违背道德）</a:t>
            </a:r>
            <a:r>
              <a:rPr lang="en-US" altLang="zh-CN"/>
              <a:t>—— </a:t>
            </a:r>
            <a:r>
              <a:rPr lang="zh-CN" altLang="en-US"/>
              <a:t>这些都违反该原则。</a:t>
            </a:r>
            <a:r>
              <a:rPr lang="en-US" altLang="zh-CN"/>
              <a:t>”</a:t>
            </a:r>
            <a:endParaRPr lang="en-US" altLang="zh-CN"/>
          </a:p>
          <a:p>
            <a:endParaRPr lang="en-US" altLang="zh-CN"/>
          </a:p>
          <a:p>
            <a:r>
              <a:rPr lang="en-US" altLang="zh-CN"/>
              <a:t> “</a:t>
            </a:r>
            <a:r>
              <a:rPr lang="zh-CN" altLang="en-US"/>
              <a:t>校园贷</a:t>
            </a:r>
            <a:r>
              <a:rPr lang="en-US" altLang="zh-CN"/>
              <a:t>”</a:t>
            </a:r>
            <a:r>
              <a:rPr lang="zh-CN" altLang="en-US"/>
              <a:t>：</a:t>
            </a:r>
            <a:r>
              <a:rPr lang="en-US" altLang="zh-CN"/>
              <a:t>“‘</a:t>
            </a:r>
            <a:r>
              <a:rPr lang="zh-CN" altLang="en-US"/>
              <a:t>校园贷</a:t>
            </a:r>
            <a:r>
              <a:rPr lang="en-US" altLang="zh-CN"/>
              <a:t>’</a:t>
            </a:r>
            <a:r>
              <a:rPr lang="zh-CN" altLang="en-US"/>
              <a:t>的高利率（超过法律规定的年利率</a:t>
            </a:r>
            <a:r>
              <a:rPr lang="en-US" altLang="zh-CN"/>
              <a:t> 14.8%</a:t>
            </a:r>
            <a:r>
              <a:rPr lang="zh-CN" altLang="en-US"/>
              <a:t>）、威胁还款，既违法，又违背</a:t>
            </a:r>
            <a:r>
              <a:rPr lang="en-US" altLang="zh-CN"/>
              <a:t>‘</a:t>
            </a:r>
            <a:r>
              <a:rPr lang="zh-CN" altLang="en-US"/>
              <a:t>禁止高利贷</a:t>
            </a:r>
            <a:r>
              <a:rPr lang="en-US" altLang="zh-CN"/>
              <a:t>’</a:t>
            </a:r>
            <a:r>
              <a:rPr lang="zh-CN" altLang="en-US"/>
              <a:t>的道德，所以合同无效。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olidFill>
                  <a:srgbClr val="FF0000"/>
                </a:solidFill>
              </a:rPr>
              <a:t>◦</a:t>
            </a:r>
            <a:r>
              <a:rPr lang="zh-CN" altLang="en-US">
                <a:solidFill>
                  <a:srgbClr val="FF0000"/>
                </a:solidFill>
              </a:rPr>
              <a:t>第五部分：绿色原则</a:t>
            </a:r>
            <a:endParaRPr lang="zh-CN" altLang="en-US">
              <a:solidFill>
                <a:srgbClr val="FF0000"/>
              </a:solidFill>
            </a:endParaRPr>
          </a:p>
          <a:p>
            <a:r>
              <a:rPr lang="zh-CN" altLang="en-US"/>
              <a:t>通俗解释：</a:t>
            </a:r>
            <a:r>
              <a:rPr lang="en-US" altLang="zh-CN"/>
              <a:t>“</a:t>
            </a:r>
            <a:r>
              <a:rPr lang="zh-CN" altLang="en-US"/>
              <a:t>就是要环保，节约资源。</a:t>
            </a:r>
            <a:r>
              <a:rPr lang="en-US" altLang="zh-CN"/>
              <a:t>”</a:t>
            </a:r>
            <a:endParaRPr lang="en-US" altLang="zh-CN"/>
          </a:p>
          <a:p>
            <a:r>
              <a:rPr lang="zh-CN" altLang="en-US"/>
              <a:t>生活举例：</a:t>
            </a:r>
            <a:r>
              <a:rPr lang="en-US" altLang="zh-CN"/>
              <a:t>“</a:t>
            </a:r>
            <a:r>
              <a:rPr lang="zh-CN" altLang="en-US"/>
              <a:t>你在宿舍不能浪费水电，商家卖水果不能用太多塑料包装</a:t>
            </a:r>
            <a:r>
              <a:rPr lang="en-US" altLang="zh-CN"/>
              <a:t> —— </a:t>
            </a:r>
            <a:r>
              <a:rPr lang="zh-CN" altLang="en-US"/>
              <a:t>这些都是绿色原则的要求。</a:t>
            </a:r>
            <a:r>
              <a:rPr lang="en-US" altLang="zh-CN"/>
              <a:t>”</a:t>
            </a:r>
            <a:endParaRPr lang="en-US" altLang="zh-CN"/>
          </a:p>
          <a:p>
            <a:endParaRPr lang="en-US" altLang="zh-CN"/>
          </a:p>
          <a:p>
            <a:r>
              <a:rPr lang="zh-CN" altLang="en-US"/>
              <a:t>动产交易当中的简易交付、指示交付、占有改定原则</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①</a:t>
            </a:r>
            <a:r>
              <a:rPr lang="en-US" altLang="zh-CN"/>
              <a:t> </a:t>
            </a:r>
            <a:r>
              <a:rPr lang="zh-CN" altLang="en-US"/>
              <a:t>主案例</a:t>
            </a:r>
            <a:r>
              <a:rPr lang="en-US" altLang="zh-CN"/>
              <a:t> 1</a:t>
            </a:r>
            <a:r>
              <a:rPr lang="zh-CN" altLang="en-US"/>
              <a:t>：健身房</a:t>
            </a:r>
            <a:r>
              <a:rPr lang="en-US" altLang="zh-CN"/>
              <a:t> “</a:t>
            </a:r>
            <a:r>
              <a:rPr lang="zh-CN" altLang="en-US"/>
              <a:t>概不退款</a:t>
            </a:r>
            <a:r>
              <a:rPr lang="en-US" altLang="zh-CN"/>
              <a:t>” </a:t>
            </a:r>
            <a:r>
              <a:rPr lang="zh-CN" altLang="en-US"/>
              <a:t>条款</a:t>
            </a:r>
            <a:r>
              <a:rPr lang="en-US" altLang="zh-CN"/>
              <a:t> —— </a:t>
            </a:r>
            <a:r>
              <a:rPr lang="zh-CN" altLang="en-US"/>
              <a:t>违反自愿原则（强迫小李不能退卡）和公平原则（健身房只享受</a:t>
            </a:r>
            <a:r>
              <a:rPr lang="en-US" altLang="zh-CN"/>
              <a:t> “</a:t>
            </a:r>
            <a:r>
              <a:rPr lang="zh-CN" altLang="en-US"/>
              <a:t>收卡费</a:t>
            </a:r>
            <a:r>
              <a:rPr lang="en-US" altLang="zh-CN"/>
              <a:t>” </a:t>
            </a:r>
            <a:r>
              <a:rPr lang="zh-CN" altLang="en-US"/>
              <a:t>的权利，不承担</a:t>
            </a:r>
            <a:r>
              <a:rPr lang="en-US" altLang="zh-CN"/>
              <a:t> “</a:t>
            </a:r>
            <a:r>
              <a:rPr lang="zh-CN" altLang="en-US"/>
              <a:t>退卡</a:t>
            </a:r>
            <a:r>
              <a:rPr lang="en-US" altLang="zh-CN"/>
              <a:t>” </a:t>
            </a:r>
            <a:r>
              <a:rPr lang="zh-CN" altLang="en-US"/>
              <a:t>的义务），依据《民法典》第</a:t>
            </a:r>
            <a:r>
              <a:rPr lang="en-US" altLang="zh-CN"/>
              <a:t> 5 </a:t>
            </a:r>
            <a:r>
              <a:rPr lang="zh-CN" altLang="en-US"/>
              <a:t>条、第</a:t>
            </a:r>
            <a:r>
              <a:rPr lang="en-US" altLang="zh-CN"/>
              <a:t> 6 </a:t>
            </a:r>
            <a:r>
              <a:rPr lang="zh-CN" altLang="en-US"/>
              <a:t>条，该条款无效，小李可以要求退卡。</a:t>
            </a:r>
            <a:endParaRPr lang="zh-CN" altLang="en-US"/>
          </a:p>
        </p:txBody>
      </p:sp>
      <p:sp>
        <p:nvSpPr>
          <p:cNvPr id="3" name="标题 2"/>
          <p:cNvSpPr>
            <a:spLocks noGrp="1"/>
          </p:cNvSpPr>
          <p:nvPr>
            <p:ph type="title"/>
            <p:custDataLst>
              <p:tags r:id="rId2"/>
            </p:custDataLst>
          </p:nvPr>
        </p:nvSpPr>
        <p:spPr/>
        <p:txBody>
          <a:bodyPr/>
          <a:p>
            <a:r>
              <a:rPr lang="zh-CN" altLang="en-US"/>
              <a:t>案例分析</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a:t>
            </a:r>
            <a:r>
              <a:rPr lang="zh-CN" altLang="en-US"/>
              <a:t>拓展案例</a:t>
            </a:r>
            <a:r>
              <a:rPr lang="en-US" altLang="zh-CN"/>
              <a:t> 2</a:t>
            </a:r>
            <a:r>
              <a:rPr lang="zh-CN" altLang="en-US"/>
              <a:t>：</a:t>
            </a:r>
            <a:r>
              <a:rPr lang="en-US" altLang="zh-CN"/>
              <a:t>2000 </a:t>
            </a:r>
            <a:r>
              <a:rPr lang="zh-CN" altLang="en-US"/>
              <a:t>元借</a:t>
            </a:r>
            <a:r>
              <a:rPr lang="en-US" altLang="zh-CN"/>
              <a:t> 1 </a:t>
            </a:r>
            <a:r>
              <a:rPr lang="zh-CN" altLang="en-US"/>
              <a:t>个月收</a:t>
            </a:r>
            <a:r>
              <a:rPr lang="en-US" altLang="zh-CN"/>
              <a:t> 500 </a:t>
            </a:r>
            <a:r>
              <a:rPr lang="zh-CN" altLang="en-US"/>
              <a:t>元利息（年利率</a:t>
            </a:r>
            <a:r>
              <a:rPr lang="en-US" altLang="zh-CN"/>
              <a:t> 300%</a:t>
            </a:r>
            <a:r>
              <a:rPr lang="zh-CN" altLang="en-US"/>
              <a:t>）</a:t>
            </a:r>
            <a:r>
              <a:rPr lang="en-US" altLang="zh-CN"/>
              <a:t>—— </a:t>
            </a:r>
            <a:r>
              <a:rPr lang="zh-CN" altLang="en-US"/>
              <a:t>违反公平原则（利息过高，权利义务不对等），依据《民法典》第</a:t>
            </a:r>
            <a:r>
              <a:rPr lang="en-US" altLang="zh-CN"/>
              <a:t> 6 </a:t>
            </a:r>
            <a:r>
              <a:rPr lang="zh-CN" altLang="en-US"/>
              <a:t>条，超过法律规定的年利率</a:t>
            </a:r>
            <a:r>
              <a:rPr lang="en-US" altLang="zh-CN"/>
              <a:t> 14.8% </a:t>
            </a:r>
            <a:r>
              <a:rPr lang="zh-CN" altLang="en-US"/>
              <a:t>的部分，小王可以不还。</a:t>
            </a:r>
            <a:endParaRPr lang="zh-CN" altLang="en-US"/>
          </a:p>
        </p:txBody>
      </p:sp>
      <p:sp>
        <p:nvSpPr>
          <p:cNvPr id="3" name="标题 2"/>
          <p:cNvSpPr>
            <a:spLocks noGrp="1"/>
          </p:cNvSpPr>
          <p:nvPr>
            <p:ph type="title"/>
            <p:custDataLst>
              <p:tags r:id="rId2"/>
            </p:custDataLst>
          </p:nvPr>
        </p:nvSpPr>
        <p:spPr/>
        <p:txBody>
          <a:bodyPr/>
          <a:p>
            <a:r>
              <a:rPr lang="zh-CN" altLang="en-US">
                <a:sym typeface="+mn-ea"/>
              </a:rPr>
              <a:t>案例分析</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③</a:t>
            </a:r>
            <a:r>
              <a:rPr lang="en-US" altLang="zh-CN"/>
              <a:t> </a:t>
            </a:r>
            <a:r>
              <a:rPr lang="zh-CN" altLang="en-US"/>
              <a:t>拓展案例</a:t>
            </a:r>
            <a:r>
              <a:rPr lang="en-US" altLang="zh-CN"/>
              <a:t> 3</a:t>
            </a:r>
            <a:r>
              <a:rPr lang="zh-CN" altLang="en-US"/>
              <a:t>：小赵隐瞒</a:t>
            </a:r>
            <a:r>
              <a:rPr lang="en-US" altLang="zh-CN"/>
              <a:t> “</a:t>
            </a:r>
            <a:r>
              <a:rPr lang="zh-CN" altLang="en-US"/>
              <a:t>无教师资格证</a:t>
            </a:r>
            <a:r>
              <a:rPr lang="en-US" altLang="zh-CN"/>
              <a:t>”—— </a:t>
            </a:r>
            <a:r>
              <a:rPr lang="zh-CN" altLang="en-US"/>
              <a:t>违反诚信原则（撒谎，不诚实），依据《民法典》第</a:t>
            </a:r>
            <a:r>
              <a:rPr lang="en-US" altLang="zh-CN"/>
              <a:t> 7 </a:t>
            </a:r>
            <a:r>
              <a:rPr lang="zh-CN" altLang="en-US"/>
              <a:t>条，小赵需赔偿机构的损失。</a:t>
            </a:r>
            <a:endParaRPr lang="zh-CN" altLang="en-US"/>
          </a:p>
          <a:p>
            <a:r>
              <a:rPr lang="en-US" altLang="en-US"/>
              <a:t>④</a:t>
            </a:r>
            <a:r>
              <a:rPr lang="en-US" altLang="zh-CN"/>
              <a:t> </a:t>
            </a:r>
            <a:r>
              <a:rPr lang="zh-CN" altLang="en-US"/>
              <a:t>拓展案例</a:t>
            </a:r>
            <a:r>
              <a:rPr lang="en-US" altLang="zh-CN"/>
              <a:t> 4</a:t>
            </a:r>
            <a:r>
              <a:rPr lang="zh-CN" altLang="en-US"/>
              <a:t>：</a:t>
            </a:r>
            <a:r>
              <a:rPr lang="en-US" altLang="zh-CN"/>
              <a:t>“</a:t>
            </a:r>
            <a:r>
              <a:rPr lang="zh-CN" altLang="en-US"/>
              <a:t>校园贷</a:t>
            </a:r>
            <a:r>
              <a:rPr lang="en-US" altLang="zh-CN"/>
              <a:t>” </a:t>
            </a:r>
            <a:r>
              <a:rPr lang="zh-CN" altLang="en-US"/>
              <a:t>合同</a:t>
            </a:r>
            <a:r>
              <a:rPr lang="en-US" altLang="zh-CN"/>
              <a:t> —— </a:t>
            </a:r>
            <a:r>
              <a:rPr lang="zh-CN" altLang="en-US"/>
              <a:t>违反守法与公序良俗原则（高利率违法，威胁还款违背道德），依据《民法典》第</a:t>
            </a:r>
            <a:r>
              <a:rPr lang="en-US" altLang="zh-CN"/>
              <a:t> 8 </a:t>
            </a:r>
            <a:r>
              <a:rPr lang="zh-CN" altLang="en-US"/>
              <a:t>条，该合同无效，小孙只需还本金和合法利息（年利率</a:t>
            </a:r>
            <a:r>
              <a:rPr lang="en-US" altLang="zh-CN"/>
              <a:t> 14.8% </a:t>
            </a:r>
            <a:r>
              <a:rPr lang="zh-CN" altLang="en-US"/>
              <a:t>以内）。</a:t>
            </a:r>
            <a:endParaRPr lang="zh-CN" altLang="en-US"/>
          </a:p>
        </p:txBody>
      </p:sp>
      <p:sp>
        <p:nvSpPr>
          <p:cNvPr id="3" name="标题 2"/>
          <p:cNvSpPr>
            <a:spLocks noGrp="1"/>
          </p:cNvSpPr>
          <p:nvPr>
            <p:ph type="title"/>
            <p:custDataLst>
              <p:tags r:id="rId2"/>
            </p:custDataLst>
          </p:nvPr>
        </p:nvSpPr>
        <p:spPr/>
        <p:txBody>
          <a:bodyPr/>
          <a:p>
            <a:r>
              <a:rPr lang="zh-CN" altLang="en-US">
                <a:sym typeface="+mn-ea"/>
              </a:rPr>
              <a:t>案例分析</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记忆口诀：</a:t>
            </a:r>
            <a:r>
              <a:rPr lang="en-US" altLang="zh-CN"/>
              <a:t>“</a:t>
            </a:r>
            <a:r>
              <a:rPr lang="zh-CN" altLang="en-US"/>
              <a:t>自愿（自己做主）、公平（对等）、诚信（诚实）、守法（不违法）、绿色（环保）</a:t>
            </a:r>
            <a:r>
              <a:rPr lang="en-US" altLang="zh-CN"/>
              <a:t>—— </a:t>
            </a:r>
            <a:r>
              <a:rPr lang="zh-CN" altLang="en-US"/>
              <a:t>民法五原则，做事不越界。</a:t>
            </a:r>
            <a:r>
              <a:rPr lang="en-US" altLang="zh-CN"/>
              <a:t>”</a:t>
            </a:r>
            <a:endParaRPr lang="en-US" altLang="zh-CN"/>
          </a:p>
          <a:p>
            <a:r>
              <a:rPr lang="en-US" altLang="en-US"/>
              <a:t>◦</a:t>
            </a:r>
            <a:r>
              <a:rPr lang="zh-CN" altLang="en-US"/>
              <a:t>应用场景：</a:t>
            </a:r>
            <a:r>
              <a:rPr lang="en-US" altLang="zh-CN"/>
              <a:t>“</a:t>
            </a:r>
            <a:r>
              <a:rPr lang="zh-CN" altLang="en-US"/>
              <a:t>以后签合同（如租房、办卡），先看是否违反这些原则</a:t>
            </a:r>
            <a:r>
              <a:rPr lang="en-US" altLang="zh-CN"/>
              <a:t> —— </a:t>
            </a:r>
            <a:r>
              <a:rPr lang="zh-CN" altLang="en-US"/>
              <a:t>违反了，即使签了字，合同也可能无效；遇到纠纷，也可以用这些原则维护自己的权益。</a:t>
            </a:r>
            <a:r>
              <a:rPr lang="en-US" altLang="zh-CN"/>
              <a:t>”</a:t>
            </a:r>
            <a:endParaRPr lang="en-US" altLang="zh-CN"/>
          </a:p>
        </p:txBody>
      </p:sp>
      <p:sp>
        <p:nvSpPr>
          <p:cNvPr id="3" name="标题 2"/>
          <p:cNvSpPr>
            <a:spLocks noGrp="1"/>
          </p:cNvSpPr>
          <p:nvPr>
            <p:ph type="title"/>
            <p:custDataLst>
              <p:tags r:id="rId2"/>
            </p:custDataLst>
          </p:nvPr>
        </p:nvSpPr>
        <p:spPr/>
        <p:txBody>
          <a:bodyPr/>
          <a:p>
            <a:r>
              <a:rPr lang="zh-CN" altLang="en-US">
                <a:sym typeface="+mn-ea"/>
              </a:rPr>
              <a:t>小结（原则记忆</a:t>
            </a:r>
            <a:r>
              <a:rPr lang="en-US" altLang="zh-CN">
                <a:sym typeface="+mn-ea"/>
              </a:rPr>
              <a:t> + </a:t>
            </a:r>
            <a:r>
              <a:rPr lang="zh-CN" altLang="en-US">
                <a:sym typeface="+mn-ea"/>
              </a:rPr>
              <a:t>应用场景）</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：学生网购手机质量纠纷</a:t>
            </a:r>
            <a:endParaRPr lang="zh-CN" altLang="en-US"/>
          </a:p>
          <a:p>
            <a:r>
              <a:rPr lang="zh-CN" altLang="en-US"/>
              <a:t>小王是某高职院校计算机专业学生，在某电商平台（注册主体为</a:t>
            </a:r>
            <a:r>
              <a:rPr lang="en-US" altLang="zh-CN"/>
              <a:t> “XX </a:t>
            </a:r>
            <a:r>
              <a:rPr lang="zh-CN" altLang="en-US"/>
              <a:t>科技有限公司</a:t>
            </a:r>
            <a:r>
              <a:rPr lang="en-US" altLang="zh-CN"/>
              <a:t>”</a:t>
            </a:r>
            <a:r>
              <a:rPr lang="zh-CN" altLang="en-US"/>
              <a:t>）花费</a:t>
            </a:r>
            <a:r>
              <a:rPr lang="en-US" altLang="zh-CN"/>
              <a:t> 3299 </a:t>
            </a:r>
            <a:r>
              <a:rPr lang="zh-CN" altLang="en-US"/>
              <a:t>元购买某品牌智能手机。收货后当场拆封，发现手机后壳有明显划痕，屏幕显示存在</a:t>
            </a:r>
            <a:r>
              <a:rPr lang="en-US" altLang="zh-CN"/>
              <a:t> “</a:t>
            </a:r>
            <a:r>
              <a:rPr lang="zh-CN" altLang="en-US"/>
              <a:t>亮线</a:t>
            </a:r>
            <a:r>
              <a:rPr lang="en-US" altLang="zh-CN"/>
              <a:t>”</a:t>
            </a:r>
            <a:r>
              <a:rPr lang="zh-CN" altLang="en-US"/>
              <a:t>。小王联系商家要求退货，商家以</a:t>
            </a:r>
            <a:r>
              <a:rPr lang="en-US" altLang="zh-CN"/>
              <a:t> “</a:t>
            </a:r>
            <a:r>
              <a:rPr lang="zh-CN" altLang="en-US"/>
              <a:t>商品已拆封，影响二次销售</a:t>
            </a:r>
            <a:r>
              <a:rPr lang="en-US" altLang="zh-CN"/>
              <a:t>”“</a:t>
            </a:r>
            <a:r>
              <a:rPr lang="zh-CN" altLang="en-US"/>
              <a:t>签收单注明</a:t>
            </a:r>
            <a:r>
              <a:rPr lang="en-US" altLang="zh-CN"/>
              <a:t>‘</a:t>
            </a:r>
            <a:r>
              <a:rPr lang="zh-CN" altLang="en-US"/>
              <a:t>拆封不退</a:t>
            </a:r>
            <a:r>
              <a:rPr lang="en-US" altLang="zh-CN"/>
              <a:t>’” </a:t>
            </a:r>
            <a:r>
              <a:rPr lang="zh-CN" altLang="en-US"/>
              <a:t>为由拒绝。小王质疑：</a:t>
            </a:r>
            <a:r>
              <a:rPr lang="en-US" altLang="zh-CN"/>
              <a:t>“</a:t>
            </a:r>
            <a:r>
              <a:rPr lang="zh-CN" altLang="en-US"/>
              <a:t>我买的是新手机，有质量问题凭什么不能退？</a:t>
            </a:r>
            <a:r>
              <a:rPr lang="en-US" altLang="zh-CN"/>
              <a:t>”—— </a:t>
            </a:r>
            <a:r>
              <a:rPr lang="zh-CN" altLang="en-US"/>
              <a:t>该纠纷是否受民法调整？</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：学生与学校的奖学金发放争议</a:t>
            </a:r>
            <a:endParaRPr lang="zh-CN" altLang="en-US"/>
          </a:p>
          <a:p>
            <a:r>
              <a:rPr lang="zh-CN" altLang="en-US"/>
              <a:t>小李是高职护理专业学生，根据学校《奖学金评定办法》，其专业成绩排名年级前</a:t>
            </a:r>
            <a:r>
              <a:rPr lang="en-US" altLang="zh-CN"/>
              <a:t> 10%</a:t>
            </a:r>
            <a:r>
              <a:rPr lang="zh-CN" altLang="en-US"/>
              <a:t>，符合</a:t>
            </a:r>
            <a:r>
              <a:rPr lang="en-US" altLang="zh-CN"/>
              <a:t> “</a:t>
            </a:r>
            <a:r>
              <a:rPr lang="zh-CN" altLang="en-US"/>
              <a:t>一等奖学金</a:t>
            </a:r>
            <a:r>
              <a:rPr lang="en-US" altLang="zh-CN"/>
              <a:t>” </a:t>
            </a:r>
            <a:r>
              <a:rPr lang="zh-CN" altLang="en-US"/>
              <a:t>条件，但学校以</a:t>
            </a:r>
            <a:r>
              <a:rPr lang="en-US" altLang="zh-CN"/>
              <a:t> “</a:t>
            </a:r>
            <a:r>
              <a:rPr lang="zh-CN" altLang="en-US"/>
              <a:t>名额有限，优先分配给贫困生</a:t>
            </a:r>
            <a:r>
              <a:rPr lang="en-US" altLang="zh-CN"/>
              <a:t>” </a:t>
            </a:r>
            <a:r>
              <a:rPr lang="zh-CN" altLang="en-US"/>
              <a:t>为由，仅给小李发放二等奖学金。小李认为学校不公，该争议是否受民法调整？</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：学生兼职被拖欠工资</a:t>
            </a:r>
            <a:endParaRPr lang="zh-CN" altLang="en-US"/>
          </a:p>
          <a:p>
            <a:r>
              <a:rPr lang="zh-CN" altLang="en-US"/>
              <a:t>小张利用周末在某奶茶店兼职（未签合同），老板承诺</a:t>
            </a:r>
            <a:r>
              <a:rPr lang="en-US" altLang="zh-CN"/>
              <a:t> “</a:t>
            </a:r>
            <a:r>
              <a:rPr lang="zh-CN" altLang="en-US"/>
              <a:t>月薪</a:t>
            </a:r>
            <a:r>
              <a:rPr lang="en-US" altLang="zh-CN"/>
              <a:t> 2000 </a:t>
            </a:r>
            <a:r>
              <a:rPr lang="zh-CN" altLang="en-US"/>
              <a:t>元，月底结付</a:t>
            </a:r>
            <a:r>
              <a:rPr lang="en-US" altLang="zh-CN"/>
              <a:t>”</a:t>
            </a:r>
            <a:r>
              <a:rPr lang="zh-CN" altLang="en-US"/>
              <a:t>，但</a:t>
            </a:r>
            <a:r>
              <a:rPr lang="en-US" altLang="zh-CN"/>
              <a:t> 1 </a:t>
            </a:r>
            <a:r>
              <a:rPr lang="zh-CN" altLang="en-US"/>
              <a:t>个月后老板以</a:t>
            </a:r>
            <a:r>
              <a:rPr lang="en-US" altLang="zh-CN"/>
              <a:t> “</a:t>
            </a:r>
            <a:r>
              <a:rPr lang="zh-CN" altLang="en-US"/>
              <a:t>生意不好</a:t>
            </a:r>
            <a:r>
              <a:rPr lang="en-US" altLang="zh-CN"/>
              <a:t>” </a:t>
            </a:r>
            <a:r>
              <a:rPr lang="zh-CN" altLang="en-US"/>
              <a:t>为由拖欠工资。小张要求老板写欠条，老板拒绝</a:t>
            </a:r>
            <a:r>
              <a:rPr lang="en-US" altLang="zh-CN"/>
              <a:t> —— </a:t>
            </a:r>
            <a:r>
              <a:rPr lang="zh-CN" altLang="en-US"/>
              <a:t>该纠纷是否受民法调整？</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a:bodyPr>
          <a:p>
            <a:r>
              <a:rPr lang="en-US" altLang="zh-CN"/>
              <a:t>1.</a:t>
            </a:r>
            <a:r>
              <a:rPr lang="zh-CN" altLang="en-US"/>
              <a:t>《民法典》第</a:t>
            </a:r>
            <a:r>
              <a:rPr lang="en-US" altLang="zh-CN"/>
              <a:t> 2 </a:t>
            </a:r>
            <a:r>
              <a:rPr lang="zh-CN" altLang="en-US"/>
              <a:t>条【调整范围】：</a:t>
            </a:r>
            <a:r>
              <a:rPr lang="en-US" altLang="zh-CN"/>
              <a:t>“</a:t>
            </a:r>
            <a:r>
              <a:rPr lang="zh-CN" altLang="en-US"/>
              <a:t>民法调整平等主体的自然人、法人和非法人组织之间的人身关系和财产关系。</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a:t>
            </a:r>
            <a:r>
              <a:rPr lang="zh-CN" altLang="en-US">
                <a:solidFill>
                  <a:srgbClr val="FF0000"/>
                </a:solidFill>
              </a:rPr>
              <a:t>平等主体</a:t>
            </a:r>
            <a:r>
              <a:rPr lang="en-US" altLang="zh-CN">
                <a:solidFill>
                  <a:srgbClr val="FF0000"/>
                </a:solidFill>
              </a:rPr>
              <a:t>” </a:t>
            </a:r>
            <a:r>
              <a:rPr lang="zh-CN" altLang="en-US">
                <a:solidFill>
                  <a:srgbClr val="FF0000"/>
                </a:solidFill>
              </a:rPr>
              <a:t>意味着双方地位平等，无管理与被管理的隶属关系（如商家与学生、兼职者与雇主）；</a:t>
            </a:r>
            <a:r>
              <a:rPr lang="en-US" altLang="en-US">
                <a:solidFill>
                  <a:srgbClr val="FF0000"/>
                </a:solidFill>
              </a:rPr>
              <a:t>②</a:t>
            </a:r>
            <a:r>
              <a:rPr lang="en-US" altLang="zh-CN">
                <a:solidFill>
                  <a:srgbClr val="FF0000"/>
                </a:solidFill>
              </a:rPr>
              <a:t>“</a:t>
            </a:r>
            <a:r>
              <a:rPr lang="zh-CN" altLang="en-US">
                <a:solidFill>
                  <a:srgbClr val="FF0000"/>
                </a:solidFill>
              </a:rPr>
              <a:t>人身关系</a:t>
            </a:r>
            <a:r>
              <a:rPr lang="en-US" altLang="zh-CN">
                <a:solidFill>
                  <a:srgbClr val="FF0000"/>
                </a:solidFill>
              </a:rPr>
              <a:t>” </a:t>
            </a:r>
            <a:r>
              <a:rPr lang="zh-CN" altLang="en-US">
                <a:solidFill>
                  <a:srgbClr val="FF0000"/>
                </a:solidFill>
              </a:rPr>
              <a:t>如肖像被冒用、名誉被诋毁（不直接涉及钱）；</a:t>
            </a:r>
            <a:r>
              <a:rPr lang="en-US" altLang="en-US">
                <a:solidFill>
                  <a:srgbClr val="FF0000"/>
                </a:solidFill>
              </a:rPr>
              <a:t>③</a:t>
            </a:r>
            <a:r>
              <a:rPr lang="en-US" altLang="zh-CN">
                <a:solidFill>
                  <a:srgbClr val="FF0000"/>
                </a:solidFill>
              </a:rPr>
              <a:t>“</a:t>
            </a:r>
            <a:r>
              <a:rPr lang="zh-CN" altLang="en-US">
                <a:solidFill>
                  <a:srgbClr val="FF0000"/>
                </a:solidFill>
              </a:rPr>
              <a:t>财产关系</a:t>
            </a:r>
            <a:r>
              <a:rPr lang="en-US" altLang="zh-CN">
                <a:solidFill>
                  <a:srgbClr val="FF0000"/>
                </a:solidFill>
              </a:rPr>
              <a:t>” </a:t>
            </a:r>
            <a:r>
              <a:rPr lang="zh-CN" altLang="en-US">
                <a:solidFill>
                  <a:srgbClr val="FF0000"/>
                </a:solidFill>
              </a:rPr>
              <a:t>如买卖、借款、工资支付（直接涉及钱或财产利益）。</a:t>
            </a:r>
            <a:endParaRPr lang="zh-CN" altLang="en-US">
              <a:solidFill>
                <a:srgbClr val="FF0000"/>
              </a:solidFill>
            </a:endParaRPr>
          </a:p>
          <a:p>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配套法律条文（精准引用</a:t>
            </a:r>
            <a:r>
              <a:rPr lang="en-US" altLang="zh-CN">
                <a:sym typeface="+mn-ea"/>
              </a:rPr>
              <a:t> + </a:t>
            </a:r>
            <a:r>
              <a:rPr lang="zh-CN" altLang="en-US">
                <a:sym typeface="+mn-ea"/>
              </a:rPr>
              <a:t>条文解读）</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a:bodyPr>
          <a:p>
            <a:r>
              <a:rPr lang="en-US" altLang="zh-CN"/>
              <a:t>2.</a:t>
            </a:r>
            <a:r>
              <a:rPr lang="zh-CN" altLang="en-US"/>
              <a:t>《民法典》第</a:t>
            </a:r>
            <a:r>
              <a:rPr lang="en-US" altLang="zh-CN"/>
              <a:t> 1260 </a:t>
            </a:r>
            <a:r>
              <a:rPr lang="zh-CN" altLang="en-US"/>
              <a:t>条【生效时间】：</a:t>
            </a:r>
            <a:r>
              <a:rPr lang="en-US" altLang="zh-CN"/>
              <a:t>“</a:t>
            </a:r>
            <a:r>
              <a:rPr lang="zh-CN" altLang="en-US"/>
              <a:t>本法自</a:t>
            </a:r>
            <a:r>
              <a:rPr lang="en-US" altLang="zh-CN"/>
              <a:t> 2021 </a:t>
            </a:r>
            <a:r>
              <a:rPr lang="zh-CN" altLang="en-US"/>
              <a:t>年</a:t>
            </a:r>
            <a:r>
              <a:rPr lang="en-US" altLang="zh-CN"/>
              <a:t> 1 </a:t>
            </a:r>
            <a:r>
              <a:rPr lang="zh-CN" altLang="en-US"/>
              <a:t>月</a:t>
            </a:r>
            <a:r>
              <a:rPr lang="en-US" altLang="zh-CN"/>
              <a:t> 1 </a:t>
            </a:r>
            <a:r>
              <a:rPr lang="zh-CN" altLang="en-US"/>
              <a:t>日起施行。《中华人民共和国婚姻法》《中华人民共和国继承法》《中华人民共和国民法通则》《中华人民共和国收养法》《中华人民共和国担保法》《中华人民共和国合同法》《中华人民共和国物权法》《中华人民共和国侵权责任法》《中华人民共和国民法总则》同时废止。</a:t>
            </a:r>
            <a:r>
              <a:rPr lang="en-US" altLang="zh-CN"/>
              <a:t>”</a:t>
            </a:r>
            <a:endParaRPr lang="en-US" altLang="zh-CN"/>
          </a:p>
          <a:p>
            <a:r>
              <a:rPr lang="zh-CN" altLang="en-US">
                <a:solidFill>
                  <a:srgbClr val="FF0000"/>
                </a:solidFill>
              </a:rPr>
              <a:t>解读：《民法典》是</a:t>
            </a:r>
            <a:r>
              <a:rPr lang="en-US" altLang="zh-CN">
                <a:solidFill>
                  <a:srgbClr val="FF0000"/>
                </a:solidFill>
              </a:rPr>
              <a:t> “</a:t>
            </a:r>
            <a:r>
              <a:rPr lang="zh-CN" altLang="en-US">
                <a:solidFill>
                  <a:srgbClr val="FF0000"/>
                </a:solidFill>
              </a:rPr>
              <a:t>法典化</a:t>
            </a:r>
            <a:r>
              <a:rPr lang="en-US" altLang="zh-CN">
                <a:solidFill>
                  <a:srgbClr val="FF0000"/>
                </a:solidFill>
              </a:rPr>
              <a:t>” </a:t>
            </a:r>
            <a:r>
              <a:rPr lang="zh-CN" altLang="en-US">
                <a:solidFill>
                  <a:srgbClr val="FF0000"/>
                </a:solidFill>
              </a:rPr>
              <a:t>立法，整合了过去</a:t>
            </a:r>
            <a:r>
              <a:rPr lang="en-US" altLang="zh-CN">
                <a:solidFill>
                  <a:srgbClr val="FF0000"/>
                </a:solidFill>
              </a:rPr>
              <a:t> 9 </a:t>
            </a:r>
            <a:r>
              <a:rPr lang="zh-CN" altLang="en-US">
                <a:solidFill>
                  <a:srgbClr val="FF0000"/>
                </a:solidFill>
              </a:rPr>
              <a:t>部民事单行法，是我国首部以</a:t>
            </a:r>
            <a:r>
              <a:rPr lang="en-US" altLang="zh-CN">
                <a:solidFill>
                  <a:srgbClr val="FF0000"/>
                </a:solidFill>
              </a:rPr>
              <a:t> “</a:t>
            </a:r>
            <a:r>
              <a:rPr lang="zh-CN" altLang="en-US">
                <a:solidFill>
                  <a:srgbClr val="FF0000"/>
                </a:solidFill>
              </a:rPr>
              <a:t>法典</a:t>
            </a:r>
            <a:r>
              <a:rPr lang="en-US" altLang="zh-CN">
                <a:solidFill>
                  <a:srgbClr val="FF0000"/>
                </a:solidFill>
              </a:rPr>
              <a:t>” </a:t>
            </a:r>
            <a:r>
              <a:rPr lang="zh-CN" altLang="en-US">
                <a:solidFill>
                  <a:srgbClr val="FF0000"/>
                </a:solidFill>
              </a:rPr>
              <a:t>命名的法律，覆盖从出生到死亡、从买房到借贷的全部民事生活。</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配套法律条文（精准引用</a:t>
            </a:r>
            <a:r>
              <a:rPr lang="en-US" altLang="zh-CN">
                <a:sym typeface="+mn-ea"/>
              </a:rPr>
              <a:t> + </a:t>
            </a:r>
            <a:r>
              <a:rPr lang="zh-CN" altLang="en-US">
                <a:sym typeface="+mn-ea"/>
              </a:rPr>
              <a:t>条文解读）</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3.</a:t>
            </a:r>
            <a:r>
              <a:rPr lang="zh-CN" altLang="en-US"/>
              <a:t>《民法典》第</a:t>
            </a:r>
            <a:r>
              <a:rPr lang="en-US" altLang="zh-CN"/>
              <a:t> 1 </a:t>
            </a:r>
            <a:r>
              <a:rPr lang="zh-CN" altLang="en-US"/>
              <a:t>条【立法目的】：</a:t>
            </a:r>
            <a:r>
              <a:rPr lang="en-US" altLang="zh-CN"/>
              <a:t>“</a:t>
            </a:r>
            <a:r>
              <a:rPr lang="zh-CN" altLang="en-US"/>
              <a:t>为了保护民事主体的合法权益，调整民事关系，维护社会和经济秩序，适应中国特色社会主义发展要求，弘扬社会主义核心价值观，根据宪法，制定本法。</a:t>
            </a:r>
            <a:r>
              <a:rPr lang="en-US" altLang="zh-CN"/>
              <a:t>”</a:t>
            </a:r>
            <a:endParaRPr lang="en-US" altLang="zh-CN"/>
          </a:p>
          <a:p>
            <a:r>
              <a:rPr lang="zh-CN" altLang="en-US">
                <a:solidFill>
                  <a:srgbClr val="FF0000"/>
                </a:solidFill>
              </a:rPr>
              <a:t>解读：民法的核心是</a:t>
            </a:r>
            <a:r>
              <a:rPr lang="en-US" altLang="zh-CN">
                <a:solidFill>
                  <a:srgbClr val="FF0000"/>
                </a:solidFill>
              </a:rPr>
              <a:t> “</a:t>
            </a:r>
            <a:r>
              <a:rPr lang="zh-CN" altLang="en-US">
                <a:solidFill>
                  <a:srgbClr val="FF0000"/>
                </a:solidFill>
              </a:rPr>
              <a:t>保护合法权益</a:t>
            </a:r>
            <a:r>
              <a:rPr lang="en-US" altLang="zh-CN">
                <a:solidFill>
                  <a:srgbClr val="FF0000"/>
                </a:solidFill>
              </a:rPr>
              <a:t>”</a:t>
            </a:r>
            <a:r>
              <a:rPr lang="zh-CN" altLang="en-US">
                <a:solidFill>
                  <a:srgbClr val="FF0000"/>
                </a:solidFill>
              </a:rPr>
              <a:t>，比如小王的消费者权益、小张的劳动报酬权益，均受民法保护。</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配套法律条文（精准引用</a:t>
            </a:r>
            <a:r>
              <a:rPr lang="en-US" altLang="zh-CN">
                <a:sym typeface="+mn-ea"/>
              </a:rPr>
              <a:t> + </a:t>
            </a:r>
            <a:r>
              <a:rPr lang="zh-CN" altLang="en-US">
                <a:sym typeface="+mn-ea"/>
              </a:rPr>
              <a:t>条文解读）</a:t>
            </a:r>
            <a:endParaRPr lang="zh-CN" altLang="en-US"/>
          </a:p>
        </p:txBody>
      </p:sp>
    </p:spTree>
  </p:cSld>
  <p:clrMapOvr>
    <a:masterClrMapping/>
  </p:clrMapOvr>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 name="KSO_WM_UNIT_PRESET_TEXT" val="单击此处添加标题"/>
</p:tagLst>
</file>

<file path=ppt/tags/tag48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48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917303346&quot;,&quot;product_name&quot;:&quot;wps-wpp-pc&quot;,&quot;intention_code&quot;:&quot;wps_wpp_generate_outline_pay&quot;}*gallery_gallery_ai_v2.1.6_ONLINE*6335343535653861653965386362346162356637313530666132303939316436-slide-4"/>
</p:tagLst>
</file>

<file path=ppt/tags/tag4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8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49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392096521&quot;,&quot;product_name&quot;:&quot;wps-wpp-pc&quot;,&quot;intention_code&quot;:&quot;wps_wpp_generate_outline_pay&quot;}*gallery_gallery_ai_v2.1.6_ONLINE*6335343535653861653965386362346162356637313530666132303939316436-slide-4"/>
</p:tagLst>
</file>

<file path=ppt/tags/tag49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2dcca3900a93bfc0"/>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52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5.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 name="KSO_WM_UNIT_PRESET_TEXT" val="单击此处添加标题"/>
</p:tagLst>
</file>

<file path=ppt/tags/tag5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85a19fcb1ee464ed"/>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5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5952</Words>
  <Application>WPS 演示</Application>
  <PresentationFormat>宽屏</PresentationFormat>
  <Paragraphs>195</Paragraphs>
  <Slides>37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37</vt:i4>
      </vt:variant>
    </vt:vector>
  </HeadingPairs>
  <TitlesOfParts>
    <vt:vector size="49" baseType="lpstr">
      <vt:lpstr>Arial</vt:lpstr>
      <vt:lpstr>宋体</vt:lpstr>
      <vt:lpstr>Wingdings</vt:lpstr>
      <vt:lpstr>微软雅黑</vt:lpstr>
      <vt:lpstr>MiSans Light</vt:lpstr>
      <vt:lpstr>MiSans</vt:lpstr>
      <vt:lpstr>Arial Unicode MS</vt:lpstr>
      <vt:lpstr>Calibri</vt:lpstr>
      <vt:lpstr>等线</vt:lpstr>
      <vt:lpstr>Arial</vt:lpstr>
      <vt:lpstr>Office 主题</vt:lpstr>
      <vt:lpstr>1_Office 主题</vt:lpstr>
      <vt:lpstr>模块一：民法导论</vt:lpstr>
      <vt:lpstr>第 1 课时：民法导论（一）—— 民法的定义与调整对象</vt:lpstr>
      <vt:lpstr>学习目标</vt:lpstr>
      <vt:lpstr>PowerPoint 演示文稿</vt:lpstr>
      <vt:lpstr>PowerPoint 演示文稿</vt:lpstr>
      <vt:lpstr>PowerPoint 演示文稿</vt:lpstr>
      <vt:lpstr>配套法律条文（精准引用 + 条文解读）</vt:lpstr>
      <vt:lpstr>配套法律条文（精准引用 + 条文解读）</vt:lpstr>
      <vt:lpstr>配套法律条文（精准引用 + 条文解读）</vt:lpstr>
      <vt:lpstr>◦民法的定义</vt:lpstr>
      <vt:lpstr>◦平等主体的三类主体</vt:lpstr>
      <vt:lpstr>◦人身关系与财产关系</vt:lpstr>
      <vt:lpstr>◦《民法典》的地位</vt:lpstr>
      <vt:lpstr>案例分析</vt:lpstr>
      <vt:lpstr>案例分析</vt:lpstr>
      <vt:lpstr>案例分析</vt:lpstr>
      <vt:lpstr>小结</vt:lpstr>
      <vt:lpstr>第 2 课时：民法导论（二）—— 民法的基本原则</vt:lpstr>
      <vt:lpstr>学习目标</vt:lpstr>
      <vt:lpstr>PowerPoint 演示文稿</vt:lpstr>
      <vt:lpstr>PowerPoint 演示文稿</vt:lpstr>
      <vt:lpstr>PowerPoint 演示文稿</vt:lpstr>
      <vt:lpstr>PowerPoint 演示文稿</vt:lpstr>
      <vt:lpstr>配套法律条文（条文 + 解读 + 案例对应）</vt:lpstr>
      <vt:lpstr>配套法律条文（条文 + 解读 + 案例对应）</vt:lpstr>
      <vt:lpstr>配套法律条文（条文 + 解读 + 案例对应）</vt:lpstr>
      <vt:lpstr>配套法律条文（条文 + 解读 + 案例对应）</vt:lpstr>
      <vt:lpstr>配套法律条文（条文 + 解读 + 案例对应）</vt:lpstr>
      <vt:lpstr>配套法律条文（条文 + 解读 + 案例对应）</vt:lpstr>
      <vt:lpstr>PowerPoint 演示文稿</vt:lpstr>
      <vt:lpstr>PowerPoint 演示文稿</vt:lpstr>
      <vt:lpstr>PowerPoint 演示文稿</vt:lpstr>
      <vt:lpstr>PowerPoint 演示文稿</vt:lpstr>
      <vt:lpstr>案例分析</vt:lpstr>
      <vt:lpstr>案例分析</vt:lpstr>
      <vt:lpstr>案例分析</vt:lpstr>
      <vt:lpstr>小结（原则记忆 + 应用场景）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13</cp:revision>
  <dcterms:created xsi:type="dcterms:W3CDTF">2025-11-09T08:07:00Z</dcterms:created>
  <dcterms:modified xsi:type="dcterms:W3CDTF">2025-11-09T15:28:52Z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