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89"/>
  </p:notesMasterIdLst>
  <p:handoutMasterIdLst>
    <p:handoutMasterId r:id="rId90"/>
  </p:handoutMasterIdLst>
  <p:sldIdLst>
    <p:sldId id="287" r:id="rId4"/>
    <p:sldId id="315" r:id="rId5"/>
    <p:sldId id="699" r:id="rId6"/>
    <p:sldId id="700" r:id="rId7"/>
    <p:sldId id="701" r:id="rId8"/>
    <p:sldId id="702" r:id="rId9"/>
    <p:sldId id="703" r:id="rId10"/>
    <p:sldId id="704" r:id="rId11"/>
    <p:sldId id="705" r:id="rId12"/>
    <p:sldId id="706" r:id="rId13"/>
    <p:sldId id="707" r:id="rId14"/>
    <p:sldId id="708" r:id="rId15"/>
    <p:sldId id="709" r:id="rId16"/>
    <p:sldId id="710" r:id="rId17"/>
    <p:sldId id="711" r:id="rId18"/>
    <p:sldId id="289" r:id="rId19"/>
    <p:sldId id="712" r:id="rId20"/>
    <p:sldId id="713" r:id="rId21"/>
    <p:sldId id="714" r:id="rId22"/>
    <p:sldId id="715" r:id="rId23"/>
    <p:sldId id="716" r:id="rId24"/>
    <p:sldId id="717" r:id="rId25"/>
    <p:sldId id="718" r:id="rId26"/>
    <p:sldId id="719" r:id="rId27"/>
    <p:sldId id="720" r:id="rId28"/>
    <p:sldId id="721" r:id="rId29"/>
    <p:sldId id="722" r:id="rId30"/>
    <p:sldId id="723" r:id="rId31"/>
    <p:sldId id="724" r:id="rId32"/>
    <p:sldId id="725" r:id="rId33"/>
    <p:sldId id="290" r:id="rId34"/>
    <p:sldId id="726" r:id="rId35"/>
    <p:sldId id="727" r:id="rId36"/>
    <p:sldId id="728" r:id="rId37"/>
    <p:sldId id="729" r:id="rId38"/>
    <p:sldId id="730" r:id="rId39"/>
    <p:sldId id="731" r:id="rId40"/>
    <p:sldId id="732" r:id="rId41"/>
    <p:sldId id="733" r:id="rId42"/>
    <p:sldId id="734" r:id="rId43"/>
    <p:sldId id="735" r:id="rId44"/>
    <p:sldId id="736" r:id="rId45"/>
    <p:sldId id="737" r:id="rId46"/>
    <p:sldId id="738" r:id="rId47"/>
    <p:sldId id="291" r:id="rId48"/>
    <p:sldId id="739" r:id="rId49"/>
    <p:sldId id="740" r:id="rId50"/>
    <p:sldId id="741" r:id="rId51"/>
    <p:sldId id="742" r:id="rId52"/>
    <p:sldId id="743" r:id="rId53"/>
    <p:sldId id="744" r:id="rId54"/>
    <p:sldId id="745" r:id="rId55"/>
    <p:sldId id="746" r:id="rId56"/>
    <p:sldId id="747" r:id="rId57"/>
    <p:sldId id="748" r:id="rId58"/>
    <p:sldId id="751" r:id="rId59"/>
    <p:sldId id="749" r:id="rId60"/>
    <p:sldId id="316" r:id="rId61"/>
    <p:sldId id="752" r:id="rId62"/>
    <p:sldId id="753" r:id="rId63"/>
    <p:sldId id="754" r:id="rId64"/>
    <p:sldId id="755" r:id="rId65"/>
    <p:sldId id="756" r:id="rId66"/>
    <p:sldId id="757" r:id="rId67"/>
    <p:sldId id="758" r:id="rId68"/>
    <p:sldId id="759" r:id="rId69"/>
    <p:sldId id="760" r:id="rId70"/>
    <p:sldId id="761" r:id="rId71"/>
    <p:sldId id="762" r:id="rId72"/>
    <p:sldId id="763" r:id="rId73"/>
    <p:sldId id="764" r:id="rId74"/>
    <p:sldId id="293" r:id="rId75"/>
    <p:sldId id="766" r:id="rId76"/>
    <p:sldId id="765" r:id="rId77"/>
    <p:sldId id="767" r:id="rId78"/>
    <p:sldId id="768" r:id="rId79"/>
    <p:sldId id="769" r:id="rId80"/>
    <p:sldId id="770" r:id="rId81"/>
    <p:sldId id="771" r:id="rId82"/>
    <p:sldId id="772" r:id="rId83"/>
    <p:sldId id="773" r:id="rId84"/>
    <p:sldId id="774" r:id="rId85"/>
    <p:sldId id="775" r:id="rId86"/>
    <p:sldId id="776" r:id="rId87"/>
    <p:sldId id="777" r:id="rId8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哒哒 熊猫" initials="哒哒"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commentAuthors" Target="commentAuthors.xml"/><Relationship Id="rId93" Type="http://schemas.openxmlformats.org/officeDocument/2006/relationships/tableStyles" Target="tableStyles.xml"/><Relationship Id="rId92" Type="http://schemas.openxmlformats.org/officeDocument/2006/relationships/viewProps" Target="viewProps.xml"/><Relationship Id="rId91" Type="http://schemas.openxmlformats.org/officeDocument/2006/relationships/presProps" Target="presProps.xml"/><Relationship Id="rId90" Type="http://schemas.openxmlformats.org/officeDocument/2006/relationships/handoutMaster" Target="handoutMasters/handoutMaster1.xml"/><Relationship Id="rId9" Type="http://schemas.openxmlformats.org/officeDocument/2006/relationships/slide" Target="slides/slide6.xml"/><Relationship Id="rId89" Type="http://schemas.openxmlformats.org/officeDocument/2006/relationships/notesMaster" Target="notesMasters/notesMaster1.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5" Type="http://schemas.openxmlformats.org/officeDocument/2006/relationships/tags" Target="../tags/tag229.xml"/><Relationship Id="rId14" Type="http://schemas.openxmlformats.org/officeDocument/2006/relationships/tags" Target="../tags/tag228.xml"/><Relationship Id="rId13" Type="http://schemas.openxmlformats.org/officeDocument/2006/relationships/tags" Target="../tags/tag22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0" Type="http://schemas.openxmlformats.org/officeDocument/2006/relationships/tags" Target="../tags/tag339.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image" Target="../media/image2.png"/><Relationship Id="rId4" Type="http://schemas.openxmlformats.org/officeDocument/2006/relationships/tags" Target="../tags/tag361.xml"/><Relationship Id="rId3" Type="http://schemas.openxmlformats.org/officeDocument/2006/relationships/image" Target="../media/image1.png"/><Relationship Id="rId2" Type="http://schemas.openxmlformats.org/officeDocument/2006/relationships/tags" Target="../tags/tag360.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8" Type="http://schemas.openxmlformats.org/officeDocument/2006/relationships/tags" Target="../tags/tag380.xml"/><Relationship Id="rId17" Type="http://schemas.openxmlformats.org/officeDocument/2006/relationships/tags" Target="../tags/tag379.xml"/><Relationship Id="rId16" Type="http://schemas.openxmlformats.org/officeDocument/2006/relationships/tags" Target="../tags/tag378.xml"/><Relationship Id="rId15" Type="http://schemas.openxmlformats.org/officeDocument/2006/relationships/tags" Target="../tags/tag377.xml"/><Relationship Id="rId14" Type="http://schemas.openxmlformats.org/officeDocument/2006/relationships/tags" Target="../tags/tag376.xml"/><Relationship Id="rId13" Type="http://schemas.openxmlformats.org/officeDocument/2006/relationships/tags" Target="../tags/tag375.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1" Type="http://schemas.openxmlformats.org/officeDocument/2006/relationships/tags" Target="../tags/tag400.xml"/><Relationship Id="rId20" Type="http://schemas.openxmlformats.org/officeDocument/2006/relationships/tags" Target="../tags/tag399.xml"/><Relationship Id="rId2" Type="http://schemas.openxmlformats.org/officeDocument/2006/relationships/tags" Target="../tags/tag381.xml"/><Relationship Id="rId19" Type="http://schemas.openxmlformats.org/officeDocument/2006/relationships/tags" Target="../tags/tag398.xml"/><Relationship Id="rId18" Type="http://schemas.openxmlformats.org/officeDocument/2006/relationships/tags" Target="../tags/tag397.xml"/><Relationship Id="rId17" Type="http://schemas.openxmlformats.org/officeDocument/2006/relationships/tags" Target="../tags/tag396.xml"/><Relationship Id="rId16" Type="http://schemas.openxmlformats.org/officeDocument/2006/relationships/tags" Target="../tags/tag395.xml"/><Relationship Id="rId15" Type="http://schemas.openxmlformats.org/officeDocument/2006/relationships/tags" Target="../tags/tag394.xml"/><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image" Target="../media/image3.png"/><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image" Target="../media/image2.png"/><Relationship Id="rId5" Type="http://schemas.openxmlformats.org/officeDocument/2006/relationships/tags" Target="../tags/tag444.xml"/><Relationship Id="rId4" Type="http://schemas.openxmlformats.org/officeDocument/2006/relationships/image" Target="../media/image1.png"/><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image" Target="../media/image2.png"/><Relationship Id="rId4" Type="http://schemas.openxmlformats.org/officeDocument/2006/relationships/tags" Target="../tags/tag449.xml"/><Relationship Id="rId3" Type="http://schemas.openxmlformats.org/officeDocument/2006/relationships/image" Target="../media/image1.png"/><Relationship Id="rId2" Type="http://schemas.openxmlformats.org/officeDocument/2006/relationships/tags" Target="../tags/tag448.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456.xml"/><Relationship Id="rId7" Type="http://schemas.openxmlformats.org/officeDocument/2006/relationships/tags" Target="../tags/tag455.xml"/><Relationship Id="rId6" Type="http://schemas.openxmlformats.org/officeDocument/2006/relationships/image" Target="../media/image2.png"/><Relationship Id="rId5" Type="http://schemas.openxmlformats.org/officeDocument/2006/relationships/tags" Target="../tags/tag454.xml"/><Relationship Id="rId4" Type="http://schemas.openxmlformats.org/officeDocument/2006/relationships/image" Target="../media/image1.png"/><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8" Type="http://schemas.openxmlformats.org/officeDocument/2006/relationships/tags" Target="../tags/tag473.xml"/><Relationship Id="rId17" Type="http://schemas.openxmlformats.org/officeDocument/2006/relationships/tags" Target="../tags/tag472.xml"/><Relationship Id="rId16" Type="http://schemas.openxmlformats.org/officeDocument/2006/relationships/tags" Target="../tags/tag471.xml"/><Relationship Id="rId15" Type="http://schemas.openxmlformats.org/officeDocument/2006/relationships/tags" Target="../tags/tag470.xml"/><Relationship Id="rId14" Type="http://schemas.openxmlformats.org/officeDocument/2006/relationships/tags" Target="../tags/tag469.xml"/><Relationship Id="rId13" Type="http://schemas.openxmlformats.org/officeDocument/2006/relationships/tags" Target="../tags/tag468.xml"/><Relationship Id="rId12" Type="http://schemas.openxmlformats.org/officeDocument/2006/relationships/tags" Target="../tags/tag467.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184" y="523097"/>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_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6386"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6385"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正文页-6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09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09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09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762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762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正文页-61_1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7543800" y="1524000"/>
            <a:ext cx="4038600" cy="4724400"/>
          </a:xfrm>
          <a:custGeom>
            <a:avLst/>
            <a:gdLst>
              <a:gd name="connisteX0" fmla="*/ 0 w 4038600"/>
              <a:gd name="connsiteY0" fmla="*/ 0 h 4724400"/>
              <a:gd name="connisteX1" fmla="*/ 3835400 w 4038600"/>
              <a:gd name="connsiteY1" fmla="*/ 0 h 4724400"/>
              <a:gd name="connisteX2" fmla="*/ 4038600 w 4038600"/>
              <a:gd name="connsiteY2" fmla="*/ 203200 h 4724400"/>
              <a:gd name="connisteX3" fmla="*/ 4038600 w 4038600"/>
              <a:gd name="connsiteY3" fmla="*/ 4521200 h 4724400"/>
              <a:gd name="connisteX4" fmla="*/ 3835400 w 4038600"/>
              <a:gd name="connsiteY4" fmla="*/ 4724400 h 4724400"/>
              <a:gd name="connisteX5" fmla="*/ 0 w 4038600"/>
              <a:gd name="connsiteY5" fmla="*/ 4724400 h 4724400"/>
              <a:gd name="connisteX6" fmla="*/ 0 w 40386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0"/>
                </a:moveTo>
                <a:lnTo>
                  <a:pt x="3835400" y="0"/>
                </a:lnTo>
                <a:cubicBezTo>
                  <a:pt x="3947624" y="0"/>
                  <a:pt x="4038600" y="90976"/>
                  <a:pt x="4038600" y="203200"/>
                </a:cubicBezTo>
                <a:lnTo>
                  <a:pt x="4038600" y="4521200"/>
                </a:lnTo>
                <a:cubicBezTo>
                  <a:pt x="4038600" y="4633424"/>
                  <a:pt x="3947624" y="4724400"/>
                  <a:pt x="3835400" y="4724400"/>
                </a:cubicBezTo>
                <a:lnTo>
                  <a:pt x="0" y="47244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1524000"/>
            <a:ext cx="6934200" cy="4724400"/>
          </a:xfrm>
          <a:custGeom>
            <a:avLst/>
            <a:gdLst>
              <a:gd name="connisteX0" fmla="*/ 0 w 6934200"/>
              <a:gd name="connsiteY0" fmla="*/ 203200 h 4724400"/>
              <a:gd name="connisteX1" fmla="*/ 203200 w 6934200"/>
              <a:gd name="connsiteY1" fmla="*/ 0 h 4724400"/>
              <a:gd name="connisteX2" fmla="*/ 6934200 w 6934200"/>
              <a:gd name="connsiteY2" fmla="*/ 0 h 4724400"/>
              <a:gd name="connisteX3" fmla="*/ 6934200 w 6934200"/>
              <a:gd name="connsiteY3" fmla="*/ 4724400 h 4724400"/>
              <a:gd name="connisteX4" fmla="*/ 203200 w 6934200"/>
              <a:gd name="connsiteY4" fmla="*/ 4724400 h 4724400"/>
              <a:gd name="connisteX5" fmla="*/ 0 w 6934200"/>
              <a:gd name="connsiteY5" fmla="*/ 4521200 h 4724400"/>
              <a:gd name="connisteX6" fmla="*/ 0 w 69342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203200"/>
                </a:moveTo>
                <a:cubicBezTo>
                  <a:pt x="0" y="90976"/>
                  <a:pt x="90976" y="0"/>
                  <a:pt x="203200" y="0"/>
                </a:cubicBezTo>
                <a:lnTo>
                  <a:pt x="6934200" y="0"/>
                </a:lnTo>
                <a:lnTo>
                  <a:pt x="6934200" y="4724400"/>
                </a:ln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1066800" y="21082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66800" y="26670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1066800" y="41910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1066800" y="47498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正文页-10012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53200" y="18034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53200" y="2362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553200" y="41910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553200" y="47498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10008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24384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6096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82296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64008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4008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60_1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3581400" cy="4724400"/>
          </a:xfrm>
          <a:custGeom>
            <a:avLst/>
            <a:gdLst>
              <a:gd name="connisteX0" fmla="*/ 0 w 3581400"/>
              <a:gd name="connsiteY0" fmla="*/ 203200 h 4724400"/>
              <a:gd name="connisteX1" fmla="*/ 203200 w 3581400"/>
              <a:gd name="connsiteY1" fmla="*/ 0 h 4724400"/>
              <a:gd name="connisteX2" fmla="*/ 3581400 w 3581400"/>
              <a:gd name="connsiteY2" fmla="*/ 0 h 4724400"/>
              <a:gd name="connisteX3" fmla="*/ 3581400 w 3581400"/>
              <a:gd name="connsiteY3" fmla="*/ 4724400 h 4724400"/>
              <a:gd name="connisteX4" fmla="*/ 203200 w 3581400"/>
              <a:gd name="connsiteY4" fmla="*/ 4724400 h 4724400"/>
              <a:gd name="connisteX5" fmla="*/ 0 w 3581400"/>
              <a:gd name="connsiteY5" fmla="*/ 4521200 h 4724400"/>
              <a:gd name="connisteX6" fmla="*/ 0 w 358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81400" h="4724400">
                <a:moveTo>
                  <a:pt x="0" y="203200"/>
                </a:moveTo>
                <a:cubicBezTo>
                  <a:pt x="0" y="90976"/>
                  <a:pt x="90976" y="0"/>
                  <a:pt x="203200" y="0"/>
                </a:cubicBezTo>
                <a:lnTo>
                  <a:pt x="3581400" y="0"/>
                </a:lnTo>
                <a:lnTo>
                  <a:pt x="35814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4191000" y="1524000"/>
            <a:ext cx="7391400" cy="4724400"/>
          </a:xfrm>
          <a:custGeom>
            <a:avLst/>
            <a:gdLst>
              <a:gd name="connisteX0" fmla="*/ 0 w 7391400"/>
              <a:gd name="connsiteY0" fmla="*/ 0 h 4724400"/>
              <a:gd name="connisteX1" fmla="*/ 7188200 w 7391400"/>
              <a:gd name="connsiteY1" fmla="*/ 0 h 4724400"/>
              <a:gd name="connisteX2" fmla="*/ 7391400 w 7391400"/>
              <a:gd name="connsiteY2" fmla="*/ 203200 h 4724400"/>
              <a:gd name="connisteX3" fmla="*/ 7391400 w 7391400"/>
              <a:gd name="connsiteY3" fmla="*/ 4521200 h 4724400"/>
              <a:gd name="connisteX4" fmla="*/ 7188200 w 7391400"/>
              <a:gd name="connsiteY4" fmla="*/ 4724400 h 4724400"/>
              <a:gd name="connisteX5" fmla="*/ 0 w 7391400"/>
              <a:gd name="connsiteY5" fmla="*/ 4724400 h 4724400"/>
              <a:gd name="connisteX6" fmla="*/ 0 w 73914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391400" h="4724400">
                <a:moveTo>
                  <a:pt x="0" y="0"/>
                </a:moveTo>
                <a:lnTo>
                  <a:pt x="7188200" y="0"/>
                </a:lnTo>
                <a:cubicBezTo>
                  <a:pt x="7300424" y="0"/>
                  <a:pt x="7391400" y="90976"/>
                  <a:pt x="7391400" y="203200"/>
                </a:cubicBezTo>
                <a:lnTo>
                  <a:pt x="7391400" y="4521200"/>
                </a:lnTo>
                <a:cubicBezTo>
                  <a:pt x="7391400" y="4633424"/>
                  <a:pt x="7300424" y="4724400"/>
                  <a:pt x="7188200" y="4724400"/>
                </a:cubicBezTo>
                <a:lnTo>
                  <a:pt x="0" y="47244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4648200" y="21082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4648200" y="26670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4648200" y="41910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4648200" y="47498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10009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2484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2484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2484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30_9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52578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4" hasCustomPrompt="1"/>
            <p:custDataLst>
              <p:tags r:id="rId6"/>
            </p:custDataLst>
          </p:nvPr>
        </p:nvSpPr>
        <p:spPr>
          <a:xfrm>
            <a:off x="609600" y="609600"/>
            <a:ext cx="4038600" cy="5638800"/>
          </a:xfrm>
          <a:custGeom>
            <a:avLst/>
            <a:gdLst>
              <a:gd name="connisteX0" fmla="*/ 0 w 4038600"/>
              <a:gd name="connsiteY0" fmla="*/ 203200 h 5638800"/>
              <a:gd name="connisteX1" fmla="*/ 203200 w 4038600"/>
              <a:gd name="connsiteY1" fmla="*/ 0 h 5638800"/>
              <a:gd name="connisteX2" fmla="*/ 3835400 w 4038600"/>
              <a:gd name="connsiteY2" fmla="*/ 0 h 5638800"/>
              <a:gd name="connisteX3" fmla="*/ 4038600 w 4038600"/>
              <a:gd name="connsiteY3" fmla="*/ 203200 h 5638800"/>
              <a:gd name="connisteX4" fmla="*/ 4038600 w 4038600"/>
              <a:gd name="connsiteY4" fmla="*/ 5435600 h 5638800"/>
              <a:gd name="connisteX5" fmla="*/ 3835400 w 4038600"/>
              <a:gd name="connsiteY5" fmla="*/ 5638800 h 5638800"/>
              <a:gd name="connisteX6" fmla="*/ 203200 w 4038600"/>
              <a:gd name="connsiteY6" fmla="*/ 5638800 h 5638800"/>
              <a:gd name="connisteX7" fmla="*/ 0 w 4038600"/>
              <a:gd name="connsiteY7" fmla="*/ 5435600 h 5638800"/>
              <a:gd name="connisteX8" fmla="*/ 0 w 40386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4038600" h="5638800">
                <a:moveTo>
                  <a:pt x="0" y="203200"/>
                </a:moveTo>
                <a:cubicBezTo>
                  <a:pt x="0" y="90976"/>
                  <a:pt x="90976" y="0"/>
                  <a:pt x="203200" y="0"/>
                </a:cubicBezTo>
                <a:lnTo>
                  <a:pt x="3835400" y="0"/>
                </a:lnTo>
                <a:cubicBezTo>
                  <a:pt x="3947624" y="0"/>
                  <a:pt x="4038600" y="90976"/>
                  <a:pt x="4038600" y="203200"/>
                </a:cubicBezTo>
                <a:lnTo>
                  <a:pt x="4038600" y="5435600"/>
                </a:lnTo>
                <a:cubicBezTo>
                  <a:pt x="4038600" y="5547824"/>
                  <a:pt x="3947624" y="5638800"/>
                  <a:pt x="38354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5" hasCustomPrompt="1"/>
            <p:custDataLst>
              <p:tags r:id="rId7"/>
            </p:custDataLst>
          </p:nvPr>
        </p:nvSpPr>
        <p:spPr>
          <a:xfrm>
            <a:off x="52578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54102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5" name="文本占位符 14"/>
          <p:cNvSpPr>
            <a:spLocks noGrp="1"/>
          </p:cNvSpPr>
          <p:nvPr>
            <p:ph type="body" idx="16387" hasCustomPrompt="1"/>
            <p:custDataLst>
              <p:tags r:id="rId9"/>
            </p:custDataLst>
          </p:nvPr>
        </p:nvSpPr>
        <p:spPr>
          <a:xfrm>
            <a:off x="54102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6" hasCustomPrompt="1"/>
            <p:custDataLst>
              <p:tags r:id="rId10"/>
            </p:custDataLst>
          </p:nvPr>
        </p:nvSpPr>
        <p:spPr>
          <a:xfrm>
            <a:off x="86487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88011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8" name="文本占位符 17"/>
          <p:cNvSpPr>
            <a:spLocks noGrp="1"/>
          </p:cNvSpPr>
          <p:nvPr>
            <p:ph type="body" idx="16389" hasCustomPrompt="1"/>
            <p:custDataLst>
              <p:tags r:id="rId12"/>
            </p:custDataLst>
          </p:nvPr>
        </p:nvSpPr>
        <p:spPr>
          <a:xfrm>
            <a:off x="88011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7" hasCustomPrompt="1"/>
            <p:custDataLst>
              <p:tags r:id="rId13"/>
            </p:custDataLst>
          </p:nvPr>
        </p:nvSpPr>
        <p:spPr>
          <a:xfrm>
            <a:off x="52578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54102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1" name="文本占位符 20"/>
          <p:cNvSpPr>
            <a:spLocks noGrp="1"/>
          </p:cNvSpPr>
          <p:nvPr>
            <p:ph type="body" idx="16391" hasCustomPrompt="1"/>
            <p:custDataLst>
              <p:tags r:id="rId15"/>
            </p:custDataLst>
          </p:nvPr>
        </p:nvSpPr>
        <p:spPr>
          <a:xfrm>
            <a:off x="54102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2" name="装饰  1"/>
          <p:cNvSpPr>
            <a:spLocks noGrp="1"/>
          </p:cNvSpPr>
          <p:nvPr>
            <p:ph type="body" idx="16398" hasCustomPrompt="1"/>
            <p:custDataLst>
              <p:tags r:id="rId16"/>
            </p:custDataLst>
          </p:nvPr>
        </p:nvSpPr>
        <p:spPr>
          <a:xfrm>
            <a:off x="86487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3" name="文本占位符 22"/>
          <p:cNvSpPr>
            <a:spLocks noGrp="1"/>
          </p:cNvSpPr>
          <p:nvPr>
            <p:ph type="body" idx="16392" hasCustomPrompt="1"/>
            <p:custDataLst>
              <p:tags r:id="rId17"/>
            </p:custDataLst>
          </p:nvPr>
        </p:nvSpPr>
        <p:spPr>
          <a:xfrm>
            <a:off x="88011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4" name="文本占位符 23"/>
          <p:cNvSpPr>
            <a:spLocks noGrp="1"/>
          </p:cNvSpPr>
          <p:nvPr>
            <p:ph type="body" idx="16393" hasCustomPrompt="1"/>
            <p:custDataLst>
              <p:tags r:id="rId18"/>
            </p:custDataLst>
          </p:nvPr>
        </p:nvSpPr>
        <p:spPr>
          <a:xfrm>
            <a:off x="88011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页-10014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02400" y="17399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02400" y="22987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09600" y="40386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02400" y="42545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02400" y="48133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184" y="1983597"/>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3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5146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1534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页-30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705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6858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858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705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858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858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705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6858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6858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正文页-14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3429000" cy="54864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87" hasCustomPrompt="1"/>
            <p:custDataLst>
              <p:tags r:id="rId6"/>
            </p:custDataLst>
          </p:nvPr>
        </p:nvSpPr>
        <p:spPr>
          <a:xfrm>
            <a:off x="4648200" y="609600"/>
            <a:ext cx="6934200" cy="5638800"/>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5054600" y="1143000"/>
            <a:ext cx="6121400" cy="4572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5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8" hasCustomPrompt="1"/>
            <p:custDataLst>
              <p:tags r:id="rId6"/>
            </p:custDataLst>
          </p:nvPr>
        </p:nvSpPr>
        <p:spPr>
          <a:xfrm>
            <a:off x="622300" y="21844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7"/>
            </p:custDataLst>
          </p:nvPr>
        </p:nvSpPr>
        <p:spPr>
          <a:xfrm>
            <a:off x="2387600" y="22352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387600" y="27940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91" hasCustomPrompt="1"/>
            <p:custDataLst>
              <p:tags r:id="rId9"/>
            </p:custDataLst>
          </p:nvPr>
        </p:nvSpPr>
        <p:spPr>
          <a:xfrm>
            <a:off x="622300" y="43180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02</a:t>
            </a:r>
            <a:endParaRPr lang="zh-CN" altLang="en-US" smtClean="0"/>
          </a:p>
        </p:txBody>
      </p:sp>
      <p:sp>
        <p:nvSpPr>
          <p:cNvPr id="16" name="文本占位符 15"/>
          <p:cNvSpPr>
            <a:spLocks noGrp="1"/>
          </p:cNvSpPr>
          <p:nvPr>
            <p:ph type="body" idx="16389" hasCustomPrompt="1"/>
            <p:custDataLst>
              <p:tags r:id="rId10"/>
            </p:custDataLst>
          </p:nvPr>
        </p:nvSpPr>
        <p:spPr>
          <a:xfrm>
            <a:off x="2387600" y="43688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90" hasCustomPrompt="1"/>
            <p:custDataLst>
              <p:tags r:id="rId11"/>
            </p:custDataLst>
          </p:nvPr>
        </p:nvSpPr>
        <p:spPr>
          <a:xfrm>
            <a:off x="2387600" y="49276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51_1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31750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609600"/>
            <a:ext cx="10972800" cy="2032000"/>
          </a:xfrm>
          <a:custGeom>
            <a:avLst/>
            <a:gdLst>
              <a:gd name="connisteX0" fmla="*/ 0 w 10972800"/>
              <a:gd name="connsiteY0" fmla="*/ 203200 h 2032000"/>
              <a:gd name="connisteX1" fmla="*/ 203200 w 10972800"/>
              <a:gd name="connsiteY1" fmla="*/ 0 h 2032000"/>
              <a:gd name="connisteX2" fmla="*/ 10769600 w 10972800"/>
              <a:gd name="connsiteY2" fmla="*/ 0 h 2032000"/>
              <a:gd name="connisteX3" fmla="*/ 10972800 w 10972800"/>
              <a:gd name="connsiteY3" fmla="*/ 203200 h 2032000"/>
              <a:gd name="connisteX4" fmla="*/ 10972800 w 10972800"/>
              <a:gd name="connsiteY4" fmla="*/ 1828800 h 2032000"/>
              <a:gd name="connisteX5" fmla="*/ 10769600 w 10972800"/>
              <a:gd name="connsiteY5" fmla="*/ 2032000 h 2032000"/>
              <a:gd name="connisteX6" fmla="*/ 203200 w 10972800"/>
              <a:gd name="connsiteY6" fmla="*/ 2032000 h 2032000"/>
              <a:gd name="connisteX7" fmla="*/ 0 w 10972800"/>
              <a:gd name="connsiteY7" fmla="*/ 1828800 h 2032000"/>
              <a:gd name="connisteX8" fmla="*/ 0 w 109728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32000">
                <a:moveTo>
                  <a:pt x="0" y="203200"/>
                </a:moveTo>
                <a:cubicBezTo>
                  <a:pt x="0" y="90976"/>
                  <a:pt x="90976" y="0"/>
                  <a:pt x="203200" y="0"/>
                </a:cubicBezTo>
                <a:lnTo>
                  <a:pt x="10769600" y="0"/>
                </a:lnTo>
                <a:cubicBezTo>
                  <a:pt x="10881824" y="0"/>
                  <a:pt x="10972800" y="90976"/>
                  <a:pt x="10972800" y="203200"/>
                </a:cubicBezTo>
                <a:lnTo>
                  <a:pt x="10972800" y="1828800"/>
                </a:lnTo>
                <a:cubicBezTo>
                  <a:pt x="10972800" y="1941024"/>
                  <a:pt x="10881824" y="2032000"/>
                  <a:pt x="107696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4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609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2489200" y="22606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489200" y="27686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609600" y="4191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2489200" y="43942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2489200" y="49022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页-49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24384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27495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85407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正文页-6_7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2794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794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3302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482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5334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正文页-48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5532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5532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正文页-10003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装饰  2"/>
          <p:cNvSpPr>
            <a:spLocks noGrp="1"/>
          </p:cNvSpPr>
          <p:nvPr>
            <p:ph type="body" idx="16390" hasCustomPrompt="1"/>
            <p:custDataLst>
              <p:tags r:id="rId7"/>
            </p:custDataLst>
          </p:nvPr>
        </p:nvSpPr>
        <p:spPr>
          <a:xfrm>
            <a:off x="6096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2484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装饰  5"/>
          <p:cNvSpPr>
            <a:spLocks noGrp="1"/>
          </p:cNvSpPr>
          <p:nvPr>
            <p:ph type="body" idx="16391" hasCustomPrompt="1"/>
            <p:custDataLst>
              <p:tags r:id="rId10"/>
            </p:custDataLst>
          </p:nvPr>
        </p:nvSpPr>
        <p:spPr>
          <a:xfrm>
            <a:off x="62484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正文页-54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2514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28702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81534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85090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颜色错位-并列-32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10160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1371600" y="22225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2895600" y="20447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2895600" y="26035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10160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FFFFFF"/>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1371600" y="47371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2895600" y="45593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2895600" y="51181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默认位置-并列-31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2794000" y="18923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2794000" y="24511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144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2794000" y="44069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2794000" y="49657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正文页-上标下内-装饰左叠-默认位置-并列-38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042400" y="40386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91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91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正文页-上标下内-装饰无-颜色错位-并列-2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5181600" y="15240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5486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5486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正文页-3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24384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7940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6096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5852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4008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4008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正文页-上标下内-装饰右-方向错位-并列-26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6400800" cy="2209800"/>
          </a:xfrm>
          <a:custGeom>
            <a:avLst/>
            <a:gdLst>
              <a:gd name="connisteX0" fmla="*/ 0 w 6400800"/>
              <a:gd name="connsiteY0" fmla="*/ 203200 h 2209800"/>
              <a:gd name="connisteX1" fmla="*/ 203200 w 6400800"/>
              <a:gd name="connsiteY1" fmla="*/ 0 h 2209800"/>
              <a:gd name="connisteX2" fmla="*/ 6400800 w 6400800"/>
              <a:gd name="connsiteY2" fmla="*/ 0 h 2209800"/>
              <a:gd name="connisteX3" fmla="*/ 6400800 w 6400800"/>
              <a:gd name="connsiteY3" fmla="*/ 2209800 h 2209800"/>
              <a:gd name="connisteX4" fmla="*/ 203200 w 6400800"/>
              <a:gd name="connsiteY4" fmla="*/ 2209800 h 2209800"/>
              <a:gd name="connisteX5" fmla="*/ 0 w 6400800"/>
              <a:gd name="connsiteY5" fmla="*/ 2006600 h 2209800"/>
              <a:gd name="connisteX6" fmla="*/ 0 w 6400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203200"/>
                </a:moveTo>
                <a:cubicBezTo>
                  <a:pt x="0" y="90976"/>
                  <a:pt x="90976" y="0"/>
                  <a:pt x="203200" y="0"/>
                </a:cubicBezTo>
                <a:lnTo>
                  <a:pt x="6400800" y="0"/>
                </a:lnTo>
                <a:lnTo>
                  <a:pt x="6400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7010400" y="1524000"/>
            <a:ext cx="4572000" cy="2209800"/>
          </a:xfrm>
          <a:custGeom>
            <a:avLst/>
            <a:gdLst>
              <a:gd name="connisteX0" fmla="*/ 0 w 4572000"/>
              <a:gd name="connsiteY0" fmla="*/ 0 h 2209800"/>
              <a:gd name="connisteX1" fmla="*/ 4368800 w 4572000"/>
              <a:gd name="connsiteY1" fmla="*/ 0 h 2209800"/>
              <a:gd name="connisteX2" fmla="*/ 4572000 w 4572000"/>
              <a:gd name="connsiteY2" fmla="*/ 203200 h 2209800"/>
              <a:gd name="connisteX3" fmla="*/ 4572000 w 4572000"/>
              <a:gd name="connsiteY3" fmla="*/ 2006600 h 2209800"/>
              <a:gd name="connisteX4" fmla="*/ 4368800 w 4572000"/>
              <a:gd name="connsiteY4" fmla="*/ 2209800 h 2209800"/>
              <a:gd name="connisteX5" fmla="*/ 0 w 4572000"/>
              <a:gd name="connsiteY5" fmla="*/ 2209800 h 2209800"/>
              <a:gd name="connisteX6" fmla="*/ 0 w 4572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0"/>
                </a:moveTo>
                <a:lnTo>
                  <a:pt x="4368800" y="0"/>
                </a:lnTo>
                <a:cubicBezTo>
                  <a:pt x="4481024" y="0"/>
                  <a:pt x="4572000" y="90976"/>
                  <a:pt x="4572000" y="203200"/>
                </a:cubicBezTo>
                <a:lnTo>
                  <a:pt x="4572000" y="2006600"/>
                </a:lnTo>
                <a:cubicBezTo>
                  <a:pt x="4572000" y="2118824"/>
                  <a:pt x="4481024" y="2209800"/>
                  <a:pt x="4368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正文页-5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37084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89" hasCustomPrompt="1"/>
            <p:custDataLst>
              <p:tags r:id="rId7"/>
            </p:custDataLst>
          </p:nvPr>
        </p:nvSpPr>
        <p:spPr>
          <a:xfrm>
            <a:off x="609600" y="15240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1524000"/>
            <a:ext cx="1082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032000"/>
            <a:ext cx="10820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正文页-27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9207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4008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67119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正文页-10004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9144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1" hasCustomPrompt="1"/>
            <p:custDataLst>
              <p:tags r:id="rId9"/>
            </p:custDataLst>
          </p:nvPr>
        </p:nvSpPr>
        <p:spPr>
          <a:xfrm>
            <a:off x="62484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532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正文页-42_46">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正文页-10013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1879600"/>
          </a:xfrm>
          <a:custGeom>
            <a:avLst/>
            <a:gdLst>
              <a:gd name="connisteX0" fmla="*/ 0 w 10972800"/>
              <a:gd name="connsiteY0" fmla="*/ 203200 h 1879600"/>
              <a:gd name="connisteX1" fmla="*/ 203200 w 10972800"/>
              <a:gd name="connsiteY1" fmla="*/ 0 h 1879600"/>
              <a:gd name="connisteX2" fmla="*/ 10769600 w 10972800"/>
              <a:gd name="connsiteY2" fmla="*/ 0 h 1879600"/>
              <a:gd name="connisteX3" fmla="*/ 10972800 w 10972800"/>
              <a:gd name="connsiteY3" fmla="*/ 203200 h 1879600"/>
              <a:gd name="connisteX4" fmla="*/ 10972800 w 10972800"/>
              <a:gd name="connsiteY4" fmla="*/ 1676400 h 1879600"/>
              <a:gd name="connisteX5" fmla="*/ 10769600 w 10972800"/>
              <a:gd name="connsiteY5" fmla="*/ 1879600 h 1879600"/>
              <a:gd name="connisteX6" fmla="*/ 203200 w 10972800"/>
              <a:gd name="connsiteY6" fmla="*/ 1879600 h 1879600"/>
              <a:gd name="connisteX7" fmla="*/ 0 w 10972800"/>
              <a:gd name="connsiteY7" fmla="*/ 1676400 h 1879600"/>
              <a:gd name="connisteX8" fmla="*/ 0 w 10972800"/>
              <a:gd name="connsiteY8" fmla="*/ 203200 h 1879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正文页-10007_9">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7"/>
            </p:custDataLst>
          </p:nvPr>
        </p:nvSpPr>
        <p:spPr>
          <a:xfrm>
            <a:off x="6096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4" name="文本占位符 13"/>
          <p:cNvSpPr>
            <a:spLocks noGrp="1"/>
          </p:cNvSpPr>
          <p:nvPr>
            <p:ph type="body" idx="16388" hasCustomPrompt="1"/>
            <p:custDataLst>
              <p:tags r:id="rId8"/>
            </p:custDataLst>
          </p:nvPr>
        </p:nvSpPr>
        <p:spPr>
          <a:xfrm>
            <a:off x="64008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9" hasCustomPrompt="1"/>
            <p:custDataLst>
              <p:tags r:id="rId9"/>
            </p:custDataLst>
          </p:nvPr>
        </p:nvSpPr>
        <p:spPr>
          <a:xfrm>
            <a:off x="64008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正文页-上标下内-装饰背景-装饰背景-并列-57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3149600" y="15240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345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345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3149600" y="40386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345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345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章节页_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6385"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6386"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目录页-1-5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5"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6"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7"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398"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目录页-1-5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7" hasCustomPrompt="1"/>
            <p:custDataLst>
              <p:tags r:id="rId8"/>
            </p:custDataLst>
          </p:nvPr>
        </p:nvSpPr>
        <p:spPr>
          <a:xfrm>
            <a:off x="48514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8" hasCustomPrompt="1"/>
            <p:custDataLst>
              <p:tags r:id="rId11"/>
            </p:custDataLst>
          </p:nvPr>
        </p:nvSpPr>
        <p:spPr>
          <a:xfrm>
            <a:off x="87757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9" hasCustomPrompt="1"/>
            <p:custDataLst>
              <p:tags r:id="rId14"/>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400" hasCustomPrompt="1"/>
            <p:custDataLst>
              <p:tags r:id="rId17"/>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5" name="文本占位符 24"/>
          <p:cNvSpPr>
            <a:spLocks noGrp="1"/>
          </p:cNvSpPr>
          <p:nvPr>
            <p:ph type="body" idx="16396" hasCustomPrompt="1"/>
            <p:custDataLst>
              <p:tags r:id="rId19"/>
            </p:custDataLst>
          </p:nvPr>
        </p:nvSpPr>
        <p:spPr>
          <a:xfrm>
            <a:off x="4070350" y="48006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05</a:t>
            </a:r>
            <a:endParaRPr lang="zh-CN" altLang="en-US" smtClean="0"/>
          </a:p>
        </p:txBody>
      </p:sp>
      <p:sp>
        <p:nvSpPr>
          <p:cNvPr id="26" name="装饰  5"/>
          <p:cNvSpPr>
            <a:spLocks noGrp="1"/>
          </p:cNvSpPr>
          <p:nvPr>
            <p:ph type="body" idx="16401" hasCustomPrompt="1"/>
            <p:custDataLst>
              <p:tags r:id="rId20"/>
            </p:custDataLst>
          </p:nvPr>
        </p:nvSpPr>
        <p:spPr>
          <a:xfrm>
            <a:off x="4851400" y="47244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7" name="文本占位符 26"/>
          <p:cNvSpPr>
            <a:spLocks noGrp="1"/>
          </p:cNvSpPr>
          <p:nvPr>
            <p:ph type="body" idx="16395" hasCustomPrompt="1"/>
            <p:custDataLst>
              <p:tags r:id="rId21"/>
            </p:custDataLst>
          </p:nvPr>
        </p:nvSpPr>
        <p:spPr>
          <a:xfrm>
            <a:off x="5080000" y="46482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lIns="91440" tIns="45720" rIns="91440" bIns="45720" rtlCol="0" anchor="b" anchorCtr="0">
            <a:normAutofit/>
          </a:bodyPr>
          <a:p>
            <a:r>
              <a:rPr lang="zh-CN" altLang="en-US" dirty="0"/>
              <a:t>单击此处编辑母版标题样式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sp>
        <p:nvSpPr>
          <p:cNvPr id="15" name="椭圆 14"/>
          <p:cNvSpPr/>
          <p:nvPr userDrawn="1">
            <p:custDataLst>
              <p:tags r:id="rId2"/>
            </p:custDataLst>
          </p:nvPr>
        </p:nvSpPr>
        <p:spPr>
          <a:xfrm>
            <a:off x="304800" y="286049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6" name="图片 2" descr="图片包含 背景图案&#10;&#10;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15144" r="35782" b="9223"/>
          <a:stretch>
            <a:fillRect/>
          </a:stretch>
        </p:blipFill>
        <p:spPr>
          <a:xfrm>
            <a:off x="1" y="428032"/>
            <a:ext cx="7730245" cy="6429968"/>
          </a:xfrm>
          <a:prstGeom prst="rect">
            <a:avLst/>
          </a:prstGeom>
        </p:spPr>
      </p:pic>
      <p:sp>
        <p:nvSpPr>
          <p:cNvPr id="11" name="标题 1"/>
          <p:cNvSpPr>
            <a:spLocks noGrp="1"/>
          </p:cNvSpPr>
          <p:nvPr>
            <p:ph type="title" hasCustomPrompt="1"/>
            <p:custDataLst>
              <p:tags r:id="rId5"/>
            </p:custDataLst>
          </p:nvPr>
        </p:nvSpPr>
        <p:spPr>
          <a:xfrm>
            <a:off x="9494520" y="609600"/>
            <a:ext cx="2437765" cy="1308735"/>
          </a:xfrm>
        </p:spPr>
        <p:txBody>
          <a:bodyPr vert="horz" wrap="square" anchor="b">
            <a:normAutofit/>
          </a:bodyPr>
          <a:lstStyle>
            <a:lvl1pPr algn="ctr">
              <a:defRPr kumimoji="0" lang="zh-CN" altLang="en-US" sz="6000" b="1" i="0" u="none" strike="noStrike" kern="1200" cap="none" spc="0" normalizeH="0" baseline="0" noProof="1">
                <a:solidFill>
                  <a:schemeClr val="accent1"/>
                </a:solidFill>
                <a:latin typeface="+mj-lt"/>
                <a:ea typeface="+mj-ea"/>
                <a:cs typeface="+mn-ea"/>
                <a:sym typeface="MiSans Light" panose="00000400000000000000" charset="-122"/>
              </a:defRPr>
            </a:lvl1pPr>
          </a:lstStyle>
          <a:p>
            <a:r>
              <a:rPr lang="zh-CN" altLang="en-US" dirty="0"/>
              <a:t>标题</a:t>
            </a:r>
            <a:endParaRPr lang="zh-CN" altLang="en-US" dirty="0"/>
          </a:p>
        </p:txBody>
      </p:sp>
      <p:sp>
        <p:nvSpPr>
          <p:cNvPr id="10"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9" name="页脚占位符 4"/>
          <p:cNvSpPr>
            <a:spLocks noGrp="1"/>
          </p:cNvSpPr>
          <p:nvPr>
            <p:ph type="ftr" sz="quarter" idx="11"/>
            <p:custDataLst>
              <p:tags r:id="rId7"/>
            </p:custDataLst>
          </p:nvPr>
        </p:nvSpPr>
        <p:spPr/>
        <p:txBody>
          <a:bodyPr/>
          <a:lstStyle/>
          <a:p>
            <a:endParaRPr lang="zh-CN" altLang="en-US"/>
          </a:p>
        </p:txBody>
      </p:sp>
      <p:sp>
        <p:nvSpPr>
          <p:cNvPr id="8"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封面页_1_5">
    <p:bg>
      <p:bgRef idx="1001">
        <a:schemeClr val="bg2"/>
      </p:bgRef>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9"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9472" r="59570"/>
          <a:stretch>
            <a:fillRect/>
          </a:stretch>
        </p:blipFill>
        <p:spPr>
          <a:xfrm>
            <a:off x="304800" y="992505"/>
            <a:ext cx="5185410" cy="5865495"/>
          </a:xfrm>
          <a:prstGeom prst="rect">
            <a:avLst/>
          </a:prstGeom>
        </p:spPr>
      </p:pic>
      <p:pic>
        <p:nvPicPr>
          <p:cNvPr id="7"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10125710" y="5100955"/>
            <a:ext cx="2066290" cy="1750060"/>
          </a:xfrm>
          <a:prstGeom prst="rect">
            <a:avLst/>
          </a:prstGeom>
        </p:spPr>
      </p:pic>
      <p:sp>
        <p:nvSpPr>
          <p:cNvPr id="6" name="日期"/>
          <p:cNvSpPr txBox="1">
            <a:spLocks noGrp="1"/>
          </p:cNvSpPr>
          <p:nvPr>
            <p:ph type="body" idx="16386" hasCustomPrompt="1"/>
            <p:custDataLst>
              <p:tags r:id="rId7"/>
            </p:custDataLst>
          </p:nvPr>
        </p:nvSpPr>
        <p:spPr>
          <a:xfrm>
            <a:off x="5078942" y="1651000"/>
            <a:ext cx="6097058" cy="457200"/>
          </a:xfrm>
          <a:prstGeom prst="rect">
            <a:avLst/>
          </a:prstGeom>
          <a:noFill/>
          <a:ln>
            <a:noFill/>
            <a:prstDash val="sysDash"/>
          </a:ln>
        </p:spPr>
        <p:txBody>
          <a:bodyPr vert="horz" wrap="square" lIns="0" tIns="0" rIns="0" bIns="0" rtlCol="0" anchor="t" anchorCtr="0">
            <a:normAutofit/>
          </a:bodyPr>
          <a:lstStyle>
            <a:lvl1pPr marL="0" marR="0" lvl="0" indent="0" algn="r" defTabSz="914400" rtl="0" eaLnBrk="1" fontAlgn="auto" latinLnBrk="0" hangingPunct="1">
              <a:lnSpc>
                <a:spcPct val="125000"/>
              </a:lnSpc>
              <a:spcBef>
                <a:spcPct val="0"/>
              </a:spcBef>
              <a:spcAft>
                <a:spcPct val="0"/>
              </a:spcAft>
              <a:buClrTx/>
              <a:buSzTx/>
              <a:buFontTx/>
              <a:buNone/>
              <a:defRPr kumimoji="0" lang="zh-CN" altLang="en-US" sz="2400" b="0" i="0" u="none" strike="noStrike" kern="1200" cap="none" spc="0" normalizeH="0" baseline="0" noProof="1" dirty="0" smtClean="0">
                <a:ln>
                  <a:noFill/>
                  <a:prstDash val="sysDot"/>
                </a:ln>
                <a:solidFill>
                  <a:schemeClr val="accent2"/>
                </a:solidFill>
                <a:latin typeface="+mj-ea"/>
                <a:ea typeface="+mj-ea"/>
                <a:cs typeface="MiSans" panose="00000500000000000000" charset="-122"/>
                <a:sym typeface="+mn-ea"/>
              </a:defRPr>
            </a:lvl1pPr>
          </a:lstStyle>
          <a:p>
            <a:pPr lvl="0"/>
            <a:r>
              <a:rPr dirty="0">
                <a:sym typeface="+mn-ea"/>
              </a:rPr>
              <a:t>20XX YEAR</a:t>
            </a:r>
            <a:endParaRPr dirty="0">
              <a:sym typeface="+mn-ea"/>
            </a:endParaRPr>
          </a:p>
        </p:txBody>
      </p:sp>
      <p:sp>
        <p:nvSpPr>
          <p:cNvPr id="10" name="标题"/>
          <p:cNvSpPr txBox="1">
            <a:spLocks noGrp="1"/>
          </p:cNvSpPr>
          <p:nvPr>
            <p:ph type="title" idx="16385" hasCustomPrompt="1"/>
            <p:custDataLst>
              <p:tags r:id="rId8"/>
            </p:custDataLst>
          </p:nvPr>
        </p:nvSpPr>
        <p:spPr>
          <a:xfrm>
            <a:off x="4823354" y="2159000"/>
            <a:ext cx="6352646" cy="2540000"/>
          </a:xfrm>
          <a:prstGeom prst="rect">
            <a:avLst/>
          </a:prstGeom>
          <a:noFill/>
        </p:spPr>
        <p:txBody>
          <a:bodyPr vert="horz" wrap="square" lIns="0" tIns="0" rIns="0" bIns="0" rtlCol="0" anchor="t" anchorCtr="0">
            <a:normAutofit/>
          </a:bodyPr>
          <a:lstStyle>
            <a:lvl1pPr marL="0" marR="0" indent="0" algn="r" defTabSz="914400" rtl="0" eaLnBrk="1" fontAlgn="auto" latinLnBrk="0" hangingPunct="1">
              <a:lnSpc>
                <a:spcPct val="100000"/>
              </a:lnSpc>
              <a:spcBef>
                <a:spcPct val="0"/>
              </a:spcBef>
              <a:spcAft>
                <a:spcPct val="0"/>
              </a:spcAft>
              <a:buClrTx/>
              <a:buSzTx/>
              <a:buFontTx/>
              <a:buNone/>
              <a:defRPr kumimoji="0" lang="zh-CN" altLang="en-US" sz="6000" b="1" i="0" u="none" strike="noStrike" kern="1200" cap="none" spc="0" normalizeH="0" baseline="0" noProof="1" dirty="0">
                <a:solidFill>
                  <a:schemeClr val="accent1"/>
                </a:solidFill>
                <a:latin typeface="+mj-ea"/>
                <a:ea typeface="+mj-ea"/>
                <a:cs typeface="MiSans" panose="00000500000000000000" charset="-122"/>
              </a:defRPr>
            </a:lvl1pPr>
          </a:lstStyle>
          <a:p>
            <a:pPr lvl="0" algn="r"/>
            <a:r>
              <a:rPr dirty="0">
                <a:sym typeface="+mn-ea"/>
              </a:rPr>
              <a:t>单击此处
添加文档标题</a:t>
            </a:r>
            <a:endParaRPr dirty="0">
              <a:sym typeface="+mn-ea"/>
            </a:endParaRPr>
          </a:p>
        </p:txBody>
      </p:sp>
      <p:sp>
        <p:nvSpPr>
          <p:cNvPr id="11" name="署名占位符 10"/>
          <p:cNvSpPr>
            <a:spLocks noGrp="1"/>
          </p:cNvSpPr>
          <p:nvPr>
            <p:ph type="body" sz="quarter" idx="16387" hasCustomPrompt="1"/>
            <p:custDataLst>
              <p:tags r:id="rId9"/>
            </p:custDataLst>
          </p:nvPr>
        </p:nvSpPr>
        <p:spPr>
          <a:xfrm>
            <a:off x="8635118" y="4749800"/>
            <a:ext cx="2540882" cy="533400"/>
          </a:xfrm>
          <a:prstGeom prst="roundRect">
            <a:avLst>
              <a:gd name="adj" fmla="val 50000"/>
            </a:avLst>
          </a:prstGeom>
          <a:solidFill>
            <a:schemeClr val="accent2"/>
          </a:solidFill>
        </p:spPr>
        <p:txBody>
          <a:bodyPr vert="horz" wrap="square" lIns="0" tIns="0" rIns="0" bIns="0" anchor="ctr" anchorCtr="0">
            <a:normAutofit/>
          </a:bodyPr>
          <a:lstStyle>
            <a:lvl1pPr marL="0" indent="0" algn="ctr">
              <a:lnSpc>
                <a:spcPct val="100000"/>
              </a:lnSpc>
              <a:spcBef>
                <a:spcPct val="0"/>
              </a:spcBef>
              <a:spcAft>
                <a:spcPct val="0"/>
              </a:spcAft>
              <a:buNone/>
              <a:defRPr sz="2000" b="0" spc="0">
                <a:solidFill>
                  <a:srgbClr val="FFFFFF"/>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章节页-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7826049"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7826561"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结束页-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7826305"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7826049"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2"/>
      </p:bgRef>
    </p:bg>
    <p:spTree>
      <p:nvGrpSpPr>
        <p:cNvPr id="1" name=""/>
        <p:cNvGrpSpPr/>
        <p:nvPr/>
      </p:nvGrpSpPr>
      <p:grpSpPr>
        <a:xfrm>
          <a:off x="0" y="0"/>
          <a:ext cx="0" cy="0"/>
          <a:chOff x="0" y="0"/>
          <a:chExt cx="0" cy="0"/>
        </a:xfrm>
      </p:grpSpPr>
      <p:sp>
        <p:nvSpPr>
          <p:cNvPr id="7" name="日期占位符 3"/>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3"/>
            </p:custDataLst>
          </p:nvPr>
        </p:nvSpPr>
        <p:spPr/>
        <p:txBody>
          <a:bodyPr/>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039" y="516256"/>
            <a:ext cx="10515890" cy="132434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39" y="1935192"/>
            <a:ext cx="5163349"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039" y="2818085"/>
            <a:ext cx="5163349"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66931" y="1935192"/>
            <a:ext cx="5186998"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66931" y="2818085"/>
            <a:ext cx="5186998"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184" y="723122"/>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1584" y="723123"/>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184" y="2323322"/>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84" y="523097"/>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84" y="523097"/>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8" Type="http://schemas.openxmlformats.org/officeDocument/2006/relationships/theme" Target="../theme/theme2.xml"/><Relationship Id="rId57" Type="http://schemas.openxmlformats.org/officeDocument/2006/relationships/tags" Target="../tags/tag481.xml"/><Relationship Id="rId56" Type="http://schemas.openxmlformats.org/officeDocument/2006/relationships/tags" Target="../tags/tag480.xml"/><Relationship Id="rId55" Type="http://schemas.openxmlformats.org/officeDocument/2006/relationships/tags" Target="../tags/tag479.xml"/><Relationship Id="rId54" Type="http://schemas.openxmlformats.org/officeDocument/2006/relationships/tags" Target="../tags/tag478.xml"/><Relationship Id="rId53" Type="http://schemas.openxmlformats.org/officeDocument/2006/relationships/tags" Target="../tags/tag477.xml"/><Relationship Id="rId52" Type="http://schemas.openxmlformats.org/officeDocument/2006/relationships/tags" Target="../tags/tag476.xml"/><Relationship Id="rId51" Type="http://schemas.openxmlformats.org/officeDocument/2006/relationships/tags" Target="../tags/tag475.xml"/><Relationship Id="rId50" Type="http://schemas.openxmlformats.org/officeDocument/2006/relationships/image" Target="../media/image4.png"/><Relationship Id="rId5" Type="http://schemas.openxmlformats.org/officeDocument/2006/relationships/slideLayout" Target="../slideLayouts/slideLayout15.xml"/><Relationship Id="rId49" Type="http://schemas.openxmlformats.org/officeDocument/2006/relationships/tags" Target="../tags/tag474.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0" Type="http://schemas.openxmlformats.org/officeDocument/2006/relationships/slideLayout" Target="../slideLayouts/slideLayout50.xml"/><Relationship Id="rId4" Type="http://schemas.openxmlformats.org/officeDocument/2006/relationships/slideLayout" Target="../slideLayouts/slideLayout14.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 Type="http://schemas.openxmlformats.org/officeDocument/2006/relationships/slideLayout" Target="../slideLayouts/slideLayout13.xml"/><Relationship Id="rId29" Type="http://schemas.openxmlformats.org/officeDocument/2006/relationships/slideLayout" Target="../slideLayouts/slideLayout39.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0" Type="http://schemas.openxmlformats.org/officeDocument/2006/relationships/slideLayout" Target="../slideLayouts/slideLayout30.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168" y="523113"/>
            <a:ext cx="10515600" cy="1325563"/>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168" y="1983613"/>
            <a:ext cx="10515600" cy="43513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3" name="图片 42" descr="白色的花&#10;&#10;描述已自动生成"/>
          <p:cNvPicPr>
            <a:picLocks noChangeAspect="1"/>
          </p:cNvPicPr>
          <p:nvPr userDrawn="1">
            <p:custDataLst>
              <p:tags r:id="rId49"/>
            </p:custDataLst>
          </p:nvPr>
        </p:nvPicPr>
        <p:blipFill rotWithShape="1">
          <a:blip r:embed="rId50" cstate="print">
            <a:alphaModFix amt="20000"/>
            <a:extLst>
              <a:ext uri="{28A0092B-C50C-407E-A947-70E740481C1C}">
                <a14:useLocalDpi xmlns:a14="http://schemas.microsoft.com/office/drawing/2010/main" val="0"/>
              </a:ext>
            </a:extLst>
          </a:blip>
          <a:srcRect l="21876" r="40930" b="40590"/>
          <a:stretch>
            <a:fillRect/>
          </a:stretch>
        </p:blipFill>
        <p:spPr>
          <a:xfrm>
            <a:off x="9932035" y="4827270"/>
            <a:ext cx="2259965" cy="2030730"/>
          </a:xfrm>
          <a:prstGeom prst="rect">
            <a:avLst/>
          </a:prstGeom>
        </p:spPr>
      </p:pic>
      <p:sp>
        <p:nvSpPr>
          <p:cNvPr id="6" name="灯片编号占位符 5"/>
          <p:cNvSpPr>
            <a:spLocks noGrp="1"/>
          </p:cNvSpPr>
          <p:nvPr>
            <p:ph type="sldNum" sz="quarter" idx="4"/>
            <p:custDataLst>
              <p:tags r:id="rId51"/>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5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53"/>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54"/>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55"/>
            </p:custDataLst>
          </p:nvPr>
        </p:nvSpPr>
        <p:spPr>
          <a:xfrm>
            <a:off x="695960" y="360000"/>
            <a:ext cx="10800000" cy="720000"/>
          </a:xfrm>
          <a:prstGeom prst="rect">
            <a:avLst/>
          </a:prstGeom>
        </p:spPr>
        <p:txBody>
          <a:bodyPr vert="horz" lIns="91440" tIns="45720" rIns="91440" bIns="45720" rtlCol="0" anchor="b" anchorCtr="0">
            <a:normAutofit/>
          </a:bodyPr>
          <a:lstStyle/>
          <a:p>
            <a:r>
              <a:rPr lang="zh-CN" altLang="en-US" dirty="0"/>
              <a:t>单击此处编辑母版标题样式</a:t>
            </a:r>
            <a:endParaRPr lang="zh-CN" altLang="en-US" dirty="0"/>
          </a:p>
        </p:txBody>
      </p:sp>
      <p:sp>
        <p:nvSpPr>
          <p:cNvPr id="7" name="KSO_TEMPLATE" hidden="1"/>
          <p:cNvSpPr/>
          <p:nvPr userDrawn="1">
            <p:custDataLst>
              <p:tags r:id="rId5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ustDataLst>
      <p:tags r:id="rId5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Lst>
  <p:txStyles>
    <p:titleStyle>
      <a:lvl1pPr algn="l" defTabSz="914400" rtl="0" eaLnBrk="1" latinLnBrk="0" hangingPunct="1">
        <a:lnSpc>
          <a:spcPct val="90000"/>
        </a:lnSpc>
        <a:spcBef>
          <a:spcPct val="0"/>
        </a:spcBef>
        <a:buNone/>
        <a:defRPr sz="3200" b="1" i="0" u="none" kern="1200" spc="0">
          <a:solidFill>
            <a:schemeClr val="accent1"/>
          </a:solidFill>
          <a:effectLst/>
          <a:uFill>
            <a:solidFill>
              <a:srgbClr val="67816F"/>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8.xml"/><Relationship Id="rId1" Type="http://schemas.openxmlformats.org/officeDocument/2006/relationships/tags" Target="../tags/tag50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0.xml"/><Relationship Id="rId1" Type="http://schemas.openxmlformats.org/officeDocument/2006/relationships/tags" Target="../tags/tag50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2.xml"/><Relationship Id="rId1" Type="http://schemas.openxmlformats.org/officeDocument/2006/relationships/tags" Target="../tags/tag5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4.xml"/><Relationship Id="rId1" Type="http://schemas.openxmlformats.org/officeDocument/2006/relationships/tags" Target="../tags/tag5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6.xml"/><Relationship Id="rId1" Type="http://schemas.openxmlformats.org/officeDocument/2006/relationships/tags" Target="../tags/tag5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8.xml"/><Relationship Id="rId1" Type="http://schemas.openxmlformats.org/officeDocument/2006/relationships/tags" Target="../tags/tag517.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525.xml"/><Relationship Id="rId7" Type="http://schemas.openxmlformats.org/officeDocument/2006/relationships/tags" Target="../tags/tag524.xml"/><Relationship Id="rId6" Type="http://schemas.openxmlformats.org/officeDocument/2006/relationships/tags" Target="../tags/tag523.xml"/><Relationship Id="rId5" Type="http://schemas.openxmlformats.org/officeDocument/2006/relationships/tags" Target="../tags/tag522.xml"/><Relationship Id="rId4" Type="http://schemas.openxmlformats.org/officeDocument/2006/relationships/tags" Target="../tags/tag521.xml"/><Relationship Id="rId3" Type="http://schemas.openxmlformats.org/officeDocument/2006/relationships/image" Target="../media/image5.png"/><Relationship Id="rId2" Type="http://schemas.openxmlformats.org/officeDocument/2006/relationships/tags" Target="../tags/tag520.xml"/><Relationship Id="rId1" Type="http://schemas.openxmlformats.org/officeDocument/2006/relationships/tags" Target="../tags/tag51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7.xml"/><Relationship Id="rId1" Type="http://schemas.openxmlformats.org/officeDocument/2006/relationships/tags" Target="../tags/tag52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9.xml"/><Relationship Id="rId1" Type="http://schemas.openxmlformats.org/officeDocument/2006/relationships/tags" Target="../tags/tag52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1.xml"/><Relationship Id="rId1" Type="http://schemas.openxmlformats.org/officeDocument/2006/relationships/tags" Target="../tags/tag530.xml"/></Relationships>
</file>

<file path=ppt/slides/_rels/slide2.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image" Target="../media/image6.jpeg"/><Relationship Id="rId6" Type="http://schemas.openxmlformats.org/officeDocument/2006/relationships/tags" Target="../tags/tag489.xml"/><Relationship Id="rId5" Type="http://schemas.openxmlformats.org/officeDocument/2006/relationships/tags" Target="../tags/tag488.xml"/><Relationship Id="rId4" Type="http://schemas.openxmlformats.org/officeDocument/2006/relationships/tags" Target="../tags/tag487.xml"/><Relationship Id="rId3" Type="http://schemas.openxmlformats.org/officeDocument/2006/relationships/image" Target="../media/image5.png"/><Relationship Id="rId2" Type="http://schemas.openxmlformats.org/officeDocument/2006/relationships/tags" Target="../tags/tag486.xml"/><Relationship Id="rId11" Type="http://schemas.openxmlformats.org/officeDocument/2006/relationships/slideLayout" Target="../slideLayouts/slideLayout25.xml"/><Relationship Id="rId10" Type="http://schemas.openxmlformats.org/officeDocument/2006/relationships/tags" Target="../tags/tag492.xml"/><Relationship Id="rId1" Type="http://schemas.openxmlformats.org/officeDocument/2006/relationships/tags" Target="../tags/tag48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3.xml"/><Relationship Id="rId1" Type="http://schemas.openxmlformats.org/officeDocument/2006/relationships/tags" Target="../tags/tag53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5.xml"/><Relationship Id="rId1" Type="http://schemas.openxmlformats.org/officeDocument/2006/relationships/tags" Target="../tags/tag53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7.xml"/><Relationship Id="rId1" Type="http://schemas.openxmlformats.org/officeDocument/2006/relationships/tags" Target="../tags/tag53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9.xml"/><Relationship Id="rId1" Type="http://schemas.openxmlformats.org/officeDocument/2006/relationships/tags" Target="../tags/tag53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1.xml"/><Relationship Id="rId1" Type="http://schemas.openxmlformats.org/officeDocument/2006/relationships/tags" Target="../tags/tag54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3.xml"/><Relationship Id="rId1" Type="http://schemas.openxmlformats.org/officeDocument/2006/relationships/tags" Target="../tags/tag54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5.xml"/><Relationship Id="rId1" Type="http://schemas.openxmlformats.org/officeDocument/2006/relationships/tags" Target="../tags/tag54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7.xml"/><Relationship Id="rId1" Type="http://schemas.openxmlformats.org/officeDocument/2006/relationships/tags" Target="../tags/tag54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9.xml"/><Relationship Id="rId1" Type="http://schemas.openxmlformats.org/officeDocument/2006/relationships/tags" Target="../tags/tag54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1.xml"/><Relationship Id="rId1" Type="http://schemas.openxmlformats.org/officeDocument/2006/relationships/tags" Target="../tags/tag55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4.xml"/><Relationship Id="rId1" Type="http://schemas.openxmlformats.org/officeDocument/2006/relationships/tags" Target="../tags/tag49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3.xml"/><Relationship Id="rId1" Type="http://schemas.openxmlformats.org/officeDocument/2006/relationships/tags" Target="../tags/tag552.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561.xml"/><Relationship Id="rId7" Type="http://schemas.openxmlformats.org/officeDocument/2006/relationships/tags" Target="../tags/tag560.xml"/><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tags" Target="../tags/tag557.xml"/><Relationship Id="rId3" Type="http://schemas.openxmlformats.org/officeDocument/2006/relationships/tags" Target="../tags/tag556.xml"/><Relationship Id="rId2" Type="http://schemas.openxmlformats.org/officeDocument/2006/relationships/tags" Target="../tags/tag555.xml"/><Relationship Id="rId1" Type="http://schemas.openxmlformats.org/officeDocument/2006/relationships/tags" Target="../tags/tag55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3.xml"/><Relationship Id="rId1" Type="http://schemas.openxmlformats.org/officeDocument/2006/relationships/tags" Target="../tags/tag56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5.xml"/><Relationship Id="rId1" Type="http://schemas.openxmlformats.org/officeDocument/2006/relationships/tags" Target="../tags/tag56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7.xml"/><Relationship Id="rId1" Type="http://schemas.openxmlformats.org/officeDocument/2006/relationships/tags" Target="../tags/tag56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9.xml"/><Relationship Id="rId1" Type="http://schemas.openxmlformats.org/officeDocument/2006/relationships/tags" Target="../tags/tag56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1.xml"/><Relationship Id="rId1" Type="http://schemas.openxmlformats.org/officeDocument/2006/relationships/tags" Target="../tags/tag57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3.xml"/><Relationship Id="rId1" Type="http://schemas.openxmlformats.org/officeDocument/2006/relationships/tags" Target="../tags/tag57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5.xml"/><Relationship Id="rId1" Type="http://schemas.openxmlformats.org/officeDocument/2006/relationships/tags" Target="../tags/tag57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7.xml"/><Relationship Id="rId1" Type="http://schemas.openxmlformats.org/officeDocument/2006/relationships/tags" Target="../tags/tag57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6.xml"/><Relationship Id="rId1" Type="http://schemas.openxmlformats.org/officeDocument/2006/relationships/tags" Target="../tags/tag49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9.xml"/><Relationship Id="rId1" Type="http://schemas.openxmlformats.org/officeDocument/2006/relationships/tags" Target="../tags/tag57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1.xml"/><Relationship Id="rId1" Type="http://schemas.openxmlformats.org/officeDocument/2006/relationships/tags" Target="../tags/tag58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3.xml"/><Relationship Id="rId1" Type="http://schemas.openxmlformats.org/officeDocument/2006/relationships/tags" Target="../tags/tag58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5.xml"/><Relationship Id="rId1" Type="http://schemas.openxmlformats.org/officeDocument/2006/relationships/tags" Target="../tags/tag58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7.xml"/><Relationship Id="rId1" Type="http://schemas.openxmlformats.org/officeDocument/2006/relationships/tags" Target="../tags/tag586.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tags" Target="../tags/tag591.xml"/><Relationship Id="rId3" Type="http://schemas.openxmlformats.org/officeDocument/2006/relationships/tags" Target="../tags/tag590.xml"/><Relationship Id="rId2" Type="http://schemas.openxmlformats.org/officeDocument/2006/relationships/tags" Target="../tags/tag589.xml"/><Relationship Id="rId1" Type="http://schemas.openxmlformats.org/officeDocument/2006/relationships/tags" Target="../tags/tag58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3.xml"/><Relationship Id="rId1" Type="http://schemas.openxmlformats.org/officeDocument/2006/relationships/tags" Target="../tags/tag59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5.xml"/><Relationship Id="rId1" Type="http://schemas.openxmlformats.org/officeDocument/2006/relationships/tags" Target="../tags/tag59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7.xml"/><Relationship Id="rId1" Type="http://schemas.openxmlformats.org/officeDocument/2006/relationships/tags" Target="../tags/tag59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9.xml"/><Relationship Id="rId1" Type="http://schemas.openxmlformats.org/officeDocument/2006/relationships/tags" Target="../tags/tag59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8.xml"/><Relationship Id="rId1" Type="http://schemas.openxmlformats.org/officeDocument/2006/relationships/tags" Target="../tags/tag49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1.xml"/><Relationship Id="rId1" Type="http://schemas.openxmlformats.org/officeDocument/2006/relationships/tags" Target="../tags/tag60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3.xml"/><Relationship Id="rId1" Type="http://schemas.openxmlformats.org/officeDocument/2006/relationships/tags" Target="../tags/tag60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5.xml"/><Relationship Id="rId1" Type="http://schemas.openxmlformats.org/officeDocument/2006/relationships/tags" Target="../tags/tag60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7.xml"/><Relationship Id="rId1" Type="http://schemas.openxmlformats.org/officeDocument/2006/relationships/tags" Target="../tags/tag60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9.xml"/><Relationship Id="rId1" Type="http://schemas.openxmlformats.org/officeDocument/2006/relationships/tags" Target="../tags/tag60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1.xml"/><Relationship Id="rId1" Type="http://schemas.openxmlformats.org/officeDocument/2006/relationships/tags" Target="../tags/tag610.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3.xml"/><Relationship Id="rId1" Type="http://schemas.openxmlformats.org/officeDocument/2006/relationships/tags" Target="../tags/tag61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5.xml"/><Relationship Id="rId1" Type="http://schemas.openxmlformats.org/officeDocument/2006/relationships/tags" Target="../tags/tag614.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tags" Target="../tags/tag623.xml"/><Relationship Id="rId7" Type="http://schemas.openxmlformats.org/officeDocument/2006/relationships/tags" Target="../tags/tag622.xml"/><Relationship Id="rId6" Type="http://schemas.openxmlformats.org/officeDocument/2006/relationships/tags" Target="../tags/tag621.xml"/><Relationship Id="rId5" Type="http://schemas.openxmlformats.org/officeDocument/2006/relationships/tags" Target="../tags/tag620.xml"/><Relationship Id="rId4" Type="http://schemas.openxmlformats.org/officeDocument/2006/relationships/tags" Target="../tags/tag619.xml"/><Relationship Id="rId3" Type="http://schemas.openxmlformats.org/officeDocument/2006/relationships/tags" Target="../tags/tag618.xml"/><Relationship Id="rId2" Type="http://schemas.openxmlformats.org/officeDocument/2006/relationships/tags" Target="../tags/tag617.xml"/><Relationship Id="rId1" Type="http://schemas.openxmlformats.org/officeDocument/2006/relationships/tags" Target="../tags/tag61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5.xml"/><Relationship Id="rId1" Type="http://schemas.openxmlformats.org/officeDocument/2006/relationships/tags" Target="../tags/tag62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0.xml"/><Relationship Id="rId1" Type="http://schemas.openxmlformats.org/officeDocument/2006/relationships/tags" Target="../tags/tag49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7.xml"/><Relationship Id="rId1" Type="http://schemas.openxmlformats.org/officeDocument/2006/relationships/tags" Target="../tags/tag62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9.xml"/><Relationship Id="rId1" Type="http://schemas.openxmlformats.org/officeDocument/2006/relationships/tags" Target="../tags/tag628.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1.xml"/><Relationship Id="rId1" Type="http://schemas.openxmlformats.org/officeDocument/2006/relationships/tags" Target="../tags/tag630.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3.xml"/><Relationship Id="rId1" Type="http://schemas.openxmlformats.org/officeDocument/2006/relationships/tags" Target="../tags/tag63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5.xml"/><Relationship Id="rId1" Type="http://schemas.openxmlformats.org/officeDocument/2006/relationships/tags" Target="../tags/tag63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7.xml"/><Relationship Id="rId1" Type="http://schemas.openxmlformats.org/officeDocument/2006/relationships/tags" Target="../tags/tag636.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9.xml"/><Relationship Id="rId1" Type="http://schemas.openxmlformats.org/officeDocument/2006/relationships/tags" Target="../tags/tag638.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1.xml"/><Relationship Id="rId1" Type="http://schemas.openxmlformats.org/officeDocument/2006/relationships/tags" Target="../tags/tag64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3.xml"/><Relationship Id="rId1" Type="http://schemas.openxmlformats.org/officeDocument/2006/relationships/tags" Target="../tags/tag64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5.xml"/><Relationship Id="rId1" Type="http://schemas.openxmlformats.org/officeDocument/2006/relationships/tags" Target="../tags/tag64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2.xml"/><Relationship Id="rId1" Type="http://schemas.openxmlformats.org/officeDocument/2006/relationships/tags" Target="../tags/tag501.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7.xml"/><Relationship Id="rId1" Type="http://schemas.openxmlformats.org/officeDocument/2006/relationships/tags" Target="../tags/tag64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9.xml"/><Relationship Id="rId1" Type="http://schemas.openxmlformats.org/officeDocument/2006/relationships/tags" Target="../tags/tag648.xml"/></Relationships>
</file>

<file path=ppt/slides/_rels/slide72.xml.rels><?xml version="1.0" encoding="UTF-8" standalone="yes"?>
<Relationships xmlns="http://schemas.openxmlformats.org/package/2006/relationships"><Relationship Id="rId9" Type="http://schemas.openxmlformats.org/officeDocument/2006/relationships/tags" Target="../tags/tag656.xml"/><Relationship Id="rId8" Type="http://schemas.openxmlformats.org/officeDocument/2006/relationships/tags" Target="../tags/tag655.xml"/><Relationship Id="rId7" Type="http://schemas.openxmlformats.org/officeDocument/2006/relationships/tags" Target="../tags/tag654.xml"/><Relationship Id="rId6" Type="http://schemas.openxmlformats.org/officeDocument/2006/relationships/tags" Target="../tags/tag653.xml"/><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tags" Target="../tags/tag652.xml"/><Relationship Id="rId2" Type="http://schemas.openxmlformats.org/officeDocument/2006/relationships/tags" Target="../tags/tag651.xml"/><Relationship Id="rId15" Type="http://schemas.openxmlformats.org/officeDocument/2006/relationships/slideLayout" Target="../slideLayouts/slideLayout20.xml"/><Relationship Id="rId14" Type="http://schemas.openxmlformats.org/officeDocument/2006/relationships/tags" Target="../tags/tag659.xml"/><Relationship Id="rId13" Type="http://schemas.openxmlformats.org/officeDocument/2006/relationships/tags" Target="../tags/tag658.xml"/><Relationship Id="rId12" Type="http://schemas.openxmlformats.org/officeDocument/2006/relationships/tags" Target="../tags/tag657.xml"/><Relationship Id="rId11" Type="http://schemas.openxmlformats.org/officeDocument/2006/relationships/image" Target="../media/image10.svg"/><Relationship Id="rId10" Type="http://schemas.openxmlformats.org/officeDocument/2006/relationships/image" Target="../media/image9.png"/><Relationship Id="rId1" Type="http://schemas.openxmlformats.org/officeDocument/2006/relationships/tags" Target="../tags/tag650.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1.xml"/><Relationship Id="rId1" Type="http://schemas.openxmlformats.org/officeDocument/2006/relationships/tags" Target="../tags/tag660.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3.xml"/><Relationship Id="rId1" Type="http://schemas.openxmlformats.org/officeDocument/2006/relationships/tags" Target="../tags/tag66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5.xml"/><Relationship Id="rId1" Type="http://schemas.openxmlformats.org/officeDocument/2006/relationships/tags" Target="../tags/tag664.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7.xml"/><Relationship Id="rId1" Type="http://schemas.openxmlformats.org/officeDocument/2006/relationships/tags" Target="../tags/tag66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9.xml"/><Relationship Id="rId1" Type="http://schemas.openxmlformats.org/officeDocument/2006/relationships/tags" Target="../tags/tag668.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1.xml"/><Relationship Id="rId1" Type="http://schemas.openxmlformats.org/officeDocument/2006/relationships/tags" Target="../tags/tag670.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3.xml"/><Relationship Id="rId1" Type="http://schemas.openxmlformats.org/officeDocument/2006/relationships/tags" Target="../tags/tag67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4.xml"/><Relationship Id="rId1" Type="http://schemas.openxmlformats.org/officeDocument/2006/relationships/tags" Target="../tags/tag503.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5.xml"/><Relationship Id="rId1" Type="http://schemas.openxmlformats.org/officeDocument/2006/relationships/tags" Target="../tags/tag674.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7.xml"/><Relationship Id="rId1" Type="http://schemas.openxmlformats.org/officeDocument/2006/relationships/tags" Target="../tags/tag676.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9.xml"/><Relationship Id="rId1" Type="http://schemas.openxmlformats.org/officeDocument/2006/relationships/tags" Target="../tags/tag678.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1.xml"/><Relationship Id="rId1" Type="http://schemas.openxmlformats.org/officeDocument/2006/relationships/tags" Target="../tags/tag680.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3.xml"/><Relationship Id="rId1" Type="http://schemas.openxmlformats.org/officeDocument/2006/relationships/tags" Target="../tags/tag68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5.xml"/><Relationship Id="rId1" Type="http://schemas.openxmlformats.org/officeDocument/2006/relationships/tags" Target="../tags/tag68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6.xml"/><Relationship Id="rId1" Type="http://schemas.openxmlformats.org/officeDocument/2006/relationships/tags" Target="../tags/tag5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2"/>
          <p:cNvSpPr>
            <a:spLocks noGrp="1"/>
          </p:cNvSpPr>
          <p:nvPr>
            <p:ph type="title" idx="16385"/>
            <p:custDataLst>
              <p:tags r:id="rId1"/>
            </p:custDataLst>
          </p:nvPr>
        </p:nvSpPr>
        <p:spPr/>
        <p:txBody>
          <a:bodyPr/>
          <a:p>
            <a:r>
              <a:rPr lang="zh-CN" altLang="en-US"/>
              <a:t>模块七：物权</a:t>
            </a:r>
            <a:endParaRPr lang="zh-CN" altLang="en-US"/>
          </a:p>
        </p:txBody>
      </p:sp>
      <p:sp>
        <p:nvSpPr>
          <p:cNvPr id="3" name="文本占位符 3"/>
          <p:cNvSpPr>
            <a:spLocks noGrp="1"/>
          </p:cNvSpPr>
          <p:nvPr>
            <p:ph type="body" idx="16386"/>
            <p:custDataLst>
              <p:tags r:id="rId2"/>
            </p:custDataLst>
          </p:nvPr>
        </p:nvSpPr>
        <p:spPr/>
        <p:txBody>
          <a:bodyPr/>
          <a:p>
            <a:r>
              <a:rPr lang="zh-CN" altLang="en-US"/>
              <a:t>07</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216 </a:t>
            </a:r>
            <a:r>
              <a:rPr lang="zh-CN" altLang="en-US"/>
              <a:t>条【物权法定原则】：</a:t>
            </a:r>
            <a:r>
              <a:rPr lang="en-US" altLang="zh-CN"/>
              <a:t>“</a:t>
            </a:r>
            <a:r>
              <a:rPr lang="zh-CN" altLang="en-US"/>
              <a:t>不动产登记簿是物权归属和内容的根据。不动产登记簿由登记机构管理。</a:t>
            </a:r>
            <a:r>
              <a:rPr lang="en-US" altLang="zh-CN"/>
              <a:t>”</a:t>
            </a:r>
            <a:r>
              <a:rPr lang="zh-CN" altLang="en-US"/>
              <a:t>（物权法定原则核心规定在法理中，条文体现为类型法定）</a:t>
            </a:r>
            <a:endParaRPr lang="zh-CN" altLang="en-US"/>
          </a:p>
          <a:p>
            <a:r>
              <a:rPr lang="zh-CN" altLang="en-US">
                <a:solidFill>
                  <a:srgbClr val="FF0000"/>
                </a:solidFill>
              </a:rPr>
              <a:t>解读：物权法定原则包括</a:t>
            </a:r>
            <a:r>
              <a:rPr lang="en-US" altLang="zh-CN">
                <a:solidFill>
                  <a:srgbClr val="FF0000"/>
                </a:solidFill>
              </a:rPr>
              <a:t> “</a:t>
            </a:r>
            <a:r>
              <a:rPr lang="zh-CN" altLang="en-US">
                <a:solidFill>
                  <a:srgbClr val="FF0000"/>
                </a:solidFill>
              </a:rPr>
              <a:t>类型法定</a:t>
            </a:r>
            <a:r>
              <a:rPr lang="en-US" altLang="zh-CN">
                <a:solidFill>
                  <a:srgbClr val="FF0000"/>
                </a:solidFill>
              </a:rPr>
              <a:t>”</a:t>
            </a:r>
            <a:r>
              <a:rPr lang="zh-CN" altLang="en-US">
                <a:solidFill>
                  <a:srgbClr val="FF0000"/>
                </a:solidFill>
              </a:rPr>
              <a:t>（只有法律规定的权利才是物权，如所有权、居住权、抵押权）和</a:t>
            </a:r>
            <a:r>
              <a:rPr lang="en-US" altLang="zh-CN">
                <a:solidFill>
                  <a:srgbClr val="FF0000"/>
                </a:solidFill>
              </a:rPr>
              <a:t> “</a:t>
            </a:r>
            <a:r>
              <a:rPr lang="zh-CN" altLang="en-US">
                <a:solidFill>
                  <a:srgbClr val="FF0000"/>
                </a:solidFill>
              </a:rPr>
              <a:t>内容法定</a:t>
            </a:r>
            <a:r>
              <a:rPr lang="en-US" altLang="zh-CN">
                <a:solidFill>
                  <a:srgbClr val="FF0000"/>
                </a:solidFill>
              </a:rPr>
              <a:t>”</a:t>
            </a:r>
            <a:r>
              <a:rPr lang="zh-CN" altLang="en-US">
                <a:solidFill>
                  <a:srgbClr val="FF0000"/>
                </a:solidFill>
              </a:rPr>
              <a:t>（物权的权利内容由法律规定，不能自行约定）；</a:t>
            </a:r>
            <a:endParaRPr lang="zh-CN" altLang="en-US">
              <a:solidFill>
                <a:srgbClr val="FF0000"/>
              </a:solidFill>
            </a:endParaRPr>
          </a:p>
          <a:p>
            <a:r>
              <a:rPr lang="zh-CN" altLang="en-US"/>
              <a:t>对应拓展案例</a:t>
            </a:r>
            <a:r>
              <a:rPr lang="en-US" altLang="zh-CN"/>
              <a:t> 3</a:t>
            </a:r>
            <a:r>
              <a:rPr lang="zh-CN" altLang="en-US"/>
              <a:t>：</a:t>
            </a:r>
            <a:r>
              <a:rPr lang="en-US" altLang="zh-CN"/>
              <a:t>“</a:t>
            </a:r>
            <a:r>
              <a:rPr lang="zh-CN" altLang="en-US"/>
              <a:t>电脑使用权</a:t>
            </a:r>
            <a:r>
              <a:rPr lang="en-US" altLang="zh-CN"/>
              <a:t>” </a:t>
            </a:r>
            <a:r>
              <a:rPr lang="zh-CN" altLang="en-US"/>
              <a:t>不是法律规定的物权类型，双方约定不构成物权，仅构成债权（小孙只能要求小赵履行</a:t>
            </a:r>
            <a:r>
              <a:rPr lang="en-US" altLang="zh-CN"/>
              <a:t> “</a:t>
            </a:r>
            <a:r>
              <a:rPr lang="zh-CN" altLang="en-US"/>
              <a:t>让其使用电脑</a:t>
            </a:r>
            <a:r>
              <a:rPr lang="en-US" altLang="zh-CN"/>
              <a:t>” </a:t>
            </a:r>
            <a:r>
              <a:rPr lang="zh-CN" altLang="en-US"/>
              <a:t>的义务，不能对抗他人）。</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a:t>
            </a:r>
            <a:r>
              <a:rPr lang="zh-CN" altLang="en-US"/>
              <a:t>《民法典》第</a:t>
            </a:r>
            <a:r>
              <a:rPr lang="en-US" altLang="zh-CN"/>
              <a:t> 240 </a:t>
            </a:r>
            <a:r>
              <a:rPr lang="zh-CN" altLang="en-US"/>
              <a:t>条【所有权定义】：</a:t>
            </a:r>
            <a:r>
              <a:rPr lang="en-US" altLang="zh-CN"/>
              <a:t>“</a:t>
            </a:r>
            <a:r>
              <a:rPr lang="zh-CN" altLang="en-US"/>
              <a:t>所有权人对自己的不动产或者动产，依法享有占有、使用、收益和处分的权利。</a:t>
            </a:r>
            <a:r>
              <a:rPr lang="en-US" altLang="zh-CN"/>
              <a:t>”</a:t>
            </a:r>
            <a:endParaRPr lang="en-US" altLang="zh-CN"/>
          </a:p>
          <a:p>
            <a:r>
              <a:rPr lang="zh-CN" altLang="en-US">
                <a:solidFill>
                  <a:srgbClr val="FF0000"/>
                </a:solidFill>
              </a:rPr>
              <a:t>解读：所有权是</a:t>
            </a:r>
            <a:r>
              <a:rPr lang="en-US" altLang="zh-CN">
                <a:solidFill>
                  <a:srgbClr val="FF0000"/>
                </a:solidFill>
              </a:rPr>
              <a:t> “</a:t>
            </a:r>
            <a:r>
              <a:rPr lang="zh-CN" altLang="en-US">
                <a:solidFill>
                  <a:srgbClr val="FF0000"/>
                </a:solidFill>
              </a:rPr>
              <a:t>最完整的物权</a:t>
            </a:r>
            <a:r>
              <a:rPr lang="en-US" altLang="zh-CN">
                <a:solidFill>
                  <a:srgbClr val="FF0000"/>
                </a:solidFill>
              </a:rPr>
              <a:t>”</a:t>
            </a:r>
            <a:r>
              <a:rPr lang="zh-CN" altLang="en-US">
                <a:solidFill>
                  <a:srgbClr val="FF0000"/>
                </a:solidFill>
              </a:rPr>
              <a:t>，包含</a:t>
            </a:r>
            <a:r>
              <a:rPr lang="en-US" altLang="zh-CN">
                <a:solidFill>
                  <a:srgbClr val="FF0000"/>
                </a:solidFill>
              </a:rPr>
              <a:t> 4 </a:t>
            </a:r>
            <a:r>
              <a:rPr lang="zh-CN" altLang="en-US">
                <a:solidFill>
                  <a:srgbClr val="FF0000"/>
                </a:solidFill>
              </a:rPr>
              <a:t>项权能：</a:t>
            </a:r>
            <a:endParaRPr lang="zh-CN" altLang="en-US">
              <a:solidFill>
                <a:srgbClr val="FF0000"/>
              </a:solidFill>
            </a:endParaRPr>
          </a:p>
          <a:p>
            <a:r>
              <a:rPr lang="en-US" altLang="zh-CN">
                <a:solidFill>
                  <a:srgbClr val="FF0000"/>
                </a:solidFill>
              </a:rPr>
              <a:t>a. </a:t>
            </a:r>
            <a:r>
              <a:rPr lang="zh-CN" altLang="en-US">
                <a:solidFill>
                  <a:srgbClr val="FF0000"/>
                </a:solidFill>
              </a:rPr>
              <a:t>占有（实际控制物，如小王拿着手机）；</a:t>
            </a:r>
            <a:endParaRPr lang="zh-CN" altLang="en-US">
              <a:solidFill>
                <a:srgbClr val="FF0000"/>
              </a:solidFill>
            </a:endParaRPr>
          </a:p>
          <a:p>
            <a:r>
              <a:rPr lang="en-US" altLang="zh-CN">
                <a:solidFill>
                  <a:srgbClr val="FF0000"/>
                </a:solidFill>
              </a:rPr>
              <a:t>b. </a:t>
            </a:r>
            <a:r>
              <a:rPr lang="zh-CN" altLang="en-US">
                <a:solidFill>
                  <a:srgbClr val="FF0000"/>
                </a:solidFill>
              </a:rPr>
              <a:t>使用（按用途用物，如小王用手机打电话）；</a:t>
            </a:r>
            <a:endParaRPr lang="zh-CN" altLang="en-US">
              <a:solidFill>
                <a:srgbClr val="FF0000"/>
              </a:solidFill>
            </a:endParaRPr>
          </a:p>
          <a:p>
            <a:r>
              <a:rPr lang="en-US" altLang="zh-CN">
                <a:solidFill>
                  <a:srgbClr val="FF0000"/>
                </a:solidFill>
              </a:rPr>
              <a:t>c. </a:t>
            </a:r>
            <a:r>
              <a:rPr lang="zh-CN" altLang="en-US">
                <a:solidFill>
                  <a:srgbClr val="FF0000"/>
                </a:solidFill>
              </a:rPr>
              <a:t>收益（从物中获利，如小王将手机出租给同学收租金）；</a:t>
            </a:r>
            <a:endParaRPr lang="zh-CN" altLang="en-US">
              <a:solidFill>
                <a:srgbClr val="FF0000"/>
              </a:solidFill>
            </a:endParaRPr>
          </a:p>
          <a:p>
            <a:r>
              <a:rPr lang="en-US" altLang="zh-CN">
                <a:solidFill>
                  <a:srgbClr val="FF0000"/>
                </a:solidFill>
              </a:rPr>
              <a:t>d. </a:t>
            </a:r>
            <a:r>
              <a:rPr lang="zh-CN" altLang="en-US">
                <a:solidFill>
                  <a:srgbClr val="FF0000"/>
                </a:solidFill>
              </a:rPr>
              <a:t>处分（决定物的命运，如小王卖掉手机、抵押手机）；</a:t>
            </a:r>
            <a:endParaRPr lang="zh-CN" altLang="en-US">
              <a:solidFill>
                <a:srgbClr val="FF0000"/>
              </a:solidFill>
            </a:endParaRPr>
          </a:p>
          <a:p>
            <a:r>
              <a:rPr lang="zh-CN" altLang="en-US"/>
              <a:t>对应主案例</a:t>
            </a:r>
            <a:r>
              <a:rPr lang="en-US" altLang="zh-CN"/>
              <a:t> 1</a:t>
            </a:r>
            <a:r>
              <a:rPr lang="zh-CN" altLang="en-US"/>
              <a:t>：小王对手机享有所有权，可自主决定占有、使用、出租、抵押等事项。</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小王对手机享有的是哪种物权？包含哪些权能？小王将手机抵押给小李，小李享有的是哪种物权？</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小王享有的是所有权，包含占有（拿着手机）、使用（打电话）、收益（若出租可收租金）、处分（抵押、卖掉）四项权能；小李享有的是担保物权（抵押权），到期小王不还钱，小李可处分手机抵债，依据《民法典》第</a:t>
            </a:r>
            <a:r>
              <a:rPr lang="en-US" altLang="zh-CN">
                <a:solidFill>
                  <a:srgbClr val="FF0000"/>
                </a:solidFill>
              </a:rPr>
              <a:t> 240 </a:t>
            </a:r>
            <a:r>
              <a:rPr lang="zh-CN" altLang="en-US">
                <a:solidFill>
                  <a:srgbClr val="FF0000"/>
                </a:solidFill>
              </a:rPr>
              <a:t>条、第</a:t>
            </a:r>
            <a:r>
              <a:rPr lang="en-US" altLang="zh-CN">
                <a:solidFill>
                  <a:srgbClr val="FF0000"/>
                </a:solidFill>
              </a:rPr>
              <a:t> 387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案例分析环节（师生互动</a:t>
            </a:r>
            <a:r>
              <a:rPr lang="en-US" altLang="zh-CN">
                <a:sym typeface="+mn-ea"/>
              </a:rPr>
              <a:t> + </a:t>
            </a:r>
            <a:r>
              <a:rPr lang="zh-CN" altLang="en-US">
                <a:sym typeface="+mn-ea"/>
              </a:rPr>
              <a:t>物权识别）</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小李对租的房子享有的是物权还是债权？能否阻止房东随意进入房间？为什么？</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是债权（基于租房合同的使用权），不是物权（居住权需依法登记，租房不自动产生居住权）；能阻止房东随意进入</a:t>
            </a:r>
            <a:r>
              <a:rPr lang="en-US" altLang="zh-CN">
                <a:solidFill>
                  <a:srgbClr val="FF0000"/>
                </a:solidFill>
              </a:rPr>
              <a:t> —— </a:t>
            </a:r>
            <a:r>
              <a:rPr lang="zh-CN" altLang="en-US">
                <a:solidFill>
                  <a:srgbClr val="FF0000"/>
                </a:solidFill>
              </a:rPr>
              <a:t>虽无物权，但租房合同赋予小李</a:t>
            </a:r>
            <a:r>
              <a:rPr lang="en-US" altLang="zh-CN">
                <a:solidFill>
                  <a:srgbClr val="FF0000"/>
                </a:solidFill>
              </a:rPr>
              <a:t>‘</a:t>
            </a:r>
            <a:r>
              <a:rPr lang="zh-CN" altLang="en-US">
                <a:solidFill>
                  <a:srgbClr val="FF0000"/>
                </a:solidFill>
              </a:rPr>
              <a:t>占有使用权</a:t>
            </a:r>
            <a:r>
              <a:rPr lang="en-US" altLang="zh-CN">
                <a:solidFill>
                  <a:srgbClr val="FF0000"/>
                </a:solidFill>
              </a:rPr>
              <a:t>’</a:t>
            </a:r>
            <a:r>
              <a:rPr lang="zh-CN" altLang="en-US">
                <a:solidFill>
                  <a:srgbClr val="FF0000"/>
                </a:solidFill>
              </a:rPr>
              <a:t>，房东需尊重，依据《民法典》第</a:t>
            </a:r>
            <a:r>
              <a:rPr lang="en-US" altLang="zh-CN">
                <a:solidFill>
                  <a:srgbClr val="FF0000"/>
                </a:solidFill>
              </a:rPr>
              <a:t> 709 </a:t>
            </a:r>
            <a:r>
              <a:rPr lang="zh-CN" altLang="en-US">
                <a:solidFill>
                  <a:srgbClr val="FF0000"/>
                </a:solidFill>
              </a:rPr>
              <a:t>条（租赁合同义务），但本质是债权保护，非物权保护。</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小赵与小孙约定的</a:t>
            </a:r>
            <a:r>
              <a:rPr lang="en-US" altLang="zh-CN"/>
              <a:t>‘</a:t>
            </a:r>
            <a:r>
              <a:rPr lang="zh-CN" altLang="en-US"/>
              <a:t>电脑使用权</a:t>
            </a:r>
            <a:r>
              <a:rPr lang="en-US" altLang="zh-CN"/>
              <a:t>’</a:t>
            </a:r>
            <a:r>
              <a:rPr lang="zh-CN" altLang="en-US"/>
              <a:t>是否属于物权？为什么？小孙若发现小赵把电脑卖掉，能否要求新买家归还电脑？</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不属于物权</a:t>
            </a:r>
            <a:r>
              <a:rPr lang="en-US" altLang="zh-CN">
                <a:solidFill>
                  <a:srgbClr val="FF0000"/>
                </a:solidFill>
              </a:rPr>
              <a:t> —— </a:t>
            </a:r>
            <a:r>
              <a:rPr lang="zh-CN" altLang="en-US">
                <a:solidFill>
                  <a:srgbClr val="FF0000"/>
                </a:solidFill>
              </a:rPr>
              <a:t>因</a:t>
            </a:r>
            <a:r>
              <a:rPr lang="en-US" altLang="zh-CN">
                <a:solidFill>
                  <a:srgbClr val="FF0000"/>
                </a:solidFill>
              </a:rPr>
              <a:t>‘</a:t>
            </a:r>
            <a:r>
              <a:rPr lang="zh-CN" altLang="en-US">
                <a:solidFill>
                  <a:srgbClr val="FF0000"/>
                </a:solidFill>
              </a:rPr>
              <a:t>电脑使用权</a:t>
            </a:r>
            <a:r>
              <a:rPr lang="en-US" altLang="zh-CN">
                <a:solidFill>
                  <a:srgbClr val="FF0000"/>
                </a:solidFill>
              </a:rPr>
              <a:t>’</a:t>
            </a:r>
            <a:r>
              <a:rPr lang="zh-CN" altLang="en-US">
                <a:solidFill>
                  <a:srgbClr val="FF0000"/>
                </a:solidFill>
              </a:rPr>
              <a:t>不是法律规定的物权类型，违反物权法定原则；小孙不能要求新买家归还</a:t>
            </a:r>
            <a:r>
              <a:rPr lang="en-US" altLang="zh-CN">
                <a:solidFill>
                  <a:srgbClr val="FF0000"/>
                </a:solidFill>
              </a:rPr>
              <a:t> —— </a:t>
            </a:r>
            <a:r>
              <a:rPr lang="zh-CN" altLang="en-US">
                <a:solidFill>
                  <a:srgbClr val="FF0000"/>
                </a:solidFill>
              </a:rPr>
              <a:t>小孙只有债权，不能对抗新买家（新买家对电脑有所有权，物权优先于债权），依据《民法典》第</a:t>
            </a:r>
            <a:r>
              <a:rPr lang="en-US" altLang="zh-CN">
                <a:solidFill>
                  <a:srgbClr val="FF0000"/>
                </a:solidFill>
              </a:rPr>
              <a:t> 216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小陈对平板享有的是哪种物权？到期小孙不还钱，小陈能否直接卖掉平板？需要注意什么？</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是担保物权中的抵押权；小陈不能直接卖掉</a:t>
            </a:r>
            <a:r>
              <a:rPr lang="en-US" altLang="zh-CN">
                <a:solidFill>
                  <a:srgbClr val="FF0000"/>
                </a:solidFill>
              </a:rPr>
              <a:t> —— </a:t>
            </a:r>
            <a:r>
              <a:rPr lang="zh-CN" altLang="en-US">
                <a:solidFill>
                  <a:srgbClr val="FF0000"/>
                </a:solidFill>
              </a:rPr>
              <a:t>需先与小孙协商，协商不成可向法院起诉，由法院拍卖，不能自行卖掉（避免损害小孙利益），依据《民法典》第</a:t>
            </a:r>
            <a:r>
              <a:rPr lang="en-US" altLang="zh-CN">
                <a:solidFill>
                  <a:srgbClr val="FF0000"/>
                </a:solidFill>
              </a:rPr>
              <a:t> 394 </a:t>
            </a:r>
            <a:r>
              <a:rPr lang="zh-CN" altLang="en-US">
                <a:solidFill>
                  <a:srgbClr val="FF0000"/>
                </a:solidFill>
              </a:rPr>
              <a:t>条（抵押权实现方式）。</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20 课时：物权（二）—— 所有权</a:t>
            </a:r>
            <a:endParaRPr lang="zh-CN" altLang="en-US"/>
          </a:p>
        </p:txBody>
      </p:sp>
      <p:pic>
        <p:nvPicPr>
          <p:cNvPr id="3" name="内容占位符 2" descr="default_2_img"/>
          <p:cNvPicPr>
            <a:picLocks noChangeAspect="1"/>
          </p:cNvPicPr>
          <p:nvPr>
            <p:ph idx="16390"/>
            <p:custDataLst>
              <p:tags r:id="rId2"/>
            </p:custDataLst>
          </p:nvPr>
        </p:nvPicPr>
        <p:blipFill>
          <a:blip r:embed="rId3"/>
          <a:srcRect t="33539" b="33539"/>
          <a:stretch>
            <a:fillRect/>
          </a:stretch>
        </p:blipFill>
        <p:spPr>
          <a:xfrm>
            <a:off x="609600" y="609600"/>
            <a:ext cx="10972800" cy="2032000"/>
          </a:xfrm>
          <a:custGeom>
            <a:avLst/>
            <a:gdLst>
              <a:gd name="connisteX0" fmla="*/ 0 w 10972800"/>
              <a:gd name="connsiteY0" fmla="*/ 203200 h 2032000"/>
              <a:gd name="connisteX1" fmla="*/ 203200 w 10972800"/>
              <a:gd name="connsiteY1" fmla="*/ 0 h 2032000"/>
              <a:gd name="connisteX2" fmla="*/ 10769600 w 10972800"/>
              <a:gd name="connsiteY2" fmla="*/ 0 h 2032000"/>
              <a:gd name="connisteX3" fmla="*/ 10972800 w 10972800"/>
              <a:gd name="connsiteY3" fmla="*/ 203200 h 2032000"/>
              <a:gd name="connisteX4" fmla="*/ 10972800 w 10972800"/>
              <a:gd name="connsiteY4" fmla="*/ 1828800 h 2032000"/>
              <a:gd name="connisteX5" fmla="*/ 10769600 w 10972800"/>
              <a:gd name="connsiteY5" fmla="*/ 2032000 h 2032000"/>
              <a:gd name="connisteX6" fmla="*/ 203200 w 10972800"/>
              <a:gd name="connsiteY6" fmla="*/ 2032000 h 2032000"/>
              <a:gd name="connisteX7" fmla="*/ 0 w 10972800"/>
              <a:gd name="connsiteY7" fmla="*/ 1828800 h 2032000"/>
              <a:gd name="connisteX8" fmla="*/ 0 w 109728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32000">
                <a:moveTo>
                  <a:pt x="0" y="203200"/>
                </a:moveTo>
                <a:cubicBezTo>
                  <a:pt x="0" y="90976"/>
                  <a:pt x="90976" y="0"/>
                  <a:pt x="203200" y="0"/>
                </a:cubicBezTo>
                <a:lnTo>
                  <a:pt x="10769600" y="0"/>
                </a:lnTo>
                <a:cubicBezTo>
                  <a:pt x="10881824" y="0"/>
                  <a:pt x="10972800" y="90976"/>
                  <a:pt x="10972800" y="203200"/>
                </a:cubicBezTo>
                <a:lnTo>
                  <a:pt x="10972800" y="1828800"/>
                </a:lnTo>
                <a:cubicBezTo>
                  <a:pt x="10972800" y="1941024"/>
                  <a:pt x="10881824" y="2032000"/>
                  <a:pt x="10769600" y="2032000"/>
                </a:cubicBezTo>
                <a:lnTo>
                  <a:pt x="203200" y="2032000"/>
                </a:lnTo>
                <a:cubicBezTo>
                  <a:pt x="90976" y="2032000"/>
                  <a:pt x="0" y="1941024"/>
                  <a:pt x="0" y="1828800"/>
                </a:cubicBezTo>
                <a:lnTo>
                  <a:pt x="0" y="203200"/>
                </a:lnTo>
                <a:close/>
              </a:path>
            </a:pathLst>
          </a:custGeom>
        </p:spPr>
      </p:pic>
      <p:sp>
        <p:nvSpPr>
          <p:cNvPr id="4" name="文本占位符 3"/>
          <p:cNvSpPr>
            <a:spLocks noGrp="1"/>
          </p:cNvSpPr>
          <p:nvPr>
            <p:ph type="body" idx="16386"/>
            <p:custDataLst>
              <p:tags r:id="rId4"/>
            </p:custDataLst>
          </p:nvPr>
        </p:nvSpPr>
        <p:spPr/>
        <p:txBody>
          <a:bodyPr/>
          <a:p>
            <a:r>
              <a:rPr lang="zh-CN" altLang="en-US"/>
              <a:t>所有权的概念</a:t>
            </a:r>
            <a:endParaRPr lang="zh-CN" altLang="en-US"/>
          </a:p>
        </p:txBody>
      </p:sp>
      <p:sp>
        <p:nvSpPr>
          <p:cNvPr id="5" name="文本占位符 4"/>
          <p:cNvSpPr>
            <a:spLocks noGrp="1"/>
          </p:cNvSpPr>
          <p:nvPr>
            <p:ph type="body" idx="16387"/>
            <p:custDataLst>
              <p:tags r:id="rId5"/>
            </p:custDataLst>
          </p:nvPr>
        </p:nvSpPr>
        <p:spPr/>
        <p:txBody>
          <a:bodyPr/>
          <a:p>
            <a:r>
              <a:rPr lang="zh-CN" altLang="en-US"/>
              <a:t>详细描述：所有权是所有人依法对自己财产所享有的占有、使用、收益和处分的权利。课程会阐述其内涵、特征，使学员了解所有权在物权中的核心地位。</a:t>
            </a:r>
            <a:endParaRPr lang="zh-CN" altLang="en-US"/>
          </a:p>
        </p:txBody>
      </p:sp>
      <p:sp>
        <p:nvSpPr>
          <p:cNvPr id="6" name="文本占位符 5"/>
          <p:cNvSpPr>
            <a:spLocks noGrp="1"/>
          </p:cNvSpPr>
          <p:nvPr>
            <p:ph type="body" idx="16388"/>
            <p:custDataLst>
              <p:tags r:id="rId6"/>
            </p:custDataLst>
          </p:nvPr>
        </p:nvSpPr>
        <p:spPr/>
        <p:txBody>
          <a:bodyPr/>
          <a:p>
            <a:r>
              <a:rPr lang="zh-CN" altLang="en-US"/>
              <a:t>所有权的权能</a:t>
            </a:r>
            <a:endParaRPr lang="zh-CN" altLang="en-US"/>
          </a:p>
        </p:txBody>
      </p:sp>
      <p:sp>
        <p:nvSpPr>
          <p:cNvPr id="7" name="文本占位符 6"/>
          <p:cNvSpPr>
            <a:spLocks noGrp="1"/>
          </p:cNvSpPr>
          <p:nvPr>
            <p:ph type="body" idx="16389"/>
            <p:custDataLst>
              <p:tags r:id="rId7"/>
            </p:custDataLst>
          </p:nvPr>
        </p:nvSpPr>
        <p:spPr/>
        <p:txBody>
          <a:bodyPr/>
          <a:p>
            <a:r>
              <a:rPr lang="zh-CN" altLang="en-US"/>
              <a:t>详细描述：所有权的权能包括占有、使用、收益和处分。本部分将分别讲解各项权能的含义和行使方式，让学员明白如何合法行使所有权的各项权能。</a:t>
            </a:r>
            <a:endParaRPr lang="zh-CN" altLang="en-US"/>
          </a:p>
        </p:txBody>
      </p:sp>
    </p:spTree>
    <p:custDataLst>
      <p:tags r:id="rId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掌握所有权的四项权能（占有、使用、收益、处分）及行使规则，明确权能分离的常见场景（如出租物品实现收益权）</a:t>
            </a:r>
            <a:endParaRPr lang="zh-CN" altLang="en-US"/>
          </a:p>
          <a:p>
            <a:r>
              <a:rPr lang="en-US" altLang="zh-CN"/>
              <a:t>•</a:t>
            </a:r>
            <a:r>
              <a:rPr lang="zh-CN" altLang="en-US"/>
              <a:t>理解共有制度的</a:t>
            </a:r>
            <a:r>
              <a:rPr lang="en-US" altLang="zh-CN"/>
              <a:t> 2 </a:t>
            </a:r>
            <a:r>
              <a:rPr lang="zh-CN" altLang="en-US"/>
              <a:t>类形式（按份共有、共同共有）及区别，能处理共有物品的使用、处分纠纷</a:t>
            </a:r>
            <a:endParaRPr lang="zh-CN" altLang="en-US"/>
          </a:p>
          <a:p>
            <a:r>
              <a:rPr lang="en-US" altLang="zh-CN"/>
              <a:t>•</a:t>
            </a:r>
            <a:r>
              <a:rPr lang="zh-CN" altLang="en-US"/>
              <a:t>掌握善意取得制度的构成要件及适用场景，能判断二手交易中是否构成善意取得；了解拾得遗失物的处理规则</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：三名学生共同购买电脑（按份共有）</a:t>
            </a:r>
            <a:endParaRPr lang="zh-CN" altLang="en-US"/>
          </a:p>
          <a:p>
            <a:r>
              <a:rPr lang="zh-CN" altLang="en-US"/>
              <a:t>小王、小李、小赵是高职电商专业同班同学，为完成课程作业，共同出资</a:t>
            </a:r>
            <a:r>
              <a:rPr lang="en-US" altLang="zh-CN"/>
              <a:t> 8000 </a:t>
            </a:r>
            <a:r>
              <a:rPr lang="zh-CN" altLang="en-US"/>
              <a:t>元购买一台笔记本电脑（小王出</a:t>
            </a:r>
            <a:r>
              <a:rPr lang="en-US" altLang="zh-CN"/>
              <a:t> 3000 </a:t>
            </a:r>
            <a:r>
              <a:rPr lang="zh-CN" altLang="en-US"/>
              <a:t>元，小李出</a:t>
            </a:r>
            <a:r>
              <a:rPr lang="en-US" altLang="zh-CN"/>
              <a:t> 3000 </a:t>
            </a:r>
            <a:r>
              <a:rPr lang="zh-CN" altLang="en-US"/>
              <a:t>元，小赵出</a:t>
            </a:r>
            <a:r>
              <a:rPr lang="en-US" altLang="zh-CN"/>
              <a:t> 2000 </a:t>
            </a:r>
            <a:r>
              <a:rPr lang="zh-CN" altLang="en-US"/>
              <a:t>元），未约定共有类型和使用方式。使用中，小王想将电脑出租给其他班级赚租金，小李不同意；小赵想将自己的份额转让给同学小孙，小王、小李也不同意。三人就共有电脑的收益、份额处分产生纠纷，该电脑属于哪种共有？小王、小赵的主张是否合法？</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：购买二手手机遇无权处分（善意取得）</a:t>
            </a:r>
            <a:endParaRPr lang="zh-CN" altLang="en-US"/>
          </a:p>
          <a:p>
            <a:r>
              <a:rPr lang="zh-CN" altLang="en-US"/>
              <a:t>小孙是高职计算机专业学生，在某二手平台以</a:t>
            </a:r>
            <a:r>
              <a:rPr lang="en-US" altLang="zh-CN"/>
              <a:t> 2000 </a:t>
            </a:r>
            <a:r>
              <a:rPr lang="zh-CN" altLang="en-US"/>
              <a:t>元价格（市场价约</a:t>
            </a:r>
            <a:r>
              <a:rPr lang="en-US" altLang="zh-CN"/>
              <a:t> 2500 </a:t>
            </a:r>
            <a:r>
              <a:rPr lang="zh-CN" altLang="en-US"/>
              <a:t>元）向同学小刘购买一部二手智能手机，小刘称</a:t>
            </a:r>
            <a:r>
              <a:rPr lang="en-US" altLang="zh-CN"/>
              <a:t> “</a:t>
            </a:r>
            <a:r>
              <a:rPr lang="zh-CN" altLang="en-US"/>
              <a:t>手机是自己的，因换新机出售</a:t>
            </a:r>
            <a:r>
              <a:rPr lang="en-US" altLang="zh-CN"/>
              <a:t>”</a:t>
            </a:r>
            <a:r>
              <a:rPr lang="zh-CN" altLang="en-US"/>
              <a:t>，并交付手机。后手机原主人小陈找到小孙，称</a:t>
            </a:r>
            <a:r>
              <a:rPr lang="en-US" altLang="zh-CN"/>
              <a:t> “</a:t>
            </a:r>
            <a:r>
              <a:rPr lang="zh-CN" altLang="en-US"/>
              <a:t>手机是小刘借走后擅自卖掉的，自己才是所有权人</a:t>
            </a:r>
            <a:r>
              <a:rPr lang="en-US" altLang="zh-CN"/>
              <a:t>”</a:t>
            </a:r>
            <a:r>
              <a:rPr lang="zh-CN" altLang="en-US"/>
              <a:t>，要求小孙返还手机。小孙的购买行为是否构成善意取得？能否保留手机？</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19 课时：物权（一）—— 物权概述与物权法定原则</a:t>
            </a:r>
            <a:endParaRPr lang="zh-CN" altLang="en-US"/>
          </a:p>
        </p:txBody>
      </p:sp>
      <p:pic>
        <p:nvPicPr>
          <p:cNvPr id="3" name="图片占位符 2" descr="default_2_img"/>
          <p:cNvPicPr>
            <a:picLocks noChangeAspect="1"/>
          </p:cNvPicPr>
          <p:nvPr>
            <p:ph type="pic" idx="16390"/>
            <p:custDataLst>
              <p:tags r:id="rId2"/>
            </p:custDataLst>
          </p:nvPr>
        </p:nvPicPr>
        <p:blipFill>
          <a:blip r:embed="rId3"/>
          <a:srcRect l="21875" r="21875"/>
          <a:stretch>
            <a:fillRect/>
          </a:stretch>
        </p:blipFill>
        <p:spPr>
          <a:xfrm>
            <a:off x="609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p:spPr>
      </p:pic>
      <p:sp>
        <p:nvSpPr>
          <p:cNvPr id="4" name="文本占位符 3"/>
          <p:cNvSpPr>
            <a:spLocks noGrp="1"/>
          </p:cNvSpPr>
          <p:nvPr>
            <p:ph type="body" idx="16386"/>
            <p:custDataLst>
              <p:tags r:id="rId4"/>
            </p:custDataLst>
          </p:nvPr>
        </p:nvSpPr>
        <p:spPr/>
        <p:txBody>
          <a:bodyPr/>
          <a:p>
            <a:r>
              <a:rPr lang="zh-CN" altLang="en-US"/>
              <a:t>物权概述</a:t>
            </a:r>
            <a:endParaRPr lang="zh-CN" altLang="en-US"/>
          </a:p>
        </p:txBody>
      </p:sp>
      <p:sp>
        <p:nvSpPr>
          <p:cNvPr id="5" name="文本占位符 4"/>
          <p:cNvSpPr>
            <a:spLocks noGrp="1"/>
          </p:cNvSpPr>
          <p:nvPr>
            <p:ph type="body" idx="16387"/>
            <p:custDataLst>
              <p:tags r:id="rId5"/>
            </p:custDataLst>
          </p:nvPr>
        </p:nvSpPr>
        <p:spPr/>
        <p:txBody>
          <a:bodyPr>
            <a:noAutofit/>
          </a:bodyPr>
          <a:p>
            <a:r>
              <a:rPr lang="zh-CN" altLang="en-US" sz="2000"/>
              <a:t>详细描述：物权是对特定物享有直接支配和排他的权利。本部分将介绍物权的概念、特征和分类，帮助学员理解物权在民法体系中的重要地位，为后续学习打下基础。</a:t>
            </a:r>
            <a:endParaRPr lang="zh-CN" altLang="en-US" sz="2000"/>
          </a:p>
        </p:txBody>
      </p:sp>
      <p:pic>
        <p:nvPicPr>
          <p:cNvPr id="6" name="图片占位符 5" descr="d29fcf6d-bd3c-11f0-a561-ee18254de8d7"/>
          <p:cNvPicPr>
            <a:picLocks noChangeAspect="1"/>
          </p:cNvPicPr>
          <p:nvPr>
            <p:ph type="pic" idx="16391"/>
            <p:custDataLst>
              <p:tags r:id="rId6"/>
            </p:custDataLst>
          </p:nvPr>
        </p:nvPicPr>
        <p:blipFill>
          <a:blip r:embed="rId7"/>
          <a:srcRect/>
          <a:stretch>
            <a:fillRect/>
          </a:stretch>
        </p:blipFill>
        <p:spPr>
          <a:xfrm>
            <a:off x="609600" y="4191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p:spPr>
      </p:pic>
      <p:sp>
        <p:nvSpPr>
          <p:cNvPr id="7" name="文本占位符 6"/>
          <p:cNvSpPr>
            <a:spLocks noGrp="1"/>
          </p:cNvSpPr>
          <p:nvPr>
            <p:ph type="body" idx="16388"/>
            <p:custDataLst>
              <p:tags r:id="rId8"/>
            </p:custDataLst>
          </p:nvPr>
        </p:nvSpPr>
        <p:spPr/>
        <p:txBody>
          <a:bodyPr/>
          <a:p>
            <a:r>
              <a:rPr lang="zh-CN" altLang="en-US"/>
              <a:t>物权法定原则</a:t>
            </a:r>
            <a:endParaRPr lang="zh-CN" altLang="en-US"/>
          </a:p>
        </p:txBody>
      </p:sp>
      <p:sp>
        <p:nvSpPr>
          <p:cNvPr id="8" name="文本占位符 7"/>
          <p:cNvSpPr>
            <a:spLocks noGrp="1"/>
          </p:cNvSpPr>
          <p:nvPr>
            <p:ph type="body" idx="16389"/>
            <p:custDataLst>
              <p:tags r:id="rId9"/>
            </p:custDataLst>
          </p:nvPr>
        </p:nvSpPr>
        <p:spPr/>
        <p:txBody>
          <a:bodyPr>
            <a:noAutofit/>
          </a:bodyPr>
          <a:p>
            <a:r>
              <a:rPr lang="zh-CN" altLang="en-US" sz="2000"/>
              <a:t>详细描述：物权法定原则是指物权的种类和内容由法律规定。课程会讲解该原则的含义、意义及违反后果，让学员明白遵循此原则对维护物权秩序和交易安全的重要性。</a:t>
            </a:r>
            <a:endParaRPr lang="zh-CN" altLang="en-US" sz="2000"/>
          </a:p>
        </p:txBody>
      </p:sp>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：夫妻共同购买的平板（共同共有）</a:t>
            </a:r>
            <a:endParaRPr lang="zh-CN" altLang="en-US"/>
          </a:p>
          <a:p>
            <a:r>
              <a:rPr lang="zh-CN" altLang="en-US"/>
              <a:t>小张（高职教师）与配偶小陈（企业员工）婚后共同出资</a:t>
            </a:r>
            <a:r>
              <a:rPr lang="en-US" altLang="zh-CN"/>
              <a:t> 6000 </a:t>
            </a:r>
            <a:r>
              <a:rPr lang="zh-CN" altLang="en-US"/>
              <a:t>元购买一台平板，用于家庭娱乐和小张备课。后两人感情不和，小陈未经小张同意，将平板以</a:t>
            </a:r>
            <a:r>
              <a:rPr lang="en-US" altLang="zh-CN"/>
              <a:t> 3000 </a:t>
            </a:r>
            <a:r>
              <a:rPr lang="zh-CN" altLang="en-US"/>
              <a:t>元价格卖给同事小李，并交付平板。小张发现后，主张</a:t>
            </a:r>
            <a:r>
              <a:rPr lang="en-US" altLang="zh-CN"/>
              <a:t> “</a:t>
            </a:r>
            <a:r>
              <a:rPr lang="zh-CN" altLang="en-US"/>
              <a:t>平板是夫妻共同共有，小陈无权单独处分</a:t>
            </a:r>
            <a:r>
              <a:rPr lang="en-US" altLang="zh-CN"/>
              <a:t>”</a:t>
            </a:r>
            <a:r>
              <a:rPr lang="zh-CN" altLang="en-US"/>
              <a:t>，要求小李返还平板。小李能否取得平板所有权？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：拾得校园卡后冒用消费（拾得遗失物）</a:t>
            </a:r>
            <a:endParaRPr lang="zh-CN" altLang="en-US"/>
          </a:p>
          <a:p>
            <a:r>
              <a:rPr lang="zh-CN" altLang="en-US"/>
              <a:t>小周是高职食品专业学生，在食堂拾得同学小吴的校园卡（内有余额</a:t>
            </a:r>
            <a:r>
              <a:rPr lang="en-US" altLang="zh-CN"/>
              <a:t> 500 </a:t>
            </a:r>
            <a:r>
              <a:rPr lang="zh-CN" altLang="en-US"/>
              <a:t>元），未交给学校失物招领处，反而用校园卡在超市消费</a:t>
            </a:r>
            <a:r>
              <a:rPr lang="en-US" altLang="zh-CN"/>
              <a:t> 300 </a:t>
            </a:r>
            <a:r>
              <a:rPr lang="zh-CN" altLang="en-US"/>
              <a:t>元。小吴发现校园卡丢失后，通过监控找到小周，要求小周返还</a:t>
            </a:r>
            <a:r>
              <a:rPr lang="en-US" altLang="zh-CN"/>
              <a:t> 300 </a:t>
            </a:r>
            <a:r>
              <a:rPr lang="zh-CN" altLang="en-US"/>
              <a:t>元消费款并归还校园卡。小周是否有义务返还？若校园卡损坏，小周是否需要赔偿？</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240 </a:t>
            </a:r>
            <a:r>
              <a:rPr lang="zh-CN" altLang="en-US"/>
              <a:t>条【所有权权能】：</a:t>
            </a:r>
            <a:r>
              <a:rPr lang="en-US" altLang="zh-CN"/>
              <a:t>“</a:t>
            </a:r>
            <a:r>
              <a:rPr lang="zh-CN" altLang="en-US"/>
              <a:t>所有权人对自己的不动产或者动产，依法享有占有、使用、收益和处分的权利。</a:t>
            </a:r>
            <a:r>
              <a:rPr lang="en-US" altLang="zh-CN"/>
              <a:t>”</a:t>
            </a:r>
            <a:endParaRPr lang="en-US" altLang="zh-CN"/>
          </a:p>
          <a:p>
            <a:r>
              <a:rPr lang="zh-CN" altLang="en-US">
                <a:solidFill>
                  <a:srgbClr val="FF0000"/>
                </a:solidFill>
              </a:rPr>
              <a:t>解读：所有权四项权能可单独分离行使（如出租物品：所有权人保留所有权，承租人取得占有、使用权，所有权人取得收益权）。</a:t>
            </a:r>
            <a:endParaRPr lang="zh-CN" altLang="en-US">
              <a:solidFill>
                <a:srgbClr val="FF0000"/>
              </a:solidFill>
            </a:endParaRPr>
          </a:p>
          <a:p>
            <a:r>
              <a:rPr lang="zh-CN" altLang="en-US"/>
              <a:t>对应主案例</a:t>
            </a:r>
            <a:r>
              <a:rPr lang="en-US" altLang="zh-CN"/>
              <a:t> 1</a:t>
            </a:r>
            <a:r>
              <a:rPr lang="zh-CN" altLang="en-US"/>
              <a:t>：三名学生作为所有权人，共同享有占有（轮流持有）、使用（完成作业）、收益（出租）、处分（转让份额）权能，需按共有规则行使。</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a:t>
            </a:r>
            <a:r>
              <a:rPr lang="zh-CN" altLang="en-US"/>
              <a:t>《民法典》第</a:t>
            </a:r>
            <a:r>
              <a:rPr lang="en-US" altLang="zh-CN"/>
              <a:t> 308 </a:t>
            </a:r>
            <a:r>
              <a:rPr lang="zh-CN" altLang="en-US"/>
              <a:t>条【共有类型认定】：</a:t>
            </a:r>
            <a:r>
              <a:rPr lang="en-US" altLang="zh-CN"/>
              <a:t>“</a:t>
            </a:r>
            <a:r>
              <a:rPr lang="zh-CN" altLang="en-US"/>
              <a:t>共有人对共有的不动产或者动产没有约定为按份共有或者共同共有，或者约定不明确的，除共有人具有家庭关系等外，视为按份共有。</a:t>
            </a:r>
            <a:r>
              <a:rPr lang="en-US" altLang="zh-CN"/>
              <a:t>”</a:t>
            </a:r>
            <a:endParaRPr lang="en-US" altLang="zh-CN"/>
          </a:p>
          <a:p>
            <a:r>
              <a:rPr lang="zh-CN" altLang="en-US"/>
              <a:t>《民法典》第</a:t>
            </a:r>
            <a:r>
              <a:rPr lang="en-US" altLang="zh-CN"/>
              <a:t> 309 </a:t>
            </a:r>
            <a:r>
              <a:rPr lang="zh-CN" altLang="en-US"/>
              <a:t>条【按份共有份额确定】：</a:t>
            </a:r>
            <a:r>
              <a:rPr lang="en-US" altLang="zh-CN"/>
              <a:t>“</a:t>
            </a:r>
            <a:r>
              <a:rPr lang="zh-CN" altLang="en-US"/>
              <a:t>按份共有人对共有的不动产或者动产享有的份额，没有约定或者约定不明确的，按照出资额确定；不能确定出资额的，视为等额享有。</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共有类型优先看约定，无约定且无家庭关系</a:t>
            </a:r>
            <a:r>
              <a:rPr lang="en-US" altLang="en-US">
                <a:solidFill>
                  <a:srgbClr val="FF0000"/>
                </a:solidFill>
              </a:rPr>
              <a:t>→</a:t>
            </a:r>
            <a:r>
              <a:rPr lang="zh-CN" altLang="en-US">
                <a:solidFill>
                  <a:srgbClr val="FF0000"/>
                </a:solidFill>
              </a:rPr>
              <a:t>按份共有；</a:t>
            </a:r>
            <a:r>
              <a:rPr lang="en-US" altLang="en-US">
                <a:solidFill>
                  <a:srgbClr val="FF0000"/>
                </a:solidFill>
              </a:rPr>
              <a:t>②</a:t>
            </a:r>
            <a:r>
              <a:rPr lang="en-US" altLang="zh-CN">
                <a:solidFill>
                  <a:srgbClr val="FF0000"/>
                </a:solidFill>
              </a:rPr>
              <a:t> </a:t>
            </a:r>
            <a:r>
              <a:rPr lang="zh-CN" altLang="en-US">
                <a:solidFill>
                  <a:srgbClr val="FF0000"/>
                </a:solidFill>
              </a:rPr>
              <a:t>按份共有份额按出资额确定，无出资额</a:t>
            </a:r>
            <a:r>
              <a:rPr lang="en-US" altLang="en-US">
                <a:solidFill>
                  <a:srgbClr val="FF0000"/>
                </a:solidFill>
              </a:rPr>
              <a:t>→</a:t>
            </a:r>
            <a:r>
              <a:rPr lang="zh-CN" altLang="en-US">
                <a:solidFill>
                  <a:srgbClr val="FF0000"/>
                </a:solidFill>
              </a:rPr>
              <a:t>等额。</a:t>
            </a:r>
            <a:endParaRPr lang="zh-CN" altLang="en-US">
              <a:solidFill>
                <a:srgbClr val="FF0000"/>
              </a:solidFill>
            </a:endParaRPr>
          </a:p>
          <a:p>
            <a:r>
              <a:rPr lang="zh-CN" altLang="en-US"/>
              <a:t>对应主案例</a:t>
            </a:r>
            <a:r>
              <a:rPr lang="en-US" altLang="zh-CN"/>
              <a:t> 1</a:t>
            </a:r>
            <a:r>
              <a:rPr lang="zh-CN" altLang="en-US"/>
              <a:t>：三人无家庭关系、无共有约定</a:t>
            </a:r>
            <a:r>
              <a:rPr lang="en-US" altLang="en-US"/>
              <a:t>→</a:t>
            </a:r>
            <a:r>
              <a:rPr lang="zh-CN" altLang="en-US"/>
              <a:t>视为按份共有，份额按出资额：小王</a:t>
            </a:r>
            <a:r>
              <a:rPr lang="en-US" altLang="zh-CN"/>
              <a:t> 3/8</a:t>
            </a:r>
            <a:r>
              <a:rPr lang="zh-CN" altLang="en-US"/>
              <a:t>，小李</a:t>
            </a:r>
            <a:r>
              <a:rPr lang="en-US" altLang="zh-CN"/>
              <a:t> 3/8</a:t>
            </a:r>
            <a:r>
              <a:rPr lang="zh-CN" altLang="en-US"/>
              <a:t>，小赵</a:t>
            </a:r>
            <a:r>
              <a:rPr lang="en-US" altLang="zh-CN"/>
              <a:t> 2/8</a:t>
            </a:r>
            <a:r>
              <a:rPr lang="zh-CN" altLang="en-US"/>
              <a:t>。</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311 </a:t>
            </a:r>
            <a:r>
              <a:rPr lang="zh-CN" altLang="en-US"/>
              <a:t>条【善意取得】：</a:t>
            </a:r>
            <a:r>
              <a:rPr lang="en-US" altLang="zh-CN"/>
              <a:t>“</a:t>
            </a:r>
            <a:r>
              <a:rPr lang="zh-CN" altLang="en-US"/>
              <a:t>无处分权人将不动产或者动产转让给受让人的，所有权人有权追回；除法律另有规定外，符合下列情形的，受让人取得该不动产或者动产的所有权：（一）受让人受让该不动产或者动产时是善意；（二）以合理的价格转让；（三）转让的不动产或者动产依照法律规定应当登记的已经登记，不需要登记的已经交付。</a:t>
            </a:r>
            <a:r>
              <a:rPr lang="en-US" altLang="zh-CN"/>
              <a:t>”</a:t>
            </a:r>
            <a:endParaRPr lang="en-US" altLang="zh-CN"/>
          </a:p>
          <a:p>
            <a:r>
              <a:rPr lang="zh-CN" altLang="en-US">
                <a:solidFill>
                  <a:srgbClr val="FF0000"/>
                </a:solidFill>
              </a:rPr>
              <a:t>解读：善意取得需同时满足</a:t>
            </a:r>
            <a:r>
              <a:rPr lang="en-US" altLang="zh-CN">
                <a:solidFill>
                  <a:srgbClr val="FF0000"/>
                </a:solidFill>
              </a:rPr>
              <a:t> “</a:t>
            </a:r>
            <a:r>
              <a:rPr lang="zh-CN" altLang="en-US">
                <a:solidFill>
                  <a:srgbClr val="FF0000"/>
                </a:solidFill>
              </a:rPr>
              <a:t>善意（不知无权处分）、合理价格、已交付</a:t>
            </a:r>
            <a:r>
              <a:rPr lang="en-US" altLang="zh-CN">
                <a:solidFill>
                  <a:srgbClr val="FF0000"/>
                </a:solidFill>
              </a:rPr>
              <a:t> / </a:t>
            </a:r>
            <a:r>
              <a:rPr lang="zh-CN" altLang="en-US">
                <a:solidFill>
                  <a:srgbClr val="FF0000"/>
                </a:solidFill>
              </a:rPr>
              <a:t>登记</a:t>
            </a:r>
            <a:r>
              <a:rPr lang="en-US" altLang="zh-CN">
                <a:solidFill>
                  <a:srgbClr val="FF0000"/>
                </a:solidFill>
              </a:rPr>
              <a:t>” </a:t>
            </a:r>
            <a:r>
              <a:rPr lang="zh-CN" altLang="en-US">
                <a:solidFill>
                  <a:srgbClr val="FF0000"/>
                </a:solidFill>
              </a:rPr>
              <a:t>三要件，构成后受让人取得所有权，原所有权人不能追回。</a:t>
            </a:r>
            <a:endParaRPr lang="zh-CN" altLang="en-US">
              <a:solidFill>
                <a:srgbClr val="FF0000"/>
              </a:solidFill>
            </a:endParaRPr>
          </a:p>
          <a:p>
            <a:r>
              <a:rPr lang="zh-CN" altLang="en-US"/>
              <a:t>对应拓展案例</a:t>
            </a:r>
            <a:r>
              <a:rPr lang="en-US" altLang="zh-CN"/>
              <a:t> 2</a:t>
            </a:r>
            <a:r>
              <a:rPr lang="zh-CN" altLang="en-US"/>
              <a:t>：小孙不知小刘是无权处分（善意）、</a:t>
            </a:r>
            <a:r>
              <a:rPr lang="en-US" altLang="zh-CN"/>
              <a:t>2000 </a:t>
            </a:r>
            <a:r>
              <a:rPr lang="zh-CN" altLang="en-US"/>
              <a:t>元属合理价格、已交付手机</a:t>
            </a:r>
            <a:r>
              <a:rPr lang="en-US" altLang="en-US"/>
              <a:t>→</a:t>
            </a:r>
            <a:r>
              <a:rPr lang="zh-CN" altLang="en-US"/>
              <a:t>构成善意取得，小孙可保留手机，小陈只能向小刘索赔。</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301 </a:t>
            </a:r>
            <a:r>
              <a:rPr lang="zh-CN" altLang="en-US"/>
              <a:t>条【共有物处分规则】：</a:t>
            </a:r>
            <a:r>
              <a:rPr lang="en-US" altLang="zh-CN"/>
              <a:t>“</a:t>
            </a:r>
            <a:r>
              <a:rPr lang="zh-CN" altLang="en-US"/>
              <a:t>处分共有的不动产或者动产以及对共有的不动产或者动产作重大修缮、变更性质或者用途的，应当经占份额三分之二以上的按份共有人或者全体共同共有人同意，但是共有人之间另有约定的除外。</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按份共有：处分需</a:t>
            </a:r>
            <a:r>
              <a:rPr lang="en-US" altLang="zh-CN">
                <a:solidFill>
                  <a:srgbClr val="FF0000"/>
                </a:solidFill>
              </a:rPr>
              <a:t> 2/3 </a:t>
            </a:r>
            <a:r>
              <a:rPr lang="zh-CN" altLang="en-US">
                <a:solidFill>
                  <a:srgbClr val="FF0000"/>
                </a:solidFill>
              </a:rPr>
              <a:t>以上份额同意（主案例</a:t>
            </a:r>
            <a:r>
              <a:rPr lang="en-US" altLang="zh-CN">
                <a:solidFill>
                  <a:srgbClr val="FF0000"/>
                </a:solidFill>
              </a:rPr>
              <a:t> 1 </a:t>
            </a:r>
            <a:r>
              <a:rPr lang="zh-CN" altLang="en-US">
                <a:solidFill>
                  <a:srgbClr val="FF0000"/>
                </a:solidFill>
              </a:rPr>
              <a:t>中小王想出租，需小王</a:t>
            </a:r>
            <a:r>
              <a:rPr lang="en-US" altLang="zh-CN">
                <a:solidFill>
                  <a:srgbClr val="FF0000"/>
                </a:solidFill>
              </a:rPr>
              <a:t> + </a:t>
            </a:r>
            <a:r>
              <a:rPr lang="zh-CN" altLang="en-US">
                <a:solidFill>
                  <a:srgbClr val="FF0000"/>
                </a:solidFill>
              </a:rPr>
              <a:t>小李</a:t>
            </a:r>
            <a:r>
              <a:rPr lang="en-US" altLang="zh-CN">
                <a:solidFill>
                  <a:srgbClr val="FF0000"/>
                </a:solidFill>
              </a:rPr>
              <a:t> + </a:t>
            </a:r>
            <a:r>
              <a:rPr lang="zh-CN" altLang="en-US">
                <a:solidFill>
                  <a:srgbClr val="FF0000"/>
                </a:solidFill>
              </a:rPr>
              <a:t>小赵中</a:t>
            </a:r>
            <a:r>
              <a:rPr lang="en-US" altLang="zh-CN">
                <a:solidFill>
                  <a:srgbClr val="FF0000"/>
                </a:solidFill>
              </a:rPr>
              <a:t> 2/3 </a:t>
            </a:r>
            <a:r>
              <a:rPr lang="zh-CN" altLang="en-US">
                <a:solidFill>
                  <a:srgbClr val="FF0000"/>
                </a:solidFill>
              </a:rPr>
              <a:t>份额同意，小王</a:t>
            </a:r>
            <a:r>
              <a:rPr lang="en-US" altLang="zh-CN">
                <a:solidFill>
                  <a:srgbClr val="FF0000"/>
                </a:solidFill>
              </a:rPr>
              <a:t> 3/8 + </a:t>
            </a:r>
            <a:r>
              <a:rPr lang="zh-CN" altLang="en-US">
                <a:solidFill>
                  <a:srgbClr val="FF0000"/>
                </a:solidFill>
              </a:rPr>
              <a:t>小李</a:t>
            </a:r>
            <a:r>
              <a:rPr lang="en-US" altLang="zh-CN">
                <a:solidFill>
                  <a:srgbClr val="FF0000"/>
                </a:solidFill>
              </a:rPr>
              <a:t> 3/8=6/8</a:t>
            </a:r>
            <a:r>
              <a:rPr lang="zh-CN" altLang="en-US">
                <a:solidFill>
                  <a:srgbClr val="FF0000"/>
                </a:solidFill>
              </a:rPr>
              <a:t>＞</a:t>
            </a:r>
            <a:r>
              <a:rPr lang="en-US" altLang="zh-CN">
                <a:solidFill>
                  <a:srgbClr val="FF0000"/>
                </a:solidFill>
              </a:rPr>
              <a:t>2/3</a:t>
            </a:r>
            <a:r>
              <a:rPr lang="zh-CN" altLang="en-US">
                <a:solidFill>
                  <a:srgbClr val="FF0000"/>
                </a:solidFill>
              </a:rPr>
              <a:t>，若两人同意即可）；</a:t>
            </a:r>
            <a:r>
              <a:rPr lang="en-US" altLang="en-US">
                <a:solidFill>
                  <a:srgbClr val="FF0000"/>
                </a:solidFill>
              </a:rPr>
              <a:t>②</a:t>
            </a:r>
            <a:r>
              <a:rPr lang="en-US" altLang="zh-CN">
                <a:solidFill>
                  <a:srgbClr val="FF0000"/>
                </a:solidFill>
              </a:rPr>
              <a:t> </a:t>
            </a:r>
            <a:r>
              <a:rPr lang="zh-CN" altLang="en-US">
                <a:solidFill>
                  <a:srgbClr val="FF0000"/>
                </a:solidFill>
              </a:rPr>
              <a:t>共同共有：处分需全体同意（拓展案例</a:t>
            </a:r>
            <a:r>
              <a:rPr lang="en-US" altLang="zh-CN">
                <a:solidFill>
                  <a:srgbClr val="FF0000"/>
                </a:solidFill>
              </a:rPr>
              <a:t> 3 </a:t>
            </a:r>
            <a:r>
              <a:rPr lang="zh-CN" altLang="en-US">
                <a:solidFill>
                  <a:srgbClr val="FF0000"/>
                </a:solidFill>
              </a:rPr>
              <a:t>中平板是夫妻共同共有，小陈单独处分无效）。</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314 </a:t>
            </a:r>
            <a:r>
              <a:rPr lang="zh-CN" altLang="en-US"/>
              <a:t>条【拾得遗失物返还义务】：</a:t>
            </a:r>
            <a:r>
              <a:rPr lang="en-US" altLang="zh-CN"/>
              <a:t>“</a:t>
            </a:r>
            <a:r>
              <a:rPr lang="zh-CN" altLang="en-US"/>
              <a:t>拾得遗失物，应当返还权利人。拾得人应当及时通知权利人领取，或者送交公安等有关部门。</a:t>
            </a:r>
            <a:r>
              <a:rPr lang="en-US" altLang="zh-CN"/>
              <a:t>”</a:t>
            </a:r>
            <a:endParaRPr lang="en-US" altLang="zh-CN"/>
          </a:p>
          <a:p>
            <a:r>
              <a:rPr lang="zh-CN" altLang="en-US"/>
              <a:t>《民法典》第</a:t>
            </a:r>
            <a:r>
              <a:rPr lang="en-US" altLang="zh-CN"/>
              <a:t> 316 </a:t>
            </a:r>
            <a:r>
              <a:rPr lang="zh-CN" altLang="en-US"/>
              <a:t>条【拾得人保管义务】：</a:t>
            </a:r>
            <a:r>
              <a:rPr lang="en-US" altLang="zh-CN"/>
              <a:t>“</a:t>
            </a:r>
            <a:r>
              <a:rPr lang="zh-CN" altLang="en-US"/>
              <a:t>拾得人在遗失物送交有关部门前，有关部门在遗失物被领取前，应当妥善保管遗失物。因故意或者重大过失致使遗失物毁损、灭失的，应当承担民事责任。</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拾得人有</a:t>
            </a:r>
            <a:r>
              <a:rPr lang="en-US" altLang="zh-CN">
                <a:solidFill>
                  <a:srgbClr val="FF0000"/>
                </a:solidFill>
              </a:rPr>
              <a:t> “</a:t>
            </a:r>
            <a:r>
              <a:rPr lang="zh-CN" altLang="en-US">
                <a:solidFill>
                  <a:srgbClr val="FF0000"/>
                </a:solidFill>
              </a:rPr>
              <a:t>返还义务</a:t>
            </a:r>
            <a:r>
              <a:rPr lang="en-US" altLang="zh-CN">
                <a:solidFill>
                  <a:srgbClr val="FF0000"/>
                </a:solidFill>
              </a:rPr>
              <a:t>” </a:t>
            </a:r>
            <a:r>
              <a:rPr lang="zh-CN" altLang="en-US">
                <a:solidFill>
                  <a:srgbClr val="FF0000"/>
                </a:solidFill>
              </a:rPr>
              <a:t>和</a:t>
            </a:r>
            <a:r>
              <a:rPr lang="en-US" altLang="zh-CN">
                <a:solidFill>
                  <a:srgbClr val="FF0000"/>
                </a:solidFill>
              </a:rPr>
              <a:t> “</a:t>
            </a:r>
            <a:r>
              <a:rPr lang="zh-CN" altLang="en-US">
                <a:solidFill>
                  <a:srgbClr val="FF0000"/>
                </a:solidFill>
              </a:rPr>
              <a:t>保管义务</a:t>
            </a:r>
            <a:r>
              <a:rPr lang="en-US" altLang="zh-CN">
                <a:solidFill>
                  <a:srgbClr val="FF0000"/>
                </a:solidFill>
              </a:rPr>
              <a:t>”</a:t>
            </a:r>
            <a:r>
              <a:rPr lang="zh-CN" altLang="en-US">
                <a:solidFill>
                  <a:srgbClr val="FF0000"/>
                </a:solidFill>
              </a:rPr>
              <a:t>，不得擅自使用、处分遗失物；</a:t>
            </a:r>
            <a:r>
              <a:rPr lang="en-US" altLang="en-US">
                <a:solidFill>
                  <a:srgbClr val="FF0000"/>
                </a:solidFill>
              </a:rPr>
              <a:t>②</a:t>
            </a:r>
            <a:r>
              <a:rPr lang="en-US" altLang="zh-CN">
                <a:solidFill>
                  <a:srgbClr val="FF0000"/>
                </a:solidFill>
              </a:rPr>
              <a:t> </a:t>
            </a:r>
            <a:r>
              <a:rPr lang="zh-CN" altLang="en-US">
                <a:solidFill>
                  <a:srgbClr val="FF0000"/>
                </a:solidFill>
              </a:rPr>
              <a:t>因故意</a:t>
            </a:r>
            <a:r>
              <a:rPr lang="en-US" altLang="zh-CN">
                <a:solidFill>
                  <a:srgbClr val="FF0000"/>
                </a:solidFill>
              </a:rPr>
              <a:t> / </a:t>
            </a:r>
            <a:r>
              <a:rPr lang="zh-CN" altLang="en-US">
                <a:solidFill>
                  <a:srgbClr val="FF0000"/>
                </a:solidFill>
              </a:rPr>
              <a:t>重大过失损坏遗失物，需赔偿。对应拓展案例</a:t>
            </a:r>
            <a:r>
              <a:rPr lang="en-US" altLang="zh-CN">
                <a:solidFill>
                  <a:srgbClr val="FF0000"/>
                </a:solidFill>
              </a:rPr>
              <a:t> 4</a:t>
            </a:r>
            <a:r>
              <a:rPr lang="zh-CN" altLang="en-US">
                <a:solidFill>
                  <a:srgbClr val="FF0000"/>
                </a:solidFill>
              </a:rPr>
              <a:t>：小周拾得校园卡后冒用消费</a:t>
            </a:r>
            <a:r>
              <a:rPr lang="en-US" altLang="en-US">
                <a:solidFill>
                  <a:srgbClr val="FF0000"/>
                </a:solidFill>
              </a:rPr>
              <a:t>→</a:t>
            </a:r>
            <a:r>
              <a:rPr lang="zh-CN" altLang="en-US">
                <a:solidFill>
                  <a:srgbClr val="FF0000"/>
                </a:solidFill>
              </a:rPr>
              <a:t>违反返还义务，需返还</a:t>
            </a:r>
            <a:r>
              <a:rPr lang="en-US" altLang="zh-CN">
                <a:solidFill>
                  <a:srgbClr val="FF0000"/>
                </a:solidFill>
              </a:rPr>
              <a:t> 300 </a:t>
            </a:r>
            <a:r>
              <a:rPr lang="zh-CN" altLang="en-US">
                <a:solidFill>
                  <a:srgbClr val="FF0000"/>
                </a:solidFill>
              </a:rPr>
              <a:t>元；若校园卡损坏，小周有故意</a:t>
            </a:r>
            <a:r>
              <a:rPr lang="en-US" altLang="zh-CN">
                <a:solidFill>
                  <a:srgbClr val="FF0000"/>
                </a:solidFill>
              </a:rPr>
              <a:t> / </a:t>
            </a:r>
            <a:r>
              <a:rPr lang="zh-CN" altLang="en-US">
                <a:solidFill>
                  <a:srgbClr val="FF0000"/>
                </a:solidFill>
              </a:rPr>
              <a:t>重大过失</a:t>
            </a:r>
            <a:r>
              <a:rPr lang="en-US" altLang="en-US">
                <a:solidFill>
                  <a:srgbClr val="FF0000"/>
                </a:solidFill>
              </a:rPr>
              <a:t>→</a:t>
            </a:r>
            <a:r>
              <a:rPr lang="zh-CN" altLang="en-US">
                <a:solidFill>
                  <a:srgbClr val="FF0000"/>
                </a:solidFill>
              </a:rPr>
              <a:t>需赔偿。</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zh-CN" altLang="en-US"/>
              <a:t>分析主案例</a:t>
            </a:r>
            <a:r>
              <a:rPr lang="en-US" altLang="zh-CN"/>
              <a:t> 1</a:t>
            </a:r>
            <a:r>
              <a:rPr lang="zh-CN" altLang="en-US"/>
              <a:t>：</a:t>
            </a:r>
            <a:endParaRPr lang="zh-CN" altLang="en-US"/>
          </a:p>
          <a:p>
            <a:r>
              <a:rPr lang="zh-CN" altLang="en-US"/>
              <a:t>问题：</a:t>
            </a:r>
            <a:r>
              <a:rPr lang="en-US" altLang="zh-CN"/>
              <a:t>“</a:t>
            </a:r>
            <a:r>
              <a:rPr lang="zh-CN" altLang="en-US"/>
              <a:t>三人共买电脑属于哪种共有？小王想出租电脑，小李不同意，能否出租？小赵想转让份额，小王、小李不同意，能否转让？</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属于按份共有（无家庭关系、无约定），份额按出资额：小王</a:t>
            </a:r>
            <a:r>
              <a:rPr lang="en-US" altLang="zh-CN">
                <a:solidFill>
                  <a:srgbClr val="FF0000"/>
                </a:solidFill>
              </a:rPr>
              <a:t> 3/8</a:t>
            </a:r>
            <a:r>
              <a:rPr lang="zh-CN" altLang="en-US">
                <a:solidFill>
                  <a:srgbClr val="FF0000"/>
                </a:solidFill>
              </a:rPr>
              <a:t>，小李</a:t>
            </a:r>
            <a:r>
              <a:rPr lang="en-US" altLang="zh-CN">
                <a:solidFill>
                  <a:srgbClr val="FF0000"/>
                </a:solidFill>
              </a:rPr>
              <a:t> 3/8</a:t>
            </a:r>
            <a:r>
              <a:rPr lang="zh-CN" altLang="en-US">
                <a:solidFill>
                  <a:srgbClr val="FF0000"/>
                </a:solidFill>
              </a:rPr>
              <a:t>，小赵</a:t>
            </a:r>
            <a:r>
              <a:rPr lang="en-US" altLang="zh-CN">
                <a:solidFill>
                  <a:srgbClr val="FF0000"/>
                </a:solidFill>
              </a:rPr>
              <a:t> 2/8</a:t>
            </a:r>
            <a:r>
              <a:rPr lang="zh-CN" altLang="en-US">
                <a:solidFill>
                  <a:srgbClr val="FF0000"/>
                </a:solidFill>
              </a:rPr>
              <a:t>；小王想出租</a:t>
            </a:r>
            <a:r>
              <a:rPr lang="en-US" altLang="en-US">
                <a:solidFill>
                  <a:srgbClr val="FF0000"/>
                </a:solidFill>
              </a:rPr>
              <a:t>→</a:t>
            </a:r>
            <a:r>
              <a:rPr lang="zh-CN" altLang="en-US">
                <a:solidFill>
                  <a:srgbClr val="FF0000"/>
                </a:solidFill>
              </a:rPr>
              <a:t>需</a:t>
            </a:r>
            <a:r>
              <a:rPr lang="en-US" altLang="zh-CN">
                <a:solidFill>
                  <a:srgbClr val="FF0000"/>
                </a:solidFill>
              </a:rPr>
              <a:t> 2/3 </a:t>
            </a:r>
            <a:r>
              <a:rPr lang="zh-CN" altLang="en-US">
                <a:solidFill>
                  <a:srgbClr val="FF0000"/>
                </a:solidFill>
              </a:rPr>
              <a:t>以上份额同意，小王</a:t>
            </a:r>
            <a:r>
              <a:rPr lang="en-US" altLang="zh-CN">
                <a:solidFill>
                  <a:srgbClr val="FF0000"/>
                </a:solidFill>
              </a:rPr>
              <a:t> + </a:t>
            </a:r>
            <a:r>
              <a:rPr lang="zh-CN" altLang="en-US">
                <a:solidFill>
                  <a:srgbClr val="FF0000"/>
                </a:solidFill>
              </a:rPr>
              <a:t>小李</a:t>
            </a:r>
            <a:r>
              <a:rPr lang="en-US" altLang="zh-CN">
                <a:solidFill>
                  <a:srgbClr val="FF0000"/>
                </a:solidFill>
              </a:rPr>
              <a:t> = 6/8</a:t>
            </a:r>
            <a:r>
              <a:rPr lang="zh-CN" altLang="en-US">
                <a:solidFill>
                  <a:srgbClr val="FF0000"/>
                </a:solidFill>
              </a:rPr>
              <a:t>＞</a:t>
            </a:r>
            <a:r>
              <a:rPr lang="en-US" altLang="zh-CN">
                <a:solidFill>
                  <a:srgbClr val="FF0000"/>
                </a:solidFill>
              </a:rPr>
              <a:t>2/3</a:t>
            </a:r>
            <a:r>
              <a:rPr lang="zh-CN" altLang="en-US">
                <a:solidFill>
                  <a:srgbClr val="FF0000"/>
                </a:solidFill>
              </a:rPr>
              <a:t>，若两人同意即可出租，小李单独不同意无效；小赵想转让份额</a:t>
            </a:r>
            <a:r>
              <a:rPr lang="en-US" altLang="en-US">
                <a:solidFill>
                  <a:srgbClr val="FF0000"/>
                </a:solidFill>
              </a:rPr>
              <a:t>→</a:t>
            </a:r>
            <a:r>
              <a:rPr lang="zh-CN" altLang="en-US">
                <a:solidFill>
                  <a:srgbClr val="FF0000"/>
                </a:solidFill>
              </a:rPr>
              <a:t>有权转让，小王、小李有优先购买权，若两人不买，可转让给小孙，依据《民法典》第</a:t>
            </a:r>
            <a:r>
              <a:rPr lang="en-US" altLang="zh-CN">
                <a:solidFill>
                  <a:srgbClr val="FF0000"/>
                </a:solidFill>
              </a:rPr>
              <a:t> 308 </a:t>
            </a:r>
            <a:r>
              <a:rPr lang="zh-CN" altLang="en-US">
                <a:solidFill>
                  <a:srgbClr val="FF0000"/>
                </a:solidFill>
              </a:rPr>
              <a:t>条、第</a:t>
            </a:r>
            <a:r>
              <a:rPr lang="en-US" altLang="zh-CN">
                <a:solidFill>
                  <a:srgbClr val="FF0000"/>
                </a:solidFill>
              </a:rPr>
              <a:t> 301 </a:t>
            </a:r>
            <a:r>
              <a:rPr lang="zh-CN" altLang="en-US">
                <a:solidFill>
                  <a:srgbClr val="FF0000"/>
                </a:solidFill>
              </a:rPr>
              <a:t>条、第</a:t>
            </a:r>
            <a:r>
              <a:rPr lang="en-US" altLang="zh-CN">
                <a:solidFill>
                  <a:srgbClr val="FF0000"/>
                </a:solidFill>
              </a:rPr>
              <a:t> 309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案例分析环节（师生互动</a:t>
            </a:r>
            <a:r>
              <a:rPr lang="en-US" altLang="zh-CN">
                <a:sym typeface="+mn-ea"/>
              </a:rPr>
              <a:t> + </a:t>
            </a:r>
            <a:r>
              <a:rPr lang="zh-CN" altLang="en-US">
                <a:sym typeface="+mn-ea"/>
              </a:rPr>
              <a:t>规则应用）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小孙的购买行为是否构成善意取得？满足哪几个要件？小陈能否要求小孙返还手机？</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构成善意取得</a:t>
            </a:r>
            <a:r>
              <a:rPr lang="en-US" altLang="zh-CN">
                <a:solidFill>
                  <a:srgbClr val="FF0000"/>
                </a:solidFill>
              </a:rPr>
              <a:t> —— </a:t>
            </a:r>
            <a:r>
              <a:rPr lang="zh-CN" altLang="en-US">
                <a:solidFill>
                  <a:srgbClr val="FF0000"/>
                </a:solidFill>
              </a:rPr>
              <a:t>满足</a:t>
            </a:r>
            <a:r>
              <a:rPr lang="en-US" altLang="zh-CN">
                <a:solidFill>
                  <a:srgbClr val="FF0000"/>
                </a:solidFill>
              </a:rPr>
              <a:t>‘</a:t>
            </a:r>
            <a:r>
              <a:rPr lang="zh-CN" altLang="en-US">
                <a:solidFill>
                  <a:srgbClr val="FF0000"/>
                </a:solidFill>
              </a:rPr>
              <a:t>善意（不知小刘无权处分）、合理价格（</a:t>
            </a:r>
            <a:r>
              <a:rPr lang="en-US" altLang="zh-CN">
                <a:solidFill>
                  <a:srgbClr val="FF0000"/>
                </a:solidFill>
              </a:rPr>
              <a:t>2000 </a:t>
            </a:r>
            <a:r>
              <a:rPr lang="zh-CN" altLang="en-US">
                <a:solidFill>
                  <a:srgbClr val="FF0000"/>
                </a:solidFill>
              </a:rPr>
              <a:t>元接近市场价）、已交付（拿到手机）</a:t>
            </a:r>
            <a:r>
              <a:rPr lang="en-US" altLang="zh-CN">
                <a:solidFill>
                  <a:srgbClr val="FF0000"/>
                </a:solidFill>
              </a:rPr>
              <a:t>’</a:t>
            </a:r>
            <a:r>
              <a:rPr lang="zh-CN" altLang="en-US">
                <a:solidFill>
                  <a:srgbClr val="FF0000"/>
                </a:solidFill>
              </a:rPr>
              <a:t>三要件；小陈不能要求小孙返还，只能向小刘主张赔偿（如要求小刘返还</a:t>
            </a:r>
            <a:r>
              <a:rPr lang="en-US" altLang="zh-CN">
                <a:solidFill>
                  <a:srgbClr val="FF0000"/>
                </a:solidFill>
              </a:rPr>
              <a:t> 2000 </a:t>
            </a:r>
            <a:r>
              <a:rPr lang="zh-CN" altLang="en-US">
                <a:solidFill>
                  <a:srgbClr val="FF0000"/>
                </a:solidFill>
              </a:rPr>
              <a:t>元），依据《民法典》第</a:t>
            </a:r>
            <a:r>
              <a:rPr lang="en-US" altLang="zh-CN">
                <a:solidFill>
                  <a:srgbClr val="FF0000"/>
                </a:solidFill>
              </a:rPr>
              <a:t> 311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平板属于按份共有还是共同共有？小陈单独卖掉平板的行为是否有效？小李能否取得所有权？</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共同共有（夫妻关系）；小陈单独处分无效（需全体同意）；小李若不知是夫妻共同财产，且支付合理价格、已交付，可能构成善意取得（需看是否善意）；若小李明知，不构成善意取得，需返还平板，依据《民法典》第</a:t>
            </a:r>
            <a:r>
              <a:rPr lang="en-US" altLang="zh-CN">
                <a:solidFill>
                  <a:srgbClr val="FF0000"/>
                </a:solidFill>
              </a:rPr>
              <a:t> 301 </a:t>
            </a:r>
            <a:r>
              <a:rPr lang="zh-CN" altLang="en-US">
                <a:solidFill>
                  <a:srgbClr val="FF0000"/>
                </a:solidFill>
              </a:rPr>
              <a:t>条、第</a:t>
            </a:r>
            <a:r>
              <a:rPr lang="en-US" altLang="zh-CN">
                <a:solidFill>
                  <a:srgbClr val="FF0000"/>
                </a:solidFill>
              </a:rPr>
              <a:t> 311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掌握物权的定义（</a:t>
            </a:r>
            <a:r>
              <a:rPr lang="en-US" altLang="zh-CN"/>
              <a:t>“</a:t>
            </a:r>
            <a:r>
              <a:rPr lang="zh-CN" altLang="en-US"/>
              <a:t>对物的直接支配权</a:t>
            </a:r>
            <a:r>
              <a:rPr lang="en-US" altLang="zh-CN"/>
              <a:t>”</a:t>
            </a:r>
            <a:r>
              <a:rPr lang="zh-CN" altLang="en-US"/>
              <a:t>）及</a:t>
            </a:r>
            <a:r>
              <a:rPr lang="en-US" altLang="zh-CN"/>
              <a:t> 3 </a:t>
            </a:r>
            <a:r>
              <a:rPr lang="zh-CN" altLang="en-US"/>
              <a:t>类核心物权（所有权、用益物权、担保物权），明确物权与债权的区别</a:t>
            </a:r>
            <a:endParaRPr lang="zh-CN" altLang="en-US"/>
          </a:p>
          <a:p>
            <a:r>
              <a:rPr lang="en-US" altLang="zh-CN"/>
              <a:t>•</a:t>
            </a:r>
            <a:r>
              <a:rPr lang="zh-CN" altLang="en-US"/>
              <a:t>理解物权法定原则的</a:t>
            </a:r>
            <a:r>
              <a:rPr lang="en-US" altLang="zh-CN"/>
              <a:t> “</a:t>
            </a:r>
            <a:r>
              <a:rPr lang="zh-CN" altLang="en-US"/>
              <a:t>类型法定</a:t>
            </a:r>
            <a:r>
              <a:rPr lang="en-US" altLang="zh-CN"/>
              <a:t>” </a:t>
            </a:r>
            <a:r>
              <a:rPr lang="zh-CN" altLang="en-US"/>
              <a:t>与</a:t>
            </a:r>
            <a:r>
              <a:rPr lang="en-US" altLang="zh-CN"/>
              <a:t> “</a:t>
            </a:r>
            <a:r>
              <a:rPr lang="zh-CN" altLang="en-US"/>
              <a:t>内容法定</a:t>
            </a:r>
            <a:r>
              <a:rPr lang="en-US" altLang="zh-CN"/>
              <a:t>” </a:t>
            </a:r>
            <a:r>
              <a:rPr lang="zh-CN" altLang="en-US"/>
              <a:t>要求，知道哪些权利属于物权、哪些不属于</a:t>
            </a:r>
            <a:endParaRPr lang="zh-CN" altLang="en-US"/>
          </a:p>
          <a:p>
            <a:r>
              <a:rPr lang="en-US" altLang="zh-CN"/>
              <a:t>•</a:t>
            </a:r>
            <a:r>
              <a:rPr lang="zh-CN" altLang="en-US"/>
              <a:t>能结合学生场景（如手机所有权、租房的居住权、用电脑抵押借钱）识别物权类型，区分物权与债权</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小周拾得校园卡后有哪些义务？冒用消费</a:t>
            </a:r>
            <a:r>
              <a:rPr lang="en-US" altLang="zh-CN"/>
              <a:t> 300 </a:t>
            </a:r>
            <a:r>
              <a:rPr lang="zh-CN" altLang="en-US"/>
              <a:t>元是否需要返还？若校园卡损坏，小周是否需要赔偿？</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小周有</a:t>
            </a:r>
            <a:r>
              <a:rPr lang="en-US" altLang="zh-CN">
                <a:solidFill>
                  <a:srgbClr val="FF0000"/>
                </a:solidFill>
              </a:rPr>
              <a:t>‘</a:t>
            </a:r>
            <a:r>
              <a:rPr lang="zh-CN" altLang="en-US">
                <a:solidFill>
                  <a:srgbClr val="FF0000"/>
                </a:solidFill>
              </a:rPr>
              <a:t>返还义务</a:t>
            </a:r>
            <a:r>
              <a:rPr lang="en-US" altLang="zh-CN">
                <a:solidFill>
                  <a:srgbClr val="FF0000"/>
                </a:solidFill>
              </a:rPr>
              <a:t>’</a:t>
            </a:r>
            <a:r>
              <a:rPr lang="zh-CN" altLang="en-US">
                <a:solidFill>
                  <a:srgbClr val="FF0000"/>
                </a:solidFill>
              </a:rPr>
              <a:t>（返还校园卡）和</a:t>
            </a:r>
            <a:r>
              <a:rPr lang="en-US" altLang="zh-CN">
                <a:solidFill>
                  <a:srgbClr val="FF0000"/>
                </a:solidFill>
              </a:rPr>
              <a:t>‘</a:t>
            </a:r>
            <a:r>
              <a:rPr lang="zh-CN" altLang="en-US">
                <a:solidFill>
                  <a:srgbClr val="FF0000"/>
                </a:solidFill>
              </a:rPr>
              <a:t>保管义务</a:t>
            </a:r>
            <a:r>
              <a:rPr lang="en-US" altLang="zh-CN">
                <a:solidFill>
                  <a:srgbClr val="FF0000"/>
                </a:solidFill>
              </a:rPr>
              <a:t>’</a:t>
            </a:r>
            <a:r>
              <a:rPr lang="zh-CN" altLang="en-US">
                <a:solidFill>
                  <a:srgbClr val="FF0000"/>
                </a:solidFill>
              </a:rPr>
              <a:t>（妥善保管）；冒用消费</a:t>
            </a:r>
            <a:r>
              <a:rPr lang="en-US" altLang="zh-CN">
                <a:solidFill>
                  <a:srgbClr val="FF0000"/>
                </a:solidFill>
              </a:rPr>
              <a:t> 300 </a:t>
            </a:r>
            <a:r>
              <a:rPr lang="zh-CN" altLang="en-US">
                <a:solidFill>
                  <a:srgbClr val="FF0000"/>
                </a:solidFill>
              </a:rPr>
              <a:t>元需返还（违反返还义务）；若校园卡因小周故意</a:t>
            </a:r>
            <a:r>
              <a:rPr lang="en-US" altLang="zh-CN">
                <a:solidFill>
                  <a:srgbClr val="FF0000"/>
                </a:solidFill>
              </a:rPr>
              <a:t> / </a:t>
            </a:r>
            <a:r>
              <a:rPr lang="zh-CN" altLang="en-US">
                <a:solidFill>
                  <a:srgbClr val="FF0000"/>
                </a:solidFill>
              </a:rPr>
              <a:t>重大过失损坏（如折断、泡水），需赔偿，依据《民法典》第</a:t>
            </a:r>
            <a:r>
              <a:rPr lang="en-US" altLang="zh-CN">
                <a:solidFill>
                  <a:srgbClr val="FF0000"/>
                </a:solidFill>
              </a:rPr>
              <a:t> 314 </a:t>
            </a:r>
            <a:r>
              <a:rPr lang="zh-CN" altLang="en-US">
                <a:solidFill>
                  <a:srgbClr val="FF0000"/>
                </a:solidFill>
              </a:rPr>
              <a:t>条、第</a:t>
            </a:r>
            <a:r>
              <a:rPr lang="en-US" altLang="zh-CN">
                <a:solidFill>
                  <a:srgbClr val="FF0000"/>
                </a:solidFill>
              </a:rPr>
              <a:t> 316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21 课时：物权（三）—— 用益物权与担保物权</a:t>
            </a:r>
            <a:endParaRPr lang="zh-CN" altLang="en-US"/>
          </a:p>
        </p:txBody>
      </p:sp>
      <p:sp>
        <p:nvSpPr>
          <p:cNvPr id="3" name="文本占位符 2"/>
          <p:cNvSpPr>
            <a:spLocks noGrp="1"/>
          </p:cNvSpPr>
          <p:nvPr>
            <p:ph type="body" idx="16388"/>
            <p:custDataLst>
              <p:tags r:id="rId2"/>
            </p:custDataLst>
          </p:nvPr>
        </p:nvSpPr>
        <p:spPr/>
        <p:txBody>
          <a:bodyPr/>
          <a:p>
            <a:r>
              <a:rPr lang="zh-CN" altLang="en-US"/>
              <a:t>01</a:t>
            </a:r>
            <a:endParaRPr lang="zh-CN" altLang="en-US"/>
          </a:p>
        </p:txBody>
      </p:sp>
      <p:sp>
        <p:nvSpPr>
          <p:cNvPr id="4" name="文本占位符 3"/>
          <p:cNvSpPr>
            <a:spLocks noGrp="1"/>
          </p:cNvSpPr>
          <p:nvPr>
            <p:ph type="body" idx="16386"/>
            <p:custDataLst>
              <p:tags r:id="rId3"/>
            </p:custDataLst>
          </p:nvPr>
        </p:nvSpPr>
        <p:spPr/>
        <p:txBody>
          <a:bodyPr/>
          <a:p>
            <a:r>
              <a:rPr lang="zh-CN" altLang="en-US"/>
              <a:t>用益物权</a:t>
            </a:r>
            <a:endParaRPr lang="zh-CN" altLang="en-US"/>
          </a:p>
        </p:txBody>
      </p:sp>
      <p:sp>
        <p:nvSpPr>
          <p:cNvPr id="5" name="文本占位符 4"/>
          <p:cNvSpPr>
            <a:spLocks noGrp="1"/>
          </p:cNvSpPr>
          <p:nvPr>
            <p:ph type="body" idx="16387"/>
            <p:custDataLst>
              <p:tags r:id="rId4"/>
            </p:custDataLst>
          </p:nvPr>
        </p:nvSpPr>
        <p:spPr/>
        <p:txBody>
          <a:bodyPr/>
          <a:p>
            <a:r>
              <a:rPr lang="zh-CN" altLang="en-US"/>
              <a:t>详细描述：用益物权是对他人所有的不动产或者动产，依法享有占有、使用和收益的权利。课程会介绍用益物权的概念、特征和主要类型，使学员了解其在物的利用方面的作用。</a:t>
            </a:r>
            <a:endParaRPr lang="zh-CN" altLang="en-US"/>
          </a:p>
        </p:txBody>
      </p:sp>
      <p:sp>
        <p:nvSpPr>
          <p:cNvPr id="6" name="文本占位符 5"/>
          <p:cNvSpPr>
            <a:spLocks noGrp="1"/>
          </p:cNvSpPr>
          <p:nvPr>
            <p:ph type="body" idx="16391"/>
            <p:custDataLst>
              <p:tags r:id="rId5"/>
            </p:custDataLst>
          </p:nvPr>
        </p:nvSpPr>
        <p:spPr/>
        <p:txBody>
          <a:bodyPr/>
          <a:p>
            <a:r>
              <a:rPr lang="zh-CN" altLang="en-US"/>
              <a:t>02</a:t>
            </a:r>
            <a:endParaRPr lang="zh-CN" altLang="en-US"/>
          </a:p>
        </p:txBody>
      </p:sp>
      <p:sp>
        <p:nvSpPr>
          <p:cNvPr id="7" name="文本占位符 6"/>
          <p:cNvSpPr>
            <a:spLocks noGrp="1"/>
          </p:cNvSpPr>
          <p:nvPr>
            <p:ph type="body" idx="16389"/>
            <p:custDataLst>
              <p:tags r:id="rId6"/>
            </p:custDataLst>
          </p:nvPr>
        </p:nvSpPr>
        <p:spPr/>
        <p:txBody>
          <a:bodyPr/>
          <a:p>
            <a:r>
              <a:rPr lang="zh-CN" altLang="en-US"/>
              <a:t>担保物权</a:t>
            </a:r>
            <a:endParaRPr lang="zh-CN" altLang="en-US"/>
          </a:p>
        </p:txBody>
      </p:sp>
      <p:sp>
        <p:nvSpPr>
          <p:cNvPr id="8" name="文本占位符 7"/>
          <p:cNvSpPr>
            <a:spLocks noGrp="1"/>
          </p:cNvSpPr>
          <p:nvPr>
            <p:ph type="body" idx="16390"/>
            <p:custDataLst>
              <p:tags r:id="rId7"/>
            </p:custDataLst>
          </p:nvPr>
        </p:nvSpPr>
        <p:spPr/>
        <p:txBody>
          <a:bodyPr/>
          <a:p>
            <a:r>
              <a:rPr lang="zh-CN" altLang="en-US"/>
              <a:t>详细描述：担保物权是为了确保债务履行而设立的物权。本部分将讲解担保物权的概念、特征和主要形式，让学员明白其在保障债权实现和维护交易安全方面的重要意义。</a:t>
            </a:r>
            <a:endParaRPr lang="zh-CN" altLang="en-US"/>
          </a:p>
        </p:txBody>
      </p:sp>
    </p:spTree>
    <p:custDataLst>
      <p:tags r:id="rId8"/>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掌握用益物权的</a:t>
            </a:r>
            <a:r>
              <a:rPr lang="en-US" altLang="zh-CN"/>
              <a:t> 4 </a:t>
            </a:r>
            <a:r>
              <a:rPr lang="zh-CN" altLang="en-US"/>
              <a:t>类主要类型（土地承包经营权、建设用地使用权、宅基地使用权、居住权）及核心特征（用益物权人享有用益权，无处分权）</a:t>
            </a:r>
            <a:endParaRPr lang="zh-CN" altLang="en-US"/>
          </a:p>
          <a:p>
            <a:r>
              <a:rPr lang="en-US" altLang="zh-CN"/>
              <a:t>•</a:t>
            </a:r>
            <a:r>
              <a:rPr lang="zh-CN" altLang="en-US"/>
              <a:t>理解担保物权的</a:t>
            </a:r>
            <a:r>
              <a:rPr lang="en-US" altLang="zh-CN"/>
              <a:t> 3 </a:t>
            </a:r>
            <a:r>
              <a:rPr lang="zh-CN" altLang="en-US"/>
              <a:t>类类型（抵押权、质权、留置权）及适用场景，明确担保物权的</a:t>
            </a:r>
            <a:r>
              <a:rPr lang="en-US" altLang="zh-CN"/>
              <a:t> “</a:t>
            </a:r>
            <a:r>
              <a:rPr lang="zh-CN" altLang="en-US"/>
              <a:t>担保债权实现</a:t>
            </a:r>
            <a:r>
              <a:rPr lang="en-US" altLang="zh-CN"/>
              <a:t>” </a:t>
            </a:r>
            <a:r>
              <a:rPr lang="zh-CN" altLang="en-US"/>
              <a:t>功能</a:t>
            </a:r>
            <a:endParaRPr lang="zh-CN" altLang="en-US"/>
          </a:p>
          <a:p>
            <a:r>
              <a:rPr lang="en-US" altLang="zh-CN"/>
              <a:t>•</a:t>
            </a:r>
            <a:r>
              <a:rPr lang="zh-CN" altLang="en-US"/>
              <a:t>能结合学生场景（如设立居住权、用物品抵押</a:t>
            </a:r>
            <a:r>
              <a:rPr lang="en-US" altLang="zh-CN"/>
              <a:t> / </a:t>
            </a:r>
            <a:r>
              <a:rPr lang="zh-CN" altLang="en-US"/>
              <a:t>质押借钱）识别用益物权与担保物权，区分两类物权的差异</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：为父母设立房屋居住权（居住权）</a:t>
            </a:r>
            <a:endParaRPr lang="zh-CN" altLang="en-US"/>
          </a:p>
          <a:p>
            <a:r>
              <a:rPr lang="zh-CN" altLang="en-US"/>
              <a:t>小王是高职建筑专业学生，毕业后购买一套公寓，为保障父母晚年居住，与父母签订《居住权合同》，约定</a:t>
            </a:r>
            <a:r>
              <a:rPr lang="en-US" altLang="zh-CN"/>
              <a:t> “</a:t>
            </a:r>
            <a:r>
              <a:rPr lang="zh-CN" altLang="en-US"/>
              <a:t>父母对该公寓享有终身居住权，小王不得擅自出售、出租公寓</a:t>
            </a:r>
            <a:r>
              <a:rPr lang="en-US" altLang="zh-CN"/>
              <a:t>”</a:t>
            </a:r>
            <a:r>
              <a:rPr lang="zh-CN" altLang="en-US"/>
              <a:t>。双方未办理居住权登记，后小王因急需用钱，想将公寓卖给同学小李，父母主张</a:t>
            </a:r>
            <a:r>
              <a:rPr lang="en-US" altLang="zh-CN"/>
              <a:t> “</a:t>
            </a:r>
            <a:r>
              <a:rPr lang="zh-CN" altLang="en-US"/>
              <a:t>享有居住权，阻止出售</a:t>
            </a:r>
            <a:r>
              <a:rPr lang="en-US" altLang="zh-CN"/>
              <a:t>”</a:t>
            </a:r>
            <a:r>
              <a:rPr lang="zh-CN" altLang="en-US"/>
              <a:t>。父母的居住权是否成立？能否阻止小王出售？</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：用笔记本电脑抵押借钱（抵押权）</a:t>
            </a:r>
            <a:endParaRPr lang="zh-CN" altLang="en-US"/>
          </a:p>
          <a:p>
            <a:r>
              <a:rPr lang="zh-CN" altLang="en-US"/>
              <a:t>小李是高职文秘专业学生，因学费不足，向同学小赵借</a:t>
            </a:r>
            <a:r>
              <a:rPr lang="en-US" altLang="zh-CN"/>
              <a:t> 5000 </a:t>
            </a:r>
            <a:r>
              <a:rPr lang="zh-CN" altLang="en-US"/>
              <a:t>元，约定</a:t>
            </a:r>
            <a:r>
              <a:rPr lang="en-US" altLang="zh-CN"/>
              <a:t> “</a:t>
            </a:r>
            <a:r>
              <a:rPr lang="zh-CN" altLang="en-US"/>
              <a:t>用自己的笔记本电脑作为抵押，</a:t>
            </a:r>
            <a:r>
              <a:rPr lang="en-US" altLang="zh-CN"/>
              <a:t>1 </a:t>
            </a:r>
            <a:r>
              <a:rPr lang="zh-CN" altLang="en-US"/>
              <a:t>年内还清，若到期不还，小赵可将电脑卖掉抵债</a:t>
            </a:r>
            <a:r>
              <a:rPr lang="en-US" altLang="zh-CN"/>
              <a:t>”</a:t>
            </a:r>
            <a:r>
              <a:rPr lang="zh-CN" altLang="en-US"/>
              <a:t>，双方签订书面抵押协议，未办理抵押登记，电脑仍由小李使用。到期小李未还钱，小赵主张</a:t>
            </a:r>
            <a:r>
              <a:rPr lang="en-US" altLang="zh-CN"/>
              <a:t> “</a:t>
            </a:r>
            <a:r>
              <a:rPr lang="zh-CN" altLang="en-US"/>
              <a:t>行使抵押权，卖掉电脑</a:t>
            </a:r>
            <a:r>
              <a:rPr lang="en-US" altLang="zh-CN"/>
              <a:t>”</a:t>
            </a:r>
            <a:r>
              <a:rPr lang="zh-CN" altLang="en-US"/>
              <a:t>，小李以</a:t>
            </a:r>
            <a:r>
              <a:rPr lang="en-US" altLang="zh-CN"/>
              <a:t> “</a:t>
            </a:r>
            <a:r>
              <a:rPr lang="zh-CN" altLang="en-US"/>
              <a:t>未办理登记，抵押无效</a:t>
            </a:r>
            <a:r>
              <a:rPr lang="en-US" altLang="zh-CN"/>
              <a:t>” </a:t>
            </a:r>
            <a:r>
              <a:rPr lang="zh-CN" altLang="en-US"/>
              <a:t>为由拒绝。该抵押权是否成立？小赵能否卖掉电脑？</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：用手表质押借钱（质权）</a:t>
            </a:r>
            <a:endParaRPr lang="zh-CN" altLang="en-US"/>
          </a:p>
          <a:p>
            <a:r>
              <a:rPr lang="zh-CN" altLang="en-US"/>
              <a:t>小赵是高职艺术专业学生，向同学小孙借</a:t>
            </a:r>
            <a:r>
              <a:rPr lang="en-US" altLang="zh-CN"/>
              <a:t> 3000 </a:t>
            </a:r>
            <a:r>
              <a:rPr lang="zh-CN" altLang="en-US"/>
              <a:t>元，约定</a:t>
            </a:r>
            <a:r>
              <a:rPr lang="en-US" altLang="zh-CN"/>
              <a:t> “</a:t>
            </a:r>
            <a:r>
              <a:rPr lang="zh-CN" altLang="en-US"/>
              <a:t>用自己的名牌手表作为质押，</a:t>
            </a:r>
            <a:r>
              <a:rPr lang="en-US" altLang="zh-CN"/>
              <a:t>3 </a:t>
            </a:r>
            <a:r>
              <a:rPr lang="zh-CN" altLang="en-US"/>
              <a:t>个月内还清，手表交给小孙保管，若到期不还，小孙可卖掉手表抵债</a:t>
            </a:r>
            <a:r>
              <a:rPr lang="en-US" altLang="zh-CN"/>
              <a:t>”</a:t>
            </a:r>
            <a:r>
              <a:rPr lang="zh-CN" altLang="en-US"/>
              <a:t>，双方签订质押协议，小赵当场将手表交给小孙。到期小赵未还钱，小孙想卖掉手表，小赵以</a:t>
            </a:r>
            <a:r>
              <a:rPr lang="en-US" altLang="zh-CN"/>
              <a:t> “</a:t>
            </a:r>
            <a:r>
              <a:rPr lang="zh-CN" altLang="en-US"/>
              <a:t>手表是贵重物品，不能擅自卖掉</a:t>
            </a:r>
            <a:r>
              <a:rPr lang="en-US" altLang="zh-CN"/>
              <a:t>” </a:t>
            </a:r>
            <a:r>
              <a:rPr lang="zh-CN" altLang="en-US"/>
              <a:t>为由拒绝。该质权是否成立？小孙能否卖掉手表？</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：电脑维修后拒付费用被留置（留置权）</a:t>
            </a:r>
            <a:endParaRPr lang="zh-CN" altLang="en-US"/>
          </a:p>
          <a:p>
            <a:r>
              <a:rPr lang="zh-CN" altLang="en-US"/>
              <a:t>小孙是高职计算机专业学生，将故障电脑送到学校附近的维修店修理，维修费约定</a:t>
            </a:r>
            <a:r>
              <a:rPr lang="en-US" altLang="zh-CN"/>
              <a:t> 800 </a:t>
            </a:r>
            <a:r>
              <a:rPr lang="zh-CN" altLang="en-US"/>
              <a:t>元。维修完成后，小孙以</a:t>
            </a:r>
            <a:r>
              <a:rPr lang="en-US" altLang="zh-CN"/>
              <a:t> “</a:t>
            </a:r>
            <a:r>
              <a:rPr lang="zh-CN" altLang="en-US"/>
              <a:t>费用过高</a:t>
            </a:r>
            <a:r>
              <a:rPr lang="en-US" altLang="zh-CN"/>
              <a:t>” </a:t>
            </a:r>
            <a:r>
              <a:rPr lang="zh-CN" altLang="en-US"/>
              <a:t>为由拒绝支付，维修店扣留电脑，主张</a:t>
            </a:r>
            <a:r>
              <a:rPr lang="en-US" altLang="zh-CN"/>
              <a:t> “</a:t>
            </a:r>
            <a:r>
              <a:rPr lang="zh-CN" altLang="en-US"/>
              <a:t>不付维修费就不还电脑</a:t>
            </a:r>
            <a:r>
              <a:rPr lang="en-US" altLang="zh-CN"/>
              <a:t>”</a:t>
            </a:r>
            <a:r>
              <a:rPr lang="zh-CN" altLang="en-US"/>
              <a:t>。维修店的留置权是否成立？能否扣留电脑？</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a:t>
            </a:r>
            <a:r>
              <a:rPr lang="zh-CN" altLang="en-US"/>
              <a:t>《民法典》第</a:t>
            </a:r>
            <a:r>
              <a:rPr lang="en-US" altLang="zh-CN"/>
              <a:t> 366 </a:t>
            </a:r>
            <a:r>
              <a:rPr lang="zh-CN" altLang="en-US"/>
              <a:t>条【居住权定义】：</a:t>
            </a:r>
            <a:r>
              <a:rPr lang="en-US" altLang="zh-CN"/>
              <a:t>“</a:t>
            </a:r>
            <a:r>
              <a:rPr lang="zh-CN" altLang="en-US"/>
              <a:t>居住权人有权按照合同约定，对他人的住宅享有占有、使用的用益物权，以满足生活居住的需要。</a:t>
            </a:r>
            <a:r>
              <a:rPr lang="en-US" altLang="zh-CN"/>
              <a:t>”</a:t>
            </a:r>
            <a:endParaRPr lang="en-US" altLang="zh-CN"/>
          </a:p>
          <a:p>
            <a:r>
              <a:rPr lang="zh-CN" altLang="en-US"/>
              <a:t>《民法典》第</a:t>
            </a:r>
            <a:r>
              <a:rPr lang="en-US" altLang="zh-CN"/>
              <a:t> 368 </a:t>
            </a:r>
            <a:r>
              <a:rPr lang="zh-CN" altLang="en-US"/>
              <a:t>条【居住权登记生效】：</a:t>
            </a:r>
            <a:r>
              <a:rPr lang="en-US" altLang="zh-CN"/>
              <a:t>“</a:t>
            </a:r>
            <a:r>
              <a:rPr lang="zh-CN" altLang="en-US"/>
              <a:t>居住权无偿设立，但是当事人另有约定的除外。设立居住权的，应当向登记机构申请居住权登记。居住权自登记时设立。</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居住权核心是</a:t>
            </a:r>
            <a:r>
              <a:rPr lang="en-US" altLang="zh-CN">
                <a:solidFill>
                  <a:srgbClr val="FF0000"/>
                </a:solidFill>
              </a:rPr>
              <a:t> “</a:t>
            </a:r>
            <a:r>
              <a:rPr lang="zh-CN" altLang="en-US">
                <a:solidFill>
                  <a:srgbClr val="FF0000"/>
                </a:solidFill>
              </a:rPr>
              <a:t>占有、使用他人住宅</a:t>
            </a:r>
            <a:r>
              <a:rPr lang="en-US" altLang="zh-CN">
                <a:solidFill>
                  <a:srgbClr val="FF0000"/>
                </a:solidFill>
              </a:rPr>
              <a:t>”</a:t>
            </a:r>
            <a:r>
              <a:rPr lang="zh-CN" altLang="en-US">
                <a:solidFill>
                  <a:srgbClr val="FF0000"/>
                </a:solidFill>
              </a:rPr>
              <a:t>，无收益、处分权（如父母有居住权，不能出租公寓赚钱）；</a:t>
            </a:r>
            <a:r>
              <a:rPr lang="en-US" altLang="en-US">
                <a:solidFill>
                  <a:srgbClr val="FF0000"/>
                </a:solidFill>
              </a:rPr>
              <a:t>②</a:t>
            </a:r>
            <a:r>
              <a:rPr lang="en-US" altLang="zh-CN">
                <a:solidFill>
                  <a:srgbClr val="FF0000"/>
                </a:solidFill>
              </a:rPr>
              <a:t> </a:t>
            </a:r>
            <a:r>
              <a:rPr lang="zh-CN" altLang="en-US">
                <a:solidFill>
                  <a:srgbClr val="FF0000"/>
                </a:solidFill>
              </a:rPr>
              <a:t>登记生效：未登记则居住权不成立，不能对抗第三人（如买家）。</a:t>
            </a:r>
            <a:endParaRPr lang="zh-CN" altLang="en-US">
              <a:solidFill>
                <a:srgbClr val="FF0000"/>
              </a:solidFill>
            </a:endParaRPr>
          </a:p>
          <a:p>
            <a:r>
              <a:rPr lang="zh-CN" altLang="en-US"/>
              <a:t>对应主案例</a:t>
            </a:r>
            <a:r>
              <a:rPr lang="en-US" altLang="zh-CN"/>
              <a:t> 1</a:t>
            </a:r>
            <a:r>
              <a:rPr lang="zh-CN" altLang="en-US"/>
              <a:t>：小王与父母未办理居住权登记</a:t>
            </a:r>
            <a:r>
              <a:rPr lang="en-US" altLang="en-US"/>
              <a:t>→</a:t>
            </a:r>
            <a:r>
              <a:rPr lang="zh-CN" altLang="en-US"/>
              <a:t>居住权不成立，父母不能阻止小王出售公寓，依据《民法典》第</a:t>
            </a:r>
            <a:r>
              <a:rPr lang="en-US" altLang="zh-CN"/>
              <a:t> 368 </a:t>
            </a:r>
            <a:r>
              <a:rPr lang="zh-CN" altLang="en-US"/>
              <a:t>条。</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394 </a:t>
            </a:r>
            <a:r>
              <a:rPr lang="zh-CN" altLang="en-US"/>
              <a:t>条【抵押权定义】：</a:t>
            </a:r>
            <a:r>
              <a:rPr lang="en-US" altLang="zh-CN"/>
              <a:t>“</a:t>
            </a:r>
            <a:r>
              <a:rPr lang="zh-CN" altLang="en-US"/>
              <a:t>为担保债务的履行，债务人或者第三人不转移财产的占有，将该财产抵押给债权人的，债务人不履行到期债务或者发生当事人约定的实现抵押权的情形，债权人有权就该财产优先受偿。</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抵押权核心特征：</a:t>
            </a:r>
            <a:r>
              <a:rPr lang="en-US" altLang="zh-CN">
                <a:solidFill>
                  <a:srgbClr val="FF0000"/>
                </a:solidFill>
              </a:rPr>
              <a:t>“</a:t>
            </a:r>
            <a:r>
              <a:rPr lang="zh-CN" altLang="en-US">
                <a:solidFill>
                  <a:srgbClr val="FF0000"/>
                </a:solidFill>
              </a:rPr>
              <a:t>不转移占有</a:t>
            </a:r>
            <a:r>
              <a:rPr lang="en-US" altLang="zh-CN">
                <a:solidFill>
                  <a:srgbClr val="FF0000"/>
                </a:solidFill>
              </a:rPr>
              <a:t>”</a:t>
            </a:r>
            <a:r>
              <a:rPr lang="zh-CN" altLang="en-US">
                <a:solidFill>
                  <a:srgbClr val="FF0000"/>
                </a:solidFill>
              </a:rPr>
              <a:t>（抵押的电脑仍由小李使用）；</a:t>
            </a:r>
            <a:r>
              <a:rPr lang="en-US" altLang="en-US">
                <a:solidFill>
                  <a:srgbClr val="FF0000"/>
                </a:solidFill>
              </a:rPr>
              <a:t>②</a:t>
            </a:r>
            <a:r>
              <a:rPr lang="en-US" altLang="zh-CN">
                <a:solidFill>
                  <a:srgbClr val="FF0000"/>
                </a:solidFill>
              </a:rPr>
              <a:t> </a:t>
            </a:r>
            <a:r>
              <a:rPr lang="zh-CN" altLang="en-US">
                <a:solidFill>
                  <a:srgbClr val="FF0000"/>
                </a:solidFill>
              </a:rPr>
              <a:t>动产抵押（如电脑、手机）无需登记，合同生效则抵押权成立，登记可对抗第三人；不动产抵押（如房子）需登记才成立。</a:t>
            </a:r>
            <a:endParaRPr lang="zh-CN" altLang="en-US">
              <a:solidFill>
                <a:srgbClr val="FF0000"/>
              </a:solidFill>
            </a:endParaRPr>
          </a:p>
          <a:p>
            <a:r>
              <a:rPr lang="zh-CN" altLang="en-US"/>
              <a:t>对应拓展案例</a:t>
            </a:r>
            <a:r>
              <a:rPr lang="en-US" altLang="zh-CN"/>
              <a:t> 2</a:t>
            </a:r>
            <a:r>
              <a:rPr lang="zh-CN" altLang="en-US"/>
              <a:t>：电脑是动产，双方签订抵押协议</a:t>
            </a:r>
            <a:r>
              <a:rPr lang="en-US" altLang="en-US"/>
              <a:t>→</a:t>
            </a:r>
            <a:r>
              <a:rPr lang="zh-CN" altLang="en-US"/>
              <a:t>抵押权成立（无需登记），到期小李未还钱，小赵可与小李协商卖掉电脑，协商不成可起诉，依据《民法典》第</a:t>
            </a:r>
            <a:r>
              <a:rPr lang="en-US" altLang="zh-CN"/>
              <a:t> 394 </a:t>
            </a:r>
            <a:r>
              <a:rPr lang="zh-CN" altLang="en-US"/>
              <a:t>条。</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425 </a:t>
            </a:r>
            <a:r>
              <a:rPr lang="zh-CN" altLang="en-US"/>
              <a:t>条【质权定义】：</a:t>
            </a:r>
            <a:r>
              <a:rPr lang="en-US" altLang="zh-CN"/>
              <a:t>“</a:t>
            </a:r>
            <a:r>
              <a:rPr lang="zh-CN" altLang="en-US"/>
              <a:t>为担保债务的履行，债务人或者第三人将其动产出质给债权人占有的，债务人不履行到期债务或者发生当事人约定的实现质权的情形，债权人有权就该动产优先受偿。</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质权核心特征：</a:t>
            </a:r>
            <a:r>
              <a:rPr lang="en-US" altLang="zh-CN">
                <a:solidFill>
                  <a:srgbClr val="FF0000"/>
                </a:solidFill>
              </a:rPr>
              <a:t>“</a:t>
            </a:r>
            <a:r>
              <a:rPr lang="zh-CN" altLang="en-US">
                <a:solidFill>
                  <a:srgbClr val="FF0000"/>
                </a:solidFill>
              </a:rPr>
              <a:t>转移占有</a:t>
            </a:r>
            <a:r>
              <a:rPr lang="en-US" altLang="zh-CN">
                <a:solidFill>
                  <a:srgbClr val="FF0000"/>
                </a:solidFill>
              </a:rPr>
              <a:t>”</a:t>
            </a:r>
            <a:r>
              <a:rPr lang="zh-CN" altLang="en-US">
                <a:solidFill>
                  <a:srgbClr val="FF0000"/>
                </a:solidFill>
              </a:rPr>
              <a:t>（手表交给小孙保管）；</a:t>
            </a:r>
            <a:r>
              <a:rPr lang="en-US" altLang="en-US">
                <a:solidFill>
                  <a:srgbClr val="FF0000"/>
                </a:solidFill>
              </a:rPr>
              <a:t>②</a:t>
            </a:r>
            <a:r>
              <a:rPr lang="en-US" altLang="zh-CN">
                <a:solidFill>
                  <a:srgbClr val="FF0000"/>
                </a:solidFill>
              </a:rPr>
              <a:t> </a:t>
            </a:r>
            <a:r>
              <a:rPr lang="zh-CN" altLang="en-US">
                <a:solidFill>
                  <a:srgbClr val="FF0000"/>
                </a:solidFill>
              </a:rPr>
              <a:t>质权自</a:t>
            </a:r>
            <a:r>
              <a:rPr lang="en-US" altLang="zh-CN">
                <a:solidFill>
                  <a:srgbClr val="FF0000"/>
                </a:solidFill>
              </a:rPr>
              <a:t> “</a:t>
            </a:r>
            <a:r>
              <a:rPr lang="zh-CN" altLang="en-US">
                <a:solidFill>
                  <a:srgbClr val="FF0000"/>
                </a:solidFill>
              </a:rPr>
              <a:t>交付动产</a:t>
            </a:r>
            <a:r>
              <a:rPr lang="en-US" altLang="zh-CN">
                <a:solidFill>
                  <a:srgbClr val="FF0000"/>
                </a:solidFill>
              </a:rPr>
              <a:t>” </a:t>
            </a:r>
            <a:r>
              <a:rPr lang="zh-CN" altLang="en-US">
                <a:solidFill>
                  <a:srgbClr val="FF0000"/>
                </a:solidFill>
              </a:rPr>
              <a:t>时成立，无需登记。</a:t>
            </a:r>
            <a:endParaRPr lang="zh-CN" altLang="en-US">
              <a:solidFill>
                <a:srgbClr val="FF0000"/>
              </a:solidFill>
            </a:endParaRPr>
          </a:p>
          <a:p>
            <a:r>
              <a:rPr lang="zh-CN" altLang="en-US"/>
              <a:t>对应拓展案例</a:t>
            </a:r>
            <a:r>
              <a:rPr lang="en-US" altLang="zh-CN"/>
              <a:t> 3</a:t>
            </a:r>
            <a:r>
              <a:rPr lang="zh-CN" altLang="en-US"/>
              <a:t>：小赵将手表交给小孙</a:t>
            </a:r>
            <a:r>
              <a:rPr lang="en-US" altLang="en-US"/>
              <a:t>→</a:t>
            </a:r>
            <a:r>
              <a:rPr lang="zh-CN" altLang="en-US"/>
              <a:t>质权成立，到期小赵未还钱，小孙可依法卖掉手表（需协商或起诉），依据《民法典》第</a:t>
            </a:r>
            <a:r>
              <a:rPr lang="en-US" altLang="zh-CN"/>
              <a:t> 425 </a:t>
            </a:r>
            <a:r>
              <a:rPr lang="zh-CN" altLang="en-US"/>
              <a:t>条。</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：学生对自己手机的权利（所有权）</a:t>
            </a:r>
            <a:endParaRPr lang="zh-CN" altLang="en-US"/>
          </a:p>
          <a:p>
            <a:r>
              <a:rPr lang="zh-CN" altLang="en-US"/>
              <a:t>小王是高职计算机专业学生，用生活费购买了一部智能手机，平时用于学习、通讯，偶尔借给同学使用，还曾将手机抵押给同学小李，借了</a:t>
            </a:r>
            <a:r>
              <a:rPr lang="en-US" altLang="zh-CN"/>
              <a:t> 1000 </a:t>
            </a:r>
            <a:r>
              <a:rPr lang="zh-CN" altLang="en-US"/>
              <a:t>元（约定还款后归还手机）。小王对该手机享有哪种物权？能自主决定哪些事项？</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447 </a:t>
            </a:r>
            <a:r>
              <a:rPr lang="zh-CN" altLang="en-US"/>
              <a:t>条【留置权定义】：</a:t>
            </a:r>
            <a:r>
              <a:rPr lang="en-US" altLang="zh-CN"/>
              <a:t>“</a:t>
            </a:r>
            <a:r>
              <a:rPr lang="zh-CN" altLang="en-US"/>
              <a:t>债务人不履行到期债务，债权人可以留置已经合法占有的债务人的动产，并有权就该动产优先受偿。</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留置权核心要件：</a:t>
            </a:r>
            <a:r>
              <a:rPr lang="en-US" altLang="zh-CN">
                <a:solidFill>
                  <a:srgbClr val="FF0000"/>
                </a:solidFill>
              </a:rPr>
              <a:t>“</a:t>
            </a:r>
            <a:r>
              <a:rPr lang="zh-CN" altLang="en-US">
                <a:solidFill>
                  <a:srgbClr val="FF0000"/>
                </a:solidFill>
              </a:rPr>
              <a:t>合法占有（如维修店合法占有电脑）、债务到期（维修费未付）、动产与债权有牵连关系（电脑维修产生的维修费）；</a:t>
            </a:r>
            <a:r>
              <a:rPr lang="en-US" altLang="en-US">
                <a:solidFill>
                  <a:srgbClr val="FF0000"/>
                </a:solidFill>
              </a:rPr>
              <a:t>②</a:t>
            </a:r>
            <a:r>
              <a:rPr lang="en-US" altLang="zh-CN">
                <a:solidFill>
                  <a:srgbClr val="FF0000"/>
                </a:solidFill>
              </a:rPr>
              <a:t> </a:t>
            </a:r>
            <a:r>
              <a:rPr lang="zh-CN" altLang="en-US">
                <a:solidFill>
                  <a:srgbClr val="FF0000"/>
                </a:solidFill>
              </a:rPr>
              <a:t>留置权无需约定，法定成立，债权人可留置动产直至债务清偿。</a:t>
            </a:r>
            <a:endParaRPr lang="zh-CN" altLang="en-US">
              <a:solidFill>
                <a:srgbClr val="FF0000"/>
              </a:solidFill>
            </a:endParaRPr>
          </a:p>
          <a:p>
            <a:r>
              <a:rPr lang="zh-CN" altLang="en-US"/>
              <a:t>对应拓展案例</a:t>
            </a:r>
            <a:r>
              <a:rPr lang="en-US" altLang="zh-CN"/>
              <a:t> 4</a:t>
            </a:r>
            <a:r>
              <a:rPr lang="zh-CN" altLang="en-US"/>
              <a:t>：维修店合法占有电脑，小孙拒付到期维修费，电脑与维修费有牵连</a:t>
            </a:r>
            <a:r>
              <a:rPr lang="en-US" altLang="en-US"/>
              <a:t>→</a:t>
            </a:r>
            <a:r>
              <a:rPr lang="zh-CN" altLang="en-US"/>
              <a:t>留置权成立，维修店可扣留电脑，小孙支付费用后返还，依据《民法典》第</a:t>
            </a:r>
            <a:r>
              <a:rPr lang="en-US" altLang="zh-CN"/>
              <a:t> 447 </a:t>
            </a:r>
            <a:r>
              <a:rPr lang="zh-CN" altLang="en-US"/>
              <a:t>条。</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小王父母的居住权是否成立？为什么？小王能否卖掉公寓？</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不成立</a:t>
            </a:r>
            <a:r>
              <a:rPr lang="en-US" altLang="zh-CN">
                <a:solidFill>
                  <a:srgbClr val="FF0000"/>
                </a:solidFill>
              </a:rPr>
              <a:t> —— </a:t>
            </a:r>
            <a:r>
              <a:rPr lang="zh-CN" altLang="en-US">
                <a:solidFill>
                  <a:srgbClr val="FF0000"/>
                </a:solidFill>
              </a:rPr>
              <a:t>居住权需登记生效，双方未办理登记；小王能卖掉公寓，因父母无合法居住权，不能对抗小李（买家），依据《民法典》第</a:t>
            </a:r>
            <a:r>
              <a:rPr lang="en-US" altLang="zh-CN">
                <a:solidFill>
                  <a:srgbClr val="FF0000"/>
                </a:solidFill>
              </a:rPr>
              <a:t> 368 </a:t>
            </a:r>
            <a:r>
              <a:rPr lang="zh-CN" altLang="en-US">
                <a:solidFill>
                  <a:srgbClr val="FF0000"/>
                </a:solidFill>
              </a:rPr>
              <a:t>条。若想让父母住，需尽快办理居住权登记。</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小李与小赵的抵押权是否成立？</a:t>
            </a:r>
            <a:r>
              <a:rPr lang="en-US" altLang="zh-CN"/>
              <a:t>‘</a:t>
            </a:r>
            <a:r>
              <a:rPr lang="zh-CN" altLang="en-US"/>
              <a:t>未办理登记</a:t>
            </a:r>
            <a:r>
              <a:rPr lang="en-US" altLang="zh-CN"/>
              <a:t>’</a:t>
            </a:r>
            <a:r>
              <a:rPr lang="zh-CN" altLang="en-US"/>
              <a:t>是否影响抵押权？小赵能否卖掉电脑？</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成立</a:t>
            </a:r>
            <a:r>
              <a:rPr lang="en-US" altLang="zh-CN">
                <a:solidFill>
                  <a:srgbClr val="FF0000"/>
                </a:solidFill>
              </a:rPr>
              <a:t> —— </a:t>
            </a:r>
            <a:r>
              <a:rPr lang="zh-CN" altLang="en-US">
                <a:solidFill>
                  <a:srgbClr val="FF0000"/>
                </a:solidFill>
              </a:rPr>
              <a:t>电脑是动产，抵押协议生效则抵押权成立，未登记不影响成立（仅不能对抗善意第三人）；小赵不能直接卖掉，需先与小李协商，协商不成可向法院起诉，由法院拍卖电脑，依据《民法典》第</a:t>
            </a:r>
            <a:r>
              <a:rPr lang="en-US" altLang="zh-CN">
                <a:solidFill>
                  <a:srgbClr val="FF0000"/>
                </a:solidFill>
              </a:rPr>
              <a:t> 394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小赵与小孙的质权是否成立？小孙能否擅自使用手表？到期小赵未还钱，小孙该怎么做？</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成立</a:t>
            </a:r>
            <a:r>
              <a:rPr lang="en-US" altLang="zh-CN">
                <a:solidFill>
                  <a:srgbClr val="FF0000"/>
                </a:solidFill>
              </a:rPr>
              <a:t> —— </a:t>
            </a:r>
            <a:r>
              <a:rPr lang="zh-CN" altLang="en-US">
                <a:solidFill>
                  <a:srgbClr val="FF0000"/>
                </a:solidFill>
              </a:rPr>
              <a:t>小赵已将手表交给小孙（交付生效）；小孙不能擅自使用（需妥善保管）；到期未还钱，小孙可与小赵协商卖掉手表，或向法院起诉实现质权，依据《民法典》第</a:t>
            </a:r>
            <a:r>
              <a:rPr lang="en-US" altLang="zh-CN">
                <a:solidFill>
                  <a:srgbClr val="FF0000"/>
                </a:solidFill>
              </a:rPr>
              <a:t> 425 </a:t>
            </a:r>
            <a:r>
              <a:rPr lang="zh-CN" altLang="en-US">
                <a:solidFill>
                  <a:srgbClr val="FF0000"/>
                </a:solidFill>
              </a:rPr>
              <a:t>条、第</a:t>
            </a:r>
            <a:r>
              <a:rPr lang="en-US" altLang="zh-CN">
                <a:solidFill>
                  <a:srgbClr val="FF0000"/>
                </a:solidFill>
              </a:rPr>
              <a:t> 431 </a:t>
            </a:r>
            <a:r>
              <a:rPr lang="zh-CN" altLang="en-US">
                <a:solidFill>
                  <a:srgbClr val="FF0000"/>
                </a:solidFill>
              </a:rPr>
              <a:t>条（质权人保管义务）。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维修店的留置权是否成立？满足哪些要件？小孙支付维修费后，维修店该怎么做？</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成立</a:t>
            </a:r>
            <a:r>
              <a:rPr lang="en-US" altLang="zh-CN">
                <a:solidFill>
                  <a:srgbClr val="FF0000"/>
                </a:solidFill>
              </a:rPr>
              <a:t> —— </a:t>
            </a:r>
            <a:r>
              <a:rPr lang="zh-CN" altLang="en-US">
                <a:solidFill>
                  <a:srgbClr val="FF0000"/>
                </a:solidFill>
              </a:rPr>
              <a:t>满足</a:t>
            </a:r>
            <a:r>
              <a:rPr lang="en-US" altLang="zh-CN">
                <a:solidFill>
                  <a:srgbClr val="FF0000"/>
                </a:solidFill>
              </a:rPr>
              <a:t>‘</a:t>
            </a:r>
            <a:r>
              <a:rPr lang="zh-CN" altLang="en-US">
                <a:solidFill>
                  <a:srgbClr val="FF0000"/>
                </a:solidFill>
              </a:rPr>
              <a:t>合法占有（接修电脑）、债务到期（维修费未付）、牵连关系（电脑与维修费相关）</a:t>
            </a:r>
            <a:r>
              <a:rPr lang="en-US" altLang="zh-CN">
                <a:solidFill>
                  <a:srgbClr val="FF0000"/>
                </a:solidFill>
              </a:rPr>
              <a:t>’</a:t>
            </a:r>
            <a:r>
              <a:rPr lang="zh-CN" altLang="en-US">
                <a:solidFill>
                  <a:srgbClr val="FF0000"/>
                </a:solidFill>
              </a:rPr>
              <a:t>三要件；小孙支付</a:t>
            </a:r>
            <a:r>
              <a:rPr lang="en-US" altLang="zh-CN">
                <a:solidFill>
                  <a:srgbClr val="FF0000"/>
                </a:solidFill>
              </a:rPr>
              <a:t> 800 </a:t>
            </a:r>
            <a:r>
              <a:rPr lang="zh-CN" altLang="en-US">
                <a:solidFill>
                  <a:srgbClr val="FF0000"/>
                </a:solidFill>
              </a:rPr>
              <a:t>元后，维修店需立即返还电脑，依据《民法典》第</a:t>
            </a:r>
            <a:r>
              <a:rPr lang="en-US" altLang="zh-CN">
                <a:solidFill>
                  <a:srgbClr val="FF0000"/>
                </a:solidFill>
              </a:rPr>
              <a:t> 447 </a:t>
            </a:r>
            <a:r>
              <a:rPr lang="zh-CN" altLang="en-US">
                <a:solidFill>
                  <a:srgbClr val="FF0000"/>
                </a:solidFill>
              </a:rPr>
              <a:t>条、第</a:t>
            </a:r>
            <a:r>
              <a:rPr lang="en-US" altLang="zh-CN">
                <a:solidFill>
                  <a:srgbClr val="FF0000"/>
                </a:solidFill>
              </a:rPr>
              <a:t> 453 </a:t>
            </a:r>
            <a:r>
              <a:rPr lang="zh-CN" altLang="en-US">
                <a:solidFill>
                  <a:srgbClr val="FF0000"/>
                </a:solidFill>
              </a:rPr>
              <a:t>条（留置权实现后返还）。</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22 课时：物权（四）—— 用益物权的具体类型（土地承包经营权、建设用地使用权、宅基地使用权）</a:t>
            </a:r>
            <a:endParaRPr lang="zh-CN" altLang="en-US"/>
          </a:p>
        </p:txBody>
      </p:sp>
      <p:sp>
        <p:nvSpPr>
          <p:cNvPr id="3" name="装饰  1"/>
          <p:cNvSpPr>
            <a:spLocks noGrp="1"/>
          </p:cNvSpPr>
          <p:nvPr>
            <p:ph type="body" idx="16387"/>
            <p:custDataLst>
              <p:tags r:id="rId2"/>
            </p:custDataLst>
          </p:nvPr>
        </p:nvSpPr>
        <p:spPr/>
        <p:txBody>
          <a:bodyPr/>
          <a:p>
            <a:r>
              <a:rPr lang="zh-CN" altLang="en-US"/>
              <a:t> </a:t>
            </a:r>
            <a:endParaRPr lang="zh-CN" altLang="en-US"/>
          </a:p>
        </p:txBody>
      </p:sp>
      <p:sp>
        <p:nvSpPr>
          <p:cNvPr id="4" name="文本占位符 3"/>
          <p:cNvSpPr>
            <a:spLocks noGrp="1"/>
          </p:cNvSpPr>
          <p:nvPr>
            <p:ph type="body" idx="16386"/>
            <p:custDataLst>
              <p:tags r:id="rId3"/>
            </p:custDataLst>
          </p:nvPr>
        </p:nvSpPr>
        <p:spPr/>
        <p:txBody>
          <a:bodyPr>
            <a:normAutofit fontScale="90000" lnSpcReduction="20000"/>
          </a:bodyPr>
          <a:p>
            <a:pPr>
              <a:spcBef>
                <a:spcPct val="42000"/>
              </a:spcBef>
              <a:spcAft>
                <a:spcPct val="42000"/>
              </a:spcAft>
            </a:pPr>
            <a:r>
              <a:rPr lang="zh-CN" altLang="en-US" sz="2400"/>
              <a:t>土地承包经营权</a:t>
            </a:r>
            <a:endParaRPr lang="zh-CN" altLang="en-US" sz="2400"/>
          </a:p>
          <a:p>
            <a:pPr>
              <a:spcAft>
                <a:spcPct val="63000"/>
              </a:spcAft>
            </a:pPr>
            <a:r>
              <a:rPr lang="zh-CN" altLang="en-US"/>
              <a:t>详细描述：土地承包经营权是指农村集体经济组织成员对集体所有或国家所有由农民集体使用的耕地、林地、草地等农业用地，依法享有的承包经营的权利。课程会介绍其设立、流转等内容。</a:t>
            </a:r>
            <a:endParaRPr lang="zh-CN" altLang="en-US"/>
          </a:p>
          <a:p>
            <a:pPr>
              <a:spcBef>
                <a:spcPct val="42000"/>
              </a:spcBef>
              <a:spcAft>
                <a:spcPct val="42000"/>
              </a:spcAft>
            </a:pPr>
            <a:r>
              <a:rPr lang="zh-CN" altLang="en-US" sz="2400"/>
              <a:t>建设用地使用权</a:t>
            </a:r>
            <a:endParaRPr lang="zh-CN" altLang="en-US" sz="2400"/>
          </a:p>
          <a:p>
            <a:pPr>
              <a:spcAft>
                <a:spcPct val="63000"/>
              </a:spcAft>
            </a:pPr>
            <a:r>
              <a:rPr lang="zh-CN" altLang="en-US"/>
              <a:t>详细描述：建设用地使用权是指自然人、法人或其他组织依法对国家所有的土地享有占有、使用和收益的权利，有权利用该土地建造建筑物、构筑物及其附属设施。本部分会讲解其取得、期限等规定。</a:t>
            </a:r>
            <a:endParaRPr lang="zh-CN" altLang="en-US"/>
          </a:p>
          <a:p>
            <a:pPr>
              <a:spcBef>
                <a:spcPct val="42000"/>
              </a:spcBef>
              <a:spcAft>
                <a:spcPct val="42000"/>
              </a:spcAft>
            </a:pPr>
            <a:r>
              <a:rPr lang="zh-CN" altLang="en-US" sz="2400"/>
              <a:t>宅基地使用权</a:t>
            </a:r>
            <a:endParaRPr lang="zh-CN" altLang="en-US" sz="2400"/>
          </a:p>
          <a:p>
            <a:pPr>
              <a:spcAft>
                <a:spcPct val="63000"/>
              </a:spcAft>
            </a:pPr>
            <a:r>
              <a:rPr lang="zh-CN" altLang="en-US"/>
              <a:t>详细描述：宅基地使用权是农村村民依法对集体所有的土地享有占有和使用的权利，有权依法利用该土地建造住宅及其附属设施。课程会阐述其申请、使用和流转的相关规则。</a:t>
            </a:r>
            <a:endParaRPr lang="zh-CN" altLang="en-US"/>
          </a:p>
        </p:txBody>
      </p:sp>
    </p:spTree>
    <p:custDataLst>
      <p:tags r:id="rId4"/>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掌握土地承包经营权、建设用地使用权、宅基地使用权的核心定义与适用场景，明确三类权利的主体限制。</a:t>
            </a:r>
            <a:endParaRPr lang="zh-CN" altLang="en-US"/>
          </a:p>
          <a:p>
            <a:r>
              <a:rPr lang="zh-CN" altLang="en-US"/>
              <a:t>理解三类用益物权的设立、流转规则（如登记要求、期限规定）。</a:t>
            </a:r>
            <a:endParaRPr lang="zh-CN" altLang="en-US"/>
          </a:p>
          <a:p>
            <a:r>
              <a:rPr lang="zh-CN" altLang="en-US"/>
              <a:t>能结合学生生活及未来发展场景（如农村学生家庭承包地、城市买房涉及的建设用地使用权），识别用益物权类型并判断权利行使的合法性。</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：农村学生家庭的土地承包经营权流转</a:t>
            </a:r>
            <a:endParaRPr lang="zh-CN" altLang="en-US"/>
          </a:p>
          <a:p>
            <a:r>
              <a:rPr lang="zh-CN" altLang="en-US"/>
              <a:t>小王是高职农学专业学生，老家在农村，父母承包了村集体</a:t>
            </a:r>
            <a:r>
              <a:rPr lang="en-US" altLang="zh-CN"/>
              <a:t> 3 </a:t>
            </a:r>
            <a:r>
              <a:rPr lang="zh-CN" altLang="en-US"/>
              <a:t>亩耕地（土地承包经营权期限至</a:t>
            </a:r>
            <a:r>
              <a:rPr lang="en-US" altLang="zh-CN"/>
              <a:t> 2050 </a:t>
            </a:r>
            <a:r>
              <a:rPr lang="zh-CN" altLang="en-US"/>
              <a:t>年）。因父母外出打工，将耕地转包给同村村民小李，约定转包期</a:t>
            </a:r>
            <a:r>
              <a:rPr lang="en-US" altLang="zh-CN"/>
              <a:t> 5 </a:t>
            </a:r>
            <a:r>
              <a:rPr lang="zh-CN" altLang="en-US"/>
              <a:t>年，每年收取转包费</a:t>
            </a:r>
            <a:r>
              <a:rPr lang="en-US" altLang="zh-CN"/>
              <a:t> 3000 </a:t>
            </a:r>
            <a:r>
              <a:rPr lang="zh-CN" altLang="en-US"/>
              <a:t>元。小李种植果树后，擅自改变耕地用途，在地里建简易棚屋。小王父母能否要求解除转包合同？</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：城市买房涉及的建设用地使用权</a:t>
            </a:r>
            <a:endParaRPr lang="zh-CN" altLang="en-US"/>
          </a:p>
          <a:p>
            <a:r>
              <a:rPr lang="zh-CN" altLang="en-US"/>
              <a:t>小李是高职财会专业学生，毕业后在市区购买一套商品住房，开发商告知</a:t>
            </a:r>
            <a:r>
              <a:rPr lang="en-US" altLang="zh-CN"/>
              <a:t> “</a:t>
            </a:r>
            <a:r>
              <a:rPr lang="zh-CN" altLang="en-US"/>
              <a:t>房屋占用的建设用地使用权期限为</a:t>
            </a:r>
            <a:r>
              <a:rPr lang="en-US" altLang="zh-CN"/>
              <a:t> 70 </a:t>
            </a:r>
            <a:r>
              <a:rPr lang="zh-CN" altLang="en-US"/>
              <a:t>年</a:t>
            </a:r>
            <a:r>
              <a:rPr lang="en-US" altLang="zh-CN"/>
              <a:t>”</a:t>
            </a:r>
            <a:r>
              <a:rPr lang="zh-CN" altLang="en-US"/>
              <a:t>。小李担心</a:t>
            </a:r>
            <a:r>
              <a:rPr lang="en-US" altLang="zh-CN"/>
              <a:t> “70 </a:t>
            </a:r>
            <a:r>
              <a:rPr lang="zh-CN" altLang="en-US"/>
              <a:t>年后房子会被收回</a:t>
            </a:r>
            <a:r>
              <a:rPr lang="en-US" altLang="zh-CN"/>
              <a:t>”</a:t>
            </a:r>
            <a:r>
              <a:rPr lang="zh-CN" altLang="en-US"/>
              <a:t>，咨询建设用地使用权到期后该如何处理？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：宅基地使用权的转让限制</a:t>
            </a:r>
            <a:endParaRPr lang="zh-CN" altLang="en-US"/>
          </a:p>
          <a:p>
            <a:r>
              <a:rPr lang="zh-CN" altLang="en-US"/>
              <a:t>小赵是高职建筑专业学生，老家在农村，家里有一块宅基地（已建房屋）。小赵想将宅基地及房屋卖给城市工作的同学小孙，双方达成口头协议，小孙支付定金</a:t>
            </a:r>
            <a:r>
              <a:rPr lang="en-US" altLang="zh-CN"/>
              <a:t> 5 </a:t>
            </a:r>
            <a:r>
              <a:rPr lang="zh-CN" altLang="en-US"/>
              <a:t>万元。村委会得知后，告知</a:t>
            </a:r>
            <a:r>
              <a:rPr lang="en-US" altLang="zh-CN"/>
              <a:t> “</a:t>
            </a:r>
            <a:r>
              <a:rPr lang="zh-CN" altLang="en-US"/>
              <a:t>宅基地不能卖给城市居民</a:t>
            </a:r>
            <a:r>
              <a:rPr lang="en-US" altLang="zh-CN"/>
              <a:t>”</a:t>
            </a:r>
            <a:r>
              <a:rPr lang="zh-CN" altLang="en-US"/>
              <a:t>，双方产生纠纷。该转让行为是否有效？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：租房子享有的权利（居住权</a:t>
            </a:r>
            <a:r>
              <a:rPr lang="en-US" altLang="zh-CN"/>
              <a:t> vs </a:t>
            </a:r>
            <a:r>
              <a:rPr lang="zh-CN" altLang="en-US"/>
              <a:t>债权）</a:t>
            </a:r>
            <a:endParaRPr lang="zh-CN" altLang="en-US"/>
          </a:p>
          <a:p>
            <a:r>
              <a:rPr lang="zh-CN" altLang="en-US"/>
              <a:t>小李是高职护理专业学生，在学校附近租了一间房子，签订《租房合同》，约定</a:t>
            </a:r>
            <a:r>
              <a:rPr lang="en-US" altLang="zh-CN"/>
              <a:t> “</a:t>
            </a:r>
            <a:r>
              <a:rPr lang="zh-CN" altLang="en-US"/>
              <a:t>租期</a:t>
            </a:r>
            <a:r>
              <a:rPr lang="en-US" altLang="zh-CN"/>
              <a:t> 1 </a:t>
            </a:r>
            <a:r>
              <a:rPr lang="zh-CN" altLang="en-US"/>
              <a:t>年，月租金</a:t>
            </a:r>
            <a:r>
              <a:rPr lang="en-US" altLang="zh-CN"/>
              <a:t> 1200 </a:t>
            </a:r>
            <a:r>
              <a:rPr lang="zh-CN" altLang="en-US"/>
              <a:t>元，可正常居住使用，不得转租</a:t>
            </a:r>
            <a:r>
              <a:rPr lang="en-US" altLang="zh-CN"/>
              <a:t>”</a:t>
            </a:r>
            <a:r>
              <a:rPr lang="zh-CN" altLang="en-US"/>
              <a:t>。小李对该房子享有的是物权（居住权）还是债权？能否阻止房东在租期内随意进入房间？</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333 </a:t>
            </a:r>
            <a:r>
              <a:rPr lang="zh-CN" altLang="en-US"/>
              <a:t>条【土地承包经营权】：</a:t>
            </a:r>
            <a:r>
              <a:rPr lang="en-US" altLang="zh-CN"/>
              <a:t>“</a:t>
            </a:r>
            <a:r>
              <a:rPr lang="zh-CN" altLang="en-US"/>
              <a:t>土地承包经营权自土地承包经营权合同生效时设立。登记机构应当向土地承包经营权人发放土地承包经营权证、林权证等证书，并登记造册，确认土地承包经营权。</a:t>
            </a:r>
            <a:r>
              <a:rPr lang="en-US" altLang="zh-CN"/>
              <a:t>”</a:t>
            </a:r>
            <a:endParaRPr lang="en-US" altLang="zh-CN"/>
          </a:p>
          <a:p>
            <a:r>
              <a:rPr lang="zh-CN" altLang="en-US">
                <a:solidFill>
                  <a:srgbClr val="FF0000"/>
                </a:solidFill>
              </a:rPr>
              <a:t>解读：土地承包经营权无需登记，合同生效即设立，登记仅为确权。流转方式包括转包、出租、互换、转让，流转不得改变土地农业用途。</a:t>
            </a:r>
            <a:endParaRPr lang="zh-CN" altLang="en-US">
              <a:solidFill>
                <a:srgbClr val="FF0000"/>
              </a:solidFill>
            </a:endParaRPr>
          </a:p>
          <a:p>
            <a:r>
              <a:rPr lang="zh-CN" altLang="en-US"/>
              <a:t>对应主案例</a:t>
            </a:r>
            <a:r>
              <a:rPr lang="en-US" altLang="zh-CN"/>
              <a:t> 1</a:t>
            </a:r>
            <a:r>
              <a:rPr lang="zh-CN" altLang="en-US"/>
              <a:t>：小李擅自改变耕地用途（建棚屋），小王父母可解除合同，依据《民法典》第</a:t>
            </a:r>
            <a:r>
              <a:rPr lang="en-US" altLang="zh-CN"/>
              <a:t> 334 </a:t>
            </a:r>
            <a:r>
              <a:rPr lang="zh-CN" altLang="en-US"/>
              <a:t>条（土地承包经营权人有权制止违规行为）。</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a:xfrm>
            <a:off x="695960" y="1301750"/>
            <a:ext cx="10800080" cy="5215890"/>
          </a:xfrm>
        </p:spPr>
        <p:txBody>
          <a:bodyPr>
            <a:normAutofit lnSpcReduction="20000"/>
          </a:bodyPr>
          <a:p>
            <a:r>
              <a:rPr lang="zh-CN" altLang="en-US"/>
              <a:t>《民法典》第</a:t>
            </a:r>
            <a:r>
              <a:rPr lang="en-US" altLang="zh-CN"/>
              <a:t> 349 </a:t>
            </a:r>
            <a:r>
              <a:rPr lang="zh-CN" altLang="en-US"/>
              <a:t>条【建设用地使用权登记生效】：</a:t>
            </a:r>
            <a:r>
              <a:rPr lang="en-US" altLang="zh-CN"/>
              <a:t>“</a:t>
            </a:r>
            <a:r>
              <a:rPr lang="zh-CN" altLang="en-US"/>
              <a:t>设立建设用地使用权的，应当向登记机构申请建设用地使用权登记。建设用地使用权自登记时设立。登记机构应当向建设用地使用权人发放权属证书。</a:t>
            </a:r>
            <a:r>
              <a:rPr lang="en-US" altLang="zh-CN"/>
              <a:t>”</a:t>
            </a:r>
            <a:endParaRPr lang="en-US" altLang="zh-CN"/>
          </a:p>
          <a:p>
            <a:r>
              <a:rPr lang="zh-CN" altLang="en-US"/>
              <a:t>《民法典》第</a:t>
            </a:r>
            <a:r>
              <a:rPr lang="en-US" altLang="zh-CN"/>
              <a:t> 359 </a:t>
            </a:r>
            <a:r>
              <a:rPr lang="zh-CN" altLang="en-US"/>
              <a:t>条【建设用地使用权续期】：</a:t>
            </a:r>
            <a:r>
              <a:rPr lang="en-US" altLang="zh-CN"/>
              <a:t>“</a:t>
            </a:r>
            <a:r>
              <a:rPr lang="zh-CN" altLang="en-US"/>
              <a:t>住宅建设用地使用权期限届满的，自动续期。续期费用的缴纳或者减免，依照法律、行政法规的规定办理。非住宅建设用地使用权期限届满后的续期，依照法律规定办理。</a:t>
            </a:r>
            <a:r>
              <a:rPr lang="en-US" altLang="zh-CN"/>
              <a:t>”</a:t>
            </a:r>
            <a:endParaRPr lang="en-US" altLang="zh-CN"/>
          </a:p>
          <a:p>
            <a:r>
              <a:rPr lang="zh-CN" altLang="en-US">
                <a:solidFill>
                  <a:srgbClr val="FF0000"/>
                </a:solidFill>
              </a:rPr>
              <a:t>解读：建设用地使用权登记生效，住宅用地</a:t>
            </a:r>
            <a:r>
              <a:rPr lang="en-US" altLang="zh-CN">
                <a:solidFill>
                  <a:srgbClr val="FF0000"/>
                </a:solidFill>
              </a:rPr>
              <a:t> 70 </a:t>
            </a:r>
            <a:r>
              <a:rPr lang="zh-CN" altLang="en-US">
                <a:solidFill>
                  <a:srgbClr val="FF0000"/>
                </a:solidFill>
              </a:rPr>
              <a:t>年到期自动续期（无需担心收回），非住宅（如商铺）需依法续期。</a:t>
            </a:r>
            <a:endParaRPr lang="zh-CN" altLang="en-US">
              <a:solidFill>
                <a:srgbClr val="FF0000"/>
              </a:solidFill>
            </a:endParaRPr>
          </a:p>
          <a:p>
            <a:r>
              <a:rPr lang="zh-CN" altLang="en-US"/>
              <a:t>对应拓展案例</a:t>
            </a:r>
            <a:r>
              <a:rPr lang="en-US" altLang="zh-CN"/>
              <a:t> 2</a:t>
            </a:r>
            <a:r>
              <a:rPr lang="zh-CN" altLang="en-US"/>
              <a:t>：小李购买的商品住房，</a:t>
            </a:r>
            <a:r>
              <a:rPr lang="en-US" altLang="zh-CN"/>
              <a:t>70 </a:t>
            </a:r>
            <a:r>
              <a:rPr lang="zh-CN" altLang="en-US"/>
              <a:t>年后自动续期，无需担心房屋被收回，续期费用按法律规定执行。</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363 </a:t>
            </a:r>
            <a:r>
              <a:rPr lang="zh-CN" altLang="en-US"/>
              <a:t>条【宅基地使用权限制】：</a:t>
            </a:r>
            <a:r>
              <a:rPr lang="en-US" altLang="zh-CN"/>
              <a:t>“</a:t>
            </a:r>
            <a:r>
              <a:rPr lang="zh-CN" altLang="en-US"/>
              <a:t>宅基地使用权的取得、行使和转让，适用土地管理的法律和国家有关规定。</a:t>
            </a:r>
            <a:r>
              <a:rPr lang="en-US" altLang="zh-CN"/>
              <a:t>”</a:t>
            </a:r>
            <a:r>
              <a:rPr lang="zh-CN" altLang="en-US"/>
              <a:t>结合《土地管理法》：宅基地使用权仅限农村村民享有，实行</a:t>
            </a:r>
            <a:r>
              <a:rPr lang="en-US" altLang="zh-CN"/>
              <a:t> “</a:t>
            </a:r>
            <a:r>
              <a:rPr lang="zh-CN" altLang="en-US"/>
              <a:t>一户一宅</a:t>
            </a:r>
            <a:r>
              <a:rPr lang="en-US" altLang="zh-CN"/>
              <a:t>”</a:t>
            </a:r>
            <a:r>
              <a:rPr lang="zh-CN" altLang="en-US"/>
              <a:t>，不得向城市居民转让。</a:t>
            </a:r>
            <a:endParaRPr lang="zh-CN" altLang="en-US"/>
          </a:p>
          <a:p>
            <a:r>
              <a:rPr lang="zh-CN" altLang="en-US"/>
              <a:t>对应拓展案例</a:t>
            </a:r>
            <a:r>
              <a:rPr lang="en-US" altLang="zh-CN"/>
              <a:t> 3</a:t>
            </a:r>
            <a:r>
              <a:rPr lang="zh-CN" altLang="en-US"/>
              <a:t>：小赵将宅基地卖给城市居民小孙，违反法律强制性规定，转让行为无效，小赵需返还定金</a:t>
            </a:r>
            <a:r>
              <a:rPr lang="en-US" altLang="zh-CN"/>
              <a:t> 5 </a:t>
            </a:r>
            <a:r>
              <a:rPr lang="zh-CN" altLang="en-US"/>
              <a:t>万元。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1. </a:t>
            </a:r>
            <a:r>
              <a:rPr lang="zh-CN" altLang="en-US"/>
              <a:t>土地承包经营权</a:t>
            </a:r>
            <a:endParaRPr lang="zh-CN" altLang="en-US"/>
          </a:p>
          <a:p>
            <a:r>
              <a:rPr lang="zh-CN" altLang="en-US"/>
              <a:t>核心定义：农村集体经济组织成员对集体所有的耕地、林地、草地等享有</a:t>
            </a:r>
            <a:r>
              <a:rPr lang="en-US" altLang="zh-CN"/>
              <a:t> “</a:t>
            </a:r>
            <a:r>
              <a:rPr lang="zh-CN" altLang="en-US"/>
              <a:t>占有、使用、收益</a:t>
            </a:r>
            <a:r>
              <a:rPr lang="en-US" altLang="zh-CN"/>
              <a:t>” </a:t>
            </a:r>
            <a:r>
              <a:rPr lang="zh-CN" altLang="en-US"/>
              <a:t>的用益物权，用于农业生产。</a:t>
            </a:r>
            <a:endParaRPr lang="zh-CN" altLang="en-US"/>
          </a:p>
          <a:p>
            <a:r>
              <a:rPr lang="zh-CN" altLang="en-US"/>
              <a:t>关键规则：</a:t>
            </a:r>
            <a:endParaRPr lang="zh-CN" altLang="en-US"/>
          </a:p>
          <a:p>
            <a:r>
              <a:rPr lang="zh-CN" altLang="en-US"/>
              <a:t>设立：承包合同生效即设立，无需登记（如小王父母与村集体签承包合同后，即取得权利）。</a:t>
            </a:r>
            <a:endParaRPr lang="zh-CN" altLang="en-US"/>
          </a:p>
          <a:p>
            <a:r>
              <a:rPr lang="zh-CN" altLang="en-US"/>
              <a:t>期限：耕地</a:t>
            </a:r>
            <a:r>
              <a:rPr lang="en-US" altLang="zh-CN"/>
              <a:t> 30 </a:t>
            </a:r>
            <a:r>
              <a:rPr lang="zh-CN" altLang="en-US"/>
              <a:t>年、草地</a:t>
            </a:r>
            <a:r>
              <a:rPr lang="en-US" altLang="zh-CN"/>
              <a:t> 30-50 </a:t>
            </a:r>
            <a:r>
              <a:rPr lang="zh-CN" altLang="en-US"/>
              <a:t>年、林地</a:t>
            </a:r>
            <a:r>
              <a:rPr lang="en-US" altLang="zh-CN"/>
              <a:t> 30-70 </a:t>
            </a:r>
            <a:r>
              <a:rPr lang="zh-CN" altLang="en-US"/>
              <a:t>年，到期可续包。</a:t>
            </a:r>
            <a:endParaRPr lang="zh-CN" altLang="en-US"/>
          </a:p>
          <a:p>
            <a:r>
              <a:rPr lang="zh-CN" altLang="en-US"/>
              <a:t>流转：可转包、出租、互换、转让，不得改变土地农业用途（如不能建厂房、住宅）。</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2. </a:t>
            </a:r>
            <a:r>
              <a:rPr lang="zh-CN" altLang="en-US"/>
              <a:t>建设用地使用权</a:t>
            </a:r>
            <a:endParaRPr lang="zh-CN" altLang="en-US"/>
          </a:p>
          <a:p>
            <a:r>
              <a:rPr lang="zh-CN" altLang="en-US"/>
              <a:t>核心定义：民事主体对国家所有的土地享有</a:t>
            </a:r>
            <a:r>
              <a:rPr lang="en-US" altLang="zh-CN"/>
              <a:t> “</a:t>
            </a:r>
            <a:r>
              <a:rPr lang="zh-CN" altLang="en-US"/>
              <a:t>占有、使用、收益</a:t>
            </a:r>
            <a:r>
              <a:rPr lang="en-US" altLang="zh-CN"/>
              <a:t>” </a:t>
            </a:r>
            <a:r>
              <a:rPr lang="zh-CN" altLang="en-US"/>
              <a:t>的用益物权，用于建造建筑物、构筑物及其附属设施（如住房、商铺、厂房）。</a:t>
            </a:r>
            <a:endParaRPr lang="zh-CN" altLang="en-US"/>
          </a:p>
          <a:p>
            <a:r>
              <a:rPr lang="zh-CN" altLang="en-US"/>
              <a:t>关键规则：</a:t>
            </a:r>
            <a:endParaRPr lang="zh-CN" altLang="en-US"/>
          </a:p>
          <a:p>
            <a:r>
              <a:rPr lang="zh-CN" altLang="en-US"/>
              <a:t>设立：登记生效（买房时需办理建设用地使用权登记，否则无法取得完整权利）。</a:t>
            </a:r>
            <a:endParaRPr lang="zh-CN" altLang="en-US"/>
          </a:p>
          <a:p>
            <a:r>
              <a:rPr lang="zh-CN" altLang="en-US"/>
              <a:t>期限：住宅用地</a:t>
            </a:r>
            <a:r>
              <a:rPr lang="en-US" altLang="zh-CN"/>
              <a:t> 70 </a:t>
            </a:r>
            <a:r>
              <a:rPr lang="zh-CN" altLang="en-US"/>
              <a:t>年、商业用地</a:t>
            </a:r>
            <a:r>
              <a:rPr lang="en-US" altLang="zh-CN"/>
              <a:t> 40 </a:t>
            </a:r>
            <a:r>
              <a:rPr lang="zh-CN" altLang="en-US"/>
              <a:t>年、工业用地</a:t>
            </a:r>
            <a:r>
              <a:rPr lang="en-US" altLang="zh-CN"/>
              <a:t> 50 </a:t>
            </a:r>
            <a:r>
              <a:rPr lang="zh-CN" altLang="en-US"/>
              <a:t>年。</a:t>
            </a:r>
            <a:endParaRPr lang="zh-CN" altLang="en-US"/>
          </a:p>
          <a:p>
            <a:r>
              <a:rPr lang="zh-CN" altLang="en-US"/>
              <a:t>续期：住宅用地到期自动续期，非住宅用地需提前申请，按法律规定办理。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3. </a:t>
            </a:r>
            <a:r>
              <a:rPr lang="zh-CN" altLang="en-US"/>
              <a:t>宅基地使用权</a:t>
            </a:r>
            <a:endParaRPr lang="zh-CN" altLang="en-US"/>
          </a:p>
          <a:p>
            <a:r>
              <a:rPr lang="zh-CN" altLang="en-US"/>
              <a:t>核心定义：农村村民依法对集体所有的土地享有</a:t>
            </a:r>
            <a:r>
              <a:rPr lang="en-US" altLang="zh-CN"/>
              <a:t> “</a:t>
            </a:r>
            <a:r>
              <a:rPr lang="zh-CN" altLang="en-US"/>
              <a:t>占有、使用</a:t>
            </a:r>
            <a:r>
              <a:rPr lang="en-US" altLang="zh-CN"/>
              <a:t>” </a:t>
            </a:r>
            <a:r>
              <a:rPr lang="zh-CN" altLang="en-US"/>
              <a:t>的用益物权，用于建造住宅及其附属设施。</a:t>
            </a:r>
            <a:endParaRPr lang="zh-CN" altLang="en-US"/>
          </a:p>
          <a:p>
            <a:r>
              <a:rPr lang="zh-CN" altLang="en-US"/>
              <a:t>关键规则：</a:t>
            </a:r>
            <a:endParaRPr lang="zh-CN" altLang="en-US"/>
          </a:p>
          <a:p>
            <a:r>
              <a:rPr lang="zh-CN" altLang="en-US"/>
              <a:t>主体限制：仅限农村村民，城市居民不得取得。</a:t>
            </a:r>
            <a:endParaRPr lang="zh-CN" altLang="en-US"/>
          </a:p>
          <a:p>
            <a:r>
              <a:rPr lang="zh-CN" altLang="en-US"/>
              <a:t>数量限制：一户一宅（一个农村家庭只能拥有一处宅基地）。</a:t>
            </a:r>
            <a:endParaRPr lang="zh-CN" altLang="en-US"/>
          </a:p>
          <a:p>
            <a:r>
              <a:rPr lang="zh-CN" altLang="en-US"/>
              <a:t>流转限制：不得向城市居民转让，可在本村村民间转让（需符合村集体规定）。</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3. </a:t>
            </a:r>
            <a:r>
              <a:rPr lang="zh-CN" altLang="en-US"/>
              <a:t>宅基地使用权</a:t>
            </a:r>
            <a:endParaRPr lang="zh-CN" altLang="en-US"/>
          </a:p>
          <a:p>
            <a:r>
              <a:rPr lang="zh-CN" altLang="en-US"/>
              <a:t>核心定义：农村村民依法对集体所有的土地享有</a:t>
            </a:r>
            <a:r>
              <a:rPr lang="en-US" altLang="zh-CN"/>
              <a:t> “</a:t>
            </a:r>
            <a:r>
              <a:rPr lang="zh-CN" altLang="en-US"/>
              <a:t>占有、使用</a:t>
            </a:r>
            <a:r>
              <a:rPr lang="en-US" altLang="zh-CN"/>
              <a:t>” </a:t>
            </a:r>
            <a:r>
              <a:rPr lang="zh-CN" altLang="en-US"/>
              <a:t>的用益物权，用于建造住宅及其附属设施。</a:t>
            </a:r>
            <a:endParaRPr lang="zh-CN" altLang="en-US"/>
          </a:p>
          <a:p>
            <a:r>
              <a:rPr lang="zh-CN" altLang="en-US"/>
              <a:t>关键规则：</a:t>
            </a:r>
            <a:endParaRPr lang="zh-CN" altLang="en-US"/>
          </a:p>
          <a:p>
            <a:r>
              <a:rPr lang="zh-CN" altLang="en-US"/>
              <a:t>主体限制：仅限农村村民，城市居民不得取得。</a:t>
            </a:r>
            <a:endParaRPr lang="zh-CN" altLang="en-US"/>
          </a:p>
          <a:p>
            <a:r>
              <a:rPr lang="zh-CN" altLang="en-US"/>
              <a:t>数量限制：一户一宅（一个农村家庭只能拥有一处宅基地）。</a:t>
            </a:r>
            <a:endParaRPr lang="zh-CN" altLang="en-US"/>
          </a:p>
          <a:p>
            <a:r>
              <a:rPr lang="zh-CN" altLang="en-US"/>
              <a:t>流转限制：不得向城市居民转让，可在本村村民间转让（需符合村集体规定）。</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小赵将宅基地卖给城市居民小孙的行为是否有效？为什么？定金该如何处理？</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无效，因宅基地使用权不得向城市居民转让，违反法律强制性规定；小赵需返还小孙</a:t>
            </a:r>
            <a:r>
              <a:rPr lang="en-US" altLang="zh-CN">
                <a:solidFill>
                  <a:srgbClr val="FF0000"/>
                </a:solidFill>
              </a:rPr>
              <a:t> 5 </a:t>
            </a:r>
            <a:r>
              <a:rPr lang="zh-CN" altLang="en-US">
                <a:solidFill>
                  <a:srgbClr val="FF0000"/>
                </a:solidFill>
              </a:rPr>
              <a:t>万元定金，依据《民法典》第</a:t>
            </a:r>
            <a:r>
              <a:rPr lang="en-US" altLang="zh-CN">
                <a:solidFill>
                  <a:srgbClr val="FF0000"/>
                </a:solidFill>
              </a:rPr>
              <a:t> 363 </a:t>
            </a:r>
            <a:r>
              <a:rPr lang="zh-CN" altLang="en-US">
                <a:solidFill>
                  <a:srgbClr val="FF0000"/>
                </a:solidFill>
              </a:rPr>
              <a:t>条及《土地管理法》相关规定。</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724535" y="533400"/>
            <a:ext cx="10857865" cy="1219200"/>
          </a:xfrm>
        </p:spPr>
        <p:txBody>
          <a:bodyPr>
            <a:normAutofit/>
          </a:bodyPr>
          <a:p>
            <a:r>
              <a:rPr lang="zh-CN" altLang="en-US" sz="2700"/>
              <a:t>第 23 课时：物权（五）—— 担保物权的具体应用（抵押权、质权、留置权实操）</a:t>
            </a:r>
            <a:endParaRPr lang="zh-CN" altLang="en-US" sz="2700"/>
          </a:p>
        </p:txBody>
      </p:sp>
      <p:sp>
        <p:nvSpPr>
          <p:cNvPr id="5" name="文本占位符 4"/>
          <p:cNvSpPr>
            <a:spLocks noGrp="1"/>
          </p:cNvSpPr>
          <p:nvPr>
            <p:ph type="body" idx="16386"/>
            <p:custDataLst>
              <p:tags r:id="rId2"/>
            </p:custDataLst>
          </p:nvPr>
        </p:nvSpPr>
        <p:spPr>
          <a:xfrm>
            <a:off x="724535" y="2286000"/>
            <a:ext cx="10857865" cy="406400"/>
          </a:xfrm>
        </p:spPr>
        <p:txBody>
          <a:bodyPr/>
          <a:p>
            <a:r>
              <a:rPr lang="zh-CN" altLang="en-US"/>
              <a:t>抵押权实操</a:t>
            </a:r>
            <a:endParaRPr lang="zh-CN" altLang="en-US"/>
          </a:p>
        </p:txBody>
      </p:sp>
      <p:sp>
        <p:nvSpPr>
          <p:cNvPr id="6" name="文本占位符 5"/>
          <p:cNvSpPr>
            <a:spLocks noGrp="1"/>
          </p:cNvSpPr>
          <p:nvPr>
            <p:ph type="body" idx="16387"/>
            <p:custDataLst>
              <p:tags r:id="rId3"/>
            </p:custDataLst>
          </p:nvPr>
        </p:nvSpPr>
        <p:spPr>
          <a:xfrm>
            <a:off x="724535" y="2794000"/>
            <a:ext cx="10857865" cy="609600"/>
          </a:xfrm>
        </p:spPr>
        <p:txBody>
          <a:bodyPr>
            <a:normAutofit/>
          </a:bodyPr>
          <a:p>
            <a:r>
              <a:rPr lang="zh-CN" altLang="en-US"/>
              <a:t>详细描述：抵押权是指债务人或者第三人不转移财产的占有，将该财产作为债权的担保。课程会通过实际案例，讲解抵押权的设立、实现等操作要点，让学员掌握抵押权在实际中的应用。</a:t>
            </a:r>
            <a:endParaRPr lang="zh-CN" altLang="en-US"/>
          </a:p>
        </p:txBody>
      </p:sp>
      <p:sp>
        <p:nvSpPr>
          <p:cNvPr id="8" name="文本占位符 7"/>
          <p:cNvSpPr>
            <a:spLocks noGrp="1"/>
          </p:cNvSpPr>
          <p:nvPr>
            <p:ph type="body" idx="16388"/>
            <p:custDataLst>
              <p:tags r:id="rId4"/>
            </p:custDataLst>
          </p:nvPr>
        </p:nvSpPr>
        <p:spPr>
          <a:xfrm>
            <a:off x="724535" y="3708400"/>
            <a:ext cx="10857865" cy="406400"/>
          </a:xfrm>
        </p:spPr>
        <p:txBody>
          <a:bodyPr/>
          <a:p>
            <a:r>
              <a:rPr lang="zh-CN" altLang="en-US"/>
              <a:t>质权实操</a:t>
            </a:r>
            <a:endParaRPr lang="zh-CN" altLang="en-US"/>
          </a:p>
        </p:txBody>
      </p:sp>
      <p:sp>
        <p:nvSpPr>
          <p:cNvPr id="9" name="文本占位符 8"/>
          <p:cNvSpPr>
            <a:spLocks noGrp="1"/>
          </p:cNvSpPr>
          <p:nvPr>
            <p:ph type="body" idx="16389"/>
            <p:custDataLst>
              <p:tags r:id="rId5"/>
            </p:custDataLst>
          </p:nvPr>
        </p:nvSpPr>
        <p:spPr>
          <a:xfrm>
            <a:off x="724535" y="4216400"/>
            <a:ext cx="10857865" cy="609600"/>
          </a:xfrm>
        </p:spPr>
        <p:txBody>
          <a:bodyPr>
            <a:normAutofit/>
          </a:bodyPr>
          <a:p>
            <a:r>
              <a:rPr lang="zh-CN" altLang="en-US"/>
              <a:t>详细描述：质权是指债务人或者第三人将其动产或权利移交债权人占有，将该动产或权利作为债权的担保。本部分会结合实际情况，介绍质权的设立、行使等实际操作方法。</a:t>
            </a:r>
            <a:endParaRPr lang="zh-CN" altLang="en-US"/>
          </a:p>
        </p:txBody>
      </p:sp>
      <p:sp>
        <p:nvSpPr>
          <p:cNvPr id="11" name="文本占位符 10"/>
          <p:cNvSpPr>
            <a:spLocks noGrp="1"/>
          </p:cNvSpPr>
          <p:nvPr>
            <p:ph type="body" idx="16390"/>
            <p:custDataLst>
              <p:tags r:id="rId6"/>
            </p:custDataLst>
          </p:nvPr>
        </p:nvSpPr>
        <p:spPr>
          <a:xfrm>
            <a:off x="724535" y="5130800"/>
            <a:ext cx="10857865" cy="406400"/>
          </a:xfrm>
        </p:spPr>
        <p:txBody>
          <a:bodyPr/>
          <a:p>
            <a:r>
              <a:rPr lang="zh-CN" altLang="en-US"/>
              <a:t>留置权实操</a:t>
            </a:r>
            <a:endParaRPr lang="zh-CN" altLang="en-US"/>
          </a:p>
        </p:txBody>
      </p:sp>
      <p:sp>
        <p:nvSpPr>
          <p:cNvPr id="12" name="文本占位符 11"/>
          <p:cNvSpPr>
            <a:spLocks noGrp="1"/>
          </p:cNvSpPr>
          <p:nvPr>
            <p:ph type="body" idx="16391"/>
            <p:custDataLst>
              <p:tags r:id="rId7"/>
            </p:custDataLst>
          </p:nvPr>
        </p:nvSpPr>
        <p:spPr>
          <a:xfrm>
            <a:off x="724535" y="5638800"/>
            <a:ext cx="10857865" cy="609600"/>
          </a:xfrm>
        </p:spPr>
        <p:txBody>
          <a:bodyPr>
            <a:normAutofit/>
          </a:bodyPr>
          <a:p>
            <a:r>
              <a:rPr lang="zh-CN" altLang="en-US"/>
              <a:t>详细描述：留置权是指债权人按照合同约定占有债务人的动产，债务人不按照合同约定的期限履行债务的，债权人有权依照法律规定留置该财产。课程会通过实操案例，讲解留置权的成立、实现等内容。</a:t>
            </a:r>
            <a:endParaRPr lang="zh-CN" altLang="en-US"/>
          </a:p>
        </p:txBody>
      </p:sp>
    </p:spTree>
    <p:custDataLst>
      <p:tags r:id="rId8"/>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掌握抵押权、质权、留置权的实操流程（设立、实现、消灭），明确三类担保物权的行使边界。</a:t>
            </a:r>
            <a:endParaRPr lang="zh-CN" altLang="en-US"/>
          </a:p>
          <a:p>
            <a:r>
              <a:rPr lang="zh-CN" altLang="en-US"/>
              <a:t>能结合学生借贷、消费、兼职场景，判断担保物权的设立是否合法，以及如何依法实现担保物权。</a:t>
            </a:r>
            <a:endParaRPr lang="zh-CN" altLang="en-US"/>
          </a:p>
          <a:p>
            <a:r>
              <a:rPr lang="zh-CN" altLang="en-US"/>
              <a:t>理解担保物权与债权的关系，知道债权消灭时担保物权同步消灭。</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：自行约定</a:t>
            </a:r>
            <a:r>
              <a:rPr lang="en-US" altLang="zh-CN"/>
              <a:t> “</a:t>
            </a:r>
            <a:r>
              <a:rPr lang="zh-CN" altLang="en-US"/>
              <a:t>电脑使用权</a:t>
            </a:r>
            <a:r>
              <a:rPr lang="en-US" altLang="zh-CN"/>
              <a:t>” </a:t>
            </a:r>
            <a:r>
              <a:rPr lang="zh-CN" altLang="en-US"/>
              <a:t>是否构成物权（物权法定原则）</a:t>
            </a:r>
            <a:endParaRPr lang="zh-CN" altLang="en-US"/>
          </a:p>
          <a:p>
            <a:r>
              <a:rPr lang="zh-CN" altLang="en-US"/>
              <a:t>小赵是高职电商专业学生，因急需用钱，与同学小孙约定</a:t>
            </a:r>
            <a:r>
              <a:rPr lang="en-US" altLang="zh-CN"/>
              <a:t> “</a:t>
            </a:r>
            <a:r>
              <a:rPr lang="zh-CN" altLang="en-US"/>
              <a:t>将自己的笔记本电脑</a:t>
            </a:r>
            <a:r>
              <a:rPr lang="en-US" altLang="zh-CN"/>
              <a:t>‘</a:t>
            </a:r>
            <a:r>
              <a:rPr lang="zh-CN" altLang="en-US"/>
              <a:t>使用权</a:t>
            </a:r>
            <a:r>
              <a:rPr lang="en-US" altLang="zh-CN"/>
              <a:t>’</a:t>
            </a:r>
            <a:r>
              <a:rPr lang="zh-CN" altLang="en-US"/>
              <a:t>转让给小孙，小孙借给小赵</a:t>
            </a:r>
            <a:r>
              <a:rPr lang="en-US" altLang="zh-CN"/>
              <a:t> 2000 </a:t>
            </a:r>
            <a:r>
              <a:rPr lang="zh-CN" altLang="en-US"/>
              <a:t>元，若小赵到期不还钱，小孙可永久使用电脑</a:t>
            </a:r>
            <a:r>
              <a:rPr lang="en-US" altLang="zh-CN"/>
              <a:t>”</a:t>
            </a:r>
            <a:r>
              <a:rPr lang="zh-CN" altLang="en-US"/>
              <a:t>。该</a:t>
            </a:r>
            <a:r>
              <a:rPr lang="en-US" altLang="zh-CN"/>
              <a:t> “</a:t>
            </a:r>
            <a:r>
              <a:rPr lang="zh-CN" altLang="en-US"/>
              <a:t>电脑使用权</a:t>
            </a:r>
            <a:r>
              <a:rPr lang="en-US" altLang="zh-CN"/>
              <a:t>” </a:t>
            </a:r>
            <a:r>
              <a:rPr lang="zh-CN" altLang="en-US"/>
              <a:t>是否属于物权？为什么？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：创业借贷的抵押担保实现</a:t>
            </a:r>
            <a:endParaRPr lang="zh-CN" altLang="en-US"/>
          </a:p>
          <a:p>
            <a:r>
              <a:rPr lang="zh-CN" altLang="en-US"/>
              <a:t>小王是高职电商专业学生，创业时向同学小李借</a:t>
            </a:r>
            <a:r>
              <a:rPr lang="en-US" altLang="zh-CN"/>
              <a:t> 10 </a:t>
            </a:r>
            <a:r>
              <a:rPr lang="zh-CN" altLang="en-US"/>
              <a:t>万元，用自己的网店设备（价值</a:t>
            </a:r>
            <a:r>
              <a:rPr lang="en-US" altLang="zh-CN"/>
              <a:t> 12 </a:t>
            </a:r>
            <a:r>
              <a:rPr lang="zh-CN" altLang="en-US"/>
              <a:t>万元）作为抵押，签订书面抵押协议并办理登记。到期小王无力还款，小李想直接接管网店设备，小王主张</a:t>
            </a:r>
            <a:r>
              <a:rPr lang="en-US" altLang="zh-CN"/>
              <a:t> “</a:t>
            </a:r>
            <a:r>
              <a:rPr lang="zh-CN" altLang="en-US"/>
              <a:t>需依法拍卖</a:t>
            </a:r>
            <a:r>
              <a:rPr lang="en-US" altLang="zh-CN"/>
              <a:t>”</a:t>
            </a:r>
            <a:r>
              <a:rPr lang="zh-CN" altLang="en-US"/>
              <a:t>，双方产生纠纷。小李该如何实现抵押权？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：质押物的保管与损坏赔偿</a:t>
            </a:r>
            <a:endParaRPr lang="zh-CN" altLang="en-US"/>
          </a:p>
          <a:p>
            <a:r>
              <a:rPr lang="zh-CN" altLang="en-US"/>
              <a:t>小李是高职艺术专业学生，用自己的油画（价值</a:t>
            </a:r>
            <a:r>
              <a:rPr lang="en-US" altLang="zh-CN"/>
              <a:t> 8000 </a:t>
            </a:r>
            <a:r>
              <a:rPr lang="zh-CN" altLang="en-US"/>
              <a:t>元）质押给同学小赵，借款</a:t>
            </a:r>
            <a:r>
              <a:rPr lang="en-US" altLang="zh-CN"/>
              <a:t> 5000 </a:t>
            </a:r>
            <a:r>
              <a:rPr lang="zh-CN" altLang="en-US"/>
              <a:t>元，约定</a:t>
            </a:r>
            <a:r>
              <a:rPr lang="en-US" altLang="zh-CN"/>
              <a:t> 3 </a:t>
            </a:r>
            <a:r>
              <a:rPr lang="zh-CN" altLang="en-US"/>
              <a:t>个月到期还款取画。小赵保管期间，因疏忽导致油画被雨水浸湿损坏（维修需</a:t>
            </a:r>
            <a:r>
              <a:rPr lang="en-US" altLang="zh-CN"/>
              <a:t> 3000 </a:t>
            </a:r>
            <a:r>
              <a:rPr lang="zh-CN" altLang="en-US"/>
              <a:t>元）。到期小李还款后，发现油画损坏，要求小赵赔偿，小赵以</a:t>
            </a:r>
            <a:r>
              <a:rPr lang="en-US" altLang="zh-CN"/>
              <a:t> “</a:t>
            </a:r>
            <a:r>
              <a:rPr lang="zh-CN" altLang="en-US"/>
              <a:t>非故意</a:t>
            </a:r>
            <a:r>
              <a:rPr lang="en-US" altLang="zh-CN"/>
              <a:t>” </a:t>
            </a:r>
            <a:r>
              <a:rPr lang="zh-CN" altLang="en-US"/>
              <a:t>为由拒绝。小赵是否需要赔偿？</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：兼职工具维修后的留置权行使</a:t>
            </a:r>
            <a:endParaRPr lang="zh-CN" altLang="en-US"/>
          </a:p>
          <a:p>
            <a:r>
              <a:rPr lang="zh-CN" altLang="en-US"/>
              <a:t>小赵是高职汽修专业学生，兼职时将客户的汽车零件送到维修店维修，约定维修费</a:t>
            </a:r>
            <a:r>
              <a:rPr lang="en-US" altLang="zh-CN"/>
              <a:t> 1500 </a:t>
            </a:r>
            <a:r>
              <a:rPr lang="zh-CN" altLang="en-US"/>
              <a:t>元。维修完成后，小赵因客户未支付修车费，拒绝向维修店支付零件维修费，维修店扣留零件，主张</a:t>
            </a:r>
            <a:r>
              <a:rPr lang="en-US" altLang="zh-CN"/>
              <a:t> “</a:t>
            </a:r>
            <a:r>
              <a:rPr lang="zh-CN" altLang="en-US"/>
              <a:t>不付款就不还零件</a:t>
            </a:r>
            <a:r>
              <a:rPr lang="en-US" altLang="zh-CN"/>
              <a:t>”</a:t>
            </a:r>
            <a:r>
              <a:rPr lang="zh-CN" altLang="en-US"/>
              <a:t>，并要求在</a:t>
            </a:r>
            <a:r>
              <a:rPr lang="en-US" altLang="zh-CN"/>
              <a:t> 1 </a:t>
            </a:r>
            <a:r>
              <a:rPr lang="zh-CN" altLang="en-US"/>
              <a:t>个月内支付，否则拍卖零件。维修店的留置权行使是否合法？</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endParaRPr lang="en-US" altLang="zh-CN"/>
          </a:p>
          <a:p>
            <a:r>
              <a:rPr lang="zh-CN" altLang="en-US"/>
              <a:t>《民法典》第</a:t>
            </a:r>
            <a:r>
              <a:rPr lang="en-US" altLang="zh-CN"/>
              <a:t> 410 </a:t>
            </a:r>
            <a:r>
              <a:rPr lang="zh-CN" altLang="en-US"/>
              <a:t>条【抵押权实现方式】：</a:t>
            </a:r>
            <a:r>
              <a:rPr lang="en-US" altLang="zh-CN"/>
              <a:t>“</a:t>
            </a:r>
            <a:r>
              <a:rPr lang="zh-CN" altLang="en-US"/>
              <a:t>债务人不履行到期债务或者发生当事人约定的实现抵押权的情形，抵押权人可以与抵押人协议以抵押财产折价或者以拍卖、变卖该抵押财产所得的价款优先受偿。协议损害其他债权人利益的，其他债权人可以请求人民法院撤销该协议。</a:t>
            </a:r>
            <a:r>
              <a:rPr lang="en-US" altLang="zh-CN"/>
              <a:t>”</a:t>
            </a:r>
            <a:endParaRPr lang="en-US" altLang="zh-CN"/>
          </a:p>
          <a:p>
            <a:r>
              <a:rPr lang="zh-CN" altLang="en-US">
                <a:solidFill>
                  <a:srgbClr val="FF0000"/>
                </a:solidFill>
              </a:rPr>
              <a:t>解读：抵押权实现需通过</a:t>
            </a:r>
            <a:r>
              <a:rPr lang="en-US" altLang="zh-CN">
                <a:solidFill>
                  <a:srgbClr val="FF0000"/>
                </a:solidFill>
              </a:rPr>
              <a:t> “</a:t>
            </a:r>
            <a:r>
              <a:rPr lang="zh-CN" altLang="en-US">
                <a:solidFill>
                  <a:srgbClr val="FF0000"/>
                </a:solidFill>
              </a:rPr>
              <a:t>协商折价、拍卖、变卖</a:t>
            </a:r>
            <a:r>
              <a:rPr lang="en-US" altLang="zh-CN">
                <a:solidFill>
                  <a:srgbClr val="FF0000"/>
                </a:solidFill>
              </a:rPr>
              <a:t>”</a:t>
            </a:r>
            <a:r>
              <a:rPr lang="zh-CN" altLang="en-US">
                <a:solidFill>
                  <a:srgbClr val="FF0000"/>
                </a:solidFill>
              </a:rPr>
              <a:t>，不得直接接管抵押财产</a:t>
            </a:r>
            <a:r>
              <a:rPr lang="zh-CN" altLang="en-US"/>
              <a:t>。</a:t>
            </a:r>
            <a:endParaRPr lang="zh-CN" altLang="en-US"/>
          </a:p>
          <a:p>
            <a:r>
              <a:rPr lang="zh-CN" altLang="en-US"/>
              <a:t>对应主案例</a:t>
            </a:r>
            <a:r>
              <a:rPr lang="en-US" altLang="zh-CN"/>
              <a:t> 1</a:t>
            </a:r>
            <a:r>
              <a:rPr lang="zh-CN" altLang="en-US"/>
              <a:t>：小李不能直接接管网店设备，需与小王协商折价，或向法院申请拍卖，以所得价款优先受偿（优先收回</a:t>
            </a:r>
            <a:r>
              <a:rPr lang="en-US" altLang="zh-CN"/>
              <a:t> 10 </a:t>
            </a:r>
            <a:r>
              <a:rPr lang="zh-CN" altLang="en-US"/>
              <a:t>万元）。</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431 </a:t>
            </a:r>
            <a:r>
              <a:rPr lang="zh-CN" altLang="en-US"/>
              <a:t>条【质权人保管义务】：</a:t>
            </a:r>
            <a:r>
              <a:rPr lang="en-US" altLang="zh-CN"/>
              <a:t>“</a:t>
            </a:r>
            <a:r>
              <a:rPr lang="zh-CN" altLang="en-US"/>
              <a:t>质权人在质权存续期间，未经出质人同意，擅自使用、出租、处分质押财产，给出质人造成损害的，应当承担赔偿责任。</a:t>
            </a:r>
            <a:r>
              <a:rPr lang="en-US" altLang="zh-CN"/>
              <a:t>”</a:t>
            </a:r>
            <a:r>
              <a:rPr lang="zh-CN" altLang="en-US"/>
              <a:t>《民法典》第</a:t>
            </a:r>
            <a:r>
              <a:rPr lang="en-US" altLang="zh-CN"/>
              <a:t> 432 </a:t>
            </a:r>
            <a:r>
              <a:rPr lang="zh-CN" altLang="en-US"/>
              <a:t>条【质权人妥善保管义务】：</a:t>
            </a:r>
            <a:r>
              <a:rPr lang="en-US" altLang="zh-CN"/>
              <a:t>“</a:t>
            </a:r>
            <a:r>
              <a:rPr lang="zh-CN" altLang="en-US"/>
              <a:t>质权人负有妥善保管质押财产的义务；因保管不善致使质押财产毁损、灭失的，应当承担赔偿责任。</a:t>
            </a:r>
            <a:r>
              <a:rPr lang="en-US" altLang="zh-CN"/>
              <a:t>”</a:t>
            </a:r>
            <a:endParaRPr lang="en-US" altLang="zh-CN"/>
          </a:p>
          <a:p>
            <a:r>
              <a:rPr lang="zh-CN" altLang="en-US">
                <a:solidFill>
                  <a:srgbClr val="FF0000"/>
                </a:solidFill>
              </a:rPr>
              <a:t>解读：质权人需妥善保管质押物，因故意或过失造成损坏，需赔偿。</a:t>
            </a:r>
            <a:endParaRPr lang="zh-CN" altLang="en-US">
              <a:solidFill>
                <a:srgbClr val="FF0000"/>
              </a:solidFill>
            </a:endParaRPr>
          </a:p>
          <a:p>
            <a:r>
              <a:rPr lang="zh-CN" altLang="en-US"/>
              <a:t>对应拓展案例</a:t>
            </a:r>
            <a:r>
              <a:rPr lang="en-US" altLang="zh-CN"/>
              <a:t> 2</a:t>
            </a:r>
            <a:r>
              <a:rPr lang="zh-CN" altLang="en-US"/>
              <a:t>：小赵因疏忽导致油画损坏，违反保管义务，需赔偿小李</a:t>
            </a:r>
            <a:r>
              <a:rPr lang="en-US" altLang="zh-CN"/>
              <a:t> 3000 </a:t>
            </a:r>
            <a:r>
              <a:rPr lang="zh-CN" altLang="en-US"/>
              <a:t>元维修费。</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453 </a:t>
            </a:r>
            <a:r>
              <a:rPr lang="zh-CN" altLang="en-US"/>
              <a:t>条【留置权行使期限】：</a:t>
            </a:r>
            <a:r>
              <a:rPr lang="en-US" altLang="zh-CN"/>
              <a:t>“</a:t>
            </a:r>
            <a:r>
              <a:rPr lang="zh-CN" altLang="en-US"/>
              <a:t>留置权人与债务人应当约定留置财产后的债务履行期限；没有约定或者约定不明确的，留置权人应当给债务人六十日以上履行债务的期限，但是鲜活易腐等不易保管的动产除外。</a:t>
            </a:r>
            <a:r>
              <a:rPr lang="en-US" altLang="zh-CN"/>
              <a:t>”</a:t>
            </a:r>
            <a:endParaRPr lang="en-US" altLang="zh-CN"/>
          </a:p>
          <a:p>
            <a:r>
              <a:rPr lang="zh-CN" altLang="en-US">
                <a:solidFill>
                  <a:srgbClr val="FF0000"/>
                </a:solidFill>
              </a:rPr>
              <a:t>解读：留置权人需给予债务人至少</a:t>
            </a:r>
            <a:r>
              <a:rPr lang="en-US" altLang="zh-CN">
                <a:solidFill>
                  <a:srgbClr val="FF0000"/>
                </a:solidFill>
              </a:rPr>
              <a:t> 60 </a:t>
            </a:r>
            <a:r>
              <a:rPr lang="zh-CN" altLang="en-US">
                <a:solidFill>
                  <a:srgbClr val="FF0000"/>
                </a:solidFill>
              </a:rPr>
              <a:t>日的履行期限，不得擅自缩短。</a:t>
            </a:r>
            <a:endParaRPr lang="zh-CN" altLang="en-US">
              <a:solidFill>
                <a:srgbClr val="FF0000"/>
              </a:solidFill>
            </a:endParaRPr>
          </a:p>
          <a:p>
            <a:r>
              <a:rPr lang="zh-CN" altLang="en-US"/>
              <a:t>对应拓展案例</a:t>
            </a:r>
            <a:r>
              <a:rPr lang="en-US" altLang="zh-CN"/>
              <a:t> 3</a:t>
            </a:r>
            <a:r>
              <a:rPr lang="zh-CN" altLang="en-US"/>
              <a:t>：维修店仅给</a:t>
            </a:r>
            <a:r>
              <a:rPr lang="en-US" altLang="zh-CN"/>
              <a:t> 1 </a:t>
            </a:r>
            <a:r>
              <a:rPr lang="zh-CN" altLang="en-US"/>
              <a:t>个月（</a:t>
            </a:r>
            <a:r>
              <a:rPr lang="en-US" altLang="zh-CN"/>
              <a:t>30 </a:t>
            </a:r>
            <a:r>
              <a:rPr lang="zh-CN" altLang="en-US"/>
              <a:t>日）履行期限，不符合法律规定，需延长至</a:t>
            </a:r>
            <a:r>
              <a:rPr lang="en-US" altLang="zh-CN"/>
              <a:t> 60 </a:t>
            </a:r>
            <a:r>
              <a:rPr lang="zh-CN" altLang="en-US"/>
              <a:t>日；到期小赵仍不付款，可依法拍卖零件。</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lnSpcReduction="20000"/>
          </a:bodyPr>
          <a:p>
            <a:r>
              <a:rPr lang="en-US" altLang="zh-CN"/>
              <a:t>1. </a:t>
            </a:r>
            <a:r>
              <a:rPr lang="zh-CN" altLang="en-US"/>
              <a:t>抵押权的实操流程</a:t>
            </a:r>
            <a:endParaRPr lang="zh-CN" altLang="en-US"/>
          </a:p>
          <a:p>
            <a:r>
              <a:rPr lang="zh-CN" altLang="en-US"/>
              <a:t>设立：</a:t>
            </a:r>
            <a:endParaRPr lang="zh-CN" altLang="en-US"/>
          </a:p>
          <a:p>
            <a:r>
              <a:rPr lang="zh-CN" altLang="en-US"/>
              <a:t>动产抵押：签书面协议即成立，登记可对抗第三人（如网店设备抵押，登记后可对抗其他债权人）。</a:t>
            </a:r>
            <a:endParaRPr lang="zh-CN" altLang="en-US"/>
          </a:p>
          <a:p>
            <a:r>
              <a:rPr lang="zh-CN" altLang="en-US"/>
              <a:t>不动产抵押：签协议</a:t>
            </a:r>
            <a:r>
              <a:rPr lang="en-US" altLang="zh-CN"/>
              <a:t> + </a:t>
            </a:r>
            <a:r>
              <a:rPr lang="zh-CN" altLang="en-US"/>
              <a:t>登记才成立（如房子抵押，必须办抵押登记）。</a:t>
            </a:r>
            <a:endParaRPr lang="zh-CN" altLang="en-US"/>
          </a:p>
          <a:p>
            <a:r>
              <a:rPr lang="zh-CN" altLang="en-US"/>
              <a:t>实现（核心步骤）：</a:t>
            </a:r>
            <a:endParaRPr lang="zh-CN" altLang="en-US"/>
          </a:p>
          <a:p>
            <a:r>
              <a:rPr lang="zh-CN" altLang="en-US"/>
              <a:t>债务到期未还，抵押权人先与抵押人协商（折价、拍卖、变卖）。</a:t>
            </a:r>
            <a:endParaRPr lang="zh-CN" altLang="en-US"/>
          </a:p>
          <a:p>
            <a:r>
              <a:rPr lang="zh-CN" altLang="en-US"/>
              <a:t>协商不成，向法院起诉，申请强制执行（拍卖抵押财产）。</a:t>
            </a:r>
            <a:endParaRPr lang="zh-CN" altLang="en-US"/>
          </a:p>
          <a:p>
            <a:r>
              <a:rPr lang="zh-CN" altLang="en-US"/>
              <a:t>优先受偿：拍卖款先还抵押权人，剩余部分归抵押人。</a:t>
            </a:r>
            <a:endParaRPr lang="zh-CN" altLang="en-US"/>
          </a:p>
          <a:p>
            <a:r>
              <a:rPr lang="zh-CN" altLang="en-US"/>
              <a:t>禁止行为：不得直接接管抵押财产（如小李不能直接占网店设备）。</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2. </a:t>
            </a:r>
            <a:r>
              <a:rPr lang="zh-CN" altLang="en-US"/>
              <a:t>质权的实操流程</a:t>
            </a:r>
            <a:endParaRPr lang="zh-CN" altLang="en-US"/>
          </a:p>
          <a:p>
            <a:r>
              <a:rPr lang="zh-CN" altLang="en-US"/>
              <a:t>设立：签书面协议</a:t>
            </a:r>
            <a:r>
              <a:rPr lang="en-US" altLang="zh-CN"/>
              <a:t> + </a:t>
            </a:r>
            <a:r>
              <a:rPr lang="zh-CN" altLang="en-US"/>
              <a:t>交付质押物（如油画交给小赵，质权才成立）。</a:t>
            </a:r>
            <a:endParaRPr lang="zh-CN" altLang="en-US"/>
          </a:p>
          <a:p>
            <a:r>
              <a:rPr lang="zh-CN" altLang="en-US"/>
              <a:t>质权人义务：</a:t>
            </a:r>
            <a:endParaRPr lang="zh-CN" altLang="en-US"/>
          </a:p>
          <a:p>
            <a:r>
              <a:rPr lang="zh-CN" altLang="en-US"/>
              <a:t>妥善保管：不得擅自使用、出租（如小赵不能拿油画展览）。</a:t>
            </a:r>
            <a:endParaRPr lang="zh-CN" altLang="en-US"/>
          </a:p>
          <a:p>
            <a:r>
              <a:rPr lang="zh-CN" altLang="en-US"/>
              <a:t>损坏赔偿：因故意或过失导致质押物损坏，需赔偿（如雨水浸湿油画）。</a:t>
            </a:r>
            <a:endParaRPr lang="zh-CN" altLang="en-US"/>
          </a:p>
          <a:p>
            <a:r>
              <a:rPr lang="zh-CN" altLang="en-US"/>
              <a:t>实现：与抵押权类似，协商不成可起诉拍卖。</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3. </a:t>
            </a:r>
            <a:r>
              <a:rPr lang="zh-CN" altLang="en-US"/>
              <a:t>留置权的实操流程</a:t>
            </a:r>
            <a:endParaRPr lang="zh-CN" altLang="en-US"/>
          </a:p>
          <a:p>
            <a:r>
              <a:rPr lang="zh-CN" altLang="en-US"/>
              <a:t>设立：合法占有动产</a:t>
            </a:r>
            <a:r>
              <a:rPr lang="en-US" altLang="zh-CN"/>
              <a:t> + </a:t>
            </a:r>
            <a:r>
              <a:rPr lang="zh-CN" altLang="en-US"/>
              <a:t>债务到期</a:t>
            </a:r>
            <a:r>
              <a:rPr lang="en-US" altLang="zh-CN"/>
              <a:t> + </a:t>
            </a:r>
            <a:r>
              <a:rPr lang="zh-CN" altLang="en-US"/>
              <a:t>动产与债权有牵连（如零件维修与维修费）。</a:t>
            </a:r>
            <a:endParaRPr lang="zh-CN" altLang="en-US"/>
          </a:p>
          <a:p>
            <a:r>
              <a:rPr lang="zh-CN" altLang="en-US"/>
              <a:t>行使要求：</a:t>
            </a:r>
            <a:endParaRPr lang="zh-CN" altLang="en-US"/>
          </a:p>
          <a:p>
            <a:r>
              <a:rPr lang="zh-CN" altLang="en-US"/>
              <a:t>给予债务人至少</a:t>
            </a:r>
            <a:r>
              <a:rPr lang="en-US" altLang="zh-CN"/>
              <a:t> 60 </a:t>
            </a:r>
            <a:r>
              <a:rPr lang="zh-CN" altLang="en-US"/>
              <a:t>日履行期限（鲜活易腐物除外，如水果、海鲜）。</a:t>
            </a:r>
            <a:endParaRPr lang="zh-CN" altLang="en-US"/>
          </a:p>
          <a:p>
            <a:r>
              <a:rPr lang="zh-CN" altLang="en-US"/>
              <a:t>到期未履行，可协商拍卖或起诉。</a:t>
            </a:r>
            <a:endParaRPr lang="zh-CN" altLang="en-US"/>
          </a:p>
          <a:p>
            <a:r>
              <a:rPr lang="zh-CN" altLang="en-US"/>
              <a:t>禁止行为：不得缩短履行期限至</a:t>
            </a:r>
            <a:r>
              <a:rPr lang="en-US" altLang="zh-CN"/>
              <a:t> 60 </a:t>
            </a:r>
            <a:r>
              <a:rPr lang="zh-CN" altLang="en-US"/>
              <a:t>日以下，不得擅自使用留置物。</a:t>
            </a:r>
            <a:endParaRPr lang="zh-CN" altLang="en-US"/>
          </a:p>
          <a:p>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小李想直接接管网店设备的做法是否合法？正确的实现方式是什么？拍卖后若设备卖了</a:t>
            </a:r>
            <a:r>
              <a:rPr lang="en-US" altLang="zh-CN"/>
              <a:t> 13 </a:t>
            </a:r>
            <a:r>
              <a:rPr lang="zh-CN" altLang="en-US"/>
              <a:t>万元，该如何分配？</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不合法，抵押权人不得直接接管抵押财产；正确方式是与小王协商折价，或向法院申请拍卖；拍卖款</a:t>
            </a:r>
            <a:r>
              <a:rPr lang="en-US" altLang="zh-CN">
                <a:solidFill>
                  <a:srgbClr val="FF0000"/>
                </a:solidFill>
              </a:rPr>
              <a:t> 13 </a:t>
            </a:r>
            <a:r>
              <a:rPr lang="zh-CN" altLang="en-US">
                <a:solidFill>
                  <a:srgbClr val="FF0000"/>
                </a:solidFill>
              </a:rPr>
              <a:t>万元中，</a:t>
            </a:r>
            <a:r>
              <a:rPr lang="en-US" altLang="zh-CN">
                <a:solidFill>
                  <a:srgbClr val="FF0000"/>
                </a:solidFill>
              </a:rPr>
              <a:t>10 </a:t>
            </a:r>
            <a:r>
              <a:rPr lang="zh-CN" altLang="en-US">
                <a:solidFill>
                  <a:srgbClr val="FF0000"/>
                </a:solidFill>
              </a:rPr>
              <a:t>万元归小李（优先受偿），剩余</a:t>
            </a:r>
            <a:r>
              <a:rPr lang="en-US" altLang="zh-CN">
                <a:solidFill>
                  <a:srgbClr val="FF0000"/>
                </a:solidFill>
              </a:rPr>
              <a:t> 3 </a:t>
            </a:r>
            <a:r>
              <a:rPr lang="zh-CN" altLang="en-US">
                <a:solidFill>
                  <a:srgbClr val="FF0000"/>
                </a:solidFill>
              </a:rPr>
              <a:t>万元归小王。</a:t>
            </a:r>
            <a:r>
              <a:rPr lang="en-US" altLang="zh-CN">
                <a:solidFill>
                  <a:srgbClr val="FF0000"/>
                </a:solidFill>
              </a:rPr>
              <a:t>”</a:t>
            </a:r>
            <a:endParaRPr lang="en-US" altLang="zh-CN">
              <a:solidFill>
                <a:srgbClr val="FF0000"/>
              </a:solidFill>
            </a:endParaRPr>
          </a:p>
          <a:p>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案例分析环节（</a:t>
            </a:r>
            <a:r>
              <a:rPr lang="en-US" altLang="zh-CN">
                <a:sym typeface="+mn-ea"/>
              </a:rPr>
              <a:t>10 </a:t>
            </a:r>
            <a:r>
              <a:rPr lang="zh-CN" altLang="en-US">
                <a:sym typeface="+mn-ea"/>
              </a:rPr>
              <a:t>分钟：师生互动</a:t>
            </a:r>
            <a:r>
              <a:rPr lang="en-US" altLang="zh-CN">
                <a:sym typeface="+mn-ea"/>
              </a:rPr>
              <a:t> + </a:t>
            </a:r>
            <a:r>
              <a:rPr lang="zh-CN" altLang="en-US">
                <a:sym typeface="+mn-ea"/>
              </a:rPr>
              <a:t>实操判断）</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：用平板电脑抵押借钱（担保物权）</a:t>
            </a:r>
            <a:endParaRPr lang="zh-CN" altLang="en-US"/>
          </a:p>
          <a:p>
            <a:r>
              <a:rPr lang="zh-CN" altLang="en-US"/>
              <a:t>小孙是高职动漫专业学生，向同学小陈借</a:t>
            </a:r>
            <a:r>
              <a:rPr lang="en-US" altLang="zh-CN"/>
              <a:t> 3000 </a:t>
            </a:r>
            <a:r>
              <a:rPr lang="zh-CN" altLang="en-US"/>
              <a:t>元，约定</a:t>
            </a:r>
            <a:r>
              <a:rPr lang="en-US" altLang="zh-CN"/>
              <a:t> “</a:t>
            </a:r>
            <a:r>
              <a:rPr lang="zh-CN" altLang="en-US"/>
              <a:t>用自己的平板电脑作为抵押，若</a:t>
            </a:r>
            <a:r>
              <a:rPr lang="en-US" altLang="zh-CN"/>
              <a:t> 1 </a:t>
            </a:r>
            <a:r>
              <a:rPr lang="zh-CN" altLang="en-US"/>
              <a:t>个月内不还钱，小陈可将平板卖掉抵债</a:t>
            </a:r>
            <a:r>
              <a:rPr lang="en-US" altLang="zh-CN"/>
              <a:t>”</a:t>
            </a:r>
            <a:r>
              <a:rPr lang="zh-CN" altLang="en-US"/>
              <a:t>，双方签订了书面抵押协议。小陈对该平板享有的是哪种物权？到期小孙不还钱，小陈能否直接卖掉平板？</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小赵作为质权人，有哪些义务？油画损坏是因疏忽，是否需要赔偿？赔偿金额如何确定？</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小赵有妥善保管义务，不得擅自使用、损坏质押物；因疏忽导致损坏，需赔偿；赔偿金额按维修费用</a:t>
            </a:r>
            <a:r>
              <a:rPr lang="en-US" altLang="zh-CN">
                <a:solidFill>
                  <a:srgbClr val="FF0000"/>
                </a:solidFill>
              </a:rPr>
              <a:t> 3000 </a:t>
            </a:r>
            <a:r>
              <a:rPr lang="zh-CN" altLang="en-US">
                <a:solidFill>
                  <a:srgbClr val="FF0000"/>
                </a:solidFill>
              </a:rPr>
              <a:t>元计算，依据《民法典》第</a:t>
            </a:r>
            <a:r>
              <a:rPr lang="en-US" altLang="zh-CN">
                <a:solidFill>
                  <a:srgbClr val="FF0000"/>
                </a:solidFill>
              </a:rPr>
              <a:t> 432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维修店的留置权设立是否合法？给予</a:t>
            </a:r>
            <a:r>
              <a:rPr lang="en-US" altLang="zh-CN"/>
              <a:t> 1 </a:t>
            </a:r>
            <a:r>
              <a:rPr lang="zh-CN" altLang="en-US"/>
              <a:t>个月履行期限是否符合规定？小赵该怎么做？</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留置权设立合法（满足三要件）；</a:t>
            </a:r>
            <a:r>
              <a:rPr lang="en-US" altLang="zh-CN">
                <a:solidFill>
                  <a:srgbClr val="FF0000"/>
                </a:solidFill>
              </a:rPr>
              <a:t>1 </a:t>
            </a:r>
            <a:r>
              <a:rPr lang="zh-CN" altLang="en-US">
                <a:solidFill>
                  <a:srgbClr val="FF0000"/>
                </a:solidFill>
              </a:rPr>
              <a:t>个月期限不符合规定，需延长至</a:t>
            </a:r>
            <a:r>
              <a:rPr lang="en-US" altLang="zh-CN">
                <a:solidFill>
                  <a:srgbClr val="FF0000"/>
                </a:solidFill>
              </a:rPr>
              <a:t> 60 </a:t>
            </a:r>
            <a:r>
              <a:rPr lang="zh-CN" altLang="en-US">
                <a:solidFill>
                  <a:srgbClr val="FF0000"/>
                </a:solidFill>
              </a:rPr>
              <a:t>日；小赵应尽快向客户催收修车费，或自行垫付零件维修费取回零件，避免零件被拍卖。</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a:t>第 24 课时：物权（六）—— 物权的变动（登记与交付）</a:t>
            </a:r>
            <a:endParaRPr lang="zh-CN" altLang="en-US"/>
          </a:p>
        </p:txBody>
      </p:sp>
      <p:sp>
        <p:nvSpPr>
          <p:cNvPr id="3" name="装饰  1"/>
          <p:cNvSpPr>
            <a:spLocks noGrp="1"/>
          </p:cNvSpPr>
          <p:nvPr>
            <p:ph type="body" idx="16391"/>
            <p:custDataLst>
              <p:tags r:id="rId2"/>
            </p:custDataLst>
          </p:nvPr>
        </p:nvSpPr>
        <p:spPr/>
        <p:txBody>
          <a:bodyPr/>
          <a:p>
            <a:r>
              <a:rPr lang="zh-CN" altLang="en-US"/>
              <a:t> </a:t>
            </a:r>
            <a:endParaRPr lang="zh-CN" altLang="en-US"/>
          </a:p>
        </p:txBody>
      </p:sp>
      <p:pic>
        <p:nvPicPr>
          <p:cNvPr id="12" name="图片占位符 11" descr="1"/>
          <p:cNvPicPr>
            <a:picLocks noChangeAspect="1"/>
          </p:cNvPicPr>
          <p:nvPr>
            <p:ph type="pic" idx="16390"/>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2514600" y="2057400"/>
            <a:ext cx="1524000" cy="1524000"/>
          </a:xfrm>
          <a:prstGeom prst="rect">
            <a:avLst/>
          </a:prstGeom>
        </p:spPr>
      </p:pic>
      <p:sp>
        <p:nvSpPr>
          <p:cNvPr id="5" name="文本占位符 4"/>
          <p:cNvSpPr>
            <a:spLocks noGrp="1"/>
          </p:cNvSpPr>
          <p:nvPr>
            <p:ph type="body" idx="16386"/>
            <p:custDataLst>
              <p:tags r:id="rId6"/>
            </p:custDataLst>
          </p:nvPr>
        </p:nvSpPr>
        <p:spPr/>
        <p:txBody>
          <a:bodyPr/>
          <a:p>
            <a:r>
              <a:rPr lang="zh-CN" altLang="en-US"/>
              <a:t>物权变动登记</a:t>
            </a:r>
            <a:endParaRPr lang="zh-CN" altLang="en-US"/>
          </a:p>
        </p:txBody>
      </p:sp>
      <p:sp>
        <p:nvSpPr>
          <p:cNvPr id="6" name="文本占位符 5"/>
          <p:cNvSpPr>
            <a:spLocks noGrp="1"/>
          </p:cNvSpPr>
          <p:nvPr>
            <p:ph type="body" idx="16387"/>
            <p:custDataLst>
              <p:tags r:id="rId7"/>
            </p:custDataLst>
          </p:nvPr>
        </p:nvSpPr>
        <p:spPr/>
        <p:txBody>
          <a:bodyPr>
            <a:normAutofit lnSpcReduction="10000"/>
          </a:bodyPr>
          <a:p>
            <a:r>
              <a:rPr lang="zh-CN" altLang="en-US"/>
              <a:t>详细描述：物权变动登记是指将物权的设立、变更、转让和消灭等情况记载于不动产登记簿的行为。课程会介绍登记的效力、程序等内容，让学员了解登记在物权变动中的重要作用。</a:t>
            </a:r>
            <a:endParaRPr lang="zh-CN" altLang="en-US"/>
          </a:p>
        </p:txBody>
      </p:sp>
      <p:sp>
        <p:nvSpPr>
          <p:cNvPr id="7" name="装饰  5"/>
          <p:cNvSpPr>
            <a:spLocks noGrp="1"/>
          </p:cNvSpPr>
          <p:nvPr>
            <p:ph type="body" idx="16393"/>
            <p:custDataLst>
              <p:tags r:id="rId8"/>
            </p:custDataLst>
          </p:nvPr>
        </p:nvSpPr>
        <p:spPr/>
        <p:txBody>
          <a:bodyPr/>
          <a:p>
            <a:r>
              <a:rPr lang="zh-CN" altLang="en-US"/>
              <a:t> </a:t>
            </a:r>
            <a:endParaRPr lang="zh-CN" altLang="en-US"/>
          </a:p>
        </p:txBody>
      </p:sp>
      <p:pic>
        <p:nvPicPr>
          <p:cNvPr id="11" name="图片占位符 10" descr="2"/>
          <p:cNvPicPr>
            <a:picLocks noChangeAspect="1"/>
          </p:cNvPicPr>
          <p:nvPr>
            <p:ph type="pic" idx="16392"/>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8153400" y="2057400"/>
            <a:ext cx="1524000" cy="1524000"/>
          </a:xfrm>
          <a:prstGeom prst="rect">
            <a:avLst/>
          </a:prstGeom>
        </p:spPr>
      </p:pic>
      <p:sp>
        <p:nvSpPr>
          <p:cNvPr id="9" name="文本占位符 8"/>
          <p:cNvSpPr>
            <a:spLocks noGrp="1"/>
          </p:cNvSpPr>
          <p:nvPr>
            <p:ph type="body" idx="16388"/>
            <p:custDataLst>
              <p:tags r:id="rId12"/>
            </p:custDataLst>
          </p:nvPr>
        </p:nvSpPr>
        <p:spPr/>
        <p:txBody>
          <a:bodyPr/>
          <a:p>
            <a:r>
              <a:rPr lang="zh-CN" altLang="en-US"/>
              <a:t>物权变动交付</a:t>
            </a:r>
            <a:endParaRPr lang="zh-CN" altLang="en-US"/>
          </a:p>
        </p:txBody>
      </p:sp>
      <p:sp>
        <p:nvSpPr>
          <p:cNvPr id="10" name="文本占位符 9"/>
          <p:cNvSpPr>
            <a:spLocks noGrp="1"/>
          </p:cNvSpPr>
          <p:nvPr>
            <p:ph type="body" idx="16389"/>
            <p:custDataLst>
              <p:tags r:id="rId13"/>
            </p:custDataLst>
          </p:nvPr>
        </p:nvSpPr>
        <p:spPr/>
        <p:txBody>
          <a:bodyPr/>
          <a:p>
            <a:r>
              <a:rPr lang="zh-CN" altLang="en-US"/>
              <a:t>详细描述：物权变动交付是指将动产的占有移转给受让人的行为。本部分会讲解交付的方式、效力等规定，使学员明白交付在动产物权变动中的意义。</a:t>
            </a:r>
            <a:endParaRPr lang="zh-CN" altLang="en-US"/>
          </a:p>
        </p:txBody>
      </p:sp>
    </p:spTree>
    <p:custDataLst>
      <p:tags r:id="rId14"/>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掌握物权变动的核心规则：不动产登记生效、动产交付生效，明确特殊动产（如机动车、船舶）的登记对抗规则。</a:t>
            </a:r>
            <a:endParaRPr lang="zh-CN" altLang="en-US"/>
          </a:p>
          <a:p>
            <a:r>
              <a:rPr lang="zh-CN" altLang="en-US"/>
              <a:t>理解</a:t>
            </a:r>
            <a:r>
              <a:rPr lang="en-US" altLang="zh-CN"/>
              <a:t> “</a:t>
            </a:r>
            <a:r>
              <a:rPr lang="zh-CN" altLang="en-US"/>
              <a:t>交付</a:t>
            </a:r>
            <a:r>
              <a:rPr lang="en-US" altLang="zh-CN"/>
              <a:t>” </a:t>
            </a:r>
            <a:r>
              <a:rPr lang="zh-CN" altLang="en-US"/>
              <a:t>的</a:t>
            </a:r>
            <a:r>
              <a:rPr lang="en-US" altLang="zh-CN"/>
              <a:t> 3 </a:t>
            </a:r>
            <a:r>
              <a:rPr lang="zh-CN" altLang="en-US"/>
              <a:t>种形式（现实交付、简易交付、占有改定），能识别不同交付方式的物权变动时间。</a:t>
            </a:r>
            <a:endParaRPr lang="zh-CN" altLang="en-US"/>
          </a:p>
          <a:p>
            <a:r>
              <a:rPr lang="zh-CN" altLang="en-US"/>
              <a:t>能结合学生买卖、赠与场景（如买电脑、赠手机），判断物权是否发生变动，以及变动的生效时间。</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：二手房买卖未登记的物权变动</a:t>
            </a:r>
            <a:endParaRPr lang="zh-CN" altLang="en-US"/>
          </a:p>
          <a:p>
            <a:r>
              <a:rPr lang="zh-CN" altLang="en-US"/>
              <a:t>小王是高职土木专业学生，毕业后与房东老张签订《房屋买卖合同》，约定以</a:t>
            </a:r>
            <a:r>
              <a:rPr lang="en-US" altLang="zh-CN"/>
              <a:t> 80 </a:t>
            </a:r>
            <a:r>
              <a:rPr lang="zh-CN" altLang="en-US"/>
              <a:t>万元购买老张的一套二手房，小王当场支付全款，老张交付房屋钥匙，双方未办理过户登记。</a:t>
            </a:r>
            <a:r>
              <a:rPr lang="en-US" altLang="zh-CN"/>
              <a:t>1 </a:t>
            </a:r>
            <a:r>
              <a:rPr lang="zh-CN" altLang="en-US"/>
              <a:t>个月后，老张因房价上涨，反悔并将房屋卖给不知情的小李，办理了过户登记。小王主张</a:t>
            </a:r>
            <a:r>
              <a:rPr lang="en-US" altLang="zh-CN"/>
              <a:t> “</a:t>
            </a:r>
            <a:r>
              <a:rPr lang="zh-CN" altLang="en-US"/>
              <a:t>自己已付全款并入住，房屋归自己</a:t>
            </a:r>
            <a:r>
              <a:rPr lang="en-US" altLang="zh-CN"/>
              <a:t>”</a:t>
            </a:r>
            <a:r>
              <a:rPr lang="zh-CN" altLang="en-US"/>
              <a:t>，能否得到支持？</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：电脑赠与的简易交付</a:t>
            </a:r>
            <a:endParaRPr lang="zh-CN" altLang="en-US"/>
          </a:p>
          <a:p>
            <a:r>
              <a:rPr lang="zh-CN" altLang="en-US"/>
              <a:t>小李是高职计算机专业学生，将自己的笔记本电脑借给同学小赵使用，使用期间，小李决定将电脑赠与小赵，口头告知小赵</a:t>
            </a:r>
            <a:r>
              <a:rPr lang="en-US" altLang="zh-CN"/>
              <a:t> “</a:t>
            </a:r>
            <a:r>
              <a:rPr lang="zh-CN" altLang="en-US"/>
              <a:t>电脑送给你了</a:t>
            </a:r>
            <a:r>
              <a:rPr lang="en-US" altLang="zh-CN"/>
              <a:t>”</a:t>
            </a:r>
            <a:r>
              <a:rPr lang="zh-CN" altLang="en-US"/>
              <a:t>，小赵表示同意。次日，小赵将电脑带回家。该赠与的物权变动何时生效？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：二手车买卖未过户的对抗效力</a:t>
            </a:r>
            <a:endParaRPr lang="zh-CN" altLang="en-US"/>
          </a:p>
          <a:p>
            <a:r>
              <a:rPr lang="zh-CN" altLang="en-US"/>
              <a:t>小赵是高职汽修专业学生，从同学小孙处购买一辆二手电动车（价值</a:t>
            </a:r>
            <a:r>
              <a:rPr lang="en-US" altLang="zh-CN"/>
              <a:t> 3000 </a:t>
            </a:r>
            <a:r>
              <a:rPr lang="zh-CN" altLang="en-US"/>
              <a:t>元），双方签订买卖合同，小赵支付全款，小孙交付电动车，但未办理过户登记。后小孙因欠同学小陈钱，将该电动车抵押给小陈，签订抵押协议。小陈主张</a:t>
            </a:r>
            <a:r>
              <a:rPr lang="en-US" altLang="zh-CN"/>
              <a:t> “</a:t>
            </a:r>
            <a:r>
              <a:rPr lang="zh-CN" altLang="en-US"/>
              <a:t>电动车未过户，小孙仍有所有权，抵押有效</a:t>
            </a:r>
            <a:r>
              <a:rPr lang="en-US" altLang="zh-CN"/>
              <a:t>”</a:t>
            </a:r>
            <a:r>
              <a:rPr lang="zh-CN" altLang="en-US"/>
              <a:t>，该主张是否成立？</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zh-CN" altLang="en-US"/>
              <a:t>《民法典》第</a:t>
            </a:r>
            <a:r>
              <a:rPr lang="en-US" altLang="zh-CN"/>
              <a:t> 209 </a:t>
            </a:r>
            <a:r>
              <a:rPr lang="zh-CN" altLang="en-US"/>
              <a:t>条【不动产登记生效】：</a:t>
            </a:r>
            <a:r>
              <a:rPr lang="en-US" altLang="zh-CN"/>
              <a:t>“</a:t>
            </a:r>
            <a:r>
              <a:rPr lang="zh-CN" altLang="en-US"/>
              <a:t>不动产物权的设立、变更、转让和消灭，经依法登记发生效力；未经登记，不发生效力，但是法律另有规定的除外。</a:t>
            </a:r>
            <a:r>
              <a:rPr lang="en-US" altLang="zh-CN"/>
              <a:t>”</a:t>
            </a:r>
            <a:endParaRPr lang="en-US" altLang="zh-CN"/>
          </a:p>
          <a:p>
            <a:r>
              <a:rPr lang="zh-CN" altLang="en-US">
                <a:solidFill>
                  <a:srgbClr val="FF0000"/>
                </a:solidFill>
              </a:rPr>
              <a:t>解读：不动产（房子、土地）物权变动必须登记，仅签合同或交付钥匙不发生物权变动。</a:t>
            </a:r>
            <a:endParaRPr lang="zh-CN" altLang="en-US">
              <a:solidFill>
                <a:srgbClr val="FF0000"/>
              </a:solidFill>
            </a:endParaRPr>
          </a:p>
          <a:p>
            <a:r>
              <a:rPr lang="zh-CN" altLang="en-US"/>
              <a:t>对应主案例</a:t>
            </a:r>
            <a:r>
              <a:rPr lang="en-US" altLang="zh-CN"/>
              <a:t> 1</a:t>
            </a:r>
            <a:r>
              <a:rPr lang="zh-CN" altLang="en-US"/>
              <a:t>：小王虽付全款并入住，但未办理过户登记，房屋物权仍归老张；老张卖给小李并过户，小李取得物权，小王不能主张房屋归自己，仅能要求老张承担违约责任（如赔偿损失）。</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224 </a:t>
            </a:r>
            <a:r>
              <a:rPr lang="zh-CN" altLang="en-US"/>
              <a:t>条【动产交付生效】：</a:t>
            </a:r>
            <a:r>
              <a:rPr lang="en-US" altLang="zh-CN"/>
              <a:t>“</a:t>
            </a:r>
            <a:r>
              <a:rPr lang="zh-CN" altLang="en-US"/>
              <a:t>动产物权的设立和转让，自交付时发生效力，但是法律另有规定的除外。</a:t>
            </a:r>
            <a:r>
              <a:rPr lang="en-US" altLang="zh-CN"/>
              <a:t>”</a:t>
            </a:r>
            <a:r>
              <a:rPr lang="zh-CN" altLang="en-US"/>
              <a:t>《民法典》第</a:t>
            </a:r>
            <a:r>
              <a:rPr lang="en-US" altLang="zh-CN"/>
              <a:t> 226 </a:t>
            </a:r>
            <a:r>
              <a:rPr lang="zh-CN" altLang="en-US"/>
              <a:t>条【简易交付】：</a:t>
            </a:r>
            <a:r>
              <a:rPr lang="en-US" altLang="zh-CN"/>
              <a:t>“</a:t>
            </a:r>
            <a:r>
              <a:rPr lang="zh-CN" altLang="en-US"/>
              <a:t>动产物权设立和转让前，权利人已经占有该动产的，物权自民事法律行为生效时发生效力。</a:t>
            </a:r>
            <a:r>
              <a:rPr lang="en-US" altLang="zh-CN"/>
              <a:t>”</a:t>
            </a:r>
            <a:endParaRPr lang="en-US" altLang="zh-CN"/>
          </a:p>
          <a:p>
            <a:r>
              <a:rPr lang="zh-CN" altLang="en-US">
                <a:solidFill>
                  <a:srgbClr val="FF0000"/>
                </a:solidFill>
              </a:rPr>
              <a:t>解读：动产（电脑、手机、电动车）物权变动自交付时生效；简易交付（已占有动产）自双方达成合意时生效。</a:t>
            </a:r>
            <a:endParaRPr lang="zh-CN" altLang="en-US">
              <a:solidFill>
                <a:srgbClr val="FF0000"/>
              </a:solidFill>
            </a:endParaRPr>
          </a:p>
          <a:p>
            <a:r>
              <a:rPr lang="zh-CN" altLang="en-US"/>
              <a:t>对应拓展案例</a:t>
            </a:r>
            <a:r>
              <a:rPr lang="en-US" altLang="zh-CN"/>
              <a:t> 2</a:t>
            </a:r>
            <a:r>
              <a:rPr lang="zh-CN" altLang="en-US"/>
              <a:t>：小赵已占有电脑（借用），小李赠与合意达成时（口头告知并同意），物权即变动，小赵取得电脑所有权。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225 </a:t>
            </a:r>
            <a:r>
              <a:rPr lang="zh-CN" altLang="en-US"/>
              <a:t>条【特殊动产登记对抗】：</a:t>
            </a:r>
            <a:r>
              <a:rPr lang="en-US" altLang="zh-CN"/>
              <a:t>“</a:t>
            </a:r>
            <a:r>
              <a:rPr lang="zh-CN" altLang="en-US"/>
              <a:t>船舶、航空器和机动车等的物权的设立、变更、转让和消灭，未经登记，不得对抗善意第三人。</a:t>
            </a:r>
            <a:r>
              <a:rPr lang="en-US" altLang="zh-CN"/>
              <a:t>”</a:t>
            </a:r>
            <a:endParaRPr lang="en-US" altLang="zh-CN"/>
          </a:p>
          <a:p>
            <a:r>
              <a:rPr lang="zh-CN" altLang="en-US">
                <a:solidFill>
                  <a:srgbClr val="FF0000"/>
                </a:solidFill>
              </a:rPr>
              <a:t>解读：特殊动产（机动车、电动车、船舶）物权变动自交付时生效，登记仅为对抗善意第三人的效力。</a:t>
            </a:r>
            <a:endParaRPr lang="zh-CN" altLang="en-US">
              <a:solidFill>
                <a:srgbClr val="FF0000"/>
              </a:solidFill>
            </a:endParaRPr>
          </a:p>
          <a:p>
            <a:r>
              <a:rPr lang="zh-CN" altLang="en-US"/>
              <a:t>对应拓展案例</a:t>
            </a:r>
            <a:r>
              <a:rPr lang="en-US" altLang="zh-CN"/>
              <a:t> 3</a:t>
            </a:r>
            <a:r>
              <a:rPr lang="zh-CN" altLang="en-US"/>
              <a:t>：小赵购买电动车后，小孙已交付，小赵取得物权；小孙将电动车抵押给小陈，因小赵已取得所有权，抵押无效，小陈的主张不成立。</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a:bodyPr>
          <a:p>
            <a:r>
              <a:rPr lang="en-US" altLang="zh-CN"/>
              <a:t>•</a:t>
            </a:r>
            <a:r>
              <a:rPr lang="zh-CN" altLang="en-US"/>
              <a:t>《民法典》第</a:t>
            </a:r>
            <a:r>
              <a:rPr lang="en-US" altLang="zh-CN"/>
              <a:t> 205 </a:t>
            </a:r>
            <a:r>
              <a:rPr lang="zh-CN" altLang="en-US"/>
              <a:t>条【物权定义】：</a:t>
            </a:r>
            <a:r>
              <a:rPr lang="en-US" altLang="zh-CN"/>
              <a:t>“</a:t>
            </a:r>
            <a:r>
              <a:rPr lang="zh-CN" altLang="en-US"/>
              <a:t>本编调整因物的归属和利用产生的民事关系。</a:t>
            </a:r>
            <a:r>
              <a:rPr lang="en-US" altLang="zh-CN"/>
              <a:t>”</a:t>
            </a:r>
            <a:endParaRPr lang="en-US" altLang="zh-CN"/>
          </a:p>
          <a:p>
            <a:r>
              <a:rPr lang="zh-CN" altLang="en-US">
                <a:solidFill>
                  <a:srgbClr val="FF0000"/>
                </a:solidFill>
              </a:rPr>
              <a:t>解读：物权核心解决</a:t>
            </a:r>
            <a:r>
              <a:rPr lang="en-US" altLang="zh-CN">
                <a:solidFill>
                  <a:srgbClr val="FF0000"/>
                </a:solidFill>
              </a:rPr>
              <a:t> “</a:t>
            </a:r>
            <a:r>
              <a:rPr lang="zh-CN" altLang="en-US">
                <a:solidFill>
                  <a:srgbClr val="FF0000"/>
                </a:solidFill>
              </a:rPr>
              <a:t>物归谁</a:t>
            </a:r>
            <a:r>
              <a:rPr lang="en-US" altLang="zh-CN">
                <a:solidFill>
                  <a:srgbClr val="FF0000"/>
                </a:solidFill>
              </a:rPr>
              <a:t>”</a:t>
            </a:r>
            <a:r>
              <a:rPr lang="zh-CN" altLang="en-US">
                <a:solidFill>
                  <a:srgbClr val="FF0000"/>
                </a:solidFill>
              </a:rPr>
              <a:t>（归属，如手机归小王）和</a:t>
            </a:r>
            <a:r>
              <a:rPr lang="en-US" altLang="zh-CN">
                <a:solidFill>
                  <a:srgbClr val="FF0000"/>
                </a:solidFill>
              </a:rPr>
              <a:t> “</a:t>
            </a:r>
            <a:r>
              <a:rPr lang="zh-CN" altLang="en-US">
                <a:solidFill>
                  <a:srgbClr val="FF0000"/>
                </a:solidFill>
              </a:rPr>
              <a:t>物怎么用</a:t>
            </a:r>
            <a:r>
              <a:rPr lang="en-US" altLang="zh-CN">
                <a:solidFill>
                  <a:srgbClr val="FF0000"/>
                </a:solidFill>
              </a:rPr>
              <a:t>”</a:t>
            </a:r>
            <a:r>
              <a:rPr lang="zh-CN" altLang="en-US">
                <a:solidFill>
                  <a:srgbClr val="FF0000"/>
                </a:solidFill>
              </a:rPr>
              <a:t>（利用，如小王用手机、借手机、抵押手机）的问题，包括对物的支配、收益、担保等权利。</a:t>
            </a:r>
            <a:endParaRPr lang="zh-CN" altLang="en-US">
              <a:solidFill>
                <a:srgbClr val="FF0000"/>
              </a:solidFill>
            </a:endParaRPr>
          </a:p>
          <a:p>
            <a:r>
              <a:rPr lang="en-US" altLang="zh-CN"/>
              <a:t>•</a:t>
            </a:r>
            <a:r>
              <a:rPr lang="zh-CN" altLang="en-US"/>
              <a:t>《民法典》第</a:t>
            </a:r>
            <a:r>
              <a:rPr lang="en-US" altLang="zh-CN"/>
              <a:t> 207 </a:t>
            </a:r>
            <a:r>
              <a:rPr lang="zh-CN" altLang="en-US"/>
              <a:t>条【物权平等保护原则】：</a:t>
            </a:r>
            <a:r>
              <a:rPr lang="en-US" altLang="zh-CN"/>
              <a:t>“</a:t>
            </a:r>
            <a:r>
              <a:rPr lang="zh-CN" altLang="en-US"/>
              <a:t>国家、集体、私人的物权和其他权利人的物权受法律平等保护，任何组织或者个人不得侵犯。</a:t>
            </a:r>
            <a:r>
              <a:rPr lang="en-US" altLang="zh-CN"/>
              <a:t>”</a:t>
            </a:r>
            <a:endParaRPr lang="en-US" altLang="zh-CN"/>
          </a:p>
          <a:p>
            <a:r>
              <a:rPr lang="zh-CN" altLang="en-US">
                <a:solidFill>
                  <a:srgbClr val="FF0000"/>
                </a:solidFill>
              </a:rPr>
              <a:t>解读：不管是国家的物、集体的物还是个人的物（如小王的手机），物权都受平等保护，他人不能随意侵犯（如不能抢小王的手机、损坏小王的手机）。对应主案例</a:t>
            </a:r>
            <a:r>
              <a:rPr lang="en-US" altLang="zh-CN">
                <a:solidFill>
                  <a:srgbClr val="FF0000"/>
                </a:solidFill>
              </a:rPr>
              <a:t> 1</a:t>
            </a:r>
            <a:r>
              <a:rPr lang="zh-CN" altLang="en-US">
                <a:solidFill>
                  <a:srgbClr val="FF0000"/>
                </a:solidFill>
              </a:rPr>
              <a:t>：小王对手机的所有权受法律保护，他人不能随意占有或损坏。</a:t>
            </a:r>
            <a:endParaRPr lang="zh-CN" altLang="en-US">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lnSpcReduction="20000"/>
          </a:bodyPr>
          <a:p>
            <a:r>
              <a:rPr lang="en-US" altLang="zh-CN"/>
              <a:t>1. </a:t>
            </a:r>
            <a:r>
              <a:rPr lang="zh-CN" altLang="en-US"/>
              <a:t>不动产物权变动：登记生效</a:t>
            </a:r>
            <a:endParaRPr lang="zh-CN" altLang="en-US"/>
          </a:p>
          <a:p>
            <a:r>
              <a:rPr lang="zh-CN" altLang="en-US"/>
              <a:t>核心规则：</a:t>
            </a:r>
            <a:r>
              <a:rPr lang="en-US" altLang="zh-CN"/>
              <a:t>“</a:t>
            </a:r>
            <a:r>
              <a:rPr lang="zh-CN" altLang="en-US"/>
              <a:t>登记是物权变动的唯一生效条件</a:t>
            </a:r>
            <a:r>
              <a:rPr lang="en-US" altLang="zh-CN"/>
              <a:t>”</a:t>
            </a:r>
            <a:r>
              <a:rPr lang="zh-CN" altLang="en-US"/>
              <a:t>，仅签合同、交付房屋、支付款项，均不发生物权变动。</a:t>
            </a:r>
            <a:endParaRPr lang="zh-CN" altLang="en-US"/>
          </a:p>
          <a:p>
            <a:r>
              <a:rPr lang="zh-CN" altLang="en-US"/>
              <a:t>关键场景：</a:t>
            </a:r>
            <a:endParaRPr lang="zh-CN" altLang="en-US"/>
          </a:p>
          <a:p>
            <a:r>
              <a:rPr lang="zh-CN" altLang="en-US"/>
              <a:t>买房：签买卖合同</a:t>
            </a:r>
            <a:r>
              <a:rPr lang="en-US" altLang="zh-CN"/>
              <a:t> + </a:t>
            </a:r>
            <a:r>
              <a:rPr lang="zh-CN" altLang="en-US"/>
              <a:t>办理过户登记</a:t>
            </a:r>
            <a:r>
              <a:rPr lang="en-US" altLang="zh-CN"/>
              <a:t> </a:t>
            </a:r>
            <a:r>
              <a:rPr lang="en-US" altLang="en-US"/>
              <a:t>→</a:t>
            </a:r>
            <a:r>
              <a:rPr lang="en-US" altLang="zh-CN"/>
              <a:t> </a:t>
            </a:r>
            <a:r>
              <a:rPr lang="zh-CN" altLang="en-US"/>
              <a:t>取得房屋所有权（如主案例</a:t>
            </a:r>
            <a:r>
              <a:rPr lang="en-US" altLang="zh-CN"/>
              <a:t> 1</a:t>
            </a:r>
            <a:r>
              <a:rPr lang="zh-CN" altLang="en-US"/>
              <a:t>，小李办理过户后才取得物权）。</a:t>
            </a:r>
            <a:endParaRPr lang="zh-CN" altLang="en-US"/>
          </a:p>
          <a:p>
            <a:r>
              <a:rPr lang="zh-CN" altLang="en-US"/>
              <a:t>赠与房屋：签赠与合同</a:t>
            </a:r>
            <a:r>
              <a:rPr lang="en-US" altLang="zh-CN"/>
              <a:t> + </a:t>
            </a:r>
            <a:r>
              <a:rPr lang="zh-CN" altLang="en-US"/>
              <a:t>过户登记</a:t>
            </a:r>
            <a:r>
              <a:rPr lang="en-US" altLang="zh-CN"/>
              <a:t> </a:t>
            </a:r>
            <a:r>
              <a:rPr lang="en-US" altLang="en-US"/>
              <a:t>→</a:t>
            </a:r>
            <a:r>
              <a:rPr lang="en-US" altLang="zh-CN"/>
              <a:t> </a:t>
            </a:r>
            <a:r>
              <a:rPr lang="zh-CN" altLang="en-US"/>
              <a:t>受赠人取得所有权（未过户，赠与人可反悔）。</a:t>
            </a:r>
            <a:endParaRPr lang="zh-CN" altLang="en-US"/>
          </a:p>
          <a:p>
            <a:r>
              <a:rPr lang="zh-CN" altLang="en-US"/>
              <a:t>区分</a:t>
            </a:r>
            <a:r>
              <a:rPr lang="en-US" altLang="zh-CN"/>
              <a:t> “</a:t>
            </a:r>
            <a:r>
              <a:rPr lang="zh-CN" altLang="en-US"/>
              <a:t>合同生效</a:t>
            </a:r>
            <a:r>
              <a:rPr lang="en-US" altLang="zh-CN"/>
              <a:t>” </a:t>
            </a:r>
            <a:r>
              <a:rPr lang="zh-CN" altLang="en-US"/>
              <a:t>与</a:t>
            </a:r>
            <a:r>
              <a:rPr lang="en-US" altLang="zh-CN"/>
              <a:t> “</a:t>
            </a:r>
            <a:r>
              <a:rPr lang="zh-CN" altLang="en-US"/>
              <a:t>物权变动</a:t>
            </a:r>
            <a:r>
              <a:rPr lang="en-US" altLang="zh-CN"/>
              <a:t>”</a:t>
            </a:r>
            <a:r>
              <a:rPr lang="zh-CN" altLang="en-US"/>
              <a:t>：</a:t>
            </a:r>
            <a:endParaRPr lang="zh-CN" altLang="en-US"/>
          </a:p>
          <a:p>
            <a:r>
              <a:rPr lang="zh-CN" altLang="en-US"/>
              <a:t>合同生效：签合同即生效（如小王与老张的房屋买卖合同有效）。</a:t>
            </a:r>
            <a:endParaRPr lang="zh-CN" altLang="en-US"/>
          </a:p>
          <a:p>
            <a:r>
              <a:rPr lang="zh-CN" altLang="en-US"/>
              <a:t>物权变动：仅登记后生效（小王未登记，物权未变动）。</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Autofit/>
          </a:bodyPr>
          <a:p>
            <a:r>
              <a:rPr lang="en-US" altLang="zh-CN" sz="2000"/>
              <a:t>2. </a:t>
            </a:r>
            <a:r>
              <a:rPr lang="zh-CN" altLang="en-US" sz="2000"/>
              <a:t>动产物权变动：交付生效</a:t>
            </a:r>
            <a:endParaRPr lang="zh-CN" altLang="en-US" sz="2000"/>
          </a:p>
          <a:p>
            <a:r>
              <a:rPr lang="zh-CN" altLang="en-US" sz="2000"/>
              <a:t>核心规则：</a:t>
            </a:r>
            <a:r>
              <a:rPr lang="en-US" altLang="zh-CN" sz="2000"/>
              <a:t>“</a:t>
            </a:r>
            <a:r>
              <a:rPr lang="zh-CN" altLang="en-US" sz="2000"/>
              <a:t>交付是物权变动的生效条件</a:t>
            </a:r>
            <a:r>
              <a:rPr lang="en-US" altLang="zh-CN" sz="2000"/>
              <a:t>”</a:t>
            </a:r>
            <a:r>
              <a:rPr lang="zh-CN" altLang="en-US" sz="2000"/>
              <a:t>，动产（电脑、手机、文具）自交付时起，物权转移给受让人。</a:t>
            </a:r>
            <a:endParaRPr lang="zh-CN" altLang="en-US" sz="2000"/>
          </a:p>
          <a:p>
            <a:r>
              <a:rPr lang="zh-CN" altLang="en-US" sz="2000"/>
              <a:t>交付的</a:t>
            </a:r>
            <a:r>
              <a:rPr lang="en-US" altLang="zh-CN" sz="2000"/>
              <a:t> 3 </a:t>
            </a:r>
            <a:r>
              <a:rPr lang="zh-CN" altLang="en-US" sz="2000"/>
              <a:t>种形式（结合学生场景）：</a:t>
            </a:r>
            <a:endParaRPr lang="zh-CN" altLang="en-US" sz="2000"/>
          </a:p>
          <a:p>
            <a:r>
              <a:rPr lang="zh-CN" altLang="en-US" sz="2000"/>
              <a:t>现实交付：直接转移占有（如商家把电脑交给你，你拿到手即交付）。</a:t>
            </a:r>
            <a:endParaRPr lang="zh-CN" altLang="en-US" sz="2000"/>
          </a:p>
          <a:p>
            <a:r>
              <a:rPr lang="zh-CN" altLang="en-US" sz="2000"/>
              <a:t>简易交付：已占有动产（如借用、租赁），双方达成合意即交付（如拓展案例</a:t>
            </a:r>
            <a:r>
              <a:rPr lang="en-US" altLang="zh-CN" sz="2000"/>
              <a:t> 2</a:t>
            </a:r>
            <a:r>
              <a:rPr lang="zh-CN" altLang="en-US" sz="2000"/>
              <a:t>，小赵已借用电脑，赠与合意达成即生效）。</a:t>
            </a:r>
            <a:endParaRPr lang="zh-CN" altLang="en-US" sz="2000"/>
          </a:p>
          <a:p>
            <a:r>
              <a:rPr lang="zh-CN" altLang="en-US" sz="2000"/>
              <a:t>占有改定：出卖人继续占有动产（如你买了电脑，约定商家暂时保管</a:t>
            </a:r>
            <a:r>
              <a:rPr lang="en-US" altLang="zh-CN" sz="2000"/>
              <a:t> 3 </a:t>
            </a:r>
            <a:r>
              <a:rPr lang="zh-CN" altLang="en-US" sz="2000"/>
              <a:t>天，</a:t>
            </a:r>
            <a:r>
              <a:rPr lang="en-US" altLang="zh-CN" sz="2000"/>
              <a:t>3 </a:t>
            </a:r>
            <a:r>
              <a:rPr lang="zh-CN" altLang="en-US" sz="2000"/>
              <a:t>天后交付，物权自约定时生效）。</a:t>
            </a:r>
            <a:endParaRPr lang="zh-CN" altLang="en-US" sz="2000"/>
          </a:p>
          <a:p>
            <a:r>
              <a:rPr lang="zh-CN" altLang="en-US" sz="2000"/>
              <a:t>学生场景：买二手手机，对方交付手机时，你取得所有权；即使没签书面合同，只要交付，物权就变动。</a:t>
            </a:r>
            <a:endParaRPr lang="zh-CN" altLang="en-US" sz="2000"/>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3. </a:t>
            </a:r>
            <a:r>
              <a:rPr lang="zh-CN" altLang="en-US"/>
              <a:t>特殊动产物权变动：登记对抗</a:t>
            </a:r>
            <a:endParaRPr lang="zh-CN" altLang="en-US"/>
          </a:p>
          <a:p>
            <a:r>
              <a:rPr lang="zh-CN" altLang="en-US"/>
              <a:t>适用对象：机动车、电动车、船舶、航空器（价值较大，需登记管理）。</a:t>
            </a:r>
            <a:endParaRPr lang="zh-CN" altLang="en-US"/>
          </a:p>
          <a:p>
            <a:r>
              <a:rPr lang="zh-CN" altLang="en-US"/>
              <a:t>核心规则：</a:t>
            </a:r>
            <a:endParaRPr lang="zh-CN" altLang="en-US"/>
          </a:p>
          <a:p>
            <a:r>
              <a:rPr lang="zh-CN" altLang="en-US"/>
              <a:t>物权变动：交付时生效（如买二手车，对方交车后，你取得所有权）。</a:t>
            </a:r>
            <a:endParaRPr lang="zh-CN" altLang="en-US"/>
          </a:p>
          <a:p>
            <a:r>
              <a:rPr lang="zh-CN" altLang="en-US"/>
              <a:t>登记对抗：未登记，不得对抗善意第三人（如未过户，原车主再抵押，善意第三人可主张抵押有效；已过户，可对抗）。</a:t>
            </a:r>
            <a:endParaRPr lang="zh-CN" altLang="en-US"/>
          </a:p>
          <a:p>
            <a:r>
              <a:rPr lang="zh-CN" altLang="en-US"/>
              <a:t>学生场景：买二手电动车，尽量办理过户登记，避免原车主擅自抵押或再次出售。</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小王已付全款并入住，为什么不能取得房屋所有权？小李办理过户后，谁是房屋的合法所有权人？小王该如何维权？</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因房屋是不动产，物权变动需登记，小王未办理过户，物权仍归老张；小李办理过户后，取得所有权；小王可依据有效合同，要求老张承担违约责任（如返还房款、赔偿房价上涨损失）。</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案例分析环节（</a:t>
            </a:r>
            <a:r>
              <a:rPr lang="en-US" altLang="zh-CN">
                <a:sym typeface="+mn-ea"/>
              </a:rPr>
              <a:t>10 </a:t>
            </a:r>
            <a:r>
              <a:rPr lang="zh-CN" altLang="en-US">
                <a:sym typeface="+mn-ea"/>
              </a:rPr>
              <a:t>分钟：师生互动</a:t>
            </a:r>
            <a:r>
              <a:rPr lang="en-US" altLang="zh-CN">
                <a:sym typeface="+mn-ea"/>
              </a:rPr>
              <a:t> + </a:t>
            </a:r>
            <a:r>
              <a:rPr lang="zh-CN" altLang="en-US">
                <a:sym typeface="+mn-ea"/>
              </a:rPr>
              <a:t>规则应用）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该赠与的物权变动何时生效？是小李口头告知时，还是小赵带回家时？为什么？</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生效时间是小李口头告知并得到小赵同意时（合意达成时）；因小赵已占有电脑（借用），属于简易交付，物权自合意达成时变动，无需再实际交付（带回家），依据《民法典》第</a:t>
            </a:r>
            <a:r>
              <a:rPr lang="en-US" altLang="zh-CN">
                <a:solidFill>
                  <a:srgbClr val="FF0000"/>
                </a:solidFill>
              </a:rPr>
              <a:t> 226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小赵购买电动车后未过户，是否取得所有权？小孙将电动车抵押给小陈的行为是否有效？为什么？</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小赵已取得所有权（电动车是特殊动产，交付即生效）；小孙的抵押行为无效，因小孙已无所有权，无权抵押；小陈作为善意第三人，因未登记无法对抗小赵的所有权，依据《民法典》第</a:t>
            </a:r>
            <a:r>
              <a:rPr lang="en-US" altLang="zh-CN">
                <a:solidFill>
                  <a:srgbClr val="FF0000"/>
                </a:solidFill>
              </a:rPr>
              <a:t> 225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209 </a:t>
            </a:r>
            <a:r>
              <a:rPr lang="zh-CN" altLang="en-US"/>
              <a:t>条【不动产物权登记】：</a:t>
            </a:r>
            <a:r>
              <a:rPr lang="en-US" altLang="zh-CN"/>
              <a:t>“</a:t>
            </a:r>
            <a:r>
              <a:rPr lang="zh-CN" altLang="en-US"/>
              <a:t>不动产物权的设立、变更、转让和消灭，经依法登记发生效力；未经登记，不发生效力，但是法律另有规定的除外。依法属于国家所有的自然资源，所有权可以不登记。</a:t>
            </a:r>
            <a:r>
              <a:rPr lang="en-US" altLang="zh-CN"/>
              <a:t>”</a:t>
            </a:r>
            <a:endParaRPr lang="en-US" altLang="zh-CN"/>
          </a:p>
          <a:p>
            <a:r>
              <a:rPr lang="zh-CN" altLang="en-US"/>
              <a:t>《民法典》第</a:t>
            </a:r>
            <a:r>
              <a:rPr lang="en-US" altLang="zh-CN"/>
              <a:t> 224 </a:t>
            </a:r>
            <a:r>
              <a:rPr lang="zh-CN" altLang="en-US"/>
              <a:t>条【动产物权交付】：</a:t>
            </a:r>
            <a:r>
              <a:rPr lang="en-US" altLang="zh-CN"/>
              <a:t>“</a:t>
            </a:r>
            <a:r>
              <a:rPr lang="zh-CN" altLang="en-US"/>
              <a:t>动产物权的设立和转让，自交付时发生效力，但是法律另有规定的除外。</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物权变动规则：不动产（如房子、土地）需登记才生效，动产（如手机、电脑）需交付才生效；</a:t>
            </a:r>
            <a:r>
              <a:rPr lang="en-US" altLang="en-US">
                <a:solidFill>
                  <a:srgbClr val="FF0000"/>
                </a:solidFill>
              </a:rPr>
              <a:t>②</a:t>
            </a:r>
            <a:r>
              <a:rPr lang="en-US" altLang="zh-CN">
                <a:solidFill>
                  <a:srgbClr val="FF0000"/>
                </a:solidFill>
              </a:rPr>
              <a:t> </a:t>
            </a:r>
            <a:r>
              <a:rPr lang="zh-CN" altLang="en-US">
                <a:solidFill>
                  <a:srgbClr val="FF0000"/>
                </a:solidFill>
              </a:rPr>
              <a:t>对应主案例</a:t>
            </a:r>
            <a:r>
              <a:rPr lang="en-US" altLang="zh-CN">
                <a:solidFill>
                  <a:srgbClr val="FF0000"/>
                </a:solidFill>
              </a:rPr>
              <a:t> 1</a:t>
            </a:r>
            <a:r>
              <a:rPr lang="zh-CN" altLang="en-US">
                <a:solidFill>
                  <a:srgbClr val="FF0000"/>
                </a:solidFill>
              </a:rPr>
              <a:t>：小王购买手机时，商家将手机交给小王（交付），小王取得所有权；抵押给小李时，需将手机交给小李（交付），小李取得抵押权。</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tags/tag1.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0.xml><?xml version="1.0" encoding="utf-8"?>
<p:tagLst xmlns:p="http://schemas.openxmlformats.org/presentationml/2006/main">
  <p:tag name="KSO_WM_BEAUTIFY_FLAG" val="#fgm#"/>
  <p:tag name="KSO_WM_FIGMA_FLAG" val="#fgm#"/>
  <p:tag name="KSO_WM_UNIT_INDEX" val="1"/>
  <p:tag name="KSO_WM_UNIT_TYPE" val="d"/>
</p:tagLst>
</file>

<file path=ppt/tags/tag1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01.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10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0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0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05.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10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0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1.xml><?xml version="1.0" encoding="utf-8"?>
<p:tagLst xmlns:p="http://schemas.openxmlformats.org/presentationml/2006/main">
  <p:tag name="KSO_WM_BEAUTIFY_FLAG" val="#fgm#"/>
  <p:tag name="KSO_WM_FIGMA_FLAG" val="#fgm#"/>
  <p:tag name="KSO_WM_UNIT_INDEX" val="1"/>
  <p:tag name="KSO_WM_UNIT_TYPE" val="a"/>
  <p:tag name="KSO_WM_LAYOUT_CHECK_HASH" val="22c11b885b5903a1b8d3ba9e056ab2d01b4bab69"/>
  <p:tag name="KSO_WM_NEWLAYOUT_GROUP_ID" val="layout_30"/>
  <p:tag name="KSO_WM_NEWLAYOUT_ID" val="slide_3d2465070914cbc5"/>
</p:tagLst>
</file>

<file path=ppt/tags/tag112.xml><?xml version="1.0" encoding="utf-8"?>
<p:tagLst xmlns:p="http://schemas.openxmlformats.org/presentationml/2006/main">
  <p:tag name="KSO_WM_BEAUTIFY_FLAG" val="#fgm#"/>
  <p:tag name="KSO_WM_FIGMA_FLAG" val="#fgm#"/>
  <p:tag name="KSO_WM_UNIT_INDEX" val="1"/>
  <p:tag name="KSO_WM_UNIT_TYPE" val="d"/>
</p:tagLst>
</file>

<file path=ppt/tags/tag11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1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1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1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1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2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5.xml><?xml version="1.0" encoding="utf-8"?>
<p:tagLst xmlns:p="http://schemas.openxmlformats.org/presentationml/2006/main">
  <p:tag name="KSO_WM_BEAUTIFY_FLAG" val="#fgm#"/>
  <p:tag name="KSO_WM_FIGMA_FLAG" val="#fgm#"/>
  <p:tag name="KSO_WM_UNIT_INDEX" val="1"/>
  <p:tag name="KSO_WM_UNIT_TYPE" val="a"/>
  <p:tag name="KSO_WM_LAYOUT_CHECK_HASH" val="a9177aa75044bb9523ea98609482cb6b6b6a327e"/>
  <p:tag name="KSO_WM_NEWLAYOUT_GROUP_ID" val="layout_14"/>
  <p:tag name="KSO_WM_NEWLAYOUT_ID" val="slide_fbd1737be693ef9a"/>
</p:tagLst>
</file>

<file path=ppt/tags/tag126.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27.xml><?xml version="1.0" encoding="utf-8"?>
<p:tagLst xmlns:p="http://schemas.openxmlformats.org/presentationml/2006/main">
  <p:tag name="KSO_WM_BEAUTIFY_FLAG" val="#fgm#"/>
  <p:tag name="KSO_WM_FIGMA_FLAG" val="#fgm#"/>
  <p:tag name="KSO_WM_UNIT_INDEX" val="1"/>
  <p:tag name="KSO_WM_UNIT_TYPE" val="f"/>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1.xml><?xml version="1.0" encoding="utf-8"?>
<p:tagLst xmlns:p="http://schemas.openxmlformats.org/presentationml/2006/main">
  <p:tag name="KSO_WM_BEAUTIFY_FLAG" val="#fgm#"/>
  <p:tag name="KSO_WM_FIGMA_FLAG" val="#fgm#"/>
  <p:tag name="KSO_WM_UNIT_INDEX" val="1"/>
  <p:tag name="KSO_WM_UNIT_TYPE" val="a"/>
  <p:tag name="KSO_WM_LAYOUT_CHECK_HASH" val="ba4ee222b2f8ffd9fe9841a1a3e6064342580593"/>
  <p:tag name="KSO_WM_NEWLAYOUT_GROUP_ID" val="layout_35"/>
  <p:tag name="KSO_WM_NEWLAYOUT_ID" val="slide_d96357fe6779c82b"/>
</p:tagLst>
</file>

<file path=ppt/tags/tag13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3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5.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3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3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1.xml><?xml version="1.0" encoding="utf-8"?>
<p:tagLst xmlns:p="http://schemas.openxmlformats.org/presentationml/2006/main">
  <p:tag name="KSO_WM_BEAUTIFY_FLAG" val="#fgm#"/>
  <p:tag name="KSO_WM_FIGMA_FLAG" val="#fgm#"/>
  <p:tag name="KSO_WM_UNIT_INDEX" val="1"/>
  <p:tag name="KSO_WM_UNIT_TYPE" val="a"/>
  <p:tag name="KSO_WM_LAYOUT_CHECK_HASH" val="fb46620b73a79b85868e980b1d7abcd76e62a5d8"/>
  <p:tag name="KSO_WM_NEWLAYOUT_GROUP_ID" val="layout_51"/>
  <p:tag name="KSO_WM_NEWLAYOUT_ID" val="slide_54fafa5e2dac5e66"/>
</p:tagLst>
</file>

<file path=ppt/tags/tag142.xml><?xml version="1.0" encoding="utf-8"?>
<p:tagLst xmlns:p="http://schemas.openxmlformats.org/presentationml/2006/main">
  <p:tag name="KSO_WM_BEAUTIFY_FLAG" val="#fgm#"/>
  <p:tag name="KSO_WM_FIGMA_FLAG" val="#fgm#"/>
  <p:tag name="KSO_WM_UNIT_INDEX" val="1"/>
  <p:tag name="KSO_WM_UNIT_TYPE" val="d"/>
</p:tagLst>
</file>

<file path=ppt/tags/tag14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4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4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0.xml><?xml version="1.0" encoding="utf-8"?>
<p:tagLst xmlns:p="http://schemas.openxmlformats.org/presentationml/2006/main">
  <p:tag name="KSO_WM_BEAUTIFY_FLAG" val="#fgm#"/>
  <p:tag name="KSO_WM_FIGMA_FLAG" val="#fgm#"/>
  <p:tag name="KSO_WM_UNIT_INDEX" val="1"/>
  <p:tag name="KSO_WM_UNIT_TYPE" val="a"/>
  <p:tag name="KSO_WM_LAYOUT_CHECK_HASH" val="db1ff3600f89d67fea6fc5640cc7fee44c2720be"/>
  <p:tag name="KSO_WM_NEWLAYOUT_GROUP_ID" val="layout_34"/>
  <p:tag name="KSO_WM_NEWLAYOUT_ID" val="slide_18723710fcbe78b9"/>
</p:tagLst>
</file>

<file path=ppt/tags/tag15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5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5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4.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5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0.xml><?xml version="1.0" encoding="utf-8"?>
<p:tagLst xmlns:p="http://schemas.openxmlformats.org/presentationml/2006/main">
  <p:tag name="KSO_WM_BEAUTIFY_FLAG" val="#fgm#"/>
  <p:tag name="KSO_WM_FIGMA_FLAG" val="#fgm#"/>
  <p:tag name="KSO_WM_UNIT_INDEX" val="1"/>
  <p:tag name="KSO_WM_UNIT_TYPE" val="a"/>
  <p:tag name="KSO_WM_LAYOUT_CHECK_HASH" val="8a3fda7dfabcb7b2dc4c5c6257f0522db1b9f19b"/>
  <p:tag name="KSO_WM_NEWLAYOUT_GROUP_ID" val="layout_49"/>
  <p:tag name="KSO_WM_NEWLAYOUT_ID" val="slide_d900eb0a0622dae9"/>
</p:tagLst>
</file>

<file path=ppt/tags/tag16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16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6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6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166.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2.xml><?xml version="1.0" encoding="utf-8"?>
<p:tagLst xmlns:p="http://schemas.openxmlformats.org/presentationml/2006/main">
  <p:tag name="KSO_WM_BEAUTIFY_FLAG" val="#fgm#"/>
  <p:tag name="KSO_WM_FIGMA_FLAG" val="#fgm#"/>
  <p:tag name="KSO_WM_UNIT_INDEX" val="1"/>
  <p:tag name="KSO_WM_UNIT_TYPE" val="a"/>
  <p:tag name="KSO_WM_LAYOUT_CHECK_HASH" val="9f5fad3890d1c6e32918889397a4914bb6e0c2e1"/>
  <p:tag name="KSO_WM_NEWLAYOUT_GROUP_ID" val="layout_6"/>
  <p:tag name="KSO_WM_NEWLAYOUT_ID" val="slide_e87187570ab29065"/>
</p:tagLst>
</file>

<file path=ppt/tags/tag173.xml><?xml version="1.0" encoding="utf-8"?>
<p:tagLst xmlns:p="http://schemas.openxmlformats.org/presentationml/2006/main">
  <p:tag name="KSO_WM_BEAUTIFY_FLAG" val="#fgm#"/>
  <p:tag name="KSO_WM_FIGMA_FLAG" val="#fgm#"/>
  <p:tag name="KSO_WM_UNIT_INDEX" val="1"/>
  <p:tag name="KSO_WM_UNIT_TYPE" val="d"/>
</p:tagLst>
</file>

<file path=ppt/tags/tag1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3.xml><?xml version="1.0" encoding="utf-8"?>
<p:tagLst xmlns:p="http://schemas.openxmlformats.org/presentationml/2006/main">
  <p:tag name="KSO_WM_BEAUTIFY_FLAG" val="#fgm#"/>
  <p:tag name="KSO_WM_FIGMA_FLAG" val="#fgm#"/>
  <p:tag name="KSO_WM_UNIT_INDEX" val="1"/>
  <p:tag name="KSO_WM_UNIT_TYPE" val="a"/>
  <p:tag name="KSO_WM_LAYOUT_CHECK_HASH" val="da4c181b62250cc0d24e0e5990e4a7f7f3893e54"/>
  <p:tag name="KSO_WM_NEWLAYOUT_GROUP_ID" val="layout_48"/>
  <p:tag name="KSO_WM_NEWLAYOUT_ID" val="slide_10d253ff511e52b1"/>
</p:tagLst>
</file>

<file path=ppt/tags/tag18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8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8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8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8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8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9.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9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9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5.xml><?xml version="1.0" encoding="utf-8"?>
<p:tagLst xmlns:p="http://schemas.openxmlformats.org/presentationml/2006/main">
  <p:tag name="KSO_WM_BEAUTIFY_FLAG" val="#fgm#"/>
  <p:tag name="KSO_WM_FIGMA_FLAG" val="#fgm#"/>
  <p:tag name="KSO_WM_UNIT_INDEX" val="1"/>
  <p:tag name="KSO_WM_UNIT_TYPE" val="a"/>
  <p:tag name="KSO_WM_LAYOUT_CHECK_HASH" val="14f30f3a216a72025bc12e10b6dfcb46a7e7927f"/>
  <p:tag name="KSO_WM_NEWLAYOUT_GROUP_ID" val="layout_10003"/>
  <p:tag name="KSO_WM_NEWLAYOUT_ID" val="slide_0494728cf98ea3e0"/>
</p:tagLst>
</file>

<file path=ppt/tags/tag1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9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9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0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5.xml><?xml version="1.0" encoding="utf-8"?>
<p:tagLst xmlns:p="http://schemas.openxmlformats.org/presentationml/2006/main">
  <p:tag name="KSO_WM_BEAUTIFY_FLAG" val="#fgm#"/>
  <p:tag name="KSO_WM_FIGMA_FLAG" val="#fgm#"/>
  <p:tag name="KSO_WM_UNIT_INDEX" val="1"/>
  <p:tag name="KSO_WM_UNIT_TYPE" val="a"/>
  <p:tag name="KSO_WM_LAYOUT_CHECK_HASH" val="52fd8fa693b4f5e88a1b758e65cc6ff644a24228"/>
  <p:tag name="KSO_WM_NEWLAYOUT_GROUP_ID" val="layout_54"/>
  <p:tag name="KSO_WM_NEWLAYOUT_ID" val="slide_a5a9318522062f03"/>
</p:tagLst>
</file>

<file path=ppt/tags/tag20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07.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08.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0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12.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2"/>
  <p:tag name="KSO_WM_UNIT_TYPE" val="l_h_i"/>
</p:tagLst>
</file>

<file path=ppt/tags/tag213.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1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1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9.xml><?xml version="1.0" encoding="utf-8"?>
<p:tagLst xmlns:p="http://schemas.openxmlformats.org/presentationml/2006/main">
  <p:tag name="KSO_WM_BEAUTIFY_FLAG" val="#fgm#"/>
  <p:tag name="KSO_WM_FIGMA_FLAG" val="#fgm#"/>
  <p:tag name="KSO_WM_UNIT_INDEX" val="1"/>
  <p:tag name="KSO_WM_UNIT_TYPE" val="a"/>
  <p:tag name="KSO_WM_LAYOUT_CHECK_HASH" val="63b5a1646f096cf98a801779251af9a23985a1f3"/>
  <p:tag name="KSO_WM_NEWLAYOUT_GROUP_ID" val="layout_32"/>
  <p:tag name="KSO_WM_NEWLAYOUT_ID" val="slide_29985086e0bfd03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2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21.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22.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2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2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25.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26.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Lst>
</file>

<file path=ppt/tags/tag227.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2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3.xml><?xml version="1.0" encoding="utf-8"?>
<p:tagLst xmlns:p="http://schemas.openxmlformats.org/presentationml/2006/main">
  <p:tag name="KSO_WM_BEAUTIFY_FLAG" val="#fgm#"/>
  <p:tag name="KSO_WM_FIGMA_FLAG" val="#fgm#"/>
  <p:tag name="KSO_WM_UNIT_INDEX" val="1"/>
  <p:tag name="KSO_WM_UNIT_TYPE" val="a"/>
  <p:tag name="KSO_WM_LAYOUT_CHECK_HASH" val="3e7391afdbae12c3bdcc1af06504ea80b66d0a49"/>
  <p:tag name="KSO_WM_NEWLAYOUT_GROUP_ID" val="layout_61"/>
  <p:tag name="KSO_WM_NEWLAYOUT_ID" val="slide_a545310637f23f8a"/>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3.xml><?xml version="1.0" encoding="utf-8"?>
<p:tagLst xmlns:p="http://schemas.openxmlformats.org/presentationml/2006/main">
  <p:tag name="KSO_WM_BEAUTIFY_FLAG" val="#fgm#"/>
  <p:tag name="KSO_WM_FIGMA_FLAG" val="#fgm#"/>
  <p:tag name="KSO_WM_UNIT_INDEX" val="1"/>
  <p:tag name="KSO_WM_UNIT_TYPE" val="a"/>
  <p:tag name="KSO_WM_LAYOUT_CHECK_HASH" val="c3621ab904e3a53a72427e3c32f2db78785fc51a"/>
  <p:tag name="KSO_WM_NEWLAYOUT_GROUP_ID" val="layout_31"/>
  <p:tag name="KSO_WM_NEWLAYOUT_ID" val="slide_e322f756bea7b1bb"/>
</p:tagLst>
</file>

<file path=ppt/tags/tag23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3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3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4.xml><?xml version="1.0" encoding="utf-8"?>
<p:tagLst xmlns:p="http://schemas.openxmlformats.org/presentationml/2006/main">
  <p:tag name="KSO_WM_BEAUTIFY_FLAG" val="#fgm#"/>
  <p:tag name="KSO_WM_FIGMA_FLAG" val="#fgm#"/>
  <p:tag name="KSO_WM_UNIT_INDEX" val="1"/>
  <p:tag name="KSO_WM_UNIT_TYPE" val="d"/>
</p:tagLst>
</file>

<file path=ppt/tags/tag24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4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5.xml><?xml version="1.0" encoding="utf-8"?>
<p:tagLst xmlns:p="http://schemas.openxmlformats.org/presentationml/2006/main">
  <p:tag name="KSO_WM_BEAUTIFY_FLAG" val="#fgm#"/>
  <p:tag name="KSO_WM_FIGMA_FLAG" val="#fgm#"/>
  <p:tag name="KSO_WM_UNIT_INDEX" val="1"/>
  <p:tag name="KSO_WM_UNIT_TYPE" val="a"/>
  <p:tag name="KSO_WM_LAYOUT_CHECK_HASH" val="807729954f0f104f3b2b0589cca3276385956bd3"/>
  <p:tag name="KSO_WM_NEWLAYOUT_GROUP_ID" val="layout_38"/>
  <p:tag name="KSO_WM_NEWLAYOUT_ID" val="slide_aa62b3640af52fc2"/>
</p:tagLst>
</file>

<file path=ppt/tags/tag24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4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4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4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5.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Lst>
</file>

<file path=ppt/tags/tag25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5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5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5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7.xml><?xml version="1.0" encoding="utf-8"?>
<p:tagLst xmlns:p="http://schemas.openxmlformats.org/presentationml/2006/main">
  <p:tag name="KSO_WM_BEAUTIFY_FLAG" val="#fgm#"/>
  <p:tag name="KSO_WM_FIGMA_FLAG" val="#fgm#"/>
  <p:tag name="KSO_WM_UNIT_INDEX" val="1"/>
  <p:tag name="KSO_WM_UNIT_TYPE" val="a"/>
  <p:tag name="KSO_WM_LAYOUT_CHECK_HASH" val="3d435ded23e9c15e8558b96f76b13a65471f8118"/>
  <p:tag name="KSO_WM_NEWLAYOUT_GROUP_ID" val="layout_2"/>
  <p:tag name="KSO_WM_NEWLAYOUT_ID" val="slide_575721c834a94fa4"/>
</p:tagLst>
</file>

<file path=ppt/tags/tag25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5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6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6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6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6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9.xml><?xml version="1.0" encoding="utf-8"?>
<p:tagLst xmlns:p="http://schemas.openxmlformats.org/presentationml/2006/main">
  <p:tag name="KSO_WM_BEAUTIFY_FLAG" val="#fgm#"/>
  <p:tag name="KSO_WM_FIGMA_FLAG" val="#fgm#"/>
  <p:tag name="KSO_WM_UNIT_INDEX" val="1"/>
  <p:tag name="KSO_WM_UNIT_TYPE" val="a"/>
  <p:tag name="KSO_WM_LAYOUT_CHECK_HASH" val="7acd7ac757a9cffc30c0456386b47fd71e50497e"/>
  <p:tag name="KSO_WM_NEWLAYOUT_GROUP_ID" val="layout_3"/>
  <p:tag name="KSO_WM_NEWLAYOUT_ID" val="slide_e2dfb0d17b3ac2ee"/>
</p:tagLst>
</file>

<file path=ppt/tags/tag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1"/>
  <p:tag name="KSO_WM_UNIT_TYPE" val="l_h_i"/>
</p:tagLst>
</file>

<file path=ppt/tags/tag271.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7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7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4.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1"/>
  <p:tag name="KSO_WM_UNIT_TYPE" val="l_h_i"/>
</p:tagLst>
</file>

<file path=ppt/tags/tag275.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7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7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1.xml><?xml version="1.0" encoding="utf-8"?>
<p:tagLst xmlns:p="http://schemas.openxmlformats.org/presentationml/2006/main">
  <p:tag name="KSO_WM_BEAUTIFY_FLAG" val="#fgm#"/>
  <p:tag name="KSO_WM_FIGMA_FLAG" val="#fgm#"/>
  <p:tag name="KSO_WM_UNIT_INDEX" val="1"/>
  <p:tag name="KSO_WM_UNIT_TYPE" val="a"/>
  <p:tag name="KSO_WM_LAYOUT_CHECK_HASH" val="77d5e092c7176e13eee70320a330b1ea65169a95"/>
  <p:tag name="KSO_WM_NEWLAYOUT_GROUP_ID" val="layout_26"/>
  <p:tag name="KSO_WM_NEWLAYOUT_ID" val="slide_5397de42ff9007f8"/>
</p:tagLst>
</file>

<file path=ppt/tags/tag28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8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8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8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8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8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8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3.xml><?xml version="1.0" encoding="utf-8"?>
<p:tagLst xmlns:p="http://schemas.openxmlformats.org/presentationml/2006/main">
  <p:tag name="KSO_WM_BEAUTIFY_FLAG" val="#fgm#"/>
  <p:tag name="KSO_WM_FIGMA_FLAG" val="#fgm#"/>
  <p:tag name="KSO_WM_UNIT_INDEX" val="1"/>
  <p:tag name="KSO_WM_UNIT_TYPE" val="a"/>
  <p:tag name="KSO_WM_LAYOUT_CHECK_HASH" val="992cc3b3399e37ea2fe5e08f074f5f3050bfb203"/>
  <p:tag name="KSO_WM_NEWLAYOUT_GROUP_ID" val="layout_59"/>
  <p:tag name="KSO_WM_NEWLAYOUT_ID" val="slide_401ab4eff3e33ded"/>
</p:tagLst>
</file>

<file path=ppt/tags/tag294.xml><?xml version="1.0" encoding="utf-8"?>
<p:tagLst xmlns:p="http://schemas.openxmlformats.org/presentationml/2006/main">
  <p:tag name="KSO_WM_BEAUTIFY_FLAG" val="#fgm#"/>
  <p:tag name="KSO_WM_FIGMA_FLAG" val="#fgm#"/>
  <p:tag name="KSO_WM_UNIT_INDEX" val="1"/>
  <p:tag name="KSO_WM_UNIT_TYPE" val="d"/>
</p:tagLst>
</file>

<file path=ppt/tags/tag29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9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1.xml><?xml version="1.0" encoding="utf-8"?>
<p:tagLst xmlns:p="http://schemas.openxmlformats.org/presentationml/2006/main">
  <p:tag name="KSO_WM_BEAUTIFY_FLAG" val="#fgm#"/>
  <p:tag name="KSO_WM_FIGMA_FLAG" val="#fgm#"/>
  <p:tag name="KSO_WM_UNIT_INDEX" val="1"/>
  <p:tag name="KSO_WM_UNIT_TYPE" val="a"/>
  <p:tag name="KSO_WM_LAYOUT_CHECK_HASH" val="b33d62c86dc642cce3d5b56839725b52ad25ca0c"/>
  <p:tag name="KSO_WM_NEWLAYOUT_GROUP_ID" val="layout_27"/>
  <p:tag name="KSO_WM_NEWLAYOUT_ID" val="slide_40abaf94baea320f"/>
</p:tagLst>
</file>

<file path=ppt/tags/tag302.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303.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30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0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06.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307.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30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0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3.xml><?xml version="1.0" encoding="utf-8"?>
<p:tagLst xmlns:p="http://schemas.openxmlformats.org/presentationml/2006/main">
  <p:tag name="KSO_WM_BEAUTIFY_FLAG" val="#fgm#"/>
  <p:tag name="KSO_WM_FIGMA_FLAG" val="#fgm#"/>
  <p:tag name="KSO_WM_UNIT_INDEX" val="1"/>
  <p:tag name="KSO_WM_UNIT_TYPE" val="a"/>
  <p:tag name="KSO_WM_LAYOUT_CHECK_HASH" val="9b277c41a45061ed0c5b77f7c31a6798726a39a3"/>
  <p:tag name="KSO_WM_NEWLAYOUT_GROUP_ID" val="layout_10004"/>
  <p:tag name="KSO_WM_NEWLAYOUT_ID" val="slide_2413216d433b758f"/>
</p:tagLst>
</file>

<file path=ppt/tags/tag31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1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1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1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31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1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3.xml><?xml version="1.0" encoding="utf-8"?>
<p:tagLst xmlns:p="http://schemas.openxmlformats.org/presentationml/2006/main">
  <p:tag name="KSO_WM_BEAUTIFY_FLAG" val="#fgm#"/>
  <p:tag name="KSO_WM_FIGMA_FLAG" val="#fgm#"/>
  <p:tag name="KSO_WM_UNIT_INDEX" val="1"/>
  <p:tag name="KSO_WM_UNIT_TYPE" val="a"/>
  <p:tag name="KSO_WM_LAYOUT_CHECK_HASH" val="a1006228917e11a59809f56cc4fef226c50c90f3"/>
  <p:tag name="KSO_WM_NEWLAYOUT_GROUP_ID" val="layout_42"/>
  <p:tag name="KSO_WM_NEWLAYOUT_ID" val="slide_11b78b995f5ef151"/>
</p:tagLst>
</file>

<file path=ppt/tags/tag324.xml><?xml version="1.0" encoding="utf-8"?>
<p:tagLst xmlns:p="http://schemas.openxmlformats.org/presentationml/2006/main">
  <p:tag name="KSO_WM_BEAUTIFY_FLAG" val="#fgm#"/>
  <p:tag name="KSO_WM_FIGMA_FLAG" val="#fgm#"/>
  <p:tag name="KSO_WM_UNIT_INDEX" val="1"/>
  <p:tag name="KSO_WM_UNIT_TYPE" val="d"/>
</p:tagLst>
</file>

<file path=ppt/tags/tag32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3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2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32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xml><?xml version="1.0" encoding="utf-8"?>
<p:tagLst xmlns:p="http://schemas.openxmlformats.org/presentationml/2006/main">
  <p:tag name="KSO_WM_BEAUTIFY_FLAG" val="#fgm#"/>
  <p:tag name="KSO_WM_FIGMA_FLAG" val="#fgm#"/>
  <p:tag name="KSO_WM_UNIT_INDEX" val="1"/>
  <p:tag name="KSO_WM_UNIT_TYPE" val="a"/>
  <p:tag name="KSO_WM_LAYOUT_CHECK_HASH" val="05e063cd7f473d0330bdd8feab5e10ad0ffabbe3"/>
  <p:tag name="KSO_WM_NEWLAYOUT_GROUP_ID" val="layout_10012"/>
  <p:tag name="KSO_WM_NEWLAYOUT_ID" val="slide_b551fdac1a16f7a8"/>
</p:tagLst>
</file>

<file path=ppt/tags/tag33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4.xml><?xml version="1.0" encoding="utf-8"?>
<p:tagLst xmlns:p="http://schemas.openxmlformats.org/presentationml/2006/main">
  <p:tag name="KSO_WM_BEAUTIFY_FLAG" val="#fgm#"/>
  <p:tag name="KSO_WM_FIGMA_FLAG" val="#fgm#"/>
  <p:tag name="KSO_WM_UNIT_INDEX" val="1"/>
  <p:tag name="KSO_WM_UNIT_TYPE" val="a"/>
  <p:tag name="KSO_WM_LAYOUT_CHECK_HASH" val="7f8beef5f64d6702429699c4b7f46dbf0d4f8c17"/>
  <p:tag name="KSO_WM_NEWLAYOUT_GROUP_ID" val="layout_10013"/>
  <p:tag name="KSO_WM_NEWLAYOUT_ID" val="slide_303cabdc9a7e79c6"/>
</p:tagLst>
</file>

<file path=ppt/tags/tag335.xml><?xml version="1.0" encoding="utf-8"?>
<p:tagLst xmlns:p="http://schemas.openxmlformats.org/presentationml/2006/main">
  <p:tag name="KSO_WM_BEAUTIFY_FLAG" val="#fgm#"/>
  <p:tag name="KSO_WM_FIGMA_FLAG" val="#fgm#"/>
  <p:tag name="KSO_WM_UNIT_INDEX" val="1"/>
  <p:tag name="KSO_WM_UNIT_TYPE" val="d"/>
</p:tagLst>
</file>

<file path=ppt/tags/tag3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3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xml><?xml version="1.0" encoding="utf-8"?>
<p:tagLst xmlns:p="http://schemas.openxmlformats.org/presentationml/2006/main">
  <p:tag name="KSO_WM_BEAUTIFY_FLAG" val="#fgm#"/>
  <p:tag name="KSO_WM_FIGMA_FLAG" val="#fgm#"/>
  <p:tag name="KSO_WM_UNIT_INDEX" val="1"/>
  <p:tag name="KSO_WM_UNIT_TYPE" val="d"/>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3.xml><?xml version="1.0" encoding="utf-8"?>
<p:tagLst xmlns:p="http://schemas.openxmlformats.org/presentationml/2006/main">
  <p:tag name="KSO_WM_BEAUTIFY_FLAG" val="#fgm#"/>
  <p:tag name="KSO_WM_FIGMA_FLAG" val="#fgm#"/>
  <p:tag name="KSO_WM_UNIT_INDEX" val="1"/>
  <p:tag name="KSO_WM_UNIT_TYPE" val="a"/>
  <p:tag name="KSO_WM_LAYOUT_CHECK_HASH" val="77c7057e4c9fc47239aaa41d5e0ceb06962c18dc"/>
  <p:tag name="KSO_WM_NEWLAYOUT_GROUP_ID" val="layout_10007"/>
  <p:tag name="KSO_WM_NEWLAYOUT_ID" val="slide_85a19fcb1ee464ed"/>
</p:tagLst>
</file>

<file path=ppt/tags/tag3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4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4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1.xml><?xml version="1.0" encoding="utf-8"?>
<p:tagLst xmlns:p="http://schemas.openxmlformats.org/presentationml/2006/main">
  <p:tag name="KSO_WM_BEAUTIFY_FLAG" val="#fgm#"/>
  <p:tag name="KSO_WM_FIGMA_FLAG" val="#fgm#"/>
  <p:tag name="KSO_WM_UNIT_INDEX" val="1"/>
  <p:tag name="KSO_WM_UNIT_TYPE" val="a"/>
  <p:tag name="KSO_WM_LAYOUT_CHECK_HASH" val="ae82d0b1519f583d939ea74246db9d5b804602d0"/>
  <p:tag name="KSO_WM_NEWLAYOUT_GROUP_ID" val="layout_57"/>
  <p:tag name="KSO_WM_NEWLAYOUT_ID" val="slide_2dcca3900a93bfc0"/>
</p:tagLst>
</file>

<file path=ppt/tags/tag35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1_1"/>
  <p:tag name="KSO_WM_UNIT_TYPE" val="l_h_i"/>
</p:tagLst>
</file>

<file path=ppt/tags/tag35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35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56.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35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35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5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60.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6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36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7.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68.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7f7ed4dd45b454c6d6d60555731764c3ac24e80b"/>
  <p:tag name="KSO_WM_NEWLAYOUT_GROUP_ID" val="layout_1-5"/>
  <p:tag name="KSO_WM_NEWLAYOUT_ID" val="slide_61223ae7a7f7aefc"/>
</p:tagLst>
</file>

<file path=ppt/tags/tag369.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7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72.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7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7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5.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7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7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78.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80.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4.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85.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f76e947a343855055171a7ca1e063497de1efab5"/>
  <p:tag name="KSO_WM_NEWLAYOUT_GROUP_ID" val="layout_1-5"/>
  <p:tag name="KSO_WM_NEWLAYOUT_ID" val="slide_cea45c27deb23863"/>
</p:tagLst>
</file>

<file path=ppt/tags/tag386.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87.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8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89.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9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9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92.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9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94.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95.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9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97.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98.xml><?xml version="1.0" encoding="utf-8"?>
<p:tagLst xmlns:p="http://schemas.openxmlformats.org/presentationml/2006/main">
  <p:tag name="KSO_WM_BEAUTIFY_FLAG" val="#fgm#"/>
  <p:tag name="KSO_WM_DIAGRAM_GROUP_CODE" val="1"/>
  <p:tag name="KSO_WM_FIGMA_FLAG" val="#fgm#"/>
  <p:tag name="KSO_WM_UNIT_INDEX" val="1_5_1"/>
  <p:tag name="KSO_WM_UNIT_SUBTYPE" val="d"/>
  <p:tag name="KSO_WM_UNIT_TYPE" val="l_h_i"/>
</p:tagLst>
</file>

<file path=ppt/tags/tag39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5_2"/>
  <p:tag name="KSO_WM_UNIT_TYPE" val="l_h_i"/>
</p:tagLst>
</file>

<file path=ppt/tags/tag4.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0.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06.xml><?xml version="1.0" encoding="utf-8"?>
<p:tagLst xmlns:p="http://schemas.openxmlformats.org/presentationml/2006/main">
  <p:tag name="LayoutZOrder" val="2"/>
  <p:tag name="KSO_WM_UNIT_TYPE" val="i"/>
  <p:tag name="KSO_WM_UNIT_ID" val="_2*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07.xml><?xml version="1.0" encoding="utf-8"?>
<p:tagLst xmlns:p="http://schemas.openxmlformats.org/presentationml/2006/main">
  <p:tag name="LayoutZOrder" val="3"/>
  <p:tag name="KSO_WM_UNIT_ID" val="_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USER_THEM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2.xml><?xml version="1.0" encoding="utf-8"?>
<p:tagLst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3.xml><?xml version="1.0" encoding="utf-8"?>
<p:tagLst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4.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5.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6.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7.xml><?xml version="1.0" encoding="utf-8"?>
<p:tagLst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18.xml><?xml version="1.0" encoding="utf-8"?>
<p:tagLst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9.xml><?xml version="1.0" encoding="utf-8"?>
<p:tagLst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xml><?xml version="1.0" encoding="utf-8"?>
<p:tagLst xmlns:p="http://schemas.openxmlformats.org/presentationml/2006/main">
  <p:tag name="KSO_WM_BEAUTIFY_FLAG" val="#fgm#"/>
  <p:tag name="KSO_WM_FIGMA_FLAG" val="#fgm#"/>
  <p:tag name="KSO_WM_UNIT_INDEX" val="1"/>
  <p:tag name="KSO_WM_UNIT_TYPE" val="a"/>
  <p:tag name="KSO_WM_LAYOUT_CHECK_HASH" val="fc401193433d06a9276db873db881c5c6c2785ae"/>
  <p:tag name="KSO_WM_NEWLAYOUT_GROUP_ID" val="layout_10008"/>
  <p:tag name="KSO_WM_NEWLAYOUT_ID" val="slide_fe4f003fc1f70f0a"/>
</p:tagLst>
</file>

<file path=ppt/tags/tag420.xml><?xml version="1.0" encoding="utf-8"?>
<p:tagLst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1.xml><?xml version="1.0" encoding="utf-8"?>
<p:tagLst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2.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3.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4.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5.xml><?xml version="1.0" encoding="utf-8"?>
<p:tagLst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26.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7.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8.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9.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3.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430.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1.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2.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3.xml><?xml version="1.0" encoding="utf-8"?>
<p:tagLst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34.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5.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6.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7.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8.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9.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40.xml><?xml version="1.0" encoding="utf-8"?>
<p:tagLst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41.xml><?xml version="1.0" encoding="utf-8"?>
<p:tagLst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42.xml><?xml version="1.0" encoding="utf-8"?>
<p:tagLst xmlns:p="http://schemas.openxmlformats.org/presentationml/2006/main">
  <p:tag name="LayoutZOrder" val="2"/>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3.xml><?xml version="1.0" encoding="utf-8"?>
<p:tagLst xmlns:p="http://schemas.openxmlformats.org/presentationml/2006/main">
  <p:tag name="LayoutZOrder" val="4"/>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4.xml><?xml version="1.0" encoding="utf-8"?>
<p:tagLst xmlns:p="http://schemas.openxmlformats.org/presentationml/2006/main">
  <p:tag name="LayoutZOrder" val="3"/>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5.xml><?xml version="1.0" encoding="utf-8"?>
<p:tagLst xmlns:p="http://schemas.openxmlformats.org/presentationml/2006/main">
  <p:tag name="KSO_WM_UNIT_ISCONTENTSTITLE" val="0"/>
  <p:tag name="KSO_WM_BEAUTIFY_FLAG" val="#wm#"/>
  <p:tag name="KSO_WM_FIGMA_FLAG" val="#fgm#"/>
  <p:tag name="KSO_WM_UNIT_INDEX" val="1"/>
  <p:tag name="KSO_WM_UNIT_SUBTYPE" val="c"/>
  <p:tag name="KSO_WM_UNIT_TEXT_TYPE" val="1"/>
  <p:tag name="KSO_WM_UNIT_TYPE" val="f"/>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6.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002fd167776debb16e70e62a6f754d95f59340a4"/>
  <p:tag name="KSO_WM_NEWLAYOUT_ID" val="7418"/>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47.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8.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5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1.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52.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3.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4.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5.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6.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6.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46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461.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140b54af28aa059f6ca121b271efb9713ec4d2ba"/>
  <p:tag name="KSO_WM_NEWLAYOUT_ID" val="1"/>
</p:tagLst>
</file>

<file path=ppt/tags/tag46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46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4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6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46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4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68.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46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4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7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71.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47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473.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7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5.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6.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7.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8.xml><?xml version="1.0" encoding="utf-8"?>
<p:tagLst xmlns:p="http://schemas.openxmlformats.org/presentationml/2006/main">
  <p:tag name="KSO_WM_UNIT_TYPE" val="f"/>
  <p:tag name="KSO_WM_UNIT_INDEX" val="1"/>
  <p:tag name="KSO_WM_UNIT_ID" val="_0*f*1"/>
  <p:tag name="KSO_WM_BEAUTIFY_FLAG" val="#wm#"/>
  <p:tag name="KSO_WM_TAG_VERSION" val="1.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 name="KSO_WM_TEMPLATE_CATEGORY" val="custom"/>
  <p:tag name="KSO_WM_TEMPLATE_INDEX" val="40480754"/>
</p:tagLst>
</file>

<file path=ppt/tags/tag479.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 name="KSO_WM_TEMPLATE_CATEGORY" val="custom"/>
  <p:tag name="KSO_WM_TEMPLATE_INDEX" val="40480754"/>
</p:tagLst>
</file>

<file path=ppt/tags/tag4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80.xml><?xml version="1.0" encoding="utf-8"?>
<p:tagLst xmlns:p="http://schemas.openxmlformats.org/presentationml/2006/main">
  <p:tag name="KSO_WM_TEMPLATE_SUBCATEGORY" val="29"/>
  <p:tag name="KSO_WM_BEAUTIFY_FLAG" val="#wm#"/>
  <p:tag name="KSO_WM_TEMPLATE_SLIDE_ID" val="slide_4b787e1769c53a6b"/>
  <p:tag name="KSO_WM_TEMPLATE_THUMBS_INDEX" val="1、9"/>
  <p:tag name="KSO_WM_TEMPLATE_INDEX" val="40480754"/>
  <p:tag name="KSO_WM_TEMPLATE_CATEGORY" val="custom"/>
  <p:tag name="KSO_WM_TEMPLATE_MASTER_TYPE" val="0"/>
  <p:tag name="KSO_WM_TEMPLATE_COLOR_TYPE" val="0"/>
  <p:tag name="KSO_WM_TAG_VERSION" val="3.0"/>
</p:tagLst>
</file>

<file path=ppt/tags/tag481.xml><?xml version="1.0" encoding="utf-8"?>
<p:tagLst xmlns:p="http://schemas.openxmlformats.org/presentationml/2006/main">
  <p:tag name="KSO_WM_AITEMPLATE_STYLE_ID" val="69796641347"/>
</p:tagLst>
</file>

<file path=ppt/tags/tag48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ISCONTENTSTITLE" val="0"/>
  <p:tag name="KSO_WM_UNIT_PRESET_TEXT_INDEX" val="-1"/>
  <p:tag name="KSO_WM_UNIT_PRESET_TEXT_LEN" val="0"/>
</p:tagLst>
</file>

<file path=ppt/tags/tag48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PRESET_TEXT_INDEX" val="-1"/>
  <p:tag name="KSO_WM_UNIT_PRESET_TEXT_LEN" val="0"/>
</p:tagLst>
</file>

<file path=ppt/tags/tag484.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0754"/>
  <p:tag name="KSO_WM_TEMPLATE_CATEGORY" val="custom"/>
  <p:tag name="KSO_WM_SLIDE_INDEX" val="3"/>
  <p:tag name="KSO_WM_SLIDE_ID" val="custom40480754_7"/>
  <p:tag name="KSO_WM_TEMPLATE_MASTER_TYPE" val="0"/>
  <p:tag name="KSO_WM_SLIDE_LAYOUT" val="a_e"/>
  <p:tag name="KSO_WM_SLIDE_LAYOUT_CNT" val="1_1"/>
  <p:tag name="KSO_WM_TEMPLATE_COLOR_TYPE" val="0"/>
  <p:tag name="KSO_WM_TAG_VERSION" val="3.0"/>
</p:tagLst>
</file>

<file path=ppt/tags/tag485.xml><?xml version="1.0" encoding="utf-8"?>
<p:tagLst xmlns:p="http://schemas.openxmlformats.org/presentationml/2006/main">
  <p:tag name="KSO_WM_BEAUTIFY_FLAG" val="#fgm#"/>
  <p:tag name="KSO_WM_FIGMA_FLAG" val="#fgm#"/>
  <p:tag name="KSO_WM_UNIT_INDEX" val="1"/>
  <p:tag name="KSO_WM_UNIT_TYPE" val="a"/>
  <p:tag name="KSO_WM_LAYOUT_CHECK_HASH" val="db1ff3600f89d67fea6fc5640cc7fee44c2720be"/>
  <p:tag name="KSO_WM_NEWLAYOUT_GROUP_ID" val="layout_34"/>
  <p:tag name="KSO_WM_NEWLAYOUT_ID" val="slide_18723710fcbe78b9"/>
  <p:tag name="KSO_WM_UNIT_PRESET_TEXT" val="单击此处添加标题"/>
</p:tagLst>
</file>

<file path=ppt/tags/tag486.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ai_type&quot;:&quot;&quot;,&quot;id&quot;:&quot;&quot;}*_ai_*17626729378694806eb5bb49e-slide-0"/>
</p:tagLst>
</file>

<file path=ppt/tags/tag48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48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48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VCG41N122156528&quot;,&quot;product_name&quot;:&quot;wps-wpp-pc&quot;,&quot;intention_code&quot;:&quot;wps_wpp_generate_outline_pay&quot;}*gallery_gallery_ai_v2.1.6_ONLINE*6335343535653861653965386362346162356637313530666132303939316436-slide-28"/>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9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49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492.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18723710fcbe78b9"/>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0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1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1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1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1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1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9.xml><?xml version="1.0" encoding="utf-8"?>
<p:tagLst xmlns:p="http://schemas.openxmlformats.org/presentationml/2006/main">
  <p:tag name="KSO_WM_BEAUTIFY_FLAG" val="#fgm#"/>
  <p:tag name="KSO_WM_FIGMA_FLAG" val="#fgm#"/>
  <p:tag name="KSO_WM_UNIT_INDEX" val="1"/>
  <p:tag name="KSO_WM_UNIT_TYPE" val="a"/>
  <p:tag name="KSO_WM_LAYOUT_CHECK_HASH" val="fb46620b73a79b85868e980b1d7abcd76e62a5d8"/>
  <p:tag name="KSO_WM_NEWLAYOUT_GROUP_ID" val="layout_51"/>
  <p:tag name="KSO_WM_NEWLAYOUT_ID" val="slide_54fafa5e2dac5e66"/>
  <p:tag name="KSO_WM_UNIT_PRESET_TEXT" val="单击此处添加标题"/>
</p:tagLst>
</file>

<file path=ppt/tags/tag52.xml><?xml version="1.0" encoding="utf-8"?>
<p:tagLst xmlns:p="http://schemas.openxmlformats.org/presentationml/2006/main">
  <p:tag name="KSO_WM_BEAUTIFY_FLAG" val="#fgm#"/>
  <p:tag name="KSO_WM_FIGMA_FLAG" val="#fgm#"/>
  <p:tag name="KSO_WM_UNIT_INDEX" val="1"/>
  <p:tag name="KSO_WM_UNIT_TYPE" val="a"/>
  <p:tag name="KSO_WM_LAYOUT_CHECK_HASH" val="03e73b179c99504402946436eb6981d96a65a377"/>
  <p:tag name="KSO_WM_NEWLAYOUT_GROUP_ID" val="layout_60"/>
  <p:tag name="KSO_WM_NEWLAYOUT_ID" val="slide_2e2dbdde591b2dc4"/>
</p:tagLst>
</file>

<file path=ppt/tags/tag520.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ai_type&quot;:&quot;&quot;,&quot;id&quot;:&quot;&quot;}*_ai_*176267293518890d88b519cfc-slide-0"/>
</p:tagLst>
</file>

<file path=ppt/tags/tag52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2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2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2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25.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54fafa5e2dac5e66"/>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xml><?xml version="1.0" encoding="utf-8"?>
<p:tagLst xmlns:p="http://schemas.openxmlformats.org/presentationml/2006/main">
  <p:tag name="KSO_WM_BEAUTIFY_FLAG" val="#fgm#"/>
  <p:tag name="KSO_WM_FIGMA_FLAG" val="#fgm#"/>
  <p:tag name="KSO_WM_UNIT_INDEX" val="1"/>
  <p:tag name="KSO_WM_UNIT_TYPE" val="d"/>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4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4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5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5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4.xml><?xml version="1.0" encoding="utf-8"?>
<p:tagLst xmlns:p="http://schemas.openxmlformats.org/presentationml/2006/main">
  <p:tag name="KSO_WM_BEAUTIFY_FLAG" val="#fgm#"/>
  <p:tag name="KSO_WM_FIGMA_FLAG" val="#fgm#"/>
  <p:tag name="KSO_WM_UNIT_INDEX" val="1"/>
  <p:tag name="KSO_WM_UNIT_TYPE" val="a"/>
  <p:tag name="KSO_WM_LAYOUT_CHECK_HASH" val="ba4ee222b2f8ffd9fe9841a1a3e6064342580593"/>
  <p:tag name="KSO_WM_NEWLAYOUT_GROUP_ID" val="layout_35"/>
  <p:tag name="KSO_WM_NEWLAYOUT_ID" val="slide_d96357fe6779c82b"/>
  <p:tag name="KSO_WM_UNIT_PRESET_TEXT" val="单击此处添加标题"/>
</p:tagLst>
</file>

<file path=ppt/tags/tag555.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 name="KSO_WM_UNIT_PRESET_TEXT" val="01"/>
</p:tagLst>
</file>

<file path=ppt/tags/tag55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5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58.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 name="KSO_WM_UNIT_PRESET_TEXT" val="02"/>
</p:tagLst>
</file>

<file path=ppt/tags/tag55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6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61.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d96357fe6779c82b"/>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8.xml><?xml version="1.0" encoding="utf-8"?>
<p:tagLst xmlns:p="http://schemas.openxmlformats.org/presentationml/2006/main">
  <p:tag name="KSO_WM_BEAUTIFY_FLAG" val="#fgm#"/>
  <p:tag name="KSO_WM_FIGMA_FLAG" val="#fgm#"/>
  <p:tag name="KSO_WM_UNIT_INDEX" val="1"/>
  <p:tag name="KSO_WM_UNIT_TYPE" val="a"/>
  <p:tag name="KSO_WM_LAYOUT_CHECK_HASH" val="a9177aa75044bb9523ea98609482cb6b6b6a327e"/>
  <p:tag name="KSO_WM_NEWLAYOUT_GROUP_ID" val="layout_14"/>
  <p:tag name="KSO_WM_NEWLAYOUT_ID" val="slide_fbd1737be693ef9a"/>
  <p:tag name="KSO_WM_UNIT_PRESET_TEXT" val="单击此处添加标题"/>
</p:tagLst>
</file>

<file path=ppt/tags/tag589.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90.xml><?xml version="1.0" encoding="utf-8"?>
<p:tagLst xmlns:p="http://schemas.openxmlformats.org/presentationml/2006/main">
  <p:tag name="KSO_WM_BEAUTIFY_FLAG" val="#fgm#"/>
  <p:tag name="KSO_WM_FIGMA_FLAG" val="#fgm#"/>
  <p:tag name="KSO_WM_UNIT_INDEX" val="1"/>
  <p:tag name="KSO_WM_UNIT_TYPE" val="f"/>
  <p:tag name="KSO_WM_UNIT_PRESET_TEXT" val="单击此处添加正文"/>
</p:tagLst>
</file>

<file path=ppt/tags/tag591.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41347"/>
  <p:tag name="KSO_WM_TEMPLATE_SLIDE_ID" val="slide_fbd1737be693ef9a"/>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1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6.xml><?xml version="1.0" encoding="utf-8"?>
<p:tagLst xmlns:p="http://schemas.openxmlformats.org/presentationml/2006/main">
  <p:tag name="KSO_WM_BEAUTIFY_FLAG" val="#fgm#"/>
  <p:tag name="KSO_WM_FIGMA_FLAG" val="#fgm#"/>
  <p:tag name="KSO_WM_UNIT_INDEX" val="1"/>
  <p:tag name="KSO_WM_UNIT_TYPE" val="a"/>
  <p:tag name="KSO_WM_LAYOUT_CHECK_HASH" val="22c11b885b5903a1b8d3ba9e056ab2d01b4bab69"/>
  <p:tag name="KSO_WM_NEWLAYOUT_GROUP_ID" val="layout_30"/>
  <p:tag name="KSO_WM_NEWLAYOUT_ID" val="slide_3d2465070914cbc5"/>
  <p:tag name="KSO_WM_UNIT_PRESET_TEXT" val="单击此处添加标题"/>
</p:tagLst>
</file>

<file path=ppt/tags/tag61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1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1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2.xml><?xml version="1.0" encoding="utf-8"?>
<p:tagLst xmlns:p="http://schemas.openxmlformats.org/presentationml/2006/main">
  <p:tag name="KSO_WM_BEAUTIFY_FLAG" val="#fgm#"/>
  <p:tag name="KSO_WM_FIGMA_FLAG" val="#fgm#"/>
  <p:tag name="KSO_WM_UNIT_INDEX" val="1"/>
  <p:tag name="KSO_WM_UNIT_TYPE" val="a"/>
  <p:tag name="KSO_WM_LAYOUT_CHECK_HASH" val="1c5341adbbde3e943f9e6fec20c677fe24ce5b0e"/>
  <p:tag name="KSO_WM_NEWLAYOUT_GROUP_ID" val="layout_10009"/>
  <p:tag name="KSO_WM_NEWLAYOUT_ID" val="slide_6977251e26b74a7b"/>
</p:tagLst>
</file>

<file path=ppt/tags/tag62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2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62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623.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41347"/>
  <p:tag name="KSO_WM_TEMPLATE_SLIDE_ID" val="slide_3d2465070914cbc5"/>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2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2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2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4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4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4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50.xml><?xml version="1.0" encoding="utf-8"?>
<p:tagLst xmlns:p="http://schemas.openxmlformats.org/presentationml/2006/main">
  <p:tag name="KSO_WM_BEAUTIFY_FLAG" val="#fgm#"/>
  <p:tag name="KSO_WM_FIGMA_FLAG" val="#fgm#"/>
  <p:tag name="KSO_WM_UNIT_INDEX" val="1"/>
  <p:tag name="KSO_WM_UNIT_TYPE" val="a"/>
  <p:tag name="KSO_WM_LAYOUT_CHECK_HASH" val="d031fba17b90cc3f7f6fdbc4083ac2a01862f142"/>
  <p:tag name="KSO_WM_NEWLAYOUT_GROUP_ID" val="layout_39"/>
  <p:tag name="KSO_WM_NEWLAYOUT_ID" val="slide_17aed52960b7305a"/>
  <p:tag name="KSO_WM_UNIT_PRESET_TEXT" val="单击此处添加标题"/>
</p:tagLst>
</file>

<file path=ppt/tags/tag65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652.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65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5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55.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656.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65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5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59.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17aed52960b7305a"/>
</p:tagLst>
</file>

<file path=ppt/tags/tag66.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8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8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8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2.xml><?xml version="1.0" encoding="utf-8"?>
<p:tagLst xmlns:p="http://schemas.openxmlformats.org/presentationml/2006/main">
  <p:tag name="KSO_WM_BEAUTIFY_FLAG" val="#fgm#"/>
  <p:tag name="KSO_WM_FIGMA_FLAG" val="#fgm#"/>
  <p:tag name="KSO_WM_UNIT_INDEX" val="1"/>
  <p:tag name="KSO_WM_UNIT_TYPE" val="a"/>
  <p:tag name="KSO_WM_LAYOUT_CHECK_HASH" val="5ba12088ea78609d18dab52ea9dfc6cf6b932332"/>
  <p:tag name="KSO_WM_NEWLAYOUT_GROUP_ID" val="layout_30"/>
  <p:tag name="KSO_WM_NEWLAYOUT_ID" val="slide_9aff4a90289760fc"/>
</p:tagLst>
</file>

<file path=ppt/tags/tag73.xml><?xml version="1.0" encoding="utf-8"?>
<p:tagLst xmlns:p="http://schemas.openxmlformats.org/presentationml/2006/main">
  <p:tag name="KSO_WM_BEAUTIFY_FLAG" val="#fgm#"/>
  <p:tag name="KSO_WM_FIGMA_FLAG" val="#fgm#"/>
  <p:tag name="KSO_WM_UNIT_INDEX" val="1"/>
  <p:tag name="KSO_WM_UNIT_TYPE" val="d"/>
</p:tagLst>
</file>

<file path=ppt/tags/tag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8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8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4_1"/>
  <p:tag name="KSO_WM_UNIT_TYPE" val="l_h_i"/>
</p:tagLst>
</file>

<file path=ppt/tags/tag84.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85.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9.xml><?xml version="1.0" encoding="utf-8"?>
<p:tagLst xmlns:p="http://schemas.openxmlformats.org/presentationml/2006/main">
  <p:tag name="KSO_WM_BEAUTIFY_FLAG" val="#fgm#"/>
  <p:tag name="KSO_WM_FIGMA_FLAG" val="#fgm#"/>
  <p:tag name="KSO_WM_UNIT_INDEX" val="1"/>
  <p:tag name="KSO_WM_UNIT_TYPE" val="a"/>
  <p:tag name="KSO_WM_LAYOUT_CHECK_HASH" val="eb3c750a5b158bbd1d088b64eb2ff02ebbf10aba"/>
  <p:tag name="KSO_WM_NEWLAYOUT_GROUP_ID" val="layout_10014"/>
  <p:tag name="KSO_WM_NEWLAYOUT_ID" val="slide_504b870359682aa1"/>
</p:tagLst>
</file>

<file path=ppt/tags/tag9.xml><?xml version="1.0" encoding="utf-8"?>
<p:tagLst xmlns:p="http://schemas.openxmlformats.org/presentationml/2006/main">
  <p:tag name="KSO_WM_BEAUTIFY_FLAG" val="#fgm#"/>
  <p:tag name="KSO_WM_FIGMA_FLAG" val="#fgm#"/>
  <p:tag name="KSO_WM_UNIT_INDEX" val="1"/>
  <p:tag name="KSO_WM_UNIT_TYPE" val="a"/>
  <p:tag name="KSO_WM_LAYOUT_CHECK_HASH" val="1b3c53f9d4a30b3b209e9193271e32cc646daf7c"/>
  <p:tag name="KSO_WM_NEWLAYOUT_GROUP_ID" val="layout_6"/>
  <p:tag name="KSO_WM_NEWLAYOUT_ID" val="slide_a8556cd901320e4b"/>
</p:tagLst>
</file>

<file path=ppt/tags/tag9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9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9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9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9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9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9.xml><?xml version="1.0" encoding="utf-8"?>
<p:tagLst xmlns:p="http://schemas.openxmlformats.org/presentationml/2006/main">
  <p:tag name="KSO_WM_BEAUTIFY_FLAG" val="#fgm#"/>
  <p:tag name="KSO_WM_FIGMA_FLAG" val="#fgm#"/>
  <p:tag name="KSO_WM_UNIT_INDEX" val="1"/>
  <p:tag name="KSO_WM_UNIT_TYPE" val="a"/>
  <p:tag name="KSO_WM_LAYOUT_CHECK_HASH" val="d031fba17b90cc3f7f6fdbc4083ac2a01862f142"/>
  <p:tag name="KSO_WM_NEWLAYOUT_GROUP_ID" val="layout_39"/>
  <p:tag name="KSO_WM_NEWLAYOUT_ID" val="slide_17aed52960b7305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7">
      <a:dk1>
        <a:srgbClr val="000000"/>
      </a:dk1>
      <a:lt1>
        <a:srgbClr val="FFFFFF"/>
      </a:lt1>
      <a:dk2>
        <a:srgbClr val="37443B"/>
      </a:dk2>
      <a:lt2>
        <a:srgbClr val="FBF4E9"/>
      </a:lt2>
      <a:accent1>
        <a:srgbClr val="6E8876"/>
      </a:accent1>
      <a:accent2>
        <a:srgbClr val="F2A020"/>
      </a:accent2>
      <a:accent3>
        <a:srgbClr val="B7994A"/>
      </a:accent3>
      <a:accent4>
        <a:srgbClr val="869894"/>
      </a:accent4>
      <a:accent5>
        <a:srgbClr val="5C86CC"/>
      </a:accent5>
      <a:accent6>
        <a:srgbClr val="70AD47"/>
      </a:accent6>
      <a:hlink>
        <a:srgbClr val="000000"/>
      </a:hlink>
      <a:folHlink>
        <a:srgbClr val="954F72"/>
      </a:folHlink>
    </a:clrScheme>
    <a:fontScheme name="简约/商务风">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15828</Words>
  <Application>WPS 演示</Application>
  <PresentationFormat>宽屏</PresentationFormat>
  <Paragraphs>444</Paragraphs>
  <Slides>85</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85</vt:i4>
      </vt:variant>
    </vt:vector>
  </HeadingPairs>
  <TitlesOfParts>
    <vt:vector size="97" baseType="lpstr">
      <vt:lpstr>Arial</vt:lpstr>
      <vt:lpstr>宋体</vt:lpstr>
      <vt:lpstr>Wingdings</vt:lpstr>
      <vt:lpstr>微软雅黑</vt:lpstr>
      <vt:lpstr>MiSans Light</vt:lpstr>
      <vt:lpstr>MiSans</vt:lpstr>
      <vt:lpstr>Arial Unicode MS</vt:lpstr>
      <vt:lpstr>Calibri</vt:lpstr>
      <vt:lpstr>等线</vt:lpstr>
      <vt:lpstr>Arial</vt:lpstr>
      <vt:lpstr>Office 主题</vt:lpstr>
      <vt:lpstr>1_Office 主题</vt:lpstr>
      <vt:lpstr>模块七：物权</vt:lpstr>
      <vt:lpstr>第 19 课时：物权（一）—— 物权概述与物权法定原则</vt:lpstr>
      <vt:lpstr>学习目标</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•案例分析环节（师生互动 + 物权识别）</vt:lpstr>
      <vt:lpstr>PowerPoint 演示文稿</vt:lpstr>
      <vt:lpstr>PowerPoint 演示文稿</vt:lpstr>
      <vt:lpstr>PowerPoint 演示文稿</vt:lpstr>
      <vt:lpstr>第 20 课时：物权（二）—— 所有权</vt:lpstr>
      <vt:lpstr>学习目标</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•案例分析环节（师生互动 + 规则应用）</vt:lpstr>
      <vt:lpstr>PowerPoint 演示文稿</vt:lpstr>
      <vt:lpstr>PowerPoint 演示文稿</vt:lpstr>
      <vt:lpstr>PowerPoint 演示文稿</vt:lpstr>
      <vt:lpstr>第 21 课时：物权（三）—— 用益物权与担保物权</vt:lpstr>
      <vt:lpstr>学习目标</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 22 课时：物权（四）—— 用益物权的具体类型（土地承包经营权、建设用地使用权、宅基地使用权）</vt:lpstr>
      <vt:lpstr>学习目标</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 23 课时：物权（五）—— 担保物权的具体应用（抵押权、质权、留置权实操）</vt:lpstr>
      <vt:lpstr>学习目标</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案例分析环节（10 分钟：师生互动 + 实操判断）</vt:lpstr>
      <vt:lpstr>PowerPoint 演示文稿</vt:lpstr>
      <vt:lpstr>PowerPoint 演示文稿</vt:lpstr>
      <vt:lpstr>第 24 课时：物权（六）—— 物权的变动（登记与交付）</vt:lpstr>
      <vt:lpstr>学习目标</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案例分析环节（10 分钟：师生互动 + 规则应用）</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  法</dc:title>
  <dc:creator/>
  <cp:lastModifiedBy>阳光海岸</cp:lastModifiedBy>
  <cp:revision>14</cp:revision>
  <dcterms:created xsi:type="dcterms:W3CDTF">2025-11-09T08:07:00Z</dcterms:created>
  <dcterms:modified xsi:type="dcterms:W3CDTF">2025-11-09T15:35:48Z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B75C98F4C40948689CB49D1002CA5FAC</vt:lpwstr>
  </property>
  <property fmtid="{D5CDD505-2E9C-101B-9397-08002B2CF9AE}" pid="4" name="KSOTemplateUUID">
    <vt:lpwstr>v1.0_ai_69796641347</vt:lpwstr>
  </property>
</Properties>
</file>