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47"/>
  </p:notesMasterIdLst>
  <p:handoutMasterIdLst>
    <p:handoutMasterId r:id="rId48"/>
  </p:handoutMasterIdLst>
  <p:sldIdLst>
    <p:sldId id="271" r:id="rId4"/>
    <p:sldId id="308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309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473" r:id="rId39"/>
    <p:sldId id="474" r:id="rId40"/>
    <p:sldId id="475" r:id="rId41"/>
    <p:sldId id="476" r:id="rId42"/>
    <p:sldId id="477" r:id="rId43"/>
    <p:sldId id="478" r:id="rId44"/>
    <p:sldId id="479" r:id="rId45"/>
    <p:sldId id="480" r:id="rId4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哒哒 熊猫" initials="哒哒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3" Type="http://schemas.openxmlformats.org/officeDocument/2006/relationships/tags" Target="../tags/tag253.xml"/><Relationship Id="rId12" Type="http://schemas.openxmlformats.org/officeDocument/2006/relationships/tags" Target="../tags/tag252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3" Type="http://schemas.openxmlformats.org/officeDocument/2006/relationships/tags" Target="../tags/tag289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1" Type="http://schemas.openxmlformats.org/officeDocument/2006/relationships/tags" Target="../tags/tag319.xml"/><Relationship Id="rId10" Type="http://schemas.openxmlformats.org/officeDocument/2006/relationships/tags" Target="../tags/tag31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2" Type="http://schemas.openxmlformats.org/officeDocument/2006/relationships/tags" Target="../tags/tag330.xml"/><Relationship Id="rId11" Type="http://schemas.openxmlformats.org/officeDocument/2006/relationships/tags" Target="../tags/tag329.xml"/><Relationship Id="rId10" Type="http://schemas.openxmlformats.org/officeDocument/2006/relationships/tags" Target="../tags/tag328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0" Type="http://schemas.openxmlformats.org/officeDocument/2006/relationships/tags" Target="../tags/tag339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3" Type="http://schemas.openxmlformats.org/officeDocument/2006/relationships/tags" Target="../tags/tag359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image" Target="../media/image2.png"/><Relationship Id="rId4" Type="http://schemas.openxmlformats.org/officeDocument/2006/relationships/tags" Target="../tags/tag361.xml"/><Relationship Id="rId3" Type="http://schemas.openxmlformats.org/officeDocument/2006/relationships/image" Target="../media/image1.png"/><Relationship Id="rId2" Type="http://schemas.openxmlformats.org/officeDocument/2006/relationships/tags" Target="../tags/tag360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71.xml"/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8" Type="http://schemas.openxmlformats.org/officeDocument/2006/relationships/tags" Target="../tags/tag380.xml"/><Relationship Id="rId17" Type="http://schemas.openxmlformats.org/officeDocument/2006/relationships/tags" Target="../tags/tag379.xml"/><Relationship Id="rId16" Type="http://schemas.openxmlformats.org/officeDocument/2006/relationships/tags" Target="../tags/tag378.xml"/><Relationship Id="rId15" Type="http://schemas.openxmlformats.org/officeDocument/2006/relationships/tags" Target="../tags/tag377.xml"/><Relationship Id="rId14" Type="http://schemas.openxmlformats.org/officeDocument/2006/relationships/tags" Target="../tags/tag376.xml"/><Relationship Id="rId13" Type="http://schemas.openxmlformats.org/officeDocument/2006/relationships/tags" Target="../tags/tag375.xml"/><Relationship Id="rId12" Type="http://schemas.openxmlformats.org/officeDocument/2006/relationships/tags" Target="../tags/tag374.xml"/><Relationship Id="rId11" Type="http://schemas.openxmlformats.org/officeDocument/2006/relationships/tags" Target="../tags/tag373.xml"/><Relationship Id="rId10" Type="http://schemas.openxmlformats.org/officeDocument/2006/relationships/tags" Target="../tags/tag372.xm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88.xml"/><Relationship Id="rId8" Type="http://schemas.openxmlformats.org/officeDocument/2006/relationships/tags" Target="../tags/tag387.xml"/><Relationship Id="rId7" Type="http://schemas.openxmlformats.org/officeDocument/2006/relationships/tags" Target="../tags/tag386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3" Type="http://schemas.openxmlformats.org/officeDocument/2006/relationships/tags" Target="../tags/tag382.xml"/><Relationship Id="rId21" Type="http://schemas.openxmlformats.org/officeDocument/2006/relationships/tags" Target="../tags/tag400.xml"/><Relationship Id="rId20" Type="http://schemas.openxmlformats.org/officeDocument/2006/relationships/tags" Target="../tags/tag399.xml"/><Relationship Id="rId2" Type="http://schemas.openxmlformats.org/officeDocument/2006/relationships/tags" Target="../tags/tag381.xml"/><Relationship Id="rId19" Type="http://schemas.openxmlformats.org/officeDocument/2006/relationships/tags" Target="../tags/tag398.xml"/><Relationship Id="rId18" Type="http://schemas.openxmlformats.org/officeDocument/2006/relationships/tags" Target="../tags/tag397.xml"/><Relationship Id="rId17" Type="http://schemas.openxmlformats.org/officeDocument/2006/relationships/tags" Target="../tags/tag396.xml"/><Relationship Id="rId16" Type="http://schemas.openxmlformats.org/officeDocument/2006/relationships/tags" Target="../tags/tag395.xml"/><Relationship Id="rId15" Type="http://schemas.openxmlformats.org/officeDocument/2006/relationships/tags" Target="../tags/tag394.xml"/><Relationship Id="rId14" Type="http://schemas.openxmlformats.org/officeDocument/2006/relationships/tags" Target="../tags/tag393.xml"/><Relationship Id="rId13" Type="http://schemas.openxmlformats.org/officeDocument/2006/relationships/tags" Target="../tags/tag392.xml"/><Relationship Id="rId12" Type="http://schemas.openxmlformats.org/officeDocument/2006/relationships/tags" Target="../tags/tag391.xml"/><Relationship Id="rId11" Type="http://schemas.openxmlformats.org/officeDocument/2006/relationships/tags" Target="../tags/tag390.xml"/><Relationship Id="rId10" Type="http://schemas.openxmlformats.org/officeDocument/2006/relationships/tags" Target="../tags/tag389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image" Target="../media/image3.png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tags" Target="../tags/tag417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tags" Target="../tags/tag414.xml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425.xml"/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tags" Target="../tags/tag429.xml"/><Relationship Id="rId4" Type="http://schemas.openxmlformats.org/officeDocument/2006/relationships/tags" Target="../tags/tag428.xml"/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447.xml"/><Relationship Id="rId8" Type="http://schemas.openxmlformats.org/officeDocument/2006/relationships/tags" Target="../tags/tag446.xml"/><Relationship Id="rId7" Type="http://schemas.openxmlformats.org/officeDocument/2006/relationships/tags" Target="../tags/tag445.xml"/><Relationship Id="rId6" Type="http://schemas.openxmlformats.org/officeDocument/2006/relationships/image" Target="../media/image2.png"/><Relationship Id="rId5" Type="http://schemas.openxmlformats.org/officeDocument/2006/relationships/tags" Target="../tags/tag444.xml"/><Relationship Id="rId4" Type="http://schemas.openxmlformats.org/officeDocument/2006/relationships/image" Target="../media/image1.png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image" Target="../media/image2.png"/><Relationship Id="rId4" Type="http://schemas.openxmlformats.org/officeDocument/2006/relationships/tags" Target="../tags/tag449.xml"/><Relationship Id="rId3" Type="http://schemas.openxmlformats.org/officeDocument/2006/relationships/image" Target="../media/image1.png"/><Relationship Id="rId2" Type="http://schemas.openxmlformats.org/officeDocument/2006/relationships/tags" Target="../tags/tag448.xml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7" Type="http://schemas.openxmlformats.org/officeDocument/2006/relationships/tags" Target="../tags/tag455.xml"/><Relationship Id="rId6" Type="http://schemas.openxmlformats.org/officeDocument/2006/relationships/image" Target="../media/image2.png"/><Relationship Id="rId5" Type="http://schemas.openxmlformats.org/officeDocument/2006/relationships/tags" Target="../tags/tag454.xml"/><Relationship Id="rId4" Type="http://schemas.openxmlformats.org/officeDocument/2006/relationships/image" Target="../media/image1.png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64.xml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8" Type="http://schemas.openxmlformats.org/officeDocument/2006/relationships/tags" Target="../tags/tag473.xml"/><Relationship Id="rId17" Type="http://schemas.openxmlformats.org/officeDocument/2006/relationships/tags" Target="../tags/tag472.xml"/><Relationship Id="rId16" Type="http://schemas.openxmlformats.org/officeDocument/2006/relationships/tags" Target="../tags/tag471.xml"/><Relationship Id="rId15" Type="http://schemas.openxmlformats.org/officeDocument/2006/relationships/tags" Target="../tags/tag470.xml"/><Relationship Id="rId14" Type="http://schemas.openxmlformats.org/officeDocument/2006/relationships/tags" Target="../tags/tag469.xml"/><Relationship Id="rId13" Type="http://schemas.openxmlformats.org/officeDocument/2006/relationships/tags" Target="../tags/tag468.xml"/><Relationship Id="rId12" Type="http://schemas.openxmlformats.org/officeDocument/2006/relationships/tags" Target="../tags/tag467.xml"/><Relationship Id="rId11" Type="http://schemas.openxmlformats.org/officeDocument/2006/relationships/tags" Target="../tags/tag466.xml"/><Relationship Id="rId10" Type="http://schemas.openxmlformats.org/officeDocument/2006/relationships/tags" Target="../tags/tag465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 userDrawn="1">
            <p:custDataLst>
              <p:tags r:id="rId2"/>
            </p:custDataLst>
          </p:nvPr>
        </p:nvSpPr>
        <p:spPr>
          <a:xfrm>
            <a:off x="304800" y="226994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7" name="图片 6" descr="黑白色的花&#10;&#10;中度可信度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7" r="59570"/>
          <a:stretch>
            <a:fillRect/>
          </a:stretch>
        </p:blipFill>
        <p:spPr>
          <a:xfrm>
            <a:off x="304800" y="932180"/>
            <a:ext cx="5185410" cy="5925820"/>
          </a:xfrm>
          <a:prstGeom prst="rect">
            <a:avLst/>
          </a:prstGeom>
        </p:spPr>
      </p:pic>
      <p:pic>
        <p:nvPicPr>
          <p:cNvPr id="6" name="图片 4" descr="黑白色的花&#10;&#10;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5"/>
          <a:stretch>
            <a:fillRect/>
          </a:stretch>
        </p:blipFill>
        <p:spPr>
          <a:xfrm>
            <a:off x="9002395" y="4147820"/>
            <a:ext cx="3189605" cy="2702560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726642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16385" hasCustomPrompt="1"/>
            <p:custDataLst>
              <p:tags r:id="rId8"/>
            </p:custDataLst>
          </p:nvPr>
        </p:nvSpPr>
        <p:spPr>
          <a:xfrm>
            <a:off x="5724878" y="3175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2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2286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28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7940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708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3708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42164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5130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56388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1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75438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835400 w 4038600"/>
              <a:gd name="connsiteY1" fmla="*/ 0 h 4724400"/>
              <a:gd name="connisteX2" fmla="*/ 4038600 w 4038600"/>
              <a:gd name="connsiteY2" fmla="*/ 203200 h 4724400"/>
              <a:gd name="connisteX3" fmla="*/ 4038600 w 4038600"/>
              <a:gd name="connsiteY3" fmla="*/ 4521200 h 4724400"/>
              <a:gd name="connisteX4" fmla="*/ 38354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4521200"/>
                </a:lnTo>
                <a:cubicBezTo>
                  <a:pt x="4038600" y="4633424"/>
                  <a:pt x="3947624" y="4724400"/>
                  <a:pt x="38354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1524000"/>
            <a:ext cx="6934200" cy="4724400"/>
          </a:xfrm>
          <a:custGeom>
            <a:avLst/>
            <a:gdLst>
              <a:gd name="connisteX0" fmla="*/ 0 w 6934200"/>
              <a:gd name="connsiteY0" fmla="*/ 203200 h 4724400"/>
              <a:gd name="connisteX1" fmla="*/ 203200 w 6934200"/>
              <a:gd name="connsiteY1" fmla="*/ 0 h 4724400"/>
              <a:gd name="connisteX2" fmla="*/ 6934200 w 6934200"/>
              <a:gd name="connsiteY2" fmla="*/ 0 h 4724400"/>
              <a:gd name="connisteX3" fmla="*/ 6934200 w 6934200"/>
              <a:gd name="connsiteY3" fmla="*/ 4724400 h 4724400"/>
              <a:gd name="connisteX4" fmla="*/ 203200 w 6934200"/>
              <a:gd name="connsiteY4" fmla="*/ 4724400 h 4724400"/>
              <a:gd name="connisteX5" fmla="*/ 0 w 6934200"/>
              <a:gd name="connsiteY5" fmla="*/ 4521200 h 4724400"/>
              <a:gd name="connisteX6" fmla="*/ 0 w 69342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934200" y="0"/>
                </a:lnTo>
                <a:lnTo>
                  <a:pt x="69342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66800" y="2108200"/>
            <a:ext cx="6019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66800" y="2667000"/>
            <a:ext cx="6019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1066800" y="4191000"/>
            <a:ext cx="6019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1066800" y="4749800"/>
            <a:ext cx="6019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8034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3622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4191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47498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8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0" hasCustomPrompt="1"/>
            <p:custDataLst>
              <p:tags r:id="rId6"/>
            </p:custDataLst>
          </p:nvPr>
        </p:nvSpPr>
        <p:spPr>
          <a:xfrm>
            <a:off x="2438400" y="21082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86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45000"/>
            <a:ext cx="518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1" hasCustomPrompt="1"/>
            <p:custDataLst>
              <p:tags r:id="rId9"/>
            </p:custDataLst>
          </p:nvPr>
        </p:nvSpPr>
        <p:spPr>
          <a:xfrm>
            <a:off x="8229600" y="21082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400800" y="3886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400800" y="4445000"/>
            <a:ext cx="518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1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3581400" cy="4724400"/>
          </a:xfrm>
          <a:custGeom>
            <a:avLst/>
            <a:gdLst>
              <a:gd name="connisteX0" fmla="*/ 0 w 3581400"/>
              <a:gd name="connsiteY0" fmla="*/ 203200 h 4724400"/>
              <a:gd name="connisteX1" fmla="*/ 203200 w 3581400"/>
              <a:gd name="connsiteY1" fmla="*/ 0 h 4724400"/>
              <a:gd name="connisteX2" fmla="*/ 3581400 w 3581400"/>
              <a:gd name="connsiteY2" fmla="*/ 0 h 4724400"/>
              <a:gd name="connisteX3" fmla="*/ 3581400 w 3581400"/>
              <a:gd name="connsiteY3" fmla="*/ 4724400 h 4724400"/>
              <a:gd name="connisteX4" fmla="*/ 203200 w 3581400"/>
              <a:gd name="connsiteY4" fmla="*/ 4724400 h 4724400"/>
              <a:gd name="connisteX5" fmla="*/ 0 w 3581400"/>
              <a:gd name="connsiteY5" fmla="*/ 4521200 h 4724400"/>
              <a:gd name="connisteX6" fmla="*/ 0 w 3581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581400" y="0"/>
                </a:lnTo>
                <a:lnTo>
                  <a:pt x="3581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4191000" y="1524000"/>
            <a:ext cx="7391400" cy="4724400"/>
          </a:xfrm>
          <a:custGeom>
            <a:avLst/>
            <a:gdLst>
              <a:gd name="connisteX0" fmla="*/ 0 w 7391400"/>
              <a:gd name="connsiteY0" fmla="*/ 0 h 4724400"/>
              <a:gd name="connisteX1" fmla="*/ 7188200 w 7391400"/>
              <a:gd name="connsiteY1" fmla="*/ 0 h 4724400"/>
              <a:gd name="connisteX2" fmla="*/ 7391400 w 7391400"/>
              <a:gd name="connsiteY2" fmla="*/ 203200 h 4724400"/>
              <a:gd name="connisteX3" fmla="*/ 7391400 w 7391400"/>
              <a:gd name="connsiteY3" fmla="*/ 4521200 h 4724400"/>
              <a:gd name="connisteX4" fmla="*/ 7188200 w 7391400"/>
              <a:gd name="connsiteY4" fmla="*/ 4724400 h 4724400"/>
              <a:gd name="connisteX5" fmla="*/ 0 w 7391400"/>
              <a:gd name="connsiteY5" fmla="*/ 4724400 h 4724400"/>
              <a:gd name="connisteX6" fmla="*/ 0 w 7391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391400" h="4724400">
                <a:moveTo>
                  <a:pt x="0" y="0"/>
                </a:moveTo>
                <a:lnTo>
                  <a:pt x="7188200" y="0"/>
                </a:lnTo>
                <a:cubicBezTo>
                  <a:pt x="7300424" y="0"/>
                  <a:pt x="7391400" y="90976"/>
                  <a:pt x="7391400" y="203200"/>
                </a:cubicBezTo>
                <a:lnTo>
                  <a:pt x="7391400" y="4521200"/>
                </a:lnTo>
                <a:cubicBezTo>
                  <a:pt x="7391400" y="4633424"/>
                  <a:pt x="7300424" y="4724400"/>
                  <a:pt x="7188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648200" y="2108200"/>
            <a:ext cx="6477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648200" y="2667000"/>
            <a:ext cx="6477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648200" y="4191000"/>
            <a:ext cx="6477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48200" y="4749800"/>
            <a:ext cx="6477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1828800 h 2032000"/>
              <a:gd name="connisteX5" fmla="*/ 5130800 w 5334000"/>
              <a:gd name="connsiteY5" fmla="*/ 2032000 h 2032000"/>
              <a:gd name="connisteX6" fmla="*/ 203200 w 5334000"/>
              <a:gd name="connsiteY6" fmla="*/ 2032000 h 2032000"/>
              <a:gd name="connisteX7" fmla="*/ 0 w 5334000"/>
              <a:gd name="connsiteY7" fmla="*/ 1828800 h 2032000"/>
              <a:gd name="connisteX8" fmla="*/ 0 w 53340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828800"/>
                </a:lnTo>
                <a:cubicBezTo>
                  <a:pt x="5334000" y="1941024"/>
                  <a:pt x="5243024" y="2032000"/>
                  <a:pt x="51308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608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19600"/>
            <a:ext cx="5334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1" hasCustomPrompt="1"/>
            <p:custDataLst>
              <p:tags r:id="rId9"/>
            </p:custDataLst>
          </p:nvPr>
        </p:nvSpPr>
        <p:spPr>
          <a:xfrm>
            <a:off x="62484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1828800 h 2032000"/>
              <a:gd name="connisteX5" fmla="*/ 5130800 w 5334000"/>
              <a:gd name="connsiteY5" fmla="*/ 2032000 h 2032000"/>
              <a:gd name="connisteX6" fmla="*/ 203200 w 5334000"/>
              <a:gd name="connsiteY6" fmla="*/ 2032000 h 2032000"/>
              <a:gd name="connisteX7" fmla="*/ 0 w 5334000"/>
              <a:gd name="connsiteY7" fmla="*/ 1828800 h 2032000"/>
              <a:gd name="connisteX8" fmla="*/ 0 w 53340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828800"/>
                </a:lnTo>
                <a:cubicBezTo>
                  <a:pt x="5334000" y="1941024"/>
                  <a:pt x="5243024" y="2032000"/>
                  <a:pt x="51308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248400" y="38608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248400" y="4419600"/>
            <a:ext cx="5334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9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5257800" y="2235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22352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10200" y="27432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8648700" y="2235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8801100" y="22352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8801100" y="27432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7" hasCustomPrompt="1"/>
            <p:custDataLst>
              <p:tags r:id="rId13"/>
            </p:custDataLst>
          </p:nvPr>
        </p:nvSpPr>
        <p:spPr>
          <a:xfrm>
            <a:off x="5257800" y="44196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5410200" y="44196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410200" y="49276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8" hasCustomPrompt="1"/>
            <p:custDataLst>
              <p:tags r:id="rId16"/>
            </p:custDataLst>
          </p:nvPr>
        </p:nvSpPr>
        <p:spPr>
          <a:xfrm>
            <a:off x="8648700" y="44196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8801100" y="44196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8801100" y="49276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384800 w 5588000"/>
              <a:gd name="connsiteY2" fmla="*/ 0 h 2209800"/>
              <a:gd name="connisteX3" fmla="*/ 5588000 w 5588000"/>
              <a:gd name="connsiteY3" fmla="*/ 203200 h 2209800"/>
              <a:gd name="connisteX4" fmla="*/ 5588000 w 5588000"/>
              <a:gd name="connsiteY4" fmla="*/ 2006600 h 2209800"/>
              <a:gd name="connisteX5" fmla="*/ 5384800 w 5588000"/>
              <a:gd name="connsiteY5" fmla="*/ 2209800 h 2209800"/>
              <a:gd name="connisteX6" fmla="*/ 203200 w 5588000"/>
              <a:gd name="connsiteY6" fmla="*/ 2209800 h 2209800"/>
              <a:gd name="connisteX7" fmla="*/ 0 w 5588000"/>
              <a:gd name="connsiteY7" fmla="*/ 2006600 h 2209800"/>
              <a:gd name="connisteX8" fmla="*/ 0 w 5588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2006600"/>
                </a:lnTo>
                <a:cubicBezTo>
                  <a:pt x="5588000" y="2118824"/>
                  <a:pt x="5497024" y="2209800"/>
                  <a:pt x="5384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02400" y="1739900"/>
            <a:ext cx="5080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02400" y="2298700"/>
            <a:ext cx="5080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1" hasCustomPrompt="1"/>
            <p:custDataLst>
              <p:tags r:id="rId9"/>
            </p:custDataLst>
          </p:nvPr>
        </p:nvSpPr>
        <p:spPr>
          <a:xfrm>
            <a:off x="609600" y="40386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384800 w 5588000"/>
              <a:gd name="connsiteY2" fmla="*/ 0 h 2209800"/>
              <a:gd name="connisteX3" fmla="*/ 5588000 w 5588000"/>
              <a:gd name="connsiteY3" fmla="*/ 203200 h 2209800"/>
              <a:gd name="connisteX4" fmla="*/ 5588000 w 5588000"/>
              <a:gd name="connsiteY4" fmla="*/ 2006600 h 2209800"/>
              <a:gd name="connisteX5" fmla="*/ 5384800 w 5588000"/>
              <a:gd name="connsiteY5" fmla="*/ 2209800 h 2209800"/>
              <a:gd name="connisteX6" fmla="*/ 203200 w 5588000"/>
              <a:gd name="connsiteY6" fmla="*/ 2209800 h 2209800"/>
              <a:gd name="connisteX7" fmla="*/ 0 w 5588000"/>
              <a:gd name="connsiteY7" fmla="*/ 2006600 h 2209800"/>
              <a:gd name="connisteX8" fmla="*/ 0 w 5588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2006600"/>
                </a:lnTo>
                <a:cubicBezTo>
                  <a:pt x="5588000" y="2118824"/>
                  <a:pt x="5497024" y="2209800"/>
                  <a:pt x="5384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502400" y="4254500"/>
            <a:ext cx="5080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02400" y="4813300"/>
            <a:ext cx="5080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9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0" hasCustomPrompt="1"/>
            <p:custDataLst>
              <p:tags r:id="rId7"/>
            </p:custDataLst>
          </p:nvPr>
        </p:nvSpPr>
        <p:spPr>
          <a:xfrm>
            <a:off x="25146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2" hasCustomPrompt="1"/>
            <p:custDataLst>
              <p:tags r:id="rId11"/>
            </p:custDataLst>
          </p:nvPr>
        </p:nvSpPr>
        <p:spPr>
          <a:xfrm>
            <a:off x="81534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6548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6548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2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705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705600" y="2286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858000" y="228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858000" y="27940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705600" y="3708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858000" y="3708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858000" y="42164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705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6858000" y="5130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6858000" y="56388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4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548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4648200" y="609600"/>
            <a:ext cx="6934200" cy="5638800"/>
          </a:xfrm>
          <a:custGeom>
            <a:avLst/>
            <a:gdLst>
              <a:gd name="connisteX0" fmla="*/ 0 w 6934200"/>
              <a:gd name="connsiteY0" fmla="*/ 203200 h 5638800"/>
              <a:gd name="connisteX1" fmla="*/ 203200 w 6934200"/>
              <a:gd name="connsiteY1" fmla="*/ 0 h 5638800"/>
              <a:gd name="connisteX2" fmla="*/ 6731000 w 6934200"/>
              <a:gd name="connsiteY2" fmla="*/ 0 h 5638800"/>
              <a:gd name="connisteX3" fmla="*/ 6934200 w 6934200"/>
              <a:gd name="connsiteY3" fmla="*/ 203200 h 5638800"/>
              <a:gd name="connisteX4" fmla="*/ 6934200 w 6934200"/>
              <a:gd name="connsiteY4" fmla="*/ 5435600 h 5638800"/>
              <a:gd name="connisteX5" fmla="*/ 6731000 w 6934200"/>
              <a:gd name="connsiteY5" fmla="*/ 5638800 h 5638800"/>
              <a:gd name="connisteX6" fmla="*/ 203200 w 6934200"/>
              <a:gd name="connsiteY6" fmla="*/ 5638800 h 5638800"/>
              <a:gd name="connisteX7" fmla="*/ 0 w 6934200"/>
              <a:gd name="connsiteY7" fmla="*/ 5435600 h 5638800"/>
              <a:gd name="connisteX8" fmla="*/ 0 w 69342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5435600"/>
                </a:lnTo>
                <a:cubicBezTo>
                  <a:pt x="6934200" y="5547824"/>
                  <a:pt x="6843224" y="5638800"/>
                  <a:pt x="67310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054600" y="1143000"/>
            <a:ext cx="6121400" cy="4572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8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2300" y="21844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387600" y="2235200"/>
            <a:ext cx="919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387600" y="2794000"/>
            <a:ext cx="919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22300" y="43180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2387600" y="4368800"/>
            <a:ext cx="919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2387600" y="4927600"/>
            <a:ext cx="919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1750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10972800" cy="2032000"/>
          </a:xfrm>
          <a:custGeom>
            <a:avLst/>
            <a:gdLst>
              <a:gd name="connisteX0" fmla="*/ 0 w 10972800"/>
              <a:gd name="connsiteY0" fmla="*/ 203200 h 2032000"/>
              <a:gd name="connisteX1" fmla="*/ 203200 w 10972800"/>
              <a:gd name="connsiteY1" fmla="*/ 0 h 2032000"/>
              <a:gd name="connisteX2" fmla="*/ 10769600 w 10972800"/>
              <a:gd name="connsiteY2" fmla="*/ 0 h 2032000"/>
              <a:gd name="connisteX3" fmla="*/ 10972800 w 10972800"/>
              <a:gd name="connsiteY3" fmla="*/ 203200 h 2032000"/>
              <a:gd name="connisteX4" fmla="*/ 10972800 w 10972800"/>
              <a:gd name="connsiteY4" fmla="*/ 1828800 h 2032000"/>
              <a:gd name="connisteX5" fmla="*/ 10769600 w 10972800"/>
              <a:gd name="connsiteY5" fmla="*/ 2032000 h 2032000"/>
              <a:gd name="connisteX6" fmla="*/ 203200 w 10972800"/>
              <a:gd name="connsiteY6" fmla="*/ 2032000 h 2032000"/>
              <a:gd name="connisteX7" fmla="*/ 0 w 10972800"/>
              <a:gd name="connsiteY7" fmla="*/ 1828800 h 2032000"/>
              <a:gd name="connisteX8" fmla="*/ 0 w 109728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28800"/>
                </a:lnTo>
                <a:cubicBezTo>
                  <a:pt x="10972800" y="1941024"/>
                  <a:pt x="10881824" y="2032000"/>
                  <a:pt x="107696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165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7244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400800" y="4165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400800" y="47244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8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0" hasCustomPrompt="1"/>
            <p:custDataLst>
              <p:tags r:id="rId6"/>
            </p:custDataLst>
          </p:nvPr>
        </p:nvSpPr>
        <p:spPr>
          <a:xfrm>
            <a:off x="6096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489200" y="2260600"/>
            <a:ext cx="909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489200" y="2768600"/>
            <a:ext cx="909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1" hasCustomPrompt="1"/>
            <p:custDataLst>
              <p:tags r:id="rId9"/>
            </p:custDataLst>
          </p:nvPr>
        </p:nvSpPr>
        <p:spPr>
          <a:xfrm>
            <a:off x="609600" y="4191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2489200" y="4394200"/>
            <a:ext cx="909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2489200" y="4902200"/>
            <a:ext cx="909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9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2438400" y="22606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2749550" y="26416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4038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597400"/>
            <a:ext cx="5181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8229600" y="22606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540750" y="26416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400800" y="4038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4597400"/>
            <a:ext cx="5181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7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2794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794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3302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482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5334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8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14400" y="1828800"/>
            <a:ext cx="4724400" cy="2133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26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553200" y="1828800"/>
            <a:ext cx="4724400" cy="2133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426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1336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609600" y="26924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743200 h 2946400"/>
              <a:gd name="connisteX5" fmla="*/ 5130800 w 5334000"/>
              <a:gd name="connsiteY5" fmla="*/ 2946400 h 2946400"/>
              <a:gd name="connisteX6" fmla="*/ 203200 w 5334000"/>
              <a:gd name="connsiteY6" fmla="*/ 2946400 h 2946400"/>
              <a:gd name="connisteX7" fmla="*/ 0 w 5334000"/>
              <a:gd name="connsiteY7" fmla="*/ 2743200 h 2946400"/>
              <a:gd name="connisteX8" fmla="*/ 0 w 53340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743200"/>
                </a:lnTo>
                <a:cubicBezTo>
                  <a:pt x="5334000" y="2855424"/>
                  <a:pt x="5243024" y="2946400"/>
                  <a:pt x="51308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248400" y="21336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1" hasCustomPrompt="1"/>
            <p:custDataLst>
              <p:tags r:id="rId10"/>
            </p:custDataLst>
          </p:nvPr>
        </p:nvSpPr>
        <p:spPr>
          <a:xfrm>
            <a:off x="6248400" y="26924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743200 h 2946400"/>
              <a:gd name="connisteX5" fmla="*/ 5130800 w 5334000"/>
              <a:gd name="connsiteY5" fmla="*/ 2946400 h 2946400"/>
              <a:gd name="connisteX6" fmla="*/ 203200 w 5334000"/>
              <a:gd name="connsiteY6" fmla="*/ 2946400 h 2946400"/>
              <a:gd name="connisteX7" fmla="*/ 0 w 5334000"/>
              <a:gd name="connsiteY7" fmla="*/ 2743200 h 2946400"/>
              <a:gd name="connisteX8" fmla="*/ 0 w 53340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743200"/>
                </a:lnTo>
                <a:cubicBezTo>
                  <a:pt x="5334000" y="2855424"/>
                  <a:pt x="5243024" y="2946400"/>
                  <a:pt x="51308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532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4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25146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0" hasCustomPrompt="1"/>
            <p:custDataLst>
              <p:tags r:id="rId8"/>
            </p:custDataLst>
          </p:nvPr>
        </p:nvSpPr>
        <p:spPr>
          <a:xfrm>
            <a:off x="2870200" y="2413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10160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10160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5" hasCustomPrompt="1"/>
            <p:custDataLst>
              <p:tags r:id="rId12"/>
            </p:custDataLst>
          </p:nvPr>
        </p:nvSpPr>
        <p:spPr>
          <a:xfrm>
            <a:off x="81534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3" hasCustomPrompt="1"/>
            <p:custDataLst>
              <p:tags r:id="rId13"/>
            </p:custDataLst>
          </p:nvPr>
        </p:nvSpPr>
        <p:spPr>
          <a:xfrm>
            <a:off x="8509000" y="2413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66548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66548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颜色错位-并列-32_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09600" y="15240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1016000" y="18669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0" hasCustomPrompt="1"/>
            <p:custDataLst>
              <p:tags r:id="rId8"/>
            </p:custDataLst>
          </p:nvPr>
        </p:nvSpPr>
        <p:spPr>
          <a:xfrm>
            <a:off x="1371600" y="22225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2895600" y="2044700"/>
            <a:ext cx="828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2895600" y="2603500"/>
            <a:ext cx="8280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609600" y="40386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5" hasCustomPrompt="1"/>
            <p:custDataLst>
              <p:tags r:id="rId12"/>
            </p:custDataLst>
          </p:nvPr>
        </p:nvSpPr>
        <p:spPr>
          <a:xfrm>
            <a:off x="1016000" y="43815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3" hasCustomPrompt="1"/>
            <p:custDataLst>
              <p:tags r:id="rId13"/>
            </p:custDataLst>
          </p:nvPr>
        </p:nvSpPr>
        <p:spPr>
          <a:xfrm>
            <a:off x="1371600" y="47371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2895600" y="4559300"/>
            <a:ext cx="828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2895600" y="5118100"/>
            <a:ext cx="8280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默认位置-并列-31_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14400" y="18669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794000" y="1892300"/>
            <a:ext cx="84836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794000" y="2451100"/>
            <a:ext cx="8483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0386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914400" y="43815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2794000" y="4406900"/>
            <a:ext cx="84836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2794000" y="4965700"/>
            <a:ext cx="8483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叠-默认位置-并列-38_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8432800" cy="2209800"/>
          </a:xfrm>
          <a:custGeom>
            <a:avLst/>
            <a:gdLst>
              <a:gd name="connisteX0" fmla="*/ 0 w 8432800"/>
              <a:gd name="connsiteY0" fmla="*/ 203200 h 2209800"/>
              <a:gd name="connisteX1" fmla="*/ 203200 w 8432800"/>
              <a:gd name="connsiteY1" fmla="*/ 0 h 2209800"/>
              <a:gd name="connisteX2" fmla="*/ 8432800 w 8432800"/>
              <a:gd name="connsiteY2" fmla="*/ 0 h 2209800"/>
              <a:gd name="connisteX3" fmla="*/ 8432800 w 8432800"/>
              <a:gd name="connsiteY3" fmla="*/ 2209800 h 2209800"/>
              <a:gd name="connisteX4" fmla="*/ 203200 w 8432800"/>
              <a:gd name="connsiteY4" fmla="*/ 2209800 h 2209800"/>
              <a:gd name="connisteX5" fmla="*/ 0 w 8432800"/>
              <a:gd name="connsiteY5" fmla="*/ 2006600 h 2209800"/>
              <a:gd name="connisteX6" fmla="*/ 0 w 8432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8432800" y="0"/>
                </a:lnTo>
                <a:lnTo>
                  <a:pt x="8432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042400" y="15240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20447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6035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038600"/>
            <a:ext cx="8432800" cy="2209800"/>
          </a:xfrm>
          <a:custGeom>
            <a:avLst/>
            <a:gdLst>
              <a:gd name="connisteX0" fmla="*/ 0 w 8432800"/>
              <a:gd name="connsiteY0" fmla="*/ 203200 h 2209800"/>
              <a:gd name="connisteX1" fmla="*/ 203200 w 8432800"/>
              <a:gd name="connsiteY1" fmla="*/ 0 h 2209800"/>
              <a:gd name="connisteX2" fmla="*/ 8432800 w 8432800"/>
              <a:gd name="connsiteY2" fmla="*/ 0 h 2209800"/>
              <a:gd name="connisteX3" fmla="*/ 8432800 w 8432800"/>
              <a:gd name="connsiteY3" fmla="*/ 2209800 h 2209800"/>
              <a:gd name="connisteX4" fmla="*/ 203200 w 8432800"/>
              <a:gd name="connsiteY4" fmla="*/ 2209800 h 2209800"/>
              <a:gd name="connisteX5" fmla="*/ 0 w 8432800"/>
              <a:gd name="connsiteY5" fmla="*/ 2006600 h 2209800"/>
              <a:gd name="connisteX6" fmla="*/ 0 w 8432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8432800" y="0"/>
                </a:lnTo>
                <a:lnTo>
                  <a:pt x="8432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9042400" y="40386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914400" y="4559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914400" y="51181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无-颜色错位-并列-2_10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5181600" y="1524000"/>
            <a:ext cx="6400800" cy="2209800"/>
          </a:xfrm>
          <a:custGeom>
            <a:avLst/>
            <a:gdLst>
              <a:gd name="connisteX0" fmla="*/ 0 w 6400800"/>
              <a:gd name="connsiteY0" fmla="*/ 0 h 2209800"/>
              <a:gd name="connisteX1" fmla="*/ 6197600 w 6400800"/>
              <a:gd name="connsiteY1" fmla="*/ 0 h 2209800"/>
              <a:gd name="connisteX2" fmla="*/ 6400800 w 6400800"/>
              <a:gd name="connsiteY2" fmla="*/ 203200 h 2209800"/>
              <a:gd name="connisteX3" fmla="*/ 6400800 w 6400800"/>
              <a:gd name="connsiteY3" fmla="*/ 2006600 h 2209800"/>
              <a:gd name="connisteX4" fmla="*/ 6197600 w 6400800"/>
              <a:gd name="connsiteY4" fmla="*/ 2209800 h 2209800"/>
              <a:gd name="connisteX5" fmla="*/ 0 w 6400800"/>
              <a:gd name="connsiteY5" fmla="*/ 2209800 h 2209800"/>
              <a:gd name="connisteX6" fmla="*/ 0 w 6400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400800" h="2209800">
                <a:moveTo>
                  <a:pt x="0" y="0"/>
                </a:moveTo>
                <a:lnTo>
                  <a:pt x="6197600" y="0"/>
                </a:lnTo>
                <a:cubicBezTo>
                  <a:pt x="6309824" y="0"/>
                  <a:pt x="6400800" y="90976"/>
                  <a:pt x="6400800" y="203200"/>
                </a:cubicBezTo>
                <a:lnTo>
                  <a:pt x="6400800" y="2006600"/>
                </a:lnTo>
                <a:cubicBezTo>
                  <a:pt x="6400800" y="2118824"/>
                  <a:pt x="6309824" y="2209800"/>
                  <a:pt x="6197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4572000" cy="2209800"/>
          </a:xfrm>
          <a:custGeom>
            <a:avLst/>
            <a:gdLst>
              <a:gd name="connisteX0" fmla="*/ 0 w 4572000"/>
              <a:gd name="connsiteY0" fmla="*/ 203200 h 2209800"/>
              <a:gd name="connisteX1" fmla="*/ 203200 w 4572000"/>
              <a:gd name="connsiteY1" fmla="*/ 0 h 2209800"/>
              <a:gd name="connisteX2" fmla="*/ 4572000 w 4572000"/>
              <a:gd name="connsiteY2" fmla="*/ 0 h 2209800"/>
              <a:gd name="connisteX3" fmla="*/ 4572000 w 4572000"/>
              <a:gd name="connsiteY3" fmla="*/ 2209800 h 2209800"/>
              <a:gd name="connisteX4" fmla="*/ 203200 w 4572000"/>
              <a:gd name="connsiteY4" fmla="*/ 2209800 h 2209800"/>
              <a:gd name="connisteX5" fmla="*/ 0 w 4572000"/>
              <a:gd name="connsiteY5" fmla="*/ 2006600 h 2209800"/>
              <a:gd name="connisteX6" fmla="*/ 0 w 4572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572000" y="0"/>
                </a:lnTo>
                <a:lnTo>
                  <a:pt x="4572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86400" y="1892300"/>
            <a:ext cx="579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86400" y="2451100"/>
            <a:ext cx="579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5181600" y="4038600"/>
            <a:ext cx="6400800" cy="2209800"/>
          </a:xfrm>
          <a:custGeom>
            <a:avLst/>
            <a:gdLst>
              <a:gd name="connisteX0" fmla="*/ 0 w 6400800"/>
              <a:gd name="connsiteY0" fmla="*/ 0 h 2209800"/>
              <a:gd name="connisteX1" fmla="*/ 6197600 w 6400800"/>
              <a:gd name="connsiteY1" fmla="*/ 0 h 2209800"/>
              <a:gd name="connisteX2" fmla="*/ 6400800 w 6400800"/>
              <a:gd name="connsiteY2" fmla="*/ 203200 h 2209800"/>
              <a:gd name="connisteX3" fmla="*/ 6400800 w 6400800"/>
              <a:gd name="connsiteY3" fmla="*/ 2006600 h 2209800"/>
              <a:gd name="connisteX4" fmla="*/ 6197600 w 6400800"/>
              <a:gd name="connsiteY4" fmla="*/ 2209800 h 2209800"/>
              <a:gd name="connisteX5" fmla="*/ 0 w 6400800"/>
              <a:gd name="connsiteY5" fmla="*/ 2209800 h 2209800"/>
              <a:gd name="connisteX6" fmla="*/ 0 w 6400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400800" h="2209800">
                <a:moveTo>
                  <a:pt x="0" y="0"/>
                </a:moveTo>
                <a:lnTo>
                  <a:pt x="6197600" y="0"/>
                </a:lnTo>
                <a:cubicBezTo>
                  <a:pt x="6309824" y="0"/>
                  <a:pt x="6400800" y="90976"/>
                  <a:pt x="6400800" y="203200"/>
                </a:cubicBezTo>
                <a:lnTo>
                  <a:pt x="6400800" y="2006600"/>
                </a:lnTo>
                <a:cubicBezTo>
                  <a:pt x="6400800" y="2118824"/>
                  <a:pt x="6309824" y="2209800"/>
                  <a:pt x="6197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4572000" cy="2209800"/>
          </a:xfrm>
          <a:custGeom>
            <a:avLst/>
            <a:gdLst>
              <a:gd name="connisteX0" fmla="*/ 0 w 4572000"/>
              <a:gd name="connsiteY0" fmla="*/ 203200 h 2209800"/>
              <a:gd name="connisteX1" fmla="*/ 203200 w 4572000"/>
              <a:gd name="connsiteY1" fmla="*/ 0 h 2209800"/>
              <a:gd name="connisteX2" fmla="*/ 4572000 w 4572000"/>
              <a:gd name="connsiteY2" fmla="*/ 0 h 2209800"/>
              <a:gd name="connisteX3" fmla="*/ 4572000 w 4572000"/>
              <a:gd name="connsiteY3" fmla="*/ 2209800 h 2209800"/>
              <a:gd name="connisteX4" fmla="*/ 203200 w 4572000"/>
              <a:gd name="connsiteY4" fmla="*/ 2209800 h 2209800"/>
              <a:gd name="connisteX5" fmla="*/ 0 w 4572000"/>
              <a:gd name="connsiteY5" fmla="*/ 2006600 h 2209800"/>
              <a:gd name="connisteX6" fmla="*/ 0 w 4572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572000" y="0"/>
                </a:lnTo>
                <a:lnTo>
                  <a:pt x="4572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5486400" y="4406900"/>
            <a:ext cx="579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5486400" y="4965700"/>
            <a:ext cx="579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2438400" y="19558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0" hasCustomPrompt="1"/>
            <p:custDataLst>
              <p:tags r:id="rId7"/>
            </p:custDataLst>
          </p:nvPr>
        </p:nvSpPr>
        <p:spPr>
          <a:xfrm>
            <a:off x="27940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733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2926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8229600" y="19558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2" hasCustomPrompt="1"/>
            <p:custDataLst>
              <p:tags r:id="rId11"/>
            </p:custDataLst>
          </p:nvPr>
        </p:nvSpPr>
        <p:spPr>
          <a:xfrm>
            <a:off x="85852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400800" y="3733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400800" y="42926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方向错位-并列-26_10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6400800" cy="2209800"/>
          </a:xfrm>
          <a:custGeom>
            <a:avLst/>
            <a:gdLst>
              <a:gd name="connisteX0" fmla="*/ 0 w 6400800"/>
              <a:gd name="connsiteY0" fmla="*/ 203200 h 2209800"/>
              <a:gd name="connisteX1" fmla="*/ 203200 w 6400800"/>
              <a:gd name="connsiteY1" fmla="*/ 0 h 2209800"/>
              <a:gd name="connisteX2" fmla="*/ 6400800 w 6400800"/>
              <a:gd name="connsiteY2" fmla="*/ 0 h 2209800"/>
              <a:gd name="connisteX3" fmla="*/ 6400800 w 6400800"/>
              <a:gd name="connsiteY3" fmla="*/ 2209800 h 2209800"/>
              <a:gd name="connisteX4" fmla="*/ 203200 w 6400800"/>
              <a:gd name="connsiteY4" fmla="*/ 2209800 h 2209800"/>
              <a:gd name="connisteX5" fmla="*/ 0 w 6400800"/>
              <a:gd name="connsiteY5" fmla="*/ 2006600 h 2209800"/>
              <a:gd name="connisteX6" fmla="*/ 0 w 6400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400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400800" y="0"/>
                </a:lnTo>
                <a:lnTo>
                  <a:pt x="6400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7010400" y="1524000"/>
            <a:ext cx="4572000" cy="2209800"/>
          </a:xfrm>
          <a:custGeom>
            <a:avLst/>
            <a:gdLst>
              <a:gd name="connisteX0" fmla="*/ 0 w 4572000"/>
              <a:gd name="connsiteY0" fmla="*/ 0 h 2209800"/>
              <a:gd name="connisteX1" fmla="*/ 4368800 w 4572000"/>
              <a:gd name="connsiteY1" fmla="*/ 0 h 2209800"/>
              <a:gd name="connisteX2" fmla="*/ 4572000 w 4572000"/>
              <a:gd name="connsiteY2" fmla="*/ 203200 h 2209800"/>
              <a:gd name="connisteX3" fmla="*/ 4572000 w 4572000"/>
              <a:gd name="connsiteY3" fmla="*/ 2006600 h 2209800"/>
              <a:gd name="connisteX4" fmla="*/ 4368800 w 4572000"/>
              <a:gd name="connsiteY4" fmla="*/ 2209800 h 2209800"/>
              <a:gd name="connisteX5" fmla="*/ 0 w 4572000"/>
              <a:gd name="connsiteY5" fmla="*/ 2209800 h 2209800"/>
              <a:gd name="connisteX6" fmla="*/ 0 w 4572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0"/>
                </a:moveTo>
                <a:lnTo>
                  <a:pt x="4368800" y="0"/>
                </a:lnTo>
                <a:cubicBezTo>
                  <a:pt x="4481024" y="0"/>
                  <a:pt x="4572000" y="90976"/>
                  <a:pt x="4572000" y="203200"/>
                </a:cubicBezTo>
                <a:lnTo>
                  <a:pt x="4572000" y="2006600"/>
                </a:lnTo>
                <a:cubicBezTo>
                  <a:pt x="4572000" y="2118824"/>
                  <a:pt x="4481024" y="2209800"/>
                  <a:pt x="4368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892300"/>
            <a:ext cx="579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451100"/>
            <a:ext cx="579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5181600" y="4038600"/>
            <a:ext cx="6400800" cy="2209800"/>
          </a:xfrm>
          <a:custGeom>
            <a:avLst/>
            <a:gdLst>
              <a:gd name="connisteX0" fmla="*/ 0 w 6400800"/>
              <a:gd name="connsiteY0" fmla="*/ 0 h 2209800"/>
              <a:gd name="connisteX1" fmla="*/ 6197600 w 6400800"/>
              <a:gd name="connsiteY1" fmla="*/ 0 h 2209800"/>
              <a:gd name="connisteX2" fmla="*/ 6400800 w 6400800"/>
              <a:gd name="connsiteY2" fmla="*/ 203200 h 2209800"/>
              <a:gd name="connisteX3" fmla="*/ 6400800 w 6400800"/>
              <a:gd name="connsiteY3" fmla="*/ 2006600 h 2209800"/>
              <a:gd name="connisteX4" fmla="*/ 6197600 w 6400800"/>
              <a:gd name="connsiteY4" fmla="*/ 2209800 h 2209800"/>
              <a:gd name="connisteX5" fmla="*/ 0 w 6400800"/>
              <a:gd name="connsiteY5" fmla="*/ 2209800 h 2209800"/>
              <a:gd name="connisteX6" fmla="*/ 0 w 6400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400800" h="2209800">
                <a:moveTo>
                  <a:pt x="0" y="0"/>
                </a:moveTo>
                <a:lnTo>
                  <a:pt x="6197600" y="0"/>
                </a:lnTo>
                <a:cubicBezTo>
                  <a:pt x="6309824" y="0"/>
                  <a:pt x="6400800" y="90976"/>
                  <a:pt x="6400800" y="203200"/>
                </a:cubicBezTo>
                <a:lnTo>
                  <a:pt x="6400800" y="2006600"/>
                </a:lnTo>
                <a:cubicBezTo>
                  <a:pt x="6400800" y="2118824"/>
                  <a:pt x="6309824" y="2209800"/>
                  <a:pt x="6197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4572000" cy="2209800"/>
          </a:xfrm>
          <a:custGeom>
            <a:avLst/>
            <a:gdLst>
              <a:gd name="connisteX0" fmla="*/ 0 w 4572000"/>
              <a:gd name="connsiteY0" fmla="*/ 203200 h 2209800"/>
              <a:gd name="connisteX1" fmla="*/ 203200 w 4572000"/>
              <a:gd name="connsiteY1" fmla="*/ 0 h 2209800"/>
              <a:gd name="connisteX2" fmla="*/ 4572000 w 4572000"/>
              <a:gd name="connsiteY2" fmla="*/ 0 h 2209800"/>
              <a:gd name="connisteX3" fmla="*/ 4572000 w 4572000"/>
              <a:gd name="connsiteY3" fmla="*/ 2209800 h 2209800"/>
              <a:gd name="connisteX4" fmla="*/ 203200 w 4572000"/>
              <a:gd name="connsiteY4" fmla="*/ 2209800 h 2209800"/>
              <a:gd name="connisteX5" fmla="*/ 0 w 4572000"/>
              <a:gd name="connsiteY5" fmla="*/ 2006600 h 2209800"/>
              <a:gd name="connisteX6" fmla="*/ 0 w 4572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572000" y="0"/>
                </a:lnTo>
                <a:lnTo>
                  <a:pt x="4572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5486400" y="4406900"/>
            <a:ext cx="579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5486400" y="4965700"/>
            <a:ext cx="579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37084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09600" y="15240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524000"/>
            <a:ext cx="1082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032000"/>
            <a:ext cx="10820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7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21082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920750" y="24892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886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445000"/>
            <a:ext cx="518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400800" y="21082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711950" y="24892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400800" y="3886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4445000"/>
            <a:ext cx="518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2133600"/>
            <a:ext cx="5334000" cy="3505200"/>
          </a:xfrm>
          <a:custGeom>
            <a:avLst/>
            <a:gdLst>
              <a:gd name="connisteX0" fmla="*/ 0 w 5334000"/>
              <a:gd name="connsiteY0" fmla="*/ 203200 h 3505200"/>
              <a:gd name="connisteX1" fmla="*/ 203200 w 5334000"/>
              <a:gd name="connsiteY1" fmla="*/ 0 h 3505200"/>
              <a:gd name="connisteX2" fmla="*/ 5130800 w 5334000"/>
              <a:gd name="connsiteY2" fmla="*/ 0 h 3505200"/>
              <a:gd name="connisteX3" fmla="*/ 5334000 w 5334000"/>
              <a:gd name="connsiteY3" fmla="*/ 203200 h 3505200"/>
              <a:gd name="connisteX4" fmla="*/ 5334000 w 5334000"/>
              <a:gd name="connsiteY4" fmla="*/ 3302000 h 3505200"/>
              <a:gd name="connisteX5" fmla="*/ 5130800 w 5334000"/>
              <a:gd name="connsiteY5" fmla="*/ 3505200 h 3505200"/>
              <a:gd name="connisteX6" fmla="*/ 203200 w 5334000"/>
              <a:gd name="connsiteY6" fmla="*/ 3505200 h 3505200"/>
              <a:gd name="connisteX7" fmla="*/ 0 w 5334000"/>
              <a:gd name="connsiteY7" fmla="*/ 3302000 h 3505200"/>
              <a:gd name="connisteX8" fmla="*/ 0 w 53340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302000"/>
                </a:lnTo>
                <a:cubicBezTo>
                  <a:pt x="5334000" y="3414224"/>
                  <a:pt x="5243024" y="3505200"/>
                  <a:pt x="51308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299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248400" y="2133600"/>
            <a:ext cx="5334000" cy="3505200"/>
          </a:xfrm>
          <a:custGeom>
            <a:avLst/>
            <a:gdLst>
              <a:gd name="connisteX0" fmla="*/ 0 w 5334000"/>
              <a:gd name="connsiteY0" fmla="*/ 203200 h 3505200"/>
              <a:gd name="connisteX1" fmla="*/ 203200 w 5334000"/>
              <a:gd name="connsiteY1" fmla="*/ 0 h 3505200"/>
              <a:gd name="connisteX2" fmla="*/ 5130800 w 5334000"/>
              <a:gd name="connsiteY2" fmla="*/ 0 h 3505200"/>
              <a:gd name="connisteX3" fmla="*/ 5334000 w 5334000"/>
              <a:gd name="connsiteY3" fmla="*/ 203200 h 3505200"/>
              <a:gd name="connisteX4" fmla="*/ 5334000 w 5334000"/>
              <a:gd name="connsiteY4" fmla="*/ 3302000 h 3505200"/>
              <a:gd name="connisteX5" fmla="*/ 5130800 w 5334000"/>
              <a:gd name="connsiteY5" fmla="*/ 3505200 h 3505200"/>
              <a:gd name="connisteX6" fmla="*/ 203200 w 5334000"/>
              <a:gd name="connsiteY6" fmla="*/ 3505200 h 3505200"/>
              <a:gd name="connisteX7" fmla="*/ 0 w 5334000"/>
              <a:gd name="connsiteY7" fmla="*/ 3302000 h 3505200"/>
              <a:gd name="connisteX8" fmla="*/ 0 w 53340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302000"/>
                </a:lnTo>
                <a:cubicBezTo>
                  <a:pt x="5334000" y="3414224"/>
                  <a:pt x="5243024" y="3505200"/>
                  <a:pt x="51308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553200" y="299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532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4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521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4008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553200" y="4521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553200" y="50292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1879600"/>
          </a:xfrm>
          <a:custGeom>
            <a:avLst/>
            <a:gdLst>
              <a:gd name="connisteX0" fmla="*/ 0 w 10972800"/>
              <a:gd name="connsiteY0" fmla="*/ 203200 h 1879600"/>
              <a:gd name="connisteX1" fmla="*/ 203200 w 10972800"/>
              <a:gd name="connsiteY1" fmla="*/ 0 h 1879600"/>
              <a:gd name="connisteX2" fmla="*/ 10769600 w 10972800"/>
              <a:gd name="connsiteY2" fmla="*/ 0 h 1879600"/>
              <a:gd name="connisteX3" fmla="*/ 10972800 w 10972800"/>
              <a:gd name="connsiteY3" fmla="*/ 203200 h 1879600"/>
              <a:gd name="connisteX4" fmla="*/ 10972800 w 10972800"/>
              <a:gd name="connsiteY4" fmla="*/ 1676400 h 1879600"/>
              <a:gd name="connisteX5" fmla="*/ 10769600 w 10972800"/>
              <a:gd name="connsiteY5" fmla="*/ 1879600 h 1879600"/>
              <a:gd name="connisteX6" fmla="*/ 203200 w 10972800"/>
              <a:gd name="connsiteY6" fmla="*/ 1879600 h 1879600"/>
              <a:gd name="connisteX7" fmla="*/ 0 w 10972800"/>
              <a:gd name="connsiteY7" fmla="*/ 1676400 h 1879600"/>
              <a:gd name="connisteX8" fmla="*/ 0 w 10972800"/>
              <a:gd name="connsiteY8" fmla="*/ 203200 h 187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87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676400"/>
                </a:lnTo>
                <a:cubicBezTo>
                  <a:pt x="10972800" y="1788624"/>
                  <a:pt x="10881824" y="1879600"/>
                  <a:pt x="10769600" y="1879600"/>
                </a:cubicBezTo>
                <a:lnTo>
                  <a:pt x="203200" y="1879600"/>
                </a:lnTo>
                <a:cubicBezTo>
                  <a:pt x="90976" y="1879600"/>
                  <a:pt x="0" y="1788624"/>
                  <a:pt x="0" y="167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60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196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400800" y="3860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400800" y="44196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692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32512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6400800" y="2692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6400800" y="32512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背景-装饰背景-并列-57_8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3149600" y="15240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3454400" y="20447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3454400" y="26035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3149600" y="40386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3454400" y="4559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3454400" y="51181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 descr="黑白色的花&#10;&#10;中度可信度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r="59570" b="24158"/>
          <a:stretch>
            <a:fillRect/>
          </a:stretch>
        </p:blipFill>
        <p:spPr>
          <a:xfrm>
            <a:off x="0" y="550455"/>
            <a:ext cx="4304036" cy="63075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78" h="9933">
                <a:moveTo>
                  <a:pt x="0" y="0"/>
                </a:moveTo>
                <a:lnTo>
                  <a:pt x="6778" y="0"/>
                </a:lnTo>
                <a:lnTo>
                  <a:pt x="6778" y="9933"/>
                </a:lnTo>
                <a:lnTo>
                  <a:pt x="0" y="9933"/>
                </a:lnTo>
                <a:lnTo>
                  <a:pt x="0" y="2798"/>
                </a:lnTo>
                <a:lnTo>
                  <a:pt x="0" y="27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 descr="黑白色的花&#10;&#10;描述已自动生成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0" b="11421"/>
          <a:stretch>
            <a:fillRect/>
          </a:stretch>
        </p:blipFill>
        <p:spPr>
          <a:xfrm>
            <a:off x="5584190" y="1657350"/>
            <a:ext cx="6607810" cy="52006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6" h="8190">
                <a:moveTo>
                  <a:pt x="0" y="0"/>
                </a:moveTo>
                <a:lnTo>
                  <a:pt x="10406" y="0"/>
                </a:lnTo>
                <a:lnTo>
                  <a:pt x="10406" y="681"/>
                </a:lnTo>
                <a:lnTo>
                  <a:pt x="10406" y="8190"/>
                </a:lnTo>
                <a:lnTo>
                  <a:pt x="5302" y="8190"/>
                </a:lnTo>
                <a:lnTo>
                  <a:pt x="0" y="81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标题 2"/>
          <p:cNvSpPr>
            <a:spLocks noGrp="1"/>
          </p:cNvSpPr>
          <p:nvPr>
            <p:ph type="title" idx="16385" hasCustomPrompt="1"/>
            <p:custDataLst>
              <p:tags r:id="rId6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332413" y="1905000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398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 userDrawn="1">
            <p:custDataLst>
              <p:tags r:id="rId2"/>
            </p:custDataLst>
          </p:nvPr>
        </p:nvSpPr>
        <p:spPr>
          <a:xfrm>
            <a:off x="304800" y="286049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6" name="图片 2" descr="图片包含 背景图案&#10;&#10;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4" r="35782" b="9223"/>
          <a:stretch>
            <a:fillRect/>
          </a:stretch>
        </p:blipFill>
        <p:spPr>
          <a:xfrm>
            <a:off x="1" y="428032"/>
            <a:ext cx="7730245" cy="6429968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494520" y="609600"/>
            <a:ext cx="2437765" cy="1308735"/>
          </a:xfrm>
        </p:spPr>
        <p:txBody>
          <a:bodyPr vert="horz" wrap="square" anchor="b">
            <a:normAutofit/>
          </a:bodyPr>
          <a:lstStyle>
            <a:lvl1pPr algn="ctr">
              <a:defRPr kumimoji="0" lang="zh-CN" altLang="en-US" sz="6000" b="1" i="0" u="none" strike="noStrike" kern="1200" cap="none" spc="0" normalizeH="0" baseline="0" noProof="1">
                <a:solidFill>
                  <a:schemeClr val="accent1"/>
                </a:solidFill>
                <a:latin typeface="+mj-lt"/>
                <a:ea typeface="+mj-ea"/>
                <a:cs typeface="+mn-ea"/>
                <a:sym typeface="MiSans Light" panose="00000400000000000000" charset="-122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 smtClean="0"/>
              <a:t>单击此处编辑副标题</a:t>
            </a:r>
            <a:endParaRPr lang="zh-CN" altLang="en-US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304800" y="226994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9" name="图片 6" descr="黑白色的花&#10;&#10;中度可信度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2" r="59570"/>
          <a:stretch>
            <a:fillRect/>
          </a:stretch>
        </p:blipFill>
        <p:spPr>
          <a:xfrm>
            <a:off x="304800" y="992505"/>
            <a:ext cx="5185410" cy="5865495"/>
          </a:xfrm>
          <a:prstGeom prst="rect">
            <a:avLst/>
          </a:prstGeom>
        </p:spPr>
      </p:pic>
      <p:pic>
        <p:nvPicPr>
          <p:cNvPr id="7" name="图片 4" descr="黑白色的花&#10;&#10;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5"/>
          <a:stretch>
            <a:fillRect/>
          </a:stretch>
        </p:blipFill>
        <p:spPr>
          <a:xfrm>
            <a:off x="10125710" y="5100955"/>
            <a:ext cx="2066290" cy="1750060"/>
          </a:xfrm>
          <a:prstGeom prst="rect">
            <a:avLst/>
          </a:prstGeom>
        </p:spPr>
      </p:pic>
      <p:sp>
        <p:nvSpPr>
          <p:cNvPr id="6" name="日期"/>
          <p:cNvSpPr txBox="1"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078942" y="1651000"/>
            <a:ext cx="6097058" cy="457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accent2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20XX YEAR</a:t>
            </a:r>
            <a:endParaRPr dirty="0"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6385" hasCustomPrompt="1"/>
            <p:custDataLst>
              <p:tags r:id="rId8"/>
            </p:custDataLst>
          </p:nvPr>
        </p:nvSpPr>
        <p:spPr>
          <a:xfrm>
            <a:off x="4823354" y="2159000"/>
            <a:ext cx="6352646" cy="2540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</a:defRPr>
            </a:lvl1pPr>
          </a:lstStyle>
          <a:p>
            <a:pPr lvl="0" algn="r"/>
            <a:r>
              <a:rPr dirty="0">
                <a:sym typeface="+mn-ea"/>
              </a:rPr>
              <a:t>单击此处
添加文档标题</a:t>
            </a:r>
            <a:endParaRPr dirty="0">
              <a:sym typeface="+mn-ea"/>
            </a:endParaRPr>
          </a:p>
        </p:txBody>
      </p:sp>
      <p:sp>
        <p:nvSpPr>
          <p:cNvPr id="11" name="署名占位符 10"/>
          <p:cNvSpPr>
            <a:spLocks noGrp="1"/>
          </p:cNvSpPr>
          <p:nvPr>
            <p:ph type="body" sz="quarter" idx="16387" hasCustomPrompt="1"/>
            <p:custDataLst>
              <p:tags r:id="rId9"/>
            </p:custDataLst>
          </p:nvPr>
        </p:nvSpPr>
        <p:spPr>
          <a:xfrm>
            <a:off x="8635118" y="4749800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 descr="黑白色的花&#10;&#10;中度可信度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r="59570" b="24158"/>
          <a:stretch>
            <a:fillRect/>
          </a:stretch>
        </p:blipFill>
        <p:spPr>
          <a:xfrm>
            <a:off x="0" y="550455"/>
            <a:ext cx="4304036" cy="63075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78" h="9933">
                <a:moveTo>
                  <a:pt x="0" y="0"/>
                </a:moveTo>
                <a:lnTo>
                  <a:pt x="6778" y="0"/>
                </a:lnTo>
                <a:lnTo>
                  <a:pt x="6778" y="9933"/>
                </a:lnTo>
                <a:lnTo>
                  <a:pt x="0" y="9933"/>
                </a:lnTo>
                <a:lnTo>
                  <a:pt x="0" y="2798"/>
                </a:lnTo>
                <a:lnTo>
                  <a:pt x="0" y="27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 descr="黑白色的花&#10;&#10;描述已自动生成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0" b="11421"/>
          <a:stretch>
            <a:fillRect/>
          </a:stretch>
        </p:blipFill>
        <p:spPr>
          <a:xfrm>
            <a:off x="5584190" y="1657350"/>
            <a:ext cx="6607810" cy="52006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6" h="8190">
                <a:moveTo>
                  <a:pt x="0" y="0"/>
                </a:moveTo>
                <a:lnTo>
                  <a:pt x="10406" y="0"/>
                </a:lnTo>
                <a:lnTo>
                  <a:pt x="10406" y="681"/>
                </a:lnTo>
                <a:lnTo>
                  <a:pt x="10406" y="8190"/>
                </a:lnTo>
                <a:lnTo>
                  <a:pt x="5302" y="8190"/>
                </a:lnTo>
                <a:lnTo>
                  <a:pt x="0" y="81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标题 2"/>
          <p:cNvSpPr>
            <a:spLocks noGrp="1"/>
          </p:cNvSpPr>
          <p:nvPr>
            <p:ph type="title" idx="17826049" hasCustomPrompt="1"/>
            <p:custDataLst>
              <p:tags r:id="rId6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idx="17826561" hasCustomPrompt="1"/>
            <p:custDataLst>
              <p:tags r:id="rId7"/>
            </p:custDataLst>
          </p:nvPr>
        </p:nvSpPr>
        <p:spPr>
          <a:xfrm>
            <a:off x="5332413" y="1905000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 userDrawn="1">
            <p:custDataLst>
              <p:tags r:id="rId2"/>
            </p:custDataLst>
          </p:nvPr>
        </p:nvSpPr>
        <p:spPr>
          <a:xfrm>
            <a:off x="304800" y="226994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7" name="图片 6" descr="黑白色的花&#10;&#10;中度可信度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7" r="59570"/>
          <a:stretch>
            <a:fillRect/>
          </a:stretch>
        </p:blipFill>
        <p:spPr>
          <a:xfrm>
            <a:off x="304800" y="932180"/>
            <a:ext cx="5185410" cy="5925820"/>
          </a:xfrm>
          <a:prstGeom prst="rect">
            <a:avLst/>
          </a:prstGeom>
        </p:spPr>
      </p:pic>
      <p:pic>
        <p:nvPicPr>
          <p:cNvPr id="6" name="图片 4" descr="黑白色的花&#10;&#10;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5"/>
          <a:stretch>
            <a:fillRect/>
          </a:stretch>
        </p:blipFill>
        <p:spPr>
          <a:xfrm>
            <a:off x="9002395" y="4147820"/>
            <a:ext cx="3189605" cy="2702560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body" idx="17826305" hasCustomPrompt="1"/>
            <p:custDataLst>
              <p:tags r:id="rId7"/>
            </p:custDataLst>
          </p:nvPr>
        </p:nvSpPr>
        <p:spPr>
          <a:xfrm>
            <a:off x="5726642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17826049" hasCustomPrompt="1"/>
            <p:custDataLst>
              <p:tags r:id="rId8"/>
            </p:custDataLst>
          </p:nvPr>
        </p:nvSpPr>
        <p:spPr>
          <a:xfrm>
            <a:off x="5724878" y="3175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8" Type="http://schemas.openxmlformats.org/officeDocument/2006/relationships/theme" Target="../theme/theme2.xml"/><Relationship Id="rId57" Type="http://schemas.openxmlformats.org/officeDocument/2006/relationships/tags" Target="../tags/tag481.xml"/><Relationship Id="rId56" Type="http://schemas.openxmlformats.org/officeDocument/2006/relationships/tags" Target="../tags/tag480.xml"/><Relationship Id="rId55" Type="http://schemas.openxmlformats.org/officeDocument/2006/relationships/tags" Target="../tags/tag479.xml"/><Relationship Id="rId54" Type="http://schemas.openxmlformats.org/officeDocument/2006/relationships/tags" Target="../tags/tag478.xml"/><Relationship Id="rId53" Type="http://schemas.openxmlformats.org/officeDocument/2006/relationships/tags" Target="../tags/tag477.xml"/><Relationship Id="rId52" Type="http://schemas.openxmlformats.org/officeDocument/2006/relationships/tags" Target="../tags/tag476.xml"/><Relationship Id="rId51" Type="http://schemas.openxmlformats.org/officeDocument/2006/relationships/tags" Target="../tags/tag475.xml"/><Relationship Id="rId50" Type="http://schemas.openxmlformats.org/officeDocument/2006/relationships/image" Target="../media/image4.png"/><Relationship Id="rId5" Type="http://schemas.openxmlformats.org/officeDocument/2006/relationships/slideLayout" Target="../slideLayouts/slideLayout15.xml"/><Relationship Id="rId49" Type="http://schemas.openxmlformats.org/officeDocument/2006/relationships/tags" Target="../tags/tag474.xml"/><Relationship Id="rId48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4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白色的花&#10;&#10;描述已自动生成"/>
          <p:cNvPicPr>
            <a:picLocks noChangeAspect="1"/>
          </p:cNvPicPr>
          <p:nvPr userDrawn="1">
            <p:custDataLst>
              <p:tags r:id="rId49"/>
            </p:custDataLst>
          </p:nvPr>
        </p:nvPicPr>
        <p:blipFill rotWithShape="1">
          <a:blip r:embed="rId50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40930" b="40590"/>
          <a:stretch>
            <a:fillRect/>
          </a:stretch>
        </p:blipFill>
        <p:spPr>
          <a:xfrm>
            <a:off x="9932035" y="4827270"/>
            <a:ext cx="2259965" cy="203073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1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3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5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  <p:custDataLst>
      <p:tags r:id="rId5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accent1"/>
          </a:solidFill>
          <a:effectLst/>
          <a:uFill>
            <a:solidFill>
              <a:srgbClr val="67816F"/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4.xml"/><Relationship Id="rId3" Type="http://schemas.openxmlformats.org/officeDocument/2006/relationships/tags" Target="../tags/tag484.xml"/><Relationship Id="rId2" Type="http://schemas.openxmlformats.org/officeDocument/2006/relationships/tags" Target="../tags/tag483.xml"/><Relationship Id="rId1" Type="http://schemas.openxmlformats.org/officeDocument/2006/relationships/tags" Target="../tags/tag4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6.xml"/><Relationship Id="rId1" Type="http://schemas.openxmlformats.org/officeDocument/2006/relationships/tags" Target="../tags/tag5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8.xml"/><Relationship Id="rId1" Type="http://schemas.openxmlformats.org/officeDocument/2006/relationships/tags" Target="../tags/tag5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0.xml"/><Relationship Id="rId1" Type="http://schemas.openxmlformats.org/officeDocument/2006/relationships/tags" Target="../tags/tag50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2.xml"/><Relationship Id="rId1" Type="http://schemas.openxmlformats.org/officeDocument/2006/relationships/tags" Target="../tags/tag5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4.xml"/><Relationship Id="rId1" Type="http://schemas.openxmlformats.org/officeDocument/2006/relationships/tags" Target="../tags/tag5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6.xml"/><Relationship Id="rId1" Type="http://schemas.openxmlformats.org/officeDocument/2006/relationships/tags" Target="../tags/tag5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8.xml"/><Relationship Id="rId1" Type="http://schemas.openxmlformats.org/officeDocument/2006/relationships/tags" Target="../tags/tag5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20.xml"/><Relationship Id="rId1" Type="http://schemas.openxmlformats.org/officeDocument/2006/relationships/tags" Target="../tags/tag5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22.xml"/><Relationship Id="rId1" Type="http://schemas.openxmlformats.org/officeDocument/2006/relationships/tags" Target="../tags/tag5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24.xml"/><Relationship Id="rId1" Type="http://schemas.openxmlformats.org/officeDocument/2006/relationships/tags" Target="../tags/tag5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7" Type="http://schemas.openxmlformats.org/officeDocument/2006/relationships/tags" Target="../tags/tag490.xml"/><Relationship Id="rId6" Type="http://schemas.openxmlformats.org/officeDocument/2006/relationships/tags" Target="../tags/tag489.xml"/><Relationship Id="rId5" Type="http://schemas.openxmlformats.org/officeDocument/2006/relationships/tags" Target="../tags/tag488.xml"/><Relationship Id="rId4" Type="http://schemas.openxmlformats.org/officeDocument/2006/relationships/tags" Target="../tags/tag487.xml"/><Relationship Id="rId3" Type="http://schemas.openxmlformats.org/officeDocument/2006/relationships/image" Target="../media/image5.png"/><Relationship Id="rId2" Type="http://schemas.openxmlformats.org/officeDocument/2006/relationships/tags" Target="../tags/tag486.xml"/><Relationship Id="rId1" Type="http://schemas.openxmlformats.org/officeDocument/2006/relationships/tags" Target="../tags/tag48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26.xml"/><Relationship Id="rId1" Type="http://schemas.openxmlformats.org/officeDocument/2006/relationships/tags" Target="../tags/tag5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28.xml"/><Relationship Id="rId1" Type="http://schemas.openxmlformats.org/officeDocument/2006/relationships/tags" Target="../tags/tag52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tags" Target="../tags/tag535.xml"/><Relationship Id="rId7" Type="http://schemas.openxmlformats.org/officeDocument/2006/relationships/tags" Target="../tags/tag534.xml"/><Relationship Id="rId6" Type="http://schemas.openxmlformats.org/officeDocument/2006/relationships/tags" Target="../tags/tag533.xml"/><Relationship Id="rId5" Type="http://schemas.openxmlformats.org/officeDocument/2006/relationships/tags" Target="../tags/tag532.xml"/><Relationship Id="rId4" Type="http://schemas.openxmlformats.org/officeDocument/2006/relationships/image" Target="../media/image6.jpeg"/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3" Type="http://schemas.openxmlformats.org/officeDocument/2006/relationships/slideLayout" Target="../slideLayouts/slideLayout36.xml"/><Relationship Id="rId12" Type="http://schemas.openxmlformats.org/officeDocument/2006/relationships/tags" Target="../tags/tag538.xml"/><Relationship Id="rId11" Type="http://schemas.openxmlformats.org/officeDocument/2006/relationships/tags" Target="../tags/tag537.xml"/><Relationship Id="rId10" Type="http://schemas.openxmlformats.org/officeDocument/2006/relationships/tags" Target="../tags/tag536.xml"/><Relationship Id="rId1" Type="http://schemas.openxmlformats.org/officeDocument/2006/relationships/tags" Target="../tags/tag5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40.xml"/><Relationship Id="rId1" Type="http://schemas.openxmlformats.org/officeDocument/2006/relationships/tags" Target="../tags/tag5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42.xml"/><Relationship Id="rId1" Type="http://schemas.openxmlformats.org/officeDocument/2006/relationships/tags" Target="../tags/tag5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44.xml"/><Relationship Id="rId1" Type="http://schemas.openxmlformats.org/officeDocument/2006/relationships/tags" Target="../tags/tag5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46.xml"/><Relationship Id="rId1" Type="http://schemas.openxmlformats.org/officeDocument/2006/relationships/tags" Target="../tags/tag5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48.xml"/><Relationship Id="rId1" Type="http://schemas.openxmlformats.org/officeDocument/2006/relationships/tags" Target="../tags/tag5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0.xml"/><Relationship Id="rId1" Type="http://schemas.openxmlformats.org/officeDocument/2006/relationships/tags" Target="../tags/tag5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2.xml"/><Relationship Id="rId1" Type="http://schemas.openxmlformats.org/officeDocument/2006/relationships/tags" Target="../tags/tag5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92.xml"/><Relationship Id="rId1" Type="http://schemas.openxmlformats.org/officeDocument/2006/relationships/tags" Target="../tags/tag49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4.xml"/><Relationship Id="rId1" Type="http://schemas.openxmlformats.org/officeDocument/2006/relationships/tags" Target="../tags/tag5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6.xml"/><Relationship Id="rId1" Type="http://schemas.openxmlformats.org/officeDocument/2006/relationships/tags" Target="../tags/tag5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8.xml"/><Relationship Id="rId1" Type="http://schemas.openxmlformats.org/officeDocument/2006/relationships/tags" Target="../tags/tag5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0.xml"/><Relationship Id="rId1" Type="http://schemas.openxmlformats.org/officeDocument/2006/relationships/tags" Target="../tags/tag55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2.xml"/><Relationship Id="rId1" Type="http://schemas.openxmlformats.org/officeDocument/2006/relationships/tags" Target="../tags/tag5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4.xml"/><Relationship Id="rId1" Type="http://schemas.openxmlformats.org/officeDocument/2006/relationships/tags" Target="../tags/tag5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6.xml"/><Relationship Id="rId1" Type="http://schemas.openxmlformats.org/officeDocument/2006/relationships/tags" Target="../tags/tag56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8.xml"/><Relationship Id="rId1" Type="http://schemas.openxmlformats.org/officeDocument/2006/relationships/tags" Target="../tags/tag56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70.xml"/><Relationship Id="rId1" Type="http://schemas.openxmlformats.org/officeDocument/2006/relationships/tags" Target="../tags/tag5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72.xml"/><Relationship Id="rId1" Type="http://schemas.openxmlformats.org/officeDocument/2006/relationships/tags" Target="../tags/tag5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74.xml"/><Relationship Id="rId1" Type="http://schemas.openxmlformats.org/officeDocument/2006/relationships/tags" Target="../tags/tag57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76.xml"/><Relationship Id="rId1" Type="http://schemas.openxmlformats.org/officeDocument/2006/relationships/tags" Target="../tags/tag57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78.xml"/><Relationship Id="rId1" Type="http://schemas.openxmlformats.org/officeDocument/2006/relationships/tags" Target="../tags/tag57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80.xml"/><Relationship Id="rId1" Type="http://schemas.openxmlformats.org/officeDocument/2006/relationships/tags" Target="../tags/tag5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96.xml"/><Relationship Id="rId1" Type="http://schemas.openxmlformats.org/officeDocument/2006/relationships/tags" Target="../tags/tag4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98.xml"/><Relationship Id="rId1" Type="http://schemas.openxmlformats.org/officeDocument/2006/relationships/tags" Target="../tags/tag49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0.xml"/><Relationship Id="rId1" Type="http://schemas.openxmlformats.org/officeDocument/2006/relationships/tags" Target="../tags/tag49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2.xml"/><Relationship Id="rId1" Type="http://schemas.openxmlformats.org/officeDocument/2006/relationships/tags" Target="../tags/tag5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4.xml"/><Relationship Id="rId1" Type="http://schemas.openxmlformats.org/officeDocument/2006/relationships/tags" Target="../tags/tag5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2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模块三：民事权利</a:t>
            </a:r>
            <a:endParaRPr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207 </a:t>
            </a:r>
            <a:r>
              <a:rPr lang="zh-CN" altLang="en-US"/>
              <a:t>条【财产权保护原则】：</a:t>
            </a:r>
            <a:r>
              <a:rPr lang="en-US" altLang="zh-CN"/>
              <a:t>“</a:t>
            </a:r>
            <a:r>
              <a:rPr lang="zh-CN" altLang="en-US"/>
              <a:t>国家、集体、私人的物权和其他权利人的物权受法律平等保护，任何组织或者个人不得侵犯。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解读：财产权是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保护财产利益的权利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，包括物权（如所有权、抵押权）、债权（如借钱要还的权利）、继承权，核心特征是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具有财产利益，大部分可以转让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（如手机所有权可以卖给别人）。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对应拓展案例</a:t>
            </a:r>
            <a:r>
              <a:rPr lang="en-US" altLang="zh-CN"/>
              <a:t> 2</a:t>
            </a:r>
            <a:r>
              <a:rPr lang="zh-CN" altLang="en-US"/>
              <a:t>：小张损坏小李的电脑，侵犯小李对电脑的所有权（物权，属于财产权），小李有权要求小张赔偿维修费，依据《民法典》第</a:t>
            </a:r>
            <a:r>
              <a:rPr lang="en-US" altLang="zh-CN"/>
              <a:t> 207 </a:t>
            </a:r>
            <a:r>
              <a:rPr lang="zh-CN" altLang="en-US"/>
              <a:t>条。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123 </a:t>
            </a:r>
            <a:r>
              <a:rPr lang="zh-CN" altLang="en-US"/>
              <a:t>条【知识产权】：</a:t>
            </a:r>
            <a:r>
              <a:rPr lang="en-US" altLang="zh-CN"/>
              <a:t>“</a:t>
            </a:r>
            <a:r>
              <a:rPr lang="zh-CN" altLang="en-US"/>
              <a:t>民事主体依法享有知识产权。知识产权是权利人依法就下列客体享有的专有的权利：（一）作品；（二）发明、实用新型、外观设计；（三）商标；（四）地理标志；（五）商业秘密；（六）集成电路布图设计；（七）植物新品种；（八）法律规定的其他客体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</a:t>
            </a:r>
            <a:r>
              <a:rPr lang="en-US" altLang="en-US">
                <a:solidFill>
                  <a:srgbClr val="FF0000"/>
                </a:solidFill>
              </a:rPr>
              <a:t>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知识产权是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保护智力成果的权利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，具有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专有性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（只有权利人能使用）、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地域性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（在我国注册受我国保护）；</a:t>
            </a:r>
            <a:r>
              <a:rPr lang="en-US" altLang="en-US">
                <a:solidFill>
                  <a:srgbClr val="FF0000"/>
                </a:solidFill>
              </a:rPr>
              <a:t>②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学生常见知识产权：作品（论文、设计图、摄影作品）对应的著作权，小发明对应的专利权。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对应拓展案例</a:t>
            </a:r>
            <a:r>
              <a:rPr lang="en-US" altLang="zh-CN"/>
              <a:t> 3</a:t>
            </a:r>
            <a:r>
              <a:rPr lang="zh-CN" altLang="en-US"/>
              <a:t>：学长小王抄袭小赵的课程论文并发表，侵犯小赵对论文的著作权（知识产权），小赵有权要求小王删除论文、赔礼道歉，依据《民法典》第</a:t>
            </a:r>
            <a:r>
              <a:rPr lang="en-US" altLang="zh-CN"/>
              <a:t> 123 </a:t>
            </a:r>
            <a:r>
              <a:rPr lang="zh-CN" altLang="en-US"/>
              <a:t>条。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112 </a:t>
            </a:r>
            <a:r>
              <a:rPr lang="zh-CN" altLang="en-US"/>
              <a:t>条【社员权关联（股东权）】：</a:t>
            </a:r>
            <a:r>
              <a:rPr lang="en-US" altLang="zh-CN"/>
              <a:t>“</a:t>
            </a:r>
            <a:r>
              <a:rPr lang="zh-CN" altLang="en-US"/>
              <a:t>自然人因婚姻家庭关系等产生的人身权利受法律保护。</a:t>
            </a:r>
            <a:r>
              <a:rPr lang="en-US" altLang="zh-CN"/>
              <a:t>”</a:t>
            </a:r>
            <a:r>
              <a:rPr lang="zh-CN" altLang="en-US"/>
              <a:t>（社员权未单独规定，实践中基于团体章程）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解读：社员权是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基于团体成员身份享有的权利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，如社团会员权（参加活动、使用设备）、股东权（分红、投票），核心特征是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依赖于成员身份，离开团体则权利消失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对应拓展案例</a:t>
            </a:r>
            <a:r>
              <a:rPr lang="en-US" altLang="zh-CN"/>
              <a:t> 4</a:t>
            </a:r>
            <a:r>
              <a:rPr lang="zh-CN" altLang="en-US"/>
              <a:t>：小孙作为动漫社团会员，缴纳会费后享有会员权（社员权），社团负责人取消其资格、不退会费，侵犯小孙的社员权，小孙可依据社团章程要求恢复资格、退还会费。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en-US" altLang="en-US"/>
              <a:t>◦</a:t>
            </a:r>
            <a:r>
              <a:rPr lang="zh-CN" altLang="en-US"/>
              <a:t>第一部分：人身权（</a:t>
            </a:r>
            <a:r>
              <a:rPr lang="en-US" altLang="zh-CN"/>
              <a:t>“</a:t>
            </a:r>
            <a:r>
              <a:rPr lang="zh-CN" altLang="en-US"/>
              <a:t>保护你的人</a:t>
            </a:r>
            <a:r>
              <a:rPr lang="en-US" altLang="zh-CN"/>
              <a:t>”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核心特点：</a:t>
            </a:r>
            <a:r>
              <a:rPr lang="en-US" altLang="zh-CN"/>
              <a:t>“</a:t>
            </a:r>
            <a:r>
              <a:rPr lang="zh-CN" altLang="en-US"/>
              <a:t>和你的人身绑在一起，不能卖、不能送，别人也不能抢。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两大子类：</a:t>
            </a:r>
            <a:endParaRPr lang="zh-CN" altLang="en-US"/>
          </a:p>
          <a:p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理论讲解环节（类型拆解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学生场景举例）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0000" lnSpcReduction="20000"/>
          </a:bodyPr>
          <a:p>
            <a:r>
              <a:rPr lang="en-US" altLang="en-US">
                <a:sym typeface="+mn-ea"/>
              </a:rPr>
              <a:t>▪</a:t>
            </a:r>
            <a:r>
              <a:rPr lang="zh-CN" altLang="en-US">
                <a:sym typeface="+mn-ea"/>
              </a:rPr>
              <a:t>人格权（每个人都有，基于人身属性）：</a:t>
            </a:r>
            <a:endParaRPr lang="zh-CN" altLang="en-US"/>
          </a:p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肖像权：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你的照片、视频，别人不能随便用（如培训机构用你照片打广告、同学把你丑照发朋友圈嘲笑）；</a:t>
            </a:r>
            <a:r>
              <a:rPr lang="en-US" altLang="zh-CN">
                <a:sym typeface="+mn-ea"/>
              </a:rPr>
              <a:t>”</a:t>
            </a:r>
            <a:endParaRPr lang="en-US" altLang="zh-CN"/>
          </a:p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名誉权：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别人不能造谣诋毁你（如同学说你偷东西、骗钱，导致你被孤立）；</a:t>
            </a:r>
            <a:r>
              <a:rPr lang="en-US" altLang="zh-CN">
                <a:sym typeface="+mn-ea"/>
              </a:rPr>
              <a:t>”</a:t>
            </a:r>
            <a:endParaRPr lang="en-US" altLang="zh-CN"/>
          </a:p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隐私权：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你的私密信息（如日记、聊天记录、体检报告），别人不能泄露；</a:t>
            </a:r>
            <a:r>
              <a:rPr lang="en-US" altLang="zh-CN">
                <a:sym typeface="+mn-ea"/>
              </a:rPr>
              <a:t>”</a:t>
            </a:r>
            <a:endParaRPr lang="en-US" altLang="zh-CN"/>
          </a:p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姓名权：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别人不能冒用你的名字（如同学用你的名字写检讨、注册不良网站账号）；</a:t>
            </a:r>
            <a:r>
              <a:rPr lang="en-US" altLang="zh-CN">
                <a:sym typeface="+mn-ea"/>
              </a:rPr>
              <a:t>”</a:t>
            </a:r>
            <a:endParaRPr lang="en-US" altLang="zh-CN"/>
          </a:p>
          <a:p>
            <a:r>
              <a:rPr lang="en-US" altLang="en-US">
                <a:sym typeface="+mn-ea"/>
              </a:rPr>
              <a:t>▪</a:t>
            </a:r>
            <a:r>
              <a:rPr lang="zh-CN" altLang="en-US">
                <a:sym typeface="+mn-ea"/>
              </a:rPr>
              <a:t>身份权（基于特定身份，不是每个人都有）：</a:t>
            </a:r>
            <a:endParaRPr lang="zh-CN" altLang="en-US"/>
          </a:p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亲权：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父母对孩子的权利（如照顾孩子、管教孩子）；</a:t>
            </a:r>
            <a:r>
              <a:rPr lang="en-US" altLang="zh-CN">
                <a:sym typeface="+mn-ea"/>
              </a:rPr>
              <a:t>”</a:t>
            </a:r>
            <a:endParaRPr lang="en-US" altLang="zh-CN"/>
          </a:p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配偶权：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夫妻之间的权利（如相互扶持、共同财产支配）；</a:t>
            </a:r>
            <a:r>
              <a:rPr lang="en-US" altLang="zh-CN">
                <a:sym typeface="+mn-ea"/>
              </a:rPr>
              <a:t>”</a:t>
            </a:r>
            <a:endParaRPr lang="en-US" altLang="zh-CN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p>
            <a:r>
              <a:rPr lang="en-US" altLang="en-US"/>
              <a:t>◦</a:t>
            </a:r>
            <a:r>
              <a:rPr lang="zh-CN" altLang="en-US"/>
              <a:t>第二部分：财产权（</a:t>
            </a:r>
            <a:r>
              <a:rPr lang="en-US" altLang="zh-CN"/>
              <a:t>“</a:t>
            </a:r>
            <a:r>
              <a:rPr lang="zh-CN" altLang="en-US"/>
              <a:t>保护你的钱和财产</a:t>
            </a:r>
            <a:r>
              <a:rPr lang="en-US" altLang="zh-CN"/>
              <a:t>”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核心特点：</a:t>
            </a:r>
            <a:r>
              <a:rPr lang="en-US" altLang="zh-CN"/>
              <a:t>“</a:t>
            </a:r>
            <a:r>
              <a:rPr lang="zh-CN" altLang="en-US"/>
              <a:t>和</a:t>
            </a:r>
            <a:r>
              <a:rPr lang="en-US" altLang="zh-CN"/>
              <a:t>‘</a:t>
            </a:r>
            <a:r>
              <a:rPr lang="zh-CN" altLang="en-US"/>
              <a:t>钱</a:t>
            </a:r>
            <a:r>
              <a:rPr lang="en-US" altLang="zh-CN"/>
              <a:t>’</a:t>
            </a:r>
            <a:r>
              <a:rPr lang="zh-CN" altLang="en-US"/>
              <a:t>有关，能带来财产利益，大部分可以卖、可以送。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三大子类：</a:t>
            </a:r>
            <a:endParaRPr lang="zh-CN" altLang="en-US"/>
          </a:p>
          <a:p>
            <a:r>
              <a:rPr lang="en-US" altLang="en-US"/>
              <a:t>▪</a:t>
            </a:r>
            <a:r>
              <a:rPr lang="zh-CN" altLang="en-US"/>
              <a:t>物权：</a:t>
            </a:r>
            <a:r>
              <a:rPr lang="en-US" altLang="zh-CN"/>
              <a:t>“</a:t>
            </a:r>
            <a:r>
              <a:rPr lang="zh-CN" altLang="en-US"/>
              <a:t>对具体财产的权利，如你对手机的</a:t>
            </a:r>
            <a:r>
              <a:rPr lang="en-US" altLang="zh-CN"/>
              <a:t>‘</a:t>
            </a:r>
            <a:r>
              <a:rPr lang="zh-CN" altLang="en-US"/>
              <a:t>所有权</a:t>
            </a:r>
            <a:r>
              <a:rPr lang="en-US" altLang="zh-CN"/>
              <a:t>’</a:t>
            </a:r>
            <a:r>
              <a:rPr lang="zh-CN" altLang="en-US"/>
              <a:t>（能自己用、卖、借给别人），对租房的</a:t>
            </a:r>
            <a:r>
              <a:rPr lang="en-US" altLang="zh-CN"/>
              <a:t>‘</a:t>
            </a:r>
            <a:r>
              <a:rPr lang="zh-CN" altLang="en-US"/>
              <a:t>居住权</a:t>
            </a:r>
            <a:r>
              <a:rPr lang="en-US" altLang="zh-CN"/>
              <a:t>’</a:t>
            </a:r>
            <a:r>
              <a:rPr lang="zh-CN" altLang="en-US"/>
              <a:t>（能住在里面）；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▪</a:t>
            </a:r>
            <a:r>
              <a:rPr lang="zh-CN" altLang="en-US"/>
              <a:t>债权：</a:t>
            </a:r>
            <a:r>
              <a:rPr lang="en-US" altLang="zh-CN"/>
              <a:t>“</a:t>
            </a:r>
            <a:r>
              <a:rPr lang="zh-CN" altLang="en-US"/>
              <a:t>要求别人做某事的权利，如你借同学</a:t>
            </a:r>
            <a:r>
              <a:rPr lang="en-US" altLang="zh-CN"/>
              <a:t> 500 </a:t>
            </a:r>
            <a:r>
              <a:rPr lang="zh-CN" altLang="en-US"/>
              <a:t>元，有</a:t>
            </a:r>
            <a:r>
              <a:rPr lang="en-US" altLang="zh-CN"/>
              <a:t>‘</a:t>
            </a:r>
            <a:r>
              <a:rPr lang="zh-CN" altLang="en-US"/>
              <a:t>要求同学还钱</a:t>
            </a:r>
            <a:r>
              <a:rPr lang="en-US" altLang="zh-CN"/>
              <a:t>’</a:t>
            </a:r>
            <a:r>
              <a:rPr lang="zh-CN" altLang="en-US"/>
              <a:t>的债权；你兼职后，有</a:t>
            </a:r>
            <a:r>
              <a:rPr lang="en-US" altLang="zh-CN"/>
              <a:t>‘</a:t>
            </a:r>
            <a:r>
              <a:rPr lang="zh-CN" altLang="en-US"/>
              <a:t>要求老板发工资</a:t>
            </a:r>
            <a:r>
              <a:rPr lang="en-US" altLang="zh-CN"/>
              <a:t>’</a:t>
            </a:r>
            <a:r>
              <a:rPr lang="zh-CN" altLang="en-US"/>
              <a:t>的债权；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▪</a:t>
            </a:r>
            <a:r>
              <a:rPr lang="zh-CN" altLang="en-US"/>
              <a:t>继承权：</a:t>
            </a:r>
            <a:r>
              <a:rPr lang="en-US" altLang="zh-CN"/>
              <a:t>“</a:t>
            </a:r>
            <a:r>
              <a:rPr lang="zh-CN" altLang="en-US"/>
              <a:t>继承父母、亲人财产的权利（如父母去世后，你能继承他们的房子、存款）；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◦</a:t>
            </a:r>
            <a:r>
              <a:rPr lang="zh-CN" altLang="en-US"/>
              <a:t>第三部分：知识产权（</a:t>
            </a:r>
            <a:r>
              <a:rPr lang="en-US" altLang="zh-CN"/>
              <a:t>“</a:t>
            </a:r>
            <a:r>
              <a:rPr lang="zh-CN" altLang="en-US"/>
              <a:t>保护你的智力成果</a:t>
            </a:r>
            <a:r>
              <a:rPr lang="en-US" altLang="zh-CN"/>
              <a:t>”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核心特点：</a:t>
            </a:r>
            <a:r>
              <a:rPr lang="en-US" altLang="zh-CN"/>
              <a:t>“</a:t>
            </a:r>
            <a:r>
              <a:rPr lang="zh-CN" altLang="en-US"/>
              <a:t>保护你</a:t>
            </a:r>
            <a:r>
              <a:rPr lang="en-US" altLang="zh-CN"/>
              <a:t>‘</a:t>
            </a:r>
            <a:r>
              <a:rPr lang="zh-CN" altLang="en-US"/>
              <a:t>想出来、做出来</a:t>
            </a:r>
            <a:r>
              <a:rPr lang="en-US" altLang="zh-CN"/>
              <a:t>’</a:t>
            </a:r>
            <a:r>
              <a:rPr lang="zh-CN" altLang="en-US"/>
              <a:t>的智力成果，别人不能随便用。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学生常见类型：</a:t>
            </a:r>
            <a:endParaRPr lang="zh-CN" altLang="en-US"/>
          </a:p>
          <a:p>
            <a:r>
              <a:rPr lang="en-US" altLang="en-US"/>
              <a:t>▪</a:t>
            </a:r>
            <a:r>
              <a:rPr lang="zh-CN" altLang="en-US"/>
              <a:t>著作权：</a:t>
            </a:r>
            <a:r>
              <a:rPr lang="en-US" altLang="zh-CN"/>
              <a:t>“</a:t>
            </a:r>
            <a:r>
              <a:rPr lang="zh-CN" altLang="en-US"/>
              <a:t>你写的论文、随笔、小说，画的设计图、漫画，拍的照片、视频，都有著作权</a:t>
            </a:r>
            <a:r>
              <a:rPr lang="en-US" altLang="zh-CN"/>
              <a:t> —— </a:t>
            </a:r>
            <a:r>
              <a:rPr lang="zh-CN" altLang="en-US"/>
              <a:t>别人不能抄袭、盗用；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▪</a:t>
            </a:r>
            <a:r>
              <a:rPr lang="zh-CN" altLang="en-US"/>
              <a:t>专利权：</a:t>
            </a:r>
            <a:r>
              <a:rPr lang="en-US" altLang="zh-CN"/>
              <a:t>“</a:t>
            </a:r>
            <a:r>
              <a:rPr lang="zh-CN" altLang="en-US"/>
              <a:t>你发明的小工具（如</a:t>
            </a:r>
            <a:r>
              <a:rPr lang="en-US" altLang="zh-CN"/>
              <a:t>‘</a:t>
            </a:r>
            <a:r>
              <a:rPr lang="zh-CN" altLang="en-US"/>
              <a:t>便捷笔记本支架</a:t>
            </a:r>
            <a:r>
              <a:rPr lang="en-US" altLang="zh-CN"/>
              <a:t>’</a:t>
            </a:r>
            <a:r>
              <a:rPr lang="zh-CN" altLang="en-US"/>
              <a:t>）、设计的新外观（如</a:t>
            </a:r>
            <a:r>
              <a:rPr lang="en-US" altLang="zh-CN"/>
              <a:t>‘</a:t>
            </a:r>
            <a:r>
              <a:rPr lang="zh-CN" altLang="en-US"/>
              <a:t>动漫人物新造型</a:t>
            </a:r>
            <a:r>
              <a:rPr lang="en-US" altLang="zh-CN"/>
              <a:t>’</a:t>
            </a:r>
            <a:r>
              <a:rPr lang="zh-CN" altLang="en-US"/>
              <a:t>），申请专利后，别人不能随便生产、销售；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◦</a:t>
            </a:r>
            <a:r>
              <a:rPr lang="zh-CN" altLang="en-US"/>
              <a:t>第四部分：社员权（</a:t>
            </a:r>
            <a:r>
              <a:rPr lang="en-US" altLang="zh-CN"/>
              <a:t>“</a:t>
            </a:r>
            <a:r>
              <a:rPr lang="zh-CN" altLang="en-US"/>
              <a:t>保护你的团体成员身份</a:t>
            </a:r>
            <a:r>
              <a:rPr lang="en-US" altLang="zh-CN"/>
              <a:t>”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核心特点：</a:t>
            </a:r>
            <a:r>
              <a:rPr lang="en-US" altLang="zh-CN"/>
              <a:t>“</a:t>
            </a:r>
            <a:r>
              <a:rPr lang="zh-CN" altLang="en-US"/>
              <a:t>只有加入某个团体（如社团、公司），才能享有，离开团体就没了。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学生常见类型：</a:t>
            </a:r>
            <a:endParaRPr lang="zh-CN" altLang="en-US"/>
          </a:p>
          <a:p>
            <a:r>
              <a:rPr lang="en-US" altLang="en-US"/>
              <a:t>▪</a:t>
            </a:r>
            <a:r>
              <a:rPr lang="zh-CN" altLang="en-US"/>
              <a:t>社团会员权：</a:t>
            </a:r>
            <a:r>
              <a:rPr lang="en-US" altLang="zh-CN"/>
              <a:t>“</a:t>
            </a:r>
            <a:r>
              <a:rPr lang="zh-CN" altLang="en-US"/>
              <a:t>加入动漫社团、篮球社团后，能参加社团活动、使用社团的设备（如相机、篮球），这就是社员权；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▪</a:t>
            </a:r>
            <a:r>
              <a:rPr lang="zh-CN" altLang="en-US"/>
              <a:t>班级成员权：</a:t>
            </a:r>
            <a:r>
              <a:rPr lang="en-US" altLang="zh-CN"/>
              <a:t>“</a:t>
            </a:r>
            <a:r>
              <a:rPr lang="zh-CN" altLang="en-US"/>
              <a:t>作为班级一员，能参与班级投票（如选班干部）、享受班级福利（如班级聚餐、集体活动）；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◦</a:t>
            </a:r>
            <a:r>
              <a:rPr lang="zh-CN" altLang="en-US"/>
              <a:t>分组任务：将学生分成</a:t>
            </a:r>
            <a:r>
              <a:rPr lang="en-US" altLang="zh-CN"/>
              <a:t> 4 </a:t>
            </a:r>
            <a:r>
              <a:rPr lang="zh-CN" altLang="en-US"/>
              <a:t>组，每组对应</a:t>
            </a:r>
            <a:r>
              <a:rPr lang="en-US" altLang="zh-CN"/>
              <a:t> 1 </a:t>
            </a:r>
            <a:r>
              <a:rPr lang="zh-CN" altLang="en-US"/>
              <a:t>个案例，</a:t>
            </a:r>
            <a:r>
              <a:rPr lang="en-US" altLang="zh-CN"/>
              <a:t>3 </a:t>
            </a:r>
            <a:r>
              <a:rPr lang="zh-CN" altLang="en-US"/>
              <a:t>分钟内讨论</a:t>
            </a:r>
            <a:r>
              <a:rPr lang="en-US" altLang="zh-CN"/>
              <a:t> “</a:t>
            </a:r>
            <a:r>
              <a:rPr lang="zh-CN" altLang="en-US"/>
              <a:t>案例中被侵犯的是哪类民事权利，依据哪条法条</a:t>
            </a:r>
            <a:r>
              <a:rPr lang="en-US" altLang="zh-CN"/>
              <a:t>”</a:t>
            </a:r>
            <a:r>
              <a:rPr lang="zh-CN" altLang="en-US"/>
              <a:t>，每组派</a:t>
            </a:r>
            <a:r>
              <a:rPr lang="en-US" altLang="zh-CN"/>
              <a:t> 1 </a:t>
            </a:r>
            <a:r>
              <a:rPr lang="zh-CN" altLang="en-US"/>
              <a:t>名代表发言。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案例分析环节（分组判断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权利对应）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◦</a:t>
            </a:r>
            <a:r>
              <a:rPr lang="zh-CN" altLang="en-US"/>
              <a:t>总结</a:t>
            </a:r>
            <a:r>
              <a:rPr lang="zh-CN" altLang="en-US"/>
              <a:t>：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主案例</a:t>
            </a:r>
            <a:r>
              <a:rPr lang="en-US" altLang="zh-CN"/>
              <a:t> 1</a:t>
            </a:r>
            <a:r>
              <a:rPr lang="zh-CN" altLang="en-US"/>
              <a:t>：培训机构冒用小王照片</a:t>
            </a:r>
            <a:r>
              <a:rPr lang="en-US" altLang="en-US"/>
              <a:t>→</a:t>
            </a:r>
            <a:r>
              <a:rPr lang="zh-CN" altLang="en-US"/>
              <a:t>侵犯肖像权（人格权，人身权），依据《民法典》第</a:t>
            </a:r>
            <a:r>
              <a:rPr lang="en-US" altLang="zh-CN"/>
              <a:t> 110 </a:t>
            </a:r>
            <a:r>
              <a:rPr lang="zh-CN" altLang="en-US"/>
              <a:t>条</a:t>
            </a:r>
            <a:r>
              <a:rPr lang="en-US" altLang="en-US"/>
              <a:t>→</a:t>
            </a:r>
            <a:r>
              <a:rPr lang="zh-CN" altLang="en-US"/>
              <a:t>小王可要求机构删除海报、赔礼道歉，甚至赔偿损失；</a:t>
            </a:r>
            <a:endParaRPr lang="zh-CN" altLang="en-US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拓展案例</a:t>
            </a:r>
            <a:r>
              <a:rPr lang="en-US" altLang="zh-CN"/>
              <a:t> 2</a:t>
            </a:r>
            <a:r>
              <a:rPr lang="zh-CN" altLang="en-US"/>
              <a:t>：小张损坏小李电脑</a:t>
            </a:r>
            <a:r>
              <a:rPr lang="en-US" altLang="en-US"/>
              <a:t>→</a:t>
            </a:r>
            <a:r>
              <a:rPr lang="zh-CN" altLang="en-US"/>
              <a:t>侵犯所有权（物权，财产权），依据《民法典》第</a:t>
            </a:r>
            <a:r>
              <a:rPr lang="en-US" altLang="zh-CN"/>
              <a:t> 207 </a:t>
            </a:r>
            <a:r>
              <a:rPr lang="zh-CN" altLang="en-US"/>
              <a:t>条</a:t>
            </a:r>
            <a:r>
              <a:rPr lang="en-US" altLang="en-US"/>
              <a:t>→</a:t>
            </a:r>
            <a:r>
              <a:rPr lang="zh-CN" altLang="en-US"/>
              <a:t>小李可要求小张赔偿</a:t>
            </a:r>
            <a:r>
              <a:rPr lang="en-US" altLang="zh-CN"/>
              <a:t> 1500 </a:t>
            </a:r>
            <a:r>
              <a:rPr lang="zh-CN" altLang="en-US"/>
              <a:t>元维修费；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第 7 课时：民事权利（一）—— 民事权利的类型</a:t>
            </a:r>
            <a:endParaRPr lang="zh-CN" altLang="en-US"/>
          </a:p>
        </p:txBody>
      </p:sp>
      <p:pic>
        <p:nvPicPr>
          <p:cNvPr id="3" name="内容占位符 2" descr="default_6_img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29424" b="29424"/>
          <a:stretch>
            <a:fillRect/>
          </a:stretch>
        </p:blipFill>
        <p:spPr>
          <a:xfrm>
            <a:off x="609600" y="37084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民事权利的类型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z="2000"/>
              <a:t>本部分课程聚焦于介绍民事权利的类型，让学员了解不同种类的民事权利，明晰其各自特点与适用范围，为后续深入学习民法知识奠定基础。</a:t>
            </a:r>
            <a:endParaRPr lang="zh-CN" altLang="en-US" sz="2000"/>
          </a:p>
        </p:txBody>
      </p:sp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③</a:t>
            </a:r>
            <a:r>
              <a:rPr lang="en-US" altLang="zh-CN"/>
              <a:t> </a:t>
            </a:r>
            <a:r>
              <a:rPr lang="zh-CN" altLang="en-US"/>
              <a:t>拓展案例</a:t>
            </a:r>
            <a:r>
              <a:rPr lang="en-US" altLang="zh-CN"/>
              <a:t> 3</a:t>
            </a:r>
            <a:r>
              <a:rPr lang="zh-CN" altLang="en-US"/>
              <a:t>：学长抄袭小赵论文</a:t>
            </a:r>
            <a:r>
              <a:rPr lang="en-US" altLang="en-US"/>
              <a:t>→</a:t>
            </a:r>
            <a:r>
              <a:rPr lang="zh-CN" altLang="en-US"/>
              <a:t>侵犯著作权（知识产权），依据《民法典》第</a:t>
            </a:r>
            <a:r>
              <a:rPr lang="en-US" altLang="zh-CN"/>
              <a:t> 123 </a:t>
            </a:r>
            <a:r>
              <a:rPr lang="zh-CN" altLang="en-US"/>
              <a:t>条</a:t>
            </a:r>
            <a:r>
              <a:rPr lang="en-US" altLang="en-US"/>
              <a:t>→</a:t>
            </a:r>
            <a:r>
              <a:rPr lang="zh-CN" altLang="en-US"/>
              <a:t>小赵可要求学长向老师说明情况、删除发表的论文，若造成不良影响，可要求赔礼道歉；</a:t>
            </a:r>
            <a:endParaRPr lang="zh-CN" altLang="en-US"/>
          </a:p>
          <a:p>
            <a:r>
              <a:rPr lang="en-US" altLang="en-US"/>
              <a:t>④</a:t>
            </a:r>
            <a:r>
              <a:rPr lang="en-US" altLang="zh-CN"/>
              <a:t> </a:t>
            </a:r>
            <a:r>
              <a:rPr lang="zh-CN" altLang="en-US"/>
              <a:t>拓展案例</a:t>
            </a:r>
            <a:r>
              <a:rPr lang="en-US" altLang="zh-CN"/>
              <a:t> 4</a:t>
            </a:r>
            <a:r>
              <a:rPr lang="zh-CN" altLang="en-US"/>
              <a:t>：社团取消小孙资格、不退会费</a:t>
            </a:r>
            <a:r>
              <a:rPr lang="en-US" altLang="en-US"/>
              <a:t>→</a:t>
            </a:r>
            <a:r>
              <a:rPr lang="zh-CN" altLang="en-US"/>
              <a:t>侵犯社员权，依据社团章程</a:t>
            </a:r>
            <a:r>
              <a:rPr lang="en-US" altLang="zh-CN"/>
              <a:t> +</a:t>
            </a:r>
            <a:r>
              <a:rPr lang="zh-CN" altLang="en-US"/>
              <a:t>《民法典》人身权保护原则</a:t>
            </a:r>
            <a:r>
              <a:rPr lang="en-US" altLang="en-US"/>
              <a:t>→</a:t>
            </a:r>
            <a:r>
              <a:rPr lang="zh-CN" altLang="en-US"/>
              <a:t>小孙可向学校社团管理部门投诉，要求恢复会员资格、退还</a:t>
            </a:r>
            <a:r>
              <a:rPr lang="en-US" altLang="zh-CN"/>
              <a:t> 200 </a:t>
            </a:r>
            <a:r>
              <a:rPr lang="zh-CN" altLang="en-US"/>
              <a:t>元会费。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◦</a:t>
            </a:r>
            <a:r>
              <a:rPr lang="zh-CN" altLang="en-US"/>
              <a:t>记忆口诀：</a:t>
            </a:r>
            <a:r>
              <a:rPr lang="en-US" altLang="zh-CN"/>
              <a:t>“</a:t>
            </a:r>
            <a:r>
              <a:rPr lang="zh-CN" altLang="en-US"/>
              <a:t>民事权利分四类，人身（肖像名誉）护自身，财产（物权债权）护钱物，知识（著作专利）护成果，社员（社团会员）护身份。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◦</a:t>
            </a:r>
            <a:r>
              <a:rPr lang="zh-CN" altLang="en-US"/>
              <a:t>维权提示：</a:t>
            </a:r>
            <a:r>
              <a:rPr lang="en-US" altLang="zh-CN"/>
              <a:t>“</a:t>
            </a:r>
            <a:r>
              <a:rPr lang="zh-CN" altLang="en-US"/>
              <a:t>遇到权利被侵犯，先明确是哪类权利</a:t>
            </a:r>
            <a:r>
              <a:rPr lang="en-US" altLang="zh-CN"/>
              <a:t> —— </a:t>
            </a:r>
            <a:r>
              <a:rPr lang="zh-CN" altLang="en-US"/>
              <a:t>人身权找对方赔礼道歉、停止侵权；财产权找对方赔偿损失；知识产权找对方删除作品、声明原创；社员权找团体管理方投诉（如学校社团部）。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小结环节（记忆口诀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维权提示）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第 8 课时：民事权利（二）—— 民事权利的行使与限制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d3314df9-bd3c-11f0-b09c-d6102971f432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13750" b="13750"/>
          <a:stretch>
            <a:fillRect/>
          </a:stretch>
        </p:blipFill>
        <p:spPr>
          <a:xfrm>
            <a:off x="7010400" y="1524000"/>
            <a:ext cx="4572000" cy="2209800"/>
          </a:xfrm>
          <a:custGeom>
            <a:avLst/>
            <a:gdLst>
              <a:gd name="connisteX0" fmla="*/ 0 w 4572000"/>
              <a:gd name="connsiteY0" fmla="*/ 0 h 2209800"/>
              <a:gd name="connisteX1" fmla="*/ 4368800 w 4572000"/>
              <a:gd name="connsiteY1" fmla="*/ 0 h 2209800"/>
              <a:gd name="connisteX2" fmla="*/ 4572000 w 4572000"/>
              <a:gd name="connsiteY2" fmla="*/ 203200 h 2209800"/>
              <a:gd name="connisteX3" fmla="*/ 4572000 w 4572000"/>
              <a:gd name="connsiteY3" fmla="*/ 2006600 h 2209800"/>
              <a:gd name="connisteX4" fmla="*/ 4368800 w 4572000"/>
              <a:gd name="connsiteY4" fmla="*/ 2209800 h 2209800"/>
              <a:gd name="connisteX5" fmla="*/ 0 w 4572000"/>
              <a:gd name="connsiteY5" fmla="*/ 2209800 h 2209800"/>
              <a:gd name="connisteX6" fmla="*/ 0 w 4572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0"/>
                </a:moveTo>
                <a:lnTo>
                  <a:pt x="4368800" y="0"/>
                </a:lnTo>
                <a:cubicBezTo>
                  <a:pt x="4481024" y="0"/>
                  <a:pt x="4572000" y="90976"/>
                  <a:pt x="4572000" y="203200"/>
                </a:cubicBezTo>
                <a:lnTo>
                  <a:pt x="4572000" y="2006600"/>
                </a:lnTo>
                <a:cubicBezTo>
                  <a:pt x="4572000" y="2118824"/>
                  <a:pt x="4481024" y="2209800"/>
                  <a:pt x="4368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民事权利的行使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Autofit/>
          </a:bodyPr>
          <a:p>
            <a:r>
              <a:rPr lang="zh-CN" altLang="en-US" sz="2000"/>
              <a:t>此内容主要探讨民事权利的行使方式，阐述权利人应如何依法、合理地行使自身权利，以保障权利的有效实现，同时避免权利滥用对他人合法权益造成侵害。</a:t>
            </a:r>
            <a:endParaRPr lang="zh-CN" altLang="en-US" sz="2000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d3314f17-bd3c-11f0-b09c-d6102971f432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13750" b="13750"/>
          <a:stretch>
            <a:fillRect/>
          </a:stretch>
        </p:blipFill>
        <p:spPr>
          <a:xfrm>
            <a:off x="609600" y="4038600"/>
            <a:ext cx="4572000" cy="2209800"/>
          </a:xfrm>
          <a:custGeom>
            <a:avLst/>
            <a:gdLst>
              <a:gd name="connisteX0" fmla="*/ 0 w 4572000"/>
              <a:gd name="connsiteY0" fmla="*/ 203200 h 2209800"/>
              <a:gd name="connisteX1" fmla="*/ 203200 w 4572000"/>
              <a:gd name="connsiteY1" fmla="*/ 0 h 2209800"/>
              <a:gd name="connisteX2" fmla="*/ 4572000 w 4572000"/>
              <a:gd name="connsiteY2" fmla="*/ 0 h 2209800"/>
              <a:gd name="connisteX3" fmla="*/ 4572000 w 4572000"/>
              <a:gd name="connsiteY3" fmla="*/ 2209800 h 2209800"/>
              <a:gd name="connisteX4" fmla="*/ 203200 w 4572000"/>
              <a:gd name="connsiteY4" fmla="*/ 2209800 h 2209800"/>
              <a:gd name="connisteX5" fmla="*/ 0 w 4572000"/>
              <a:gd name="connsiteY5" fmla="*/ 2006600 h 2209800"/>
              <a:gd name="connisteX6" fmla="*/ 0 w 4572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572000" y="0"/>
                </a:lnTo>
                <a:lnTo>
                  <a:pt x="4572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民事权利的限制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Autofit/>
          </a:bodyPr>
          <a:p>
            <a:r>
              <a:rPr lang="zh-CN" altLang="en-US" sz="2000"/>
              <a:t>本部分着重讲解民事权利行使过程中所受到的限制，说明这些限制的法律依据和实际意义，帮助学员理解权利与义务的平衡关系，以及如何在法律框架内行使权利。</a:t>
            </a:r>
            <a:endParaRPr lang="zh-CN" altLang="en-US" sz="2000"/>
          </a:p>
        </p:txBody>
      </p:sp>
    </p:spTree>
    <p:custDataLst>
      <p:tags r:id="rId1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掌握民事权利行使的</a:t>
            </a:r>
            <a:r>
              <a:rPr lang="en-US" altLang="zh-CN"/>
              <a:t> 3 </a:t>
            </a:r>
            <a:r>
              <a:rPr lang="zh-CN" altLang="en-US"/>
              <a:t>个核心规则（自愿行使、正当行使、合法行使）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理解民事权利限制的</a:t>
            </a:r>
            <a:r>
              <a:rPr lang="en-US" altLang="zh-CN"/>
              <a:t> 2 </a:t>
            </a:r>
            <a:r>
              <a:rPr lang="zh-CN" altLang="en-US"/>
              <a:t>个主要原因（公共利益、他人权利），能举例说明限制的具体情形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能结合学生场景（如行使隐私权</a:t>
            </a:r>
            <a:r>
              <a:rPr lang="en-US" altLang="zh-CN"/>
              <a:t> vs </a:t>
            </a:r>
            <a:r>
              <a:rPr lang="zh-CN" altLang="en-US"/>
              <a:t>同学知情权、行使言论自由</a:t>
            </a:r>
            <a:r>
              <a:rPr lang="en-US" altLang="zh-CN"/>
              <a:t> vs </a:t>
            </a:r>
            <a:r>
              <a:rPr lang="zh-CN" altLang="en-US"/>
              <a:t>他人名誉权），判断权利行使是否合法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主案例</a:t>
            </a:r>
            <a:r>
              <a:rPr lang="en-US" altLang="zh-CN"/>
              <a:t> 1</a:t>
            </a:r>
            <a:r>
              <a:rPr lang="zh-CN" altLang="en-US"/>
              <a:t>：学生在宿舍深夜听歌，侵犯同学休息权</a:t>
            </a:r>
            <a:endParaRPr lang="zh-CN" altLang="en-US"/>
          </a:p>
          <a:p>
            <a:r>
              <a:rPr lang="zh-CN" altLang="en-US"/>
              <a:t>小王是高职机电专业学生，习惯在深夜</a:t>
            </a:r>
            <a:r>
              <a:rPr lang="en-US" altLang="zh-CN"/>
              <a:t> 11 </a:t>
            </a:r>
            <a:r>
              <a:rPr lang="zh-CN" altLang="en-US"/>
              <a:t>点后用外放音箱听音乐（声音较大），室友小李因第二天要早起实习，多次要求小王戴耳机或调低音量，小王称</a:t>
            </a:r>
            <a:r>
              <a:rPr lang="en-US" altLang="zh-CN"/>
              <a:t> “</a:t>
            </a:r>
            <a:r>
              <a:rPr lang="zh-CN" altLang="en-US"/>
              <a:t>我有听音乐的权利，你管不着</a:t>
            </a:r>
            <a:r>
              <a:rPr lang="en-US" altLang="zh-CN"/>
              <a:t>”</a:t>
            </a:r>
            <a:r>
              <a:rPr lang="zh-CN" altLang="en-US"/>
              <a:t>，导致小李长期睡眠不足。小王行使</a:t>
            </a:r>
            <a:r>
              <a:rPr lang="en-US" altLang="zh-CN"/>
              <a:t> “</a:t>
            </a:r>
            <a:r>
              <a:rPr lang="zh-CN" altLang="en-US"/>
              <a:t>听音乐权利</a:t>
            </a:r>
            <a:r>
              <a:rPr lang="en-US" altLang="zh-CN"/>
              <a:t>” </a:t>
            </a:r>
            <a:r>
              <a:rPr lang="zh-CN" altLang="en-US"/>
              <a:t>的行为是否合法？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2</a:t>
            </a:r>
            <a:r>
              <a:rPr lang="zh-CN" altLang="en-US"/>
              <a:t>：学生在朋友圈</a:t>
            </a:r>
            <a:r>
              <a:rPr lang="en-US" altLang="zh-CN"/>
              <a:t> “</a:t>
            </a:r>
            <a:r>
              <a:rPr lang="zh-CN" altLang="en-US"/>
              <a:t>曝光</a:t>
            </a:r>
            <a:r>
              <a:rPr lang="en-US" altLang="zh-CN"/>
              <a:t>” </a:t>
            </a:r>
            <a:r>
              <a:rPr lang="zh-CN" altLang="en-US"/>
              <a:t>同学隐私，主张</a:t>
            </a:r>
            <a:r>
              <a:rPr lang="en-US" altLang="zh-CN"/>
              <a:t> “</a:t>
            </a:r>
            <a:r>
              <a:rPr lang="zh-CN" altLang="en-US"/>
              <a:t>知情权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小李是高职护理专业学生，发现同学小张私下向多名同学借钱不还（共</a:t>
            </a:r>
            <a:r>
              <a:rPr lang="en-US" altLang="zh-CN"/>
              <a:t> 5000 </a:t>
            </a:r>
            <a:r>
              <a:rPr lang="zh-CN" altLang="en-US"/>
              <a:t>元），小李认为</a:t>
            </a:r>
            <a:r>
              <a:rPr lang="en-US" altLang="zh-CN"/>
              <a:t> “</a:t>
            </a:r>
            <a:r>
              <a:rPr lang="zh-CN" altLang="en-US"/>
              <a:t>大家有知情权，避免再被小张骗</a:t>
            </a:r>
            <a:r>
              <a:rPr lang="en-US" altLang="zh-CN"/>
              <a:t>”</a:t>
            </a:r>
            <a:r>
              <a:rPr lang="zh-CN" altLang="en-US"/>
              <a:t>，于是在朋友圈发布小张的姓名、照片、借款金额，并标注</a:t>
            </a:r>
            <a:r>
              <a:rPr lang="en-US" altLang="zh-CN"/>
              <a:t> “</a:t>
            </a:r>
            <a:r>
              <a:rPr lang="zh-CN" altLang="en-US"/>
              <a:t>小心骗子</a:t>
            </a:r>
            <a:r>
              <a:rPr lang="en-US" altLang="zh-CN"/>
              <a:t>”</a:t>
            </a:r>
            <a:r>
              <a:rPr lang="zh-CN" altLang="en-US"/>
              <a:t>。小张认为小李侵犯自己的隐私权和名誉权，小李称</a:t>
            </a:r>
            <a:r>
              <a:rPr lang="en-US" altLang="zh-CN"/>
              <a:t> “</a:t>
            </a:r>
            <a:r>
              <a:rPr lang="zh-CN" altLang="en-US"/>
              <a:t>我只是行使知情权，没做错</a:t>
            </a:r>
            <a:r>
              <a:rPr lang="en-US" altLang="zh-CN"/>
              <a:t>”—— </a:t>
            </a:r>
            <a:r>
              <a:rPr lang="zh-CN" altLang="en-US"/>
              <a:t>小李的行为是否合法？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3</a:t>
            </a:r>
            <a:r>
              <a:rPr lang="zh-CN" altLang="en-US"/>
              <a:t>：学生拒绝配合学校疫情防控，主张</a:t>
            </a:r>
            <a:r>
              <a:rPr lang="en-US" altLang="zh-CN"/>
              <a:t> “</a:t>
            </a:r>
            <a:r>
              <a:rPr lang="zh-CN" altLang="en-US"/>
              <a:t>人身自由权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小赵是高职商务专业学生，学校因疫情防控要求</a:t>
            </a:r>
            <a:r>
              <a:rPr lang="en-US" altLang="zh-CN"/>
              <a:t> “</a:t>
            </a:r>
            <a:r>
              <a:rPr lang="zh-CN" altLang="en-US"/>
              <a:t>学生进入教学楼需扫码登记、测量体温</a:t>
            </a:r>
            <a:r>
              <a:rPr lang="en-US" altLang="zh-CN"/>
              <a:t>”</a:t>
            </a:r>
            <a:r>
              <a:rPr lang="zh-CN" altLang="en-US"/>
              <a:t>，小赵认为</a:t>
            </a:r>
            <a:r>
              <a:rPr lang="en-US" altLang="zh-CN"/>
              <a:t> “</a:t>
            </a:r>
            <a:r>
              <a:rPr lang="zh-CN" altLang="en-US"/>
              <a:t>我有人身自由权，不需要扫码测温</a:t>
            </a:r>
            <a:r>
              <a:rPr lang="en-US" altLang="zh-CN"/>
              <a:t>”</a:t>
            </a:r>
            <a:r>
              <a:rPr lang="zh-CN" altLang="en-US"/>
              <a:t>，多次拒绝配合校门口保安的检查，导致其他同学排队拥堵。小赵行使</a:t>
            </a:r>
            <a:r>
              <a:rPr lang="en-US" altLang="zh-CN"/>
              <a:t> “</a:t>
            </a:r>
            <a:r>
              <a:rPr lang="zh-CN" altLang="en-US"/>
              <a:t>人身自由权</a:t>
            </a:r>
            <a:r>
              <a:rPr lang="en-US" altLang="zh-CN"/>
              <a:t>” </a:t>
            </a:r>
            <a:r>
              <a:rPr lang="zh-CN" altLang="en-US"/>
              <a:t>的行为是否合法？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4</a:t>
            </a:r>
            <a:r>
              <a:rPr lang="zh-CN" altLang="en-US"/>
              <a:t>：学生在教室占座，主张</a:t>
            </a:r>
            <a:r>
              <a:rPr lang="en-US" altLang="zh-CN"/>
              <a:t> “</a:t>
            </a:r>
            <a:r>
              <a:rPr lang="zh-CN" altLang="en-US"/>
              <a:t>使用教室的权利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小孙是高职艺术专业学生，为了在教室复习备考，每天早上</a:t>
            </a:r>
            <a:r>
              <a:rPr lang="en-US" altLang="zh-CN"/>
              <a:t> 7 </a:t>
            </a:r>
            <a:r>
              <a:rPr lang="zh-CN" altLang="en-US"/>
              <a:t>点用书本占好</a:t>
            </a:r>
            <a:r>
              <a:rPr lang="en-US" altLang="zh-CN"/>
              <a:t> 2 </a:t>
            </a:r>
            <a:r>
              <a:rPr lang="zh-CN" altLang="en-US"/>
              <a:t>个座位（自己和同学各</a:t>
            </a:r>
            <a:r>
              <a:rPr lang="en-US" altLang="zh-CN"/>
              <a:t> 1 </a:t>
            </a:r>
            <a:r>
              <a:rPr lang="zh-CN" altLang="en-US"/>
              <a:t>个），但经常到上午</a:t>
            </a:r>
            <a:r>
              <a:rPr lang="en-US" altLang="zh-CN"/>
              <a:t> 10 </a:t>
            </a:r>
            <a:r>
              <a:rPr lang="zh-CN" altLang="en-US"/>
              <a:t>点才来教室，期间其他同学无法使用该座位。其他同学要求小孙不要占座，小孙称</a:t>
            </a:r>
            <a:r>
              <a:rPr lang="en-US" altLang="zh-CN"/>
              <a:t> “</a:t>
            </a:r>
            <a:r>
              <a:rPr lang="zh-CN" altLang="en-US"/>
              <a:t>我有使用教室的权利，占座是我的自由</a:t>
            </a:r>
            <a:r>
              <a:rPr lang="en-US" altLang="zh-CN"/>
              <a:t>”—— </a:t>
            </a:r>
            <a:r>
              <a:rPr lang="zh-CN" altLang="en-US"/>
              <a:t>小孙的行为是否合法？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130 </a:t>
            </a:r>
            <a:r>
              <a:rPr lang="zh-CN" altLang="en-US"/>
              <a:t>条【权利自愿行使】：</a:t>
            </a:r>
            <a:r>
              <a:rPr lang="en-US" altLang="zh-CN"/>
              <a:t>“</a:t>
            </a:r>
            <a:r>
              <a:rPr lang="zh-CN" altLang="en-US"/>
              <a:t>民事主体按照自己的意愿依法行使民事权利，不受干涉。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解读：</a:t>
            </a:r>
            <a:endParaRPr lang="zh-CN" altLang="en-US"/>
          </a:p>
          <a:p>
            <a:r>
              <a:rPr lang="en-US" altLang="en-US">
                <a:solidFill>
                  <a:srgbClr val="FF0000"/>
                </a:solidFill>
              </a:rPr>
              <a:t>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权利行使的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自愿性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：你可以自主决定是否行使权利（如你可以选择借不借钱给同学，也可以选择是否听音乐）；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②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限制：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自愿</a:t>
            </a:r>
            <a:r>
              <a:rPr lang="en-US" altLang="zh-CN">
                <a:solidFill>
                  <a:srgbClr val="FF0000"/>
                </a:solidFill>
              </a:rPr>
              <a:t>” </a:t>
            </a:r>
            <a:r>
              <a:rPr lang="zh-CN" altLang="en-US">
                <a:solidFill>
                  <a:srgbClr val="FF0000"/>
                </a:solidFill>
              </a:rPr>
              <a:t>不能违反法律和公序良俗，不能侵犯他人权利（如你不能自愿选择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深夜外放音乐</a:t>
            </a:r>
            <a:r>
              <a:rPr lang="en-US" altLang="zh-CN">
                <a:solidFill>
                  <a:srgbClr val="FF0000"/>
                </a:solidFill>
              </a:rPr>
              <a:t>” </a:t>
            </a:r>
            <a:r>
              <a:rPr lang="zh-CN" altLang="en-US">
                <a:solidFill>
                  <a:srgbClr val="FF0000"/>
                </a:solidFill>
              </a:rPr>
              <a:t>侵犯同学休息权）。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对应主案例</a:t>
            </a:r>
            <a:r>
              <a:rPr lang="en-US" altLang="zh-CN"/>
              <a:t> 1</a:t>
            </a:r>
            <a:r>
              <a:rPr lang="zh-CN" altLang="en-US"/>
              <a:t>：小王有听音乐的自愿权，但深夜外放侵犯小李休息权，违反</a:t>
            </a:r>
            <a:r>
              <a:rPr lang="en-US" altLang="zh-CN"/>
              <a:t> “</a:t>
            </a:r>
            <a:r>
              <a:rPr lang="zh-CN" altLang="en-US"/>
              <a:t>自愿行使</a:t>
            </a:r>
            <a:r>
              <a:rPr lang="en-US" altLang="zh-CN"/>
              <a:t>” </a:t>
            </a:r>
            <a:r>
              <a:rPr lang="zh-CN" altLang="en-US"/>
              <a:t>的限制条件。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配套法律条文（条文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解读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案例对应）</a:t>
            </a:r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131 </a:t>
            </a:r>
            <a:r>
              <a:rPr lang="zh-CN" altLang="en-US"/>
              <a:t>条【权利正当行使】：</a:t>
            </a:r>
            <a:r>
              <a:rPr lang="en-US" altLang="zh-CN"/>
              <a:t>“</a:t>
            </a:r>
            <a:r>
              <a:rPr lang="zh-CN" altLang="en-US"/>
              <a:t>民事主体行使权利时，应当履行法律规定的和当事人约定的义务。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</a:t>
            </a:r>
            <a:r>
              <a:rPr lang="en-US" altLang="en-US">
                <a:solidFill>
                  <a:srgbClr val="FF0000"/>
                </a:solidFill>
              </a:rPr>
              <a:t>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权利与义务的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对等性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：行使权利的同时，必须履行相应义务（如你有使用宿舍的权利，同时有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不影响室友休息</a:t>
            </a:r>
            <a:r>
              <a:rPr lang="en-US" altLang="zh-CN">
                <a:solidFill>
                  <a:srgbClr val="FF0000"/>
                </a:solidFill>
              </a:rPr>
              <a:t>” </a:t>
            </a:r>
            <a:r>
              <a:rPr lang="zh-CN" altLang="en-US">
                <a:solidFill>
                  <a:srgbClr val="FF0000"/>
                </a:solidFill>
              </a:rPr>
              <a:t>的义务；你有使用教室的权利，同时有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不长期占座</a:t>
            </a:r>
            <a:r>
              <a:rPr lang="en-US" altLang="zh-CN">
                <a:solidFill>
                  <a:srgbClr val="FF0000"/>
                </a:solidFill>
              </a:rPr>
              <a:t>” </a:t>
            </a:r>
            <a:r>
              <a:rPr lang="zh-CN" altLang="en-US">
                <a:solidFill>
                  <a:srgbClr val="FF0000"/>
                </a:solidFill>
              </a:rPr>
              <a:t>的义务）；</a:t>
            </a:r>
            <a:r>
              <a:rPr lang="en-US" altLang="en-US">
                <a:solidFill>
                  <a:srgbClr val="FF0000"/>
                </a:solidFill>
              </a:rPr>
              <a:t>②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核心：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不能只享受权利，不履行义务。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对应主案例</a:t>
            </a:r>
            <a:r>
              <a:rPr lang="en-US" altLang="zh-CN"/>
              <a:t> 1</a:t>
            </a:r>
            <a:r>
              <a:rPr lang="zh-CN" altLang="en-US"/>
              <a:t>：小王行使</a:t>
            </a:r>
            <a:r>
              <a:rPr lang="en-US" altLang="zh-CN"/>
              <a:t> “</a:t>
            </a:r>
            <a:r>
              <a:rPr lang="zh-CN" altLang="en-US"/>
              <a:t>听音乐权利</a:t>
            </a:r>
            <a:r>
              <a:rPr lang="en-US" altLang="zh-CN"/>
              <a:t>” </a:t>
            </a:r>
            <a:r>
              <a:rPr lang="zh-CN" altLang="en-US"/>
              <a:t>时，未履行</a:t>
            </a:r>
            <a:r>
              <a:rPr lang="en-US" altLang="zh-CN"/>
              <a:t> “</a:t>
            </a:r>
            <a:r>
              <a:rPr lang="zh-CN" altLang="en-US"/>
              <a:t>不影响室友休息</a:t>
            </a:r>
            <a:r>
              <a:rPr lang="en-US" altLang="zh-CN"/>
              <a:t>” </a:t>
            </a:r>
            <a:r>
              <a:rPr lang="zh-CN" altLang="en-US"/>
              <a:t>的义务；对应拓展案例</a:t>
            </a:r>
            <a:r>
              <a:rPr lang="en-US" altLang="zh-CN"/>
              <a:t> 4</a:t>
            </a:r>
            <a:r>
              <a:rPr lang="zh-CN" altLang="en-US"/>
              <a:t>：小孙行使</a:t>
            </a:r>
            <a:r>
              <a:rPr lang="en-US" altLang="zh-CN"/>
              <a:t> “</a:t>
            </a:r>
            <a:r>
              <a:rPr lang="zh-CN" altLang="en-US"/>
              <a:t>使用教室权利</a:t>
            </a:r>
            <a:r>
              <a:rPr lang="en-US" altLang="zh-CN"/>
              <a:t>” </a:t>
            </a:r>
            <a:r>
              <a:rPr lang="zh-CN" altLang="en-US"/>
              <a:t>时，未履行</a:t>
            </a:r>
            <a:r>
              <a:rPr lang="en-US" altLang="zh-CN"/>
              <a:t> “</a:t>
            </a:r>
            <a:r>
              <a:rPr lang="zh-CN" altLang="en-US"/>
              <a:t>不长期占座、保障其他同学使用</a:t>
            </a:r>
            <a:r>
              <a:rPr lang="en-US" altLang="zh-CN"/>
              <a:t>” </a:t>
            </a:r>
            <a:r>
              <a:rPr lang="zh-CN" altLang="en-US"/>
              <a:t>的义务。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掌握民事权利的</a:t>
            </a:r>
            <a:r>
              <a:rPr lang="en-US" altLang="zh-CN"/>
              <a:t> 4 </a:t>
            </a:r>
            <a:r>
              <a:rPr lang="zh-CN" altLang="en-US"/>
              <a:t>大核心类型（人身权、财产权、知识产权、社员权），能举例说明每类权利的具体表现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区分人身权与财产权的核心差异（是否具有财产利益、能否转让）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能结合学生生活场景（如照片被冒用、手机被损坏、论文被抄袭），识别对应的民事权利类型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132 </a:t>
            </a:r>
            <a:r>
              <a:rPr lang="zh-CN" altLang="en-US"/>
              <a:t>条【权利不得滥用】：</a:t>
            </a:r>
            <a:r>
              <a:rPr lang="en-US" altLang="zh-CN"/>
              <a:t>“</a:t>
            </a:r>
            <a:r>
              <a:rPr lang="zh-CN" altLang="en-US"/>
              <a:t>民事主体不得滥用民事权利损害国家利益、社会公共利益或者他人合法权益。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</a:t>
            </a:r>
            <a:r>
              <a:rPr lang="en-US" altLang="en-US">
                <a:solidFill>
                  <a:srgbClr val="FF0000"/>
                </a:solidFill>
              </a:rPr>
              <a:t>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权利行使的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底线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：不能因为行使自己的权利，损害国家、公共或他人利益；</a:t>
            </a:r>
            <a:r>
              <a:rPr lang="en-US" altLang="en-US">
                <a:solidFill>
                  <a:srgbClr val="FF0000"/>
                </a:solidFill>
              </a:rPr>
              <a:t>②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滥用权利</a:t>
            </a:r>
            <a:r>
              <a:rPr lang="en-US" altLang="zh-CN">
                <a:solidFill>
                  <a:srgbClr val="FF0000"/>
                </a:solidFill>
              </a:rPr>
              <a:t>” </a:t>
            </a:r>
            <a:r>
              <a:rPr lang="zh-CN" altLang="en-US">
                <a:solidFill>
                  <a:srgbClr val="FF0000"/>
                </a:solidFill>
              </a:rPr>
              <a:t>的判断标准：行为超出合理范围，导致他人或公共利益受损（如深夜外放音乐影响他人睡眠、拒绝疫情防控导致公共安全风险）</a:t>
            </a:r>
            <a:r>
              <a:rPr lang="zh-CN" altLang="en-US"/>
              <a:t>。对应主案例</a:t>
            </a:r>
            <a:r>
              <a:rPr lang="en-US" altLang="zh-CN"/>
              <a:t> 1</a:t>
            </a:r>
            <a:r>
              <a:rPr lang="zh-CN" altLang="en-US"/>
              <a:t>：小王深夜外放音乐</a:t>
            </a:r>
            <a:r>
              <a:rPr lang="en-US" altLang="en-US"/>
              <a:t>→</a:t>
            </a:r>
            <a:r>
              <a:rPr lang="zh-CN" altLang="en-US"/>
              <a:t>损害小李休息权（他人合法权益）</a:t>
            </a:r>
            <a:r>
              <a:rPr lang="en-US" altLang="en-US"/>
              <a:t>→</a:t>
            </a:r>
            <a:r>
              <a:rPr lang="zh-CN" altLang="en-US"/>
              <a:t>滥用权利；对应拓展案例</a:t>
            </a:r>
            <a:r>
              <a:rPr lang="en-US" altLang="zh-CN"/>
              <a:t> 3</a:t>
            </a:r>
            <a:r>
              <a:rPr lang="zh-CN" altLang="en-US"/>
              <a:t>：小赵拒绝疫情防控</a:t>
            </a:r>
            <a:r>
              <a:rPr lang="en-US" altLang="en-US"/>
              <a:t>→</a:t>
            </a:r>
            <a:r>
              <a:rPr lang="zh-CN" altLang="en-US"/>
              <a:t>损害公共安全利益（社会公共利益）</a:t>
            </a:r>
            <a:r>
              <a:rPr lang="en-US" altLang="en-US"/>
              <a:t>→</a:t>
            </a:r>
            <a:r>
              <a:rPr lang="zh-CN" altLang="en-US"/>
              <a:t>滥用权利；</a:t>
            </a:r>
            <a:endParaRPr lang="zh-CN" altLang="en-US"/>
          </a:p>
          <a:p>
            <a:r>
              <a:rPr lang="zh-CN" altLang="en-US"/>
              <a:t>对应拓展案例</a:t>
            </a:r>
            <a:r>
              <a:rPr lang="en-US" altLang="zh-CN"/>
              <a:t> 2</a:t>
            </a:r>
            <a:r>
              <a:rPr lang="zh-CN" altLang="en-US"/>
              <a:t>：小李曝光小张隐私</a:t>
            </a:r>
            <a:r>
              <a:rPr lang="en-US" altLang="en-US"/>
              <a:t>→</a:t>
            </a:r>
            <a:r>
              <a:rPr lang="zh-CN" altLang="en-US"/>
              <a:t>损害小张隐私权、名誉权（他人合法权益）</a:t>
            </a:r>
            <a:r>
              <a:rPr lang="en-US" altLang="en-US"/>
              <a:t>→</a:t>
            </a:r>
            <a:r>
              <a:rPr lang="zh-CN" altLang="en-US"/>
              <a:t>滥用权利。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18 </a:t>
            </a:r>
            <a:r>
              <a:rPr lang="zh-CN" altLang="en-US"/>
              <a:t>条第</a:t>
            </a:r>
            <a:r>
              <a:rPr lang="en-US" altLang="zh-CN"/>
              <a:t> 2 </a:t>
            </a:r>
            <a:r>
              <a:rPr lang="zh-CN" altLang="en-US"/>
              <a:t>款【权利与公共利益平衡】：</a:t>
            </a:r>
            <a:r>
              <a:rPr lang="en-US" altLang="zh-CN"/>
              <a:t>“</a:t>
            </a:r>
            <a:r>
              <a:rPr lang="zh-CN" altLang="en-US"/>
              <a:t>成年人为完全民事行为能力人，可以独立实施民事法律行为。十六周岁以上的未成年人，以自己的劳动收入为主要生活来源的，视为完全民事行为能力人。</a:t>
            </a:r>
            <a:r>
              <a:rPr lang="en-US" altLang="zh-CN"/>
              <a:t>”</a:t>
            </a:r>
            <a:r>
              <a:rPr lang="zh-CN" altLang="en-US"/>
              <a:t>（关联公共利益限制，无单独条文，结合具体场景）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解读：即使是完全民事行为能力人，行使权利时也要服从公共利益需要（如疫情防控、公共秩序维护），这是权利限制的核心原因</a:t>
            </a:r>
            <a:r>
              <a:rPr lang="en-US" altLang="zh-CN">
                <a:solidFill>
                  <a:srgbClr val="FF0000"/>
                </a:solidFill>
              </a:rPr>
              <a:t> ——“</a:t>
            </a:r>
            <a:r>
              <a:rPr lang="zh-CN" altLang="en-US">
                <a:solidFill>
                  <a:srgbClr val="FF0000"/>
                </a:solidFill>
              </a:rPr>
              <a:t>个人权利不能凌驾于公共利益之上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对应拓展案例</a:t>
            </a:r>
            <a:r>
              <a:rPr lang="en-US" altLang="zh-CN"/>
              <a:t> 3</a:t>
            </a:r>
            <a:r>
              <a:rPr lang="zh-CN" altLang="en-US"/>
              <a:t>：学校疫情防控是为了保护全体学生的健康（公共利益），小赵的人身自由权需受此限制，必须配合扫码测温。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1032 </a:t>
            </a:r>
            <a:r>
              <a:rPr lang="zh-CN" altLang="en-US"/>
              <a:t>条【隐私权限制】：</a:t>
            </a:r>
            <a:r>
              <a:rPr lang="en-US" altLang="zh-CN"/>
              <a:t>“</a:t>
            </a:r>
            <a:r>
              <a:rPr lang="zh-CN" altLang="en-US"/>
              <a:t>自然人享有隐私权。任何组织或者个人不得以刺探、侵扰、泄露、公开等方式侵害他人的隐私权。隐私是自然人的私人生活安宁和不愿为他人知晓的私密空间、私密活动、私密信息。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解读：隐私权的行使以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不侵犯他人隐私</a:t>
            </a:r>
            <a:r>
              <a:rPr lang="en-US" altLang="zh-CN">
                <a:solidFill>
                  <a:srgbClr val="FF0000"/>
                </a:solidFill>
              </a:rPr>
              <a:t>” </a:t>
            </a:r>
            <a:r>
              <a:rPr lang="zh-CN" altLang="en-US">
                <a:solidFill>
                  <a:srgbClr val="FF0000"/>
                </a:solidFill>
              </a:rPr>
              <a:t>为前提，同时他人的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知情权</a:t>
            </a:r>
            <a:r>
              <a:rPr lang="en-US" altLang="zh-CN">
                <a:solidFill>
                  <a:srgbClr val="FF0000"/>
                </a:solidFill>
              </a:rPr>
              <a:t>” </a:t>
            </a:r>
            <a:r>
              <a:rPr lang="zh-CN" altLang="en-US">
                <a:solidFill>
                  <a:srgbClr val="FF0000"/>
                </a:solidFill>
              </a:rPr>
              <a:t>不能成为侵犯隐私权的理由</a:t>
            </a:r>
            <a:r>
              <a:rPr lang="en-US" altLang="zh-CN">
                <a:solidFill>
                  <a:srgbClr val="FF0000"/>
                </a:solidFill>
              </a:rPr>
              <a:t> —— </a:t>
            </a:r>
            <a:r>
              <a:rPr lang="zh-CN" altLang="en-US">
                <a:solidFill>
                  <a:srgbClr val="FF0000"/>
                </a:solidFill>
              </a:rPr>
              <a:t>知情权的行使范围限于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公共事务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，不包括他人的私人信息（如个人借款、私人生活）。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对应拓展案例</a:t>
            </a:r>
            <a:r>
              <a:rPr lang="en-US" altLang="zh-CN"/>
              <a:t> 2</a:t>
            </a:r>
            <a:r>
              <a:rPr lang="zh-CN" altLang="en-US"/>
              <a:t>：小张借钱不还是私人债务纠纷（私密信息），小李的</a:t>
            </a:r>
            <a:r>
              <a:rPr lang="en-US" altLang="zh-CN"/>
              <a:t> “</a:t>
            </a:r>
            <a:r>
              <a:rPr lang="zh-CN" altLang="en-US"/>
              <a:t>知情权</a:t>
            </a:r>
            <a:r>
              <a:rPr lang="en-US" altLang="zh-CN"/>
              <a:t>” </a:t>
            </a:r>
            <a:r>
              <a:rPr lang="zh-CN" altLang="en-US"/>
              <a:t>不涵盖此范围，曝光小张隐私侵犯隐私权，依据《民法典》第</a:t>
            </a:r>
            <a:r>
              <a:rPr lang="en-US" altLang="zh-CN"/>
              <a:t> 1032 </a:t>
            </a:r>
            <a:r>
              <a:rPr lang="zh-CN" altLang="en-US"/>
              <a:t>条。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80000"/>
          </a:bodyPr>
          <a:p>
            <a:r>
              <a:rPr lang="en-US" altLang="en-US"/>
              <a:t>◦</a:t>
            </a:r>
            <a:r>
              <a:rPr lang="zh-CN" altLang="en-US"/>
              <a:t>第一部分：民事权利行使的</a:t>
            </a:r>
            <a:r>
              <a:rPr lang="en-US" altLang="zh-CN"/>
              <a:t> 3 </a:t>
            </a:r>
            <a:r>
              <a:rPr lang="zh-CN" altLang="en-US"/>
              <a:t>个规则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自愿行使规则：</a:t>
            </a:r>
            <a:r>
              <a:rPr lang="en-US" altLang="zh-CN"/>
              <a:t>“</a:t>
            </a:r>
            <a:r>
              <a:rPr lang="zh-CN" altLang="en-US"/>
              <a:t>权利是你的，你可以自己决定用不用、怎么用，但不能强迫别人配合。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举例：</a:t>
            </a:r>
            <a:r>
              <a:rPr lang="en-US" altLang="zh-CN"/>
              <a:t>“</a:t>
            </a:r>
            <a:r>
              <a:rPr lang="zh-CN" altLang="en-US"/>
              <a:t>你有</a:t>
            </a:r>
            <a:r>
              <a:rPr lang="en-US" altLang="zh-CN"/>
              <a:t>‘</a:t>
            </a:r>
            <a:r>
              <a:rPr lang="zh-CN" altLang="en-US"/>
              <a:t>借同学钱</a:t>
            </a:r>
            <a:r>
              <a:rPr lang="en-US" altLang="zh-CN"/>
              <a:t>’</a:t>
            </a:r>
            <a:r>
              <a:rPr lang="zh-CN" altLang="en-US"/>
              <a:t>的权利，也有</a:t>
            </a:r>
            <a:r>
              <a:rPr lang="en-US" altLang="zh-CN"/>
              <a:t>‘</a:t>
            </a:r>
            <a:r>
              <a:rPr lang="zh-CN" altLang="en-US"/>
              <a:t>不借钱</a:t>
            </a:r>
            <a:r>
              <a:rPr lang="en-US" altLang="zh-CN"/>
              <a:t>’</a:t>
            </a:r>
            <a:r>
              <a:rPr lang="zh-CN" altLang="en-US"/>
              <a:t>的权利，同学不能强迫你借；你有</a:t>
            </a:r>
            <a:r>
              <a:rPr lang="en-US" altLang="zh-CN"/>
              <a:t>‘</a:t>
            </a:r>
            <a:r>
              <a:rPr lang="zh-CN" altLang="en-US"/>
              <a:t>听音乐</a:t>
            </a:r>
            <a:r>
              <a:rPr lang="en-US" altLang="zh-CN"/>
              <a:t>’</a:t>
            </a:r>
            <a:r>
              <a:rPr lang="zh-CN" altLang="en-US"/>
              <a:t>的权利，也有</a:t>
            </a:r>
            <a:r>
              <a:rPr lang="en-US" altLang="zh-CN"/>
              <a:t>‘</a:t>
            </a:r>
            <a:r>
              <a:rPr lang="zh-CN" altLang="en-US"/>
              <a:t>不听</a:t>
            </a:r>
            <a:r>
              <a:rPr lang="en-US" altLang="zh-CN"/>
              <a:t>’</a:t>
            </a:r>
            <a:r>
              <a:rPr lang="zh-CN" altLang="en-US"/>
              <a:t>的权利，但不能强迫室友</a:t>
            </a:r>
            <a:r>
              <a:rPr lang="en-US" altLang="zh-CN"/>
              <a:t>‘</a:t>
            </a:r>
            <a:r>
              <a:rPr lang="zh-CN" altLang="en-US"/>
              <a:t>忍受噪音</a:t>
            </a:r>
            <a:r>
              <a:rPr lang="en-US" altLang="zh-CN"/>
              <a:t>’</a:t>
            </a:r>
            <a:r>
              <a:rPr lang="zh-CN" altLang="en-US"/>
              <a:t>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重点提示：</a:t>
            </a:r>
            <a:r>
              <a:rPr lang="en-US" altLang="zh-CN"/>
              <a:t>“</a:t>
            </a:r>
            <a:r>
              <a:rPr lang="zh-CN" altLang="en-US"/>
              <a:t>自愿不是</a:t>
            </a:r>
            <a:r>
              <a:rPr lang="en-US" altLang="zh-CN"/>
              <a:t>‘</a:t>
            </a:r>
            <a:r>
              <a:rPr lang="zh-CN" altLang="en-US"/>
              <a:t>随心所欲</a:t>
            </a:r>
            <a:r>
              <a:rPr lang="en-US" altLang="zh-CN"/>
              <a:t>’</a:t>
            </a:r>
            <a:r>
              <a:rPr lang="zh-CN" altLang="en-US"/>
              <a:t>，比如你不能</a:t>
            </a:r>
            <a:r>
              <a:rPr lang="en-US" altLang="zh-CN"/>
              <a:t>‘</a:t>
            </a:r>
            <a:r>
              <a:rPr lang="zh-CN" altLang="en-US"/>
              <a:t>自愿</a:t>
            </a:r>
            <a:r>
              <a:rPr lang="en-US" altLang="zh-CN"/>
              <a:t>’</a:t>
            </a:r>
            <a:r>
              <a:rPr lang="zh-CN" altLang="en-US"/>
              <a:t>选择</a:t>
            </a:r>
            <a:r>
              <a:rPr lang="en-US" altLang="zh-CN"/>
              <a:t>‘</a:t>
            </a:r>
            <a:r>
              <a:rPr lang="zh-CN" altLang="en-US"/>
              <a:t>偷同学的钱</a:t>
            </a:r>
            <a:r>
              <a:rPr lang="en-US" altLang="zh-CN"/>
              <a:t>’—— </a:t>
            </a:r>
            <a:r>
              <a:rPr lang="zh-CN" altLang="en-US"/>
              <a:t>因为这是违法的。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正当行使规则：</a:t>
            </a:r>
            <a:r>
              <a:rPr lang="en-US" altLang="zh-CN"/>
              <a:t>“</a:t>
            </a:r>
            <a:r>
              <a:rPr lang="zh-CN" altLang="en-US"/>
              <a:t>行使权利时，要履行相应的义务，不能</a:t>
            </a:r>
            <a:r>
              <a:rPr lang="en-US" altLang="zh-CN"/>
              <a:t>‘</a:t>
            </a:r>
            <a:r>
              <a:rPr lang="zh-CN" altLang="en-US"/>
              <a:t>只享受权利，不履行义务</a:t>
            </a:r>
            <a:r>
              <a:rPr lang="en-US" altLang="zh-CN"/>
              <a:t>’</a:t>
            </a:r>
            <a:r>
              <a:rPr lang="zh-CN" altLang="en-US"/>
              <a:t>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学生场景义务清单：</a:t>
            </a:r>
            <a:endParaRPr lang="zh-CN" altLang="en-US"/>
          </a:p>
          <a:p>
            <a:r>
              <a:rPr lang="en-US" altLang="en-US"/>
              <a:t>③</a:t>
            </a:r>
            <a:r>
              <a:rPr lang="en-US" altLang="zh-CN"/>
              <a:t> </a:t>
            </a:r>
            <a:r>
              <a:rPr lang="zh-CN" altLang="en-US"/>
              <a:t>合法行使规则：</a:t>
            </a:r>
            <a:r>
              <a:rPr lang="en-US" altLang="zh-CN"/>
              <a:t>“</a:t>
            </a:r>
            <a:r>
              <a:rPr lang="zh-CN" altLang="en-US"/>
              <a:t>行使权利的方式要合法，不能违反法律规定。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理论讲解环节（规则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限制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平衡）</a:t>
            </a:r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举例：</a:t>
            </a:r>
            <a:r>
              <a:rPr lang="en-US" altLang="zh-CN"/>
              <a:t>“</a:t>
            </a:r>
            <a:r>
              <a:rPr lang="zh-CN" altLang="en-US"/>
              <a:t>你想</a:t>
            </a:r>
            <a:r>
              <a:rPr lang="en-US" altLang="zh-CN"/>
              <a:t>‘</a:t>
            </a:r>
            <a:r>
              <a:rPr lang="zh-CN" altLang="en-US"/>
              <a:t>要回同学欠你的钱</a:t>
            </a:r>
            <a:r>
              <a:rPr lang="en-US" altLang="zh-CN"/>
              <a:t>’</a:t>
            </a:r>
            <a:r>
              <a:rPr lang="zh-CN" altLang="en-US"/>
              <a:t>，这是合法权利，但不能用</a:t>
            </a:r>
            <a:r>
              <a:rPr lang="en-US" altLang="zh-CN"/>
              <a:t>‘</a:t>
            </a:r>
            <a:r>
              <a:rPr lang="zh-CN" altLang="en-US"/>
              <a:t>威胁、恐吓</a:t>
            </a:r>
            <a:r>
              <a:rPr lang="en-US" altLang="zh-CN"/>
              <a:t>’</a:t>
            </a:r>
            <a:r>
              <a:rPr lang="zh-CN" altLang="en-US"/>
              <a:t>的方式要（违法），可以找老师调解，或者通过法律途径要；你想</a:t>
            </a:r>
            <a:r>
              <a:rPr lang="en-US" altLang="zh-CN"/>
              <a:t>‘</a:t>
            </a:r>
            <a:r>
              <a:rPr lang="zh-CN" altLang="en-US"/>
              <a:t>曝光同学的不良行为</a:t>
            </a:r>
            <a:r>
              <a:rPr lang="en-US" altLang="zh-CN"/>
              <a:t>’</a:t>
            </a:r>
            <a:r>
              <a:rPr lang="zh-CN" altLang="en-US"/>
              <a:t>，不能泄露同学的隐私（违法），可以私下找同学沟通，或者告诉老师。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▪</a:t>
            </a:r>
            <a:r>
              <a:rPr lang="zh-CN" altLang="en-US"/>
              <a:t>使用宿舍：权利（住宿舍、用设施）</a:t>
            </a:r>
            <a:r>
              <a:rPr lang="en-US" altLang="en-US"/>
              <a:t>→</a:t>
            </a:r>
            <a:r>
              <a:rPr lang="zh-CN" altLang="en-US"/>
              <a:t>义务（不吵室友、保持卫生）；</a:t>
            </a:r>
            <a:endParaRPr lang="zh-CN" altLang="en-US"/>
          </a:p>
          <a:p>
            <a:r>
              <a:rPr lang="en-US" altLang="en-US"/>
              <a:t>▪</a:t>
            </a:r>
            <a:r>
              <a:rPr lang="zh-CN" altLang="en-US"/>
              <a:t>使用教室：权利（上课、复习）</a:t>
            </a:r>
            <a:r>
              <a:rPr lang="en-US" altLang="en-US"/>
              <a:t>→</a:t>
            </a:r>
            <a:r>
              <a:rPr lang="zh-CN" altLang="en-US"/>
              <a:t>义务（不占座、不乱扔垃圾）；</a:t>
            </a:r>
            <a:endParaRPr lang="zh-CN" altLang="en-US"/>
          </a:p>
          <a:p>
            <a:r>
              <a:rPr lang="en-US" altLang="en-US"/>
              <a:t>▪</a:t>
            </a:r>
            <a:r>
              <a:rPr lang="zh-CN" altLang="en-US"/>
              <a:t>加入社团：权利（参加活动、用设备）</a:t>
            </a:r>
            <a:r>
              <a:rPr lang="en-US" altLang="en-US"/>
              <a:t>→</a:t>
            </a:r>
            <a:r>
              <a:rPr lang="zh-CN" altLang="en-US"/>
              <a:t>义务（缴会费、遵守社团规则）；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举例：</a:t>
            </a:r>
            <a:r>
              <a:rPr lang="en-US" altLang="zh-CN"/>
              <a:t>“</a:t>
            </a:r>
            <a:r>
              <a:rPr lang="zh-CN" altLang="en-US"/>
              <a:t>你加入篮球社团，享有</a:t>
            </a:r>
            <a:r>
              <a:rPr lang="en-US" altLang="zh-CN"/>
              <a:t>‘</a:t>
            </a:r>
            <a:r>
              <a:rPr lang="zh-CN" altLang="en-US"/>
              <a:t>使用社团篮球</a:t>
            </a:r>
            <a:r>
              <a:rPr lang="en-US" altLang="zh-CN"/>
              <a:t>’</a:t>
            </a:r>
            <a:r>
              <a:rPr lang="zh-CN" altLang="en-US"/>
              <a:t>的权利，同时要履行</a:t>
            </a:r>
            <a:r>
              <a:rPr lang="en-US" altLang="zh-CN"/>
              <a:t>‘</a:t>
            </a:r>
            <a:r>
              <a:rPr lang="zh-CN" altLang="en-US"/>
              <a:t>爱护篮球、不弄丢</a:t>
            </a:r>
            <a:r>
              <a:rPr lang="en-US" altLang="zh-CN"/>
              <a:t>’</a:t>
            </a:r>
            <a:r>
              <a:rPr lang="zh-CN" altLang="en-US"/>
              <a:t>的义务</a:t>
            </a:r>
            <a:r>
              <a:rPr lang="en-US" altLang="zh-CN"/>
              <a:t> —— </a:t>
            </a:r>
            <a:r>
              <a:rPr lang="zh-CN" altLang="en-US"/>
              <a:t>如果把篮球弄丢了，就没正当履行义务，可能会失去使用权利。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◦</a:t>
            </a:r>
            <a:r>
              <a:rPr lang="zh-CN" altLang="en-US"/>
              <a:t>第二部分：民事权利限制的</a:t>
            </a:r>
            <a:r>
              <a:rPr lang="en-US" altLang="zh-CN"/>
              <a:t> 2 </a:t>
            </a:r>
            <a:r>
              <a:rPr lang="zh-CN" altLang="en-US"/>
              <a:t>个原因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为了公共利益：</a:t>
            </a:r>
            <a:r>
              <a:rPr lang="en-US" altLang="zh-CN"/>
              <a:t>“</a:t>
            </a:r>
            <a:r>
              <a:rPr lang="zh-CN" altLang="en-US"/>
              <a:t>当个人权利和公共利益冲突时，个人权利要让位于公共利益</a:t>
            </a:r>
            <a:r>
              <a:rPr lang="en-US" altLang="zh-CN"/>
              <a:t> —— </a:t>
            </a:r>
            <a:r>
              <a:rPr lang="zh-CN" altLang="en-US"/>
              <a:t>因为公共利益关系到更多人的利益。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学生常见场景：</a:t>
            </a:r>
            <a:endParaRPr lang="zh-CN" altLang="en-US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为了保护他人权利：</a:t>
            </a:r>
            <a:r>
              <a:rPr lang="en-US" altLang="zh-CN"/>
              <a:t>“</a:t>
            </a:r>
            <a:r>
              <a:rPr lang="zh-CN" altLang="en-US"/>
              <a:t>你的权利和别人的权利是平等的，不能因为行使你的权利，损害别人的权利。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学生常见场景：</a:t>
            </a:r>
            <a:endParaRPr lang="zh-CN" altLang="en-US"/>
          </a:p>
          <a:p>
            <a:r>
              <a:rPr lang="en-US" altLang="en-US"/>
              <a:t>▪</a:t>
            </a:r>
            <a:r>
              <a:rPr lang="zh-CN" altLang="en-US"/>
              <a:t>疫情防控：个人</a:t>
            </a:r>
            <a:r>
              <a:rPr lang="en-US" altLang="zh-CN"/>
              <a:t> “</a:t>
            </a:r>
            <a:r>
              <a:rPr lang="zh-CN" altLang="en-US"/>
              <a:t>人身自由权</a:t>
            </a:r>
            <a:r>
              <a:rPr lang="en-US" altLang="zh-CN"/>
              <a:t>”</a:t>
            </a:r>
            <a:r>
              <a:rPr lang="en-US" altLang="en-US"/>
              <a:t>→</a:t>
            </a:r>
            <a:r>
              <a:rPr lang="zh-CN" altLang="en-US"/>
              <a:t>限制（扫码、测温、戴口罩）</a:t>
            </a:r>
            <a:r>
              <a:rPr lang="en-US" altLang="en-US"/>
              <a:t>→</a:t>
            </a:r>
            <a:r>
              <a:rPr lang="zh-CN" altLang="en-US"/>
              <a:t>保护全体师生健康（公共利益）；</a:t>
            </a:r>
            <a:endParaRPr lang="zh-CN" altLang="en-US"/>
          </a:p>
          <a:p>
            <a:r>
              <a:rPr lang="en-US" altLang="en-US"/>
              <a:t>▪</a:t>
            </a:r>
            <a:r>
              <a:rPr lang="zh-CN" altLang="en-US"/>
              <a:t>校园安全：个人</a:t>
            </a:r>
            <a:r>
              <a:rPr lang="en-US" altLang="zh-CN"/>
              <a:t> “</a:t>
            </a:r>
            <a:r>
              <a:rPr lang="zh-CN" altLang="en-US"/>
              <a:t>在操场跑步的权利</a:t>
            </a:r>
            <a:r>
              <a:rPr lang="en-US" altLang="zh-CN"/>
              <a:t>”</a:t>
            </a:r>
            <a:r>
              <a:rPr lang="en-US" altLang="en-US"/>
              <a:t>→</a:t>
            </a:r>
            <a:r>
              <a:rPr lang="zh-CN" altLang="en-US"/>
              <a:t>限制（不在操场追逐打闹）</a:t>
            </a:r>
            <a:r>
              <a:rPr lang="en-US" altLang="en-US"/>
              <a:t>→</a:t>
            </a:r>
            <a:r>
              <a:rPr lang="zh-CN" altLang="en-US"/>
              <a:t>保护其他同学安全（公共利益）；</a:t>
            </a:r>
            <a:endParaRPr lang="zh-CN" altLang="en-US"/>
          </a:p>
          <a:p>
            <a:r>
              <a:rPr lang="en-US" altLang="en-US"/>
              <a:t>▪</a:t>
            </a:r>
            <a:r>
              <a:rPr lang="zh-CN" altLang="en-US"/>
              <a:t>公共秩序：个人</a:t>
            </a:r>
            <a:r>
              <a:rPr lang="en-US" altLang="zh-CN"/>
              <a:t> “</a:t>
            </a:r>
            <a:r>
              <a:rPr lang="zh-CN" altLang="en-US"/>
              <a:t>在食堂说话的权利</a:t>
            </a:r>
            <a:r>
              <a:rPr lang="en-US" altLang="zh-CN"/>
              <a:t>”</a:t>
            </a:r>
            <a:r>
              <a:rPr lang="en-US" altLang="en-US"/>
              <a:t>→</a:t>
            </a:r>
            <a:r>
              <a:rPr lang="zh-CN" altLang="en-US"/>
              <a:t>限制（不大声喧哗）</a:t>
            </a:r>
            <a:r>
              <a:rPr lang="en-US" altLang="en-US"/>
              <a:t>→</a:t>
            </a:r>
            <a:r>
              <a:rPr lang="zh-CN" altLang="en-US"/>
              <a:t>维护食堂就餐秩序（公共利益）；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举例：</a:t>
            </a:r>
            <a:r>
              <a:rPr lang="en-US" altLang="zh-CN"/>
              <a:t>“</a:t>
            </a:r>
            <a:r>
              <a:rPr lang="zh-CN" altLang="en-US"/>
              <a:t>疫情期间，学校不让你随意出校，不是剥夺你的人身自由权，而是为了防止疫情传播，保护全体同学的健康</a:t>
            </a:r>
            <a:r>
              <a:rPr lang="en-US" altLang="zh-CN"/>
              <a:t> —— </a:t>
            </a:r>
            <a:r>
              <a:rPr lang="zh-CN" altLang="en-US"/>
              <a:t>这就是为了公共利益限制个人权利。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▪</a:t>
            </a:r>
            <a:r>
              <a:rPr lang="zh-CN" altLang="en-US"/>
              <a:t>宿舍休息：你的</a:t>
            </a:r>
            <a:r>
              <a:rPr lang="en-US" altLang="zh-CN"/>
              <a:t> “</a:t>
            </a:r>
            <a:r>
              <a:rPr lang="zh-CN" altLang="en-US"/>
              <a:t>听音乐权利</a:t>
            </a:r>
            <a:r>
              <a:rPr lang="en-US" altLang="zh-CN"/>
              <a:t>”</a:t>
            </a:r>
            <a:r>
              <a:rPr lang="en-US" altLang="en-US"/>
              <a:t>→</a:t>
            </a:r>
            <a:r>
              <a:rPr lang="zh-CN" altLang="en-US"/>
              <a:t>不能侵犯别人的</a:t>
            </a:r>
            <a:r>
              <a:rPr lang="en-US" altLang="zh-CN"/>
              <a:t> “</a:t>
            </a:r>
            <a:r>
              <a:rPr lang="zh-CN" altLang="en-US"/>
              <a:t>休息权利</a:t>
            </a:r>
            <a:r>
              <a:rPr lang="en-US" altLang="zh-CN"/>
              <a:t>”</a:t>
            </a:r>
            <a:r>
              <a:rPr lang="zh-CN" altLang="en-US"/>
              <a:t>（所以要戴耳机）；</a:t>
            </a:r>
            <a:endParaRPr lang="zh-CN" altLang="en-US"/>
          </a:p>
          <a:p>
            <a:r>
              <a:rPr lang="en-US" altLang="en-US"/>
              <a:t>▪</a:t>
            </a:r>
            <a:r>
              <a:rPr lang="zh-CN" altLang="en-US"/>
              <a:t>朋友圈发言：你的</a:t>
            </a:r>
            <a:r>
              <a:rPr lang="en-US" altLang="zh-CN"/>
              <a:t> “</a:t>
            </a:r>
            <a:r>
              <a:rPr lang="zh-CN" altLang="en-US"/>
              <a:t>言论自由权利</a:t>
            </a:r>
            <a:r>
              <a:rPr lang="en-US" altLang="zh-CN"/>
              <a:t>”</a:t>
            </a:r>
            <a:r>
              <a:rPr lang="en-US" altLang="en-US"/>
              <a:t>→</a:t>
            </a:r>
            <a:r>
              <a:rPr lang="zh-CN" altLang="en-US"/>
              <a:t>不能侵犯别人的</a:t>
            </a:r>
            <a:r>
              <a:rPr lang="en-US" altLang="zh-CN"/>
              <a:t> “</a:t>
            </a:r>
            <a:r>
              <a:rPr lang="zh-CN" altLang="en-US"/>
              <a:t>名誉权</a:t>
            </a:r>
            <a:r>
              <a:rPr lang="en-US" altLang="zh-CN"/>
              <a:t>”</a:t>
            </a:r>
            <a:r>
              <a:rPr lang="zh-CN" altLang="en-US"/>
              <a:t>（所以不能造谣）；</a:t>
            </a:r>
            <a:endParaRPr lang="zh-CN" altLang="en-US"/>
          </a:p>
          <a:p>
            <a:r>
              <a:rPr lang="en-US" altLang="en-US"/>
              <a:t>▪</a:t>
            </a:r>
            <a:r>
              <a:rPr lang="zh-CN" altLang="en-US"/>
              <a:t>教室占座：你的</a:t>
            </a:r>
            <a:r>
              <a:rPr lang="en-US" altLang="zh-CN"/>
              <a:t> “</a:t>
            </a:r>
            <a:r>
              <a:rPr lang="zh-CN" altLang="en-US"/>
              <a:t>使用教室权利</a:t>
            </a:r>
            <a:r>
              <a:rPr lang="en-US" altLang="zh-CN"/>
              <a:t>”</a:t>
            </a:r>
            <a:r>
              <a:rPr lang="en-US" altLang="en-US"/>
              <a:t>→</a:t>
            </a:r>
            <a:r>
              <a:rPr lang="zh-CN" altLang="en-US"/>
              <a:t>不能侵犯别人的</a:t>
            </a:r>
            <a:r>
              <a:rPr lang="en-US" altLang="zh-CN"/>
              <a:t> “</a:t>
            </a:r>
            <a:r>
              <a:rPr lang="zh-CN" altLang="en-US"/>
              <a:t>使用教室权利</a:t>
            </a:r>
            <a:r>
              <a:rPr lang="en-US" altLang="zh-CN"/>
              <a:t>”</a:t>
            </a:r>
            <a:r>
              <a:rPr lang="zh-CN" altLang="en-US"/>
              <a:t>（所以不能长期占座）；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举例：</a:t>
            </a:r>
            <a:r>
              <a:rPr lang="en-US" altLang="zh-CN"/>
              <a:t>“</a:t>
            </a:r>
            <a:r>
              <a:rPr lang="zh-CN" altLang="en-US"/>
              <a:t>你在朋友圈吐槽同学，说</a:t>
            </a:r>
            <a:r>
              <a:rPr lang="en-US" altLang="zh-CN"/>
              <a:t>‘</a:t>
            </a:r>
            <a:r>
              <a:rPr lang="zh-CN" altLang="en-US"/>
              <a:t>他是骗子，别和他打交道</a:t>
            </a:r>
            <a:r>
              <a:rPr lang="en-US" altLang="zh-CN"/>
              <a:t>’</a:t>
            </a:r>
            <a:r>
              <a:rPr lang="zh-CN" altLang="en-US"/>
              <a:t>，如果没有证据，就是在造谣，侵犯了同学的名誉权</a:t>
            </a:r>
            <a:r>
              <a:rPr lang="en-US" altLang="zh-CN"/>
              <a:t> —— </a:t>
            </a:r>
            <a:r>
              <a:rPr lang="zh-CN" altLang="en-US"/>
              <a:t>你的言论自由权要让位于同学的名誉权。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◦</a:t>
            </a:r>
            <a:r>
              <a:rPr lang="zh-CN" altLang="en-US"/>
              <a:t>第三部分：权利行使的平衡原则</a:t>
            </a:r>
            <a:endParaRPr lang="zh-CN" altLang="en-US"/>
          </a:p>
          <a:p>
            <a:r>
              <a:rPr lang="zh-CN" altLang="en-US"/>
              <a:t>通俗解释：</a:t>
            </a:r>
            <a:r>
              <a:rPr lang="en-US" altLang="zh-CN"/>
              <a:t>“</a:t>
            </a:r>
            <a:r>
              <a:rPr lang="zh-CN" altLang="en-US"/>
              <a:t>行使权利就像</a:t>
            </a:r>
            <a:r>
              <a:rPr lang="en-US" altLang="zh-CN"/>
              <a:t>‘</a:t>
            </a:r>
            <a:r>
              <a:rPr lang="zh-CN" altLang="en-US"/>
              <a:t>开车</a:t>
            </a:r>
            <a:r>
              <a:rPr lang="en-US" altLang="zh-CN"/>
              <a:t>’</a:t>
            </a:r>
            <a:r>
              <a:rPr lang="zh-CN" altLang="en-US"/>
              <a:t>，你有</a:t>
            </a:r>
            <a:r>
              <a:rPr lang="en-US" altLang="zh-CN"/>
              <a:t>‘</a:t>
            </a:r>
            <a:r>
              <a:rPr lang="zh-CN" altLang="en-US"/>
              <a:t>开车的权利</a:t>
            </a:r>
            <a:r>
              <a:rPr lang="en-US" altLang="zh-CN"/>
              <a:t>’</a:t>
            </a:r>
            <a:r>
              <a:rPr lang="zh-CN" altLang="en-US"/>
              <a:t>，但必须遵守交通规则（不能闯红灯、不能超速），否则会撞到别人</a:t>
            </a:r>
            <a:r>
              <a:rPr lang="en-US" altLang="zh-CN"/>
              <a:t> —— </a:t>
            </a:r>
            <a:r>
              <a:rPr lang="zh-CN" altLang="en-US"/>
              <a:t>权利行使也要</a:t>
            </a:r>
            <a:r>
              <a:rPr lang="en-US" altLang="zh-CN"/>
              <a:t>‘</a:t>
            </a:r>
            <a:r>
              <a:rPr lang="zh-CN" altLang="en-US"/>
              <a:t>守规则</a:t>
            </a:r>
            <a:r>
              <a:rPr lang="en-US" altLang="zh-CN"/>
              <a:t>’</a:t>
            </a:r>
            <a:r>
              <a:rPr lang="zh-CN" altLang="en-US"/>
              <a:t>，平衡自己和他人、公共的利益。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◦</a:t>
            </a:r>
            <a:r>
              <a:rPr lang="zh-CN" altLang="en-US"/>
              <a:t>分析主案例</a:t>
            </a:r>
            <a:r>
              <a:rPr lang="en-US" altLang="zh-CN"/>
              <a:t> 1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小王有听音乐的权利吗？他深夜外放音乐的行为，违反了权利行使的哪条规则？为什么？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2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有听音乐的权利，但违反了</a:t>
            </a:r>
            <a:r>
              <a:rPr lang="en-US" altLang="zh-CN">
                <a:solidFill>
                  <a:srgbClr val="FF0000"/>
                </a:solidFill>
              </a:rPr>
              <a:t>‘</a:t>
            </a:r>
            <a:r>
              <a:rPr lang="zh-CN" altLang="en-US">
                <a:solidFill>
                  <a:srgbClr val="FF0000"/>
                </a:solidFill>
              </a:rPr>
              <a:t>正当行使规则</a:t>
            </a:r>
            <a:r>
              <a:rPr lang="en-US" altLang="zh-CN">
                <a:solidFill>
                  <a:srgbClr val="FF0000"/>
                </a:solidFill>
              </a:rPr>
              <a:t>’</a:t>
            </a:r>
            <a:r>
              <a:rPr lang="zh-CN" altLang="en-US">
                <a:solidFill>
                  <a:srgbClr val="FF0000"/>
                </a:solidFill>
              </a:rPr>
              <a:t>和</a:t>
            </a:r>
            <a:r>
              <a:rPr lang="en-US" altLang="zh-CN">
                <a:solidFill>
                  <a:srgbClr val="FF0000"/>
                </a:solidFill>
              </a:rPr>
              <a:t>‘</a:t>
            </a:r>
            <a:r>
              <a:rPr lang="zh-CN" altLang="en-US">
                <a:solidFill>
                  <a:srgbClr val="FF0000"/>
                </a:solidFill>
              </a:rPr>
              <a:t>不得滥用规则</a:t>
            </a:r>
            <a:r>
              <a:rPr lang="en-US" altLang="zh-CN">
                <a:solidFill>
                  <a:srgbClr val="FF0000"/>
                </a:solidFill>
              </a:rPr>
              <a:t>’—— </a:t>
            </a:r>
            <a:r>
              <a:rPr lang="zh-CN" altLang="en-US">
                <a:solidFill>
                  <a:srgbClr val="FF0000"/>
                </a:solidFill>
              </a:rPr>
              <a:t>小王行使权利时，未履行</a:t>
            </a:r>
            <a:r>
              <a:rPr lang="en-US" altLang="zh-CN">
                <a:solidFill>
                  <a:srgbClr val="FF0000"/>
                </a:solidFill>
              </a:rPr>
              <a:t>‘</a:t>
            </a:r>
            <a:r>
              <a:rPr lang="zh-CN" altLang="en-US">
                <a:solidFill>
                  <a:srgbClr val="FF0000"/>
                </a:solidFill>
              </a:rPr>
              <a:t>不影响室友休息</a:t>
            </a:r>
            <a:r>
              <a:rPr lang="en-US" altLang="zh-CN">
                <a:solidFill>
                  <a:srgbClr val="FF0000"/>
                </a:solidFill>
              </a:rPr>
              <a:t>’</a:t>
            </a:r>
            <a:r>
              <a:rPr lang="zh-CN" altLang="en-US">
                <a:solidFill>
                  <a:srgbClr val="FF0000"/>
                </a:solidFill>
              </a:rPr>
              <a:t>的义务，且深夜外放音乐损害了小李的休息权（他人合法权益），属于滥用权利，依据《民法典》第</a:t>
            </a:r>
            <a:r>
              <a:rPr lang="en-US" altLang="zh-CN">
                <a:solidFill>
                  <a:srgbClr val="FF0000"/>
                </a:solidFill>
              </a:rPr>
              <a:t> 131 </a:t>
            </a:r>
            <a:r>
              <a:rPr lang="zh-CN" altLang="en-US">
                <a:solidFill>
                  <a:srgbClr val="FF0000"/>
                </a:solidFill>
              </a:rPr>
              <a:t>条、第</a:t>
            </a:r>
            <a:r>
              <a:rPr lang="en-US" altLang="zh-CN">
                <a:solidFill>
                  <a:srgbClr val="FF0000"/>
                </a:solidFill>
              </a:rPr>
              <a:t> 132 </a:t>
            </a:r>
            <a:r>
              <a:rPr lang="zh-CN" altLang="en-US">
                <a:solidFill>
                  <a:srgbClr val="FF0000"/>
                </a:solidFill>
              </a:rPr>
              <a:t>条。小王应该戴耳机听音乐，平衡自己和小李的权利。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案例分析环节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主案例</a:t>
            </a:r>
            <a:r>
              <a:rPr lang="en-US" altLang="zh-CN"/>
              <a:t> 1</a:t>
            </a:r>
            <a:r>
              <a:rPr lang="zh-CN" altLang="en-US"/>
              <a:t>：学生照片被培训机构冒用（肖像权</a:t>
            </a:r>
            <a:r>
              <a:rPr lang="en-US" altLang="zh-CN"/>
              <a:t> —— </a:t>
            </a:r>
            <a:r>
              <a:rPr lang="zh-CN" altLang="en-US"/>
              <a:t>人身权）</a:t>
            </a:r>
            <a:endParaRPr lang="zh-CN" altLang="en-US"/>
          </a:p>
          <a:p>
            <a:r>
              <a:rPr lang="zh-CN" altLang="en-US"/>
              <a:t>小王是高职舞蹈专业学生，参加学校组织的</a:t>
            </a:r>
            <a:r>
              <a:rPr lang="en-US" altLang="zh-CN"/>
              <a:t> “</a:t>
            </a:r>
            <a:r>
              <a:rPr lang="zh-CN" altLang="en-US"/>
              <a:t>校园舞蹈大赛</a:t>
            </a:r>
            <a:r>
              <a:rPr lang="en-US" altLang="zh-CN"/>
              <a:t>” </a:t>
            </a:r>
            <a:r>
              <a:rPr lang="zh-CN" altLang="en-US"/>
              <a:t>时，被摄影师拍摄了多张表演照片。</a:t>
            </a:r>
            <a:r>
              <a:rPr lang="en-US" altLang="zh-CN"/>
              <a:t>2024 </a:t>
            </a:r>
            <a:r>
              <a:rPr lang="zh-CN" altLang="en-US"/>
              <a:t>年</a:t>
            </a:r>
            <a:r>
              <a:rPr lang="en-US" altLang="zh-CN"/>
              <a:t> 5 </a:t>
            </a:r>
            <a:r>
              <a:rPr lang="zh-CN" altLang="en-US"/>
              <a:t>月，小王发现某舞蹈培训机构在其招生海报上，未经自己同意使用了其中一张照片，海报上标注</a:t>
            </a:r>
            <a:r>
              <a:rPr lang="en-US" altLang="zh-CN"/>
              <a:t> “</a:t>
            </a:r>
            <a:r>
              <a:rPr lang="zh-CN" altLang="en-US"/>
              <a:t>本校学员获奖风采</a:t>
            </a:r>
            <a:r>
              <a:rPr lang="en-US" altLang="zh-CN"/>
              <a:t>”</a:t>
            </a:r>
            <a:r>
              <a:rPr lang="zh-CN" altLang="en-US"/>
              <a:t>，实际小王从未在该机构学习。小王认为</a:t>
            </a:r>
            <a:r>
              <a:rPr lang="en-US" altLang="zh-CN"/>
              <a:t> “</a:t>
            </a:r>
            <a:r>
              <a:rPr lang="zh-CN" altLang="en-US"/>
              <a:t>机构侵犯了自己的权利</a:t>
            </a:r>
            <a:r>
              <a:rPr lang="en-US" altLang="zh-CN"/>
              <a:t>”</a:t>
            </a:r>
            <a:r>
              <a:rPr lang="zh-CN" altLang="en-US"/>
              <a:t>，该权利属于哪类民事权利？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◦</a:t>
            </a:r>
            <a:r>
              <a:rPr lang="zh-CN" altLang="en-US"/>
              <a:t>分析拓展案例</a:t>
            </a:r>
            <a:r>
              <a:rPr lang="en-US" altLang="zh-CN"/>
              <a:t> 2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小李有</a:t>
            </a:r>
            <a:r>
              <a:rPr lang="en-US" altLang="zh-CN"/>
              <a:t>‘</a:t>
            </a:r>
            <a:r>
              <a:rPr lang="zh-CN" altLang="en-US"/>
              <a:t>知情权</a:t>
            </a:r>
            <a:r>
              <a:rPr lang="en-US" altLang="zh-CN"/>
              <a:t>’</a:t>
            </a:r>
            <a:r>
              <a:rPr lang="zh-CN" altLang="en-US"/>
              <a:t>吗？她在朋友圈曝光小张隐私的行为，是否侵犯小张的权利？为什么？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1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小李的</a:t>
            </a:r>
            <a:r>
              <a:rPr lang="en-US" altLang="zh-CN">
                <a:solidFill>
                  <a:srgbClr val="FF0000"/>
                </a:solidFill>
              </a:rPr>
              <a:t>‘</a:t>
            </a:r>
            <a:r>
              <a:rPr lang="zh-CN" altLang="en-US">
                <a:solidFill>
                  <a:srgbClr val="FF0000"/>
                </a:solidFill>
              </a:rPr>
              <a:t>知情权</a:t>
            </a:r>
            <a:r>
              <a:rPr lang="en-US" altLang="zh-CN">
                <a:solidFill>
                  <a:srgbClr val="FF0000"/>
                </a:solidFill>
              </a:rPr>
              <a:t>’</a:t>
            </a:r>
            <a:r>
              <a:rPr lang="zh-CN" altLang="en-US">
                <a:solidFill>
                  <a:srgbClr val="FF0000"/>
                </a:solidFill>
              </a:rPr>
              <a:t>不包括小张的私人借款信息（知情权限于公共事务）；曝光行为侵犯小张的隐私权和名誉权</a:t>
            </a:r>
            <a:r>
              <a:rPr lang="en-US" altLang="zh-CN">
                <a:solidFill>
                  <a:srgbClr val="FF0000"/>
                </a:solidFill>
              </a:rPr>
              <a:t> —— </a:t>
            </a:r>
            <a:r>
              <a:rPr lang="zh-CN" altLang="en-US">
                <a:solidFill>
                  <a:srgbClr val="FF0000"/>
                </a:solidFill>
              </a:rPr>
              <a:t>小张借钱不还是私人纠纷，属于私密信息，小李的行为超出了知情权范围，损害了小张的合法权益，属于滥用权利，依据《民法典》第</a:t>
            </a:r>
            <a:r>
              <a:rPr lang="en-US" altLang="zh-CN">
                <a:solidFill>
                  <a:srgbClr val="FF0000"/>
                </a:solidFill>
              </a:rPr>
              <a:t> 132 </a:t>
            </a:r>
            <a:r>
              <a:rPr lang="zh-CN" altLang="en-US">
                <a:solidFill>
                  <a:srgbClr val="FF0000"/>
                </a:solidFill>
              </a:rPr>
              <a:t>条、第</a:t>
            </a:r>
            <a:r>
              <a:rPr lang="en-US" altLang="zh-CN">
                <a:solidFill>
                  <a:srgbClr val="FF0000"/>
                </a:solidFill>
              </a:rPr>
              <a:t> 1032 </a:t>
            </a:r>
            <a:r>
              <a:rPr lang="zh-CN" altLang="en-US">
                <a:solidFill>
                  <a:srgbClr val="FF0000"/>
                </a:solidFill>
              </a:rPr>
              <a:t>条。小李应该私下提醒其他同学，或让老师协助催款，而不是曝光隐私。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◦</a:t>
            </a:r>
            <a:r>
              <a:rPr lang="zh-CN" altLang="en-US"/>
              <a:t>分析拓展案例</a:t>
            </a:r>
            <a:r>
              <a:rPr lang="en-US" altLang="zh-CN"/>
              <a:t> 3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小赵有人身自由权吗？他拒绝配合疫情防控的行为，为什么不合法？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2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有人身自由权，但该权利受</a:t>
            </a:r>
            <a:r>
              <a:rPr lang="en-US" altLang="zh-CN">
                <a:solidFill>
                  <a:srgbClr val="FF0000"/>
                </a:solidFill>
              </a:rPr>
              <a:t>‘</a:t>
            </a:r>
            <a:r>
              <a:rPr lang="zh-CN" altLang="en-US">
                <a:solidFill>
                  <a:srgbClr val="FF0000"/>
                </a:solidFill>
              </a:rPr>
              <a:t>公共利益</a:t>
            </a:r>
            <a:r>
              <a:rPr lang="en-US" altLang="zh-CN">
                <a:solidFill>
                  <a:srgbClr val="FF0000"/>
                </a:solidFill>
              </a:rPr>
              <a:t>’</a:t>
            </a:r>
            <a:r>
              <a:rPr lang="zh-CN" altLang="en-US">
                <a:solidFill>
                  <a:srgbClr val="FF0000"/>
                </a:solidFill>
              </a:rPr>
              <a:t>限制</a:t>
            </a:r>
            <a:r>
              <a:rPr lang="en-US" altLang="zh-CN">
                <a:solidFill>
                  <a:srgbClr val="FF0000"/>
                </a:solidFill>
              </a:rPr>
              <a:t> —— </a:t>
            </a:r>
            <a:r>
              <a:rPr lang="zh-CN" altLang="en-US">
                <a:solidFill>
                  <a:srgbClr val="FF0000"/>
                </a:solidFill>
              </a:rPr>
              <a:t>学校疫情防控是为了保护全体师生的健康（公共利益），小赵拒绝扫码测温，可能导致疫情传播风险，损害公共利益，属于滥用权利，依据《民法典》第</a:t>
            </a:r>
            <a:r>
              <a:rPr lang="en-US" altLang="zh-CN">
                <a:solidFill>
                  <a:srgbClr val="FF0000"/>
                </a:solidFill>
              </a:rPr>
              <a:t> 132 </a:t>
            </a:r>
            <a:r>
              <a:rPr lang="zh-CN" altLang="en-US">
                <a:solidFill>
                  <a:srgbClr val="FF0000"/>
                </a:solidFill>
              </a:rPr>
              <a:t>条。小赵必须配合疫情防控，这是个人权利让位于公共利益的体现。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◦</a:t>
            </a:r>
            <a:r>
              <a:rPr lang="zh-CN" altLang="en-US"/>
              <a:t>分析拓展案例</a:t>
            </a:r>
            <a:r>
              <a:rPr lang="en-US" altLang="zh-CN"/>
              <a:t> 4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小孙有使用教室的权利吗？他用书本占座的行为，是否侵犯其他同学的权利？为什么？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1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有使用教室的权利，但占座行为侵犯了其他同学的使用权利</a:t>
            </a:r>
            <a:r>
              <a:rPr lang="en-US" altLang="zh-CN">
                <a:solidFill>
                  <a:srgbClr val="FF0000"/>
                </a:solidFill>
              </a:rPr>
              <a:t> —— </a:t>
            </a:r>
            <a:r>
              <a:rPr lang="zh-CN" altLang="en-US">
                <a:solidFill>
                  <a:srgbClr val="FF0000"/>
                </a:solidFill>
              </a:rPr>
              <a:t>小孙用书本占座却长时间不来，导致座位闲置，其他同学无法使用，违反了</a:t>
            </a:r>
            <a:r>
              <a:rPr lang="en-US" altLang="zh-CN">
                <a:solidFill>
                  <a:srgbClr val="FF0000"/>
                </a:solidFill>
              </a:rPr>
              <a:t>‘</a:t>
            </a:r>
            <a:r>
              <a:rPr lang="zh-CN" altLang="en-US">
                <a:solidFill>
                  <a:srgbClr val="FF0000"/>
                </a:solidFill>
              </a:rPr>
              <a:t>正当行使规则</a:t>
            </a:r>
            <a:r>
              <a:rPr lang="en-US" altLang="zh-CN">
                <a:solidFill>
                  <a:srgbClr val="FF0000"/>
                </a:solidFill>
              </a:rPr>
              <a:t>’</a:t>
            </a:r>
            <a:r>
              <a:rPr lang="zh-CN" altLang="en-US">
                <a:solidFill>
                  <a:srgbClr val="FF0000"/>
                </a:solidFill>
              </a:rPr>
              <a:t>（未履行</a:t>
            </a:r>
            <a:r>
              <a:rPr lang="en-US" altLang="zh-CN">
                <a:solidFill>
                  <a:srgbClr val="FF0000"/>
                </a:solidFill>
              </a:rPr>
              <a:t>‘</a:t>
            </a:r>
            <a:r>
              <a:rPr lang="zh-CN" altLang="en-US">
                <a:solidFill>
                  <a:srgbClr val="FF0000"/>
                </a:solidFill>
              </a:rPr>
              <a:t>保障他人使用</a:t>
            </a:r>
            <a:r>
              <a:rPr lang="en-US" altLang="zh-CN">
                <a:solidFill>
                  <a:srgbClr val="FF0000"/>
                </a:solidFill>
              </a:rPr>
              <a:t>’</a:t>
            </a:r>
            <a:r>
              <a:rPr lang="zh-CN" altLang="en-US">
                <a:solidFill>
                  <a:srgbClr val="FF0000"/>
                </a:solidFill>
              </a:rPr>
              <a:t>的义务），属于滥用权利，依据《民法典》第</a:t>
            </a:r>
            <a:r>
              <a:rPr lang="en-US" altLang="zh-CN">
                <a:solidFill>
                  <a:srgbClr val="FF0000"/>
                </a:solidFill>
              </a:rPr>
              <a:t> 131 </a:t>
            </a:r>
            <a:r>
              <a:rPr lang="zh-CN" altLang="en-US">
                <a:solidFill>
                  <a:srgbClr val="FF0000"/>
                </a:solidFill>
              </a:rPr>
              <a:t>条、第</a:t>
            </a:r>
            <a:r>
              <a:rPr lang="en-US" altLang="zh-CN">
                <a:solidFill>
                  <a:srgbClr val="FF0000"/>
                </a:solidFill>
              </a:rPr>
              <a:t> 132 </a:t>
            </a:r>
            <a:r>
              <a:rPr lang="zh-CN" altLang="en-US">
                <a:solidFill>
                  <a:srgbClr val="FF0000"/>
                </a:solidFill>
              </a:rPr>
              <a:t>条。小孙应该</a:t>
            </a:r>
            <a:r>
              <a:rPr lang="en-US" altLang="zh-CN">
                <a:solidFill>
                  <a:srgbClr val="FF0000"/>
                </a:solidFill>
              </a:rPr>
              <a:t>‘</a:t>
            </a:r>
            <a:r>
              <a:rPr lang="zh-CN" altLang="en-US">
                <a:solidFill>
                  <a:srgbClr val="FF0000"/>
                </a:solidFill>
              </a:rPr>
              <a:t>人到座到</a:t>
            </a:r>
            <a:r>
              <a:rPr lang="en-US" altLang="zh-CN">
                <a:solidFill>
                  <a:srgbClr val="FF0000"/>
                </a:solidFill>
              </a:rPr>
              <a:t>’</a:t>
            </a:r>
            <a:r>
              <a:rPr lang="zh-CN" altLang="en-US">
                <a:solidFill>
                  <a:srgbClr val="FF0000"/>
                </a:solidFill>
              </a:rPr>
              <a:t>，不长期占座。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◦</a:t>
            </a:r>
            <a:r>
              <a:rPr lang="zh-CN" altLang="en-US"/>
              <a:t>核心规则：</a:t>
            </a:r>
            <a:r>
              <a:rPr lang="en-US" altLang="zh-CN"/>
              <a:t>“</a:t>
            </a:r>
            <a:r>
              <a:rPr lang="zh-CN" altLang="en-US"/>
              <a:t>行使权利三规则，自愿正当加合法；权利限制两原因，公共利益他人权；平衡自己与他人，不滥用权不侵权。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◦</a:t>
            </a:r>
            <a:r>
              <a:rPr lang="zh-CN" altLang="en-US"/>
              <a:t>行为指引：</a:t>
            </a:r>
            <a:r>
              <a:rPr lang="en-US" altLang="zh-CN"/>
              <a:t>“</a:t>
            </a:r>
            <a:r>
              <a:rPr lang="zh-CN" altLang="en-US"/>
              <a:t>在宿舍，听音乐戴耳机，不吵室友；在朋友圈，不造谣不曝隐私，尊重他人；在学校，配合防控不占座，维护公共利益</a:t>
            </a:r>
            <a:r>
              <a:rPr lang="en-US" altLang="zh-CN"/>
              <a:t> —— </a:t>
            </a:r>
            <a:r>
              <a:rPr lang="zh-CN" altLang="en-US"/>
              <a:t>这就是合法行使权利的正确方式。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小结环节（核心规则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行为指引）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2</a:t>
            </a:r>
            <a:r>
              <a:rPr lang="zh-CN" altLang="en-US"/>
              <a:t>：学生手机被同学损坏（所有权</a:t>
            </a:r>
            <a:r>
              <a:rPr lang="en-US" altLang="zh-CN"/>
              <a:t> —— </a:t>
            </a:r>
            <a:r>
              <a:rPr lang="zh-CN" altLang="en-US"/>
              <a:t>财产权）</a:t>
            </a:r>
            <a:endParaRPr lang="zh-CN" altLang="en-US"/>
          </a:p>
          <a:p>
            <a:r>
              <a:rPr lang="zh-CN" altLang="en-US"/>
              <a:t>小李是高职计算机专业学生，将自己价值</a:t>
            </a:r>
            <a:r>
              <a:rPr lang="en-US" altLang="zh-CN"/>
              <a:t> 5000 </a:t>
            </a:r>
            <a:r>
              <a:rPr lang="zh-CN" altLang="en-US"/>
              <a:t>元的笔记本电脑借给同学小张使用。小张在使用时，因操作不当导致电脑屏幕破裂（维修需</a:t>
            </a:r>
            <a:r>
              <a:rPr lang="en-US" altLang="zh-CN"/>
              <a:t> 1500 </a:t>
            </a:r>
            <a:r>
              <a:rPr lang="zh-CN" altLang="en-US"/>
              <a:t>元），小张拒绝赔偿，称</a:t>
            </a:r>
            <a:r>
              <a:rPr lang="en-US" altLang="zh-CN"/>
              <a:t> “</a:t>
            </a:r>
            <a:r>
              <a:rPr lang="zh-CN" altLang="en-US"/>
              <a:t>只是借来看电影，没想到会坏</a:t>
            </a:r>
            <a:r>
              <a:rPr lang="en-US" altLang="zh-CN"/>
              <a:t>”</a:t>
            </a:r>
            <a:r>
              <a:rPr lang="zh-CN" altLang="en-US"/>
              <a:t>。小李的哪项民事权利被侵犯？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3</a:t>
            </a:r>
            <a:r>
              <a:rPr lang="zh-CN" altLang="en-US"/>
              <a:t>：学生论文被学长抄袭发表（著作权</a:t>
            </a:r>
            <a:r>
              <a:rPr lang="en-US" altLang="zh-CN"/>
              <a:t> —— </a:t>
            </a:r>
            <a:r>
              <a:rPr lang="zh-CN" altLang="en-US"/>
              <a:t>知识产权）</a:t>
            </a:r>
            <a:endParaRPr lang="zh-CN" altLang="en-US"/>
          </a:p>
          <a:p>
            <a:r>
              <a:rPr lang="zh-CN" altLang="en-US"/>
              <a:t>小赵是高职文秘专业学生，完成课程论文《高职学生公文写作常见问题分析》后，提交给老师评分。</a:t>
            </a:r>
            <a:r>
              <a:rPr lang="en-US" altLang="zh-CN"/>
              <a:t>2024 </a:t>
            </a:r>
            <a:r>
              <a:rPr lang="zh-CN" altLang="en-US"/>
              <a:t>年</a:t>
            </a:r>
            <a:r>
              <a:rPr lang="en-US" altLang="zh-CN"/>
              <a:t> 6 </a:t>
            </a:r>
            <a:r>
              <a:rPr lang="zh-CN" altLang="en-US"/>
              <a:t>月，小赵在某期刊上发现，学长小王发表的论文《高职公文写作问题研究》，内容与自己的课程论文高度重合（约</a:t>
            </a:r>
            <a:r>
              <a:rPr lang="en-US" altLang="zh-CN"/>
              <a:t> 80% </a:t>
            </a:r>
            <a:r>
              <a:rPr lang="zh-CN" altLang="en-US"/>
              <a:t>文字一致），且未注明引用来源。小赵的哪项民事权利被侵犯？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4</a:t>
            </a:r>
            <a:r>
              <a:rPr lang="zh-CN" altLang="en-US"/>
              <a:t>：学生社团会员被取消活动资格（社员权）</a:t>
            </a:r>
            <a:endParaRPr lang="zh-CN" altLang="en-US"/>
          </a:p>
          <a:p>
            <a:r>
              <a:rPr lang="zh-CN" altLang="en-US"/>
              <a:t>小孙是高职动漫专业学生，加入学校</a:t>
            </a:r>
            <a:r>
              <a:rPr lang="en-US" altLang="zh-CN"/>
              <a:t> “</a:t>
            </a:r>
            <a:r>
              <a:rPr lang="zh-CN" altLang="en-US"/>
              <a:t>动漫社团</a:t>
            </a:r>
            <a:r>
              <a:rPr lang="en-US" altLang="zh-CN"/>
              <a:t>”</a:t>
            </a:r>
            <a:r>
              <a:rPr lang="zh-CN" altLang="en-US"/>
              <a:t>（注册为学生团体），缴纳了</a:t>
            </a:r>
            <a:r>
              <a:rPr lang="en-US" altLang="zh-CN"/>
              <a:t> 200 </a:t>
            </a:r>
            <a:r>
              <a:rPr lang="zh-CN" altLang="en-US"/>
              <a:t>元会费，社团章程规定</a:t>
            </a:r>
            <a:r>
              <a:rPr lang="en-US" altLang="zh-CN"/>
              <a:t> “</a:t>
            </a:r>
            <a:r>
              <a:rPr lang="zh-CN" altLang="en-US"/>
              <a:t>会员享有参加社团活动、使用社团设备的权利</a:t>
            </a:r>
            <a:r>
              <a:rPr lang="en-US" altLang="zh-CN"/>
              <a:t>”</a:t>
            </a:r>
            <a:r>
              <a:rPr lang="zh-CN" altLang="en-US"/>
              <a:t>。</a:t>
            </a:r>
            <a:r>
              <a:rPr lang="en-US" altLang="zh-CN"/>
              <a:t>2024 </a:t>
            </a:r>
            <a:r>
              <a:rPr lang="zh-CN" altLang="en-US"/>
              <a:t>年</a:t>
            </a:r>
            <a:r>
              <a:rPr lang="en-US" altLang="zh-CN"/>
              <a:t> 9 </a:t>
            </a:r>
            <a:r>
              <a:rPr lang="zh-CN" altLang="en-US"/>
              <a:t>月，社团新负责人以</a:t>
            </a:r>
            <a:r>
              <a:rPr lang="en-US" altLang="zh-CN"/>
              <a:t> “</a:t>
            </a:r>
            <a:r>
              <a:rPr lang="zh-CN" altLang="en-US"/>
              <a:t>小孙参加活动太少</a:t>
            </a:r>
            <a:r>
              <a:rPr lang="en-US" altLang="zh-CN"/>
              <a:t>” </a:t>
            </a:r>
            <a:r>
              <a:rPr lang="zh-CN" altLang="en-US"/>
              <a:t>为由，取消了小孙的会员资格，拒绝退还会费，也不让小孙参加后续动漫展活动。小孙被侵犯的权利属于哪类民事权利？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109 </a:t>
            </a:r>
            <a:r>
              <a:rPr lang="zh-CN" altLang="en-US"/>
              <a:t>条【人身权保护原则】：</a:t>
            </a:r>
            <a:r>
              <a:rPr lang="en-US" altLang="zh-CN"/>
              <a:t>“</a:t>
            </a:r>
            <a:r>
              <a:rPr lang="zh-CN" altLang="en-US"/>
              <a:t>自然人的人身自由、人格尊严受法律保护。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解读：人身权是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保护人本身的权利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，包括人格权（基于人身属性）和身份权（基于特定身份），核心特征是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与权利人的人身不可分离，不能转让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（如肖像权不能卖给别人）。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配套法律条文（条文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解读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案例对应）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110 </a:t>
            </a:r>
            <a:r>
              <a:rPr lang="zh-CN" altLang="en-US"/>
              <a:t>条【具体人格权】：</a:t>
            </a:r>
            <a:r>
              <a:rPr lang="en-US" altLang="zh-CN"/>
              <a:t>“</a:t>
            </a:r>
            <a:r>
              <a:rPr lang="zh-CN" altLang="en-US"/>
              <a:t>自然人享有生命权、身体权、健康权、姓名权、肖像权、名誉权、荣誉权、隐私权、婚姻自主权等权利。法人、非法人组织享有名称权、名誉权和荣誉权。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</a:t>
            </a:r>
            <a:r>
              <a:rPr lang="en-US" altLang="en-US">
                <a:solidFill>
                  <a:srgbClr val="FF0000"/>
                </a:solidFill>
              </a:rPr>
              <a:t>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自然人的核心人格权：肖像权（不被擅自使用）、名誉权（不被造谣诋毁）、隐私权（不被泄露隐私）、姓名权（不被冒用）；</a:t>
            </a:r>
            <a:r>
              <a:rPr lang="en-US" altLang="en-US">
                <a:solidFill>
                  <a:srgbClr val="FF0000"/>
                </a:solidFill>
              </a:rPr>
              <a:t>②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法人</a:t>
            </a:r>
            <a:r>
              <a:rPr lang="en-US" altLang="zh-CN">
                <a:solidFill>
                  <a:srgbClr val="FF0000"/>
                </a:solidFill>
              </a:rPr>
              <a:t> / </a:t>
            </a:r>
            <a:r>
              <a:rPr lang="zh-CN" altLang="en-US">
                <a:solidFill>
                  <a:srgbClr val="FF0000"/>
                </a:solidFill>
              </a:rPr>
              <a:t>非法人组织的人格权：名称权（如公司名称不被冒用）、名誉权（如公司商誉不被诋毁）。</a:t>
            </a:r>
            <a:endParaRPr lang="zh-CN" altLang="en-US">
              <a:solidFill>
                <a:srgbClr val="FF0000"/>
              </a:solidFill>
            </a:endParaRPr>
          </a:p>
          <a:p>
            <a:pPr algn="l">
              <a:buClrTx/>
              <a:buSzTx/>
            </a:pPr>
            <a:r>
              <a:rPr lang="zh-CN" altLang="en-US"/>
              <a:t>对应主案例 1：培训机构未经小王同意使用其照片，侵犯小王的肖像权（人格权，属于人身权），依据《民法典》第 110 条。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LayoutZOrder" val="2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01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05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2c11b885b5903a1b8d3ba9e056ab2d01b4bab69"/>
  <p:tag name="KSO_WM_NEWLAYOUT_GROUP_ID" val="layout_30"/>
  <p:tag name="KSO_WM_NEWLAYOUT_ID" val="slide_3d2465070914cbc5"/>
</p:tagLst>
</file>

<file path=ppt/tags/tag1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1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177aa75044bb9523ea98609482cb6b6b6a327e"/>
  <p:tag name="KSO_WM_NEWLAYOUT_GROUP_ID" val="layout_14"/>
  <p:tag name="KSO_WM_NEWLAYOUT_ID" val="slide_fbd1737be693ef9a"/>
</p:tagLst>
</file>

<file path=ppt/tags/tag126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1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a4ee222b2f8ffd9fe9841a1a3e6064342580593"/>
  <p:tag name="KSO_WM_NEWLAYOUT_GROUP_ID" val="layout_35"/>
  <p:tag name="KSO_WM_NEWLAYOUT_ID" val="slide_d96357fe6779c82b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b46620b73a79b85868e980b1d7abcd76e62a5d8"/>
  <p:tag name="KSO_WM_NEWLAYOUT_GROUP_ID" val="layout_51"/>
  <p:tag name="KSO_WM_NEWLAYOUT_ID" val="slide_54fafa5e2dac5e66"/>
</p:tagLst>
</file>

<file path=ppt/tags/tag1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b1ff3600f89d67fea6fc5640cc7fee44c2720be"/>
  <p:tag name="KSO_WM_NEWLAYOUT_GROUP_ID" val="layout_34"/>
  <p:tag name="KSO_WM_NEWLAYOUT_ID" val="slide_18723710fcbe78b9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a3fda7dfabcb7b2dc4c5c6257f0522db1b9f19b"/>
  <p:tag name="KSO_WM_NEWLAYOUT_GROUP_ID" val="layout_49"/>
  <p:tag name="KSO_WM_NEWLAYOUT_ID" val="slide_d900eb0a0622dae9"/>
</p:tagLst>
</file>

<file path=ppt/tags/tag16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f5fad3890d1c6e32918889397a4914bb6e0c2e1"/>
  <p:tag name="KSO_WM_NEWLAYOUT_GROUP_ID" val="layout_6"/>
  <p:tag name="KSO_WM_NEWLAYOUT_ID" val="slide_e87187570ab29065"/>
</p:tagLst>
</file>

<file path=ppt/tags/tag1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a4c181b62250cc0d24e0e5990e4a7f7f3893e54"/>
  <p:tag name="KSO_WM_NEWLAYOUT_GROUP_ID" val="layout_48"/>
  <p:tag name="KSO_WM_NEWLAYOUT_ID" val="slide_10d253ff511e52b1"/>
</p:tagLst>
</file>

<file path=ppt/tags/tag18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4f30f3a216a72025bc12e10b6dfcb46a7e7927f"/>
  <p:tag name="KSO_WM_NEWLAYOUT_GROUP_ID" val="layout_10003"/>
  <p:tag name="KSO_WM_NEWLAYOUT_ID" val="slide_0494728cf98ea3e0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.xml><?xml version="1.0" encoding="utf-8"?>
<p:tagLst xmlns:p="http://schemas.openxmlformats.org/presentationml/2006/main">
  <p:tag name="LayoutZOrder" val="4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2fd8fa693b4f5e88a1b758e65cc6ff644a24228"/>
  <p:tag name="KSO_WM_NEWLAYOUT_GROUP_ID" val="layout_54"/>
  <p:tag name="KSO_WM_NEWLAYOUT_ID" val="slide_a5a9318522062f03"/>
</p:tagLst>
</file>

<file path=ppt/tags/tag20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0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08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12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13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3b5a1646f096cf98a801779251af9a23985a1f3"/>
  <p:tag name="KSO_WM_NEWLAYOUT_GROUP_ID" val="layout_32"/>
  <p:tag name="KSO_WM_NEWLAYOUT_ID" val="slide_29985086e0bfd03e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2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21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22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26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27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e7391afdbae12c3bdcc1af06504ea80b66d0a49"/>
  <p:tag name="KSO_WM_NEWLAYOUT_GROUP_ID" val="layout_61"/>
  <p:tag name="KSO_WM_NEWLAYOUT_ID" val="slide_a545310637f23f8a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3621ab904e3a53a72427e3c32f2db78785fc51a"/>
  <p:tag name="KSO_WM_NEWLAYOUT_GROUP_ID" val="layout_31"/>
  <p:tag name="KSO_WM_NEWLAYOUT_ID" val="slide_e322f756bea7b1bb"/>
</p:tagLst>
</file>

<file path=ppt/tags/tag23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07729954f0f104f3b2b0589cca3276385956bd3"/>
  <p:tag name="KSO_WM_NEWLAYOUT_GROUP_ID" val="layout_38"/>
  <p:tag name="KSO_WM_NEWLAYOUT_ID" val="slide_aa62b3640af52fc2"/>
</p:tagLst>
</file>

<file path=ppt/tags/tag2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25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d435ded23e9c15e8558b96f76b13a65471f8118"/>
  <p:tag name="KSO_WM_NEWLAYOUT_GROUP_ID" val="layout_2"/>
  <p:tag name="KSO_WM_NEWLAYOUT_ID" val="slide_575721c834a94fa4"/>
</p:tagLst>
</file>

<file path=ppt/tags/tag25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acd7ac757a9cffc30c0456386b47fd71e50497e"/>
  <p:tag name="KSO_WM_NEWLAYOUT_GROUP_ID" val="layout_3"/>
  <p:tag name="KSO_WM_NEWLAYOUT_ID" val="slide_e2dfb0d17b3ac2ee"/>
</p:tagLst>
</file>

<file path=ppt/tags/tag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71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75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7d5e092c7176e13eee70320a330b1ea65169a95"/>
  <p:tag name="KSO_WM_NEWLAYOUT_GROUP_ID" val="layout_26"/>
  <p:tag name="KSO_WM_NEWLAYOUT_ID" val="slide_5397de42ff9007f8"/>
</p:tagLst>
</file>

<file path=ppt/tags/tag28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92cc3b3399e37ea2fe5e08f074f5f3050bfb203"/>
  <p:tag name="KSO_WM_NEWLAYOUT_GROUP_ID" val="layout_59"/>
  <p:tag name="KSO_WM_NEWLAYOUT_ID" val="slide_401ab4eff3e33ded"/>
</p:tagLst>
</file>

<file path=ppt/tags/tag2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9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.xml><?xml version="1.0" encoding="utf-8"?>
<p:tagLst xmlns:p="http://schemas.openxmlformats.org/presentationml/2006/main">
  <p:tag name="LayoutZOrder" val="3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33d62c86dc642cce3d5b56839725b52ad25ca0c"/>
  <p:tag name="KSO_WM_NEWLAYOUT_GROUP_ID" val="layout_27"/>
  <p:tag name="KSO_WM_NEWLAYOUT_ID" val="slide_40abaf94baea320f"/>
</p:tagLst>
</file>

<file path=ppt/tags/tag30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b277c41a45061ed0c5b77f7c31a6798726a39a3"/>
  <p:tag name="KSO_WM_NEWLAYOUT_GROUP_ID" val="layout_10004"/>
  <p:tag name="KSO_WM_NEWLAYOUT_ID" val="slide_2413216d433b758f"/>
</p:tagLst>
</file>

<file path=ppt/tags/tag31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1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1006228917e11a59809f56cc4fef226c50c90f3"/>
  <p:tag name="KSO_WM_NEWLAYOUT_GROUP_ID" val="layout_42"/>
  <p:tag name="KSO_WM_NEWLAYOUT_ID" val="slide_11b78b995f5ef151"/>
</p:tagLst>
</file>

<file path=ppt/tags/tag3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2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2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5e063cd7f473d0330bdd8feab5e10ad0ffabbe3"/>
  <p:tag name="KSO_WM_NEWLAYOUT_GROUP_ID" val="layout_10012"/>
  <p:tag name="KSO_WM_NEWLAYOUT_ID" val="slide_b551fdac1a16f7a8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f8beef5f64d6702429699c4b7f46dbf0d4f8c17"/>
  <p:tag name="KSO_WM_NEWLAYOUT_GROUP_ID" val="layout_10013"/>
  <p:tag name="KSO_WM_NEWLAYOUT_ID" val="slide_303cabdc9a7e79c6"/>
</p:tagLst>
</file>

<file path=ppt/tags/tag3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7c7057e4c9fc47239aaa41d5e0ceb06962c18dc"/>
  <p:tag name="KSO_WM_NEWLAYOUT_GROUP_ID" val="layout_10007"/>
  <p:tag name="KSO_WM_NEWLAYOUT_ID" val="slide_85a19fcb1ee464ed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5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e82d0b1519f583d939ea74246db9d5b804602d0"/>
  <p:tag name="KSO_WM_NEWLAYOUT_GROUP_ID" val="layout_57"/>
  <p:tag name="KSO_WM_NEWLAYOUT_ID" val="slide_2dcca3900a93bfc0"/>
</p:tagLst>
</file>

<file path=ppt/tags/tag35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5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60.xml><?xml version="1.0" encoding="utf-8"?>
<p:tagLst xmlns:p="http://schemas.openxmlformats.org/presentationml/2006/main">
  <p:tag name="LayoutZOrder" val="4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6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36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PRESET_TEXT_INDEX" val="-1"/>
  <p:tag name="KSO_WM_UNIT_PRESET_TEXT_LEN" val="0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7f7ed4dd45b454c6d6d60555731764c3ac24e80b"/>
  <p:tag name="KSO_WM_NEWLAYOUT_GROUP_ID" val="layout_1-5"/>
  <p:tag name="KSO_WM_NEWLAYOUT_ID" val="slide_61223ae7a7f7aefc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7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7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7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3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8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f76e947a343855055171a7ca1e063497de1efab5"/>
  <p:tag name="KSO_WM_NEWLAYOUT_GROUP_ID" val="layout_1-5"/>
  <p:tag name="KSO_WM_NEWLAYOUT_ID" val="slide_cea45c27deb23863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8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3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9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3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9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3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39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39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5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06.xml><?xml version="1.0" encoding="utf-8"?>
<p:tagLst xmlns:p="http://schemas.openxmlformats.org/presentationml/2006/main">
  <p:tag name="LayoutZOrder" val="2"/>
  <p:tag name="KSO_WM_UNIT_TYPE" val="i"/>
  <p:tag name="KSO_WM_UNIT_ID" val="_2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07.xml><?xml version="1.0" encoding="utf-8"?>
<p:tagLst xmlns:p="http://schemas.openxmlformats.org/presentationml/2006/main">
  <p:tag name="LayoutZOrder" val="3"/>
  <p:tag name="KSO_WM_UNIT_ID" val="_2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USER_THEME" val="1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412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13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1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1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1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17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18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19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c401193433d06a9276db873db881c5c6c2785ae"/>
  <p:tag name="KSO_WM_NEWLAYOUT_GROUP_ID" val="layout_10008"/>
  <p:tag name="KSO_WM_NEWLAYOUT_ID" val="slide_fe4f003fc1f70f0a"/>
</p:tagLst>
</file>

<file path=ppt/tags/tag420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21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2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5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2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9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3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43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3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3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40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41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42.xml><?xml version="1.0" encoding="utf-8"?>
<p:tagLst xmlns:p="http://schemas.openxmlformats.org/presentationml/2006/main">
  <p:tag name="LayoutZOrder" val="2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43.xml><?xml version="1.0" encoding="utf-8"?>
<p:tagLst xmlns:p="http://schemas.openxmlformats.org/presentationml/2006/main">
  <p:tag name="LayoutZOrder" val="4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44.xml><?xml version="1.0" encoding="utf-8"?>
<p:tagLst xmlns:p="http://schemas.openxmlformats.org/presentationml/2006/main">
  <p:tag name="LayoutZOrder" val="3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45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PRESET_TEXT_INDEX" val="-1"/>
  <p:tag name="KSO_WM_UNIT_PRESET_TEXT_LEN" val="0"/>
</p:tagLst>
</file>

<file path=ppt/tags/tag446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2fd167776debb16e70e62a6f754d95f59340a4"/>
  <p:tag name="KSO_WM_NEWLAYOUT_ID" val="7418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PRESET_TEXT_INDEX" val="-1"/>
  <p:tag name="KSO_WM_UNIT_PRESET_TEXT_LEN" val="0"/>
</p:tagLst>
</file>

<file path=ppt/tags/tag44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PRESET_TEXT_INDEX" val="-1"/>
  <p:tag name="KSO_WM_UNIT_PRESET_TEXT_LEN" val="0"/>
</p:tagLst>
</file>

<file path=ppt/tags/tag448.xml><?xml version="1.0" encoding="utf-8"?>
<p:tagLst xmlns:p="http://schemas.openxmlformats.org/presentationml/2006/main">
  <p:tag name="LayoutZOrder" val="4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4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5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45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PRESET_TEXT_INDEX" val="-1"/>
  <p:tag name="KSO_WM_UNIT_PRESET_TEXT_LEN" val="0"/>
</p:tagLst>
</file>

<file path=ppt/tags/tag452.xml><?xml version="1.0" encoding="utf-8"?>
<p:tagLst xmlns:p="http://schemas.openxmlformats.org/presentationml/2006/main">
  <p:tag name="LayoutZOrder" val="2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53.xml><?xml version="1.0" encoding="utf-8"?>
<p:tagLst xmlns:p="http://schemas.openxmlformats.org/presentationml/2006/main">
  <p:tag name="LayoutZOrder" val="4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54.xml><?xml version="1.0" encoding="utf-8"?>
<p:tagLst xmlns:p="http://schemas.openxmlformats.org/presentationml/2006/main">
  <p:tag name="LayoutZOrder" val="3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5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45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105a55206031ff7ba854632884c0016691d3e9bc"/>
  <p:tag name="KSO_WM_NEWLAYOUT_ID" val="7430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6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4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40b54af28aa059f6ca121b271efb9713ec4d2ba"/>
  <p:tag name="KSO_WM_NEWLAYOUT_ID" val="1"/>
</p:tagLst>
</file>

<file path=ppt/tags/tag4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46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4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46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4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46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47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7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7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7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7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78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1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  <p:tag name="KSO_WM_TEMPLATE_CATEGORY" val="custom"/>
  <p:tag name="KSO_WM_TEMPLATE_INDEX" val="40480754"/>
</p:tagLst>
</file>

<file path=ppt/tags/tag479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  <p:tag name="KSO_WM_TEMPLATE_CATEGORY" val="custom"/>
  <p:tag name="KSO_WM_TEMPLATE_INDEX" val="40480754"/>
</p:tagLst>
</file>

<file path=ppt/tags/tag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80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4b787e1769c53a6b"/>
  <p:tag name="KSO_WM_TEMPLATE_THUMBS_INDEX" val="1、9"/>
  <p:tag name="KSO_WM_TEMPLATE_INDEX" val="40480754"/>
  <p:tag name="KSO_WM_TEMPLATE_CATEGORY" val="custom"/>
  <p:tag name="KSO_WM_TEMPLATE_MASTER_TYPE" val="0"/>
  <p:tag name="KSO_WM_TEMPLATE_COLOR_TYPE" val="0"/>
  <p:tag name="KSO_WM_TAG_VERSION" val="3.0"/>
</p:tagLst>
</file>

<file path=ppt/tags/tag481.xml><?xml version="1.0" encoding="utf-8"?>
<p:tagLst xmlns:p="http://schemas.openxmlformats.org/presentationml/2006/main">
  <p:tag name="KSO_WM_AITEMPLATE_STYLE_ID" val="69796641347"/>
</p:tagLst>
</file>

<file path=ppt/tags/tag48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ISCONTENTSTITLE" val="0"/>
  <p:tag name="KSO_WM_UNIT_PRESET_TEXT_INDEX" val="-1"/>
  <p:tag name="KSO_WM_UNIT_PRESET_TEXT_LEN" val="0"/>
</p:tagLst>
</file>

<file path=ppt/tags/tag48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PRESET_TEXT_INDEX" val="-1"/>
  <p:tag name="KSO_WM_UNIT_PRESET_TEXT_LEN" val="0"/>
</p:tagLst>
</file>

<file path=ppt/tags/tag484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0754"/>
  <p:tag name="KSO_WM_TEMPLATE_CATEGORY" val="custom"/>
  <p:tag name="KSO_WM_SLIDE_INDEX" val="3"/>
  <p:tag name="KSO_WM_SLIDE_ID" val="custom40480754_7"/>
  <p:tag name="KSO_WM_TEMPLATE_MASTER_TYPE" val="0"/>
  <p:tag name="KSO_WM_SLIDE_LAYOUT" val="a_e"/>
  <p:tag name="KSO_WM_SLIDE_LAYOUT_CNT" val="1_1"/>
  <p:tag name="KSO_WM_TEMPLATE_COLOR_TYPE" val="0"/>
  <p:tag name="KSO_WM_TAG_VERSION" val="3.0"/>
</p:tagLst>
</file>

<file path=ppt/tags/tag4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92cc3b3399e37ea2fe5e08f074f5f3050bfb203"/>
  <p:tag name="KSO_WM_NEWLAYOUT_GROUP_ID" val="layout_59"/>
  <p:tag name="KSO_WM_NEWLAYOUT_ID" val="slide_401ab4eff3e33ded"/>
  <p:tag name="KSO_WM_UNIT_PRESET_TEXT" val="单击此处添加标题"/>
</p:tagLst>
</file>

<file path=ppt/tags/tag4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&quot;,&quot;id&quot;:&quot;&quot;}*_ai_*176267293596725367502e4cd-slide-0"/>
</p:tagLst>
</file>

<file path=ppt/tags/tag48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90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1347"/>
  <p:tag name="KSO_WM_TEMPLATE_SLIDE_ID" val="slide_401ab4eff3e33ded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49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49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49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49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105a55206031ff7ba854632884c0016691d3e9bc"/>
  <p:tag name="KSO_WM_NEWLAYOUT_ID" val="7430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0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0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0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0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0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1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1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1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1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1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3e73b179c99504402946436eb6981d96a65a377"/>
  <p:tag name="KSO_WM_NEWLAYOUT_GROUP_ID" val="layout_60"/>
  <p:tag name="KSO_WM_NEWLAYOUT_ID" val="slide_2e2dbdde591b2dc4"/>
</p:tagLst>
</file>

<file path=ppt/tags/tag52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2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2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2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2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7d5e092c7176e13eee70320a330b1ea65169a95"/>
  <p:tag name="KSO_WM_NEWLAYOUT_GROUP_ID" val="layout_26"/>
  <p:tag name="KSO_WM_NEWLAYOUT_ID" val="slide_5397de42ff9007f8"/>
  <p:tag name="KSO_WM_UNIT_PRESET_TEXT" val="单击此处添加标题"/>
</p:tagLst>
</file>

<file path=ppt/tags/tag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53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21145520&quot;,&quot;product_name&quot;:&quot;wps-wpp-pc&quot;,&quot;intention_code&quot;:&quot;wps_wpp_generate_outline_pay&quot;}*gallery_gallery_ai_v2.1.6_ONLINE*6335343535653861653965386362346162356637313530666132303939316436-slide-13"/>
</p:tagLst>
</file>

<file path=ppt/tags/tag5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3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03099838&quot;,&quot;product_name&quot;:&quot;wps-wpp-pc&quot;,&quot;intention_code&quot;:&quot;wps_wpp_generate_outline_pay&quot;}*gallery_gallery_ai_v2.1.6_ONLINE*6335343535653861653965386362346162356637313530666132303939316436-slide-13"/>
</p:tagLst>
</file>

<file path=ppt/tags/tag5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38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347"/>
  <p:tag name="KSO_WM_TEMPLATE_SLIDE_ID" val="slide_5397de42ff9007f8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4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54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4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4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4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4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5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6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6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6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6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6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7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7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7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7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7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8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c5341adbbde3e943f9e6fec20c677fe24ce5b0e"/>
  <p:tag name="KSO_WM_NEWLAYOUT_GROUP_ID" val="layout_10009"/>
  <p:tag name="KSO_WM_NEWLAYOUT_ID" val="slide_6977251e26b74a7b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a12088ea78609d18dab52ea9dfc6cf6b932332"/>
  <p:tag name="KSO_WM_NEWLAYOUT_GROUP_ID" val="layout_30"/>
  <p:tag name="KSO_WM_NEWLAYOUT_ID" val="slide_9aff4a90289760fc"/>
</p:tagLst>
</file>

<file path=ppt/tags/tag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7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8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b3c750a5b158bbd1d088b64eb2ff02ebbf10aba"/>
  <p:tag name="KSO_WM_NEWLAYOUT_GROUP_ID" val="layout_10014"/>
  <p:tag name="KSO_WM_NEWLAYOUT_ID" val="slide_504b870359682aa1"/>
</p:tagLst>
</file>

<file path=ppt/tags/tag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b3c53f9d4a30b3b209e9193271e32cc646daf7c"/>
  <p:tag name="KSO_WM_NEWLAYOUT_GROUP_ID" val="layout_6"/>
  <p:tag name="KSO_WM_NEWLAYOUT_ID" val="slide_a8556cd901320e4b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031fba17b90cc3f7f6fdbc4083ac2a01862f142"/>
  <p:tag name="KSO_WM_NEWLAYOUT_GROUP_ID" val="layout_39"/>
  <p:tag name="KSO_WM_NEWLAYOUT_ID" val="slide_17aed52960b7305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47">
      <a:dk1>
        <a:srgbClr val="000000"/>
      </a:dk1>
      <a:lt1>
        <a:srgbClr val="FFFFFF"/>
      </a:lt1>
      <a:dk2>
        <a:srgbClr val="37443B"/>
      </a:dk2>
      <a:lt2>
        <a:srgbClr val="FBF4E9"/>
      </a:lt2>
      <a:accent1>
        <a:srgbClr val="6E8876"/>
      </a:accent1>
      <a:accent2>
        <a:srgbClr val="F2A020"/>
      </a:accent2>
      <a:accent3>
        <a:srgbClr val="B7994A"/>
      </a:accent3>
      <a:accent4>
        <a:srgbClr val="869894"/>
      </a:accent4>
      <a:accent5>
        <a:srgbClr val="5C86CC"/>
      </a:accent5>
      <a:accent6>
        <a:srgbClr val="70AD47"/>
      </a:accent6>
      <a:hlink>
        <a:srgbClr val="000000"/>
      </a:hlink>
      <a:folHlink>
        <a:srgbClr val="954F72"/>
      </a:folHlink>
    </a:clrScheme>
    <a:fontScheme name="简约/商务风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8015</Words>
  <Application>WPS 演示</Application>
  <PresentationFormat>宽屏</PresentationFormat>
  <Paragraphs>217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MiSans Light</vt:lpstr>
      <vt:lpstr>MiSans</vt:lpstr>
      <vt:lpstr>Arial Unicode MS</vt:lpstr>
      <vt:lpstr>Calibri</vt:lpstr>
      <vt:lpstr>等线</vt:lpstr>
      <vt:lpstr>Arial</vt:lpstr>
      <vt:lpstr>Office 主题</vt:lpstr>
      <vt:lpstr>1_Office 主题</vt:lpstr>
      <vt:lpstr>模块三：民事权利</vt:lpstr>
      <vt:lpstr>第 7 课时：民事权利（一）—— 民事权利的类型</vt:lpstr>
      <vt:lpstr>学习目标</vt:lpstr>
      <vt:lpstr>PowerPoint 演示文稿</vt:lpstr>
      <vt:lpstr>PowerPoint 演示文稿</vt:lpstr>
      <vt:lpstr>PowerPoint 演示文稿</vt:lpstr>
      <vt:lpstr>PowerPoint 演示文稿</vt:lpstr>
      <vt:lpstr>配套法律条文（条文 + 解读 + 案例对应）</vt:lpstr>
      <vt:lpstr>PowerPoint 演示文稿</vt:lpstr>
      <vt:lpstr>PowerPoint 演示文稿</vt:lpstr>
      <vt:lpstr>PowerPoint 演示文稿</vt:lpstr>
      <vt:lpstr>PowerPoint 演示文稿</vt:lpstr>
      <vt:lpstr>•理论讲解环节（类型拆解 + 学生场景举例）</vt:lpstr>
      <vt:lpstr>PowerPoint 演示文稿</vt:lpstr>
      <vt:lpstr>PowerPoint 演示文稿</vt:lpstr>
      <vt:lpstr>PowerPoint 演示文稿</vt:lpstr>
      <vt:lpstr>PowerPoint 演示文稿</vt:lpstr>
      <vt:lpstr>•案例分析环节（分组判断 + 权利对应）</vt:lpstr>
      <vt:lpstr>PowerPoint 演示文稿</vt:lpstr>
      <vt:lpstr>PowerPoint 演示文稿</vt:lpstr>
      <vt:lpstr>•小结环节（记忆口诀 + 维权提示）</vt:lpstr>
      <vt:lpstr>第 8 课时：民事权利（二）—— 民事权利的行使与限制</vt:lpstr>
      <vt:lpstr>学习目标</vt:lpstr>
      <vt:lpstr>PowerPoint 演示文稿</vt:lpstr>
      <vt:lpstr>PowerPoint 演示文稿</vt:lpstr>
      <vt:lpstr>PowerPoint 演示文稿</vt:lpstr>
      <vt:lpstr>PowerPoint 演示文稿</vt:lpstr>
      <vt:lpstr>配套法律条文（条文 + 解读 + 案例对应）</vt:lpstr>
      <vt:lpstr>PowerPoint 演示文稿</vt:lpstr>
      <vt:lpstr>PowerPoint 演示文稿</vt:lpstr>
      <vt:lpstr>PowerPoint 演示文稿</vt:lpstr>
      <vt:lpstr>PowerPoint 演示文稿</vt:lpstr>
      <vt:lpstr>•理论讲解环节（规则 + 限制 + 平衡）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•案例分析环节</vt:lpstr>
      <vt:lpstr>PowerPoint 演示文稿</vt:lpstr>
      <vt:lpstr>PowerPoint 演示文稿</vt:lpstr>
      <vt:lpstr>PowerPoint 演示文稿</vt:lpstr>
      <vt:lpstr>•小结环节（核心规则 + 行为指引）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民  法</dc:title>
  <dc:creator/>
  <cp:lastModifiedBy>阳光海岸</cp:lastModifiedBy>
  <cp:revision>13</cp:revision>
  <dcterms:created xsi:type="dcterms:W3CDTF">2025-11-09T08:07:00Z</dcterms:created>
  <dcterms:modified xsi:type="dcterms:W3CDTF">2025-11-09T15:31:34Z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v1.0_ai_69796641347</vt:lpwstr>
  </property>
</Properties>
</file>