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86"/>
  </p:notesMasterIdLst>
  <p:handoutMasterIdLst>
    <p:handoutMasterId r:id="rId87"/>
  </p:handoutMasterIdLst>
  <p:sldIdLst>
    <p:sldId id="282" r:id="rId4"/>
    <p:sldId id="283" r:id="rId5"/>
    <p:sldId id="622" r:id="rId6"/>
    <p:sldId id="623" r:id="rId7"/>
    <p:sldId id="624" r:id="rId8"/>
    <p:sldId id="625" r:id="rId9"/>
    <p:sldId id="626" r:id="rId10"/>
    <p:sldId id="627" r:id="rId11"/>
    <p:sldId id="628" r:id="rId12"/>
    <p:sldId id="629" r:id="rId13"/>
    <p:sldId id="630" r:id="rId14"/>
    <p:sldId id="631" r:id="rId15"/>
    <p:sldId id="632" r:id="rId16"/>
    <p:sldId id="633" r:id="rId17"/>
    <p:sldId id="634" r:id="rId18"/>
    <p:sldId id="635" r:id="rId19"/>
    <p:sldId id="636" r:id="rId20"/>
    <p:sldId id="637" r:id="rId21"/>
    <p:sldId id="638" r:id="rId22"/>
    <p:sldId id="639" r:id="rId23"/>
    <p:sldId id="640" r:id="rId24"/>
    <p:sldId id="641" r:id="rId25"/>
    <p:sldId id="642" r:id="rId26"/>
    <p:sldId id="643" r:id="rId27"/>
    <p:sldId id="313" r:id="rId28"/>
    <p:sldId id="644" r:id="rId29"/>
    <p:sldId id="645" r:id="rId30"/>
    <p:sldId id="646" r:id="rId31"/>
    <p:sldId id="647" r:id="rId32"/>
    <p:sldId id="648" r:id="rId33"/>
    <p:sldId id="649" r:id="rId34"/>
    <p:sldId id="650" r:id="rId35"/>
    <p:sldId id="651" r:id="rId36"/>
    <p:sldId id="652" r:id="rId37"/>
    <p:sldId id="653" r:id="rId38"/>
    <p:sldId id="654" r:id="rId39"/>
    <p:sldId id="655" r:id="rId40"/>
    <p:sldId id="656" r:id="rId41"/>
    <p:sldId id="657" r:id="rId42"/>
    <p:sldId id="658" r:id="rId43"/>
    <p:sldId id="659" r:id="rId44"/>
    <p:sldId id="660" r:id="rId45"/>
    <p:sldId id="661" r:id="rId46"/>
    <p:sldId id="662" r:id="rId47"/>
    <p:sldId id="314" r:id="rId48"/>
    <p:sldId id="663" r:id="rId49"/>
    <p:sldId id="664" r:id="rId50"/>
    <p:sldId id="665" r:id="rId51"/>
    <p:sldId id="666" r:id="rId52"/>
    <p:sldId id="667" r:id="rId53"/>
    <p:sldId id="668" r:id="rId54"/>
    <p:sldId id="669" r:id="rId55"/>
    <p:sldId id="670" r:id="rId56"/>
    <p:sldId id="671" r:id="rId57"/>
    <p:sldId id="672" r:id="rId58"/>
    <p:sldId id="673" r:id="rId59"/>
    <p:sldId id="674" r:id="rId60"/>
    <p:sldId id="675" r:id="rId61"/>
    <p:sldId id="676" r:id="rId62"/>
    <p:sldId id="677" r:id="rId63"/>
    <p:sldId id="678" r:id="rId64"/>
    <p:sldId id="679" r:id="rId65"/>
    <p:sldId id="680" r:id="rId66"/>
    <p:sldId id="286" r:id="rId67"/>
    <p:sldId id="681" r:id="rId68"/>
    <p:sldId id="682" r:id="rId69"/>
    <p:sldId id="683" r:id="rId70"/>
    <p:sldId id="684" r:id="rId71"/>
    <p:sldId id="685" r:id="rId72"/>
    <p:sldId id="686" r:id="rId73"/>
    <p:sldId id="687" r:id="rId74"/>
    <p:sldId id="688" r:id="rId75"/>
    <p:sldId id="689" r:id="rId76"/>
    <p:sldId id="690" r:id="rId77"/>
    <p:sldId id="691" r:id="rId78"/>
    <p:sldId id="692" r:id="rId79"/>
    <p:sldId id="693" r:id="rId80"/>
    <p:sldId id="694" r:id="rId81"/>
    <p:sldId id="695" r:id="rId82"/>
    <p:sldId id="696" r:id="rId83"/>
    <p:sldId id="697" r:id="rId84"/>
    <p:sldId id="698" r:id="rId8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哒哒 熊猫" initials="哒哒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1" Type="http://schemas.openxmlformats.org/officeDocument/2006/relationships/commentAuthors" Target="commentAuthors.xml"/><Relationship Id="rId90" Type="http://schemas.openxmlformats.org/officeDocument/2006/relationships/tableStyles" Target="tableStyles.xml"/><Relationship Id="rId9" Type="http://schemas.openxmlformats.org/officeDocument/2006/relationships/slide" Target="slides/slide6.xml"/><Relationship Id="rId89" Type="http://schemas.openxmlformats.org/officeDocument/2006/relationships/viewProps" Target="viewProps.xml"/><Relationship Id="rId88" Type="http://schemas.openxmlformats.org/officeDocument/2006/relationships/presProps" Target="presProps.xml"/><Relationship Id="rId87" Type="http://schemas.openxmlformats.org/officeDocument/2006/relationships/handoutMaster" Target="handoutMasters/handoutMaster1.xml"/><Relationship Id="rId86" Type="http://schemas.openxmlformats.org/officeDocument/2006/relationships/notesMaster" Target="notesMasters/notesMaster1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8" Type="http://schemas.openxmlformats.org/officeDocument/2006/relationships/tags" Target="../tags/tag85.xml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3" Type="http://schemas.openxmlformats.org/officeDocument/2006/relationships/tags" Target="../tags/tag168.xml"/><Relationship Id="rId12" Type="http://schemas.openxmlformats.org/officeDocument/2006/relationships/tags" Target="../tags/tag167.xml"/><Relationship Id="rId11" Type="http://schemas.openxmlformats.org/officeDocument/2006/relationships/tags" Target="../tags/tag166.xml"/><Relationship Id="rId10" Type="http://schemas.openxmlformats.org/officeDocument/2006/relationships/tags" Target="../tags/tag16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2" Type="http://schemas.openxmlformats.org/officeDocument/2006/relationships/tags" Target="../tags/tag179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3" Type="http://schemas.openxmlformats.org/officeDocument/2006/relationships/tags" Target="../tags/tag191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5" Type="http://schemas.openxmlformats.org/officeDocument/2006/relationships/tags" Target="../tags/tag215.xml"/><Relationship Id="rId14" Type="http://schemas.openxmlformats.org/officeDocument/2006/relationships/tags" Target="../tags/tag214.xml"/><Relationship Id="rId13" Type="http://schemas.openxmlformats.org/officeDocument/2006/relationships/tags" Target="../tags/tag213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5" Type="http://schemas.openxmlformats.org/officeDocument/2006/relationships/tags" Target="../tags/tag229.xml"/><Relationship Id="rId14" Type="http://schemas.openxmlformats.org/officeDocument/2006/relationships/tags" Target="../tags/tag228.xml"/><Relationship Id="rId13" Type="http://schemas.openxmlformats.org/officeDocument/2006/relationships/tags" Target="../tags/tag227.xml"/><Relationship Id="rId12" Type="http://schemas.openxmlformats.org/officeDocument/2006/relationships/tags" Target="../tags/tag226.xml"/><Relationship Id="rId11" Type="http://schemas.openxmlformats.org/officeDocument/2006/relationships/tags" Target="../tags/tag225.xml"/><Relationship Id="rId10" Type="http://schemas.openxmlformats.org/officeDocument/2006/relationships/tags" Target="../tags/tag224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3" Type="http://schemas.openxmlformats.org/officeDocument/2006/relationships/tags" Target="../tags/tag241.xml"/><Relationship Id="rId12" Type="http://schemas.openxmlformats.org/officeDocument/2006/relationships/tags" Target="../tags/tag240.xml"/><Relationship Id="rId11" Type="http://schemas.openxmlformats.org/officeDocument/2006/relationships/tags" Target="../tags/tag239.xml"/><Relationship Id="rId10" Type="http://schemas.openxmlformats.org/officeDocument/2006/relationships/tags" Target="../tags/tag238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3" Type="http://schemas.openxmlformats.org/officeDocument/2006/relationships/tags" Target="../tags/tag253.xml"/><Relationship Id="rId12" Type="http://schemas.openxmlformats.org/officeDocument/2006/relationships/tags" Target="../tags/tag252.xml"/><Relationship Id="rId11" Type="http://schemas.openxmlformats.org/officeDocument/2006/relationships/tags" Target="../tags/tag251.xml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61.xml"/><Relationship Id="rId8" Type="http://schemas.openxmlformats.org/officeDocument/2006/relationships/tags" Target="../tags/tag260.xml"/><Relationship Id="rId7" Type="http://schemas.openxmlformats.org/officeDocument/2006/relationships/tags" Target="../tags/tag259.xml"/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4" Type="http://schemas.openxmlformats.org/officeDocument/2006/relationships/tags" Target="../tags/tag256.xml"/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3" Type="http://schemas.openxmlformats.org/officeDocument/2006/relationships/tags" Target="../tags/tag265.xml"/><Relationship Id="rId12" Type="http://schemas.openxmlformats.org/officeDocument/2006/relationships/tags" Target="../tags/tag264.xml"/><Relationship Id="rId11" Type="http://schemas.openxmlformats.org/officeDocument/2006/relationships/tags" Target="../tags/tag263.xml"/><Relationship Id="rId10" Type="http://schemas.openxmlformats.org/officeDocument/2006/relationships/tags" Target="../tags/tag262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3" Type="http://schemas.openxmlformats.org/officeDocument/2006/relationships/tags" Target="../tags/tag277.xml"/><Relationship Id="rId12" Type="http://schemas.openxmlformats.org/officeDocument/2006/relationships/tags" Target="../tags/tag276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85.xml"/><Relationship Id="rId8" Type="http://schemas.openxmlformats.org/officeDocument/2006/relationships/tags" Target="../tags/tag284.xml"/><Relationship Id="rId7" Type="http://schemas.openxmlformats.org/officeDocument/2006/relationships/tags" Target="../tags/tag283.xml"/><Relationship Id="rId6" Type="http://schemas.openxmlformats.org/officeDocument/2006/relationships/tags" Target="../tags/tag282.xml"/><Relationship Id="rId5" Type="http://schemas.openxmlformats.org/officeDocument/2006/relationships/tags" Target="../tags/tag281.xml"/><Relationship Id="rId4" Type="http://schemas.openxmlformats.org/officeDocument/2006/relationships/tags" Target="../tags/tag280.xml"/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3" Type="http://schemas.openxmlformats.org/officeDocument/2006/relationships/tags" Target="../tags/tag289.xml"/><Relationship Id="rId12" Type="http://schemas.openxmlformats.org/officeDocument/2006/relationships/tags" Target="../tags/tag288.xml"/><Relationship Id="rId11" Type="http://schemas.openxmlformats.org/officeDocument/2006/relationships/tags" Target="../tags/tag287.xml"/><Relationship Id="rId10" Type="http://schemas.openxmlformats.org/officeDocument/2006/relationships/tags" Target="../tags/tag286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97.xml"/><Relationship Id="rId8" Type="http://schemas.openxmlformats.org/officeDocument/2006/relationships/tags" Target="../tags/tag296.xml"/><Relationship Id="rId7" Type="http://schemas.openxmlformats.org/officeDocument/2006/relationships/tags" Target="../tags/tag295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3" Type="http://schemas.openxmlformats.org/officeDocument/2006/relationships/tags" Target="../tags/tag309.xml"/><Relationship Id="rId12" Type="http://schemas.openxmlformats.org/officeDocument/2006/relationships/tags" Target="../tags/tag308.xml"/><Relationship Id="rId11" Type="http://schemas.openxmlformats.org/officeDocument/2006/relationships/tags" Target="../tags/tag307.xml"/><Relationship Id="rId10" Type="http://schemas.openxmlformats.org/officeDocument/2006/relationships/tags" Target="../tags/tag306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317.xml"/><Relationship Id="rId8" Type="http://schemas.openxmlformats.org/officeDocument/2006/relationships/tags" Target="../tags/tag316.xml"/><Relationship Id="rId7" Type="http://schemas.openxmlformats.org/officeDocument/2006/relationships/tags" Target="../tags/tag315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1" Type="http://schemas.openxmlformats.org/officeDocument/2006/relationships/tags" Target="../tags/tag319.xml"/><Relationship Id="rId10" Type="http://schemas.openxmlformats.org/officeDocument/2006/relationships/tags" Target="../tags/tag318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327.xml"/><Relationship Id="rId8" Type="http://schemas.openxmlformats.org/officeDocument/2006/relationships/tags" Target="../tags/tag326.xml"/><Relationship Id="rId7" Type="http://schemas.openxmlformats.org/officeDocument/2006/relationships/tags" Target="../tags/tag325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2" Type="http://schemas.openxmlformats.org/officeDocument/2006/relationships/tags" Target="../tags/tag330.xml"/><Relationship Id="rId11" Type="http://schemas.openxmlformats.org/officeDocument/2006/relationships/tags" Target="../tags/tag329.xml"/><Relationship Id="rId10" Type="http://schemas.openxmlformats.org/officeDocument/2006/relationships/tags" Target="../tags/tag328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0" Type="http://schemas.openxmlformats.org/officeDocument/2006/relationships/tags" Target="../tags/tag339.xm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347.xml"/><Relationship Id="rId8" Type="http://schemas.openxmlformats.org/officeDocument/2006/relationships/tags" Target="../tags/tag346.xml"/><Relationship Id="rId7" Type="http://schemas.openxmlformats.org/officeDocument/2006/relationships/tags" Target="../tags/tag345.x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tags" Target="../tags/tag354.xml"/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3" Type="http://schemas.openxmlformats.org/officeDocument/2006/relationships/tags" Target="../tags/tag359.xml"/><Relationship Id="rId12" Type="http://schemas.openxmlformats.org/officeDocument/2006/relationships/tags" Target="../tags/tag358.xml"/><Relationship Id="rId11" Type="http://schemas.openxmlformats.org/officeDocument/2006/relationships/tags" Target="../tags/tag357.xml"/><Relationship Id="rId10" Type="http://schemas.openxmlformats.org/officeDocument/2006/relationships/tags" Target="../tags/tag356.xml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image" Target="../media/image2.png"/><Relationship Id="rId4" Type="http://schemas.openxmlformats.org/officeDocument/2006/relationships/tags" Target="../tags/tag361.xml"/><Relationship Id="rId3" Type="http://schemas.openxmlformats.org/officeDocument/2006/relationships/image" Target="../media/image1.png"/><Relationship Id="rId2" Type="http://schemas.openxmlformats.org/officeDocument/2006/relationships/tags" Target="../tags/tag360.xml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71.xml"/><Relationship Id="rId8" Type="http://schemas.openxmlformats.org/officeDocument/2006/relationships/tags" Target="../tags/tag370.xml"/><Relationship Id="rId7" Type="http://schemas.openxmlformats.org/officeDocument/2006/relationships/tags" Target="../tags/tag369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tags" Target="../tags/tag366.xml"/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8" Type="http://schemas.openxmlformats.org/officeDocument/2006/relationships/tags" Target="../tags/tag380.xml"/><Relationship Id="rId17" Type="http://schemas.openxmlformats.org/officeDocument/2006/relationships/tags" Target="../tags/tag379.xml"/><Relationship Id="rId16" Type="http://schemas.openxmlformats.org/officeDocument/2006/relationships/tags" Target="../tags/tag378.xml"/><Relationship Id="rId15" Type="http://schemas.openxmlformats.org/officeDocument/2006/relationships/tags" Target="../tags/tag377.xml"/><Relationship Id="rId14" Type="http://schemas.openxmlformats.org/officeDocument/2006/relationships/tags" Target="../tags/tag376.xml"/><Relationship Id="rId13" Type="http://schemas.openxmlformats.org/officeDocument/2006/relationships/tags" Target="../tags/tag375.xml"/><Relationship Id="rId12" Type="http://schemas.openxmlformats.org/officeDocument/2006/relationships/tags" Target="../tags/tag374.xml"/><Relationship Id="rId11" Type="http://schemas.openxmlformats.org/officeDocument/2006/relationships/tags" Target="../tags/tag373.xml"/><Relationship Id="rId10" Type="http://schemas.openxmlformats.org/officeDocument/2006/relationships/tags" Target="../tags/tag372.xml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388.xml"/><Relationship Id="rId8" Type="http://schemas.openxmlformats.org/officeDocument/2006/relationships/tags" Target="../tags/tag387.xml"/><Relationship Id="rId7" Type="http://schemas.openxmlformats.org/officeDocument/2006/relationships/tags" Target="../tags/tag386.xml"/><Relationship Id="rId6" Type="http://schemas.openxmlformats.org/officeDocument/2006/relationships/tags" Target="../tags/tag385.xml"/><Relationship Id="rId5" Type="http://schemas.openxmlformats.org/officeDocument/2006/relationships/tags" Target="../tags/tag384.xml"/><Relationship Id="rId4" Type="http://schemas.openxmlformats.org/officeDocument/2006/relationships/tags" Target="../tags/tag383.xml"/><Relationship Id="rId3" Type="http://schemas.openxmlformats.org/officeDocument/2006/relationships/tags" Target="../tags/tag382.xml"/><Relationship Id="rId21" Type="http://schemas.openxmlformats.org/officeDocument/2006/relationships/tags" Target="../tags/tag400.xml"/><Relationship Id="rId20" Type="http://schemas.openxmlformats.org/officeDocument/2006/relationships/tags" Target="../tags/tag399.xml"/><Relationship Id="rId2" Type="http://schemas.openxmlformats.org/officeDocument/2006/relationships/tags" Target="../tags/tag381.xml"/><Relationship Id="rId19" Type="http://schemas.openxmlformats.org/officeDocument/2006/relationships/tags" Target="../tags/tag398.xml"/><Relationship Id="rId18" Type="http://schemas.openxmlformats.org/officeDocument/2006/relationships/tags" Target="../tags/tag397.xml"/><Relationship Id="rId17" Type="http://schemas.openxmlformats.org/officeDocument/2006/relationships/tags" Target="../tags/tag396.xml"/><Relationship Id="rId16" Type="http://schemas.openxmlformats.org/officeDocument/2006/relationships/tags" Target="../tags/tag395.xml"/><Relationship Id="rId15" Type="http://schemas.openxmlformats.org/officeDocument/2006/relationships/tags" Target="../tags/tag394.xml"/><Relationship Id="rId14" Type="http://schemas.openxmlformats.org/officeDocument/2006/relationships/tags" Target="../tags/tag393.xml"/><Relationship Id="rId13" Type="http://schemas.openxmlformats.org/officeDocument/2006/relationships/tags" Target="../tags/tag392.xml"/><Relationship Id="rId12" Type="http://schemas.openxmlformats.org/officeDocument/2006/relationships/tags" Target="../tags/tag391.xml"/><Relationship Id="rId11" Type="http://schemas.openxmlformats.org/officeDocument/2006/relationships/tags" Target="../tags/tag390.xml"/><Relationship Id="rId10" Type="http://schemas.openxmlformats.org/officeDocument/2006/relationships/tags" Target="../tags/tag389.xml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tags" Target="../tags/tag403.xml"/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7" Type="http://schemas.openxmlformats.org/officeDocument/2006/relationships/tags" Target="../tags/tag410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4" Type="http://schemas.openxmlformats.org/officeDocument/2006/relationships/image" Target="../media/image3.png"/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7" Type="http://schemas.openxmlformats.org/officeDocument/2006/relationships/tags" Target="../tags/tag417.xml"/><Relationship Id="rId6" Type="http://schemas.openxmlformats.org/officeDocument/2006/relationships/tags" Target="../tags/tag416.xml"/><Relationship Id="rId5" Type="http://schemas.openxmlformats.org/officeDocument/2006/relationships/tags" Target="../tags/tag415.xml"/><Relationship Id="rId4" Type="http://schemas.openxmlformats.org/officeDocument/2006/relationships/tags" Target="../tags/tag414.xml"/><Relationship Id="rId3" Type="http://schemas.openxmlformats.org/officeDocument/2006/relationships/tags" Target="../tags/tag413.xml"/><Relationship Id="rId2" Type="http://schemas.openxmlformats.org/officeDocument/2006/relationships/tags" Target="../tags/tag412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425.xml"/><Relationship Id="rId8" Type="http://schemas.openxmlformats.org/officeDocument/2006/relationships/tags" Target="../tags/tag424.xml"/><Relationship Id="rId7" Type="http://schemas.openxmlformats.org/officeDocument/2006/relationships/tags" Target="../tags/tag423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5" Type="http://schemas.openxmlformats.org/officeDocument/2006/relationships/tags" Target="../tags/tag429.xml"/><Relationship Id="rId4" Type="http://schemas.openxmlformats.org/officeDocument/2006/relationships/tags" Target="../tags/tag428.xml"/><Relationship Id="rId3" Type="http://schemas.openxmlformats.org/officeDocument/2006/relationships/tags" Target="../tags/tag427.xml"/><Relationship Id="rId2" Type="http://schemas.openxmlformats.org/officeDocument/2006/relationships/tags" Target="../tags/tag426.xml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5" Type="http://schemas.openxmlformats.org/officeDocument/2006/relationships/tags" Target="../tags/tag436.xml"/><Relationship Id="rId4" Type="http://schemas.openxmlformats.org/officeDocument/2006/relationships/tags" Target="../tags/tag435.xml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6" Type="http://schemas.openxmlformats.org/officeDocument/2006/relationships/tags" Target="../tags/tag441.xml"/><Relationship Id="rId5" Type="http://schemas.openxmlformats.org/officeDocument/2006/relationships/tags" Target="../tags/tag440.xml"/><Relationship Id="rId4" Type="http://schemas.openxmlformats.org/officeDocument/2006/relationships/tags" Target="../tags/tag439.xml"/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447.xml"/><Relationship Id="rId8" Type="http://schemas.openxmlformats.org/officeDocument/2006/relationships/tags" Target="../tags/tag446.xml"/><Relationship Id="rId7" Type="http://schemas.openxmlformats.org/officeDocument/2006/relationships/tags" Target="../tags/tag445.xml"/><Relationship Id="rId6" Type="http://schemas.openxmlformats.org/officeDocument/2006/relationships/image" Target="../media/image2.png"/><Relationship Id="rId5" Type="http://schemas.openxmlformats.org/officeDocument/2006/relationships/tags" Target="../tags/tag444.xml"/><Relationship Id="rId4" Type="http://schemas.openxmlformats.org/officeDocument/2006/relationships/image" Target="../media/image1.png"/><Relationship Id="rId3" Type="http://schemas.openxmlformats.org/officeDocument/2006/relationships/tags" Target="../tags/tag443.xml"/><Relationship Id="rId2" Type="http://schemas.openxmlformats.org/officeDocument/2006/relationships/tags" Target="../tags/tag442.xml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7" Type="http://schemas.openxmlformats.org/officeDocument/2006/relationships/tags" Target="../tags/tag451.xml"/><Relationship Id="rId6" Type="http://schemas.openxmlformats.org/officeDocument/2006/relationships/tags" Target="../tags/tag450.xml"/><Relationship Id="rId5" Type="http://schemas.openxmlformats.org/officeDocument/2006/relationships/image" Target="../media/image2.png"/><Relationship Id="rId4" Type="http://schemas.openxmlformats.org/officeDocument/2006/relationships/tags" Target="../tags/tag449.xml"/><Relationship Id="rId3" Type="http://schemas.openxmlformats.org/officeDocument/2006/relationships/image" Target="../media/image1.png"/><Relationship Id="rId2" Type="http://schemas.openxmlformats.org/officeDocument/2006/relationships/tags" Target="../tags/tag448.xml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7" Type="http://schemas.openxmlformats.org/officeDocument/2006/relationships/tags" Target="../tags/tag455.xml"/><Relationship Id="rId6" Type="http://schemas.openxmlformats.org/officeDocument/2006/relationships/image" Target="../media/image2.png"/><Relationship Id="rId5" Type="http://schemas.openxmlformats.org/officeDocument/2006/relationships/tags" Target="../tags/tag454.xml"/><Relationship Id="rId4" Type="http://schemas.openxmlformats.org/officeDocument/2006/relationships/image" Target="../media/image1.png"/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464.xml"/><Relationship Id="rId8" Type="http://schemas.openxmlformats.org/officeDocument/2006/relationships/tags" Target="../tags/tag463.xml"/><Relationship Id="rId7" Type="http://schemas.openxmlformats.org/officeDocument/2006/relationships/tags" Target="../tags/tag462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Relationship Id="rId3" Type="http://schemas.openxmlformats.org/officeDocument/2006/relationships/tags" Target="../tags/tag458.xml"/><Relationship Id="rId2" Type="http://schemas.openxmlformats.org/officeDocument/2006/relationships/tags" Target="../tags/tag457.xml"/><Relationship Id="rId18" Type="http://schemas.openxmlformats.org/officeDocument/2006/relationships/tags" Target="../tags/tag473.xml"/><Relationship Id="rId17" Type="http://schemas.openxmlformats.org/officeDocument/2006/relationships/tags" Target="../tags/tag472.xml"/><Relationship Id="rId16" Type="http://schemas.openxmlformats.org/officeDocument/2006/relationships/tags" Target="../tags/tag471.xml"/><Relationship Id="rId15" Type="http://schemas.openxmlformats.org/officeDocument/2006/relationships/tags" Target="../tags/tag470.xml"/><Relationship Id="rId14" Type="http://schemas.openxmlformats.org/officeDocument/2006/relationships/tags" Target="../tags/tag469.xml"/><Relationship Id="rId13" Type="http://schemas.openxmlformats.org/officeDocument/2006/relationships/tags" Target="../tags/tag468.xml"/><Relationship Id="rId12" Type="http://schemas.openxmlformats.org/officeDocument/2006/relationships/tags" Target="../tags/tag467.xml"/><Relationship Id="rId11" Type="http://schemas.openxmlformats.org/officeDocument/2006/relationships/tags" Target="../tags/tag466.xml"/><Relationship Id="rId10" Type="http://schemas.openxmlformats.org/officeDocument/2006/relationships/tags" Target="../tags/tag465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 userDrawn="1">
            <p:custDataLst>
              <p:tags r:id="rId2"/>
            </p:custDataLst>
          </p:nvPr>
        </p:nvSpPr>
        <p:spPr>
          <a:xfrm>
            <a:off x="304800" y="2269941"/>
            <a:ext cx="3644631" cy="36446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pic>
        <p:nvPicPr>
          <p:cNvPr id="7" name="图片 6" descr="黑白色的花&#10;&#10;中度可信度描述已自动生成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7" r="59570"/>
          <a:stretch>
            <a:fillRect/>
          </a:stretch>
        </p:blipFill>
        <p:spPr>
          <a:xfrm>
            <a:off x="304800" y="932180"/>
            <a:ext cx="5185410" cy="5925820"/>
          </a:xfrm>
          <a:prstGeom prst="rect">
            <a:avLst/>
          </a:prstGeom>
        </p:spPr>
      </p:pic>
      <p:pic>
        <p:nvPicPr>
          <p:cNvPr id="6" name="图片 4" descr="黑白色的花&#10;&#10;描述已自动生成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5"/>
          <a:stretch>
            <a:fillRect/>
          </a:stretch>
        </p:blipFill>
        <p:spPr>
          <a:xfrm>
            <a:off x="9002395" y="4147820"/>
            <a:ext cx="3189605" cy="2702560"/>
          </a:xfrm>
          <a:prstGeom prst="rect">
            <a:avLst/>
          </a:prstGeom>
        </p:spPr>
      </p:pic>
      <p:sp>
        <p:nvSpPr>
          <p:cNvPr id="11" name="Subtitle 10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5726642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ctrTitle" idx="16385" hasCustomPrompt="1"/>
            <p:custDataLst>
              <p:tags r:id="rId8"/>
            </p:custDataLst>
          </p:nvPr>
        </p:nvSpPr>
        <p:spPr>
          <a:xfrm>
            <a:off x="5724878" y="3175000"/>
            <a:ext cx="5451122" cy="1016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1" spc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2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22860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2286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7940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609600" y="3708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62000" y="3708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62000" y="42164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6096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762000" y="51308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762000" y="56388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1_1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7543800" y="1524000"/>
            <a:ext cx="4038600" cy="4724400"/>
          </a:xfrm>
          <a:custGeom>
            <a:avLst/>
            <a:gdLst>
              <a:gd name="connisteX0" fmla="*/ 0 w 4038600"/>
              <a:gd name="connsiteY0" fmla="*/ 0 h 4724400"/>
              <a:gd name="connisteX1" fmla="*/ 3835400 w 4038600"/>
              <a:gd name="connsiteY1" fmla="*/ 0 h 4724400"/>
              <a:gd name="connisteX2" fmla="*/ 4038600 w 4038600"/>
              <a:gd name="connsiteY2" fmla="*/ 203200 h 4724400"/>
              <a:gd name="connisteX3" fmla="*/ 4038600 w 4038600"/>
              <a:gd name="connsiteY3" fmla="*/ 4521200 h 4724400"/>
              <a:gd name="connisteX4" fmla="*/ 3835400 w 4038600"/>
              <a:gd name="connsiteY4" fmla="*/ 4724400 h 4724400"/>
              <a:gd name="connisteX5" fmla="*/ 0 w 4038600"/>
              <a:gd name="connsiteY5" fmla="*/ 4724400 h 4724400"/>
              <a:gd name="connisteX6" fmla="*/ 0 w 40386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0"/>
                </a:move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4521200"/>
                </a:lnTo>
                <a:cubicBezTo>
                  <a:pt x="4038600" y="4633424"/>
                  <a:pt x="3947624" y="4724400"/>
                  <a:pt x="38354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1524000"/>
            <a:ext cx="6934200" cy="4724400"/>
          </a:xfrm>
          <a:custGeom>
            <a:avLst/>
            <a:gdLst>
              <a:gd name="connisteX0" fmla="*/ 0 w 6934200"/>
              <a:gd name="connsiteY0" fmla="*/ 203200 h 4724400"/>
              <a:gd name="connisteX1" fmla="*/ 203200 w 6934200"/>
              <a:gd name="connsiteY1" fmla="*/ 0 h 4724400"/>
              <a:gd name="connisteX2" fmla="*/ 6934200 w 6934200"/>
              <a:gd name="connsiteY2" fmla="*/ 0 h 4724400"/>
              <a:gd name="connisteX3" fmla="*/ 6934200 w 6934200"/>
              <a:gd name="connsiteY3" fmla="*/ 4724400 h 4724400"/>
              <a:gd name="connisteX4" fmla="*/ 203200 w 6934200"/>
              <a:gd name="connsiteY4" fmla="*/ 4724400 h 4724400"/>
              <a:gd name="connisteX5" fmla="*/ 0 w 6934200"/>
              <a:gd name="connsiteY5" fmla="*/ 4521200 h 4724400"/>
              <a:gd name="connisteX6" fmla="*/ 0 w 69342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934200" y="0"/>
                </a:lnTo>
                <a:lnTo>
                  <a:pt x="69342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66800" y="2108200"/>
            <a:ext cx="6019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66800" y="2667000"/>
            <a:ext cx="6019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1066800" y="4191000"/>
            <a:ext cx="6019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1066800" y="4749800"/>
            <a:ext cx="6019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2_1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53200" y="18034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553200" y="2362200"/>
            <a:ext cx="5029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553200" y="4191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553200" y="4749800"/>
            <a:ext cx="5029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8_1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idx="16390" hasCustomPrompt="1"/>
            <p:custDataLst>
              <p:tags r:id="rId6"/>
            </p:custDataLst>
          </p:nvPr>
        </p:nvSpPr>
        <p:spPr>
          <a:xfrm>
            <a:off x="2438400" y="21082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38862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445000"/>
            <a:ext cx="518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1" hasCustomPrompt="1"/>
            <p:custDataLst>
              <p:tags r:id="rId9"/>
            </p:custDataLst>
          </p:nvPr>
        </p:nvSpPr>
        <p:spPr>
          <a:xfrm>
            <a:off x="8229600" y="21082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6400800" y="38862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400800" y="4445000"/>
            <a:ext cx="518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0_1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3581400" cy="4724400"/>
          </a:xfrm>
          <a:custGeom>
            <a:avLst/>
            <a:gdLst>
              <a:gd name="connisteX0" fmla="*/ 0 w 3581400"/>
              <a:gd name="connsiteY0" fmla="*/ 203200 h 4724400"/>
              <a:gd name="connisteX1" fmla="*/ 203200 w 3581400"/>
              <a:gd name="connsiteY1" fmla="*/ 0 h 4724400"/>
              <a:gd name="connisteX2" fmla="*/ 3581400 w 3581400"/>
              <a:gd name="connsiteY2" fmla="*/ 0 h 4724400"/>
              <a:gd name="connisteX3" fmla="*/ 3581400 w 3581400"/>
              <a:gd name="connsiteY3" fmla="*/ 4724400 h 4724400"/>
              <a:gd name="connisteX4" fmla="*/ 203200 w 3581400"/>
              <a:gd name="connsiteY4" fmla="*/ 4724400 h 4724400"/>
              <a:gd name="connisteX5" fmla="*/ 0 w 3581400"/>
              <a:gd name="connsiteY5" fmla="*/ 4521200 h 4724400"/>
              <a:gd name="connisteX6" fmla="*/ 0 w 35814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81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581400" y="0"/>
                </a:lnTo>
                <a:lnTo>
                  <a:pt x="35814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4191000" y="1524000"/>
            <a:ext cx="7391400" cy="4724400"/>
          </a:xfrm>
          <a:custGeom>
            <a:avLst/>
            <a:gdLst>
              <a:gd name="connisteX0" fmla="*/ 0 w 7391400"/>
              <a:gd name="connsiteY0" fmla="*/ 0 h 4724400"/>
              <a:gd name="connisteX1" fmla="*/ 7188200 w 7391400"/>
              <a:gd name="connsiteY1" fmla="*/ 0 h 4724400"/>
              <a:gd name="connisteX2" fmla="*/ 7391400 w 7391400"/>
              <a:gd name="connsiteY2" fmla="*/ 203200 h 4724400"/>
              <a:gd name="connisteX3" fmla="*/ 7391400 w 7391400"/>
              <a:gd name="connsiteY3" fmla="*/ 4521200 h 4724400"/>
              <a:gd name="connisteX4" fmla="*/ 7188200 w 7391400"/>
              <a:gd name="connsiteY4" fmla="*/ 4724400 h 4724400"/>
              <a:gd name="connisteX5" fmla="*/ 0 w 7391400"/>
              <a:gd name="connsiteY5" fmla="*/ 4724400 h 4724400"/>
              <a:gd name="connisteX6" fmla="*/ 0 w 73914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391400" h="4724400">
                <a:moveTo>
                  <a:pt x="0" y="0"/>
                </a:moveTo>
                <a:lnTo>
                  <a:pt x="7188200" y="0"/>
                </a:lnTo>
                <a:cubicBezTo>
                  <a:pt x="7300424" y="0"/>
                  <a:pt x="7391400" y="90976"/>
                  <a:pt x="7391400" y="203200"/>
                </a:cubicBezTo>
                <a:lnTo>
                  <a:pt x="7391400" y="4521200"/>
                </a:lnTo>
                <a:cubicBezTo>
                  <a:pt x="7391400" y="4633424"/>
                  <a:pt x="7300424" y="4724400"/>
                  <a:pt x="71882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648200" y="2108200"/>
            <a:ext cx="6477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4648200" y="2667000"/>
            <a:ext cx="6477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4648200" y="4191000"/>
            <a:ext cx="6477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648200" y="4749800"/>
            <a:ext cx="6477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1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5334000" cy="2032000"/>
          </a:xfrm>
          <a:custGeom>
            <a:avLst/>
            <a:gdLst>
              <a:gd name="connisteX0" fmla="*/ 0 w 5334000"/>
              <a:gd name="connsiteY0" fmla="*/ 203200 h 2032000"/>
              <a:gd name="connisteX1" fmla="*/ 203200 w 5334000"/>
              <a:gd name="connsiteY1" fmla="*/ 0 h 2032000"/>
              <a:gd name="connisteX2" fmla="*/ 5130800 w 5334000"/>
              <a:gd name="connsiteY2" fmla="*/ 0 h 2032000"/>
              <a:gd name="connisteX3" fmla="*/ 5334000 w 5334000"/>
              <a:gd name="connsiteY3" fmla="*/ 203200 h 2032000"/>
              <a:gd name="connisteX4" fmla="*/ 5334000 w 5334000"/>
              <a:gd name="connsiteY4" fmla="*/ 1828800 h 2032000"/>
              <a:gd name="connisteX5" fmla="*/ 5130800 w 5334000"/>
              <a:gd name="connsiteY5" fmla="*/ 2032000 h 2032000"/>
              <a:gd name="connisteX6" fmla="*/ 203200 w 5334000"/>
              <a:gd name="connsiteY6" fmla="*/ 2032000 h 2032000"/>
              <a:gd name="connisteX7" fmla="*/ 0 w 5334000"/>
              <a:gd name="connsiteY7" fmla="*/ 1828800 h 2032000"/>
              <a:gd name="connisteX8" fmla="*/ 0 w 53340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1828800"/>
                </a:lnTo>
                <a:cubicBezTo>
                  <a:pt x="5334000" y="1941024"/>
                  <a:pt x="5243024" y="2032000"/>
                  <a:pt x="51308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38608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419600"/>
            <a:ext cx="5334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>
            <a:spLocks noGrp="1"/>
          </p:cNvSpPr>
          <p:nvPr>
            <p:ph idx="16391" hasCustomPrompt="1"/>
            <p:custDataLst>
              <p:tags r:id="rId9"/>
            </p:custDataLst>
          </p:nvPr>
        </p:nvSpPr>
        <p:spPr>
          <a:xfrm>
            <a:off x="6248400" y="1524000"/>
            <a:ext cx="5334000" cy="2032000"/>
          </a:xfrm>
          <a:custGeom>
            <a:avLst/>
            <a:gdLst>
              <a:gd name="connisteX0" fmla="*/ 0 w 5334000"/>
              <a:gd name="connsiteY0" fmla="*/ 203200 h 2032000"/>
              <a:gd name="connisteX1" fmla="*/ 203200 w 5334000"/>
              <a:gd name="connsiteY1" fmla="*/ 0 h 2032000"/>
              <a:gd name="connisteX2" fmla="*/ 5130800 w 5334000"/>
              <a:gd name="connsiteY2" fmla="*/ 0 h 2032000"/>
              <a:gd name="connisteX3" fmla="*/ 5334000 w 5334000"/>
              <a:gd name="connsiteY3" fmla="*/ 203200 h 2032000"/>
              <a:gd name="connisteX4" fmla="*/ 5334000 w 5334000"/>
              <a:gd name="connsiteY4" fmla="*/ 1828800 h 2032000"/>
              <a:gd name="connisteX5" fmla="*/ 5130800 w 5334000"/>
              <a:gd name="connsiteY5" fmla="*/ 2032000 h 2032000"/>
              <a:gd name="connisteX6" fmla="*/ 203200 w 5334000"/>
              <a:gd name="connsiteY6" fmla="*/ 2032000 h 2032000"/>
              <a:gd name="connisteX7" fmla="*/ 0 w 5334000"/>
              <a:gd name="connsiteY7" fmla="*/ 1828800 h 2032000"/>
              <a:gd name="connisteX8" fmla="*/ 0 w 53340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1828800"/>
                </a:lnTo>
                <a:cubicBezTo>
                  <a:pt x="5334000" y="1941024"/>
                  <a:pt x="5243024" y="2032000"/>
                  <a:pt x="51308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6248400" y="38608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248400" y="4419600"/>
            <a:ext cx="5334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9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52578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4" hasCustomPrompt="1"/>
            <p:custDataLst>
              <p:tags r:id="rId6"/>
            </p:custDataLst>
          </p:nvPr>
        </p:nvSpPr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5" hasCustomPrompt="1"/>
            <p:custDataLst>
              <p:tags r:id="rId7"/>
            </p:custDataLst>
          </p:nvPr>
        </p:nvSpPr>
        <p:spPr>
          <a:xfrm>
            <a:off x="5257800" y="2235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410200" y="2235200"/>
            <a:ext cx="2781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410200" y="2743200"/>
            <a:ext cx="27813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8648700" y="2235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8801100" y="2235200"/>
            <a:ext cx="2781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8801100" y="2743200"/>
            <a:ext cx="27813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7" hasCustomPrompt="1"/>
            <p:custDataLst>
              <p:tags r:id="rId13"/>
            </p:custDataLst>
          </p:nvPr>
        </p:nvSpPr>
        <p:spPr>
          <a:xfrm>
            <a:off x="5257800" y="44196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5410200" y="4419600"/>
            <a:ext cx="2781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410200" y="4927600"/>
            <a:ext cx="27813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398" hasCustomPrompt="1"/>
            <p:custDataLst>
              <p:tags r:id="rId16"/>
            </p:custDataLst>
          </p:nvPr>
        </p:nvSpPr>
        <p:spPr>
          <a:xfrm>
            <a:off x="8648700" y="44196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2" hasCustomPrompt="1"/>
            <p:custDataLst>
              <p:tags r:id="rId17"/>
            </p:custDataLst>
          </p:nvPr>
        </p:nvSpPr>
        <p:spPr>
          <a:xfrm>
            <a:off x="8801100" y="4419600"/>
            <a:ext cx="2781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8801100" y="4927600"/>
            <a:ext cx="27813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4_1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5588000" cy="2209800"/>
          </a:xfrm>
          <a:custGeom>
            <a:avLst/>
            <a:gdLst>
              <a:gd name="connisteX0" fmla="*/ 0 w 5588000"/>
              <a:gd name="connsiteY0" fmla="*/ 203200 h 2209800"/>
              <a:gd name="connisteX1" fmla="*/ 203200 w 5588000"/>
              <a:gd name="connsiteY1" fmla="*/ 0 h 2209800"/>
              <a:gd name="connisteX2" fmla="*/ 5384800 w 5588000"/>
              <a:gd name="connsiteY2" fmla="*/ 0 h 2209800"/>
              <a:gd name="connisteX3" fmla="*/ 5588000 w 5588000"/>
              <a:gd name="connsiteY3" fmla="*/ 203200 h 2209800"/>
              <a:gd name="connisteX4" fmla="*/ 5588000 w 5588000"/>
              <a:gd name="connsiteY4" fmla="*/ 2006600 h 2209800"/>
              <a:gd name="connisteX5" fmla="*/ 5384800 w 5588000"/>
              <a:gd name="connsiteY5" fmla="*/ 2209800 h 2209800"/>
              <a:gd name="connisteX6" fmla="*/ 203200 w 5588000"/>
              <a:gd name="connsiteY6" fmla="*/ 2209800 h 2209800"/>
              <a:gd name="connisteX7" fmla="*/ 0 w 5588000"/>
              <a:gd name="connsiteY7" fmla="*/ 2006600 h 2209800"/>
              <a:gd name="connisteX8" fmla="*/ 0 w 5588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2006600"/>
                </a:lnTo>
                <a:cubicBezTo>
                  <a:pt x="5588000" y="2118824"/>
                  <a:pt x="5497024" y="2209800"/>
                  <a:pt x="5384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02400" y="1739900"/>
            <a:ext cx="5080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502400" y="2298700"/>
            <a:ext cx="5080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>
            <a:spLocks noGrp="1"/>
          </p:cNvSpPr>
          <p:nvPr>
            <p:ph idx="16391" hasCustomPrompt="1"/>
            <p:custDataLst>
              <p:tags r:id="rId9"/>
            </p:custDataLst>
          </p:nvPr>
        </p:nvSpPr>
        <p:spPr>
          <a:xfrm>
            <a:off x="609600" y="4038600"/>
            <a:ext cx="5588000" cy="2209800"/>
          </a:xfrm>
          <a:custGeom>
            <a:avLst/>
            <a:gdLst>
              <a:gd name="connisteX0" fmla="*/ 0 w 5588000"/>
              <a:gd name="connsiteY0" fmla="*/ 203200 h 2209800"/>
              <a:gd name="connisteX1" fmla="*/ 203200 w 5588000"/>
              <a:gd name="connsiteY1" fmla="*/ 0 h 2209800"/>
              <a:gd name="connisteX2" fmla="*/ 5384800 w 5588000"/>
              <a:gd name="connsiteY2" fmla="*/ 0 h 2209800"/>
              <a:gd name="connisteX3" fmla="*/ 5588000 w 5588000"/>
              <a:gd name="connsiteY3" fmla="*/ 203200 h 2209800"/>
              <a:gd name="connisteX4" fmla="*/ 5588000 w 5588000"/>
              <a:gd name="connsiteY4" fmla="*/ 2006600 h 2209800"/>
              <a:gd name="connisteX5" fmla="*/ 5384800 w 5588000"/>
              <a:gd name="connsiteY5" fmla="*/ 2209800 h 2209800"/>
              <a:gd name="connisteX6" fmla="*/ 203200 w 5588000"/>
              <a:gd name="connsiteY6" fmla="*/ 2209800 h 2209800"/>
              <a:gd name="connisteX7" fmla="*/ 0 w 5588000"/>
              <a:gd name="connsiteY7" fmla="*/ 2006600 h 2209800"/>
              <a:gd name="connisteX8" fmla="*/ 0 w 5588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2006600"/>
                </a:lnTo>
                <a:cubicBezTo>
                  <a:pt x="5588000" y="2118824"/>
                  <a:pt x="5497024" y="2209800"/>
                  <a:pt x="5384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6502400" y="4254500"/>
            <a:ext cx="5080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502400" y="4813300"/>
            <a:ext cx="5080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9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1" hasCustomPrompt="1"/>
            <p:custDataLst>
              <p:tags r:id="rId6"/>
            </p:custDataLst>
          </p:nvPr>
        </p:nvSpPr>
        <p:spPr>
          <a:xfrm>
            <a:off x="6096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0" hasCustomPrompt="1"/>
            <p:custDataLst>
              <p:tags r:id="rId7"/>
            </p:custDataLst>
          </p:nvPr>
        </p:nvSpPr>
        <p:spPr>
          <a:xfrm>
            <a:off x="2514600" y="2057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39370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16000" y="4495800"/>
            <a:ext cx="452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62484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2" hasCustomPrompt="1"/>
            <p:custDataLst>
              <p:tags r:id="rId11"/>
            </p:custDataLst>
          </p:nvPr>
        </p:nvSpPr>
        <p:spPr>
          <a:xfrm>
            <a:off x="8153400" y="2057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654800" y="39370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654800" y="4495800"/>
            <a:ext cx="452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2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705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705600" y="22860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858000" y="2286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858000" y="27940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6705600" y="3708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6858000" y="3708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858000" y="42164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67056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6858000" y="51308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6858000" y="56388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4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3429000" cy="548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4648200" y="609600"/>
            <a:ext cx="6934200" cy="5638800"/>
          </a:xfrm>
          <a:custGeom>
            <a:avLst/>
            <a:gdLst>
              <a:gd name="connisteX0" fmla="*/ 0 w 6934200"/>
              <a:gd name="connsiteY0" fmla="*/ 203200 h 5638800"/>
              <a:gd name="connisteX1" fmla="*/ 203200 w 6934200"/>
              <a:gd name="connsiteY1" fmla="*/ 0 h 5638800"/>
              <a:gd name="connisteX2" fmla="*/ 6731000 w 6934200"/>
              <a:gd name="connsiteY2" fmla="*/ 0 h 5638800"/>
              <a:gd name="connisteX3" fmla="*/ 6934200 w 6934200"/>
              <a:gd name="connsiteY3" fmla="*/ 203200 h 5638800"/>
              <a:gd name="connisteX4" fmla="*/ 6934200 w 6934200"/>
              <a:gd name="connsiteY4" fmla="*/ 5435600 h 5638800"/>
              <a:gd name="connisteX5" fmla="*/ 6731000 w 6934200"/>
              <a:gd name="connsiteY5" fmla="*/ 5638800 h 5638800"/>
              <a:gd name="connisteX6" fmla="*/ 203200 w 6934200"/>
              <a:gd name="connsiteY6" fmla="*/ 5638800 h 5638800"/>
              <a:gd name="connisteX7" fmla="*/ 0 w 6934200"/>
              <a:gd name="connsiteY7" fmla="*/ 5435600 h 5638800"/>
              <a:gd name="connisteX8" fmla="*/ 0 w 69342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9342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5435600"/>
                </a:lnTo>
                <a:cubicBezTo>
                  <a:pt x="6934200" y="5547824"/>
                  <a:pt x="6843224" y="5638800"/>
                  <a:pt x="67310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5054600" y="1143000"/>
            <a:ext cx="6121400" cy="4572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5_8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622300" y="2184400"/>
            <a:ext cx="1498600" cy="1270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10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2387600" y="2235200"/>
            <a:ext cx="919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2387600" y="2794000"/>
            <a:ext cx="9194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622300" y="4318000"/>
            <a:ext cx="1498600" cy="1270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10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2387600" y="4368800"/>
            <a:ext cx="919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2387600" y="4927600"/>
            <a:ext cx="9194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1_1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1750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609600"/>
            <a:ext cx="10972800" cy="2032000"/>
          </a:xfrm>
          <a:custGeom>
            <a:avLst/>
            <a:gdLst>
              <a:gd name="connisteX0" fmla="*/ 0 w 10972800"/>
              <a:gd name="connsiteY0" fmla="*/ 203200 h 2032000"/>
              <a:gd name="connisteX1" fmla="*/ 203200 w 10972800"/>
              <a:gd name="connsiteY1" fmla="*/ 0 h 2032000"/>
              <a:gd name="connisteX2" fmla="*/ 10769600 w 10972800"/>
              <a:gd name="connsiteY2" fmla="*/ 0 h 2032000"/>
              <a:gd name="connisteX3" fmla="*/ 10972800 w 10972800"/>
              <a:gd name="connsiteY3" fmla="*/ 203200 h 2032000"/>
              <a:gd name="connisteX4" fmla="*/ 10972800 w 10972800"/>
              <a:gd name="connsiteY4" fmla="*/ 1828800 h 2032000"/>
              <a:gd name="connisteX5" fmla="*/ 10769600 w 10972800"/>
              <a:gd name="connsiteY5" fmla="*/ 2032000 h 2032000"/>
              <a:gd name="connisteX6" fmla="*/ 203200 w 10972800"/>
              <a:gd name="connsiteY6" fmla="*/ 2032000 h 2032000"/>
              <a:gd name="connisteX7" fmla="*/ 0 w 10972800"/>
              <a:gd name="connsiteY7" fmla="*/ 1828800 h 2032000"/>
              <a:gd name="connisteX8" fmla="*/ 0 w 109728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828800"/>
                </a:lnTo>
                <a:cubicBezTo>
                  <a:pt x="10972800" y="1941024"/>
                  <a:pt x="10881824" y="2032000"/>
                  <a:pt x="107696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1656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724400"/>
            <a:ext cx="518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400800" y="41656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400800" y="4724400"/>
            <a:ext cx="518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4_8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idx="16390" hasCustomPrompt="1"/>
            <p:custDataLst>
              <p:tags r:id="rId6"/>
            </p:custDataLst>
          </p:nvPr>
        </p:nvSpPr>
        <p:spPr>
          <a:xfrm>
            <a:off x="609600" y="2057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2489200" y="2260600"/>
            <a:ext cx="909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2489200" y="2768600"/>
            <a:ext cx="909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1" hasCustomPrompt="1"/>
            <p:custDataLst>
              <p:tags r:id="rId9"/>
            </p:custDataLst>
          </p:nvPr>
        </p:nvSpPr>
        <p:spPr>
          <a:xfrm>
            <a:off x="609600" y="4191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2489200" y="4394200"/>
            <a:ext cx="909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2489200" y="4902200"/>
            <a:ext cx="909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9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2438400" y="2260600"/>
            <a:ext cx="1524000" cy="1524000"/>
          </a:xfrm>
          <a:custGeom>
            <a:avLst/>
            <a:gdLst>
              <a:gd name="connisteX0" fmla="*/ 0 w 1524000"/>
              <a:gd name="connsiteY0" fmla="*/ 304800 h 1524000"/>
              <a:gd name="connisteX1" fmla="*/ 304800 w 1524000"/>
              <a:gd name="connsiteY1" fmla="*/ 0 h 1524000"/>
              <a:gd name="connisteX2" fmla="*/ 1219200 w 1524000"/>
              <a:gd name="connsiteY2" fmla="*/ 0 h 1524000"/>
              <a:gd name="connisteX3" fmla="*/ 1524000 w 1524000"/>
              <a:gd name="connsiteY3" fmla="*/ 304800 h 1524000"/>
              <a:gd name="connisteX4" fmla="*/ 1524000 w 1524000"/>
              <a:gd name="connsiteY4" fmla="*/ 1219200 h 1524000"/>
              <a:gd name="connisteX5" fmla="*/ 1219200 w 1524000"/>
              <a:gd name="connsiteY5" fmla="*/ 1524000 h 1524000"/>
              <a:gd name="connisteX6" fmla="*/ 304800 w 1524000"/>
              <a:gd name="connsiteY6" fmla="*/ 1524000 h 1524000"/>
              <a:gd name="connisteX7" fmla="*/ 0 w 1524000"/>
              <a:gd name="connsiteY7" fmla="*/ 1219200 h 1524000"/>
              <a:gd name="connisteX8" fmla="*/ 0 w 1524000"/>
              <a:gd name="connsiteY8" fmla="*/ 3048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219200" y="0"/>
                </a:lnTo>
                <a:cubicBezTo>
                  <a:pt x="1387536" y="0"/>
                  <a:pt x="1524000" y="136464"/>
                  <a:pt x="1524000" y="304800"/>
                </a:cubicBezTo>
                <a:lnTo>
                  <a:pt x="1524000" y="1219200"/>
                </a:lnTo>
                <a:cubicBezTo>
                  <a:pt x="1524000" y="1387536"/>
                  <a:pt x="1387536" y="1524000"/>
                  <a:pt x="1219200" y="1524000"/>
                </a:cubicBezTo>
                <a:lnTo>
                  <a:pt x="304800" y="1524000"/>
                </a:lnTo>
                <a:cubicBezTo>
                  <a:pt x="136464" y="1524000"/>
                  <a:pt x="0" y="1387536"/>
                  <a:pt x="0" y="12192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2749550" y="2641600"/>
            <a:ext cx="901700" cy="762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40386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4597400"/>
            <a:ext cx="5181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8229600" y="2260600"/>
            <a:ext cx="1524000" cy="1524000"/>
          </a:xfrm>
          <a:custGeom>
            <a:avLst/>
            <a:gdLst>
              <a:gd name="connisteX0" fmla="*/ 0 w 1524000"/>
              <a:gd name="connsiteY0" fmla="*/ 304800 h 1524000"/>
              <a:gd name="connisteX1" fmla="*/ 304800 w 1524000"/>
              <a:gd name="connsiteY1" fmla="*/ 0 h 1524000"/>
              <a:gd name="connisteX2" fmla="*/ 1219200 w 1524000"/>
              <a:gd name="connsiteY2" fmla="*/ 0 h 1524000"/>
              <a:gd name="connisteX3" fmla="*/ 1524000 w 1524000"/>
              <a:gd name="connsiteY3" fmla="*/ 304800 h 1524000"/>
              <a:gd name="connisteX4" fmla="*/ 1524000 w 1524000"/>
              <a:gd name="connsiteY4" fmla="*/ 1219200 h 1524000"/>
              <a:gd name="connisteX5" fmla="*/ 1219200 w 1524000"/>
              <a:gd name="connsiteY5" fmla="*/ 1524000 h 1524000"/>
              <a:gd name="connisteX6" fmla="*/ 304800 w 1524000"/>
              <a:gd name="connsiteY6" fmla="*/ 1524000 h 1524000"/>
              <a:gd name="connisteX7" fmla="*/ 0 w 1524000"/>
              <a:gd name="connsiteY7" fmla="*/ 1219200 h 1524000"/>
              <a:gd name="connisteX8" fmla="*/ 0 w 1524000"/>
              <a:gd name="connsiteY8" fmla="*/ 3048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219200" y="0"/>
                </a:lnTo>
                <a:cubicBezTo>
                  <a:pt x="1387536" y="0"/>
                  <a:pt x="1524000" y="136464"/>
                  <a:pt x="1524000" y="304800"/>
                </a:cubicBezTo>
                <a:lnTo>
                  <a:pt x="1524000" y="1219200"/>
                </a:lnTo>
                <a:cubicBezTo>
                  <a:pt x="1524000" y="1387536"/>
                  <a:pt x="1387536" y="1524000"/>
                  <a:pt x="1219200" y="1524000"/>
                </a:cubicBezTo>
                <a:lnTo>
                  <a:pt x="304800" y="1524000"/>
                </a:lnTo>
                <a:cubicBezTo>
                  <a:pt x="136464" y="1524000"/>
                  <a:pt x="0" y="1387536"/>
                  <a:pt x="0" y="12192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540750" y="2641600"/>
            <a:ext cx="901700" cy="762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400800" y="40386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6400800" y="4597400"/>
            <a:ext cx="5181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7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2794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2794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33020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096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62000" y="4826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62000" y="53340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8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914400" y="1828800"/>
            <a:ext cx="4724400" cy="21336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267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7244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553200" y="1828800"/>
            <a:ext cx="4724400" cy="21336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553200" y="4267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553200" y="47244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3_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21336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0" hasCustomPrompt="1"/>
            <p:custDataLst>
              <p:tags r:id="rId7"/>
            </p:custDataLst>
          </p:nvPr>
        </p:nvSpPr>
        <p:spPr>
          <a:xfrm>
            <a:off x="609600" y="2692400"/>
            <a:ext cx="5334000" cy="2946400"/>
          </a:xfrm>
          <a:custGeom>
            <a:avLst/>
            <a:gdLst>
              <a:gd name="connisteX0" fmla="*/ 0 w 5334000"/>
              <a:gd name="connsiteY0" fmla="*/ 203200 h 2946400"/>
              <a:gd name="connisteX1" fmla="*/ 203200 w 5334000"/>
              <a:gd name="connsiteY1" fmla="*/ 0 h 2946400"/>
              <a:gd name="connisteX2" fmla="*/ 5130800 w 5334000"/>
              <a:gd name="connsiteY2" fmla="*/ 0 h 2946400"/>
              <a:gd name="connisteX3" fmla="*/ 5334000 w 5334000"/>
              <a:gd name="connsiteY3" fmla="*/ 203200 h 2946400"/>
              <a:gd name="connisteX4" fmla="*/ 5334000 w 5334000"/>
              <a:gd name="connsiteY4" fmla="*/ 2743200 h 2946400"/>
              <a:gd name="connisteX5" fmla="*/ 5130800 w 5334000"/>
              <a:gd name="connsiteY5" fmla="*/ 2946400 h 2946400"/>
              <a:gd name="connisteX6" fmla="*/ 203200 w 5334000"/>
              <a:gd name="connsiteY6" fmla="*/ 2946400 h 2946400"/>
              <a:gd name="connisteX7" fmla="*/ 0 w 5334000"/>
              <a:gd name="connsiteY7" fmla="*/ 2743200 h 2946400"/>
              <a:gd name="connisteX8" fmla="*/ 0 w 53340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743200"/>
                </a:lnTo>
                <a:cubicBezTo>
                  <a:pt x="5334000" y="2855424"/>
                  <a:pt x="5243024" y="2946400"/>
                  <a:pt x="51308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35560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248400" y="21336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1" hasCustomPrompt="1"/>
            <p:custDataLst>
              <p:tags r:id="rId10"/>
            </p:custDataLst>
          </p:nvPr>
        </p:nvSpPr>
        <p:spPr>
          <a:xfrm>
            <a:off x="6248400" y="2692400"/>
            <a:ext cx="5334000" cy="2946400"/>
          </a:xfrm>
          <a:custGeom>
            <a:avLst/>
            <a:gdLst>
              <a:gd name="connisteX0" fmla="*/ 0 w 5334000"/>
              <a:gd name="connsiteY0" fmla="*/ 203200 h 2946400"/>
              <a:gd name="connisteX1" fmla="*/ 203200 w 5334000"/>
              <a:gd name="connsiteY1" fmla="*/ 0 h 2946400"/>
              <a:gd name="connisteX2" fmla="*/ 5130800 w 5334000"/>
              <a:gd name="connsiteY2" fmla="*/ 0 h 2946400"/>
              <a:gd name="connisteX3" fmla="*/ 5334000 w 5334000"/>
              <a:gd name="connsiteY3" fmla="*/ 203200 h 2946400"/>
              <a:gd name="connisteX4" fmla="*/ 5334000 w 5334000"/>
              <a:gd name="connsiteY4" fmla="*/ 2743200 h 2946400"/>
              <a:gd name="connisteX5" fmla="*/ 5130800 w 5334000"/>
              <a:gd name="connsiteY5" fmla="*/ 2946400 h 2946400"/>
              <a:gd name="connisteX6" fmla="*/ 203200 w 5334000"/>
              <a:gd name="connsiteY6" fmla="*/ 2946400 h 2946400"/>
              <a:gd name="connisteX7" fmla="*/ 0 w 5334000"/>
              <a:gd name="connsiteY7" fmla="*/ 2743200 h 2946400"/>
              <a:gd name="connisteX8" fmla="*/ 0 w 53340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743200"/>
                </a:lnTo>
                <a:cubicBezTo>
                  <a:pt x="5334000" y="2855424"/>
                  <a:pt x="5243024" y="2946400"/>
                  <a:pt x="51308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553200" y="35560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4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1" hasCustomPrompt="1"/>
            <p:custDataLst>
              <p:tags r:id="rId6"/>
            </p:custDataLst>
          </p:nvPr>
        </p:nvSpPr>
        <p:spPr>
          <a:xfrm>
            <a:off x="6096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2514600" y="2057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0" hasCustomPrompt="1"/>
            <p:custDataLst>
              <p:tags r:id="rId8"/>
            </p:custDataLst>
          </p:nvPr>
        </p:nvSpPr>
        <p:spPr>
          <a:xfrm>
            <a:off x="2870200" y="24130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1016000" y="39370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1016000" y="4495800"/>
            <a:ext cx="452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62484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5" hasCustomPrompt="1"/>
            <p:custDataLst>
              <p:tags r:id="rId12"/>
            </p:custDataLst>
          </p:nvPr>
        </p:nvSpPr>
        <p:spPr>
          <a:xfrm>
            <a:off x="8153400" y="2057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idx="16393" hasCustomPrompt="1"/>
            <p:custDataLst>
              <p:tags r:id="rId13"/>
            </p:custDataLst>
          </p:nvPr>
        </p:nvSpPr>
        <p:spPr>
          <a:xfrm>
            <a:off x="8509000" y="24130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14"/>
            </p:custDataLst>
          </p:nvPr>
        </p:nvSpPr>
        <p:spPr>
          <a:xfrm>
            <a:off x="6654800" y="39370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89" hasCustomPrompt="1"/>
            <p:custDataLst>
              <p:tags r:id="rId15"/>
            </p:custDataLst>
          </p:nvPr>
        </p:nvSpPr>
        <p:spPr>
          <a:xfrm>
            <a:off x="6654800" y="4495800"/>
            <a:ext cx="452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叠-颜色错位-并列-32_9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1" hasCustomPrompt="1"/>
            <p:custDataLst>
              <p:tags r:id="rId6"/>
            </p:custDataLst>
          </p:nvPr>
        </p:nvSpPr>
        <p:spPr>
          <a:xfrm>
            <a:off x="609600" y="1524000"/>
            <a:ext cx="10972800" cy="2209800"/>
          </a:xfrm>
          <a:custGeom>
            <a:avLst/>
            <a:gdLst>
              <a:gd name="connisteX0" fmla="*/ 0 w 10972800"/>
              <a:gd name="connsiteY0" fmla="*/ 203200 h 2209800"/>
              <a:gd name="connisteX1" fmla="*/ 203200 w 10972800"/>
              <a:gd name="connsiteY1" fmla="*/ 0 h 2209800"/>
              <a:gd name="connisteX2" fmla="*/ 10769600 w 10972800"/>
              <a:gd name="connsiteY2" fmla="*/ 0 h 2209800"/>
              <a:gd name="connisteX3" fmla="*/ 10972800 w 10972800"/>
              <a:gd name="connsiteY3" fmla="*/ 203200 h 2209800"/>
              <a:gd name="connisteX4" fmla="*/ 10972800 w 10972800"/>
              <a:gd name="connsiteY4" fmla="*/ 2006600 h 2209800"/>
              <a:gd name="connisteX5" fmla="*/ 10769600 w 10972800"/>
              <a:gd name="connsiteY5" fmla="*/ 2209800 h 2209800"/>
              <a:gd name="connisteX6" fmla="*/ 203200 w 10972800"/>
              <a:gd name="connsiteY6" fmla="*/ 2209800 h 2209800"/>
              <a:gd name="connisteX7" fmla="*/ 0 w 10972800"/>
              <a:gd name="connsiteY7" fmla="*/ 2006600 h 2209800"/>
              <a:gd name="connisteX8" fmla="*/ 0 w 109728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06600"/>
                </a:lnTo>
                <a:cubicBezTo>
                  <a:pt x="10972800" y="2118824"/>
                  <a:pt x="10881824" y="2209800"/>
                  <a:pt x="107696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1016000" y="18669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0" hasCustomPrompt="1"/>
            <p:custDataLst>
              <p:tags r:id="rId8"/>
            </p:custDataLst>
          </p:nvPr>
        </p:nvSpPr>
        <p:spPr>
          <a:xfrm>
            <a:off x="1371600" y="22225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2895600" y="2044700"/>
            <a:ext cx="828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2895600" y="2603500"/>
            <a:ext cx="8280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609600" y="4038600"/>
            <a:ext cx="10972800" cy="2209800"/>
          </a:xfrm>
          <a:custGeom>
            <a:avLst/>
            <a:gdLst>
              <a:gd name="connisteX0" fmla="*/ 0 w 10972800"/>
              <a:gd name="connsiteY0" fmla="*/ 203200 h 2209800"/>
              <a:gd name="connisteX1" fmla="*/ 203200 w 10972800"/>
              <a:gd name="connsiteY1" fmla="*/ 0 h 2209800"/>
              <a:gd name="connisteX2" fmla="*/ 10769600 w 10972800"/>
              <a:gd name="connsiteY2" fmla="*/ 0 h 2209800"/>
              <a:gd name="connisteX3" fmla="*/ 10972800 w 10972800"/>
              <a:gd name="connsiteY3" fmla="*/ 203200 h 2209800"/>
              <a:gd name="connisteX4" fmla="*/ 10972800 w 10972800"/>
              <a:gd name="connsiteY4" fmla="*/ 2006600 h 2209800"/>
              <a:gd name="connisteX5" fmla="*/ 10769600 w 10972800"/>
              <a:gd name="connsiteY5" fmla="*/ 2209800 h 2209800"/>
              <a:gd name="connisteX6" fmla="*/ 203200 w 10972800"/>
              <a:gd name="connsiteY6" fmla="*/ 2209800 h 2209800"/>
              <a:gd name="connisteX7" fmla="*/ 0 w 10972800"/>
              <a:gd name="connsiteY7" fmla="*/ 2006600 h 2209800"/>
              <a:gd name="connisteX8" fmla="*/ 0 w 109728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06600"/>
                </a:lnTo>
                <a:cubicBezTo>
                  <a:pt x="10972800" y="2118824"/>
                  <a:pt x="10881824" y="2209800"/>
                  <a:pt x="107696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5" hasCustomPrompt="1"/>
            <p:custDataLst>
              <p:tags r:id="rId12"/>
            </p:custDataLst>
          </p:nvPr>
        </p:nvSpPr>
        <p:spPr>
          <a:xfrm>
            <a:off x="1016000" y="43815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idx="16393" hasCustomPrompt="1"/>
            <p:custDataLst>
              <p:tags r:id="rId13"/>
            </p:custDataLst>
          </p:nvPr>
        </p:nvSpPr>
        <p:spPr>
          <a:xfrm>
            <a:off x="1371600" y="47371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14"/>
            </p:custDataLst>
          </p:nvPr>
        </p:nvSpPr>
        <p:spPr>
          <a:xfrm>
            <a:off x="2895600" y="4559300"/>
            <a:ext cx="828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89" hasCustomPrompt="1"/>
            <p:custDataLst>
              <p:tags r:id="rId15"/>
            </p:custDataLst>
          </p:nvPr>
        </p:nvSpPr>
        <p:spPr>
          <a:xfrm>
            <a:off x="2895600" y="5118100"/>
            <a:ext cx="8280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叠-默认位置-并列-31_9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10972800" cy="2209800"/>
          </a:xfrm>
          <a:custGeom>
            <a:avLst/>
            <a:gdLst>
              <a:gd name="connisteX0" fmla="*/ 0 w 10972800"/>
              <a:gd name="connsiteY0" fmla="*/ 203200 h 2209800"/>
              <a:gd name="connisteX1" fmla="*/ 203200 w 10972800"/>
              <a:gd name="connsiteY1" fmla="*/ 0 h 2209800"/>
              <a:gd name="connisteX2" fmla="*/ 10769600 w 10972800"/>
              <a:gd name="connsiteY2" fmla="*/ 0 h 2209800"/>
              <a:gd name="connisteX3" fmla="*/ 10972800 w 10972800"/>
              <a:gd name="connsiteY3" fmla="*/ 203200 h 2209800"/>
              <a:gd name="connisteX4" fmla="*/ 10972800 w 10972800"/>
              <a:gd name="connsiteY4" fmla="*/ 2006600 h 2209800"/>
              <a:gd name="connisteX5" fmla="*/ 10769600 w 10972800"/>
              <a:gd name="connsiteY5" fmla="*/ 2209800 h 2209800"/>
              <a:gd name="connisteX6" fmla="*/ 203200 w 10972800"/>
              <a:gd name="connsiteY6" fmla="*/ 2209800 h 2209800"/>
              <a:gd name="connisteX7" fmla="*/ 0 w 10972800"/>
              <a:gd name="connsiteY7" fmla="*/ 2006600 h 2209800"/>
              <a:gd name="connisteX8" fmla="*/ 0 w 109728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06600"/>
                </a:lnTo>
                <a:cubicBezTo>
                  <a:pt x="10972800" y="2118824"/>
                  <a:pt x="10881824" y="2209800"/>
                  <a:pt x="107696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914400" y="18669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2794000" y="1892300"/>
            <a:ext cx="84836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2794000" y="2451100"/>
            <a:ext cx="8483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09600" y="4038600"/>
            <a:ext cx="10972800" cy="2209800"/>
          </a:xfrm>
          <a:custGeom>
            <a:avLst/>
            <a:gdLst>
              <a:gd name="connisteX0" fmla="*/ 0 w 10972800"/>
              <a:gd name="connsiteY0" fmla="*/ 203200 h 2209800"/>
              <a:gd name="connisteX1" fmla="*/ 203200 w 10972800"/>
              <a:gd name="connsiteY1" fmla="*/ 0 h 2209800"/>
              <a:gd name="connisteX2" fmla="*/ 10769600 w 10972800"/>
              <a:gd name="connsiteY2" fmla="*/ 0 h 2209800"/>
              <a:gd name="connisteX3" fmla="*/ 10972800 w 10972800"/>
              <a:gd name="connsiteY3" fmla="*/ 203200 h 2209800"/>
              <a:gd name="connisteX4" fmla="*/ 10972800 w 10972800"/>
              <a:gd name="connsiteY4" fmla="*/ 2006600 h 2209800"/>
              <a:gd name="connisteX5" fmla="*/ 10769600 w 10972800"/>
              <a:gd name="connsiteY5" fmla="*/ 2209800 h 2209800"/>
              <a:gd name="connisteX6" fmla="*/ 203200 w 10972800"/>
              <a:gd name="connsiteY6" fmla="*/ 2209800 h 2209800"/>
              <a:gd name="connisteX7" fmla="*/ 0 w 10972800"/>
              <a:gd name="connsiteY7" fmla="*/ 2006600 h 2209800"/>
              <a:gd name="connisteX8" fmla="*/ 0 w 109728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06600"/>
                </a:lnTo>
                <a:cubicBezTo>
                  <a:pt x="10972800" y="2118824"/>
                  <a:pt x="10881824" y="2209800"/>
                  <a:pt x="107696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914400" y="43815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2794000" y="4406900"/>
            <a:ext cx="84836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2794000" y="4965700"/>
            <a:ext cx="8483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叠-默认位置-并列-38_9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8432800" cy="2209800"/>
          </a:xfrm>
          <a:custGeom>
            <a:avLst/>
            <a:gdLst>
              <a:gd name="connisteX0" fmla="*/ 0 w 8432800"/>
              <a:gd name="connsiteY0" fmla="*/ 203200 h 2209800"/>
              <a:gd name="connisteX1" fmla="*/ 203200 w 8432800"/>
              <a:gd name="connsiteY1" fmla="*/ 0 h 2209800"/>
              <a:gd name="connisteX2" fmla="*/ 8432800 w 8432800"/>
              <a:gd name="connsiteY2" fmla="*/ 0 h 2209800"/>
              <a:gd name="connisteX3" fmla="*/ 8432800 w 8432800"/>
              <a:gd name="connsiteY3" fmla="*/ 2209800 h 2209800"/>
              <a:gd name="connisteX4" fmla="*/ 203200 w 8432800"/>
              <a:gd name="connsiteY4" fmla="*/ 2209800 h 2209800"/>
              <a:gd name="connisteX5" fmla="*/ 0 w 8432800"/>
              <a:gd name="connsiteY5" fmla="*/ 2006600 h 2209800"/>
              <a:gd name="connisteX6" fmla="*/ 0 w 84328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8432800" y="0"/>
                </a:lnTo>
                <a:lnTo>
                  <a:pt x="84328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9042400" y="1524000"/>
            <a:ext cx="2540000" cy="2209800"/>
          </a:xfrm>
          <a:custGeom>
            <a:avLst/>
            <a:gdLst>
              <a:gd name="connisteX0" fmla="*/ 0 w 2540000"/>
              <a:gd name="connsiteY0" fmla="*/ 0 h 2209800"/>
              <a:gd name="connisteX1" fmla="*/ 2336800 w 2540000"/>
              <a:gd name="connsiteY1" fmla="*/ 0 h 2209800"/>
              <a:gd name="connisteX2" fmla="*/ 2540000 w 2540000"/>
              <a:gd name="connsiteY2" fmla="*/ 203200 h 2209800"/>
              <a:gd name="connisteX3" fmla="*/ 2540000 w 2540000"/>
              <a:gd name="connsiteY3" fmla="*/ 2006600 h 2209800"/>
              <a:gd name="connisteX4" fmla="*/ 2336800 w 2540000"/>
              <a:gd name="connsiteY4" fmla="*/ 2209800 h 2209800"/>
              <a:gd name="connisteX5" fmla="*/ 0 w 2540000"/>
              <a:gd name="connsiteY5" fmla="*/ 2209800 h 2209800"/>
              <a:gd name="connisteX6" fmla="*/ 0 w 2540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0"/>
                </a:moveTo>
                <a:lnTo>
                  <a:pt x="2336800" y="0"/>
                </a:lnTo>
                <a:cubicBezTo>
                  <a:pt x="2449024" y="0"/>
                  <a:pt x="2540000" y="90976"/>
                  <a:pt x="2540000" y="203200"/>
                </a:cubicBezTo>
                <a:lnTo>
                  <a:pt x="2540000" y="2006600"/>
                </a:lnTo>
                <a:cubicBezTo>
                  <a:pt x="2540000" y="2118824"/>
                  <a:pt x="2449024" y="2209800"/>
                  <a:pt x="2336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20447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2603500"/>
            <a:ext cx="782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09600" y="4038600"/>
            <a:ext cx="8432800" cy="2209800"/>
          </a:xfrm>
          <a:custGeom>
            <a:avLst/>
            <a:gdLst>
              <a:gd name="connisteX0" fmla="*/ 0 w 8432800"/>
              <a:gd name="connsiteY0" fmla="*/ 203200 h 2209800"/>
              <a:gd name="connisteX1" fmla="*/ 203200 w 8432800"/>
              <a:gd name="connsiteY1" fmla="*/ 0 h 2209800"/>
              <a:gd name="connisteX2" fmla="*/ 8432800 w 8432800"/>
              <a:gd name="connsiteY2" fmla="*/ 0 h 2209800"/>
              <a:gd name="connisteX3" fmla="*/ 8432800 w 8432800"/>
              <a:gd name="connsiteY3" fmla="*/ 2209800 h 2209800"/>
              <a:gd name="connisteX4" fmla="*/ 203200 w 8432800"/>
              <a:gd name="connsiteY4" fmla="*/ 2209800 h 2209800"/>
              <a:gd name="connisteX5" fmla="*/ 0 w 8432800"/>
              <a:gd name="connsiteY5" fmla="*/ 2006600 h 2209800"/>
              <a:gd name="connisteX6" fmla="*/ 0 w 84328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8432800" y="0"/>
                </a:lnTo>
                <a:lnTo>
                  <a:pt x="84328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9042400" y="4038600"/>
            <a:ext cx="2540000" cy="2209800"/>
          </a:xfrm>
          <a:custGeom>
            <a:avLst/>
            <a:gdLst>
              <a:gd name="connisteX0" fmla="*/ 0 w 2540000"/>
              <a:gd name="connsiteY0" fmla="*/ 0 h 2209800"/>
              <a:gd name="connisteX1" fmla="*/ 2336800 w 2540000"/>
              <a:gd name="connsiteY1" fmla="*/ 0 h 2209800"/>
              <a:gd name="connisteX2" fmla="*/ 2540000 w 2540000"/>
              <a:gd name="connsiteY2" fmla="*/ 203200 h 2209800"/>
              <a:gd name="connisteX3" fmla="*/ 2540000 w 2540000"/>
              <a:gd name="connsiteY3" fmla="*/ 2006600 h 2209800"/>
              <a:gd name="connisteX4" fmla="*/ 2336800 w 2540000"/>
              <a:gd name="connsiteY4" fmla="*/ 2209800 h 2209800"/>
              <a:gd name="connisteX5" fmla="*/ 0 w 2540000"/>
              <a:gd name="connsiteY5" fmla="*/ 2209800 h 2209800"/>
              <a:gd name="connisteX6" fmla="*/ 0 w 2540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0"/>
                </a:moveTo>
                <a:lnTo>
                  <a:pt x="2336800" y="0"/>
                </a:lnTo>
                <a:cubicBezTo>
                  <a:pt x="2449024" y="0"/>
                  <a:pt x="2540000" y="90976"/>
                  <a:pt x="2540000" y="203200"/>
                </a:cubicBezTo>
                <a:lnTo>
                  <a:pt x="2540000" y="2006600"/>
                </a:lnTo>
                <a:cubicBezTo>
                  <a:pt x="2540000" y="2118824"/>
                  <a:pt x="2449024" y="2209800"/>
                  <a:pt x="2336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914400" y="45593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914400" y="5118100"/>
            <a:ext cx="782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无-颜色错位-并列-2_10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5181600" y="1524000"/>
            <a:ext cx="6400800" cy="2209800"/>
          </a:xfrm>
          <a:custGeom>
            <a:avLst/>
            <a:gdLst>
              <a:gd name="connisteX0" fmla="*/ 0 w 6400800"/>
              <a:gd name="connsiteY0" fmla="*/ 0 h 2209800"/>
              <a:gd name="connisteX1" fmla="*/ 6197600 w 6400800"/>
              <a:gd name="connsiteY1" fmla="*/ 0 h 2209800"/>
              <a:gd name="connisteX2" fmla="*/ 6400800 w 6400800"/>
              <a:gd name="connsiteY2" fmla="*/ 203200 h 2209800"/>
              <a:gd name="connisteX3" fmla="*/ 6400800 w 6400800"/>
              <a:gd name="connsiteY3" fmla="*/ 2006600 h 2209800"/>
              <a:gd name="connisteX4" fmla="*/ 6197600 w 6400800"/>
              <a:gd name="connsiteY4" fmla="*/ 2209800 h 2209800"/>
              <a:gd name="connisteX5" fmla="*/ 0 w 6400800"/>
              <a:gd name="connsiteY5" fmla="*/ 2209800 h 2209800"/>
              <a:gd name="connisteX6" fmla="*/ 0 w 6400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400800" h="2209800">
                <a:moveTo>
                  <a:pt x="0" y="0"/>
                </a:moveTo>
                <a:lnTo>
                  <a:pt x="6197600" y="0"/>
                </a:lnTo>
                <a:cubicBezTo>
                  <a:pt x="6309824" y="0"/>
                  <a:pt x="6400800" y="90976"/>
                  <a:pt x="6400800" y="203200"/>
                </a:cubicBezTo>
                <a:lnTo>
                  <a:pt x="6400800" y="2006600"/>
                </a:lnTo>
                <a:cubicBezTo>
                  <a:pt x="6400800" y="2118824"/>
                  <a:pt x="6309824" y="2209800"/>
                  <a:pt x="6197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4572000" cy="2209800"/>
          </a:xfrm>
          <a:custGeom>
            <a:avLst/>
            <a:gdLst>
              <a:gd name="connisteX0" fmla="*/ 0 w 4572000"/>
              <a:gd name="connsiteY0" fmla="*/ 203200 h 2209800"/>
              <a:gd name="connisteX1" fmla="*/ 203200 w 4572000"/>
              <a:gd name="connsiteY1" fmla="*/ 0 h 2209800"/>
              <a:gd name="connisteX2" fmla="*/ 4572000 w 4572000"/>
              <a:gd name="connsiteY2" fmla="*/ 0 h 2209800"/>
              <a:gd name="connisteX3" fmla="*/ 4572000 w 4572000"/>
              <a:gd name="connsiteY3" fmla="*/ 2209800 h 2209800"/>
              <a:gd name="connisteX4" fmla="*/ 203200 w 4572000"/>
              <a:gd name="connsiteY4" fmla="*/ 2209800 h 2209800"/>
              <a:gd name="connisteX5" fmla="*/ 0 w 4572000"/>
              <a:gd name="connsiteY5" fmla="*/ 2006600 h 2209800"/>
              <a:gd name="connisteX6" fmla="*/ 0 w 4572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572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572000" y="0"/>
                </a:lnTo>
                <a:lnTo>
                  <a:pt x="4572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486400" y="1892300"/>
            <a:ext cx="579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486400" y="2451100"/>
            <a:ext cx="579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5181600" y="4038600"/>
            <a:ext cx="6400800" cy="2209800"/>
          </a:xfrm>
          <a:custGeom>
            <a:avLst/>
            <a:gdLst>
              <a:gd name="connisteX0" fmla="*/ 0 w 6400800"/>
              <a:gd name="connsiteY0" fmla="*/ 0 h 2209800"/>
              <a:gd name="connisteX1" fmla="*/ 6197600 w 6400800"/>
              <a:gd name="connsiteY1" fmla="*/ 0 h 2209800"/>
              <a:gd name="connisteX2" fmla="*/ 6400800 w 6400800"/>
              <a:gd name="connsiteY2" fmla="*/ 203200 h 2209800"/>
              <a:gd name="connisteX3" fmla="*/ 6400800 w 6400800"/>
              <a:gd name="connsiteY3" fmla="*/ 2006600 h 2209800"/>
              <a:gd name="connisteX4" fmla="*/ 6197600 w 6400800"/>
              <a:gd name="connsiteY4" fmla="*/ 2209800 h 2209800"/>
              <a:gd name="connisteX5" fmla="*/ 0 w 6400800"/>
              <a:gd name="connsiteY5" fmla="*/ 2209800 h 2209800"/>
              <a:gd name="connisteX6" fmla="*/ 0 w 6400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400800" h="2209800">
                <a:moveTo>
                  <a:pt x="0" y="0"/>
                </a:moveTo>
                <a:lnTo>
                  <a:pt x="6197600" y="0"/>
                </a:lnTo>
                <a:cubicBezTo>
                  <a:pt x="6309824" y="0"/>
                  <a:pt x="6400800" y="90976"/>
                  <a:pt x="6400800" y="203200"/>
                </a:cubicBezTo>
                <a:lnTo>
                  <a:pt x="6400800" y="2006600"/>
                </a:lnTo>
                <a:cubicBezTo>
                  <a:pt x="6400800" y="2118824"/>
                  <a:pt x="6309824" y="2209800"/>
                  <a:pt x="6197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09600" y="4038600"/>
            <a:ext cx="4572000" cy="2209800"/>
          </a:xfrm>
          <a:custGeom>
            <a:avLst/>
            <a:gdLst>
              <a:gd name="connisteX0" fmla="*/ 0 w 4572000"/>
              <a:gd name="connsiteY0" fmla="*/ 203200 h 2209800"/>
              <a:gd name="connisteX1" fmla="*/ 203200 w 4572000"/>
              <a:gd name="connsiteY1" fmla="*/ 0 h 2209800"/>
              <a:gd name="connisteX2" fmla="*/ 4572000 w 4572000"/>
              <a:gd name="connsiteY2" fmla="*/ 0 h 2209800"/>
              <a:gd name="connisteX3" fmla="*/ 4572000 w 4572000"/>
              <a:gd name="connsiteY3" fmla="*/ 2209800 h 2209800"/>
              <a:gd name="connisteX4" fmla="*/ 203200 w 4572000"/>
              <a:gd name="connsiteY4" fmla="*/ 2209800 h 2209800"/>
              <a:gd name="connisteX5" fmla="*/ 0 w 4572000"/>
              <a:gd name="connsiteY5" fmla="*/ 2006600 h 2209800"/>
              <a:gd name="connisteX6" fmla="*/ 0 w 4572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572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572000" y="0"/>
                </a:lnTo>
                <a:lnTo>
                  <a:pt x="4572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5486400" y="4406900"/>
            <a:ext cx="579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5486400" y="4965700"/>
            <a:ext cx="579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1" hasCustomPrompt="1"/>
            <p:custDataLst>
              <p:tags r:id="rId6"/>
            </p:custDataLst>
          </p:nvPr>
        </p:nvSpPr>
        <p:spPr>
          <a:xfrm>
            <a:off x="2438400" y="19558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0" hasCustomPrompt="1"/>
            <p:custDataLst>
              <p:tags r:id="rId7"/>
            </p:custDataLst>
          </p:nvPr>
        </p:nvSpPr>
        <p:spPr>
          <a:xfrm>
            <a:off x="2794000" y="23114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37338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4292600"/>
            <a:ext cx="518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8229600" y="19558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2" hasCustomPrompt="1"/>
            <p:custDataLst>
              <p:tags r:id="rId11"/>
            </p:custDataLst>
          </p:nvPr>
        </p:nvSpPr>
        <p:spPr>
          <a:xfrm>
            <a:off x="8585200" y="23114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400800" y="37338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400800" y="4292600"/>
            <a:ext cx="518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-方向错位-并列-26_10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6400800" cy="2209800"/>
          </a:xfrm>
          <a:custGeom>
            <a:avLst/>
            <a:gdLst>
              <a:gd name="connisteX0" fmla="*/ 0 w 6400800"/>
              <a:gd name="connsiteY0" fmla="*/ 203200 h 2209800"/>
              <a:gd name="connisteX1" fmla="*/ 203200 w 6400800"/>
              <a:gd name="connsiteY1" fmla="*/ 0 h 2209800"/>
              <a:gd name="connisteX2" fmla="*/ 6400800 w 6400800"/>
              <a:gd name="connsiteY2" fmla="*/ 0 h 2209800"/>
              <a:gd name="connisteX3" fmla="*/ 6400800 w 6400800"/>
              <a:gd name="connsiteY3" fmla="*/ 2209800 h 2209800"/>
              <a:gd name="connisteX4" fmla="*/ 203200 w 6400800"/>
              <a:gd name="connsiteY4" fmla="*/ 2209800 h 2209800"/>
              <a:gd name="connisteX5" fmla="*/ 0 w 6400800"/>
              <a:gd name="connsiteY5" fmla="*/ 2006600 h 2209800"/>
              <a:gd name="connisteX6" fmla="*/ 0 w 64008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400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400800" y="0"/>
                </a:lnTo>
                <a:lnTo>
                  <a:pt x="64008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7010400" y="1524000"/>
            <a:ext cx="4572000" cy="2209800"/>
          </a:xfrm>
          <a:custGeom>
            <a:avLst/>
            <a:gdLst>
              <a:gd name="connisteX0" fmla="*/ 0 w 4572000"/>
              <a:gd name="connsiteY0" fmla="*/ 0 h 2209800"/>
              <a:gd name="connisteX1" fmla="*/ 4368800 w 4572000"/>
              <a:gd name="connsiteY1" fmla="*/ 0 h 2209800"/>
              <a:gd name="connisteX2" fmla="*/ 4572000 w 4572000"/>
              <a:gd name="connsiteY2" fmla="*/ 203200 h 2209800"/>
              <a:gd name="connisteX3" fmla="*/ 4572000 w 4572000"/>
              <a:gd name="connsiteY3" fmla="*/ 2006600 h 2209800"/>
              <a:gd name="connisteX4" fmla="*/ 4368800 w 4572000"/>
              <a:gd name="connsiteY4" fmla="*/ 2209800 h 2209800"/>
              <a:gd name="connisteX5" fmla="*/ 0 w 4572000"/>
              <a:gd name="connsiteY5" fmla="*/ 2209800 h 2209800"/>
              <a:gd name="connisteX6" fmla="*/ 0 w 4572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572000" h="2209800">
                <a:moveTo>
                  <a:pt x="0" y="0"/>
                </a:moveTo>
                <a:lnTo>
                  <a:pt x="4368800" y="0"/>
                </a:lnTo>
                <a:cubicBezTo>
                  <a:pt x="4481024" y="0"/>
                  <a:pt x="4572000" y="90976"/>
                  <a:pt x="4572000" y="203200"/>
                </a:cubicBezTo>
                <a:lnTo>
                  <a:pt x="4572000" y="2006600"/>
                </a:lnTo>
                <a:cubicBezTo>
                  <a:pt x="4572000" y="2118824"/>
                  <a:pt x="4481024" y="2209800"/>
                  <a:pt x="4368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1892300"/>
            <a:ext cx="579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2451100"/>
            <a:ext cx="579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5181600" y="4038600"/>
            <a:ext cx="6400800" cy="2209800"/>
          </a:xfrm>
          <a:custGeom>
            <a:avLst/>
            <a:gdLst>
              <a:gd name="connisteX0" fmla="*/ 0 w 6400800"/>
              <a:gd name="connsiteY0" fmla="*/ 0 h 2209800"/>
              <a:gd name="connisteX1" fmla="*/ 6197600 w 6400800"/>
              <a:gd name="connsiteY1" fmla="*/ 0 h 2209800"/>
              <a:gd name="connisteX2" fmla="*/ 6400800 w 6400800"/>
              <a:gd name="connsiteY2" fmla="*/ 203200 h 2209800"/>
              <a:gd name="connisteX3" fmla="*/ 6400800 w 6400800"/>
              <a:gd name="connsiteY3" fmla="*/ 2006600 h 2209800"/>
              <a:gd name="connisteX4" fmla="*/ 6197600 w 6400800"/>
              <a:gd name="connsiteY4" fmla="*/ 2209800 h 2209800"/>
              <a:gd name="connisteX5" fmla="*/ 0 w 6400800"/>
              <a:gd name="connsiteY5" fmla="*/ 2209800 h 2209800"/>
              <a:gd name="connisteX6" fmla="*/ 0 w 6400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400800" h="2209800">
                <a:moveTo>
                  <a:pt x="0" y="0"/>
                </a:moveTo>
                <a:lnTo>
                  <a:pt x="6197600" y="0"/>
                </a:lnTo>
                <a:cubicBezTo>
                  <a:pt x="6309824" y="0"/>
                  <a:pt x="6400800" y="90976"/>
                  <a:pt x="6400800" y="203200"/>
                </a:cubicBezTo>
                <a:lnTo>
                  <a:pt x="6400800" y="2006600"/>
                </a:lnTo>
                <a:cubicBezTo>
                  <a:pt x="6400800" y="2118824"/>
                  <a:pt x="6309824" y="2209800"/>
                  <a:pt x="6197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09600" y="4038600"/>
            <a:ext cx="4572000" cy="2209800"/>
          </a:xfrm>
          <a:custGeom>
            <a:avLst/>
            <a:gdLst>
              <a:gd name="connisteX0" fmla="*/ 0 w 4572000"/>
              <a:gd name="connsiteY0" fmla="*/ 203200 h 2209800"/>
              <a:gd name="connisteX1" fmla="*/ 203200 w 4572000"/>
              <a:gd name="connsiteY1" fmla="*/ 0 h 2209800"/>
              <a:gd name="connisteX2" fmla="*/ 4572000 w 4572000"/>
              <a:gd name="connsiteY2" fmla="*/ 0 h 2209800"/>
              <a:gd name="connisteX3" fmla="*/ 4572000 w 4572000"/>
              <a:gd name="connsiteY3" fmla="*/ 2209800 h 2209800"/>
              <a:gd name="connisteX4" fmla="*/ 203200 w 4572000"/>
              <a:gd name="connsiteY4" fmla="*/ 2209800 h 2209800"/>
              <a:gd name="connisteX5" fmla="*/ 0 w 4572000"/>
              <a:gd name="connsiteY5" fmla="*/ 2006600 h 2209800"/>
              <a:gd name="connisteX6" fmla="*/ 0 w 4572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572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572000" y="0"/>
                </a:lnTo>
                <a:lnTo>
                  <a:pt x="4572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5486400" y="4406900"/>
            <a:ext cx="579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5486400" y="4965700"/>
            <a:ext cx="579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9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609600" y="3708400"/>
            <a:ext cx="10972800" cy="2540000"/>
          </a:xfrm>
          <a:custGeom>
            <a:avLst/>
            <a:gdLst>
              <a:gd name="connisteX0" fmla="*/ 0 w 10972800"/>
              <a:gd name="connsiteY0" fmla="*/ 203200 h 2540000"/>
              <a:gd name="connisteX1" fmla="*/ 203200 w 10972800"/>
              <a:gd name="connsiteY1" fmla="*/ 0 h 2540000"/>
              <a:gd name="connisteX2" fmla="*/ 10769600 w 10972800"/>
              <a:gd name="connsiteY2" fmla="*/ 0 h 2540000"/>
              <a:gd name="connisteX3" fmla="*/ 10972800 w 10972800"/>
              <a:gd name="connsiteY3" fmla="*/ 203200 h 2540000"/>
              <a:gd name="connisteX4" fmla="*/ 10972800 w 10972800"/>
              <a:gd name="connsiteY4" fmla="*/ 2336800 h 2540000"/>
              <a:gd name="connisteX5" fmla="*/ 10769600 w 10972800"/>
              <a:gd name="connsiteY5" fmla="*/ 2540000 h 2540000"/>
              <a:gd name="connisteX6" fmla="*/ 203200 w 10972800"/>
              <a:gd name="connsiteY6" fmla="*/ 2540000 h 2540000"/>
              <a:gd name="connisteX7" fmla="*/ 0 w 10972800"/>
              <a:gd name="connsiteY7" fmla="*/ 2336800 h 2540000"/>
              <a:gd name="connisteX8" fmla="*/ 0 w 10972800"/>
              <a:gd name="connsiteY8" fmla="*/ 203200 h 254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609600" y="15240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1524000"/>
            <a:ext cx="1082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032000"/>
            <a:ext cx="10820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7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2108200"/>
            <a:ext cx="1524000" cy="1524000"/>
          </a:xfrm>
          <a:custGeom>
            <a:avLst/>
            <a:gdLst>
              <a:gd name="connisteX0" fmla="*/ 0 w 1524000"/>
              <a:gd name="connsiteY0" fmla="*/ 304800 h 1524000"/>
              <a:gd name="connisteX1" fmla="*/ 304800 w 1524000"/>
              <a:gd name="connsiteY1" fmla="*/ 0 h 1524000"/>
              <a:gd name="connisteX2" fmla="*/ 1219200 w 1524000"/>
              <a:gd name="connsiteY2" fmla="*/ 0 h 1524000"/>
              <a:gd name="connisteX3" fmla="*/ 1524000 w 1524000"/>
              <a:gd name="connsiteY3" fmla="*/ 304800 h 1524000"/>
              <a:gd name="connisteX4" fmla="*/ 1524000 w 1524000"/>
              <a:gd name="connsiteY4" fmla="*/ 1219200 h 1524000"/>
              <a:gd name="connisteX5" fmla="*/ 1219200 w 1524000"/>
              <a:gd name="connsiteY5" fmla="*/ 1524000 h 1524000"/>
              <a:gd name="connisteX6" fmla="*/ 304800 w 1524000"/>
              <a:gd name="connsiteY6" fmla="*/ 1524000 h 1524000"/>
              <a:gd name="connisteX7" fmla="*/ 0 w 1524000"/>
              <a:gd name="connsiteY7" fmla="*/ 1219200 h 1524000"/>
              <a:gd name="connisteX8" fmla="*/ 0 w 1524000"/>
              <a:gd name="connsiteY8" fmla="*/ 3048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219200" y="0"/>
                </a:lnTo>
                <a:cubicBezTo>
                  <a:pt x="1387536" y="0"/>
                  <a:pt x="1524000" y="136464"/>
                  <a:pt x="1524000" y="304800"/>
                </a:cubicBezTo>
                <a:lnTo>
                  <a:pt x="1524000" y="1219200"/>
                </a:lnTo>
                <a:cubicBezTo>
                  <a:pt x="1524000" y="1387536"/>
                  <a:pt x="1387536" y="1524000"/>
                  <a:pt x="1219200" y="1524000"/>
                </a:cubicBezTo>
                <a:lnTo>
                  <a:pt x="304800" y="1524000"/>
                </a:lnTo>
                <a:cubicBezTo>
                  <a:pt x="136464" y="1524000"/>
                  <a:pt x="0" y="1387536"/>
                  <a:pt x="0" y="12192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920750" y="2489200"/>
            <a:ext cx="901700" cy="762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38862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4445000"/>
            <a:ext cx="518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6400800" y="2108200"/>
            <a:ext cx="1524000" cy="1524000"/>
          </a:xfrm>
          <a:custGeom>
            <a:avLst/>
            <a:gdLst>
              <a:gd name="connisteX0" fmla="*/ 0 w 1524000"/>
              <a:gd name="connsiteY0" fmla="*/ 304800 h 1524000"/>
              <a:gd name="connisteX1" fmla="*/ 304800 w 1524000"/>
              <a:gd name="connsiteY1" fmla="*/ 0 h 1524000"/>
              <a:gd name="connisteX2" fmla="*/ 1219200 w 1524000"/>
              <a:gd name="connsiteY2" fmla="*/ 0 h 1524000"/>
              <a:gd name="connisteX3" fmla="*/ 1524000 w 1524000"/>
              <a:gd name="connsiteY3" fmla="*/ 304800 h 1524000"/>
              <a:gd name="connisteX4" fmla="*/ 1524000 w 1524000"/>
              <a:gd name="connsiteY4" fmla="*/ 1219200 h 1524000"/>
              <a:gd name="connisteX5" fmla="*/ 1219200 w 1524000"/>
              <a:gd name="connsiteY5" fmla="*/ 1524000 h 1524000"/>
              <a:gd name="connisteX6" fmla="*/ 304800 w 1524000"/>
              <a:gd name="connsiteY6" fmla="*/ 1524000 h 1524000"/>
              <a:gd name="connisteX7" fmla="*/ 0 w 1524000"/>
              <a:gd name="connsiteY7" fmla="*/ 1219200 h 1524000"/>
              <a:gd name="connisteX8" fmla="*/ 0 w 1524000"/>
              <a:gd name="connsiteY8" fmla="*/ 3048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219200" y="0"/>
                </a:lnTo>
                <a:cubicBezTo>
                  <a:pt x="1387536" y="0"/>
                  <a:pt x="1524000" y="136464"/>
                  <a:pt x="1524000" y="304800"/>
                </a:cubicBezTo>
                <a:lnTo>
                  <a:pt x="1524000" y="1219200"/>
                </a:lnTo>
                <a:cubicBezTo>
                  <a:pt x="1524000" y="1387536"/>
                  <a:pt x="1387536" y="1524000"/>
                  <a:pt x="1219200" y="1524000"/>
                </a:cubicBezTo>
                <a:lnTo>
                  <a:pt x="304800" y="1524000"/>
                </a:lnTo>
                <a:cubicBezTo>
                  <a:pt x="136464" y="1524000"/>
                  <a:pt x="0" y="1387536"/>
                  <a:pt x="0" y="12192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6711950" y="2489200"/>
            <a:ext cx="901700" cy="762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400800" y="38862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6400800" y="4445000"/>
            <a:ext cx="518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4_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2133600"/>
            <a:ext cx="5334000" cy="3505200"/>
          </a:xfrm>
          <a:custGeom>
            <a:avLst/>
            <a:gdLst>
              <a:gd name="connisteX0" fmla="*/ 0 w 5334000"/>
              <a:gd name="connsiteY0" fmla="*/ 203200 h 3505200"/>
              <a:gd name="connisteX1" fmla="*/ 203200 w 5334000"/>
              <a:gd name="connsiteY1" fmla="*/ 0 h 3505200"/>
              <a:gd name="connisteX2" fmla="*/ 5130800 w 5334000"/>
              <a:gd name="connsiteY2" fmla="*/ 0 h 3505200"/>
              <a:gd name="connisteX3" fmla="*/ 5334000 w 5334000"/>
              <a:gd name="connsiteY3" fmla="*/ 203200 h 3505200"/>
              <a:gd name="connisteX4" fmla="*/ 5334000 w 5334000"/>
              <a:gd name="connsiteY4" fmla="*/ 3302000 h 3505200"/>
              <a:gd name="connisteX5" fmla="*/ 5130800 w 5334000"/>
              <a:gd name="connsiteY5" fmla="*/ 3505200 h 3505200"/>
              <a:gd name="connisteX6" fmla="*/ 203200 w 5334000"/>
              <a:gd name="connsiteY6" fmla="*/ 3505200 h 3505200"/>
              <a:gd name="connisteX7" fmla="*/ 0 w 5334000"/>
              <a:gd name="connsiteY7" fmla="*/ 3302000 h 3505200"/>
              <a:gd name="connisteX8" fmla="*/ 0 w 5334000"/>
              <a:gd name="connsiteY8" fmla="*/ 203200 h 350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350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3302000"/>
                </a:lnTo>
                <a:cubicBezTo>
                  <a:pt x="5334000" y="3414224"/>
                  <a:pt x="5243024" y="3505200"/>
                  <a:pt x="5130800" y="3505200"/>
                </a:cubicBezTo>
                <a:lnTo>
                  <a:pt x="203200" y="3505200"/>
                </a:lnTo>
                <a:cubicBezTo>
                  <a:pt x="90976" y="3505200"/>
                  <a:pt x="0" y="3414224"/>
                  <a:pt x="0" y="3302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914400" y="2997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35560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6248400" y="2133600"/>
            <a:ext cx="5334000" cy="3505200"/>
          </a:xfrm>
          <a:custGeom>
            <a:avLst/>
            <a:gdLst>
              <a:gd name="connisteX0" fmla="*/ 0 w 5334000"/>
              <a:gd name="connsiteY0" fmla="*/ 203200 h 3505200"/>
              <a:gd name="connisteX1" fmla="*/ 203200 w 5334000"/>
              <a:gd name="connsiteY1" fmla="*/ 0 h 3505200"/>
              <a:gd name="connisteX2" fmla="*/ 5130800 w 5334000"/>
              <a:gd name="connsiteY2" fmla="*/ 0 h 3505200"/>
              <a:gd name="connisteX3" fmla="*/ 5334000 w 5334000"/>
              <a:gd name="connsiteY3" fmla="*/ 203200 h 3505200"/>
              <a:gd name="connisteX4" fmla="*/ 5334000 w 5334000"/>
              <a:gd name="connsiteY4" fmla="*/ 3302000 h 3505200"/>
              <a:gd name="connisteX5" fmla="*/ 5130800 w 5334000"/>
              <a:gd name="connsiteY5" fmla="*/ 3505200 h 3505200"/>
              <a:gd name="connisteX6" fmla="*/ 203200 w 5334000"/>
              <a:gd name="connsiteY6" fmla="*/ 3505200 h 3505200"/>
              <a:gd name="connisteX7" fmla="*/ 0 w 5334000"/>
              <a:gd name="connsiteY7" fmla="*/ 3302000 h 3505200"/>
              <a:gd name="connisteX8" fmla="*/ 0 w 5334000"/>
              <a:gd name="connsiteY8" fmla="*/ 203200 h 350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350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3302000"/>
                </a:lnTo>
                <a:cubicBezTo>
                  <a:pt x="5334000" y="3414224"/>
                  <a:pt x="5243024" y="3505200"/>
                  <a:pt x="5130800" y="3505200"/>
                </a:cubicBezTo>
                <a:lnTo>
                  <a:pt x="203200" y="3505200"/>
                </a:lnTo>
                <a:cubicBezTo>
                  <a:pt x="90976" y="3505200"/>
                  <a:pt x="0" y="3414224"/>
                  <a:pt x="0" y="3302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6553200" y="2997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553200" y="35560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4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10972800" cy="2540000"/>
          </a:xfrm>
          <a:custGeom>
            <a:avLst/>
            <a:gdLst>
              <a:gd name="connisteX0" fmla="*/ 0 w 10972800"/>
              <a:gd name="connsiteY0" fmla="*/ 203200 h 2540000"/>
              <a:gd name="connisteX1" fmla="*/ 203200 w 10972800"/>
              <a:gd name="connsiteY1" fmla="*/ 0 h 2540000"/>
              <a:gd name="connisteX2" fmla="*/ 10769600 w 10972800"/>
              <a:gd name="connsiteY2" fmla="*/ 0 h 2540000"/>
              <a:gd name="connisteX3" fmla="*/ 10972800 w 10972800"/>
              <a:gd name="connsiteY3" fmla="*/ 203200 h 2540000"/>
              <a:gd name="connisteX4" fmla="*/ 10972800 w 10972800"/>
              <a:gd name="connsiteY4" fmla="*/ 2336800 h 2540000"/>
              <a:gd name="connisteX5" fmla="*/ 10769600 w 10972800"/>
              <a:gd name="connsiteY5" fmla="*/ 2540000 h 2540000"/>
              <a:gd name="connisteX6" fmla="*/ 203200 w 10972800"/>
              <a:gd name="connsiteY6" fmla="*/ 2540000 h 2540000"/>
              <a:gd name="connisteX7" fmla="*/ 0 w 10972800"/>
              <a:gd name="connsiteY7" fmla="*/ 2336800 h 2540000"/>
              <a:gd name="connisteX8" fmla="*/ 0 w 10972800"/>
              <a:gd name="connsiteY8" fmla="*/ 203200 h 254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5212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5029200"/>
            <a:ext cx="5029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4008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6553200" y="45212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553200" y="5029200"/>
            <a:ext cx="5029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3_1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10972800" cy="1879600"/>
          </a:xfrm>
          <a:custGeom>
            <a:avLst/>
            <a:gdLst>
              <a:gd name="connisteX0" fmla="*/ 0 w 10972800"/>
              <a:gd name="connsiteY0" fmla="*/ 203200 h 1879600"/>
              <a:gd name="connisteX1" fmla="*/ 203200 w 10972800"/>
              <a:gd name="connsiteY1" fmla="*/ 0 h 1879600"/>
              <a:gd name="connisteX2" fmla="*/ 10769600 w 10972800"/>
              <a:gd name="connsiteY2" fmla="*/ 0 h 1879600"/>
              <a:gd name="connisteX3" fmla="*/ 10972800 w 10972800"/>
              <a:gd name="connsiteY3" fmla="*/ 203200 h 1879600"/>
              <a:gd name="connisteX4" fmla="*/ 10972800 w 10972800"/>
              <a:gd name="connsiteY4" fmla="*/ 1676400 h 1879600"/>
              <a:gd name="connisteX5" fmla="*/ 10769600 w 10972800"/>
              <a:gd name="connsiteY5" fmla="*/ 1879600 h 1879600"/>
              <a:gd name="connisteX6" fmla="*/ 203200 w 10972800"/>
              <a:gd name="connsiteY6" fmla="*/ 1879600 h 1879600"/>
              <a:gd name="connisteX7" fmla="*/ 0 w 10972800"/>
              <a:gd name="connsiteY7" fmla="*/ 1676400 h 1879600"/>
              <a:gd name="connisteX8" fmla="*/ 0 w 10972800"/>
              <a:gd name="connsiteY8" fmla="*/ 203200 h 187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187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676400"/>
                </a:lnTo>
                <a:cubicBezTo>
                  <a:pt x="10972800" y="1788624"/>
                  <a:pt x="10881824" y="1879600"/>
                  <a:pt x="10769600" y="1879600"/>
                </a:cubicBezTo>
                <a:lnTo>
                  <a:pt x="203200" y="1879600"/>
                </a:lnTo>
                <a:cubicBezTo>
                  <a:pt x="90976" y="1879600"/>
                  <a:pt x="0" y="1788624"/>
                  <a:pt x="0" y="1676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38608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419600"/>
            <a:ext cx="518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400800" y="38608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400800" y="4419600"/>
            <a:ext cx="518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7_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26924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7" hasCustomPrompt="1"/>
            <p:custDataLst>
              <p:tags r:id="rId7"/>
            </p:custDataLst>
          </p:nvPr>
        </p:nvSpPr>
        <p:spPr>
          <a:xfrm>
            <a:off x="609600" y="3251200"/>
            <a:ext cx="518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6400800" y="26924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6400800" y="3251200"/>
            <a:ext cx="518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背景-装饰背景-并列-57_8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3149600" y="1524000"/>
            <a:ext cx="8432800" cy="2209800"/>
          </a:xfrm>
          <a:custGeom>
            <a:avLst/>
            <a:gdLst>
              <a:gd name="connisteX0" fmla="*/ 0 w 8432800"/>
              <a:gd name="connsiteY0" fmla="*/ 0 h 2209800"/>
              <a:gd name="connisteX1" fmla="*/ 8229600 w 8432800"/>
              <a:gd name="connsiteY1" fmla="*/ 0 h 2209800"/>
              <a:gd name="connisteX2" fmla="*/ 8432800 w 8432800"/>
              <a:gd name="connsiteY2" fmla="*/ 203200 h 2209800"/>
              <a:gd name="connisteX3" fmla="*/ 8432800 w 8432800"/>
              <a:gd name="connsiteY3" fmla="*/ 2006600 h 2209800"/>
              <a:gd name="connisteX4" fmla="*/ 8229600 w 8432800"/>
              <a:gd name="connsiteY4" fmla="*/ 2209800 h 2209800"/>
              <a:gd name="connisteX5" fmla="*/ 0 w 8432800"/>
              <a:gd name="connsiteY5" fmla="*/ 2209800 h 2209800"/>
              <a:gd name="connisteX6" fmla="*/ 0 w 8432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0"/>
                </a:moveTo>
                <a:lnTo>
                  <a:pt x="8229600" y="0"/>
                </a:lnTo>
                <a:cubicBezTo>
                  <a:pt x="8341824" y="0"/>
                  <a:pt x="8432800" y="90976"/>
                  <a:pt x="8432800" y="203200"/>
                </a:cubicBezTo>
                <a:lnTo>
                  <a:pt x="8432800" y="2006600"/>
                </a:lnTo>
                <a:cubicBezTo>
                  <a:pt x="8432800" y="2118824"/>
                  <a:pt x="8341824" y="2209800"/>
                  <a:pt x="8229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3454400" y="20447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3454400" y="2603500"/>
            <a:ext cx="782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3149600" y="4038600"/>
            <a:ext cx="8432800" cy="2209800"/>
          </a:xfrm>
          <a:custGeom>
            <a:avLst/>
            <a:gdLst>
              <a:gd name="connisteX0" fmla="*/ 0 w 8432800"/>
              <a:gd name="connsiteY0" fmla="*/ 0 h 2209800"/>
              <a:gd name="connisteX1" fmla="*/ 8229600 w 8432800"/>
              <a:gd name="connsiteY1" fmla="*/ 0 h 2209800"/>
              <a:gd name="connisteX2" fmla="*/ 8432800 w 8432800"/>
              <a:gd name="connsiteY2" fmla="*/ 203200 h 2209800"/>
              <a:gd name="connisteX3" fmla="*/ 8432800 w 8432800"/>
              <a:gd name="connsiteY3" fmla="*/ 2006600 h 2209800"/>
              <a:gd name="connisteX4" fmla="*/ 8229600 w 8432800"/>
              <a:gd name="connsiteY4" fmla="*/ 2209800 h 2209800"/>
              <a:gd name="connisteX5" fmla="*/ 0 w 8432800"/>
              <a:gd name="connsiteY5" fmla="*/ 2209800 h 2209800"/>
              <a:gd name="connisteX6" fmla="*/ 0 w 8432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0"/>
                </a:moveTo>
                <a:lnTo>
                  <a:pt x="8229600" y="0"/>
                </a:lnTo>
                <a:cubicBezTo>
                  <a:pt x="8341824" y="0"/>
                  <a:pt x="8432800" y="90976"/>
                  <a:pt x="8432800" y="203200"/>
                </a:cubicBezTo>
                <a:lnTo>
                  <a:pt x="8432800" y="2006600"/>
                </a:lnTo>
                <a:cubicBezTo>
                  <a:pt x="8432800" y="2118824"/>
                  <a:pt x="8341824" y="2209800"/>
                  <a:pt x="8229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09600" y="40386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3454400" y="45593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3454400" y="5118100"/>
            <a:ext cx="782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 descr="黑白色的花&#10;&#10;中度可信度描述已自动生成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r="59570" b="24158"/>
          <a:stretch>
            <a:fillRect/>
          </a:stretch>
        </p:blipFill>
        <p:spPr>
          <a:xfrm>
            <a:off x="0" y="550455"/>
            <a:ext cx="4304036" cy="63075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78" h="9933">
                <a:moveTo>
                  <a:pt x="0" y="0"/>
                </a:moveTo>
                <a:lnTo>
                  <a:pt x="6778" y="0"/>
                </a:lnTo>
                <a:lnTo>
                  <a:pt x="6778" y="9933"/>
                </a:lnTo>
                <a:lnTo>
                  <a:pt x="0" y="9933"/>
                </a:lnTo>
                <a:lnTo>
                  <a:pt x="0" y="2798"/>
                </a:lnTo>
                <a:lnTo>
                  <a:pt x="0" y="27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图片 7" descr="黑白色的花&#10;&#10;描述已自动生成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00" b="11421"/>
          <a:stretch>
            <a:fillRect/>
          </a:stretch>
        </p:blipFill>
        <p:spPr>
          <a:xfrm>
            <a:off x="5584190" y="1657350"/>
            <a:ext cx="6607810" cy="52006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406" h="8190">
                <a:moveTo>
                  <a:pt x="0" y="0"/>
                </a:moveTo>
                <a:lnTo>
                  <a:pt x="10406" y="0"/>
                </a:lnTo>
                <a:lnTo>
                  <a:pt x="10406" y="681"/>
                </a:lnTo>
                <a:lnTo>
                  <a:pt x="10406" y="8190"/>
                </a:lnTo>
                <a:lnTo>
                  <a:pt x="5302" y="8190"/>
                </a:lnTo>
                <a:lnTo>
                  <a:pt x="0" y="819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标题 2"/>
          <p:cNvSpPr>
            <a:spLocks noGrp="1"/>
          </p:cNvSpPr>
          <p:nvPr>
            <p:ph type="title" idx="16385" hasCustomPrompt="1"/>
            <p:custDataLst>
              <p:tags r:id="rId6"/>
            </p:custDataLst>
          </p:nvPr>
        </p:nvSpPr>
        <p:spPr>
          <a:xfrm>
            <a:off x="1903942" y="3530600"/>
            <a:ext cx="8384117" cy="15240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7" name="文本占位符 3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5332413" y="1905000"/>
            <a:ext cx="1527175" cy="1524000"/>
          </a:xfrm>
        </p:spPr>
        <p:txBody>
          <a:bodyPr vert="horz" wrap="none" lIns="0" tIns="0" rIns="0" bIns="0" anchor="ctr" anchorCtr="0">
            <a:norm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5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398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7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9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400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26" name="装饰  5"/>
          <p:cNvSpPr>
            <a:spLocks noGrp="1"/>
          </p:cNvSpPr>
          <p:nvPr>
            <p:ph type="body" idx="16401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 userDrawn="1">
            <p:custDataLst>
              <p:tags r:id="rId2"/>
            </p:custDataLst>
          </p:nvPr>
        </p:nvSpPr>
        <p:spPr>
          <a:xfrm>
            <a:off x="304800" y="2860491"/>
            <a:ext cx="3644631" cy="36446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pic>
        <p:nvPicPr>
          <p:cNvPr id="6" name="图片 2" descr="图片包含 背景图案&#10;&#10;描述已自动生成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4" r="35782" b="9223"/>
          <a:stretch>
            <a:fillRect/>
          </a:stretch>
        </p:blipFill>
        <p:spPr>
          <a:xfrm>
            <a:off x="1" y="428032"/>
            <a:ext cx="7730245" cy="6429968"/>
          </a:xfrm>
          <a:prstGeom prst="rect">
            <a:avLst/>
          </a:prstGeom>
        </p:spPr>
      </p:pic>
      <p:sp>
        <p:nvSpPr>
          <p:cNvPr id="11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9494520" y="609600"/>
            <a:ext cx="2437765" cy="1308735"/>
          </a:xfrm>
        </p:spPr>
        <p:txBody>
          <a:bodyPr vert="horz" wrap="square" anchor="b">
            <a:normAutofit/>
          </a:bodyPr>
          <a:lstStyle>
            <a:lvl1pPr algn="ctr">
              <a:defRPr kumimoji="0" lang="zh-CN" altLang="en-US" sz="6000" b="1" i="0" u="none" strike="noStrike" kern="1200" cap="none" spc="0" normalizeH="0" baseline="0" noProof="1">
                <a:solidFill>
                  <a:schemeClr val="accent1"/>
                </a:solidFill>
                <a:latin typeface="+mj-lt"/>
                <a:ea typeface="+mj-ea"/>
                <a:cs typeface="+mn-ea"/>
                <a:sym typeface="MiSans Light" panose="00000400000000000000" charset="-122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3" hasCustomPrompt="1"/>
            <p:custDataLst>
              <p:tags r:id="rId5"/>
            </p:custDataLst>
          </p:nvPr>
        </p:nvSpPr>
        <p:spPr>
          <a:xfrm>
            <a:off x="695960" y="1301750"/>
            <a:ext cx="10799088" cy="405553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zh-CN" altLang="en-US" smtClean="0"/>
              <a:t>单击此处编辑副标题</a:t>
            </a:r>
            <a:endParaRPr lang="zh-CN" altLang="en-US" smtClean="0"/>
          </a:p>
        </p:txBody>
      </p:sp>
      <p:sp>
        <p:nvSpPr>
          <p:cNvPr id="7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>
            <p:custDataLst>
              <p:tags r:id="rId2"/>
            </p:custDataLst>
          </p:nvPr>
        </p:nvSpPr>
        <p:spPr>
          <a:xfrm>
            <a:off x="304800" y="2269941"/>
            <a:ext cx="3644631" cy="36446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pic>
        <p:nvPicPr>
          <p:cNvPr id="9" name="图片 6" descr="黑白色的花&#10;&#10;中度可信度描述已自动生成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72" r="59570"/>
          <a:stretch>
            <a:fillRect/>
          </a:stretch>
        </p:blipFill>
        <p:spPr>
          <a:xfrm>
            <a:off x="304800" y="992505"/>
            <a:ext cx="5185410" cy="5865495"/>
          </a:xfrm>
          <a:prstGeom prst="rect">
            <a:avLst/>
          </a:prstGeom>
        </p:spPr>
      </p:pic>
      <p:pic>
        <p:nvPicPr>
          <p:cNvPr id="7" name="图片 4" descr="黑白色的花&#10;&#10;描述已自动生成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5"/>
          <a:stretch>
            <a:fillRect/>
          </a:stretch>
        </p:blipFill>
        <p:spPr>
          <a:xfrm>
            <a:off x="10125710" y="5100955"/>
            <a:ext cx="2066290" cy="1750060"/>
          </a:xfrm>
          <a:prstGeom prst="rect">
            <a:avLst/>
          </a:prstGeom>
        </p:spPr>
      </p:pic>
      <p:sp>
        <p:nvSpPr>
          <p:cNvPr id="6" name="日期"/>
          <p:cNvSpPr txBox="1"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5078942" y="1651000"/>
            <a:ext cx="6097058" cy="457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 dirty="0" smtClean="0">
                <a:ln>
                  <a:noFill/>
                  <a:prstDash val="sysDot"/>
                </a:ln>
                <a:solidFill>
                  <a:schemeClr val="accent2"/>
                </a:solidFill>
                <a:latin typeface="+mj-ea"/>
                <a:ea typeface="+mj-ea"/>
                <a:cs typeface="MiSans" panose="000005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20XX YEAR</a:t>
            </a:r>
            <a:endParaRPr dirty="0">
              <a:sym typeface="+mn-ea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6385" hasCustomPrompt="1"/>
            <p:custDataLst>
              <p:tags r:id="rId8"/>
            </p:custDataLst>
          </p:nvPr>
        </p:nvSpPr>
        <p:spPr>
          <a:xfrm>
            <a:off x="4823354" y="2159000"/>
            <a:ext cx="6352646" cy="2540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" panose="00000500000000000000" charset="-122"/>
              </a:defRPr>
            </a:lvl1pPr>
          </a:lstStyle>
          <a:p>
            <a:pPr lvl="0" algn="r"/>
            <a:r>
              <a:rPr dirty="0">
                <a:sym typeface="+mn-ea"/>
              </a:rPr>
              <a:t>单击此处
添加文档标题</a:t>
            </a:r>
            <a:endParaRPr dirty="0">
              <a:sym typeface="+mn-ea"/>
            </a:endParaRPr>
          </a:p>
        </p:txBody>
      </p:sp>
      <p:sp>
        <p:nvSpPr>
          <p:cNvPr id="11" name="署名占位符 10"/>
          <p:cNvSpPr>
            <a:spLocks noGrp="1"/>
          </p:cNvSpPr>
          <p:nvPr>
            <p:ph type="body" sz="quarter" idx="16387" hasCustomPrompt="1"/>
            <p:custDataLst>
              <p:tags r:id="rId9"/>
            </p:custDataLst>
          </p:nvPr>
        </p:nvSpPr>
        <p:spPr>
          <a:xfrm>
            <a:off x="8635118" y="4749800"/>
            <a:ext cx="2540882" cy="533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 descr="黑白色的花&#10;&#10;中度可信度描述已自动生成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r="59570" b="24158"/>
          <a:stretch>
            <a:fillRect/>
          </a:stretch>
        </p:blipFill>
        <p:spPr>
          <a:xfrm>
            <a:off x="0" y="550455"/>
            <a:ext cx="4304036" cy="63075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78" h="9933">
                <a:moveTo>
                  <a:pt x="0" y="0"/>
                </a:moveTo>
                <a:lnTo>
                  <a:pt x="6778" y="0"/>
                </a:lnTo>
                <a:lnTo>
                  <a:pt x="6778" y="9933"/>
                </a:lnTo>
                <a:lnTo>
                  <a:pt x="0" y="9933"/>
                </a:lnTo>
                <a:lnTo>
                  <a:pt x="0" y="2798"/>
                </a:lnTo>
                <a:lnTo>
                  <a:pt x="0" y="27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图片 7" descr="黑白色的花&#10;&#10;描述已自动生成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00" b="11421"/>
          <a:stretch>
            <a:fillRect/>
          </a:stretch>
        </p:blipFill>
        <p:spPr>
          <a:xfrm>
            <a:off x="5584190" y="1657350"/>
            <a:ext cx="6607810" cy="52006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406" h="8190">
                <a:moveTo>
                  <a:pt x="0" y="0"/>
                </a:moveTo>
                <a:lnTo>
                  <a:pt x="10406" y="0"/>
                </a:lnTo>
                <a:lnTo>
                  <a:pt x="10406" y="681"/>
                </a:lnTo>
                <a:lnTo>
                  <a:pt x="10406" y="8190"/>
                </a:lnTo>
                <a:lnTo>
                  <a:pt x="5302" y="8190"/>
                </a:lnTo>
                <a:lnTo>
                  <a:pt x="0" y="819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标题 2"/>
          <p:cNvSpPr>
            <a:spLocks noGrp="1"/>
          </p:cNvSpPr>
          <p:nvPr>
            <p:ph type="title" idx="17826049" hasCustomPrompt="1"/>
            <p:custDataLst>
              <p:tags r:id="rId6"/>
            </p:custDataLst>
          </p:nvPr>
        </p:nvSpPr>
        <p:spPr>
          <a:xfrm>
            <a:off x="1903942" y="3530600"/>
            <a:ext cx="8384117" cy="15240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7" name="文本占位符 3"/>
          <p:cNvSpPr>
            <a:spLocks noGrp="1"/>
          </p:cNvSpPr>
          <p:nvPr>
            <p:ph type="body" idx="17826561" hasCustomPrompt="1"/>
            <p:custDataLst>
              <p:tags r:id="rId7"/>
            </p:custDataLst>
          </p:nvPr>
        </p:nvSpPr>
        <p:spPr>
          <a:xfrm>
            <a:off x="5332413" y="1905000"/>
            <a:ext cx="1527175" cy="1524000"/>
          </a:xfrm>
        </p:spPr>
        <p:txBody>
          <a:bodyPr vert="horz" wrap="none" lIns="0" tIns="0" rIns="0" bIns="0" anchor="ctr" anchorCtr="0">
            <a:norm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 userDrawn="1">
            <p:custDataLst>
              <p:tags r:id="rId2"/>
            </p:custDataLst>
          </p:nvPr>
        </p:nvSpPr>
        <p:spPr>
          <a:xfrm>
            <a:off x="304800" y="2269941"/>
            <a:ext cx="3644631" cy="36446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pic>
        <p:nvPicPr>
          <p:cNvPr id="7" name="图片 6" descr="黑白色的花&#10;&#10;中度可信度描述已自动生成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7" r="59570"/>
          <a:stretch>
            <a:fillRect/>
          </a:stretch>
        </p:blipFill>
        <p:spPr>
          <a:xfrm>
            <a:off x="304800" y="932180"/>
            <a:ext cx="5185410" cy="5925820"/>
          </a:xfrm>
          <a:prstGeom prst="rect">
            <a:avLst/>
          </a:prstGeom>
        </p:spPr>
      </p:pic>
      <p:pic>
        <p:nvPicPr>
          <p:cNvPr id="6" name="图片 4" descr="黑白色的花&#10;&#10;描述已自动生成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5"/>
          <a:stretch>
            <a:fillRect/>
          </a:stretch>
        </p:blipFill>
        <p:spPr>
          <a:xfrm>
            <a:off x="9002395" y="4147820"/>
            <a:ext cx="3189605" cy="2702560"/>
          </a:xfrm>
          <a:prstGeom prst="rect">
            <a:avLst/>
          </a:prstGeom>
        </p:spPr>
      </p:pic>
      <p:sp>
        <p:nvSpPr>
          <p:cNvPr id="11" name="Subtitle 10"/>
          <p:cNvSpPr>
            <a:spLocks noGrp="1"/>
          </p:cNvSpPr>
          <p:nvPr>
            <p:ph type="body" idx="17826305" hasCustomPrompt="1"/>
            <p:custDataLst>
              <p:tags r:id="rId7"/>
            </p:custDataLst>
          </p:nvPr>
        </p:nvSpPr>
        <p:spPr>
          <a:xfrm>
            <a:off x="5726642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ctrTitle" idx="17826049" hasCustomPrompt="1"/>
            <p:custDataLst>
              <p:tags r:id="rId8"/>
            </p:custDataLst>
          </p:nvPr>
        </p:nvSpPr>
        <p:spPr>
          <a:xfrm>
            <a:off x="5724878" y="3175000"/>
            <a:ext cx="5451122" cy="1016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1" spc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8" Type="http://schemas.openxmlformats.org/officeDocument/2006/relationships/theme" Target="../theme/theme2.xml"/><Relationship Id="rId57" Type="http://schemas.openxmlformats.org/officeDocument/2006/relationships/tags" Target="../tags/tag481.xml"/><Relationship Id="rId56" Type="http://schemas.openxmlformats.org/officeDocument/2006/relationships/tags" Target="../tags/tag480.xml"/><Relationship Id="rId55" Type="http://schemas.openxmlformats.org/officeDocument/2006/relationships/tags" Target="../tags/tag479.xml"/><Relationship Id="rId54" Type="http://schemas.openxmlformats.org/officeDocument/2006/relationships/tags" Target="../tags/tag478.xml"/><Relationship Id="rId53" Type="http://schemas.openxmlformats.org/officeDocument/2006/relationships/tags" Target="../tags/tag477.xml"/><Relationship Id="rId52" Type="http://schemas.openxmlformats.org/officeDocument/2006/relationships/tags" Target="../tags/tag476.xml"/><Relationship Id="rId51" Type="http://schemas.openxmlformats.org/officeDocument/2006/relationships/tags" Target="../tags/tag475.xml"/><Relationship Id="rId50" Type="http://schemas.openxmlformats.org/officeDocument/2006/relationships/image" Target="../media/image4.png"/><Relationship Id="rId5" Type="http://schemas.openxmlformats.org/officeDocument/2006/relationships/slideLayout" Target="../slideLayouts/slideLayout15.xml"/><Relationship Id="rId49" Type="http://schemas.openxmlformats.org/officeDocument/2006/relationships/tags" Target="../tags/tag474.xml"/><Relationship Id="rId48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55.xml"/><Relationship Id="rId44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4.xml"/><Relationship Id="rId39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 descr="白色的花&#10;&#10;描述已自动生成"/>
          <p:cNvPicPr>
            <a:picLocks noChangeAspect="1"/>
          </p:cNvPicPr>
          <p:nvPr userDrawn="1">
            <p:custDataLst>
              <p:tags r:id="rId49"/>
            </p:custDataLst>
          </p:nvPr>
        </p:nvPicPr>
        <p:blipFill rotWithShape="1">
          <a:blip r:embed="rId50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6" r="40930" b="40590"/>
          <a:stretch>
            <a:fillRect/>
          </a:stretch>
        </p:blipFill>
        <p:spPr>
          <a:xfrm>
            <a:off x="9932035" y="4827270"/>
            <a:ext cx="2259965" cy="203073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51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3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5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5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  <p:custDataLst>
      <p:tags r:id="rId5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u="none" kern="1200" spc="0">
          <a:solidFill>
            <a:schemeClr val="accent1"/>
          </a:solidFill>
          <a:effectLst/>
          <a:uFill>
            <a:solidFill>
              <a:srgbClr val="67816F"/>
            </a:solidFill>
          </a:uFill>
          <a:latin typeface="+mj-lt"/>
          <a:ea typeface="+mj-ea"/>
          <a:cs typeface="+mj-cs"/>
        </a:defRPr>
      </a:lvl1pPr>
    </p:titleStyle>
    <p:bodyStyle>
      <a:lvl1pPr marL="22860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4.xml"/><Relationship Id="rId3" Type="http://schemas.openxmlformats.org/officeDocument/2006/relationships/tags" Target="../tags/tag484.xml"/><Relationship Id="rId2" Type="http://schemas.openxmlformats.org/officeDocument/2006/relationships/tags" Target="../tags/tag483.xml"/><Relationship Id="rId1" Type="http://schemas.openxmlformats.org/officeDocument/2006/relationships/tags" Target="../tags/tag48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08.xml"/><Relationship Id="rId1" Type="http://schemas.openxmlformats.org/officeDocument/2006/relationships/tags" Target="../tags/tag50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10.xml"/><Relationship Id="rId1" Type="http://schemas.openxmlformats.org/officeDocument/2006/relationships/tags" Target="../tags/tag50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12.xml"/><Relationship Id="rId1" Type="http://schemas.openxmlformats.org/officeDocument/2006/relationships/tags" Target="../tags/tag5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14.xml"/><Relationship Id="rId1" Type="http://schemas.openxmlformats.org/officeDocument/2006/relationships/tags" Target="../tags/tag5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16.xml"/><Relationship Id="rId1" Type="http://schemas.openxmlformats.org/officeDocument/2006/relationships/tags" Target="../tags/tag5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18.xml"/><Relationship Id="rId1" Type="http://schemas.openxmlformats.org/officeDocument/2006/relationships/tags" Target="../tags/tag5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20.xml"/><Relationship Id="rId1" Type="http://schemas.openxmlformats.org/officeDocument/2006/relationships/tags" Target="../tags/tag5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22.xml"/><Relationship Id="rId1" Type="http://schemas.openxmlformats.org/officeDocument/2006/relationships/tags" Target="../tags/tag5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24.xml"/><Relationship Id="rId1" Type="http://schemas.openxmlformats.org/officeDocument/2006/relationships/tags" Target="../tags/tag5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26.xml"/><Relationship Id="rId1" Type="http://schemas.openxmlformats.org/officeDocument/2006/relationships/tags" Target="../tags/tag52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tags" Target="../tags/tag492.xml"/><Relationship Id="rId7" Type="http://schemas.openxmlformats.org/officeDocument/2006/relationships/tags" Target="../tags/tag491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tags" Target="../tags/tag488.xml"/><Relationship Id="rId3" Type="http://schemas.openxmlformats.org/officeDocument/2006/relationships/tags" Target="../tags/tag487.xml"/><Relationship Id="rId2" Type="http://schemas.openxmlformats.org/officeDocument/2006/relationships/tags" Target="../tags/tag486.xml"/><Relationship Id="rId1" Type="http://schemas.openxmlformats.org/officeDocument/2006/relationships/tags" Target="../tags/tag48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28.xml"/><Relationship Id="rId1" Type="http://schemas.openxmlformats.org/officeDocument/2006/relationships/tags" Target="../tags/tag5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30.xml"/><Relationship Id="rId1" Type="http://schemas.openxmlformats.org/officeDocument/2006/relationships/tags" Target="../tags/tag5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32.xml"/><Relationship Id="rId1" Type="http://schemas.openxmlformats.org/officeDocument/2006/relationships/tags" Target="../tags/tag5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34.xml"/><Relationship Id="rId1" Type="http://schemas.openxmlformats.org/officeDocument/2006/relationships/tags" Target="../tags/tag5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36.xml"/><Relationship Id="rId1" Type="http://schemas.openxmlformats.org/officeDocument/2006/relationships/tags" Target="../tags/tag535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tags" Target="../tags/tag543.xml"/><Relationship Id="rId7" Type="http://schemas.openxmlformats.org/officeDocument/2006/relationships/tags" Target="../tags/tag542.xml"/><Relationship Id="rId6" Type="http://schemas.openxmlformats.org/officeDocument/2006/relationships/tags" Target="../tags/tag541.xml"/><Relationship Id="rId5" Type="http://schemas.openxmlformats.org/officeDocument/2006/relationships/tags" Target="../tags/tag540.xml"/><Relationship Id="rId4" Type="http://schemas.openxmlformats.org/officeDocument/2006/relationships/image" Target="../media/image5.jpeg"/><Relationship Id="rId3" Type="http://schemas.openxmlformats.org/officeDocument/2006/relationships/tags" Target="../tags/tag539.xml"/><Relationship Id="rId2" Type="http://schemas.openxmlformats.org/officeDocument/2006/relationships/tags" Target="../tags/tag538.xml"/><Relationship Id="rId13" Type="http://schemas.openxmlformats.org/officeDocument/2006/relationships/slideLayout" Target="../slideLayouts/slideLayout28.xml"/><Relationship Id="rId12" Type="http://schemas.openxmlformats.org/officeDocument/2006/relationships/tags" Target="../tags/tag546.xml"/><Relationship Id="rId11" Type="http://schemas.openxmlformats.org/officeDocument/2006/relationships/tags" Target="../tags/tag545.xml"/><Relationship Id="rId10" Type="http://schemas.openxmlformats.org/officeDocument/2006/relationships/tags" Target="../tags/tag544.xml"/><Relationship Id="rId1" Type="http://schemas.openxmlformats.org/officeDocument/2006/relationships/tags" Target="../tags/tag5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48.xml"/><Relationship Id="rId1" Type="http://schemas.openxmlformats.org/officeDocument/2006/relationships/tags" Target="../tags/tag5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50.xml"/><Relationship Id="rId1" Type="http://schemas.openxmlformats.org/officeDocument/2006/relationships/tags" Target="../tags/tag54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52.xml"/><Relationship Id="rId1" Type="http://schemas.openxmlformats.org/officeDocument/2006/relationships/tags" Target="../tags/tag5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54.xml"/><Relationship Id="rId1" Type="http://schemas.openxmlformats.org/officeDocument/2006/relationships/tags" Target="../tags/tag5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494.xml"/><Relationship Id="rId1" Type="http://schemas.openxmlformats.org/officeDocument/2006/relationships/tags" Target="../tags/tag49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56.xml"/><Relationship Id="rId1" Type="http://schemas.openxmlformats.org/officeDocument/2006/relationships/tags" Target="../tags/tag5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58.xml"/><Relationship Id="rId1" Type="http://schemas.openxmlformats.org/officeDocument/2006/relationships/tags" Target="../tags/tag55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60.xml"/><Relationship Id="rId1" Type="http://schemas.openxmlformats.org/officeDocument/2006/relationships/tags" Target="../tags/tag55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62.xml"/><Relationship Id="rId1" Type="http://schemas.openxmlformats.org/officeDocument/2006/relationships/tags" Target="../tags/tag56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64.xml"/><Relationship Id="rId1" Type="http://schemas.openxmlformats.org/officeDocument/2006/relationships/tags" Target="../tags/tag56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66.xml"/><Relationship Id="rId1" Type="http://schemas.openxmlformats.org/officeDocument/2006/relationships/tags" Target="../tags/tag56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68.xml"/><Relationship Id="rId1" Type="http://schemas.openxmlformats.org/officeDocument/2006/relationships/tags" Target="../tags/tag56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70.xml"/><Relationship Id="rId1" Type="http://schemas.openxmlformats.org/officeDocument/2006/relationships/tags" Target="../tags/tag56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72.xml"/><Relationship Id="rId1" Type="http://schemas.openxmlformats.org/officeDocument/2006/relationships/tags" Target="../tags/tag57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74.xml"/><Relationship Id="rId1" Type="http://schemas.openxmlformats.org/officeDocument/2006/relationships/tags" Target="../tags/tag5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496.xml"/><Relationship Id="rId1" Type="http://schemas.openxmlformats.org/officeDocument/2006/relationships/tags" Target="../tags/tag49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76.xml"/><Relationship Id="rId1" Type="http://schemas.openxmlformats.org/officeDocument/2006/relationships/tags" Target="../tags/tag57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78.xml"/><Relationship Id="rId1" Type="http://schemas.openxmlformats.org/officeDocument/2006/relationships/tags" Target="../tags/tag57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80.xml"/><Relationship Id="rId1" Type="http://schemas.openxmlformats.org/officeDocument/2006/relationships/tags" Target="../tags/tag57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82.xml"/><Relationship Id="rId1" Type="http://schemas.openxmlformats.org/officeDocument/2006/relationships/tags" Target="../tags/tag58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tags" Target="../tags/tag583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tags" Target="../tags/tag591.xml"/><Relationship Id="rId8" Type="http://schemas.openxmlformats.org/officeDocument/2006/relationships/tags" Target="../tags/tag590.xml"/><Relationship Id="rId7" Type="http://schemas.openxmlformats.org/officeDocument/2006/relationships/tags" Target="../tags/tag589.xml"/><Relationship Id="rId6" Type="http://schemas.openxmlformats.org/officeDocument/2006/relationships/tags" Target="../tags/tag588.xml"/><Relationship Id="rId5" Type="http://schemas.openxmlformats.org/officeDocument/2006/relationships/tags" Target="../tags/tag587.xml"/><Relationship Id="rId4" Type="http://schemas.openxmlformats.org/officeDocument/2006/relationships/tags" Target="../tags/tag586.xml"/><Relationship Id="rId3" Type="http://schemas.openxmlformats.org/officeDocument/2006/relationships/image" Target="../media/image7.jpeg"/><Relationship Id="rId2" Type="http://schemas.openxmlformats.org/officeDocument/2006/relationships/tags" Target="../tags/tag585.xml"/><Relationship Id="rId11" Type="http://schemas.openxmlformats.org/officeDocument/2006/relationships/slideLayout" Target="../slideLayouts/slideLayout27.xml"/><Relationship Id="rId10" Type="http://schemas.openxmlformats.org/officeDocument/2006/relationships/tags" Target="../tags/tag592.xml"/><Relationship Id="rId1" Type="http://schemas.openxmlformats.org/officeDocument/2006/relationships/tags" Target="../tags/tag58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94.xml"/><Relationship Id="rId1" Type="http://schemas.openxmlformats.org/officeDocument/2006/relationships/tags" Target="../tags/tag59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96.xml"/><Relationship Id="rId1" Type="http://schemas.openxmlformats.org/officeDocument/2006/relationships/tags" Target="../tags/tag59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98.xml"/><Relationship Id="rId1" Type="http://schemas.openxmlformats.org/officeDocument/2006/relationships/tags" Target="../tags/tag59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00.xml"/><Relationship Id="rId1" Type="http://schemas.openxmlformats.org/officeDocument/2006/relationships/tags" Target="../tags/tag59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498.xml"/><Relationship Id="rId1" Type="http://schemas.openxmlformats.org/officeDocument/2006/relationships/tags" Target="../tags/tag49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02.xml"/><Relationship Id="rId1" Type="http://schemas.openxmlformats.org/officeDocument/2006/relationships/tags" Target="../tags/tag60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04.xml"/><Relationship Id="rId1" Type="http://schemas.openxmlformats.org/officeDocument/2006/relationships/tags" Target="../tags/tag60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06.xml"/><Relationship Id="rId1" Type="http://schemas.openxmlformats.org/officeDocument/2006/relationships/tags" Target="../tags/tag60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08.xml"/><Relationship Id="rId1" Type="http://schemas.openxmlformats.org/officeDocument/2006/relationships/tags" Target="../tags/tag60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10.xml"/><Relationship Id="rId1" Type="http://schemas.openxmlformats.org/officeDocument/2006/relationships/tags" Target="../tags/tag60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12.xml"/><Relationship Id="rId1" Type="http://schemas.openxmlformats.org/officeDocument/2006/relationships/tags" Target="../tags/tag6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14.xml"/><Relationship Id="rId1" Type="http://schemas.openxmlformats.org/officeDocument/2006/relationships/tags" Target="../tags/tag6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16.xml"/><Relationship Id="rId1" Type="http://schemas.openxmlformats.org/officeDocument/2006/relationships/tags" Target="../tags/tag6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18.xml"/><Relationship Id="rId1" Type="http://schemas.openxmlformats.org/officeDocument/2006/relationships/tags" Target="../tags/tag6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20.xml"/><Relationship Id="rId1" Type="http://schemas.openxmlformats.org/officeDocument/2006/relationships/tags" Target="../tags/tag6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00.xml"/><Relationship Id="rId1" Type="http://schemas.openxmlformats.org/officeDocument/2006/relationships/tags" Target="../tags/tag49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22.xml"/><Relationship Id="rId1" Type="http://schemas.openxmlformats.org/officeDocument/2006/relationships/tags" Target="../tags/tag62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24.xml"/><Relationship Id="rId1" Type="http://schemas.openxmlformats.org/officeDocument/2006/relationships/tags" Target="../tags/tag62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26.xml"/><Relationship Id="rId1" Type="http://schemas.openxmlformats.org/officeDocument/2006/relationships/tags" Target="../tags/tag6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28.xml"/><Relationship Id="rId1" Type="http://schemas.openxmlformats.org/officeDocument/2006/relationships/tags" Target="../tags/tag627.xml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tags" Target="../tags/tag637.xml"/><Relationship Id="rId8" Type="http://schemas.openxmlformats.org/officeDocument/2006/relationships/tags" Target="../tags/tag636.xml"/><Relationship Id="rId7" Type="http://schemas.openxmlformats.org/officeDocument/2006/relationships/tags" Target="../tags/tag635.xml"/><Relationship Id="rId6" Type="http://schemas.openxmlformats.org/officeDocument/2006/relationships/tags" Target="../tags/tag634.xml"/><Relationship Id="rId5" Type="http://schemas.openxmlformats.org/officeDocument/2006/relationships/tags" Target="../tags/tag633.xml"/><Relationship Id="rId4" Type="http://schemas.openxmlformats.org/officeDocument/2006/relationships/tags" Target="../tags/tag632.xml"/><Relationship Id="rId3" Type="http://schemas.openxmlformats.org/officeDocument/2006/relationships/tags" Target="../tags/tag631.xml"/><Relationship Id="rId2" Type="http://schemas.openxmlformats.org/officeDocument/2006/relationships/tags" Target="../tags/tag630.xml"/><Relationship Id="rId11" Type="http://schemas.openxmlformats.org/officeDocument/2006/relationships/slideLayout" Target="../slideLayouts/slideLayout26.xml"/><Relationship Id="rId10" Type="http://schemas.openxmlformats.org/officeDocument/2006/relationships/tags" Target="../tags/tag638.xml"/><Relationship Id="rId1" Type="http://schemas.openxmlformats.org/officeDocument/2006/relationships/tags" Target="../tags/tag62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40.xml"/><Relationship Id="rId1" Type="http://schemas.openxmlformats.org/officeDocument/2006/relationships/tags" Target="../tags/tag63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42.xml"/><Relationship Id="rId1" Type="http://schemas.openxmlformats.org/officeDocument/2006/relationships/tags" Target="../tags/tag64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44.xml"/><Relationship Id="rId1" Type="http://schemas.openxmlformats.org/officeDocument/2006/relationships/tags" Target="../tags/tag64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46.xml"/><Relationship Id="rId1" Type="http://schemas.openxmlformats.org/officeDocument/2006/relationships/tags" Target="../tags/tag64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48.xml"/><Relationship Id="rId1" Type="http://schemas.openxmlformats.org/officeDocument/2006/relationships/tags" Target="../tags/tag6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02.xml"/><Relationship Id="rId1" Type="http://schemas.openxmlformats.org/officeDocument/2006/relationships/tags" Target="../tags/tag50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50.xml"/><Relationship Id="rId1" Type="http://schemas.openxmlformats.org/officeDocument/2006/relationships/tags" Target="../tags/tag64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52.xml"/><Relationship Id="rId1" Type="http://schemas.openxmlformats.org/officeDocument/2006/relationships/tags" Target="../tags/tag65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54.xml"/><Relationship Id="rId1" Type="http://schemas.openxmlformats.org/officeDocument/2006/relationships/tags" Target="../tags/tag65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56.xml"/><Relationship Id="rId1" Type="http://schemas.openxmlformats.org/officeDocument/2006/relationships/tags" Target="../tags/tag65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58.xml"/><Relationship Id="rId1" Type="http://schemas.openxmlformats.org/officeDocument/2006/relationships/tags" Target="../tags/tag65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60.xml"/><Relationship Id="rId1" Type="http://schemas.openxmlformats.org/officeDocument/2006/relationships/tags" Target="../tags/tag65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62.xml"/><Relationship Id="rId1" Type="http://schemas.openxmlformats.org/officeDocument/2006/relationships/tags" Target="../tags/tag66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64.xml"/><Relationship Id="rId1" Type="http://schemas.openxmlformats.org/officeDocument/2006/relationships/tags" Target="../tags/tag66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66.xml"/><Relationship Id="rId1" Type="http://schemas.openxmlformats.org/officeDocument/2006/relationships/tags" Target="../tags/tag66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68.xml"/><Relationship Id="rId1" Type="http://schemas.openxmlformats.org/officeDocument/2006/relationships/tags" Target="../tags/tag6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04.xml"/><Relationship Id="rId1" Type="http://schemas.openxmlformats.org/officeDocument/2006/relationships/tags" Target="../tags/tag50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70.xml"/><Relationship Id="rId1" Type="http://schemas.openxmlformats.org/officeDocument/2006/relationships/tags" Target="../tags/tag66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72.xml"/><Relationship Id="rId1" Type="http://schemas.openxmlformats.org/officeDocument/2006/relationships/tags" Target="../tags/tag6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674.xml"/><Relationship Id="rId1" Type="http://schemas.openxmlformats.org/officeDocument/2006/relationships/tags" Target="../tags/tag6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06.xml"/><Relationship Id="rId1" Type="http://schemas.openxmlformats.org/officeDocument/2006/relationships/tags" Target="../tags/tag5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2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模块六：民事责任</a:t>
            </a:r>
            <a:endParaRPr lang="zh-CN" altLang="en-US"/>
          </a:p>
        </p:txBody>
      </p:sp>
      <p:sp>
        <p:nvSpPr>
          <p:cNvPr id="3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06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解读：</a:t>
            </a:r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过错侵权责任的构成要件（缺一不可）：</a:t>
            </a:r>
            <a:endParaRPr lang="zh-CN" altLang="en-US"/>
          </a:p>
          <a:p>
            <a:r>
              <a:rPr lang="en-US" altLang="zh-CN"/>
              <a:t>a. </a:t>
            </a:r>
            <a:r>
              <a:rPr lang="zh-CN" altLang="en-US"/>
              <a:t>行为违法（如撞伤同学、损坏物品，违反</a:t>
            </a:r>
            <a:r>
              <a:rPr lang="en-US" altLang="zh-CN"/>
              <a:t> “</a:t>
            </a:r>
            <a:r>
              <a:rPr lang="zh-CN" altLang="en-US"/>
              <a:t>不侵害他人财产</a:t>
            </a:r>
            <a:r>
              <a:rPr lang="en-US" altLang="zh-CN"/>
              <a:t> / </a:t>
            </a:r>
            <a:r>
              <a:rPr lang="zh-CN" altLang="en-US"/>
              <a:t>人身</a:t>
            </a:r>
            <a:r>
              <a:rPr lang="en-US" altLang="zh-CN"/>
              <a:t>” </a:t>
            </a:r>
            <a:r>
              <a:rPr lang="zh-CN" altLang="en-US"/>
              <a:t>的法定义务）；</a:t>
            </a:r>
            <a:endParaRPr lang="zh-CN" altLang="en-US"/>
          </a:p>
          <a:p>
            <a:r>
              <a:rPr lang="en-US" altLang="zh-CN"/>
              <a:t>b. </a:t>
            </a:r>
            <a:r>
              <a:rPr lang="zh-CN" altLang="en-US"/>
              <a:t>有损害后果（如眼镜破碎、医疗费支出，需是实际损失）；</a:t>
            </a:r>
            <a:endParaRPr lang="zh-CN" altLang="en-US"/>
          </a:p>
          <a:p>
            <a:r>
              <a:rPr lang="en-US" altLang="zh-CN"/>
              <a:t>c. </a:t>
            </a:r>
            <a:r>
              <a:rPr lang="zh-CN" altLang="en-US"/>
              <a:t>因果关系（损害后果是行为直接导致的，如眼镜破碎是因被撞击）；</a:t>
            </a:r>
            <a:endParaRPr lang="zh-CN" altLang="en-US"/>
          </a:p>
          <a:p>
            <a:r>
              <a:rPr lang="en-US" altLang="zh-CN"/>
              <a:t>d. </a:t>
            </a:r>
            <a:r>
              <a:rPr lang="zh-CN" altLang="en-US"/>
              <a:t>主观过错（故意或过失，如故意损坏物品、过失撞伤同学）；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20000"/>
          </a:bodyPr>
          <a:p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适用场景：一般侵权行为（如打架、损坏财物）。对应拓展案例</a:t>
            </a:r>
            <a:r>
              <a:rPr lang="en-US" altLang="zh-CN"/>
              <a:t> 3</a:t>
            </a:r>
            <a:r>
              <a:rPr lang="zh-CN" altLang="en-US"/>
              <a:t>：小赵传球撞伤小孙（行为违法），导致眼镜破碎和医疗费（损害后果），损害由撞击导致（因果关系），小赵存在过失（未控制力度）</a:t>
            </a:r>
            <a:r>
              <a:rPr lang="en-US" altLang="en-US"/>
              <a:t>→</a:t>
            </a:r>
            <a:r>
              <a:rPr lang="zh-CN" altLang="en-US"/>
              <a:t>过错侵权责任，需赔偿</a:t>
            </a:r>
            <a:r>
              <a:rPr lang="en-US" altLang="zh-CN"/>
              <a:t> 850 </a:t>
            </a:r>
            <a:r>
              <a:rPr lang="zh-CN" altLang="en-US"/>
              <a:t>元。</a:t>
            </a:r>
            <a:endParaRPr lang="zh-CN" altLang="en-US"/>
          </a:p>
          <a:p>
            <a:r>
              <a:rPr lang="en-US" altLang="zh-CN"/>
              <a:t>•</a:t>
            </a:r>
            <a:r>
              <a:rPr lang="zh-CN" altLang="en-US"/>
              <a:t>《民法典》第</a:t>
            </a:r>
            <a:r>
              <a:rPr lang="en-US" altLang="zh-CN"/>
              <a:t> 1166 </a:t>
            </a:r>
            <a:r>
              <a:rPr lang="zh-CN" altLang="en-US"/>
              <a:t>条【无过错侵权责任】：</a:t>
            </a:r>
            <a:r>
              <a:rPr lang="en-US" altLang="zh-CN"/>
              <a:t>“</a:t>
            </a:r>
            <a:r>
              <a:rPr lang="zh-CN" altLang="en-US"/>
              <a:t>行为人造成他人民事权益损害，不论行为人有无过错，法律规定应当承担侵权责任的，依照其规定。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解读：</a:t>
            </a:r>
            <a:r>
              <a:rPr lang="en-US" altLang="en-US">
                <a:solidFill>
                  <a:srgbClr val="FF0000"/>
                </a:solidFill>
              </a:rPr>
              <a:t>①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无过错侵权责任的核心：无需证明行为人有过错，只要造成损害且法律有规定，就需承担责任；</a:t>
            </a:r>
            <a:r>
              <a:rPr lang="en-US" altLang="en-US">
                <a:solidFill>
                  <a:srgbClr val="FF0000"/>
                </a:solidFill>
              </a:rPr>
              <a:t>②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法定情形：动物致人损害、产品缺陷致人损害、环境污染致人损害等。对应拓展案例</a:t>
            </a:r>
            <a:r>
              <a:rPr lang="en-US" altLang="zh-CN">
                <a:solidFill>
                  <a:srgbClr val="FF0000"/>
                </a:solidFill>
              </a:rPr>
              <a:t> 4</a:t>
            </a:r>
            <a:r>
              <a:rPr lang="zh-CN" altLang="en-US">
                <a:solidFill>
                  <a:srgbClr val="FF0000"/>
                </a:solidFill>
              </a:rPr>
              <a:t>：小孙养的狗咬伤小刘（动物致人损害，法律规定无过错责任），即使小孙无过错</a:t>
            </a:r>
            <a:r>
              <a:rPr lang="en-US" altLang="en-US">
                <a:solidFill>
                  <a:srgbClr val="FF0000"/>
                </a:solidFill>
              </a:rPr>
              <a:t>→</a:t>
            </a:r>
            <a:r>
              <a:rPr lang="zh-CN" altLang="en-US">
                <a:solidFill>
                  <a:srgbClr val="FF0000"/>
                </a:solidFill>
              </a:rPr>
              <a:t>需承担侵权责任，赔偿</a:t>
            </a:r>
            <a:r>
              <a:rPr lang="en-US" altLang="zh-CN">
                <a:solidFill>
                  <a:srgbClr val="FF0000"/>
                </a:solidFill>
              </a:rPr>
              <a:t> 1200 </a:t>
            </a:r>
            <a:r>
              <a:rPr lang="zh-CN" altLang="en-US">
                <a:solidFill>
                  <a:srgbClr val="FF0000"/>
                </a:solidFill>
              </a:rPr>
              <a:t>元医疗费，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学校禁止养宠物</a:t>
            </a:r>
            <a:r>
              <a:rPr lang="en-US" altLang="zh-CN">
                <a:solidFill>
                  <a:srgbClr val="FF0000"/>
                </a:solidFill>
              </a:rPr>
              <a:t>” </a:t>
            </a:r>
            <a:r>
              <a:rPr lang="zh-CN" altLang="en-US">
                <a:solidFill>
                  <a:srgbClr val="FF0000"/>
                </a:solidFill>
              </a:rPr>
              <a:t>加重小孙责任。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•</a:t>
            </a:r>
            <a:r>
              <a:rPr lang="zh-CN" altLang="en-US"/>
              <a:t>《民法典》第</a:t>
            </a:r>
            <a:r>
              <a:rPr lang="en-US" altLang="zh-CN"/>
              <a:t> 1186 </a:t>
            </a:r>
            <a:r>
              <a:rPr lang="zh-CN" altLang="en-US"/>
              <a:t>条【侵权责任与违约责任竞合】：</a:t>
            </a:r>
            <a:r>
              <a:rPr lang="en-US" altLang="zh-CN"/>
              <a:t>“</a:t>
            </a:r>
            <a:r>
              <a:rPr lang="zh-CN" altLang="en-US"/>
              <a:t>因当事人一方的违约行为，损害对方人身权益、财产权益的，受损害方有权选择请求其承担违约责任或者侵权责任。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解读：</a:t>
            </a:r>
            <a:r>
              <a:rPr lang="en-US" altLang="en-US">
                <a:solidFill>
                  <a:srgbClr val="FF0000"/>
                </a:solidFill>
              </a:rPr>
              <a:t>①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责任竞合的场景：同一行为既违反合同约定（违约），又侵害他人权益（侵权）；</a:t>
            </a:r>
            <a:r>
              <a:rPr lang="en-US" altLang="en-US">
                <a:solidFill>
                  <a:srgbClr val="FF0000"/>
                </a:solidFill>
              </a:rPr>
              <a:t>②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处理规则：受损害方二选一（不能同时主张）。对应拓展案例</a:t>
            </a:r>
            <a:r>
              <a:rPr lang="en-US" altLang="zh-CN">
                <a:solidFill>
                  <a:srgbClr val="FF0000"/>
                </a:solidFill>
              </a:rPr>
              <a:t> 2</a:t>
            </a:r>
            <a:r>
              <a:rPr lang="zh-CN" altLang="en-US">
                <a:solidFill>
                  <a:srgbClr val="FF0000"/>
                </a:solidFill>
              </a:rPr>
              <a:t>：店家卖假货</a:t>
            </a:r>
            <a:r>
              <a:rPr lang="en-US" altLang="en-US">
                <a:solidFill>
                  <a:srgbClr val="FF0000"/>
                </a:solidFill>
              </a:rPr>
              <a:t>→</a:t>
            </a:r>
            <a:r>
              <a:rPr lang="zh-CN" altLang="en-US">
                <a:solidFill>
                  <a:srgbClr val="FF0000"/>
                </a:solidFill>
              </a:rPr>
              <a:t>违约（违反买卖合同约定），同时导致电脑损坏</a:t>
            </a:r>
            <a:r>
              <a:rPr lang="en-US" altLang="en-US">
                <a:solidFill>
                  <a:srgbClr val="FF0000"/>
                </a:solidFill>
              </a:rPr>
              <a:t>→</a:t>
            </a:r>
            <a:r>
              <a:rPr lang="zh-CN" altLang="en-US">
                <a:solidFill>
                  <a:srgbClr val="FF0000"/>
                </a:solidFill>
              </a:rPr>
              <a:t>侵权（侵害财产权益），小李可选择要求店家承担违约责任（退换货</a:t>
            </a:r>
            <a:r>
              <a:rPr lang="en-US" altLang="zh-CN">
                <a:solidFill>
                  <a:srgbClr val="FF0000"/>
                </a:solidFill>
              </a:rPr>
              <a:t> + </a:t>
            </a:r>
            <a:r>
              <a:rPr lang="zh-CN" altLang="en-US">
                <a:solidFill>
                  <a:srgbClr val="FF0000"/>
                </a:solidFill>
              </a:rPr>
              <a:t>赔偿直接损失）或侵权责任（赔偿</a:t>
            </a:r>
            <a:r>
              <a:rPr lang="en-US" altLang="zh-CN">
                <a:solidFill>
                  <a:srgbClr val="FF0000"/>
                </a:solidFill>
              </a:rPr>
              <a:t> 2000 </a:t>
            </a:r>
            <a:r>
              <a:rPr lang="zh-CN" altLang="en-US">
                <a:solidFill>
                  <a:srgbClr val="FF0000"/>
                </a:solidFill>
              </a:rPr>
              <a:t>元维修费</a:t>
            </a:r>
            <a:r>
              <a:rPr lang="en-US" altLang="zh-CN">
                <a:solidFill>
                  <a:srgbClr val="FF0000"/>
                </a:solidFill>
              </a:rPr>
              <a:t> + </a:t>
            </a:r>
            <a:r>
              <a:rPr lang="zh-CN" altLang="en-US">
                <a:solidFill>
                  <a:srgbClr val="FF0000"/>
                </a:solidFill>
              </a:rPr>
              <a:t>退还货款）。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第一部分：民事责任的核心类型</a:t>
            </a:r>
            <a:endParaRPr lang="zh-CN" altLang="en-US"/>
          </a:p>
          <a:p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违约责任（</a:t>
            </a:r>
            <a:r>
              <a:rPr lang="en-US" altLang="zh-CN"/>
              <a:t>“</a:t>
            </a:r>
            <a:r>
              <a:rPr lang="zh-CN" altLang="en-US"/>
              <a:t>合同相关的责任</a:t>
            </a:r>
            <a:r>
              <a:rPr lang="en-US" altLang="zh-CN"/>
              <a:t>”</a:t>
            </a:r>
            <a:r>
              <a:rPr lang="zh-CN" altLang="en-US"/>
              <a:t>）：</a:t>
            </a:r>
            <a:endParaRPr lang="zh-CN" altLang="en-US"/>
          </a:p>
          <a:p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侵权责任（</a:t>
            </a:r>
            <a:r>
              <a:rPr lang="en-US" altLang="zh-CN"/>
              <a:t>“</a:t>
            </a:r>
            <a:r>
              <a:rPr lang="zh-CN" altLang="en-US"/>
              <a:t>侵害他人权益的责任</a:t>
            </a:r>
            <a:r>
              <a:rPr lang="en-US" altLang="zh-CN"/>
              <a:t>”</a:t>
            </a:r>
            <a:r>
              <a:rPr lang="zh-CN" altLang="en-US"/>
              <a:t>）：</a:t>
            </a:r>
            <a:endParaRPr lang="zh-CN" altLang="en-US"/>
          </a:p>
          <a:p>
            <a:r>
              <a:rPr lang="en-US" altLang="zh-CN"/>
              <a:t>i.</a:t>
            </a:r>
            <a:r>
              <a:rPr lang="zh-CN" altLang="en-US"/>
              <a:t>通俗理解：</a:t>
            </a:r>
            <a:r>
              <a:rPr lang="en-US" altLang="zh-CN"/>
              <a:t>“</a:t>
            </a:r>
            <a:r>
              <a:rPr lang="zh-CN" altLang="en-US"/>
              <a:t>签了合同后，没按合同做事，就要承担的责任</a:t>
            </a:r>
            <a:r>
              <a:rPr lang="en-US" altLang="zh-CN"/>
              <a:t> —— </a:t>
            </a:r>
            <a:r>
              <a:rPr lang="zh-CN" altLang="en-US"/>
              <a:t>比如租房子没交租、买东西没给钱、答应帮忙却没帮（有合同约定的情况下）。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zh-CN"/>
              <a:t>ii.</a:t>
            </a:r>
            <a:r>
              <a:rPr lang="zh-CN" altLang="en-US"/>
              <a:t>关键前提：必须有</a:t>
            </a:r>
            <a:r>
              <a:rPr lang="en-US" altLang="zh-CN"/>
              <a:t> “</a:t>
            </a:r>
            <a:r>
              <a:rPr lang="zh-CN" altLang="en-US"/>
              <a:t>有效合同</a:t>
            </a:r>
            <a:r>
              <a:rPr lang="en-US" altLang="zh-CN"/>
              <a:t>”</a:t>
            </a:r>
            <a:r>
              <a:rPr lang="zh-CN" altLang="en-US"/>
              <a:t>（如租房合同、买卖合同），没有合同就不会有违约责任；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•</a:t>
            </a:r>
            <a:r>
              <a:rPr lang="zh-CN" altLang="en-US">
                <a:sym typeface="+mn-ea"/>
              </a:rPr>
              <a:t>理论讲解环节（分类型拆解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要件梳理）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70000"/>
          </a:bodyPr>
          <a:p>
            <a:r>
              <a:rPr lang="en-US" altLang="zh-CN"/>
              <a:t>iii.</a:t>
            </a:r>
            <a:r>
              <a:rPr lang="zh-CN" altLang="en-US"/>
              <a:t>责任形式（学生常见）：</a:t>
            </a:r>
            <a:endParaRPr lang="zh-CN" altLang="en-US"/>
          </a:p>
          <a:p>
            <a:r>
              <a:rPr lang="en-US" altLang="zh-CN"/>
              <a:t>a. </a:t>
            </a:r>
            <a:r>
              <a:rPr lang="zh-CN" altLang="en-US"/>
              <a:t>继续履行：如补交租金、交付约定的货物；</a:t>
            </a:r>
            <a:endParaRPr lang="zh-CN" altLang="en-US"/>
          </a:p>
          <a:p>
            <a:r>
              <a:rPr lang="en-US" altLang="zh-CN"/>
              <a:t>b. </a:t>
            </a:r>
            <a:r>
              <a:rPr lang="zh-CN" altLang="en-US"/>
              <a:t>赔偿损失：如支付违约金（合同约定的）、赔偿因违约导致的损失（如房东因未收租产生的空房损失）；</a:t>
            </a:r>
            <a:endParaRPr lang="zh-CN" altLang="en-US"/>
          </a:p>
          <a:p>
            <a:r>
              <a:rPr lang="en-US" altLang="zh-CN"/>
              <a:t>c. </a:t>
            </a:r>
            <a:r>
              <a:rPr lang="zh-CN" altLang="en-US"/>
              <a:t>补救措施：如退换货（买的东西有质量问题）、修理（租的房子设施损坏）；</a:t>
            </a:r>
            <a:endParaRPr lang="zh-CN" altLang="en-US"/>
          </a:p>
          <a:p>
            <a:r>
              <a:rPr lang="en-US" altLang="zh-CN"/>
              <a:t>iv.</a:t>
            </a:r>
            <a:r>
              <a:rPr lang="zh-CN" altLang="en-US"/>
              <a:t>学生场景举例：</a:t>
            </a:r>
            <a:r>
              <a:rPr lang="en-US" altLang="zh-CN"/>
              <a:t>“</a:t>
            </a:r>
            <a:r>
              <a:rPr lang="zh-CN" altLang="en-US"/>
              <a:t>你和同学约定</a:t>
            </a:r>
            <a:r>
              <a:rPr lang="en-US" altLang="zh-CN"/>
              <a:t>‘</a:t>
            </a:r>
            <a:r>
              <a:rPr lang="zh-CN" altLang="en-US"/>
              <a:t>帮他代买教材，他付你</a:t>
            </a:r>
            <a:r>
              <a:rPr lang="en-US" altLang="zh-CN"/>
              <a:t> 10 </a:t>
            </a:r>
            <a:r>
              <a:rPr lang="zh-CN" altLang="en-US"/>
              <a:t>元跑腿费</a:t>
            </a:r>
            <a:r>
              <a:rPr lang="en-US" altLang="zh-CN"/>
              <a:t>’</a:t>
            </a:r>
            <a:r>
              <a:rPr lang="zh-CN" altLang="en-US"/>
              <a:t>，你没买却收了钱</a:t>
            </a:r>
            <a:r>
              <a:rPr lang="en-US" altLang="en-US"/>
              <a:t>→</a:t>
            </a:r>
            <a:r>
              <a:rPr lang="zh-CN" altLang="en-US"/>
              <a:t>有口头合同，你违约，需退还</a:t>
            </a:r>
            <a:r>
              <a:rPr lang="en-US" altLang="zh-CN"/>
              <a:t> 10 </a:t>
            </a:r>
            <a:r>
              <a:rPr lang="zh-CN" altLang="en-US"/>
              <a:t>元并赔偿同学的购书差价。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zh-CN"/>
              <a:t>v.</a:t>
            </a:r>
            <a:r>
              <a:rPr lang="zh-CN" altLang="en-US"/>
              <a:t>通俗理解：</a:t>
            </a:r>
            <a:r>
              <a:rPr lang="en-US" altLang="zh-CN"/>
              <a:t>“</a:t>
            </a:r>
            <a:r>
              <a:rPr lang="zh-CN" altLang="en-US"/>
              <a:t>没签合同，但你的行为损害了别人的财产或人身，就要承担的责任</a:t>
            </a:r>
            <a:r>
              <a:rPr lang="en-US" altLang="zh-CN"/>
              <a:t> —— </a:t>
            </a:r>
            <a:r>
              <a:rPr lang="zh-CN" altLang="en-US"/>
              <a:t>比如弄坏同学的手机、撞伤别人、泄露别人的隐私。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zh-CN"/>
              <a:t>vi.</a:t>
            </a:r>
            <a:r>
              <a:rPr lang="zh-CN" altLang="en-US"/>
              <a:t>关键前提：无需合同，只要侵害了他人合法权益（财产权、人身权）；</a:t>
            </a:r>
            <a:endParaRPr lang="zh-CN" altLang="en-US"/>
          </a:p>
          <a:p>
            <a:r>
              <a:rPr lang="en-US" altLang="zh-CN"/>
              <a:t>vii.</a:t>
            </a:r>
            <a:r>
              <a:rPr lang="zh-CN" altLang="en-US"/>
              <a:t>两类情形：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p>
            <a:r>
              <a:rPr lang="en-US" altLang="zh-CN"/>
              <a:t>a. </a:t>
            </a:r>
            <a:r>
              <a:rPr lang="zh-CN" altLang="en-US"/>
              <a:t>过错侵权（大部分情况）：需要有故意或过失（如不小心撞坏同学的眼镜）；</a:t>
            </a:r>
            <a:endParaRPr lang="zh-CN" altLang="en-US"/>
          </a:p>
          <a:p>
            <a:r>
              <a:rPr lang="en-US" altLang="zh-CN"/>
              <a:t>b. </a:t>
            </a:r>
            <a:r>
              <a:rPr lang="zh-CN" altLang="en-US"/>
              <a:t>无过错侵权（法定情况）：不管有没有过错，只要造成损害就担责（如养的狗咬伤别人）；</a:t>
            </a:r>
            <a:endParaRPr lang="zh-CN" altLang="en-US"/>
          </a:p>
          <a:p>
            <a:r>
              <a:rPr lang="en-US" altLang="zh-CN"/>
              <a:t>viii.</a:t>
            </a:r>
            <a:r>
              <a:rPr lang="zh-CN" altLang="en-US"/>
              <a:t>责任形式（学生常见）：赔偿损失（如赔偿手机维修费、医疗费）、赔礼道歉（如泄露隐私后道歉）、恢复原状（如修好损坏的物品）；</a:t>
            </a:r>
            <a:endParaRPr lang="zh-CN" altLang="en-US"/>
          </a:p>
          <a:p>
            <a:r>
              <a:rPr lang="en-US" altLang="zh-CN"/>
              <a:t>ix.</a:t>
            </a:r>
            <a:r>
              <a:rPr lang="zh-CN" altLang="en-US"/>
              <a:t>学生场景举例：</a:t>
            </a:r>
            <a:r>
              <a:rPr lang="en-US" altLang="zh-CN"/>
              <a:t>“</a:t>
            </a:r>
            <a:r>
              <a:rPr lang="zh-CN" altLang="en-US"/>
              <a:t>你在宿舍打闹，不小心打翻同学的水杯，弄湿了同学的笔记本电脑</a:t>
            </a:r>
            <a:r>
              <a:rPr lang="en-US" altLang="en-US"/>
              <a:t>→</a:t>
            </a:r>
            <a:r>
              <a:rPr lang="zh-CN" altLang="en-US"/>
              <a:t>侵权责任，需赔偿电脑维修费。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zh-CN"/>
              <a:t>d.</a:t>
            </a:r>
            <a:r>
              <a:rPr lang="zh-CN" altLang="en-US"/>
              <a:t>第二部分：民事责任的构成要件（</a:t>
            </a:r>
            <a:r>
              <a:rPr lang="en-US" altLang="zh-CN"/>
              <a:t>13 </a:t>
            </a:r>
            <a:r>
              <a:rPr lang="zh-CN" altLang="en-US"/>
              <a:t>分钟）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违约责任的构成要件（</a:t>
            </a:r>
            <a:r>
              <a:rPr lang="en-US" altLang="zh-CN"/>
              <a:t>3 </a:t>
            </a:r>
            <a:r>
              <a:rPr lang="zh-CN" altLang="en-US"/>
              <a:t>个）：</a:t>
            </a:r>
            <a:endParaRPr lang="zh-CN" altLang="en-US"/>
          </a:p>
          <a:p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过错侵权责任的构成要件（</a:t>
            </a:r>
            <a:r>
              <a:rPr lang="en-US" altLang="zh-CN"/>
              <a:t>4 </a:t>
            </a:r>
            <a:r>
              <a:rPr lang="zh-CN" altLang="en-US"/>
              <a:t>个，</a:t>
            </a:r>
            <a:r>
              <a:rPr lang="en-US" altLang="zh-CN"/>
              <a:t>“</a:t>
            </a:r>
            <a:r>
              <a:rPr lang="zh-CN" altLang="en-US"/>
              <a:t>四缺一不可</a:t>
            </a:r>
            <a:r>
              <a:rPr lang="en-US" altLang="zh-CN"/>
              <a:t>”</a:t>
            </a:r>
            <a:r>
              <a:rPr lang="zh-CN" altLang="en-US"/>
              <a:t>）：</a:t>
            </a:r>
            <a:endParaRPr lang="zh-CN" altLang="en-US"/>
          </a:p>
          <a:p>
            <a:r>
              <a:rPr lang="en-US" altLang="en-US"/>
              <a:t>③</a:t>
            </a:r>
            <a:r>
              <a:rPr lang="en-US" altLang="zh-CN"/>
              <a:t> </a:t>
            </a:r>
            <a:r>
              <a:rPr lang="zh-CN" altLang="en-US"/>
              <a:t>无过错侵权责任的构成要件（</a:t>
            </a:r>
            <a:r>
              <a:rPr lang="en-US" altLang="zh-CN"/>
              <a:t>3 </a:t>
            </a:r>
            <a:r>
              <a:rPr lang="zh-CN" altLang="en-US"/>
              <a:t>个）：</a:t>
            </a:r>
            <a:endParaRPr lang="zh-CN" altLang="en-US"/>
          </a:p>
          <a:p>
            <a:r>
              <a:rPr lang="en-US" altLang="zh-CN"/>
              <a:t>i.</a:t>
            </a:r>
            <a:r>
              <a:rPr lang="zh-CN" altLang="en-US"/>
              <a:t>要件</a:t>
            </a:r>
            <a:r>
              <a:rPr lang="en-US" altLang="zh-CN"/>
              <a:t> 1</a:t>
            </a:r>
            <a:r>
              <a:rPr lang="zh-CN" altLang="en-US"/>
              <a:t>：有有效合同（如主案例</a:t>
            </a:r>
            <a:r>
              <a:rPr lang="en-US" altLang="zh-CN"/>
              <a:t> 1 </a:t>
            </a:r>
            <a:r>
              <a:rPr lang="zh-CN" altLang="en-US"/>
              <a:t>中的租房合同，双方签字生效）；</a:t>
            </a:r>
            <a:endParaRPr lang="zh-CN" altLang="en-US"/>
          </a:p>
          <a:p>
            <a:r>
              <a:rPr lang="en-US" altLang="zh-CN"/>
              <a:t>ii.</a:t>
            </a:r>
            <a:r>
              <a:rPr lang="zh-CN" altLang="en-US"/>
              <a:t>要件</a:t>
            </a:r>
            <a:r>
              <a:rPr lang="en-US" altLang="zh-CN"/>
              <a:t> 2</a:t>
            </a:r>
            <a:r>
              <a:rPr lang="zh-CN" altLang="en-US"/>
              <a:t>：有违约行为（如逾期交租、卖假货、不履行义务）；</a:t>
            </a:r>
            <a:endParaRPr lang="zh-CN" altLang="en-US"/>
          </a:p>
          <a:p>
            <a:r>
              <a:rPr lang="en-US" altLang="zh-CN"/>
              <a:t>iii.</a:t>
            </a:r>
            <a:r>
              <a:rPr lang="zh-CN" altLang="en-US"/>
              <a:t>要件</a:t>
            </a:r>
            <a:r>
              <a:rPr lang="en-US" altLang="zh-CN"/>
              <a:t> 3</a:t>
            </a:r>
            <a:r>
              <a:rPr lang="zh-CN" altLang="en-US"/>
              <a:t>：无免责事由（如不可抗力</a:t>
            </a:r>
            <a:r>
              <a:rPr lang="en-US" altLang="zh-CN"/>
              <a:t> —— </a:t>
            </a:r>
            <a:r>
              <a:rPr lang="zh-CN" altLang="en-US"/>
              <a:t>地震导致无法交租，可免责；</a:t>
            </a:r>
            <a:r>
              <a:rPr lang="en-US" altLang="zh-CN"/>
              <a:t>“</a:t>
            </a:r>
            <a:r>
              <a:rPr lang="zh-CN" altLang="en-US"/>
              <a:t>工资未发</a:t>
            </a:r>
            <a:r>
              <a:rPr lang="en-US" altLang="zh-CN"/>
              <a:t>” </a:t>
            </a:r>
            <a:r>
              <a:rPr lang="zh-CN" altLang="en-US"/>
              <a:t>不是免责事由）；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20000"/>
          </a:bodyPr>
          <a:p>
            <a:r>
              <a:rPr lang="zh-CN" altLang="en-US"/>
              <a:t>举例：</a:t>
            </a:r>
            <a:r>
              <a:rPr lang="en-US" altLang="zh-CN"/>
              <a:t>“</a:t>
            </a:r>
            <a:r>
              <a:rPr lang="zh-CN" altLang="en-US"/>
              <a:t>主案例</a:t>
            </a:r>
            <a:r>
              <a:rPr lang="en-US" altLang="zh-CN"/>
              <a:t> 1 </a:t>
            </a:r>
            <a:r>
              <a:rPr lang="zh-CN" altLang="en-US"/>
              <a:t>中小王有租房合同，逾期交租，无免责事由</a:t>
            </a:r>
            <a:r>
              <a:rPr lang="en-US" altLang="en-US"/>
              <a:t>→</a:t>
            </a:r>
            <a:r>
              <a:rPr lang="zh-CN" altLang="en-US"/>
              <a:t>构成违约责任。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/>
              <a:t>要件</a:t>
            </a:r>
            <a:r>
              <a:rPr lang="en-US" altLang="zh-CN"/>
              <a:t> 1</a:t>
            </a:r>
            <a:r>
              <a:rPr lang="zh-CN" altLang="en-US"/>
              <a:t>：行为违法（如拓展案例</a:t>
            </a:r>
            <a:r>
              <a:rPr lang="en-US" altLang="zh-CN"/>
              <a:t> 3 </a:t>
            </a:r>
            <a:r>
              <a:rPr lang="zh-CN" altLang="en-US"/>
              <a:t>中小赵撞击小孙，违反</a:t>
            </a:r>
            <a:r>
              <a:rPr lang="en-US" altLang="zh-CN"/>
              <a:t> “</a:t>
            </a:r>
            <a:r>
              <a:rPr lang="zh-CN" altLang="en-US"/>
              <a:t>不侵害他人人身</a:t>
            </a:r>
            <a:r>
              <a:rPr lang="en-US" altLang="zh-CN"/>
              <a:t>” </a:t>
            </a:r>
            <a:r>
              <a:rPr lang="zh-CN" altLang="en-US"/>
              <a:t>的法律义务）；</a:t>
            </a:r>
            <a:endParaRPr lang="zh-CN" altLang="en-US"/>
          </a:p>
          <a:p>
            <a:r>
              <a:rPr lang="zh-CN" altLang="en-US"/>
              <a:t>要件</a:t>
            </a:r>
            <a:r>
              <a:rPr lang="en-US" altLang="zh-CN"/>
              <a:t> 2</a:t>
            </a:r>
            <a:r>
              <a:rPr lang="zh-CN" altLang="en-US"/>
              <a:t>：有损害后果（必须是实际损失，如眼镜破碎</a:t>
            </a:r>
            <a:r>
              <a:rPr lang="en-US" altLang="zh-CN"/>
              <a:t> 800 </a:t>
            </a:r>
            <a:r>
              <a:rPr lang="zh-CN" altLang="en-US"/>
              <a:t>元、医疗费</a:t>
            </a:r>
            <a:r>
              <a:rPr lang="en-US" altLang="zh-CN"/>
              <a:t> 50 </a:t>
            </a:r>
            <a:r>
              <a:rPr lang="zh-CN" altLang="en-US"/>
              <a:t>元，不能是</a:t>
            </a:r>
            <a:r>
              <a:rPr lang="en-US" altLang="zh-CN"/>
              <a:t> “</a:t>
            </a:r>
            <a:r>
              <a:rPr lang="zh-CN" altLang="en-US"/>
              <a:t>心里不舒服</a:t>
            </a:r>
            <a:r>
              <a:rPr lang="en-US" altLang="zh-CN"/>
              <a:t>” </a:t>
            </a:r>
            <a:r>
              <a:rPr lang="zh-CN" altLang="en-US"/>
              <a:t>这种无形损失，除非是精神损害）；</a:t>
            </a:r>
            <a:endParaRPr lang="zh-CN" altLang="en-US"/>
          </a:p>
          <a:p>
            <a:r>
              <a:rPr lang="zh-CN" altLang="en-US"/>
              <a:t>要件</a:t>
            </a:r>
            <a:r>
              <a:rPr lang="en-US" altLang="zh-CN"/>
              <a:t> 3</a:t>
            </a:r>
            <a:r>
              <a:rPr lang="zh-CN" altLang="en-US"/>
              <a:t>：因果关系（损害是行为直接导致的，如眼镜破碎是因为被小赵撞击，不是自己摔碎的）；</a:t>
            </a:r>
            <a:endParaRPr lang="zh-CN" altLang="en-US"/>
          </a:p>
          <a:p>
            <a:r>
              <a:rPr lang="zh-CN" altLang="en-US"/>
              <a:t>要件</a:t>
            </a:r>
            <a:r>
              <a:rPr lang="en-US" altLang="zh-CN"/>
              <a:t> 4</a:t>
            </a:r>
            <a:r>
              <a:rPr lang="zh-CN" altLang="en-US"/>
              <a:t>：主观过错（故意或过失，如故意损坏物品是故意，不小心撞人是过失）；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举例：</a:t>
            </a:r>
            <a:r>
              <a:rPr lang="en-US" altLang="zh-CN"/>
              <a:t>“</a:t>
            </a:r>
            <a:r>
              <a:rPr lang="zh-CN" altLang="en-US"/>
              <a:t>拓展案例</a:t>
            </a:r>
            <a:r>
              <a:rPr lang="en-US" altLang="zh-CN"/>
              <a:t> 3 </a:t>
            </a:r>
            <a:r>
              <a:rPr lang="zh-CN" altLang="en-US"/>
              <a:t>中小赵的行为，四个要件都满足</a:t>
            </a:r>
            <a:r>
              <a:rPr lang="en-US" altLang="en-US"/>
              <a:t>→</a:t>
            </a:r>
            <a:r>
              <a:rPr lang="zh-CN" altLang="en-US"/>
              <a:t>构成过错侵权责任。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/>
              <a:t>要件</a:t>
            </a:r>
            <a:r>
              <a:rPr lang="en-US" altLang="zh-CN"/>
              <a:t> 1</a:t>
            </a:r>
            <a:r>
              <a:rPr lang="zh-CN" altLang="en-US"/>
              <a:t>：法律有明确规定（如动物致人损害、产品缺陷致人损害）；</a:t>
            </a:r>
            <a:endParaRPr lang="zh-CN" altLang="en-US"/>
          </a:p>
          <a:p>
            <a:r>
              <a:rPr lang="zh-CN" altLang="en-US"/>
              <a:t>要件</a:t>
            </a:r>
            <a:r>
              <a:rPr lang="en-US" altLang="zh-CN"/>
              <a:t> 2</a:t>
            </a:r>
            <a:r>
              <a:rPr lang="zh-CN" altLang="en-US"/>
              <a:t>：有损害后果（如拓展案例</a:t>
            </a:r>
            <a:r>
              <a:rPr lang="en-US" altLang="zh-CN"/>
              <a:t> 4 </a:t>
            </a:r>
            <a:r>
              <a:rPr lang="zh-CN" altLang="en-US"/>
              <a:t>中小刘的医疗费</a:t>
            </a:r>
            <a:r>
              <a:rPr lang="en-US" altLang="zh-CN"/>
              <a:t> 1200 </a:t>
            </a:r>
            <a:r>
              <a:rPr lang="zh-CN" altLang="en-US"/>
              <a:t>元）；</a:t>
            </a:r>
            <a:endParaRPr lang="zh-CN" altLang="en-US"/>
          </a:p>
          <a:p>
            <a:r>
              <a:rPr lang="zh-CN" altLang="en-US"/>
              <a:t>要件</a:t>
            </a:r>
            <a:r>
              <a:rPr lang="en-US" altLang="zh-CN"/>
              <a:t> 3</a:t>
            </a:r>
            <a:r>
              <a:rPr lang="zh-CN" altLang="en-US"/>
              <a:t>：因果关系（损害是行为导致的，如咬伤是狗造成的）；</a:t>
            </a:r>
            <a:endParaRPr lang="zh-CN" altLang="en-US"/>
          </a:p>
          <a:p>
            <a:r>
              <a:rPr lang="zh-CN" altLang="en-US"/>
              <a:t>举例：</a:t>
            </a:r>
            <a:r>
              <a:rPr lang="en-US" altLang="zh-CN"/>
              <a:t>“</a:t>
            </a:r>
            <a:r>
              <a:rPr lang="zh-CN" altLang="en-US"/>
              <a:t>拓展案例</a:t>
            </a:r>
            <a:r>
              <a:rPr lang="en-US" altLang="zh-CN"/>
              <a:t> 4 </a:t>
            </a:r>
            <a:r>
              <a:rPr lang="zh-CN" altLang="en-US"/>
              <a:t>中小孙养狗咬伤小刘，符合</a:t>
            </a:r>
            <a:r>
              <a:rPr lang="en-US" altLang="zh-CN"/>
              <a:t>‘</a:t>
            </a:r>
            <a:r>
              <a:rPr lang="zh-CN" altLang="en-US"/>
              <a:t>动物致人损害</a:t>
            </a:r>
            <a:r>
              <a:rPr lang="en-US" altLang="zh-CN"/>
              <a:t>’</a:t>
            </a:r>
            <a:r>
              <a:rPr lang="zh-CN" altLang="en-US"/>
              <a:t>的法定情形，有医疗费损失，因果关系成立</a:t>
            </a:r>
            <a:r>
              <a:rPr lang="en-US" altLang="en-US"/>
              <a:t>→</a:t>
            </a:r>
            <a:r>
              <a:rPr lang="zh-CN" altLang="en-US"/>
              <a:t>构成无过错侵权责任，不管小孙有没有过错都要赔。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第三部分：责任竞合的处理（补充）</a:t>
            </a:r>
            <a:endParaRPr lang="zh-CN" altLang="en-US"/>
          </a:p>
          <a:p>
            <a:r>
              <a:rPr lang="zh-CN" altLang="en-US"/>
              <a:t>通俗解释：</a:t>
            </a:r>
            <a:r>
              <a:rPr lang="en-US" altLang="zh-CN"/>
              <a:t>“</a:t>
            </a:r>
            <a:r>
              <a:rPr lang="zh-CN" altLang="en-US"/>
              <a:t>同一行为既违约又侵权，比如买假货（违约）导致电脑损坏（侵权），你可以选一个对你最有利的责任主张</a:t>
            </a:r>
            <a:r>
              <a:rPr lang="en-US" altLang="zh-CN"/>
              <a:t> —— </a:t>
            </a:r>
            <a:r>
              <a:rPr lang="zh-CN" altLang="en-US"/>
              <a:t>选违约责任可能方便（直接按合同索赔），选侵权责任可能赔偿更多（如赔偿电脑维修费）。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第 15 课时：民事责任（一）—— 民事责任的类型与构成要件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民事责任的类型</a:t>
            </a:r>
            <a:endParaRPr lang="zh-CN" altLang="en-US"/>
          </a:p>
        </p:txBody>
      </p:sp>
      <p:sp>
        <p:nvSpPr>
          <p:cNvPr id="4" name="装饰  2"/>
          <p:cNvSpPr>
            <a:spLocks noGrp="1"/>
          </p:cNvSpPr>
          <p:nvPr>
            <p:ph type="body" idx="16390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Autofit/>
          </a:bodyPr>
          <a:p>
            <a:r>
              <a:rPr lang="zh-CN" altLang="en-US" sz="2000"/>
              <a:t>详细描述：在民法课程中，民事责任的类型是重要内容。它涵盖多种形式，不同类型的民事责任对应着不同的法律情形和后果，了解这些类型有助于准确判断责任归属和适用法律。</a:t>
            </a:r>
            <a:endParaRPr lang="zh-CN" altLang="en-US" sz="2000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民事责任的构成要件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1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Autofit/>
          </a:bodyPr>
          <a:p>
            <a:r>
              <a:rPr lang="zh-CN" altLang="en-US" sz="2000"/>
              <a:t>详细描述：民事责任的构成要件是判定是否承担民事责任的关键依据。明确这些要件，能在实际法律事务中准确分析责任主体和责任范围，确保法律的正确适用。</a:t>
            </a:r>
            <a:endParaRPr lang="zh-CN" altLang="en-US" sz="2000"/>
          </a:p>
        </p:txBody>
      </p:sp>
    </p:spTree>
    <p:custDataLst>
      <p:tags r:id="rId8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分析主案例</a:t>
            </a:r>
            <a:r>
              <a:rPr lang="en-US" altLang="zh-CN"/>
              <a:t> 1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小王的行为是否构成违约责任？满足哪些构成要件？</a:t>
            </a:r>
            <a:r>
              <a:rPr lang="en-US" altLang="zh-CN"/>
              <a:t>‘</a:t>
            </a:r>
            <a:r>
              <a:rPr lang="zh-CN" altLang="en-US"/>
              <a:t>工资未发</a:t>
            </a:r>
            <a:r>
              <a:rPr lang="en-US" altLang="zh-CN"/>
              <a:t>’</a:t>
            </a:r>
            <a:r>
              <a:rPr lang="zh-CN" altLang="en-US"/>
              <a:t>能成为免责理由吗？</a:t>
            </a:r>
            <a:r>
              <a:rPr lang="en-US" altLang="zh-CN"/>
              <a:t>”</a:t>
            </a:r>
            <a:r>
              <a:rPr lang="zh-CN" altLang="en-US"/>
              <a:t>（请</a:t>
            </a:r>
            <a:r>
              <a:rPr lang="en-US" altLang="zh-CN"/>
              <a:t> 2 </a:t>
            </a:r>
            <a:r>
              <a:rPr lang="zh-CN" altLang="en-US"/>
              <a:t>名学生回答）</a:t>
            </a:r>
            <a:endParaRPr lang="zh-CN" altLang="en-US"/>
          </a:p>
          <a:p>
            <a:r>
              <a:rPr lang="zh-CN" altLang="en-US"/>
              <a:t>答案：</a:t>
            </a:r>
            <a:r>
              <a:rPr lang="en-US" altLang="zh-CN"/>
              <a:t>“</a:t>
            </a:r>
            <a:r>
              <a:rPr lang="zh-CN" altLang="en-US"/>
              <a:t>构成违约责任</a:t>
            </a:r>
            <a:r>
              <a:rPr lang="en-US" altLang="zh-CN"/>
              <a:t> —— </a:t>
            </a:r>
            <a:r>
              <a:rPr lang="zh-CN" altLang="en-US"/>
              <a:t>满足要件：</a:t>
            </a:r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有有效租房合同；</a:t>
            </a:r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有逾期交租的违约行为；</a:t>
            </a:r>
            <a:r>
              <a:rPr lang="en-US" altLang="en-US"/>
              <a:t>③</a:t>
            </a:r>
            <a:r>
              <a:rPr lang="en-US" altLang="zh-CN"/>
              <a:t> ‘</a:t>
            </a:r>
            <a:r>
              <a:rPr lang="zh-CN" altLang="en-US"/>
              <a:t>工资未发</a:t>
            </a:r>
            <a:r>
              <a:rPr lang="en-US" altLang="zh-CN"/>
              <a:t>’</a:t>
            </a:r>
            <a:r>
              <a:rPr lang="zh-CN" altLang="en-US"/>
              <a:t>不是法定免责事由（免责事由只有不可抗力等）；依据《民法典》第</a:t>
            </a:r>
            <a:r>
              <a:rPr lang="en-US" altLang="zh-CN"/>
              <a:t> 577 </a:t>
            </a:r>
            <a:r>
              <a:rPr lang="zh-CN" altLang="en-US"/>
              <a:t>条</a:t>
            </a:r>
            <a:r>
              <a:rPr lang="en-US" altLang="en-US"/>
              <a:t>→</a:t>
            </a:r>
            <a:r>
              <a:rPr lang="zh-CN" altLang="en-US"/>
              <a:t>小王需补交租金，并按合同约定支付违约金，之后可向实习单位追讨工资。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•</a:t>
            </a:r>
            <a:r>
              <a:rPr lang="zh-CN" altLang="en-US">
                <a:sym typeface="+mn-ea"/>
              </a:rPr>
              <a:t>案例分析环节（师生互动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责任判断）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分析拓展案例</a:t>
            </a:r>
            <a:r>
              <a:rPr lang="en-US" altLang="zh-CN"/>
              <a:t> 2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店家的行为属于违约责任还是侵权责任？小李能同时主张两种责任吗？为什么？</a:t>
            </a:r>
            <a:r>
              <a:rPr lang="en-US" altLang="zh-CN"/>
              <a:t>”</a:t>
            </a:r>
            <a:r>
              <a:rPr lang="zh-CN" altLang="en-US"/>
              <a:t>（请</a:t>
            </a:r>
            <a:r>
              <a:rPr lang="en-US" altLang="zh-CN"/>
              <a:t> 1 </a:t>
            </a:r>
            <a:r>
              <a:rPr lang="zh-CN" altLang="en-US"/>
              <a:t>名学生回答）</a:t>
            </a:r>
            <a:endParaRPr lang="zh-CN" altLang="en-US"/>
          </a:p>
          <a:p>
            <a:r>
              <a:rPr lang="zh-CN" altLang="en-US"/>
              <a:t>答案：</a:t>
            </a:r>
            <a:r>
              <a:rPr lang="en-US" altLang="zh-CN"/>
              <a:t>“</a:t>
            </a:r>
            <a:r>
              <a:rPr lang="zh-CN" altLang="en-US"/>
              <a:t>既构成违约责任（卖假货违反买卖合同），又构成侵权责任（导致电脑损坏侵害财产权），属于责任竞合；小李不能同时主张，只能二选一</a:t>
            </a:r>
            <a:r>
              <a:rPr lang="en-US" altLang="zh-CN"/>
              <a:t> —— </a:t>
            </a:r>
            <a:r>
              <a:rPr lang="zh-CN" altLang="en-US"/>
              <a:t>依据《民法典》第</a:t>
            </a:r>
            <a:r>
              <a:rPr lang="en-US" altLang="zh-CN"/>
              <a:t> 1182 </a:t>
            </a:r>
            <a:r>
              <a:rPr lang="zh-CN" altLang="en-US"/>
              <a:t>条，小李可选择主张侵权责任，要求店家退还</a:t>
            </a:r>
            <a:r>
              <a:rPr lang="en-US" altLang="zh-CN"/>
              <a:t> 120 </a:t>
            </a:r>
            <a:r>
              <a:rPr lang="zh-CN" altLang="en-US"/>
              <a:t>元货款并赔偿</a:t>
            </a:r>
            <a:r>
              <a:rPr lang="en-US" altLang="zh-CN"/>
              <a:t> 2000 </a:t>
            </a:r>
            <a:r>
              <a:rPr lang="zh-CN" altLang="en-US"/>
              <a:t>元维修费，更有利于挽回损失。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分析拓展案例</a:t>
            </a:r>
            <a:r>
              <a:rPr lang="en-US" altLang="zh-CN"/>
              <a:t> 3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小赵的行为是否构成侵权责任？满足过错侵权的哪几个要件？</a:t>
            </a:r>
            <a:r>
              <a:rPr lang="en-US" altLang="zh-CN"/>
              <a:t>‘</a:t>
            </a:r>
            <a:r>
              <a:rPr lang="zh-CN" altLang="en-US"/>
              <a:t>打篮球有风险</a:t>
            </a:r>
            <a:r>
              <a:rPr lang="en-US" altLang="zh-CN"/>
              <a:t>’</a:t>
            </a:r>
            <a:r>
              <a:rPr lang="zh-CN" altLang="en-US"/>
              <a:t>能成为免责理由吗？</a:t>
            </a:r>
            <a:r>
              <a:rPr lang="en-US" altLang="zh-CN"/>
              <a:t>”</a:t>
            </a:r>
            <a:r>
              <a:rPr lang="zh-CN" altLang="en-US"/>
              <a:t>（请</a:t>
            </a:r>
            <a:r>
              <a:rPr lang="en-US" altLang="zh-CN"/>
              <a:t> 2 </a:t>
            </a:r>
            <a:r>
              <a:rPr lang="zh-CN" altLang="en-US"/>
              <a:t>名学生回答）</a:t>
            </a:r>
            <a:endParaRPr lang="zh-CN" altLang="en-US"/>
          </a:p>
          <a:p>
            <a:r>
              <a:rPr lang="zh-CN" altLang="en-US"/>
              <a:t>答案：</a:t>
            </a:r>
            <a:r>
              <a:rPr lang="en-US" altLang="zh-CN"/>
              <a:t>“</a:t>
            </a:r>
            <a:r>
              <a:rPr lang="zh-CN" altLang="en-US"/>
              <a:t>构成过错侵权责任</a:t>
            </a:r>
            <a:r>
              <a:rPr lang="en-US" altLang="zh-CN"/>
              <a:t> —— </a:t>
            </a:r>
            <a:r>
              <a:rPr lang="zh-CN" altLang="en-US"/>
              <a:t>满足要件：</a:t>
            </a:r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行为违法（撞击小孙侵害人身权）；</a:t>
            </a:r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有损害后果（眼镜</a:t>
            </a:r>
            <a:r>
              <a:rPr lang="en-US" altLang="zh-CN"/>
              <a:t> 800 </a:t>
            </a:r>
            <a:r>
              <a:rPr lang="zh-CN" altLang="en-US"/>
              <a:t>元</a:t>
            </a:r>
            <a:r>
              <a:rPr lang="en-US" altLang="zh-CN"/>
              <a:t> + </a:t>
            </a:r>
            <a:r>
              <a:rPr lang="zh-CN" altLang="en-US"/>
              <a:t>医疗费</a:t>
            </a:r>
            <a:r>
              <a:rPr lang="en-US" altLang="zh-CN"/>
              <a:t> 50 </a:t>
            </a:r>
            <a:r>
              <a:rPr lang="zh-CN" altLang="en-US"/>
              <a:t>元）；</a:t>
            </a:r>
            <a:r>
              <a:rPr lang="en-US" altLang="en-US"/>
              <a:t>③</a:t>
            </a:r>
            <a:r>
              <a:rPr lang="en-US" altLang="zh-CN"/>
              <a:t> </a:t>
            </a:r>
            <a:r>
              <a:rPr lang="zh-CN" altLang="en-US"/>
              <a:t>因果关系（损害由撞击导致）；</a:t>
            </a:r>
            <a:r>
              <a:rPr lang="en-US" altLang="en-US"/>
              <a:t>④</a:t>
            </a:r>
            <a:r>
              <a:rPr lang="en-US" altLang="zh-CN"/>
              <a:t> </a:t>
            </a:r>
            <a:r>
              <a:rPr lang="zh-CN" altLang="en-US"/>
              <a:t>主观过错（过失，未控制力度）；</a:t>
            </a:r>
            <a:r>
              <a:rPr lang="en-US" altLang="zh-CN"/>
              <a:t>‘</a:t>
            </a:r>
            <a:r>
              <a:rPr lang="zh-CN" altLang="en-US"/>
              <a:t>打篮球有风险</a:t>
            </a:r>
            <a:r>
              <a:rPr lang="en-US" altLang="zh-CN"/>
              <a:t>’</a:t>
            </a:r>
            <a:r>
              <a:rPr lang="zh-CN" altLang="en-US"/>
              <a:t>不能免责，因为小赵存在过失，未尽到合理注意义务，依据《民法典》第</a:t>
            </a:r>
            <a:r>
              <a:rPr lang="en-US" altLang="zh-CN"/>
              <a:t> 1165 </a:t>
            </a:r>
            <a:r>
              <a:rPr lang="zh-CN" altLang="en-US"/>
              <a:t>条</a:t>
            </a:r>
            <a:r>
              <a:rPr lang="en-US" altLang="en-US"/>
              <a:t>→</a:t>
            </a:r>
            <a:r>
              <a:rPr lang="zh-CN" altLang="en-US"/>
              <a:t>小赵需赔偿</a:t>
            </a:r>
            <a:r>
              <a:rPr lang="en-US" altLang="zh-CN"/>
              <a:t> 850 </a:t>
            </a:r>
            <a:r>
              <a:rPr lang="zh-CN" altLang="en-US"/>
              <a:t>元。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分析拓展案例</a:t>
            </a:r>
            <a:r>
              <a:rPr lang="en-US" altLang="zh-CN"/>
              <a:t> 4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小孙的行为属于过错侵权还是无过错侵权？即使小孙没有过错，为什么还要赔偿？</a:t>
            </a:r>
            <a:r>
              <a:rPr lang="en-US" altLang="zh-CN"/>
              <a:t>”</a:t>
            </a:r>
            <a:r>
              <a:rPr lang="zh-CN" altLang="en-US"/>
              <a:t>（请</a:t>
            </a:r>
            <a:r>
              <a:rPr lang="en-US" altLang="zh-CN"/>
              <a:t> 1 </a:t>
            </a:r>
            <a:r>
              <a:rPr lang="zh-CN" altLang="en-US"/>
              <a:t>名学生回答）</a:t>
            </a:r>
            <a:endParaRPr lang="zh-CN" altLang="en-US"/>
          </a:p>
          <a:p>
            <a:r>
              <a:rPr lang="zh-CN" altLang="en-US"/>
              <a:t>答案：</a:t>
            </a:r>
            <a:r>
              <a:rPr lang="en-US" altLang="zh-CN"/>
              <a:t>“</a:t>
            </a:r>
            <a:r>
              <a:rPr lang="zh-CN" altLang="en-US"/>
              <a:t>属于无过错侵权责任</a:t>
            </a:r>
            <a:r>
              <a:rPr lang="en-US" altLang="zh-CN"/>
              <a:t> —— </a:t>
            </a:r>
            <a:r>
              <a:rPr lang="zh-CN" altLang="en-US"/>
              <a:t>依据《民法典》第</a:t>
            </a:r>
            <a:r>
              <a:rPr lang="en-US" altLang="zh-CN"/>
              <a:t> 1166 </a:t>
            </a:r>
            <a:r>
              <a:rPr lang="zh-CN" altLang="en-US"/>
              <a:t>条，动物致人损害是法定无过错责任，无需证明小孙有过错；只要狗咬伤小刘且有医疗费损失，小孙就需赔偿</a:t>
            </a:r>
            <a:r>
              <a:rPr lang="en-US" altLang="zh-CN"/>
              <a:t> 1200 </a:t>
            </a:r>
            <a:r>
              <a:rPr lang="zh-CN" altLang="en-US"/>
              <a:t>元，且</a:t>
            </a:r>
            <a:r>
              <a:rPr lang="en-US" altLang="zh-CN"/>
              <a:t>‘</a:t>
            </a:r>
            <a:r>
              <a:rPr lang="zh-CN" altLang="en-US"/>
              <a:t>学校禁止养宠物</a:t>
            </a:r>
            <a:r>
              <a:rPr lang="en-US" altLang="zh-CN"/>
              <a:t>’</a:t>
            </a:r>
            <a:r>
              <a:rPr lang="zh-CN" altLang="en-US"/>
              <a:t>说明小孙有过错，更应承担责任。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记忆口诀：</a:t>
            </a:r>
            <a:r>
              <a:rPr lang="en-US" altLang="zh-CN"/>
              <a:t>“</a:t>
            </a:r>
            <a:r>
              <a:rPr lang="zh-CN" altLang="en-US"/>
              <a:t>民事责任分两类，违约（合同相关）侵权（侵害权益）要记对；违约要有有效合同，侵权看过错或法定；竞合之时二选一，损失赔偿是核心。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/>
              <a:t>实践指引：</a:t>
            </a:r>
            <a:r>
              <a:rPr lang="en-US" altLang="zh-CN"/>
              <a:t>“</a:t>
            </a:r>
            <a:r>
              <a:rPr lang="zh-CN" altLang="en-US"/>
              <a:t>遇到纠纷时，</a:t>
            </a:r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先看有没有合同</a:t>
            </a:r>
            <a:r>
              <a:rPr lang="en-US" altLang="zh-CN"/>
              <a:t> —— </a:t>
            </a:r>
            <a:r>
              <a:rPr lang="zh-CN" altLang="en-US"/>
              <a:t>有合同先考虑违约责任，没合同考虑侵权责任；</a:t>
            </a:r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保留证据（如合同、发票、维修费单据），方便主张权利；</a:t>
            </a:r>
            <a:r>
              <a:rPr lang="en-US" altLang="en-US"/>
              <a:t>③</a:t>
            </a:r>
            <a:r>
              <a:rPr lang="en-US" altLang="zh-CN"/>
              <a:t> </a:t>
            </a:r>
            <a:r>
              <a:rPr lang="zh-CN" altLang="en-US"/>
              <a:t>协商优先，协商不成可找老师调解或向法院起诉。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•</a:t>
            </a:r>
            <a:r>
              <a:rPr lang="zh-CN" altLang="en-US">
                <a:sym typeface="+mn-ea"/>
              </a:rPr>
              <a:t>小结环节（记忆口诀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实践指引）</a:t>
            </a: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第 16 课时：民事责任（二）—— 民事责任的归责原则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占位符 3" descr="d30babb3-bd3c-11f0-b09c-d6102971f432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l="6365" t="24866"/>
          <a:stretch>
            <a:fillRect/>
          </a:stretch>
        </p:blipFill>
        <p:spPr>
          <a:xfrm>
            <a:off x="914400" y="1828800"/>
            <a:ext cx="4724400" cy="213360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民事责任的归责原则概述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详细描述：民事责任的归责原则在民法体系中至关重要，它是确定行为人是否承担民事责任以及如何承担责任的准则。清晰理解归责原则，有助于在法律实践中准确判断责任归属。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8" name="图片占位符 7" descr="d30bac25-bd3c-11f0-b09c-d6102971f432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t="10618" b="10618"/>
          <a:stretch>
            <a:fillRect/>
          </a:stretch>
        </p:blipFill>
        <p:spPr>
          <a:xfrm>
            <a:off x="6553200" y="1828800"/>
            <a:ext cx="4724400" cy="213360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常见归责原则的适用情形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详细描述：不同的归责原则适用于不同的民事法律关系和案件情况。了解常见归责原则的适用情形，能在实际案例中正确运用归责原则，保障当事人的合法权益。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•</a:t>
            </a:r>
            <a:r>
              <a:rPr lang="zh-CN" altLang="en-US"/>
              <a:t>掌握民事责任的</a:t>
            </a:r>
            <a:r>
              <a:rPr lang="en-US" altLang="zh-CN"/>
              <a:t> 3 </a:t>
            </a:r>
            <a:r>
              <a:rPr lang="zh-CN" altLang="en-US"/>
              <a:t>类核心归责原则（过错责任原则、无过错责任原则、公平责任原则），明确每类原则的适用场景</a:t>
            </a:r>
            <a:endParaRPr lang="zh-CN" altLang="en-US"/>
          </a:p>
          <a:p>
            <a:r>
              <a:rPr lang="en-US" altLang="zh-CN"/>
              <a:t>•</a:t>
            </a:r>
            <a:r>
              <a:rPr lang="zh-CN" altLang="en-US"/>
              <a:t>理解过错推定责任的</a:t>
            </a:r>
            <a:r>
              <a:rPr lang="en-US" altLang="zh-CN"/>
              <a:t> “</a:t>
            </a:r>
            <a:r>
              <a:rPr lang="zh-CN" altLang="en-US"/>
              <a:t>举证责任倒置</a:t>
            </a:r>
            <a:r>
              <a:rPr lang="en-US" altLang="zh-CN"/>
              <a:t>” </a:t>
            </a:r>
            <a:r>
              <a:rPr lang="zh-CN" altLang="en-US"/>
              <a:t>特征（由行为人证明自己无过错），区分其与一般过错责任的差异</a:t>
            </a:r>
            <a:endParaRPr lang="zh-CN" altLang="en-US"/>
          </a:p>
          <a:p>
            <a:r>
              <a:rPr lang="en-US" altLang="zh-CN"/>
              <a:t>•</a:t>
            </a:r>
            <a:r>
              <a:rPr lang="zh-CN" altLang="en-US"/>
              <a:t>能结合学生场景（如校园花盆坠物、实习工伤、同学意外碰撞）判断适用的归责原则，明确责任承担逻辑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学习目标</a:t>
            </a:r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主案例</a:t>
            </a:r>
            <a:r>
              <a:rPr lang="en-US" altLang="zh-CN"/>
              <a:t> 1</a:t>
            </a:r>
            <a:r>
              <a:rPr lang="zh-CN" altLang="en-US"/>
              <a:t>：校园教学楼花盆坠物伤人（过错推定责任）</a:t>
            </a:r>
            <a:endParaRPr lang="zh-CN" altLang="en-US"/>
          </a:p>
          <a:p>
            <a:r>
              <a:rPr lang="zh-CN" altLang="en-US"/>
              <a:t>小王是高职商务专业学生，在教学楼楼下行走时，被三楼窗台坠落的盆栽砸中头部，导致轻微脑震荡，花去医疗费</a:t>
            </a:r>
            <a:r>
              <a:rPr lang="en-US" altLang="zh-CN"/>
              <a:t> 3000 </a:t>
            </a:r>
            <a:r>
              <a:rPr lang="zh-CN" altLang="en-US"/>
              <a:t>元。小王无法确定具体是哪个班级的花盆，遂要求三楼所有有窗台盆栽的班级承担赔偿责任，相关班级均以</a:t>
            </a:r>
            <a:r>
              <a:rPr lang="en-US" altLang="zh-CN"/>
              <a:t> “</a:t>
            </a:r>
            <a:r>
              <a:rPr lang="zh-CN" altLang="en-US"/>
              <a:t>花盆不是自己班级的，没有过错</a:t>
            </a:r>
            <a:r>
              <a:rPr lang="en-US" altLang="zh-CN"/>
              <a:t>” </a:t>
            </a:r>
            <a:r>
              <a:rPr lang="zh-CN" altLang="en-US"/>
              <a:t>为由拒绝。该情形适用哪种归责原则？相关班级是否需要承担责任？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2</a:t>
            </a:r>
            <a:r>
              <a:rPr lang="zh-CN" altLang="en-US"/>
              <a:t>：实习期间因机器故障受伤（无过错责任原则）</a:t>
            </a:r>
            <a:endParaRPr lang="zh-CN" altLang="en-US"/>
          </a:p>
          <a:p>
            <a:r>
              <a:rPr lang="zh-CN" altLang="en-US"/>
              <a:t>小李是高职机电专业学生，在某机械厂实习时，操作车间里的机床（机器无明显故障，但存在设计缺陷），机床突然卡壳导致小李手指被夹伤，花去医疗费</a:t>
            </a:r>
            <a:r>
              <a:rPr lang="en-US" altLang="zh-CN"/>
              <a:t> 8000 </a:t>
            </a:r>
            <a:r>
              <a:rPr lang="zh-CN" altLang="en-US"/>
              <a:t>元。机械厂以</a:t>
            </a:r>
            <a:r>
              <a:rPr lang="en-US" altLang="zh-CN"/>
              <a:t> “</a:t>
            </a:r>
            <a:r>
              <a:rPr lang="zh-CN" altLang="en-US"/>
              <a:t>机器无明显损坏，已尽到维护义务，无过错</a:t>
            </a:r>
            <a:r>
              <a:rPr lang="en-US" altLang="zh-CN"/>
              <a:t>” </a:t>
            </a:r>
            <a:r>
              <a:rPr lang="zh-CN" altLang="en-US"/>
              <a:t>为由拒绝赔偿。该情形适用哪种归责原则？机械厂是否需要承担责任？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3</a:t>
            </a:r>
            <a:r>
              <a:rPr lang="zh-CN" altLang="en-US"/>
              <a:t>：同学间意外碰撞导致手机损坏（公平责任原则）</a:t>
            </a:r>
            <a:endParaRPr lang="zh-CN" altLang="en-US"/>
          </a:p>
          <a:p>
            <a:r>
              <a:rPr lang="zh-CN" altLang="en-US"/>
              <a:t>小赵与小孙是高职动漫专业同班同学，在教室走廊上行走时，两人同时转身不小心碰撞在一起，小赵手中的手机掉落地面摔坏（维修需</a:t>
            </a:r>
            <a:r>
              <a:rPr lang="en-US" altLang="zh-CN"/>
              <a:t> 2000 </a:t>
            </a:r>
            <a:r>
              <a:rPr lang="zh-CN" altLang="en-US"/>
              <a:t>元）。双方均无故意或过失，小赵要求小孙赔偿，小孙以</a:t>
            </a:r>
            <a:r>
              <a:rPr lang="en-US" altLang="zh-CN"/>
              <a:t> “</a:t>
            </a:r>
            <a:r>
              <a:rPr lang="zh-CN" altLang="en-US"/>
              <a:t>双方都没过错</a:t>
            </a:r>
            <a:r>
              <a:rPr lang="en-US" altLang="zh-CN"/>
              <a:t>” </a:t>
            </a:r>
            <a:r>
              <a:rPr lang="zh-CN" altLang="en-US"/>
              <a:t>为由拒绝。该情形适用哪种归责原则？小孙是否需要承担部分损失？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•</a:t>
            </a:r>
            <a:r>
              <a:rPr lang="zh-CN" altLang="en-US"/>
              <a:t>掌握民事责任的</a:t>
            </a:r>
            <a:r>
              <a:rPr lang="en-US" altLang="zh-CN"/>
              <a:t> 2 </a:t>
            </a:r>
            <a:r>
              <a:rPr lang="zh-CN" altLang="en-US"/>
              <a:t>类核心类型（违约责任、侵权责任），能举例说明两类责任的适用场景</a:t>
            </a:r>
            <a:endParaRPr lang="zh-CN" altLang="en-US"/>
          </a:p>
          <a:p>
            <a:r>
              <a:rPr lang="en-US" altLang="zh-CN"/>
              <a:t>•</a:t>
            </a:r>
            <a:r>
              <a:rPr lang="zh-CN" altLang="en-US"/>
              <a:t>理解民事责任的</a:t>
            </a:r>
            <a:r>
              <a:rPr lang="en-US" altLang="zh-CN"/>
              <a:t> 4 </a:t>
            </a:r>
            <a:r>
              <a:rPr lang="zh-CN" altLang="en-US"/>
              <a:t>个一般构成要件（行为违法、有损害后果、因果关系、主观过错）</a:t>
            </a:r>
            <a:endParaRPr lang="zh-CN" altLang="en-US"/>
          </a:p>
          <a:p>
            <a:r>
              <a:rPr lang="en-US" altLang="zh-CN"/>
              <a:t>•</a:t>
            </a:r>
            <a:r>
              <a:rPr lang="zh-CN" altLang="en-US"/>
              <a:t>能结合学生场景（如租房违约、损坏同学物品）区分违约责任与侵权责任，明确责任承担的前提条件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学习目标</a:t>
            </a:r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4</a:t>
            </a:r>
            <a:r>
              <a:rPr lang="zh-CN" altLang="en-US"/>
              <a:t>：超市货架倒塌砸伤学生（过错推定责任）</a:t>
            </a:r>
            <a:endParaRPr lang="zh-CN" altLang="en-US"/>
          </a:p>
          <a:p>
            <a:r>
              <a:rPr lang="zh-CN" altLang="en-US"/>
              <a:t>小周是高职食品专业学生，在学校超市购物时，因货架固定不牢突然倒塌，砸中其腿部导致软组织挫伤，花去医疗费</a:t>
            </a:r>
            <a:r>
              <a:rPr lang="en-US" altLang="zh-CN"/>
              <a:t> 1500 </a:t>
            </a:r>
            <a:r>
              <a:rPr lang="zh-CN" altLang="en-US"/>
              <a:t>元。超市以</a:t>
            </a:r>
            <a:r>
              <a:rPr lang="en-US" altLang="zh-CN"/>
              <a:t> “</a:t>
            </a:r>
            <a:r>
              <a:rPr lang="zh-CN" altLang="en-US"/>
              <a:t>货架倒塌是意外，已定期检查</a:t>
            </a:r>
            <a:r>
              <a:rPr lang="en-US" altLang="zh-CN"/>
              <a:t>” </a:t>
            </a:r>
            <a:r>
              <a:rPr lang="zh-CN" altLang="en-US"/>
              <a:t>为由拒绝赔偿。该情形适用哪种归责原则？超市是否需要证明自己无过错？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p>
            <a:r>
              <a:rPr lang="en-US" altLang="zh-CN" sz="2000"/>
              <a:t>•</a:t>
            </a:r>
            <a:r>
              <a:rPr lang="zh-CN" altLang="en-US" sz="2000"/>
              <a:t>《民法典》第</a:t>
            </a:r>
            <a:r>
              <a:rPr lang="en-US" altLang="zh-CN" sz="2000"/>
              <a:t> 1165 </a:t>
            </a:r>
            <a:r>
              <a:rPr lang="zh-CN" altLang="en-US" sz="2000"/>
              <a:t>条【过错责任原则与过错推定责任】：</a:t>
            </a:r>
            <a:r>
              <a:rPr lang="en-US" altLang="zh-CN" sz="2000"/>
              <a:t>“</a:t>
            </a:r>
            <a:r>
              <a:rPr lang="zh-CN" altLang="en-US" sz="2000"/>
              <a:t>行为人因过错侵害他人民事权益造成损害的，应当承担侵权责任。依照法律规定推定行为人有过错，其不能证明自己没有过错的，应当承担侵权责任。</a:t>
            </a:r>
            <a:r>
              <a:rPr lang="en-US" altLang="zh-CN" sz="2000"/>
              <a:t>”</a:t>
            </a:r>
            <a:endParaRPr lang="en-US" altLang="zh-CN" sz="2000"/>
          </a:p>
          <a:p>
            <a:r>
              <a:rPr lang="zh-CN" altLang="en-US" sz="2000">
                <a:solidFill>
                  <a:srgbClr val="FF0000"/>
                </a:solidFill>
              </a:rPr>
              <a:t>解读：</a:t>
            </a:r>
            <a:r>
              <a:rPr lang="en-US" altLang="en-US" sz="2000">
                <a:solidFill>
                  <a:srgbClr val="FF0000"/>
                </a:solidFill>
              </a:rPr>
              <a:t>①</a:t>
            </a:r>
            <a:r>
              <a:rPr lang="en-US" altLang="zh-CN" sz="2000">
                <a:solidFill>
                  <a:srgbClr val="FF0000"/>
                </a:solidFill>
              </a:rPr>
              <a:t> </a:t>
            </a:r>
            <a:r>
              <a:rPr lang="zh-CN" altLang="en-US" sz="2000">
                <a:solidFill>
                  <a:srgbClr val="FF0000"/>
                </a:solidFill>
              </a:rPr>
              <a:t>一般过错责任（第</a:t>
            </a:r>
            <a:r>
              <a:rPr lang="en-US" altLang="zh-CN" sz="2000">
                <a:solidFill>
                  <a:srgbClr val="FF0000"/>
                </a:solidFill>
              </a:rPr>
              <a:t> 1 </a:t>
            </a:r>
            <a:r>
              <a:rPr lang="zh-CN" altLang="en-US" sz="2000">
                <a:solidFill>
                  <a:srgbClr val="FF0000"/>
                </a:solidFill>
              </a:rPr>
              <a:t>款）：</a:t>
            </a:r>
            <a:r>
              <a:rPr lang="en-US" altLang="zh-CN" sz="2000">
                <a:solidFill>
                  <a:srgbClr val="FF0000"/>
                </a:solidFill>
              </a:rPr>
              <a:t>“</a:t>
            </a:r>
            <a:r>
              <a:rPr lang="zh-CN" altLang="en-US" sz="2000">
                <a:solidFill>
                  <a:srgbClr val="FF0000"/>
                </a:solidFill>
              </a:rPr>
              <a:t>谁主张谁举证</a:t>
            </a:r>
            <a:r>
              <a:rPr lang="en-US" altLang="zh-CN" sz="2000">
                <a:solidFill>
                  <a:srgbClr val="FF0000"/>
                </a:solidFill>
              </a:rPr>
              <a:t>”—— </a:t>
            </a:r>
            <a:r>
              <a:rPr lang="zh-CN" altLang="en-US" sz="2000">
                <a:solidFill>
                  <a:srgbClr val="FF0000"/>
                </a:solidFill>
              </a:rPr>
              <a:t>受害人需证明行为人有过错（如同学故意损坏你的手机，你需证明对方故意）；</a:t>
            </a:r>
            <a:r>
              <a:rPr lang="en-US" altLang="en-US" sz="2000">
                <a:solidFill>
                  <a:srgbClr val="FF0000"/>
                </a:solidFill>
              </a:rPr>
              <a:t>②</a:t>
            </a:r>
            <a:r>
              <a:rPr lang="en-US" altLang="zh-CN" sz="2000">
                <a:solidFill>
                  <a:srgbClr val="FF0000"/>
                </a:solidFill>
              </a:rPr>
              <a:t> </a:t>
            </a:r>
            <a:r>
              <a:rPr lang="zh-CN" altLang="en-US" sz="2000">
                <a:solidFill>
                  <a:srgbClr val="FF0000"/>
                </a:solidFill>
              </a:rPr>
              <a:t>过错推定责任（第</a:t>
            </a:r>
            <a:r>
              <a:rPr lang="en-US" altLang="zh-CN" sz="2000">
                <a:solidFill>
                  <a:srgbClr val="FF0000"/>
                </a:solidFill>
              </a:rPr>
              <a:t> 2 </a:t>
            </a:r>
            <a:r>
              <a:rPr lang="zh-CN" altLang="en-US" sz="2000">
                <a:solidFill>
                  <a:srgbClr val="FF0000"/>
                </a:solidFill>
              </a:rPr>
              <a:t>款）：</a:t>
            </a:r>
            <a:r>
              <a:rPr lang="en-US" altLang="zh-CN" sz="2000">
                <a:solidFill>
                  <a:srgbClr val="FF0000"/>
                </a:solidFill>
              </a:rPr>
              <a:t>“</a:t>
            </a:r>
            <a:r>
              <a:rPr lang="zh-CN" altLang="en-US" sz="2000">
                <a:solidFill>
                  <a:srgbClr val="FF0000"/>
                </a:solidFill>
              </a:rPr>
              <a:t>举证责任倒置</a:t>
            </a:r>
            <a:r>
              <a:rPr lang="en-US" altLang="zh-CN" sz="2000">
                <a:solidFill>
                  <a:srgbClr val="FF0000"/>
                </a:solidFill>
              </a:rPr>
              <a:t>”—— </a:t>
            </a:r>
            <a:r>
              <a:rPr lang="zh-CN" altLang="en-US" sz="2000">
                <a:solidFill>
                  <a:srgbClr val="FF0000"/>
                </a:solidFill>
              </a:rPr>
              <a:t>先推定行为人有过错，行为人需证明自己无过错，否则担责（无需受害人证明过错）；</a:t>
            </a:r>
            <a:r>
              <a:rPr lang="en-US" altLang="en-US" sz="2000">
                <a:solidFill>
                  <a:srgbClr val="FF0000"/>
                </a:solidFill>
              </a:rPr>
              <a:t>③</a:t>
            </a:r>
            <a:r>
              <a:rPr lang="en-US" altLang="zh-CN" sz="2000">
                <a:solidFill>
                  <a:srgbClr val="FF0000"/>
                </a:solidFill>
              </a:rPr>
              <a:t> </a:t>
            </a:r>
            <a:r>
              <a:rPr lang="zh-CN" altLang="en-US" sz="2000">
                <a:solidFill>
                  <a:srgbClr val="FF0000"/>
                </a:solidFill>
              </a:rPr>
              <a:t>法定过错推定情形：建筑物坠物、堆放物倒塌、林木折断等。</a:t>
            </a:r>
            <a:endParaRPr lang="zh-CN" altLang="en-US" sz="2000">
              <a:solidFill>
                <a:srgbClr val="FF0000"/>
              </a:solidFill>
            </a:endParaRPr>
          </a:p>
          <a:p>
            <a:r>
              <a:rPr lang="zh-CN" altLang="en-US" sz="2000"/>
              <a:t>对应主案例</a:t>
            </a:r>
            <a:r>
              <a:rPr lang="en-US" altLang="zh-CN" sz="2000"/>
              <a:t> 1</a:t>
            </a:r>
            <a:r>
              <a:rPr lang="zh-CN" altLang="en-US" sz="2000"/>
              <a:t>：花盆坠物属建筑物坠物，适用过错推定</a:t>
            </a:r>
            <a:r>
              <a:rPr lang="en-US" altLang="zh-CN" sz="2000"/>
              <a:t> —— </a:t>
            </a:r>
            <a:r>
              <a:rPr lang="zh-CN" altLang="en-US" sz="2000"/>
              <a:t>三楼相关班级需证明自己无过错（如花盆不是自己的、已做好固定），否则需赔偿；</a:t>
            </a:r>
            <a:endParaRPr lang="zh-CN" altLang="en-US" sz="2000"/>
          </a:p>
          <a:p>
            <a:r>
              <a:rPr lang="zh-CN" altLang="en-US" sz="2000"/>
              <a:t>对应拓展案例</a:t>
            </a:r>
            <a:r>
              <a:rPr lang="en-US" altLang="zh-CN" sz="2000"/>
              <a:t> 4</a:t>
            </a:r>
            <a:r>
              <a:rPr lang="zh-CN" altLang="en-US" sz="2000"/>
              <a:t>：超市货架倒塌属</a:t>
            </a:r>
            <a:r>
              <a:rPr lang="en-US" altLang="zh-CN" sz="2000"/>
              <a:t> “</a:t>
            </a:r>
            <a:r>
              <a:rPr lang="zh-CN" altLang="en-US" sz="2000"/>
              <a:t>经营场所安全保障义务</a:t>
            </a:r>
            <a:r>
              <a:rPr lang="en-US" altLang="zh-CN" sz="2000"/>
              <a:t>” </a:t>
            </a:r>
            <a:r>
              <a:rPr lang="zh-CN" altLang="en-US" sz="2000"/>
              <a:t>关联的过错推定</a:t>
            </a:r>
            <a:r>
              <a:rPr lang="en-US" altLang="zh-CN" sz="2000"/>
              <a:t> —— </a:t>
            </a:r>
            <a:r>
              <a:rPr lang="zh-CN" altLang="en-US" sz="2000"/>
              <a:t>超市需证明已尽到安全维护义务（如货架固定合格、定期检查），否则担责。</a:t>
            </a:r>
            <a:endParaRPr lang="zh-CN" altLang="en-US" sz="2000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配套法律条文（条文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解读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案例对应）</a:t>
            </a:r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•</a:t>
            </a:r>
            <a:r>
              <a:rPr lang="zh-CN" altLang="en-US"/>
              <a:t>《民法典》第</a:t>
            </a:r>
            <a:r>
              <a:rPr lang="en-US" altLang="zh-CN"/>
              <a:t> 1166 </a:t>
            </a:r>
            <a:r>
              <a:rPr lang="zh-CN" altLang="en-US"/>
              <a:t>条【无过错责任原则】：</a:t>
            </a:r>
            <a:r>
              <a:rPr lang="en-US" altLang="zh-CN"/>
              <a:t>“</a:t>
            </a:r>
            <a:r>
              <a:rPr lang="zh-CN" altLang="en-US"/>
              <a:t>行为人造成他人民事权益损害，不论行为人有无过错，法律规定应当承担侵权责任的，依照其规定。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/>
              <a:t>解读：</a:t>
            </a:r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核心特征：</a:t>
            </a:r>
            <a:r>
              <a:rPr lang="en-US" altLang="zh-CN"/>
              <a:t>“</a:t>
            </a:r>
            <a:r>
              <a:rPr lang="zh-CN" altLang="en-US"/>
              <a:t>不看过错，看法定</a:t>
            </a:r>
            <a:r>
              <a:rPr lang="en-US" altLang="zh-CN"/>
              <a:t>”—— </a:t>
            </a:r>
            <a:r>
              <a:rPr lang="zh-CN" altLang="en-US"/>
              <a:t>即使行为人无过错，只要法律规定需担责，就需承担；</a:t>
            </a:r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法定情形（学生常见）：</a:t>
            </a:r>
            <a:endParaRPr lang="zh-CN" altLang="en-US"/>
          </a:p>
          <a:p>
            <a:r>
              <a:rPr lang="en-US" altLang="zh-CN"/>
              <a:t>a. </a:t>
            </a:r>
            <a:r>
              <a:rPr lang="zh-CN" altLang="en-US"/>
              <a:t>用人单位责任（如实习单位对实习生的工伤责任）；</a:t>
            </a:r>
            <a:endParaRPr lang="zh-CN" altLang="en-US"/>
          </a:p>
          <a:p>
            <a:r>
              <a:rPr lang="en-US" altLang="zh-CN"/>
              <a:t>b. </a:t>
            </a:r>
            <a:r>
              <a:rPr lang="zh-CN" altLang="en-US"/>
              <a:t>产品责任（如缺陷机器致人损害）；</a:t>
            </a:r>
            <a:endParaRPr lang="zh-CN" altLang="en-US"/>
          </a:p>
          <a:p>
            <a:r>
              <a:rPr lang="en-US" altLang="zh-CN"/>
              <a:t>c. </a:t>
            </a:r>
            <a:r>
              <a:rPr lang="zh-CN" altLang="en-US"/>
              <a:t>动物致人损害（如之前案例中的宠物狗咬伤）；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对应拓展案例</a:t>
            </a:r>
            <a:r>
              <a:rPr lang="en-US" altLang="zh-CN"/>
              <a:t> 2</a:t>
            </a:r>
            <a:r>
              <a:rPr lang="zh-CN" altLang="en-US"/>
              <a:t>：机械厂作为用人单位，实习生在工作中因机器设计缺陷受伤，适用无过错责任</a:t>
            </a:r>
            <a:r>
              <a:rPr lang="en-US" altLang="zh-CN"/>
              <a:t> —— </a:t>
            </a:r>
            <a:r>
              <a:rPr lang="zh-CN" altLang="en-US"/>
              <a:t>即使机械厂已尽维护义务，仍需赔偿小李的医疗费。</a:t>
            </a:r>
            <a:endParaRPr lang="zh-CN" altLang="en-US"/>
          </a:p>
          <a:p>
            <a:r>
              <a:rPr lang="en-US" altLang="zh-CN"/>
              <a:t>•</a:t>
            </a:r>
            <a:r>
              <a:rPr lang="zh-CN" altLang="en-US"/>
              <a:t>《民法典》第</a:t>
            </a:r>
            <a:r>
              <a:rPr lang="en-US" altLang="zh-CN"/>
              <a:t> 1186 </a:t>
            </a:r>
            <a:r>
              <a:rPr lang="zh-CN" altLang="en-US"/>
              <a:t>条【公平责任原则】：</a:t>
            </a:r>
            <a:r>
              <a:rPr lang="en-US" altLang="zh-CN"/>
              <a:t>“</a:t>
            </a:r>
            <a:r>
              <a:rPr lang="zh-CN" altLang="en-US"/>
              <a:t>受害人和行为人对损害的发生都没有过错的，依照法律的规定由双方分担损失。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/>
              <a:t>解读：</a:t>
            </a:r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适用条件（缺一不可）：</a:t>
            </a:r>
            <a:endParaRPr lang="zh-CN" altLang="en-US"/>
          </a:p>
          <a:p>
            <a:r>
              <a:rPr lang="en-US" altLang="zh-CN"/>
              <a:t>a. </a:t>
            </a:r>
            <a:r>
              <a:rPr lang="zh-CN" altLang="en-US"/>
              <a:t>双方均无过错（无故意、无过失）；</a:t>
            </a:r>
            <a:endParaRPr lang="zh-CN" altLang="en-US"/>
          </a:p>
          <a:p>
            <a:r>
              <a:rPr lang="en-US" altLang="zh-CN"/>
              <a:t>b. </a:t>
            </a:r>
            <a:r>
              <a:rPr lang="zh-CN" altLang="en-US"/>
              <a:t>存在实际损害后果；</a:t>
            </a:r>
            <a:endParaRPr lang="zh-CN" altLang="en-US"/>
          </a:p>
          <a:p>
            <a:r>
              <a:rPr lang="en-US" altLang="zh-CN"/>
              <a:t>c. </a:t>
            </a:r>
            <a:r>
              <a:rPr lang="zh-CN" altLang="en-US"/>
              <a:t>无法律规定适用无过错责任（否则优先适用无过错责任）；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后果：</a:t>
            </a:r>
            <a:r>
              <a:rPr lang="en-US" altLang="zh-CN"/>
              <a:t>“</a:t>
            </a:r>
            <a:r>
              <a:rPr lang="zh-CN" altLang="en-US"/>
              <a:t>分担损失</a:t>
            </a:r>
            <a:r>
              <a:rPr lang="en-US" altLang="zh-CN"/>
              <a:t>” </a:t>
            </a:r>
            <a:r>
              <a:rPr lang="zh-CN" altLang="en-US"/>
              <a:t>而非</a:t>
            </a:r>
            <a:r>
              <a:rPr lang="en-US" altLang="zh-CN"/>
              <a:t> “</a:t>
            </a:r>
            <a:r>
              <a:rPr lang="zh-CN" altLang="en-US"/>
              <a:t>全额赔偿</a:t>
            </a:r>
            <a:r>
              <a:rPr lang="en-US" altLang="zh-CN"/>
              <a:t>”—— </a:t>
            </a:r>
            <a:r>
              <a:rPr lang="zh-CN" altLang="en-US"/>
              <a:t>根据双方经济状况、损害程度等合理分配（如各承担</a:t>
            </a:r>
            <a:r>
              <a:rPr lang="en-US" altLang="zh-CN"/>
              <a:t> 50%</a:t>
            </a:r>
            <a:r>
              <a:rPr lang="zh-CN" altLang="en-US"/>
              <a:t>）。</a:t>
            </a:r>
            <a:endParaRPr lang="zh-CN" altLang="en-US"/>
          </a:p>
          <a:p>
            <a:r>
              <a:rPr lang="zh-CN" altLang="en-US"/>
              <a:t>对应拓展案例</a:t>
            </a:r>
            <a:r>
              <a:rPr lang="en-US" altLang="zh-CN"/>
              <a:t> 3</a:t>
            </a:r>
            <a:r>
              <a:rPr lang="zh-CN" altLang="en-US"/>
              <a:t>：小赵与小孙均无过错，适用公平责任</a:t>
            </a:r>
            <a:r>
              <a:rPr lang="en-US" altLang="zh-CN"/>
              <a:t> —— </a:t>
            </a:r>
            <a:r>
              <a:rPr lang="zh-CN" altLang="en-US"/>
              <a:t>小孙需分担部分损失（如</a:t>
            </a:r>
            <a:r>
              <a:rPr lang="en-US" altLang="zh-CN"/>
              <a:t> 1000 </a:t>
            </a:r>
            <a:r>
              <a:rPr lang="zh-CN" altLang="en-US"/>
              <a:t>元），而非全额赔偿</a:t>
            </a:r>
            <a:r>
              <a:rPr lang="en-US" altLang="zh-CN"/>
              <a:t> 2000 </a:t>
            </a:r>
            <a:r>
              <a:rPr lang="zh-CN" altLang="en-US"/>
              <a:t>元。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80000"/>
          </a:bodyPr>
          <a:p>
            <a:r>
              <a:rPr lang="zh-CN" altLang="en-US"/>
              <a:t>第一部分：过错责任原则（</a:t>
            </a:r>
            <a:r>
              <a:rPr lang="en-US" altLang="zh-CN"/>
              <a:t>8 </a:t>
            </a:r>
            <a:r>
              <a:rPr lang="zh-CN" altLang="en-US"/>
              <a:t>分钟）</a:t>
            </a:r>
            <a:endParaRPr lang="zh-CN" altLang="en-US"/>
          </a:p>
          <a:p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通俗理解：</a:t>
            </a:r>
            <a:r>
              <a:rPr lang="en-US" altLang="zh-CN"/>
              <a:t>“</a:t>
            </a:r>
            <a:r>
              <a:rPr lang="zh-CN" altLang="en-US"/>
              <a:t>谁有过错谁担责，没过错不担责</a:t>
            </a:r>
            <a:r>
              <a:rPr lang="en-US" altLang="zh-CN"/>
              <a:t> —— </a:t>
            </a:r>
            <a:r>
              <a:rPr lang="zh-CN" altLang="en-US"/>
              <a:t>就像</a:t>
            </a:r>
            <a:r>
              <a:rPr lang="en-US" altLang="zh-CN"/>
              <a:t>‘</a:t>
            </a:r>
            <a:r>
              <a:rPr lang="zh-CN" altLang="en-US"/>
              <a:t>谁犯错谁道歉</a:t>
            </a:r>
            <a:r>
              <a:rPr lang="en-US" altLang="zh-CN"/>
              <a:t>’</a:t>
            </a:r>
            <a:r>
              <a:rPr lang="zh-CN" altLang="en-US"/>
              <a:t>，需要受害人证明对方</a:t>
            </a:r>
            <a:r>
              <a:rPr lang="en-US" altLang="zh-CN"/>
              <a:t>‘</a:t>
            </a:r>
            <a:r>
              <a:rPr lang="zh-CN" altLang="en-US"/>
              <a:t>犯了错</a:t>
            </a:r>
            <a:r>
              <a:rPr lang="en-US" altLang="zh-CN"/>
              <a:t>’</a:t>
            </a:r>
            <a:r>
              <a:rPr lang="zh-CN" altLang="en-US"/>
              <a:t>（有过错）。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两种适用形式：</a:t>
            </a:r>
            <a:endParaRPr lang="zh-CN" altLang="en-US"/>
          </a:p>
          <a:p>
            <a:r>
              <a:rPr lang="en-US" altLang="zh-CN"/>
              <a:t>i.</a:t>
            </a:r>
            <a:r>
              <a:rPr lang="zh-CN" altLang="en-US"/>
              <a:t>一般过错责任（</a:t>
            </a:r>
            <a:r>
              <a:rPr lang="en-US" altLang="zh-CN"/>
              <a:t>“</a:t>
            </a:r>
            <a:r>
              <a:rPr lang="zh-CN" altLang="en-US"/>
              <a:t>谁主张谁举证</a:t>
            </a:r>
            <a:r>
              <a:rPr lang="en-US" altLang="zh-CN"/>
              <a:t>”</a:t>
            </a:r>
            <a:r>
              <a:rPr lang="zh-CN" altLang="en-US"/>
              <a:t>）：</a:t>
            </a:r>
            <a:endParaRPr lang="zh-CN" altLang="en-US"/>
          </a:p>
          <a:p>
            <a:r>
              <a:rPr lang="zh-CN" altLang="en-US"/>
              <a:t>举例：</a:t>
            </a:r>
            <a:r>
              <a:rPr lang="en-US" altLang="zh-CN"/>
              <a:t>“</a:t>
            </a:r>
            <a:r>
              <a:rPr lang="zh-CN" altLang="en-US"/>
              <a:t>同学故意摔坏你的手机，你要证明两点：一是手机坏了（损害），二是同学故意摔的（过错）</a:t>
            </a:r>
            <a:r>
              <a:rPr lang="en-US" altLang="zh-CN"/>
              <a:t>—— </a:t>
            </a:r>
            <a:r>
              <a:rPr lang="zh-CN" altLang="en-US"/>
              <a:t>证明不了，同学就不赔；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/>
              <a:t>学生场景：</a:t>
            </a:r>
            <a:r>
              <a:rPr lang="en-US" altLang="zh-CN"/>
              <a:t>“</a:t>
            </a:r>
            <a:r>
              <a:rPr lang="zh-CN" altLang="en-US"/>
              <a:t>你放在课桌里的课本被人撕了，你要证明是某同学撕的（过错），才能让他赔偿。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zh-CN"/>
              <a:t>ii.</a:t>
            </a:r>
            <a:r>
              <a:rPr lang="zh-CN" altLang="en-US"/>
              <a:t>过错推定责任（</a:t>
            </a:r>
            <a:r>
              <a:rPr lang="en-US" altLang="zh-CN"/>
              <a:t>“</a:t>
            </a:r>
            <a:r>
              <a:rPr lang="zh-CN" altLang="en-US"/>
              <a:t>先推定有错，再自证清白</a:t>
            </a:r>
            <a:r>
              <a:rPr lang="en-US" altLang="zh-CN"/>
              <a:t>”</a:t>
            </a:r>
            <a:r>
              <a:rPr lang="zh-CN" altLang="en-US"/>
              <a:t>）：</a:t>
            </a:r>
            <a:endParaRPr lang="zh-CN" altLang="en-US"/>
          </a:p>
          <a:p>
            <a:r>
              <a:rPr lang="en-US" altLang="en-US"/>
              <a:t>③</a:t>
            </a:r>
            <a:r>
              <a:rPr lang="en-US" altLang="zh-CN"/>
              <a:t> </a:t>
            </a:r>
            <a:r>
              <a:rPr lang="zh-CN" altLang="en-US"/>
              <a:t>举证责任对比：一般过错（受害人举证）</a:t>
            </a:r>
            <a:r>
              <a:rPr lang="en-US" altLang="zh-CN"/>
              <a:t>vs </a:t>
            </a:r>
            <a:r>
              <a:rPr lang="zh-CN" altLang="en-US"/>
              <a:t>过错推定（行为人举证）。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•</a:t>
            </a:r>
            <a:r>
              <a:rPr lang="zh-CN" altLang="en-US">
                <a:sym typeface="+mn-ea"/>
              </a:rPr>
              <a:t>理论讲解环节（分原则拆解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举证责任对比）</a:t>
            </a:r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第二部分：无过错责任原则</a:t>
            </a:r>
            <a:endParaRPr lang="zh-CN" altLang="en-US"/>
          </a:p>
          <a:p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通俗理解：</a:t>
            </a:r>
            <a:r>
              <a:rPr lang="en-US" altLang="zh-CN"/>
              <a:t>“</a:t>
            </a:r>
            <a:r>
              <a:rPr lang="zh-CN" altLang="en-US"/>
              <a:t>不管有没有过错，只要法律规定要担责，就必须担责</a:t>
            </a:r>
            <a:r>
              <a:rPr lang="en-US" altLang="zh-CN"/>
              <a:t> —— </a:t>
            </a:r>
            <a:r>
              <a:rPr lang="zh-CN" altLang="en-US"/>
              <a:t>就算你没做错，也要负责，因为法律有特殊规定。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核心原因：</a:t>
            </a:r>
            <a:r>
              <a:rPr lang="en-US" altLang="zh-CN"/>
              <a:t>“</a:t>
            </a:r>
            <a:r>
              <a:rPr lang="zh-CN" altLang="en-US"/>
              <a:t>保护弱势一方</a:t>
            </a:r>
            <a:r>
              <a:rPr lang="en-US" altLang="zh-CN"/>
              <a:t>”—— </a:t>
            </a:r>
            <a:r>
              <a:rPr lang="zh-CN" altLang="en-US"/>
              <a:t>如实习生相对于实习单位是弱势，消费者相对于商家是弱势，法律强制强势方担责；</a:t>
            </a:r>
            <a:endParaRPr lang="zh-CN" altLang="en-US"/>
          </a:p>
          <a:p>
            <a:r>
              <a:rPr lang="en-US" altLang="en-US"/>
              <a:t>③</a:t>
            </a:r>
            <a:r>
              <a:rPr lang="en-US" altLang="zh-CN"/>
              <a:t> </a:t>
            </a:r>
            <a:r>
              <a:rPr lang="zh-CN" altLang="en-US"/>
              <a:t>学生常见法定情形（结合案例）：</a:t>
            </a:r>
            <a:endParaRPr lang="zh-CN" altLang="en-US"/>
          </a:p>
          <a:p>
            <a:r>
              <a:rPr lang="en-US" altLang="en-US">
                <a:sym typeface="+mn-ea"/>
              </a:rPr>
              <a:t>④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关键提醒：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无过错责任不是</a:t>
            </a:r>
            <a:r>
              <a:rPr lang="en-US" altLang="zh-CN">
                <a:sym typeface="+mn-ea"/>
              </a:rPr>
              <a:t>‘</a:t>
            </a:r>
            <a:r>
              <a:rPr lang="zh-CN" altLang="en-US">
                <a:sym typeface="+mn-ea"/>
              </a:rPr>
              <a:t>不管对错都担责</a:t>
            </a:r>
            <a:r>
              <a:rPr lang="en-US" altLang="zh-CN">
                <a:sym typeface="+mn-ea"/>
              </a:rPr>
              <a:t>’</a:t>
            </a:r>
            <a:r>
              <a:rPr lang="zh-CN" altLang="en-US">
                <a:sym typeface="+mn-ea"/>
              </a:rPr>
              <a:t>，而是</a:t>
            </a:r>
            <a:r>
              <a:rPr lang="en-US" altLang="zh-CN">
                <a:sym typeface="+mn-ea"/>
              </a:rPr>
              <a:t>‘</a:t>
            </a:r>
            <a:r>
              <a:rPr lang="zh-CN" altLang="en-US">
                <a:sym typeface="+mn-ea"/>
              </a:rPr>
              <a:t>法律规定的特殊情况才担责</a:t>
            </a:r>
            <a:r>
              <a:rPr lang="en-US" altLang="zh-CN">
                <a:sym typeface="+mn-ea"/>
              </a:rPr>
              <a:t>’</a:t>
            </a:r>
            <a:r>
              <a:rPr lang="zh-CN" altLang="en-US">
                <a:sym typeface="+mn-ea"/>
              </a:rPr>
              <a:t>，不是所有情况都适用。</a:t>
            </a:r>
            <a:r>
              <a:rPr lang="en-US" altLang="zh-CN">
                <a:sym typeface="+mn-ea"/>
              </a:rPr>
              <a:t>”</a:t>
            </a:r>
            <a:endParaRPr lang="en-US" altLang="zh-CN"/>
          </a:p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20000"/>
          </a:bodyPr>
          <a:p>
            <a:r>
              <a:rPr lang="zh-CN" altLang="en-US"/>
              <a:t>第三部分：公平责任原则</a:t>
            </a:r>
            <a:endParaRPr lang="zh-CN" altLang="en-US"/>
          </a:p>
          <a:p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通俗理解：</a:t>
            </a:r>
            <a:r>
              <a:rPr lang="en-US" altLang="zh-CN"/>
              <a:t>“</a:t>
            </a:r>
            <a:r>
              <a:rPr lang="zh-CN" altLang="en-US"/>
              <a:t>双方都没过错，但有损害，不能让一方独自承担，所以双方合理分担</a:t>
            </a:r>
            <a:r>
              <a:rPr lang="en-US" altLang="zh-CN"/>
              <a:t> —— </a:t>
            </a:r>
            <a:r>
              <a:rPr lang="zh-CN" altLang="en-US"/>
              <a:t>就像</a:t>
            </a:r>
            <a:r>
              <a:rPr lang="en-US" altLang="zh-CN"/>
              <a:t>‘</a:t>
            </a:r>
            <a:r>
              <a:rPr lang="zh-CN" altLang="en-US"/>
              <a:t>两人不小心撞了，手机坏了，各出一半钱修</a:t>
            </a:r>
            <a:r>
              <a:rPr lang="en-US" altLang="zh-CN"/>
              <a:t>’</a:t>
            </a:r>
            <a:r>
              <a:rPr lang="zh-CN" altLang="en-US"/>
              <a:t>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适用条件（严格限制）：</a:t>
            </a:r>
            <a:endParaRPr lang="zh-CN" altLang="en-US"/>
          </a:p>
          <a:p>
            <a:r>
              <a:rPr lang="en-US" altLang="zh-CN"/>
              <a:t>a. </a:t>
            </a:r>
            <a:r>
              <a:rPr lang="zh-CN" altLang="en-US"/>
              <a:t>双方均无过错（无故意、无过失）；</a:t>
            </a:r>
            <a:endParaRPr lang="zh-CN" altLang="en-US"/>
          </a:p>
          <a:p>
            <a:r>
              <a:rPr lang="en-US" altLang="zh-CN"/>
              <a:t>b. </a:t>
            </a:r>
            <a:r>
              <a:rPr lang="zh-CN" altLang="en-US"/>
              <a:t>有实际损害（如手机损坏、医疗费支出）；</a:t>
            </a:r>
            <a:endParaRPr lang="zh-CN" altLang="en-US"/>
          </a:p>
          <a:p>
            <a:r>
              <a:rPr lang="en-US" altLang="zh-CN"/>
              <a:t>c. </a:t>
            </a:r>
            <a:r>
              <a:rPr lang="zh-CN" altLang="en-US"/>
              <a:t>无法适用过错责任或无过错责任（如果有法律规定无过错责任，就不适用公平责任）；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③</a:t>
            </a:r>
            <a:r>
              <a:rPr lang="en-US" altLang="zh-CN"/>
              <a:t> </a:t>
            </a:r>
            <a:r>
              <a:rPr lang="zh-CN" altLang="en-US"/>
              <a:t>学生场景举例：</a:t>
            </a:r>
            <a:r>
              <a:rPr lang="en-US" altLang="zh-CN"/>
              <a:t>“</a:t>
            </a:r>
            <a:r>
              <a:rPr lang="zh-CN" altLang="en-US"/>
              <a:t>你和同学在操场跑步，同时变道碰撞，同学的运动手表摔坏，双方都没过错</a:t>
            </a:r>
            <a:r>
              <a:rPr lang="en-US" altLang="zh-CN"/>
              <a:t> —— </a:t>
            </a:r>
            <a:r>
              <a:rPr lang="zh-CN" altLang="en-US"/>
              <a:t>适用公平责任，你和同学各承担一半维修费。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④</a:t>
            </a:r>
            <a:r>
              <a:rPr lang="en-US" altLang="zh-CN"/>
              <a:t> </a:t>
            </a:r>
            <a:r>
              <a:rPr lang="zh-CN" altLang="en-US"/>
              <a:t>与无过错责任的区别：</a:t>
            </a:r>
            <a:r>
              <a:rPr lang="en-US" altLang="zh-CN"/>
              <a:t>“</a:t>
            </a:r>
            <a:r>
              <a:rPr lang="zh-CN" altLang="en-US"/>
              <a:t>无过错责任是</a:t>
            </a:r>
            <a:r>
              <a:rPr lang="en-US" altLang="zh-CN"/>
              <a:t>‘</a:t>
            </a:r>
            <a:r>
              <a:rPr lang="zh-CN" altLang="en-US"/>
              <a:t>一方担责</a:t>
            </a:r>
            <a:r>
              <a:rPr lang="en-US" altLang="zh-CN"/>
              <a:t>’</a:t>
            </a:r>
            <a:r>
              <a:rPr lang="zh-CN" altLang="en-US"/>
              <a:t>（如单位赔实习生），公平责任是</a:t>
            </a:r>
            <a:r>
              <a:rPr lang="en-US" altLang="zh-CN"/>
              <a:t>‘</a:t>
            </a:r>
            <a:r>
              <a:rPr lang="zh-CN" altLang="en-US"/>
              <a:t>双方分担</a:t>
            </a:r>
            <a:r>
              <a:rPr lang="en-US" altLang="zh-CN"/>
              <a:t>’</a:t>
            </a:r>
            <a:r>
              <a:rPr lang="zh-CN" altLang="en-US"/>
              <a:t>（如各出一半）；无过错责任有法律规定，公平责任是</a:t>
            </a:r>
            <a:r>
              <a:rPr lang="en-US" altLang="zh-CN"/>
              <a:t>‘</a:t>
            </a:r>
            <a:r>
              <a:rPr lang="zh-CN" altLang="en-US"/>
              <a:t>法律无规定时的补充</a:t>
            </a:r>
            <a:r>
              <a:rPr lang="en-US" altLang="zh-CN"/>
              <a:t>’</a:t>
            </a:r>
            <a:r>
              <a:rPr lang="zh-CN" altLang="en-US"/>
              <a:t>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f.</a:t>
            </a:r>
            <a:r>
              <a:rPr lang="zh-CN" altLang="en-US"/>
              <a:t>分析主案例</a:t>
            </a:r>
            <a:r>
              <a:rPr lang="en-US" altLang="zh-CN"/>
              <a:t> 1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花盆坠物适用哪种归责原则？三楼相关班级需要证明什么才能不承担责任？为什么？</a:t>
            </a:r>
            <a:r>
              <a:rPr lang="en-US" altLang="zh-CN"/>
              <a:t>”</a:t>
            </a:r>
            <a:r>
              <a:rPr lang="zh-CN" altLang="en-US"/>
              <a:t>（请</a:t>
            </a:r>
            <a:r>
              <a:rPr lang="en-US" altLang="zh-CN"/>
              <a:t> 2 </a:t>
            </a:r>
            <a:r>
              <a:rPr lang="zh-CN" altLang="en-US"/>
              <a:t>名学生回答）</a:t>
            </a:r>
            <a:endParaRPr lang="zh-CN" altLang="en-US"/>
          </a:p>
          <a:p>
            <a:r>
              <a:rPr lang="zh-CN" altLang="en-US"/>
              <a:t>答案：</a:t>
            </a:r>
            <a:r>
              <a:rPr lang="en-US" altLang="zh-CN"/>
              <a:t>“</a:t>
            </a:r>
            <a:r>
              <a:rPr lang="zh-CN" altLang="en-US"/>
              <a:t>适用过错推定责任（《民法典》第</a:t>
            </a:r>
            <a:r>
              <a:rPr lang="en-US" altLang="zh-CN"/>
              <a:t> 1165 </a:t>
            </a:r>
            <a:r>
              <a:rPr lang="zh-CN" altLang="en-US"/>
              <a:t>条第</a:t>
            </a:r>
            <a:r>
              <a:rPr lang="en-US" altLang="zh-CN"/>
              <a:t> 2 </a:t>
            </a:r>
            <a:r>
              <a:rPr lang="zh-CN" altLang="en-US"/>
              <a:t>款）</a:t>
            </a:r>
            <a:r>
              <a:rPr lang="en-US" altLang="zh-CN"/>
              <a:t>—— </a:t>
            </a:r>
            <a:r>
              <a:rPr lang="zh-CN" altLang="en-US"/>
              <a:t>三楼有盆栽的班级需证明</a:t>
            </a:r>
            <a:r>
              <a:rPr lang="en-US" altLang="zh-CN"/>
              <a:t>‘</a:t>
            </a:r>
            <a:r>
              <a:rPr lang="zh-CN" altLang="en-US"/>
              <a:t>花盆不是自己班级的</a:t>
            </a:r>
            <a:r>
              <a:rPr lang="en-US" altLang="zh-CN"/>
              <a:t>’</a:t>
            </a:r>
            <a:r>
              <a:rPr lang="zh-CN" altLang="en-US"/>
              <a:t>或</a:t>
            </a:r>
            <a:r>
              <a:rPr lang="en-US" altLang="zh-CN"/>
              <a:t>‘</a:t>
            </a:r>
            <a:r>
              <a:rPr lang="zh-CN" altLang="en-US"/>
              <a:t>已采取固定措施（如用花盆架固定）</a:t>
            </a:r>
            <a:r>
              <a:rPr lang="en-US" altLang="zh-CN"/>
              <a:t>’</a:t>
            </a:r>
            <a:r>
              <a:rPr lang="zh-CN" altLang="en-US"/>
              <a:t>，证明不了就需承担赔偿责任；因为无法确定具体侵权人，法律通过</a:t>
            </a:r>
            <a:r>
              <a:rPr lang="en-US" altLang="zh-CN"/>
              <a:t>‘</a:t>
            </a:r>
            <a:r>
              <a:rPr lang="zh-CN" altLang="en-US"/>
              <a:t>过错推定</a:t>
            </a:r>
            <a:r>
              <a:rPr lang="en-US" altLang="zh-CN"/>
              <a:t>’</a:t>
            </a:r>
            <a:r>
              <a:rPr lang="zh-CN" altLang="en-US"/>
              <a:t>保护受害人（小王）的权益。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•</a:t>
            </a:r>
            <a:r>
              <a:rPr lang="zh-CN" altLang="en-US">
                <a:sym typeface="+mn-ea"/>
              </a:rPr>
              <a:t>案例分析环节（</a:t>
            </a:r>
            <a:r>
              <a:rPr lang="en-US" altLang="zh-CN">
                <a:sym typeface="+mn-ea"/>
              </a:rPr>
              <a:t>10 </a:t>
            </a:r>
            <a:r>
              <a:rPr lang="zh-CN" altLang="en-US">
                <a:sym typeface="+mn-ea"/>
              </a:rPr>
              <a:t>分钟：师生互动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原则适用判断）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主案例</a:t>
            </a:r>
            <a:r>
              <a:rPr lang="en-US" altLang="zh-CN"/>
              <a:t> 1</a:t>
            </a:r>
            <a:r>
              <a:rPr lang="zh-CN" altLang="en-US"/>
              <a:t>：租房未按时交租（违约责任）</a:t>
            </a:r>
            <a:endParaRPr lang="zh-CN" altLang="en-US"/>
          </a:p>
          <a:p>
            <a:r>
              <a:rPr lang="zh-CN" altLang="en-US"/>
              <a:t>小王是高职大三学生，与房东签订《租房合同》，约定</a:t>
            </a:r>
            <a:r>
              <a:rPr lang="en-US" altLang="zh-CN"/>
              <a:t> “</a:t>
            </a:r>
            <a:r>
              <a:rPr lang="zh-CN" altLang="en-US"/>
              <a:t>每月</a:t>
            </a:r>
            <a:r>
              <a:rPr lang="en-US" altLang="zh-CN"/>
              <a:t> 5 </a:t>
            </a:r>
            <a:r>
              <a:rPr lang="zh-CN" altLang="en-US"/>
              <a:t>日前支付租金</a:t>
            </a:r>
            <a:r>
              <a:rPr lang="en-US" altLang="zh-CN"/>
              <a:t> 1500 </a:t>
            </a:r>
            <a:r>
              <a:rPr lang="zh-CN" altLang="en-US"/>
              <a:t>元，租期</a:t>
            </a:r>
            <a:r>
              <a:rPr lang="en-US" altLang="zh-CN"/>
              <a:t> 6 </a:t>
            </a:r>
            <a:r>
              <a:rPr lang="zh-CN" altLang="en-US"/>
              <a:t>个月</a:t>
            </a:r>
            <a:r>
              <a:rPr lang="en-US" altLang="zh-CN"/>
              <a:t>”</a:t>
            </a:r>
            <a:r>
              <a:rPr lang="zh-CN" altLang="en-US"/>
              <a:t>。</a:t>
            </a:r>
            <a:r>
              <a:rPr lang="en-US" altLang="zh-CN"/>
              <a:t>2024 </a:t>
            </a:r>
            <a:r>
              <a:rPr lang="zh-CN" altLang="en-US"/>
              <a:t>年</a:t>
            </a:r>
            <a:r>
              <a:rPr lang="en-US" altLang="zh-CN"/>
              <a:t> 3 </a:t>
            </a:r>
            <a:r>
              <a:rPr lang="zh-CN" altLang="en-US"/>
              <a:t>月，小王因实习工资未发，未按时交租，房东要求小王支付违约金（合同约定</a:t>
            </a:r>
            <a:r>
              <a:rPr lang="en-US" altLang="zh-CN"/>
              <a:t> “</a:t>
            </a:r>
            <a:r>
              <a:rPr lang="zh-CN" altLang="en-US"/>
              <a:t>逾期交租按日支付租金</a:t>
            </a:r>
            <a:r>
              <a:rPr lang="en-US" altLang="zh-CN"/>
              <a:t> 1% </a:t>
            </a:r>
            <a:r>
              <a:rPr lang="zh-CN" altLang="en-US"/>
              <a:t>的违约金</a:t>
            </a:r>
            <a:r>
              <a:rPr lang="en-US" altLang="zh-CN"/>
              <a:t>”</a:t>
            </a:r>
            <a:r>
              <a:rPr lang="zh-CN" altLang="en-US"/>
              <a:t>），小王以</a:t>
            </a:r>
            <a:r>
              <a:rPr lang="en-US" altLang="zh-CN"/>
              <a:t> “</a:t>
            </a:r>
            <a:r>
              <a:rPr lang="zh-CN" altLang="en-US"/>
              <a:t>工资未发，不是故意的</a:t>
            </a:r>
            <a:r>
              <a:rPr lang="en-US" altLang="zh-CN"/>
              <a:t>” </a:t>
            </a:r>
            <a:r>
              <a:rPr lang="zh-CN" altLang="en-US"/>
              <a:t>为由拒绝。小王的行为是否需要承担违约责任？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g.</a:t>
            </a:r>
            <a:r>
              <a:rPr lang="zh-CN" altLang="en-US"/>
              <a:t>分析拓展案例</a:t>
            </a:r>
            <a:r>
              <a:rPr lang="en-US" altLang="zh-CN"/>
              <a:t> 2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小李实习受伤适用哪种归责原则？机械厂以</a:t>
            </a:r>
            <a:r>
              <a:rPr lang="en-US" altLang="zh-CN"/>
              <a:t>‘</a:t>
            </a:r>
            <a:r>
              <a:rPr lang="zh-CN" altLang="en-US"/>
              <a:t>无过错</a:t>
            </a:r>
            <a:r>
              <a:rPr lang="en-US" altLang="zh-CN"/>
              <a:t>’</a:t>
            </a:r>
            <a:r>
              <a:rPr lang="zh-CN" altLang="en-US"/>
              <a:t>为由拒绝赔偿，合法吗？为什么？</a:t>
            </a:r>
            <a:r>
              <a:rPr lang="en-US" altLang="zh-CN"/>
              <a:t>”</a:t>
            </a:r>
            <a:r>
              <a:rPr lang="zh-CN" altLang="en-US"/>
              <a:t>（请</a:t>
            </a:r>
            <a:r>
              <a:rPr lang="en-US" altLang="zh-CN"/>
              <a:t> 1 </a:t>
            </a:r>
            <a:r>
              <a:rPr lang="zh-CN" altLang="en-US"/>
              <a:t>名学生回答）</a:t>
            </a:r>
            <a:endParaRPr lang="zh-CN" altLang="en-US"/>
          </a:p>
          <a:p>
            <a:r>
              <a:rPr lang="zh-CN" altLang="en-US"/>
              <a:t>答案：</a:t>
            </a:r>
            <a:r>
              <a:rPr lang="en-US" altLang="zh-CN"/>
              <a:t>“</a:t>
            </a:r>
            <a:r>
              <a:rPr lang="zh-CN" altLang="en-US"/>
              <a:t>适用无过错责任原则（《民法典》第</a:t>
            </a:r>
            <a:r>
              <a:rPr lang="en-US" altLang="zh-CN"/>
              <a:t> 1166 </a:t>
            </a:r>
            <a:r>
              <a:rPr lang="zh-CN" altLang="en-US"/>
              <a:t>条）</a:t>
            </a:r>
            <a:r>
              <a:rPr lang="en-US" altLang="zh-CN"/>
              <a:t>—— </a:t>
            </a:r>
            <a:r>
              <a:rPr lang="zh-CN" altLang="en-US"/>
              <a:t>机械厂的抗辩不合法，因为用人单位对实习生的工伤责任是法定无过错责任，即使机械厂已尽维护义务，仍需赔偿小李</a:t>
            </a:r>
            <a:r>
              <a:rPr lang="en-US" altLang="zh-CN"/>
              <a:t> 8000 </a:t>
            </a:r>
            <a:r>
              <a:rPr lang="zh-CN" altLang="en-US"/>
              <a:t>元医疗费；法律通过这种原则保护实习生的弱势地位。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h.</a:t>
            </a:r>
            <a:r>
              <a:rPr lang="zh-CN" altLang="en-US"/>
              <a:t>分析拓展案例</a:t>
            </a:r>
            <a:r>
              <a:rPr lang="en-US" altLang="zh-CN"/>
              <a:t> 3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小赵与小孙的碰撞适用哪种归责原则？小孙需要全额赔偿</a:t>
            </a:r>
            <a:r>
              <a:rPr lang="en-US" altLang="zh-CN"/>
              <a:t> 2000 </a:t>
            </a:r>
            <a:r>
              <a:rPr lang="zh-CN" altLang="en-US"/>
              <a:t>元吗？为什么？</a:t>
            </a:r>
            <a:r>
              <a:rPr lang="en-US" altLang="zh-CN"/>
              <a:t>”</a:t>
            </a:r>
            <a:r>
              <a:rPr lang="zh-CN" altLang="en-US"/>
              <a:t>（请</a:t>
            </a:r>
            <a:r>
              <a:rPr lang="en-US" altLang="zh-CN"/>
              <a:t> 2 </a:t>
            </a:r>
            <a:r>
              <a:rPr lang="zh-CN" altLang="en-US"/>
              <a:t>名学生回答）</a:t>
            </a:r>
            <a:endParaRPr lang="zh-CN" altLang="en-US"/>
          </a:p>
          <a:p>
            <a:r>
              <a:rPr lang="zh-CN" altLang="en-US"/>
              <a:t>答案：</a:t>
            </a:r>
            <a:r>
              <a:rPr lang="en-US" altLang="zh-CN"/>
              <a:t>“</a:t>
            </a:r>
            <a:r>
              <a:rPr lang="zh-CN" altLang="en-US"/>
              <a:t>适用公平责任原则（《民法典》第</a:t>
            </a:r>
            <a:r>
              <a:rPr lang="en-US" altLang="zh-CN"/>
              <a:t> 1186 </a:t>
            </a:r>
            <a:r>
              <a:rPr lang="zh-CN" altLang="en-US"/>
              <a:t>条）</a:t>
            </a:r>
            <a:r>
              <a:rPr lang="en-US" altLang="zh-CN"/>
              <a:t>—— </a:t>
            </a:r>
            <a:r>
              <a:rPr lang="zh-CN" altLang="en-US"/>
              <a:t>小孙无需全额赔偿，因双方均无过错，应合理分担损失（如小孙承担</a:t>
            </a:r>
            <a:r>
              <a:rPr lang="en-US" altLang="zh-CN"/>
              <a:t> 1000 </a:t>
            </a:r>
            <a:r>
              <a:rPr lang="zh-CN" altLang="en-US"/>
              <a:t>元）；若要求小孙全额赔偿，对其不公平，公平责任的核心是</a:t>
            </a:r>
            <a:r>
              <a:rPr lang="en-US" altLang="zh-CN"/>
              <a:t>‘</a:t>
            </a:r>
            <a:r>
              <a:rPr lang="zh-CN" altLang="en-US"/>
              <a:t>损失共担</a:t>
            </a:r>
            <a:r>
              <a:rPr lang="en-US" altLang="zh-CN"/>
              <a:t>’</a:t>
            </a:r>
            <a:r>
              <a:rPr lang="zh-CN" altLang="en-US"/>
              <a:t>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i.</a:t>
            </a:r>
            <a:r>
              <a:rPr lang="zh-CN" altLang="en-US"/>
              <a:t>分析拓展案例</a:t>
            </a:r>
            <a:r>
              <a:rPr lang="en-US" altLang="zh-CN"/>
              <a:t> 4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超市货架倒塌适用哪种归责原则？超市需要谁来证明</a:t>
            </a:r>
            <a:r>
              <a:rPr lang="en-US" altLang="zh-CN"/>
              <a:t>‘</a:t>
            </a:r>
            <a:r>
              <a:rPr lang="zh-CN" altLang="en-US"/>
              <a:t>无过错</a:t>
            </a:r>
            <a:r>
              <a:rPr lang="en-US" altLang="zh-CN"/>
              <a:t>’</a:t>
            </a:r>
            <a:r>
              <a:rPr lang="zh-CN" altLang="en-US"/>
              <a:t>？若超市证明不了，该怎么处理？</a:t>
            </a:r>
            <a:r>
              <a:rPr lang="en-US" altLang="zh-CN"/>
              <a:t>”</a:t>
            </a:r>
            <a:r>
              <a:rPr lang="zh-CN" altLang="en-US"/>
              <a:t>（请</a:t>
            </a:r>
            <a:r>
              <a:rPr lang="en-US" altLang="zh-CN"/>
              <a:t> 1 </a:t>
            </a:r>
            <a:r>
              <a:rPr lang="zh-CN" altLang="en-US"/>
              <a:t>名学生回答）</a:t>
            </a:r>
            <a:endParaRPr lang="zh-CN" altLang="en-US"/>
          </a:p>
          <a:p>
            <a:r>
              <a:rPr lang="zh-CN" altLang="en-US"/>
              <a:t>答案：</a:t>
            </a:r>
            <a:r>
              <a:rPr lang="en-US" altLang="zh-CN"/>
              <a:t>“</a:t>
            </a:r>
            <a:r>
              <a:rPr lang="zh-CN" altLang="en-US"/>
              <a:t>适用过错推定责任（《民法典》第</a:t>
            </a:r>
            <a:r>
              <a:rPr lang="en-US" altLang="zh-CN"/>
              <a:t> 1165 </a:t>
            </a:r>
            <a:r>
              <a:rPr lang="zh-CN" altLang="en-US"/>
              <a:t>条第</a:t>
            </a:r>
            <a:r>
              <a:rPr lang="en-US" altLang="zh-CN"/>
              <a:t> 2 </a:t>
            </a:r>
            <a:r>
              <a:rPr lang="zh-CN" altLang="en-US"/>
              <a:t>款）</a:t>
            </a:r>
            <a:r>
              <a:rPr lang="en-US" altLang="zh-CN"/>
              <a:t>—— </a:t>
            </a:r>
            <a:r>
              <a:rPr lang="zh-CN" altLang="en-US"/>
              <a:t>需超市证明自己</a:t>
            </a:r>
            <a:r>
              <a:rPr lang="en-US" altLang="zh-CN"/>
              <a:t>‘</a:t>
            </a:r>
            <a:r>
              <a:rPr lang="zh-CN" altLang="en-US"/>
              <a:t>已尽安全维护义务</a:t>
            </a:r>
            <a:r>
              <a:rPr lang="en-US" altLang="zh-CN"/>
              <a:t>’</a:t>
            </a:r>
            <a:r>
              <a:rPr lang="zh-CN" altLang="en-US"/>
              <a:t>（如货架安装合格、每月检查）；证明不了则需赔偿小周</a:t>
            </a:r>
            <a:r>
              <a:rPr lang="en-US" altLang="zh-CN"/>
              <a:t> 1500 </a:t>
            </a:r>
            <a:r>
              <a:rPr lang="zh-CN" altLang="en-US"/>
              <a:t>元医疗费，因超市作为经营场所，有保障消费者安全的义务。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j.</a:t>
            </a:r>
            <a:r>
              <a:rPr lang="zh-CN" altLang="en-US"/>
              <a:t>记忆口诀：</a:t>
            </a:r>
            <a:r>
              <a:rPr lang="en-US" altLang="zh-CN"/>
              <a:t>“</a:t>
            </a:r>
            <a:r>
              <a:rPr lang="zh-CN" altLang="en-US"/>
              <a:t>归责原则有三类，过错（谁错谁担）无过错（法定担责）公平（分担）；过错推定要自证，无过错看法律定，公平双方均无错。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zh-CN"/>
              <a:t>k.</a:t>
            </a:r>
            <a:r>
              <a:rPr lang="zh-CN" altLang="en-US"/>
              <a:t>举证责任表格（教师呈现）：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•</a:t>
            </a:r>
            <a:r>
              <a:rPr lang="zh-CN" altLang="en-US">
                <a:sym typeface="+mn-ea"/>
              </a:rPr>
              <a:t>小结环节（</a:t>
            </a:r>
            <a:r>
              <a:rPr lang="en-US" altLang="zh-CN">
                <a:sym typeface="+mn-ea"/>
              </a:rPr>
              <a:t>5 </a:t>
            </a:r>
            <a:r>
              <a:rPr lang="zh-CN" altLang="en-US">
                <a:sym typeface="+mn-ea"/>
              </a:rPr>
              <a:t>分钟：记忆口诀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举证责任表格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实践指引）</a:t>
            </a:r>
            <a:endParaRPr lang="zh-CN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5" name="表格 4"/>
          <p:cNvGraphicFramePr/>
          <p:nvPr/>
        </p:nvGraphicFramePr>
        <p:xfrm>
          <a:off x="533400" y="1289050"/>
          <a:ext cx="11058525" cy="5118100"/>
        </p:xfrm>
        <a:graphic>
          <a:graphicData uri="http://schemas.openxmlformats.org/drawingml/2006/table">
            <a:tbl>
              <a:tblPr/>
              <a:tblGrid>
                <a:gridCol w="3686175"/>
                <a:gridCol w="3686175"/>
                <a:gridCol w="3686175"/>
              </a:tblGrid>
              <a:tr h="1023620"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800">
                          <a:latin typeface="等线" panose="02010600030101010101" charset="-122"/>
                          <a:ea typeface="等线" panose="02010600030101010101" charset="-122"/>
                        </a:rPr>
                        <a:t>归责原则</a:t>
                      </a:r>
                      <a:endParaRPr lang="zh-CN" sz="28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76200" marR="76200" marT="38100" marB="19050" anchor="t" anchorCtr="0">
                    <a:lnL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800">
                          <a:latin typeface="等线" panose="02010600030101010101" charset="-122"/>
                          <a:ea typeface="等线" panose="02010600030101010101" charset="-122"/>
                        </a:rPr>
                        <a:t>举证责任主体</a:t>
                      </a:r>
                      <a:endParaRPr lang="zh-CN" sz="28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76200" marR="76200" marT="38100" marB="19050" anchor="t" anchorCtr="0">
                    <a:lnL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800">
                          <a:latin typeface="等线" panose="02010600030101010101" charset="-122"/>
                          <a:ea typeface="等线" panose="02010600030101010101" charset="-122"/>
                        </a:rPr>
                        <a:t>核心特征</a:t>
                      </a:r>
                      <a:endParaRPr lang="zh-CN" sz="28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76200" marR="76200" marT="38100" marB="19050" anchor="t" anchorCtr="0">
                    <a:lnL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3620"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800">
                          <a:latin typeface="等线" panose="02010600030101010101" charset="-122"/>
                          <a:ea typeface="等线" panose="02010600030101010101" charset="-122"/>
                        </a:rPr>
                        <a:t>一般过错责任</a:t>
                      </a:r>
                      <a:endParaRPr lang="zh-CN" sz="28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76200" marR="76200" marT="38100" marB="19050" anchor="t" anchorCtr="0">
                    <a:lnL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800">
                          <a:latin typeface="等线" panose="02010600030101010101" charset="-122"/>
                          <a:ea typeface="等线" panose="02010600030101010101" charset="-122"/>
                        </a:rPr>
                        <a:t>受害人（主张方）</a:t>
                      </a:r>
                      <a:endParaRPr lang="zh-CN" sz="28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76200" marR="76200" marT="38100" marB="19050" anchor="t" anchorCtr="0">
                    <a:lnL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800">
                          <a:latin typeface="等线" panose="02010600030101010101" charset="-122"/>
                          <a:ea typeface="等线" panose="02010600030101010101" charset="-122"/>
                        </a:rPr>
                        <a:t>谁主张谁举证</a:t>
                      </a:r>
                      <a:endParaRPr lang="zh-CN" sz="28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76200" marR="76200" marT="38100" marB="19050" anchor="t" anchorCtr="0">
                    <a:lnL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3620"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800">
                          <a:latin typeface="等线" panose="02010600030101010101" charset="-122"/>
                          <a:ea typeface="等线" panose="02010600030101010101" charset="-122"/>
                        </a:rPr>
                        <a:t>过错推定责任</a:t>
                      </a:r>
                      <a:endParaRPr lang="zh-CN" sz="28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76200" marR="76200" marT="38100" marB="19050" anchor="t" anchorCtr="0">
                    <a:lnL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800">
                          <a:latin typeface="等线" panose="02010600030101010101" charset="-122"/>
                          <a:ea typeface="等线" panose="02010600030101010101" charset="-122"/>
                        </a:rPr>
                        <a:t>行为人（被主张方）</a:t>
                      </a:r>
                      <a:endParaRPr lang="zh-CN" sz="28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76200" marR="76200" marT="38100" marB="19050" anchor="t" anchorCtr="0">
                    <a:lnL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800">
                          <a:latin typeface="等线" panose="02010600030101010101" charset="-122"/>
                          <a:ea typeface="等线" panose="02010600030101010101" charset="-122"/>
                        </a:rPr>
                        <a:t>自证清白，否则担责</a:t>
                      </a:r>
                      <a:endParaRPr lang="zh-CN" sz="28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76200" marR="76200" marT="38100" marB="19050" anchor="t" anchorCtr="0">
                    <a:lnL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3620"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800">
                          <a:latin typeface="等线" panose="02010600030101010101" charset="-122"/>
                          <a:ea typeface="等线" panose="02010600030101010101" charset="-122"/>
                        </a:rPr>
                        <a:t>无过错责任</a:t>
                      </a:r>
                      <a:endParaRPr lang="zh-CN" sz="28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76200" marR="76200" marT="38100" marB="19050" anchor="t" anchorCtr="0">
                    <a:lnL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800">
                          <a:latin typeface="等线" panose="02010600030101010101" charset="-122"/>
                          <a:ea typeface="等线" panose="02010600030101010101" charset="-122"/>
                        </a:rPr>
                        <a:t>无需证明过错</a:t>
                      </a:r>
                      <a:endParaRPr lang="zh-CN" sz="28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76200" marR="76200" marT="38100" marB="19050" anchor="t" anchorCtr="0">
                    <a:lnL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800">
                          <a:latin typeface="等线" panose="02010600030101010101" charset="-122"/>
                          <a:ea typeface="等线" panose="02010600030101010101" charset="-122"/>
                        </a:rPr>
                        <a:t>法定情形，直接担责</a:t>
                      </a:r>
                      <a:endParaRPr lang="zh-CN" sz="28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76200" marR="76200" marT="38100" marB="19050" anchor="t" anchorCtr="0">
                    <a:lnL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3620"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800">
                          <a:latin typeface="等线" panose="02010600030101010101" charset="-122"/>
                          <a:ea typeface="等线" panose="02010600030101010101" charset="-122"/>
                        </a:rPr>
                        <a:t>公平责任</a:t>
                      </a:r>
                      <a:endParaRPr lang="zh-CN" sz="28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76200" marR="76200" marT="38100" marB="19050" anchor="t" anchorCtr="0">
                    <a:lnL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800">
                          <a:latin typeface="等线" panose="02010600030101010101" charset="-122"/>
                          <a:ea typeface="等线" panose="02010600030101010101" charset="-122"/>
                        </a:rPr>
                        <a:t>双方均无过错</a:t>
                      </a:r>
                      <a:endParaRPr lang="zh-CN" sz="28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76200" marR="76200" marT="38100" marB="19050" anchor="t" anchorCtr="0">
                    <a:lnL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800">
                          <a:latin typeface="等线" panose="02010600030101010101" charset="-122"/>
                          <a:ea typeface="等线" panose="02010600030101010101" charset="-122"/>
                        </a:rPr>
                        <a:t>合理分担损失</a:t>
                      </a:r>
                      <a:endParaRPr lang="zh-CN" sz="28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76200" marR="76200" marT="38100" marB="19050" anchor="t" anchorCtr="0">
                    <a:lnL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EE0E3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 sz="3000"/>
              <a:t>第 17 课时：民事责任（三）—— 民事责任的承担方式</a:t>
            </a:r>
            <a:endParaRPr lang="zh-CN" altLang="en-US" sz="3000"/>
          </a:p>
        </p:txBody>
      </p:sp>
      <p:pic>
        <p:nvPicPr>
          <p:cNvPr id="3" name="内容占位符 2" descr="d2afec47-bd3c-11f0-bb09-82bc963699a2"/>
          <p:cNvPicPr>
            <a:picLocks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l="2703"/>
          <a:stretch>
            <a:fillRect/>
          </a:stretch>
        </p:blipFill>
        <p:spPr>
          <a:xfrm>
            <a:off x="60960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1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民事责任的承担方式种类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详细描述：民事责任的承担方式多样，每种方式都有其特定的适用场景和法律效果。熟悉这些承担方式，能在处理民事纠纷时选择合适的方式解决问题。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不同承担方式的适用条件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详细描述：不同的民事责任承担方式有不同的适用条件。明确这些适用条件，能在法律实践中准确运用承担方式，确保责任的合理承担和纠纷的妥善解决。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•</a:t>
            </a:r>
            <a:r>
              <a:rPr lang="zh-CN" altLang="en-US"/>
              <a:t>掌握民事责任的</a:t>
            </a:r>
            <a:r>
              <a:rPr lang="en-US" altLang="zh-CN"/>
              <a:t> 8 </a:t>
            </a:r>
            <a:r>
              <a:rPr lang="zh-CN" altLang="en-US"/>
              <a:t>类主要承担方式（停止侵害、排除妨碍、消除危险、返还财产、恢复原状、赔偿损失、赔礼道歉、消除影响恢复名誉）</a:t>
            </a:r>
            <a:endParaRPr lang="zh-CN" altLang="en-US"/>
          </a:p>
          <a:p>
            <a:r>
              <a:rPr lang="en-US" altLang="zh-CN"/>
              <a:t>•</a:t>
            </a:r>
            <a:r>
              <a:rPr lang="zh-CN" altLang="en-US"/>
              <a:t>理解不同承担方式的适用场景（如人身权侵权适用赔礼道歉，财产权侵权适用返还财产）</a:t>
            </a:r>
            <a:endParaRPr lang="zh-CN" altLang="en-US"/>
          </a:p>
          <a:p>
            <a:r>
              <a:rPr lang="en-US" altLang="zh-CN"/>
              <a:t>•</a:t>
            </a:r>
            <a:r>
              <a:rPr lang="zh-CN" altLang="en-US"/>
              <a:t>能结合学生场景（如泄露隐私、损坏物品、拖欠货款）选择对应的责任承担方式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学习目标</a:t>
            </a:r>
            <a:endParaRPr lang="zh-CN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主案例</a:t>
            </a:r>
            <a:r>
              <a:rPr lang="en-US" altLang="zh-CN"/>
              <a:t> 1</a:t>
            </a:r>
            <a:r>
              <a:rPr lang="zh-CN" altLang="en-US"/>
              <a:t>：同学泄露隐私并造谣（人身权侵权，多种责任方式）</a:t>
            </a:r>
            <a:endParaRPr lang="zh-CN" altLang="en-US"/>
          </a:p>
          <a:p>
            <a:r>
              <a:rPr lang="zh-CN" altLang="en-US"/>
              <a:t>小王是高职文秘专业学生，因与同学小李发生矛盾，小李将小王的私人日记内容拍照发至班级群，并编造</a:t>
            </a:r>
            <a:r>
              <a:rPr lang="en-US" altLang="zh-CN"/>
              <a:t> “</a:t>
            </a:r>
            <a:r>
              <a:rPr lang="zh-CN" altLang="en-US"/>
              <a:t>小王谈恋爱出轨</a:t>
            </a:r>
            <a:r>
              <a:rPr lang="en-US" altLang="zh-CN"/>
              <a:t>” </a:t>
            </a:r>
            <a:r>
              <a:rPr lang="zh-CN" altLang="en-US"/>
              <a:t>的谣言，导致小王被同学议论，情绪低落。小王要求小李承担责任，该情形适用哪些责任承担方式？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2</a:t>
            </a:r>
            <a:r>
              <a:rPr lang="zh-CN" altLang="en-US"/>
              <a:t>：借用同学相机损坏（财产权侵权，恢复原状</a:t>
            </a:r>
            <a:r>
              <a:rPr lang="en-US" altLang="zh-CN"/>
              <a:t> + </a:t>
            </a:r>
            <a:r>
              <a:rPr lang="zh-CN" altLang="en-US"/>
              <a:t>赔偿损失）</a:t>
            </a:r>
            <a:endParaRPr lang="zh-CN" altLang="en-US"/>
          </a:p>
          <a:p>
            <a:r>
              <a:rPr lang="zh-CN" altLang="en-US"/>
              <a:t>小李是高职摄影专业学生，向同学小赵借用价值</a:t>
            </a:r>
            <a:r>
              <a:rPr lang="en-US" altLang="zh-CN"/>
              <a:t> 8000 </a:t>
            </a:r>
            <a:r>
              <a:rPr lang="zh-CN" altLang="en-US"/>
              <a:t>元的单反相机，使用时不慎掉落导致镜头损坏（维修需</a:t>
            </a:r>
            <a:r>
              <a:rPr lang="en-US" altLang="zh-CN"/>
              <a:t> 2000 </a:t>
            </a:r>
            <a:r>
              <a:rPr lang="zh-CN" altLang="en-US"/>
              <a:t>元），机身轻微划痕（抛光可修复，费用</a:t>
            </a:r>
            <a:r>
              <a:rPr lang="en-US" altLang="zh-CN"/>
              <a:t> 200 </a:t>
            </a:r>
            <a:r>
              <a:rPr lang="zh-CN" altLang="en-US"/>
              <a:t>元）。小赵要求小李承担责任，该情形适用哪些责任承担方式？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3</a:t>
            </a:r>
            <a:r>
              <a:rPr lang="zh-CN" altLang="en-US"/>
              <a:t>：商家拖欠兼职工资（违约责任，赔偿损失）</a:t>
            </a:r>
            <a:endParaRPr lang="zh-CN" altLang="en-US"/>
          </a:p>
          <a:p>
            <a:r>
              <a:rPr lang="zh-CN" altLang="en-US"/>
              <a:t>小赵是高职电商专业学生，在某网店兼职客服，约定</a:t>
            </a:r>
            <a:r>
              <a:rPr lang="en-US" altLang="zh-CN"/>
              <a:t> “</a:t>
            </a:r>
            <a:r>
              <a:rPr lang="zh-CN" altLang="en-US"/>
              <a:t>每月工资</a:t>
            </a:r>
            <a:r>
              <a:rPr lang="en-US" altLang="zh-CN"/>
              <a:t> 2500 </a:t>
            </a:r>
            <a:r>
              <a:rPr lang="zh-CN" altLang="en-US"/>
              <a:t>元，月底发放</a:t>
            </a:r>
            <a:r>
              <a:rPr lang="en-US" altLang="zh-CN"/>
              <a:t>”</a:t>
            </a:r>
            <a:r>
              <a:rPr lang="zh-CN" altLang="en-US"/>
              <a:t>，商家拖欠</a:t>
            </a:r>
            <a:r>
              <a:rPr lang="en-US" altLang="zh-CN"/>
              <a:t> 2 </a:t>
            </a:r>
            <a:r>
              <a:rPr lang="zh-CN" altLang="en-US"/>
              <a:t>个月工资共</a:t>
            </a:r>
            <a:r>
              <a:rPr lang="en-US" altLang="zh-CN"/>
              <a:t> 5000 </a:t>
            </a:r>
            <a:r>
              <a:rPr lang="zh-CN" altLang="en-US"/>
              <a:t>元。小赵多次催要，商家仍不支付，该情形适用哪种责任承担方式？赔偿范围包括哪些？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2</a:t>
            </a:r>
            <a:r>
              <a:rPr lang="zh-CN" altLang="en-US"/>
              <a:t>：买假货导致电脑损坏（违约责任与侵权责任竞合）</a:t>
            </a:r>
            <a:endParaRPr lang="zh-CN" altLang="en-US"/>
          </a:p>
          <a:p>
            <a:r>
              <a:rPr lang="zh-CN" altLang="en-US"/>
              <a:t>小李是高职计算机专业学生，在某线下店购买</a:t>
            </a:r>
            <a:r>
              <a:rPr lang="en-US" altLang="zh-CN"/>
              <a:t> “</a:t>
            </a:r>
            <a:r>
              <a:rPr lang="zh-CN" altLang="en-US"/>
              <a:t>某品牌正版</a:t>
            </a:r>
            <a:r>
              <a:rPr lang="en-US" altLang="zh-CN"/>
              <a:t> U </a:t>
            </a:r>
            <a:r>
              <a:rPr lang="zh-CN" altLang="en-US"/>
              <a:t>盘</a:t>
            </a:r>
            <a:r>
              <a:rPr lang="en-US" altLang="zh-CN"/>
              <a:t>”</a:t>
            </a:r>
            <a:r>
              <a:rPr lang="zh-CN" altLang="en-US"/>
              <a:t>（单价</a:t>
            </a:r>
            <a:r>
              <a:rPr lang="en-US" altLang="zh-CN"/>
              <a:t> 120 </a:t>
            </a:r>
            <a:r>
              <a:rPr lang="zh-CN" altLang="en-US"/>
              <a:t>元），使用时</a:t>
            </a:r>
            <a:r>
              <a:rPr lang="en-US" altLang="zh-CN"/>
              <a:t> U </a:t>
            </a:r>
            <a:r>
              <a:rPr lang="zh-CN" altLang="en-US"/>
              <a:t>盘故障，导致电脑主板损坏（维修需</a:t>
            </a:r>
            <a:r>
              <a:rPr lang="en-US" altLang="zh-CN"/>
              <a:t> 2000 </a:t>
            </a:r>
            <a:r>
              <a:rPr lang="zh-CN" altLang="en-US"/>
              <a:t>元）。经检测，该</a:t>
            </a:r>
            <a:r>
              <a:rPr lang="en-US" altLang="zh-CN"/>
              <a:t> U </a:t>
            </a:r>
            <a:r>
              <a:rPr lang="zh-CN" altLang="en-US"/>
              <a:t>盘是高仿假货，小李要求店家退还</a:t>
            </a:r>
            <a:r>
              <a:rPr lang="en-US" altLang="zh-CN"/>
              <a:t> 120 </a:t>
            </a:r>
            <a:r>
              <a:rPr lang="zh-CN" altLang="en-US"/>
              <a:t>元货款，并赔偿</a:t>
            </a:r>
            <a:r>
              <a:rPr lang="en-US" altLang="zh-CN"/>
              <a:t> 2000 </a:t>
            </a:r>
            <a:r>
              <a:rPr lang="zh-CN" altLang="en-US"/>
              <a:t>元维修费，店家以</a:t>
            </a:r>
            <a:r>
              <a:rPr lang="en-US" altLang="zh-CN"/>
              <a:t> “</a:t>
            </a:r>
            <a:r>
              <a:rPr lang="zh-CN" altLang="en-US"/>
              <a:t>只负责退换</a:t>
            </a:r>
            <a:r>
              <a:rPr lang="en-US" altLang="zh-CN"/>
              <a:t> U </a:t>
            </a:r>
            <a:r>
              <a:rPr lang="zh-CN" altLang="en-US"/>
              <a:t>盘，不赔偿电脑损失</a:t>
            </a:r>
            <a:r>
              <a:rPr lang="en-US" altLang="zh-CN"/>
              <a:t>” </a:t>
            </a:r>
            <a:r>
              <a:rPr lang="zh-CN" altLang="en-US"/>
              <a:t>为由拒绝。店家的行为需承担违约责任还是侵权责任？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4</a:t>
            </a:r>
            <a:r>
              <a:rPr lang="zh-CN" altLang="en-US"/>
              <a:t>：校园内堆放杂物妨碍通行（物权侵权，排除妨碍</a:t>
            </a:r>
            <a:r>
              <a:rPr lang="en-US" altLang="zh-CN"/>
              <a:t> + </a:t>
            </a:r>
            <a:r>
              <a:rPr lang="zh-CN" altLang="en-US"/>
              <a:t>消除危险）</a:t>
            </a:r>
            <a:endParaRPr lang="zh-CN" altLang="en-US"/>
          </a:p>
          <a:p>
            <a:r>
              <a:rPr lang="zh-CN" altLang="en-US"/>
              <a:t>小孙是高职建筑专业学生，在宿舍楼道内堆放建筑模型材料（木板、胶水等），占用半条楼道，导致其他同学通行困难，且胶水有刺鼻气味，存在火灾隐患。宿舍管理员要求小孙承担责任，该情形适用哪些责任承担方式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•</a:t>
            </a:r>
            <a:r>
              <a:rPr lang="zh-CN" altLang="en-US"/>
              <a:t>《民法典》第</a:t>
            </a:r>
            <a:r>
              <a:rPr lang="en-US" altLang="zh-CN"/>
              <a:t> 179 </a:t>
            </a:r>
            <a:r>
              <a:rPr lang="zh-CN" altLang="en-US"/>
              <a:t>条【民事责任承担方式】：</a:t>
            </a:r>
            <a:endParaRPr lang="zh-CN" altLang="en-US"/>
          </a:p>
          <a:p>
            <a:r>
              <a:rPr lang="en-US" altLang="zh-CN"/>
              <a:t>“</a:t>
            </a:r>
            <a:r>
              <a:rPr lang="zh-CN" altLang="en-US"/>
              <a:t>承担民事责任的方式主要有：（一）停止侵害；（二）排除妨碍；（三）消除危险；（四）返还财产；（五）恢复原状；（六）修理、重作、更换；（七）继续履行；（八）赔偿损失；（九）支付违约金；（十）消除影响、恢复名誉；（十一）赔礼道歉。法律规定惩罚性赔偿的，依照其规定。</a:t>
            </a:r>
            <a:endParaRPr lang="zh-CN" altLang="en-US"/>
          </a:p>
          <a:p>
            <a:r>
              <a:rPr lang="zh-CN" altLang="en-US"/>
              <a:t>本条规定的承担民事责任的方式，可以单独适用，也可以合并适用。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配套法律条文（条文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解读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案例对应）</a:t>
            </a:r>
            <a:endParaRPr lang="zh-CN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0000" lnSpcReduction="20000"/>
          </a:bodyPr>
          <a:p>
            <a:r>
              <a:rPr lang="zh-CN" altLang="en-US"/>
              <a:t>解读：</a:t>
            </a:r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责任方式可单独或合并适用（如泄露隐私可同时赔礼道歉</a:t>
            </a:r>
            <a:r>
              <a:rPr lang="en-US" altLang="zh-CN"/>
              <a:t> + </a:t>
            </a:r>
            <a:r>
              <a:rPr lang="zh-CN" altLang="en-US"/>
              <a:t>赔偿损失）；</a:t>
            </a:r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分类适用场景：</a:t>
            </a:r>
            <a:endParaRPr lang="zh-CN" altLang="en-US"/>
          </a:p>
          <a:p>
            <a:r>
              <a:rPr lang="en-US" altLang="zh-CN"/>
              <a:t>a. </a:t>
            </a:r>
            <a:r>
              <a:rPr lang="zh-CN" altLang="en-US"/>
              <a:t>人身权侵权（如主案例</a:t>
            </a:r>
            <a:r>
              <a:rPr lang="en-US" altLang="zh-CN"/>
              <a:t> 1</a:t>
            </a:r>
            <a:r>
              <a:rPr lang="zh-CN" altLang="en-US"/>
              <a:t>）：停止侵害（停止传播日记）、消除影响（澄清谣言）、恢复名誉（公开道歉）、赔礼道歉（书面</a:t>
            </a:r>
            <a:r>
              <a:rPr lang="en-US" altLang="zh-CN"/>
              <a:t> / </a:t>
            </a:r>
            <a:r>
              <a:rPr lang="zh-CN" altLang="en-US"/>
              <a:t>口头）、赔偿损失（精神损害赔偿）；</a:t>
            </a:r>
            <a:endParaRPr lang="zh-CN" altLang="en-US"/>
          </a:p>
          <a:p>
            <a:r>
              <a:rPr lang="en-US" altLang="zh-CN"/>
              <a:t>b. </a:t>
            </a:r>
            <a:r>
              <a:rPr lang="zh-CN" altLang="en-US"/>
              <a:t>财产权侵权（如拓展案例</a:t>
            </a:r>
            <a:r>
              <a:rPr lang="en-US" altLang="zh-CN"/>
              <a:t> 2</a:t>
            </a:r>
            <a:r>
              <a:rPr lang="zh-CN" altLang="en-US"/>
              <a:t>）：恢复原状（抛光机身、维修镜头）、赔偿损失（维修费用）；</a:t>
            </a:r>
            <a:endParaRPr lang="zh-CN" altLang="en-US"/>
          </a:p>
          <a:p>
            <a:r>
              <a:rPr lang="en-US" altLang="zh-CN"/>
              <a:t>c. </a:t>
            </a:r>
            <a:r>
              <a:rPr lang="zh-CN" altLang="en-US"/>
              <a:t>违约责任（如拓展案例</a:t>
            </a:r>
            <a:r>
              <a:rPr lang="en-US" altLang="zh-CN"/>
              <a:t> 3</a:t>
            </a:r>
            <a:r>
              <a:rPr lang="zh-CN" altLang="en-US"/>
              <a:t>）：继续履行（支付工资）、赔偿损失（拖欠工资及利息）；</a:t>
            </a:r>
            <a:endParaRPr lang="zh-CN" altLang="en-US"/>
          </a:p>
          <a:p>
            <a:r>
              <a:rPr lang="en-US" altLang="zh-CN"/>
              <a:t>d. </a:t>
            </a:r>
            <a:r>
              <a:rPr lang="zh-CN" altLang="en-US"/>
              <a:t>物权妨碍（如拓展案例</a:t>
            </a:r>
            <a:r>
              <a:rPr lang="en-US" altLang="zh-CN"/>
              <a:t> 4</a:t>
            </a:r>
            <a:r>
              <a:rPr lang="zh-CN" altLang="en-US"/>
              <a:t>）：排除妨碍（清理杂物）、消除危险（移除易燃胶水）；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对应主案例</a:t>
            </a:r>
            <a:r>
              <a:rPr lang="en-US" altLang="zh-CN"/>
              <a:t> 1</a:t>
            </a:r>
            <a:r>
              <a:rPr lang="zh-CN" altLang="en-US"/>
              <a:t>：小李需承担停止侵害（删除群内内容）、消除影响（在班级群澄清）、恢复名誉（公开道歉）、赔礼道歉（书面道歉）、赔偿损失（精神损害抚慰金）；</a:t>
            </a:r>
            <a:endParaRPr lang="zh-CN" altLang="en-US"/>
          </a:p>
          <a:p>
            <a:r>
              <a:rPr lang="zh-CN" altLang="en-US"/>
              <a:t>对应拓展案例</a:t>
            </a:r>
            <a:r>
              <a:rPr lang="en-US" altLang="zh-CN"/>
              <a:t> 2</a:t>
            </a:r>
            <a:r>
              <a:rPr lang="zh-CN" altLang="en-US"/>
              <a:t>：小李需承担恢复原状（维修镜头、抛光机身）、赔偿损失（</a:t>
            </a:r>
            <a:r>
              <a:rPr lang="en-US" altLang="zh-CN"/>
              <a:t>2200 </a:t>
            </a:r>
            <a:r>
              <a:rPr lang="zh-CN" altLang="en-US"/>
              <a:t>元维修费）；</a:t>
            </a:r>
            <a:endParaRPr lang="zh-CN" altLang="en-US"/>
          </a:p>
          <a:p>
            <a:r>
              <a:rPr lang="zh-CN" altLang="en-US"/>
              <a:t>对应拓展案例</a:t>
            </a:r>
            <a:r>
              <a:rPr lang="en-US" altLang="zh-CN"/>
              <a:t> 3</a:t>
            </a:r>
            <a:r>
              <a:rPr lang="zh-CN" altLang="en-US"/>
              <a:t>：商家需承担继续履行（支付</a:t>
            </a:r>
            <a:r>
              <a:rPr lang="en-US" altLang="zh-CN"/>
              <a:t> 5000 </a:t>
            </a:r>
            <a:r>
              <a:rPr lang="zh-CN" altLang="en-US"/>
              <a:t>元工资）、赔偿损失（拖欠期间的利息）；</a:t>
            </a:r>
            <a:endParaRPr lang="zh-CN" altLang="en-US"/>
          </a:p>
          <a:p>
            <a:r>
              <a:rPr lang="zh-CN" altLang="en-US"/>
              <a:t>对应拓展案例</a:t>
            </a:r>
            <a:r>
              <a:rPr lang="en-US" altLang="zh-CN"/>
              <a:t> 4</a:t>
            </a:r>
            <a:r>
              <a:rPr lang="zh-CN" altLang="en-US"/>
              <a:t>：小孙需承担排除妨碍（清理楼道杂物）、消除危险（移除易燃材料）。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•</a:t>
            </a:r>
            <a:r>
              <a:rPr lang="zh-CN" altLang="en-US"/>
              <a:t>《民法典》第</a:t>
            </a:r>
            <a:r>
              <a:rPr lang="en-US" altLang="zh-CN"/>
              <a:t> 1188 </a:t>
            </a:r>
            <a:r>
              <a:rPr lang="zh-CN" altLang="en-US"/>
              <a:t>条【赔偿损失范围】：</a:t>
            </a:r>
            <a:endParaRPr lang="zh-CN" altLang="en-US"/>
          </a:p>
          <a:p>
            <a:r>
              <a:rPr lang="en-US" altLang="zh-CN"/>
              <a:t>“</a:t>
            </a:r>
            <a:r>
              <a:rPr lang="zh-CN" altLang="en-US"/>
              <a:t>侵害他人财产的，财产损失按照损失发生时的市场价格或者其他合理方式计算。侵害他人人身权益造成财产损失的，按照被侵权人因此受到的损失或者侵权人因此获得的利益赔偿；被侵权人因此受到的损失以及侵权人因此获得的利益难以确定，被侵权人和侵权人就赔偿数额协商不一致，向人民法院提起诉讼的，由人民法院根据实际情况确定赔偿数额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解读：</a:t>
            </a:r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财产损失：按市场价格（如相机维修费按维修店报价）；</a:t>
            </a:r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人身权益财产损失：按实际损失（如因谣言导致请假的误工费）；</a:t>
            </a:r>
            <a:r>
              <a:rPr lang="en-US" altLang="en-US"/>
              <a:t>③</a:t>
            </a:r>
            <a:r>
              <a:rPr lang="en-US" altLang="zh-CN"/>
              <a:t> </a:t>
            </a:r>
            <a:r>
              <a:rPr lang="zh-CN" altLang="en-US"/>
              <a:t>精神损害赔偿：人身权侵权严重时可主张（如主案例</a:t>
            </a:r>
            <a:r>
              <a:rPr lang="en-US" altLang="zh-CN"/>
              <a:t> 1 </a:t>
            </a:r>
            <a:r>
              <a:rPr lang="zh-CN" altLang="en-US"/>
              <a:t>中小王的情绪问题可主张）。</a:t>
            </a:r>
            <a:endParaRPr lang="zh-CN" altLang="en-US"/>
          </a:p>
          <a:p>
            <a:r>
              <a:rPr lang="zh-CN" altLang="en-US"/>
              <a:t>对应拓展案例</a:t>
            </a:r>
            <a:r>
              <a:rPr lang="en-US" altLang="zh-CN"/>
              <a:t> 2</a:t>
            </a:r>
            <a:r>
              <a:rPr lang="zh-CN" altLang="en-US"/>
              <a:t>：赔偿范围为</a:t>
            </a:r>
            <a:r>
              <a:rPr lang="en-US" altLang="zh-CN"/>
              <a:t> 2200 </a:t>
            </a:r>
            <a:r>
              <a:rPr lang="zh-CN" altLang="en-US"/>
              <a:t>元维修费（市场价格）；</a:t>
            </a:r>
            <a:endParaRPr lang="zh-CN" altLang="en-US"/>
          </a:p>
          <a:p>
            <a:r>
              <a:rPr lang="zh-CN" altLang="en-US"/>
              <a:t>对应主案例</a:t>
            </a:r>
            <a:r>
              <a:rPr lang="en-US" altLang="zh-CN"/>
              <a:t> 1</a:t>
            </a:r>
            <a:r>
              <a:rPr lang="zh-CN" altLang="en-US"/>
              <a:t>：可主张精神损害抚慰金（根据损害程度确定）。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第一部分：人身权侵权常用责任方式</a:t>
            </a:r>
            <a:endParaRPr lang="zh-CN" altLang="en-US"/>
          </a:p>
          <a:p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停止侵害：</a:t>
            </a:r>
            <a:r>
              <a:rPr lang="en-US" altLang="zh-CN"/>
              <a:t>“</a:t>
            </a:r>
            <a:r>
              <a:rPr lang="zh-CN" altLang="en-US"/>
              <a:t>让侵权行为停下来</a:t>
            </a:r>
            <a:r>
              <a:rPr lang="en-US" altLang="zh-CN"/>
              <a:t> —— </a:t>
            </a:r>
            <a:r>
              <a:rPr lang="zh-CN" altLang="en-US"/>
              <a:t>如同学发你隐私照，先让他删掉照片（停止传播）；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消除影响、恢复名誉：</a:t>
            </a:r>
            <a:r>
              <a:rPr lang="en-US" altLang="zh-CN"/>
              <a:t>“</a:t>
            </a:r>
            <a:r>
              <a:rPr lang="zh-CN" altLang="en-US"/>
              <a:t>消除坏名声，恢复你的正常形象</a:t>
            </a:r>
            <a:r>
              <a:rPr lang="en-US" altLang="zh-CN"/>
              <a:t> —— </a:t>
            </a:r>
            <a:r>
              <a:rPr lang="zh-CN" altLang="en-US"/>
              <a:t>如同学造谣你，让他在班级群澄清谣言；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③</a:t>
            </a:r>
            <a:r>
              <a:rPr lang="en-US" altLang="zh-CN"/>
              <a:t> </a:t>
            </a:r>
            <a:r>
              <a:rPr lang="zh-CN" altLang="en-US"/>
              <a:t>赔礼道歉：</a:t>
            </a:r>
            <a:r>
              <a:rPr lang="en-US" altLang="zh-CN"/>
              <a:t>“</a:t>
            </a:r>
            <a:r>
              <a:rPr lang="zh-CN" altLang="en-US"/>
              <a:t>口头或书面道歉</a:t>
            </a:r>
            <a:r>
              <a:rPr lang="en-US" altLang="zh-CN"/>
              <a:t> —— </a:t>
            </a:r>
            <a:r>
              <a:rPr lang="zh-CN" altLang="en-US"/>
              <a:t>如写道歉信、在同学面前口头道歉；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④</a:t>
            </a:r>
            <a:r>
              <a:rPr lang="en-US" altLang="zh-CN"/>
              <a:t> </a:t>
            </a:r>
            <a:r>
              <a:rPr lang="zh-CN" altLang="en-US"/>
              <a:t>赔偿损失（精神损害）：</a:t>
            </a:r>
            <a:r>
              <a:rPr lang="en-US" altLang="zh-CN"/>
              <a:t>“</a:t>
            </a:r>
            <a:r>
              <a:rPr lang="zh-CN" altLang="en-US"/>
              <a:t>因人身侵权导致的精神痛苦，可要求赔钱</a:t>
            </a:r>
            <a:r>
              <a:rPr lang="en-US" altLang="zh-CN"/>
              <a:t> —— </a:t>
            </a:r>
            <a:r>
              <a:rPr lang="zh-CN" altLang="en-US"/>
              <a:t>如被造谣后失眠、抑郁，可要求精神损害赔偿；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•</a:t>
            </a:r>
            <a:r>
              <a:rPr lang="zh-CN" altLang="en-US">
                <a:sym typeface="+mn-ea"/>
              </a:rPr>
              <a:t>理论讲解环节（</a:t>
            </a:r>
            <a:r>
              <a:rPr lang="en-US" altLang="zh-CN">
                <a:sym typeface="+mn-ea"/>
              </a:rPr>
              <a:t>25 </a:t>
            </a:r>
            <a:r>
              <a:rPr lang="zh-CN" altLang="en-US">
                <a:sym typeface="+mn-ea"/>
              </a:rPr>
              <a:t>分钟：分类型拆解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适用场景举例）</a:t>
            </a:r>
            <a:endParaRPr lang="zh-CN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第二部分：财产权侵权常用责任方式</a:t>
            </a:r>
            <a:endParaRPr lang="zh-CN" altLang="en-US"/>
          </a:p>
          <a:p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返还财产：</a:t>
            </a:r>
            <a:r>
              <a:rPr lang="en-US" altLang="zh-CN"/>
              <a:t>“</a:t>
            </a:r>
            <a:r>
              <a:rPr lang="zh-CN" altLang="en-US"/>
              <a:t>把不属于自己的财产还回去</a:t>
            </a:r>
            <a:r>
              <a:rPr lang="en-US" altLang="zh-CN"/>
              <a:t> —— </a:t>
            </a:r>
            <a:r>
              <a:rPr lang="zh-CN" altLang="en-US"/>
              <a:t>如同学偷拿你的手机，让他还手机；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恢复原状：</a:t>
            </a:r>
            <a:r>
              <a:rPr lang="en-US" altLang="zh-CN"/>
              <a:t>“</a:t>
            </a:r>
            <a:r>
              <a:rPr lang="zh-CN" altLang="en-US"/>
              <a:t>把损坏的财产修回原来的样子</a:t>
            </a:r>
            <a:r>
              <a:rPr lang="en-US" altLang="zh-CN"/>
              <a:t> —— </a:t>
            </a:r>
            <a:r>
              <a:rPr lang="zh-CN" altLang="en-US"/>
              <a:t>如同学弄坏你的自行车，让他修好；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③</a:t>
            </a:r>
            <a:r>
              <a:rPr lang="en-US" altLang="zh-CN"/>
              <a:t> </a:t>
            </a:r>
            <a:r>
              <a:rPr lang="zh-CN" altLang="en-US"/>
              <a:t>修理、重作、更换：</a:t>
            </a:r>
            <a:r>
              <a:rPr lang="en-US" altLang="zh-CN"/>
              <a:t>“</a:t>
            </a:r>
            <a:r>
              <a:rPr lang="zh-CN" altLang="en-US"/>
              <a:t>针对有质量问题的物品</a:t>
            </a:r>
            <a:r>
              <a:rPr lang="en-US" altLang="zh-CN"/>
              <a:t> —— </a:t>
            </a:r>
            <a:r>
              <a:rPr lang="zh-CN" altLang="en-US"/>
              <a:t>如买的衣服有破洞，让商家修理或换一件；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④</a:t>
            </a:r>
            <a:r>
              <a:rPr lang="en-US" altLang="zh-CN"/>
              <a:t> </a:t>
            </a:r>
            <a:r>
              <a:rPr lang="zh-CN" altLang="en-US"/>
              <a:t>赔偿损失（财产损失）：</a:t>
            </a:r>
            <a:r>
              <a:rPr lang="en-US" altLang="zh-CN"/>
              <a:t>“</a:t>
            </a:r>
            <a:r>
              <a:rPr lang="zh-CN" altLang="en-US"/>
              <a:t>修不好或修的费用太高，直接赔钱</a:t>
            </a:r>
            <a:r>
              <a:rPr lang="en-US" altLang="zh-CN"/>
              <a:t> —— </a:t>
            </a:r>
            <a:r>
              <a:rPr lang="zh-CN" altLang="en-US"/>
              <a:t>如同学把你的手机摔碎，修不好，让他按市场价赔钱；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0000" lnSpcReduction="10000"/>
          </a:bodyPr>
          <a:p>
            <a:r>
              <a:rPr lang="zh-CN" altLang="en-US"/>
              <a:t>第三部分：违约与物权妨碍常用责任方式</a:t>
            </a:r>
            <a:endParaRPr lang="zh-CN" altLang="en-US"/>
          </a:p>
          <a:p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继续履行：</a:t>
            </a:r>
            <a:r>
              <a:rPr lang="en-US" altLang="zh-CN"/>
              <a:t>“</a:t>
            </a:r>
            <a:r>
              <a:rPr lang="zh-CN" altLang="en-US"/>
              <a:t>按合同约定做事</a:t>
            </a:r>
            <a:r>
              <a:rPr lang="en-US" altLang="zh-CN"/>
              <a:t> —— </a:t>
            </a:r>
            <a:r>
              <a:rPr lang="zh-CN" altLang="en-US"/>
              <a:t>如商家拖欠你兼职工资，让他按约定支付工资；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支付违约金：</a:t>
            </a:r>
            <a:r>
              <a:rPr lang="en-US" altLang="zh-CN"/>
              <a:t>“</a:t>
            </a:r>
            <a:r>
              <a:rPr lang="zh-CN" altLang="en-US"/>
              <a:t>按合同约定支付罚款</a:t>
            </a:r>
            <a:r>
              <a:rPr lang="en-US" altLang="zh-CN"/>
              <a:t> —— </a:t>
            </a:r>
            <a:r>
              <a:rPr lang="zh-CN" altLang="en-US"/>
              <a:t>如租房逾期交租，按合同约定支付违约金；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③</a:t>
            </a:r>
            <a:r>
              <a:rPr lang="en-US" altLang="zh-CN"/>
              <a:t> </a:t>
            </a:r>
            <a:r>
              <a:rPr lang="zh-CN" altLang="en-US"/>
              <a:t>排除妨碍：</a:t>
            </a:r>
            <a:r>
              <a:rPr lang="en-US" altLang="zh-CN"/>
              <a:t>“</a:t>
            </a:r>
            <a:r>
              <a:rPr lang="zh-CN" altLang="en-US"/>
              <a:t>清除阻碍你使用财产的东西</a:t>
            </a:r>
            <a:r>
              <a:rPr lang="en-US" altLang="zh-CN"/>
              <a:t> —— </a:t>
            </a:r>
            <a:r>
              <a:rPr lang="zh-CN" altLang="en-US"/>
              <a:t>如同学在你书桌旁堆杂物，让他挪走；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en-US"/>
              <a:t>④</a:t>
            </a:r>
            <a:r>
              <a:rPr lang="en-US" altLang="zh-CN"/>
              <a:t> </a:t>
            </a:r>
            <a:r>
              <a:rPr lang="zh-CN" altLang="en-US"/>
              <a:t>消除危险：</a:t>
            </a:r>
            <a:r>
              <a:rPr lang="en-US" altLang="zh-CN"/>
              <a:t>“</a:t>
            </a:r>
            <a:r>
              <a:rPr lang="zh-CN" altLang="en-US"/>
              <a:t>消除可能造成损害的隐患</a:t>
            </a:r>
            <a:r>
              <a:rPr lang="en-US" altLang="zh-CN"/>
              <a:t> —— </a:t>
            </a:r>
            <a:r>
              <a:rPr lang="zh-CN" altLang="en-US"/>
              <a:t>如同学在宿舍放易燃物，让他拿走；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/>
              <a:t>学生场景举例：</a:t>
            </a:r>
            <a:r>
              <a:rPr lang="en-US" altLang="zh-CN"/>
              <a:t>“</a:t>
            </a:r>
            <a:r>
              <a:rPr lang="zh-CN" altLang="en-US"/>
              <a:t>你租的房子水管漏水，房东不修</a:t>
            </a:r>
            <a:r>
              <a:rPr lang="en-US" altLang="zh-CN"/>
              <a:t> —— </a:t>
            </a:r>
            <a:r>
              <a:rPr lang="zh-CN" altLang="en-US"/>
              <a:t>你可要求房东修理（恢复原状），若影响你居住，可要求房东排除妨碍（修好水管）。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第四部分：责任方式的合并适用</a:t>
            </a:r>
            <a:endParaRPr lang="zh-CN" altLang="en-US"/>
          </a:p>
          <a:p>
            <a:r>
              <a:rPr lang="zh-CN" altLang="en-US"/>
              <a:t>通俗解释：</a:t>
            </a:r>
            <a:r>
              <a:rPr lang="en-US" altLang="zh-CN"/>
              <a:t>“</a:t>
            </a:r>
            <a:r>
              <a:rPr lang="zh-CN" altLang="en-US"/>
              <a:t>一个侵权行为可能需要多种方式一起用</a:t>
            </a:r>
            <a:r>
              <a:rPr lang="en-US" altLang="zh-CN"/>
              <a:t> —— </a:t>
            </a:r>
            <a:r>
              <a:rPr lang="zh-CN" altLang="en-US"/>
              <a:t>比如泄露隐私，既要删内容（停止侵害），又要道歉（赔礼道歉），还要澄清（消除影响），严重的还要赔钱（赔偿损失）；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/>
              <a:t>举例：</a:t>
            </a:r>
            <a:r>
              <a:rPr lang="en-US" altLang="zh-CN"/>
              <a:t>“</a:t>
            </a:r>
            <a:r>
              <a:rPr lang="zh-CN" altLang="en-US"/>
              <a:t>主案例</a:t>
            </a:r>
            <a:r>
              <a:rPr lang="en-US" altLang="zh-CN"/>
              <a:t> 1 </a:t>
            </a:r>
            <a:r>
              <a:rPr lang="zh-CN" altLang="en-US"/>
              <a:t>中小李泄露日记</a:t>
            </a:r>
            <a:r>
              <a:rPr lang="en-US" altLang="zh-CN"/>
              <a:t> + </a:t>
            </a:r>
            <a:r>
              <a:rPr lang="zh-CN" altLang="en-US"/>
              <a:t>造谣，需同时适用：停止侵害（删日记照片）、消除影响（澄清谣言）、赔礼道歉（书面道歉）、赔偿损失（精神赔偿）。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3</a:t>
            </a:r>
            <a:r>
              <a:rPr lang="zh-CN" altLang="en-US"/>
              <a:t>：打篮球撞伤同学（侵权责任）</a:t>
            </a:r>
            <a:endParaRPr lang="zh-CN" altLang="en-US"/>
          </a:p>
          <a:p>
            <a:r>
              <a:rPr lang="zh-CN" altLang="en-US"/>
              <a:t>小赵是高职体育专业学生，在班级篮球比赛中，未控制好力度，传球时撞到同学小孙的眼镜，导致眼镜破碎（价值</a:t>
            </a:r>
            <a:r>
              <a:rPr lang="en-US" altLang="zh-CN"/>
              <a:t> 800 </a:t>
            </a:r>
            <a:r>
              <a:rPr lang="zh-CN" altLang="en-US"/>
              <a:t>元），小孙眼部轻微划伤（医疗费</a:t>
            </a:r>
            <a:r>
              <a:rPr lang="en-US" altLang="zh-CN"/>
              <a:t> 50 </a:t>
            </a:r>
            <a:r>
              <a:rPr lang="zh-CN" altLang="en-US"/>
              <a:t>元）。小孙要求小赵赔偿</a:t>
            </a:r>
            <a:r>
              <a:rPr lang="en-US" altLang="zh-CN"/>
              <a:t> 850 </a:t>
            </a:r>
            <a:r>
              <a:rPr lang="zh-CN" altLang="en-US"/>
              <a:t>元，小赵以</a:t>
            </a:r>
            <a:r>
              <a:rPr lang="en-US" altLang="zh-CN"/>
              <a:t> “</a:t>
            </a:r>
            <a:r>
              <a:rPr lang="zh-CN" altLang="en-US"/>
              <a:t>打篮球有风险，不是故意的</a:t>
            </a:r>
            <a:r>
              <a:rPr lang="en-US" altLang="zh-CN"/>
              <a:t>” </a:t>
            </a:r>
            <a:r>
              <a:rPr lang="zh-CN" altLang="en-US"/>
              <a:t>为由拒绝。小赵的行为是否需要承担侵权责任？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分析主案例</a:t>
            </a:r>
            <a:r>
              <a:rPr lang="en-US" altLang="zh-CN"/>
              <a:t> 1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小李泄露小王隐私并造谣，适用哪些责任方式？为什么需要多种方式一起用？</a:t>
            </a:r>
            <a:r>
              <a:rPr lang="en-US" altLang="zh-CN"/>
              <a:t>”</a:t>
            </a:r>
            <a:r>
              <a:rPr lang="zh-CN" altLang="en-US"/>
              <a:t>（请</a:t>
            </a:r>
            <a:r>
              <a:rPr lang="en-US" altLang="zh-CN"/>
              <a:t> 2 </a:t>
            </a:r>
            <a:r>
              <a:rPr lang="zh-CN" altLang="en-US"/>
              <a:t>名学生回答）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答案：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适用停止侵害（删除班级群内日记照片）、消除影响（在班级群发布澄清声明，说明是谣言）、恢复名誉（公开说明小王没有出轨）、赔礼道歉（向小王提交书面道歉信）、赔偿损失（若小王因谣言导致心理问题，可要求少量精神损害抚慰金）；多种方式并用是因为人身侵权不仅要停止行为，还要修复小王的名誉和心理伤害，依据《民法典》第</a:t>
            </a:r>
            <a:r>
              <a:rPr lang="en-US" altLang="zh-CN">
                <a:solidFill>
                  <a:srgbClr val="FF0000"/>
                </a:solidFill>
              </a:rPr>
              <a:t> 179 </a:t>
            </a:r>
            <a:r>
              <a:rPr lang="zh-CN" altLang="en-US">
                <a:solidFill>
                  <a:srgbClr val="FF0000"/>
                </a:solidFill>
              </a:rPr>
              <a:t>条。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案例分析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分析拓展案例</a:t>
            </a:r>
            <a:r>
              <a:rPr lang="en-US" altLang="zh-CN"/>
              <a:t> 2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小李损坏小赵的相机，适用哪些责任方式？</a:t>
            </a:r>
            <a:r>
              <a:rPr lang="en-US" altLang="zh-CN"/>
              <a:t>‘</a:t>
            </a:r>
            <a:r>
              <a:rPr lang="zh-CN" altLang="en-US"/>
              <a:t>恢复原状</a:t>
            </a:r>
            <a:r>
              <a:rPr lang="en-US" altLang="zh-CN"/>
              <a:t>’</a:t>
            </a:r>
            <a:r>
              <a:rPr lang="zh-CN" altLang="en-US"/>
              <a:t>和</a:t>
            </a:r>
            <a:r>
              <a:rPr lang="en-US" altLang="zh-CN"/>
              <a:t>‘</a:t>
            </a:r>
            <a:r>
              <a:rPr lang="zh-CN" altLang="en-US"/>
              <a:t>赔偿损失</a:t>
            </a:r>
            <a:r>
              <a:rPr lang="en-US" altLang="zh-CN"/>
              <a:t>’</a:t>
            </a:r>
            <a:r>
              <a:rPr lang="zh-CN" altLang="en-US"/>
              <a:t>怎么结合？</a:t>
            </a:r>
            <a:r>
              <a:rPr lang="en-US" altLang="zh-CN"/>
              <a:t>”</a:t>
            </a:r>
            <a:r>
              <a:rPr lang="zh-CN" altLang="en-US"/>
              <a:t>（请</a:t>
            </a:r>
            <a:r>
              <a:rPr lang="en-US" altLang="zh-CN"/>
              <a:t> 1 </a:t>
            </a:r>
            <a:r>
              <a:rPr lang="zh-CN" altLang="en-US"/>
              <a:t>名学生回答）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答案：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适用恢复原状（维修损坏的镜头、抛光机身划痕）、赔偿损失（支付</a:t>
            </a:r>
            <a:r>
              <a:rPr lang="en-US" altLang="zh-CN">
                <a:solidFill>
                  <a:srgbClr val="FF0000"/>
                </a:solidFill>
              </a:rPr>
              <a:t> 2200 </a:t>
            </a:r>
            <a:r>
              <a:rPr lang="zh-CN" altLang="en-US">
                <a:solidFill>
                  <a:srgbClr val="FF0000"/>
                </a:solidFill>
              </a:rPr>
              <a:t>元维修费）；因镜头和机身可修复，优先恢复原状，修复费用由小李承担（赔偿损失），依据《民法典》第</a:t>
            </a:r>
            <a:r>
              <a:rPr lang="en-US" altLang="zh-CN">
                <a:solidFill>
                  <a:srgbClr val="FF0000"/>
                </a:solidFill>
              </a:rPr>
              <a:t> 179 </a:t>
            </a:r>
            <a:r>
              <a:rPr lang="zh-CN" altLang="en-US">
                <a:solidFill>
                  <a:srgbClr val="FF0000"/>
                </a:solidFill>
              </a:rPr>
              <a:t>条、第</a:t>
            </a:r>
            <a:r>
              <a:rPr lang="en-US" altLang="zh-CN">
                <a:solidFill>
                  <a:srgbClr val="FF0000"/>
                </a:solidFill>
              </a:rPr>
              <a:t> 1188 </a:t>
            </a:r>
            <a:r>
              <a:rPr lang="zh-CN" altLang="en-US">
                <a:solidFill>
                  <a:srgbClr val="FF0000"/>
                </a:solidFill>
              </a:rPr>
              <a:t>条。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分析拓展案例</a:t>
            </a:r>
            <a:r>
              <a:rPr lang="en-US" altLang="zh-CN"/>
              <a:t> 3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商家拖欠工资，适用哪些责任方式？赔偿损失包括哪些范围？</a:t>
            </a:r>
            <a:r>
              <a:rPr lang="en-US" altLang="zh-CN"/>
              <a:t>”</a:t>
            </a:r>
            <a:r>
              <a:rPr lang="zh-CN" altLang="en-US"/>
              <a:t>（请</a:t>
            </a:r>
            <a:r>
              <a:rPr lang="en-US" altLang="zh-CN"/>
              <a:t> 2 </a:t>
            </a:r>
            <a:r>
              <a:rPr lang="zh-CN" altLang="en-US"/>
              <a:t>名学生回答）</a:t>
            </a:r>
            <a:endParaRPr lang="zh-CN" altLang="en-US"/>
          </a:p>
          <a:p>
            <a:r>
              <a:rPr lang="zh-CN" altLang="en-US"/>
              <a:t>答案：</a:t>
            </a:r>
            <a:r>
              <a:rPr lang="en-US" altLang="zh-CN"/>
              <a:t>“</a:t>
            </a:r>
            <a:r>
              <a:rPr lang="zh-CN" altLang="en-US"/>
              <a:t>适用继续履行（支付</a:t>
            </a:r>
            <a:r>
              <a:rPr lang="en-US" altLang="zh-CN"/>
              <a:t> 5000 </a:t>
            </a:r>
            <a:r>
              <a:rPr lang="zh-CN" altLang="en-US"/>
              <a:t>元拖欠工资）、赔偿损失（支付拖欠期间的利息，如按银行活期利率计算）；赔偿范围包括</a:t>
            </a:r>
            <a:r>
              <a:rPr lang="en-US" altLang="zh-CN"/>
              <a:t>‘</a:t>
            </a:r>
            <a:r>
              <a:rPr lang="zh-CN" altLang="en-US"/>
              <a:t>直接损失</a:t>
            </a:r>
            <a:r>
              <a:rPr lang="en-US" altLang="zh-CN"/>
              <a:t>’</a:t>
            </a:r>
            <a:r>
              <a:rPr lang="zh-CN" altLang="en-US"/>
              <a:t>（工资</a:t>
            </a:r>
            <a:r>
              <a:rPr lang="en-US" altLang="zh-CN"/>
              <a:t> 5000 </a:t>
            </a:r>
            <a:r>
              <a:rPr lang="zh-CN" altLang="en-US"/>
              <a:t>元）和</a:t>
            </a:r>
            <a:r>
              <a:rPr lang="en-US" altLang="zh-CN"/>
              <a:t>‘</a:t>
            </a:r>
            <a:r>
              <a:rPr lang="zh-CN" altLang="en-US"/>
              <a:t>间接损失</a:t>
            </a:r>
            <a:r>
              <a:rPr lang="en-US" altLang="zh-CN"/>
              <a:t>’</a:t>
            </a:r>
            <a:r>
              <a:rPr lang="zh-CN" altLang="en-US"/>
              <a:t>（利息），依据《民法典》第</a:t>
            </a:r>
            <a:r>
              <a:rPr lang="en-US" altLang="zh-CN"/>
              <a:t> 179 </a:t>
            </a:r>
            <a:r>
              <a:rPr lang="zh-CN" altLang="en-US"/>
              <a:t>条、第</a:t>
            </a:r>
            <a:r>
              <a:rPr lang="en-US" altLang="zh-CN"/>
              <a:t> 1188 </a:t>
            </a:r>
            <a:r>
              <a:rPr lang="zh-CN" altLang="en-US"/>
              <a:t>条。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分析拓展案例</a:t>
            </a:r>
            <a:r>
              <a:rPr lang="en-US" altLang="zh-CN"/>
              <a:t> 4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小孙堆放杂物妨碍通行，适用哪些责任方式？</a:t>
            </a:r>
            <a:r>
              <a:rPr lang="en-US" altLang="zh-CN"/>
              <a:t>‘</a:t>
            </a:r>
            <a:r>
              <a:rPr lang="zh-CN" altLang="en-US"/>
              <a:t>排除妨碍</a:t>
            </a:r>
            <a:r>
              <a:rPr lang="en-US" altLang="zh-CN"/>
              <a:t>’</a:t>
            </a:r>
            <a:r>
              <a:rPr lang="zh-CN" altLang="en-US"/>
              <a:t>和</a:t>
            </a:r>
            <a:r>
              <a:rPr lang="en-US" altLang="zh-CN"/>
              <a:t>‘</a:t>
            </a:r>
            <a:r>
              <a:rPr lang="zh-CN" altLang="en-US"/>
              <a:t>消除危险</a:t>
            </a:r>
            <a:r>
              <a:rPr lang="en-US" altLang="zh-CN"/>
              <a:t>’</a:t>
            </a:r>
            <a:r>
              <a:rPr lang="zh-CN" altLang="en-US"/>
              <a:t>有什么区别？</a:t>
            </a:r>
            <a:r>
              <a:rPr lang="en-US" altLang="zh-CN"/>
              <a:t>”</a:t>
            </a:r>
            <a:r>
              <a:rPr lang="zh-CN" altLang="en-US"/>
              <a:t>（请</a:t>
            </a:r>
            <a:r>
              <a:rPr lang="en-US" altLang="zh-CN"/>
              <a:t> 1 </a:t>
            </a:r>
            <a:r>
              <a:rPr lang="zh-CN" altLang="en-US"/>
              <a:t>名学生回答）</a:t>
            </a:r>
            <a:endParaRPr lang="zh-CN" altLang="en-US"/>
          </a:p>
          <a:p>
            <a:r>
              <a:rPr lang="zh-CN" altLang="en-US"/>
              <a:t>答案：</a:t>
            </a:r>
            <a:r>
              <a:rPr lang="en-US" altLang="zh-CN"/>
              <a:t>“</a:t>
            </a:r>
            <a:r>
              <a:rPr lang="zh-CN" altLang="en-US"/>
              <a:t>适用排除妨碍（清理楼道内的建筑材料，恢复通行空间）、消除危险（移除易燃的胶水，避免火灾隐患）；区别：排除妨碍是</a:t>
            </a:r>
            <a:r>
              <a:rPr lang="en-US" altLang="zh-CN"/>
              <a:t>‘</a:t>
            </a:r>
            <a:r>
              <a:rPr lang="zh-CN" altLang="en-US"/>
              <a:t>解决当前的阻碍</a:t>
            </a:r>
            <a:r>
              <a:rPr lang="en-US" altLang="zh-CN"/>
              <a:t>’</a:t>
            </a:r>
            <a:r>
              <a:rPr lang="zh-CN" altLang="en-US"/>
              <a:t>（杂物挡路），消除危险是</a:t>
            </a:r>
            <a:r>
              <a:rPr lang="en-US" altLang="zh-CN"/>
              <a:t>‘</a:t>
            </a:r>
            <a:r>
              <a:rPr lang="zh-CN" altLang="en-US"/>
              <a:t>解决未来的隐患</a:t>
            </a:r>
            <a:r>
              <a:rPr lang="en-US" altLang="zh-CN"/>
              <a:t>’</a:t>
            </a:r>
            <a:r>
              <a:rPr lang="zh-CN" altLang="en-US"/>
              <a:t>（胶水易燃），依据《民法典》第</a:t>
            </a:r>
            <a:r>
              <a:rPr lang="en-US" altLang="zh-CN"/>
              <a:t> 179 </a:t>
            </a:r>
            <a:r>
              <a:rPr lang="zh-CN" altLang="en-US"/>
              <a:t>条。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第 18 课时：民事责任（四）—— 民事责任的免责事由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民事责任的免责事由类型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详细描述：民事责任的免责事由是指在某些特定情况下，行为人可以免除承担民事责任的情形。了解免责事由的类型，有助于在法律事务中正确判断是否可以免除责任。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3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免责事由的认定与适用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详细描述：准确认定和适用免责事由是处理民事纠纷的重要环节。在实际案例中，需要依据法律规定和具体情况，判断免责事由是否成立，以保障当事人的合法权益。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•</a:t>
            </a:r>
            <a:r>
              <a:rPr lang="zh-CN" altLang="en-US"/>
              <a:t>掌握民事责任的</a:t>
            </a:r>
            <a:r>
              <a:rPr lang="en-US" altLang="zh-CN"/>
              <a:t> 5 </a:t>
            </a:r>
            <a:r>
              <a:rPr lang="zh-CN" altLang="en-US"/>
              <a:t>类核心免责事由（不可抗力、正当防卫、紧急避险、受害人故意、第三人过错），明确每类事由的构成要件</a:t>
            </a:r>
            <a:endParaRPr lang="zh-CN" altLang="en-US"/>
          </a:p>
          <a:p>
            <a:r>
              <a:rPr lang="en-US" altLang="zh-CN"/>
              <a:t>•</a:t>
            </a:r>
            <a:r>
              <a:rPr lang="zh-CN" altLang="en-US"/>
              <a:t>理解不同免责事由的适用边界（如正当防卫需</a:t>
            </a:r>
            <a:r>
              <a:rPr lang="en-US" altLang="zh-CN"/>
              <a:t> “</a:t>
            </a:r>
            <a:r>
              <a:rPr lang="zh-CN" altLang="en-US"/>
              <a:t>未超过必要限度</a:t>
            </a:r>
            <a:r>
              <a:rPr lang="en-US" altLang="zh-CN"/>
              <a:t>”</a:t>
            </a:r>
            <a:r>
              <a:rPr lang="zh-CN" altLang="en-US"/>
              <a:t>，紧急避险需</a:t>
            </a:r>
            <a:r>
              <a:rPr lang="en-US" altLang="zh-CN"/>
              <a:t> “</a:t>
            </a:r>
            <a:r>
              <a:rPr lang="zh-CN" altLang="en-US"/>
              <a:t>避险行为必要且损害小于保护利益</a:t>
            </a:r>
            <a:r>
              <a:rPr lang="en-US" altLang="zh-CN"/>
              <a:t>”</a:t>
            </a:r>
            <a:r>
              <a:rPr lang="zh-CN" altLang="en-US"/>
              <a:t>）</a:t>
            </a:r>
            <a:endParaRPr lang="zh-CN" altLang="en-US"/>
          </a:p>
          <a:p>
            <a:r>
              <a:rPr lang="en-US" altLang="zh-CN"/>
              <a:t>•</a:t>
            </a:r>
            <a:r>
              <a:rPr lang="zh-CN" altLang="en-US"/>
              <a:t>能结合学生场景（如暴雨导致实习迟到、校园冲突还手、意外事故中受害人自身过错）判断是否适用免责事由，明确责任豁免逻辑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学习目标</a:t>
            </a:r>
            <a:endParaRPr lang="zh-CN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主案例</a:t>
            </a:r>
            <a:r>
              <a:rPr lang="en-US" altLang="zh-CN"/>
              <a:t> 1</a:t>
            </a:r>
            <a:r>
              <a:rPr lang="zh-CN" altLang="en-US"/>
              <a:t>：暴雨导致实习迟到被拒付工资（不可抗力）</a:t>
            </a:r>
            <a:endParaRPr lang="zh-CN" altLang="en-US"/>
          </a:p>
          <a:p>
            <a:r>
              <a:rPr lang="zh-CN" altLang="en-US"/>
              <a:t>小王是高职酒店管理专业学生，在市区酒店实习，双方约定</a:t>
            </a:r>
            <a:r>
              <a:rPr lang="en-US" altLang="zh-CN"/>
              <a:t> “</a:t>
            </a:r>
            <a:r>
              <a:rPr lang="zh-CN" altLang="en-US"/>
              <a:t>每天</a:t>
            </a:r>
            <a:r>
              <a:rPr lang="en-US" altLang="zh-CN"/>
              <a:t> 8 </a:t>
            </a:r>
            <a:r>
              <a:rPr lang="zh-CN" altLang="en-US"/>
              <a:t>点到岗，迟到</a:t>
            </a:r>
            <a:r>
              <a:rPr lang="en-US" altLang="zh-CN"/>
              <a:t> 3 </a:t>
            </a:r>
            <a:r>
              <a:rPr lang="zh-CN" altLang="en-US"/>
              <a:t>次以上扣当日工资</a:t>
            </a:r>
            <a:r>
              <a:rPr lang="en-US" altLang="zh-CN"/>
              <a:t>”</a:t>
            </a:r>
            <a:r>
              <a:rPr lang="zh-CN" altLang="en-US"/>
              <a:t>。某日因台风引发特大暴雨，城市主干道积水严重，公共交通停运，小王步行</a:t>
            </a:r>
            <a:r>
              <a:rPr lang="en-US" altLang="zh-CN"/>
              <a:t> 3 </a:t>
            </a:r>
            <a:r>
              <a:rPr lang="zh-CN" altLang="en-US"/>
              <a:t>小时仍迟到</a:t>
            </a:r>
            <a:r>
              <a:rPr lang="en-US" altLang="zh-CN"/>
              <a:t> 2 </a:t>
            </a:r>
            <a:r>
              <a:rPr lang="zh-CN" altLang="en-US"/>
              <a:t>小时，酒店以</a:t>
            </a:r>
            <a:r>
              <a:rPr lang="en-US" altLang="zh-CN"/>
              <a:t> “</a:t>
            </a:r>
            <a:r>
              <a:rPr lang="zh-CN" altLang="en-US"/>
              <a:t>迟到需按规定扣薪</a:t>
            </a:r>
            <a:r>
              <a:rPr lang="en-US" altLang="zh-CN"/>
              <a:t>” </a:t>
            </a:r>
            <a:r>
              <a:rPr lang="zh-CN" altLang="en-US"/>
              <a:t>为由拒绝支付当日工资。小王主张</a:t>
            </a:r>
            <a:r>
              <a:rPr lang="en-US" altLang="zh-CN"/>
              <a:t> “</a:t>
            </a:r>
            <a:r>
              <a:rPr lang="zh-CN" altLang="en-US"/>
              <a:t>暴雨是不可抗力</a:t>
            </a:r>
            <a:r>
              <a:rPr lang="en-US" altLang="zh-CN"/>
              <a:t>”</a:t>
            </a:r>
            <a:r>
              <a:rPr lang="zh-CN" altLang="en-US"/>
              <a:t>，能否免除迟到的责任？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2</a:t>
            </a:r>
            <a:r>
              <a:rPr lang="zh-CN" altLang="en-US"/>
              <a:t>：校园内被欺负时还手致人轻伤（正当防卫）</a:t>
            </a:r>
            <a:endParaRPr lang="zh-CN" altLang="en-US"/>
          </a:p>
          <a:p>
            <a:r>
              <a:rPr lang="zh-CN" altLang="en-US"/>
              <a:t>小李是高职汽修专业学生，被同学小张（多次挑衅）堵在宿舍楼道内殴打，小李为摆脱殴打，推了小张一把，导致小张摔倒撞到墙角，额头轻微擦伤（医疗费</a:t>
            </a:r>
            <a:r>
              <a:rPr lang="en-US" altLang="zh-CN"/>
              <a:t> 200 </a:t>
            </a:r>
            <a:r>
              <a:rPr lang="zh-CN" altLang="en-US"/>
              <a:t>元）。小张要求小李赔偿，小李主张</a:t>
            </a:r>
            <a:r>
              <a:rPr lang="en-US" altLang="zh-CN"/>
              <a:t> “</a:t>
            </a:r>
            <a:r>
              <a:rPr lang="zh-CN" altLang="en-US"/>
              <a:t>自己是正当防卫</a:t>
            </a:r>
            <a:r>
              <a:rPr lang="en-US" altLang="zh-CN"/>
              <a:t>”</a:t>
            </a:r>
            <a:r>
              <a:rPr lang="zh-CN" altLang="en-US"/>
              <a:t>，能否免责？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3</a:t>
            </a:r>
            <a:r>
              <a:rPr lang="zh-CN" altLang="en-US"/>
              <a:t>：为避撞人而撞坏自行车（紧急避险）</a:t>
            </a:r>
            <a:endParaRPr lang="zh-CN" altLang="en-US"/>
          </a:p>
          <a:p>
            <a:r>
              <a:rPr lang="zh-CN" altLang="en-US"/>
              <a:t>小赵是高职物流专业学生，骑共享单车去学校途中，突然有一名儿童冲出马路，小赵为避免撞到儿童，紧急转向，撞到路边停放的自行车（车筐损坏，维修需</a:t>
            </a:r>
            <a:r>
              <a:rPr lang="en-US" altLang="zh-CN"/>
              <a:t> 150 </a:t>
            </a:r>
            <a:r>
              <a:rPr lang="zh-CN" altLang="en-US"/>
              <a:t>元）。自行车主人要求小赵赔偿，小赵主张</a:t>
            </a:r>
            <a:r>
              <a:rPr lang="en-US" altLang="zh-CN"/>
              <a:t> “</a:t>
            </a:r>
            <a:r>
              <a:rPr lang="zh-CN" altLang="en-US"/>
              <a:t>是紧急避险</a:t>
            </a:r>
            <a:r>
              <a:rPr lang="en-US" altLang="zh-CN"/>
              <a:t>”</a:t>
            </a:r>
            <a:r>
              <a:rPr lang="zh-CN" altLang="en-US"/>
              <a:t>，能否免责？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4</a:t>
            </a:r>
            <a:r>
              <a:rPr lang="zh-CN" altLang="en-US"/>
              <a:t>：明知设备有问题仍使用致损（受害人故意）</a:t>
            </a:r>
            <a:endParaRPr lang="zh-CN" altLang="en-US"/>
          </a:p>
          <a:p>
            <a:r>
              <a:rPr lang="zh-CN" altLang="en-US"/>
              <a:t>小孙是高职机械专业学生，在实训课上使用一台标注</a:t>
            </a:r>
            <a:r>
              <a:rPr lang="en-US" altLang="zh-CN"/>
              <a:t> “</a:t>
            </a:r>
            <a:r>
              <a:rPr lang="zh-CN" altLang="en-US"/>
              <a:t>故障待修</a:t>
            </a:r>
            <a:r>
              <a:rPr lang="en-US" altLang="zh-CN"/>
              <a:t>” </a:t>
            </a:r>
            <a:r>
              <a:rPr lang="zh-CN" altLang="en-US"/>
              <a:t>的机床，老师多次提醒</a:t>
            </a:r>
            <a:r>
              <a:rPr lang="en-US" altLang="zh-CN"/>
              <a:t> “</a:t>
            </a:r>
            <a:r>
              <a:rPr lang="zh-CN" altLang="en-US"/>
              <a:t>禁止使用</a:t>
            </a:r>
            <a:r>
              <a:rPr lang="en-US" altLang="zh-CN"/>
              <a:t>”</a:t>
            </a:r>
            <a:r>
              <a:rPr lang="zh-CN" altLang="en-US"/>
              <a:t>，小孙仍偷偷操作，导致手指被轻微夹伤（医疗费</a:t>
            </a:r>
            <a:r>
              <a:rPr lang="en-US" altLang="zh-CN"/>
              <a:t> 300 </a:t>
            </a:r>
            <a:r>
              <a:rPr lang="zh-CN" altLang="en-US"/>
              <a:t>元），并造成机床零件损坏（维修费</a:t>
            </a:r>
            <a:r>
              <a:rPr lang="en-US" altLang="zh-CN"/>
              <a:t> 800 </a:t>
            </a:r>
            <a:r>
              <a:rPr lang="zh-CN" altLang="en-US"/>
              <a:t>元）。小孙要求学校赔偿医疗费，学校主张</a:t>
            </a:r>
            <a:r>
              <a:rPr lang="en-US" altLang="zh-CN"/>
              <a:t> “</a:t>
            </a:r>
            <a:r>
              <a:rPr lang="zh-CN" altLang="en-US"/>
              <a:t>小孙是故意违规</a:t>
            </a:r>
            <a:r>
              <a:rPr lang="en-US" altLang="zh-CN"/>
              <a:t>”</a:t>
            </a:r>
            <a:r>
              <a:rPr lang="zh-CN" altLang="en-US"/>
              <a:t>，能否免责？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4</a:t>
            </a:r>
            <a:r>
              <a:rPr lang="zh-CN" altLang="en-US"/>
              <a:t>：宠物狗咬伤室友（无过错侵权责任）</a:t>
            </a:r>
            <a:endParaRPr lang="zh-CN" altLang="en-US"/>
          </a:p>
          <a:p>
            <a:r>
              <a:rPr lang="zh-CN" altLang="en-US"/>
              <a:t>小孙是高职动漫专业学生，在宿舍偷偷养了一只宠物狗（学校禁止养宠物）。某日，宠物狗挣脱绳子，咬伤室友小刘的脚踝，小刘花去医疗费</a:t>
            </a:r>
            <a:r>
              <a:rPr lang="en-US" altLang="zh-CN"/>
              <a:t> 1200 </a:t>
            </a:r>
            <a:r>
              <a:rPr lang="zh-CN" altLang="en-US"/>
              <a:t>元。小刘要求小孙赔偿，小孙以</a:t>
            </a:r>
            <a:r>
              <a:rPr lang="en-US" altLang="zh-CN"/>
              <a:t> “</a:t>
            </a:r>
            <a:r>
              <a:rPr lang="zh-CN" altLang="en-US"/>
              <a:t>狗是不小心咬伤的，自己没有过错</a:t>
            </a:r>
            <a:r>
              <a:rPr lang="en-US" altLang="zh-CN"/>
              <a:t>” </a:t>
            </a:r>
            <a:r>
              <a:rPr lang="zh-CN" altLang="en-US"/>
              <a:t>为由拒绝。小孙的行为是否需要承担侵权责任？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5</a:t>
            </a:r>
            <a:r>
              <a:rPr lang="zh-CN" altLang="en-US"/>
              <a:t>：同学打闹导致第三人受伤（第三人过错）</a:t>
            </a:r>
            <a:endParaRPr lang="zh-CN" altLang="en-US"/>
          </a:p>
          <a:p>
            <a:r>
              <a:rPr lang="zh-CN" altLang="en-US"/>
              <a:t>小周与小刘是高职动漫专业学生，在教室打闹时，小周不慎将小刘推向旁边的同学小陈，导致小陈手中的颜料盒掉落，弄脏小陈价值</a:t>
            </a:r>
            <a:r>
              <a:rPr lang="en-US" altLang="zh-CN"/>
              <a:t> 500 </a:t>
            </a:r>
            <a:r>
              <a:rPr lang="zh-CN" altLang="en-US"/>
              <a:t>元的画作。小陈要求小周赔偿，小周主张</a:t>
            </a:r>
            <a:r>
              <a:rPr lang="en-US" altLang="zh-CN"/>
              <a:t> “</a:t>
            </a:r>
            <a:r>
              <a:rPr lang="zh-CN" altLang="en-US"/>
              <a:t>是小刘先动手打闹</a:t>
            </a:r>
            <a:r>
              <a:rPr lang="en-US" altLang="zh-CN"/>
              <a:t>”</a:t>
            </a:r>
            <a:r>
              <a:rPr lang="zh-CN" altLang="en-US"/>
              <a:t>，小刘主张</a:t>
            </a:r>
            <a:r>
              <a:rPr lang="en-US" altLang="zh-CN"/>
              <a:t> “</a:t>
            </a:r>
            <a:r>
              <a:rPr lang="zh-CN" altLang="en-US"/>
              <a:t>是小周推的人</a:t>
            </a:r>
            <a:r>
              <a:rPr lang="en-US" altLang="zh-CN"/>
              <a:t>”</a:t>
            </a:r>
            <a:r>
              <a:rPr lang="zh-CN" altLang="en-US"/>
              <a:t>，两人均认为应由对方担责，能否以</a:t>
            </a:r>
            <a:r>
              <a:rPr lang="en-US" altLang="zh-CN"/>
              <a:t> “</a:t>
            </a:r>
            <a:r>
              <a:rPr lang="zh-CN" altLang="en-US"/>
              <a:t>第三人过错</a:t>
            </a:r>
            <a:r>
              <a:rPr lang="en-US" altLang="zh-CN"/>
              <a:t>” </a:t>
            </a:r>
            <a:r>
              <a:rPr lang="zh-CN" altLang="en-US"/>
              <a:t>免责？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•</a:t>
            </a:r>
            <a:r>
              <a:rPr lang="zh-CN" altLang="en-US"/>
              <a:t>《民法典》第</a:t>
            </a:r>
            <a:r>
              <a:rPr lang="en-US" altLang="zh-CN"/>
              <a:t> 180 </a:t>
            </a:r>
            <a:r>
              <a:rPr lang="zh-CN" altLang="en-US"/>
              <a:t>条【不可抗力】：</a:t>
            </a:r>
            <a:r>
              <a:rPr lang="en-US" altLang="zh-CN"/>
              <a:t>“</a:t>
            </a:r>
            <a:r>
              <a:rPr lang="zh-CN" altLang="en-US"/>
              <a:t>因不可抗力不能履行民事义务的，不承担民事责任。法律另有规定的，依照其规定。不可抗力是不能预见、不能避免且不能克服的客观情况。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解读：</a:t>
            </a:r>
            <a:r>
              <a:rPr lang="en-US" altLang="en-US">
                <a:solidFill>
                  <a:srgbClr val="FF0000"/>
                </a:solidFill>
              </a:rPr>
              <a:t>①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构成要件（三不）：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a. </a:t>
            </a:r>
            <a:r>
              <a:rPr lang="zh-CN" altLang="en-US">
                <a:solidFill>
                  <a:srgbClr val="FF0000"/>
                </a:solidFill>
              </a:rPr>
              <a:t>不能预见（如突发台风暴雨，非日常天气预报可提前预警的普通降雨）；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b. </a:t>
            </a:r>
            <a:r>
              <a:rPr lang="zh-CN" altLang="en-US">
                <a:solidFill>
                  <a:srgbClr val="FF0000"/>
                </a:solidFill>
              </a:rPr>
              <a:t>不能避免（如交通停运，无其他可行出行方式）；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c. </a:t>
            </a:r>
            <a:r>
              <a:rPr lang="zh-CN" altLang="en-US">
                <a:solidFill>
                  <a:srgbClr val="FF0000"/>
                </a:solidFill>
              </a:rPr>
              <a:t>不能克服（如步行也无法按时到达）；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配套法律条文（条文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解读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案例对应）</a:t>
            </a:r>
            <a:endParaRPr lang="zh-CN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适用场景：自然灾害（台风、地震）、社会事件（战争、罢工）；</a:t>
            </a:r>
            <a:endParaRPr lang="zh-CN" altLang="en-US"/>
          </a:p>
          <a:p>
            <a:r>
              <a:rPr lang="zh-CN" altLang="en-US"/>
              <a:t>对应主案例</a:t>
            </a:r>
            <a:r>
              <a:rPr lang="en-US" altLang="zh-CN"/>
              <a:t> 1</a:t>
            </a:r>
            <a:r>
              <a:rPr lang="zh-CN" altLang="en-US"/>
              <a:t>：特大暴雨属不可抗力（满足三不要件），小王迟到非自身过错</a:t>
            </a:r>
            <a:r>
              <a:rPr lang="en-US" altLang="en-US"/>
              <a:t>→</a:t>
            </a:r>
            <a:r>
              <a:rPr lang="zh-CN" altLang="en-US"/>
              <a:t>可免除扣薪责任，酒店需支付当日工资。</a:t>
            </a:r>
            <a:endParaRPr lang="zh-CN" altLang="en-US"/>
          </a:p>
          <a:p>
            <a:r>
              <a:rPr lang="en-US" altLang="zh-CN"/>
              <a:t>•</a:t>
            </a:r>
            <a:r>
              <a:rPr lang="zh-CN" altLang="en-US"/>
              <a:t>《民法典》第</a:t>
            </a:r>
            <a:r>
              <a:rPr lang="en-US" altLang="zh-CN"/>
              <a:t> 181 </a:t>
            </a:r>
            <a:r>
              <a:rPr lang="zh-CN" altLang="en-US"/>
              <a:t>条【正当防卫】：</a:t>
            </a:r>
            <a:r>
              <a:rPr lang="en-US" altLang="zh-CN"/>
              <a:t>“</a:t>
            </a:r>
            <a:r>
              <a:rPr lang="zh-CN" altLang="en-US"/>
              <a:t>因正当防卫造成损害的，不承担民事责任。正当防卫超过必要的限度，造成不应有的损害的，正当防卫人应当承担适当的民事责任。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解读：</a:t>
            </a:r>
            <a:r>
              <a:rPr lang="en-US" altLang="en-US"/>
              <a:t>①</a:t>
            </a:r>
            <a:r>
              <a:rPr lang="en-US" altLang="zh-CN"/>
              <a:t> </a:t>
            </a:r>
            <a:r>
              <a:rPr lang="zh-CN" altLang="en-US"/>
              <a:t>构成要件：</a:t>
            </a:r>
            <a:endParaRPr lang="zh-CN" altLang="en-US"/>
          </a:p>
          <a:p>
            <a:r>
              <a:rPr lang="en-US" altLang="zh-CN"/>
              <a:t>a. </a:t>
            </a:r>
            <a:r>
              <a:rPr lang="zh-CN" altLang="en-US"/>
              <a:t>存在</a:t>
            </a:r>
            <a:r>
              <a:rPr lang="en-US" altLang="zh-CN"/>
              <a:t> “</a:t>
            </a:r>
            <a:r>
              <a:rPr lang="zh-CN" altLang="en-US"/>
              <a:t>正在进行的不法侵害</a:t>
            </a:r>
            <a:r>
              <a:rPr lang="en-US" altLang="zh-CN"/>
              <a:t>”</a:t>
            </a:r>
            <a:r>
              <a:rPr lang="zh-CN" altLang="en-US"/>
              <a:t>（如小张正在殴打小李）；</a:t>
            </a:r>
            <a:endParaRPr lang="zh-CN" altLang="en-US"/>
          </a:p>
          <a:p>
            <a:r>
              <a:rPr lang="en-US" altLang="zh-CN"/>
              <a:t>b. </a:t>
            </a:r>
            <a:r>
              <a:rPr lang="zh-CN" altLang="en-US"/>
              <a:t>防卫行为针对</a:t>
            </a:r>
            <a:r>
              <a:rPr lang="en-US" altLang="zh-CN"/>
              <a:t> “</a:t>
            </a:r>
            <a:r>
              <a:rPr lang="zh-CN" altLang="en-US"/>
              <a:t>不法侵害人</a:t>
            </a:r>
            <a:r>
              <a:rPr lang="en-US" altLang="zh-CN"/>
              <a:t>”</a:t>
            </a:r>
            <a:r>
              <a:rPr lang="zh-CN" altLang="en-US"/>
              <a:t>（小李推小张，未针对他人）；</a:t>
            </a:r>
            <a:endParaRPr lang="zh-CN" altLang="en-US"/>
          </a:p>
          <a:p>
            <a:r>
              <a:rPr lang="en-US" altLang="zh-CN"/>
              <a:t>c. </a:t>
            </a:r>
            <a:r>
              <a:rPr lang="zh-CN" altLang="en-US"/>
              <a:t>未超过</a:t>
            </a:r>
            <a:r>
              <a:rPr lang="en-US" altLang="zh-CN"/>
              <a:t> “</a:t>
            </a:r>
            <a:r>
              <a:rPr lang="zh-CN" altLang="en-US"/>
              <a:t>必要限度</a:t>
            </a:r>
            <a:r>
              <a:rPr lang="en-US" altLang="zh-CN"/>
              <a:t>”</a:t>
            </a:r>
            <a:r>
              <a:rPr lang="zh-CN" altLang="en-US"/>
              <a:t>（损害与侵害程度相当，如推搡致轻微擦伤，未造成重伤）；</a:t>
            </a:r>
            <a:endParaRPr lang="zh-CN" altLang="en-US"/>
          </a:p>
          <a:p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防卫过当：超过必要限度（如对方徒手殴打，却用凶器反击致重伤），需承担适当责任；</a:t>
            </a:r>
            <a:endParaRPr lang="zh-CN" altLang="en-US"/>
          </a:p>
          <a:p>
            <a:r>
              <a:rPr lang="zh-CN" altLang="en-US"/>
              <a:t>对应拓展案例</a:t>
            </a:r>
            <a:r>
              <a:rPr lang="en-US" altLang="zh-CN"/>
              <a:t> 2</a:t>
            </a:r>
            <a:r>
              <a:rPr lang="zh-CN" altLang="en-US"/>
              <a:t>：小张殴打小李是不法侵害，小李推搡致轻微擦伤未超限度</a:t>
            </a:r>
            <a:r>
              <a:rPr lang="en-US" altLang="en-US"/>
              <a:t>→</a:t>
            </a:r>
            <a:r>
              <a:rPr lang="zh-CN" altLang="en-US"/>
              <a:t>正当防卫，小李免责，无需赔偿</a:t>
            </a:r>
            <a:r>
              <a:rPr lang="en-US" altLang="zh-CN"/>
              <a:t> 200 </a:t>
            </a:r>
            <a:r>
              <a:rPr lang="zh-CN" altLang="en-US"/>
              <a:t>元。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•</a:t>
            </a:r>
            <a:r>
              <a:rPr lang="zh-CN" altLang="en-US"/>
              <a:t>《民法典》第</a:t>
            </a:r>
            <a:r>
              <a:rPr lang="en-US" altLang="zh-CN"/>
              <a:t> 182 </a:t>
            </a:r>
            <a:r>
              <a:rPr lang="zh-CN" altLang="en-US"/>
              <a:t>条【紧急避险】：</a:t>
            </a:r>
            <a:r>
              <a:rPr lang="en-US" altLang="zh-CN"/>
              <a:t>“</a:t>
            </a:r>
            <a:r>
              <a:rPr lang="zh-CN" altLang="en-US"/>
              <a:t>因紧急避险造成损害的，由引起险情发生的人承担民事责任。危险由自然原因引起的，紧急避险人不承担民事责任，可以给予适当补偿。紧急避险采取措施不当或者超过必要的限度，造成不应有的损害的，紧急避险人应当承担适当的民事责任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解读：</a:t>
            </a:r>
            <a:r>
              <a:rPr lang="en-US" altLang="en-US">
                <a:solidFill>
                  <a:srgbClr val="FF0000"/>
                </a:solidFill>
              </a:rPr>
              <a:t>①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构成要件：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a. </a:t>
            </a:r>
            <a:r>
              <a:rPr lang="zh-CN" altLang="en-US">
                <a:solidFill>
                  <a:srgbClr val="FF0000"/>
                </a:solidFill>
              </a:rPr>
              <a:t>存在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正在发生的危险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（如儿童冲出马路）；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b. </a:t>
            </a:r>
            <a:r>
              <a:rPr lang="zh-CN" altLang="en-US">
                <a:solidFill>
                  <a:srgbClr val="FF0000"/>
                </a:solidFill>
              </a:rPr>
              <a:t>避险行为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必要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（无其他更安全的方式，如无法及时刹车）；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c. </a:t>
            </a:r>
            <a:r>
              <a:rPr lang="zh-CN" altLang="en-US">
                <a:solidFill>
                  <a:srgbClr val="FF0000"/>
                </a:solidFill>
              </a:rPr>
              <a:t>损害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小于保护的利益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（撞坏自行车</a:t>
            </a:r>
            <a:r>
              <a:rPr lang="en-US" altLang="zh-CN">
                <a:solidFill>
                  <a:srgbClr val="FF0000"/>
                </a:solidFill>
              </a:rPr>
              <a:t> 150 </a:t>
            </a:r>
            <a:r>
              <a:rPr lang="zh-CN" altLang="en-US">
                <a:solidFill>
                  <a:srgbClr val="FF0000"/>
                </a:solidFill>
              </a:rPr>
              <a:t>元＜撞伤儿童的人身损害）；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责任承担：险情由他人引起（如儿童监护人未尽看管义务）</a:t>
            </a:r>
            <a:r>
              <a:rPr lang="en-US" altLang="en-US"/>
              <a:t>→</a:t>
            </a:r>
            <a:r>
              <a:rPr lang="zh-CN" altLang="en-US"/>
              <a:t>由引起人担责；自然原因引起</a:t>
            </a:r>
            <a:r>
              <a:rPr lang="en-US" altLang="en-US"/>
              <a:t>→</a:t>
            </a:r>
            <a:r>
              <a:rPr lang="zh-CN" altLang="en-US"/>
              <a:t>避险人不担责可补偿；</a:t>
            </a:r>
            <a:endParaRPr lang="zh-CN" altLang="en-US"/>
          </a:p>
          <a:p>
            <a:r>
              <a:rPr lang="zh-CN" altLang="en-US"/>
              <a:t>对应拓展案例</a:t>
            </a:r>
            <a:r>
              <a:rPr lang="en-US" altLang="zh-CN"/>
              <a:t> 3</a:t>
            </a:r>
            <a:r>
              <a:rPr lang="zh-CN" altLang="en-US"/>
              <a:t>：儿童冲出马路是险情，小赵转向是必要避险，损害小于保护利益</a:t>
            </a:r>
            <a:r>
              <a:rPr lang="en-US" altLang="en-US"/>
              <a:t>→</a:t>
            </a:r>
            <a:r>
              <a:rPr lang="zh-CN" altLang="en-US"/>
              <a:t>小赵免责，自行车维修费由儿童监护人承担。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•</a:t>
            </a:r>
            <a:r>
              <a:rPr lang="zh-CN" altLang="en-US"/>
              <a:t>《民法典》第</a:t>
            </a:r>
            <a:r>
              <a:rPr lang="en-US" altLang="zh-CN"/>
              <a:t> 1174 </a:t>
            </a:r>
            <a:r>
              <a:rPr lang="zh-CN" altLang="en-US"/>
              <a:t>条【受害人故意】：</a:t>
            </a:r>
            <a:r>
              <a:rPr lang="en-US" altLang="zh-CN"/>
              <a:t>“</a:t>
            </a:r>
            <a:r>
              <a:rPr lang="zh-CN" altLang="en-US"/>
              <a:t>损害是因受害人故意造成的，行为人不承担责任。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解读：</a:t>
            </a:r>
            <a:r>
              <a:rPr lang="en-US" altLang="en-US">
                <a:solidFill>
                  <a:srgbClr val="FF0000"/>
                </a:solidFill>
              </a:rPr>
              <a:t>①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核心特征：受害人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主动追求或放任损害发生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（如明知设备故障仍使用）；</a:t>
            </a:r>
            <a:r>
              <a:rPr lang="en-US" altLang="en-US">
                <a:solidFill>
                  <a:srgbClr val="FF0000"/>
                </a:solidFill>
              </a:rPr>
              <a:t>②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区别于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受害人过失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（如疏忽大意未注意警示）；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对应拓展案例</a:t>
            </a:r>
            <a:r>
              <a:rPr lang="en-US" altLang="zh-CN"/>
              <a:t> 4</a:t>
            </a:r>
            <a:r>
              <a:rPr lang="zh-CN" altLang="en-US"/>
              <a:t>：小孙明知机床故障且老师禁止使用，仍故意违规操作</a:t>
            </a:r>
            <a:r>
              <a:rPr lang="en-US" altLang="en-US"/>
              <a:t>→</a:t>
            </a:r>
            <a:r>
              <a:rPr lang="zh-CN" altLang="en-US"/>
              <a:t>损害由其故意造成，学校免责，小孙还需赔偿机床维修费</a:t>
            </a:r>
            <a:r>
              <a:rPr lang="en-US" altLang="zh-CN"/>
              <a:t> 800 </a:t>
            </a:r>
            <a:r>
              <a:rPr lang="zh-CN" altLang="en-US"/>
              <a:t>元。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•</a:t>
            </a:r>
            <a:r>
              <a:rPr lang="zh-CN" altLang="en-US"/>
              <a:t>《民法典》第</a:t>
            </a:r>
            <a:r>
              <a:rPr lang="en-US" altLang="zh-CN"/>
              <a:t> 1175 </a:t>
            </a:r>
            <a:r>
              <a:rPr lang="zh-CN" altLang="en-US"/>
              <a:t>条【第三人过错】：</a:t>
            </a:r>
            <a:r>
              <a:rPr lang="en-US" altLang="zh-CN"/>
              <a:t>“</a:t>
            </a:r>
            <a:r>
              <a:rPr lang="zh-CN" altLang="en-US"/>
              <a:t>损害是因第三人造成的，第三人应当承担侵权责任。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解读：</a:t>
            </a:r>
            <a:r>
              <a:rPr lang="en-US" altLang="en-US">
                <a:solidFill>
                  <a:srgbClr val="FF0000"/>
                </a:solidFill>
              </a:rPr>
              <a:t>①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适用条件：损害完全由第三人行为导致，行为人无过错；</a:t>
            </a:r>
            <a:r>
              <a:rPr lang="en-US" altLang="en-US">
                <a:solidFill>
                  <a:srgbClr val="FF0000"/>
                </a:solidFill>
              </a:rPr>
              <a:t>②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若行为人也有过错，需按过错比例担责；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对应拓展案例</a:t>
            </a:r>
            <a:r>
              <a:rPr lang="en-US" altLang="zh-CN"/>
              <a:t> 5</a:t>
            </a:r>
            <a:r>
              <a:rPr lang="zh-CN" altLang="en-US"/>
              <a:t>：小陈的画作损坏是小周推小刘导致，小周是第三人</a:t>
            </a:r>
            <a:r>
              <a:rPr lang="en-US" altLang="en-US"/>
              <a:t>→</a:t>
            </a:r>
            <a:r>
              <a:rPr lang="zh-CN" altLang="en-US"/>
              <a:t>小周需承担赔偿责任，小刘无过错可免责，小周不能以</a:t>
            </a:r>
            <a:r>
              <a:rPr lang="en-US" altLang="zh-CN"/>
              <a:t> “</a:t>
            </a:r>
            <a:r>
              <a:rPr lang="zh-CN" altLang="en-US"/>
              <a:t>小刘先打闹</a:t>
            </a:r>
            <a:r>
              <a:rPr lang="en-US" altLang="zh-CN"/>
              <a:t>” </a:t>
            </a:r>
            <a:r>
              <a:rPr lang="zh-CN" altLang="en-US"/>
              <a:t>为由免责（打闹不直接导致损害，推人是直接原因）。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分析主案例</a:t>
            </a:r>
            <a:r>
              <a:rPr lang="en-US" altLang="zh-CN"/>
              <a:t> 1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小王主张的</a:t>
            </a:r>
            <a:r>
              <a:rPr lang="en-US" altLang="zh-CN"/>
              <a:t>‘</a:t>
            </a:r>
            <a:r>
              <a:rPr lang="zh-CN" altLang="en-US"/>
              <a:t>暴雨</a:t>
            </a:r>
            <a:r>
              <a:rPr lang="en-US" altLang="zh-CN"/>
              <a:t>’</a:t>
            </a:r>
            <a:r>
              <a:rPr lang="zh-CN" altLang="en-US"/>
              <a:t>是否属于不可抗力？满足哪几个要件？酒店扣工资的行为合法吗？</a:t>
            </a:r>
            <a:r>
              <a:rPr lang="en-US" altLang="zh-CN"/>
              <a:t>”</a:t>
            </a:r>
            <a:r>
              <a:rPr lang="zh-CN" altLang="en-US"/>
              <a:t>（请</a:t>
            </a:r>
            <a:r>
              <a:rPr lang="en-US" altLang="zh-CN"/>
              <a:t> 2 </a:t>
            </a:r>
            <a:r>
              <a:rPr lang="zh-CN" altLang="en-US"/>
              <a:t>名学生回答）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答案：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属于不可抗力</a:t>
            </a:r>
            <a:r>
              <a:rPr lang="en-US" altLang="zh-CN">
                <a:solidFill>
                  <a:srgbClr val="FF0000"/>
                </a:solidFill>
              </a:rPr>
              <a:t> —— </a:t>
            </a:r>
            <a:r>
              <a:rPr lang="zh-CN" altLang="en-US">
                <a:solidFill>
                  <a:srgbClr val="FF0000"/>
                </a:solidFill>
              </a:rPr>
              <a:t>满足</a:t>
            </a:r>
            <a:r>
              <a:rPr lang="en-US" altLang="zh-CN">
                <a:solidFill>
                  <a:srgbClr val="FF0000"/>
                </a:solidFill>
              </a:rPr>
              <a:t>‘</a:t>
            </a:r>
            <a:r>
              <a:rPr lang="zh-CN" altLang="en-US">
                <a:solidFill>
                  <a:srgbClr val="FF0000"/>
                </a:solidFill>
              </a:rPr>
              <a:t>不能预见、不能避免、不能克服</a:t>
            </a:r>
            <a:r>
              <a:rPr lang="en-US" altLang="zh-CN">
                <a:solidFill>
                  <a:srgbClr val="FF0000"/>
                </a:solidFill>
              </a:rPr>
              <a:t>’</a:t>
            </a:r>
            <a:r>
              <a:rPr lang="zh-CN" altLang="en-US">
                <a:solidFill>
                  <a:srgbClr val="FF0000"/>
                </a:solidFill>
              </a:rPr>
              <a:t>要件；酒店扣工资不合法，因不可抗力导致迟到，小王无过错，可免除责任，酒店需支付当日工资，依据《民法典》第</a:t>
            </a:r>
            <a:r>
              <a:rPr lang="en-US" altLang="zh-CN">
                <a:solidFill>
                  <a:srgbClr val="FF0000"/>
                </a:solidFill>
              </a:rPr>
              <a:t> 180 </a:t>
            </a:r>
            <a:r>
              <a:rPr lang="zh-CN" altLang="en-US">
                <a:solidFill>
                  <a:srgbClr val="FF0000"/>
                </a:solidFill>
              </a:rPr>
              <a:t>条。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•</a:t>
            </a:r>
            <a:r>
              <a:rPr lang="zh-CN" altLang="en-US">
                <a:sym typeface="+mn-ea"/>
              </a:rPr>
              <a:t>案例分析环节（师生互动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事由适用判断）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分析拓展案例</a:t>
            </a:r>
            <a:r>
              <a:rPr lang="en-US" altLang="zh-CN"/>
              <a:t> 2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小李的行为是否构成正当防卫？有没有超过必要限度？为什么不用赔偿小张的医疗费？</a:t>
            </a:r>
            <a:r>
              <a:rPr lang="en-US" altLang="zh-CN"/>
              <a:t>”</a:t>
            </a:r>
            <a:r>
              <a:rPr lang="zh-CN" altLang="en-US"/>
              <a:t>（请</a:t>
            </a:r>
            <a:r>
              <a:rPr lang="en-US" altLang="zh-CN"/>
              <a:t> 1 </a:t>
            </a:r>
            <a:r>
              <a:rPr lang="zh-CN" altLang="en-US"/>
              <a:t>名学生回答）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答案：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构成正当防卫</a:t>
            </a:r>
            <a:r>
              <a:rPr lang="en-US" altLang="zh-CN">
                <a:solidFill>
                  <a:srgbClr val="FF0000"/>
                </a:solidFill>
              </a:rPr>
              <a:t> —— </a:t>
            </a:r>
            <a:r>
              <a:rPr lang="zh-CN" altLang="en-US">
                <a:solidFill>
                  <a:srgbClr val="FF0000"/>
                </a:solidFill>
              </a:rPr>
              <a:t>小张正在殴打小李（不法侵害），小李推搡针对小张（侵害人），轻微擦伤未超必要限度；依据《民法典》第</a:t>
            </a:r>
            <a:r>
              <a:rPr lang="en-US" altLang="zh-CN">
                <a:solidFill>
                  <a:srgbClr val="FF0000"/>
                </a:solidFill>
              </a:rPr>
              <a:t> 181 </a:t>
            </a:r>
            <a:r>
              <a:rPr lang="zh-CN" altLang="en-US">
                <a:solidFill>
                  <a:srgbClr val="FF0000"/>
                </a:solidFill>
              </a:rPr>
              <a:t>条，小李免责，无需赔偿</a:t>
            </a:r>
            <a:r>
              <a:rPr lang="en-US" altLang="zh-CN">
                <a:solidFill>
                  <a:srgbClr val="FF0000"/>
                </a:solidFill>
              </a:rPr>
              <a:t> 200 </a:t>
            </a:r>
            <a:r>
              <a:rPr lang="zh-CN" altLang="en-US">
                <a:solidFill>
                  <a:srgbClr val="FF0000"/>
                </a:solidFill>
              </a:rPr>
              <a:t>元医疗费。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•</a:t>
            </a:r>
            <a:r>
              <a:rPr lang="zh-CN" altLang="en-US"/>
              <a:t>《民法典》第</a:t>
            </a:r>
            <a:r>
              <a:rPr lang="en-US" altLang="zh-CN"/>
              <a:t> 577 </a:t>
            </a:r>
            <a:r>
              <a:rPr lang="zh-CN" altLang="en-US"/>
              <a:t>条【违约责任】：</a:t>
            </a:r>
            <a:r>
              <a:rPr lang="en-US" altLang="zh-CN"/>
              <a:t>“</a:t>
            </a:r>
            <a:r>
              <a:rPr lang="zh-CN" altLang="en-US"/>
              <a:t>当事人一方不履行合同义务或者履行合同义务不符合约定的，应当承担继续履行、采取补救措施或者赔偿损失等违约责任。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解读：</a:t>
            </a:r>
            <a:r>
              <a:rPr lang="en-US" altLang="en-US">
                <a:solidFill>
                  <a:srgbClr val="FF0000"/>
                </a:solidFill>
              </a:rPr>
              <a:t>①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违约责任的构成要件：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a. </a:t>
            </a:r>
            <a:r>
              <a:rPr lang="zh-CN" altLang="en-US">
                <a:solidFill>
                  <a:srgbClr val="FF0000"/>
                </a:solidFill>
              </a:rPr>
              <a:t>存在有效合同（如租房合同、买卖合同）；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b. </a:t>
            </a:r>
            <a:r>
              <a:rPr lang="zh-CN" altLang="en-US">
                <a:solidFill>
                  <a:srgbClr val="FF0000"/>
                </a:solidFill>
              </a:rPr>
              <a:t>当事人一方不履行义务或履行不符合约定（如逾期交租、卖假货）；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c. </a:t>
            </a:r>
            <a:r>
              <a:rPr lang="zh-CN" altLang="en-US">
                <a:solidFill>
                  <a:srgbClr val="FF0000"/>
                </a:solidFill>
              </a:rPr>
              <a:t>无需证明过错（即使是客观原因，只要违约就需承担，除非有免责事由）；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配套法律条文（条文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解读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案例对应）</a:t>
            </a:r>
            <a:endParaRPr lang="zh-CN" alt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分析拓展案例</a:t>
            </a:r>
            <a:r>
              <a:rPr lang="en-US" altLang="zh-CN"/>
              <a:t> 3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小赵的行为是正当防卫还是紧急避险？自行车维修费该由谁承担？为什么？</a:t>
            </a:r>
            <a:r>
              <a:rPr lang="en-US" altLang="zh-CN"/>
              <a:t>”</a:t>
            </a:r>
            <a:r>
              <a:rPr lang="zh-CN" altLang="en-US"/>
              <a:t>（请</a:t>
            </a:r>
            <a:r>
              <a:rPr lang="en-US" altLang="zh-CN"/>
              <a:t> 2 </a:t>
            </a:r>
            <a:r>
              <a:rPr lang="zh-CN" altLang="en-US"/>
              <a:t>名学生回答）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答案：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是紧急避险（针对儿童冲出的风险，非不法侵害）；维修费由儿童监护人承担</a:t>
            </a:r>
            <a:r>
              <a:rPr lang="en-US" altLang="zh-CN">
                <a:solidFill>
                  <a:srgbClr val="FF0000"/>
                </a:solidFill>
              </a:rPr>
              <a:t> —— </a:t>
            </a:r>
            <a:r>
              <a:rPr lang="zh-CN" altLang="en-US">
                <a:solidFill>
                  <a:srgbClr val="FF0000"/>
                </a:solidFill>
              </a:rPr>
              <a:t>因险情由儿童监护人未尽看管义务引起，依据《民法典》第</a:t>
            </a:r>
            <a:r>
              <a:rPr lang="en-US" altLang="zh-CN">
                <a:solidFill>
                  <a:srgbClr val="FF0000"/>
                </a:solidFill>
              </a:rPr>
              <a:t> 182 </a:t>
            </a:r>
            <a:r>
              <a:rPr lang="zh-CN" altLang="en-US">
                <a:solidFill>
                  <a:srgbClr val="FF0000"/>
                </a:solidFill>
              </a:rPr>
              <a:t>条，小赵免责，监护人需赔偿</a:t>
            </a:r>
            <a:r>
              <a:rPr lang="en-US" altLang="zh-CN">
                <a:solidFill>
                  <a:srgbClr val="FF0000"/>
                </a:solidFill>
              </a:rPr>
              <a:t> 150 </a:t>
            </a:r>
            <a:r>
              <a:rPr lang="zh-CN" altLang="en-US">
                <a:solidFill>
                  <a:srgbClr val="FF0000"/>
                </a:solidFill>
              </a:rPr>
              <a:t>元。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分析拓展案例</a:t>
            </a:r>
            <a:r>
              <a:rPr lang="en-US" altLang="zh-CN"/>
              <a:t> 4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小孙的行为属于</a:t>
            </a:r>
            <a:r>
              <a:rPr lang="en-US" altLang="zh-CN"/>
              <a:t>‘</a:t>
            </a:r>
            <a:r>
              <a:rPr lang="zh-CN" altLang="en-US"/>
              <a:t>受害人故意</a:t>
            </a:r>
            <a:r>
              <a:rPr lang="en-US" altLang="zh-CN"/>
              <a:t>’</a:t>
            </a:r>
            <a:r>
              <a:rPr lang="zh-CN" altLang="en-US"/>
              <a:t>吗？学校能否免责？小孙需要赔偿机床维修费吗？</a:t>
            </a:r>
            <a:r>
              <a:rPr lang="en-US" altLang="zh-CN"/>
              <a:t>”</a:t>
            </a:r>
            <a:r>
              <a:rPr lang="zh-CN" altLang="en-US"/>
              <a:t>（请</a:t>
            </a:r>
            <a:r>
              <a:rPr lang="en-US" altLang="zh-CN"/>
              <a:t> 1 </a:t>
            </a:r>
            <a:r>
              <a:rPr lang="zh-CN" altLang="en-US"/>
              <a:t>名学生回答）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答案：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属于受害人故意</a:t>
            </a:r>
            <a:r>
              <a:rPr lang="en-US" altLang="zh-CN">
                <a:solidFill>
                  <a:srgbClr val="FF0000"/>
                </a:solidFill>
              </a:rPr>
              <a:t> —— </a:t>
            </a:r>
            <a:r>
              <a:rPr lang="zh-CN" altLang="en-US">
                <a:solidFill>
                  <a:srgbClr val="FF0000"/>
                </a:solidFill>
              </a:rPr>
              <a:t>小孙明知机床故障且老师禁止，仍故意操作；依据《民法典》第</a:t>
            </a:r>
            <a:r>
              <a:rPr lang="en-US" altLang="zh-CN">
                <a:solidFill>
                  <a:srgbClr val="FF0000"/>
                </a:solidFill>
              </a:rPr>
              <a:t> 1174 </a:t>
            </a:r>
            <a:r>
              <a:rPr lang="zh-CN" altLang="en-US">
                <a:solidFill>
                  <a:srgbClr val="FF0000"/>
                </a:solidFill>
              </a:rPr>
              <a:t>条，学校免责；小孙还需赔偿机床维修费</a:t>
            </a:r>
            <a:r>
              <a:rPr lang="en-US" altLang="zh-CN">
                <a:solidFill>
                  <a:srgbClr val="FF0000"/>
                </a:solidFill>
              </a:rPr>
              <a:t> 800 </a:t>
            </a:r>
            <a:r>
              <a:rPr lang="zh-CN" altLang="en-US">
                <a:solidFill>
                  <a:srgbClr val="FF0000"/>
                </a:solidFill>
              </a:rPr>
              <a:t>元（因损害由其故意造成）。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分析拓展案例</a:t>
            </a:r>
            <a:r>
              <a:rPr lang="en-US" altLang="zh-CN"/>
              <a:t> 5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小陈的画作损坏是谁的过错？小周能否以</a:t>
            </a:r>
            <a:r>
              <a:rPr lang="en-US" altLang="zh-CN"/>
              <a:t>‘</a:t>
            </a:r>
            <a:r>
              <a:rPr lang="zh-CN" altLang="en-US"/>
              <a:t>第三人过错</a:t>
            </a:r>
            <a:r>
              <a:rPr lang="en-US" altLang="zh-CN"/>
              <a:t>’</a:t>
            </a:r>
            <a:r>
              <a:rPr lang="zh-CN" altLang="en-US"/>
              <a:t>（小刘打闹）免责？为什么？</a:t>
            </a:r>
            <a:r>
              <a:rPr lang="en-US" altLang="zh-CN"/>
              <a:t>”</a:t>
            </a:r>
            <a:r>
              <a:rPr lang="zh-CN" altLang="en-US"/>
              <a:t>（请</a:t>
            </a:r>
            <a:r>
              <a:rPr lang="en-US" altLang="zh-CN"/>
              <a:t> 1 </a:t>
            </a:r>
            <a:r>
              <a:rPr lang="zh-CN" altLang="en-US"/>
              <a:t>名学生回答）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答案：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是小周的过错（直接推人导致损害）；小周不能免责</a:t>
            </a:r>
            <a:r>
              <a:rPr lang="en-US" altLang="zh-CN">
                <a:solidFill>
                  <a:srgbClr val="FF0000"/>
                </a:solidFill>
              </a:rPr>
              <a:t> —— </a:t>
            </a:r>
            <a:r>
              <a:rPr lang="zh-CN" altLang="en-US">
                <a:solidFill>
                  <a:srgbClr val="FF0000"/>
                </a:solidFill>
              </a:rPr>
              <a:t>小刘打闹不直接造成损害，推人是直接原因，依据《民法典》第</a:t>
            </a:r>
            <a:r>
              <a:rPr lang="en-US" altLang="zh-CN">
                <a:solidFill>
                  <a:srgbClr val="FF0000"/>
                </a:solidFill>
              </a:rPr>
              <a:t> 1175 </a:t>
            </a:r>
            <a:r>
              <a:rPr lang="zh-CN" altLang="en-US">
                <a:solidFill>
                  <a:srgbClr val="FF0000"/>
                </a:solidFill>
              </a:rPr>
              <a:t>条，小周需赔偿</a:t>
            </a:r>
            <a:r>
              <a:rPr lang="en-US" altLang="zh-CN">
                <a:solidFill>
                  <a:srgbClr val="FF0000"/>
                </a:solidFill>
              </a:rPr>
              <a:t> 500 </a:t>
            </a:r>
            <a:r>
              <a:rPr lang="zh-CN" altLang="en-US">
                <a:solidFill>
                  <a:srgbClr val="FF0000"/>
                </a:solidFill>
              </a:rPr>
              <a:t>元，小刘无过错可免责。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②</a:t>
            </a:r>
            <a:r>
              <a:rPr lang="en-US" altLang="zh-CN"/>
              <a:t> </a:t>
            </a:r>
            <a:r>
              <a:rPr lang="zh-CN" altLang="en-US"/>
              <a:t>责任形式：继续履行（如补交租金）、补救措施（如退换货）、赔偿损失（如支付违约金、赔偿维修费）。对应主案例</a:t>
            </a:r>
            <a:r>
              <a:rPr lang="en-US" altLang="zh-CN"/>
              <a:t> 1</a:t>
            </a:r>
            <a:r>
              <a:rPr lang="zh-CN" altLang="en-US"/>
              <a:t>：小王与房东有有效租房合同，小王逾期交租</a:t>
            </a:r>
            <a:r>
              <a:rPr lang="en-US" altLang="en-US"/>
              <a:t>→</a:t>
            </a:r>
            <a:r>
              <a:rPr lang="zh-CN" altLang="en-US"/>
              <a:t>违约责任，需补交租金并支付违约金，</a:t>
            </a:r>
            <a:r>
              <a:rPr lang="en-US" altLang="zh-CN"/>
              <a:t>“</a:t>
            </a:r>
            <a:r>
              <a:rPr lang="zh-CN" altLang="en-US"/>
              <a:t>工资未发</a:t>
            </a:r>
            <a:r>
              <a:rPr lang="en-US" altLang="zh-CN"/>
              <a:t>” </a:t>
            </a:r>
            <a:r>
              <a:rPr lang="zh-CN" altLang="en-US"/>
              <a:t>不是免责事由；对应拓展案例</a:t>
            </a:r>
            <a:r>
              <a:rPr lang="en-US" altLang="zh-CN"/>
              <a:t> 2</a:t>
            </a:r>
            <a:r>
              <a:rPr lang="zh-CN" altLang="en-US"/>
              <a:t>：小李与店家有买卖合同，店家卖假货（履行不符合约定）</a:t>
            </a:r>
            <a:r>
              <a:rPr lang="en-US" altLang="en-US"/>
              <a:t>→</a:t>
            </a:r>
            <a:r>
              <a:rPr lang="zh-CN" altLang="en-US"/>
              <a:t>违约责任，需退还</a:t>
            </a:r>
            <a:r>
              <a:rPr lang="en-US" altLang="zh-CN"/>
              <a:t> 120 </a:t>
            </a:r>
            <a:r>
              <a:rPr lang="zh-CN" altLang="en-US"/>
              <a:t>元货款。</a:t>
            </a:r>
            <a:endParaRPr lang="zh-CN" altLang="en-US"/>
          </a:p>
          <a:p>
            <a:r>
              <a:rPr lang="en-US" altLang="zh-CN"/>
              <a:t>•</a:t>
            </a:r>
            <a:r>
              <a:rPr lang="zh-CN" altLang="en-US"/>
              <a:t>《民法典》第</a:t>
            </a:r>
            <a:r>
              <a:rPr lang="en-US" altLang="zh-CN"/>
              <a:t> 1165 </a:t>
            </a:r>
            <a:r>
              <a:rPr lang="zh-CN" altLang="en-US"/>
              <a:t>条【过错侵权责任】：</a:t>
            </a:r>
            <a:r>
              <a:rPr lang="en-US" altLang="zh-CN"/>
              <a:t>“</a:t>
            </a:r>
            <a:r>
              <a:rPr lang="zh-CN" altLang="en-US"/>
              <a:t>行为人因过错侵害他人民事权益造成损害的，应当承担侵权责任。依照法律规定推定行为人有过错，其不能证明自己没有过错的，应当承担侵权责任。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LayoutZOrder" val="2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1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0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01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1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0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05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1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2c11b885b5903a1b8d3ba9e056ab2d01b4bab69"/>
  <p:tag name="KSO_WM_NEWLAYOUT_GROUP_ID" val="layout_30"/>
  <p:tag name="KSO_WM_NEWLAYOUT_ID" val="slide_3d2465070914cbc5"/>
</p:tagLst>
</file>

<file path=ppt/tags/tag11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1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1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9177aa75044bb9523ea98609482cb6b6b6a327e"/>
  <p:tag name="KSO_WM_NEWLAYOUT_GROUP_ID" val="layout_14"/>
  <p:tag name="KSO_WM_NEWLAYOUT_ID" val="slide_fbd1737be693ef9a"/>
</p:tagLst>
</file>

<file path=ppt/tags/tag126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12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3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a4ee222b2f8ffd9fe9841a1a3e6064342580593"/>
  <p:tag name="KSO_WM_NEWLAYOUT_GROUP_ID" val="layout_35"/>
  <p:tag name="KSO_WM_NEWLAYOUT_ID" val="slide_d96357fe6779c82b"/>
</p:tagLst>
</file>

<file path=ppt/tags/tag1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1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b46620b73a79b85868e980b1d7abcd76e62a5d8"/>
  <p:tag name="KSO_WM_NEWLAYOUT_GROUP_ID" val="layout_51"/>
  <p:tag name="KSO_WM_NEWLAYOUT_ID" val="slide_54fafa5e2dac5e66"/>
</p:tagLst>
</file>

<file path=ppt/tags/tag1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5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b1ff3600f89d67fea6fc5640cc7fee44c2720be"/>
  <p:tag name="KSO_WM_NEWLAYOUT_GROUP_ID" val="layout_34"/>
  <p:tag name="KSO_WM_NEWLAYOUT_ID" val="slide_18723710fcbe78b9"/>
</p:tagLst>
</file>

<file path=ppt/tags/tag1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a3fda7dfabcb7b2dc4c5c6257f0522db1b9f19b"/>
  <p:tag name="KSO_WM_NEWLAYOUT_GROUP_ID" val="layout_49"/>
  <p:tag name="KSO_WM_NEWLAYOUT_ID" val="slide_d900eb0a0622dae9"/>
</p:tagLst>
</file>

<file path=ppt/tags/tag161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65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1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f5fad3890d1c6e32918889397a4914bb6e0c2e1"/>
  <p:tag name="KSO_WM_NEWLAYOUT_GROUP_ID" val="layout_6"/>
  <p:tag name="KSO_WM_NEWLAYOUT_ID" val="slide_e87187570ab29065"/>
</p:tagLst>
</file>

<file path=ppt/tags/tag1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7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8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a4c181b62250cc0d24e0e5990e4a7f7f3893e54"/>
  <p:tag name="KSO_WM_NEWLAYOUT_GROUP_ID" val="layout_48"/>
  <p:tag name="KSO_WM_NEWLAYOUT_ID" val="slide_10d253ff511e52b1"/>
</p:tagLst>
</file>

<file path=ppt/tags/tag18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9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4f30f3a216a72025bc12e10b6dfcb46a7e7927f"/>
  <p:tag name="KSO_WM_NEWLAYOUT_GROUP_ID" val="layout_10003"/>
  <p:tag name="KSO_WM_NEWLAYOUT_ID" val="slide_0494728cf98ea3e0"/>
</p:tagLst>
</file>

<file path=ppt/tags/tag1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9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.xml><?xml version="1.0" encoding="utf-8"?>
<p:tagLst xmlns:p="http://schemas.openxmlformats.org/presentationml/2006/main">
  <p:tag name="LayoutZOrder" val="4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0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2fd8fa693b4f5e88a1b758e65cc6ff644a24228"/>
  <p:tag name="KSO_WM_NEWLAYOUT_GROUP_ID" val="layout_54"/>
  <p:tag name="KSO_WM_NEWLAYOUT_ID" val="slide_a5a9318522062f03"/>
</p:tagLst>
</file>

<file path=ppt/tags/tag20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07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208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12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213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1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3b5a1646f096cf98a801779251af9a23985a1f3"/>
  <p:tag name="KSO_WM_NEWLAYOUT_GROUP_ID" val="layout_32"/>
  <p:tag name="KSO_WM_NEWLAYOUT_ID" val="slide_29985086e0bfd03e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2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21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222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5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26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227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e7391afdbae12c3bdcc1af06504ea80b66d0a49"/>
  <p:tag name="KSO_WM_NEWLAYOUT_GROUP_ID" val="layout_61"/>
  <p:tag name="KSO_WM_NEWLAYOUT_ID" val="slide_a545310637f23f8a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3621ab904e3a53a72427e3c32f2db78785fc51a"/>
  <p:tag name="KSO_WM_NEWLAYOUT_GROUP_ID" val="layout_31"/>
  <p:tag name="KSO_WM_NEWLAYOUT_ID" val="slide_e322f756bea7b1bb"/>
</p:tagLst>
</file>

<file path=ppt/tags/tag23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3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4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07729954f0f104f3b2b0589cca3276385956bd3"/>
  <p:tag name="KSO_WM_NEWLAYOUT_GROUP_ID" val="layout_38"/>
  <p:tag name="KSO_WM_NEWLAYOUT_ID" val="slide_aa62b3640af52fc2"/>
</p:tagLst>
</file>

<file path=ppt/tags/tag24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5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YNC_SLIDE_TEXT" val="1"/>
  <p:tag name="KSO_WM_UNIT_INDEX" val="1_1"/>
  <p:tag name="KSO_WM_UNIT_TYPE" val="l_i"/>
</p:tagLst>
</file>

<file path=ppt/tags/tag25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5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d435ded23e9c15e8558b96f76b13a65471f8118"/>
  <p:tag name="KSO_WM_NEWLAYOUT_GROUP_ID" val="layout_2"/>
  <p:tag name="KSO_WM_NEWLAYOUT_ID" val="slide_575721c834a94fa4"/>
</p:tagLst>
</file>

<file path=ppt/tags/tag25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62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6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acd7ac757a9cffc30c0456386b47fd71e50497e"/>
  <p:tag name="KSO_WM_NEWLAYOUT_GROUP_ID" val="layout_3"/>
  <p:tag name="KSO_WM_NEWLAYOUT_ID" val="slide_e2dfb0d17b3ac2ee"/>
</p:tagLst>
</file>

<file path=ppt/tags/tag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70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71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74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75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8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7d5e092c7176e13eee70320a330b1ea65169a95"/>
  <p:tag name="KSO_WM_NEWLAYOUT_GROUP_ID" val="layout_26"/>
  <p:tag name="KSO_WM_NEWLAYOUT_ID" val="slide_5397de42ff9007f8"/>
</p:tagLst>
</file>

<file path=ppt/tags/tag28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8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92cc3b3399e37ea2fe5e08f074f5f3050bfb203"/>
  <p:tag name="KSO_WM_NEWLAYOUT_GROUP_ID" val="layout_59"/>
  <p:tag name="KSO_WM_NEWLAYOUT_ID" val="slide_401ab4eff3e33ded"/>
</p:tagLst>
</file>

<file path=ppt/tags/tag2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9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.xml><?xml version="1.0" encoding="utf-8"?>
<p:tagLst xmlns:p="http://schemas.openxmlformats.org/presentationml/2006/main">
  <p:tag name="LayoutZOrder" val="3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0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33d62c86dc642cce3d5b56839725b52ad25ca0c"/>
  <p:tag name="KSO_WM_NEWLAYOUT_GROUP_ID" val="layout_27"/>
  <p:tag name="KSO_WM_NEWLAYOUT_ID" val="slide_40abaf94baea320f"/>
</p:tagLst>
</file>

<file path=ppt/tags/tag302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3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06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3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1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b277c41a45061ed0c5b77f7c31a6798726a39a3"/>
  <p:tag name="KSO_WM_NEWLAYOUT_GROUP_ID" val="layout_10004"/>
  <p:tag name="KSO_WM_NEWLAYOUT_ID" val="slide_2413216d433b758f"/>
</p:tagLst>
</file>

<file path=ppt/tags/tag31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1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3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1006228917e11a59809f56cc4fef226c50c90f3"/>
  <p:tag name="KSO_WM_NEWLAYOUT_GROUP_ID" val="layout_42"/>
  <p:tag name="KSO_WM_NEWLAYOUT_ID" val="slide_11b78b995f5ef151"/>
</p:tagLst>
</file>

<file path=ppt/tags/tag3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2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2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5e063cd7f473d0330bdd8feab5e10ad0ffabbe3"/>
  <p:tag name="KSO_WM_NEWLAYOUT_GROUP_ID" val="layout_10012"/>
  <p:tag name="KSO_WM_NEWLAYOUT_ID" val="slide_b551fdac1a16f7a8"/>
</p:tagLst>
</file>

<file path=ppt/tags/tag3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f8beef5f64d6702429699c4b7f46dbf0d4f8c17"/>
  <p:tag name="KSO_WM_NEWLAYOUT_GROUP_ID" val="layout_10013"/>
  <p:tag name="KSO_WM_NEWLAYOUT_ID" val="slide_303cabdc9a7e79c6"/>
</p:tagLst>
</file>

<file path=ppt/tags/tag33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4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7c7057e4c9fc47239aaa41d5e0ceb06962c18dc"/>
  <p:tag name="KSO_WM_NEWLAYOUT_GROUP_ID" val="layout_10007"/>
  <p:tag name="KSO_WM_NEWLAYOUT_ID" val="slide_85a19fcb1ee464ed"/>
</p:tagLst>
</file>

<file path=ppt/tags/tag3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5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e82d0b1519f583d939ea74246db9d5b804602d0"/>
  <p:tag name="KSO_WM_NEWLAYOUT_GROUP_ID" val="layout_57"/>
  <p:tag name="KSO_WM_NEWLAYOUT_ID" val="slide_2dcca3900a93bfc0"/>
</p:tagLst>
</file>

<file path=ppt/tags/tag352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56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60.xml><?xml version="1.0" encoding="utf-8"?>
<p:tagLst xmlns:p="http://schemas.openxmlformats.org/presentationml/2006/main">
  <p:tag name="LayoutZOrder" val="4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36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c7f01773fb71ded56442d18cf4b5b17f88698ced"/>
  <p:tag name="KSO_WM_NEWLAYOUT_ID" val="7423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363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UNIT_PRESET_TEXT_INDEX" val="-1"/>
  <p:tag name="KSO_WM_UNIT_PRESET_TEXT_LEN" val="0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7f7ed4dd45b454c6d6d60555731764c3ac24e80b"/>
  <p:tag name="KSO_WM_NEWLAYOUT_GROUP_ID" val="layout_1-5"/>
  <p:tag name="KSO_WM_NEWLAYOUT_ID" val="slide_61223ae7a7f7aefc"/>
</p:tagLst>
</file>

<file path=ppt/tags/tag3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7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3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37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3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37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3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37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8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8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f76e947a343855055171a7ca1e063497de1efab5"/>
  <p:tag name="KSO_WM_NEWLAYOUT_GROUP_ID" val="layout_1-5"/>
  <p:tag name="KSO_WM_NEWLAYOUT_ID" val="slide_cea45c27deb23863"/>
</p:tagLst>
</file>

<file path=ppt/tags/tag3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38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3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9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3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39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3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39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3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39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4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05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06.xml><?xml version="1.0" encoding="utf-8"?>
<p:tagLst xmlns:p="http://schemas.openxmlformats.org/presentationml/2006/main">
  <p:tag name="LayoutZOrder" val="2"/>
  <p:tag name="KSO_WM_UNIT_TYPE" val="i"/>
  <p:tag name="KSO_WM_UNIT_ID" val="_2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07.xml><?xml version="1.0" encoding="utf-8"?>
<p:tagLst xmlns:p="http://schemas.openxmlformats.org/presentationml/2006/main">
  <p:tag name="LayoutZOrder" val="3"/>
  <p:tag name="KSO_WM_UNIT_ID" val="_2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  <p:tag name="KSO_WM_TEMPLATE_USER_THEME" val="1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USER_THEME" val="1"/>
  <p:tag name="KSO_WM_UNIT_ISNUMDGMTITLE" val="0"/>
  <p:tag name="KSO_WM_UNIT_NOCLEAR" val="0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USER_THEME" val="1"/>
  <p:tag name="KSO_WM_UNIT_ISNUMDGMTITLE" val="0"/>
  <p:tag name="KSO_WM_UNIT_NOCLEAR" val="0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USER_THEME" val="1"/>
  <p:tag name="KSO_WM_UNIT_ISNUMDGMTITLE" val="0"/>
  <p:tag name="KSO_WM_UNIT_NOCLEAR" val="0"/>
</p:tagLst>
</file>

<file path=ppt/tags/tag412.xml><?xml version="1.0" encoding="utf-8"?>
<p:tagLst xmlns:p="http://schemas.openxmlformats.org/presentationml/2006/main">
  <p:tag name="KSO_WM_UNIT_TYPE" val="f"/>
  <p:tag name="KSO_WM_UNIT_INDEX" val="1"/>
  <p:tag name="KSO_WM_UNIT_ID" val="_3*f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13.xml><?xml version="1.0" encoding="utf-8"?>
<p:tagLst xmlns:p="http://schemas.openxmlformats.org/presentationml/2006/main">
  <p:tag name="KSO_WM_UNIT_TYPE" val="f"/>
  <p:tag name="KSO_WM_UNIT_INDEX" val="2"/>
  <p:tag name="KSO_WM_UNIT_ID" val="_3*f*2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1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1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1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17.xml><?xml version="1.0" encoding="utf-8"?>
<p:tagLst xmlns:p="http://schemas.openxmlformats.org/presentationml/2006/main">
  <p:tag name="KSO_WM_UNIT_TYPE" val="a"/>
  <p:tag name="KSO_WM_UNIT_INDEX" val="1"/>
  <p:tag name="KSO_WM_UNIT_ID" val="_3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18.xml><?xml version="1.0" encoding="utf-8"?>
<p:tagLst xmlns:p="http://schemas.openxmlformats.org/presentationml/2006/main">
  <p:tag name="KSO_WM_UNIT_TYPE" val="f"/>
  <p:tag name="KSO_WM_UNIT_INDEX" val="1"/>
  <p:tag name="KSO_WM_UNIT_ID" val="_4*f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19.xml><?xml version="1.0" encoding="utf-8"?>
<p:tagLst xmlns:p="http://schemas.openxmlformats.org/presentationml/2006/main">
  <p:tag name="KSO_WM_UNIT_TYPE" val="f"/>
  <p:tag name="KSO_WM_UNIT_INDEX" val="2"/>
  <p:tag name="KSO_WM_UNIT_ID" val="_4*f*2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c401193433d06a9276db873db881c5c6c2785ae"/>
  <p:tag name="KSO_WM_NEWLAYOUT_GROUP_ID" val="layout_10008"/>
  <p:tag name="KSO_WM_NEWLAYOUT_ID" val="slide_fe4f003fc1f70f0a"/>
</p:tagLst>
</file>

<file path=ppt/tags/tag420.xml><?xml version="1.0" encoding="utf-8"?>
<p:tagLst xmlns:p="http://schemas.openxmlformats.org/presentationml/2006/main">
  <p:tag name="KSO_WM_UNIT_TYPE" val="f"/>
  <p:tag name="KSO_WM_UNIT_INDEX" val="3"/>
  <p:tag name="KSO_WM_UNIT_ID" val="_4*f*3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21.xml><?xml version="1.0" encoding="utf-8"?>
<p:tagLst xmlns:p="http://schemas.openxmlformats.org/presentationml/2006/main">
  <p:tag name="KSO_WM_UNIT_TYPE" val="f"/>
  <p:tag name="KSO_WM_UNIT_INDEX" val="4"/>
  <p:tag name="KSO_WM_UNIT_ID" val="_4*f*4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2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2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2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25.xml><?xml version="1.0" encoding="utf-8"?>
<p:tagLst xmlns:p="http://schemas.openxmlformats.org/presentationml/2006/main">
  <p:tag name="KSO_WM_UNIT_TYPE" val="a"/>
  <p:tag name="KSO_WM_UNIT_INDEX" val="1"/>
  <p:tag name="KSO_WM_UNIT_ID" val="_4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2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2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2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29.xml><?xml version="1.0" encoding="utf-8"?>
<p:tagLst xmlns:p="http://schemas.openxmlformats.org/presentationml/2006/main">
  <p:tag name="KSO_WM_UNIT_TYPE" val="a"/>
  <p:tag name="KSO_WM_UNIT_INDEX" val="1"/>
  <p:tag name="KSO_WM_UNIT_ID" val="_5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3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430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2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3.xml><?xml version="1.0" encoding="utf-8"?>
<p:tagLst xmlns:p="http://schemas.openxmlformats.org/presentationml/2006/main">
  <p:tag name="KSO_WM_UNIT_TYPE" val="f"/>
  <p:tag name="KSO_WM_UNIT_INDEX" val="1"/>
  <p:tag name="KSO_WM_UNIT_ID" val="_7*f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3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5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8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40.xml><?xml version="1.0" encoding="utf-8"?>
<p:tagLst xmlns:p="http://schemas.openxmlformats.org/presentationml/2006/main">
  <p:tag name="KSO_WM_UNIT_TYPE" val="f"/>
  <p:tag name="KSO_WM_UNIT_INDEX" val="1"/>
  <p:tag name="KSO_WM_UNIT_ID" val="_8*f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41.xml><?xml version="1.0" encoding="utf-8"?>
<p:tagLst xmlns:p="http://schemas.openxmlformats.org/presentationml/2006/main">
  <p:tag name="KSO_WM_UNIT_TYPE" val="a"/>
  <p:tag name="KSO_WM_UNIT_INDEX" val="1"/>
  <p:tag name="KSO_WM_UNIT_ID" val="_8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42.xml><?xml version="1.0" encoding="utf-8"?>
<p:tagLst xmlns:p="http://schemas.openxmlformats.org/presentationml/2006/main">
  <p:tag name="LayoutZOrder" val="2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43.xml><?xml version="1.0" encoding="utf-8"?>
<p:tagLst xmlns:p="http://schemas.openxmlformats.org/presentationml/2006/main">
  <p:tag name="LayoutZOrder" val="4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44.xml><?xml version="1.0" encoding="utf-8"?>
<p:tagLst xmlns:p="http://schemas.openxmlformats.org/presentationml/2006/main">
  <p:tag name="LayoutZOrder" val="3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45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PRESET_TEXT_INDEX" val="-1"/>
  <p:tag name="KSO_WM_UNIT_PRESET_TEXT_LEN" val="0"/>
</p:tagLst>
</file>

<file path=ppt/tags/tag446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002fd167776debb16e70e62a6f754d95f59340a4"/>
  <p:tag name="KSO_WM_NEWLAYOUT_ID" val="7418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PRESET_TEXT_INDEX" val="-1"/>
  <p:tag name="KSO_WM_UNIT_PRESET_TEXT_LEN" val="0"/>
</p:tagLst>
</file>

<file path=ppt/tags/tag44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PRESET_TEXT_INDEX" val="-1"/>
  <p:tag name="KSO_WM_UNIT_PRESET_TEXT_LEN" val="0"/>
</p:tagLst>
</file>

<file path=ppt/tags/tag448.xml><?xml version="1.0" encoding="utf-8"?>
<p:tagLst xmlns:p="http://schemas.openxmlformats.org/presentationml/2006/main">
  <p:tag name="LayoutZOrder" val="4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4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5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c7f01773fb71ded56442d18cf4b5b17f88698ced"/>
  <p:tag name="KSO_WM_NEWLAYOUT_ID" val="7423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45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UNIT_PRESET_TEXT_INDEX" val="-1"/>
  <p:tag name="KSO_WM_UNIT_PRESET_TEXT_LEN" val="0"/>
</p:tagLst>
</file>

<file path=ppt/tags/tag452.xml><?xml version="1.0" encoding="utf-8"?>
<p:tagLst xmlns:p="http://schemas.openxmlformats.org/presentationml/2006/main">
  <p:tag name="LayoutZOrder" val="2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53.xml><?xml version="1.0" encoding="utf-8"?>
<p:tagLst xmlns:p="http://schemas.openxmlformats.org/presentationml/2006/main">
  <p:tag name="LayoutZOrder" val="4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54.xml><?xml version="1.0" encoding="utf-8"?>
<p:tagLst xmlns:p="http://schemas.openxmlformats.org/presentationml/2006/main">
  <p:tag name="LayoutZOrder" val="3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55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456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105a55206031ff7ba854632884c0016691d3e9bc"/>
  <p:tag name="KSO_WM_NEWLAYOUT_ID" val="7430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6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4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46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140b54af28aa059f6ca121b271efb9713ec4d2ba"/>
  <p:tag name="KSO_WM_NEWLAYOUT_ID" val="1"/>
</p:tagLst>
</file>

<file path=ppt/tags/tag4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46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4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46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4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46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47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4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47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7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7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7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78.xml><?xml version="1.0" encoding="utf-8"?>
<p:tagLst xmlns:p="http://schemas.openxmlformats.org/presentationml/2006/main">
  <p:tag name="KSO_WM_UNIT_TYPE" val="f"/>
  <p:tag name="KSO_WM_UNIT_INDEX" val="1"/>
  <p:tag name="KSO_WM_UNIT_ID" val="_0*f*1"/>
  <p:tag name="KSO_WM_BEAUTIFY_FLAG" val="#wm#"/>
  <p:tag name="KSO_WM_TAG_VERSION" val="1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  <p:tag name="KSO_WM_TEMPLATE_CATEGORY" val="custom"/>
  <p:tag name="KSO_WM_TEMPLATE_INDEX" val="40480754"/>
</p:tagLst>
</file>

<file path=ppt/tags/tag479.xml><?xml version="1.0" encoding="utf-8"?>
<p:tagLst xmlns:p="http://schemas.openxmlformats.org/presentationml/2006/main">
  <p:tag name="KSO_WM_UNIT_TYPE" val="a"/>
  <p:tag name="KSO_WM_UNIT_INDEX" val="1"/>
  <p:tag name="KSO_WM_UNIT_ID" val="_0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  <p:tag name="KSO_WM_TEMPLATE_CATEGORY" val="custom"/>
  <p:tag name="KSO_WM_TEMPLATE_INDEX" val="40480754"/>
</p:tagLst>
</file>

<file path=ppt/tags/tag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80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4b787e1769c53a6b"/>
  <p:tag name="KSO_WM_TEMPLATE_THUMBS_INDEX" val="1、9"/>
  <p:tag name="KSO_WM_TEMPLATE_INDEX" val="40480754"/>
  <p:tag name="KSO_WM_TEMPLATE_CATEGORY" val="custom"/>
  <p:tag name="KSO_WM_TEMPLATE_MASTER_TYPE" val="0"/>
  <p:tag name="KSO_WM_TEMPLATE_COLOR_TYPE" val="0"/>
  <p:tag name="KSO_WM_TAG_VERSION" val="3.0"/>
</p:tagLst>
</file>

<file path=ppt/tags/tag481.xml><?xml version="1.0" encoding="utf-8"?>
<p:tagLst xmlns:p="http://schemas.openxmlformats.org/presentationml/2006/main">
  <p:tag name="KSO_WM_AITEMPLATE_STYLE_ID" val="69796641347"/>
</p:tagLst>
</file>

<file path=ppt/tags/tag48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c7f01773fb71ded56442d18cf4b5b17f88698ced"/>
  <p:tag name="KSO_WM_NEWLAYOUT_ID" val="7423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54"/>
  <p:tag name="KSO_WM_TEMPLATE_CATEGORY" val="custom"/>
  <p:tag name="KSO_WM_UNIT_ISCONTENTSTITLE" val="0"/>
  <p:tag name="KSO_WM_UNIT_PRESET_TEXT_INDEX" val="-1"/>
  <p:tag name="KSO_WM_UNIT_PRESET_TEXT_LEN" val="0"/>
</p:tagLst>
</file>

<file path=ppt/tags/tag483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54"/>
  <p:tag name="KSO_WM_TEMPLATE_CATEGORY" val="custom"/>
  <p:tag name="KSO_WM_UNIT_PRESET_TEXT_INDEX" val="-1"/>
  <p:tag name="KSO_WM_UNIT_PRESET_TEXT_LEN" val="0"/>
</p:tagLst>
</file>

<file path=ppt/tags/tag484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80754"/>
  <p:tag name="KSO_WM_TEMPLATE_CATEGORY" val="custom"/>
  <p:tag name="KSO_WM_SLIDE_INDEX" val="3"/>
  <p:tag name="KSO_WM_SLIDE_ID" val="custom40480754_7"/>
  <p:tag name="KSO_WM_TEMPLATE_MASTER_TYPE" val="0"/>
  <p:tag name="KSO_WM_SLIDE_LAYOUT" val="a_e"/>
  <p:tag name="KSO_WM_SLIDE_LAYOUT_CNT" val="1_1"/>
  <p:tag name="KSO_WM_TEMPLATE_COLOR_TYPE" val="0"/>
  <p:tag name="KSO_WM_TAG_VERSION" val="3.0"/>
</p:tagLst>
</file>

<file path=ppt/tags/tag48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4f30f3a216a72025bc12e10b6dfcb46a7e7927f"/>
  <p:tag name="KSO_WM_NEWLAYOUT_GROUP_ID" val="layout_10003"/>
  <p:tag name="KSO_WM_NEWLAYOUT_ID" val="slide_0494728cf98ea3e0"/>
  <p:tag name="KSO_WM_UNIT_PRESET_TEXT" val="单击此处添加标题"/>
</p:tagLst>
</file>

<file path=ppt/tags/tag4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8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9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92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1347"/>
  <p:tag name="KSO_WM_TEMPLATE_SLIDE_ID" val="slide_0494728cf98ea3e0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49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49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49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105a55206031ff7ba854632884c0016691d3e9bc"/>
  <p:tag name="KSO_WM_NEWLAYOUT_ID" val="7430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0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0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0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0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0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1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1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1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1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1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3e73b179c99504402946436eb6981d96a65a377"/>
  <p:tag name="KSO_WM_NEWLAYOUT_GROUP_ID" val="layout_60"/>
  <p:tag name="KSO_WM_NEWLAYOUT_ID" val="slide_2e2dbdde591b2dc4"/>
</p:tagLst>
</file>

<file path=ppt/tags/tag52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2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2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2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2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53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3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3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3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3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a4c181b62250cc0d24e0e5990e4a7f7f3893e54"/>
  <p:tag name="KSO_WM_NEWLAYOUT_GROUP_ID" val="layout_48"/>
  <p:tag name="KSO_WM_NEWLAYOUT_ID" val="slide_10d253ff511e52b1"/>
  <p:tag name="KSO_WM_UNIT_PRESET_TEXT" val="单击此处添加标题"/>
</p:tagLst>
</file>

<file path=ppt/tags/tag53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346156621&quot;,&quot;product_name&quot;:&quot;wps-wpp-pc&quot;,&quot;intention_code&quot;:&quot;wps_wpp_generate_outline_pay&quot;}*gallery_gallery_ai_v2.1.6_ONLINE*6335343535653861653965386362346162356637313530666132303939316436-slide-24"/>
</p:tagLst>
</file>

<file path=ppt/tags/tag54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5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4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511086038&quot;,&quot;product_name&quot;:&quot;wps-wpp-pc&quot;,&quot;intention_code&quot;:&quot;wps_wpp_generate_outline_pay&quot;}*gallery_gallery_ai_v2.1.6_ONLINE*6335343535653861653965386362346162356637313530666132303939316436-slide-24"/>
</p:tagLst>
</file>

<file path=ppt/tags/tag5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46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1347"/>
  <p:tag name="KSO_WM_TEMPLATE_SLIDE_ID" val="slide_10d253ff511e52b1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4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5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5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5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5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5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6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6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6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6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6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7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7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7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7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7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58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8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83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8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f5fad3890d1c6e32918889397a4914bb6e0c2e1"/>
  <p:tag name="KSO_WM_NEWLAYOUT_GROUP_ID" val="layout_6"/>
  <p:tag name="KSO_WM_NEWLAYOUT_ID" val="slide_e87187570ab29065"/>
  <p:tag name="KSO_WM_UNIT_PRESET_TEXT" val="单击此处添加标题"/>
</p:tagLst>
</file>

<file path=ppt/tags/tag58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483228816&quot;,&quot;product_name&quot;:&quot;wps-wpp-pc&quot;,&quot;intention_code&quot;:&quot;wps_wpp_generate_outline_pay&quot;}*gallery_gallery_ai_v2.1.6_ONLINE*6335343535653861653965386362346162356637313530666132303939316436-slide-25"/>
</p:tagLst>
</file>

<file path=ppt/tags/tag58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5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8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92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1347"/>
  <p:tag name="KSO_WM_TEMPLATE_SLIDE_ID" val="slide_e87187570ab29065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9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9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9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60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0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0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0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0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61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1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1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1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1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c5341adbbde3e943f9e6fec20c677fe24ce5b0e"/>
  <p:tag name="KSO_WM_NEWLAYOUT_GROUP_ID" val="layout_10009"/>
  <p:tag name="KSO_WM_NEWLAYOUT_ID" val="slide_6977251e26b74a7b"/>
</p:tagLst>
</file>

<file path=ppt/tags/tag62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ISNUMDGMTITLE" val="0"/>
  <p:tag name="KSO_WM_UNIT_TEXT_LAYER_COUNT" val="1"/>
</p:tagLst>
</file>

<file path=ppt/tags/tag62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ISNUMDGMTITLE" val="0"/>
  <p:tag name="KSO_WM_UNIT_TEXT_LAYER_COUNT" val="1"/>
</p:tagLst>
</file>

<file path=ppt/tags/tag62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2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2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2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a3fda7dfabcb7b2dc4c5c6257f0522db1b9f19b"/>
  <p:tag name="KSO_WM_NEWLAYOUT_GROUP_ID" val="layout_49"/>
  <p:tag name="KSO_WM_NEWLAYOUT_ID" val="slide_d900eb0a0622dae9"/>
  <p:tag name="KSO_WM_UNIT_PRESET_TEXT" val="单击此处添加标题"/>
</p:tagLst>
</file>

<file path=ppt/tags/tag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630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6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6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34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6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6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38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1347"/>
  <p:tag name="KSO_WM_TEMPLATE_SLIDE_ID" val="slide_d900eb0a0622dae9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4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4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4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4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4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65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5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5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5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5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66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6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66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ISNUMDGMTITLE" val="0"/>
  <p:tag name="KSO_WM_UNIT_TEXT_LAYER_COUNT" val="1"/>
</p:tagLst>
</file>

<file path=ppt/tags/tag66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ISNUMDGMTITLE" val="0"/>
  <p:tag name="KSO_WM_UNIT_TEXT_LAYER_COUNT" val="1"/>
</p:tagLst>
</file>

<file path=ppt/tags/tag66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ISNUMDGMTITLE" val="0"/>
  <p:tag name="KSO_WM_UNIT_TEXT_LAYER_COUNT" val="1"/>
</p:tagLst>
</file>

<file path=ppt/tags/tag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7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ISNUMDGMTITLE" val="0"/>
  <p:tag name="KSO_WM_UNIT_TEXT_LAYER_COUNT" val="1"/>
</p:tagLst>
</file>

<file path=ppt/tags/tag67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ISNUMDGMTITLE" val="0"/>
  <p:tag name="KSO_WM_UNIT_TEXT_LAYER_COUNT" val="1"/>
</p:tagLst>
</file>

<file path=ppt/tags/tag67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ba12088ea78609d18dab52ea9dfc6cf6b932332"/>
  <p:tag name="KSO_WM_NEWLAYOUT_GROUP_ID" val="layout_30"/>
  <p:tag name="KSO_WM_NEWLAYOUT_ID" val="slide_9aff4a90289760fc"/>
</p:tagLst>
</file>

<file path=ppt/tags/tag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7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7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8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8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8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b3c750a5b158bbd1d088b64eb2ff02ebbf10aba"/>
  <p:tag name="KSO_WM_NEWLAYOUT_GROUP_ID" val="layout_10014"/>
  <p:tag name="KSO_WM_NEWLAYOUT_ID" val="slide_504b870359682aa1"/>
</p:tagLst>
</file>

<file path=ppt/tags/tag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b3c53f9d4a30b3b209e9193271e32cc646daf7c"/>
  <p:tag name="KSO_WM_NEWLAYOUT_GROUP_ID" val="layout_6"/>
  <p:tag name="KSO_WM_NEWLAYOUT_ID" val="slide_a8556cd901320e4b"/>
</p:tagLst>
</file>

<file path=ppt/tags/tag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9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031fba17b90cc3f7f6fdbc4083ac2a01862f142"/>
  <p:tag name="KSO_WM_NEWLAYOUT_GROUP_ID" val="layout_39"/>
  <p:tag name="KSO_WM_NEWLAYOUT_ID" val="slide_17aed52960b7305a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47">
      <a:dk1>
        <a:srgbClr val="000000"/>
      </a:dk1>
      <a:lt1>
        <a:srgbClr val="FFFFFF"/>
      </a:lt1>
      <a:dk2>
        <a:srgbClr val="37443B"/>
      </a:dk2>
      <a:lt2>
        <a:srgbClr val="FBF4E9"/>
      </a:lt2>
      <a:accent1>
        <a:srgbClr val="6E8876"/>
      </a:accent1>
      <a:accent2>
        <a:srgbClr val="F2A020"/>
      </a:accent2>
      <a:accent3>
        <a:srgbClr val="B7994A"/>
      </a:accent3>
      <a:accent4>
        <a:srgbClr val="869894"/>
      </a:accent4>
      <a:accent5>
        <a:srgbClr val="5C86CC"/>
      </a:accent5>
      <a:accent6>
        <a:srgbClr val="70AD47"/>
      </a:accent6>
      <a:hlink>
        <a:srgbClr val="000000"/>
      </a:hlink>
      <a:folHlink>
        <a:srgbClr val="954F72"/>
      </a:folHlink>
    </a:clrScheme>
    <a:fontScheme name="简约/商务风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14992</Words>
  <Application>WPS 演示</Application>
  <PresentationFormat>宽屏</PresentationFormat>
  <Paragraphs>461</Paragraphs>
  <Slides>82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82</vt:i4>
      </vt:variant>
    </vt:vector>
  </HeadingPairs>
  <TitlesOfParts>
    <vt:vector size="94" baseType="lpstr">
      <vt:lpstr>Arial</vt:lpstr>
      <vt:lpstr>宋体</vt:lpstr>
      <vt:lpstr>Wingdings</vt:lpstr>
      <vt:lpstr>微软雅黑</vt:lpstr>
      <vt:lpstr>MiSans Light</vt:lpstr>
      <vt:lpstr>MiSans</vt:lpstr>
      <vt:lpstr>Arial Unicode MS</vt:lpstr>
      <vt:lpstr>Calibri</vt:lpstr>
      <vt:lpstr>等线</vt:lpstr>
      <vt:lpstr>Arial</vt:lpstr>
      <vt:lpstr>Office 主题</vt:lpstr>
      <vt:lpstr>1_Office 主题</vt:lpstr>
      <vt:lpstr>模块六：民事责任</vt:lpstr>
      <vt:lpstr>第 15 课时：民事责任（一）—— 民事责任的类型与构成要件</vt:lpstr>
      <vt:lpstr>学习目标</vt:lpstr>
      <vt:lpstr>PowerPoint 演示文稿</vt:lpstr>
      <vt:lpstr>PowerPoint 演示文稿</vt:lpstr>
      <vt:lpstr>PowerPoint 演示文稿</vt:lpstr>
      <vt:lpstr>PowerPoint 演示文稿</vt:lpstr>
      <vt:lpstr>配套法律条文（条文 + 解读 + 案例对应）</vt:lpstr>
      <vt:lpstr>PowerPoint 演示文稿</vt:lpstr>
      <vt:lpstr>PowerPoint 演示文稿</vt:lpstr>
      <vt:lpstr>PowerPoint 演示文稿</vt:lpstr>
      <vt:lpstr>PowerPoint 演示文稿</vt:lpstr>
      <vt:lpstr>•理论讲解环节（分类型拆解 + 要件梳理）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•案例分析环节（师生互动 + 责任判断）</vt:lpstr>
      <vt:lpstr>PowerPoint 演示文稿</vt:lpstr>
      <vt:lpstr>PowerPoint 演示文稿</vt:lpstr>
      <vt:lpstr>PowerPoint 演示文稿</vt:lpstr>
      <vt:lpstr>•小结环节（记忆口诀 + 实践指引）</vt:lpstr>
      <vt:lpstr>第 16 课时：民事责任（二）—— 民事责任的归责原则</vt:lpstr>
      <vt:lpstr>学习目标</vt:lpstr>
      <vt:lpstr>PowerPoint 演示文稿</vt:lpstr>
      <vt:lpstr>PowerPoint 演示文稿</vt:lpstr>
      <vt:lpstr>PowerPoint 演示文稿</vt:lpstr>
      <vt:lpstr>PowerPoint 演示文稿</vt:lpstr>
      <vt:lpstr>配套法律条文（条文 + 解读 + 案例对应）</vt:lpstr>
      <vt:lpstr>PowerPoint 演示文稿</vt:lpstr>
      <vt:lpstr>PowerPoint 演示文稿</vt:lpstr>
      <vt:lpstr>PowerPoint 演示文稿</vt:lpstr>
      <vt:lpstr>•理论讲解环节（分原则拆解 + 举证责任对比）</vt:lpstr>
      <vt:lpstr>PowerPoint 演示文稿</vt:lpstr>
      <vt:lpstr>PowerPoint 演示文稿</vt:lpstr>
      <vt:lpstr>PowerPoint 演示文稿</vt:lpstr>
      <vt:lpstr>•案例分析环节（10 分钟：师生互动 + 原则适用判断）</vt:lpstr>
      <vt:lpstr>PowerPoint 演示文稿</vt:lpstr>
      <vt:lpstr>PowerPoint 演示文稿</vt:lpstr>
      <vt:lpstr>PowerPoint 演示文稿</vt:lpstr>
      <vt:lpstr>•小结环节（5 分钟：记忆口诀 + 举证责任表格 + 实践指引）</vt:lpstr>
      <vt:lpstr>PowerPoint 演示文稿</vt:lpstr>
      <vt:lpstr>第 17 课时：民事责任（三）—— 民事责任的承担方式</vt:lpstr>
      <vt:lpstr>学习目标</vt:lpstr>
      <vt:lpstr>PowerPoint 演示文稿</vt:lpstr>
      <vt:lpstr>PowerPoint 演示文稿</vt:lpstr>
      <vt:lpstr>PowerPoint 演示文稿</vt:lpstr>
      <vt:lpstr>PowerPoint 演示文稿</vt:lpstr>
      <vt:lpstr>配套法律条文（条文 + 解读 + 案例对应）</vt:lpstr>
      <vt:lpstr>PowerPoint 演示文稿</vt:lpstr>
      <vt:lpstr>PowerPoint 演示文稿</vt:lpstr>
      <vt:lpstr>PowerPoint 演示文稿</vt:lpstr>
      <vt:lpstr>PowerPoint 演示文稿</vt:lpstr>
      <vt:lpstr>•理论讲解环节（25 分钟：分类型拆解 + 适用场景举例）</vt:lpstr>
      <vt:lpstr>PowerPoint 演示文稿</vt:lpstr>
      <vt:lpstr>PowerPoint 演示文稿</vt:lpstr>
      <vt:lpstr>PowerPoint 演示文稿</vt:lpstr>
      <vt:lpstr>案例分析</vt:lpstr>
      <vt:lpstr>PowerPoint 演示文稿</vt:lpstr>
      <vt:lpstr>PowerPoint 演示文稿</vt:lpstr>
      <vt:lpstr>PowerPoint 演示文稿</vt:lpstr>
      <vt:lpstr>第 18 课时：民事责任（四）—— 民事责任的免责事由</vt:lpstr>
      <vt:lpstr>学习目标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配套法律条文（条文 + 解读 + 案例对应）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•案例分析环节（师生互动 + 事由适用判断）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民  法</dc:title>
  <dc:creator/>
  <cp:lastModifiedBy>阳光海岸</cp:lastModifiedBy>
  <cp:revision>14</cp:revision>
  <dcterms:created xsi:type="dcterms:W3CDTF">2025-11-09T08:07:00Z</dcterms:created>
  <dcterms:modified xsi:type="dcterms:W3CDTF">2025-11-09T15:34:55Z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B75C98F4C40948689CB49D1002CA5FAC</vt:lpwstr>
  </property>
  <property fmtid="{D5CDD505-2E9C-101B-9397-08002B2CF9AE}" pid="4" name="KSOTemplateUUID">
    <vt:lpwstr>v1.0_ai_69796641347</vt:lpwstr>
  </property>
</Properties>
</file>