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94"/>
  </p:notesMasterIdLst>
  <p:handoutMasterIdLst>
    <p:handoutMasterId r:id="rId95"/>
  </p:handoutMasterIdLst>
  <p:sldIdLst>
    <p:sldId id="266" r:id="rId4"/>
    <p:sldId id="306" r:id="rId5"/>
    <p:sldId id="355" r:id="rId6"/>
    <p:sldId id="356" r:id="rId7"/>
    <p:sldId id="357" r:id="rId8"/>
    <p:sldId id="358" r:id="rId9"/>
    <p:sldId id="359" r:id="rId10"/>
    <p:sldId id="360" r:id="rId11"/>
    <p:sldId id="361" r:id="rId12"/>
    <p:sldId id="362" r:id="rId13"/>
    <p:sldId id="363" r:id="rId14"/>
    <p:sldId id="365" r:id="rId15"/>
    <p:sldId id="364" r:id="rId16"/>
    <p:sldId id="366" r:id="rId17"/>
    <p:sldId id="367" r:id="rId18"/>
    <p:sldId id="368" r:id="rId19"/>
    <p:sldId id="369" r:id="rId20"/>
    <p:sldId id="370" r:id="rId21"/>
    <p:sldId id="371" r:id="rId22"/>
    <p:sldId id="372" r:id="rId23"/>
    <p:sldId id="373" r:id="rId24"/>
    <p:sldId id="375" r:id="rId25"/>
    <p:sldId id="376" r:id="rId26"/>
    <p:sldId id="307"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26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413" r:id="rId65"/>
    <p:sldId id="414" r:id="rId66"/>
    <p:sldId id="415" r:id="rId67"/>
    <p:sldId id="416" r:id="rId68"/>
    <p:sldId id="417" r:id="rId69"/>
    <p:sldId id="418" r:id="rId70"/>
    <p:sldId id="419" r:id="rId71"/>
    <p:sldId id="270" r:id="rId72"/>
    <p:sldId id="420" r:id="rId73"/>
    <p:sldId id="421" r:id="rId74"/>
    <p:sldId id="422" r:id="rId75"/>
    <p:sldId id="423" r:id="rId76"/>
    <p:sldId id="424" r:id="rId77"/>
    <p:sldId id="425" r:id="rId78"/>
    <p:sldId id="426" r:id="rId79"/>
    <p:sldId id="427" r:id="rId80"/>
    <p:sldId id="428" r:id="rId81"/>
    <p:sldId id="429" r:id="rId82"/>
    <p:sldId id="430" r:id="rId83"/>
    <p:sldId id="431" r:id="rId84"/>
    <p:sldId id="432" r:id="rId85"/>
    <p:sldId id="433" r:id="rId86"/>
    <p:sldId id="434" r:id="rId87"/>
    <p:sldId id="435" r:id="rId88"/>
    <p:sldId id="436" r:id="rId89"/>
    <p:sldId id="437" r:id="rId90"/>
    <p:sldId id="438" r:id="rId91"/>
    <p:sldId id="439" r:id="rId92"/>
    <p:sldId id="440" r:id="rId9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哒哒 熊猫" initials="哒哒"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commentAuthors" Target="commentAuthors.xml"/><Relationship Id="rId98" Type="http://schemas.openxmlformats.org/officeDocument/2006/relationships/tableStyles" Target="tableStyles.xml"/><Relationship Id="rId97" Type="http://schemas.openxmlformats.org/officeDocument/2006/relationships/viewProps" Target="viewProps.xml"/><Relationship Id="rId96" Type="http://schemas.openxmlformats.org/officeDocument/2006/relationships/presProps" Target="presProps.xml"/><Relationship Id="rId95" Type="http://schemas.openxmlformats.org/officeDocument/2006/relationships/handoutMaster" Target="handoutMasters/handoutMaster1.xml"/><Relationship Id="rId94" Type="http://schemas.openxmlformats.org/officeDocument/2006/relationships/notesMaster" Target="notesMasters/notesMaster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0" Type="http://schemas.openxmlformats.org/officeDocument/2006/relationships/tags" Target="../tags/tag3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5" Type="http://schemas.openxmlformats.org/officeDocument/2006/relationships/tags" Target="../tags/tag215.xml"/><Relationship Id="rId14" Type="http://schemas.openxmlformats.org/officeDocument/2006/relationships/tags" Target="../tags/tag214.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5" Type="http://schemas.openxmlformats.org/officeDocument/2006/relationships/tags" Target="../tags/tag229.xml"/><Relationship Id="rId14" Type="http://schemas.openxmlformats.org/officeDocument/2006/relationships/tags" Target="../tags/tag228.xml"/><Relationship Id="rId13" Type="http://schemas.openxmlformats.org/officeDocument/2006/relationships/tags" Target="../tags/tag227.xml"/><Relationship Id="rId12" Type="http://schemas.openxmlformats.org/officeDocument/2006/relationships/tags" Target="../tags/tag226.xml"/><Relationship Id="rId11" Type="http://schemas.openxmlformats.org/officeDocument/2006/relationships/tags" Target="../tags/tag225.xml"/><Relationship Id="rId10" Type="http://schemas.openxmlformats.org/officeDocument/2006/relationships/tags" Target="../tags/tag22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3" Type="http://schemas.openxmlformats.org/officeDocument/2006/relationships/tags" Target="../tags/tag277.xml"/><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3" Type="http://schemas.openxmlformats.org/officeDocument/2006/relationships/tags" Target="../tags/tag289.xml"/><Relationship Id="rId12" Type="http://schemas.openxmlformats.org/officeDocument/2006/relationships/tags" Target="../tags/tag28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2" Type="http://schemas.openxmlformats.org/officeDocument/2006/relationships/tags" Target="../tags/tag330.xml"/><Relationship Id="rId11" Type="http://schemas.openxmlformats.org/officeDocument/2006/relationships/tags" Target="../tags/tag329.xml"/><Relationship Id="rId10" Type="http://schemas.openxmlformats.org/officeDocument/2006/relationships/tags" Target="../tags/tag328.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0" Type="http://schemas.openxmlformats.org/officeDocument/2006/relationships/tags" Target="../tags/tag339.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3" Type="http://schemas.openxmlformats.org/officeDocument/2006/relationships/tags" Target="../tags/tag359.xml"/><Relationship Id="rId12" Type="http://schemas.openxmlformats.org/officeDocument/2006/relationships/tags" Target="../tags/tag358.xml"/><Relationship Id="rId11" Type="http://schemas.openxmlformats.org/officeDocument/2006/relationships/tags" Target="../tags/tag357.xml"/><Relationship Id="rId10" Type="http://schemas.openxmlformats.org/officeDocument/2006/relationships/tags" Target="../tags/tag356.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363.xml"/><Relationship Id="rId6" Type="http://schemas.openxmlformats.org/officeDocument/2006/relationships/tags" Target="../tags/tag362.xml"/><Relationship Id="rId5" Type="http://schemas.openxmlformats.org/officeDocument/2006/relationships/image" Target="../media/image2.png"/><Relationship Id="rId4" Type="http://schemas.openxmlformats.org/officeDocument/2006/relationships/tags" Target="../tags/tag361.xml"/><Relationship Id="rId3" Type="http://schemas.openxmlformats.org/officeDocument/2006/relationships/image" Target="../media/image1.png"/><Relationship Id="rId2" Type="http://schemas.openxmlformats.org/officeDocument/2006/relationships/tags" Target="../tags/tag360.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8" Type="http://schemas.openxmlformats.org/officeDocument/2006/relationships/tags" Target="../tags/tag380.xml"/><Relationship Id="rId17" Type="http://schemas.openxmlformats.org/officeDocument/2006/relationships/tags" Target="../tags/tag379.xml"/><Relationship Id="rId16" Type="http://schemas.openxmlformats.org/officeDocument/2006/relationships/tags" Target="../tags/tag378.xml"/><Relationship Id="rId15" Type="http://schemas.openxmlformats.org/officeDocument/2006/relationships/tags" Target="../tags/tag377.xml"/><Relationship Id="rId14" Type="http://schemas.openxmlformats.org/officeDocument/2006/relationships/tags" Target="../tags/tag376.xml"/><Relationship Id="rId13" Type="http://schemas.openxmlformats.org/officeDocument/2006/relationships/tags" Target="../tags/tag375.xml"/><Relationship Id="rId12" Type="http://schemas.openxmlformats.org/officeDocument/2006/relationships/tags" Target="../tags/tag374.xml"/><Relationship Id="rId11" Type="http://schemas.openxmlformats.org/officeDocument/2006/relationships/tags" Target="../tags/tag373.xml"/><Relationship Id="rId10" Type="http://schemas.openxmlformats.org/officeDocument/2006/relationships/tags" Target="../tags/tag372.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88.xml"/><Relationship Id="rId8" Type="http://schemas.openxmlformats.org/officeDocument/2006/relationships/tags" Target="../tags/tag387.xml"/><Relationship Id="rId7" Type="http://schemas.openxmlformats.org/officeDocument/2006/relationships/tags" Target="../tags/tag386.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1" Type="http://schemas.openxmlformats.org/officeDocument/2006/relationships/tags" Target="../tags/tag400.xml"/><Relationship Id="rId20" Type="http://schemas.openxmlformats.org/officeDocument/2006/relationships/tags" Target="../tags/tag399.xml"/><Relationship Id="rId2" Type="http://schemas.openxmlformats.org/officeDocument/2006/relationships/tags" Target="../tags/tag381.xml"/><Relationship Id="rId19" Type="http://schemas.openxmlformats.org/officeDocument/2006/relationships/tags" Target="../tags/tag398.xml"/><Relationship Id="rId18" Type="http://schemas.openxmlformats.org/officeDocument/2006/relationships/tags" Target="../tags/tag397.xml"/><Relationship Id="rId17" Type="http://schemas.openxmlformats.org/officeDocument/2006/relationships/tags" Target="../tags/tag396.xml"/><Relationship Id="rId16" Type="http://schemas.openxmlformats.org/officeDocument/2006/relationships/tags" Target="../tags/tag395.xml"/><Relationship Id="rId15" Type="http://schemas.openxmlformats.org/officeDocument/2006/relationships/tags" Target="../tags/tag394.xml"/><Relationship Id="rId14" Type="http://schemas.openxmlformats.org/officeDocument/2006/relationships/tags" Target="../tags/tag393.xml"/><Relationship Id="rId13" Type="http://schemas.openxmlformats.org/officeDocument/2006/relationships/tags" Target="../tags/tag392.xml"/><Relationship Id="rId12" Type="http://schemas.openxmlformats.org/officeDocument/2006/relationships/tags" Target="../tags/tag391.xml"/><Relationship Id="rId11" Type="http://schemas.openxmlformats.org/officeDocument/2006/relationships/tags" Target="../tags/tag390.xml"/><Relationship Id="rId10" Type="http://schemas.openxmlformats.org/officeDocument/2006/relationships/tags" Target="../tags/tag389.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411.xml"/><Relationship Id="rId7" Type="http://schemas.openxmlformats.org/officeDocument/2006/relationships/tags" Target="../tags/tag410.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image" Target="../media/image3.png"/><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tags" Target="../tags/tag418.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5" Type="http://schemas.openxmlformats.org/officeDocument/2006/relationships/tags" Target="../tags/tag429.xml"/><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432.xml"/><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447.xml"/><Relationship Id="rId8" Type="http://schemas.openxmlformats.org/officeDocument/2006/relationships/tags" Target="../tags/tag446.xml"/><Relationship Id="rId7" Type="http://schemas.openxmlformats.org/officeDocument/2006/relationships/tags" Target="../tags/tag445.xml"/><Relationship Id="rId6" Type="http://schemas.openxmlformats.org/officeDocument/2006/relationships/image" Target="../media/image2.png"/><Relationship Id="rId5" Type="http://schemas.openxmlformats.org/officeDocument/2006/relationships/tags" Target="../tags/tag444.xml"/><Relationship Id="rId4" Type="http://schemas.openxmlformats.org/officeDocument/2006/relationships/image" Target="../media/image1.png"/><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7" Type="http://schemas.openxmlformats.org/officeDocument/2006/relationships/tags" Target="../tags/tag451.xml"/><Relationship Id="rId6" Type="http://schemas.openxmlformats.org/officeDocument/2006/relationships/tags" Target="../tags/tag450.xml"/><Relationship Id="rId5" Type="http://schemas.openxmlformats.org/officeDocument/2006/relationships/image" Target="../media/image2.png"/><Relationship Id="rId4" Type="http://schemas.openxmlformats.org/officeDocument/2006/relationships/tags" Target="../tags/tag449.xml"/><Relationship Id="rId3" Type="http://schemas.openxmlformats.org/officeDocument/2006/relationships/image" Target="../media/image1.png"/><Relationship Id="rId2" Type="http://schemas.openxmlformats.org/officeDocument/2006/relationships/tags" Target="../tags/tag448.xm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456.xml"/><Relationship Id="rId7" Type="http://schemas.openxmlformats.org/officeDocument/2006/relationships/tags" Target="../tags/tag455.xml"/><Relationship Id="rId6" Type="http://schemas.openxmlformats.org/officeDocument/2006/relationships/image" Target="../media/image2.png"/><Relationship Id="rId5" Type="http://schemas.openxmlformats.org/officeDocument/2006/relationships/tags" Target="../tags/tag454.xml"/><Relationship Id="rId4" Type="http://schemas.openxmlformats.org/officeDocument/2006/relationships/image" Target="../media/image1.png"/><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464.xml"/><Relationship Id="rId8" Type="http://schemas.openxmlformats.org/officeDocument/2006/relationships/tags" Target="../tags/tag463.xml"/><Relationship Id="rId7" Type="http://schemas.openxmlformats.org/officeDocument/2006/relationships/tags" Target="../tags/tag462.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8" Type="http://schemas.openxmlformats.org/officeDocument/2006/relationships/tags" Target="../tags/tag473.xml"/><Relationship Id="rId17" Type="http://schemas.openxmlformats.org/officeDocument/2006/relationships/tags" Target="../tags/tag472.xml"/><Relationship Id="rId16" Type="http://schemas.openxmlformats.org/officeDocument/2006/relationships/tags" Target="../tags/tag471.xml"/><Relationship Id="rId15" Type="http://schemas.openxmlformats.org/officeDocument/2006/relationships/tags" Target="../tags/tag470.xml"/><Relationship Id="rId14" Type="http://schemas.openxmlformats.org/officeDocument/2006/relationships/tags" Target="../tags/tag469.xml"/><Relationship Id="rId13" Type="http://schemas.openxmlformats.org/officeDocument/2006/relationships/tags" Target="../tags/tag468.xml"/><Relationship Id="rId12" Type="http://schemas.openxmlformats.org/officeDocument/2006/relationships/tags" Target="../tags/tag467.xml"/><Relationship Id="rId11" Type="http://schemas.openxmlformats.org/officeDocument/2006/relationships/tags" Target="../tags/tag466.xml"/><Relationship Id="rId10" Type="http://schemas.openxmlformats.org/officeDocument/2006/relationships/tags" Target="../tags/tag465.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968" y="136131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968" y="38409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184" y="523097"/>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结束页_1_5">
    <p:bg>
      <p:bgRef idx="1001">
        <a:schemeClr val="bg2"/>
      </p:bgRef>
    </p:bg>
    <p:spTree>
      <p:nvGrpSpPr>
        <p:cNvPr id="1" name=""/>
        <p:cNvGrpSpPr/>
        <p:nvPr/>
      </p:nvGrpSpPr>
      <p:grpSpPr>
        <a:xfrm>
          <a:off x="0" y="0"/>
          <a:ext cx="0" cy="0"/>
          <a:chOff x="0" y="0"/>
          <a:chExt cx="0" cy="0"/>
        </a:xfrm>
      </p:grpSpPr>
      <p:sp>
        <p:nvSpPr>
          <p:cNvPr id="39" name="椭圆 38"/>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7"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8747" r="59570"/>
          <a:stretch>
            <a:fillRect/>
          </a:stretch>
        </p:blipFill>
        <p:spPr>
          <a:xfrm>
            <a:off x="304800" y="932180"/>
            <a:ext cx="5185410" cy="5925820"/>
          </a:xfrm>
          <a:prstGeom prst="rect">
            <a:avLst/>
          </a:prstGeom>
        </p:spPr>
      </p:pic>
      <p:pic>
        <p:nvPicPr>
          <p:cNvPr id="6"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9002395" y="4147820"/>
            <a:ext cx="3189605" cy="2702560"/>
          </a:xfrm>
          <a:prstGeom prst="rect">
            <a:avLst/>
          </a:prstGeom>
        </p:spPr>
      </p:pic>
      <p:sp>
        <p:nvSpPr>
          <p:cNvPr id="11" name="Subtitle 10"/>
          <p:cNvSpPr>
            <a:spLocks noGrp="1"/>
          </p:cNvSpPr>
          <p:nvPr>
            <p:ph type="body" idx="16386" hasCustomPrompt="1"/>
            <p:custDataLst>
              <p:tags r:id="rId7"/>
            </p:custDataLst>
          </p:nvPr>
        </p:nvSpPr>
        <p:spPr>
          <a:xfrm>
            <a:off x="5726642" y="2667000"/>
            <a:ext cx="5449358" cy="457200"/>
          </a:xfrm>
          <a:noFill/>
        </p:spPr>
        <p:txBody>
          <a:bodyPr vert="horz" lIns="0" tIns="0" rIns="0" bIns="0" anchor="t">
            <a:normAutofit/>
          </a:bodyPr>
          <a:lstStyle>
            <a:lvl1pPr marL="0" indent="0" algn="r">
              <a:lnSpc>
                <a:spcPct val="125000"/>
              </a:lnSpc>
              <a:spcBef>
                <a:spcPct val="0"/>
              </a:spcBef>
              <a:spcAft>
                <a:spcPct val="0"/>
              </a:spcAft>
              <a:buNone/>
              <a:defRPr sz="2400" b="0" spc="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p:cNvSpPr>
            <a:spLocks noGrp="1"/>
          </p:cNvSpPr>
          <p:nvPr>
            <p:ph type="ctrTitle" idx="16385" hasCustomPrompt="1"/>
            <p:custDataLst>
              <p:tags r:id="rId8"/>
            </p:custDataLst>
          </p:nvPr>
        </p:nvSpPr>
        <p:spPr>
          <a:xfrm>
            <a:off x="5724878" y="3175000"/>
            <a:ext cx="5451122" cy="1016000"/>
          </a:xfrm>
        </p:spPr>
        <p:txBody>
          <a:bodyPr vert="horz" wrap="square" lIns="0" tIns="0" rIns="0" bIns="0" anchor="t" anchorCtr="0">
            <a:normAutofit/>
          </a:bodyPr>
          <a:lstStyle>
            <a:lvl1pPr marL="0" indent="0" algn="r">
              <a:lnSpc>
                <a:spcPct val="100000"/>
              </a:lnSpc>
              <a:spcBef>
                <a:spcPct val="0"/>
              </a:spcBef>
              <a:spcAft>
                <a:spcPct val="0"/>
              </a:spcAft>
              <a:buNone/>
              <a:defRPr sz="6400" b="1" spc="0">
                <a:solidFill>
                  <a:schemeClr val="accent1"/>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正文页-6_2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3" hasCustomPrompt="1"/>
            <p:custDataLst>
              <p:tags r:id="rId7"/>
            </p:custDataLst>
          </p:nvPr>
        </p:nvSpPr>
        <p:spPr>
          <a:xfrm>
            <a:off x="609600" y="22860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228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27940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609600" y="37084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762000" y="37084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42164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609600" y="51308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762000" y="5130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762000" y="5638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正文页-61_1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7543800" y="1524000"/>
            <a:ext cx="4038600" cy="4724400"/>
          </a:xfrm>
          <a:custGeom>
            <a:avLst/>
            <a:gdLst>
              <a:gd name="connisteX0" fmla="*/ 0 w 4038600"/>
              <a:gd name="connsiteY0" fmla="*/ 0 h 4724400"/>
              <a:gd name="connisteX1" fmla="*/ 3835400 w 4038600"/>
              <a:gd name="connsiteY1" fmla="*/ 0 h 4724400"/>
              <a:gd name="connisteX2" fmla="*/ 4038600 w 4038600"/>
              <a:gd name="connsiteY2" fmla="*/ 203200 h 4724400"/>
              <a:gd name="connisteX3" fmla="*/ 4038600 w 4038600"/>
              <a:gd name="connsiteY3" fmla="*/ 4521200 h 4724400"/>
              <a:gd name="connisteX4" fmla="*/ 3835400 w 4038600"/>
              <a:gd name="connsiteY4" fmla="*/ 4724400 h 4724400"/>
              <a:gd name="connisteX5" fmla="*/ 0 w 4038600"/>
              <a:gd name="connsiteY5" fmla="*/ 4724400 h 4724400"/>
              <a:gd name="connisteX6" fmla="*/ 0 w 40386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0"/>
                </a:moveTo>
                <a:lnTo>
                  <a:pt x="3835400" y="0"/>
                </a:lnTo>
                <a:cubicBezTo>
                  <a:pt x="3947624" y="0"/>
                  <a:pt x="4038600" y="90976"/>
                  <a:pt x="4038600" y="203200"/>
                </a:cubicBezTo>
                <a:lnTo>
                  <a:pt x="4038600" y="4521200"/>
                </a:lnTo>
                <a:cubicBezTo>
                  <a:pt x="4038600" y="4633424"/>
                  <a:pt x="3947624" y="4724400"/>
                  <a:pt x="3835400" y="4724400"/>
                </a:cubicBezTo>
                <a:lnTo>
                  <a:pt x="0" y="4724400"/>
                </a:lnTo>
                <a:lnTo>
                  <a:pt x="0" y="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1524000"/>
            <a:ext cx="6934200" cy="4724400"/>
          </a:xfrm>
          <a:custGeom>
            <a:avLst/>
            <a:gdLst>
              <a:gd name="connisteX0" fmla="*/ 0 w 6934200"/>
              <a:gd name="connsiteY0" fmla="*/ 203200 h 4724400"/>
              <a:gd name="connisteX1" fmla="*/ 203200 w 6934200"/>
              <a:gd name="connsiteY1" fmla="*/ 0 h 4724400"/>
              <a:gd name="connisteX2" fmla="*/ 6934200 w 6934200"/>
              <a:gd name="connsiteY2" fmla="*/ 0 h 4724400"/>
              <a:gd name="connisteX3" fmla="*/ 6934200 w 6934200"/>
              <a:gd name="connsiteY3" fmla="*/ 4724400 h 4724400"/>
              <a:gd name="connisteX4" fmla="*/ 203200 w 6934200"/>
              <a:gd name="connsiteY4" fmla="*/ 4724400 h 4724400"/>
              <a:gd name="connisteX5" fmla="*/ 0 w 6934200"/>
              <a:gd name="connsiteY5" fmla="*/ 4521200 h 4724400"/>
              <a:gd name="connisteX6" fmla="*/ 0 w 69342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934200" h="4724400">
                <a:moveTo>
                  <a:pt x="0" y="203200"/>
                </a:moveTo>
                <a:cubicBezTo>
                  <a:pt x="0" y="90976"/>
                  <a:pt x="90976" y="0"/>
                  <a:pt x="203200" y="0"/>
                </a:cubicBezTo>
                <a:lnTo>
                  <a:pt x="6934200" y="0"/>
                </a:lnTo>
                <a:lnTo>
                  <a:pt x="6934200" y="4724400"/>
                </a:lnTo>
                <a:lnTo>
                  <a:pt x="203200" y="4724400"/>
                </a:lnTo>
                <a:cubicBezTo>
                  <a:pt x="90976" y="4724400"/>
                  <a:pt x="0" y="4633424"/>
                  <a:pt x="0" y="452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1066800" y="21082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66800" y="2667000"/>
            <a:ext cx="60198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1066800" y="41910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1066800" y="4749800"/>
            <a:ext cx="60198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正文页-10012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486400" cy="4724400"/>
          </a:xfrm>
          <a:custGeom>
            <a:avLst/>
            <a:gdLst>
              <a:gd name="connisteX0" fmla="*/ 0 w 5486400"/>
              <a:gd name="connsiteY0" fmla="*/ 203200 h 4724400"/>
              <a:gd name="connisteX1" fmla="*/ 203200 w 5486400"/>
              <a:gd name="connsiteY1" fmla="*/ 0 h 4724400"/>
              <a:gd name="connisteX2" fmla="*/ 5283200 w 5486400"/>
              <a:gd name="connsiteY2" fmla="*/ 0 h 4724400"/>
              <a:gd name="connisteX3" fmla="*/ 5486400 w 5486400"/>
              <a:gd name="connsiteY3" fmla="*/ 203200 h 4724400"/>
              <a:gd name="connisteX4" fmla="*/ 5486400 w 5486400"/>
              <a:gd name="connsiteY4" fmla="*/ 4521200 h 4724400"/>
              <a:gd name="connisteX5" fmla="*/ 5283200 w 5486400"/>
              <a:gd name="connsiteY5" fmla="*/ 4724400 h 4724400"/>
              <a:gd name="connisteX6" fmla="*/ 203200 w 5486400"/>
              <a:gd name="connsiteY6" fmla="*/ 4724400 h 4724400"/>
              <a:gd name="connisteX7" fmla="*/ 0 w 5486400"/>
              <a:gd name="connsiteY7" fmla="*/ 4521200 h 4724400"/>
              <a:gd name="connisteX8" fmla="*/ 0 w 5486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4724400">
                <a:moveTo>
                  <a:pt x="0" y="203200"/>
                </a:moveTo>
                <a:cubicBezTo>
                  <a:pt x="0" y="90976"/>
                  <a:pt x="90976" y="0"/>
                  <a:pt x="203200" y="0"/>
                </a:cubicBezTo>
                <a:lnTo>
                  <a:pt x="5283200" y="0"/>
                </a:lnTo>
                <a:cubicBezTo>
                  <a:pt x="5395424" y="0"/>
                  <a:pt x="5486400" y="90976"/>
                  <a:pt x="5486400" y="203200"/>
                </a:cubicBezTo>
                <a:lnTo>
                  <a:pt x="5486400" y="4521200"/>
                </a:lnTo>
                <a:cubicBezTo>
                  <a:pt x="5486400" y="4633424"/>
                  <a:pt x="5395424" y="4724400"/>
                  <a:pt x="52832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553200" y="18034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53200" y="2362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553200" y="41910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553200" y="47498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正文页-10008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图片占位符 11"/>
          <p:cNvSpPr>
            <a:spLocks noGrp="1"/>
          </p:cNvSpPr>
          <p:nvPr>
            <p:ph type="pic" idx="16390" hasCustomPrompt="1"/>
            <p:custDataLst>
              <p:tags r:id="rId6"/>
            </p:custDataLst>
          </p:nvPr>
        </p:nvSpPr>
        <p:spPr>
          <a:xfrm>
            <a:off x="2438400" y="21082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6" hasCustomPrompt="1"/>
            <p:custDataLst>
              <p:tags r:id="rId7"/>
            </p:custDataLst>
          </p:nvPr>
        </p:nvSpPr>
        <p:spPr>
          <a:xfrm>
            <a:off x="609600" y="38862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45000"/>
            <a:ext cx="51816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1" hasCustomPrompt="1"/>
            <p:custDataLst>
              <p:tags r:id="rId9"/>
            </p:custDataLst>
          </p:nvPr>
        </p:nvSpPr>
        <p:spPr>
          <a:xfrm>
            <a:off x="8229600" y="21082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6" name="文本占位符 15"/>
          <p:cNvSpPr>
            <a:spLocks noGrp="1"/>
          </p:cNvSpPr>
          <p:nvPr>
            <p:ph type="body" idx="16388" hasCustomPrompt="1"/>
            <p:custDataLst>
              <p:tags r:id="rId10"/>
            </p:custDataLst>
          </p:nvPr>
        </p:nvSpPr>
        <p:spPr>
          <a:xfrm>
            <a:off x="6400800" y="38862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400800" y="4445000"/>
            <a:ext cx="51816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页-60_1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3581400" cy="4724400"/>
          </a:xfrm>
          <a:custGeom>
            <a:avLst/>
            <a:gdLst>
              <a:gd name="connisteX0" fmla="*/ 0 w 3581400"/>
              <a:gd name="connsiteY0" fmla="*/ 203200 h 4724400"/>
              <a:gd name="connisteX1" fmla="*/ 203200 w 3581400"/>
              <a:gd name="connsiteY1" fmla="*/ 0 h 4724400"/>
              <a:gd name="connisteX2" fmla="*/ 3581400 w 3581400"/>
              <a:gd name="connsiteY2" fmla="*/ 0 h 4724400"/>
              <a:gd name="connisteX3" fmla="*/ 3581400 w 3581400"/>
              <a:gd name="connsiteY3" fmla="*/ 4724400 h 4724400"/>
              <a:gd name="connisteX4" fmla="*/ 203200 w 3581400"/>
              <a:gd name="connsiteY4" fmla="*/ 4724400 h 4724400"/>
              <a:gd name="connisteX5" fmla="*/ 0 w 3581400"/>
              <a:gd name="connsiteY5" fmla="*/ 4521200 h 4724400"/>
              <a:gd name="connisteX6" fmla="*/ 0 w 35814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581400" h="4724400">
                <a:moveTo>
                  <a:pt x="0" y="203200"/>
                </a:moveTo>
                <a:cubicBezTo>
                  <a:pt x="0" y="90976"/>
                  <a:pt x="90976" y="0"/>
                  <a:pt x="203200" y="0"/>
                </a:cubicBezTo>
                <a:lnTo>
                  <a:pt x="3581400" y="0"/>
                </a:lnTo>
                <a:lnTo>
                  <a:pt x="3581400" y="4724400"/>
                </a:ln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4191000" y="1524000"/>
            <a:ext cx="7391400" cy="4724400"/>
          </a:xfrm>
          <a:custGeom>
            <a:avLst/>
            <a:gdLst>
              <a:gd name="connisteX0" fmla="*/ 0 w 7391400"/>
              <a:gd name="connsiteY0" fmla="*/ 0 h 4724400"/>
              <a:gd name="connisteX1" fmla="*/ 7188200 w 7391400"/>
              <a:gd name="connsiteY1" fmla="*/ 0 h 4724400"/>
              <a:gd name="connisteX2" fmla="*/ 7391400 w 7391400"/>
              <a:gd name="connsiteY2" fmla="*/ 203200 h 4724400"/>
              <a:gd name="connisteX3" fmla="*/ 7391400 w 7391400"/>
              <a:gd name="connsiteY3" fmla="*/ 4521200 h 4724400"/>
              <a:gd name="connisteX4" fmla="*/ 7188200 w 7391400"/>
              <a:gd name="connsiteY4" fmla="*/ 4724400 h 4724400"/>
              <a:gd name="connisteX5" fmla="*/ 0 w 7391400"/>
              <a:gd name="connsiteY5" fmla="*/ 4724400 h 4724400"/>
              <a:gd name="connisteX6" fmla="*/ 0 w 73914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7391400" h="4724400">
                <a:moveTo>
                  <a:pt x="0" y="0"/>
                </a:moveTo>
                <a:lnTo>
                  <a:pt x="7188200" y="0"/>
                </a:lnTo>
                <a:cubicBezTo>
                  <a:pt x="7300424" y="0"/>
                  <a:pt x="7391400" y="90976"/>
                  <a:pt x="7391400" y="203200"/>
                </a:cubicBezTo>
                <a:lnTo>
                  <a:pt x="7391400" y="4521200"/>
                </a:lnTo>
                <a:cubicBezTo>
                  <a:pt x="7391400" y="4633424"/>
                  <a:pt x="7300424" y="4724400"/>
                  <a:pt x="7188200" y="4724400"/>
                </a:cubicBezTo>
                <a:lnTo>
                  <a:pt x="0" y="47244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4648200" y="21082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4648200" y="26670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4648200" y="41910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4648200" y="47498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10009_12">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1828800 h 2032000"/>
              <a:gd name="connisteX5" fmla="*/ 5130800 w 5334000"/>
              <a:gd name="connsiteY5" fmla="*/ 2032000 h 2032000"/>
              <a:gd name="connisteX6" fmla="*/ 203200 w 5334000"/>
              <a:gd name="connsiteY6" fmla="*/ 2032000 h 2032000"/>
              <a:gd name="connisteX7" fmla="*/ 0 w 5334000"/>
              <a:gd name="connsiteY7" fmla="*/ 1828800 h 2032000"/>
              <a:gd name="connisteX8" fmla="*/ 0 w 53340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32000">
                <a:moveTo>
                  <a:pt x="0" y="203200"/>
                </a:moveTo>
                <a:cubicBezTo>
                  <a:pt x="0" y="90976"/>
                  <a:pt x="90976" y="0"/>
                  <a:pt x="203200" y="0"/>
                </a:cubicBezTo>
                <a:lnTo>
                  <a:pt x="5130800" y="0"/>
                </a:lnTo>
                <a:cubicBezTo>
                  <a:pt x="5243024" y="0"/>
                  <a:pt x="5334000" y="90976"/>
                  <a:pt x="5334000" y="203200"/>
                </a:cubicBezTo>
                <a:lnTo>
                  <a:pt x="5334000" y="1828800"/>
                </a:lnTo>
                <a:cubicBezTo>
                  <a:pt x="5334000" y="1941024"/>
                  <a:pt x="5243024" y="2032000"/>
                  <a:pt x="51308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3860800"/>
            <a:ext cx="5334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19600"/>
            <a:ext cx="53340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1" hasCustomPrompt="1"/>
            <p:custDataLst>
              <p:tags r:id="rId9"/>
            </p:custDataLst>
          </p:nvPr>
        </p:nvSpPr>
        <p:spPr>
          <a:xfrm>
            <a:off x="62484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1828800 h 2032000"/>
              <a:gd name="connisteX5" fmla="*/ 5130800 w 5334000"/>
              <a:gd name="connsiteY5" fmla="*/ 2032000 h 2032000"/>
              <a:gd name="connisteX6" fmla="*/ 203200 w 5334000"/>
              <a:gd name="connsiteY6" fmla="*/ 2032000 h 2032000"/>
              <a:gd name="connisteX7" fmla="*/ 0 w 5334000"/>
              <a:gd name="connsiteY7" fmla="*/ 1828800 h 2032000"/>
              <a:gd name="connisteX8" fmla="*/ 0 w 53340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32000">
                <a:moveTo>
                  <a:pt x="0" y="203200"/>
                </a:moveTo>
                <a:cubicBezTo>
                  <a:pt x="0" y="90976"/>
                  <a:pt x="90976" y="0"/>
                  <a:pt x="203200" y="0"/>
                </a:cubicBezTo>
                <a:lnTo>
                  <a:pt x="5130800" y="0"/>
                </a:lnTo>
                <a:cubicBezTo>
                  <a:pt x="5243024" y="0"/>
                  <a:pt x="5334000" y="90976"/>
                  <a:pt x="5334000" y="203200"/>
                </a:cubicBezTo>
                <a:lnTo>
                  <a:pt x="5334000" y="1828800"/>
                </a:lnTo>
                <a:cubicBezTo>
                  <a:pt x="5334000" y="1941024"/>
                  <a:pt x="5243024" y="2032000"/>
                  <a:pt x="51308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248400" y="3860800"/>
            <a:ext cx="5334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248400" y="4419600"/>
            <a:ext cx="53340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正文页-30_9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52578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4" hasCustomPrompt="1"/>
            <p:custDataLst>
              <p:tags r:id="rId6"/>
            </p:custDataLst>
          </p:nvPr>
        </p:nvSpPr>
        <p:spPr>
          <a:xfrm>
            <a:off x="609600" y="609600"/>
            <a:ext cx="4038600" cy="5638800"/>
          </a:xfrm>
          <a:custGeom>
            <a:avLst/>
            <a:gdLst>
              <a:gd name="connisteX0" fmla="*/ 0 w 4038600"/>
              <a:gd name="connsiteY0" fmla="*/ 203200 h 5638800"/>
              <a:gd name="connisteX1" fmla="*/ 203200 w 4038600"/>
              <a:gd name="connsiteY1" fmla="*/ 0 h 5638800"/>
              <a:gd name="connisteX2" fmla="*/ 3835400 w 4038600"/>
              <a:gd name="connsiteY2" fmla="*/ 0 h 5638800"/>
              <a:gd name="connisteX3" fmla="*/ 4038600 w 4038600"/>
              <a:gd name="connsiteY3" fmla="*/ 203200 h 5638800"/>
              <a:gd name="connisteX4" fmla="*/ 4038600 w 4038600"/>
              <a:gd name="connsiteY4" fmla="*/ 5435600 h 5638800"/>
              <a:gd name="connisteX5" fmla="*/ 3835400 w 4038600"/>
              <a:gd name="connsiteY5" fmla="*/ 5638800 h 5638800"/>
              <a:gd name="connisteX6" fmla="*/ 203200 w 4038600"/>
              <a:gd name="connsiteY6" fmla="*/ 5638800 h 5638800"/>
              <a:gd name="connisteX7" fmla="*/ 0 w 4038600"/>
              <a:gd name="connsiteY7" fmla="*/ 5435600 h 5638800"/>
              <a:gd name="connisteX8" fmla="*/ 0 w 40386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4038600" h="5638800">
                <a:moveTo>
                  <a:pt x="0" y="203200"/>
                </a:moveTo>
                <a:cubicBezTo>
                  <a:pt x="0" y="90976"/>
                  <a:pt x="90976" y="0"/>
                  <a:pt x="203200" y="0"/>
                </a:cubicBezTo>
                <a:lnTo>
                  <a:pt x="3835400" y="0"/>
                </a:lnTo>
                <a:cubicBezTo>
                  <a:pt x="3947624" y="0"/>
                  <a:pt x="4038600" y="90976"/>
                  <a:pt x="4038600" y="203200"/>
                </a:cubicBezTo>
                <a:lnTo>
                  <a:pt x="4038600" y="5435600"/>
                </a:lnTo>
                <a:cubicBezTo>
                  <a:pt x="4038600" y="5547824"/>
                  <a:pt x="3947624" y="5638800"/>
                  <a:pt x="38354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5" hasCustomPrompt="1"/>
            <p:custDataLst>
              <p:tags r:id="rId7"/>
            </p:custDataLst>
          </p:nvPr>
        </p:nvSpPr>
        <p:spPr>
          <a:xfrm>
            <a:off x="5257800" y="2235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5410200" y="22352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15" name="文本占位符 14"/>
          <p:cNvSpPr>
            <a:spLocks noGrp="1"/>
          </p:cNvSpPr>
          <p:nvPr>
            <p:ph type="body" idx="16387" hasCustomPrompt="1"/>
            <p:custDataLst>
              <p:tags r:id="rId9"/>
            </p:custDataLst>
          </p:nvPr>
        </p:nvSpPr>
        <p:spPr>
          <a:xfrm>
            <a:off x="5410200" y="27432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6" hasCustomPrompt="1"/>
            <p:custDataLst>
              <p:tags r:id="rId10"/>
            </p:custDataLst>
          </p:nvPr>
        </p:nvSpPr>
        <p:spPr>
          <a:xfrm>
            <a:off x="8648700" y="2235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8801100" y="22352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18" name="文本占位符 17"/>
          <p:cNvSpPr>
            <a:spLocks noGrp="1"/>
          </p:cNvSpPr>
          <p:nvPr>
            <p:ph type="body" idx="16389" hasCustomPrompt="1"/>
            <p:custDataLst>
              <p:tags r:id="rId12"/>
            </p:custDataLst>
          </p:nvPr>
        </p:nvSpPr>
        <p:spPr>
          <a:xfrm>
            <a:off x="8801100" y="27432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7" hasCustomPrompt="1"/>
            <p:custDataLst>
              <p:tags r:id="rId13"/>
            </p:custDataLst>
          </p:nvPr>
        </p:nvSpPr>
        <p:spPr>
          <a:xfrm>
            <a:off x="5257800" y="44196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5410200" y="44196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21" name="文本占位符 20"/>
          <p:cNvSpPr>
            <a:spLocks noGrp="1"/>
          </p:cNvSpPr>
          <p:nvPr>
            <p:ph type="body" idx="16391" hasCustomPrompt="1"/>
            <p:custDataLst>
              <p:tags r:id="rId15"/>
            </p:custDataLst>
          </p:nvPr>
        </p:nvSpPr>
        <p:spPr>
          <a:xfrm>
            <a:off x="5410200" y="49276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2" name="装饰  1"/>
          <p:cNvSpPr>
            <a:spLocks noGrp="1"/>
          </p:cNvSpPr>
          <p:nvPr>
            <p:ph type="body" idx="16398" hasCustomPrompt="1"/>
            <p:custDataLst>
              <p:tags r:id="rId16"/>
            </p:custDataLst>
          </p:nvPr>
        </p:nvSpPr>
        <p:spPr>
          <a:xfrm>
            <a:off x="8648700" y="44196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3" name="文本占位符 22"/>
          <p:cNvSpPr>
            <a:spLocks noGrp="1"/>
          </p:cNvSpPr>
          <p:nvPr>
            <p:ph type="body" idx="16392" hasCustomPrompt="1"/>
            <p:custDataLst>
              <p:tags r:id="rId17"/>
            </p:custDataLst>
          </p:nvPr>
        </p:nvSpPr>
        <p:spPr>
          <a:xfrm>
            <a:off x="8801100" y="44196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24" name="文本占位符 23"/>
          <p:cNvSpPr>
            <a:spLocks noGrp="1"/>
          </p:cNvSpPr>
          <p:nvPr>
            <p:ph type="body" idx="16393" hasCustomPrompt="1"/>
            <p:custDataLst>
              <p:tags r:id="rId18"/>
            </p:custDataLst>
          </p:nvPr>
        </p:nvSpPr>
        <p:spPr>
          <a:xfrm>
            <a:off x="8801100" y="49276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正文页-10014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502400" y="17399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02400" y="2298700"/>
            <a:ext cx="5080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1" hasCustomPrompt="1"/>
            <p:custDataLst>
              <p:tags r:id="rId9"/>
            </p:custDataLst>
          </p:nvPr>
        </p:nvSpPr>
        <p:spPr>
          <a:xfrm>
            <a:off x="609600" y="40386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502400" y="42545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02400" y="4813300"/>
            <a:ext cx="5080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184" y="1983597"/>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正文页-39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0" hasCustomPrompt="1"/>
            <p:custDataLst>
              <p:tags r:id="rId7"/>
            </p:custDataLst>
          </p:nvPr>
        </p:nvSpPr>
        <p:spPr>
          <a:xfrm>
            <a:off x="2514600" y="20574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10160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160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2" hasCustomPrompt="1"/>
            <p:custDataLst>
              <p:tags r:id="rId11"/>
            </p:custDataLst>
          </p:nvPr>
        </p:nvSpPr>
        <p:spPr>
          <a:xfrm>
            <a:off x="8153400" y="20574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6548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6548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正文页-30_2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705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3" hasCustomPrompt="1"/>
            <p:custDataLst>
              <p:tags r:id="rId7"/>
            </p:custDataLst>
          </p:nvPr>
        </p:nvSpPr>
        <p:spPr>
          <a:xfrm>
            <a:off x="6705600" y="22860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6858000" y="228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858000" y="27940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6705600" y="37084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858000" y="37084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858000" y="42164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6705600" y="51308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6858000" y="5130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6858000" y="5638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正文页-14_3">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3429000" cy="54864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87" hasCustomPrompt="1"/>
            <p:custDataLst>
              <p:tags r:id="rId6"/>
            </p:custDataLst>
          </p:nvPr>
        </p:nvSpPr>
        <p:spPr>
          <a:xfrm>
            <a:off x="4648200" y="609600"/>
            <a:ext cx="6934200" cy="5638800"/>
          </a:xfrm>
          <a:custGeom>
            <a:avLst/>
            <a:gdLst>
              <a:gd name="connisteX0" fmla="*/ 0 w 6934200"/>
              <a:gd name="connsiteY0" fmla="*/ 203200 h 5638800"/>
              <a:gd name="connisteX1" fmla="*/ 203200 w 6934200"/>
              <a:gd name="connsiteY1" fmla="*/ 0 h 5638800"/>
              <a:gd name="connisteX2" fmla="*/ 6731000 w 6934200"/>
              <a:gd name="connsiteY2" fmla="*/ 0 h 5638800"/>
              <a:gd name="connisteX3" fmla="*/ 6934200 w 6934200"/>
              <a:gd name="connsiteY3" fmla="*/ 203200 h 5638800"/>
              <a:gd name="connisteX4" fmla="*/ 6934200 w 6934200"/>
              <a:gd name="connsiteY4" fmla="*/ 5435600 h 5638800"/>
              <a:gd name="connisteX5" fmla="*/ 6731000 w 6934200"/>
              <a:gd name="connsiteY5" fmla="*/ 5638800 h 5638800"/>
              <a:gd name="connisteX6" fmla="*/ 203200 w 6934200"/>
              <a:gd name="connsiteY6" fmla="*/ 5638800 h 5638800"/>
              <a:gd name="connisteX7" fmla="*/ 0 w 6934200"/>
              <a:gd name="connsiteY7" fmla="*/ 5435600 h 5638800"/>
              <a:gd name="connisteX8" fmla="*/ 0 w 69342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6934200" h="5638800">
                <a:moveTo>
                  <a:pt x="0" y="203200"/>
                </a:moveTo>
                <a:cubicBezTo>
                  <a:pt x="0" y="90976"/>
                  <a:pt x="90976" y="0"/>
                  <a:pt x="203200" y="0"/>
                </a:cubicBezTo>
                <a:lnTo>
                  <a:pt x="6731000" y="0"/>
                </a:lnTo>
                <a:cubicBezTo>
                  <a:pt x="6843224" y="0"/>
                  <a:pt x="6934200" y="90976"/>
                  <a:pt x="6934200" y="203200"/>
                </a:cubicBezTo>
                <a:lnTo>
                  <a:pt x="6934200" y="5435600"/>
                </a:lnTo>
                <a:cubicBezTo>
                  <a:pt x="6934200" y="5547824"/>
                  <a:pt x="6843224" y="5638800"/>
                  <a:pt x="6731000" y="5638800"/>
                </a:cubicBezTo>
                <a:lnTo>
                  <a:pt x="203200" y="5638800"/>
                </a:lnTo>
                <a:cubicBezTo>
                  <a:pt x="90976" y="5638800"/>
                  <a:pt x="0" y="5547824"/>
                  <a:pt x="0" y="5435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5054600" y="1143000"/>
            <a:ext cx="6121400" cy="4572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正文页-上标下内-装饰左-默认位置-并列-35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8" hasCustomPrompt="1"/>
            <p:custDataLst>
              <p:tags r:id="rId6"/>
            </p:custDataLst>
          </p:nvPr>
        </p:nvSpPr>
        <p:spPr>
          <a:xfrm>
            <a:off x="622300" y="2184400"/>
            <a:ext cx="1498600" cy="1270000"/>
          </a:xfrm>
          <a:noFill/>
        </p:spPr>
        <p:txBody>
          <a:bodyPr wrap="none" lIns="0" tIns="0" rIns="0" bIns="0" anchor="ctr">
            <a:noAutofit/>
          </a:bodyPr>
          <a:lstStyle>
            <a:lvl1pPr marL="0" indent="0" algn="ctr">
              <a:lnSpc>
                <a:spcPct val="109000"/>
              </a:lnSpc>
              <a:spcBef>
                <a:spcPct val="0"/>
              </a:spcBef>
              <a:spcAft>
                <a:spcPct val="0"/>
              </a:spcAft>
              <a:buNone/>
              <a:defRPr sz="10000" b="0" spc="0">
                <a:solidFill>
                  <a:schemeClr val="accent1"/>
                </a:solidFill>
              </a:defRPr>
            </a:lvl1pPr>
          </a:lstStyle>
          <a:p>
            <a:pPr lvl="0"/>
            <a:r>
              <a:rPr lang="zh-CN" altLang="en-US" smtClean="0"/>
              <a:t>01</a:t>
            </a:r>
            <a:endParaRPr lang="zh-CN" altLang="en-US" smtClean="0"/>
          </a:p>
        </p:txBody>
      </p:sp>
      <p:sp>
        <p:nvSpPr>
          <p:cNvPr id="13" name="文本占位符 12"/>
          <p:cNvSpPr>
            <a:spLocks noGrp="1"/>
          </p:cNvSpPr>
          <p:nvPr>
            <p:ph type="body" idx="16386" hasCustomPrompt="1"/>
            <p:custDataLst>
              <p:tags r:id="rId7"/>
            </p:custDataLst>
          </p:nvPr>
        </p:nvSpPr>
        <p:spPr>
          <a:xfrm>
            <a:off x="2387600" y="2235200"/>
            <a:ext cx="919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2387600" y="2794000"/>
            <a:ext cx="919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91" hasCustomPrompt="1"/>
            <p:custDataLst>
              <p:tags r:id="rId9"/>
            </p:custDataLst>
          </p:nvPr>
        </p:nvSpPr>
        <p:spPr>
          <a:xfrm>
            <a:off x="622300" y="4318000"/>
            <a:ext cx="1498600" cy="1270000"/>
          </a:xfrm>
          <a:noFill/>
        </p:spPr>
        <p:txBody>
          <a:bodyPr wrap="none" lIns="0" tIns="0" rIns="0" bIns="0" anchor="ctr">
            <a:noAutofit/>
          </a:bodyPr>
          <a:lstStyle>
            <a:lvl1pPr marL="0" indent="0" algn="ctr">
              <a:lnSpc>
                <a:spcPct val="109000"/>
              </a:lnSpc>
              <a:spcBef>
                <a:spcPct val="0"/>
              </a:spcBef>
              <a:spcAft>
                <a:spcPct val="0"/>
              </a:spcAft>
              <a:buNone/>
              <a:defRPr sz="10000" b="0" spc="0">
                <a:solidFill>
                  <a:schemeClr val="accent1"/>
                </a:solidFill>
              </a:defRPr>
            </a:lvl1pPr>
          </a:lstStyle>
          <a:p>
            <a:pPr lvl="0"/>
            <a:r>
              <a:rPr lang="zh-CN" altLang="en-US" smtClean="0"/>
              <a:t>02</a:t>
            </a:r>
            <a:endParaRPr lang="zh-CN" altLang="en-US" smtClean="0"/>
          </a:p>
        </p:txBody>
      </p:sp>
      <p:sp>
        <p:nvSpPr>
          <p:cNvPr id="16" name="文本占位符 15"/>
          <p:cNvSpPr>
            <a:spLocks noGrp="1"/>
          </p:cNvSpPr>
          <p:nvPr>
            <p:ph type="body" idx="16389" hasCustomPrompt="1"/>
            <p:custDataLst>
              <p:tags r:id="rId10"/>
            </p:custDataLst>
          </p:nvPr>
        </p:nvSpPr>
        <p:spPr>
          <a:xfrm>
            <a:off x="2387600" y="4368800"/>
            <a:ext cx="919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90" hasCustomPrompt="1"/>
            <p:custDataLst>
              <p:tags r:id="rId11"/>
            </p:custDataLst>
          </p:nvPr>
        </p:nvSpPr>
        <p:spPr>
          <a:xfrm>
            <a:off x="2387600" y="4927600"/>
            <a:ext cx="919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正文页-51_1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31750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609600"/>
            <a:ext cx="10972800" cy="2032000"/>
          </a:xfrm>
          <a:custGeom>
            <a:avLst/>
            <a:gdLst>
              <a:gd name="connisteX0" fmla="*/ 0 w 10972800"/>
              <a:gd name="connsiteY0" fmla="*/ 203200 h 2032000"/>
              <a:gd name="connisteX1" fmla="*/ 203200 w 10972800"/>
              <a:gd name="connsiteY1" fmla="*/ 0 h 2032000"/>
              <a:gd name="connisteX2" fmla="*/ 10769600 w 10972800"/>
              <a:gd name="connsiteY2" fmla="*/ 0 h 2032000"/>
              <a:gd name="connisteX3" fmla="*/ 10972800 w 10972800"/>
              <a:gd name="connsiteY3" fmla="*/ 203200 h 2032000"/>
              <a:gd name="connisteX4" fmla="*/ 10972800 w 10972800"/>
              <a:gd name="connsiteY4" fmla="*/ 1828800 h 2032000"/>
              <a:gd name="connisteX5" fmla="*/ 10769600 w 10972800"/>
              <a:gd name="connsiteY5" fmla="*/ 2032000 h 2032000"/>
              <a:gd name="connisteX6" fmla="*/ 203200 w 10972800"/>
              <a:gd name="connsiteY6" fmla="*/ 2032000 h 2032000"/>
              <a:gd name="connisteX7" fmla="*/ 0 w 10972800"/>
              <a:gd name="connsiteY7" fmla="*/ 1828800 h 2032000"/>
              <a:gd name="connisteX8" fmla="*/ 0 w 109728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032000">
                <a:moveTo>
                  <a:pt x="0" y="203200"/>
                </a:moveTo>
                <a:cubicBezTo>
                  <a:pt x="0" y="90976"/>
                  <a:pt x="90976" y="0"/>
                  <a:pt x="203200" y="0"/>
                </a:cubicBezTo>
                <a:lnTo>
                  <a:pt x="10769600" y="0"/>
                </a:lnTo>
                <a:cubicBezTo>
                  <a:pt x="10881824" y="0"/>
                  <a:pt x="10972800" y="90976"/>
                  <a:pt x="10972800" y="203200"/>
                </a:cubicBezTo>
                <a:lnTo>
                  <a:pt x="10972800" y="1828800"/>
                </a:lnTo>
                <a:cubicBezTo>
                  <a:pt x="10972800" y="1941024"/>
                  <a:pt x="10881824" y="2032000"/>
                  <a:pt x="107696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41656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724400"/>
            <a:ext cx="5181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400800" y="41656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400800" y="4724400"/>
            <a:ext cx="5181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正文页-上标下内-装饰左-默认位置-并列-34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图片占位符 11"/>
          <p:cNvSpPr>
            <a:spLocks noGrp="1"/>
          </p:cNvSpPr>
          <p:nvPr>
            <p:ph type="pic" idx="16390" hasCustomPrompt="1"/>
            <p:custDataLst>
              <p:tags r:id="rId6"/>
            </p:custDataLst>
          </p:nvPr>
        </p:nvSpPr>
        <p:spPr>
          <a:xfrm>
            <a:off x="609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6" hasCustomPrompt="1"/>
            <p:custDataLst>
              <p:tags r:id="rId7"/>
            </p:custDataLst>
          </p:nvPr>
        </p:nvSpPr>
        <p:spPr>
          <a:xfrm>
            <a:off x="2489200" y="2260600"/>
            <a:ext cx="909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2489200" y="2768600"/>
            <a:ext cx="909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1" hasCustomPrompt="1"/>
            <p:custDataLst>
              <p:tags r:id="rId9"/>
            </p:custDataLst>
          </p:nvPr>
        </p:nvSpPr>
        <p:spPr>
          <a:xfrm>
            <a:off x="609600" y="41910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6" name="文本占位符 15"/>
          <p:cNvSpPr>
            <a:spLocks noGrp="1"/>
          </p:cNvSpPr>
          <p:nvPr>
            <p:ph type="body" idx="16388" hasCustomPrompt="1"/>
            <p:custDataLst>
              <p:tags r:id="rId10"/>
            </p:custDataLst>
          </p:nvPr>
        </p:nvSpPr>
        <p:spPr>
          <a:xfrm>
            <a:off x="2489200" y="4394200"/>
            <a:ext cx="909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2489200" y="4902200"/>
            <a:ext cx="909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正文页-49_3">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2438400" y="22606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8" hasCustomPrompt="1"/>
            <p:custDataLst>
              <p:tags r:id="rId7"/>
            </p:custDataLst>
          </p:nvPr>
        </p:nvSpPr>
        <p:spPr>
          <a:xfrm>
            <a:off x="2749550" y="26416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01</a:t>
            </a:r>
            <a:endParaRPr lang="zh-CN" altLang="en-US" smtClean="0"/>
          </a:p>
        </p:txBody>
      </p:sp>
      <p:sp>
        <p:nvSpPr>
          <p:cNvPr id="14" name="文本占位符 13"/>
          <p:cNvSpPr>
            <a:spLocks noGrp="1"/>
          </p:cNvSpPr>
          <p:nvPr>
            <p:ph type="body" idx="16386" hasCustomPrompt="1"/>
            <p:custDataLst>
              <p:tags r:id="rId8"/>
            </p:custDataLst>
          </p:nvPr>
        </p:nvSpPr>
        <p:spPr>
          <a:xfrm>
            <a:off x="609600" y="40386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597400"/>
            <a:ext cx="5181600" cy="9144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8229600" y="22606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91" hasCustomPrompt="1"/>
            <p:custDataLst>
              <p:tags r:id="rId11"/>
            </p:custDataLst>
          </p:nvPr>
        </p:nvSpPr>
        <p:spPr>
          <a:xfrm>
            <a:off x="8540750" y="26416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02</a:t>
            </a:r>
            <a:endParaRPr lang="zh-CN" altLang="en-US" smtClean="0"/>
          </a:p>
        </p:txBody>
      </p:sp>
      <p:sp>
        <p:nvSpPr>
          <p:cNvPr id="18" name="文本占位符 17"/>
          <p:cNvSpPr>
            <a:spLocks noGrp="1"/>
          </p:cNvSpPr>
          <p:nvPr>
            <p:ph type="body" idx="16389" hasCustomPrompt="1"/>
            <p:custDataLst>
              <p:tags r:id="rId12"/>
            </p:custDataLst>
          </p:nvPr>
        </p:nvSpPr>
        <p:spPr>
          <a:xfrm>
            <a:off x="6400800" y="40386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6400800" y="4597400"/>
            <a:ext cx="5181600" cy="9144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正文页-6_7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2794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2794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33020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826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762000" y="482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53340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正文页-48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14400" y="1828800"/>
            <a:ext cx="47244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426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47244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553200" y="1828800"/>
            <a:ext cx="47244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553200" y="426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553200" y="47244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正文页-10003_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133600"/>
            <a:ext cx="53340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装饰  2"/>
          <p:cNvSpPr>
            <a:spLocks noGrp="1"/>
          </p:cNvSpPr>
          <p:nvPr>
            <p:ph type="body" idx="16390" hasCustomPrompt="1"/>
            <p:custDataLst>
              <p:tags r:id="rId7"/>
            </p:custDataLst>
          </p:nvPr>
        </p:nvSpPr>
        <p:spPr>
          <a:xfrm>
            <a:off x="609600" y="2692400"/>
            <a:ext cx="5334000" cy="2946400"/>
          </a:xfrm>
          <a:custGeom>
            <a:avLst/>
            <a:gdLst>
              <a:gd name="connisteX0" fmla="*/ 0 w 5334000"/>
              <a:gd name="connsiteY0" fmla="*/ 203200 h 2946400"/>
              <a:gd name="connisteX1" fmla="*/ 203200 w 5334000"/>
              <a:gd name="connsiteY1" fmla="*/ 0 h 2946400"/>
              <a:gd name="connisteX2" fmla="*/ 5130800 w 5334000"/>
              <a:gd name="connsiteY2" fmla="*/ 0 h 2946400"/>
              <a:gd name="connisteX3" fmla="*/ 5334000 w 5334000"/>
              <a:gd name="connsiteY3" fmla="*/ 203200 h 2946400"/>
              <a:gd name="connisteX4" fmla="*/ 5334000 w 5334000"/>
              <a:gd name="connsiteY4" fmla="*/ 2743200 h 2946400"/>
              <a:gd name="connisteX5" fmla="*/ 5130800 w 5334000"/>
              <a:gd name="connsiteY5" fmla="*/ 2946400 h 2946400"/>
              <a:gd name="connisteX6" fmla="*/ 203200 w 5334000"/>
              <a:gd name="connsiteY6" fmla="*/ 2946400 h 2946400"/>
              <a:gd name="connisteX7" fmla="*/ 0 w 5334000"/>
              <a:gd name="connsiteY7" fmla="*/ 2743200 h 2946400"/>
              <a:gd name="connisteX8" fmla="*/ 0 w 53340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946400">
                <a:moveTo>
                  <a:pt x="0" y="203200"/>
                </a:moveTo>
                <a:cubicBezTo>
                  <a:pt x="0" y="90976"/>
                  <a:pt x="90976" y="0"/>
                  <a:pt x="203200" y="0"/>
                </a:cubicBezTo>
                <a:lnTo>
                  <a:pt x="5130800" y="0"/>
                </a:lnTo>
                <a:cubicBezTo>
                  <a:pt x="5243024" y="0"/>
                  <a:pt x="5334000" y="90976"/>
                  <a:pt x="5334000" y="203200"/>
                </a:cubicBezTo>
                <a:lnTo>
                  <a:pt x="5334000" y="2743200"/>
                </a:lnTo>
                <a:cubicBezTo>
                  <a:pt x="5334000" y="2855424"/>
                  <a:pt x="5243024" y="2946400"/>
                  <a:pt x="5130800" y="2946400"/>
                </a:cubicBezTo>
                <a:lnTo>
                  <a:pt x="203200" y="2946400"/>
                </a:lnTo>
                <a:cubicBezTo>
                  <a:pt x="90976" y="2946400"/>
                  <a:pt x="0" y="2855424"/>
                  <a:pt x="0" y="2743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7" hasCustomPrompt="1"/>
            <p:custDataLst>
              <p:tags r:id="rId8"/>
            </p:custDataLst>
          </p:nvPr>
        </p:nvSpPr>
        <p:spPr>
          <a:xfrm>
            <a:off x="9144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248400" y="2133600"/>
            <a:ext cx="53340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装饰  5"/>
          <p:cNvSpPr>
            <a:spLocks noGrp="1"/>
          </p:cNvSpPr>
          <p:nvPr>
            <p:ph type="body" idx="16391" hasCustomPrompt="1"/>
            <p:custDataLst>
              <p:tags r:id="rId10"/>
            </p:custDataLst>
          </p:nvPr>
        </p:nvSpPr>
        <p:spPr>
          <a:xfrm>
            <a:off x="6248400" y="2692400"/>
            <a:ext cx="5334000" cy="2946400"/>
          </a:xfrm>
          <a:custGeom>
            <a:avLst/>
            <a:gdLst>
              <a:gd name="connisteX0" fmla="*/ 0 w 5334000"/>
              <a:gd name="connsiteY0" fmla="*/ 203200 h 2946400"/>
              <a:gd name="connisteX1" fmla="*/ 203200 w 5334000"/>
              <a:gd name="connsiteY1" fmla="*/ 0 h 2946400"/>
              <a:gd name="connisteX2" fmla="*/ 5130800 w 5334000"/>
              <a:gd name="connsiteY2" fmla="*/ 0 h 2946400"/>
              <a:gd name="connisteX3" fmla="*/ 5334000 w 5334000"/>
              <a:gd name="connsiteY3" fmla="*/ 203200 h 2946400"/>
              <a:gd name="connisteX4" fmla="*/ 5334000 w 5334000"/>
              <a:gd name="connsiteY4" fmla="*/ 2743200 h 2946400"/>
              <a:gd name="connisteX5" fmla="*/ 5130800 w 5334000"/>
              <a:gd name="connsiteY5" fmla="*/ 2946400 h 2946400"/>
              <a:gd name="connisteX6" fmla="*/ 203200 w 5334000"/>
              <a:gd name="connsiteY6" fmla="*/ 2946400 h 2946400"/>
              <a:gd name="connisteX7" fmla="*/ 0 w 5334000"/>
              <a:gd name="connsiteY7" fmla="*/ 2743200 h 2946400"/>
              <a:gd name="connisteX8" fmla="*/ 0 w 53340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946400">
                <a:moveTo>
                  <a:pt x="0" y="203200"/>
                </a:moveTo>
                <a:cubicBezTo>
                  <a:pt x="0" y="90976"/>
                  <a:pt x="90976" y="0"/>
                  <a:pt x="203200" y="0"/>
                </a:cubicBezTo>
                <a:lnTo>
                  <a:pt x="5130800" y="0"/>
                </a:lnTo>
                <a:cubicBezTo>
                  <a:pt x="5243024" y="0"/>
                  <a:pt x="5334000" y="90976"/>
                  <a:pt x="5334000" y="203200"/>
                </a:cubicBezTo>
                <a:lnTo>
                  <a:pt x="5334000" y="2743200"/>
                </a:lnTo>
                <a:cubicBezTo>
                  <a:pt x="5334000" y="2855424"/>
                  <a:pt x="5243024" y="2946400"/>
                  <a:pt x="5130800" y="2946400"/>
                </a:cubicBezTo>
                <a:lnTo>
                  <a:pt x="203200" y="2946400"/>
                </a:lnTo>
                <a:cubicBezTo>
                  <a:pt x="90976" y="2946400"/>
                  <a:pt x="0" y="2855424"/>
                  <a:pt x="0" y="2743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9" hasCustomPrompt="1"/>
            <p:custDataLst>
              <p:tags r:id="rId11"/>
            </p:custDataLst>
          </p:nvPr>
        </p:nvSpPr>
        <p:spPr>
          <a:xfrm>
            <a:off x="65532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正文页-54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2" hasCustomPrompt="1"/>
            <p:custDataLst>
              <p:tags r:id="rId7"/>
            </p:custDataLst>
          </p:nvPr>
        </p:nvSpPr>
        <p:spPr>
          <a:xfrm>
            <a:off x="2514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0" hasCustomPrompt="1"/>
            <p:custDataLst>
              <p:tags r:id="rId8"/>
            </p:custDataLst>
          </p:nvPr>
        </p:nvSpPr>
        <p:spPr>
          <a:xfrm>
            <a:off x="2870200" y="2413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6" hasCustomPrompt="1"/>
            <p:custDataLst>
              <p:tags r:id="rId9"/>
            </p:custDataLst>
          </p:nvPr>
        </p:nvSpPr>
        <p:spPr>
          <a:xfrm>
            <a:off x="10160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10160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装饰  7"/>
          <p:cNvSpPr>
            <a:spLocks noGrp="1"/>
          </p:cNvSpPr>
          <p:nvPr>
            <p:ph type="body" idx="16395" hasCustomPrompt="1"/>
            <p:custDataLst>
              <p:tags r:id="rId12"/>
            </p:custDataLst>
          </p:nvPr>
        </p:nvSpPr>
        <p:spPr>
          <a:xfrm>
            <a:off x="81534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图片占位符 18"/>
          <p:cNvSpPr>
            <a:spLocks noGrp="1"/>
          </p:cNvSpPr>
          <p:nvPr>
            <p:ph type="pic" idx="16393" hasCustomPrompt="1"/>
            <p:custDataLst>
              <p:tags r:id="rId13"/>
            </p:custDataLst>
          </p:nvPr>
        </p:nvSpPr>
        <p:spPr>
          <a:xfrm>
            <a:off x="8509000" y="2413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0" name="文本占位符 19"/>
          <p:cNvSpPr>
            <a:spLocks noGrp="1"/>
          </p:cNvSpPr>
          <p:nvPr>
            <p:ph type="body" idx="16388" hasCustomPrompt="1"/>
            <p:custDataLst>
              <p:tags r:id="rId14"/>
            </p:custDataLst>
          </p:nvPr>
        </p:nvSpPr>
        <p:spPr>
          <a:xfrm>
            <a:off x="66548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66548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正文页-上标下内-装饰右叠-颜色错位-并列-32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2" hasCustomPrompt="1"/>
            <p:custDataLst>
              <p:tags r:id="rId7"/>
            </p:custDataLst>
          </p:nvPr>
        </p:nvSpPr>
        <p:spPr>
          <a:xfrm>
            <a:off x="1016000" y="18669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0" hasCustomPrompt="1"/>
            <p:custDataLst>
              <p:tags r:id="rId8"/>
            </p:custDataLst>
          </p:nvPr>
        </p:nvSpPr>
        <p:spPr>
          <a:xfrm>
            <a:off x="1371600" y="22225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6" hasCustomPrompt="1"/>
            <p:custDataLst>
              <p:tags r:id="rId9"/>
            </p:custDataLst>
          </p:nvPr>
        </p:nvSpPr>
        <p:spPr>
          <a:xfrm>
            <a:off x="2895600" y="2044700"/>
            <a:ext cx="8280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2895600" y="2603500"/>
            <a:ext cx="8280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609600" y="40386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装饰  7"/>
          <p:cNvSpPr>
            <a:spLocks noGrp="1"/>
          </p:cNvSpPr>
          <p:nvPr>
            <p:ph type="body" idx="16395" hasCustomPrompt="1"/>
            <p:custDataLst>
              <p:tags r:id="rId12"/>
            </p:custDataLst>
          </p:nvPr>
        </p:nvSpPr>
        <p:spPr>
          <a:xfrm>
            <a:off x="1016000" y="43815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FFFFFF"/>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图片占位符 18"/>
          <p:cNvSpPr>
            <a:spLocks noGrp="1"/>
          </p:cNvSpPr>
          <p:nvPr>
            <p:ph type="pic" idx="16393" hasCustomPrompt="1"/>
            <p:custDataLst>
              <p:tags r:id="rId13"/>
            </p:custDataLst>
          </p:nvPr>
        </p:nvSpPr>
        <p:spPr>
          <a:xfrm>
            <a:off x="1371600" y="47371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0" name="文本占位符 19"/>
          <p:cNvSpPr>
            <a:spLocks noGrp="1"/>
          </p:cNvSpPr>
          <p:nvPr>
            <p:ph type="body" idx="16388" hasCustomPrompt="1"/>
            <p:custDataLst>
              <p:tags r:id="rId14"/>
            </p:custDataLst>
          </p:nvPr>
        </p:nvSpPr>
        <p:spPr>
          <a:xfrm>
            <a:off x="2895600" y="4559300"/>
            <a:ext cx="82804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2895600" y="5118100"/>
            <a:ext cx="82804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正文页-上标下内-装饰右叠-默认位置-并列-31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14400" y="18669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2794000" y="1892300"/>
            <a:ext cx="8483600" cy="406400"/>
          </a:xfrm>
          <a:noFill/>
        </p:spPr>
        <p:txBody>
          <a:bodyPr lIns="0" tIns="0" rIns="0" bIns="0" anchor="ctr">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2794000" y="2451100"/>
            <a:ext cx="84836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0386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914400" y="43815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2794000" y="4406900"/>
            <a:ext cx="8483600" cy="406400"/>
          </a:xfrm>
          <a:noFill/>
        </p:spPr>
        <p:txBody>
          <a:bodyPr lIns="0" tIns="0" rIns="0" bIns="0" anchor="ctr">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2794000" y="4965700"/>
            <a:ext cx="84836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正文页-上标下内-装饰左叠-默认位置-并列-38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042400" y="15240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20447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6035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0386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9042400" y="40386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914400" y="45593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914400" y="51181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正文页-上标下内-装饰无-颜色错位-并列-2_10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5181600" y="15240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5486400" y="18923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5486400" y="24511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5181600" y="40386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5486400" y="44069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5486400" y="49657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正文页-3_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2438400" y="19558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0" hasCustomPrompt="1"/>
            <p:custDataLst>
              <p:tags r:id="rId7"/>
            </p:custDataLst>
          </p:nvPr>
        </p:nvSpPr>
        <p:spPr>
          <a:xfrm>
            <a:off x="27940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609600" y="37338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292600"/>
            <a:ext cx="518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8229600" y="19558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2" hasCustomPrompt="1"/>
            <p:custDataLst>
              <p:tags r:id="rId11"/>
            </p:custDataLst>
          </p:nvPr>
        </p:nvSpPr>
        <p:spPr>
          <a:xfrm>
            <a:off x="85852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400800" y="37338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400800" y="4292600"/>
            <a:ext cx="518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正文页-上标下内-装饰右-方向错位-并列-26_10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6400800" cy="2209800"/>
          </a:xfrm>
          <a:custGeom>
            <a:avLst/>
            <a:gdLst>
              <a:gd name="connisteX0" fmla="*/ 0 w 6400800"/>
              <a:gd name="connsiteY0" fmla="*/ 203200 h 2209800"/>
              <a:gd name="connisteX1" fmla="*/ 203200 w 6400800"/>
              <a:gd name="connsiteY1" fmla="*/ 0 h 2209800"/>
              <a:gd name="connisteX2" fmla="*/ 6400800 w 6400800"/>
              <a:gd name="connsiteY2" fmla="*/ 0 h 2209800"/>
              <a:gd name="connisteX3" fmla="*/ 6400800 w 6400800"/>
              <a:gd name="connsiteY3" fmla="*/ 2209800 h 2209800"/>
              <a:gd name="connisteX4" fmla="*/ 203200 w 6400800"/>
              <a:gd name="connsiteY4" fmla="*/ 2209800 h 2209800"/>
              <a:gd name="connisteX5" fmla="*/ 0 w 6400800"/>
              <a:gd name="connsiteY5" fmla="*/ 2006600 h 2209800"/>
              <a:gd name="connisteX6" fmla="*/ 0 w 6400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203200"/>
                </a:moveTo>
                <a:cubicBezTo>
                  <a:pt x="0" y="90976"/>
                  <a:pt x="90976" y="0"/>
                  <a:pt x="203200" y="0"/>
                </a:cubicBezTo>
                <a:lnTo>
                  <a:pt x="6400800" y="0"/>
                </a:lnTo>
                <a:lnTo>
                  <a:pt x="6400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7010400" y="1524000"/>
            <a:ext cx="4572000" cy="2209800"/>
          </a:xfrm>
          <a:custGeom>
            <a:avLst/>
            <a:gdLst>
              <a:gd name="connisteX0" fmla="*/ 0 w 4572000"/>
              <a:gd name="connsiteY0" fmla="*/ 0 h 2209800"/>
              <a:gd name="connisteX1" fmla="*/ 4368800 w 4572000"/>
              <a:gd name="connsiteY1" fmla="*/ 0 h 2209800"/>
              <a:gd name="connisteX2" fmla="*/ 4572000 w 4572000"/>
              <a:gd name="connsiteY2" fmla="*/ 203200 h 2209800"/>
              <a:gd name="connisteX3" fmla="*/ 4572000 w 4572000"/>
              <a:gd name="connsiteY3" fmla="*/ 2006600 h 2209800"/>
              <a:gd name="connisteX4" fmla="*/ 4368800 w 4572000"/>
              <a:gd name="connsiteY4" fmla="*/ 2209800 h 2209800"/>
              <a:gd name="connisteX5" fmla="*/ 0 w 4572000"/>
              <a:gd name="connsiteY5" fmla="*/ 2209800 h 2209800"/>
              <a:gd name="connisteX6" fmla="*/ 0 w 4572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0"/>
                </a:moveTo>
                <a:lnTo>
                  <a:pt x="4368800" y="0"/>
                </a:lnTo>
                <a:cubicBezTo>
                  <a:pt x="4481024" y="0"/>
                  <a:pt x="4572000" y="90976"/>
                  <a:pt x="4572000" y="203200"/>
                </a:cubicBezTo>
                <a:lnTo>
                  <a:pt x="4572000" y="2006600"/>
                </a:lnTo>
                <a:cubicBezTo>
                  <a:pt x="4572000" y="2118824"/>
                  <a:pt x="4481024" y="2209800"/>
                  <a:pt x="4368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18923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4511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5181600" y="40386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5486400" y="44069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5486400" y="49657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正文页-59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 y="37084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89" hasCustomPrompt="1"/>
            <p:custDataLst>
              <p:tags r:id="rId7"/>
            </p:custDataLst>
          </p:nvPr>
        </p:nvSpPr>
        <p:spPr>
          <a:xfrm>
            <a:off x="609600" y="15240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1524000"/>
            <a:ext cx="10820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2032000"/>
            <a:ext cx="10820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正文页-27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609600" y="21082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8" hasCustomPrompt="1"/>
            <p:custDataLst>
              <p:tags r:id="rId7"/>
            </p:custDataLst>
          </p:nvPr>
        </p:nvSpPr>
        <p:spPr>
          <a:xfrm>
            <a:off x="920750" y="24892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01</a:t>
            </a:r>
            <a:endParaRPr lang="zh-CN" altLang="en-US" smtClean="0"/>
          </a:p>
        </p:txBody>
      </p:sp>
      <p:sp>
        <p:nvSpPr>
          <p:cNvPr id="14" name="文本占位符 13"/>
          <p:cNvSpPr>
            <a:spLocks noGrp="1"/>
          </p:cNvSpPr>
          <p:nvPr>
            <p:ph type="body" idx="16386" hasCustomPrompt="1"/>
            <p:custDataLst>
              <p:tags r:id="rId8"/>
            </p:custDataLst>
          </p:nvPr>
        </p:nvSpPr>
        <p:spPr>
          <a:xfrm>
            <a:off x="609600" y="3886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445000"/>
            <a:ext cx="5181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6400800" y="21082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91" hasCustomPrompt="1"/>
            <p:custDataLst>
              <p:tags r:id="rId11"/>
            </p:custDataLst>
          </p:nvPr>
        </p:nvSpPr>
        <p:spPr>
          <a:xfrm>
            <a:off x="6711950" y="24892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02</a:t>
            </a:r>
            <a:endParaRPr lang="zh-CN" altLang="en-US" smtClean="0"/>
          </a:p>
        </p:txBody>
      </p:sp>
      <p:sp>
        <p:nvSpPr>
          <p:cNvPr id="18" name="文本占位符 17"/>
          <p:cNvSpPr>
            <a:spLocks noGrp="1"/>
          </p:cNvSpPr>
          <p:nvPr>
            <p:ph type="body" idx="16389" hasCustomPrompt="1"/>
            <p:custDataLst>
              <p:tags r:id="rId12"/>
            </p:custDataLst>
          </p:nvPr>
        </p:nvSpPr>
        <p:spPr>
          <a:xfrm>
            <a:off x="6400800" y="3886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6400800" y="4445000"/>
            <a:ext cx="5181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正文页-10004_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2133600"/>
            <a:ext cx="5334000" cy="3505200"/>
          </a:xfrm>
          <a:custGeom>
            <a:avLst/>
            <a:gdLst>
              <a:gd name="connisteX0" fmla="*/ 0 w 5334000"/>
              <a:gd name="connsiteY0" fmla="*/ 203200 h 3505200"/>
              <a:gd name="connisteX1" fmla="*/ 203200 w 5334000"/>
              <a:gd name="connsiteY1" fmla="*/ 0 h 3505200"/>
              <a:gd name="connisteX2" fmla="*/ 5130800 w 5334000"/>
              <a:gd name="connsiteY2" fmla="*/ 0 h 3505200"/>
              <a:gd name="connisteX3" fmla="*/ 5334000 w 5334000"/>
              <a:gd name="connsiteY3" fmla="*/ 203200 h 3505200"/>
              <a:gd name="connisteX4" fmla="*/ 5334000 w 5334000"/>
              <a:gd name="connsiteY4" fmla="*/ 3302000 h 3505200"/>
              <a:gd name="connisteX5" fmla="*/ 5130800 w 5334000"/>
              <a:gd name="connsiteY5" fmla="*/ 3505200 h 3505200"/>
              <a:gd name="connisteX6" fmla="*/ 203200 w 5334000"/>
              <a:gd name="connsiteY6" fmla="*/ 3505200 h 3505200"/>
              <a:gd name="connisteX7" fmla="*/ 0 w 5334000"/>
              <a:gd name="connsiteY7" fmla="*/ 3302000 h 3505200"/>
              <a:gd name="connisteX8" fmla="*/ 0 w 53340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505200">
                <a:moveTo>
                  <a:pt x="0" y="203200"/>
                </a:moveTo>
                <a:cubicBezTo>
                  <a:pt x="0" y="90976"/>
                  <a:pt x="90976" y="0"/>
                  <a:pt x="203200" y="0"/>
                </a:cubicBezTo>
                <a:lnTo>
                  <a:pt x="5130800" y="0"/>
                </a:lnTo>
                <a:cubicBezTo>
                  <a:pt x="5243024" y="0"/>
                  <a:pt x="5334000" y="90976"/>
                  <a:pt x="5334000" y="203200"/>
                </a:cubicBezTo>
                <a:lnTo>
                  <a:pt x="5334000" y="3302000"/>
                </a:lnTo>
                <a:cubicBezTo>
                  <a:pt x="5334000" y="3414224"/>
                  <a:pt x="5243024" y="3505200"/>
                  <a:pt x="51308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914400" y="299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9144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装饰  4"/>
          <p:cNvSpPr>
            <a:spLocks noGrp="1"/>
          </p:cNvSpPr>
          <p:nvPr>
            <p:ph type="body" idx="16391" hasCustomPrompt="1"/>
            <p:custDataLst>
              <p:tags r:id="rId9"/>
            </p:custDataLst>
          </p:nvPr>
        </p:nvSpPr>
        <p:spPr>
          <a:xfrm>
            <a:off x="6248400" y="2133600"/>
            <a:ext cx="5334000" cy="3505200"/>
          </a:xfrm>
          <a:custGeom>
            <a:avLst/>
            <a:gdLst>
              <a:gd name="connisteX0" fmla="*/ 0 w 5334000"/>
              <a:gd name="connsiteY0" fmla="*/ 203200 h 3505200"/>
              <a:gd name="connisteX1" fmla="*/ 203200 w 5334000"/>
              <a:gd name="connsiteY1" fmla="*/ 0 h 3505200"/>
              <a:gd name="connisteX2" fmla="*/ 5130800 w 5334000"/>
              <a:gd name="connsiteY2" fmla="*/ 0 h 3505200"/>
              <a:gd name="connisteX3" fmla="*/ 5334000 w 5334000"/>
              <a:gd name="connsiteY3" fmla="*/ 203200 h 3505200"/>
              <a:gd name="connisteX4" fmla="*/ 5334000 w 5334000"/>
              <a:gd name="connsiteY4" fmla="*/ 3302000 h 3505200"/>
              <a:gd name="connisteX5" fmla="*/ 5130800 w 5334000"/>
              <a:gd name="connsiteY5" fmla="*/ 3505200 h 3505200"/>
              <a:gd name="connisteX6" fmla="*/ 203200 w 5334000"/>
              <a:gd name="connsiteY6" fmla="*/ 3505200 h 3505200"/>
              <a:gd name="connisteX7" fmla="*/ 0 w 5334000"/>
              <a:gd name="connsiteY7" fmla="*/ 3302000 h 3505200"/>
              <a:gd name="connisteX8" fmla="*/ 0 w 53340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505200">
                <a:moveTo>
                  <a:pt x="0" y="203200"/>
                </a:moveTo>
                <a:cubicBezTo>
                  <a:pt x="0" y="90976"/>
                  <a:pt x="90976" y="0"/>
                  <a:pt x="203200" y="0"/>
                </a:cubicBezTo>
                <a:lnTo>
                  <a:pt x="5130800" y="0"/>
                </a:lnTo>
                <a:cubicBezTo>
                  <a:pt x="5243024" y="0"/>
                  <a:pt x="5334000" y="90976"/>
                  <a:pt x="5334000" y="203200"/>
                </a:cubicBezTo>
                <a:lnTo>
                  <a:pt x="5334000" y="3302000"/>
                </a:lnTo>
                <a:cubicBezTo>
                  <a:pt x="5334000" y="3414224"/>
                  <a:pt x="5243024" y="3505200"/>
                  <a:pt x="51308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553200" y="299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532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正文页-42_46">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4008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5532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5532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正文页-10013_12">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1879600"/>
          </a:xfrm>
          <a:custGeom>
            <a:avLst/>
            <a:gdLst>
              <a:gd name="connisteX0" fmla="*/ 0 w 10972800"/>
              <a:gd name="connsiteY0" fmla="*/ 203200 h 1879600"/>
              <a:gd name="connisteX1" fmla="*/ 203200 w 10972800"/>
              <a:gd name="connsiteY1" fmla="*/ 0 h 1879600"/>
              <a:gd name="connisteX2" fmla="*/ 10769600 w 10972800"/>
              <a:gd name="connsiteY2" fmla="*/ 0 h 1879600"/>
              <a:gd name="connisteX3" fmla="*/ 10972800 w 10972800"/>
              <a:gd name="connsiteY3" fmla="*/ 203200 h 1879600"/>
              <a:gd name="connisteX4" fmla="*/ 10972800 w 10972800"/>
              <a:gd name="connsiteY4" fmla="*/ 1676400 h 1879600"/>
              <a:gd name="connisteX5" fmla="*/ 10769600 w 10972800"/>
              <a:gd name="connsiteY5" fmla="*/ 1879600 h 1879600"/>
              <a:gd name="connisteX6" fmla="*/ 203200 w 10972800"/>
              <a:gd name="connsiteY6" fmla="*/ 1879600 h 1879600"/>
              <a:gd name="connisteX7" fmla="*/ 0 w 10972800"/>
              <a:gd name="connsiteY7" fmla="*/ 1676400 h 1879600"/>
              <a:gd name="connisteX8" fmla="*/ 0 w 10972800"/>
              <a:gd name="connsiteY8" fmla="*/ 203200 h 1879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1879600">
                <a:moveTo>
                  <a:pt x="0" y="203200"/>
                </a:moveTo>
                <a:cubicBezTo>
                  <a:pt x="0" y="90976"/>
                  <a:pt x="90976" y="0"/>
                  <a:pt x="203200" y="0"/>
                </a:cubicBezTo>
                <a:lnTo>
                  <a:pt x="10769600" y="0"/>
                </a:lnTo>
                <a:cubicBezTo>
                  <a:pt x="10881824" y="0"/>
                  <a:pt x="10972800" y="90976"/>
                  <a:pt x="10972800" y="203200"/>
                </a:cubicBezTo>
                <a:lnTo>
                  <a:pt x="10972800" y="1676400"/>
                </a:lnTo>
                <a:cubicBezTo>
                  <a:pt x="10972800" y="1788624"/>
                  <a:pt x="10881824" y="1879600"/>
                  <a:pt x="10769600" y="1879600"/>
                </a:cubicBezTo>
                <a:lnTo>
                  <a:pt x="203200" y="1879600"/>
                </a:lnTo>
                <a:cubicBezTo>
                  <a:pt x="90976" y="1879600"/>
                  <a:pt x="0" y="1788624"/>
                  <a:pt x="0" y="16764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38608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196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400800" y="38608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400800" y="44196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正文页-10007_9">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6924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文本占位符 12"/>
          <p:cNvSpPr>
            <a:spLocks noGrp="1"/>
          </p:cNvSpPr>
          <p:nvPr>
            <p:ph type="body" idx="16387" hasCustomPrompt="1"/>
            <p:custDataLst>
              <p:tags r:id="rId7"/>
            </p:custDataLst>
          </p:nvPr>
        </p:nvSpPr>
        <p:spPr>
          <a:xfrm>
            <a:off x="609600" y="32512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4" name="文本占位符 13"/>
          <p:cNvSpPr>
            <a:spLocks noGrp="1"/>
          </p:cNvSpPr>
          <p:nvPr>
            <p:ph type="body" idx="16388" hasCustomPrompt="1"/>
            <p:custDataLst>
              <p:tags r:id="rId8"/>
            </p:custDataLst>
          </p:nvPr>
        </p:nvSpPr>
        <p:spPr>
          <a:xfrm>
            <a:off x="6400800" y="26924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9" hasCustomPrompt="1"/>
            <p:custDataLst>
              <p:tags r:id="rId9"/>
            </p:custDataLst>
          </p:nvPr>
        </p:nvSpPr>
        <p:spPr>
          <a:xfrm>
            <a:off x="6400800" y="32512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正文页-上标下内-装饰背景-装饰背景-并列-57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3149600" y="15240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3454400" y="20447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3454400" y="26035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3149600" y="40386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3454400" y="45593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3454400" y="51181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章节页_1_4">
    <p:bg>
      <p:bgRef idx="1001">
        <a:schemeClr val="bg2"/>
      </p:bgRef>
    </p:bg>
    <p:spTree>
      <p:nvGrpSpPr>
        <p:cNvPr id="1" name=""/>
        <p:cNvGrpSpPr/>
        <p:nvPr/>
      </p:nvGrpSpPr>
      <p:grpSpPr>
        <a:xfrm>
          <a:off x="0" y="0"/>
          <a:ext cx="0" cy="0"/>
          <a:chOff x="0" y="0"/>
          <a:chExt cx="0" cy="0"/>
        </a:xfrm>
      </p:grpSpPr>
      <p:pic>
        <p:nvPicPr>
          <p:cNvPr id="9" name="图片 6" descr="黑白色的花&#10;&#10;中度可信度描述已自动生成"/>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6872" r="59570" b="24158"/>
          <a:stretch>
            <a:fillRect/>
          </a:stretch>
        </p:blipFill>
        <p:spPr>
          <a:xfrm>
            <a:off x="0" y="550455"/>
            <a:ext cx="4304036" cy="6307545"/>
          </a:xfrm>
          <a:custGeom>
            <a:avLst/>
            <a:gdLst/>
            <a:ahLst/>
            <a:cxnLst>
              <a:cxn ang="3">
                <a:pos x="hc" y="t"/>
              </a:cxn>
              <a:cxn ang="cd2">
                <a:pos x="l" y="vc"/>
              </a:cxn>
              <a:cxn ang="cd4">
                <a:pos x="hc" y="b"/>
              </a:cxn>
              <a:cxn ang="0">
                <a:pos x="r" y="vc"/>
              </a:cxn>
            </a:cxnLst>
            <a:rect l="l" t="t" r="r" b="b"/>
            <a:pathLst>
              <a:path w="6778" h="9933">
                <a:moveTo>
                  <a:pt x="0" y="0"/>
                </a:moveTo>
                <a:lnTo>
                  <a:pt x="6778" y="0"/>
                </a:lnTo>
                <a:lnTo>
                  <a:pt x="6778" y="9933"/>
                </a:lnTo>
                <a:lnTo>
                  <a:pt x="0" y="9933"/>
                </a:lnTo>
                <a:lnTo>
                  <a:pt x="0" y="2798"/>
                </a:lnTo>
                <a:lnTo>
                  <a:pt x="0" y="2798"/>
                </a:lnTo>
                <a:lnTo>
                  <a:pt x="0" y="0"/>
                </a:lnTo>
                <a:close/>
              </a:path>
            </a:pathLst>
          </a:custGeom>
        </p:spPr>
      </p:pic>
      <p:pic>
        <p:nvPicPr>
          <p:cNvPr id="8" name="图片 7" descr="黑白色的花&#10;&#10;描述已自动生成"/>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r="36700" b="11421"/>
          <a:stretch>
            <a:fillRect/>
          </a:stretch>
        </p:blipFill>
        <p:spPr>
          <a:xfrm>
            <a:off x="5584190" y="1657350"/>
            <a:ext cx="6607810" cy="5200650"/>
          </a:xfrm>
          <a:custGeom>
            <a:avLst/>
            <a:gdLst/>
            <a:ahLst/>
            <a:cxnLst>
              <a:cxn ang="3">
                <a:pos x="hc" y="t"/>
              </a:cxn>
              <a:cxn ang="cd2">
                <a:pos x="l" y="vc"/>
              </a:cxn>
              <a:cxn ang="cd4">
                <a:pos x="hc" y="b"/>
              </a:cxn>
              <a:cxn ang="0">
                <a:pos x="r" y="vc"/>
              </a:cxn>
            </a:cxnLst>
            <a:rect l="l" t="t" r="r" b="b"/>
            <a:pathLst>
              <a:path w="10406" h="8190">
                <a:moveTo>
                  <a:pt x="0" y="0"/>
                </a:moveTo>
                <a:lnTo>
                  <a:pt x="10406" y="0"/>
                </a:lnTo>
                <a:lnTo>
                  <a:pt x="10406" y="681"/>
                </a:lnTo>
                <a:lnTo>
                  <a:pt x="10406" y="8190"/>
                </a:lnTo>
                <a:lnTo>
                  <a:pt x="5302" y="8190"/>
                </a:lnTo>
                <a:lnTo>
                  <a:pt x="0" y="8190"/>
                </a:lnTo>
                <a:lnTo>
                  <a:pt x="0" y="0"/>
                </a:lnTo>
                <a:close/>
              </a:path>
            </a:pathLst>
          </a:custGeom>
        </p:spPr>
      </p:pic>
      <p:sp>
        <p:nvSpPr>
          <p:cNvPr id="6" name="标题 2"/>
          <p:cNvSpPr>
            <a:spLocks noGrp="1"/>
          </p:cNvSpPr>
          <p:nvPr>
            <p:ph type="title" idx="16385"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chemeClr val="accent1"/>
                </a:solidFill>
              </a:defRPr>
            </a:lvl1pPr>
          </a:lstStyle>
          <a:p>
            <a:r>
              <a:rPr lang="zh-CN" altLang="en-US" dirty="0"/>
              <a:t>单击此处添加章节标题</a:t>
            </a:r>
            <a:endParaRPr lang="zh-CN" altLang="en-US" dirty="0"/>
          </a:p>
        </p:txBody>
      </p:sp>
      <p:sp>
        <p:nvSpPr>
          <p:cNvPr id="7" name="文本占位符 3"/>
          <p:cNvSpPr>
            <a:spLocks noGrp="1"/>
          </p:cNvSpPr>
          <p:nvPr>
            <p:ph type="body" idx="16386" hasCustomPrompt="1"/>
            <p:custDataLst>
              <p:tags r:id="rId7"/>
            </p:custDataLst>
          </p:nvPr>
        </p:nvSpPr>
        <p:spPr>
          <a:xfrm>
            <a:off x="5332413" y="1905000"/>
            <a:ext cx="1527175" cy="1524000"/>
          </a:xfrm>
        </p:spPr>
        <p:txBody>
          <a:bodyPr vert="horz" wrap="none" lIns="0" tIns="0" rIns="0" bIns="0" anchor="ctr" anchorCtr="0">
            <a:normAutofit/>
          </a:bodyPr>
          <a:lstStyle>
            <a:lvl1pPr marL="0" indent="0" algn="ctr">
              <a:lnSpc>
                <a:spcPct val="109000"/>
              </a:lnSpc>
              <a:spcBef>
                <a:spcPct val="0"/>
              </a:spcBef>
              <a:spcAft>
                <a:spcPct val="0"/>
              </a:spcAft>
              <a:buNone/>
              <a:defRPr sz="7200" b="1" spc="0">
                <a:solidFill>
                  <a:schemeClr val="accent2"/>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目录页-1-5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16395"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文本占位符 14"/>
          <p:cNvSpPr>
            <a:spLocks noGrp="1"/>
          </p:cNvSpPr>
          <p:nvPr>
            <p:ph type="body" idx="1638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90"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6"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2"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16397"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文本占位符 20"/>
          <p:cNvSpPr>
            <a:spLocks noGrp="1"/>
          </p:cNvSpPr>
          <p:nvPr>
            <p:ph type="body" idx="16391"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4"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16398"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文本占位符 23"/>
          <p:cNvSpPr>
            <a:spLocks noGrp="1"/>
          </p:cNvSpPr>
          <p:nvPr>
            <p:ph type="body" idx="16393"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目录页-1-5_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16397" hasCustomPrompt="1"/>
            <p:custDataLst>
              <p:tags r:id="rId8"/>
            </p:custDataLst>
          </p:nvPr>
        </p:nvSpPr>
        <p:spPr>
          <a:xfrm>
            <a:off x="48514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文本占位符 14"/>
          <p:cNvSpPr>
            <a:spLocks noGrp="1"/>
          </p:cNvSpPr>
          <p:nvPr>
            <p:ph type="body" idx="16387" hasCustomPrompt="1"/>
            <p:custDataLst>
              <p:tags r:id="rId9"/>
            </p:custDataLst>
          </p:nvPr>
        </p:nvSpPr>
        <p:spPr>
          <a:xfrm>
            <a:off x="50800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90" hasCustomPrompt="1"/>
            <p:custDataLst>
              <p:tags r:id="rId10"/>
            </p:custDataLst>
          </p:nvPr>
        </p:nvSpPr>
        <p:spPr>
          <a:xfrm>
            <a:off x="79946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8" hasCustomPrompt="1"/>
            <p:custDataLst>
              <p:tags r:id="rId11"/>
            </p:custDataLst>
          </p:nvPr>
        </p:nvSpPr>
        <p:spPr>
          <a:xfrm>
            <a:off x="87757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2" hasCustomPrompt="1"/>
            <p:custDataLst>
              <p:tags r:id="rId13"/>
            </p:custDataLst>
          </p:nvPr>
        </p:nvSpPr>
        <p:spPr>
          <a:xfrm>
            <a:off x="40703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16399" hasCustomPrompt="1"/>
            <p:custDataLst>
              <p:tags r:id="rId14"/>
            </p:custDataLst>
          </p:nvPr>
        </p:nvSpPr>
        <p:spPr>
          <a:xfrm>
            <a:off x="48514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文本占位符 20"/>
          <p:cNvSpPr>
            <a:spLocks noGrp="1"/>
          </p:cNvSpPr>
          <p:nvPr>
            <p:ph type="body" idx="16391" hasCustomPrompt="1"/>
            <p:custDataLst>
              <p:tags r:id="rId15"/>
            </p:custDataLst>
          </p:nvPr>
        </p:nvSpPr>
        <p:spPr>
          <a:xfrm>
            <a:off x="50800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4" hasCustomPrompt="1"/>
            <p:custDataLst>
              <p:tags r:id="rId16"/>
            </p:custDataLst>
          </p:nvPr>
        </p:nvSpPr>
        <p:spPr>
          <a:xfrm>
            <a:off x="79946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16400" hasCustomPrompt="1"/>
            <p:custDataLst>
              <p:tags r:id="rId17"/>
            </p:custDataLst>
          </p:nvPr>
        </p:nvSpPr>
        <p:spPr>
          <a:xfrm>
            <a:off x="87757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文本占位符 23"/>
          <p:cNvSpPr>
            <a:spLocks noGrp="1"/>
          </p:cNvSpPr>
          <p:nvPr>
            <p:ph type="body" idx="16393" hasCustomPrompt="1"/>
            <p:custDataLst>
              <p:tags r:id="rId18"/>
            </p:custDataLst>
          </p:nvPr>
        </p:nvSpPr>
        <p:spPr>
          <a:xfrm>
            <a:off x="90043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5" name="文本占位符 24"/>
          <p:cNvSpPr>
            <a:spLocks noGrp="1"/>
          </p:cNvSpPr>
          <p:nvPr>
            <p:ph type="body" idx="16396" hasCustomPrompt="1"/>
            <p:custDataLst>
              <p:tags r:id="rId19"/>
            </p:custDataLst>
          </p:nvPr>
        </p:nvSpPr>
        <p:spPr>
          <a:xfrm>
            <a:off x="4070350" y="48006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05</a:t>
            </a:r>
            <a:endParaRPr lang="zh-CN" altLang="en-US" smtClean="0"/>
          </a:p>
        </p:txBody>
      </p:sp>
      <p:sp>
        <p:nvSpPr>
          <p:cNvPr id="26" name="装饰  5"/>
          <p:cNvSpPr>
            <a:spLocks noGrp="1"/>
          </p:cNvSpPr>
          <p:nvPr>
            <p:ph type="body" idx="16401" hasCustomPrompt="1"/>
            <p:custDataLst>
              <p:tags r:id="rId20"/>
            </p:custDataLst>
          </p:nvPr>
        </p:nvSpPr>
        <p:spPr>
          <a:xfrm>
            <a:off x="4851400" y="47244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7" name="文本占位符 26"/>
          <p:cNvSpPr>
            <a:spLocks noGrp="1"/>
          </p:cNvSpPr>
          <p:nvPr>
            <p:ph type="body" idx="16395" hasCustomPrompt="1"/>
            <p:custDataLst>
              <p:tags r:id="rId21"/>
            </p:custDataLst>
          </p:nvPr>
        </p:nvSpPr>
        <p:spPr>
          <a:xfrm>
            <a:off x="5080000" y="46482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wrap="square">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
        <p:nvSpPr>
          <p:cNvPr id="2" name="标题占位符 1"/>
          <p:cNvSpPr>
            <a:spLocks noGrp="1"/>
          </p:cNvSpPr>
          <p:nvPr>
            <p:ph type="title"/>
            <p:custDataLst>
              <p:tags r:id="rId6"/>
            </p:custDataLst>
          </p:nvPr>
        </p:nvSpPr>
        <p:spPr>
          <a:xfrm>
            <a:off x="695960" y="360000"/>
            <a:ext cx="10800000" cy="720000"/>
          </a:xfrm>
          <a:prstGeom prst="rect">
            <a:avLst/>
          </a:prstGeom>
        </p:spPr>
        <p:txBody>
          <a:bodyPr vert="horz" lIns="91440" tIns="45720" rIns="91440" bIns="45720" rtlCol="0" anchor="b" anchorCtr="0">
            <a:normAutofit/>
          </a:bodyPr>
          <a:p>
            <a:r>
              <a:rPr lang="zh-CN" altLang="en-US" dirty="0"/>
              <a:t>单击此处编辑母版标题样式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showMasterSp="0">
  <p:cSld name="目录">
    <p:spTree>
      <p:nvGrpSpPr>
        <p:cNvPr id="1" name=""/>
        <p:cNvGrpSpPr/>
        <p:nvPr/>
      </p:nvGrpSpPr>
      <p:grpSpPr>
        <a:xfrm>
          <a:off x="0" y="0"/>
          <a:ext cx="0" cy="0"/>
          <a:chOff x="0" y="0"/>
          <a:chExt cx="0" cy="0"/>
        </a:xfrm>
      </p:grpSpPr>
      <p:sp>
        <p:nvSpPr>
          <p:cNvPr id="15" name="椭圆 14"/>
          <p:cNvSpPr/>
          <p:nvPr userDrawn="1">
            <p:custDataLst>
              <p:tags r:id="rId2"/>
            </p:custDataLst>
          </p:nvPr>
        </p:nvSpPr>
        <p:spPr>
          <a:xfrm>
            <a:off x="304800" y="286049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6" name="图片 2" descr="图片包含 背景图案&#10;&#10;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15144" r="35782" b="9223"/>
          <a:stretch>
            <a:fillRect/>
          </a:stretch>
        </p:blipFill>
        <p:spPr>
          <a:xfrm>
            <a:off x="1" y="428032"/>
            <a:ext cx="7730245" cy="6429968"/>
          </a:xfrm>
          <a:prstGeom prst="rect">
            <a:avLst/>
          </a:prstGeom>
        </p:spPr>
      </p:pic>
      <p:sp>
        <p:nvSpPr>
          <p:cNvPr id="11" name="标题 1"/>
          <p:cNvSpPr>
            <a:spLocks noGrp="1"/>
          </p:cNvSpPr>
          <p:nvPr>
            <p:ph type="title" hasCustomPrompt="1"/>
            <p:custDataLst>
              <p:tags r:id="rId5"/>
            </p:custDataLst>
          </p:nvPr>
        </p:nvSpPr>
        <p:spPr>
          <a:xfrm>
            <a:off x="9494520" y="609600"/>
            <a:ext cx="2437765" cy="1308735"/>
          </a:xfrm>
        </p:spPr>
        <p:txBody>
          <a:bodyPr vert="horz" wrap="square" anchor="b">
            <a:normAutofit/>
          </a:bodyPr>
          <a:lstStyle>
            <a:lvl1pPr algn="ctr">
              <a:defRPr kumimoji="0" lang="zh-CN" altLang="en-US" sz="6000" b="1" i="0" u="none" strike="noStrike" kern="1200" cap="none" spc="0" normalizeH="0" baseline="0" noProof="1">
                <a:solidFill>
                  <a:schemeClr val="accent1"/>
                </a:solidFill>
                <a:latin typeface="+mj-lt"/>
                <a:ea typeface="+mj-ea"/>
                <a:cs typeface="+mn-ea"/>
                <a:sym typeface="MiSans Light" panose="00000400000000000000" charset="-122"/>
              </a:defRPr>
            </a:lvl1pPr>
          </a:lstStyle>
          <a:p>
            <a:r>
              <a:rPr lang="zh-CN" altLang="en-US" dirty="0"/>
              <a:t>标题</a:t>
            </a:r>
            <a:endParaRPr lang="zh-CN" altLang="en-US" dirty="0"/>
          </a:p>
        </p:txBody>
      </p:sp>
      <p:sp>
        <p:nvSpPr>
          <p:cNvPr id="10"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
        <p:nvSpPr>
          <p:cNvPr id="9" name="页脚占位符 4"/>
          <p:cNvSpPr>
            <a:spLocks noGrp="1"/>
          </p:cNvSpPr>
          <p:nvPr>
            <p:ph type="ftr" sz="quarter" idx="11"/>
            <p:custDataLst>
              <p:tags r:id="rId7"/>
            </p:custDataLst>
          </p:nvPr>
        </p:nvSpPr>
        <p:spPr/>
        <p:txBody>
          <a:bodyPr/>
          <a:lstStyle/>
          <a:p>
            <a:endParaRPr lang="zh-CN" altLang="en-US"/>
          </a:p>
        </p:txBody>
      </p:sp>
      <p:sp>
        <p:nvSpPr>
          <p:cNvPr id="8"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9596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17220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p:ph type="title"/>
            <p:custDataLst>
              <p:tags r:id="rId7"/>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3"/>
            </p:custDataLst>
          </p:nvPr>
        </p:nvSpPr>
        <p:spPr>
          <a:xfrm>
            <a:off x="69596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4"/>
            </p:custDataLst>
          </p:nvPr>
        </p:nvSpPr>
        <p:spPr>
          <a:xfrm>
            <a:off x="617220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5"/>
            </p:custDataLst>
          </p:nvPr>
        </p:nvSpPr>
        <p:spPr>
          <a:xfrm>
            <a:off x="617220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标题 1"/>
          <p:cNvSpPr>
            <a:spLocks noGrp="1"/>
          </p:cNvSpPr>
          <p:nvPr>
            <p:ph type="title"/>
            <p:custDataLst>
              <p:tags r:id="rId9"/>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p:custDataLst>
              <p:tags r:id="rId5"/>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360045"/>
            <a:ext cx="10801985" cy="581787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Text Placeholder 5"/>
          <p:cNvSpPr>
            <a:spLocks noGrp="1"/>
          </p:cNvSpPr>
          <p:nvPr>
            <p:ph type="body" idx="13" hasCustomPrompt="1"/>
            <p:custDataLst>
              <p:tags r:id="rId5"/>
            </p:custDataLst>
          </p:nvPr>
        </p:nvSpPr>
        <p:spPr>
          <a:xfrm>
            <a:off x="695960" y="1301750"/>
            <a:ext cx="10799088" cy="405553"/>
          </a:xfrm>
        </p:spPr>
        <p:txBody>
          <a:bodyPr/>
          <a:lstStyle>
            <a:lvl5pPr>
              <a:buNone/>
              <a:defRPr/>
            </a:lvl5pPr>
          </a:lstStyle>
          <a:p>
            <a:pPr lvl="0"/>
            <a:r>
              <a:rPr lang="zh-CN" altLang="en-US" smtClean="0"/>
              <a:t>单击此处编辑副标题</a:t>
            </a:r>
            <a:endParaRPr lang="zh-CN" altLang="en-US" smtClean="0"/>
          </a:p>
        </p:txBody>
      </p:sp>
      <p:sp>
        <p:nvSpPr>
          <p:cNvPr id="7" name="标题 1"/>
          <p:cNvSpPr>
            <a:spLocks noGrp="1"/>
          </p:cNvSpPr>
          <p:nvPr>
            <p:ph type="title"/>
            <p:custDataLst>
              <p:tags r:id="rId6"/>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封面页_1_5">
    <p:bg>
      <p:bgRef idx="1001">
        <a:schemeClr val="bg2"/>
      </p:bgRef>
    </p:bg>
    <p:spTree>
      <p:nvGrpSpPr>
        <p:cNvPr id="1" name=""/>
        <p:cNvGrpSpPr/>
        <p:nvPr/>
      </p:nvGrpSpPr>
      <p:grpSpPr>
        <a:xfrm>
          <a:off x="0" y="0"/>
          <a:ext cx="0" cy="0"/>
          <a:chOff x="0" y="0"/>
          <a:chExt cx="0" cy="0"/>
        </a:xfrm>
      </p:grpSpPr>
      <p:sp>
        <p:nvSpPr>
          <p:cNvPr id="8" name="椭圆 7"/>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9"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9472" r="59570"/>
          <a:stretch>
            <a:fillRect/>
          </a:stretch>
        </p:blipFill>
        <p:spPr>
          <a:xfrm>
            <a:off x="304800" y="992505"/>
            <a:ext cx="5185410" cy="5865495"/>
          </a:xfrm>
          <a:prstGeom prst="rect">
            <a:avLst/>
          </a:prstGeom>
        </p:spPr>
      </p:pic>
      <p:pic>
        <p:nvPicPr>
          <p:cNvPr id="7"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10125710" y="5100955"/>
            <a:ext cx="2066290" cy="1750060"/>
          </a:xfrm>
          <a:prstGeom prst="rect">
            <a:avLst/>
          </a:prstGeom>
        </p:spPr>
      </p:pic>
      <p:sp>
        <p:nvSpPr>
          <p:cNvPr id="6" name="日期"/>
          <p:cNvSpPr txBox="1">
            <a:spLocks noGrp="1"/>
          </p:cNvSpPr>
          <p:nvPr>
            <p:ph type="body" idx="16386" hasCustomPrompt="1"/>
            <p:custDataLst>
              <p:tags r:id="rId7"/>
            </p:custDataLst>
          </p:nvPr>
        </p:nvSpPr>
        <p:spPr>
          <a:xfrm>
            <a:off x="5078942" y="1651000"/>
            <a:ext cx="6097058" cy="457200"/>
          </a:xfrm>
          <a:prstGeom prst="rect">
            <a:avLst/>
          </a:prstGeom>
          <a:noFill/>
          <a:ln>
            <a:noFill/>
            <a:prstDash val="sysDash"/>
          </a:ln>
        </p:spPr>
        <p:txBody>
          <a:bodyPr vert="horz" wrap="square" lIns="0" tIns="0" rIns="0" bIns="0" rtlCol="0" anchor="t" anchorCtr="0">
            <a:normAutofit/>
          </a:bodyPr>
          <a:lstStyle>
            <a:lvl1pPr marL="0" marR="0" lvl="0" indent="0" algn="r" defTabSz="914400" rtl="0" eaLnBrk="1" fontAlgn="auto" latinLnBrk="0" hangingPunct="1">
              <a:lnSpc>
                <a:spcPct val="125000"/>
              </a:lnSpc>
              <a:spcBef>
                <a:spcPct val="0"/>
              </a:spcBef>
              <a:spcAft>
                <a:spcPct val="0"/>
              </a:spcAft>
              <a:buClrTx/>
              <a:buSzTx/>
              <a:buFontTx/>
              <a:buNone/>
              <a:defRPr kumimoji="0" lang="zh-CN" altLang="en-US" sz="2400" b="0" i="0" u="none" strike="noStrike" kern="1200" cap="none" spc="0" normalizeH="0" baseline="0" noProof="1" dirty="0" smtClean="0">
                <a:ln>
                  <a:noFill/>
                  <a:prstDash val="sysDot"/>
                </a:ln>
                <a:solidFill>
                  <a:schemeClr val="accent2"/>
                </a:solidFill>
                <a:latin typeface="+mj-ea"/>
                <a:ea typeface="+mj-ea"/>
                <a:cs typeface="MiSans" panose="00000500000000000000" charset="-122"/>
                <a:sym typeface="+mn-ea"/>
              </a:defRPr>
            </a:lvl1pPr>
          </a:lstStyle>
          <a:p>
            <a:pPr lvl="0"/>
            <a:r>
              <a:rPr dirty="0">
                <a:sym typeface="+mn-ea"/>
              </a:rPr>
              <a:t>20XX YEAR</a:t>
            </a:r>
            <a:endParaRPr dirty="0">
              <a:sym typeface="+mn-ea"/>
            </a:endParaRPr>
          </a:p>
        </p:txBody>
      </p:sp>
      <p:sp>
        <p:nvSpPr>
          <p:cNvPr id="10" name="标题"/>
          <p:cNvSpPr txBox="1">
            <a:spLocks noGrp="1"/>
          </p:cNvSpPr>
          <p:nvPr>
            <p:ph type="title" idx="16385" hasCustomPrompt="1"/>
            <p:custDataLst>
              <p:tags r:id="rId8"/>
            </p:custDataLst>
          </p:nvPr>
        </p:nvSpPr>
        <p:spPr>
          <a:xfrm>
            <a:off x="4823354" y="2159000"/>
            <a:ext cx="6352646" cy="2540000"/>
          </a:xfrm>
          <a:prstGeom prst="rect">
            <a:avLst/>
          </a:prstGeom>
          <a:noFill/>
        </p:spPr>
        <p:txBody>
          <a:bodyPr vert="horz" wrap="square" lIns="0" tIns="0" rIns="0" bIns="0" rtlCol="0" anchor="t" anchorCtr="0">
            <a:normAutofit/>
          </a:bodyPr>
          <a:lstStyle>
            <a:lvl1pPr marL="0" marR="0" indent="0" algn="r" defTabSz="914400" rtl="0" eaLnBrk="1" fontAlgn="auto" latinLnBrk="0" hangingPunct="1">
              <a:lnSpc>
                <a:spcPct val="100000"/>
              </a:lnSpc>
              <a:spcBef>
                <a:spcPct val="0"/>
              </a:spcBef>
              <a:spcAft>
                <a:spcPct val="0"/>
              </a:spcAft>
              <a:buClrTx/>
              <a:buSzTx/>
              <a:buFontTx/>
              <a:buNone/>
              <a:defRPr kumimoji="0" lang="zh-CN" altLang="en-US" sz="6000" b="1" i="0" u="none" strike="noStrike" kern="1200" cap="none" spc="0" normalizeH="0" baseline="0" noProof="1" dirty="0">
                <a:solidFill>
                  <a:schemeClr val="accent1"/>
                </a:solidFill>
                <a:latin typeface="+mj-ea"/>
                <a:ea typeface="+mj-ea"/>
                <a:cs typeface="MiSans" panose="00000500000000000000" charset="-122"/>
              </a:defRPr>
            </a:lvl1pPr>
          </a:lstStyle>
          <a:p>
            <a:pPr lvl="0" algn="r"/>
            <a:r>
              <a:rPr dirty="0">
                <a:sym typeface="+mn-ea"/>
              </a:rPr>
              <a:t>单击此处
添加文档标题</a:t>
            </a:r>
            <a:endParaRPr dirty="0">
              <a:sym typeface="+mn-ea"/>
            </a:endParaRPr>
          </a:p>
        </p:txBody>
      </p:sp>
      <p:sp>
        <p:nvSpPr>
          <p:cNvPr id="11" name="署名占位符 10"/>
          <p:cNvSpPr>
            <a:spLocks noGrp="1"/>
          </p:cNvSpPr>
          <p:nvPr>
            <p:ph type="body" sz="quarter" idx="16387" hasCustomPrompt="1"/>
            <p:custDataLst>
              <p:tags r:id="rId9"/>
            </p:custDataLst>
          </p:nvPr>
        </p:nvSpPr>
        <p:spPr>
          <a:xfrm>
            <a:off x="8635118" y="4749800"/>
            <a:ext cx="2540882" cy="533400"/>
          </a:xfrm>
          <a:prstGeom prst="roundRect">
            <a:avLst>
              <a:gd name="adj" fmla="val 50000"/>
            </a:avLst>
          </a:prstGeom>
          <a:solidFill>
            <a:schemeClr val="accent2"/>
          </a:solidFill>
        </p:spPr>
        <p:txBody>
          <a:bodyPr vert="horz" wrap="square" lIns="0" tIns="0" rIns="0" bIns="0" anchor="ctr" anchorCtr="0">
            <a:normAutofit/>
          </a:bodyPr>
          <a:lstStyle>
            <a:lvl1pPr marL="0" indent="0" algn="ctr">
              <a:lnSpc>
                <a:spcPct val="100000"/>
              </a:lnSpc>
              <a:spcBef>
                <a:spcPct val="0"/>
              </a:spcBef>
              <a:spcAft>
                <a:spcPct val="0"/>
              </a:spcAft>
              <a:buNone/>
              <a:defRPr sz="2000" b="0" spc="0">
                <a:solidFill>
                  <a:srgbClr val="FFFFFF"/>
                </a:solidFill>
              </a:defRPr>
            </a:lvl1pPr>
          </a:lstStyle>
          <a:p>
            <a:pPr lvl="0"/>
            <a:r>
              <a:rPr lang="zh-CN" altLang="en-US" dirty="0"/>
              <a:t>BY WPS</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章节页-1_4">
    <p:bg>
      <p:bgRef idx="1001">
        <a:schemeClr val="bg2"/>
      </p:bgRef>
    </p:bg>
    <p:spTree>
      <p:nvGrpSpPr>
        <p:cNvPr id="1" name=""/>
        <p:cNvGrpSpPr/>
        <p:nvPr/>
      </p:nvGrpSpPr>
      <p:grpSpPr>
        <a:xfrm>
          <a:off x="0" y="0"/>
          <a:ext cx="0" cy="0"/>
          <a:chOff x="0" y="0"/>
          <a:chExt cx="0" cy="0"/>
        </a:xfrm>
      </p:grpSpPr>
      <p:pic>
        <p:nvPicPr>
          <p:cNvPr id="9" name="图片 6" descr="黑白色的花&#10;&#10;中度可信度描述已自动生成"/>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6872" r="59570" b="24158"/>
          <a:stretch>
            <a:fillRect/>
          </a:stretch>
        </p:blipFill>
        <p:spPr>
          <a:xfrm>
            <a:off x="0" y="550455"/>
            <a:ext cx="4304036" cy="6307545"/>
          </a:xfrm>
          <a:custGeom>
            <a:avLst/>
            <a:gdLst/>
            <a:ahLst/>
            <a:cxnLst>
              <a:cxn ang="3">
                <a:pos x="hc" y="t"/>
              </a:cxn>
              <a:cxn ang="cd2">
                <a:pos x="l" y="vc"/>
              </a:cxn>
              <a:cxn ang="cd4">
                <a:pos x="hc" y="b"/>
              </a:cxn>
              <a:cxn ang="0">
                <a:pos x="r" y="vc"/>
              </a:cxn>
            </a:cxnLst>
            <a:rect l="l" t="t" r="r" b="b"/>
            <a:pathLst>
              <a:path w="6778" h="9933">
                <a:moveTo>
                  <a:pt x="0" y="0"/>
                </a:moveTo>
                <a:lnTo>
                  <a:pt x="6778" y="0"/>
                </a:lnTo>
                <a:lnTo>
                  <a:pt x="6778" y="9933"/>
                </a:lnTo>
                <a:lnTo>
                  <a:pt x="0" y="9933"/>
                </a:lnTo>
                <a:lnTo>
                  <a:pt x="0" y="2798"/>
                </a:lnTo>
                <a:lnTo>
                  <a:pt x="0" y="2798"/>
                </a:lnTo>
                <a:lnTo>
                  <a:pt x="0" y="0"/>
                </a:lnTo>
                <a:close/>
              </a:path>
            </a:pathLst>
          </a:custGeom>
        </p:spPr>
      </p:pic>
      <p:pic>
        <p:nvPicPr>
          <p:cNvPr id="8" name="图片 7" descr="黑白色的花&#10;&#10;描述已自动生成"/>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r="36700" b="11421"/>
          <a:stretch>
            <a:fillRect/>
          </a:stretch>
        </p:blipFill>
        <p:spPr>
          <a:xfrm>
            <a:off x="5584190" y="1657350"/>
            <a:ext cx="6607810" cy="5200650"/>
          </a:xfrm>
          <a:custGeom>
            <a:avLst/>
            <a:gdLst/>
            <a:ahLst/>
            <a:cxnLst>
              <a:cxn ang="3">
                <a:pos x="hc" y="t"/>
              </a:cxn>
              <a:cxn ang="cd2">
                <a:pos x="l" y="vc"/>
              </a:cxn>
              <a:cxn ang="cd4">
                <a:pos x="hc" y="b"/>
              </a:cxn>
              <a:cxn ang="0">
                <a:pos x="r" y="vc"/>
              </a:cxn>
            </a:cxnLst>
            <a:rect l="l" t="t" r="r" b="b"/>
            <a:pathLst>
              <a:path w="10406" h="8190">
                <a:moveTo>
                  <a:pt x="0" y="0"/>
                </a:moveTo>
                <a:lnTo>
                  <a:pt x="10406" y="0"/>
                </a:lnTo>
                <a:lnTo>
                  <a:pt x="10406" y="681"/>
                </a:lnTo>
                <a:lnTo>
                  <a:pt x="10406" y="8190"/>
                </a:lnTo>
                <a:lnTo>
                  <a:pt x="5302" y="8190"/>
                </a:lnTo>
                <a:lnTo>
                  <a:pt x="0" y="8190"/>
                </a:lnTo>
                <a:lnTo>
                  <a:pt x="0" y="0"/>
                </a:lnTo>
                <a:close/>
              </a:path>
            </a:pathLst>
          </a:custGeom>
        </p:spPr>
      </p:pic>
      <p:sp>
        <p:nvSpPr>
          <p:cNvPr id="6" name="标题 2"/>
          <p:cNvSpPr>
            <a:spLocks noGrp="1"/>
          </p:cNvSpPr>
          <p:nvPr>
            <p:ph type="title" idx="17826049"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chemeClr val="accent1"/>
                </a:solidFill>
              </a:defRPr>
            </a:lvl1pPr>
          </a:lstStyle>
          <a:p>
            <a:r>
              <a:rPr lang="zh-CN" altLang="en-US" dirty="0"/>
              <a:t>单击此处添加章节标题</a:t>
            </a:r>
            <a:endParaRPr lang="zh-CN" altLang="en-US" dirty="0"/>
          </a:p>
        </p:txBody>
      </p:sp>
      <p:sp>
        <p:nvSpPr>
          <p:cNvPr id="7" name="文本占位符 3"/>
          <p:cNvSpPr>
            <a:spLocks noGrp="1"/>
          </p:cNvSpPr>
          <p:nvPr>
            <p:ph type="body" idx="17826561" hasCustomPrompt="1"/>
            <p:custDataLst>
              <p:tags r:id="rId7"/>
            </p:custDataLst>
          </p:nvPr>
        </p:nvSpPr>
        <p:spPr>
          <a:xfrm>
            <a:off x="5332413" y="1905000"/>
            <a:ext cx="1527175" cy="1524000"/>
          </a:xfrm>
        </p:spPr>
        <p:txBody>
          <a:bodyPr vert="horz" wrap="none" lIns="0" tIns="0" rIns="0" bIns="0" anchor="ctr" anchorCtr="0">
            <a:normAutofit/>
          </a:bodyPr>
          <a:lstStyle>
            <a:lvl1pPr marL="0" indent="0" algn="ctr">
              <a:lnSpc>
                <a:spcPct val="109000"/>
              </a:lnSpc>
              <a:spcBef>
                <a:spcPct val="0"/>
              </a:spcBef>
              <a:spcAft>
                <a:spcPct val="0"/>
              </a:spcAft>
              <a:buNone/>
              <a:defRPr sz="7200" b="1" spc="0">
                <a:solidFill>
                  <a:schemeClr val="accent2"/>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结束页-1_5">
    <p:bg>
      <p:bgRef idx="1001">
        <a:schemeClr val="bg2"/>
      </p:bgRef>
    </p:bg>
    <p:spTree>
      <p:nvGrpSpPr>
        <p:cNvPr id="1" name=""/>
        <p:cNvGrpSpPr/>
        <p:nvPr/>
      </p:nvGrpSpPr>
      <p:grpSpPr>
        <a:xfrm>
          <a:off x="0" y="0"/>
          <a:ext cx="0" cy="0"/>
          <a:chOff x="0" y="0"/>
          <a:chExt cx="0" cy="0"/>
        </a:xfrm>
      </p:grpSpPr>
      <p:sp>
        <p:nvSpPr>
          <p:cNvPr id="39" name="椭圆 38"/>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7"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8747" r="59570"/>
          <a:stretch>
            <a:fillRect/>
          </a:stretch>
        </p:blipFill>
        <p:spPr>
          <a:xfrm>
            <a:off x="304800" y="932180"/>
            <a:ext cx="5185410" cy="5925820"/>
          </a:xfrm>
          <a:prstGeom prst="rect">
            <a:avLst/>
          </a:prstGeom>
        </p:spPr>
      </p:pic>
      <p:pic>
        <p:nvPicPr>
          <p:cNvPr id="6"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9002395" y="4147820"/>
            <a:ext cx="3189605" cy="2702560"/>
          </a:xfrm>
          <a:prstGeom prst="rect">
            <a:avLst/>
          </a:prstGeom>
        </p:spPr>
      </p:pic>
      <p:sp>
        <p:nvSpPr>
          <p:cNvPr id="11" name="Subtitle 10"/>
          <p:cNvSpPr>
            <a:spLocks noGrp="1"/>
          </p:cNvSpPr>
          <p:nvPr>
            <p:ph type="body" idx="17826305" hasCustomPrompt="1"/>
            <p:custDataLst>
              <p:tags r:id="rId7"/>
            </p:custDataLst>
          </p:nvPr>
        </p:nvSpPr>
        <p:spPr>
          <a:xfrm>
            <a:off x="5726642" y="2667000"/>
            <a:ext cx="5449358" cy="457200"/>
          </a:xfrm>
          <a:noFill/>
        </p:spPr>
        <p:txBody>
          <a:bodyPr vert="horz" lIns="0" tIns="0" rIns="0" bIns="0" anchor="t">
            <a:normAutofit/>
          </a:bodyPr>
          <a:lstStyle>
            <a:lvl1pPr marL="0" indent="0" algn="r">
              <a:lnSpc>
                <a:spcPct val="125000"/>
              </a:lnSpc>
              <a:spcBef>
                <a:spcPct val="0"/>
              </a:spcBef>
              <a:spcAft>
                <a:spcPct val="0"/>
              </a:spcAft>
              <a:buNone/>
              <a:defRPr sz="2400" b="0" spc="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p:cNvSpPr>
            <a:spLocks noGrp="1"/>
          </p:cNvSpPr>
          <p:nvPr>
            <p:ph type="ctrTitle" idx="17826049" hasCustomPrompt="1"/>
            <p:custDataLst>
              <p:tags r:id="rId8"/>
            </p:custDataLst>
          </p:nvPr>
        </p:nvSpPr>
        <p:spPr>
          <a:xfrm>
            <a:off x="5724878" y="3175000"/>
            <a:ext cx="5451122" cy="1016000"/>
          </a:xfrm>
        </p:spPr>
        <p:txBody>
          <a:bodyPr vert="horz" wrap="square" lIns="0" tIns="0" rIns="0" bIns="0" anchor="t" anchorCtr="0">
            <a:normAutofit/>
          </a:bodyPr>
          <a:lstStyle>
            <a:lvl1pPr marL="0" indent="0" algn="r">
              <a:lnSpc>
                <a:spcPct val="100000"/>
              </a:lnSpc>
              <a:spcBef>
                <a:spcPct val="0"/>
              </a:spcBef>
              <a:spcAft>
                <a:spcPct val="0"/>
              </a:spcAft>
              <a:buNone/>
              <a:defRPr sz="6400" b="1" spc="0">
                <a:solidFill>
                  <a:schemeClr val="accent1"/>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目录页-1-5-4">
    <p:bg>
      <p:bgRef idx="1001">
        <a:schemeClr val="bg2"/>
      </p:bgRef>
    </p:bg>
    <p:spTree>
      <p:nvGrpSpPr>
        <p:cNvPr id="1" name=""/>
        <p:cNvGrpSpPr/>
        <p:nvPr/>
      </p:nvGrpSpPr>
      <p:grpSpPr>
        <a:xfrm>
          <a:off x="0" y="0"/>
          <a:ext cx="0" cy="0"/>
          <a:chOff x="0" y="0"/>
          <a:chExt cx="0" cy="0"/>
        </a:xfrm>
      </p:grpSpPr>
      <p:sp>
        <p:nvSpPr>
          <p:cNvPr id="7" name="日期占位符 3"/>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3"/>
            </p:custDataLst>
          </p:nvPr>
        </p:nvSpPr>
        <p:spPr/>
        <p:txBody>
          <a:bodyPr/>
          <a:p>
            <a:endParaRPr lang="zh-CN" altLang="en-US"/>
          </a:p>
        </p:txBody>
      </p:sp>
      <p:sp>
        <p:nvSpPr>
          <p:cNvPr id="9" name="灯片编号占位符 5"/>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Subtitle 10"/>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Title 11"/>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Text Placeholder 12"/>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Text Placeholder 15"/>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Text Placeholder 17"/>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Text Placeholder 18"/>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Text Placeholder 20"/>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Text Placeholder 21"/>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Text Placeholder 23"/>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039" y="516256"/>
            <a:ext cx="10515890" cy="132434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39" y="1935192"/>
            <a:ext cx="5163349"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8039" y="2818085"/>
            <a:ext cx="5163349"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66931" y="1935192"/>
            <a:ext cx="5186998"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66931" y="2818085"/>
            <a:ext cx="5186998"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184" y="723122"/>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1584" y="723123"/>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184" y="2323322"/>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84" y="523097"/>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184" y="523097"/>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8" Type="http://schemas.openxmlformats.org/officeDocument/2006/relationships/theme" Target="../theme/theme2.xml"/><Relationship Id="rId57" Type="http://schemas.openxmlformats.org/officeDocument/2006/relationships/tags" Target="../tags/tag481.xml"/><Relationship Id="rId56" Type="http://schemas.openxmlformats.org/officeDocument/2006/relationships/tags" Target="../tags/tag480.xml"/><Relationship Id="rId55" Type="http://schemas.openxmlformats.org/officeDocument/2006/relationships/tags" Target="../tags/tag479.xml"/><Relationship Id="rId54" Type="http://schemas.openxmlformats.org/officeDocument/2006/relationships/tags" Target="../tags/tag478.xml"/><Relationship Id="rId53" Type="http://schemas.openxmlformats.org/officeDocument/2006/relationships/tags" Target="../tags/tag477.xml"/><Relationship Id="rId52" Type="http://schemas.openxmlformats.org/officeDocument/2006/relationships/tags" Target="../tags/tag476.xml"/><Relationship Id="rId51" Type="http://schemas.openxmlformats.org/officeDocument/2006/relationships/tags" Target="../tags/tag475.xml"/><Relationship Id="rId50" Type="http://schemas.openxmlformats.org/officeDocument/2006/relationships/image" Target="../media/image4.png"/><Relationship Id="rId5" Type="http://schemas.openxmlformats.org/officeDocument/2006/relationships/slideLayout" Target="../slideLayouts/slideLayout15.xml"/><Relationship Id="rId49" Type="http://schemas.openxmlformats.org/officeDocument/2006/relationships/tags" Target="../tags/tag474.xml"/><Relationship Id="rId48" Type="http://schemas.openxmlformats.org/officeDocument/2006/relationships/slideLayout" Target="../slideLayouts/slideLayout58.xml"/><Relationship Id="rId47" Type="http://schemas.openxmlformats.org/officeDocument/2006/relationships/slideLayout" Target="../slideLayouts/slideLayout57.xml"/><Relationship Id="rId46" Type="http://schemas.openxmlformats.org/officeDocument/2006/relationships/slideLayout" Target="../slideLayouts/slideLayout56.xml"/><Relationship Id="rId45" Type="http://schemas.openxmlformats.org/officeDocument/2006/relationships/slideLayout" Target="../slideLayouts/slideLayout55.xml"/><Relationship Id="rId44" Type="http://schemas.openxmlformats.org/officeDocument/2006/relationships/slideLayout" Target="../slideLayouts/slideLayout54.xml"/><Relationship Id="rId43" Type="http://schemas.openxmlformats.org/officeDocument/2006/relationships/slideLayout" Target="../slideLayouts/slideLayout53.xml"/><Relationship Id="rId42" Type="http://schemas.openxmlformats.org/officeDocument/2006/relationships/slideLayout" Target="../slideLayouts/slideLayout52.xml"/><Relationship Id="rId41" Type="http://schemas.openxmlformats.org/officeDocument/2006/relationships/slideLayout" Target="../slideLayouts/slideLayout51.xml"/><Relationship Id="rId40" Type="http://schemas.openxmlformats.org/officeDocument/2006/relationships/slideLayout" Target="../slideLayouts/slideLayout50.xml"/><Relationship Id="rId4" Type="http://schemas.openxmlformats.org/officeDocument/2006/relationships/slideLayout" Target="../slideLayouts/slideLayout14.xml"/><Relationship Id="rId39" Type="http://schemas.openxmlformats.org/officeDocument/2006/relationships/slideLayout" Target="../slideLayouts/slideLayout49.xml"/><Relationship Id="rId38" Type="http://schemas.openxmlformats.org/officeDocument/2006/relationships/slideLayout" Target="../slideLayouts/slideLayout48.xml"/><Relationship Id="rId37" Type="http://schemas.openxmlformats.org/officeDocument/2006/relationships/slideLayout" Target="../slideLayouts/slideLayout47.xml"/><Relationship Id="rId36" Type="http://schemas.openxmlformats.org/officeDocument/2006/relationships/slideLayout" Target="../slideLayouts/slideLayout46.xml"/><Relationship Id="rId35" Type="http://schemas.openxmlformats.org/officeDocument/2006/relationships/slideLayout" Target="../slideLayouts/slideLayout45.xml"/><Relationship Id="rId34" Type="http://schemas.openxmlformats.org/officeDocument/2006/relationships/slideLayout" Target="../slideLayouts/slideLayout44.xml"/><Relationship Id="rId33" Type="http://schemas.openxmlformats.org/officeDocument/2006/relationships/slideLayout" Target="../slideLayouts/slideLayout43.xml"/><Relationship Id="rId32" Type="http://schemas.openxmlformats.org/officeDocument/2006/relationships/slideLayout" Target="../slideLayouts/slideLayout42.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3" Type="http://schemas.openxmlformats.org/officeDocument/2006/relationships/slideLayout" Target="../slideLayouts/slideLayout13.xml"/><Relationship Id="rId29" Type="http://schemas.openxmlformats.org/officeDocument/2006/relationships/slideLayout" Target="../slideLayouts/slideLayout39.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0" Type="http://schemas.openxmlformats.org/officeDocument/2006/relationships/slideLayout" Target="../slideLayouts/slideLayout30.xml"/><Relationship Id="rId2" Type="http://schemas.openxmlformats.org/officeDocument/2006/relationships/slideLayout" Target="../slideLayouts/slideLayout12.xml"/><Relationship Id="rId19" Type="http://schemas.openxmlformats.org/officeDocument/2006/relationships/slideLayout" Target="../slideLayouts/slideLayout29.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168" y="523113"/>
            <a:ext cx="10515600" cy="1325563"/>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168" y="1983613"/>
            <a:ext cx="10515600" cy="4351338"/>
          </a:xfrm>
          <a:prstGeom prst="rect">
            <a:avLst/>
          </a:prstGeom>
        </p:spPr>
        <p:txBody>
          <a:bodyPr vert="horz" lIns="91440" tIns="45720" rIns="91440" bIns="4572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5"/>
            <a:r>
              <a:rPr lang="zh-CN" altLang="en-US" dirty="0"/>
              <a:t>第六级</a:t>
            </a:r>
            <a:endParaRPr lang="en-US" altLang="zh-CN" dirty="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第七级</a:t>
            </a:r>
            <a:endParaRPr lang="en-US" altLang="zh-CN" dirty="0"/>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第八级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第九级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endParaRPr lang="en-US" altLang="zh-CN" dirty="0"/>
          </a:p>
          <a:p>
            <a:pPr lvl="5"/>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3" name="图片 42" descr="白色的花&#10;&#10;描述已自动生成"/>
          <p:cNvPicPr>
            <a:picLocks noChangeAspect="1"/>
          </p:cNvPicPr>
          <p:nvPr userDrawn="1">
            <p:custDataLst>
              <p:tags r:id="rId49"/>
            </p:custDataLst>
          </p:nvPr>
        </p:nvPicPr>
        <p:blipFill rotWithShape="1">
          <a:blip r:embed="rId50" cstate="print">
            <a:alphaModFix amt="20000"/>
            <a:extLst>
              <a:ext uri="{28A0092B-C50C-407E-A947-70E740481C1C}">
                <a14:useLocalDpi xmlns:a14="http://schemas.microsoft.com/office/drawing/2010/main" val="0"/>
              </a:ext>
            </a:extLst>
          </a:blip>
          <a:srcRect l="21876" r="40930" b="40590"/>
          <a:stretch>
            <a:fillRect/>
          </a:stretch>
        </p:blipFill>
        <p:spPr>
          <a:xfrm>
            <a:off x="9932035" y="4827270"/>
            <a:ext cx="2259965" cy="2030730"/>
          </a:xfrm>
          <a:prstGeom prst="rect">
            <a:avLst/>
          </a:prstGeom>
        </p:spPr>
      </p:pic>
      <p:sp>
        <p:nvSpPr>
          <p:cNvPr id="6" name="灯片编号占位符 5"/>
          <p:cNvSpPr>
            <a:spLocks noGrp="1"/>
          </p:cNvSpPr>
          <p:nvPr>
            <p:ph type="sldNum" sz="quarter" idx="4"/>
            <p:custDataLst>
              <p:tags r:id="rId51"/>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5" name="页脚占位符 4"/>
          <p:cNvSpPr>
            <a:spLocks noGrp="1"/>
          </p:cNvSpPr>
          <p:nvPr>
            <p:ph type="ftr" sz="quarter" idx="3"/>
            <p:custDataLst>
              <p:tags r:id="rId5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53"/>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3" name="文本占位符 2"/>
          <p:cNvSpPr>
            <a:spLocks noGrp="1"/>
          </p:cNvSpPr>
          <p:nvPr>
            <p:ph type="body" idx="1"/>
            <p:custDataLst>
              <p:tags r:id="rId54"/>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占位符 1"/>
          <p:cNvSpPr>
            <a:spLocks noGrp="1"/>
          </p:cNvSpPr>
          <p:nvPr>
            <p:ph type="title"/>
            <p:custDataLst>
              <p:tags r:id="rId55"/>
            </p:custDataLst>
          </p:nvPr>
        </p:nvSpPr>
        <p:spPr>
          <a:xfrm>
            <a:off x="695960" y="360000"/>
            <a:ext cx="10800000" cy="720000"/>
          </a:xfrm>
          <a:prstGeom prst="rect">
            <a:avLst/>
          </a:prstGeom>
        </p:spPr>
        <p:txBody>
          <a:bodyPr vert="horz" lIns="91440" tIns="45720" rIns="91440" bIns="45720" rtlCol="0" anchor="b" anchorCtr="0">
            <a:normAutofit/>
          </a:bodyPr>
          <a:lstStyle/>
          <a:p>
            <a:r>
              <a:rPr lang="zh-CN" altLang="en-US" dirty="0"/>
              <a:t>单击此处编辑母版标题样式</a:t>
            </a:r>
            <a:endParaRPr lang="zh-CN" altLang="en-US" dirty="0"/>
          </a:p>
        </p:txBody>
      </p:sp>
      <p:sp>
        <p:nvSpPr>
          <p:cNvPr id="7" name="KSO_TEMPLATE" hidden="1"/>
          <p:cNvSpPr/>
          <p:nvPr userDrawn="1">
            <p:custDataLst>
              <p:tags r:id="rId5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ustDataLst>
      <p:tags r:id="rId57"/>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Lst>
  <p:txStyles>
    <p:titleStyle>
      <a:lvl1pPr algn="l" defTabSz="914400" rtl="0" eaLnBrk="1" latinLnBrk="0" hangingPunct="1">
        <a:lnSpc>
          <a:spcPct val="90000"/>
        </a:lnSpc>
        <a:spcBef>
          <a:spcPct val="0"/>
        </a:spcBef>
        <a:buNone/>
        <a:defRPr sz="3200" b="1" i="0" u="none" kern="1200" spc="0">
          <a:solidFill>
            <a:schemeClr val="accent1"/>
          </a:solidFill>
          <a:effectLst/>
          <a:uFill>
            <a:solidFill>
              <a:srgbClr val="67816F"/>
            </a:solidFill>
          </a:uFill>
          <a:latin typeface="+mj-lt"/>
          <a:ea typeface="+mj-ea"/>
          <a:cs typeface="+mj-cs"/>
        </a:defRPr>
      </a:lvl1pPr>
    </p:titleStyle>
    <p:bodyStyle>
      <a:lvl1pPr marL="228600" indent="0" algn="l" defTabSz="914400" rtl="0" eaLnBrk="1" latinLnBrk="0" hangingPunct="1">
        <a:lnSpc>
          <a:spcPct val="130000"/>
        </a:lnSpc>
        <a:spcBef>
          <a:spcPts val="1000"/>
        </a:spcBef>
        <a:buFont typeface="Arial" panose="020B0604020202020204" pitchFamily="34" charset="0"/>
        <a:buChar char="•"/>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7.xml"/><Relationship Id="rId1" Type="http://schemas.openxmlformats.org/officeDocument/2006/relationships/tags" Target="../tags/tag50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9.xml"/><Relationship Id="rId1" Type="http://schemas.openxmlformats.org/officeDocument/2006/relationships/tags" Target="../tags/tag50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1.xml"/><Relationship Id="rId1" Type="http://schemas.openxmlformats.org/officeDocument/2006/relationships/tags" Target="../tags/tag5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3.xml"/><Relationship Id="rId1" Type="http://schemas.openxmlformats.org/officeDocument/2006/relationships/tags" Target="../tags/tag5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5.xml"/><Relationship Id="rId1" Type="http://schemas.openxmlformats.org/officeDocument/2006/relationships/tags" Target="../tags/tag5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7.xml"/><Relationship Id="rId1" Type="http://schemas.openxmlformats.org/officeDocument/2006/relationships/tags" Target="../tags/tag51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9.xml"/><Relationship Id="rId1" Type="http://schemas.openxmlformats.org/officeDocument/2006/relationships/tags" Target="../tags/tag51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1.xml"/><Relationship Id="rId1" Type="http://schemas.openxmlformats.org/officeDocument/2006/relationships/tags" Target="../tags/tag52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3.xml"/><Relationship Id="rId1" Type="http://schemas.openxmlformats.org/officeDocument/2006/relationships/tags" Target="../tags/tag52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5.xml"/><Relationship Id="rId1" Type="http://schemas.openxmlformats.org/officeDocument/2006/relationships/tags" Target="../tags/tag524.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tags" Target="../tags/tag491.xml"/><Relationship Id="rId7" Type="http://schemas.openxmlformats.org/officeDocument/2006/relationships/tags" Target="../tags/tag490.xml"/><Relationship Id="rId6" Type="http://schemas.openxmlformats.org/officeDocument/2006/relationships/tags" Target="../tags/tag489.xml"/><Relationship Id="rId5" Type="http://schemas.openxmlformats.org/officeDocument/2006/relationships/tags" Target="../tags/tag488.xml"/><Relationship Id="rId4" Type="http://schemas.openxmlformats.org/officeDocument/2006/relationships/tags" Target="../tags/tag487.xml"/><Relationship Id="rId3" Type="http://schemas.openxmlformats.org/officeDocument/2006/relationships/image" Target="../media/image5.png"/><Relationship Id="rId2" Type="http://schemas.openxmlformats.org/officeDocument/2006/relationships/tags" Target="../tags/tag486.xml"/><Relationship Id="rId1" Type="http://schemas.openxmlformats.org/officeDocument/2006/relationships/tags" Target="../tags/tag48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7.xml"/><Relationship Id="rId1" Type="http://schemas.openxmlformats.org/officeDocument/2006/relationships/tags" Target="../tags/tag52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9.xml"/><Relationship Id="rId1" Type="http://schemas.openxmlformats.org/officeDocument/2006/relationships/tags" Target="../tags/tag52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ags" Target="../tags/tag53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2.xml"/><Relationship Id="rId1" Type="http://schemas.openxmlformats.org/officeDocument/2006/relationships/tags" Target="../tags/tag531.xml"/></Relationships>
</file>

<file path=ppt/slides/_rels/slide24.xml.rels><?xml version="1.0" encoding="UTF-8" standalone="yes"?>
<Relationships xmlns="http://schemas.openxmlformats.org/package/2006/relationships"><Relationship Id="rId9" Type="http://schemas.openxmlformats.org/officeDocument/2006/relationships/tags" Target="../tags/tag540.xml"/><Relationship Id="rId8" Type="http://schemas.openxmlformats.org/officeDocument/2006/relationships/tags" Target="../tags/tag539.xml"/><Relationship Id="rId7" Type="http://schemas.openxmlformats.org/officeDocument/2006/relationships/tags" Target="../tags/tag538.xml"/><Relationship Id="rId6" Type="http://schemas.openxmlformats.org/officeDocument/2006/relationships/tags" Target="../tags/tag537.xml"/><Relationship Id="rId5" Type="http://schemas.openxmlformats.org/officeDocument/2006/relationships/tags" Target="../tags/tag536.xml"/><Relationship Id="rId4" Type="http://schemas.openxmlformats.org/officeDocument/2006/relationships/tags" Target="../tags/tag535.xml"/><Relationship Id="rId3" Type="http://schemas.openxmlformats.org/officeDocument/2006/relationships/image" Target="../media/image6.png"/><Relationship Id="rId2" Type="http://schemas.openxmlformats.org/officeDocument/2006/relationships/tags" Target="../tags/tag534.xml"/><Relationship Id="rId11" Type="http://schemas.openxmlformats.org/officeDocument/2006/relationships/slideLayout" Target="../slideLayouts/slideLayout40.xml"/><Relationship Id="rId10" Type="http://schemas.openxmlformats.org/officeDocument/2006/relationships/tags" Target="../tags/tag541.xml"/><Relationship Id="rId1" Type="http://schemas.openxmlformats.org/officeDocument/2006/relationships/tags" Target="../tags/tag53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3.xml"/><Relationship Id="rId1" Type="http://schemas.openxmlformats.org/officeDocument/2006/relationships/tags" Target="../tags/tag54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5.xml"/><Relationship Id="rId1" Type="http://schemas.openxmlformats.org/officeDocument/2006/relationships/tags" Target="../tags/tag54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7.xml"/><Relationship Id="rId1" Type="http://schemas.openxmlformats.org/officeDocument/2006/relationships/tags" Target="../tags/tag54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9.xml"/><Relationship Id="rId1" Type="http://schemas.openxmlformats.org/officeDocument/2006/relationships/tags" Target="../tags/tag54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1.xml"/><Relationship Id="rId1" Type="http://schemas.openxmlformats.org/officeDocument/2006/relationships/tags" Target="../tags/tag55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3.xml"/><Relationship Id="rId1" Type="http://schemas.openxmlformats.org/officeDocument/2006/relationships/tags" Target="../tags/tag49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3.xml"/><Relationship Id="rId1" Type="http://schemas.openxmlformats.org/officeDocument/2006/relationships/tags" Target="../tags/tag55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5.xml"/><Relationship Id="rId1" Type="http://schemas.openxmlformats.org/officeDocument/2006/relationships/tags" Target="../tags/tag55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7.xml"/><Relationship Id="rId1" Type="http://schemas.openxmlformats.org/officeDocument/2006/relationships/tags" Target="../tags/tag55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9.xml"/><Relationship Id="rId1" Type="http://schemas.openxmlformats.org/officeDocument/2006/relationships/tags" Target="../tags/tag55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1.xml"/><Relationship Id="rId1" Type="http://schemas.openxmlformats.org/officeDocument/2006/relationships/tags" Target="../tags/tag56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3.xml"/><Relationship Id="rId1" Type="http://schemas.openxmlformats.org/officeDocument/2006/relationships/tags" Target="../tags/tag56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5.xml"/><Relationship Id="rId1" Type="http://schemas.openxmlformats.org/officeDocument/2006/relationships/tags" Target="../tags/tag56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7.xml"/><Relationship Id="rId1" Type="http://schemas.openxmlformats.org/officeDocument/2006/relationships/tags" Target="../tags/tag56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9.xml"/><Relationship Id="rId1" Type="http://schemas.openxmlformats.org/officeDocument/2006/relationships/tags" Target="../tags/tag56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1.xml"/><Relationship Id="rId1" Type="http://schemas.openxmlformats.org/officeDocument/2006/relationships/tags" Target="../tags/tag57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5.xml"/><Relationship Id="rId1" Type="http://schemas.openxmlformats.org/officeDocument/2006/relationships/tags" Target="../tags/tag49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3.xml"/><Relationship Id="rId1" Type="http://schemas.openxmlformats.org/officeDocument/2006/relationships/tags" Target="../tags/tag57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5.xml"/><Relationship Id="rId1" Type="http://schemas.openxmlformats.org/officeDocument/2006/relationships/tags" Target="../tags/tag57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7.xml"/><Relationship Id="rId1" Type="http://schemas.openxmlformats.org/officeDocument/2006/relationships/tags" Target="../tags/tag57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9.xml"/><Relationship Id="rId1" Type="http://schemas.openxmlformats.org/officeDocument/2006/relationships/tags" Target="../tags/tag57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1.xml"/><Relationship Id="rId1" Type="http://schemas.openxmlformats.org/officeDocument/2006/relationships/tags" Target="../tags/tag580.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3.xml"/><Relationship Id="rId1" Type="http://schemas.openxmlformats.org/officeDocument/2006/relationships/tags" Target="../tags/tag58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5.xml"/><Relationship Id="rId1" Type="http://schemas.openxmlformats.org/officeDocument/2006/relationships/tags" Target="../tags/tag58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7.xml"/><Relationship Id="rId1" Type="http://schemas.openxmlformats.org/officeDocument/2006/relationships/tags" Target="../tags/tag586.xml"/></Relationships>
</file>

<file path=ppt/slides/_rels/slide48.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tags" Target="../tags/tag595.xml"/><Relationship Id="rId7" Type="http://schemas.openxmlformats.org/officeDocument/2006/relationships/tags" Target="../tags/tag594.xml"/><Relationship Id="rId6" Type="http://schemas.openxmlformats.org/officeDocument/2006/relationships/tags" Target="../tags/tag593.xml"/><Relationship Id="rId5" Type="http://schemas.openxmlformats.org/officeDocument/2006/relationships/tags" Target="../tags/tag592.xml"/><Relationship Id="rId4" Type="http://schemas.openxmlformats.org/officeDocument/2006/relationships/tags" Target="../tags/tag591.xml"/><Relationship Id="rId3" Type="http://schemas.openxmlformats.org/officeDocument/2006/relationships/tags" Target="../tags/tag590.xml"/><Relationship Id="rId2" Type="http://schemas.openxmlformats.org/officeDocument/2006/relationships/tags" Target="../tags/tag589.xml"/><Relationship Id="rId1" Type="http://schemas.openxmlformats.org/officeDocument/2006/relationships/tags" Target="../tags/tag58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7.xml"/><Relationship Id="rId1" Type="http://schemas.openxmlformats.org/officeDocument/2006/relationships/tags" Target="../tags/tag59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7.xml"/><Relationship Id="rId1" Type="http://schemas.openxmlformats.org/officeDocument/2006/relationships/tags" Target="../tags/tag49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9.xml"/><Relationship Id="rId1" Type="http://schemas.openxmlformats.org/officeDocument/2006/relationships/tags" Target="../tags/tag598.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1.xml"/><Relationship Id="rId1" Type="http://schemas.openxmlformats.org/officeDocument/2006/relationships/tags" Target="../tags/tag60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3.xml"/><Relationship Id="rId1" Type="http://schemas.openxmlformats.org/officeDocument/2006/relationships/tags" Target="../tags/tag60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5.xml"/><Relationship Id="rId1" Type="http://schemas.openxmlformats.org/officeDocument/2006/relationships/tags" Target="../tags/tag60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7.xml"/><Relationship Id="rId1" Type="http://schemas.openxmlformats.org/officeDocument/2006/relationships/tags" Target="../tags/tag606.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9.xml"/><Relationship Id="rId1" Type="http://schemas.openxmlformats.org/officeDocument/2006/relationships/tags" Target="../tags/tag608.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1.xml"/><Relationship Id="rId1" Type="http://schemas.openxmlformats.org/officeDocument/2006/relationships/tags" Target="../tags/tag610.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3.xml"/><Relationship Id="rId1" Type="http://schemas.openxmlformats.org/officeDocument/2006/relationships/tags" Target="../tags/tag61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5.xml"/><Relationship Id="rId1" Type="http://schemas.openxmlformats.org/officeDocument/2006/relationships/tags" Target="../tags/tag614.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7.xml"/><Relationship Id="rId1" Type="http://schemas.openxmlformats.org/officeDocument/2006/relationships/tags" Target="../tags/tag61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9.xml"/><Relationship Id="rId1" Type="http://schemas.openxmlformats.org/officeDocument/2006/relationships/tags" Target="../tags/tag498.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9.xml"/><Relationship Id="rId1" Type="http://schemas.openxmlformats.org/officeDocument/2006/relationships/tags" Target="../tags/tag618.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1.xml"/><Relationship Id="rId1" Type="http://schemas.openxmlformats.org/officeDocument/2006/relationships/tags" Target="../tags/tag620.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3.xml"/><Relationship Id="rId1" Type="http://schemas.openxmlformats.org/officeDocument/2006/relationships/tags" Target="../tags/tag62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ags" Target="../tags/tag624.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6.xml"/><Relationship Id="rId1" Type="http://schemas.openxmlformats.org/officeDocument/2006/relationships/tags" Target="../tags/tag625.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8.xml"/><Relationship Id="rId1" Type="http://schemas.openxmlformats.org/officeDocument/2006/relationships/tags" Target="../tags/tag627.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0.xml"/><Relationship Id="rId1" Type="http://schemas.openxmlformats.org/officeDocument/2006/relationships/tags" Target="../tags/tag629.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2.xml"/><Relationship Id="rId1" Type="http://schemas.openxmlformats.org/officeDocument/2006/relationships/tags" Target="../tags/tag631.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4.xml"/><Relationship Id="rId1" Type="http://schemas.openxmlformats.org/officeDocument/2006/relationships/tags" Target="../tags/tag633.xml"/></Relationships>
</file>

<file path=ppt/slides/_rels/slide69.xml.rels><?xml version="1.0" encoding="UTF-8" standalone="yes"?>
<Relationships xmlns="http://schemas.openxmlformats.org/package/2006/relationships"><Relationship Id="rId9" Type="http://schemas.openxmlformats.org/officeDocument/2006/relationships/tags" Target="../tags/tag643.xml"/><Relationship Id="rId8" Type="http://schemas.openxmlformats.org/officeDocument/2006/relationships/tags" Target="../tags/tag642.xml"/><Relationship Id="rId7" Type="http://schemas.openxmlformats.org/officeDocument/2006/relationships/tags" Target="../tags/tag641.xml"/><Relationship Id="rId6" Type="http://schemas.openxmlformats.org/officeDocument/2006/relationships/tags" Target="../tags/tag640.xml"/><Relationship Id="rId5" Type="http://schemas.openxmlformats.org/officeDocument/2006/relationships/tags" Target="../tags/tag639.xml"/><Relationship Id="rId4" Type="http://schemas.openxmlformats.org/officeDocument/2006/relationships/tags" Target="../tags/tag638.xml"/><Relationship Id="rId3" Type="http://schemas.openxmlformats.org/officeDocument/2006/relationships/tags" Target="../tags/tag637.xml"/><Relationship Id="rId2" Type="http://schemas.openxmlformats.org/officeDocument/2006/relationships/tags" Target="../tags/tag636.xml"/><Relationship Id="rId11" Type="http://schemas.openxmlformats.org/officeDocument/2006/relationships/slideLayout" Target="../slideLayouts/slideLayout38.xml"/><Relationship Id="rId10" Type="http://schemas.openxmlformats.org/officeDocument/2006/relationships/tags" Target="../tags/tag644.xml"/><Relationship Id="rId1" Type="http://schemas.openxmlformats.org/officeDocument/2006/relationships/tags" Target="../tags/tag63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1.xml"/><Relationship Id="rId1" Type="http://schemas.openxmlformats.org/officeDocument/2006/relationships/tags" Target="../tags/tag500.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6.xml"/><Relationship Id="rId1" Type="http://schemas.openxmlformats.org/officeDocument/2006/relationships/tags" Target="../tags/tag645.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8.xml"/><Relationship Id="rId1" Type="http://schemas.openxmlformats.org/officeDocument/2006/relationships/tags" Target="../tags/tag647.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0.xml"/><Relationship Id="rId1" Type="http://schemas.openxmlformats.org/officeDocument/2006/relationships/tags" Target="../tags/tag649.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2.xml"/><Relationship Id="rId1" Type="http://schemas.openxmlformats.org/officeDocument/2006/relationships/tags" Target="../tags/tag651.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4.xml"/><Relationship Id="rId1" Type="http://schemas.openxmlformats.org/officeDocument/2006/relationships/tags" Target="../tags/tag653.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6.xml"/><Relationship Id="rId1" Type="http://schemas.openxmlformats.org/officeDocument/2006/relationships/tags" Target="../tags/tag655.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8.xml"/><Relationship Id="rId1" Type="http://schemas.openxmlformats.org/officeDocument/2006/relationships/tags" Target="../tags/tag657.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60.xml"/><Relationship Id="rId1" Type="http://schemas.openxmlformats.org/officeDocument/2006/relationships/tags" Target="../tags/tag659.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62.xml"/><Relationship Id="rId1" Type="http://schemas.openxmlformats.org/officeDocument/2006/relationships/tags" Target="../tags/tag661.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64.xml"/><Relationship Id="rId1" Type="http://schemas.openxmlformats.org/officeDocument/2006/relationships/tags" Target="../tags/tag66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3.xml"/><Relationship Id="rId1" Type="http://schemas.openxmlformats.org/officeDocument/2006/relationships/tags" Target="../tags/tag50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66.xml"/><Relationship Id="rId1" Type="http://schemas.openxmlformats.org/officeDocument/2006/relationships/tags" Target="../tags/tag665.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68.xml"/><Relationship Id="rId1" Type="http://schemas.openxmlformats.org/officeDocument/2006/relationships/tags" Target="../tags/tag667.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0.xml"/><Relationship Id="rId1" Type="http://schemas.openxmlformats.org/officeDocument/2006/relationships/tags" Target="../tags/tag669.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2.xml"/><Relationship Id="rId1" Type="http://schemas.openxmlformats.org/officeDocument/2006/relationships/tags" Target="../tags/tag671.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4.xml"/><Relationship Id="rId1" Type="http://schemas.openxmlformats.org/officeDocument/2006/relationships/tags" Target="../tags/tag673.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6.xml"/><Relationship Id="rId1" Type="http://schemas.openxmlformats.org/officeDocument/2006/relationships/tags" Target="../tags/tag675.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8.xml"/><Relationship Id="rId1" Type="http://schemas.openxmlformats.org/officeDocument/2006/relationships/tags" Target="../tags/tag677.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0.xml"/><Relationship Id="rId1" Type="http://schemas.openxmlformats.org/officeDocument/2006/relationships/tags" Target="../tags/tag679.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2.xml"/><Relationship Id="rId1" Type="http://schemas.openxmlformats.org/officeDocument/2006/relationships/tags" Target="../tags/tag681.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4.xml"/><Relationship Id="rId1" Type="http://schemas.openxmlformats.org/officeDocument/2006/relationships/tags" Target="../tags/tag68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5.xml"/><Relationship Id="rId1" Type="http://schemas.openxmlformats.org/officeDocument/2006/relationships/tags" Target="../tags/tag504.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6.xml"/><Relationship Id="rId1" Type="http://schemas.openxmlformats.org/officeDocument/2006/relationships/tags" Target="../tags/tag6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2"/>
          <p:cNvSpPr>
            <a:spLocks noGrp="1"/>
          </p:cNvSpPr>
          <p:nvPr>
            <p:ph type="title" idx="16385"/>
            <p:custDataLst>
              <p:tags r:id="rId1"/>
            </p:custDataLst>
          </p:nvPr>
        </p:nvSpPr>
        <p:spPr/>
        <p:txBody>
          <a:bodyPr/>
          <a:p>
            <a:r>
              <a:rPr lang="zh-CN" altLang="en-US"/>
              <a:t>模块二：民事主体</a:t>
            </a:r>
            <a:endParaRPr lang="zh-CN" altLang="en-US"/>
          </a:p>
        </p:txBody>
      </p:sp>
      <p:sp>
        <p:nvSpPr>
          <p:cNvPr id="3" name="文本占位符 3"/>
          <p:cNvSpPr>
            <a:spLocks noGrp="1"/>
          </p:cNvSpPr>
          <p:nvPr>
            <p:ph type="body" idx="16386"/>
            <p:custDataLst>
              <p:tags r:id="rId2"/>
            </p:custDataLst>
          </p:nvPr>
        </p:nvSpPr>
        <p:spPr/>
        <p:txBody>
          <a:bodyPr/>
          <a:p>
            <a:r>
              <a:rPr lang="zh-CN" altLang="en-US"/>
              <a:t>02</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3.</a:t>
            </a:r>
            <a:r>
              <a:rPr lang="zh-CN" altLang="en-US"/>
              <a:t>《民法典》第</a:t>
            </a:r>
            <a:r>
              <a:rPr lang="en-US" altLang="zh-CN"/>
              <a:t> 18 </a:t>
            </a:r>
            <a:r>
              <a:rPr lang="zh-CN" altLang="en-US"/>
              <a:t>条【完全民事行为能力人】：</a:t>
            </a:r>
            <a:r>
              <a:rPr lang="en-US" altLang="zh-CN"/>
              <a:t>“</a:t>
            </a:r>
            <a:r>
              <a:rPr lang="zh-CN" altLang="en-US"/>
              <a:t>成年人为完全民事行为能力人，可以独立实施民事法律行为。十六周岁以上的未成年人，以自己的劳动收入为主要生活来源的，视为完全民事行为能力人。</a:t>
            </a:r>
            <a:r>
              <a:rPr lang="en-US" altLang="zh-CN"/>
              <a:t>”</a:t>
            </a:r>
            <a:endParaRPr lang="en-US" altLang="zh-CN"/>
          </a:p>
          <a:p>
            <a:r>
              <a:rPr lang="zh-CN" altLang="en-US">
                <a:solidFill>
                  <a:srgbClr val="0070C0"/>
                </a:solidFill>
              </a:rPr>
              <a:t>解读：</a:t>
            </a:r>
            <a:r>
              <a:rPr lang="en-US" altLang="en-US">
                <a:solidFill>
                  <a:srgbClr val="0070C0"/>
                </a:solidFill>
              </a:rPr>
              <a:t>①</a:t>
            </a:r>
            <a:r>
              <a:rPr lang="en-US" altLang="zh-CN">
                <a:solidFill>
                  <a:srgbClr val="0070C0"/>
                </a:solidFill>
              </a:rPr>
              <a:t> </a:t>
            </a:r>
            <a:r>
              <a:rPr lang="zh-CN" altLang="en-US">
                <a:solidFill>
                  <a:srgbClr val="0070C0"/>
                </a:solidFill>
              </a:rPr>
              <a:t>完全行为能力人是</a:t>
            </a:r>
            <a:r>
              <a:rPr lang="en-US" altLang="zh-CN">
                <a:solidFill>
                  <a:srgbClr val="0070C0"/>
                </a:solidFill>
              </a:rPr>
              <a:t> “</a:t>
            </a:r>
            <a:r>
              <a:rPr lang="zh-CN" altLang="en-US">
                <a:solidFill>
                  <a:srgbClr val="0070C0"/>
                </a:solidFill>
              </a:rPr>
              <a:t>能自己行使权利</a:t>
            </a:r>
            <a:r>
              <a:rPr lang="en-US" altLang="zh-CN">
                <a:solidFill>
                  <a:srgbClr val="0070C0"/>
                </a:solidFill>
              </a:rPr>
              <a:t>”—— </a:t>
            </a:r>
            <a:r>
              <a:rPr lang="zh-CN" altLang="en-US">
                <a:solidFill>
                  <a:srgbClr val="0070C0"/>
                </a:solidFill>
              </a:rPr>
              <a:t>能独立签合同、买东西、借钱，后果自己承担；</a:t>
            </a:r>
            <a:r>
              <a:rPr lang="en-US" altLang="en-US">
                <a:solidFill>
                  <a:srgbClr val="0070C0"/>
                </a:solidFill>
              </a:rPr>
              <a:t>②</a:t>
            </a:r>
            <a:r>
              <a:rPr lang="en-US" altLang="zh-CN">
                <a:solidFill>
                  <a:srgbClr val="0070C0"/>
                </a:solidFill>
              </a:rPr>
              <a:t> 16-18 </a:t>
            </a:r>
            <a:r>
              <a:rPr lang="zh-CN" altLang="en-US">
                <a:solidFill>
                  <a:srgbClr val="0070C0"/>
                </a:solidFill>
              </a:rPr>
              <a:t>周岁</a:t>
            </a:r>
            <a:r>
              <a:rPr lang="en-US" altLang="zh-CN">
                <a:solidFill>
                  <a:srgbClr val="0070C0"/>
                </a:solidFill>
              </a:rPr>
              <a:t> “</a:t>
            </a:r>
            <a:r>
              <a:rPr lang="zh-CN" altLang="en-US">
                <a:solidFill>
                  <a:srgbClr val="0070C0"/>
                </a:solidFill>
              </a:rPr>
              <a:t>视为完全行为能力人</a:t>
            </a:r>
            <a:r>
              <a:rPr lang="en-US" altLang="zh-CN">
                <a:solidFill>
                  <a:srgbClr val="0070C0"/>
                </a:solidFill>
              </a:rPr>
              <a:t>” </a:t>
            </a:r>
            <a:r>
              <a:rPr lang="zh-CN" altLang="en-US">
                <a:solidFill>
                  <a:srgbClr val="0070C0"/>
                </a:solidFill>
              </a:rPr>
              <a:t>的条件：</a:t>
            </a:r>
            <a:r>
              <a:rPr lang="en-US" altLang="zh-CN">
                <a:solidFill>
                  <a:srgbClr val="0070C0"/>
                </a:solidFill>
              </a:rPr>
              <a:t>a. 16≤</a:t>
            </a:r>
            <a:r>
              <a:rPr lang="zh-CN" altLang="en-US">
                <a:solidFill>
                  <a:srgbClr val="0070C0"/>
                </a:solidFill>
              </a:rPr>
              <a:t>年龄＜</a:t>
            </a:r>
            <a:r>
              <a:rPr lang="en-US" altLang="zh-CN">
                <a:solidFill>
                  <a:srgbClr val="0070C0"/>
                </a:solidFill>
              </a:rPr>
              <a:t>18</a:t>
            </a:r>
            <a:r>
              <a:rPr lang="zh-CN" altLang="en-US">
                <a:solidFill>
                  <a:srgbClr val="0070C0"/>
                </a:solidFill>
              </a:rPr>
              <a:t>；</a:t>
            </a:r>
            <a:r>
              <a:rPr lang="en-US" altLang="zh-CN">
                <a:solidFill>
                  <a:srgbClr val="0070C0"/>
                </a:solidFill>
              </a:rPr>
              <a:t>b. </a:t>
            </a:r>
            <a:r>
              <a:rPr lang="zh-CN" altLang="en-US">
                <a:solidFill>
                  <a:srgbClr val="0070C0"/>
                </a:solidFill>
              </a:rPr>
              <a:t>有劳动收入（不是压岁钱、零花钱）；</a:t>
            </a:r>
            <a:r>
              <a:rPr lang="en-US" altLang="zh-CN">
                <a:solidFill>
                  <a:srgbClr val="0070C0"/>
                </a:solidFill>
              </a:rPr>
              <a:t>c. </a:t>
            </a:r>
            <a:r>
              <a:rPr lang="zh-CN" altLang="en-US">
                <a:solidFill>
                  <a:srgbClr val="0070C0"/>
                </a:solidFill>
              </a:rPr>
              <a:t>收入是主要生活来源（能养活自己，不需要父母资助）。</a:t>
            </a:r>
            <a:endParaRPr lang="zh-CN" altLang="en-US">
              <a:solidFill>
                <a:srgbClr val="0070C0"/>
              </a:solidFill>
            </a:endParaRPr>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zh-CN"/>
              <a:t>4.</a:t>
            </a:r>
            <a:r>
              <a:rPr lang="zh-CN" altLang="en-US"/>
              <a:t>《民法典》第</a:t>
            </a:r>
            <a:r>
              <a:rPr lang="en-US" altLang="zh-CN"/>
              <a:t> 19 </a:t>
            </a:r>
            <a:r>
              <a:rPr lang="zh-CN" altLang="en-US"/>
              <a:t>条【限制民事行为能力人】：</a:t>
            </a:r>
            <a:r>
              <a:rPr lang="en-US" altLang="zh-CN"/>
              <a:t>“</a:t>
            </a:r>
            <a:r>
              <a:rPr lang="zh-CN" altLang="en-US"/>
              <a:t>八周岁以上的未成年人为限制民事行为能力人，实施民事法律行为由其法定代理人代理或者经其法定代理人同意、追认；但是，可以独立实施纯获利益的民事法律行为或者与其年龄、智力相适应的民事法律行为。</a:t>
            </a:r>
            <a:r>
              <a:rPr lang="en-US" altLang="zh-CN"/>
              <a:t>”</a:t>
            </a:r>
            <a:endParaRPr lang="en-US" altLang="zh-CN"/>
          </a:p>
          <a:p>
            <a:r>
              <a:rPr lang="zh-CN" altLang="en-US">
                <a:solidFill>
                  <a:srgbClr val="0070C0"/>
                </a:solidFill>
              </a:rPr>
              <a:t>解读：</a:t>
            </a:r>
            <a:r>
              <a:rPr lang="en-US" altLang="en-US">
                <a:solidFill>
                  <a:srgbClr val="0070C0"/>
                </a:solidFill>
              </a:rPr>
              <a:t>①</a:t>
            </a:r>
            <a:r>
              <a:rPr lang="en-US" altLang="zh-CN">
                <a:solidFill>
                  <a:srgbClr val="0070C0"/>
                </a:solidFill>
              </a:rPr>
              <a:t> </a:t>
            </a:r>
            <a:r>
              <a:rPr lang="zh-CN" altLang="en-US">
                <a:solidFill>
                  <a:srgbClr val="0070C0"/>
                </a:solidFill>
              </a:rPr>
              <a:t>限制行为能力人是</a:t>
            </a:r>
            <a:r>
              <a:rPr lang="en-US" altLang="zh-CN">
                <a:solidFill>
                  <a:srgbClr val="0070C0"/>
                </a:solidFill>
              </a:rPr>
              <a:t> “</a:t>
            </a:r>
            <a:r>
              <a:rPr lang="zh-CN" altLang="en-US">
                <a:solidFill>
                  <a:srgbClr val="0070C0"/>
                </a:solidFill>
              </a:rPr>
              <a:t>不能完全自己行使权利</a:t>
            </a:r>
            <a:r>
              <a:rPr lang="en-US" altLang="zh-CN">
                <a:solidFill>
                  <a:srgbClr val="0070C0"/>
                </a:solidFill>
              </a:rPr>
              <a:t>”—— </a:t>
            </a:r>
            <a:r>
              <a:rPr lang="zh-CN" altLang="en-US">
                <a:solidFill>
                  <a:srgbClr val="0070C0"/>
                </a:solidFill>
              </a:rPr>
              <a:t>大部分行为需要家长（法定代理人）同意或追认；</a:t>
            </a:r>
            <a:r>
              <a:rPr lang="en-US" altLang="en-US">
                <a:solidFill>
                  <a:srgbClr val="0070C0"/>
                </a:solidFill>
              </a:rPr>
              <a:t>②</a:t>
            </a:r>
            <a:r>
              <a:rPr lang="en-US" altLang="zh-CN">
                <a:solidFill>
                  <a:srgbClr val="0070C0"/>
                </a:solidFill>
              </a:rPr>
              <a:t> </a:t>
            </a:r>
            <a:r>
              <a:rPr lang="zh-CN" altLang="en-US">
                <a:solidFill>
                  <a:srgbClr val="0070C0"/>
                </a:solidFill>
              </a:rPr>
              <a:t>例外：</a:t>
            </a:r>
            <a:r>
              <a:rPr lang="en-US" altLang="zh-CN">
                <a:solidFill>
                  <a:srgbClr val="0070C0"/>
                </a:solidFill>
              </a:rPr>
              <a:t>a. </a:t>
            </a:r>
            <a:r>
              <a:rPr lang="zh-CN" altLang="en-US">
                <a:solidFill>
                  <a:srgbClr val="0070C0"/>
                </a:solidFill>
              </a:rPr>
              <a:t>纯获利益行为（如收红包、获奖金，不需要家长同意）；</a:t>
            </a:r>
            <a:r>
              <a:rPr lang="en-US" altLang="zh-CN">
                <a:solidFill>
                  <a:srgbClr val="0070C0"/>
                </a:solidFill>
              </a:rPr>
              <a:t>b. </a:t>
            </a:r>
            <a:r>
              <a:rPr lang="zh-CN" altLang="en-US">
                <a:solidFill>
                  <a:srgbClr val="0070C0"/>
                </a:solidFill>
              </a:rPr>
              <a:t>与年龄、智力相适应的行为（如</a:t>
            </a:r>
            <a:r>
              <a:rPr lang="en-US" altLang="zh-CN">
                <a:solidFill>
                  <a:srgbClr val="0070C0"/>
                </a:solidFill>
              </a:rPr>
              <a:t> 15 </a:t>
            </a:r>
            <a:r>
              <a:rPr lang="zh-CN" altLang="en-US">
                <a:solidFill>
                  <a:srgbClr val="0070C0"/>
                </a:solidFill>
              </a:rPr>
              <a:t>岁买</a:t>
            </a:r>
            <a:r>
              <a:rPr lang="en-US" altLang="zh-CN">
                <a:solidFill>
                  <a:srgbClr val="0070C0"/>
                </a:solidFill>
              </a:rPr>
              <a:t> 10 </a:t>
            </a:r>
            <a:r>
              <a:rPr lang="zh-CN" altLang="en-US">
                <a:solidFill>
                  <a:srgbClr val="0070C0"/>
                </a:solidFill>
              </a:rPr>
              <a:t>元的笔，有效；买</a:t>
            </a:r>
            <a:r>
              <a:rPr lang="en-US" altLang="zh-CN">
                <a:solidFill>
                  <a:srgbClr val="0070C0"/>
                </a:solidFill>
              </a:rPr>
              <a:t> 3000 </a:t>
            </a:r>
            <a:r>
              <a:rPr lang="zh-CN" altLang="en-US">
                <a:solidFill>
                  <a:srgbClr val="0070C0"/>
                </a:solidFill>
              </a:rPr>
              <a:t>元的游戏机，无效）。对应拓展案例</a:t>
            </a:r>
            <a:r>
              <a:rPr lang="en-US" altLang="zh-CN">
                <a:solidFill>
                  <a:srgbClr val="0070C0"/>
                </a:solidFill>
              </a:rPr>
              <a:t> 2</a:t>
            </a:r>
            <a:r>
              <a:rPr lang="zh-CN" altLang="en-US">
                <a:solidFill>
                  <a:srgbClr val="0070C0"/>
                </a:solidFill>
              </a:rPr>
              <a:t>：小李</a:t>
            </a:r>
            <a:r>
              <a:rPr lang="en-US" altLang="zh-CN">
                <a:solidFill>
                  <a:srgbClr val="0070C0"/>
                </a:solidFill>
              </a:rPr>
              <a:t> 15 </a:t>
            </a:r>
            <a:r>
              <a:rPr lang="zh-CN" altLang="en-US">
                <a:solidFill>
                  <a:srgbClr val="0070C0"/>
                </a:solidFill>
              </a:rPr>
              <a:t>岁，买</a:t>
            </a:r>
            <a:r>
              <a:rPr lang="en-US" altLang="zh-CN">
                <a:solidFill>
                  <a:srgbClr val="0070C0"/>
                </a:solidFill>
              </a:rPr>
              <a:t> 3000 </a:t>
            </a:r>
            <a:r>
              <a:rPr lang="zh-CN" altLang="en-US">
                <a:solidFill>
                  <a:srgbClr val="0070C0"/>
                </a:solidFill>
              </a:rPr>
              <a:t>元游戏机，超出年龄、智力范围，需家长追认，家长不追认，行为无效，商家应退款。</a:t>
            </a:r>
            <a:endParaRPr lang="zh-CN" altLang="en-US">
              <a:solidFill>
                <a:srgbClr val="0070C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5.</a:t>
            </a:r>
            <a:r>
              <a:rPr lang="zh-CN" altLang="en-US"/>
              <a:t>《民法典》第</a:t>
            </a:r>
            <a:r>
              <a:rPr lang="en-US" altLang="zh-CN"/>
              <a:t> 20 </a:t>
            </a:r>
            <a:r>
              <a:rPr lang="zh-CN" altLang="en-US"/>
              <a:t>条【无民事行为能力人】：</a:t>
            </a:r>
            <a:r>
              <a:rPr lang="en-US" altLang="zh-CN"/>
              <a:t>“</a:t>
            </a:r>
            <a:r>
              <a:rPr lang="zh-CN" altLang="en-US"/>
              <a:t>不满八周岁的未成年人为无民事行为能力人，由其法定代理人代理实施民事法律行为。</a:t>
            </a:r>
            <a:r>
              <a:rPr lang="en-US" altLang="zh-CN"/>
              <a:t>”</a:t>
            </a:r>
            <a:endParaRPr lang="en-US" altLang="zh-CN"/>
          </a:p>
          <a:p>
            <a:r>
              <a:rPr lang="zh-CN" altLang="en-US">
                <a:solidFill>
                  <a:srgbClr val="0070C0"/>
                </a:solidFill>
              </a:rPr>
              <a:t>解读：</a:t>
            </a:r>
            <a:r>
              <a:rPr lang="en-US" altLang="en-US">
                <a:solidFill>
                  <a:srgbClr val="0070C0"/>
                </a:solidFill>
              </a:rPr>
              <a:t>①</a:t>
            </a:r>
            <a:r>
              <a:rPr lang="en-US" altLang="zh-CN">
                <a:solidFill>
                  <a:srgbClr val="0070C0"/>
                </a:solidFill>
              </a:rPr>
              <a:t> </a:t>
            </a:r>
            <a:r>
              <a:rPr lang="zh-CN" altLang="en-US">
                <a:solidFill>
                  <a:srgbClr val="0070C0"/>
                </a:solidFill>
              </a:rPr>
              <a:t>无行为能力人是</a:t>
            </a:r>
            <a:r>
              <a:rPr lang="en-US" altLang="zh-CN">
                <a:solidFill>
                  <a:srgbClr val="0070C0"/>
                </a:solidFill>
              </a:rPr>
              <a:t> “</a:t>
            </a:r>
            <a:r>
              <a:rPr lang="zh-CN" altLang="en-US">
                <a:solidFill>
                  <a:srgbClr val="0070C0"/>
                </a:solidFill>
              </a:rPr>
              <a:t>不能自己行使权利</a:t>
            </a:r>
            <a:r>
              <a:rPr lang="en-US" altLang="zh-CN">
                <a:solidFill>
                  <a:srgbClr val="0070C0"/>
                </a:solidFill>
              </a:rPr>
              <a:t>”—— </a:t>
            </a:r>
            <a:r>
              <a:rPr lang="zh-CN" altLang="en-US">
                <a:solidFill>
                  <a:srgbClr val="0070C0"/>
                </a:solidFill>
              </a:rPr>
              <a:t>所有行为都要家长代理（如</a:t>
            </a:r>
            <a:r>
              <a:rPr lang="en-US" altLang="zh-CN">
                <a:solidFill>
                  <a:srgbClr val="0070C0"/>
                </a:solidFill>
              </a:rPr>
              <a:t> 7 </a:t>
            </a:r>
            <a:r>
              <a:rPr lang="zh-CN" altLang="en-US">
                <a:solidFill>
                  <a:srgbClr val="0070C0"/>
                </a:solidFill>
              </a:rPr>
              <a:t>岁的小王不能自己去银行存奖金，需家长代理）；</a:t>
            </a:r>
            <a:r>
              <a:rPr lang="en-US" altLang="en-US">
                <a:solidFill>
                  <a:srgbClr val="0070C0"/>
                </a:solidFill>
              </a:rPr>
              <a:t>②</a:t>
            </a:r>
            <a:r>
              <a:rPr lang="en-US" altLang="zh-CN">
                <a:solidFill>
                  <a:srgbClr val="0070C0"/>
                </a:solidFill>
              </a:rPr>
              <a:t> </a:t>
            </a:r>
            <a:r>
              <a:rPr lang="zh-CN" altLang="en-US">
                <a:solidFill>
                  <a:srgbClr val="0070C0"/>
                </a:solidFill>
              </a:rPr>
              <a:t>争议：纯获利益行为是否有效？主流观点认为</a:t>
            </a:r>
            <a:r>
              <a:rPr lang="en-US" altLang="zh-CN">
                <a:solidFill>
                  <a:srgbClr val="0070C0"/>
                </a:solidFill>
              </a:rPr>
              <a:t> “</a:t>
            </a:r>
            <a:r>
              <a:rPr lang="zh-CN" altLang="en-US">
                <a:solidFill>
                  <a:srgbClr val="0070C0"/>
                </a:solidFill>
              </a:rPr>
              <a:t>有效</a:t>
            </a:r>
            <a:r>
              <a:rPr lang="en-US" altLang="zh-CN">
                <a:solidFill>
                  <a:srgbClr val="0070C0"/>
                </a:solidFill>
              </a:rPr>
              <a:t>”</a:t>
            </a:r>
            <a:r>
              <a:rPr lang="zh-CN" altLang="en-US">
                <a:solidFill>
                  <a:srgbClr val="0070C0"/>
                </a:solidFill>
              </a:rPr>
              <a:t>（如</a:t>
            </a:r>
            <a:r>
              <a:rPr lang="en-US" altLang="zh-CN">
                <a:solidFill>
                  <a:srgbClr val="0070C0"/>
                </a:solidFill>
              </a:rPr>
              <a:t> 7 </a:t>
            </a:r>
            <a:r>
              <a:rPr lang="zh-CN" altLang="en-US">
                <a:solidFill>
                  <a:srgbClr val="0070C0"/>
                </a:solidFill>
              </a:rPr>
              <a:t>岁收红包，权利归小王，家长代理接收），对应拓展案例</a:t>
            </a:r>
            <a:r>
              <a:rPr lang="en-US" altLang="zh-CN">
                <a:solidFill>
                  <a:srgbClr val="0070C0"/>
                </a:solidFill>
              </a:rPr>
              <a:t> 3</a:t>
            </a:r>
            <a:r>
              <a:rPr lang="zh-CN" altLang="en-US">
                <a:solidFill>
                  <a:srgbClr val="0070C0"/>
                </a:solidFill>
              </a:rPr>
              <a:t>：小王获奖金</a:t>
            </a:r>
            <a:r>
              <a:rPr lang="en-US" altLang="zh-CN">
                <a:solidFill>
                  <a:srgbClr val="0070C0"/>
                </a:solidFill>
              </a:rPr>
              <a:t> 1000 </a:t>
            </a:r>
            <a:r>
              <a:rPr lang="zh-CN" altLang="en-US">
                <a:solidFill>
                  <a:srgbClr val="0070C0"/>
                </a:solidFill>
              </a:rPr>
              <a:t>元，是纯获利益，有效，学校应将奖金交给家长。</a:t>
            </a:r>
            <a:endParaRPr lang="zh-CN" altLang="en-US">
              <a:solidFill>
                <a:srgbClr val="0070C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zh-CN"/>
              <a:t>6.</a:t>
            </a:r>
            <a:r>
              <a:rPr lang="zh-CN" altLang="en-US"/>
              <a:t>《民法典》第</a:t>
            </a:r>
            <a:r>
              <a:rPr lang="en-US" altLang="zh-CN"/>
              <a:t> 21 </a:t>
            </a:r>
            <a:r>
              <a:rPr lang="zh-CN" altLang="en-US"/>
              <a:t>条【成年无</a:t>
            </a:r>
            <a:r>
              <a:rPr lang="en-US" altLang="zh-CN"/>
              <a:t> / </a:t>
            </a:r>
            <a:r>
              <a:rPr lang="zh-CN" altLang="en-US"/>
              <a:t>限制行为能力人】：</a:t>
            </a:r>
            <a:r>
              <a:rPr lang="en-US" altLang="zh-CN"/>
              <a:t>“</a:t>
            </a:r>
            <a:r>
              <a:rPr lang="zh-CN" altLang="en-US"/>
              <a:t>不能辨认自己行为的成年人为无民事行为能力人，由其法定代理人代理实施民事法律行为。八周岁以上的未成年人不能辨认自己行为的，适用前款规定。不能完全辨认自己行为的成年人为限制民事行为能力人，实施民事法律行为由其法定代理人代理或者经其法定代理人同意、追认；但是，可以独立实施纯获利益的民事法律行为或者与其年龄、智力、精神健康状况相适应的民事法律行为。</a:t>
            </a:r>
            <a:r>
              <a:rPr lang="en-US" altLang="zh-CN"/>
              <a:t>”</a:t>
            </a:r>
            <a:endParaRPr lang="en-US" altLang="zh-CN"/>
          </a:p>
          <a:p>
            <a:r>
              <a:rPr lang="zh-CN" altLang="en-US">
                <a:solidFill>
                  <a:srgbClr val="0070C0"/>
                </a:solidFill>
              </a:rPr>
              <a:t>解读：成年后，若因精神疾病等不能辨认</a:t>
            </a:r>
            <a:r>
              <a:rPr lang="en-US" altLang="zh-CN">
                <a:solidFill>
                  <a:srgbClr val="0070C0"/>
                </a:solidFill>
              </a:rPr>
              <a:t> / </a:t>
            </a:r>
            <a:r>
              <a:rPr lang="zh-CN" altLang="en-US">
                <a:solidFill>
                  <a:srgbClr val="0070C0"/>
                </a:solidFill>
              </a:rPr>
              <a:t>完全辨认自己的行为，也会被认定为无</a:t>
            </a:r>
            <a:r>
              <a:rPr lang="en-US" altLang="zh-CN">
                <a:solidFill>
                  <a:srgbClr val="0070C0"/>
                </a:solidFill>
              </a:rPr>
              <a:t> / </a:t>
            </a:r>
            <a:r>
              <a:rPr lang="zh-CN" altLang="en-US">
                <a:solidFill>
                  <a:srgbClr val="0070C0"/>
                </a:solidFill>
              </a:rPr>
              <a:t>限制行为能力人。对应拓展案例</a:t>
            </a:r>
            <a:r>
              <a:rPr lang="en-US" altLang="zh-CN">
                <a:solidFill>
                  <a:srgbClr val="0070C0"/>
                </a:solidFill>
              </a:rPr>
              <a:t> 4</a:t>
            </a:r>
            <a:r>
              <a:rPr lang="zh-CN" altLang="en-US">
                <a:solidFill>
                  <a:srgbClr val="0070C0"/>
                </a:solidFill>
              </a:rPr>
              <a:t>：小赵</a:t>
            </a:r>
            <a:r>
              <a:rPr lang="en-US" altLang="zh-CN">
                <a:solidFill>
                  <a:srgbClr val="0070C0"/>
                </a:solidFill>
              </a:rPr>
              <a:t> 20 </a:t>
            </a:r>
            <a:r>
              <a:rPr lang="zh-CN" altLang="en-US">
                <a:solidFill>
                  <a:srgbClr val="0070C0"/>
                </a:solidFill>
              </a:rPr>
              <a:t>岁，不能完全辨认自己的行为（限制行为能力人），借钱</a:t>
            </a:r>
            <a:r>
              <a:rPr lang="en-US" altLang="zh-CN">
                <a:solidFill>
                  <a:srgbClr val="0070C0"/>
                </a:solidFill>
              </a:rPr>
              <a:t> 1000 </a:t>
            </a:r>
            <a:r>
              <a:rPr lang="zh-CN" altLang="en-US">
                <a:solidFill>
                  <a:srgbClr val="0070C0"/>
                </a:solidFill>
              </a:rPr>
              <a:t>元买零食，是否与精神健康状况相适应？</a:t>
            </a:r>
            <a:r>
              <a:rPr lang="en-US" altLang="zh-CN">
                <a:solidFill>
                  <a:srgbClr val="0070C0"/>
                </a:solidFill>
              </a:rPr>
              <a:t>——“</a:t>
            </a:r>
            <a:r>
              <a:rPr lang="zh-CN" altLang="en-US">
                <a:solidFill>
                  <a:srgbClr val="0070C0"/>
                </a:solidFill>
              </a:rPr>
              <a:t>借钱要还</a:t>
            </a:r>
            <a:r>
              <a:rPr lang="en-US" altLang="zh-CN">
                <a:solidFill>
                  <a:srgbClr val="0070C0"/>
                </a:solidFill>
              </a:rPr>
              <a:t>” </a:t>
            </a:r>
            <a:r>
              <a:rPr lang="zh-CN" altLang="en-US">
                <a:solidFill>
                  <a:srgbClr val="0070C0"/>
                </a:solidFill>
              </a:rPr>
              <a:t>的后果小赵不能理解，所以行为需家长追认，家长不追认，行为无效。</a:t>
            </a:r>
            <a:endParaRPr lang="zh-CN" altLang="en-US">
              <a:solidFill>
                <a:srgbClr val="0070C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第一部分：民事权利能力</a:t>
            </a:r>
            <a:endParaRPr lang="zh-CN" altLang="en-US"/>
          </a:p>
          <a:p>
            <a:r>
              <a:rPr lang="zh-CN" altLang="en-US"/>
              <a:t>通俗解释：</a:t>
            </a:r>
            <a:r>
              <a:rPr lang="en-US" altLang="zh-CN"/>
              <a:t>“</a:t>
            </a:r>
            <a:r>
              <a:rPr lang="zh-CN" altLang="en-US"/>
              <a:t>就像</a:t>
            </a:r>
            <a:r>
              <a:rPr lang="en-US" altLang="zh-CN"/>
              <a:t>‘</a:t>
            </a:r>
            <a:r>
              <a:rPr lang="zh-CN" altLang="en-US"/>
              <a:t>入场券</a:t>
            </a:r>
            <a:r>
              <a:rPr lang="en-US" altLang="zh-CN"/>
              <a:t>’—— </a:t>
            </a:r>
            <a:r>
              <a:rPr lang="zh-CN" altLang="en-US"/>
              <a:t>只要你活着，就有</a:t>
            </a:r>
            <a:r>
              <a:rPr lang="en-US" altLang="zh-CN"/>
              <a:t>‘</a:t>
            </a:r>
            <a:r>
              <a:rPr lang="zh-CN" altLang="en-US"/>
              <a:t>入场券</a:t>
            </a:r>
            <a:r>
              <a:rPr lang="en-US" altLang="zh-CN"/>
              <a:t>’</a:t>
            </a:r>
            <a:r>
              <a:rPr lang="zh-CN" altLang="en-US"/>
              <a:t>，能进入</a:t>
            </a:r>
            <a:r>
              <a:rPr lang="en-US" altLang="zh-CN"/>
              <a:t>‘</a:t>
            </a:r>
            <a:r>
              <a:rPr lang="zh-CN" altLang="en-US"/>
              <a:t>民事权利的场地</a:t>
            </a:r>
            <a:r>
              <a:rPr lang="en-US" altLang="zh-CN"/>
              <a:t>’</a:t>
            </a:r>
            <a:r>
              <a:rPr lang="zh-CN" altLang="en-US"/>
              <a:t>，拥有各种权利（如继承权、获奖金权、受赠权）；一旦死亡，</a:t>
            </a:r>
            <a:r>
              <a:rPr lang="en-US" altLang="zh-CN"/>
              <a:t>‘</a:t>
            </a:r>
            <a:r>
              <a:rPr lang="zh-CN" altLang="en-US"/>
              <a:t>入场券</a:t>
            </a:r>
            <a:r>
              <a:rPr lang="en-US" altLang="zh-CN"/>
              <a:t>’</a:t>
            </a:r>
            <a:r>
              <a:rPr lang="zh-CN" altLang="en-US"/>
              <a:t>失效，不能再拥有权利。</a:t>
            </a:r>
            <a:r>
              <a:rPr lang="en-US" altLang="zh-CN"/>
              <a:t>”</a:t>
            </a:r>
            <a:endParaRPr lang="en-US" altLang="zh-CN"/>
          </a:p>
          <a:p>
            <a:r>
              <a:rPr lang="zh-CN" altLang="en-US"/>
              <a:t>举例：</a:t>
            </a:r>
            <a:r>
              <a:rPr lang="en-US" altLang="zh-CN"/>
              <a:t>“</a:t>
            </a:r>
            <a:r>
              <a:rPr lang="zh-CN" altLang="en-US"/>
              <a:t>刚出生的婴儿，虽然不会说话，但有继承权（如果爷爷去世，婴儿能继承爷爷的财产）；</a:t>
            </a:r>
            <a:r>
              <a:rPr lang="en-US" altLang="zh-CN"/>
              <a:t>7 </a:t>
            </a:r>
            <a:r>
              <a:rPr lang="zh-CN" altLang="en-US"/>
              <a:t>岁的小王，有获绘画大赛奖金的权利</a:t>
            </a:r>
            <a:r>
              <a:rPr lang="en-US" altLang="zh-CN"/>
              <a:t> —— </a:t>
            </a:r>
            <a:r>
              <a:rPr lang="zh-CN" altLang="en-US"/>
              <a:t>这都是因为他们有民事权利能力。</a:t>
            </a:r>
            <a:r>
              <a:rPr lang="en-US" altLang="zh-CN"/>
              <a:t>”</a:t>
            </a:r>
            <a:endParaRPr lang="en-US" altLang="zh-CN"/>
          </a:p>
        </p:txBody>
      </p:sp>
      <p:sp>
        <p:nvSpPr>
          <p:cNvPr id="3" name="标题 2"/>
          <p:cNvSpPr>
            <a:spLocks noGrp="1"/>
          </p:cNvSpPr>
          <p:nvPr>
            <p:ph type="title"/>
            <p:custDataLst>
              <p:tags r:id="rId2"/>
            </p:custDataLst>
          </p:nvPr>
        </p:nvSpPr>
        <p:spPr/>
        <p:txBody>
          <a:bodyPr/>
          <a:p>
            <a:r>
              <a:rPr lang="zh-CN" altLang="en-US"/>
              <a:t>理论基础</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80000"/>
          </a:bodyPr>
          <a:p>
            <a:r>
              <a:rPr lang="en-US" altLang="en-US"/>
              <a:t>◦</a:t>
            </a:r>
            <a:r>
              <a:rPr lang="zh-CN" altLang="en-US"/>
              <a:t>第二部分：民事行为能力的三类划分</a:t>
            </a:r>
            <a:endParaRPr lang="zh-CN" altLang="en-US"/>
          </a:p>
          <a:p>
            <a:r>
              <a:rPr lang="en-US" altLang="en-US"/>
              <a:t>①</a:t>
            </a:r>
            <a:r>
              <a:rPr lang="en-US" altLang="zh-CN"/>
              <a:t> </a:t>
            </a:r>
            <a:r>
              <a:rPr lang="zh-CN" altLang="en-US"/>
              <a:t>无民事行为能力人（</a:t>
            </a:r>
            <a:r>
              <a:rPr lang="en-US" altLang="zh-CN"/>
              <a:t>2 </a:t>
            </a:r>
            <a:r>
              <a:rPr lang="zh-CN" altLang="en-US"/>
              <a:t>类）：</a:t>
            </a:r>
            <a:endParaRPr lang="zh-CN" altLang="en-US"/>
          </a:p>
          <a:p>
            <a:r>
              <a:rPr lang="en-US" altLang="en-US"/>
              <a:t>②</a:t>
            </a:r>
            <a:r>
              <a:rPr lang="en-US" altLang="zh-CN"/>
              <a:t> </a:t>
            </a:r>
            <a:r>
              <a:rPr lang="zh-CN" altLang="en-US"/>
              <a:t>限制民事行为能力人（</a:t>
            </a:r>
            <a:r>
              <a:rPr lang="en-US" altLang="zh-CN"/>
              <a:t>2 </a:t>
            </a:r>
            <a:r>
              <a:rPr lang="zh-CN" altLang="en-US"/>
              <a:t>类）：</a:t>
            </a:r>
            <a:endParaRPr lang="zh-CN" altLang="en-US"/>
          </a:p>
          <a:p>
            <a:r>
              <a:rPr lang="en-US" altLang="en-US"/>
              <a:t>③</a:t>
            </a:r>
            <a:r>
              <a:rPr lang="en-US" altLang="zh-CN"/>
              <a:t> </a:t>
            </a:r>
            <a:r>
              <a:rPr lang="zh-CN" altLang="en-US"/>
              <a:t>完全民事行为能力人（</a:t>
            </a:r>
            <a:r>
              <a:rPr lang="en-US" altLang="zh-CN"/>
              <a:t>2 </a:t>
            </a:r>
            <a:r>
              <a:rPr lang="zh-CN" altLang="en-US"/>
              <a:t>类）：</a:t>
            </a:r>
            <a:endParaRPr lang="zh-CN" altLang="en-US"/>
          </a:p>
          <a:p>
            <a:r>
              <a:rPr lang="en-US" altLang="en-US"/>
              <a:t>▪</a:t>
            </a:r>
            <a:r>
              <a:rPr lang="zh-CN" altLang="en-US"/>
              <a:t>类型</a:t>
            </a:r>
            <a:r>
              <a:rPr lang="en-US" altLang="zh-CN"/>
              <a:t> 1</a:t>
            </a:r>
            <a:r>
              <a:rPr lang="zh-CN" altLang="en-US"/>
              <a:t>：＜</a:t>
            </a:r>
            <a:r>
              <a:rPr lang="en-US" altLang="zh-CN"/>
              <a:t>8 </a:t>
            </a:r>
            <a:r>
              <a:rPr lang="zh-CN" altLang="en-US"/>
              <a:t>周岁的未成年人（如</a:t>
            </a:r>
            <a:r>
              <a:rPr lang="en-US" altLang="zh-CN"/>
              <a:t> 7 </a:t>
            </a:r>
            <a:r>
              <a:rPr lang="zh-CN" altLang="en-US"/>
              <a:t>岁的小王）；</a:t>
            </a:r>
            <a:endParaRPr lang="zh-CN" altLang="en-US"/>
          </a:p>
          <a:p>
            <a:r>
              <a:rPr lang="en-US" altLang="en-US"/>
              <a:t>▪</a:t>
            </a:r>
            <a:r>
              <a:rPr lang="zh-CN" altLang="en-US"/>
              <a:t>类型</a:t>
            </a:r>
            <a:r>
              <a:rPr lang="en-US" altLang="zh-CN"/>
              <a:t> 2</a:t>
            </a:r>
            <a:r>
              <a:rPr lang="zh-CN" altLang="en-US"/>
              <a:t>：不能辨认自己行为的成年人（如完全疯癫，不知道自己是谁、在做什么的人）；</a:t>
            </a:r>
            <a:endParaRPr lang="zh-CN" altLang="en-US"/>
          </a:p>
          <a:p>
            <a:r>
              <a:rPr lang="en-US" altLang="en-US"/>
              <a:t>▪</a:t>
            </a:r>
            <a:r>
              <a:rPr lang="zh-CN" altLang="en-US"/>
              <a:t>行为效力：所有行为都要家长（法定代理人）代理，自己做的行为无效（除纯获利益行为主流观点有效）。</a:t>
            </a:r>
            <a:endParaRPr lang="zh-CN" altLang="en-US"/>
          </a:p>
          <a:p>
            <a:r>
              <a:rPr lang="zh-CN" altLang="en-US"/>
              <a:t>举例：</a:t>
            </a:r>
            <a:r>
              <a:rPr lang="en-US" altLang="zh-CN"/>
              <a:t>“7 </a:t>
            </a:r>
            <a:r>
              <a:rPr lang="zh-CN" altLang="en-US"/>
              <a:t>岁的小王不能自己买玩具，必须家长买；不能自己存奖金，必须家长去存。</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en-US"/>
              <a:t>▪</a:t>
            </a:r>
            <a:r>
              <a:rPr lang="zh-CN" altLang="en-US"/>
              <a:t>类型</a:t>
            </a:r>
            <a:r>
              <a:rPr lang="en-US" altLang="zh-CN"/>
              <a:t> 1</a:t>
            </a:r>
            <a:r>
              <a:rPr lang="zh-CN" altLang="en-US"/>
              <a:t>：</a:t>
            </a:r>
            <a:r>
              <a:rPr lang="en-US" altLang="zh-CN"/>
              <a:t>8≤</a:t>
            </a:r>
            <a:r>
              <a:rPr lang="zh-CN" altLang="en-US"/>
              <a:t>年龄＜</a:t>
            </a:r>
            <a:r>
              <a:rPr lang="en-US" altLang="zh-CN"/>
              <a:t>18 </a:t>
            </a:r>
            <a:r>
              <a:rPr lang="zh-CN" altLang="en-US"/>
              <a:t>周岁的未成年人（如</a:t>
            </a:r>
            <a:r>
              <a:rPr lang="en-US" altLang="zh-CN"/>
              <a:t> 15 </a:t>
            </a:r>
            <a:r>
              <a:rPr lang="zh-CN" altLang="en-US"/>
              <a:t>岁的小李）；</a:t>
            </a:r>
            <a:endParaRPr lang="zh-CN" altLang="en-US"/>
          </a:p>
          <a:p>
            <a:r>
              <a:rPr lang="en-US" altLang="en-US"/>
              <a:t>▪</a:t>
            </a:r>
            <a:r>
              <a:rPr lang="zh-CN" altLang="en-US"/>
              <a:t>类型</a:t>
            </a:r>
            <a:r>
              <a:rPr lang="en-US" altLang="zh-CN"/>
              <a:t> 2</a:t>
            </a:r>
            <a:r>
              <a:rPr lang="zh-CN" altLang="en-US"/>
              <a:t>：不能完全辨认自己行为的成年人（如小赵，能吃饭、穿衣，但不能理解</a:t>
            </a:r>
            <a:r>
              <a:rPr lang="en-US" altLang="zh-CN"/>
              <a:t> “</a:t>
            </a:r>
            <a:r>
              <a:rPr lang="zh-CN" altLang="en-US"/>
              <a:t>借钱要还</a:t>
            </a:r>
            <a:r>
              <a:rPr lang="en-US" altLang="zh-CN"/>
              <a:t>”</a:t>
            </a:r>
            <a:r>
              <a:rPr lang="zh-CN" altLang="en-US"/>
              <a:t>）；</a:t>
            </a:r>
            <a:endParaRPr lang="zh-CN" altLang="en-US"/>
          </a:p>
          <a:p>
            <a:r>
              <a:rPr lang="en-US" altLang="en-US"/>
              <a:t>▪</a:t>
            </a:r>
            <a:r>
              <a:rPr lang="zh-CN" altLang="en-US"/>
              <a:t>行为效力：</a:t>
            </a:r>
            <a:endParaRPr lang="zh-CN" altLang="en-US"/>
          </a:p>
          <a:p>
            <a:r>
              <a:rPr lang="en-US" altLang="zh-CN"/>
              <a:t>a. </a:t>
            </a:r>
            <a:r>
              <a:rPr lang="zh-CN" altLang="en-US"/>
              <a:t>大部分行为（如买</a:t>
            </a:r>
            <a:r>
              <a:rPr lang="en-US" altLang="zh-CN"/>
              <a:t> 3000 </a:t>
            </a:r>
            <a:r>
              <a:rPr lang="zh-CN" altLang="en-US"/>
              <a:t>元游戏机、借</a:t>
            </a:r>
            <a:r>
              <a:rPr lang="en-US" altLang="zh-CN"/>
              <a:t> 1000 </a:t>
            </a:r>
            <a:r>
              <a:rPr lang="zh-CN" altLang="en-US"/>
              <a:t>元）：需家长同意或追认（家长同意</a:t>
            </a:r>
            <a:r>
              <a:rPr lang="en-US" altLang="en-US"/>
              <a:t>→</a:t>
            </a:r>
            <a:r>
              <a:rPr lang="zh-CN" altLang="en-US"/>
              <a:t>有效；家长不同意</a:t>
            </a:r>
            <a:r>
              <a:rPr lang="en-US" altLang="en-US"/>
              <a:t>→</a:t>
            </a:r>
            <a:r>
              <a:rPr lang="zh-CN" altLang="en-US"/>
              <a:t>无效）；</a:t>
            </a:r>
            <a:endParaRPr lang="zh-CN" altLang="en-US"/>
          </a:p>
          <a:p>
            <a:r>
              <a:rPr lang="en-US" altLang="zh-CN"/>
              <a:t>b. </a:t>
            </a:r>
            <a:r>
              <a:rPr lang="zh-CN" altLang="en-US"/>
              <a:t>例外行为（有效，不需要家长同意）：纯获利益（收红包、获奖金）、与年龄</a:t>
            </a:r>
            <a:r>
              <a:rPr lang="en-US" altLang="zh-CN"/>
              <a:t> / </a:t>
            </a:r>
            <a:r>
              <a:rPr lang="zh-CN" altLang="en-US"/>
              <a:t>智力</a:t>
            </a:r>
            <a:r>
              <a:rPr lang="en-US" altLang="zh-CN"/>
              <a:t> / </a:t>
            </a:r>
            <a:r>
              <a:rPr lang="zh-CN" altLang="en-US"/>
              <a:t>精神健康相适应（如</a:t>
            </a:r>
            <a:r>
              <a:rPr lang="en-US" altLang="zh-CN"/>
              <a:t> 15 </a:t>
            </a:r>
            <a:r>
              <a:rPr lang="zh-CN" altLang="en-US"/>
              <a:t>岁买</a:t>
            </a:r>
            <a:r>
              <a:rPr lang="en-US" altLang="zh-CN"/>
              <a:t> 10 </a:t>
            </a:r>
            <a:r>
              <a:rPr lang="zh-CN" altLang="en-US"/>
              <a:t>元笔、</a:t>
            </a:r>
            <a:r>
              <a:rPr lang="en-US" altLang="zh-CN"/>
              <a:t>20 </a:t>
            </a:r>
            <a:r>
              <a:rPr lang="zh-CN" altLang="en-US"/>
              <a:t>岁买</a:t>
            </a:r>
            <a:r>
              <a:rPr lang="en-US" altLang="zh-CN"/>
              <a:t> 5 </a:t>
            </a:r>
            <a:r>
              <a:rPr lang="zh-CN" altLang="en-US"/>
              <a:t>元零食）。</a:t>
            </a:r>
            <a:endParaRPr lang="zh-CN" altLang="en-US"/>
          </a:p>
          <a:p>
            <a:r>
              <a:rPr lang="zh-CN" altLang="en-US"/>
              <a:t>举例：</a:t>
            </a:r>
            <a:r>
              <a:rPr lang="en-US" altLang="zh-CN"/>
              <a:t>“15 </a:t>
            </a:r>
            <a:r>
              <a:rPr lang="zh-CN" altLang="en-US"/>
              <a:t>岁的小李买</a:t>
            </a:r>
            <a:r>
              <a:rPr lang="en-US" altLang="zh-CN"/>
              <a:t> 10 </a:t>
            </a:r>
            <a:r>
              <a:rPr lang="zh-CN" altLang="en-US"/>
              <a:t>元的笔，有效；买</a:t>
            </a:r>
            <a:r>
              <a:rPr lang="en-US" altLang="zh-CN"/>
              <a:t> 3000 </a:t>
            </a:r>
            <a:r>
              <a:rPr lang="zh-CN" altLang="en-US"/>
              <a:t>元的游戏机，超出智力范围，需家长追认，家长不追认</a:t>
            </a:r>
            <a:r>
              <a:rPr lang="en-US" altLang="en-US"/>
              <a:t>→</a:t>
            </a:r>
            <a:r>
              <a:rPr lang="zh-CN" altLang="en-US"/>
              <a:t>无效。</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70000"/>
          </a:bodyPr>
          <a:p>
            <a:r>
              <a:rPr lang="en-US" altLang="en-US"/>
              <a:t>▪</a:t>
            </a:r>
            <a:r>
              <a:rPr lang="zh-CN" altLang="en-US"/>
              <a:t>类型</a:t>
            </a:r>
            <a:r>
              <a:rPr lang="en-US" altLang="zh-CN"/>
              <a:t> 1</a:t>
            </a:r>
            <a:r>
              <a:rPr lang="zh-CN" altLang="en-US"/>
              <a:t>：</a:t>
            </a:r>
            <a:r>
              <a:rPr lang="en-US" altLang="zh-CN"/>
              <a:t>≥18 </a:t>
            </a:r>
            <a:r>
              <a:rPr lang="zh-CN" altLang="en-US"/>
              <a:t>周岁的成年人（如</a:t>
            </a:r>
            <a:r>
              <a:rPr lang="en-US" altLang="zh-CN"/>
              <a:t> 20 </a:t>
            </a:r>
            <a:r>
              <a:rPr lang="zh-CN" altLang="en-US"/>
              <a:t>岁的大学生，无精神疾病）；</a:t>
            </a:r>
            <a:endParaRPr lang="zh-CN" altLang="en-US"/>
          </a:p>
          <a:p>
            <a:r>
              <a:rPr lang="en-US" altLang="en-US"/>
              <a:t>▪</a:t>
            </a:r>
            <a:r>
              <a:rPr lang="zh-CN" altLang="en-US"/>
              <a:t>类型</a:t>
            </a:r>
            <a:r>
              <a:rPr lang="en-US" altLang="zh-CN"/>
              <a:t> 2</a:t>
            </a:r>
            <a:r>
              <a:rPr lang="zh-CN" altLang="en-US"/>
              <a:t>：</a:t>
            </a:r>
            <a:r>
              <a:rPr lang="en-US" altLang="zh-CN"/>
              <a:t>16≤</a:t>
            </a:r>
            <a:r>
              <a:rPr lang="zh-CN" altLang="en-US"/>
              <a:t>年龄＜</a:t>
            </a:r>
            <a:r>
              <a:rPr lang="en-US" altLang="zh-CN"/>
              <a:t>18 </a:t>
            </a:r>
            <a:r>
              <a:rPr lang="zh-CN" altLang="en-US"/>
              <a:t>周岁，以自己的劳动收入为主要生活来源（如</a:t>
            </a:r>
            <a:r>
              <a:rPr lang="en-US" altLang="zh-CN"/>
              <a:t> 17 </a:t>
            </a:r>
            <a:r>
              <a:rPr lang="zh-CN" altLang="en-US"/>
              <a:t>岁的小张，月收入</a:t>
            </a:r>
            <a:r>
              <a:rPr lang="en-US" altLang="zh-CN"/>
              <a:t> 2500 </a:t>
            </a:r>
            <a:r>
              <a:rPr lang="zh-CN" altLang="en-US"/>
              <a:t>元能养活自己）；</a:t>
            </a:r>
            <a:endParaRPr lang="zh-CN" altLang="en-US"/>
          </a:p>
          <a:p>
            <a:r>
              <a:rPr lang="en-US" altLang="en-US"/>
              <a:t>▪</a:t>
            </a:r>
            <a:r>
              <a:rPr lang="zh-CN" altLang="en-US"/>
              <a:t>行为效力：能独立实施所有民事法律行为（买电脑、签合同、借钱），后果自己承担，家长不能干涉。</a:t>
            </a:r>
            <a:endParaRPr lang="zh-CN" altLang="en-US"/>
          </a:p>
          <a:p>
            <a:r>
              <a:rPr lang="zh-CN" altLang="en-US"/>
              <a:t>重点解读</a:t>
            </a:r>
            <a:r>
              <a:rPr lang="en-US" altLang="zh-CN"/>
              <a:t> “</a:t>
            </a:r>
            <a:r>
              <a:rPr lang="zh-CN" altLang="en-US"/>
              <a:t>劳动收入为主要生活来源</a:t>
            </a:r>
            <a:r>
              <a:rPr lang="en-US" altLang="zh-CN"/>
              <a:t>”</a:t>
            </a:r>
            <a:r>
              <a:rPr lang="zh-CN" altLang="en-US"/>
              <a:t>：</a:t>
            </a:r>
            <a:endParaRPr lang="zh-CN" altLang="en-US"/>
          </a:p>
          <a:p>
            <a:r>
              <a:rPr lang="en-US" altLang="en-US"/>
              <a:t>▪</a:t>
            </a:r>
            <a:r>
              <a:rPr lang="en-US" altLang="zh-CN"/>
              <a:t>“</a:t>
            </a:r>
            <a:r>
              <a:rPr lang="zh-CN" altLang="en-US"/>
              <a:t>劳动收入</a:t>
            </a:r>
            <a:r>
              <a:rPr lang="en-US" altLang="zh-CN"/>
              <a:t>”</a:t>
            </a:r>
            <a:r>
              <a:rPr lang="zh-CN" altLang="en-US"/>
              <a:t>：不是压岁钱、零花钱、家长给的钱，而是自己打工、兼职、创业赚的钱；</a:t>
            </a:r>
            <a:endParaRPr lang="zh-CN" altLang="en-US"/>
          </a:p>
          <a:p>
            <a:r>
              <a:rPr lang="en-US" altLang="en-US"/>
              <a:t>▪</a:t>
            </a:r>
            <a:r>
              <a:rPr lang="en-US" altLang="zh-CN"/>
              <a:t>“</a:t>
            </a:r>
            <a:r>
              <a:rPr lang="zh-CN" altLang="en-US"/>
              <a:t>主要生活来源</a:t>
            </a:r>
            <a:r>
              <a:rPr lang="en-US" altLang="zh-CN"/>
              <a:t>”</a:t>
            </a:r>
            <a:r>
              <a:rPr lang="zh-CN" altLang="en-US"/>
              <a:t>：能覆盖自己的学费、生活费、房租等必要开支，不需要父母资助；</a:t>
            </a:r>
            <a:endParaRPr lang="zh-CN" altLang="en-US"/>
          </a:p>
          <a:p>
            <a:r>
              <a:rPr lang="zh-CN" altLang="en-US"/>
              <a:t>举例：</a:t>
            </a:r>
            <a:r>
              <a:rPr lang="en-US" altLang="zh-CN"/>
              <a:t>“17 </a:t>
            </a:r>
            <a:r>
              <a:rPr lang="zh-CN" altLang="en-US"/>
              <a:t>岁的小张，兼职月入</a:t>
            </a:r>
            <a:r>
              <a:rPr lang="en-US" altLang="zh-CN"/>
              <a:t> 2500 </a:t>
            </a:r>
            <a:r>
              <a:rPr lang="zh-CN" altLang="en-US"/>
              <a:t>元，包吃住，能交学费、买生活用品，不需要父母给钱</a:t>
            </a:r>
            <a:r>
              <a:rPr lang="en-US" altLang="en-US"/>
              <a:t>→</a:t>
            </a:r>
            <a:r>
              <a:rPr lang="zh-CN" altLang="en-US"/>
              <a:t>视为完全行为能力人；如果</a:t>
            </a:r>
            <a:r>
              <a:rPr lang="en-US" altLang="zh-CN"/>
              <a:t> 17 </a:t>
            </a:r>
            <a:r>
              <a:rPr lang="zh-CN" altLang="en-US"/>
              <a:t>岁的学生兼职月入</a:t>
            </a:r>
            <a:r>
              <a:rPr lang="en-US" altLang="zh-CN"/>
              <a:t> 500 </a:t>
            </a:r>
            <a:r>
              <a:rPr lang="zh-CN" altLang="en-US"/>
              <a:t>元，不够生活费，还需要父母给</a:t>
            </a:r>
            <a:r>
              <a:rPr lang="en-US" altLang="zh-CN"/>
              <a:t> 1000 </a:t>
            </a:r>
            <a:r>
              <a:rPr lang="zh-CN" altLang="en-US"/>
              <a:t>元</a:t>
            </a:r>
            <a:r>
              <a:rPr lang="en-US" altLang="en-US"/>
              <a:t>→</a:t>
            </a:r>
            <a:r>
              <a:rPr lang="zh-CN" altLang="en-US"/>
              <a:t>不算，还是限制行为能力人。</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分析主案例</a:t>
            </a:r>
            <a:r>
              <a:rPr lang="en-US" altLang="zh-CN"/>
              <a:t> 1</a:t>
            </a:r>
            <a:r>
              <a:rPr lang="zh-CN" altLang="en-US"/>
              <a:t>：</a:t>
            </a:r>
            <a:endParaRPr lang="zh-CN" altLang="en-US"/>
          </a:p>
          <a:p>
            <a:r>
              <a:rPr lang="zh-CN" altLang="en-US"/>
              <a:t>问题：</a:t>
            </a:r>
            <a:r>
              <a:rPr lang="en-US" altLang="zh-CN"/>
              <a:t>“</a:t>
            </a:r>
            <a:r>
              <a:rPr lang="zh-CN" altLang="en-US"/>
              <a:t>小张</a:t>
            </a:r>
            <a:r>
              <a:rPr lang="en-US" altLang="zh-CN"/>
              <a:t> 17 </a:t>
            </a:r>
            <a:r>
              <a:rPr lang="zh-CN" altLang="en-US"/>
              <a:t>岁，符合</a:t>
            </a:r>
            <a:r>
              <a:rPr lang="en-US" altLang="zh-CN"/>
              <a:t>‘</a:t>
            </a:r>
            <a:r>
              <a:rPr lang="zh-CN" altLang="en-US"/>
              <a:t>视为完全行为能力人</a:t>
            </a:r>
            <a:r>
              <a:rPr lang="en-US" altLang="zh-CN"/>
              <a:t>’</a:t>
            </a:r>
            <a:r>
              <a:rPr lang="zh-CN" altLang="en-US"/>
              <a:t>的两个条件吗？（</a:t>
            </a:r>
            <a:r>
              <a:rPr lang="en-US" altLang="zh-CN"/>
              <a:t>16-18 </a:t>
            </a:r>
            <a:r>
              <a:rPr lang="zh-CN" altLang="en-US"/>
              <a:t>周岁</a:t>
            </a:r>
            <a:r>
              <a:rPr lang="en-US" altLang="zh-CN"/>
              <a:t> + </a:t>
            </a:r>
            <a:r>
              <a:rPr lang="zh-CN" altLang="en-US"/>
              <a:t>劳动收入为主要生活来源）买电脑的行为有效吗？</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符合</a:t>
            </a:r>
            <a:r>
              <a:rPr lang="en-US" altLang="zh-CN">
                <a:solidFill>
                  <a:srgbClr val="FF0000"/>
                </a:solidFill>
              </a:rPr>
              <a:t> ——17 </a:t>
            </a:r>
            <a:r>
              <a:rPr lang="zh-CN" altLang="en-US">
                <a:solidFill>
                  <a:srgbClr val="FF0000"/>
                </a:solidFill>
              </a:rPr>
              <a:t>岁在汽修厂兼职，月收入</a:t>
            </a:r>
            <a:r>
              <a:rPr lang="en-US" altLang="zh-CN">
                <a:solidFill>
                  <a:srgbClr val="FF0000"/>
                </a:solidFill>
              </a:rPr>
              <a:t> 2500 </a:t>
            </a:r>
            <a:r>
              <a:rPr lang="zh-CN" altLang="en-US">
                <a:solidFill>
                  <a:srgbClr val="FF0000"/>
                </a:solidFill>
              </a:rPr>
              <a:t>元能养活自己；买电脑是为了学习，是独立实施的民事法律行为，有效，家长不能要求退货，依据《民法典》第</a:t>
            </a:r>
            <a:r>
              <a:rPr lang="en-US" altLang="zh-CN">
                <a:solidFill>
                  <a:srgbClr val="FF0000"/>
                </a:solidFill>
              </a:rPr>
              <a:t> 18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案例分析环节（逐一分析</a:t>
            </a:r>
            <a:r>
              <a:rPr lang="en-US" altLang="zh-CN">
                <a:sym typeface="+mn-ea"/>
              </a:rPr>
              <a:t> + </a:t>
            </a:r>
            <a:r>
              <a:rPr lang="zh-CN" altLang="en-US">
                <a:sym typeface="+mn-ea"/>
              </a:rPr>
              <a:t>条文对应）</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小李</a:t>
            </a:r>
            <a:r>
              <a:rPr lang="en-US" altLang="zh-CN"/>
              <a:t> 15 </a:t>
            </a:r>
            <a:r>
              <a:rPr lang="zh-CN" altLang="en-US"/>
              <a:t>岁，是限制行为能力人，买</a:t>
            </a:r>
            <a:r>
              <a:rPr lang="en-US" altLang="zh-CN"/>
              <a:t> 3000 </a:t>
            </a:r>
            <a:r>
              <a:rPr lang="zh-CN" altLang="en-US"/>
              <a:t>元游戏机，属于</a:t>
            </a:r>
            <a:r>
              <a:rPr lang="en-US" altLang="zh-CN"/>
              <a:t>‘</a:t>
            </a:r>
            <a:r>
              <a:rPr lang="zh-CN" altLang="en-US"/>
              <a:t>与年龄、智力相适应</a:t>
            </a:r>
            <a:r>
              <a:rPr lang="en-US" altLang="zh-CN"/>
              <a:t>’</a:t>
            </a:r>
            <a:r>
              <a:rPr lang="zh-CN" altLang="en-US"/>
              <a:t>吗？家长不追认，行为有效吗？</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不属于</a:t>
            </a:r>
            <a:r>
              <a:rPr lang="en-US" altLang="zh-CN">
                <a:solidFill>
                  <a:srgbClr val="FF0000"/>
                </a:solidFill>
              </a:rPr>
              <a:t> ——15 </a:t>
            </a:r>
            <a:r>
              <a:rPr lang="zh-CN" altLang="en-US">
                <a:solidFill>
                  <a:srgbClr val="FF0000"/>
                </a:solidFill>
              </a:rPr>
              <a:t>岁的学生，</a:t>
            </a:r>
            <a:r>
              <a:rPr lang="en-US" altLang="zh-CN">
                <a:solidFill>
                  <a:srgbClr val="FF0000"/>
                </a:solidFill>
              </a:rPr>
              <a:t>3000 </a:t>
            </a:r>
            <a:r>
              <a:rPr lang="zh-CN" altLang="en-US">
                <a:solidFill>
                  <a:srgbClr val="FF0000"/>
                </a:solidFill>
              </a:rPr>
              <a:t>元是较大数额，超出其智力范围（不知道买游戏机的经济后果）；家长不追认，行为无效，商家应退款，依据《民法典》第</a:t>
            </a:r>
            <a:r>
              <a:rPr lang="en-US" altLang="zh-CN">
                <a:solidFill>
                  <a:srgbClr val="FF0000"/>
                </a:solidFill>
              </a:rPr>
              <a:t> 19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fontScale="90000"/>
          </a:bodyPr>
          <a:p>
            <a:r>
              <a:rPr lang="zh-CN" altLang="en-US" sz="3000"/>
              <a:t>第 3 课时：民事主体（一）—— 自然人的民事权利能力与行为能力</a:t>
            </a:r>
            <a:endParaRPr lang="zh-CN" altLang="en-US" sz="3000"/>
          </a:p>
        </p:txBody>
      </p:sp>
      <p:pic>
        <p:nvPicPr>
          <p:cNvPr id="3" name="内容占位符 2" descr="default_6_img"/>
          <p:cNvPicPr>
            <a:picLocks noChangeAspect="1"/>
          </p:cNvPicPr>
          <p:nvPr>
            <p:ph idx="16390"/>
            <p:custDataLst>
              <p:tags r:id="rId2"/>
            </p:custDataLst>
          </p:nvPr>
        </p:nvPicPr>
        <p:blipFill>
          <a:blip r:embed="rId3"/>
          <a:srcRect t="34774" b="34774"/>
          <a:stretch>
            <a:fillRect/>
          </a:stretch>
        </p:blipFill>
        <p:spPr>
          <a:xfrm>
            <a:off x="609600" y="1524000"/>
            <a:ext cx="10972800" cy="1879600"/>
          </a:xfrm>
          <a:custGeom>
            <a:avLst/>
            <a:gdLst>
              <a:gd name="connisteX0" fmla="*/ 0 w 10972800"/>
              <a:gd name="connsiteY0" fmla="*/ 203200 h 1879600"/>
              <a:gd name="connisteX1" fmla="*/ 203200 w 10972800"/>
              <a:gd name="connsiteY1" fmla="*/ 0 h 1879600"/>
              <a:gd name="connisteX2" fmla="*/ 10769600 w 10972800"/>
              <a:gd name="connsiteY2" fmla="*/ 0 h 1879600"/>
              <a:gd name="connisteX3" fmla="*/ 10972800 w 10972800"/>
              <a:gd name="connsiteY3" fmla="*/ 203200 h 1879600"/>
              <a:gd name="connisteX4" fmla="*/ 10972800 w 10972800"/>
              <a:gd name="connsiteY4" fmla="*/ 1676400 h 1879600"/>
              <a:gd name="connisteX5" fmla="*/ 10769600 w 10972800"/>
              <a:gd name="connsiteY5" fmla="*/ 1879600 h 1879600"/>
              <a:gd name="connisteX6" fmla="*/ 203200 w 10972800"/>
              <a:gd name="connsiteY6" fmla="*/ 1879600 h 1879600"/>
              <a:gd name="connisteX7" fmla="*/ 0 w 10972800"/>
              <a:gd name="connsiteY7" fmla="*/ 1676400 h 1879600"/>
              <a:gd name="connisteX8" fmla="*/ 0 w 10972800"/>
              <a:gd name="connsiteY8" fmla="*/ 203200 h 1879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1879600">
                <a:moveTo>
                  <a:pt x="0" y="203200"/>
                </a:moveTo>
                <a:cubicBezTo>
                  <a:pt x="0" y="90976"/>
                  <a:pt x="90976" y="0"/>
                  <a:pt x="203200" y="0"/>
                </a:cubicBezTo>
                <a:lnTo>
                  <a:pt x="10769600" y="0"/>
                </a:lnTo>
                <a:cubicBezTo>
                  <a:pt x="10881824" y="0"/>
                  <a:pt x="10972800" y="90976"/>
                  <a:pt x="10972800" y="203200"/>
                </a:cubicBezTo>
                <a:lnTo>
                  <a:pt x="10972800" y="1676400"/>
                </a:lnTo>
                <a:cubicBezTo>
                  <a:pt x="10972800" y="1788624"/>
                  <a:pt x="10881824" y="1879600"/>
                  <a:pt x="10769600" y="1879600"/>
                </a:cubicBezTo>
                <a:lnTo>
                  <a:pt x="203200" y="1879600"/>
                </a:lnTo>
                <a:cubicBezTo>
                  <a:pt x="90976" y="1879600"/>
                  <a:pt x="0" y="1788624"/>
                  <a:pt x="0" y="1676400"/>
                </a:cubicBezTo>
                <a:lnTo>
                  <a:pt x="0" y="203200"/>
                </a:lnTo>
                <a:close/>
              </a:path>
            </a:pathLst>
          </a:custGeom>
        </p:spPr>
      </p:pic>
      <p:sp>
        <p:nvSpPr>
          <p:cNvPr id="4" name="文本占位符 3"/>
          <p:cNvSpPr>
            <a:spLocks noGrp="1"/>
          </p:cNvSpPr>
          <p:nvPr>
            <p:ph type="body" idx="16386"/>
            <p:custDataLst>
              <p:tags r:id="rId4"/>
            </p:custDataLst>
          </p:nvPr>
        </p:nvSpPr>
        <p:spPr/>
        <p:txBody>
          <a:bodyPr/>
          <a:p>
            <a:r>
              <a:rPr lang="zh-CN" altLang="en-US"/>
              <a:t>自然人的民事权利能力</a:t>
            </a:r>
            <a:endParaRPr lang="zh-CN" altLang="en-US"/>
          </a:p>
        </p:txBody>
      </p:sp>
      <p:sp>
        <p:nvSpPr>
          <p:cNvPr id="5" name="文本占位符 4"/>
          <p:cNvSpPr>
            <a:spLocks noGrp="1"/>
          </p:cNvSpPr>
          <p:nvPr>
            <p:ph type="body" idx="16387"/>
            <p:custDataLst>
              <p:tags r:id="rId5"/>
            </p:custDataLst>
          </p:nvPr>
        </p:nvSpPr>
        <p:spPr/>
        <p:txBody>
          <a:bodyPr/>
          <a:p>
            <a:r>
              <a:rPr lang="zh-CN" altLang="en-US" sz="2000"/>
              <a:t>详细描述：自然人的民事权利能力是指自然人依法享有民事权利和承担民事义务的资格。它是自然人参与民事法律关系的前提，始于出生，终于死亡，与自然人的人身不可分离。</a:t>
            </a:r>
            <a:endParaRPr lang="zh-CN" altLang="en-US" sz="2000"/>
          </a:p>
        </p:txBody>
      </p:sp>
      <p:sp>
        <p:nvSpPr>
          <p:cNvPr id="6" name="文本占位符 5"/>
          <p:cNvSpPr>
            <a:spLocks noGrp="1"/>
          </p:cNvSpPr>
          <p:nvPr>
            <p:ph type="body" idx="16388"/>
            <p:custDataLst>
              <p:tags r:id="rId6"/>
            </p:custDataLst>
          </p:nvPr>
        </p:nvSpPr>
        <p:spPr/>
        <p:txBody>
          <a:bodyPr/>
          <a:p>
            <a:r>
              <a:rPr lang="zh-CN" altLang="en-US"/>
              <a:t>自然人的民事行为能力</a:t>
            </a:r>
            <a:endParaRPr lang="zh-CN" altLang="en-US"/>
          </a:p>
        </p:txBody>
      </p:sp>
      <p:sp>
        <p:nvSpPr>
          <p:cNvPr id="7" name="文本占位符 6"/>
          <p:cNvSpPr>
            <a:spLocks noGrp="1"/>
          </p:cNvSpPr>
          <p:nvPr>
            <p:ph type="body" idx="16389"/>
            <p:custDataLst>
              <p:tags r:id="rId7"/>
            </p:custDataLst>
          </p:nvPr>
        </p:nvSpPr>
        <p:spPr/>
        <p:txBody>
          <a:bodyPr>
            <a:noAutofit/>
          </a:bodyPr>
          <a:p>
            <a:r>
              <a:rPr lang="zh-CN" altLang="en-US" sz="2000"/>
              <a:t>详细描述：自然人的民事行为能力是指自然人能够以自己的行为独立参加民事法律关系，行使民事权利和设定民事义务的资格。根据年龄和精神状况等因素，可分为完全民事行为能力、限制民事行为能力和无民事行为能力。</a:t>
            </a:r>
            <a:endParaRPr lang="zh-CN" altLang="en-US" sz="2000"/>
          </a:p>
        </p:txBody>
      </p:sp>
    </p:spTree>
    <p:custDataLst>
      <p:tags r:id="rId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小王</a:t>
            </a:r>
            <a:r>
              <a:rPr lang="en-US" altLang="zh-CN"/>
              <a:t> 7 </a:t>
            </a:r>
            <a:r>
              <a:rPr lang="zh-CN" altLang="en-US"/>
              <a:t>岁，是无行为能力人，获</a:t>
            </a:r>
            <a:r>
              <a:rPr lang="en-US" altLang="zh-CN"/>
              <a:t> 1000 </a:t>
            </a:r>
            <a:r>
              <a:rPr lang="zh-CN" altLang="en-US"/>
              <a:t>元奖金是</a:t>
            </a:r>
            <a:r>
              <a:rPr lang="en-US" altLang="zh-CN"/>
              <a:t>‘</a:t>
            </a:r>
            <a:r>
              <a:rPr lang="zh-CN" altLang="en-US"/>
              <a:t>纯获利益行为</a:t>
            </a:r>
            <a:r>
              <a:rPr lang="en-US" altLang="zh-CN"/>
              <a:t>’</a:t>
            </a:r>
            <a:r>
              <a:rPr lang="zh-CN" altLang="en-US"/>
              <a:t>，有效吗？学校能代管奖金吗？</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有效</a:t>
            </a:r>
            <a:r>
              <a:rPr lang="en-US" altLang="zh-CN">
                <a:solidFill>
                  <a:srgbClr val="FF0000"/>
                </a:solidFill>
              </a:rPr>
              <a:t> —— </a:t>
            </a:r>
            <a:r>
              <a:rPr lang="zh-CN" altLang="en-US">
                <a:solidFill>
                  <a:srgbClr val="FF0000"/>
                </a:solidFill>
              </a:rPr>
              <a:t>无行为能力人纯获利益行为，主流观点认为有效（小王有权利能力，能获得奖金）；学校不能代管，奖金应由家长代理接收，依据《民法典》第</a:t>
            </a:r>
            <a:r>
              <a:rPr lang="en-US" altLang="zh-CN">
                <a:solidFill>
                  <a:srgbClr val="FF0000"/>
                </a:solidFill>
              </a:rPr>
              <a:t> 13 </a:t>
            </a:r>
            <a:r>
              <a:rPr lang="zh-CN" altLang="en-US">
                <a:solidFill>
                  <a:srgbClr val="FF0000"/>
                </a:solidFill>
              </a:rPr>
              <a:t>条、第</a:t>
            </a:r>
            <a:r>
              <a:rPr lang="en-US" altLang="zh-CN">
                <a:solidFill>
                  <a:srgbClr val="FF0000"/>
                </a:solidFill>
              </a:rPr>
              <a:t> 20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4</a:t>
            </a:r>
            <a:r>
              <a:rPr lang="zh-CN" altLang="en-US"/>
              <a:t>：</a:t>
            </a:r>
            <a:endParaRPr lang="zh-CN" altLang="en-US"/>
          </a:p>
          <a:p>
            <a:r>
              <a:rPr lang="zh-CN" altLang="en-US"/>
              <a:t>问题：</a:t>
            </a:r>
            <a:r>
              <a:rPr lang="en-US" altLang="zh-CN"/>
              <a:t>“</a:t>
            </a:r>
            <a:r>
              <a:rPr lang="zh-CN" altLang="en-US"/>
              <a:t>小赵</a:t>
            </a:r>
            <a:r>
              <a:rPr lang="en-US" altLang="zh-CN"/>
              <a:t> 20 </a:t>
            </a:r>
            <a:r>
              <a:rPr lang="zh-CN" altLang="en-US"/>
              <a:t>岁，是限制行为能力人（不能完全辨认自己的行为），借钱</a:t>
            </a:r>
            <a:r>
              <a:rPr lang="en-US" altLang="zh-CN"/>
              <a:t> 1000 </a:t>
            </a:r>
            <a:r>
              <a:rPr lang="zh-CN" altLang="en-US"/>
              <a:t>元买零食，是否</a:t>
            </a:r>
            <a:r>
              <a:rPr lang="en-US" altLang="zh-CN"/>
              <a:t>‘</a:t>
            </a:r>
            <a:r>
              <a:rPr lang="zh-CN" altLang="en-US"/>
              <a:t>与精神健康状况相适应</a:t>
            </a:r>
            <a:r>
              <a:rPr lang="en-US" altLang="zh-CN"/>
              <a:t>’</a:t>
            </a:r>
            <a:r>
              <a:rPr lang="zh-CN" altLang="en-US"/>
              <a:t>？家长不追认，行为有效吗？</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不适应</a:t>
            </a:r>
            <a:r>
              <a:rPr lang="en-US" altLang="zh-CN">
                <a:solidFill>
                  <a:srgbClr val="FF0000"/>
                </a:solidFill>
              </a:rPr>
              <a:t> —— </a:t>
            </a:r>
            <a:r>
              <a:rPr lang="zh-CN" altLang="en-US">
                <a:solidFill>
                  <a:srgbClr val="FF0000"/>
                </a:solidFill>
              </a:rPr>
              <a:t>小赵不能理解</a:t>
            </a:r>
            <a:r>
              <a:rPr lang="en-US" altLang="zh-CN">
                <a:solidFill>
                  <a:srgbClr val="FF0000"/>
                </a:solidFill>
              </a:rPr>
              <a:t>‘</a:t>
            </a:r>
            <a:r>
              <a:rPr lang="zh-CN" altLang="en-US">
                <a:solidFill>
                  <a:srgbClr val="FF0000"/>
                </a:solidFill>
              </a:rPr>
              <a:t>借钱要还</a:t>
            </a:r>
            <a:r>
              <a:rPr lang="en-US" altLang="zh-CN">
                <a:solidFill>
                  <a:srgbClr val="FF0000"/>
                </a:solidFill>
              </a:rPr>
              <a:t>’</a:t>
            </a:r>
            <a:r>
              <a:rPr lang="zh-CN" altLang="en-US">
                <a:solidFill>
                  <a:srgbClr val="FF0000"/>
                </a:solidFill>
              </a:rPr>
              <a:t>的后果，所以行为需家长追认；家长不追认，行为无效，小赵不需要还钱，依据《民法典》第</a:t>
            </a:r>
            <a:r>
              <a:rPr lang="en-US" altLang="zh-CN">
                <a:solidFill>
                  <a:srgbClr val="FF0000"/>
                </a:solidFill>
              </a:rPr>
              <a:t> 21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custDataLst>
              <p:tags r:id="rId1"/>
            </p:custDataLst>
          </p:nvPr>
        </p:nvSpPr>
        <p:spPr/>
        <p:txBody>
          <a:bodyPr/>
          <a:p>
            <a:r>
              <a:rPr lang="zh-CN" altLang="en-US"/>
              <a:t>总结</a:t>
            </a:r>
            <a:endParaRPr lang="zh-CN" altLang="en-US"/>
          </a:p>
        </p:txBody>
      </p:sp>
      <p:graphicFrame>
        <p:nvGraphicFramePr>
          <p:cNvPr id="6" name="表格 5"/>
          <p:cNvGraphicFramePr/>
          <p:nvPr/>
        </p:nvGraphicFramePr>
        <p:xfrm>
          <a:off x="558165" y="1278890"/>
          <a:ext cx="10812780" cy="4940935"/>
        </p:xfrm>
        <a:graphic>
          <a:graphicData uri="http://schemas.openxmlformats.org/drawingml/2006/table">
            <a:tbl>
              <a:tblPr/>
              <a:tblGrid>
                <a:gridCol w="2666365"/>
                <a:gridCol w="2721610"/>
                <a:gridCol w="2705735"/>
                <a:gridCol w="2719070"/>
              </a:tblGrid>
              <a:tr h="798195">
                <a:tc>
                  <a:txBody>
                    <a:bodyPr/>
                    <a:p>
                      <a:pPr marL="85725" indent="0" algn="l">
                        <a:lnSpc>
                          <a:spcPct val="120000"/>
                        </a:lnSpc>
                        <a:spcBef>
                          <a:spcPts val="600"/>
                        </a:spcBef>
                        <a:spcAft>
                          <a:spcPts val="600"/>
                        </a:spcAft>
                      </a:pPr>
                      <a:r>
                        <a:rPr lang="zh-CN" sz="2400">
                          <a:latin typeface="等线" panose="02010600030101010101" charset="-122"/>
                          <a:ea typeface="等线" panose="02010600030101010101" charset="-122"/>
                        </a:rPr>
                        <a:t>行为能力类型</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85725" indent="0" algn="l">
                        <a:lnSpc>
                          <a:spcPct val="120000"/>
                        </a:lnSpc>
                        <a:spcBef>
                          <a:spcPts val="600"/>
                        </a:spcBef>
                        <a:spcAft>
                          <a:spcPts val="600"/>
                        </a:spcAft>
                      </a:pPr>
                      <a:r>
                        <a:rPr lang="zh-CN" sz="2400">
                          <a:latin typeface="等线" panose="02010600030101010101" charset="-122"/>
                          <a:ea typeface="等线" panose="02010600030101010101" charset="-122"/>
                        </a:rPr>
                        <a:t>年龄</a:t>
                      </a:r>
                      <a:r>
                        <a:rPr lang="zh-CN" altLang="en-US" sz="2400">
                          <a:latin typeface="Arial" panose="020B0604020202020204"/>
                          <a:ea typeface="等线" panose="02010600030101010101" charset="-122"/>
                        </a:rPr>
                        <a:t> </a:t>
                      </a:r>
                      <a:r>
                        <a:rPr lang="en-US" altLang="zh-CN" sz="2400">
                          <a:latin typeface="Arial" panose="020B0604020202020204"/>
                          <a:ea typeface="等线" panose="02010600030101010101" charset="-122"/>
                        </a:rPr>
                        <a:t>/ </a:t>
                      </a:r>
                      <a:r>
                        <a:rPr lang="zh-CN" sz="2400">
                          <a:latin typeface="等线" panose="02010600030101010101" charset="-122"/>
                          <a:ea typeface="等线" panose="02010600030101010101" charset="-122"/>
                        </a:rPr>
                        <a:t>智力条件</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85725" indent="0" algn="l">
                        <a:lnSpc>
                          <a:spcPct val="120000"/>
                        </a:lnSpc>
                        <a:spcBef>
                          <a:spcPts val="600"/>
                        </a:spcBef>
                        <a:spcAft>
                          <a:spcPts val="600"/>
                        </a:spcAft>
                      </a:pPr>
                      <a:r>
                        <a:rPr lang="zh-CN" sz="2400">
                          <a:latin typeface="等线" panose="02010600030101010101" charset="-122"/>
                          <a:ea typeface="等线" panose="02010600030101010101" charset="-122"/>
                        </a:rPr>
                        <a:t>行为效力（除例外）</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85725" indent="0" algn="l">
                        <a:lnSpc>
                          <a:spcPct val="120000"/>
                        </a:lnSpc>
                        <a:spcBef>
                          <a:spcPts val="600"/>
                        </a:spcBef>
                        <a:spcAft>
                          <a:spcPts val="600"/>
                        </a:spcAft>
                      </a:pPr>
                      <a:r>
                        <a:rPr lang="zh-CN" sz="2400">
                          <a:latin typeface="等线" panose="02010600030101010101" charset="-122"/>
                          <a:ea typeface="等线" panose="02010600030101010101" charset="-122"/>
                        </a:rPr>
                        <a:t>举例</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1381125">
                <a:tc>
                  <a:txBody>
                    <a:bodyPr/>
                    <a:p>
                      <a:pPr marL="85725" indent="0" algn="l">
                        <a:lnSpc>
                          <a:spcPct val="120000"/>
                        </a:lnSpc>
                        <a:spcBef>
                          <a:spcPts val="600"/>
                        </a:spcBef>
                        <a:spcAft>
                          <a:spcPts val="600"/>
                        </a:spcAft>
                      </a:pPr>
                      <a:r>
                        <a:rPr lang="zh-CN" sz="2400">
                          <a:latin typeface="等线" panose="02010600030101010101" charset="-122"/>
                          <a:ea typeface="等线" panose="02010600030101010101" charset="-122"/>
                        </a:rPr>
                        <a:t>无</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85725" indent="0" algn="l">
                        <a:lnSpc>
                          <a:spcPct val="120000"/>
                        </a:lnSpc>
                        <a:spcBef>
                          <a:spcPts val="600"/>
                        </a:spcBef>
                        <a:spcAft>
                          <a:spcPts val="600"/>
                        </a:spcAft>
                      </a:pPr>
                      <a:r>
                        <a:rPr lang="zh-CN" sz="2400">
                          <a:latin typeface="等线" panose="02010600030101010101" charset="-122"/>
                          <a:ea typeface="等线" panose="02010600030101010101" charset="-122"/>
                        </a:rPr>
                        <a:t>＜</a:t>
                      </a:r>
                      <a:r>
                        <a:rPr lang="en-US" altLang="zh-CN" sz="2400">
                          <a:latin typeface="Arial" panose="020B0604020202020204"/>
                          <a:ea typeface="等线" panose="02010600030101010101" charset="-122"/>
                        </a:rPr>
                        <a:t>8 </a:t>
                      </a:r>
                      <a:r>
                        <a:rPr lang="zh-CN" sz="2400">
                          <a:latin typeface="等线" panose="02010600030101010101" charset="-122"/>
                          <a:ea typeface="等线" panose="02010600030101010101" charset="-122"/>
                        </a:rPr>
                        <a:t>岁；不能辨认自己行为的成年人</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85725" indent="0" algn="l">
                        <a:lnSpc>
                          <a:spcPct val="120000"/>
                        </a:lnSpc>
                        <a:spcBef>
                          <a:spcPts val="600"/>
                        </a:spcBef>
                        <a:spcAft>
                          <a:spcPts val="600"/>
                        </a:spcAft>
                      </a:pPr>
                      <a:r>
                        <a:rPr lang="zh-CN" sz="2400">
                          <a:latin typeface="等线" panose="02010600030101010101" charset="-122"/>
                          <a:ea typeface="等线" panose="02010600030101010101" charset="-122"/>
                        </a:rPr>
                        <a:t>无效（需家长代理）</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85725" indent="0" algn="l">
                        <a:lnSpc>
                          <a:spcPct val="120000"/>
                        </a:lnSpc>
                        <a:spcBef>
                          <a:spcPts val="600"/>
                        </a:spcBef>
                        <a:spcAft>
                          <a:spcPts val="600"/>
                        </a:spcAft>
                      </a:pPr>
                      <a:r>
                        <a:rPr lang="en-US" altLang="zh-CN" sz="2400">
                          <a:latin typeface="Arial" panose="020B0604020202020204"/>
                          <a:ea typeface="等线" panose="02010600030101010101" charset="-122"/>
                        </a:rPr>
                        <a:t>7 </a:t>
                      </a:r>
                      <a:r>
                        <a:rPr lang="zh-CN" sz="2400">
                          <a:latin typeface="等线" panose="02010600030101010101" charset="-122"/>
                          <a:ea typeface="等线" panose="02010600030101010101" charset="-122"/>
                        </a:rPr>
                        <a:t>岁买玩具</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1380490">
                <a:tc>
                  <a:txBody>
                    <a:bodyPr/>
                    <a:p>
                      <a:pPr marL="85725" indent="0" algn="l">
                        <a:lnSpc>
                          <a:spcPct val="120000"/>
                        </a:lnSpc>
                        <a:spcBef>
                          <a:spcPts val="600"/>
                        </a:spcBef>
                        <a:spcAft>
                          <a:spcPts val="600"/>
                        </a:spcAft>
                      </a:pPr>
                      <a:r>
                        <a:rPr lang="zh-CN" sz="2400">
                          <a:latin typeface="等线" panose="02010600030101010101" charset="-122"/>
                          <a:ea typeface="等线" panose="02010600030101010101" charset="-122"/>
                        </a:rPr>
                        <a:t>限制</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85725" indent="0" algn="l">
                        <a:lnSpc>
                          <a:spcPct val="120000"/>
                        </a:lnSpc>
                        <a:spcBef>
                          <a:spcPts val="600"/>
                        </a:spcBef>
                        <a:spcAft>
                          <a:spcPts val="600"/>
                        </a:spcAft>
                      </a:pPr>
                      <a:r>
                        <a:rPr lang="en-US" altLang="zh-CN" sz="2400">
                          <a:latin typeface="Arial" panose="020B0604020202020204"/>
                          <a:ea typeface="等线" panose="02010600030101010101" charset="-122"/>
                        </a:rPr>
                        <a:t>8-17 </a:t>
                      </a:r>
                      <a:r>
                        <a:rPr lang="zh-CN" sz="2400">
                          <a:latin typeface="等线" panose="02010600030101010101" charset="-122"/>
                          <a:ea typeface="等线" panose="02010600030101010101" charset="-122"/>
                        </a:rPr>
                        <a:t>岁；不能完全辨认的成年人</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85725" indent="0" algn="l">
                        <a:lnSpc>
                          <a:spcPct val="120000"/>
                        </a:lnSpc>
                        <a:spcBef>
                          <a:spcPts val="600"/>
                        </a:spcBef>
                        <a:spcAft>
                          <a:spcPts val="600"/>
                        </a:spcAft>
                      </a:pPr>
                      <a:r>
                        <a:rPr lang="zh-CN" sz="2400">
                          <a:latin typeface="等线" panose="02010600030101010101" charset="-122"/>
                          <a:ea typeface="等线" panose="02010600030101010101" charset="-122"/>
                        </a:rPr>
                        <a:t>需家长同意</a:t>
                      </a:r>
                      <a:r>
                        <a:rPr lang="zh-CN" altLang="en-US" sz="2400">
                          <a:latin typeface="Arial" panose="020B0604020202020204"/>
                          <a:ea typeface="等线" panose="02010600030101010101" charset="-122"/>
                        </a:rPr>
                        <a:t> </a:t>
                      </a:r>
                      <a:r>
                        <a:rPr lang="en-US" altLang="zh-CN" sz="2400">
                          <a:latin typeface="Arial" panose="020B0604020202020204"/>
                          <a:ea typeface="等线" panose="02010600030101010101" charset="-122"/>
                        </a:rPr>
                        <a:t>/ </a:t>
                      </a:r>
                      <a:r>
                        <a:rPr lang="zh-CN" sz="2400">
                          <a:latin typeface="等线" panose="02010600030101010101" charset="-122"/>
                          <a:ea typeface="等线" panose="02010600030101010101" charset="-122"/>
                        </a:rPr>
                        <a:t>追认</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85725" indent="0" algn="l">
                        <a:lnSpc>
                          <a:spcPct val="120000"/>
                        </a:lnSpc>
                        <a:spcBef>
                          <a:spcPts val="600"/>
                        </a:spcBef>
                        <a:spcAft>
                          <a:spcPts val="600"/>
                        </a:spcAft>
                      </a:pPr>
                      <a:r>
                        <a:rPr lang="en-US" altLang="zh-CN" sz="2400">
                          <a:latin typeface="Arial" panose="020B0604020202020204"/>
                          <a:ea typeface="等线" panose="02010600030101010101" charset="-122"/>
                        </a:rPr>
                        <a:t>15 </a:t>
                      </a:r>
                      <a:r>
                        <a:rPr lang="zh-CN" sz="2400">
                          <a:latin typeface="等线" panose="02010600030101010101" charset="-122"/>
                          <a:ea typeface="等线" panose="02010600030101010101" charset="-122"/>
                        </a:rPr>
                        <a:t>岁买 </a:t>
                      </a:r>
                      <a:r>
                        <a:rPr lang="en-US" altLang="zh-CN" sz="2400">
                          <a:latin typeface="Arial" panose="020B0604020202020204"/>
                          <a:ea typeface="等线" panose="02010600030101010101" charset="-122"/>
                        </a:rPr>
                        <a:t>3000 </a:t>
                      </a:r>
                      <a:r>
                        <a:rPr lang="zh-CN" sz="2400">
                          <a:latin typeface="等线" panose="02010600030101010101" charset="-122"/>
                          <a:ea typeface="等线" panose="02010600030101010101" charset="-122"/>
                        </a:rPr>
                        <a:t>元游戏机</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1381125">
                <a:tc>
                  <a:txBody>
                    <a:bodyPr/>
                    <a:p>
                      <a:pPr marL="85725" indent="0" algn="l">
                        <a:lnSpc>
                          <a:spcPct val="120000"/>
                        </a:lnSpc>
                        <a:spcBef>
                          <a:spcPts val="600"/>
                        </a:spcBef>
                        <a:spcAft>
                          <a:spcPts val="600"/>
                        </a:spcAft>
                      </a:pPr>
                      <a:r>
                        <a:rPr lang="zh-CN" sz="2400">
                          <a:latin typeface="等线" panose="02010600030101010101" charset="-122"/>
                          <a:ea typeface="等线" panose="02010600030101010101" charset="-122"/>
                        </a:rPr>
                        <a:t>完全</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85725" indent="0" algn="l">
                        <a:lnSpc>
                          <a:spcPct val="120000"/>
                        </a:lnSpc>
                        <a:spcBef>
                          <a:spcPts val="600"/>
                        </a:spcBef>
                        <a:spcAft>
                          <a:spcPts val="600"/>
                        </a:spcAft>
                      </a:pPr>
                      <a:r>
                        <a:rPr lang="en-US" altLang="zh-CN" sz="2400">
                          <a:latin typeface="Arial" panose="020B0604020202020204"/>
                          <a:ea typeface="等线" panose="02010600030101010101" charset="-122"/>
                        </a:rPr>
                        <a:t>≥18 </a:t>
                      </a:r>
                      <a:r>
                        <a:rPr lang="zh-CN" sz="2400">
                          <a:latin typeface="等线" panose="02010600030101010101" charset="-122"/>
                          <a:ea typeface="等线" panose="02010600030101010101" charset="-122"/>
                        </a:rPr>
                        <a:t>岁；</a:t>
                      </a:r>
                      <a:r>
                        <a:rPr lang="en-US" altLang="zh-CN" sz="2400">
                          <a:latin typeface="Arial" panose="020B0604020202020204"/>
                          <a:ea typeface="等线" panose="02010600030101010101" charset="-122"/>
                        </a:rPr>
                        <a:t>16-17 </a:t>
                      </a:r>
                      <a:r>
                        <a:rPr lang="zh-CN" sz="2400">
                          <a:latin typeface="等线" panose="02010600030101010101" charset="-122"/>
                          <a:ea typeface="等线" panose="02010600030101010101" charset="-122"/>
                        </a:rPr>
                        <a:t>岁有劳动收入者</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85725" indent="0" algn="l">
                        <a:lnSpc>
                          <a:spcPct val="120000"/>
                        </a:lnSpc>
                        <a:spcBef>
                          <a:spcPts val="600"/>
                        </a:spcBef>
                        <a:spcAft>
                          <a:spcPts val="600"/>
                        </a:spcAft>
                      </a:pPr>
                      <a:r>
                        <a:rPr lang="zh-CN" sz="2400">
                          <a:latin typeface="等线" panose="02010600030101010101" charset="-122"/>
                          <a:ea typeface="等线" panose="02010600030101010101" charset="-122"/>
                        </a:rPr>
                        <a:t>有效（自己承担后果）</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85725" indent="0" algn="l">
                        <a:lnSpc>
                          <a:spcPct val="120000"/>
                        </a:lnSpc>
                        <a:spcBef>
                          <a:spcPts val="600"/>
                        </a:spcBef>
                        <a:spcAft>
                          <a:spcPts val="600"/>
                        </a:spcAft>
                      </a:pPr>
                      <a:r>
                        <a:rPr lang="en-US" altLang="zh-CN" sz="2400">
                          <a:latin typeface="Arial" panose="020B0604020202020204"/>
                          <a:ea typeface="等线" panose="02010600030101010101" charset="-122"/>
                        </a:rPr>
                        <a:t>17 </a:t>
                      </a:r>
                      <a:r>
                        <a:rPr lang="zh-CN" sz="2400">
                          <a:latin typeface="等线" panose="02010600030101010101" charset="-122"/>
                          <a:ea typeface="等线" panose="02010600030101010101" charset="-122"/>
                        </a:rPr>
                        <a:t>岁打工买电脑</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endParaRPr lang="en-US" altLang="zh-CN"/>
          </a:p>
          <a:p>
            <a:r>
              <a:rPr lang="en-US" altLang="en-US"/>
              <a:t>◦</a:t>
            </a:r>
            <a:r>
              <a:rPr lang="zh-CN" altLang="en-US"/>
              <a:t>应用提示：</a:t>
            </a:r>
            <a:r>
              <a:rPr lang="en-US" altLang="zh-CN"/>
              <a:t>“</a:t>
            </a:r>
            <a:r>
              <a:rPr lang="zh-CN" altLang="en-US"/>
              <a:t>高职学生多为</a:t>
            </a:r>
            <a:r>
              <a:rPr lang="en-US" altLang="zh-CN"/>
              <a:t> 16-20 </a:t>
            </a:r>
            <a:r>
              <a:rPr lang="zh-CN" altLang="en-US"/>
              <a:t>岁，重点记住：</a:t>
            </a:r>
            <a:r>
              <a:rPr lang="en-US" altLang="zh-CN"/>
              <a:t>16-18 </a:t>
            </a:r>
            <a:r>
              <a:rPr lang="zh-CN" altLang="en-US"/>
              <a:t>岁有稳定收入能养活自己</a:t>
            </a:r>
            <a:r>
              <a:rPr lang="en-US" altLang="en-US"/>
              <a:t>→</a:t>
            </a:r>
            <a:r>
              <a:rPr lang="zh-CN" altLang="en-US"/>
              <a:t>视为完全行为能力人，自己做事自己担；</a:t>
            </a:r>
            <a:r>
              <a:rPr lang="en-US" altLang="zh-CN"/>
              <a:t>16 </a:t>
            </a:r>
            <a:r>
              <a:rPr lang="zh-CN" altLang="en-US"/>
              <a:t>岁以下或</a:t>
            </a:r>
            <a:r>
              <a:rPr lang="en-US" altLang="zh-CN"/>
              <a:t> 16-18 </a:t>
            </a:r>
            <a:r>
              <a:rPr lang="zh-CN" altLang="en-US"/>
              <a:t>岁无收入</a:t>
            </a:r>
            <a:r>
              <a:rPr lang="en-US" altLang="en-US"/>
              <a:t>→</a:t>
            </a:r>
            <a:r>
              <a:rPr lang="zh-CN" altLang="en-US"/>
              <a:t>限制行为能力人，大额消费要家长同意。</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t>第 4 课时：民事主体（二）—— 法人的分类与责任</a:t>
            </a:r>
            <a:endParaRPr lang="zh-CN" altLang="en-US"/>
          </a:p>
        </p:txBody>
      </p:sp>
      <p:pic>
        <p:nvPicPr>
          <p:cNvPr id="3" name="内容占位符 2" descr="default_5_img"/>
          <p:cNvPicPr>
            <a:picLocks noChangeAspect="1"/>
          </p:cNvPicPr>
          <p:nvPr>
            <p:ph idx="16390"/>
            <p:custDataLst>
              <p:tags r:id="rId2"/>
            </p:custDataLst>
          </p:nvPr>
        </p:nvPicPr>
        <p:blipFill>
          <a:blip r:embed="rId3"/>
          <a:srcRect t="29424" b="29424"/>
          <a:stretch>
            <a:fillRect/>
          </a:stretch>
        </p:blipFill>
        <p:spPr>
          <a:xfrm>
            <a:off x="609600" y="15240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p:spPr>
      </p:pic>
      <p:sp>
        <p:nvSpPr>
          <p:cNvPr id="4" name="装饰  2"/>
          <p:cNvSpPr>
            <a:spLocks noGrp="1"/>
          </p:cNvSpPr>
          <p:nvPr>
            <p:ph type="body" idx="16391"/>
            <p:custDataLst>
              <p:tags r:id="rId4"/>
            </p:custDataLst>
          </p:nvPr>
        </p:nvSpPr>
        <p:spPr/>
        <p:txBody>
          <a:bodyPr/>
          <a:p>
            <a:r>
              <a:rPr lang="zh-CN" altLang="en-US"/>
              <a:t> </a:t>
            </a:r>
            <a:endParaRPr lang="zh-CN" altLang="en-US"/>
          </a:p>
        </p:txBody>
      </p:sp>
      <p:sp>
        <p:nvSpPr>
          <p:cNvPr id="5" name="文本占位符 4"/>
          <p:cNvSpPr>
            <a:spLocks noGrp="1"/>
          </p:cNvSpPr>
          <p:nvPr>
            <p:ph type="body" idx="16386"/>
            <p:custDataLst>
              <p:tags r:id="rId5"/>
            </p:custDataLst>
          </p:nvPr>
        </p:nvSpPr>
        <p:spPr/>
        <p:txBody>
          <a:bodyPr/>
          <a:p>
            <a:r>
              <a:rPr lang="zh-CN" altLang="en-US"/>
              <a:t>法人的分类</a:t>
            </a:r>
            <a:endParaRPr lang="zh-CN" altLang="en-US"/>
          </a:p>
        </p:txBody>
      </p:sp>
      <p:sp>
        <p:nvSpPr>
          <p:cNvPr id="6" name="文本占位符 5"/>
          <p:cNvSpPr>
            <a:spLocks noGrp="1"/>
          </p:cNvSpPr>
          <p:nvPr>
            <p:ph type="body" idx="16387"/>
            <p:custDataLst>
              <p:tags r:id="rId6"/>
            </p:custDataLst>
          </p:nvPr>
        </p:nvSpPr>
        <p:spPr/>
        <p:txBody>
          <a:bodyPr>
            <a:noAutofit/>
          </a:bodyPr>
          <a:p>
            <a:r>
              <a:rPr lang="zh-CN" altLang="en-US" sz="1800"/>
              <a:t>详细描述：法人依据不同的标准有多种分类方式。比如，可分为营利法人、非营利法人和特别法人。不同类型的法人在设立目的、活动范围等方面存在差异，各自有着独特的法律规定和特征。</a:t>
            </a:r>
            <a:endParaRPr lang="zh-CN" altLang="en-US" sz="1800"/>
          </a:p>
        </p:txBody>
      </p:sp>
      <p:sp>
        <p:nvSpPr>
          <p:cNvPr id="7" name="装饰  5"/>
          <p:cNvSpPr>
            <a:spLocks noGrp="1"/>
          </p:cNvSpPr>
          <p:nvPr>
            <p:ph type="body" idx="16392"/>
            <p:custDataLst>
              <p:tags r:id="rId7"/>
            </p:custDataLst>
          </p:nvPr>
        </p:nvSpPr>
        <p:spPr/>
        <p:txBody>
          <a:bodyPr/>
          <a:p>
            <a:r>
              <a:rPr lang="zh-CN" altLang="en-US"/>
              <a:t> </a:t>
            </a:r>
            <a:endParaRPr lang="zh-CN" altLang="en-US"/>
          </a:p>
        </p:txBody>
      </p:sp>
      <p:sp>
        <p:nvSpPr>
          <p:cNvPr id="8" name="文本占位符 7"/>
          <p:cNvSpPr>
            <a:spLocks noGrp="1"/>
          </p:cNvSpPr>
          <p:nvPr>
            <p:ph type="body" idx="16388"/>
            <p:custDataLst>
              <p:tags r:id="rId8"/>
            </p:custDataLst>
          </p:nvPr>
        </p:nvSpPr>
        <p:spPr/>
        <p:txBody>
          <a:bodyPr/>
          <a:p>
            <a:r>
              <a:rPr lang="zh-CN" altLang="en-US"/>
              <a:t>法人的责任</a:t>
            </a:r>
            <a:endParaRPr lang="zh-CN" altLang="en-US"/>
          </a:p>
        </p:txBody>
      </p:sp>
      <p:sp>
        <p:nvSpPr>
          <p:cNvPr id="9" name="文本占位符 8"/>
          <p:cNvSpPr>
            <a:spLocks noGrp="1"/>
          </p:cNvSpPr>
          <p:nvPr>
            <p:ph type="body" idx="16389"/>
            <p:custDataLst>
              <p:tags r:id="rId9"/>
            </p:custDataLst>
          </p:nvPr>
        </p:nvSpPr>
        <p:spPr/>
        <p:txBody>
          <a:bodyPr>
            <a:noAutofit/>
          </a:bodyPr>
          <a:p>
            <a:r>
              <a:rPr lang="zh-CN" altLang="en-US" sz="1800"/>
              <a:t>详细描述：法人的责任是指法人在民事活动中对其行为所应承担的法律后果。法人以其全部财产独立承担民事责任，法人的成员一般不对法人的债务承担无限连带责任，这体现了法人责任的独立性。</a:t>
            </a:r>
            <a:endParaRPr lang="zh-CN" altLang="en-US" sz="1800"/>
          </a:p>
        </p:txBody>
      </p:sp>
    </p:spTree>
    <p:custDataLst>
      <p:tags r:id="rId10"/>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1.</a:t>
            </a:r>
            <a:r>
              <a:rPr lang="zh-CN" altLang="en-US"/>
              <a:t>掌握法人的</a:t>
            </a:r>
            <a:r>
              <a:rPr lang="en-US" altLang="zh-CN"/>
              <a:t> 3 </a:t>
            </a:r>
            <a:r>
              <a:rPr lang="zh-CN" altLang="en-US"/>
              <a:t>类分类（营利法人、非营利法人、特别法人），能举例说明每类法人的具体形式</a:t>
            </a:r>
            <a:endParaRPr lang="zh-CN" altLang="en-US"/>
          </a:p>
          <a:p>
            <a:r>
              <a:rPr lang="en-US" altLang="zh-CN"/>
              <a:t>2.</a:t>
            </a:r>
            <a:r>
              <a:rPr lang="zh-CN" altLang="en-US"/>
              <a:t>理解法人</a:t>
            </a:r>
            <a:r>
              <a:rPr lang="en-US" altLang="zh-CN"/>
              <a:t> “</a:t>
            </a:r>
            <a:r>
              <a:rPr lang="zh-CN" altLang="en-US"/>
              <a:t>独立承担民事责任</a:t>
            </a:r>
            <a:r>
              <a:rPr lang="en-US" altLang="zh-CN"/>
              <a:t>” </a:t>
            </a:r>
            <a:r>
              <a:rPr lang="zh-CN" altLang="en-US"/>
              <a:t>的核心特征（股东</a:t>
            </a:r>
            <a:r>
              <a:rPr lang="en-US" altLang="zh-CN"/>
              <a:t> / </a:t>
            </a:r>
            <a:r>
              <a:rPr lang="zh-CN" altLang="en-US"/>
              <a:t>开办人不替法人还债）</a:t>
            </a:r>
            <a:endParaRPr lang="zh-CN" altLang="en-US"/>
          </a:p>
          <a:p>
            <a:r>
              <a:rPr lang="en-US" altLang="zh-CN"/>
              <a:t>3.</a:t>
            </a:r>
            <a:r>
              <a:rPr lang="zh-CN" altLang="en-US"/>
              <a:t>能结合学生实习、消费场景，判断某一组织是否为法人，以及法人的责任承担方式</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：实习公司欠薪，股东是否担责</a:t>
            </a:r>
            <a:endParaRPr lang="zh-CN" altLang="en-US"/>
          </a:p>
          <a:p>
            <a:r>
              <a:rPr lang="zh-CN" altLang="en-US"/>
              <a:t>小王是高职会计专业学生，</a:t>
            </a:r>
            <a:r>
              <a:rPr lang="en-US" altLang="zh-CN"/>
              <a:t>2024 </a:t>
            </a:r>
            <a:r>
              <a:rPr lang="zh-CN" altLang="en-US"/>
              <a:t>年</a:t>
            </a:r>
            <a:r>
              <a:rPr lang="en-US" altLang="zh-CN"/>
              <a:t> 3 </a:t>
            </a:r>
            <a:r>
              <a:rPr lang="zh-CN" altLang="en-US"/>
              <a:t>月在</a:t>
            </a:r>
            <a:r>
              <a:rPr lang="en-US" altLang="zh-CN"/>
              <a:t> “XX </a:t>
            </a:r>
            <a:r>
              <a:rPr lang="zh-CN" altLang="en-US"/>
              <a:t>财务咨询有限公司</a:t>
            </a:r>
            <a:r>
              <a:rPr lang="en-US" altLang="zh-CN"/>
              <a:t>”</a:t>
            </a:r>
            <a:r>
              <a:rPr lang="zh-CN" altLang="en-US"/>
              <a:t>（以下简称</a:t>
            </a:r>
            <a:r>
              <a:rPr lang="en-US" altLang="zh-CN"/>
              <a:t> “XX </a:t>
            </a:r>
            <a:r>
              <a:rPr lang="zh-CN" altLang="en-US"/>
              <a:t>公司</a:t>
            </a:r>
            <a:r>
              <a:rPr lang="en-US" altLang="zh-CN"/>
              <a:t>”</a:t>
            </a:r>
            <a:r>
              <a:rPr lang="zh-CN" altLang="en-US"/>
              <a:t>）实习，双方约定</a:t>
            </a:r>
            <a:r>
              <a:rPr lang="en-US" altLang="zh-CN"/>
              <a:t> “</a:t>
            </a:r>
            <a:r>
              <a:rPr lang="zh-CN" altLang="en-US"/>
              <a:t>月薪</a:t>
            </a:r>
            <a:r>
              <a:rPr lang="en-US" altLang="zh-CN"/>
              <a:t> 2000 </a:t>
            </a:r>
            <a:r>
              <a:rPr lang="zh-CN" altLang="en-US"/>
              <a:t>元，月底发放</a:t>
            </a:r>
            <a:r>
              <a:rPr lang="en-US" altLang="zh-CN"/>
              <a:t>”</a:t>
            </a:r>
            <a:r>
              <a:rPr lang="zh-CN" altLang="en-US"/>
              <a:t>。</a:t>
            </a:r>
            <a:r>
              <a:rPr lang="en-US" altLang="zh-CN"/>
              <a:t>4 </a:t>
            </a:r>
            <a:r>
              <a:rPr lang="zh-CN" altLang="en-US"/>
              <a:t>月底，</a:t>
            </a:r>
            <a:r>
              <a:rPr lang="en-US" altLang="zh-CN"/>
              <a:t>XX </a:t>
            </a:r>
            <a:r>
              <a:rPr lang="zh-CN" altLang="en-US"/>
              <a:t>公司以</a:t>
            </a:r>
            <a:r>
              <a:rPr lang="en-US" altLang="zh-CN"/>
              <a:t> “</a:t>
            </a:r>
            <a:r>
              <a:rPr lang="zh-CN" altLang="en-US"/>
              <a:t>资金周转困难</a:t>
            </a:r>
            <a:r>
              <a:rPr lang="en-US" altLang="zh-CN"/>
              <a:t>” </a:t>
            </a:r>
            <a:r>
              <a:rPr lang="zh-CN" altLang="en-US"/>
              <a:t>为由，拖欠小王工资。小王查询发现，</a:t>
            </a:r>
            <a:r>
              <a:rPr lang="en-US" altLang="zh-CN"/>
              <a:t>XX </a:t>
            </a:r>
            <a:r>
              <a:rPr lang="zh-CN" altLang="en-US"/>
              <a:t>公司注册资本</a:t>
            </a:r>
            <a:r>
              <a:rPr lang="en-US" altLang="zh-CN"/>
              <a:t> 100 </a:t>
            </a:r>
            <a:r>
              <a:rPr lang="zh-CN" altLang="en-US"/>
              <a:t>万元，但股东小李（老板）只实缴了</a:t>
            </a:r>
            <a:r>
              <a:rPr lang="en-US" altLang="zh-CN"/>
              <a:t> 50 </a:t>
            </a:r>
            <a:r>
              <a:rPr lang="zh-CN" altLang="en-US"/>
              <a:t>万元，且小李个人有一套价值</a:t>
            </a:r>
            <a:r>
              <a:rPr lang="en-US" altLang="zh-CN"/>
              <a:t> 200 </a:t>
            </a:r>
            <a:r>
              <a:rPr lang="zh-CN" altLang="en-US"/>
              <a:t>万元的房产。小王认为</a:t>
            </a:r>
            <a:r>
              <a:rPr lang="en-US" altLang="zh-CN"/>
              <a:t> “</a:t>
            </a:r>
            <a:r>
              <a:rPr lang="zh-CN" altLang="en-US"/>
              <a:t>小李是股东，应该用个人房产还工资</a:t>
            </a:r>
            <a:r>
              <a:rPr lang="en-US" altLang="zh-CN"/>
              <a:t>”—— </a:t>
            </a:r>
            <a:r>
              <a:rPr lang="zh-CN" altLang="en-US"/>
              <a:t>小李是否需要承担责任？</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：学校（非营利法人）的责任承担</a:t>
            </a:r>
            <a:endParaRPr lang="zh-CN" altLang="en-US"/>
          </a:p>
          <a:p>
            <a:r>
              <a:rPr lang="zh-CN" altLang="en-US"/>
              <a:t>小李是高职机械专业学生，在学校实验室操作机床时，因机床老化（学校未及时维修），导致手指受伤，花去医疗费</a:t>
            </a:r>
            <a:r>
              <a:rPr lang="en-US" altLang="zh-CN"/>
              <a:t> 5 </a:t>
            </a:r>
            <a:r>
              <a:rPr lang="zh-CN" altLang="en-US"/>
              <a:t>万元。学校认为</a:t>
            </a:r>
            <a:r>
              <a:rPr lang="en-US" altLang="zh-CN"/>
              <a:t> “</a:t>
            </a:r>
            <a:r>
              <a:rPr lang="zh-CN" altLang="en-US"/>
              <a:t>机床老化是供应商的问题，与学校无关</a:t>
            </a:r>
            <a:r>
              <a:rPr lang="en-US" altLang="zh-CN"/>
              <a:t>”</a:t>
            </a:r>
            <a:r>
              <a:rPr lang="zh-CN" altLang="en-US"/>
              <a:t>，拒绝赔偿。小李要求学校赔偿</a:t>
            </a:r>
            <a:r>
              <a:rPr lang="en-US" altLang="zh-CN"/>
              <a:t> —— </a:t>
            </a:r>
            <a:r>
              <a:rPr lang="zh-CN" altLang="en-US"/>
              <a:t>学校作为非营利法人，是否需要承担责任？</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：法定代表人越权签合同，法人是否担责</a:t>
            </a:r>
            <a:endParaRPr lang="zh-CN" altLang="en-US"/>
          </a:p>
          <a:p>
            <a:r>
              <a:rPr lang="zh-CN" altLang="en-US"/>
              <a:t>小赵是高职电商专业学生，在</a:t>
            </a:r>
            <a:r>
              <a:rPr lang="en-US" altLang="zh-CN"/>
              <a:t> “XX </a:t>
            </a:r>
            <a:r>
              <a:rPr lang="zh-CN" altLang="en-US"/>
              <a:t>贸易公司</a:t>
            </a:r>
            <a:r>
              <a:rPr lang="en-US" altLang="zh-CN"/>
              <a:t>”</a:t>
            </a:r>
            <a:r>
              <a:rPr lang="zh-CN" altLang="en-US"/>
              <a:t>（营利法人）兼职客服，法定代表人是张某（老板）。张某以</a:t>
            </a:r>
            <a:r>
              <a:rPr lang="en-US" altLang="zh-CN"/>
              <a:t> “XX </a:t>
            </a:r>
            <a:r>
              <a:rPr lang="zh-CN" altLang="en-US"/>
              <a:t>公司</a:t>
            </a:r>
            <a:r>
              <a:rPr lang="en-US" altLang="zh-CN"/>
              <a:t>” </a:t>
            </a:r>
            <a:r>
              <a:rPr lang="zh-CN" altLang="en-US"/>
              <a:t>名义，与小王（学生）签订《供货合同》，约定</a:t>
            </a:r>
            <a:r>
              <a:rPr lang="en-US" altLang="zh-CN"/>
              <a:t> “XX </a:t>
            </a:r>
            <a:r>
              <a:rPr lang="zh-CN" altLang="en-US"/>
              <a:t>公司向小王供应</a:t>
            </a:r>
            <a:r>
              <a:rPr lang="en-US" altLang="zh-CN"/>
              <a:t> 100 </a:t>
            </a:r>
            <a:r>
              <a:rPr lang="zh-CN" altLang="en-US"/>
              <a:t>件</a:t>
            </a:r>
            <a:r>
              <a:rPr lang="en-US" altLang="zh-CN"/>
              <a:t> T </a:t>
            </a:r>
            <a:r>
              <a:rPr lang="zh-CN" altLang="en-US"/>
              <a:t>恤，总价</a:t>
            </a:r>
            <a:r>
              <a:rPr lang="en-US" altLang="zh-CN"/>
              <a:t> 5000 </a:t>
            </a:r>
            <a:r>
              <a:rPr lang="zh-CN" altLang="en-US"/>
              <a:t>元，小王先付款</a:t>
            </a:r>
            <a:r>
              <a:rPr lang="en-US" altLang="zh-CN"/>
              <a:t>”</a:t>
            </a:r>
            <a:r>
              <a:rPr lang="zh-CN" altLang="en-US"/>
              <a:t>。小王付款后，</a:t>
            </a:r>
            <a:r>
              <a:rPr lang="en-US" altLang="zh-CN"/>
              <a:t>XX </a:t>
            </a:r>
            <a:r>
              <a:rPr lang="zh-CN" altLang="en-US"/>
              <a:t>公司以</a:t>
            </a:r>
            <a:r>
              <a:rPr lang="en-US" altLang="zh-CN"/>
              <a:t> “</a:t>
            </a:r>
            <a:r>
              <a:rPr lang="zh-CN" altLang="en-US"/>
              <a:t>张某签订合同未经过股东会同意，属于越权行为</a:t>
            </a:r>
            <a:r>
              <a:rPr lang="en-US" altLang="zh-CN"/>
              <a:t>” </a:t>
            </a:r>
            <a:r>
              <a:rPr lang="zh-CN" altLang="en-US"/>
              <a:t>为由，拒绝供货</a:t>
            </a:r>
            <a:r>
              <a:rPr lang="en-US" altLang="zh-CN"/>
              <a:t> ——XX </a:t>
            </a:r>
            <a:r>
              <a:rPr lang="zh-CN" altLang="en-US"/>
              <a:t>公司是否需要承担责任？</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4</a:t>
            </a:r>
            <a:r>
              <a:rPr lang="zh-CN" altLang="en-US"/>
              <a:t>：分公司欠款，总公司是否担责</a:t>
            </a:r>
            <a:endParaRPr lang="zh-CN" altLang="en-US"/>
          </a:p>
          <a:p>
            <a:r>
              <a:rPr lang="zh-CN" altLang="en-US"/>
              <a:t>小孙是高职物流专业学生，在</a:t>
            </a:r>
            <a:r>
              <a:rPr lang="en-US" altLang="zh-CN"/>
              <a:t> “XX </a:t>
            </a:r>
            <a:r>
              <a:rPr lang="zh-CN" altLang="en-US"/>
              <a:t>快递公司北京分公司</a:t>
            </a:r>
            <a:r>
              <a:rPr lang="en-US" altLang="zh-CN"/>
              <a:t>”</a:t>
            </a:r>
            <a:r>
              <a:rPr lang="zh-CN" altLang="en-US"/>
              <a:t>（以下简称</a:t>
            </a:r>
            <a:r>
              <a:rPr lang="en-US" altLang="zh-CN"/>
              <a:t> “</a:t>
            </a:r>
            <a:r>
              <a:rPr lang="zh-CN" altLang="en-US"/>
              <a:t>北京分公司</a:t>
            </a:r>
            <a:r>
              <a:rPr lang="en-US" altLang="zh-CN"/>
              <a:t>”</a:t>
            </a:r>
            <a:r>
              <a:rPr lang="zh-CN" altLang="en-US"/>
              <a:t>）兼职快递员，北京分公司拖欠小孙工资</a:t>
            </a:r>
            <a:r>
              <a:rPr lang="en-US" altLang="zh-CN"/>
              <a:t> 3000 </a:t>
            </a:r>
            <a:r>
              <a:rPr lang="zh-CN" altLang="en-US"/>
              <a:t>元。小孙向北京分公司维权，北京分公司称</a:t>
            </a:r>
            <a:r>
              <a:rPr lang="en-US" altLang="zh-CN"/>
              <a:t> “</a:t>
            </a:r>
            <a:r>
              <a:rPr lang="zh-CN" altLang="en-US"/>
              <a:t>自己没有独立财产，无法支付</a:t>
            </a:r>
            <a:r>
              <a:rPr lang="en-US" altLang="zh-CN"/>
              <a:t>”</a:t>
            </a:r>
            <a:r>
              <a:rPr lang="zh-CN" altLang="en-US"/>
              <a:t>。小孙查询发现，北京分公司是</a:t>
            </a:r>
            <a:r>
              <a:rPr lang="en-US" altLang="zh-CN"/>
              <a:t> “XX </a:t>
            </a:r>
            <a:r>
              <a:rPr lang="zh-CN" altLang="en-US"/>
              <a:t>快递公司</a:t>
            </a:r>
            <a:r>
              <a:rPr lang="en-US" altLang="zh-CN"/>
              <a:t>”</a:t>
            </a:r>
            <a:r>
              <a:rPr lang="zh-CN" altLang="en-US"/>
              <a:t>（总公司，营利法人）的分支机构</a:t>
            </a:r>
            <a:r>
              <a:rPr lang="en-US" altLang="zh-CN"/>
              <a:t> —— </a:t>
            </a:r>
            <a:r>
              <a:rPr lang="zh-CN" altLang="en-US"/>
              <a:t>小孙能否要求总公司支付工资？</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1.</a:t>
            </a:r>
            <a:r>
              <a:rPr lang="zh-CN" altLang="en-US"/>
              <a:t>区分民事权利能力与民事行为能力（</a:t>
            </a:r>
            <a:r>
              <a:rPr lang="en-US" altLang="zh-CN"/>
              <a:t>“</a:t>
            </a:r>
            <a:r>
              <a:rPr lang="zh-CN" altLang="en-US"/>
              <a:t>能不能有权利</a:t>
            </a:r>
            <a:r>
              <a:rPr lang="en-US" altLang="zh-CN"/>
              <a:t>” vs “</a:t>
            </a:r>
            <a:r>
              <a:rPr lang="zh-CN" altLang="en-US"/>
              <a:t>能不能自己行使权利</a:t>
            </a:r>
            <a:r>
              <a:rPr lang="en-US" altLang="zh-CN"/>
              <a:t>”</a:t>
            </a:r>
            <a:r>
              <a:rPr lang="zh-CN" altLang="en-US"/>
              <a:t>）</a:t>
            </a:r>
            <a:endParaRPr lang="zh-CN" altLang="en-US"/>
          </a:p>
          <a:p>
            <a:r>
              <a:rPr lang="en-US" altLang="zh-CN"/>
              <a:t>2.</a:t>
            </a:r>
            <a:r>
              <a:rPr lang="zh-CN" altLang="en-US"/>
              <a:t>掌握自然人行为能力的三类划分（无、限制、完全），能结合年龄、智力状态判断某自然人的行为能力</a:t>
            </a:r>
            <a:endParaRPr lang="zh-CN" altLang="en-US"/>
          </a:p>
          <a:p>
            <a:r>
              <a:rPr lang="en-US" altLang="zh-CN"/>
              <a:t>3.</a:t>
            </a:r>
            <a:r>
              <a:rPr lang="zh-CN" altLang="en-US"/>
              <a:t>重点掌握</a:t>
            </a:r>
            <a:r>
              <a:rPr lang="en-US" altLang="zh-CN"/>
              <a:t> 16-18 </a:t>
            </a:r>
            <a:r>
              <a:rPr lang="zh-CN" altLang="en-US"/>
              <a:t>周岁高职学生的行为能力认定（</a:t>
            </a:r>
            <a:r>
              <a:rPr lang="en-US" altLang="zh-CN"/>
              <a:t>“</a:t>
            </a:r>
            <a:r>
              <a:rPr lang="zh-CN" altLang="en-US"/>
              <a:t>以劳动收入为主要生活来源</a:t>
            </a:r>
            <a:r>
              <a:rPr lang="en-US" altLang="zh-CN"/>
              <a:t>” </a:t>
            </a:r>
            <a:r>
              <a:rPr lang="zh-CN" altLang="en-US"/>
              <a:t>视为完全行为能力人）</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配套法律条文（条文</a:t>
            </a:r>
            <a:r>
              <a:rPr lang="en-US" altLang="zh-CN"/>
              <a:t> + </a:t>
            </a:r>
            <a:r>
              <a:rPr lang="zh-CN" altLang="en-US"/>
              <a:t>解读</a:t>
            </a:r>
            <a:r>
              <a:rPr lang="en-US" altLang="zh-CN"/>
              <a:t> + </a:t>
            </a:r>
            <a:r>
              <a:rPr lang="zh-CN" altLang="en-US"/>
              <a:t>案例对应）</a:t>
            </a:r>
            <a:endParaRPr lang="zh-CN" altLang="en-US"/>
          </a:p>
          <a:p>
            <a:r>
              <a:rPr lang="en-US" altLang="zh-CN"/>
              <a:t>1.</a:t>
            </a:r>
            <a:r>
              <a:rPr lang="zh-CN" altLang="en-US"/>
              <a:t>《民法典》第</a:t>
            </a:r>
            <a:r>
              <a:rPr lang="en-US" altLang="zh-CN"/>
              <a:t> 57 </a:t>
            </a:r>
            <a:r>
              <a:rPr lang="zh-CN" altLang="en-US"/>
              <a:t>条【法人定义】：</a:t>
            </a:r>
            <a:r>
              <a:rPr lang="en-US" altLang="zh-CN"/>
              <a:t>“</a:t>
            </a:r>
            <a:r>
              <a:rPr lang="zh-CN" altLang="en-US"/>
              <a:t>法人是具有民事权利能力和民事行为能力，依法独立享有民事权利和承担民事义务的组织。</a:t>
            </a:r>
            <a:r>
              <a:rPr lang="en-US" altLang="zh-CN"/>
              <a:t>”</a:t>
            </a:r>
            <a:endParaRPr lang="en-US" altLang="zh-CN"/>
          </a:p>
          <a:p>
            <a:r>
              <a:rPr lang="zh-CN" altLang="en-US">
                <a:solidFill>
                  <a:srgbClr val="FF0000"/>
                </a:solidFill>
              </a:rPr>
              <a:t>解读：</a:t>
            </a:r>
            <a:endParaRPr lang="zh-CN" altLang="en-US">
              <a:solidFill>
                <a:srgbClr val="FF0000"/>
              </a:solidFill>
            </a:endParaRPr>
          </a:p>
          <a:p>
            <a:r>
              <a:rPr lang="en-US" altLang="en-US">
                <a:solidFill>
                  <a:srgbClr val="FF0000"/>
                </a:solidFill>
              </a:rPr>
              <a:t>①</a:t>
            </a:r>
            <a:r>
              <a:rPr lang="en-US" altLang="zh-CN">
                <a:solidFill>
                  <a:srgbClr val="FF0000"/>
                </a:solidFill>
              </a:rPr>
              <a:t> </a:t>
            </a:r>
            <a:r>
              <a:rPr lang="zh-CN" altLang="en-US">
                <a:solidFill>
                  <a:srgbClr val="FF0000"/>
                </a:solidFill>
              </a:rPr>
              <a:t>法人是</a:t>
            </a:r>
            <a:r>
              <a:rPr lang="en-US" altLang="zh-CN">
                <a:solidFill>
                  <a:srgbClr val="FF0000"/>
                </a:solidFill>
              </a:rPr>
              <a:t> “</a:t>
            </a:r>
            <a:r>
              <a:rPr lang="zh-CN" altLang="en-US">
                <a:solidFill>
                  <a:srgbClr val="FF0000"/>
                </a:solidFill>
              </a:rPr>
              <a:t>组织</a:t>
            </a:r>
            <a:r>
              <a:rPr lang="en-US" altLang="zh-CN">
                <a:solidFill>
                  <a:srgbClr val="FF0000"/>
                </a:solidFill>
              </a:rPr>
              <a:t>”</a:t>
            </a:r>
            <a:r>
              <a:rPr lang="zh-CN" altLang="en-US">
                <a:solidFill>
                  <a:srgbClr val="FF0000"/>
                </a:solidFill>
              </a:rPr>
              <a:t>，不是</a:t>
            </a:r>
            <a:r>
              <a:rPr lang="en-US" altLang="zh-CN">
                <a:solidFill>
                  <a:srgbClr val="FF0000"/>
                </a:solidFill>
              </a:rPr>
              <a:t> “</a:t>
            </a:r>
            <a:r>
              <a:rPr lang="zh-CN" altLang="en-US">
                <a:solidFill>
                  <a:srgbClr val="FF0000"/>
                </a:solidFill>
              </a:rPr>
              <a:t>人</a:t>
            </a:r>
            <a:r>
              <a:rPr lang="en-US" altLang="zh-CN">
                <a:solidFill>
                  <a:srgbClr val="FF0000"/>
                </a:solidFill>
              </a:rPr>
              <a:t>”</a:t>
            </a:r>
            <a:r>
              <a:rPr lang="zh-CN" altLang="en-US">
                <a:solidFill>
                  <a:srgbClr val="FF0000"/>
                </a:solidFill>
              </a:rPr>
              <a:t>，但法律赋予它</a:t>
            </a:r>
            <a:r>
              <a:rPr lang="en-US" altLang="zh-CN">
                <a:solidFill>
                  <a:srgbClr val="FF0000"/>
                </a:solidFill>
              </a:rPr>
              <a:t> “</a:t>
            </a:r>
            <a:r>
              <a:rPr lang="zh-CN" altLang="en-US">
                <a:solidFill>
                  <a:srgbClr val="FF0000"/>
                </a:solidFill>
              </a:rPr>
              <a:t>虚拟人格</a:t>
            </a:r>
            <a:r>
              <a:rPr lang="en-US" altLang="zh-CN">
                <a:solidFill>
                  <a:srgbClr val="FF0000"/>
                </a:solidFill>
              </a:rPr>
              <a:t>”</a:t>
            </a:r>
            <a:r>
              <a:rPr lang="zh-CN" altLang="en-US">
                <a:solidFill>
                  <a:srgbClr val="FF0000"/>
                </a:solidFill>
              </a:rPr>
              <a:t>（能签合同、打官司、拥有财产）；</a:t>
            </a:r>
            <a:endParaRPr lang="zh-CN" altLang="en-US">
              <a:solidFill>
                <a:srgbClr val="FF0000"/>
              </a:solidFill>
            </a:endParaRPr>
          </a:p>
          <a:p>
            <a:r>
              <a:rPr lang="en-US" altLang="en-US">
                <a:solidFill>
                  <a:srgbClr val="FF0000"/>
                </a:solidFill>
              </a:rPr>
              <a:t>②</a:t>
            </a:r>
            <a:r>
              <a:rPr lang="en-US" altLang="zh-CN">
                <a:solidFill>
                  <a:srgbClr val="FF0000"/>
                </a:solidFill>
              </a:rPr>
              <a:t> </a:t>
            </a:r>
            <a:r>
              <a:rPr lang="zh-CN" altLang="en-US">
                <a:solidFill>
                  <a:srgbClr val="FF0000"/>
                </a:solidFill>
              </a:rPr>
              <a:t>核心特征：独立享有权利、独立承担义务（自己的事自己担，不连累股东）。</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2.</a:t>
            </a:r>
            <a:r>
              <a:rPr lang="zh-CN" altLang="en-US"/>
              <a:t>《民法典》第</a:t>
            </a:r>
            <a:r>
              <a:rPr lang="en-US" altLang="zh-CN"/>
              <a:t> 60 </a:t>
            </a:r>
            <a:r>
              <a:rPr lang="zh-CN" altLang="en-US"/>
              <a:t>条【法人独立责任】：</a:t>
            </a:r>
            <a:r>
              <a:rPr lang="en-US" altLang="zh-CN"/>
              <a:t>“</a:t>
            </a:r>
            <a:r>
              <a:rPr lang="zh-CN" altLang="en-US"/>
              <a:t>法人以其全部财产独立承担民事责任。</a:t>
            </a:r>
            <a:r>
              <a:rPr lang="en-US" altLang="zh-CN"/>
              <a:t>”</a:t>
            </a:r>
            <a:endParaRPr lang="en-US" altLang="zh-CN"/>
          </a:p>
          <a:p>
            <a:r>
              <a:rPr lang="zh-CN" altLang="en-US"/>
              <a:t>解读：</a:t>
            </a:r>
            <a:endParaRPr lang="zh-CN" altLang="en-US"/>
          </a:p>
          <a:p>
            <a:r>
              <a:rPr lang="en-US" altLang="en-US">
                <a:solidFill>
                  <a:srgbClr val="FF0000"/>
                </a:solidFill>
              </a:rPr>
              <a:t>①</a:t>
            </a:r>
            <a:r>
              <a:rPr lang="en-US" altLang="zh-CN">
                <a:solidFill>
                  <a:srgbClr val="FF0000"/>
                </a:solidFill>
              </a:rPr>
              <a:t> </a:t>
            </a:r>
            <a:r>
              <a:rPr lang="zh-CN" altLang="en-US">
                <a:solidFill>
                  <a:srgbClr val="FF0000"/>
                </a:solidFill>
              </a:rPr>
              <a:t>法人用自己的财产还债，不管股东有多少个人财产，都不用股东还（除非股东未实缴出资、滥用法人独立地位）；</a:t>
            </a:r>
            <a:endParaRPr lang="zh-CN" altLang="en-US">
              <a:solidFill>
                <a:srgbClr val="FF0000"/>
              </a:solidFill>
            </a:endParaRPr>
          </a:p>
          <a:p>
            <a:r>
              <a:rPr lang="en-US" altLang="en-US">
                <a:solidFill>
                  <a:srgbClr val="FF0000"/>
                </a:solidFill>
              </a:rPr>
              <a:t>②</a:t>
            </a:r>
            <a:r>
              <a:rPr lang="en-US" altLang="zh-CN">
                <a:solidFill>
                  <a:srgbClr val="FF0000"/>
                </a:solidFill>
              </a:rPr>
              <a:t> </a:t>
            </a:r>
            <a:r>
              <a:rPr lang="zh-CN" altLang="en-US">
                <a:solidFill>
                  <a:srgbClr val="FF0000"/>
                </a:solidFill>
              </a:rPr>
              <a:t>法人财产不足以还债的，破产清算，股东不承担额外责任。对应主案例</a:t>
            </a:r>
            <a:r>
              <a:rPr lang="en-US" altLang="zh-CN">
                <a:solidFill>
                  <a:srgbClr val="FF0000"/>
                </a:solidFill>
              </a:rPr>
              <a:t> 1</a:t>
            </a:r>
            <a:r>
              <a:rPr lang="zh-CN" altLang="en-US">
                <a:solidFill>
                  <a:srgbClr val="FF0000"/>
                </a:solidFill>
              </a:rPr>
              <a:t>：</a:t>
            </a:r>
            <a:r>
              <a:rPr lang="en-US" altLang="zh-CN">
                <a:solidFill>
                  <a:srgbClr val="FF0000"/>
                </a:solidFill>
              </a:rPr>
              <a:t>XX </a:t>
            </a:r>
            <a:r>
              <a:rPr lang="zh-CN" altLang="en-US">
                <a:solidFill>
                  <a:srgbClr val="FF0000"/>
                </a:solidFill>
              </a:rPr>
              <a:t>公司是法人，用公司全部财产（包括股东实缴的</a:t>
            </a:r>
            <a:r>
              <a:rPr lang="en-US" altLang="zh-CN">
                <a:solidFill>
                  <a:srgbClr val="FF0000"/>
                </a:solidFill>
              </a:rPr>
              <a:t> 50 </a:t>
            </a:r>
            <a:r>
              <a:rPr lang="zh-CN" altLang="en-US">
                <a:solidFill>
                  <a:srgbClr val="FF0000"/>
                </a:solidFill>
              </a:rPr>
              <a:t>万元）还小王工资，小李是股东，个人房产不用还，除非小李未实缴的</a:t>
            </a:r>
            <a:r>
              <a:rPr lang="en-US" altLang="zh-CN">
                <a:solidFill>
                  <a:srgbClr val="FF0000"/>
                </a:solidFill>
              </a:rPr>
              <a:t> 50 </a:t>
            </a:r>
            <a:r>
              <a:rPr lang="zh-CN" altLang="en-US">
                <a:solidFill>
                  <a:srgbClr val="FF0000"/>
                </a:solidFill>
              </a:rPr>
              <a:t>万元未到位（需补缴）</a:t>
            </a:r>
            <a:r>
              <a:rPr lang="zh-CN" altLang="en-US"/>
              <a:t>。</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zh-CN"/>
              <a:t>3.</a:t>
            </a:r>
            <a:r>
              <a:rPr lang="zh-CN" altLang="en-US"/>
              <a:t>《民法典》第</a:t>
            </a:r>
            <a:r>
              <a:rPr lang="en-US" altLang="zh-CN"/>
              <a:t> 76 </a:t>
            </a:r>
            <a:r>
              <a:rPr lang="zh-CN" altLang="en-US"/>
              <a:t>条【营利法人】：</a:t>
            </a:r>
            <a:r>
              <a:rPr lang="en-US" altLang="zh-CN"/>
              <a:t>“</a:t>
            </a:r>
            <a:r>
              <a:rPr lang="zh-CN" altLang="en-US"/>
              <a:t>以取得利润并分配给股东等出资人为目的成立的法人，为营利法人。营利法人包括有限责任公司、股份有限公司和其他企业法人等。</a:t>
            </a:r>
            <a:r>
              <a:rPr lang="en-US" altLang="zh-CN"/>
              <a:t>”</a:t>
            </a:r>
            <a:endParaRPr lang="en-US" altLang="zh-CN"/>
          </a:p>
          <a:p>
            <a:r>
              <a:rPr lang="zh-CN" altLang="en-US"/>
              <a:t>解读：</a:t>
            </a:r>
            <a:endParaRPr lang="zh-CN" altLang="en-US"/>
          </a:p>
          <a:p>
            <a:r>
              <a:rPr lang="en-US" altLang="en-US">
                <a:solidFill>
                  <a:srgbClr val="FF0000"/>
                </a:solidFill>
              </a:rPr>
              <a:t>①</a:t>
            </a:r>
            <a:r>
              <a:rPr lang="en-US" altLang="zh-CN">
                <a:solidFill>
                  <a:srgbClr val="FF0000"/>
                </a:solidFill>
              </a:rPr>
              <a:t> </a:t>
            </a:r>
            <a:r>
              <a:rPr lang="zh-CN" altLang="en-US">
                <a:solidFill>
                  <a:srgbClr val="FF0000"/>
                </a:solidFill>
              </a:rPr>
              <a:t>目的：赚钱，给股东分红；</a:t>
            </a:r>
            <a:endParaRPr lang="zh-CN" altLang="en-US">
              <a:solidFill>
                <a:srgbClr val="FF0000"/>
              </a:solidFill>
            </a:endParaRPr>
          </a:p>
          <a:p>
            <a:r>
              <a:rPr lang="en-US" altLang="en-US">
                <a:solidFill>
                  <a:srgbClr val="FF0000"/>
                </a:solidFill>
              </a:rPr>
              <a:t>②</a:t>
            </a:r>
            <a:r>
              <a:rPr lang="en-US" altLang="zh-CN">
                <a:solidFill>
                  <a:srgbClr val="FF0000"/>
                </a:solidFill>
              </a:rPr>
              <a:t> </a:t>
            </a:r>
            <a:r>
              <a:rPr lang="zh-CN" altLang="en-US">
                <a:solidFill>
                  <a:srgbClr val="FF0000"/>
                </a:solidFill>
              </a:rPr>
              <a:t>典型形式：各种</a:t>
            </a:r>
            <a:r>
              <a:rPr lang="en-US" altLang="zh-CN">
                <a:solidFill>
                  <a:srgbClr val="FF0000"/>
                </a:solidFill>
              </a:rPr>
              <a:t> “</a:t>
            </a:r>
            <a:r>
              <a:rPr lang="zh-CN" altLang="en-US">
                <a:solidFill>
                  <a:srgbClr val="FF0000"/>
                </a:solidFill>
              </a:rPr>
              <a:t>公司</a:t>
            </a:r>
            <a:r>
              <a:rPr lang="en-US" altLang="zh-CN">
                <a:solidFill>
                  <a:srgbClr val="FF0000"/>
                </a:solidFill>
              </a:rPr>
              <a:t>”</a:t>
            </a:r>
            <a:r>
              <a:rPr lang="zh-CN" altLang="en-US">
                <a:solidFill>
                  <a:srgbClr val="FF0000"/>
                </a:solidFill>
              </a:rPr>
              <a:t>（如</a:t>
            </a:r>
            <a:r>
              <a:rPr lang="en-US" altLang="zh-CN">
                <a:solidFill>
                  <a:srgbClr val="FF0000"/>
                </a:solidFill>
              </a:rPr>
              <a:t> XX </a:t>
            </a:r>
            <a:r>
              <a:rPr lang="zh-CN" altLang="en-US">
                <a:solidFill>
                  <a:srgbClr val="FF0000"/>
                </a:solidFill>
              </a:rPr>
              <a:t>财务咨询有限公司、</a:t>
            </a:r>
            <a:r>
              <a:rPr lang="en-US" altLang="zh-CN">
                <a:solidFill>
                  <a:srgbClr val="FF0000"/>
                </a:solidFill>
              </a:rPr>
              <a:t>XX </a:t>
            </a:r>
            <a:r>
              <a:rPr lang="zh-CN" altLang="en-US">
                <a:solidFill>
                  <a:srgbClr val="FF0000"/>
                </a:solidFill>
              </a:rPr>
              <a:t>贸易公司、</a:t>
            </a:r>
            <a:r>
              <a:rPr lang="en-US" altLang="zh-CN">
                <a:solidFill>
                  <a:srgbClr val="FF0000"/>
                </a:solidFill>
              </a:rPr>
              <a:t>XX </a:t>
            </a:r>
            <a:r>
              <a:rPr lang="zh-CN" altLang="en-US">
                <a:solidFill>
                  <a:srgbClr val="FF0000"/>
                </a:solidFill>
              </a:rPr>
              <a:t>快递公司）；</a:t>
            </a:r>
            <a:endParaRPr lang="zh-CN" altLang="en-US">
              <a:solidFill>
                <a:srgbClr val="FF0000"/>
              </a:solidFill>
            </a:endParaRPr>
          </a:p>
          <a:p>
            <a:r>
              <a:rPr lang="en-US" altLang="en-US">
                <a:solidFill>
                  <a:srgbClr val="FF0000"/>
                </a:solidFill>
              </a:rPr>
              <a:t>③</a:t>
            </a:r>
            <a:r>
              <a:rPr lang="en-US" altLang="zh-CN">
                <a:solidFill>
                  <a:srgbClr val="FF0000"/>
                </a:solidFill>
              </a:rPr>
              <a:t> </a:t>
            </a:r>
            <a:r>
              <a:rPr lang="zh-CN" altLang="en-US">
                <a:solidFill>
                  <a:srgbClr val="FF0000"/>
                </a:solidFill>
              </a:rPr>
              <a:t>股东承担</a:t>
            </a:r>
            <a:r>
              <a:rPr lang="en-US" altLang="zh-CN">
                <a:solidFill>
                  <a:srgbClr val="FF0000"/>
                </a:solidFill>
              </a:rPr>
              <a:t> “</a:t>
            </a:r>
            <a:r>
              <a:rPr lang="zh-CN" altLang="en-US">
                <a:solidFill>
                  <a:srgbClr val="FF0000"/>
                </a:solidFill>
              </a:rPr>
              <a:t>有限责任</a:t>
            </a:r>
            <a:r>
              <a:rPr lang="en-US" altLang="zh-CN">
                <a:solidFill>
                  <a:srgbClr val="FF0000"/>
                </a:solidFill>
              </a:rPr>
              <a:t>”</a:t>
            </a:r>
            <a:r>
              <a:rPr lang="zh-CN" altLang="en-US">
                <a:solidFill>
                  <a:srgbClr val="FF0000"/>
                </a:solidFill>
              </a:rPr>
              <a:t>（只以出资额为限担责，如股东出资</a:t>
            </a:r>
            <a:r>
              <a:rPr lang="en-US" altLang="zh-CN">
                <a:solidFill>
                  <a:srgbClr val="FF0000"/>
                </a:solidFill>
              </a:rPr>
              <a:t> 50 </a:t>
            </a:r>
            <a:r>
              <a:rPr lang="zh-CN" altLang="en-US">
                <a:solidFill>
                  <a:srgbClr val="FF0000"/>
                </a:solidFill>
              </a:rPr>
              <a:t>万元，最多赔</a:t>
            </a:r>
            <a:r>
              <a:rPr lang="en-US" altLang="zh-CN">
                <a:solidFill>
                  <a:srgbClr val="FF0000"/>
                </a:solidFill>
              </a:rPr>
              <a:t> 50 </a:t>
            </a:r>
            <a:r>
              <a:rPr lang="zh-CN" altLang="en-US">
                <a:solidFill>
                  <a:srgbClr val="FF0000"/>
                </a:solidFill>
              </a:rPr>
              <a:t>万元）。</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zh-CN"/>
              <a:t>4.</a:t>
            </a:r>
            <a:r>
              <a:rPr lang="zh-CN" altLang="en-US"/>
              <a:t>《民法典》第</a:t>
            </a:r>
            <a:r>
              <a:rPr lang="en-US" altLang="zh-CN"/>
              <a:t> 87 </a:t>
            </a:r>
            <a:r>
              <a:rPr lang="zh-CN" altLang="en-US"/>
              <a:t>条【非营利法人】：</a:t>
            </a:r>
            <a:r>
              <a:rPr lang="en-US" altLang="zh-CN"/>
              <a:t>“</a:t>
            </a:r>
            <a:r>
              <a:rPr lang="zh-CN" altLang="en-US"/>
              <a:t>为公益目的或者其他非营利目的成立，不向出资人、设立人或者会员分配所取得利润的法人，为非营利法人。非营利法人包括事业单位、社会团体、基金会、社会服务机构等。</a:t>
            </a:r>
            <a:r>
              <a:rPr lang="en-US" altLang="zh-CN"/>
              <a:t>”</a:t>
            </a:r>
            <a:endParaRPr lang="en-US" altLang="zh-CN"/>
          </a:p>
          <a:p>
            <a:r>
              <a:rPr lang="zh-CN" altLang="en-US">
                <a:solidFill>
                  <a:srgbClr val="FF0000"/>
                </a:solidFill>
              </a:rPr>
              <a:t>解读：</a:t>
            </a:r>
            <a:endParaRPr lang="zh-CN" altLang="en-US">
              <a:solidFill>
                <a:srgbClr val="FF0000"/>
              </a:solidFill>
            </a:endParaRPr>
          </a:p>
          <a:p>
            <a:r>
              <a:rPr lang="en-US" altLang="en-US">
                <a:solidFill>
                  <a:srgbClr val="FF0000"/>
                </a:solidFill>
              </a:rPr>
              <a:t>①</a:t>
            </a:r>
            <a:r>
              <a:rPr lang="en-US" altLang="zh-CN">
                <a:solidFill>
                  <a:srgbClr val="FF0000"/>
                </a:solidFill>
              </a:rPr>
              <a:t> </a:t>
            </a:r>
            <a:r>
              <a:rPr lang="zh-CN" altLang="en-US">
                <a:solidFill>
                  <a:srgbClr val="FF0000"/>
                </a:solidFill>
              </a:rPr>
              <a:t>目的：公益（如教育、医疗），不分红；</a:t>
            </a:r>
            <a:endParaRPr lang="zh-CN" altLang="en-US">
              <a:solidFill>
                <a:srgbClr val="FF0000"/>
              </a:solidFill>
            </a:endParaRPr>
          </a:p>
          <a:p>
            <a:r>
              <a:rPr lang="en-US" altLang="en-US">
                <a:solidFill>
                  <a:srgbClr val="FF0000"/>
                </a:solidFill>
              </a:rPr>
              <a:t>②</a:t>
            </a:r>
            <a:r>
              <a:rPr lang="en-US" altLang="zh-CN">
                <a:solidFill>
                  <a:srgbClr val="FF0000"/>
                </a:solidFill>
              </a:rPr>
              <a:t> </a:t>
            </a:r>
            <a:r>
              <a:rPr lang="zh-CN" altLang="en-US">
                <a:solidFill>
                  <a:srgbClr val="FF0000"/>
                </a:solidFill>
              </a:rPr>
              <a:t>典型形式：学校（事业单位法人）、医院（事业单位法人）、红十字会（社会团体法人）；</a:t>
            </a:r>
            <a:endParaRPr lang="zh-CN" altLang="en-US">
              <a:solidFill>
                <a:srgbClr val="FF0000"/>
              </a:solidFill>
            </a:endParaRPr>
          </a:p>
          <a:p>
            <a:r>
              <a:rPr lang="en-US" altLang="en-US">
                <a:solidFill>
                  <a:srgbClr val="FF0000"/>
                </a:solidFill>
              </a:rPr>
              <a:t>③</a:t>
            </a:r>
            <a:r>
              <a:rPr lang="en-US" altLang="zh-CN">
                <a:solidFill>
                  <a:srgbClr val="FF0000"/>
                </a:solidFill>
              </a:rPr>
              <a:t> </a:t>
            </a:r>
            <a:r>
              <a:rPr lang="zh-CN" altLang="en-US">
                <a:solidFill>
                  <a:srgbClr val="FF0000"/>
                </a:solidFill>
              </a:rPr>
              <a:t>责任：用自己的财产独立担责（如学校用办学经费赔偿）。</a:t>
            </a:r>
            <a:endParaRPr lang="zh-CN" altLang="en-US">
              <a:solidFill>
                <a:srgbClr val="FF0000"/>
              </a:solidFill>
            </a:endParaRPr>
          </a:p>
          <a:p>
            <a:r>
              <a:rPr lang="zh-CN" altLang="en-US"/>
              <a:t>对应拓展案例</a:t>
            </a:r>
            <a:r>
              <a:rPr lang="en-US" altLang="zh-CN"/>
              <a:t> 2</a:t>
            </a:r>
            <a:r>
              <a:rPr lang="zh-CN" altLang="en-US"/>
              <a:t>：学校是非营利法人，机床老化是学校未履行维修义务，学校用自己的财产（办学经费）赔偿小李的医疗费。</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5.</a:t>
            </a:r>
            <a:r>
              <a:rPr lang="zh-CN" altLang="en-US"/>
              <a:t>《民法典》第</a:t>
            </a:r>
            <a:r>
              <a:rPr lang="en-US" altLang="zh-CN"/>
              <a:t> 96 </a:t>
            </a:r>
            <a:r>
              <a:rPr lang="zh-CN" altLang="en-US"/>
              <a:t>条【特别法人】：</a:t>
            </a:r>
            <a:r>
              <a:rPr lang="en-US" altLang="zh-CN"/>
              <a:t>“</a:t>
            </a:r>
            <a:r>
              <a:rPr lang="zh-CN" altLang="en-US"/>
              <a:t>本节规定的机关法人、农村集体经济组织法人、城镇农村的合作经济组织法人、基层群众性自治组织法人，为特别法人。</a:t>
            </a:r>
            <a:r>
              <a:rPr lang="en-US" altLang="zh-CN"/>
              <a:t>”</a:t>
            </a:r>
            <a:endParaRPr lang="en-US" altLang="zh-CN"/>
          </a:p>
          <a:p>
            <a:r>
              <a:rPr lang="zh-CN" altLang="en-US">
                <a:solidFill>
                  <a:srgbClr val="FF0000"/>
                </a:solidFill>
              </a:rPr>
              <a:t>解读：</a:t>
            </a:r>
            <a:endParaRPr lang="zh-CN" altLang="en-US">
              <a:solidFill>
                <a:srgbClr val="FF0000"/>
              </a:solidFill>
            </a:endParaRPr>
          </a:p>
          <a:p>
            <a:r>
              <a:rPr lang="en-US" altLang="en-US">
                <a:solidFill>
                  <a:srgbClr val="FF0000"/>
                </a:solidFill>
              </a:rPr>
              <a:t>①</a:t>
            </a:r>
            <a:r>
              <a:rPr lang="en-US" altLang="zh-CN">
                <a:solidFill>
                  <a:srgbClr val="FF0000"/>
                </a:solidFill>
              </a:rPr>
              <a:t> </a:t>
            </a:r>
            <a:r>
              <a:rPr lang="zh-CN" altLang="en-US">
                <a:solidFill>
                  <a:srgbClr val="FF0000"/>
                </a:solidFill>
              </a:rPr>
              <a:t>特殊类型的法人，服务于公共管理或集体利益；</a:t>
            </a:r>
            <a:endParaRPr lang="zh-CN" altLang="en-US">
              <a:solidFill>
                <a:srgbClr val="FF0000"/>
              </a:solidFill>
            </a:endParaRPr>
          </a:p>
          <a:p>
            <a:r>
              <a:rPr lang="en-US" altLang="en-US">
                <a:solidFill>
                  <a:srgbClr val="FF0000"/>
                </a:solidFill>
              </a:rPr>
              <a:t>②</a:t>
            </a:r>
            <a:r>
              <a:rPr lang="en-US" altLang="zh-CN">
                <a:solidFill>
                  <a:srgbClr val="FF0000"/>
                </a:solidFill>
              </a:rPr>
              <a:t> </a:t>
            </a:r>
            <a:r>
              <a:rPr lang="zh-CN" altLang="en-US">
                <a:solidFill>
                  <a:srgbClr val="FF0000"/>
                </a:solidFill>
              </a:rPr>
              <a:t>典型形式：政府机关（机关法人，如教育局）、村委会（基层群众性自治组织法人）、村集体（农村集体经济组织法人）；</a:t>
            </a:r>
            <a:endParaRPr lang="zh-CN" altLang="en-US">
              <a:solidFill>
                <a:srgbClr val="FF0000"/>
              </a:solidFill>
            </a:endParaRPr>
          </a:p>
          <a:p>
            <a:r>
              <a:rPr lang="en-US" altLang="en-US">
                <a:solidFill>
                  <a:srgbClr val="FF0000"/>
                </a:solidFill>
              </a:rPr>
              <a:t>③</a:t>
            </a:r>
            <a:r>
              <a:rPr lang="en-US" altLang="zh-CN">
                <a:solidFill>
                  <a:srgbClr val="FF0000"/>
                </a:solidFill>
              </a:rPr>
              <a:t> </a:t>
            </a:r>
            <a:r>
              <a:rPr lang="zh-CN" altLang="en-US">
                <a:solidFill>
                  <a:srgbClr val="FF0000"/>
                </a:solidFill>
              </a:rPr>
              <a:t>责任：用自己的财产担责（如村委会欠村民钱，用村集体财产还）。</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zh-CN"/>
              <a:t>6.</a:t>
            </a:r>
            <a:r>
              <a:rPr lang="zh-CN" altLang="en-US"/>
              <a:t>《民法典》第</a:t>
            </a:r>
            <a:r>
              <a:rPr lang="en-US" altLang="zh-CN"/>
              <a:t> 61 </a:t>
            </a:r>
            <a:r>
              <a:rPr lang="zh-CN" altLang="en-US"/>
              <a:t>条【法定代表人】：</a:t>
            </a:r>
            <a:r>
              <a:rPr lang="en-US" altLang="zh-CN"/>
              <a:t>“</a:t>
            </a:r>
            <a:r>
              <a:rPr lang="zh-CN" altLang="en-US"/>
              <a:t>依照法律或者法人章程的规定，代表法人从事民事活动的负责人，为法人的法定代表人。法定代表人以法人名义从事的民事活动，其法律后果由法人承受。法人章程或者法人权力机构对法定代表人代表权的限制，不得对抗善意相对人。</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法定代表人是</a:t>
            </a:r>
            <a:r>
              <a:rPr lang="en-US" altLang="zh-CN">
                <a:solidFill>
                  <a:srgbClr val="FF0000"/>
                </a:solidFill>
              </a:rPr>
              <a:t> “</a:t>
            </a:r>
            <a:r>
              <a:rPr lang="zh-CN" altLang="en-US">
                <a:solidFill>
                  <a:srgbClr val="FF0000"/>
                </a:solidFill>
              </a:rPr>
              <a:t>法人的代言人</a:t>
            </a:r>
            <a:r>
              <a:rPr lang="en-US" altLang="zh-CN">
                <a:solidFill>
                  <a:srgbClr val="FF0000"/>
                </a:solidFill>
              </a:rPr>
              <a:t>”</a:t>
            </a:r>
            <a:r>
              <a:rPr lang="zh-CN" altLang="en-US">
                <a:solidFill>
                  <a:srgbClr val="FF0000"/>
                </a:solidFill>
              </a:rPr>
              <a:t>（如公司的董事长、总经理），代表法人做事；</a:t>
            </a:r>
            <a:r>
              <a:rPr lang="en-US" altLang="en-US">
                <a:solidFill>
                  <a:srgbClr val="FF0000"/>
                </a:solidFill>
              </a:rPr>
              <a:t>②</a:t>
            </a:r>
            <a:r>
              <a:rPr lang="en-US" altLang="zh-CN">
                <a:solidFill>
                  <a:srgbClr val="FF0000"/>
                </a:solidFill>
              </a:rPr>
              <a:t> </a:t>
            </a:r>
            <a:r>
              <a:rPr lang="zh-CN" altLang="en-US">
                <a:solidFill>
                  <a:srgbClr val="FF0000"/>
                </a:solidFill>
              </a:rPr>
              <a:t>法定代表人以法人名义做的事，后果由法人承担，不管是否越权（除非相对人知道越权）；</a:t>
            </a:r>
            <a:r>
              <a:rPr lang="en-US" altLang="en-US">
                <a:solidFill>
                  <a:srgbClr val="FF0000"/>
                </a:solidFill>
              </a:rPr>
              <a:t>③</a:t>
            </a:r>
            <a:r>
              <a:rPr lang="en-US" altLang="zh-CN">
                <a:solidFill>
                  <a:srgbClr val="FF0000"/>
                </a:solidFill>
              </a:rPr>
              <a:t> “</a:t>
            </a:r>
            <a:r>
              <a:rPr lang="zh-CN" altLang="en-US">
                <a:solidFill>
                  <a:srgbClr val="FF0000"/>
                </a:solidFill>
              </a:rPr>
              <a:t>善意相对人</a:t>
            </a:r>
            <a:r>
              <a:rPr lang="en-US" altLang="zh-CN">
                <a:solidFill>
                  <a:srgbClr val="FF0000"/>
                </a:solidFill>
              </a:rPr>
              <a:t>”</a:t>
            </a:r>
            <a:r>
              <a:rPr lang="zh-CN" altLang="en-US">
                <a:solidFill>
                  <a:srgbClr val="FF0000"/>
                </a:solidFill>
              </a:rPr>
              <a:t>：不知道也不应当知道法定代表人越权的人（如小王不知道张某越权）。</a:t>
            </a:r>
            <a:endParaRPr lang="zh-CN" altLang="en-US">
              <a:solidFill>
                <a:srgbClr val="FF0000"/>
              </a:solidFill>
            </a:endParaRPr>
          </a:p>
          <a:p>
            <a:r>
              <a:rPr lang="zh-CN" altLang="en-US"/>
              <a:t>对应拓展案例</a:t>
            </a:r>
            <a:r>
              <a:rPr lang="en-US" altLang="zh-CN"/>
              <a:t> 3</a:t>
            </a:r>
            <a:r>
              <a:rPr lang="zh-CN" altLang="en-US"/>
              <a:t>：张某是法定代表人，以</a:t>
            </a:r>
            <a:r>
              <a:rPr lang="en-US" altLang="zh-CN"/>
              <a:t> XX </a:t>
            </a:r>
            <a:r>
              <a:rPr lang="zh-CN" altLang="en-US"/>
              <a:t>公司名义签合同，小王是善意相对人，后果由</a:t>
            </a:r>
            <a:r>
              <a:rPr lang="en-US" altLang="zh-CN"/>
              <a:t> XX </a:t>
            </a:r>
            <a:r>
              <a:rPr lang="zh-CN" altLang="en-US"/>
              <a:t>公司承担，</a:t>
            </a:r>
            <a:r>
              <a:rPr lang="en-US" altLang="zh-CN"/>
              <a:t>XX </a:t>
            </a:r>
            <a:r>
              <a:rPr lang="zh-CN" altLang="en-US"/>
              <a:t>公司应供货或退款。</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7.</a:t>
            </a:r>
            <a:r>
              <a:rPr lang="zh-CN" altLang="en-US"/>
              <a:t>《民法典》第</a:t>
            </a:r>
            <a:r>
              <a:rPr lang="en-US" altLang="zh-CN"/>
              <a:t> 74 </a:t>
            </a:r>
            <a:r>
              <a:rPr lang="zh-CN" altLang="en-US"/>
              <a:t>条【法人分支机构】：</a:t>
            </a:r>
            <a:r>
              <a:rPr lang="en-US" altLang="zh-CN"/>
              <a:t>“</a:t>
            </a:r>
            <a:r>
              <a:rPr lang="zh-CN" altLang="en-US"/>
              <a:t>法人可以依法设立分支机构。法律、行政法规规定分支机构应当登记的，依照其规定。分支机构以自己的名义从事民事活动，产生的民事责任由法人承担；也可以先以该分支机构管理的财产承担，不足以承担的，由法人承担。</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分支机构是法人的</a:t>
            </a:r>
            <a:r>
              <a:rPr lang="en-US" altLang="zh-CN">
                <a:solidFill>
                  <a:srgbClr val="FF0000"/>
                </a:solidFill>
              </a:rPr>
              <a:t> “</a:t>
            </a:r>
            <a:r>
              <a:rPr lang="zh-CN" altLang="en-US">
                <a:solidFill>
                  <a:srgbClr val="FF0000"/>
                </a:solidFill>
              </a:rPr>
              <a:t>下属机构</a:t>
            </a:r>
            <a:r>
              <a:rPr lang="en-US" altLang="zh-CN">
                <a:solidFill>
                  <a:srgbClr val="FF0000"/>
                </a:solidFill>
              </a:rPr>
              <a:t>”</a:t>
            </a:r>
            <a:r>
              <a:rPr lang="zh-CN" altLang="en-US">
                <a:solidFill>
                  <a:srgbClr val="FF0000"/>
                </a:solidFill>
              </a:rPr>
              <a:t>（如分公司、分厂），不是独立法人；</a:t>
            </a:r>
            <a:r>
              <a:rPr lang="en-US" altLang="en-US">
                <a:solidFill>
                  <a:srgbClr val="FF0000"/>
                </a:solidFill>
              </a:rPr>
              <a:t>②</a:t>
            </a:r>
            <a:r>
              <a:rPr lang="en-US" altLang="zh-CN">
                <a:solidFill>
                  <a:srgbClr val="FF0000"/>
                </a:solidFill>
              </a:rPr>
              <a:t> </a:t>
            </a:r>
            <a:r>
              <a:rPr lang="zh-CN" altLang="en-US">
                <a:solidFill>
                  <a:srgbClr val="FF0000"/>
                </a:solidFill>
              </a:rPr>
              <a:t>分支机构的债务，先由分支机构的财产还，不够的由总公司还。</a:t>
            </a:r>
            <a:endParaRPr lang="zh-CN" altLang="en-US">
              <a:solidFill>
                <a:srgbClr val="FF0000"/>
              </a:solidFill>
            </a:endParaRPr>
          </a:p>
          <a:p>
            <a:r>
              <a:rPr lang="zh-CN" altLang="en-US"/>
              <a:t>对应拓展案例</a:t>
            </a:r>
            <a:r>
              <a:rPr lang="en-US" altLang="zh-CN"/>
              <a:t> 4</a:t>
            </a:r>
            <a:r>
              <a:rPr lang="zh-CN" altLang="en-US"/>
              <a:t>：北京分公司是</a:t>
            </a:r>
            <a:r>
              <a:rPr lang="en-US" altLang="zh-CN"/>
              <a:t> XX </a:t>
            </a:r>
            <a:r>
              <a:rPr lang="zh-CN" altLang="en-US"/>
              <a:t>快递公司的分支机构，拖欠小孙工资，先由北京分公司的财产还，不够的由总公司还，小孙可以要求总公司支付工资。</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a:xfrm>
            <a:off x="481330" y="1080134"/>
            <a:ext cx="10800000" cy="4873625"/>
          </a:xfrm>
        </p:spPr>
        <p:txBody>
          <a:bodyPr>
            <a:normAutofit lnSpcReduction="10000"/>
          </a:bodyPr>
          <a:p>
            <a:r>
              <a:rPr lang="en-US" altLang="en-US"/>
              <a:t>◦</a:t>
            </a:r>
            <a:r>
              <a:rPr lang="zh-CN" altLang="en-US"/>
              <a:t>第一部分：法人的定义与核心特征</a:t>
            </a:r>
            <a:endParaRPr lang="zh-CN" altLang="en-US"/>
          </a:p>
          <a:p>
            <a:r>
              <a:rPr lang="zh-CN" altLang="en-US"/>
              <a:t>通俗解释：</a:t>
            </a:r>
            <a:r>
              <a:rPr lang="en-US" altLang="zh-CN"/>
              <a:t>“</a:t>
            </a:r>
            <a:r>
              <a:rPr lang="zh-CN" altLang="en-US"/>
              <a:t>法人就像</a:t>
            </a:r>
            <a:r>
              <a:rPr lang="en-US" altLang="zh-CN"/>
              <a:t>‘</a:t>
            </a:r>
            <a:r>
              <a:rPr lang="zh-CN" altLang="en-US"/>
              <a:t>虚拟人</a:t>
            </a:r>
            <a:r>
              <a:rPr lang="en-US" altLang="zh-CN"/>
              <a:t>’—— </a:t>
            </a:r>
            <a:r>
              <a:rPr lang="zh-CN" altLang="en-US"/>
              <a:t>它是一个组织，但法律把它当</a:t>
            </a:r>
            <a:r>
              <a:rPr lang="en-US" altLang="zh-CN"/>
              <a:t>‘</a:t>
            </a:r>
            <a:r>
              <a:rPr lang="zh-CN" altLang="en-US"/>
              <a:t>人</a:t>
            </a:r>
            <a:r>
              <a:rPr lang="en-US" altLang="zh-CN"/>
              <a:t>’</a:t>
            </a:r>
            <a:r>
              <a:rPr lang="zh-CN" altLang="en-US"/>
              <a:t>看，能有财产（如公司有资金、学校有教学楼）、能签合同（如公司和供应商签合同）、能打官司（如学校被学生起诉）。</a:t>
            </a:r>
            <a:r>
              <a:rPr lang="en-US" altLang="zh-CN"/>
              <a:t>”</a:t>
            </a:r>
            <a:endParaRPr lang="en-US" altLang="zh-CN"/>
          </a:p>
          <a:p>
            <a:r>
              <a:rPr lang="zh-CN" altLang="en-US"/>
              <a:t>核心特征：</a:t>
            </a:r>
            <a:r>
              <a:rPr lang="en-US" altLang="zh-CN"/>
              <a:t>“</a:t>
            </a:r>
            <a:r>
              <a:rPr lang="zh-CN" altLang="en-US"/>
              <a:t>独立担责</a:t>
            </a:r>
            <a:r>
              <a:rPr lang="en-US" altLang="zh-CN"/>
              <a:t>”—— </a:t>
            </a:r>
            <a:r>
              <a:rPr lang="zh-CN" altLang="en-US"/>
              <a:t>法人用自己的财产还债，不连累股东</a:t>
            </a:r>
            <a:r>
              <a:rPr lang="en-US" altLang="zh-CN"/>
              <a:t> / </a:t>
            </a:r>
            <a:r>
              <a:rPr lang="zh-CN" altLang="en-US"/>
              <a:t>开办人。</a:t>
            </a:r>
            <a:endParaRPr lang="zh-CN" altLang="en-US"/>
          </a:p>
          <a:p>
            <a:r>
              <a:rPr lang="zh-CN" altLang="en-US"/>
              <a:t>对比个体户：</a:t>
            </a:r>
            <a:r>
              <a:rPr lang="en-US" altLang="zh-CN"/>
              <a:t>“</a:t>
            </a:r>
            <a:r>
              <a:rPr lang="zh-CN" altLang="en-US"/>
              <a:t>个体户是</a:t>
            </a:r>
            <a:r>
              <a:rPr lang="en-US" altLang="zh-CN"/>
              <a:t>‘</a:t>
            </a:r>
            <a:r>
              <a:rPr lang="zh-CN" altLang="en-US"/>
              <a:t>自然人</a:t>
            </a:r>
            <a:r>
              <a:rPr lang="en-US" altLang="zh-CN"/>
              <a:t>’</a:t>
            </a:r>
            <a:r>
              <a:rPr lang="zh-CN" altLang="en-US"/>
              <a:t>（老板自己），欠了钱老板用个人财产还；法人是</a:t>
            </a:r>
            <a:r>
              <a:rPr lang="en-US" altLang="zh-CN"/>
              <a:t>‘</a:t>
            </a:r>
            <a:r>
              <a:rPr lang="zh-CN" altLang="en-US"/>
              <a:t>虚拟人</a:t>
            </a:r>
            <a:r>
              <a:rPr lang="en-US" altLang="zh-CN"/>
              <a:t>’</a:t>
            </a:r>
            <a:r>
              <a:rPr lang="zh-CN" altLang="en-US"/>
              <a:t>，欠了钱用法人自己的财产还，老板（股东）不用个人财产还（除非特殊情况）。</a:t>
            </a:r>
            <a:r>
              <a:rPr lang="en-US" altLang="zh-CN"/>
              <a:t>”</a:t>
            </a:r>
            <a:endParaRPr lang="en-US" altLang="zh-CN"/>
          </a:p>
        </p:txBody>
      </p:sp>
      <p:sp>
        <p:nvSpPr>
          <p:cNvPr id="3" name="标题 2"/>
          <p:cNvSpPr>
            <a:spLocks noGrp="1"/>
          </p:cNvSpPr>
          <p:nvPr>
            <p:ph type="title"/>
            <p:custDataLst>
              <p:tags r:id="rId2"/>
            </p:custDataLst>
          </p:nvPr>
        </p:nvSpPr>
        <p:spPr/>
        <p:txBody>
          <a:bodyPr>
            <a:normAutofit fontScale="90000"/>
          </a:bodyPr>
          <a:p>
            <a:br>
              <a:rPr lang="zh-CN" altLang="en-US">
                <a:sym typeface="+mn-ea"/>
              </a:rPr>
            </a:br>
            <a:br>
              <a:rPr lang="zh-CN" altLang="en-US">
                <a:sym typeface="+mn-ea"/>
              </a:rPr>
            </a:br>
            <a:br>
              <a:rPr lang="zh-CN" altLang="en-US">
                <a:sym typeface="+mn-ea"/>
              </a:rPr>
            </a:br>
            <a:br>
              <a:rPr lang="zh-CN" altLang="en-US">
                <a:sym typeface="+mn-ea"/>
              </a:rPr>
            </a:br>
            <a:r>
              <a:rPr lang="zh-CN" altLang="en-US">
                <a:sym typeface="+mn-ea"/>
              </a:rPr>
              <a:t>理论讲解环节（分类</a:t>
            </a:r>
            <a:r>
              <a:rPr lang="en-US" altLang="zh-CN">
                <a:sym typeface="+mn-ea"/>
              </a:rPr>
              <a:t> + </a:t>
            </a:r>
            <a:r>
              <a:rPr lang="zh-CN" altLang="en-US">
                <a:sym typeface="+mn-ea"/>
              </a:rPr>
              <a:t>核心特征）</a:t>
            </a:r>
            <a:br>
              <a:rPr lang="zh-CN" altLang="en-US"/>
            </a:b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a:bodyPr>
          <a:p>
            <a:r>
              <a:rPr lang="en-US" altLang="en-US"/>
              <a:t>◦</a:t>
            </a:r>
            <a:r>
              <a:rPr lang="zh-CN" altLang="en-US"/>
              <a:t>第二部分：法人的三类分类</a:t>
            </a:r>
            <a:endParaRPr lang="zh-CN" altLang="en-US"/>
          </a:p>
          <a:p>
            <a:r>
              <a:rPr lang="en-US" altLang="en-US"/>
              <a:t>①</a:t>
            </a:r>
            <a:r>
              <a:rPr lang="en-US" altLang="zh-CN"/>
              <a:t> </a:t>
            </a:r>
            <a:r>
              <a:rPr lang="zh-CN" altLang="en-US"/>
              <a:t>营利法人（</a:t>
            </a:r>
            <a:r>
              <a:rPr lang="en-US" altLang="zh-CN"/>
              <a:t>“</a:t>
            </a:r>
            <a:r>
              <a:rPr lang="zh-CN" altLang="en-US"/>
              <a:t>赚钱分红型</a:t>
            </a:r>
            <a:r>
              <a:rPr lang="en-US" altLang="zh-CN"/>
              <a:t>”</a:t>
            </a:r>
            <a:r>
              <a:rPr lang="zh-CN" altLang="en-US"/>
              <a:t>）：</a:t>
            </a:r>
            <a:endParaRPr lang="zh-CN" altLang="en-US"/>
          </a:p>
          <a:p>
            <a:r>
              <a:rPr lang="en-US" altLang="en-US"/>
              <a:t>②</a:t>
            </a:r>
            <a:r>
              <a:rPr lang="en-US" altLang="zh-CN"/>
              <a:t> </a:t>
            </a:r>
            <a:r>
              <a:rPr lang="zh-CN" altLang="en-US"/>
              <a:t>非营利法人（</a:t>
            </a:r>
            <a:r>
              <a:rPr lang="en-US" altLang="zh-CN"/>
              <a:t>“</a:t>
            </a:r>
            <a:r>
              <a:rPr lang="zh-CN" altLang="en-US"/>
              <a:t>公益不分红型</a:t>
            </a:r>
            <a:r>
              <a:rPr lang="en-US" altLang="zh-CN"/>
              <a:t>”</a:t>
            </a:r>
            <a:r>
              <a:rPr lang="zh-CN" altLang="en-US"/>
              <a:t>）：</a:t>
            </a:r>
            <a:endParaRPr lang="zh-CN" altLang="en-US"/>
          </a:p>
          <a:p>
            <a:r>
              <a:rPr lang="en-US" altLang="en-US"/>
              <a:t>③</a:t>
            </a:r>
            <a:r>
              <a:rPr lang="en-US" altLang="zh-CN"/>
              <a:t> </a:t>
            </a:r>
            <a:r>
              <a:rPr lang="zh-CN" altLang="en-US"/>
              <a:t>特别法人（</a:t>
            </a:r>
            <a:r>
              <a:rPr lang="en-US" altLang="zh-CN"/>
              <a:t>“</a:t>
            </a:r>
            <a:r>
              <a:rPr lang="zh-CN" altLang="en-US"/>
              <a:t>公共管理型</a:t>
            </a:r>
            <a:r>
              <a:rPr lang="en-US" altLang="zh-CN"/>
              <a:t>”</a:t>
            </a:r>
            <a:r>
              <a:rPr lang="zh-CN" altLang="en-US"/>
              <a:t>）：</a:t>
            </a:r>
            <a:endParaRPr lang="zh-CN" altLang="en-US"/>
          </a:p>
          <a:p>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sym typeface="+mn-ea"/>
              </a:rPr>
              <a:t>▪</a:t>
            </a:r>
            <a:r>
              <a:rPr lang="zh-CN" altLang="en-US">
                <a:sym typeface="+mn-ea"/>
              </a:rPr>
              <a:t>目的：赚钱，给股东分红（比如京东公司赚钱后，给股东分利润）；</a:t>
            </a:r>
            <a:endParaRPr lang="zh-CN" altLang="en-US"/>
          </a:p>
          <a:p>
            <a:r>
              <a:rPr lang="en-US" altLang="en-US">
                <a:sym typeface="+mn-ea"/>
              </a:rPr>
              <a:t>▪</a:t>
            </a:r>
            <a:r>
              <a:rPr lang="zh-CN" altLang="en-US">
                <a:sym typeface="+mn-ea"/>
              </a:rPr>
              <a:t>形式：有限责任公司（最常见，如</a:t>
            </a:r>
            <a:r>
              <a:rPr lang="en-US" altLang="zh-CN">
                <a:sym typeface="+mn-ea"/>
              </a:rPr>
              <a:t> XX </a:t>
            </a:r>
            <a:r>
              <a:rPr lang="zh-CN" altLang="en-US">
                <a:sym typeface="+mn-ea"/>
              </a:rPr>
              <a:t>财务咨询有限公司）、股份有限公司（如京东、阿里）；</a:t>
            </a:r>
            <a:endParaRPr lang="zh-CN" altLang="en-US"/>
          </a:p>
          <a:p>
            <a:r>
              <a:rPr lang="zh-CN" altLang="en-US">
                <a:sym typeface="+mn-ea"/>
              </a:rPr>
              <a:t>责任：股东承担</a:t>
            </a:r>
            <a:r>
              <a:rPr lang="en-US" altLang="zh-CN">
                <a:sym typeface="+mn-ea"/>
              </a:rPr>
              <a:t> “</a:t>
            </a:r>
            <a:r>
              <a:rPr lang="zh-CN" altLang="en-US">
                <a:sym typeface="+mn-ea"/>
              </a:rPr>
              <a:t>有限责任</a:t>
            </a:r>
            <a:r>
              <a:rPr lang="en-US" altLang="zh-CN">
                <a:sym typeface="+mn-ea"/>
              </a:rPr>
              <a:t>”—— </a:t>
            </a:r>
            <a:r>
              <a:rPr lang="zh-CN" altLang="en-US">
                <a:sym typeface="+mn-ea"/>
              </a:rPr>
              <a:t>股东投了多少钱，最多就赔多少钱（如股东投</a:t>
            </a:r>
            <a:r>
              <a:rPr lang="en-US" altLang="zh-CN">
                <a:sym typeface="+mn-ea"/>
              </a:rPr>
              <a:t> 50 </a:t>
            </a:r>
            <a:r>
              <a:rPr lang="zh-CN" altLang="en-US">
                <a:sym typeface="+mn-ea"/>
              </a:rPr>
              <a:t>万元，公司欠</a:t>
            </a:r>
            <a:r>
              <a:rPr lang="en-US" altLang="zh-CN">
                <a:sym typeface="+mn-ea"/>
              </a:rPr>
              <a:t> 100 </a:t>
            </a:r>
            <a:r>
              <a:rPr lang="zh-CN" altLang="en-US">
                <a:sym typeface="+mn-ea"/>
              </a:rPr>
              <a:t>万元，股东最多赔</a:t>
            </a:r>
            <a:r>
              <a:rPr lang="en-US" altLang="zh-CN">
                <a:sym typeface="+mn-ea"/>
              </a:rPr>
              <a:t> 50 </a:t>
            </a:r>
            <a:r>
              <a:rPr lang="zh-CN" altLang="en-US">
                <a:sym typeface="+mn-ea"/>
              </a:rPr>
              <a:t>万元，不用再掏自己的钱）。</a:t>
            </a:r>
            <a:endParaRPr lang="zh-CN" altLang="en-US"/>
          </a:p>
          <a:p>
            <a:r>
              <a:rPr lang="zh-CN" altLang="en-US">
                <a:sym typeface="+mn-ea"/>
              </a:rPr>
              <a:t>举例：</a:t>
            </a:r>
            <a:r>
              <a:rPr lang="en-US" altLang="zh-CN">
                <a:sym typeface="+mn-ea"/>
              </a:rPr>
              <a:t>“</a:t>
            </a:r>
            <a:r>
              <a:rPr lang="zh-CN" altLang="en-US">
                <a:sym typeface="+mn-ea"/>
              </a:rPr>
              <a:t>你实习的公司如果是</a:t>
            </a:r>
            <a:r>
              <a:rPr lang="en-US" altLang="zh-CN">
                <a:sym typeface="+mn-ea"/>
              </a:rPr>
              <a:t>‘XX </a:t>
            </a:r>
            <a:r>
              <a:rPr lang="zh-CN" altLang="en-US">
                <a:sym typeface="+mn-ea"/>
              </a:rPr>
              <a:t>有限公司</a:t>
            </a:r>
            <a:r>
              <a:rPr lang="en-US" altLang="zh-CN">
                <a:sym typeface="+mn-ea"/>
              </a:rPr>
              <a:t>’</a:t>
            </a:r>
            <a:r>
              <a:rPr lang="zh-CN" altLang="en-US">
                <a:sym typeface="+mn-ea"/>
              </a:rPr>
              <a:t>，就是营利法人，公司欠你工资，用公司的钱还，老板（股东）不用个人房产还。</a:t>
            </a:r>
            <a:r>
              <a:rPr lang="en-US" altLang="zh-CN">
                <a:sym typeface="+mn-ea"/>
              </a:rPr>
              <a:t>”</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a:t>
            </a:r>
            <a:r>
              <a:rPr lang="en-US" altLang="zh-CN"/>
              <a:t>17 </a:t>
            </a:r>
            <a:r>
              <a:rPr lang="zh-CN" altLang="en-US"/>
              <a:t>岁高职学生打工买电脑</a:t>
            </a:r>
            <a:endParaRPr lang="zh-CN" altLang="en-US"/>
          </a:p>
          <a:p>
            <a:r>
              <a:rPr lang="zh-CN" altLang="en-US"/>
              <a:t>小张是高职汽修专业学生，</a:t>
            </a:r>
            <a:r>
              <a:rPr lang="en-US" altLang="zh-CN"/>
              <a:t>17 </a:t>
            </a:r>
            <a:r>
              <a:rPr lang="zh-CN" altLang="en-US"/>
              <a:t>周岁，因家庭经济困难，从高一下学期开始，利用周末和寒暑假在汽修厂兼职，每月固定收入</a:t>
            </a:r>
            <a:r>
              <a:rPr lang="en-US" altLang="zh-CN"/>
              <a:t> 2500 </a:t>
            </a:r>
            <a:r>
              <a:rPr lang="zh-CN" altLang="en-US"/>
              <a:t>元（包吃住，能覆盖自己的学费、生活费，不需要父母资助）。</a:t>
            </a:r>
            <a:r>
              <a:rPr lang="en-US" altLang="zh-CN"/>
              <a:t>2024 </a:t>
            </a:r>
            <a:r>
              <a:rPr lang="zh-CN" altLang="en-US"/>
              <a:t>年</a:t>
            </a:r>
            <a:r>
              <a:rPr lang="en-US" altLang="zh-CN"/>
              <a:t> 9 </a:t>
            </a:r>
            <a:r>
              <a:rPr lang="zh-CN" altLang="en-US"/>
              <a:t>月，小张用攒的</a:t>
            </a:r>
            <a:r>
              <a:rPr lang="en-US" altLang="zh-CN"/>
              <a:t> 6000 </a:t>
            </a:r>
            <a:r>
              <a:rPr lang="zh-CN" altLang="en-US"/>
              <a:t>元，在电脑城购买了一台笔记本电脑（用于学习汽修软件），家长得知后，认为</a:t>
            </a:r>
            <a:r>
              <a:rPr lang="en-US" altLang="zh-CN"/>
              <a:t> “</a:t>
            </a:r>
            <a:r>
              <a:rPr lang="zh-CN" altLang="en-US"/>
              <a:t>小张是未成年人，买电脑的行为无效</a:t>
            </a:r>
            <a:r>
              <a:rPr lang="en-US" altLang="zh-CN"/>
              <a:t>”</a:t>
            </a:r>
            <a:r>
              <a:rPr lang="zh-CN" altLang="en-US"/>
              <a:t>，要求商家退货。</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目的：公益（教育、医疗、慈善），不分红（比如学校赚的学费，用于办学，不给校长、老师分红）；</a:t>
            </a:r>
            <a:endParaRPr lang="zh-CN" altLang="en-US"/>
          </a:p>
          <a:p>
            <a:r>
              <a:rPr lang="en-US" altLang="en-US"/>
              <a:t>▪</a:t>
            </a:r>
            <a:r>
              <a:rPr lang="zh-CN" altLang="en-US"/>
              <a:t>形式：事业单位（学校、医院、图书馆）、社会团体（红十字会、妇联）、基金会（希望工程基金会）；</a:t>
            </a:r>
            <a:endParaRPr lang="zh-CN" altLang="en-US"/>
          </a:p>
          <a:p>
            <a:r>
              <a:rPr lang="en-US" altLang="en-US"/>
              <a:t>▪</a:t>
            </a:r>
            <a:r>
              <a:rPr lang="zh-CN" altLang="en-US"/>
              <a:t>责任：用自己的财产独立担责（比如学校的教学楼、办学经费，医院的设备、收入）。</a:t>
            </a:r>
            <a:endParaRPr lang="zh-CN" altLang="en-US"/>
          </a:p>
          <a:p>
            <a:r>
              <a:rPr lang="zh-CN" altLang="en-US"/>
              <a:t>举例：</a:t>
            </a:r>
            <a:r>
              <a:rPr lang="en-US" altLang="zh-CN"/>
              <a:t>“</a:t>
            </a:r>
            <a:r>
              <a:rPr lang="zh-CN" altLang="en-US"/>
              <a:t>你上学的高职学校是事业单位法人（非营利），如果学校的设备导致你受伤，学校用办学经费赔偿你，不用校长个人赔偿。</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目的：公共管理、集体利益（不是赚钱，也不是一般公益）；</a:t>
            </a:r>
            <a:endParaRPr lang="zh-CN" altLang="en-US"/>
          </a:p>
          <a:p>
            <a:r>
              <a:rPr lang="en-US" altLang="en-US"/>
              <a:t>▪</a:t>
            </a:r>
            <a:r>
              <a:rPr lang="zh-CN" altLang="en-US"/>
              <a:t>形式：机关法人（教育局、公安局</a:t>
            </a:r>
            <a:r>
              <a:rPr lang="en-US" altLang="zh-CN"/>
              <a:t> —— </a:t>
            </a:r>
            <a:r>
              <a:rPr lang="zh-CN" altLang="en-US"/>
              <a:t>这些机关也是法人，能签合同，比如教育局买办公用品）、村委会（村集体的法人，能代表村集体签土地承包合同）；</a:t>
            </a:r>
            <a:endParaRPr lang="zh-CN" altLang="en-US"/>
          </a:p>
          <a:p>
            <a:r>
              <a:rPr lang="en-US" altLang="en-US"/>
              <a:t>▪</a:t>
            </a:r>
            <a:r>
              <a:rPr lang="zh-CN" altLang="en-US"/>
              <a:t>责任：用自己的财产担责（比如村委会欠村民钱，用村集体的土地租金、集体企业收入还）。</a:t>
            </a:r>
            <a:endParaRPr lang="zh-CN" altLang="en-US"/>
          </a:p>
          <a:p>
            <a:r>
              <a:rPr lang="zh-CN" altLang="en-US"/>
              <a:t>举例：</a:t>
            </a:r>
            <a:r>
              <a:rPr lang="en-US" altLang="zh-CN"/>
              <a:t>“</a:t>
            </a:r>
            <a:r>
              <a:rPr lang="zh-CN" altLang="en-US"/>
              <a:t>你家乡的村委会是特别法人，如果村委会租了你的收割机，没给钱，你可以起诉村委会，用村集体的财产还。</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第三部分：法定代表人与分支机构</a:t>
            </a:r>
            <a:endParaRPr lang="zh-CN" altLang="en-US"/>
          </a:p>
          <a:p>
            <a:r>
              <a:rPr lang="en-US" altLang="en-US"/>
              <a:t>①</a:t>
            </a:r>
            <a:r>
              <a:rPr lang="en-US" altLang="zh-CN"/>
              <a:t> </a:t>
            </a:r>
            <a:r>
              <a:rPr lang="zh-CN" altLang="en-US"/>
              <a:t>法定代表人：</a:t>
            </a:r>
            <a:r>
              <a:rPr lang="en-US" altLang="zh-CN"/>
              <a:t>“</a:t>
            </a:r>
            <a:r>
              <a:rPr lang="zh-CN" altLang="en-US"/>
              <a:t>是法人的</a:t>
            </a:r>
            <a:r>
              <a:rPr lang="en-US" altLang="zh-CN"/>
              <a:t>‘</a:t>
            </a:r>
            <a:r>
              <a:rPr lang="zh-CN" altLang="en-US"/>
              <a:t>代言人</a:t>
            </a:r>
            <a:r>
              <a:rPr lang="en-US" altLang="zh-CN"/>
              <a:t>’</a:t>
            </a:r>
            <a:r>
              <a:rPr lang="zh-CN" altLang="en-US"/>
              <a:t>，比如公司的董事长、总经理，学校的校长</a:t>
            </a:r>
            <a:r>
              <a:rPr lang="en-US" altLang="zh-CN"/>
              <a:t> —— </a:t>
            </a:r>
            <a:r>
              <a:rPr lang="zh-CN" altLang="en-US"/>
              <a:t>他们以法人名义做的事，后果由法人承担，不是个人承担。</a:t>
            </a:r>
            <a:r>
              <a:rPr lang="en-US" altLang="zh-CN"/>
              <a:t>”</a:t>
            </a:r>
            <a:endParaRPr lang="en-US" altLang="zh-CN"/>
          </a:p>
          <a:p>
            <a:r>
              <a:rPr lang="zh-CN" altLang="en-US"/>
              <a:t>举例：</a:t>
            </a:r>
            <a:r>
              <a:rPr lang="en-US" altLang="zh-CN"/>
              <a:t>“</a:t>
            </a:r>
            <a:r>
              <a:rPr lang="zh-CN" altLang="en-US"/>
              <a:t>公司老板（法定代表人）和你签实习合同，是代表公司签，工资由公司发，不是老板个人发。</a:t>
            </a:r>
            <a:r>
              <a:rPr lang="en-US" altLang="zh-CN"/>
              <a:t>”</a:t>
            </a:r>
            <a:endParaRPr lang="en-US" altLang="zh-CN"/>
          </a:p>
          <a:p>
            <a:r>
              <a:rPr lang="en-US" altLang="en-US"/>
              <a:t>②</a:t>
            </a:r>
            <a:r>
              <a:rPr lang="en-US" altLang="zh-CN"/>
              <a:t> </a:t>
            </a:r>
            <a:r>
              <a:rPr lang="zh-CN" altLang="en-US"/>
              <a:t>分支机构：</a:t>
            </a:r>
            <a:r>
              <a:rPr lang="en-US" altLang="zh-CN"/>
              <a:t>“</a:t>
            </a:r>
            <a:r>
              <a:rPr lang="zh-CN" altLang="en-US"/>
              <a:t>是法人的</a:t>
            </a:r>
            <a:r>
              <a:rPr lang="en-US" altLang="zh-CN"/>
              <a:t>‘</a:t>
            </a:r>
            <a:r>
              <a:rPr lang="zh-CN" altLang="en-US"/>
              <a:t>下属</a:t>
            </a:r>
            <a:r>
              <a:rPr lang="en-US" altLang="zh-CN"/>
              <a:t>’</a:t>
            </a:r>
            <a:r>
              <a:rPr lang="zh-CN" altLang="en-US"/>
              <a:t>，比如</a:t>
            </a:r>
            <a:r>
              <a:rPr lang="en-US" altLang="zh-CN"/>
              <a:t>‘</a:t>
            </a:r>
            <a:r>
              <a:rPr lang="zh-CN" altLang="en-US"/>
              <a:t>顺丰速运北京分公司</a:t>
            </a:r>
            <a:r>
              <a:rPr lang="en-US" altLang="zh-CN"/>
              <a:t>’</a:t>
            </a:r>
            <a:r>
              <a:rPr lang="zh-CN" altLang="en-US"/>
              <a:t>是</a:t>
            </a:r>
            <a:r>
              <a:rPr lang="en-US" altLang="zh-CN"/>
              <a:t>‘</a:t>
            </a:r>
            <a:r>
              <a:rPr lang="zh-CN" altLang="en-US"/>
              <a:t>顺丰速运总公司</a:t>
            </a:r>
            <a:r>
              <a:rPr lang="en-US" altLang="zh-CN"/>
              <a:t>’</a:t>
            </a:r>
            <a:r>
              <a:rPr lang="zh-CN" altLang="en-US"/>
              <a:t>的分支机构，不是独立法人</a:t>
            </a:r>
            <a:r>
              <a:rPr lang="en-US" altLang="zh-CN"/>
              <a:t> —— </a:t>
            </a:r>
            <a:r>
              <a:rPr lang="zh-CN" altLang="en-US"/>
              <a:t>分公司欠你工资，总公司要还。</a:t>
            </a:r>
            <a:r>
              <a:rPr lang="en-US" altLang="zh-CN"/>
              <a:t>”</a:t>
            </a:r>
            <a:endParaRPr lang="en-US" altLang="zh-CN"/>
          </a:p>
          <a:p>
            <a:r>
              <a:rPr lang="zh-CN" altLang="en-US"/>
              <a:t>举例：</a:t>
            </a:r>
            <a:r>
              <a:rPr lang="en-US" altLang="zh-CN"/>
              <a:t>“</a:t>
            </a:r>
            <a:r>
              <a:rPr lang="zh-CN" altLang="en-US"/>
              <a:t>你在快递公司分公司兼职，分公司欠薪，你可以找总公司要。</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分析主案例</a:t>
            </a:r>
            <a:r>
              <a:rPr lang="en-US" altLang="zh-CN"/>
              <a:t> 1</a:t>
            </a:r>
            <a:r>
              <a:rPr lang="zh-CN" altLang="en-US"/>
              <a:t>：</a:t>
            </a:r>
            <a:endParaRPr lang="zh-CN" altLang="en-US"/>
          </a:p>
          <a:p>
            <a:r>
              <a:rPr lang="zh-CN" altLang="en-US"/>
              <a:t>问题：</a:t>
            </a:r>
            <a:r>
              <a:rPr lang="en-US" altLang="zh-CN"/>
              <a:t>“XX </a:t>
            </a:r>
            <a:r>
              <a:rPr lang="zh-CN" altLang="en-US"/>
              <a:t>公司是哪种法人？小李是股东，公司欠小王工资，小李需要用个人房产还吗？依据哪条法条？</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“XX </a:t>
            </a:r>
            <a:r>
              <a:rPr lang="zh-CN" altLang="en-US">
                <a:solidFill>
                  <a:srgbClr val="FF0000"/>
                </a:solidFill>
              </a:rPr>
              <a:t>公司是营利法人（有限责任公司）；小李不需要用个人房产还</a:t>
            </a:r>
            <a:r>
              <a:rPr lang="en-US" altLang="zh-CN">
                <a:solidFill>
                  <a:srgbClr val="FF0000"/>
                </a:solidFill>
              </a:rPr>
              <a:t> —— </a:t>
            </a:r>
            <a:r>
              <a:rPr lang="zh-CN" altLang="en-US">
                <a:solidFill>
                  <a:srgbClr val="FF0000"/>
                </a:solidFill>
              </a:rPr>
              <a:t>法人用全部财产独立担责（《民法典》第</a:t>
            </a:r>
            <a:r>
              <a:rPr lang="en-US" altLang="zh-CN">
                <a:solidFill>
                  <a:srgbClr val="FF0000"/>
                </a:solidFill>
              </a:rPr>
              <a:t> 60 </a:t>
            </a:r>
            <a:r>
              <a:rPr lang="zh-CN" altLang="en-US">
                <a:solidFill>
                  <a:srgbClr val="FF0000"/>
                </a:solidFill>
              </a:rPr>
              <a:t>条），小李作为股东，只以实缴的</a:t>
            </a:r>
            <a:r>
              <a:rPr lang="en-US" altLang="zh-CN">
                <a:solidFill>
                  <a:srgbClr val="FF0000"/>
                </a:solidFill>
              </a:rPr>
              <a:t> 50 </a:t>
            </a:r>
            <a:r>
              <a:rPr lang="zh-CN" altLang="en-US">
                <a:solidFill>
                  <a:srgbClr val="FF0000"/>
                </a:solidFill>
              </a:rPr>
              <a:t>万元为限担责，如果</a:t>
            </a:r>
            <a:r>
              <a:rPr lang="en-US" altLang="zh-CN">
                <a:solidFill>
                  <a:srgbClr val="FF0000"/>
                </a:solidFill>
              </a:rPr>
              <a:t> 50 </a:t>
            </a:r>
            <a:r>
              <a:rPr lang="zh-CN" altLang="en-US">
                <a:solidFill>
                  <a:srgbClr val="FF0000"/>
                </a:solidFill>
              </a:rPr>
              <a:t>万元已实缴，小李不用再担责；如果</a:t>
            </a:r>
            <a:r>
              <a:rPr lang="en-US" altLang="zh-CN">
                <a:solidFill>
                  <a:srgbClr val="FF0000"/>
                </a:solidFill>
              </a:rPr>
              <a:t> 50 </a:t>
            </a:r>
            <a:r>
              <a:rPr lang="zh-CN" altLang="en-US">
                <a:solidFill>
                  <a:srgbClr val="FF0000"/>
                </a:solidFill>
              </a:rPr>
              <a:t>万元未实缴，小李需补缴</a:t>
            </a:r>
            <a:r>
              <a:rPr lang="en-US" altLang="zh-CN">
                <a:solidFill>
                  <a:srgbClr val="FF0000"/>
                </a:solidFill>
              </a:rPr>
              <a:t> 50 </a:t>
            </a:r>
            <a:r>
              <a:rPr lang="zh-CN" altLang="en-US">
                <a:solidFill>
                  <a:srgbClr val="FF0000"/>
                </a:solidFill>
              </a:rPr>
              <a:t>万元，用于还工资，但不用掏个人房产。</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学校是哪种法人？机床老化导致小李受伤，学校是否需要承担责任？依据哪条法条？</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学校是非营利法人（事业单位法人）；需要承担责任</a:t>
            </a:r>
            <a:r>
              <a:rPr lang="en-US" altLang="zh-CN">
                <a:solidFill>
                  <a:srgbClr val="FF0000"/>
                </a:solidFill>
              </a:rPr>
              <a:t> —— </a:t>
            </a:r>
            <a:r>
              <a:rPr lang="zh-CN" altLang="en-US">
                <a:solidFill>
                  <a:srgbClr val="FF0000"/>
                </a:solidFill>
              </a:rPr>
              <a:t>学校未及时维修机床，存在过错，用自己的财产（办学经费）赔偿小李的医疗费（《民法典》第</a:t>
            </a:r>
            <a:r>
              <a:rPr lang="en-US" altLang="zh-CN">
                <a:solidFill>
                  <a:srgbClr val="FF0000"/>
                </a:solidFill>
              </a:rPr>
              <a:t> 87 </a:t>
            </a:r>
            <a:r>
              <a:rPr lang="zh-CN" altLang="en-US">
                <a:solidFill>
                  <a:srgbClr val="FF0000"/>
                </a:solidFill>
              </a:rPr>
              <a:t>条、第</a:t>
            </a:r>
            <a:r>
              <a:rPr lang="en-US" altLang="zh-CN">
                <a:solidFill>
                  <a:srgbClr val="FF0000"/>
                </a:solidFill>
              </a:rPr>
              <a:t> 60 </a:t>
            </a:r>
            <a:r>
              <a:rPr lang="zh-CN" altLang="en-US">
                <a:solidFill>
                  <a:srgbClr val="FF0000"/>
                </a:solidFill>
              </a:rPr>
              <a:t>条），不能推给供应商。</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张某是法定代表人，越权签合同，</a:t>
            </a:r>
            <a:r>
              <a:rPr lang="en-US" altLang="zh-CN"/>
              <a:t>XX </a:t>
            </a:r>
            <a:r>
              <a:rPr lang="zh-CN" altLang="en-US"/>
              <a:t>公司是否需要担责？小王是</a:t>
            </a:r>
            <a:r>
              <a:rPr lang="en-US" altLang="zh-CN"/>
              <a:t>‘</a:t>
            </a:r>
            <a:r>
              <a:rPr lang="zh-CN" altLang="en-US"/>
              <a:t>善意相对人</a:t>
            </a:r>
            <a:r>
              <a:rPr lang="en-US" altLang="zh-CN"/>
              <a:t>’</a:t>
            </a:r>
            <a:r>
              <a:rPr lang="zh-CN" altLang="en-US"/>
              <a:t>吗？依据哪条法条？</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需要担责</a:t>
            </a:r>
            <a:r>
              <a:rPr lang="en-US" altLang="zh-CN">
                <a:solidFill>
                  <a:srgbClr val="FF0000"/>
                </a:solidFill>
              </a:rPr>
              <a:t> —— </a:t>
            </a:r>
            <a:r>
              <a:rPr lang="zh-CN" altLang="en-US">
                <a:solidFill>
                  <a:srgbClr val="FF0000"/>
                </a:solidFill>
              </a:rPr>
              <a:t>法定代表人以法人名义从事的民事活动，后果由法人承受（《民法典》第</a:t>
            </a:r>
            <a:r>
              <a:rPr lang="en-US" altLang="zh-CN">
                <a:solidFill>
                  <a:srgbClr val="FF0000"/>
                </a:solidFill>
              </a:rPr>
              <a:t> 61 </a:t>
            </a:r>
            <a:r>
              <a:rPr lang="zh-CN" altLang="en-US">
                <a:solidFill>
                  <a:srgbClr val="FF0000"/>
                </a:solidFill>
              </a:rPr>
              <a:t>条）；小王不知道张某越权，是善意相对人，所以</a:t>
            </a:r>
            <a:r>
              <a:rPr lang="en-US" altLang="zh-CN">
                <a:solidFill>
                  <a:srgbClr val="FF0000"/>
                </a:solidFill>
              </a:rPr>
              <a:t> XX </a:t>
            </a:r>
            <a:r>
              <a:rPr lang="zh-CN" altLang="en-US">
                <a:solidFill>
                  <a:srgbClr val="FF0000"/>
                </a:solidFill>
              </a:rPr>
              <a:t>公司不能以</a:t>
            </a:r>
            <a:r>
              <a:rPr lang="en-US" altLang="zh-CN">
                <a:solidFill>
                  <a:srgbClr val="FF0000"/>
                </a:solidFill>
              </a:rPr>
              <a:t>‘</a:t>
            </a:r>
            <a:r>
              <a:rPr lang="zh-CN" altLang="en-US">
                <a:solidFill>
                  <a:srgbClr val="FF0000"/>
                </a:solidFill>
              </a:rPr>
              <a:t>越权</a:t>
            </a:r>
            <a:r>
              <a:rPr lang="en-US" altLang="zh-CN">
                <a:solidFill>
                  <a:srgbClr val="FF0000"/>
                </a:solidFill>
              </a:rPr>
              <a:t>’</a:t>
            </a:r>
            <a:r>
              <a:rPr lang="zh-CN" altLang="en-US">
                <a:solidFill>
                  <a:srgbClr val="FF0000"/>
                </a:solidFill>
              </a:rPr>
              <a:t>为由拒绝供货，应供货或退还</a:t>
            </a:r>
            <a:r>
              <a:rPr lang="en-US" altLang="zh-CN">
                <a:solidFill>
                  <a:srgbClr val="FF0000"/>
                </a:solidFill>
              </a:rPr>
              <a:t> 5000 </a:t>
            </a:r>
            <a:r>
              <a:rPr lang="zh-CN" altLang="en-US">
                <a:solidFill>
                  <a:srgbClr val="FF0000"/>
                </a:solidFill>
              </a:rPr>
              <a:t>元。</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4</a:t>
            </a:r>
            <a:r>
              <a:rPr lang="zh-CN" altLang="en-US"/>
              <a:t>：</a:t>
            </a:r>
            <a:endParaRPr lang="zh-CN" altLang="en-US"/>
          </a:p>
          <a:p>
            <a:r>
              <a:rPr lang="zh-CN" altLang="en-US"/>
              <a:t>问题：</a:t>
            </a:r>
            <a:r>
              <a:rPr lang="en-US" altLang="zh-CN"/>
              <a:t>“</a:t>
            </a:r>
            <a:r>
              <a:rPr lang="zh-CN" altLang="en-US"/>
              <a:t>北京分公司是独立法人吗？小孙能要求总公司支付工资吗？依据哪条法条？</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不是独立法人，是分支机构；能要求总公司支付工资</a:t>
            </a:r>
            <a:r>
              <a:rPr lang="en-US" altLang="zh-CN">
                <a:solidFill>
                  <a:srgbClr val="FF0000"/>
                </a:solidFill>
              </a:rPr>
              <a:t> —— </a:t>
            </a:r>
            <a:r>
              <a:rPr lang="zh-CN" altLang="en-US">
                <a:solidFill>
                  <a:srgbClr val="FF0000"/>
                </a:solidFill>
              </a:rPr>
              <a:t>分支机构的债务，不足以承担的，由法人（总公司）承担（《民法典》第</a:t>
            </a:r>
            <a:r>
              <a:rPr lang="en-US" altLang="zh-CN">
                <a:solidFill>
                  <a:srgbClr val="FF0000"/>
                </a:solidFill>
              </a:rPr>
              <a:t> 74 </a:t>
            </a:r>
            <a:r>
              <a:rPr lang="zh-CN" altLang="en-US">
                <a:solidFill>
                  <a:srgbClr val="FF0000"/>
                </a:solidFill>
              </a:rPr>
              <a:t>条），所以小孙可以找总公司要</a:t>
            </a:r>
            <a:r>
              <a:rPr lang="en-US" altLang="zh-CN">
                <a:solidFill>
                  <a:srgbClr val="FF0000"/>
                </a:solidFill>
              </a:rPr>
              <a:t> 3000 </a:t>
            </a:r>
            <a:r>
              <a:rPr lang="zh-CN" altLang="en-US">
                <a:solidFill>
                  <a:srgbClr val="FF0000"/>
                </a:solidFill>
              </a:rPr>
              <a:t>元工资。</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核心记忆：</a:t>
            </a:r>
            <a:r>
              <a:rPr lang="en-US" altLang="zh-CN"/>
              <a:t>“</a:t>
            </a:r>
            <a:r>
              <a:rPr lang="zh-CN" altLang="en-US"/>
              <a:t>法人分三类，营利（公司，股东有限责）、非营利（学校，公益不分红）、特别（村委会，公共管理）；法人自己还债，股东不还；法定代表人做事法人担，分公司欠债总公司还。</a:t>
            </a:r>
            <a:r>
              <a:rPr lang="en-US" altLang="zh-CN"/>
              <a:t>”</a:t>
            </a:r>
            <a:endParaRPr lang="en-US" altLang="zh-CN"/>
          </a:p>
          <a:p>
            <a:r>
              <a:rPr lang="en-US" altLang="en-US"/>
              <a:t>◦</a:t>
            </a:r>
            <a:r>
              <a:rPr lang="zh-CN" altLang="en-US"/>
              <a:t>实习提示：</a:t>
            </a:r>
            <a:r>
              <a:rPr lang="en-US" altLang="zh-CN"/>
              <a:t>“</a:t>
            </a:r>
            <a:r>
              <a:rPr lang="zh-CN" altLang="en-US"/>
              <a:t>实习找工作，优先选</a:t>
            </a:r>
            <a:r>
              <a:rPr lang="en-US" altLang="zh-CN"/>
              <a:t>‘</a:t>
            </a:r>
            <a:r>
              <a:rPr lang="zh-CN" altLang="en-US"/>
              <a:t>公司</a:t>
            </a:r>
            <a:r>
              <a:rPr lang="en-US" altLang="zh-CN"/>
              <a:t>’</a:t>
            </a:r>
            <a:r>
              <a:rPr lang="zh-CN" altLang="en-US"/>
              <a:t>（营利法人），签合同时看清楚</a:t>
            </a:r>
            <a:r>
              <a:rPr lang="en-US" altLang="zh-CN"/>
              <a:t>‘</a:t>
            </a:r>
            <a:r>
              <a:rPr lang="zh-CN" altLang="en-US"/>
              <a:t>甲方</a:t>
            </a:r>
            <a:r>
              <a:rPr lang="en-US" altLang="zh-CN"/>
              <a:t>’</a:t>
            </a:r>
            <a:r>
              <a:rPr lang="zh-CN" altLang="en-US"/>
              <a:t>是公司还是个体户；如果公司欠薪，找公司要，不是找老板个人（除非老板未实缴出资）；如果是分公司，也可以找总公司。</a:t>
            </a:r>
            <a:r>
              <a:rPr lang="en-US" altLang="zh-CN"/>
              <a:t>”</a:t>
            </a:r>
            <a:endParaRPr lang="en-US" altLang="zh-CN"/>
          </a:p>
        </p:txBody>
      </p:sp>
      <p:sp>
        <p:nvSpPr>
          <p:cNvPr id="3" name="标题 2"/>
          <p:cNvSpPr>
            <a:spLocks noGrp="1"/>
          </p:cNvSpPr>
          <p:nvPr>
            <p:ph type="title"/>
            <p:custDataLst>
              <p:tags r:id="rId2"/>
            </p:custDataLst>
          </p:nvPr>
        </p:nvSpPr>
        <p:spPr/>
        <p:txBody>
          <a:bodyPr/>
          <a:p>
            <a:r>
              <a:rPr lang="zh-CN" altLang="en-US">
                <a:sym typeface="+mn-ea"/>
              </a:rPr>
              <a:t>小结（核心记忆</a:t>
            </a:r>
            <a:r>
              <a:rPr lang="en-US" altLang="zh-CN">
                <a:sym typeface="+mn-ea"/>
              </a:rPr>
              <a:t> + </a:t>
            </a:r>
            <a:r>
              <a:rPr lang="zh-CN" altLang="en-US">
                <a:sym typeface="+mn-ea"/>
              </a:rPr>
              <a:t>实习提示）</a:t>
            </a:r>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t>第 5 课时：民事主体（三）—— 非法人组织</a:t>
            </a:r>
            <a:endParaRPr lang="zh-CN" altLang="en-US"/>
          </a:p>
        </p:txBody>
      </p:sp>
      <p:sp>
        <p:nvSpPr>
          <p:cNvPr id="3" name="装饰  1"/>
          <p:cNvSpPr>
            <a:spLocks noGrp="1"/>
          </p:cNvSpPr>
          <p:nvPr>
            <p:ph type="body" idx="16390"/>
            <p:custDataLst>
              <p:tags r:id="rId2"/>
            </p:custDataLst>
          </p:nvPr>
        </p:nvSpPr>
        <p:spPr/>
        <p:txBody>
          <a:bodyPr/>
          <a:p>
            <a:r>
              <a:rPr lang="zh-CN" altLang="en-US"/>
              <a:t> </a:t>
            </a:r>
            <a:endParaRPr lang="zh-CN" altLang="en-US"/>
          </a:p>
        </p:txBody>
      </p:sp>
      <p:sp>
        <p:nvSpPr>
          <p:cNvPr id="4" name="文本占位符 3"/>
          <p:cNvSpPr>
            <a:spLocks noGrp="1"/>
          </p:cNvSpPr>
          <p:nvPr>
            <p:ph type="body" idx="16386"/>
            <p:custDataLst>
              <p:tags r:id="rId3"/>
            </p:custDataLst>
          </p:nvPr>
        </p:nvSpPr>
        <p:spPr/>
        <p:txBody>
          <a:bodyPr/>
          <a:p>
            <a:r>
              <a:rPr lang="zh-CN" altLang="en-US"/>
              <a:t>非法人组织的概念</a:t>
            </a:r>
            <a:endParaRPr lang="zh-CN" altLang="en-US"/>
          </a:p>
        </p:txBody>
      </p:sp>
      <p:sp>
        <p:nvSpPr>
          <p:cNvPr id="5" name="文本占位符 4"/>
          <p:cNvSpPr>
            <a:spLocks noGrp="1"/>
          </p:cNvSpPr>
          <p:nvPr>
            <p:ph type="body" idx="16387"/>
            <p:custDataLst>
              <p:tags r:id="rId4"/>
            </p:custDataLst>
          </p:nvPr>
        </p:nvSpPr>
        <p:spPr/>
        <p:txBody>
          <a:bodyPr>
            <a:noAutofit/>
          </a:bodyPr>
          <a:p>
            <a:r>
              <a:rPr lang="zh-CN" altLang="en-US" sz="1800"/>
              <a:t>详细描述：非法人组织是不具有法人资格，但是能够依法以自己的名义从事民事活动的组织。它介于自然人和法人之间，具有一定的民事权利能力和行为能力，在社会经济生活中发挥着独特的作用。</a:t>
            </a:r>
            <a:endParaRPr lang="zh-CN" altLang="en-US" sz="1800"/>
          </a:p>
        </p:txBody>
      </p:sp>
      <p:sp>
        <p:nvSpPr>
          <p:cNvPr id="6" name="装饰  4"/>
          <p:cNvSpPr>
            <a:spLocks noGrp="1"/>
          </p:cNvSpPr>
          <p:nvPr>
            <p:ph type="body" idx="16391"/>
            <p:custDataLst>
              <p:tags r:id="rId5"/>
            </p:custDataLst>
          </p:nvPr>
        </p:nvSpPr>
        <p:spPr/>
        <p:txBody>
          <a:bodyPr/>
          <a:p>
            <a:r>
              <a:rPr lang="zh-CN" altLang="en-US"/>
              <a:t> </a:t>
            </a:r>
            <a:endParaRPr lang="zh-CN" altLang="en-US"/>
          </a:p>
        </p:txBody>
      </p:sp>
      <p:sp>
        <p:nvSpPr>
          <p:cNvPr id="7" name="文本占位符 6"/>
          <p:cNvSpPr>
            <a:spLocks noGrp="1"/>
          </p:cNvSpPr>
          <p:nvPr>
            <p:ph type="body" idx="16388"/>
            <p:custDataLst>
              <p:tags r:id="rId6"/>
            </p:custDataLst>
          </p:nvPr>
        </p:nvSpPr>
        <p:spPr/>
        <p:txBody>
          <a:bodyPr/>
          <a:p>
            <a:r>
              <a:rPr lang="zh-CN" altLang="en-US"/>
              <a:t>非法人组织的类型</a:t>
            </a:r>
            <a:endParaRPr lang="zh-CN" altLang="en-US"/>
          </a:p>
        </p:txBody>
      </p:sp>
      <p:sp>
        <p:nvSpPr>
          <p:cNvPr id="8" name="文本占位符 7"/>
          <p:cNvSpPr>
            <a:spLocks noGrp="1"/>
          </p:cNvSpPr>
          <p:nvPr>
            <p:ph type="body" idx="16389"/>
            <p:custDataLst>
              <p:tags r:id="rId7"/>
            </p:custDataLst>
          </p:nvPr>
        </p:nvSpPr>
        <p:spPr/>
        <p:txBody>
          <a:bodyPr>
            <a:noAutofit/>
          </a:bodyPr>
          <a:p>
            <a:r>
              <a:rPr lang="zh-CN" altLang="en-US" sz="1800"/>
              <a:t>详细描述：常见的非法人组织类型包括个人独资企业、合伙企业、不具有法人资格的专业服务机构等。这些非法人组织在设立、运营和责任承担等方面都有其自身的特点和法律规定。</a:t>
            </a:r>
            <a:endParaRPr lang="zh-CN" altLang="en-US" sz="1800"/>
          </a:p>
        </p:txBody>
      </p:sp>
    </p:spTree>
    <p:custDataLst>
      <p:tags r:id="rId8"/>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1.</a:t>
            </a:r>
            <a:r>
              <a:rPr lang="zh-CN" altLang="en-US"/>
              <a:t>掌握非法人组织的定义与类型（个人独资企业、合伙企业、个体工商户），能区分非法人组织与法人</a:t>
            </a:r>
            <a:endParaRPr lang="zh-CN" altLang="en-US"/>
          </a:p>
          <a:p>
            <a:r>
              <a:rPr lang="en-US" altLang="zh-CN"/>
              <a:t>2.</a:t>
            </a:r>
            <a:r>
              <a:rPr lang="zh-CN" altLang="en-US"/>
              <a:t>理解非法人组织</a:t>
            </a:r>
            <a:r>
              <a:rPr lang="en-US" altLang="zh-CN"/>
              <a:t> “</a:t>
            </a:r>
            <a:r>
              <a:rPr lang="zh-CN" altLang="en-US"/>
              <a:t>出资人承担无限责任</a:t>
            </a:r>
            <a:r>
              <a:rPr lang="en-US" altLang="zh-CN"/>
              <a:t>” </a:t>
            </a:r>
            <a:r>
              <a:rPr lang="zh-CN" altLang="en-US"/>
              <a:t>的核心特征（出资人用个人财产替组织还债）</a:t>
            </a:r>
            <a:endParaRPr lang="zh-CN" altLang="en-US"/>
          </a:p>
          <a:p>
            <a:r>
              <a:rPr lang="en-US" altLang="zh-CN"/>
              <a:t>3.</a:t>
            </a:r>
            <a:r>
              <a:rPr lang="zh-CN" altLang="en-US"/>
              <a:t>能结合创业、消费场景，判断某一组织是否为非法人组织，以及责任承担方式</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a:t>
            </a:r>
            <a:r>
              <a:rPr lang="en-US" altLang="zh-CN"/>
              <a:t>15 </a:t>
            </a:r>
            <a:r>
              <a:rPr lang="zh-CN" altLang="en-US"/>
              <a:t>岁学生花</a:t>
            </a:r>
            <a:r>
              <a:rPr lang="en-US" altLang="zh-CN"/>
              <a:t> 3000 </a:t>
            </a:r>
            <a:r>
              <a:rPr lang="zh-CN" altLang="en-US"/>
              <a:t>元买游戏机</a:t>
            </a:r>
            <a:endParaRPr lang="zh-CN" altLang="en-US"/>
          </a:p>
          <a:p>
            <a:r>
              <a:rPr lang="zh-CN" altLang="en-US"/>
              <a:t>小李是高职附属中专学生，</a:t>
            </a:r>
            <a:r>
              <a:rPr lang="en-US" altLang="zh-CN"/>
              <a:t>15 </a:t>
            </a:r>
            <a:r>
              <a:rPr lang="zh-CN" altLang="en-US"/>
              <a:t>周岁，偷偷拿家长的银行卡，在网上花</a:t>
            </a:r>
            <a:r>
              <a:rPr lang="en-US" altLang="zh-CN"/>
              <a:t> 3000 </a:t>
            </a:r>
            <a:r>
              <a:rPr lang="zh-CN" altLang="en-US"/>
              <a:t>元买了一台游戏机。家长发现后，联系商家要求退款，商家以</a:t>
            </a:r>
            <a:r>
              <a:rPr lang="en-US" altLang="zh-CN"/>
              <a:t> “</a:t>
            </a:r>
            <a:r>
              <a:rPr lang="zh-CN" altLang="en-US"/>
              <a:t>商品已拆封，小李自愿购买</a:t>
            </a:r>
            <a:r>
              <a:rPr lang="en-US" altLang="zh-CN"/>
              <a:t>” </a:t>
            </a:r>
            <a:r>
              <a:rPr lang="zh-CN" altLang="en-US"/>
              <a:t>为由拒绝</a:t>
            </a:r>
            <a:r>
              <a:rPr lang="en-US" altLang="zh-CN"/>
              <a:t> —— </a:t>
            </a:r>
            <a:r>
              <a:rPr lang="zh-CN" altLang="en-US"/>
              <a:t>小李的购买行为是否有效？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：个体工商户拖欠兼职工资</a:t>
            </a:r>
            <a:endParaRPr lang="zh-CN" altLang="en-US"/>
          </a:p>
          <a:p>
            <a:r>
              <a:rPr lang="zh-CN" altLang="en-US"/>
              <a:t>小王是高职餐饮专业学生，在学校附近的</a:t>
            </a:r>
            <a:r>
              <a:rPr lang="en-US" altLang="zh-CN"/>
              <a:t> “</a:t>
            </a:r>
            <a:r>
              <a:rPr lang="zh-CN" altLang="en-US"/>
              <a:t>小张小吃店</a:t>
            </a:r>
            <a:r>
              <a:rPr lang="en-US" altLang="zh-CN"/>
              <a:t>”</a:t>
            </a:r>
            <a:r>
              <a:rPr lang="zh-CN" altLang="en-US"/>
              <a:t>（营业执照登记为</a:t>
            </a:r>
            <a:r>
              <a:rPr lang="en-US" altLang="zh-CN"/>
              <a:t> “</a:t>
            </a:r>
            <a:r>
              <a:rPr lang="zh-CN" altLang="en-US"/>
              <a:t>个体工商户</a:t>
            </a:r>
            <a:r>
              <a:rPr lang="en-US" altLang="zh-CN"/>
              <a:t>”</a:t>
            </a:r>
            <a:r>
              <a:rPr lang="zh-CN" altLang="en-US"/>
              <a:t>，经营者是小张）兼职服务员，约定</a:t>
            </a:r>
            <a:r>
              <a:rPr lang="en-US" altLang="zh-CN"/>
              <a:t> “</a:t>
            </a:r>
            <a:r>
              <a:rPr lang="zh-CN" altLang="en-US"/>
              <a:t>月薪</a:t>
            </a:r>
            <a:r>
              <a:rPr lang="en-US" altLang="zh-CN"/>
              <a:t> 1800 </a:t>
            </a:r>
            <a:r>
              <a:rPr lang="zh-CN" altLang="en-US"/>
              <a:t>元，月底发放</a:t>
            </a:r>
            <a:r>
              <a:rPr lang="en-US" altLang="zh-CN"/>
              <a:t>”</a:t>
            </a:r>
            <a:r>
              <a:rPr lang="zh-CN" altLang="en-US"/>
              <a:t>。月底时，小张以</a:t>
            </a:r>
            <a:r>
              <a:rPr lang="en-US" altLang="zh-CN"/>
              <a:t> “</a:t>
            </a:r>
            <a:r>
              <a:rPr lang="zh-CN" altLang="en-US"/>
              <a:t>生意不好</a:t>
            </a:r>
            <a:r>
              <a:rPr lang="en-US" altLang="zh-CN"/>
              <a:t>” </a:t>
            </a:r>
            <a:r>
              <a:rPr lang="zh-CN" altLang="en-US"/>
              <a:t>为由，拖欠小王工资。小王查询发现，</a:t>
            </a:r>
            <a:r>
              <a:rPr lang="en-US" altLang="zh-CN"/>
              <a:t>“</a:t>
            </a:r>
            <a:r>
              <a:rPr lang="zh-CN" altLang="en-US"/>
              <a:t>小张小吃店</a:t>
            </a:r>
            <a:r>
              <a:rPr lang="en-US" altLang="zh-CN"/>
              <a:t>” </a:t>
            </a:r>
            <a:r>
              <a:rPr lang="zh-CN" altLang="en-US"/>
              <a:t>账户没钱，但小张个人有一辆价值</a:t>
            </a:r>
            <a:r>
              <a:rPr lang="en-US" altLang="zh-CN"/>
              <a:t> 5 </a:t>
            </a:r>
            <a:r>
              <a:rPr lang="zh-CN" altLang="en-US"/>
              <a:t>万元的汽车。小王要求小张用汽车抵债（或卖车还钱）</a:t>
            </a:r>
            <a:r>
              <a:rPr lang="en-US" altLang="zh-CN"/>
              <a:t>—— </a:t>
            </a:r>
            <a:r>
              <a:rPr lang="zh-CN" altLang="en-US"/>
              <a:t>小张是否需要用个人财产还工资？</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：个人独资企业欠债，出资人担责</a:t>
            </a:r>
            <a:endParaRPr lang="zh-CN" altLang="en-US"/>
          </a:p>
          <a:p>
            <a:r>
              <a:rPr lang="zh-CN" altLang="en-US"/>
              <a:t>小李是高职计算机专业学生，毕业后创业，成立</a:t>
            </a:r>
            <a:r>
              <a:rPr lang="en-US" altLang="zh-CN"/>
              <a:t> “</a:t>
            </a:r>
            <a:r>
              <a:rPr lang="zh-CN" altLang="en-US"/>
              <a:t>小李电脑维修部</a:t>
            </a:r>
            <a:r>
              <a:rPr lang="en-US" altLang="zh-CN"/>
              <a:t>”</a:t>
            </a:r>
            <a:r>
              <a:rPr lang="zh-CN" altLang="en-US"/>
              <a:t>（个人独资企业，出资人是小李）。因维修失误，导致客户的笔记本电脑损坏，需赔偿客户</a:t>
            </a:r>
            <a:r>
              <a:rPr lang="en-US" altLang="zh-CN"/>
              <a:t> 2 </a:t>
            </a:r>
            <a:r>
              <a:rPr lang="zh-CN" altLang="en-US"/>
              <a:t>万元。</a:t>
            </a:r>
            <a:r>
              <a:rPr lang="en-US" altLang="zh-CN"/>
              <a:t>“</a:t>
            </a:r>
            <a:r>
              <a:rPr lang="zh-CN" altLang="en-US"/>
              <a:t>小李电脑维修部</a:t>
            </a:r>
            <a:r>
              <a:rPr lang="en-US" altLang="zh-CN"/>
              <a:t>” </a:t>
            </a:r>
            <a:r>
              <a:rPr lang="zh-CN" altLang="en-US"/>
              <a:t>账户只有</a:t>
            </a:r>
            <a:r>
              <a:rPr lang="en-US" altLang="zh-CN"/>
              <a:t> 5000 </a:t>
            </a:r>
            <a:r>
              <a:rPr lang="zh-CN" altLang="en-US"/>
              <a:t>元，客户要求小李用个人财产（如父母给的</a:t>
            </a:r>
            <a:r>
              <a:rPr lang="en-US" altLang="zh-CN"/>
              <a:t> 1 </a:t>
            </a:r>
            <a:r>
              <a:rPr lang="zh-CN" altLang="en-US"/>
              <a:t>万元存款）赔偿</a:t>
            </a:r>
            <a:r>
              <a:rPr lang="en-US" altLang="zh-CN"/>
              <a:t> —— </a:t>
            </a:r>
            <a:r>
              <a:rPr lang="zh-CN" altLang="en-US"/>
              <a:t>小李是否需要用个人财产赔偿？</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：合伙企业的无限连带责任</a:t>
            </a:r>
            <a:endParaRPr lang="zh-CN" altLang="en-US"/>
          </a:p>
          <a:p>
            <a:r>
              <a:rPr lang="zh-CN" altLang="en-US"/>
              <a:t>小赵、小孙是高职电商专业学生，毕业后合伙开了一家</a:t>
            </a:r>
            <a:r>
              <a:rPr lang="en-US" altLang="zh-CN"/>
              <a:t> “</a:t>
            </a:r>
            <a:r>
              <a:rPr lang="zh-CN" altLang="en-US"/>
              <a:t>赵孙网店运营工作室</a:t>
            </a:r>
            <a:r>
              <a:rPr lang="en-US" altLang="zh-CN"/>
              <a:t>”</a:t>
            </a:r>
            <a:r>
              <a:rPr lang="zh-CN" altLang="en-US"/>
              <a:t>（普通合伙企业，两人各占</a:t>
            </a:r>
            <a:r>
              <a:rPr lang="en-US" altLang="zh-CN"/>
              <a:t> 50% </a:t>
            </a:r>
            <a:r>
              <a:rPr lang="zh-CN" altLang="en-US"/>
              <a:t>股份），未约定债务承担比例。工作室因未按约定为客户运营网店，需赔偿客户</a:t>
            </a:r>
            <a:r>
              <a:rPr lang="en-US" altLang="zh-CN"/>
              <a:t> 3 </a:t>
            </a:r>
            <a:r>
              <a:rPr lang="zh-CN" altLang="en-US"/>
              <a:t>万元。工作室账户没钱，客户要求小赵赔偿</a:t>
            </a:r>
            <a:r>
              <a:rPr lang="en-US" altLang="zh-CN"/>
              <a:t> 3 </a:t>
            </a:r>
            <a:r>
              <a:rPr lang="zh-CN" altLang="en-US"/>
              <a:t>万元，小赵认为</a:t>
            </a:r>
            <a:r>
              <a:rPr lang="en-US" altLang="zh-CN"/>
              <a:t> “</a:t>
            </a:r>
            <a:r>
              <a:rPr lang="zh-CN" altLang="en-US"/>
              <a:t>自己只占</a:t>
            </a:r>
            <a:r>
              <a:rPr lang="en-US" altLang="zh-CN"/>
              <a:t> 50% </a:t>
            </a:r>
            <a:r>
              <a:rPr lang="zh-CN" altLang="en-US"/>
              <a:t>股份，最多赔</a:t>
            </a:r>
            <a:r>
              <a:rPr lang="en-US" altLang="zh-CN"/>
              <a:t> 1.5 </a:t>
            </a:r>
            <a:r>
              <a:rPr lang="zh-CN" altLang="en-US"/>
              <a:t>万元</a:t>
            </a:r>
            <a:r>
              <a:rPr lang="en-US" altLang="zh-CN"/>
              <a:t>”—— </a:t>
            </a:r>
            <a:r>
              <a:rPr lang="zh-CN" altLang="en-US"/>
              <a:t>小赵是否需要赔偿</a:t>
            </a:r>
            <a:r>
              <a:rPr lang="en-US" altLang="zh-CN"/>
              <a:t> 3 </a:t>
            </a:r>
            <a:r>
              <a:rPr lang="zh-CN" altLang="en-US"/>
              <a:t>万元？</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4</a:t>
            </a:r>
            <a:r>
              <a:rPr lang="zh-CN" altLang="en-US"/>
              <a:t>：非法人组织与法人的区别（创业选择）</a:t>
            </a:r>
            <a:endParaRPr lang="zh-CN" altLang="en-US"/>
          </a:p>
          <a:p>
            <a:r>
              <a:rPr lang="zh-CN" altLang="en-US"/>
              <a:t>小王、小李、小张是高职机械专业学生，毕业后想创业开一家</a:t>
            </a:r>
            <a:r>
              <a:rPr lang="en-US" altLang="zh-CN"/>
              <a:t> “</a:t>
            </a:r>
            <a:r>
              <a:rPr lang="zh-CN" altLang="en-US"/>
              <a:t>机械配件销售店</a:t>
            </a:r>
            <a:r>
              <a:rPr lang="en-US" altLang="zh-CN"/>
              <a:t>”</a:t>
            </a:r>
            <a:r>
              <a:rPr lang="zh-CN" altLang="en-US"/>
              <a:t>，三人讨论</a:t>
            </a:r>
            <a:r>
              <a:rPr lang="en-US" altLang="zh-CN"/>
              <a:t> “</a:t>
            </a:r>
            <a:r>
              <a:rPr lang="zh-CN" altLang="en-US"/>
              <a:t>是注册公司（法人）还是合伙企业（非法人组织）</a:t>
            </a:r>
            <a:r>
              <a:rPr lang="en-US" altLang="zh-CN"/>
              <a:t>”</a:t>
            </a:r>
            <a:r>
              <a:rPr lang="zh-CN" altLang="en-US"/>
              <a:t>：小王担心</a:t>
            </a:r>
            <a:r>
              <a:rPr lang="en-US" altLang="zh-CN"/>
              <a:t> “</a:t>
            </a:r>
            <a:r>
              <a:rPr lang="zh-CN" altLang="en-US"/>
              <a:t>如果店欠了钱，自己要掏个人财产还</a:t>
            </a:r>
            <a:r>
              <a:rPr lang="en-US" altLang="zh-CN"/>
              <a:t>”</a:t>
            </a:r>
            <a:r>
              <a:rPr lang="zh-CN" altLang="en-US"/>
              <a:t>，小李担心</a:t>
            </a:r>
            <a:r>
              <a:rPr lang="en-US" altLang="zh-CN"/>
              <a:t> “</a:t>
            </a:r>
            <a:r>
              <a:rPr lang="zh-CN" altLang="en-US"/>
              <a:t>注册公司手续复杂，费用高</a:t>
            </a:r>
            <a:r>
              <a:rPr lang="en-US" altLang="zh-CN"/>
              <a:t>”</a:t>
            </a:r>
            <a:r>
              <a:rPr lang="zh-CN" altLang="en-US"/>
              <a:t>。三人想知道：注册公司和合伙企业，在责任承担上有什么区别？</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1.</a:t>
            </a:r>
            <a:r>
              <a:rPr lang="zh-CN" altLang="en-US"/>
              <a:t>《民法典》第</a:t>
            </a:r>
            <a:r>
              <a:rPr lang="en-US" altLang="zh-CN"/>
              <a:t> 102 </a:t>
            </a:r>
            <a:r>
              <a:rPr lang="zh-CN" altLang="en-US"/>
              <a:t>条【非法人组织定义】：</a:t>
            </a:r>
            <a:r>
              <a:rPr lang="en-US" altLang="zh-CN"/>
              <a:t>“</a:t>
            </a:r>
            <a:r>
              <a:rPr lang="zh-CN" altLang="en-US"/>
              <a:t>非法人组织是不具有法人资格，但是能够依法以自己的名义从事民事活动的组织。非法人组织包括个人独资企业、合伙企业、不具有法人资格的专业服务机构等。</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非法人组织是</a:t>
            </a:r>
            <a:r>
              <a:rPr lang="en-US" altLang="zh-CN">
                <a:solidFill>
                  <a:srgbClr val="FF0000"/>
                </a:solidFill>
              </a:rPr>
              <a:t> “</a:t>
            </a:r>
            <a:r>
              <a:rPr lang="zh-CN" altLang="en-US">
                <a:solidFill>
                  <a:srgbClr val="FF0000"/>
                </a:solidFill>
              </a:rPr>
              <a:t>组织</a:t>
            </a:r>
            <a:r>
              <a:rPr lang="en-US" altLang="zh-CN">
                <a:solidFill>
                  <a:srgbClr val="FF0000"/>
                </a:solidFill>
              </a:rPr>
              <a:t>”</a:t>
            </a:r>
            <a:r>
              <a:rPr lang="zh-CN" altLang="en-US">
                <a:solidFill>
                  <a:srgbClr val="FF0000"/>
                </a:solidFill>
              </a:rPr>
              <a:t>，但不是法人（没有</a:t>
            </a:r>
            <a:r>
              <a:rPr lang="en-US" altLang="zh-CN">
                <a:solidFill>
                  <a:srgbClr val="FF0000"/>
                </a:solidFill>
              </a:rPr>
              <a:t> “</a:t>
            </a:r>
            <a:r>
              <a:rPr lang="zh-CN" altLang="en-US">
                <a:solidFill>
                  <a:srgbClr val="FF0000"/>
                </a:solidFill>
              </a:rPr>
              <a:t>独立人格</a:t>
            </a:r>
            <a:r>
              <a:rPr lang="en-US" altLang="zh-CN">
                <a:solidFill>
                  <a:srgbClr val="FF0000"/>
                </a:solidFill>
              </a:rPr>
              <a:t>” </a:t>
            </a:r>
            <a:r>
              <a:rPr lang="zh-CN" altLang="en-US">
                <a:solidFill>
                  <a:srgbClr val="FF0000"/>
                </a:solidFill>
              </a:rPr>
              <a:t>的完整属性）；</a:t>
            </a:r>
            <a:r>
              <a:rPr lang="en-US" altLang="en-US">
                <a:solidFill>
                  <a:srgbClr val="FF0000"/>
                </a:solidFill>
              </a:rPr>
              <a:t>②</a:t>
            </a:r>
            <a:r>
              <a:rPr lang="en-US" altLang="zh-CN">
                <a:solidFill>
                  <a:srgbClr val="FF0000"/>
                </a:solidFill>
              </a:rPr>
              <a:t> </a:t>
            </a:r>
            <a:r>
              <a:rPr lang="zh-CN" altLang="en-US">
                <a:solidFill>
                  <a:srgbClr val="FF0000"/>
                </a:solidFill>
              </a:rPr>
              <a:t>能以自己的名义做事（如签合同、打官司，比如</a:t>
            </a:r>
            <a:r>
              <a:rPr lang="en-US" altLang="zh-CN">
                <a:solidFill>
                  <a:srgbClr val="FF0000"/>
                </a:solidFill>
              </a:rPr>
              <a:t> “</a:t>
            </a:r>
            <a:r>
              <a:rPr lang="zh-CN" altLang="en-US">
                <a:solidFill>
                  <a:srgbClr val="FF0000"/>
                </a:solidFill>
              </a:rPr>
              <a:t>小张小吃店</a:t>
            </a:r>
            <a:r>
              <a:rPr lang="en-US" altLang="zh-CN">
                <a:solidFill>
                  <a:srgbClr val="FF0000"/>
                </a:solidFill>
              </a:rPr>
              <a:t>” </a:t>
            </a:r>
            <a:r>
              <a:rPr lang="zh-CN" altLang="en-US">
                <a:solidFill>
                  <a:srgbClr val="FF0000"/>
                </a:solidFill>
              </a:rPr>
              <a:t>可以签合同）；</a:t>
            </a:r>
            <a:r>
              <a:rPr lang="en-US" altLang="en-US">
                <a:solidFill>
                  <a:srgbClr val="FF0000"/>
                </a:solidFill>
              </a:rPr>
              <a:t>③</a:t>
            </a:r>
            <a:r>
              <a:rPr lang="en-US" altLang="zh-CN">
                <a:solidFill>
                  <a:srgbClr val="FF0000"/>
                </a:solidFill>
              </a:rPr>
              <a:t> </a:t>
            </a:r>
            <a:r>
              <a:rPr lang="zh-CN" altLang="en-US">
                <a:solidFill>
                  <a:srgbClr val="FF0000"/>
                </a:solidFill>
              </a:rPr>
              <a:t>类型：个人独资企业（</a:t>
            </a:r>
            <a:r>
              <a:rPr lang="en-US" altLang="zh-CN">
                <a:solidFill>
                  <a:srgbClr val="FF0000"/>
                </a:solidFill>
              </a:rPr>
              <a:t>1 </a:t>
            </a:r>
            <a:r>
              <a:rPr lang="zh-CN" altLang="en-US">
                <a:solidFill>
                  <a:srgbClr val="FF0000"/>
                </a:solidFill>
              </a:rPr>
              <a:t>个出资人）、合伙企业（</a:t>
            </a:r>
            <a:r>
              <a:rPr lang="en-US" altLang="zh-CN">
                <a:solidFill>
                  <a:srgbClr val="FF0000"/>
                </a:solidFill>
              </a:rPr>
              <a:t>2 </a:t>
            </a:r>
            <a:r>
              <a:rPr lang="zh-CN" altLang="en-US">
                <a:solidFill>
                  <a:srgbClr val="FF0000"/>
                </a:solidFill>
              </a:rPr>
              <a:t>个以上合伙人）、个体工商户（特殊的非法人组织，《民法典》未明确，但实践中按非法人组织管理）。</a:t>
            </a:r>
            <a:endParaRPr lang="zh-CN" altLang="en-US">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zh-CN"/>
              <a:t>2.</a:t>
            </a:r>
            <a:r>
              <a:rPr lang="zh-CN" altLang="en-US"/>
              <a:t>《民法典》第</a:t>
            </a:r>
            <a:r>
              <a:rPr lang="en-US" altLang="zh-CN"/>
              <a:t> 104 </a:t>
            </a:r>
            <a:r>
              <a:rPr lang="zh-CN" altLang="en-US"/>
              <a:t>条【非法人组织的责任】：</a:t>
            </a:r>
            <a:r>
              <a:rPr lang="en-US" altLang="zh-CN"/>
              <a:t>“</a:t>
            </a:r>
            <a:r>
              <a:rPr lang="zh-CN" altLang="en-US"/>
              <a:t>非法人组织的财产不足以清偿债务的，其出资人或者设立人承担无限责任。法律另有规定的除外。</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非法人组织的核心特征：</a:t>
            </a:r>
            <a:r>
              <a:rPr lang="en-US" altLang="zh-CN">
                <a:solidFill>
                  <a:srgbClr val="FF0000"/>
                </a:solidFill>
              </a:rPr>
              <a:t>“</a:t>
            </a:r>
            <a:r>
              <a:rPr lang="zh-CN" altLang="en-US">
                <a:solidFill>
                  <a:srgbClr val="FF0000"/>
                </a:solidFill>
              </a:rPr>
              <a:t>出资人无限责任</a:t>
            </a:r>
            <a:r>
              <a:rPr lang="en-US" altLang="zh-CN">
                <a:solidFill>
                  <a:srgbClr val="FF0000"/>
                </a:solidFill>
              </a:rPr>
              <a:t>”—— </a:t>
            </a:r>
            <a:r>
              <a:rPr lang="zh-CN" altLang="en-US">
                <a:solidFill>
                  <a:srgbClr val="FF0000"/>
                </a:solidFill>
              </a:rPr>
              <a:t>组织的钱不够还债，出资人要用个人财产还（不管个人有多少财产，直到还清为止）；</a:t>
            </a:r>
            <a:r>
              <a:rPr lang="en-US" altLang="en-US">
                <a:solidFill>
                  <a:srgbClr val="FF0000"/>
                </a:solidFill>
              </a:rPr>
              <a:t>②</a:t>
            </a:r>
            <a:r>
              <a:rPr lang="en-US" altLang="zh-CN">
                <a:solidFill>
                  <a:srgbClr val="FF0000"/>
                </a:solidFill>
              </a:rPr>
              <a:t> </a:t>
            </a:r>
            <a:r>
              <a:rPr lang="zh-CN" altLang="en-US">
                <a:solidFill>
                  <a:srgbClr val="FF0000"/>
                </a:solidFill>
              </a:rPr>
              <a:t>区别于法人：法人的股东是</a:t>
            </a:r>
            <a:r>
              <a:rPr lang="en-US" altLang="zh-CN">
                <a:solidFill>
                  <a:srgbClr val="FF0000"/>
                </a:solidFill>
              </a:rPr>
              <a:t> “</a:t>
            </a:r>
            <a:r>
              <a:rPr lang="zh-CN" altLang="en-US">
                <a:solidFill>
                  <a:srgbClr val="FF0000"/>
                </a:solidFill>
              </a:rPr>
              <a:t>有限责任</a:t>
            </a:r>
            <a:r>
              <a:rPr lang="en-US" altLang="zh-CN">
                <a:solidFill>
                  <a:srgbClr val="FF0000"/>
                </a:solidFill>
              </a:rPr>
              <a:t>”</a:t>
            </a:r>
            <a:r>
              <a:rPr lang="zh-CN" altLang="en-US">
                <a:solidFill>
                  <a:srgbClr val="FF0000"/>
                </a:solidFill>
              </a:rPr>
              <a:t>（只以出资额为限），非法人组织的出资人是</a:t>
            </a:r>
            <a:r>
              <a:rPr lang="en-US" altLang="zh-CN">
                <a:solidFill>
                  <a:srgbClr val="FF0000"/>
                </a:solidFill>
              </a:rPr>
              <a:t> “</a:t>
            </a:r>
            <a:r>
              <a:rPr lang="zh-CN" altLang="en-US">
                <a:solidFill>
                  <a:srgbClr val="FF0000"/>
                </a:solidFill>
              </a:rPr>
              <a:t>无限责任</a:t>
            </a:r>
            <a:r>
              <a:rPr lang="en-US" altLang="zh-CN">
                <a:solidFill>
                  <a:srgbClr val="FF0000"/>
                </a:solidFill>
              </a:rPr>
              <a:t>”</a:t>
            </a:r>
            <a:r>
              <a:rPr lang="zh-CN" altLang="en-US">
                <a:solidFill>
                  <a:srgbClr val="FF0000"/>
                </a:solidFill>
              </a:rPr>
              <a:t>（个人财产都要赔）。对应主案例</a:t>
            </a:r>
            <a:r>
              <a:rPr lang="en-US" altLang="zh-CN">
                <a:solidFill>
                  <a:srgbClr val="FF0000"/>
                </a:solidFill>
              </a:rPr>
              <a:t> 1</a:t>
            </a:r>
            <a:r>
              <a:rPr lang="zh-CN" altLang="en-US">
                <a:solidFill>
                  <a:srgbClr val="FF0000"/>
                </a:solidFill>
              </a:rPr>
              <a:t>：</a:t>
            </a:r>
            <a:r>
              <a:rPr lang="en-US" altLang="zh-CN">
                <a:solidFill>
                  <a:srgbClr val="FF0000"/>
                </a:solidFill>
              </a:rPr>
              <a:t>“</a:t>
            </a:r>
            <a:r>
              <a:rPr lang="zh-CN" altLang="en-US">
                <a:solidFill>
                  <a:srgbClr val="FF0000"/>
                </a:solidFill>
              </a:rPr>
              <a:t>小张小吃店</a:t>
            </a:r>
            <a:r>
              <a:rPr lang="en-US" altLang="zh-CN">
                <a:solidFill>
                  <a:srgbClr val="FF0000"/>
                </a:solidFill>
              </a:rPr>
              <a:t>” </a:t>
            </a:r>
            <a:r>
              <a:rPr lang="zh-CN" altLang="en-US">
                <a:solidFill>
                  <a:srgbClr val="FF0000"/>
                </a:solidFill>
              </a:rPr>
              <a:t>是个体工商户（非法人组织），账户没钱，小张作为出资人（经营者），要用个人汽车（个人财产）还小王工资；</a:t>
            </a:r>
            <a:endParaRPr lang="zh-CN" altLang="en-US">
              <a:solidFill>
                <a:srgbClr val="FF0000"/>
              </a:solidFill>
            </a:endParaRPr>
          </a:p>
          <a:p>
            <a:r>
              <a:rPr lang="zh-CN" altLang="en-US"/>
              <a:t>对应拓展案例</a:t>
            </a:r>
            <a:r>
              <a:rPr lang="en-US" altLang="zh-CN"/>
              <a:t> 2</a:t>
            </a:r>
            <a:r>
              <a:rPr lang="zh-CN" altLang="en-US"/>
              <a:t>：</a:t>
            </a:r>
            <a:r>
              <a:rPr lang="en-US" altLang="zh-CN"/>
              <a:t>“</a:t>
            </a:r>
            <a:r>
              <a:rPr lang="zh-CN" altLang="en-US"/>
              <a:t>小李电脑维修部</a:t>
            </a:r>
            <a:r>
              <a:rPr lang="en-US" altLang="zh-CN"/>
              <a:t>” </a:t>
            </a:r>
            <a:r>
              <a:rPr lang="zh-CN" altLang="en-US"/>
              <a:t>是个人独资企业（非法人组织），账户只有</a:t>
            </a:r>
            <a:r>
              <a:rPr lang="en-US" altLang="zh-CN"/>
              <a:t> 5000 </a:t>
            </a:r>
            <a:r>
              <a:rPr lang="zh-CN" altLang="en-US"/>
              <a:t>元，小李要用个人存款（</a:t>
            </a:r>
            <a:r>
              <a:rPr lang="en-US" altLang="zh-CN"/>
              <a:t>1 </a:t>
            </a:r>
            <a:r>
              <a:rPr lang="zh-CN" altLang="en-US"/>
              <a:t>万元）赔偿客户，总共赔偿</a:t>
            </a:r>
            <a:r>
              <a:rPr lang="en-US" altLang="zh-CN"/>
              <a:t> 2 </a:t>
            </a:r>
            <a:r>
              <a:rPr lang="zh-CN" altLang="en-US"/>
              <a:t>万元。</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3.</a:t>
            </a:r>
            <a:r>
              <a:rPr lang="zh-CN" altLang="en-US"/>
              <a:t>《合伙企业法》第</a:t>
            </a:r>
            <a:r>
              <a:rPr lang="en-US" altLang="zh-CN"/>
              <a:t> 2 </a:t>
            </a:r>
            <a:r>
              <a:rPr lang="zh-CN" altLang="en-US"/>
              <a:t>条【普通合伙企业】：</a:t>
            </a:r>
            <a:r>
              <a:rPr lang="en-US" altLang="zh-CN"/>
              <a:t>“</a:t>
            </a:r>
            <a:r>
              <a:rPr lang="zh-CN" altLang="en-US"/>
              <a:t>普通合伙企业由普通合伙人组成，合伙人对合伙企业债务承担无限连带责任。</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普通合伙企业的合伙人，承担</a:t>
            </a:r>
            <a:r>
              <a:rPr lang="en-US" altLang="zh-CN">
                <a:solidFill>
                  <a:srgbClr val="FF0000"/>
                </a:solidFill>
              </a:rPr>
              <a:t> “</a:t>
            </a:r>
            <a:r>
              <a:rPr lang="zh-CN" altLang="en-US">
                <a:solidFill>
                  <a:srgbClr val="FF0000"/>
                </a:solidFill>
              </a:rPr>
              <a:t>无限连带责任</a:t>
            </a:r>
            <a:r>
              <a:rPr lang="en-US" altLang="zh-CN">
                <a:solidFill>
                  <a:srgbClr val="FF0000"/>
                </a:solidFill>
              </a:rPr>
              <a:t>”——a. </a:t>
            </a:r>
            <a:r>
              <a:rPr lang="zh-CN" altLang="en-US">
                <a:solidFill>
                  <a:srgbClr val="FF0000"/>
                </a:solidFill>
              </a:rPr>
              <a:t>无限责任：合伙人要用个人财产还债；</a:t>
            </a:r>
            <a:r>
              <a:rPr lang="en-US" altLang="zh-CN">
                <a:solidFill>
                  <a:srgbClr val="FF0000"/>
                </a:solidFill>
              </a:rPr>
              <a:t>b. </a:t>
            </a:r>
            <a:r>
              <a:rPr lang="zh-CN" altLang="en-US">
                <a:solidFill>
                  <a:srgbClr val="FF0000"/>
                </a:solidFill>
              </a:rPr>
              <a:t>连带责任：客户可以找任意一个合伙人要全部债务，该合伙人还了之后，再找其他合伙人追偿。</a:t>
            </a:r>
            <a:endParaRPr lang="zh-CN" altLang="en-US">
              <a:solidFill>
                <a:srgbClr val="FF0000"/>
              </a:solidFill>
            </a:endParaRPr>
          </a:p>
          <a:p>
            <a:r>
              <a:rPr lang="zh-CN" altLang="en-US"/>
              <a:t>对应拓展案例</a:t>
            </a:r>
            <a:r>
              <a:rPr lang="en-US" altLang="zh-CN"/>
              <a:t> 3</a:t>
            </a:r>
            <a:r>
              <a:rPr lang="zh-CN" altLang="en-US"/>
              <a:t>：</a:t>
            </a:r>
            <a:r>
              <a:rPr lang="en-US" altLang="zh-CN"/>
              <a:t>“</a:t>
            </a:r>
            <a:r>
              <a:rPr lang="zh-CN" altLang="en-US"/>
              <a:t>赵孙工作室</a:t>
            </a:r>
            <a:r>
              <a:rPr lang="en-US" altLang="zh-CN"/>
              <a:t>” </a:t>
            </a:r>
            <a:r>
              <a:rPr lang="zh-CN" altLang="en-US"/>
              <a:t>是普通合伙企业，欠客户</a:t>
            </a:r>
            <a:r>
              <a:rPr lang="en-US" altLang="zh-CN"/>
              <a:t> 3 </a:t>
            </a:r>
            <a:r>
              <a:rPr lang="zh-CN" altLang="en-US"/>
              <a:t>万元，客户可以找小赵要</a:t>
            </a:r>
            <a:r>
              <a:rPr lang="en-US" altLang="zh-CN"/>
              <a:t> 3 </a:t>
            </a:r>
            <a:r>
              <a:rPr lang="zh-CN" altLang="en-US"/>
              <a:t>万元，小赵必须还，之后小赵再找小孙要</a:t>
            </a:r>
            <a:r>
              <a:rPr lang="en-US" altLang="zh-CN"/>
              <a:t> 1.5 </a:t>
            </a:r>
            <a:r>
              <a:rPr lang="zh-CN" altLang="en-US"/>
              <a:t>万元（因为各占</a:t>
            </a:r>
            <a:r>
              <a:rPr lang="en-US" altLang="zh-CN"/>
              <a:t> 50%</a:t>
            </a:r>
            <a:r>
              <a:rPr lang="zh-CN" altLang="en-US"/>
              <a:t>），小孙不能拒绝。</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4.</a:t>
            </a:r>
            <a:r>
              <a:rPr lang="zh-CN" altLang="en-US"/>
              <a:t>《民法典》第</a:t>
            </a:r>
            <a:r>
              <a:rPr lang="en-US" altLang="zh-CN"/>
              <a:t> 56 </a:t>
            </a:r>
            <a:r>
              <a:rPr lang="zh-CN" altLang="en-US"/>
              <a:t>条【个体工商户】：</a:t>
            </a:r>
            <a:r>
              <a:rPr lang="en-US" altLang="zh-CN"/>
              <a:t>“</a:t>
            </a:r>
            <a:r>
              <a:rPr lang="zh-CN" altLang="en-US"/>
              <a:t>个体工商户的债务，个人经营的，以个人财产承担；家庭经营的，以家庭财产承担；无法区分的，以家庭财产承担。</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个体工商户是</a:t>
            </a:r>
            <a:r>
              <a:rPr lang="en-US" altLang="zh-CN">
                <a:solidFill>
                  <a:srgbClr val="FF0000"/>
                </a:solidFill>
              </a:rPr>
              <a:t> “</a:t>
            </a:r>
            <a:r>
              <a:rPr lang="zh-CN" altLang="en-US">
                <a:solidFill>
                  <a:srgbClr val="FF0000"/>
                </a:solidFill>
              </a:rPr>
              <a:t>最小的经营单位</a:t>
            </a:r>
            <a:r>
              <a:rPr lang="en-US" altLang="zh-CN">
                <a:solidFill>
                  <a:srgbClr val="FF0000"/>
                </a:solidFill>
              </a:rPr>
              <a:t>”</a:t>
            </a:r>
            <a:r>
              <a:rPr lang="zh-CN" altLang="en-US">
                <a:solidFill>
                  <a:srgbClr val="FF0000"/>
                </a:solidFill>
              </a:rPr>
              <a:t>，不是</a:t>
            </a:r>
            <a:r>
              <a:rPr lang="en-US" altLang="zh-CN">
                <a:solidFill>
                  <a:srgbClr val="FF0000"/>
                </a:solidFill>
              </a:rPr>
              <a:t> “</a:t>
            </a:r>
            <a:r>
              <a:rPr lang="zh-CN" altLang="en-US">
                <a:solidFill>
                  <a:srgbClr val="FF0000"/>
                </a:solidFill>
              </a:rPr>
              <a:t>企业</a:t>
            </a:r>
            <a:r>
              <a:rPr lang="en-US" altLang="zh-CN">
                <a:solidFill>
                  <a:srgbClr val="FF0000"/>
                </a:solidFill>
              </a:rPr>
              <a:t>”</a:t>
            </a:r>
            <a:r>
              <a:rPr lang="zh-CN" altLang="en-US">
                <a:solidFill>
                  <a:srgbClr val="FF0000"/>
                </a:solidFill>
              </a:rPr>
              <a:t>（没有</a:t>
            </a:r>
            <a:r>
              <a:rPr lang="en-US" altLang="zh-CN">
                <a:solidFill>
                  <a:srgbClr val="FF0000"/>
                </a:solidFill>
              </a:rPr>
              <a:t> “</a:t>
            </a:r>
            <a:r>
              <a:rPr lang="zh-CN" altLang="en-US">
                <a:solidFill>
                  <a:srgbClr val="FF0000"/>
                </a:solidFill>
              </a:rPr>
              <a:t>企业</a:t>
            </a:r>
            <a:r>
              <a:rPr lang="en-US" altLang="zh-CN">
                <a:solidFill>
                  <a:srgbClr val="FF0000"/>
                </a:solidFill>
              </a:rPr>
              <a:t>” </a:t>
            </a:r>
            <a:r>
              <a:rPr lang="zh-CN" altLang="en-US">
                <a:solidFill>
                  <a:srgbClr val="FF0000"/>
                </a:solidFill>
              </a:rPr>
              <a:t>字样）；</a:t>
            </a:r>
            <a:r>
              <a:rPr lang="en-US" altLang="en-US">
                <a:solidFill>
                  <a:srgbClr val="FF0000"/>
                </a:solidFill>
              </a:rPr>
              <a:t>②</a:t>
            </a:r>
            <a:r>
              <a:rPr lang="en-US" altLang="zh-CN">
                <a:solidFill>
                  <a:srgbClr val="FF0000"/>
                </a:solidFill>
              </a:rPr>
              <a:t> </a:t>
            </a:r>
            <a:r>
              <a:rPr lang="zh-CN" altLang="en-US">
                <a:solidFill>
                  <a:srgbClr val="FF0000"/>
                </a:solidFill>
              </a:rPr>
              <a:t>责任承担：个人经营的（如小张小吃店，只有小张经营），个人财产担责；家庭经营的（如夫妻一起开的店），家庭财产担责。对应主案例</a:t>
            </a:r>
            <a:r>
              <a:rPr lang="en-US" altLang="zh-CN">
                <a:solidFill>
                  <a:srgbClr val="FF0000"/>
                </a:solidFill>
              </a:rPr>
              <a:t> 1</a:t>
            </a:r>
            <a:r>
              <a:rPr lang="zh-CN" altLang="en-US">
                <a:solidFill>
                  <a:srgbClr val="FF0000"/>
                </a:solidFill>
              </a:rPr>
              <a:t>：小张小吃店是个人经营，小张用个人财产（汽车）还工资。</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5.</a:t>
            </a:r>
            <a:r>
              <a:rPr lang="zh-CN" altLang="en-US"/>
              <a:t>《个人独资企业法》第</a:t>
            </a:r>
            <a:r>
              <a:rPr lang="en-US" altLang="zh-CN"/>
              <a:t> 2 </a:t>
            </a:r>
            <a:r>
              <a:rPr lang="zh-CN" altLang="en-US"/>
              <a:t>条【个人独资企业】：</a:t>
            </a:r>
            <a:r>
              <a:rPr lang="en-US" altLang="zh-CN"/>
              <a:t>“</a:t>
            </a:r>
            <a:r>
              <a:rPr lang="zh-CN" altLang="en-US"/>
              <a:t>本法所称个人独资企业，是指依照本法在中国境内设立，由一个自然人投资，财产为投资人个人所有，投资人以其个人财产对企业债务承担无限责任的经营实体。</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个人独资企业是</a:t>
            </a:r>
            <a:r>
              <a:rPr lang="en-US" altLang="zh-CN">
                <a:solidFill>
                  <a:srgbClr val="FF0000"/>
                </a:solidFill>
              </a:rPr>
              <a:t> “</a:t>
            </a:r>
            <a:r>
              <a:rPr lang="zh-CN" altLang="en-US">
                <a:solidFill>
                  <a:srgbClr val="FF0000"/>
                </a:solidFill>
              </a:rPr>
              <a:t>企业</a:t>
            </a:r>
            <a:r>
              <a:rPr lang="en-US" altLang="zh-CN">
                <a:solidFill>
                  <a:srgbClr val="FF0000"/>
                </a:solidFill>
              </a:rPr>
              <a:t>”</a:t>
            </a:r>
            <a:r>
              <a:rPr lang="zh-CN" altLang="en-US">
                <a:solidFill>
                  <a:srgbClr val="FF0000"/>
                </a:solidFill>
              </a:rPr>
              <a:t>（有</a:t>
            </a:r>
            <a:r>
              <a:rPr lang="en-US" altLang="zh-CN">
                <a:solidFill>
                  <a:srgbClr val="FF0000"/>
                </a:solidFill>
              </a:rPr>
              <a:t> “</a:t>
            </a:r>
            <a:r>
              <a:rPr lang="zh-CN" altLang="en-US">
                <a:solidFill>
                  <a:srgbClr val="FF0000"/>
                </a:solidFill>
              </a:rPr>
              <a:t>企业</a:t>
            </a:r>
            <a:r>
              <a:rPr lang="en-US" altLang="zh-CN">
                <a:solidFill>
                  <a:srgbClr val="FF0000"/>
                </a:solidFill>
              </a:rPr>
              <a:t>” </a:t>
            </a:r>
            <a:r>
              <a:rPr lang="zh-CN" altLang="en-US">
                <a:solidFill>
                  <a:srgbClr val="FF0000"/>
                </a:solidFill>
              </a:rPr>
              <a:t>字样），但不是法人；</a:t>
            </a:r>
            <a:r>
              <a:rPr lang="en-US" altLang="en-US">
                <a:solidFill>
                  <a:srgbClr val="FF0000"/>
                </a:solidFill>
              </a:rPr>
              <a:t>②</a:t>
            </a:r>
            <a:r>
              <a:rPr lang="en-US" altLang="zh-CN">
                <a:solidFill>
                  <a:srgbClr val="FF0000"/>
                </a:solidFill>
              </a:rPr>
              <a:t> </a:t>
            </a:r>
            <a:r>
              <a:rPr lang="zh-CN" altLang="en-US">
                <a:solidFill>
                  <a:srgbClr val="FF0000"/>
                </a:solidFill>
              </a:rPr>
              <a:t>出资人只有</a:t>
            </a:r>
            <a:r>
              <a:rPr lang="en-US" altLang="zh-CN">
                <a:solidFill>
                  <a:srgbClr val="FF0000"/>
                </a:solidFill>
              </a:rPr>
              <a:t> 1 </a:t>
            </a:r>
            <a:r>
              <a:rPr lang="zh-CN" altLang="en-US">
                <a:solidFill>
                  <a:srgbClr val="FF0000"/>
                </a:solidFill>
              </a:rPr>
              <a:t>个自然人，财产归出资人个人所有，出资人用个人财产对企业债务担无限责任。对应拓展案例</a:t>
            </a:r>
            <a:r>
              <a:rPr lang="en-US" altLang="zh-CN">
                <a:solidFill>
                  <a:srgbClr val="FF0000"/>
                </a:solidFill>
              </a:rPr>
              <a:t> 2</a:t>
            </a:r>
            <a:r>
              <a:rPr lang="zh-CN" altLang="en-US">
                <a:solidFill>
                  <a:srgbClr val="FF0000"/>
                </a:solidFill>
              </a:rPr>
              <a:t>：小李是唯一出资人，用个人财产赔偿客户。</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en-US"/>
              <a:t>◦</a:t>
            </a:r>
            <a:r>
              <a:rPr lang="zh-CN" altLang="en-US"/>
              <a:t>第一部分：非法人组织的定义</a:t>
            </a:r>
            <a:endParaRPr lang="zh-CN" altLang="en-US"/>
          </a:p>
          <a:p>
            <a:r>
              <a:rPr lang="zh-CN" altLang="en-US"/>
              <a:t>通俗解释：</a:t>
            </a:r>
            <a:r>
              <a:rPr lang="en-US" altLang="zh-CN"/>
              <a:t>“</a:t>
            </a:r>
            <a:r>
              <a:rPr lang="zh-CN" altLang="en-US"/>
              <a:t>非法人组织就是</a:t>
            </a:r>
            <a:r>
              <a:rPr lang="en-US" altLang="zh-CN"/>
              <a:t>‘</a:t>
            </a:r>
            <a:r>
              <a:rPr lang="zh-CN" altLang="en-US"/>
              <a:t>不是法人的组织</a:t>
            </a:r>
            <a:r>
              <a:rPr lang="en-US" altLang="zh-CN"/>
              <a:t>’—— </a:t>
            </a:r>
            <a:r>
              <a:rPr lang="zh-CN" altLang="en-US"/>
              <a:t>它能像法人一样，用自己的名字签合同、开店，但它没有法人的</a:t>
            </a:r>
            <a:r>
              <a:rPr lang="en-US" altLang="zh-CN"/>
              <a:t>‘</a:t>
            </a:r>
            <a:r>
              <a:rPr lang="zh-CN" altLang="en-US"/>
              <a:t>独立担责</a:t>
            </a:r>
            <a:r>
              <a:rPr lang="en-US" altLang="zh-CN"/>
              <a:t>’</a:t>
            </a:r>
            <a:r>
              <a:rPr lang="zh-CN" altLang="en-US"/>
              <a:t>能力，组织的钱不够还债，老板（出资人）要用自己的钱还。</a:t>
            </a:r>
            <a:r>
              <a:rPr lang="en-US" altLang="zh-CN"/>
              <a:t>”</a:t>
            </a:r>
            <a:endParaRPr lang="en-US" altLang="zh-CN"/>
          </a:p>
          <a:p>
            <a:r>
              <a:rPr lang="zh-CN" altLang="en-US"/>
              <a:t>对比法人：</a:t>
            </a:r>
            <a:r>
              <a:rPr lang="en-US" altLang="zh-CN"/>
              <a:t>“</a:t>
            </a:r>
            <a:r>
              <a:rPr lang="zh-CN" altLang="en-US"/>
              <a:t>法人是</a:t>
            </a:r>
            <a:r>
              <a:rPr lang="en-US" altLang="zh-CN"/>
              <a:t>‘</a:t>
            </a:r>
            <a:r>
              <a:rPr lang="zh-CN" altLang="en-US"/>
              <a:t>独立的虚拟人</a:t>
            </a:r>
            <a:r>
              <a:rPr lang="en-US" altLang="zh-CN"/>
              <a:t>’</a:t>
            </a:r>
            <a:r>
              <a:rPr lang="zh-CN" altLang="en-US"/>
              <a:t>，自己还债；非法人组织是</a:t>
            </a:r>
            <a:r>
              <a:rPr lang="en-US" altLang="zh-CN"/>
              <a:t>‘</a:t>
            </a:r>
            <a:r>
              <a:rPr lang="zh-CN" altLang="en-US"/>
              <a:t>老板的附属</a:t>
            </a:r>
            <a:r>
              <a:rPr lang="en-US" altLang="zh-CN"/>
              <a:t>’</a:t>
            </a:r>
            <a:r>
              <a:rPr lang="zh-CN" altLang="en-US"/>
              <a:t>，老板要替组织还债。</a:t>
            </a:r>
            <a:r>
              <a:rPr lang="en-US" altLang="zh-CN"/>
              <a:t>”</a:t>
            </a:r>
            <a:endParaRPr lang="en-US" altLang="zh-CN"/>
          </a:p>
          <a:p>
            <a:r>
              <a:rPr lang="zh-CN" altLang="en-US"/>
              <a:t>举例：</a:t>
            </a:r>
            <a:r>
              <a:rPr lang="en-US" altLang="zh-CN"/>
              <a:t>“‘</a:t>
            </a:r>
            <a:r>
              <a:rPr lang="zh-CN" altLang="en-US"/>
              <a:t>小张小吃店</a:t>
            </a:r>
            <a:r>
              <a:rPr lang="en-US" altLang="zh-CN"/>
              <a:t>’</a:t>
            </a:r>
            <a:r>
              <a:rPr lang="zh-CN" altLang="en-US"/>
              <a:t>（个体工商户，非法人组织）欠你工资，店没钱，小张要自己还；</a:t>
            </a:r>
            <a:r>
              <a:rPr lang="en-US" altLang="zh-CN"/>
              <a:t>‘XX </a:t>
            </a:r>
            <a:r>
              <a:rPr lang="zh-CN" altLang="en-US"/>
              <a:t>餐饮有限公司</a:t>
            </a:r>
            <a:r>
              <a:rPr lang="en-US" altLang="zh-CN"/>
              <a:t>’</a:t>
            </a:r>
            <a:r>
              <a:rPr lang="zh-CN" altLang="en-US"/>
              <a:t>（法人）欠你工资，公司没钱，老板（股东）不用自己还。</a:t>
            </a:r>
            <a:r>
              <a:rPr lang="en-US" altLang="zh-CN"/>
              <a:t>”</a:t>
            </a:r>
            <a:endParaRPr lang="en-US" altLang="zh-CN"/>
          </a:p>
        </p:txBody>
      </p:sp>
      <p:sp>
        <p:nvSpPr>
          <p:cNvPr id="3" name="标题 2"/>
          <p:cNvSpPr>
            <a:spLocks noGrp="1"/>
          </p:cNvSpPr>
          <p:nvPr>
            <p:ph type="title"/>
            <p:custDataLst>
              <p:tags r:id="rId2"/>
            </p:custDataLst>
          </p:nvPr>
        </p:nvSpPr>
        <p:spPr/>
        <p:txBody>
          <a:bodyPr/>
          <a:p>
            <a:r>
              <a:rPr lang="zh-CN" altLang="en-US">
                <a:sym typeface="+mn-ea"/>
              </a:rPr>
              <a:t>理论环节（定义</a:t>
            </a:r>
            <a:r>
              <a:rPr lang="en-US" altLang="zh-CN">
                <a:sym typeface="+mn-ea"/>
              </a:rPr>
              <a:t> + </a:t>
            </a:r>
            <a:r>
              <a:rPr lang="zh-CN" altLang="en-US">
                <a:sym typeface="+mn-ea"/>
              </a:rPr>
              <a:t>类型</a:t>
            </a:r>
            <a:r>
              <a:rPr lang="en-US" altLang="zh-CN">
                <a:sym typeface="+mn-ea"/>
              </a:rPr>
              <a:t> + </a:t>
            </a:r>
            <a:r>
              <a:rPr lang="zh-CN" altLang="en-US">
                <a:sym typeface="+mn-ea"/>
              </a:rPr>
              <a:t>责任对比）</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a:t>
            </a:r>
            <a:r>
              <a:rPr lang="en-US" altLang="zh-CN"/>
              <a:t>7 </a:t>
            </a:r>
            <a:r>
              <a:rPr lang="zh-CN" altLang="en-US"/>
              <a:t>岁学生获</a:t>
            </a:r>
            <a:r>
              <a:rPr lang="en-US" altLang="zh-CN"/>
              <a:t> “</a:t>
            </a:r>
            <a:r>
              <a:rPr lang="zh-CN" altLang="en-US"/>
              <a:t>校园绘画大赛</a:t>
            </a:r>
            <a:r>
              <a:rPr lang="en-US" altLang="zh-CN"/>
              <a:t>” </a:t>
            </a:r>
            <a:r>
              <a:rPr lang="zh-CN" altLang="en-US"/>
              <a:t>奖金</a:t>
            </a:r>
            <a:endParaRPr lang="zh-CN" altLang="en-US"/>
          </a:p>
          <a:p>
            <a:r>
              <a:rPr lang="zh-CN" altLang="en-US"/>
              <a:t>小王是某小学一年级学生，</a:t>
            </a:r>
            <a:r>
              <a:rPr lang="en-US" altLang="zh-CN"/>
              <a:t>7 </a:t>
            </a:r>
            <a:r>
              <a:rPr lang="zh-CN" altLang="en-US"/>
              <a:t>周岁，参加学校组织的</a:t>
            </a:r>
            <a:r>
              <a:rPr lang="en-US" altLang="zh-CN"/>
              <a:t> “</a:t>
            </a:r>
            <a:r>
              <a:rPr lang="zh-CN" altLang="en-US"/>
              <a:t>校园绘画大赛</a:t>
            </a:r>
            <a:r>
              <a:rPr lang="en-US" altLang="zh-CN"/>
              <a:t>”</a:t>
            </a:r>
            <a:r>
              <a:rPr lang="zh-CN" altLang="en-US"/>
              <a:t>，获得一等奖，奖金</a:t>
            </a:r>
            <a:r>
              <a:rPr lang="en-US" altLang="zh-CN"/>
              <a:t> 1000 </a:t>
            </a:r>
            <a:r>
              <a:rPr lang="zh-CN" altLang="en-US"/>
              <a:t>元。学校以</a:t>
            </a:r>
            <a:r>
              <a:rPr lang="en-US" altLang="zh-CN"/>
              <a:t> “</a:t>
            </a:r>
            <a:r>
              <a:rPr lang="zh-CN" altLang="en-US"/>
              <a:t>小王是未成年人，奖金应由学校代管</a:t>
            </a:r>
            <a:r>
              <a:rPr lang="en-US" altLang="zh-CN"/>
              <a:t>” </a:t>
            </a:r>
            <a:r>
              <a:rPr lang="zh-CN" altLang="en-US"/>
              <a:t>为由，拒绝将奖金交给小王家长</a:t>
            </a:r>
            <a:r>
              <a:rPr lang="en-US" altLang="zh-CN"/>
              <a:t> —— </a:t>
            </a:r>
            <a:r>
              <a:rPr lang="zh-CN" altLang="en-US"/>
              <a:t>小王能否获得奖金？</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第二部分：非法人组织的三类主要类型</a:t>
            </a:r>
            <a:endParaRPr lang="zh-CN" altLang="en-US"/>
          </a:p>
          <a:p>
            <a:r>
              <a:rPr lang="en-US" altLang="en-US"/>
              <a:t>①</a:t>
            </a:r>
            <a:r>
              <a:rPr lang="en-US" altLang="zh-CN"/>
              <a:t> </a:t>
            </a:r>
            <a:r>
              <a:rPr lang="zh-CN" altLang="en-US"/>
              <a:t>个体工商户（</a:t>
            </a:r>
            <a:r>
              <a:rPr lang="en-US" altLang="zh-CN"/>
              <a:t>“</a:t>
            </a:r>
            <a:r>
              <a:rPr lang="zh-CN" altLang="en-US"/>
              <a:t>小个体户</a:t>
            </a:r>
            <a:r>
              <a:rPr lang="en-US" altLang="zh-CN"/>
              <a:t>”</a:t>
            </a:r>
            <a:r>
              <a:rPr lang="zh-CN" altLang="en-US"/>
              <a:t>）：</a:t>
            </a:r>
            <a:endParaRPr lang="zh-CN" altLang="en-US"/>
          </a:p>
          <a:p>
            <a:r>
              <a:rPr lang="en-US" altLang="en-US"/>
              <a:t>②</a:t>
            </a:r>
            <a:r>
              <a:rPr lang="en-US" altLang="zh-CN"/>
              <a:t> </a:t>
            </a:r>
            <a:r>
              <a:rPr lang="zh-CN" altLang="en-US"/>
              <a:t>个人独资企业（</a:t>
            </a:r>
            <a:r>
              <a:rPr lang="en-US" altLang="zh-CN"/>
              <a:t>“</a:t>
            </a:r>
            <a:r>
              <a:rPr lang="zh-CN" altLang="en-US"/>
              <a:t>一人企业</a:t>
            </a:r>
            <a:r>
              <a:rPr lang="en-US" altLang="zh-CN"/>
              <a:t>”</a:t>
            </a:r>
            <a:r>
              <a:rPr lang="zh-CN" altLang="en-US"/>
              <a:t>）：</a:t>
            </a:r>
            <a:endParaRPr lang="zh-CN" altLang="en-US"/>
          </a:p>
          <a:p>
            <a:r>
              <a:rPr lang="en-US" altLang="en-US"/>
              <a:t>③</a:t>
            </a:r>
            <a:r>
              <a:rPr lang="en-US" altLang="zh-CN"/>
              <a:t> </a:t>
            </a:r>
            <a:r>
              <a:rPr lang="zh-CN" altLang="en-US"/>
              <a:t>合伙企业（</a:t>
            </a:r>
            <a:r>
              <a:rPr lang="en-US" altLang="zh-CN"/>
              <a:t>“</a:t>
            </a:r>
            <a:r>
              <a:rPr lang="zh-CN" altLang="en-US"/>
              <a:t>多人合伙</a:t>
            </a:r>
            <a:r>
              <a:rPr lang="en-US" altLang="zh-CN"/>
              <a:t>”</a:t>
            </a:r>
            <a:r>
              <a:rPr lang="zh-CN" altLang="en-US"/>
              <a:t>）：</a:t>
            </a:r>
            <a:endParaRPr lang="zh-CN" altLang="en-US"/>
          </a:p>
          <a:p>
            <a:r>
              <a:rPr lang="en-US" altLang="en-US"/>
              <a:t>▪</a:t>
            </a:r>
            <a:r>
              <a:rPr lang="zh-CN" altLang="en-US"/>
              <a:t>特点：</a:t>
            </a:r>
            <a:r>
              <a:rPr lang="en-US" altLang="zh-CN"/>
              <a:t>a. </a:t>
            </a:r>
            <a:r>
              <a:rPr lang="zh-CN" altLang="en-US"/>
              <a:t>最常见，没有</a:t>
            </a:r>
            <a:r>
              <a:rPr lang="en-US" altLang="zh-CN"/>
              <a:t> “</a:t>
            </a:r>
            <a:r>
              <a:rPr lang="zh-CN" altLang="en-US"/>
              <a:t>企业</a:t>
            </a:r>
            <a:r>
              <a:rPr lang="en-US" altLang="zh-CN"/>
              <a:t>” </a:t>
            </a:r>
            <a:r>
              <a:rPr lang="zh-CN" altLang="en-US"/>
              <a:t>字样（如</a:t>
            </a:r>
            <a:r>
              <a:rPr lang="en-US" altLang="zh-CN"/>
              <a:t> “</a:t>
            </a:r>
            <a:r>
              <a:rPr lang="zh-CN" altLang="en-US"/>
              <a:t>小张小吃店</a:t>
            </a:r>
            <a:r>
              <a:rPr lang="en-US" altLang="zh-CN"/>
              <a:t>”“</a:t>
            </a:r>
            <a:r>
              <a:rPr lang="zh-CN" altLang="en-US"/>
              <a:t>小李理发店</a:t>
            </a:r>
            <a:r>
              <a:rPr lang="en-US" altLang="zh-CN"/>
              <a:t>”</a:t>
            </a:r>
            <a:r>
              <a:rPr lang="zh-CN" altLang="en-US"/>
              <a:t>）；</a:t>
            </a:r>
            <a:r>
              <a:rPr lang="en-US" altLang="zh-CN"/>
              <a:t>b. </a:t>
            </a:r>
            <a:r>
              <a:rPr lang="zh-CN" altLang="en-US"/>
              <a:t>经营者通常是</a:t>
            </a:r>
            <a:r>
              <a:rPr lang="en-US" altLang="zh-CN"/>
              <a:t> 1 </a:t>
            </a:r>
            <a:r>
              <a:rPr lang="zh-CN" altLang="en-US"/>
              <a:t>个人（也可以是家庭）；</a:t>
            </a:r>
            <a:r>
              <a:rPr lang="en-US" altLang="zh-CN"/>
              <a:t>c. </a:t>
            </a:r>
            <a:r>
              <a:rPr lang="zh-CN" altLang="en-US"/>
              <a:t>注册简单，成本低（去工商局办个营业执照就行）；</a:t>
            </a:r>
            <a:endParaRPr lang="zh-CN" altLang="en-US"/>
          </a:p>
          <a:p>
            <a:r>
              <a:rPr lang="en-US" altLang="en-US"/>
              <a:t>▪</a:t>
            </a:r>
            <a:r>
              <a:rPr lang="zh-CN" altLang="en-US"/>
              <a:t>责任：个人经营的，个人财产担责；家庭经营的，家庭财产担责；</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举例：</a:t>
            </a:r>
            <a:r>
              <a:rPr lang="en-US" altLang="zh-CN"/>
              <a:t>“</a:t>
            </a:r>
            <a:r>
              <a:rPr lang="zh-CN" altLang="en-US"/>
              <a:t>你学校门口的小吃店、水果店、打印店，大多是个体工商户</a:t>
            </a:r>
            <a:r>
              <a:rPr lang="en-US" altLang="zh-CN"/>
              <a:t> —— </a:t>
            </a:r>
            <a:r>
              <a:rPr lang="zh-CN" altLang="en-US"/>
              <a:t>如果打印店把你的论文弄丢了，要赔偿，老板用个人财产赔。</a:t>
            </a:r>
            <a:r>
              <a:rPr lang="en-US" altLang="zh-CN"/>
              <a:t>”</a:t>
            </a:r>
            <a:endParaRPr lang="en-US" altLang="zh-CN"/>
          </a:p>
          <a:p>
            <a:r>
              <a:rPr lang="en-US" altLang="en-US"/>
              <a:t>▪</a:t>
            </a:r>
            <a:r>
              <a:rPr lang="zh-CN" altLang="en-US"/>
              <a:t>特点：</a:t>
            </a:r>
            <a:r>
              <a:rPr lang="en-US" altLang="zh-CN"/>
              <a:t>a. </a:t>
            </a:r>
            <a:r>
              <a:rPr lang="zh-CN" altLang="en-US"/>
              <a:t>有</a:t>
            </a:r>
            <a:r>
              <a:rPr lang="en-US" altLang="zh-CN"/>
              <a:t> “</a:t>
            </a:r>
            <a:r>
              <a:rPr lang="zh-CN" altLang="en-US"/>
              <a:t>企业</a:t>
            </a:r>
            <a:r>
              <a:rPr lang="en-US" altLang="zh-CN"/>
              <a:t>” </a:t>
            </a:r>
            <a:r>
              <a:rPr lang="zh-CN" altLang="en-US"/>
              <a:t>字样（如</a:t>
            </a:r>
            <a:r>
              <a:rPr lang="en-US" altLang="zh-CN"/>
              <a:t> “</a:t>
            </a:r>
            <a:r>
              <a:rPr lang="zh-CN" altLang="en-US"/>
              <a:t>小李电脑维修部</a:t>
            </a:r>
            <a:r>
              <a:rPr lang="en-US" altLang="zh-CN"/>
              <a:t>”“</a:t>
            </a:r>
            <a:r>
              <a:rPr lang="zh-CN" altLang="en-US"/>
              <a:t>小王设计工作室</a:t>
            </a:r>
            <a:r>
              <a:rPr lang="en-US" altLang="zh-CN"/>
              <a:t>”</a:t>
            </a:r>
            <a:r>
              <a:rPr lang="zh-CN" altLang="en-US"/>
              <a:t>）；</a:t>
            </a:r>
            <a:r>
              <a:rPr lang="en-US" altLang="zh-CN"/>
              <a:t>b. </a:t>
            </a:r>
            <a:r>
              <a:rPr lang="zh-CN" altLang="en-US"/>
              <a:t>出资人只有</a:t>
            </a:r>
            <a:r>
              <a:rPr lang="en-US" altLang="zh-CN"/>
              <a:t> 1 </a:t>
            </a:r>
            <a:r>
              <a:rPr lang="zh-CN" altLang="en-US"/>
              <a:t>个自然人（不能是公司）；</a:t>
            </a:r>
            <a:r>
              <a:rPr lang="en-US" altLang="zh-CN"/>
              <a:t>c. </a:t>
            </a:r>
            <a:r>
              <a:rPr lang="zh-CN" altLang="en-US"/>
              <a:t>财产归出资人个人所有（企业赚的钱都是出资人自己的）；</a:t>
            </a:r>
            <a:endParaRPr lang="zh-CN" altLang="en-US"/>
          </a:p>
          <a:p>
            <a:r>
              <a:rPr lang="en-US" altLang="en-US"/>
              <a:t>▪</a:t>
            </a:r>
            <a:r>
              <a:rPr lang="zh-CN" altLang="en-US"/>
              <a:t>责任：出资人用个人财产对企业债务担无限责任（企业没钱，出资人自己还）；</a:t>
            </a:r>
            <a:endParaRPr lang="zh-CN" altLang="en-US"/>
          </a:p>
          <a:p>
            <a:r>
              <a:rPr lang="en-US" altLang="en-US"/>
              <a:t>▪</a:t>
            </a:r>
            <a:r>
              <a:rPr lang="zh-CN" altLang="en-US"/>
              <a:t>区别于个体工商户：</a:t>
            </a:r>
            <a:r>
              <a:rPr lang="en-US" altLang="zh-CN"/>
              <a:t>“</a:t>
            </a:r>
            <a:r>
              <a:rPr lang="zh-CN" altLang="en-US"/>
              <a:t>个体工商户不是</a:t>
            </a:r>
            <a:r>
              <a:rPr lang="en-US" altLang="zh-CN"/>
              <a:t>‘</a:t>
            </a:r>
            <a:r>
              <a:rPr lang="zh-CN" altLang="en-US"/>
              <a:t>企业</a:t>
            </a:r>
            <a:r>
              <a:rPr lang="en-US" altLang="zh-CN"/>
              <a:t>’</a:t>
            </a:r>
            <a:r>
              <a:rPr lang="zh-CN" altLang="en-US"/>
              <a:t>，个人独资企业是</a:t>
            </a:r>
            <a:r>
              <a:rPr lang="en-US" altLang="zh-CN"/>
              <a:t>‘</a:t>
            </a:r>
            <a:r>
              <a:rPr lang="zh-CN" altLang="en-US"/>
              <a:t>企业</a:t>
            </a:r>
            <a:r>
              <a:rPr lang="en-US" altLang="zh-CN"/>
              <a:t>’—— </a:t>
            </a:r>
            <a:r>
              <a:rPr lang="zh-CN" altLang="en-US"/>
              <a:t>听起来更正规，但责任一样，都是出资人无限担责。</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90000"/>
          </a:bodyPr>
          <a:p>
            <a:r>
              <a:rPr lang="zh-CN" altLang="en-US"/>
              <a:t>举例：</a:t>
            </a:r>
            <a:r>
              <a:rPr lang="en-US" altLang="zh-CN"/>
              <a:t>“</a:t>
            </a:r>
            <a:r>
              <a:rPr lang="zh-CN" altLang="en-US"/>
              <a:t>你毕业后开一家</a:t>
            </a:r>
            <a:r>
              <a:rPr lang="en-US" altLang="zh-CN"/>
              <a:t>‘</a:t>
            </a:r>
            <a:r>
              <a:rPr lang="zh-CN" altLang="en-US"/>
              <a:t>电脑维修企业</a:t>
            </a:r>
            <a:r>
              <a:rPr lang="en-US" altLang="zh-CN"/>
              <a:t>’</a:t>
            </a:r>
            <a:r>
              <a:rPr lang="zh-CN" altLang="en-US"/>
              <a:t>，如果修坏了客户的电脑，企业没钱赔，你要用自己的存款、汽车、房子（如果有的话）赔。</a:t>
            </a:r>
            <a:r>
              <a:rPr lang="en-US" altLang="zh-CN"/>
              <a:t>”</a:t>
            </a:r>
            <a:endParaRPr lang="en-US" altLang="zh-CN"/>
          </a:p>
          <a:p>
            <a:r>
              <a:rPr lang="en-US" altLang="en-US"/>
              <a:t>▪</a:t>
            </a:r>
            <a:r>
              <a:rPr lang="zh-CN" altLang="en-US"/>
              <a:t>特点：</a:t>
            </a:r>
            <a:r>
              <a:rPr lang="en-US" altLang="zh-CN"/>
              <a:t>a. 2 </a:t>
            </a:r>
            <a:r>
              <a:rPr lang="zh-CN" altLang="en-US"/>
              <a:t>个以上出资人（合伙人）；</a:t>
            </a:r>
            <a:r>
              <a:rPr lang="en-US" altLang="zh-CN"/>
              <a:t>b. </a:t>
            </a:r>
            <a:r>
              <a:rPr lang="zh-CN" altLang="en-US"/>
              <a:t>分</a:t>
            </a:r>
            <a:r>
              <a:rPr lang="en-US" altLang="zh-CN"/>
              <a:t> “</a:t>
            </a:r>
            <a:r>
              <a:rPr lang="zh-CN" altLang="en-US"/>
              <a:t>普通合伙企业</a:t>
            </a:r>
            <a:r>
              <a:rPr lang="en-US" altLang="zh-CN"/>
              <a:t>” </a:t>
            </a:r>
            <a:r>
              <a:rPr lang="zh-CN" altLang="en-US"/>
              <a:t>和</a:t>
            </a:r>
            <a:r>
              <a:rPr lang="en-US" altLang="zh-CN"/>
              <a:t> “</a:t>
            </a:r>
            <a:r>
              <a:rPr lang="zh-CN" altLang="en-US"/>
              <a:t>有限合伙企业</a:t>
            </a:r>
            <a:r>
              <a:rPr lang="en-US" altLang="zh-CN"/>
              <a:t>”</a:t>
            </a:r>
            <a:r>
              <a:rPr lang="zh-CN" altLang="en-US"/>
              <a:t>（高职学生创业多是普通合伙企业）；</a:t>
            </a:r>
            <a:r>
              <a:rPr lang="en-US" altLang="zh-CN"/>
              <a:t>c. </a:t>
            </a:r>
            <a:r>
              <a:rPr lang="zh-CN" altLang="en-US"/>
              <a:t>合伙人共同出钱、共同经营、共享利润；</a:t>
            </a:r>
            <a:endParaRPr lang="zh-CN" altLang="en-US"/>
          </a:p>
          <a:p>
            <a:r>
              <a:rPr lang="en-US" altLang="en-US"/>
              <a:t>▪</a:t>
            </a:r>
            <a:r>
              <a:rPr lang="zh-CN" altLang="en-US"/>
              <a:t>责任（普通合伙企业）：合伙人承担</a:t>
            </a:r>
            <a:r>
              <a:rPr lang="en-US" altLang="zh-CN"/>
              <a:t> “</a:t>
            </a:r>
            <a:r>
              <a:rPr lang="zh-CN" altLang="en-US"/>
              <a:t>无限连带责任</a:t>
            </a:r>
            <a:r>
              <a:rPr lang="en-US" altLang="zh-CN"/>
              <a:t>”——“</a:t>
            </a:r>
            <a:r>
              <a:rPr lang="zh-CN" altLang="en-US"/>
              <a:t>无限</a:t>
            </a:r>
            <a:r>
              <a:rPr lang="en-US" altLang="zh-CN"/>
              <a:t>” </a:t>
            </a:r>
            <a:r>
              <a:rPr lang="zh-CN" altLang="en-US"/>
              <a:t>是指用个人财产还，</a:t>
            </a:r>
            <a:r>
              <a:rPr lang="en-US" altLang="zh-CN"/>
              <a:t>“</a:t>
            </a:r>
            <a:r>
              <a:rPr lang="zh-CN" altLang="en-US"/>
              <a:t>连带</a:t>
            </a:r>
            <a:r>
              <a:rPr lang="en-US" altLang="zh-CN"/>
              <a:t>” </a:t>
            </a:r>
            <a:r>
              <a:rPr lang="zh-CN" altLang="en-US"/>
              <a:t>是指客户可以找任意一个合伙人要全部钱，比如</a:t>
            </a:r>
            <a:r>
              <a:rPr lang="en-US" altLang="zh-CN"/>
              <a:t> 3 </a:t>
            </a:r>
            <a:r>
              <a:rPr lang="zh-CN" altLang="en-US"/>
              <a:t>个合伙人，客户可以找其中</a:t>
            </a:r>
            <a:r>
              <a:rPr lang="en-US" altLang="zh-CN"/>
              <a:t> 1 </a:t>
            </a:r>
            <a:r>
              <a:rPr lang="zh-CN" altLang="en-US"/>
              <a:t>个人要全部债务，这个人还了之后，再找另外</a:t>
            </a:r>
            <a:r>
              <a:rPr lang="en-US" altLang="zh-CN"/>
              <a:t> 2 </a:t>
            </a:r>
            <a:r>
              <a:rPr lang="zh-CN" altLang="en-US"/>
              <a:t>个人要他们该出的部分；</a:t>
            </a:r>
            <a:endParaRPr lang="zh-CN" altLang="en-US"/>
          </a:p>
          <a:p>
            <a:r>
              <a:rPr lang="en-US" altLang="en-US"/>
              <a:t>▪</a:t>
            </a:r>
            <a:r>
              <a:rPr lang="zh-CN" altLang="en-US"/>
              <a:t>举例：</a:t>
            </a:r>
            <a:r>
              <a:rPr lang="en-US" altLang="zh-CN"/>
              <a:t>“</a:t>
            </a:r>
            <a:r>
              <a:rPr lang="zh-CN" altLang="en-US"/>
              <a:t>你和</a:t>
            </a:r>
            <a:r>
              <a:rPr lang="en-US" altLang="zh-CN"/>
              <a:t> 2 </a:t>
            </a:r>
            <a:r>
              <a:rPr lang="zh-CN" altLang="en-US"/>
              <a:t>个同学合伙开网店，欠客户</a:t>
            </a:r>
            <a:r>
              <a:rPr lang="en-US" altLang="zh-CN"/>
              <a:t> 5 </a:t>
            </a:r>
            <a:r>
              <a:rPr lang="zh-CN" altLang="en-US"/>
              <a:t>万元，网店没钱，客户可以找你要</a:t>
            </a:r>
            <a:r>
              <a:rPr lang="en-US" altLang="zh-CN"/>
              <a:t> 5 </a:t>
            </a:r>
            <a:r>
              <a:rPr lang="zh-CN" altLang="en-US"/>
              <a:t>万元，你必须还，之后你再找另外</a:t>
            </a:r>
            <a:r>
              <a:rPr lang="en-US" altLang="zh-CN"/>
              <a:t> 2 </a:t>
            </a:r>
            <a:r>
              <a:rPr lang="zh-CN" altLang="en-US"/>
              <a:t>个同学各要</a:t>
            </a:r>
            <a:r>
              <a:rPr lang="en-US" altLang="zh-CN"/>
              <a:t> 1.67 </a:t>
            </a:r>
            <a:r>
              <a:rPr lang="zh-CN" altLang="en-US"/>
              <a:t>万元（如果平均分配的话）。</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custDataLst>
              <p:tags r:id="rId1"/>
            </p:custDataLst>
          </p:nvPr>
        </p:nvSpPr>
        <p:spPr/>
        <p:txBody>
          <a:bodyPr/>
          <a:p>
            <a:r>
              <a:rPr lang="zh-CN" altLang="en-US"/>
              <a:t>非法人组织与法人的核心区别</a:t>
            </a:r>
            <a:endParaRPr lang="zh-CN" altLang="en-US"/>
          </a:p>
        </p:txBody>
      </p:sp>
      <p:graphicFrame>
        <p:nvGraphicFramePr>
          <p:cNvPr id="5" name="表格 4"/>
          <p:cNvGraphicFramePr/>
          <p:nvPr/>
        </p:nvGraphicFramePr>
        <p:xfrm>
          <a:off x="492760" y="1080135"/>
          <a:ext cx="11397615" cy="5422265"/>
        </p:xfrm>
        <a:graphic>
          <a:graphicData uri="http://schemas.openxmlformats.org/drawingml/2006/table">
            <a:tbl>
              <a:tblPr/>
              <a:tblGrid>
                <a:gridCol w="3799205"/>
                <a:gridCol w="3799205"/>
                <a:gridCol w="3799205"/>
              </a:tblGrid>
              <a:tr h="683260">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对比项</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法人（如公司）</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非法人组织（如个体户、合伙企业）</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683895">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责任承担</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法人独立担责，股东有限责</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出资人无限责（个人财产还债）</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683260">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注册难度</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复杂，需注册资本、公司章程等</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简单，注册成本低</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432435">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财产归属</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法人所有（不是股东个人）</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出资人个人</a:t>
                      </a:r>
                      <a:r>
                        <a:rPr lang="zh-CN" altLang="en-US" sz="2000">
                          <a:latin typeface="Arial" panose="020B0604020202020204"/>
                          <a:ea typeface="等线" panose="02010600030101010101" charset="-122"/>
                        </a:rPr>
                        <a:t> </a:t>
                      </a:r>
                      <a:r>
                        <a:rPr lang="en-US" altLang="zh-CN" sz="2000">
                          <a:latin typeface="Arial" panose="020B0604020202020204"/>
                          <a:ea typeface="等线" panose="02010600030101010101" charset="-122"/>
                        </a:rPr>
                        <a:t>/ </a:t>
                      </a:r>
                      <a:r>
                        <a:rPr lang="zh-CN" sz="2000">
                          <a:latin typeface="等线" panose="02010600030101010101" charset="-122"/>
                          <a:ea typeface="等线" panose="02010600030101010101" charset="-122"/>
                        </a:rPr>
                        <a:t>家庭所有</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683895">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适合场景</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大规模创业（如开连锁公司）</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小规模创业（如开小吃店、网店）</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2255520">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举例：</a:t>
                      </a:r>
                      <a:r>
                        <a:rPr lang="zh-CN" altLang="en-US" sz="2000">
                          <a:latin typeface="Arial" panose="020B0604020202020204"/>
                          <a:ea typeface="等线" panose="02010600030101010101" charset="-122"/>
                        </a:rPr>
                        <a:t>“</a:t>
                      </a:r>
                      <a:r>
                        <a:rPr lang="zh-CN" sz="2000">
                          <a:latin typeface="等线" panose="02010600030101010101" charset="-122"/>
                          <a:ea typeface="等线" panose="02010600030101010101" charset="-122"/>
                        </a:rPr>
                        <a:t>如果你想创业开一家</a:t>
                      </a:r>
                      <a:r>
                        <a:rPr lang="zh-CN" altLang="en-US" sz="2000">
                          <a:latin typeface="Arial" panose="020B0604020202020204"/>
                          <a:ea typeface="等线" panose="02010600030101010101" charset="-122"/>
                        </a:rPr>
                        <a:t>‘</a:t>
                      </a:r>
                      <a:r>
                        <a:rPr lang="zh-CN" sz="2000">
                          <a:latin typeface="等线" panose="02010600030101010101" charset="-122"/>
                          <a:ea typeface="等线" panose="02010600030101010101" charset="-122"/>
                        </a:rPr>
                        <a:t>小面馆</a:t>
                      </a:r>
                      <a:r>
                        <a:rPr lang="zh-CN" altLang="en-US" sz="2000">
                          <a:latin typeface="Arial" panose="020B0604020202020204"/>
                          <a:ea typeface="等线" panose="02010600030101010101" charset="-122"/>
                        </a:rPr>
                        <a:t>’</a:t>
                      </a:r>
                      <a:r>
                        <a:rPr lang="zh-CN" sz="2000">
                          <a:latin typeface="等线" panose="02010600030101010101" charset="-122"/>
                          <a:ea typeface="等线" panose="02010600030101010101" charset="-122"/>
                        </a:rPr>
                        <a:t>，注册个体工商户（非法人组织）就行，简单成本低；如果你想开一家</a:t>
                      </a:r>
                      <a:r>
                        <a:rPr lang="zh-CN" altLang="en-US" sz="2000">
                          <a:latin typeface="Arial" panose="020B0604020202020204"/>
                          <a:ea typeface="等线" panose="02010600030101010101" charset="-122"/>
                        </a:rPr>
                        <a:t>‘</a:t>
                      </a:r>
                      <a:r>
                        <a:rPr lang="zh-CN" sz="2000">
                          <a:latin typeface="等线" panose="02010600030101010101" charset="-122"/>
                          <a:ea typeface="等线" panose="02010600030101010101" charset="-122"/>
                        </a:rPr>
                        <a:t>连锁餐饮公司</a:t>
                      </a:r>
                      <a:r>
                        <a:rPr lang="zh-CN" altLang="en-US" sz="2000">
                          <a:latin typeface="Arial" panose="020B0604020202020204"/>
                          <a:ea typeface="等线" panose="02010600030101010101" charset="-122"/>
                        </a:rPr>
                        <a:t>’</a:t>
                      </a:r>
                      <a:r>
                        <a:rPr lang="zh-CN" sz="2000">
                          <a:latin typeface="等线" panose="02010600030101010101" charset="-122"/>
                          <a:ea typeface="等线" panose="02010600030101010101" charset="-122"/>
                        </a:rPr>
                        <a:t>，注册公司（法人）更好，股东不用担无限责任。</a:t>
                      </a:r>
                      <a:r>
                        <a:rPr lang="zh-CN" altLang="en-US" sz="2000">
                          <a:latin typeface="Arial" panose="020B0604020202020204"/>
                          <a:ea typeface="等线" panose="02010600030101010101" charset="-122"/>
                        </a:rPr>
                        <a:t>”</a:t>
                      </a:r>
                      <a:endParaRPr lang="zh-CN" altLang="en-US" sz="2000">
                        <a:latin typeface="Arial" panose="020B0604020202020204"/>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en-US" altLang="zh-CN" sz="2000">
                          <a:latin typeface="Arial" panose="020B0604020202020204"/>
                          <a:ea typeface="等线" panose="02010600030101010101" charset="-122"/>
                        </a:rPr>
                        <a:t> </a:t>
                      </a:r>
                      <a:endParaRPr lang="en-US" altLang="zh-CN" sz="2000">
                        <a:latin typeface="Arial" panose="020B0604020202020204"/>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spcBef>
                          <a:spcPct val="0"/>
                        </a:spcBef>
                        <a:spcAft>
                          <a:spcPct val="0"/>
                        </a:spcAft>
                      </a:pPr>
                      <a:endParaRPr sz="2000">
                        <a:latin typeface="Arial" panose="020B0604020202020204"/>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分析主案例</a:t>
            </a:r>
            <a:r>
              <a:rPr lang="en-US" altLang="zh-CN"/>
              <a:t> 1</a:t>
            </a:r>
            <a:r>
              <a:rPr lang="zh-CN" altLang="en-US"/>
              <a:t>：</a:t>
            </a:r>
            <a:endParaRPr lang="zh-CN" altLang="en-US"/>
          </a:p>
          <a:p>
            <a:r>
              <a:rPr lang="zh-CN" altLang="en-US"/>
              <a:t>问题：</a:t>
            </a:r>
            <a:r>
              <a:rPr lang="en-US" altLang="zh-CN"/>
              <a:t>“‘</a:t>
            </a:r>
            <a:r>
              <a:rPr lang="zh-CN" altLang="en-US"/>
              <a:t>小张小吃店</a:t>
            </a:r>
            <a:r>
              <a:rPr lang="en-US" altLang="zh-CN"/>
              <a:t>’</a:t>
            </a:r>
            <a:r>
              <a:rPr lang="zh-CN" altLang="en-US"/>
              <a:t>是哪种非法人组织？小张是经营者，店没钱，小张需要用个人汽车还工资吗？依据哪条法条？</a:t>
            </a:r>
            <a:r>
              <a:rPr lang="en-US" altLang="zh-CN"/>
              <a:t>”</a:t>
            </a:r>
            <a:r>
              <a:rPr lang="zh-CN" altLang="en-US"/>
              <a:t>（请</a:t>
            </a:r>
            <a:r>
              <a:rPr lang="en-US" altLang="zh-CN"/>
              <a:t> 2 </a:t>
            </a:r>
            <a:r>
              <a:rPr lang="zh-CN" altLang="en-US"/>
              <a:t>名学生回答）</a:t>
            </a:r>
            <a:endParaRPr lang="zh-CN" altLang="en-US"/>
          </a:p>
          <a:p>
            <a:r>
              <a:rPr lang="zh-CN" altLang="en-US"/>
              <a:t>答案：</a:t>
            </a:r>
            <a:r>
              <a:rPr lang="en-US" altLang="zh-CN"/>
              <a:t>“</a:t>
            </a:r>
            <a:r>
              <a:rPr lang="zh-CN" altLang="en-US"/>
              <a:t>是个体工商户（非法人组织）；需要</a:t>
            </a:r>
            <a:r>
              <a:rPr lang="en-US" altLang="zh-CN"/>
              <a:t> —— </a:t>
            </a:r>
            <a:r>
              <a:rPr lang="zh-CN" altLang="en-US"/>
              <a:t>个体工商户的债务，个人经营的，以个人财产承担（《民法典》第</a:t>
            </a:r>
            <a:r>
              <a:rPr lang="en-US" altLang="zh-CN"/>
              <a:t> 56 </a:t>
            </a:r>
            <a:r>
              <a:rPr lang="zh-CN" altLang="en-US"/>
              <a:t>条），</a:t>
            </a:r>
            <a:r>
              <a:rPr lang="en-US" altLang="zh-CN"/>
              <a:t>‘</a:t>
            </a:r>
            <a:r>
              <a:rPr lang="zh-CN" altLang="en-US"/>
              <a:t>小张小吃店</a:t>
            </a:r>
            <a:r>
              <a:rPr lang="en-US" altLang="zh-CN"/>
              <a:t>’</a:t>
            </a:r>
            <a:r>
              <a:rPr lang="zh-CN" altLang="en-US"/>
              <a:t>账户没钱，小张要用个人汽车（个人财产）还小王工资，小王可以要求小张卖车还钱。</a:t>
            </a:r>
            <a:r>
              <a:rPr lang="en-US" altLang="zh-CN"/>
              <a:t>”</a:t>
            </a:r>
            <a:endParaRPr lang="en-US" altLang="zh-CN"/>
          </a:p>
        </p:txBody>
      </p:sp>
      <p:sp>
        <p:nvSpPr>
          <p:cNvPr id="3" name="标题 2"/>
          <p:cNvSpPr>
            <a:spLocks noGrp="1"/>
          </p:cNvSpPr>
          <p:nvPr>
            <p:ph type="title"/>
            <p:custDataLst>
              <p:tags r:id="rId2"/>
            </p:custDataLst>
          </p:nvPr>
        </p:nvSpPr>
        <p:spPr/>
        <p:txBody>
          <a:bodyPr/>
          <a:p>
            <a:r>
              <a:rPr lang="zh-CN" altLang="en-US">
                <a:sym typeface="+mn-ea"/>
              </a:rPr>
              <a:t>案例分析环节（逐一分析</a:t>
            </a:r>
            <a:r>
              <a:rPr lang="en-US" altLang="zh-CN">
                <a:sym typeface="+mn-ea"/>
              </a:rPr>
              <a:t> + </a:t>
            </a:r>
            <a:r>
              <a:rPr lang="zh-CN" altLang="en-US">
                <a:sym typeface="+mn-ea"/>
              </a:rPr>
              <a:t>条文对应）</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小李电脑维修部</a:t>
            </a:r>
            <a:r>
              <a:rPr lang="en-US" altLang="zh-CN"/>
              <a:t>’</a:t>
            </a:r>
            <a:r>
              <a:rPr lang="zh-CN" altLang="en-US"/>
              <a:t>是哪种非法人组织？小李作为出资人，需要用个人存款赔偿客户吗？依据哪条法条？</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是个人独资企业（非法人组织）；需要</a:t>
            </a:r>
            <a:r>
              <a:rPr lang="en-US" altLang="zh-CN">
                <a:solidFill>
                  <a:srgbClr val="FF0000"/>
                </a:solidFill>
              </a:rPr>
              <a:t> —— </a:t>
            </a:r>
            <a:r>
              <a:rPr lang="zh-CN" altLang="en-US">
                <a:solidFill>
                  <a:srgbClr val="FF0000"/>
                </a:solidFill>
              </a:rPr>
              <a:t>非法人组织的财产不足以清偿债务的，出资人承担无限责任（《民法典》第</a:t>
            </a:r>
            <a:r>
              <a:rPr lang="en-US" altLang="zh-CN">
                <a:solidFill>
                  <a:srgbClr val="FF0000"/>
                </a:solidFill>
              </a:rPr>
              <a:t> 104 </a:t>
            </a:r>
            <a:r>
              <a:rPr lang="zh-CN" altLang="en-US">
                <a:solidFill>
                  <a:srgbClr val="FF0000"/>
                </a:solidFill>
              </a:rPr>
              <a:t>条），维修部只有</a:t>
            </a:r>
            <a:r>
              <a:rPr lang="en-US" altLang="zh-CN">
                <a:solidFill>
                  <a:srgbClr val="FF0000"/>
                </a:solidFill>
              </a:rPr>
              <a:t> 5000 </a:t>
            </a:r>
            <a:r>
              <a:rPr lang="zh-CN" altLang="en-US">
                <a:solidFill>
                  <a:srgbClr val="FF0000"/>
                </a:solidFill>
              </a:rPr>
              <a:t>元，小李要用个人存款（</a:t>
            </a:r>
            <a:r>
              <a:rPr lang="en-US" altLang="zh-CN">
                <a:solidFill>
                  <a:srgbClr val="FF0000"/>
                </a:solidFill>
              </a:rPr>
              <a:t>1 </a:t>
            </a:r>
            <a:r>
              <a:rPr lang="zh-CN" altLang="en-US">
                <a:solidFill>
                  <a:srgbClr val="FF0000"/>
                </a:solidFill>
              </a:rPr>
              <a:t>万元）赔偿，总共赔偿</a:t>
            </a:r>
            <a:r>
              <a:rPr lang="en-US" altLang="zh-CN">
                <a:solidFill>
                  <a:srgbClr val="FF0000"/>
                </a:solidFill>
              </a:rPr>
              <a:t> 2 </a:t>
            </a:r>
            <a:r>
              <a:rPr lang="zh-CN" altLang="en-US">
                <a:solidFill>
                  <a:srgbClr val="FF0000"/>
                </a:solidFill>
              </a:rPr>
              <a:t>万元。</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赵孙工作室</a:t>
            </a:r>
            <a:r>
              <a:rPr lang="en-US" altLang="zh-CN"/>
              <a:t>’</a:t>
            </a:r>
            <a:r>
              <a:rPr lang="zh-CN" altLang="en-US"/>
              <a:t>是普通合伙企业，欠客户</a:t>
            </a:r>
            <a:r>
              <a:rPr lang="en-US" altLang="zh-CN"/>
              <a:t> 3 </a:t>
            </a:r>
            <a:r>
              <a:rPr lang="zh-CN" altLang="en-US"/>
              <a:t>万元，客户能要求小赵赔偿</a:t>
            </a:r>
            <a:r>
              <a:rPr lang="en-US" altLang="zh-CN"/>
              <a:t> 3 </a:t>
            </a:r>
            <a:r>
              <a:rPr lang="zh-CN" altLang="en-US"/>
              <a:t>万元吗？小赵赔偿后，能找小孙要多少钱？依据哪部法律？</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能</a:t>
            </a:r>
            <a:r>
              <a:rPr lang="en-US" altLang="zh-CN">
                <a:solidFill>
                  <a:srgbClr val="FF0000"/>
                </a:solidFill>
              </a:rPr>
              <a:t> —— </a:t>
            </a:r>
            <a:r>
              <a:rPr lang="zh-CN" altLang="en-US">
                <a:solidFill>
                  <a:srgbClr val="FF0000"/>
                </a:solidFill>
              </a:rPr>
              <a:t>普通合伙企业的合伙人承担无限连带责任（《合伙企业法》第</a:t>
            </a:r>
            <a:r>
              <a:rPr lang="en-US" altLang="zh-CN">
                <a:solidFill>
                  <a:srgbClr val="FF0000"/>
                </a:solidFill>
              </a:rPr>
              <a:t> 2 </a:t>
            </a:r>
            <a:r>
              <a:rPr lang="zh-CN" altLang="en-US">
                <a:solidFill>
                  <a:srgbClr val="FF0000"/>
                </a:solidFill>
              </a:rPr>
              <a:t>条），客户可以找任意一个合伙人要全部债务，小赵必须赔偿</a:t>
            </a:r>
            <a:r>
              <a:rPr lang="en-US" altLang="zh-CN">
                <a:solidFill>
                  <a:srgbClr val="FF0000"/>
                </a:solidFill>
              </a:rPr>
              <a:t> 3 </a:t>
            </a:r>
            <a:r>
              <a:rPr lang="zh-CN" altLang="en-US">
                <a:solidFill>
                  <a:srgbClr val="FF0000"/>
                </a:solidFill>
              </a:rPr>
              <a:t>万元；之后小赵能找小孙要</a:t>
            </a:r>
            <a:r>
              <a:rPr lang="en-US" altLang="zh-CN">
                <a:solidFill>
                  <a:srgbClr val="FF0000"/>
                </a:solidFill>
              </a:rPr>
              <a:t> 1.5 </a:t>
            </a:r>
            <a:r>
              <a:rPr lang="zh-CN" altLang="en-US">
                <a:solidFill>
                  <a:srgbClr val="FF0000"/>
                </a:solidFill>
              </a:rPr>
              <a:t>万元（因为两人各占</a:t>
            </a:r>
            <a:r>
              <a:rPr lang="en-US" altLang="zh-CN">
                <a:solidFill>
                  <a:srgbClr val="FF0000"/>
                </a:solidFill>
              </a:rPr>
              <a:t> 50% </a:t>
            </a:r>
            <a:r>
              <a:rPr lang="zh-CN" altLang="en-US">
                <a:solidFill>
                  <a:srgbClr val="FF0000"/>
                </a:solidFill>
              </a:rPr>
              <a:t>股份，平均承担债务）。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4</a:t>
            </a:r>
            <a:r>
              <a:rPr lang="zh-CN" altLang="en-US"/>
              <a:t>：</a:t>
            </a:r>
            <a:endParaRPr lang="zh-CN" altLang="en-US"/>
          </a:p>
          <a:p>
            <a:r>
              <a:rPr lang="zh-CN" altLang="en-US"/>
              <a:t>问题：</a:t>
            </a:r>
            <a:r>
              <a:rPr lang="en-US" altLang="zh-CN"/>
              <a:t>“</a:t>
            </a:r>
            <a:r>
              <a:rPr lang="zh-CN" altLang="en-US"/>
              <a:t>如果小王、小李、小张注册公司（法人），欠了钱，他们需要用个人财产还吗？如果注册合伙企业（非法人组织），欠了钱，需要用个人财产还吗？</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注册公司（法人）</a:t>
            </a:r>
            <a:r>
              <a:rPr lang="en-US" altLang="zh-CN">
                <a:solidFill>
                  <a:srgbClr val="FF0000"/>
                </a:solidFill>
              </a:rPr>
              <a:t>—— </a:t>
            </a:r>
            <a:r>
              <a:rPr lang="zh-CN" altLang="en-US">
                <a:solidFill>
                  <a:srgbClr val="FF0000"/>
                </a:solidFill>
              </a:rPr>
              <a:t>不用，公司用自己的财产还，他们作为股东，只以出资额为限担责（比如每人出资</a:t>
            </a:r>
            <a:r>
              <a:rPr lang="en-US" altLang="zh-CN">
                <a:solidFill>
                  <a:srgbClr val="FF0000"/>
                </a:solidFill>
              </a:rPr>
              <a:t> 1 </a:t>
            </a:r>
            <a:r>
              <a:rPr lang="zh-CN" altLang="en-US">
                <a:solidFill>
                  <a:srgbClr val="FF0000"/>
                </a:solidFill>
              </a:rPr>
              <a:t>万元，最多赔</a:t>
            </a:r>
            <a:r>
              <a:rPr lang="en-US" altLang="zh-CN">
                <a:solidFill>
                  <a:srgbClr val="FF0000"/>
                </a:solidFill>
              </a:rPr>
              <a:t> 1 </a:t>
            </a:r>
            <a:r>
              <a:rPr lang="zh-CN" altLang="en-US">
                <a:solidFill>
                  <a:srgbClr val="FF0000"/>
                </a:solidFill>
              </a:rPr>
              <a:t>万元）；注册合伙企业（非法人组织）</a:t>
            </a:r>
            <a:r>
              <a:rPr lang="en-US" altLang="zh-CN">
                <a:solidFill>
                  <a:srgbClr val="FF0000"/>
                </a:solidFill>
              </a:rPr>
              <a:t>—— </a:t>
            </a:r>
            <a:r>
              <a:rPr lang="zh-CN" altLang="en-US">
                <a:solidFill>
                  <a:srgbClr val="FF0000"/>
                </a:solidFill>
              </a:rPr>
              <a:t>需要，他们作为合伙人，承担无限连带责任，要用个人财产还（比如有房子要卖房，有存款要拿存款）。</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核心记忆：</a:t>
            </a:r>
            <a:r>
              <a:rPr lang="en-US" altLang="zh-CN"/>
              <a:t>“</a:t>
            </a:r>
            <a:r>
              <a:rPr lang="zh-CN" altLang="en-US"/>
              <a:t>非法人组织，不是法人；出资人无限责，个人财产还；类型有三类，个体户（小）、独资企（一人）、合伙企业（多人，连带责）；和法人比，注册简单但责任重。</a:t>
            </a:r>
            <a:r>
              <a:rPr lang="en-US" altLang="zh-CN"/>
              <a:t>”</a:t>
            </a:r>
            <a:endParaRPr lang="en-US" altLang="zh-CN"/>
          </a:p>
          <a:p>
            <a:r>
              <a:rPr lang="en-US" altLang="en-US"/>
              <a:t>◦</a:t>
            </a:r>
            <a:r>
              <a:rPr lang="zh-CN" altLang="en-US"/>
              <a:t>创业建议：</a:t>
            </a:r>
            <a:r>
              <a:rPr lang="en-US" altLang="zh-CN"/>
              <a:t>“</a:t>
            </a:r>
            <a:r>
              <a:rPr lang="zh-CN" altLang="en-US"/>
              <a:t>毕业后创业，小规模选非法人组织（个体户、独资企），成本低；大规模选法人（公司），责任轻；如果和同学合伙，一定要签</a:t>
            </a:r>
            <a:r>
              <a:rPr lang="en-US" altLang="zh-CN"/>
              <a:t>‘</a:t>
            </a:r>
            <a:r>
              <a:rPr lang="zh-CN" altLang="en-US"/>
              <a:t>合伙协议</a:t>
            </a:r>
            <a:r>
              <a:rPr lang="en-US" altLang="zh-CN"/>
              <a:t>’</a:t>
            </a:r>
            <a:r>
              <a:rPr lang="zh-CN" altLang="en-US"/>
              <a:t>，明确债务承担比例，避免以后吵架。</a:t>
            </a:r>
            <a:r>
              <a:rPr lang="en-US" altLang="zh-CN"/>
              <a:t>”</a:t>
            </a:r>
            <a:endParaRPr lang="en-US" altLang="zh-CN"/>
          </a:p>
        </p:txBody>
      </p:sp>
      <p:sp>
        <p:nvSpPr>
          <p:cNvPr id="3" name="标题 2"/>
          <p:cNvSpPr>
            <a:spLocks noGrp="1"/>
          </p:cNvSpPr>
          <p:nvPr>
            <p:ph type="title"/>
            <p:custDataLst>
              <p:tags r:id="rId2"/>
            </p:custDataLst>
          </p:nvPr>
        </p:nvSpPr>
        <p:spPr/>
        <p:txBody>
          <a:bodyPr/>
          <a:p>
            <a:r>
              <a:rPr lang="zh-CN" altLang="en-US">
                <a:sym typeface="+mn-ea"/>
              </a:rPr>
              <a:t>小结（核心记忆</a:t>
            </a:r>
            <a:r>
              <a:rPr lang="en-US" altLang="zh-CN">
                <a:sym typeface="+mn-ea"/>
              </a:rPr>
              <a:t> + </a:t>
            </a:r>
            <a:r>
              <a:rPr lang="zh-CN" altLang="en-US">
                <a:sym typeface="+mn-ea"/>
              </a:rPr>
              <a:t>创业建议）</a:t>
            </a:r>
            <a:endParaRPr lang="zh-CN"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fontScale="90000"/>
          </a:bodyPr>
          <a:p>
            <a:r>
              <a:rPr lang="zh-CN" altLang="en-US"/>
              <a:t>第 6 课时：民事主体（四）—— 民事主体的住所与身份证明</a:t>
            </a:r>
            <a:endParaRPr lang="zh-CN" altLang="en-US"/>
          </a:p>
        </p:txBody>
      </p:sp>
      <p:sp>
        <p:nvSpPr>
          <p:cNvPr id="3" name="装饰  1"/>
          <p:cNvSpPr>
            <a:spLocks noGrp="1"/>
          </p:cNvSpPr>
          <p:nvPr>
            <p:ph type="body" idx="16392"/>
            <p:custDataLst>
              <p:tags r:id="rId2"/>
            </p:custDataLst>
          </p:nvPr>
        </p:nvSpPr>
        <p:spPr/>
        <p:txBody>
          <a:bodyPr/>
          <a:p>
            <a:r>
              <a:rPr lang="zh-CN" altLang="en-US"/>
              <a:t> </a:t>
            </a:r>
            <a:endParaRPr lang="zh-CN" altLang="en-US"/>
          </a:p>
        </p:txBody>
      </p:sp>
      <p:sp>
        <p:nvSpPr>
          <p:cNvPr id="4" name="文本占位符 3"/>
          <p:cNvSpPr>
            <a:spLocks noGrp="1"/>
          </p:cNvSpPr>
          <p:nvPr>
            <p:ph type="body" idx="16388"/>
            <p:custDataLst>
              <p:tags r:id="rId3"/>
            </p:custDataLst>
          </p:nvPr>
        </p:nvSpPr>
        <p:spPr/>
        <p:txBody>
          <a:bodyPr/>
          <a:p>
            <a:r>
              <a:rPr lang="zh-CN" altLang="en-US"/>
              <a:t>01</a:t>
            </a:r>
            <a:endParaRPr lang="zh-CN" altLang="en-US"/>
          </a:p>
        </p:txBody>
      </p:sp>
      <p:sp>
        <p:nvSpPr>
          <p:cNvPr id="5" name="文本占位符 4"/>
          <p:cNvSpPr>
            <a:spLocks noGrp="1"/>
          </p:cNvSpPr>
          <p:nvPr>
            <p:ph type="body" idx="16386"/>
            <p:custDataLst>
              <p:tags r:id="rId4"/>
            </p:custDataLst>
          </p:nvPr>
        </p:nvSpPr>
        <p:spPr/>
        <p:txBody>
          <a:bodyPr/>
          <a:p>
            <a:r>
              <a:rPr lang="zh-CN" altLang="en-US"/>
              <a:t>民事主体的住所</a:t>
            </a:r>
            <a:endParaRPr lang="zh-CN" altLang="en-US"/>
          </a:p>
        </p:txBody>
      </p:sp>
      <p:sp>
        <p:nvSpPr>
          <p:cNvPr id="6" name="文本占位符 5"/>
          <p:cNvSpPr>
            <a:spLocks noGrp="1"/>
          </p:cNvSpPr>
          <p:nvPr>
            <p:ph type="body" idx="16387"/>
            <p:custDataLst>
              <p:tags r:id="rId5"/>
            </p:custDataLst>
          </p:nvPr>
        </p:nvSpPr>
        <p:spPr/>
        <p:txBody>
          <a:bodyPr>
            <a:noAutofit/>
          </a:bodyPr>
          <a:p>
            <a:r>
              <a:rPr lang="zh-CN" altLang="en-US" sz="1800"/>
              <a:t>详细描述：民事主体的住所是其生活和进行民事活动的主要场所。确定住所对于确定债务履行地、诉讼管辖地等具有重要意义，不同类型的民事主体在确定住所时遵循相应的法律规则。</a:t>
            </a:r>
            <a:endParaRPr lang="zh-CN" altLang="en-US" sz="1800"/>
          </a:p>
        </p:txBody>
      </p:sp>
      <p:sp>
        <p:nvSpPr>
          <p:cNvPr id="7" name="装饰  5"/>
          <p:cNvSpPr>
            <a:spLocks noGrp="1"/>
          </p:cNvSpPr>
          <p:nvPr>
            <p:ph type="body" idx="16393"/>
            <p:custDataLst>
              <p:tags r:id="rId6"/>
            </p:custDataLst>
          </p:nvPr>
        </p:nvSpPr>
        <p:spPr/>
        <p:txBody>
          <a:bodyPr/>
          <a:p>
            <a:r>
              <a:rPr lang="zh-CN" altLang="en-US"/>
              <a:t> </a:t>
            </a:r>
            <a:endParaRPr lang="zh-CN" altLang="en-US"/>
          </a:p>
        </p:txBody>
      </p:sp>
      <p:sp>
        <p:nvSpPr>
          <p:cNvPr id="8" name="文本占位符 7"/>
          <p:cNvSpPr>
            <a:spLocks noGrp="1"/>
          </p:cNvSpPr>
          <p:nvPr>
            <p:ph type="body" idx="16391"/>
            <p:custDataLst>
              <p:tags r:id="rId7"/>
            </p:custDataLst>
          </p:nvPr>
        </p:nvSpPr>
        <p:spPr/>
        <p:txBody>
          <a:bodyPr/>
          <a:p>
            <a:r>
              <a:rPr lang="zh-CN" altLang="en-US"/>
              <a:t>02</a:t>
            </a:r>
            <a:endParaRPr lang="zh-CN" altLang="en-US"/>
          </a:p>
        </p:txBody>
      </p:sp>
      <p:sp>
        <p:nvSpPr>
          <p:cNvPr id="9" name="文本占位符 8"/>
          <p:cNvSpPr>
            <a:spLocks noGrp="1"/>
          </p:cNvSpPr>
          <p:nvPr>
            <p:ph type="body" idx="16389"/>
            <p:custDataLst>
              <p:tags r:id="rId8"/>
            </p:custDataLst>
          </p:nvPr>
        </p:nvSpPr>
        <p:spPr/>
        <p:txBody>
          <a:bodyPr/>
          <a:p>
            <a:r>
              <a:rPr lang="zh-CN" altLang="en-US"/>
              <a:t>民事主体的身份证明</a:t>
            </a:r>
            <a:endParaRPr lang="zh-CN" altLang="en-US"/>
          </a:p>
        </p:txBody>
      </p:sp>
      <p:sp>
        <p:nvSpPr>
          <p:cNvPr id="10" name="文本占位符 9"/>
          <p:cNvSpPr>
            <a:spLocks noGrp="1"/>
          </p:cNvSpPr>
          <p:nvPr>
            <p:ph type="body" idx="16390"/>
            <p:custDataLst>
              <p:tags r:id="rId9"/>
            </p:custDataLst>
          </p:nvPr>
        </p:nvSpPr>
        <p:spPr/>
        <p:txBody>
          <a:bodyPr>
            <a:noAutofit/>
          </a:bodyPr>
          <a:p>
            <a:r>
              <a:rPr lang="zh-CN" altLang="en-US" sz="1800"/>
              <a:t>详细描述：民事主体的身份证明是能够证明其身份的有效文件。对于自然人而言，身份证是常见的身份证明；对于法人和非法人组织，营业执照等相关证照可作为其身份证明，用于参与各类民事活动。</a:t>
            </a:r>
            <a:endParaRPr lang="zh-CN" altLang="en-US" sz="1800"/>
          </a:p>
        </p:txBody>
      </p:sp>
    </p:spTree>
    <p:custDataLst>
      <p:tags r:id="rId10"/>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4</a:t>
            </a:r>
            <a:r>
              <a:rPr lang="zh-CN" altLang="en-US"/>
              <a:t>：</a:t>
            </a:r>
            <a:r>
              <a:rPr lang="en-US" altLang="zh-CN"/>
              <a:t>20 </a:t>
            </a:r>
            <a:r>
              <a:rPr lang="zh-CN" altLang="en-US"/>
              <a:t>岁学生（精神障碍）借钱</a:t>
            </a:r>
            <a:endParaRPr lang="zh-CN" altLang="en-US"/>
          </a:p>
          <a:p>
            <a:r>
              <a:rPr lang="zh-CN" altLang="en-US"/>
              <a:t>小赵是高职文秘专业学生，</a:t>
            </a:r>
            <a:r>
              <a:rPr lang="en-US" altLang="zh-CN"/>
              <a:t>20 </a:t>
            </a:r>
            <a:r>
              <a:rPr lang="zh-CN" altLang="en-US"/>
              <a:t>周岁，但因患有</a:t>
            </a:r>
            <a:r>
              <a:rPr lang="en-US" altLang="zh-CN"/>
              <a:t> “</a:t>
            </a:r>
            <a:r>
              <a:rPr lang="zh-CN" altLang="en-US"/>
              <a:t>精神分裂症</a:t>
            </a:r>
            <a:r>
              <a:rPr lang="en-US" altLang="zh-CN"/>
              <a:t>”</a:t>
            </a:r>
            <a:r>
              <a:rPr lang="zh-CN" altLang="en-US"/>
              <a:t>，平时需服用药物，不能完全辨认自己的行为（如不知道</a:t>
            </a:r>
            <a:r>
              <a:rPr lang="en-US" altLang="zh-CN"/>
              <a:t> “</a:t>
            </a:r>
            <a:r>
              <a:rPr lang="zh-CN" altLang="en-US"/>
              <a:t>借钱要还</a:t>
            </a:r>
            <a:r>
              <a:rPr lang="en-US" altLang="zh-CN"/>
              <a:t>” </a:t>
            </a:r>
            <a:r>
              <a:rPr lang="zh-CN" altLang="en-US"/>
              <a:t>的后果）。小赵向同学借了</a:t>
            </a:r>
            <a:r>
              <a:rPr lang="en-US" altLang="zh-CN"/>
              <a:t> 1000 </a:t>
            </a:r>
            <a:r>
              <a:rPr lang="zh-CN" altLang="en-US"/>
              <a:t>元，用于买零食，家长得知后，认为</a:t>
            </a:r>
            <a:r>
              <a:rPr lang="en-US" altLang="zh-CN"/>
              <a:t> “</a:t>
            </a:r>
            <a:r>
              <a:rPr lang="zh-CN" altLang="en-US"/>
              <a:t>小赵不能辨认自己的行为，借钱无效</a:t>
            </a:r>
            <a:r>
              <a:rPr lang="en-US" altLang="zh-CN"/>
              <a:t>”—— </a:t>
            </a:r>
            <a:r>
              <a:rPr lang="zh-CN" altLang="en-US"/>
              <a:t>该借款行为是否有效？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1.</a:t>
            </a:r>
            <a:r>
              <a:rPr lang="zh-CN" altLang="en-US"/>
              <a:t>掌握民事主体住所的定义与确定规则（自然人住所、法人住所），理解住所的法律意义（如打官司确定法院、送达法律文书）</a:t>
            </a:r>
            <a:endParaRPr lang="zh-CN" altLang="en-US"/>
          </a:p>
          <a:p>
            <a:r>
              <a:rPr lang="en-US" altLang="zh-CN"/>
              <a:t>2.</a:t>
            </a:r>
            <a:r>
              <a:rPr lang="zh-CN" altLang="en-US"/>
              <a:t>了解自然人的身份证明（身份证、户口簿）与法人的身份证明（营业执照、法定代表人身份证明）</a:t>
            </a:r>
            <a:endParaRPr lang="zh-CN" altLang="en-US"/>
          </a:p>
          <a:p>
            <a:r>
              <a:rPr lang="en-US" altLang="zh-CN"/>
              <a:t>3.</a:t>
            </a:r>
            <a:r>
              <a:rPr lang="zh-CN" altLang="en-US"/>
              <a:t>能结合学生生活场景（如租房、打官司），确定自己或他人的住所，知道需要提供哪些身份证明</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：学生租房纠纷，确定管辖法院</a:t>
            </a:r>
            <a:endParaRPr lang="zh-CN" altLang="en-US"/>
          </a:p>
          <a:p>
            <a:r>
              <a:rPr lang="zh-CN" altLang="en-US"/>
              <a:t>小王是高职学生，户籍所在地是河北省石家庄市正定县，从</a:t>
            </a:r>
            <a:r>
              <a:rPr lang="en-US" altLang="zh-CN"/>
              <a:t> 2023 </a:t>
            </a:r>
            <a:r>
              <a:rPr lang="zh-CN" altLang="en-US"/>
              <a:t>年</a:t>
            </a:r>
            <a:r>
              <a:rPr lang="en-US" altLang="zh-CN"/>
              <a:t> 9 </a:t>
            </a:r>
            <a:r>
              <a:rPr lang="zh-CN" altLang="en-US"/>
              <a:t>月开始在北京市朝阳区上学，并在朝阳区租了一间房子（签订了</a:t>
            </a:r>
            <a:r>
              <a:rPr lang="en-US" altLang="zh-CN"/>
              <a:t> 1 </a:t>
            </a:r>
            <a:r>
              <a:rPr lang="zh-CN" altLang="en-US"/>
              <a:t>年租赁合同）。</a:t>
            </a:r>
            <a:r>
              <a:rPr lang="en-US" altLang="zh-CN"/>
              <a:t>2024 </a:t>
            </a:r>
            <a:r>
              <a:rPr lang="zh-CN" altLang="en-US"/>
              <a:t>年</a:t>
            </a:r>
            <a:r>
              <a:rPr lang="en-US" altLang="zh-CN"/>
              <a:t> 3 </a:t>
            </a:r>
            <a:r>
              <a:rPr lang="zh-CN" altLang="en-US"/>
              <a:t>月，房东以</a:t>
            </a:r>
            <a:r>
              <a:rPr lang="en-US" altLang="zh-CN"/>
              <a:t> “</a:t>
            </a:r>
            <a:r>
              <a:rPr lang="zh-CN" altLang="en-US"/>
              <a:t>涨房租</a:t>
            </a:r>
            <a:r>
              <a:rPr lang="en-US" altLang="zh-CN"/>
              <a:t>” </a:t>
            </a:r>
            <a:r>
              <a:rPr lang="zh-CN" altLang="en-US"/>
              <a:t>为由，要求小王提前退租，小王不同意，双方发生纠纷。小王想打官司，不知道该向河北省石家庄市正定县法院，还是北京市朝阳区法院提起诉讼？</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：学生身份证丢失后的身份证明使用</a:t>
            </a:r>
            <a:endParaRPr lang="zh-CN" altLang="en-US"/>
          </a:p>
          <a:p>
            <a:r>
              <a:rPr lang="zh-CN" altLang="en-US"/>
              <a:t>小李是高职旅游专业学生，身份证在实习期间丢失，近期要参加导游资格证考试（需出示有效身份证明），同时要在酒店住宿（需登记身份信息）。小李担心</a:t>
            </a:r>
            <a:r>
              <a:rPr lang="en-US" altLang="zh-CN"/>
              <a:t> “</a:t>
            </a:r>
            <a:r>
              <a:rPr lang="zh-CN" altLang="en-US"/>
              <a:t>没有身份证，无法考试和住宿</a:t>
            </a:r>
            <a:r>
              <a:rPr lang="en-US" altLang="zh-CN"/>
              <a:t>”</a:t>
            </a:r>
            <a:r>
              <a:rPr lang="zh-CN" altLang="en-US"/>
              <a:t>，咨询能否用其他证明替代。</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：实习前查询公司住所，确认企业真实性</a:t>
            </a:r>
            <a:endParaRPr lang="zh-CN" altLang="en-US"/>
          </a:p>
          <a:p>
            <a:r>
              <a:rPr lang="zh-CN" altLang="en-US"/>
              <a:t>小赵是高职电商专业学生，收到</a:t>
            </a:r>
            <a:r>
              <a:rPr lang="en-US" altLang="zh-CN"/>
              <a:t> “XX </a:t>
            </a:r>
            <a:r>
              <a:rPr lang="zh-CN" altLang="en-US"/>
              <a:t>电商运营公司</a:t>
            </a:r>
            <a:r>
              <a:rPr lang="en-US" altLang="zh-CN"/>
              <a:t>” </a:t>
            </a:r>
            <a:r>
              <a:rPr lang="zh-CN" altLang="en-US"/>
              <a:t>的实习</a:t>
            </a:r>
            <a:r>
              <a:rPr lang="en-US" altLang="zh-CN"/>
              <a:t> offer</a:t>
            </a:r>
            <a:r>
              <a:rPr lang="zh-CN" altLang="en-US"/>
              <a:t>，该公司在招聘平台上填写的</a:t>
            </a:r>
            <a:r>
              <a:rPr lang="en-US" altLang="zh-CN"/>
              <a:t> “</a:t>
            </a:r>
            <a:r>
              <a:rPr lang="zh-CN" altLang="en-US"/>
              <a:t>办公地址</a:t>
            </a:r>
            <a:r>
              <a:rPr lang="en-US" altLang="zh-CN"/>
              <a:t>” </a:t>
            </a:r>
            <a:r>
              <a:rPr lang="zh-CN" altLang="en-US"/>
              <a:t>是某写字楼临时工位，小赵怀疑公司真实性，想查询该公司的法定住所，确认其是否为合法注册企业。</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4</a:t>
            </a:r>
            <a:r>
              <a:rPr lang="zh-CN" altLang="en-US"/>
              <a:t>：农民工经常居住地的认定</a:t>
            </a:r>
            <a:endParaRPr lang="zh-CN" altLang="en-US"/>
          </a:p>
          <a:p>
            <a:r>
              <a:rPr lang="zh-CN" altLang="en-US"/>
              <a:t>小张是小王的表哥（农民工），户籍在河南省周口市，</a:t>
            </a:r>
            <a:r>
              <a:rPr lang="en-US" altLang="zh-CN"/>
              <a:t>2021 </a:t>
            </a:r>
            <a:r>
              <a:rPr lang="zh-CN" altLang="en-US"/>
              <a:t>年</a:t>
            </a:r>
            <a:r>
              <a:rPr lang="en-US" altLang="zh-CN"/>
              <a:t> 3 </a:t>
            </a:r>
            <a:r>
              <a:rPr lang="zh-CN" altLang="en-US"/>
              <a:t>月至今一直在上海市松江区的工厂打工，居住在工厂宿舍，期间未回老家超过</a:t>
            </a:r>
            <a:r>
              <a:rPr lang="en-US" altLang="zh-CN"/>
              <a:t> 3 </a:t>
            </a:r>
            <a:r>
              <a:rPr lang="zh-CN" altLang="en-US"/>
              <a:t>个月。</a:t>
            </a:r>
            <a:r>
              <a:rPr lang="en-US" altLang="zh-CN"/>
              <a:t>2024 </a:t>
            </a:r>
            <a:r>
              <a:rPr lang="zh-CN" altLang="en-US"/>
              <a:t>年</a:t>
            </a:r>
            <a:r>
              <a:rPr lang="en-US" altLang="zh-CN"/>
              <a:t> 4 </a:t>
            </a:r>
            <a:r>
              <a:rPr lang="zh-CN" altLang="en-US"/>
              <a:t>月，小张因工资纠纷想打官司，其经常居住地应认定为河南周口还是上海松江？</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zh-CN"/>
              <a:t>•</a:t>
            </a:r>
            <a:r>
              <a:rPr lang="zh-CN" altLang="en-US"/>
              <a:t>《民法典》第</a:t>
            </a:r>
            <a:r>
              <a:rPr lang="en-US" altLang="zh-CN"/>
              <a:t> 25 </a:t>
            </a:r>
            <a:r>
              <a:rPr lang="zh-CN" altLang="en-US"/>
              <a:t>条【自然人住所】：</a:t>
            </a:r>
            <a:r>
              <a:rPr lang="en-US" altLang="zh-CN"/>
              <a:t>“</a:t>
            </a:r>
            <a:r>
              <a:rPr lang="zh-CN" altLang="en-US"/>
              <a:t>自然人以户籍登记或者其他有效身份登记记载的居所为住所；经常居所与住所不一致的，经常居所视为住所。</a:t>
            </a:r>
            <a:r>
              <a:rPr lang="en-US" altLang="zh-CN"/>
              <a:t>”</a:t>
            </a:r>
            <a:endParaRPr lang="en-US" altLang="zh-CN"/>
          </a:p>
          <a:p>
            <a:r>
              <a:rPr lang="zh-CN" altLang="en-US"/>
              <a:t>解读：</a:t>
            </a:r>
            <a:r>
              <a:rPr lang="en-US" altLang="en-US"/>
              <a:t>①</a:t>
            </a:r>
            <a:r>
              <a:rPr lang="en-US" altLang="zh-CN"/>
              <a:t> </a:t>
            </a:r>
            <a:r>
              <a:rPr lang="zh-CN" altLang="en-US"/>
              <a:t>自然人住所的</a:t>
            </a:r>
            <a:r>
              <a:rPr lang="en-US" altLang="zh-CN"/>
              <a:t> “</a:t>
            </a:r>
            <a:r>
              <a:rPr lang="zh-CN" altLang="en-US"/>
              <a:t>优先认定规则</a:t>
            </a:r>
            <a:r>
              <a:rPr lang="en-US" altLang="zh-CN"/>
              <a:t>”</a:t>
            </a:r>
            <a:r>
              <a:rPr lang="zh-CN" altLang="en-US"/>
              <a:t>：先看户籍</a:t>
            </a:r>
            <a:r>
              <a:rPr lang="en-US" altLang="zh-CN"/>
              <a:t> / </a:t>
            </a:r>
            <a:r>
              <a:rPr lang="zh-CN" altLang="en-US"/>
              <a:t>身份登记的居所（如身份证上的地址）；</a:t>
            </a:r>
            <a:r>
              <a:rPr lang="en-US" altLang="en-US"/>
              <a:t>②</a:t>
            </a:r>
            <a:r>
              <a:rPr lang="en-US" altLang="zh-CN"/>
              <a:t> “</a:t>
            </a:r>
            <a:r>
              <a:rPr lang="zh-CN" altLang="en-US"/>
              <a:t>经常居所</a:t>
            </a:r>
            <a:r>
              <a:rPr lang="en-US" altLang="zh-CN"/>
              <a:t>”</a:t>
            </a:r>
            <a:r>
              <a:rPr lang="zh-CN" altLang="en-US"/>
              <a:t>（即经常居住地）的认定标准：连续居住满</a:t>
            </a:r>
            <a:r>
              <a:rPr lang="en-US" altLang="zh-CN"/>
              <a:t> 1 </a:t>
            </a:r>
            <a:r>
              <a:rPr lang="zh-CN" altLang="en-US"/>
              <a:t>年，且不是因就医、上学、旅游等临时原因（上学属于临时原因，农民工打工属于长期原因）；</a:t>
            </a:r>
            <a:r>
              <a:rPr lang="en-US" altLang="en-US"/>
              <a:t>③</a:t>
            </a:r>
            <a:r>
              <a:rPr lang="en-US" altLang="zh-CN"/>
              <a:t> </a:t>
            </a:r>
            <a:r>
              <a:rPr lang="zh-CN" altLang="en-US"/>
              <a:t>经常居住地与户籍住所不一致时，以经常居住地为</a:t>
            </a:r>
            <a:r>
              <a:rPr lang="en-US" altLang="zh-CN"/>
              <a:t> “</a:t>
            </a:r>
            <a:r>
              <a:rPr lang="zh-CN" altLang="en-US"/>
              <a:t>法律上的住所</a:t>
            </a:r>
            <a:r>
              <a:rPr lang="en-US" altLang="zh-CN"/>
              <a:t>”</a:t>
            </a:r>
            <a:r>
              <a:rPr lang="zh-CN" altLang="en-US"/>
              <a:t>。</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对应主案例</a:t>
            </a:r>
            <a:r>
              <a:rPr lang="en-US" altLang="zh-CN"/>
              <a:t> 1</a:t>
            </a:r>
            <a:r>
              <a:rPr lang="zh-CN" altLang="en-US"/>
              <a:t>：小王户籍在石家庄正定（户籍住所），</a:t>
            </a:r>
            <a:r>
              <a:rPr lang="en-US" altLang="zh-CN"/>
              <a:t>2023 </a:t>
            </a:r>
            <a:r>
              <a:rPr lang="zh-CN" altLang="en-US"/>
              <a:t>年</a:t>
            </a:r>
            <a:r>
              <a:rPr lang="en-US" altLang="zh-CN"/>
              <a:t> 9 </a:t>
            </a:r>
            <a:r>
              <a:rPr lang="zh-CN" altLang="en-US"/>
              <a:t>月至</a:t>
            </a:r>
            <a:r>
              <a:rPr lang="en-US" altLang="zh-CN"/>
              <a:t> 2024 </a:t>
            </a:r>
            <a:r>
              <a:rPr lang="zh-CN" altLang="en-US"/>
              <a:t>年</a:t>
            </a:r>
            <a:r>
              <a:rPr lang="en-US" altLang="zh-CN"/>
              <a:t> 3 </a:t>
            </a:r>
            <a:r>
              <a:rPr lang="zh-CN" altLang="en-US"/>
              <a:t>月已在朝阳居住</a:t>
            </a:r>
            <a:r>
              <a:rPr lang="en-US" altLang="zh-CN"/>
              <a:t> 6 </a:t>
            </a:r>
            <a:r>
              <a:rPr lang="zh-CN" altLang="en-US"/>
              <a:t>个月，且租赁合同为</a:t>
            </a:r>
            <a:r>
              <a:rPr lang="en-US" altLang="zh-CN"/>
              <a:t> 1 </a:t>
            </a:r>
            <a:r>
              <a:rPr lang="zh-CN" altLang="en-US"/>
              <a:t>年（将连续居住满</a:t>
            </a:r>
            <a:r>
              <a:rPr lang="en-US" altLang="zh-CN"/>
              <a:t> 1 </a:t>
            </a:r>
            <a:r>
              <a:rPr lang="zh-CN" altLang="en-US"/>
              <a:t>年），上学虽属临时，但租房是长期生活场所，视为经常居住地</a:t>
            </a:r>
            <a:r>
              <a:rPr lang="en-US" altLang="en-US"/>
              <a:t>→</a:t>
            </a:r>
            <a:r>
              <a:rPr lang="zh-CN" altLang="en-US"/>
              <a:t>法律上的住所为北京朝阳；</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zh-CN" altLang="en-US"/>
              <a:t>对应拓展案例</a:t>
            </a:r>
            <a:r>
              <a:rPr lang="en-US" altLang="zh-CN"/>
              <a:t> 4</a:t>
            </a:r>
            <a:r>
              <a:rPr lang="zh-CN" altLang="en-US"/>
              <a:t>：小张在上海松江连续居住</a:t>
            </a:r>
            <a:r>
              <a:rPr lang="en-US" altLang="zh-CN"/>
              <a:t> 3 </a:t>
            </a:r>
            <a:r>
              <a:rPr lang="zh-CN" altLang="en-US"/>
              <a:t>年（非临时原因），经常居住地为上海松江，户籍住所河南周口不再作为法律上的住所。</a:t>
            </a:r>
            <a:endParaRPr lang="zh-CN" altLang="en-US"/>
          </a:p>
          <a:p>
            <a:r>
              <a:rPr lang="en-US" altLang="zh-CN"/>
              <a:t>•</a:t>
            </a:r>
            <a:r>
              <a:rPr lang="zh-CN" altLang="en-US"/>
              <a:t>《民法典》第</a:t>
            </a:r>
            <a:r>
              <a:rPr lang="en-US" altLang="zh-CN"/>
              <a:t> 63 </a:t>
            </a:r>
            <a:r>
              <a:rPr lang="zh-CN" altLang="en-US"/>
              <a:t>条【法人住所】：</a:t>
            </a:r>
            <a:r>
              <a:rPr lang="en-US" altLang="zh-CN"/>
              <a:t>“</a:t>
            </a:r>
            <a:r>
              <a:rPr lang="zh-CN" altLang="en-US"/>
              <a:t>法人以其主要办事机构所在地为住所。依法需要办理法人登记的，应当将主要办事机构所在地登记为住所。</a:t>
            </a:r>
            <a:r>
              <a:rPr lang="en-US" altLang="zh-CN"/>
              <a:t>”</a:t>
            </a:r>
            <a:endParaRPr lang="en-US" altLang="zh-CN"/>
          </a:p>
          <a:p>
            <a:r>
              <a:rPr lang="zh-CN" altLang="en-US">
                <a:solidFill>
                  <a:srgbClr val="FF0000"/>
                </a:solidFill>
              </a:rPr>
              <a:t>解读：</a:t>
            </a:r>
            <a:endParaRPr lang="zh-CN" altLang="en-US">
              <a:solidFill>
                <a:srgbClr val="FF0000"/>
              </a:solidFill>
            </a:endParaRPr>
          </a:p>
          <a:p>
            <a:r>
              <a:rPr lang="en-US" altLang="en-US">
                <a:solidFill>
                  <a:srgbClr val="FF0000"/>
                </a:solidFill>
              </a:rPr>
              <a:t>①</a:t>
            </a:r>
            <a:r>
              <a:rPr lang="en-US" altLang="zh-CN">
                <a:solidFill>
                  <a:srgbClr val="FF0000"/>
                </a:solidFill>
              </a:rPr>
              <a:t> </a:t>
            </a:r>
            <a:r>
              <a:rPr lang="zh-CN" altLang="en-US">
                <a:solidFill>
                  <a:srgbClr val="FF0000"/>
                </a:solidFill>
              </a:rPr>
              <a:t>法人住所是</a:t>
            </a:r>
            <a:r>
              <a:rPr lang="en-US" altLang="zh-CN">
                <a:solidFill>
                  <a:srgbClr val="FF0000"/>
                </a:solidFill>
              </a:rPr>
              <a:t> “</a:t>
            </a:r>
            <a:r>
              <a:rPr lang="zh-CN" altLang="en-US">
                <a:solidFill>
                  <a:srgbClr val="FF0000"/>
                </a:solidFill>
              </a:rPr>
              <a:t>主要办事机构所在地</a:t>
            </a:r>
            <a:r>
              <a:rPr lang="en-US" altLang="zh-CN">
                <a:solidFill>
                  <a:srgbClr val="FF0000"/>
                </a:solidFill>
              </a:rPr>
              <a:t>”</a:t>
            </a:r>
            <a:r>
              <a:rPr lang="zh-CN" altLang="en-US">
                <a:solidFill>
                  <a:srgbClr val="FF0000"/>
                </a:solidFill>
              </a:rPr>
              <a:t>（如公司的总部、核心办公地，不是临时工位或分支机构）；</a:t>
            </a:r>
            <a:endParaRPr lang="zh-CN" altLang="en-US">
              <a:solidFill>
                <a:srgbClr val="FF0000"/>
              </a:solidFill>
            </a:endParaRPr>
          </a:p>
          <a:p>
            <a:r>
              <a:rPr lang="en-US" altLang="en-US">
                <a:solidFill>
                  <a:srgbClr val="FF0000"/>
                </a:solidFill>
              </a:rPr>
              <a:t>②</a:t>
            </a:r>
            <a:r>
              <a:rPr lang="en-US" altLang="zh-CN">
                <a:solidFill>
                  <a:srgbClr val="FF0000"/>
                </a:solidFill>
              </a:rPr>
              <a:t> </a:t>
            </a:r>
            <a:r>
              <a:rPr lang="zh-CN" altLang="en-US">
                <a:solidFill>
                  <a:srgbClr val="FF0000"/>
                </a:solidFill>
              </a:rPr>
              <a:t>法人登记的住所必须与主要办事机构所在地一致，否则可能被列入</a:t>
            </a:r>
            <a:r>
              <a:rPr lang="en-US" altLang="zh-CN">
                <a:solidFill>
                  <a:srgbClr val="FF0000"/>
                </a:solidFill>
              </a:rPr>
              <a:t> “</a:t>
            </a:r>
            <a:r>
              <a:rPr lang="zh-CN" altLang="en-US">
                <a:solidFill>
                  <a:srgbClr val="FF0000"/>
                </a:solidFill>
              </a:rPr>
              <a:t>经营异常名录</a:t>
            </a:r>
            <a:r>
              <a:rPr lang="en-US" altLang="zh-CN">
                <a:solidFill>
                  <a:srgbClr val="FF0000"/>
                </a:solidFill>
              </a:rPr>
              <a:t>”</a:t>
            </a:r>
            <a:r>
              <a:rPr lang="zh-CN" altLang="en-US">
                <a:solidFill>
                  <a:srgbClr val="FF0000"/>
                </a:solidFill>
              </a:rPr>
              <a:t>。</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对应拓展案例</a:t>
            </a:r>
            <a:r>
              <a:rPr lang="en-US" altLang="zh-CN"/>
              <a:t> 3</a:t>
            </a:r>
            <a:r>
              <a:rPr lang="zh-CN" altLang="en-US"/>
              <a:t>：小赵查询</a:t>
            </a:r>
            <a:r>
              <a:rPr lang="en-US" altLang="zh-CN"/>
              <a:t> “XX </a:t>
            </a:r>
            <a:r>
              <a:rPr lang="zh-CN" altLang="en-US"/>
              <a:t>电商运营公司</a:t>
            </a:r>
            <a:r>
              <a:rPr lang="en-US" altLang="zh-CN"/>
              <a:t>” </a:t>
            </a:r>
            <a:r>
              <a:rPr lang="zh-CN" altLang="en-US"/>
              <a:t>的法定住所，需通过</a:t>
            </a:r>
            <a:r>
              <a:rPr lang="en-US" altLang="zh-CN"/>
              <a:t> “</a:t>
            </a:r>
            <a:r>
              <a:rPr lang="zh-CN" altLang="en-US"/>
              <a:t>国家企业信用信息公示系统</a:t>
            </a:r>
            <a:r>
              <a:rPr lang="en-US" altLang="zh-CN"/>
              <a:t>” </a:t>
            </a:r>
            <a:r>
              <a:rPr lang="zh-CN" altLang="en-US"/>
              <a:t>查看其</a:t>
            </a:r>
            <a:r>
              <a:rPr lang="en-US" altLang="zh-CN"/>
              <a:t> “</a:t>
            </a:r>
            <a:r>
              <a:rPr lang="zh-CN" altLang="en-US"/>
              <a:t>登记住所</a:t>
            </a:r>
            <a:r>
              <a:rPr lang="en-US" altLang="zh-CN"/>
              <a:t>”</a:t>
            </a:r>
            <a:r>
              <a:rPr lang="zh-CN" altLang="en-US"/>
              <a:t>，若登记住所与实际办公地（临时工位）不一致，说明公司可能不正规，需谨慎选择实习。</a:t>
            </a:r>
            <a:endParaRPr lang="zh-CN" altLang="en-US"/>
          </a:p>
          <a:p>
            <a:r>
              <a:rPr lang="en-US" altLang="zh-CN"/>
              <a:t>•</a:t>
            </a:r>
            <a:r>
              <a:rPr lang="zh-CN" altLang="en-US"/>
              <a:t>《中华人民共和国民事诉讼法》第</a:t>
            </a:r>
            <a:r>
              <a:rPr lang="en-US" altLang="zh-CN"/>
              <a:t> 24 </a:t>
            </a:r>
            <a:r>
              <a:rPr lang="zh-CN" altLang="en-US"/>
              <a:t>条【合同纠纷管辖】：</a:t>
            </a:r>
            <a:r>
              <a:rPr lang="en-US" altLang="zh-CN"/>
              <a:t>“</a:t>
            </a:r>
            <a:r>
              <a:rPr lang="zh-CN" altLang="en-US"/>
              <a:t>因合同纠纷提起的诉讼，由被告住所地或者合同履行地人民法院管辖。</a:t>
            </a:r>
            <a:r>
              <a:rPr lang="en-US" altLang="zh-CN"/>
              <a:t>”</a:t>
            </a:r>
            <a:endParaRPr lang="en-US" altLang="zh-CN"/>
          </a:p>
          <a:p>
            <a:r>
              <a:rPr lang="zh-CN" altLang="en-US">
                <a:solidFill>
                  <a:srgbClr val="FF0000"/>
                </a:solidFill>
              </a:rPr>
              <a:t>解读：</a:t>
            </a:r>
            <a:r>
              <a:rPr lang="en-US" altLang="zh-CN">
                <a:solidFill>
                  <a:srgbClr val="FF0000"/>
                </a:solidFill>
              </a:rPr>
              <a:t>“</a:t>
            </a:r>
            <a:r>
              <a:rPr lang="zh-CN" altLang="en-US">
                <a:solidFill>
                  <a:srgbClr val="FF0000"/>
                </a:solidFill>
              </a:rPr>
              <a:t>管辖法院</a:t>
            </a:r>
            <a:r>
              <a:rPr lang="en-US" altLang="zh-CN">
                <a:solidFill>
                  <a:srgbClr val="FF0000"/>
                </a:solidFill>
              </a:rPr>
              <a:t>” </a:t>
            </a:r>
            <a:r>
              <a:rPr lang="zh-CN" altLang="en-US">
                <a:solidFill>
                  <a:srgbClr val="FF0000"/>
                </a:solidFill>
              </a:rPr>
              <a:t>即</a:t>
            </a:r>
            <a:r>
              <a:rPr lang="en-US" altLang="zh-CN">
                <a:solidFill>
                  <a:srgbClr val="FF0000"/>
                </a:solidFill>
              </a:rPr>
              <a:t> “</a:t>
            </a:r>
            <a:r>
              <a:rPr lang="zh-CN" altLang="en-US">
                <a:solidFill>
                  <a:srgbClr val="FF0000"/>
                </a:solidFill>
              </a:rPr>
              <a:t>该向哪个法院打官司</a:t>
            </a:r>
            <a:r>
              <a:rPr lang="en-US" altLang="zh-CN">
                <a:solidFill>
                  <a:srgbClr val="FF0000"/>
                </a:solidFill>
              </a:rPr>
              <a:t>”</a:t>
            </a:r>
            <a:r>
              <a:rPr lang="zh-CN" altLang="en-US">
                <a:solidFill>
                  <a:srgbClr val="FF0000"/>
                </a:solidFill>
              </a:rPr>
              <a:t>，合同纠纷可选择两个法院：被告住所地（如房东的住所）、合同履行地（如租房的所在地）。</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zh-CN" altLang="en-US"/>
              <a:t>对应主案例</a:t>
            </a:r>
            <a:r>
              <a:rPr lang="en-US" altLang="zh-CN"/>
              <a:t> 1</a:t>
            </a:r>
            <a:r>
              <a:rPr lang="zh-CN" altLang="en-US"/>
              <a:t>：小王与房东的租房合同履行地是北京朝阳（租房所在地），小王的住所是北京朝阳，房东若也在朝阳，则向朝阳法院起诉；若房东在外地，小王也可选择向朝阳法院（合同履行地）起诉，避免异地打官司的麻烦。</a:t>
            </a:r>
            <a:endParaRPr lang="zh-CN" altLang="en-US"/>
          </a:p>
          <a:p>
            <a:r>
              <a:rPr lang="en-US" altLang="zh-CN"/>
              <a:t>•</a:t>
            </a:r>
            <a:r>
              <a:rPr lang="zh-CN" altLang="en-US"/>
              <a:t>《中华人民共和国居民身份证法》第</a:t>
            </a:r>
            <a:r>
              <a:rPr lang="en-US" altLang="zh-CN"/>
              <a:t> 11 </a:t>
            </a:r>
            <a:r>
              <a:rPr lang="zh-CN" altLang="en-US"/>
              <a:t>条【身份证补领】：</a:t>
            </a:r>
            <a:r>
              <a:rPr lang="en-US" altLang="zh-CN"/>
              <a:t>“</a:t>
            </a:r>
            <a:r>
              <a:rPr lang="zh-CN" altLang="en-US"/>
              <a:t>国家决定换发新一代居民身份证、居民身份证有效期满、公民姓名变更或者证件严重损坏不能辨认的，公民应当换领新证；居民身份证登记项目出现错误的，公安机关应当及时更正，换发新证；领取新证时，必须交回原证。居民身份证丢失的，应当申请补领。</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身份证丢失后，必须向公安机关申请补领；</a:t>
            </a:r>
            <a:r>
              <a:rPr lang="en-US" altLang="en-US">
                <a:solidFill>
                  <a:srgbClr val="FF0000"/>
                </a:solidFill>
              </a:rPr>
              <a:t>②</a:t>
            </a:r>
            <a:r>
              <a:rPr lang="en-US" altLang="zh-CN">
                <a:solidFill>
                  <a:srgbClr val="FF0000"/>
                </a:solidFill>
              </a:rPr>
              <a:t> </a:t>
            </a:r>
            <a:r>
              <a:rPr lang="zh-CN" altLang="en-US">
                <a:solidFill>
                  <a:srgbClr val="FF0000"/>
                </a:solidFill>
              </a:rPr>
              <a:t>补领期间，可申请领取</a:t>
            </a:r>
            <a:r>
              <a:rPr lang="en-US" altLang="zh-CN">
                <a:solidFill>
                  <a:srgbClr val="FF0000"/>
                </a:solidFill>
              </a:rPr>
              <a:t> “</a:t>
            </a:r>
            <a:r>
              <a:rPr lang="zh-CN" altLang="en-US">
                <a:solidFill>
                  <a:srgbClr val="FF0000"/>
                </a:solidFill>
              </a:rPr>
              <a:t>临时居民身份证</a:t>
            </a:r>
            <a:r>
              <a:rPr lang="en-US" altLang="zh-CN">
                <a:solidFill>
                  <a:srgbClr val="FF0000"/>
                </a:solidFill>
              </a:rPr>
              <a:t>”</a:t>
            </a:r>
            <a:r>
              <a:rPr lang="zh-CN" altLang="en-US">
                <a:solidFill>
                  <a:srgbClr val="FF0000"/>
                </a:solidFill>
              </a:rPr>
              <a:t>（有效期</a:t>
            </a:r>
            <a:r>
              <a:rPr lang="en-US" altLang="zh-CN">
                <a:solidFill>
                  <a:srgbClr val="FF0000"/>
                </a:solidFill>
              </a:rPr>
              <a:t> 3 </a:t>
            </a:r>
            <a:r>
              <a:rPr lang="zh-CN" altLang="en-US">
                <a:solidFill>
                  <a:srgbClr val="FF0000"/>
                </a:solidFill>
              </a:rPr>
              <a:t>个月），临时身份证与正式身份证具有同等法律效力。</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1.</a:t>
            </a:r>
            <a:r>
              <a:rPr lang="zh-CN" altLang="en-US"/>
              <a:t>《民法典》第</a:t>
            </a:r>
            <a:r>
              <a:rPr lang="en-US" altLang="zh-CN"/>
              <a:t> 13 </a:t>
            </a:r>
            <a:r>
              <a:rPr lang="zh-CN" altLang="en-US"/>
              <a:t>条【民事权利能力】：</a:t>
            </a:r>
            <a:r>
              <a:rPr lang="en-US" altLang="zh-CN"/>
              <a:t>“</a:t>
            </a:r>
            <a:r>
              <a:rPr lang="zh-CN" altLang="en-US"/>
              <a:t>自然人从出生时起到死亡时止，具有民事权利能力，依法享有民事权利，承担民事义务。</a:t>
            </a:r>
            <a:r>
              <a:rPr lang="en-US" altLang="zh-CN"/>
              <a:t>”</a:t>
            </a:r>
            <a:endParaRPr lang="en-US" altLang="zh-CN"/>
          </a:p>
          <a:p>
            <a:r>
              <a:rPr lang="zh-CN" altLang="en-US"/>
              <a:t>解读：</a:t>
            </a:r>
            <a:r>
              <a:rPr lang="en-US" altLang="en-US"/>
              <a:t>①</a:t>
            </a:r>
            <a:r>
              <a:rPr lang="en-US" altLang="zh-CN"/>
              <a:t>“</a:t>
            </a:r>
            <a:r>
              <a:rPr lang="zh-CN" altLang="en-US"/>
              <a:t>民事权利能力</a:t>
            </a:r>
            <a:r>
              <a:rPr lang="en-US" altLang="zh-CN"/>
              <a:t>” </a:t>
            </a:r>
            <a:r>
              <a:rPr lang="zh-CN" altLang="en-US"/>
              <a:t>是</a:t>
            </a:r>
            <a:r>
              <a:rPr lang="en-US" altLang="zh-CN"/>
              <a:t> “</a:t>
            </a:r>
            <a:r>
              <a:rPr lang="zh-CN" altLang="en-US"/>
              <a:t>能不能有权利</a:t>
            </a:r>
            <a:r>
              <a:rPr lang="en-US" altLang="zh-CN"/>
              <a:t>”—— </a:t>
            </a:r>
            <a:r>
              <a:rPr lang="zh-CN" altLang="en-US"/>
              <a:t>只要活着，就有权利能力（如刚出生的婴儿有继承权，</a:t>
            </a:r>
            <a:r>
              <a:rPr lang="en-US" altLang="zh-CN"/>
              <a:t>7 </a:t>
            </a:r>
            <a:r>
              <a:rPr lang="zh-CN" altLang="en-US"/>
              <a:t>岁的小王有获奖金的权利）；</a:t>
            </a:r>
            <a:r>
              <a:rPr lang="en-US" altLang="en-US"/>
              <a:t>②</a:t>
            </a:r>
            <a:r>
              <a:rPr lang="zh-CN" altLang="en-US"/>
              <a:t>死亡后，权利能力消失（如人去世后，不能再签合同、买东西）。对应拓展案例</a:t>
            </a:r>
            <a:r>
              <a:rPr lang="en-US" altLang="zh-CN"/>
              <a:t> 3</a:t>
            </a:r>
            <a:r>
              <a:rPr lang="zh-CN" altLang="en-US"/>
              <a:t>：小王</a:t>
            </a:r>
            <a:r>
              <a:rPr lang="en-US" altLang="zh-CN"/>
              <a:t> 7 </a:t>
            </a:r>
            <a:r>
              <a:rPr lang="zh-CN" altLang="en-US"/>
              <a:t>岁，有民事权利能力，能获得奖金，学校不能代管。</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对应拓展案例</a:t>
            </a:r>
            <a:r>
              <a:rPr lang="en-US" altLang="zh-CN"/>
              <a:t> 2</a:t>
            </a:r>
            <a:r>
              <a:rPr lang="zh-CN" altLang="en-US"/>
              <a:t>：小李可向户籍地或居住地派出所申请补领身份证，并同时申请临时身份证，临时身份证可用于导游资格证考试（身份验证）和酒店住宿（登记）。</a:t>
            </a:r>
            <a:endParaRPr lang="zh-CN" altLang="en-US"/>
          </a:p>
          <a:p>
            <a:r>
              <a:rPr lang="en-US" altLang="zh-CN"/>
              <a:t>•</a:t>
            </a:r>
            <a:r>
              <a:rPr lang="zh-CN" altLang="en-US"/>
              <a:t>《中华人民共和国居民身份证法》第</a:t>
            </a:r>
            <a:r>
              <a:rPr lang="en-US" altLang="zh-CN"/>
              <a:t> 14 </a:t>
            </a:r>
            <a:r>
              <a:rPr lang="zh-CN" altLang="en-US"/>
              <a:t>条【身份证使用场景】：</a:t>
            </a:r>
            <a:r>
              <a:rPr lang="en-US" altLang="zh-CN"/>
              <a:t>“</a:t>
            </a:r>
            <a:r>
              <a:rPr lang="zh-CN" altLang="en-US"/>
              <a:t>有下列情形之一的，公民应当出示居民身份证证明身份：（一）常住户口登记项目变更；（二）兵役登记；（三）婚姻登记、收养登记；（四）申请办理出境手续；（五）法律、行政法规规定需要用居民身份证证明身份的其他情形。依照本法规定未取得居民身份证的公民，从事前款规定的有关活动，可以使用符合国家规定的其他证明方式证明身份。</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解读：</a:t>
            </a:r>
            <a:r>
              <a:rPr lang="en-US" altLang="en-US"/>
              <a:t>①</a:t>
            </a:r>
            <a:r>
              <a:rPr lang="en-US" altLang="zh-CN"/>
              <a:t> </a:t>
            </a:r>
            <a:r>
              <a:rPr lang="zh-CN" altLang="en-US"/>
              <a:t>明确需要身份证的核心场景，学生常见场景如</a:t>
            </a:r>
            <a:r>
              <a:rPr lang="en-US" altLang="zh-CN"/>
              <a:t> “</a:t>
            </a:r>
            <a:r>
              <a:rPr lang="zh-CN" altLang="en-US"/>
              <a:t>考试报名</a:t>
            </a:r>
            <a:r>
              <a:rPr lang="en-US" altLang="zh-CN"/>
              <a:t>”“</a:t>
            </a:r>
            <a:r>
              <a:rPr lang="zh-CN" altLang="en-US"/>
              <a:t>银行开户</a:t>
            </a:r>
            <a:r>
              <a:rPr lang="en-US" altLang="zh-CN"/>
              <a:t>”“</a:t>
            </a:r>
            <a:r>
              <a:rPr lang="zh-CN" altLang="en-US"/>
              <a:t>酒店住宿</a:t>
            </a:r>
            <a:r>
              <a:rPr lang="en-US" altLang="zh-CN"/>
              <a:t>” </a:t>
            </a:r>
            <a:r>
              <a:rPr lang="zh-CN" altLang="en-US"/>
              <a:t>均属于</a:t>
            </a:r>
            <a:r>
              <a:rPr lang="en-US" altLang="zh-CN"/>
              <a:t> “</a:t>
            </a:r>
            <a:r>
              <a:rPr lang="zh-CN" altLang="en-US"/>
              <a:t>其他情形</a:t>
            </a:r>
            <a:r>
              <a:rPr lang="en-US" altLang="zh-CN"/>
              <a:t>”</a:t>
            </a:r>
            <a:r>
              <a:rPr lang="zh-CN" altLang="en-US"/>
              <a:t>；</a:t>
            </a:r>
            <a:r>
              <a:rPr lang="en-US" altLang="en-US"/>
              <a:t>②</a:t>
            </a:r>
            <a:r>
              <a:rPr lang="en-US" altLang="zh-CN"/>
              <a:t> </a:t>
            </a:r>
            <a:r>
              <a:rPr lang="zh-CN" altLang="en-US"/>
              <a:t>未取得身份证（如丢失、未满</a:t>
            </a:r>
            <a:r>
              <a:rPr lang="en-US" altLang="zh-CN"/>
              <a:t> 16 </a:t>
            </a:r>
            <a:r>
              <a:rPr lang="zh-CN" altLang="en-US"/>
              <a:t>周岁），可使用临时身份证、户口簿、学生证（部分场景认可）替代。</a:t>
            </a:r>
            <a:endParaRPr lang="zh-CN" altLang="en-US"/>
          </a:p>
          <a:p>
            <a:r>
              <a:rPr lang="zh-CN" altLang="en-US"/>
              <a:t>对应拓展案例</a:t>
            </a:r>
            <a:r>
              <a:rPr lang="en-US" altLang="zh-CN"/>
              <a:t> 2</a:t>
            </a:r>
            <a:r>
              <a:rPr lang="zh-CN" altLang="en-US"/>
              <a:t>：小李若未及时拿到临时身份证，可尝试向考试机构出示</a:t>
            </a:r>
            <a:r>
              <a:rPr lang="en-US" altLang="zh-CN"/>
              <a:t> “</a:t>
            </a:r>
            <a:r>
              <a:rPr lang="zh-CN" altLang="en-US"/>
              <a:t>学生证</a:t>
            </a:r>
            <a:r>
              <a:rPr lang="en-US" altLang="zh-CN"/>
              <a:t> + </a:t>
            </a:r>
            <a:r>
              <a:rPr lang="zh-CN" altLang="en-US"/>
              <a:t>派出所出具的身份证丢失证明</a:t>
            </a:r>
            <a:r>
              <a:rPr lang="en-US" altLang="zh-CN"/>
              <a:t>”</a:t>
            </a:r>
            <a:r>
              <a:rPr lang="zh-CN" altLang="en-US"/>
              <a:t>，部分机构会认可。</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en-US"/>
              <a:t>◦</a:t>
            </a:r>
            <a:r>
              <a:rPr lang="zh-CN" altLang="en-US"/>
              <a:t>第一部分：自然人的住所</a:t>
            </a:r>
            <a:endParaRPr lang="zh-CN" altLang="en-US"/>
          </a:p>
          <a:p>
            <a:r>
              <a:rPr lang="en-US" altLang="en-US"/>
              <a:t>①</a:t>
            </a:r>
            <a:r>
              <a:rPr lang="en-US" altLang="zh-CN"/>
              <a:t> </a:t>
            </a:r>
            <a:r>
              <a:rPr lang="zh-CN" altLang="en-US"/>
              <a:t>核心定义：</a:t>
            </a:r>
            <a:r>
              <a:rPr lang="en-US" altLang="zh-CN"/>
              <a:t>“</a:t>
            </a:r>
            <a:r>
              <a:rPr lang="zh-CN" altLang="en-US"/>
              <a:t>住所是法律上认定的</a:t>
            </a:r>
            <a:r>
              <a:rPr lang="en-US" altLang="zh-CN"/>
              <a:t>‘</a:t>
            </a:r>
            <a:r>
              <a:rPr lang="zh-CN" altLang="en-US"/>
              <a:t>你的固定居住地</a:t>
            </a:r>
            <a:r>
              <a:rPr lang="en-US" altLang="zh-CN"/>
              <a:t>’</a:t>
            </a:r>
            <a:r>
              <a:rPr lang="zh-CN" altLang="en-US"/>
              <a:t>，不是随便住的地方，要用来确定打官司的法院、接收法律文书（如法院传票）。</a:t>
            </a:r>
            <a:r>
              <a:rPr lang="en-US" altLang="zh-CN"/>
              <a:t>”</a:t>
            </a:r>
            <a:endParaRPr lang="en-US" altLang="zh-CN"/>
          </a:p>
          <a:p>
            <a:r>
              <a:rPr lang="en-US" altLang="en-US"/>
              <a:t>②</a:t>
            </a:r>
            <a:r>
              <a:rPr lang="en-US" altLang="zh-CN"/>
              <a:t> </a:t>
            </a:r>
            <a:r>
              <a:rPr lang="zh-CN" altLang="en-US"/>
              <a:t>认定规则（分两步）：</a:t>
            </a:r>
            <a:endParaRPr lang="zh-CN" altLang="en-US"/>
          </a:p>
          <a:p>
            <a:r>
              <a:rPr lang="zh-CN" altLang="en-US"/>
              <a:t>第一步：看</a:t>
            </a:r>
            <a:r>
              <a:rPr lang="en-US" altLang="zh-CN"/>
              <a:t> “</a:t>
            </a:r>
            <a:r>
              <a:rPr lang="zh-CN" altLang="en-US"/>
              <a:t>户籍</a:t>
            </a:r>
            <a:r>
              <a:rPr lang="en-US" altLang="zh-CN"/>
              <a:t> / </a:t>
            </a:r>
            <a:r>
              <a:rPr lang="zh-CN" altLang="en-US"/>
              <a:t>身份登记地址</a:t>
            </a:r>
            <a:r>
              <a:rPr lang="en-US" altLang="zh-CN"/>
              <a:t>”</a:t>
            </a:r>
            <a:r>
              <a:rPr lang="zh-CN" altLang="en-US"/>
              <a:t>（如身份证上的地址，小王的石家庄正定地址）</a:t>
            </a:r>
            <a:r>
              <a:rPr lang="en-US" altLang="zh-CN"/>
              <a:t>—— </a:t>
            </a:r>
            <a:r>
              <a:rPr lang="zh-CN" altLang="en-US"/>
              <a:t>这是</a:t>
            </a:r>
            <a:r>
              <a:rPr lang="en-US" altLang="zh-CN"/>
              <a:t> “</a:t>
            </a:r>
            <a:r>
              <a:rPr lang="zh-CN" altLang="en-US"/>
              <a:t>默认住所</a:t>
            </a:r>
            <a:r>
              <a:rPr lang="en-US" altLang="zh-CN"/>
              <a:t>”</a:t>
            </a:r>
            <a:r>
              <a:rPr lang="zh-CN" altLang="en-US"/>
              <a:t>；</a:t>
            </a:r>
            <a:endParaRPr lang="zh-CN" altLang="en-US"/>
          </a:p>
          <a:p>
            <a:r>
              <a:rPr lang="zh-CN" altLang="en-US"/>
              <a:t>第二步：看</a:t>
            </a:r>
            <a:r>
              <a:rPr lang="en-US" altLang="zh-CN"/>
              <a:t> “</a:t>
            </a:r>
            <a:r>
              <a:rPr lang="zh-CN" altLang="en-US"/>
              <a:t>经常居住地</a:t>
            </a:r>
            <a:r>
              <a:rPr lang="en-US" altLang="zh-CN"/>
              <a:t>”</a:t>
            </a:r>
            <a:r>
              <a:rPr lang="zh-CN" altLang="en-US"/>
              <a:t>（连续住满</a:t>
            </a:r>
            <a:r>
              <a:rPr lang="en-US" altLang="zh-CN"/>
              <a:t> 1 </a:t>
            </a:r>
            <a:r>
              <a:rPr lang="zh-CN" altLang="en-US"/>
              <a:t>年，非临时原因）</a:t>
            </a:r>
            <a:r>
              <a:rPr lang="en-US" altLang="zh-CN"/>
              <a:t>—— </a:t>
            </a:r>
            <a:r>
              <a:rPr lang="zh-CN" altLang="en-US"/>
              <a:t>若和默认住所不一致，以经常居住地为准；</a:t>
            </a:r>
            <a:endParaRPr lang="zh-CN" altLang="en-US"/>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理论讲解环节（分模块</a:t>
            </a:r>
            <a:r>
              <a:rPr lang="en-US" altLang="zh-CN">
                <a:sym typeface="+mn-ea"/>
              </a:rPr>
              <a:t> + </a:t>
            </a:r>
            <a:r>
              <a:rPr lang="zh-CN" altLang="en-US">
                <a:sym typeface="+mn-ea"/>
              </a:rPr>
              <a:t>通俗举例）</a:t>
            </a:r>
            <a:endParaRPr lang="zh-CN"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③</a:t>
            </a:r>
            <a:r>
              <a:rPr lang="en-US" altLang="zh-CN"/>
              <a:t> </a:t>
            </a:r>
            <a:r>
              <a:rPr lang="zh-CN" altLang="en-US"/>
              <a:t>关键区分</a:t>
            </a:r>
            <a:r>
              <a:rPr lang="en-US" altLang="zh-CN"/>
              <a:t> “</a:t>
            </a:r>
            <a:r>
              <a:rPr lang="zh-CN" altLang="en-US"/>
              <a:t>临时原因</a:t>
            </a:r>
            <a:r>
              <a:rPr lang="en-US" altLang="zh-CN"/>
              <a:t>” vs “</a:t>
            </a:r>
            <a:r>
              <a:rPr lang="zh-CN" altLang="en-US"/>
              <a:t>长期原因</a:t>
            </a:r>
            <a:r>
              <a:rPr lang="en-US" altLang="zh-CN"/>
              <a:t>”</a:t>
            </a:r>
            <a:r>
              <a:rPr lang="zh-CN" altLang="en-US"/>
              <a:t>：</a:t>
            </a:r>
            <a:endParaRPr lang="zh-CN" altLang="en-US"/>
          </a:p>
          <a:p>
            <a:r>
              <a:rPr lang="en-US" altLang="en-US"/>
              <a:t>▪</a:t>
            </a:r>
            <a:r>
              <a:rPr lang="zh-CN" altLang="en-US"/>
              <a:t>临时原因：上学（如你在杭州上学，毕业后可能回老家，不算经常居住地）、就医（如去北京看病，看完病回家，不算）、旅游（短期游玩，不算）；</a:t>
            </a:r>
            <a:endParaRPr lang="zh-CN" altLang="en-US"/>
          </a:p>
          <a:p>
            <a:r>
              <a:rPr lang="en-US" altLang="en-US"/>
              <a:t>▪</a:t>
            </a:r>
            <a:r>
              <a:rPr lang="zh-CN" altLang="en-US"/>
              <a:t>长期原因：打工（如农民工在上海工作</a:t>
            </a:r>
            <a:r>
              <a:rPr lang="en-US" altLang="zh-CN"/>
              <a:t> 3 </a:t>
            </a:r>
            <a:r>
              <a:rPr lang="zh-CN" altLang="en-US"/>
              <a:t>年，算）、定居（如毕业后在杭州买房定居，算）；</a:t>
            </a:r>
            <a:endParaRPr lang="zh-CN" altLang="en-US"/>
          </a:p>
          <a:p>
            <a:r>
              <a:rPr lang="zh-CN" altLang="en-US"/>
              <a:t>学生场景举例：</a:t>
            </a:r>
            <a:r>
              <a:rPr lang="en-US" altLang="zh-CN"/>
              <a:t>“</a:t>
            </a:r>
            <a:r>
              <a:rPr lang="zh-CN" altLang="en-US"/>
              <a:t>你是杭州某高职学生，户籍在宁波，在杭州住了</a:t>
            </a:r>
            <a:r>
              <a:rPr lang="en-US" altLang="zh-CN"/>
              <a:t> 2 </a:t>
            </a:r>
            <a:r>
              <a:rPr lang="zh-CN" altLang="en-US"/>
              <a:t>年（上学），但上学是临时原因，所以你的法律住所还是宁波；如果毕业后在杭州工作，住满</a:t>
            </a:r>
            <a:r>
              <a:rPr lang="en-US" altLang="zh-CN"/>
              <a:t> 1 </a:t>
            </a:r>
            <a:r>
              <a:rPr lang="zh-CN" altLang="en-US"/>
              <a:t>年，法律住所就变成杭州。</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第二部分：法人的住所</a:t>
            </a:r>
            <a:endParaRPr lang="zh-CN" altLang="en-US"/>
          </a:p>
          <a:p>
            <a:r>
              <a:rPr lang="en-US" altLang="en-US"/>
              <a:t>①</a:t>
            </a:r>
            <a:r>
              <a:rPr lang="en-US" altLang="zh-CN"/>
              <a:t> </a:t>
            </a:r>
            <a:r>
              <a:rPr lang="zh-CN" altLang="en-US"/>
              <a:t>核心定义：</a:t>
            </a:r>
            <a:r>
              <a:rPr lang="en-US" altLang="zh-CN"/>
              <a:t>“</a:t>
            </a:r>
            <a:r>
              <a:rPr lang="zh-CN" altLang="en-US"/>
              <a:t>法人的住所是</a:t>
            </a:r>
            <a:r>
              <a:rPr lang="en-US" altLang="zh-CN"/>
              <a:t>‘</a:t>
            </a:r>
            <a:r>
              <a:rPr lang="zh-CN" altLang="en-US"/>
              <a:t>主要办事机构所在地</a:t>
            </a:r>
            <a:r>
              <a:rPr lang="en-US" altLang="zh-CN"/>
              <a:t>’</a:t>
            </a:r>
            <a:r>
              <a:rPr lang="zh-CN" altLang="en-US"/>
              <a:t>，就是公司真正办公的地方，不是临时租的工位，也不是分公司地址。</a:t>
            </a:r>
            <a:r>
              <a:rPr lang="en-US" altLang="zh-CN"/>
              <a:t>”</a:t>
            </a:r>
            <a:endParaRPr lang="en-US" altLang="zh-CN"/>
          </a:p>
          <a:p>
            <a:r>
              <a:rPr lang="en-US" altLang="en-US"/>
              <a:t>②</a:t>
            </a:r>
            <a:r>
              <a:rPr lang="en-US" altLang="zh-CN"/>
              <a:t> </a:t>
            </a:r>
            <a:r>
              <a:rPr lang="zh-CN" altLang="en-US"/>
              <a:t>查询方法：</a:t>
            </a:r>
            <a:r>
              <a:rPr lang="en-US" altLang="zh-CN"/>
              <a:t>“</a:t>
            </a:r>
            <a:r>
              <a:rPr lang="zh-CN" altLang="en-US"/>
              <a:t>通过</a:t>
            </a:r>
            <a:r>
              <a:rPr lang="en-US" altLang="zh-CN"/>
              <a:t>‘</a:t>
            </a:r>
            <a:r>
              <a:rPr lang="zh-CN" altLang="en-US"/>
              <a:t>国家企业信用信息公示系统</a:t>
            </a:r>
            <a:r>
              <a:rPr lang="en-US" altLang="zh-CN"/>
              <a:t>’</a:t>
            </a:r>
            <a:r>
              <a:rPr lang="zh-CN" altLang="en-US"/>
              <a:t>（官网）输入公司名称，查看</a:t>
            </a:r>
            <a:r>
              <a:rPr lang="en-US" altLang="zh-CN"/>
              <a:t>‘</a:t>
            </a:r>
            <a:r>
              <a:rPr lang="zh-CN" altLang="en-US"/>
              <a:t>登记住所</a:t>
            </a:r>
            <a:r>
              <a:rPr lang="en-US" altLang="zh-CN"/>
              <a:t>’—— </a:t>
            </a:r>
            <a:r>
              <a:rPr lang="zh-CN" altLang="en-US"/>
              <a:t>这就是法人的法定住所；如果实际办公地和登记住所不一样，公司可能是</a:t>
            </a:r>
            <a:r>
              <a:rPr lang="en-US" altLang="zh-CN"/>
              <a:t>‘</a:t>
            </a:r>
            <a:r>
              <a:rPr lang="zh-CN" altLang="en-US"/>
              <a:t>皮包公司</a:t>
            </a:r>
            <a:r>
              <a:rPr lang="en-US" altLang="zh-CN"/>
              <a:t>’</a:t>
            </a:r>
            <a:r>
              <a:rPr lang="zh-CN" altLang="en-US"/>
              <a:t>，实习要避开。</a:t>
            </a:r>
            <a:r>
              <a:rPr lang="en-US" altLang="zh-CN"/>
              <a:t>”</a:t>
            </a:r>
            <a:endParaRPr lang="en-US" altLang="zh-CN"/>
          </a:p>
          <a:p>
            <a:r>
              <a:rPr lang="zh-CN" altLang="en-US"/>
              <a:t>实习提示：</a:t>
            </a:r>
            <a:r>
              <a:rPr lang="en-US" altLang="zh-CN"/>
              <a:t>“</a:t>
            </a:r>
            <a:r>
              <a:rPr lang="zh-CN" altLang="en-US"/>
              <a:t>收到实习</a:t>
            </a:r>
            <a:r>
              <a:rPr lang="en-US" altLang="zh-CN"/>
              <a:t> offer </a:t>
            </a:r>
            <a:r>
              <a:rPr lang="zh-CN" altLang="en-US"/>
              <a:t>后，先查公司的登记住所，再用地图软件搜一下这个地址，看是不是正规写字楼</a:t>
            </a:r>
            <a:r>
              <a:rPr lang="en-US" altLang="zh-CN"/>
              <a:t> / </a:t>
            </a:r>
            <a:r>
              <a:rPr lang="zh-CN" altLang="en-US"/>
              <a:t>工厂，避免去</a:t>
            </a:r>
            <a:r>
              <a:rPr lang="en-US" altLang="zh-CN"/>
              <a:t>‘</a:t>
            </a:r>
            <a:r>
              <a:rPr lang="zh-CN" altLang="en-US"/>
              <a:t>小区里的临时办公室</a:t>
            </a:r>
            <a:r>
              <a:rPr lang="en-US" altLang="zh-CN"/>
              <a:t>’</a:t>
            </a:r>
            <a:r>
              <a:rPr lang="zh-CN" altLang="en-US"/>
              <a:t>实习。</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Autofit/>
          </a:bodyPr>
          <a:p>
            <a:r>
              <a:rPr lang="en-US" altLang="en-US" sz="1800"/>
              <a:t>◦</a:t>
            </a:r>
            <a:r>
              <a:rPr lang="zh-CN" altLang="en-US" sz="1800"/>
              <a:t>第三部分：民事主体的身份证明</a:t>
            </a:r>
            <a:endParaRPr lang="zh-CN" altLang="en-US" sz="1800"/>
          </a:p>
          <a:p>
            <a:r>
              <a:rPr lang="en-US" altLang="en-US" sz="1800"/>
              <a:t>①</a:t>
            </a:r>
            <a:r>
              <a:rPr lang="en-US" altLang="zh-CN" sz="1800"/>
              <a:t> </a:t>
            </a:r>
            <a:r>
              <a:rPr lang="zh-CN" altLang="en-US" sz="1800"/>
              <a:t>自然人的身份证明（核心是身份证）：</a:t>
            </a:r>
            <a:endParaRPr lang="zh-CN" altLang="en-US" sz="1800"/>
          </a:p>
          <a:p>
            <a:r>
              <a:rPr lang="en-US" altLang="en-US" sz="1800"/>
              <a:t>▪</a:t>
            </a:r>
            <a:r>
              <a:rPr lang="zh-CN" altLang="en-US" sz="1800"/>
              <a:t>作用：证明</a:t>
            </a:r>
            <a:r>
              <a:rPr lang="en-US" altLang="zh-CN" sz="1800"/>
              <a:t> “</a:t>
            </a:r>
            <a:r>
              <a:rPr lang="zh-CN" altLang="en-US" sz="1800"/>
              <a:t>你是谁</a:t>
            </a:r>
            <a:r>
              <a:rPr lang="en-US" altLang="zh-CN" sz="1800"/>
              <a:t>”</a:t>
            </a:r>
            <a:r>
              <a:rPr lang="zh-CN" altLang="en-US" sz="1800"/>
              <a:t>，用于考试、住宿、开户、找工作；</a:t>
            </a:r>
            <a:endParaRPr lang="zh-CN" altLang="en-US" sz="1800"/>
          </a:p>
          <a:p>
            <a:r>
              <a:rPr lang="en-US" altLang="en-US" sz="1800"/>
              <a:t>▪</a:t>
            </a:r>
            <a:r>
              <a:rPr lang="zh-CN" altLang="en-US" sz="1800"/>
              <a:t>丢失处理：先向派出所报失，再申请补领（约</a:t>
            </a:r>
            <a:r>
              <a:rPr lang="en-US" altLang="zh-CN" sz="1800"/>
              <a:t> 15-30 </a:t>
            </a:r>
            <a:r>
              <a:rPr lang="zh-CN" altLang="en-US" sz="1800"/>
              <a:t>天），补领期间可办</a:t>
            </a:r>
            <a:r>
              <a:rPr lang="en-US" altLang="zh-CN" sz="1800"/>
              <a:t> “</a:t>
            </a:r>
            <a:r>
              <a:rPr lang="zh-CN" altLang="en-US" sz="1800"/>
              <a:t>临时身份证</a:t>
            </a:r>
            <a:r>
              <a:rPr lang="en-US" altLang="zh-CN" sz="1800"/>
              <a:t>”</a:t>
            </a:r>
            <a:r>
              <a:rPr lang="zh-CN" altLang="en-US" sz="1800"/>
              <a:t>（</a:t>
            </a:r>
            <a:r>
              <a:rPr lang="en-US" altLang="zh-CN" sz="1800"/>
              <a:t>3 </a:t>
            </a:r>
            <a:r>
              <a:rPr lang="zh-CN" altLang="en-US" sz="1800"/>
              <a:t>天内可取，有效期</a:t>
            </a:r>
            <a:r>
              <a:rPr lang="en-US" altLang="zh-CN" sz="1800"/>
              <a:t> 3 </a:t>
            </a:r>
            <a:r>
              <a:rPr lang="zh-CN" altLang="en-US" sz="1800"/>
              <a:t>个月）；</a:t>
            </a:r>
            <a:endParaRPr lang="zh-CN" altLang="en-US" sz="1800"/>
          </a:p>
          <a:p>
            <a:r>
              <a:rPr lang="en-US" altLang="en-US" sz="1800"/>
              <a:t>▪</a:t>
            </a:r>
            <a:r>
              <a:rPr lang="zh-CN" altLang="en-US" sz="1800"/>
              <a:t>替代证明：学生证（部分场景，如买学生票）、户口簿（户籍地场景，如办社保）、临时身份证（所有场景通用）；</a:t>
            </a:r>
            <a:endParaRPr lang="zh-CN" altLang="en-US" sz="1800"/>
          </a:p>
          <a:p>
            <a:r>
              <a:rPr lang="en-US" altLang="en-US" sz="1800"/>
              <a:t>②</a:t>
            </a:r>
            <a:r>
              <a:rPr lang="en-US" altLang="zh-CN" sz="1800"/>
              <a:t> </a:t>
            </a:r>
            <a:r>
              <a:rPr lang="zh-CN" altLang="en-US" sz="1800"/>
              <a:t>法人的身份证明（核心是营业执照）：</a:t>
            </a:r>
            <a:endParaRPr lang="zh-CN" altLang="en-US" sz="1800"/>
          </a:p>
          <a:p>
            <a:r>
              <a:rPr lang="en-US" altLang="en-US" sz="1800"/>
              <a:t>▪</a:t>
            </a:r>
            <a:r>
              <a:rPr lang="zh-CN" altLang="en-US" sz="1800"/>
              <a:t>作用：证明公司是</a:t>
            </a:r>
            <a:r>
              <a:rPr lang="en-US" altLang="zh-CN" sz="1800"/>
              <a:t> “</a:t>
            </a:r>
            <a:r>
              <a:rPr lang="zh-CN" altLang="en-US" sz="1800"/>
              <a:t>合法成立的组织</a:t>
            </a:r>
            <a:r>
              <a:rPr lang="en-US" altLang="zh-CN" sz="1800"/>
              <a:t>”</a:t>
            </a:r>
            <a:r>
              <a:rPr lang="zh-CN" altLang="en-US" sz="1800"/>
              <a:t>，包括营业执照正本</a:t>
            </a:r>
            <a:r>
              <a:rPr lang="en-US" altLang="zh-CN" sz="1800"/>
              <a:t> / </a:t>
            </a:r>
            <a:r>
              <a:rPr lang="zh-CN" altLang="en-US" sz="1800"/>
              <a:t>副本、法定代表人身份证明（盖公司公章）；</a:t>
            </a:r>
            <a:endParaRPr lang="zh-CN" altLang="en-US" sz="1800"/>
          </a:p>
          <a:p>
            <a:r>
              <a:rPr lang="en-US" altLang="en-US" sz="1800"/>
              <a:t>▪</a:t>
            </a:r>
            <a:r>
              <a:rPr lang="zh-CN" altLang="en-US" sz="1800"/>
              <a:t>查询方法：</a:t>
            </a:r>
            <a:r>
              <a:rPr lang="en-US" altLang="zh-CN" sz="1800"/>
              <a:t>“</a:t>
            </a:r>
            <a:r>
              <a:rPr lang="zh-CN" altLang="en-US" sz="1800"/>
              <a:t>国家企业信用信息公示系统</a:t>
            </a:r>
            <a:r>
              <a:rPr lang="en-US" altLang="zh-CN" sz="1800"/>
              <a:t>” </a:t>
            </a:r>
            <a:r>
              <a:rPr lang="zh-CN" altLang="en-US" sz="1800"/>
              <a:t>可查看公司的营业执照信息（注册资本、成立时间、登记住所）。</a:t>
            </a:r>
            <a:endParaRPr lang="zh-CN" altLang="en-US" sz="1800"/>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分析主案例</a:t>
            </a:r>
            <a:r>
              <a:rPr lang="en-US" altLang="zh-CN"/>
              <a:t> 1</a:t>
            </a:r>
            <a:r>
              <a:rPr lang="zh-CN" altLang="en-US"/>
              <a:t>：</a:t>
            </a:r>
            <a:endParaRPr lang="zh-CN" altLang="en-US"/>
          </a:p>
          <a:p>
            <a:r>
              <a:rPr lang="zh-CN" altLang="en-US"/>
              <a:t>问题：</a:t>
            </a:r>
            <a:r>
              <a:rPr lang="en-US" altLang="zh-CN"/>
              <a:t>“</a:t>
            </a:r>
            <a:r>
              <a:rPr lang="zh-CN" altLang="en-US"/>
              <a:t>小王的户籍住所是石家庄正定，经常居住地是北京朝阳吗？为什么？他该向哪个法院起诉房东？</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是</a:t>
            </a:r>
            <a:r>
              <a:rPr lang="en-US" altLang="zh-CN">
                <a:solidFill>
                  <a:srgbClr val="FF0000"/>
                </a:solidFill>
              </a:rPr>
              <a:t> —— </a:t>
            </a:r>
            <a:r>
              <a:rPr lang="zh-CN" altLang="en-US">
                <a:solidFill>
                  <a:srgbClr val="FF0000"/>
                </a:solidFill>
              </a:rPr>
              <a:t>小王在朝阳租房</a:t>
            </a:r>
            <a:r>
              <a:rPr lang="en-US" altLang="zh-CN">
                <a:solidFill>
                  <a:srgbClr val="FF0000"/>
                </a:solidFill>
              </a:rPr>
              <a:t> 6 </a:t>
            </a:r>
            <a:r>
              <a:rPr lang="zh-CN" altLang="en-US">
                <a:solidFill>
                  <a:srgbClr val="FF0000"/>
                </a:solidFill>
              </a:rPr>
              <a:t>个月，租赁合同</a:t>
            </a:r>
            <a:r>
              <a:rPr lang="en-US" altLang="zh-CN">
                <a:solidFill>
                  <a:srgbClr val="FF0000"/>
                </a:solidFill>
              </a:rPr>
              <a:t> 1 </a:t>
            </a:r>
            <a:r>
              <a:rPr lang="zh-CN" altLang="en-US">
                <a:solidFill>
                  <a:srgbClr val="FF0000"/>
                </a:solidFill>
              </a:rPr>
              <a:t>年（将连续住满</a:t>
            </a:r>
            <a:r>
              <a:rPr lang="en-US" altLang="zh-CN">
                <a:solidFill>
                  <a:srgbClr val="FF0000"/>
                </a:solidFill>
              </a:rPr>
              <a:t> 1 </a:t>
            </a:r>
            <a:r>
              <a:rPr lang="zh-CN" altLang="en-US">
                <a:solidFill>
                  <a:srgbClr val="FF0000"/>
                </a:solidFill>
              </a:rPr>
              <a:t>年），虽为上学，但租房是长期生活场所，视为经常居住地；根据《民事诉讼法》第</a:t>
            </a:r>
            <a:r>
              <a:rPr lang="en-US" altLang="zh-CN">
                <a:solidFill>
                  <a:srgbClr val="FF0000"/>
                </a:solidFill>
              </a:rPr>
              <a:t> 24 </a:t>
            </a:r>
            <a:r>
              <a:rPr lang="zh-CN" altLang="en-US">
                <a:solidFill>
                  <a:srgbClr val="FF0000"/>
                </a:solidFill>
              </a:rPr>
              <a:t>条，租房纠纷可向</a:t>
            </a:r>
            <a:r>
              <a:rPr lang="en-US" altLang="zh-CN">
                <a:solidFill>
                  <a:srgbClr val="FF0000"/>
                </a:solidFill>
              </a:rPr>
              <a:t>‘</a:t>
            </a:r>
            <a:r>
              <a:rPr lang="zh-CN" altLang="en-US">
                <a:solidFill>
                  <a:srgbClr val="FF0000"/>
                </a:solidFill>
              </a:rPr>
              <a:t>合同履行地（朝阳）</a:t>
            </a:r>
            <a:r>
              <a:rPr lang="en-US" altLang="zh-CN">
                <a:solidFill>
                  <a:srgbClr val="FF0000"/>
                </a:solidFill>
              </a:rPr>
              <a:t>’</a:t>
            </a:r>
            <a:r>
              <a:rPr lang="zh-CN" altLang="en-US">
                <a:solidFill>
                  <a:srgbClr val="FF0000"/>
                </a:solidFill>
              </a:rPr>
              <a:t>或</a:t>
            </a:r>
            <a:r>
              <a:rPr lang="en-US" altLang="zh-CN">
                <a:solidFill>
                  <a:srgbClr val="FF0000"/>
                </a:solidFill>
              </a:rPr>
              <a:t>‘</a:t>
            </a:r>
            <a:r>
              <a:rPr lang="zh-CN" altLang="en-US">
                <a:solidFill>
                  <a:srgbClr val="FF0000"/>
                </a:solidFill>
              </a:rPr>
              <a:t>被告住所地（房东住所）</a:t>
            </a:r>
            <a:r>
              <a:rPr lang="en-US" altLang="zh-CN">
                <a:solidFill>
                  <a:srgbClr val="FF0000"/>
                </a:solidFill>
              </a:rPr>
              <a:t>’</a:t>
            </a:r>
            <a:r>
              <a:rPr lang="zh-CN" altLang="en-US">
                <a:solidFill>
                  <a:srgbClr val="FF0000"/>
                </a:solidFill>
              </a:rPr>
              <a:t>法院起诉，小王选朝阳法院最方便，不用回石家庄打官司。</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案例分析环节</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小李身份证丢失，要参加导游考试和住酒店，该怎么办？临时身份证能替代正式身份证吗？</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第一步：向实习地派出所申请补领身份证；第二步：同时申请临时身份证（</a:t>
            </a:r>
            <a:r>
              <a:rPr lang="en-US" altLang="zh-CN">
                <a:solidFill>
                  <a:srgbClr val="FF0000"/>
                </a:solidFill>
              </a:rPr>
              <a:t>3 </a:t>
            </a:r>
            <a:r>
              <a:rPr lang="zh-CN" altLang="en-US">
                <a:solidFill>
                  <a:srgbClr val="FF0000"/>
                </a:solidFill>
              </a:rPr>
              <a:t>天内可取）；临时身份证能完全替代</a:t>
            </a:r>
            <a:r>
              <a:rPr lang="en-US" altLang="zh-CN">
                <a:solidFill>
                  <a:srgbClr val="FF0000"/>
                </a:solidFill>
              </a:rPr>
              <a:t> —— </a:t>
            </a:r>
            <a:r>
              <a:rPr lang="zh-CN" altLang="en-US">
                <a:solidFill>
                  <a:srgbClr val="FF0000"/>
                </a:solidFill>
              </a:rPr>
              <a:t>可用于考试身份验证和酒店登记，依据《居民身份证法》第</a:t>
            </a:r>
            <a:r>
              <a:rPr lang="en-US" altLang="zh-CN">
                <a:solidFill>
                  <a:srgbClr val="FF0000"/>
                </a:solidFill>
              </a:rPr>
              <a:t> 11 </a:t>
            </a:r>
            <a:r>
              <a:rPr lang="zh-CN" altLang="en-US">
                <a:solidFill>
                  <a:srgbClr val="FF0000"/>
                </a:solidFill>
              </a:rPr>
              <a:t>条、第</a:t>
            </a:r>
            <a:r>
              <a:rPr lang="en-US" altLang="zh-CN">
                <a:solidFill>
                  <a:srgbClr val="FF0000"/>
                </a:solidFill>
              </a:rPr>
              <a:t> 14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小赵怎么查询</a:t>
            </a:r>
            <a:r>
              <a:rPr lang="en-US" altLang="zh-CN"/>
              <a:t>‘XX </a:t>
            </a:r>
            <a:r>
              <a:rPr lang="zh-CN" altLang="en-US"/>
              <a:t>电商运营公司</a:t>
            </a:r>
            <a:r>
              <a:rPr lang="en-US" altLang="zh-CN"/>
              <a:t>’</a:t>
            </a:r>
            <a:r>
              <a:rPr lang="zh-CN" altLang="en-US"/>
              <a:t>的法定住所？如果登记住所是</a:t>
            </a:r>
            <a:r>
              <a:rPr lang="en-US" altLang="zh-CN"/>
              <a:t>‘</a:t>
            </a:r>
            <a:r>
              <a:rPr lang="zh-CN" altLang="en-US"/>
              <a:t>某小区</a:t>
            </a:r>
            <a:r>
              <a:rPr lang="en-US" altLang="zh-CN"/>
              <a:t> 1001 </a:t>
            </a:r>
            <a:r>
              <a:rPr lang="zh-CN" altLang="en-US"/>
              <a:t>室</a:t>
            </a:r>
            <a:r>
              <a:rPr lang="en-US" altLang="zh-CN"/>
              <a:t>’</a:t>
            </a:r>
            <a:r>
              <a:rPr lang="zh-CN" altLang="en-US"/>
              <a:t>，实际办公地是</a:t>
            </a:r>
            <a:r>
              <a:rPr lang="en-US" altLang="zh-CN"/>
              <a:t>‘</a:t>
            </a:r>
            <a:r>
              <a:rPr lang="zh-CN" altLang="en-US"/>
              <a:t>某写字楼临时工位</a:t>
            </a:r>
            <a:r>
              <a:rPr lang="en-US" altLang="zh-CN"/>
              <a:t>’</a:t>
            </a:r>
            <a:r>
              <a:rPr lang="zh-CN" altLang="en-US"/>
              <a:t>，该去实习吗？</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通过</a:t>
            </a:r>
            <a:r>
              <a:rPr lang="en-US" altLang="zh-CN">
                <a:solidFill>
                  <a:srgbClr val="FF0000"/>
                </a:solidFill>
              </a:rPr>
              <a:t>‘</a:t>
            </a:r>
            <a:r>
              <a:rPr lang="zh-CN" altLang="en-US">
                <a:solidFill>
                  <a:srgbClr val="FF0000"/>
                </a:solidFill>
              </a:rPr>
              <a:t>国家企业信用信息公示系统</a:t>
            </a:r>
            <a:r>
              <a:rPr lang="en-US" altLang="zh-CN">
                <a:solidFill>
                  <a:srgbClr val="FF0000"/>
                </a:solidFill>
              </a:rPr>
              <a:t>’</a:t>
            </a:r>
            <a:r>
              <a:rPr lang="zh-CN" altLang="en-US">
                <a:solidFill>
                  <a:srgbClr val="FF0000"/>
                </a:solidFill>
              </a:rPr>
              <a:t>查</a:t>
            </a:r>
            <a:r>
              <a:rPr lang="en-US" altLang="zh-CN">
                <a:solidFill>
                  <a:srgbClr val="FF0000"/>
                </a:solidFill>
              </a:rPr>
              <a:t>‘</a:t>
            </a:r>
            <a:r>
              <a:rPr lang="zh-CN" altLang="en-US">
                <a:solidFill>
                  <a:srgbClr val="FF0000"/>
                </a:solidFill>
              </a:rPr>
              <a:t>登记住所</a:t>
            </a:r>
            <a:r>
              <a:rPr lang="en-US" altLang="zh-CN">
                <a:solidFill>
                  <a:srgbClr val="FF0000"/>
                </a:solidFill>
              </a:rPr>
              <a:t>’</a:t>
            </a:r>
            <a:r>
              <a:rPr lang="zh-CN" altLang="en-US">
                <a:solidFill>
                  <a:srgbClr val="FF0000"/>
                </a:solidFill>
              </a:rPr>
              <a:t>；不建议去</a:t>
            </a:r>
            <a:r>
              <a:rPr lang="en-US" altLang="zh-CN">
                <a:solidFill>
                  <a:srgbClr val="FF0000"/>
                </a:solidFill>
              </a:rPr>
              <a:t> —— </a:t>
            </a:r>
            <a:r>
              <a:rPr lang="zh-CN" altLang="en-US">
                <a:solidFill>
                  <a:srgbClr val="FF0000"/>
                </a:solidFill>
              </a:rPr>
              <a:t>登记住所是小区（非办公场所），实际办公地是临时工位，说明公司可能不正规，存在欠薪、诈骗风险，依据《民法典》第</a:t>
            </a:r>
            <a:r>
              <a:rPr lang="en-US" altLang="zh-CN">
                <a:solidFill>
                  <a:srgbClr val="FF0000"/>
                </a:solidFill>
              </a:rPr>
              <a:t> 63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4</a:t>
            </a:r>
            <a:r>
              <a:rPr lang="zh-CN" altLang="en-US"/>
              <a:t>：</a:t>
            </a:r>
            <a:endParaRPr lang="zh-CN" altLang="en-US"/>
          </a:p>
          <a:p>
            <a:r>
              <a:rPr lang="zh-CN" altLang="en-US"/>
              <a:t>问题：</a:t>
            </a:r>
            <a:r>
              <a:rPr lang="en-US" altLang="zh-CN"/>
              <a:t>“</a:t>
            </a:r>
            <a:r>
              <a:rPr lang="zh-CN" altLang="en-US"/>
              <a:t>小张（农民工）的经常居住地是河南周口还是上海松江？和小王（学生）的经常居住地认定有什么区别？</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是上海松江</a:t>
            </a:r>
            <a:r>
              <a:rPr lang="en-US" altLang="zh-CN">
                <a:solidFill>
                  <a:srgbClr val="FF0000"/>
                </a:solidFill>
              </a:rPr>
              <a:t> —— </a:t>
            </a:r>
            <a:r>
              <a:rPr lang="zh-CN" altLang="en-US">
                <a:solidFill>
                  <a:srgbClr val="FF0000"/>
                </a:solidFill>
              </a:rPr>
              <a:t>小张连续住</a:t>
            </a:r>
            <a:r>
              <a:rPr lang="en-US" altLang="zh-CN">
                <a:solidFill>
                  <a:srgbClr val="FF0000"/>
                </a:solidFill>
              </a:rPr>
              <a:t> 3 </a:t>
            </a:r>
            <a:r>
              <a:rPr lang="zh-CN" altLang="en-US">
                <a:solidFill>
                  <a:srgbClr val="FF0000"/>
                </a:solidFill>
              </a:rPr>
              <a:t>年，打工是长期原因；小王是学生，上学是临时原因，即使住满</a:t>
            </a:r>
            <a:r>
              <a:rPr lang="en-US" altLang="zh-CN">
                <a:solidFill>
                  <a:srgbClr val="FF0000"/>
                </a:solidFill>
              </a:rPr>
              <a:t> 1 </a:t>
            </a:r>
            <a:r>
              <a:rPr lang="zh-CN" altLang="en-US">
                <a:solidFill>
                  <a:srgbClr val="FF0000"/>
                </a:solidFill>
              </a:rPr>
              <a:t>年，经常居住地仍为户籍地址；区别在于</a:t>
            </a:r>
            <a:r>
              <a:rPr lang="en-US" altLang="zh-CN">
                <a:solidFill>
                  <a:srgbClr val="FF0000"/>
                </a:solidFill>
              </a:rPr>
              <a:t>‘</a:t>
            </a:r>
            <a:r>
              <a:rPr lang="zh-CN" altLang="en-US">
                <a:solidFill>
                  <a:srgbClr val="FF0000"/>
                </a:solidFill>
              </a:rPr>
              <a:t>居住原因是否临时</a:t>
            </a:r>
            <a:r>
              <a:rPr lang="en-US" altLang="zh-CN">
                <a:solidFill>
                  <a:srgbClr val="FF0000"/>
                </a:solidFill>
              </a:rPr>
              <a:t>’</a:t>
            </a:r>
            <a:r>
              <a:rPr lang="zh-CN" altLang="en-US">
                <a:solidFill>
                  <a:srgbClr val="FF0000"/>
                </a:solidFill>
              </a:rPr>
              <a:t>，依据《民法典》第</a:t>
            </a:r>
            <a:r>
              <a:rPr lang="en-US" altLang="zh-CN">
                <a:solidFill>
                  <a:srgbClr val="FF0000"/>
                </a:solidFill>
              </a:rPr>
              <a:t> 25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2.</a:t>
            </a:r>
            <a:r>
              <a:rPr lang="zh-CN" altLang="en-US"/>
              <a:t>《民法典》第</a:t>
            </a:r>
            <a:r>
              <a:rPr lang="en-US" altLang="zh-CN"/>
              <a:t> 17 </a:t>
            </a:r>
            <a:r>
              <a:rPr lang="zh-CN" altLang="en-US"/>
              <a:t>条【成年人与未成年人】：</a:t>
            </a:r>
            <a:r>
              <a:rPr lang="en-US" altLang="zh-CN"/>
              <a:t>“</a:t>
            </a:r>
            <a:r>
              <a:rPr lang="zh-CN" altLang="en-US"/>
              <a:t>十八周岁以上的自然人为成年人。不满十八周岁的自然人为未成年人。</a:t>
            </a:r>
            <a:r>
              <a:rPr lang="en-US" altLang="zh-CN"/>
              <a:t>”</a:t>
            </a:r>
            <a:endParaRPr lang="en-US" altLang="zh-CN"/>
          </a:p>
          <a:p>
            <a:r>
              <a:rPr lang="zh-CN" altLang="en-US"/>
              <a:t>解读：成年人与未成年人的分界是</a:t>
            </a:r>
            <a:r>
              <a:rPr lang="en-US" altLang="zh-CN"/>
              <a:t> 18 </a:t>
            </a:r>
            <a:r>
              <a:rPr lang="zh-CN" altLang="en-US"/>
              <a:t>周岁，但</a:t>
            </a:r>
            <a:r>
              <a:rPr lang="en-US" altLang="zh-CN"/>
              <a:t> 16-18 </a:t>
            </a:r>
            <a:r>
              <a:rPr lang="zh-CN" altLang="en-US"/>
              <a:t>周岁有特殊规定（见第</a:t>
            </a:r>
            <a:r>
              <a:rPr lang="en-US" altLang="zh-CN"/>
              <a:t> 18 </a:t>
            </a:r>
            <a:r>
              <a:rPr lang="zh-CN" altLang="en-US"/>
              <a:t>条）。</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核心提炼：</a:t>
            </a:r>
            <a:r>
              <a:rPr lang="en-US" altLang="zh-CN"/>
              <a:t>“</a:t>
            </a:r>
            <a:r>
              <a:rPr lang="zh-CN" altLang="en-US"/>
              <a:t>自然人住所看两点：户籍地址是默认，经常居住（满</a:t>
            </a:r>
            <a:r>
              <a:rPr lang="en-US" altLang="zh-CN"/>
              <a:t> 1 </a:t>
            </a:r>
            <a:r>
              <a:rPr lang="zh-CN" altLang="en-US"/>
              <a:t>年非临时）可替代；法人住所看</a:t>
            </a:r>
            <a:r>
              <a:rPr lang="en-US" altLang="zh-CN"/>
              <a:t>‘</a:t>
            </a:r>
            <a:r>
              <a:rPr lang="zh-CN" altLang="en-US"/>
              <a:t>主要办事机构</a:t>
            </a:r>
            <a:r>
              <a:rPr lang="en-US" altLang="zh-CN"/>
              <a:t>’</a:t>
            </a:r>
            <a:r>
              <a:rPr lang="zh-CN" altLang="en-US"/>
              <a:t>，查公示系统辨真伪；身份证丢失别慌，补领</a:t>
            </a:r>
            <a:r>
              <a:rPr lang="en-US" altLang="zh-CN"/>
              <a:t> + </a:t>
            </a:r>
            <a:r>
              <a:rPr lang="zh-CN" altLang="en-US"/>
              <a:t>临时证能解决。</a:t>
            </a:r>
            <a:r>
              <a:rPr lang="en-US" altLang="zh-CN"/>
              <a:t>”</a:t>
            </a:r>
            <a:endParaRPr lang="en-US" altLang="zh-CN"/>
          </a:p>
          <a:p>
            <a:r>
              <a:rPr lang="en-US" altLang="en-US"/>
              <a:t>◦</a:t>
            </a:r>
            <a:r>
              <a:rPr lang="zh-CN" altLang="en-US"/>
              <a:t>实操工具：</a:t>
            </a:r>
            <a:r>
              <a:rPr lang="en-US" altLang="zh-CN"/>
              <a:t>“</a:t>
            </a:r>
            <a:r>
              <a:rPr lang="zh-CN" altLang="en-US"/>
              <a:t>记住两个官网：</a:t>
            </a:r>
            <a:r>
              <a:rPr lang="en-US" altLang="en-US"/>
              <a:t>①</a:t>
            </a:r>
            <a:r>
              <a:rPr lang="en-US" altLang="zh-CN"/>
              <a:t> </a:t>
            </a:r>
            <a:r>
              <a:rPr lang="zh-CN" altLang="en-US"/>
              <a:t>国家企业信用信息公示系统（查公司住所、资质）；</a:t>
            </a:r>
            <a:r>
              <a:rPr lang="en-US" altLang="en-US"/>
              <a:t>②</a:t>
            </a:r>
            <a:r>
              <a:rPr lang="en-US" altLang="zh-CN"/>
              <a:t> </a:t>
            </a:r>
            <a:r>
              <a:rPr lang="zh-CN" altLang="en-US"/>
              <a:t>当地公安局官网（查身份证补领流程）</a:t>
            </a:r>
            <a:r>
              <a:rPr lang="en-US" altLang="zh-CN"/>
              <a:t>—— </a:t>
            </a:r>
            <a:r>
              <a:rPr lang="zh-CN" altLang="en-US"/>
              <a:t>实习、租房前先查，避免踩坑。</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小结环节</a:t>
            </a:r>
            <a:endParaRPr lang="zh-CN" altLang="en-US"/>
          </a:p>
        </p:txBody>
      </p:sp>
    </p:spTree>
  </p:cSld>
  <p:clrMapOvr>
    <a:masterClrMapping/>
  </p:clrMapOvr>
</p:sld>
</file>

<file path=ppt/tags/tag1.xml><?xml version="1.0" encoding="utf-8"?>
<p:tagLst xmlns:p="http://schemas.openxmlformats.org/presentationml/2006/main">
  <p:tag name="LayoutZOrder" val="2"/>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10.xml><?xml version="1.0" encoding="utf-8"?>
<p:tagLst xmlns:p="http://schemas.openxmlformats.org/presentationml/2006/main">
  <p:tag name="KSO_WM_BEAUTIFY_FLAG" val="#fgm#"/>
  <p:tag name="KSO_WM_FIGMA_FLAG" val="#fgm#"/>
  <p:tag name="KSO_WM_UNIT_INDEX" val="1"/>
  <p:tag name="KSO_WM_UNIT_TYPE" val="d"/>
</p:tagLst>
</file>

<file path=ppt/tags/tag10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01.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10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0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0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05.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10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0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1.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11.xml><?xml version="1.0" encoding="utf-8"?>
<p:tagLst xmlns:p="http://schemas.openxmlformats.org/presentationml/2006/main">
  <p:tag name="KSO_WM_BEAUTIFY_FLAG" val="#fgm#"/>
  <p:tag name="KSO_WM_FIGMA_FLAG" val="#fgm#"/>
  <p:tag name="KSO_WM_UNIT_INDEX" val="1"/>
  <p:tag name="KSO_WM_UNIT_TYPE" val="a"/>
  <p:tag name="KSO_WM_LAYOUT_CHECK_HASH" val="22c11b885b5903a1b8d3ba9e056ab2d01b4bab69"/>
  <p:tag name="KSO_WM_NEWLAYOUT_GROUP_ID" val="layout_30"/>
  <p:tag name="KSO_WM_NEWLAYOUT_ID" val="slide_3d2465070914cbc5"/>
</p:tagLst>
</file>

<file path=ppt/tags/tag112.xml><?xml version="1.0" encoding="utf-8"?>
<p:tagLst xmlns:p="http://schemas.openxmlformats.org/presentationml/2006/main">
  <p:tag name="KSO_WM_BEAUTIFY_FLAG" val="#fgm#"/>
  <p:tag name="KSO_WM_FIGMA_FLAG" val="#fgm#"/>
  <p:tag name="KSO_WM_UNIT_INDEX" val="1"/>
  <p:tag name="KSO_WM_UNIT_TYPE" val="d"/>
</p:tagLst>
</file>

<file path=ppt/tags/tag11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1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1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1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1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1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1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1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2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21.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5.xml><?xml version="1.0" encoding="utf-8"?>
<p:tagLst xmlns:p="http://schemas.openxmlformats.org/presentationml/2006/main">
  <p:tag name="KSO_WM_BEAUTIFY_FLAG" val="#fgm#"/>
  <p:tag name="KSO_WM_FIGMA_FLAG" val="#fgm#"/>
  <p:tag name="KSO_WM_UNIT_INDEX" val="1"/>
  <p:tag name="KSO_WM_UNIT_TYPE" val="a"/>
  <p:tag name="KSO_WM_LAYOUT_CHECK_HASH" val="a9177aa75044bb9523ea98609482cb6b6b6a327e"/>
  <p:tag name="KSO_WM_NEWLAYOUT_GROUP_ID" val="layout_14"/>
  <p:tag name="KSO_WM_NEWLAYOUT_ID" val="slide_fbd1737be693ef9a"/>
</p:tagLst>
</file>

<file path=ppt/tags/tag126.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127.xml><?xml version="1.0" encoding="utf-8"?>
<p:tagLst xmlns:p="http://schemas.openxmlformats.org/presentationml/2006/main">
  <p:tag name="KSO_WM_BEAUTIFY_FLAG" val="#fgm#"/>
  <p:tag name="KSO_WM_FIGMA_FLAG" val="#fgm#"/>
  <p:tag name="KSO_WM_UNIT_INDEX" val="1"/>
  <p:tag name="KSO_WM_UNIT_TYPE" val="f"/>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1.xml><?xml version="1.0" encoding="utf-8"?>
<p:tagLst xmlns:p="http://schemas.openxmlformats.org/presentationml/2006/main">
  <p:tag name="KSO_WM_BEAUTIFY_FLAG" val="#fgm#"/>
  <p:tag name="KSO_WM_FIGMA_FLAG" val="#fgm#"/>
  <p:tag name="KSO_WM_UNIT_INDEX" val="1"/>
  <p:tag name="KSO_WM_UNIT_TYPE" val="a"/>
  <p:tag name="KSO_WM_LAYOUT_CHECK_HASH" val="ba4ee222b2f8ffd9fe9841a1a3e6064342580593"/>
  <p:tag name="KSO_WM_NEWLAYOUT_GROUP_ID" val="layout_35"/>
  <p:tag name="KSO_WM_NEWLAYOUT_ID" val="slide_d96357fe6779c82b"/>
</p:tagLst>
</file>

<file path=ppt/tags/tag132.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3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3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5.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3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3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1.xml><?xml version="1.0" encoding="utf-8"?>
<p:tagLst xmlns:p="http://schemas.openxmlformats.org/presentationml/2006/main">
  <p:tag name="KSO_WM_BEAUTIFY_FLAG" val="#fgm#"/>
  <p:tag name="KSO_WM_FIGMA_FLAG" val="#fgm#"/>
  <p:tag name="KSO_WM_UNIT_INDEX" val="1"/>
  <p:tag name="KSO_WM_UNIT_TYPE" val="a"/>
  <p:tag name="KSO_WM_LAYOUT_CHECK_HASH" val="fb46620b73a79b85868e980b1d7abcd76e62a5d8"/>
  <p:tag name="KSO_WM_NEWLAYOUT_GROUP_ID" val="layout_51"/>
  <p:tag name="KSO_WM_NEWLAYOUT_ID" val="slide_54fafa5e2dac5e66"/>
</p:tagLst>
</file>

<file path=ppt/tags/tag142.xml><?xml version="1.0" encoding="utf-8"?>
<p:tagLst xmlns:p="http://schemas.openxmlformats.org/presentationml/2006/main">
  <p:tag name="KSO_WM_BEAUTIFY_FLAG" val="#fgm#"/>
  <p:tag name="KSO_WM_FIGMA_FLAG" val="#fgm#"/>
  <p:tag name="KSO_WM_UNIT_INDEX" val="1"/>
  <p:tag name="KSO_WM_UNIT_TYPE" val="d"/>
</p:tagLst>
</file>

<file path=ppt/tags/tag14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4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4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4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0.xml><?xml version="1.0" encoding="utf-8"?>
<p:tagLst xmlns:p="http://schemas.openxmlformats.org/presentationml/2006/main">
  <p:tag name="KSO_WM_BEAUTIFY_FLAG" val="#fgm#"/>
  <p:tag name="KSO_WM_FIGMA_FLAG" val="#fgm#"/>
  <p:tag name="KSO_WM_UNIT_INDEX" val="1"/>
  <p:tag name="KSO_WM_UNIT_TYPE" val="a"/>
  <p:tag name="KSO_WM_LAYOUT_CHECK_HASH" val="db1ff3600f89d67fea6fc5640cc7fee44c2720be"/>
  <p:tag name="KSO_WM_NEWLAYOUT_GROUP_ID" val="layout_34"/>
  <p:tag name="KSO_WM_NEWLAYOUT_ID" val="slide_18723710fcbe78b9"/>
</p:tagLst>
</file>

<file path=ppt/tags/tag151.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5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5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54.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5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60.xml><?xml version="1.0" encoding="utf-8"?>
<p:tagLst xmlns:p="http://schemas.openxmlformats.org/presentationml/2006/main">
  <p:tag name="KSO_WM_BEAUTIFY_FLAG" val="#fgm#"/>
  <p:tag name="KSO_WM_FIGMA_FLAG" val="#fgm#"/>
  <p:tag name="KSO_WM_UNIT_INDEX" val="1"/>
  <p:tag name="KSO_WM_UNIT_TYPE" val="a"/>
  <p:tag name="KSO_WM_LAYOUT_CHECK_HASH" val="8a3fda7dfabcb7b2dc4c5c6257f0522db1b9f19b"/>
  <p:tag name="KSO_WM_NEWLAYOUT_GROUP_ID" val="layout_49"/>
  <p:tag name="KSO_WM_NEWLAYOUT_ID" val="slide_d900eb0a0622dae9"/>
</p:tagLst>
</file>

<file path=ppt/tags/tag161.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162.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6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6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65.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166.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2.xml><?xml version="1.0" encoding="utf-8"?>
<p:tagLst xmlns:p="http://schemas.openxmlformats.org/presentationml/2006/main">
  <p:tag name="KSO_WM_BEAUTIFY_FLAG" val="#fgm#"/>
  <p:tag name="KSO_WM_FIGMA_FLAG" val="#fgm#"/>
  <p:tag name="KSO_WM_UNIT_INDEX" val="1"/>
  <p:tag name="KSO_WM_UNIT_TYPE" val="a"/>
  <p:tag name="KSO_WM_LAYOUT_CHECK_HASH" val="9f5fad3890d1c6e32918889397a4914bb6e0c2e1"/>
  <p:tag name="KSO_WM_NEWLAYOUT_GROUP_ID" val="layout_6"/>
  <p:tag name="KSO_WM_NEWLAYOUT_ID" val="slide_e87187570ab29065"/>
</p:tagLst>
</file>

<file path=ppt/tags/tag173.xml><?xml version="1.0" encoding="utf-8"?>
<p:tagLst xmlns:p="http://schemas.openxmlformats.org/presentationml/2006/main">
  <p:tag name="KSO_WM_BEAUTIFY_FLAG" val="#fgm#"/>
  <p:tag name="KSO_WM_FIGMA_FLAG" val="#fgm#"/>
  <p:tag name="KSO_WM_UNIT_INDEX" val="1"/>
  <p:tag name="KSO_WM_UNIT_TYPE" val="d"/>
</p:tagLst>
</file>

<file path=ppt/tags/tag17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7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7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7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7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7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8.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3.xml><?xml version="1.0" encoding="utf-8"?>
<p:tagLst xmlns:p="http://schemas.openxmlformats.org/presentationml/2006/main">
  <p:tag name="KSO_WM_BEAUTIFY_FLAG" val="#fgm#"/>
  <p:tag name="KSO_WM_FIGMA_FLAG" val="#fgm#"/>
  <p:tag name="KSO_WM_UNIT_INDEX" val="1"/>
  <p:tag name="KSO_WM_UNIT_TYPE" val="a"/>
  <p:tag name="KSO_WM_LAYOUT_CHECK_HASH" val="da4c181b62250cc0d24e0e5990e4a7f7f3893e54"/>
  <p:tag name="KSO_WM_NEWLAYOUT_GROUP_ID" val="layout_48"/>
  <p:tag name="KSO_WM_NEWLAYOUT_ID" val="slide_10d253ff511e52b1"/>
</p:tagLst>
</file>

<file path=ppt/tags/tag18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8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8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8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8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8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9.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9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9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5.xml><?xml version="1.0" encoding="utf-8"?>
<p:tagLst xmlns:p="http://schemas.openxmlformats.org/presentationml/2006/main">
  <p:tag name="KSO_WM_BEAUTIFY_FLAG" val="#fgm#"/>
  <p:tag name="KSO_WM_FIGMA_FLAG" val="#fgm#"/>
  <p:tag name="KSO_WM_UNIT_INDEX" val="1"/>
  <p:tag name="KSO_WM_UNIT_TYPE" val="a"/>
  <p:tag name="KSO_WM_LAYOUT_CHECK_HASH" val="14f30f3a216a72025bc12e10b6dfcb46a7e7927f"/>
  <p:tag name="KSO_WM_NEWLAYOUT_GROUP_ID" val="layout_10003"/>
  <p:tag name="KSO_WM_NEWLAYOUT_ID" val="slide_0494728cf98ea3e0"/>
</p:tagLst>
</file>

<file path=ppt/tags/tag19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9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9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9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xml><?xml version="1.0" encoding="utf-8"?>
<p:tagLst xmlns:p="http://schemas.openxmlformats.org/presentationml/2006/main">
  <p:tag name="LayoutZOrder" val="4"/>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0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5.xml><?xml version="1.0" encoding="utf-8"?>
<p:tagLst xmlns:p="http://schemas.openxmlformats.org/presentationml/2006/main">
  <p:tag name="KSO_WM_BEAUTIFY_FLAG" val="#fgm#"/>
  <p:tag name="KSO_WM_FIGMA_FLAG" val="#fgm#"/>
  <p:tag name="KSO_WM_UNIT_INDEX" val="1"/>
  <p:tag name="KSO_WM_UNIT_TYPE" val="a"/>
  <p:tag name="KSO_WM_LAYOUT_CHECK_HASH" val="52fd8fa693b4f5e88a1b758e65cc6ff644a24228"/>
  <p:tag name="KSO_WM_NEWLAYOUT_GROUP_ID" val="layout_54"/>
  <p:tag name="KSO_WM_NEWLAYOUT_ID" val="slide_a5a9318522062f03"/>
</p:tagLst>
</file>

<file path=ppt/tags/tag20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07.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208.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0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11.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12.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2"/>
  <p:tag name="KSO_WM_UNIT_TYPE" val="l_h_i"/>
</p:tagLst>
</file>

<file path=ppt/tags/tag213.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21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1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9.xml><?xml version="1.0" encoding="utf-8"?>
<p:tagLst xmlns:p="http://schemas.openxmlformats.org/presentationml/2006/main">
  <p:tag name="KSO_WM_BEAUTIFY_FLAG" val="#fgm#"/>
  <p:tag name="KSO_WM_FIGMA_FLAG" val="#fgm#"/>
  <p:tag name="KSO_WM_UNIT_INDEX" val="1"/>
  <p:tag name="KSO_WM_UNIT_TYPE" val="a"/>
  <p:tag name="KSO_WM_LAYOUT_CHECK_HASH" val="63b5a1646f096cf98a801779251af9a23985a1f3"/>
  <p:tag name="KSO_WM_NEWLAYOUT_GROUP_ID" val="layout_32"/>
  <p:tag name="KSO_WM_NEWLAYOUT_ID" val="slide_29985086e0bfd03e"/>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2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21.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222.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2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2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25.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226.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YNC_SLIDE_TEXT" val="1"/>
  <p:tag name="KSO_WM_UNIT_INDEX" val="1_2_2"/>
  <p:tag name="KSO_WM_UNIT_TYPE" val="l_h_i"/>
</p:tagLst>
</file>

<file path=ppt/tags/tag227.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22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2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3.xml><?xml version="1.0" encoding="utf-8"?>
<p:tagLst xmlns:p="http://schemas.openxmlformats.org/presentationml/2006/main">
  <p:tag name="KSO_WM_BEAUTIFY_FLAG" val="#fgm#"/>
  <p:tag name="KSO_WM_FIGMA_FLAG" val="#fgm#"/>
  <p:tag name="KSO_WM_UNIT_INDEX" val="1"/>
  <p:tag name="KSO_WM_UNIT_TYPE" val="a"/>
  <p:tag name="KSO_WM_LAYOUT_CHECK_HASH" val="3e7391afdbae12c3bdcc1af06504ea80b66d0a49"/>
  <p:tag name="KSO_WM_NEWLAYOUT_GROUP_ID" val="layout_61"/>
  <p:tag name="KSO_WM_NEWLAYOUT_ID" val="slide_a545310637f23f8a"/>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3.xml><?xml version="1.0" encoding="utf-8"?>
<p:tagLst xmlns:p="http://schemas.openxmlformats.org/presentationml/2006/main">
  <p:tag name="KSO_WM_BEAUTIFY_FLAG" val="#fgm#"/>
  <p:tag name="KSO_WM_FIGMA_FLAG" val="#fgm#"/>
  <p:tag name="KSO_WM_UNIT_INDEX" val="1"/>
  <p:tag name="KSO_WM_UNIT_TYPE" val="a"/>
  <p:tag name="KSO_WM_LAYOUT_CHECK_HASH" val="c3621ab904e3a53a72427e3c32f2db78785fc51a"/>
  <p:tag name="KSO_WM_NEWLAYOUT_GROUP_ID" val="layout_31"/>
  <p:tag name="KSO_WM_NEWLAYOUT_ID" val="slide_e322f756bea7b1bb"/>
</p:tagLst>
</file>

<file path=ppt/tags/tag23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3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3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3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3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3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4.xml><?xml version="1.0" encoding="utf-8"?>
<p:tagLst xmlns:p="http://schemas.openxmlformats.org/presentationml/2006/main">
  <p:tag name="KSO_WM_BEAUTIFY_FLAG" val="#fgm#"/>
  <p:tag name="KSO_WM_FIGMA_FLAG" val="#fgm#"/>
  <p:tag name="KSO_WM_UNIT_INDEX" val="1"/>
  <p:tag name="KSO_WM_UNIT_TYPE" val="d"/>
</p:tagLst>
</file>

<file path=ppt/tags/tag24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4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5.xml><?xml version="1.0" encoding="utf-8"?>
<p:tagLst xmlns:p="http://schemas.openxmlformats.org/presentationml/2006/main">
  <p:tag name="KSO_WM_BEAUTIFY_FLAG" val="#fgm#"/>
  <p:tag name="KSO_WM_FIGMA_FLAG" val="#fgm#"/>
  <p:tag name="KSO_WM_UNIT_INDEX" val="1"/>
  <p:tag name="KSO_WM_UNIT_TYPE" val="a"/>
  <p:tag name="KSO_WM_LAYOUT_CHECK_HASH" val="807729954f0f104f3b2b0589cca3276385956bd3"/>
  <p:tag name="KSO_WM_NEWLAYOUT_GROUP_ID" val="layout_38"/>
  <p:tag name="KSO_WM_NEWLAYOUT_ID" val="slide_aa62b3640af52fc2"/>
</p:tagLst>
</file>

<file path=ppt/tags/tag24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4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4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4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5.xml><?xml version="1.0" encoding="utf-8"?>
<p:tagLst xmlns:p="http://schemas.openxmlformats.org/presentationml/2006/main">
  <p:tag name="KSO_WM_FIGMA_DECORATION_INDEX" val="17_contentModel"/>
  <p:tag name="$PH_EXT" val="2"/>
  <p:tag name="KSO_WM_BEAUTIFY_FLAG" val="#fgm#"/>
  <p:tag name="KSO_WM_FIGMA_FLAG" val="#fgm#"/>
  <p:tag name="KSO_WM_SYNC_SLIDE_TEXT" val="1"/>
  <p:tag name="KSO_WM_UNIT_INDEX" val="1_1"/>
  <p:tag name="KSO_WM_UNIT_TYPE" val="l_i"/>
</p:tagLst>
</file>

<file path=ppt/tags/tag25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51.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5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5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7.xml><?xml version="1.0" encoding="utf-8"?>
<p:tagLst xmlns:p="http://schemas.openxmlformats.org/presentationml/2006/main">
  <p:tag name="KSO_WM_BEAUTIFY_FLAG" val="#fgm#"/>
  <p:tag name="KSO_WM_FIGMA_FLAG" val="#fgm#"/>
  <p:tag name="KSO_WM_UNIT_INDEX" val="1"/>
  <p:tag name="KSO_WM_UNIT_TYPE" val="a"/>
  <p:tag name="KSO_WM_LAYOUT_CHECK_HASH" val="3d435ded23e9c15e8558b96f76b13a65471f8118"/>
  <p:tag name="KSO_WM_NEWLAYOUT_GROUP_ID" val="layout_2"/>
  <p:tag name="KSO_WM_NEWLAYOUT_ID" val="slide_575721c834a94fa4"/>
</p:tagLst>
</file>

<file path=ppt/tags/tag25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5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6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6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62.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26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6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6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9.xml><?xml version="1.0" encoding="utf-8"?>
<p:tagLst xmlns:p="http://schemas.openxmlformats.org/presentationml/2006/main">
  <p:tag name="KSO_WM_BEAUTIFY_FLAG" val="#fgm#"/>
  <p:tag name="KSO_WM_FIGMA_FLAG" val="#fgm#"/>
  <p:tag name="KSO_WM_UNIT_INDEX" val="1"/>
  <p:tag name="KSO_WM_UNIT_TYPE" val="a"/>
  <p:tag name="KSO_WM_LAYOUT_CHECK_HASH" val="7acd7ac757a9cffc30c0456386b47fd71e50497e"/>
  <p:tag name="KSO_WM_NEWLAYOUT_GROUP_ID" val="layout_3"/>
  <p:tag name="KSO_WM_NEWLAYOUT_ID" val="slide_e2dfb0d17b3ac2ee"/>
</p:tagLst>
</file>

<file path=ppt/tags/tag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70.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1"/>
  <p:tag name="KSO_WM_UNIT_TYPE" val="l_h_i"/>
</p:tagLst>
</file>

<file path=ppt/tags/tag271.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7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7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74.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1"/>
  <p:tag name="KSO_WM_UNIT_TYPE" val="l_h_i"/>
</p:tagLst>
</file>

<file path=ppt/tags/tag275.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27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7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81.xml><?xml version="1.0" encoding="utf-8"?>
<p:tagLst xmlns:p="http://schemas.openxmlformats.org/presentationml/2006/main">
  <p:tag name="KSO_WM_BEAUTIFY_FLAG" val="#fgm#"/>
  <p:tag name="KSO_WM_FIGMA_FLAG" val="#fgm#"/>
  <p:tag name="KSO_WM_UNIT_INDEX" val="1"/>
  <p:tag name="KSO_WM_UNIT_TYPE" val="a"/>
  <p:tag name="KSO_WM_LAYOUT_CHECK_HASH" val="77d5e092c7176e13eee70320a330b1ea65169a95"/>
  <p:tag name="KSO_WM_NEWLAYOUT_GROUP_ID" val="layout_26"/>
  <p:tag name="KSO_WM_NEWLAYOUT_ID" val="slide_5397de42ff9007f8"/>
</p:tagLst>
</file>

<file path=ppt/tags/tag28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8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8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8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8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87.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8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8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3.xml><?xml version="1.0" encoding="utf-8"?>
<p:tagLst xmlns:p="http://schemas.openxmlformats.org/presentationml/2006/main">
  <p:tag name="KSO_WM_BEAUTIFY_FLAG" val="#fgm#"/>
  <p:tag name="KSO_WM_FIGMA_FLAG" val="#fgm#"/>
  <p:tag name="KSO_WM_UNIT_INDEX" val="1"/>
  <p:tag name="KSO_WM_UNIT_TYPE" val="a"/>
  <p:tag name="KSO_WM_LAYOUT_CHECK_HASH" val="992cc3b3399e37ea2fe5e08f074f5f3050bfb203"/>
  <p:tag name="KSO_WM_NEWLAYOUT_GROUP_ID" val="layout_59"/>
  <p:tag name="KSO_WM_NEWLAYOUT_ID" val="slide_401ab4eff3e33ded"/>
</p:tagLst>
</file>

<file path=ppt/tags/tag294.xml><?xml version="1.0" encoding="utf-8"?>
<p:tagLst xmlns:p="http://schemas.openxmlformats.org/presentationml/2006/main">
  <p:tag name="KSO_WM_BEAUTIFY_FLAG" val="#fgm#"/>
  <p:tag name="KSO_WM_FIGMA_FLAG" val="#fgm#"/>
  <p:tag name="KSO_WM_UNIT_INDEX" val="1"/>
  <p:tag name="KSO_WM_UNIT_TYPE" val="d"/>
</p:tagLst>
</file>

<file path=ppt/tags/tag29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9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9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xml><?xml version="1.0" encoding="utf-8"?>
<p:tagLst xmlns:p="http://schemas.openxmlformats.org/presentationml/2006/main">
  <p:tag name="LayoutZOrder" val="3"/>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01.xml><?xml version="1.0" encoding="utf-8"?>
<p:tagLst xmlns:p="http://schemas.openxmlformats.org/presentationml/2006/main">
  <p:tag name="KSO_WM_BEAUTIFY_FLAG" val="#fgm#"/>
  <p:tag name="KSO_WM_FIGMA_FLAG" val="#fgm#"/>
  <p:tag name="KSO_WM_UNIT_INDEX" val="1"/>
  <p:tag name="KSO_WM_UNIT_TYPE" val="a"/>
  <p:tag name="KSO_WM_LAYOUT_CHECK_HASH" val="b33d62c86dc642cce3d5b56839725b52ad25ca0c"/>
  <p:tag name="KSO_WM_NEWLAYOUT_GROUP_ID" val="layout_27"/>
  <p:tag name="KSO_WM_NEWLAYOUT_ID" val="slide_40abaf94baea320f"/>
</p:tagLst>
</file>

<file path=ppt/tags/tag302.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303.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30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0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06.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307.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30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0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3.xml><?xml version="1.0" encoding="utf-8"?>
<p:tagLst xmlns:p="http://schemas.openxmlformats.org/presentationml/2006/main">
  <p:tag name="KSO_WM_BEAUTIFY_FLAG" val="#fgm#"/>
  <p:tag name="KSO_WM_FIGMA_FLAG" val="#fgm#"/>
  <p:tag name="KSO_WM_UNIT_INDEX" val="1"/>
  <p:tag name="KSO_WM_UNIT_TYPE" val="a"/>
  <p:tag name="KSO_WM_LAYOUT_CHECK_HASH" val="9b277c41a45061ed0c5b77f7c31a6798726a39a3"/>
  <p:tag name="KSO_WM_NEWLAYOUT_GROUP_ID" val="layout_10004"/>
  <p:tag name="KSO_WM_NEWLAYOUT_ID" val="slide_2413216d433b758f"/>
</p:tagLst>
</file>

<file path=ppt/tags/tag31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31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1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1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31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1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3.xml><?xml version="1.0" encoding="utf-8"?>
<p:tagLst xmlns:p="http://schemas.openxmlformats.org/presentationml/2006/main">
  <p:tag name="KSO_WM_BEAUTIFY_FLAG" val="#fgm#"/>
  <p:tag name="KSO_WM_FIGMA_FLAG" val="#fgm#"/>
  <p:tag name="KSO_WM_UNIT_INDEX" val="1"/>
  <p:tag name="KSO_WM_UNIT_TYPE" val="a"/>
  <p:tag name="KSO_WM_LAYOUT_CHECK_HASH" val="a1006228917e11a59809f56cc4fef226c50c90f3"/>
  <p:tag name="KSO_WM_NEWLAYOUT_GROUP_ID" val="layout_42"/>
  <p:tag name="KSO_WM_NEWLAYOUT_ID" val="slide_11b78b995f5ef151"/>
</p:tagLst>
</file>

<file path=ppt/tags/tag324.xml><?xml version="1.0" encoding="utf-8"?>
<p:tagLst xmlns:p="http://schemas.openxmlformats.org/presentationml/2006/main">
  <p:tag name="KSO_WM_BEAUTIFY_FLAG" val="#fgm#"/>
  <p:tag name="KSO_WM_FIGMA_FLAG" val="#fgm#"/>
  <p:tag name="KSO_WM_UNIT_INDEX" val="1"/>
  <p:tag name="KSO_WM_UNIT_TYPE" val="d"/>
</p:tagLst>
</file>

<file path=ppt/tags/tag32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3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28.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32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xml><?xml version="1.0" encoding="utf-8"?>
<p:tagLst xmlns:p="http://schemas.openxmlformats.org/presentationml/2006/main">
  <p:tag name="KSO_WM_BEAUTIFY_FLAG" val="#fgm#"/>
  <p:tag name="KSO_WM_FIGMA_FLAG" val="#fgm#"/>
  <p:tag name="KSO_WM_UNIT_INDEX" val="1"/>
  <p:tag name="KSO_WM_UNIT_TYPE" val="a"/>
  <p:tag name="KSO_WM_LAYOUT_CHECK_HASH" val="05e063cd7f473d0330bdd8feab5e10ad0ffabbe3"/>
  <p:tag name="KSO_WM_NEWLAYOUT_GROUP_ID" val="layout_10012"/>
  <p:tag name="KSO_WM_NEWLAYOUT_ID" val="slide_b551fdac1a16f7a8"/>
</p:tagLst>
</file>

<file path=ppt/tags/tag33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4.xml><?xml version="1.0" encoding="utf-8"?>
<p:tagLst xmlns:p="http://schemas.openxmlformats.org/presentationml/2006/main">
  <p:tag name="KSO_WM_BEAUTIFY_FLAG" val="#fgm#"/>
  <p:tag name="KSO_WM_FIGMA_FLAG" val="#fgm#"/>
  <p:tag name="KSO_WM_UNIT_INDEX" val="1"/>
  <p:tag name="KSO_WM_UNIT_TYPE" val="a"/>
  <p:tag name="KSO_WM_LAYOUT_CHECK_HASH" val="7f8beef5f64d6702429699c4b7f46dbf0d4f8c17"/>
  <p:tag name="KSO_WM_NEWLAYOUT_GROUP_ID" val="layout_10013"/>
  <p:tag name="KSO_WM_NEWLAYOUT_ID" val="slide_303cabdc9a7e79c6"/>
</p:tagLst>
</file>

<file path=ppt/tags/tag335.xml><?xml version="1.0" encoding="utf-8"?>
<p:tagLst xmlns:p="http://schemas.openxmlformats.org/presentationml/2006/main">
  <p:tag name="KSO_WM_BEAUTIFY_FLAG" val="#fgm#"/>
  <p:tag name="KSO_WM_FIGMA_FLAG" val="#fgm#"/>
  <p:tag name="KSO_WM_UNIT_INDEX" val="1"/>
  <p:tag name="KSO_WM_UNIT_TYPE" val="d"/>
</p:tagLst>
</file>

<file path=ppt/tags/tag33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3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3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xml><?xml version="1.0" encoding="utf-8"?>
<p:tagLst xmlns:p="http://schemas.openxmlformats.org/presentationml/2006/main">
  <p:tag name="KSO_WM_BEAUTIFY_FLAG" val="#fgm#"/>
  <p:tag name="KSO_WM_FIGMA_FLAG" val="#fgm#"/>
  <p:tag name="KSO_WM_UNIT_INDEX" val="1"/>
  <p:tag name="KSO_WM_UNIT_TYPE" val="d"/>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3.xml><?xml version="1.0" encoding="utf-8"?>
<p:tagLst xmlns:p="http://schemas.openxmlformats.org/presentationml/2006/main">
  <p:tag name="KSO_WM_BEAUTIFY_FLAG" val="#fgm#"/>
  <p:tag name="KSO_WM_FIGMA_FLAG" val="#fgm#"/>
  <p:tag name="KSO_WM_UNIT_INDEX" val="1"/>
  <p:tag name="KSO_WM_UNIT_TYPE" val="a"/>
  <p:tag name="KSO_WM_LAYOUT_CHECK_HASH" val="77c7057e4c9fc47239aaa41d5e0ceb06962c18dc"/>
  <p:tag name="KSO_WM_NEWLAYOUT_GROUP_ID" val="layout_10007"/>
  <p:tag name="KSO_WM_NEWLAYOUT_ID" val="slide_85a19fcb1ee464ed"/>
</p:tagLst>
</file>

<file path=ppt/tags/tag34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4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4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4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51.xml><?xml version="1.0" encoding="utf-8"?>
<p:tagLst xmlns:p="http://schemas.openxmlformats.org/presentationml/2006/main">
  <p:tag name="KSO_WM_BEAUTIFY_FLAG" val="#fgm#"/>
  <p:tag name="KSO_WM_FIGMA_FLAG" val="#fgm#"/>
  <p:tag name="KSO_WM_UNIT_INDEX" val="1"/>
  <p:tag name="KSO_WM_UNIT_TYPE" val="a"/>
  <p:tag name="KSO_WM_LAYOUT_CHECK_HASH" val="ae82d0b1519f583d939ea74246db9d5b804602d0"/>
  <p:tag name="KSO_WM_NEWLAYOUT_GROUP_ID" val="layout_57"/>
  <p:tag name="KSO_WM_NEWLAYOUT_ID" val="slide_2dcca3900a93bfc0"/>
</p:tagLst>
</file>

<file path=ppt/tags/tag352.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1_1"/>
  <p:tag name="KSO_WM_UNIT_TYPE" val="l_h_i"/>
</p:tagLst>
</file>

<file path=ppt/tags/tag35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35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5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56.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357.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35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5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60.xml><?xml version="1.0" encoding="utf-8"?>
<p:tagLst xmlns:p="http://schemas.openxmlformats.org/presentationml/2006/main">
  <p:tag name="LayoutZOrder" val="4"/>
  <p:tag name="KSO_WM_UNIT_TYPE" val="i"/>
  <p:tag name="KSO_WM_UNIT_ID" val="_10*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36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2.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363.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7.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368.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7f7ed4dd45b454c6d6d60555731764c3ac24e80b"/>
  <p:tag name="KSO_WM_NEWLAYOUT_GROUP_ID" val="layout_1-5"/>
  <p:tag name="KSO_WM_NEWLAYOUT_ID" val="slide_61223ae7a7f7aefc"/>
</p:tagLst>
</file>

<file path=ppt/tags/tag369.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3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7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37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72.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37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37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75.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37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377.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78.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37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3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80.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4.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385.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f76e947a343855055171a7ca1e063497de1efab5"/>
  <p:tag name="KSO_WM_NEWLAYOUT_GROUP_ID" val="layout_1-5"/>
  <p:tag name="KSO_WM_NEWLAYOUT_ID" val="slide_cea45c27deb23863"/>
</p:tagLst>
</file>

<file path=ppt/tags/tag386.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387.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38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89.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9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39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92.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39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394.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95.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39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397.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398.xml><?xml version="1.0" encoding="utf-8"?>
<p:tagLst xmlns:p="http://schemas.openxmlformats.org/presentationml/2006/main">
  <p:tag name="KSO_WM_BEAUTIFY_FLAG" val="#fgm#"/>
  <p:tag name="KSO_WM_DIAGRAM_GROUP_CODE" val="1"/>
  <p:tag name="KSO_WM_FIGMA_FLAG" val="#fgm#"/>
  <p:tag name="KSO_WM_UNIT_INDEX" val="1_5_1"/>
  <p:tag name="KSO_WM_UNIT_SUBTYPE" val="d"/>
  <p:tag name="KSO_WM_UNIT_TYPE" val="l_h_i"/>
</p:tagLst>
</file>

<file path=ppt/tags/tag39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5_2"/>
  <p:tag name="KSO_WM_UNIT_TYPE" val="l_h_i"/>
</p:tagLst>
</file>

<file path=ppt/tags/tag4.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0.xml><?xml version="1.0" encoding="utf-8"?>
<p:tagLst xmlns:p="http://schemas.openxmlformats.org/presentationml/2006/main">
  <p:tag name="KSO_WM_BEAUTIFY_FLAG" val="#fgm#"/>
  <p:tag name="KSO_WM_DIAGRAM_GROUP_CODE" val="1"/>
  <p:tag name="KSO_WM_FIGMA_FLAG" val="#fgm#"/>
  <p:tag name="KSO_WM_UNIT_INDEX" val="1_5_1"/>
  <p:tag name="KSO_WM_UNIT_TYPE" val="l_h_a"/>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06.xml><?xml version="1.0" encoding="utf-8"?>
<p:tagLst xmlns:p="http://schemas.openxmlformats.org/presentationml/2006/main">
  <p:tag name="LayoutZOrder" val="2"/>
  <p:tag name="KSO_WM_UNIT_TYPE" val="i"/>
  <p:tag name="KSO_WM_UNIT_ID" val="_2*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07.xml><?xml version="1.0" encoding="utf-8"?>
<p:tagLst xmlns:p="http://schemas.openxmlformats.org/presentationml/2006/main">
  <p:tag name="LayoutZOrder" val="3"/>
  <p:tag name="KSO_WM_UNIT_ID" val="_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USER_THEME" val="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2.xml><?xml version="1.0" encoding="utf-8"?>
<p:tagLst xmlns:p="http://schemas.openxmlformats.org/presentationml/2006/main">
  <p:tag name="KSO_WM_UNIT_TYPE" val="f"/>
  <p:tag name="KSO_WM_UNIT_INDEX" val="1"/>
  <p:tag name="KSO_WM_UNIT_ID" val="_3*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3.xml><?xml version="1.0" encoding="utf-8"?>
<p:tagLst xmlns:p="http://schemas.openxmlformats.org/presentationml/2006/main">
  <p:tag name="KSO_WM_UNIT_TYPE" val="f"/>
  <p:tag name="KSO_WM_UNIT_INDEX" val="2"/>
  <p:tag name="KSO_WM_UNIT_ID" val="_3*f*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4.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5.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6.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7.xml><?xml version="1.0" encoding="utf-8"?>
<p:tagLst xmlns:p="http://schemas.openxmlformats.org/presentationml/2006/main">
  <p:tag name="KSO_WM_UNIT_TYPE" val="a"/>
  <p:tag name="KSO_WM_UNIT_INDEX" val="1"/>
  <p:tag name="KSO_WM_UNIT_ID" val="_3*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18.xml><?xml version="1.0" encoding="utf-8"?>
<p:tagLst xmlns:p="http://schemas.openxmlformats.org/presentationml/2006/main">
  <p:tag name="KSO_WM_UNIT_TYPE" val="f"/>
  <p:tag name="KSO_WM_UNIT_INDEX" val="1"/>
  <p:tag name="KSO_WM_UNIT_ID" val="_4*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9.xml><?xml version="1.0" encoding="utf-8"?>
<p:tagLst xmlns:p="http://schemas.openxmlformats.org/presentationml/2006/main">
  <p:tag name="KSO_WM_UNIT_TYPE" val="f"/>
  <p:tag name="KSO_WM_UNIT_INDEX" val="2"/>
  <p:tag name="KSO_WM_UNIT_ID" val="_4*f*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xml><?xml version="1.0" encoding="utf-8"?>
<p:tagLst xmlns:p="http://schemas.openxmlformats.org/presentationml/2006/main">
  <p:tag name="KSO_WM_BEAUTIFY_FLAG" val="#fgm#"/>
  <p:tag name="KSO_WM_FIGMA_FLAG" val="#fgm#"/>
  <p:tag name="KSO_WM_UNIT_INDEX" val="1"/>
  <p:tag name="KSO_WM_UNIT_TYPE" val="a"/>
  <p:tag name="KSO_WM_LAYOUT_CHECK_HASH" val="fc401193433d06a9276db873db881c5c6c2785ae"/>
  <p:tag name="KSO_WM_NEWLAYOUT_GROUP_ID" val="layout_10008"/>
  <p:tag name="KSO_WM_NEWLAYOUT_ID" val="slide_fe4f003fc1f70f0a"/>
</p:tagLst>
</file>

<file path=ppt/tags/tag420.xml><?xml version="1.0" encoding="utf-8"?>
<p:tagLst xmlns:p="http://schemas.openxmlformats.org/presentationml/2006/main">
  <p:tag name="KSO_WM_UNIT_TYPE" val="f"/>
  <p:tag name="KSO_WM_UNIT_INDEX" val="3"/>
  <p:tag name="KSO_WM_UNIT_ID" val="_4*f*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1.xml><?xml version="1.0" encoding="utf-8"?>
<p:tagLst xmlns:p="http://schemas.openxmlformats.org/presentationml/2006/main">
  <p:tag name="KSO_WM_UNIT_TYPE" val="f"/>
  <p:tag name="KSO_WM_UNIT_INDEX" val="4"/>
  <p:tag name="KSO_WM_UNIT_ID" val="_4*f*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2.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3.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4.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5.xml><?xml version="1.0" encoding="utf-8"?>
<p:tagLst xmlns:p="http://schemas.openxmlformats.org/presentationml/2006/main">
  <p:tag name="KSO_WM_UNIT_TYPE" val="a"/>
  <p:tag name="KSO_WM_UNIT_INDEX" val="1"/>
  <p:tag name="KSO_WM_UNIT_ID" val="_4*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26.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7.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8.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9.xml><?xml version="1.0" encoding="utf-8"?>
<p:tagLst xmlns:p="http://schemas.openxmlformats.org/presentationml/2006/main">
  <p:tag name="KSO_WM_UNIT_TYPE" val="a"/>
  <p:tag name="KSO_WM_UNIT_INDEX" val="1"/>
  <p:tag name="KSO_WM_UNIT_ID" val="_5*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3.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430.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1.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2.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3.xml><?xml version="1.0" encoding="utf-8"?>
<p:tagLst xmlns:p="http://schemas.openxmlformats.org/presentationml/2006/main">
  <p:tag name="KSO_WM_UNIT_TYPE" val="f"/>
  <p:tag name="KSO_WM_UNIT_INDEX" val="1"/>
  <p:tag name="KSO_WM_UNIT_ID" val="_7*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34.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5.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6.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7.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8.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9.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40.xml><?xml version="1.0" encoding="utf-8"?>
<p:tagLst xmlns:p="http://schemas.openxmlformats.org/presentationml/2006/main">
  <p:tag name="KSO_WM_UNIT_TYPE" val="f"/>
  <p:tag name="KSO_WM_UNIT_INDEX" val="1"/>
  <p:tag name="KSO_WM_UNIT_ID" val="_8*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41.xml><?xml version="1.0" encoding="utf-8"?>
<p:tagLst xmlns:p="http://schemas.openxmlformats.org/presentationml/2006/main">
  <p:tag name="KSO_WM_UNIT_TYPE" val="a"/>
  <p:tag name="KSO_WM_UNIT_INDEX" val="1"/>
  <p:tag name="KSO_WM_UNIT_ID" val="_8*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42.xml><?xml version="1.0" encoding="utf-8"?>
<p:tagLst xmlns:p="http://schemas.openxmlformats.org/presentationml/2006/main">
  <p:tag name="LayoutZOrder" val="2"/>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3.xml><?xml version="1.0" encoding="utf-8"?>
<p:tagLst xmlns:p="http://schemas.openxmlformats.org/presentationml/2006/main">
  <p:tag name="LayoutZOrder" val="4"/>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4.xml><?xml version="1.0" encoding="utf-8"?>
<p:tagLst xmlns:p="http://schemas.openxmlformats.org/presentationml/2006/main">
  <p:tag name="LayoutZOrder" val="3"/>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5.xml><?xml version="1.0" encoding="utf-8"?>
<p:tagLst xmlns:p="http://schemas.openxmlformats.org/presentationml/2006/main">
  <p:tag name="KSO_WM_UNIT_ISCONTENTSTITLE" val="0"/>
  <p:tag name="KSO_WM_BEAUTIFY_FLAG" val="#wm#"/>
  <p:tag name="KSO_WM_FIGMA_FLAG" val="#fgm#"/>
  <p:tag name="KSO_WM_UNIT_INDEX" val="1"/>
  <p:tag name="KSO_WM_UNIT_SUBTYPE" val="c"/>
  <p:tag name="KSO_WM_UNIT_TEXT_TYPE" val="1"/>
  <p:tag name="KSO_WM_UNIT_TYPE" val="f"/>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PRESET_TEXT_INDEX" val="-1"/>
  <p:tag name="KSO_WM_UNIT_PRESET_TEXT_LEN" val="0"/>
</p:tagLst>
</file>

<file path=ppt/tags/tag446.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002fd167776debb16e70e62a6f754d95f59340a4"/>
  <p:tag name="KSO_WM_NEWLAYOUT_ID" val="7418"/>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447.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TEXT_LAYER_COUNT" val="1"/>
  <p:tag name="KSO_WM_UNIT_PRESET_TEXT_INDEX" val="-1"/>
  <p:tag name="KSO_WM_UNIT_PRESET_TEXT_LEN" val="0"/>
</p:tagLst>
</file>

<file path=ppt/tags/tag448.xml><?xml version="1.0" encoding="utf-8"?>
<p:tagLst xmlns:p="http://schemas.openxmlformats.org/presentationml/2006/main">
  <p:tag name="LayoutZOrder" val="4"/>
  <p:tag name="KSO_WM_UNIT_TYPE" val="i"/>
  <p:tag name="KSO_WM_UNIT_ID" val="_10*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50.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1.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452.xml><?xml version="1.0" encoding="utf-8"?>
<p:tagLst xmlns:p="http://schemas.openxmlformats.org/presentationml/2006/main">
  <p:tag name="LayoutZOrder" val="2"/>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3.xml><?xml version="1.0" encoding="utf-8"?>
<p:tagLst xmlns:p="http://schemas.openxmlformats.org/presentationml/2006/main">
  <p:tag name="LayoutZOrder" val="4"/>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4.xml><?xml version="1.0" encoding="utf-8"?>
<p:tagLst xmlns:p="http://schemas.openxmlformats.org/presentationml/2006/main">
  <p:tag name="LayoutZOrder" val="3"/>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5.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6.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105a55206031ff7ba854632884c0016691d3e9bc"/>
  <p:tag name="KSO_WM_NEWLAYOUT_ID" val="7430"/>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6.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460.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461.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140b54af28aa059f6ca121b271efb9713ec4d2ba"/>
  <p:tag name="KSO_WM_NEWLAYOUT_ID" val="1"/>
</p:tagLst>
</file>

<file path=ppt/tags/tag462.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46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4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65.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46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4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68.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46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4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7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471.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47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473.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47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5.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6.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7.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8.xml><?xml version="1.0" encoding="utf-8"?>
<p:tagLst xmlns:p="http://schemas.openxmlformats.org/presentationml/2006/main">
  <p:tag name="KSO_WM_UNIT_TYPE" val="f"/>
  <p:tag name="KSO_WM_UNIT_INDEX" val="1"/>
  <p:tag name="KSO_WM_UNIT_ID" val="_0*f*1"/>
  <p:tag name="KSO_WM_BEAUTIFY_FLAG" val="#wm#"/>
  <p:tag name="KSO_WM_TAG_VERSION" val="1.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 name="KSO_WM_TEMPLATE_CATEGORY" val="custom"/>
  <p:tag name="KSO_WM_TEMPLATE_INDEX" val="40480754"/>
</p:tagLst>
</file>

<file path=ppt/tags/tag479.xml><?xml version="1.0" encoding="utf-8"?>
<p:tagLst xmlns:p="http://schemas.openxmlformats.org/presentationml/2006/main">
  <p:tag name="KSO_WM_UNIT_TYPE" val="a"/>
  <p:tag name="KSO_WM_UNIT_INDEX" val="1"/>
  <p:tag name="KSO_WM_UNIT_ID" val="_0*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 name="KSO_WM_TEMPLATE_CATEGORY" val="custom"/>
  <p:tag name="KSO_WM_TEMPLATE_INDEX" val="40480754"/>
</p:tagLst>
</file>

<file path=ppt/tags/tag4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80.xml><?xml version="1.0" encoding="utf-8"?>
<p:tagLst xmlns:p="http://schemas.openxmlformats.org/presentationml/2006/main">
  <p:tag name="KSO_WM_TEMPLATE_SUBCATEGORY" val="29"/>
  <p:tag name="KSO_WM_BEAUTIFY_FLAG" val="#wm#"/>
  <p:tag name="KSO_WM_TEMPLATE_SLIDE_ID" val="slide_4b787e1769c53a6b"/>
  <p:tag name="KSO_WM_TEMPLATE_THUMBS_INDEX" val="1、9"/>
  <p:tag name="KSO_WM_TEMPLATE_INDEX" val="40480754"/>
  <p:tag name="KSO_WM_TEMPLATE_CATEGORY" val="custom"/>
  <p:tag name="KSO_WM_TEMPLATE_MASTER_TYPE" val="0"/>
  <p:tag name="KSO_WM_TEMPLATE_COLOR_TYPE" val="0"/>
  <p:tag name="KSO_WM_TAG_VERSION" val="3.0"/>
</p:tagLst>
</file>

<file path=ppt/tags/tag481.xml><?xml version="1.0" encoding="utf-8"?>
<p:tagLst xmlns:p="http://schemas.openxmlformats.org/presentationml/2006/main">
  <p:tag name="KSO_WM_AITEMPLATE_STYLE_ID" val="69796641347"/>
</p:tagLst>
</file>

<file path=ppt/tags/tag482.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54"/>
  <p:tag name="KSO_WM_TEMPLATE_CATEGORY" val="custom"/>
  <p:tag name="KSO_WM_UNIT_ISCONTENTSTITLE" val="0"/>
  <p:tag name="KSO_WM_UNIT_PRESET_TEXT_INDEX" val="-1"/>
  <p:tag name="KSO_WM_UNIT_PRESET_TEXT_LEN" val="0"/>
</p:tagLst>
</file>

<file path=ppt/tags/tag483.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54"/>
  <p:tag name="KSO_WM_TEMPLATE_CATEGORY" val="custom"/>
  <p:tag name="KSO_WM_UNIT_PRESET_TEXT_INDEX" val="-1"/>
  <p:tag name="KSO_WM_UNIT_PRESET_TEXT_LEN" val="0"/>
</p:tagLst>
</file>

<file path=ppt/tags/tag484.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80754"/>
  <p:tag name="KSO_WM_TEMPLATE_CATEGORY" val="custom"/>
  <p:tag name="KSO_WM_SLIDE_INDEX" val="3"/>
  <p:tag name="KSO_WM_SLIDE_ID" val="custom40480754_7"/>
  <p:tag name="KSO_WM_TEMPLATE_MASTER_TYPE" val="0"/>
  <p:tag name="KSO_WM_SLIDE_LAYOUT" val="a_e"/>
  <p:tag name="KSO_WM_SLIDE_LAYOUT_CNT" val="1_1"/>
  <p:tag name="KSO_WM_TEMPLATE_COLOR_TYPE" val="0"/>
  <p:tag name="KSO_WM_TAG_VERSION" val="3.0"/>
</p:tagLst>
</file>

<file path=ppt/tags/tag485.xml><?xml version="1.0" encoding="utf-8"?>
<p:tagLst xmlns:p="http://schemas.openxmlformats.org/presentationml/2006/main">
  <p:tag name="KSO_WM_BEAUTIFY_FLAG" val="#fgm#"/>
  <p:tag name="KSO_WM_FIGMA_FLAG" val="#fgm#"/>
  <p:tag name="KSO_WM_UNIT_INDEX" val="1"/>
  <p:tag name="KSO_WM_UNIT_TYPE" val="a"/>
  <p:tag name="KSO_WM_LAYOUT_CHECK_HASH" val="7f8beef5f64d6702429699c4b7f46dbf0d4f8c17"/>
  <p:tag name="KSO_WM_NEWLAYOUT_GROUP_ID" val="layout_10013"/>
  <p:tag name="KSO_WM_NEWLAYOUT_ID" val="slide_303cabdc9a7e79c6"/>
  <p:tag name="KSO_WM_UNIT_PRESET_TEXT" val="单击此处添加标题"/>
</p:tagLst>
</file>

<file path=ppt/tags/tag486.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ai_type&quot;:&quot;&quot;,&quot;id&quot;:&quot;&quot;}*_ai_*17626729358437f0f9d7d23d8-slide-0"/>
</p:tagLst>
</file>

<file path=ppt/tags/tag48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48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48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9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491.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303cabdc9a7e79c6"/>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105a55206031ff7ba854632884c0016691d3e9bc"/>
  <p:tag name="KSO_WM_NEWLAYOUT_ID" val="7430"/>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xml><?xml version="1.0" encoding="utf-8"?>
<p:tagLst xmlns:p="http://schemas.openxmlformats.org/presentationml/2006/main">
  <p:tag name="KSO_WM_BEAUTIFY_FLAG" val="#fgm#"/>
  <p:tag name="KSO_WM_FIGMA_FLAG" val="#fgm#"/>
  <p:tag name="KSO_WM_UNIT_INDEX" val="1"/>
  <p:tag name="KSO_WM_UNIT_TYPE" val="a"/>
  <p:tag name="KSO_WM_LAYOUT_CHECK_HASH" val="03e73b179c99504402946436eb6981d96a65a377"/>
  <p:tag name="KSO_WM_NEWLAYOUT_GROUP_ID" val="layout_60"/>
  <p:tag name="KSO_WM_NEWLAYOUT_ID" val="slide_2e2dbdde591b2dc4"/>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xml><?xml version="1.0" encoding="utf-8"?>
<p:tagLst xmlns:p="http://schemas.openxmlformats.org/presentationml/2006/main">
  <p:tag name="KSO_WM_BEAUTIFY_FLAG" val="#fgm#"/>
  <p:tag name="KSO_WM_FIGMA_FLAG" val="#fgm#"/>
  <p:tag name="KSO_WM_UNIT_INDEX" val="1"/>
  <p:tag name="KSO_WM_UNIT_TYPE" val="d"/>
</p:tagLst>
</file>

<file path=ppt/tags/tag53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3.xml><?xml version="1.0" encoding="utf-8"?>
<p:tagLst xmlns:p="http://schemas.openxmlformats.org/presentationml/2006/main">
  <p:tag name="KSO_WM_BEAUTIFY_FLAG" val="#fgm#"/>
  <p:tag name="KSO_WM_FIGMA_FLAG" val="#fgm#"/>
  <p:tag name="KSO_WM_UNIT_INDEX" val="1"/>
  <p:tag name="KSO_WM_UNIT_TYPE" val="a"/>
  <p:tag name="KSO_WM_LAYOUT_CHECK_HASH" val="a1006228917e11a59809f56cc4fef226c50c90f3"/>
  <p:tag name="KSO_WM_NEWLAYOUT_GROUP_ID" val="layout_42"/>
  <p:tag name="KSO_WM_NEWLAYOUT_ID" val="slide_11b78b995f5ef151"/>
  <p:tag name="KSO_WM_UNIT_PRESET_TEXT" val="单击此处添加标题"/>
</p:tagLst>
</file>

<file path=ppt/tags/tag534.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ai_type&quot;:&quot;&quot;,&quot;id&quot;:&quot;&quot;}*_ai_*1762672935110c0d14e6c8406-slide-0"/>
</p:tagLst>
</file>

<file path=ppt/tags/tag53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53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53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538.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53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54.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54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541.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11b78b995f5ef151"/>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5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5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5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5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5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7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8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8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8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8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8.xml><?xml version="1.0" encoding="utf-8"?>
<p:tagLst xmlns:p="http://schemas.openxmlformats.org/presentationml/2006/main">
  <p:tag name="KSO_WM_BEAUTIFY_FLAG" val="#fgm#"/>
  <p:tag name="KSO_WM_FIGMA_FLAG" val="#fgm#"/>
  <p:tag name="KSO_WM_UNIT_INDEX" val="1"/>
  <p:tag name="KSO_WM_UNIT_TYPE" val="a"/>
  <p:tag name="KSO_WM_LAYOUT_CHECK_HASH" val="9b277c41a45061ed0c5b77f7c31a6798726a39a3"/>
  <p:tag name="KSO_WM_NEWLAYOUT_GROUP_ID" val="layout_10004"/>
  <p:tag name="KSO_WM_NEWLAYOUT_ID" val="slide_2413216d433b758f"/>
  <p:tag name="KSO_WM_UNIT_PRESET_TEXT" val="单击此处添加标题"/>
</p:tagLst>
</file>

<file path=ppt/tags/tag589.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9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59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59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 name="KSO_WM_UNIT_PRESET_TEXT" val=" "/>
</p:tagLst>
</file>

<file path=ppt/tags/tag59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59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595.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2413216d433b758f"/>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9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9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xml><?xml version="1.0" encoding="utf-8"?>
<p:tagLst xmlns:p="http://schemas.openxmlformats.org/presentationml/2006/main">
  <p:tag name="KSO_WM_BEAUTIFY_FLAG" val="#fgm#"/>
  <p:tag name="KSO_WM_FIGMA_FLAG" val="#fgm#"/>
  <p:tag name="KSO_WM_UNIT_INDEX" val="1"/>
  <p:tag name="KSO_WM_UNIT_TYPE" val="a"/>
  <p:tag name="KSO_WM_LAYOUT_CHECK_HASH" val="1c5341adbbde3e943f9e6fec20c677fe24ce5b0e"/>
  <p:tag name="KSO_WM_NEWLAYOUT_GROUP_ID" val="layout_10009"/>
  <p:tag name="KSO_WM_NEWLAYOUT_ID" val="slide_6977251e26b74a7b"/>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2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2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2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2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63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3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3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5.xml><?xml version="1.0" encoding="utf-8"?>
<p:tagLst xmlns:p="http://schemas.openxmlformats.org/presentationml/2006/main">
  <p:tag name="KSO_WM_BEAUTIFY_FLAG" val="#fgm#"/>
  <p:tag name="KSO_WM_FIGMA_FLAG" val="#fgm#"/>
  <p:tag name="KSO_WM_UNIT_INDEX" val="1"/>
  <p:tag name="KSO_WM_UNIT_TYPE" val="a"/>
  <p:tag name="KSO_WM_LAYOUT_CHECK_HASH" val="b33d62c86dc642cce3d5b56839725b52ad25ca0c"/>
  <p:tag name="KSO_WM_NEWLAYOUT_GROUP_ID" val="layout_27"/>
  <p:tag name="KSO_WM_NEWLAYOUT_ID" val="slide_40abaf94baea320f"/>
  <p:tag name="KSO_WM_UNIT_PRESET_TEXT" val="单击此处添加标题"/>
</p:tagLst>
</file>

<file path=ppt/tags/tag636.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637.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 name="KSO_WM_UNIT_PRESET_TEXT" val="01"/>
</p:tagLst>
</file>

<file path=ppt/tags/tag63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3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40.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641.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 name="KSO_WM_UNIT_PRESET_TEXT" val="02"/>
</p:tagLst>
</file>

<file path=ppt/tags/tag64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4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44.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40abaf94baea320f"/>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4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4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5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5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5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5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5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6.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66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6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6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6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6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7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7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68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8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68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8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2.xml><?xml version="1.0" encoding="utf-8"?>
<p:tagLst xmlns:p="http://schemas.openxmlformats.org/presentationml/2006/main">
  <p:tag name="KSO_WM_BEAUTIFY_FLAG" val="#fgm#"/>
  <p:tag name="KSO_WM_FIGMA_FLAG" val="#fgm#"/>
  <p:tag name="KSO_WM_UNIT_INDEX" val="1"/>
  <p:tag name="KSO_WM_UNIT_TYPE" val="a"/>
  <p:tag name="KSO_WM_LAYOUT_CHECK_HASH" val="5ba12088ea78609d18dab52ea9dfc6cf6b932332"/>
  <p:tag name="KSO_WM_NEWLAYOUT_GROUP_ID" val="layout_30"/>
  <p:tag name="KSO_WM_NEWLAYOUT_ID" val="slide_9aff4a90289760fc"/>
</p:tagLst>
</file>

<file path=ppt/tags/tag73.xml><?xml version="1.0" encoding="utf-8"?>
<p:tagLst xmlns:p="http://schemas.openxmlformats.org/presentationml/2006/main">
  <p:tag name="KSO_WM_BEAUTIFY_FLAG" val="#fgm#"/>
  <p:tag name="KSO_WM_FIGMA_FLAG" val="#fgm#"/>
  <p:tag name="KSO_WM_UNIT_INDEX" val="1"/>
  <p:tag name="KSO_WM_UNIT_TYPE" val="d"/>
</p:tagLst>
</file>

<file path=ppt/tags/tag7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7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7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7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7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7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0.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81.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82.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8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4_1"/>
  <p:tag name="KSO_WM_UNIT_TYPE" val="l_h_i"/>
</p:tagLst>
</file>

<file path=ppt/tags/tag84.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85.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9.xml><?xml version="1.0" encoding="utf-8"?>
<p:tagLst xmlns:p="http://schemas.openxmlformats.org/presentationml/2006/main">
  <p:tag name="KSO_WM_BEAUTIFY_FLAG" val="#fgm#"/>
  <p:tag name="KSO_WM_FIGMA_FLAG" val="#fgm#"/>
  <p:tag name="KSO_WM_UNIT_INDEX" val="1"/>
  <p:tag name="KSO_WM_UNIT_TYPE" val="a"/>
  <p:tag name="KSO_WM_LAYOUT_CHECK_HASH" val="eb3c750a5b158bbd1d088b64eb2ff02ebbf10aba"/>
  <p:tag name="KSO_WM_NEWLAYOUT_GROUP_ID" val="layout_10014"/>
  <p:tag name="KSO_WM_NEWLAYOUT_ID" val="slide_504b870359682aa1"/>
</p:tagLst>
</file>

<file path=ppt/tags/tag9.xml><?xml version="1.0" encoding="utf-8"?>
<p:tagLst xmlns:p="http://schemas.openxmlformats.org/presentationml/2006/main">
  <p:tag name="KSO_WM_BEAUTIFY_FLAG" val="#fgm#"/>
  <p:tag name="KSO_WM_FIGMA_FLAG" val="#fgm#"/>
  <p:tag name="KSO_WM_UNIT_INDEX" val="1"/>
  <p:tag name="KSO_WM_UNIT_TYPE" val="a"/>
  <p:tag name="KSO_WM_LAYOUT_CHECK_HASH" val="1b3c53f9d4a30b3b209e9193271e32cc646daf7c"/>
  <p:tag name="KSO_WM_NEWLAYOUT_GROUP_ID" val="layout_6"/>
  <p:tag name="KSO_WM_NEWLAYOUT_ID" val="slide_a8556cd901320e4b"/>
</p:tagLst>
</file>

<file path=ppt/tags/tag90.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9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9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9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9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9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9.xml><?xml version="1.0" encoding="utf-8"?>
<p:tagLst xmlns:p="http://schemas.openxmlformats.org/presentationml/2006/main">
  <p:tag name="KSO_WM_BEAUTIFY_FLAG" val="#fgm#"/>
  <p:tag name="KSO_WM_FIGMA_FLAG" val="#fgm#"/>
  <p:tag name="KSO_WM_UNIT_INDEX" val="1"/>
  <p:tag name="KSO_WM_UNIT_TYPE" val="a"/>
  <p:tag name="KSO_WM_LAYOUT_CHECK_HASH" val="d031fba17b90cc3f7f6fdbc4083ac2a01862f142"/>
  <p:tag name="KSO_WM_NEWLAYOUT_GROUP_ID" val="layout_39"/>
  <p:tag name="KSO_WM_NEWLAYOUT_ID" val="slide_17aed52960b7305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47">
      <a:dk1>
        <a:srgbClr val="000000"/>
      </a:dk1>
      <a:lt1>
        <a:srgbClr val="FFFFFF"/>
      </a:lt1>
      <a:dk2>
        <a:srgbClr val="37443B"/>
      </a:dk2>
      <a:lt2>
        <a:srgbClr val="FBF4E9"/>
      </a:lt2>
      <a:accent1>
        <a:srgbClr val="6E8876"/>
      </a:accent1>
      <a:accent2>
        <a:srgbClr val="F2A020"/>
      </a:accent2>
      <a:accent3>
        <a:srgbClr val="B7994A"/>
      </a:accent3>
      <a:accent4>
        <a:srgbClr val="869894"/>
      </a:accent4>
      <a:accent5>
        <a:srgbClr val="5C86CC"/>
      </a:accent5>
      <a:accent6>
        <a:srgbClr val="70AD47"/>
      </a:accent6>
      <a:hlink>
        <a:srgbClr val="000000"/>
      </a:hlink>
      <a:folHlink>
        <a:srgbClr val="954F72"/>
      </a:folHlink>
    </a:clrScheme>
    <a:fontScheme name="简约/商务风">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18049</Words>
  <Application>WPS 演示</Application>
  <PresentationFormat>宽屏</PresentationFormat>
  <Paragraphs>512</Paragraphs>
  <Slides>90</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90</vt:i4>
      </vt:variant>
    </vt:vector>
  </HeadingPairs>
  <TitlesOfParts>
    <vt:vector size="102" baseType="lpstr">
      <vt:lpstr>Arial</vt:lpstr>
      <vt:lpstr>宋体</vt:lpstr>
      <vt:lpstr>Wingdings</vt:lpstr>
      <vt:lpstr>微软雅黑</vt:lpstr>
      <vt:lpstr>MiSans Light</vt:lpstr>
      <vt:lpstr>MiSans</vt:lpstr>
      <vt:lpstr>Arial Unicode MS</vt:lpstr>
      <vt:lpstr>Calibri</vt:lpstr>
      <vt:lpstr>等线</vt:lpstr>
      <vt:lpstr>Arial</vt:lpstr>
      <vt:lpstr>Office 主题</vt:lpstr>
      <vt:lpstr>1_Office 主题</vt:lpstr>
      <vt:lpstr>模块二：民事主体</vt:lpstr>
      <vt:lpstr>第 3 课时：民事主体（一）—— 自然人的民事权利能力与行为能力</vt:lpstr>
      <vt:lpstr>学习目标</vt:lpstr>
      <vt:lpstr>PowerPoint 演示文稿</vt:lpstr>
      <vt:lpstr>PowerPoint 演示文稿</vt:lpstr>
      <vt:lpstr>PowerPoint 演示文稿</vt:lpstr>
      <vt:lpstr>PowerPoint 演示文稿</vt:lpstr>
      <vt:lpstr>配套法律条文（条文 + 解读 + 案例对应）</vt:lpstr>
      <vt:lpstr>配套法律条文（条文 + 解读 + 案例对应）</vt:lpstr>
      <vt:lpstr>配套法律条文（条文 + 解读 + 案例对应）</vt:lpstr>
      <vt:lpstr>PowerPoint 演示文稿</vt:lpstr>
      <vt:lpstr>PowerPoint 演示文稿</vt:lpstr>
      <vt:lpstr>PowerPoint 演示文稿</vt:lpstr>
      <vt:lpstr>理论基础</vt:lpstr>
      <vt:lpstr>PowerPoint 演示文稿</vt:lpstr>
      <vt:lpstr>PowerPoint 演示文稿</vt:lpstr>
      <vt:lpstr>PowerPoint 演示文稿</vt:lpstr>
      <vt:lpstr>案例分析环节（逐一分析 + 条文对应）</vt:lpstr>
      <vt:lpstr>PowerPoint 演示文稿</vt:lpstr>
      <vt:lpstr>PowerPoint 演示文稿</vt:lpstr>
      <vt:lpstr>PowerPoint 演示文稿</vt:lpstr>
      <vt:lpstr>总结</vt:lpstr>
      <vt:lpstr>PowerPoint 演示文稿</vt:lpstr>
      <vt:lpstr>第 4 课时：民事主体（二）—— 法人的分类与责任</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理论讲解环节（分类 + 核心特征）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小结（核心记忆 + 实习提示）</vt:lpstr>
      <vt:lpstr>第 5 课时：民事主体（三）—— 非法人组织</vt:lpstr>
      <vt:lpstr>学习目标</vt:lpstr>
      <vt:lpstr>PowerPoint 演示文稿</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理论环节（定义 + 类型 + 责任对比）</vt:lpstr>
      <vt:lpstr>PowerPoint 演示文稿</vt:lpstr>
      <vt:lpstr>PowerPoint 演示文稿</vt:lpstr>
      <vt:lpstr>PowerPoint 演示文稿</vt:lpstr>
      <vt:lpstr>非法人组织与法人的核心区别</vt:lpstr>
      <vt:lpstr>案例分析环节（逐一分析 + 条文对应）</vt:lpstr>
      <vt:lpstr>PowerPoint 演示文稿</vt:lpstr>
      <vt:lpstr>PowerPoint 演示文稿</vt:lpstr>
      <vt:lpstr>PowerPoint 演示文稿</vt:lpstr>
      <vt:lpstr>小结（核心记忆 + 创业建议）</vt:lpstr>
      <vt:lpstr>第 6 课时：民事主体（四）—— 民事主体的住所与身份证明</vt:lpstr>
      <vt:lpstr>学习目标</vt:lpstr>
      <vt:lpstr>PowerPoint 演示文稿</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PowerPoint 演示文稿</vt:lpstr>
      <vt:lpstr>PowerPoint 演示文稿</vt:lpstr>
      <vt:lpstr>•理论讲解环节（分模块 + 通俗举例）</vt:lpstr>
      <vt:lpstr>PowerPoint 演示文稿</vt:lpstr>
      <vt:lpstr>PowerPoint 演示文稿</vt:lpstr>
      <vt:lpstr>PowerPoint 演示文稿</vt:lpstr>
      <vt:lpstr>•案例分析环节</vt:lpstr>
      <vt:lpstr>PowerPoint 演示文稿</vt:lpstr>
      <vt:lpstr>PowerPoint 演示文稿</vt:lpstr>
      <vt:lpstr>PowerPoint 演示文稿</vt:lpstr>
      <vt:lpstr>•小结环节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  法</dc:title>
  <dc:creator/>
  <cp:lastModifiedBy>阳光海岸</cp:lastModifiedBy>
  <cp:revision>13</cp:revision>
  <dcterms:created xsi:type="dcterms:W3CDTF">2025-11-09T08:07:00Z</dcterms:created>
  <dcterms:modified xsi:type="dcterms:W3CDTF">2025-11-09T15:30:15Z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B75C98F4C40948689CB49D1002CA5FAC</vt:lpwstr>
  </property>
  <property fmtid="{D5CDD505-2E9C-101B-9397-08002B2CF9AE}" pid="4" name="KSOTemplateUUID">
    <vt:lpwstr>v1.0_ai_69796641347</vt:lpwstr>
  </property>
</Properties>
</file>