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93"/>
  </p:notesMasterIdLst>
  <p:handoutMasterIdLst>
    <p:handoutMasterId r:id="rId94"/>
  </p:handoutMasterIdLst>
  <p:sldIdLst>
    <p:sldId id="297" r:id="rId4"/>
    <p:sldId id="298" r:id="rId5"/>
    <p:sldId id="810" r:id="rId6"/>
    <p:sldId id="811" r:id="rId7"/>
    <p:sldId id="812" r:id="rId8"/>
    <p:sldId id="813" r:id="rId9"/>
    <p:sldId id="814" r:id="rId10"/>
    <p:sldId id="815" r:id="rId11"/>
    <p:sldId id="816" r:id="rId12"/>
    <p:sldId id="817" r:id="rId13"/>
    <p:sldId id="818" r:id="rId14"/>
    <p:sldId id="819" r:id="rId15"/>
    <p:sldId id="820" r:id="rId16"/>
    <p:sldId id="821" r:id="rId17"/>
    <p:sldId id="822" r:id="rId18"/>
    <p:sldId id="823" r:id="rId19"/>
    <p:sldId id="299" r:id="rId20"/>
    <p:sldId id="824" r:id="rId21"/>
    <p:sldId id="825" r:id="rId22"/>
    <p:sldId id="826" r:id="rId23"/>
    <p:sldId id="827" r:id="rId24"/>
    <p:sldId id="828" r:id="rId25"/>
    <p:sldId id="829" r:id="rId26"/>
    <p:sldId id="830" r:id="rId27"/>
    <p:sldId id="831" r:id="rId28"/>
    <p:sldId id="832" r:id="rId29"/>
    <p:sldId id="833" r:id="rId30"/>
    <p:sldId id="834" r:id="rId31"/>
    <p:sldId id="835" r:id="rId32"/>
    <p:sldId id="836" r:id="rId33"/>
    <p:sldId id="300" r:id="rId34"/>
    <p:sldId id="837" r:id="rId35"/>
    <p:sldId id="838" r:id="rId36"/>
    <p:sldId id="839" r:id="rId37"/>
    <p:sldId id="840" r:id="rId38"/>
    <p:sldId id="844" r:id="rId39"/>
    <p:sldId id="851" r:id="rId40"/>
    <p:sldId id="852" r:id="rId41"/>
    <p:sldId id="853" r:id="rId42"/>
    <p:sldId id="845" r:id="rId43"/>
    <p:sldId id="846" r:id="rId44"/>
    <p:sldId id="847" r:id="rId45"/>
    <p:sldId id="848" r:id="rId46"/>
    <p:sldId id="849" r:id="rId47"/>
    <p:sldId id="850" r:id="rId48"/>
    <p:sldId id="301" r:id="rId49"/>
    <p:sldId id="854" r:id="rId50"/>
    <p:sldId id="855" r:id="rId51"/>
    <p:sldId id="856" r:id="rId52"/>
    <p:sldId id="857" r:id="rId53"/>
    <p:sldId id="858" r:id="rId54"/>
    <p:sldId id="859" r:id="rId55"/>
    <p:sldId id="860" r:id="rId56"/>
    <p:sldId id="861" r:id="rId57"/>
    <p:sldId id="862" r:id="rId58"/>
    <p:sldId id="863" r:id="rId59"/>
    <p:sldId id="864" r:id="rId60"/>
    <p:sldId id="865" r:id="rId61"/>
    <p:sldId id="866" r:id="rId62"/>
    <p:sldId id="867" r:id="rId63"/>
    <p:sldId id="302" r:id="rId64"/>
    <p:sldId id="868" r:id="rId65"/>
    <p:sldId id="869" r:id="rId66"/>
    <p:sldId id="870" r:id="rId67"/>
    <p:sldId id="871" r:id="rId68"/>
    <p:sldId id="872" r:id="rId69"/>
    <p:sldId id="873" r:id="rId70"/>
    <p:sldId id="874" r:id="rId71"/>
    <p:sldId id="875" r:id="rId72"/>
    <p:sldId id="876" r:id="rId73"/>
    <p:sldId id="877" r:id="rId74"/>
    <p:sldId id="878" r:id="rId75"/>
    <p:sldId id="879" r:id="rId76"/>
    <p:sldId id="880" r:id="rId77"/>
    <p:sldId id="303" r:id="rId78"/>
    <p:sldId id="881" r:id="rId79"/>
    <p:sldId id="882" r:id="rId80"/>
    <p:sldId id="883" r:id="rId81"/>
    <p:sldId id="884" r:id="rId82"/>
    <p:sldId id="885" r:id="rId83"/>
    <p:sldId id="886" r:id="rId84"/>
    <p:sldId id="887" r:id="rId85"/>
    <p:sldId id="888" r:id="rId86"/>
    <p:sldId id="889" r:id="rId87"/>
    <p:sldId id="890" r:id="rId88"/>
    <p:sldId id="891" r:id="rId89"/>
    <p:sldId id="892" r:id="rId90"/>
    <p:sldId id="893" r:id="rId91"/>
    <p:sldId id="304" r:id="rId9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notesMaster" Target="notesMasters/notesMaster1.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8.xml"/><Relationship Id="rId1" Type="http://schemas.openxmlformats.org/officeDocument/2006/relationships/tags" Target="../tags/tag50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0.xml"/><Relationship Id="rId1" Type="http://schemas.openxmlformats.org/officeDocument/2006/relationships/tags" Target="../tags/tag50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2.xml"/><Relationship Id="rId1" Type="http://schemas.openxmlformats.org/officeDocument/2006/relationships/tags" Target="../tags/tag5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4.xml"/><Relationship Id="rId1" Type="http://schemas.openxmlformats.org/officeDocument/2006/relationships/tags" Target="../tags/tag5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6.xml"/><Relationship Id="rId1" Type="http://schemas.openxmlformats.org/officeDocument/2006/relationships/tags" Target="../tags/tag5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8.xml"/><Relationship Id="rId1" Type="http://schemas.openxmlformats.org/officeDocument/2006/relationships/tags" Target="../tags/tag5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0.xml"/><Relationship Id="rId1" Type="http://schemas.openxmlformats.org/officeDocument/2006/relationships/tags" Target="../tags/tag519.xml"/></Relationships>
</file>

<file path=ppt/slides/_rels/slide17.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image" Target="../media/image7.png"/><Relationship Id="rId2" Type="http://schemas.openxmlformats.org/officeDocument/2006/relationships/tags" Target="../tags/tag522.xml"/><Relationship Id="rId10" Type="http://schemas.openxmlformats.org/officeDocument/2006/relationships/slideLayout" Target="../slideLayouts/slideLayout16.xml"/><Relationship Id="rId1" Type="http://schemas.openxmlformats.org/officeDocument/2006/relationships/tags" Target="../tags/tag5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0.xml"/><Relationship Id="rId1" Type="http://schemas.openxmlformats.org/officeDocument/2006/relationships/tags" Target="../tags/tag5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2.xml"/><Relationship Id="rId1" Type="http://schemas.openxmlformats.org/officeDocument/2006/relationships/tags" Target="../tags/tag531.xml"/></Relationships>
</file>

<file path=ppt/slides/_rels/slide2.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image" Target="../media/image6.jpeg"/><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image" Target="../media/image5.jpeg"/><Relationship Id="rId2" Type="http://schemas.openxmlformats.org/officeDocument/2006/relationships/tags" Target="../tags/tag486.xml"/><Relationship Id="rId11" Type="http://schemas.openxmlformats.org/officeDocument/2006/relationships/slideLayout" Target="../slideLayouts/slideLayout17.xml"/><Relationship Id="rId10" Type="http://schemas.openxmlformats.org/officeDocument/2006/relationships/tags" Target="../tags/tag492.xml"/><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4.xml"/><Relationship Id="rId1" Type="http://schemas.openxmlformats.org/officeDocument/2006/relationships/tags" Target="../tags/tag5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6.xml"/><Relationship Id="rId1" Type="http://schemas.openxmlformats.org/officeDocument/2006/relationships/tags" Target="../tags/tag5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8.xml"/><Relationship Id="rId1" Type="http://schemas.openxmlformats.org/officeDocument/2006/relationships/tags" Target="../tags/tag5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0.xml"/><Relationship Id="rId1" Type="http://schemas.openxmlformats.org/officeDocument/2006/relationships/tags" Target="../tags/tag53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2.xml"/><Relationship Id="rId1" Type="http://schemas.openxmlformats.org/officeDocument/2006/relationships/tags" Target="../tags/tag54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4.xml"/><Relationship Id="rId1" Type="http://schemas.openxmlformats.org/officeDocument/2006/relationships/tags" Target="../tags/tag54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6.xml"/><Relationship Id="rId1" Type="http://schemas.openxmlformats.org/officeDocument/2006/relationships/tags" Target="../tags/tag54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8.xml"/><Relationship Id="rId1" Type="http://schemas.openxmlformats.org/officeDocument/2006/relationships/tags" Target="../tags/tag54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0.xml"/><Relationship Id="rId1" Type="http://schemas.openxmlformats.org/officeDocument/2006/relationships/tags" Target="../tags/tag54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2.xml"/><Relationship Id="rId1" Type="http://schemas.openxmlformats.org/officeDocument/2006/relationships/tags" Target="../tags/tag55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4.xml"/><Relationship Id="rId1" Type="http://schemas.openxmlformats.org/officeDocument/2006/relationships/tags" Target="../tags/tag49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4.xml"/><Relationship Id="rId1" Type="http://schemas.openxmlformats.org/officeDocument/2006/relationships/tags" Target="../tags/tag553.xml"/></Relationships>
</file>

<file path=ppt/slides/_rels/slide31.xml.rels><?xml version="1.0" encoding="UTF-8" standalone="yes"?>
<Relationships xmlns="http://schemas.openxmlformats.org/package/2006/relationships"><Relationship Id="rId9" Type="http://schemas.openxmlformats.org/officeDocument/2006/relationships/image" Target="../media/image11.svg"/><Relationship Id="rId8" Type="http://schemas.openxmlformats.org/officeDocument/2006/relationships/image" Target="../media/image10.png"/><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tags" Target="../tags/tag556.xml"/><Relationship Id="rId13" Type="http://schemas.openxmlformats.org/officeDocument/2006/relationships/slideLayout" Target="../slideLayouts/slideLayout15.xml"/><Relationship Id="rId12" Type="http://schemas.openxmlformats.org/officeDocument/2006/relationships/tags" Target="../tags/tag562.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tags" Target="../tags/tag55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4.xml"/><Relationship Id="rId1" Type="http://schemas.openxmlformats.org/officeDocument/2006/relationships/tags" Target="../tags/tag56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6.xml"/><Relationship Id="rId1" Type="http://schemas.openxmlformats.org/officeDocument/2006/relationships/tags" Target="../tags/tag56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8.xml"/><Relationship Id="rId1" Type="http://schemas.openxmlformats.org/officeDocument/2006/relationships/tags" Target="../tags/tag56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0.xml"/><Relationship Id="rId1" Type="http://schemas.openxmlformats.org/officeDocument/2006/relationships/tags" Target="../tags/tag56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2.xml"/><Relationship Id="rId1" Type="http://schemas.openxmlformats.org/officeDocument/2006/relationships/tags" Target="../tags/tag57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4.xml"/><Relationship Id="rId1" Type="http://schemas.openxmlformats.org/officeDocument/2006/relationships/tags" Target="../tags/tag57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6.xml"/><Relationship Id="rId1" Type="http://schemas.openxmlformats.org/officeDocument/2006/relationships/tags" Target="../tags/tag57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8.xml"/><Relationship Id="rId1" Type="http://schemas.openxmlformats.org/officeDocument/2006/relationships/tags" Target="../tags/tag57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6.xml"/><Relationship Id="rId1" Type="http://schemas.openxmlformats.org/officeDocument/2006/relationships/tags" Target="../tags/tag49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0.xml"/><Relationship Id="rId1" Type="http://schemas.openxmlformats.org/officeDocument/2006/relationships/tags" Target="../tags/tag57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2.xml"/><Relationship Id="rId1" Type="http://schemas.openxmlformats.org/officeDocument/2006/relationships/tags" Target="../tags/tag58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4.xml"/><Relationship Id="rId1" Type="http://schemas.openxmlformats.org/officeDocument/2006/relationships/tags" Target="../tags/tag58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6.xml"/><Relationship Id="rId1" Type="http://schemas.openxmlformats.org/officeDocument/2006/relationships/tags" Target="../tags/tag58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8.xml"/><Relationship Id="rId1" Type="http://schemas.openxmlformats.org/officeDocument/2006/relationships/tags" Target="../tags/tag58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0.xml"/><Relationship Id="rId1" Type="http://schemas.openxmlformats.org/officeDocument/2006/relationships/tags" Target="../tags/tag589.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597.xml"/><Relationship Id="rId7" Type="http://schemas.openxmlformats.org/officeDocument/2006/relationships/tags" Target="../tags/tag596.xml"/><Relationship Id="rId6" Type="http://schemas.openxmlformats.org/officeDocument/2006/relationships/tags" Target="../tags/tag595.xml"/><Relationship Id="rId5" Type="http://schemas.openxmlformats.org/officeDocument/2006/relationships/tags" Target="../tags/tag594.xml"/><Relationship Id="rId4" Type="http://schemas.openxmlformats.org/officeDocument/2006/relationships/tags" Target="../tags/tag593.xml"/><Relationship Id="rId3" Type="http://schemas.openxmlformats.org/officeDocument/2006/relationships/image" Target="../media/image12.jpeg"/><Relationship Id="rId2" Type="http://schemas.openxmlformats.org/officeDocument/2006/relationships/tags" Target="../tags/tag592.xml"/><Relationship Id="rId1" Type="http://schemas.openxmlformats.org/officeDocument/2006/relationships/tags" Target="../tags/tag59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9.xml"/><Relationship Id="rId1" Type="http://schemas.openxmlformats.org/officeDocument/2006/relationships/tags" Target="../tags/tag59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1.xml"/><Relationship Id="rId1" Type="http://schemas.openxmlformats.org/officeDocument/2006/relationships/tags" Target="../tags/tag60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3.xml"/><Relationship Id="rId1" Type="http://schemas.openxmlformats.org/officeDocument/2006/relationships/tags" Target="../tags/tag60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8.xml"/><Relationship Id="rId1" Type="http://schemas.openxmlformats.org/officeDocument/2006/relationships/tags" Target="../tags/tag49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5.xml"/><Relationship Id="rId1" Type="http://schemas.openxmlformats.org/officeDocument/2006/relationships/tags" Target="../tags/tag60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7.xml"/><Relationship Id="rId1" Type="http://schemas.openxmlformats.org/officeDocument/2006/relationships/tags" Target="../tags/tag60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9.xml"/><Relationship Id="rId1" Type="http://schemas.openxmlformats.org/officeDocument/2006/relationships/tags" Target="../tags/tag60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1.xml"/><Relationship Id="rId1" Type="http://schemas.openxmlformats.org/officeDocument/2006/relationships/tags" Target="../tags/tag61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3.xml"/><Relationship Id="rId1" Type="http://schemas.openxmlformats.org/officeDocument/2006/relationships/tags" Target="../tags/tag6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5.xml"/><Relationship Id="rId1" Type="http://schemas.openxmlformats.org/officeDocument/2006/relationships/tags" Target="../tags/tag61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7.xml"/><Relationship Id="rId1" Type="http://schemas.openxmlformats.org/officeDocument/2006/relationships/tags" Target="../tags/tag61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9.xml"/><Relationship Id="rId1" Type="http://schemas.openxmlformats.org/officeDocument/2006/relationships/tags" Target="../tags/tag61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1.xml"/><Relationship Id="rId1" Type="http://schemas.openxmlformats.org/officeDocument/2006/relationships/tags" Target="../tags/tag62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3.xml"/><Relationship Id="rId1" Type="http://schemas.openxmlformats.org/officeDocument/2006/relationships/tags" Target="../tags/tag62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0.xml"/><Relationship Id="rId1" Type="http://schemas.openxmlformats.org/officeDocument/2006/relationships/tags" Target="../tags/tag49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5.xml"/><Relationship Id="rId1" Type="http://schemas.openxmlformats.org/officeDocument/2006/relationships/tags" Target="../tags/tag624.xml"/></Relationships>
</file>

<file path=ppt/slides/_rels/slide61.xml.rels><?xml version="1.0" encoding="UTF-8" standalone="yes"?>
<Relationships xmlns="http://schemas.openxmlformats.org/package/2006/relationships"><Relationship Id="rId9" Type="http://schemas.openxmlformats.org/officeDocument/2006/relationships/tags" Target="../tags/tag633.xml"/><Relationship Id="rId8" Type="http://schemas.openxmlformats.org/officeDocument/2006/relationships/tags" Target="../tags/tag632.xml"/><Relationship Id="rId7" Type="http://schemas.openxmlformats.org/officeDocument/2006/relationships/tags" Target="../tags/tag631.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image" Target="../media/image13.jpeg"/><Relationship Id="rId2" Type="http://schemas.openxmlformats.org/officeDocument/2006/relationships/tags" Target="../tags/tag627.xml"/><Relationship Id="rId10" Type="http://schemas.openxmlformats.org/officeDocument/2006/relationships/slideLayout" Target="../slideLayouts/slideLayout13.xml"/><Relationship Id="rId1" Type="http://schemas.openxmlformats.org/officeDocument/2006/relationships/tags" Target="../tags/tag62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5.xml"/><Relationship Id="rId1" Type="http://schemas.openxmlformats.org/officeDocument/2006/relationships/tags" Target="../tags/tag63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7.xml"/><Relationship Id="rId1" Type="http://schemas.openxmlformats.org/officeDocument/2006/relationships/tags" Target="../tags/tag63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9.xml"/><Relationship Id="rId1" Type="http://schemas.openxmlformats.org/officeDocument/2006/relationships/tags" Target="../tags/tag63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1.xml"/><Relationship Id="rId1" Type="http://schemas.openxmlformats.org/officeDocument/2006/relationships/tags" Target="../tags/tag640.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3.xml"/><Relationship Id="rId1" Type="http://schemas.openxmlformats.org/officeDocument/2006/relationships/tags" Target="../tags/tag64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5.xml"/><Relationship Id="rId1" Type="http://schemas.openxmlformats.org/officeDocument/2006/relationships/tags" Target="../tags/tag64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7.xml"/><Relationship Id="rId1" Type="http://schemas.openxmlformats.org/officeDocument/2006/relationships/tags" Target="../tags/tag64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9.xml"/><Relationship Id="rId1" Type="http://schemas.openxmlformats.org/officeDocument/2006/relationships/tags" Target="../tags/tag64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2.xml"/><Relationship Id="rId1" Type="http://schemas.openxmlformats.org/officeDocument/2006/relationships/tags" Target="../tags/tag50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1.xml"/><Relationship Id="rId1" Type="http://schemas.openxmlformats.org/officeDocument/2006/relationships/tags" Target="../tags/tag65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3.xml"/><Relationship Id="rId1" Type="http://schemas.openxmlformats.org/officeDocument/2006/relationships/tags" Target="../tags/tag65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5.xml"/><Relationship Id="rId1" Type="http://schemas.openxmlformats.org/officeDocument/2006/relationships/tags" Target="../tags/tag654.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7.xml"/><Relationship Id="rId1" Type="http://schemas.openxmlformats.org/officeDocument/2006/relationships/tags" Target="../tags/tag656.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9.xml"/><Relationship Id="rId1" Type="http://schemas.openxmlformats.org/officeDocument/2006/relationships/tags" Target="../tags/tag658.xml"/></Relationships>
</file>

<file path=ppt/slides/_rels/slide75.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tags" Target="../tags/tag662.xml"/><Relationship Id="rId3" Type="http://schemas.openxmlformats.org/officeDocument/2006/relationships/image" Target="../media/image14.jpeg"/><Relationship Id="rId2" Type="http://schemas.openxmlformats.org/officeDocument/2006/relationships/tags" Target="../tags/tag661.xml"/><Relationship Id="rId14" Type="http://schemas.openxmlformats.org/officeDocument/2006/relationships/slideLayout" Target="../slideLayouts/slideLayout12.xml"/><Relationship Id="rId13" Type="http://schemas.openxmlformats.org/officeDocument/2006/relationships/tags" Target="../tags/tag671.xml"/><Relationship Id="rId12" Type="http://schemas.openxmlformats.org/officeDocument/2006/relationships/tags" Target="../tags/tag670.xml"/><Relationship Id="rId11" Type="http://schemas.openxmlformats.org/officeDocument/2006/relationships/tags" Target="../tags/tag669.xml"/><Relationship Id="rId10" Type="http://schemas.openxmlformats.org/officeDocument/2006/relationships/tags" Target="../tags/tag668.xml"/><Relationship Id="rId1" Type="http://schemas.openxmlformats.org/officeDocument/2006/relationships/tags" Target="../tags/tag660.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3.xml"/><Relationship Id="rId1" Type="http://schemas.openxmlformats.org/officeDocument/2006/relationships/tags" Target="../tags/tag67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5.xml"/><Relationship Id="rId1" Type="http://schemas.openxmlformats.org/officeDocument/2006/relationships/tags" Target="../tags/tag67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7.xml"/><Relationship Id="rId1" Type="http://schemas.openxmlformats.org/officeDocument/2006/relationships/tags" Target="../tags/tag676.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9.xml"/><Relationship Id="rId1" Type="http://schemas.openxmlformats.org/officeDocument/2006/relationships/tags" Target="../tags/tag67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4.xml"/><Relationship Id="rId1" Type="http://schemas.openxmlformats.org/officeDocument/2006/relationships/tags" Target="../tags/tag50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1.xml"/><Relationship Id="rId1" Type="http://schemas.openxmlformats.org/officeDocument/2006/relationships/tags" Target="../tags/tag680.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3.xml"/><Relationship Id="rId1" Type="http://schemas.openxmlformats.org/officeDocument/2006/relationships/tags" Target="../tags/tag68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5.xml"/><Relationship Id="rId1" Type="http://schemas.openxmlformats.org/officeDocument/2006/relationships/tags" Target="../tags/tag68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7.xml"/><Relationship Id="rId1" Type="http://schemas.openxmlformats.org/officeDocument/2006/relationships/tags" Target="../tags/tag686.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9.xml"/><Relationship Id="rId1" Type="http://schemas.openxmlformats.org/officeDocument/2006/relationships/tags" Target="../tags/tag688.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1.xml"/><Relationship Id="rId1" Type="http://schemas.openxmlformats.org/officeDocument/2006/relationships/tags" Target="../tags/tag690.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3.xml"/><Relationship Id="rId1" Type="http://schemas.openxmlformats.org/officeDocument/2006/relationships/tags" Target="../tags/tag69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5.xml"/><Relationship Id="rId1" Type="http://schemas.openxmlformats.org/officeDocument/2006/relationships/tags" Target="../tags/tag694.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7.xml"/><Relationship Id="rId1" Type="http://schemas.openxmlformats.org/officeDocument/2006/relationships/tags" Target="../tags/tag696.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700.xml"/><Relationship Id="rId2" Type="http://schemas.openxmlformats.org/officeDocument/2006/relationships/tags" Target="../tags/tag699.xml"/><Relationship Id="rId1" Type="http://schemas.openxmlformats.org/officeDocument/2006/relationships/tags" Target="../tags/tag69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6.xml"/><Relationship Id="rId1" Type="http://schemas.openxmlformats.org/officeDocument/2006/relationships/tags" Target="../tags/tag5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模块九：合同</a:t>
            </a:r>
            <a:endParaRPr lang="zh-CN" altLang="en-US"/>
          </a:p>
        </p:txBody>
      </p:sp>
      <p:sp>
        <p:nvSpPr>
          <p:cNvPr id="3" name="文本占位符 3"/>
          <p:cNvSpPr>
            <a:spLocks noGrp="1"/>
          </p:cNvSpPr>
          <p:nvPr>
            <p:ph type="body" idx="16386"/>
            <p:custDataLst>
              <p:tags r:id="rId2"/>
            </p:custDataLst>
          </p:nvPr>
        </p:nvSpPr>
        <p:spPr/>
        <p:txBody>
          <a:bodyPr/>
          <a:p>
            <a:r>
              <a:rPr lang="zh-CN" altLang="en-US"/>
              <a:t>09</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 </a:t>
            </a:r>
            <a:r>
              <a:rPr lang="zh-CN" altLang="en-US"/>
              <a:t>合同订立的核心流程：要约</a:t>
            </a:r>
            <a:r>
              <a:rPr lang="en-US" altLang="zh-CN"/>
              <a:t> </a:t>
            </a:r>
            <a:r>
              <a:rPr lang="en-US" altLang="en-US"/>
              <a:t>→</a:t>
            </a:r>
            <a:r>
              <a:rPr lang="en-US" altLang="zh-CN"/>
              <a:t> </a:t>
            </a:r>
            <a:r>
              <a:rPr lang="zh-CN" altLang="en-US"/>
              <a:t>承诺</a:t>
            </a:r>
            <a:endParaRPr lang="zh-CN" altLang="en-US"/>
          </a:p>
          <a:p>
            <a:r>
              <a:rPr lang="zh-CN" altLang="en-US"/>
              <a:t>通俗理解：</a:t>
            </a:r>
            <a:r>
              <a:rPr lang="en-US" altLang="zh-CN"/>
              <a:t>“</a:t>
            </a:r>
            <a:r>
              <a:rPr lang="zh-CN" altLang="en-US"/>
              <a:t>要约是</a:t>
            </a:r>
            <a:r>
              <a:rPr lang="en-US" altLang="zh-CN"/>
              <a:t>‘</a:t>
            </a:r>
            <a:r>
              <a:rPr lang="zh-CN" altLang="en-US"/>
              <a:t>我想和你签合同，条件明确</a:t>
            </a:r>
            <a:r>
              <a:rPr lang="en-US" altLang="zh-CN"/>
              <a:t>’</a:t>
            </a:r>
            <a:r>
              <a:rPr lang="zh-CN" altLang="en-US"/>
              <a:t>，承诺是</a:t>
            </a:r>
            <a:r>
              <a:rPr lang="en-US" altLang="zh-CN"/>
              <a:t>‘</a:t>
            </a:r>
            <a:r>
              <a:rPr lang="zh-CN" altLang="en-US"/>
              <a:t>我同意你的条件</a:t>
            </a:r>
            <a:r>
              <a:rPr lang="en-US" altLang="zh-CN"/>
              <a:t>’—— </a:t>
            </a:r>
            <a:r>
              <a:rPr lang="zh-CN" altLang="en-US"/>
              <a:t>两者结合，合同就成立。</a:t>
            </a:r>
            <a:r>
              <a:rPr lang="en-US" altLang="zh-CN"/>
              <a:t>”</a:t>
            </a:r>
            <a:endParaRPr lang="en-US" altLang="zh-CN"/>
          </a:p>
          <a:p>
            <a:r>
              <a:rPr lang="zh-CN" altLang="en-US"/>
              <a:t>流程示例（主案例</a:t>
            </a:r>
            <a:r>
              <a:rPr lang="en-US" altLang="zh-CN"/>
              <a:t> 1</a:t>
            </a:r>
            <a:r>
              <a:rPr lang="zh-CN" altLang="en-US"/>
              <a:t>）：</a:t>
            </a:r>
            <a:endParaRPr lang="zh-CN" altLang="en-US"/>
          </a:p>
          <a:p>
            <a:r>
              <a:rPr lang="zh-CN" altLang="en-US"/>
              <a:t>商家发布商品页面（要约：耳机</a:t>
            </a:r>
            <a:r>
              <a:rPr lang="en-US" altLang="zh-CN"/>
              <a:t> 199 </a:t>
            </a:r>
            <a:r>
              <a:rPr lang="zh-CN" altLang="en-US"/>
              <a:t>元，库存</a:t>
            </a:r>
            <a:r>
              <a:rPr lang="en-US" altLang="zh-CN"/>
              <a:t> 100 </a:t>
            </a:r>
            <a:r>
              <a:rPr lang="zh-CN" altLang="en-US"/>
              <a:t>件，明确条件）。</a:t>
            </a:r>
            <a:endParaRPr lang="zh-CN" altLang="en-US"/>
          </a:p>
          <a:p>
            <a:r>
              <a:rPr lang="zh-CN" altLang="en-US"/>
              <a:t>小王点击付款（承诺：同意要约条件）。</a:t>
            </a:r>
            <a:endParaRPr lang="zh-CN" altLang="en-US"/>
          </a:p>
          <a:p>
            <a:r>
              <a:rPr lang="zh-CN" altLang="en-US"/>
              <a:t>承诺生效（付款成功）</a:t>
            </a:r>
            <a:r>
              <a:rPr lang="en-US" altLang="en-US"/>
              <a:t>→</a:t>
            </a:r>
            <a:r>
              <a:rPr lang="en-US" altLang="zh-CN"/>
              <a:t> </a:t>
            </a:r>
            <a:r>
              <a:rPr lang="zh-CN" altLang="en-US"/>
              <a:t>合同成立。</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en-US" altLang="zh-CN"/>
              <a:t>2. </a:t>
            </a:r>
            <a:r>
              <a:rPr lang="zh-CN" altLang="en-US"/>
              <a:t>要约与要约邀请的区分</a:t>
            </a:r>
            <a:endParaRPr lang="zh-CN" altLang="en-US"/>
          </a:p>
          <a:p>
            <a:r>
              <a:rPr lang="zh-CN" altLang="en-US"/>
              <a:t>要约（</a:t>
            </a:r>
            <a:r>
              <a:rPr lang="en-US" altLang="zh-CN"/>
              <a:t>“</a:t>
            </a:r>
            <a:r>
              <a:rPr lang="zh-CN" altLang="en-US"/>
              <a:t>带条件的签约邀请</a:t>
            </a:r>
            <a:r>
              <a:rPr lang="en-US" altLang="zh-CN"/>
              <a:t>”</a:t>
            </a:r>
            <a:r>
              <a:rPr lang="zh-CN" altLang="en-US"/>
              <a:t>）：</a:t>
            </a:r>
            <a:endParaRPr lang="zh-CN" altLang="en-US"/>
          </a:p>
          <a:p>
            <a:r>
              <a:rPr lang="zh-CN" altLang="en-US"/>
              <a:t>构成要件：内容具体确定（有标的、数量、价格，如</a:t>
            </a:r>
            <a:r>
              <a:rPr lang="en-US" altLang="zh-CN"/>
              <a:t> “</a:t>
            </a:r>
            <a:r>
              <a:rPr lang="zh-CN" altLang="en-US"/>
              <a:t>耳机</a:t>
            </a:r>
            <a:r>
              <a:rPr lang="en-US" altLang="zh-CN"/>
              <a:t> 199 </a:t>
            </a:r>
            <a:r>
              <a:rPr lang="zh-CN" altLang="en-US"/>
              <a:t>元</a:t>
            </a:r>
            <a:r>
              <a:rPr lang="en-US" altLang="zh-CN"/>
              <a:t> 1 </a:t>
            </a:r>
            <a:r>
              <a:rPr lang="zh-CN" altLang="en-US"/>
              <a:t>个</a:t>
            </a:r>
            <a:r>
              <a:rPr lang="en-US" altLang="zh-CN"/>
              <a:t>”</a:t>
            </a:r>
            <a:r>
              <a:rPr lang="zh-CN" altLang="en-US"/>
              <a:t>）、表明受约束（商家发布商品页面，表明愿意按</a:t>
            </a:r>
            <a:r>
              <a:rPr lang="en-US" altLang="zh-CN"/>
              <a:t> 199 </a:t>
            </a:r>
            <a:r>
              <a:rPr lang="zh-CN" altLang="en-US"/>
              <a:t>元出售）。</a:t>
            </a:r>
            <a:endParaRPr lang="zh-CN" altLang="en-US"/>
          </a:p>
          <a:p>
            <a:r>
              <a:rPr lang="zh-CN" altLang="en-US"/>
              <a:t>学生常见场景：网购商品页面、二手交易中</a:t>
            </a:r>
            <a:r>
              <a:rPr lang="en-US" altLang="zh-CN"/>
              <a:t> “200 </a:t>
            </a:r>
            <a:r>
              <a:rPr lang="zh-CN" altLang="en-US"/>
              <a:t>元转让课本</a:t>
            </a:r>
            <a:r>
              <a:rPr lang="en-US" altLang="zh-CN"/>
              <a:t>” </a:t>
            </a:r>
            <a:r>
              <a:rPr lang="zh-CN" altLang="en-US"/>
              <a:t>的明确报价。</a:t>
            </a:r>
            <a:endParaRPr lang="zh-CN" altLang="en-US"/>
          </a:p>
          <a:p>
            <a:r>
              <a:rPr lang="zh-CN" altLang="en-US"/>
              <a:t>要约邀请（</a:t>
            </a:r>
            <a:r>
              <a:rPr lang="en-US" altLang="zh-CN"/>
              <a:t>“</a:t>
            </a:r>
            <a:r>
              <a:rPr lang="zh-CN" altLang="en-US"/>
              <a:t>不带条件的宣传</a:t>
            </a:r>
            <a:r>
              <a:rPr lang="en-US" altLang="zh-CN"/>
              <a:t>”</a:t>
            </a:r>
            <a:r>
              <a:rPr lang="zh-CN" altLang="en-US"/>
              <a:t>）：</a:t>
            </a:r>
            <a:endParaRPr lang="zh-CN" altLang="en-US"/>
          </a:p>
          <a:p>
            <a:r>
              <a:rPr lang="zh-CN" altLang="en-US"/>
              <a:t>定义：希望他人向自己发要约（如</a:t>
            </a:r>
            <a:r>
              <a:rPr lang="en-US" altLang="zh-CN"/>
              <a:t> “</a:t>
            </a:r>
            <a:r>
              <a:rPr lang="zh-CN" altLang="en-US"/>
              <a:t>有意者私聊</a:t>
            </a:r>
            <a:r>
              <a:rPr lang="en-US" altLang="zh-CN"/>
              <a:t>”</a:t>
            </a:r>
            <a:r>
              <a:rPr lang="zh-CN" altLang="en-US"/>
              <a:t>，是让别人来还价）。</a:t>
            </a:r>
            <a:endParaRPr lang="zh-CN" altLang="en-US"/>
          </a:p>
          <a:p>
            <a:r>
              <a:rPr lang="zh-CN" altLang="en-US"/>
              <a:t>学生常见场景：校园论坛的转让帖子（</a:t>
            </a:r>
            <a:r>
              <a:rPr lang="en-US" altLang="zh-CN"/>
              <a:t>“</a:t>
            </a:r>
            <a:r>
              <a:rPr lang="zh-CN" altLang="en-US"/>
              <a:t>转让画板，有意者私聊</a:t>
            </a:r>
            <a:r>
              <a:rPr lang="en-US" altLang="zh-CN"/>
              <a:t>”</a:t>
            </a:r>
            <a:r>
              <a:rPr lang="zh-CN" altLang="en-US"/>
              <a:t>）、商业广告（</a:t>
            </a:r>
            <a:r>
              <a:rPr lang="en-US" altLang="zh-CN"/>
              <a:t>“XX </a:t>
            </a:r>
            <a:r>
              <a:rPr lang="zh-CN" altLang="en-US"/>
              <a:t>饮料买一送一</a:t>
            </a:r>
            <a:r>
              <a:rPr lang="en-US" altLang="zh-CN"/>
              <a:t>”</a:t>
            </a:r>
            <a:r>
              <a:rPr lang="zh-CN" altLang="en-US"/>
              <a:t>，无具体数量、价格细节）。</a:t>
            </a:r>
            <a:endParaRPr lang="zh-CN" altLang="en-US"/>
          </a:p>
          <a:p>
            <a:r>
              <a:rPr lang="zh-CN" altLang="en-US"/>
              <a:t>区分口诀：</a:t>
            </a:r>
            <a:r>
              <a:rPr lang="en-US" altLang="zh-CN"/>
              <a:t>“</a:t>
            </a:r>
            <a:r>
              <a:rPr lang="zh-CN" altLang="en-US"/>
              <a:t>内容明确是要约，内容模糊是邀请</a:t>
            </a:r>
            <a:r>
              <a:rPr lang="en-US" altLang="zh-CN"/>
              <a:t>”</a:t>
            </a:r>
            <a:r>
              <a:rPr lang="zh-CN" altLang="en-US"/>
              <a:t>。</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3. </a:t>
            </a:r>
            <a:r>
              <a:rPr lang="zh-CN" altLang="en-US"/>
              <a:t>承诺的生效规则</a:t>
            </a:r>
            <a:endParaRPr lang="zh-CN" altLang="en-US"/>
          </a:p>
          <a:p>
            <a:r>
              <a:rPr lang="zh-CN" altLang="en-US"/>
              <a:t>核心规则：</a:t>
            </a:r>
            <a:r>
              <a:rPr lang="en-US" altLang="zh-CN"/>
              <a:t>“</a:t>
            </a:r>
            <a:r>
              <a:rPr lang="zh-CN" altLang="en-US"/>
              <a:t>到达主义</a:t>
            </a:r>
            <a:r>
              <a:rPr lang="en-US" altLang="zh-CN"/>
              <a:t>”—— </a:t>
            </a:r>
            <a:r>
              <a:rPr lang="zh-CN" altLang="en-US"/>
              <a:t>承诺到达要约人时生效，合同成立（无论是否看到）。</a:t>
            </a:r>
            <a:endParaRPr lang="zh-CN" altLang="en-US"/>
          </a:p>
          <a:p>
            <a:r>
              <a:rPr lang="zh-CN" altLang="en-US"/>
              <a:t>承诺的形式：</a:t>
            </a:r>
            <a:endParaRPr lang="zh-CN" altLang="en-US"/>
          </a:p>
          <a:p>
            <a:r>
              <a:rPr lang="zh-CN" altLang="en-US"/>
              <a:t>明示承诺：口头、书面、微信消息等（如拓展案例</a:t>
            </a:r>
            <a:r>
              <a:rPr lang="en-US" altLang="zh-CN"/>
              <a:t> 2</a:t>
            </a:r>
            <a:r>
              <a:rPr lang="zh-CN" altLang="en-US"/>
              <a:t>，小李回复</a:t>
            </a:r>
            <a:r>
              <a:rPr lang="en-US" altLang="zh-CN"/>
              <a:t> “</a:t>
            </a:r>
            <a:r>
              <a:rPr lang="zh-CN" altLang="en-US"/>
              <a:t>可以</a:t>
            </a:r>
            <a:r>
              <a:rPr lang="en-US" altLang="zh-CN"/>
              <a:t>”</a:t>
            </a:r>
            <a:r>
              <a:rPr lang="zh-CN" altLang="en-US"/>
              <a:t>）。</a:t>
            </a:r>
            <a:endParaRPr lang="zh-CN" altLang="en-US"/>
          </a:p>
          <a:p>
            <a:r>
              <a:rPr lang="zh-CN" altLang="en-US"/>
              <a:t>行为承诺：通过行为表示同意（如网购付款、接收货物）。</a:t>
            </a:r>
            <a:endParaRPr lang="zh-CN" altLang="en-US"/>
          </a:p>
          <a:p>
            <a:r>
              <a:rPr lang="zh-CN" altLang="en-US"/>
              <a:t>禁止规则：</a:t>
            </a:r>
            <a:endParaRPr lang="zh-CN" altLang="en-US"/>
          </a:p>
          <a:p>
            <a:r>
              <a:rPr lang="zh-CN" altLang="en-US"/>
              <a:t>沉默不构成承诺（如商家说</a:t>
            </a:r>
            <a:r>
              <a:rPr lang="en-US" altLang="zh-CN"/>
              <a:t> “3 </a:t>
            </a:r>
            <a:r>
              <a:rPr lang="zh-CN" altLang="en-US"/>
              <a:t>天不回复视为同意</a:t>
            </a:r>
            <a:r>
              <a:rPr lang="en-US" altLang="zh-CN"/>
              <a:t>”</a:t>
            </a:r>
            <a:r>
              <a:rPr lang="zh-CN" altLang="en-US"/>
              <a:t>，无效）。</a:t>
            </a:r>
            <a:endParaRPr lang="zh-CN" altLang="en-US"/>
          </a:p>
          <a:p>
            <a:r>
              <a:rPr lang="zh-CN" altLang="en-US"/>
              <a:t>承诺不得撤销（承诺生效后，合同成立，不能反悔）。</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4. </a:t>
            </a:r>
            <a:r>
              <a:rPr lang="zh-CN" altLang="en-US"/>
              <a:t>要约的撤回与撤销</a:t>
            </a:r>
            <a:endParaRPr lang="zh-CN" altLang="en-US"/>
          </a:p>
          <a:p>
            <a:r>
              <a:rPr lang="zh-CN" altLang="en-US"/>
              <a:t>撤回：要约发出后、到达前，撤回要约（如发微信说</a:t>
            </a:r>
            <a:r>
              <a:rPr lang="en-US" altLang="zh-CN"/>
              <a:t> “</a:t>
            </a:r>
            <a:r>
              <a:rPr lang="zh-CN" altLang="en-US"/>
              <a:t>课本</a:t>
            </a:r>
            <a:r>
              <a:rPr lang="en-US" altLang="zh-CN"/>
              <a:t> 100 </a:t>
            </a:r>
            <a:r>
              <a:rPr lang="zh-CN" altLang="en-US"/>
              <a:t>元卖你</a:t>
            </a:r>
            <a:r>
              <a:rPr lang="en-US" altLang="zh-CN"/>
              <a:t>”</a:t>
            </a:r>
            <a:r>
              <a:rPr lang="zh-CN" altLang="en-US"/>
              <a:t>，对方没看到前，撤回消息）。</a:t>
            </a:r>
            <a:endParaRPr lang="zh-CN" altLang="en-US"/>
          </a:p>
          <a:p>
            <a:r>
              <a:rPr lang="zh-CN" altLang="en-US"/>
              <a:t>撤销：要约到达后、承诺前，撤销要约（如对方没回复同意前，说</a:t>
            </a:r>
            <a:r>
              <a:rPr lang="en-US" altLang="zh-CN"/>
              <a:t> “</a:t>
            </a:r>
            <a:r>
              <a:rPr lang="zh-CN" altLang="en-US"/>
              <a:t>课本不卖了</a:t>
            </a:r>
            <a:r>
              <a:rPr lang="en-US" altLang="zh-CN"/>
              <a:t>”</a:t>
            </a:r>
            <a:r>
              <a:rPr lang="zh-CN" altLang="en-US"/>
              <a:t>）。</a:t>
            </a:r>
            <a:endParaRPr lang="zh-CN" altLang="en-US"/>
          </a:p>
          <a:p>
            <a:r>
              <a:rPr lang="zh-CN" altLang="en-US"/>
              <a:t>不得撤销的情形：要约明确承诺期限（如</a:t>
            </a:r>
            <a:r>
              <a:rPr lang="en-US" altLang="zh-CN"/>
              <a:t> “3 </a:t>
            </a:r>
            <a:r>
              <a:rPr lang="zh-CN" altLang="en-US"/>
              <a:t>天内回复有效</a:t>
            </a:r>
            <a:r>
              <a:rPr lang="en-US" altLang="zh-CN"/>
              <a:t>”</a:t>
            </a:r>
            <a:r>
              <a:rPr lang="zh-CN" altLang="en-US"/>
              <a:t>），不得撤销。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商家的商品页面是要约还是要约邀请？小王付款是什么行为？合同何时成立？商家能否要求补差价？</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商品页面是要约（内容具体确定：耳机</a:t>
            </a:r>
            <a:r>
              <a:rPr lang="en-US" altLang="zh-CN">
                <a:solidFill>
                  <a:srgbClr val="FF0000"/>
                </a:solidFill>
              </a:rPr>
              <a:t> 199 </a:t>
            </a:r>
            <a:r>
              <a:rPr lang="zh-CN" altLang="en-US">
                <a:solidFill>
                  <a:srgbClr val="FF0000"/>
                </a:solidFill>
              </a:rPr>
              <a:t>元，库存明确）；小王付款是承诺（行为承诺）；付款成功时合同成立；商家不能要求补差价，需按</a:t>
            </a:r>
            <a:r>
              <a:rPr lang="en-US" altLang="zh-CN">
                <a:solidFill>
                  <a:srgbClr val="FF0000"/>
                </a:solidFill>
              </a:rPr>
              <a:t> 199 </a:t>
            </a:r>
            <a:r>
              <a:rPr lang="zh-CN" altLang="en-US">
                <a:solidFill>
                  <a:srgbClr val="FF0000"/>
                </a:solidFill>
              </a:rPr>
              <a:t>元履行合同，否则构成违约。</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案例分析环节（师生互动</a:t>
            </a:r>
            <a:r>
              <a:rPr lang="en-US" altLang="zh-CN">
                <a:sym typeface="+mn-ea"/>
              </a:rPr>
              <a:t> + </a:t>
            </a:r>
            <a:r>
              <a:rPr lang="zh-CN" altLang="en-US">
                <a:sym typeface="+mn-ea"/>
              </a:rPr>
              <a:t>流程判断）</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小李发布的帖子是要约还是要约邀请？小赵的私聊是要约还是承诺？小李的回复是什么行为？合同是否成立？</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小李的帖子是要约邀请（</a:t>
            </a:r>
            <a:r>
              <a:rPr lang="en-US" altLang="zh-CN">
                <a:solidFill>
                  <a:srgbClr val="FF0000"/>
                </a:solidFill>
              </a:rPr>
              <a:t>‘</a:t>
            </a:r>
            <a:r>
              <a:rPr lang="zh-CN" altLang="en-US">
                <a:solidFill>
                  <a:srgbClr val="FF0000"/>
                </a:solidFill>
              </a:rPr>
              <a:t>有意者私聊</a:t>
            </a:r>
            <a:r>
              <a:rPr lang="en-US" altLang="zh-CN">
                <a:solidFill>
                  <a:srgbClr val="FF0000"/>
                </a:solidFill>
              </a:rPr>
              <a:t>’</a:t>
            </a:r>
            <a:r>
              <a:rPr lang="zh-CN" altLang="en-US">
                <a:solidFill>
                  <a:srgbClr val="FF0000"/>
                </a:solidFill>
              </a:rPr>
              <a:t>，内容模糊）；小赵的私聊是要约（</a:t>
            </a:r>
            <a:r>
              <a:rPr lang="en-US" altLang="zh-CN">
                <a:solidFill>
                  <a:srgbClr val="FF0000"/>
                </a:solidFill>
              </a:rPr>
              <a:t>‘250 </a:t>
            </a:r>
            <a:r>
              <a:rPr lang="zh-CN" altLang="en-US">
                <a:solidFill>
                  <a:srgbClr val="FF0000"/>
                </a:solidFill>
              </a:rPr>
              <a:t>元买，明天取货</a:t>
            </a:r>
            <a:r>
              <a:rPr lang="en-US" altLang="zh-CN">
                <a:solidFill>
                  <a:srgbClr val="FF0000"/>
                </a:solidFill>
              </a:rPr>
              <a:t>’</a:t>
            </a:r>
            <a:r>
              <a:rPr lang="zh-CN" altLang="en-US">
                <a:solidFill>
                  <a:srgbClr val="FF0000"/>
                </a:solidFill>
              </a:rPr>
              <a:t>，内容明确）；小李的回复是承诺；承诺生效后合同成立，小赵未赴约构成违约，需承担违约责任。</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小孙的微信回复何时生效？合同何时成立？小赵因手机故障未及时看到，能否主张合同未成立？</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小孙的回复到达小赵手机时（第二天）生效；合同于此时成立；不能，承诺生效采用</a:t>
            </a:r>
            <a:r>
              <a:rPr lang="en-US" altLang="zh-CN">
                <a:solidFill>
                  <a:srgbClr val="FF0000"/>
                </a:solidFill>
              </a:rPr>
              <a:t>‘</a:t>
            </a:r>
            <a:r>
              <a:rPr lang="zh-CN" altLang="en-US">
                <a:solidFill>
                  <a:srgbClr val="FF0000"/>
                </a:solidFill>
              </a:rPr>
              <a:t>到达主义</a:t>
            </a:r>
            <a:r>
              <a:rPr lang="en-US" altLang="zh-CN">
                <a:solidFill>
                  <a:srgbClr val="FF0000"/>
                </a:solidFill>
              </a:rPr>
              <a:t>’</a:t>
            </a:r>
            <a:r>
              <a:rPr lang="zh-CN" altLang="en-US">
                <a:solidFill>
                  <a:srgbClr val="FF0000"/>
                </a:solidFill>
              </a:rPr>
              <a:t>，无论是否看到，到达即生效，合同已成立。</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28 课时：合同（二）—— 合同的内容与形式</a:t>
            </a:r>
            <a:endParaRPr lang="zh-CN" altLang="en-US"/>
          </a:p>
        </p:txBody>
      </p:sp>
      <p:pic>
        <p:nvPicPr>
          <p:cNvPr id="3" name="内容占位符 2" descr="default_4_img"/>
          <p:cNvPicPr>
            <a:picLocks noChangeAspect="1"/>
          </p:cNvPicPr>
          <p:nvPr>
            <p:ph idx="16390"/>
            <p:custDataLst>
              <p:tags r:id="rId2"/>
            </p:custDataLst>
          </p:nvPr>
        </p:nvPicPr>
        <p:blipFill>
          <a:blip r:embed="rId3"/>
          <a:srcRect l="28679" r="28679"/>
          <a:stretch>
            <a:fillRect/>
          </a:stretch>
        </p:blipFill>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p:spPr>
      </p:pic>
      <p:sp>
        <p:nvSpPr>
          <p:cNvPr id="4" name="装饰  2"/>
          <p:cNvSpPr>
            <a:spLocks noGrp="1"/>
          </p:cNvSpPr>
          <p:nvPr>
            <p:ph type="body" idx="16391"/>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p>
            <a:r>
              <a:rPr lang="zh-CN" altLang="en-US"/>
              <a:t>合同内容</a:t>
            </a:r>
            <a:endParaRPr lang="zh-CN" altLang="en-US"/>
          </a:p>
        </p:txBody>
      </p:sp>
      <p:sp>
        <p:nvSpPr>
          <p:cNvPr id="6" name="文本占位符 5"/>
          <p:cNvSpPr>
            <a:spLocks noGrp="1"/>
          </p:cNvSpPr>
          <p:nvPr>
            <p:ph type="body" idx="16387"/>
            <p:custDataLst>
              <p:tags r:id="rId6"/>
            </p:custDataLst>
          </p:nvPr>
        </p:nvSpPr>
        <p:spPr/>
        <p:txBody>
          <a:bodyPr/>
          <a:p>
            <a:r>
              <a:rPr lang="zh-CN" altLang="en-US"/>
              <a:t>详细描述：合同内容是合同当事人权利和义务的具体体现，它规定了各方在合同关系中的责任和权益，涵盖了合同标的、数量、质量、价款等重要方面，是合同履行的依据。</a:t>
            </a:r>
            <a:endParaRPr lang="zh-CN" altLang="en-US"/>
          </a:p>
        </p:txBody>
      </p:sp>
      <p:sp>
        <p:nvSpPr>
          <p:cNvPr id="7" name="文本占位符 6"/>
          <p:cNvSpPr>
            <a:spLocks noGrp="1"/>
          </p:cNvSpPr>
          <p:nvPr>
            <p:ph type="body" idx="16388"/>
            <p:custDataLst>
              <p:tags r:id="rId7"/>
            </p:custDataLst>
          </p:nvPr>
        </p:nvSpPr>
        <p:spPr/>
        <p:txBody>
          <a:bodyPr/>
          <a:p>
            <a:r>
              <a:rPr lang="zh-CN" altLang="en-US"/>
              <a:t>合同形式</a:t>
            </a:r>
            <a:endParaRPr lang="zh-CN" altLang="en-US"/>
          </a:p>
        </p:txBody>
      </p:sp>
      <p:sp>
        <p:nvSpPr>
          <p:cNvPr id="8" name="文本占位符 7"/>
          <p:cNvSpPr>
            <a:spLocks noGrp="1"/>
          </p:cNvSpPr>
          <p:nvPr>
            <p:ph type="body" idx="16389"/>
            <p:custDataLst>
              <p:tags r:id="rId8"/>
            </p:custDataLst>
          </p:nvPr>
        </p:nvSpPr>
        <p:spPr/>
        <p:txBody>
          <a:bodyPr>
            <a:normAutofit lnSpcReduction="10000"/>
          </a:bodyPr>
          <a:p>
            <a:r>
              <a:rPr lang="zh-CN" altLang="en-US"/>
              <a:t>详细描述：合同形式是合同当事人达成协议的表现方式，包括书面形式、口头形式等。不同的合同形式具有不同的特点和适用范围，选择合适的合同形式有助于保障合同的顺利履行。</a:t>
            </a:r>
            <a:endParaRPr lang="zh-CN" altLang="en-US"/>
          </a:p>
        </p:txBody>
      </p:sp>
    </p:spTree>
    <p:custDataLst>
      <p:tags r:id="rId9"/>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掌握合同的核心内容（必备条款：当事人、标的、数量、质量、价款、履行期限等），明确缺少必备条款的合同效力。</a:t>
            </a:r>
            <a:endParaRPr lang="zh-CN" altLang="en-US"/>
          </a:p>
          <a:p>
            <a:r>
              <a:rPr lang="zh-CN" altLang="en-US"/>
              <a:t>理解合同的</a:t>
            </a:r>
            <a:r>
              <a:rPr lang="en-US" altLang="zh-CN"/>
              <a:t> 3 </a:t>
            </a:r>
            <a:r>
              <a:rPr lang="zh-CN" altLang="en-US"/>
              <a:t>种形式（书面形式、口头形式、其他形式），知道不同形式合同的适用场景。</a:t>
            </a:r>
            <a:endParaRPr lang="zh-CN" altLang="en-US"/>
          </a:p>
          <a:p>
            <a:r>
              <a:rPr lang="zh-CN" altLang="en-US"/>
              <a:t>能结合学生场景（如租房、兼职、网购），判断合同内容是否完整、形式是否合法，以及格式条款的效力（如</a:t>
            </a:r>
            <a:r>
              <a:rPr lang="en-US" altLang="zh-CN"/>
              <a:t> “</a:t>
            </a:r>
            <a:r>
              <a:rPr lang="zh-CN" altLang="en-US"/>
              <a:t>概不退款</a:t>
            </a:r>
            <a:r>
              <a:rPr lang="en-US" altLang="zh-CN"/>
              <a:t>” </a:t>
            </a:r>
            <a:r>
              <a:rPr lang="zh-CN" altLang="en-US"/>
              <a:t>条款）。</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：格式条款的效力（健身卡</a:t>
            </a:r>
            <a:r>
              <a:rPr lang="en-US" altLang="zh-CN"/>
              <a:t> “</a:t>
            </a:r>
            <a:r>
              <a:rPr lang="zh-CN" altLang="en-US"/>
              <a:t>概不退款</a:t>
            </a:r>
            <a:r>
              <a:rPr lang="en-US" altLang="zh-CN"/>
              <a:t>”</a:t>
            </a:r>
            <a:r>
              <a:rPr lang="zh-CN" altLang="en-US"/>
              <a:t>）</a:t>
            </a:r>
            <a:endParaRPr lang="zh-CN" altLang="en-US"/>
          </a:p>
          <a:p>
            <a:r>
              <a:rPr lang="zh-CN" altLang="en-US"/>
              <a:t>小王是高职体育专业学生，在学校附近健身房办理年卡，支付</a:t>
            </a:r>
            <a:r>
              <a:rPr lang="en-US" altLang="zh-CN"/>
              <a:t> 1200 </a:t>
            </a:r>
            <a:r>
              <a:rPr lang="zh-CN" altLang="en-US"/>
              <a:t>元，签订的《会员合同》是健身房预先打印的格式合同，其中一条约定</a:t>
            </a:r>
            <a:r>
              <a:rPr lang="en-US" altLang="zh-CN"/>
              <a:t> “</a:t>
            </a:r>
            <a:r>
              <a:rPr lang="zh-CN" altLang="en-US"/>
              <a:t>一经办卡，概不退款，无论任何理由</a:t>
            </a:r>
            <a:r>
              <a:rPr lang="en-US" altLang="zh-CN"/>
              <a:t>”</a:t>
            </a:r>
            <a:r>
              <a:rPr lang="zh-CN" altLang="en-US"/>
              <a:t>。办卡</a:t>
            </a:r>
            <a:r>
              <a:rPr lang="en-US" altLang="zh-CN"/>
              <a:t> 1 </a:t>
            </a:r>
            <a:r>
              <a:rPr lang="zh-CN" altLang="en-US"/>
              <a:t>个月后，小王因实习地点变更，无法继续使用年卡，要求健身房退款，健身房以</a:t>
            </a:r>
            <a:r>
              <a:rPr lang="en-US" altLang="zh-CN"/>
              <a:t> “</a:t>
            </a:r>
            <a:r>
              <a:rPr lang="zh-CN" altLang="en-US"/>
              <a:t>合同约定概不退款</a:t>
            </a:r>
            <a:r>
              <a:rPr lang="en-US" altLang="zh-CN"/>
              <a:t>” </a:t>
            </a:r>
            <a:r>
              <a:rPr lang="zh-CN" altLang="en-US"/>
              <a:t>为由拒绝。该格式条款是否有效？小王能否要求退款？</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27 课时：合同（一）—— 合同的订立（要约与承诺）</a:t>
            </a:r>
            <a:endParaRPr lang="zh-CN" altLang="en-US"/>
          </a:p>
        </p:txBody>
      </p:sp>
      <p:pic>
        <p:nvPicPr>
          <p:cNvPr id="3" name="内容占位符 2" descr="d2960aa3-bd3c-11f0-808c-a2d35f4c4a7b"/>
          <p:cNvPicPr>
            <a:picLocks noChangeAspect="1"/>
          </p:cNvPicPr>
          <p:nvPr>
            <p:ph idx="16390"/>
            <p:custDataLst>
              <p:tags r:id="rId2"/>
            </p:custDataLst>
          </p:nvPr>
        </p:nvPicPr>
        <p:blipFill>
          <a:blip r:embed="rId3"/>
          <a:srcRect l="22124" t="24249" r="11726" b="4561"/>
          <a:stretch>
            <a:fillRect/>
          </a:stretch>
        </p:blipFill>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p:spPr>
      </p:pic>
      <p:sp>
        <p:nvSpPr>
          <p:cNvPr id="4" name="文本占位符 3"/>
          <p:cNvSpPr>
            <a:spLocks noGrp="1"/>
          </p:cNvSpPr>
          <p:nvPr>
            <p:ph type="body" idx="16386"/>
            <p:custDataLst>
              <p:tags r:id="rId4"/>
            </p:custDataLst>
          </p:nvPr>
        </p:nvSpPr>
        <p:spPr/>
        <p:txBody>
          <a:bodyPr/>
          <a:p>
            <a:r>
              <a:rPr lang="zh-CN" altLang="en-US"/>
              <a:t>要约</a:t>
            </a:r>
            <a:endParaRPr lang="zh-CN" altLang="en-US"/>
          </a:p>
        </p:txBody>
      </p:sp>
      <p:sp>
        <p:nvSpPr>
          <p:cNvPr id="5" name="文本占位符 4"/>
          <p:cNvSpPr>
            <a:spLocks noGrp="1"/>
          </p:cNvSpPr>
          <p:nvPr>
            <p:ph type="body" idx="16387"/>
            <p:custDataLst>
              <p:tags r:id="rId5"/>
            </p:custDataLst>
          </p:nvPr>
        </p:nvSpPr>
        <p:spPr/>
        <p:txBody>
          <a:bodyPr/>
          <a:p>
            <a:r>
              <a:rPr lang="zh-CN" altLang="en-US"/>
              <a:t>详细描述：要约是订立合同的重要环节，它是一方当事人向另一方当事人提出订立合同的意思表示。要约需内容具体确定，表明经受要约人承诺，要约人即受该意思表示约束，是合同订立的起始点。</a:t>
            </a:r>
            <a:endParaRPr lang="zh-CN" altLang="en-US"/>
          </a:p>
        </p:txBody>
      </p:sp>
      <p:pic>
        <p:nvPicPr>
          <p:cNvPr id="6" name="内容占位符 5" descr="d2960b34-bd3c-11f0-808c-a2d35f4c4a7b"/>
          <p:cNvPicPr>
            <a:picLocks noChangeAspect="1"/>
          </p:cNvPicPr>
          <p:nvPr>
            <p:ph idx="16391"/>
            <p:custDataLst>
              <p:tags r:id="rId6"/>
            </p:custDataLst>
          </p:nvPr>
        </p:nvPicPr>
        <p:blipFill>
          <a:blip r:embed="rId7"/>
          <a:srcRect l="6159" r="6159"/>
          <a:stretch>
            <a:fillRect/>
          </a:stretch>
        </p:blipFill>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p:spPr>
      </p:pic>
      <p:sp>
        <p:nvSpPr>
          <p:cNvPr id="7" name="文本占位符 6"/>
          <p:cNvSpPr>
            <a:spLocks noGrp="1"/>
          </p:cNvSpPr>
          <p:nvPr>
            <p:ph type="body" idx="16388"/>
            <p:custDataLst>
              <p:tags r:id="rId8"/>
            </p:custDataLst>
          </p:nvPr>
        </p:nvSpPr>
        <p:spPr/>
        <p:txBody>
          <a:bodyPr/>
          <a:p>
            <a:r>
              <a:rPr lang="zh-CN" altLang="en-US"/>
              <a:t>承诺</a:t>
            </a:r>
            <a:endParaRPr lang="zh-CN" altLang="en-US"/>
          </a:p>
        </p:txBody>
      </p:sp>
      <p:sp>
        <p:nvSpPr>
          <p:cNvPr id="8" name="文本占位符 7"/>
          <p:cNvSpPr>
            <a:spLocks noGrp="1"/>
          </p:cNvSpPr>
          <p:nvPr>
            <p:ph type="body" idx="16389"/>
            <p:custDataLst>
              <p:tags r:id="rId9"/>
            </p:custDataLst>
          </p:nvPr>
        </p:nvSpPr>
        <p:spPr/>
        <p:txBody>
          <a:bodyPr/>
          <a:p>
            <a:r>
              <a:rPr lang="zh-CN" altLang="en-US"/>
              <a:t>详细描述：承诺是受要约人同意要约的意思表示。承诺应当在要约确定的期限内到达要约人，其内容应当与要约的内容一致，标志着合同订立过程的完成，使合同得以成立。</a:t>
            </a:r>
            <a:endParaRPr lang="zh-CN" altLang="en-US"/>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：口头合同的效力（兼职劳务合同）</a:t>
            </a:r>
            <a:endParaRPr lang="zh-CN" altLang="en-US"/>
          </a:p>
          <a:p>
            <a:r>
              <a:rPr lang="zh-CN" altLang="en-US"/>
              <a:t>小李是高职中文专业学生，与某培训机构口头约定</a:t>
            </a:r>
            <a:r>
              <a:rPr lang="en-US" altLang="zh-CN"/>
              <a:t> “</a:t>
            </a:r>
            <a:r>
              <a:rPr lang="zh-CN" altLang="en-US"/>
              <a:t>负责</a:t>
            </a:r>
            <a:r>
              <a:rPr lang="en-US" altLang="zh-CN"/>
              <a:t> 3 </a:t>
            </a:r>
            <a:r>
              <a:rPr lang="zh-CN" altLang="en-US"/>
              <a:t>次讲座的文案撰写，每次报酬</a:t>
            </a:r>
            <a:r>
              <a:rPr lang="en-US" altLang="zh-CN"/>
              <a:t> 800 </a:t>
            </a:r>
            <a:r>
              <a:rPr lang="zh-CN" altLang="en-US"/>
              <a:t>元，讲座结束后一次性支付</a:t>
            </a:r>
            <a:r>
              <a:rPr lang="en-US" altLang="zh-CN"/>
              <a:t>”</a:t>
            </a:r>
            <a:r>
              <a:rPr lang="zh-CN" altLang="en-US"/>
              <a:t>。小李按时完成</a:t>
            </a:r>
            <a:r>
              <a:rPr lang="en-US" altLang="zh-CN"/>
              <a:t> 3 </a:t>
            </a:r>
            <a:r>
              <a:rPr lang="zh-CN" altLang="en-US"/>
              <a:t>次文案撰写，培训机构以</a:t>
            </a:r>
            <a:r>
              <a:rPr lang="en-US" altLang="zh-CN"/>
              <a:t> “</a:t>
            </a:r>
            <a:r>
              <a:rPr lang="zh-CN" altLang="en-US"/>
              <a:t>没有书面合同，不承认约定</a:t>
            </a:r>
            <a:r>
              <a:rPr lang="en-US" altLang="zh-CN"/>
              <a:t>” </a:t>
            </a:r>
            <a:r>
              <a:rPr lang="zh-CN" altLang="en-US"/>
              <a:t>为由拒绝支付报酬。该口头合同是否有效？小李能否要求支付报酬？</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：合同必备条款缺失（二手电脑买卖合同）</a:t>
            </a:r>
            <a:endParaRPr lang="zh-CN" altLang="en-US"/>
          </a:p>
          <a:p>
            <a:r>
              <a:rPr lang="zh-CN" altLang="en-US"/>
              <a:t>小赵是高职计算机专业学生，与同学小孙口头约定</a:t>
            </a:r>
            <a:r>
              <a:rPr lang="en-US" altLang="zh-CN"/>
              <a:t> “</a:t>
            </a:r>
            <a:r>
              <a:rPr lang="zh-CN" altLang="en-US"/>
              <a:t>小孙将自己的笔记本电脑卖给小赵，价格</a:t>
            </a:r>
            <a:r>
              <a:rPr lang="en-US" altLang="zh-CN"/>
              <a:t> 3000 </a:t>
            </a:r>
            <a:r>
              <a:rPr lang="zh-CN" altLang="en-US"/>
              <a:t>元，周末交接</a:t>
            </a:r>
            <a:r>
              <a:rPr lang="en-US" altLang="zh-CN"/>
              <a:t>”</a:t>
            </a:r>
            <a:r>
              <a:rPr lang="zh-CN" altLang="en-US"/>
              <a:t>，未约定电脑质量、保修期限。交接时，小赵发现电脑电池续航仅</a:t>
            </a:r>
            <a:r>
              <a:rPr lang="en-US" altLang="zh-CN"/>
              <a:t> 1 </a:t>
            </a:r>
            <a:r>
              <a:rPr lang="zh-CN" altLang="en-US"/>
              <a:t>小时（小孙未告知），要求降低价格或解除合同，小孙以</a:t>
            </a:r>
            <a:r>
              <a:rPr lang="en-US" altLang="zh-CN"/>
              <a:t> “</a:t>
            </a:r>
            <a:r>
              <a:rPr lang="zh-CN" altLang="en-US"/>
              <a:t>已约定价格，质量无问题</a:t>
            </a:r>
            <a:r>
              <a:rPr lang="en-US" altLang="zh-CN"/>
              <a:t>” </a:t>
            </a:r>
            <a:r>
              <a:rPr lang="zh-CN" altLang="en-US"/>
              <a:t>为由拒绝。该合同是否成立？小赵能否要求降低价格？</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t>《民法典》第</a:t>
            </a:r>
            <a:r>
              <a:rPr lang="en-US" altLang="zh-CN"/>
              <a:t> 496 </a:t>
            </a:r>
            <a:r>
              <a:rPr lang="zh-CN" altLang="en-US"/>
              <a:t>条【格式条款定义】：</a:t>
            </a:r>
            <a:r>
              <a:rPr lang="en-US" altLang="zh-CN"/>
              <a:t>“</a:t>
            </a:r>
            <a:r>
              <a:rPr lang="zh-CN" altLang="en-US"/>
              <a:t>格式条款是当事人为了重复使用而预先拟定，并在订立合同时未与对方协商的条款。</a:t>
            </a:r>
            <a:r>
              <a:rPr lang="en-US" altLang="zh-CN"/>
              <a:t>”</a:t>
            </a:r>
            <a:r>
              <a:rPr lang="zh-CN" altLang="en-US"/>
              <a:t>《民法典》第</a:t>
            </a:r>
            <a:r>
              <a:rPr lang="en-US" altLang="zh-CN"/>
              <a:t> 497 </a:t>
            </a:r>
            <a:r>
              <a:rPr lang="zh-CN" altLang="en-US"/>
              <a:t>条【格式条款无效】：</a:t>
            </a:r>
            <a:r>
              <a:rPr lang="en-US" altLang="zh-CN"/>
              <a:t>“</a:t>
            </a:r>
            <a:r>
              <a:rPr lang="zh-CN" altLang="en-US"/>
              <a:t>有下列情形之一的，该格式条款无效：（二）提供格式条款一方不合理地免除或者减轻其责任、加重对方责任、限制对方主要权利；（三）提供格式条款一方排除对方主要权利。</a:t>
            </a:r>
            <a:r>
              <a:rPr lang="en-US" altLang="zh-CN"/>
              <a:t>”</a:t>
            </a:r>
            <a:endParaRPr lang="en-US" altLang="zh-CN"/>
          </a:p>
          <a:p>
            <a:r>
              <a:rPr lang="zh-CN" altLang="en-US">
                <a:solidFill>
                  <a:srgbClr val="FF0000"/>
                </a:solidFill>
              </a:rPr>
              <a:t>解读：格式条款若加重对方责任、排除主要权利（如</a:t>
            </a:r>
            <a:r>
              <a:rPr lang="en-US" altLang="zh-CN">
                <a:solidFill>
                  <a:srgbClr val="FF0000"/>
                </a:solidFill>
              </a:rPr>
              <a:t> “</a:t>
            </a:r>
            <a:r>
              <a:rPr lang="zh-CN" altLang="en-US">
                <a:solidFill>
                  <a:srgbClr val="FF0000"/>
                </a:solidFill>
              </a:rPr>
              <a:t>概不退款</a:t>
            </a:r>
            <a:r>
              <a:rPr lang="en-US" altLang="zh-CN">
                <a:solidFill>
                  <a:srgbClr val="FF0000"/>
                </a:solidFill>
              </a:rPr>
              <a:t>” </a:t>
            </a:r>
            <a:r>
              <a:rPr lang="zh-CN" altLang="en-US">
                <a:solidFill>
                  <a:srgbClr val="FF0000"/>
                </a:solidFill>
              </a:rPr>
              <a:t>排除退款权利），无效。</a:t>
            </a:r>
            <a:endParaRPr lang="zh-CN" altLang="en-US">
              <a:solidFill>
                <a:srgbClr val="FF0000"/>
              </a:solidFill>
            </a:endParaRPr>
          </a:p>
          <a:p>
            <a:r>
              <a:rPr lang="zh-CN" altLang="en-US"/>
              <a:t>对应主案例</a:t>
            </a:r>
            <a:r>
              <a:rPr lang="en-US" altLang="zh-CN"/>
              <a:t> 1</a:t>
            </a:r>
            <a:r>
              <a:rPr lang="zh-CN" altLang="en-US"/>
              <a:t>：健身房</a:t>
            </a:r>
            <a:r>
              <a:rPr lang="en-US" altLang="zh-CN"/>
              <a:t> “</a:t>
            </a:r>
            <a:r>
              <a:rPr lang="zh-CN" altLang="en-US"/>
              <a:t>概不退款</a:t>
            </a:r>
            <a:r>
              <a:rPr lang="en-US" altLang="zh-CN"/>
              <a:t>” </a:t>
            </a:r>
            <a:r>
              <a:rPr lang="zh-CN" altLang="en-US"/>
              <a:t>条款排除小王的退款权利，属于无效格式条款，小王可要求健身房退还剩余期限的费用。</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469 </a:t>
            </a:r>
            <a:r>
              <a:rPr lang="zh-CN" altLang="en-US"/>
              <a:t>条【合同形式】：</a:t>
            </a:r>
            <a:r>
              <a:rPr lang="en-US" altLang="zh-CN"/>
              <a:t>“</a:t>
            </a:r>
            <a:r>
              <a:rPr lang="zh-CN" altLang="en-US"/>
              <a:t>当事人订立合同，可以采用书面形式、口头形式或者其他形式。书面形式是合同书、信件、电报、电传、传真等可以有形地表现所载内容的形式。以电子数据交换、电子邮件等方式能够有形地表现所载内容，并可以随时调取查用的数据电文，视为书面形式。</a:t>
            </a:r>
            <a:r>
              <a:rPr lang="en-US" altLang="zh-CN"/>
              <a:t>”</a:t>
            </a:r>
            <a:endParaRPr lang="en-US" altLang="zh-CN"/>
          </a:p>
          <a:p>
            <a:r>
              <a:rPr lang="zh-CN" altLang="en-US">
                <a:solidFill>
                  <a:srgbClr val="FF0000"/>
                </a:solidFill>
              </a:rPr>
              <a:t>解读：除法律规定需书面形式（如不动产买卖合同、借款合同金额较大）外，口头合同有效。</a:t>
            </a:r>
            <a:endParaRPr lang="zh-CN" altLang="en-US">
              <a:solidFill>
                <a:srgbClr val="FF0000"/>
              </a:solidFill>
            </a:endParaRPr>
          </a:p>
          <a:p>
            <a:r>
              <a:rPr lang="zh-CN" altLang="en-US"/>
              <a:t>对应拓展案例</a:t>
            </a:r>
            <a:r>
              <a:rPr lang="en-US" altLang="zh-CN"/>
              <a:t> 2</a:t>
            </a:r>
            <a:r>
              <a:rPr lang="zh-CN" altLang="en-US"/>
              <a:t>：兼职劳务合同无需书面形式，口头约定有效，小李已完成工作，培训机构需支付</a:t>
            </a:r>
            <a:r>
              <a:rPr lang="en-US" altLang="zh-CN"/>
              <a:t> 2400 </a:t>
            </a:r>
            <a:r>
              <a:rPr lang="zh-CN" altLang="en-US"/>
              <a:t>元报酬。</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zh-CN" altLang="en-US"/>
              <a:t>《民法典》第</a:t>
            </a:r>
            <a:r>
              <a:rPr lang="en-US" altLang="zh-CN"/>
              <a:t> 510 </a:t>
            </a:r>
            <a:r>
              <a:rPr lang="zh-CN" altLang="en-US"/>
              <a:t>条【合同条款补充】：</a:t>
            </a:r>
            <a:r>
              <a:rPr lang="en-US" altLang="zh-CN"/>
              <a:t>“</a:t>
            </a:r>
            <a:r>
              <a:rPr lang="zh-CN" altLang="en-US"/>
              <a:t>合同生效后，当事人就质量、价款或者报酬、履行地点等内容没有约定或者约定不明确的，可以协议补充；不能达成补充协议的，按照合同相关条款或者交易习惯确定。</a:t>
            </a:r>
            <a:r>
              <a:rPr lang="en-US" altLang="zh-CN"/>
              <a:t>”</a:t>
            </a:r>
            <a:endParaRPr lang="en-US" altLang="zh-CN"/>
          </a:p>
          <a:p>
            <a:r>
              <a:rPr lang="zh-CN" altLang="en-US"/>
              <a:t>《民法典》第</a:t>
            </a:r>
            <a:r>
              <a:rPr lang="en-US" altLang="zh-CN"/>
              <a:t> 511 </a:t>
            </a:r>
            <a:r>
              <a:rPr lang="zh-CN" altLang="en-US"/>
              <a:t>条【质量约定不明】：</a:t>
            </a:r>
            <a:r>
              <a:rPr lang="en-US" altLang="zh-CN"/>
              <a:t>“</a:t>
            </a:r>
            <a:r>
              <a:rPr lang="zh-CN" altLang="en-US"/>
              <a:t>质量要求不明确的，按照强制性国家标准履行；没有强制性国家标准的，按照推荐性国家标准履行；没有推荐性国家标准的，按照行业标准履行；没有国家标准、行业标准的，按照通常标准或者符合合同目的的特定标准履行。</a:t>
            </a:r>
            <a:r>
              <a:rPr lang="en-US" altLang="zh-CN"/>
              <a:t>”</a:t>
            </a:r>
            <a:endParaRPr lang="en-US" altLang="zh-CN"/>
          </a:p>
          <a:p>
            <a:r>
              <a:rPr lang="zh-CN" altLang="en-US">
                <a:solidFill>
                  <a:srgbClr val="FF0000"/>
                </a:solidFill>
              </a:rPr>
              <a:t>解读：合同缺少非必备条款（如质量、保修），可协议补充或按法定标准履行。</a:t>
            </a:r>
            <a:endParaRPr lang="zh-CN" altLang="en-US">
              <a:solidFill>
                <a:srgbClr val="FF0000"/>
              </a:solidFill>
            </a:endParaRPr>
          </a:p>
          <a:p>
            <a:r>
              <a:rPr lang="zh-CN" altLang="en-US"/>
              <a:t>对应拓展案例</a:t>
            </a:r>
            <a:r>
              <a:rPr lang="en-US" altLang="zh-CN"/>
              <a:t> 3</a:t>
            </a:r>
            <a:r>
              <a:rPr lang="zh-CN" altLang="en-US"/>
              <a:t>：合同已具备必备条款（当事人、标的、数量、价款），合同成立；电脑电池续航</a:t>
            </a:r>
            <a:r>
              <a:rPr lang="en-US" altLang="zh-CN"/>
              <a:t> 1 </a:t>
            </a:r>
            <a:r>
              <a:rPr lang="zh-CN" altLang="en-US"/>
              <a:t>小时不符合</a:t>
            </a:r>
            <a:r>
              <a:rPr lang="en-US" altLang="zh-CN"/>
              <a:t> “</a:t>
            </a:r>
            <a:r>
              <a:rPr lang="zh-CN" altLang="en-US"/>
              <a:t>通常标准</a:t>
            </a:r>
            <a:r>
              <a:rPr lang="en-US" altLang="zh-CN"/>
              <a:t>”</a:t>
            </a:r>
            <a:r>
              <a:rPr lang="zh-CN" altLang="en-US"/>
              <a:t>（二手电脑正常续航应不少于</a:t>
            </a:r>
            <a:r>
              <a:rPr lang="en-US" altLang="zh-CN"/>
              <a:t> 3 </a:t>
            </a:r>
            <a:r>
              <a:rPr lang="zh-CN" altLang="en-US"/>
              <a:t>小时），小赵可要求降低价格或解除合同。</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60000"/>
          </a:bodyPr>
          <a:p>
            <a:r>
              <a:rPr lang="en-US" altLang="zh-CN"/>
              <a:t>1. </a:t>
            </a:r>
            <a:r>
              <a:rPr lang="zh-CN" altLang="en-US"/>
              <a:t>合同的核心内容（必备条款）</a:t>
            </a:r>
            <a:endParaRPr lang="zh-CN" altLang="en-US"/>
          </a:p>
          <a:p>
            <a:r>
              <a:rPr lang="zh-CN" altLang="en-US"/>
              <a:t>必备条款（缺少则合同难以履行，需补充）：</a:t>
            </a:r>
            <a:endParaRPr lang="zh-CN" altLang="en-US"/>
          </a:p>
          <a:p>
            <a:r>
              <a:rPr lang="zh-CN" altLang="en-US"/>
              <a:t>当事人（谁和谁签合同，如买家和卖家、兼职者和培训机构）。</a:t>
            </a:r>
            <a:endParaRPr lang="zh-CN" altLang="en-US"/>
          </a:p>
          <a:p>
            <a:r>
              <a:rPr lang="zh-CN" altLang="en-US"/>
              <a:t>标的（合同指向的东西或行为，如电脑、劳务、讲座文案）。</a:t>
            </a:r>
            <a:endParaRPr lang="zh-CN" altLang="en-US"/>
          </a:p>
          <a:p>
            <a:r>
              <a:rPr lang="zh-CN" altLang="en-US"/>
              <a:t>数量（如</a:t>
            </a:r>
            <a:r>
              <a:rPr lang="en-US" altLang="zh-CN"/>
              <a:t> 1 </a:t>
            </a:r>
            <a:r>
              <a:rPr lang="zh-CN" altLang="en-US"/>
              <a:t>台电脑、</a:t>
            </a:r>
            <a:r>
              <a:rPr lang="en-US" altLang="zh-CN"/>
              <a:t>3 </a:t>
            </a:r>
            <a:r>
              <a:rPr lang="zh-CN" altLang="en-US"/>
              <a:t>次文案撰写）。</a:t>
            </a:r>
            <a:endParaRPr lang="zh-CN" altLang="en-US"/>
          </a:p>
          <a:p>
            <a:r>
              <a:rPr lang="zh-CN" altLang="en-US"/>
              <a:t>价款或报酬（如</a:t>
            </a:r>
            <a:r>
              <a:rPr lang="en-US" altLang="zh-CN"/>
              <a:t> 3000 </a:t>
            </a:r>
            <a:r>
              <a:rPr lang="zh-CN" altLang="en-US"/>
              <a:t>元、每次</a:t>
            </a:r>
            <a:r>
              <a:rPr lang="en-US" altLang="zh-CN"/>
              <a:t> 800 </a:t>
            </a:r>
            <a:r>
              <a:rPr lang="zh-CN" altLang="en-US"/>
              <a:t>元）。</a:t>
            </a:r>
            <a:endParaRPr lang="zh-CN" altLang="en-US"/>
          </a:p>
          <a:p>
            <a:r>
              <a:rPr lang="zh-CN" altLang="en-US"/>
              <a:t>非必备条款（缺少可补充）：</a:t>
            </a:r>
            <a:endParaRPr lang="zh-CN" altLang="en-US"/>
          </a:p>
          <a:p>
            <a:r>
              <a:rPr lang="zh-CN" altLang="en-US"/>
              <a:t>质量（如电脑电池续航、文案质量标准）。</a:t>
            </a:r>
            <a:endParaRPr lang="zh-CN" altLang="en-US"/>
          </a:p>
          <a:p>
            <a:r>
              <a:rPr lang="zh-CN" altLang="en-US"/>
              <a:t>履行期限（如周末交接、讲座结束后付款）。</a:t>
            </a:r>
            <a:endParaRPr lang="zh-CN" altLang="en-US"/>
          </a:p>
          <a:p>
            <a:r>
              <a:rPr lang="zh-CN" altLang="en-US"/>
              <a:t>保修期限、违约责任等。</a:t>
            </a:r>
            <a:endParaRPr lang="zh-CN" altLang="en-US"/>
          </a:p>
          <a:p>
            <a:r>
              <a:rPr lang="zh-CN" altLang="en-US"/>
              <a:t>补充规则：缺少非必备条款，先协商补充；协商不成，按国家标准、行业标准或交易习惯履行（如拓展案例</a:t>
            </a:r>
            <a:r>
              <a:rPr lang="en-US" altLang="zh-CN"/>
              <a:t> 3</a:t>
            </a:r>
            <a:r>
              <a:rPr lang="zh-CN" altLang="en-US"/>
              <a:t>，电脑质量按通常标准）。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60000"/>
          </a:bodyPr>
          <a:p>
            <a:r>
              <a:rPr lang="en-US" altLang="zh-CN"/>
              <a:t>2. </a:t>
            </a:r>
            <a:r>
              <a:rPr lang="zh-CN" altLang="en-US"/>
              <a:t>合同的三种形式</a:t>
            </a:r>
            <a:endParaRPr lang="zh-CN" altLang="en-US"/>
          </a:p>
          <a:p>
            <a:r>
              <a:rPr lang="zh-CN" altLang="en-US"/>
              <a:t>书面形式：</a:t>
            </a:r>
            <a:endParaRPr lang="zh-CN" altLang="en-US"/>
          </a:p>
          <a:p>
            <a:r>
              <a:rPr lang="zh-CN" altLang="en-US"/>
              <a:t>形式：合同书、借条、微信聊天记录、网购订单（电子数据）。</a:t>
            </a:r>
            <a:endParaRPr lang="zh-CN" altLang="en-US"/>
          </a:p>
          <a:p>
            <a:r>
              <a:rPr lang="zh-CN" altLang="en-US"/>
              <a:t>适用场景：重要合同（租房合同、借款合同金额较大）、法律规定需书面形式的合同。</a:t>
            </a:r>
            <a:endParaRPr lang="zh-CN" altLang="en-US"/>
          </a:p>
          <a:p>
            <a:r>
              <a:rPr lang="zh-CN" altLang="en-US"/>
              <a:t>优势：证据明确，便于维权（如租房合同可证明租期、租金）。</a:t>
            </a:r>
            <a:endParaRPr lang="zh-CN" altLang="en-US"/>
          </a:p>
          <a:p>
            <a:r>
              <a:rPr lang="zh-CN" altLang="en-US"/>
              <a:t>口头形式：</a:t>
            </a:r>
            <a:endParaRPr lang="zh-CN" altLang="en-US"/>
          </a:p>
          <a:p>
            <a:r>
              <a:rPr lang="zh-CN" altLang="en-US"/>
              <a:t>形式：面对面沟通、电话、微信语音。</a:t>
            </a:r>
            <a:endParaRPr lang="zh-CN" altLang="en-US"/>
          </a:p>
          <a:p>
            <a:r>
              <a:rPr lang="zh-CN" altLang="en-US"/>
              <a:t>适用场景：小额、即时履行的合同（买零食、短途打车、简单兼职）。</a:t>
            </a:r>
            <a:endParaRPr lang="zh-CN" altLang="en-US"/>
          </a:p>
          <a:p>
            <a:r>
              <a:rPr lang="zh-CN" altLang="en-US"/>
              <a:t>效力：除法定书面形式外，口头合同有效（如拓展案例</a:t>
            </a:r>
            <a:r>
              <a:rPr lang="en-US" altLang="zh-CN"/>
              <a:t> 2</a:t>
            </a:r>
            <a:r>
              <a:rPr lang="zh-CN" altLang="en-US"/>
              <a:t>，兼职口头合同有效）。</a:t>
            </a:r>
            <a:endParaRPr lang="zh-CN" altLang="en-US"/>
          </a:p>
          <a:p>
            <a:r>
              <a:rPr lang="zh-CN" altLang="en-US"/>
              <a:t>其他形式（行为默示）：</a:t>
            </a:r>
            <a:endParaRPr lang="zh-CN" altLang="en-US"/>
          </a:p>
          <a:p>
            <a:r>
              <a:rPr lang="zh-CN" altLang="en-US"/>
              <a:t>形式：通过行为表示同意（如超市购物，拿商品付款即成立买卖合同）。</a:t>
            </a:r>
            <a:endParaRPr lang="zh-CN" altLang="en-US"/>
          </a:p>
          <a:p>
            <a:r>
              <a:rPr lang="zh-CN" altLang="en-US"/>
              <a:t>适用场景：交易习惯明确的场景。</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3. </a:t>
            </a:r>
            <a:r>
              <a:rPr lang="zh-CN" altLang="en-US"/>
              <a:t>格式条款的效力</a:t>
            </a:r>
            <a:endParaRPr lang="zh-CN" altLang="en-US"/>
          </a:p>
          <a:p>
            <a:r>
              <a:rPr lang="zh-CN" altLang="en-US"/>
              <a:t>定义：预先拟定、重复使用、未与对方协商的条款（如健身房合同、网购平台的用户协议）。</a:t>
            </a:r>
            <a:endParaRPr lang="zh-CN" altLang="en-US"/>
          </a:p>
          <a:p>
            <a:r>
              <a:rPr lang="zh-CN" altLang="en-US"/>
              <a:t>无效情形（重点掌握）：</a:t>
            </a:r>
            <a:endParaRPr lang="zh-CN" altLang="en-US"/>
          </a:p>
          <a:p>
            <a:r>
              <a:rPr lang="zh-CN" altLang="en-US"/>
              <a:t>加重对方责任（如</a:t>
            </a:r>
            <a:r>
              <a:rPr lang="en-US" altLang="zh-CN"/>
              <a:t> “</a:t>
            </a:r>
            <a:r>
              <a:rPr lang="zh-CN" altLang="en-US"/>
              <a:t>因不可抗力导致无法使用，不退款</a:t>
            </a:r>
            <a:r>
              <a:rPr lang="en-US" altLang="zh-CN"/>
              <a:t>”</a:t>
            </a:r>
            <a:r>
              <a:rPr lang="zh-CN" altLang="en-US"/>
              <a:t>）。</a:t>
            </a:r>
            <a:endParaRPr lang="zh-CN" altLang="en-US"/>
          </a:p>
          <a:p>
            <a:r>
              <a:rPr lang="zh-CN" altLang="en-US"/>
              <a:t>排除对方主要权利（如</a:t>
            </a:r>
            <a:r>
              <a:rPr lang="en-US" altLang="zh-CN"/>
              <a:t> “</a:t>
            </a:r>
            <a:r>
              <a:rPr lang="zh-CN" altLang="en-US"/>
              <a:t>概不退款</a:t>
            </a:r>
            <a:r>
              <a:rPr lang="en-US" altLang="zh-CN"/>
              <a:t>” </a:t>
            </a:r>
            <a:r>
              <a:rPr lang="zh-CN" altLang="en-US"/>
              <a:t>排除退款权利）。</a:t>
            </a:r>
            <a:endParaRPr lang="zh-CN" altLang="en-US"/>
          </a:p>
          <a:p>
            <a:r>
              <a:rPr lang="zh-CN" altLang="en-US"/>
              <a:t>免除自身法定责任（如</a:t>
            </a:r>
            <a:r>
              <a:rPr lang="en-US" altLang="zh-CN"/>
              <a:t> “</a:t>
            </a:r>
            <a:r>
              <a:rPr lang="zh-CN" altLang="en-US"/>
              <a:t>商品质量问题概不负责</a:t>
            </a:r>
            <a:r>
              <a:rPr lang="en-US" altLang="zh-CN"/>
              <a:t>”</a:t>
            </a:r>
            <a:r>
              <a:rPr lang="zh-CN" altLang="en-US"/>
              <a:t>）。</a:t>
            </a:r>
            <a:endParaRPr lang="zh-CN" altLang="en-US"/>
          </a:p>
          <a:p>
            <a:r>
              <a:rPr lang="zh-CN" altLang="en-US"/>
              <a:t>提示义务：提供格式条款的一方（如健身房、商家）需向对方提示重要条款（如</a:t>
            </a:r>
            <a:r>
              <a:rPr lang="en-US" altLang="zh-CN"/>
              <a:t> “</a:t>
            </a:r>
            <a:r>
              <a:rPr lang="zh-CN" altLang="en-US"/>
              <a:t>概不退款</a:t>
            </a:r>
            <a:r>
              <a:rPr lang="en-US" altLang="zh-CN"/>
              <a:t>” </a:t>
            </a:r>
            <a:r>
              <a:rPr lang="zh-CN" altLang="en-US"/>
              <a:t>需加粗提示），未提示的，对方可主张该条款不成为合同内容。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健身房的</a:t>
            </a:r>
            <a:r>
              <a:rPr lang="en-US" altLang="zh-CN"/>
              <a:t>‘</a:t>
            </a:r>
            <a:r>
              <a:rPr lang="zh-CN" altLang="en-US"/>
              <a:t>概不退款</a:t>
            </a:r>
            <a:r>
              <a:rPr lang="en-US" altLang="zh-CN"/>
              <a:t>’</a:t>
            </a:r>
            <a:r>
              <a:rPr lang="zh-CN" altLang="en-US"/>
              <a:t>条款属于什么条款？该条款是否有效？小王能否要求退款？</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属于格式条款；无效，因该条款排除了小王的退款权利，符合《民法典》第</a:t>
            </a:r>
            <a:r>
              <a:rPr lang="en-US" altLang="zh-CN">
                <a:solidFill>
                  <a:srgbClr val="FF0000"/>
                </a:solidFill>
              </a:rPr>
              <a:t> 497 </a:t>
            </a:r>
            <a:r>
              <a:rPr lang="zh-CN" altLang="en-US">
                <a:solidFill>
                  <a:srgbClr val="FF0000"/>
                </a:solidFill>
              </a:rPr>
              <a:t>条的无效情形；小王可要求健身房按剩余使用期限退还费用（如</a:t>
            </a:r>
            <a:r>
              <a:rPr lang="en-US" altLang="zh-CN">
                <a:solidFill>
                  <a:srgbClr val="FF0000"/>
                </a:solidFill>
              </a:rPr>
              <a:t> 1200 </a:t>
            </a:r>
            <a:r>
              <a:rPr lang="zh-CN" altLang="en-US">
                <a:solidFill>
                  <a:srgbClr val="FF0000"/>
                </a:solidFill>
              </a:rPr>
              <a:t>元年卡，使用</a:t>
            </a:r>
            <a:r>
              <a:rPr lang="en-US" altLang="zh-CN">
                <a:solidFill>
                  <a:srgbClr val="FF0000"/>
                </a:solidFill>
              </a:rPr>
              <a:t> 1 </a:t>
            </a:r>
            <a:r>
              <a:rPr lang="zh-CN" altLang="en-US">
                <a:solidFill>
                  <a:srgbClr val="FF0000"/>
                </a:solidFill>
              </a:rPr>
              <a:t>个月，退还</a:t>
            </a:r>
            <a:r>
              <a:rPr lang="en-US" altLang="zh-CN">
                <a:solidFill>
                  <a:srgbClr val="FF0000"/>
                </a:solidFill>
              </a:rPr>
              <a:t> 1100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案例分析环节（师生互动</a:t>
            </a:r>
            <a:r>
              <a:rPr lang="en-US" altLang="zh-CN">
                <a:sym typeface="+mn-ea"/>
              </a:rPr>
              <a:t> + </a:t>
            </a:r>
            <a:r>
              <a:rPr lang="zh-CN" altLang="en-US">
                <a:sym typeface="+mn-ea"/>
              </a:rPr>
              <a:t>效力判断）</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小李与培训机构的口头合同是否有效？为什么？培训机构以</a:t>
            </a:r>
            <a:r>
              <a:rPr lang="en-US" altLang="zh-CN"/>
              <a:t>‘</a:t>
            </a:r>
            <a:r>
              <a:rPr lang="zh-CN" altLang="en-US"/>
              <a:t>无书面合同</a:t>
            </a:r>
            <a:r>
              <a:rPr lang="en-US" altLang="zh-CN"/>
              <a:t>’</a:t>
            </a:r>
            <a:r>
              <a:rPr lang="zh-CN" altLang="en-US"/>
              <a:t>为由拒绝付款，是否合法？</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有效，兼职劳务合同无需法定书面形式，口头约定明确（</a:t>
            </a:r>
            <a:r>
              <a:rPr lang="en-US" altLang="zh-CN">
                <a:solidFill>
                  <a:srgbClr val="FF0000"/>
                </a:solidFill>
              </a:rPr>
              <a:t>3 </a:t>
            </a:r>
            <a:r>
              <a:rPr lang="zh-CN" altLang="en-US">
                <a:solidFill>
                  <a:srgbClr val="FF0000"/>
                </a:solidFill>
              </a:rPr>
              <a:t>次文案、每次</a:t>
            </a:r>
            <a:r>
              <a:rPr lang="en-US" altLang="zh-CN">
                <a:solidFill>
                  <a:srgbClr val="FF0000"/>
                </a:solidFill>
              </a:rPr>
              <a:t> 800 </a:t>
            </a:r>
            <a:r>
              <a:rPr lang="zh-CN" altLang="en-US">
                <a:solidFill>
                  <a:srgbClr val="FF0000"/>
                </a:solidFill>
              </a:rPr>
              <a:t>元），符合合同成立条件；不合法，小李已按约定完成工作，培训机构需支付</a:t>
            </a:r>
            <a:r>
              <a:rPr lang="en-US" altLang="zh-CN">
                <a:solidFill>
                  <a:srgbClr val="FF0000"/>
                </a:solidFill>
              </a:rPr>
              <a:t> 2400 </a:t>
            </a:r>
            <a:r>
              <a:rPr lang="zh-CN" altLang="en-US">
                <a:solidFill>
                  <a:srgbClr val="FF0000"/>
                </a:solidFill>
              </a:rPr>
              <a:t>元报酬，小李可凭聊天记录、文案底稿等证据维权。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掌握合同订立的核心流程：要约</a:t>
            </a:r>
            <a:r>
              <a:rPr lang="en-US" altLang="zh-CN"/>
              <a:t> </a:t>
            </a:r>
            <a:r>
              <a:rPr lang="en-US" altLang="en-US"/>
              <a:t>→</a:t>
            </a:r>
            <a:r>
              <a:rPr lang="en-US" altLang="zh-CN"/>
              <a:t> </a:t>
            </a:r>
            <a:r>
              <a:rPr lang="zh-CN" altLang="en-US"/>
              <a:t>承诺，明确要约与要约邀请的区别。</a:t>
            </a:r>
            <a:endParaRPr lang="zh-CN" altLang="en-US"/>
          </a:p>
          <a:p>
            <a:r>
              <a:rPr lang="zh-CN" altLang="en-US"/>
              <a:t>理解要约的构成要件（内容具体确定、表明受约束意思）与承诺的生效规则（到达主义）。</a:t>
            </a:r>
            <a:endParaRPr lang="zh-CN" altLang="en-US"/>
          </a:p>
          <a:p>
            <a:r>
              <a:rPr lang="zh-CN" altLang="en-US"/>
              <a:t>能结合学生网购、校园二手交易场景，判断要约、承诺的成立时间，以及合同的生效时间。</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小赵与小孙的口头合同是否成立？未约定电脑质量，该如何确定质量标准？小赵能否要求降低价格？</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成立，合同已具备必备条款（当事人、标的、数量、价款）；质量按</a:t>
            </a:r>
            <a:r>
              <a:rPr lang="en-US" altLang="zh-CN">
                <a:solidFill>
                  <a:srgbClr val="FF0000"/>
                </a:solidFill>
              </a:rPr>
              <a:t>‘</a:t>
            </a:r>
            <a:r>
              <a:rPr lang="zh-CN" altLang="en-US">
                <a:solidFill>
                  <a:srgbClr val="FF0000"/>
                </a:solidFill>
              </a:rPr>
              <a:t>通常标准</a:t>
            </a:r>
            <a:r>
              <a:rPr lang="en-US" altLang="zh-CN">
                <a:solidFill>
                  <a:srgbClr val="FF0000"/>
                </a:solidFill>
              </a:rPr>
              <a:t>’</a:t>
            </a:r>
            <a:r>
              <a:rPr lang="zh-CN" altLang="en-US">
                <a:solidFill>
                  <a:srgbClr val="FF0000"/>
                </a:solidFill>
              </a:rPr>
              <a:t>确定（二手电脑正常续航应不少于</a:t>
            </a:r>
            <a:r>
              <a:rPr lang="en-US" altLang="zh-CN">
                <a:solidFill>
                  <a:srgbClr val="FF0000"/>
                </a:solidFill>
              </a:rPr>
              <a:t> 3 </a:t>
            </a:r>
            <a:r>
              <a:rPr lang="zh-CN" altLang="en-US">
                <a:solidFill>
                  <a:srgbClr val="FF0000"/>
                </a:solidFill>
              </a:rPr>
              <a:t>小时）；电脑电池续航仅</a:t>
            </a:r>
            <a:r>
              <a:rPr lang="en-US" altLang="zh-CN">
                <a:solidFill>
                  <a:srgbClr val="FF0000"/>
                </a:solidFill>
              </a:rPr>
              <a:t> 1 </a:t>
            </a:r>
            <a:r>
              <a:rPr lang="zh-CN" altLang="en-US">
                <a:solidFill>
                  <a:srgbClr val="FF0000"/>
                </a:solidFill>
              </a:rPr>
              <a:t>小时不符合通常标准，小赵可要求降低价格（如降至</a:t>
            </a:r>
            <a:r>
              <a:rPr lang="en-US" altLang="zh-CN">
                <a:solidFill>
                  <a:srgbClr val="FF0000"/>
                </a:solidFill>
              </a:rPr>
              <a:t> 2000 </a:t>
            </a:r>
            <a:r>
              <a:rPr lang="zh-CN" altLang="en-US">
                <a:solidFill>
                  <a:srgbClr val="FF0000"/>
                </a:solidFill>
              </a:rPr>
              <a:t>元）或解除合同，要求小孙返还</a:t>
            </a:r>
            <a:r>
              <a:rPr lang="en-US" altLang="zh-CN">
                <a:solidFill>
                  <a:srgbClr val="FF0000"/>
                </a:solidFill>
              </a:rPr>
              <a:t> 3000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sz="3300"/>
              <a:t>第 29 课时：合同（三）—— 合同的履行（全面履行、情势变更）</a:t>
            </a:r>
            <a:endParaRPr lang="zh-CN" altLang="en-US" sz="3300"/>
          </a:p>
        </p:txBody>
      </p:sp>
      <p:pic>
        <p:nvPicPr>
          <p:cNvPr id="9" name="图片占位符 8" descr="1"/>
          <p:cNvPicPr>
            <a:picLocks noChangeAspect="1"/>
          </p:cNvPicPr>
          <p:nvPr>
            <p:ph type="pic" idx="16390"/>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438400" y="2108200"/>
            <a:ext cx="1524000" cy="1524000"/>
          </a:xfrm>
          <a:prstGeom prst="rect">
            <a:avLst/>
          </a:prstGeom>
        </p:spPr>
      </p:pic>
      <p:sp>
        <p:nvSpPr>
          <p:cNvPr id="4" name="文本占位符 3"/>
          <p:cNvSpPr>
            <a:spLocks noGrp="1"/>
          </p:cNvSpPr>
          <p:nvPr>
            <p:ph type="body" idx="16386"/>
            <p:custDataLst>
              <p:tags r:id="rId5"/>
            </p:custDataLst>
          </p:nvPr>
        </p:nvSpPr>
        <p:spPr/>
        <p:txBody>
          <a:bodyPr/>
          <a:p>
            <a:r>
              <a:rPr lang="zh-CN" altLang="en-US"/>
              <a:t>全面履行</a:t>
            </a:r>
            <a:endParaRPr lang="zh-CN" altLang="en-US"/>
          </a:p>
        </p:txBody>
      </p:sp>
      <p:sp>
        <p:nvSpPr>
          <p:cNvPr id="5" name="文本占位符 4"/>
          <p:cNvSpPr>
            <a:spLocks noGrp="1"/>
          </p:cNvSpPr>
          <p:nvPr>
            <p:ph type="body" idx="16387"/>
            <p:custDataLst>
              <p:tags r:id="rId6"/>
            </p:custDataLst>
          </p:nvPr>
        </p:nvSpPr>
        <p:spPr/>
        <p:txBody>
          <a:bodyPr>
            <a:normAutofit lnSpcReduction="10000"/>
          </a:bodyPr>
          <a:p>
            <a:r>
              <a:rPr lang="zh-CN" altLang="en-US"/>
              <a:t>详细描述：全面履行要求合同当事人按照合同约定的标的、数量、质量、价款、履行期限、履行地点等条款，全面、适当地履行自己的义务，以实现合同目的，维护合同的稳定性和严肃性。</a:t>
            </a:r>
            <a:endParaRPr lang="zh-CN" altLang="en-US"/>
          </a:p>
        </p:txBody>
      </p:sp>
      <p:pic>
        <p:nvPicPr>
          <p:cNvPr id="10" name="图片占位符 9" descr="2"/>
          <p:cNvPicPr>
            <a:picLocks noChangeAspect="1"/>
          </p:cNvPicPr>
          <p:nvPr>
            <p:ph type="pic" idx="1639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29600" y="2108200"/>
            <a:ext cx="1524000" cy="1524000"/>
          </a:xfrm>
          <a:prstGeom prst="rect">
            <a:avLst/>
          </a:prstGeom>
        </p:spPr>
      </p:pic>
      <p:sp>
        <p:nvSpPr>
          <p:cNvPr id="7" name="文本占位符 6"/>
          <p:cNvSpPr>
            <a:spLocks noGrp="1"/>
          </p:cNvSpPr>
          <p:nvPr>
            <p:ph type="body" idx="16388"/>
            <p:custDataLst>
              <p:tags r:id="rId10"/>
            </p:custDataLst>
          </p:nvPr>
        </p:nvSpPr>
        <p:spPr/>
        <p:txBody>
          <a:bodyPr/>
          <a:p>
            <a:r>
              <a:rPr lang="zh-CN" altLang="en-US"/>
              <a:t>情势变更</a:t>
            </a:r>
            <a:endParaRPr lang="zh-CN" altLang="en-US"/>
          </a:p>
        </p:txBody>
      </p:sp>
      <p:sp>
        <p:nvSpPr>
          <p:cNvPr id="8" name="文本占位符 7"/>
          <p:cNvSpPr>
            <a:spLocks noGrp="1"/>
          </p:cNvSpPr>
          <p:nvPr>
            <p:ph type="body" idx="16389"/>
            <p:custDataLst>
              <p:tags r:id="rId11"/>
            </p:custDataLst>
          </p:nvPr>
        </p:nvSpPr>
        <p:spPr/>
        <p:txBody>
          <a:bodyPr/>
          <a:p>
            <a:r>
              <a:rPr lang="zh-CN" altLang="en-US"/>
              <a:t>详细描述：情势变更是指合同成立后，合同的基础条件发生了当事人在订立合同时无法预见的、不属于商业风险的重大变化，继续履行合同对于当事人一方明显不公平的，受不利影响的当事人可以与对方重新协商。</a:t>
            </a:r>
            <a:endParaRPr lang="zh-CN" altLang="en-US"/>
          </a:p>
        </p:txBody>
      </p:sp>
    </p:spTree>
    <p:custDataLst>
      <p:tags r:id="rId1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掌握合同履行的核心原则（全面履行原则、诚信原则），明确当事人按约定全面履行义务的要求。</a:t>
            </a:r>
            <a:endParaRPr lang="zh-CN" altLang="en-US"/>
          </a:p>
          <a:p>
            <a:r>
              <a:rPr lang="zh-CN" altLang="en-US"/>
              <a:t>理解情势变更原则的适用条件（不可预见、不属于商业风险、导致合同目的无法实现），能判断学生场景中是否适用该原则。</a:t>
            </a:r>
            <a:endParaRPr lang="zh-CN" altLang="en-US"/>
          </a:p>
          <a:p>
            <a:r>
              <a:rPr lang="zh-CN" altLang="en-US"/>
              <a:t>能结合学生租房、兼职、买卖场景，处理合同履行中的常见问题（如延迟履行、履行不符合约定）。</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：租房合同的全面履行纠纷</a:t>
            </a:r>
            <a:endParaRPr lang="zh-CN" altLang="en-US"/>
          </a:p>
          <a:p>
            <a:r>
              <a:rPr lang="zh-CN" altLang="en-US"/>
              <a:t>小王是高职大三学生，与房东老张签订《租房合同》，约定</a:t>
            </a:r>
            <a:r>
              <a:rPr lang="en-US" altLang="zh-CN"/>
              <a:t> “</a:t>
            </a:r>
            <a:r>
              <a:rPr lang="zh-CN" altLang="en-US"/>
              <a:t>月租金</a:t>
            </a:r>
            <a:r>
              <a:rPr lang="en-US" altLang="zh-CN"/>
              <a:t> 1500 </a:t>
            </a:r>
            <a:r>
              <a:rPr lang="zh-CN" altLang="en-US"/>
              <a:t>元，每月</a:t>
            </a:r>
            <a:r>
              <a:rPr lang="en-US" altLang="zh-CN"/>
              <a:t> 5 </a:t>
            </a:r>
            <a:r>
              <a:rPr lang="zh-CN" altLang="en-US"/>
              <a:t>日前支付，租期</a:t>
            </a:r>
            <a:r>
              <a:rPr lang="en-US" altLang="zh-CN"/>
              <a:t> 6 </a:t>
            </a:r>
            <a:r>
              <a:rPr lang="zh-CN" altLang="en-US"/>
              <a:t>个月，乙方（小王）不得转租</a:t>
            </a:r>
            <a:r>
              <a:rPr lang="en-US" altLang="zh-CN"/>
              <a:t>”</a:t>
            </a:r>
            <a:r>
              <a:rPr lang="zh-CN" altLang="en-US"/>
              <a:t>。租房</a:t>
            </a:r>
            <a:r>
              <a:rPr lang="en-US" altLang="zh-CN"/>
              <a:t> 3 </a:t>
            </a:r>
            <a:r>
              <a:rPr lang="zh-CN" altLang="en-US"/>
              <a:t>个月后，小王因实习需要，擅自将房屋转租给同学小李，未告知老张。老张巡查时发现转租行为，要求解除合同并没收押金，小王以</a:t>
            </a:r>
            <a:r>
              <a:rPr lang="en-US" altLang="zh-CN"/>
              <a:t> “</a:t>
            </a:r>
            <a:r>
              <a:rPr lang="zh-CN" altLang="en-US"/>
              <a:t>转租未损害房东利益</a:t>
            </a:r>
            <a:r>
              <a:rPr lang="en-US" altLang="zh-CN"/>
              <a:t>” </a:t>
            </a:r>
            <a:r>
              <a:rPr lang="zh-CN" altLang="en-US"/>
              <a:t>为由拒绝。小王的行为是否违反合同履行原则？老张能否解除合同？</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：疫情导致的情势变更纠纷</a:t>
            </a:r>
            <a:endParaRPr lang="zh-CN" altLang="en-US"/>
          </a:p>
          <a:p>
            <a:r>
              <a:rPr lang="zh-CN" altLang="en-US"/>
              <a:t>小李是高职旅游专业学生，在景区附近租了一间商铺，签订</a:t>
            </a:r>
            <a:r>
              <a:rPr lang="en-US" altLang="zh-CN"/>
              <a:t> 1 </a:t>
            </a:r>
            <a:r>
              <a:rPr lang="zh-CN" altLang="en-US"/>
              <a:t>年租赁合同（月租金</a:t>
            </a:r>
            <a:r>
              <a:rPr lang="en-US" altLang="zh-CN"/>
              <a:t> 3000 </a:t>
            </a:r>
            <a:r>
              <a:rPr lang="zh-CN" altLang="en-US"/>
              <a:t>元），计划开奶茶店。开业</a:t>
            </a:r>
            <a:r>
              <a:rPr lang="en-US" altLang="zh-CN"/>
              <a:t> 1 </a:t>
            </a:r>
            <a:r>
              <a:rPr lang="zh-CN" altLang="en-US"/>
              <a:t>个月后，因突发疫情，景区封闭、游客清零，奶茶店完全无法经营，每月亏损</a:t>
            </a:r>
            <a:r>
              <a:rPr lang="en-US" altLang="zh-CN"/>
              <a:t> 2 </a:t>
            </a:r>
            <a:r>
              <a:rPr lang="zh-CN" altLang="en-US"/>
              <a:t>万元。小李向房东申请减免疫情期间（</a:t>
            </a:r>
            <a:r>
              <a:rPr lang="en-US" altLang="zh-CN"/>
              <a:t>3 </a:t>
            </a:r>
            <a:r>
              <a:rPr lang="zh-CN" altLang="en-US"/>
              <a:t>个月）的租金，房东以</a:t>
            </a:r>
            <a:r>
              <a:rPr lang="en-US" altLang="zh-CN"/>
              <a:t> “</a:t>
            </a:r>
            <a:r>
              <a:rPr lang="zh-CN" altLang="en-US"/>
              <a:t>合同已约定租金，疫情属商业风险</a:t>
            </a:r>
            <a:r>
              <a:rPr lang="en-US" altLang="zh-CN"/>
              <a:t>” </a:t>
            </a:r>
            <a:r>
              <a:rPr lang="zh-CN" altLang="en-US"/>
              <a:t>为由拒绝。小李的主张是否符合情势变更原则？能否要求减免租金？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：兼职履行不符合约定纠纷</a:t>
            </a:r>
            <a:endParaRPr lang="zh-CN" altLang="en-US"/>
          </a:p>
          <a:p>
            <a:r>
              <a:rPr lang="zh-CN" altLang="en-US"/>
              <a:t>小赵是高职广告专业学生，与某公司签订《兼职文案合同》，约定</a:t>
            </a:r>
            <a:r>
              <a:rPr lang="en-US" altLang="zh-CN"/>
              <a:t> “</a:t>
            </a:r>
            <a:r>
              <a:rPr lang="zh-CN" altLang="en-US"/>
              <a:t>为公司设计</a:t>
            </a:r>
            <a:r>
              <a:rPr lang="en-US" altLang="zh-CN"/>
              <a:t> 3 </a:t>
            </a:r>
            <a:r>
              <a:rPr lang="zh-CN" altLang="en-US"/>
              <a:t>套产品宣传海报，每套报酬</a:t>
            </a:r>
            <a:r>
              <a:rPr lang="en-US" altLang="zh-CN"/>
              <a:t> 1000 </a:t>
            </a:r>
            <a:r>
              <a:rPr lang="zh-CN" altLang="en-US"/>
              <a:t>元，需符合公司提供的设计规范（如色彩、排版、元素）</a:t>
            </a:r>
            <a:r>
              <a:rPr lang="en-US" altLang="zh-CN"/>
              <a:t>”</a:t>
            </a:r>
            <a:r>
              <a:rPr lang="zh-CN" altLang="en-US"/>
              <a:t>。小赵交付海报后，公司审核发现：</a:t>
            </a:r>
            <a:r>
              <a:rPr lang="en-US" altLang="zh-CN"/>
              <a:t>2 </a:t>
            </a:r>
            <a:r>
              <a:rPr lang="zh-CN" altLang="en-US"/>
              <a:t>套海报未使用约定的品牌色，</a:t>
            </a:r>
            <a:r>
              <a:rPr lang="en-US" altLang="zh-CN"/>
              <a:t>1 </a:t>
            </a:r>
            <a:r>
              <a:rPr lang="zh-CN" altLang="en-US"/>
              <a:t>套海报排版不符合规范，要求小赵修改，小赵以</a:t>
            </a:r>
            <a:r>
              <a:rPr lang="en-US" altLang="zh-CN"/>
              <a:t> “</a:t>
            </a:r>
            <a:r>
              <a:rPr lang="zh-CN" altLang="en-US"/>
              <a:t>已按自己的设计风格完成</a:t>
            </a:r>
            <a:r>
              <a:rPr lang="en-US" altLang="zh-CN"/>
              <a:t>” </a:t>
            </a:r>
            <a:r>
              <a:rPr lang="zh-CN" altLang="en-US"/>
              <a:t>为由拒绝，主张全额支付报酬。小赵的履行是否符合约定？公司应如何处理？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70000"/>
          </a:bodyPr>
          <a:p>
            <a:r>
              <a:rPr lang="zh-CN" altLang="en-US"/>
              <a:t>（</a:t>
            </a:r>
            <a:r>
              <a:rPr lang="en-US" altLang="zh-CN"/>
              <a:t>1</a:t>
            </a:r>
            <a:r>
              <a:rPr lang="zh-CN" altLang="en-US"/>
              <a:t>）全面履行原则</a:t>
            </a:r>
            <a:endParaRPr lang="zh-CN" altLang="en-US"/>
          </a:p>
          <a:p>
            <a:r>
              <a:rPr lang="zh-CN" altLang="en-US"/>
              <a:t>核心要求：</a:t>
            </a:r>
            <a:r>
              <a:rPr lang="en-US" altLang="zh-CN"/>
              <a:t>“</a:t>
            </a:r>
            <a:r>
              <a:rPr lang="zh-CN" altLang="en-US"/>
              <a:t>按约定的</a:t>
            </a:r>
            <a:r>
              <a:rPr lang="en-US" altLang="zh-CN"/>
              <a:t>‘</a:t>
            </a:r>
            <a:r>
              <a:rPr lang="zh-CN" altLang="en-US"/>
              <a:t>标的、质量、价款、期限、方式</a:t>
            </a:r>
            <a:r>
              <a:rPr lang="en-US" altLang="zh-CN"/>
              <a:t>’</a:t>
            </a:r>
            <a:r>
              <a:rPr lang="zh-CN" altLang="en-US"/>
              <a:t>全面履行，缺一不可</a:t>
            </a:r>
            <a:r>
              <a:rPr lang="en-US" altLang="zh-CN"/>
              <a:t>”</a:t>
            </a:r>
            <a:r>
              <a:rPr lang="zh-CN" altLang="en-US"/>
              <a:t>，不得擅自变更或不履行。</a:t>
            </a:r>
            <a:endParaRPr lang="zh-CN" altLang="en-US"/>
          </a:p>
          <a:p>
            <a:r>
              <a:rPr lang="zh-CN" altLang="en-US"/>
              <a:t>具体维度（结合学生场景）：</a:t>
            </a:r>
            <a:endParaRPr lang="zh-CN" altLang="en-US"/>
          </a:p>
          <a:p>
            <a:r>
              <a:rPr lang="zh-CN" altLang="en-US"/>
              <a:t>标的：如租房合同的</a:t>
            </a:r>
            <a:r>
              <a:rPr lang="en-US" altLang="zh-CN"/>
              <a:t> “</a:t>
            </a:r>
            <a:r>
              <a:rPr lang="zh-CN" altLang="en-US"/>
              <a:t>房屋</a:t>
            </a:r>
            <a:r>
              <a:rPr lang="en-US" altLang="zh-CN"/>
              <a:t>” </a:t>
            </a:r>
            <a:r>
              <a:rPr lang="zh-CN" altLang="en-US"/>
              <a:t>需是约定的具体房屋，不得换为其他房间；</a:t>
            </a:r>
            <a:endParaRPr lang="zh-CN" altLang="en-US"/>
          </a:p>
          <a:p>
            <a:r>
              <a:rPr lang="zh-CN" altLang="en-US"/>
              <a:t>质量：如兼职文案需符合约定的设计规范，二手电脑需符合</a:t>
            </a:r>
            <a:r>
              <a:rPr lang="en-US" altLang="zh-CN"/>
              <a:t> “</a:t>
            </a:r>
            <a:r>
              <a:rPr lang="zh-CN" altLang="en-US"/>
              <a:t>能正常使用</a:t>
            </a:r>
            <a:r>
              <a:rPr lang="en-US" altLang="zh-CN"/>
              <a:t>” </a:t>
            </a:r>
            <a:r>
              <a:rPr lang="zh-CN" altLang="en-US"/>
              <a:t>的约定；</a:t>
            </a:r>
            <a:endParaRPr lang="zh-CN" altLang="en-US"/>
          </a:p>
          <a:p>
            <a:r>
              <a:rPr lang="zh-CN" altLang="en-US"/>
              <a:t>价款</a:t>
            </a:r>
            <a:r>
              <a:rPr lang="en-US" altLang="zh-CN"/>
              <a:t> / </a:t>
            </a:r>
            <a:r>
              <a:rPr lang="zh-CN" altLang="en-US"/>
              <a:t>报酬：如租金每月</a:t>
            </a:r>
            <a:r>
              <a:rPr lang="en-US" altLang="zh-CN"/>
              <a:t> 1500 </a:t>
            </a:r>
            <a:r>
              <a:rPr lang="zh-CN" altLang="en-US"/>
              <a:t>元，需按时足额支付，不得拖欠；</a:t>
            </a:r>
            <a:endParaRPr lang="zh-CN" altLang="en-US"/>
          </a:p>
          <a:p>
            <a:r>
              <a:rPr lang="zh-CN" altLang="en-US"/>
              <a:t>期限：如兼职需在</a:t>
            </a:r>
            <a:r>
              <a:rPr lang="en-US" altLang="zh-CN"/>
              <a:t> “3 </a:t>
            </a:r>
            <a:r>
              <a:rPr lang="zh-CN" altLang="en-US"/>
              <a:t>天内交付文案</a:t>
            </a:r>
            <a:r>
              <a:rPr lang="en-US" altLang="zh-CN"/>
              <a:t>”</a:t>
            </a:r>
            <a:r>
              <a:rPr lang="zh-CN" altLang="en-US"/>
              <a:t>，不得延迟；</a:t>
            </a:r>
            <a:endParaRPr lang="zh-CN" altLang="en-US"/>
          </a:p>
          <a:p>
            <a:r>
              <a:rPr lang="zh-CN" altLang="en-US"/>
              <a:t>方式：如借款合同约定</a:t>
            </a:r>
            <a:r>
              <a:rPr lang="en-US" altLang="zh-CN"/>
              <a:t> “</a:t>
            </a:r>
            <a:r>
              <a:rPr lang="zh-CN" altLang="en-US"/>
              <a:t>按月还款</a:t>
            </a:r>
            <a:r>
              <a:rPr lang="en-US" altLang="zh-CN"/>
              <a:t>”</a:t>
            </a:r>
            <a:r>
              <a:rPr lang="zh-CN" altLang="en-US"/>
              <a:t>，不得要求一次性还清。</a:t>
            </a:r>
            <a:endParaRPr lang="zh-CN" altLang="en-US"/>
          </a:p>
          <a:p>
            <a:r>
              <a:rPr lang="zh-CN" altLang="en-US"/>
              <a:t>学生场景举例：</a:t>
            </a:r>
            <a:r>
              <a:rPr lang="en-US" altLang="zh-CN"/>
              <a:t>“</a:t>
            </a:r>
            <a:r>
              <a:rPr lang="zh-CN" altLang="en-US"/>
              <a:t>你兼职做家教，约定</a:t>
            </a:r>
            <a:r>
              <a:rPr lang="en-US" altLang="zh-CN"/>
              <a:t>‘</a:t>
            </a:r>
            <a:r>
              <a:rPr lang="zh-CN" altLang="en-US"/>
              <a:t>每周</a:t>
            </a:r>
            <a:r>
              <a:rPr lang="en-US" altLang="zh-CN"/>
              <a:t> 2 </a:t>
            </a:r>
            <a:r>
              <a:rPr lang="zh-CN" altLang="en-US"/>
              <a:t>次，每次</a:t>
            </a:r>
            <a:r>
              <a:rPr lang="en-US" altLang="zh-CN"/>
              <a:t> 2 </a:t>
            </a:r>
            <a:r>
              <a:rPr lang="zh-CN" altLang="en-US"/>
              <a:t>小时</a:t>
            </a:r>
            <a:r>
              <a:rPr lang="en-US" altLang="zh-CN"/>
              <a:t>’</a:t>
            </a:r>
            <a:r>
              <a:rPr lang="zh-CN" altLang="en-US"/>
              <a:t>，若你每次只来</a:t>
            </a:r>
            <a:r>
              <a:rPr lang="en-US" altLang="zh-CN"/>
              <a:t> 1.5 </a:t>
            </a:r>
            <a:r>
              <a:rPr lang="zh-CN" altLang="en-US"/>
              <a:t>小时，或无故缺席，就违反全面履行原则，家长可扣减相应报酬。</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endParaRPr lang="en-US" altLang="zh-CN"/>
          </a:p>
          <a:p>
            <a:r>
              <a:rPr lang="zh-CN" altLang="en-US"/>
              <a:t>《民法典》第</a:t>
            </a:r>
            <a:r>
              <a:rPr lang="en-US" altLang="zh-CN"/>
              <a:t> 509 </a:t>
            </a:r>
            <a:r>
              <a:rPr lang="zh-CN" altLang="en-US"/>
              <a:t>条【合同履行原则】：</a:t>
            </a:r>
            <a:r>
              <a:rPr lang="en-US" altLang="zh-CN"/>
              <a:t>“</a:t>
            </a:r>
            <a:r>
              <a:rPr lang="zh-CN" altLang="en-US"/>
              <a:t>当事人应当按照约定全面履行自己的义务。当事人应当遵循诚信原则，根据合同的性质、目的和交易习惯履行通知、协助、保密等义务。</a:t>
            </a:r>
            <a:r>
              <a:rPr lang="en-US" altLang="zh-CN"/>
              <a:t>”</a:t>
            </a:r>
            <a:endParaRPr lang="en-US" altLang="zh-CN"/>
          </a:p>
          <a:p>
            <a:r>
              <a:rPr lang="zh-CN" altLang="en-US">
                <a:solidFill>
                  <a:srgbClr val="FF0000"/>
                </a:solidFill>
              </a:rPr>
              <a:t>解读：全面履行原则要求当事人按约定的标的、数量、质量、履行方式等履行义务，不得擅自变更。</a:t>
            </a:r>
            <a:endParaRPr lang="zh-CN" altLang="en-US">
              <a:solidFill>
                <a:srgbClr val="FF0000"/>
              </a:solidFill>
            </a:endParaRPr>
          </a:p>
          <a:p>
            <a:r>
              <a:rPr lang="zh-CN" altLang="en-US"/>
              <a:t>对应主案例</a:t>
            </a:r>
            <a:r>
              <a:rPr lang="en-US" altLang="zh-CN"/>
              <a:t> 1</a:t>
            </a:r>
            <a:r>
              <a:rPr lang="zh-CN" altLang="en-US"/>
              <a:t>：合同约定</a:t>
            </a:r>
            <a:r>
              <a:rPr lang="en-US" altLang="zh-CN"/>
              <a:t> “</a:t>
            </a:r>
            <a:r>
              <a:rPr lang="zh-CN" altLang="en-US"/>
              <a:t>不得转租</a:t>
            </a:r>
            <a:r>
              <a:rPr lang="en-US" altLang="zh-CN"/>
              <a:t>”</a:t>
            </a:r>
            <a:r>
              <a:rPr lang="zh-CN" altLang="en-US"/>
              <a:t>，小王擅自转租，违反全面履行原则，老张有权解除合同。</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533 </a:t>
            </a:r>
            <a:r>
              <a:rPr lang="zh-CN" altLang="en-US"/>
              <a:t>条【情势变更】：</a:t>
            </a:r>
            <a:r>
              <a:rPr lang="en-US" altLang="zh-CN"/>
              <a:t>“</a:t>
            </a:r>
            <a:r>
              <a:rPr lang="zh-CN" altLang="en-US"/>
              <a:t>合同成立后，合同的基础条件发生了当事人在订立合同时无法预见的、不属于商业风险的重大变化，继续履行合同对于当事人一方明显不公平的，受不利影响的当事人可以与对方重新协商；在合理期限内协商不成的，当事人可以请求人民法院或者仲裁机构变更或者解除合同。</a:t>
            </a:r>
            <a:r>
              <a:rPr lang="en-US" altLang="zh-CN"/>
              <a:t>”</a:t>
            </a:r>
            <a:endParaRPr lang="en-US" altLang="zh-CN"/>
          </a:p>
          <a:p>
            <a:r>
              <a:rPr lang="zh-CN" altLang="en-US">
                <a:solidFill>
                  <a:srgbClr val="FF0000"/>
                </a:solidFill>
              </a:rPr>
              <a:t>解读：情势变更的适用条件：不可预见、非商业风险、继续履行明显不公平。</a:t>
            </a:r>
            <a:r>
              <a:rPr lang="zh-CN" altLang="en-US"/>
              <a:t>对应拓展案例</a:t>
            </a:r>
            <a:r>
              <a:rPr lang="en-US" altLang="zh-CN"/>
              <a:t> 2</a:t>
            </a:r>
            <a:r>
              <a:rPr lang="zh-CN" altLang="en-US"/>
              <a:t>：疫情爆发属于不可预见的重大变化，不属于商业风险，继续支付全额租金对小李明显不公平，小李可要求减免租金，协商不成可起诉。</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577 </a:t>
            </a:r>
            <a:r>
              <a:rPr lang="zh-CN" altLang="en-US"/>
              <a:t>条【违约责任】：</a:t>
            </a:r>
            <a:r>
              <a:rPr lang="en-US" altLang="zh-CN"/>
              <a:t>“</a:t>
            </a:r>
            <a:r>
              <a:rPr lang="zh-CN" altLang="en-US"/>
              <a:t>当事人一方不履行合同义务或者履行合同义务不符合约定的，应当承担继续履行、采取补救措施或者赔偿损失等违约责任。</a:t>
            </a:r>
            <a:r>
              <a:rPr lang="en-US" altLang="zh-CN"/>
              <a:t>”</a:t>
            </a:r>
            <a:endParaRPr lang="en-US" altLang="zh-CN"/>
          </a:p>
          <a:p>
            <a:r>
              <a:rPr lang="zh-CN" altLang="en-US">
                <a:solidFill>
                  <a:srgbClr val="FF0000"/>
                </a:solidFill>
              </a:rPr>
              <a:t>解读：履行不符合约定（如质量不符），需承担违约责任，如采取补救措施（修改海报）、减少报酬。</a:t>
            </a:r>
            <a:endParaRPr lang="zh-CN" altLang="en-US">
              <a:solidFill>
                <a:srgbClr val="FF0000"/>
              </a:solidFill>
            </a:endParaRPr>
          </a:p>
          <a:p>
            <a:r>
              <a:rPr lang="zh-CN" altLang="en-US"/>
              <a:t>对应拓展案例</a:t>
            </a:r>
            <a:r>
              <a:rPr lang="en-US" altLang="zh-CN"/>
              <a:t> 3</a:t>
            </a:r>
            <a:r>
              <a:rPr lang="zh-CN" altLang="en-US"/>
              <a:t>：小赵设计的海报未达到公司约定要求，履行不符合约定，公司可要求小赵修改（补救措施），若修改后符合要求，支付全额</a:t>
            </a:r>
            <a:r>
              <a:rPr lang="en-US" altLang="zh-CN"/>
              <a:t> 3000 </a:t>
            </a:r>
            <a:r>
              <a:rPr lang="zh-CN" altLang="en-US"/>
              <a:t>元；若不修改或修改后仍不符合，公司可减少报酬（如支付</a:t>
            </a:r>
            <a:r>
              <a:rPr lang="en-US" altLang="zh-CN"/>
              <a:t> 500-800 </a:t>
            </a:r>
            <a:r>
              <a:rPr lang="zh-CN" altLang="en-US"/>
              <a:t>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：网购平台的要约与承诺</a:t>
            </a:r>
            <a:endParaRPr lang="zh-CN" altLang="en-US"/>
          </a:p>
          <a:p>
            <a:endParaRPr lang="en-US" altLang="zh-CN"/>
          </a:p>
          <a:p>
            <a:r>
              <a:rPr lang="zh-CN" altLang="en-US"/>
              <a:t>小王是高职电商专业学生，在某购物平台看到商家发布的</a:t>
            </a:r>
            <a:r>
              <a:rPr lang="en-US" altLang="zh-CN"/>
              <a:t> “</a:t>
            </a:r>
            <a:r>
              <a:rPr lang="zh-CN" altLang="en-US"/>
              <a:t>某品牌无线耳机，售价</a:t>
            </a:r>
            <a:r>
              <a:rPr lang="en-US" altLang="zh-CN"/>
              <a:t> 199 </a:t>
            </a:r>
            <a:r>
              <a:rPr lang="zh-CN" altLang="en-US"/>
              <a:t>元，库存</a:t>
            </a:r>
            <a:r>
              <a:rPr lang="en-US" altLang="zh-CN"/>
              <a:t> 100 </a:t>
            </a:r>
            <a:r>
              <a:rPr lang="zh-CN" altLang="en-US"/>
              <a:t>件</a:t>
            </a:r>
            <a:r>
              <a:rPr lang="en-US" altLang="zh-CN"/>
              <a:t>” </a:t>
            </a:r>
            <a:r>
              <a:rPr lang="zh-CN" altLang="en-US"/>
              <a:t>的商品页面，小王点击</a:t>
            </a:r>
            <a:r>
              <a:rPr lang="en-US" altLang="zh-CN"/>
              <a:t> “</a:t>
            </a:r>
            <a:r>
              <a:rPr lang="zh-CN" altLang="en-US"/>
              <a:t>加入购物车</a:t>
            </a:r>
            <a:r>
              <a:rPr lang="en-US" altLang="zh-CN"/>
              <a:t>” </a:t>
            </a:r>
            <a:r>
              <a:rPr lang="zh-CN" altLang="en-US"/>
              <a:t>并完成付款，系统显示</a:t>
            </a:r>
            <a:r>
              <a:rPr lang="en-US" altLang="zh-CN"/>
              <a:t> “</a:t>
            </a:r>
            <a:r>
              <a:rPr lang="zh-CN" altLang="en-US"/>
              <a:t>订单已确认</a:t>
            </a:r>
            <a:r>
              <a:rPr lang="en-US" altLang="zh-CN"/>
              <a:t>”</a:t>
            </a:r>
            <a:r>
              <a:rPr lang="zh-CN" altLang="en-US"/>
              <a:t>。后商家以</a:t>
            </a:r>
            <a:r>
              <a:rPr lang="en-US" altLang="zh-CN"/>
              <a:t> “</a:t>
            </a:r>
            <a:r>
              <a:rPr lang="zh-CN" altLang="en-US"/>
              <a:t>价格标错，应为</a:t>
            </a:r>
            <a:r>
              <a:rPr lang="en-US" altLang="zh-CN"/>
              <a:t> 299 </a:t>
            </a:r>
            <a:r>
              <a:rPr lang="zh-CN" altLang="en-US"/>
              <a:t>元</a:t>
            </a:r>
            <a:r>
              <a:rPr lang="en-US" altLang="zh-CN"/>
              <a:t>” </a:t>
            </a:r>
            <a:r>
              <a:rPr lang="zh-CN" altLang="en-US"/>
              <a:t>为由，要求小王补差价或取消订单。该合同是否成立？商家的主张是否合法？</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a:t>
            </a:r>
            <a:r>
              <a:rPr lang="en-US" altLang="zh-CN"/>
              <a:t>2</a:t>
            </a:r>
            <a:r>
              <a:rPr lang="zh-CN" altLang="en-US"/>
              <a:t>）诚信原则与附随义务</a:t>
            </a:r>
            <a:endParaRPr lang="zh-CN" altLang="en-US"/>
          </a:p>
          <a:p>
            <a:r>
              <a:rPr lang="zh-CN" altLang="en-US"/>
              <a:t>核心要求：履行合同不仅要</a:t>
            </a:r>
            <a:r>
              <a:rPr lang="en-US" altLang="zh-CN"/>
              <a:t> “</a:t>
            </a:r>
            <a:r>
              <a:rPr lang="zh-CN" altLang="en-US"/>
              <a:t>按约定做事</a:t>
            </a:r>
            <a:r>
              <a:rPr lang="en-US" altLang="zh-CN"/>
              <a:t>”</a:t>
            </a:r>
            <a:r>
              <a:rPr lang="zh-CN" altLang="en-US"/>
              <a:t>，还要</a:t>
            </a:r>
            <a:r>
              <a:rPr lang="en-US" altLang="zh-CN"/>
              <a:t> “</a:t>
            </a:r>
            <a:r>
              <a:rPr lang="zh-CN" altLang="en-US"/>
              <a:t>善意协助对方</a:t>
            </a:r>
            <a:r>
              <a:rPr lang="en-US" altLang="zh-CN"/>
              <a:t>”</a:t>
            </a:r>
            <a:r>
              <a:rPr lang="zh-CN" altLang="en-US"/>
              <a:t>，履行附随义务（非合同明确约定，但基于诚信产生）。</a:t>
            </a:r>
            <a:endParaRPr lang="zh-CN" altLang="en-US"/>
          </a:p>
          <a:p>
            <a:r>
              <a:rPr lang="zh-CN" altLang="en-US"/>
              <a:t>学生常见附随义务：</a:t>
            </a:r>
            <a:endParaRPr lang="zh-CN" altLang="en-US"/>
          </a:p>
          <a:p>
            <a:r>
              <a:rPr lang="zh-CN" altLang="en-US"/>
              <a:t>通知义务：如租房时房屋漏水，需及时通知房东维修；</a:t>
            </a:r>
            <a:endParaRPr lang="zh-CN" altLang="en-US"/>
          </a:p>
          <a:p>
            <a:r>
              <a:rPr lang="zh-CN" altLang="en-US"/>
              <a:t>协助义务：如兼职时需向公司提供必要的素材（如产品信息）；</a:t>
            </a:r>
            <a:endParaRPr lang="zh-CN" altLang="en-US"/>
          </a:p>
          <a:p>
            <a:r>
              <a:rPr lang="zh-CN" altLang="en-US"/>
              <a:t>保密义务：如兼职接触到公司客户信息，不得泄露。</a:t>
            </a:r>
            <a:endParaRPr lang="zh-CN" altLang="en-US"/>
          </a:p>
          <a:p>
            <a:r>
              <a:rPr lang="zh-CN" altLang="en-US"/>
              <a:t>举例：</a:t>
            </a:r>
            <a:r>
              <a:rPr lang="en-US" altLang="zh-CN"/>
              <a:t>“</a:t>
            </a:r>
            <a:r>
              <a:rPr lang="zh-CN" altLang="en-US"/>
              <a:t>你租的房子水管爆裂，若不及时通知房东，导致楼下被淹，你因违反通知义务，需承担赔偿责任。</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3</a:t>
            </a:r>
            <a:r>
              <a:rPr lang="zh-CN" altLang="en-US"/>
              <a:t>）情势变更原则</a:t>
            </a:r>
            <a:endParaRPr lang="zh-CN" altLang="en-US"/>
          </a:p>
          <a:p>
            <a:r>
              <a:rPr lang="zh-CN" altLang="en-US"/>
              <a:t>适用条件（三要件）：</a:t>
            </a:r>
            <a:endParaRPr lang="zh-CN" altLang="en-US"/>
          </a:p>
          <a:p>
            <a:r>
              <a:rPr lang="zh-CN" altLang="en-US"/>
              <a:t>不可预见：签约时无法预料（如突发疫情、自然灾害，排除</a:t>
            </a:r>
            <a:r>
              <a:rPr lang="en-US" altLang="zh-CN"/>
              <a:t> “</a:t>
            </a:r>
            <a:r>
              <a:rPr lang="zh-CN" altLang="en-US"/>
              <a:t>明知会涨价仍签约</a:t>
            </a:r>
            <a:r>
              <a:rPr lang="en-US" altLang="zh-CN"/>
              <a:t>” </a:t>
            </a:r>
            <a:r>
              <a:rPr lang="zh-CN" altLang="en-US"/>
              <a:t>的情形）；</a:t>
            </a:r>
            <a:endParaRPr lang="zh-CN" altLang="en-US"/>
          </a:p>
          <a:p>
            <a:r>
              <a:rPr lang="zh-CN" altLang="en-US"/>
              <a:t>非商业风险：不是正常经营中的风险（如价格波动、客源减少属商业风险，不适用；疫情、政策突变属非商业风险）；</a:t>
            </a:r>
            <a:endParaRPr lang="zh-CN" altLang="en-US"/>
          </a:p>
          <a:p>
            <a:r>
              <a:rPr lang="zh-CN" altLang="en-US"/>
              <a:t>显失公平：继续履行会导致一方严重亏损，另一方额外获利（如小李每月付</a:t>
            </a:r>
            <a:r>
              <a:rPr lang="en-US" altLang="zh-CN"/>
              <a:t> 3000 </a:t>
            </a:r>
            <a:r>
              <a:rPr lang="zh-CN" altLang="en-US"/>
              <a:t>元租金却无收入，房东无损失却继续收租）。</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处理流程：</a:t>
            </a:r>
            <a:endParaRPr lang="zh-CN" altLang="en-US"/>
          </a:p>
          <a:p>
            <a:r>
              <a:rPr lang="zh-CN" altLang="en-US"/>
              <a:t>先与对方协商（如小李与房东协商减免租金）；</a:t>
            </a:r>
            <a:endParaRPr lang="zh-CN" altLang="en-US"/>
          </a:p>
          <a:p>
            <a:r>
              <a:rPr lang="zh-CN" altLang="en-US"/>
              <a:t>协商不成，向法院</a:t>
            </a:r>
            <a:r>
              <a:rPr lang="en-US" altLang="zh-CN"/>
              <a:t> / </a:t>
            </a:r>
            <a:r>
              <a:rPr lang="zh-CN" altLang="en-US"/>
              <a:t>仲裁机构申请变更（如减免租金）或解除合同；</a:t>
            </a:r>
            <a:endParaRPr lang="zh-CN" altLang="en-US"/>
          </a:p>
          <a:p>
            <a:r>
              <a:rPr lang="zh-CN" altLang="en-US"/>
              <a:t>学生场景提示：</a:t>
            </a:r>
            <a:r>
              <a:rPr lang="en-US" altLang="zh-CN"/>
              <a:t>“</a:t>
            </a:r>
            <a:r>
              <a:rPr lang="zh-CN" altLang="en-US"/>
              <a:t>情势变更需法院认定，不得自行主张（如不能以</a:t>
            </a:r>
            <a:r>
              <a:rPr lang="en-US" altLang="zh-CN"/>
              <a:t>‘</a:t>
            </a:r>
            <a:r>
              <a:rPr lang="zh-CN" altLang="en-US"/>
              <a:t>生意不好</a:t>
            </a:r>
            <a:r>
              <a:rPr lang="en-US" altLang="zh-CN"/>
              <a:t>’</a:t>
            </a:r>
            <a:r>
              <a:rPr lang="zh-CN" altLang="en-US"/>
              <a:t>为由擅自不付租金），需提供证据（如疫情封控通知、亏损账单）。</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1</a:t>
            </a:r>
            <a:r>
              <a:rPr lang="zh-CN" altLang="en-US"/>
              <a:t>）分析主案例</a:t>
            </a:r>
            <a:r>
              <a:rPr lang="en-US" altLang="zh-CN"/>
              <a:t> 1</a:t>
            </a:r>
            <a:endParaRPr lang="en-US" altLang="zh-CN"/>
          </a:p>
          <a:p>
            <a:r>
              <a:rPr lang="zh-CN" altLang="en-US"/>
              <a:t>问题：</a:t>
            </a:r>
            <a:r>
              <a:rPr lang="en-US" altLang="zh-CN"/>
              <a:t>“</a:t>
            </a:r>
            <a:r>
              <a:rPr lang="zh-CN" altLang="en-US"/>
              <a:t>小王的转租行为是否违反全面履行原则？老张能否解除合同？若小王已收小李</a:t>
            </a:r>
            <a:r>
              <a:rPr lang="en-US" altLang="zh-CN"/>
              <a:t> 1 </a:t>
            </a:r>
            <a:r>
              <a:rPr lang="zh-CN" altLang="en-US"/>
              <a:t>个月租金，该租金归谁？</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违反，合同明确约定</a:t>
            </a:r>
            <a:r>
              <a:rPr lang="en-US" altLang="zh-CN">
                <a:solidFill>
                  <a:srgbClr val="FF0000"/>
                </a:solidFill>
              </a:rPr>
              <a:t>‘</a:t>
            </a:r>
            <a:r>
              <a:rPr lang="zh-CN" altLang="en-US">
                <a:solidFill>
                  <a:srgbClr val="FF0000"/>
                </a:solidFill>
              </a:rPr>
              <a:t>不得转租</a:t>
            </a:r>
            <a:r>
              <a:rPr lang="en-US" altLang="zh-CN">
                <a:solidFill>
                  <a:srgbClr val="FF0000"/>
                </a:solidFill>
              </a:rPr>
              <a:t>’</a:t>
            </a:r>
            <a:r>
              <a:rPr lang="zh-CN" altLang="en-US">
                <a:solidFill>
                  <a:srgbClr val="FF0000"/>
                </a:solidFill>
              </a:rPr>
              <a:t>；老张能解除合同（依据《民法典》第</a:t>
            </a:r>
            <a:r>
              <a:rPr lang="en-US" altLang="zh-CN">
                <a:solidFill>
                  <a:srgbClr val="FF0000"/>
                </a:solidFill>
              </a:rPr>
              <a:t> 716 </a:t>
            </a:r>
            <a:r>
              <a:rPr lang="zh-CN" altLang="en-US">
                <a:solidFill>
                  <a:srgbClr val="FF0000"/>
                </a:solidFill>
              </a:rPr>
              <a:t>条）；小王收的</a:t>
            </a:r>
            <a:r>
              <a:rPr lang="en-US" altLang="zh-CN">
                <a:solidFill>
                  <a:srgbClr val="FF0000"/>
                </a:solidFill>
              </a:rPr>
              <a:t> 1 </a:t>
            </a:r>
            <a:r>
              <a:rPr lang="zh-CN" altLang="en-US">
                <a:solidFill>
                  <a:srgbClr val="FF0000"/>
                </a:solidFill>
              </a:rPr>
              <a:t>个月租金（</a:t>
            </a:r>
            <a:r>
              <a:rPr lang="en-US" altLang="zh-CN">
                <a:solidFill>
                  <a:srgbClr val="FF0000"/>
                </a:solidFill>
              </a:rPr>
              <a:t>1500 </a:t>
            </a:r>
            <a:r>
              <a:rPr lang="zh-CN" altLang="en-US">
                <a:solidFill>
                  <a:srgbClr val="FF0000"/>
                </a:solidFill>
              </a:rPr>
              <a:t>元）属</a:t>
            </a:r>
            <a:r>
              <a:rPr lang="en-US" altLang="zh-CN">
                <a:solidFill>
                  <a:srgbClr val="FF0000"/>
                </a:solidFill>
              </a:rPr>
              <a:t>‘</a:t>
            </a:r>
            <a:r>
              <a:rPr lang="zh-CN" altLang="en-US">
                <a:solidFill>
                  <a:srgbClr val="FF0000"/>
                </a:solidFill>
              </a:rPr>
              <a:t>不当得利</a:t>
            </a:r>
            <a:r>
              <a:rPr lang="en-US" altLang="zh-CN">
                <a:solidFill>
                  <a:srgbClr val="FF0000"/>
                </a:solidFill>
              </a:rPr>
              <a:t>’</a:t>
            </a:r>
            <a:r>
              <a:rPr lang="zh-CN" altLang="en-US">
                <a:solidFill>
                  <a:srgbClr val="FF0000"/>
                </a:solidFill>
              </a:rPr>
              <a:t>，需返还给老张（因小王无权利收取转租租金）。</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案例分析环节（师生互动</a:t>
            </a:r>
            <a:r>
              <a:rPr lang="en-US" altLang="zh-CN">
                <a:sym typeface="+mn-ea"/>
              </a:rPr>
              <a:t> + </a:t>
            </a:r>
            <a:r>
              <a:rPr lang="zh-CN" altLang="en-US">
                <a:sym typeface="+mn-ea"/>
              </a:rPr>
              <a:t>规则应用）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2</a:t>
            </a:r>
            <a:r>
              <a:rPr lang="zh-CN" altLang="en-US"/>
              <a:t>）分析拓展案例</a:t>
            </a:r>
            <a:r>
              <a:rPr lang="en-US" altLang="zh-CN"/>
              <a:t> 2</a:t>
            </a:r>
            <a:endParaRPr lang="en-US" altLang="zh-CN"/>
          </a:p>
          <a:p>
            <a:r>
              <a:rPr lang="zh-CN" altLang="en-US"/>
              <a:t>问题：</a:t>
            </a:r>
            <a:r>
              <a:rPr lang="en-US" altLang="zh-CN"/>
              <a:t>“</a:t>
            </a:r>
            <a:r>
              <a:rPr lang="zh-CN" altLang="en-US"/>
              <a:t>疫情是否属于情势变更？房东主张</a:t>
            </a:r>
            <a:r>
              <a:rPr lang="en-US" altLang="zh-CN"/>
              <a:t>‘</a:t>
            </a:r>
            <a:r>
              <a:rPr lang="zh-CN" altLang="en-US"/>
              <a:t>疫情是商业风险</a:t>
            </a:r>
            <a:r>
              <a:rPr lang="en-US" altLang="zh-CN"/>
              <a:t>’</a:t>
            </a:r>
            <a:r>
              <a:rPr lang="zh-CN" altLang="en-US"/>
              <a:t>是否成立？小李该如何举证证明</a:t>
            </a:r>
            <a:r>
              <a:rPr lang="en-US" altLang="zh-CN"/>
              <a:t>‘</a:t>
            </a:r>
            <a:r>
              <a:rPr lang="zh-CN" altLang="en-US"/>
              <a:t>显失公平</a:t>
            </a:r>
            <a:r>
              <a:rPr lang="en-US" altLang="zh-CN"/>
              <a:t>’</a:t>
            </a:r>
            <a:r>
              <a:rPr lang="zh-CN" altLang="en-US"/>
              <a:t>？</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属于情势变更；不成立，疫情是不可预见的非商业风险；小李可提供</a:t>
            </a:r>
            <a:r>
              <a:rPr lang="en-US" altLang="zh-CN">
                <a:solidFill>
                  <a:srgbClr val="FF0000"/>
                </a:solidFill>
              </a:rPr>
              <a:t>‘</a:t>
            </a:r>
            <a:r>
              <a:rPr lang="zh-CN" altLang="en-US">
                <a:solidFill>
                  <a:srgbClr val="FF0000"/>
                </a:solidFill>
              </a:rPr>
              <a:t>景区封闭通知</a:t>
            </a:r>
            <a:r>
              <a:rPr lang="en-US" altLang="zh-CN">
                <a:solidFill>
                  <a:srgbClr val="FF0000"/>
                </a:solidFill>
              </a:rPr>
              <a:t>’‘</a:t>
            </a:r>
            <a:r>
              <a:rPr lang="zh-CN" altLang="en-US">
                <a:solidFill>
                  <a:srgbClr val="FF0000"/>
                </a:solidFill>
              </a:rPr>
              <a:t>奶茶店停业照片</a:t>
            </a:r>
            <a:r>
              <a:rPr lang="en-US" altLang="zh-CN">
                <a:solidFill>
                  <a:srgbClr val="FF0000"/>
                </a:solidFill>
              </a:rPr>
              <a:t>’‘</a:t>
            </a:r>
            <a:r>
              <a:rPr lang="zh-CN" altLang="en-US">
                <a:solidFill>
                  <a:srgbClr val="FF0000"/>
                </a:solidFill>
              </a:rPr>
              <a:t>每月亏损账单</a:t>
            </a:r>
            <a:r>
              <a:rPr lang="en-US" altLang="zh-CN">
                <a:solidFill>
                  <a:srgbClr val="FF0000"/>
                </a:solidFill>
              </a:rPr>
              <a:t>’</a:t>
            </a:r>
            <a:r>
              <a:rPr lang="zh-CN" altLang="en-US">
                <a:solidFill>
                  <a:srgbClr val="FF0000"/>
                </a:solidFill>
              </a:rPr>
              <a:t>等证据，证明继续付租金显失公平。</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3</a:t>
            </a:r>
            <a:r>
              <a:rPr lang="zh-CN" altLang="en-US"/>
              <a:t>）分析拓展案例</a:t>
            </a:r>
            <a:r>
              <a:rPr lang="en-US" altLang="zh-CN"/>
              <a:t> 3</a:t>
            </a:r>
            <a:endParaRPr lang="en-US" altLang="zh-CN"/>
          </a:p>
          <a:p>
            <a:r>
              <a:rPr lang="zh-CN" altLang="en-US"/>
              <a:t>问题：</a:t>
            </a:r>
            <a:r>
              <a:rPr lang="en-US" altLang="zh-CN"/>
              <a:t>“</a:t>
            </a:r>
            <a:r>
              <a:rPr lang="zh-CN" altLang="en-US"/>
              <a:t>小赵的履行是否符合约定？公司能否要求小赵修改海报？若小赵拒绝修改，公司该如何处理？</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不符合，海报未按约定的设计规范制作；公司能要求小赵修改（补救措施）；若小赵拒绝，公司可减少报酬（如按完成质量支付</a:t>
            </a:r>
            <a:r>
              <a:rPr lang="en-US" altLang="zh-CN">
                <a:solidFill>
                  <a:srgbClr val="FF0000"/>
                </a:solidFill>
              </a:rPr>
              <a:t> 1500 </a:t>
            </a:r>
            <a:r>
              <a:rPr lang="zh-CN" altLang="en-US">
                <a:solidFill>
                  <a:srgbClr val="FF0000"/>
                </a:solidFill>
              </a:rPr>
              <a:t>元），或起诉要求小赵承担违约责任（如赔偿重新设计的费用）。</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30 课时：合同（四）—— 合同的变更与解除</a:t>
            </a:r>
            <a:endParaRPr lang="zh-CN" altLang="en-US"/>
          </a:p>
        </p:txBody>
      </p:sp>
      <p:pic>
        <p:nvPicPr>
          <p:cNvPr id="3" name="内容占位符 2" descr="d09345e0-bd3c-11f0-b37d-6e5bdc7b5bcc"/>
          <p:cNvPicPr>
            <a:picLocks noChangeAspect="1"/>
          </p:cNvPicPr>
          <p:nvPr>
            <p:ph idx="16390"/>
            <p:custDataLst>
              <p:tags r:id="rId2"/>
            </p:custDataLst>
          </p:nvPr>
        </p:nvPicPr>
        <p:blipFill>
          <a:blip r:embed="rId3"/>
          <a:srcRect l="13613" r="13782"/>
          <a:stretch>
            <a:fillRect/>
          </a:stretch>
        </p:blipFill>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p:spPr>
      </p:pic>
      <p:sp>
        <p:nvSpPr>
          <p:cNvPr id="4" name="文本占位符 3"/>
          <p:cNvSpPr>
            <a:spLocks noGrp="1"/>
          </p:cNvSpPr>
          <p:nvPr>
            <p:ph type="body" idx="16386"/>
            <p:custDataLst>
              <p:tags r:id="rId4"/>
            </p:custDataLst>
          </p:nvPr>
        </p:nvSpPr>
        <p:spPr/>
        <p:txBody>
          <a:bodyPr/>
          <a:p>
            <a:r>
              <a:rPr lang="zh-CN" altLang="en-US"/>
              <a:t>合同变更</a:t>
            </a:r>
            <a:endParaRPr lang="zh-CN" altLang="en-US"/>
          </a:p>
        </p:txBody>
      </p:sp>
      <p:sp>
        <p:nvSpPr>
          <p:cNvPr id="5" name="文本占位符 4"/>
          <p:cNvSpPr>
            <a:spLocks noGrp="1"/>
          </p:cNvSpPr>
          <p:nvPr>
            <p:ph type="body" idx="16387"/>
            <p:custDataLst>
              <p:tags r:id="rId5"/>
            </p:custDataLst>
          </p:nvPr>
        </p:nvSpPr>
        <p:spPr/>
        <p:txBody>
          <a:bodyPr/>
          <a:p>
            <a:r>
              <a:rPr lang="zh-CN" altLang="en-US"/>
              <a:t>详细描述：合同变更是指合同成立后，当事人在原合同的基础上对合同的内容进行修改或者补充。合同变更需经当事人协商一致，遵循法定程序，以适应实际情况的变化。</a:t>
            </a:r>
            <a:endParaRPr lang="zh-CN" altLang="en-US"/>
          </a:p>
        </p:txBody>
      </p:sp>
      <p:sp>
        <p:nvSpPr>
          <p:cNvPr id="6" name="文本占位符 5"/>
          <p:cNvSpPr>
            <a:spLocks noGrp="1"/>
          </p:cNvSpPr>
          <p:nvPr>
            <p:ph type="body" idx="16388"/>
            <p:custDataLst>
              <p:tags r:id="rId6"/>
            </p:custDataLst>
          </p:nvPr>
        </p:nvSpPr>
        <p:spPr/>
        <p:txBody>
          <a:bodyPr/>
          <a:p>
            <a:r>
              <a:rPr lang="zh-CN" altLang="en-US"/>
              <a:t>合同解除</a:t>
            </a:r>
            <a:endParaRPr lang="zh-CN" altLang="en-US"/>
          </a:p>
        </p:txBody>
      </p:sp>
      <p:sp>
        <p:nvSpPr>
          <p:cNvPr id="7" name="文本占位符 6"/>
          <p:cNvSpPr>
            <a:spLocks noGrp="1"/>
          </p:cNvSpPr>
          <p:nvPr>
            <p:ph type="body" idx="16389"/>
            <p:custDataLst>
              <p:tags r:id="rId7"/>
            </p:custDataLst>
          </p:nvPr>
        </p:nvSpPr>
        <p:spPr/>
        <p:txBody>
          <a:bodyPr/>
          <a:p>
            <a:r>
              <a:rPr lang="zh-CN" altLang="en-US"/>
              <a:t>详细描述：合同解除是指合同有效成立后，因当事人一方或双方的意思表示，使合同关系归于消灭的行为。合同解除分为约定解除和法定解除，解除后合同的权利义务终止。</a:t>
            </a:r>
            <a:endParaRPr lang="zh-CN" altLang="en-US"/>
          </a:p>
        </p:txBody>
      </p:sp>
    </p:spTree>
    <p:custDataLst>
      <p:tags r:id="rId8"/>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掌握合同变更的条件（双方合意、内容明确）与程序（书面</a:t>
            </a:r>
            <a:r>
              <a:rPr lang="en-US" altLang="zh-CN"/>
              <a:t> / </a:t>
            </a:r>
            <a:r>
              <a:rPr lang="zh-CN" altLang="en-US"/>
              <a:t>口头约定），明确变更后的效力（按变更后条款履行）。</a:t>
            </a:r>
            <a:endParaRPr lang="zh-CN" altLang="en-US"/>
          </a:p>
          <a:p>
            <a:r>
              <a:rPr lang="zh-CN" altLang="en-US"/>
              <a:t>理解合同解除的两类情形：约定解除（双方约定解除条件）与法定解除（如根本违约、不可抗力），能区分</a:t>
            </a:r>
            <a:r>
              <a:rPr lang="en-US" altLang="zh-CN"/>
              <a:t> “</a:t>
            </a:r>
            <a:r>
              <a:rPr lang="zh-CN" altLang="en-US"/>
              <a:t>任意解除</a:t>
            </a:r>
            <a:r>
              <a:rPr lang="en-US" altLang="zh-CN"/>
              <a:t>” </a:t>
            </a:r>
            <a:r>
              <a:rPr lang="zh-CN" altLang="en-US"/>
              <a:t>与</a:t>
            </a:r>
            <a:r>
              <a:rPr lang="en-US" altLang="zh-CN"/>
              <a:t> “</a:t>
            </a:r>
            <a:r>
              <a:rPr lang="zh-CN" altLang="en-US"/>
              <a:t>法定解除</a:t>
            </a:r>
            <a:r>
              <a:rPr lang="en-US" altLang="zh-CN"/>
              <a:t>” </a:t>
            </a:r>
            <a:r>
              <a:rPr lang="zh-CN" altLang="en-US"/>
              <a:t>的边界。</a:t>
            </a:r>
            <a:endParaRPr lang="zh-CN" altLang="en-US"/>
          </a:p>
          <a:p>
            <a:r>
              <a:rPr lang="zh-CN" altLang="en-US"/>
              <a:t>能结合学生租房、兼职、买卖场景，处理合同变更（如调整租金）与解除（如因房东违约解除租房合同）的纠纷，明确解除后的法律后果（如返还财产、赔偿损失）。</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：租房合同的变更纠纷</a:t>
            </a:r>
            <a:endParaRPr lang="zh-CN" altLang="en-US"/>
          </a:p>
          <a:p>
            <a:r>
              <a:rPr lang="zh-CN" altLang="en-US"/>
              <a:t>小王是高职电商专业学生，与房东老张签订《租房合同》，约定</a:t>
            </a:r>
            <a:r>
              <a:rPr lang="en-US" altLang="zh-CN"/>
              <a:t> “</a:t>
            </a:r>
            <a:r>
              <a:rPr lang="zh-CN" altLang="en-US"/>
              <a:t>月租金</a:t>
            </a:r>
            <a:r>
              <a:rPr lang="en-US" altLang="zh-CN"/>
              <a:t> 1500 </a:t>
            </a:r>
            <a:r>
              <a:rPr lang="zh-CN" altLang="en-US"/>
              <a:t>元，租期</a:t>
            </a:r>
            <a:r>
              <a:rPr lang="en-US" altLang="zh-CN"/>
              <a:t> 6 </a:t>
            </a:r>
            <a:r>
              <a:rPr lang="zh-CN" altLang="en-US"/>
              <a:t>个月</a:t>
            </a:r>
            <a:r>
              <a:rPr lang="en-US" altLang="zh-CN"/>
              <a:t>”</a:t>
            </a:r>
            <a:r>
              <a:rPr lang="zh-CN" altLang="en-US"/>
              <a:t>。租房</a:t>
            </a:r>
            <a:r>
              <a:rPr lang="en-US" altLang="zh-CN"/>
              <a:t> 2 </a:t>
            </a:r>
            <a:r>
              <a:rPr lang="zh-CN" altLang="en-US"/>
              <a:t>个月后，小王因实习工资未按时发放，与老张协商</a:t>
            </a:r>
            <a:r>
              <a:rPr lang="en-US" altLang="zh-CN"/>
              <a:t> “</a:t>
            </a:r>
            <a:r>
              <a:rPr lang="zh-CN" altLang="en-US"/>
              <a:t>将后</a:t>
            </a:r>
            <a:r>
              <a:rPr lang="en-US" altLang="zh-CN"/>
              <a:t> 4 </a:t>
            </a:r>
            <a:r>
              <a:rPr lang="zh-CN" altLang="en-US"/>
              <a:t>个月租金调整为</a:t>
            </a:r>
            <a:r>
              <a:rPr lang="en-US" altLang="zh-CN"/>
              <a:t> 1300 </a:t>
            </a:r>
            <a:r>
              <a:rPr lang="zh-CN" altLang="en-US"/>
              <a:t>元</a:t>
            </a:r>
            <a:r>
              <a:rPr lang="en-US" altLang="zh-CN"/>
              <a:t> / </a:t>
            </a:r>
            <a:r>
              <a:rPr lang="zh-CN" altLang="en-US"/>
              <a:t>月，差额</a:t>
            </a:r>
            <a:r>
              <a:rPr lang="en-US" altLang="zh-CN"/>
              <a:t> 200 </a:t>
            </a:r>
            <a:r>
              <a:rPr lang="zh-CN" altLang="en-US"/>
              <a:t>元从押金中抵扣</a:t>
            </a:r>
            <a:r>
              <a:rPr lang="en-US" altLang="zh-CN"/>
              <a:t>”</a:t>
            </a:r>
            <a:r>
              <a:rPr lang="zh-CN" altLang="en-US"/>
              <a:t>，老张口头同意。后老张反悔，要求小王按</a:t>
            </a:r>
            <a:r>
              <a:rPr lang="en-US" altLang="zh-CN"/>
              <a:t> 1500 </a:t>
            </a:r>
            <a:r>
              <a:rPr lang="zh-CN" altLang="en-US"/>
              <a:t>元</a:t>
            </a:r>
            <a:r>
              <a:rPr lang="en-US" altLang="zh-CN"/>
              <a:t> / </a:t>
            </a:r>
            <a:r>
              <a:rPr lang="zh-CN" altLang="en-US"/>
              <a:t>月支付，并称</a:t>
            </a:r>
            <a:r>
              <a:rPr lang="en-US" altLang="zh-CN"/>
              <a:t> “</a:t>
            </a:r>
            <a:r>
              <a:rPr lang="zh-CN" altLang="en-US"/>
              <a:t>口头变更无效</a:t>
            </a:r>
            <a:r>
              <a:rPr lang="en-US" altLang="zh-CN"/>
              <a:t>”</a:t>
            </a:r>
            <a:r>
              <a:rPr lang="zh-CN" altLang="en-US"/>
              <a:t>。该合同变更是否有效？小王需按多少租金支付？</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：兼职合同的约定解除</a:t>
            </a:r>
            <a:endParaRPr lang="zh-CN" altLang="en-US"/>
          </a:p>
          <a:p>
            <a:r>
              <a:rPr lang="zh-CN" altLang="en-US"/>
              <a:t>小李是高职外语专业学生，与某培训机构签订《兼职翻译合同》，约定</a:t>
            </a:r>
            <a:r>
              <a:rPr lang="en-US" altLang="zh-CN"/>
              <a:t> “</a:t>
            </a:r>
            <a:r>
              <a:rPr lang="zh-CN" altLang="en-US"/>
              <a:t>小李为机构翻译</a:t>
            </a:r>
            <a:r>
              <a:rPr lang="en-US" altLang="zh-CN"/>
              <a:t> 10 </a:t>
            </a:r>
            <a:r>
              <a:rPr lang="zh-CN" altLang="en-US"/>
              <a:t>篇英文稿件，每篇报酬</a:t>
            </a:r>
            <a:r>
              <a:rPr lang="en-US" altLang="zh-CN"/>
              <a:t> 800 </a:t>
            </a:r>
            <a:r>
              <a:rPr lang="zh-CN" altLang="en-US"/>
              <a:t>元；若机构逾期</a:t>
            </a:r>
            <a:r>
              <a:rPr lang="en-US" altLang="zh-CN"/>
              <a:t> 15 </a:t>
            </a:r>
            <a:r>
              <a:rPr lang="zh-CN" altLang="en-US"/>
              <a:t>天未支付报酬，小李有权解除合同</a:t>
            </a:r>
            <a:r>
              <a:rPr lang="en-US" altLang="zh-CN"/>
              <a:t>”</a:t>
            </a:r>
            <a:r>
              <a:rPr lang="zh-CN" altLang="en-US"/>
              <a:t>。小李完成</a:t>
            </a:r>
            <a:r>
              <a:rPr lang="en-US" altLang="zh-CN"/>
              <a:t> 3 </a:t>
            </a:r>
            <a:r>
              <a:rPr lang="zh-CN" altLang="en-US"/>
              <a:t>篇稿件后，机构逾期</a:t>
            </a:r>
            <a:r>
              <a:rPr lang="en-US" altLang="zh-CN"/>
              <a:t> 20 </a:t>
            </a:r>
            <a:r>
              <a:rPr lang="zh-CN" altLang="en-US"/>
              <a:t>天未支付报酬，小李提出解除合同，并要求支付已完成稿件的报酬</a:t>
            </a:r>
            <a:r>
              <a:rPr lang="en-US" altLang="zh-CN"/>
              <a:t> 2400 </a:t>
            </a:r>
            <a:r>
              <a:rPr lang="zh-CN" altLang="en-US"/>
              <a:t>元，机构以</a:t>
            </a:r>
            <a:r>
              <a:rPr lang="en-US" altLang="zh-CN"/>
              <a:t> “</a:t>
            </a:r>
            <a:r>
              <a:rPr lang="zh-CN" altLang="en-US"/>
              <a:t>合同未约定解除后需支付报酬</a:t>
            </a:r>
            <a:r>
              <a:rPr lang="en-US" altLang="zh-CN"/>
              <a:t>” </a:t>
            </a:r>
            <a:r>
              <a:rPr lang="zh-CN" altLang="en-US"/>
              <a:t>为由拒绝。小李能否解除合同？能否要求支付报酬？</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：校园二手交易的要约邀请与要约</a:t>
            </a:r>
            <a:endParaRPr lang="zh-CN" altLang="en-US"/>
          </a:p>
          <a:p>
            <a:r>
              <a:rPr lang="zh-CN" altLang="en-US"/>
              <a:t>小李是高职艺术专业学生，在校园论坛发布</a:t>
            </a:r>
            <a:r>
              <a:rPr lang="en-US" altLang="zh-CN"/>
              <a:t> “</a:t>
            </a:r>
            <a:r>
              <a:rPr lang="zh-CN" altLang="en-US"/>
              <a:t>转让全新画板，价格</a:t>
            </a:r>
            <a:r>
              <a:rPr lang="en-US" altLang="zh-CN"/>
              <a:t> 300 </a:t>
            </a:r>
            <a:r>
              <a:rPr lang="zh-CN" altLang="en-US"/>
              <a:t>元，有意者私聊</a:t>
            </a:r>
            <a:r>
              <a:rPr lang="en-US" altLang="zh-CN"/>
              <a:t>” </a:t>
            </a:r>
            <a:r>
              <a:rPr lang="zh-CN" altLang="en-US"/>
              <a:t>的帖子。同学小赵私聊小李：</a:t>
            </a:r>
            <a:r>
              <a:rPr lang="en-US" altLang="zh-CN"/>
              <a:t>“250 </a:t>
            </a:r>
            <a:r>
              <a:rPr lang="zh-CN" altLang="en-US"/>
              <a:t>元卖吗？我明天取货</a:t>
            </a:r>
            <a:r>
              <a:rPr lang="en-US" altLang="zh-CN"/>
              <a:t>”</a:t>
            </a:r>
            <a:r>
              <a:rPr lang="zh-CN" altLang="en-US"/>
              <a:t>，小李回复：</a:t>
            </a:r>
            <a:r>
              <a:rPr lang="en-US" altLang="zh-CN"/>
              <a:t>“</a:t>
            </a:r>
            <a:r>
              <a:rPr lang="zh-CN" altLang="en-US"/>
              <a:t>可以，明天下午</a:t>
            </a:r>
            <a:r>
              <a:rPr lang="en-US" altLang="zh-CN"/>
              <a:t> 3 </a:t>
            </a:r>
            <a:r>
              <a:rPr lang="zh-CN" altLang="en-US"/>
              <a:t>点在宿舍楼下交接</a:t>
            </a:r>
            <a:r>
              <a:rPr lang="en-US" altLang="zh-CN"/>
              <a:t>”</a:t>
            </a:r>
            <a:r>
              <a:rPr lang="zh-CN" altLang="en-US"/>
              <a:t>。小赵第二天未按时赴约，小李要求小赵承担违约责任。该合同是否成立？小赵是否需要承担责任？</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：买卖合同的法定解除（根本违约）</a:t>
            </a:r>
            <a:endParaRPr lang="zh-CN" altLang="en-US"/>
          </a:p>
          <a:p>
            <a:r>
              <a:rPr lang="zh-CN" altLang="en-US"/>
              <a:t>小赵是高职计算机专业学生，在某网店购买一台笔记本电脑，约定</a:t>
            </a:r>
            <a:r>
              <a:rPr lang="en-US" altLang="zh-CN"/>
              <a:t> “</a:t>
            </a:r>
            <a:r>
              <a:rPr lang="zh-CN" altLang="en-US"/>
              <a:t>配置为</a:t>
            </a:r>
            <a:r>
              <a:rPr lang="en-US" altLang="zh-CN"/>
              <a:t> i7 </a:t>
            </a:r>
            <a:r>
              <a:rPr lang="zh-CN" altLang="en-US"/>
              <a:t>处理器、</a:t>
            </a:r>
            <a:r>
              <a:rPr lang="en-US" altLang="zh-CN"/>
              <a:t>16G </a:t>
            </a:r>
            <a:r>
              <a:rPr lang="zh-CN" altLang="en-US"/>
              <a:t>内存，</a:t>
            </a:r>
            <a:r>
              <a:rPr lang="en-US" altLang="zh-CN"/>
              <a:t>7 </a:t>
            </a:r>
            <a:r>
              <a:rPr lang="zh-CN" altLang="en-US"/>
              <a:t>天内发货</a:t>
            </a:r>
            <a:r>
              <a:rPr lang="en-US" altLang="zh-CN"/>
              <a:t>”</a:t>
            </a:r>
            <a:r>
              <a:rPr lang="zh-CN" altLang="en-US"/>
              <a:t>。收到电脑后，小赵发现实际配置为</a:t>
            </a:r>
            <a:r>
              <a:rPr lang="en-US" altLang="zh-CN"/>
              <a:t> i5 </a:t>
            </a:r>
            <a:r>
              <a:rPr lang="zh-CN" altLang="en-US"/>
              <a:t>处理器、</a:t>
            </a:r>
            <a:r>
              <a:rPr lang="en-US" altLang="zh-CN"/>
              <a:t>8G </a:t>
            </a:r>
            <a:r>
              <a:rPr lang="zh-CN" altLang="en-US"/>
              <a:t>内存，且开机后频繁死机，无法正常使用。小赵要求退货（解除合同），网店以</a:t>
            </a:r>
            <a:r>
              <a:rPr lang="en-US" altLang="zh-CN"/>
              <a:t> “</a:t>
            </a:r>
            <a:r>
              <a:rPr lang="zh-CN" altLang="en-US"/>
              <a:t>配置差异不大，可折价使用</a:t>
            </a:r>
            <a:r>
              <a:rPr lang="en-US" altLang="zh-CN"/>
              <a:t>” </a:t>
            </a:r>
            <a:r>
              <a:rPr lang="zh-CN" altLang="en-US"/>
              <a:t>为由拒绝。小赵能否法定解除合同？解除后该如何处理？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543 </a:t>
            </a:r>
            <a:r>
              <a:rPr lang="zh-CN" altLang="en-US"/>
              <a:t>条【合同变更】：</a:t>
            </a:r>
            <a:r>
              <a:rPr lang="en-US" altLang="zh-CN"/>
              <a:t>“</a:t>
            </a:r>
            <a:r>
              <a:rPr lang="zh-CN" altLang="en-US"/>
              <a:t>当事人协商一致，可以变更合同。</a:t>
            </a:r>
            <a:r>
              <a:rPr lang="en-US" altLang="zh-CN"/>
              <a:t>”</a:t>
            </a:r>
            <a:r>
              <a:rPr lang="zh-CN" altLang="en-US"/>
              <a:t>《民法典》第</a:t>
            </a:r>
            <a:r>
              <a:rPr lang="en-US" altLang="zh-CN"/>
              <a:t> 544 </a:t>
            </a:r>
            <a:r>
              <a:rPr lang="zh-CN" altLang="en-US"/>
              <a:t>条【变更内容不明确的处理】：</a:t>
            </a:r>
            <a:r>
              <a:rPr lang="en-US" altLang="zh-CN"/>
              <a:t>“</a:t>
            </a:r>
            <a:r>
              <a:rPr lang="zh-CN" altLang="en-US"/>
              <a:t>当事人对合同变更的内容约定不明确的，推定为未变更。</a:t>
            </a:r>
            <a:r>
              <a:rPr lang="en-US" altLang="zh-CN"/>
              <a:t>”</a:t>
            </a:r>
            <a:endParaRPr lang="en-US" altLang="zh-CN"/>
          </a:p>
          <a:p>
            <a:r>
              <a:rPr lang="zh-CN" altLang="en-US">
                <a:solidFill>
                  <a:srgbClr val="FF0000"/>
                </a:solidFill>
              </a:rPr>
              <a:t>解读：合同变更需双方合意（口头</a:t>
            </a:r>
            <a:r>
              <a:rPr lang="en-US" altLang="zh-CN">
                <a:solidFill>
                  <a:srgbClr val="FF0000"/>
                </a:solidFill>
              </a:rPr>
              <a:t> / </a:t>
            </a:r>
            <a:r>
              <a:rPr lang="zh-CN" altLang="en-US">
                <a:solidFill>
                  <a:srgbClr val="FF0000"/>
                </a:solidFill>
              </a:rPr>
              <a:t>书面均可），变更内容需明确；口头变更有效，除非合同约定</a:t>
            </a:r>
            <a:r>
              <a:rPr lang="en-US" altLang="zh-CN">
                <a:solidFill>
                  <a:srgbClr val="FF0000"/>
                </a:solidFill>
              </a:rPr>
              <a:t> “</a:t>
            </a:r>
            <a:r>
              <a:rPr lang="zh-CN" altLang="en-US">
                <a:solidFill>
                  <a:srgbClr val="FF0000"/>
                </a:solidFill>
              </a:rPr>
              <a:t>变更需书面</a:t>
            </a:r>
            <a:r>
              <a:rPr lang="en-US" altLang="zh-CN">
                <a:solidFill>
                  <a:srgbClr val="FF0000"/>
                </a:solidFill>
              </a:rPr>
              <a:t>”</a:t>
            </a:r>
            <a:r>
              <a:rPr lang="zh-CN" altLang="en-US">
                <a:solidFill>
                  <a:srgbClr val="FF0000"/>
                </a:solidFill>
              </a:rPr>
              <a:t>。</a:t>
            </a:r>
            <a:endParaRPr lang="zh-CN" altLang="en-US">
              <a:solidFill>
                <a:srgbClr val="FF0000"/>
              </a:solidFill>
            </a:endParaRPr>
          </a:p>
          <a:p>
            <a:r>
              <a:rPr lang="zh-CN" altLang="en-US"/>
              <a:t>对应主案例</a:t>
            </a:r>
            <a:r>
              <a:rPr lang="en-US" altLang="zh-CN"/>
              <a:t> 1</a:t>
            </a:r>
            <a:r>
              <a:rPr lang="zh-CN" altLang="en-US"/>
              <a:t>：小王与老张口头协商变更租金，内容明确（</a:t>
            </a:r>
            <a:r>
              <a:rPr lang="en-US" altLang="zh-CN"/>
              <a:t>1300 </a:t>
            </a:r>
            <a:r>
              <a:rPr lang="zh-CN" altLang="en-US"/>
              <a:t>元</a:t>
            </a:r>
            <a:r>
              <a:rPr lang="en-US" altLang="zh-CN"/>
              <a:t> / </a:t>
            </a:r>
            <a:r>
              <a:rPr lang="zh-CN" altLang="en-US"/>
              <a:t>月，差额从押金抵扣），变更有效；老张反悔无效，小王需按</a:t>
            </a:r>
            <a:r>
              <a:rPr lang="en-US" altLang="zh-CN"/>
              <a:t> 1300 </a:t>
            </a:r>
            <a:r>
              <a:rPr lang="zh-CN" altLang="en-US"/>
              <a:t>元</a:t>
            </a:r>
            <a:r>
              <a:rPr lang="en-US" altLang="zh-CN"/>
              <a:t> / </a:t>
            </a:r>
            <a:r>
              <a:rPr lang="zh-CN" altLang="en-US"/>
              <a:t>月支付后</a:t>
            </a:r>
            <a:r>
              <a:rPr lang="en-US" altLang="zh-CN"/>
              <a:t> 4 </a:t>
            </a:r>
            <a:r>
              <a:rPr lang="zh-CN" altLang="en-US"/>
              <a:t>个月租金。</a:t>
            </a:r>
            <a:endParaRPr lang="zh-CN" altLang="en-US"/>
          </a:p>
          <a:p>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695960" y="1301750"/>
            <a:ext cx="10800080" cy="5359400"/>
          </a:xfrm>
        </p:spPr>
        <p:txBody>
          <a:bodyPr>
            <a:normAutofit fontScale="90000"/>
          </a:bodyPr>
          <a:p>
            <a:r>
              <a:rPr lang="zh-CN" altLang="en-US"/>
              <a:t>《民法典》第</a:t>
            </a:r>
            <a:r>
              <a:rPr lang="en-US" altLang="zh-CN"/>
              <a:t> 562 </a:t>
            </a:r>
            <a:r>
              <a:rPr lang="zh-CN" altLang="en-US"/>
              <a:t>条【约定解除】：</a:t>
            </a:r>
            <a:r>
              <a:rPr lang="en-US" altLang="zh-CN"/>
              <a:t>“</a:t>
            </a:r>
            <a:r>
              <a:rPr lang="zh-CN" altLang="en-US"/>
              <a:t>当事人协商一致，可以解除合同。当事人可以约定一方解除合同的事由。解除合同的事由发生时，解除权人可以解除合同。</a:t>
            </a:r>
            <a:r>
              <a:rPr lang="en-US" altLang="zh-CN"/>
              <a:t>”</a:t>
            </a:r>
            <a:endParaRPr lang="en-US" altLang="zh-CN"/>
          </a:p>
          <a:p>
            <a:r>
              <a:rPr lang="zh-CN" altLang="en-US"/>
              <a:t>《民法典》第</a:t>
            </a:r>
            <a:r>
              <a:rPr lang="en-US" altLang="zh-CN"/>
              <a:t> 565 </a:t>
            </a:r>
            <a:r>
              <a:rPr lang="zh-CN" altLang="en-US"/>
              <a:t>条【解除程序】：</a:t>
            </a:r>
            <a:r>
              <a:rPr lang="en-US" altLang="zh-CN"/>
              <a:t>“</a:t>
            </a:r>
            <a:r>
              <a:rPr lang="zh-CN" altLang="en-US"/>
              <a:t>当事人一方依法主张解除合同的，应当通知对方。合同自通知到达对方时解除；通知载明债务人在一定期限内不履行债务则合同自动解除，债务人在该期限内未履行债务的，合同自通知载明的期限届满时解除。对方对解除合同有异议的，任何一方当事人均可以请求人民法院或者仲裁机构确认解除行为的效力。</a:t>
            </a:r>
            <a:r>
              <a:rPr lang="en-US" altLang="zh-CN"/>
              <a:t>”</a:t>
            </a:r>
            <a:endParaRPr lang="en-US" altLang="zh-CN"/>
          </a:p>
          <a:p>
            <a:r>
              <a:rPr lang="zh-CN" altLang="en-US">
                <a:solidFill>
                  <a:srgbClr val="FF0000"/>
                </a:solidFill>
              </a:rPr>
              <a:t>解读：约定解除事由发生（如机构逾期</a:t>
            </a:r>
            <a:r>
              <a:rPr lang="en-US" altLang="zh-CN">
                <a:solidFill>
                  <a:srgbClr val="FF0000"/>
                </a:solidFill>
              </a:rPr>
              <a:t> 15 </a:t>
            </a:r>
            <a:r>
              <a:rPr lang="zh-CN" altLang="en-US">
                <a:solidFill>
                  <a:srgbClr val="FF0000"/>
                </a:solidFill>
              </a:rPr>
              <a:t>天付报酬），解除权人（小李）可通知对方解除，通知到达即生效；解除后，已履行部分（</a:t>
            </a:r>
            <a:r>
              <a:rPr lang="en-US" altLang="zh-CN">
                <a:solidFill>
                  <a:srgbClr val="FF0000"/>
                </a:solidFill>
              </a:rPr>
              <a:t>3 </a:t>
            </a:r>
            <a:r>
              <a:rPr lang="zh-CN" altLang="en-US">
                <a:solidFill>
                  <a:srgbClr val="FF0000"/>
                </a:solidFill>
              </a:rPr>
              <a:t>篇稿件）需支付报酬。</a:t>
            </a:r>
            <a:endParaRPr lang="zh-CN" altLang="en-US">
              <a:solidFill>
                <a:srgbClr val="FF0000"/>
              </a:solidFill>
            </a:endParaRPr>
          </a:p>
          <a:p>
            <a:r>
              <a:rPr lang="zh-CN" altLang="en-US"/>
              <a:t>对应拓展案例</a:t>
            </a:r>
            <a:r>
              <a:rPr lang="en-US" altLang="zh-CN"/>
              <a:t> 2</a:t>
            </a:r>
            <a:r>
              <a:rPr lang="zh-CN" altLang="en-US"/>
              <a:t>：机构逾期</a:t>
            </a:r>
            <a:r>
              <a:rPr lang="en-US" altLang="zh-CN"/>
              <a:t> 20 </a:t>
            </a:r>
            <a:r>
              <a:rPr lang="zh-CN" altLang="en-US"/>
              <a:t>天未付报酬，约定解除事由发生，小李可解除合同；机构需支付已完成</a:t>
            </a:r>
            <a:r>
              <a:rPr lang="en-US" altLang="zh-CN"/>
              <a:t> 3 </a:t>
            </a:r>
            <a:r>
              <a:rPr lang="zh-CN" altLang="en-US"/>
              <a:t>篇稿件的报酬</a:t>
            </a:r>
            <a:r>
              <a:rPr lang="en-US" altLang="zh-CN"/>
              <a:t> 2400 </a:t>
            </a:r>
            <a:r>
              <a:rPr lang="zh-CN" altLang="en-US"/>
              <a:t>元（解除不影响已履行部分的报酬请求权）。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t>《民法典》第</a:t>
            </a:r>
            <a:r>
              <a:rPr lang="en-US" altLang="zh-CN"/>
              <a:t> 563 </a:t>
            </a:r>
            <a:r>
              <a:rPr lang="zh-CN" altLang="en-US"/>
              <a:t>条【法定解除】：</a:t>
            </a:r>
            <a:r>
              <a:rPr lang="en-US" altLang="zh-CN"/>
              <a:t>“</a:t>
            </a:r>
            <a:r>
              <a:rPr lang="zh-CN" altLang="en-US"/>
              <a:t>有下列情形之一的，当事人可以解除合同：（一）因不可抗力致使不能实现合同目的；（二）在履行期限届满前，当事人一方明确表示或者以自己的行为表明不履行主要债务；（三）当事人一方迟延履行主要债务，经催告后在合理期限内仍未履行；（四）当事人一方迟延履行债务或者有其他违约行为致使不能实现合同目的；（五）法律规定的其他情形。</a:t>
            </a:r>
            <a:r>
              <a:rPr lang="en-US" altLang="zh-CN"/>
              <a:t>”</a:t>
            </a:r>
            <a:endParaRPr lang="en-US" altLang="zh-CN"/>
          </a:p>
          <a:p>
            <a:r>
              <a:rPr lang="zh-CN" altLang="en-US">
                <a:solidFill>
                  <a:srgbClr val="FF0000"/>
                </a:solidFill>
              </a:rPr>
              <a:t>解读：法定解除的核心是</a:t>
            </a:r>
            <a:r>
              <a:rPr lang="en-US" altLang="zh-CN">
                <a:solidFill>
                  <a:srgbClr val="FF0000"/>
                </a:solidFill>
              </a:rPr>
              <a:t> “</a:t>
            </a:r>
            <a:r>
              <a:rPr lang="zh-CN" altLang="en-US">
                <a:solidFill>
                  <a:srgbClr val="FF0000"/>
                </a:solidFill>
              </a:rPr>
              <a:t>合同目的无法实现</a:t>
            </a:r>
            <a:r>
              <a:rPr lang="en-US" altLang="zh-CN">
                <a:solidFill>
                  <a:srgbClr val="FF0000"/>
                </a:solidFill>
              </a:rPr>
              <a:t>”</a:t>
            </a:r>
            <a:r>
              <a:rPr lang="zh-CN" altLang="en-US">
                <a:solidFill>
                  <a:srgbClr val="FF0000"/>
                </a:solidFill>
              </a:rPr>
              <a:t>（如电脑配置不符</a:t>
            </a:r>
            <a:r>
              <a:rPr lang="en-US" altLang="zh-CN">
                <a:solidFill>
                  <a:srgbClr val="FF0000"/>
                </a:solidFill>
              </a:rPr>
              <a:t> + </a:t>
            </a:r>
            <a:r>
              <a:rPr lang="zh-CN" altLang="en-US">
                <a:solidFill>
                  <a:srgbClr val="FF0000"/>
                </a:solidFill>
              </a:rPr>
              <a:t>无法使用，无法实现</a:t>
            </a:r>
            <a:r>
              <a:rPr lang="en-US" altLang="zh-CN">
                <a:solidFill>
                  <a:srgbClr val="FF0000"/>
                </a:solidFill>
              </a:rPr>
              <a:t> “</a:t>
            </a:r>
            <a:r>
              <a:rPr lang="zh-CN" altLang="en-US">
                <a:solidFill>
                  <a:srgbClr val="FF0000"/>
                </a:solidFill>
              </a:rPr>
              <a:t>正常使用电脑</a:t>
            </a:r>
            <a:r>
              <a:rPr lang="en-US" altLang="zh-CN">
                <a:solidFill>
                  <a:srgbClr val="FF0000"/>
                </a:solidFill>
              </a:rPr>
              <a:t>” </a:t>
            </a:r>
            <a:r>
              <a:rPr lang="zh-CN" altLang="en-US">
                <a:solidFill>
                  <a:srgbClr val="FF0000"/>
                </a:solidFill>
              </a:rPr>
              <a:t>的目的）。</a:t>
            </a:r>
            <a:endParaRPr lang="zh-CN" altLang="en-US">
              <a:solidFill>
                <a:srgbClr val="FF0000"/>
              </a:solidFill>
            </a:endParaRPr>
          </a:p>
          <a:p>
            <a:r>
              <a:rPr lang="zh-CN" altLang="en-US"/>
              <a:t>对应拓展案例</a:t>
            </a:r>
            <a:r>
              <a:rPr lang="en-US" altLang="zh-CN"/>
              <a:t> 3</a:t>
            </a:r>
            <a:r>
              <a:rPr lang="zh-CN" altLang="en-US"/>
              <a:t>：网店交付的电脑配置不符且无法使用，属</a:t>
            </a:r>
            <a:r>
              <a:rPr lang="en-US" altLang="zh-CN"/>
              <a:t> “</a:t>
            </a:r>
            <a:r>
              <a:rPr lang="zh-CN" altLang="en-US"/>
              <a:t>其他违约行为致使不能实现合同目的</a:t>
            </a:r>
            <a:r>
              <a:rPr lang="en-US" altLang="zh-CN"/>
              <a:t>”</a:t>
            </a:r>
            <a:r>
              <a:rPr lang="zh-CN" altLang="en-US"/>
              <a:t>，小赵可法定解除合同；解除后，小赵需返还电脑，网店需退还全款并承担运费。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t>（</a:t>
            </a:r>
            <a:r>
              <a:rPr lang="en-US" altLang="zh-CN"/>
              <a:t>1</a:t>
            </a:r>
            <a:r>
              <a:rPr lang="zh-CN" altLang="en-US"/>
              <a:t>）合同的变更</a:t>
            </a:r>
            <a:endParaRPr lang="zh-CN" altLang="en-US"/>
          </a:p>
          <a:p>
            <a:r>
              <a:rPr lang="zh-CN" altLang="en-US"/>
              <a:t>核心定义：双方协商一致，对合同内容（如租金、报酬、履行期限）进行修改，不改变合同主体。</a:t>
            </a:r>
            <a:endParaRPr lang="zh-CN" altLang="en-US"/>
          </a:p>
          <a:p>
            <a:r>
              <a:rPr lang="zh-CN" altLang="en-US"/>
              <a:t>生效条件：</a:t>
            </a:r>
            <a:endParaRPr lang="zh-CN" altLang="en-US"/>
          </a:p>
          <a:p>
            <a:r>
              <a:rPr lang="zh-CN" altLang="en-US"/>
              <a:t>双方合意（如小王与老张协商降租金，需老张同意）；</a:t>
            </a:r>
            <a:endParaRPr lang="zh-CN" altLang="en-US"/>
          </a:p>
          <a:p>
            <a:r>
              <a:rPr lang="zh-CN" altLang="en-US"/>
              <a:t>内容明确（如</a:t>
            </a:r>
            <a:r>
              <a:rPr lang="en-US" altLang="zh-CN"/>
              <a:t> “</a:t>
            </a:r>
            <a:r>
              <a:rPr lang="zh-CN" altLang="en-US"/>
              <a:t>租金降为</a:t>
            </a:r>
            <a:r>
              <a:rPr lang="en-US" altLang="zh-CN"/>
              <a:t> 1300 </a:t>
            </a:r>
            <a:r>
              <a:rPr lang="zh-CN" altLang="en-US"/>
              <a:t>元</a:t>
            </a:r>
            <a:r>
              <a:rPr lang="en-US" altLang="zh-CN"/>
              <a:t> / </a:t>
            </a:r>
            <a:r>
              <a:rPr lang="zh-CN" altLang="en-US"/>
              <a:t>月</a:t>
            </a:r>
            <a:r>
              <a:rPr lang="en-US" altLang="zh-CN"/>
              <a:t>”</a:t>
            </a:r>
            <a:r>
              <a:rPr lang="zh-CN" altLang="en-US"/>
              <a:t>，不能模糊约定</a:t>
            </a:r>
            <a:r>
              <a:rPr lang="en-US" altLang="zh-CN"/>
              <a:t> “</a:t>
            </a:r>
            <a:r>
              <a:rPr lang="zh-CN" altLang="en-US"/>
              <a:t>租金适当降低</a:t>
            </a:r>
            <a:r>
              <a:rPr lang="en-US" altLang="zh-CN"/>
              <a:t>”</a:t>
            </a:r>
            <a:r>
              <a:rPr lang="zh-CN" altLang="en-US"/>
              <a:t>）；</a:t>
            </a:r>
            <a:endParaRPr lang="zh-CN" altLang="en-US"/>
          </a:p>
          <a:p>
            <a:r>
              <a:rPr lang="zh-CN" altLang="en-US"/>
              <a:t>形式不限（口头</a:t>
            </a:r>
            <a:r>
              <a:rPr lang="en-US" altLang="zh-CN"/>
              <a:t> / </a:t>
            </a:r>
            <a:r>
              <a:rPr lang="zh-CN" altLang="en-US"/>
              <a:t>书面均可，建议书面留存证据，如微信聊天记录）。</a:t>
            </a:r>
            <a:endParaRPr lang="zh-CN" altLang="en-US"/>
          </a:p>
          <a:p>
            <a:r>
              <a:rPr lang="zh-CN" altLang="en-US"/>
              <a:t>学生场景举例：</a:t>
            </a:r>
            <a:r>
              <a:rPr lang="en-US" altLang="zh-CN"/>
              <a:t>“</a:t>
            </a:r>
            <a:r>
              <a:rPr lang="zh-CN" altLang="en-US"/>
              <a:t>你兼职时与老板协商</a:t>
            </a:r>
            <a:r>
              <a:rPr lang="en-US" altLang="zh-CN"/>
              <a:t>‘</a:t>
            </a:r>
            <a:r>
              <a:rPr lang="zh-CN" altLang="en-US"/>
              <a:t>将报酬从</a:t>
            </a:r>
            <a:r>
              <a:rPr lang="en-US" altLang="zh-CN"/>
              <a:t> 800 </a:t>
            </a:r>
            <a:r>
              <a:rPr lang="zh-CN" altLang="en-US"/>
              <a:t>元</a:t>
            </a:r>
            <a:r>
              <a:rPr lang="en-US" altLang="zh-CN"/>
              <a:t> / </a:t>
            </a:r>
            <a:r>
              <a:rPr lang="zh-CN" altLang="en-US"/>
              <a:t>篇提高到</a:t>
            </a:r>
            <a:r>
              <a:rPr lang="en-US" altLang="zh-CN"/>
              <a:t> 1000 </a:t>
            </a:r>
            <a:r>
              <a:rPr lang="zh-CN" altLang="en-US"/>
              <a:t>元</a:t>
            </a:r>
            <a:r>
              <a:rPr lang="en-US" altLang="zh-CN"/>
              <a:t> / </a:t>
            </a:r>
            <a:r>
              <a:rPr lang="zh-CN" altLang="en-US"/>
              <a:t>篇</a:t>
            </a:r>
            <a:r>
              <a:rPr lang="en-US" altLang="zh-CN"/>
              <a:t>’</a:t>
            </a:r>
            <a:r>
              <a:rPr lang="zh-CN" altLang="en-US"/>
              <a:t>，老板口头同意，后反悔，你可凭微信聊天记录（证明协商一致）要求按</a:t>
            </a:r>
            <a:r>
              <a:rPr lang="en-US" altLang="zh-CN"/>
              <a:t> 1000 </a:t>
            </a:r>
            <a:r>
              <a:rPr lang="zh-CN" altLang="en-US"/>
              <a:t>元</a:t>
            </a:r>
            <a:r>
              <a:rPr lang="en-US" altLang="zh-CN"/>
              <a:t> / </a:t>
            </a:r>
            <a:r>
              <a:rPr lang="zh-CN" altLang="en-US"/>
              <a:t>篇支付。</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Autofit/>
          </a:bodyPr>
          <a:p>
            <a:r>
              <a:rPr lang="zh-CN" altLang="en-US" sz="1800"/>
              <a:t>（</a:t>
            </a:r>
            <a:r>
              <a:rPr lang="en-US" altLang="zh-CN" sz="1800"/>
              <a:t>2</a:t>
            </a:r>
            <a:r>
              <a:rPr lang="zh-CN" altLang="en-US" sz="1800"/>
              <a:t>）合同的解除</a:t>
            </a:r>
            <a:endParaRPr lang="zh-CN" altLang="en-US" sz="1800"/>
          </a:p>
          <a:p>
            <a:r>
              <a:rPr lang="zh-CN" altLang="en-US" sz="1800"/>
              <a:t>两类解除情形：</a:t>
            </a:r>
            <a:endParaRPr lang="zh-CN" altLang="en-US" sz="1800"/>
          </a:p>
          <a:p>
            <a:r>
              <a:rPr lang="zh-CN" altLang="en-US" sz="1800"/>
              <a:t>约定解除：</a:t>
            </a:r>
            <a:endParaRPr lang="zh-CN" altLang="en-US" sz="1800"/>
          </a:p>
          <a:p>
            <a:r>
              <a:rPr lang="zh-CN" altLang="en-US" sz="1800"/>
              <a:t>协商解除：双方同意解除（如小王与老张协商提前终止租房合同）；</a:t>
            </a:r>
            <a:endParaRPr lang="zh-CN" altLang="en-US" sz="1800"/>
          </a:p>
          <a:p>
            <a:r>
              <a:rPr lang="zh-CN" altLang="en-US" sz="1800"/>
              <a:t>约定解除事由：合同中约定</a:t>
            </a:r>
            <a:r>
              <a:rPr lang="en-US" altLang="zh-CN" sz="1800"/>
              <a:t> “</a:t>
            </a:r>
            <a:r>
              <a:rPr lang="zh-CN" altLang="en-US" sz="1800"/>
              <a:t>发生</a:t>
            </a:r>
            <a:r>
              <a:rPr lang="en-US" altLang="zh-CN" sz="1800"/>
              <a:t> XX </a:t>
            </a:r>
            <a:r>
              <a:rPr lang="zh-CN" altLang="en-US" sz="1800"/>
              <a:t>情况，一方可解除</a:t>
            </a:r>
            <a:r>
              <a:rPr lang="en-US" altLang="zh-CN" sz="1800"/>
              <a:t>”</a:t>
            </a:r>
            <a:r>
              <a:rPr lang="zh-CN" altLang="en-US" sz="1800"/>
              <a:t>（如拓展案例</a:t>
            </a:r>
            <a:r>
              <a:rPr lang="en-US" altLang="zh-CN" sz="1800"/>
              <a:t> 2 </a:t>
            </a:r>
            <a:r>
              <a:rPr lang="zh-CN" altLang="en-US" sz="1800"/>
              <a:t>中</a:t>
            </a:r>
            <a:r>
              <a:rPr lang="en-US" altLang="zh-CN" sz="1800"/>
              <a:t> “</a:t>
            </a:r>
            <a:r>
              <a:rPr lang="zh-CN" altLang="en-US" sz="1800"/>
              <a:t>逾期</a:t>
            </a:r>
            <a:r>
              <a:rPr lang="en-US" altLang="zh-CN" sz="1800"/>
              <a:t> 15 </a:t>
            </a:r>
            <a:r>
              <a:rPr lang="zh-CN" altLang="en-US" sz="1800"/>
              <a:t>天付报酬可解除</a:t>
            </a:r>
            <a:r>
              <a:rPr lang="en-US" altLang="zh-CN" sz="1800"/>
              <a:t>”</a:t>
            </a:r>
            <a:r>
              <a:rPr lang="zh-CN" altLang="en-US" sz="1800"/>
              <a:t>）。</a:t>
            </a:r>
            <a:endParaRPr lang="zh-CN" altLang="en-US" sz="1800"/>
          </a:p>
          <a:p>
            <a:r>
              <a:rPr lang="zh-CN" altLang="en-US" sz="1800"/>
              <a:t>法定解除（《民法典》第</a:t>
            </a:r>
            <a:r>
              <a:rPr lang="en-US" altLang="zh-CN" sz="1800"/>
              <a:t> 563 </a:t>
            </a:r>
            <a:r>
              <a:rPr lang="zh-CN" altLang="en-US" sz="1800"/>
              <a:t>条，学生重点掌握</a:t>
            </a:r>
            <a:r>
              <a:rPr lang="en-US" altLang="zh-CN" sz="1800"/>
              <a:t> 3 </a:t>
            </a:r>
            <a:r>
              <a:rPr lang="zh-CN" altLang="en-US" sz="1800"/>
              <a:t>类）：</a:t>
            </a:r>
            <a:endParaRPr lang="zh-CN" altLang="en-US" sz="1800"/>
          </a:p>
          <a:p>
            <a:r>
              <a:rPr lang="zh-CN" altLang="en-US" sz="1800"/>
              <a:t>根本违约：违约导致合同目的无法实现（如拓展案例</a:t>
            </a:r>
            <a:r>
              <a:rPr lang="en-US" altLang="zh-CN" sz="1800"/>
              <a:t> 3 </a:t>
            </a:r>
            <a:r>
              <a:rPr lang="zh-CN" altLang="en-US" sz="1800"/>
              <a:t>中电脑无法使用，无法实现</a:t>
            </a:r>
            <a:r>
              <a:rPr lang="en-US" altLang="zh-CN" sz="1800"/>
              <a:t> “</a:t>
            </a:r>
            <a:r>
              <a:rPr lang="zh-CN" altLang="en-US" sz="1800"/>
              <a:t>使用电脑</a:t>
            </a:r>
            <a:r>
              <a:rPr lang="en-US" altLang="zh-CN" sz="1800"/>
              <a:t>” </a:t>
            </a:r>
            <a:r>
              <a:rPr lang="zh-CN" altLang="en-US" sz="1800"/>
              <a:t>的目的）；</a:t>
            </a:r>
            <a:endParaRPr lang="zh-CN" altLang="en-US" sz="1800"/>
          </a:p>
          <a:p>
            <a:r>
              <a:rPr lang="zh-CN" altLang="en-US" sz="1800"/>
              <a:t>不可抗力：如地震导致租房倒塌，无法继续履行；</a:t>
            </a:r>
            <a:endParaRPr lang="zh-CN" altLang="en-US" sz="1800"/>
          </a:p>
          <a:p>
            <a:r>
              <a:rPr lang="zh-CN" altLang="en-US" sz="1800"/>
              <a:t>迟延履行</a:t>
            </a:r>
            <a:r>
              <a:rPr lang="en-US" altLang="zh-CN" sz="1800"/>
              <a:t> + </a:t>
            </a:r>
            <a:r>
              <a:rPr lang="zh-CN" altLang="en-US" sz="1800"/>
              <a:t>催告：如房东逾期</a:t>
            </a:r>
            <a:r>
              <a:rPr lang="en-US" altLang="zh-CN" sz="1800"/>
              <a:t> 1 </a:t>
            </a:r>
            <a:r>
              <a:rPr lang="zh-CN" altLang="en-US" sz="1800"/>
              <a:t>个月交付房屋，经催告后仍不交付，租客可解除。</a:t>
            </a:r>
            <a:endParaRPr lang="zh-CN" altLang="en-US" sz="1800"/>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解除程序：</a:t>
            </a:r>
            <a:endParaRPr lang="zh-CN" altLang="en-US"/>
          </a:p>
          <a:p>
            <a:r>
              <a:rPr lang="zh-CN" altLang="en-US"/>
              <a:t>解除权人发出</a:t>
            </a:r>
            <a:r>
              <a:rPr lang="en-US" altLang="zh-CN"/>
              <a:t> “</a:t>
            </a:r>
            <a:r>
              <a:rPr lang="zh-CN" altLang="en-US"/>
              <a:t>解除通知</a:t>
            </a:r>
            <a:r>
              <a:rPr lang="en-US" altLang="zh-CN"/>
              <a:t>”</a:t>
            </a:r>
            <a:r>
              <a:rPr lang="zh-CN" altLang="en-US"/>
              <a:t>（口头</a:t>
            </a:r>
            <a:r>
              <a:rPr lang="en-US" altLang="zh-CN"/>
              <a:t> / </a:t>
            </a:r>
            <a:r>
              <a:rPr lang="zh-CN" altLang="en-US"/>
              <a:t>书面），通知到达对方时合同解除（无需对方同意）；</a:t>
            </a:r>
            <a:endParaRPr lang="zh-CN" altLang="en-US"/>
          </a:p>
          <a:p>
            <a:r>
              <a:rPr lang="zh-CN" altLang="en-US"/>
              <a:t>对方有异议，可向法院起诉确认解除效力。</a:t>
            </a:r>
            <a:endParaRPr lang="zh-CN" altLang="en-US"/>
          </a:p>
          <a:p>
            <a:r>
              <a:rPr lang="zh-CN" altLang="en-US"/>
              <a:t>学生场景提示：</a:t>
            </a:r>
            <a:r>
              <a:rPr lang="en-US" altLang="zh-CN"/>
              <a:t>“</a:t>
            </a:r>
            <a:r>
              <a:rPr lang="zh-CN" altLang="en-US"/>
              <a:t>解除合同需发</a:t>
            </a:r>
            <a:r>
              <a:rPr lang="en-US" altLang="zh-CN"/>
              <a:t>‘</a:t>
            </a:r>
            <a:r>
              <a:rPr lang="zh-CN" altLang="en-US"/>
              <a:t>通知</a:t>
            </a:r>
            <a:r>
              <a:rPr lang="en-US" altLang="zh-CN"/>
              <a:t>’</a:t>
            </a:r>
            <a:r>
              <a:rPr lang="zh-CN" altLang="en-US"/>
              <a:t>，不能</a:t>
            </a:r>
            <a:r>
              <a:rPr lang="en-US" altLang="zh-CN"/>
              <a:t>‘</a:t>
            </a:r>
            <a:r>
              <a:rPr lang="zh-CN" altLang="en-US"/>
              <a:t>默默不履行</a:t>
            </a:r>
            <a:r>
              <a:rPr lang="en-US" altLang="zh-CN"/>
              <a:t>’</a:t>
            </a:r>
            <a:r>
              <a:rPr lang="zh-CN" altLang="en-US"/>
              <a:t>（如不能以</a:t>
            </a:r>
            <a:r>
              <a:rPr lang="en-US" altLang="zh-CN"/>
              <a:t>‘</a:t>
            </a:r>
            <a:r>
              <a:rPr lang="zh-CN" altLang="en-US"/>
              <a:t>老板不付工资</a:t>
            </a:r>
            <a:r>
              <a:rPr lang="en-US" altLang="zh-CN"/>
              <a:t>’</a:t>
            </a:r>
            <a:r>
              <a:rPr lang="zh-CN" altLang="en-US"/>
              <a:t>为由直接不去上班，需先通知解除）。</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a:t>
            </a:r>
            <a:r>
              <a:rPr lang="en-US" altLang="zh-CN"/>
              <a:t>3</a:t>
            </a:r>
            <a:r>
              <a:rPr lang="zh-CN" altLang="en-US"/>
              <a:t>）解除后的法律后果</a:t>
            </a:r>
            <a:endParaRPr lang="zh-CN" altLang="en-US"/>
          </a:p>
          <a:p>
            <a:r>
              <a:rPr lang="zh-CN" altLang="en-US"/>
              <a:t>一般规则：</a:t>
            </a:r>
            <a:r>
              <a:rPr lang="en-US" altLang="zh-CN"/>
              <a:t>“</a:t>
            </a:r>
            <a:r>
              <a:rPr lang="zh-CN" altLang="en-US"/>
              <a:t>尚未履行的终止履行，已履行的清理（返还、赔偿）</a:t>
            </a:r>
            <a:r>
              <a:rPr lang="en-US" altLang="zh-CN"/>
              <a:t>”</a:t>
            </a:r>
            <a:r>
              <a:rPr lang="zh-CN" altLang="en-US"/>
              <a:t>。</a:t>
            </a:r>
            <a:endParaRPr lang="zh-CN" altLang="en-US"/>
          </a:p>
          <a:p>
            <a:r>
              <a:rPr lang="zh-CN" altLang="en-US"/>
              <a:t>具体情形：</a:t>
            </a:r>
            <a:endParaRPr lang="zh-CN" altLang="en-US"/>
          </a:p>
          <a:p>
            <a:r>
              <a:rPr lang="zh-CN" altLang="en-US"/>
              <a:t>返还财产：如解除租房合同，租客返还房屋，房东返还剩余押金；解除电脑买卖合同，买家返还电脑，卖家返还全款；</a:t>
            </a:r>
            <a:endParaRPr lang="zh-CN" altLang="en-US"/>
          </a:p>
          <a:p>
            <a:r>
              <a:rPr lang="zh-CN" altLang="en-US"/>
              <a:t>赔偿损失：如因一方违约导致解除（如网店交付不合格电脑），违约方需赔偿对方损失（如小赵的运费损失）；</a:t>
            </a:r>
            <a:endParaRPr lang="zh-CN" altLang="en-US"/>
          </a:p>
          <a:p>
            <a:r>
              <a:rPr lang="zh-CN" altLang="en-US"/>
              <a:t>支付已履行部分的报酬：如解除兼职合同，已完成的稿件需支付报酬（如拓展案例</a:t>
            </a:r>
            <a:r>
              <a:rPr lang="en-US" altLang="zh-CN"/>
              <a:t> 2 </a:t>
            </a:r>
            <a:r>
              <a:rPr lang="zh-CN" altLang="en-US"/>
              <a:t>中</a:t>
            </a:r>
            <a:r>
              <a:rPr lang="en-US" altLang="zh-CN"/>
              <a:t> 2400 </a:t>
            </a:r>
            <a:r>
              <a:rPr lang="zh-CN" altLang="en-US"/>
              <a:t>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1</a:t>
            </a:r>
            <a:r>
              <a:rPr lang="zh-CN" altLang="en-US"/>
              <a:t>）分析主案例</a:t>
            </a:r>
            <a:r>
              <a:rPr lang="en-US" altLang="zh-CN"/>
              <a:t> 1</a:t>
            </a:r>
            <a:endParaRPr lang="en-US" altLang="zh-CN"/>
          </a:p>
          <a:p>
            <a:r>
              <a:rPr lang="zh-CN" altLang="en-US"/>
              <a:t>问题：</a:t>
            </a:r>
            <a:r>
              <a:rPr lang="en-US" altLang="zh-CN"/>
              <a:t>“</a:t>
            </a:r>
            <a:r>
              <a:rPr lang="zh-CN" altLang="en-US"/>
              <a:t>小王与老张的口头变更是否有效？老张主张</a:t>
            </a:r>
            <a:r>
              <a:rPr lang="en-US" altLang="zh-CN"/>
              <a:t>‘</a:t>
            </a:r>
            <a:r>
              <a:rPr lang="zh-CN" altLang="en-US"/>
              <a:t>口头变更无效</a:t>
            </a:r>
            <a:r>
              <a:rPr lang="en-US" altLang="zh-CN"/>
              <a:t>’</a:t>
            </a:r>
            <a:r>
              <a:rPr lang="zh-CN" altLang="en-US"/>
              <a:t>是否成立？若小王有录音证明老张同意降租金，该录音能否作为证据？</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有效，双方合意且内容明确；不成立，除非合同约定</a:t>
            </a:r>
            <a:r>
              <a:rPr lang="en-US" altLang="zh-CN">
                <a:solidFill>
                  <a:srgbClr val="FF0000"/>
                </a:solidFill>
              </a:rPr>
              <a:t>‘</a:t>
            </a:r>
            <a:r>
              <a:rPr lang="zh-CN" altLang="en-US">
                <a:solidFill>
                  <a:srgbClr val="FF0000"/>
                </a:solidFill>
              </a:rPr>
              <a:t>变更需书面</a:t>
            </a:r>
            <a:r>
              <a:rPr lang="en-US" altLang="zh-CN">
                <a:solidFill>
                  <a:srgbClr val="FF0000"/>
                </a:solidFill>
              </a:rPr>
              <a:t>’</a:t>
            </a:r>
            <a:r>
              <a:rPr lang="zh-CN" altLang="en-US">
                <a:solidFill>
                  <a:srgbClr val="FF0000"/>
                </a:solidFill>
              </a:rPr>
              <a:t>，否则口头变更有效；录音可作为证据，证明变更合意。</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案例分析环节（师生互动</a:t>
            </a:r>
            <a:r>
              <a:rPr lang="en-US" altLang="zh-CN">
                <a:sym typeface="+mn-ea"/>
              </a:rPr>
              <a:t> + </a:t>
            </a:r>
            <a:r>
              <a:rPr lang="zh-CN" altLang="en-US">
                <a:sym typeface="+mn-ea"/>
              </a:rPr>
              <a:t>规则应用）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2</a:t>
            </a:r>
            <a:r>
              <a:rPr lang="zh-CN" altLang="en-US"/>
              <a:t>）分析拓展案例</a:t>
            </a:r>
            <a:r>
              <a:rPr lang="en-US" altLang="zh-CN"/>
              <a:t> 2</a:t>
            </a:r>
            <a:endParaRPr lang="en-US" altLang="zh-CN"/>
          </a:p>
          <a:p>
            <a:r>
              <a:rPr lang="zh-CN" altLang="en-US"/>
              <a:t>问题：</a:t>
            </a:r>
            <a:r>
              <a:rPr lang="en-US" altLang="zh-CN"/>
              <a:t>“</a:t>
            </a:r>
            <a:r>
              <a:rPr lang="zh-CN" altLang="en-US"/>
              <a:t>小李能否解除合同？解除通知到达机构时，合同是否立即解除？机构拒绝支付</a:t>
            </a:r>
            <a:r>
              <a:rPr lang="en-US" altLang="zh-CN"/>
              <a:t> 2400 </a:t>
            </a:r>
            <a:r>
              <a:rPr lang="zh-CN" altLang="en-US"/>
              <a:t>元报酬，小李该如何维权？</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能，约定解除事由（逾期</a:t>
            </a:r>
            <a:r>
              <a:rPr lang="en-US" altLang="zh-CN">
                <a:solidFill>
                  <a:srgbClr val="FF0000"/>
                </a:solidFill>
              </a:rPr>
              <a:t> 15 </a:t>
            </a:r>
            <a:r>
              <a:rPr lang="zh-CN" altLang="en-US">
                <a:solidFill>
                  <a:srgbClr val="FF0000"/>
                </a:solidFill>
              </a:rPr>
              <a:t>天付报酬）已发生；是，通知到达即解除；小李可凭《兼职翻译合同》《已完成稿件》等证据，协商或起诉要求支付</a:t>
            </a:r>
            <a:r>
              <a:rPr lang="en-US" altLang="zh-CN">
                <a:solidFill>
                  <a:srgbClr val="FF0000"/>
                </a:solidFill>
              </a:rPr>
              <a:t> 2400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：承诺的生效时间</a:t>
            </a:r>
            <a:endParaRPr lang="zh-CN" altLang="en-US"/>
          </a:p>
          <a:p>
            <a:endParaRPr lang="en-US" altLang="zh-CN"/>
          </a:p>
          <a:p>
            <a:r>
              <a:rPr lang="zh-CN" altLang="en-US"/>
              <a:t>小赵是高职文秘专业学生，向同学小孙发微信：</a:t>
            </a:r>
            <a:r>
              <a:rPr lang="en-US" altLang="zh-CN"/>
              <a:t>“</a:t>
            </a:r>
            <a:r>
              <a:rPr lang="zh-CN" altLang="en-US"/>
              <a:t>我有一套《民法典》教材，</a:t>
            </a:r>
            <a:r>
              <a:rPr lang="en-US" altLang="zh-CN"/>
              <a:t>100 </a:t>
            </a:r>
            <a:r>
              <a:rPr lang="zh-CN" altLang="en-US"/>
              <a:t>元卖给你，</a:t>
            </a:r>
            <a:r>
              <a:rPr lang="en-US" altLang="zh-CN"/>
              <a:t>3 </a:t>
            </a:r>
            <a:r>
              <a:rPr lang="zh-CN" altLang="en-US"/>
              <a:t>天内回复有效</a:t>
            </a:r>
            <a:r>
              <a:rPr lang="en-US" altLang="zh-CN"/>
              <a:t>”</a:t>
            </a:r>
            <a:r>
              <a:rPr lang="zh-CN" altLang="en-US"/>
              <a:t>。小孙于第二天通过微信回复：</a:t>
            </a:r>
            <a:r>
              <a:rPr lang="en-US" altLang="zh-CN"/>
              <a:t>“</a:t>
            </a:r>
            <a:r>
              <a:rPr lang="zh-CN" altLang="en-US"/>
              <a:t>同意购买，周末取货</a:t>
            </a:r>
            <a:r>
              <a:rPr lang="en-US" altLang="zh-CN"/>
              <a:t>”</a:t>
            </a:r>
            <a:r>
              <a:rPr lang="zh-CN" altLang="en-US"/>
              <a:t>，但小赵因手机故障，第三天才看到消息。该承诺何时生效？合同何时成立？</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3</a:t>
            </a:r>
            <a:r>
              <a:rPr lang="zh-CN" altLang="en-US"/>
              <a:t>）分析拓展案例</a:t>
            </a:r>
            <a:r>
              <a:rPr lang="en-US" altLang="zh-CN"/>
              <a:t> 3</a:t>
            </a:r>
            <a:endParaRPr lang="en-US" altLang="zh-CN"/>
          </a:p>
          <a:p>
            <a:r>
              <a:rPr lang="zh-CN" altLang="en-US"/>
              <a:t>问题：</a:t>
            </a:r>
            <a:r>
              <a:rPr lang="en-US" altLang="zh-CN"/>
              <a:t>“</a:t>
            </a:r>
            <a:r>
              <a:rPr lang="zh-CN" altLang="en-US"/>
              <a:t>小赵能否法定解除合同？依据哪类法定解除情形？解除后，小赵需立即返还电脑吗？</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能，依据</a:t>
            </a:r>
            <a:r>
              <a:rPr lang="en-US" altLang="zh-CN">
                <a:solidFill>
                  <a:srgbClr val="FF0000"/>
                </a:solidFill>
              </a:rPr>
              <a:t>‘</a:t>
            </a:r>
            <a:r>
              <a:rPr lang="zh-CN" altLang="en-US">
                <a:solidFill>
                  <a:srgbClr val="FF0000"/>
                </a:solidFill>
              </a:rPr>
              <a:t>其他违约行为致使不能实现合同目的</a:t>
            </a:r>
            <a:r>
              <a:rPr lang="en-US" altLang="zh-CN">
                <a:solidFill>
                  <a:srgbClr val="FF0000"/>
                </a:solidFill>
              </a:rPr>
              <a:t>’</a:t>
            </a:r>
            <a:r>
              <a:rPr lang="zh-CN" altLang="en-US">
                <a:solidFill>
                  <a:srgbClr val="FF0000"/>
                </a:solidFill>
              </a:rPr>
              <a:t>；小赵需在收到退款后返还电脑（或与网店协商</a:t>
            </a:r>
            <a:r>
              <a:rPr lang="en-US" altLang="zh-CN">
                <a:solidFill>
                  <a:srgbClr val="FF0000"/>
                </a:solidFill>
              </a:rPr>
              <a:t>‘</a:t>
            </a:r>
            <a:r>
              <a:rPr lang="zh-CN" altLang="en-US">
                <a:solidFill>
                  <a:srgbClr val="FF0000"/>
                </a:solidFill>
              </a:rPr>
              <a:t>先退款后返还</a:t>
            </a:r>
            <a:r>
              <a:rPr lang="en-US" altLang="zh-CN">
                <a:solidFill>
                  <a:srgbClr val="FF0000"/>
                </a:solidFill>
              </a:rPr>
              <a:t>’</a:t>
            </a:r>
            <a:r>
              <a:rPr lang="zh-CN" altLang="en-US">
                <a:solidFill>
                  <a:srgbClr val="FF0000"/>
                </a:solidFill>
              </a:rPr>
              <a:t>），避免</a:t>
            </a:r>
            <a:r>
              <a:rPr lang="en-US" altLang="zh-CN">
                <a:solidFill>
                  <a:srgbClr val="FF0000"/>
                </a:solidFill>
              </a:rPr>
              <a:t>‘</a:t>
            </a:r>
            <a:r>
              <a:rPr lang="zh-CN" altLang="en-US">
                <a:solidFill>
                  <a:srgbClr val="FF0000"/>
                </a:solidFill>
              </a:rPr>
              <a:t>钱货两空</a:t>
            </a:r>
            <a:r>
              <a:rPr lang="en-US" altLang="zh-CN">
                <a:solidFill>
                  <a:srgbClr val="FF0000"/>
                </a:solidFill>
              </a:rPr>
              <a:t>’</a:t>
            </a:r>
            <a:r>
              <a:rPr lang="zh-CN" altLang="en-US">
                <a:solidFill>
                  <a:srgbClr val="FF0000"/>
                </a:solidFill>
              </a:rPr>
              <a:t>。</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31 课时：合同（五）—— 违约责任（继续履行、赔偿损失）</a:t>
            </a:r>
            <a:endParaRPr lang="zh-CN" altLang="en-US"/>
          </a:p>
        </p:txBody>
      </p:sp>
      <p:pic>
        <p:nvPicPr>
          <p:cNvPr id="3" name="内容占位符 2" descr="d2a6f0f4-bd3c-11f0-8938-d6b5460af3db"/>
          <p:cNvPicPr>
            <a:picLocks noChangeAspect="1"/>
          </p:cNvPicPr>
          <p:nvPr>
            <p:ph idx="16390"/>
            <p:custDataLst>
              <p:tags r:id="rId2"/>
            </p:custDataLst>
          </p:nvPr>
        </p:nvPicPr>
        <p:blipFill>
          <a:blip r:embed="rId3"/>
          <a:srcRect r="35887"/>
          <a:stretch>
            <a:fillRect/>
          </a:stretch>
        </p:blipFill>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p:spPr>
      </p:pic>
      <p:sp>
        <p:nvSpPr>
          <p:cNvPr id="4" name="装饰  2"/>
          <p:cNvSpPr>
            <a:spLocks noGrp="1"/>
          </p:cNvSpPr>
          <p:nvPr>
            <p:ph type="body" idx="16391"/>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p>
            <a:r>
              <a:rPr lang="zh-CN" altLang="en-US"/>
              <a:t>继续履行</a:t>
            </a:r>
            <a:endParaRPr lang="zh-CN" altLang="en-US"/>
          </a:p>
        </p:txBody>
      </p:sp>
      <p:sp>
        <p:nvSpPr>
          <p:cNvPr id="6" name="文本占位符 5"/>
          <p:cNvSpPr>
            <a:spLocks noGrp="1"/>
          </p:cNvSpPr>
          <p:nvPr>
            <p:ph type="body" idx="16387"/>
            <p:custDataLst>
              <p:tags r:id="rId6"/>
            </p:custDataLst>
          </p:nvPr>
        </p:nvSpPr>
        <p:spPr/>
        <p:txBody>
          <a:bodyPr/>
          <a:p>
            <a:r>
              <a:rPr lang="zh-CN" altLang="en-US"/>
              <a:t>详细描述：继续履行是违约责任的一种承担方式，指在一方当事人不履行合同义务或者履行合同义务不符合约定时，另一方当事人有权要求其按照合同约定继续履行合同义务，以实现合同目的。</a:t>
            </a:r>
            <a:endParaRPr lang="zh-CN" altLang="en-US"/>
          </a:p>
        </p:txBody>
      </p:sp>
      <p:sp>
        <p:nvSpPr>
          <p:cNvPr id="7" name="文本占位符 6"/>
          <p:cNvSpPr>
            <a:spLocks noGrp="1"/>
          </p:cNvSpPr>
          <p:nvPr>
            <p:ph type="body" idx="16388"/>
            <p:custDataLst>
              <p:tags r:id="rId7"/>
            </p:custDataLst>
          </p:nvPr>
        </p:nvSpPr>
        <p:spPr/>
        <p:txBody>
          <a:bodyPr/>
          <a:p>
            <a:r>
              <a:rPr lang="zh-CN" altLang="en-US"/>
              <a:t>赔偿损失</a:t>
            </a:r>
            <a:endParaRPr lang="zh-CN" altLang="en-US"/>
          </a:p>
        </p:txBody>
      </p:sp>
      <p:sp>
        <p:nvSpPr>
          <p:cNvPr id="8" name="文本占位符 7"/>
          <p:cNvSpPr>
            <a:spLocks noGrp="1"/>
          </p:cNvSpPr>
          <p:nvPr>
            <p:ph type="body" idx="16389"/>
            <p:custDataLst>
              <p:tags r:id="rId8"/>
            </p:custDataLst>
          </p:nvPr>
        </p:nvSpPr>
        <p:spPr/>
        <p:txBody>
          <a:bodyPr/>
          <a:p>
            <a:r>
              <a:rPr lang="zh-CN" altLang="en-US"/>
              <a:t>详细描述：赔偿损失是违约方因不履行或不完全履行合同义务而给对方造成损失时，依法或依合同约定应承担的赔偿责任。赔偿损失旨在弥补受害方因违约行为所遭受的经济损失。</a:t>
            </a:r>
            <a:endParaRPr lang="zh-CN" altLang="en-US"/>
          </a:p>
        </p:txBody>
      </p:sp>
    </p:spTree>
    <p:custDataLst>
      <p:tags r:id="rId9"/>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掌握违约责任的两大核心形式：继续履行（强制按约定履行）与赔偿损失（赔偿直接</a:t>
            </a:r>
            <a:r>
              <a:rPr lang="en-US" altLang="zh-CN"/>
              <a:t> + </a:t>
            </a:r>
            <a:r>
              <a:rPr lang="zh-CN" altLang="en-US"/>
              <a:t>间接损失），明确两类形式的适用限制（如继续履行不适用于</a:t>
            </a:r>
            <a:r>
              <a:rPr lang="en-US" altLang="zh-CN"/>
              <a:t> “</a:t>
            </a:r>
            <a:r>
              <a:rPr lang="zh-CN" altLang="en-US"/>
              <a:t>人身性质合同</a:t>
            </a:r>
            <a:r>
              <a:rPr lang="en-US" altLang="zh-CN"/>
              <a:t>”</a:t>
            </a:r>
            <a:r>
              <a:rPr lang="zh-CN" altLang="en-US"/>
              <a:t>）。</a:t>
            </a:r>
            <a:endParaRPr lang="zh-CN" altLang="en-US"/>
          </a:p>
          <a:p>
            <a:r>
              <a:rPr lang="zh-CN" altLang="en-US"/>
              <a:t>能结合学生场景（如商家不发货、兼职违约导致损失），判断违约方应承担的责任形式，计算赔偿损失的范围（如直接损失：货款、运费；间接损失：预期利润）。</a:t>
            </a:r>
            <a:endParaRPr lang="zh-CN" altLang="en-US"/>
          </a:p>
          <a:p>
            <a:r>
              <a:rPr lang="zh-CN" altLang="en-US"/>
              <a:t>理解</a:t>
            </a:r>
            <a:r>
              <a:rPr lang="en-US" altLang="zh-CN"/>
              <a:t> “</a:t>
            </a:r>
            <a:r>
              <a:rPr lang="zh-CN" altLang="en-US"/>
              <a:t>违约金</a:t>
            </a:r>
            <a:r>
              <a:rPr lang="en-US" altLang="zh-CN"/>
              <a:t>” </a:t>
            </a:r>
            <a:r>
              <a:rPr lang="zh-CN" altLang="en-US"/>
              <a:t>与</a:t>
            </a:r>
            <a:r>
              <a:rPr lang="en-US" altLang="zh-CN"/>
              <a:t> “</a:t>
            </a:r>
            <a:r>
              <a:rPr lang="zh-CN" altLang="en-US"/>
              <a:t>赔偿损失</a:t>
            </a:r>
            <a:r>
              <a:rPr lang="en-US" altLang="zh-CN"/>
              <a:t>” </a:t>
            </a:r>
            <a:r>
              <a:rPr lang="zh-CN" altLang="en-US"/>
              <a:t>的关系（约定违约金低于损失可请求增加，高于损失可请求减少），避免</a:t>
            </a:r>
            <a:r>
              <a:rPr lang="en-US" altLang="zh-CN"/>
              <a:t> “</a:t>
            </a:r>
            <a:r>
              <a:rPr lang="zh-CN" altLang="en-US"/>
              <a:t>过高违约金</a:t>
            </a:r>
            <a:r>
              <a:rPr lang="en-US" altLang="zh-CN"/>
              <a:t>” </a:t>
            </a:r>
            <a:r>
              <a:rPr lang="zh-CN" altLang="en-US"/>
              <a:t>陷阱。</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：买卖合同的继续履行纠纷</a:t>
            </a:r>
            <a:endParaRPr lang="zh-CN" altLang="en-US"/>
          </a:p>
          <a:p>
            <a:r>
              <a:rPr lang="zh-CN" altLang="en-US"/>
              <a:t>小王是高职电竞专业学生，在某网店购买一台专业电竞电脑，约定</a:t>
            </a:r>
            <a:r>
              <a:rPr lang="en-US" altLang="zh-CN"/>
              <a:t> “</a:t>
            </a:r>
            <a:r>
              <a:rPr lang="zh-CN" altLang="en-US"/>
              <a:t>配置为</a:t>
            </a:r>
            <a:r>
              <a:rPr lang="en-US" altLang="zh-CN"/>
              <a:t> i9 </a:t>
            </a:r>
            <a:r>
              <a:rPr lang="zh-CN" altLang="en-US"/>
              <a:t>处理器、</a:t>
            </a:r>
            <a:r>
              <a:rPr lang="en-US" altLang="zh-CN"/>
              <a:t>32G </a:t>
            </a:r>
            <a:r>
              <a:rPr lang="zh-CN" altLang="en-US"/>
              <a:t>内存，售价</a:t>
            </a:r>
            <a:r>
              <a:rPr lang="en-US" altLang="zh-CN"/>
              <a:t> 12000 </a:t>
            </a:r>
            <a:r>
              <a:rPr lang="zh-CN" altLang="en-US"/>
              <a:t>元，</a:t>
            </a:r>
            <a:r>
              <a:rPr lang="en-US" altLang="zh-CN"/>
              <a:t>7 </a:t>
            </a:r>
            <a:r>
              <a:rPr lang="zh-CN" altLang="en-US"/>
              <a:t>天内发货</a:t>
            </a:r>
            <a:r>
              <a:rPr lang="en-US" altLang="zh-CN"/>
              <a:t>”</a:t>
            </a:r>
            <a:r>
              <a:rPr lang="zh-CN" altLang="en-US"/>
              <a:t>。付款后，网店以</a:t>
            </a:r>
            <a:r>
              <a:rPr lang="en-US" altLang="zh-CN"/>
              <a:t> “</a:t>
            </a:r>
            <a:r>
              <a:rPr lang="zh-CN" altLang="en-US"/>
              <a:t>货源不足，可退还全款并赔偿</a:t>
            </a:r>
            <a:r>
              <a:rPr lang="en-US" altLang="zh-CN"/>
              <a:t> 200 </a:t>
            </a:r>
            <a:r>
              <a:rPr lang="zh-CN" altLang="en-US"/>
              <a:t>元</a:t>
            </a:r>
            <a:r>
              <a:rPr lang="en-US" altLang="zh-CN"/>
              <a:t>” </a:t>
            </a:r>
            <a:r>
              <a:rPr lang="zh-CN" altLang="en-US"/>
              <a:t>为由，拒绝发货，小王坚持要求</a:t>
            </a:r>
            <a:r>
              <a:rPr lang="en-US" altLang="zh-CN"/>
              <a:t> “</a:t>
            </a:r>
            <a:r>
              <a:rPr lang="zh-CN" altLang="en-US"/>
              <a:t>按约定交付电脑</a:t>
            </a:r>
            <a:r>
              <a:rPr lang="en-US" altLang="zh-CN"/>
              <a:t>”</a:t>
            </a:r>
            <a:r>
              <a:rPr lang="zh-CN" altLang="en-US"/>
              <a:t>。小王能否要求继续履行？网店的</a:t>
            </a:r>
            <a:r>
              <a:rPr lang="en-US" altLang="zh-CN"/>
              <a:t> “</a:t>
            </a:r>
            <a:r>
              <a:rPr lang="zh-CN" altLang="en-US"/>
              <a:t>退款</a:t>
            </a:r>
            <a:r>
              <a:rPr lang="en-US" altLang="zh-CN"/>
              <a:t> + </a:t>
            </a:r>
            <a:r>
              <a:rPr lang="zh-CN" altLang="en-US"/>
              <a:t>赔偿</a:t>
            </a:r>
            <a:r>
              <a:rPr lang="en-US" altLang="zh-CN"/>
              <a:t>” </a:t>
            </a:r>
            <a:r>
              <a:rPr lang="zh-CN" altLang="en-US"/>
              <a:t>方案是否合法？</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solidFill>
                  <a:srgbClr val="FF0000"/>
                </a:solidFill>
              </a:rPr>
              <a:t>拓展案例</a:t>
            </a:r>
            <a:r>
              <a:rPr lang="en-US" altLang="zh-CN">
                <a:solidFill>
                  <a:srgbClr val="FF0000"/>
                </a:solidFill>
              </a:rPr>
              <a:t> 2</a:t>
            </a:r>
            <a:r>
              <a:rPr lang="zh-CN" altLang="en-US">
                <a:solidFill>
                  <a:srgbClr val="FF0000"/>
                </a:solidFill>
              </a:rPr>
              <a:t>：兼职违约的赔偿损失纠纷</a:t>
            </a:r>
            <a:endParaRPr lang="zh-CN" altLang="en-US">
              <a:solidFill>
                <a:srgbClr val="FF0000"/>
              </a:solidFill>
            </a:endParaRPr>
          </a:p>
          <a:p>
            <a:r>
              <a:rPr lang="zh-CN" altLang="en-US"/>
              <a:t>小李是高职会展专业学生，与某公司签订《兼职策划合同》，约定</a:t>
            </a:r>
            <a:r>
              <a:rPr lang="en-US" altLang="zh-CN"/>
              <a:t> “</a:t>
            </a:r>
            <a:r>
              <a:rPr lang="zh-CN" altLang="en-US"/>
              <a:t>为公司的校园招聘会做策划，报酬</a:t>
            </a:r>
            <a:r>
              <a:rPr lang="en-US" altLang="zh-CN"/>
              <a:t> 3000 </a:t>
            </a:r>
            <a:r>
              <a:rPr lang="zh-CN" altLang="en-US"/>
              <a:t>元，活动前</a:t>
            </a:r>
            <a:r>
              <a:rPr lang="en-US" altLang="zh-CN"/>
              <a:t> 5 </a:t>
            </a:r>
            <a:r>
              <a:rPr lang="zh-CN" altLang="en-US"/>
              <a:t>天交付策划方案</a:t>
            </a:r>
            <a:r>
              <a:rPr lang="en-US" altLang="zh-CN"/>
              <a:t>”</a:t>
            </a:r>
            <a:r>
              <a:rPr lang="zh-CN" altLang="en-US"/>
              <a:t>。小李因个人原因，逾期</a:t>
            </a:r>
            <a:r>
              <a:rPr lang="en-US" altLang="zh-CN"/>
              <a:t> 7 </a:t>
            </a:r>
            <a:r>
              <a:rPr lang="zh-CN" altLang="en-US"/>
              <a:t>天未交付方案，公司被迫紧急找另一位策划师，支付报酬</a:t>
            </a:r>
            <a:r>
              <a:rPr lang="en-US" altLang="zh-CN"/>
              <a:t> 4500 </a:t>
            </a:r>
            <a:r>
              <a:rPr lang="zh-CN" altLang="en-US"/>
              <a:t>元（比原约定多</a:t>
            </a:r>
            <a:r>
              <a:rPr lang="en-US" altLang="zh-CN"/>
              <a:t> 1500 </a:t>
            </a:r>
            <a:r>
              <a:rPr lang="zh-CN" altLang="en-US"/>
              <a:t>元）。公司要求小李赔偿</a:t>
            </a:r>
            <a:r>
              <a:rPr lang="en-US" altLang="zh-CN"/>
              <a:t> 1500 </a:t>
            </a:r>
            <a:r>
              <a:rPr lang="zh-CN" altLang="en-US"/>
              <a:t>元差额损失，小李以</a:t>
            </a:r>
            <a:r>
              <a:rPr lang="en-US" altLang="zh-CN"/>
              <a:t> “</a:t>
            </a:r>
            <a:r>
              <a:rPr lang="zh-CN" altLang="en-US"/>
              <a:t>未给公司造成重大损失</a:t>
            </a:r>
            <a:r>
              <a:rPr lang="en-US" altLang="zh-CN"/>
              <a:t>” </a:t>
            </a:r>
            <a:r>
              <a:rPr lang="zh-CN" altLang="en-US"/>
              <a:t>为由拒绝。小李是否需要赔偿？赔偿范围包括哪些？</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solidFill>
                  <a:srgbClr val="FF0000"/>
                </a:solidFill>
              </a:rPr>
              <a:t>拓展案例</a:t>
            </a:r>
            <a:r>
              <a:rPr lang="en-US" altLang="zh-CN">
                <a:solidFill>
                  <a:srgbClr val="FF0000"/>
                </a:solidFill>
              </a:rPr>
              <a:t> 3</a:t>
            </a:r>
            <a:r>
              <a:rPr lang="zh-CN" altLang="en-US">
                <a:solidFill>
                  <a:srgbClr val="FF0000"/>
                </a:solidFill>
              </a:rPr>
              <a:t>：违约金的调整纠纷</a:t>
            </a:r>
            <a:endParaRPr lang="zh-CN" altLang="en-US">
              <a:solidFill>
                <a:srgbClr val="FF0000"/>
              </a:solidFill>
            </a:endParaRPr>
          </a:p>
          <a:p>
            <a:r>
              <a:rPr lang="zh-CN" altLang="en-US"/>
              <a:t>小赵是高职金融专业学生，与同学小孙签订《借款合同》，约定</a:t>
            </a:r>
            <a:r>
              <a:rPr lang="en-US" altLang="zh-CN"/>
              <a:t> “</a:t>
            </a:r>
            <a:r>
              <a:rPr lang="zh-CN" altLang="en-US"/>
              <a:t>小赵向小孙借款</a:t>
            </a:r>
            <a:r>
              <a:rPr lang="en-US" altLang="zh-CN"/>
              <a:t> 5000 </a:t>
            </a:r>
            <a:r>
              <a:rPr lang="zh-CN" altLang="en-US"/>
              <a:t>元，</a:t>
            </a:r>
            <a:r>
              <a:rPr lang="en-US" altLang="zh-CN"/>
              <a:t>1 </a:t>
            </a:r>
            <a:r>
              <a:rPr lang="zh-CN" altLang="en-US"/>
              <a:t>个月后归还，若逾期还款，需支付违约金</a:t>
            </a:r>
            <a:r>
              <a:rPr lang="en-US" altLang="zh-CN"/>
              <a:t> 2000 </a:t>
            </a:r>
            <a:r>
              <a:rPr lang="zh-CN" altLang="en-US"/>
              <a:t>元</a:t>
            </a:r>
            <a:r>
              <a:rPr lang="en-US" altLang="zh-CN"/>
              <a:t>”</a:t>
            </a:r>
            <a:r>
              <a:rPr lang="zh-CN" altLang="en-US"/>
              <a:t>。小赵逾期</a:t>
            </a:r>
            <a:r>
              <a:rPr lang="en-US" altLang="zh-CN"/>
              <a:t> 10 </a:t>
            </a:r>
            <a:r>
              <a:rPr lang="zh-CN" altLang="en-US"/>
              <a:t>天还款，小孙要求支付</a:t>
            </a:r>
            <a:r>
              <a:rPr lang="en-US" altLang="zh-CN"/>
              <a:t> 5000 </a:t>
            </a:r>
            <a:r>
              <a:rPr lang="zh-CN" altLang="en-US"/>
              <a:t>元本金</a:t>
            </a:r>
            <a:r>
              <a:rPr lang="en-US" altLang="zh-CN"/>
              <a:t> + 2000 </a:t>
            </a:r>
            <a:r>
              <a:rPr lang="zh-CN" altLang="en-US"/>
              <a:t>元违约金，小赵认为</a:t>
            </a:r>
            <a:r>
              <a:rPr lang="en-US" altLang="zh-CN"/>
              <a:t> “</a:t>
            </a:r>
            <a:r>
              <a:rPr lang="zh-CN" altLang="en-US"/>
              <a:t>违约金过高</a:t>
            </a:r>
            <a:r>
              <a:rPr lang="en-US" altLang="zh-CN"/>
              <a:t>”</a:t>
            </a:r>
            <a:r>
              <a:rPr lang="zh-CN" altLang="en-US"/>
              <a:t>，仅同意支付</a:t>
            </a:r>
            <a:r>
              <a:rPr lang="en-US" altLang="zh-CN"/>
              <a:t> 5000 </a:t>
            </a:r>
            <a:r>
              <a:rPr lang="zh-CN" altLang="en-US"/>
              <a:t>元本金</a:t>
            </a:r>
            <a:r>
              <a:rPr lang="en-US" altLang="zh-CN"/>
              <a:t> + 50 </a:t>
            </a:r>
            <a:r>
              <a:rPr lang="zh-CN" altLang="en-US"/>
              <a:t>元利息。该违约金是否过高？小赵应支付多少违约金？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10000"/>
          </a:bodyPr>
          <a:p>
            <a:r>
              <a:rPr lang="zh-CN" altLang="en-US"/>
              <a:t>《民法典》第</a:t>
            </a:r>
            <a:r>
              <a:rPr lang="en-US" altLang="zh-CN"/>
              <a:t> 577 </a:t>
            </a:r>
            <a:r>
              <a:rPr lang="zh-CN" altLang="en-US"/>
              <a:t>条【违约责任形式】：</a:t>
            </a:r>
            <a:r>
              <a:rPr lang="en-US" altLang="zh-CN"/>
              <a:t>“</a:t>
            </a:r>
            <a:r>
              <a:rPr lang="zh-CN" altLang="en-US"/>
              <a:t>当事人一方不履行合同义务或者履行合同义务不符合约定的，应当承担继续履行、采取补救措施或者赔偿损失等违约责任。</a:t>
            </a:r>
            <a:r>
              <a:rPr lang="en-US" altLang="zh-CN"/>
              <a:t>”</a:t>
            </a:r>
            <a:r>
              <a:rPr lang="zh-CN" altLang="en-US"/>
              <a:t>《民法典》第</a:t>
            </a:r>
            <a:r>
              <a:rPr lang="en-US" altLang="zh-CN"/>
              <a:t> 580 </a:t>
            </a:r>
            <a:r>
              <a:rPr lang="zh-CN" altLang="en-US"/>
              <a:t>条【继续履行的限制】：</a:t>
            </a:r>
            <a:r>
              <a:rPr lang="en-US" altLang="zh-CN"/>
              <a:t>“</a:t>
            </a:r>
            <a:r>
              <a:rPr lang="zh-CN" altLang="en-US"/>
              <a:t>当事人一方不履行非金钱债务或者履行非金钱债务不符合约定的，对方可以请求履行，但是有下列情形之一的除外：（一）法律上或者事实上不能履行；（二）债务的标的不适于强制履行或者履行费用过高；（三）债权人在合理期限内未请求履行。</a:t>
            </a:r>
            <a:r>
              <a:rPr lang="en-US" altLang="zh-CN"/>
              <a:t>”</a:t>
            </a:r>
            <a:endParaRPr lang="en-US" altLang="zh-CN"/>
          </a:p>
          <a:p>
            <a:r>
              <a:rPr lang="zh-CN" altLang="en-US">
                <a:solidFill>
                  <a:srgbClr val="FF0000"/>
                </a:solidFill>
              </a:rPr>
              <a:t>解读：非金钱债务（如交付电脑、提供劳务）可要求继续履行，但</a:t>
            </a:r>
            <a:r>
              <a:rPr lang="en-US" altLang="zh-CN">
                <a:solidFill>
                  <a:srgbClr val="FF0000"/>
                </a:solidFill>
              </a:rPr>
              <a:t> “</a:t>
            </a:r>
            <a:r>
              <a:rPr lang="zh-CN" altLang="en-US">
                <a:solidFill>
                  <a:srgbClr val="FF0000"/>
                </a:solidFill>
              </a:rPr>
              <a:t>人身性质合同</a:t>
            </a:r>
            <a:r>
              <a:rPr lang="en-US" altLang="zh-CN">
                <a:solidFill>
                  <a:srgbClr val="FF0000"/>
                </a:solidFill>
              </a:rPr>
              <a:t>”</a:t>
            </a:r>
            <a:r>
              <a:rPr lang="zh-CN" altLang="en-US">
                <a:solidFill>
                  <a:srgbClr val="FF0000"/>
                </a:solidFill>
              </a:rPr>
              <a:t>（如兼职、演出）不适于强制履行；若货源充足，网店需继续履行。</a:t>
            </a:r>
            <a:endParaRPr lang="zh-CN" altLang="en-US">
              <a:solidFill>
                <a:srgbClr val="FF0000"/>
              </a:solidFill>
            </a:endParaRPr>
          </a:p>
          <a:p>
            <a:r>
              <a:rPr lang="zh-CN" altLang="en-US"/>
              <a:t>对应主案例</a:t>
            </a:r>
            <a:r>
              <a:rPr lang="en-US" altLang="zh-CN"/>
              <a:t> 1</a:t>
            </a:r>
            <a:r>
              <a:rPr lang="zh-CN" altLang="en-US"/>
              <a:t>：电竞电脑是可替代物，网店</a:t>
            </a:r>
            <a:r>
              <a:rPr lang="en-US" altLang="zh-CN"/>
              <a:t> “</a:t>
            </a:r>
            <a:r>
              <a:rPr lang="zh-CN" altLang="en-US"/>
              <a:t>货源不足</a:t>
            </a:r>
            <a:r>
              <a:rPr lang="en-US" altLang="zh-CN"/>
              <a:t>” </a:t>
            </a:r>
            <a:r>
              <a:rPr lang="zh-CN" altLang="en-US"/>
              <a:t>不构成</a:t>
            </a:r>
            <a:r>
              <a:rPr lang="en-US" altLang="zh-CN"/>
              <a:t> “</a:t>
            </a:r>
            <a:r>
              <a:rPr lang="zh-CN" altLang="en-US"/>
              <a:t>事实上不能履行</a:t>
            </a:r>
            <a:r>
              <a:rPr lang="en-US" altLang="zh-CN"/>
              <a:t>”</a:t>
            </a:r>
            <a:r>
              <a:rPr lang="zh-CN" altLang="en-US"/>
              <a:t>（可从其他渠道调货），小王可要求继续履行；网店的</a:t>
            </a:r>
            <a:r>
              <a:rPr lang="en-US" altLang="zh-CN"/>
              <a:t> “</a:t>
            </a:r>
            <a:r>
              <a:rPr lang="zh-CN" altLang="en-US"/>
              <a:t>退款</a:t>
            </a:r>
            <a:r>
              <a:rPr lang="en-US" altLang="zh-CN"/>
              <a:t> + </a:t>
            </a:r>
            <a:r>
              <a:rPr lang="zh-CN" altLang="en-US"/>
              <a:t>赔偿</a:t>
            </a:r>
            <a:r>
              <a:rPr lang="en-US" altLang="zh-CN"/>
              <a:t>” </a:t>
            </a:r>
            <a:r>
              <a:rPr lang="zh-CN" altLang="en-US"/>
              <a:t>方案需小王同意，不能单方拒绝履行。</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《民法典》第</a:t>
            </a:r>
            <a:r>
              <a:rPr lang="en-US" altLang="zh-CN"/>
              <a:t> 584 </a:t>
            </a:r>
            <a:r>
              <a:rPr lang="zh-CN" altLang="en-US"/>
              <a:t>条【赔偿损失范围】：</a:t>
            </a:r>
            <a:r>
              <a:rPr lang="en-US" altLang="zh-CN"/>
              <a:t>“</a:t>
            </a:r>
            <a:r>
              <a:rPr lang="zh-CN" altLang="en-US"/>
              <a:t>当事人一方不履行合同义务或者履行合同义务不符合约定，造成对方损失的，损失赔偿额应当相当于因违约所造成的损失，包括合同履行后可以获得的利益；但是，不得超过违约一方订立合同时预见到或者应当预见到的因违约可能造成的损失。</a:t>
            </a:r>
            <a:r>
              <a:rPr lang="en-US" altLang="zh-CN"/>
              <a:t>”</a:t>
            </a:r>
            <a:endParaRPr lang="en-US" altLang="zh-CN"/>
          </a:p>
          <a:p>
            <a:r>
              <a:rPr lang="zh-CN" altLang="en-US">
                <a:solidFill>
                  <a:srgbClr val="FF0000"/>
                </a:solidFill>
              </a:rPr>
              <a:t>解读：赔偿损失包括</a:t>
            </a:r>
            <a:r>
              <a:rPr lang="en-US" altLang="zh-CN">
                <a:solidFill>
                  <a:srgbClr val="FF0000"/>
                </a:solidFill>
              </a:rPr>
              <a:t> “</a:t>
            </a:r>
            <a:r>
              <a:rPr lang="zh-CN" altLang="en-US">
                <a:solidFill>
                  <a:srgbClr val="FF0000"/>
                </a:solidFill>
              </a:rPr>
              <a:t>直接损失</a:t>
            </a:r>
            <a:r>
              <a:rPr lang="en-US" altLang="zh-CN">
                <a:solidFill>
                  <a:srgbClr val="FF0000"/>
                </a:solidFill>
              </a:rPr>
              <a:t>”</a:t>
            </a:r>
            <a:r>
              <a:rPr lang="zh-CN" altLang="en-US">
                <a:solidFill>
                  <a:srgbClr val="FF0000"/>
                </a:solidFill>
              </a:rPr>
              <a:t>（实际支出，如公司多付的</a:t>
            </a:r>
            <a:r>
              <a:rPr lang="en-US" altLang="zh-CN">
                <a:solidFill>
                  <a:srgbClr val="FF0000"/>
                </a:solidFill>
              </a:rPr>
              <a:t> 1500 </a:t>
            </a:r>
            <a:r>
              <a:rPr lang="zh-CN" altLang="en-US">
                <a:solidFill>
                  <a:srgbClr val="FF0000"/>
                </a:solidFill>
              </a:rPr>
              <a:t>元策划费）和</a:t>
            </a:r>
            <a:r>
              <a:rPr lang="en-US" altLang="zh-CN">
                <a:solidFill>
                  <a:srgbClr val="FF0000"/>
                </a:solidFill>
              </a:rPr>
              <a:t> “</a:t>
            </a:r>
            <a:r>
              <a:rPr lang="zh-CN" altLang="en-US">
                <a:solidFill>
                  <a:srgbClr val="FF0000"/>
                </a:solidFill>
              </a:rPr>
              <a:t>间接损失</a:t>
            </a:r>
            <a:r>
              <a:rPr lang="en-US" altLang="zh-CN">
                <a:solidFill>
                  <a:srgbClr val="FF0000"/>
                </a:solidFill>
              </a:rPr>
              <a:t>”</a:t>
            </a:r>
            <a:r>
              <a:rPr lang="zh-CN" altLang="en-US">
                <a:solidFill>
                  <a:srgbClr val="FF0000"/>
                </a:solidFill>
              </a:rPr>
              <a:t>（预期利益，如公司因策划逾期导致招聘会效果差的损失，需可预见）。</a:t>
            </a:r>
            <a:endParaRPr lang="zh-CN" altLang="en-US">
              <a:solidFill>
                <a:srgbClr val="FF0000"/>
              </a:solidFill>
            </a:endParaRPr>
          </a:p>
          <a:p>
            <a:r>
              <a:rPr lang="zh-CN" altLang="en-US"/>
              <a:t>对应拓展案例</a:t>
            </a:r>
            <a:r>
              <a:rPr lang="en-US" altLang="zh-CN"/>
              <a:t> 2</a:t>
            </a:r>
            <a:r>
              <a:rPr lang="zh-CN" altLang="en-US"/>
              <a:t>：小李的违约导致公司多付</a:t>
            </a:r>
            <a:r>
              <a:rPr lang="en-US" altLang="zh-CN"/>
              <a:t> 1500 </a:t>
            </a:r>
            <a:r>
              <a:rPr lang="zh-CN" altLang="en-US"/>
              <a:t>元（直接损失），小李需赔偿；若公司能证明</a:t>
            </a:r>
            <a:r>
              <a:rPr lang="en-US" altLang="zh-CN"/>
              <a:t> “</a:t>
            </a:r>
            <a:r>
              <a:rPr lang="zh-CN" altLang="en-US"/>
              <a:t>因策划逾期导致招聘会少招</a:t>
            </a:r>
            <a:r>
              <a:rPr lang="en-US" altLang="zh-CN"/>
              <a:t> 10 </a:t>
            </a:r>
            <a:r>
              <a:rPr lang="zh-CN" altLang="en-US"/>
              <a:t>人，损失</a:t>
            </a:r>
            <a:r>
              <a:rPr lang="en-US" altLang="zh-CN"/>
              <a:t> 1 </a:t>
            </a:r>
            <a:r>
              <a:rPr lang="zh-CN" altLang="en-US"/>
              <a:t>万元</a:t>
            </a:r>
            <a:r>
              <a:rPr lang="en-US" altLang="zh-CN"/>
              <a:t>”</a:t>
            </a:r>
            <a:r>
              <a:rPr lang="zh-CN" altLang="en-US"/>
              <a:t>（间接损失），且小李签约时可预见，小李也需赔偿该部分。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《民法典》第</a:t>
            </a:r>
            <a:r>
              <a:rPr lang="en-US" altLang="zh-CN"/>
              <a:t> 585 </a:t>
            </a:r>
            <a:r>
              <a:rPr lang="zh-CN" altLang="en-US"/>
              <a:t>条【违约金调整】：</a:t>
            </a:r>
            <a:r>
              <a:rPr lang="en-US" altLang="zh-CN"/>
              <a:t>“</a:t>
            </a:r>
            <a:r>
              <a:rPr lang="zh-CN" altLang="en-US"/>
              <a:t>当事人可以约定一方违约时应当根据违约情况向对方支付一定数额的违约金，也可以约定因违约产生的损失赔偿额的计算方法。约定的违约金低于造成的损失的，人民法院或者仲裁机构可以根据当事人的请求予以增加；约定的违约金过分高于造成的损失的，人民法院或者仲裁机构可以根据当事人的请求予以适当减少。</a:t>
            </a:r>
            <a:r>
              <a:rPr lang="en-US" altLang="zh-CN"/>
              <a:t>”</a:t>
            </a:r>
            <a:endParaRPr lang="en-US" altLang="zh-CN"/>
          </a:p>
          <a:p>
            <a:r>
              <a:rPr lang="zh-CN" altLang="en-US">
                <a:solidFill>
                  <a:srgbClr val="FF0000"/>
                </a:solidFill>
              </a:rPr>
              <a:t>解读：违约金以</a:t>
            </a:r>
            <a:r>
              <a:rPr lang="en-US" altLang="zh-CN">
                <a:solidFill>
                  <a:srgbClr val="FF0000"/>
                </a:solidFill>
              </a:rPr>
              <a:t> “</a:t>
            </a:r>
            <a:r>
              <a:rPr lang="zh-CN" altLang="en-US">
                <a:solidFill>
                  <a:srgbClr val="FF0000"/>
                </a:solidFill>
              </a:rPr>
              <a:t>实际损失</a:t>
            </a:r>
            <a:r>
              <a:rPr lang="en-US" altLang="zh-CN">
                <a:solidFill>
                  <a:srgbClr val="FF0000"/>
                </a:solidFill>
              </a:rPr>
              <a:t>” </a:t>
            </a:r>
            <a:r>
              <a:rPr lang="zh-CN" altLang="en-US">
                <a:solidFill>
                  <a:srgbClr val="FF0000"/>
                </a:solidFill>
              </a:rPr>
              <a:t>为基础，一般不超过损失的</a:t>
            </a:r>
            <a:r>
              <a:rPr lang="en-US" altLang="zh-CN">
                <a:solidFill>
                  <a:srgbClr val="FF0000"/>
                </a:solidFill>
              </a:rPr>
              <a:t> 30%</a:t>
            </a:r>
            <a:r>
              <a:rPr lang="zh-CN" altLang="en-US">
                <a:solidFill>
                  <a:srgbClr val="FF0000"/>
                </a:solidFill>
              </a:rPr>
              <a:t>；逾期还款的损失主要是利息，违约金过高可请求减少。</a:t>
            </a:r>
            <a:endParaRPr lang="zh-CN" altLang="en-US">
              <a:solidFill>
                <a:srgbClr val="FF0000"/>
              </a:solidFill>
            </a:endParaRPr>
          </a:p>
          <a:p>
            <a:r>
              <a:rPr lang="zh-CN" altLang="en-US"/>
              <a:t>对应拓展案例</a:t>
            </a:r>
            <a:r>
              <a:rPr lang="en-US" altLang="zh-CN"/>
              <a:t> 3</a:t>
            </a:r>
            <a:r>
              <a:rPr lang="zh-CN" altLang="en-US"/>
              <a:t>：小赵逾期</a:t>
            </a:r>
            <a:r>
              <a:rPr lang="en-US" altLang="zh-CN"/>
              <a:t> 10 </a:t>
            </a:r>
            <a:r>
              <a:rPr lang="zh-CN" altLang="en-US"/>
              <a:t>天的利息损失约为</a:t>
            </a:r>
            <a:r>
              <a:rPr lang="en-US" altLang="zh-CN"/>
              <a:t> 5000 </a:t>
            </a:r>
            <a:r>
              <a:rPr lang="zh-CN" altLang="en-US"/>
              <a:t>元</a:t>
            </a:r>
            <a:r>
              <a:rPr lang="en-US" altLang="zh-CN"/>
              <a:t> </a:t>
            </a:r>
            <a:r>
              <a:rPr lang="en-US" altLang="en-US"/>
              <a:t>×</a:t>
            </a:r>
            <a:r>
              <a:rPr lang="zh-CN" altLang="en-US"/>
              <a:t>（</a:t>
            </a:r>
            <a:r>
              <a:rPr lang="en-US" altLang="zh-CN"/>
              <a:t>LPR </a:t>
            </a:r>
            <a:r>
              <a:rPr lang="zh-CN" altLang="en-US"/>
              <a:t>利率</a:t>
            </a:r>
            <a:r>
              <a:rPr lang="en-US" altLang="zh-CN"/>
              <a:t> 3.45%/365</a:t>
            </a:r>
            <a:r>
              <a:rPr lang="zh-CN" altLang="en-US"/>
              <a:t>）</a:t>
            </a:r>
            <a:r>
              <a:rPr lang="en-US" altLang="en-US"/>
              <a:t>×</a:t>
            </a:r>
            <a:r>
              <a:rPr lang="en-US" altLang="zh-CN"/>
              <a:t>10 </a:t>
            </a:r>
            <a:r>
              <a:rPr lang="zh-CN" altLang="en-US"/>
              <a:t>天</a:t>
            </a:r>
            <a:r>
              <a:rPr lang="en-US" altLang="zh-CN"/>
              <a:t>≈4.7 </a:t>
            </a:r>
            <a:r>
              <a:rPr lang="zh-CN" altLang="en-US"/>
              <a:t>元，约定的</a:t>
            </a:r>
            <a:r>
              <a:rPr lang="en-US" altLang="zh-CN"/>
              <a:t> 2000 </a:t>
            </a:r>
            <a:r>
              <a:rPr lang="zh-CN" altLang="en-US"/>
              <a:t>元违约金过分高于损失；小赵可请求法院减少，一般需支付本金</a:t>
            </a:r>
            <a:r>
              <a:rPr lang="en-US" altLang="zh-CN"/>
              <a:t> 5000 </a:t>
            </a:r>
            <a:r>
              <a:rPr lang="zh-CN" altLang="en-US"/>
              <a:t>元</a:t>
            </a:r>
            <a:r>
              <a:rPr lang="en-US" altLang="zh-CN"/>
              <a:t> + </a:t>
            </a:r>
            <a:r>
              <a:rPr lang="zh-CN" altLang="en-US"/>
              <a:t>违约金</a:t>
            </a:r>
            <a:r>
              <a:rPr lang="en-US" altLang="zh-CN"/>
              <a:t> 50-100 </a:t>
            </a:r>
            <a:r>
              <a:rPr lang="zh-CN" altLang="en-US"/>
              <a:t>元（合理范围）。</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10000"/>
          </a:bodyPr>
          <a:p>
            <a:r>
              <a:rPr lang="zh-CN" altLang="en-US">
                <a:solidFill>
                  <a:srgbClr val="FF0000"/>
                </a:solidFill>
              </a:rPr>
              <a:t>（</a:t>
            </a:r>
            <a:r>
              <a:rPr lang="en-US" altLang="zh-CN">
                <a:solidFill>
                  <a:srgbClr val="FF0000"/>
                </a:solidFill>
              </a:rPr>
              <a:t>1</a:t>
            </a:r>
            <a:r>
              <a:rPr lang="zh-CN" altLang="en-US">
                <a:solidFill>
                  <a:srgbClr val="FF0000"/>
                </a:solidFill>
              </a:rPr>
              <a:t>）继续履行</a:t>
            </a:r>
            <a:endParaRPr lang="zh-CN" altLang="en-US">
              <a:solidFill>
                <a:srgbClr val="FF0000"/>
              </a:solidFill>
            </a:endParaRPr>
          </a:p>
          <a:p>
            <a:r>
              <a:rPr lang="zh-CN" altLang="en-US"/>
              <a:t>核心定义：违约方被强制按合同约定履行义务（如交付电脑、完成工作），适用于</a:t>
            </a:r>
            <a:r>
              <a:rPr lang="en-US" altLang="zh-CN"/>
              <a:t> “</a:t>
            </a:r>
            <a:r>
              <a:rPr lang="zh-CN" altLang="en-US"/>
              <a:t>非人身性质的非金钱债务</a:t>
            </a:r>
            <a:r>
              <a:rPr lang="en-US" altLang="zh-CN"/>
              <a:t>”</a:t>
            </a:r>
            <a:r>
              <a:rPr lang="zh-CN" altLang="en-US"/>
              <a:t>。</a:t>
            </a:r>
            <a:endParaRPr lang="zh-CN" altLang="en-US"/>
          </a:p>
          <a:p>
            <a:r>
              <a:rPr lang="zh-CN" altLang="en-US"/>
              <a:t>适用限制（不能继续履行的情形）：</a:t>
            </a:r>
            <a:endParaRPr lang="zh-CN" altLang="en-US"/>
          </a:p>
          <a:p>
            <a:r>
              <a:rPr lang="zh-CN" altLang="en-US"/>
              <a:t>人身性质合同：如兼职、家教、演出，不能强制履行（不能强迫小李完成策划方案）；</a:t>
            </a:r>
            <a:endParaRPr lang="zh-CN" altLang="en-US"/>
          </a:p>
          <a:p>
            <a:r>
              <a:rPr lang="zh-CN" altLang="en-US"/>
              <a:t>履行费用过高：如买的电脑市场价涨至</a:t>
            </a:r>
            <a:r>
              <a:rPr lang="en-US" altLang="zh-CN"/>
              <a:t> 2 </a:t>
            </a:r>
            <a:r>
              <a:rPr lang="zh-CN" altLang="en-US"/>
              <a:t>万元，强制履行对网店显失公平；</a:t>
            </a:r>
            <a:endParaRPr lang="zh-CN" altLang="en-US"/>
          </a:p>
          <a:p>
            <a:r>
              <a:rPr lang="zh-CN" altLang="en-US"/>
              <a:t>事实上不能履行：如电脑已被烧毁，无法交付。</a:t>
            </a:r>
            <a:endParaRPr lang="zh-CN" altLang="en-US"/>
          </a:p>
          <a:p>
            <a:r>
              <a:rPr lang="zh-CN" altLang="en-US"/>
              <a:t>学生场景举例：</a:t>
            </a:r>
            <a:r>
              <a:rPr lang="en-US" altLang="zh-CN"/>
              <a:t>“</a:t>
            </a:r>
            <a:r>
              <a:rPr lang="zh-CN" altLang="en-US"/>
              <a:t>你买的二手手机，卖家反悔不交付，手机是可替代物，你可要求继续履行（交付手机）；若卖家已将手机卖给他人，无法交付，你可要求赔偿损失。</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zh-CN" altLang="en-US"/>
              <a:t>《民法典》第</a:t>
            </a:r>
            <a:r>
              <a:rPr lang="en-US" altLang="zh-CN"/>
              <a:t> 472 </a:t>
            </a:r>
            <a:r>
              <a:rPr lang="zh-CN" altLang="en-US"/>
              <a:t>条【要约定义】：</a:t>
            </a:r>
            <a:r>
              <a:rPr lang="en-US" altLang="zh-CN"/>
              <a:t>“</a:t>
            </a:r>
            <a:r>
              <a:rPr lang="zh-CN" altLang="en-US"/>
              <a:t>要约是希望与他人订立合同的意思表示，该意思表示应当符合下列条件：（一）内容具体确定；（二）表明经受要约人承诺，要约人即受该意思表示约束。</a:t>
            </a:r>
            <a:r>
              <a:rPr lang="en-US" altLang="zh-CN"/>
              <a:t>”</a:t>
            </a:r>
            <a:endParaRPr lang="en-US" altLang="zh-CN"/>
          </a:p>
          <a:p>
            <a:r>
              <a:rPr lang="zh-CN" altLang="en-US"/>
              <a:t>《民法典》第</a:t>
            </a:r>
            <a:r>
              <a:rPr lang="en-US" altLang="zh-CN"/>
              <a:t> 473 </a:t>
            </a:r>
            <a:r>
              <a:rPr lang="zh-CN" altLang="en-US"/>
              <a:t>条【要约邀请】：</a:t>
            </a:r>
            <a:r>
              <a:rPr lang="en-US" altLang="zh-CN"/>
              <a:t>“</a:t>
            </a:r>
            <a:r>
              <a:rPr lang="zh-CN" altLang="en-US"/>
              <a:t>要约邀请是希望他人向自己发出要约的表示。拍卖公告、招标公告、招股说明书、债券募集办法、基金招募说明书、商业广告和宣传、寄送的价目表等为要约邀请。商业广告和宣传的内容符合要约条件的，构成要约。</a:t>
            </a:r>
            <a:r>
              <a:rPr lang="en-US" altLang="zh-CN"/>
              <a:t>”</a:t>
            </a:r>
            <a:endParaRPr lang="en-US" altLang="zh-CN"/>
          </a:p>
          <a:p>
            <a:r>
              <a:rPr lang="zh-CN" altLang="en-US">
                <a:solidFill>
                  <a:srgbClr val="FF0000"/>
                </a:solidFill>
              </a:rPr>
              <a:t>解读：商品页面明确价格、库存，内容具体确定，构成要约；小王付款（承诺）后，合同成立。</a:t>
            </a:r>
            <a:endParaRPr lang="zh-CN" altLang="en-US">
              <a:solidFill>
                <a:srgbClr val="FF0000"/>
              </a:solidFill>
            </a:endParaRPr>
          </a:p>
          <a:p>
            <a:r>
              <a:rPr lang="zh-CN" altLang="en-US"/>
              <a:t>对应主案例</a:t>
            </a:r>
            <a:r>
              <a:rPr lang="en-US" altLang="zh-CN"/>
              <a:t> 1</a:t>
            </a:r>
            <a:r>
              <a:rPr lang="zh-CN" altLang="en-US"/>
              <a:t>：商家商品页面构成要约，小王付款是承诺，合同已成立，商家不能以价格标错为由反悔，需按</a:t>
            </a:r>
            <a:r>
              <a:rPr lang="en-US" altLang="zh-CN"/>
              <a:t> 199 </a:t>
            </a:r>
            <a:r>
              <a:rPr lang="zh-CN" altLang="en-US"/>
              <a:t>元履行合同。</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20000"/>
          </a:bodyPr>
          <a:p>
            <a:r>
              <a:rPr lang="zh-CN" altLang="en-US">
                <a:solidFill>
                  <a:srgbClr val="FF0000"/>
                </a:solidFill>
              </a:rPr>
              <a:t>（</a:t>
            </a:r>
            <a:r>
              <a:rPr lang="en-US" altLang="zh-CN">
                <a:solidFill>
                  <a:srgbClr val="FF0000"/>
                </a:solidFill>
              </a:rPr>
              <a:t>2</a:t>
            </a:r>
            <a:r>
              <a:rPr lang="zh-CN" altLang="en-US">
                <a:solidFill>
                  <a:srgbClr val="FF0000"/>
                </a:solidFill>
              </a:rPr>
              <a:t>）赔偿损失</a:t>
            </a:r>
            <a:endParaRPr lang="zh-CN" altLang="en-US">
              <a:solidFill>
                <a:srgbClr val="FF0000"/>
              </a:solidFill>
            </a:endParaRPr>
          </a:p>
          <a:p>
            <a:r>
              <a:rPr lang="zh-CN" altLang="en-US"/>
              <a:t>损失范围（两部分）：</a:t>
            </a:r>
            <a:endParaRPr lang="zh-CN" altLang="en-US"/>
          </a:p>
          <a:p>
            <a:r>
              <a:rPr lang="zh-CN" altLang="en-US"/>
              <a:t>直接损失：因违约实际支出的费用（如拓展案例</a:t>
            </a:r>
            <a:r>
              <a:rPr lang="en-US" altLang="zh-CN"/>
              <a:t> 2 </a:t>
            </a:r>
            <a:r>
              <a:rPr lang="zh-CN" altLang="en-US"/>
              <a:t>中公司多付的</a:t>
            </a:r>
            <a:r>
              <a:rPr lang="en-US" altLang="zh-CN"/>
              <a:t> 1500 </a:t>
            </a:r>
            <a:r>
              <a:rPr lang="zh-CN" altLang="en-US"/>
              <a:t>元策划费、网购退货的运费）；</a:t>
            </a:r>
            <a:endParaRPr lang="zh-CN" altLang="en-US"/>
          </a:p>
          <a:p>
            <a:r>
              <a:rPr lang="zh-CN" altLang="en-US"/>
              <a:t>间接损失：合同履行后可获得的利益（如公司因策划按时交付可多招人的收益、兼职按时完成可获得的其他订单收益），需满足</a:t>
            </a:r>
            <a:r>
              <a:rPr lang="en-US" altLang="zh-CN"/>
              <a:t> “</a:t>
            </a:r>
            <a:r>
              <a:rPr lang="zh-CN" altLang="en-US"/>
              <a:t>违约方签约时可预见</a:t>
            </a:r>
            <a:r>
              <a:rPr lang="en-US" altLang="zh-CN"/>
              <a:t>”</a:t>
            </a:r>
            <a:r>
              <a:rPr lang="zh-CN" altLang="en-US"/>
              <a:t>。</a:t>
            </a:r>
            <a:endParaRPr lang="zh-CN" altLang="en-US"/>
          </a:p>
          <a:p>
            <a:r>
              <a:rPr lang="zh-CN" altLang="en-US"/>
              <a:t>计算规则：</a:t>
            </a:r>
            <a:r>
              <a:rPr lang="en-US" altLang="zh-CN"/>
              <a:t>“</a:t>
            </a:r>
            <a:r>
              <a:rPr lang="zh-CN" altLang="en-US"/>
              <a:t>损失赔偿额</a:t>
            </a:r>
            <a:r>
              <a:rPr lang="en-US" altLang="zh-CN"/>
              <a:t> = </a:t>
            </a:r>
            <a:r>
              <a:rPr lang="zh-CN" altLang="en-US"/>
              <a:t>直接损失</a:t>
            </a:r>
            <a:r>
              <a:rPr lang="en-US" altLang="zh-CN"/>
              <a:t> + </a:t>
            </a:r>
            <a:r>
              <a:rPr lang="zh-CN" altLang="en-US"/>
              <a:t>可预见的间接损失</a:t>
            </a:r>
            <a:r>
              <a:rPr lang="en-US" altLang="zh-CN"/>
              <a:t>”</a:t>
            </a:r>
            <a:r>
              <a:rPr lang="zh-CN" altLang="en-US"/>
              <a:t>，不得超过违约方签约时能预料到的范围。</a:t>
            </a:r>
            <a:endParaRPr lang="zh-CN" altLang="en-US"/>
          </a:p>
          <a:p>
            <a:r>
              <a:rPr lang="zh-CN" altLang="en-US"/>
              <a:t>学生场景举例：</a:t>
            </a:r>
            <a:r>
              <a:rPr lang="en-US" altLang="zh-CN"/>
              <a:t>“</a:t>
            </a:r>
            <a:r>
              <a:rPr lang="zh-CN" altLang="en-US"/>
              <a:t>你租的房子因房东未维修漏水，导致你电脑损坏（维修需</a:t>
            </a:r>
            <a:r>
              <a:rPr lang="en-US" altLang="zh-CN"/>
              <a:t> 2000 </a:t>
            </a:r>
            <a:r>
              <a:rPr lang="zh-CN" altLang="en-US"/>
              <a:t>元），直接损失是</a:t>
            </a:r>
            <a:r>
              <a:rPr lang="en-US" altLang="zh-CN"/>
              <a:t> 2000 </a:t>
            </a:r>
            <a:r>
              <a:rPr lang="zh-CN" altLang="en-US"/>
              <a:t>元；若你因电脑损坏无法完成兼职（损失报酬</a:t>
            </a:r>
            <a:r>
              <a:rPr lang="en-US" altLang="zh-CN"/>
              <a:t> 1000 </a:t>
            </a:r>
            <a:r>
              <a:rPr lang="zh-CN" altLang="en-US"/>
              <a:t>元），且房东签约时知道你需用电脑兼职，间接损失</a:t>
            </a:r>
            <a:r>
              <a:rPr lang="en-US" altLang="zh-CN"/>
              <a:t> 1000 </a:t>
            </a:r>
            <a:r>
              <a:rPr lang="zh-CN" altLang="en-US"/>
              <a:t>元也需赔偿。</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solidFill>
                  <a:srgbClr val="FF0000"/>
                </a:solidFill>
              </a:rPr>
              <a:t>（</a:t>
            </a:r>
            <a:r>
              <a:rPr lang="en-US" altLang="zh-CN">
                <a:solidFill>
                  <a:srgbClr val="FF0000"/>
                </a:solidFill>
              </a:rPr>
              <a:t>3</a:t>
            </a:r>
            <a:r>
              <a:rPr lang="zh-CN" altLang="en-US">
                <a:solidFill>
                  <a:srgbClr val="FF0000"/>
                </a:solidFill>
              </a:rPr>
              <a:t>）违约金</a:t>
            </a:r>
            <a:endParaRPr lang="zh-CN" altLang="en-US">
              <a:solidFill>
                <a:srgbClr val="FF0000"/>
              </a:solidFill>
            </a:endParaRPr>
          </a:p>
          <a:p>
            <a:r>
              <a:rPr lang="zh-CN" altLang="en-US"/>
              <a:t>核心规则：双方约定的</a:t>
            </a:r>
            <a:r>
              <a:rPr lang="en-US" altLang="zh-CN"/>
              <a:t> “</a:t>
            </a:r>
            <a:r>
              <a:rPr lang="zh-CN" altLang="en-US"/>
              <a:t>违约罚款</a:t>
            </a:r>
            <a:r>
              <a:rPr lang="en-US" altLang="zh-CN"/>
              <a:t>”</a:t>
            </a:r>
            <a:r>
              <a:rPr lang="zh-CN" altLang="en-US"/>
              <a:t>，以</a:t>
            </a:r>
            <a:r>
              <a:rPr lang="en-US" altLang="zh-CN"/>
              <a:t> “</a:t>
            </a:r>
            <a:r>
              <a:rPr lang="zh-CN" altLang="en-US"/>
              <a:t>弥补损失</a:t>
            </a:r>
            <a:r>
              <a:rPr lang="en-US" altLang="zh-CN"/>
              <a:t>” </a:t>
            </a:r>
            <a:r>
              <a:rPr lang="zh-CN" altLang="en-US"/>
              <a:t>为主要目的，不是惩罚。</a:t>
            </a:r>
            <a:endParaRPr lang="zh-CN" altLang="en-US"/>
          </a:p>
          <a:p>
            <a:r>
              <a:rPr lang="zh-CN" altLang="en-US"/>
              <a:t>调整规则：</a:t>
            </a:r>
            <a:endParaRPr lang="zh-CN" altLang="en-US"/>
          </a:p>
          <a:p>
            <a:r>
              <a:rPr lang="zh-CN" altLang="en-US"/>
              <a:t>违约金低于损失：如损失</a:t>
            </a:r>
            <a:r>
              <a:rPr lang="en-US" altLang="zh-CN"/>
              <a:t> 1000 </a:t>
            </a:r>
            <a:r>
              <a:rPr lang="zh-CN" altLang="en-US"/>
              <a:t>元，约定违约金</a:t>
            </a:r>
            <a:r>
              <a:rPr lang="en-US" altLang="zh-CN"/>
              <a:t> 500 </a:t>
            </a:r>
            <a:r>
              <a:rPr lang="zh-CN" altLang="en-US"/>
              <a:t>元，可请求增加至</a:t>
            </a:r>
            <a:r>
              <a:rPr lang="en-US" altLang="zh-CN"/>
              <a:t> 1000 </a:t>
            </a:r>
            <a:r>
              <a:rPr lang="zh-CN" altLang="en-US"/>
              <a:t>元左右；</a:t>
            </a:r>
            <a:endParaRPr lang="zh-CN" altLang="en-US"/>
          </a:p>
          <a:p>
            <a:r>
              <a:rPr lang="zh-CN" altLang="en-US"/>
              <a:t>违约金过高：如损失</a:t>
            </a:r>
            <a:r>
              <a:rPr lang="en-US" altLang="zh-CN"/>
              <a:t> 100 </a:t>
            </a:r>
            <a:r>
              <a:rPr lang="zh-CN" altLang="en-US"/>
              <a:t>元，约定违约金</a:t>
            </a:r>
            <a:r>
              <a:rPr lang="en-US" altLang="zh-CN"/>
              <a:t> 1000 </a:t>
            </a:r>
            <a:r>
              <a:rPr lang="zh-CN" altLang="en-US"/>
              <a:t>元，可请求减少至</a:t>
            </a:r>
            <a:r>
              <a:rPr lang="en-US" altLang="zh-CN"/>
              <a:t> 130 </a:t>
            </a:r>
            <a:r>
              <a:rPr lang="zh-CN" altLang="en-US"/>
              <a:t>元以内（不超过损失的</a:t>
            </a:r>
            <a:r>
              <a:rPr lang="en-US" altLang="zh-CN"/>
              <a:t> 30%</a:t>
            </a:r>
            <a:r>
              <a:rPr lang="zh-CN" altLang="en-US"/>
              <a:t>）。</a:t>
            </a:r>
            <a:endParaRPr lang="zh-CN" altLang="en-US"/>
          </a:p>
          <a:p>
            <a:r>
              <a:rPr lang="zh-CN" altLang="en-US"/>
              <a:t>学生场景提示：</a:t>
            </a:r>
            <a:r>
              <a:rPr lang="en-US" altLang="zh-CN"/>
              <a:t>“</a:t>
            </a:r>
            <a:r>
              <a:rPr lang="zh-CN" altLang="en-US"/>
              <a:t>签订合同时，避免约定过高违约金（如</a:t>
            </a:r>
            <a:r>
              <a:rPr lang="en-US" altLang="zh-CN"/>
              <a:t>‘</a:t>
            </a:r>
            <a:r>
              <a:rPr lang="zh-CN" altLang="en-US"/>
              <a:t>逾期还款按日付</a:t>
            </a:r>
            <a:r>
              <a:rPr lang="en-US" altLang="zh-CN"/>
              <a:t> 10% </a:t>
            </a:r>
            <a:r>
              <a:rPr lang="zh-CN" altLang="en-US"/>
              <a:t>利息</a:t>
            </a:r>
            <a:r>
              <a:rPr lang="en-US" altLang="zh-CN"/>
              <a:t>’</a:t>
            </a:r>
            <a:r>
              <a:rPr lang="zh-CN" altLang="en-US"/>
              <a:t>），若已约定，可请求法院调整；借款合同的违约金一般不超过</a:t>
            </a:r>
            <a:r>
              <a:rPr lang="en-US" altLang="zh-CN"/>
              <a:t> LPR </a:t>
            </a:r>
            <a:r>
              <a:rPr lang="zh-CN" altLang="en-US"/>
              <a:t>利率的</a:t>
            </a:r>
            <a:r>
              <a:rPr lang="en-US" altLang="zh-CN"/>
              <a:t> 4 </a:t>
            </a:r>
            <a:r>
              <a:rPr lang="zh-CN" altLang="en-US"/>
              <a:t>倍。</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1</a:t>
            </a:r>
            <a:r>
              <a:rPr lang="zh-CN" altLang="en-US"/>
              <a:t>）分析主案例</a:t>
            </a:r>
            <a:r>
              <a:rPr lang="en-US" altLang="zh-CN"/>
              <a:t> 1</a:t>
            </a:r>
            <a:endParaRPr lang="en-US" altLang="zh-CN"/>
          </a:p>
          <a:p>
            <a:r>
              <a:rPr lang="zh-CN" altLang="en-US"/>
              <a:t>问题：</a:t>
            </a:r>
            <a:r>
              <a:rPr lang="en-US" altLang="zh-CN"/>
              <a:t>“</a:t>
            </a:r>
            <a:r>
              <a:rPr lang="zh-CN" altLang="en-US"/>
              <a:t>小王能否要求继续履行？网店主张</a:t>
            </a:r>
            <a:r>
              <a:rPr lang="en-US" altLang="zh-CN"/>
              <a:t>‘</a:t>
            </a:r>
            <a:r>
              <a:rPr lang="zh-CN" altLang="en-US"/>
              <a:t>货源不足</a:t>
            </a:r>
            <a:r>
              <a:rPr lang="en-US" altLang="zh-CN"/>
              <a:t>’</a:t>
            </a:r>
            <a:r>
              <a:rPr lang="zh-CN" altLang="en-US"/>
              <a:t>是否构成</a:t>
            </a:r>
            <a:r>
              <a:rPr lang="en-US" altLang="zh-CN"/>
              <a:t>‘</a:t>
            </a:r>
            <a:r>
              <a:rPr lang="zh-CN" altLang="en-US"/>
              <a:t>事实上不能履行</a:t>
            </a:r>
            <a:r>
              <a:rPr lang="en-US" altLang="zh-CN"/>
              <a:t>’</a:t>
            </a:r>
            <a:r>
              <a:rPr lang="zh-CN" altLang="en-US"/>
              <a:t>？若网店最终无法交付，小王能要求赔偿多少损失？</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能，电竞电脑是可替代物，</a:t>
            </a:r>
            <a:r>
              <a:rPr lang="en-US" altLang="zh-CN">
                <a:solidFill>
                  <a:srgbClr val="FF0000"/>
                </a:solidFill>
              </a:rPr>
              <a:t>‘</a:t>
            </a:r>
            <a:r>
              <a:rPr lang="zh-CN" altLang="en-US">
                <a:solidFill>
                  <a:srgbClr val="FF0000"/>
                </a:solidFill>
              </a:rPr>
              <a:t>货源不足</a:t>
            </a:r>
            <a:r>
              <a:rPr lang="en-US" altLang="zh-CN">
                <a:solidFill>
                  <a:srgbClr val="FF0000"/>
                </a:solidFill>
              </a:rPr>
              <a:t>’</a:t>
            </a:r>
            <a:r>
              <a:rPr lang="zh-CN" altLang="en-US">
                <a:solidFill>
                  <a:srgbClr val="FF0000"/>
                </a:solidFill>
              </a:rPr>
              <a:t>可通过调货解决，不构成不能履行；若无法交付，小王能要求赔偿</a:t>
            </a:r>
            <a:r>
              <a:rPr lang="en-US" altLang="zh-CN">
                <a:solidFill>
                  <a:srgbClr val="FF0000"/>
                </a:solidFill>
              </a:rPr>
              <a:t>‘</a:t>
            </a:r>
            <a:r>
              <a:rPr lang="zh-CN" altLang="en-US">
                <a:solidFill>
                  <a:srgbClr val="FF0000"/>
                </a:solidFill>
              </a:rPr>
              <a:t>差价损失</a:t>
            </a:r>
            <a:r>
              <a:rPr lang="en-US" altLang="zh-CN">
                <a:solidFill>
                  <a:srgbClr val="FF0000"/>
                </a:solidFill>
              </a:rPr>
              <a:t>’</a:t>
            </a:r>
            <a:r>
              <a:rPr lang="zh-CN" altLang="en-US">
                <a:solidFill>
                  <a:srgbClr val="FF0000"/>
                </a:solidFill>
              </a:rPr>
              <a:t>（如市场价</a:t>
            </a:r>
            <a:r>
              <a:rPr lang="en-US" altLang="zh-CN">
                <a:solidFill>
                  <a:srgbClr val="FF0000"/>
                </a:solidFill>
              </a:rPr>
              <a:t> 13000 </a:t>
            </a:r>
            <a:r>
              <a:rPr lang="zh-CN" altLang="en-US">
                <a:solidFill>
                  <a:srgbClr val="FF0000"/>
                </a:solidFill>
              </a:rPr>
              <a:t>元</a:t>
            </a:r>
            <a:r>
              <a:rPr lang="en-US" altLang="zh-CN">
                <a:solidFill>
                  <a:srgbClr val="FF0000"/>
                </a:solidFill>
              </a:rPr>
              <a:t> - </a:t>
            </a:r>
            <a:r>
              <a:rPr lang="zh-CN" altLang="en-US">
                <a:solidFill>
                  <a:srgbClr val="FF0000"/>
                </a:solidFill>
              </a:rPr>
              <a:t>原价</a:t>
            </a:r>
            <a:r>
              <a:rPr lang="en-US" altLang="zh-CN">
                <a:solidFill>
                  <a:srgbClr val="FF0000"/>
                </a:solidFill>
              </a:rPr>
              <a:t> 12000 </a:t>
            </a:r>
            <a:r>
              <a:rPr lang="zh-CN" altLang="en-US">
                <a:solidFill>
                  <a:srgbClr val="FF0000"/>
                </a:solidFill>
              </a:rPr>
              <a:t>元</a:t>
            </a:r>
            <a:r>
              <a:rPr lang="en-US" altLang="zh-CN">
                <a:solidFill>
                  <a:srgbClr val="FF0000"/>
                </a:solidFill>
              </a:rPr>
              <a:t> = 1000 </a:t>
            </a:r>
            <a:r>
              <a:rPr lang="zh-CN" altLang="en-US">
                <a:solidFill>
                  <a:srgbClr val="FF0000"/>
                </a:solidFill>
              </a:rPr>
              <a:t>元）</a:t>
            </a:r>
            <a:r>
              <a:rPr lang="en-US" altLang="zh-CN">
                <a:solidFill>
                  <a:srgbClr val="FF0000"/>
                </a:solidFill>
              </a:rPr>
              <a:t>+ </a:t>
            </a:r>
            <a:r>
              <a:rPr lang="zh-CN" altLang="en-US">
                <a:solidFill>
                  <a:srgbClr val="FF0000"/>
                </a:solidFill>
              </a:rPr>
              <a:t>运费损失。</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2</a:t>
            </a:r>
            <a:r>
              <a:rPr lang="zh-CN" altLang="en-US"/>
              <a:t>）分析拓展案例</a:t>
            </a:r>
            <a:r>
              <a:rPr lang="en-US" altLang="zh-CN"/>
              <a:t> 2</a:t>
            </a:r>
            <a:endParaRPr lang="en-US" altLang="zh-CN"/>
          </a:p>
          <a:p>
            <a:r>
              <a:rPr lang="zh-CN" altLang="en-US"/>
              <a:t>问题：</a:t>
            </a:r>
            <a:r>
              <a:rPr lang="en-US" altLang="zh-CN"/>
              <a:t>“</a:t>
            </a:r>
            <a:r>
              <a:rPr lang="zh-CN" altLang="en-US"/>
              <a:t>小李需赔偿的损失包括哪些？公司主张的</a:t>
            </a:r>
            <a:r>
              <a:rPr lang="en-US" altLang="zh-CN"/>
              <a:t> 1500 </a:t>
            </a:r>
            <a:r>
              <a:rPr lang="zh-CN" altLang="en-US"/>
              <a:t>元差额是否属于直接损失？若小李能证明</a:t>
            </a:r>
            <a:r>
              <a:rPr lang="en-US" altLang="zh-CN"/>
              <a:t>‘</a:t>
            </a:r>
            <a:r>
              <a:rPr lang="zh-CN" altLang="en-US"/>
              <a:t>公司未及时通知违约后果</a:t>
            </a:r>
            <a:r>
              <a:rPr lang="en-US" altLang="zh-CN"/>
              <a:t>’</a:t>
            </a:r>
            <a:r>
              <a:rPr lang="zh-CN" altLang="en-US"/>
              <a:t>，能否减少赔偿？</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包括直接损失</a:t>
            </a:r>
            <a:r>
              <a:rPr lang="en-US" altLang="zh-CN">
                <a:solidFill>
                  <a:srgbClr val="FF0000"/>
                </a:solidFill>
              </a:rPr>
              <a:t> 1500 </a:t>
            </a:r>
            <a:r>
              <a:rPr lang="zh-CN" altLang="en-US">
                <a:solidFill>
                  <a:srgbClr val="FF0000"/>
                </a:solidFill>
              </a:rPr>
              <a:t>元（多付的策划费）；属于；若小李能证明公司在逾期</a:t>
            </a:r>
            <a:r>
              <a:rPr lang="en-US" altLang="zh-CN">
                <a:solidFill>
                  <a:srgbClr val="FF0000"/>
                </a:solidFill>
              </a:rPr>
              <a:t> 3 </a:t>
            </a:r>
            <a:r>
              <a:rPr lang="zh-CN" altLang="en-US">
                <a:solidFill>
                  <a:srgbClr val="FF0000"/>
                </a:solidFill>
              </a:rPr>
              <a:t>天时就知道违约，却未及时找其他策划师（扩大损失），对扩大的损失（如逾期</a:t>
            </a:r>
            <a:r>
              <a:rPr lang="en-US" altLang="zh-CN">
                <a:solidFill>
                  <a:srgbClr val="FF0000"/>
                </a:solidFill>
              </a:rPr>
              <a:t> 4-7 </a:t>
            </a:r>
            <a:r>
              <a:rPr lang="zh-CN" altLang="en-US">
                <a:solidFill>
                  <a:srgbClr val="FF0000"/>
                </a:solidFill>
              </a:rPr>
              <a:t>天的损失），小李无需赔偿。</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3</a:t>
            </a:r>
            <a:r>
              <a:rPr lang="zh-CN" altLang="en-US"/>
              <a:t>）分析拓展案例</a:t>
            </a:r>
            <a:r>
              <a:rPr lang="en-US" altLang="zh-CN"/>
              <a:t> 3</a:t>
            </a:r>
            <a:endParaRPr lang="en-US" altLang="zh-CN"/>
          </a:p>
          <a:p>
            <a:r>
              <a:rPr lang="zh-CN" altLang="en-US"/>
              <a:t>问题：</a:t>
            </a:r>
            <a:r>
              <a:rPr lang="en-US" altLang="zh-CN"/>
              <a:t>“2000 </a:t>
            </a:r>
            <a:r>
              <a:rPr lang="zh-CN" altLang="en-US"/>
              <a:t>元违约金是否过高？判断标准是什么？小赵应支付多少违约金才合理？</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是，违约金过分高于实际损失（利息损失约</a:t>
            </a:r>
            <a:r>
              <a:rPr lang="en-US" altLang="zh-CN">
                <a:solidFill>
                  <a:srgbClr val="FF0000"/>
                </a:solidFill>
              </a:rPr>
              <a:t> 4.7 </a:t>
            </a:r>
            <a:r>
              <a:rPr lang="zh-CN" altLang="en-US">
                <a:solidFill>
                  <a:srgbClr val="FF0000"/>
                </a:solidFill>
              </a:rPr>
              <a:t>元）；判断标准是</a:t>
            </a:r>
            <a:r>
              <a:rPr lang="en-US" altLang="zh-CN">
                <a:solidFill>
                  <a:srgbClr val="FF0000"/>
                </a:solidFill>
              </a:rPr>
              <a:t>‘</a:t>
            </a:r>
            <a:r>
              <a:rPr lang="zh-CN" altLang="en-US">
                <a:solidFill>
                  <a:srgbClr val="FF0000"/>
                </a:solidFill>
              </a:rPr>
              <a:t>不超过实际损失的</a:t>
            </a:r>
            <a:r>
              <a:rPr lang="en-US" altLang="zh-CN">
                <a:solidFill>
                  <a:srgbClr val="FF0000"/>
                </a:solidFill>
              </a:rPr>
              <a:t> 30%’</a:t>
            </a:r>
            <a:r>
              <a:rPr lang="zh-CN" altLang="en-US">
                <a:solidFill>
                  <a:srgbClr val="FF0000"/>
                </a:solidFill>
              </a:rPr>
              <a:t>；小赵应支付本金</a:t>
            </a:r>
            <a:r>
              <a:rPr lang="en-US" altLang="zh-CN">
                <a:solidFill>
                  <a:srgbClr val="FF0000"/>
                </a:solidFill>
              </a:rPr>
              <a:t> 5000 </a:t>
            </a:r>
            <a:r>
              <a:rPr lang="zh-CN" altLang="en-US">
                <a:solidFill>
                  <a:srgbClr val="FF0000"/>
                </a:solidFill>
              </a:rPr>
              <a:t>元</a:t>
            </a:r>
            <a:r>
              <a:rPr lang="en-US" altLang="zh-CN">
                <a:solidFill>
                  <a:srgbClr val="FF0000"/>
                </a:solidFill>
              </a:rPr>
              <a:t> + </a:t>
            </a:r>
            <a:r>
              <a:rPr lang="zh-CN" altLang="en-US">
                <a:solidFill>
                  <a:srgbClr val="FF0000"/>
                </a:solidFill>
              </a:rPr>
              <a:t>违约金</a:t>
            </a:r>
            <a:r>
              <a:rPr lang="en-US" altLang="zh-CN">
                <a:solidFill>
                  <a:srgbClr val="FF0000"/>
                </a:solidFill>
              </a:rPr>
              <a:t> 50-100 </a:t>
            </a:r>
            <a:r>
              <a:rPr lang="zh-CN" altLang="en-US">
                <a:solidFill>
                  <a:srgbClr val="FF0000"/>
                </a:solidFill>
              </a:rPr>
              <a:t>元（结合</a:t>
            </a:r>
            <a:r>
              <a:rPr lang="en-US" altLang="zh-CN">
                <a:solidFill>
                  <a:srgbClr val="FF0000"/>
                </a:solidFill>
              </a:rPr>
              <a:t> LPR </a:t>
            </a:r>
            <a:r>
              <a:rPr lang="zh-CN" altLang="en-US">
                <a:solidFill>
                  <a:srgbClr val="FF0000"/>
                </a:solidFill>
              </a:rPr>
              <a:t>利率和合理范围）。</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sz="2700"/>
              <a:t>第 32 课时：合同（六）—— 典型合同（租赁合同、借款合同、劳动合同关联）</a:t>
            </a:r>
            <a:endParaRPr lang="zh-CN" altLang="en-US" sz="2700"/>
          </a:p>
        </p:txBody>
      </p:sp>
      <p:pic>
        <p:nvPicPr>
          <p:cNvPr id="3" name="内容占位符 2" descr="d0ddaef6-bd3c-11f0-9b6a-6e0c10522925"/>
          <p:cNvPicPr>
            <a:picLocks noChangeAspect="1"/>
          </p:cNvPicPr>
          <p:nvPr>
            <p:ph idx="16392"/>
            <p:custDataLst>
              <p:tags r:id="rId2"/>
            </p:custDataLst>
          </p:nvPr>
        </p:nvPicPr>
        <p:blipFill>
          <a:blip r:embed="rId3"/>
          <a:srcRect l="1351" r="1351"/>
          <a:stretch>
            <a:fillRect/>
          </a:stretch>
        </p:blipFill>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93"/>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p>
            <a:r>
              <a:rPr lang="zh-CN" altLang="en-US"/>
              <a:t>租赁合同</a:t>
            </a:r>
            <a:endParaRPr lang="zh-CN" altLang="en-US"/>
          </a:p>
        </p:txBody>
      </p:sp>
      <p:sp>
        <p:nvSpPr>
          <p:cNvPr id="6" name="文本占位符 5"/>
          <p:cNvSpPr>
            <a:spLocks noGrp="1"/>
          </p:cNvSpPr>
          <p:nvPr>
            <p:ph type="body" idx="16387"/>
            <p:custDataLst>
              <p:tags r:id="rId6"/>
            </p:custDataLst>
          </p:nvPr>
        </p:nvSpPr>
        <p:spPr/>
        <p:txBody>
          <a:bodyPr>
            <a:noAutofit/>
          </a:bodyPr>
          <a:p>
            <a:r>
              <a:rPr lang="zh-CN" altLang="en-US" sz="1200"/>
              <a:t>详细描述：租赁合同是指出租人将租赁物交付承租人使用、收益，承租人支付租金的合同。它规定了出租人和承租人的权利和义务，常见于房屋、设备等租赁场景，保障双方的合法权益。</a:t>
            </a:r>
            <a:endParaRPr lang="zh-CN" altLang="en-US" sz="1200"/>
          </a:p>
        </p:txBody>
      </p:sp>
      <p:sp>
        <p:nvSpPr>
          <p:cNvPr id="7" name="装饰  5"/>
          <p:cNvSpPr>
            <a:spLocks noGrp="1"/>
          </p:cNvSpPr>
          <p:nvPr>
            <p:ph type="body" idx="16394"/>
            <p:custDataLst>
              <p:tags r:id="rId7"/>
            </p:custDataLst>
          </p:nvPr>
        </p:nvSpPr>
        <p:spPr/>
        <p:txBody>
          <a:bodyPr/>
          <a:p>
            <a:r>
              <a:rPr lang="zh-CN" altLang="en-US"/>
              <a:t> </a:t>
            </a:r>
            <a:endParaRPr lang="zh-CN" altLang="en-US"/>
          </a:p>
        </p:txBody>
      </p:sp>
      <p:sp>
        <p:nvSpPr>
          <p:cNvPr id="8" name="文本占位符 7"/>
          <p:cNvSpPr>
            <a:spLocks noGrp="1"/>
          </p:cNvSpPr>
          <p:nvPr>
            <p:ph type="body" idx="16388"/>
            <p:custDataLst>
              <p:tags r:id="rId8"/>
            </p:custDataLst>
          </p:nvPr>
        </p:nvSpPr>
        <p:spPr/>
        <p:txBody>
          <a:bodyPr/>
          <a:p>
            <a:r>
              <a:rPr lang="zh-CN" altLang="en-US"/>
              <a:t>借款合同</a:t>
            </a:r>
            <a:endParaRPr lang="zh-CN" altLang="en-US"/>
          </a:p>
        </p:txBody>
      </p:sp>
      <p:sp>
        <p:nvSpPr>
          <p:cNvPr id="9" name="文本占位符 8"/>
          <p:cNvSpPr>
            <a:spLocks noGrp="1"/>
          </p:cNvSpPr>
          <p:nvPr>
            <p:ph type="body" idx="16389"/>
            <p:custDataLst>
              <p:tags r:id="rId9"/>
            </p:custDataLst>
          </p:nvPr>
        </p:nvSpPr>
        <p:spPr/>
        <p:txBody>
          <a:bodyPr>
            <a:noAutofit/>
          </a:bodyPr>
          <a:p>
            <a:r>
              <a:rPr lang="zh-CN" altLang="en-US" sz="1200"/>
              <a:t>详细描述：借款合同是借款人向贷款人借款，到期返还借款并支付利息的合同。借款合同涉及借贷双方的资金往来，明确了借款金额、利率、还款期限等重要条款，维护金融秩序和当事人权益。</a:t>
            </a:r>
            <a:endParaRPr lang="zh-CN" altLang="en-US" sz="1200"/>
          </a:p>
        </p:txBody>
      </p:sp>
      <p:sp>
        <p:nvSpPr>
          <p:cNvPr id="10" name="装饰  8"/>
          <p:cNvSpPr>
            <a:spLocks noGrp="1"/>
          </p:cNvSpPr>
          <p:nvPr>
            <p:ph type="body" idx="16395"/>
            <p:custDataLst>
              <p:tags r:id="rId10"/>
            </p:custDataLst>
          </p:nvPr>
        </p:nvSpPr>
        <p:spPr/>
        <p:txBody>
          <a:bodyPr/>
          <a:p>
            <a:r>
              <a:rPr lang="zh-CN" altLang="en-US"/>
              <a:t> </a:t>
            </a:r>
            <a:endParaRPr lang="zh-CN" altLang="en-US"/>
          </a:p>
        </p:txBody>
      </p:sp>
      <p:sp>
        <p:nvSpPr>
          <p:cNvPr id="11" name="文本占位符 10"/>
          <p:cNvSpPr>
            <a:spLocks noGrp="1"/>
          </p:cNvSpPr>
          <p:nvPr>
            <p:ph type="body" idx="16390"/>
            <p:custDataLst>
              <p:tags r:id="rId11"/>
            </p:custDataLst>
          </p:nvPr>
        </p:nvSpPr>
        <p:spPr/>
        <p:txBody>
          <a:bodyPr/>
          <a:p>
            <a:r>
              <a:rPr lang="zh-CN" altLang="en-US"/>
              <a:t>劳动合同关联</a:t>
            </a:r>
            <a:endParaRPr lang="zh-CN" altLang="en-US"/>
          </a:p>
        </p:txBody>
      </p:sp>
      <p:sp>
        <p:nvSpPr>
          <p:cNvPr id="12" name="文本占位符 11"/>
          <p:cNvSpPr>
            <a:spLocks noGrp="1"/>
          </p:cNvSpPr>
          <p:nvPr>
            <p:ph type="body" idx="16391"/>
            <p:custDataLst>
              <p:tags r:id="rId12"/>
            </p:custDataLst>
          </p:nvPr>
        </p:nvSpPr>
        <p:spPr/>
        <p:txBody>
          <a:bodyPr>
            <a:noAutofit/>
          </a:bodyPr>
          <a:p>
            <a:r>
              <a:rPr lang="zh-CN" altLang="en-US" sz="1200"/>
              <a:t>详细描述：劳动合同关联是指与劳动合同相关的一系列法律关系和规定。它涉及劳动者与用人单位之间的权利义务，包括工资、工时、劳动保护等方面，保障劳动者的合法权益和用人单位的正常运营。</a:t>
            </a:r>
            <a:endParaRPr lang="zh-CN" altLang="en-US" sz="1200"/>
          </a:p>
        </p:txBody>
      </p:sp>
    </p:spTree>
    <p:custDataLst>
      <p:tags r:id="rId1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掌握三类典型合同的核心规则：租赁合同（转租限制、维修义务）、借款合同（利息限制、逾期责任）、劳动合同关联（兼职与全职的区别、最低工资标准），能结合学生场景判断合同效力。</a:t>
            </a:r>
            <a:endParaRPr lang="zh-CN" altLang="en-US"/>
          </a:p>
          <a:p>
            <a:r>
              <a:rPr lang="zh-CN" altLang="en-US"/>
              <a:t>能区分</a:t>
            </a:r>
            <a:r>
              <a:rPr lang="en-US" altLang="zh-CN"/>
              <a:t> “</a:t>
            </a:r>
            <a:r>
              <a:rPr lang="zh-CN" altLang="en-US"/>
              <a:t>民事租赁合同</a:t>
            </a:r>
            <a:r>
              <a:rPr lang="en-US" altLang="zh-CN"/>
              <a:t>” </a:t>
            </a:r>
            <a:r>
              <a:rPr lang="zh-CN" altLang="en-US"/>
              <a:t>与</a:t>
            </a:r>
            <a:r>
              <a:rPr lang="en-US" altLang="zh-CN"/>
              <a:t> “</a:t>
            </a:r>
            <a:r>
              <a:rPr lang="zh-CN" altLang="en-US"/>
              <a:t>劳动合同</a:t>
            </a:r>
            <a:r>
              <a:rPr lang="en-US" altLang="zh-CN"/>
              <a:t>”</a:t>
            </a:r>
            <a:r>
              <a:rPr lang="zh-CN" altLang="en-US"/>
              <a:t>（如兼职是否受《劳动合同法》保护），避免</a:t>
            </a:r>
            <a:r>
              <a:rPr lang="en-US" altLang="zh-CN"/>
              <a:t> “</a:t>
            </a:r>
            <a:r>
              <a:rPr lang="zh-CN" altLang="en-US"/>
              <a:t>混淆合同性质导致维权错误</a:t>
            </a:r>
            <a:r>
              <a:rPr lang="en-US" altLang="zh-CN"/>
              <a:t>”</a:t>
            </a:r>
            <a:r>
              <a:rPr lang="zh-CN" altLang="en-US"/>
              <a:t>（如兼职纠纷不适用劳动仲裁）。</a:t>
            </a:r>
            <a:endParaRPr lang="zh-CN" altLang="en-US"/>
          </a:p>
          <a:p>
            <a:r>
              <a:rPr lang="zh-CN" altLang="en-US"/>
              <a:t>理解学生常见典型合同的风险点（如租房押金不退、高息借款、兼职欠薪），掌握基本维权方法（如留存合同、向</a:t>
            </a:r>
            <a:r>
              <a:rPr lang="en-US" altLang="zh-CN"/>
              <a:t> 12315 </a:t>
            </a:r>
            <a:r>
              <a:rPr lang="zh-CN" altLang="en-US"/>
              <a:t>投诉）。</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：租赁合同的转租与维修纠纷</a:t>
            </a:r>
            <a:endParaRPr lang="zh-CN" altLang="en-US"/>
          </a:p>
          <a:p>
            <a:r>
              <a:rPr lang="zh-CN" altLang="en-US"/>
              <a:t>小王是高职土木专业学生，与房东老张签订《租房合同》，约定</a:t>
            </a:r>
            <a:r>
              <a:rPr lang="en-US" altLang="zh-CN"/>
              <a:t> “</a:t>
            </a:r>
            <a:r>
              <a:rPr lang="zh-CN" altLang="en-US"/>
              <a:t>月租金</a:t>
            </a:r>
            <a:r>
              <a:rPr lang="en-US" altLang="zh-CN"/>
              <a:t> 1500 </a:t>
            </a:r>
            <a:r>
              <a:rPr lang="zh-CN" altLang="en-US"/>
              <a:t>元，租期</a:t>
            </a:r>
            <a:r>
              <a:rPr lang="en-US" altLang="zh-CN"/>
              <a:t> 6 </a:t>
            </a:r>
            <a:r>
              <a:rPr lang="zh-CN" altLang="en-US"/>
              <a:t>个月，乙方（小王）不得转租，甲方（老张）负责房屋维修</a:t>
            </a:r>
            <a:r>
              <a:rPr lang="en-US" altLang="zh-CN"/>
              <a:t>”</a:t>
            </a:r>
            <a:r>
              <a:rPr lang="zh-CN" altLang="en-US"/>
              <a:t>。租房</a:t>
            </a:r>
            <a:r>
              <a:rPr lang="en-US" altLang="zh-CN"/>
              <a:t> 2 </a:t>
            </a:r>
            <a:r>
              <a:rPr lang="zh-CN" altLang="en-US"/>
              <a:t>个月后，小王擅自转租给同学小李，同时发现房屋水龙头漏水，多次要求老张维修，老张以</a:t>
            </a:r>
            <a:r>
              <a:rPr lang="en-US" altLang="zh-CN"/>
              <a:t> “</a:t>
            </a:r>
            <a:r>
              <a:rPr lang="zh-CN" altLang="en-US"/>
              <a:t>小王已转租，无权要求维修</a:t>
            </a:r>
            <a:r>
              <a:rPr lang="en-US" altLang="zh-CN"/>
              <a:t>” </a:t>
            </a:r>
            <a:r>
              <a:rPr lang="zh-CN" altLang="en-US"/>
              <a:t>为由拒绝。小王的转租行为是否有效？老张能否拒绝维修？</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：借款合同的高利贷与砍头息纠纷</a:t>
            </a:r>
            <a:endParaRPr lang="zh-CN" altLang="en-US"/>
          </a:p>
          <a:p>
            <a:r>
              <a:rPr lang="zh-CN" altLang="en-US"/>
              <a:t>小李是高职金融专业学生，因生活费不足，向校外某借贷平台借款</a:t>
            </a:r>
            <a:r>
              <a:rPr lang="en-US" altLang="zh-CN"/>
              <a:t> 5000 </a:t>
            </a:r>
            <a:r>
              <a:rPr lang="zh-CN" altLang="en-US"/>
              <a:t>元，约定</a:t>
            </a:r>
            <a:r>
              <a:rPr lang="en-US" altLang="zh-CN"/>
              <a:t> “</a:t>
            </a:r>
            <a:r>
              <a:rPr lang="zh-CN" altLang="en-US"/>
              <a:t>月利率</a:t>
            </a:r>
            <a:r>
              <a:rPr lang="en-US" altLang="zh-CN"/>
              <a:t> 10%</a:t>
            </a:r>
            <a:r>
              <a:rPr lang="zh-CN" altLang="en-US"/>
              <a:t>，借款期限</a:t>
            </a:r>
            <a:r>
              <a:rPr lang="en-US" altLang="zh-CN"/>
              <a:t> 1 </a:t>
            </a:r>
            <a:r>
              <a:rPr lang="zh-CN" altLang="en-US"/>
              <a:t>个月，预先扣除首月利息</a:t>
            </a:r>
            <a:r>
              <a:rPr lang="en-US" altLang="zh-CN"/>
              <a:t> 500 </a:t>
            </a:r>
            <a:r>
              <a:rPr lang="zh-CN" altLang="en-US"/>
              <a:t>元，实际到手</a:t>
            </a:r>
            <a:r>
              <a:rPr lang="en-US" altLang="zh-CN"/>
              <a:t> 4500 </a:t>
            </a:r>
            <a:r>
              <a:rPr lang="zh-CN" altLang="en-US"/>
              <a:t>元</a:t>
            </a:r>
            <a:r>
              <a:rPr lang="en-US" altLang="zh-CN"/>
              <a:t>”</a:t>
            </a:r>
            <a:r>
              <a:rPr lang="zh-CN" altLang="en-US"/>
              <a:t>。到期后，平台要求小李偿还</a:t>
            </a:r>
            <a:r>
              <a:rPr lang="en-US" altLang="zh-CN"/>
              <a:t> 5000 </a:t>
            </a:r>
            <a:r>
              <a:rPr lang="zh-CN" altLang="en-US"/>
              <a:t>元本金</a:t>
            </a:r>
            <a:r>
              <a:rPr lang="en-US" altLang="zh-CN"/>
              <a:t> + 500 </a:t>
            </a:r>
            <a:r>
              <a:rPr lang="zh-CN" altLang="en-US"/>
              <a:t>元利息，小李认为</a:t>
            </a:r>
            <a:r>
              <a:rPr lang="en-US" altLang="zh-CN"/>
              <a:t> “</a:t>
            </a:r>
            <a:r>
              <a:rPr lang="zh-CN" altLang="en-US"/>
              <a:t>利率过高且扣除利息不合理</a:t>
            </a:r>
            <a:r>
              <a:rPr lang="en-US" altLang="zh-CN"/>
              <a:t>”</a:t>
            </a:r>
            <a:r>
              <a:rPr lang="zh-CN" altLang="en-US"/>
              <a:t>，拒绝按此金额偿还。该借款合同的本金和利率是否合法？小李应偿还多少？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：兼职的民事合同与劳动合同关联纠纷</a:t>
            </a:r>
            <a:endParaRPr lang="zh-CN" altLang="en-US"/>
          </a:p>
          <a:p>
            <a:r>
              <a:rPr lang="zh-CN" altLang="en-US"/>
              <a:t>小赵是高职文秘专业学生，利用周末在某公司兼职</a:t>
            </a:r>
            <a:r>
              <a:rPr lang="en-US" altLang="zh-CN"/>
              <a:t> “</a:t>
            </a:r>
            <a:r>
              <a:rPr lang="zh-CN" altLang="en-US"/>
              <a:t>文案编辑</a:t>
            </a:r>
            <a:r>
              <a:rPr lang="en-US" altLang="zh-CN"/>
              <a:t>”</a:t>
            </a:r>
            <a:r>
              <a:rPr lang="zh-CN" altLang="en-US"/>
              <a:t>，约定</a:t>
            </a:r>
            <a:r>
              <a:rPr lang="en-US" altLang="zh-CN"/>
              <a:t> “</a:t>
            </a:r>
            <a:r>
              <a:rPr lang="zh-CN" altLang="en-US"/>
              <a:t>日薪</a:t>
            </a:r>
            <a:r>
              <a:rPr lang="en-US" altLang="zh-CN"/>
              <a:t> 200 </a:t>
            </a:r>
            <a:r>
              <a:rPr lang="zh-CN" altLang="en-US"/>
              <a:t>元，月底结算，公司不缴纳社保</a:t>
            </a:r>
            <a:r>
              <a:rPr lang="en-US" altLang="zh-CN"/>
              <a:t>”</a:t>
            </a:r>
            <a:r>
              <a:rPr lang="zh-CN" altLang="en-US"/>
              <a:t>。工作</a:t>
            </a:r>
            <a:r>
              <a:rPr lang="en-US" altLang="zh-CN"/>
              <a:t> 1 </a:t>
            </a:r>
            <a:r>
              <a:rPr lang="zh-CN" altLang="en-US"/>
              <a:t>个月后，公司以</a:t>
            </a:r>
            <a:r>
              <a:rPr lang="en-US" altLang="zh-CN"/>
              <a:t> “</a:t>
            </a:r>
            <a:r>
              <a:rPr lang="zh-CN" altLang="en-US"/>
              <a:t>文案质量不合格</a:t>
            </a:r>
            <a:r>
              <a:rPr lang="en-US" altLang="zh-CN"/>
              <a:t>” </a:t>
            </a:r>
            <a:r>
              <a:rPr lang="zh-CN" altLang="en-US"/>
              <a:t>为由拒绝支付</a:t>
            </a:r>
            <a:r>
              <a:rPr lang="en-US" altLang="zh-CN"/>
              <a:t> 2000 </a:t>
            </a:r>
            <a:r>
              <a:rPr lang="zh-CN" altLang="en-US"/>
              <a:t>元报酬（共工作</a:t>
            </a:r>
            <a:r>
              <a:rPr lang="en-US" altLang="zh-CN"/>
              <a:t> 10 </a:t>
            </a:r>
            <a:r>
              <a:rPr lang="zh-CN" altLang="en-US"/>
              <a:t>天）。小赵认为</a:t>
            </a:r>
            <a:r>
              <a:rPr lang="en-US" altLang="zh-CN"/>
              <a:t> “</a:t>
            </a:r>
            <a:r>
              <a:rPr lang="zh-CN" altLang="en-US"/>
              <a:t>自己是劳动者，可申请劳动仲裁</a:t>
            </a:r>
            <a:r>
              <a:rPr lang="en-US" altLang="zh-CN"/>
              <a:t>”</a:t>
            </a:r>
            <a:r>
              <a:rPr lang="zh-CN" altLang="en-US"/>
              <a:t>，公司认为</a:t>
            </a:r>
            <a:r>
              <a:rPr lang="en-US" altLang="zh-CN"/>
              <a:t> “</a:t>
            </a:r>
            <a:r>
              <a:rPr lang="zh-CN" altLang="en-US"/>
              <a:t>小赵是兼职学生，属民事合同，不适用劳动仲裁</a:t>
            </a:r>
            <a:r>
              <a:rPr lang="en-US" altLang="zh-CN"/>
              <a:t>”</a:t>
            </a:r>
            <a:r>
              <a:rPr lang="zh-CN" altLang="en-US"/>
              <a:t>。小赵的兼职属民事合同还是劳动合同？能否申请劳动仲裁？</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《民法典》第</a:t>
            </a:r>
            <a:r>
              <a:rPr lang="en-US" altLang="zh-CN"/>
              <a:t> 483 </a:t>
            </a:r>
            <a:r>
              <a:rPr lang="zh-CN" altLang="en-US"/>
              <a:t>条【合同成立时间】：</a:t>
            </a:r>
            <a:r>
              <a:rPr lang="en-US" altLang="zh-CN"/>
              <a:t>“</a:t>
            </a:r>
            <a:r>
              <a:rPr lang="zh-CN" altLang="en-US"/>
              <a:t>承诺生效时合同成立，但是法律另有规定或者当事人另有约定的除外。</a:t>
            </a:r>
            <a:r>
              <a:rPr lang="en-US" altLang="zh-CN"/>
              <a:t>”</a:t>
            </a:r>
            <a:endParaRPr lang="en-US" altLang="zh-CN"/>
          </a:p>
          <a:p>
            <a:r>
              <a:rPr lang="zh-CN" altLang="en-US"/>
              <a:t>《民法典》第</a:t>
            </a:r>
            <a:r>
              <a:rPr lang="en-US" altLang="zh-CN"/>
              <a:t> 484 </a:t>
            </a:r>
            <a:r>
              <a:rPr lang="zh-CN" altLang="en-US"/>
              <a:t>条【承诺生效时间】：</a:t>
            </a:r>
            <a:r>
              <a:rPr lang="en-US" altLang="zh-CN"/>
              <a:t>“</a:t>
            </a:r>
            <a:r>
              <a:rPr lang="zh-CN" altLang="en-US"/>
              <a:t>以通知方式作出的承诺，生效的时间适用本法第一百三十七条的规定。承诺不需要通知的，根据交易习惯或者要约的要求作出承诺的行为时生效。</a:t>
            </a:r>
            <a:r>
              <a:rPr lang="en-US" altLang="zh-CN"/>
              <a:t>”</a:t>
            </a:r>
            <a:endParaRPr lang="en-US" altLang="zh-CN"/>
          </a:p>
          <a:p>
            <a:r>
              <a:rPr lang="zh-CN" altLang="en-US">
                <a:solidFill>
                  <a:srgbClr val="FF0000"/>
                </a:solidFill>
              </a:rPr>
              <a:t>解读：承诺到达要约人时生效，合同成立（微信消息到达对方手机时生效，无论是否看到）。</a:t>
            </a:r>
            <a:endParaRPr lang="zh-CN" altLang="en-US">
              <a:solidFill>
                <a:srgbClr val="FF0000"/>
              </a:solidFill>
            </a:endParaRPr>
          </a:p>
          <a:p>
            <a:r>
              <a:rPr lang="zh-CN" altLang="en-US"/>
              <a:t>对应拓展案例</a:t>
            </a:r>
            <a:r>
              <a:rPr lang="en-US" altLang="zh-CN"/>
              <a:t> 3</a:t>
            </a:r>
            <a:r>
              <a:rPr lang="zh-CN" altLang="en-US"/>
              <a:t>：小孙微信回复到达小赵手机时（第二天）承诺生效，合同成立，小赵第三天看到不影响合同效力。</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695960" y="1301750"/>
            <a:ext cx="10800080" cy="5178425"/>
          </a:xfrm>
        </p:spPr>
        <p:txBody>
          <a:bodyPr>
            <a:normAutofit fontScale="90000" lnSpcReduction="10000"/>
          </a:bodyPr>
          <a:p>
            <a:r>
              <a:rPr lang="zh-CN" altLang="en-US"/>
              <a:t>《民法典》第</a:t>
            </a:r>
            <a:r>
              <a:rPr lang="en-US" altLang="zh-CN"/>
              <a:t> 716 </a:t>
            </a:r>
            <a:r>
              <a:rPr lang="zh-CN" altLang="en-US"/>
              <a:t>条【转租规则】：</a:t>
            </a:r>
            <a:r>
              <a:rPr lang="en-US" altLang="zh-CN"/>
              <a:t>“</a:t>
            </a:r>
            <a:r>
              <a:rPr lang="zh-CN" altLang="en-US"/>
              <a:t>承租人经出租人同意，可以将租赁物转租给第三人。承租人转租的，承租人与出租人之间的租赁合同继续有效；第三人造成租赁物损失的，承租人应当赔偿损失。承租人未经出租人同意转租的，出租人可以解除合同。</a:t>
            </a:r>
            <a:r>
              <a:rPr lang="en-US" altLang="zh-CN"/>
              <a:t>”</a:t>
            </a:r>
            <a:endParaRPr lang="en-US" altLang="zh-CN"/>
          </a:p>
          <a:p>
            <a:r>
              <a:rPr lang="zh-CN" altLang="en-US"/>
              <a:t>《民法典》第</a:t>
            </a:r>
            <a:r>
              <a:rPr lang="en-US" altLang="zh-CN"/>
              <a:t> 712 </a:t>
            </a:r>
            <a:r>
              <a:rPr lang="zh-CN" altLang="en-US"/>
              <a:t>条【出租人维修义务】：</a:t>
            </a:r>
            <a:r>
              <a:rPr lang="en-US" altLang="zh-CN"/>
              <a:t>“</a:t>
            </a:r>
            <a:r>
              <a:rPr lang="zh-CN" altLang="en-US"/>
              <a:t>出租人应当履行租赁物的维修义务，但是当事人另有约定的除外。</a:t>
            </a:r>
            <a:r>
              <a:rPr lang="en-US" altLang="zh-CN"/>
              <a:t>”</a:t>
            </a:r>
            <a:endParaRPr lang="en-US" altLang="zh-CN"/>
          </a:p>
          <a:p>
            <a:r>
              <a:rPr lang="zh-CN" altLang="en-US">
                <a:solidFill>
                  <a:srgbClr val="FF0000"/>
                </a:solidFill>
              </a:rPr>
              <a:t>解读：转租需经出租人同意，擅自转租出租人可解除合同；维修义务是出租人的法定义务，不因转租而免除。</a:t>
            </a:r>
            <a:endParaRPr lang="zh-CN" altLang="en-US">
              <a:solidFill>
                <a:srgbClr val="FF0000"/>
              </a:solidFill>
            </a:endParaRPr>
          </a:p>
          <a:p>
            <a:r>
              <a:rPr lang="zh-CN" altLang="en-US"/>
              <a:t>对应主案例</a:t>
            </a:r>
            <a:r>
              <a:rPr lang="en-US" altLang="zh-CN"/>
              <a:t> 1</a:t>
            </a:r>
            <a:r>
              <a:rPr lang="zh-CN" altLang="en-US"/>
              <a:t>：小王擅自转租，转租行为无效，老张可解除合同；水龙头漏水属房屋维修范围，老张不能以</a:t>
            </a:r>
            <a:r>
              <a:rPr lang="en-US" altLang="zh-CN"/>
              <a:t> “</a:t>
            </a:r>
            <a:r>
              <a:rPr lang="zh-CN" altLang="en-US"/>
              <a:t>转租</a:t>
            </a:r>
            <a:r>
              <a:rPr lang="en-US" altLang="zh-CN"/>
              <a:t>” </a:t>
            </a:r>
            <a:r>
              <a:rPr lang="zh-CN" altLang="en-US"/>
              <a:t>为由拒绝，需及时维修，否则小王可自行维修并要求老张承担费用。</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Autofit/>
          </a:bodyPr>
          <a:p>
            <a:r>
              <a:rPr lang="zh-CN" altLang="en-US" sz="2000"/>
              <a:t>《民法典》第</a:t>
            </a:r>
            <a:r>
              <a:rPr lang="en-US" altLang="zh-CN" sz="2000"/>
              <a:t> 667 </a:t>
            </a:r>
            <a:r>
              <a:rPr lang="zh-CN" altLang="en-US" sz="2000"/>
              <a:t>条【借款合同定义】：</a:t>
            </a:r>
            <a:r>
              <a:rPr lang="en-US" altLang="zh-CN" sz="2000"/>
              <a:t>“</a:t>
            </a:r>
            <a:r>
              <a:rPr lang="zh-CN" altLang="en-US" sz="2000"/>
              <a:t>借款合同是借款人向贷款人借款，到期返还借款并支付利息的合同。</a:t>
            </a:r>
            <a:r>
              <a:rPr lang="en-US" altLang="zh-CN" sz="2000"/>
              <a:t>”</a:t>
            </a:r>
            <a:endParaRPr lang="en-US" altLang="zh-CN" sz="2000"/>
          </a:p>
          <a:p>
            <a:r>
              <a:rPr lang="zh-CN" altLang="en-US" sz="2000"/>
              <a:t>《民法典》第</a:t>
            </a:r>
            <a:r>
              <a:rPr lang="en-US" altLang="zh-CN" sz="2000"/>
              <a:t> 670 </a:t>
            </a:r>
            <a:r>
              <a:rPr lang="zh-CN" altLang="en-US" sz="2000"/>
              <a:t>条【禁止砍头息】：</a:t>
            </a:r>
            <a:r>
              <a:rPr lang="en-US" altLang="zh-CN" sz="2000"/>
              <a:t>“</a:t>
            </a:r>
            <a:r>
              <a:rPr lang="zh-CN" altLang="en-US" sz="2000"/>
              <a:t>借款的利息不得预先在本金中扣除。利息预先在本金中扣除的，应当按照实际借款数额返还借款并计算利息。</a:t>
            </a:r>
            <a:r>
              <a:rPr lang="en-US" altLang="zh-CN" sz="2000"/>
              <a:t>”</a:t>
            </a:r>
            <a:r>
              <a:rPr lang="zh-CN" altLang="en-US" sz="2000"/>
              <a:t>《最高人民法院关于审理民间借贷案件适用法律若干问题的规定》第</a:t>
            </a:r>
            <a:r>
              <a:rPr lang="en-US" altLang="zh-CN" sz="2000"/>
              <a:t> 25 </a:t>
            </a:r>
            <a:r>
              <a:rPr lang="zh-CN" altLang="en-US" sz="2000"/>
              <a:t>条：</a:t>
            </a:r>
            <a:r>
              <a:rPr lang="en-US" altLang="zh-CN" sz="2000"/>
              <a:t>“</a:t>
            </a:r>
            <a:r>
              <a:rPr lang="zh-CN" altLang="en-US" sz="2000"/>
              <a:t>出借人请求借款人按照合同约定利率支付利息的，人民法院应予支持，但是双方约定的利率超过合同成立时一年期贷款市场报价利率（</a:t>
            </a:r>
            <a:r>
              <a:rPr lang="en-US" altLang="zh-CN" sz="2000"/>
              <a:t>LPR</a:t>
            </a:r>
            <a:r>
              <a:rPr lang="zh-CN" altLang="en-US" sz="2000"/>
              <a:t>）四倍的除外。</a:t>
            </a:r>
            <a:r>
              <a:rPr lang="en-US" altLang="zh-CN" sz="2000"/>
              <a:t>”</a:t>
            </a:r>
            <a:endParaRPr lang="en-US" altLang="zh-CN" sz="2000"/>
          </a:p>
          <a:p>
            <a:r>
              <a:rPr lang="zh-CN" altLang="en-US" sz="2000">
                <a:solidFill>
                  <a:srgbClr val="FF0000"/>
                </a:solidFill>
              </a:rPr>
              <a:t>解读：借款本金按实际到手金额计算（如扣除利息后到手</a:t>
            </a:r>
            <a:r>
              <a:rPr lang="en-US" altLang="zh-CN" sz="2000">
                <a:solidFill>
                  <a:srgbClr val="FF0000"/>
                </a:solidFill>
              </a:rPr>
              <a:t> 4500 </a:t>
            </a:r>
            <a:r>
              <a:rPr lang="zh-CN" altLang="en-US" sz="2000">
                <a:solidFill>
                  <a:srgbClr val="FF0000"/>
                </a:solidFill>
              </a:rPr>
              <a:t>元，本金为</a:t>
            </a:r>
            <a:r>
              <a:rPr lang="en-US" altLang="zh-CN" sz="2000">
                <a:solidFill>
                  <a:srgbClr val="FF0000"/>
                </a:solidFill>
              </a:rPr>
              <a:t> 4500 </a:t>
            </a:r>
            <a:r>
              <a:rPr lang="zh-CN" altLang="en-US" sz="2000">
                <a:solidFill>
                  <a:srgbClr val="FF0000"/>
                </a:solidFill>
              </a:rPr>
              <a:t>元）；利率不得超过</a:t>
            </a:r>
            <a:r>
              <a:rPr lang="en-US" altLang="zh-CN" sz="2000">
                <a:solidFill>
                  <a:srgbClr val="FF0000"/>
                </a:solidFill>
              </a:rPr>
              <a:t> LPR </a:t>
            </a:r>
            <a:r>
              <a:rPr lang="zh-CN" altLang="en-US" sz="2000">
                <a:solidFill>
                  <a:srgbClr val="FF0000"/>
                </a:solidFill>
              </a:rPr>
              <a:t>的</a:t>
            </a:r>
            <a:r>
              <a:rPr lang="en-US" altLang="zh-CN" sz="2000">
                <a:solidFill>
                  <a:srgbClr val="FF0000"/>
                </a:solidFill>
              </a:rPr>
              <a:t> 4 </a:t>
            </a:r>
            <a:r>
              <a:rPr lang="zh-CN" altLang="en-US" sz="2000">
                <a:solidFill>
                  <a:srgbClr val="FF0000"/>
                </a:solidFill>
              </a:rPr>
              <a:t>倍（</a:t>
            </a:r>
            <a:r>
              <a:rPr lang="en-US" altLang="zh-CN" sz="2000">
                <a:solidFill>
                  <a:srgbClr val="FF0000"/>
                </a:solidFill>
              </a:rPr>
              <a:t>2024 </a:t>
            </a:r>
            <a:r>
              <a:rPr lang="zh-CN" altLang="en-US" sz="2000">
                <a:solidFill>
                  <a:srgbClr val="FF0000"/>
                </a:solidFill>
              </a:rPr>
              <a:t>年</a:t>
            </a:r>
            <a:r>
              <a:rPr lang="en-US" altLang="zh-CN" sz="2000">
                <a:solidFill>
                  <a:srgbClr val="FF0000"/>
                </a:solidFill>
              </a:rPr>
              <a:t> LPR </a:t>
            </a:r>
            <a:r>
              <a:rPr lang="zh-CN" altLang="en-US" sz="2000">
                <a:solidFill>
                  <a:srgbClr val="FF0000"/>
                </a:solidFill>
              </a:rPr>
              <a:t>约</a:t>
            </a:r>
            <a:r>
              <a:rPr lang="en-US" altLang="zh-CN" sz="2000">
                <a:solidFill>
                  <a:srgbClr val="FF0000"/>
                </a:solidFill>
              </a:rPr>
              <a:t> 3.45%</a:t>
            </a:r>
            <a:r>
              <a:rPr lang="zh-CN" altLang="en-US" sz="2000">
                <a:solidFill>
                  <a:srgbClr val="FF0000"/>
                </a:solidFill>
              </a:rPr>
              <a:t>，</a:t>
            </a:r>
            <a:r>
              <a:rPr lang="en-US" altLang="zh-CN" sz="2000">
                <a:solidFill>
                  <a:srgbClr val="FF0000"/>
                </a:solidFill>
              </a:rPr>
              <a:t>4 </a:t>
            </a:r>
            <a:r>
              <a:rPr lang="zh-CN" altLang="en-US" sz="2000">
                <a:solidFill>
                  <a:srgbClr val="FF0000"/>
                </a:solidFill>
              </a:rPr>
              <a:t>倍为</a:t>
            </a:r>
            <a:r>
              <a:rPr lang="en-US" altLang="zh-CN" sz="2000">
                <a:solidFill>
                  <a:srgbClr val="FF0000"/>
                </a:solidFill>
              </a:rPr>
              <a:t> 13.8%/ </a:t>
            </a:r>
            <a:r>
              <a:rPr lang="zh-CN" altLang="en-US" sz="2000">
                <a:solidFill>
                  <a:srgbClr val="FF0000"/>
                </a:solidFill>
              </a:rPr>
              <a:t>年，月利率约</a:t>
            </a:r>
            <a:r>
              <a:rPr lang="en-US" altLang="zh-CN" sz="2000">
                <a:solidFill>
                  <a:srgbClr val="FF0000"/>
                </a:solidFill>
              </a:rPr>
              <a:t> 1.15%</a:t>
            </a:r>
            <a:r>
              <a:rPr lang="zh-CN" altLang="en-US" sz="2000">
                <a:solidFill>
                  <a:srgbClr val="FF0000"/>
                </a:solidFill>
              </a:rPr>
              <a:t>）。</a:t>
            </a:r>
            <a:endParaRPr lang="zh-CN" altLang="en-US" sz="2000">
              <a:solidFill>
                <a:srgbClr val="FF0000"/>
              </a:solidFill>
            </a:endParaRPr>
          </a:p>
          <a:p>
            <a:r>
              <a:rPr lang="zh-CN" altLang="en-US" sz="2000"/>
              <a:t>对应拓展案例</a:t>
            </a:r>
            <a:r>
              <a:rPr lang="en-US" altLang="zh-CN" sz="2000"/>
              <a:t> 2</a:t>
            </a:r>
            <a:r>
              <a:rPr lang="zh-CN" altLang="en-US" sz="2000"/>
              <a:t>：平台预先扣除</a:t>
            </a:r>
            <a:r>
              <a:rPr lang="en-US" altLang="zh-CN" sz="2000"/>
              <a:t> 500 </a:t>
            </a:r>
            <a:r>
              <a:rPr lang="zh-CN" altLang="en-US" sz="2000"/>
              <a:t>元利息，本金按</a:t>
            </a:r>
            <a:r>
              <a:rPr lang="en-US" altLang="zh-CN" sz="2000"/>
              <a:t> 4500 </a:t>
            </a:r>
            <a:r>
              <a:rPr lang="zh-CN" altLang="en-US" sz="2000"/>
              <a:t>元计算；月利率</a:t>
            </a:r>
            <a:r>
              <a:rPr lang="en-US" altLang="zh-CN" sz="2000"/>
              <a:t> 10%</a:t>
            </a:r>
            <a:r>
              <a:rPr lang="zh-CN" altLang="en-US" sz="2000"/>
              <a:t>（年利率</a:t>
            </a:r>
            <a:r>
              <a:rPr lang="en-US" altLang="zh-CN" sz="2000"/>
              <a:t> 120%</a:t>
            </a:r>
            <a:r>
              <a:rPr lang="zh-CN" altLang="en-US" sz="2000"/>
              <a:t>）远超</a:t>
            </a:r>
            <a:r>
              <a:rPr lang="en-US" altLang="zh-CN" sz="2000"/>
              <a:t> LPR </a:t>
            </a:r>
            <a:r>
              <a:rPr lang="zh-CN" altLang="en-US" sz="2000"/>
              <a:t>的</a:t>
            </a:r>
            <a:r>
              <a:rPr lang="en-US" altLang="zh-CN" sz="2000"/>
              <a:t> 4 </a:t>
            </a:r>
            <a:r>
              <a:rPr lang="zh-CN" altLang="en-US" sz="2000"/>
              <a:t>倍，超过部分无效；小李应偿还本金</a:t>
            </a:r>
            <a:r>
              <a:rPr lang="en-US" altLang="zh-CN" sz="2000"/>
              <a:t> 4500 </a:t>
            </a:r>
            <a:r>
              <a:rPr lang="zh-CN" altLang="en-US" sz="2000"/>
              <a:t>元</a:t>
            </a:r>
            <a:r>
              <a:rPr lang="en-US" altLang="zh-CN" sz="2000"/>
              <a:t> + </a:t>
            </a:r>
            <a:r>
              <a:rPr lang="zh-CN" altLang="en-US" sz="2000"/>
              <a:t>合法利息（</a:t>
            </a:r>
            <a:r>
              <a:rPr lang="en-US" altLang="zh-CN" sz="2000"/>
              <a:t>4500 </a:t>
            </a:r>
            <a:r>
              <a:rPr lang="zh-CN" altLang="en-US" sz="2000"/>
              <a:t>元</a:t>
            </a:r>
            <a:r>
              <a:rPr lang="en-US" altLang="zh-CN" sz="2000"/>
              <a:t> </a:t>
            </a:r>
            <a:r>
              <a:rPr lang="en-US" altLang="en-US" sz="2000"/>
              <a:t>×</a:t>
            </a:r>
            <a:r>
              <a:rPr lang="en-US" altLang="zh-CN" sz="2000"/>
              <a:t>1.15%≈51.75 </a:t>
            </a:r>
            <a:r>
              <a:rPr lang="zh-CN" altLang="en-US" sz="2000"/>
              <a:t>元），共</a:t>
            </a:r>
            <a:r>
              <a:rPr lang="en-US" altLang="zh-CN" sz="2000"/>
              <a:t> 4551.75 </a:t>
            </a:r>
            <a:r>
              <a:rPr lang="zh-CN" altLang="en-US" sz="2000"/>
              <a:t>元。</a:t>
            </a:r>
            <a:endParaRPr lang="zh-CN" altLang="en-US" sz="2000"/>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《劳动合同法》第</a:t>
            </a:r>
            <a:r>
              <a:rPr lang="en-US" altLang="zh-CN"/>
              <a:t> 7 </a:t>
            </a:r>
            <a:r>
              <a:rPr lang="zh-CN" altLang="en-US"/>
              <a:t>条【劳动关系建立】：</a:t>
            </a:r>
            <a:r>
              <a:rPr lang="en-US" altLang="zh-CN"/>
              <a:t>“</a:t>
            </a:r>
            <a:r>
              <a:rPr lang="zh-CN" altLang="en-US"/>
              <a:t>用人单位自用工之日起即与劳动者建立劳动关系。用人单位应当建立职工名册备查。</a:t>
            </a:r>
            <a:r>
              <a:rPr lang="en-US" altLang="zh-CN"/>
              <a:t>”</a:t>
            </a:r>
            <a:r>
              <a:rPr lang="zh-CN" altLang="en-US"/>
              <a:t>《关于贯彻执行</a:t>
            </a:r>
            <a:r>
              <a:rPr lang="en-US" altLang="zh-CN"/>
              <a:t> &lt;</a:t>
            </a:r>
            <a:r>
              <a:rPr lang="zh-CN" altLang="en-US"/>
              <a:t>中华人民共和国劳动法</a:t>
            </a:r>
            <a:r>
              <a:rPr lang="en-US" altLang="zh-CN"/>
              <a:t>&gt; </a:t>
            </a:r>
            <a:r>
              <a:rPr lang="zh-CN" altLang="en-US"/>
              <a:t>若干问题的意见》第</a:t>
            </a:r>
            <a:r>
              <a:rPr lang="en-US" altLang="zh-CN"/>
              <a:t> 12 </a:t>
            </a:r>
            <a:r>
              <a:rPr lang="zh-CN" altLang="en-US"/>
              <a:t>条：</a:t>
            </a:r>
            <a:r>
              <a:rPr lang="en-US" altLang="zh-CN"/>
              <a:t>“</a:t>
            </a:r>
            <a:r>
              <a:rPr lang="zh-CN" altLang="en-US"/>
              <a:t>在校生利用业余时间勤工助学，不视为就业，未建立劳动关系，可以不签订劳动合同。</a:t>
            </a:r>
            <a:r>
              <a:rPr lang="en-US" altLang="zh-CN"/>
              <a:t>”</a:t>
            </a:r>
            <a:endParaRPr lang="en-US" altLang="zh-CN"/>
          </a:p>
          <a:p>
            <a:r>
              <a:rPr lang="zh-CN" altLang="en-US">
                <a:solidFill>
                  <a:srgbClr val="FF0000"/>
                </a:solidFill>
              </a:rPr>
              <a:t>解读：学生兼职（勤工助学）一般属民事合同（劳务合同），不建立劳动关系，不适用劳动仲裁；毕业全职工作属劳动合同，适用《劳动合同法》。</a:t>
            </a:r>
            <a:endParaRPr lang="zh-CN" altLang="en-US">
              <a:solidFill>
                <a:srgbClr val="FF0000"/>
              </a:solidFill>
            </a:endParaRPr>
          </a:p>
          <a:p>
            <a:r>
              <a:rPr lang="zh-CN" altLang="en-US"/>
              <a:t>对应拓展案例</a:t>
            </a:r>
            <a:r>
              <a:rPr lang="en-US" altLang="zh-CN"/>
              <a:t> 3</a:t>
            </a:r>
            <a:r>
              <a:rPr lang="zh-CN" altLang="en-US"/>
              <a:t>：小赵是在校生兼职，属民事合同，不能申请劳动仲裁；可通过向法院起诉或</a:t>
            </a:r>
            <a:r>
              <a:rPr lang="en-US" altLang="zh-CN"/>
              <a:t> 12315 </a:t>
            </a:r>
            <a:r>
              <a:rPr lang="zh-CN" altLang="en-US"/>
              <a:t>投诉，要求公司支付</a:t>
            </a:r>
            <a:r>
              <a:rPr lang="en-US" altLang="zh-CN"/>
              <a:t> 2000 </a:t>
            </a:r>
            <a:r>
              <a:rPr lang="zh-CN" altLang="en-US"/>
              <a:t>元报酬（需提供工作记录、聊天记录等证据）。</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solidFill>
                  <a:srgbClr val="FF0000"/>
                </a:solidFill>
              </a:rPr>
              <a:t>1</a:t>
            </a:r>
            <a:r>
              <a:rPr lang="zh-CN" altLang="en-US">
                <a:solidFill>
                  <a:srgbClr val="FF0000"/>
                </a:solidFill>
              </a:rPr>
              <a:t>）租赁合同</a:t>
            </a:r>
            <a:endParaRPr lang="zh-CN" altLang="en-US">
              <a:solidFill>
                <a:srgbClr val="FF0000"/>
              </a:solidFill>
            </a:endParaRPr>
          </a:p>
          <a:p>
            <a:r>
              <a:rPr lang="zh-CN" altLang="en-US"/>
              <a:t>核心规则（学生重点掌握）：</a:t>
            </a:r>
            <a:endParaRPr lang="zh-CN" altLang="en-US"/>
          </a:p>
          <a:p>
            <a:r>
              <a:rPr lang="zh-CN" altLang="en-US"/>
              <a:t>转租限制：需经出租人书面</a:t>
            </a:r>
            <a:r>
              <a:rPr lang="en-US" altLang="zh-CN"/>
              <a:t> / </a:t>
            </a:r>
            <a:r>
              <a:rPr lang="zh-CN" altLang="en-US"/>
              <a:t>口头同意，擅自转租出租人可解除合同（如主案例</a:t>
            </a:r>
            <a:r>
              <a:rPr lang="en-US" altLang="zh-CN"/>
              <a:t> 1</a:t>
            </a:r>
            <a:r>
              <a:rPr lang="zh-CN" altLang="en-US"/>
              <a:t>）；</a:t>
            </a:r>
            <a:endParaRPr lang="zh-CN" altLang="en-US"/>
          </a:p>
          <a:p>
            <a:r>
              <a:rPr lang="zh-CN" altLang="en-US"/>
              <a:t>维修义务：出租人负责维修（如水龙头、电路），承租人可要求维修，或自行维修后找出租人报销；</a:t>
            </a:r>
            <a:endParaRPr lang="zh-CN" altLang="en-US"/>
          </a:p>
          <a:p>
            <a:r>
              <a:rPr lang="zh-CN" altLang="en-US"/>
              <a:t>押金规则：租期结束且无损坏，出租人需退还押金，不得无故扣留（如以</a:t>
            </a:r>
            <a:r>
              <a:rPr lang="en-US" altLang="zh-CN"/>
              <a:t> “</a:t>
            </a:r>
            <a:r>
              <a:rPr lang="zh-CN" altLang="en-US"/>
              <a:t>清洁费</a:t>
            </a:r>
            <a:r>
              <a:rPr lang="en-US" altLang="zh-CN"/>
              <a:t>” </a:t>
            </a:r>
            <a:r>
              <a:rPr lang="zh-CN" altLang="en-US"/>
              <a:t>为由扣押金，需合同约定）。</a:t>
            </a:r>
            <a:endParaRPr lang="zh-CN" altLang="en-US"/>
          </a:p>
          <a:p>
            <a:r>
              <a:rPr lang="zh-CN" altLang="en-US"/>
              <a:t>学生风险提示：</a:t>
            </a:r>
            <a:r>
              <a:rPr lang="en-US" altLang="zh-CN"/>
              <a:t>“</a:t>
            </a:r>
            <a:r>
              <a:rPr lang="zh-CN" altLang="en-US"/>
              <a:t>租房时务必签订书面合同，明确</a:t>
            </a:r>
            <a:r>
              <a:rPr lang="en-US" altLang="zh-CN"/>
              <a:t>‘</a:t>
            </a:r>
            <a:r>
              <a:rPr lang="zh-CN" altLang="en-US"/>
              <a:t>转租约定、维修责任、押金退还条件</a:t>
            </a:r>
            <a:r>
              <a:rPr lang="en-US" altLang="zh-CN"/>
              <a:t>’</a:t>
            </a:r>
            <a:r>
              <a:rPr lang="zh-CN" altLang="en-US"/>
              <a:t>；入住时拍照留存房屋现状，避免退房时被诬陷损坏。</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solidFill>
                  <a:srgbClr val="FF0000"/>
                </a:solidFill>
              </a:rPr>
              <a:t>（</a:t>
            </a:r>
            <a:r>
              <a:rPr lang="en-US" altLang="zh-CN">
                <a:solidFill>
                  <a:srgbClr val="FF0000"/>
                </a:solidFill>
              </a:rPr>
              <a:t>2</a:t>
            </a:r>
            <a:r>
              <a:rPr lang="zh-CN" altLang="en-US">
                <a:solidFill>
                  <a:srgbClr val="FF0000"/>
                </a:solidFill>
              </a:rPr>
              <a:t>）借款合同</a:t>
            </a:r>
            <a:endParaRPr lang="zh-CN" altLang="en-US">
              <a:solidFill>
                <a:srgbClr val="FF0000"/>
              </a:solidFill>
            </a:endParaRPr>
          </a:p>
          <a:p>
            <a:r>
              <a:rPr lang="zh-CN" altLang="en-US"/>
              <a:t>核心规则（学生重点掌握）：</a:t>
            </a:r>
            <a:endParaRPr lang="zh-CN" altLang="en-US"/>
          </a:p>
          <a:p>
            <a:r>
              <a:rPr lang="zh-CN" altLang="en-US"/>
              <a:t>禁止砍头息：利息不得预先扣除，本金按实际到手金额算（如拓展案例</a:t>
            </a:r>
            <a:r>
              <a:rPr lang="en-US" altLang="zh-CN"/>
              <a:t> 2</a:t>
            </a:r>
            <a:r>
              <a:rPr lang="zh-CN" altLang="en-US"/>
              <a:t>，到手</a:t>
            </a:r>
            <a:r>
              <a:rPr lang="en-US" altLang="zh-CN"/>
              <a:t> 4500 </a:t>
            </a:r>
            <a:r>
              <a:rPr lang="zh-CN" altLang="en-US"/>
              <a:t>元，本金</a:t>
            </a:r>
            <a:r>
              <a:rPr lang="en-US" altLang="zh-CN"/>
              <a:t> 4500 </a:t>
            </a:r>
            <a:r>
              <a:rPr lang="zh-CN" altLang="en-US"/>
              <a:t>元）；</a:t>
            </a:r>
            <a:endParaRPr lang="zh-CN" altLang="en-US"/>
          </a:p>
          <a:p>
            <a:r>
              <a:rPr lang="zh-CN" altLang="en-US"/>
              <a:t>禁止高利贷：利率不得超过</a:t>
            </a:r>
            <a:r>
              <a:rPr lang="en-US" altLang="zh-CN"/>
              <a:t> LPR </a:t>
            </a:r>
            <a:r>
              <a:rPr lang="zh-CN" altLang="en-US"/>
              <a:t>的</a:t>
            </a:r>
            <a:r>
              <a:rPr lang="en-US" altLang="zh-CN"/>
              <a:t> 4 </a:t>
            </a:r>
            <a:r>
              <a:rPr lang="zh-CN" altLang="en-US"/>
              <a:t>倍（可通过</a:t>
            </a:r>
            <a:r>
              <a:rPr lang="en-US" altLang="zh-CN"/>
              <a:t> “</a:t>
            </a:r>
            <a:r>
              <a:rPr lang="zh-CN" altLang="en-US"/>
              <a:t>中国人民银行官网</a:t>
            </a:r>
            <a:r>
              <a:rPr lang="en-US" altLang="zh-CN"/>
              <a:t>” </a:t>
            </a:r>
            <a:r>
              <a:rPr lang="zh-CN" altLang="en-US"/>
              <a:t>查询最新</a:t>
            </a:r>
            <a:r>
              <a:rPr lang="en-US" altLang="zh-CN"/>
              <a:t> LPR</a:t>
            </a:r>
            <a:r>
              <a:rPr lang="zh-CN" altLang="en-US"/>
              <a:t>），超过部分无需支付；</a:t>
            </a:r>
            <a:endParaRPr lang="zh-CN" altLang="en-US"/>
          </a:p>
          <a:p>
            <a:r>
              <a:rPr lang="zh-CN" altLang="en-US"/>
              <a:t>逾期责任：逾期还款需支付逾期利息，一般不超过合同约定利率的</a:t>
            </a:r>
            <a:r>
              <a:rPr lang="en-US" altLang="zh-CN"/>
              <a:t> 1.5 </a:t>
            </a:r>
            <a:r>
              <a:rPr lang="zh-CN" altLang="en-US"/>
              <a:t>倍。</a:t>
            </a:r>
            <a:endParaRPr lang="zh-CN" altLang="en-US"/>
          </a:p>
          <a:p>
            <a:r>
              <a:rPr lang="zh-CN" altLang="en-US"/>
              <a:t>学生风险提示：</a:t>
            </a:r>
            <a:r>
              <a:rPr lang="en-US" altLang="zh-CN"/>
              <a:t>“</a:t>
            </a:r>
            <a:r>
              <a:rPr lang="zh-CN" altLang="en-US"/>
              <a:t>避免向校外非法借贷平台借款（如</a:t>
            </a:r>
            <a:r>
              <a:rPr lang="en-US" altLang="zh-CN"/>
              <a:t>‘</a:t>
            </a:r>
            <a:r>
              <a:rPr lang="zh-CN" altLang="en-US"/>
              <a:t>校园贷</a:t>
            </a:r>
            <a:r>
              <a:rPr lang="en-US" altLang="zh-CN"/>
              <a:t>’</a:t>
            </a:r>
            <a:r>
              <a:rPr lang="zh-CN" altLang="en-US"/>
              <a:t>），优先向学校资助部门、同学或正规银行借款；借款时写借条，明确</a:t>
            </a:r>
            <a:r>
              <a:rPr lang="en-US" altLang="zh-CN"/>
              <a:t>‘</a:t>
            </a:r>
            <a:r>
              <a:rPr lang="zh-CN" altLang="en-US"/>
              <a:t>本金、利率、还款期限</a:t>
            </a:r>
            <a:r>
              <a:rPr lang="en-US" altLang="zh-CN"/>
              <a:t>’</a:t>
            </a:r>
            <a:r>
              <a:rPr lang="zh-CN" altLang="en-US"/>
              <a:t>，避免口头约定。</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695960" y="711835"/>
            <a:ext cx="10800080" cy="5463540"/>
          </a:xfrm>
        </p:spPr>
        <p:txBody>
          <a:bodyPr>
            <a:noAutofit/>
          </a:bodyPr>
          <a:p>
            <a:r>
              <a:rPr lang="zh-CN" altLang="en-US" sz="1800">
                <a:solidFill>
                  <a:srgbClr val="FF0000"/>
                </a:solidFill>
              </a:rPr>
              <a:t>（</a:t>
            </a:r>
            <a:r>
              <a:rPr lang="en-US" altLang="zh-CN" sz="1800">
                <a:solidFill>
                  <a:srgbClr val="FF0000"/>
                </a:solidFill>
              </a:rPr>
              <a:t>3</a:t>
            </a:r>
            <a:r>
              <a:rPr lang="zh-CN" altLang="en-US" sz="1800">
                <a:solidFill>
                  <a:srgbClr val="FF0000"/>
                </a:solidFill>
              </a:rPr>
              <a:t>）劳动合同关联</a:t>
            </a:r>
            <a:endParaRPr lang="zh-CN" altLang="en-US" sz="1800">
              <a:solidFill>
                <a:srgbClr val="FF0000"/>
              </a:solidFill>
            </a:endParaRPr>
          </a:p>
          <a:p>
            <a:r>
              <a:rPr lang="zh-CN" altLang="en-US" sz="1800"/>
              <a:t>民事合同（学生兼职）</a:t>
            </a:r>
            <a:r>
              <a:rPr lang="en-US" altLang="zh-CN" sz="1800"/>
              <a:t>vs </a:t>
            </a:r>
            <a:r>
              <a:rPr lang="zh-CN" altLang="en-US" sz="1800"/>
              <a:t>劳动合同（毕业全职）</a:t>
            </a:r>
            <a:endParaRPr lang="zh-CN" altLang="en-US" sz="1800"/>
          </a:p>
          <a:p>
            <a:r>
              <a:rPr lang="zh-CN" altLang="en-US" sz="1800"/>
              <a:t>对比：</a:t>
            </a:r>
            <a:endParaRPr lang="zh-CN" altLang="en-US" sz="1800"/>
          </a:p>
          <a:p>
            <a:r>
              <a:rPr lang="en-US" altLang="zh-CN" sz="1800"/>
              <a:t>| </a:t>
            </a:r>
            <a:r>
              <a:rPr lang="zh-CN" altLang="en-US" sz="1800"/>
              <a:t>对比项</a:t>
            </a:r>
            <a:r>
              <a:rPr lang="en-US" altLang="zh-CN" sz="1800"/>
              <a:t> | </a:t>
            </a:r>
            <a:r>
              <a:rPr lang="zh-CN" altLang="en-US" sz="1800"/>
              <a:t>学生兼职（民事合同）</a:t>
            </a:r>
            <a:r>
              <a:rPr lang="en-US" altLang="zh-CN" sz="1800"/>
              <a:t> | </a:t>
            </a:r>
            <a:r>
              <a:rPr lang="zh-CN" altLang="en-US" sz="1800"/>
              <a:t>毕业全职（劳动合同）</a:t>
            </a:r>
            <a:r>
              <a:rPr lang="en-US" altLang="zh-CN" sz="1800"/>
              <a:t> |</a:t>
            </a:r>
            <a:endParaRPr lang="en-US" altLang="zh-CN" sz="1800"/>
          </a:p>
          <a:p>
            <a:r>
              <a:rPr lang="en-US" altLang="zh-CN" sz="1800"/>
              <a:t>|--------------|-------------------------------------|-------------------------------------|</a:t>
            </a:r>
            <a:endParaRPr lang="en-US" altLang="zh-CN" sz="1800"/>
          </a:p>
          <a:p>
            <a:r>
              <a:rPr lang="en-US" altLang="zh-CN" sz="1800"/>
              <a:t>| </a:t>
            </a:r>
            <a:r>
              <a:rPr lang="zh-CN" altLang="en-US" sz="1800"/>
              <a:t>主体资格</a:t>
            </a:r>
            <a:r>
              <a:rPr lang="en-US" altLang="zh-CN" sz="1800"/>
              <a:t> | </a:t>
            </a:r>
            <a:r>
              <a:rPr lang="zh-CN" altLang="en-US" sz="1800"/>
              <a:t>在校生（非劳动者）</a:t>
            </a:r>
            <a:r>
              <a:rPr lang="en-US" altLang="zh-CN" sz="1800"/>
              <a:t> | </a:t>
            </a:r>
            <a:r>
              <a:rPr lang="zh-CN" altLang="en-US" sz="1800"/>
              <a:t>毕业人员（劳动者）</a:t>
            </a:r>
            <a:r>
              <a:rPr lang="en-US" altLang="zh-CN" sz="1800"/>
              <a:t> |</a:t>
            </a:r>
            <a:endParaRPr lang="en-US" altLang="zh-CN" sz="1800"/>
          </a:p>
          <a:p>
            <a:r>
              <a:rPr lang="en-US" altLang="zh-CN" sz="1800"/>
              <a:t>| </a:t>
            </a:r>
            <a:r>
              <a:rPr lang="zh-CN" altLang="en-US" sz="1800"/>
              <a:t>法律依据</a:t>
            </a:r>
            <a:r>
              <a:rPr lang="en-US" altLang="zh-CN" sz="1800"/>
              <a:t> | </a:t>
            </a:r>
            <a:r>
              <a:rPr lang="zh-CN" altLang="en-US" sz="1800"/>
              <a:t>《民法典》</a:t>
            </a:r>
            <a:r>
              <a:rPr lang="en-US" altLang="zh-CN" sz="1800"/>
              <a:t> | </a:t>
            </a:r>
            <a:r>
              <a:rPr lang="zh-CN" altLang="en-US" sz="1800"/>
              <a:t>《劳动合同法》</a:t>
            </a:r>
            <a:r>
              <a:rPr lang="en-US" altLang="zh-CN" sz="1800"/>
              <a:t> |</a:t>
            </a:r>
            <a:endParaRPr lang="en-US" altLang="zh-CN" sz="1800"/>
          </a:p>
          <a:p>
            <a:r>
              <a:rPr lang="en-US" altLang="zh-CN" sz="1800"/>
              <a:t>| </a:t>
            </a:r>
            <a:r>
              <a:rPr lang="zh-CN" altLang="en-US" sz="1800"/>
              <a:t>维权途径</a:t>
            </a:r>
            <a:r>
              <a:rPr lang="en-US" altLang="zh-CN" sz="1800"/>
              <a:t> | </a:t>
            </a:r>
            <a:r>
              <a:rPr lang="zh-CN" altLang="en-US" sz="1800"/>
              <a:t>法院起诉、</a:t>
            </a:r>
            <a:r>
              <a:rPr lang="en-US" altLang="zh-CN" sz="1800"/>
              <a:t>12315 </a:t>
            </a:r>
            <a:r>
              <a:rPr lang="zh-CN" altLang="en-US" sz="1800"/>
              <a:t>投诉</a:t>
            </a:r>
            <a:r>
              <a:rPr lang="en-US" altLang="zh-CN" sz="1800"/>
              <a:t> | </a:t>
            </a:r>
            <a:r>
              <a:rPr lang="zh-CN" altLang="en-US" sz="1800"/>
              <a:t>劳动仲裁、法院起诉</a:t>
            </a:r>
            <a:r>
              <a:rPr lang="en-US" altLang="zh-CN" sz="1800"/>
              <a:t> |</a:t>
            </a:r>
            <a:endParaRPr lang="en-US" altLang="zh-CN" sz="1800"/>
          </a:p>
          <a:p>
            <a:r>
              <a:rPr lang="en-US" altLang="zh-CN" sz="1800"/>
              <a:t>| </a:t>
            </a:r>
            <a:r>
              <a:rPr lang="zh-CN" altLang="en-US" sz="1800"/>
              <a:t>社保缴纳</a:t>
            </a:r>
            <a:r>
              <a:rPr lang="en-US" altLang="zh-CN" sz="1800"/>
              <a:t> | </a:t>
            </a:r>
            <a:r>
              <a:rPr lang="zh-CN" altLang="en-US" sz="1800"/>
              <a:t>无需缴纳</a:t>
            </a:r>
            <a:r>
              <a:rPr lang="en-US" altLang="zh-CN" sz="1800"/>
              <a:t> | </a:t>
            </a:r>
            <a:r>
              <a:rPr lang="zh-CN" altLang="en-US" sz="1800"/>
              <a:t>用人单位需缴纳社保</a:t>
            </a:r>
            <a:r>
              <a:rPr lang="en-US" altLang="zh-CN" sz="1800"/>
              <a:t> |</a:t>
            </a:r>
            <a:endParaRPr lang="en-US" altLang="zh-CN" sz="1800"/>
          </a:p>
          <a:p>
            <a:r>
              <a:rPr lang="en-US" altLang="zh-CN" sz="1800"/>
              <a:t>| </a:t>
            </a:r>
            <a:r>
              <a:rPr lang="zh-CN" altLang="en-US" sz="1800"/>
              <a:t>管理关系</a:t>
            </a:r>
            <a:r>
              <a:rPr lang="en-US" altLang="zh-CN" sz="1800"/>
              <a:t> | </a:t>
            </a:r>
            <a:r>
              <a:rPr lang="zh-CN" altLang="en-US" sz="1800"/>
              <a:t>平等合作（如按件计酬，不打卡）</a:t>
            </a:r>
            <a:r>
              <a:rPr lang="en-US" altLang="zh-CN" sz="1800"/>
              <a:t> | </a:t>
            </a:r>
            <a:r>
              <a:rPr lang="zh-CN" altLang="en-US" sz="1800"/>
              <a:t>管理与被管理（如打卡、服从安排）</a:t>
            </a:r>
            <a:r>
              <a:rPr lang="en-US" altLang="zh-CN" sz="1800"/>
              <a:t> |</a:t>
            </a:r>
            <a:endParaRPr lang="en-US" altLang="zh-CN" sz="1800"/>
          </a:p>
          <a:p>
            <a:r>
              <a:rPr lang="zh-CN" altLang="en-US" sz="1800"/>
              <a:t>学生场景提示：</a:t>
            </a:r>
            <a:r>
              <a:rPr lang="en-US" altLang="zh-CN" sz="1800"/>
              <a:t>“</a:t>
            </a:r>
            <a:r>
              <a:rPr lang="zh-CN" altLang="en-US" sz="1800"/>
              <a:t>兼职时若被要求</a:t>
            </a:r>
            <a:r>
              <a:rPr lang="en-US" altLang="zh-CN" sz="1800"/>
              <a:t>‘</a:t>
            </a:r>
            <a:r>
              <a:rPr lang="zh-CN" altLang="en-US" sz="1800"/>
              <a:t>打卡考勤、服从公司制度</a:t>
            </a:r>
            <a:r>
              <a:rPr lang="en-US" altLang="zh-CN" sz="1800"/>
              <a:t>’</a:t>
            </a:r>
            <a:r>
              <a:rPr lang="zh-CN" altLang="en-US" sz="1800"/>
              <a:t>，且公司按月支付报酬，可能被认定为劳动关系，可尝试申请劳动仲裁；保留工作记录（如考勤表、工作成果），便于维权。</a:t>
            </a:r>
            <a:r>
              <a:rPr lang="en-US" altLang="zh-CN" sz="1800"/>
              <a:t>”</a:t>
            </a:r>
            <a:endParaRPr lang="en-US" altLang="zh-CN" sz="1800"/>
          </a:p>
        </p:txBody>
      </p:sp>
      <p:sp>
        <p:nvSpPr>
          <p:cNvPr id="3" name="标题 2"/>
          <p:cNvSpPr>
            <a:spLocks noGrp="1"/>
          </p:cNvSpPr>
          <p:nvPr>
            <p:ph type="title"/>
            <p:custDataLst>
              <p:tags r:id="rId2"/>
            </p:custDataLst>
          </p:nvPr>
        </p:nvSpPr>
        <p:spPr>
          <a:xfrm>
            <a:off x="762635" y="74250"/>
            <a:ext cx="10800000" cy="720000"/>
          </a:xfrm>
        </p:spPr>
        <p:txBody>
          <a:bodyPr/>
          <a:p>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1</a:t>
            </a:r>
            <a:r>
              <a:rPr lang="zh-CN" altLang="en-US"/>
              <a:t>）分析主案例</a:t>
            </a:r>
            <a:r>
              <a:rPr lang="en-US" altLang="zh-CN"/>
              <a:t> 1</a:t>
            </a:r>
            <a:endParaRPr lang="en-US" altLang="zh-CN"/>
          </a:p>
          <a:p>
            <a:r>
              <a:rPr lang="zh-CN" altLang="en-US"/>
              <a:t>问题：</a:t>
            </a:r>
            <a:r>
              <a:rPr lang="en-US" altLang="zh-CN"/>
              <a:t>“</a:t>
            </a:r>
            <a:r>
              <a:rPr lang="zh-CN" altLang="en-US"/>
              <a:t>小王的转租行为是否有效？老张拒绝维修是否合法？若小王自行维修水龙头花费</a:t>
            </a:r>
            <a:r>
              <a:rPr lang="en-US" altLang="zh-CN"/>
              <a:t> 200 </a:t>
            </a:r>
            <a:r>
              <a:rPr lang="zh-CN" altLang="en-US"/>
              <a:t>元，能否要求老张承担？</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无效，擅自转租不符合</a:t>
            </a:r>
            <a:r>
              <a:rPr lang="en-US" altLang="zh-CN">
                <a:solidFill>
                  <a:srgbClr val="FF0000"/>
                </a:solidFill>
              </a:rPr>
              <a:t>‘</a:t>
            </a:r>
            <a:r>
              <a:rPr lang="zh-CN" altLang="en-US">
                <a:solidFill>
                  <a:srgbClr val="FF0000"/>
                </a:solidFill>
              </a:rPr>
              <a:t>经出租人同意</a:t>
            </a:r>
            <a:r>
              <a:rPr lang="en-US" altLang="zh-CN">
                <a:solidFill>
                  <a:srgbClr val="FF0000"/>
                </a:solidFill>
              </a:rPr>
              <a:t>’</a:t>
            </a:r>
            <a:r>
              <a:rPr lang="zh-CN" altLang="en-US">
                <a:solidFill>
                  <a:srgbClr val="FF0000"/>
                </a:solidFill>
              </a:rPr>
              <a:t>的要求；不合法，维修是出租人的法定义务；能，小王可凭维修发票要求老张支付</a:t>
            </a:r>
            <a:r>
              <a:rPr lang="en-US" altLang="zh-CN">
                <a:solidFill>
                  <a:srgbClr val="FF0000"/>
                </a:solidFill>
              </a:rPr>
              <a:t> 200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2</a:t>
            </a:r>
            <a:r>
              <a:rPr lang="zh-CN" altLang="en-US"/>
              <a:t>）分析拓展案例</a:t>
            </a:r>
            <a:r>
              <a:rPr lang="en-US" altLang="zh-CN"/>
              <a:t> 2</a:t>
            </a:r>
            <a:endParaRPr lang="en-US" altLang="zh-CN"/>
          </a:p>
          <a:p>
            <a:r>
              <a:rPr lang="zh-CN" altLang="en-US"/>
              <a:t>问题：</a:t>
            </a:r>
            <a:r>
              <a:rPr lang="en-US" altLang="zh-CN"/>
              <a:t>“</a:t>
            </a:r>
            <a:r>
              <a:rPr lang="zh-CN" altLang="en-US"/>
              <a:t>该借款合同的本金是多少？利率是否合法？小李应偿还的总金额是多少？若平台威胁还款，小李该如何处理？</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本金</a:t>
            </a:r>
            <a:r>
              <a:rPr lang="en-US" altLang="zh-CN">
                <a:solidFill>
                  <a:srgbClr val="FF0000"/>
                </a:solidFill>
              </a:rPr>
              <a:t> 4500 </a:t>
            </a:r>
            <a:r>
              <a:rPr lang="zh-CN" altLang="en-US">
                <a:solidFill>
                  <a:srgbClr val="FF0000"/>
                </a:solidFill>
              </a:rPr>
              <a:t>元（扣除的</a:t>
            </a:r>
            <a:r>
              <a:rPr lang="en-US" altLang="zh-CN">
                <a:solidFill>
                  <a:srgbClr val="FF0000"/>
                </a:solidFill>
              </a:rPr>
              <a:t> 500 </a:t>
            </a:r>
            <a:r>
              <a:rPr lang="zh-CN" altLang="en-US">
                <a:solidFill>
                  <a:srgbClr val="FF0000"/>
                </a:solidFill>
              </a:rPr>
              <a:t>元利息不算本金）；不合法，月利率</a:t>
            </a:r>
            <a:r>
              <a:rPr lang="en-US" altLang="zh-CN">
                <a:solidFill>
                  <a:srgbClr val="FF0000"/>
                </a:solidFill>
              </a:rPr>
              <a:t> 10% </a:t>
            </a:r>
            <a:r>
              <a:rPr lang="zh-CN" altLang="en-US">
                <a:solidFill>
                  <a:srgbClr val="FF0000"/>
                </a:solidFill>
              </a:rPr>
              <a:t>远超</a:t>
            </a:r>
            <a:r>
              <a:rPr lang="en-US" altLang="zh-CN">
                <a:solidFill>
                  <a:srgbClr val="FF0000"/>
                </a:solidFill>
              </a:rPr>
              <a:t> LPR </a:t>
            </a:r>
            <a:r>
              <a:rPr lang="zh-CN" altLang="en-US">
                <a:solidFill>
                  <a:srgbClr val="FF0000"/>
                </a:solidFill>
              </a:rPr>
              <a:t>的</a:t>
            </a:r>
            <a:r>
              <a:rPr lang="en-US" altLang="zh-CN">
                <a:solidFill>
                  <a:srgbClr val="FF0000"/>
                </a:solidFill>
              </a:rPr>
              <a:t> 4 </a:t>
            </a:r>
            <a:r>
              <a:rPr lang="zh-CN" altLang="en-US">
                <a:solidFill>
                  <a:srgbClr val="FF0000"/>
                </a:solidFill>
              </a:rPr>
              <a:t>倍；应偿还</a:t>
            </a:r>
            <a:r>
              <a:rPr lang="en-US" altLang="zh-CN">
                <a:solidFill>
                  <a:srgbClr val="FF0000"/>
                </a:solidFill>
              </a:rPr>
              <a:t> 4500 </a:t>
            </a:r>
            <a:r>
              <a:rPr lang="zh-CN" altLang="en-US">
                <a:solidFill>
                  <a:srgbClr val="FF0000"/>
                </a:solidFill>
              </a:rPr>
              <a:t>元</a:t>
            </a:r>
            <a:r>
              <a:rPr lang="en-US" altLang="zh-CN">
                <a:solidFill>
                  <a:srgbClr val="FF0000"/>
                </a:solidFill>
              </a:rPr>
              <a:t> + </a:t>
            </a:r>
            <a:r>
              <a:rPr lang="zh-CN" altLang="en-US">
                <a:solidFill>
                  <a:srgbClr val="FF0000"/>
                </a:solidFill>
              </a:rPr>
              <a:t>合法利息约</a:t>
            </a:r>
            <a:r>
              <a:rPr lang="en-US" altLang="zh-CN">
                <a:solidFill>
                  <a:srgbClr val="FF0000"/>
                </a:solidFill>
              </a:rPr>
              <a:t> 51.75 </a:t>
            </a:r>
            <a:r>
              <a:rPr lang="zh-CN" altLang="en-US">
                <a:solidFill>
                  <a:srgbClr val="FF0000"/>
                </a:solidFill>
              </a:rPr>
              <a:t>元，共</a:t>
            </a:r>
            <a:r>
              <a:rPr lang="en-US" altLang="zh-CN">
                <a:solidFill>
                  <a:srgbClr val="FF0000"/>
                </a:solidFill>
              </a:rPr>
              <a:t> 4551.75 </a:t>
            </a:r>
            <a:r>
              <a:rPr lang="zh-CN" altLang="en-US">
                <a:solidFill>
                  <a:srgbClr val="FF0000"/>
                </a:solidFill>
              </a:rPr>
              <a:t>元；若平台威胁，可向公安机关报案。</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a:t>
            </a:r>
            <a:r>
              <a:rPr lang="en-US" altLang="zh-CN"/>
              <a:t>3</a:t>
            </a:r>
            <a:r>
              <a:rPr lang="zh-CN" altLang="en-US"/>
              <a:t>）分析拓展案例</a:t>
            </a:r>
            <a:r>
              <a:rPr lang="en-US" altLang="zh-CN"/>
              <a:t> 3</a:t>
            </a:r>
            <a:endParaRPr lang="en-US" altLang="zh-CN"/>
          </a:p>
          <a:p>
            <a:r>
              <a:rPr lang="zh-CN" altLang="en-US"/>
              <a:t>问题：</a:t>
            </a:r>
            <a:r>
              <a:rPr lang="en-US" altLang="zh-CN"/>
              <a:t>“</a:t>
            </a:r>
            <a:r>
              <a:rPr lang="zh-CN" altLang="en-US"/>
              <a:t>小赵的兼职属民事合同还是劳动合同？为什么不能申请劳动仲裁？小赵该如何证明自己工作了</a:t>
            </a:r>
            <a:r>
              <a:rPr lang="en-US" altLang="zh-CN"/>
              <a:t> 10 </a:t>
            </a:r>
            <a:r>
              <a:rPr lang="zh-CN" altLang="en-US"/>
              <a:t>天？</a:t>
            </a:r>
            <a:r>
              <a:rPr lang="en-US" altLang="zh-CN"/>
              <a:t>”</a:t>
            </a:r>
            <a:endParaRPr lang="en-US" altLang="zh-CN"/>
          </a:p>
          <a:p>
            <a:r>
              <a:rPr lang="zh-CN" altLang="en-US">
                <a:solidFill>
                  <a:srgbClr val="FF0000"/>
                </a:solidFill>
              </a:rPr>
              <a:t>答案：</a:t>
            </a:r>
            <a:r>
              <a:rPr lang="en-US" altLang="zh-CN">
                <a:solidFill>
                  <a:srgbClr val="FF0000"/>
                </a:solidFill>
              </a:rPr>
              <a:t>“</a:t>
            </a:r>
            <a:r>
              <a:rPr lang="zh-CN" altLang="en-US">
                <a:solidFill>
                  <a:srgbClr val="FF0000"/>
                </a:solidFill>
              </a:rPr>
              <a:t>属民事合同，因小赵是在校生兼职，不视为就业；劳动仲裁仅适用于劳动关系；小赵可提供</a:t>
            </a:r>
            <a:r>
              <a:rPr lang="en-US" altLang="zh-CN">
                <a:solidFill>
                  <a:srgbClr val="FF0000"/>
                </a:solidFill>
              </a:rPr>
              <a:t>‘</a:t>
            </a:r>
            <a:r>
              <a:rPr lang="zh-CN" altLang="en-US">
                <a:solidFill>
                  <a:srgbClr val="FF0000"/>
                </a:solidFill>
              </a:rPr>
              <a:t>文案底稿、与公司的工作沟通记录、同事证言</a:t>
            </a:r>
            <a:r>
              <a:rPr lang="en-US" altLang="zh-CN">
                <a:solidFill>
                  <a:srgbClr val="FF0000"/>
                </a:solidFill>
              </a:rPr>
              <a:t>’</a:t>
            </a:r>
            <a:r>
              <a:rPr lang="zh-CN" altLang="en-US">
                <a:solidFill>
                  <a:srgbClr val="FF0000"/>
                </a:solidFill>
              </a:rPr>
              <a:t>等，证明工作</a:t>
            </a:r>
            <a:r>
              <a:rPr lang="en-US" altLang="zh-CN">
                <a:solidFill>
                  <a:srgbClr val="FF0000"/>
                </a:solidFill>
              </a:rPr>
              <a:t> 10 </a:t>
            </a:r>
            <a:r>
              <a:rPr lang="zh-CN" altLang="en-US">
                <a:solidFill>
                  <a:srgbClr val="FF0000"/>
                </a:solidFill>
              </a:rPr>
              <a:t>天。</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0"/>
          <p:cNvSpPr>
            <a:spLocks noGrp="1"/>
          </p:cNvSpPr>
          <p:nvPr>
            <p:ph type="body" idx="16386"/>
            <p:custDataLst>
              <p:tags r:id="rId1"/>
            </p:custDataLst>
          </p:nvPr>
        </p:nvSpPr>
        <p:spPr/>
        <p:txBody>
          <a:bodyPr/>
          <a:p>
            <a:r>
              <a:rPr lang="zh-CN" altLang="en-US"/>
              <a:t>THE END</a:t>
            </a:r>
            <a:endParaRPr lang="zh-CN" altLang="en-US"/>
          </a:p>
        </p:txBody>
      </p:sp>
      <p:sp>
        <p:nvSpPr>
          <p:cNvPr id="3" name="标题 1"/>
          <p:cNvSpPr>
            <a:spLocks noGrp="1"/>
          </p:cNvSpPr>
          <p:nvPr>
            <p:ph type="ctrTitle" idx="16385"/>
            <p:custDataLst>
              <p:tags r:id="rId2"/>
            </p:custDataLst>
          </p:nvPr>
        </p:nvSpPr>
        <p:spPr/>
        <p:txBody>
          <a:bodyPr>
            <a:normAutofit fontScale="90000"/>
          </a:bodyPr>
          <a:p>
            <a:r>
              <a:rPr lang="zh-CN" altLang="en-US"/>
              <a:t>谢谢</a:t>
            </a:r>
            <a:endParaRPr lang="zh-CN" altLang="en-US"/>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endParaRPr lang="en-US" altLang="zh-CN"/>
          </a:p>
          <a:p>
            <a:r>
              <a:rPr lang="zh-CN" altLang="en-US"/>
              <a:t>《民法典》第</a:t>
            </a:r>
            <a:r>
              <a:rPr lang="en-US" altLang="zh-CN"/>
              <a:t> 486 </a:t>
            </a:r>
            <a:r>
              <a:rPr lang="zh-CN" altLang="en-US"/>
              <a:t>条【承诺不得撤销】：</a:t>
            </a:r>
            <a:r>
              <a:rPr lang="en-US" altLang="zh-CN"/>
              <a:t>“</a:t>
            </a:r>
            <a:r>
              <a:rPr lang="zh-CN" altLang="en-US"/>
              <a:t>承诺生效后，合同成立，承诺人不得撤销承诺。</a:t>
            </a:r>
            <a:r>
              <a:rPr lang="en-US" altLang="zh-CN"/>
              <a:t>”</a:t>
            </a:r>
            <a:endParaRPr lang="en-US" altLang="zh-CN"/>
          </a:p>
          <a:p>
            <a:r>
              <a:rPr lang="zh-CN" altLang="en-US">
                <a:solidFill>
                  <a:srgbClr val="FF0000"/>
                </a:solidFill>
              </a:rPr>
              <a:t>解读：承诺生效即合同成立，承诺人需按约定履行义务。</a:t>
            </a:r>
            <a:endParaRPr lang="zh-CN" altLang="en-US">
              <a:solidFill>
                <a:srgbClr val="FF0000"/>
              </a:solidFill>
            </a:endParaRPr>
          </a:p>
          <a:p>
            <a:r>
              <a:rPr lang="zh-CN" altLang="en-US"/>
              <a:t>对应拓展案例</a:t>
            </a:r>
            <a:r>
              <a:rPr lang="en-US" altLang="zh-CN"/>
              <a:t> 2</a:t>
            </a:r>
            <a:r>
              <a:rPr lang="zh-CN" altLang="en-US"/>
              <a:t>：小李回复</a:t>
            </a:r>
            <a:r>
              <a:rPr lang="en-US" altLang="zh-CN"/>
              <a:t> “</a:t>
            </a:r>
            <a:r>
              <a:rPr lang="zh-CN" altLang="en-US"/>
              <a:t>可以</a:t>
            </a:r>
            <a:r>
              <a:rPr lang="en-US" altLang="zh-CN"/>
              <a:t>” </a:t>
            </a:r>
            <a:r>
              <a:rPr lang="zh-CN" altLang="en-US"/>
              <a:t>是承诺，承诺生效后合同成立，小赵未赴约构成违约，需承担违约责任（如赔偿小李的合理损失）。</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 name="KSO_WM_UNIT_PRESET_TEXT" val="单击此处添加标题"/>
</p:tagLst>
</file>

<file path=ppt/tags/tag48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413571969&quot;,&quot;product_name&quot;:&quot;wps-wpp-pc&quot;,&quot;intention_code&quot;:&quot;wps_wpp_generate_outline_pay&quot;}*gallery_gallery_ai_v2.1.6_ONLINE*6335343535653861653965386362346162356637313530666132303939316436-slide-38"/>
</p:tagLst>
</file>

<file path=ppt/tags/tag4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485588476&quot;,&quot;product_name&quot;:&quot;wps-wpp-pc&quot;,&quot;intention_code&quot;:&quot;wps_wpp_generate_outline_pay&quot;}*gallery_gallery_ai_v2.1.6_ONLINE*6335343535653861653965386362346162356637313530666132303939316436-slide-38"/>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6977251e26b74a7b"/>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1.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 name="KSO_WM_UNIT_PRESET_TEXT" val="单击此处添加标题"/>
</p:tagLst>
</file>

<file path=ppt/tags/tag522.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ai_type&quot;:&quot;&quot;,&quot;id&quot;:&quot;&quot;}*_ai_*1762672934066a24c844874db-slide-0"/>
</p:tagLst>
</file>

<file path=ppt/tags/tag523.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52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2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2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28.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2e2dbdde591b2dc4"/>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5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5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5.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 name="KSO_WM_UNIT_PRESET_TEXT" val="单击此处添加标题"/>
</p:tagLst>
</file>

<file path=ppt/tags/tag556.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55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5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59.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6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6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fe4f003fc1f70f0a"/>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9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1.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 name="KSO_WM_UNIT_PRESET_TEXT" val="单击此处添加标题"/>
</p:tagLst>
</file>

<file path=ppt/tags/tag592.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403451196&quot;,&quot;product_name&quot;:&quot;wps-wpp-pc&quot;,&quot;intention_code&quot;:&quot;wps_wpp_generate_outline_pay&quot;}*gallery_gallery_ai_v2.1.6_ONLINE*6335343535653861653965386362346162356637313530666132303939316436-slide-41"/>
</p:tagLst>
</file>

<file path=ppt/tags/tag59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9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9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9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97.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b551fdac1a16f7a8"/>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2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2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2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6.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 name="KSO_WM_UNIT_PRESET_TEXT" val="单击此处添加标题"/>
</p:tagLst>
</file>

<file path=ppt/tags/tag627.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530553930&quot;,&quot;product_name&quot;:&quot;wps-wpp-pc&quot;,&quot;intention_code&quot;:&quot;wps_wpp_generate_outline_pay&quot;}*gallery_gallery_ai_v2.1.6_ONLINE*6335343535653861653965386362346162356637313530666132303939316436-slide-42"/>
</p:tagLst>
</file>

<file path=ppt/tags/tag628.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 name="KSO_WM_UNIT_PRESET_TEXT" val=" "/>
</p:tagLst>
</file>

<file path=ppt/tags/tag62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3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3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3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33.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a545310637f23f8a"/>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5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5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5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60.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 name="KSO_WM_UNIT_PRESET_TEXT" val="单击此处添加标题"/>
</p:tagLst>
</file>

<file path=ppt/tags/tag661.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449140117&quot;,&quot;product_name&quot;:&quot;wps-wpp-pc&quot;,&quot;intention_code&quot;:&quot;wps_wpp_generate_outline_pay&quot;}*gallery_gallery_ai_v2.1.6_ONLINE*6335343535653861653965386362346162356637313530666132303939316436-slide-43"/>
</p:tagLst>
</file>

<file path=ppt/tags/tag66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6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6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6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6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 name="KSO_WM_UNIT_PRESET_TEXT" val=" "/>
</p:tagLst>
</file>

<file path=ppt/tags/tag66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671.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41347"/>
  <p:tag name="KSO_WM_TEMPLATE_SLIDE_ID" val="slide_a8556cd901320e4b"/>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9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9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9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8.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PRESET_TEXT" val="THE END"/>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699.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PRESET_TEXT" val="谢谢观看"/>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0.xml><?xml version="1.0" encoding="utf-8"?>
<p:tagLst xmlns:p="http://schemas.openxmlformats.org/presentationml/2006/main">
  <p:tag name="KSO_WM_SLIDE_CONTENT_ORIENTATION" val="right"/>
  <p:tag name="KSO_WM_SLIDE_HAS_MASK" val="0"/>
  <p:tag name="KSO_WM_SLIDE_ITEM_CNT" val="0"/>
  <p:tag name="KSO_WM_SLIDE_TYPE" val="endPage"/>
  <p:tag name="KSO_WM_TEMPLATE_SUBCATEGORY" val="29"/>
  <p:tag name="KSO_WM_BEAUTIFY_FLAG" val="#wm#"/>
  <p:tag name="KSO_WM_TEMPLATE_SLIDE_ID" val="slide_2f1bc384a532e0ce"/>
  <p:tag name="KSO_WM_TEMPLATE_INDEX" val="40480754"/>
  <p:tag name="KSO_WM_TEMPLATE_CATEGORY" val="custom"/>
  <p:tag name="KSO_WM_SLIDE_INDEX" val="5"/>
  <p:tag name="KSO_WM_SLIDE_ID" val="custom40480754_9"/>
  <p:tag name="KSO_WM_TEMPLATE_MASTER_TYPE" val="0"/>
  <p:tag name="KSO_WM_SLIDE_LAYOUT" val="a_b"/>
  <p:tag name="KSO_WM_SLIDE_LAYOUT_CNT" val="1_1"/>
  <p:tag name="KSO_WM_TEMPLATE_COLOR_TYPE" val="0"/>
  <p:tag name="KSO_WM_TAG_VERSION" val="3.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18486</Words>
  <Application>WPS 演示</Application>
  <PresentationFormat>宽屏</PresentationFormat>
  <Paragraphs>514</Paragraphs>
  <Slides>89</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89</vt:i4>
      </vt:variant>
    </vt:vector>
  </HeadingPairs>
  <TitlesOfParts>
    <vt:vector size="101" baseType="lpstr">
      <vt:lpstr>Arial</vt:lpstr>
      <vt:lpstr>宋体</vt:lpstr>
      <vt:lpstr>Wingdings</vt:lpstr>
      <vt:lpstr>微软雅黑</vt:lpstr>
      <vt:lpstr>MiSans Light</vt:lpstr>
      <vt:lpstr>MiSans</vt:lpstr>
      <vt:lpstr>Arial Unicode MS</vt:lpstr>
      <vt:lpstr>Calibri</vt:lpstr>
      <vt:lpstr>Arial</vt:lpstr>
      <vt:lpstr>等线</vt:lpstr>
      <vt:lpstr>Office 主题</vt:lpstr>
      <vt:lpstr>1_Office 主题</vt:lpstr>
      <vt:lpstr>模块九：合同</vt:lpstr>
      <vt:lpstr>第 27 课时：合同（一）—— 合同的订立（要约与承诺）</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案例分析环节（师生互动 + 流程判断）</vt:lpstr>
      <vt:lpstr>PowerPoint 演示文稿</vt:lpstr>
      <vt:lpstr>PowerPoint 演示文稿</vt:lpstr>
      <vt:lpstr>第 28 课时：合同（二）—— 合同的内容与形式</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案例分析环节（师生互动 + 效力判断）</vt:lpstr>
      <vt:lpstr>PowerPoint 演示文稿</vt:lpstr>
      <vt:lpstr>PowerPoint 演示文稿</vt:lpstr>
      <vt:lpstr>第 29 课时：合同（三）—— 合同的履行（全面履行、情势变更）</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案例分析环节（师生互动 + 规则应用）</vt:lpstr>
      <vt:lpstr>PowerPoint 演示文稿</vt:lpstr>
      <vt:lpstr>PowerPoint 演示文稿</vt:lpstr>
      <vt:lpstr>第 30 课时：合同（四）—— 合同的变更与解除</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案例分析环节（师生互动 + 规则应用）</vt:lpstr>
      <vt:lpstr>PowerPoint 演示文稿</vt:lpstr>
      <vt:lpstr>PowerPoint 演示文稿</vt:lpstr>
      <vt:lpstr>第 31 课时：合同（五）—— 违约责任（继续履行、赔偿损失）</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 32 课时：合同（六）—— 典型合同（租赁合同、借款合同、劳动合同关联）</vt:lpstr>
      <vt:lpstr>学习目标</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15</cp:revision>
  <dcterms:created xsi:type="dcterms:W3CDTF">2025-11-09T08:07:00Z</dcterms:created>
  <dcterms:modified xsi:type="dcterms:W3CDTF">2025-11-09T15:37:37Z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