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7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8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14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12192000"/>
  <p:embeddedFontLst>
    <p:embeddedFont>
      <p:font typeface="MiSans" panose="02010600030101010101" charset="-122"/>
      <p:regular r:id="rId23"/>
    </p:embeddedFont>
    <p:embeddedFont>
      <p:font typeface="Noto Sans SC" panose="020B0200000000000000" pitchFamily="34" charset="-122"/>
      <p:regular r:id="rId24"/>
      <p:bold r:id="rId2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39" d="100"/>
          <a:sy n="39" d="100"/>
        </p:scale>
        <p:origin x="8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3" Type="http://schemas.openxmlformats.org/officeDocument/2006/relationships/tags" Target="../tags/tag57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10" Type="http://schemas.openxmlformats.org/officeDocument/2006/relationships/image" Target="../media/image16.jpeg"/><Relationship Id="rId4" Type="http://schemas.openxmlformats.org/officeDocument/2006/relationships/tags" Target="../tags/tag58.xml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image" Target="../media/image10.png"/><Relationship Id="rId3" Type="http://schemas.openxmlformats.org/officeDocument/2006/relationships/tags" Target="../tags/tag63.xml"/><Relationship Id="rId7" Type="http://schemas.openxmlformats.org/officeDocument/2006/relationships/tags" Target="../tags/tag67.xml"/><Relationship Id="rId12" Type="http://schemas.openxmlformats.org/officeDocument/2006/relationships/notesSlide" Target="../notesSlides/notesSlide15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65.xml"/><Relationship Id="rId10" Type="http://schemas.openxmlformats.org/officeDocument/2006/relationships/tags" Target="../tags/tag70.xml"/><Relationship Id="rId4" Type="http://schemas.openxmlformats.org/officeDocument/2006/relationships/tags" Target="../tags/tag64.xml"/><Relationship Id="rId9" Type="http://schemas.openxmlformats.org/officeDocument/2006/relationships/tags" Target="../tags/tag6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78.xml"/><Relationship Id="rId13" Type="http://schemas.openxmlformats.org/officeDocument/2006/relationships/slideLayout" Target="../slideLayouts/slideLayout1.xml"/><Relationship Id="rId3" Type="http://schemas.openxmlformats.org/officeDocument/2006/relationships/tags" Target="../tags/tag73.xml"/><Relationship Id="rId7" Type="http://schemas.openxmlformats.org/officeDocument/2006/relationships/tags" Target="../tags/tag77.xml"/><Relationship Id="rId12" Type="http://schemas.openxmlformats.org/officeDocument/2006/relationships/tags" Target="../tags/tag82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tags" Target="../tags/tag81.xml"/><Relationship Id="rId5" Type="http://schemas.openxmlformats.org/officeDocument/2006/relationships/tags" Target="../tags/tag75.xml"/><Relationship Id="rId15" Type="http://schemas.openxmlformats.org/officeDocument/2006/relationships/image" Target="../media/image10.png"/><Relationship Id="rId10" Type="http://schemas.openxmlformats.org/officeDocument/2006/relationships/tags" Target="../tags/tag80.xml"/><Relationship Id="rId4" Type="http://schemas.openxmlformats.org/officeDocument/2006/relationships/tags" Target="../tags/tag74.xml"/><Relationship Id="rId9" Type="http://schemas.openxmlformats.org/officeDocument/2006/relationships/tags" Target="../tags/tag79.xml"/><Relationship Id="rId1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notesSlide" Target="../notesSlides/notesSlide4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tags" Target="../tags/tag23.xml"/><Relationship Id="rId18" Type="http://schemas.openxmlformats.org/officeDocument/2006/relationships/notesSlide" Target="../notesSlides/notesSlide5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tags" Target="../tags/tag22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12.xml"/><Relationship Id="rId16" Type="http://schemas.openxmlformats.org/officeDocument/2006/relationships/tags" Target="../tags/tag26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tags" Target="../tags/tag21.xml"/><Relationship Id="rId5" Type="http://schemas.openxmlformats.org/officeDocument/2006/relationships/tags" Target="../tags/tag15.xml"/><Relationship Id="rId15" Type="http://schemas.openxmlformats.org/officeDocument/2006/relationships/tags" Target="../tags/tag25.xml"/><Relationship Id="rId10" Type="http://schemas.openxmlformats.org/officeDocument/2006/relationships/tags" Target="../tags/tag20.xml"/><Relationship Id="rId19" Type="http://schemas.openxmlformats.org/officeDocument/2006/relationships/image" Target="../media/image10.png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tags" Target="../tags/tag2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29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10" Type="http://schemas.openxmlformats.org/officeDocument/2006/relationships/image" Target="../media/image11.jpeg"/><Relationship Id="rId4" Type="http://schemas.openxmlformats.org/officeDocument/2006/relationships/tags" Target="../tags/tag30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tags" Target="../tags/tag45.xml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tags" Target="../tags/tag44.xml"/><Relationship Id="rId17" Type="http://schemas.openxmlformats.org/officeDocument/2006/relationships/image" Target="../media/image10.png"/><Relationship Id="rId2" Type="http://schemas.openxmlformats.org/officeDocument/2006/relationships/tags" Target="../tags/tag34.xml"/><Relationship Id="rId16" Type="http://schemas.openxmlformats.org/officeDocument/2006/relationships/notesSlide" Target="../notesSlides/notesSlide8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tags" Target="../tags/tag43.xml"/><Relationship Id="rId5" Type="http://schemas.openxmlformats.org/officeDocument/2006/relationships/tags" Target="../tags/tag37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42.xml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tags" Target="../tags/tag4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54.xml"/><Relationship Id="rId13" Type="http://schemas.openxmlformats.org/officeDocument/2006/relationships/image" Target="../media/image13.png"/><Relationship Id="rId3" Type="http://schemas.openxmlformats.org/officeDocument/2006/relationships/tags" Target="../tags/tag49.xml"/><Relationship Id="rId7" Type="http://schemas.openxmlformats.org/officeDocument/2006/relationships/tags" Target="../tags/tag53.xml"/><Relationship Id="rId12" Type="http://schemas.openxmlformats.org/officeDocument/2006/relationships/image" Target="../media/image12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../media/image10.png"/><Relationship Id="rId5" Type="http://schemas.openxmlformats.org/officeDocument/2006/relationships/tags" Target="../tags/tag51.xml"/><Relationship Id="rId10" Type="http://schemas.openxmlformats.org/officeDocument/2006/relationships/notesSlide" Target="../notesSlides/notesSlide9.xml"/><Relationship Id="rId4" Type="http://schemas.openxmlformats.org/officeDocument/2006/relationships/tags" Target="../tags/tag50.xml"/><Relationship Id="rId9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4-d3jovr0s8jdo4os5dsmg.jpg"/>
          <p:cNvPicPr>
            <a:picLocks noChangeAspect="1"/>
          </p:cNvPicPr>
          <p:nvPr/>
        </p:nvPicPr>
        <p:blipFill>
          <a:blip r:embed="rId3">
            <a:alphaModFix amt="54000"/>
          </a:blip>
          <a:srcRect l="212" r="212"/>
          <a:stretch>
            <a:fillRect/>
          </a:stretch>
        </p:blipFill>
        <p:spPr>
          <a:xfrm>
            <a:off x="0" y="-20320"/>
            <a:ext cx="12192000" cy="68980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650" y="2042160"/>
            <a:ext cx="6659245" cy="12926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54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项目</a:t>
            </a:r>
            <a:r>
              <a:rPr lang="en-US" altLang="zh-CN" sz="54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15</a:t>
            </a:r>
            <a:r>
              <a:rPr lang="zh-CN" altLang="en-US" sz="54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：</a:t>
            </a:r>
            <a:r>
              <a:rPr lang="en-US" altLang="zh-CN" sz="54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《</a:t>
            </a:r>
            <a:r>
              <a:rPr lang="zh-CN" altLang="en-US" sz="54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怦然心动</a:t>
            </a:r>
            <a:r>
              <a:rPr lang="en-US" altLang="zh-CN" sz="54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》</a:t>
            </a:r>
            <a:r>
              <a:rPr lang="zh-CN" altLang="en-US" sz="24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（</a:t>
            </a:r>
            <a:r>
              <a:rPr lang="en-US" sz="2400" dirty="0" err="1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自尊与成长的双向奔赴</a:t>
            </a:r>
            <a:r>
              <a:rPr lang="zh-CN" altLang="en-US" sz="24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）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628650" y="5949315"/>
            <a:ext cx="192532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 err="1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汇报人</a:t>
            </a:r>
            <a:r>
              <a:rPr 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厉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晓玲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9313545" y="5962015"/>
            <a:ext cx="273177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时间：2026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年</a:t>
            </a:r>
            <a:r>
              <a:rPr lang="en-US" altLang="zh-CN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2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月</a:t>
            </a:r>
            <a:endParaRPr lang="en-US" sz="1600" dirty="0"/>
          </a:p>
        </p:txBody>
      </p:sp>
      <p:pic>
        <p:nvPicPr>
          <p:cNvPr id="6" name="Image 1" descr="https://kimi-img.moonshot.cn/pub/slides/slides_tmpl/image/25-10-09-18:35:26-d3jovrgs8jdo4os5dsp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115" y="680085"/>
            <a:ext cx="4940300" cy="4893310"/>
          </a:xfrm>
          <a:prstGeom prst="rect">
            <a:avLst/>
          </a:prstGeom>
        </p:spPr>
      </p:pic>
      <p:pic>
        <p:nvPicPr>
          <p:cNvPr id="7" name="Image 2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550" y="6051550"/>
            <a:ext cx="6539865" cy="163830"/>
          </a:xfrm>
          <a:prstGeom prst="rect">
            <a:avLst/>
          </a:prstGeom>
        </p:spPr>
      </p:pic>
      <p:pic>
        <p:nvPicPr>
          <p:cNvPr id="8" name="Image 3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795" y="637540"/>
            <a:ext cx="713105" cy="358140"/>
          </a:xfrm>
          <a:prstGeom prst="rect">
            <a:avLst/>
          </a:prstGeom>
        </p:spPr>
      </p:pic>
      <p:pic>
        <p:nvPicPr>
          <p:cNvPr id="9" name="Image 4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8805" y="637540"/>
            <a:ext cx="929640" cy="237490"/>
          </a:xfrm>
          <a:prstGeom prst="rect">
            <a:avLst/>
          </a:prstGeom>
        </p:spPr>
      </p:pic>
      <p:pic>
        <p:nvPicPr>
          <p:cNvPr id="10" name="Image 5" descr="https://kimi-img.moonshot.cn/pub/slides/slides_tmpl/image/25-10-09-18:35:26-d3jovrgs8jdo4os5dsp0.png"/>
          <p:cNvPicPr>
            <a:picLocks noChangeAspect="1"/>
          </p:cNvPicPr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>
            <a:off x="703580" y="3700145"/>
            <a:ext cx="1891030" cy="187325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价值观探索：澄清“整体大于部分”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048000" y="1316255"/>
            <a:ext cx="6477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价值观探索：“整体大于部分之和”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1819910" y="2311400"/>
            <a:ext cx="9095138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通过“价值观拍卖”活动，澄清情感价值观，理解影片核心内涵。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254000" y="2971800"/>
            <a:ext cx="4508500" cy="2235200"/>
          </a:xfrm>
          <a:custGeom>
            <a:avLst/>
            <a:gdLst/>
            <a:ahLst/>
            <a:cxnLst/>
            <a:rect l="l" t="t" r="r" b="b"/>
            <a:pathLst>
              <a:path w="4508500" h="2235200">
                <a:moveTo>
                  <a:pt x="101590" y="0"/>
                </a:moveTo>
                <a:lnTo>
                  <a:pt x="4406910" y="0"/>
                </a:lnTo>
                <a:cubicBezTo>
                  <a:pt x="4463017" y="0"/>
                  <a:pt x="4508500" y="45483"/>
                  <a:pt x="4508500" y="101590"/>
                </a:cubicBezTo>
                <a:lnTo>
                  <a:pt x="4508500" y="2133610"/>
                </a:lnTo>
                <a:cubicBezTo>
                  <a:pt x="4508500" y="2189717"/>
                  <a:pt x="4463017" y="2235200"/>
                  <a:pt x="4406910" y="2235200"/>
                </a:cubicBezTo>
                <a:lnTo>
                  <a:pt x="101590" y="2235200"/>
                </a:lnTo>
                <a:cubicBezTo>
                  <a:pt x="45483" y="2235200"/>
                  <a:pt x="0" y="2189717"/>
                  <a:pt x="0" y="2133610"/>
                </a:cubicBezTo>
                <a:lnTo>
                  <a:pt x="0" y="101590"/>
                </a:lnTo>
                <a:cubicBezTo>
                  <a:pt x="0" y="45521"/>
                  <a:pt x="45521" y="0"/>
                  <a:pt x="101590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6" name="Text 3"/>
          <p:cNvSpPr/>
          <p:nvPr/>
        </p:nvSpPr>
        <p:spPr>
          <a:xfrm>
            <a:off x="330200" y="3175000"/>
            <a:ext cx="43561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拍卖清单 (1000金币)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457200" y="3683000"/>
            <a:ext cx="117602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外表出众</a:t>
            </a:r>
          </a:p>
        </p:txBody>
      </p:sp>
      <p:sp>
        <p:nvSpPr>
          <p:cNvPr id="8" name="Text 5"/>
          <p:cNvSpPr/>
          <p:nvPr/>
        </p:nvSpPr>
        <p:spPr>
          <a:xfrm>
            <a:off x="4250055" y="3683000"/>
            <a:ext cx="65532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FF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200</a:t>
            </a:r>
          </a:p>
        </p:txBody>
      </p:sp>
      <p:sp>
        <p:nvSpPr>
          <p:cNvPr id="9" name="Text 6"/>
          <p:cNvSpPr/>
          <p:nvPr/>
        </p:nvSpPr>
        <p:spPr>
          <a:xfrm>
            <a:off x="457200" y="4038600"/>
            <a:ext cx="117602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才华横溢</a:t>
            </a:r>
          </a:p>
        </p:txBody>
      </p:sp>
      <p:sp>
        <p:nvSpPr>
          <p:cNvPr id="10" name="Text 7"/>
          <p:cNvSpPr/>
          <p:nvPr/>
        </p:nvSpPr>
        <p:spPr>
          <a:xfrm>
            <a:off x="4250055" y="4038600"/>
            <a:ext cx="65532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FF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300</a:t>
            </a:r>
          </a:p>
        </p:txBody>
      </p:sp>
      <p:sp>
        <p:nvSpPr>
          <p:cNvPr id="11" name="Text 8"/>
          <p:cNvSpPr/>
          <p:nvPr/>
        </p:nvSpPr>
        <p:spPr>
          <a:xfrm>
            <a:off x="457200" y="4394200"/>
            <a:ext cx="117602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善良品格</a:t>
            </a:r>
          </a:p>
        </p:txBody>
      </p:sp>
      <p:sp>
        <p:nvSpPr>
          <p:cNvPr id="12" name="Text 9"/>
          <p:cNvSpPr/>
          <p:nvPr/>
        </p:nvSpPr>
        <p:spPr>
          <a:xfrm>
            <a:off x="4250055" y="4394200"/>
            <a:ext cx="65532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FF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150</a:t>
            </a:r>
          </a:p>
        </p:txBody>
      </p:sp>
      <p:sp>
        <p:nvSpPr>
          <p:cNvPr id="13" name="Text 10"/>
          <p:cNvSpPr/>
          <p:nvPr/>
        </p:nvSpPr>
        <p:spPr>
          <a:xfrm>
            <a:off x="457200" y="4749800"/>
            <a:ext cx="117602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勇敢独立</a:t>
            </a:r>
          </a:p>
        </p:txBody>
      </p:sp>
      <p:sp>
        <p:nvSpPr>
          <p:cNvPr id="14" name="Text 11"/>
          <p:cNvSpPr/>
          <p:nvPr/>
        </p:nvSpPr>
        <p:spPr>
          <a:xfrm>
            <a:off x="4250055" y="4749800"/>
            <a:ext cx="65532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FF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100</a:t>
            </a:r>
          </a:p>
        </p:txBody>
      </p:sp>
      <p:sp>
        <p:nvSpPr>
          <p:cNvPr id="15" name="Shape 12"/>
          <p:cNvSpPr/>
          <p:nvPr/>
        </p:nvSpPr>
        <p:spPr>
          <a:xfrm>
            <a:off x="5174456" y="2971799"/>
            <a:ext cx="6769100" cy="2322095"/>
          </a:xfrm>
          <a:custGeom>
            <a:avLst/>
            <a:gdLst/>
            <a:ahLst/>
            <a:cxnLst/>
            <a:rect l="l" t="t" r="r" b="b"/>
            <a:pathLst>
              <a:path w="6769100" h="1676400">
                <a:moveTo>
                  <a:pt x="101607" y="0"/>
                </a:moveTo>
                <a:lnTo>
                  <a:pt x="6667493" y="0"/>
                </a:lnTo>
                <a:cubicBezTo>
                  <a:pt x="6723609" y="0"/>
                  <a:pt x="6769100" y="45491"/>
                  <a:pt x="6769100" y="101607"/>
                </a:cubicBezTo>
                <a:lnTo>
                  <a:pt x="6769100" y="1574793"/>
                </a:lnTo>
                <a:cubicBezTo>
                  <a:pt x="6769100" y="1630909"/>
                  <a:pt x="6723609" y="1676400"/>
                  <a:pt x="6667493" y="1676400"/>
                </a:cubicBezTo>
                <a:lnTo>
                  <a:pt x="101607" y="1676400"/>
                </a:lnTo>
                <a:cubicBezTo>
                  <a:pt x="45491" y="1676400"/>
                  <a:pt x="0" y="1630909"/>
                  <a:pt x="0" y="1574793"/>
                </a:cubicBezTo>
                <a:lnTo>
                  <a:pt x="0" y="101607"/>
                </a:lnTo>
                <a:cubicBezTo>
                  <a:pt x="0" y="45528"/>
                  <a:pt x="45528" y="0"/>
                  <a:pt x="101607" y="0"/>
                </a:cubicBezTo>
                <a:close/>
              </a:path>
            </a:pathLst>
          </a:custGeom>
          <a:solidFill>
            <a:srgbClr val="ADD8E6"/>
          </a:solidFill>
        </p:spPr>
      </p:sp>
      <p:sp>
        <p:nvSpPr>
          <p:cNvPr id="16" name="Text 13"/>
          <p:cNvSpPr/>
          <p:nvPr/>
        </p:nvSpPr>
        <p:spPr>
          <a:xfrm>
            <a:off x="5326856" y="3023135"/>
            <a:ext cx="66167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反思与启示</a:t>
            </a:r>
          </a:p>
        </p:txBody>
      </p:sp>
      <p:sp>
        <p:nvSpPr>
          <p:cNvPr id="17" name="Text 14"/>
          <p:cNvSpPr/>
          <p:nvPr/>
        </p:nvSpPr>
        <p:spPr>
          <a:xfrm>
            <a:off x="5317331" y="3982452"/>
            <a:ext cx="6362700" cy="762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拍卖结果常显示，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highlight>
                  <a:srgbClr val="FFC0CB">
                    <a:alpha val="100000"/>
                  </a:srgbClr>
                </a:highlight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 “善良”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与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highlight>
                  <a:srgbClr val="FFC0CB">
                    <a:alpha val="100000"/>
                  </a:srgbClr>
                </a:highlight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 “勇敢”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等核心品质的价值被低估。这引导我们反思：真正值得长期投入的是人格总和，而非单一亮点。朱莉的父亲用“整体大于部分之和”引导她，正是要她超越表象，看到人内在的整体价值。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1168400"/>
            <a:ext cx="12065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成长曲线的交汇：尊重与和解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6522" b="6522"/>
          <a:stretch>
            <a:fillRect/>
          </a:stretch>
        </p:blipFill>
        <p:spPr>
          <a:xfrm>
            <a:off x="254000" y="1930400"/>
            <a:ext cx="11684000" cy="3251200"/>
          </a:xfrm>
          <a:prstGeom prst="roundRect">
            <a:avLst>
              <a:gd name="adj" fmla="val 0"/>
            </a:avLst>
          </a:prstGeom>
        </p:spPr>
      </p:pic>
      <p:sp>
        <p:nvSpPr>
          <p:cNvPr id="5" name="Shape 1"/>
          <p:cNvSpPr/>
          <p:nvPr/>
        </p:nvSpPr>
        <p:spPr>
          <a:xfrm>
            <a:off x="660400" y="44196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0"/>
                </a:moveTo>
                <a:lnTo>
                  <a:pt x="101600" y="0"/>
                </a:lnTo>
                <a:cubicBezTo>
                  <a:pt x="157675" y="0"/>
                  <a:pt x="203200" y="45525"/>
                  <a:pt x="203200" y="101600"/>
                </a:cubicBezTo>
                <a:lnTo>
                  <a:pt x="203200" y="101600"/>
                </a:lnTo>
                <a:cubicBezTo>
                  <a:pt x="203200" y="157675"/>
                  <a:pt x="157675" y="203200"/>
                  <a:pt x="101600" y="203200"/>
                </a:cubicBezTo>
                <a:lnTo>
                  <a:pt x="101600" y="203200"/>
                </a:lnTo>
                <a:cubicBezTo>
                  <a:pt x="45525" y="203200"/>
                  <a:pt x="0" y="157675"/>
                  <a:pt x="0" y="1016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D8BFD8"/>
          </a:solidFill>
        </p:spPr>
      </p:sp>
      <p:sp>
        <p:nvSpPr>
          <p:cNvPr id="6" name="Text 2"/>
          <p:cNvSpPr/>
          <p:nvPr/>
        </p:nvSpPr>
        <p:spPr>
          <a:xfrm>
            <a:off x="558800" y="4673600"/>
            <a:ext cx="9652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坚守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152400" y="5080000"/>
            <a:ext cx="1765935" cy="20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朱莉的自尊</a:t>
            </a:r>
          </a:p>
        </p:txBody>
      </p:sp>
      <p:sp>
        <p:nvSpPr>
          <p:cNvPr id="8" name="Shape 4"/>
          <p:cNvSpPr/>
          <p:nvPr/>
        </p:nvSpPr>
        <p:spPr>
          <a:xfrm>
            <a:off x="5715000" y="44196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0"/>
                </a:moveTo>
                <a:lnTo>
                  <a:pt x="101600" y="0"/>
                </a:lnTo>
                <a:cubicBezTo>
                  <a:pt x="157675" y="0"/>
                  <a:pt x="203200" y="45525"/>
                  <a:pt x="203200" y="101600"/>
                </a:cubicBezTo>
                <a:lnTo>
                  <a:pt x="203200" y="101600"/>
                </a:lnTo>
                <a:cubicBezTo>
                  <a:pt x="203200" y="157675"/>
                  <a:pt x="157675" y="203200"/>
                  <a:pt x="101600" y="203200"/>
                </a:cubicBezTo>
                <a:lnTo>
                  <a:pt x="101600" y="203200"/>
                </a:lnTo>
                <a:cubicBezTo>
                  <a:pt x="45525" y="203200"/>
                  <a:pt x="0" y="157675"/>
                  <a:pt x="0" y="1016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ADD8E6"/>
          </a:solidFill>
        </p:spPr>
      </p:sp>
      <p:sp>
        <p:nvSpPr>
          <p:cNvPr id="9" name="Text 5"/>
          <p:cNvSpPr/>
          <p:nvPr/>
        </p:nvSpPr>
        <p:spPr>
          <a:xfrm>
            <a:off x="5613400" y="4673600"/>
            <a:ext cx="11176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松动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5135245" y="5080000"/>
            <a:ext cx="2059940" cy="20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布莱斯的转变</a:t>
            </a:r>
          </a:p>
        </p:txBody>
      </p:sp>
      <p:sp>
        <p:nvSpPr>
          <p:cNvPr id="11" name="Shape 7"/>
          <p:cNvSpPr/>
          <p:nvPr/>
        </p:nvSpPr>
        <p:spPr>
          <a:xfrm>
            <a:off x="10922000" y="43180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lnTo>
                  <a:pt x="152400" y="0"/>
                </a:lnTo>
                <a:cubicBezTo>
                  <a:pt x="236512" y="0"/>
                  <a:pt x="304800" y="68288"/>
                  <a:pt x="304800" y="152400"/>
                </a:cubicBezTo>
                <a:lnTo>
                  <a:pt x="304800" y="152400"/>
                </a:lnTo>
                <a:cubicBezTo>
                  <a:pt x="304800" y="236512"/>
                  <a:pt x="236512" y="304800"/>
                  <a:pt x="152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FFC0CB"/>
          </a:solidFill>
        </p:spPr>
      </p:sp>
      <p:sp>
        <p:nvSpPr>
          <p:cNvPr id="12" name="Shape 8"/>
          <p:cNvSpPr/>
          <p:nvPr/>
        </p:nvSpPr>
        <p:spPr>
          <a:xfrm>
            <a:off x="10998200" y="43942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1735" y="25926"/>
                </a:moveTo>
                <a:lnTo>
                  <a:pt x="76200" y="32087"/>
                </a:lnTo>
                <a:lnTo>
                  <a:pt x="80665" y="25926"/>
                </a:lnTo>
                <a:cubicBezTo>
                  <a:pt x="88106" y="15627"/>
                  <a:pt x="100072" y="9525"/>
                  <a:pt x="112782" y="9525"/>
                </a:cubicBezTo>
                <a:cubicBezTo>
                  <a:pt x="134660" y="9525"/>
                  <a:pt x="152400" y="27265"/>
                  <a:pt x="152400" y="49143"/>
                </a:cubicBezTo>
                <a:lnTo>
                  <a:pt x="152400" y="49917"/>
                </a:lnTo>
                <a:cubicBezTo>
                  <a:pt x="152400" y="83314"/>
                  <a:pt x="110758" y="122099"/>
                  <a:pt x="89029" y="138678"/>
                </a:cubicBezTo>
                <a:cubicBezTo>
                  <a:pt x="85338" y="141476"/>
                  <a:pt x="80814" y="142875"/>
                  <a:pt x="76200" y="142875"/>
                </a:cubicBezTo>
                <a:cubicBezTo>
                  <a:pt x="71586" y="142875"/>
                  <a:pt x="67032" y="141506"/>
                  <a:pt x="63371" y="138678"/>
                </a:cubicBezTo>
                <a:cubicBezTo>
                  <a:pt x="41642" y="122099"/>
                  <a:pt x="0" y="83314"/>
                  <a:pt x="0" y="49917"/>
                </a:cubicBezTo>
                <a:lnTo>
                  <a:pt x="0" y="49143"/>
                </a:lnTo>
                <a:cubicBezTo>
                  <a:pt x="0" y="27265"/>
                  <a:pt x="17740" y="9525"/>
                  <a:pt x="39618" y="9525"/>
                </a:cubicBezTo>
                <a:cubicBezTo>
                  <a:pt x="52328" y="9525"/>
                  <a:pt x="64294" y="15627"/>
                  <a:pt x="71735" y="25926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3" name="Text 9"/>
          <p:cNvSpPr/>
          <p:nvPr/>
        </p:nvSpPr>
        <p:spPr>
          <a:xfrm>
            <a:off x="10820400" y="4673600"/>
            <a:ext cx="8128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和解</a:t>
            </a:r>
            <a:endParaRPr lang="en-US" sz="1600" dirty="0"/>
          </a:p>
        </p:txBody>
      </p:sp>
      <p:sp>
        <p:nvSpPr>
          <p:cNvPr id="14" name="Text 10"/>
          <p:cNvSpPr/>
          <p:nvPr/>
        </p:nvSpPr>
        <p:spPr>
          <a:xfrm>
            <a:off x="10485120" y="5080000"/>
            <a:ext cx="1471930" cy="20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共同植树</a:t>
            </a:r>
          </a:p>
        </p:txBody>
      </p:sp>
      <p:sp>
        <p:nvSpPr>
          <p:cNvPr id="15" name="Text 11"/>
          <p:cNvSpPr/>
          <p:nvPr/>
        </p:nvSpPr>
        <p:spPr>
          <a:xfrm>
            <a:off x="152400" y="6074610"/>
            <a:ext cx="118872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两条成长曲线在“尊重”节点首次相交，说明健康关系需双方同时抵达自尊与尊重他人并存的坐标。</a:t>
            </a: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7701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3063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成长启示：把故事变成人生脚本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kimi-web-img.moonshot.cn/img/thumbs.dreamstime.com/85e2272c7beec5183d4b75de780373510890a1d5.jpg"/>
          <p:cNvPicPr>
            <a:picLocks noChangeAspect="1"/>
          </p:cNvPicPr>
          <p:nvPr/>
        </p:nvPicPr>
        <p:blipFill>
          <a:blip r:embed="rId10"/>
          <a:srcRect l="1201" r="1201"/>
          <a:stretch>
            <a:fillRect/>
          </a:stretch>
        </p:blipFill>
        <p:spPr>
          <a:xfrm>
            <a:off x="254000" y="1016000"/>
            <a:ext cx="5842000" cy="4826000"/>
          </a:xfrm>
          <a:prstGeom prst="roundRect">
            <a:avLst>
              <a:gd name="adj" fmla="val 2105"/>
            </a:avLst>
          </a:prstGeom>
        </p:spPr>
      </p:pic>
      <p:sp>
        <p:nvSpPr>
          <p:cNvPr id="4" name="Text 0"/>
          <p:cNvSpPr/>
          <p:nvPr/>
        </p:nvSpPr>
        <p:spPr>
          <a:xfrm>
            <a:off x="6502400" y="1119204"/>
            <a:ext cx="58166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成长启示：自尊自爱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 1"/>
          <p:cNvSpPr/>
          <p:nvPr/>
        </p:nvSpPr>
        <p:spPr>
          <a:xfrm>
            <a:off x="6502400" y="1991360"/>
            <a:ext cx="5435600" cy="609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影片结尾，朱莉爱的是布莱斯“愿意一起种树”的行动，而非完美的他本身。这揭示了健康关系的本质。</a:t>
            </a:r>
            <a:endParaRPr lang="en-US" sz="2000" dirty="0"/>
          </a:p>
        </p:txBody>
      </p:sp>
      <p:sp>
        <p:nvSpPr>
          <p:cNvPr id="6" name="Shape 2"/>
          <p:cNvSpPr/>
          <p:nvPr>
            <p:custDataLst>
              <p:tags r:id="rId1"/>
            </p:custDataLst>
          </p:nvPr>
        </p:nvSpPr>
        <p:spPr>
          <a:xfrm>
            <a:off x="6502400" y="3175000"/>
            <a:ext cx="5435600" cy="558800"/>
          </a:xfrm>
          <a:custGeom>
            <a:avLst/>
            <a:gdLst/>
            <a:ahLst/>
            <a:cxnLst/>
            <a:rect l="l" t="t" r="r" b="b"/>
            <a:pathLst>
              <a:path w="5435600" h="558800">
                <a:moveTo>
                  <a:pt x="101601" y="0"/>
                </a:moveTo>
                <a:lnTo>
                  <a:pt x="5333999" y="0"/>
                </a:lnTo>
                <a:cubicBezTo>
                  <a:pt x="5390112" y="0"/>
                  <a:pt x="5435600" y="45488"/>
                  <a:pt x="5435600" y="101601"/>
                </a:cubicBezTo>
                <a:lnTo>
                  <a:pt x="5435600" y="457199"/>
                </a:lnTo>
                <a:cubicBezTo>
                  <a:pt x="5435600" y="513312"/>
                  <a:pt x="5390112" y="558800"/>
                  <a:pt x="5333999" y="558800"/>
                </a:cubicBezTo>
                <a:lnTo>
                  <a:pt x="101601" y="558800"/>
                </a:lnTo>
                <a:cubicBezTo>
                  <a:pt x="45488" y="558800"/>
                  <a:pt x="0" y="513312"/>
                  <a:pt x="0" y="457199"/>
                </a:cubicBezTo>
                <a:lnTo>
                  <a:pt x="0" y="101601"/>
                </a:lnTo>
                <a:cubicBezTo>
                  <a:pt x="0" y="45526"/>
                  <a:pt x="45526" y="0"/>
                  <a:pt x="101601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7" name="Text 3"/>
          <p:cNvSpPr/>
          <p:nvPr>
            <p:custDataLst>
              <p:tags r:id="rId2"/>
            </p:custDataLst>
          </p:nvPr>
        </p:nvSpPr>
        <p:spPr>
          <a:xfrm>
            <a:off x="6502400" y="3175000"/>
            <a:ext cx="5435600" cy="558800"/>
          </a:xfrm>
          <a:prstGeom prst="rect">
            <a:avLst/>
          </a:prstGeom>
          <a:noFill/>
        </p:spPr>
        <p:txBody>
          <a:bodyPr wrap="square" lIns="152400" tIns="152400" rIns="152400" bIns="15240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自尊不是高傲</a:t>
            </a: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，而是对自己价值的持续确认。</a:t>
            </a:r>
            <a:endParaRPr lang="en-US" sz="2000" dirty="0"/>
          </a:p>
        </p:txBody>
      </p:sp>
      <p:sp>
        <p:nvSpPr>
          <p:cNvPr id="8" name="Shape 4"/>
          <p:cNvSpPr/>
          <p:nvPr>
            <p:custDataLst>
              <p:tags r:id="rId3"/>
            </p:custDataLst>
          </p:nvPr>
        </p:nvSpPr>
        <p:spPr>
          <a:xfrm>
            <a:off x="6502400" y="3886200"/>
            <a:ext cx="5435600" cy="558800"/>
          </a:xfrm>
          <a:custGeom>
            <a:avLst/>
            <a:gdLst/>
            <a:ahLst/>
            <a:cxnLst/>
            <a:rect l="l" t="t" r="r" b="b"/>
            <a:pathLst>
              <a:path w="5435600" h="558800">
                <a:moveTo>
                  <a:pt x="101601" y="0"/>
                </a:moveTo>
                <a:lnTo>
                  <a:pt x="5333999" y="0"/>
                </a:lnTo>
                <a:cubicBezTo>
                  <a:pt x="5390112" y="0"/>
                  <a:pt x="5435600" y="45488"/>
                  <a:pt x="5435600" y="101601"/>
                </a:cubicBezTo>
                <a:lnTo>
                  <a:pt x="5435600" y="457199"/>
                </a:lnTo>
                <a:cubicBezTo>
                  <a:pt x="5435600" y="513312"/>
                  <a:pt x="5390112" y="558800"/>
                  <a:pt x="5333999" y="558800"/>
                </a:cubicBezTo>
                <a:lnTo>
                  <a:pt x="101601" y="558800"/>
                </a:lnTo>
                <a:cubicBezTo>
                  <a:pt x="45488" y="558800"/>
                  <a:pt x="0" y="513312"/>
                  <a:pt x="0" y="457199"/>
                </a:cubicBezTo>
                <a:lnTo>
                  <a:pt x="0" y="101601"/>
                </a:lnTo>
                <a:cubicBezTo>
                  <a:pt x="0" y="45526"/>
                  <a:pt x="45526" y="0"/>
                  <a:pt x="101601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9" name="Text 5"/>
          <p:cNvSpPr/>
          <p:nvPr>
            <p:custDataLst>
              <p:tags r:id="rId4"/>
            </p:custDataLst>
          </p:nvPr>
        </p:nvSpPr>
        <p:spPr>
          <a:xfrm>
            <a:off x="6502400" y="3886200"/>
            <a:ext cx="5435600" cy="558800"/>
          </a:xfrm>
          <a:prstGeom prst="rect">
            <a:avLst/>
          </a:prstGeom>
          <a:noFill/>
        </p:spPr>
        <p:txBody>
          <a:bodyPr wrap="square" lIns="152400" tIns="152400" rIns="152400" bIns="15240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自爱不是自私</a:t>
            </a: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，而是拒绝被贬低的能力。</a:t>
            </a:r>
            <a:endParaRPr lang="en-US" sz="2000" dirty="0"/>
          </a:p>
        </p:txBody>
      </p:sp>
      <p:sp>
        <p:nvSpPr>
          <p:cNvPr id="10" name="Shape 6"/>
          <p:cNvSpPr/>
          <p:nvPr>
            <p:custDataLst>
              <p:tags r:id="rId5"/>
            </p:custDataLst>
          </p:nvPr>
        </p:nvSpPr>
        <p:spPr>
          <a:xfrm>
            <a:off x="6502400" y="4597400"/>
            <a:ext cx="5435600" cy="558800"/>
          </a:xfrm>
          <a:custGeom>
            <a:avLst/>
            <a:gdLst/>
            <a:ahLst/>
            <a:cxnLst/>
            <a:rect l="l" t="t" r="r" b="b"/>
            <a:pathLst>
              <a:path w="5435600" h="558800">
                <a:moveTo>
                  <a:pt x="101601" y="0"/>
                </a:moveTo>
                <a:lnTo>
                  <a:pt x="5333999" y="0"/>
                </a:lnTo>
                <a:cubicBezTo>
                  <a:pt x="5390112" y="0"/>
                  <a:pt x="5435600" y="45488"/>
                  <a:pt x="5435600" y="101601"/>
                </a:cubicBezTo>
                <a:lnTo>
                  <a:pt x="5435600" y="457199"/>
                </a:lnTo>
                <a:cubicBezTo>
                  <a:pt x="5435600" y="513312"/>
                  <a:pt x="5390112" y="558800"/>
                  <a:pt x="5333999" y="558800"/>
                </a:cubicBezTo>
                <a:lnTo>
                  <a:pt x="101601" y="558800"/>
                </a:lnTo>
                <a:cubicBezTo>
                  <a:pt x="45488" y="558800"/>
                  <a:pt x="0" y="513312"/>
                  <a:pt x="0" y="457199"/>
                </a:cubicBezTo>
                <a:lnTo>
                  <a:pt x="0" y="101601"/>
                </a:lnTo>
                <a:cubicBezTo>
                  <a:pt x="0" y="45526"/>
                  <a:pt x="45526" y="0"/>
                  <a:pt x="101601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11" name="Text 7"/>
          <p:cNvSpPr/>
          <p:nvPr>
            <p:custDataLst>
              <p:tags r:id="rId6"/>
            </p:custDataLst>
          </p:nvPr>
        </p:nvSpPr>
        <p:spPr>
          <a:xfrm>
            <a:off x="6502400" y="4597400"/>
            <a:ext cx="5689600" cy="609600"/>
          </a:xfrm>
          <a:prstGeom prst="rect">
            <a:avLst/>
          </a:prstGeom>
          <a:noFill/>
        </p:spPr>
        <p:txBody>
          <a:bodyPr wrap="square" lIns="152400" tIns="152400" rIns="152400" bIns="15240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将</a:t>
            </a:r>
            <a:r>
              <a:rPr lang="en-US" sz="2000" dirty="0">
                <a:solidFill>
                  <a:srgbClr val="333333"/>
                </a:solidFill>
                <a:highlight>
                  <a:srgbClr val="FFC0CB">
                    <a:alpha val="100000"/>
                  </a:srgbClr>
                </a:highlight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 “我值得被尊重” </a:t>
            </a: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等宣言内化为心理资源。</a:t>
            </a:r>
            <a:endParaRPr lang="en-US" sz="2000" dirty="0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1549400"/>
            <a:ext cx="12065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成长启示：勇气与道歉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139700" y="2209800"/>
            <a:ext cx="119126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布莱斯完成成长的两大动作：当众反驳好友（勇气）和向朱莉真诚道歉。二者缺一不可，是成长的双翼。</a:t>
            </a:r>
            <a:endParaRPr lang="en-US" sz="1600" dirty="0"/>
          </a:p>
        </p:txBody>
      </p:sp>
      <p:sp>
        <p:nvSpPr>
          <p:cNvPr id="5" name="Shape 2"/>
          <p:cNvSpPr/>
          <p:nvPr>
            <p:custDataLst>
              <p:tags r:id="rId1"/>
            </p:custDataLst>
          </p:nvPr>
        </p:nvSpPr>
        <p:spPr>
          <a:xfrm>
            <a:off x="838200" y="2971800"/>
            <a:ext cx="4673600" cy="2336800"/>
          </a:xfrm>
          <a:custGeom>
            <a:avLst/>
            <a:gdLst/>
            <a:ahLst/>
            <a:cxnLst/>
            <a:rect l="l" t="t" r="r" b="b"/>
            <a:pathLst>
              <a:path w="4673600" h="2336800">
                <a:moveTo>
                  <a:pt x="101604" y="0"/>
                </a:moveTo>
                <a:lnTo>
                  <a:pt x="4571996" y="0"/>
                </a:lnTo>
                <a:cubicBezTo>
                  <a:pt x="4628110" y="0"/>
                  <a:pt x="4673600" y="45490"/>
                  <a:pt x="4673600" y="101604"/>
                </a:cubicBezTo>
                <a:lnTo>
                  <a:pt x="4673600" y="2235196"/>
                </a:lnTo>
                <a:cubicBezTo>
                  <a:pt x="4673600" y="2291310"/>
                  <a:pt x="4628110" y="2336800"/>
                  <a:pt x="4571996" y="2336800"/>
                </a:cubicBezTo>
                <a:lnTo>
                  <a:pt x="101604" y="2336800"/>
                </a:lnTo>
                <a:cubicBezTo>
                  <a:pt x="45490" y="2336800"/>
                  <a:pt x="0" y="2291310"/>
                  <a:pt x="0" y="2235196"/>
                </a:cubicBezTo>
                <a:lnTo>
                  <a:pt x="0" y="101604"/>
                </a:lnTo>
                <a:cubicBezTo>
                  <a:pt x="0" y="45527"/>
                  <a:pt x="45527" y="0"/>
                  <a:pt x="101604" y="0"/>
                </a:cubicBezTo>
                <a:close/>
              </a:path>
            </a:pathLst>
          </a:custGeom>
          <a:solidFill>
            <a:srgbClr val="E6E6FA"/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3"/>
          <p:cNvSpPr/>
          <p:nvPr>
            <p:custDataLst>
              <p:tags r:id="rId2"/>
            </p:custDataLst>
          </p:nvPr>
        </p:nvSpPr>
        <p:spPr>
          <a:xfrm>
            <a:off x="2768600" y="31750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FFC0CB"/>
          </a:solidFill>
        </p:spPr>
      </p:sp>
      <p:sp>
        <p:nvSpPr>
          <p:cNvPr id="7" name="Shape 4"/>
          <p:cNvSpPr/>
          <p:nvPr>
            <p:custDataLst>
              <p:tags r:id="rId3"/>
            </p:custDataLst>
          </p:nvPr>
        </p:nvSpPr>
        <p:spPr>
          <a:xfrm>
            <a:off x="3035300" y="3390900"/>
            <a:ext cx="285750" cy="381000"/>
          </a:xfrm>
          <a:custGeom>
            <a:avLst/>
            <a:gdLst/>
            <a:ahLst/>
            <a:cxnLst/>
            <a:rect l="l" t="t" r="r" b="b"/>
            <a:pathLst>
              <a:path w="285750" h="381000">
                <a:moveTo>
                  <a:pt x="119063" y="0"/>
                </a:moveTo>
                <a:cubicBezTo>
                  <a:pt x="132234" y="0"/>
                  <a:pt x="142875" y="10641"/>
                  <a:pt x="142875" y="23812"/>
                </a:cubicBezTo>
                <a:lnTo>
                  <a:pt x="142875" y="107156"/>
                </a:lnTo>
                <a:lnTo>
                  <a:pt x="95250" y="107156"/>
                </a:lnTo>
                <a:lnTo>
                  <a:pt x="95250" y="23812"/>
                </a:lnTo>
                <a:cubicBezTo>
                  <a:pt x="95250" y="10641"/>
                  <a:pt x="105891" y="0"/>
                  <a:pt x="119063" y="0"/>
                </a:cubicBezTo>
                <a:close/>
                <a:moveTo>
                  <a:pt x="23812" y="47625"/>
                </a:moveTo>
                <a:cubicBezTo>
                  <a:pt x="23812" y="34454"/>
                  <a:pt x="34454" y="23812"/>
                  <a:pt x="47625" y="23812"/>
                </a:cubicBezTo>
                <a:cubicBezTo>
                  <a:pt x="60796" y="23812"/>
                  <a:pt x="71438" y="34454"/>
                  <a:pt x="71438" y="47625"/>
                </a:cubicBezTo>
                <a:lnTo>
                  <a:pt x="71438" y="107156"/>
                </a:lnTo>
                <a:lnTo>
                  <a:pt x="23812" y="107156"/>
                </a:lnTo>
                <a:lnTo>
                  <a:pt x="23812" y="47625"/>
                </a:lnTo>
                <a:close/>
                <a:moveTo>
                  <a:pt x="166688" y="47625"/>
                </a:moveTo>
                <a:cubicBezTo>
                  <a:pt x="166688" y="34454"/>
                  <a:pt x="177329" y="23812"/>
                  <a:pt x="190500" y="23812"/>
                </a:cubicBezTo>
                <a:cubicBezTo>
                  <a:pt x="203671" y="23812"/>
                  <a:pt x="214313" y="34454"/>
                  <a:pt x="214313" y="47625"/>
                </a:cubicBezTo>
                <a:lnTo>
                  <a:pt x="214313" y="119063"/>
                </a:lnTo>
                <a:cubicBezTo>
                  <a:pt x="214313" y="132234"/>
                  <a:pt x="203671" y="142875"/>
                  <a:pt x="190500" y="142875"/>
                </a:cubicBezTo>
                <a:cubicBezTo>
                  <a:pt x="177329" y="142875"/>
                  <a:pt x="166688" y="132234"/>
                  <a:pt x="166688" y="119063"/>
                </a:cubicBezTo>
                <a:lnTo>
                  <a:pt x="166688" y="47625"/>
                </a:lnTo>
                <a:close/>
                <a:moveTo>
                  <a:pt x="238125" y="95250"/>
                </a:moveTo>
                <a:cubicBezTo>
                  <a:pt x="238125" y="82079"/>
                  <a:pt x="248766" y="71438"/>
                  <a:pt x="261938" y="71438"/>
                </a:cubicBezTo>
                <a:cubicBezTo>
                  <a:pt x="275109" y="71438"/>
                  <a:pt x="285750" y="82079"/>
                  <a:pt x="285750" y="95250"/>
                </a:cubicBezTo>
                <a:lnTo>
                  <a:pt x="285750" y="142875"/>
                </a:lnTo>
                <a:cubicBezTo>
                  <a:pt x="285750" y="156046"/>
                  <a:pt x="275109" y="166688"/>
                  <a:pt x="261938" y="166688"/>
                </a:cubicBezTo>
                <a:cubicBezTo>
                  <a:pt x="248766" y="166688"/>
                  <a:pt x="238125" y="156046"/>
                  <a:pt x="238125" y="142875"/>
                </a:cubicBezTo>
                <a:lnTo>
                  <a:pt x="238125" y="95250"/>
                </a:lnTo>
                <a:close/>
                <a:moveTo>
                  <a:pt x="166688" y="160734"/>
                </a:moveTo>
                <a:lnTo>
                  <a:pt x="166688" y="160288"/>
                </a:lnTo>
                <a:cubicBezTo>
                  <a:pt x="173682" y="164306"/>
                  <a:pt x="181794" y="166688"/>
                  <a:pt x="190500" y="166688"/>
                </a:cubicBezTo>
                <a:cubicBezTo>
                  <a:pt x="200323" y="166688"/>
                  <a:pt x="209401" y="163711"/>
                  <a:pt x="216991" y="158651"/>
                </a:cubicBezTo>
                <a:cubicBezTo>
                  <a:pt x="223465" y="177180"/>
                  <a:pt x="241176" y="190500"/>
                  <a:pt x="261938" y="190500"/>
                </a:cubicBezTo>
                <a:cubicBezTo>
                  <a:pt x="270644" y="190500"/>
                  <a:pt x="278755" y="188193"/>
                  <a:pt x="285750" y="184100"/>
                </a:cubicBezTo>
                <a:lnTo>
                  <a:pt x="285750" y="190500"/>
                </a:lnTo>
                <a:cubicBezTo>
                  <a:pt x="285750" y="229419"/>
                  <a:pt x="267072" y="264021"/>
                  <a:pt x="238125" y="285750"/>
                </a:cubicBezTo>
                <a:lnTo>
                  <a:pt x="238125" y="357188"/>
                </a:lnTo>
                <a:cubicBezTo>
                  <a:pt x="238125" y="370359"/>
                  <a:pt x="227484" y="381000"/>
                  <a:pt x="214313" y="381000"/>
                </a:cubicBezTo>
                <a:lnTo>
                  <a:pt x="95250" y="381000"/>
                </a:lnTo>
                <a:cubicBezTo>
                  <a:pt x="82079" y="381000"/>
                  <a:pt x="71438" y="370359"/>
                  <a:pt x="71438" y="357188"/>
                </a:cubicBezTo>
                <a:lnTo>
                  <a:pt x="71438" y="298847"/>
                </a:lnTo>
                <a:cubicBezTo>
                  <a:pt x="58564" y="292968"/>
                  <a:pt x="46732" y="284857"/>
                  <a:pt x="36537" y="274662"/>
                </a:cubicBezTo>
                <a:lnTo>
                  <a:pt x="27905" y="266030"/>
                </a:lnTo>
                <a:cubicBezTo>
                  <a:pt x="10046" y="248171"/>
                  <a:pt x="0" y="223912"/>
                  <a:pt x="0" y="198686"/>
                </a:cubicBezTo>
                <a:lnTo>
                  <a:pt x="0" y="178594"/>
                </a:lnTo>
                <a:cubicBezTo>
                  <a:pt x="0" y="152326"/>
                  <a:pt x="21357" y="130969"/>
                  <a:pt x="47625" y="130969"/>
                </a:cubicBezTo>
                <a:lnTo>
                  <a:pt x="113109" y="130969"/>
                </a:lnTo>
                <a:cubicBezTo>
                  <a:pt x="129555" y="130969"/>
                  <a:pt x="142875" y="144289"/>
                  <a:pt x="142875" y="160734"/>
                </a:cubicBezTo>
                <a:cubicBezTo>
                  <a:pt x="142875" y="177180"/>
                  <a:pt x="129555" y="190500"/>
                  <a:pt x="113109" y="190500"/>
                </a:cubicBezTo>
                <a:lnTo>
                  <a:pt x="71438" y="190500"/>
                </a:lnTo>
                <a:cubicBezTo>
                  <a:pt x="64889" y="190500"/>
                  <a:pt x="59531" y="195858"/>
                  <a:pt x="59531" y="202406"/>
                </a:cubicBezTo>
                <a:cubicBezTo>
                  <a:pt x="59531" y="208955"/>
                  <a:pt x="64889" y="214313"/>
                  <a:pt x="71438" y="214313"/>
                </a:cubicBezTo>
                <a:lnTo>
                  <a:pt x="113109" y="214313"/>
                </a:lnTo>
                <a:cubicBezTo>
                  <a:pt x="142726" y="214313"/>
                  <a:pt x="166688" y="190351"/>
                  <a:pt x="166688" y="160734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8" name="Text 5"/>
          <p:cNvSpPr/>
          <p:nvPr>
            <p:custDataLst>
              <p:tags r:id="rId4"/>
            </p:custDataLst>
          </p:nvPr>
        </p:nvSpPr>
        <p:spPr>
          <a:xfrm>
            <a:off x="914400" y="4140200"/>
            <a:ext cx="45212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勇气：打破旧模式</a:t>
            </a:r>
            <a:endParaRPr lang="en-US" sz="1600" dirty="0"/>
          </a:p>
        </p:txBody>
      </p:sp>
      <p:sp>
        <p:nvSpPr>
          <p:cNvPr id="9" name="Text 6"/>
          <p:cNvSpPr/>
          <p:nvPr>
            <p:custDataLst>
              <p:tags r:id="rId5"/>
            </p:custDataLst>
          </p:nvPr>
        </p:nvSpPr>
        <p:spPr>
          <a:xfrm>
            <a:off x="1041400" y="4597400"/>
            <a:ext cx="42672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是突破父亲偏见、公开维护朱莉的“出口”，需要独立思考的决断力。</a:t>
            </a:r>
          </a:p>
        </p:txBody>
      </p:sp>
      <p:sp>
        <p:nvSpPr>
          <p:cNvPr id="10" name="Shape 7"/>
          <p:cNvSpPr/>
          <p:nvPr>
            <p:custDataLst>
              <p:tags r:id="rId6"/>
            </p:custDataLst>
          </p:nvPr>
        </p:nvSpPr>
        <p:spPr>
          <a:xfrm>
            <a:off x="6680200" y="2971800"/>
            <a:ext cx="4673600" cy="2336800"/>
          </a:xfrm>
          <a:custGeom>
            <a:avLst/>
            <a:gdLst/>
            <a:ahLst/>
            <a:cxnLst/>
            <a:rect l="l" t="t" r="r" b="b"/>
            <a:pathLst>
              <a:path w="4673600" h="2336800">
                <a:moveTo>
                  <a:pt x="101604" y="0"/>
                </a:moveTo>
                <a:lnTo>
                  <a:pt x="4571996" y="0"/>
                </a:lnTo>
                <a:cubicBezTo>
                  <a:pt x="4628110" y="0"/>
                  <a:pt x="4673600" y="45490"/>
                  <a:pt x="4673600" y="101604"/>
                </a:cubicBezTo>
                <a:lnTo>
                  <a:pt x="4673600" y="2235196"/>
                </a:lnTo>
                <a:cubicBezTo>
                  <a:pt x="4673600" y="2291310"/>
                  <a:pt x="4628110" y="2336800"/>
                  <a:pt x="4571996" y="2336800"/>
                </a:cubicBezTo>
                <a:lnTo>
                  <a:pt x="101604" y="2336800"/>
                </a:lnTo>
                <a:cubicBezTo>
                  <a:pt x="45490" y="2336800"/>
                  <a:pt x="0" y="2291310"/>
                  <a:pt x="0" y="2235196"/>
                </a:cubicBezTo>
                <a:lnTo>
                  <a:pt x="0" y="101604"/>
                </a:lnTo>
                <a:cubicBezTo>
                  <a:pt x="0" y="45527"/>
                  <a:pt x="45527" y="0"/>
                  <a:pt x="101604" y="0"/>
                </a:cubicBezTo>
                <a:close/>
              </a:path>
            </a:pathLst>
          </a:custGeom>
          <a:solidFill>
            <a:srgbClr val="ADD8E6"/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1" name="Shape 8"/>
          <p:cNvSpPr/>
          <p:nvPr>
            <p:custDataLst>
              <p:tags r:id="rId7"/>
            </p:custDataLst>
          </p:nvPr>
        </p:nvSpPr>
        <p:spPr>
          <a:xfrm>
            <a:off x="8610600" y="31750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ADD8E6"/>
          </a:solidFill>
        </p:spPr>
      </p:sp>
      <p:sp>
        <p:nvSpPr>
          <p:cNvPr id="12" name="Shape 9"/>
          <p:cNvSpPr/>
          <p:nvPr>
            <p:custDataLst>
              <p:tags r:id="rId8"/>
            </p:custDataLst>
          </p:nvPr>
        </p:nvSpPr>
        <p:spPr>
          <a:xfrm>
            <a:off x="8805863" y="3390900"/>
            <a:ext cx="428625" cy="381000"/>
          </a:xfrm>
          <a:custGeom>
            <a:avLst/>
            <a:gdLst/>
            <a:ahLst/>
            <a:cxnLst/>
            <a:rect l="l" t="t" r="r" b="b"/>
            <a:pathLst>
              <a:path w="428625" h="381000">
                <a:moveTo>
                  <a:pt x="200099" y="63401"/>
                </a:moveTo>
                <a:lnTo>
                  <a:pt x="113333" y="159841"/>
                </a:lnTo>
                <a:cubicBezTo>
                  <a:pt x="109910" y="163637"/>
                  <a:pt x="110058" y="169515"/>
                  <a:pt x="113705" y="173162"/>
                </a:cubicBezTo>
                <a:cubicBezTo>
                  <a:pt x="136401" y="195858"/>
                  <a:pt x="173236" y="195858"/>
                  <a:pt x="195932" y="173162"/>
                </a:cubicBezTo>
                <a:lnTo>
                  <a:pt x="219596" y="149498"/>
                </a:lnTo>
                <a:cubicBezTo>
                  <a:pt x="222721" y="146372"/>
                  <a:pt x="226665" y="144661"/>
                  <a:pt x="230684" y="144363"/>
                </a:cubicBezTo>
                <a:cubicBezTo>
                  <a:pt x="235744" y="143917"/>
                  <a:pt x="240953" y="145628"/>
                  <a:pt x="244822" y="149498"/>
                </a:cubicBezTo>
                <a:lnTo>
                  <a:pt x="376238" y="279797"/>
                </a:lnTo>
                <a:lnTo>
                  <a:pt x="428625" y="238125"/>
                </a:lnTo>
                <a:lnTo>
                  <a:pt x="428625" y="23812"/>
                </a:lnTo>
                <a:lnTo>
                  <a:pt x="345281" y="71438"/>
                </a:lnTo>
                <a:lnTo>
                  <a:pt x="327571" y="59606"/>
                </a:lnTo>
                <a:cubicBezTo>
                  <a:pt x="315813" y="51792"/>
                  <a:pt x="302047" y="47625"/>
                  <a:pt x="287908" y="47625"/>
                </a:cubicBezTo>
                <a:lnTo>
                  <a:pt x="235521" y="47625"/>
                </a:lnTo>
                <a:cubicBezTo>
                  <a:pt x="234702" y="47625"/>
                  <a:pt x="233809" y="47625"/>
                  <a:pt x="232990" y="47699"/>
                </a:cubicBezTo>
                <a:cubicBezTo>
                  <a:pt x="220414" y="48369"/>
                  <a:pt x="208583" y="54025"/>
                  <a:pt x="200099" y="63401"/>
                </a:cubicBezTo>
                <a:close/>
                <a:moveTo>
                  <a:pt x="86767" y="135954"/>
                </a:moveTo>
                <a:lnTo>
                  <a:pt x="166241" y="47625"/>
                </a:lnTo>
                <a:lnTo>
                  <a:pt x="136773" y="47625"/>
                </a:lnTo>
                <a:cubicBezTo>
                  <a:pt x="117797" y="47625"/>
                  <a:pt x="99640" y="55141"/>
                  <a:pt x="86246" y="68535"/>
                </a:cubicBezTo>
                <a:lnTo>
                  <a:pt x="83344" y="71438"/>
                </a:lnTo>
                <a:lnTo>
                  <a:pt x="0" y="23812"/>
                </a:lnTo>
                <a:lnTo>
                  <a:pt x="0" y="238125"/>
                </a:lnTo>
                <a:lnTo>
                  <a:pt x="116384" y="335087"/>
                </a:lnTo>
                <a:cubicBezTo>
                  <a:pt x="133499" y="349374"/>
                  <a:pt x="155079" y="357188"/>
                  <a:pt x="177329" y="357188"/>
                </a:cubicBezTo>
                <a:lnTo>
                  <a:pt x="189012" y="357188"/>
                </a:lnTo>
                <a:lnTo>
                  <a:pt x="183803" y="351979"/>
                </a:lnTo>
                <a:cubicBezTo>
                  <a:pt x="176808" y="344984"/>
                  <a:pt x="176808" y="333673"/>
                  <a:pt x="183803" y="326752"/>
                </a:cubicBezTo>
                <a:cubicBezTo>
                  <a:pt x="190798" y="319832"/>
                  <a:pt x="202109" y="319757"/>
                  <a:pt x="209029" y="326752"/>
                </a:cubicBezTo>
                <a:lnTo>
                  <a:pt x="239539" y="357262"/>
                </a:lnTo>
                <a:lnTo>
                  <a:pt x="246236" y="357262"/>
                </a:lnTo>
                <a:cubicBezTo>
                  <a:pt x="260449" y="357262"/>
                  <a:pt x="274365" y="354062"/>
                  <a:pt x="287015" y="348109"/>
                </a:cubicBezTo>
                <a:lnTo>
                  <a:pt x="267146" y="328166"/>
                </a:lnTo>
                <a:cubicBezTo>
                  <a:pt x="260152" y="321171"/>
                  <a:pt x="260152" y="309860"/>
                  <a:pt x="267146" y="302940"/>
                </a:cubicBezTo>
                <a:cubicBezTo>
                  <a:pt x="274141" y="296019"/>
                  <a:pt x="285452" y="295945"/>
                  <a:pt x="292373" y="302940"/>
                </a:cubicBezTo>
                <a:lnTo>
                  <a:pt x="316185" y="326752"/>
                </a:lnTo>
                <a:lnTo>
                  <a:pt x="329208" y="313730"/>
                </a:lnTo>
                <a:cubicBezTo>
                  <a:pt x="335831" y="307107"/>
                  <a:pt x="337765" y="297507"/>
                  <a:pt x="334863" y="289099"/>
                </a:cubicBezTo>
                <a:lnTo>
                  <a:pt x="232246" y="187300"/>
                </a:lnTo>
                <a:lnTo>
                  <a:pt x="221159" y="198388"/>
                </a:lnTo>
                <a:cubicBezTo>
                  <a:pt x="184472" y="235074"/>
                  <a:pt x="125090" y="235074"/>
                  <a:pt x="88404" y="198388"/>
                </a:cubicBezTo>
                <a:cubicBezTo>
                  <a:pt x="71289" y="181273"/>
                  <a:pt x="70619" y="153814"/>
                  <a:pt x="86767" y="13588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3" name="Text 10"/>
          <p:cNvSpPr/>
          <p:nvPr>
            <p:custDataLst>
              <p:tags r:id="rId9"/>
            </p:custDataLst>
          </p:nvPr>
        </p:nvSpPr>
        <p:spPr>
          <a:xfrm>
            <a:off x="6756400" y="4140200"/>
            <a:ext cx="45212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道歉：建立新模式</a:t>
            </a:r>
            <a:endParaRPr lang="en-US" sz="1600" dirty="0"/>
          </a:p>
        </p:txBody>
      </p:sp>
      <p:sp>
        <p:nvSpPr>
          <p:cNvPr id="14" name="Text 11"/>
          <p:cNvSpPr/>
          <p:nvPr>
            <p:custDataLst>
              <p:tags r:id="rId10"/>
            </p:custDataLst>
          </p:nvPr>
        </p:nvSpPr>
        <p:spPr>
          <a:xfrm>
            <a:off x="6883400" y="4597400"/>
            <a:ext cx="42672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是真诚认错、邀请共同植树的“入口”，需要直面错误的担当。</a:t>
            </a: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381500" y="1524000"/>
            <a:ext cx="3810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成长启示：时间维度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1248076" y="1981200"/>
            <a:ext cx="9695848" cy="6223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成长节奏因人而异，关系质量取决于双方是否愿意在各自时区完成课题，再走向交汇。</a:t>
            </a:r>
            <a:endParaRPr lang="en-US" sz="2000" dirty="0"/>
          </a:p>
        </p:txBody>
      </p:sp>
      <p:sp>
        <p:nvSpPr>
          <p:cNvPr id="5" name="Shape 2"/>
          <p:cNvSpPr/>
          <p:nvPr/>
        </p:nvSpPr>
        <p:spPr>
          <a:xfrm>
            <a:off x="190500" y="2844800"/>
            <a:ext cx="1711589" cy="1066800"/>
          </a:xfrm>
          <a:custGeom>
            <a:avLst/>
            <a:gdLst/>
            <a:ahLst/>
            <a:cxnLst/>
            <a:rect l="l" t="t" r="r" b="b"/>
            <a:pathLst>
              <a:path w="1397000" h="1016000">
                <a:moveTo>
                  <a:pt x="101600" y="0"/>
                </a:moveTo>
                <a:lnTo>
                  <a:pt x="1295400" y="0"/>
                </a:lnTo>
                <a:cubicBezTo>
                  <a:pt x="1351475" y="0"/>
                  <a:pt x="1397000" y="45525"/>
                  <a:pt x="1397000" y="101600"/>
                </a:cubicBezTo>
                <a:lnTo>
                  <a:pt x="1397000" y="914400"/>
                </a:lnTo>
                <a:cubicBezTo>
                  <a:pt x="1397000" y="970475"/>
                  <a:pt x="1351475" y="1016000"/>
                  <a:pt x="1295400" y="1016000"/>
                </a:cubicBezTo>
                <a:lnTo>
                  <a:pt x="101600" y="1016000"/>
                </a:lnTo>
                <a:cubicBezTo>
                  <a:pt x="45525" y="1016000"/>
                  <a:pt x="0" y="970475"/>
                  <a:pt x="0" y="914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6" name="Text 3"/>
          <p:cNvSpPr/>
          <p:nvPr/>
        </p:nvSpPr>
        <p:spPr>
          <a:xfrm>
            <a:off x="342900" y="2990850"/>
            <a:ext cx="12192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朱莉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199493" y="3409950"/>
            <a:ext cx="1622689" cy="419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5年情感起伏</a:t>
            </a:r>
            <a:endParaRPr lang="en-US" sz="2000" dirty="0"/>
          </a:p>
        </p:txBody>
      </p:sp>
      <p:sp>
        <p:nvSpPr>
          <p:cNvPr id="8" name="Shape 5"/>
          <p:cNvSpPr/>
          <p:nvPr/>
        </p:nvSpPr>
        <p:spPr>
          <a:xfrm>
            <a:off x="1851290" y="3327400"/>
            <a:ext cx="8483600" cy="50800"/>
          </a:xfrm>
          <a:custGeom>
            <a:avLst/>
            <a:gdLst/>
            <a:ahLst/>
            <a:cxnLst/>
            <a:rect l="l" t="t" r="r" b="b"/>
            <a:pathLst>
              <a:path w="8483600" h="50800">
                <a:moveTo>
                  <a:pt x="0" y="0"/>
                </a:moveTo>
                <a:lnTo>
                  <a:pt x="8483600" y="0"/>
                </a:lnTo>
                <a:lnTo>
                  <a:pt x="84836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D8BFD8"/>
              </a:gs>
              <a:gs pos="100000">
                <a:srgbClr val="ADD8E6"/>
              </a:gs>
            </a:gsLst>
            <a:lin ang="0" scaled="1"/>
          </a:gradFill>
        </p:spPr>
      </p:sp>
      <p:sp>
        <p:nvSpPr>
          <p:cNvPr id="9" name="Shape 6"/>
          <p:cNvSpPr/>
          <p:nvPr/>
        </p:nvSpPr>
        <p:spPr>
          <a:xfrm>
            <a:off x="10480411" y="2844800"/>
            <a:ext cx="1711589" cy="1066800"/>
          </a:xfrm>
          <a:custGeom>
            <a:avLst/>
            <a:gdLst/>
            <a:ahLst/>
            <a:cxnLst/>
            <a:rect l="l" t="t" r="r" b="b"/>
            <a:pathLst>
              <a:path w="1397000" h="1016000">
                <a:moveTo>
                  <a:pt x="101600" y="0"/>
                </a:moveTo>
                <a:lnTo>
                  <a:pt x="1295400" y="0"/>
                </a:lnTo>
                <a:cubicBezTo>
                  <a:pt x="1351475" y="0"/>
                  <a:pt x="1397000" y="45525"/>
                  <a:pt x="1397000" y="101600"/>
                </a:cubicBezTo>
                <a:lnTo>
                  <a:pt x="1397000" y="914400"/>
                </a:lnTo>
                <a:cubicBezTo>
                  <a:pt x="1397000" y="970475"/>
                  <a:pt x="1351475" y="1016000"/>
                  <a:pt x="1295400" y="1016000"/>
                </a:cubicBezTo>
                <a:lnTo>
                  <a:pt x="101600" y="1016000"/>
                </a:lnTo>
                <a:cubicBezTo>
                  <a:pt x="45525" y="1016000"/>
                  <a:pt x="0" y="970475"/>
                  <a:pt x="0" y="914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ADD8E6"/>
          </a:solidFill>
        </p:spPr>
      </p:sp>
      <p:sp>
        <p:nvSpPr>
          <p:cNvPr id="10" name="Text 7"/>
          <p:cNvSpPr/>
          <p:nvPr/>
        </p:nvSpPr>
        <p:spPr>
          <a:xfrm>
            <a:off x="10632811" y="2990850"/>
            <a:ext cx="12192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布莱斯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 8"/>
          <p:cNvSpPr/>
          <p:nvPr/>
        </p:nvSpPr>
        <p:spPr>
          <a:xfrm>
            <a:off x="10489404" y="3409950"/>
            <a:ext cx="1622689" cy="419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2年认知反转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Shape 9"/>
          <p:cNvSpPr/>
          <p:nvPr/>
        </p:nvSpPr>
        <p:spPr>
          <a:xfrm>
            <a:off x="1398707" y="4165600"/>
            <a:ext cx="9506952" cy="1168400"/>
          </a:xfrm>
          <a:custGeom>
            <a:avLst/>
            <a:gdLst/>
            <a:ahLst/>
            <a:cxnLst/>
            <a:rect l="l" t="t" r="r" b="b"/>
            <a:pathLst>
              <a:path w="8763000" h="1066800">
                <a:moveTo>
                  <a:pt x="101602" y="0"/>
                </a:moveTo>
                <a:lnTo>
                  <a:pt x="8661398" y="0"/>
                </a:lnTo>
                <a:cubicBezTo>
                  <a:pt x="8717511" y="0"/>
                  <a:pt x="8763000" y="45489"/>
                  <a:pt x="8763000" y="101602"/>
                </a:cubicBezTo>
                <a:lnTo>
                  <a:pt x="8763000" y="965198"/>
                </a:lnTo>
                <a:cubicBezTo>
                  <a:pt x="8763000" y="1021311"/>
                  <a:pt x="8717511" y="1066800"/>
                  <a:pt x="8661398" y="1066800"/>
                </a:cubicBezTo>
                <a:lnTo>
                  <a:pt x="101602" y="1066800"/>
                </a:lnTo>
                <a:cubicBezTo>
                  <a:pt x="45489" y="1066800"/>
                  <a:pt x="0" y="1021311"/>
                  <a:pt x="0" y="9651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FFC0CB"/>
          </a:solidFill>
        </p:spPr>
      </p:sp>
      <p:sp>
        <p:nvSpPr>
          <p:cNvPr id="13" name="Text 10"/>
          <p:cNvSpPr/>
          <p:nvPr/>
        </p:nvSpPr>
        <p:spPr>
          <a:xfrm>
            <a:off x="1386037" y="4279900"/>
            <a:ext cx="9644515" cy="330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“我允许自己在____个月内完成____的成长任务，再评估这段关系。”</a:t>
            </a:r>
            <a:endParaRPr lang="en-US" sz="2400" dirty="0"/>
          </a:p>
        </p:txBody>
      </p:sp>
      <p:sp>
        <p:nvSpPr>
          <p:cNvPr id="14" name="Text 11"/>
          <p:cNvSpPr/>
          <p:nvPr/>
        </p:nvSpPr>
        <p:spPr>
          <a:xfrm>
            <a:off x="1854200" y="4800600"/>
            <a:ext cx="88138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—— 建立对“慢热”与“等待”的容忍度，把成长视为长期项目。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7701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3063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课后输出：把体验写成学术报告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1524000"/>
            <a:ext cx="59182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深度分析报告结构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86627" y="2184400"/>
            <a:ext cx="6516304" cy="55528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将观影体验转化为学术报告，需包含以下三部分，并注重理论准确性、论证深度与反思真诚度。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157218" y="3149332"/>
            <a:ext cx="6516304" cy="129566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254000" indent="-254000">
              <a:lnSpc>
                <a:spcPct val="130000"/>
              </a:lnSpc>
              <a:spcBef>
                <a:spcPts val="10"/>
              </a:spcBef>
              <a:buSzPct val="100000"/>
              <a:buFont typeface="+mj-lt"/>
              <a:buAutoNum type="arabicPeriod"/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人物成长轨迹图：</a:t>
            </a: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用时间轴标出关键事件与心理转折。</a:t>
            </a:r>
            <a:endParaRPr lang="en-US" sz="2000" dirty="0"/>
          </a:p>
          <a:p>
            <a:pPr marL="254000" indent="-254000">
              <a:lnSpc>
                <a:spcPct val="130000"/>
              </a:lnSpc>
              <a:spcBef>
                <a:spcPts val="10"/>
              </a:spcBef>
              <a:buSzPct val="100000"/>
              <a:buFont typeface="+mj-lt"/>
              <a:buAutoNum type="arabicPeriod"/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理论应用：</a:t>
            </a: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引用至少两项心理学理论，并给出镜头细节作为证据。</a:t>
            </a:r>
            <a:endParaRPr lang="en-US" sz="2000" dirty="0"/>
          </a:p>
          <a:p>
            <a:pPr marL="254000" indent="-254000">
              <a:lnSpc>
                <a:spcPct val="130000"/>
              </a:lnSpc>
              <a:spcBef>
                <a:spcPts val="10"/>
              </a:spcBef>
              <a:buSzPct val="100000"/>
              <a:buFont typeface="+mj-lt"/>
              <a:buAutoNum type="arabicPeriod"/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自我启示：</a:t>
            </a: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联系个人经历，写出可量化的改变计划。</a:t>
            </a:r>
            <a:endParaRPr lang="en-US" sz="2000" dirty="0"/>
          </a:p>
        </p:txBody>
      </p:sp>
      <p:sp>
        <p:nvSpPr>
          <p:cNvPr id="6" name="Shape 3"/>
          <p:cNvSpPr/>
          <p:nvPr/>
        </p:nvSpPr>
        <p:spPr>
          <a:xfrm>
            <a:off x="86627" y="5021045"/>
            <a:ext cx="5842000" cy="1260909"/>
          </a:xfrm>
          <a:custGeom>
            <a:avLst/>
            <a:gdLst/>
            <a:ahLst/>
            <a:cxnLst/>
            <a:rect l="l" t="t" r="r" b="b"/>
            <a:pathLst>
              <a:path w="5537200" h="711200">
                <a:moveTo>
                  <a:pt x="50801" y="0"/>
                </a:moveTo>
                <a:lnTo>
                  <a:pt x="5486399" y="0"/>
                </a:lnTo>
                <a:cubicBezTo>
                  <a:pt x="5514456" y="0"/>
                  <a:pt x="5537200" y="22744"/>
                  <a:pt x="5537200" y="50801"/>
                </a:cubicBezTo>
                <a:lnTo>
                  <a:pt x="5537200" y="660399"/>
                </a:lnTo>
                <a:cubicBezTo>
                  <a:pt x="5537200" y="688456"/>
                  <a:pt x="5514456" y="711200"/>
                  <a:pt x="5486399" y="711200"/>
                </a:cubicBezTo>
                <a:lnTo>
                  <a:pt x="50801" y="711200"/>
                </a:lnTo>
                <a:cubicBezTo>
                  <a:pt x="22744" y="711200"/>
                  <a:pt x="0" y="688456"/>
                  <a:pt x="0" y="660399"/>
                </a:cubicBezTo>
                <a:lnTo>
                  <a:pt x="0" y="50801"/>
                </a:lnTo>
                <a:cubicBezTo>
                  <a:pt x="0" y="22763"/>
                  <a:pt x="22763" y="0"/>
                  <a:pt x="50801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7" name="Text 4"/>
          <p:cNvSpPr/>
          <p:nvPr/>
        </p:nvSpPr>
        <p:spPr>
          <a:xfrm>
            <a:off x="86627" y="5341753"/>
            <a:ext cx="5685456" cy="647834"/>
          </a:xfrm>
          <a:prstGeom prst="rect">
            <a:avLst/>
          </a:prstGeom>
          <a:noFill/>
        </p:spPr>
        <p:txBody>
          <a:bodyPr wrap="square" lIns="101600" tIns="101600" rIns="101600" bIns="101600"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例如，分析“植树场景”可运用</a:t>
            </a:r>
            <a:r>
              <a:rPr lang="en-US" sz="2000" dirty="0">
                <a:solidFill>
                  <a:srgbClr val="333333"/>
                </a:solidFill>
                <a:highlight>
                  <a:srgbClr val="FFC0CB">
                    <a:alpha val="100000"/>
                  </a:srgbClr>
                </a:highlight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 亲密+承诺 </a:t>
            </a: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双元素，拆解其象征意义。</a:t>
            </a:r>
            <a:endParaRPr lang="en-US" sz="2000" dirty="0"/>
          </a:p>
        </p:txBody>
      </p:sp>
      <p:pic>
        <p:nvPicPr>
          <p:cNvPr id="8" name="Image 1" descr="https://kimi-web-img.moonshot.cn/img/img.freepik.com/f60ca134564dbaa41752e1a6ad45b22addf3562c.jpg"/>
          <p:cNvPicPr>
            <a:picLocks noChangeAspect="1"/>
          </p:cNvPicPr>
          <p:nvPr/>
        </p:nvPicPr>
        <p:blipFill>
          <a:blip r:embed="rId4"/>
          <a:srcRect l="6201" r="6201"/>
          <a:stretch>
            <a:fillRect/>
          </a:stretch>
        </p:blipFill>
        <p:spPr>
          <a:xfrm>
            <a:off x="6673522" y="1645920"/>
            <a:ext cx="5264477" cy="4005580"/>
          </a:xfrm>
          <a:prstGeom prst="roundRect">
            <a:avLst>
              <a:gd name="adj" fmla="val 2286"/>
            </a:avLst>
          </a:prstGeom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1371600"/>
            <a:ext cx="12065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延伸思考与持续成长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139700" y="2032000"/>
            <a:ext cx="119126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将课堂收获延伸到课后，建立“观影-理论-生活”的持续循环。</a:t>
            </a:r>
            <a:endParaRPr lang="en-US" sz="2400" dirty="0"/>
          </a:p>
        </p:txBody>
      </p:sp>
      <p:sp>
        <p:nvSpPr>
          <p:cNvPr id="5" name="Shape 2"/>
          <p:cNvSpPr/>
          <p:nvPr>
            <p:custDataLst>
              <p:tags r:id="rId1"/>
            </p:custDataLst>
          </p:nvPr>
        </p:nvSpPr>
        <p:spPr>
          <a:xfrm>
            <a:off x="1693333" y="27940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6" name="Shape 3"/>
          <p:cNvSpPr/>
          <p:nvPr>
            <p:custDataLst>
              <p:tags r:id="rId2"/>
            </p:custDataLst>
          </p:nvPr>
        </p:nvSpPr>
        <p:spPr>
          <a:xfrm>
            <a:off x="1972733" y="30734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457200"/>
                </a:moveTo>
                <a:cubicBezTo>
                  <a:pt x="354768" y="457200"/>
                  <a:pt x="457200" y="354768"/>
                  <a:pt x="457200" y="228600"/>
                </a:cubicBezTo>
                <a:cubicBezTo>
                  <a:pt x="457200" y="102432"/>
                  <a:pt x="354768" y="0"/>
                  <a:pt x="228600" y="0"/>
                </a:cubicBezTo>
                <a:cubicBezTo>
                  <a:pt x="102432" y="0"/>
                  <a:pt x="0" y="102432"/>
                  <a:pt x="0" y="228600"/>
                </a:cubicBezTo>
                <a:cubicBezTo>
                  <a:pt x="0" y="354768"/>
                  <a:pt x="102432" y="457200"/>
                  <a:pt x="228600" y="457200"/>
                </a:cubicBezTo>
                <a:close/>
                <a:moveTo>
                  <a:pt x="228600" y="157163"/>
                </a:moveTo>
                <a:cubicBezTo>
                  <a:pt x="212794" y="157163"/>
                  <a:pt x="200025" y="169932"/>
                  <a:pt x="200025" y="185738"/>
                </a:cubicBezTo>
                <a:cubicBezTo>
                  <a:pt x="200025" y="197614"/>
                  <a:pt x="190470" y="207169"/>
                  <a:pt x="178594" y="207169"/>
                </a:cubicBezTo>
                <a:cubicBezTo>
                  <a:pt x="166717" y="207169"/>
                  <a:pt x="157163" y="197614"/>
                  <a:pt x="157163" y="185738"/>
                </a:cubicBezTo>
                <a:cubicBezTo>
                  <a:pt x="157163" y="146268"/>
                  <a:pt x="189131" y="114300"/>
                  <a:pt x="228600" y="114300"/>
                </a:cubicBezTo>
                <a:cubicBezTo>
                  <a:pt x="268069" y="114300"/>
                  <a:pt x="300038" y="146268"/>
                  <a:pt x="300038" y="185738"/>
                </a:cubicBezTo>
                <a:cubicBezTo>
                  <a:pt x="300038" y="227886"/>
                  <a:pt x="267891" y="245745"/>
                  <a:pt x="250031" y="252264"/>
                </a:cubicBezTo>
                <a:lnTo>
                  <a:pt x="250031" y="255657"/>
                </a:lnTo>
                <a:cubicBezTo>
                  <a:pt x="250031" y="267533"/>
                  <a:pt x="240476" y="277088"/>
                  <a:pt x="228600" y="277088"/>
                </a:cubicBezTo>
                <a:cubicBezTo>
                  <a:pt x="216724" y="277088"/>
                  <a:pt x="207169" y="267533"/>
                  <a:pt x="207169" y="255657"/>
                </a:cubicBezTo>
                <a:lnTo>
                  <a:pt x="207169" y="248424"/>
                </a:lnTo>
                <a:cubicBezTo>
                  <a:pt x="207169" y="230118"/>
                  <a:pt x="220385" y="216991"/>
                  <a:pt x="234047" y="212527"/>
                </a:cubicBezTo>
                <a:cubicBezTo>
                  <a:pt x="239762" y="210651"/>
                  <a:pt x="245834" y="207615"/>
                  <a:pt x="250299" y="203329"/>
                </a:cubicBezTo>
                <a:cubicBezTo>
                  <a:pt x="254139" y="199579"/>
                  <a:pt x="257175" y="194399"/>
                  <a:pt x="257175" y="185827"/>
                </a:cubicBezTo>
                <a:cubicBezTo>
                  <a:pt x="257175" y="170021"/>
                  <a:pt x="244406" y="157252"/>
                  <a:pt x="228600" y="157252"/>
                </a:cubicBezTo>
                <a:close/>
                <a:moveTo>
                  <a:pt x="200025" y="328613"/>
                </a:moveTo>
                <a:cubicBezTo>
                  <a:pt x="200025" y="312842"/>
                  <a:pt x="212829" y="300038"/>
                  <a:pt x="228600" y="300038"/>
                </a:cubicBezTo>
                <a:cubicBezTo>
                  <a:pt x="244371" y="300038"/>
                  <a:pt x="257175" y="312842"/>
                  <a:pt x="257175" y="328613"/>
                </a:cubicBezTo>
                <a:cubicBezTo>
                  <a:pt x="257175" y="344383"/>
                  <a:pt x="244371" y="357188"/>
                  <a:pt x="228600" y="357188"/>
                </a:cubicBezTo>
                <a:cubicBezTo>
                  <a:pt x="212829" y="357188"/>
                  <a:pt x="200025" y="344383"/>
                  <a:pt x="200025" y="328613"/>
                </a:cubicBezTo>
                <a:close/>
              </a:path>
            </a:pathLst>
          </a:custGeom>
          <a:solidFill>
            <a:srgbClr val="D8BFD8"/>
          </a:solidFill>
        </p:spPr>
      </p:sp>
      <p:sp>
        <p:nvSpPr>
          <p:cNvPr id="7" name="Text 4"/>
          <p:cNvSpPr/>
          <p:nvPr>
            <p:custDataLst>
              <p:tags r:id="rId3"/>
            </p:custDataLst>
          </p:nvPr>
        </p:nvSpPr>
        <p:spPr>
          <a:xfrm>
            <a:off x="1401233" y="3911600"/>
            <a:ext cx="16002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开放式思考题</a:t>
            </a:r>
            <a:endParaRPr lang="en-US" sz="1600" dirty="0"/>
          </a:p>
        </p:txBody>
      </p:sp>
      <p:sp>
        <p:nvSpPr>
          <p:cNvPr id="8" name="Text 5"/>
          <p:cNvSpPr/>
          <p:nvPr>
            <p:custDataLst>
              <p:tags r:id="rId4"/>
            </p:custDataLst>
          </p:nvPr>
        </p:nvSpPr>
        <p:spPr>
          <a:xfrm>
            <a:off x="740833" y="4651141"/>
            <a:ext cx="3379526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如果朱莉没有梧桐树，她还能建立“整体大于部分之和”的价值观吗？</a:t>
            </a:r>
          </a:p>
        </p:txBody>
      </p:sp>
      <p:sp>
        <p:nvSpPr>
          <p:cNvPr id="9" name="Shape 6"/>
          <p:cNvSpPr/>
          <p:nvPr>
            <p:custDataLst>
              <p:tags r:id="rId5"/>
            </p:custDataLst>
          </p:nvPr>
        </p:nvSpPr>
        <p:spPr>
          <a:xfrm>
            <a:off x="5588000" y="29210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10" name="Shape 7"/>
          <p:cNvSpPr/>
          <p:nvPr>
            <p:custDataLst>
              <p:tags r:id="rId6"/>
            </p:custDataLst>
          </p:nvPr>
        </p:nvSpPr>
        <p:spPr>
          <a:xfrm>
            <a:off x="5867400" y="32004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126176"/>
                </a:moveTo>
                <a:lnTo>
                  <a:pt x="228600" y="402372"/>
                </a:lnTo>
                <a:lnTo>
                  <a:pt x="229046" y="402193"/>
                </a:lnTo>
                <a:cubicBezTo>
                  <a:pt x="277803" y="381923"/>
                  <a:pt x="330131" y="371475"/>
                  <a:pt x="382905" y="371475"/>
                </a:cubicBezTo>
                <a:lnTo>
                  <a:pt x="400050" y="371475"/>
                </a:lnTo>
                <a:lnTo>
                  <a:pt x="400050" y="85725"/>
                </a:lnTo>
                <a:lnTo>
                  <a:pt x="382905" y="85725"/>
                </a:lnTo>
                <a:cubicBezTo>
                  <a:pt x="345222" y="85725"/>
                  <a:pt x="307806" y="93226"/>
                  <a:pt x="272981" y="107692"/>
                </a:cubicBezTo>
                <a:cubicBezTo>
                  <a:pt x="257979" y="113943"/>
                  <a:pt x="243155" y="120104"/>
                  <a:pt x="228600" y="126176"/>
                </a:cubicBezTo>
                <a:close/>
                <a:moveTo>
                  <a:pt x="206186" y="54918"/>
                </a:moveTo>
                <a:lnTo>
                  <a:pt x="228600" y="64294"/>
                </a:lnTo>
                <a:lnTo>
                  <a:pt x="251014" y="54918"/>
                </a:lnTo>
                <a:cubicBezTo>
                  <a:pt x="292804" y="37505"/>
                  <a:pt x="337631" y="28575"/>
                  <a:pt x="382905" y="28575"/>
                </a:cubicBezTo>
                <a:lnTo>
                  <a:pt x="414338" y="28575"/>
                </a:lnTo>
                <a:cubicBezTo>
                  <a:pt x="438001" y="28575"/>
                  <a:pt x="457200" y="47774"/>
                  <a:pt x="457200" y="71438"/>
                </a:cubicBezTo>
                <a:lnTo>
                  <a:pt x="457200" y="385763"/>
                </a:lnTo>
                <a:cubicBezTo>
                  <a:pt x="457200" y="409426"/>
                  <a:pt x="438001" y="428625"/>
                  <a:pt x="414338" y="428625"/>
                </a:cubicBezTo>
                <a:lnTo>
                  <a:pt x="382905" y="428625"/>
                </a:lnTo>
                <a:cubicBezTo>
                  <a:pt x="337631" y="428625"/>
                  <a:pt x="292804" y="437555"/>
                  <a:pt x="251014" y="454968"/>
                </a:cubicBezTo>
                <a:lnTo>
                  <a:pt x="239584" y="459700"/>
                </a:lnTo>
                <a:cubicBezTo>
                  <a:pt x="232529" y="462647"/>
                  <a:pt x="224671" y="462647"/>
                  <a:pt x="217616" y="459700"/>
                </a:cubicBezTo>
                <a:lnTo>
                  <a:pt x="206186" y="454968"/>
                </a:lnTo>
                <a:cubicBezTo>
                  <a:pt x="164396" y="437555"/>
                  <a:pt x="119569" y="428625"/>
                  <a:pt x="74295" y="428625"/>
                </a:cubicBezTo>
                <a:lnTo>
                  <a:pt x="42863" y="428625"/>
                </a:lnTo>
                <a:cubicBezTo>
                  <a:pt x="19199" y="428625"/>
                  <a:pt x="0" y="409426"/>
                  <a:pt x="0" y="385763"/>
                </a:cubicBezTo>
                <a:lnTo>
                  <a:pt x="0" y="71438"/>
                </a:lnTo>
                <a:cubicBezTo>
                  <a:pt x="0" y="47774"/>
                  <a:pt x="19199" y="28575"/>
                  <a:pt x="42863" y="28575"/>
                </a:cubicBezTo>
                <a:lnTo>
                  <a:pt x="74295" y="28575"/>
                </a:lnTo>
                <a:cubicBezTo>
                  <a:pt x="119569" y="28575"/>
                  <a:pt x="164396" y="37505"/>
                  <a:pt x="206186" y="54918"/>
                </a:cubicBezTo>
                <a:close/>
              </a:path>
            </a:pathLst>
          </a:custGeom>
          <a:solidFill>
            <a:srgbClr val="D8BFD8"/>
          </a:solidFill>
        </p:spPr>
      </p:sp>
      <p:sp>
        <p:nvSpPr>
          <p:cNvPr id="11" name="Text 8"/>
          <p:cNvSpPr/>
          <p:nvPr>
            <p:custDataLst>
              <p:tags r:id="rId7"/>
            </p:custDataLst>
          </p:nvPr>
        </p:nvSpPr>
        <p:spPr>
          <a:xfrm>
            <a:off x="5524500" y="4038600"/>
            <a:ext cx="1143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延伸阅读</a:t>
            </a:r>
            <a:endParaRPr lang="en-US" sz="1600" dirty="0"/>
          </a:p>
        </p:txBody>
      </p:sp>
      <p:sp>
        <p:nvSpPr>
          <p:cNvPr id="12" name="Text 9"/>
          <p:cNvSpPr/>
          <p:nvPr>
            <p:custDataLst>
              <p:tags r:id="rId8"/>
            </p:custDataLst>
          </p:nvPr>
        </p:nvSpPr>
        <p:spPr>
          <a:xfrm>
            <a:off x="4851400" y="4778141"/>
            <a:ext cx="287994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《自尊的六大支柱》等书籍。</a:t>
            </a:r>
          </a:p>
        </p:txBody>
      </p:sp>
      <p:sp>
        <p:nvSpPr>
          <p:cNvPr id="13" name="Shape 10"/>
          <p:cNvSpPr/>
          <p:nvPr>
            <p:custDataLst>
              <p:tags r:id="rId9"/>
            </p:custDataLst>
          </p:nvPr>
        </p:nvSpPr>
        <p:spPr>
          <a:xfrm>
            <a:off x="9482667" y="29210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14" name="Shape 11"/>
          <p:cNvSpPr/>
          <p:nvPr>
            <p:custDataLst>
              <p:tags r:id="rId10"/>
            </p:custDataLst>
          </p:nvPr>
        </p:nvSpPr>
        <p:spPr>
          <a:xfrm>
            <a:off x="9790642" y="3200400"/>
            <a:ext cx="400050" cy="457200"/>
          </a:xfrm>
          <a:custGeom>
            <a:avLst/>
            <a:gdLst/>
            <a:ahLst/>
            <a:cxnLst/>
            <a:rect l="l" t="t" r="r" b="b"/>
            <a:pathLst>
              <a:path w="400050" h="457200">
                <a:moveTo>
                  <a:pt x="0" y="85725"/>
                </a:moveTo>
                <a:cubicBezTo>
                  <a:pt x="0" y="54203"/>
                  <a:pt x="25628" y="28575"/>
                  <a:pt x="57150" y="28575"/>
                </a:cubicBezTo>
                <a:lnTo>
                  <a:pt x="342900" y="28575"/>
                </a:lnTo>
                <a:cubicBezTo>
                  <a:pt x="374422" y="28575"/>
                  <a:pt x="400050" y="54203"/>
                  <a:pt x="400050" y="85725"/>
                </a:cubicBezTo>
                <a:lnTo>
                  <a:pt x="400050" y="371475"/>
                </a:lnTo>
                <a:cubicBezTo>
                  <a:pt x="400050" y="402997"/>
                  <a:pt x="374422" y="428625"/>
                  <a:pt x="342900" y="428625"/>
                </a:cubicBezTo>
                <a:lnTo>
                  <a:pt x="57150" y="428625"/>
                </a:lnTo>
                <a:cubicBezTo>
                  <a:pt x="25628" y="428625"/>
                  <a:pt x="0" y="402997"/>
                  <a:pt x="0" y="371475"/>
                </a:cubicBezTo>
                <a:lnTo>
                  <a:pt x="0" y="85725"/>
                </a:lnTo>
                <a:close/>
                <a:moveTo>
                  <a:pt x="42863" y="328613"/>
                </a:moveTo>
                <a:lnTo>
                  <a:pt x="42863" y="357188"/>
                </a:lnTo>
                <a:cubicBezTo>
                  <a:pt x="42863" y="365046"/>
                  <a:pt x="49292" y="371475"/>
                  <a:pt x="57150" y="371475"/>
                </a:cubicBezTo>
                <a:lnTo>
                  <a:pt x="85725" y="371475"/>
                </a:lnTo>
                <a:cubicBezTo>
                  <a:pt x="93583" y="371475"/>
                  <a:pt x="100013" y="365046"/>
                  <a:pt x="100013" y="357188"/>
                </a:cubicBezTo>
                <a:lnTo>
                  <a:pt x="100013" y="328613"/>
                </a:lnTo>
                <a:cubicBezTo>
                  <a:pt x="100013" y="320754"/>
                  <a:pt x="93583" y="314325"/>
                  <a:pt x="85725" y="314325"/>
                </a:cubicBezTo>
                <a:lnTo>
                  <a:pt x="57150" y="314325"/>
                </a:lnTo>
                <a:cubicBezTo>
                  <a:pt x="49292" y="314325"/>
                  <a:pt x="42863" y="320754"/>
                  <a:pt x="42863" y="328613"/>
                </a:cubicBezTo>
                <a:close/>
                <a:moveTo>
                  <a:pt x="314325" y="314325"/>
                </a:moveTo>
                <a:cubicBezTo>
                  <a:pt x="306467" y="314325"/>
                  <a:pt x="300038" y="320754"/>
                  <a:pt x="300038" y="328613"/>
                </a:cubicBezTo>
                <a:lnTo>
                  <a:pt x="300038" y="357188"/>
                </a:lnTo>
                <a:cubicBezTo>
                  <a:pt x="300038" y="365046"/>
                  <a:pt x="306467" y="371475"/>
                  <a:pt x="314325" y="371475"/>
                </a:cubicBezTo>
                <a:lnTo>
                  <a:pt x="342900" y="371475"/>
                </a:lnTo>
                <a:cubicBezTo>
                  <a:pt x="350758" y="371475"/>
                  <a:pt x="357188" y="365046"/>
                  <a:pt x="357188" y="357188"/>
                </a:cubicBezTo>
                <a:lnTo>
                  <a:pt x="357188" y="328613"/>
                </a:lnTo>
                <a:cubicBezTo>
                  <a:pt x="357188" y="320754"/>
                  <a:pt x="350758" y="314325"/>
                  <a:pt x="342900" y="314325"/>
                </a:cubicBezTo>
                <a:lnTo>
                  <a:pt x="314325" y="314325"/>
                </a:lnTo>
                <a:close/>
                <a:moveTo>
                  <a:pt x="42863" y="214313"/>
                </a:moveTo>
                <a:lnTo>
                  <a:pt x="42863" y="242888"/>
                </a:lnTo>
                <a:cubicBezTo>
                  <a:pt x="42863" y="250746"/>
                  <a:pt x="49292" y="257175"/>
                  <a:pt x="57150" y="257175"/>
                </a:cubicBezTo>
                <a:lnTo>
                  <a:pt x="85725" y="257175"/>
                </a:lnTo>
                <a:cubicBezTo>
                  <a:pt x="93583" y="257175"/>
                  <a:pt x="100013" y="250746"/>
                  <a:pt x="100013" y="242888"/>
                </a:cubicBezTo>
                <a:lnTo>
                  <a:pt x="100013" y="214313"/>
                </a:lnTo>
                <a:cubicBezTo>
                  <a:pt x="100013" y="206454"/>
                  <a:pt x="93583" y="200025"/>
                  <a:pt x="85725" y="200025"/>
                </a:cubicBezTo>
                <a:lnTo>
                  <a:pt x="57150" y="200025"/>
                </a:lnTo>
                <a:cubicBezTo>
                  <a:pt x="49292" y="200025"/>
                  <a:pt x="42863" y="206454"/>
                  <a:pt x="42863" y="214313"/>
                </a:cubicBezTo>
                <a:close/>
                <a:moveTo>
                  <a:pt x="314325" y="200025"/>
                </a:moveTo>
                <a:cubicBezTo>
                  <a:pt x="306467" y="200025"/>
                  <a:pt x="300038" y="206454"/>
                  <a:pt x="300038" y="214313"/>
                </a:cubicBezTo>
                <a:lnTo>
                  <a:pt x="300038" y="242888"/>
                </a:lnTo>
                <a:cubicBezTo>
                  <a:pt x="300038" y="250746"/>
                  <a:pt x="306467" y="257175"/>
                  <a:pt x="314325" y="257175"/>
                </a:cubicBezTo>
                <a:lnTo>
                  <a:pt x="342900" y="257175"/>
                </a:lnTo>
                <a:cubicBezTo>
                  <a:pt x="350758" y="257175"/>
                  <a:pt x="357188" y="250746"/>
                  <a:pt x="357188" y="242888"/>
                </a:cubicBezTo>
                <a:lnTo>
                  <a:pt x="357188" y="214313"/>
                </a:lnTo>
                <a:cubicBezTo>
                  <a:pt x="357188" y="206454"/>
                  <a:pt x="350758" y="200025"/>
                  <a:pt x="342900" y="200025"/>
                </a:cubicBezTo>
                <a:lnTo>
                  <a:pt x="314325" y="200025"/>
                </a:lnTo>
                <a:close/>
                <a:moveTo>
                  <a:pt x="42863" y="100013"/>
                </a:moveTo>
                <a:lnTo>
                  <a:pt x="42863" y="128588"/>
                </a:lnTo>
                <a:cubicBezTo>
                  <a:pt x="42863" y="136446"/>
                  <a:pt x="49292" y="142875"/>
                  <a:pt x="57150" y="142875"/>
                </a:cubicBezTo>
                <a:lnTo>
                  <a:pt x="85725" y="142875"/>
                </a:lnTo>
                <a:cubicBezTo>
                  <a:pt x="93583" y="142875"/>
                  <a:pt x="100013" y="136446"/>
                  <a:pt x="100013" y="128588"/>
                </a:cubicBezTo>
                <a:lnTo>
                  <a:pt x="100013" y="100013"/>
                </a:lnTo>
                <a:cubicBezTo>
                  <a:pt x="100013" y="92154"/>
                  <a:pt x="93583" y="85725"/>
                  <a:pt x="85725" y="85725"/>
                </a:cubicBezTo>
                <a:lnTo>
                  <a:pt x="57150" y="85725"/>
                </a:lnTo>
                <a:cubicBezTo>
                  <a:pt x="49292" y="85725"/>
                  <a:pt x="42863" y="92154"/>
                  <a:pt x="42863" y="100013"/>
                </a:cubicBezTo>
                <a:close/>
                <a:moveTo>
                  <a:pt x="314325" y="85725"/>
                </a:moveTo>
                <a:cubicBezTo>
                  <a:pt x="306467" y="85725"/>
                  <a:pt x="300038" y="92154"/>
                  <a:pt x="300038" y="100013"/>
                </a:cubicBezTo>
                <a:lnTo>
                  <a:pt x="300038" y="128588"/>
                </a:lnTo>
                <a:cubicBezTo>
                  <a:pt x="300038" y="136446"/>
                  <a:pt x="306467" y="142875"/>
                  <a:pt x="314325" y="142875"/>
                </a:cubicBezTo>
                <a:lnTo>
                  <a:pt x="342900" y="142875"/>
                </a:lnTo>
                <a:cubicBezTo>
                  <a:pt x="350758" y="142875"/>
                  <a:pt x="357188" y="136446"/>
                  <a:pt x="357188" y="128588"/>
                </a:cubicBezTo>
                <a:lnTo>
                  <a:pt x="357188" y="100013"/>
                </a:lnTo>
                <a:cubicBezTo>
                  <a:pt x="357188" y="92154"/>
                  <a:pt x="350758" y="85725"/>
                  <a:pt x="342900" y="85725"/>
                </a:cubicBezTo>
                <a:lnTo>
                  <a:pt x="314325" y="85725"/>
                </a:lnTo>
                <a:close/>
              </a:path>
            </a:pathLst>
          </a:custGeom>
          <a:solidFill>
            <a:srgbClr val="D8BFD8"/>
          </a:solidFill>
        </p:spPr>
      </p:sp>
      <p:sp>
        <p:nvSpPr>
          <p:cNvPr id="15" name="Text 12"/>
          <p:cNvSpPr/>
          <p:nvPr>
            <p:custDataLst>
              <p:tags r:id="rId11"/>
            </p:custDataLst>
          </p:nvPr>
        </p:nvSpPr>
        <p:spPr>
          <a:xfrm>
            <a:off x="9419167" y="4038600"/>
            <a:ext cx="1143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推荐电影</a:t>
            </a:r>
            <a:endParaRPr lang="en-US" sz="1600" dirty="0"/>
          </a:p>
        </p:txBody>
      </p:sp>
      <p:sp>
        <p:nvSpPr>
          <p:cNvPr id="16" name="Text 13"/>
          <p:cNvSpPr/>
          <p:nvPr>
            <p:custDataLst>
              <p:tags r:id="rId12"/>
            </p:custDataLst>
          </p:nvPr>
        </p:nvSpPr>
        <p:spPr>
          <a:xfrm>
            <a:off x="8657167" y="4778141"/>
            <a:ext cx="30856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《奇迹男孩》等同类题材影片。</a:t>
            </a:r>
          </a:p>
        </p:txBody>
      </p:sp>
      <p:sp>
        <p:nvSpPr>
          <p:cNvPr id="17" name="Text 14"/>
          <p:cNvSpPr/>
          <p:nvPr/>
        </p:nvSpPr>
        <p:spPr>
          <a:xfrm>
            <a:off x="217772" y="5900018"/>
            <a:ext cx="118872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通过持续思考与实践，将影视智慧真正转化为生活智慧。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35" y="2268220"/>
            <a:ext cx="3369945" cy="336994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1808" y="948054"/>
            <a:ext cx="1751965" cy="8370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54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目录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774700" y="640715"/>
            <a:ext cx="1130935" cy="30678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  <p:pic>
        <p:nvPicPr>
          <p:cNvPr id="5" name="Image 1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260" y="1080770"/>
            <a:ext cx="912495" cy="320675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835" y="1080770"/>
            <a:ext cx="912495" cy="320675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260" y="2875280"/>
            <a:ext cx="912495" cy="320675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835" y="2875280"/>
            <a:ext cx="912495" cy="32067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0260" y="4814570"/>
            <a:ext cx="912495" cy="320675"/>
          </a:xfrm>
          <a:prstGeom prst="rect">
            <a:avLst/>
          </a:prstGeom>
        </p:spPr>
      </p:pic>
      <p:pic>
        <p:nvPicPr>
          <p:cNvPr id="10" name="Image 6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700" y="5957570"/>
            <a:ext cx="713105" cy="358140"/>
          </a:xfrm>
          <a:prstGeom prst="rect">
            <a:avLst/>
          </a:prstGeom>
        </p:spPr>
      </p:pic>
      <p:pic>
        <p:nvPicPr>
          <p:cNvPr id="11" name="Image 7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4805" y="6166485"/>
            <a:ext cx="929640" cy="237490"/>
          </a:xfrm>
          <a:prstGeom prst="rect">
            <a:avLst/>
          </a:prstGeom>
        </p:spPr>
      </p:pic>
      <p:sp>
        <p:nvSpPr>
          <p:cNvPr id="12" name="Text 2"/>
          <p:cNvSpPr/>
          <p:nvPr/>
        </p:nvSpPr>
        <p:spPr>
          <a:xfrm>
            <a:off x="6670914" y="728660"/>
            <a:ext cx="1041400" cy="7366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01.</a:t>
            </a:r>
            <a:endParaRPr lang="en-US" sz="1600" dirty="0"/>
          </a:p>
        </p:txBody>
      </p:sp>
      <p:sp>
        <p:nvSpPr>
          <p:cNvPr id="13" name="Text 3"/>
          <p:cNvSpPr/>
          <p:nvPr/>
        </p:nvSpPr>
        <p:spPr>
          <a:xfrm>
            <a:off x="5318597" y="1609936"/>
            <a:ext cx="2360126" cy="7747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双视角任务：从对立到共情</a:t>
            </a:r>
            <a:endParaRPr lang="en-US" sz="1600" dirty="0"/>
          </a:p>
        </p:txBody>
      </p:sp>
      <p:sp>
        <p:nvSpPr>
          <p:cNvPr id="14" name="Text 4"/>
          <p:cNvSpPr/>
          <p:nvPr/>
        </p:nvSpPr>
        <p:spPr>
          <a:xfrm>
            <a:off x="10260460" y="728660"/>
            <a:ext cx="1418033" cy="7366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02.</a:t>
            </a:r>
            <a:endParaRPr lang="en-US" sz="1600" dirty="0"/>
          </a:p>
        </p:txBody>
      </p:sp>
      <p:sp>
        <p:nvSpPr>
          <p:cNvPr id="15" name="Text 5"/>
          <p:cNvSpPr/>
          <p:nvPr/>
        </p:nvSpPr>
        <p:spPr>
          <a:xfrm>
            <a:off x="8975851" y="1672758"/>
            <a:ext cx="2360126" cy="7747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沉浸观影：同步追踪成长轨迹</a:t>
            </a:r>
            <a:endParaRPr lang="en-US" sz="1600" dirty="0"/>
          </a:p>
        </p:txBody>
      </p:sp>
      <p:sp>
        <p:nvSpPr>
          <p:cNvPr id="16" name="Text 6"/>
          <p:cNvSpPr/>
          <p:nvPr/>
        </p:nvSpPr>
        <p:spPr>
          <a:xfrm>
            <a:off x="6666865" y="2537460"/>
            <a:ext cx="1751965" cy="7366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03.</a:t>
            </a:r>
            <a:endParaRPr lang="en-US" sz="1600" dirty="0"/>
          </a:p>
        </p:txBody>
      </p:sp>
      <p:sp>
        <p:nvSpPr>
          <p:cNvPr id="17" name="Text 7"/>
          <p:cNvSpPr/>
          <p:nvPr/>
        </p:nvSpPr>
        <p:spPr>
          <a:xfrm>
            <a:off x="5347823" y="3448554"/>
            <a:ext cx="2360126" cy="11811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价值观探索：澄清“整体大于部分”</a:t>
            </a:r>
            <a:endParaRPr lang="en-US" sz="1600" dirty="0"/>
          </a:p>
        </p:txBody>
      </p:sp>
      <p:sp>
        <p:nvSpPr>
          <p:cNvPr id="18" name="Text 8"/>
          <p:cNvSpPr/>
          <p:nvPr/>
        </p:nvSpPr>
        <p:spPr>
          <a:xfrm>
            <a:off x="10260330" y="2537460"/>
            <a:ext cx="1668145" cy="7366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04.</a:t>
            </a:r>
            <a:endParaRPr lang="en-US" sz="1600" dirty="0"/>
          </a:p>
        </p:txBody>
      </p:sp>
      <p:sp>
        <p:nvSpPr>
          <p:cNvPr id="19" name="Text 9"/>
          <p:cNvSpPr/>
          <p:nvPr/>
        </p:nvSpPr>
        <p:spPr>
          <a:xfrm>
            <a:off x="8975851" y="3438379"/>
            <a:ext cx="2360126" cy="7747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成长启示：把故事变成人生脚本</a:t>
            </a:r>
            <a:endParaRPr lang="en-US" sz="1600" dirty="0"/>
          </a:p>
        </p:txBody>
      </p:sp>
      <p:sp>
        <p:nvSpPr>
          <p:cNvPr id="20" name="Text 10"/>
          <p:cNvSpPr/>
          <p:nvPr/>
        </p:nvSpPr>
        <p:spPr>
          <a:xfrm>
            <a:off x="6675755" y="4427220"/>
            <a:ext cx="1752600" cy="7366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05.</a:t>
            </a:r>
            <a:endParaRPr lang="en-US" sz="1600" dirty="0"/>
          </a:p>
        </p:txBody>
      </p:sp>
      <p:sp>
        <p:nvSpPr>
          <p:cNvPr id="21" name="Text 11"/>
          <p:cNvSpPr/>
          <p:nvPr/>
        </p:nvSpPr>
        <p:spPr>
          <a:xfrm>
            <a:off x="5385272" y="5264887"/>
            <a:ext cx="2360126" cy="7747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课后输出：把体验写成学术报告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470" y="548640"/>
            <a:ext cx="5930265" cy="59302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18130" y="1854835"/>
            <a:ext cx="6364605" cy="148526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B92F8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Thank You</a:t>
            </a:r>
            <a:endParaRPr lang="en-US" sz="1600" dirty="0"/>
          </a:p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 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688955" y="548803"/>
            <a:ext cx="133350" cy="137160"/>
          </a:xfrm>
          <a:prstGeom prst="ellipse">
            <a:avLst/>
          </a:prstGeom>
          <a:solidFill>
            <a:srgbClr val="FFFFFF"/>
          </a:solidFill>
        </p:spPr>
      </p:sp>
      <p:sp>
        <p:nvSpPr>
          <p:cNvPr id="5" name="Text 2"/>
          <p:cNvSpPr/>
          <p:nvPr/>
        </p:nvSpPr>
        <p:spPr>
          <a:xfrm>
            <a:off x="688955" y="548803"/>
            <a:ext cx="133350" cy="1371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888980" y="548803"/>
            <a:ext cx="133350" cy="137160"/>
          </a:xfrm>
          <a:prstGeom prst="ellipse">
            <a:avLst/>
          </a:prstGeom>
          <a:solidFill>
            <a:srgbClr val="FFFFFF"/>
          </a:solidFill>
        </p:spPr>
      </p:sp>
      <p:sp>
        <p:nvSpPr>
          <p:cNvPr id="7" name="Text 4"/>
          <p:cNvSpPr/>
          <p:nvPr/>
        </p:nvSpPr>
        <p:spPr>
          <a:xfrm>
            <a:off x="888980" y="548803"/>
            <a:ext cx="133350" cy="1371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1089005" y="548803"/>
            <a:ext cx="133350" cy="137160"/>
          </a:xfrm>
          <a:prstGeom prst="ellipse">
            <a:avLst/>
          </a:prstGeom>
          <a:solidFill>
            <a:srgbClr val="FFFFFF"/>
          </a:solidFill>
        </p:spPr>
      </p:sp>
      <p:sp>
        <p:nvSpPr>
          <p:cNvPr id="9" name="Text 6"/>
          <p:cNvSpPr/>
          <p:nvPr/>
        </p:nvSpPr>
        <p:spPr>
          <a:xfrm>
            <a:off x="1089005" y="548803"/>
            <a:ext cx="133350" cy="1371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289030" y="548803"/>
            <a:ext cx="133350" cy="137160"/>
          </a:xfrm>
          <a:prstGeom prst="ellipse">
            <a:avLst/>
          </a:prstGeom>
          <a:solidFill>
            <a:srgbClr val="FFFFFF"/>
          </a:solidFill>
        </p:spPr>
      </p:sp>
      <p:sp>
        <p:nvSpPr>
          <p:cNvPr id="11" name="Text 8"/>
          <p:cNvSpPr/>
          <p:nvPr/>
        </p:nvSpPr>
        <p:spPr>
          <a:xfrm>
            <a:off x="1289030" y="548803"/>
            <a:ext cx="133350" cy="1371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pic>
        <p:nvPicPr>
          <p:cNvPr id="12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95" y="637540"/>
            <a:ext cx="713105" cy="358140"/>
          </a:xfrm>
          <a:prstGeom prst="rect">
            <a:avLst/>
          </a:prstGeom>
        </p:spPr>
      </p:pic>
      <p:pic>
        <p:nvPicPr>
          <p:cNvPr id="13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8805" y="637540"/>
            <a:ext cx="929640" cy="23749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2818130" y="3341370"/>
            <a:ext cx="6614160" cy="837565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8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感谢大家观看</a:t>
            </a:r>
            <a:endParaRPr lang="en-US" sz="1600" dirty="0"/>
          </a:p>
        </p:txBody>
      </p:sp>
      <p:pic>
        <p:nvPicPr>
          <p:cNvPr id="15" name="Image 3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2290" y="3691255"/>
            <a:ext cx="1725295" cy="142113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628650" y="6040755"/>
            <a:ext cx="192532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 err="1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汇报人</a:t>
            </a:r>
            <a:r>
              <a:rPr 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厉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晓玲</a:t>
            </a:r>
            <a:endParaRPr lang="en-US" sz="1600" dirty="0"/>
          </a:p>
        </p:txBody>
      </p:sp>
      <p:sp>
        <p:nvSpPr>
          <p:cNvPr id="17" name="Text 11"/>
          <p:cNvSpPr/>
          <p:nvPr/>
        </p:nvSpPr>
        <p:spPr>
          <a:xfrm>
            <a:off x="9313545" y="6053455"/>
            <a:ext cx="2731770" cy="3683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时间：2026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年</a:t>
            </a:r>
            <a:r>
              <a:rPr lang="en-US" altLang="zh-CN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2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月</a:t>
            </a:r>
            <a:endParaRPr lang="en-US" sz="1600" dirty="0"/>
          </a:p>
        </p:txBody>
      </p:sp>
      <p:pic>
        <p:nvPicPr>
          <p:cNvPr id="18" name="Image 4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2550" y="6142990"/>
            <a:ext cx="6539865" cy="16383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双视角任务：从对立到共情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" y="1524000"/>
            <a:ext cx="121412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双视角任务：从对立到共情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139700" y="2133600"/>
            <a:ext cx="119126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以双重视角切入，理解情感认知的个体差异</a:t>
            </a:r>
          </a:p>
        </p:txBody>
      </p:sp>
      <p:sp>
        <p:nvSpPr>
          <p:cNvPr id="5" name="Shape 2"/>
          <p:cNvSpPr/>
          <p:nvPr>
            <p:custDataLst>
              <p:tags r:id="rId1"/>
            </p:custDataLst>
          </p:nvPr>
        </p:nvSpPr>
        <p:spPr>
          <a:xfrm>
            <a:off x="1219200" y="2794000"/>
            <a:ext cx="4673600" cy="1930400"/>
          </a:xfrm>
          <a:custGeom>
            <a:avLst/>
            <a:gdLst/>
            <a:ahLst/>
            <a:cxnLst/>
            <a:rect l="l" t="t" r="r" b="b"/>
            <a:pathLst>
              <a:path w="4673600" h="1930400">
                <a:moveTo>
                  <a:pt x="101597" y="0"/>
                </a:moveTo>
                <a:lnTo>
                  <a:pt x="4572003" y="0"/>
                </a:lnTo>
                <a:cubicBezTo>
                  <a:pt x="4628113" y="0"/>
                  <a:pt x="4673600" y="45487"/>
                  <a:pt x="4673600" y="101597"/>
                </a:cubicBezTo>
                <a:lnTo>
                  <a:pt x="4673600" y="1828803"/>
                </a:lnTo>
                <a:cubicBezTo>
                  <a:pt x="4673600" y="1884913"/>
                  <a:pt x="4628113" y="1930400"/>
                  <a:pt x="4572003" y="1930400"/>
                </a:cubicBezTo>
                <a:lnTo>
                  <a:pt x="101597" y="1930400"/>
                </a:lnTo>
                <a:cubicBezTo>
                  <a:pt x="45487" y="1930400"/>
                  <a:pt x="0" y="1884913"/>
                  <a:pt x="0" y="18288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E6E6FA"/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3"/>
          <p:cNvSpPr/>
          <p:nvPr>
            <p:custDataLst>
              <p:tags r:id="rId2"/>
            </p:custDataLst>
          </p:nvPr>
        </p:nvSpPr>
        <p:spPr>
          <a:xfrm>
            <a:off x="1422400" y="29972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D8BFD8"/>
          </a:solidFill>
        </p:spPr>
      </p:sp>
      <p:sp>
        <p:nvSpPr>
          <p:cNvPr id="7" name="Shape 4"/>
          <p:cNvSpPr/>
          <p:nvPr>
            <p:custDataLst>
              <p:tags r:id="rId3"/>
            </p:custDataLst>
          </p:nvPr>
        </p:nvSpPr>
        <p:spPr>
          <a:xfrm>
            <a:off x="1581150" y="3124200"/>
            <a:ext cx="190500" cy="254000"/>
          </a:xfrm>
          <a:custGeom>
            <a:avLst/>
            <a:gdLst/>
            <a:ahLst/>
            <a:cxnLst/>
            <a:rect l="l" t="t" r="r" b="b"/>
            <a:pathLst>
              <a:path w="190500" h="254000">
                <a:moveTo>
                  <a:pt x="67469" y="11906"/>
                </a:moveTo>
                <a:cubicBezTo>
                  <a:pt x="67469" y="-3427"/>
                  <a:pt x="79917" y="-15875"/>
                  <a:pt x="95250" y="-15875"/>
                </a:cubicBezTo>
                <a:cubicBezTo>
                  <a:pt x="110583" y="-15875"/>
                  <a:pt x="123031" y="-3427"/>
                  <a:pt x="123031" y="11906"/>
                </a:cubicBezTo>
                <a:cubicBezTo>
                  <a:pt x="123031" y="27239"/>
                  <a:pt x="110583" y="39688"/>
                  <a:pt x="95250" y="39688"/>
                </a:cubicBezTo>
                <a:cubicBezTo>
                  <a:pt x="79917" y="39688"/>
                  <a:pt x="67469" y="27239"/>
                  <a:pt x="67469" y="11906"/>
                </a:cubicBezTo>
                <a:close/>
                <a:moveTo>
                  <a:pt x="55563" y="190500"/>
                </a:moveTo>
                <a:lnTo>
                  <a:pt x="42763" y="190500"/>
                </a:lnTo>
                <a:cubicBezTo>
                  <a:pt x="37356" y="190500"/>
                  <a:pt x="33536" y="185192"/>
                  <a:pt x="35223" y="180032"/>
                </a:cubicBezTo>
                <a:lnTo>
                  <a:pt x="56555" y="116036"/>
                </a:lnTo>
                <a:lnTo>
                  <a:pt x="32593" y="148332"/>
                </a:lnTo>
                <a:cubicBezTo>
                  <a:pt x="27384" y="155377"/>
                  <a:pt x="17413" y="156865"/>
                  <a:pt x="10368" y="151606"/>
                </a:cubicBezTo>
                <a:cubicBezTo>
                  <a:pt x="3324" y="146348"/>
                  <a:pt x="1836" y="136426"/>
                  <a:pt x="7094" y="129381"/>
                </a:cubicBezTo>
                <a:lnTo>
                  <a:pt x="42069" y="82252"/>
                </a:lnTo>
                <a:cubicBezTo>
                  <a:pt x="54570" y="65484"/>
                  <a:pt x="74265" y="55563"/>
                  <a:pt x="95250" y="55563"/>
                </a:cubicBezTo>
                <a:cubicBezTo>
                  <a:pt x="116235" y="55563"/>
                  <a:pt x="135930" y="65484"/>
                  <a:pt x="148431" y="82302"/>
                </a:cubicBezTo>
                <a:lnTo>
                  <a:pt x="183406" y="129431"/>
                </a:lnTo>
                <a:cubicBezTo>
                  <a:pt x="188615" y="136475"/>
                  <a:pt x="187176" y="146397"/>
                  <a:pt x="180132" y="151656"/>
                </a:cubicBezTo>
                <a:cubicBezTo>
                  <a:pt x="173087" y="156914"/>
                  <a:pt x="163165" y="155426"/>
                  <a:pt x="157907" y="148382"/>
                </a:cubicBezTo>
                <a:lnTo>
                  <a:pt x="133945" y="116086"/>
                </a:lnTo>
                <a:lnTo>
                  <a:pt x="155277" y="180032"/>
                </a:lnTo>
                <a:cubicBezTo>
                  <a:pt x="157014" y="185192"/>
                  <a:pt x="153144" y="190500"/>
                  <a:pt x="147737" y="190500"/>
                </a:cubicBezTo>
                <a:lnTo>
                  <a:pt x="134938" y="190500"/>
                </a:lnTo>
                <a:lnTo>
                  <a:pt x="134938" y="254000"/>
                </a:lnTo>
                <a:cubicBezTo>
                  <a:pt x="134938" y="262781"/>
                  <a:pt x="127843" y="269875"/>
                  <a:pt x="119063" y="269875"/>
                </a:cubicBezTo>
                <a:cubicBezTo>
                  <a:pt x="110282" y="269875"/>
                  <a:pt x="103188" y="262781"/>
                  <a:pt x="103188" y="254000"/>
                </a:cubicBezTo>
                <a:lnTo>
                  <a:pt x="103188" y="190500"/>
                </a:lnTo>
                <a:lnTo>
                  <a:pt x="87313" y="190500"/>
                </a:lnTo>
                <a:lnTo>
                  <a:pt x="87313" y="254000"/>
                </a:lnTo>
                <a:cubicBezTo>
                  <a:pt x="87313" y="262781"/>
                  <a:pt x="80218" y="269875"/>
                  <a:pt x="71438" y="269875"/>
                </a:cubicBezTo>
                <a:cubicBezTo>
                  <a:pt x="62657" y="269875"/>
                  <a:pt x="55563" y="262781"/>
                  <a:pt x="55563" y="254000"/>
                </a:cubicBezTo>
                <a:lnTo>
                  <a:pt x="55563" y="190500"/>
                </a:lnTo>
                <a:close/>
              </a:path>
            </a:pathLst>
          </a:custGeom>
          <a:solidFill>
            <a:srgbClr val="FFFFFF"/>
          </a:solidFill>
        </p:spPr>
      </p:sp>
      <p:sp>
        <p:nvSpPr>
          <p:cNvPr id="8" name="Text 5"/>
          <p:cNvSpPr/>
          <p:nvPr>
            <p:custDataLst>
              <p:tags r:id="rId4"/>
            </p:custDataLst>
          </p:nvPr>
        </p:nvSpPr>
        <p:spPr>
          <a:xfrm>
            <a:off x="2082800" y="3073400"/>
            <a:ext cx="2032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朱莉的情感线索</a:t>
            </a:r>
            <a:endParaRPr lang="en-US" sz="1600" dirty="0"/>
          </a:p>
        </p:txBody>
      </p:sp>
      <p:sp>
        <p:nvSpPr>
          <p:cNvPr id="9" name="Text 6"/>
          <p:cNvSpPr/>
          <p:nvPr>
            <p:custDataLst>
              <p:tags r:id="rId5"/>
            </p:custDataLst>
          </p:nvPr>
        </p:nvSpPr>
        <p:spPr>
          <a:xfrm>
            <a:off x="1422400" y="3657600"/>
            <a:ext cx="4267200" cy="863600"/>
          </a:xfrm>
          <a:prstGeom prst="rect">
            <a:avLst/>
          </a:prstGeom>
          <a:noFill/>
        </p:spPr>
        <p:txBody>
          <a:bodyPr wrap="square" lIns="101600" tIns="0" rIns="0" bIns="0" rtlCol="0" anchor="ctr"/>
          <a:lstStyle/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梧桐树守护 (自尊与坚持)</a:t>
            </a:r>
            <a:endParaRPr lang="en-US" sz="2400" dirty="0"/>
          </a:p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鸡蛋事件 (原则与善良)</a:t>
            </a:r>
            <a:endParaRPr lang="en-US" sz="2400" dirty="0"/>
          </a:p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自尊受损与重建 (情感成长)</a:t>
            </a:r>
            <a:endParaRPr lang="en-US" sz="2400" dirty="0"/>
          </a:p>
        </p:txBody>
      </p:sp>
      <p:sp>
        <p:nvSpPr>
          <p:cNvPr id="10" name="Shape 7"/>
          <p:cNvSpPr/>
          <p:nvPr>
            <p:custDataLst>
              <p:tags r:id="rId6"/>
            </p:custDataLst>
          </p:nvPr>
        </p:nvSpPr>
        <p:spPr>
          <a:xfrm>
            <a:off x="6299200" y="2794000"/>
            <a:ext cx="4673600" cy="1930400"/>
          </a:xfrm>
          <a:custGeom>
            <a:avLst/>
            <a:gdLst/>
            <a:ahLst/>
            <a:cxnLst/>
            <a:rect l="l" t="t" r="r" b="b"/>
            <a:pathLst>
              <a:path w="4673600" h="1930400">
                <a:moveTo>
                  <a:pt x="101597" y="0"/>
                </a:moveTo>
                <a:lnTo>
                  <a:pt x="4572003" y="0"/>
                </a:lnTo>
                <a:cubicBezTo>
                  <a:pt x="4628113" y="0"/>
                  <a:pt x="4673600" y="45487"/>
                  <a:pt x="4673600" y="101597"/>
                </a:cubicBezTo>
                <a:lnTo>
                  <a:pt x="4673600" y="1828803"/>
                </a:lnTo>
                <a:cubicBezTo>
                  <a:pt x="4673600" y="1884913"/>
                  <a:pt x="4628113" y="1930400"/>
                  <a:pt x="4572003" y="1930400"/>
                </a:cubicBezTo>
                <a:lnTo>
                  <a:pt x="101597" y="1930400"/>
                </a:lnTo>
                <a:cubicBezTo>
                  <a:pt x="45487" y="1930400"/>
                  <a:pt x="0" y="1884913"/>
                  <a:pt x="0" y="18288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ADD8E6"/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1" name="Shape 8"/>
          <p:cNvSpPr/>
          <p:nvPr>
            <p:custDataLst>
              <p:tags r:id="rId7"/>
            </p:custDataLst>
          </p:nvPr>
        </p:nvSpPr>
        <p:spPr>
          <a:xfrm>
            <a:off x="6502400" y="29972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ADD8E6"/>
          </a:solidFill>
        </p:spPr>
      </p:sp>
      <p:sp>
        <p:nvSpPr>
          <p:cNvPr id="12" name="Shape 9"/>
          <p:cNvSpPr/>
          <p:nvPr>
            <p:custDataLst>
              <p:tags r:id="rId8"/>
            </p:custDataLst>
          </p:nvPr>
        </p:nvSpPr>
        <p:spPr>
          <a:xfrm>
            <a:off x="6661150" y="3124200"/>
            <a:ext cx="190500" cy="254000"/>
          </a:xfrm>
          <a:custGeom>
            <a:avLst/>
            <a:gdLst/>
            <a:ahLst/>
            <a:cxnLst/>
            <a:rect l="l" t="t" r="r" b="b"/>
            <a:pathLst>
              <a:path w="190500" h="254000">
                <a:moveTo>
                  <a:pt x="123031" y="11906"/>
                </a:moveTo>
                <a:cubicBezTo>
                  <a:pt x="123031" y="-3427"/>
                  <a:pt x="110583" y="-15875"/>
                  <a:pt x="95250" y="-15875"/>
                </a:cubicBezTo>
                <a:cubicBezTo>
                  <a:pt x="79917" y="-15875"/>
                  <a:pt x="67469" y="-3427"/>
                  <a:pt x="67469" y="11906"/>
                </a:cubicBezTo>
                <a:cubicBezTo>
                  <a:pt x="67469" y="27239"/>
                  <a:pt x="79917" y="39687"/>
                  <a:pt x="95250" y="39688"/>
                </a:cubicBezTo>
                <a:cubicBezTo>
                  <a:pt x="110583" y="39688"/>
                  <a:pt x="123031" y="27239"/>
                  <a:pt x="123031" y="11906"/>
                </a:cubicBezTo>
                <a:close/>
                <a:moveTo>
                  <a:pt x="134938" y="117425"/>
                </a:moveTo>
                <a:lnTo>
                  <a:pt x="157907" y="148382"/>
                </a:lnTo>
                <a:cubicBezTo>
                  <a:pt x="163116" y="155426"/>
                  <a:pt x="173087" y="156914"/>
                  <a:pt x="180132" y="151656"/>
                </a:cubicBezTo>
                <a:cubicBezTo>
                  <a:pt x="187176" y="146397"/>
                  <a:pt x="188664" y="136475"/>
                  <a:pt x="183406" y="129431"/>
                </a:cubicBezTo>
                <a:lnTo>
                  <a:pt x="148431" y="82302"/>
                </a:lnTo>
                <a:cubicBezTo>
                  <a:pt x="135930" y="65484"/>
                  <a:pt x="116235" y="55563"/>
                  <a:pt x="95250" y="55563"/>
                </a:cubicBezTo>
                <a:cubicBezTo>
                  <a:pt x="74265" y="55563"/>
                  <a:pt x="54570" y="65484"/>
                  <a:pt x="42069" y="82302"/>
                </a:cubicBezTo>
                <a:lnTo>
                  <a:pt x="7094" y="129431"/>
                </a:lnTo>
                <a:cubicBezTo>
                  <a:pt x="1885" y="136475"/>
                  <a:pt x="3324" y="146397"/>
                  <a:pt x="10368" y="151656"/>
                </a:cubicBezTo>
                <a:cubicBezTo>
                  <a:pt x="17413" y="156914"/>
                  <a:pt x="27335" y="155426"/>
                  <a:pt x="32593" y="148382"/>
                </a:cubicBezTo>
                <a:lnTo>
                  <a:pt x="55563" y="117425"/>
                </a:lnTo>
                <a:lnTo>
                  <a:pt x="55563" y="254000"/>
                </a:lnTo>
                <a:cubicBezTo>
                  <a:pt x="55563" y="262781"/>
                  <a:pt x="62657" y="269875"/>
                  <a:pt x="71438" y="269875"/>
                </a:cubicBezTo>
                <a:cubicBezTo>
                  <a:pt x="80218" y="269875"/>
                  <a:pt x="87313" y="262781"/>
                  <a:pt x="87313" y="254000"/>
                </a:cubicBezTo>
                <a:lnTo>
                  <a:pt x="87313" y="174625"/>
                </a:lnTo>
                <a:cubicBezTo>
                  <a:pt x="87313" y="170259"/>
                  <a:pt x="90884" y="166688"/>
                  <a:pt x="95250" y="166688"/>
                </a:cubicBezTo>
                <a:cubicBezTo>
                  <a:pt x="99616" y="166688"/>
                  <a:pt x="103188" y="170259"/>
                  <a:pt x="103188" y="174625"/>
                </a:cubicBezTo>
                <a:lnTo>
                  <a:pt x="103188" y="254000"/>
                </a:lnTo>
                <a:cubicBezTo>
                  <a:pt x="103188" y="262781"/>
                  <a:pt x="110282" y="269875"/>
                  <a:pt x="119063" y="269875"/>
                </a:cubicBezTo>
                <a:cubicBezTo>
                  <a:pt x="127843" y="269875"/>
                  <a:pt x="134938" y="262781"/>
                  <a:pt x="134938" y="254000"/>
                </a:cubicBezTo>
                <a:lnTo>
                  <a:pt x="134938" y="117425"/>
                </a:lnTo>
                <a:close/>
              </a:path>
            </a:pathLst>
          </a:custGeom>
          <a:solidFill>
            <a:srgbClr val="FFFFFF"/>
          </a:solidFill>
        </p:spPr>
      </p:sp>
      <p:sp>
        <p:nvSpPr>
          <p:cNvPr id="13" name="Text 10"/>
          <p:cNvSpPr/>
          <p:nvPr>
            <p:custDataLst>
              <p:tags r:id="rId9"/>
            </p:custDataLst>
          </p:nvPr>
        </p:nvSpPr>
        <p:spPr>
          <a:xfrm>
            <a:off x="7162800" y="3073400"/>
            <a:ext cx="2286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布莱斯的变化节点</a:t>
            </a:r>
            <a:endParaRPr lang="en-US" sz="1600" dirty="0"/>
          </a:p>
        </p:txBody>
      </p:sp>
      <p:sp>
        <p:nvSpPr>
          <p:cNvPr id="14" name="Text 11"/>
          <p:cNvSpPr/>
          <p:nvPr>
            <p:custDataLst>
              <p:tags r:id="rId10"/>
            </p:custDataLst>
          </p:nvPr>
        </p:nvSpPr>
        <p:spPr>
          <a:xfrm>
            <a:off x="6502400" y="3657600"/>
            <a:ext cx="4267200" cy="863600"/>
          </a:xfrm>
          <a:prstGeom prst="rect">
            <a:avLst/>
          </a:prstGeom>
          <a:noFill/>
        </p:spPr>
        <p:txBody>
          <a:bodyPr wrap="square" lIns="101600" tIns="0" rIns="0" bIns="0" rtlCol="0" anchor="ctr"/>
          <a:lstStyle/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逃避与嫌弃 (从众心理)</a:t>
            </a:r>
            <a:endParaRPr lang="en-US" sz="2400" dirty="0"/>
          </a:p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图书馆动摇 (认知冲突)</a:t>
            </a:r>
            <a:endParaRPr lang="en-US" sz="2400" dirty="0"/>
          </a:p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主动植树 (独立选择与行动)</a:t>
            </a:r>
            <a:endParaRPr lang="en-US" sz="2400" dirty="0"/>
          </a:p>
        </p:txBody>
      </p:sp>
      <p:sp>
        <p:nvSpPr>
          <p:cNvPr id="15" name="Text 12"/>
          <p:cNvSpPr/>
          <p:nvPr/>
        </p:nvSpPr>
        <p:spPr>
          <a:xfrm>
            <a:off x="152400" y="5029200"/>
            <a:ext cx="118872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观影任务：记录关键场景下角色的心理与行为，为后续理论分析积累素材。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762500" y="1905000"/>
            <a:ext cx="3048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预热理论工具箱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815590" y="2565400"/>
            <a:ext cx="7498715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快速回顾与影片高度相关的核心概念</a:t>
            </a:r>
          </a:p>
        </p:txBody>
      </p:sp>
      <p:sp>
        <p:nvSpPr>
          <p:cNvPr id="5" name="Shape 2"/>
          <p:cNvSpPr/>
          <p:nvPr>
            <p:custDataLst>
              <p:tags r:id="rId1"/>
            </p:custDataLst>
          </p:nvPr>
        </p:nvSpPr>
        <p:spPr>
          <a:xfrm>
            <a:off x="1308100" y="33274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6" name="Shape 3"/>
          <p:cNvSpPr/>
          <p:nvPr>
            <p:custDataLst>
              <p:tags r:id="rId2"/>
            </p:custDataLst>
          </p:nvPr>
        </p:nvSpPr>
        <p:spPr>
          <a:xfrm>
            <a:off x="1527175" y="35433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79338" y="64815"/>
                </a:moveTo>
                <a:lnTo>
                  <a:pt x="190500" y="80218"/>
                </a:lnTo>
                <a:lnTo>
                  <a:pt x="201662" y="64815"/>
                </a:lnTo>
                <a:cubicBezTo>
                  <a:pt x="220266" y="39067"/>
                  <a:pt x="250180" y="23812"/>
                  <a:pt x="281955" y="23812"/>
                </a:cubicBezTo>
                <a:cubicBezTo>
                  <a:pt x="336649" y="23812"/>
                  <a:pt x="381000" y="68163"/>
                  <a:pt x="381000" y="122858"/>
                </a:cubicBezTo>
                <a:lnTo>
                  <a:pt x="381000" y="124792"/>
                </a:lnTo>
                <a:cubicBezTo>
                  <a:pt x="381000" y="208285"/>
                  <a:pt x="276895" y="305246"/>
                  <a:pt x="222572" y="346695"/>
                </a:cubicBezTo>
                <a:cubicBezTo>
                  <a:pt x="213345" y="353690"/>
                  <a:pt x="202034" y="357188"/>
                  <a:pt x="190500" y="357188"/>
                </a:cubicBezTo>
                <a:cubicBezTo>
                  <a:pt x="178966" y="357188"/>
                  <a:pt x="167580" y="353764"/>
                  <a:pt x="158428" y="346695"/>
                </a:cubicBezTo>
                <a:cubicBezTo>
                  <a:pt x="104105" y="305246"/>
                  <a:pt x="0" y="208285"/>
                  <a:pt x="0" y="124792"/>
                </a:cubicBezTo>
                <a:lnTo>
                  <a:pt x="0" y="122858"/>
                </a:lnTo>
                <a:cubicBezTo>
                  <a:pt x="0" y="68163"/>
                  <a:pt x="44351" y="23812"/>
                  <a:pt x="99045" y="23812"/>
                </a:cubicBezTo>
                <a:cubicBezTo>
                  <a:pt x="130820" y="23812"/>
                  <a:pt x="160734" y="39067"/>
                  <a:pt x="179338" y="64815"/>
                </a:cubicBezTo>
                <a:close/>
              </a:path>
            </a:pathLst>
          </a:custGeom>
          <a:solidFill>
            <a:srgbClr val="FFC0CB"/>
          </a:solidFill>
        </p:spPr>
      </p:sp>
      <p:sp>
        <p:nvSpPr>
          <p:cNvPr id="7" name="Text 4"/>
          <p:cNvSpPr/>
          <p:nvPr>
            <p:custDataLst>
              <p:tags r:id="rId3"/>
            </p:custDataLst>
          </p:nvPr>
        </p:nvSpPr>
        <p:spPr>
          <a:xfrm>
            <a:off x="914400" y="4241800"/>
            <a:ext cx="16002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吸引力三因子</a:t>
            </a:r>
            <a:endParaRPr lang="en-US" sz="1600" dirty="0"/>
          </a:p>
        </p:txBody>
      </p:sp>
      <p:sp>
        <p:nvSpPr>
          <p:cNvPr id="8" name="Text 5"/>
          <p:cNvSpPr/>
          <p:nvPr>
            <p:custDataLst>
              <p:tags r:id="rId4"/>
            </p:custDataLst>
          </p:nvPr>
        </p:nvSpPr>
        <p:spPr>
          <a:xfrm>
            <a:off x="-168910" y="4699000"/>
            <a:ext cx="377317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接近性、相似性、外表</a:t>
            </a:r>
          </a:p>
        </p:txBody>
      </p:sp>
      <p:sp>
        <p:nvSpPr>
          <p:cNvPr id="9" name="Shape 6"/>
          <p:cNvSpPr/>
          <p:nvPr>
            <p:custDataLst>
              <p:tags r:id="rId5"/>
            </p:custDataLst>
          </p:nvPr>
        </p:nvSpPr>
        <p:spPr>
          <a:xfrm>
            <a:off x="4229100" y="33274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10" name="Shape 7"/>
          <p:cNvSpPr/>
          <p:nvPr>
            <p:custDataLst>
              <p:tags r:id="rId6"/>
            </p:custDataLst>
          </p:nvPr>
        </p:nvSpPr>
        <p:spPr>
          <a:xfrm>
            <a:off x="4448175" y="35433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0" y="59531"/>
                </a:moveTo>
                <a:cubicBezTo>
                  <a:pt x="0" y="39812"/>
                  <a:pt x="15999" y="23812"/>
                  <a:pt x="35719" y="23812"/>
                </a:cubicBezTo>
                <a:lnTo>
                  <a:pt x="107156" y="23812"/>
                </a:lnTo>
                <a:cubicBezTo>
                  <a:pt x="126876" y="23812"/>
                  <a:pt x="142875" y="39812"/>
                  <a:pt x="142875" y="59531"/>
                </a:cubicBezTo>
                <a:lnTo>
                  <a:pt x="142875" y="71438"/>
                </a:lnTo>
                <a:lnTo>
                  <a:pt x="238125" y="71438"/>
                </a:lnTo>
                <a:lnTo>
                  <a:pt x="238125" y="59531"/>
                </a:lnTo>
                <a:cubicBezTo>
                  <a:pt x="238125" y="39812"/>
                  <a:pt x="254124" y="23812"/>
                  <a:pt x="273844" y="23812"/>
                </a:cubicBezTo>
                <a:lnTo>
                  <a:pt x="345281" y="23812"/>
                </a:lnTo>
                <a:cubicBezTo>
                  <a:pt x="365001" y="23812"/>
                  <a:pt x="381000" y="39812"/>
                  <a:pt x="381000" y="59531"/>
                </a:cubicBezTo>
                <a:lnTo>
                  <a:pt x="381000" y="130969"/>
                </a:lnTo>
                <a:cubicBezTo>
                  <a:pt x="381000" y="150688"/>
                  <a:pt x="365001" y="166688"/>
                  <a:pt x="345281" y="166688"/>
                </a:cubicBezTo>
                <a:lnTo>
                  <a:pt x="273844" y="166688"/>
                </a:lnTo>
                <a:cubicBezTo>
                  <a:pt x="254124" y="166688"/>
                  <a:pt x="238125" y="150688"/>
                  <a:pt x="238125" y="130969"/>
                </a:cubicBezTo>
                <a:lnTo>
                  <a:pt x="238125" y="119063"/>
                </a:lnTo>
                <a:lnTo>
                  <a:pt x="142875" y="119063"/>
                </a:lnTo>
                <a:lnTo>
                  <a:pt x="142875" y="130969"/>
                </a:lnTo>
                <a:cubicBezTo>
                  <a:pt x="142875" y="136401"/>
                  <a:pt x="141610" y="141610"/>
                  <a:pt x="139452" y="146224"/>
                </a:cubicBezTo>
                <a:lnTo>
                  <a:pt x="190500" y="214313"/>
                </a:lnTo>
                <a:lnTo>
                  <a:pt x="250031" y="214313"/>
                </a:lnTo>
                <a:cubicBezTo>
                  <a:pt x="269751" y="214313"/>
                  <a:pt x="285750" y="230312"/>
                  <a:pt x="285750" y="250031"/>
                </a:cubicBezTo>
                <a:lnTo>
                  <a:pt x="285750" y="321469"/>
                </a:lnTo>
                <a:cubicBezTo>
                  <a:pt x="285750" y="341188"/>
                  <a:pt x="269751" y="357188"/>
                  <a:pt x="250031" y="357188"/>
                </a:cubicBezTo>
                <a:lnTo>
                  <a:pt x="178594" y="357188"/>
                </a:lnTo>
                <a:cubicBezTo>
                  <a:pt x="158874" y="357188"/>
                  <a:pt x="142875" y="341188"/>
                  <a:pt x="142875" y="321469"/>
                </a:cubicBezTo>
                <a:lnTo>
                  <a:pt x="142875" y="250031"/>
                </a:lnTo>
                <a:cubicBezTo>
                  <a:pt x="142875" y="244599"/>
                  <a:pt x="144140" y="239390"/>
                  <a:pt x="146298" y="234776"/>
                </a:cubicBezTo>
                <a:lnTo>
                  <a:pt x="95250" y="166688"/>
                </a:lnTo>
                <a:lnTo>
                  <a:pt x="35719" y="166688"/>
                </a:lnTo>
                <a:cubicBezTo>
                  <a:pt x="15999" y="166688"/>
                  <a:pt x="0" y="150688"/>
                  <a:pt x="0" y="130969"/>
                </a:cubicBezTo>
                <a:lnTo>
                  <a:pt x="0" y="59531"/>
                </a:lnTo>
                <a:close/>
              </a:path>
            </a:pathLst>
          </a:custGeom>
          <a:solidFill>
            <a:srgbClr val="FFC0CB"/>
          </a:solidFill>
        </p:spPr>
      </p:sp>
      <p:sp>
        <p:nvSpPr>
          <p:cNvPr id="11" name="Text 8"/>
          <p:cNvSpPr/>
          <p:nvPr>
            <p:custDataLst>
              <p:tags r:id="rId7"/>
            </p:custDataLst>
          </p:nvPr>
        </p:nvSpPr>
        <p:spPr>
          <a:xfrm>
            <a:off x="3949700" y="4241800"/>
            <a:ext cx="13716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爱情三元论</a:t>
            </a:r>
            <a:endParaRPr lang="en-US" sz="1600" dirty="0"/>
          </a:p>
        </p:txBody>
      </p:sp>
      <p:sp>
        <p:nvSpPr>
          <p:cNvPr id="12" name="Text 9"/>
          <p:cNvSpPr/>
          <p:nvPr>
            <p:custDataLst>
              <p:tags r:id="rId8"/>
            </p:custDataLst>
          </p:nvPr>
        </p:nvSpPr>
        <p:spPr>
          <a:xfrm>
            <a:off x="3100070" y="4699000"/>
            <a:ext cx="308737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激情、亲密、承诺</a:t>
            </a:r>
          </a:p>
        </p:txBody>
      </p:sp>
      <p:sp>
        <p:nvSpPr>
          <p:cNvPr id="13" name="Shape 10"/>
          <p:cNvSpPr/>
          <p:nvPr>
            <p:custDataLst>
              <p:tags r:id="rId9"/>
            </p:custDataLst>
          </p:nvPr>
        </p:nvSpPr>
        <p:spPr>
          <a:xfrm>
            <a:off x="7150100" y="33274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14" name="Shape 11"/>
          <p:cNvSpPr/>
          <p:nvPr>
            <p:custDataLst>
              <p:tags r:id="rId10"/>
            </p:custDataLst>
          </p:nvPr>
        </p:nvSpPr>
        <p:spPr>
          <a:xfrm>
            <a:off x="7369175" y="35433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47625" y="154781"/>
                </a:moveTo>
                <a:lnTo>
                  <a:pt x="47625" y="214313"/>
                </a:lnTo>
                <a:cubicBezTo>
                  <a:pt x="47625" y="253752"/>
                  <a:pt x="79623" y="285750"/>
                  <a:pt x="119063" y="285750"/>
                </a:cubicBezTo>
                <a:lnTo>
                  <a:pt x="261938" y="285750"/>
                </a:lnTo>
                <a:cubicBezTo>
                  <a:pt x="301377" y="285750"/>
                  <a:pt x="333375" y="253752"/>
                  <a:pt x="333375" y="214313"/>
                </a:cubicBezTo>
                <a:lnTo>
                  <a:pt x="333375" y="130969"/>
                </a:lnTo>
                <a:lnTo>
                  <a:pt x="363141" y="130969"/>
                </a:lnTo>
                <a:cubicBezTo>
                  <a:pt x="373038" y="130969"/>
                  <a:pt x="381000" y="123006"/>
                  <a:pt x="381000" y="113109"/>
                </a:cubicBezTo>
                <a:cubicBezTo>
                  <a:pt x="381000" y="103212"/>
                  <a:pt x="373038" y="95250"/>
                  <a:pt x="363141" y="95250"/>
                </a:cubicBezTo>
                <a:lnTo>
                  <a:pt x="315516" y="95250"/>
                </a:lnTo>
                <a:cubicBezTo>
                  <a:pt x="305619" y="95250"/>
                  <a:pt x="297656" y="103212"/>
                  <a:pt x="297656" y="113109"/>
                </a:cubicBezTo>
                <a:lnTo>
                  <a:pt x="297656" y="154781"/>
                </a:lnTo>
                <a:lnTo>
                  <a:pt x="47625" y="154781"/>
                </a:lnTo>
                <a:close/>
                <a:moveTo>
                  <a:pt x="47774" y="119063"/>
                </a:moveTo>
                <a:lnTo>
                  <a:pt x="214313" y="119063"/>
                </a:lnTo>
                <a:lnTo>
                  <a:pt x="214313" y="23812"/>
                </a:lnTo>
                <a:cubicBezTo>
                  <a:pt x="214313" y="10641"/>
                  <a:pt x="203671" y="0"/>
                  <a:pt x="190500" y="0"/>
                </a:cubicBezTo>
                <a:lnTo>
                  <a:pt x="172641" y="0"/>
                </a:lnTo>
                <a:cubicBezTo>
                  <a:pt x="105594" y="0"/>
                  <a:pt x="50899" y="52760"/>
                  <a:pt x="47774" y="119063"/>
                </a:cubicBezTo>
                <a:close/>
                <a:moveTo>
                  <a:pt x="119063" y="345281"/>
                </a:moveTo>
                <a:cubicBezTo>
                  <a:pt x="119063" y="325568"/>
                  <a:pt x="103057" y="309563"/>
                  <a:pt x="83344" y="309563"/>
                </a:cubicBezTo>
                <a:cubicBezTo>
                  <a:pt x="63630" y="309563"/>
                  <a:pt x="47625" y="325568"/>
                  <a:pt x="47625" y="345281"/>
                </a:cubicBezTo>
                <a:cubicBezTo>
                  <a:pt x="47625" y="364995"/>
                  <a:pt x="63630" y="381000"/>
                  <a:pt x="83344" y="381000"/>
                </a:cubicBezTo>
                <a:cubicBezTo>
                  <a:pt x="103057" y="381000"/>
                  <a:pt x="119063" y="364995"/>
                  <a:pt x="119063" y="345281"/>
                </a:cubicBezTo>
                <a:close/>
                <a:moveTo>
                  <a:pt x="333375" y="345281"/>
                </a:moveTo>
                <a:cubicBezTo>
                  <a:pt x="333375" y="325568"/>
                  <a:pt x="317370" y="309563"/>
                  <a:pt x="297656" y="309563"/>
                </a:cubicBezTo>
                <a:cubicBezTo>
                  <a:pt x="277943" y="309563"/>
                  <a:pt x="261938" y="325568"/>
                  <a:pt x="261938" y="345281"/>
                </a:cubicBezTo>
                <a:cubicBezTo>
                  <a:pt x="261938" y="364995"/>
                  <a:pt x="277943" y="381000"/>
                  <a:pt x="297656" y="381000"/>
                </a:cubicBezTo>
                <a:cubicBezTo>
                  <a:pt x="317370" y="381000"/>
                  <a:pt x="333375" y="364995"/>
                  <a:pt x="333375" y="345281"/>
                </a:cubicBezTo>
                <a:close/>
              </a:path>
            </a:pathLst>
          </a:custGeom>
          <a:solidFill>
            <a:srgbClr val="FFC0CB"/>
          </a:solidFill>
        </p:spPr>
      </p:sp>
      <p:sp>
        <p:nvSpPr>
          <p:cNvPr id="15" name="Text 12"/>
          <p:cNvSpPr/>
          <p:nvPr>
            <p:custDataLst>
              <p:tags r:id="rId11"/>
            </p:custDataLst>
          </p:nvPr>
        </p:nvSpPr>
        <p:spPr>
          <a:xfrm>
            <a:off x="6985000" y="4241800"/>
            <a:ext cx="1143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依恋类型</a:t>
            </a:r>
            <a:endParaRPr lang="en-US" sz="1600" dirty="0"/>
          </a:p>
        </p:txBody>
      </p:sp>
      <p:sp>
        <p:nvSpPr>
          <p:cNvPr id="16" name="Text 13"/>
          <p:cNvSpPr/>
          <p:nvPr>
            <p:custDataLst>
              <p:tags r:id="rId12"/>
            </p:custDataLst>
          </p:nvPr>
        </p:nvSpPr>
        <p:spPr>
          <a:xfrm>
            <a:off x="6195060" y="4699000"/>
            <a:ext cx="274447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安全型与回避型</a:t>
            </a:r>
          </a:p>
        </p:txBody>
      </p:sp>
      <p:sp>
        <p:nvSpPr>
          <p:cNvPr id="17" name="Shape 14"/>
          <p:cNvSpPr/>
          <p:nvPr>
            <p:custDataLst>
              <p:tags r:id="rId13"/>
            </p:custDataLst>
          </p:nvPr>
        </p:nvSpPr>
        <p:spPr>
          <a:xfrm>
            <a:off x="10071100" y="33274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18" name="Shape 15"/>
          <p:cNvSpPr/>
          <p:nvPr>
            <p:custDataLst>
              <p:tags r:id="rId14"/>
            </p:custDataLst>
          </p:nvPr>
        </p:nvSpPr>
        <p:spPr>
          <a:xfrm>
            <a:off x="10313988" y="3543300"/>
            <a:ext cx="333375" cy="381000"/>
          </a:xfrm>
          <a:custGeom>
            <a:avLst/>
            <a:gdLst/>
            <a:ahLst/>
            <a:cxnLst/>
            <a:rect l="l" t="t" r="r" b="b"/>
            <a:pathLst>
              <a:path w="333375" h="381000">
                <a:moveTo>
                  <a:pt x="179561" y="-9674"/>
                </a:moveTo>
                <a:cubicBezTo>
                  <a:pt x="171078" y="-11385"/>
                  <a:pt x="162371" y="-11385"/>
                  <a:pt x="153888" y="-9674"/>
                </a:cubicBezTo>
                <a:lnTo>
                  <a:pt x="14362" y="18231"/>
                </a:lnTo>
                <a:cubicBezTo>
                  <a:pt x="6028" y="19869"/>
                  <a:pt x="0" y="27236"/>
                  <a:pt x="0" y="35719"/>
                </a:cubicBezTo>
                <a:cubicBezTo>
                  <a:pt x="0" y="43383"/>
                  <a:pt x="4837" y="50081"/>
                  <a:pt x="11906" y="52536"/>
                </a:cubicBezTo>
                <a:lnTo>
                  <a:pt x="11906" y="107156"/>
                </a:lnTo>
                <a:lnTo>
                  <a:pt x="223" y="165646"/>
                </a:lnTo>
                <a:cubicBezTo>
                  <a:pt x="74" y="166315"/>
                  <a:pt x="0" y="167060"/>
                  <a:pt x="0" y="167804"/>
                </a:cubicBezTo>
                <a:cubicBezTo>
                  <a:pt x="0" y="173757"/>
                  <a:pt x="4837" y="178668"/>
                  <a:pt x="10864" y="178668"/>
                </a:cubicBezTo>
                <a:lnTo>
                  <a:pt x="36835" y="178668"/>
                </a:lnTo>
                <a:cubicBezTo>
                  <a:pt x="42788" y="178668"/>
                  <a:pt x="47699" y="173831"/>
                  <a:pt x="47699" y="167804"/>
                </a:cubicBezTo>
                <a:cubicBezTo>
                  <a:pt x="47699" y="167060"/>
                  <a:pt x="47625" y="166390"/>
                  <a:pt x="47476" y="165646"/>
                </a:cubicBezTo>
                <a:lnTo>
                  <a:pt x="35719" y="107156"/>
                </a:lnTo>
                <a:lnTo>
                  <a:pt x="35719" y="57522"/>
                </a:lnTo>
                <a:lnTo>
                  <a:pt x="71438" y="64666"/>
                </a:lnTo>
                <a:lnTo>
                  <a:pt x="71438" y="107156"/>
                </a:lnTo>
                <a:cubicBezTo>
                  <a:pt x="71438" y="159767"/>
                  <a:pt x="114077" y="202406"/>
                  <a:pt x="166688" y="202406"/>
                </a:cubicBezTo>
                <a:cubicBezTo>
                  <a:pt x="219298" y="202406"/>
                  <a:pt x="261938" y="159767"/>
                  <a:pt x="261938" y="107156"/>
                </a:cubicBezTo>
                <a:lnTo>
                  <a:pt x="261938" y="64666"/>
                </a:lnTo>
                <a:lnTo>
                  <a:pt x="319013" y="53280"/>
                </a:lnTo>
                <a:cubicBezTo>
                  <a:pt x="327347" y="51569"/>
                  <a:pt x="333375" y="44202"/>
                  <a:pt x="333375" y="35719"/>
                </a:cubicBezTo>
                <a:cubicBezTo>
                  <a:pt x="333375" y="27236"/>
                  <a:pt x="327347" y="19869"/>
                  <a:pt x="319013" y="18231"/>
                </a:cubicBezTo>
                <a:lnTo>
                  <a:pt x="179561" y="-9674"/>
                </a:lnTo>
                <a:close/>
                <a:moveTo>
                  <a:pt x="166688" y="166688"/>
                </a:moveTo>
                <a:cubicBezTo>
                  <a:pt x="133796" y="166688"/>
                  <a:pt x="107156" y="140047"/>
                  <a:pt x="107156" y="107156"/>
                </a:cubicBezTo>
                <a:lnTo>
                  <a:pt x="226219" y="107156"/>
                </a:lnTo>
                <a:cubicBezTo>
                  <a:pt x="226219" y="140047"/>
                  <a:pt x="199579" y="166688"/>
                  <a:pt x="166688" y="166688"/>
                </a:cubicBezTo>
                <a:close/>
                <a:moveTo>
                  <a:pt x="89371" y="238199"/>
                </a:moveTo>
                <a:cubicBezTo>
                  <a:pt x="43681" y="259184"/>
                  <a:pt x="11906" y="305321"/>
                  <a:pt x="11906" y="358899"/>
                </a:cubicBezTo>
                <a:cubicBezTo>
                  <a:pt x="11906" y="371103"/>
                  <a:pt x="21803" y="381000"/>
                  <a:pt x="34007" y="381000"/>
                </a:cubicBezTo>
                <a:lnTo>
                  <a:pt x="148828" y="381000"/>
                </a:lnTo>
                <a:lnTo>
                  <a:pt x="148828" y="272355"/>
                </a:lnTo>
                <a:lnTo>
                  <a:pt x="106114" y="240357"/>
                </a:lnTo>
                <a:cubicBezTo>
                  <a:pt x="101278" y="236711"/>
                  <a:pt x="94804" y="235744"/>
                  <a:pt x="89297" y="238274"/>
                </a:cubicBezTo>
                <a:close/>
                <a:moveTo>
                  <a:pt x="184547" y="381000"/>
                </a:moveTo>
                <a:lnTo>
                  <a:pt x="299368" y="381000"/>
                </a:lnTo>
                <a:cubicBezTo>
                  <a:pt x="311572" y="381000"/>
                  <a:pt x="321469" y="371103"/>
                  <a:pt x="321469" y="358899"/>
                </a:cubicBezTo>
                <a:cubicBezTo>
                  <a:pt x="321469" y="305321"/>
                  <a:pt x="289694" y="259184"/>
                  <a:pt x="244004" y="238274"/>
                </a:cubicBezTo>
                <a:cubicBezTo>
                  <a:pt x="238497" y="235744"/>
                  <a:pt x="232023" y="236711"/>
                  <a:pt x="227186" y="240357"/>
                </a:cubicBezTo>
                <a:lnTo>
                  <a:pt x="184472" y="272355"/>
                </a:lnTo>
                <a:lnTo>
                  <a:pt x="184472" y="381000"/>
                </a:lnTo>
                <a:close/>
              </a:path>
            </a:pathLst>
          </a:custGeom>
          <a:solidFill>
            <a:srgbClr val="FFC0CB"/>
          </a:solidFill>
        </p:spPr>
      </p:sp>
      <p:sp>
        <p:nvSpPr>
          <p:cNvPr id="19" name="Text 16"/>
          <p:cNvSpPr/>
          <p:nvPr>
            <p:custDataLst>
              <p:tags r:id="rId15"/>
            </p:custDataLst>
          </p:nvPr>
        </p:nvSpPr>
        <p:spPr>
          <a:xfrm>
            <a:off x="9906000" y="4241800"/>
            <a:ext cx="1143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自我认同</a:t>
            </a:r>
            <a:endParaRPr lang="en-US" sz="1600" dirty="0"/>
          </a:p>
        </p:txBody>
      </p:sp>
      <p:sp>
        <p:nvSpPr>
          <p:cNvPr id="20" name="Text 17"/>
          <p:cNvSpPr/>
          <p:nvPr>
            <p:custDataLst>
              <p:tags r:id="rId16"/>
            </p:custDataLst>
          </p:nvPr>
        </p:nvSpPr>
        <p:spPr>
          <a:xfrm>
            <a:off x="8768080" y="4699000"/>
            <a:ext cx="343027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青春期自我概念形成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沉浸观影：同步追踪成长轨迹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736600"/>
            <a:ext cx="59182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朱莉视角：自尊坚守与价值确认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54000" y="1701800"/>
            <a:ext cx="5537200" cy="609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梧桐树、鸡蛋、科技展三大事件，展现了朱莉如何在他人否定中完成自我价值确认。</a:t>
            </a:r>
            <a:endParaRPr lang="en-US" sz="2400" dirty="0"/>
          </a:p>
        </p:txBody>
      </p:sp>
      <p:sp>
        <p:nvSpPr>
          <p:cNvPr id="5" name="Shape 2"/>
          <p:cNvSpPr/>
          <p:nvPr>
            <p:custDataLst>
              <p:tags r:id="rId1"/>
            </p:custDataLst>
          </p:nvPr>
        </p:nvSpPr>
        <p:spPr>
          <a:xfrm>
            <a:off x="254000" y="2514600"/>
            <a:ext cx="5537200" cy="914400"/>
          </a:xfrm>
          <a:custGeom>
            <a:avLst/>
            <a:gdLst/>
            <a:ahLst/>
            <a:cxnLst/>
            <a:rect l="l" t="t" r="r" b="b"/>
            <a:pathLst>
              <a:path w="5537200" h="914400">
                <a:moveTo>
                  <a:pt x="101599" y="0"/>
                </a:moveTo>
                <a:lnTo>
                  <a:pt x="5435601" y="0"/>
                </a:lnTo>
                <a:cubicBezTo>
                  <a:pt x="5491713" y="0"/>
                  <a:pt x="5537200" y="45487"/>
                  <a:pt x="5537200" y="101599"/>
                </a:cubicBezTo>
                <a:lnTo>
                  <a:pt x="5537200" y="812801"/>
                </a:lnTo>
                <a:cubicBezTo>
                  <a:pt x="5537200" y="868913"/>
                  <a:pt x="5491713" y="914400"/>
                  <a:pt x="5435601" y="914400"/>
                </a:cubicBezTo>
                <a:lnTo>
                  <a:pt x="101599" y="914400"/>
                </a:lnTo>
                <a:cubicBezTo>
                  <a:pt x="45487" y="914400"/>
                  <a:pt x="0" y="868913"/>
                  <a:pt x="0" y="8128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6" name="Text 3"/>
          <p:cNvSpPr/>
          <p:nvPr>
            <p:custDataLst>
              <p:tags r:id="rId2"/>
            </p:custDataLst>
          </p:nvPr>
        </p:nvSpPr>
        <p:spPr>
          <a:xfrm>
            <a:off x="406400" y="2565400"/>
            <a:ext cx="5461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梧桐树守护：自尊与坚持</a:t>
            </a:r>
          </a:p>
        </p:txBody>
      </p:sp>
      <p:sp>
        <p:nvSpPr>
          <p:cNvPr id="7" name="Text 4"/>
          <p:cNvSpPr/>
          <p:nvPr>
            <p:custDataLst>
              <p:tags r:id="rId3"/>
            </p:custDataLst>
          </p:nvPr>
        </p:nvSpPr>
        <p:spPr>
          <a:xfrm>
            <a:off x="406400" y="3022600"/>
            <a:ext cx="54102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象征高度独立的精神世界，是她自尊的基石。</a:t>
            </a:r>
          </a:p>
        </p:txBody>
      </p:sp>
      <p:sp>
        <p:nvSpPr>
          <p:cNvPr id="8" name="Shape 5"/>
          <p:cNvSpPr/>
          <p:nvPr>
            <p:custDataLst>
              <p:tags r:id="rId4"/>
            </p:custDataLst>
          </p:nvPr>
        </p:nvSpPr>
        <p:spPr>
          <a:xfrm>
            <a:off x="254000" y="3581400"/>
            <a:ext cx="5537200" cy="914400"/>
          </a:xfrm>
          <a:custGeom>
            <a:avLst/>
            <a:gdLst/>
            <a:ahLst/>
            <a:cxnLst/>
            <a:rect l="l" t="t" r="r" b="b"/>
            <a:pathLst>
              <a:path w="5537200" h="914400">
                <a:moveTo>
                  <a:pt x="101599" y="0"/>
                </a:moveTo>
                <a:lnTo>
                  <a:pt x="5435601" y="0"/>
                </a:lnTo>
                <a:cubicBezTo>
                  <a:pt x="5491713" y="0"/>
                  <a:pt x="5537200" y="45487"/>
                  <a:pt x="5537200" y="101599"/>
                </a:cubicBezTo>
                <a:lnTo>
                  <a:pt x="5537200" y="812801"/>
                </a:lnTo>
                <a:cubicBezTo>
                  <a:pt x="5537200" y="868913"/>
                  <a:pt x="5491713" y="914400"/>
                  <a:pt x="5435601" y="914400"/>
                </a:cubicBezTo>
                <a:lnTo>
                  <a:pt x="101599" y="914400"/>
                </a:lnTo>
                <a:cubicBezTo>
                  <a:pt x="45487" y="914400"/>
                  <a:pt x="0" y="868913"/>
                  <a:pt x="0" y="8128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9" name="Text 6"/>
          <p:cNvSpPr/>
          <p:nvPr>
            <p:custDataLst>
              <p:tags r:id="rId5"/>
            </p:custDataLst>
          </p:nvPr>
        </p:nvSpPr>
        <p:spPr>
          <a:xfrm>
            <a:off x="406400" y="3632200"/>
            <a:ext cx="5461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免费鸡蛋：原则与善良</a:t>
            </a:r>
          </a:p>
        </p:txBody>
      </p:sp>
      <p:sp>
        <p:nvSpPr>
          <p:cNvPr id="10" name="Text 7"/>
          <p:cNvSpPr/>
          <p:nvPr>
            <p:custDataLst>
              <p:tags r:id="rId6"/>
            </p:custDataLst>
          </p:nvPr>
        </p:nvSpPr>
        <p:spPr>
          <a:xfrm>
            <a:off x="406400" y="4089400"/>
            <a:ext cx="56134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代表她坚守的善良原则，即使被误解也坚持付出。</a:t>
            </a:r>
          </a:p>
        </p:txBody>
      </p:sp>
      <p:sp>
        <p:nvSpPr>
          <p:cNvPr id="11" name="Shape 8"/>
          <p:cNvSpPr/>
          <p:nvPr/>
        </p:nvSpPr>
        <p:spPr>
          <a:xfrm>
            <a:off x="254000" y="4648200"/>
            <a:ext cx="5537200" cy="1168400"/>
          </a:xfrm>
          <a:custGeom>
            <a:avLst/>
            <a:gdLst/>
            <a:ahLst/>
            <a:cxnLst/>
            <a:rect l="l" t="t" r="r" b="b"/>
            <a:pathLst>
              <a:path w="5537200" h="1168400">
                <a:moveTo>
                  <a:pt x="101604" y="0"/>
                </a:moveTo>
                <a:lnTo>
                  <a:pt x="5435596" y="0"/>
                </a:lnTo>
                <a:cubicBezTo>
                  <a:pt x="5491710" y="0"/>
                  <a:pt x="5537200" y="45490"/>
                  <a:pt x="5537200" y="101604"/>
                </a:cubicBezTo>
                <a:lnTo>
                  <a:pt x="5537200" y="1066796"/>
                </a:lnTo>
                <a:cubicBezTo>
                  <a:pt x="5537200" y="1122910"/>
                  <a:pt x="5491710" y="1168400"/>
                  <a:pt x="5435596" y="1168400"/>
                </a:cubicBezTo>
                <a:lnTo>
                  <a:pt x="101604" y="1168400"/>
                </a:lnTo>
                <a:cubicBezTo>
                  <a:pt x="45490" y="1168400"/>
                  <a:pt x="0" y="1122910"/>
                  <a:pt x="0" y="1066796"/>
                </a:cubicBezTo>
                <a:lnTo>
                  <a:pt x="0" y="101604"/>
                </a:lnTo>
                <a:cubicBezTo>
                  <a:pt x="0" y="45527"/>
                  <a:pt x="45527" y="0"/>
                  <a:pt x="101604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12" name="Text 9"/>
          <p:cNvSpPr/>
          <p:nvPr/>
        </p:nvSpPr>
        <p:spPr>
          <a:xfrm>
            <a:off x="406400" y="4699000"/>
            <a:ext cx="5461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自尊重建：情感成长</a:t>
            </a:r>
          </a:p>
        </p:txBody>
      </p:sp>
      <p:sp>
        <p:nvSpPr>
          <p:cNvPr id="13" name="Text 10"/>
          <p:cNvSpPr/>
          <p:nvPr/>
        </p:nvSpPr>
        <p:spPr>
          <a:xfrm>
            <a:off x="406400" y="5207000"/>
            <a:ext cx="52324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经历被嫌弃后，通过家庭支持迅速恢复，体现高自尊者的“挫折-反思-再确认”循环。</a:t>
            </a:r>
          </a:p>
        </p:txBody>
      </p:sp>
      <p:pic>
        <p:nvPicPr>
          <p:cNvPr id="14" name="Image 1" descr="https://kimi-web-img.moonshot.cn/img/thumbs.dreamstime.com/ada0b5f3236faa77c331ae3d7cf24b0a06c67a6c.jpg"/>
          <p:cNvPicPr>
            <a:picLocks noChangeAspect="1"/>
          </p:cNvPicPr>
          <p:nvPr/>
        </p:nvPicPr>
        <p:blipFill>
          <a:blip r:embed="rId10"/>
          <a:srcRect l="9599" r="9599"/>
          <a:stretch>
            <a:fillRect/>
          </a:stretch>
        </p:blipFill>
        <p:spPr>
          <a:xfrm>
            <a:off x="6096000" y="1016000"/>
            <a:ext cx="5842000" cy="4826000"/>
          </a:xfrm>
          <a:prstGeom prst="roundRect">
            <a:avLst>
              <a:gd name="adj" fmla="val 2105"/>
            </a:avLst>
          </a:prstGeom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1854200"/>
            <a:ext cx="12065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布莱斯视角：从众到独立的挣脱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-4257040" y="2388870"/>
            <a:ext cx="20706715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布莱斯经历了由回避到安全的转变轨迹，其成长体现在语言与微表情的递进变化中。</a:t>
            </a:r>
          </a:p>
        </p:txBody>
      </p:sp>
      <p:sp>
        <p:nvSpPr>
          <p:cNvPr id="5" name="Shape 2"/>
          <p:cNvSpPr/>
          <p:nvPr>
            <p:custDataLst>
              <p:tags r:id="rId1"/>
            </p:custDataLst>
          </p:nvPr>
        </p:nvSpPr>
        <p:spPr>
          <a:xfrm>
            <a:off x="1358900" y="32766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6" name="Shape 3"/>
          <p:cNvSpPr/>
          <p:nvPr>
            <p:custDataLst>
              <p:tags r:id="rId2"/>
            </p:custDataLst>
          </p:nvPr>
        </p:nvSpPr>
        <p:spPr>
          <a:xfrm>
            <a:off x="1609725" y="3556000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36612" y="-22235"/>
                </a:moveTo>
                <a:cubicBezTo>
                  <a:pt x="28218" y="-30629"/>
                  <a:pt x="14645" y="-30629"/>
                  <a:pt x="6340" y="-22235"/>
                </a:cubicBezTo>
                <a:cubicBezTo>
                  <a:pt x="-1965" y="-13841"/>
                  <a:pt x="-2054" y="-268"/>
                  <a:pt x="6251" y="8126"/>
                </a:cubicBezTo>
                <a:lnTo>
                  <a:pt x="477738" y="479614"/>
                </a:lnTo>
                <a:cubicBezTo>
                  <a:pt x="486132" y="488007"/>
                  <a:pt x="499705" y="488007"/>
                  <a:pt x="508010" y="479614"/>
                </a:cubicBezTo>
                <a:cubicBezTo>
                  <a:pt x="516315" y="471220"/>
                  <a:pt x="516404" y="457646"/>
                  <a:pt x="508010" y="449342"/>
                </a:cubicBezTo>
                <a:lnTo>
                  <a:pt x="421928" y="363260"/>
                </a:lnTo>
                <a:cubicBezTo>
                  <a:pt x="424339" y="361117"/>
                  <a:pt x="426750" y="358973"/>
                  <a:pt x="429071" y="356830"/>
                </a:cubicBezTo>
                <a:cubicBezTo>
                  <a:pt x="470862" y="317986"/>
                  <a:pt x="498812" y="271641"/>
                  <a:pt x="512118" y="239762"/>
                </a:cubicBezTo>
                <a:cubicBezTo>
                  <a:pt x="515064" y="232708"/>
                  <a:pt x="515064" y="224850"/>
                  <a:pt x="512118" y="217795"/>
                </a:cubicBezTo>
                <a:cubicBezTo>
                  <a:pt x="498812" y="185916"/>
                  <a:pt x="470862" y="139482"/>
                  <a:pt x="429071" y="100727"/>
                </a:cubicBezTo>
                <a:cubicBezTo>
                  <a:pt x="387013" y="61704"/>
                  <a:pt x="329238" y="28754"/>
                  <a:pt x="257086" y="28754"/>
                </a:cubicBezTo>
                <a:cubicBezTo>
                  <a:pt x="206365" y="28754"/>
                  <a:pt x="162788" y="45006"/>
                  <a:pt x="126712" y="68223"/>
                </a:cubicBezTo>
                <a:lnTo>
                  <a:pt x="36612" y="-22235"/>
                </a:lnTo>
                <a:close/>
                <a:moveTo>
                  <a:pt x="182612" y="123855"/>
                </a:moveTo>
                <a:cubicBezTo>
                  <a:pt x="203597" y="108853"/>
                  <a:pt x="229404" y="100012"/>
                  <a:pt x="257175" y="100012"/>
                </a:cubicBezTo>
                <a:cubicBezTo>
                  <a:pt x="328166" y="100012"/>
                  <a:pt x="385763" y="157609"/>
                  <a:pt x="385763" y="228600"/>
                </a:cubicBezTo>
                <a:cubicBezTo>
                  <a:pt x="385763" y="256371"/>
                  <a:pt x="376922" y="282089"/>
                  <a:pt x="361920" y="303163"/>
                </a:cubicBezTo>
                <a:lnTo>
                  <a:pt x="330934" y="272177"/>
                </a:lnTo>
                <a:cubicBezTo>
                  <a:pt x="342275" y="253067"/>
                  <a:pt x="346115" y="229582"/>
                  <a:pt x="339953" y="206365"/>
                </a:cubicBezTo>
                <a:cubicBezTo>
                  <a:pt x="327720" y="160645"/>
                  <a:pt x="280660" y="133499"/>
                  <a:pt x="234940" y="145733"/>
                </a:cubicBezTo>
                <a:cubicBezTo>
                  <a:pt x="227261" y="147786"/>
                  <a:pt x="220028" y="150822"/>
                  <a:pt x="213509" y="154662"/>
                </a:cubicBezTo>
                <a:lnTo>
                  <a:pt x="182523" y="123676"/>
                </a:lnTo>
                <a:close/>
                <a:moveTo>
                  <a:pt x="290483" y="352812"/>
                </a:moveTo>
                <a:cubicBezTo>
                  <a:pt x="279856" y="355669"/>
                  <a:pt x="268694" y="357188"/>
                  <a:pt x="257175" y="357188"/>
                </a:cubicBezTo>
                <a:cubicBezTo>
                  <a:pt x="186184" y="357188"/>
                  <a:pt x="128588" y="299591"/>
                  <a:pt x="128588" y="228600"/>
                </a:cubicBezTo>
                <a:cubicBezTo>
                  <a:pt x="128588" y="217081"/>
                  <a:pt x="130106" y="205919"/>
                  <a:pt x="132963" y="195292"/>
                </a:cubicBezTo>
                <a:lnTo>
                  <a:pt x="61972" y="124301"/>
                </a:lnTo>
                <a:cubicBezTo>
                  <a:pt x="32861" y="157163"/>
                  <a:pt x="12859" y="191988"/>
                  <a:pt x="2232" y="217616"/>
                </a:cubicBezTo>
                <a:cubicBezTo>
                  <a:pt x="-714" y="224671"/>
                  <a:pt x="-714" y="232529"/>
                  <a:pt x="2232" y="239584"/>
                </a:cubicBezTo>
                <a:cubicBezTo>
                  <a:pt x="15538" y="271463"/>
                  <a:pt x="43488" y="317897"/>
                  <a:pt x="85279" y="356652"/>
                </a:cubicBezTo>
                <a:cubicBezTo>
                  <a:pt x="127337" y="395674"/>
                  <a:pt x="185112" y="428625"/>
                  <a:pt x="257264" y="428625"/>
                </a:cubicBezTo>
                <a:cubicBezTo>
                  <a:pt x="290572" y="428625"/>
                  <a:pt x="320844" y="421571"/>
                  <a:pt x="347901" y="410230"/>
                </a:cubicBezTo>
                <a:lnTo>
                  <a:pt x="290572" y="352901"/>
                </a:lnTo>
                <a:close/>
              </a:path>
            </a:pathLst>
          </a:custGeom>
          <a:solidFill>
            <a:srgbClr val="FFC0CB"/>
          </a:solidFill>
        </p:spPr>
      </p:sp>
      <p:sp>
        <p:nvSpPr>
          <p:cNvPr id="7" name="Text 4"/>
          <p:cNvSpPr/>
          <p:nvPr>
            <p:custDataLst>
              <p:tags r:id="rId3"/>
            </p:custDataLst>
          </p:nvPr>
        </p:nvSpPr>
        <p:spPr>
          <a:xfrm>
            <a:off x="1295400" y="4394200"/>
            <a:ext cx="1143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目光回避</a:t>
            </a:r>
            <a:endParaRPr lang="en-US" sz="1600" dirty="0"/>
          </a:p>
        </p:txBody>
      </p:sp>
      <p:sp>
        <p:nvSpPr>
          <p:cNvPr id="8" name="Text 5"/>
          <p:cNvSpPr/>
          <p:nvPr>
            <p:custDataLst>
              <p:tags r:id="rId4"/>
            </p:custDataLst>
          </p:nvPr>
        </p:nvSpPr>
        <p:spPr>
          <a:xfrm>
            <a:off x="287655" y="4824730"/>
            <a:ext cx="309118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从众心理，回避冲突</a:t>
            </a:r>
          </a:p>
        </p:txBody>
      </p:sp>
      <p:sp>
        <p:nvSpPr>
          <p:cNvPr id="9" name="Shape 6"/>
          <p:cNvSpPr/>
          <p:nvPr>
            <p:custDataLst>
              <p:tags r:id="rId5"/>
            </p:custDataLst>
          </p:nvPr>
        </p:nvSpPr>
        <p:spPr>
          <a:xfrm>
            <a:off x="3378200" y="4114800"/>
            <a:ext cx="1206500" cy="0"/>
          </a:xfrm>
          <a:prstGeom prst="line">
            <a:avLst/>
          </a:prstGeom>
          <a:noFill/>
          <a:ln w="25400">
            <a:solidFill>
              <a:srgbClr val="D8BFD8"/>
            </a:solidFill>
            <a:prstDash val="dash"/>
            <a:headEnd type="none"/>
            <a:tailEnd type="none"/>
          </a:ln>
        </p:spPr>
      </p:sp>
      <p:sp>
        <p:nvSpPr>
          <p:cNvPr id="10" name="Shape 7"/>
          <p:cNvSpPr/>
          <p:nvPr>
            <p:custDataLst>
              <p:tags r:id="rId6"/>
            </p:custDataLst>
          </p:nvPr>
        </p:nvSpPr>
        <p:spPr>
          <a:xfrm>
            <a:off x="5588000" y="32766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11" name="Shape 8"/>
          <p:cNvSpPr/>
          <p:nvPr>
            <p:custDataLst>
              <p:tags r:id="rId7"/>
            </p:custDataLst>
          </p:nvPr>
        </p:nvSpPr>
        <p:spPr>
          <a:xfrm>
            <a:off x="5838825" y="3556000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257175" y="28575"/>
                </a:moveTo>
                <a:cubicBezTo>
                  <a:pt x="185023" y="28575"/>
                  <a:pt x="127248" y="61436"/>
                  <a:pt x="85189" y="100548"/>
                </a:cubicBezTo>
                <a:cubicBezTo>
                  <a:pt x="43398" y="139392"/>
                  <a:pt x="15448" y="185738"/>
                  <a:pt x="2143" y="217616"/>
                </a:cubicBezTo>
                <a:cubicBezTo>
                  <a:pt x="-804" y="224671"/>
                  <a:pt x="-804" y="232529"/>
                  <a:pt x="2143" y="239584"/>
                </a:cubicBezTo>
                <a:cubicBezTo>
                  <a:pt x="15448" y="271463"/>
                  <a:pt x="43398" y="317897"/>
                  <a:pt x="85189" y="356652"/>
                </a:cubicBezTo>
                <a:cubicBezTo>
                  <a:pt x="127248" y="395674"/>
                  <a:pt x="185023" y="428625"/>
                  <a:pt x="257175" y="428625"/>
                </a:cubicBezTo>
                <a:cubicBezTo>
                  <a:pt x="329327" y="428625"/>
                  <a:pt x="387102" y="395764"/>
                  <a:pt x="429161" y="356652"/>
                </a:cubicBezTo>
                <a:cubicBezTo>
                  <a:pt x="470952" y="317808"/>
                  <a:pt x="498902" y="271463"/>
                  <a:pt x="512207" y="239584"/>
                </a:cubicBezTo>
                <a:cubicBezTo>
                  <a:pt x="515154" y="232529"/>
                  <a:pt x="515154" y="224671"/>
                  <a:pt x="512207" y="217616"/>
                </a:cubicBezTo>
                <a:cubicBezTo>
                  <a:pt x="498902" y="185737"/>
                  <a:pt x="470952" y="139303"/>
                  <a:pt x="429161" y="100548"/>
                </a:cubicBezTo>
                <a:cubicBezTo>
                  <a:pt x="387102" y="61526"/>
                  <a:pt x="329327" y="28575"/>
                  <a:pt x="257175" y="28575"/>
                </a:cubicBezTo>
                <a:close/>
                <a:moveTo>
                  <a:pt x="128588" y="228600"/>
                </a:moveTo>
                <a:cubicBezTo>
                  <a:pt x="128588" y="157631"/>
                  <a:pt x="186206" y="100013"/>
                  <a:pt x="257175" y="100013"/>
                </a:cubicBezTo>
                <a:cubicBezTo>
                  <a:pt x="328144" y="100013"/>
                  <a:pt x="385763" y="157631"/>
                  <a:pt x="385763" y="228600"/>
                </a:cubicBezTo>
                <a:cubicBezTo>
                  <a:pt x="385763" y="299569"/>
                  <a:pt x="328144" y="357188"/>
                  <a:pt x="257175" y="357188"/>
                </a:cubicBezTo>
                <a:cubicBezTo>
                  <a:pt x="186206" y="357188"/>
                  <a:pt x="128588" y="299569"/>
                  <a:pt x="128588" y="228600"/>
                </a:cubicBezTo>
                <a:close/>
                <a:moveTo>
                  <a:pt x="257175" y="171450"/>
                </a:moveTo>
                <a:cubicBezTo>
                  <a:pt x="257175" y="202972"/>
                  <a:pt x="231547" y="228600"/>
                  <a:pt x="200025" y="228600"/>
                </a:cubicBezTo>
                <a:cubicBezTo>
                  <a:pt x="189756" y="228600"/>
                  <a:pt x="180112" y="225921"/>
                  <a:pt x="171718" y="221099"/>
                </a:cubicBezTo>
                <a:cubicBezTo>
                  <a:pt x="170825" y="230832"/>
                  <a:pt x="171629" y="240834"/>
                  <a:pt x="174308" y="250746"/>
                </a:cubicBezTo>
                <a:cubicBezTo>
                  <a:pt x="186541" y="296466"/>
                  <a:pt x="233601" y="323612"/>
                  <a:pt x="279321" y="311378"/>
                </a:cubicBezTo>
                <a:cubicBezTo>
                  <a:pt x="325041" y="299145"/>
                  <a:pt x="352187" y="252085"/>
                  <a:pt x="339953" y="206365"/>
                </a:cubicBezTo>
                <a:cubicBezTo>
                  <a:pt x="329059" y="165556"/>
                  <a:pt x="290393" y="139571"/>
                  <a:pt x="249674" y="143143"/>
                </a:cubicBezTo>
                <a:cubicBezTo>
                  <a:pt x="254407" y="151448"/>
                  <a:pt x="257175" y="161092"/>
                  <a:pt x="257175" y="171450"/>
                </a:cubicBezTo>
                <a:close/>
              </a:path>
            </a:pathLst>
          </a:custGeom>
          <a:solidFill>
            <a:srgbClr val="FFC0CB"/>
          </a:solidFill>
        </p:spPr>
      </p:sp>
      <p:sp>
        <p:nvSpPr>
          <p:cNvPr id="12" name="Text 9"/>
          <p:cNvSpPr/>
          <p:nvPr>
            <p:custDataLst>
              <p:tags r:id="rId8"/>
            </p:custDataLst>
          </p:nvPr>
        </p:nvSpPr>
        <p:spPr>
          <a:xfrm>
            <a:off x="5524500" y="4394200"/>
            <a:ext cx="1143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主动凝视</a:t>
            </a:r>
            <a:endParaRPr lang="en-US" sz="1600" dirty="0"/>
          </a:p>
        </p:txBody>
      </p:sp>
      <p:sp>
        <p:nvSpPr>
          <p:cNvPr id="13" name="Text 10"/>
          <p:cNvSpPr/>
          <p:nvPr>
            <p:custDataLst>
              <p:tags r:id="rId9"/>
            </p:custDataLst>
          </p:nvPr>
        </p:nvSpPr>
        <p:spPr>
          <a:xfrm>
            <a:off x="4516120" y="4824730"/>
            <a:ext cx="309118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认知冲突，开始关注</a:t>
            </a:r>
          </a:p>
        </p:txBody>
      </p:sp>
      <p:sp>
        <p:nvSpPr>
          <p:cNvPr id="14" name="Shape 11"/>
          <p:cNvSpPr/>
          <p:nvPr>
            <p:custDataLst>
              <p:tags r:id="rId10"/>
            </p:custDataLst>
          </p:nvPr>
        </p:nvSpPr>
        <p:spPr>
          <a:xfrm>
            <a:off x="7607300" y="4114800"/>
            <a:ext cx="1206500" cy="0"/>
          </a:xfrm>
          <a:prstGeom prst="line">
            <a:avLst/>
          </a:prstGeom>
          <a:noFill/>
          <a:ln w="25400">
            <a:solidFill>
              <a:srgbClr val="D8BFD8"/>
            </a:solidFill>
            <a:prstDash val="dash"/>
            <a:headEnd type="none"/>
            <a:tailEnd type="none"/>
          </a:ln>
        </p:spPr>
      </p:sp>
      <p:sp>
        <p:nvSpPr>
          <p:cNvPr id="15" name="Shape 12"/>
          <p:cNvSpPr/>
          <p:nvPr>
            <p:custDataLst>
              <p:tags r:id="rId11"/>
            </p:custDataLst>
          </p:nvPr>
        </p:nvSpPr>
        <p:spPr>
          <a:xfrm>
            <a:off x="9817100" y="32766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ADD8E6"/>
          </a:solidFill>
        </p:spPr>
      </p:sp>
      <p:sp>
        <p:nvSpPr>
          <p:cNvPr id="16" name="Shape 13"/>
          <p:cNvSpPr/>
          <p:nvPr>
            <p:custDataLst>
              <p:tags r:id="rId12"/>
            </p:custDataLst>
          </p:nvPr>
        </p:nvSpPr>
        <p:spPr>
          <a:xfrm>
            <a:off x="10096500" y="35560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11837" y="16877"/>
                </a:moveTo>
                <a:cubicBezTo>
                  <a:pt x="422106" y="21431"/>
                  <a:pt x="428625" y="31611"/>
                  <a:pt x="428625" y="42863"/>
                </a:cubicBezTo>
                <a:lnTo>
                  <a:pt x="428625" y="414338"/>
                </a:lnTo>
                <a:cubicBezTo>
                  <a:pt x="428625" y="425589"/>
                  <a:pt x="422106" y="435769"/>
                  <a:pt x="411837" y="440323"/>
                </a:cubicBezTo>
                <a:cubicBezTo>
                  <a:pt x="401568" y="444877"/>
                  <a:pt x="389692" y="443180"/>
                  <a:pt x="381208" y="435769"/>
                </a:cubicBezTo>
                <a:lnTo>
                  <a:pt x="339596" y="399425"/>
                </a:lnTo>
                <a:cubicBezTo>
                  <a:pt x="300663" y="365403"/>
                  <a:pt x="251460" y="345579"/>
                  <a:pt x="199936" y="343168"/>
                </a:cubicBezTo>
                <a:lnTo>
                  <a:pt x="199936" y="428625"/>
                </a:lnTo>
                <a:cubicBezTo>
                  <a:pt x="199936" y="444431"/>
                  <a:pt x="187166" y="457200"/>
                  <a:pt x="171361" y="457200"/>
                </a:cubicBezTo>
                <a:lnTo>
                  <a:pt x="142786" y="457200"/>
                </a:lnTo>
                <a:cubicBezTo>
                  <a:pt x="126980" y="457200"/>
                  <a:pt x="114211" y="444431"/>
                  <a:pt x="114211" y="428625"/>
                </a:cubicBezTo>
                <a:lnTo>
                  <a:pt x="114211" y="342900"/>
                </a:lnTo>
                <a:cubicBezTo>
                  <a:pt x="51167" y="342900"/>
                  <a:pt x="0" y="291733"/>
                  <a:pt x="0" y="228600"/>
                </a:cubicBezTo>
                <a:cubicBezTo>
                  <a:pt x="0" y="165467"/>
                  <a:pt x="51167" y="114300"/>
                  <a:pt x="114300" y="114300"/>
                </a:cubicBezTo>
                <a:lnTo>
                  <a:pt x="189756" y="114300"/>
                </a:lnTo>
                <a:cubicBezTo>
                  <a:pt x="244941" y="114121"/>
                  <a:pt x="298162" y="94030"/>
                  <a:pt x="339685" y="57775"/>
                </a:cubicBezTo>
                <a:lnTo>
                  <a:pt x="381298" y="21431"/>
                </a:lnTo>
                <a:cubicBezTo>
                  <a:pt x="389692" y="14020"/>
                  <a:pt x="401747" y="12323"/>
                  <a:pt x="411926" y="16877"/>
                </a:cubicBezTo>
                <a:close/>
                <a:moveTo>
                  <a:pt x="200025" y="285750"/>
                </a:moveTo>
                <a:lnTo>
                  <a:pt x="200025" y="285929"/>
                </a:lnTo>
                <a:cubicBezTo>
                  <a:pt x="262801" y="288340"/>
                  <a:pt x="323076" y="311378"/>
                  <a:pt x="371475" y="351473"/>
                </a:cubicBezTo>
                <a:lnTo>
                  <a:pt x="371475" y="105638"/>
                </a:lnTo>
                <a:cubicBezTo>
                  <a:pt x="323076" y="145733"/>
                  <a:pt x="262801" y="168771"/>
                  <a:pt x="200025" y="171182"/>
                </a:cubicBezTo>
                <a:lnTo>
                  <a:pt x="200025" y="285750"/>
                </a:lnTo>
                <a:close/>
              </a:path>
            </a:pathLst>
          </a:custGeom>
          <a:solidFill>
            <a:srgbClr val="FFFFFF"/>
          </a:solidFill>
        </p:spPr>
      </p:sp>
      <p:sp>
        <p:nvSpPr>
          <p:cNvPr id="17" name="Text 14"/>
          <p:cNvSpPr/>
          <p:nvPr>
            <p:custDataLst>
              <p:tags r:id="rId13"/>
            </p:custDataLst>
          </p:nvPr>
        </p:nvSpPr>
        <p:spPr>
          <a:xfrm>
            <a:off x="9753600" y="4394200"/>
            <a:ext cx="1143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公开维护</a:t>
            </a:r>
            <a:endParaRPr lang="en-US" sz="1600" dirty="0"/>
          </a:p>
        </p:txBody>
      </p:sp>
      <p:sp>
        <p:nvSpPr>
          <p:cNvPr id="18" name="Text 15"/>
          <p:cNvSpPr/>
          <p:nvPr>
            <p:custDataLst>
              <p:tags r:id="rId14"/>
            </p:custDataLst>
          </p:nvPr>
        </p:nvSpPr>
        <p:spPr>
          <a:xfrm>
            <a:off x="8744585" y="4824730"/>
            <a:ext cx="309118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独立选择，勇敢行动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>
            <p:custDataLst>
              <p:tags r:id="rId1"/>
            </p:custDataLst>
          </p:nvPr>
        </p:nvSpPr>
        <p:spPr>
          <a:xfrm>
            <a:off x="254000" y="1016000"/>
            <a:ext cx="5689600" cy="4826000"/>
          </a:xfrm>
          <a:custGeom>
            <a:avLst/>
            <a:gdLst/>
            <a:ahLst/>
            <a:cxnLst/>
            <a:rect l="l" t="t" r="r" b="b"/>
            <a:pathLst>
              <a:path w="5689600" h="4826000">
                <a:moveTo>
                  <a:pt x="101587" y="0"/>
                </a:moveTo>
                <a:lnTo>
                  <a:pt x="5588013" y="0"/>
                </a:lnTo>
                <a:cubicBezTo>
                  <a:pt x="5644118" y="0"/>
                  <a:pt x="5689600" y="45482"/>
                  <a:pt x="5689600" y="101587"/>
                </a:cubicBezTo>
                <a:lnTo>
                  <a:pt x="5689600" y="4724413"/>
                </a:lnTo>
                <a:cubicBezTo>
                  <a:pt x="5689600" y="4780518"/>
                  <a:pt x="5644118" y="4826000"/>
                  <a:pt x="5588013" y="4826000"/>
                </a:cubicBezTo>
                <a:lnTo>
                  <a:pt x="101587" y="4826000"/>
                </a:lnTo>
                <a:cubicBezTo>
                  <a:pt x="45482" y="4826000"/>
                  <a:pt x="0" y="4780518"/>
                  <a:pt x="0" y="4724413"/>
                </a:cubicBezTo>
                <a:lnTo>
                  <a:pt x="0" y="101587"/>
                </a:lnTo>
                <a:cubicBezTo>
                  <a:pt x="0" y="45482"/>
                  <a:pt x="45482" y="0"/>
                  <a:pt x="101587" y="0"/>
                </a:cubicBezTo>
                <a:close/>
              </a:path>
            </a:pathLst>
          </a:custGeom>
          <a:solidFill>
            <a:srgbClr val="E6E6FA"/>
          </a:solidFill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4" name="Text 1"/>
          <p:cNvSpPr/>
          <p:nvPr>
            <p:custDataLst>
              <p:tags r:id="rId2"/>
            </p:custDataLst>
          </p:nvPr>
        </p:nvSpPr>
        <p:spPr>
          <a:xfrm>
            <a:off x="304800" y="1219200"/>
            <a:ext cx="5588000" cy="406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朱莉家：民主型教养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Image 1" descr="https://kimi-web-img.moonshot.cn/img/www.abackup.com/ccbf456c0b56ea06f0ed6100c2ca72adeee94627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rcRect t="6762" b="6762"/>
          <a:stretch>
            <a:fillRect/>
          </a:stretch>
        </p:blipFill>
        <p:spPr>
          <a:xfrm>
            <a:off x="457200" y="1778000"/>
            <a:ext cx="5283200" cy="2032000"/>
          </a:xfrm>
          <a:prstGeom prst="roundRect">
            <a:avLst>
              <a:gd name="adj" fmla="val 3750"/>
            </a:avLst>
          </a:prstGeom>
        </p:spPr>
      </p:pic>
      <p:sp>
        <p:nvSpPr>
          <p:cNvPr id="6" name="Text 2"/>
          <p:cNvSpPr/>
          <p:nvPr>
            <p:custDataLst>
              <p:tags r:id="rId4"/>
            </p:custDataLst>
          </p:nvPr>
        </p:nvSpPr>
        <p:spPr>
          <a:xfrm>
            <a:off x="355600" y="4346074"/>
            <a:ext cx="5689600" cy="863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鼓励质疑：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允许孩子表达不同观点。</a:t>
            </a:r>
            <a:endParaRPr lang="en-US" sz="2400" dirty="0"/>
          </a:p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情感支持：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在受挫时给予理解和引导。</a:t>
            </a:r>
            <a:endParaRPr lang="en-US" sz="2400" dirty="0"/>
          </a:p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传递价值观：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用“整体大于部分之和”引导女儿关注内在。</a:t>
            </a:r>
            <a:endParaRPr lang="en-US" sz="2400" dirty="0"/>
          </a:p>
        </p:txBody>
      </p:sp>
      <p:sp>
        <p:nvSpPr>
          <p:cNvPr id="7" name="Shape 3"/>
          <p:cNvSpPr/>
          <p:nvPr>
            <p:custDataLst>
              <p:tags r:id="rId5"/>
            </p:custDataLst>
          </p:nvPr>
        </p:nvSpPr>
        <p:spPr>
          <a:xfrm>
            <a:off x="6248400" y="1016000"/>
            <a:ext cx="5689600" cy="4826000"/>
          </a:xfrm>
          <a:custGeom>
            <a:avLst/>
            <a:gdLst/>
            <a:ahLst/>
            <a:cxnLst/>
            <a:rect l="l" t="t" r="r" b="b"/>
            <a:pathLst>
              <a:path w="5689600" h="4826000">
                <a:moveTo>
                  <a:pt x="101587" y="0"/>
                </a:moveTo>
                <a:lnTo>
                  <a:pt x="5588013" y="0"/>
                </a:lnTo>
                <a:cubicBezTo>
                  <a:pt x="5644118" y="0"/>
                  <a:pt x="5689600" y="45482"/>
                  <a:pt x="5689600" y="101587"/>
                </a:cubicBezTo>
                <a:lnTo>
                  <a:pt x="5689600" y="4724413"/>
                </a:lnTo>
                <a:cubicBezTo>
                  <a:pt x="5689600" y="4780518"/>
                  <a:pt x="5644118" y="4826000"/>
                  <a:pt x="5588013" y="4826000"/>
                </a:cubicBezTo>
                <a:lnTo>
                  <a:pt x="101587" y="4826000"/>
                </a:lnTo>
                <a:cubicBezTo>
                  <a:pt x="45482" y="4826000"/>
                  <a:pt x="0" y="4780518"/>
                  <a:pt x="0" y="4724413"/>
                </a:cubicBezTo>
                <a:lnTo>
                  <a:pt x="0" y="101587"/>
                </a:lnTo>
                <a:cubicBezTo>
                  <a:pt x="0" y="45482"/>
                  <a:pt x="45482" y="0"/>
                  <a:pt x="101587" y="0"/>
                </a:cubicBezTo>
                <a:close/>
              </a:path>
            </a:pathLst>
          </a:custGeom>
          <a:solidFill>
            <a:srgbClr val="ADD8E6"/>
          </a:solidFill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8" name="Text 4"/>
          <p:cNvSpPr/>
          <p:nvPr>
            <p:custDataLst>
              <p:tags r:id="rId6"/>
            </p:custDataLst>
          </p:nvPr>
        </p:nvSpPr>
        <p:spPr>
          <a:xfrm>
            <a:off x="6299200" y="1219200"/>
            <a:ext cx="5588000" cy="406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布莱斯家：专制型教养</a:t>
            </a:r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Image 2" descr="https://kimi-web-img.moonshot.cn/img/png.pngtree.com/c9f87c6eb9aa9d2dbda9cb277c095be9c3a4638d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rcRect t="30769" b="30769"/>
          <a:stretch>
            <a:fillRect/>
          </a:stretch>
        </p:blipFill>
        <p:spPr>
          <a:xfrm>
            <a:off x="6451600" y="1778000"/>
            <a:ext cx="5283200" cy="2032000"/>
          </a:xfrm>
          <a:prstGeom prst="roundRect">
            <a:avLst>
              <a:gd name="adj" fmla="val 3750"/>
            </a:avLst>
          </a:prstGeom>
        </p:spPr>
      </p:pic>
      <p:sp>
        <p:nvSpPr>
          <p:cNvPr id="10" name="Text 5"/>
          <p:cNvSpPr/>
          <p:nvPr>
            <p:custDataLst>
              <p:tags r:id="rId8"/>
            </p:custDataLst>
          </p:nvPr>
        </p:nvSpPr>
        <p:spPr>
          <a:xfrm>
            <a:off x="6146800" y="4487244"/>
            <a:ext cx="5943600" cy="95343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强调服从：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父亲权威不容置疑。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情感压抑：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缺乏温暖和支持性的交流。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价值观传递：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以社会地位评判他人，导致儿子也以外表取人。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52,&quot;left&quot;:96,&quot;top&quot;:220,&quot;width&quot;:768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52,&quot;left&quot;:96,&quot;top&quot;:220,&quot;width&quot;:768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8,&quot;left&quot;:-13.3,&quot;top&quot;:262,&quot;width&quot;:1013.1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8,&quot;left&quot;:-13.3,&quot;top&quot;:262,&quot;width&quot;:1013.1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8,&quot;left&quot;:-13.3,&quot;top&quot;:262,&quot;width&quot;:1013.1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8,&quot;left&quot;:-13.3,&quot;top&quot;:262,&quot;width&quot;:1013.1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8,&quot;left&quot;:-13.3,&quot;top&quot;:262,&quot;width&quot;:1013.1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8,&quot;left&quot;:-13.3,&quot;top&quot;:262,&quot;width&quot;:1013.1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8,&quot;left&quot;:-13.3,&quot;top&quot;:262,&quot;width&quot;:1013.1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8,&quot;left&quot;:-13.3,&quot;top&quot;:262,&quot;width&quot;:1013.1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8,&quot;left&quot;:-13.3,&quot;top&quot;:262,&quot;width&quot;:1013.1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52,&quot;left&quot;:96,&quot;top&quot;:220,&quot;width&quot;:768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8,&quot;left&quot;:-13.3,&quot;top&quot;:262,&quot;width&quot;:1013.1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8,&quot;left&quot;:-13.3,&quot;top&quot;:262,&quot;width&quot;:1013.1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8,&quot;left&quot;:-13.3,&quot;top&quot;:262,&quot;width&quot;:1013.15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8,&quot;left&quot;:-13.3,&quot;top&quot;:262,&quot;width&quot;:1013.1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8,&quot;left&quot;:-13.3,&quot;top&quot;:262,&quot;width&quot;:1013.1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8,&quot;left&quot;:-13.3,&quot;top&quot;:262,&quot;width&quot;:1013.1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8,&quot;left&quot;:-13.3,&quot;top&quot;:262,&quot;width&quot;:1013.1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56,&quot;left&quot;:20,&quot;top&quot;:198,&quot;width&quot;:442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56,&quot;left&quot;:20,&quot;top&quot;:198,&quot;width&quot;:442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56,&quot;left&quot;:20,&quot;top&quot;:198,&quot;width&quot;:44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52,&quot;left&quot;:96,&quot;top&quot;:220,&quot;width&quot;:768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56,&quot;left&quot;:20,&quot;top&quot;:198,&quot;width&quot;:442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56,&quot;left&quot;:20,&quot;top&quot;:198,&quot;width&quot;:442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56,&quot;left&quot;:20,&quot;top&quot;:198,&quot;width&quot;:442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1.9,&quot;left&quot;:4.2,&quot;top&quot;:258,&quot;width&quot;:927.8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1.9,&quot;left&quot;:4.2,&quot;top&quot;:258,&quot;width&quot;:927.8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1.9,&quot;left&quot;:4.2,&quot;top&quot;:258,&quot;width&quot;:927.85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1.9,&quot;left&quot;:4.2,&quot;top&quot;:258,&quot;width&quot;:927.85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1.9,&quot;left&quot;:4.2,&quot;top&quot;:258,&quot;width&quot;:927.85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1.9,&quot;left&quot;:4.2,&quot;top&quot;:258,&quot;width&quot;:927.85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1.9,&quot;left&quot;:4.2,&quot;top&quot;:258,&quot;width&quot;:927.8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52,&quot;left&quot;:96,&quot;top&quot;:220,&quot;width&quot;:768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1.9,&quot;left&quot;:4.2,&quot;top&quot;:258,&quot;width&quot;:927.85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1.9,&quot;left&quot;:4.2,&quot;top&quot;:258,&quot;width&quot;:927.85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1.9,&quot;left&quot;:4.2,&quot;top&quot;:258,&quot;width&quot;:927.85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1.9,&quot;left&quot;:4.2,&quot;top&quot;:258,&quot;width&quot;:927.85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1.9,&quot;left&quot;:4.2,&quot;top&quot;:258,&quot;width&quot;:927.85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1.9,&quot;left&quot;:4.2,&quot;top&quot;:258,&quot;width&quot;:927.85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1.9,&quot;left&quot;:4.2,&quot;top&quot;:258,&quot;width&quot;:927.85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0,&quot;left&quot;:20,&quot;top&quot;:80,&quot;width&quot;:920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0,&quot;left&quot;:20,&quot;top&quot;:80,&quot;width&quot;:920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0,&quot;left&quot;:20,&quot;top&quot;:80,&quot;width&quot;:920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52,&quot;left&quot;:96,&quot;top&quot;:220,&quot;width&quot;:768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0,&quot;left&quot;:20,&quot;top&quot;:80,&quot;width&quot;:920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0,&quot;left&quot;:20,&quot;top&quot;:80,&quot;width&quot;:920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0,&quot;left&quot;:20,&quot;top&quot;:80,&quot;width&quot;:920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0,&quot;left&quot;:20,&quot;top&quot;:80,&quot;width&quot;:920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0,&quot;left&quot;:20,&quot;top&quot;:80,&quot;width&quot;:920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56,&quot;left&quot;:512,&quot;top&quot;:250,&quot;width&quot;:428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56,&quot;left&quot;:512,&quot;top&quot;:250,&quot;width&quot;:428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56,&quot;left&quot;:512,&quot;top&quot;:250,&quot;width&quot;:428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56,&quot;left&quot;:512,&quot;top&quot;:250,&quot;width&quot;:428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56,&quot;left&quot;:512,&quot;top&quot;:250,&quot;width&quot;:428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52,&quot;left&quot;:96,&quot;top&quot;:220,&quot;width&quot;:768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56,&quot;left&quot;:512,&quot;top&quot;:250,&quot;width&quot;:428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,&quot;left&quot;:66,&quot;top&quot;:234,&quot;width&quot;:828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,&quot;left&quot;:66,&quot;top&quot;:234,&quot;width&quot;:828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,&quot;left&quot;:66,&quot;top&quot;:234,&quot;width&quot;:828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,&quot;left&quot;:66,&quot;top&quot;:234,&quot;width&quot;:828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,&quot;left&quot;:66,&quot;top&quot;:234,&quot;width&quot;:828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,&quot;left&quot;:66,&quot;top&quot;:234,&quot;width&quot;:828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,&quot;left&quot;:66,&quot;top&quot;:234,&quot;width&quot;:828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,&quot;left&quot;:66,&quot;top&quot;:234,&quot;width&quot;:828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,&quot;left&quot;:66,&quot;top&quot;:234,&quot;width&quot;:82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52,&quot;left&quot;:96,&quot;top&quot;:220,&quot;width&quot;:768}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,&quot;left&quot;:66,&quot;top&quot;:234,&quot;width&quot;:828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2,&quot;left&quot;:58.33330708661417,&quot;top&quot;:220,&quot;width&quot;:833.3333858267717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2,&quot;left&quot;:58.33330708661417,&quot;top&quot;:220,&quot;width&quot;:833.3333858267717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2,&quot;left&quot;:58.33330708661417,&quot;top&quot;:220,&quot;width&quot;:833.3333858267717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2,&quot;left&quot;:58.33330708661417,&quot;top&quot;:220,&quot;width&quot;:833.3333858267717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2,&quot;left&quot;:58.33330708661417,&quot;top&quot;:220,&quot;width&quot;:833.3333858267717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2,&quot;left&quot;:58.33330708661417,&quot;top&quot;:220,&quot;width&quot;:833.3333858267717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2,&quot;left&quot;:58.33330708661417,&quot;top&quot;:220,&quot;width&quot;:833.3333858267717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2,&quot;left&quot;:58.33330708661417,&quot;top&quot;:220,&quot;width&quot;:833.3333858267717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2,&quot;left&quot;:58.33330708661417,&quot;top&quot;:220,&quot;width&quot;:833.3333858267717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52,&quot;left&quot;:96,&quot;top&quot;:220,&quot;width&quot;:768}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2,&quot;left&quot;:58.33330708661417,&quot;top&quot;:220,&quot;width&quot;:833.3333858267717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2,&quot;left&quot;:58.33330708661417,&quot;top&quot;:220,&quot;width&quot;:833.3333858267717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2,&quot;left&quot;:58.33330708661417,&quot;top&quot;:220,&quot;width&quot;:833.3333858267717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52,&quot;left&quot;:96,&quot;top&quot;:220,&quot;width&quot;:768}"/>
</p:tagLst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513</Words>
  <Application>Microsoft Office PowerPoint</Application>
  <PresentationFormat>宽屏</PresentationFormat>
  <Paragraphs>150</Paragraphs>
  <Slides>20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4" baseType="lpstr">
      <vt:lpstr>Noto Sans SC</vt:lpstr>
      <vt:lpstr>Arial</vt:lpstr>
      <vt:lpstr>MiSans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怦然心动：自尊与成长的双向奔赴</dc:title>
  <dc:subject>怦然心动：自尊与成长的双向奔赴</dc:subject>
  <dc:creator>Kimi</dc:creator>
  <cp:lastModifiedBy>Xiaoling Li</cp:lastModifiedBy>
  <cp:revision>5</cp:revision>
  <dcterms:created xsi:type="dcterms:W3CDTF">2025-11-05T13:41:00Z</dcterms:created>
  <dcterms:modified xsi:type="dcterms:W3CDTF">2025-11-09T03:31:25Z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{"Label":"怦然心动：自尊与成长的双向奔赴","ContentProducer":"001191110108MACG2KBH8F10000","ProduceID":"d45l17v2ekftba71lun0","ReservedCode1":"","ContentPropagator":"001191110108MACG2KBH8F20000","PropagateID":"d45l17v2ekftba71lun0","ReservedCode2":""}</vt:lpwstr>
  </property>
  <property fmtid="{D5CDD505-2E9C-101B-9397-08002B2CF9AE}" pid="3" name="ICV">
    <vt:lpwstr>D2E4104D001445B6AA152DB3DED05CAC_13</vt:lpwstr>
  </property>
  <property fmtid="{D5CDD505-2E9C-101B-9397-08002B2CF9AE}" pid="4" name="KSOProductBuildVer">
    <vt:lpwstr>2052-12.1.0.23542</vt:lpwstr>
  </property>
</Properties>
</file>