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12192000"/>
  <p:embeddedFontLst>
    <p:embeddedFont>
      <p:font typeface="MiSans" panose="02010600030101010101" charset="-122"/>
      <p:regular r:id="rId23"/>
    </p:embeddedFont>
    <p:embeddedFont>
      <p:font typeface="Noto Sans SC" panose="020B0200000000000000" pitchFamily="34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73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14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《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初恋那件小事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》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心理解码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1473200"/>
            <a:ext cx="495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感情发展阶段与三元论对照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9906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263650" y="24892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33350" y="147638"/>
                </a:moveTo>
                <a:cubicBezTo>
                  <a:pt x="172777" y="147638"/>
                  <a:pt x="204787" y="115627"/>
                  <a:pt x="204787" y="76200"/>
                </a:cubicBezTo>
                <a:cubicBezTo>
                  <a:pt x="204787" y="36773"/>
                  <a:pt x="172777" y="4763"/>
                  <a:pt x="133350" y="4763"/>
                </a:cubicBezTo>
                <a:cubicBezTo>
                  <a:pt x="93923" y="4763"/>
                  <a:pt x="61913" y="36773"/>
                  <a:pt x="61912" y="76200"/>
                </a:cubicBezTo>
                <a:cubicBezTo>
                  <a:pt x="61912" y="115627"/>
                  <a:pt x="93923" y="147638"/>
                  <a:pt x="133350" y="147638"/>
                </a:cubicBezTo>
                <a:close/>
                <a:moveTo>
                  <a:pt x="115669" y="180975"/>
                </a:moveTo>
                <a:cubicBezTo>
                  <a:pt x="57031" y="180975"/>
                  <a:pt x="9525" y="228481"/>
                  <a:pt x="9525" y="287119"/>
                </a:cubicBezTo>
                <a:cubicBezTo>
                  <a:pt x="9525" y="296882"/>
                  <a:pt x="17443" y="304800"/>
                  <a:pt x="27206" y="304800"/>
                </a:cubicBezTo>
                <a:lnTo>
                  <a:pt x="239494" y="304800"/>
                </a:lnTo>
                <a:cubicBezTo>
                  <a:pt x="249257" y="304800"/>
                  <a:pt x="257175" y="296882"/>
                  <a:pt x="257175" y="287119"/>
                </a:cubicBezTo>
                <a:cubicBezTo>
                  <a:pt x="257175" y="228481"/>
                  <a:pt x="209669" y="180975"/>
                  <a:pt x="151031" y="180975"/>
                </a:cubicBezTo>
                <a:lnTo>
                  <a:pt x="115669" y="180975"/>
                </a:ln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6" name="Text 3"/>
          <p:cNvSpPr/>
          <p:nvPr/>
        </p:nvSpPr>
        <p:spPr>
          <a:xfrm>
            <a:off x="1130300" y="3149600"/>
            <a:ext cx="533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陌生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2336800" y="2794000"/>
            <a:ext cx="1257300" cy="50800"/>
          </a:xfrm>
          <a:custGeom>
            <a:avLst/>
            <a:gdLst/>
            <a:ahLst/>
            <a:cxnLst/>
            <a:rect l="l" t="t" r="r" b="b"/>
            <a:pathLst>
              <a:path w="1257300" h="50800">
                <a:moveTo>
                  <a:pt x="0" y="0"/>
                </a:moveTo>
                <a:lnTo>
                  <a:pt x="1257300" y="0"/>
                </a:lnTo>
                <a:lnTo>
                  <a:pt x="12573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6E6FA"/>
              </a:gs>
              <a:gs pos="100000">
                <a:srgbClr val="D8BFD8"/>
              </a:gs>
            </a:gsLst>
            <a:lin ang="0" scaled="1"/>
          </a:gradFill>
          <a:ln/>
        </p:spPr>
      </p:sp>
      <p:sp>
        <p:nvSpPr>
          <p:cNvPr id="8" name="Shape 5"/>
          <p:cNvSpPr/>
          <p:nvPr/>
        </p:nvSpPr>
        <p:spPr>
          <a:xfrm>
            <a:off x="4123267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>
              <a:alpha val="8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4377267" y="2489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3470" y="51852"/>
                </a:moveTo>
                <a:lnTo>
                  <a:pt x="152400" y="64175"/>
                </a:lnTo>
                <a:lnTo>
                  <a:pt x="161330" y="51852"/>
                </a:lnTo>
                <a:cubicBezTo>
                  <a:pt x="176212" y="31254"/>
                  <a:pt x="200144" y="19050"/>
                  <a:pt x="225564" y="19050"/>
                </a:cubicBezTo>
                <a:cubicBezTo>
                  <a:pt x="269319" y="19050"/>
                  <a:pt x="304800" y="54531"/>
                  <a:pt x="304800" y="98286"/>
                </a:cubicBezTo>
                <a:lnTo>
                  <a:pt x="304800" y="99834"/>
                </a:lnTo>
                <a:cubicBezTo>
                  <a:pt x="304800" y="166628"/>
                  <a:pt x="221516" y="244197"/>
                  <a:pt x="178058" y="277356"/>
                </a:cubicBezTo>
                <a:cubicBezTo>
                  <a:pt x="170676" y="282952"/>
                  <a:pt x="161627" y="285750"/>
                  <a:pt x="152400" y="285750"/>
                </a:cubicBezTo>
                <a:cubicBezTo>
                  <a:pt x="143173" y="285750"/>
                  <a:pt x="134064" y="283012"/>
                  <a:pt x="126742" y="277356"/>
                </a:cubicBezTo>
                <a:cubicBezTo>
                  <a:pt x="83284" y="244197"/>
                  <a:pt x="0" y="166628"/>
                  <a:pt x="0" y="99834"/>
                </a:cubicBezTo>
                <a:lnTo>
                  <a:pt x="0" y="98286"/>
                </a:lnTo>
                <a:cubicBezTo>
                  <a:pt x="0" y="54531"/>
                  <a:pt x="35481" y="19050"/>
                  <a:pt x="79236" y="19050"/>
                </a:cubicBezTo>
                <a:cubicBezTo>
                  <a:pt x="104656" y="19050"/>
                  <a:pt x="128588" y="31254"/>
                  <a:pt x="143470" y="51852"/>
                </a:cubicBez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10" name="Text 7"/>
          <p:cNvSpPr/>
          <p:nvPr/>
        </p:nvSpPr>
        <p:spPr>
          <a:xfrm>
            <a:off x="4262967" y="3149600"/>
            <a:ext cx="533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单恋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5469467" y="2794000"/>
            <a:ext cx="1257300" cy="50800"/>
          </a:xfrm>
          <a:custGeom>
            <a:avLst/>
            <a:gdLst/>
            <a:ahLst/>
            <a:cxnLst/>
            <a:rect l="l" t="t" r="r" b="b"/>
            <a:pathLst>
              <a:path w="1257300" h="50800">
                <a:moveTo>
                  <a:pt x="0" y="0"/>
                </a:moveTo>
                <a:lnTo>
                  <a:pt x="1257300" y="0"/>
                </a:lnTo>
                <a:lnTo>
                  <a:pt x="12573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D8BFD8"/>
              </a:gs>
              <a:gs pos="100000">
                <a:srgbClr val="ADD8E6"/>
              </a:gs>
            </a:gsLst>
            <a:lin ang="0" scaled="1"/>
          </a:gradFill>
          <a:ln/>
        </p:spPr>
      </p:sp>
      <p:sp>
        <p:nvSpPr>
          <p:cNvPr id="12" name="Shape 9"/>
          <p:cNvSpPr/>
          <p:nvPr/>
        </p:nvSpPr>
        <p:spPr>
          <a:xfrm>
            <a:off x="7255934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>
              <a:alpha val="80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7490884" y="2489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28600" y="85725"/>
                </a:moveTo>
                <a:cubicBezTo>
                  <a:pt x="228600" y="143589"/>
                  <a:pt x="177403" y="190500"/>
                  <a:pt x="114300" y="190500"/>
                </a:cubicBezTo>
                <a:cubicBezTo>
                  <a:pt x="98405" y="190500"/>
                  <a:pt x="83284" y="187523"/>
                  <a:pt x="69533" y="182166"/>
                </a:cubicBezTo>
                <a:lnTo>
                  <a:pt x="20955" y="207883"/>
                </a:lnTo>
                <a:cubicBezTo>
                  <a:pt x="15419" y="210800"/>
                  <a:pt x="8632" y="209788"/>
                  <a:pt x="4167" y="205383"/>
                </a:cubicBezTo>
                <a:cubicBezTo>
                  <a:pt x="-298" y="200978"/>
                  <a:pt x="-1310" y="194131"/>
                  <a:pt x="1667" y="188595"/>
                </a:cubicBezTo>
                <a:lnTo>
                  <a:pt x="22860" y="148590"/>
                </a:lnTo>
                <a:cubicBezTo>
                  <a:pt x="8513" y="131088"/>
                  <a:pt x="0" y="109299"/>
                  <a:pt x="0" y="85725"/>
                </a:cubicBezTo>
                <a:cubicBezTo>
                  <a:pt x="0" y="27861"/>
                  <a:pt x="51197" y="-19050"/>
                  <a:pt x="114300" y="-19050"/>
                </a:cubicBezTo>
                <a:cubicBezTo>
                  <a:pt x="177403" y="-19050"/>
                  <a:pt x="228600" y="27861"/>
                  <a:pt x="228600" y="85725"/>
                </a:cubicBezTo>
                <a:close/>
                <a:moveTo>
                  <a:pt x="228600" y="304800"/>
                </a:moveTo>
                <a:cubicBezTo>
                  <a:pt x="172581" y="304800"/>
                  <a:pt x="125968" y="267831"/>
                  <a:pt x="116205" y="219075"/>
                </a:cubicBezTo>
                <a:cubicBezTo>
                  <a:pt x="187643" y="218182"/>
                  <a:pt x="249734" y="167342"/>
                  <a:pt x="256580" y="98405"/>
                </a:cubicBezTo>
                <a:cubicBezTo>
                  <a:pt x="306169" y="109835"/>
                  <a:pt x="342900" y="150971"/>
                  <a:pt x="342900" y="200025"/>
                </a:cubicBezTo>
                <a:cubicBezTo>
                  <a:pt x="342900" y="223599"/>
                  <a:pt x="334387" y="245388"/>
                  <a:pt x="320040" y="262890"/>
                </a:cubicBezTo>
                <a:lnTo>
                  <a:pt x="341233" y="302895"/>
                </a:lnTo>
                <a:cubicBezTo>
                  <a:pt x="344150" y="308431"/>
                  <a:pt x="343138" y="315218"/>
                  <a:pt x="338733" y="319683"/>
                </a:cubicBezTo>
                <a:cubicBezTo>
                  <a:pt x="334328" y="324148"/>
                  <a:pt x="327481" y="325160"/>
                  <a:pt x="321945" y="322183"/>
                </a:cubicBezTo>
                <a:lnTo>
                  <a:pt x="273368" y="296466"/>
                </a:lnTo>
                <a:cubicBezTo>
                  <a:pt x="259616" y="301823"/>
                  <a:pt x="244495" y="304800"/>
                  <a:pt x="228600" y="304800"/>
                </a:cubicBez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14" name="Text 11"/>
          <p:cNvSpPr/>
          <p:nvPr/>
        </p:nvSpPr>
        <p:spPr>
          <a:xfrm>
            <a:off x="7395634" y="3149600"/>
            <a:ext cx="533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互动</a:t>
            </a:r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8602134" y="2794000"/>
            <a:ext cx="1257300" cy="50800"/>
          </a:xfrm>
          <a:custGeom>
            <a:avLst/>
            <a:gdLst/>
            <a:ahLst/>
            <a:cxnLst/>
            <a:rect l="l" t="t" r="r" b="b"/>
            <a:pathLst>
              <a:path w="1257300" h="50800">
                <a:moveTo>
                  <a:pt x="0" y="0"/>
                </a:moveTo>
                <a:lnTo>
                  <a:pt x="1257300" y="0"/>
                </a:lnTo>
                <a:lnTo>
                  <a:pt x="12573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DD8E6"/>
              </a:gs>
              <a:gs pos="100000">
                <a:srgbClr val="FFC0CB"/>
              </a:gs>
            </a:gsLst>
            <a:lin ang="0" scaled="1"/>
          </a:gradFill>
          <a:ln/>
        </p:spPr>
      </p:sp>
      <p:sp>
        <p:nvSpPr>
          <p:cNvPr id="16" name="Shape 13"/>
          <p:cNvSpPr/>
          <p:nvPr/>
        </p:nvSpPr>
        <p:spPr>
          <a:xfrm>
            <a:off x="10388600" y="2235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>
              <a:alpha val="80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10623550" y="2489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6449" y="18455"/>
                </a:moveTo>
                <a:cubicBezTo>
                  <a:pt x="158055" y="6846"/>
                  <a:pt x="144601" y="0"/>
                  <a:pt x="130314" y="0"/>
                </a:cubicBezTo>
                <a:cubicBezTo>
                  <a:pt x="105668" y="0"/>
                  <a:pt x="85725" y="19943"/>
                  <a:pt x="85725" y="44589"/>
                </a:cubicBezTo>
                <a:lnTo>
                  <a:pt x="85725" y="46018"/>
                </a:lnTo>
                <a:cubicBezTo>
                  <a:pt x="85725" y="84356"/>
                  <a:pt x="134541" y="125432"/>
                  <a:pt x="158472" y="143232"/>
                </a:cubicBezTo>
                <a:cubicBezTo>
                  <a:pt x="166211" y="149007"/>
                  <a:pt x="176629" y="149007"/>
                  <a:pt x="184368" y="143232"/>
                </a:cubicBezTo>
                <a:cubicBezTo>
                  <a:pt x="208300" y="125373"/>
                  <a:pt x="257115" y="84356"/>
                  <a:pt x="257115" y="46018"/>
                </a:cubicBezTo>
                <a:lnTo>
                  <a:pt x="257115" y="44589"/>
                </a:lnTo>
                <a:cubicBezTo>
                  <a:pt x="257115" y="19943"/>
                  <a:pt x="237173" y="0"/>
                  <a:pt x="212527" y="0"/>
                </a:cubicBezTo>
                <a:cubicBezTo>
                  <a:pt x="198239" y="0"/>
                  <a:pt x="184785" y="6846"/>
                  <a:pt x="176391" y="18455"/>
                </a:cubicBezTo>
                <a:lnTo>
                  <a:pt x="171450" y="25420"/>
                </a:lnTo>
                <a:lnTo>
                  <a:pt x="166449" y="18455"/>
                </a:lnTo>
                <a:close/>
                <a:moveTo>
                  <a:pt x="65068" y="203299"/>
                </a:moveTo>
                <a:lnTo>
                  <a:pt x="39707" y="228600"/>
                </a:lnTo>
                <a:lnTo>
                  <a:pt x="19050" y="228600"/>
                </a:lnTo>
                <a:cubicBezTo>
                  <a:pt x="8513" y="228600"/>
                  <a:pt x="0" y="237113"/>
                  <a:pt x="0" y="247650"/>
                </a:cubicBezTo>
                <a:lnTo>
                  <a:pt x="0" y="285750"/>
                </a:lnTo>
                <a:cubicBezTo>
                  <a:pt x="0" y="296287"/>
                  <a:pt x="8513" y="304800"/>
                  <a:pt x="19050" y="304800"/>
                </a:cubicBezTo>
                <a:lnTo>
                  <a:pt x="209848" y="304800"/>
                </a:lnTo>
                <a:cubicBezTo>
                  <a:pt x="227112" y="304800"/>
                  <a:pt x="243959" y="299264"/>
                  <a:pt x="257889" y="289024"/>
                </a:cubicBezTo>
                <a:lnTo>
                  <a:pt x="333256" y="233482"/>
                </a:lnTo>
                <a:cubicBezTo>
                  <a:pt x="343852" y="225683"/>
                  <a:pt x="346115" y="210800"/>
                  <a:pt x="338316" y="200204"/>
                </a:cubicBezTo>
                <a:cubicBezTo>
                  <a:pt x="330518" y="189607"/>
                  <a:pt x="315635" y="187345"/>
                  <a:pt x="305038" y="195143"/>
                </a:cubicBezTo>
                <a:lnTo>
                  <a:pt x="233720" y="247650"/>
                </a:lnTo>
                <a:lnTo>
                  <a:pt x="166688" y="247650"/>
                </a:lnTo>
                <a:cubicBezTo>
                  <a:pt x="158770" y="247650"/>
                  <a:pt x="152400" y="241280"/>
                  <a:pt x="152400" y="233363"/>
                </a:cubicBezTo>
                <a:cubicBezTo>
                  <a:pt x="152400" y="225445"/>
                  <a:pt x="158770" y="219075"/>
                  <a:pt x="166688" y="219075"/>
                </a:cubicBezTo>
                <a:lnTo>
                  <a:pt x="209550" y="219075"/>
                </a:lnTo>
                <a:cubicBezTo>
                  <a:pt x="220087" y="219075"/>
                  <a:pt x="228600" y="210562"/>
                  <a:pt x="228600" y="200025"/>
                </a:cubicBezTo>
                <a:cubicBezTo>
                  <a:pt x="228600" y="189488"/>
                  <a:pt x="220087" y="180975"/>
                  <a:pt x="209550" y="180975"/>
                </a:cubicBezTo>
                <a:lnTo>
                  <a:pt x="118943" y="180975"/>
                </a:lnTo>
                <a:cubicBezTo>
                  <a:pt x="98762" y="180975"/>
                  <a:pt x="79355" y="189012"/>
                  <a:pt x="65068" y="203299"/>
                </a:cubicBezTo>
                <a:close/>
              </a:path>
            </a:pathLst>
          </a:custGeom>
          <a:solidFill>
            <a:srgbClr val="333333"/>
          </a:solidFill>
          <a:ln/>
        </p:spPr>
      </p:sp>
      <p:sp>
        <p:nvSpPr>
          <p:cNvPr id="18" name="Text 15"/>
          <p:cNvSpPr/>
          <p:nvPr/>
        </p:nvSpPr>
        <p:spPr>
          <a:xfrm>
            <a:off x="10528300" y="3149600"/>
            <a:ext cx="533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双向</a:t>
            </a:r>
            <a:endParaRPr lang="en-US" dirty="0"/>
          </a:p>
        </p:txBody>
      </p:sp>
      <p:sp>
        <p:nvSpPr>
          <p:cNvPr id="19" name="Shape 16"/>
          <p:cNvSpPr/>
          <p:nvPr/>
        </p:nvSpPr>
        <p:spPr>
          <a:xfrm>
            <a:off x="254000" y="3810000"/>
            <a:ext cx="3759200" cy="965200"/>
          </a:xfrm>
          <a:custGeom>
            <a:avLst/>
            <a:gdLst/>
            <a:ahLst/>
            <a:cxnLst/>
            <a:rect l="l" t="t" r="r" b="b"/>
            <a:pathLst>
              <a:path w="3759200" h="965200">
                <a:moveTo>
                  <a:pt x="101597" y="0"/>
                </a:moveTo>
                <a:lnTo>
                  <a:pt x="3657603" y="0"/>
                </a:lnTo>
                <a:cubicBezTo>
                  <a:pt x="3713713" y="0"/>
                  <a:pt x="3759200" y="45487"/>
                  <a:pt x="3759200" y="101597"/>
                </a:cubicBezTo>
                <a:lnTo>
                  <a:pt x="3759200" y="863603"/>
                </a:lnTo>
                <a:cubicBezTo>
                  <a:pt x="3759200" y="919713"/>
                  <a:pt x="3713713" y="965200"/>
                  <a:pt x="3657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292100" y="3784600"/>
            <a:ext cx="368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(Passion)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317500" y="4368800"/>
            <a:ext cx="363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最先出现，是单恋阶段的主要驱动力。</a:t>
            </a:r>
            <a:endParaRPr lang="en-US" sz="2000" dirty="0"/>
          </a:p>
        </p:txBody>
      </p:sp>
      <p:sp>
        <p:nvSpPr>
          <p:cNvPr id="22" name="Shape 19"/>
          <p:cNvSpPr/>
          <p:nvPr/>
        </p:nvSpPr>
        <p:spPr>
          <a:xfrm>
            <a:off x="4216400" y="3810000"/>
            <a:ext cx="3759200" cy="965200"/>
          </a:xfrm>
          <a:custGeom>
            <a:avLst/>
            <a:gdLst/>
            <a:ahLst/>
            <a:cxnLst/>
            <a:rect l="l" t="t" r="r" b="b"/>
            <a:pathLst>
              <a:path w="3759200" h="965200">
                <a:moveTo>
                  <a:pt x="101597" y="0"/>
                </a:moveTo>
                <a:lnTo>
                  <a:pt x="3657603" y="0"/>
                </a:lnTo>
                <a:cubicBezTo>
                  <a:pt x="3713713" y="0"/>
                  <a:pt x="3759200" y="45487"/>
                  <a:pt x="3759200" y="101597"/>
                </a:cubicBezTo>
                <a:lnTo>
                  <a:pt x="3759200" y="863603"/>
                </a:lnTo>
                <a:cubicBezTo>
                  <a:pt x="3759200" y="919713"/>
                  <a:pt x="3713713" y="965200"/>
                  <a:pt x="3657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4254500" y="3784600"/>
            <a:ext cx="368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 (Intimacy)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4279900" y="4368800"/>
            <a:ext cx="363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随互动增加而发展，深化情感连接。</a:t>
            </a:r>
            <a:endParaRPr lang="en-US" sz="2000" dirty="0"/>
          </a:p>
        </p:txBody>
      </p:sp>
      <p:sp>
        <p:nvSpPr>
          <p:cNvPr id="25" name="Shape 22"/>
          <p:cNvSpPr/>
          <p:nvPr/>
        </p:nvSpPr>
        <p:spPr>
          <a:xfrm>
            <a:off x="8178800" y="3810000"/>
            <a:ext cx="3759200" cy="965200"/>
          </a:xfrm>
          <a:custGeom>
            <a:avLst/>
            <a:gdLst/>
            <a:ahLst/>
            <a:cxnLst/>
            <a:rect l="l" t="t" r="r" b="b"/>
            <a:pathLst>
              <a:path w="3759200" h="965200">
                <a:moveTo>
                  <a:pt x="101597" y="0"/>
                </a:moveTo>
                <a:lnTo>
                  <a:pt x="3657603" y="0"/>
                </a:lnTo>
                <a:cubicBezTo>
                  <a:pt x="3713713" y="0"/>
                  <a:pt x="3759200" y="45487"/>
                  <a:pt x="3759200" y="101597"/>
                </a:cubicBezTo>
                <a:lnTo>
                  <a:pt x="3759200" y="863603"/>
                </a:lnTo>
                <a:cubicBezTo>
                  <a:pt x="3759200" y="919713"/>
                  <a:pt x="3713713" y="965200"/>
                  <a:pt x="3657603" y="965200"/>
                </a:cubicBezTo>
                <a:lnTo>
                  <a:pt x="101597" y="965200"/>
                </a:lnTo>
                <a:cubicBezTo>
                  <a:pt x="45487" y="965200"/>
                  <a:pt x="0" y="919713"/>
                  <a:pt x="0" y="8636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8216900" y="3784600"/>
            <a:ext cx="368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承诺 (Commitment)</a:t>
            </a:r>
            <a:endParaRPr lang="en-US" sz="1600" dirty="0"/>
          </a:p>
        </p:txBody>
      </p:sp>
      <p:sp>
        <p:nvSpPr>
          <p:cNvPr id="27" name="Text 24"/>
          <p:cNvSpPr/>
          <p:nvPr/>
        </p:nvSpPr>
        <p:spPr>
          <a:xfrm>
            <a:off x="8242300" y="4368800"/>
            <a:ext cx="3632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在结尾萌芽，标志关系进入新阶段。</a:t>
            </a:r>
            <a:endParaRPr lang="en-US" sz="2000" dirty="0"/>
          </a:p>
        </p:txBody>
      </p:sp>
      <p:sp>
        <p:nvSpPr>
          <p:cNvPr id="28" name="Text 25"/>
          <p:cNvSpPr/>
          <p:nvPr/>
        </p:nvSpPr>
        <p:spPr>
          <a:xfrm>
            <a:off x="0" y="5080000"/>
            <a:ext cx="12192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爱情从“不完整”到“完形”，打破了对“一见钟情”的刻板期待，展现了其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动态发展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的本质。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解析：多视角理论映射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160112"/>
            <a:ext cx="599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吸引力法则在细节中的显影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1808213"/>
            <a:ext cx="5994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影片通过制造共同空间与小水的外貌变化，使双方的吸引力逐步对等，这正是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吸引力法则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的生动体现。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2616200"/>
            <a:ext cx="5689600" cy="863600"/>
          </a:xfrm>
          <a:custGeom>
            <a:avLst/>
            <a:gdLst/>
            <a:ahLst/>
            <a:cxnLst/>
            <a:rect l="l" t="t" r="r" b="b"/>
            <a:pathLst>
              <a:path w="5689600" h="863600">
                <a:moveTo>
                  <a:pt x="101603" y="0"/>
                </a:moveTo>
                <a:lnTo>
                  <a:pt x="5587997" y="0"/>
                </a:lnTo>
                <a:cubicBezTo>
                  <a:pt x="5644111" y="0"/>
                  <a:pt x="5689600" y="45489"/>
                  <a:pt x="5689600" y="101603"/>
                </a:cubicBezTo>
                <a:lnTo>
                  <a:pt x="5689600" y="761997"/>
                </a:lnTo>
                <a:cubicBezTo>
                  <a:pt x="5689600" y="818111"/>
                  <a:pt x="5644111" y="863600"/>
                  <a:pt x="5587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06400" y="2768600"/>
            <a:ext cx="558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接近性 (Proximity)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06400" y="3073400"/>
            <a:ext cx="5562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“图书馆同坐”等高频互动，创造了熟悉感。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254000" y="3632200"/>
            <a:ext cx="5689600" cy="863600"/>
          </a:xfrm>
          <a:custGeom>
            <a:avLst/>
            <a:gdLst/>
            <a:ahLst/>
            <a:cxnLst/>
            <a:rect l="l" t="t" r="r" b="b"/>
            <a:pathLst>
              <a:path w="5689600" h="863600">
                <a:moveTo>
                  <a:pt x="101603" y="0"/>
                </a:moveTo>
                <a:lnTo>
                  <a:pt x="5587997" y="0"/>
                </a:lnTo>
                <a:cubicBezTo>
                  <a:pt x="5644111" y="0"/>
                  <a:pt x="5689600" y="45489"/>
                  <a:pt x="5689600" y="101603"/>
                </a:cubicBezTo>
                <a:lnTo>
                  <a:pt x="5689600" y="761997"/>
                </a:lnTo>
                <a:cubicBezTo>
                  <a:pt x="5689600" y="818111"/>
                  <a:pt x="5644111" y="863600"/>
                  <a:pt x="5587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406400" y="3784600"/>
            <a:ext cx="558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相似性 (Similarity)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406400" y="4089400"/>
            <a:ext cx="5562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共同参与活动，培养了相似的爱好与经历。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254000" y="4648200"/>
            <a:ext cx="5689600" cy="863600"/>
          </a:xfrm>
          <a:custGeom>
            <a:avLst/>
            <a:gdLst/>
            <a:ahLst/>
            <a:cxnLst/>
            <a:rect l="l" t="t" r="r" b="b"/>
            <a:pathLst>
              <a:path w="5689600" h="863600">
                <a:moveTo>
                  <a:pt x="101603" y="0"/>
                </a:moveTo>
                <a:lnTo>
                  <a:pt x="5587997" y="0"/>
                </a:lnTo>
                <a:cubicBezTo>
                  <a:pt x="5644111" y="0"/>
                  <a:pt x="5689600" y="45489"/>
                  <a:pt x="5689600" y="101603"/>
                </a:cubicBezTo>
                <a:lnTo>
                  <a:pt x="5689600" y="761997"/>
                </a:lnTo>
                <a:cubicBezTo>
                  <a:pt x="5689600" y="818111"/>
                  <a:pt x="5644111" y="863600"/>
                  <a:pt x="55879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406400" y="4800600"/>
            <a:ext cx="558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外表吸引力 (Appearance)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406400" y="5105400"/>
            <a:ext cx="5562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小水外貌的改变，是自我照顾态度的外化。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C3E05D-4E78-6FE5-07A6-EFF36224B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41"/>
          <a:stretch>
            <a:fillRect/>
          </a:stretch>
        </p:blipFill>
        <p:spPr bwMode="auto">
          <a:xfrm>
            <a:off x="6248400" y="1854200"/>
            <a:ext cx="517525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0160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理想化褪去与真实接纳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279400" y="4368800"/>
            <a:ext cx="490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理想化投射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393700" y="5211812"/>
            <a:ext cx="485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小水将阿亮的照片拼贴，投射完美想象。</a:t>
            </a:r>
            <a:endParaRPr lang="en-US" sz="2400" dirty="0"/>
          </a:p>
        </p:txBody>
      </p:sp>
      <p:sp>
        <p:nvSpPr>
          <p:cNvPr id="7" name="Shape 3"/>
          <p:cNvSpPr/>
          <p:nvPr/>
        </p:nvSpPr>
        <p:spPr>
          <a:xfrm>
            <a:off x="5753100" y="27686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674608" y="277892"/>
                </a:moveTo>
                <a:cubicBezTo>
                  <a:pt x="689491" y="292775"/>
                  <a:pt x="689491" y="316944"/>
                  <a:pt x="674608" y="331827"/>
                </a:cubicBezTo>
                <a:lnTo>
                  <a:pt x="522208" y="484227"/>
                </a:lnTo>
                <a:cubicBezTo>
                  <a:pt x="511254" y="495181"/>
                  <a:pt x="494943" y="498396"/>
                  <a:pt x="480655" y="492442"/>
                </a:cubicBezTo>
                <a:cubicBezTo>
                  <a:pt x="466368" y="486489"/>
                  <a:pt x="457200" y="472559"/>
                  <a:pt x="457200" y="457200"/>
                </a:cubicBezTo>
                <a:lnTo>
                  <a:pt x="457200" y="381000"/>
                </a:lnTo>
                <a:lnTo>
                  <a:pt x="57150" y="381000"/>
                </a:lnTo>
                <a:cubicBezTo>
                  <a:pt x="25598" y="381000"/>
                  <a:pt x="0" y="355402"/>
                  <a:pt x="0" y="323850"/>
                </a:cubicBezTo>
                <a:lnTo>
                  <a:pt x="0" y="285750"/>
                </a:lnTo>
                <a:cubicBezTo>
                  <a:pt x="0" y="254198"/>
                  <a:pt x="25598" y="228600"/>
                  <a:pt x="57150" y="228600"/>
                </a:cubicBezTo>
                <a:lnTo>
                  <a:pt x="457200" y="228600"/>
                </a:lnTo>
                <a:lnTo>
                  <a:pt x="457200" y="152400"/>
                </a:lnTo>
                <a:cubicBezTo>
                  <a:pt x="457200" y="137041"/>
                  <a:pt x="466487" y="123111"/>
                  <a:pt x="480774" y="117157"/>
                </a:cubicBezTo>
                <a:cubicBezTo>
                  <a:pt x="495062" y="111204"/>
                  <a:pt x="511373" y="114538"/>
                  <a:pt x="522327" y="125373"/>
                </a:cubicBezTo>
                <a:lnTo>
                  <a:pt x="674727" y="27777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</p:sp>
      <p:sp>
        <p:nvSpPr>
          <p:cNvPr id="8" name="Text 4"/>
          <p:cNvSpPr/>
          <p:nvPr/>
        </p:nvSpPr>
        <p:spPr>
          <a:xfrm>
            <a:off x="4939431" y="3591694"/>
            <a:ext cx="2313138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“钥匙扣误会”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幻想破灭</a:t>
            </a:r>
            <a:endParaRPr lang="en-US" sz="2400" dirty="0"/>
          </a:p>
        </p:txBody>
      </p:sp>
      <p:sp>
        <p:nvSpPr>
          <p:cNvPr id="10" name="Text 5"/>
          <p:cNvSpPr/>
          <p:nvPr/>
        </p:nvSpPr>
        <p:spPr>
          <a:xfrm>
            <a:off x="7010400" y="4368800"/>
            <a:ext cx="490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真实接纳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7124700" y="5211812"/>
            <a:ext cx="485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看到阿亮</a:t>
            </a:r>
            <a:r>
              <a:rPr lang="zh-CN" alt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悲伤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，神情转为理解与心疼。</a:t>
            </a:r>
            <a:endParaRPr lang="en-US" sz="2400" dirty="0"/>
          </a:p>
        </p:txBody>
      </p:sp>
      <p:sp>
        <p:nvSpPr>
          <p:cNvPr id="12" name="Shape 7"/>
          <p:cNvSpPr/>
          <p:nvPr/>
        </p:nvSpPr>
        <p:spPr>
          <a:xfrm>
            <a:off x="393700" y="6159098"/>
            <a:ext cx="11684000" cy="558800"/>
          </a:xfrm>
          <a:custGeom>
            <a:avLst/>
            <a:gdLst/>
            <a:ahLst/>
            <a:cxnLst/>
            <a:rect l="l" t="t" r="r" b="b"/>
            <a:pathLst>
              <a:path w="11684000" h="558800">
                <a:moveTo>
                  <a:pt x="101601" y="0"/>
                </a:moveTo>
                <a:lnTo>
                  <a:pt x="11582399" y="0"/>
                </a:lnTo>
                <a:cubicBezTo>
                  <a:pt x="11638512" y="0"/>
                  <a:pt x="11684000" y="45488"/>
                  <a:pt x="11684000" y="101601"/>
                </a:cubicBezTo>
                <a:lnTo>
                  <a:pt x="11684000" y="457199"/>
                </a:lnTo>
                <a:cubicBezTo>
                  <a:pt x="11684000" y="513312"/>
                  <a:pt x="11638512" y="558800"/>
                  <a:pt x="115823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60000"/>
            </a:schemeClr>
          </a:solidFill>
          <a:ln/>
        </p:spPr>
      </p:sp>
      <p:sp>
        <p:nvSpPr>
          <p:cNvPr id="13" name="Text 8"/>
          <p:cNvSpPr/>
          <p:nvPr/>
        </p:nvSpPr>
        <p:spPr>
          <a:xfrm>
            <a:off x="222250" y="6311498"/>
            <a:ext cx="11747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健康关系需经历“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理想化—去理想化—整合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”</a:t>
            </a:r>
            <a:r>
              <a:rPr lang="en-US" sz="2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三阶段，冲突亦可成为亲密深化的契机</a:t>
            </a:r>
            <a:endParaRPr lang="en-US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2DD3DC1-CF1F-4F99-C536-84FE487E8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1"/>
          <a:stretch>
            <a:fillRect/>
          </a:stretch>
        </p:blipFill>
        <p:spPr bwMode="auto">
          <a:xfrm>
            <a:off x="938480" y="995610"/>
            <a:ext cx="3062471" cy="326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EAF36ED-7FFD-A8CE-DF2B-E22347B6B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180" y="995610"/>
            <a:ext cx="3266005" cy="32620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升华：从故事到自我成长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397000"/>
            <a:ext cx="594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爱情作为自我成长引擎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159000"/>
            <a:ext cx="5638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小水的成长源于“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投射认同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”机制，她将阿亮的优点内化为自我追求的目标。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330200" y="3149599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63500" y="158750"/>
                </a:moveTo>
                <a:lnTo>
                  <a:pt x="12154" y="158750"/>
                </a:lnTo>
                <a:cubicBezTo>
                  <a:pt x="-198" y="158750"/>
                  <a:pt x="-7789" y="145306"/>
                  <a:pt x="-1439" y="134689"/>
                </a:cubicBezTo>
                <a:lnTo>
                  <a:pt x="24805" y="90934"/>
                </a:lnTo>
                <a:cubicBezTo>
                  <a:pt x="29121" y="83741"/>
                  <a:pt x="36860" y="79375"/>
                  <a:pt x="45244" y="79375"/>
                </a:cubicBezTo>
                <a:lnTo>
                  <a:pt x="92373" y="79375"/>
                </a:lnTo>
                <a:cubicBezTo>
                  <a:pt x="130125" y="15429"/>
                  <a:pt x="186432" y="12204"/>
                  <a:pt x="224086" y="17711"/>
                </a:cubicBezTo>
                <a:cubicBezTo>
                  <a:pt x="230436" y="18653"/>
                  <a:pt x="235396" y="23614"/>
                  <a:pt x="236289" y="29914"/>
                </a:cubicBezTo>
                <a:cubicBezTo>
                  <a:pt x="241796" y="67568"/>
                  <a:pt x="238571" y="123875"/>
                  <a:pt x="174625" y="161627"/>
                </a:cubicBezTo>
                <a:lnTo>
                  <a:pt x="174625" y="208756"/>
                </a:lnTo>
                <a:cubicBezTo>
                  <a:pt x="174625" y="217140"/>
                  <a:pt x="170259" y="224879"/>
                  <a:pt x="163066" y="229195"/>
                </a:cubicBezTo>
                <a:lnTo>
                  <a:pt x="119311" y="255439"/>
                </a:lnTo>
                <a:cubicBezTo>
                  <a:pt x="108744" y="261789"/>
                  <a:pt x="95250" y="254149"/>
                  <a:pt x="95250" y="241846"/>
                </a:cubicBezTo>
                <a:lnTo>
                  <a:pt x="95250" y="190500"/>
                </a:lnTo>
                <a:cubicBezTo>
                  <a:pt x="95250" y="172988"/>
                  <a:pt x="81012" y="158750"/>
                  <a:pt x="63500" y="158750"/>
                </a:cubicBezTo>
                <a:lnTo>
                  <a:pt x="63450" y="158750"/>
                </a:lnTo>
                <a:close/>
                <a:moveTo>
                  <a:pt x="198438" y="79375"/>
                </a:moveTo>
                <a:cubicBezTo>
                  <a:pt x="198438" y="66233"/>
                  <a:pt x="187767" y="55563"/>
                  <a:pt x="174625" y="55563"/>
                </a:cubicBezTo>
                <a:cubicBezTo>
                  <a:pt x="161483" y="55563"/>
                  <a:pt x="150813" y="66233"/>
                  <a:pt x="150813" y="79375"/>
                </a:cubicBezTo>
                <a:cubicBezTo>
                  <a:pt x="150813" y="92517"/>
                  <a:pt x="161483" y="103188"/>
                  <a:pt x="174625" y="103188"/>
                </a:cubicBezTo>
                <a:cubicBezTo>
                  <a:pt x="187767" y="103188"/>
                  <a:pt x="198438" y="92517"/>
                  <a:pt x="198438" y="79375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6" name="Text 3"/>
          <p:cNvSpPr/>
          <p:nvPr/>
        </p:nvSpPr>
        <p:spPr>
          <a:xfrm>
            <a:off x="687388" y="3022600"/>
            <a:ext cx="5076824" cy="507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外部动机: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为了吸引阿亮而开始改变。</a:t>
            </a:r>
            <a:endParaRPr lang="en-US" sz="2400" dirty="0"/>
          </a:p>
        </p:txBody>
      </p:sp>
      <p:sp>
        <p:nvSpPr>
          <p:cNvPr id="7" name="Shape 4"/>
          <p:cNvSpPr/>
          <p:nvPr/>
        </p:nvSpPr>
        <p:spPr>
          <a:xfrm>
            <a:off x="389123" y="3728630"/>
            <a:ext cx="152882" cy="213538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145306" y="190500"/>
                </a:moveTo>
                <a:cubicBezTo>
                  <a:pt x="148927" y="179437"/>
                  <a:pt x="156170" y="169416"/>
                  <a:pt x="164356" y="160784"/>
                </a:cubicBezTo>
                <a:cubicBezTo>
                  <a:pt x="180578" y="143718"/>
                  <a:pt x="190500" y="120650"/>
                  <a:pt x="190500" y="95250"/>
                </a:cubicBezTo>
                <a:cubicBezTo>
                  <a:pt x="190500" y="42664"/>
                  <a:pt x="147836" y="0"/>
                  <a:pt x="95250" y="0"/>
                </a:cubicBezTo>
                <a:cubicBezTo>
                  <a:pt x="42664" y="0"/>
                  <a:pt x="0" y="42664"/>
                  <a:pt x="0" y="95250"/>
                </a:cubicBezTo>
                <a:cubicBezTo>
                  <a:pt x="0" y="120650"/>
                  <a:pt x="9922" y="143718"/>
                  <a:pt x="26144" y="160784"/>
                </a:cubicBezTo>
                <a:cubicBezTo>
                  <a:pt x="34330" y="169416"/>
                  <a:pt x="41622" y="179437"/>
                  <a:pt x="45194" y="190500"/>
                </a:cubicBezTo>
                <a:lnTo>
                  <a:pt x="145256" y="190500"/>
                </a:lnTo>
                <a:close/>
                <a:moveTo>
                  <a:pt x="142875" y="214313"/>
                </a:moveTo>
                <a:lnTo>
                  <a:pt x="47625" y="214313"/>
                </a:lnTo>
                <a:lnTo>
                  <a:pt x="47625" y="222250"/>
                </a:lnTo>
                <a:cubicBezTo>
                  <a:pt x="47625" y="244177"/>
                  <a:pt x="65385" y="261937"/>
                  <a:pt x="87313" y="261937"/>
                </a:cubicBezTo>
                <a:lnTo>
                  <a:pt x="103188" y="261937"/>
                </a:lnTo>
                <a:cubicBezTo>
                  <a:pt x="125115" y="261937"/>
                  <a:pt x="142875" y="244177"/>
                  <a:pt x="142875" y="222250"/>
                </a:cubicBezTo>
                <a:lnTo>
                  <a:pt x="142875" y="214313"/>
                </a:lnTo>
                <a:close/>
                <a:moveTo>
                  <a:pt x="91281" y="55563"/>
                </a:moveTo>
                <a:cubicBezTo>
                  <a:pt x="71537" y="55563"/>
                  <a:pt x="55563" y="71537"/>
                  <a:pt x="55563" y="91281"/>
                </a:cubicBezTo>
                <a:cubicBezTo>
                  <a:pt x="55563" y="97879"/>
                  <a:pt x="50254" y="103188"/>
                  <a:pt x="43656" y="103188"/>
                </a:cubicBezTo>
                <a:cubicBezTo>
                  <a:pt x="37058" y="103188"/>
                  <a:pt x="31750" y="97879"/>
                  <a:pt x="31750" y="91281"/>
                </a:cubicBezTo>
                <a:cubicBezTo>
                  <a:pt x="31750" y="58390"/>
                  <a:pt x="58390" y="31750"/>
                  <a:pt x="91281" y="31750"/>
                </a:cubicBezTo>
                <a:cubicBezTo>
                  <a:pt x="97879" y="31750"/>
                  <a:pt x="103188" y="37058"/>
                  <a:pt x="103188" y="43656"/>
                </a:cubicBezTo>
                <a:cubicBezTo>
                  <a:pt x="103188" y="50254"/>
                  <a:pt x="97879" y="55563"/>
                  <a:pt x="91281" y="55563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8" name="Text 5"/>
          <p:cNvSpPr/>
          <p:nvPr/>
        </p:nvSpPr>
        <p:spPr>
          <a:xfrm>
            <a:off x="728663" y="3581400"/>
            <a:ext cx="5654674" cy="507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内部转化: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动力内化为对更好自我的追求。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298450" y="4343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71586" y="0"/>
                </a:moveTo>
                <a:lnTo>
                  <a:pt x="182711" y="0"/>
                </a:lnTo>
                <a:cubicBezTo>
                  <a:pt x="195858" y="0"/>
                  <a:pt x="206573" y="10815"/>
                  <a:pt x="206077" y="23912"/>
                </a:cubicBezTo>
                <a:cubicBezTo>
                  <a:pt x="205978" y="26541"/>
                  <a:pt x="205879" y="29170"/>
                  <a:pt x="205730" y="31750"/>
                </a:cubicBezTo>
                <a:lnTo>
                  <a:pt x="230336" y="31750"/>
                </a:lnTo>
                <a:cubicBezTo>
                  <a:pt x="243284" y="31750"/>
                  <a:pt x="254695" y="42466"/>
                  <a:pt x="253702" y="56455"/>
                </a:cubicBezTo>
                <a:cubicBezTo>
                  <a:pt x="249982" y="107900"/>
                  <a:pt x="223689" y="136178"/>
                  <a:pt x="195163" y="150961"/>
                </a:cubicBezTo>
                <a:cubicBezTo>
                  <a:pt x="187325" y="155029"/>
                  <a:pt x="179338" y="158055"/>
                  <a:pt x="171748" y="160288"/>
                </a:cubicBezTo>
                <a:cubicBezTo>
                  <a:pt x="161727" y="174476"/>
                  <a:pt x="151309" y="181967"/>
                  <a:pt x="143024" y="185986"/>
                </a:cubicBezTo>
                <a:lnTo>
                  <a:pt x="143024" y="222250"/>
                </a:lnTo>
                <a:lnTo>
                  <a:pt x="174774" y="222250"/>
                </a:lnTo>
                <a:cubicBezTo>
                  <a:pt x="183555" y="222250"/>
                  <a:pt x="190649" y="229344"/>
                  <a:pt x="190649" y="238125"/>
                </a:cubicBezTo>
                <a:cubicBezTo>
                  <a:pt x="190649" y="246906"/>
                  <a:pt x="183555" y="254000"/>
                  <a:pt x="174774" y="254000"/>
                </a:cubicBezTo>
                <a:lnTo>
                  <a:pt x="79524" y="254000"/>
                </a:lnTo>
                <a:cubicBezTo>
                  <a:pt x="70743" y="254000"/>
                  <a:pt x="63649" y="246906"/>
                  <a:pt x="63649" y="238125"/>
                </a:cubicBezTo>
                <a:cubicBezTo>
                  <a:pt x="63649" y="229344"/>
                  <a:pt x="70743" y="222250"/>
                  <a:pt x="79524" y="222250"/>
                </a:cubicBezTo>
                <a:lnTo>
                  <a:pt x="111274" y="222250"/>
                </a:lnTo>
                <a:lnTo>
                  <a:pt x="111274" y="185986"/>
                </a:lnTo>
                <a:cubicBezTo>
                  <a:pt x="103336" y="182166"/>
                  <a:pt x="93464" y="175071"/>
                  <a:pt x="83840" y="162024"/>
                </a:cubicBezTo>
                <a:cubicBezTo>
                  <a:pt x="74712" y="159643"/>
                  <a:pt x="64790" y="156021"/>
                  <a:pt x="55116" y="150564"/>
                </a:cubicBezTo>
                <a:cubicBezTo>
                  <a:pt x="28277" y="135533"/>
                  <a:pt x="4068" y="107206"/>
                  <a:pt x="595" y="56356"/>
                </a:cubicBezTo>
                <a:cubicBezTo>
                  <a:pt x="-347" y="42416"/>
                  <a:pt x="11013" y="31700"/>
                  <a:pt x="23961" y="31700"/>
                </a:cubicBezTo>
                <a:lnTo>
                  <a:pt x="48568" y="31700"/>
                </a:lnTo>
                <a:cubicBezTo>
                  <a:pt x="48419" y="29121"/>
                  <a:pt x="48320" y="26541"/>
                  <a:pt x="48220" y="23862"/>
                </a:cubicBezTo>
                <a:cubicBezTo>
                  <a:pt x="47724" y="10716"/>
                  <a:pt x="58440" y="-50"/>
                  <a:pt x="71586" y="-50"/>
                </a:cubicBezTo>
                <a:close/>
                <a:moveTo>
                  <a:pt x="50354" y="55563"/>
                </a:moveTo>
                <a:lnTo>
                  <a:pt x="24358" y="55563"/>
                </a:lnTo>
                <a:cubicBezTo>
                  <a:pt x="27434" y="97582"/>
                  <a:pt x="46732" y="118616"/>
                  <a:pt x="66625" y="129778"/>
                </a:cubicBezTo>
                <a:cubicBezTo>
                  <a:pt x="59482" y="111274"/>
                  <a:pt x="53578" y="87114"/>
                  <a:pt x="50354" y="55563"/>
                </a:cubicBezTo>
                <a:close/>
                <a:moveTo>
                  <a:pt x="188516" y="127397"/>
                </a:moveTo>
                <a:cubicBezTo>
                  <a:pt x="208607" y="115590"/>
                  <a:pt x="226764" y="94605"/>
                  <a:pt x="229840" y="55563"/>
                </a:cubicBezTo>
                <a:lnTo>
                  <a:pt x="203895" y="55563"/>
                </a:lnTo>
                <a:cubicBezTo>
                  <a:pt x="200819" y="85775"/>
                  <a:pt x="195263" y="109240"/>
                  <a:pt x="188516" y="127397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0" name="Text 7"/>
          <p:cNvSpPr/>
          <p:nvPr/>
        </p:nvSpPr>
        <p:spPr>
          <a:xfrm>
            <a:off x="685800" y="4267801"/>
            <a:ext cx="6090385" cy="434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核心启示: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好的爱情让双方成为更好的自己。</a:t>
            </a:r>
            <a:endParaRPr lang="en-US" sz="24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2AFBA3A-23A8-8CF3-AD6F-7900BF9E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35" y="520832"/>
            <a:ext cx="4486973" cy="57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1346200"/>
            <a:ext cx="495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真诚表达与时机成熟的意义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061244" y="2108199"/>
            <a:ext cx="4673600" cy="3214571"/>
          </a:xfrm>
          <a:custGeom>
            <a:avLst/>
            <a:gdLst/>
            <a:ahLst/>
            <a:cxnLst/>
            <a:rect l="l" t="t" r="r" b="b"/>
            <a:pathLst>
              <a:path w="4673600" h="2692400">
                <a:moveTo>
                  <a:pt x="101611" y="0"/>
                </a:moveTo>
                <a:lnTo>
                  <a:pt x="4571989" y="0"/>
                </a:lnTo>
                <a:cubicBezTo>
                  <a:pt x="4628107" y="0"/>
                  <a:pt x="4673600" y="45493"/>
                  <a:pt x="4673600" y="101611"/>
                </a:cubicBezTo>
                <a:lnTo>
                  <a:pt x="4673600" y="2590789"/>
                </a:lnTo>
                <a:cubicBezTo>
                  <a:pt x="4673600" y="2646907"/>
                  <a:pt x="4628107" y="2692400"/>
                  <a:pt x="45719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226118" y="2062212"/>
            <a:ext cx="6684545" cy="696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策略一：立刻表白</a:t>
            </a:r>
            <a:endParaRPr lang="en-US" sz="2400" dirty="0"/>
          </a:p>
        </p:txBody>
      </p:sp>
      <p:pic>
        <p:nvPicPr>
          <p:cNvPr id="6" name="Image 1" descr="https://kimi-web-img.moonshot.cn/img/img.freepik.com/0328505846beb10757f6b442dd553785fb519e60.jpg"/>
          <p:cNvPicPr>
            <a:picLocks noChangeAspect="1"/>
          </p:cNvPicPr>
          <p:nvPr/>
        </p:nvPicPr>
        <p:blipFill>
          <a:blip r:embed="rId4"/>
          <a:srcRect t="28554" b="28554"/>
          <a:stretch/>
        </p:blipFill>
        <p:spPr>
          <a:xfrm>
            <a:off x="1264444" y="2768600"/>
            <a:ext cx="4267200" cy="1219200"/>
          </a:xfrm>
          <a:prstGeom prst="roundRect">
            <a:avLst>
              <a:gd name="adj" fmla="val 4167"/>
            </a:avLst>
          </a:prstGeom>
        </p:spPr>
      </p:pic>
      <p:sp>
        <p:nvSpPr>
          <p:cNvPr id="7" name="Text 3"/>
          <p:cNvSpPr/>
          <p:nvPr/>
        </p:nvSpPr>
        <p:spPr>
          <a:xfrm>
            <a:off x="1264443" y="4089399"/>
            <a:ext cx="4357455" cy="9950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风险高，可能因时机不成熟而破坏现有关系，源于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拒绝敏感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938044" y="3276600"/>
            <a:ext cx="571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C0C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VS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457024" y="2108199"/>
            <a:ext cx="4673600" cy="3214571"/>
          </a:xfrm>
          <a:custGeom>
            <a:avLst/>
            <a:gdLst/>
            <a:ahLst/>
            <a:cxnLst/>
            <a:rect l="l" t="t" r="r" b="b"/>
            <a:pathLst>
              <a:path w="4673600" h="2692400">
                <a:moveTo>
                  <a:pt x="101611" y="0"/>
                </a:moveTo>
                <a:lnTo>
                  <a:pt x="4571989" y="0"/>
                </a:lnTo>
                <a:cubicBezTo>
                  <a:pt x="4628107" y="0"/>
                  <a:pt x="4673600" y="45493"/>
                  <a:pt x="4673600" y="101611"/>
                </a:cubicBezTo>
                <a:lnTo>
                  <a:pt x="4673600" y="2590789"/>
                </a:lnTo>
                <a:cubicBezTo>
                  <a:pt x="4673600" y="2646907"/>
                  <a:pt x="4628107" y="2692400"/>
                  <a:pt x="4571989" y="2692400"/>
                </a:cubicBezTo>
                <a:lnTo>
                  <a:pt x="101611" y="2692400"/>
                </a:lnTo>
                <a:cubicBezTo>
                  <a:pt x="45493" y="2692400"/>
                  <a:pt x="0" y="2646907"/>
                  <a:pt x="0" y="25907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5621898" y="2062212"/>
            <a:ext cx="6684545" cy="6965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策略二：先成长再告白</a:t>
            </a:r>
            <a:endParaRPr lang="en-US" sz="2400" dirty="0"/>
          </a:p>
        </p:txBody>
      </p:sp>
      <p:pic>
        <p:nvPicPr>
          <p:cNvPr id="11" name="Image 2" descr="https://kimi-web-img.moonshot.cn/img/thumbs.dreamstime.com/bdaacb6ec6cbfcb2415c743544b2ad03c8067cb9.jpg"/>
          <p:cNvPicPr>
            <a:picLocks noChangeAspect="1"/>
          </p:cNvPicPr>
          <p:nvPr/>
        </p:nvPicPr>
        <p:blipFill>
          <a:blip r:embed="rId5"/>
          <a:srcRect t="30227" b="30227"/>
          <a:stretch/>
        </p:blipFill>
        <p:spPr>
          <a:xfrm>
            <a:off x="6660224" y="2768600"/>
            <a:ext cx="4267200" cy="1219200"/>
          </a:xfrm>
          <a:prstGeom prst="roundRect">
            <a:avLst>
              <a:gd name="adj" fmla="val 4167"/>
            </a:avLst>
          </a:prstGeom>
        </p:spPr>
      </p:pic>
      <p:sp>
        <p:nvSpPr>
          <p:cNvPr id="12" name="Text 7"/>
          <p:cNvSpPr/>
          <p:nvPr/>
        </p:nvSpPr>
        <p:spPr>
          <a:xfrm>
            <a:off x="6660223" y="4089399"/>
            <a:ext cx="4267201" cy="9950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如阿亮般，让双方先完成自我建设，提升关系质量，需要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耐心与尊重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1259382" y="5672711"/>
            <a:ext cx="9668042" cy="5970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反思两种策略的利弊，建立对关系节奏的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耐心与尊重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，降低表达遗憾。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输出：课后分析与持续思考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8034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影视赏析报告结构与评分要点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463800"/>
            <a:ext cx="5689600" cy="2590800"/>
          </a:xfrm>
          <a:custGeom>
            <a:avLst/>
            <a:gdLst/>
            <a:ahLst/>
            <a:cxnLst/>
            <a:rect l="l" t="t" r="r" b="b"/>
            <a:pathLst>
              <a:path w="5689600" h="2590800">
                <a:moveTo>
                  <a:pt x="101611" y="0"/>
                </a:moveTo>
                <a:lnTo>
                  <a:pt x="5587989" y="0"/>
                </a:lnTo>
                <a:cubicBezTo>
                  <a:pt x="5644107" y="0"/>
                  <a:pt x="5689600" y="45493"/>
                  <a:pt x="5689600" y="101611"/>
                </a:cubicBezTo>
                <a:lnTo>
                  <a:pt x="5689600" y="2489189"/>
                </a:lnTo>
                <a:cubicBezTo>
                  <a:pt x="5689600" y="2545307"/>
                  <a:pt x="5644107" y="2590800"/>
                  <a:pt x="55879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330200" y="2667000"/>
            <a:ext cx="553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报告结构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200" y="31750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引言: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简述影片与主旨。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35306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理论视角: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选择并阐述至少两个理论。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457200" y="38862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情节证据: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用具体情节与镜头作为例证。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57200" y="42418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分析讨论: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结合理论与情节进行深入分析。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457200" y="45974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个人启示: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阐述个人收获与反思。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6248400" y="2463800"/>
            <a:ext cx="5689600" cy="2590800"/>
          </a:xfrm>
          <a:custGeom>
            <a:avLst/>
            <a:gdLst/>
            <a:ahLst/>
            <a:cxnLst/>
            <a:rect l="l" t="t" r="r" b="b"/>
            <a:pathLst>
              <a:path w="5689600" h="2590800">
                <a:moveTo>
                  <a:pt x="101611" y="0"/>
                </a:moveTo>
                <a:lnTo>
                  <a:pt x="5587989" y="0"/>
                </a:lnTo>
                <a:cubicBezTo>
                  <a:pt x="5644107" y="0"/>
                  <a:pt x="5689600" y="45493"/>
                  <a:pt x="5689600" y="101611"/>
                </a:cubicBezTo>
                <a:lnTo>
                  <a:pt x="5689600" y="2489189"/>
                </a:lnTo>
                <a:cubicBezTo>
                  <a:pt x="5689600" y="2545307"/>
                  <a:pt x="5644107" y="2590800"/>
                  <a:pt x="55879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324600" y="2667000"/>
            <a:ext cx="553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评分要点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451600" y="31750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理论准确性: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概念运用是否正确。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6451600" y="35306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论证逻辑性: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分析是否条理清晰、论证充分。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51600" y="38862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反思深度: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个人启示是否深刻、有见地。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6451600" y="4241800"/>
            <a:ext cx="5461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避免: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纯感想式抒情，缺乏理论支撑。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assets.ignitermedia.com/4c5045b9be640a894f35f208383f5a01839bafa4"/>
          <p:cNvPicPr>
            <a:picLocks noChangeAspect="1"/>
          </p:cNvPicPr>
          <p:nvPr/>
        </p:nvPicPr>
        <p:blipFill>
          <a:blip r:embed="rId4"/>
          <a:srcRect l="25091" r="25091"/>
          <a:stretch/>
        </p:blipFill>
        <p:spPr>
          <a:xfrm>
            <a:off x="254000" y="254000"/>
            <a:ext cx="5638800" cy="6350000"/>
          </a:xfrm>
          <a:prstGeom prst="roundRect">
            <a:avLst>
              <a:gd name="adj" fmla="val 1802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299200" y="1473200"/>
            <a:ext cx="594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延伸思考与后续资源</a:t>
            </a:r>
            <a:endParaRPr lang="en-US" sz="1600" dirty="0"/>
          </a:p>
        </p:txBody>
      </p:sp>
      <p:sp>
        <p:nvSpPr>
          <p:cNvPr id="5" name="Shape 1"/>
          <p:cNvSpPr/>
          <p:nvPr/>
        </p:nvSpPr>
        <p:spPr>
          <a:xfrm>
            <a:off x="6299200" y="2082800"/>
            <a:ext cx="5638800" cy="1371600"/>
          </a:xfrm>
          <a:custGeom>
            <a:avLst/>
            <a:gdLst/>
            <a:ahLst/>
            <a:cxnLst/>
            <a:rect l="l" t="t" r="r" b="b"/>
            <a:pathLst>
              <a:path w="5638800" h="1371600">
                <a:moveTo>
                  <a:pt x="101594" y="0"/>
                </a:moveTo>
                <a:lnTo>
                  <a:pt x="5537206" y="0"/>
                </a:lnTo>
                <a:cubicBezTo>
                  <a:pt x="5593315" y="0"/>
                  <a:pt x="5638800" y="45485"/>
                  <a:pt x="5638800" y="101594"/>
                </a:cubicBezTo>
                <a:lnTo>
                  <a:pt x="5638800" y="1270006"/>
                </a:lnTo>
                <a:cubicBezTo>
                  <a:pt x="5638800" y="1326115"/>
                  <a:pt x="5593315" y="1371600"/>
                  <a:pt x="55372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6502400" y="2113013"/>
            <a:ext cx="546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开放式思考题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502400" y="2692400"/>
            <a:ext cx="541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如果小水未被选为剧团主角，她的成长轨迹是否仍会启动？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527800" y="3269649"/>
            <a:ext cx="5384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4A556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(引导思考“外部催化”与“内部动机”的关系)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6299200" y="3657600"/>
            <a:ext cx="5638800" cy="1727200"/>
          </a:xfrm>
          <a:custGeom>
            <a:avLst/>
            <a:gdLst/>
            <a:ahLst/>
            <a:cxnLst/>
            <a:rect l="l" t="t" r="r" b="b"/>
            <a:pathLst>
              <a:path w="5638800" h="1727200">
                <a:moveTo>
                  <a:pt x="101594" y="0"/>
                </a:moveTo>
                <a:lnTo>
                  <a:pt x="5537206" y="0"/>
                </a:lnTo>
                <a:cubicBezTo>
                  <a:pt x="5593315" y="0"/>
                  <a:pt x="5638800" y="45485"/>
                  <a:pt x="5638800" y="101594"/>
                </a:cubicBezTo>
                <a:lnTo>
                  <a:pt x="5638800" y="1625606"/>
                </a:lnTo>
                <a:cubicBezTo>
                  <a:pt x="5638800" y="1681715"/>
                  <a:pt x="5593315" y="1727200"/>
                  <a:pt x="55372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6502400" y="3860800"/>
            <a:ext cx="5461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后续资源推荐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502400" y="4318000"/>
            <a:ext cx="541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延伸阅读:</a:t>
            </a: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《亲密关系》相关章节</a:t>
            </a:r>
            <a:endParaRPr lang="en-US" dirty="0"/>
          </a:p>
        </p:txBody>
      </p:sp>
      <p:sp>
        <p:nvSpPr>
          <p:cNvPr id="12" name="Text 8"/>
          <p:cNvSpPr/>
          <p:nvPr/>
        </p:nvSpPr>
        <p:spPr>
          <a:xfrm>
            <a:off x="6502400" y="4622800"/>
            <a:ext cx="541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推荐电影:</a:t>
            </a: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《</a:t>
            </a:r>
            <a:r>
              <a:rPr lang="en-US" dirty="0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Walk To Remember</a:t>
            </a:r>
            <a:r>
              <a:rPr lang="en-US" altLang="zh-CN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》</a:t>
            </a:r>
            <a:endParaRPr lang="en-US" dirty="0"/>
          </a:p>
        </p:txBody>
      </p:sp>
      <p:sp>
        <p:nvSpPr>
          <p:cNvPr id="13" name="Text 9"/>
          <p:cNvSpPr/>
          <p:nvPr/>
        </p:nvSpPr>
        <p:spPr>
          <a:xfrm>
            <a:off x="6502400" y="4927600"/>
            <a:ext cx="541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鼓励习惯:</a:t>
            </a: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建立“观影-理论-反思”的持续习惯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" y="2268220"/>
            <a:ext cx="3369945" cy="33699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808" y="948054"/>
            <a:ext cx="175196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74700" y="640715"/>
            <a:ext cx="1130935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108077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108077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287528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287528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60" y="481457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6670914" y="728660"/>
            <a:ext cx="10414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5318597" y="160993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导入：把浪漫放进学术镜头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10260460" y="728660"/>
            <a:ext cx="1418033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8975851" y="167275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观影：情节与心理线索同步记录</a:t>
            </a: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6666865" y="2537460"/>
            <a:ext cx="17519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7" name="Text 7"/>
          <p:cNvSpPr/>
          <p:nvPr/>
        </p:nvSpPr>
        <p:spPr>
          <a:xfrm>
            <a:off x="5347823" y="3448554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解析：多视角理论映射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0260330" y="2537460"/>
            <a:ext cx="166814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9" name="Text 9"/>
          <p:cNvSpPr/>
          <p:nvPr/>
        </p:nvSpPr>
        <p:spPr>
          <a:xfrm>
            <a:off x="8975851" y="3438379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升华：从故事到自我成长</a:t>
            </a:r>
            <a:endParaRPr lang="en-US" sz="1600" dirty="0"/>
          </a:p>
        </p:txBody>
      </p:sp>
      <p:sp>
        <p:nvSpPr>
          <p:cNvPr id="20" name="Text 10"/>
          <p:cNvSpPr/>
          <p:nvPr/>
        </p:nvSpPr>
        <p:spPr>
          <a:xfrm>
            <a:off x="6675755" y="4427220"/>
            <a:ext cx="17526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1" name="Text 11"/>
          <p:cNvSpPr/>
          <p:nvPr/>
        </p:nvSpPr>
        <p:spPr>
          <a:xfrm>
            <a:off x="5385272" y="5264887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输出：课后分析与持续思考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837565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8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导入：把浪漫放进学术镜头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0"/>
            <a:ext cx="12039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490706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影片背景与课堂任务速览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09549" y="1312011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《初恋那件小事》—— 一场关于暗恋与蜕变的青春叙事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2055813"/>
            <a:ext cx="5689600" cy="1727200"/>
          </a:xfrm>
          <a:custGeom>
            <a:avLst/>
            <a:gdLst/>
            <a:ahLst/>
            <a:cxnLst/>
            <a:rect l="l" t="t" r="r" b="b"/>
            <a:pathLst>
              <a:path w="5689600" h="1727200">
                <a:moveTo>
                  <a:pt x="101594" y="0"/>
                </a:moveTo>
                <a:lnTo>
                  <a:pt x="5588006" y="0"/>
                </a:lnTo>
                <a:cubicBezTo>
                  <a:pt x="5644115" y="0"/>
                  <a:pt x="5689600" y="45485"/>
                  <a:pt x="5689600" y="101594"/>
                </a:cubicBezTo>
                <a:lnTo>
                  <a:pt x="5689600" y="1625606"/>
                </a:lnTo>
                <a:cubicBezTo>
                  <a:pt x="5689600" y="1681715"/>
                  <a:pt x="5644115" y="1727200"/>
                  <a:pt x="55880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460434" y="2122940"/>
            <a:ext cx="553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影片速览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96008" y="2716213"/>
            <a:ext cx="564003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以清新校园风格，讲述小水因暗恋阿亮而开启自我提升之路，最终完成从“丑小鸭”到“白天鹅”的蜕变，情感真挚，引发广泛共鸣</a:t>
            </a: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242843" y="2055813"/>
            <a:ext cx="5653149" cy="3962400"/>
          </a:xfrm>
          <a:custGeom>
            <a:avLst/>
            <a:gdLst/>
            <a:ahLst/>
            <a:cxnLst/>
            <a:rect l="l" t="t" r="r" b="b"/>
            <a:pathLst>
              <a:path w="5689600" h="3962400">
                <a:moveTo>
                  <a:pt x="101596" y="0"/>
                </a:moveTo>
                <a:lnTo>
                  <a:pt x="5588004" y="0"/>
                </a:lnTo>
                <a:cubicBezTo>
                  <a:pt x="5644114" y="0"/>
                  <a:pt x="5689600" y="45486"/>
                  <a:pt x="5689600" y="101596"/>
                </a:cubicBezTo>
                <a:lnTo>
                  <a:pt x="5689600" y="3860804"/>
                </a:lnTo>
                <a:cubicBezTo>
                  <a:pt x="5689600" y="3916914"/>
                  <a:pt x="5644114" y="3962400"/>
                  <a:pt x="5588004" y="3962400"/>
                </a:cubicBezTo>
                <a:lnTo>
                  <a:pt x="101596" y="3962400"/>
                </a:lnTo>
                <a:cubicBezTo>
                  <a:pt x="45486" y="3962400"/>
                  <a:pt x="0" y="3916914"/>
                  <a:pt x="0" y="38608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  <p:txBody>
          <a:bodyPr/>
          <a:lstStyle/>
          <a:p>
            <a:endParaRPr lang="zh-CN" altLang="en-US" dirty="0"/>
          </a:p>
        </p:txBody>
      </p:sp>
      <p:sp>
        <p:nvSpPr>
          <p:cNvPr id="10" name="Text 6"/>
          <p:cNvSpPr/>
          <p:nvPr/>
        </p:nvSpPr>
        <p:spPr>
          <a:xfrm>
            <a:off x="6446044" y="2103438"/>
            <a:ext cx="553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观影任务单：四大观察点</a:t>
            </a:r>
            <a:endParaRPr lang="en-US" sz="16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FAFDC69-EA40-C736-21A4-8E8E3D5ACFD3}"/>
              </a:ext>
            </a:extLst>
          </p:cNvPr>
          <p:cNvGrpSpPr/>
          <p:nvPr/>
        </p:nvGrpSpPr>
        <p:grpSpPr>
          <a:xfrm>
            <a:off x="6265068" y="2751931"/>
            <a:ext cx="5831681" cy="254000"/>
            <a:chOff x="6563519" y="2817813"/>
            <a:chExt cx="5831681" cy="254000"/>
          </a:xfrm>
        </p:grpSpPr>
        <p:sp>
          <p:nvSpPr>
            <p:cNvPr id="11" name="Shape 7"/>
            <p:cNvSpPr/>
            <p:nvPr/>
          </p:nvSpPr>
          <p:spPr>
            <a:xfrm>
              <a:off x="6563519" y="2817813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>
                  <a:moveTo>
                    <a:pt x="177800" y="11112"/>
                  </a:moveTo>
                  <a:cubicBezTo>
                    <a:pt x="177800" y="48652"/>
                    <a:pt x="151199" y="79975"/>
                    <a:pt x="115848" y="87303"/>
                  </a:cubicBezTo>
                  <a:cubicBezTo>
                    <a:pt x="113104" y="67126"/>
                    <a:pt x="104041" y="48964"/>
                    <a:pt x="90671" y="34900"/>
                  </a:cubicBezTo>
                  <a:cubicBezTo>
                    <a:pt x="104596" y="13891"/>
                    <a:pt x="128454" y="0"/>
                    <a:pt x="155575" y="0"/>
                  </a:cubicBezTo>
                  <a:lnTo>
                    <a:pt x="166688" y="0"/>
                  </a:lnTo>
                  <a:cubicBezTo>
                    <a:pt x="172834" y="0"/>
                    <a:pt x="177800" y="4966"/>
                    <a:pt x="177800" y="11112"/>
                  </a:cubicBezTo>
                  <a:close/>
                  <a:moveTo>
                    <a:pt x="0" y="33337"/>
                  </a:moveTo>
                  <a:cubicBezTo>
                    <a:pt x="0" y="27191"/>
                    <a:pt x="4966" y="22225"/>
                    <a:pt x="11112" y="22225"/>
                  </a:cubicBezTo>
                  <a:lnTo>
                    <a:pt x="22225" y="22225"/>
                  </a:lnTo>
                  <a:cubicBezTo>
                    <a:pt x="65182" y="22225"/>
                    <a:pt x="100013" y="57056"/>
                    <a:pt x="100013" y="100013"/>
                  </a:cubicBezTo>
                  <a:lnTo>
                    <a:pt x="100013" y="166688"/>
                  </a:lnTo>
                  <a:cubicBezTo>
                    <a:pt x="100013" y="172834"/>
                    <a:pt x="95047" y="177800"/>
                    <a:pt x="88900" y="177800"/>
                  </a:cubicBezTo>
                  <a:cubicBezTo>
                    <a:pt x="82753" y="177800"/>
                    <a:pt x="77788" y="172834"/>
                    <a:pt x="77788" y="166688"/>
                  </a:cubicBezTo>
                  <a:lnTo>
                    <a:pt x="77788" y="111125"/>
                  </a:lnTo>
                  <a:cubicBezTo>
                    <a:pt x="34831" y="111125"/>
                    <a:pt x="0" y="76294"/>
                    <a:pt x="0" y="33337"/>
                  </a:cubicBez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12" name="Text 8"/>
            <p:cNvSpPr/>
            <p:nvPr/>
          </p:nvSpPr>
          <p:spPr>
            <a:xfrm>
              <a:off x="6954043" y="2817813"/>
              <a:ext cx="5441157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自我提升历程:</a:t>
              </a:r>
              <a:r>
                <a:rPr lang="en-US" sz="24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小水因暗恋产生的具体改变与动机。</a:t>
              </a:r>
              <a:endParaRPr lang="en-US" sz="2400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905ABEB-CEF6-343D-83DC-489C27D238BF}"/>
              </a:ext>
            </a:extLst>
          </p:cNvPr>
          <p:cNvGrpSpPr/>
          <p:nvPr/>
        </p:nvGrpSpPr>
        <p:grpSpPr>
          <a:xfrm>
            <a:off x="6242843" y="3608388"/>
            <a:ext cx="5841999" cy="254000"/>
            <a:chOff x="6552406" y="3224213"/>
            <a:chExt cx="5841999" cy="254000"/>
          </a:xfrm>
        </p:grpSpPr>
        <p:sp>
          <p:nvSpPr>
            <p:cNvPr id="13" name="Shape 9"/>
            <p:cNvSpPr/>
            <p:nvPr/>
          </p:nvSpPr>
          <p:spPr>
            <a:xfrm>
              <a:off x="6552406" y="3224213"/>
              <a:ext cx="200025" cy="177800"/>
            </a:xfrm>
            <a:custGeom>
              <a:avLst/>
              <a:gdLst/>
              <a:ahLst/>
              <a:cxnLst/>
              <a:rect l="l" t="t" r="r" b="b"/>
              <a:pathLst>
                <a:path w="200025" h="177800">
                  <a:moveTo>
                    <a:pt x="100013" y="11112"/>
                  </a:moveTo>
                  <a:cubicBezTo>
                    <a:pt x="71953" y="11112"/>
                    <a:pt x="49485" y="23892"/>
                    <a:pt x="33129" y="39102"/>
                  </a:cubicBezTo>
                  <a:cubicBezTo>
                    <a:pt x="16877" y="54208"/>
                    <a:pt x="6008" y="72231"/>
                    <a:pt x="833" y="84629"/>
                  </a:cubicBezTo>
                  <a:cubicBezTo>
                    <a:pt x="-313" y="87372"/>
                    <a:pt x="-313" y="90428"/>
                    <a:pt x="833" y="93171"/>
                  </a:cubicBezTo>
                  <a:cubicBezTo>
                    <a:pt x="6008" y="105569"/>
                    <a:pt x="16877" y="123627"/>
                    <a:pt x="33129" y="138698"/>
                  </a:cubicBezTo>
                  <a:cubicBezTo>
                    <a:pt x="49485" y="153873"/>
                    <a:pt x="71953" y="166688"/>
                    <a:pt x="100013" y="166688"/>
                  </a:cubicBezTo>
                  <a:cubicBezTo>
                    <a:pt x="128072" y="166688"/>
                    <a:pt x="150540" y="153908"/>
                    <a:pt x="166896" y="138698"/>
                  </a:cubicBezTo>
                  <a:cubicBezTo>
                    <a:pt x="183148" y="123592"/>
                    <a:pt x="194017" y="105569"/>
                    <a:pt x="199192" y="93171"/>
                  </a:cubicBezTo>
                  <a:cubicBezTo>
                    <a:pt x="200338" y="90428"/>
                    <a:pt x="200338" y="87372"/>
                    <a:pt x="199192" y="84629"/>
                  </a:cubicBezTo>
                  <a:cubicBezTo>
                    <a:pt x="194017" y="72231"/>
                    <a:pt x="183148" y="54173"/>
                    <a:pt x="166896" y="39102"/>
                  </a:cubicBezTo>
                  <a:cubicBezTo>
                    <a:pt x="150540" y="23927"/>
                    <a:pt x="128072" y="11112"/>
                    <a:pt x="100013" y="11112"/>
                  </a:cubicBezTo>
                  <a:close/>
                  <a:moveTo>
                    <a:pt x="50006" y="88900"/>
                  </a:moveTo>
                  <a:cubicBezTo>
                    <a:pt x="50006" y="61301"/>
                    <a:pt x="72413" y="38894"/>
                    <a:pt x="100013" y="38894"/>
                  </a:cubicBezTo>
                  <a:cubicBezTo>
                    <a:pt x="127612" y="38894"/>
                    <a:pt x="150019" y="61301"/>
                    <a:pt x="150019" y="88900"/>
                  </a:cubicBezTo>
                  <a:cubicBezTo>
                    <a:pt x="150019" y="116499"/>
                    <a:pt x="127612" y="138906"/>
                    <a:pt x="100013" y="138906"/>
                  </a:cubicBezTo>
                  <a:cubicBezTo>
                    <a:pt x="72413" y="138906"/>
                    <a:pt x="50006" y="116499"/>
                    <a:pt x="50006" y="88900"/>
                  </a:cubicBezTo>
                  <a:close/>
                  <a:moveTo>
                    <a:pt x="100013" y="66675"/>
                  </a:moveTo>
                  <a:cubicBezTo>
                    <a:pt x="100013" y="78933"/>
                    <a:pt x="90046" y="88900"/>
                    <a:pt x="77788" y="88900"/>
                  </a:cubicBezTo>
                  <a:cubicBezTo>
                    <a:pt x="73794" y="88900"/>
                    <a:pt x="70043" y="87858"/>
                    <a:pt x="66779" y="85983"/>
                  </a:cubicBezTo>
                  <a:cubicBezTo>
                    <a:pt x="66432" y="89768"/>
                    <a:pt x="66744" y="93658"/>
                    <a:pt x="67786" y="97512"/>
                  </a:cubicBezTo>
                  <a:cubicBezTo>
                    <a:pt x="72544" y="115292"/>
                    <a:pt x="90845" y="125849"/>
                    <a:pt x="108625" y="121092"/>
                  </a:cubicBezTo>
                  <a:cubicBezTo>
                    <a:pt x="126405" y="116334"/>
                    <a:pt x="136962" y="98033"/>
                    <a:pt x="132204" y="80253"/>
                  </a:cubicBezTo>
                  <a:cubicBezTo>
                    <a:pt x="127967" y="64383"/>
                    <a:pt x="112931" y="54278"/>
                    <a:pt x="97095" y="55667"/>
                  </a:cubicBezTo>
                  <a:cubicBezTo>
                    <a:pt x="98936" y="58896"/>
                    <a:pt x="100013" y="62647"/>
                    <a:pt x="100013" y="66675"/>
                  </a:cubicBez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14" name="Text 10"/>
            <p:cNvSpPr/>
            <p:nvPr/>
          </p:nvSpPr>
          <p:spPr>
            <a:xfrm>
              <a:off x="6954044" y="3321051"/>
              <a:ext cx="5440361" cy="15716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阿亮的默默关注:</a:t>
              </a:r>
              <a:r>
                <a:rPr lang="en-US" sz="24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其行为模式与背后的心理驱动。</a:t>
              </a:r>
              <a:endParaRPr lang="en-US" sz="24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59FED24-7FF4-62F9-D771-DE62CC66C601}"/>
              </a:ext>
            </a:extLst>
          </p:cNvPr>
          <p:cNvGrpSpPr/>
          <p:nvPr/>
        </p:nvGrpSpPr>
        <p:grpSpPr>
          <a:xfrm>
            <a:off x="6242843" y="4545013"/>
            <a:ext cx="5853906" cy="254000"/>
            <a:chOff x="6541294" y="3630613"/>
            <a:chExt cx="5853906" cy="254000"/>
          </a:xfrm>
        </p:grpSpPr>
        <p:sp>
          <p:nvSpPr>
            <p:cNvPr id="15" name="Shape 11"/>
            <p:cNvSpPr/>
            <p:nvPr/>
          </p:nvSpPr>
          <p:spPr>
            <a:xfrm>
              <a:off x="6541294" y="3630613"/>
              <a:ext cx="222250" cy="177800"/>
            </a:xfrm>
            <a:custGeom>
              <a:avLst/>
              <a:gdLst/>
              <a:ahLst/>
              <a:cxnLst/>
              <a:rect l="l" t="t" r="r" b="b"/>
              <a:pathLst>
                <a:path w="222250" h="177800">
                  <a:moveTo>
                    <a:pt x="111125" y="5556"/>
                  </a:moveTo>
                  <a:cubicBezTo>
                    <a:pt x="131058" y="5556"/>
                    <a:pt x="147241" y="21739"/>
                    <a:pt x="147241" y="41672"/>
                  </a:cubicBezTo>
                  <a:cubicBezTo>
                    <a:pt x="147241" y="61605"/>
                    <a:pt x="131058" y="77788"/>
                    <a:pt x="111125" y="77788"/>
                  </a:cubicBezTo>
                  <a:cubicBezTo>
                    <a:pt x="91192" y="77788"/>
                    <a:pt x="75009" y="61605"/>
                    <a:pt x="75009" y="41672"/>
                  </a:cubicBezTo>
                  <a:cubicBezTo>
                    <a:pt x="75009" y="21739"/>
                    <a:pt x="91192" y="5556"/>
                    <a:pt x="111125" y="5556"/>
                  </a:cubicBezTo>
                  <a:close/>
                  <a:moveTo>
                    <a:pt x="33337" y="30559"/>
                  </a:moveTo>
                  <a:cubicBezTo>
                    <a:pt x="47137" y="30559"/>
                    <a:pt x="58341" y="41763"/>
                    <a:pt x="58341" y="55563"/>
                  </a:cubicBezTo>
                  <a:cubicBezTo>
                    <a:pt x="58341" y="69362"/>
                    <a:pt x="47137" y="80566"/>
                    <a:pt x="33337" y="80566"/>
                  </a:cubicBezTo>
                  <a:cubicBezTo>
                    <a:pt x="19538" y="80566"/>
                    <a:pt x="8334" y="69362"/>
                    <a:pt x="8334" y="55563"/>
                  </a:cubicBezTo>
                  <a:cubicBezTo>
                    <a:pt x="8334" y="41763"/>
                    <a:pt x="19538" y="30559"/>
                    <a:pt x="33337" y="30559"/>
                  </a:cubicBezTo>
                  <a:close/>
                  <a:moveTo>
                    <a:pt x="0" y="144463"/>
                  </a:moveTo>
                  <a:cubicBezTo>
                    <a:pt x="0" y="119911"/>
                    <a:pt x="19898" y="100013"/>
                    <a:pt x="44450" y="100013"/>
                  </a:cubicBezTo>
                  <a:cubicBezTo>
                    <a:pt x="48895" y="100013"/>
                    <a:pt x="53201" y="100672"/>
                    <a:pt x="57264" y="101888"/>
                  </a:cubicBezTo>
                  <a:cubicBezTo>
                    <a:pt x="45839" y="114667"/>
                    <a:pt x="38894" y="131544"/>
                    <a:pt x="38894" y="150019"/>
                  </a:cubicBezTo>
                  <a:lnTo>
                    <a:pt x="38894" y="155575"/>
                  </a:lnTo>
                  <a:cubicBezTo>
                    <a:pt x="38894" y="159534"/>
                    <a:pt x="39727" y="163284"/>
                    <a:pt x="41220" y="166688"/>
                  </a:cubicBezTo>
                  <a:lnTo>
                    <a:pt x="11112" y="166688"/>
                  </a:lnTo>
                  <a:cubicBezTo>
                    <a:pt x="4966" y="166688"/>
                    <a:pt x="0" y="161722"/>
                    <a:pt x="0" y="155575"/>
                  </a:cubicBezTo>
                  <a:lnTo>
                    <a:pt x="0" y="144463"/>
                  </a:lnTo>
                  <a:close/>
                  <a:moveTo>
                    <a:pt x="181030" y="166688"/>
                  </a:moveTo>
                  <a:cubicBezTo>
                    <a:pt x="182523" y="163284"/>
                    <a:pt x="183356" y="159534"/>
                    <a:pt x="183356" y="155575"/>
                  </a:cubicBezTo>
                  <a:lnTo>
                    <a:pt x="183356" y="150019"/>
                  </a:lnTo>
                  <a:cubicBezTo>
                    <a:pt x="183356" y="131544"/>
                    <a:pt x="176411" y="114667"/>
                    <a:pt x="164986" y="101888"/>
                  </a:cubicBezTo>
                  <a:cubicBezTo>
                    <a:pt x="169049" y="100672"/>
                    <a:pt x="173355" y="100013"/>
                    <a:pt x="177800" y="100013"/>
                  </a:cubicBezTo>
                  <a:cubicBezTo>
                    <a:pt x="202352" y="100013"/>
                    <a:pt x="222250" y="119911"/>
                    <a:pt x="222250" y="144463"/>
                  </a:cubicBezTo>
                  <a:lnTo>
                    <a:pt x="222250" y="155575"/>
                  </a:lnTo>
                  <a:cubicBezTo>
                    <a:pt x="222250" y="161722"/>
                    <a:pt x="217284" y="166688"/>
                    <a:pt x="211138" y="166688"/>
                  </a:cubicBezTo>
                  <a:lnTo>
                    <a:pt x="181030" y="166688"/>
                  </a:lnTo>
                  <a:close/>
                  <a:moveTo>
                    <a:pt x="163909" y="55563"/>
                  </a:moveTo>
                  <a:cubicBezTo>
                    <a:pt x="163909" y="41763"/>
                    <a:pt x="175113" y="30559"/>
                    <a:pt x="188913" y="30559"/>
                  </a:cubicBezTo>
                  <a:cubicBezTo>
                    <a:pt x="202712" y="30559"/>
                    <a:pt x="213916" y="41763"/>
                    <a:pt x="213916" y="55562"/>
                  </a:cubicBezTo>
                  <a:cubicBezTo>
                    <a:pt x="213916" y="69362"/>
                    <a:pt x="202712" y="80566"/>
                    <a:pt x="188913" y="80566"/>
                  </a:cubicBezTo>
                  <a:cubicBezTo>
                    <a:pt x="175113" y="80566"/>
                    <a:pt x="163909" y="69362"/>
                    <a:pt x="163909" y="55563"/>
                  </a:cubicBezTo>
                  <a:close/>
                  <a:moveTo>
                    <a:pt x="55563" y="150019"/>
                  </a:moveTo>
                  <a:cubicBezTo>
                    <a:pt x="55563" y="119320"/>
                    <a:pt x="80427" y="94456"/>
                    <a:pt x="111125" y="94456"/>
                  </a:cubicBezTo>
                  <a:cubicBezTo>
                    <a:pt x="141823" y="94456"/>
                    <a:pt x="166688" y="119320"/>
                    <a:pt x="166688" y="150019"/>
                  </a:cubicBezTo>
                  <a:lnTo>
                    <a:pt x="166688" y="155575"/>
                  </a:lnTo>
                  <a:cubicBezTo>
                    <a:pt x="166688" y="161722"/>
                    <a:pt x="161722" y="166688"/>
                    <a:pt x="155575" y="166688"/>
                  </a:cubicBezTo>
                  <a:lnTo>
                    <a:pt x="66675" y="166688"/>
                  </a:lnTo>
                  <a:cubicBezTo>
                    <a:pt x="60528" y="166688"/>
                    <a:pt x="55563" y="161722"/>
                    <a:pt x="55563" y="155575"/>
                  </a:cubicBezTo>
                  <a:lnTo>
                    <a:pt x="55563" y="150019"/>
                  </a:ln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16" name="Text 12"/>
            <p:cNvSpPr/>
            <p:nvPr/>
          </p:nvSpPr>
          <p:spPr>
            <a:xfrm>
              <a:off x="6954043" y="3630613"/>
              <a:ext cx="5441157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友情的支持作用:</a:t>
              </a:r>
              <a:r>
                <a:rPr lang="en-US" sz="24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好友团在小水成长中扮演的角色。</a:t>
              </a:r>
              <a:endParaRPr lang="en-US" sz="2400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A432826-EA93-4A04-9D90-33376FB623B4}"/>
              </a:ext>
            </a:extLst>
          </p:cNvPr>
          <p:cNvGrpSpPr/>
          <p:nvPr/>
        </p:nvGrpSpPr>
        <p:grpSpPr>
          <a:xfrm>
            <a:off x="6284034" y="5481638"/>
            <a:ext cx="5800808" cy="262790"/>
            <a:chOff x="6552406" y="4028223"/>
            <a:chExt cx="5800808" cy="262790"/>
          </a:xfrm>
        </p:grpSpPr>
        <p:sp>
          <p:nvSpPr>
            <p:cNvPr id="17" name="Shape 13"/>
            <p:cNvSpPr/>
            <p:nvPr/>
          </p:nvSpPr>
          <p:spPr>
            <a:xfrm>
              <a:off x="6552406" y="4037013"/>
              <a:ext cx="200025" cy="177800"/>
            </a:xfrm>
            <a:custGeom>
              <a:avLst/>
              <a:gdLst/>
              <a:ahLst/>
              <a:cxnLst/>
              <a:rect l="l" t="t" r="r" b="b"/>
              <a:pathLst>
                <a:path w="200025" h="177800">
                  <a:moveTo>
                    <a:pt x="133350" y="50006"/>
                  </a:moveTo>
                  <a:cubicBezTo>
                    <a:pt x="133350" y="83760"/>
                    <a:pt x="103485" y="111125"/>
                    <a:pt x="66675" y="111125"/>
                  </a:cubicBezTo>
                  <a:cubicBezTo>
                    <a:pt x="57403" y="111125"/>
                    <a:pt x="48582" y="109389"/>
                    <a:pt x="40561" y="106263"/>
                  </a:cubicBezTo>
                  <a:lnTo>
                    <a:pt x="12224" y="121265"/>
                  </a:lnTo>
                  <a:cubicBezTo>
                    <a:pt x="8994" y="122967"/>
                    <a:pt x="5035" y="122376"/>
                    <a:pt x="2431" y="119807"/>
                  </a:cubicBezTo>
                  <a:cubicBezTo>
                    <a:pt x="-174" y="117237"/>
                    <a:pt x="-764" y="113243"/>
                    <a:pt x="972" y="110014"/>
                  </a:cubicBezTo>
                  <a:lnTo>
                    <a:pt x="13335" y="86678"/>
                  </a:lnTo>
                  <a:cubicBezTo>
                    <a:pt x="4966" y="76468"/>
                    <a:pt x="0" y="63758"/>
                    <a:pt x="0" y="50006"/>
                  </a:cubicBezTo>
                  <a:cubicBezTo>
                    <a:pt x="0" y="16252"/>
                    <a:pt x="29865" y="-11112"/>
                    <a:pt x="66675" y="-11112"/>
                  </a:cubicBezTo>
                  <a:cubicBezTo>
                    <a:pt x="103485" y="-11112"/>
                    <a:pt x="133350" y="16252"/>
                    <a:pt x="133350" y="50006"/>
                  </a:cubicBezTo>
                  <a:close/>
                  <a:moveTo>
                    <a:pt x="133350" y="177800"/>
                  </a:moveTo>
                  <a:cubicBezTo>
                    <a:pt x="100672" y="177800"/>
                    <a:pt x="73481" y="156235"/>
                    <a:pt x="67786" y="127794"/>
                  </a:cubicBezTo>
                  <a:cubicBezTo>
                    <a:pt x="109458" y="127273"/>
                    <a:pt x="145678" y="97616"/>
                    <a:pt x="149671" y="57403"/>
                  </a:cubicBezTo>
                  <a:cubicBezTo>
                    <a:pt x="178599" y="64071"/>
                    <a:pt x="200025" y="88067"/>
                    <a:pt x="200025" y="116681"/>
                  </a:cubicBezTo>
                  <a:cubicBezTo>
                    <a:pt x="200025" y="130433"/>
                    <a:pt x="195059" y="143143"/>
                    <a:pt x="186690" y="153353"/>
                  </a:cubicBezTo>
                  <a:lnTo>
                    <a:pt x="199053" y="176689"/>
                  </a:lnTo>
                  <a:cubicBezTo>
                    <a:pt x="200754" y="179918"/>
                    <a:pt x="200164" y="183877"/>
                    <a:pt x="197594" y="186482"/>
                  </a:cubicBezTo>
                  <a:cubicBezTo>
                    <a:pt x="195024" y="189086"/>
                    <a:pt x="191031" y="189676"/>
                    <a:pt x="187801" y="187940"/>
                  </a:cubicBezTo>
                  <a:lnTo>
                    <a:pt x="159464" y="172938"/>
                  </a:lnTo>
                  <a:cubicBezTo>
                    <a:pt x="151443" y="176064"/>
                    <a:pt x="142622" y="177800"/>
                    <a:pt x="133350" y="177800"/>
                  </a:cubicBez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18" name="Text 14"/>
            <p:cNvSpPr/>
            <p:nvPr/>
          </p:nvSpPr>
          <p:spPr>
            <a:xfrm>
              <a:off x="6954044" y="4028223"/>
              <a:ext cx="5399170" cy="26279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情感表达转变:</a:t>
              </a:r>
              <a:r>
                <a:rPr lang="en-US" sz="24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两人情感表达方式的变化与发展。</a:t>
              </a:r>
              <a:endParaRPr lang="en-US" sz="2400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1F309D-E1CB-61C0-7F29-4021B4F7D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0" b="33659"/>
          <a:stretch>
            <a:fillRect/>
          </a:stretch>
        </p:blipFill>
        <p:spPr bwMode="auto">
          <a:xfrm>
            <a:off x="254000" y="3850140"/>
            <a:ext cx="5682038" cy="23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66675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预热理论工具箱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1428750"/>
            <a:ext cx="3759200" cy="2286000"/>
          </a:xfrm>
          <a:custGeom>
            <a:avLst/>
            <a:gdLst/>
            <a:ahLst/>
            <a:cxnLst/>
            <a:rect l="l" t="t" r="r" b="b"/>
            <a:pathLst>
              <a:path w="3759200" h="2286000">
                <a:moveTo>
                  <a:pt x="101590" y="0"/>
                </a:moveTo>
                <a:lnTo>
                  <a:pt x="3657610" y="0"/>
                </a:lnTo>
                <a:cubicBezTo>
                  <a:pt x="3713717" y="0"/>
                  <a:pt x="3759200" y="45483"/>
                  <a:pt x="3759200" y="101590"/>
                </a:cubicBezTo>
                <a:lnTo>
                  <a:pt x="3759200" y="2184410"/>
                </a:lnTo>
                <a:cubicBezTo>
                  <a:pt x="3759200" y="2240517"/>
                  <a:pt x="3713717" y="2286000"/>
                  <a:pt x="36576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252914" y="2002179"/>
            <a:ext cx="170569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吸引力法则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88612" y="2662579"/>
            <a:ext cx="3042434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接近性 · 相似性 · 外表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4216400" y="1428750"/>
            <a:ext cx="3759200" cy="2286000"/>
          </a:xfrm>
          <a:custGeom>
            <a:avLst/>
            <a:gdLst/>
            <a:ahLst/>
            <a:cxnLst/>
            <a:rect l="l" t="t" r="r" b="b"/>
            <a:pathLst>
              <a:path w="3759200" h="2286000">
                <a:moveTo>
                  <a:pt x="101590" y="0"/>
                </a:moveTo>
                <a:lnTo>
                  <a:pt x="3657610" y="0"/>
                </a:lnTo>
                <a:cubicBezTo>
                  <a:pt x="3713717" y="0"/>
                  <a:pt x="3759200" y="45483"/>
                  <a:pt x="3759200" y="101590"/>
                </a:cubicBezTo>
                <a:lnTo>
                  <a:pt x="3759200" y="2184410"/>
                </a:lnTo>
                <a:cubicBezTo>
                  <a:pt x="3759200" y="2240517"/>
                  <a:pt x="3713717" y="2286000"/>
                  <a:pt x="36576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5215314" y="2002179"/>
            <a:ext cx="170569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爱情三元论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4803411" y="2662579"/>
            <a:ext cx="2531817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激情 · 亲密 · 承诺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8178800" y="1428750"/>
            <a:ext cx="3759200" cy="2286000"/>
          </a:xfrm>
          <a:custGeom>
            <a:avLst/>
            <a:gdLst/>
            <a:ahLst/>
            <a:cxnLst/>
            <a:rect l="l" t="t" r="r" b="b"/>
            <a:pathLst>
              <a:path w="3759200" h="2286000">
                <a:moveTo>
                  <a:pt x="101590" y="0"/>
                </a:moveTo>
                <a:lnTo>
                  <a:pt x="3657610" y="0"/>
                </a:lnTo>
                <a:cubicBezTo>
                  <a:pt x="3713717" y="0"/>
                  <a:pt x="3759200" y="45483"/>
                  <a:pt x="3759200" y="101590"/>
                </a:cubicBezTo>
                <a:lnTo>
                  <a:pt x="3759200" y="2184410"/>
                </a:lnTo>
                <a:cubicBezTo>
                  <a:pt x="3759200" y="2240517"/>
                  <a:pt x="3713717" y="2286000"/>
                  <a:pt x="36576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9292014" y="2002179"/>
            <a:ext cx="1421408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依恋类型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8765812" y="2662579"/>
            <a:ext cx="2531817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安全 · 回避 · 焦虑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254000" y="3911600"/>
            <a:ext cx="3759200" cy="2286000"/>
          </a:xfrm>
          <a:custGeom>
            <a:avLst/>
            <a:gdLst/>
            <a:ahLst/>
            <a:cxnLst/>
            <a:rect l="l" t="t" r="r" b="b"/>
            <a:pathLst>
              <a:path w="3759200" h="2286000">
                <a:moveTo>
                  <a:pt x="101590" y="0"/>
                </a:moveTo>
                <a:lnTo>
                  <a:pt x="3657610" y="0"/>
                </a:lnTo>
                <a:cubicBezTo>
                  <a:pt x="3713717" y="0"/>
                  <a:pt x="3759200" y="45483"/>
                  <a:pt x="3759200" y="101590"/>
                </a:cubicBezTo>
                <a:lnTo>
                  <a:pt x="3759200" y="2184410"/>
                </a:lnTo>
                <a:cubicBezTo>
                  <a:pt x="3759200" y="2240517"/>
                  <a:pt x="3713717" y="2286000"/>
                  <a:pt x="36576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1381877" y="4485029"/>
            <a:ext cx="1421408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自我认同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888001" y="5145429"/>
            <a:ext cx="2553092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青春期自我概念发展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4216400" y="3911600"/>
            <a:ext cx="3759200" cy="2286000"/>
          </a:xfrm>
          <a:custGeom>
            <a:avLst/>
            <a:gdLst/>
            <a:ahLst/>
            <a:cxnLst/>
            <a:rect l="l" t="t" r="r" b="b"/>
            <a:pathLst>
              <a:path w="3759200" h="2286000">
                <a:moveTo>
                  <a:pt x="101590" y="0"/>
                </a:moveTo>
                <a:lnTo>
                  <a:pt x="3657610" y="0"/>
                </a:lnTo>
                <a:cubicBezTo>
                  <a:pt x="3713717" y="0"/>
                  <a:pt x="3759200" y="45483"/>
                  <a:pt x="3759200" y="101590"/>
                </a:cubicBezTo>
                <a:lnTo>
                  <a:pt x="3759200" y="2184410"/>
                </a:lnTo>
                <a:cubicBezTo>
                  <a:pt x="3759200" y="2240517"/>
                  <a:pt x="3713717" y="2286000"/>
                  <a:pt x="36576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5101014" y="4485029"/>
            <a:ext cx="198997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理想化与接纳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4719406" y="5145429"/>
            <a:ext cx="2808401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从幻想投射到真实整合</a:t>
            </a:r>
            <a:endParaRPr lang="en-US" sz="2000" dirty="0"/>
          </a:p>
        </p:txBody>
      </p:sp>
      <p:sp>
        <p:nvSpPr>
          <p:cNvPr id="19" name="Shape 16"/>
          <p:cNvSpPr/>
          <p:nvPr/>
        </p:nvSpPr>
        <p:spPr>
          <a:xfrm>
            <a:off x="8178800" y="3911600"/>
            <a:ext cx="3759200" cy="2286000"/>
          </a:xfrm>
          <a:custGeom>
            <a:avLst/>
            <a:gdLst/>
            <a:ahLst/>
            <a:cxnLst/>
            <a:rect l="l" t="t" r="r" b="b"/>
            <a:pathLst>
              <a:path w="3759200" h="2286000">
                <a:moveTo>
                  <a:pt x="101590" y="0"/>
                </a:moveTo>
                <a:lnTo>
                  <a:pt x="3657610" y="0"/>
                </a:lnTo>
                <a:cubicBezTo>
                  <a:pt x="3713717" y="0"/>
                  <a:pt x="3759200" y="45483"/>
                  <a:pt x="3759200" y="101590"/>
                </a:cubicBezTo>
                <a:lnTo>
                  <a:pt x="3759200" y="2184410"/>
                </a:lnTo>
                <a:cubicBezTo>
                  <a:pt x="3759200" y="2240517"/>
                  <a:pt x="3713717" y="2286000"/>
                  <a:pt x="3657610" y="2286000"/>
                </a:cubicBezTo>
                <a:lnTo>
                  <a:pt x="101590" y="2286000"/>
                </a:lnTo>
                <a:cubicBezTo>
                  <a:pt x="45483" y="2286000"/>
                  <a:pt x="0" y="2240517"/>
                  <a:pt x="0" y="2184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  <a:effectLst>
            <a:outerShdw blurRad="38100" dist="127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Text 17"/>
          <p:cNvSpPr/>
          <p:nvPr/>
        </p:nvSpPr>
        <p:spPr>
          <a:xfrm>
            <a:off x="9063414" y="4485029"/>
            <a:ext cx="198997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社会支持理论</a:t>
            </a:r>
            <a:endParaRPr lang="en-US" sz="2400" dirty="0"/>
          </a:p>
        </p:txBody>
      </p:sp>
      <p:sp>
        <p:nvSpPr>
          <p:cNvPr id="21" name="Text 18"/>
          <p:cNvSpPr/>
          <p:nvPr/>
        </p:nvSpPr>
        <p:spPr>
          <a:xfrm>
            <a:off x="8758006" y="5145429"/>
            <a:ext cx="2553092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同伴关系的缓冲作用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观影：情节与心理线索同步记录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63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51475" y="1461603"/>
            <a:ext cx="599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暗恋启动与自我提升动机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248400" y="2287904"/>
            <a:ext cx="5689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小水的改变源于“接近高价值对象”的吸引力，这符合心理学中的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“自我扩展模型”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00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C3DDB0C-DC71-A835-04D0-4602C695622D}"/>
              </a:ext>
            </a:extLst>
          </p:cNvPr>
          <p:cNvGrpSpPr/>
          <p:nvPr/>
        </p:nvGrpSpPr>
        <p:grpSpPr>
          <a:xfrm>
            <a:off x="6248400" y="3253606"/>
            <a:ext cx="5765800" cy="254000"/>
            <a:chOff x="6350000" y="3530600"/>
            <a:chExt cx="5765800" cy="254000"/>
          </a:xfrm>
        </p:grpSpPr>
        <p:sp>
          <p:nvSpPr>
            <p:cNvPr id="6" name="Shape 2"/>
            <p:cNvSpPr/>
            <p:nvPr/>
          </p:nvSpPr>
          <p:spPr>
            <a:xfrm>
              <a:off x="6350000" y="3581400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101600" y="56078"/>
                  </a:moveTo>
                  <a:lnTo>
                    <a:pt x="101600" y="178832"/>
                  </a:lnTo>
                  <a:lnTo>
                    <a:pt x="101798" y="178753"/>
                  </a:lnTo>
                  <a:cubicBezTo>
                    <a:pt x="123468" y="169743"/>
                    <a:pt x="146725" y="165100"/>
                    <a:pt x="170180" y="165100"/>
                  </a:cubicBezTo>
                  <a:lnTo>
                    <a:pt x="177800" y="165100"/>
                  </a:lnTo>
                  <a:lnTo>
                    <a:pt x="177800" y="38100"/>
                  </a:lnTo>
                  <a:lnTo>
                    <a:pt x="170180" y="38100"/>
                  </a:lnTo>
                  <a:cubicBezTo>
                    <a:pt x="153432" y="38100"/>
                    <a:pt x="136803" y="41434"/>
                    <a:pt x="121325" y="47863"/>
                  </a:cubicBezTo>
                  <a:cubicBezTo>
                    <a:pt x="114657" y="50641"/>
                    <a:pt x="108069" y="53380"/>
                    <a:pt x="101600" y="56078"/>
                  </a:cubicBezTo>
                  <a:close/>
                  <a:moveTo>
                    <a:pt x="91638" y="24408"/>
                  </a:moveTo>
                  <a:lnTo>
                    <a:pt x="101600" y="28575"/>
                  </a:lnTo>
                  <a:lnTo>
                    <a:pt x="111562" y="24408"/>
                  </a:lnTo>
                  <a:cubicBezTo>
                    <a:pt x="130135" y="16669"/>
                    <a:pt x="150058" y="12700"/>
                    <a:pt x="170180" y="12700"/>
                  </a:cubicBezTo>
                  <a:lnTo>
                    <a:pt x="184150" y="12700"/>
                  </a:lnTo>
                  <a:cubicBezTo>
                    <a:pt x="194667" y="12700"/>
                    <a:pt x="203200" y="21233"/>
                    <a:pt x="203200" y="31750"/>
                  </a:cubicBezTo>
                  <a:lnTo>
                    <a:pt x="203200" y="171450"/>
                  </a:lnTo>
                  <a:cubicBezTo>
                    <a:pt x="203200" y="181967"/>
                    <a:pt x="194667" y="190500"/>
                    <a:pt x="184150" y="190500"/>
                  </a:cubicBezTo>
                  <a:lnTo>
                    <a:pt x="170180" y="190500"/>
                  </a:lnTo>
                  <a:cubicBezTo>
                    <a:pt x="150058" y="190500"/>
                    <a:pt x="130135" y="194469"/>
                    <a:pt x="111562" y="202208"/>
                  </a:cubicBezTo>
                  <a:lnTo>
                    <a:pt x="106482" y="204311"/>
                  </a:lnTo>
                  <a:cubicBezTo>
                    <a:pt x="103346" y="205621"/>
                    <a:pt x="99854" y="205621"/>
                    <a:pt x="96718" y="204311"/>
                  </a:cubicBezTo>
                  <a:lnTo>
                    <a:pt x="91638" y="202208"/>
                  </a:lnTo>
                  <a:cubicBezTo>
                    <a:pt x="73065" y="194469"/>
                    <a:pt x="53142" y="190500"/>
                    <a:pt x="33020" y="190500"/>
                  </a:cubicBezTo>
                  <a:lnTo>
                    <a:pt x="19050" y="190500"/>
                  </a:lnTo>
                  <a:cubicBezTo>
                    <a:pt x="8533" y="190500"/>
                    <a:pt x="0" y="181967"/>
                    <a:pt x="0" y="171450"/>
                  </a:cubicBezTo>
                  <a:lnTo>
                    <a:pt x="0" y="31750"/>
                  </a:lnTo>
                  <a:cubicBezTo>
                    <a:pt x="0" y="21233"/>
                    <a:pt x="8533" y="12700"/>
                    <a:pt x="19050" y="12700"/>
                  </a:cubicBezTo>
                  <a:lnTo>
                    <a:pt x="33020" y="12700"/>
                  </a:lnTo>
                  <a:cubicBezTo>
                    <a:pt x="53142" y="12700"/>
                    <a:pt x="73065" y="16669"/>
                    <a:pt x="91638" y="24408"/>
                  </a:cubicBez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7" name="Text 3"/>
            <p:cNvSpPr/>
            <p:nvPr/>
          </p:nvSpPr>
          <p:spPr>
            <a:xfrm>
              <a:off x="6654800" y="3530600"/>
              <a:ext cx="5461000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外部目标:</a:t>
              </a:r>
              <a:r>
                <a:rPr lang="en-US" sz="20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将喜欢的人纳入自我概念，产生提升自我的动力。</a:t>
              </a:r>
              <a:endParaRPr lang="en-US" sz="20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3E8CAF8-E7BD-EF8E-3DFC-158B6416E90C}"/>
              </a:ext>
            </a:extLst>
          </p:cNvPr>
          <p:cNvGrpSpPr/>
          <p:nvPr/>
        </p:nvGrpSpPr>
        <p:grpSpPr>
          <a:xfrm>
            <a:off x="6238775" y="4053105"/>
            <a:ext cx="5740400" cy="254000"/>
            <a:chOff x="6375400" y="3937000"/>
            <a:chExt cx="5740400" cy="254000"/>
          </a:xfrm>
        </p:grpSpPr>
        <p:sp>
          <p:nvSpPr>
            <p:cNvPr id="8" name="Shape 4"/>
            <p:cNvSpPr/>
            <p:nvPr/>
          </p:nvSpPr>
          <p:spPr>
            <a:xfrm>
              <a:off x="6375400" y="3987800"/>
              <a:ext cx="152400" cy="203200"/>
            </a:xfrm>
            <a:custGeom>
              <a:avLst/>
              <a:gdLst/>
              <a:ahLst/>
              <a:cxnLst/>
              <a:rect l="l" t="t" r="r" b="b"/>
              <a:pathLst>
                <a:path w="152400" h="203200">
                  <a:moveTo>
                    <a:pt x="116245" y="152400"/>
                  </a:moveTo>
                  <a:cubicBezTo>
                    <a:pt x="119142" y="143550"/>
                    <a:pt x="124936" y="135533"/>
                    <a:pt x="131485" y="128627"/>
                  </a:cubicBezTo>
                  <a:cubicBezTo>
                    <a:pt x="144462" y="114975"/>
                    <a:pt x="152400" y="96520"/>
                    <a:pt x="152400" y="76200"/>
                  </a:cubicBezTo>
                  <a:cubicBezTo>
                    <a:pt x="152400" y="34131"/>
                    <a:pt x="118269" y="0"/>
                    <a:pt x="76200" y="0"/>
                  </a:cubicBezTo>
                  <a:cubicBezTo>
                    <a:pt x="34131" y="0"/>
                    <a:pt x="0" y="34131"/>
                    <a:pt x="0" y="76200"/>
                  </a:cubicBezTo>
                  <a:cubicBezTo>
                    <a:pt x="0" y="96520"/>
                    <a:pt x="7938" y="114975"/>
                    <a:pt x="20915" y="128627"/>
                  </a:cubicBezTo>
                  <a:cubicBezTo>
                    <a:pt x="27464" y="135533"/>
                    <a:pt x="33298" y="143550"/>
                    <a:pt x="36155" y="152400"/>
                  </a:cubicBezTo>
                  <a:lnTo>
                    <a:pt x="116205" y="152400"/>
                  </a:lnTo>
                  <a:close/>
                  <a:moveTo>
                    <a:pt x="114300" y="171450"/>
                  </a:moveTo>
                  <a:lnTo>
                    <a:pt x="38100" y="171450"/>
                  </a:lnTo>
                  <a:lnTo>
                    <a:pt x="38100" y="177800"/>
                  </a:lnTo>
                  <a:cubicBezTo>
                    <a:pt x="38100" y="195342"/>
                    <a:pt x="52308" y="209550"/>
                    <a:pt x="69850" y="209550"/>
                  </a:cubicBezTo>
                  <a:lnTo>
                    <a:pt x="82550" y="209550"/>
                  </a:lnTo>
                  <a:cubicBezTo>
                    <a:pt x="100092" y="209550"/>
                    <a:pt x="114300" y="195342"/>
                    <a:pt x="114300" y="177800"/>
                  </a:cubicBezTo>
                  <a:lnTo>
                    <a:pt x="114300" y="171450"/>
                  </a:lnTo>
                  <a:close/>
                  <a:moveTo>
                    <a:pt x="73025" y="44450"/>
                  </a:moveTo>
                  <a:cubicBezTo>
                    <a:pt x="57229" y="44450"/>
                    <a:pt x="44450" y="57229"/>
                    <a:pt x="44450" y="73025"/>
                  </a:cubicBezTo>
                  <a:cubicBezTo>
                    <a:pt x="44450" y="78303"/>
                    <a:pt x="40203" y="82550"/>
                    <a:pt x="34925" y="82550"/>
                  </a:cubicBezTo>
                  <a:cubicBezTo>
                    <a:pt x="29647" y="82550"/>
                    <a:pt x="25400" y="78303"/>
                    <a:pt x="25400" y="73025"/>
                  </a:cubicBezTo>
                  <a:cubicBezTo>
                    <a:pt x="25400" y="46712"/>
                    <a:pt x="46712" y="25400"/>
                    <a:pt x="73025" y="25400"/>
                  </a:cubicBezTo>
                  <a:cubicBezTo>
                    <a:pt x="78303" y="25400"/>
                    <a:pt x="82550" y="29647"/>
                    <a:pt x="82550" y="34925"/>
                  </a:cubicBezTo>
                  <a:cubicBezTo>
                    <a:pt x="82550" y="40203"/>
                    <a:pt x="78303" y="44450"/>
                    <a:pt x="73025" y="44450"/>
                  </a:cubicBez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9" name="Text 5"/>
            <p:cNvSpPr/>
            <p:nvPr/>
          </p:nvSpPr>
          <p:spPr>
            <a:xfrm>
              <a:off x="6654800" y="3937000"/>
              <a:ext cx="5461000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内部动机:</a:t>
              </a:r>
              <a:r>
                <a:rPr lang="en-US" sz="20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通过自我投资，实现从“丑小鸭”到“白天鹅”的蜕变。</a:t>
              </a:r>
              <a:endParaRPr lang="en-US" sz="2000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BB4A2A-8073-E3AB-DAAC-F7B6E955C858}"/>
              </a:ext>
            </a:extLst>
          </p:cNvPr>
          <p:cNvGrpSpPr/>
          <p:nvPr/>
        </p:nvGrpSpPr>
        <p:grpSpPr>
          <a:xfrm>
            <a:off x="6248400" y="4893209"/>
            <a:ext cx="5765800" cy="254000"/>
            <a:chOff x="6350000" y="4343400"/>
            <a:chExt cx="5765800" cy="254000"/>
          </a:xfrm>
        </p:grpSpPr>
        <p:sp>
          <p:nvSpPr>
            <p:cNvPr id="10" name="Shape 6"/>
            <p:cNvSpPr/>
            <p:nvPr/>
          </p:nvSpPr>
          <p:spPr>
            <a:xfrm>
              <a:off x="6350000" y="4394200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203200" h="203200">
                  <a:moveTo>
                    <a:pt x="25400" y="25400"/>
                  </a:moveTo>
                  <a:cubicBezTo>
                    <a:pt x="25400" y="18375"/>
                    <a:pt x="19725" y="12700"/>
                    <a:pt x="12700" y="12700"/>
                  </a:cubicBezTo>
                  <a:cubicBezTo>
                    <a:pt x="5675" y="12700"/>
                    <a:pt x="0" y="18375"/>
                    <a:pt x="0" y="25400"/>
                  </a:cubicBezTo>
                  <a:lnTo>
                    <a:pt x="0" y="158750"/>
                  </a:lnTo>
                  <a:cubicBezTo>
                    <a:pt x="0" y="176292"/>
                    <a:pt x="14208" y="190500"/>
                    <a:pt x="31750" y="190500"/>
                  </a:cubicBezTo>
                  <a:lnTo>
                    <a:pt x="190500" y="190500"/>
                  </a:lnTo>
                  <a:cubicBezTo>
                    <a:pt x="197525" y="190500"/>
                    <a:pt x="203200" y="184825"/>
                    <a:pt x="203200" y="177800"/>
                  </a:cubicBezTo>
                  <a:cubicBezTo>
                    <a:pt x="203200" y="170775"/>
                    <a:pt x="197525" y="165100"/>
                    <a:pt x="190500" y="165100"/>
                  </a:cubicBezTo>
                  <a:lnTo>
                    <a:pt x="31750" y="165100"/>
                  </a:lnTo>
                  <a:cubicBezTo>
                    <a:pt x="28258" y="165100"/>
                    <a:pt x="25400" y="162243"/>
                    <a:pt x="25400" y="158750"/>
                  </a:cubicBezTo>
                  <a:lnTo>
                    <a:pt x="25400" y="25400"/>
                  </a:lnTo>
                  <a:close/>
                  <a:moveTo>
                    <a:pt x="186769" y="59769"/>
                  </a:moveTo>
                  <a:cubicBezTo>
                    <a:pt x="191730" y="54808"/>
                    <a:pt x="191730" y="46752"/>
                    <a:pt x="186769" y="41791"/>
                  </a:cubicBezTo>
                  <a:cubicBezTo>
                    <a:pt x="181808" y="36830"/>
                    <a:pt x="173752" y="36830"/>
                    <a:pt x="168791" y="41791"/>
                  </a:cubicBezTo>
                  <a:lnTo>
                    <a:pt x="127000" y="83622"/>
                  </a:lnTo>
                  <a:lnTo>
                    <a:pt x="104219" y="60881"/>
                  </a:lnTo>
                  <a:cubicBezTo>
                    <a:pt x="99258" y="55920"/>
                    <a:pt x="91202" y="55920"/>
                    <a:pt x="86241" y="60881"/>
                  </a:cubicBezTo>
                  <a:lnTo>
                    <a:pt x="48141" y="98981"/>
                  </a:lnTo>
                  <a:cubicBezTo>
                    <a:pt x="43180" y="103942"/>
                    <a:pt x="43180" y="111998"/>
                    <a:pt x="48141" y="116959"/>
                  </a:cubicBezTo>
                  <a:cubicBezTo>
                    <a:pt x="53102" y="121920"/>
                    <a:pt x="61158" y="121920"/>
                    <a:pt x="66119" y="116959"/>
                  </a:cubicBezTo>
                  <a:lnTo>
                    <a:pt x="95250" y="87828"/>
                  </a:lnTo>
                  <a:lnTo>
                    <a:pt x="118031" y="110609"/>
                  </a:lnTo>
                  <a:cubicBezTo>
                    <a:pt x="122992" y="115570"/>
                    <a:pt x="131048" y="115570"/>
                    <a:pt x="136009" y="110609"/>
                  </a:cubicBezTo>
                  <a:lnTo>
                    <a:pt x="186809" y="59809"/>
                  </a:lnTo>
                  <a:close/>
                </a:path>
              </a:pathLst>
            </a:custGeom>
            <a:solidFill>
              <a:schemeClr val="accent2"/>
            </a:solidFill>
            <a:ln/>
          </p:spPr>
        </p:sp>
        <p:sp>
          <p:nvSpPr>
            <p:cNvPr id="11" name="Text 7"/>
            <p:cNvSpPr/>
            <p:nvPr/>
          </p:nvSpPr>
          <p:spPr>
            <a:xfrm>
              <a:off x="6654800" y="4343400"/>
              <a:ext cx="5461000" cy="2540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成长引擎:</a:t>
              </a:r>
              <a:r>
                <a:rPr lang="en-US" sz="2000" dirty="0">
                  <a:solidFill>
                    <a:srgbClr val="333333"/>
                  </a:solidFill>
                  <a:latin typeface="Noto Sans SC" pitchFamily="34" charset="0"/>
                  <a:ea typeface="Noto Sans SC" pitchFamily="34" charset="-122"/>
                  <a:cs typeface="Noto Sans SC" pitchFamily="34" charset="-120"/>
                </a:rPr>
                <a:t> 爱情成为个人成长的催化剂，推动能力全面提升。</a:t>
              </a:r>
              <a:endParaRPr lang="en-US" sz="2000" dirty="0"/>
            </a:p>
          </p:txBody>
        </p:sp>
      </p:grpSp>
      <p:pic>
        <p:nvPicPr>
          <p:cNvPr id="16" name="笑称择偶标准">
            <a:hlinkClick r:id="" action="ppaction://media"/>
            <a:extLst>
              <a:ext uri="{FF2B5EF4-FFF2-40B4-BE49-F238E27FC236}">
                <a16:creationId xmlns:a16="http://schemas.microsoft.com/office/drawing/2014/main" id="{127BE903-C9B8-C561-DACF-0C0921655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875" y="929369"/>
            <a:ext cx="5994400" cy="51564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51300" y="1473200"/>
            <a:ext cx="807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阿亮行为与依恋风格解析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hape 1"/>
          <p:cNvSpPr/>
          <p:nvPr/>
        </p:nvSpPr>
        <p:spPr>
          <a:xfrm>
            <a:off x="4351867" y="2038618"/>
            <a:ext cx="7581900" cy="1092200"/>
          </a:xfrm>
          <a:custGeom>
            <a:avLst/>
            <a:gdLst/>
            <a:ahLst/>
            <a:cxnLst/>
            <a:rect l="l" t="t" r="r" b="b"/>
            <a:pathLst>
              <a:path w="7581900" h="914400">
                <a:moveTo>
                  <a:pt x="101599" y="0"/>
                </a:moveTo>
                <a:lnTo>
                  <a:pt x="7480301" y="0"/>
                </a:lnTo>
                <a:cubicBezTo>
                  <a:pt x="7536413" y="0"/>
                  <a:pt x="7581900" y="45487"/>
                  <a:pt x="7581900" y="101599"/>
                </a:cubicBezTo>
                <a:lnTo>
                  <a:pt x="7581900" y="812801"/>
                </a:lnTo>
                <a:cubicBezTo>
                  <a:pt x="7581900" y="868913"/>
                  <a:pt x="7536413" y="914400"/>
                  <a:pt x="74803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4465594" y="2159000"/>
            <a:ext cx="7505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行为模式：安全偏回避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4491013" y="2692400"/>
            <a:ext cx="777604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默默拍照、帮忙值日、隐藏情感却不远离，表明其渴望亲密但表达含蓄。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4330700" y="3231882"/>
            <a:ext cx="7581900" cy="1092200"/>
          </a:xfrm>
          <a:custGeom>
            <a:avLst/>
            <a:gdLst/>
            <a:ahLst/>
            <a:cxnLst/>
            <a:rect l="l" t="t" r="r" b="b"/>
            <a:pathLst>
              <a:path w="7581900" h="914400">
                <a:moveTo>
                  <a:pt x="101599" y="0"/>
                </a:moveTo>
                <a:lnTo>
                  <a:pt x="7480301" y="0"/>
                </a:lnTo>
                <a:cubicBezTo>
                  <a:pt x="7536413" y="0"/>
                  <a:pt x="7581900" y="45487"/>
                  <a:pt x="7581900" y="101599"/>
                </a:cubicBezTo>
                <a:lnTo>
                  <a:pt x="7581900" y="812801"/>
                </a:lnTo>
                <a:cubicBezTo>
                  <a:pt x="7581900" y="868913"/>
                  <a:pt x="7536413" y="914400"/>
                  <a:pt x="74803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9" name="Text 5"/>
          <p:cNvSpPr/>
          <p:nvPr/>
        </p:nvSpPr>
        <p:spPr>
          <a:xfrm>
            <a:off x="4465594" y="3276600"/>
            <a:ext cx="7505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情绪调节：非言语策略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4491013" y="3810000"/>
            <a:ext cx="777604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用摄影替代语言表达，对应依恋理论中回避型个体保持亲密距离的典型方式。</a:t>
            </a:r>
            <a:endParaRPr lang="en-US" sz="2000" dirty="0"/>
          </a:p>
        </p:txBody>
      </p:sp>
      <p:sp>
        <p:nvSpPr>
          <p:cNvPr id="11" name="Shape 7"/>
          <p:cNvSpPr/>
          <p:nvPr/>
        </p:nvSpPr>
        <p:spPr>
          <a:xfrm>
            <a:off x="4351867" y="4419600"/>
            <a:ext cx="7581900" cy="1092200"/>
          </a:xfrm>
          <a:custGeom>
            <a:avLst/>
            <a:gdLst/>
            <a:ahLst/>
            <a:cxnLst/>
            <a:rect l="l" t="t" r="r" b="b"/>
            <a:pathLst>
              <a:path w="7581900" h="914400">
                <a:moveTo>
                  <a:pt x="101599" y="0"/>
                </a:moveTo>
                <a:lnTo>
                  <a:pt x="7480301" y="0"/>
                </a:lnTo>
                <a:cubicBezTo>
                  <a:pt x="7536413" y="0"/>
                  <a:pt x="7581900" y="45487"/>
                  <a:pt x="7581900" y="101599"/>
                </a:cubicBezTo>
                <a:lnTo>
                  <a:pt x="7581900" y="812801"/>
                </a:lnTo>
                <a:cubicBezTo>
                  <a:pt x="7581900" y="868913"/>
                  <a:pt x="7536413" y="914400"/>
                  <a:pt x="74803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2" name="Text 8"/>
          <p:cNvSpPr/>
          <p:nvPr/>
        </p:nvSpPr>
        <p:spPr>
          <a:xfrm>
            <a:off x="4465594" y="4394200"/>
            <a:ext cx="7505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动机溯源：避免冲突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4491013" y="4927600"/>
            <a:ext cx="7776041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父亲严苛的家庭线索，可解释其选择默默守护而非直接表白的策略。</a:t>
            </a:r>
            <a:endParaRPr lang="en-US" sz="20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A2612F2-EF99-6731-9D57-99007CE5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88" t="2222" r="6008" b="50000"/>
          <a:stretch>
            <a:fillRect/>
          </a:stretch>
        </p:blipFill>
        <p:spPr>
          <a:xfrm>
            <a:off x="163935" y="2139682"/>
            <a:ext cx="4129238" cy="3276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4" y="178068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409952" y="1613970"/>
            <a:ext cx="4501975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友谊支持系统的缓冲作用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5171414" y="2567272"/>
            <a:ext cx="6946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小水的三位好友构成了强大的社会支持网络，在浪漫追求中扮演“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安全基地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”的角色。</a:t>
            </a:r>
            <a:endParaRPr lang="en-US" sz="2400" dirty="0"/>
          </a:p>
        </p:txBody>
      </p:sp>
      <p:sp>
        <p:nvSpPr>
          <p:cNvPr id="6" name="Shape 2"/>
          <p:cNvSpPr/>
          <p:nvPr/>
        </p:nvSpPr>
        <p:spPr>
          <a:xfrm>
            <a:off x="5319618" y="31752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254000"/>
                </a:moveTo>
                <a:cubicBezTo>
                  <a:pt x="197093" y="254000"/>
                  <a:pt x="254000" y="197093"/>
                  <a:pt x="254000" y="127000"/>
                </a:cubicBezTo>
                <a:cubicBezTo>
                  <a:pt x="254000" y="56907"/>
                  <a:pt x="197093" y="0"/>
                  <a:pt x="127000" y="0"/>
                </a:cubicBezTo>
                <a:cubicBezTo>
                  <a:pt x="56907" y="0"/>
                  <a:pt x="0" y="56907"/>
                  <a:pt x="0" y="127000"/>
                </a:cubicBezTo>
                <a:cubicBezTo>
                  <a:pt x="0" y="197093"/>
                  <a:pt x="56907" y="254000"/>
                  <a:pt x="127000" y="254000"/>
                </a:cubicBezTo>
                <a:close/>
                <a:moveTo>
                  <a:pt x="111125" y="79375"/>
                </a:moveTo>
                <a:cubicBezTo>
                  <a:pt x="111125" y="70613"/>
                  <a:pt x="118238" y="63500"/>
                  <a:pt x="127000" y="63500"/>
                </a:cubicBezTo>
                <a:cubicBezTo>
                  <a:pt x="135762" y="63500"/>
                  <a:pt x="142875" y="70613"/>
                  <a:pt x="142875" y="79375"/>
                </a:cubicBezTo>
                <a:cubicBezTo>
                  <a:pt x="142875" y="88137"/>
                  <a:pt x="135762" y="95250"/>
                  <a:pt x="127000" y="95250"/>
                </a:cubicBezTo>
                <a:cubicBezTo>
                  <a:pt x="118238" y="95250"/>
                  <a:pt x="111125" y="88137"/>
                  <a:pt x="111125" y="79375"/>
                </a:cubicBezTo>
                <a:close/>
                <a:moveTo>
                  <a:pt x="107156" y="111125"/>
                </a:moveTo>
                <a:lnTo>
                  <a:pt x="130969" y="111125"/>
                </a:lnTo>
                <a:cubicBezTo>
                  <a:pt x="137567" y="111125"/>
                  <a:pt x="142875" y="116433"/>
                  <a:pt x="142875" y="123031"/>
                </a:cubicBezTo>
                <a:lnTo>
                  <a:pt x="142875" y="166688"/>
                </a:lnTo>
                <a:lnTo>
                  <a:pt x="146844" y="166688"/>
                </a:lnTo>
                <a:cubicBezTo>
                  <a:pt x="153442" y="166688"/>
                  <a:pt x="158750" y="171996"/>
                  <a:pt x="158750" y="178594"/>
                </a:cubicBezTo>
                <a:cubicBezTo>
                  <a:pt x="158750" y="185192"/>
                  <a:pt x="153442" y="190500"/>
                  <a:pt x="146844" y="190500"/>
                </a:cubicBezTo>
                <a:lnTo>
                  <a:pt x="107156" y="190500"/>
                </a:lnTo>
                <a:cubicBezTo>
                  <a:pt x="100558" y="190500"/>
                  <a:pt x="95250" y="185192"/>
                  <a:pt x="95250" y="178594"/>
                </a:cubicBezTo>
                <a:cubicBezTo>
                  <a:pt x="95250" y="171996"/>
                  <a:pt x="100558" y="166688"/>
                  <a:pt x="107156" y="166688"/>
                </a:cubicBezTo>
                <a:lnTo>
                  <a:pt x="119063" y="166688"/>
                </a:lnTo>
                <a:lnTo>
                  <a:pt x="119063" y="134938"/>
                </a:lnTo>
                <a:lnTo>
                  <a:pt x="107156" y="134938"/>
                </a:lnTo>
                <a:cubicBezTo>
                  <a:pt x="100558" y="134938"/>
                  <a:pt x="95250" y="129629"/>
                  <a:pt x="95250" y="123031"/>
                </a:cubicBezTo>
                <a:cubicBezTo>
                  <a:pt x="95250" y="116433"/>
                  <a:pt x="100558" y="111125"/>
                  <a:pt x="107156" y="111125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7" name="Text 3"/>
          <p:cNvSpPr/>
          <p:nvPr/>
        </p:nvSpPr>
        <p:spPr>
          <a:xfrm>
            <a:off x="5831814" y="3024472"/>
            <a:ext cx="375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提供信息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831813" y="3251200"/>
            <a:ext cx="6190141" cy="6336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分享情报，出谋划策，是小水的“军师团”。</a:t>
            </a:r>
            <a:endParaRPr lang="en-US" sz="2400" dirty="0"/>
          </a:p>
        </p:txBody>
      </p:sp>
      <p:sp>
        <p:nvSpPr>
          <p:cNvPr id="9" name="Shape 5"/>
          <p:cNvSpPr/>
          <p:nvPr/>
        </p:nvSpPr>
        <p:spPr>
          <a:xfrm>
            <a:off x="5319618" y="3782729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31750" y="63500"/>
                </a:moveTo>
                <a:cubicBezTo>
                  <a:pt x="31750" y="32834"/>
                  <a:pt x="56647" y="7938"/>
                  <a:pt x="87313" y="7938"/>
                </a:cubicBezTo>
                <a:cubicBezTo>
                  <a:pt x="117978" y="7938"/>
                  <a:pt x="142875" y="32834"/>
                  <a:pt x="142875" y="63500"/>
                </a:cubicBezTo>
                <a:cubicBezTo>
                  <a:pt x="142875" y="94166"/>
                  <a:pt x="117978" y="119063"/>
                  <a:pt x="87313" y="119063"/>
                </a:cubicBezTo>
                <a:cubicBezTo>
                  <a:pt x="56647" y="119063"/>
                  <a:pt x="31750" y="94166"/>
                  <a:pt x="31750" y="63500"/>
                </a:cubicBezTo>
                <a:close/>
                <a:moveTo>
                  <a:pt x="0" y="230188"/>
                </a:moveTo>
                <a:cubicBezTo>
                  <a:pt x="0" y="181967"/>
                  <a:pt x="39092" y="142875"/>
                  <a:pt x="87313" y="142875"/>
                </a:cubicBezTo>
                <a:cubicBezTo>
                  <a:pt x="135533" y="142875"/>
                  <a:pt x="174625" y="181967"/>
                  <a:pt x="174625" y="230188"/>
                </a:cubicBezTo>
                <a:lnTo>
                  <a:pt x="174625" y="233164"/>
                </a:lnTo>
                <a:cubicBezTo>
                  <a:pt x="174625" y="244673"/>
                  <a:pt x="165298" y="254000"/>
                  <a:pt x="153789" y="254000"/>
                </a:cubicBezTo>
                <a:lnTo>
                  <a:pt x="20836" y="254000"/>
                </a:lnTo>
                <a:cubicBezTo>
                  <a:pt x="9327" y="254000"/>
                  <a:pt x="0" y="244673"/>
                  <a:pt x="0" y="233164"/>
                </a:cubicBezTo>
                <a:lnTo>
                  <a:pt x="0" y="230188"/>
                </a:lnTo>
                <a:close/>
                <a:moveTo>
                  <a:pt x="214313" y="31750"/>
                </a:moveTo>
                <a:cubicBezTo>
                  <a:pt x="240597" y="31750"/>
                  <a:pt x="261937" y="53090"/>
                  <a:pt x="261937" y="79375"/>
                </a:cubicBezTo>
                <a:cubicBezTo>
                  <a:pt x="261937" y="105660"/>
                  <a:pt x="240597" y="127000"/>
                  <a:pt x="214313" y="127000"/>
                </a:cubicBezTo>
                <a:cubicBezTo>
                  <a:pt x="188028" y="127000"/>
                  <a:pt x="166688" y="105660"/>
                  <a:pt x="166688" y="79375"/>
                </a:cubicBezTo>
                <a:cubicBezTo>
                  <a:pt x="166688" y="53090"/>
                  <a:pt x="188028" y="31750"/>
                  <a:pt x="214313" y="31750"/>
                </a:cubicBezTo>
                <a:close/>
                <a:moveTo>
                  <a:pt x="214313" y="150813"/>
                </a:moveTo>
                <a:cubicBezTo>
                  <a:pt x="253752" y="150813"/>
                  <a:pt x="285750" y="182811"/>
                  <a:pt x="285750" y="222250"/>
                </a:cubicBezTo>
                <a:lnTo>
                  <a:pt x="285750" y="233362"/>
                </a:lnTo>
                <a:cubicBezTo>
                  <a:pt x="285750" y="244773"/>
                  <a:pt x="276523" y="254000"/>
                  <a:pt x="265113" y="254000"/>
                </a:cubicBezTo>
                <a:lnTo>
                  <a:pt x="193278" y="254000"/>
                </a:lnTo>
                <a:cubicBezTo>
                  <a:pt x="196552" y="247799"/>
                  <a:pt x="198437" y="240705"/>
                  <a:pt x="198437" y="233164"/>
                </a:cubicBezTo>
                <a:lnTo>
                  <a:pt x="198437" y="230188"/>
                </a:lnTo>
                <a:cubicBezTo>
                  <a:pt x="198437" y="204639"/>
                  <a:pt x="189805" y="181124"/>
                  <a:pt x="175369" y="162371"/>
                </a:cubicBezTo>
                <a:cubicBezTo>
                  <a:pt x="186581" y="155079"/>
                  <a:pt x="199975" y="150813"/>
                  <a:pt x="214312" y="150813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10" name="Text 6"/>
          <p:cNvSpPr/>
          <p:nvPr/>
        </p:nvSpPr>
        <p:spPr>
          <a:xfrm>
            <a:off x="5831814" y="3735672"/>
            <a:ext cx="3581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陪伴支持</a:t>
            </a:r>
            <a:endParaRPr lang="en-US" sz="2400" dirty="0"/>
          </a:p>
        </p:txBody>
      </p:sp>
      <p:sp>
        <p:nvSpPr>
          <p:cNvPr id="11" name="Text 7"/>
          <p:cNvSpPr/>
          <p:nvPr/>
        </p:nvSpPr>
        <p:spPr>
          <a:xfrm>
            <a:off x="5831814" y="4040472"/>
            <a:ext cx="6106186" cy="528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共同参与活动，提供行动上的陪伴与鼓励。</a:t>
            </a:r>
            <a:endParaRPr lang="en-US" sz="2400" dirty="0"/>
          </a:p>
        </p:txBody>
      </p:sp>
      <p:sp>
        <p:nvSpPr>
          <p:cNvPr id="12" name="Shape 8"/>
          <p:cNvSpPr/>
          <p:nvPr/>
        </p:nvSpPr>
        <p:spPr>
          <a:xfrm>
            <a:off x="5319618" y="4597668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66030" y="15875"/>
                </a:moveTo>
                <a:cubicBezTo>
                  <a:pt x="74613" y="15875"/>
                  <a:pt x="82996" y="17562"/>
                  <a:pt x="90785" y="20687"/>
                </a:cubicBezTo>
                <a:lnTo>
                  <a:pt x="117971" y="62954"/>
                </a:lnTo>
                <a:lnTo>
                  <a:pt x="80566" y="100360"/>
                </a:lnTo>
                <a:cubicBezTo>
                  <a:pt x="79821" y="101104"/>
                  <a:pt x="79375" y="102146"/>
                  <a:pt x="79425" y="103237"/>
                </a:cubicBezTo>
                <a:cubicBezTo>
                  <a:pt x="79474" y="104329"/>
                  <a:pt x="79921" y="105321"/>
                  <a:pt x="80714" y="106065"/>
                </a:cubicBezTo>
                <a:lnTo>
                  <a:pt x="136277" y="157659"/>
                </a:lnTo>
                <a:cubicBezTo>
                  <a:pt x="137716" y="158998"/>
                  <a:pt x="139948" y="159097"/>
                  <a:pt x="141486" y="157807"/>
                </a:cubicBezTo>
                <a:cubicBezTo>
                  <a:pt x="143024" y="156518"/>
                  <a:pt x="143371" y="154335"/>
                  <a:pt x="142329" y="152648"/>
                </a:cubicBezTo>
                <a:lnTo>
                  <a:pt x="112365" y="103981"/>
                </a:lnTo>
                <a:lnTo>
                  <a:pt x="157361" y="66477"/>
                </a:lnTo>
                <a:cubicBezTo>
                  <a:pt x="158651" y="65435"/>
                  <a:pt x="159097" y="63649"/>
                  <a:pt x="158552" y="62111"/>
                </a:cubicBezTo>
                <a:lnTo>
                  <a:pt x="147042" y="30063"/>
                </a:lnTo>
                <a:cubicBezTo>
                  <a:pt x="158552" y="20985"/>
                  <a:pt x="172938" y="15875"/>
                  <a:pt x="187970" y="15875"/>
                </a:cubicBezTo>
                <a:cubicBezTo>
                  <a:pt x="224433" y="15875"/>
                  <a:pt x="254000" y="45442"/>
                  <a:pt x="254000" y="81905"/>
                </a:cubicBezTo>
                <a:lnTo>
                  <a:pt x="254000" y="83195"/>
                </a:lnTo>
                <a:cubicBezTo>
                  <a:pt x="254000" y="138857"/>
                  <a:pt x="184596" y="203498"/>
                  <a:pt x="148382" y="231130"/>
                </a:cubicBezTo>
                <a:cubicBezTo>
                  <a:pt x="142230" y="235793"/>
                  <a:pt x="134689" y="238125"/>
                  <a:pt x="127000" y="238125"/>
                </a:cubicBezTo>
                <a:cubicBezTo>
                  <a:pt x="119311" y="238125"/>
                  <a:pt x="111720" y="235843"/>
                  <a:pt x="105618" y="231130"/>
                </a:cubicBezTo>
                <a:cubicBezTo>
                  <a:pt x="69404" y="203498"/>
                  <a:pt x="0" y="138857"/>
                  <a:pt x="0" y="83195"/>
                </a:cubicBezTo>
                <a:lnTo>
                  <a:pt x="0" y="81905"/>
                </a:lnTo>
                <a:cubicBezTo>
                  <a:pt x="0" y="45442"/>
                  <a:pt x="29567" y="15875"/>
                  <a:pt x="66030" y="15875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13" name="Text 9"/>
          <p:cNvSpPr/>
          <p:nvPr/>
        </p:nvSpPr>
        <p:spPr>
          <a:xfrm>
            <a:off x="5831813" y="4572268"/>
            <a:ext cx="375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情绪宣泄</a:t>
            </a:r>
            <a:endParaRPr lang="en-US" sz="2400" dirty="0"/>
          </a:p>
        </p:txBody>
      </p:sp>
      <p:sp>
        <p:nvSpPr>
          <p:cNvPr id="14" name="Text 10"/>
          <p:cNvSpPr/>
          <p:nvPr/>
        </p:nvSpPr>
        <p:spPr>
          <a:xfrm>
            <a:off x="5831813" y="5281864"/>
            <a:ext cx="565825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提供安全的情绪出口，缓冲被拒后的失落感。</a:t>
            </a: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0CD459-D9F8-7C3F-0412-E0F780DF7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7" r="29204"/>
          <a:stretch>
            <a:fillRect/>
          </a:stretch>
        </p:blipFill>
        <p:spPr bwMode="auto">
          <a:xfrm>
            <a:off x="17973" y="2352783"/>
            <a:ext cx="5040218" cy="33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512</Words>
  <Application>Microsoft Office PowerPoint</Application>
  <PresentationFormat>宽屏</PresentationFormat>
  <Paragraphs>152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Arial</vt:lpstr>
      <vt:lpstr>Noto Sans SC</vt:lpstr>
      <vt:lpstr>MiSans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从电影看爱情：初恋那件小事的心理解码</dc:title>
  <dc:subject>从电影看爱情：初恋那件小事的心理解码</dc:subject>
  <dc:creator>Kimi</dc:creator>
  <cp:lastModifiedBy>Xiaoling Li</cp:lastModifiedBy>
  <cp:revision>6</cp:revision>
  <dcterms:created xsi:type="dcterms:W3CDTF">2025-11-05T13:21:22Z</dcterms:created>
  <dcterms:modified xsi:type="dcterms:W3CDTF">2025-11-09T03:30:39Z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{"Label":"从电影看爱情：初恋那件小事的心理解码","ContentProducer":"001191110108MACG2KBH8F10000","ProduceID":"d45knvm0ftls40b0ie9g","ReservedCode1":"","ContentPropagator":"001191110108MACG2KBH8F20000","PropagateID":"d45knvm0ftls40b0ie9g","ReservedCode2":""}</vt:lpwstr>
  </property>
</Properties>
</file>