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12192000"/>
  <p:embeddedFontLst>
    <p:embeddedFont>
      <p:font typeface="MiSans" panose="02010600030101010101" charset="-122"/>
      <p:regular r:id="rId24"/>
    </p:embeddedFont>
    <p:embeddedFont>
      <p:font typeface="Noto Sans SC" panose="020B0200000000000000" pitchFamily="34" charset="-122"/>
      <p:regular r:id="rId25"/>
      <p:bold r:id="rId2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39" d="100"/>
          <a:sy n="39" d="100"/>
        </p:scale>
        <p:origin x="840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884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4-d3jovr0s8jdo4os5dsmg.jpg"/>
          <p:cNvPicPr>
            <a:picLocks noChangeAspect="1"/>
          </p:cNvPicPr>
          <p:nvPr/>
        </p:nvPicPr>
        <p:blipFill>
          <a:blip r:embed="rId3">
            <a:alphaModFix amt="54000"/>
          </a:blip>
          <a:srcRect l="212" r="212"/>
          <a:stretch/>
        </p:blipFill>
        <p:spPr>
          <a:xfrm>
            <a:off x="0" y="-20320"/>
            <a:ext cx="12192000" cy="689800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650" y="2042160"/>
            <a:ext cx="6659245" cy="1754326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54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项目</a:t>
            </a:r>
            <a:r>
              <a:rPr lang="en-US" altLang="zh-CN" sz="54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13</a:t>
            </a:r>
            <a:r>
              <a:rPr lang="zh-CN" altLang="en-US" sz="54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：整合与展望</a:t>
            </a:r>
            <a:r>
              <a:rPr lang="en-US" altLang="zh-CN" sz="54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——</a:t>
            </a:r>
            <a:r>
              <a:rPr lang="zh-CN" altLang="en-US" sz="540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健康爱情观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628650" y="5949315"/>
            <a:ext cx="1925320" cy="369332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 err="1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汇报人</a:t>
            </a:r>
            <a:r>
              <a:rPr lang="en-US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：</a:t>
            </a:r>
            <a:r>
              <a:rPr lang="zh-CN" altLang="en-US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厉</a:t>
            </a:r>
            <a:r>
              <a:rPr lang="zh-CN" altLang="en-US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晓玲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9313545" y="5962015"/>
            <a:ext cx="2731770" cy="369332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时间：2026</a:t>
            </a:r>
            <a:r>
              <a:rPr lang="zh-CN" altLang="en-US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年</a:t>
            </a:r>
            <a:r>
              <a:rPr lang="en-US" altLang="zh-CN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</a:t>
            </a:r>
            <a:r>
              <a:rPr lang="zh-CN" altLang="en-US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月</a:t>
            </a:r>
            <a:endParaRPr lang="en-US" sz="1600" dirty="0"/>
          </a:p>
        </p:txBody>
      </p:sp>
      <p:pic>
        <p:nvPicPr>
          <p:cNvPr id="6" name="Image 1" descr="https://kimi-img.moonshot.cn/pub/slides/slides_tmpl/image/25-10-09-18:35:26-d3jovrgs8jdo4os5dsp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115" y="680085"/>
            <a:ext cx="4940300" cy="4893310"/>
          </a:xfrm>
          <a:prstGeom prst="rect">
            <a:avLst/>
          </a:prstGeom>
        </p:spPr>
      </p:pic>
      <p:pic>
        <p:nvPicPr>
          <p:cNvPr id="7" name="Image 2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2550" y="6051550"/>
            <a:ext cx="6539865" cy="163830"/>
          </a:xfrm>
          <a:prstGeom prst="rect">
            <a:avLst/>
          </a:prstGeom>
        </p:spPr>
      </p:pic>
      <p:pic>
        <p:nvPicPr>
          <p:cNvPr id="8" name="Image 3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795" y="637540"/>
            <a:ext cx="713105" cy="358140"/>
          </a:xfrm>
          <a:prstGeom prst="rect">
            <a:avLst/>
          </a:prstGeom>
        </p:spPr>
      </p:pic>
      <p:pic>
        <p:nvPicPr>
          <p:cNvPr id="9" name="Image 4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8805" y="637540"/>
            <a:ext cx="929640" cy="237490"/>
          </a:xfrm>
          <a:prstGeom prst="rect">
            <a:avLst/>
          </a:prstGeom>
        </p:spPr>
      </p:pic>
      <p:pic>
        <p:nvPicPr>
          <p:cNvPr id="10" name="Image 5" descr="https://kimi-img.moonshot.cn/pub/slides/slides_tmpl/image/25-10-09-18:35:26-d3jovrgs8jdo4os5dsp0.png"/>
          <p:cNvPicPr>
            <a:picLocks noChangeAspect="1"/>
          </p:cNvPicPr>
          <p:nvPr/>
        </p:nvPicPr>
        <p:blipFill>
          <a:blip r:embed="rId4">
            <a:alphaModFix amt="21000"/>
          </a:blip>
          <a:stretch>
            <a:fillRect/>
          </a:stretch>
        </p:blipFill>
        <p:spPr>
          <a:xfrm>
            <a:off x="703580" y="3700145"/>
            <a:ext cx="1891030" cy="187325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1975" y="659865"/>
            <a:ext cx="12065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三大典型冲突情境预演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 1"/>
          <p:cNvSpPr/>
          <p:nvPr/>
        </p:nvSpPr>
        <p:spPr>
          <a:xfrm>
            <a:off x="1629833" y="3911600"/>
            <a:ext cx="1143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时间冲突</a:t>
            </a:r>
            <a:endParaRPr lang="en-US" sz="2000" dirty="0"/>
          </a:p>
        </p:txBody>
      </p:sp>
      <p:sp>
        <p:nvSpPr>
          <p:cNvPr id="6" name="Text 2"/>
          <p:cNvSpPr/>
          <p:nvPr/>
        </p:nvSpPr>
        <p:spPr>
          <a:xfrm>
            <a:off x="517268" y="4715309"/>
            <a:ext cx="324621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 err="1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伴侣求陪伴与重要考试冲突，背后是</a:t>
            </a:r>
            <a:r>
              <a:rPr lang="en-US" sz="2400" b="1" dirty="0" err="1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时间资源</a:t>
            </a:r>
            <a:r>
              <a:rPr lang="en-US" sz="2400" dirty="0" err="1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的争夺</a:t>
            </a:r>
            <a:endParaRPr lang="en-US" sz="2400" dirty="0"/>
          </a:p>
        </p:txBody>
      </p:sp>
      <p:sp>
        <p:nvSpPr>
          <p:cNvPr id="8" name="Text 3"/>
          <p:cNvSpPr/>
          <p:nvPr/>
        </p:nvSpPr>
        <p:spPr>
          <a:xfrm>
            <a:off x="5524500" y="3911600"/>
            <a:ext cx="1143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价值冲突</a:t>
            </a:r>
            <a:endParaRPr lang="en-US" sz="2000" dirty="0"/>
          </a:p>
        </p:txBody>
      </p:sp>
      <p:sp>
        <p:nvSpPr>
          <p:cNvPr id="9" name="Text 4"/>
          <p:cNvSpPr/>
          <p:nvPr/>
        </p:nvSpPr>
        <p:spPr>
          <a:xfrm>
            <a:off x="4411935" y="4715309"/>
            <a:ext cx="324621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 err="1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个人爱好被伴侣否定，背后是</a:t>
            </a:r>
            <a:r>
              <a:rPr lang="en-US" sz="2400" b="1" dirty="0" err="1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价值认同</a:t>
            </a:r>
            <a:r>
              <a:rPr lang="en-US" sz="2400" dirty="0" err="1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的威胁</a:t>
            </a:r>
            <a:endParaRPr lang="en-US" sz="2400" dirty="0"/>
          </a:p>
        </p:txBody>
      </p:sp>
      <p:sp>
        <p:nvSpPr>
          <p:cNvPr id="11" name="Text 5"/>
          <p:cNvSpPr/>
          <p:nvPr/>
        </p:nvSpPr>
        <p:spPr>
          <a:xfrm>
            <a:off x="9419167" y="3911600"/>
            <a:ext cx="1143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社交冲突</a:t>
            </a:r>
            <a:endParaRPr lang="en-US" sz="2000" dirty="0"/>
          </a:p>
        </p:txBody>
      </p:sp>
      <p:sp>
        <p:nvSpPr>
          <p:cNvPr id="12" name="Text 6"/>
          <p:cNvSpPr/>
          <p:nvPr/>
        </p:nvSpPr>
        <p:spPr>
          <a:xfrm>
            <a:off x="8306602" y="4715309"/>
            <a:ext cx="324621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 err="1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朋友聚会与二人世界冲突，背后是</a:t>
            </a:r>
            <a:r>
              <a:rPr lang="en-US" sz="2400" b="1" dirty="0" err="1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社交网络</a:t>
            </a:r>
            <a:r>
              <a:rPr lang="en-US" sz="2400" dirty="0" err="1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的挤压</a:t>
            </a:r>
            <a:endParaRPr lang="en-US" sz="2400" dirty="0"/>
          </a:p>
        </p:txBody>
      </p:sp>
      <p:sp>
        <p:nvSpPr>
          <p:cNvPr id="13" name="Text 7"/>
          <p:cNvSpPr/>
          <p:nvPr/>
        </p:nvSpPr>
        <p:spPr>
          <a:xfrm>
            <a:off x="180875" y="5966594"/>
            <a:ext cx="11887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冲突升级往往源于</a:t>
            </a:r>
            <a:r>
              <a:rPr lang="en-US" sz="2400" dirty="0">
                <a:solidFill>
                  <a:srgbClr val="333333"/>
                </a:solidFill>
                <a:highlight>
                  <a:srgbClr val="FFC0CB">
                    <a:alpha val="5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“你”的指责 </a:t>
            </a: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与</a:t>
            </a:r>
            <a:r>
              <a:rPr lang="en-US" sz="2400" dirty="0">
                <a:solidFill>
                  <a:srgbClr val="333333"/>
                </a:solidFill>
                <a:highlight>
                  <a:srgbClr val="FFC0CB">
                    <a:alpha val="5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隐含的控制 </a:t>
            </a: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。</a:t>
            </a:r>
            <a:endParaRPr lang="en-US" sz="2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82F3AC9-D25E-9138-3048-FC7495EB6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82" y="1704206"/>
            <a:ext cx="2903303" cy="205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C4DA91B-E721-CE6E-0CA6-705D03D41B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62"/>
          <a:stretch>
            <a:fillRect/>
          </a:stretch>
        </p:blipFill>
        <p:spPr bwMode="auto">
          <a:xfrm>
            <a:off x="4583388" y="1710853"/>
            <a:ext cx="2903303" cy="204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1208E9F-38A8-E441-5BB8-7795B66455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1" b="10458"/>
          <a:stretch>
            <a:fillRect/>
          </a:stretch>
        </p:blipFill>
        <p:spPr bwMode="auto">
          <a:xfrm>
            <a:off x="8493294" y="1466756"/>
            <a:ext cx="2903303" cy="228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54000" y="1143000"/>
            <a:ext cx="59182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温和而坚定的沟通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254000" y="1803400"/>
            <a:ext cx="55372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将冲突转化为理解的契机，关键在于沟通方式。从“我”出发，寻找双赢。</a:t>
            </a:r>
            <a:endParaRPr lang="en-US" sz="2000" dirty="0"/>
          </a:p>
        </p:txBody>
      </p:sp>
      <p:sp>
        <p:nvSpPr>
          <p:cNvPr id="5" name="Shape 2"/>
          <p:cNvSpPr/>
          <p:nvPr/>
        </p:nvSpPr>
        <p:spPr>
          <a:xfrm>
            <a:off x="254000" y="2717800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254000" y="0"/>
                </a:moveTo>
                <a:lnTo>
                  <a:pt x="254000" y="0"/>
                </a:lnTo>
                <a:cubicBezTo>
                  <a:pt x="394186" y="0"/>
                  <a:pt x="508000" y="113814"/>
                  <a:pt x="508000" y="254000"/>
                </a:cubicBezTo>
                <a:lnTo>
                  <a:pt x="508000" y="254000"/>
                </a:lnTo>
                <a:cubicBezTo>
                  <a:pt x="508000" y="394186"/>
                  <a:pt x="394186" y="508000"/>
                  <a:pt x="254000" y="508000"/>
                </a:cubicBezTo>
                <a:lnTo>
                  <a:pt x="254000" y="508000"/>
                </a:lnTo>
                <a:cubicBezTo>
                  <a:pt x="113814" y="508000"/>
                  <a:pt x="0" y="394186"/>
                  <a:pt x="0" y="254000"/>
                </a:cubicBezTo>
                <a:lnTo>
                  <a:pt x="0" y="254000"/>
                </a:lnTo>
                <a:cubicBezTo>
                  <a:pt x="0" y="113814"/>
                  <a:pt x="113814" y="0"/>
                  <a:pt x="254000" y="0"/>
                </a:cubicBezTo>
                <a:close/>
              </a:path>
            </a:pathLst>
          </a:custGeom>
          <a:solidFill>
            <a:srgbClr val="D8BFD8"/>
          </a:solidFill>
          <a:ln/>
        </p:spPr>
      </p:sp>
      <p:sp>
        <p:nvSpPr>
          <p:cNvPr id="6" name="Text 3"/>
          <p:cNvSpPr/>
          <p:nvPr/>
        </p:nvSpPr>
        <p:spPr>
          <a:xfrm>
            <a:off x="127000" y="2717800"/>
            <a:ext cx="7620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52375" y="2709492"/>
            <a:ext cx="5666472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“我”的信息</a:t>
            </a:r>
            <a:endParaRPr lang="en-US" sz="2000" dirty="0"/>
          </a:p>
        </p:txBody>
      </p:sp>
      <p:sp>
        <p:nvSpPr>
          <p:cNvPr id="8" name="Text 5"/>
          <p:cNvSpPr/>
          <p:nvPr/>
        </p:nvSpPr>
        <p:spPr>
          <a:xfrm>
            <a:off x="762000" y="3175000"/>
            <a:ext cx="54102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陈述自己的感受和需求，而非指责对方。例如：“我感到很累，需要一些独处的时间。”</a:t>
            </a:r>
            <a:endParaRPr lang="en-US" sz="2000" dirty="0"/>
          </a:p>
        </p:txBody>
      </p:sp>
      <p:sp>
        <p:nvSpPr>
          <p:cNvPr id="9" name="Shape 6"/>
          <p:cNvSpPr/>
          <p:nvPr/>
        </p:nvSpPr>
        <p:spPr>
          <a:xfrm>
            <a:off x="254000" y="3784600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254000" y="0"/>
                </a:moveTo>
                <a:lnTo>
                  <a:pt x="254000" y="0"/>
                </a:lnTo>
                <a:cubicBezTo>
                  <a:pt x="394186" y="0"/>
                  <a:pt x="508000" y="113814"/>
                  <a:pt x="508000" y="254000"/>
                </a:cubicBezTo>
                <a:lnTo>
                  <a:pt x="508000" y="254000"/>
                </a:lnTo>
                <a:cubicBezTo>
                  <a:pt x="508000" y="394186"/>
                  <a:pt x="394186" y="508000"/>
                  <a:pt x="254000" y="508000"/>
                </a:cubicBezTo>
                <a:lnTo>
                  <a:pt x="254000" y="508000"/>
                </a:lnTo>
                <a:cubicBezTo>
                  <a:pt x="113814" y="508000"/>
                  <a:pt x="0" y="394186"/>
                  <a:pt x="0" y="254000"/>
                </a:cubicBezTo>
                <a:lnTo>
                  <a:pt x="0" y="254000"/>
                </a:lnTo>
                <a:cubicBezTo>
                  <a:pt x="0" y="113814"/>
                  <a:pt x="113814" y="0"/>
                  <a:pt x="254000" y="0"/>
                </a:cubicBezTo>
                <a:close/>
              </a:path>
            </a:pathLst>
          </a:custGeom>
          <a:solidFill>
            <a:schemeClr val="accent2"/>
          </a:solidFill>
          <a:ln/>
        </p:spPr>
      </p:sp>
      <p:sp>
        <p:nvSpPr>
          <p:cNvPr id="10" name="Text 7"/>
          <p:cNvSpPr/>
          <p:nvPr/>
        </p:nvSpPr>
        <p:spPr>
          <a:xfrm>
            <a:off x="138230" y="3826196"/>
            <a:ext cx="7620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900230" y="3918552"/>
            <a:ext cx="5666472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具体请求</a:t>
            </a:r>
            <a:endParaRPr lang="en-US" sz="2000" dirty="0"/>
          </a:p>
        </p:txBody>
      </p:sp>
      <p:sp>
        <p:nvSpPr>
          <p:cNvPr id="12" name="Text 9"/>
          <p:cNvSpPr/>
          <p:nvPr/>
        </p:nvSpPr>
        <p:spPr>
          <a:xfrm>
            <a:off x="889000" y="4373900"/>
            <a:ext cx="54102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提出一个具体、可行的请求，而非抽象的抱怨。例如：“今晚能让我安静地看两个小时书吗？”</a:t>
            </a:r>
            <a:endParaRPr lang="en-US" sz="2000" dirty="0"/>
          </a:p>
        </p:txBody>
      </p:sp>
      <p:sp>
        <p:nvSpPr>
          <p:cNvPr id="13" name="Shape 10"/>
          <p:cNvSpPr/>
          <p:nvPr/>
        </p:nvSpPr>
        <p:spPr>
          <a:xfrm>
            <a:off x="254000" y="4975192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254000" y="0"/>
                </a:moveTo>
                <a:lnTo>
                  <a:pt x="254000" y="0"/>
                </a:lnTo>
                <a:cubicBezTo>
                  <a:pt x="394186" y="0"/>
                  <a:pt x="508000" y="113814"/>
                  <a:pt x="508000" y="254000"/>
                </a:cubicBezTo>
                <a:lnTo>
                  <a:pt x="508000" y="254000"/>
                </a:lnTo>
                <a:cubicBezTo>
                  <a:pt x="508000" y="394186"/>
                  <a:pt x="394186" y="508000"/>
                  <a:pt x="254000" y="508000"/>
                </a:cubicBezTo>
                <a:lnTo>
                  <a:pt x="254000" y="508000"/>
                </a:lnTo>
                <a:cubicBezTo>
                  <a:pt x="113814" y="508000"/>
                  <a:pt x="0" y="394186"/>
                  <a:pt x="0" y="254000"/>
                </a:cubicBezTo>
                <a:lnTo>
                  <a:pt x="0" y="254000"/>
                </a:lnTo>
                <a:cubicBezTo>
                  <a:pt x="0" y="113814"/>
                  <a:pt x="113814" y="0"/>
                  <a:pt x="254000" y="0"/>
                </a:cubicBezTo>
                <a:close/>
              </a:path>
            </a:pathLst>
          </a:custGeom>
          <a:solidFill>
            <a:srgbClr val="ADD8E6"/>
          </a:solidFill>
          <a:ln/>
        </p:spPr>
      </p:sp>
      <p:sp>
        <p:nvSpPr>
          <p:cNvPr id="14" name="Text 11"/>
          <p:cNvSpPr/>
          <p:nvPr/>
        </p:nvSpPr>
        <p:spPr>
          <a:xfrm>
            <a:off x="127000" y="4851400"/>
            <a:ext cx="7620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3</a:t>
            </a: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879375" y="4975192"/>
            <a:ext cx="5666472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双赢方案</a:t>
            </a:r>
            <a:endParaRPr lang="en-US" sz="2000" dirty="0"/>
          </a:p>
        </p:txBody>
      </p:sp>
      <p:sp>
        <p:nvSpPr>
          <p:cNvPr id="16" name="Text 13"/>
          <p:cNvSpPr/>
          <p:nvPr/>
        </p:nvSpPr>
        <p:spPr>
          <a:xfrm>
            <a:off x="889000" y="5440700"/>
            <a:ext cx="54102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给出一个双方都能接受的替代方案。例如：“之后我们可以一起看你喜欢的电影。”</a:t>
            </a:r>
            <a:endParaRPr lang="en-US" sz="20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1B4ACA4-75C9-81DE-265E-A0B0D7B48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417300"/>
            <a:ext cx="5043337" cy="389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8153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04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27450" y="3348673"/>
            <a:ext cx="4599305" cy="129103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同伴共享：智慧交汇与信心强化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0" y="666750"/>
            <a:ext cx="12065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学业与情感的双轨并行</a:t>
            </a:r>
            <a:endParaRPr lang="en-US" sz="1600" dirty="0"/>
          </a:p>
        </p:txBody>
      </p:sp>
      <p:sp>
        <p:nvSpPr>
          <p:cNvPr id="4" name="Shape 1"/>
          <p:cNvSpPr/>
          <p:nvPr/>
        </p:nvSpPr>
        <p:spPr>
          <a:xfrm>
            <a:off x="254000" y="1428750"/>
            <a:ext cx="5842000" cy="4762500"/>
          </a:xfrm>
          <a:custGeom>
            <a:avLst/>
            <a:gdLst/>
            <a:ahLst/>
            <a:cxnLst/>
            <a:rect l="l" t="t" r="r" b="b"/>
            <a:pathLst>
              <a:path w="5842000" h="4762500">
                <a:moveTo>
                  <a:pt x="152400" y="0"/>
                </a:moveTo>
                <a:lnTo>
                  <a:pt x="5842000" y="0"/>
                </a:lnTo>
                <a:lnTo>
                  <a:pt x="5842000" y="4762500"/>
                </a:lnTo>
                <a:lnTo>
                  <a:pt x="152400" y="4762500"/>
                </a:lnTo>
                <a:cubicBezTo>
                  <a:pt x="68288" y="4762500"/>
                  <a:pt x="0" y="4694212"/>
                  <a:pt x="0" y="46101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D8BFD8">
              <a:alpha val="30196"/>
            </a:srgbClr>
          </a:solidFill>
          <a:ln/>
        </p:spPr>
      </p:sp>
      <p:sp>
        <p:nvSpPr>
          <p:cNvPr id="5" name="Shape 2"/>
          <p:cNvSpPr/>
          <p:nvPr/>
        </p:nvSpPr>
        <p:spPr>
          <a:xfrm>
            <a:off x="2768600" y="19812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D8BFD8"/>
          </a:solidFill>
          <a:ln/>
        </p:spPr>
      </p:sp>
      <p:sp>
        <p:nvSpPr>
          <p:cNvPr id="6" name="Shape 3"/>
          <p:cNvSpPr/>
          <p:nvPr/>
        </p:nvSpPr>
        <p:spPr>
          <a:xfrm>
            <a:off x="2974975" y="2159000"/>
            <a:ext cx="400050" cy="457200"/>
          </a:xfrm>
          <a:custGeom>
            <a:avLst/>
            <a:gdLst/>
            <a:ahLst/>
            <a:cxnLst/>
            <a:rect l="l" t="t" r="r" b="b"/>
            <a:pathLst>
              <a:path w="400050" h="457200">
                <a:moveTo>
                  <a:pt x="342900" y="457200"/>
                </a:moveTo>
                <a:lnTo>
                  <a:pt x="85725" y="457200"/>
                </a:lnTo>
                <a:cubicBezTo>
                  <a:pt x="38398" y="457200"/>
                  <a:pt x="0" y="418802"/>
                  <a:pt x="0" y="371475"/>
                </a:cubicBezTo>
                <a:lnTo>
                  <a:pt x="0" y="85725"/>
                </a:lnTo>
                <a:cubicBezTo>
                  <a:pt x="0" y="38398"/>
                  <a:pt x="38398" y="0"/>
                  <a:pt x="85725" y="0"/>
                </a:cubicBezTo>
                <a:lnTo>
                  <a:pt x="357188" y="0"/>
                </a:lnTo>
                <a:cubicBezTo>
                  <a:pt x="380851" y="0"/>
                  <a:pt x="400050" y="19199"/>
                  <a:pt x="400050" y="42863"/>
                </a:cubicBezTo>
                <a:lnTo>
                  <a:pt x="400050" y="300038"/>
                </a:lnTo>
                <a:cubicBezTo>
                  <a:pt x="400050" y="318701"/>
                  <a:pt x="388084" y="334595"/>
                  <a:pt x="371475" y="340489"/>
                </a:cubicBezTo>
                <a:lnTo>
                  <a:pt x="371475" y="400050"/>
                </a:lnTo>
                <a:cubicBezTo>
                  <a:pt x="387281" y="400050"/>
                  <a:pt x="400050" y="412819"/>
                  <a:pt x="400050" y="428625"/>
                </a:cubicBezTo>
                <a:cubicBezTo>
                  <a:pt x="400050" y="444431"/>
                  <a:pt x="387281" y="457200"/>
                  <a:pt x="371475" y="457200"/>
                </a:cubicBezTo>
                <a:lnTo>
                  <a:pt x="342900" y="457200"/>
                </a:lnTo>
                <a:close/>
                <a:moveTo>
                  <a:pt x="85725" y="342900"/>
                </a:moveTo>
                <a:cubicBezTo>
                  <a:pt x="69919" y="342900"/>
                  <a:pt x="57150" y="355669"/>
                  <a:pt x="57150" y="371475"/>
                </a:cubicBezTo>
                <a:cubicBezTo>
                  <a:pt x="57150" y="387281"/>
                  <a:pt x="69919" y="400050"/>
                  <a:pt x="85725" y="400050"/>
                </a:cubicBezTo>
                <a:lnTo>
                  <a:pt x="314325" y="400050"/>
                </a:lnTo>
                <a:lnTo>
                  <a:pt x="314325" y="342900"/>
                </a:lnTo>
                <a:lnTo>
                  <a:pt x="85725" y="342900"/>
                </a:lnTo>
                <a:close/>
                <a:moveTo>
                  <a:pt x="114300" y="135731"/>
                </a:moveTo>
                <a:cubicBezTo>
                  <a:pt x="114300" y="147608"/>
                  <a:pt x="123855" y="157163"/>
                  <a:pt x="135731" y="157163"/>
                </a:cubicBezTo>
                <a:lnTo>
                  <a:pt x="292894" y="157163"/>
                </a:lnTo>
                <a:cubicBezTo>
                  <a:pt x="304770" y="157163"/>
                  <a:pt x="314325" y="147608"/>
                  <a:pt x="314325" y="135731"/>
                </a:cubicBezTo>
                <a:cubicBezTo>
                  <a:pt x="314325" y="123855"/>
                  <a:pt x="304770" y="114300"/>
                  <a:pt x="292894" y="114300"/>
                </a:cubicBezTo>
                <a:lnTo>
                  <a:pt x="135731" y="114300"/>
                </a:lnTo>
                <a:cubicBezTo>
                  <a:pt x="123855" y="114300"/>
                  <a:pt x="114300" y="123855"/>
                  <a:pt x="114300" y="135731"/>
                </a:cubicBezTo>
                <a:close/>
                <a:moveTo>
                  <a:pt x="135731" y="200025"/>
                </a:moveTo>
                <a:cubicBezTo>
                  <a:pt x="123855" y="200025"/>
                  <a:pt x="114300" y="209580"/>
                  <a:pt x="114300" y="221456"/>
                </a:cubicBezTo>
                <a:cubicBezTo>
                  <a:pt x="114300" y="233333"/>
                  <a:pt x="123855" y="242888"/>
                  <a:pt x="135731" y="242888"/>
                </a:cubicBezTo>
                <a:lnTo>
                  <a:pt x="292894" y="242888"/>
                </a:lnTo>
                <a:cubicBezTo>
                  <a:pt x="304770" y="242888"/>
                  <a:pt x="314325" y="233333"/>
                  <a:pt x="314325" y="221456"/>
                </a:cubicBezTo>
                <a:cubicBezTo>
                  <a:pt x="314325" y="209580"/>
                  <a:pt x="304770" y="200025"/>
                  <a:pt x="292894" y="200025"/>
                </a:cubicBezTo>
                <a:lnTo>
                  <a:pt x="135731" y="200025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7" name="Text 4"/>
          <p:cNvSpPr/>
          <p:nvPr/>
        </p:nvSpPr>
        <p:spPr>
          <a:xfrm>
            <a:off x="2565400" y="2997200"/>
            <a:ext cx="15240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学业轨道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266924" y="3771621"/>
            <a:ext cx="58420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使用“四象限法则”管理任务，优先保护深度学习时段。</a:t>
            </a:r>
            <a:endParaRPr lang="en-US" sz="2400" dirty="0"/>
          </a:p>
        </p:txBody>
      </p:sp>
      <p:pic>
        <p:nvPicPr>
          <p:cNvPr id="9" name="Image 1" descr="https://kimi-web-img.moonshot.cn/img/nc-tw-prod.kagoyacloud.com/e4c97a005bb9146aa5f8a9bcb0c5ef88d0bd44f2.png"/>
          <p:cNvPicPr>
            <a:picLocks noChangeAspect="1"/>
          </p:cNvPicPr>
          <p:nvPr/>
        </p:nvPicPr>
        <p:blipFill>
          <a:blip r:embed="rId4"/>
          <a:srcRect t="27581" b="27581"/>
          <a:stretch/>
        </p:blipFill>
        <p:spPr>
          <a:xfrm>
            <a:off x="438484" y="4413250"/>
            <a:ext cx="5435600" cy="1625600"/>
          </a:xfrm>
          <a:prstGeom prst="roundRect">
            <a:avLst>
              <a:gd name="adj" fmla="val 6250"/>
            </a:avLst>
          </a:prstGeom>
        </p:spPr>
      </p:pic>
      <p:sp>
        <p:nvSpPr>
          <p:cNvPr id="10" name="Shape 6"/>
          <p:cNvSpPr/>
          <p:nvPr/>
        </p:nvSpPr>
        <p:spPr>
          <a:xfrm>
            <a:off x="6096000" y="1428750"/>
            <a:ext cx="5842000" cy="4762500"/>
          </a:xfrm>
          <a:custGeom>
            <a:avLst/>
            <a:gdLst/>
            <a:ahLst/>
            <a:cxnLst/>
            <a:rect l="l" t="t" r="r" b="b"/>
            <a:pathLst>
              <a:path w="5842000" h="4762500">
                <a:moveTo>
                  <a:pt x="0" y="0"/>
                </a:moveTo>
                <a:lnTo>
                  <a:pt x="5689600" y="0"/>
                </a:lnTo>
                <a:cubicBezTo>
                  <a:pt x="5773712" y="0"/>
                  <a:pt x="5842000" y="68288"/>
                  <a:pt x="5842000" y="152400"/>
                </a:cubicBezTo>
                <a:lnTo>
                  <a:pt x="5842000" y="4610100"/>
                </a:lnTo>
                <a:cubicBezTo>
                  <a:pt x="5842000" y="4694212"/>
                  <a:pt x="5773712" y="4762500"/>
                  <a:pt x="5689600" y="4762500"/>
                </a:cubicBezTo>
                <a:lnTo>
                  <a:pt x="0" y="4762500"/>
                </a:lnTo>
                <a:lnTo>
                  <a:pt x="0" y="0"/>
                </a:lnTo>
                <a:close/>
              </a:path>
            </a:pathLst>
          </a:custGeom>
          <a:solidFill>
            <a:srgbClr val="ADD8E6">
              <a:alpha val="30196"/>
            </a:srgbClr>
          </a:solidFill>
          <a:ln/>
        </p:spPr>
      </p:sp>
      <p:sp>
        <p:nvSpPr>
          <p:cNvPr id="11" name="Shape 7"/>
          <p:cNvSpPr/>
          <p:nvPr/>
        </p:nvSpPr>
        <p:spPr>
          <a:xfrm>
            <a:off x="8610600" y="19812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ADD8E6"/>
          </a:solidFill>
          <a:ln/>
        </p:spPr>
      </p:sp>
      <p:sp>
        <p:nvSpPr>
          <p:cNvPr id="12" name="Shape 8"/>
          <p:cNvSpPr/>
          <p:nvPr/>
        </p:nvSpPr>
        <p:spPr>
          <a:xfrm>
            <a:off x="8788400" y="21590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215205" y="77778"/>
                </a:moveTo>
                <a:lnTo>
                  <a:pt x="228600" y="96262"/>
                </a:lnTo>
                <a:lnTo>
                  <a:pt x="241995" y="77778"/>
                </a:lnTo>
                <a:cubicBezTo>
                  <a:pt x="264319" y="46881"/>
                  <a:pt x="300216" y="28575"/>
                  <a:pt x="338346" y="28575"/>
                </a:cubicBezTo>
                <a:cubicBezTo>
                  <a:pt x="403979" y="28575"/>
                  <a:pt x="457200" y="81796"/>
                  <a:pt x="457200" y="147429"/>
                </a:cubicBezTo>
                <a:lnTo>
                  <a:pt x="457200" y="149751"/>
                </a:lnTo>
                <a:cubicBezTo>
                  <a:pt x="457200" y="249942"/>
                  <a:pt x="332274" y="366296"/>
                  <a:pt x="267087" y="416034"/>
                </a:cubicBezTo>
                <a:cubicBezTo>
                  <a:pt x="256014" y="424428"/>
                  <a:pt x="242441" y="428625"/>
                  <a:pt x="228600" y="428625"/>
                </a:cubicBezTo>
                <a:cubicBezTo>
                  <a:pt x="214759" y="428625"/>
                  <a:pt x="201097" y="424517"/>
                  <a:pt x="190113" y="416034"/>
                </a:cubicBezTo>
                <a:cubicBezTo>
                  <a:pt x="124926" y="366296"/>
                  <a:pt x="0" y="249942"/>
                  <a:pt x="0" y="149751"/>
                </a:cubicBezTo>
                <a:lnTo>
                  <a:pt x="0" y="147429"/>
                </a:lnTo>
                <a:cubicBezTo>
                  <a:pt x="0" y="81796"/>
                  <a:pt x="53221" y="28575"/>
                  <a:pt x="118854" y="28575"/>
                </a:cubicBezTo>
                <a:cubicBezTo>
                  <a:pt x="156984" y="28575"/>
                  <a:pt x="192881" y="46881"/>
                  <a:pt x="215205" y="77778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3" name="Text 9"/>
          <p:cNvSpPr/>
          <p:nvPr/>
        </p:nvSpPr>
        <p:spPr>
          <a:xfrm>
            <a:off x="8407400" y="2997200"/>
            <a:ext cx="15240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情感轨道</a:t>
            </a:r>
            <a:endParaRPr lang="en-US" sz="1600" dirty="0"/>
          </a:p>
        </p:txBody>
      </p:sp>
      <p:sp>
        <p:nvSpPr>
          <p:cNvPr id="14" name="Text 10"/>
          <p:cNvSpPr/>
          <p:nvPr/>
        </p:nvSpPr>
        <p:spPr>
          <a:xfrm>
            <a:off x="6252304" y="3770671"/>
            <a:ext cx="5724732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将情感互动安排在低认知负荷时段，创造“叠加活动”。</a:t>
            </a:r>
            <a:endParaRPr lang="en-US" sz="2400" dirty="0"/>
          </a:p>
        </p:txBody>
      </p:sp>
      <p:pic>
        <p:nvPicPr>
          <p:cNvPr id="15" name="Image 2" descr="https://kimi-web-img.moonshot.cn/img/thumbs.dreamstime.com/d4049c69ff1144b5054035a9bcc7c1132e774209.jpg"/>
          <p:cNvPicPr>
            <a:picLocks noChangeAspect="1"/>
          </p:cNvPicPr>
          <p:nvPr/>
        </p:nvPicPr>
        <p:blipFill>
          <a:blip r:embed="rId5"/>
          <a:srcRect t="29321" b="29321"/>
          <a:stretch/>
        </p:blipFill>
        <p:spPr>
          <a:xfrm>
            <a:off x="6280484" y="4413250"/>
            <a:ext cx="5435600" cy="1625600"/>
          </a:xfrm>
          <a:prstGeom prst="roundRect">
            <a:avLst>
              <a:gd name="adj" fmla="val 6250"/>
            </a:avLst>
          </a:prstGeom>
        </p:spPr>
      </p:pic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9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5491" y="1643426"/>
            <a:ext cx="12065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将爱情纳入人生坐标系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165100" y="2489200"/>
            <a:ext cx="118618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在不同的人生阶段，为亲密关系设定不同的权重与功能，实现动态对齐。</a:t>
            </a:r>
            <a:endParaRPr lang="en-US" sz="2400" dirty="0"/>
          </a:p>
        </p:txBody>
      </p:sp>
      <p:sp>
        <p:nvSpPr>
          <p:cNvPr id="5" name="Shape 2"/>
          <p:cNvSpPr/>
          <p:nvPr/>
        </p:nvSpPr>
        <p:spPr>
          <a:xfrm>
            <a:off x="1076854" y="3149600"/>
            <a:ext cx="1016000" cy="1016000"/>
          </a:xfrm>
          <a:custGeom>
            <a:avLst/>
            <a:gdLst/>
            <a:ahLst/>
            <a:cxnLst/>
            <a:rect l="l" t="t" r="r" b="b"/>
            <a:pathLst>
              <a:path w="1016000" h="1016000">
                <a:moveTo>
                  <a:pt x="508000" y="0"/>
                </a:moveTo>
                <a:lnTo>
                  <a:pt x="508000" y="0"/>
                </a:lnTo>
                <a:cubicBezTo>
                  <a:pt x="788373" y="0"/>
                  <a:pt x="1016000" y="227627"/>
                  <a:pt x="1016000" y="508000"/>
                </a:cubicBezTo>
                <a:lnTo>
                  <a:pt x="1016000" y="508000"/>
                </a:lnTo>
                <a:cubicBezTo>
                  <a:pt x="1016000" y="788373"/>
                  <a:pt x="788373" y="1016000"/>
                  <a:pt x="508000" y="1016000"/>
                </a:cubicBezTo>
                <a:lnTo>
                  <a:pt x="508000" y="1016000"/>
                </a:lnTo>
                <a:cubicBezTo>
                  <a:pt x="227627" y="1016000"/>
                  <a:pt x="0" y="788373"/>
                  <a:pt x="0" y="508000"/>
                </a:cubicBezTo>
                <a:lnTo>
                  <a:pt x="0" y="508000"/>
                </a:lnTo>
                <a:cubicBezTo>
                  <a:pt x="0" y="227627"/>
                  <a:pt x="227627" y="0"/>
                  <a:pt x="50800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/>
        </p:spPr>
      </p:sp>
      <p:sp>
        <p:nvSpPr>
          <p:cNvPr id="6" name="Shape 3"/>
          <p:cNvSpPr/>
          <p:nvPr/>
        </p:nvSpPr>
        <p:spPr>
          <a:xfrm>
            <a:off x="1397529" y="34671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309563" y="154781"/>
                </a:moveTo>
                <a:cubicBezTo>
                  <a:pt x="309563" y="188937"/>
                  <a:pt x="298475" y="220489"/>
                  <a:pt x="279797" y="246087"/>
                </a:cubicBezTo>
                <a:lnTo>
                  <a:pt x="374005" y="340370"/>
                </a:lnTo>
                <a:cubicBezTo>
                  <a:pt x="383307" y="349672"/>
                  <a:pt x="383307" y="364778"/>
                  <a:pt x="374005" y="374079"/>
                </a:cubicBezTo>
                <a:cubicBezTo>
                  <a:pt x="364703" y="383381"/>
                  <a:pt x="349597" y="383381"/>
                  <a:pt x="340296" y="374079"/>
                </a:cubicBezTo>
                <a:lnTo>
                  <a:pt x="246087" y="279797"/>
                </a:lnTo>
                <a:cubicBezTo>
                  <a:pt x="220489" y="298475"/>
                  <a:pt x="188937" y="309563"/>
                  <a:pt x="154781" y="309563"/>
                </a:cubicBezTo>
                <a:cubicBezTo>
                  <a:pt x="69279" y="309563"/>
                  <a:pt x="0" y="240283"/>
                  <a:pt x="0" y="154781"/>
                </a:cubicBezTo>
                <a:cubicBezTo>
                  <a:pt x="0" y="69279"/>
                  <a:pt x="69279" y="0"/>
                  <a:pt x="154781" y="0"/>
                </a:cubicBezTo>
                <a:cubicBezTo>
                  <a:pt x="240283" y="0"/>
                  <a:pt x="309563" y="69279"/>
                  <a:pt x="309563" y="154781"/>
                </a:cubicBezTo>
                <a:close/>
                <a:moveTo>
                  <a:pt x="154781" y="261938"/>
                </a:moveTo>
                <a:cubicBezTo>
                  <a:pt x="213922" y="261938"/>
                  <a:pt x="261938" y="213922"/>
                  <a:pt x="261938" y="154781"/>
                </a:cubicBezTo>
                <a:cubicBezTo>
                  <a:pt x="261938" y="95640"/>
                  <a:pt x="213922" y="47625"/>
                  <a:pt x="154781" y="47625"/>
                </a:cubicBezTo>
                <a:cubicBezTo>
                  <a:pt x="95640" y="47625"/>
                  <a:pt x="47625" y="95640"/>
                  <a:pt x="47625" y="154781"/>
                </a:cubicBezTo>
                <a:cubicBezTo>
                  <a:pt x="47625" y="213922"/>
                  <a:pt x="95640" y="261938"/>
                  <a:pt x="154781" y="261938"/>
                </a:cubicBezTo>
                <a:close/>
              </a:path>
            </a:pathLst>
          </a:custGeom>
          <a:solidFill>
            <a:srgbClr val="D8BFD8"/>
          </a:solidFill>
          <a:ln/>
        </p:spPr>
      </p:sp>
      <p:sp>
        <p:nvSpPr>
          <p:cNvPr id="7" name="Text 4"/>
          <p:cNvSpPr/>
          <p:nvPr/>
        </p:nvSpPr>
        <p:spPr>
          <a:xfrm>
            <a:off x="1178454" y="4267200"/>
            <a:ext cx="812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探索期</a:t>
            </a:r>
            <a:endParaRPr lang="en-US" sz="2000" dirty="0"/>
          </a:p>
        </p:txBody>
      </p:sp>
      <p:sp>
        <p:nvSpPr>
          <p:cNvPr id="8" name="Text 5"/>
          <p:cNvSpPr/>
          <p:nvPr/>
        </p:nvSpPr>
        <p:spPr>
          <a:xfrm>
            <a:off x="478564" y="4764991"/>
            <a:ext cx="2361840" cy="28598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zh-CN" alt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大一：</a:t>
            </a:r>
            <a:r>
              <a:rPr lang="en-US" sz="2000" dirty="0" err="1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自我探索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373550" y="5193269"/>
            <a:ext cx="2466854" cy="38693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关系角色: </a:t>
            </a:r>
            <a:r>
              <a:rPr lang="en-US" sz="2000" b="1" dirty="0">
                <a:solidFill>
                  <a:srgbClr val="333333"/>
                </a:solidFill>
                <a:highlight>
                  <a:srgbClr val="D8BFD8">
                    <a:alpha val="5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支持伙伴</a:t>
            </a:r>
            <a:endParaRPr lang="en-US" sz="2000" dirty="0"/>
          </a:p>
        </p:txBody>
      </p:sp>
      <p:sp>
        <p:nvSpPr>
          <p:cNvPr id="10" name="Shape 7"/>
          <p:cNvSpPr/>
          <p:nvPr/>
        </p:nvSpPr>
        <p:spPr>
          <a:xfrm>
            <a:off x="3745177" y="3937000"/>
            <a:ext cx="190500" cy="304800"/>
          </a:xfrm>
          <a:custGeom>
            <a:avLst/>
            <a:gdLst/>
            <a:ahLst/>
            <a:cxnLst/>
            <a:rect l="l" t="t" r="r" b="b"/>
            <a:pathLst>
              <a:path w="190500" h="304800">
                <a:moveTo>
                  <a:pt x="185202" y="138946"/>
                </a:moveTo>
                <a:cubicBezTo>
                  <a:pt x="192643" y="146387"/>
                  <a:pt x="192643" y="158472"/>
                  <a:pt x="185202" y="165914"/>
                </a:cubicBezTo>
                <a:lnTo>
                  <a:pt x="70902" y="280214"/>
                </a:lnTo>
                <a:cubicBezTo>
                  <a:pt x="63460" y="287655"/>
                  <a:pt x="51375" y="287655"/>
                  <a:pt x="43934" y="280214"/>
                </a:cubicBezTo>
                <a:cubicBezTo>
                  <a:pt x="36493" y="272772"/>
                  <a:pt x="36493" y="260687"/>
                  <a:pt x="43934" y="253246"/>
                </a:cubicBezTo>
                <a:lnTo>
                  <a:pt x="144780" y="152400"/>
                </a:lnTo>
                <a:lnTo>
                  <a:pt x="43994" y="51554"/>
                </a:lnTo>
                <a:cubicBezTo>
                  <a:pt x="36552" y="44113"/>
                  <a:pt x="36552" y="32028"/>
                  <a:pt x="43994" y="24586"/>
                </a:cubicBezTo>
                <a:cubicBezTo>
                  <a:pt x="51435" y="17145"/>
                  <a:pt x="63520" y="17145"/>
                  <a:pt x="70961" y="24586"/>
                </a:cubicBezTo>
                <a:lnTo>
                  <a:pt x="185261" y="138886"/>
                </a:lnTo>
                <a:close/>
              </a:path>
            </a:pathLst>
          </a:custGeom>
          <a:solidFill>
            <a:srgbClr val="E6E6FA"/>
          </a:solidFill>
          <a:ln/>
        </p:spPr>
      </p:sp>
      <p:sp>
        <p:nvSpPr>
          <p:cNvPr id="11" name="Shape 8"/>
          <p:cNvSpPr/>
          <p:nvPr/>
        </p:nvSpPr>
        <p:spPr>
          <a:xfrm>
            <a:off x="5587868" y="3149600"/>
            <a:ext cx="1016000" cy="1016000"/>
          </a:xfrm>
          <a:custGeom>
            <a:avLst/>
            <a:gdLst/>
            <a:ahLst/>
            <a:cxnLst/>
            <a:rect l="l" t="t" r="r" b="b"/>
            <a:pathLst>
              <a:path w="1016000" h="1016000">
                <a:moveTo>
                  <a:pt x="508000" y="0"/>
                </a:moveTo>
                <a:lnTo>
                  <a:pt x="508000" y="0"/>
                </a:lnTo>
                <a:cubicBezTo>
                  <a:pt x="788373" y="0"/>
                  <a:pt x="1016000" y="227627"/>
                  <a:pt x="1016000" y="508000"/>
                </a:cubicBezTo>
                <a:lnTo>
                  <a:pt x="1016000" y="508000"/>
                </a:lnTo>
                <a:cubicBezTo>
                  <a:pt x="1016000" y="788373"/>
                  <a:pt x="788373" y="1016000"/>
                  <a:pt x="508000" y="1016000"/>
                </a:cubicBezTo>
                <a:lnTo>
                  <a:pt x="508000" y="1016000"/>
                </a:lnTo>
                <a:cubicBezTo>
                  <a:pt x="227627" y="1016000"/>
                  <a:pt x="0" y="788373"/>
                  <a:pt x="0" y="508000"/>
                </a:cubicBezTo>
                <a:lnTo>
                  <a:pt x="0" y="508000"/>
                </a:lnTo>
                <a:cubicBezTo>
                  <a:pt x="0" y="227627"/>
                  <a:pt x="227627" y="0"/>
                  <a:pt x="50800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/>
        </p:spPr>
      </p:sp>
      <p:sp>
        <p:nvSpPr>
          <p:cNvPr id="12" name="Shape 9"/>
          <p:cNvSpPr/>
          <p:nvPr/>
        </p:nvSpPr>
        <p:spPr>
          <a:xfrm>
            <a:off x="5908543" y="34671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48828" y="35719"/>
                </a:moveTo>
                <a:lnTo>
                  <a:pt x="232172" y="35719"/>
                </a:lnTo>
                <a:cubicBezTo>
                  <a:pt x="235446" y="35719"/>
                  <a:pt x="238125" y="38398"/>
                  <a:pt x="238125" y="41672"/>
                </a:cubicBezTo>
                <a:lnTo>
                  <a:pt x="238125" y="71438"/>
                </a:lnTo>
                <a:lnTo>
                  <a:pt x="142875" y="71438"/>
                </a:lnTo>
                <a:lnTo>
                  <a:pt x="142875" y="41672"/>
                </a:lnTo>
                <a:cubicBezTo>
                  <a:pt x="142875" y="38398"/>
                  <a:pt x="145554" y="35719"/>
                  <a:pt x="148828" y="35719"/>
                </a:cubicBezTo>
                <a:close/>
                <a:moveTo>
                  <a:pt x="107156" y="41672"/>
                </a:moveTo>
                <a:lnTo>
                  <a:pt x="107156" y="71438"/>
                </a:lnTo>
                <a:lnTo>
                  <a:pt x="47625" y="71438"/>
                </a:lnTo>
                <a:cubicBezTo>
                  <a:pt x="21357" y="71438"/>
                  <a:pt x="0" y="92794"/>
                  <a:pt x="0" y="119063"/>
                </a:cubicBezTo>
                <a:lnTo>
                  <a:pt x="0" y="190500"/>
                </a:lnTo>
                <a:lnTo>
                  <a:pt x="381000" y="190500"/>
                </a:lnTo>
                <a:lnTo>
                  <a:pt x="381000" y="119063"/>
                </a:lnTo>
                <a:cubicBezTo>
                  <a:pt x="381000" y="92794"/>
                  <a:pt x="359643" y="71438"/>
                  <a:pt x="333375" y="71438"/>
                </a:cubicBezTo>
                <a:lnTo>
                  <a:pt x="273844" y="71438"/>
                </a:lnTo>
                <a:lnTo>
                  <a:pt x="273844" y="41672"/>
                </a:lnTo>
                <a:cubicBezTo>
                  <a:pt x="273844" y="18678"/>
                  <a:pt x="255166" y="0"/>
                  <a:pt x="232172" y="0"/>
                </a:cubicBezTo>
                <a:lnTo>
                  <a:pt x="148828" y="0"/>
                </a:lnTo>
                <a:cubicBezTo>
                  <a:pt x="125834" y="0"/>
                  <a:pt x="107156" y="18678"/>
                  <a:pt x="107156" y="41672"/>
                </a:cubicBezTo>
                <a:close/>
                <a:moveTo>
                  <a:pt x="381000" y="226219"/>
                </a:moveTo>
                <a:lnTo>
                  <a:pt x="238125" y="226219"/>
                </a:lnTo>
                <a:lnTo>
                  <a:pt x="238125" y="238125"/>
                </a:lnTo>
                <a:cubicBezTo>
                  <a:pt x="238125" y="251296"/>
                  <a:pt x="227484" y="261938"/>
                  <a:pt x="214313" y="261938"/>
                </a:cubicBezTo>
                <a:lnTo>
                  <a:pt x="166688" y="261938"/>
                </a:lnTo>
                <a:cubicBezTo>
                  <a:pt x="153516" y="261938"/>
                  <a:pt x="142875" y="251296"/>
                  <a:pt x="142875" y="238125"/>
                </a:cubicBezTo>
                <a:lnTo>
                  <a:pt x="142875" y="226219"/>
                </a:lnTo>
                <a:lnTo>
                  <a:pt x="0" y="226219"/>
                </a:lnTo>
                <a:lnTo>
                  <a:pt x="0" y="309563"/>
                </a:lnTo>
                <a:cubicBezTo>
                  <a:pt x="0" y="335831"/>
                  <a:pt x="21357" y="357188"/>
                  <a:pt x="47625" y="357188"/>
                </a:cubicBezTo>
                <a:lnTo>
                  <a:pt x="333375" y="357188"/>
                </a:lnTo>
                <a:cubicBezTo>
                  <a:pt x="359643" y="357188"/>
                  <a:pt x="381000" y="335831"/>
                  <a:pt x="381000" y="309563"/>
                </a:cubicBezTo>
                <a:lnTo>
                  <a:pt x="381000" y="226219"/>
                </a:lnTo>
                <a:close/>
              </a:path>
            </a:pathLst>
          </a:custGeom>
          <a:solidFill>
            <a:srgbClr val="E6E6FA"/>
          </a:solidFill>
          <a:ln/>
        </p:spPr>
      </p:sp>
      <p:sp>
        <p:nvSpPr>
          <p:cNvPr id="13" name="Text 10"/>
          <p:cNvSpPr/>
          <p:nvPr/>
        </p:nvSpPr>
        <p:spPr>
          <a:xfrm>
            <a:off x="5689468" y="4267200"/>
            <a:ext cx="812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聚焦期</a:t>
            </a:r>
            <a:endParaRPr lang="en-US" sz="2000" dirty="0"/>
          </a:p>
        </p:txBody>
      </p:sp>
      <p:sp>
        <p:nvSpPr>
          <p:cNvPr id="14" name="Text 11"/>
          <p:cNvSpPr/>
          <p:nvPr/>
        </p:nvSpPr>
        <p:spPr>
          <a:xfrm>
            <a:off x="4989578" y="4764991"/>
            <a:ext cx="2361840" cy="28598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zh-CN" alt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大二：</a:t>
            </a:r>
            <a:r>
              <a:rPr lang="en-US" sz="2000" dirty="0" err="1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职业准备</a:t>
            </a:r>
            <a:endParaRPr lang="en-US" sz="2000" dirty="0"/>
          </a:p>
        </p:txBody>
      </p:sp>
      <p:sp>
        <p:nvSpPr>
          <p:cNvPr id="15" name="Text 12"/>
          <p:cNvSpPr/>
          <p:nvPr/>
        </p:nvSpPr>
        <p:spPr>
          <a:xfrm>
            <a:off x="4884564" y="5193269"/>
            <a:ext cx="2466854" cy="38693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关系角色: </a:t>
            </a:r>
            <a:r>
              <a:rPr lang="en-US" sz="2000" b="1" dirty="0">
                <a:solidFill>
                  <a:srgbClr val="333333"/>
                </a:solidFill>
                <a:highlight>
                  <a:srgbClr val="E6E6FA">
                    <a:alpha val="5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协商伙伴</a:t>
            </a:r>
            <a:endParaRPr lang="en-US" sz="2000" dirty="0"/>
          </a:p>
        </p:txBody>
      </p:sp>
      <p:sp>
        <p:nvSpPr>
          <p:cNvPr id="16" name="Shape 13"/>
          <p:cNvSpPr/>
          <p:nvPr/>
        </p:nvSpPr>
        <p:spPr>
          <a:xfrm>
            <a:off x="8256191" y="3937000"/>
            <a:ext cx="190500" cy="304800"/>
          </a:xfrm>
          <a:custGeom>
            <a:avLst/>
            <a:gdLst/>
            <a:ahLst/>
            <a:cxnLst/>
            <a:rect l="l" t="t" r="r" b="b"/>
            <a:pathLst>
              <a:path w="190500" h="304800">
                <a:moveTo>
                  <a:pt x="185202" y="138946"/>
                </a:moveTo>
                <a:cubicBezTo>
                  <a:pt x="192643" y="146387"/>
                  <a:pt x="192643" y="158472"/>
                  <a:pt x="185202" y="165914"/>
                </a:cubicBezTo>
                <a:lnTo>
                  <a:pt x="70902" y="280214"/>
                </a:lnTo>
                <a:cubicBezTo>
                  <a:pt x="63460" y="287655"/>
                  <a:pt x="51375" y="287655"/>
                  <a:pt x="43934" y="280214"/>
                </a:cubicBezTo>
                <a:cubicBezTo>
                  <a:pt x="36493" y="272772"/>
                  <a:pt x="36493" y="260687"/>
                  <a:pt x="43934" y="253246"/>
                </a:cubicBezTo>
                <a:lnTo>
                  <a:pt x="144780" y="152400"/>
                </a:lnTo>
                <a:lnTo>
                  <a:pt x="43994" y="51554"/>
                </a:lnTo>
                <a:cubicBezTo>
                  <a:pt x="36552" y="44113"/>
                  <a:pt x="36552" y="32028"/>
                  <a:pt x="43994" y="24586"/>
                </a:cubicBezTo>
                <a:cubicBezTo>
                  <a:pt x="51435" y="17145"/>
                  <a:pt x="63520" y="17145"/>
                  <a:pt x="70961" y="24586"/>
                </a:cubicBezTo>
                <a:lnTo>
                  <a:pt x="185261" y="138886"/>
                </a:lnTo>
                <a:close/>
              </a:path>
            </a:pathLst>
          </a:custGeom>
          <a:solidFill>
            <a:srgbClr val="FFC0CB"/>
          </a:solidFill>
          <a:ln/>
        </p:spPr>
      </p:sp>
      <p:sp>
        <p:nvSpPr>
          <p:cNvPr id="17" name="Shape 14"/>
          <p:cNvSpPr/>
          <p:nvPr/>
        </p:nvSpPr>
        <p:spPr>
          <a:xfrm>
            <a:off x="10098881" y="3149600"/>
            <a:ext cx="1016000" cy="1016000"/>
          </a:xfrm>
          <a:custGeom>
            <a:avLst/>
            <a:gdLst/>
            <a:ahLst/>
            <a:cxnLst/>
            <a:rect l="l" t="t" r="r" b="b"/>
            <a:pathLst>
              <a:path w="1016000" h="1016000">
                <a:moveTo>
                  <a:pt x="508000" y="0"/>
                </a:moveTo>
                <a:lnTo>
                  <a:pt x="508000" y="0"/>
                </a:lnTo>
                <a:cubicBezTo>
                  <a:pt x="788373" y="0"/>
                  <a:pt x="1016000" y="227627"/>
                  <a:pt x="1016000" y="508000"/>
                </a:cubicBezTo>
                <a:lnTo>
                  <a:pt x="1016000" y="508000"/>
                </a:lnTo>
                <a:cubicBezTo>
                  <a:pt x="1016000" y="788373"/>
                  <a:pt x="788373" y="1016000"/>
                  <a:pt x="508000" y="1016000"/>
                </a:cubicBezTo>
                <a:lnTo>
                  <a:pt x="508000" y="1016000"/>
                </a:lnTo>
                <a:cubicBezTo>
                  <a:pt x="227627" y="1016000"/>
                  <a:pt x="0" y="788373"/>
                  <a:pt x="0" y="508000"/>
                </a:cubicBezTo>
                <a:lnTo>
                  <a:pt x="0" y="508000"/>
                </a:lnTo>
                <a:cubicBezTo>
                  <a:pt x="0" y="227627"/>
                  <a:pt x="227627" y="0"/>
                  <a:pt x="50800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/>
        </p:spPr>
      </p:sp>
      <p:sp>
        <p:nvSpPr>
          <p:cNvPr id="18" name="Shape 15"/>
          <p:cNvSpPr/>
          <p:nvPr/>
        </p:nvSpPr>
        <p:spPr>
          <a:xfrm>
            <a:off x="10419556" y="34671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95250" y="238125"/>
                </a:moveTo>
                <a:lnTo>
                  <a:pt x="18231" y="238125"/>
                </a:lnTo>
                <a:cubicBezTo>
                  <a:pt x="-298" y="238125"/>
                  <a:pt x="-11683" y="217959"/>
                  <a:pt x="-2158" y="202034"/>
                </a:cubicBezTo>
                <a:lnTo>
                  <a:pt x="37207" y="136401"/>
                </a:lnTo>
                <a:cubicBezTo>
                  <a:pt x="43681" y="125611"/>
                  <a:pt x="55290" y="119063"/>
                  <a:pt x="67866" y="119063"/>
                </a:cubicBezTo>
                <a:lnTo>
                  <a:pt x="138559" y="119063"/>
                </a:lnTo>
                <a:cubicBezTo>
                  <a:pt x="195188" y="23143"/>
                  <a:pt x="279648" y="18306"/>
                  <a:pt x="336128" y="26566"/>
                </a:cubicBezTo>
                <a:cubicBezTo>
                  <a:pt x="345653" y="27980"/>
                  <a:pt x="353095" y="35421"/>
                  <a:pt x="354434" y="44872"/>
                </a:cubicBezTo>
                <a:cubicBezTo>
                  <a:pt x="362694" y="101352"/>
                  <a:pt x="357857" y="185812"/>
                  <a:pt x="261938" y="242441"/>
                </a:cubicBezTo>
                <a:lnTo>
                  <a:pt x="261938" y="313134"/>
                </a:lnTo>
                <a:cubicBezTo>
                  <a:pt x="261938" y="325710"/>
                  <a:pt x="255389" y="337319"/>
                  <a:pt x="244599" y="343793"/>
                </a:cubicBezTo>
                <a:lnTo>
                  <a:pt x="178966" y="383158"/>
                </a:lnTo>
                <a:cubicBezTo>
                  <a:pt x="163116" y="392683"/>
                  <a:pt x="142875" y="381223"/>
                  <a:pt x="142875" y="362769"/>
                </a:cubicBezTo>
                <a:lnTo>
                  <a:pt x="142875" y="285750"/>
                </a:lnTo>
                <a:cubicBezTo>
                  <a:pt x="142875" y="259482"/>
                  <a:pt x="121518" y="238125"/>
                  <a:pt x="95250" y="238125"/>
                </a:cubicBezTo>
                <a:lnTo>
                  <a:pt x="95176" y="238125"/>
                </a:lnTo>
                <a:close/>
                <a:moveTo>
                  <a:pt x="297656" y="119063"/>
                </a:moveTo>
                <a:cubicBezTo>
                  <a:pt x="297656" y="99349"/>
                  <a:pt x="281651" y="83344"/>
                  <a:pt x="261938" y="83344"/>
                </a:cubicBezTo>
                <a:cubicBezTo>
                  <a:pt x="242224" y="83344"/>
                  <a:pt x="226219" y="99349"/>
                  <a:pt x="226219" y="119063"/>
                </a:cubicBezTo>
                <a:cubicBezTo>
                  <a:pt x="226219" y="138776"/>
                  <a:pt x="242224" y="154781"/>
                  <a:pt x="261938" y="154781"/>
                </a:cubicBezTo>
                <a:cubicBezTo>
                  <a:pt x="281651" y="154781"/>
                  <a:pt x="297656" y="138776"/>
                  <a:pt x="297656" y="119063"/>
                </a:cubicBezTo>
                <a:close/>
              </a:path>
            </a:pathLst>
          </a:custGeom>
          <a:solidFill>
            <a:srgbClr val="FFC0CB"/>
          </a:solidFill>
          <a:ln/>
        </p:spPr>
      </p:sp>
      <p:sp>
        <p:nvSpPr>
          <p:cNvPr id="19" name="Text 16"/>
          <p:cNvSpPr/>
          <p:nvPr/>
        </p:nvSpPr>
        <p:spPr>
          <a:xfrm>
            <a:off x="10200481" y="4267200"/>
            <a:ext cx="812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冲刺期</a:t>
            </a:r>
            <a:endParaRPr lang="en-US" sz="2000" dirty="0"/>
          </a:p>
        </p:txBody>
      </p:sp>
      <p:sp>
        <p:nvSpPr>
          <p:cNvPr id="20" name="Text 17"/>
          <p:cNvSpPr/>
          <p:nvPr/>
        </p:nvSpPr>
        <p:spPr>
          <a:xfrm>
            <a:off x="9500591" y="4764991"/>
            <a:ext cx="2361840" cy="28598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zh-CN" alt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大三：</a:t>
            </a:r>
            <a:r>
              <a:rPr lang="en-US" sz="2000" dirty="0" err="1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过渡评估</a:t>
            </a:r>
            <a:endParaRPr lang="en-US" sz="2000" dirty="0"/>
          </a:p>
        </p:txBody>
      </p:sp>
      <p:sp>
        <p:nvSpPr>
          <p:cNvPr id="21" name="Text 18"/>
          <p:cNvSpPr/>
          <p:nvPr/>
        </p:nvSpPr>
        <p:spPr>
          <a:xfrm>
            <a:off x="9319377" y="5193269"/>
            <a:ext cx="2707523" cy="38693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关系角色: </a:t>
            </a:r>
            <a:r>
              <a:rPr lang="en-US" sz="2000" b="1" dirty="0">
                <a:solidFill>
                  <a:srgbClr val="333333"/>
                </a:solidFill>
                <a:highlight>
                  <a:srgbClr val="FFC0CB">
                    <a:alpha val="5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同行评估者</a:t>
            </a:r>
            <a:endParaRPr lang="en-US" sz="2000" dirty="0"/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8153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05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27450" y="3348673"/>
            <a:ext cx="4599305" cy="129103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未来展望：持续成长的资源与路径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54000" y="685800"/>
            <a:ext cx="5816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绘制“我们的未来地图”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254000" y="1346200"/>
            <a:ext cx="54356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将课堂理念转化为可追踪的生涯文本，建立持续成长的可见路径。</a:t>
            </a:r>
            <a:endParaRPr lang="en-US" sz="2000" dirty="0"/>
          </a:p>
        </p:txBody>
      </p:sp>
      <p:sp>
        <p:nvSpPr>
          <p:cNvPr id="5" name="Shape 2"/>
          <p:cNvSpPr/>
          <p:nvPr/>
        </p:nvSpPr>
        <p:spPr>
          <a:xfrm>
            <a:off x="254000" y="2260600"/>
            <a:ext cx="5435600" cy="863600"/>
          </a:xfrm>
          <a:custGeom>
            <a:avLst/>
            <a:gdLst/>
            <a:ahLst/>
            <a:cxnLst/>
            <a:rect l="l" t="t" r="r" b="b"/>
            <a:pathLst>
              <a:path w="5435600" h="863600">
                <a:moveTo>
                  <a:pt x="101603" y="0"/>
                </a:moveTo>
                <a:lnTo>
                  <a:pt x="5333997" y="0"/>
                </a:lnTo>
                <a:cubicBezTo>
                  <a:pt x="5390111" y="0"/>
                  <a:pt x="5435600" y="45489"/>
                  <a:pt x="5435600" y="101603"/>
                </a:cubicBezTo>
                <a:lnTo>
                  <a:pt x="5435600" y="761997"/>
                </a:lnTo>
                <a:cubicBezTo>
                  <a:pt x="5435600" y="818111"/>
                  <a:pt x="5390111" y="863600"/>
                  <a:pt x="5333997" y="863600"/>
                </a:cubicBezTo>
                <a:lnTo>
                  <a:pt x="101603" y="863600"/>
                </a:lnTo>
                <a:cubicBezTo>
                  <a:pt x="45527" y="863600"/>
                  <a:pt x="0" y="818073"/>
                  <a:pt x="0" y="761997"/>
                </a:cubicBezTo>
                <a:lnTo>
                  <a:pt x="0" y="101603"/>
                </a:lnTo>
                <a:cubicBezTo>
                  <a:pt x="0" y="45527"/>
                  <a:pt x="45527" y="0"/>
                  <a:pt x="101603" y="0"/>
                </a:cubicBezTo>
                <a:close/>
              </a:path>
            </a:pathLst>
          </a:custGeom>
          <a:solidFill>
            <a:srgbClr val="D8BFD8">
              <a:alpha val="30196"/>
            </a:srgbClr>
          </a:solidFill>
          <a:ln/>
        </p:spPr>
      </p:sp>
      <p:sp>
        <p:nvSpPr>
          <p:cNvPr id="6" name="Shape 3"/>
          <p:cNvSpPr/>
          <p:nvPr/>
        </p:nvSpPr>
        <p:spPr>
          <a:xfrm>
            <a:off x="476250" y="2540000"/>
            <a:ext cx="266700" cy="304800"/>
          </a:xfrm>
          <a:custGeom>
            <a:avLst/>
            <a:gdLst/>
            <a:ahLst/>
            <a:cxnLst/>
            <a:rect l="l" t="t" r="r" b="b"/>
            <a:pathLst>
              <a:path w="266700" h="304800">
                <a:moveTo>
                  <a:pt x="19050" y="0"/>
                </a:moveTo>
                <a:cubicBezTo>
                  <a:pt x="29587" y="0"/>
                  <a:pt x="38100" y="8513"/>
                  <a:pt x="38100" y="19050"/>
                </a:cubicBezTo>
                <a:lnTo>
                  <a:pt x="38100" y="28575"/>
                </a:lnTo>
                <a:lnTo>
                  <a:pt x="79177" y="18336"/>
                </a:lnTo>
                <a:cubicBezTo>
                  <a:pt x="101858" y="12680"/>
                  <a:pt x="125790" y="15300"/>
                  <a:pt x="146745" y="25777"/>
                </a:cubicBezTo>
                <a:cubicBezTo>
                  <a:pt x="174308" y="39588"/>
                  <a:pt x="206752" y="39588"/>
                  <a:pt x="234315" y="25777"/>
                </a:cubicBezTo>
                <a:lnTo>
                  <a:pt x="240030" y="22920"/>
                </a:lnTo>
                <a:cubicBezTo>
                  <a:pt x="252293" y="16728"/>
                  <a:pt x="266700" y="25658"/>
                  <a:pt x="266700" y="39350"/>
                </a:cubicBezTo>
                <a:lnTo>
                  <a:pt x="266700" y="205859"/>
                </a:lnTo>
                <a:cubicBezTo>
                  <a:pt x="266700" y="213777"/>
                  <a:pt x="261759" y="220920"/>
                  <a:pt x="254318" y="223718"/>
                </a:cubicBezTo>
                <a:lnTo>
                  <a:pt x="233660" y="231458"/>
                </a:lnTo>
                <a:cubicBezTo>
                  <a:pt x="206157" y="241756"/>
                  <a:pt x="175558" y="240149"/>
                  <a:pt x="149304" y="227052"/>
                </a:cubicBezTo>
                <a:cubicBezTo>
                  <a:pt x="126742" y="215741"/>
                  <a:pt x="100846" y="212943"/>
                  <a:pt x="76379" y="219075"/>
                </a:cubicBezTo>
                <a:lnTo>
                  <a:pt x="38100" y="228600"/>
                </a:lnTo>
                <a:lnTo>
                  <a:pt x="38100" y="285750"/>
                </a:lnTo>
                <a:cubicBezTo>
                  <a:pt x="38100" y="296287"/>
                  <a:pt x="29587" y="304800"/>
                  <a:pt x="19050" y="304800"/>
                </a:cubicBezTo>
                <a:cubicBezTo>
                  <a:pt x="8513" y="304800"/>
                  <a:pt x="0" y="296287"/>
                  <a:pt x="0" y="285750"/>
                </a:cubicBezTo>
                <a:lnTo>
                  <a:pt x="0" y="19050"/>
                </a:lnTo>
                <a:cubicBezTo>
                  <a:pt x="0" y="8513"/>
                  <a:pt x="8513" y="0"/>
                  <a:pt x="19050" y="0"/>
                </a:cubicBezTo>
                <a:close/>
                <a:moveTo>
                  <a:pt x="38100" y="111383"/>
                </a:moveTo>
                <a:lnTo>
                  <a:pt x="76200" y="103108"/>
                </a:lnTo>
                <a:lnTo>
                  <a:pt x="76200" y="142101"/>
                </a:lnTo>
                <a:lnTo>
                  <a:pt x="38100" y="150376"/>
                </a:lnTo>
                <a:lnTo>
                  <a:pt x="38100" y="189369"/>
                </a:lnTo>
                <a:lnTo>
                  <a:pt x="67151" y="182106"/>
                </a:lnTo>
                <a:cubicBezTo>
                  <a:pt x="70187" y="181332"/>
                  <a:pt x="73164" y="180677"/>
                  <a:pt x="76200" y="180142"/>
                </a:cubicBezTo>
                <a:lnTo>
                  <a:pt x="76200" y="142101"/>
                </a:lnTo>
                <a:lnTo>
                  <a:pt x="99358" y="137100"/>
                </a:lnTo>
                <a:cubicBezTo>
                  <a:pt x="104299" y="136029"/>
                  <a:pt x="109299" y="135612"/>
                  <a:pt x="114300" y="135850"/>
                </a:cubicBezTo>
                <a:lnTo>
                  <a:pt x="114300" y="97750"/>
                </a:lnTo>
                <a:cubicBezTo>
                  <a:pt x="122396" y="97988"/>
                  <a:pt x="130493" y="99298"/>
                  <a:pt x="138351" y="101560"/>
                </a:cubicBezTo>
                <a:lnTo>
                  <a:pt x="152400" y="105668"/>
                </a:lnTo>
                <a:lnTo>
                  <a:pt x="152400" y="145375"/>
                </a:lnTo>
                <a:lnTo>
                  <a:pt x="127575" y="138053"/>
                </a:lnTo>
                <a:cubicBezTo>
                  <a:pt x="123230" y="136803"/>
                  <a:pt x="118765" y="136029"/>
                  <a:pt x="114300" y="135791"/>
                </a:cubicBezTo>
                <a:lnTo>
                  <a:pt x="114300" y="178296"/>
                </a:lnTo>
                <a:cubicBezTo>
                  <a:pt x="127278" y="179427"/>
                  <a:pt x="140077" y="182285"/>
                  <a:pt x="152400" y="186869"/>
                </a:cubicBezTo>
                <a:lnTo>
                  <a:pt x="152400" y="145316"/>
                </a:lnTo>
                <a:lnTo>
                  <a:pt x="165914" y="149304"/>
                </a:lnTo>
                <a:cubicBezTo>
                  <a:pt x="173950" y="151686"/>
                  <a:pt x="182166" y="153114"/>
                  <a:pt x="190500" y="153710"/>
                </a:cubicBezTo>
                <a:lnTo>
                  <a:pt x="190500" y="115491"/>
                </a:lnTo>
                <a:cubicBezTo>
                  <a:pt x="185857" y="115014"/>
                  <a:pt x="181213" y="114121"/>
                  <a:pt x="176689" y="112812"/>
                </a:cubicBezTo>
                <a:lnTo>
                  <a:pt x="152400" y="105668"/>
                </a:lnTo>
                <a:lnTo>
                  <a:pt x="152400" y="68759"/>
                </a:lnTo>
                <a:cubicBezTo>
                  <a:pt x="144661" y="66496"/>
                  <a:pt x="137041" y="63520"/>
                  <a:pt x="129659" y="59829"/>
                </a:cubicBezTo>
                <a:cubicBezTo>
                  <a:pt x="124778" y="57388"/>
                  <a:pt x="119598" y="55662"/>
                  <a:pt x="114300" y="54590"/>
                </a:cubicBezTo>
                <a:lnTo>
                  <a:pt x="114300" y="97691"/>
                </a:lnTo>
                <a:cubicBezTo>
                  <a:pt x="106561" y="97453"/>
                  <a:pt x="98822" y="98167"/>
                  <a:pt x="91261" y="99834"/>
                </a:cubicBezTo>
                <a:lnTo>
                  <a:pt x="76200" y="103108"/>
                </a:lnTo>
                <a:lnTo>
                  <a:pt x="76200" y="58341"/>
                </a:lnTo>
                <a:lnTo>
                  <a:pt x="38100" y="67866"/>
                </a:lnTo>
                <a:lnTo>
                  <a:pt x="38100" y="111383"/>
                </a:lnTo>
                <a:close/>
                <a:moveTo>
                  <a:pt x="190500" y="199846"/>
                </a:moveTo>
                <a:cubicBezTo>
                  <a:pt x="200501" y="200739"/>
                  <a:pt x="210681" y="199430"/>
                  <a:pt x="220266" y="195798"/>
                </a:cubicBezTo>
                <a:lnTo>
                  <a:pt x="228600" y="192703"/>
                </a:lnTo>
                <a:lnTo>
                  <a:pt x="228600" y="150019"/>
                </a:lnTo>
                <a:lnTo>
                  <a:pt x="223897" y="151090"/>
                </a:lnTo>
                <a:cubicBezTo>
                  <a:pt x="212943" y="153650"/>
                  <a:pt x="201692" y="154484"/>
                  <a:pt x="190500" y="153769"/>
                </a:cubicBezTo>
                <a:lnTo>
                  <a:pt x="190500" y="199846"/>
                </a:lnTo>
                <a:close/>
                <a:moveTo>
                  <a:pt x="228600" y="110907"/>
                </a:moveTo>
                <a:lnTo>
                  <a:pt x="228600" y="68759"/>
                </a:lnTo>
                <a:cubicBezTo>
                  <a:pt x="216158" y="72390"/>
                  <a:pt x="203359" y="74176"/>
                  <a:pt x="190500" y="74176"/>
                </a:cubicBezTo>
                <a:lnTo>
                  <a:pt x="190500" y="115491"/>
                </a:lnTo>
                <a:cubicBezTo>
                  <a:pt x="198775" y="116324"/>
                  <a:pt x="207169" y="115788"/>
                  <a:pt x="215325" y="113943"/>
                </a:cubicBezTo>
                <a:lnTo>
                  <a:pt x="228600" y="110847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/>
        </p:spPr>
      </p:sp>
      <p:sp>
        <p:nvSpPr>
          <p:cNvPr id="7" name="Text 4"/>
          <p:cNvSpPr/>
          <p:nvPr/>
        </p:nvSpPr>
        <p:spPr>
          <a:xfrm>
            <a:off x="965200" y="2413000"/>
            <a:ext cx="1981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个人发展目标</a:t>
            </a:r>
            <a:endParaRPr lang="en-US" sz="2000" dirty="0"/>
          </a:p>
        </p:txBody>
      </p:sp>
      <p:sp>
        <p:nvSpPr>
          <p:cNvPr id="8" name="Text 5"/>
          <p:cNvSpPr/>
          <p:nvPr/>
        </p:nvSpPr>
        <p:spPr>
          <a:xfrm>
            <a:off x="966861" y="2717800"/>
            <a:ext cx="3247877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学业、职业、心理成长</a:t>
            </a:r>
            <a:endParaRPr lang="en-US" sz="2000" dirty="0"/>
          </a:p>
        </p:txBody>
      </p:sp>
      <p:sp>
        <p:nvSpPr>
          <p:cNvPr id="9" name="Shape 6"/>
          <p:cNvSpPr/>
          <p:nvPr/>
        </p:nvSpPr>
        <p:spPr>
          <a:xfrm>
            <a:off x="254000" y="3276600"/>
            <a:ext cx="5435600" cy="863600"/>
          </a:xfrm>
          <a:custGeom>
            <a:avLst/>
            <a:gdLst/>
            <a:ahLst/>
            <a:cxnLst/>
            <a:rect l="l" t="t" r="r" b="b"/>
            <a:pathLst>
              <a:path w="5435600" h="863600">
                <a:moveTo>
                  <a:pt x="101603" y="0"/>
                </a:moveTo>
                <a:lnTo>
                  <a:pt x="5333997" y="0"/>
                </a:lnTo>
                <a:cubicBezTo>
                  <a:pt x="5390111" y="0"/>
                  <a:pt x="5435600" y="45489"/>
                  <a:pt x="5435600" y="101603"/>
                </a:cubicBezTo>
                <a:lnTo>
                  <a:pt x="5435600" y="761997"/>
                </a:lnTo>
                <a:cubicBezTo>
                  <a:pt x="5435600" y="818111"/>
                  <a:pt x="5390111" y="863600"/>
                  <a:pt x="5333997" y="863600"/>
                </a:cubicBezTo>
                <a:lnTo>
                  <a:pt x="101603" y="863600"/>
                </a:lnTo>
                <a:cubicBezTo>
                  <a:pt x="45527" y="863600"/>
                  <a:pt x="0" y="818073"/>
                  <a:pt x="0" y="761997"/>
                </a:cubicBezTo>
                <a:lnTo>
                  <a:pt x="0" y="101603"/>
                </a:lnTo>
                <a:cubicBezTo>
                  <a:pt x="0" y="45527"/>
                  <a:pt x="45527" y="0"/>
                  <a:pt x="101603" y="0"/>
                </a:cubicBezTo>
                <a:close/>
              </a:path>
            </a:pathLst>
          </a:custGeom>
          <a:solidFill>
            <a:srgbClr val="E6E6FA">
              <a:alpha val="30196"/>
            </a:srgbClr>
          </a:solidFill>
          <a:ln/>
        </p:spPr>
      </p:sp>
      <p:sp>
        <p:nvSpPr>
          <p:cNvPr id="10" name="Shape 7"/>
          <p:cNvSpPr/>
          <p:nvPr/>
        </p:nvSpPr>
        <p:spPr>
          <a:xfrm>
            <a:off x="457200" y="35560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43470" y="51852"/>
                </a:moveTo>
                <a:lnTo>
                  <a:pt x="152400" y="64175"/>
                </a:lnTo>
                <a:lnTo>
                  <a:pt x="161330" y="51852"/>
                </a:lnTo>
                <a:cubicBezTo>
                  <a:pt x="176212" y="31254"/>
                  <a:pt x="200144" y="19050"/>
                  <a:pt x="225564" y="19050"/>
                </a:cubicBezTo>
                <a:cubicBezTo>
                  <a:pt x="269319" y="19050"/>
                  <a:pt x="304800" y="54531"/>
                  <a:pt x="304800" y="98286"/>
                </a:cubicBezTo>
                <a:lnTo>
                  <a:pt x="304800" y="99834"/>
                </a:lnTo>
                <a:cubicBezTo>
                  <a:pt x="304800" y="166628"/>
                  <a:pt x="221516" y="244197"/>
                  <a:pt x="178058" y="277356"/>
                </a:cubicBezTo>
                <a:cubicBezTo>
                  <a:pt x="170676" y="282952"/>
                  <a:pt x="161627" y="285750"/>
                  <a:pt x="152400" y="285750"/>
                </a:cubicBezTo>
                <a:cubicBezTo>
                  <a:pt x="143173" y="285750"/>
                  <a:pt x="134064" y="283012"/>
                  <a:pt x="126742" y="277356"/>
                </a:cubicBezTo>
                <a:cubicBezTo>
                  <a:pt x="83284" y="244197"/>
                  <a:pt x="0" y="166628"/>
                  <a:pt x="0" y="99834"/>
                </a:cubicBezTo>
                <a:lnTo>
                  <a:pt x="0" y="98286"/>
                </a:lnTo>
                <a:cubicBezTo>
                  <a:pt x="0" y="54531"/>
                  <a:pt x="35481" y="19050"/>
                  <a:pt x="79236" y="19050"/>
                </a:cubicBezTo>
                <a:cubicBezTo>
                  <a:pt x="104656" y="19050"/>
                  <a:pt x="128588" y="31254"/>
                  <a:pt x="143470" y="51852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</p:sp>
      <p:sp>
        <p:nvSpPr>
          <p:cNvPr id="11" name="Text 8"/>
          <p:cNvSpPr/>
          <p:nvPr/>
        </p:nvSpPr>
        <p:spPr>
          <a:xfrm>
            <a:off x="966862" y="3374457"/>
            <a:ext cx="1803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关系发展期待</a:t>
            </a:r>
            <a:endParaRPr lang="en-US" sz="2000" dirty="0"/>
          </a:p>
        </p:txBody>
      </p:sp>
      <p:sp>
        <p:nvSpPr>
          <p:cNvPr id="12" name="Text 9"/>
          <p:cNvSpPr/>
          <p:nvPr/>
        </p:nvSpPr>
        <p:spPr>
          <a:xfrm>
            <a:off x="966861" y="3733800"/>
            <a:ext cx="2952615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沟通模式、冲突解决</a:t>
            </a:r>
            <a:endParaRPr lang="en-US" sz="2000" dirty="0"/>
          </a:p>
        </p:txBody>
      </p:sp>
      <p:sp>
        <p:nvSpPr>
          <p:cNvPr id="13" name="Shape 10"/>
          <p:cNvSpPr/>
          <p:nvPr/>
        </p:nvSpPr>
        <p:spPr>
          <a:xfrm>
            <a:off x="254000" y="4292600"/>
            <a:ext cx="5435600" cy="863600"/>
          </a:xfrm>
          <a:custGeom>
            <a:avLst/>
            <a:gdLst/>
            <a:ahLst/>
            <a:cxnLst/>
            <a:rect l="l" t="t" r="r" b="b"/>
            <a:pathLst>
              <a:path w="5435600" h="863600">
                <a:moveTo>
                  <a:pt x="101603" y="0"/>
                </a:moveTo>
                <a:lnTo>
                  <a:pt x="5333997" y="0"/>
                </a:lnTo>
                <a:cubicBezTo>
                  <a:pt x="5390111" y="0"/>
                  <a:pt x="5435600" y="45489"/>
                  <a:pt x="5435600" y="101603"/>
                </a:cubicBezTo>
                <a:lnTo>
                  <a:pt x="5435600" y="761997"/>
                </a:lnTo>
                <a:cubicBezTo>
                  <a:pt x="5435600" y="818111"/>
                  <a:pt x="5390111" y="863600"/>
                  <a:pt x="5333997" y="863600"/>
                </a:cubicBezTo>
                <a:lnTo>
                  <a:pt x="101603" y="863600"/>
                </a:lnTo>
                <a:cubicBezTo>
                  <a:pt x="45527" y="863600"/>
                  <a:pt x="0" y="818073"/>
                  <a:pt x="0" y="761997"/>
                </a:cubicBezTo>
                <a:lnTo>
                  <a:pt x="0" y="101603"/>
                </a:lnTo>
                <a:cubicBezTo>
                  <a:pt x="0" y="45527"/>
                  <a:pt x="45527" y="0"/>
                  <a:pt x="101603" y="0"/>
                </a:cubicBezTo>
                <a:close/>
              </a:path>
            </a:pathLst>
          </a:custGeom>
          <a:solidFill>
            <a:srgbClr val="ADD8E6">
              <a:alpha val="30196"/>
            </a:srgbClr>
          </a:solidFill>
          <a:ln/>
        </p:spPr>
        <p:txBody>
          <a:bodyPr/>
          <a:lstStyle/>
          <a:p>
            <a:endParaRPr lang="zh-CN" altLang="en-US" dirty="0"/>
          </a:p>
        </p:txBody>
      </p:sp>
      <p:sp>
        <p:nvSpPr>
          <p:cNvPr id="14" name="Shape 11"/>
          <p:cNvSpPr/>
          <p:nvPr/>
        </p:nvSpPr>
        <p:spPr>
          <a:xfrm>
            <a:off x="457200" y="45720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79653" y="21610"/>
                </a:moveTo>
                <a:cubicBezTo>
                  <a:pt x="86142" y="26134"/>
                  <a:pt x="87690" y="35064"/>
                  <a:pt x="83165" y="41493"/>
                </a:cubicBezTo>
                <a:lnTo>
                  <a:pt x="49828" y="89118"/>
                </a:lnTo>
                <a:cubicBezTo>
                  <a:pt x="47387" y="92571"/>
                  <a:pt x="43577" y="94774"/>
                  <a:pt x="39350" y="95131"/>
                </a:cubicBezTo>
                <a:cubicBezTo>
                  <a:pt x="35123" y="95488"/>
                  <a:pt x="30956" y="94059"/>
                  <a:pt x="27980" y="91083"/>
                </a:cubicBezTo>
                <a:lnTo>
                  <a:pt x="4167" y="67270"/>
                </a:lnTo>
                <a:cubicBezTo>
                  <a:pt x="-1369" y="61674"/>
                  <a:pt x="-1369" y="52626"/>
                  <a:pt x="4167" y="47030"/>
                </a:cubicBezTo>
                <a:cubicBezTo>
                  <a:pt x="9704" y="41434"/>
                  <a:pt x="18812" y="41493"/>
                  <a:pt x="24408" y="47030"/>
                </a:cubicBezTo>
                <a:lnTo>
                  <a:pt x="36195" y="58817"/>
                </a:lnTo>
                <a:lnTo>
                  <a:pt x="59769" y="25122"/>
                </a:lnTo>
                <a:cubicBezTo>
                  <a:pt x="64294" y="18633"/>
                  <a:pt x="73223" y="17085"/>
                  <a:pt x="79653" y="21610"/>
                </a:cubicBezTo>
                <a:close/>
                <a:moveTo>
                  <a:pt x="79653" y="116860"/>
                </a:moveTo>
                <a:cubicBezTo>
                  <a:pt x="86142" y="121384"/>
                  <a:pt x="87690" y="130314"/>
                  <a:pt x="83165" y="136743"/>
                </a:cubicBezTo>
                <a:lnTo>
                  <a:pt x="49828" y="184368"/>
                </a:lnTo>
                <a:cubicBezTo>
                  <a:pt x="47387" y="187821"/>
                  <a:pt x="43577" y="190024"/>
                  <a:pt x="39350" y="190381"/>
                </a:cubicBezTo>
                <a:cubicBezTo>
                  <a:pt x="35123" y="190738"/>
                  <a:pt x="30956" y="189309"/>
                  <a:pt x="27980" y="186333"/>
                </a:cubicBezTo>
                <a:lnTo>
                  <a:pt x="4167" y="162520"/>
                </a:lnTo>
                <a:cubicBezTo>
                  <a:pt x="-1429" y="156924"/>
                  <a:pt x="-1429" y="147876"/>
                  <a:pt x="4167" y="142339"/>
                </a:cubicBezTo>
                <a:cubicBezTo>
                  <a:pt x="9763" y="136803"/>
                  <a:pt x="18812" y="136743"/>
                  <a:pt x="24348" y="142339"/>
                </a:cubicBezTo>
                <a:lnTo>
                  <a:pt x="36135" y="154126"/>
                </a:lnTo>
                <a:lnTo>
                  <a:pt x="59710" y="120432"/>
                </a:lnTo>
                <a:cubicBezTo>
                  <a:pt x="64234" y="113943"/>
                  <a:pt x="73164" y="112395"/>
                  <a:pt x="79593" y="116919"/>
                </a:cubicBezTo>
                <a:close/>
                <a:moveTo>
                  <a:pt x="133350" y="57150"/>
                </a:moveTo>
                <a:cubicBezTo>
                  <a:pt x="133350" y="46613"/>
                  <a:pt x="141863" y="38100"/>
                  <a:pt x="152400" y="38100"/>
                </a:cubicBezTo>
                <a:lnTo>
                  <a:pt x="285750" y="38100"/>
                </a:lnTo>
                <a:cubicBezTo>
                  <a:pt x="296287" y="38100"/>
                  <a:pt x="304800" y="46613"/>
                  <a:pt x="304800" y="57150"/>
                </a:cubicBezTo>
                <a:cubicBezTo>
                  <a:pt x="304800" y="67687"/>
                  <a:pt x="296287" y="76200"/>
                  <a:pt x="285750" y="76200"/>
                </a:cubicBezTo>
                <a:lnTo>
                  <a:pt x="152400" y="76200"/>
                </a:lnTo>
                <a:cubicBezTo>
                  <a:pt x="141863" y="76200"/>
                  <a:pt x="133350" y="67687"/>
                  <a:pt x="133350" y="57150"/>
                </a:cubicBezTo>
                <a:close/>
                <a:moveTo>
                  <a:pt x="133350" y="152400"/>
                </a:moveTo>
                <a:cubicBezTo>
                  <a:pt x="133350" y="141863"/>
                  <a:pt x="141863" y="133350"/>
                  <a:pt x="152400" y="133350"/>
                </a:cubicBezTo>
                <a:lnTo>
                  <a:pt x="285750" y="133350"/>
                </a:lnTo>
                <a:cubicBezTo>
                  <a:pt x="296287" y="133350"/>
                  <a:pt x="304800" y="141863"/>
                  <a:pt x="304800" y="152400"/>
                </a:cubicBezTo>
                <a:cubicBezTo>
                  <a:pt x="304800" y="162937"/>
                  <a:pt x="296287" y="171450"/>
                  <a:pt x="285750" y="171450"/>
                </a:cubicBezTo>
                <a:lnTo>
                  <a:pt x="152400" y="171450"/>
                </a:lnTo>
                <a:cubicBezTo>
                  <a:pt x="141863" y="171450"/>
                  <a:pt x="133350" y="162937"/>
                  <a:pt x="133350" y="152400"/>
                </a:cubicBezTo>
                <a:close/>
                <a:moveTo>
                  <a:pt x="95250" y="247650"/>
                </a:moveTo>
                <a:cubicBezTo>
                  <a:pt x="95250" y="237113"/>
                  <a:pt x="103763" y="228600"/>
                  <a:pt x="114300" y="228600"/>
                </a:cubicBezTo>
                <a:lnTo>
                  <a:pt x="285750" y="228600"/>
                </a:lnTo>
                <a:cubicBezTo>
                  <a:pt x="296287" y="228600"/>
                  <a:pt x="304800" y="237113"/>
                  <a:pt x="304800" y="247650"/>
                </a:cubicBezTo>
                <a:cubicBezTo>
                  <a:pt x="304800" y="258187"/>
                  <a:pt x="296287" y="266700"/>
                  <a:pt x="285750" y="266700"/>
                </a:cubicBezTo>
                <a:lnTo>
                  <a:pt x="114300" y="266700"/>
                </a:lnTo>
                <a:cubicBezTo>
                  <a:pt x="103763" y="266700"/>
                  <a:pt x="95250" y="258187"/>
                  <a:pt x="95250" y="247650"/>
                </a:cubicBezTo>
                <a:close/>
                <a:moveTo>
                  <a:pt x="38100" y="223838"/>
                </a:moveTo>
                <a:cubicBezTo>
                  <a:pt x="51242" y="223838"/>
                  <a:pt x="61912" y="234508"/>
                  <a:pt x="61912" y="247650"/>
                </a:cubicBezTo>
                <a:cubicBezTo>
                  <a:pt x="61912" y="260792"/>
                  <a:pt x="51242" y="271463"/>
                  <a:pt x="38100" y="271463"/>
                </a:cubicBezTo>
                <a:cubicBezTo>
                  <a:pt x="24958" y="271463"/>
                  <a:pt x="14288" y="260792"/>
                  <a:pt x="14288" y="247650"/>
                </a:cubicBezTo>
                <a:cubicBezTo>
                  <a:pt x="14288" y="234508"/>
                  <a:pt x="24958" y="223838"/>
                  <a:pt x="38100" y="223838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/>
        </p:spPr>
      </p:sp>
      <p:sp>
        <p:nvSpPr>
          <p:cNvPr id="15" name="Text 12"/>
          <p:cNvSpPr/>
          <p:nvPr/>
        </p:nvSpPr>
        <p:spPr>
          <a:xfrm>
            <a:off x="965200" y="4445000"/>
            <a:ext cx="2336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具体行动计划</a:t>
            </a:r>
            <a:endParaRPr lang="en-US" sz="2000" dirty="0"/>
          </a:p>
        </p:txBody>
      </p:sp>
      <p:sp>
        <p:nvSpPr>
          <p:cNvPr id="16" name="Text 13"/>
          <p:cNvSpPr/>
          <p:nvPr/>
        </p:nvSpPr>
        <p:spPr>
          <a:xfrm>
            <a:off x="966862" y="4749800"/>
            <a:ext cx="38384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“如果…那么…”执行意图</a:t>
            </a:r>
            <a:endParaRPr lang="en-US" sz="2000" dirty="0"/>
          </a:p>
        </p:txBody>
      </p:sp>
      <p:sp>
        <p:nvSpPr>
          <p:cNvPr id="17" name="Shape 14"/>
          <p:cNvSpPr/>
          <p:nvPr/>
        </p:nvSpPr>
        <p:spPr>
          <a:xfrm>
            <a:off x="254000" y="5308600"/>
            <a:ext cx="5435600" cy="863600"/>
          </a:xfrm>
          <a:custGeom>
            <a:avLst/>
            <a:gdLst/>
            <a:ahLst/>
            <a:cxnLst/>
            <a:rect l="l" t="t" r="r" b="b"/>
            <a:pathLst>
              <a:path w="5435600" h="863600">
                <a:moveTo>
                  <a:pt x="101603" y="0"/>
                </a:moveTo>
                <a:lnTo>
                  <a:pt x="5333997" y="0"/>
                </a:lnTo>
                <a:cubicBezTo>
                  <a:pt x="5390111" y="0"/>
                  <a:pt x="5435600" y="45489"/>
                  <a:pt x="5435600" y="101603"/>
                </a:cubicBezTo>
                <a:lnTo>
                  <a:pt x="5435600" y="761997"/>
                </a:lnTo>
                <a:cubicBezTo>
                  <a:pt x="5435600" y="818111"/>
                  <a:pt x="5390111" y="863600"/>
                  <a:pt x="5333997" y="863600"/>
                </a:cubicBezTo>
                <a:lnTo>
                  <a:pt x="101603" y="863600"/>
                </a:lnTo>
                <a:cubicBezTo>
                  <a:pt x="45527" y="863600"/>
                  <a:pt x="0" y="818073"/>
                  <a:pt x="0" y="761997"/>
                </a:cubicBezTo>
                <a:lnTo>
                  <a:pt x="0" y="101603"/>
                </a:lnTo>
                <a:cubicBezTo>
                  <a:pt x="0" y="45527"/>
                  <a:pt x="45527" y="0"/>
                  <a:pt x="101603" y="0"/>
                </a:cubicBezTo>
                <a:close/>
              </a:path>
            </a:pathLst>
          </a:custGeom>
          <a:solidFill>
            <a:srgbClr val="FFC0CB">
              <a:alpha val="30196"/>
            </a:srgbClr>
          </a:solidFill>
          <a:ln/>
        </p:spPr>
      </p:sp>
      <p:sp>
        <p:nvSpPr>
          <p:cNvPr id="18" name="Shape 15"/>
          <p:cNvSpPr/>
          <p:nvPr/>
        </p:nvSpPr>
        <p:spPr>
          <a:xfrm>
            <a:off x="457200" y="55880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52400" y="0"/>
                </a:moveTo>
                <a:cubicBezTo>
                  <a:pt x="155138" y="0"/>
                  <a:pt x="157877" y="595"/>
                  <a:pt x="160377" y="1726"/>
                </a:cubicBezTo>
                <a:lnTo>
                  <a:pt x="272534" y="49292"/>
                </a:lnTo>
                <a:cubicBezTo>
                  <a:pt x="285631" y="54828"/>
                  <a:pt x="295394" y="67747"/>
                  <a:pt x="295335" y="83344"/>
                </a:cubicBezTo>
                <a:cubicBezTo>
                  <a:pt x="295037" y="142399"/>
                  <a:pt x="270748" y="250448"/>
                  <a:pt x="168176" y="299561"/>
                </a:cubicBezTo>
                <a:cubicBezTo>
                  <a:pt x="158234" y="304324"/>
                  <a:pt x="146685" y="304324"/>
                  <a:pt x="136743" y="299561"/>
                </a:cubicBezTo>
                <a:cubicBezTo>
                  <a:pt x="34111" y="250448"/>
                  <a:pt x="9882" y="142399"/>
                  <a:pt x="9585" y="83344"/>
                </a:cubicBezTo>
                <a:cubicBezTo>
                  <a:pt x="9525" y="67747"/>
                  <a:pt x="19288" y="54828"/>
                  <a:pt x="32385" y="49292"/>
                </a:cubicBezTo>
                <a:lnTo>
                  <a:pt x="144482" y="1726"/>
                </a:lnTo>
                <a:cubicBezTo>
                  <a:pt x="146983" y="595"/>
                  <a:pt x="149662" y="0"/>
                  <a:pt x="152400" y="0"/>
                </a:cubicBezTo>
                <a:close/>
                <a:moveTo>
                  <a:pt x="152400" y="39767"/>
                </a:moveTo>
                <a:lnTo>
                  <a:pt x="152400" y="264855"/>
                </a:lnTo>
                <a:cubicBezTo>
                  <a:pt x="234553" y="225088"/>
                  <a:pt x="256639" y="136981"/>
                  <a:pt x="257175" y="84237"/>
                </a:cubicBezTo>
                <a:lnTo>
                  <a:pt x="152400" y="39826"/>
                </a:lnTo>
                <a:lnTo>
                  <a:pt x="152400" y="39826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/>
        </p:spPr>
      </p:sp>
      <p:sp>
        <p:nvSpPr>
          <p:cNvPr id="19" name="Text 16"/>
          <p:cNvSpPr/>
          <p:nvPr/>
        </p:nvSpPr>
        <p:spPr>
          <a:xfrm>
            <a:off x="965200" y="5308600"/>
            <a:ext cx="2657354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可能面临的挑战</a:t>
            </a:r>
            <a:endParaRPr lang="en-US" sz="2000" dirty="0"/>
          </a:p>
        </p:txBody>
      </p:sp>
      <p:sp>
        <p:nvSpPr>
          <p:cNvPr id="20" name="Text 17"/>
          <p:cNvSpPr/>
          <p:nvPr/>
        </p:nvSpPr>
        <p:spPr>
          <a:xfrm>
            <a:off x="966862" y="5765800"/>
            <a:ext cx="2657354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预案与资源准备</a:t>
            </a:r>
            <a:endParaRPr lang="en-US" sz="2000" dirty="0"/>
          </a:p>
        </p:txBody>
      </p:sp>
      <p:pic>
        <p:nvPicPr>
          <p:cNvPr id="21" name="Image 1" descr="https://kimi-web-img.moonshot.cn/img/img95.699pic.com/3596d787944f520dacd0e93b08a7d4c1d0dda292"/>
          <p:cNvPicPr>
            <a:picLocks noChangeAspect="1"/>
          </p:cNvPicPr>
          <p:nvPr/>
        </p:nvPicPr>
        <p:blipFill>
          <a:blip r:embed="rId4"/>
          <a:srcRect l="9649" r="9649"/>
          <a:stretch/>
        </p:blipFill>
        <p:spPr>
          <a:xfrm>
            <a:off x="6096000" y="1016000"/>
            <a:ext cx="5842000" cy="4826000"/>
          </a:xfrm>
          <a:prstGeom prst="roundRect">
            <a:avLst>
              <a:gd name="adj" fmla="val 3158"/>
            </a:avLst>
          </a:prstGeom>
        </p:spPr>
      </p:pic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0" y="1041400"/>
            <a:ext cx="12065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成功案例：平衡并非天赋，而是系统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hape 1"/>
          <p:cNvSpPr/>
          <p:nvPr/>
        </p:nvSpPr>
        <p:spPr>
          <a:xfrm>
            <a:off x="330200" y="1803400"/>
            <a:ext cx="5613400" cy="4096886"/>
          </a:xfrm>
          <a:custGeom>
            <a:avLst/>
            <a:gdLst/>
            <a:ahLst/>
            <a:cxnLst/>
            <a:rect l="l" t="t" r="r" b="b"/>
            <a:pathLst>
              <a:path w="5689600" h="3403600">
                <a:moveTo>
                  <a:pt x="152413" y="0"/>
                </a:moveTo>
                <a:lnTo>
                  <a:pt x="5537187" y="0"/>
                </a:lnTo>
                <a:cubicBezTo>
                  <a:pt x="5621362" y="0"/>
                  <a:pt x="5689600" y="68238"/>
                  <a:pt x="5689600" y="152413"/>
                </a:cubicBezTo>
                <a:lnTo>
                  <a:pt x="5689600" y="3251187"/>
                </a:lnTo>
                <a:cubicBezTo>
                  <a:pt x="5689600" y="3335362"/>
                  <a:pt x="5621362" y="3403600"/>
                  <a:pt x="5537187" y="3403600"/>
                </a:cubicBezTo>
                <a:lnTo>
                  <a:pt x="152413" y="3403600"/>
                </a:lnTo>
                <a:cubicBezTo>
                  <a:pt x="68238" y="3403600"/>
                  <a:pt x="0" y="3335362"/>
                  <a:pt x="0" y="3251187"/>
                </a:cubicBezTo>
                <a:lnTo>
                  <a:pt x="0" y="152413"/>
                </a:lnTo>
                <a:cubicBezTo>
                  <a:pt x="0" y="68294"/>
                  <a:pt x="68294" y="0"/>
                  <a:pt x="152413" y="0"/>
                </a:cubicBezTo>
                <a:close/>
              </a:path>
            </a:pathLst>
          </a:custGeom>
          <a:solidFill>
            <a:srgbClr val="D8BFD8">
              <a:alpha val="30196"/>
            </a:srgbClr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5" name="Text 2"/>
          <p:cNvSpPr/>
          <p:nvPr/>
        </p:nvSpPr>
        <p:spPr>
          <a:xfrm>
            <a:off x="431800" y="2108200"/>
            <a:ext cx="5334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案例一：学术与异地兼得</a:t>
            </a:r>
            <a:endParaRPr lang="en-US" sz="2400" dirty="0"/>
          </a:p>
        </p:txBody>
      </p:sp>
      <p:sp>
        <p:nvSpPr>
          <p:cNvPr id="7" name="Text 3"/>
          <p:cNvSpPr/>
          <p:nvPr/>
        </p:nvSpPr>
        <p:spPr>
          <a:xfrm>
            <a:off x="558800" y="4854341"/>
            <a:ext cx="50800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甲同学在核心期刊发表论文的同时，维持了两年异地恋情。其秘诀在于</a:t>
            </a:r>
            <a:r>
              <a:rPr lang="en-US" sz="2400" dirty="0">
                <a:solidFill>
                  <a:srgbClr val="333333"/>
                </a:solidFill>
                <a:highlight>
                  <a:srgbClr val="FFC0CB">
                    <a:alpha val="5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共享日程 </a:t>
            </a: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与</a:t>
            </a:r>
            <a:r>
              <a:rPr lang="en-US" sz="2400" dirty="0">
                <a:solidFill>
                  <a:srgbClr val="333333"/>
                </a:solidFill>
                <a:highlight>
                  <a:srgbClr val="FFC0CB">
                    <a:alpha val="5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阶段庆祝 </a:t>
            </a: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，让彼此成为成长路上的见证者。</a:t>
            </a:r>
            <a:endParaRPr lang="en-US" sz="2400" dirty="0"/>
          </a:p>
        </p:txBody>
      </p:sp>
      <p:sp>
        <p:nvSpPr>
          <p:cNvPr id="8" name="Shape 4"/>
          <p:cNvSpPr/>
          <p:nvPr/>
        </p:nvSpPr>
        <p:spPr>
          <a:xfrm>
            <a:off x="6324600" y="1803400"/>
            <a:ext cx="5613400" cy="4096886"/>
          </a:xfrm>
          <a:custGeom>
            <a:avLst/>
            <a:gdLst/>
            <a:ahLst/>
            <a:cxnLst/>
            <a:rect l="l" t="t" r="r" b="b"/>
            <a:pathLst>
              <a:path w="5689600" h="3403600">
                <a:moveTo>
                  <a:pt x="152413" y="0"/>
                </a:moveTo>
                <a:lnTo>
                  <a:pt x="5537187" y="0"/>
                </a:lnTo>
                <a:cubicBezTo>
                  <a:pt x="5621362" y="0"/>
                  <a:pt x="5689600" y="68238"/>
                  <a:pt x="5689600" y="152413"/>
                </a:cubicBezTo>
                <a:lnTo>
                  <a:pt x="5689600" y="3251187"/>
                </a:lnTo>
                <a:cubicBezTo>
                  <a:pt x="5689600" y="3335362"/>
                  <a:pt x="5621362" y="3403600"/>
                  <a:pt x="5537187" y="3403600"/>
                </a:cubicBezTo>
                <a:lnTo>
                  <a:pt x="152413" y="3403600"/>
                </a:lnTo>
                <a:cubicBezTo>
                  <a:pt x="68238" y="3403600"/>
                  <a:pt x="0" y="3335362"/>
                  <a:pt x="0" y="3251187"/>
                </a:cubicBezTo>
                <a:lnTo>
                  <a:pt x="0" y="152413"/>
                </a:lnTo>
                <a:cubicBezTo>
                  <a:pt x="0" y="68294"/>
                  <a:pt x="68294" y="0"/>
                  <a:pt x="152413" y="0"/>
                </a:cubicBezTo>
                <a:close/>
              </a:path>
            </a:pathLst>
          </a:custGeom>
          <a:solidFill>
            <a:srgbClr val="ADD8E6">
              <a:alpha val="30196"/>
            </a:srgbClr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9" name="Text 5"/>
          <p:cNvSpPr/>
          <p:nvPr/>
        </p:nvSpPr>
        <p:spPr>
          <a:xfrm>
            <a:off x="6426200" y="2108200"/>
            <a:ext cx="5334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案例二：保研与健身同行</a:t>
            </a:r>
            <a:endParaRPr lang="en-US" sz="2400" dirty="0"/>
          </a:p>
        </p:txBody>
      </p:sp>
      <p:pic>
        <p:nvPicPr>
          <p:cNvPr id="10" name="Image 2" descr="https://kimi-web-img.moonshot.cn/img/hellorfimg.zcool.cn/c9b122d3c1cfd531d6a11a88c97777f6dd0f2445.jpg"/>
          <p:cNvPicPr>
            <a:picLocks noChangeAspect="1"/>
          </p:cNvPicPr>
          <p:nvPr/>
        </p:nvPicPr>
        <p:blipFill>
          <a:blip r:embed="rId4"/>
          <a:srcRect t="28202" b="28202"/>
          <a:stretch/>
        </p:blipFill>
        <p:spPr>
          <a:xfrm>
            <a:off x="6553200" y="2616200"/>
            <a:ext cx="5080000" cy="1625600"/>
          </a:xfrm>
          <a:prstGeom prst="roundRect">
            <a:avLst>
              <a:gd name="adj" fmla="val 6250"/>
            </a:avLst>
          </a:prstGeom>
        </p:spPr>
      </p:pic>
      <p:sp>
        <p:nvSpPr>
          <p:cNvPr id="11" name="Text 6"/>
          <p:cNvSpPr/>
          <p:nvPr/>
        </p:nvSpPr>
        <p:spPr>
          <a:xfrm>
            <a:off x="6553200" y="4854341"/>
            <a:ext cx="50800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乙同学成功保研Top院校，并带领伴侣共同健身。他们通过</a:t>
            </a:r>
            <a:r>
              <a:rPr lang="en-US" sz="2400" dirty="0">
                <a:solidFill>
                  <a:srgbClr val="333333"/>
                </a:solidFill>
                <a:highlight>
                  <a:srgbClr val="FFC0CB">
                    <a:alpha val="5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公开承诺 </a:t>
            </a: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与</a:t>
            </a:r>
            <a:r>
              <a:rPr lang="en-US" sz="2400" dirty="0">
                <a:solidFill>
                  <a:srgbClr val="333333"/>
                </a:solidFill>
                <a:highlight>
                  <a:srgbClr val="FFC0CB">
                    <a:alpha val="5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互相监督 </a:t>
            </a: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，将个人目标转化为共同挑战。</a:t>
            </a:r>
            <a:endParaRPr lang="en-US" sz="2400" dirty="0"/>
          </a:p>
        </p:txBody>
      </p:sp>
      <p:sp>
        <p:nvSpPr>
          <p:cNvPr id="12" name="Text 7"/>
          <p:cNvSpPr/>
          <p:nvPr/>
        </p:nvSpPr>
        <p:spPr>
          <a:xfrm>
            <a:off x="152400" y="6121400"/>
            <a:ext cx="11887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成功并非天赋，而是</a:t>
            </a:r>
            <a:r>
              <a:rPr lang="en-US" sz="2400" b="1" dirty="0">
                <a:solidFill>
                  <a:srgbClr val="333333"/>
                </a:solidFill>
                <a:highlight>
                  <a:srgbClr val="FFC0CB">
                    <a:alpha val="5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可复制系统 </a:t>
            </a: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的结果。你，也可以做到。</a:t>
            </a:r>
            <a:endParaRPr lang="en-US" sz="24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12BA790-1EF0-99F7-B5E6-E566C81EC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9114"/>
          <a:stretch>
            <a:fillRect/>
          </a:stretch>
        </p:blipFill>
        <p:spPr bwMode="auto">
          <a:xfrm>
            <a:off x="558800" y="2518441"/>
            <a:ext cx="5080000" cy="172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8153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06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27450" y="3348673"/>
            <a:ext cx="4599305" cy="129103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温暖收官：仪式结束与情感延续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5829300" y="1384300"/>
            <a:ext cx="533400" cy="609600"/>
          </a:xfrm>
          <a:custGeom>
            <a:avLst/>
            <a:gdLst/>
            <a:ahLst/>
            <a:cxnLst/>
            <a:rect l="l" t="t" r="r" b="b"/>
            <a:pathLst>
              <a:path w="533400" h="609600">
                <a:moveTo>
                  <a:pt x="0" y="257175"/>
                </a:moveTo>
                <a:cubicBezTo>
                  <a:pt x="0" y="178237"/>
                  <a:pt x="63937" y="114300"/>
                  <a:pt x="142875" y="114300"/>
                </a:cubicBezTo>
                <a:lnTo>
                  <a:pt x="152400" y="114300"/>
                </a:lnTo>
                <a:cubicBezTo>
                  <a:pt x="173474" y="114300"/>
                  <a:pt x="190500" y="131326"/>
                  <a:pt x="190500" y="152400"/>
                </a:cubicBezTo>
                <a:cubicBezTo>
                  <a:pt x="190500" y="173474"/>
                  <a:pt x="173474" y="190500"/>
                  <a:pt x="152400" y="190500"/>
                </a:cubicBezTo>
                <a:lnTo>
                  <a:pt x="142875" y="190500"/>
                </a:lnTo>
                <a:cubicBezTo>
                  <a:pt x="106085" y="190500"/>
                  <a:pt x="76200" y="220385"/>
                  <a:pt x="76200" y="257175"/>
                </a:cubicBezTo>
                <a:lnTo>
                  <a:pt x="76200" y="266700"/>
                </a:lnTo>
                <a:lnTo>
                  <a:pt x="152400" y="266700"/>
                </a:lnTo>
                <a:cubicBezTo>
                  <a:pt x="194429" y="266700"/>
                  <a:pt x="228600" y="300871"/>
                  <a:pt x="228600" y="342900"/>
                </a:cubicBezTo>
                <a:lnTo>
                  <a:pt x="228600" y="419100"/>
                </a:lnTo>
                <a:cubicBezTo>
                  <a:pt x="228600" y="461129"/>
                  <a:pt x="194429" y="495300"/>
                  <a:pt x="152400" y="495300"/>
                </a:cubicBezTo>
                <a:lnTo>
                  <a:pt x="76200" y="495300"/>
                </a:lnTo>
                <a:cubicBezTo>
                  <a:pt x="34171" y="495300"/>
                  <a:pt x="0" y="461129"/>
                  <a:pt x="0" y="419100"/>
                </a:cubicBezTo>
                <a:lnTo>
                  <a:pt x="0" y="257175"/>
                </a:lnTo>
                <a:close/>
                <a:moveTo>
                  <a:pt x="304800" y="257175"/>
                </a:moveTo>
                <a:cubicBezTo>
                  <a:pt x="304800" y="178237"/>
                  <a:pt x="368737" y="114300"/>
                  <a:pt x="447675" y="114300"/>
                </a:cubicBezTo>
                <a:lnTo>
                  <a:pt x="457200" y="114300"/>
                </a:lnTo>
                <a:cubicBezTo>
                  <a:pt x="478274" y="114300"/>
                  <a:pt x="495300" y="131326"/>
                  <a:pt x="495300" y="152400"/>
                </a:cubicBezTo>
                <a:cubicBezTo>
                  <a:pt x="495300" y="173474"/>
                  <a:pt x="478274" y="190500"/>
                  <a:pt x="457200" y="190500"/>
                </a:cubicBezTo>
                <a:lnTo>
                  <a:pt x="447675" y="190500"/>
                </a:lnTo>
                <a:cubicBezTo>
                  <a:pt x="410885" y="190500"/>
                  <a:pt x="381000" y="220385"/>
                  <a:pt x="381000" y="257175"/>
                </a:cubicBezTo>
                <a:lnTo>
                  <a:pt x="381000" y="266700"/>
                </a:lnTo>
                <a:lnTo>
                  <a:pt x="457200" y="266700"/>
                </a:lnTo>
                <a:cubicBezTo>
                  <a:pt x="499229" y="266700"/>
                  <a:pt x="533400" y="300871"/>
                  <a:pt x="533400" y="342900"/>
                </a:cubicBezTo>
                <a:lnTo>
                  <a:pt x="533400" y="419100"/>
                </a:lnTo>
                <a:cubicBezTo>
                  <a:pt x="533400" y="461129"/>
                  <a:pt x="499229" y="495300"/>
                  <a:pt x="457200" y="495300"/>
                </a:cubicBezTo>
                <a:lnTo>
                  <a:pt x="381000" y="495300"/>
                </a:lnTo>
                <a:cubicBezTo>
                  <a:pt x="338971" y="495300"/>
                  <a:pt x="304800" y="461129"/>
                  <a:pt x="304800" y="419100"/>
                </a:cubicBezTo>
                <a:lnTo>
                  <a:pt x="304800" y="257175"/>
                </a:lnTo>
                <a:close/>
              </a:path>
            </a:pathLst>
          </a:custGeom>
          <a:solidFill>
            <a:srgbClr val="D8BFD8"/>
          </a:solidFill>
          <a:ln/>
        </p:spPr>
      </p:sp>
      <p:sp>
        <p:nvSpPr>
          <p:cNvPr id="4" name="Text 1"/>
          <p:cNvSpPr/>
          <p:nvPr/>
        </p:nvSpPr>
        <p:spPr>
          <a:xfrm>
            <a:off x="254000" y="2501900"/>
            <a:ext cx="11684000" cy="990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4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彼此相爱，却不可把爱变为系链；</a:t>
            </a:r>
            <a:endParaRPr lang="en-US" sz="1600" dirty="0"/>
          </a:p>
          <a:p>
            <a:pPr algn="ctr">
              <a:lnSpc>
                <a:spcPct val="14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站在一起，却不要太靠近。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25400" y="3695700"/>
            <a:ext cx="11912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>
              <a:lnSpc>
                <a:spcPct val="130000"/>
              </a:lnSpc>
            </a:pPr>
            <a:r>
              <a:rPr lang="en-US" sz="18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—— 纪伯伦《论爱情》</a:t>
            </a:r>
            <a:endParaRPr lang="en-US" sz="1600" dirty="0"/>
          </a:p>
        </p:txBody>
      </p:sp>
      <p:sp>
        <p:nvSpPr>
          <p:cNvPr id="6" name="Shape 3"/>
          <p:cNvSpPr/>
          <p:nvPr/>
        </p:nvSpPr>
        <p:spPr>
          <a:xfrm>
            <a:off x="254000" y="4457700"/>
            <a:ext cx="3619500" cy="1219200"/>
          </a:xfrm>
          <a:custGeom>
            <a:avLst/>
            <a:gdLst/>
            <a:ahLst/>
            <a:cxnLst/>
            <a:rect l="l" t="t" r="r" b="b"/>
            <a:pathLst>
              <a:path w="3619500" h="1219200">
                <a:moveTo>
                  <a:pt x="101596" y="0"/>
                </a:moveTo>
                <a:lnTo>
                  <a:pt x="3517904" y="0"/>
                </a:lnTo>
                <a:cubicBezTo>
                  <a:pt x="3574014" y="0"/>
                  <a:pt x="3619500" y="45486"/>
                  <a:pt x="3619500" y="101596"/>
                </a:cubicBezTo>
                <a:lnTo>
                  <a:pt x="3619500" y="1117604"/>
                </a:lnTo>
                <a:cubicBezTo>
                  <a:pt x="3619500" y="1173714"/>
                  <a:pt x="3574014" y="1219200"/>
                  <a:pt x="3517904" y="1219200"/>
                </a:cubicBezTo>
                <a:lnTo>
                  <a:pt x="101596" y="1219200"/>
                </a:lnTo>
                <a:cubicBezTo>
                  <a:pt x="45486" y="1219200"/>
                  <a:pt x="0" y="1173714"/>
                  <a:pt x="0" y="1117604"/>
                </a:cubicBezTo>
                <a:lnTo>
                  <a:pt x="0" y="101596"/>
                </a:lnTo>
                <a:cubicBezTo>
                  <a:pt x="0" y="45486"/>
                  <a:pt x="45486" y="0"/>
                  <a:pt x="101596" y="0"/>
                </a:cubicBezTo>
                <a:close/>
              </a:path>
            </a:pathLst>
          </a:custGeom>
          <a:solidFill>
            <a:srgbClr val="D8BFD8">
              <a:alpha val="30196"/>
            </a:srgbClr>
          </a:solidFill>
          <a:ln/>
        </p:spPr>
      </p:sp>
      <p:sp>
        <p:nvSpPr>
          <p:cNvPr id="7" name="Text 4"/>
          <p:cNvSpPr/>
          <p:nvPr/>
        </p:nvSpPr>
        <p:spPr>
          <a:xfrm>
            <a:off x="406400" y="4610100"/>
            <a:ext cx="35433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自我负责</a:t>
            </a:r>
            <a:endParaRPr lang="en-US" sz="2400" dirty="0"/>
          </a:p>
        </p:txBody>
      </p:sp>
      <p:sp>
        <p:nvSpPr>
          <p:cNvPr id="8" name="Text 5"/>
          <p:cNvSpPr/>
          <p:nvPr/>
        </p:nvSpPr>
        <p:spPr>
          <a:xfrm>
            <a:off x="406400" y="5143856"/>
            <a:ext cx="34925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先成为完整的自己，再遇见完整的爱情。</a:t>
            </a:r>
            <a:endParaRPr lang="en-US" dirty="0"/>
          </a:p>
        </p:txBody>
      </p:sp>
      <p:sp>
        <p:nvSpPr>
          <p:cNvPr id="9" name="Shape 6"/>
          <p:cNvSpPr/>
          <p:nvPr/>
        </p:nvSpPr>
        <p:spPr>
          <a:xfrm>
            <a:off x="4284133" y="4457700"/>
            <a:ext cx="3619500" cy="1219200"/>
          </a:xfrm>
          <a:custGeom>
            <a:avLst/>
            <a:gdLst/>
            <a:ahLst/>
            <a:cxnLst/>
            <a:rect l="l" t="t" r="r" b="b"/>
            <a:pathLst>
              <a:path w="3619500" h="1219200">
                <a:moveTo>
                  <a:pt x="101596" y="0"/>
                </a:moveTo>
                <a:lnTo>
                  <a:pt x="3517904" y="0"/>
                </a:lnTo>
                <a:cubicBezTo>
                  <a:pt x="3574014" y="0"/>
                  <a:pt x="3619500" y="45486"/>
                  <a:pt x="3619500" y="101596"/>
                </a:cubicBezTo>
                <a:lnTo>
                  <a:pt x="3619500" y="1117604"/>
                </a:lnTo>
                <a:cubicBezTo>
                  <a:pt x="3619500" y="1173714"/>
                  <a:pt x="3574014" y="1219200"/>
                  <a:pt x="3517904" y="1219200"/>
                </a:cubicBezTo>
                <a:lnTo>
                  <a:pt x="101596" y="1219200"/>
                </a:lnTo>
                <a:cubicBezTo>
                  <a:pt x="45486" y="1219200"/>
                  <a:pt x="0" y="1173714"/>
                  <a:pt x="0" y="1117604"/>
                </a:cubicBezTo>
                <a:lnTo>
                  <a:pt x="0" y="101596"/>
                </a:lnTo>
                <a:cubicBezTo>
                  <a:pt x="0" y="45486"/>
                  <a:pt x="45486" y="0"/>
                  <a:pt x="101596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  <a:alpha val="30196"/>
            </a:schemeClr>
          </a:solidFill>
          <a:ln/>
        </p:spPr>
      </p:sp>
      <p:sp>
        <p:nvSpPr>
          <p:cNvPr id="10" name="Text 7"/>
          <p:cNvSpPr/>
          <p:nvPr/>
        </p:nvSpPr>
        <p:spPr>
          <a:xfrm>
            <a:off x="4436533" y="4610100"/>
            <a:ext cx="35433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动态平衡</a:t>
            </a:r>
            <a:endParaRPr lang="en-US" sz="2400" dirty="0"/>
          </a:p>
        </p:txBody>
      </p:sp>
      <p:sp>
        <p:nvSpPr>
          <p:cNvPr id="11" name="Text 8"/>
          <p:cNvSpPr/>
          <p:nvPr/>
        </p:nvSpPr>
        <p:spPr>
          <a:xfrm>
            <a:off x="4436533" y="5143856"/>
            <a:ext cx="33147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在独立与亲密间灵活调适，而非固守一端。</a:t>
            </a:r>
            <a:endParaRPr lang="en-US" dirty="0"/>
          </a:p>
        </p:txBody>
      </p:sp>
      <p:sp>
        <p:nvSpPr>
          <p:cNvPr id="12" name="Shape 9"/>
          <p:cNvSpPr/>
          <p:nvPr/>
        </p:nvSpPr>
        <p:spPr>
          <a:xfrm>
            <a:off x="8314267" y="4457700"/>
            <a:ext cx="3619500" cy="1219200"/>
          </a:xfrm>
          <a:custGeom>
            <a:avLst/>
            <a:gdLst/>
            <a:ahLst/>
            <a:cxnLst/>
            <a:rect l="l" t="t" r="r" b="b"/>
            <a:pathLst>
              <a:path w="3619500" h="1219200">
                <a:moveTo>
                  <a:pt x="101596" y="0"/>
                </a:moveTo>
                <a:lnTo>
                  <a:pt x="3517904" y="0"/>
                </a:lnTo>
                <a:cubicBezTo>
                  <a:pt x="3574014" y="0"/>
                  <a:pt x="3619500" y="45486"/>
                  <a:pt x="3619500" y="101596"/>
                </a:cubicBezTo>
                <a:lnTo>
                  <a:pt x="3619500" y="1117604"/>
                </a:lnTo>
                <a:cubicBezTo>
                  <a:pt x="3619500" y="1173714"/>
                  <a:pt x="3574014" y="1219200"/>
                  <a:pt x="3517904" y="1219200"/>
                </a:cubicBezTo>
                <a:lnTo>
                  <a:pt x="101596" y="1219200"/>
                </a:lnTo>
                <a:cubicBezTo>
                  <a:pt x="45486" y="1219200"/>
                  <a:pt x="0" y="1173714"/>
                  <a:pt x="0" y="1117604"/>
                </a:cubicBezTo>
                <a:lnTo>
                  <a:pt x="0" y="101596"/>
                </a:lnTo>
                <a:cubicBezTo>
                  <a:pt x="0" y="45486"/>
                  <a:pt x="45486" y="0"/>
                  <a:pt x="101596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  <a:alpha val="30196"/>
            </a:schemeClr>
          </a:solidFill>
          <a:ln/>
        </p:spPr>
      </p:sp>
      <p:sp>
        <p:nvSpPr>
          <p:cNvPr id="13" name="Text 10"/>
          <p:cNvSpPr/>
          <p:nvPr/>
        </p:nvSpPr>
        <p:spPr>
          <a:xfrm>
            <a:off x="8466667" y="4610100"/>
            <a:ext cx="35433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共同成长</a:t>
            </a:r>
            <a:endParaRPr lang="en-US" sz="2400" dirty="0"/>
          </a:p>
        </p:txBody>
      </p:sp>
      <p:sp>
        <p:nvSpPr>
          <p:cNvPr id="14" name="Text 11"/>
          <p:cNvSpPr/>
          <p:nvPr/>
        </p:nvSpPr>
        <p:spPr>
          <a:xfrm>
            <a:off x="8466667" y="5143856"/>
            <a:ext cx="33147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最好的爱情，是让双方都成为更好的自己。</a:t>
            </a:r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74597" y="800779"/>
            <a:ext cx="1751965" cy="837009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5400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目录</a:t>
            </a:r>
            <a:endParaRPr lang="en-US" sz="1600" dirty="0"/>
          </a:p>
        </p:txBody>
      </p:sp>
      <p:pic>
        <p:nvPicPr>
          <p:cNvPr id="3" name="Image 0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4">
            <a:alphaModFix amt="45000"/>
          </a:blip>
          <a:stretch>
            <a:fillRect/>
          </a:stretch>
        </p:blipFill>
        <p:spPr>
          <a:xfrm>
            <a:off x="7555230" y="224155"/>
            <a:ext cx="4787900" cy="47879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143425" y="969655"/>
            <a:ext cx="2360967" cy="49946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Contents</a:t>
            </a:r>
            <a:endParaRPr lang="en-US" sz="1600" dirty="0"/>
          </a:p>
        </p:txBody>
      </p:sp>
      <p:pic>
        <p:nvPicPr>
          <p:cNvPr id="5" name="Image 1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3520" y="2180590"/>
            <a:ext cx="912495" cy="320675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4600" y="2180590"/>
            <a:ext cx="912495" cy="320675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9820" y="2180590"/>
            <a:ext cx="912495" cy="320675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9820" y="4295140"/>
            <a:ext cx="912495" cy="32067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8415" y="4307840"/>
            <a:ext cx="912495" cy="320675"/>
          </a:xfrm>
          <a:prstGeom prst="rect">
            <a:avLst/>
          </a:prstGeom>
        </p:spPr>
      </p:pic>
      <p:pic>
        <p:nvPicPr>
          <p:cNvPr id="10" name="Image 6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0345" y="4282440"/>
            <a:ext cx="912495" cy="320675"/>
          </a:xfrm>
          <a:prstGeom prst="rect">
            <a:avLst/>
          </a:prstGeom>
        </p:spPr>
      </p:pic>
      <p:pic>
        <p:nvPicPr>
          <p:cNvPr id="11" name="Image 7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700" y="5957570"/>
            <a:ext cx="713105" cy="358140"/>
          </a:xfrm>
          <a:prstGeom prst="rect">
            <a:avLst/>
          </a:prstGeom>
        </p:spPr>
      </p:pic>
      <p:pic>
        <p:nvPicPr>
          <p:cNvPr id="12" name="Image 8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04805" y="6166485"/>
            <a:ext cx="929640" cy="237490"/>
          </a:xfrm>
          <a:prstGeom prst="rect">
            <a:avLst/>
          </a:prstGeom>
        </p:spPr>
      </p:pic>
      <p:sp>
        <p:nvSpPr>
          <p:cNvPr id="13" name="Text 2"/>
          <p:cNvSpPr/>
          <p:nvPr/>
        </p:nvSpPr>
        <p:spPr>
          <a:xfrm>
            <a:off x="2406222" y="1826889"/>
            <a:ext cx="1041400" cy="7366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01.</a:t>
            </a:r>
            <a:endParaRPr lang="en-US" sz="1600" dirty="0"/>
          </a:p>
        </p:txBody>
      </p:sp>
      <p:sp>
        <p:nvSpPr>
          <p:cNvPr id="14" name="Text 3"/>
          <p:cNvSpPr/>
          <p:nvPr/>
        </p:nvSpPr>
        <p:spPr>
          <a:xfrm>
            <a:off x="1053905" y="2593866"/>
            <a:ext cx="2360126" cy="7747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课程回顾与情感唤醒</a:t>
            </a:r>
            <a:endParaRPr lang="en-US" sz="1600" dirty="0"/>
          </a:p>
        </p:txBody>
      </p:sp>
      <p:sp>
        <p:nvSpPr>
          <p:cNvPr id="15" name="Text 4"/>
          <p:cNvSpPr/>
          <p:nvPr/>
        </p:nvSpPr>
        <p:spPr>
          <a:xfrm>
            <a:off x="5934075" y="1826895"/>
            <a:ext cx="1066165" cy="7366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02.</a:t>
            </a:r>
            <a:endParaRPr lang="en-US" sz="1600" dirty="0"/>
          </a:p>
        </p:txBody>
      </p:sp>
      <p:sp>
        <p:nvSpPr>
          <p:cNvPr id="16" name="Text 5"/>
          <p:cNvSpPr/>
          <p:nvPr/>
        </p:nvSpPr>
        <p:spPr>
          <a:xfrm>
            <a:off x="4735495" y="2623918"/>
            <a:ext cx="2360126" cy="7747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知识整合：构建个人爱情地图</a:t>
            </a:r>
            <a:endParaRPr lang="en-US" sz="1600" dirty="0"/>
          </a:p>
        </p:txBody>
      </p:sp>
      <p:sp>
        <p:nvSpPr>
          <p:cNvPr id="17" name="Text 6"/>
          <p:cNvSpPr/>
          <p:nvPr/>
        </p:nvSpPr>
        <p:spPr>
          <a:xfrm>
            <a:off x="9599295" y="1826895"/>
            <a:ext cx="1242060" cy="7366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03.</a:t>
            </a:r>
            <a:endParaRPr lang="en-US" sz="1600" dirty="0"/>
          </a:p>
        </p:txBody>
      </p:sp>
      <p:sp>
        <p:nvSpPr>
          <p:cNvPr id="18" name="Text 7"/>
          <p:cNvSpPr/>
          <p:nvPr/>
        </p:nvSpPr>
        <p:spPr>
          <a:xfrm>
            <a:off x="8419061" y="2623918"/>
            <a:ext cx="2360126" cy="7747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价值澄清：撰写个人爱情观宣言</a:t>
            </a:r>
            <a:endParaRPr lang="en-US" sz="1600" dirty="0"/>
          </a:p>
        </p:txBody>
      </p:sp>
      <p:sp>
        <p:nvSpPr>
          <p:cNvPr id="19" name="Text 8"/>
          <p:cNvSpPr/>
          <p:nvPr/>
        </p:nvSpPr>
        <p:spPr>
          <a:xfrm>
            <a:off x="2407920" y="3958590"/>
            <a:ext cx="1145540" cy="7366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04.</a:t>
            </a:r>
            <a:endParaRPr lang="en-US" sz="1600" dirty="0"/>
          </a:p>
        </p:txBody>
      </p:sp>
      <p:sp>
        <p:nvSpPr>
          <p:cNvPr id="20" name="Text 9"/>
          <p:cNvSpPr/>
          <p:nvPr/>
        </p:nvSpPr>
        <p:spPr>
          <a:xfrm>
            <a:off x="1053905" y="4768106"/>
            <a:ext cx="2360126" cy="7747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同伴共享：智慧交汇与信心强化</a:t>
            </a:r>
            <a:endParaRPr lang="en-US" sz="1600" dirty="0"/>
          </a:p>
        </p:txBody>
      </p:sp>
      <p:sp>
        <p:nvSpPr>
          <p:cNvPr id="21" name="Text 10"/>
          <p:cNvSpPr/>
          <p:nvPr/>
        </p:nvSpPr>
        <p:spPr>
          <a:xfrm>
            <a:off x="5967095" y="3958590"/>
            <a:ext cx="1165225" cy="7366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05.</a:t>
            </a:r>
            <a:endParaRPr lang="en-US" sz="1600" dirty="0"/>
          </a:p>
        </p:txBody>
      </p:sp>
      <p:sp>
        <p:nvSpPr>
          <p:cNvPr id="22" name="Text 11"/>
          <p:cNvSpPr/>
          <p:nvPr/>
        </p:nvSpPr>
        <p:spPr>
          <a:xfrm>
            <a:off x="4769947" y="4768106"/>
            <a:ext cx="2360126" cy="11811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未来展望：持续成长的资源与路径</a:t>
            </a:r>
            <a:endParaRPr lang="en-US" sz="1600" dirty="0"/>
          </a:p>
        </p:txBody>
      </p:sp>
      <p:sp>
        <p:nvSpPr>
          <p:cNvPr id="23" name="Text 12"/>
          <p:cNvSpPr/>
          <p:nvPr/>
        </p:nvSpPr>
        <p:spPr>
          <a:xfrm>
            <a:off x="9632315" y="3958590"/>
            <a:ext cx="1180465" cy="7366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06.</a:t>
            </a:r>
            <a:endParaRPr lang="en-US" sz="1600" dirty="0"/>
          </a:p>
        </p:txBody>
      </p:sp>
      <p:sp>
        <p:nvSpPr>
          <p:cNvPr id="24" name="Text 13"/>
          <p:cNvSpPr/>
          <p:nvPr/>
        </p:nvSpPr>
        <p:spPr>
          <a:xfrm>
            <a:off x="8452398" y="4768106"/>
            <a:ext cx="2360126" cy="7747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温暖收官：仪式结束与情感延续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54000" y="876300"/>
            <a:ext cx="5816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行动承诺与持续支持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254000" y="1536700"/>
            <a:ext cx="54356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改变始于课堂，成于日常。选择一个微行动，并承诺坚持两周。</a:t>
            </a:r>
            <a:endParaRPr lang="en-US" sz="2000" dirty="0"/>
          </a:p>
        </p:txBody>
      </p:sp>
      <p:sp>
        <p:nvSpPr>
          <p:cNvPr id="5" name="Shape 2"/>
          <p:cNvSpPr/>
          <p:nvPr/>
        </p:nvSpPr>
        <p:spPr>
          <a:xfrm>
            <a:off x="254000" y="2451099"/>
            <a:ext cx="5357528" cy="1658121"/>
          </a:xfrm>
          <a:custGeom>
            <a:avLst/>
            <a:gdLst/>
            <a:ahLst/>
            <a:cxnLst/>
            <a:rect l="l" t="t" r="r" b="b"/>
            <a:pathLst>
              <a:path w="5435600" h="1371600">
                <a:moveTo>
                  <a:pt x="101594" y="0"/>
                </a:moveTo>
                <a:lnTo>
                  <a:pt x="5334006" y="0"/>
                </a:lnTo>
                <a:cubicBezTo>
                  <a:pt x="5390115" y="0"/>
                  <a:pt x="5435600" y="45485"/>
                  <a:pt x="5435600" y="101594"/>
                </a:cubicBezTo>
                <a:lnTo>
                  <a:pt x="5435600" y="1270006"/>
                </a:lnTo>
                <a:cubicBezTo>
                  <a:pt x="5435600" y="1326115"/>
                  <a:pt x="5390115" y="1371600"/>
                  <a:pt x="5334006" y="1371600"/>
                </a:cubicBezTo>
                <a:lnTo>
                  <a:pt x="101594" y="1371600"/>
                </a:lnTo>
                <a:cubicBezTo>
                  <a:pt x="45485" y="1371600"/>
                  <a:pt x="0" y="1326115"/>
                  <a:pt x="0" y="1270006"/>
                </a:cubicBezTo>
                <a:lnTo>
                  <a:pt x="0" y="101594"/>
                </a:lnTo>
                <a:cubicBezTo>
                  <a:pt x="0" y="45523"/>
                  <a:pt x="45523" y="0"/>
                  <a:pt x="101594" y="0"/>
                </a:cubicBezTo>
                <a:close/>
              </a:path>
            </a:pathLst>
          </a:custGeom>
          <a:solidFill>
            <a:srgbClr val="D8BFD8">
              <a:alpha val="30196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457200" y="2425700"/>
            <a:ext cx="52578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我的微行动承诺：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457200" y="3111500"/>
            <a:ext cx="50292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“从平衡轮中，我选择提升 </a:t>
            </a: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[个人时间]</a:t>
            </a: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维度。我的具体行动是：每天22:30前回宿舍，独处阅读30分钟。”</a:t>
            </a:r>
            <a:endParaRPr lang="en-US" sz="2000" dirty="0"/>
          </a:p>
        </p:txBody>
      </p:sp>
      <p:sp>
        <p:nvSpPr>
          <p:cNvPr id="8" name="Shape 5"/>
          <p:cNvSpPr/>
          <p:nvPr/>
        </p:nvSpPr>
        <p:spPr>
          <a:xfrm>
            <a:off x="254000" y="4127500"/>
            <a:ext cx="5435600" cy="0"/>
          </a:xfrm>
          <a:prstGeom prst="line">
            <a:avLst/>
          </a:prstGeom>
          <a:noFill/>
          <a:ln w="25400">
            <a:solidFill>
              <a:srgbClr val="E6E6FA"/>
            </a:solidFill>
            <a:prstDash val="solid"/>
            <a:headEnd type="none"/>
            <a:tailEnd type="none"/>
          </a:ln>
        </p:spPr>
      </p:sp>
      <p:sp>
        <p:nvSpPr>
          <p:cNvPr id="9" name="Text 6"/>
          <p:cNvSpPr/>
          <p:nvPr/>
        </p:nvSpPr>
        <p:spPr>
          <a:xfrm>
            <a:off x="330200" y="4272778"/>
            <a:ext cx="56642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后续支持资源：</a:t>
            </a:r>
            <a:endParaRPr lang="en-US" sz="2000" dirty="0"/>
          </a:p>
        </p:txBody>
      </p:sp>
      <p:sp>
        <p:nvSpPr>
          <p:cNvPr id="10" name="Text 7"/>
          <p:cNvSpPr/>
          <p:nvPr/>
        </p:nvSpPr>
        <p:spPr>
          <a:xfrm>
            <a:off x="254000" y="4958579"/>
            <a:ext cx="5435600" cy="1168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254000" indent="-254000">
              <a:lnSpc>
                <a:spcPct val="120000"/>
              </a:lnSpc>
              <a:spcBef>
                <a:spcPts val="10"/>
              </a:spcBef>
              <a:buSzPct val="100000"/>
              <a:buChar char="•"/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校内心理咨询中心</a:t>
            </a:r>
            <a:endParaRPr lang="en-US" sz="2400" dirty="0"/>
          </a:p>
          <a:p>
            <a:pPr marL="254000" indent="-254000">
              <a:lnSpc>
                <a:spcPct val="120000"/>
              </a:lnSpc>
              <a:spcBef>
                <a:spcPts val="10"/>
              </a:spcBef>
              <a:buSzPct val="100000"/>
              <a:buChar char="•"/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情侣成长工作坊</a:t>
            </a:r>
            <a:endParaRPr lang="en-US" sz="2400" dirty="0"/>
          </a:p>
          <a:p>
            <a:pPr marL="254000" indent="-254000">
              <a:lnSpc>
                <a:spcPct val="120000"/>
              </a:lnSpc>
              <a:spcBef>
                <a:spcPts val="10"/>
              </a:spcBef>
              <a:buSzPct val="100000"/>
              <a:buChar char="•"/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时间管理社群打卡</a:t>
            </a:r>
            <a:endParaRPr lang="en-US" sz="2400" dirty="0"/>
          </a:p>
          <a:p>
            <a:pPr marL="254000" indent="-254000">
              <a:lnSpc>
                <a:spcPct val="120000"/>
              </a:lnSpc>
              <a:spcBef>
                <a:spcPts val="10"/>
              </a:spcBef>
              <a:buSzPct val="100000"/>
              <a:buChar char="•"/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教师邮箱开放答疑</a:t>
            </a:r>
            <a:endParaRPr lang="en-US" sz="2400" dirty="0"/>
          </a:p>
        </p:txBody>
      </p:sp>
      <p:pic>
        <p:nvPicPr>
          <p:cNvPr id="11" name="Image 1" descr="https://kimi-web-img.moonshot.cn/img/www.kevinashleyphotography.com/12031388c287d1f3f8e6869a3c979a5f0ed9a224.jpg"/>
          <p:cNvPicPr>
            <a:picLocks noChangeAspect="1"/>
          </p:cNvPicPr>
          <p:nvPr/>
        </p:nvPicPr>
        <p:blipFill>
          <a:blip r:embed="rId4"/>
          <a:srcRect t="17530" b="17531"/>
          <a:stretch/>
        </p:blipFill>
        <p:spPr>
          <a:xfrm>
            <a:off x="6096000" y="1016000"/>
            <a:ext cx="5842000" cy="4826000"/>
          </a:xfrm>
          <a:prstGeom prst="roundRect">
            <a:avLst>
              <a:gd name="adj" fmla="val 3158"/>
            </a:avLst>
          </a:prstGeom>
        </p:spPr>
      </p:pic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2470" y="548640"/>
            <a:ext cx="5930265" cy="593026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818130" y="1854835"/>
            <a:ext cx="6364605" cy="148526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B92F8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Thank You</a:t>
            </a:r>
            <a:endParaRPr lang="en-US" sz="1600" dirty="0"/>
          </a:p>
          <a:p>
            <a:pPr algn="ctr">
              <a:lnSpc>
                <a:spcPct val="100000"/>
              </a:lnSpc>
            </a:pPr>
            <a:r>
              <a:rPr lang="en-US" sz="1800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endParaRPr lang="en-US" sz="1600" dirty="0"/>
          </a:p>
        </p:txBody>
      </p:sp>
      <p:sp>
        <p:nvSpPr>
          <p:cNvPr id="4" name="Shape 1"/>
          <p:cNvSpPr/>
          <p:nvPr/>
        </p:nvSpPr>
        <p:spPr>
          <a:xfrm>
            <a:off x="688955" y="548803"/>
            <a:ext cx="133350" cy="13716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5" name="Text 2"/>
          <p:cNvSpPr/>
          <p:nvPr/>
        </p:nvSpPr>
        <p:spPr>
          <a:xfrm>
            <a:off x="688955" y="548803"/>
            <a:ext cx="133350" cy="13716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6" name="Shape 3"/>
          <p:cNvSpPr/>
          <p:nvPr/>
        </p:nvSpPr>
        <p:spPr>
          <a:xfrm>
            <a:off x="888980" y="548803"/>
            <a:ext cx="133350" cy="13716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7" name="Text 4"/>
          <p:cNvSpPr/>
          <p:nvPr/>
        </p:nvSpPr>
        <p:spPr>
          <a:xfrm>
            <a:off x="888980" y="548803"/>
            <a:ext cx="133350" cy="13716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1089005" y="548803"/>
            <a:ext cx="133350" cy="13716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9" name="Text 6"/>
          <p:cNvSpPr/>
          <p:nvPr/>
        </p:nvSpPr>
        <p:spPr>
          <a:xfrm>
            <a:off x="1089005" y="548803"/>
            <a:ext cx="133350" cy="13716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1289030" y="548803"/>
            <a:ext cx="133350" cy="13716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11" name="Text 8"/>
          <p:cNvSpPr/>
          <p:nvPr/>
        </p:nvSpPr>
        <p:spPr>
          <a:xfrm>
            <a:off x="1289030" y="548803"/>
            <a:ext cx="133350" cy="13716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pic>
        <p:nvPicPr>
          <p:cNvPr id="12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795" y="637540"/>
            <a:ext cx="713105" cy="358140"/>
          </a:xfrm>
          <a:prstGeom prst="rect">
            <a:avLst/>
          </a:prstGeom>
        </p:spPr>
      </p:pic>
      <p:pic>
        <p:nvPicPr>
          <p:cNvPr id="13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8805" y="637540"/>
            <a:ext cx="929640" cy="237490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2818130" y="3341370"/>
            <a:ext cx="6614160" cy="736600"/>
          </a:xfrm>
          <a:prstGeom prst="rect">
            <a:avLst/>
          </a:prstGeom>
          <a:noFill/>
          <a:ln/>
        </p:spPr>
        <p:txBody>
          <a:bodyPr wrap="square" lIns="99695" tIns="49784" rIns="99695" bIns="49784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800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感谢大家观看</a:t>
            </a:r>
            <a:endParaRPr lang="en-US" sz="1600" dirty="0"/>
          </a:p>
        </p:txBody>
      </p:sp>
      <p:pic>
        <p:nvPicPr>
          <p:cNvPr id="15" name="Image 3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2290" y="3691255"/>
            <a:ext cx="1725295" cy="1421130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628650" y="6040755"/>
            <a:ext cx="1925320" cy="369332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 err="1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汇报人</a:t>
            </a:r>
            <a:r>
              <a:rPr lang="en-US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：</a:t>
            </a:r>
            <a:r>
              <a:rPr lang="zh-CN" altLang="en-US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厉</a:t>
            </a:r>
            <a:r>
              <a:rPr lang="zh-CN" altLang="en-US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晓玲</a:t>
            </a:r>
            <a:endParaRPr lang="en-US" sz="1600" dirty="0"/>
          </a:p>
        </p:txBody>
      </p:sp>
      <p:sp>
        <p:nvSpPr>
          <p:cNvPr id="17" name="Text 11"/>
          <p:cNvSpPr/>
          <p:nvPr/>
        </p:nvSpPr>
        <p:spPr>
          <a:xfrm>
            <a:off x="9313545" y="6053455"/>
            <a:ext cx="2731770" cy="369332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时间：2026</a:t>
            </a:r>
            <a:r>
              <a:rPr lang="zh-CN" altLang="en-US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年</a:t>
            </a:r>
            <a:r>
              <a:rPr lang="en-US" altLang="zh-CN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</a:t>
            </a:r>
            <a:r>
              <a:rPr lang="zh-CN" altLang="en-US" sz="1800" b="1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月</a:t>
            </a:r>
            <a:endParaRPr lang="en-US" sz="1600" dirty="0"/>
          </a:p>
        </p:txBody>
      </p:sp>
      <p:pic>
        <p:nvPicPr>
          <p:cNvPr id="18" name="Image 4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2550" y="6142990"/>
            <a:ext cx="6539865" cy="16383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8153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27450" y="3348673"/>
            <a:ext cx="4599305" cy="61376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课程回顾与情感唤醒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0" y="1219200"/>
            <a:ext cx="12065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亲密关系中的两极困境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165100" y="2001169"/>
            <a:ext cx="118618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失衡的关系如同走钢丝，无论是过度融合还是过度疏离，都终将失去平衡。</a:t>
            </a:r>
            <a:endParaRPr lang="en-US" sz="2400" dirty="0"/>
          </a:p>
        </p:txBody>
      </p:sp>
      <p:sp>
        <p:nvSpPr>
          <p:cNvPr id="5" name="Shape 2"/>
          <p:cNvSpPr/>
          <p:nvPr/>
        </p:nvSpPr>
        <p:spPr>
          <a:xfrm>
            <a:off x="1295400" y="2717800"/>
            <a:ext cx="4673600" cy="2653097"/>
          </a:xfrm>
          <a:custGeom>
            <a:avLst/>
            <a:gdLst/>
            <a:ahLst/>
            <a:cxnLst/>
            <a:rect l="l" t="t" r="r" b="b"/>
            <a:pathLst>
              <a:path w="4673600" h="3302000">
                <a:moveTo>
                  <a:pt x="152387" y="0"/>
                </a:moveTo>
                <a:lnTo>
                  <a:pt x="4521213" y="0"/>
                </a:lnTo>
                <a:cubicBezTo>
                  <a:pt x="4605374" y="0"/>
                  <a:pt x="4673600" y="68226"/>
                  <a:pt x="4673600" y="152387"/>
                </a:cubicBezTo>
                <a:lnTo>
                  <a:pt x="4673600" y="3149613"/>
                </a:lnTo>
                <a:cubicBezTo>
                  <a:pt x="4673600" y="3233774"/>
                  <a:pt x="4605374" y="3302000"/>
                  <a:pt x="4521213" y="3302000"/>
                </a:cubicBezTo>
                <a:lnTo>
                  <a:pt x="152387" y="3302000"/>
                </a:lnTo>
                <a:cubicBezTo>
                  <a:pt x="68226" y="3302000"/>
                  <a:pt x="0" y="3233774"/>
                  <a:pt x="0" y="3149613"/>
                </a:cubicBezTo>
                <a:lnTo>
                  <a:pt x="0" y="152387"/>
                </a:lnTo>
                <a:cubicBezTo>
                  <a:pt x="0" y="68226"/>
                  <a:pt x="68226" y="0"/>
                  <a:pt x="152387" y="0"/>
                </a:cubicBezTo>
                <a:close/>
              </a:path>
            </a:pathLst>
          </a:custGeom>
          <a:solidFill>
            <a:srgbClr val="D8BFD8">
              <a:alpha val="30196"/>
            </a:srgbClr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6" name="Shape 3"/>
          <p:cNvSpPr/>
          <p:nvPr/>
        </p:nvSpPr>
        <p:spPr>
          <a:xfrm>
            <a:off x="1549400" y="2971800"/>
            <a:ext cx="508000" cy="408169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254000" y="0"/>
                </a:moveTo>
                <a:lnTo>
                  <a:pt x="254000" y="0"/>
                </a:lnTo>
                <a:cubicBezTo>
                  <a:pt x="394186" y="0"/>
                  <a:pt x="508000" y="113814"/>
                  <a:pt x="508000" y="254000"/>
                </a:cubicBezTo>
                <a:lnTo>
                  <a:pt x="508000" y="254000"/>
                </a:lnTo>
                <a:cubicBezTo>
                  <a:pt x="508000" y="394186"/>
                  <a:pt x="394186" y="508000"/>
                  <a:pt x="254000" y="508000"/>
                </a:cubicBezTo>
                <a:lnTo>
                  <a:pt x="254000" y="508000"/>
                </a:lnTo>
                <a:cubicBezTo>
                  <a:pt x="113814" y="508000"/>
                  <a:pt x="0" y="394186"/>
                  <a:pt x="0" y="254000"/>
                </a:cubicBezTo>
                <a:lnTo>
                  <a:pt x="0" y="254000"/>
                </a:lnTo>
                <a:cubicBezTo>
                  <a:pt x="0" y="113814"/>
                  <a:pt x="113814" y="0"/>
                  <a:pt x="254000" y="0"/>
                </a:cubicBezTo>
                <a:close/>
              </a:path>
            </a:pathLst>
          </a:custGeom>
          <a:solidFill>
            <a:srgbClr val="D8BFD8"/>
          </a:solidFill>
          <a:ln/>
        </p:spPr>
      </p:sp>
      <p:sp>
        <p:nvSpPr>
          <p:cNvPr id="7" name="Shape 4"/>
          <p:cNvSpPr/>
          <p:nvPr/>
        </p:nvSpPr>
        <p:spPr>
          <a:xfrm>
            <a:off x="1660525" y="3098800"/>
            <a:ext cx="285750" cy="204084"/>
          </a:xfrm>
          <a:custGeom>
            <a:avLst/>
            <a:gdLst/>
            <a:ahLst/>
            <a:cxnLst/>
            <a:rect l="l" t="t" r="r" b="b"/>
            <a:pathLst>
              <a:path w="285750" h="254000">
                <a:moveTo>
                  <a:pt x="20340" y="-12353"/>
                </a:moveTo>
                <a:cubicBezTo>
                  <a:pt x="15677" y="-17016"/>
                  <a:pt x="8136" y="-17016"/>
                  <a:pt x="3522" y="-12353"/>
                </a:cubicBezTo>
                <a:cubicBezTo>
                  <a:pt x="-1091" y="-7689"/>
                  <a:pt x="-1141" y="-149"/>
                  <a:pt x="3473" y="4514"/>
                </a:cubicBezTo>
                <a:lnTo>
                  <a:pt x="265410" y="266452"/>
                </a:lnTo>
                <a:cubicBezTo>
                  <a:pt x="270073" y="271115"/>
                  <a:pt x="277614" y="271115"/>
                  <a:pt x="282228" y="266452"/>
                </a:cubicBezTo>
                <a:cubicBezTo>
                  <a:pt x="286841" y="261789"/>
                  <a:pt x="286891" y="254248"/>
                  <a:pt x="282228" y="249634"/>
                </a:cubicBezTo>
                <a:lnTo>
                  <a:pt x="221704" y="189111"/>
                </a:lnTo>
                <a:cubicBezTo>
                  <a:pt x="223788" y="187424"/>
                  <a:pt x="225822" y="185589"/>
                  <a:pt x="227707" y="183704"/>
                </a:cubicBezTo>
                <a:lnTo>
                  <a:pt x="262979" y="148431"/>
                </a:lnTo>
                <a:cubicBezTo>
                  <a:pt x="277515" y="133896"/>
                  <a:pt x="285700" y="114151"/>
                  <a:pt x="285700" y="93563"/>
                </a:cubicBezTo>
                <a:cubicBezTo>
                  <a:pt x="285700" y="50701"/>
                  <a:pt x="250974" y="15925"/>
                  <a:pt x="208062" y="15925"/>
                </a:cubicBezTo>
                <a:cubicBezTo>
                  <a:pt x="189557" y="15925"/>
                  <a:pt x="171797" y="22523"/>
                  <a:pt x="157807" y="34379"/>
                </a:cubicBezTo>
                <a:cubicBezTo>
                  <a:pt x="167878" y="39390"/>
                  <a:pt x="177006" y="46038"/>
                  <a:pt x="184845" y="53975"/>
                </a:cubicBezTo>
                <a:cubicBezTo>
                  <a:pt x="191839" y="49857"/>
                  <a:pt x="199827" y="47675"/>
                  <a:pt x="208062" y="47675"/>
                </a:cubicBezTo>
                <a:cubicBezTo>
                  <a:pt x="233412" y="47675"/>
                  <a:pt x="253950" y="68213"/>
                  <a:pt x="253950" y="93563"/>
                </a:cubicBezTo>
                <a:cubicBezTo>
                  <a:pt x="253950" y="105718"/>
                  <a:pt x="249138" y="117376"/>
                  <a:pt x="240506" y="126008"/>
                </a:cubicBezTo>
                <a:lnTo>
                  <a:pt x="205234" y="161280"/>
                </a:lnTo>
                <a:cubicBezTo>
                  <a:pt x="203299" y="163215"/>
                  <a:pt x="201216" y="164951"/>
                  <a:pt x="198983" y="166489"/>
                </a:cubicBezTo>
                <a:lnTo>
                  <a:pt x="175419" y="142925"/>
                </a:lnTo>
                <a:cubicBezTo>
                  <a:pt x="183604" y="142478"/>
                  <a:pt x="190153" y="135781"/>
                  <a:pt x="190401" y="127496"/>
                </a:cubicBezTo>
                <a:cubicBezTo>
                  <a:pt x="190401" y="126851"/>
                  <a:pt x="190401" y="126206"/>
                  <a:pt x="190401" y="125561"/>
                </a:cubicBezTo>
                <a:cubicBezTo>
                  <a:pt x="190401" y="82748"/>
                  <a:pt x="155724" y="47724"/>
                  <a:pt x="112762" y="47724"/>
                </a:cubicBezTo>
                <a:cubicBezTo>
                  <a:pt x="103237" y="47724"/>
                  <a:pt x="93960" y="49461"/>
                  <a:pt x="85229" y="52784"/>
                </a:cubicBezTo>
                <a:lnTo>
                  <a:pt x="20340" y="-12353"/>
                </a:lnTo>
                <a:close/>
                <a:moveTo>
                  <a:pt x="112068" y="79375"/>
                </a:moveTo>
                <a:cubicBezTo>
                  <a:pt x="112365" y="79375"/>
                  <a:pt x="112613" y="79375"/>
                  <a:pt x="112911" y="79375"/>
                </a:cubicBezTo>
                <a:cubicBezTo>
                  <a:pt x="120402" y="79375"/>
                  <a:pt x="127546" y="81211"/>
                  <a:pt x="133796" y="84435"/>
                </a:cubicBezTo>
                <a:cubicBezTo>
                  <a:pt x="134689" y="85030"/>
                  <a:pt x="135582" y="85576"/>
                  <a:pt x="136525" y="85973"/>
                </a:cubicBezTo>
                <a:cubicBezTo>
                  <a:pt x="149820" y="94059"/>
                  <a:pt x="158750" y="108744"/>
                  <a:pt x="158750" y="125462"/>
                </a:cubicBezTo>
                <a:cubicBezTo>
                  <a:pt x="158750" y="125661"/>
                  <a:pt x="158750" y="125859"/>
                  <a:pt x="158750" y="126057"/>
                </a:cubicBezTo>
                <a:lnTo>
                  <a:pt x="112068" y="79375"/>
                </a:lnTo>
                <a:close/>
                <a:moveTo>
                  <a:pt x="171748" y="206375"/>
                </a:moveTo>
                <a:lnTo>
                  <a:pt x="95250" y="129877"/>
                </a:lnTo>
                <a:cubicBezTo>
                  <a:pt x="95845" y="171847"/>
                  <a:pt x="129778" y="205730"/>
                  <a:pt x="171698" y="206325"/>
                </a:cubicBezTo>
                <a:close/>
                <a:moveTo>
                  <a:pt x="69304" y="103932"/>
                </a:moveTo>
                <a:lnTo>
                  <a:pt x="46831" y="81459"/>
                </a:lnTo>
                <a:lnTo>
                  <a:pt x="22721" y="105569"/>
                </a:lnTo>
                <a:cubicBezTo>
                  <a:pt x="8186" y="120104"/>
                  <a:pt x="0" y="139849"/>
                  <a:pt x="0" y="160437"/>
                </a:cubicBezTo>
                <a:cubicBezTo>
                  <a:pt x="0" y="203299"/>
                  <a:pt x="34727" y="238075"/>
                  <a:pt x="77639" y="238075"/>
                </a:cubicBezTo>
                <a:cubicBezTo>
                  <a:pt x="96093" y="238075"/>
                  <a:pt x="113903" y="231477"/>
                  <a:pt x="127893" y="219621"/>
                </a:cubicBezTo>
                <a:cubicBezTo>
                  <a:pt x="117822" y="214610"/>
                  <a:pt x="108645" y="207963"/>
                  <a:pt x="100806" y="200025"/>
                </a:cubicBezTo>
                <a:cubicBezTo>
                  <a:pt x="93861" y="204093"/>
                  <a:pt x="85874" y="206276"/>
                  <a:pt x="77639" y="206276"/>
                </a:cubicBezTo>
                <a:cubicBezTo>
                  <a:pt x="52288" y="206276"/>
                  <a:pt x="31750" y="185738"/>
                  <a:pt x="31750" y="160387"/>
                </a:cubicBezTo>
                <a:cubicBezTo>
                  <a:pt x="31750" y="148233"/>
                  <a:pt x="36562" y="136575"/>
                  <a:pt x="45194" y="127943"/>
                </a:cubicBezTo>
                <a:lnTo>
                  <a:pt x="69304" y="103832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8" name="Text 5"/>
          <p:cNvSpPr/>
          <p:nvPr/>
        </p:nvSpPr>
        <p:spPr>
          <a:xfrm>
            <a:off x="2209800" y="3048000"/>
            <a:ext cx="2540000" cy="28571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完全融合：失去自我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1549400" y="4267200"/>
            <a:ext cx="4165600" cy="61225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以伴侣为中心，放弃个人爱好、社交甚至学业。生活边界完全模糊，情绪完全依赖对方，最终可能导致自我被吞噬。</a:t>
            </a:r>
            <a:endParaRPr lang="en-US" sz="2000" dirty="0"/>
          </a:p>
        </p:txBody>
      </p:sp>
      <p:sp>
        <p:nvSpPr>
          <p:cNvPr id="11" name="Shape 7"/>
          <p:cNvSpPr/>
          <p:nvPr/>
        </p:nvSpPr>
        <p:spPr>
          <a:xfrm>
            <a:off x="6223000" y="2717800"/>
            <a:ext cx="4673600" cy="2653097"/>
          </a:xfrm>
          <a:custGeom>
            <a:avLst/>
            <a:gdLst/>
            <a:ahLst/>
            <a:cxnLst/>
            <a:rect l="l" t="t" r="r" b="b"/>
            <a:pathLst>
              <a:path w="4673600" h="3302000">
                <a:moveTo>
                  <a:pt x="152387" y="0"/>
                </a:moveTo>
                <a:lnTo>
                  <a:pt x="4521213" y="0"/>
                </a:lnTo>
                <a:cubicBezTo>
                  <a:pt x="4605374" y="0"/>
                  <a:pt x="4673600" y="68226"/>
                  <a:pt x="4673600" y="152387"/>
                </a:cubicBezTo>
                <a:lnTo>
                  <a:pt x="4673600" y="3149613"/>
                </a:lnTo>
                <a:cubicBezTo>
                  <a:pt x="4673600" y="3233774"/>
                  <a:pt x="4605374" y="3302000"/>
                  <a:pt x="4521213" y="3302000"/>
                </a:cubicBezTo>
                <a:lnTo>
                  <a:pt x="152387" y="3302000"/>
                </a:lnTo>
                <a:cubicBezTo>
                  <a:pt x="68226" y="3302000"/>
                  <a:pt x="0" y="3233774"/>
                  <a:pt x="0" y="3149613"/>
                </a:cubicBezTo>
                <a:lnTo>
                  <a:pt x="0" y="152387"/>
                </a:lnTo>
                <a:cubicBezTo>
                  <a:pt x="0" y="68226"/>
                  <a:pt x="68226" y="0"/>
                  <a:pt x="152387" y="0"/>
                </a:cubicBezTo>
                <a:close/>
              </a:path>
            </a:pathLst>
          </a:custGeom>
          <a:solidFill>
            <a:srgbClr val="ADD8E6">
              <a:alpha val="30196"/>
            </a:srgbClr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2" name="Shape 8"/>
          <p:cNvSpPr/>
          <p:nvPr/>
        </p:nvSpPr>
        <p:spPr>
          <a:xfrm>
            <a:off x="6477000" y="2971800"/>
            <a:ext cx="508000" cy="408169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254000" y="0"/>
                </a:moveTo>
                <a:lnTo>
                  <a:pt x="254000" y="0"/>
                </a:lnTo>
                <a:cubicBezTo>
                  <a:pt x="394186" y="0"/>
                  <a:pt x="508000" y="113814"/>
                  <a:pt x="508000" y="254000"/>
                </a:cubicBezTo>
                <a:lnTo>
                  <a:pt x="508000" y="254000"/>
                </a:lnTo>
                <a:cubicBezTo>
                  <a:pt x="508000" y="394186"/>
                  <a:pt x="394186" y="508000"/>
                  <a:pt x="254000" y="508000"/>
                </a:cubicBezTo>
                <a:lnTo>
                  <a:pt x="254000" y="508000"/>
                </a:lnTo>
                <a:cubicBezTo>
                  <a:pt x="113814" y="508000"/>
                  <a:pt x="0" y="394186"/>
                  <a:pt x="0" y="254000"/>
                </a:cubicBezTo>
                <a:lnTo>
                  <a:pt x="0" y="254000"/>
                </a:lnTo>
                <a:cubicBezTo>
                  <a:pt x="0" y="113814"/>
                  <a:pt x="113814" y="0"/>
                  <a:pt x="254000" y="0"/>
                </a:cubicBezTo>
                <a:close/>
              </a:path>
            </a:pathLst>
          </a:custGeom>
          <a:solidFill>
            <a:srgbClr val="ADD8E6"/>
          </a:solidFill>
          <a:ln/>
        </p:spPr>
      </p:sp>
      <p:sp>
        <p:nvSpPr>
          <p:cNvPr id="13" name="Shape 9"/>
          <p:cNvSpPr/>
          <p:nvPr/>
        </p:nvSpPr>
        <p:spPr>
          <a:xfrm>
            <a:off x="6588125" y="3098800"/>
            <a:ext cx="285750" cy="204084"/>
          </a:xfrm>
          <a:custGeom>
            <a:avLst/>
            <a:gdLst/>
            <a:ahLst/>
            <a:cxnLst/>
            <a:rect l="l" t="t" r="r" b="b"/>
            <a:pathLst>
              <a:path w="285750" h="254000">
                <a:moveTo>
                  <a:pt x="111125" y="123031"/>
                </a:moveTo>
                <a:cubicBezTo>
                  <a:pt x="143981" y="123031"/>
                  <a:pt x="170656" y="96356"/>
                  <a:pt x="170656" y="63500"/>
                </a:cubicBezTo>
                <a:cubicBezTo>
                  <a:pt x="170656" y="30644"/>
                  <a:pt x="143981" y="3969"/>
                  <a:pt x="111125" y="3969"/>
                </a:cubicBezTo>
                <a:cubicBezTo>
                  <a:pt x="78269" y="3969"/>
                  <a:pt x="51594" y="30644"/>
                  <a:pt x="51594" y="63500"/>
                </a:cubicBezTo>
                <a:cubicBezTo>
                  <a:pt x="51594" y="96356"/>
                  <a:pt x="78269" y="123031"/>
                  <a:pt x="111125" y="123031"/>
                </a:cubicBezTo>
                <a:close/>
                <a:moveTo>
                  <a:pt x="96391" y="150813"/>
                </a:moveTo>
                <a:cubicBezTo>
                  <a:pt x="47526" y="150813"/>
                  <a:pt x="7938" y="190401"/>
                  <a:pt x="7938" y="239266"/>
                </a:cubicBezTo>
                <a:cubicBezTo>
                  <a:pt x="7938" y="247402"/>
                  <a:pt x="14536" y="254000"/>
                  <a:pt x="22671" y="254000"/>
                </a:cubicBezTo>
                <a:lnTo>
                  <a:pt x="147439" y="254000"/>
                </a:lnTo>
                <a:cubicBezTo>
                  <a:pt x="129480" y="232866"/>
                  <a:pt x="119063" y="205631"/>
                  <a:pt x="119063" y="176808"/>
                </a:cubicBezTo>
                <a:lnTo>
                  <a:pt x="119063" y="161379"/>
                </a:lnTo>
                <a:cubicBezTo>
                  <a:pt x="119063" y="157758"/>
                  <a:pt x="119559" y="154186"/>
                  <a:pt x="120501" y="150812"/>
                </a:cubicBezTo>
                <a:lnTo>
                  <a:pt x="96391" y="150812"/>
                </a:lnTo>
                <a:close/>
                <a:moveTo>
                  <a:pt x="220911" y="242342"/>
                </a:moveTo>
                <a:lnTo>
                  <a:pt x="214313" y="245467"/>
                </a:lnTo>
                <a:lnTo>
                  <a:pt x="214313" y="152152"/>
                </a:lnTo>
                <a:lnTo>
                  <a:pt x="261937" y="168027"/>
                </a:lnTo>
                <a:lnTo>
                  <a:pt x="261937" y="177750"/>
                </a:lnTo>
                <a:cubicBezTo>
                  <a:pt x="261937" y="205432"/>
                  <a:pt x="245963" y="230584"/>
                  <a:pt x="220911" y="242391"/>
                </a:cubicBezTo>
                <a:close/>
                <a:moveTo>
                  <a:pt x="209302" y="128736"/>
                </a:moveTo>
                <a:lnTo>
                  <a:pt x="153739" y="147241"/>
                </a:lnTo>
                <a:cubicBezTo>
                  <a:pt x="147241" y="149423"/>
                  <a:pt x="142875" y="155476"/>
                  <a:pt x="142875" y="162322"/>
                </a:cubicBezTo>
                <a:lnTo>
                  <a:pt x="142875" y="177750"/>
                </a:lnTo>
                <a:cubicBezTo>
                  <a:pt x="142875" y="214660"/>
                  <a:pt x="164207" y="248245"/>
                  <a:pt x="197545" y="263922"/>
                </a:cubicBezTo>
                <a:lnTo>
                  <a:pt x="206722" y="268238"/>
                </a:lnTo>
                <a:cubicBezTo>
                  <a:pt x="209104" y="269329"/>
                  <a:pt x="211683" y="269925"/>
                  <a:pt x="214263" y="269925"/>
                </a:cubicBezTo>
                <a:cubicBezTo>
                  <a:pt x="216843" y="269925"/>
                  <a:pt x="219472" y="269329"/>
                  <a:pt x="221804" y="268238"/>
                </a:cubicBezTo>
                <a:lnTo>
                  <a:pt x="230981" y="263922"/>
                </a:lnTo>
                <a:cubicBezTo>
                  <a:pt x="264418" y="248196"/>
                  <a:pt x="285750" y="214610"/>
                  <a:pt x="285750" y="177701"/>
                </a:cubicBezTo>
                <a:lnTo>
                  <a:pt x="285750" y="162272"/>
                </a:lnTo>
                <a:cubicBezTo>
                  <a:pt x="285750" y="155426"/>
                  <a:pt x="281384" y="149374"/>
                  <a:pt x="274886" y="147191"/>
                </a:cubicBezTo>
                <a:lnTo>
                  <a:pt x="219323" y="128687"/>
                </a:lnTo>
                <a:cubicBezTo>
                  <a:pt x="216049" y="127595"/>
                  <a:pt x="212527" y="127595"/>
                  <a:pt x="209302" y="128687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4" name="Text 10"/>
          <p:cNvSpPr/>
          <p:nvPr/>
        </p:nvSpPr>
        <p:spPr>
          <a:xfrm>
            <a:off x="7137400" y="3048000"/>
            <a:ext cx="2540000" cy="28571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过度疏离：拒绝亲密</a:t>
            </a:r>
            <a:endParaRPr lang="en-US" sz="1600" dirty="0"/>
          </a:p>
        </p:txBody>
      </p:sp>
      <p:sp>
        <p:nvSpPr>
          <p:cNvPr id="15" name="Text 11"/>
          <p:cNvSpPr/>
          <p:nvPr/>
        </p:nvSpPr>
        <p:spPr>
          <a:xfrm>
            <a:off x="6588125" y="4215866"/>
            <a:ext cx="4165600" cy="61225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将独立等同于孤立，拒绝情感投入和依赖。过度防御个人空间，导致关系流于表面，无法建立深层连接。</a:t>
            </a:r>
            <a:endParaRPr lang="en-US" sz="2000" dirty="0"/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810000" y="1401695"/>
            <a:ext cx="4953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自我认同与关系角色的张力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1993900" y="2044983"/>
            <a:ext cx="8585200" cy="40877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健康的亲密关系，是平衡“我是谁”与“我们的关系”的艺术。</a:t>
            </a:r>
            <a:endParaRPr lang="en-US" sz="2400" dirty="0"/>
          </a:p>
        </p:txBody>
      </p:sp>
      <p:sp>
        <p:nvSpPr>
          <p:cNvPr id="5" name="Shape 2"/>
          <p:cNvSpPr/>
          <p:nvPr/>
        </p:nvSpPr>
        <p:spPr>
          <a:xfrm>
            <a:off x="3638550" y="2641600"/>
            <a:ext cx="1016000" cy="1016000"/>
          </a:xfrm>
          <a:custGeom>
            <a:avLst/>
            <a:gdLst/>
            <a:ahLst/>
            <a:cxnLst/>
            <a:rect l="l" t="t" r="r" b="b"/>
            <a:pathLst>
              <a:path w="1016000" h="1016000">
                <a:moveTo>
                  <a:pt x="508000" y="0"/>
                </a:moveTo>
                <a:lnTo>
                  <a:pt x="508000" y="0"/>
                </a:lnTo>
                <a:cubicBezTo>
                  <a:pt x="788373" y="0"/>
                  <a:pt x="1016000" y="227627"/>
                  <a:pt x="1016000" y="508000"/>
                </a:cubicBezTo>
                <a:lnTo>
                  <a:pt x="1016000" y="508000"/>
                </a:lnTo>
                <a:cubicBezTo>
                  <a:pt x="1016000" y="788373"/>
                  <a:pt x="788373" y="1016000"/>
                  <a:pt x="508000" y="1016000"/>
                </a:cubicBezTo>
                <a:lnTo>
                  <a:pt x="508000" y="1016000"/>
                </a:lnTo>
                <a:cubicBezTo>
                  <a:pt x="227627" y="1016000"/>
                  <a:pt x="0" y="788373"/>
                  <a:pt x="0" y="508000"/>
                </a:cubicBezTo>
                <a:lnTo>
                  <a:pt x="0" y="508000"/>
                </a:lnTo>
                <a:cubicBezTo>
                  <a:pt x="0" y="227627"/>
                  <a:pt x="227627" y="0"/>
                  <a:pt x="508000" y="0"/>
                </a:cubicBezTo>
                <a:close/>
              </a:path>
            </a:pathLst>
          </a:custGeom>
          <a:solidFill>
            <a:srgbClr val="D8BFD8">
              <a:alpha val="50196"/>
            </a:srgbClr>
          </a:solidFill>
          <a:ln/>
        </p:spPr>
      </p:sp>
      <p:sp>
        <p:nvSpPr>
          <p:cNvPr id="6" name="Shape 3"/>
          <p:cNvSpPr/>
          <p:nvPr/>
        </p:nvSpPr>
        <p:spPr>
          <a:xfrm>
            <a:off x="3946525" y="2921000"/>
            <a:ext cx="400050" cy="457200"/>
          </a:xfrm>
          <a:custGeom>
            <a:avLst/>
            <a:gdLst/>
            <a:ahLst/>
            <a:cxnLst/>
            <a:rect l="l" t="t" r="r" b="b"/>
            <a:pathLst>
              <a:path w="400050" h="457200">
                <a:moveTo>
                  <a:pt x="200025" y="221456"/>
                </a:moveTo>
                <a:cubicBezTo>
                  <a:pt x="259166" y="221456"/>
                  <a:pt x="307181" y="173441"/>
                  <a:pt x="307181" y="114300"/>
                </a:cubicBezTo>
                <a:cubicBezTo>
                  <a:pt x="307181" y="55159"/>
                  <a:pt x="259166" y="7144"/>
                  <a:pt x="200025" y="7144"/>
                </a:cubicBezTo>
                <a:cubicBezTo>
                  <a:pt x="140884" y="7144"/>
                  <a:pt x="92869" y="55159"/>
                  <a:pt x="92869" y="114300"/>
                </a:cubicBezTo>
                <a:cubicBezTo>
                  <a:pt x="92869" y="173441"/>
                  <a:pt x="140884" y="221456"/>
                  <a:pt x="200025" y="221456"/>
                </a:cubicBezTo>
                <a:close/>
                <a:moveTo>
                  <a:pt x="173504" y="271463"/>
                </a:moveTo>
                <a:cubicBezTo>
                  <a:pt x="85546" y="271463"/>
                  <a:pt x="14288" y="342721"/>
                  <a:pt x="14288" y="430679"/>
                </a:cubicBezTo>
                <a:cubicBezTo>
                  <a:pt x="14288" y="445324"/>
                  <a:pt x="26164" y="457200"/>
                  <a:pt x="40809" y="457200"/>
                </a:cubicBezTo>
                <a:lnTo>
                  <a:pt x="359241" y="457200"/>
                </a:lnTo>
                <a:cubicBezTo>
                  <a:pt x="373886" y="457200"/>
                  <a:pt x="385763" y="445324"/>
                  <a:pt x="385763" y="430679"/>
                </a:cubicBezTo>
                <a:cubicBezTo>
                  <a:pt x="385763" y="342721"/>
                  <a:pt x="314504" y="271463"/>
                  <a:pt x="226546" y="271463"/>
                </a:cubicBezTo>
                <a:lnTo>
                  <a:pt x="173504" y="271463"/>
                </a:lnTo>
                <a:close/>
              </a:path>
            </a:pathLst>
          </a:custGeom>
          <a:solidFill>
            <a:srgbClr val="D8BFD8"/>
          </a:solidFill>
          <a:ln/>
        </p:spPr>
      </p:sp>
      <p:sp>
        <p:nvSpPr>
          <p:cNvPr id="7" name="Text 4"/>
          <p:cNvSpPr/>
          <p:nvPr/>
        </p:nvSpPr>
        <p:spPr>
          <a:xfrm>
            <a:off x="3575050" y="3759200"/>
            <a:ext cx="1143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个人价值</a:t>
            </a:r>
            <a:endParaRPr lang="en-US" sz="2000" dirty="0"/>
          </a:p>
        </p:txBody>
      </p:sp>
      <p:sp>
        <p:nvSpPr>
          <p:cNvPr id="8" name="Text 5"/>
          <p:cNvSpPr/>
          <p:nvPr/>
        </p:nvSpPr>
        <p:spPr>
          <a:xfrm>
            <a:off x="2920228" y="4219723"/>
            <a:ext cx="2452643" cy="2530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兴趣、理想、原则</a:t>
            </a:r>
            <a:endParaRPr lang="en-US" sz="2000" dirty="0"/>
          </a:p>
        </p:txBody>
      </p:sp>
      <p:sp>
        <p:nvSpPr>
          <p:cNvPr id="9" name="Shape 6"/>
          <p:cNvSpPr/>
          <p:nvPr/>
        </p:nvSpPr>
        <p:spPr>
          <a:xfrm>
            <a:off x="5838825" y="3251200"/>
            <a:ext cx="514350" cy="457200"/>
          </a:xfrm>
          <a:custGeom>
            <a:avLst/>
            <a:gdLst/>
            <a:ahLst/>
            <a:cxnLst/>
            <a:rect l="l" t="t" r="r" b="b"/>
            <a:pathLst>
              <a:path w="514350" h="457200">
                <a:moveTo>
                  <a:pt x="420231" y="334506"/>
                </a:moveTo>
                <a:lnTo>
                  <a:pt x="505956" y="248781"/>
                </a:lnTo>
                <a:cubicBezTo>
                  <a:pt x="517118" y="237619"/>
                  <a:pt x="517118" y="219492"/>
                  <a:pt x="505956" y="208330"/>
                </a:cubicBezTo>
                <a:lnTo>
                  <a:pt x="420231" y="122605"/>
                </a:lnTo>
                <a:cubicBezTo>
                  <a:pt x="409069" y="111443"/>
                  <a:pt x="390942" y="111443"/>
                  <a:pt x="379780" y="122605"/>
                </a:cubicBezTo>
                <a:cubicBezTo>
                  <a:pt x="368618" y="133767"/>
                  <a:pt x="368618" y="151894"/>
                  <a:pt x="379780" y="163056"/>
                </a:cubicBezTo>
                <a:lnTo>
                  <a:pt x="416749" y="200025"/>
                </a:lnTo>
                <a:lnTo>
                  <a:pt x="97512" y="200025"/>
                </a:lnTo>
                <a:lnTo>
                  <a:pt x="134481" y="163056"/>
                </a:lnTo>
                <a:cubicBezTo>
                  <a:pt x="145643" y="151894"/>
                  <a:pt x="145643" y="133767"/>
                  <a:pt x="134481" y="122605"/>
                </a:cubicBezTo>
                <a:cubicBezTo>
                  <a:pt x="123319" y="111443"/>
                  <a:pt x="105192" y="111443"/>
                  <a:pt x="94030" y="122605"/>
                </a:cubicBezTo>
                <a:lnTo>
                  <a:pt x="8305" y="208330"/>
                </a:lnTo>
                <a:cubicBezTo>
                  <a:pt x="2947" y="213687"/>
                  <a:pt x="-89" y="220920"/>
                  <a:pt x="-89" y="228511"/>
                </a:cubicBezTo>
                <a:cubicBezTo>
                  <a:pt x="-89" y="236101"/>
                  <a:pt x="2947" y="243334"/>
                  <a:pt x="8305" y="248692"/>
                </a:cubicBezTo>
                <a:lnTo>
                  <a:pt x="94030" y="334417"/>
                </a:lnTo>
                <a:cubicBezTo>
                  <a:pt x="105192" y="345579"/>
                  <a:pt x="123319" y="345579"/>
                  <a:pt x="134481" y="334417"/>
                </a:cubicBezTo>
                <a:cubicBezTo>
                  <a:pt x="145643" y="323255"/>
                  <a:pt x="145643" y="305127"/>
                  <a:pt x="134481" y="293965"/>
                </a:cubicBezTo>
                <a:lnTo>
                  <a:pt x="97512" y="256996"/>
                </a:lnTo>
                <a:lnTo>
                  <a:pt x="416749" y="256996"/>
                </a:lnTo>
                <a:lnTo>
                  <a:pt x="379780" y="293965"/>
                </a:lnTo>
                <a:cubicBezTo>
                  <a:pt x="368618" y="305127"/>
                  <a:pt x="368618" y="323255"/>
                  <a:pt x="379780" y="334417"/>
                </a:cubicBezTo>
                <a:cubicBezTo>
                  <a:pt x="390942" y="345579"/>
                  <a:pt x="409069" y="345579"/>
                  <a:pt x="420231" y="334417"/>
                </a:cubicBezTo>
                <a:close/>
              </a:path>
            </a:pathLst>
          </a:custGeom>
          <a:solidFill>
            <a:srgbClr val="FFC0CB"/>
          </a:solidFill>
          <a:ln/>
        </p:spPr>
      </p:sp>
      <p:sp>
        <p:nvSpPr>
          <p:cNvPr id="10" name="Shape 7"/>
          <p:cNvSpPr/>
          <p:nvPr/>
        </p:nvSpPr>
        <p:spPr>
          <a:xfrm>
            <a:off x="7537450" y="2641600"/>
            <a:ext cx="1016000" cy="1016000"/>
          </a:xfrm>
          <a:custGeom>
            <a:avLst/>
            <a:gdLst/>
            <a:ahLst/>
            <a:cxnLst/>
            <a:rect l="l" t="t" r="r" b="b"/>
            <a:pathLst>
              <a:path w="1016000" h="1016000">
                <a:moveTo>
                  <a:pt x="508000" y="0"/>
                </a:moveTo>
                <a:lnTo>
                  <a:pt x="508000" y="0"/>
                </a:lnTo>
                <a:cubicBezTo>
                  <a:pt x="788373" y="0"/>
                  <a:pt x="1016000" y="227627"/>
                  <a:pt x="1016000" y="508000"/>
                </a:cubicBezTo>
                <a:lnTo>
                  <a:pt x="1016000" y="508000"/>
                </a:lnTo>
                <a:cubicBezTo>
                  <a:pt x="1016000" y="788373"/>
                  <a:pt x="788373" y="1016000"/>
                  <a:pt x="508000" y="1016000"/>
                </a:cubicBezTo>
                <a:lnTo>
                  <a:pt x="508000" y="1016000"/>
                </a:lnTo>
                <a:cubicBezTo>
                  <a:pt x="227627" y="1016000"/>
                  <a:pt x="0" y="788373"/>
                  <a:pt x="0" y="508000"/>
                </a:cubicBezTo>
                <a:lnTo>
                  <a:pt x="0" y="508000"/>
                </a:lnTo>
                <a:cubicBezTo>
                  <a:pt x="0" y="227627"/>
                  <a:pt x="227627" y="0"/>
                  <a:pt x="508000" y="0"/>
                </a:cubicBezTo>
                <a:close/>
              </a:path>
            </a:pathLst>
          </a:custGeom>
          <a:solidFill>
            <a:srgbClr val="ADD8E6">
              <a:alpha val="50196"/>
            </a:srgbClr>
          </a:solidFill>
          <a:ln/>
        </p:spPr>
      </p:sp>
      <p:sp>
        <p:nvSpPr>
          <p:cNvPr id="11" name="Shape 8"/>
          <p:cNvSpPr/>
          <p:nvPr/>
        </p:nvSpPr>
        <p:spPr>
          <a:xfrm>
            <a:off x="7759700" y="2921000"/>
            <a:ext cx="571500" cy="457200"/>
          </a:xfrm>
          <a:custGeom>
            <a:avLst/>
            <a:gdLst/>
            <a:ahLst/>
            <a:cxnLst/>
            <a:rect l="l" t="t" r="r" b="b"/>
            <a:pathLst>
              <a:path w="571500" h="457200">
                <a:moveTo>
                  <a:pt x="285750" y="14288"/>
                </a:moveTo>
                <a:cubicBezTo>
                  <a:pt x="337006" y="14288"/>
                  <a:pt x="378619" y="55901"/>
                  <a:pt x="378619" y="107156"/>
                </a:cubicBezTo>
                <a:cubicBezTo>
                  <a:pt x="378619" y="158412"/>
                  <a:pt x="337006" y="200025"/>
                  <a:pt x="285750" y="200025"/>
                </a:cubicBezTo>
                <a:cubicBezTo>
                  <a:pt x="234494" y="200025"/>
                  <a:pt x="192881" y="158412"/>
                  <a:pt x="192881" y="107156"/>
                </a:cubicBezTo>
                <a:cubicBezTo>
                  <a:pt x="192881" y="55901"/>
                  <a:pt x="234494" y="14288"/>
                  <a:pt x="285750" y="14288"/>
                </a:cubicBezTo>
                <a:close/>
                <a:moveTo>
                  <a:pt x="85725" y="78581"/>
                </a:moveTo>
                <a:cubicBezTo>
                  <a:pt x="121210" y="78581"/>
                  <a:pt x="150019" y="107390"/>
                  <a:pt x="150019" y="142875"/>
                </a:cubicBezTo>
                <a:cubicBezTo>
                  <a:pt x="150019" y="178360"/>
                  <a:pt x="121210" y="207169"/>
                  <a:pt x="85725" y="207169"/>
                </a:cubicBezTo>
                <a:cubicBezTo>
                  <a:pt x="50240" y="207169"/>
                  <a:pt x="21431" y="178360"/>
                  <a:pt x="21431" y="142875"/>
                </a:cubicBezTo>
                <a:cubicBezTo>
                  <a:pt x="21431" y="107390"/>
                  <a:pt x="50240" y="78581"/>
                  <a:pt x="85725" y="78581"/>
                </a:cubicBezTo>
                <a:close/>
                <a:moveTo>
                  <a:pt x="0" y="371475"/>
                </a:moveTo>
                <a:cubicBezTo>
                  <a:pt x="0" y="308342"/>
                  <a:pt x="51167" y="257175"/>
                  <a:pt x="114300" y="257175"/>
                </a:cubicBezTo>
                <a:cubicBezTo>
                  <a:pt x="125730" y="257175"/>
                  <a:pt x="136803" y="258872"/>
                  <a:pt x="147251" y="261997"/>
                </a:cubicBezTo>
                <a:cubicBezTo>
                  <a:pt x="117872" y="294858"/>
                  <a:pt x="100013" y="338257"/>
                  <a:pt x="100013" y="385763"/>
                </a:cubicBezTo>
                <a:lnTo>
                  <a:pt x="100013" y="400050"/>
                </a:lnTo>
                <a:cubicBezTo>
                  <a:pt x="100013" y="410230"/>
                  <a:pt x="102156" y="419874"/>
                  <a:pt x="105995" y="428625"/>
                </a:cubicBezTo>
                <a:lnTo>
                  <a:pt x="28575" y="428625"/>
                </a:lnTo>
                <a:cubicBezTo>
                  <a:pt x="12769" y="428625"/>
                  <a:pt x="0" y="415856"/>
                  <a:pt x="0" y="400050"/>
                </a:cubicBezTo>
                <a:lnTo>
                  <a:pt x="0" y="371475"/>
                </a:lnTo>
                <a:close/>
                <a:moveTo>
                  <a:pt x="465505" y="428625"/>
                </a:moveTo>
                <a:cubicBezTo>
                  <a:pt x="469344" y="419874"/>
                  <a:pt x="471488" y="410230"/>
                  <a:pt x="471488" y="400050"/>
                </a:cubicBezTo>
                <a:lnTo>
                  <a:pt x="471488" y="385763"/>
                </a:lnTo>
                <a:cubicBezTo>
                  <a:pt x="471488" y="338257"/>
                  <a:pt x="453628" y="294858"/>
                  <a:pt x="424249" y="261997"/>
                </a:cubicBezTo>
                <a:cubicBezTo>
                  <a:pt x="434697" y="258872"/>
                  <a:pt x="445770" y="257175"/>
                  <a:pt x="457200" y="257175"/>
                </a:cubicBezTo>
                <a:cubicBezTo>
                  <a:pt x="520333" y="257175"/>
                  <a:pt x="571500" y="308342"/>
                  <a:pt x="571500" y="371475"/>
                </a:cubicBezTo>
                <a:lnTo>
                  <a:pt x="571500" y="400050"/>
                </a:lnTo>
                <a:cubicBezTo>
                  <a:pt x="571500" y="415856"/>
                  <a:pt x="558731" y="428625"/>
                  <a:pt x="542925" y="428625"/>
                </a:cubicBezTo>
                <a:lnTo>
                  <a:pt x="465505" y="428625"/>
                </a:lnTo>
                <a:close/>
                <a:moveTo>
                  <a:pt x="421481" y="142875"/>
                </a:moveTo>
                <a:cubicBezTo>
                  <a:pt x="421481" y="107390"/>
                  <a:pt x="450290" y="78581"/>
                  <a:pt x="485775" y="78581"/>
                </a:cubicBezTo>
                <a:cubicBezTo>
                  <a:pt x="521260" y="78581"/>
                  <a:pt x="550069" y="107390"/>
                  <a:pt x="550069" y="142875"/>
                </a:cubicBezTo>
                <a:cubicBezTo>
                  <a:pt x="550069" y="178360"/>
                  <a:pt x="521260" y="207169"/>
                  <a:pt x="485775" y="207169"/>
                </a:cubicBezTo>
                <a:cubicBezTo>
                  <a:pt x="450290" y="207169"/>
                  <a:pt x="421481" y="178360"/>
                  <a:pt x="421481" y="142875"/>
                </a:cubicBezTo>
                <a:close/>
                <a:moveTo>
                  <a:pt x="142875" y="385763"/>
                </a:moveTo>
                <a:cubicBezTo>
                  <a:pt x="142875" y="306824"/>
                  <a:pt x="206812" y="242888"/>
                  <a:pt x="285750" y="242888"/>
                </a:cubicBezTo>
                <a:cubicBezTo>
                  <a:pt x="364688" y="242888"/>
                  <a:pt x="428625" y="306824"/>
                  <a:pt x="428625" y="385763"/>
                </a:cubicBezTo>
                <a:lnTo>
                  <a:pt x="428625" y="400050"/>
                </a:lnTo>
                <a:cubicBezTo>
                  <a:pt x="428625" y="415856"/>
                  <a:pt x="415856" y="428625"/>
                  <a:pt x="400050" y="428625"/>
                </a:cubicBezTo>
                <a:lnTo>
                  <a:pt x="171450" y="428625"/>
                </a:lnTo>
                <a:cubicBezTo>
                  <a:pt x="155644" y="428625"/>
                  <a:pt x="142875" y="415856"/>
                  <a:pt x="142875" y="400050"/>
                </a:cubicBezTo>
                <a:lnTo>
                  <a:pt x="142875" y="385763"/>
                </a:lnTo>
                <a:close/>
              </a:path>
            </a:pathLst>
          </a:custGeom>
          <a:solidFill>
            <a:srgbClr val="ADD8E6"/>
          </a:solidFill>
          <a:ln/>
        </p:spPr>
      </p:sp>
      <p:sp>
        <p:nvSpPr>
          <p:cNvPr id="12" name="Text 9"/>
          <p:cNvSpPr/>
          <p:nvPr/>
        </p:nvSpPr>
        <p:spPr>
          <a:xfrm>
            <a:off x="7473950" y="3759200"/>
            <a:ext cx="1143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关系角色</a:t>
            </a:r>
            <a:endParaRPr lang="en-US" sz="2000" dirty="0"/>
          </a:p>
        </p:txBody>
      </p:sp>
      <p:sp>
        <p:nvSpPr>
          <p:cNvPr id="13" name="Text 10"/>
          <p:cNvSpPr/>
          <p:nvPr/>
        </p:nvSpPr>
        <p:spPr>
          <a:xfrm>
            <a:off x="6828683" y="4267200"/>
            <a:ext cx="2433534" cy="50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陪伴、支持、妥协</a:t>
            </a:r>
            <a:endParaRPr lang="en-US" sz="2000" dirty="0"/>
          </a:p>
        </p:txBody>
      </p:sp>
      <p:sp>
        <p:nvSpPr>
          <p:cNvPr id="14" name="Shape 11"/>
          <p:cNvSpPr/>
          <p:nvPr/>
        </p:nvSpPr>
        <p:spPr>
          <a:xfrm>
            <a:off x="254000" y="4724400"/>
            <a:ext cx="11684000" cy="711200"/>
          </a:xfrm>
          <a:custGeom>
            <a:avLst/>
            <a:gdLst/>
            <a:ahLst/>
            <a:cxnLst/>
            <a:rect l="l" t="t" r="r" b="b"/>
            <a:pathLst>
              <a:path w="11684000" h="711200">
                <a:moveTo>
                  <a:pt x="101602" y="0"/>
                </a:moveTo>
                <a:lnTo>
                  <a:pt x="11582398" y="0"/>
                </a:lnTo>
                <a:cubicBezTo>
                  <a:pt x="11638511" y="0"/>
                  <a:pt x="11684000" y="45489"/>
                  <a:pt x="11684000" y="101602"/>
                </a:cubicBezTo>
                <a:lnTo>
                  <a:pt x="11684000" y="609598"/>
                </a:lnTo>
                <a:cubicBezTo>
                  <a:pt x="11684000" y="665711"/>
                  <a:pt x="11638511" y="711200"/>
                  <a:pt x="11582398" y="711200"/>
                </a:cubicBezTo>
                <a:lnTo>
                  <a:pt x="101602" y="711200"/>
                </a:lnTo>
                <a:cubicBezTo>
                  <a:pt x="45489" y="711200"/>
                  <a:pt x="0" y="665711"/>
                  <a:pt x="0" y="6095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E6E6FA">
              <a:alpha val="50196"/>
            </a:srgbClr>
          </a:solidFill>
          <a:ln/>
        </p:spPr>
      </p:sp>
      <p:sp>
        <p:nvSpPr>
          <p:cNvPr id="15" name="Text 12"/>
          <p:cNvSpPr/>
          <p:nvPr/>
        </p:nvSpPr>
        <p:spPr>
          <a:xfrm>
            <a:off x="355600" y="4927600"/>
            <a:ext cx="11480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关键在于识别 </a:t>
            </a:r>
            <a:r>
              <a:rPr lang="en-US" sz="2400" b="1" dirty="0">
                <a:solidFill>
                  <a:srgbClr val="333333"/>
                </a:solidFill>
                <a:highlight>
                  <a:srgbClr val="FFC0CB">
                    <a:alpha val="5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健康依赖 </a:t>
            </a: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与 </a:t>
            </a:r>
            <a:r>
              <a:rPr lang="en-US" sz="2400" b="1" dirty="0">
                <a:solidFill>
                  <a:srgbClr val="333333"/>
                </a:solidFill>
                <a:highlight>
                  <a:srgbClr val="FFC0CB">
                    <a:alpha val="5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过度依赖 </a:t>
            </a: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的界限。保持自我连续性，是长久亲密的前提。</a:t>
            </a:r>
            <a:endParaRPr lang="en-US" sz="2400" dirty="0"/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8153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27450" y="3348673"/>
            <a:ext cx="4599305" cy="129103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知识整合：构建个人爱情地图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54000" y="1270000"/>
            <a:ext cx="2194293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八维平衡轮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254000" y="2348029"/>
            <a:ext cx="50165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平衡不是平均用力，而是动态调适。通过评估八个关键维度，你可以直观地发现生活中被忽略的部分。</a:t>
            </a:r>
            <a:endParaRPr lang="en-US" sz="2400" dirty="0"/>
          </a:p>
        </p:txBody>
      </p:sp>
      <p:sp>
        <p:nvSpPr>
          <p:cNvPr id="5" name="Text 2"/>
          <p:cNvSpPr/>
          <p:nvPr/>
        </p:nvSpPr>
        <p:spPr>
          <a:xfrm>
            <a:off x="241300" y="4368801"/>
            <a:ext cx="5016500" cy="76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失衡的“轮子”无法平稳前行，它会引发情绪耗竭、关系冲突或学业退步。通过此工具，找到你的</a:t>
            </a:r>
            <a:r>
              <a:rPr lang="en-US" sz="2400" dirty="0">
                <a:solidFill>
                  <a:srgbClr val="333333"/>
                </a:solidFill>
                <a:highlight>
                  <a:srgbClr val="FFC0CB">
                    <a:alpha val="5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“塌陷区” </a:t>
            </a: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和</a:t>
            </a:r>
            <a:r>
              <a:rPr lang="en-US" sz="2400" dirty="0">
                <a:solidFill>
                  <a:srgbClr val="333333"/>
                </a:solidFill>
                <a:highlight>
                  <a:srgbClr val="FFC0CB">
                    <a:alpha val="5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“优势区” </a:t>
            </a: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。</a:t>
            </a:r>
            <a:endParaRPr lang="en-US" sz="2400" dirty="0"/>
          </a:p>
        </p:txBody>
      </p:sp>
      <p:sp>
        <p:nvSpPr>
          <p:cNvPr id="6" name="Shape 3"/>
          <p:cNvSpPr/>
          <p:nvPr/>
        </p:nvSpPr>
        <p:spPr>
          <a:xfrm>
            <a:off x="6400800" y="1397000"/>
            <a:ext cx="4013200" cy="4013200"/>
          </a:xfrm>
          <a:custGeom>
            <a:avLst/>
            <a:gdLst/>
            <a:ahLst/>
            <a:cxnLst/>
            <a:rect l="l" t="t" r="r" b="b"/>
            <a:pathLst>
              <a:path w="4013200" h="4013200">
                <a:moveTo>
                  <a:pt x="2006600" y="0"/>
                </a:moveTo>
                <a:lnTo>
                  <a:pt x="2006600" y="0"/>
                </a:lnTo>
                <a:cubicBezTo>
                  <a:pt x="3114073" y="0"/>
                  <a:pt x="4013200" y="899127"/>
                  <a:pt x="4013200" y="2006600"/>
                </a:cubicBezTo>
                <a:lnTo>
                  <a:pt x="4013200" y="2006600"/>
                </a:lnTo>
                <a:cubicBezTo>
                  <a:pt x="4013200" y="3114073"/>
                  <a:pt x="3114073" y="4013200"/>
                  <a:pt x="2006600" y="4013200"/>
                </a:cubicBezTo>
                <a:lnTo>
                  <a:pt x="2006600" y="4013200"/>
                </a:lnTo>
                <a:cubicBezTo>
                  <a:pt x="899127" y="4013200"/>
                  <a:pt x="0" y="3114073"/>
                  <a:pt x="0" y="2006600"/>
                </a:cubicBezTo>
                <a:lnTo>
                  <a:pt x="0" y="2006600"/>
                </a:lnTo>
                <a:cubicBezTo>
                  <a:pt x="0" y="899127"/>
                  <a:pt x="899127" y="0"/>
                  <a:pt x="20066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D8BFD8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6807200" y="1803400"/>
            <a:ext cx="3200400" cy="3200400"/>
          </a:xfrm>
          <a:custGeom>
            <a:avLst/>
            <a:gdLst/>
            <a:ahLst/>
            <a:cxnLst/>
            <a:rect l="l" t="t" r="r" b="b"/>
            <a:pathLst>
              <a:path w="3200400" h="3200400">
                <a:moveTo>
                  <a:pt x="1600200" y="0"/>
                </a:moveTo>
                <a:lnTo>
                  <a:pt x="1600200" y="0"/>
                </a:lnTo>
                <a:cubicBezTo>
                  <a:pt x="2483374" y="0"/>
                  <a:pt x="3200400" y="717026"/>
                  <a:pt x="3200400" y="1600200"/>
                </a:cubicBezTo>
                <a:lnTo>
                  <a:pt x="3200400" y="1600200"/>
                </a:lnTo>
                <a:cubicBezTo>
                  <a:pt x="3200400" y="2483374"/>
                  <a:pt x="2483374" y="3200400"/>
                  <a:pt x="1600200" y="3200400"/>
                </a:cubicBezTo>
                <a:lnTo>
                  <a:pt x="1600200" y="3200400"/>
                </a:lnTo>
                <a:cubicBezTo>
                  <a:pt x="717026" y="3200400"/>
                  <a:pt x="0" y="2483374"/>
                  <a:pt x="0" y="1600200"/>
                </a:cubicBezTo>
                <a:lnTo>
                  <a:pt x="0" y="1600200"/>
                </a:lnTo>
                <a:cubicBezTo>
                  <a:pt x="0" y="717026"/>
                  <a:pt x="717026" y="0"/>
                  <a:pt x="16002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E6E6FA"/>
            </a:solidFill>
            <a:prstDash val="solid"/>
          </a:ln>
        </p:spPr>
      </p:sp>
      <p:sp>
        <p:nvSpPr>
          <p:cNvPr id="8" name="Shape 5"/>
          <p:cNvSpPr/>
          <p:nvPr/>
        </p:nvSpPr>
        <p:spPr>
          <a:xfrm>
            <a:off x="7213600" y="2209800"/>
            <a:ext cx="2438400" cy="2438400"/>
          </a:xfrm>
          <a:custGeom>
            <a:avLst/>
            <a:gdLst/>
            <a:ahLst/>
            <a:cxnLst/>
            <a:rect l="l" t="t" r="r" b="b"/>
            <a:pathLst>
              <a:path w="2438400" h="2438400">
                <a:moveTo>
                  <a:pt x="1219200" y="0"/>
                </a:moveTo>
                <a:lnTo>
                  <a:pt x="1219200" y="0"/>
                </a:lnTo>
                <a:cubicBezTo>
                  <a:pt x="1892095" y="0"/>
                  <a:pt x="2438400" y="546305"/>
                  <a:pt x="2438400" y="1219200"/>
                </a:cubicBezTo>
                <a:lnTo>
                  <a:pt x="2438400" y="1219200"/>
                </a:lnTo>
                <a:cubicBezTo>
                  <a:pt x="2438400" y="1892095"/>
                  <a:pt x="1892095" y="2438400"/>
                  <a:pt x="1219200" y="2438400"/>
                </a:cubicBezTo>
                <a:lnTo>
                  <a:pt x="1219200" y="2438400"/>
                </a:lnTo>
                <a:cubicBezTo>
                  <a:pt x="546305" y="2438400"/>
                  <a:pt x="0" y="1892095"/>
                  <a:pt x="0" y="1219200"/>
                </a:cubicBezTo>
                <a:lnTo>
                  <a:pt x="0" y="1219200"/>
                </a:lnTo>
                <a:cubicBezTo>
                  <a:pt x="0" y="546305"/>
                  <a:pt x="546305" y="0"/>
                  <a:pt x="1219200" y="0"/>
                </a:cubicBezTo>
                <a:close/>
              </a:path>
            </a:pathLst>
          </a:custGeom>
          <a:solidFill>
            <a:srgbClr val="ADD8E6">
              <a:alpha val="20000"/>
            </a:srgbClr>
          </a:solidFill>
          <a:ln/>
        </p:spPr>
      </p:sp>
      <p:sp>
        <p:nvSpPr>
          <p:cNvPr id="9" name="Text 6"/>
          <p:cNvSpPr/>
          <p:nvPr/>
        </p:nvSpPr>
        <p:spPr>
          <a:xfrm>
            <a:off x="8204200" y="3251200"/>
            <a:ext cx="6858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自我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8128000" y="9652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D8BFD8">
              <a:alpha val="80000"/>
            </a:srgbClr>
          </a:solidFill>
          <a:ln/>
        </p:spPr>
      </p:sp>
      <p:sp>
        <p:nvSpPr>
          <p:cNvPr id="11" name="Shape 8"/>
          <p:cNvSpPr/>
          <p:nvPr/>
        </p:nvSpPr>
        <p:spPr>
          <a:xfrm>
            <a:off x="8280400" y="11176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43470" y="51852"/>
                </a:moveTo>
                <a:lnTo>
                  <a:pt x="152400" y="64175"/>
                </a:lnTo>
                <a:lnTo>
                  <a:pt x="161330" y="51852"/>
                </a:lnTo>
                <a:cubicBezTo>
                  <a:pt x="176212" y="31254"/>
                  <a:pt x="200144" y="19050"/>
                  <a:pt x="225564" y="19050"/>
                </a:cubicBezTo>
                <a:cubicBezTo>
                  <a:pt x="269319" y="19050"/>
                  <a:pt x="304800" y="54531"/>
                  <a:pt x="304800" y="98286"/>
                </a:cubicBezTo>
                <a:lnTo>
                  <a:pt x="304800" y="99834"/>
                </a:lnTo>
                <a:cubicBezTo>
                  <a:pt x="304800" y="166628"/>
                  <a:pt x="221516" y="244197"/>
                  <a:pt x="178058" y="277356"/>
                </a:cubicBezTo>
                <a:cubicBezTo>
                  <a:pt x="170676" y="282952"/>
                  <a:pt x="161627" y="285750"/>
                  <a:pt x="152400" y="285750"/>
                </a:cubicBezTo>
                <a:cubicBezTo>
                  <a:pt x="143173" y="285750"/>
                  <a:pt x="134064" y="283012"/>
                  <a:pt x="126742" y="277356"/>
                </a:cubicBezTo>
                <a:cubicBezTo>
                  <a:pt x="83284" y="244197"/>
                  <a:pt x="0" y="166628"/>
                  <a:pt x="0" y="99834"/>
                </a:cubicBezTo>
                <a:lnTo>
                  <a:pt x="0" y="98286"/>
                </a:lnTo>
                <a:cubicBezTo>
                  <a:pt x="0" y="54531"/>
                  <a:pt x="35481" y="19050"/>
                  <a:pt x="79236" y="19050"/>
                </a:cubicBezTo>
                <a:cubicBezTo>
                  <a:pt x="104656" y="19050"/>
                  <a:pt x="128588" y="31254"/>
                  <a:pt x="143470" y="51852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2" name="Text 9"/>
          <p:cNvSpPr/>
          <p:nvPr/>
        </p:nvSpPr>
        <p:spPr>
          <a:xfrm>
            <a:off x="8051800" y="1625600"/>
            <a:ext cx="762000" cy="203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2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情感投入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10160000" y="29972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E6E6FA">
              <a:alpha val="80000"/>
            </a:srgbClr>
          </a:solidFill>
          <a:ln/>
        </p:spPr>
      </p:sp>
      <p:sp>
        <p:nvSpPr>
          <p:cNvPr id="14" name="Shape 11"/>
          <p:cNvSpPr/>
          <p:nvPr/>
        </p:nvSpPr>
        <p:spPr>
          <a:xfrm>
            <a:off x="10312400" y="31496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52400" y="84118"/>
                </a:moveTo>
                <a:lnTo>
                  <a:pt x="152400" y="268248"/>
                </a:lnTo>
                <a:lnTo>
                  <a:pt x="152698" y="268129"/>
                </a:lnTo>
                <a:cubicBezTo>
                  <a:pt x="185202" y="254615"/>
                  <a:pt x="220087" y="247650"/>
                  <a:pt x="255270" y="247650"/>
                </a:cubicBezTo>
                <a:lnTo>
                  <a:pt x="266700" y="247650"/>
                </a:lnTo>
                <a:lnTo>
                  <a:pt x="266700" y="57150"/>
                </a:lnTo>
                <a:lnTo>
                  <a:pt x="255270" y="57150"/>
                </a:lnTo>
                <a:cubicBezTo>
                  <a:pt x="230148" y="57150"/>
                  <a:pt x="205204" y="62151"/>
                  <a:pt x="181987" y="71795"/>
                </a:cubicBezTo>
                <a:cubicBezTo>
                  <a:pt x="171986" y="75962"/>
                  <a:pt x="162104" y="80070"/>
                  <a:pt x="152400" y="84118"/>
                </a:cubicBezTo>
                <a:close/>
                <a:moveTo>
                  <a:pt x="137458" y="36612"/>
                </a:moveTo>
                <a:lnTo>
                  <a:pt x="152400" y="42863"/>
                </a:lnTo>
                <a:lnTo>
                  <a:pt x="167342" y="36612"/>
                </a:lnTo>
                <a:cubicBezTo>
                  <a:pt x="195203" y="25003"/>
                  <a:pt x="225088" y="19050"/>
                  <a:pt x="255270" y="19050"/>
                </a:cubicBezTo>
                <a:lnTo>
                  <a:pt x="276225" y="19050"/>
                </a:lnTo>
                <a:cubicBezTo>
                  <a:pt x="292001" y="19050"/>
                  <a:pt x="304800" y="31849"/>
                  <a:pt x="304800" y="47625"/>
                </a:cubicBezTo>
                <a:lnTo>
                  <a:pt x="304800" y="257175"/>
                </a:lnTo>
                <a:cubicBezTo>
                  <a:pt x="304800" y="272951"/>
                  <a:pt x="292001" y="285750"/>
                  <a:pt x="276225" y="285750"/>
                </a:cubicBezTo>
                <a:lnTo>
                  <a:pt x="255270" y="285750"/>
                </a:lnTo>
                <a:cubicBezTo>
                  <a:pt x="225088" y="285750"/>
                  <a:pt x="195203" y="291703"/>
                  <a:pt x="167342" y="303312"/>
                </a:cubicBezTo>
                <a:lnTo>
                  <a:pt x="159722" y="306467"/>
                </a:lnTo>
                <a:cubicBezTo>
                  <a:pt x="155019" y="308431"/>
                  <a:pt x="149781" y="308431"/>
                  <a:pt x="145078" y="306467"/>
                </a:cubicBezTo>
                <a:lnTo>
                  <a:pt x="137458" y="303312"/>
                </a:lnTo>
                <a:cubicBezTo>
                  <a:pt x="109597" y="291703"/>
                  <a:pt x="79712" y="285750"/>
                  <a:pt x="49530" y="285750"/>
                </a:cubicBezTo>
                <a:lnTo>
                  <a:pt x="28575" y="285750"/>
                </a:lnTo>
                <a:cubicBezTo>
                  <a:pt x="12799" y="285750"/>
                  <a:pt x="0" y="272951"/>
                  <a:pt x="0" y="257175"/>
                </a:cubicBezTo>
                <a:lnTo>
                  <a:pt x="0" y="47625"/>
                </a:lnTo>
                <a:cubicBezTo>
                  <a:pt x="0" y="31849"/>
                  <a:pt x="12799" y="19050"/>
                  <a:pt x="28575" y="19050"/>
                </a:cubicBezTo>
                <a:lnTo>
                  <a:pt x="49530" y="19050"/>
                </a:lnTo>
                <a:cubicBezTo>
                  <a:pt x="79712" y="19050"/>
                  <a:pt x="109597" y="25003"/>
                  <a:pt x="137458" y="36612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5" name="Text 12"/>
          <p:cNvSpPr/>
          <p:nvPr/>
        </p:nvSpPr>
        <p:spPr>
          <a:xfrm>
            <a:off x="10083800" y="3657600"/>
            <a:ext cx="762000" cy="203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2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学业事业</a:t>
            </a:r>
            <a:endParaRPr lang="en-US" sz="1600" dirty="0"/>
          </a:p>
        </p:txBody>
      </p:sp>
      <p:sp>
        <p:nvSpPr>
          <p:cNvPr id="16" name="Shape 13"/>
          <p:cNvSpPr/>
          <p:nvPr/>
        </p:nvSpPr>
        <p:spPr>
          <a:xfrm>
            <a:off x="8128000" y="50292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ADD8E6">
              <a:alpha val="80000"/>
            </a:srgbClr>
          </a:solidFill>
          <a:ln/>
        </p:spPr>
      </p:sp>
      <p:sp>
        <p:nvSpPr>
          <p:cNvPr id="17" name="Shape 14"/>
          <p:cNvSpPr/>
          <p:nvPr/>
        </p:nvSpPr>
        <p:spPr>
          <a:xfrm>
            <a:off x="8242300" y="5181600"/>
            <a:ext cx="381000" cy="304800"/>
          </a:xfrm>
          <a:custGeom>
            <a:avLst/>
            <a:gdLst/>
            <a:ahLst/>
            <a:cxnLst/>
            <a:rect l="l" t="t" r="r" b="b"/>
            <a:pathLst>
              <a:path w="381000" h="304800">
                <a:moveTo>
                  <a:pt x="57150" y="66675"/>
                </a:moveTo>
                <a:cubicBezTo>
                  <a:pt x="57150" y="50899"/>
                  <a:pt x="69949" y="38100"/>
                  <a:pt x="85725" y="38100"/>
                </a:cubicBezTo>
                <a:cubicBezTo>
                  <a:pt x="101501" y="38100"/>
                  <a:pt x="114300" y="50899"/>
                  <a:pt x="114300" y="66675"/>
                </a:cubicBezTo>
                <a:lnTo>
                  <a:pt x="114300" y="133350"/>
                </a:lnTo>
                <a:lnTo>
                  <a:pt x="266700" y="133350"/>
                </a:lnTo>
                <a:lnTo>
                  <a:pt x="266700" y="66675"/>
                </a:lnTo>
                <a:cubicBezTo>
                  <a:pt x="266700" y="50899"/>
                  <a:pt x="279499" y="38100"/>
                  <a:pt x="295275" y="38100"/>
                </a:cubicBezTo>
                <a:cubicBezTo>
                  <a:pt x="311051" y="38100"/>
                  <a:pt x="323850" y="50899"/>
                  <a:pt x="323850" y="66675"/>
                </a:cubicBezTo>
                <a:lnTo>
                  <a:pt x="323850" y="76200"/>
                </a:lnTo>
                <a:lnTo>
                  <a:pt x="333375" y="76200"/>
                </a:lnTo>
                <a:cubicBezTo>
                  <a:pt x="349151" y="76200"/>
                  <a:pt x="361950" y="88999"/>
                  <a:pt x="361950" y="104775"/>
                </a:cubicBezTo>
                <a:lnTo>
                  <a:pt x="361950" y="133350"/>
                </a:lnTo>
                <a:cubicBezTo>
                  <a:pt x="372487" y="133350"/>
                  <a:pt x="381000" y="141863"/>
                  <a:pt x="381000" y="152400"/>
                </a:cubicBezTo>
                <a:cubicBezTo>
                  <a:pt x="381000" y="162937"/>
                  <a:pt x="372487" y="171450"/>
                  <a:pt x="361950" y="171450"/>
                </a:cubicBezTo>
                <a:lnTo>
                  <a:pt x="361950" y="200025"/>
                </a:lnTo>
                <a:cubicBezTo>
                  <a:pt x="361950" y="215801"/>
                  <a:pt x="349151" y="228600"/>
                  <a:pt x="333375" y="228600"/>
                </a:cubicBezTo>
                <a:lnTo>
                  <a:pt x="323850" y="228600"/>
                </a:lnTo>
                <a:lnTo>
                  <a:pt x="323850" y="238125"/>
                </a:lnTo>
                <a:cubicBezTo>
                  <a:pt x="323850" y="253901"/>
                  <a:pt x="311051" y="266700"/>
                  <a:pt x="295275" y="266700"/>
                </a:cubicBezTo>
                <a:cubicBezTo>
                  <a:pt x="279499" y="266700"/>
                  <a:pt x="266700" y="253901"/>
                  <a:pt x="266700" y="238125"/>
                </a:cubicBezTo>
                <a:lnTo>
                  <a:pt x="266700" y="171450"/>
                </a:lnTo>
                <a:lnTo>
                  <a:pt x="114300" y="171450"/>
                </a:lnTo>
                <a:lnTo>
                  <a:pt x="114300" y="238125"/>
                </a:lnTo>
                <a:cubicBezTo>
                  <a:pt x="114300" y="253901"/>
                  <a:pt x="101501" y="266700"/>
                  <a:pt x="85725" y="266700"/>
                </a:cubicBezTo>
                <a:cubicBezTo>
                  <a:pt x="69949" y="266700"/>
                  <a:pt x="57150" y="253901"/>
                  <a:pt x="57150" y="238125"/>
                </a:cubicBezTo>
                <a:lnTo>
                  <a:pt x="57150" y="228600"/>
                </a:lnTo>
                <a:lnTo>
                  <a:pt x="47625" y="228600"/>
                </a:lnTo>
                <a:cubicBezTo>
                  <a:pt x="31849" y="228600"/>
                  <a:pt x="19050" y="215801"/>
                  <a:pt x="19050" y="200025"/>
                </a:cubicBezTo>
                <a:lnTo>
                  <a:pt x="19050" y="171450"/>
                </a:lnTo>
                <a:cubicBezTo>
                  <a:pt x="8513" y="171450"/>
                  <a:pt x="0" y="162937"/>
                  <a:pt x="0" y="152400"/>
                </a:cubicBezTo>
                <a:cubicBezTo>
                  <a:pt x="0" y="141863"/>
                  <a:pt x="8513" y="133350"/>
                  <a:pt x="19050" y="133350"/>
                </a:cubicBezTo>
                <a:lnTo>
                  <a:pt x="19050" y="104775"/>
                </a:lnTo>
                <a:cubicBezTo>
                  <a:pt x="19050" y="88999"/>
                  <a:pt x="31849" y="76200"/>
                  <a:pt x="47625" y="76200"/>
                </a:cubicBezTo>
                <a:lnTo>
                  <a:pt x="57150" y="76200"/>
                </a:lnTo>
                <a:lnTo>
                  <a:pt x="57150" y="66675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8" name="Text 15"/>
          <p:cNvSpPr/>
          <p:nvPr/>
        </p:nvSpPr>
        <p:spPr>
          <a:xfrm>
            <a:off x="8051800" y="5689600"/>
            <a:ext cx="762000" cy="203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2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身体健康</a:t>
            </a:r>
            <a:endParaRPr lang="en-US" sz="1600" dirty="0"/>
          </a:p>
        </p:txBody>
      </p:sp>
      <p:sp>
        <p:nvSpPr>
          <p:cNvPr id="19" name="Shape 16"/>
          <p:cNvSpPr/>
          <p:nvPr/>
        </p:nvSpPr>
        <p:spPr>
          <a:xfrm>
            <a:off x="6096000" y="29972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FFC0CB">
              <a:alpha val="80000"/>
            </a:srgbClr>
          </a:solidFill>
          <a:ln/>
        </p:spPr>
      </p:sp>
      <p:sp>
        <p:nvSpPr>
          <p:cNvPr id="20" name="Shape 17"/>
          <p:cNvSpPr/>
          <p:nvPr/>
        </p:nvSpPr>
        <p:spPr>
          <a:xfrm>
            <a:off x="6248400" y="31496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304800" y="152400"/>
                </a:moveTo>
                <a:cubicBezTo>
                  <a:pt x="304800" y="152936"/>
                  <a:pt x="304800" y="153472"/>
                  <a:pt x="304800" y="154007"/>
                </a:cubicBezTo>
                <a:cubicBezTo>
                  <a:pt x="304562" y="175736"/>
                  <a:pt x="284797" y="190500"/>
                  <a:pt x="263069" y="190500"/>
                </a:cubicBezTo>
                <a:lnTo>
                  <a:pt x="204787" y="190500"/>
                </a:lnTo>
                <a:cubicBezTo>
                  <a:pt x="189012" y="190500"/>
                  <a:pt x="176212" y="203299"/>
                  <a:pt x="176212" y="219075"/>
                </a:cubicBezTo>
                <a:cubicBezTo>
                  <a:pt x="176212" y="221099"/>
                  <a:pt x="176451" y="223064"/>
                  <a:pt x="176808" y="224969"/>
                </a:cubicBezTo>
                <a:cubicBezTo>
                  <a:pt x="178058" y="231041"/>
                  <a:pt x="180677" y="236875"/>
                  <a:pt x="183237" y="242768"/>
                </a:cubicBezTo>
                <a:cubicBezTo>
                  <a:pt x="186869" y="250984"/>
                  <a:pt x="190440" y="259140"/>
                  <a:pt x="190440" y="267772"/>
                </a:cubicBezTo>
                <a:cubicBezTo>
                  <a:pt x="190440" y="286702"/>
                  <a:pt x="177582" y="303907"/>
                  <a:pt x="158651" y="304681"/>
                </a:cubicBezTo>
                <a:cubicBezTo>
                  <a:pt x="156567" y="304740"/>
                  <a:pt x="154484" y="304800"/>
                  <a:pt x="152340" y="304800"/>
                </a:cubicBezTo>
                <a:cubicBezTo>
                  <a:pt x="68163" y="304800"/>
                  <a:pt x="-60" y="236577"/>
                  <a:pt x="-60" y="152400"/>
                </a:cubicBezTo>
                <a:cubicBezTo>
                  <a:pt x="-60" y="68223"/>
                  <a:pt x="68223" y="0"/>
                  <a:pt x="152400" y="0"/>
                </a:cubicBezTo>
                <a:cubicBezTo>
                  <a:pt x="236577" y="0"/>
                  <a:pt x="304800" y="68223"/>
                  <a:pt x="304800" y="152400"/>
                </a:cubicBezTo>
                <a:close/>
                <a:moveTo>
                  <a:pt x="76200" y="171450"/>
                </a:moveTo>
                <a:cubicBezTo>
                  <a:pt x="76200" y="160936"/>
                  <a:pt x="67664" y="152400"/>
                  <a:pt x="57150" y="152400"/>
                </a:cubicBezTo>
                <a:cubicBezTo>
                  <a:pt x="46636" y="152400"/>
                  <a:pt x="38100" y="160936"/>
                  <a:pt x="38100" y="171450"/>
                </a:cubicBezTo>
                <a:cubicBezTo>
                  <a:pt x="38100" y="181964"/>
                  <a:pt x="46636" y="190500"/>
                  <a:pt x="57150" y="190500"/>
                </a:cubicBezTo>
                <a:cubicBezTo>
                  <a:pt x="67664" y="190500"/>
                  <a:pt x="76200" y="181964"/>
                  <a:pt x="76200" y="171450"/>
                </a:cubicBezTo>
                <a:close/>
                <a:moveTo>
                  <a:pt x="76200" y="114300"/>
                </a:moveTo>
                <a:cubicBezTo>
                  <a:pt x="86714" y="114300"/>
                  <a:pt x="95250" y="105764"/>
                  <a:pt x="95250" y="95250"/>
                </a:cubicBezTo>
                <a:cubicBezTo>
                  <a:pt x="95250" y="84736"/>
                  <a:pt x="86714" y="76200"/>
                  <a:pt x="76200" y="76200"/>
                </a:cubicBezTo>
                <a:cubicBezTo>
                  <a:pt x="65686" y="76200"/>
                  <a:pt x="57150" y="84736"/>
                  <a:pt x="57150" y="95250"/>
                </a:cubicBezTo>
                <a:cubicBezTo>
                  <a:pt x="57150" y="105764"/>
                  <a:pt x="65686" y="114300"/>
                  <a:pt x="76200" y="114300"/>
                </a:cubicBezTo>
                <a:close/>
                <a:moveTo>
                  <a:pt x="171450" y="57150"/>
                </a:moveTo>
                <a:cubicBezTo>
                  <a:pt x="171450" y="46636"/>
                  <a:pt x="162914" y="38100"/>
                  <a:pt x="152400" y="38100"/>
                </a:cubicBezTo>
                <a:cubicBezTo>
                  <a:pt x="141886" y="38100"/>
                  <a:pt x="133350" y="46636"/>
                  <a:pt x="133350" y="57150"/>
                </a:cubicBezTo>
                <a:cubicBezTo>
                  <a:pt x="133350" y="67664"/>
                  <a:pt x="141886" y="76200"/>
                  <a:pt x="152400" y="76200"/>
                </a:cubicBezTo>
                <a:cubicBezTo>
                  <a:pt x="162914" y="76200"/>
                  <a:pt x="171450" y="67664"/>
                  <a:pt x="171450" y="57150"/>
                </a:cubicBezTo>
                <a:close/>
                <a:moveTo>
                  <a:pt x="228600" y="114300"/>
                </a:moveTo>
                <a:cubicBezTo>
                  <a:pt x="239114" y="114300"/>
                  <a:pt x="247650" y="105764"/>
                  <a:pt x="247650" y="95250"/>
                </a:cubicBezTo>
                <a:cubicBezTo>
                  <a:pt x="247650" y="84736"/>
                  <a:pt x="239114" y="76200"/>
                  <a:pt x="228600" y="76200"/>
                </a:cubicBezTo>
                <a:cubicBezTo>
                  <a:pt x="218086" y="76200"/>
                  <a:pt x="209550" y="84736"/>
                  <a:pt x="209550" y="95250"/>
                </a:cubicBezTo>
                <a:cubicBezTo>
                  <a:pt x="209550" y="105764"/>
                  <a:pt x="218086" y="114300"/>
                  <a:pt x="228600" y="11430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21" name="Text 18"/>
          <p:cNvSpPr/>
          <p:nvPr/>
        </p:nvSpPr>
        <p:spPr>
          <a:xfrm>
            <a:off x="6019800" y="3657600"/>
            <a:ext cx="762000" cy="203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2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兴趣爱好</a:t>
            </a:r>
            <a:endParaRPr lang="en-US" sz="1600" dirty="0"/>
          </a:p>
        </p:txBody>
      </p:sp>
      <p:sp>
        <p:nvSpPr>
          <p:cNvPr id="22" name="Shape 19"/>
          <p:cNvSpPr/>
          <p:nvPr/>
        </p:nvSpPr>
        <p:spPr>
          <a:xfrm>
            <a:off x="9448800" y="1803400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254000" y="0"/>
                </a:moveTo>
                <a:lnTo>
                  <a:pt x="254000" y="0"/>
                </a:lnTo>
                <a:cubicBezTo>
                  <a:pt x="394186" y="0"/>
                  <a:pt x="508000" y="113814"/>
                  <a:pt x="508000" y="254000"/>
                </a:cubicBezTo>
                <a:lnTo>
                  <a:pt x="508000" y="254000"/>
                </a:lnTo>
                <a:cubicBezTo>
                  <a:pt x="508000" y="394186"/>
                  <a:pt x="394186" y="508000"/>
                  <a:pt x="254000" y="508000"/>
                </a:cubicBezTo>
                <a:lnTo>
                  <a:pt x="254000" y="508000"/>
                </a:lnTo>
                <a:cubicBezTo>
                  <a:pt x="113814" y="508000"/>
                  <a:pt x="0" y="394186"/>
                  <a:pt x="0" y="254000"/>
                </a:cubicBezTo>
                <a:lnTo>
                  <a:pt x="0" y="254000"/>
                </a:lnTo>
                <a:cubicBezTo>
                  <a:pt x="0" y="113814"/>
                  <a:pt x="113814" y="0"/>
                  <a:pt x="254000" y="0"/>
                </a:cubicBezTo>
                <a:close/>
              </a:path>
            </a:pathLst>
          </a:custGeom>
          <a:solidFill>
            <a:srgbClr val="D8BFD8">
              <a:alpha val="60000"/>
            </a:srgbClr>
          </a:solidFill>
          <a:ln/>
        </p:spPr>
      </p:sp>
      <p:sp>
        <p:nvSpPr>
          <p:cNvPr id="23" name="Shape 20"/>
          <p:cNvSpPr/>
          <p:nvPr/>
        </p:nvSpPr>
        <p:spPr>
          <a:xfrm>
            <a:off x="9544050" y="1930400"/>
            <a:ext cx="317500" cy="254000"/>
          </a:xfrm>
          <a:custGeom>
            <a:avLst/>
            <a:gdLst/>
            <a:ahLst/>
            <a:cxnLst/>
            <a:rect l="l" t="t" r="r" b="b"/>
            <a:pathLst>
              <a:path w="317500" h="254000">
                <a:moveTo>
                  <a:pt x="158750" y="7938"/>
                </a:moveTo>
                <a:cubicBezTo>
                  <a:pt x="187225" y="7938"/>
                  <a:pt x="210344" y="31056"/>
                  <a:pt x="210344" y="59531"/>
                </a:cubicBezTo>
                <a:cubicBezTo>
                  <a:pt x="210344" y="88007"/>
                  <a:pt x="187225" y="111125"/>
                  <a:pt x="158750" y="111125"/>
                </a:cubicBezTo>
                <a:cubicBezTo>
                  <a:pt x="130275" y="111125"/>
                  <a:pt x="107156" y="88007"/>
                  <a:pt x="107156" y="59531"/>
                </a:cubicBezTo>
                <a:cubicBezTo>
                  <a:pt x="107156" y="31056"/>
                  <a:pt x="130275" y="7938"/>
                  <a:pt x="158750" y="7938"/>
                </a:cubicBezTo>
                <a:close/>
                <a:moveTo>
                  <a:pt x="47625" y="43656"/>
                </a:moveTo>
                <a:cubicBezTo>
                  <a:pt x="67339" y="43656"/>
                  <a:pt x="83344" y="59661"/>
                  <a:pt x="83344" y="79375"/>
                </a:cubicBezTo>
                <a:cubicBezTo>
                  <a:pt x="83344" y="99089"/>
                  <a:pt x="67339" y="115094"/>
                  <a:pt x="47625" y="115094"/>
                </a:cubicBezTo>
                <a:cubicBezTo>
                  <a:pt x="27911" y="115094"/>
                  <a:pt x="11906" y="99089"/>
                  <a:pt x="11906" y="79375"/>
                </a:cubicBezTo>
                <a:cubicBezTo>
                  <a:pt x="11906" y="59661"/>
                  <a:pt x="27911" y="43656"/>
                  <a:pt x="47625" y="43656"/>
                </a:cubicBezTo>
                <a:close/>
                <a:moveTo>
                  <a:pt x="0" y="206375"/>
                </a:moveTo>
                <a:cubicBezTo>
                  <a:pt x="0" y="171301"/>
                  <a:pt x="28426" y="142875"/>
                  <a:pt x="63500" y="142875"/>
                </a:cubicBezTo>
                <a:cubicBezTo>
                  <a:pt x="69850" y="142875"/>
                  <a:pt x="76002" y="143818"/>
                  <a:pt x="81806" y="145554"/>
                </a:cubicBezTo>
                <a:cubicBezTo>
                  <a:pt x="65484" y="163810"/>
                  <a:pt x="55563" y="187920"/>
                  <a:pt x="55563" y="214313"/>
                </a:cubicBezTo>
                <a:lnTo>
                  <a:pt x="55563" y="222250"/>
                </a:lnTo>
                <a:cubicBezTo>
                  <a:pt x="55563" y="227905"/>
                  <a:pt x="56753" y="233263"/>
                  <a:pt x="58886" y="238125"/>
                </a:cubicBezTo>
                <a:lnTo>
                  <a:pt x="15875" y="238125"/>
                </a:lnTo>
                <a:cubicBezTo>
                  <a:pt x="7094" y="238125"/>
                  <a:pt x="0" y="231031"/>
                  <a:pt x="0" y="222250"/>
                </a:cubicBezTo>
                <a:lnTo>
                  <a:pt x="0" y="206375"/>
                </a:lnTo>
                <a:close/>
                <a:moveTo>
                  <a:pt x="258614" y="238125"/>
                </a:moveTo>
                <a:cubicBezTo>
                  <a:pt x="260747" y="233263"/>
                  <a:pt x="261937" y="227905"/>
                  <a:pt x="261937" y="222250"/>
                </a:cubicBezTo>
                <a:lnTo>
                  <a:pt x="261937" y="214313"/>
                </a:lnTo>
                <a:cubicBezTo>
                  <a:pt x="261937" y="187920"/>
                  <a:pt x="252016" y="163810"/>
                  <a:pt x="235694" y="145554"/>
                </a:cubicBezTo>
                <a:cubicBezTo>
                  <a:pt x="241498" y="143818"/>
                  <a:pt x="247650" y="142875"/>
                  <a:pt x="254000" y="142875"/>
                </a:cubicBezTo>
                <a:cubicBezTo>
                  <a:pt x="289074" y="142875"/>
                  <a:pt x="317500" y="171301"/>
                  <a:pt x="317500" y="206375"/>
                </a:cubicBezTo>
                <a:lnTo>
                  <a:pt x="317500" y="222250"/>
                </a:lnTo>
                <a:cubicBezTo>
                  <a:pt x="317500" y="231031"/>
                  <a:pt x="310406" y="238125"/>
                  <a:pt x="301625" y="238125"/>
                </a:cubicBezTo>
                <a:lnTo>
                  <a:pt x="258614" y="238125"/>
                </a:lnTo>
                <a:close/>
                <a:moveTo>
                  <a:pt x="234156" y="79375"/>
                </a:moveTo>
                <a:cubicBezTo>
                  <a:pt x="234156" y="59661"/>
                  <a:pt x="250161" y="43656"/>
                  <a:pt x="269875" y="43656"/>
                </a:cubicBezTo>
                <a:cubicBezTo>
                  <a:pt x="289589" y="43656"/>
                  <a:pt x="305594" y="59661"/>
                  <a:pt x="305594" y="79375"/>
                </a:cubicBezTo>
                <a:cubicBezTo>
                  <a:pt x="305594" y="99089"/>
                  <a:pt x="289589" y="115094"/>
                  <a:pt x="269875" y="115094"/>
                </a:cubicBezTo>
                <a:cubicBezTo>
                  <a:pt x="250161" y="115094"/>
                  <a:pt x="234156" y="99089"/>
                  <a:pt x="234156" y="79375"/>
                </a:cubicBezTo>
                <a:close/>
                <a:moveTo>
                  <a:pt x="79375" y="214313"/>
                </a:moveTo>
                <a:cubicBezTo>
                  <a:pt x="79375" y="170458"/>
                  <a:pt x="114895" y="134938"/>
                  <a:pt x="158750" y="134938"/>
                </a:cubicBezTo>
                <a:cubicBezTo>
                  <a:pt x="202605" y="134938"/>
                  <a:pt x="238125" y="170458"/>
                  <a:pt x="238125" y="214313"/>
                </a:cubicBezTo>
                <a:lnTo>
                  <a:pt x="238125" y="222250"/>
                </a:lnTo>
                <a:cubicBezTo>
                  <a:pt x="238125" y="231031"/>
                  <a:pt x="231031" y="238125"/>
                  <a:pt x="222250" y="238125"/>
                </a:cubicBezTo>
                <a:lnTo>
                  <a:pt x="95250" y="238125"/>
                </a:lnTo>
                <a:cubicBezTo>
                  <a:pt x="86469" y="238125"/>
                  <a:pt x="79375" y="231031"/>
                  <a:pt x="79375" y="222250"/>
                </a:cubicBezTo>
                <a:lnTo>
                  <a:pt x="79375" y="214313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24" name="Text 21"/>
          <p:cNvSpPr/>
          <p:nvPr/>
        </p:nvSpPr>
        <p:spPr>
          <a:xfrm>
            <a:off x="9372600" y="2362200"/>
            <a:ext cx="762000" cy="203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2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朋友社交</a:t>
            </a:r>
            <a:endParaRPr lang="en-US" sz="1600" dirty="0"/>
          </a:p>
        </p:txBody>
      </p:sp>
      <p:sp>
        <p:nvSpPr>
          <p:cNvPr id="25" name="Shape 22"/>
          <p:cNvSpPr/>
          <p:nvPr/>
        </p:nvSpPr>
        <p:spPr>
          <a:xfrm>
            <a:off x="9448800" y="4292600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254000" y="0"/>
                </a:moveTo>
                <a:lnTo>
                  <a:pt x="254000" y="0"/>
                </a:lnTo>
                <a:cubicBezTo>
                  <a:pt x="394186" y="0"/>
                  <a:pt x="508000" y="113814"/>
                  <a:pt x="508000" y="254000"/>
                </a:cubicBezTo>
                <a:lnTo>
                  <a:pt x="508000" y="254000"/>
                </a:lnTo>
                <a:cubicBezTo>
                  <a:pt x="508000" y="394186"/>
                  <a:pt x="394186" y="508000"/>
                  <a:pt x="254000" y="508000"/>
                </a:cubicBezTo>
                <a:lnTo>
                  <a:pt x="254000" y="508000"/>
                </a:lnTo>
                <a:cubicBezTo>
                  <a:pt x="113814" y="508000"/>
                  <a:pt x="0" y="394186"/>
                  <a:pt x="0" y="254000"/>
                </a:cubicBezTo>
                <a:lnTo>
                  <a:pt x="0" y="254000"/>
                </a:lnTo>
                <a:cubicBezTo>
                  <a:pt x="0" y="113814"/>
                  <a:pt x="113814" y="0"/>
                  <a:pt x="254000" y="0"/>
                </a:cubicBezTo>
                <a:close/>
              </a:path>
            </a:pathLst>
          </a:custGeom>
          <a:solidFill>
            <a:srgbClr val="E6E6FA">
              <a:alpha val="60000"/>
            </a:srgbClr>
          </a:solidFill>
          <a:ln/>
        </p:spPr>
      </p:sp>
      <p:sp>
        <p:nvSpPr>
          <p:cNvPr id="26" name="Shape 23"/>
          <p:cNvSpPr/>
          <p:nvPr/>
        </p:nvSpPr>
        <p:spPr>
          <a:xfrm>
            <a:off x="9575800" y="4419600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137815" y="4266"/>
                </a:moveTo>
                <a:cubicBezTo>
                  <a:pt x="131713" y="-1389"/>
                  <a:pt x="122287" y="-1389"/>
                  <a:pt x="116235" y="4266"/>
                </a:cubicBezTo>
                <a:lnTo>
                  <a:pt x="5110" y="107454"/>
                </a:lnTo>
                <a:cubicBezTo>
                  <a:pt x="347" y="111919"/>
                  <a:pt x="-1240" y="118814"/>
                  <a:pt x="1141" y="124867"/>
                </a:cubicBezTo>
                <a:cubicBezTo>
                  <a:pt x="3522" y="130919"/>
                  <a:pt x="9327" y="134938"/>
                  <a:pt x="15875" y="134938"/>
                </a:cubicBezTo>
                <a:lnTo>
                  <a:pt x="23812" y="134938"/>
                </a:lnTo>
                <a:lnTo>
                  <a:pt x="23812" y="222250"/>
                </a:lnTo>
                <a:cubicBezTo>
                  <a:pt x="23812" y="239762"/>
                  <a:pt x="38050" y="254000"/>
                  <a:pt x="55563" y="254000"/>
                </a:cubicBezTo>
                <a:lnTo>
                  <a:pt x="198438" y="254000"/>
                </a:lnTo>
                <a:cubicBezTo>
                  <a:pt x="215950" y="254000"/>
                  <a:pt x="230188" y="239762"/>
                  <a:pt x="230188" y="222250"/>
                </a:cubicBezTo>
                <a:lnTo>
                  <a:pt x="230188" y="134938"/>
                </a:lnTo>
                <a:lnTo>
                  <a:pt x="238125" y="134938"/>
                </a:lnTo>
                <a:cubicBezTo>
                  <a:pt x="244673" y="134938"/>
                  <a:pt x="250527" y="130919"/>
                  <a:pt x="252909" y="124867"/>
                </a:cubicBezTo>
                <a:cubicBezTo>
                  <a:pt x="255290" y="118814"/>
                  <a:pt x="253702" y="111869"/>
                  <a:pt x="248940" y="107454"/>
                </a:cubicBezTo>
                <a:lnTo>
                  <a:pt x="137815" y="4266"/>
                </a:lnTo>
                <a:close/>
                <a:moveTo>
                  <a:pt x="119063" y="158750"/>
                </a:moveTo>
                <a:lnTo>
                  <a:pt x="134938" y="158750"/>
                </a:lnTo>
                <a:cubicBezTo>
                  <a:pt x="148084" y="158750"/>
                  <a:pt x="158750" y="169416"/>
                  <a:pt x="158750" y="182563"/>
                </a:cubicBezTo>
                <a:lnTo>
                  <a:pt x="158750" y="230188"/>
                </a:lnTo>
                <a:lnTo>
                  <a:pt x="95250" y="230188"/>
                </a:lnTo>
                <a:lnTo>
                  <a:pt x="95250" y="182563"/>
                </a:lnTo>
                <a:cubicBezTo>
                  <a:pt x="95250" y="169416"/>
                  <a:pt x="105916" y="158750"/>
                  <a:pt x="119063" y="15875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27" name="Text 24"/>
          <p:cNvSpPr/>
          <p:nvPr/>
        </p:nvSpPr>
        <p:spPr>
          <a:xfrm>
            <a:off x="9372600" y="4851400"/>
            <a:ext cx="762000" cy="203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2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家庭联系</a:t>
            </a:r>
            <a:endParaRPr lang="en-US" sz="1600" dirty="0"/>
          </a:p>
        </p:txBody>
      </p:sp>
      <p:sp>
        <p:nvSpPr>
          <p:cNvPr id="28" name="Shape 25"/>
          <p:cNvSpPr/>
          <p:nvPr/>
        </p:nvSpPr>
        <p:spPr>
          <a:xfrm>
            <a:off x="6807200" y="4292600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254000" y="0"/>
                </a:moveTo>
                <a:lnTo>
                  <a:pt x="254000" y="0"/>
                </a:lnTo>
                <a:cubicBezTo>
                  <a:pt x="394186" y="0"/>
                  <a:pt x="508000" y="113814"/>
                  <a:pt x="508000" y="254000"/>
                </a:cubicBezTo>
                <a:lnTo>
                  <a:pt x="508000" y="254000"/>
                </a:lnTo>
                <a:cubicBezTo>
                  <a:pt x="508000" y="394186"/>
                  <a:pt x="394186" y="508000"/>
                  <a:pt x="254000" y="508000"/>
                </a:cubicBezTo>
                <a:lnTo>
                  <a:pt x="254000" y="508000"/>
                </a:lnTo>
                <a:cubicBezTo>
                  <a:pt x="113814" y="508000"/>
                  <a:pt x="0" y="394186"/>
                  <a:pt x="0" y="254000"/>
                </a:cubicBezTo>
                <a:lnTo>
                  <a:pt x="0" y="254000"/>
                </a:lnTo>
                <a:cubicBezTo>
                  <a:pt x="0" y="113814"/>
                  <a:pt x="113814" y="0"/>
                  <a:pt x="254000" y="0"/>
                </a:cubicBezTo>
                <a:close/>
              </a:path>
            </a:pathLst>
          </a:custGeom>
          <a:solidFill>
            <a:srgbClr val="ADD8E6">
              <a:alpha val="60000"/>
            </a:srgbClr>
          </a:solidFill>
          <a:ln/>
        </p:spPr>
      </p:sp>
      <p:sp>
        <p:nvSpPr>
          <p:cNvPr id="29" name="Shape 26"/>
          <p:cNvSpPr/>
          <p:nvPr/>
        </p:nvSpPr>
        <p:spPr>
          <a:xfrm>
            <a:off x="6934200" y="4419600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127000" y="0"/>
                </a:moveTo>
                <a:cubicBezTo>
                  <a:pt x="197093" y="0"/>
                  <a:pt x="254000" y="56907"/>
                  <a:pt x="254000" y="127000"/>
                </a:cubicBezTo>
                <a:cubicBezTo>
                  <a:pt x="254000" y="197093"/>
                  <a:pt x="197093" y="254000"/>
                  <a:pt x="127000" y="254000"/>
                </a:cubicBezTo>
                <a:cubicBezTo>
                  <a:pt x="56907" y="254000"/>
                  <a:pt x="0" y="197093"/>
                  <a:pt x="0" y="127000"/>
                </a:cubicBezTo>
                <a:cubicBezTo>
                  <a:pt x="0" y="56907"/>
                  <a:pt x="56907" y="0"/>
                  <a:pt x="127000" y="0"/>
                </a:cubicBezTo>
                <a:close/>
                <a:moveTo>
                  <a:pt x="115094" y="59531"/>
                </a:moveTo>
                <a:lnTo>
                  <a:pt x="115094" y="127000"/>
                </a:lnTo>
                <a:cubicBezTo>
                  <a:pt x="115094" y="130969"/>
                  <a:pt x="117078" y="134689"/>
                  <a:pt x="120402" y="136922"/>
                </a:cubicBezTo>
                <a:lnTo>
                  <a:pt x="168027" y="168672"/>
                </a:lnTo>
                <a:cubicBezTo>
                  <a:pt x="173484" y="172343"/>
                  <a:pt x="180876" y="170855"/>
                  <a:pt x="184547" y="165348"/>
                </a:cubicBezTo>
                <a:cubicBezTo>
                  <a:pt x="188218" y="159841"/>
                  <a:pt x="186730" y="152499"/>
                  <a:pt x="181223" y="148828"/>
                </a:cubicBezTo>
                <a:lnTo>
                  <a:pt x="138906" y="120650"/>
                </a:lnTo>
                <a:lnTo>
                  <a:pt x="138906" y="59531"/>
                </a:lnTo>
                <a:cubicBezTo>
                  <a:pt x="138906" y="52933"/>
                  <a:pt x="133598" y="47625"/>
                  <a:pt x="127000" y="47625"/>
                </a:cubicBezTo>
                <a:cubicBezTo>
                  <a:pt x="120402" y="47625"/>
                  <a:pt x="115094" y="52933"/>
                  <a:pt x="115094" y="59531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30" name="Text 27"/>
          <p:cNvSpPr/>
          <p:nvPr/>
        </p:nvSpPr>
        <p:spPr>
          <a:xfrm>
            <a:off x="6731000" y="4851400"/>
            <a:ext cx="762000" cy="203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2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个人时间</a:t>
            </a:r>
            <a:endParaRPr lang="en-US" sz="1600" dirty="0"/>
          </a:p>
        </p:txBody>
      </p:sp>
      <p:sp>
        <p:nvSpPr>
          <p:cNvPr id="31" name="Shape 28"/>
          <p:cNvSpPr/>
          <p:nvPr/>
        </p:nvSpPr>
        <p:spPr>
          <a:xfrm>
            <a:off x="6807200" y="1803400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254000" y="0"/>
                </a:moveTo>
                <a:lnTo>
                  <a:pt x="254000" y="0"/>
                </a:lnTo>
                <a:cubicBezTo>
                  <a:pt x="394186" y="0"/>
                  <a:pt x="508000" y="113814"/>
                  <a:pt x="508000" y="254000"/>
                </a:cubicBezTo>
                <a:lnTo>
                  <a:pt x="508000" y="254000"/>
                </a:lnTo>
                <a:cubicBezTo>
                  <a:pt x="508000" y="394186"/>
                  <a:pt x="394186" y="508000"/>
                  <a:pt x="254000" y="508000"/>
                </a:cubicBezTo>
                <a:lnTo>
                  <a:pt x="254000" y="508000"/>
                </a:lnTo>
                <a:cubicBezTo>
                  <a:pt x="113814" y="508000"/>
                  <a:pt x="0" y="394186"/>
                  <a:pt x="0" y="254000"/>
                </a:cubicBezTo>
                <a:lnTo>
                  <a:pt x="0" y="254000"/>
                </a:lnTo>
                <a:cubicBezTo>
                  <a:pt x="0" y="113814"/>
                  <a:pt x="113814" y="0"/>
                  <a:pt x="254000" y="0"/>
                </a:cubicBezTo>
                <a:close/>
              </a:path>
            </a:pathLst>
          </a:custGeom>
          <a:solidFill>
            <a:srgbClr val="FFC0CB">
              <a:alpha val="60000"/>
            </a:srgbClr>
          </a:solidFill>
          <a:ln/>
        </p:spPr>
      </p:sp>
      <p:sp>
        <p:nvSpPr>
          <p:cNvPr id="32" name="Shape 29"/>
          <p:cNvSpPr/>
          <p:nvPr/>
        </p:nvSpPr>
        <p:spPr>
          <a:xfrm>
            <a:off x="6934200" y="1930400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254000" y="15875"/>
                </a:moveTo>
                <a:cubicBezTo>
                  <a:pt x="254000" y="69503"/>
                  <a:pt x="215999" y="114250"/>
                  <a:pt x="165497" y="124718"/>
                </a:cubicBezTo>
                <a:cubicBezTo>
                  <a:pt x="161578" y="95895"/>
                  <a:pt x="148630" y="69949"/>
                  <a:pt x="129530" y="49857"/>
                </a:cubicBezTo>
                <a:cubicBezTo>
                  <a:pt x="149423" y="19844"/>
                  <a:pt x="183505" y="0"/>
                  <a:pt x="222250" y="0"/>
                </a:cubicBezTo>
                <a:lnTo>
                  <a:pt x="238125" y="0"/>
                </a:lnTo>
                <a:cubicBezTo>
                  <a:pt x="246906" y="0"/>
                  <a:pt x="254000" y="7094"/>
                  <a:pt x="254000" y="15875"/>
                </a:cubicBezTo>
                <a:close/>
                <a:moveTo>
                  <a:pt x="0" y="47625"/>
                </a:moveTo>
                <a:cubicBezTo>
                  <a:pt x="0" y="38844"/>
                  <a:pt x="7094" y="31750"/>
                  <a:pt x="15875" y="31750"/>
                </a:cubicBezTo>
                <a:lnTo>
                  <a:pt x="31750" y="31750"/>
                </a:lnTo>
                <a:cubicBezTo>
                  <a:pt x="93117" y="31750"/>
                  <a:pt x="142875" y="81508"/>
                  <a:pt x="142875" y="142875"/>
                </a:cubicBezTo>
                <a:lnTo>
                  <a:pt x="142875" y="238125"/>
                </a:lnTo>
                <a:cubicBezTo>
                  <a:pt x="142875" y="246906"/>
                  <a:pt x="135781" y="254000"/>
                  <a:pt x="127000" y="254000"/>
                </a:cubicBezTo>
                <a:cubicBezTo>
                  <a:pt x="118219" y="254000"/>
                  <a:pt x="111125" y="246906"/>
                  <a:pt x="111125" y="238125"/>
                </a:cubicBezTo>
                <a:lnTo>
                  <a:pt x="111125" y="158750"/>
                </a:lnTo>
                <a:cubicBezTo>
                  <a:pt x="49758" y="158750"/>
                  <a:pt x="0" y="108992"/>
                  <a:pt x="0" y="47625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33" name="Text 30"/>
          <p:cNvSpPr/>
          <p:nvPr/>
        </p:nvSpPr>
        <p:spPr>
          <a:xfrm>
            <a:off x="6731000" y="2362200"/>
            <a:ext cx="762000" cy="203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2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个人成长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0" y="927100"/>
            <a:ext cx="12065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失衡的代价与修复的切口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1701800" y="1790700"/>
            <a:ext cx="2032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失衡的恶性循环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1866900" y="2184399"/>
            <a:ext cx="1517984" cy="768149"/>
          </a:xfrm>
          <a:custGeom>
            <a:avLst/>
            <a:gdLst/>
            <a:ahLst/>
            <a:cxnLst/>
            <a:rect l="l" t="t" r="r" b="b"/>
            <a:pathLst>
              <a:path w="1447800" h="457200">
                <a:moveTo>
                  <a:pt x="101599" y="0"/>
                </a:moveTo>
                <a:lnTo>
                  <a:pt x="1346201" y="0"/>
                </a:lnTo>
                <a:cubicBezTo>
                  <a:pt x="1402313" y="0"/>
                  <a:pt x="1447800" y="45487"/>
                  <a:pt x="1447800" y="101599"/>
                </a:cubicBezTo>
                <a:lnTo>
                  <a:pt x="1447800" y="355601"/>
                </a:lnTo>
                <a:cubicBezTo>
                  <a:pt x="1447800" y="411713"/>
                  <a:pt x="1402313" y="457200"/>
                  <a:pt x="1346201" y="457200"/>
                </a:cubicBezTo>
                <a:lnTo>
                  <a:pt x="101599" y="457200"/>
                </a:lnTo>
                <a:cubicBezTo>
                  <a:pt x="45525" y="457200"/>
                  <a:pt x="0" y="411675"/>
                  <a:pt x="0" y="355601"/>
                </a:cubicBezTo>
                <a:lnTo>
                  <a:pt x="0" y="101599"/>
                </a:lnTo>
                <a:cubicBezTo>
                  <a:pt x="0" y="45525"/>
                  <a:pt x="45525" y="0"/>
                  <a:pt x="101599" y="0"/>
                </a:cubicBezTo>
                <a:close/>
              </a:path>
            </a:pathLst>
          </a:custGeom>
          <a:solidFill>
            <a:srgbClr val="D8BFD8">
              <a:alpha val="30196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1866900" y="2385862"/>
            <a:ext cx="1447800" cy="457200"/>
          </a:xfrm>
          <a:prstGeom prst="rect">
            <a:avLst/>
          </a:prstGeom>
          <a:noFill/>
          <a:ln/>
        </p:spPr>
        <p:txBody>
          <a:bodyPr wrap="square" lIns="101600" tIns="101600" rIns="101600" bIns="101600" rtlCol="0" anchor="ctr"/>
          <a:lstStyle/>
          <a:p>
            <a:pPr algn="ctr"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情感投入过高</a:t>
            </a:r>
            <a:endParaRPr lang="en-US" sz="2000" dirty="0"/>
          </a:p>
        </p:txBody>
      </p:sp>
      <p:sp>
        <p:nvSpPr>
          <p:cNvPr id="7" name="Shape 4"/>
          <p:cNvSpPr/>
          <p:nvPr/>
        </p:nvSpPr>
        <p:spPr>
          <a:xfrm>
            <a:off x="2527300" y="2908300"/>
            <a:ext cx="133350" cy="177800"/>
          </a:xfrm>
          <a:custGeom>
            <a:avLst/>
            <a:gdLst/>
            <a:ahLst/>
            <a:cxnLst/>
            <a:rect l="l" t="t" r="r" b="b"/>
            <a:pathLst>
              <a:path w="133350" h="177800">
                <a:moveTo>
                  <a:pt x="58827" y="174536"/>
                </a:moveTo>
                <a:cubicBezTo>
                  <a:pt x="63168" y="178877"/>
                  <a:pt x="70217" y="178877"/>
                  <a:pt x="74558" y="174536"/>
                </a:cubicBezTo>
                <a:lnTo>
                  <a:pt x="130120" y="118973"/>
                </a:lnTo>
                <a:cubicBezTo>
                  <a:pt x="134461" y="114632"/>
                  <a:pt x="134461" y="107583"/>
                  <a:pt x="130120" y="103242"/>
                </a:cubicBezTo>
                <a:cubicBezTo>
                  <a:pt x="125780" y="98901"/>
                  <a:pt x="118730" y="98901"/>
                  <a:pt x="114389" y="103242"/>
                </a:cubicBezTo>
                <a:lnTo>
                  <a:pt x="77788" y="139844"/>
                </a:lnTo>
                <a:lnTo>
                  <a:pt x="77788" y="11112"/>
                </a:lnTo>
                <a:cubicBezTo>
                  <a:pt x="77788" y="4966"/>
                  <a:pt x="72822" y="0"/>
                  <a:pt x="66675" y="0"/>
                </a:cubicBezTo>
                <a:cubicBezTo>
                  <a:pt x="60528" y="0"/>
                  <a:pt x="55563" y="4966"/>
                  <a:pt x="55563" y="11112"/>
                </a:cubicBezTo>
                <a:lnTo>
                  <a:pt x="55563" y="139844"/>
                </a:lnTo>
                <a:lnTo>
                  <a:pt x="18961" y="103242"/>
                </a:lnTo>
                <a:cubicBezTo>
                  <a:pt x="14620" y="98901"/>
                  <a:pt x="7570" y="98901"/>
                  <a:pt x="3230" y="103242"/>
                </a:cubicBezTo>
                <a:cubicBezTo>
                  <a:pt x="-1111" y="107583"/>
                  <a:pt x="-1111" y="114632"/>
                  <a:pt x="3230" y="118973"/>
                </a:cubicBezTo>
                <a:lnTo>
                  <a:pt x="58792" y="174536"/>
                </a:lnTo>
                <a:close/>
              </a:path>
            </a:pathLst>
          </a:custGeom>
          <a:solidFill>
            <a:srgbClr val="FF0000"/>
          </a:solidFill>
          <a:ln/>
        </p:spPr>
      </p:sp>
      <p:sp>
        <p:nvSpPr>
          <p:cNvPr id="8" name="Shape 5"/>
          <p:cNvSpPr/>
          <p:nvPr/>
        </p:nvSpPr>
        <p:spPr>
          <a:xfrm>
            <a:off x="1866900" y="3022599"/>
            <a:ext cx="1517984" cy="768149"/>
          </a:xfrm>
          <a:custGeom>
            <a:avLst/>
            <a:gdLst/>
            <a:ahLst/>
            <a:cxnLst/>
            <a:rect l="l" t="t" r="r" b="b"/>
            <a:pathLst>
              <a:path w="1447800" h="457200">
                <a:moveTo>
                  <a:pt x="101599" y="0"/>
                </a:moveTo>
                <a:lnTo>
                  <a:pt x="1346201" y="0"/>
                </a:lnTo>
                <a:cubicBezTo>
                  <a:pt x="1402313" y="0"/>
                  <a:pt x="1447800" y="45487"/>
                  <a:pt x="1447800" y="101599"/>
                </a:cubicBezTo>
                <a:lnTo>
                  <a:pt x="1447800" y="355601"/>
                </a:lnTo>
                <a:cubicBezTo>
                  <a:pt x="1447800" y="411713"/>
                  <a:pt x="1402313" y="457200"/>
                  <a:pt x="1346201" y="457200"/>
                </a:cubicBezTo>
                <a:lnTo>
                  <a:pt x="101599" y="457200"/>
                </a:lnTo>
                <a:cubicBezTo>
                  <a:pt x="45525" y="457200"/>
                  <a:pt x="0" y="411675"/>
                  <a:pt x="0" y="355601"/>
                </a:cubicBezTo>
                <a:lnTo>
                  <a:pt x="0" y="101599"/>
                </a:lnTo>
                <a:cubicBezTo>
                  <a:pt x="0" y="45525"/>
                  <a:pt x="45525" y="0"/>
                  <a:pt x="101599" y="0"/>
                </a:cubicBezTo>
                <a:close/>
              </a:path>
            </a:pathLst>
          </a:custGeom>
          <a:solidFill>
            <a:srgbClr val="D8BFD8">
              <a:alpha val="30196"/>
            </a:srgbClr>
          </a:solidFill>
          <a:ln/>
        </p:spPr>
      </p:sp>
      <p:sp>
        <p:nvSpPr>
          <p:cNvPr id="9" name="Text 6"/>
          <p:cNvSpPr/>
          <p:nvPr/>
        </p:nvSpPr>
        <p:spPr>
          <a:xfrm>
            <a:off x="1866900" y="3224062"/>
            <a:ext cx="1447800" cy="457200"/>
          </a:xfrm>
          <a:prstGeom prst="rect">
            <a:avLst/>
          </a:prstGeom>
          <a:noFill/>
          <a:ln/>
        </p:spPr>
        <p:txBody>
          <a:bodyPr wrap="square" lIns="101600" tIns="101600" rIns="101600" bIns="101600" rtlCol="0" anchor="ctr"/>
          <a:lstStyle/>
          <a:p>
            <a:pPr algn="ctr"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个人时间被压缩</a:t>
            </a:r>
            <a:endParaRPr lang="en-US" sz="2000" dirty="0"/>
          </a:p>
        </p:txBody>
      </p:sp>
      <p:sp>
        <p:nvSpPr>
          <p:cNvPr id="10" name="Shape 7"/>
          <p:cNvSpPr/>
          <p:nvPr/>
        </p:nvSpPr>
        <p:spPr>
          <a:xfrm>
            <a:off x="2527300" y="3746500"/>
            <a:ext cx="133350" cy="177800"/>
          </a:xfrm>
          <a:custGeom>
            <a:avLst/>
            <a:gdLst/>
            <a:ahLst/>
            <a:cxnLst/>
            <a:rect l="l" t="t" r="r" b="b"/>
            <a:pathLst>
              <a:path w="133350" h="177800">
                <a:moveTo>
                  <a:pt x="58827" y="174536"/>
                </a:moveTo>
                <a:cubicBezTo>
                  <a:pt x="63168" y="178877"/>
                  <a:pt x="70217" y="178877"/>
                  <a:pt x="74558" y="174536"/>
                </a:cubicBezTo>
                <a:lnTo>
                  <a:pt x="130120" y="118973"/>
                </a:lnTo>
                <a:cubicBezTo>
                  <a:pt x="134461" y="114632"/>
                  <a:pt x="134461" y="107583"/>
                  <a:pt x="130120" y="103242"/>
                </a:cubicBezTo>
                <a:cubicBezTo>
                  <a:pt x="125780" y="98901"/>
                  <a:pt x="118730" y="98901"/>
                  <a:pt x="114389" y="103242"/>
                </a:cubicBezTo>
                <a:lnTo>
                  <a:pt x="77788" y="139844"/>
                </a:lnTo>
                <a:lnTo>
                  <a:pt x="77788" y="11112"/>
                </a:lnTo>
                <a:cubicBezTo>
                  <a:pt x="77788" y="4966"/>
                  <a:pt x="72822" y="0"/>
                  <a:pt x="66675" y="0"/>
                </a:cubicBezTo>
                <a:cubicBezTo>
                  <a:pt x="60528" y="0"/>
                  <a:pt x="55563" y="4966"/>
                  <a:pt x="55563" y="11112"/>
                </a:cubicBezTo>
                <a:lnTo>
                  <a:pt x="55563" y="139844"/>
                </a:lnTo>
                <a:lnTo>
                  <a:pt x="18961" y="103242"/>
                </a:lnTo>
                <a:cubicBezTo>
                  <a:pt x="14620" y="98901"/>
                  <a:pt x="7570" y="98901"/>
                  <a:pt x="3230" y="103242"/>
                </a:cubicBezTo>
                <a:cubicBezTo>
                  <a:pt x="-1111" y="107583"/>
                  <a:pt x="-1111" y="114632"/>
                  <a:pt x="3230" y="118973"/>
                </a:cubicBezTo>
                <a:lnTo>
                  <a:pt x="58792" y="174536"/>
                </a:lnTo>
                <a:close/>
              </a:path>
            </a:pathLst>
          </a:custGeom>
          <a:solidFill>
            <a:srgbClr val="FF0000"/>
          </a:solidFill>
          <a:ln/>
        </p:spPr>
      </p:sp>
      <p:sp>
        <p:nvSpPr>
          <p:cNvPr id="11" name="Shape 8"/>
          <p:cNvSpPr/>
          <p:nvPr/>
        </p:nvSpPr>
        <p:spPr>
          <a:xfrm>
            <a:off x="1866900" y="3860799"/>
            <a:ext cx="1517984" cy="768149"/>
          </a:xfrm>
          <a:custGeom>
            <a:avLst/>
            <a:gdLst/>
            <a:ahLst/>
            <a:cxnLst/>
            <a:rect l="l" t="t" r="r" b="b"/>
            <a:pathLst>
              <a:path w="1447800" h="457200">
                <a:moveTo>
                  <a:pt x="101599" y="0"/>
                </a:moveTo>
                <a:lnTo>
                  <a:pt x="1346201" y="0"/>
                </a:lnTo>
                <a:cubicBezTo>
                  <a:pt x="1402313" y="0"/>
                  <a:pt x="1447800" y="45487"/>
                  <a:pt x="1447800" y="101599"/>
                </a:cubicBezTo>
                <a:lnTo>
                  <a:pt x="1447800" y="355601"/>
                </a:lnTo>
                <a:cubicBezTo>
                  <a:pt x="1447800" y="411713"/>
                  <a:pt x="1402313" y="457200"/>
                  <a:pt x="1346201" y="457200"/>
                </a:cubicBezTo>
                <a:lnTo>
                  <a:pt x="101599" y="457200"/>
                </a:lnTo>
                <a:cubicBezTo>
                  <a:pt x="45525" y="457200"/>
                  <a:pt x="0" y="411675"/>
                  <a:pt x="0" y="355601"/>
                </a:cubicBezTo>
                <a:lnTo>
                  <a:pt x="0" y="101599"/>
                </a:lnTo>
                <a:cubicBezTo>
                  <a:pt x="0" y="45525"/>
                  <a:pt x="45525" y="0"/>
                  <a:pt x="101599" y="0"/>
                </a:cubicBezTo>
                <a:close/>
              </a:path>
            </a:pathLst>
          </a:custGeom>
          <a:solidFill>
            <a:srgbClr val="D8BFD8">
              <a:alpha val="30196"/>
            </a:srgbClr>
          </a:solidFill>
          <a:ln/>
        </p:spPr>
      </p:sp>
      <p:sp>
        <p:nvSpPr>
          <p:cNvPr id="12" name="Text 9"/>
          <p:cNvSpPr/>
          <p:nvPr/>
        </p:nvSpPr>
        <p:spPr>
          <a:xfrm>
            <a:off x="1866900" y="4062262"/>
            <a:ext cx="1447800" cy="457200"/>
          </a:xfrm>
          <a:prstGeom prst="rect">
            <a:avLst/>
          </a:prstGeom>
          <a:noFill/>
          <a:ln/>
        </p:spPr>
        <p:txBody>
          <a:bodyPr wrap="square" lIns="101600" tIns="101600" rIns="101600" bIns="101600" rtlCol="0" anchor="ctr"/>
          <a:lstStyle/>
          <a:p>
            <a:pPr algn="ctr"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兴趣爱好边缘化</a:t>
            </a:r>
            <a:endParaRPr lang="en-US" sz="2000" dirty="0"/>
          </a:p>
        </p:txBody>
      </p:sp>
      <p:sp>
        <p:nvSpPr>
          <p:cNvPr id="13" name="Shape 10"/>
          <p:cNvSpPr/>
          <p:nvPr/>
        </p:nvSpPr>
        <p:spPr>
          <a:xfrm>
            <a:off x="2563528" y="4643454"/>
            <a:ext cx="133350" cy="177800"/>
          </a:xfrm>
          <a:custGeom>
            <a:avLst/>
            <a:gdLst/>
            <a:ahLst/>
            <a:cxnLst/>
            <a:rect l="l" t="t" r="r" b="b"/>
            <a:pathLst>
              <a:path w="133350" h="177800">
                <a:moveTo>
                  <a:pt x="58827" y="174536"/>
                </a:moveTo>
                <a:cubicBezTo>
                  <a:pt x="63168" y="178877"/>
                  <a:pt x="70217" y="178877"/>
                  <a:pt x="74558" y="174536"/>
                </a:cubicBezTo>
                <a:lnTo>
                  <a:pt x="130120" y="118973"/>
                </a:lnTo>
                <a:cubicBezTo>
                  <a:pt x="134461" y="114632"/>
                  <a:pt x="134461" y="107583"/>
                  <a:pt x="130120" y="103242"/>
                </a:cubicBezTo>
                <a:cubicBezTo>
                  <a:pt x="125780" y="98901"/>
                  <a:pt x="118730" y="98901"/>
                  <a:pt x="114389" y="103242"/>
                </a:cubicBezTo>
                <a:lnTo>
                  <a:pt x="77788" y="139844"/>
                </a:lnTo>
                <a:lnTo>
                  <a:pt x="77788" y="11112"/>
                </a:lnTo>
                <a:cubicBezTo>
                  <a:pt x="77788" y="4966"/>
                  <a:pt x="72822" y="0"/>
                  <a:pt x="66675" y="0"/>
                </a:cubicBezTo>
                <a:cubicBezTo>
                  <a:pt x="60528" y="0"/>
                  <a:pt x="55563" y="4966"/>
                  <a:pt x="55563" y="11112"/>
                </a:cubicBezTo>
                <a:lnTo>
                  <a:pt x="55563" y="139844"/>
                </a:lnTo>
                <a:lnTo>
                  <a:pt x="18961" y="103242"/>
                </a:lnTo>
                <a:cubicBezTo>
                  <a:pt x="14620" y="98901"/>
                  <a:pt x="7570" y="98901"/>
                  <a:pt x="3230" y="103242"/>
                </a:cubicBezTo>
                <a:cubicBezTo>
                  <a:pt x="-1111" y="107583"/>
                  <a:pt x="-1111" y="114632"/>
                  <a:pt x="3230" y="118973"/>
                </a:cubicBezTo>
                <a:lnTo>
                  <a:pt x="58792" y="174536"/>
                </a:lnTo>
                <a:close/>
              </a:path>
            </a:pathLst>
          </a:custGeom>
          <a:solidFill>
            <a:srgbClr val="FF0000"/>
          </a:solidFill>
          <a:ln/>
        </p:spPr>
      </p:sp>
      <p:sp>
        <p:nvSpPr>
          <p:cNvPr id="14" name="Shape 11"/>
          <p:cNvSpPr/>
          <p:nvPr/>
        </p:nvSpPr>
        <p:spPr>
          <a:xfrm>
            <a:off x="1866900" y="4821254"/>
            <a:ext cx="1517984" cy="768149"/>
          </a:xfrm>
          <a:custGeom>
            <a:avLst/>
            <a:gdLst/>
            <a:ahLst/>
            <a:cxnLst/>
            <a:rect l="l" t="t" r="r" b="b"/>
            <a:pathLst>
              <a:path w="1447800" h="457200">
                <a:moveTo>
                  <a:pt x="101599" y="0"/>
                </a:moveTo>
                <a:lnTo>
                  <a:pt x="1346201" y="0"/>
                </a:lnTo>
                <a:cubicBezTo>
                  <a:pt x="1402313" y="0"/>
                  <a:pt x="1447800" y="45487"/>
                  <a:pt x="1447800" y="101599"/>
                </a:cubicBezTo>
                <a:lnTo>
                  <a:pt x="1447800" y="355601"/>
                </a:lnTo>
                <a:cubicBezTo>
                  <a:pt x="1447800" y="411713"/>
                  <a:pt x="1402313" y="457200"/>
                  <a:pt x="1346201" y="457200"/>
                </a:cubicBezTo>
                <a:lnTo>
                  <a:pt x="101599" y="457200"/>
                </a:lnTo>
                <a:cubicBezTo>
                  <a:pt x="45525" y="457200"/>
                  <a:pt x="0" y="411675"/>
                  <a:pt x="0" y="355601"/>
                </a:cubicBezTo>
                <a:lnTo>
                  <a:pt x="0" y="101599"/>
                </a:lnTo>
                <a:cubicBezTo>
                  <a:pt x="0" y="45525"/>
                  <a:pt x="45525" y="0"/>
                  <a:pt x="101599" y="0"/>
                </a:cubicBezTo>
                <a:close/>
              </a:path>
            </a:pathLst>
          </a:custGeom>
          <a:solidFill>
            <a:srgbClr val="D8BFD8">
              <a:alpha val="30196"/>
            </a:srgbClr>
          </a:solidFill>
          <a:ln/>
        </p:spPr>
      </p:sp>
      <p:sp>
        <p:nvSpPr>
          <p:cNvPr id="15" name="Text 12"/>
          <p:cNvSpPr/>
          <p:nvPr/>
        </p:nvSpPr>
        <p:spPr>
          <a:xfrm>
            <a:off x="1866900" y="4986355"/>
            <a:ext cx="1447800" cy="457200"/>
          </a:xfrm>
          <a:prstGeom prst="rect">
            <a:avLst/>
          </a:prstGeom>
          <a:noFill/>
          <a:ln/>
        </p:spPr>
        <p:txBody>
          <a:bodyPr wrap="square" lIns="101600" tIns="101600" rIns="101600" bIns="101600" rtlCol="0" anchor="ctr"/>
          <a:lstStyle/>
          <a:p>
            <a:pPr algn="ctr"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情绪资源枯竭</a:t>
            </a:r>
            <a:endParaRPr lang="en-US" sz="2000" dirty="0"/>
          </a:p>
        </p:txBody>
      </p:sp>
      <p:sp>
        <p:nvSpPr>
          <p:cNvPr id="16" name="Shape 13"/>
          <p:cNvSpPr/>
          <p:nvPr/>
        </p:nvSpPr>
        <p:spPr>
          <a:xfrm>
            <a:off x="5486400" y="2946400"/>
            <a:ext cx="1219200" cy="1219200"/>
          </a:xfrm>
          <a:custGeom>
            <a:avLst/>
            <a:gdLst/>
            <a:ahLst/>
            <a:cxnLst/>
            <a:rect l="l" t="t" r="r" b="b"/>
            <a:pathLst>
              <a:path w="1219200" h="1219200">
                <a:moveTo>
                  <a:pt x="609600" y="0"/>
                </a:moveTo>
                <a:lnTo>
                  <a:pt x="609600" y="0"/>
                </a:lnTo>
                <a:cubicBezTo>
                  <a:pt x="946047" y="0"/>
                  <a:pt x="1219200" y="273153"/>
                  <a:pt x="1219200" y="609600"/>
                </a:cubicBezTo>
                <a:lnTo>
                  <a:pt x="1219200" y="609600"/>
                </a:lnTo>
                <a:cubicBezTo>
                  <a:pt x="1219200" y="946047"/>
                  <a:pt x="946047" y="1219200"/>
                  <a:pt x="609600" y="1219200"/>
                </a:cubicBezTo>
                <a:lnTo>
                  <a:pt x="609600" y="1219200"/>
                </a:lnTo>
                <a:cubicBezTo>
                  <a:pt x="273153" y="1219200"/>
                  <a:pt x="0" y="946047"/>
                  <a:pt x="0" y="609600"/>
                </a:cubicBezTo>
                <a:lnTo>
                  <a:pt x="0" y="609600"/>
                </a:lnTo>
                <a:cubicBezTo>
                  <a:pt x="0" y="273153"/>
                  <a:pt x="273153" y="0"/>
                  <a:pt x="609600" y="0"/>
                </a:cubicBezTo>
                <a:close/>
              </a:path>
            </a:pathLst>
          </a:custGeom>
          <a:solidFill>
            <a:srgbClr val="FFC0CB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7" name="Shape 14"/>
          <p:cNvSpPr/>
          <p:nvPr/>
        </p:nvSpPr>
        <p:spPr>
          <a:xfrm>
            <a:off x="5791200" y="32512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598408" y="179308"/>
                </a:moveTo>
                <a:lnTo>
                  <a:pt x="484108" y="293608"/>
                </a:lnTo>
                <a:cubicBezTo>
                  <a:pt x="473154" y="304562"/>
                  <a:pt x="456843" y="307777"/>
                  <a:pt x="442555" y="301823"/>
                </a:cubicBezTo>
                <a:cubicBezTo>
                  <a:pt x="428268" y="295870"/>
                  <a:pt x="419100" y="282059"/>
                  <a:pt x="419100" y="266700"/>
                </a:cubicBezTo>
                <a:lnTo>
                  <a:pt x="419100" y="190500"/>
                </a:lnTo>
                <a:lnTo>
                  <a:pt x="38100" y="190500"/>
                </a:lnTo>
                <a:cubicBezTo>
                  <a:pt x="17026" y="190500"/>
                  <a:pt x="0" y="173474"/>
                  <a:pt x="0" y="152400"/>
                </a:cubicBezTo>
                <a:cubicBezTo>
                  <a:pt x="0" y="131326"/>
                  <a:pt x="17026" y="114300"/>
                  <a:pt x="38100" y="114300"/>
                </a:cubicBezTo>
                <a:lnTo>
                  <a:pt x="419100" y="114300"/>
                </a:lnTo>
                <a:lnTo>
                  <a:pt x="419100" y="38100"/>
                </a:lnTo>
                <a:cubicBezTo>
                  <a:pt x="419100" y="22741"/>
                  <a:pt x="428387" y="8811"/>
                  <a:pt x="442674" y="2857"/>
                </a:cubicBezTo>
                <a:cubicBezTo>
                  <a:pt x="456962" y="-3096"/>
                  <a:pt x="473273" y="238"/>
                  <a:pt x="484227" y="11073"/>
                </a:cubicBezTo>
                <a:lnTo>
                  <a:pt x="598527" y="125373"/>
                </a:lnTo>
                <a:cubicBezTo>
                  <a:pt x="613410" y="140256"/>
                  <a:pt x="613410" y="164425"/>
                  <a:pt x="598527" y="179308"/>
                </a:cubicBezTo>
                <a:close/>
                <a:moveTo>
                  <a:pt x="125373" y="598408"/>
                </a:moveTo>
                <a:lnTo>
                  <a:pt x="11073" y="484108"/>
                </a:lnTo>
                <a:cubicBezTo>
                  <a:pt x="-3810" y="469225"/>
                  <a:pt x="-3810" y="445056"/>
                  <a:pt x="11073" y="430173"/>
                </a:cubicBezTo>
                <a:lnTo>
                  <a:pt x="125373" y="315873"/>
                </a:lnTo>
                <a:cubicBezTo>
                  <a:pt x="136327" y="304919"/>
                  <a:pt x="152638" y="301704"/>
                  <a:pt x="166926" y="307658"/>
                </a:cubicBezTo>
                <a:cubicBezTo>
                  <a:pt x="181213" y="313611"/>
                  <a:pt x="190500" y="327541"/>
                  <a:pt x="190500" y="342900"/>
                </a:cubicBezTo>
                <a:lnTo>
                  <a:pt x="190500" y="419100"/>
                </a:lnTo>
                <a:lnTo>
                  <a:pt x="571500" y="419100"/>
                </a:lnTo>
                <a:cubicBezTo>
                  <a:pt x="592574" y="419100"/>
                  <a:pt x="609600" y="436126"/>
                  <a:pt x="609600" y="457200"/>
                </a:cubicBezTo>
                <a:cubicBezTo>
                  <a:pt x="609600" y="478274"/>
                  <a:pt x="592574" y="495300"/>
                  <a:pt x="571500" y="495300"/>
                </a:cubicBezTo>
                <a:lnTo>
                  <a:pt x="190500" y="495300"/>
                </a:lnTo>
                <a:lnTo>
                  <a:pt x="190500" y="571500"/>
                </a:lnTo>
                <a:cubicBezTo>
                  <a:pt x="190500" y="586859"/>
                  <a:pt x="181213" y="600789"/>
                  <a:pt x="166926" y="606743"/>
                </a:cubicBezTo>
                <a:cubicBezTo>
                  <a:pt x="152638" y="612696"/>
                  <a:pt x="136327" y="609362"/>
                  <a:pt x="125373" y="598527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8" name="Text 15"/>
          <p:cNvSpPr/>
          <p:nvPr/>
        </p:nvSpPr>
        <p:spPr>
          <a:xfrm>
            <a:off x="8712200" y="1790700"/>
            <a:ext cx="2032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修复的正向循环</a:t>
            </a:r>
            <a:endParaRPr lang="en-US" sz="1600" dirty="0"/>
          </a:p>
        </p:txBody>
      </p:sp>
      <p:sp>
        <p:nvSpPr>
          <p:cNvPr id="19" name="Shape 16"/>
          <p:cNvSpPr/>
          <p:nvPr/>
        </p:nvSpPr>
        <p:spPr>
          <a:xfrm>
            <a:off x="8877300" y="2317750"/>
            <a:ext cx="1447800" cy="457200"/>
          </a:xfrm>
          <a:custGeom>
            <a:avLst/>
            <a:gdLst/>
            <a:ahLst/>
            <a:cxnLst/>
            <a:rect l="l" t="t" r="r" b="b"/>
            <a:pathLst>
              <a:path w="1447800" h="457200">
                <a:moveTo>
                  <a:pt x="101599" y="0"/>
                </a:moveTo>
                <a:lnTo>
                  <a:pt x="1346201" y="0"/>
                </a:lnTo>
                <a:cubicBezTo>
                  <a:pt x="1402313" y="0"/>
                  <a:pt x="1447800" y="45487"/>
                  <a:pt x="1447800" y="101599"/>
                </a:cubicBezTo>
                <a:lnTo>
                  <a:pt x="1447800" y="355601"/>
                </a:lnTo>
                <a:cubicBezTo>
                  <a:pt x="1447800" y="411713"/>
                  <a:pt x="1402313" y="457200"/>
                  <a:pt x="1346201" y="457200"/>
                </a:cubicBezTo>
                <a:lnTo>
                  <a:pt x="101599" y="457200"/>
                </a:lnTo>
                <a:cubicBezTo>
                  <a:pt x="45525" y="457200"/>
                  <a:pt x="0" y="411675"/>
                  <a:pt x="0" y="355601"/>
                </a:cubicBezTo>
                <a:lnTo>
                  <a:pt x="0" y="101599"/>
                </a:lnTo>
                <a:cubicBezTo>
                  <a:pt x="0" y="45525"/>
                  <a:pt x="45525" y="0"/>
                  <a:pt x="101599" y="0"/>
                </a:cubicBezTo>
                <a:close/>
              </a:path>
            </a:pathLst>
          </a:custGeom>
          <a:solidFill>
            <a:srgbClr val="ADD8E6">
              <a:alpha val="30196"/>
            </a:srgbClr>
          </a:solidFill>
          <a:ln/>
        </p:spPr>
      </p:sp>
      <p:sp>
        <p:nvSpPr>
          <p:cNvPr id="20" name="Text 17"/>
          <p:cNvSpPr/>
          <p:nvPr/>
        </p:nvSpPr>
        <p:spPr>
          <a:xfrm>
            <a:off x="8877300" y="2184399"/>
            <a:ext cx="1517984" cy="768149"/>
          </a:xfrm>
          <a:prstGeom prst="rect">
            <a:avLst/>
          </a:prstGeom>
          <a:noFill/>
          <a:ln/>
        </p:spPr>
        <p:txBody>
          <a:bodyPr wrap="square" lIns="101600" tIns="101600" rIns="101600" bIns="101600" rtlCol="0" anchor="ctr"/>
          <a:lstStyle/>
          <a:p>
            <a:pPr algn="ctr"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微行动撬动改变</a:t>
            </a:r>
            <a:endParaRPr lang="en-US" sz="2000" dirty="0"/>
          </a:p>
        </p:txBody>
      </p:sp>
      <p:sp>
        <p:nvSpPr>
          <p:cNvPr id="21" name="Shape 18"/>
          <p:cNvSpPr/>
          <p:nvPr/>
        </p:nvSpPr>
        <p:spPr>
          <a:xfrm>
            <a:off x="9537700" y="2908300"/>
            <a:ext cx="133350" cy="177800"/>
          </a:xfrm>
          <a:custGeom>
            <a:avLst/>
            <a:gdLst/>
            <a:ahLst/>
            <a:cxnLst/>
            <a:rect l="l" t="t" r="r" b="b"/>
            <a:pathLst>
              <a:path w="133350" h="177800">
                <a:moveTo>
                  <a:pt x="74523" y="6042"/>
                </a:moveTo>
                <a:cubicBezTo>
                  <a:pt x="70182" y="1702"/>
                  <a:pt x="63133" y="1702"/>
                  <a:pt x="58792" y="6042"/>
                </a:cubicBezTo>
                <a:lnTo>
                  <a:pt x="3230" y="61605"/>
                </a:lnTo>
                <a:cubicBezTo>
                  <a:pt x="-1111" y="65946"/>
                  <a:pt x="-1111" y="72995"/>
                  <a:pt x="3230" y="77336"/>
                </a:cubicBezTo>
                <a:cubicBezTo>
                  <a:pt x="7570" y="81677"/>
                  <a:pt x="14620" y="81677"/>
                  <a:pt x="18961" y="77336"/>
                </a:cubicBezTo>
                <a:lnTo>
                  <a:pt x="55563" y="40734"/>
                </a:lnTo>
                <a:lnTo>
                  <a:pt x="55563" y="169466"/>
                </a:lnTo>
                <a:cubicBezTo>
                  <a:pt x="55563" y="175612"/>
                  <a:pt x="60528" y="180578"/>
                  <a:pt x="66675" y="180578"/>
                </a:cubicBezTo>
                <a:cubicBezTo>
                  <a:pt x="72822" y="180578"/>
                  <a:pt x="77788" y="175612"/>
                  <a:pt x="77788" y="169466"/>
                </a:cubicBezTo>
                <a:lnTo>
                  <a:pt x="77788" y="40734"/>
                </a:lnTo>
                <a:lnTo>
                  <a:pt x="114389" y="77336"/>
                </a:lnTo>
                <a:cubicBezTo>
                  <a:pt x="118730" y="81677"/>
                  <a:pt x="125780" y="81677"/>
                  <a:pt x="130120" y="77336"/>
                </a:cubicBezTo>
                <a:cubicBezTo>
                  <a:pt x="134461" y="72995"/>
                  <a:pt x="134461" y="65946"/>
                  <a:pt x="130120" y="61605"/>
                </a:cubicBezTo>
                <a:lnTo>
                  <a:pt x="74558" y="6042"/>
                </a:lnTo>
                <a:close/>
              </a:path>
            </a:pathLst>
          </a:custGeom>
          <a:solidFill>
            <a:schemeClr val="tx2">
              <a:lumMod val="75000"/>
              <a:lumOff val="25000"/>
            </a:schemeClr>
          </a:solidFill>
          <a:ln/>
        </p:spPr>
      </p:sp>
      <p:sp>
        <p:nvSpPr>
          <p:cNvPr id="22" name="Shape 19"/>
          <p:cNvSpPr/>
          <p:nvPr/>
        </p:nvSpPr>
        <p:spPr>
          <a:xfrm>
            <a:off x="8877300" y="3022599"/>
            <a:ext cx="1517984" cy="768149"/>
          </a:xfrm>
          <a:custGeom>
            <a:avLst/>
            <a:gdLst/>
            <a:ahLst/>
            <a:cxnLst/>
            <a:rect l="l" t="t" r="r" b="b"/>
            <a:pathLst>
              <a:path w="1447800" h="457200">
                <a:moveTo>
                  <a:pt x="101599" y="0"/>
                </a:moveTo>
                <a:lnTo>
                  <a:pt x="1346201" y="0"/>
                </a:lnTo>
                <a:cubicBezTo>
                  <a:pt x="1402313" y="0"/>
                  <a:pt x="1447800" y="45487"/>
                  <a:pt x="1447800" y="101599"/>
                </a:cubicBezTo>
                <a:lnTo>
                  <a:pt x="1447800" y="355601"/>
                </a:lnTo>
                <a:cubicBezTo>
                  <a:pt x="1447800" y="411713"/>
                  <a:pt x="1402313" y="457200"/>
                  <a:pt x="1346201" y="457200"/>
                </a:cubicBezTo>
                <a:lnTo>
                  <a:pt x="101599" y="457200"/>
                </a:lnTo>
                <a:cubicBezTo>
                  <a:pt x="45525" y="457200"/>
                  <a:pt x="0" y="411675"/>
                  <a:pt x="0" y="355601"/>
                </a:cubicBezTo>
                <a:lnTo>
                  <a:pt x="0" y="101599"/>
                </a:lnTo>
                <a:cubicBezTo>
                  <a:pt x="0" y="45525"/>
                  <a:pt x="45525" y="0"/>
                  <a:pt x="101599" y="0"/>
                </a:cubicBezTo>
                <a:close/>
              </a:path>
            </a:pathLst>
          </a:custGeom>
          <a:solidFill>
            <a:srgbClr val="ADD8E6">
              <a:alpha val="30196"/>
            </a:srgbClr>
          </a:solidFill>
          <a:ln/>
        </p:spPr>
      </p:sp>
      <p:sp>
        <p:nvSpPr>
          <p:cNvPr id="23" name="Text 20"/>
          <p:cNvSpPr/>
          <p:nvPr/>
        </p:nvSpPr>
        <p:spPr>
          <a:xfrm>
            <a:off x="8877300" y="3187700"/>
            <a:ext cx="1447800" cy="457200"/>
          </a:xfrm>
          <a:prstGeom prst="rect">
            <a:avLst/>
          </a:prstGeom>
          <a:noFill/>
          <a:ln/>
        </p:spPr>
        <p:txBody>
          <a:bodyPr wrap="square" lIns="101600" tIns="101600" rIns="101600" bIns="101600" rtlCol="0" anchor="ctr"/>
          <a:lstStyle/>
          <a:p>
            <a:pPr algn="ctr"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塌陷区得分提升</a:t>
            </a:r>
            <a:endParaRPr lang="en-US" sz="2000" dirty="0"/>
          </a:p>
        </p:txBody>
      </p:sp>
      <p:sp>
        <p:nvSpPr>
          <p:cNvPr id="24" name="Shape 21"/>
          <p:cNvSpPr/>
          <p:nvPr/>
        </p:nvSpPr>
        <p:spPr>
          <a:xfrm>
            <a:off x="9537700" y="3746500"/>
            <a:ext cx="133350" cy="177800"/>
          </a:xfrm>
          <a:custGeom>
            <a:avLst/>
            <a:gdLst/>
            <a:ahLst/>
            <a:cxnLst/>
            <a:rect l="l" t="t" r="r" b="b"/>
            <a:pathLst>
              <a:path w="133350" h="177800">
                <a:moveTo>
                  <a:pt x="74523" y="6042"/>
                </a:moveTo>
                <a:cubicBezTo>
                  <a:pt x="70182" y="1702"/>
                  <a:pt x="63133" y="1702"/>
                  <a:pt x="58792" y="6042"/>
                </a:cubicBezTo>
                <a:lnTo>
                  <a:pt x="3230" y="61605"/>
                </a:lnTo>
                <a:cubicBezTo>
                  <a:pt x="-1111" y="65946"/>
                  <a:pt x="-1111" y="72995"/>
                  <a:pt x="3230" y="77336"/>
                </a:cubicBezTo>
                <a:cubicBezTo>
                  <a:pt x="7570" y="81677"/>
                  <a:pt x="14620" y="81677"/>
                  <a:pt x="18961" y="77336"/>
                </a:cubicBezTo>
                <a:lnTo>
                  <a:pt x="55563" y="40734"/>
                </a:lnTo>
                <a:lnTo>
                  <a:pt x="55563" y="169466"/>
                </a:lnTo>
                <a:cubicBezTo>
                  <a:pt x="55563" y="175612"/>
                  <a:pt x="60528" y="180578"/>
                  <a:pt x="66675" y="180578"/>
                </a:cubicBezTo>
                <a:cubicBezTo>
                  <a:pt x="72822" y="180578"/>
                  <a:pt x="77788" y="175612"/>
                  <a:pt x="77788" y="169466"/>
                </a:cubicBezTo>
                <a:lnTo>
                  <a:pt x="77788" y="40734"/>
                </a:lnTo>
                <a:lnTo>
                  <a:pt x="114389" y="77336"/>
                </a:lnTo>
                <a:cubicBezTo>
                  <a:pt x="118730" y="81677"/>
                  <a:pt x="125780" y="81677"/>
                  <a:pt x="130120" y="77336"/>
                </a:cubicBezTo>
                <a:cubicBezTo>
                  <a:pt x="134461" y="72995"/>
                  <a:pt x="134461" y="65946"/>
                  <a:pt x="130120" y="61605"/>
                </a:cubicBezTo>
                <a:lnTo>
                  <a:pt x="74558" y="6042"/>
                </a:lnTo>
                <a:close/>
              </a:path>
            </a:pathLst>
          </a:custGeom>
          <a:solidFill>
            <a:schemeClr val="tx2">
              <a:lumMod val="75000"/>
              <a:lumOff val="25000"/>
            </a:schemeClr>
          </a:solidFill>
          <a:ln/>
        </p:spPr>
      </p:sp>
      <p:sp>
        <p:nvSpPr>
          <p:cNvPr id="25" name="Shape 22"/>
          <p:cNvSpPr/>
          <p:nvPr/>
        </p:nvSpPr>
        <p:spPr>
          <a:xfrm>
            <a:off x="8877300" y="3860799"/>
            <a:ext cx="1517984" cy="768149"/>
          </a:xfrm>
          <a:custGeom>
            <a:avLst/>
            <a:gdLst/>
            <a:ahLst/>
            <a:cxnLst/>
            <a:rect l="l" t="t" r="r" b="b"/>
            <a:pathLst>
              <a:path w="1447800" h="457200">
                <a:moveTo>
                  <a:pt x="101599" y="0"/>
                </a:moveTo>
                <a:lnTo>
                  <a:pt x="1346201" y="0"/>
                </a:lnTo>
                <a:cubicBezTo>
                  <a:pt x="1402313" y="0"/>
                  <a:pt x="1447800" y="45487"/>
                  <a:pt x="1447800" y="101599"/>
                </a:cubicBezTo>
                <a:lnTo>
                  <a:pt x="1447800" y="355601"/>
                </a:lnTo>
                <a:cubicBezTo>
                  <a:pt x="1447800" y="411713"/>
                  <a:pt x="1402313" y="457200"/>
                  <a:pt x="1346201" y="457200"/>
                </a:cubicBezTo>
                <a:lnTo>
                  <a:pt x="101599" y="457200"/>
                </a:lnTo>
                <a:cubicBezTo>
                  <a:pt x="45525" y="457200"/>
                  <a:pt x="0" y="411675"/>
                  <a:pt x="0" y="355601"/>
                </a:cubicBezTo>
                <a:lnTo>
                  <a:pt x="0" y="101599"/>
                </a:lnTo>
                <a:cubicBezTo>
                  <a:pt x="0" y="45525"/>
                  <a:pt x="45525" y="0"/>
                  <a:pt x="101599" y="0"/>
                </a:cubicBezTo>
                <a:close/>
              </a:path>
            </a:pathLst>
          </a:custGeom>
          <a:solidFill>
            <a:srgbClr val="ADD8E6">
              <a:alpha val="30196"/>
            </a:srgbClr>
          </a:solidFill>
          <a:ln/>
        </p:spPr>
      </p:sp>
      <p:sp>
        <p:nvSpPr>
          <p:cNvPr id="26" name="Text 23"/>
          <p:cNvSpPr/>
          <p:nvPr/>
        </p:nvSpPr>
        <p:spPr>
          <a:xfrm>
            <a:off x="8877300" y="4025900"/>
            <a:ext cx="1447800" cy="457200"/>
          </a:xfrm>
          <a:prstGeom prst="rect">
            <a:avLst/>
          </a:prstGeom>
          <a:noFill/>
          <a:ln/>
        </p:spPr>
        <p:txBody>
          <a:bodyPr wrap="square" lIns="101600" tIns="101600" rIns="101600" bIns="101600" rtlCol="0" anchor="ctr"/>
          <a:lstStyle/>
          <a:p>
            <a:pPr algn="ctr"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情绪稳定性增强</a:t>
            </a:r>
            <a:endParaRPr lang="en-US" sz="2000" dirty="0"/>
          </a:p>
        </p:txBody>
      </p:sp>
      <p:sp>
        <p:nvSpPr>
          <p:cNvPr id="27" name="Shape 24"/>
          <p:cNvSpPr/>
          <p:nvPr/>
        </p:nvSpPr>
        <p:spPr>
          <a:xfrm>
            <a:off x="9542513" y="4691077"/>
            <a:ext cx="133350" cy="177800"/>
          </a:xfrm>
          <a:custGeom>
            <a:avLst/>
            <a:gdLst/>
            <a:ahLst/>
            <a:cxnLst/>
            <a:rect l="l" t="t" r="r" b="b"/>
            <a:pathLst>
              <a:path w="133350" h="177800">
                <a:moveTo>
                  <a:pt x="74523" y="6042"/>
                </a:moveTo>
                <a:cubicBezTo>
                  <a:pt x="70182" y="1702"/>
                  <a:pt x="63133" y="1702"/>
                  <a:pt x="58792" y="6042"/>
                </a:cubicBezTo>
                <a:lnTo>
                  <a:pt x="3230" y="61605"/>
                </a:lnTo>
                <a:cubicBezTo>
                  <a:pt x="-1111" y="65946"/>
                  <a:pt x="-1111" y="72995"/>
                  <a:pt x="3230" y="77336"/>
                </a:cubicBezTo>
                <a:cubicBezTo>
                  <a:pt x="7570" y="81677"/>
                  <a:pt x="14620" y="81677"/>
                  <a:pt x="18961" y="77336"/>
                </a:cubicBezTo>
                <a:lnTo>
                  <a:pt x="55563" y="40734"/>
                </a:lnTo>
                <a:lnTo>
                  <a:pt x="55563" y="169466"/>
                </a:lnTo>
                <a:cubicBezTo>
                  <a:pt x="55563" y="175612"/>
                  <a:pt x="60528" y="180578"/>
                  <a:pt x="66675" y="180578"/>
                </a:cubicBezTo>
                <a:cubicBezTo>
                  <a:pt x="72822" y="180578"/>
                  <a:pt x="77788" y="175612"/>
                  <a:pt x="77788" y="169466"/>
                </a:cubicBezTo>
                <a:lnTo>
                  <a:pt x="77788" y="40734"/>
                </a:lnTo>
                <a:lnTo>
                  <a:pt x="114389" y="77336"/>
                </a:lnTo>
                <a:cubicBezTo>
                  <a:pt x="118730" y="81677"/>
                  <a:pt x="125780" y="81677"/>
                  <a:pt x="130120" y="77336"/>
                </a:cubicBezTo>
                <a:cubicBezTo>
                  <a:pt x="134461" y="72995"/>
                  <a:pt x="134461" y="65946"/>
                  <a:pt x="130120" y="61605"/>
                </a:cubicBezTo>
                <a:lnTo>
                  <a:pt x="74558" y="6042"/>
                </a:lnTo>
                <a:close/>
              </a:path>
            </a:pathLst>
          </a:custGeom>
          <a:solidFill>
            <a:schemeClr val="tx2">
              <a:lumMod val="75000"/>
              <a:lumOff val="25000"/>
            </a:schemeClr>
          </a:solidFill>
          <a:ln/>
        </p:spPr>
      </p:sp>
      <p:sp>
        <p:nvSpPr>
          <p:cNvPr id="28" name="Shape 25"/>
          <p:cNvSpPr/>
          <p:nvPr/>
        </p:nvSpPr>
        <p:spPr>
          <a:xfrm>
            <a:off x="8912058" y="4876132"/>
            <a:ext cx="1517984" cy="768149"/>
          </a:xfrm>
          <a:custGeom>
            <a:avLst/>
            <a:gdLst/>
            <a:ahLst/>
            <a:cxnLst/>
            <a:rect l="l" t="t" r="r" b="b"/>
            <a:pathLst>
              <a:path w="1447800" h="457200">
                <a:moveTo>
                  <a:pt x="101599" y="0"/>
                </a:moveTo>
                <a:lnTo>
                  <a:pt x="1346201" y="0"/>
                </a:lnTo>
                <a:cubicBezTo>
                  <a:pt x="1402313" y="0"/>
                  <a:pt x="1447800" y="45487"/>
                  <a:pt x="1447800" y="101599"/>
                </a:cubicBezTo>
                <a:lnTo>
                  <a:pt x="1447800" y="355601"/>
                </a:lnTo>
                <a:cubicBezTo>
                  <a:pt x="1447800" y="411713"/>
                  <a:pt x="1402313" y="457200"/>
                  <a:pt x="1346201" y="457200"/>
                </a:cubicBezTo>
                <a:lnTo>
                  <a:pt x="101599" y="457200"/>
                </a:lnTo>
                <a:cubicBezTo>
                  <a:pt x="45525" y="457200"/>
                  <a:pt x="0" y="411675"/>
                  <a:pt x="0" y="355601"/>
                </a:cubicBezTo>
                <a:lnTo>
                  <a:pt x="0" y="101599"/>
                </a:lnTo>
                <a:cubicBezTo>
                  <a:pt x="0" y="45525"/>
                  <a:pt x="45525" y="0"/>
                  <a:pt x="101599" y="0"/>
                </a:cubicBezTo>
                <a:close/>
              </a:path>
            </a:pathLst>
          </a:custGeom>
          <a:solidFill>
            <a:srgbClr val="ADD8E6">
              <a:alpha val="30196"/>
            </a:srgbClr>
          </a:solidFill>
          <a:ln/>
        </p:spPr>
      </p:sp>
      <p:sp>
        <p:nvSpPr>
          <p:cNvPr id="29" name="Text 26"/>
          <p:cNvSpPr/>
          <p:nvPr/>
        </p:nvSpPr>
        <p:spPr>
          <a:xfrm>
            <a:off x="8912058" y="5041233"/>
            <a:ext cx="1447800" cy="457200"/>
          </a:xfrm>
          <a:prstGeom prst="rect">
            <a:avLst/>
          </a:prstGeom>
          <a:noFill/>
          <a:ln/>
        </p:spPr>
        <p:txBody>
          <a:bodyPr wrap="square" lIns="101600" tIns="101600" rIns="101600" bIns="101600" rtlCol="0" anchor="ctr"/>
          <a:lstStyle/>
          <a:p>
            <a:pPr algn="ctr"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关系满意度提高</a:t>
            </a:r>
            <a:endParaRPr lang="en-US" sz="2000" dirty="0"/>
          </a:p>
        </p:txBody>
      </p:sp>
      <p:sp>
        <p:nvSpPr>
          <p:cNvPr id="30" name="Text 27"/>
          <p:cNvSpPr/>
          <p:nvPr/>
        </p:nvSpPr>
        <p:spPr>
          <a:xfrm>
            <a:off x="152400" y="5946340"/>
            <a:ext cx="11887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修复无需大刀阔斧，只需在</a:t>
            </a:r>
            <a:r>
              <a:rPr lang="en-US" sz="2400" dirty="0">
                <a:solidFill>
                  <a:srgbClr val="333333"/>
                </a:solidFill>
                <a:highlight>
                  <a:srgbClr val="FFC0CB">
                    <a:alpha val="5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“最小可改维度” </a:t>
            </a: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启动正向循环。</a:t>
            </a:r>
            <a:endParaRPr lang="en-US" sz="2400" dirty="0"/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8153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27450" y="3348673"/>
            <a:ext cx="4599305" cy="129103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价值澄清：撰写个人爱情观宣言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489</Words>
  <Application>Microsoft Office PowerPoint</Application>
  <PresentationFormat>宽屏</PresentationFormat>
  <Paragraphs>161</Paragraphs>
  <Slides>21</Slides>
  <Notes>21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5" baseType="lpstr">
      <vt:lpstr>Noto Sans SC</vt:lpstr>
      <vt:lpstr>MiSans</vt:lpstr>
      <vt:lpstr>Arial</vt:lpstr>
      <vt:lpstr>Custom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Moonshot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爱情观整合与展望</dc:title>
  <dc:subject>爱情观整合与展望</dc:subject>
  <dc:creator>Kimi</dc:creator>
  <cp:lastModifiedBy>Xiaoling Li</cp:lastModifiedBy>
  <cp:revision>6</cp:revision>
  <dcterms:created xsi:type="dcterms:W3CDTF">2025-11-05T13:03:12Z</dcterms:created>
  <dcterms:modified xsi:type="dcterms:W3CDTF">2025-11-09T03:29:27Z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{"Label":"爱情观整合与展望","ContentProducer":"001191110108MACG2KBH8F10000","ProduceID":"d45k801sfuv0u1hi90jg","ReservedCode1":"","ContentPropagator":"001191110108MACG2KBH8F20000","PropagateID":"d45k801sfuv0u1hi90jg","ReservedCode2":""}</vt:lpwstr>
  </property>
</Properties>
</file>