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MiSans" panose="02010600030101010101" charset="-122"/>
      <p:regular r:id="rId24"/>
    </p:embeddedFont>
    <p:embeddedFont>
      <p:font typeface="Noto Sans SC" panose="020B0200000000000000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31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12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：爱与独立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——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在亲密中</a:t>
            </a:r>
            <a:r>
              <a:rPr lang="zh-CN" altLang="en-US" sz="540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保持自我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540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三大典型冲突情境预演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1439335"/>
            <a:ext cx="11684000" cy="863600"/>
          </a:xfrm>
          <a:custGeom>
            <a:avLst/>
            <a:gdLst/>
            <a:ahLst/>
            <a:cxnLst/>
            <a:rect l="l" t="t" r="r" b="b"/>
            <a:pathLst>
              <a:path w="11684000" h="863600">
                <a:moveTo>
                  <a:pt x="101603" y="0"/>
                </a:moveTo>
                <a:lnTo>
                  <a:pt x="11582397" y="0"/>
                </a:lnTo>
                <a:cubicBezTo>
                  <a:pt x="11638511" y="0"/>
                  <a:pt x="11684000" y="45489"/>
                  <a:pt x="11684000" y="101603"/>
                </a:cubicBezTo>
                <a:lnTo>
                  <a:pt x="11684000" y="761997"/>
                </a:lnTo>
                <a:cubicBezTo>
                  <a:pt x="11684000" y="818111"/>
                  <a:pt x="11638511" y="863600"/>
                  <a:pt x="11582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25475" y="168063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105147"/>
                </a:moveTo>
                <a:lnTo>
                  <a:pt x="190500" y="335310"/>
                </a:lnTo>
                <a:lnTo>
                  <a:pt x="190872" y="335161"/>
                </a:lnTo>
                <a:cubicBezTo>
                  <a:pt x="231502" y="318269"/>
                  <a:pt x="275109" y="309563"/>
                  <a:pt x="319088" y="309563"/>
                </a:cubicBezTo>
                <a:lnTo>
                  <a:pt x="333375" y="309563"/>
                </a:lnTo>
                <a:lnTo>
                  <a:pt x="333375" y="71438"/>
                </a:lnTo>
                <a:lnTo>
                  <a:pt x="319088" y="71438"/>
                </a:lnTo>
                <a:cubicBezTo>
                  <a:pt x="287685" y="71438"/>
                  <a:pt x="256505" y="77688"/>
                  <a:pt x="227484" y="89743"/>
                </a:cubicBezTo>
                <a:cubicBezTo>
                  <a:pt x="214982" y="94952"/>
                  <a:pt x="202629" y="100087"/>
                  <a:pt x="190500" y="105147"/>
                </a:cubicBezTo>
                <a:close/>
                <a:moveTo>
                  <a:pt x="171822" y="45765"/>
                </a:moveTo>
                <a:lnTo>
                  <a:pt x="190500" y="53578"/>
                </a:lnTo>
                <a:lnTo>
                  <a:pt x="209178" y="45765"/>
                </a:lnTo>
                <a:cubicBezTo>
                  <a:pt x="244004" y="31254"/>
                  <a:pt x="281360" y="23812"/>
                  <a:pt x="319088" y="23812"/>
                </a:cubicBezTo>
                <a:lnTo>
                  <a:pt x="345281" y="23812"/>
                </a:lnTo>
                <a:cubicBezTo>
                  <a:pt x="365001" y="23812"/>
                  <a:pt x="381000" y="39812"/>
                  <a:pt x="381000" y="59531"/>
                </a:cubicBezTo>
                <a:lnTo>
                  <a:pt x="381000" y="321469"/>
                </a:lnTo>
                <a:cubicBezTo>
                  <a:pt x="381000" y="341188"/>
                  <a:pt x="365001" y="357188"/>
                  <a:pt x="345281" y="357188"/>
                </a:cubicBezTo>
                <a:lnTo>
                  <a:pt x="319088" y="357188"/>
                </a:lnTo>
                <a:cubicBezTo>
                  <a:pt x="281360" y="357188"/>
                  <a:pt x="244004" y="364629"/>
                  <a:pt x="209178" y="379140"/>
                </a:cubicBezTo>
                <a:lnTo>
                  <a:pt x="199653" y="383084"/>
                </a:lnTo>
                <a:cubicBezTo>
                  <a:pt x="193774" y="385539"/>
                  <a:pt x="187226" y="385539"/>
                  <a:pt x="181347" y="383084"/>
                </a:cubicBezTo>
                <a:lnTo>
                  <a:pt x="171822" y="379140"/>
                </a:lnTo>
                <a:cubicBezTo>
                  <a:pt x="136996" y="364629"/>
                  <a:pt x="99640" y="357188"/>
                  <a:pt x="61913" y="357188"/>
                </a:cubicBezTo>
                <a:lnTo>
                  <a:pt x="35719" y="357188"/>
                </a:lnTo>
                <a:cubicBezTo>
                  <a:pt x="15999" y="357188"/>
                  <a:pt x="0" y="341188"/>
                  <a:pt x="0" y="321469"/>
                </a:cubicBezTo>
                <a:lnTo>
                  <a:pt x="0" y="59531"/>
                </a:lnTo>
                <a:cubicBezTo>
                  <a:pt x="0" y="39812"/>
                  <a:pt x="15999" y="23812"/>
                  <a:pt x="35719" y="23812"/>
                </a:cubicBezTo>
                <a:lnTo>
                  <a:pt x="61913" y="23812"/>
                </a:lnTo>
                <a:cubicBezTo>
                  <a:pt x="99640" y="23812"/>
                  <a:pt x="136996" y="31254"/>
                  <a:pt x="171822" y="4576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Text 3"/>
          <p:cNvSpPr/>
          <p:nvPr/>
        </p:nvSpPr>
        <p:spPr>
          <a:xfrm>
            <a:off x="1219200" y="1528235"/>
            <a:ext cx="1076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时间资源争夺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219200" y="1896535"/>
            <a:ext cx="10744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伴侣要求陪伴与重要考试/项目截止日期冲突。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254000" y="3149600"/>
            <a:ext cx="11684000" cy="863600"/>
          </a:xfrm>
          <a:custGeom>
            <a:avLst/>
            <a:gdLst/>
            <a:ahLst/>
            <a:cxnLst/>
            <a:rect l="l" t="t" r="r" b="b"/>
            <a:pathLst>
              <a:path w="11684000" h="863600">
                <a:moveTo>
                  <a:pt x="101603" y="0"/>
                </a:moveTo>
                <a:lnTo>
                  <a:pt x="11582397" y="0"/>
                </a:lnTo>
                <a:cubicBezTo>
                  <a:pt x="11638511" y="0"/>
                  <a:pt x="11684000" y="45489"/>
                  <a:pt x="11684000" y="101603"/>
                </a:cubicBezTo>
                <a:lnTo>
                  <a:pt x="11684000" y="761997"/>
                </a:lnTo>
                <a:cubicBezTo>
                  <a:pt x="11684000" y="818111"/>
                  <a:pt x="11638511" y="863600"/>
                  <a:pt x="11582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625475" y="33909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81000" y="190500"/>
                </a:moveTo>
                <a:cubicBezTo>
                  <a:pt x="381000" y="191170"/>
                  <a:pt x="381000" y="191839"/>
                  <a:pt x="381000" y="192509"/>
                </a:cubicBezTo>
                <a:cubicBezTo>
                  <a:pt x="380702" y="219670"/>
                  <a:pt x="355997" y="238125"/>
                  <a:pt x="328836" y="238125"/>
                </a:cubicBezTo>
                <a:lnTo>
                  <a:pt x="255984" y="238125"/>
                </a:lnTo>
                <a:cubicBezTo>
                  <a:pt x="236265" y="238125"/>
                  <a:pt x="220266" y="254124"/>
                  <a:pt x="220266" y="273844"/>
                </a:cubicBezTo>
                <a:cubicBezTo>
                  <a:pt x="220266" y="276374"/>
                  <a:pt x="220563" y="278829"/>
                  <a:pt x="221010" y="281211"/>
                </a:cubicBezTo>
                <a:cubicBezTo>
                  <a:pt x="222572" y="288801"/>
                  <a:pt x="225847" y="296094"/>
                  <a:pt x="229046" y="303461"/>
                </a:cubicBezTo>
                <a:cubicBezTo>
                  <a:pt x="233586" y="313730"/>
                  <a:pt x="238051" y="323924"/>
                  <a:pt x="238051" y="334714"/>
                </a:cubicBezTo>
                <a:cubicBezTo>
                  <a:pt x="238051" y="358378"/>
                  <a:pt x="221977" y="379884"/>
                  <a:pt x="198313" y="380851"/>
                </a:cubicBezTo>
                <a:cubicBezTo>
                  <a:pt x="195709" y="380926"/>
                  <a:pt x="193104" y="381000"/>
                  <a:pt x="190426" y="381000"/>
                </a:cubicBezTo>
                <a:cubicBezTo>
                  <a:pt x="85204" y="381000"/>
                  <a:pt x="-74" y="295721"/>
                  <a:pt x="-74" y="190500"/>
                </a:cubicBezTo>
                <a:cubicBezTo>
                  <a:pt x="-74" y="85279"/>
                  <a:pt x="85279" y="0"/>
                  <a:pt x="190500" y="0"/>
                </a:cubicBezTo>
                <a:cubicBezTo>
                  <a:pt x="295721" y="0"/>
                  <a:pt x="381000" y="85279"/>
                  <a:pt x="381000" y="190500"/>
                </a:cubicBezTo>
                <a:close/>
                <a:moveTo>
                  <a:pt x="95250" y="214313"/>
                </a:moveTo>
                <a:cubicBezTo>
                  <a:pt x="95250" y="201170"/>
                  <a:pt x="84580" y="190500"/>
                  <a:pt x="71438" y="190500"/>
                </a:cubicBezTo>
                <a:cubicBezTo>
                  <a:pt x="58295" y="190500"/>
                  <a:pt x="47625" y="201170"/>
                  <a:pt x="47625" y="214313"/>
                </a:cubicBezTo>
                <a:cubicBezTo>
                  <a:pt x="47625" y="227455"/>
                  <a:pt x="58295" y="238125"/>
                  <a:pt x="71438" y="238125"/>
                </a:cubicBezTo>
                <a:cubicBezTo>
                  <a:pt x="84580" y="238125"/>
                  <a:pt x="95250" y="227455"/>
                  <a:pt x="95250" y="214313"/>
                </a:cubicBezTo>
                <a:close/>
                <a:moveTo>
                  <a:pt x="95250" y="142875"/>
                </a:moveTo>
                <a:cubicBezTo>
                  <a:pt x="108392" y="142875"/>
                  <a:pt x="119063" y="132205"/>
                  <a:pt x="119063" y="119063"/>
                </a:cubicBezTo>
                <a:cubicBezTo>
                  <a:pt x="119063" y="105920"/>
                  <a:pt x="108392" y="95250"/>
                  <a:pt x="95250" y="95250"/>
                </a:cubicBezTo>
                <a:cubicBezTo>
                  <a:pt x="82108" y="95250"/>
                  <a:pt x="71438" y="105920"/>
                  <a:pt x="71438" y="119063"/>
                </a:cubicBezTo>
                <a:cubicBezTo>
                  <a:pt x="71438" y="132205"/>
                  <a:pt x="82108" y="142875"/>
                  <a:pt x="95250" y="142875"/>
                </a:cubicBezTo>
                <a:close/>
                <a:moveTo>
                  <a:pt x="214313" y="71438"/>
                </a:moveTo>
                <a:cubicBezTo>
                  <a:pt x="214313" y="58295"/>
                  <a:pt x="203642" y="47625"/>
                  <a:pt x="190500" y="47625"/>
                </a:cubicBezTo>
                <a:cubicBezTo>
                  <a:pt x="177358" y="47625"/>
                  <a:pt x="166688" y="58295"/>
                  <a:pt x="166688" y="71438"/>
                </a:cubicBezTo>
                <a:cubicBezTo>
                  <a:pt x="166688" y="84580"/>
                  <a:pt x="177358" y="95250"/>
                  <a:pt x="190500" y="95250"/>
                </a:cubicBezTo>
                <a:cubicBezTo>
                  <a:pt x="203642" y="95250"/>
                  <a:pt x="214313" y="84580"/>
                  <a:pt x="214313" y="71438"/>
                </a:cubicBezTo>
                <a:close/>
                <a:moveTo>
                  <a:pt x="285750" y="142875"/>
                </a:moveTo>
                <a:cubicBezTo>
                  <a:pt x="298892" y="142875"/>
                  <a:pt x="309563" y="132205"/>
                  <a:pt x="309563" y="119063"/>
                </a:cubicBezTo>
                <a:cubicBezTo>
                  <a:pt x="309563" y="105920"/>
                  <a:pt x="298892" y="95250"/>
                  <a:pt x="285750" y="95250"/>
                </a:cubicBezTo>
                <a:cubicBezTo>
                  <a:pt x="272608" y="95250"/>
                  <a:pt x="261938" y="105920"/>
                  <a:pt x="261938" y="119063"/>
                </a:cubicBezTo>
                <a:cubicBezTo>
                  <a:pt x="261938" y="132205"/>
                  <a:pt x="272608" y="142875"/>
                  <a:pt x="285750" y="14287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0" name="Text 7"/>
          <p:cNvSpPr/>
          <p:nvPr/>
        </p:nvSpPr>
        <p:spPr>
          <a:xfrm>
            <a:off x="1206500" y="3183467"/>
            <a:ext cx="1076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价值认同威胁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219200" y="3606800"/>
            <a:ext cx="10744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个人爱好（如游戏、追星）被伴侣否定或嘲讽。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254000" y="4859868"/>
            <a:ext cx="11684000" cy="863600"/>
          </a:xfrm>
          <a:custGeom>
            <a:avLst/>
            <a:gdLst/>
            <a:ahLst/>
            <a:cxnLst/>
            <a:rect l="l" t="t" r="r" b="b"/>
            <a:pathLst>
              <a:path w="11684000" h="863600">
                <a:moveTo>
                  <a:pt x="101603" y="0"/>
                </a:moveTo>
                <a:lnTo>
                  <a:pt x="11582397" y="0"/>
                </a:lnTo>
                <a:cubicBezTo>
                  <a:pt x="11638511" y="0"/>
                  <a:pt x="11684000" y="45489"/>
                  <a:pt x="11684000" y="101603"/>
                </a:cubicBezTo>
                <a:lnTo>
                  <a:pt x="11684000" y="761997"/>
                </a:lnTo>
                <a:cubicBezTo>
                  <a:pt x="11684000" y="818111"/>
                  <a:pt x="11638511" y="863600"/>
                  <a:pt x="115823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77850" y="5101168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4" name="Text 11"/>
          <p:cNvSpPr/>
          <p:nvPr/>
        </p:nvSpPr>
        <p:spPr>
          <a:xfrm>
            <a:off x="1219200" y="4936068"/>
            <a:ext cx="10769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社交网络挤压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219200" y="5317068"/>
            <a:ext cx="10744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朋友聚会与二人世界的时间安排产生矛盾。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165100" y="6146800"/>
            <a:ext cx="11861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冲突背后常是需求对立，边界沟通的目标是寻求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双赢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，而非证明对错。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90372" y="-48038"/>
            <a:ext cx="20950684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5240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温和坚定说“我”：从冲突到合作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1358900" y="2387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638300" y="26670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28625"/>
                </a:moveTo>
                <a:cubicBezTo>
                  <a:pt x="354866" y="428625"/>
                  <a:pt x="457200" y="332631"/>
                  <a:pt x="457200" y="214313"/>
                </a:cubicBezTo>
                <a:cubicBezTo>
                  <a:pt x="457200" y="95994"/>
                  <a:pt x="354866" y="0"/>
                  <a:pt x="228600" y="0"/>
                </a:cubicBezTo>
                <a:cubicBezTo>
                  <a:pt x="102334" y="0"/>
                  <a:pt x="0" y="95994"/>
                  <a:pt x="0" y="214313"/>
                </a:cubicBezTo>
                <a:cubicBezTo>
                  <a:pt x="0" y="262801"/>
                  <a:pt x="17145" y="307449"/>
                  <a:pt x="46077" y="343346"/>
                </a:cubicBezTo>
                <a:lnTo>
                  <a:pt x="2500" y="425768"/>
                </a:lnTo>
                <a:cubicBezTo>
                  <a:pt x="-1786" y="433804"/>
                  <a:pt x="-446" y="443627"/>
                  <a:pt x="5715" y="450324"/>
                </a:cubicBezTo>
                <a:cubicBezTo>
                  <a:pt x="11876" y="457021"/>
                  <a:pt x="21610" y="459075"/>
                  <a:pt x="29914" y="455503"/>
                </a:cubicBezTo>
                <a:lnTo>
                  <a:pt x="135642" y="410230"/>
                </a:lnTo>
                <a:cubicBezTo>
                  <a:pt x="164038" y="422017"/>
                  <a:pt x="195471" y="428625"/>
                  <a:pt x="228600" y="428625"/>
                </a:cubicBezTo>
                <a:close/>
                <a:moveTo>
                  <a:pt x="114300" y="185738"/>
                </a:moveTo>
                <a:cubicBezTo>
                  <a:pt x="130071" y="185738"/>
                  <a:pt x="142875" y="198542"/>
                  <a:pt x="142875" y="214313"/>
                </a:cubicBezTo>
                <a:cubicBezTo>
                  <a:pt x="142875" y="230083"/>
                  <a:pt x="130071" y="242888"/>
                  <a:pt x="114300" y="242888"/>
                </a:cubicBezTo>
                <a:cubicBezTo>
                  <a:pt x="98529" y="242888"/>
                  <a:pt x="85725" y="230083"/>
                  <a:pt x="85725" y="214313"/>
                </a:cubicBezTo>
                <a:cubicBezTo>
                  <a:pt x="85725" y="198542"/>
                  <a:pt x="98529" y="185738"/>
                  <a:pt x="114300" y="185738"/>
                </a:cubicBezTo>
                <a:close/>
                <a:moveTo>
                  <a:pt x="228600" y="185738"/>
                </a:moveTo>
                <a:cubicBezTo>
                  <a:pt x="244371" y="185738"/>
                  <a:pt x="257175" y="198542"/>
                  <a:pt x="257175" y="214313"/>
                </a:cubicBezTo>
                <a:cubicBezTo>
                  <a:pt x="257175" y="230083"/>
                  <a:pt x="244371" y="242888"/>
                  <a:pt x="228600" y="242888"/>
                </a:cubicBezTo>
                <a:cubicBezTo>
                  <a:pt x="212829" y="242888"/>
                  <a:pt x="200025" y="230083"/>
                  <a:pt x="200025" y="214313"/>
                </a:cubicBezTo>
                <a:cubicBezTo>
                  <a:pt x="200025" y="198542"/>
                  <a:pt x="212829" y="185738"/>
                  <a:pt x="228600" y="185738"/>
                </a:cubicBezTo>
                <a:close/>
                <a:moveTo>
                  <a:pt x="314325" y="214313"/>
                </a:moveTo>
                <a:cubicBezTo>
                  <a:pt x="314325" y="198542"/>
                  <a:pt x="327129" y="185738"/>
                  <a:pt x="342900" y="185738"/>
                </a:cubicBezTo>
                <a:cubicBezTo>
                  <a:pt x="358671" y="185738"/>
                  <a:pt x="371475" y="198542"/>
                  <a:pt x="371475" y="214313"/>
                </a:cubicBezTo>
                <a:cubicBezTo>
                  <a:pt x="371475" y="230083"/>
                  <a:pt x="358671" y="242888"/>
                  <a:pt x="342900" y="242888"/>
                </a:cubicBezTo>
                <a:cubicBezTo>
                  <a:pt x="327129" y="242888"/>
                  <a:pt x="314325" y="230083"/>
                  <a:pt x="314325" y="214313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6" name="Text 3"/>
          <p:cNvSpPr/>
          <p:nvPr/>
        </p:nvSpPr>
        <p:spPr>
          <a:xfrm>
            <a:off x="705438" y="3457162"/>
            <a:ext cx="211689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1. 表达感受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368300" y="3877643"/>
            <a:ext cx="3204673" cy="2512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“当你…，我感到…”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829050" y="2997200"/>
            <a:ext cx="609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E6E6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588000" y="2387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838825" y="2667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49674" y="27682"/>
                </a:moveTo>
                <a:cubicBezTo>
                  <a:pt x="237083" y="10269"/>
                  <a:pt x="216902" y="0"/>
                  <a:pt x="195471" y="0"/>
                </a:cubicBezTo>
                <a:cubicBezTo>
                  <a:pt x="158502" y="0"/>
                  <a:pt x="128588" y="29914"/>
                  <a:pt x="128588" y="66883"/>
                </a:cubicBezTo>
                <a:lnTo>
                  <a:pt x="128588" y="69026"/>
                </a:lnTo>
                <a:cubicBezTo>
                  <a:pt x="128588" y="126534"/>
                  <a:pt x="201811" y="188149"/>
                  <a:pt x="237708" y="214848"/>
                </a:cubicBezTo>
                <a:cubicBezTo>
                  <a:pt x="249317" y="223510"/>
                  <a:pt x="264944" y="223510"/>
                  <a:pt x="276552" y="214848"/>
                </a:cubicBezTo>
                <a:cubicBezTo>
                  <a:pt x="312450" y="188059"/>
                  <a:pt x="385673" y="126534"/>
                  <a:pt x="385673" y="69026"/>
                </a:cubicBezTo>
                <a:lnTo>
                  <a:pt x="385673" y="66883"/>
                </a:lnTo>
                <a:cubicBezTo>
                  <a:pt x="385673" y="29914"/>
                  <a:pt x="355759" y="0"/>
                  <a:pt x="318790" y="0"/>
                </a:cubicBezTo>
                <a:cubicBezTo>
                  <a:pt x="297359" y="0"/>
                  <a:pt x="277178" y="10269"/>
                  <a:pt x="264587" y="27682"/>
                </a:cubicBezTo>
                <a:lnTo>
                  <a:pt x="257175" y="38130"/>
                </a:lnTo>
                <a:lnTo>
                  <a:pt x="249674" y="27682"/>
                </a:lnTo>
                <a:close/>
                <a:moveTo>
                  <a:pt x="97601" y="304949"/>
                </a:moveTo>
                <a:lnTo>
                  <a:pt x="59561" y="342900"/>
                </a:lnTo>
                <a:lnTo>
                  <a:pt x="28575" y="342900"/>
                </a:lnTo>
                <a:cubicBezTo>
                  <a:pt x="12769" y="342900"/>
                  <a:pt x="0" y="355669"/>
                  <a:pt x="0" y="371475"/>
                </a:cubicBezTo>
                <a:lnTo>
                  <a:pt x="0" y="428625"/>
                </a:lnTo>
                <a:cubicBezTo>
                  <a:pt x="0" y="444431"/>
                  <a:pt x="12769" y="457200"/>
                  <a:pt x="28575" y="457200"/>
                </a:cubicBezTo>
                <a:lnTo>
                  <a:pt x="314771" y="457200"/>
                </a:lnTo>
                <a:cubicBezTo>
                  <a:pt x="340668" y="457200"/>
                  <a:pt x="365939" y="448895"/>
                  <a:pt x="386834" y="433536"/>
                </a:cubicBezTo>
                <a:lnTo>
                  <a:pt x="499884" y="350222"/>
                </a:lnTo>
                <a:cubicBezTo>
                  <a:pt x="515779" y="338524"/>
                  <a:pt x="519172" y="316200"/>
                  <a:pt x="507474" y="300305"/>
                </a:cubicBezTo>
                <a:cubicBezTo>
                  <a:pt x="495776" y="284411"/>
                  <a:pt x="473452" y="281017"/>
                  <a:pt x="457557" y="292715"/>
                </a:cubicBezTo>
                <a:lnTo>
                  <a:pt x="350580" y="371475"/>
                </a:lnTo>
                <a:lnTo>
                  <a:pt x="250031" y="371475"/>
                </a:lnTo>
                <a:cubicBezTo>
                  <a:pt x="238155" y="371475"/>
                  <a:pt x="228600" y="361920"/>
                  <a:pt x="228600" y="350044"/>
                </a:cubicBezTo>
                <a:cubicBezTo>
                  <a:pt x="228600" y="338167"/>
                  <a:pt x="238155" y="328613"/>
                  <a:pt x="250031" y="328613"/>
                </a:cubicBezTo>
                <a:lnTo>
                  <a:pt x="314325" y="328613"/>
                </a:lnTo>
                <a:cubicBezTo>
                  <a:pt x="330131" y="328613"/>
                  <a:pt x="342900" y="315843"/>
                  <a:pt x="342900" y="300038"/>
                </a:cubicBezTo>
                <a:cubicBezTo>
                  <a:pt x="342900" y="284232"/>
                  <a:pt x="330131" y="271463"/>
                  <a:pt x="314325" y="271463"/>
                </a:cubicBezTo>
                <a:lnTo>
                  <a:pt x="178415" y="271463"/>
                </a:lnTo>
                <a:cubicBezTo>
                  <a:pt x="148144" y="271463"/>
                  <a:pt x="119033" y="283518"/>
                  <a:pt x="97601" y="304949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1" name="Text 8"/>
          <p:cNvSpPr/>
          <p:nvPr/>
        </p:nvSpPr>
        <p:spPr>
          <a:xfrm>
            <a:off x="4934538" y="3457162"/>
            <a:ext cx="211689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2. 提出请求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5214121" y="3877643"/>
            <a:ext cx="2039338" cy="2512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“我希望…”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8058150" y="2997200"/>
            <a:ext cx="609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E6E6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817100" y="23876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10067925" y="2667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40119" y="76081"/>
                </a:moveTo>
                <a:lnTo>
                  <a:pt x="135999" y="191810"/>
                </a:lnTo>
                <a:cubicBezTo>
                  <a:pt x="131891" y="196364"/>
                  <a:pt x="132070" y="203418"/>
                  <a:pt x="136446" y="207794"/>
                </a:cubicBezTo>
                <a:cubicBezTo>
                  <a:pt x="163681" y="235029"/>
                  <a:pt x="207883" y="235029"/>
                  <a:pt x="235119" y="207794"/>
                </a:cubicBezTo>
                <a:lnTo>
                  <a:pt x="263515" y="179397"/>
                </a:lnTo>
                <a:cubicBezTo>
                  <a:pt x="267266" y="175647"/>
                  <a:pt x="271998" y="173593"/>
                  <a:pt x="276820" y="173236"/>
                </a:cubicBezTo>
                <a:cubicBezTo>
                  <a:pt x="282893" y="172700"/>
                  <a:pt x="289143" y="174754"/>
                  <a:pt x="293787" y="179397"/>
                </a:cubicBezTo>
                <a:lnTo>
                  <a:pt x="451485" y="335756"/>
                </a:lnTo>
                <a:lnTo>
                  <a:pt x="514350" y="285750"/>
                </a:lnTo>
                <a:lnTo>
                  <a:pt x="514350" y="28575"/>
                </a:lnTo>
                <a:lnTo>
                  <a:pt x="414338" y="85725"/>
                </a:lnTo>
                <a:lnTo>
                  <a:pt x="393085" y="71527"/>
                </a:lnTo>
                <a:cubicBezTo>
                  <a:pt x="378976" y="62151"/>
                  <a:pt x="362456" y="57150"/>
                  <a:pt x="345490" y="57150"/>
                </a:cubicBezTo>
                <a:lnTo>
                  <a:pt x="282625" y="57150"/>
                </a:lnTo>
                <a:cubicBezTo>
                  <a:pt x="281642" y="57150"/>
                  <a:pt x="280571" y="57150"/>
                  <a:pt x="279589" y="57239"/>
                </a:cubicBezTo>
                <a:cubicBezTo>
                  <a:pt x="264497" y="58043"/>
                  <a:pt x="250299" y="64830"/>
                  <a:pt x="240119" y="76081"/>
                </a:cubicBezTo>
                <a:close/>
                <a:moveTo>
                  <a:pt x="104120" y="163145"/>
                </a:moveTo>
                <a:lnTo>
                  <a:pt x="199489" y="57150"/>
                </a:lnTo>
                <a:lnTo>
                  <a:pt x="164128" y="57150"/>
                </a:lnTo>
                <a:cubicBezTo>
                  <a:pt x="141357" y="57150"/>
                  <a:pt x="119569" y="66169"/>
                  <a:pt x="103495" y="82242"/>
                </a:cubicBezTo>
                <a:lnTo>
                  <a:pt x="100013" y="85725"/>
                </a:lnTo>
                <a:lnTo>
                  <a:pt x="0" y="28575"/>
                </a:lnTo>
                <a:lnTo>
                  <a:pt x="0" y="285750"/>
                </a:lnTo>
                <a:lnTo>
                  <a:pt x="139660" y="402104"/>
                </a:lnTo>
                <a:cubicBezTo>
                  <a:pt x="160199" y="419249"/>
                  <a:pt x="186095" y="428625"/>
                  <a:pt x="212794" y="428625"/>
                </a:cubicBezTo>
                <a:lnTo>
                  <a:pt x="226814" y="428625"/>
                </a:lnTo>
                <a:lnTo>
                  <a:pt x="220563" y="422374"/>
                </a:lnTo>
                <a:cubicBezTo>
                  <a:pt x="212169" y="413980"/>
                  <a:pt x="212169" y="400407"/>
                  <a:pt x="220563" y="392103"/>
                </a:cubicBezTo>
                <a:cubicBezTo>
                  <a:pt x="228957" y="383798"/>
                  <a:pt x="242530" y="383709"/>
                  <a:pt x="250835" y="392103"/>
                </a:cubicBezTo>
                <a:lnTo>
                  <a:pt x="287447" y="428714"/>
                </a:lnTo>
                <a:lnTo>
                  <a:pt x="295483" y="428714"/>
                </a:lnTo>
                <a:cubicBezTo>
                  <a:pt x="312539" y="428714"/>
                  <a:pt x="329238" y="424875"/>
                  <a:pt x="344418" y="417731"/>
                </a:cubicBezTo>
                <a:lnTo>
                  <a:pt x="320576" y="393799"/>
                </a:lnTo>
                <a:cubicBezTo>
                  <a:pt x="312182" y="385405"/>
                  <a:pt x="312182" y="371832"/>
                  <a:pt x="320576" y="363528"/>
                </a:cubicBezTo>
                <a:cubicBezTo>
                  <a:pt x="328970" y="355223"/>
                  <a:pt x="342543" y="355134"/>
                  <a:pt x="350847" y="363528"/>
                </a:cubicBezTo>
                <a:lnTo>
                  <a:pt x="379422" y="392103"/>
                </a:lnTo>
                <a:lnTo>
                  <a:pt x="395049" y="376476"/>
                </a:lnTo>
                <a:cubicBezTo>
                  <a:pt x="402997" y="368528"/>
                  <a:pt x="405319" y="357009"/>
                  <a:pt x="401836" y="346918"/>
                </a:cubicBezTo>
                <a:lnTo>
                  <a:pt x="278696" y="224760"/>
                </a:lnTo>
                <a:lnTo>
                  <a:pt x="265390" y="238065"/>
                </a:lnTo>
                <a:cubicBezTo>
                  <a:pt x="221367" y="282089"/>
                  <a:pt x="150108" y="282089"/>
                  <a:pt x="106085" y="238065"/>
                </a:cubicBezTo>
                <a:cubicBezTo>
                  <a:pt x="85546" y="217527"/>
                  <a:pt x="84743" y="184577"/>
                  <a:pt x="104120" y="163056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6" name="Text 13"/>
          <p:cNvSpPr/>
          <p:nvPr/>
        </p:nvSpPr>
        <p:spPr>
          <a:xfrm>
            <a:off x="9163638" y="3457162"/>
            <a:ext cx="211689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3. 双赢方案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8826500" y="3877643"/>
            <a:ext cx="3204673" cy="2512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“这样我们都可以…”</a:t>
            </a:r>
            <a:endParaRPr lang="en-US" sz="2400" dirty="0"/>
          </a:p>
        </p:txBody>
      </p:sp>
      <p:sp>
        <p:nvSpPr>
          <p:cNvPr id="18" name="Shape 15"/>
          <p:cNvSpPr/>
          <p:nvPr/>
        </p:nvSpPr>
        <p:spPr>
          <a:xfrm>
            <a:off x="253999" y="4419599"/>
            <a:ext cx="11777173" cy="1722783"/>
          </a:xfrm>
          <a:custGeom>
            <a:avLst/>
            <a:gdLst/>
            <a:ahLst/>
            <a:cxnLst/>
            <a:rect l="l" t="t" r="r" b="b"/>
            <a:pathLst>
              <a:path w="11684000" h="914400">
                <a:moveTo>
                  <a:pt x="101599" y="0"/>
                </a:moveTo>
                <a:lnTo>
                  <a:pt x="11582401" y="0"/>
                </a:lnTo>
                <a:cubicBezTo>
                  <a:pt x="11638513" y="0"/>
                  <a:pt x="11684000" y="45487"/>
                  <a:pt x="11684000" y="101599"/>
                </a:cubicBezTo>
                <a:lnTo>
                  <a:pt x="11684000" y="812801"/>
                </a:lnTo>
                <a:cubicBezTo>
                  <a:pt x="11684000" y="868913"/>
                  <a:pt x="11638513" y="914400"/>
                  <a:pt x="11582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C0CB">
              <a:alpha val="30196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368300" y="4622800"/>
            <a:ext cx="11455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话术公式：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共情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 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自我披露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 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替代方案</a:t>
            </a:r>
            <a:endParaRPr lang="en-US" sz="2400" dirty="0"/>
          </a:p>
        </p:txBody>
      </p:sp>
      <p:sp>
        <p:nvSpPr>
          <p:cNvPr id="20" name="Text 17"/>
          <p:cNvSpPr/>
          <p:nvPr/>
        </p:nvSpPr>
        <p:spPr>
          <a:xfrm>
            <a:off x="355600" y="5460999"/>
            <a:ext cx="114300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“我知道你很需要我（共情），但我明天真的很想专注复习（自我披露），我们明晚一起吃饭怎么样？（替代方案）”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整合发展：爱情与成长共进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54000"/>
            <a:ext cx="6019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学业-情感双轨并行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914400"/>
            <a:ext cx="5842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使用“四象限+时间块”策略，让学习与恋爱不再是单选题。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407822" y="1676400"/>
            <a:ext cx="2587022" cy="2006600"/>
          </a:xfrm>
          <a:custGeom>
            <a:avLst/>
            <a:gdLst/>
            <a:ahLst/>
            <a:cxnLst/>
            <a:rect l="l" t="t" r="r" b="b"/>
            <a:pathLst>
              <a:path w="2768600" h="2311400">
                <a:moveTo>
                  <a:pt x="101609" y="0"/>
                </a:moveTo>
                <a:lnTo>
                  <a:pt x="2666991" y="0"/>
                </a:lnTo>
                <a:cubicBezTo>
                  <a:pt x="2723108" y="0"/>
                  <a:pt x="2768600" y="45492"/>
                  <a:pt x="2768600" y="101609"/>
                </a:cubicBezTo>
                <a:lnTo>
                  <a:pt x="2768600" y="2209791"/>
                </a:lnTo>
                <a:cubicBezTo>
                  <a:pt x="2768600" y="2265908"/>
                  <a:pt x="2723108" y="2311400"/>
                  <a:pt x="2666991" y="2311400"/>
                </a:cubicBezTo>
                <a:lnTo>
                  <a:pt x="101609" y="2311400"/>
                </a:lnTo>
                <a:cubicBezTo>
                  <a:pt x="45492" y="2311400"/>
                  <a:pt x="0" y="2265908"/>
                  <a:pt x="0" y="2209791"/>
                </a:cubicBezTo>
                <a:lnTo>
                  <a:pt x="0" y="101609"/>
                </a:lnTo>
                <a:cubicBezTo>
                  <a:pt x="0" y="45492"/>
                  <a:pt x="45492" y="0"/>
                  <a:pt x="101609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485900" y="17780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95548" y="-15716"/>
                </a:moveTo>
                <a:cubicBezTo>
                  <a:pt x="101084" y="-20360"/>
                  <a:pt x="109240" y="-20181"/>
                  <a:pt x="114538" y="-15180"/>
                </a:cubicBezTo>
                <a:cubicBezTo>
                  <a:pt x="121860" y="-8275"/>
                  <a:pt x="128409" y="-655"/>
                  <a:pt x="134719" y="7084"/>
                </a:cubicBezTo>
                <a:cubicBezTo>
                  <a:pt x="142756" y="16907"/>
                  <a:pt x="152400" y="29885"/>
                  <a:pt x="161687" y="45303"/>
                </a:cubicBezTo>
                <a:cubicBezTo>
                  <a:pt x="164783" y="41255"/>
                  <a:pt x="167640" y="37683"/>
                  <a:pt x="170140" y="34647"/>
                </a:cubicBezTo>
                <a:cubicBezTo>
                  <a:pt x="170795" y="33873"/>
                  <a:pt x="171450" y="33040"/>
                  <a:pt x="172105" y="32206"/>
                </a:cubicBezTo>
                <a:cubicBezTo>
                  <a:pt x="176808" y="26372"/>
                  <a:pt x="182642" y="19050"/>
                  <a:pt x="190440" y="19050"/>
                </a:cubicBezTo>
                <a:cubicBezTo>
                  <a:pt x="198418" y="19050"/>
                  <a:pt x="204014" y="26134"/>
                  <a:pt x="208776" y="32206"/>
                </a:cubicBezTo>
                <a:cubicBezTo>
                  <a:pt x="209550" y="33218"/>
                  <a:pt x="210324" y="34171"/>
                  <a:pt x="211098" y="35064"/>
                </a:cubicBezTo>
                <a:cubicBezTo>
                  <a:pt x="217230" y="42446"/>
                  <a:pt x="225385" y="53102"/>
                  <a:pt x="233541" y="66258"/>
                </a:cubicBezTo>
                <a:cubicBezTo>
                  <a:pt x="249734" y="92393"/>
                  <a:pt x="266640" y="129600"/>
                  <a:pt x="266640" y="171390"/>
                </a:cubicBezTo>
                <a:cubicBezTo>
                  <a:pt x="266640" y="245031"/>
                  <a:pt x="206931" y="304740"/>
                  <a:pt x="133290" y="304740"/>
                </a:cubicBezTo>
                <a:cubicBezTo>
                  <a:pt x="59650" y="304740"/>
                  <a:pt x="0" y="245090"/>
                  <a:pt x="0" y="171450"/>
                </a:cubicBezTo>
                <a:cubicBezTo>
                  <a:pt x="0" y="117217"/>
                  <a:pt x="24467" y="70247"/>
                  <a:pt x="47923" y="37505"/>
                </a:cubicBezTo>
                <a:cubicBezTo>
                  <a:pt x="59769" y="21015"/>
                  <a:pt x="71557" y="7799"/>
                  <a:pt x="80427" y="-1250"/>
                </a:cubicBezTo>
                <a:cubicBezTo>
                  <a:pt x="85308" y="-6251"/>
                  <a:pt x="90249" y="-11192"/>
                  <a:pt x="95607" y="-15657"/>
                </a:cubicBezTo>
                <a:close/>
                <a:moveTo>
                  <a:pt x="134362" y="247650"/>
                </a:moveTo>
                <a:cubicBezTo>
                  <a:pt x="149423" y="247650"/>
                  <a:pt x="162758" y="243483"/>
                  <a:pt x="175320" y="235148"/>
                </a:cubicBezTo>
                <a:cubicBezTo>
                  <a:pt x="200382" y="217646"/>
                  <a:pt x="207109" y="182642"/>
                  <a:pt x="192048" y="155138"/>
                </a:cubicBezTo>
                <a:cubicBezTo>
                  <a:pt x="189369" y="149781"/>
                  <a:pt x="182523" y="149423"/>
                  <a:pt x="178653" y="153948"/>
                </a:cubicBezTo>
                <a:lnTo>
                  <a:pt x="163651" y="171390"/>
                </a:lnTo>
                <a:cubicBezTo>
                  <a:pt x="159722" y="175915"/>
                  <a:pt x="152638" y="175796"/>
                  <a:pt x="148947" y="171093"/>
                </a:cubicBezTo>
                <a:cubicBezTo>
                  <a:pt x="138648" y="157936"/>
                  <a:pt x="119717" y="133945"/>
                  <a:pt x="110073" y="121682"/>
                </a:cubicBezTo>
                <a:cubicBezTo>
                  <a:pt x="106859" y="117574"/>
                  <a:pt x="101025" y="116919"/>
                  <a:pt x="97274" y="120551"/>
                </a:cubicBezTo>
                <a:cubicBezTo>
                  <a:pt x="86380" y="131147"/>
                  <a:pt x="66615" y="154365"/>
                  <a:pt x="66615" y="182642"/>
                </a:cubicBezTo>
                <a:cubicBezTo>
                  <a:pt x="66615" y="223480"/>
                  <a:pt x="96738" y="247650"/>
                  <a:pt x="134303" y="24765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7" name="Text 4"/>
          <p:cNvSpPr/>
          <p:nvPr/>
        </p:nvSpPr>
        <p:spPr>
          <a:xfrm>
            <a:off x="919464" y="2561387"/>
            <a:ext cx="1578189" cy="6843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紧急且重要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(深度学习)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3278022" y="1676400"/>
            <a:ext cx="2587022" cy="2006600"/>
          </a:xfrm>
          <a:custGeom>
            <a:avLst/>
            <a:gdLst/>
            <a:ahLst/>
            <a:cxnLst/>
            <a:rect l="l" t="t" r="r" b="b"/>
            <a:pathLst>
              <a:path w="2768600" h="2311400">
                <a:moveTo>
                  <a:pt x="101609" y="0"/>
                </a:moveTo>
                <a:lnTo>
                  <a:pt x="2666991" y="0"/>
                </a:lnTo>
                <a:cubicBezTo>
                  <a:pt x="2723108" y="0"/>
                  <a:pt x="2768600" y="45492"/>
                  <a:pt x="2768600" y="101609"/>
                </a:cubicBezTo>
                <a:lnTo>
                  <a:pt x="2768600" y="2209791"/>
                </a:lnTo>
                <a:cubicBezTo>
                  <a:pt x="2768600" y="2265908"/>
                  <a:pt x="2723108" y="2311400"/>
                  <a:pt x="2666991" y="2311400"/>
                </a:cubicBezTo>
                <a:lnTo>
                  <a:pt x="101609" y="2311400"/>
                </a:lnTo>
                <a:cubicBezTo>
                  <a:pt x="45492" y="2311400"/>
                  <a:pt x="0" y="2265908"/>
                  <a:pt x="0" y="2209791"/>
                </a:cubicBezTo>
                <a:lnTo>
                  <a:pt x="0" y="101609"/>
                </a:lnTo>
                <a:cubicBezTo>
                  <a:pt x="0" y="45492"/>
                  <a:pt x="45492" y="0"/>
                  <a:pt x="101609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4356100" y="17780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76200" y="0"/>
                </a:moveTo>
                <a:cubicBezTo>
                  <a:pt x="86737" y="0"/>
                  <a:pt x="95250" y="8513"/>
                  <a:pt x="95250" y="19050"/>
                </a:cubicBezTo>
                <a:lnTo>
                  <a:pt x="95250" y="38100"/>
                </a:lnTo>
                <a:lnTo>
                  <a:pt x="171450" y="38100"/>
                </a:lnTo>
                <a:lnTo>
                  <a:pt x="171450" y="19050"/>
                </a:lnTo>
                <a:cubicBezTo>
                  <a:pt x="171450" y="8513"/>
                  <a:pt x="179963" y="0"/>
                  <a:pt x="190500" y="0"/>
                </a:cubicBezTo>
                <a:cubicBezTo>
                  <a:pt x="201037" y="0"/>
                  <a:pt x="209550" y="8513"/>
                  <a:pt x="209550" y="19050"/>
                </a:cubicBezTo>
                <a:lnTo>
                  <a:pt x="209550" y="38100"/>
                </a:lnTo>
                <a:lnTo>
                  <a:pt x="228600" y="38100"/>
                </a:lnTo>
                <a:cubicBezTo>
                  <a:pt x="249615" y="38100"/>
                  <a:pt x="266700" y="55185"/>
                  <a:pt x="266700" y="76200"/>
                </a:cubicBezTo>
                <a:lnTo>
                  <a:pt x="266700" y="247650"/>
                </a:lnTo>
                <a:cubicBezTo>
                  <a:pt x="266700" y="268665"/>
                  <a:pt x="249615" y="285750"/>
                  <a:pt x="228600" y="285750"/>
                </a:cubicBezTo>
                <a:lnTo>
                  <a:pt x="38100" y="285750"/>
                </a:lnTo>
                <a:cubicBezTo>
                  <a:pt x="17085" y="285750"/>
                  <a:pt x="0" y="268665"/>
                  <a:pt x="0" y="247650"/>
                </a:cubicBezTo>
                <a:lnTo>
                  <a:pt x="0" y="76200"/>
                </a:lnTo>
                <a:cubicBezTo>
                  <a:pt x="0" y="55185"/>
                  <a:pt x="17085" y="38100"/>
                  <a:pt x="38100" y="38100"/>
                </a:cubicBezTo>
                <a:lnTo>
                  <a:pt x="57150" y="38100"/>
                </a:lnTo>
                <a:lnTo>
                  <a:pt x="57150" y="19050"/>
                </a:lnTo>
                <a:cubicBezTo>
                  <a:pt x="57150" y="8513"/>
                  <a:pt x="65663" y="0"/>
                  <a:pt x="76200" y="0"/>
                </a:cubicBezTo>
                <a:close/>
                <a:moveTo>
                  <a:pt x="183594" y="136148"/>
                </a:moveTo>
                <a:cubicBezTo>
                  <a:pt x="187762" y="129480"/>
                  <a:pt x="185738" y="120670"/>
                  <a:pt x="179070" y="116443"/>
                </a:cubicBezTo>
                <a:cubicBezTo>
                  <a:pt x="172402" y="112216"/>
                  <a:pt x="163592" y="114300"/>
                  <a:pt x="159365" y="120967"/>
                </a:cubicBezTo>
                <a:lnTo>
                  <a:pt x="122813" y="179487"/>
                </a:lnTo>
                <a:lnTo>
                  <a:pt x="106740" y="158055"/>
                </a:lnTo>
                <a:cubicBezTo>
                  <a:pt x="101977" y="151745"/>
                  <a:pt x="93047" y="150435"/>
                  <a:pt x="86737" y="155198"/>
                </a:cubicBezTo>
                <a:cubicBezTo>
                  <a:pt x="80427" y="159960"/>
                  <a:pt x="79117" y="168890"/>
                  <a:pt x="83880" y="175200"/>
                </a:cubicBezTo>
                <a:lnTo>
                  <a:pt x="112455" y="213300"/>
                </a:lnTo>
                <a:cubicBezTo>
                  <a:pt x="115252" y="217051"/>
                  <a:pt x="119777" y="219194"/>
                  <a:pt x="124480" y="219015"/>
                </a:cubicBezTo>
                <a:cubicBezTo>
                  <a:pt x="129183" y="218837"/>
                  <a:pt x="133469" y="216337"/>
                  <a:pt x="135969" y="212288"/>
                </a:cubicBezTo>
                <a:lnTo>
                  <a:pt x="183594" y="136088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0" name="Text 7"/>
          <p:cNvSpPr/>
          <p:nvPr/>
        </p:nvSpPr>
        <p:spPr>
          <a:xfrm>
            <a:off x="3778086" y="2561387"/>
            <a:ext cx="1604493" cy="6843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重要不紧急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(科研/健身)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407822" y="4089400"/>
            <a:ext cx="2587022" cy="2006600"/>
          </a:xfrm>
          <a:custGeom>
            <a:avLst/>
            <a:gdLst/>
            <a:ahLst/>
            <a:cxnLst/>
            <a:rect l="l" t="t" r="r" b="b"/>
            <a:pathLst>
              <a:path w="2768600" h="2311400">
                <a:moveTo>
                  <a:pt x="101609" y="0"/>
                </a:moveTo>
                <a:lnTo>
                  <a:pt x="2666991" y="0"/>
                </a:lnTo>
                <a:cubicBezTo>
                  <a:pt x="2723108" y="0"/>
                  <a:pt x="2768600" y="45492"/>
                  <a:pt x="2768600" y="101609"/>
                </a:cubicBezTo>
                <a:lnTo>
                  <a:pt x="2768600" y="2209791"/>
                </a:lnTo>
                <a:cubicBezTo>
                  <a:pt x="2768600" y="2265908"/>
                  <a:pt x="2723108" y="2311400"/>
                  <a:pt x="2666991" y="2311400"/>
                </a:cubicBezTo>
                <a:lnTo>
                  <a:pt x="101609" y="2311400"/>
                </a:lnTo>
                <a:cubicBezTo>
                  <a:pt x="45492" y="2311400"/>
                  <a:pt x="0" y="2265908"/>
                  <a:pt x="0" y="2209791"/>
                </a:cubicBezTo>
                <a:lnTo>
                  <a:pt x="0" y="101609"/>
                </a:lnTo>
                <a:cubicBezTo>
                  <a:pt x="0" y="45492"/>
                  <a:pt x="45492" y="0"/>
                  <a:pt x="101609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1466850" y="42037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95369" y="14883"/>
                </a:moveTo>
                <a:cubicBezTo>
                  <a:pt x="90666" y="3631"/>
                  <a:pt x="78403" y="-2322"/>
                  <a:pt x="66735" y="833"/>
                </a:cubicBezTo>
                <a:lnTo>
                  <a:pt x="63460" y="1726"/>
                </a:lnTo>
                <a:cubicBezTo>
                  <a:pt x="25003" y="12204"/>
                  <a:pt x="-7858" y="49470"/>
                  <a:pt x="1726" y="94833"/>
                </a:cubicBezTo>
                <a:cubicBezTo>
                  <a:pt x="23812" y="199013"/>
                  <a:pt x="105787" y="280987"/>
                  <a:pt x="209967" y="303074"/>
                </a:cubicBezTo>
                <a:cubicBezTo>
                  <a:pt x="255389" y="312718"/>
                  <a:pt x="292596" y="279797"/>
                  <a:pt x="303074" y="241340"/>
                </a:cubicBezTo>
                <a:lnTo>
                  <a:pt x="303967" y="238065"/>
                </a:lnTo>
                <a:cubicBezTo>
                  <a:pt x="307181" y="226338"/>
                  <a:pt x="301169" y="214074"/>
                  <a:pt x="289977" y="209431"/>
                </a:cubicBezTo>
                <a:lnTo>
                  <a:pt x="232053" y="185321"/>
                </a:lnTo>
                <a:cubicBezTo>
                  <a:pt x="222230" y="181213"/>
                  <a:pt x="210860" y="184071"/>
                  <a:pt x="204073" y="192345"/>
                </a:cubicBezTo>
                <a:lnTo>
                  <a:pt x="181094" y="220444"/>
                </a:lnTo>
                <a:cubicBezTo>
                  <a:pt x="139244" y="199668"/>
                  <a:pt x="105549" y="164902"/>
                  <a:pt x="86201" y="122218"/>
                </a:cubicBezTo>
                <a:lnTo>
                  <a:pt x="112514" y="100786"/>
                </a:lnTo>
                <a:cubicBezTo>
                  <a:pt x="120789" y="94059"/>
                  <a:pt x="123587" y="82689"/>
                  <a:pt x="119539" y="72807"/>
                </a:cubicBezTo>
                <a:lnTo>
                  <a:pt x="95369" y="14883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3" name="Text 10"/>
          <p:cNvSpPr/>
          <p:nvPr/>
        </p:nvSpPr>
        <p:spPr>
          <a:xfrm>
            <a:off x="919464" y="4974387"/>
            <a:ext cx="1578189" cy="6843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紧急不重要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(回消息)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3278022" y="4089400"/>
            <a:ext cx="2587022" cy="2006600"/>
          </a:xfrm>
          <a:custGeom>
            <a:avLst/>
            <a:gdLst/>
            <a:ahLst/>
            <a:cxnLst/>
            <a:rect l="l" t="t" r="r" b="b"/>
            <a:pathLst>
              <a:path w="2768600" h="2311400">
                <a:moveTo>
                  <a:pt x="101609" y="0"/>
                </a:moveTo>
                <a:lnTo>
                  <a:pt x="2666991" y="0"/>
                </a:lnTo>
                <a:cubicBezTo>
                  <a:pt x="2723108" y="0"/>
                  <a:pt x="2768600" y="45492"/>
                  <a:pt x="2768600" y="101609"/>
                </a:cubicBezTo>
                <a:lnTo>
                  <a:pt x="2768600" y="2209791"/>
                </a:lnTo>
                <a:cubicBezTo>
                  <a:pt x="2768600" y="2265908"/>
                  <a:pt x="2723108" y="2311400"/>
                  <a:pt x="2666991" y="2311400"/>
                </a:cubicBezTo>
                <a:lnTo>
                  <a:pt x="101609" y="2311400"/>
                </a:lnTo>
                <a:cubicBezTo>
                  <a:pt x="45492" y="2311400"/>
                  <a:pt x="0" y="2265908"/>
                  <a:pt x="0" y="2209791"/>
                </a:cubicBezTo>
                <a:lnTo>
                  <a:pt x="0" y="101609"/>
                </a:lnTo>
                <a:cubicBezTo>
                  <a:pt x="0" y="45492"/>
                  <a:pt x="45492" y="0"/>
                  <a:pt x="101609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196"/>
            </a:schemeClr>
          </a:solidFill>
          <a:ln/>
        </p:spPr>
      </p:sp>
      <p:sp>
        <p:nvSpPr>
          <p:cNvPr id="15" name="Shape 12"/>
          <p:cNvSpPr/>
          <p:nvPr/>
        </p:nvSpPr>
        <p:spPr>
          <a:xfrm>
            <a:off x="4298950" y="42037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85725" y="161925"/>
                </a:moveTo>
                <a:cubicBezTo>
                  <a:pt x="85725" y="133767"/>
                  <a:pt x="65365" y="110371"/>
                  <a:pt x="38576" y="105668"/>
                </a:cubicBezTo>
                <a:cubicBezTo>
                  <a:pt x="42863" y="67628"/>
                  <a:pt x="75128" y="38100"/>
                  <a:pt x="114300" y="38100"/>
                </a:cubicBezTo>
                <a:lnTo>
                  <a:pt x="266700" y="38100"/>
                </a:lnTo>
                <a:cubicBezTo>
                  <a:pt x="305872" y="38100"/>
                  <a:pt x="338138" y="67628"/>
                  <a:pt x="342424" y="105668"/>
                </a:cubicBezTo>
                <a:cubicBezTo>
                  <a:pt x="315635" y="110430"/>
                  <a:pt x="295275" y="133767"/>
                  <a:pt x="295275" y="161925"/>
                </a:cubicBezTo>
                <a:lnTo>
                  <a:pt x="295275" y="180975"/>
                </a:lnTo>
                <a:lnTo>
                  <a:pt x="85725" y="180975"/>
                </a:lnTo>
                <a:lnTo>
                  <a:pt x="85725" y="161925"/>
                </a:lnTo>
                <a:close/>
                <a:moveTo>
                  <a:pt x="0" y="228600"/>
                </a:moveTo>
                <a:lnTo>
                  <a:pt x="0" y="161925"/>
                </a:lnTo>
                <a:cubicBezTo>
                  <a:pt x="0" y="146149"/>
                  <a:pt x="12799" y="133350"/>
                  <a:pt x="28575" y="133350"/>
                </a:cubicBezTo>
                <a:cubicBezTo>
                  <a:pt x="44351" y="133350"/>
                  <a:pt x="57150" y="146149"/>
                  <a:pt x="57150" y="161925"/>
                </a:cubicBezTo>
                <a:lnTo>
                  <a:pt x="57150" y="209550"/>
                </a:lnTo>
                <a:lnTo>
                  <a:pt x="323850" y="209550"/>
                </a:lnTo>
                <a:lnTo>
                  <a:pt x="323850" y="161925"/>
                </a:lnTo>
                <a:cubicBezTo>
                  <a:pt x="323850" y="146149"/>
                  <a:pt x="336649" y="133350"/>
                  <a:pt x="352425" y="133350"/>
                </a:cubicBezTo>
                <a:cubicBezTo>
                  <a:pt x="368201" y="133350"/>
                  <a:pt x="381000" y="146149"/>
                  <a:pt x="381000" y="161925"/>
                </a:cubicBezTo>
                <a:lnTo>
                  <a:pt x="381000" y="228600"/>
                </a:lnTo>
                <a:cubicBezTo>
                  <a:pt x="381000" y="249615"/>
                  <a:pt x="363915" y="266700"/>
                  <a:pt x="342900" y="266700"/>
                </a:cubicBezTo>
                <a:lnTo>
                  <a:pt x="38100" y="266700"/>
                </a:lnTo>
                <a:cubicBezTo>
                  <a:pt x="17085" y="266700"/>
                  <a:pt x="0" y="249615"/>
                  <a:pt x="0" y="22860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6" name="Text 13"/>
          <p:cNvSpPr/>
          <p:nvPr/>
        </p:nvSpPr>
        <p:spPr>
          <a:xfrm>
            <a:off x="3638046" y="4974387"/>
            <a:ext cx="1893827" cy="6843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不紧急不重要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(刷剧)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165100" y="6350000"/>
            <a:ext cx="5816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叠加活动：一起自习、搭档背单词，实现</a:t>
            </a:r>
            <a:r>
              <a:rPr lang="en-US" sz="2400" b="1" dirty="0">
                <a:solidFill>
                  <a:srgbClr val="333333"/>
                </a:solidFill>
                <a:highlight>
                  <a:srgbClr val="D8BFD8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1+1&gt;2 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608BDA-C188-D8FB-00ED-572F2A11C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 r="20713" b="7408"/>
          <a:stretch>
            <a:fillRect/>
          </a:stretch>
        </p:blipFill>
        <p:spPr bwMode="auto">
          <a:xfrm>
            <a:off x="6630686" y="679083"/>
            <a:ext cx="4641850" cy="51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1938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将爱情纳入人生坐标系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3556000"/>
            <a:ext cx="11684000" cy="50800"/>
          </a:xfrm>
          <a:custGeom>
            <a:avLst/>
            <a:gdLst/>
            <a:ahLst/>
            <a:cxnLst/>
            <a:rect l="l" t="t" r="r" b="b"/>
            <a:pathLst>
              <a:path w="11684000" h="50800">
                <a:moveTo>
                  <a:pt x="0" y="0"/>
                </a:moveTo>
                <a:lnTo>
                  <a:pt x="11684000" y="0"/>
                </a:lnTo>
                <a:lnTo>
                  <a:pt x="11684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5" name="Shape 2"/>
          <p:cNvSpPr/>
          <p:nvPr/>
        </p:nvSpPr>
        <p:spPr>
          <a:xfrm>
            <a:off x="1308100" y="2819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E6E6FA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485900" y="3048000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大一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844905" y="3721100"/>
            <a:ext cx="1497419" cy="838199"/>
          </a:xfrm>
          <a:custGeom>
            <a:avLst/>
            <a:gdLst/>
            <a:ahLst/>
            <a:cxnLst/>
            <a:rect l="l" t="t" r="r" b="b"/>
            <a:pathLst>
              <a:path w="812800" h="609600">
                <a:moveTo>
                  <a:pt x="101602" y="0"/>
                </a:moveTo>
                <a:lnTo>
                  <a:pt x="711198" y="0"/>
                </a:lnTo>
                <a:cubicBezTo>
                  <a:pt x="767311" y="0"/>
                  <a:pt x="812800" y="45489"/>
                  <a:pt x="812800" y="101602"/>
                </a:cubicBezTo>
                <a:lnTo>
                  <a:pt x="812800" y="507998"/>
                </a:lnTo>
                <a:cubicBezTo>
                  <a:pt x="812800" y="564111"/>
                  <a:pt x="767311" y="609600"/>
                  <a:pt x="7111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196"/>
            </a:schemeClr>
          </a:solidFill>
          <a:ln/>
        </p:spPr>
      </p:sp>
      <p:sp>
        <p:nvSpPr>
          <p:cNvPr id="8" name="Text 5"/>
          <p:cNvSpPr/>
          <p:nvPr/>
        </p:nvSpPr>
        <p:spPr>
          <a:xfrm>
            <a:off x="888909" y="3816816"/>
            <a:ext cx="1453415" cy="708794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探索期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支持伙伴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4229100" y="2819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8BFD8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406900" y="3048000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大二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3764128" y="3721100"/>
            <a:ext cx="1839817" cy="977900"/>
          </a:xfrm>
          <a:custGeom>
            <a:avLst/>
            <a:gdLst/>
            <a:ahLst/>
            <a:cxnLst/>
            <a:rect l="l" t="t" r="r" b="b"/>
            <a:pathLst>
              <a:path w="1117600" h="609600">
                <a:moveTo>
                  <a:pt x="101602" y="0"/>
                </a:moveTo>
                <a:lnTo>
                  <a:pt x="1015998" y="0"/>
                </a:lnTo>
                <a:cubicBezTo>
                  <a:pt x="1072111" y="0"/>
                  <a:pt x="1117600" y="45489"/>
                  <a:pt x="1117600" y="101602"/>
                </a:cubicBezTo>
                <a:lnTo>
                  <a:pt x="1117600" y="507998"/>
                </a:lnTo>
                <a:cubicBezTo>
                  <a:pt x="1117600" y="564111"/>
                  <a:pt x="1072111" y="609600"/>
                  <a:pt x="1015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3605123" y="3771900"/>
            <a:ext cx="2063634" cy="8636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聚焦期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协商专业方向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7150100" y="2819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FFC0CB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327900" y="3048000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大三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718434" y="3657598"/>
            <a:ext cx="2063633" cy="863601"/>
          </a:xfrm>
          <a:custGeom>
            <a:avLst/>
            <a:gdLst/>
            <a:ahLst/>
            <a:cxnLst/>
            <a:rect l="l" t="t" r="r" b="b"/>
            <a:pathLst>
              <a:path w="1117600" h="609600">
                <a:moveTo>
                  <a:pt x="101602" y="0"/>
                </a:moveTo>
                <a:lnTo>
                  <a:pt x="1015998" y="0"/>
                </a:lnTo>
                <a:cubicBezTo>
                  <a:pt x="1072111" y="0"/>
                  <a:pt x="1117600" y="45489"/>
                  <a:pt x="1117600" y="101602"/>
                </a:cubicBezTo>
                <a:lnTo>
                  <a:pt x="1117600" y="507998"/>
                </a:lnTo>
                <a:cubicBezTo>
                  <a:pt x="1117600" y="564111"/>
                  <a:pt x="1072111" y="609600"/>
                  <a:pt x="1015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6494192" y="3733799"/>
            <a:ext cx="2409176" cy="758499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冲刺期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协商实习城市</a:t>
            </a:r>
            <a:endParaRPr lang="en-US" sz="2400" dirty="0"/>
          </a:p>
        </p:txBody>
      </p:sp>
      <p:sp>
        <p:nvSpPr>
          <p:cNvPr id="17" name="Shape 14"/>
          <p:cNvSpPr/>
          <p:nvPr/>
        </p:nvSpPr>
        <p:spPr>
          <a:xfrm>
            <a:off x="10071100" y="2819400"/>
            <a:ext cx="711200" cy="711200"/>
          </a:xfrm>
          <a:custGeom>
            <a:avLst/>
            <a:gdLst/>
            <a:ahLst/>
            <a:cxnLst/>
            <a:rect l="l" t="t" r="r" b="b"/>
            <a:pathLst>
              <a:path w="711200" h="711200">
                <a:moveTo>
                  <a:pt x="355600" y="0"/>
                </a:moveTo>
                <a:lnTo>
                  <a:pt x="355600" y="0"/>
                </a:lnTo>
                <a:cubicBezTo>
                  <a:pt x="551861" y="0"/>
                  <a:pt x="711200" y="159339"/>
                  <a:pt x="711200" y="355600"/>
                </a:cubicBezTo>
                <a:lnTo>
                  <a:pt x="711200" y="355600"/>
                </a:lnTo>
                <a:cubicBezTo>
                  <a:pt x="711200" y="551861"/>
                  <a:pt x="551861" y="711200"/>
                  <a:pt x="3556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ADD8E6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0248900" y="3048000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大四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9594977" y="3708397"/>
            <a:ext cx="1794022" cy="838199"/>
          </a:xfrm>
          <a:custGeom>
            <a:avLst/>
            <a:gdLst/>
            <a:ahLst/>
            <a:cxnLst/>
            <a:rect l="l" t="t" r="r" b="b"/>
            <a:pathLst>
              <a:path w="1117600" h="609600">
                <a:moveTo>
                  <a:pt x="101602" y="0"/>
                </a:moveTo>
                <a:lnTo>
                  <a:pt x="1015998" y="0"/>
                </a:lnTo>
                <a:cubicBezTo>
                  <a:pt x="1072111" y="0"/>
                  <a:pt x="1117600" y="45489"/>
                  <a:pt x="1117600" y="101602"/>
                </a:cubicBezTo>
                <a:lnTo>
                  <a:pt x="1117600" y="507998"/>
                </a:lnTo>
                <a:cubicBezTo>
                  <a:pt x="1117600" y="564111"/>
                  <a:pt x="1072111" y="609600"/>
                  <a:pt x="1015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9474396" y="3733799"/>
            <a:ext cx="2063633" cy="8382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过渡期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评估未来规划</a:t>
            </a:r>
            <a:endParaRPr lang="en-US" sz="2400" dirty="0"/>
          </a:p>
        </p:txBody>
      </p:sp>
      <p:sp>
        <p:nvSpPr>
          <p:cNvPr id="21" name="Text 18"/>
          <p:cNvSpPr/>
          <p:nvPr/>
        </p:nvSpPr>
        <p:spPr>
          <a:xfrm>
            <a:off x="165100" y="5410200"/>
            <a:ext cx="11861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动态对齐，防止短期情绪决策偏离长期发展主线。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未来蓝图：从课堂到人生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676400"/>
            <a:ext cx="6019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绘制“我们的未来地图”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336800"/>
            <a:ext cx="563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将课堂理念转化为可追踪的生涯文本，建立持续成长的可见路径。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3251200"/>
            <a:ext cx="5638800" cy="863600"/>
          </a:xfrm>
          <a:custGeom>
            <a:avLst/>
            <a:gdLst/>
            <a:ahLst/>
            <a:cxnLst/>
            <a:rect l="l" t="t" r="r" b="b"/>
            <a:pathLst>
              <a:path w="5638800" h="863600">
                <a:moveTo>
                  <a:pt x="101603" y="0"/>
                </a:moveTo>
                <a:lnTo>
                  <a:pt x="5537197" y="0"/>
                </a:lnTo>
                <a:cubicBezTo>
                  <a:pt x="5593311" y="0"/>
                  <a:pt x="5638800" y="45489"/>
                  <a:pt x="5638800" y="101603"/>
                </a:cubicBezTo>
                <a:lnTo>
                  <a:pt x="5638800" y="761997"/>
                </a:lnTo>
                <a:cubicBezTo>
                  <a:pt x="5638800" y="818111"/>
                  <a:pt x="5593311" y="863600"/>
                  <a:pt x="55371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498475" y="34544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119707" y="-6449"/>
                </a:moveTo>
                <a:cubicBezTo>
                  <a:pt x="114052" y="-7590"/>
                  <a:pt x="108248" y="-7590"/>
                  <a:pt x="102592" y="-6449"/>
                </a:cubicBezTo>
                <a:lnTo>
                  <a:pt x="9575" y="12154"/>
                </a:lnTo>
                <a:cubicBezTo>
                  <a:pt x="4018" y="13246"/>
                  <a:pt x="0" y="18157"/>
                  <a:pt x="0" y="23812"/>
                </a:cubicBezTo>
                <a:cubicBezTo>
                  <a:pt x="0" y="28922"/>
                  <a:pt x="3225" y="33387"/>
                  <a:pt x="7938" y="35024"/>
                </a:cubicBezTo>
                <a:lnTo>
                  <a:pt x="7938" y="71438"/>
                </a:lnTo>
                <a:lnTo>
                  <a:pt x="149" y="110430"/>
                </a:lnTo>
                <a:cubicBezTo>
                  <a:pt x="50" y="110877"/>
                  <a:pt x="0" y="111373"/>
                  <a:pt x="0" y="111869"/>
                </a:cubicBezTo>
                <a:cubicBezTo>
                  <a:pt x="0" y="115838"/>
                  <a:pt x="3225" y="119112"/>
                  <a:pt x="7243" y="119112"/>
                </a:cubicBezTo>
                <a:lnTo>
                  <a:pt x="24557" y="119112"/>
                </a:lnTo>
                <a:cubicBezTo>
                  <a:pt x="28525" y="119112"/>
                  <a:pt x="31800" y="115888"/>
                  <a:pt x="31800" y="111869"/>
                </a:cubicBezTo>
                <a:cubicBezTo>
                  <a:pt x="31800" y="111373"/>
                  <a:pt x="31750" y="110927"/>
                  <a:pt x="31651" y="110430"/>
                </a:cubicBezTo>
                <a:lnTo>
                  <a:pt x="23812" y="71438"/>
                </a:lnTo>
                <a:lnTo>
                  <a:pt x="23812" y="38348"/>
                </a:lnTo>
                <a:lnTo>
                  <a:pt x="47625" y="43111"/>
                </a:lnTo>
                <a:lnTo>
                  <a:pt x="47625" y="71438"/>
                </a:lnTo>
                <a:cubicBezTo>
                  <a:pt x="47625" y="106511"/>
                  <a:pt x="76051" y="134938"/>
                  <a:pt x="111125" y="134938"/>
                </a:cubicBezTo>
                <a:cubicBezTo>
                  <a:pt x="146199" y="134938"/>
                  <a:pt x="174625" y="106511"/>
                  <a:pt x="174625" y="71438"/>
                </a:cubicBezTo>
                <a:lnTo>
                  <a:pt x="174625" y="43111"/>
                </a:lnTo>
                <a:lnTo>
                  <a:pt x="212675" y="35520"/>
                </a:lnTo>
                <a:cubicBezTo>
                  <a:pt x="218232" y="34379"/>
                  <a:pt x="222250" y="29468"/>
                  <a:pt x="222250" y="23812"/>
                </a:cubicBezTo>
                <a:cubicBezTo>
                  <a:pt x="222250" y="18157"/>
                  <a:pt x="218232" y="13246"/>
                  <a:pt x="212675" y="12154"/>
                </a:cubicBezTo>
                <a:lnTo>
                  <a:pt x="119707" y="-6449"/>
                </a:lnTo>
                <a:close/>
                <a:moveTo>
                  <a:pt x="111125" y="111125"/>
                </a:moveTo>
                <a:cubicBezTo>
                  <a:pt x="89198" y="111125"/>
                  <a:pt x="71438" y="93365"/>
                  <a:pt x="71438" y="71438"/>
                </a:cubicBezTo>
                <a:lnTo>
                  <a:pt x="150813" y="71438"/>
                </a:lnTo>
                <a:cubicBezTo>
                  <a:pt x="150813" y="93365"/>
                  <a:pt x="133052" y="111125"/>
                  <a:pt x="111125" y="111125"/>
                </a:cubicBezTo>
                <a:close/>
                <a:moveTo>
                  <a:pt x="59581" y="158800"/>
                </a:moveTo>
                <a:cubicBezTo>
                  <a:pt x="29121" y="172789"/>
                  <a:pt x="7938" y="203547"/>
                  <a:pt x="7938" y="239266"/>
                </a:cubicBezTo>
                <a:cubicBezTo>
                  <a:pt x="7938" y="247402"/>
                  <a:pt x="14536" y="254000"/>
                  <a:pt x="22671" y="254000"/>
                </a:cubicBezTo>
                <a:lnTo>
                  <a:pt x="99219" y="254000"/>
                </a:lnTo>
                <a:lnTo>
                  <a:pt x="99219" y="181570"/>
                </a:lnTo>
                <a:lnTo>
                  <a:pt x="70743" y="160238"/>
                </a:lnTo>
                <a:cubicBezTo>
                  <a:pt x="67518" y="157807"/>
                  <a:pt x="63202" y="157163"/>
                  <a:pt x="59531" y="158849"/>
                </a:cubicBezTo>
                <a:close/>
                <a:moveTo>
                  <a:pt x="123031" y="254000"/>
                </a:moveTo>
                <a:lnTo>
                  <a:pt x="199579" y="254000"/>
                </a:lnTo>
                <a:cubicBezTo>
                  <a:pt x="207714" y="254000"/>
                  <a:pt x="214313" y="247402"/>
                  <a:pt x="214313" y="239266"/>
                </a:cubicBezTo>
                <a:cubicBezTo>
                  <a:pt x="214313" y="203547"/>
                  <a:pt x="193129" y="172789"/>
                  <a:pt x="162669" y="158849"/>
                </a:cubicBezTo>
                <a:cubicBezTo>
                  <a:pt x="158998" y="157163"/>
                  <a:pt x="154682" y="157807"/>
                  <a:pt x="151457" y="160238"/>
                </a:cubicBezTo>
                <a:lnTo>
                  <a:pt x="122982" y="181570"/>
                </a:lnTo>
                <a:lnTo>
                  <a:pt x="122982" y="254000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965200" y="3403600"/>
            <a:ext cx="3441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个人发展目标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965200" y="3960501"/>
            <a:ext cx="4658972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三年后，我在学业/职业上的理想状态是...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254000" y="4318000"/>
            <a:ext cx="5638800" cy="863600"/>
          </a:xfrm>
          <a:custGeom>
            <a:avLst/>
            <a:gdLst/>
            <a:ahLst/>
            <a:cxnLst/>
            <a:rect l="l" t="t" r="r" b="b"/>
            <a:pathLst>
              <a:path w="5638800" h="863600">
                <a:moveTo>
                  <a:pt x="101603" y="0"/>
                </a:moveTo>
                <a:lnTo>
                  <a:pt x="5537197" y="0"/>
                </a:lnTo>
                <a:cubicBezTo>
                  <a:pt x="5593311" y="0"/>
                  <a:pt x="5638800" y="45489"/>
                  <a:pt x="5638800" y="101603"/>
                </a:cubicBezTo>
                <a:lnTo>
                  <a:pt x="5638800" y="761997"/>
                </a:lnTo>
                <a:cubicBezTo>
                  <a:pt x="5638800" y="818111"/>
                  <a:pt x="5593311" y="863600"/>
                  <a:pt x="55371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82600" y="4521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19559" y="43210"/>
                </a:moveTo>
                <a:lnTo>
                  <a:pt x="127000" y="53479"/>
                </a:lnTo>
                <a:lnTo>
                  <a:pt x="134441" y="43210"/>
                </a:lnTo>
                <a:cubicBezTo>
                  <a:pt x="146844" y="26045"/>
                  <a:pt x="166787" y="15875"/>
                  <a:pt x="187970" y="15875"/>
                </a:cubicBezTo>
                <a:cubicBezTo>
                  <a:pt x="224433" y="15875"/>
                  <a:pt x="254000" y="45442"/>
                  <a:pt x="254000" y="81905"/>
                </a:cubicBezTo>
                <a:lnTo>
                  <a:pt x="254000" y="83195"/>
                </a:lnTo>
                <a:cubicBezTo>
                  <a:pt x="254000" y="138857"/>
                  <a:pt x="184596" y="203498"/>
                  <a:pt x="148382" y="231130"/>
                </a:cubicBezTo>
                <a:cubicBezTo>
                  <a:pt x="142230" y="235793"/>
                  <a:pt x="134689" y="238125"/>
                  <a:pt x="127000" y="238125"/>
                </a:cubicBezTo>
                <a:cubicBezTo>
                  <a:pt x="119311" y="238125"/>
                  <a:pt x="111720" y="235843"/>
                  <a:pt x="105618" y="231130"/>
                </a:cubicBezTo>
                <a:cubicBezTo>
                  <a:pt x="69404" y="203498"/>
                  <a:pt x="0" y="138857"/>
                  <a:pt x="0" y="83195"/>
                </a:cubicBezTo>
                <a:lnTo>
                  <a:pt x="0" y="81905"/>
                </a:lnTo>
                <a:cubicBezTo>
                  <a:pt x="0" y="45442"/>
                  <a:pt x="29567" y="15875"/>
                  <a:pt x="66030" y="15875"/>
                </a:cubicBezTo>
                <a:cubicBezTo>
                  <a:pt x="87213" y="15875"/>
                  <a:pt x="107156" y="26045"/>
                  <a:pt x="119559" y="4321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1" name="Text 8"/>
          <p:cNvSpPr/>
          <p:nvPr/>
        </p:nvSpPr>
        <p:spPr>
          <a:xfrm>
            <a:off x="965200" y="4470400"/>
            <a:ext cx="1955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关系发展期待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965199" y="5027301"/>
            <a:ext cx="2632579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我希望我们的关系能...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E07369-3242-26BE-36A5-2C8C8F2EE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182670"/>
            <a:ext cx="5931988" cy="42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289716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成功案例：平衡并非天赋，而是系统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54000" y="2336800"/>
            <a:ext cx="5689600" cy="2336800"/>
          </a:xfrm>
          <a:custGeom>
            <a:avLst/>
            <a:gdLst/>
            <a:ahLst/>
            <a:cxnLst/>
            <a:rect l="l" t="t" r="r" b="b"/>
            <a:pathLst>
              <a:path w="5689600" h="2336800">
                <a:moveTo>
                  <a:pt x="152406" y="0"/>
                </a:moveTo>
                <a:lnTo>
                  <a:pt x="5537194" y="0"/>
                </a:lnTo>
                <a:cubicBezTo>
                  <a:pt x="5621365" y="0"/>
                  <a:pt x="5689600" y="68235"/>
                  <a:pt x="5689600" y="152406"/>
                </a:cubicBezTo>
                <a:lnTo>
                  <a:pt x="5689600" y="2184394"/>
                </a:lnTo>
                <a:cubicBezTo>
                  <a:pt x="5689600" y="2268565"/>
                  <a:pt x="5621365" y="2336800"/>
                  <a:pt x="5537194" y="2336800"/>
                </a:cubicBezTo>
                <a:lnTo>
                  <a:pt x="152406" y="2336800"/>
                </a:lnTo>
                <a:cubicBezTo>
                  <a:pt x="68235" y="2336800"/>
                  <a:pt x="0" y="2268565"/>
                  <a:pt x="0" y="21843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444500" y="2540000"/>
            <a:ext cx="5308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案例A: 学术与异地爱情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44500" y="3288563"/>
            <a:ext cx="5422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学长A在核心期刊发表论文，同时维持2年异地恋爱。秘诀在于</a:t>
            </a:r>
            <a:r>
              <a:rPr lang="en-US" sz="2000" dirty="0">
                <a:solidFill>
                  <a:srgbClr val="333333"/>
                </a:solidFill>
                <a:highlight>
                  <a:srgbClr val="D8BFD8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共享日程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r>
              <a:rPr lang="en-US" sz="2000" dirty="0">
                <a:solidFill>
                  <a:srgbClr val="333333"/>
                </a:solidFill>
                <a:highlight>
                  <a:srgbClr val="D8BFD8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阶段庆祝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，将对方纳入自己的成就系统。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1695450" y="4046354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76200" y="0"/>
                </a:moveTo>
                <a:cubicBezTo>
                  <a:pt x="86737" y="0"/>
                  <a:pt x="95250" y="8513"/>
                  <a:pt x="95250" y="19050"/>
                </a:cubicBezTo>
                <a:lnTo>
                  <a:pt x="95250" y="38100"/>
                </a:lnTo>
                <a:lnTo>
                  <a:pt x="171450" y="38100"/>
                </a:lnTo>
                <a:lnTo>
                  <a:pt x="171450" y="19050"/>
                </a:lnTo>
                <a:cubicBezTo>
                  <a:pt x="171450" y="8513"/>
                  <a:pt x="179963" y="0"/>
                  <a:pt x="190500" y="0"/>
                </a:cubicBezTo>
                <a:cubicBezTo>
                  <a:pt x="201037" y="0"/>
                  <a:pt x="209550" y="8513"/>
                  <a:pt x="209550" y="19050"/>
                </a:cubicBezTo>
                <a:lnTo>
                  <a:pt x="209550" y="38100"/>
                </a:lnTo>
                <a:lnTo>
                  <a:pt x="228600" y="38100"/>
                </a:lnTo>
                <a:cubicBezTo>
                  <a:pt x="249615" y="38100"/>
                  <a:pt x="266700" y="55185"/>
                  <a:pt x="266700" y="76200"/>
                </a:cubicBezTo>
                <a:lnTo>
                  <a:pt x="266700" y="247650"/>
                </a:lnTo>
                <a:cubicBezTo>
                  <a:pt x="266700" y="268665"/>
                  <a:pt x="249615" y="285750"/>
                  <a:pt x="228600" y="285750"/>
                </a:cubicBezTo>
                <a:lnTo>
                  <a:pt x="38100" y="285750"/>
                </a:lnTo>
                <a:cubicBezTo>
                  <a:pt x="17085" y="285750"/>
                  <a:pt x="0" y="268665"/>
                  <a:pt x="0" y="247650"/>
                </a:cubicBezTo>
                <a:lnTo>
                  <a:pt x="0" y="76200"/>
                </a:lnTo>
                <a:cubicBezTo>
                  <a:pt x="0" y="55185"/>
                  <a:pt x="17085" y="38100"/>
                  <a:pt x="38100" y="38100"/>
                </a:cubicBezTo>
                <a:lnTo>
                  <a:pt x="57150" y="38100"/>
                </a:lnTo>
                <a:lnTo>
                  <a:pt x="57150" y="19050"/>
                </a:lnTo>
                <a:cubicBezTo>
                  <a:pt x="57150" y="8513"/>
                  <a:pt x="65663" y="0"/>
                  <a:pt x="76200" y="0"/>
                </a:cubicBezTo>
                <a:close/>
                <a:moveTo>
                  <a:pt x="38100" y="142875"/>
                </a:moveTo>
                <a:lnTo>
                  <a:pt x="38100" y="161925"/>
                </a:lnTo>
                <a:cubicBezTo>
                  <a:pt x="38100" y="167164"/>
                  <a:pt x="42386" y="171450"/>
                  <a:pt x="47625" y="171450"/>
                </a:cubicBezTo>
                <a:lnTo>
                  <a:pt x="66675" y="171450"/>
                </a:lnTo>
                <a:cubicBezTo>
                  <a:pt x="71914" y="171450"/>
                  <a:pt x="76200" y="167164"/>
                  <a:pt x="76200" y="161925"/>
                </a:cubicBezTo>
                <a:lnTo>
                  <a:pt x="76200" y="142875"/>
                </a:lnTo>
                <a:cubicBezTo>
                  <a:pt x="76200" y="137636"/>
                  <a:pt x="71914" y="133350"/>
                  <a:pt x="66675" y="133350"/>
                </a:cubicBezTo>
                <a:lnTo>
                  <a:pt x="47625" y="133350"/>
                </a:lnTo>
                <a:cubicBezTo>
                  <a:pt x="42386" y="133350"/>
                  <a:pt x="38100" y="137636"/>
                  <a:pt x="38100" y="142875"/>
                </a:cubicBezTo>
                <a:close/>
                <a:moveTo>
                  <a:pt x="114300" y="142875"/>
                </a:moveTo>
                <a:lnTo>
                  <a:pt x="114300" y="161925"/>
                </a:lnTo>
                <a:cubicBezTo>
                  <a:pt x="114300" y="167164"/>
                  <a:pt x="118586" y="171450"/>
                  <a:pt x="123825" y="171450"/>
                </a:cubicBezTo>
                <a:lnTo>
                  <a:pt x="142875" y="171450"/>
                </a:lnTo>
                <a:cubicBezTo>
                  <a:pt x="148114" y="171450"/>
                  <a:pt x="152400" y="167164"/>
                  <a:pt x="152400" y="161925"/>
                </a:cubicBezTo>
                <a:lnTo>
                  <a:pt x="152400" y="142875"/>
                </a:lnTo>
                <a:cubicBezTo>
                  <a:pt x="152400" y="137636"/>
                  <a:pt x="148114" y="133350"/>
                  <a:pt x="142875" y="133350"/>
                </a:cubicBezTo>
                <a:lnTo>
                  <a:pt x="123825" y="133350"/>
                </a:lnTo>
                <a:cubicBezTo>
                  <a:pt x="118586" y="133350"/>
                  <a:pt x="114300" y="137636"/>
                  <a:pt x="114300" y="142875"/>
                </a:cubicBezTo>
                <a:close/>
                <a:moveTo>
                  <a:pt x="200025" y="133350"/>
                </a:moveTo>
                <a:cubicBezTo>
                  <a:pt x="194786" y="133350"/>
                  <a:pt x="190500" y="137636"/>
                  <a:pt x="190500" y="142875"/>
                </a:cubicBezTo>
                <a:lnTo>
                  <a:pt x="190500" y="161925"/>
                </a:lnTo>
                <a:cubicBezTo>
                  <a:pt x="190500" y="167164"/>
                  <a:pt x="194786" y="171450"/>
                  <a:pt x="200025" y="171450"/>
                </a:cubicBezTo>
                <a:lnTo>
                  <a:pt x="219075" y="171450"/>
                </a:lnTo>
                <a:cubicBezTo>
                  <a:pt x="224314" y="171450"/>
                  <a:pt x="228600" y="167164"/>
                  <a:pt x="228600" y="161925"/>
                </a:cubicBezTo>
                <a:lnTo>
                  <a:pt x="228600" y="142875"/>
                </a:lnTo>
                <a:cubicBezTo>
                  <a:pt x="228600" y="137636"/>
                  <a:pt x="224314" y="133350"/>
                  <a:pt x="219075" y="133350"/>
                </a:cubicBezTo>
                <a:lnTo>
                  <a:pt x="200025" y="133350"/>
                </a:lnTo>
                <a:close/>
                <a:moveTo>
                  <a:pt x="38100" y="219075"/>
                </a:moveTo>
                <a:lnTo>
                  <a:pt x="38100" y="238125"/>
                </a:lnTo>
                <a:cubicBezTo>
                  <a:pt x="38100" y="243364"/>
                  <a:pt x="42386" y="247650"/>
                  <a:pt x="47625" y="247650"/>
                </a:cubicBezTo>
                <a:lnTo>
                  <a:pt x="66675" y="247650"/>
                </a:lnTo>
                <a:cubicBezTo>
                  <a:pt x="71914" y="247650"/>
                  <a:pt x="76200" y="243364"/>
                  <a:pt x="76200" y="238125"/>
                </a:cubicBezTo>
                <a:lnTo>
                  <a:pt x="76200" y="219075"/>
                </a:lnTo>
                <a:cubicBezTo>
                  <a:pt x="76200" y="213836"/>
                  <a:pt x="71914" y="209550"/>
                  <a:pt x="66675" y="209550"/>
                </a:cubicBezTo>
                <a:lnTo>
                  <a:pt x="47625" y="209550"/>
                </a:lnTo>
                <a:cubicBezTo>
                  <a:pt x="42386" y="209550"/>
                  <a:pt x="38100" y="213836"/>
                  <a:pt x="38100" y="219075"/>
                </a:cubicBezTo>
                <a:close/>
                <a:moveTo>
                  <a:pt x="123825" y="209550"/>
                </a:moveTo>
                <a:cubicBezTo>
                  <a:pt x="118586" y="209550"/>
                  <a:pt x="114300" y="213836"/>
                  <a:pt x="114300" y="219075"/>
                </a:cubicBezTo>
                <a:lnTo>
                  <a:pt x="114300" y="238125"/>
                </a:lnTo>
                <a:cubicBezTo>
                  <a:pt x="114300" y="243364"/>
                  <a:pt x="118586" y="247650"/>
                  <a:pt x="123825" y="247650"/>
                </a:cubicBezTo>
                <a:lnTo>
                  <a:pt x="142875" y="247650"/>
                </a:lnTo>
                <a:cubicBezTo>
                  <a:pt x="148114" y="247650"/>
                  <a:pt x="152400" y="243364"/>
                  <a:pt x="152400" y="238125"/>
                </a:cubicBezTo>
                <a:lnTo>
                  <a:pt x="152400" y="219075"/>
                </a:lnTo>
                <a:cubicBezTo>
                  <a:pt x="152400" y="213836"/>
                  <a:pt x="148114" y="209550"/>
                  <a:pt x="142875" y="209550"/>
                </a:cubicBezTo>
                <a:lnTo>
                  <a:pt x="123825" y="209550"/>
                </a:lnTo>
                <a:close/>
                <a:moveTo>
                  <a:pt x="190500" y="219075"/>
                </a:moveTo>
                <a:lnTo>
                  <a:pt x="190500" y="238125"/>
                </a:lnTo>
                <a:cubicBezTo>
                  <a:pt x="190500" y="243364"/>
                  <a:pt x="194786" y="247650"/>
                  <a:pt x="200025" y="247650"/>
                </a:cubicBezTo>
                <a:lnTo>
                  <a:pt x="219075" y="247650"/>
                </a:lnTo>
                <a:cubicBezTo>
                  <a:pt x="224314" y="247650"/>
                  <a:pt x="228600" y="243364"/>
                  <a:pt x="228600" y="238125"/>
                </a:cubicBezTo>
                <a:lnTo>
                  <a:pt x="228600" y="219075"/>
                </a:lnTo>
                <a:cubicBezTo>
                  <a:pt x="228600" y="213836"/>
                  <a:pt x="224314" y="209550"/>
                  <a:pt x="219075" y="209550"/>
                </a:cubicBezTo>
                <a:lnTo>
                  <a:pt x="200025" y="209550"/>
                </a:lnTo>
                <a:cubicBezTo>
                  <a:pt x="194786" y="209550"/>
                  <a:pt x="190500" y="213836"/>
                  <a:pt x="190500" y="21907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8" name="Text 5"/>
          <p:cNvSpPr/>
          <p:nvPr/>
        </p:nvSpPr>
        <p:spPr>
          <a:xfrm>
            <a:off x="1236647" y="4353432"/>
            <a:ext cx="1184305" cy="315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共享日程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4216400" y="4046354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85904" y="0"/>
                </a:moveTo>
                <a:lnTo>
                  <a:pt x="219254" y="0"/>
                </a:lnTo>
                <a:cubicBezTo>
                  <a:pt x="235029" y="0"/>
                  <a:pt x="247888" y="12978"/>
                  <a:pt x="247293" y="28694"/>
                </a:cubicBezTo>
                <a:cubicBezTo>
                  <a:pt x="247174" y="31849"/>
                  <a:pt x="247055" y="35004"/>
                  <a:pt x="246876" y="38100"/>
                </a:cubicBezTo>
                <a:lnTo>
                  <a:pt x="276404" y="38100"/>
                </a:lnTo>
                <a:cubicBezTo>
                  <a:pt x="291941" y="38100"/>
                  <a:pt x="305633" y="50959"/>
                  <a:pt x="304443" y="67747"/>
                </a:cubicBezTo>
                <a:cubicBezTo>
                  <a:pt x="299978" y="129480"/>
                  <a:pt x="268426" y="163413"/>
                  <a:pt x="234196" y="181154"/>
                </a:cubicBezTo>
                <a:cubicBezTo>
                  <a:pt x="224790" y="186035"/>
                  <a:pt x="215205" y="189667"/>
                  <a:pt x="206097" y="192345"/>
                </a:cubicBezTo>
                <a:cubicBezTo>
                  <a:pt x="194072" y="209371"/>
                  <a:pt x="181570" y="218361"/>
                  <a:pt x="171629" y="223183"/>
                </a:cubicBezTo>
                <a:lnTo>
                  <a:pt x="171629" y="266700"/>
                </a:lnTo>
                <a:lnTo>
                  <a:pt x="209729" y="266700"/>
                </a:lnTo>
                <a:cubicBezTo>
                  <a:pt x="220266" y="266700"/>
                  <a:pt x="228779" y="275213"/>
                  <a:pt x="228779" y="285750"/>
                </a:cubicBezTo>
                <a:cubicBezTo>
                  <a:pt x="228779" y="296287"/>
                  <a:pt x="220266" y="304800"/>
                  <a:pt x="209729" y="304800"/>
                </a:cubicBezTo>
                <a:lnTo>
                  <a:pt x="95429" y="304800"/>
                </a:lnTo>
                <a:cubicBezTo>
                  <a:pt x="84892" y="304800"/>
                  <a:pt x="76379" y="296287"/>
                  <a:pt x="76379" y="285750"/>
                </a:cubicBezTo>
                <a:cubicBezTo>
                  <a:pt x="76379" y="275213"/>
                  <a:pt x="84892" y="266700"/>
                  <a:pt x="95429" y="266700"/>
                </a:cubicBezTo>
                <a:lnTo>
                  <a:pt x="133529" y="266700"/>
                </a:lnTo>
                <a:lnTo>
                  <a:pt x="133529" y="223183"/>
                </a:lnTo>
                <a:cubicBezTo>
                  <a:pt x="124004" y="218599"/>
                  <a:pt x="112157" y="210086"/>
                  <a:pt x="100608" y="194429"/>
                </a:cubicBezTo>
                <a:cubicBezTo>
                  <a:pt x="89654" y="191572"/>
                  <a:pt x="77748" y="187226"/>
                  <a:pt x="66139" y="180677"/>
                </a:cubicBezTo>
                <a:cubicBezTo>
                  <a:pt x="33933" y="162639"/>
                  <a:pt x="4882" y="128647"/>
                  <a:pt x="714" y="67627"/>
                </a:cubicBezTo>
                <a:cubicBezTo>
                  <a:pt x="-417" y="50899"/>
                  <a:pt x="13216" y="38040"/>
                  <a:pt x="28754" y="38040"/>
                </a:cubicBezTo>
                <a:lnTo>
                  <a:pt x="58281" y="38040"/>
                </a:lnTo>
                <a:cubicBezTo>
                  <a:pt x="58103" y="34945"/>
                  <a:pt x="57983" y="31849"/>
                  <a:pt x="57864" y="28635"/>
                </a:cubicBezTo>
                <a:cubicBezTo>
                  <a:pt x="57269" y="12859"/>
                  <a:pt x="70128" y="-60"/>
                  <a:pt x="85904" y="-60"/>
                </a:cubicBezTo>
                <a:close/>
                <a:moveTo>
                  <a:pt x="60424" y="66675"/>
                </a:moveTo>
                <a:lnTo>
                  <a:pt x="29230" y="66675"/>
                </a:lnTo>
                <a:cubicBezTo>
                  <a:pt x="32921" y="117098"/>
                  <a:pt x="56078" y="142339"/>
                  <a:pt x="79950" y="155734"/>
                </a:cubicBezTo>
                <a:cubicBezTo>
                  <a:pt x="71378" y="133529"/>
                  <a:pt x="64294" y="104537"/>
                  <a:pt x="60424" y="66675"/>
                </a:cubicBezTo>
                <a:close/>
                <a:moveTo>
                  <a:pt x="226219" y="152876"/>
                </a:moveTo>
                <a:cubicBezTo>
                  <a:pt x="250329" y="138708"/>
                  <a:pt x="272117" y="113526"/>
                  <a:pt x="275808" y="66675"/>
                </a:cubicBezTo>
                <a:lnTo>
                  <a:pt x="244673" y="66675"/>
                </a:lnTo>
                <a:cubicBezTo>
                  <a:pt x="240983" y="102930"/>
                  <a:pt x="234315" y="131088"/>
                  <a:pt x="226219" y="152876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0" name="Text 7"/>
          <p:cNvSpPr/>
          <p:nvPr/>
        </p:nvSpPr>
        <p:spPr>
          <a:xfrm>
            <a:off x="3776647" y="4353432"/>
            <a:ext cx="1184305" cy="315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阶段庆祝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6248400" y="2336800"/>
            <a:ext cx="5689600" cy="2336800"/>
          </a:xfrm>
          <a:custGeom>
            <a:avLst/>
            <a:gdLst/>
            <a:ahLst/>
            <a:cxnLst/>
            <a:rect l="l" t="t" r="r" b="b"/>
            <a:pathLst>
              <a:path w="5689600" h="2336800">
                <a:moveTo>
                  <a:pt x="152406" y="0"/>
                </a:moveTo>
                <a:lnTo>
                  <a:pt x="5537194" y="0"/>
                </a:lnTo>
                <a:cubicBezTo>
                  <a:pt x="5621365" y="0"/>
                  <a:pt x="5689600" y="68235"/>
                  <a:pt x="5689600" y="152406"/>
                </a:cubicBezTo>
                <a:lnTo>
                  <a:pt x="5689600" y="2184394"/>
                </a:lnTo>
                <a:cubicBezTo>
                  <a:pt x="5689600" y="2268565"/>
                  <a:pt x="5621365" y="2336800"/>
                  <a:pt x="5537194" y="2336800"/>
                </a:cubicBezTo>
                <a:lnTo>
                  <a:pt x="152406" y="2336800"/>
                </a:lnTo>
                <a:cubicBezTo>
                  <a:pt x="68235" y="2336800"/>
                  <a:pt x="0" y="2268565"/>
                  <a:pt x="0" y="2184394"/>
                </a:cubicBezTo>
                <a:lnTo>
                  <a:pt x="0" y="152406"/>
                </a:lnTo>
                <a:cubicBezTo>
                  <a:pt x="0" y="68291"/>
                  <a:pt x="68291" y="0"/>
                  <a:pt x="152406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438900" y="2540000"/>
            <a:ext cx="5308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案例B: 保研与健康生活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6438900" y="3149600"/>
            <a:ext cx="5422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学姐B保研Top院校，并带领伴侣共同健身。他们将</a:t>
            </a:r>
            <a:r>
              <a:rPr lang="en-US" sz="2000" dirty="0">
                <a:solidFill>
                  <a:srgbClr val="333333"/>
                </a:solidFill>
                <a:highlight>
                  <a:srgbClr val="ADD8E6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互相监督 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变为日常，晨跑和英语打卡成为共同仪式，实现了1+1&gt;2。</a:t>
            </a:r>
            <a:endParaRPr lang="en-US" sz="2000" dirty="0"/>
          </a:p>
        </p:txBody>
      </p:sp>
      <p:sp>
        <p:nvSpPr>
          <p:cNvPr id="14" name="Shape 11"/>
          <p:cNvSpPr/>
          <p:nvPr/>
        </p:nvSpPr>
        <p:spPr>
          <a:xfrm>
            <a:off x="7689850" y="4046354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52698" y="-19050"/>
                </a:moveTo>
                <a:cubicBezTo>
                  <a:pt x="171097" y="-19050"/>
                  <a:pt x="186035" y="-4112"/>
                  <a:pt x="186035" y="14288"/>
                </a:cubicBezTo>
                <a:cubicBezTo>
                  <a:pt x="186035" y="32687"/>
                  <a:pt x="171097" y="47625"/>
                  <a:pt x="152698" y="47625"/>
                </a:cubicBezTo>
                <a:cubicBezTo>
                  <a:pt x="134298" y="47625"/>
                  <a:pt x="119360" y="32687"/>
                  <a:pt x="119360" y="14288"/>
                </a:cubicBezTo>
                <a:cubicBezTo>
                  <a:pt x="119360" y="-4112"/>
                  <a:pt x="134298" y="-19050"/>
                  <a:pt x="152698" y="-19050"/>
                </a:cubicBezTo>
                <a:close/>
                <a:moveTo>
                  <a:pt x="73581" y="104775"/>
                </a:moveTo>
                <a:cubicBezTo>
                  <a:pt x="71616" y="104775"/>
                  <a:pt x="69890" y="105966"/>
                  <a:pt x="69175" y="107752"/>
                </a:cubicBezTo>
                <a:lnTo>
                  <a:pt x="56078" y="140434"/>
                </a:lnTo>
                <a:cubicBezTo>
                  <a:pt x="52149" y="150197"/>
                  <a:pt x="41077" y="154960"/>
                  <a:pt x="31313" y="151031"/>
                </a:cubicBezTo>
                <a:cubicBezTo>
                  <a:pt x="21550" y="147102"/>
                  <a:pt x="16788" y="136029"/>
                  <a:pt x="20717" y="126266"/>
                </a:cubicBezTo>
                <a:lnTo>
                  <a:pt x="33754" y="93583"/>
                </a:lnTo>
                <a:cubicBezTo>
                  <a:pt x="40303" y="77331"/>
                  <a:pt x="56019" y="66675"/>
                  <a:pt x="73581" y="66675"/>
                </a:cubicBezTo>
                <a:lnTo>
                  <a:pt x="131505" y="66675"/>
                </a:lnTo>
                <a:cubicBezTo>
                  <a:pt x="148471" y="66675"/>
                  <a:pt x="164128" y="75664"/>
                  <a:pt x="172641" y="90309"/>
                </a:cubicBezTo>
                <a:lnTo>
                  <a:pt x="192167" y="123825"/>
                </a:lnTo>
                <a:lnTo>
                  <a:pt x="228838" y="123825"/>
                </a:lnTo>
                <a:cubicBezTo>
                  <a:pt x="239375" y="123825"/>
                  <a:pt x="247888" y="132338"/>
                  <a:pt x="247888" y="142875"/>
                </a:cubicBezTo>
                <a:cubicBezTo>
                  <a:pt x="247888" y="153412"/>
                  <a:pt x="239375" y="161925"/>
                  <a:pt x="228838" y="161925"/>
                </a:cubicBezTo>
                <a:lnTo>
                  <a:pt x="192167" y="161925"/>
                </a:lnTo>
                <a:cubicBezTo>
                  <a:pt x="178594" y="161925"/>
                  <a:pt x="166092" y="154722"/>
                  <a:pt x="159246" y="142994"/>
                </a:cubicBezTo>
                <a:lnTo>
                  <a:pt x="153293" y="132814"/>
                </a:lnTo>
                <a:lnTo>
                  <a:pt x="140970" y="174724"/>
                </a:lnTo>
                <a:lnTo>
                  <a:pt x="185857" y="188178"/>
                </a:lnTo>
                <a:cubicBezTo>
                  <a:pt x="202347" y="193119"/>
                  <a:pt x="210741" y="211395"/>
                  <a:pt x="203775" y="227171"/>
                </a:cubicBezTo>
                <a:lnTo>
                  <a:pt x="170081" y="303014"/>
                </a:lnTo>
                <a:cubicBezTo>
                  <a:pt x="165795" y="312658"/>
                  <a:pt x="154543" y="316944"/>
                  <a:pt x="144959" y="312658"/>
                </a:cubicBezTo>
                <a:cubicBezTo>
                  <a:pt x="135374" y="308372"/>
                  <a:pt x="131028" y="297120"/>
                  <a:pt x="135315" y="287536"/>
                </a:cubicBezTo>
                <a:lnTo>
                  <a:pt x="164604" y="221575"/>
                </a:lnTo>
                <a:lnTo>
                  <a:pt x="107513" y="204430"/>
                </a:lnTo>
                <a:cubicBezTo>
                  <a:pt x="88047" y="198596"/>
                  <a:pt x="76557" y="178415"/>
                  <a:pt x="81498" y="158710"/>
                </a:cubicBezTo>
                <a:lnTo>
                  <a:pt x="95012" y="104775"/>
                </a:lnTo>
                <a:lnTo>
                  <a:pt x="73640" y="104775"/>
                </a:lnTo>
                <a:close/>
                <a:moveTo>
                  <a:pt x="68818" y="212527"/>
                </a:moveTo>
                <a:cubicBezTo>
                  <a:pt x="76736" y="221397"/>
                  <a:pt x="87094" y="228183"/>
                  <a:pt x="99298" y="231815"/>
                </a:cubicBezTo>
                <a:lnTo>
                  <a:pt x="102096" y="232648"/>
                </a:lnTo>
                <a:lnTo>
                  <a:pt x="97988" y="244138"/>
                </a:lnTo>
                <a:cubicBezTo>
                  <a:pt x="94536" y="253841"/>
                  <a:pt x="88463" y="262473"/>
                  <a:pt x="80546" y="269022"/>
                </a:cubicBezTo>
                <a:lnTo>
                  <a:pt x="31492" y="309443"/>
                </a:lnTo>
                <a:cubicBezTo>
                  <a:pt x="23396" y="316111"/>
                  <a:pt x="11370" y="314980"/>
                  <a:pt x="4703" y="306884"/>
                </a:cubicBezTo>
                <a:cubicBezTo>
                  <a:pt x="-1965" y="298787"/>
                  <a:pt x="-833" y="286762"/>
                  <a:pt x="7263" y="280095"/>
                </a:cubicBezTo>
                <a:lnTo>
                  <a:pt x="56317" y="239673"/>
                </a:lnTo>
                <a:cubicBezTo>
                  <a:pt x="58995" y="237470"/>
                  <a:pt x="60960" y="234613"/>
                  <a:pt x="62151" y="231398"/>
                </a:cubicBezTo>
                <a:lnTo>
                  <a:pt x="68818" y="212527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5" name="Text 12"/>
          <p:cNvSpPr/>
          <p:nvPr/>
        </p:nvSpPr>
        <p:spPr>
          <a:xfrm>
            <a:off x="7231047" y="4353432"/>
            <a:ext cx="1184305" cy="315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互相监督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10210800" y="4046354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304800"/>
                </a:moveTo>
                <a:cubicBezTo>
                  <a:pt x="236512" y="304800"/>
                  <a:pt x="304800" y="236512"/>
                  <a:pt x="304800" y="152400"/>
                </a:cubicBezTo>
                <a:cubicBezTo>
                  <a:pt x="304800" y="68288"/>
                  <a:pt x="236512" y="0"/>
                  <a:pt x="152400" y="0"/>
                </a:cubicBezTo>
                <a:cubicBezTo>
                  <a:pt x="68288" y="0"/>
                  <a:pt x="0" y="68288"/>
                  <a:pt x="0" y="152400"/>
                </a:cubicBezTo>
                <a:cubicBezTo>
                  <a:pt x="0" y="236512"/>
                  <a:pt x="68288" y="304800"/>
                  <a:pt x="152400" y="304800"/>
                </a:cubicBezTo>
                <a:close/>
                <a:moveTo>
                  <a:pt x="202644" y="126623"/>
                </a:moveTo>
                <a:lnTo>
                  <a:pt x="155019" y="202823"/>
                </a:lnTo>
                <a:cubicBezTo>
                  <a:pt x="152519" y="206812"/>
                  <a:pt x="148233" y="209312"/>
                  <a:pt x="143530" y="209550"/>
                </a:cubicBezTo>
                <a:cubicBezTo>
                  <a:pt x="138827" y="209788"/>
                  <a:pt x="134302" y="207645"/>
                  <a:pt x="131505" y="203835"/>
                </a:cubicBezTo>
                <a:lnTo>
                  <a:pt x="102930" y="165735"/>
                </a:lnTo>
                <a:cubicBezTo>
                  <a:pt x="98167" y="159425"/>
                  <a:pt x="99477" y="150495"/>
                  <a:pt x="105787" y="145733"/>
                </a:cubicBezTo>
                <a:cubicBezTo>
                  <a:pt x="112097" y="140970"/>
                  <a:pt x="121027" y="142280"/>
                  <a:pt x="125790" y="148590"/>
                </a:cubicBezTo>
                <a:lnTo>
                  <a:pt x="141863" y="170021"/>
                </a:lnTo>
                <a:lnTo>
                  <a:pt x="178415" y="111502"/>
                </a:lnTo>
                <a:cubicBezTo>
                  <a:pt x="182582" y="104835"/>
                  <a:pt x="191393" y="102751"/>
                  <a:pt x="198120" y="106978"/>
                </a:cubicBezTo>
                <a:cubicBezTo>
                  <a:pt x="204847" y="111204"/>
                  <a:pt x="206871" y="119955"/>
                  <a:pt x="202644" y="126683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7" name="Text 14"/>
          <p:cNvSpPr/>
          <p:nvPr/>
        </p:nvSpPr>
        <p:spPr>
          <a:xfrm>
            <a:off x="9771047" y="4353432"/>
            <a:ext cx="1184305" cy="315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共同仪式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152400" y="5320563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成功可复制，关键在于建立</a:t>
            </a:r>
            <a:r>
              <a:rPr lang="en-US" sz="2400" b="1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支持性系统 </a:t>
            </a: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，而非消耗性纠缠。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独立之爱：理念升华与行动承诺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88000" y="13462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4" name="Shape 1"/>
          <p:cNvSpPr/>
          <p:nvPr/>
        </p:nvSpPr>
        <p:spPr>
          <a:xfrm>
            <a:off x="5895975" y="16256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0" y="192881"/>
                </a:moveTo>
                <a:cubicBezTo>
                  <a:pt x="0" y="133677"/>
                  <a:pt x="47952" y="85725"/>
                  <a:pt x="107156" y="85725"/>
                </a:cubicBezTo>
                <a:lnTo>
                  <a:pt x="114300" y="85725"/>
                </a:lnTo>
                <a:cubicBezTo>
                  <a:pt x="130106" y="85725"/>
                  <a:pt x="142875" y="98494"/>
                  <a:pt x="142875" y="114300"/>
                </a:cubicBezTo>
                <a:cubicBezTo>
                  <a:pt x="142875" y="130106"/>
                  <a:pt x="130106" y="142875"/>
                  <a:pt x="114300" y="142875"/>
                </a:cubicBezTo>
                <a:lnTo>
                  <a:pt x="107156" y="142875"/>
                </a:lnTo>
                <a:cubicBezTo>
                  <a:pt x="79564" y="142875"/>
                  <a:pt x="57150" y="165289"/>
                  <a:pt x="57150" y="192881"/>
                </a:cubicBezTo>
                <a:lnTo>
                  <a:pt x="57150" y="200025"/>
                </a:lnTo>
                <a:lnTo>
                  <a:pt x="114300" y="200025"/>
                </a:lnTo>
                <a:cubicBezTo>
                  <a:pt x="145822" y="200025"/>
                  <a:pt x="171450" y="225653"/>
                  <a:pt x="171450" y="257175"/>
                </a:cubicBezTo>
                <a:lnTo>
                  <a:pt x="171450" y="314325"/>
                </a:lnTo>
                <a:cubicBezTo>
                  <a:pt x="171450" y="345847"/>
                  <a:pt x="145822" y="371475"/>
                  <a:pt x="114300" y="371475"/>
                </a:cubicBezTo>
                <a:lnTo>
                  <a:pt x="57150" y="371475"/>
                </a:lnTo>
                <a:cubicBezTo>
                  <a:pt x="25628" y="371475"/>
                  <a:pt x="0" y="345847"/>
                  <a:pt x="0" y="314325"/>
                </a:cubicBezTo>
                <a:lnTo>
                  <a:pt x="0" y="192881"/>
                </a:lnTo>
                <a:close/>
                <a:moveTo>
                  <a:pt x="228600" y="192881"/>
                </a:moveTo>
                <a:cubicBezTo>
                  <a:pt x="228600" y="133677"/>
                  <a:pt x="276552" y="85725"/>
                  <a:pt x="335756" y="85725"/>
                </a:cubicBezTo>
                <a:lnTo>
                  <a:pt x="342900" y="85725"/>
                </a:lnTo>
                <a:cubicBezTo>
                  <a:pt x="358706" y="85725"/>
                  <a:pt x="371475" y="98494"/>
                  <a:pt x="371475" y="114300"/>
                </a:cubicBezTo>
                <a:cubicBezTo>
                  <a:pt x="371475" y="130106"/>
                  <a:pt x="358706" y="142875"/>
                  <a:pt x="342900" y="142875"/>
                </a:cubicBezTo>
                <a:lnTo>
                  <a:pt x="335756" y="142875"/>
                </a:lnTo>
                <a:cubicBezTo>
                  <a:pt x="308164" y="142875"/>
                  <a:pt x="285750" y="165289"/>
                  <a:pt x="285750" y="192881"/>
                </a:cubicBezTo>
                <a:lnTo>
                  <a:pt x="285750" y="200025"/>
                </a:lnTo>
                <a:lnTo>
                  <a:pt x="342900" y="200025"/>
                </a:lnTo>
                <a:cubicBezTo>
                  <a:pt x="374422" y="200025"/>
                  <a:pt x="400050" y="225653"/>
                  <a:pt x="400050" y="257175"/>
                </a:cubicBezTo>
                <a:lnTo>
                  <a:pt x="400050" y="314325"/>
                </a:lnTo>
                <a:cubicBezTo>
                  <a:pt x="400050" y="345847"/>
                  <a:pt x="374422" y="371475"/>
                  <a:pt x="342900" y="371475"/>
                </a:cubicBezTo>
                <a:lnTo>
                  <a:pt x="285750" y="371475"/>
                </a:lnTo>
                <a:cubicBezTo>
                  <a:pt x="254228" y="371475"/>
                  <a:pt x="228600" y="345847"/>
                  <a:pt x="228600" y="314325"/>
                </a:cubicBezTo>
                <a:lnTo>
                  <a:pt x="228600" y="192881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5" name="Text 2"/>
          <p:cNvSpPr/>
          <p:nvPr/>
        </p:nvSpPr>
        <p:spPr>
          <a:xfrm>
            <a:off x="1828800" y="2565400"/>
            <a:ext cx="8534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“彼此相爱，却不可把爱变为系链；站在一起，却不要太靠近。因为圣殿的支柱，也是彼此分立的。”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625600" y="3759200"/>
            <a:ext cx="873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— 纪伯伦《论爱情》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1828800" y="4470400"/>
            <a:ext cx="8534400" cy="0"/>
          </a:xfrm>
          <a:prstGeom prst="line">
            <a:avLst/>
          </a:prstGeom>
          <a:noFill/>
          <a:ln w="25400">
            <a:solidFill>
              <a:srgbClr val="D8BFD8"/>
            </a:solidFill>
            <a:prstDash val="solid"/>
            <a:headEnd type="none"/>
            <a:tailEnd type="none"/>
          </a:ln>
        </p:spPr>
      </p:sp>
      <p:sp>
        <p:nvSpPr>
          <p:cNvPr id="8" name="Text 5"/>
          <p:cNvSpPr/>
          <p:nvPr/>
        </p:nvSpPr>
        <p:spPr>
          <a:xfrm>
            <a:off x="1701800" y="4699000"/>
            <a:ext cx="878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独立之爱的三原则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2654300" y="5347636"/>
            <a:ext cx="1193800" cy="849964"/>
          </a:xfrm>
          <a:custGeom>
            <a:avLst/>
            <a:gdLst/>
            <a:ahLst/>
            <a:cxnLst/>
            <a:rect l="l" t="t" r="r" b="b"/>
            <a:pathLst>
              <a:path w="1016000" h="355600">
                <a:moveTo>
                  <a:pt x="177800" y="0"/>
                </a:moveTo>
                <a:lnTo>
                  <a:pt x="838200" y="0"/>
                </a:lnTo>
                <a:cubicBezTo>
                  <a:pt x="936330" y="0"/>
                  <a:pt x="1016000" y="79670"/>
                  <a:pt x="1016000" y="177800"/>
                </a:cubicBezTo>
                <a:lnTo>
                  <a:pt x="1016000" y="177800"/>
                </a:lnTo>
                <a:cubicBezTo>
                  <a:pt x="1016000" y="275930"/>
                  <a:pt x="936330" y="355600"/>
                  <a:pt x="838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2654300" y="5576236"/>
            <a:ext cx="11938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自我负责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5499100" y="5347636"/>
            <a:ext cx="1193800" cy="849964"/>
          </a:xfrm>
          <a:custGeom>
            <a:avLst/>
            <a:gdLst/>
            <a:ahLst/>
            <a:cxnLst/>
            <a:rect l="l" t="t" r="r" b="b"/>
            <a:pathLst>
              <a:path w="1016000" h="355600">
                <a:moveTo>
                  <a:pt x="177800" y="0"/>
                </a:moveTo>
                <a:lnTo>
                  <a:pt x="838200" y="0"/>
                </a:lnTo>
                <a:cubicBezTo>
                  <a:pt x="936330" y="0"/>
                  <a:pt x="1016000" y="79670"/>
                  <a:pt x="1016000" y="177800"/>
                </a:cubicBezTo>
                <a:lnTo>
                  <a:pt x="1016000" y="177800"/>
                </a:lnTo>
                <a:cubicBezTo>
                  <a:pt x="1016000" y="275930"/>
                  <a:pt x="936330" y="355600"/>
                  <a:pt x="838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5499100" y="5576236"/>
            <a:ext cx="11938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动态平衡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8343900" y="5347636"/>
            <a:ext cx="1193800" cy="849964"/>
          </a:xfrm>
          <a:custGeom>
            <a:avLst/>
            <a:gdLst/>
            <a:ahLst/>
            <a:cxnLst/>
            <a:rect l="l" t="t" r="r" b="b"/>
            <a:pathLst>
              <a:path w="1016000" h="355600">
                <a:moveTo>
                  <a:pt x="177800" y="0"/>
                </a:moveTo>
                <a:lnTo>
                  <a:pt x="838200" y="0"/>
                </a:lnTo>
                <a:cubicBezTo>
                  <a:pt x="936330" y="0"/>
                  <a:pt x="1016000" y="79670"/>
                  <a:pt x="1016000" y="177800"/>
                </a:cubicBezTo>
                <a:lnTo>
                  <a:pt x="1016000" y="177800"/>
                </a:lnTo>
                <a:cubicBezTo>
                  <a:pt x="1016000" y="275930"/>
                  <a:pt x="936330" y="355600"/>
                  <a:pt x="8382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8343900" y="5576236"/>
            <a:ext cx="1193800" cy="3556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共同成长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94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关系天平：从失衡到平衡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平衡之轮：全景评估生活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边界守护：温和坚定说“我”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整合发展：爱情与成长共进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未来蓝图：从课堂到人生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7747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独立之爱：理念升华与行动承诺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663700"/>
            <a:ext cx="6019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行动承诺：从课堂到生活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324100"/>
            <a:ext cx="563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改变始于课堂，成于日常。选择一个微行动，开启你的平衡之旅。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254000" y="3238500"/>
            <a:ext cx="5638800" cy="1270000"/>
          </a:xfrm>
          <a:custGeom>
            <a:avLst/>
            <a:gdLst/>
            <a:ahLst/>
            <a:cxnLst/>
            <a:rect l="l" t="t" r="r" b="b"/>
            <a:pathLst>
              <a:path w="5638800" h="12700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1168400"/>
                </a:lnTo>
                <a:cubicBezTo>
                  <a:pt x="5638800" y="1224475"/>
                  <a:pt x="5593275" y="1270000"/>
                  <a:pt x="55372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457200" y="3111500"/>
            <a:ext cx="5410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我的微行动承诺：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57200" y="3670300"/>
            <a:ext cx="523240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“在接下来的两周，我将从平衡轮中选择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【个人成长】 </a:t>
            </a:r>
            <a:r>
              <a:rPr lang="en-US" sz="20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维度，承诺每天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21:30前回宿舍独处阅读30分钟 </a:t>
            </a:r>
            <a:r>
              <a:rPr lang="zh-CN" altLang="en-US" sz="20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，而非玩手机</a:t>
            </a:r>
            <a:r>
              <a:rPr lang="en-US" altLang="zh-CN" sz="20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30</a:t>
            </a:r>
            <a:r>
              <a:rPr lang="zh-CN" altLang="en-US" sz="20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分钟</a:t>
            </a: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。”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323850" y="48133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238125" y="11906"/>
                </a:moveTo>
                <a:cubicBezTo>
                  <a:pt x="280838" y="11906"/>
                  <a:pt x="315516" y="46584"/>
                  <a:pt x="315516" y="89297"/>
                </a:cubicBezTo>
                <a:cubicBezTo>
                  <a:pt x="315516" y="132010"/>
                  <a:pt x="280838" y="166688"/>
                  <a:pt x="238125" y="166688"/>
                </a:cubicBezTo>
                <a:cubicBezTo>
                  <a:pt x="195412" y="166688"/>
                  <a:pt x="160734" y="132010"/>
                  <a:pt x="160734" y="89297"/>
                </a:cubicBezTo>
                <a:cubicBezTo>
                  <a:pt x="160734" y="46584"/>
                  <a:pt x="195412" y="11906"/>
                  <a:pt x="238125" y="11906"/>
                </a:cubicBezTo>
                <a:close/>
                <a:moveTo>
                  <a:pt x="71438" y="65484"/>
                </a:moveTo>
                <a:cubicBezTo>
                  <a:pt x="101008" y="65484"/>
                  <a:pt x="125016" y="89492"/>
                  <a:pt x="125016" y="119063"/>
                </a:cubicBezTo>
                <a:cubicBezTo>
                  <a:pt x="125016" y="148633"/>
                  <a:pt x="101008" y="172641"/>
                  <a:pt x="71438" y="172641"/>
                </a:cubicBezTo>
                <a:cubicBezTo>
                  <a:pt x="41867" y="172641"/>
                  <a:pt x="17859" y="148633"/>
                  <a:pt x="17859" y="119063"/>
                </a:cubicBezTo>
                <a:cubicBezTo>
                  <a:pt x="17859" y="89492"/>
                  <a:pt x="41867" y="65484"/>
                  <a:pt x="71437" y="65484"/>
                </a:cubicBezTo>
                <a:close/>
                <a:moveTo>
                  <a:pt x="0" y="309563"/>
                </a:moveTo>
                <a:cubicBezTo>
                  <a:pt x="0" y="256952"/>
                  <a:pt x="42639" y="214313"/>
                  <a:pt x="95250" y="214313"/>
                </a:cubicBezTo>
                <a:cubicBezTo>
                  <a:pt x="104775" y="214313"/>
                  <a:pt x="114002" y="215726"/>
                  <a:pt x="122709" y="218331"/>
                </a:cubicBezTo>
                <a:cubicBezTo>
                  <a:pt x="98227" y="245715"/>
                  <a:pt x="83344" y="281880"/>
                  <a:pt x="83344" y="321469"/>
                </a:cubicBezTo>
                <a:lnTo>
                  <a:pt x="83344" y="333375"/>
                </a:lnTo>
                <a:cubicBezTo>
                  <a:pt x="83344" y="341858"/>
                  <a:pt x="85130" y="349895"/>
                  <a:pt x="88329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309563"/>
                </a:lnTo>
                <a:close/>
                <a:moveTo>
                  <a:pt x="387921" y="357188"/>
                </a:moveTo>
                <a:cubicBezTo>
                  <a:pt x="391120" y="349895"/>
                  <a:pt x="392906" y="341858"/>
                  <a:pt x="392906" y="333375"/>
                </a:cubicBezTo>
                <a:lnTo>
                  <a:pt x="392906" y="321469"/>
                </a:lnTo>
                <a:cubicBezTo>
                  <a:pt x="392906" y="281880"/>
                  <a:pt x="378023" y="245715"/>
                  <a:pt x="353541" y="218331"/>
                </a:cubicBezTo>
                <a:cubicBezTo>
                  <a:pt x="362248" y="215726"/>
                  <a:pt x="371475" y="214313"/>
                  <a:pt x="381000" y="214313"/>
                </a:cubicBezTo>
                <a:cubicBezTo>
                  <a:pt x="433611" y="214313"/>
                  <a:pt x="476250" y="256952"/>
                  <a:pt x="476250" y="309563"/>
                </a:cubicBezTo>
                <a:lnTo>
                  <a:pt x="476250" y="333375"/>
                </a:lnTo>
                <a:cubicBezTo>
                  <a:pt x="476250" y="346546"/>
                  <a:pt x="465609" y="357188"/>
                  <a:pt x="452438" y="357188"/>
                </a:cubicBezTo>
                <a:lnTo>
                  <a:pt x="387921" y="357188"/>
                </a:lnTo>
                <a:close/>
                <a:moveTo>
                  <a:pt x="351234" y="119063"/>
                </a:moveTo>
                <a:cubicBezTo>
                  <a:pt x="351234" y="89492"/>
                  <a:pt x="375242" y="65484"/>
                  <a:pt x="404813" y="65484"/>
                </a:cubicBezTo>
                <a:cubicBezTo>
                  <a:pt x="434383" y="65484"/>
                  <a:pt x="458391" y="89492"/>
                  <a:pt x="458391" y="119062"/>
                </a:cubicBezTo>
                <a:cubicBezTo>
                  <a:pt x="458391" y="148633"/>
                  <a:pt x="434383" y="172641"/>
                  <a:pt x="404813" y="172641"/>
                </a:cubicBezTo>
                <a:cubicBezTo>
                  <a:pt x="375242" y="172641"/>
                  <a:pt x="351234" y="148633"/>
                  <a:pt x="351234" y="119063"/>
                </a:cubicBezTo>
                <a:close/>
                <a:moveTo>
                  <a:pt x="119063" y="321469"/>
                </a:moveTo>
                <a:cubicBezTo>
                  <a:pt x="119063" y="255687"/>
                  <a:pt x="172343" y="202406"/>
                  <a:pt x="238125" y="202406"/>
                </a:cubicBezTo>
                <a:cubicBezTo>
                  <a:pt x="303907" y="202406"/>
                  <a:pt x="357188" y="255687"/>
                  <a:pt x="357188" y="321469"/>
                </a:cubicBezTo>
                <a:lnTo>
                  <a:pt x="357188" y="333375"/>
                </a:lnTo>
                <a:cubicBezTo>
                  <a:pt x="357188" y="346546"/>
                  <a:pt x="346546" y="357188"/>
                  <a:pt x="333375" y="357188"/>
                </a:cubicBezTo>
                <a:lnTo>
                  <a:pt x="142875" y="357188"/>
                </a:lnTo>
                <a:cubicBezTo>
                  <a:pt x="129704" y="357188"/>
                  <a:pt x="119063" y="346546"/>
                  <a:pt x="119063" y="333375"/>
                </a:cubicBezTo>
                <a:lnTo>
                  <a:pt x="119063" y="321469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9" name="Text 6"/>
          <p:cNvSpPr/>
          <p:nvPr/>
        </p:nvSpPr>
        <p:spPr>
          <a:xfrm>
            <a:off x="965675" y="4909797"/>
            <a:ext cx="5477854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加入班级打卡群，与伙伴互相监督，持续成长。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375E37-C8B2-2BA0-29F3-6D1713923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54" y="984250"/>
            <a:ext cx="57340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28455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汇报人：Kimi AI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28455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时间：2025/08/05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关系天平：从失衡到平衡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54000"/>
            <a:ext cx="1214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亲密关系中的两极困境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8636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在“完全融合”与“过度疏离”间，寻找平衡的支点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1524000"/>
            <a:ext cx="0" cy="5080000"/>
          </a:xfrm>
          <a:prstGeom prst="line">
            <a:avLst/>
          </a:prstGeom>
          <a:noFill/>
          <a:ln w="50800">
            <a:solidFill>
              <a:srgbClr val="FFC0CB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254000" y="1524000"/>
            <a:ext cx="5588000" cy="5080000"/>
          </a:xfrm>
          <a:custGeom>
            <a:avLst/>
            <a:gdLst/>
            <a:ahLst/>
            <a:cxnLst/>
            <a:rect l="l" t="t" r="r" b="b"/>
            <a:pathLst>
              <a:path w="5588000" h="5080000">
                <a:moveTo>
                  <a:pt x="0" y="0"/>
                </a:moveTo>
                <a:lnTo>
                  <a:pt x="5435600" y="0"/>
                </a:lnTo>
                <a:cubicBezTo>
                  <a:pt x="5519712" y="0"/>
                  <a:pt x="5588000" y="68288"/>
                  <a:pt x="5588000" y="152400"/>
                </a:cubicBezTo>
                <a:lnTo>
                  <a:pt x="5588000" y="4927600"/>
                </a:lnTo>
                <a:cubicBezTo>
                  <a:pt x="5588000" y="5011712"/>
                  <a:pt x="5519712" y="5080000"/>
                  <a:pt x="5435600" y="5080000"/>
                </a:cubicBezTo>
                <a:lnTo>
                  <a:pt x="0" y="50800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609600" y="1828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8" name="Shape 5"/>
          <p:cNvSpPr/>
          <p:nvPr/>
        </p:nvSpPr>
        <p:spPr>
          <a:xfrm>
            <a:off x="736600" y="19558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26219" y="111125"/>
                </a:moveTo>
                <a:lnTo>
                  <a:pt x="154781" y="111125"/>
                </a:lnTo>
                <a:cubicBezTo>
                  <a:pt x="148183" y="111125"/>
                  <a:pt x="142875" y="105817"/>
                  <a:pt x="142875" y="99219"/>
                </a:cubicBezTo>
                <a:lnTo>
                  <a:pt x="142875" y="27781"/>
                </a:lnTo>
                <a:cubicBezTo>
                  <a:pt x="142875" y="22969"/>
                  <a:pt x="145752" y="18604"/>
                  <a:pt x="150217" y="16768"/>
                </a:cubicBezTo>
                <a:cubicBezTo>
                  <a:pt x="154682" y="14932"/>
                  <a:pt x="159792" y="15974"/>
                  <a:pt x="163215" y="19348"/>
                </a:cubicBezTo>
                <a:lnTo>
                  <a:pt x="183059" y="39191"/>
                </a:lnTo>
                <a:lnTo>
                  <a:pt x="219472" y="2778"/>
                </a:lnTo>
                <a:cubicBezTo>
                  <a:pt x="221258" y="992"/>
                  <a:pt x="223689" y="0"/>
                  <a:pt x="226219" y="0"/>
                </a:cubicBezTo>
                <a:cubicBezTo>
                  <a:pt x="228749" y="0"/>
                  <a:pt x="231180" y="992"/>
                  <a:pt x="233015" y="2828"/>
                </a:cubicBezTo>
                <a:lnTo>
                  <a:pt x="251222" y="21034"/>
                </a:lnTo>
                <a:cubicBezTo>
                  <a:pt x="253008" y="22820"/>
                  <a:pt x="254000" y="25251"/>
                  <a:pt x="254000" y="27781"/>
                </a:cubicBezTo>
                <a:cubicBezTo>
                  <a:pt x="254000" y="30311"/>
                  <a:pt x="253008" y="32742"/>
                  <a:pt x="251172" y="34578"/>
                </a:cubicBezTo>
                <a:lnTo>
                  <a:pt x="214809" y="70941"/>
                </a:lnTo>
                <a:lnTo>
                  <a:pt x="234652" y="90785"/>
                </a:lnTo>
                <a:cubicBezTo>
                  <a:pt x="238075" y="94208"/>
                  <a:pt x="239068" y="99318"/>
                  <a:pt x="237232" y="103783"/>
                </a:cubicBezTo>
                <a:cubicBezTo>
                  <a:pt x="235396" y="108248"/>
                  <a:pt x="231031" y="111125"/>
                  <a:pt x="226219" y="111125"/>
                </a:cubicBezTo>
                <a:close/>
                <a:moveTo>
                  <a:pt x="226219" y="142875"/>
                </a:moveTo>
                <a:cubicBezTo>
                  <a:pt x="231031" y="142875"/>
                  <a:pt x="235396" y="145752"/>
                  <a:pt x="237232" y="150217"/>
                </a:cubicBezTo>
                <a:cubicBezTo>
                  <a:pt x="239068" y="154682"/>
                  <a:pt x="238075" y="159792"/>
                  <a:pt x="234652" y="163215"/>
                </a:cubicBezTo>
                <a:lnTo>
                  <a:pt x="214809" y="183059"/>
                </a:lnTo>
                <a:lnTo>
                  <a:pt x="251222" y="219472"/>
                </a:lnTo>
                <a:cubicBezTo>
                  <a:pt x="253008" y="221258"/>
                  <a:pt x="254050" y="223689"/>
                  <a:pt x="254050" y="226268"/>
                </a:cubicBezTo>
                <a:cubicBezTo>
                  <a:pt x="254050" y="228848"/>
                  <a:pt x="253057" y="231229"/>
                  <a:pt x="251222" y="233065"/>
                </a:cubicBezTo>
                <a:lnTo>
                  <a:pt x="233015" y="251271"/>
                </a:lnTo>
                <a:cubicBezTo>
                  <a:pt x="231180" y="253008"/>
                  <a:pt x="228749" y="254000"/>
                  <a:pt x="226219" y="254000"/>
                </a:cubicBezTo>
                <a:cubicBezTo>
                  <a:pt x="223689" y="254000"/>
                  <a:pt x="221258" y="253008"/>
                  <a:pt x="219422" y="251172"/>
                </a:cubicBezTo>
                <a:lnTo>
                  <a:pt x="183059" y="214809"/>
                </a:lnTo>
                <a:lnTo>
                  <a:pt x="163215" y="234652"/>
                </a:lnTo>
                <a:cubicBezTo>
                  <a:pt x="159792" y="238075"/>
                  <a:pt x="154682" y="239068"/>
                  <a:pt x="150217" y="237232"/>
                </a:cubicBezTo>
                <a:cubicBezTo>
                  <a:pt x="145752" y="235396"/>
                  <a:pt x="142875" y="231031"/>
                  <a:pt x="142875" y="226219"/>
                </a:cubicBezTo>
                <a:lnTo>
                  <a:pt x="142875" y="154781"/>
                </a:lnTo>
                <a:cubicBezTo>
                  <a:pt x="142875" y="148183"/>
                  <a:pt x="148183" y="142875"/>
                  <a:pt x="154781" y="142875"/>
                </a:cubicBezTo>
                <a:lnTo>
                  <a:pt x="226219" y="142875"/>
                </a:lnTo>
                <a:close/>
                <a:moveTo>
                  <a:pt x="99219" y="142875"/>
                </a:moveTo>
                <a:cubicBezTo>
                  <a:pt x="105817" y="142875"/>
                  <a:pt x="111125" y="148183"/>
                  <a:pt x="111125" y="154781"/>
                </a:cubicBezTo>
                <a:lnTo>
                  <a:pt x="111125" y="226219"/>
                </a:lnTo>
                <a:cubicBezTo>
                  <a:pt x="111125" y="231031"/>
                  <a:pt x="108248" y="235396"/>
                  <a:pt x="103783" y="237232"/>
                </a:cubicBezTo>
                <a:cubicBezTo>
                  <a:pt x="99318" y="239068"/>
                  <a:pt x="94208" y="238075"/>
                  <a:pt x="90785" y="234652"/>
                </a:cubicBezTo>
                <a:lnTo>
                  <a:pt x="70941" y="214809"/>
                </a:lnTo>
                <a:lnTo>
                  <a:pt x="34528" y="251222"/>
                </a:lnTo>
                <a:cubicBezTo>
                  <a:pt x="32742" y="253008"/>
                  <a:pt x="30311" y="254000"/>
                  <a:pt x="27781" y="254000"/>
                </a:cubicBezTo>
                <a:cubicBezTo>
                  <a:pt x="25251" y="254000"/>
                  <a:pt x="22820" y="253008"/>
                  <a:pt x="20985" y="251172"/>
                </a:cubicBezTo>
                <a:lnTo>
                  <a:pt x="2828" y="233015"/>
                </a:lnTo>
                <a:cubicBezTo>
                  <a:pt x="992" y="231180"/>
                  <a:pt x="0" y="228749"/>
                  <a:pt x="0" y="226219"/>
                </a:cubicBezTo>
                <a:cubicBezTo>
                  <a:pt x="0" y="223689"/>
                  <a:pt x="992" y="221258"/>
                  <a:pt x="2828" y="219422"/>
                </a:cubicBezTo>
                <a:lnTo>
                  <a:pt x="39191" y="183059"/>
                </a:lnTo>
                <a:lnTo>
                  <a:pt x="19348" y="163215"/>
                </a:lnTo>
                <a:cubicBezTo>
                  <a:pt x="15925" y="159792"/>
                  <a:pt x="14932" y="154682"/>
                  <a:pt x="16768" y="150217"/>
                </a:cubicBezTo>
                <a:cubicBezTo>
                  <a:pt x="18604" y="145752"/>
                  <a:pt x="22969" y="142875"/>
                  <a:pt x="27781" y="142875"/>
                </a:cubicBezTo>
                <a:lnTo>
                  <a:pt x="99219" y="142875"/>
                </a:lnTo>
                <a:close/>
                <a:moveTo>
                  <a:pt x="27781" y="111125"/>
                </a:moveTo>
                <a:cubicBezTo>
                  <a:pt x="22969" y="111125"/>
                  <a:pt x="18604" y="108248"/>
                  <a:pt x="16768" y="103783"/>
                </a:cubicBezTo>
                <a:cubicBezTo>
                  <a:pt x="14932" y="99318"/>
                  <a:pt x="15974" y="94208"/>
                  <a:pt x="19348" y="90785"/>
                </a:cubicBezTo>
                <a:lnTo>
                  <a:pt x="39191" y="70941"/>
                </a:lnTo>
                <a:lnTo>
                  <a:pt x="2828" y="34578"/>
                </a:lnTo>
                <a:cubicBezTo>
                  <a:pt x="992" y="32742"/>
                  <a:pt x="0" y="30311"/>
                  <a:pt x="0" y="27781"/>
                </a:cubicBezTo>
                <a:cubicBezTo>
                  <a:pt x="0" y="25251"/>
                  <a:pt x="992" y="22820"/>
                  <a:pt x="2828" y="20985"/>
                </a:cubicBezTo>
                <a:lnTo>
                  <a:pt x="20985" y="2828"/>
                </a:lnTo>
                <a:cubicBezTo>
                  <a:pt x="22820" y="992"/>
                  <a:pt x="25251" y="0"/>
                  <a:pt x="27781" y="0"/>
                </a:cubicBezTo>
                <a:cubicBezTo>
                  <a:pt x="30311" y="0"/>
                  <a:pt x="32742" y="992"/>
                  <a:pt x="34578" y="2828"/>
                </a:cubicBezTo>
                <a:lnTo>
                  <a:pt x="70941" y="39191"/>
                </a:lnTo>
                <a:lnTo>
                  <a:pt x="90785" y="19348"/>
                </a:lnTo>
                <a:cubicBezTo>
                  <a:pt x="94208" y="15925"/>
                  <a:pt x="99318" y="14932"/>
                  <a:pt x="103783" y="16768"/>
                </a:cubicBezTo>
                <a:cubicBezTo>
                  <a:pt x="108248" y="18604"/>
                  <a:pt x="111125" y="22969"/>
                  <a:pt x="111125" y="27781"/>
                </a:cubicBezTo>
                <a:lnTo>
                  <a:pt x="111125" y="99219"/>
                </a:lnTo>
                <a:cubicBezTo>
                  <a:pt x="111125" y="105817"/>
                  <a:pt x="105817" y="111125"/>
                  <a:pt x="99219" y="111125"/>
                </a:cubicBezTo>
                <a:lnTo>
                  <a:pt x="27781" y="111125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270000" y="1905000"/>
            <a:ext cx="279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完全融合：自我的消弭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58800" y="3145991"/>
            <a:ext cx="4978400" cy="584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一方或双方放弃个人兴趣、社交与学业，24小时围绕伴侣转，导致自我被关系吞噬，个人成长停滞。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457200" y="6096000"/>
            <a:ext cx="5130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lang="en-US" sz="1200" b="1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“没有你我什么都不是”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1887200" y="1524000"/>
            <a:ext cx="0" cy="5080000"/>
          </a:xfrm>
          <a:prstGeom prst="line">
            <a:avLst/>
          </a:prstGeom>
          <a:noFill/>
          <a:ln w="50800">
            <a:solidFill>
              <a:srgbClr val="ADD8E6"/>
            </a:solidFill>
            <a:prstDash val="solid"/>
            <a:headEnd type="none"/>
            <a:tailEnd type="none"/>
          </a:ln>
        </p:spPr>
      </p:sp>
      <p:sp>
        <p:nvSpPr>
          <p:cNvPr id="13" name="Shape 10"/>
          <p:cNvSpPr/>
          <p:nvPr/>
        </p:nvSpPr>
        <p:spPr>
          <a:xfrm>
            <a:off x="6299200" y="1524000"/>
            <a:ext cx="5588000" cy="5080000"/>
          </a:xfrm>
          <a:custGeom>
            <a:avLst/>
            <a:gdLst/>
            <a:ahLst/>
            <a:cxnLst/>
            <a:rect l="l" t="t" r="r" b="b"/>
            <a:pathLst>
              <a:path w="5588000" h="5080000">
                <a:moveTo>
                  <a:pt x="152400" y="0"/>
                </a:moveTo>
                <a:lnTo>
                  <a:pt x="5588000" y="0"/>
                </a:lnTo>
                <a:lnTo>
                  <a:pt x="5588000" y="5080000"/>
                </a:lnTo>
                <a:lnTo>
                  <a:pt x="152400" y="5080000"/>
                </a:lnTo>
                <a:cubicBezTo>
                  <a:pt x="68288" y="5080000"/>
                  <a:pt x="0" y="5011712"/>
                  <a:pt x="0" y="4927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6604000" y="1828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5" name="Shape 12"/>
          <p:cNvSpPr/>
          <p:nvPr/>
        </p:nvSpPr>
        <p:spPr>
          <a:xfrm>
            <a:off x="6746875" y="19558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83344" y="15875"/>
                </a:moveTo>
                <a:lnTo>
                  <a:pt x="11906" y="15875"/>
                </a:lnTo>
                <a:cubicBezTo>
                  <a:pt x="5308" y="15875"/>
                  <a:pt x="0" y="21183"/>
                  <a:pt x="0" y="27781"/>
                </a:cubicBezTo>
                <a:lnTo>
                  <a:pt x="0" y="99219"/>
                </a:lnTo>
                <a:cubicBezTo>
                  <a:pt x="0" y="104031"/>
                  <a:pt x="2877" y="108396"/>
                  <a:pt x="7342" y="110232"/>
                </a:cubicBezTo>
                <a:cubicBezTo>
                  <a:pt x="11807" y="112068"/>
                  <a:pt x="16917" y="111026"/>
                  <a:pt x="20340" y="107652"/>
                </a:cubicBezTo>
                <a:lnTo>
                  <a:pt x="40184" y="87809"/>
                </a:lnTo>
                <a:lnTo>
                  <a:pt x="79375" y="127000"/>
                </a:lnTo>
                <a:lnTo>
                  <a:pt x="40184" y="166191"/>
                </a:lnTo>
                <a:lnTo>
                  <a:pt x="20340" y="146348"/>
                </a:lnTo>
                <a:cubicBezTo>
                  <a:pt x="16917" y="142925"/>
                  <a:pt x="11807" y="141932"/>
                  <a:pt x="7342" y="143768"/>
                </a:cubicBezTo>
                <a:cubicBezTo>
                  <a:pt x="2877" y="145604"/>
                  <a:pt x="0" y="149969"/>
                  <a:pt x="0" y="154781"/>
                </a:cubicBezTo>
                <a:lnTo>
                  <a:pt x="0" y="226219"/>
                </a:lnTo>
                <a:cubicBezTo>
                  <a:pt x="0" y="232817"/>
                  <a:pt x="5308" y="238125"/>
                  <a:pt x="11906" y="238125"/>
                </a:cubicBezTo>
                <a:lnTo>
                  <a:pt x="83344" y="238125"/>
                </a:lnTo>
                <a:cubicBezTo>
                  <a:pt x="88156" y="238125"/>
                  <a:pt x="92521" y="235248"/>
                  <a:pt x="94357" y="230783"/>
                </a:cubicBezTo>
                <a:cubicBezTo>
                  <a:pt x="96193" y="226318"/>
                  <a:pt x="95200" y="221208"/>
                  <a:pt x="91777" y="217785"/>
                </a:cubicBezTo>
                <a:lnTo>
                  <a:pt x="71934" y="197941"/>
                </a:lnTo>
                <a:lnTo>
                  <a:pt x="111125" y="158750"/>
                </a:lnTo>
                <a:lnTo>
                  <a:pt x="150316" y="197941"/>
                </a:lnTo>
                <a:lnTo>
                  <a:pt x="130473" y="217785"/>
                </a:lnTo>
                <a:cubicBezTo>
                  <a:pt x="127050" y="221208"/>
                  <a:pt x="126057" y="226318"/>
                  <a:pt x="127893" y="230783"/>
                </a:cubicBezTo>
                <a:cubicBezTo>
                  <a:pt x="129729" y="235248"/>
                  <a:pt x="134094" y="238125"/>
                  <a:pt x="138906" y="238125"/>
                </a:cubicBezTo>
                <a:lnTo>
                  <a:pt x="210344" y="238125"/>
                </a:lnTo>
                <a:cubicBezTo>
                  <a:pt x="216942" y="238125"/>
                  <a:pt x="222250" y="232817"/>
                  <a:pt x="222250" y="226219"/>
                </a:cubicBezTo>
                <a:lnTo>
                  <a:pt x="222250" y="154781"/>
                </a:lnTo>
                <a:cubicBezTo>
                  <a:pt x="222250" y="149969"/>
                  <a:pt x="219373" y="145604"/>
                  <a:pt x="214908" y="143768"/>
                </a:cubicBezTo>
                <a:cubicBezTo>
                  <a:pt x="210443" y="141932"/>
                  <a:pt x="205333" y="142925"/>
                  <a:pt x="201910" y="146348"/>
                </a:cubicBezTo>
                <a:lnTo>
                  <a:pt x="182066" y="166191"/>
                </a:lnTo>
                <a:lnTo>
                  <a:pt x="142875" y="127000"/>
                </a:lnTo>
                <a:lnTo>
                  <a:pt x="182066" y="87809"/>
                </a:lnTo>
                <a:lnTo>
                  <a:pt x="201910" y="107652"/>
                </a:lnTo>
                <a:cubicBezTo>
                  <a:pt x="205333" y="111075"/>
                  <a:pt x="210443" y="112068"/>
                  <a:pt x="214908" y="110232"/>
                </a:cubicBezTo>
                <a:cubicBezTo>
                  <a:pt x="219373" y="108396"/>
                  <a:pt x="222250" y="104031"/>
                  <a:pt x="222250" y="99219"/>
                </a:cubicBezTo>
                <a:lnTo>
                  <a:pt x="222250" y="27781"/>
                </a:lnTo>
                <a:cubicBezTo>
                  <a:pt x="222250" y="21183"/>
                  <a:pt x="216942" y="15875"/>
                  <a:pt x="210344" y="15875"/>
                </a:cubicBezTo>
                <a:lnTo>
                  <a:pt x="138906" y="15875"/>
                </a:lnTo>
                <a:cubicBezTo>
                  <a:pt x="134094" y="15875"/>
                  <a:pt x="129729" y="18752"/>
                  <a:pt x="127893" y="23217"/>
                </a:cubicBezTo>
                <a:cubicBezTo>
                  <a:pt x="126057" y="27682"/>
                  <a:pt x="127099" y="32792"/>
                  <a:pt x="130473" y="36215"/>
                </a:cubicBezTo>
                <a:lnTo>
                  <a:pt x="150316" y="56059"/>
                </a:lnTo>
                <a:lnTo>
                  <a:pt x="111125" y="95250"/>
                </a:lnTo>
                <a:lnTo>
                  <a:pt x="71934" y="56059"/>
                </a:lnTo>
                <a:lnTo>
                  <a:pt x="91777" y="36215"/>
                </a:lnTo>
                <a:cubicBezTo>
                  <a:pt x="95200" y="32792"/>
                  <a:pt x="96193" y="27682"/>
                  <a:pt x="94357" y="23217"/>
                </a:cubicBezTo>
                <a:cubicBezTo>
                  <a:pt x="92521" y="18752"/>
                  <a:pt x="88156" y="15875"/>
                  <a:pt x="83344" y="1587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3"/>
          <p:cNvSpPr/>
          <p:nvPr/>
        </p:nvSpPr>
        <p:spPr>
          <a:xfrm>
            <a:off x="7264400" y="1905000"/>
            <a:ext cx="279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过度疏离：情感的断裂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604000" y="2489199"/>
            <a:ext cx="4978400" cy="18806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将独立等同于孤立，拒绝任何亲密互动与情感依赖，导致关系名存实亡，双方陷入孤独。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6451600" y="6096000"/>
            <a:ext cx="5130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lang="en-US" sz="1200" b="1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“我一个人就很好”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28270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自我认同与关系角色的张力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52400" y="1841500"/>
            <a:ext cx="1188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当“我是谁”与“我是谁的情侣”产生冲突，如何保持自我的连续性？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803400" y="25527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6" name="Shape 3"/>
          <p:cNvSpPr/>
          <p:nvPr/>
        </p:nvSpPr>
        <p:spPr>
          <a:xfrm>
            <a:off x="2212975" y="29337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200025" y="221456"/>
                </a:moveTo>
                <a:cubicBezTo>
                  <a:pt x="259166" y="221456"/>
                  <a:pt x="307181" y="173441"/>
                  <a:pt x="307181" y="114300"/>
                </a:cubicBezTo>
                <a:cubicBezTo>
                  <a:pt x="307181" y="55159"/>
                  <a:pt x="259166" y="7144"/>
                  <a:pt x="200025" y="7144"/>
                </a:cubicBezTo>
                <a:cubicBezTo>
                  <a:pt x="140884" y="7144"/>
                  <a:pt x="92869" y="55159"/>
                  <a:pt x="92869" y="114300"/>
                </a:cubicBezTo>
                <a:cubicBezTo>
                  <a:pt x="92869" y="173441"/>
                  <a:pt x="140884" y="221456"/>
                  <a:pt x="200025" y="221456"/>
                </a:cubicBezTo>
                <a:close/>
                <a:moveTo>
                  <a:pt x="173504" y="271463"/>
                </a:moveTo>
                <a:cubicBezTo>
                  <a:pt x="85546" y="271463"/>
                  <a:pt x="14288" y="342721"/>
                  <a:pt x="14288" y="430679"/>
                </a:cubicBezTo>
                <a:cubicBezTo>
                  <a:pt x="14288" y="445324"/>
                  <a:pt x="26164" y="457200"/>
                  <a:pt x="40809" y="457200"/>
                </a:cubicBezTo>
                <a:lnTo>
                  <a:pt x="359241" y="457200"/>
                </a:lnTo>
                <a:cubicBezTo>
                  <a:pt x="373886" y="457200"/>
                  <a:pt x="385763" y="445324"/>
                  <a:pt x="385763" y="430679"/>
                </a:cubicBezTo>
                <a:cubicBezTo>
                  <a:pt x="385763" y="342721"/>
                  <a:pt x="314504" y="271463"/>
                  <a:pt x="226546" y="271463"/>
                </a:cubicBezTo>
                <a:lnTo>
                  <a:pt x="173504" y="271463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1803400" y="3883271"/>
            <a:ext cx="1348339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个人价值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197432" y="4289671"/>
            <a:ext cx="2599345" cy="3054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兴趣、能力、价值观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076700" y="3213100"/>
            <a:ext cx="71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384668" y="25527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1" name="Shape 8"/>
          <p:cNvSpPr/>
          <p:nvPr/>
        </p:nvSpPr>
        <p:spPr>
          <a:xfrm>
            <a:off x="5708518" y="2933700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285750" y="14288"/>
                </a:moveTo>
                <a:cubicBezTo>
                  <a:pt x="337006" y="14288"/>
                  <a:pt x="378619" y="55901"/>
                  <a:pt x="378619" y="107156"/>
                </a:cubicBezTo>
                <a:cubicBezTo>
                  <a:pt x="378619" y="158412"/>
                  <a:pt x="337006" y="200025"/>
                  <a:pt x="285750" y="200025"/>
                </a:cubicBezTo>
                <a:cubicBezTo>
                  <a:pt x="234494" y="200025"/>
                  <a:pt x="192881" y="158412"/>
                  <a:pt x="192881" y="107156"/>
                </a:cubicBezTo>
                <a:cubicBezTo>
                  <a:pt x="192881" y="55901"/>
                  <a:pt x="234494" y="14288"/>
                  <a:pt x="285750" y="14288"/>
                </a:cubicBezTo>
                <a:close/>
                <a:moveTo>
                  <a:pt x="85725" y="78581"/>
                </a:moveTo>
                <a:cubicBezTo>
                  <a:pt x="121210" y="78581"/>
                  <a:pt x="150019" y="107390"/>
                  <a:pt x="150019" y="142875"/>
                </a:cubicBezTo>
                <a:cubicBezTo>
                  <a:pt x="150019" y="178360"/>
                  <a:pt x="121210" y="207169"/>
                  <a:pt x="85725" y="207169"/>
                </a:cubicBezTo>
                <a:cubicBezTo>
                  <a:pt x="50240" y="207169"/>
                  <a:pt x="21431" y="178360"/>
                  <a:pt x="21431" y="142875"/>
                </a:cubicBezTo>
                <a:cubicBezTo>
                  <a:pt x="21431" y="107390"/>
                  <a:pt x="50240" y="78581"/>
                  <a:pt x="85725" y="78581"/>
                </a:cubicBezTo>
                <a:close/>
                <a:moveTo>
                  <a:pt x="0" y="371475"/>
                </a:moveTo>
                <a:cubicBezTo>
                  <a:pt x="0" y="308342"/>
                  <a:pt x="51167" y="257175"/>
                  <a:pt x="114300" y="257175"/>
                </a:cubicBezTo>
                <a:cubicBezTo>
                  <a:pt x="125730" y="257175"/>
                  <a:pt x="136803" y="258872"/>
                  <a:pt x="147251" y="261997"/>
                </a:cubicBezTo>
                <a:cubicBezTo>
                  <a:pt x="117872" y="294858"/>
                  <a:pt x="100013" y="338257"/>
                  <a:pt x="100013" y="385763"/>
                </a:cubicBezTo>
                <a:lnTo>
                  <a:pt x="100013" y="400050"/>
                </a:lnTo>
                <a:cubicBezTo>
                  <a:pt x="100013" y="410230"/>
                  <a:pt x="102156" y="419874"/>
                  <a:pt x="105995" y="428625"/>
                </a:cubicBezTo>
                <a:lnTo>
                  <a:pt x="28575" y="428625"/>
                </a:lnTo>
                <a:cubicBezTo>
                  <a:pt x="12769" y="428625"/>
                  <a:pt x="0" y="415856"/>
                  <a:pt x="0" y="400050"/>
                </a:cubicBezTo>
                <a:lnTo>
                  <a:pt x="0" y="371475"/>
                </a:lnTo>
                <a:close/>
                <a:moveTo>
                  <a:pt x="465505" y="428625"/>
                </a:moveTo>
                <a:cubicBezTo>
                  <a:pt x="469344" y="419874"/>
                  <a:pt x="471488" y="410230"/>
                  <a:pt x="471488" y="400050"/>
                </a:cubicBezTo>
                <a:lnTo>
                  <a:pt x="471488" y="385763"/>
                </a:lnTo>
                <a:cubicBezTo>
                  <a:pt x="471488" y="338257"/>
                  <a:pt x="453628" y="294858"/>
                  <a:pt x="424249" y="261997"/>
                </a:cubicBezTo>
                <a:cubicBezTo>
                  <a:pt x="434697" y="258872"/>
                  <a:pt x="445770" y="257175"/>
                  <a:pt x="457200" y="257175"/>
                </a:cubicBezTo>
                <a:cubicBezTo>
                  <a:pt x="520333" y="257175"/>
                  <a:pt x="571500" y="308342"/>
                  <a:pt x="571500" y="371475"/>
                </a:cubicBezTo>
                <a:lnTo>
                  <a:pt x="571500" y="400050"/>
                </a:lnTo>
                <a:cubicBezTo>
                  <a:pt x="571500" y="415856"/>
                  <a:pt x="558731" y="428625"/>
                  <a:pt x="542925" y="428625"/>
                </a:cubicBezTo>
                <a:lnTo>
                  <a:pt x="465505" y="428625"/>
                </a:lnTo>
                <a:close/>
                <a:moveTo>
                  <a:pt x="421481" y="142875"/>
                </a:moveTo>
                <a:cubicBezTo>
                  <a:pt x="421481" y="107390"/>
                  <a:pt x="450290" y="78581"/>
                  <a:pt x="485775" y="78581"/>
                </a:cubicBezTo>
                <a:cubicBezTo>
                  <a:pt x="521260" y="78581"/>
                  <a:pt x="550069" y="107390"/>
                  <a:pt x="550069" y="142875"/>
                </a:cubicBezTo>
                <a:cubicBezTo>
                  <a:pt x="550069" y="178360"/>
                  <a:pt x="521260" y="207169"/>
                  <a:pt x="485775" y="207169"/>
                </a:cubicBezTo>
                <a:cubicBezTo>
                  <a:pt x="450290" y="207169"/>
                  <a:pt x="421481" y="178360"/>
                  <a:pt x="421481" y="142875"/>
                </a:cubicBezTo>
                <a:close/>
                <a:moveTo>
                  <a:pt x="142875" y="385763"/>
                </a:moveTo>
                <a:cubicBezTo>
                  <a:pt x="142875" y="306824"/>
                  <a:pt x="206812" y="242888"/>
                  <a:pt x="285750" y="242888"/>
                </a:cubicBezTo>
                <a:cubicBezTo>
                  <a:pt x="364688" y="242888"/>
                  <a:pt x="428625" y="306824"/>
                  <a:pt x="428625" y="385763"/>
                </a:cubicBezTo>
                <a:lnTo>
                  <a:pt x="428625" y="400050"/>
                </a:lnTo>
                <a:cubicBezTo>
                  <a:pt x="428625" y="415856"/>
                  <a:pt x="415856" y="428625"/>
                  <a:pt x="400050" y="428625"/>
                </a:cubicBezTo>
                <a:lnTo>
                  <a:pt x="171450" y="428625"/>
                </a:lnTo>
                <a:cubicBezTo>
                  <a:pt x="155644" y="428625"/>
                  <a:pt x="142875" y="415856"/>
                  <a:pt x="142875" y="400050"/>
                </a:cubicBezTo>
                <a:lnTo>
                  <a:pt x="142875" y="385763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2" name="Text 9"/>
          <p:cNvSpPr/>
          <p:nvPr/>
        </p:nvSpPr>
        <p:spPr>
          <a:xfrm>
            <a:off x="5384668" y="3883271"/>
            <a:ext cx="1348339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社会角色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4885729" y="4289671"/>
            <a:ext cx="2339410" cy="3054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学生、朋友、子女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657968" y="3213100"/>
            <a:ext cx="9144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→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9169268" y="25527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9550268" y="2933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5205" y="77778"/>
                </a:moveTo>
                <a:lnTo>
                  <a:pt x="228600" y="96262"/>
                </a:lnTo>
                <a:lnTo>
                  <a:pt x="241995" y="77778"/>
                </a:lnTo>
                <a:cubicBezTo>
                  <a:pt x="264319" y="46881"/>
                  <a:pt x="300216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ubicBezTo>
                  <a:pt x="156984" y="28575"/>
                  <a:pt x="192881" y="46881"/>
                  <a:pt x="215205" y="77778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7" name="Text 14"/>
          <p:cNvSpPr/>
          <p:nvPr/>
        </p:nvSpPr>
        <p:spPr>
          <a:xfrm>
            <a:off x="9169268" y="3883271"/>
            <a:ext cx="1348339" cy="27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关系角色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8349242" y="4289671"/>
            <a:ext cx="3119214" cy="3054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决策权、情绪、未来规划</a:t>
            </a:r>
            <a:endParaRPr lang="en-US" sz="2000" dirty="0"/>
          </a:p>
        </p:txBody>
      </p:sp>
      <p:sp>
        <p:nvSpPr>
          <p:cNvPr id="19" name="Shape 16"/>
          <p:cNvSpPr/>
          <p:nvPr/>
        </p:nvSpPr>
        <p:spPr>
          <a:xfrm>
            <a:off x="254000" y="4680443"/>
            <a:ext cx="11658600" cy="1184028"/>
          </a:xfrm>
          <a:custGeom>
            <a:avLst/>
            <a:gdLst/>
            <a:ahLst/>
            <a:cxnLst/>
            <a:rect l="l" t="t" r="r" b="b"/>
            <a:pathLst>
              <a:path w="11684000" h="787400">
                <a:moveTo>
                  <a:pt x="101598" y="0"/>
                </a:moveTo>
                <a:lnTo>
                  <a:pt x="11582402" y="0"/>
                </a:lnTo>
                <a:cubicBezTo>
                  <a:pt x="11638513" y="0"/>
                  <a:pt x="11684000" y="45487"/>
                  <a:pt x="11684000" y="101598"/>
                </a:cubicBezTo>
                <a:lnTo>
                  <a:pt x="11684000" y="685802"/>
                </a:lnTo>
                <a:cubicBezTo>
                  <a:pt x="11684000" y="741913"/>
                  <a:pt x="11638513" y="787400"/>
                  <a:pt x="11582402" y="787400"/>
                </a:cubicBezTo>
                <a:lnTo>
                  <a:pt x="101598" y="787400"/>
                </a:lnTo>
                <a:cubicBezTo>
                  <a:pt x="45487" y="787400"/>
                  <a:pt x="0" y="741913"/>
                  <a:pt x="0" y="685802"/>
                </a:cubicBezTo>
                <a:lnTo>
                  <a:pt x="0" y="101598"/>
                </a:lnTo>
                <a:cubicBezTo>
                  <a:pt x="0" y="45525"/>
                  <a:pt x="45525" y="0"/>
                  <a:pt x="101598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30196"/>
            </a:schemeClr>
          </a:solidFill>
          <a:ln/>
        </p:spPr>
      </p:sp>
      <p:sp>
        <p:nvSpPr>
          <p:cNvPr id="20" name="Shape 17"/>
          <p:cNvSpPr/>
          <p:nvPr/>
        </p:nvSpPr>
        <p:spPr>
          <a:xfrm>
            <a:off x="622300" y="49911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217959" y="285750"/>
                </a:moveTo>
                <a:cubicBezTo>
                  <a:pt x="223391" y="269156"/>
                  <a:pt x="234255" y="254124"/>
                  <a:pt x="246534" y="241176"/>
                </a:cubicBezTo>
                <a:cubicBezTo>
                  <a:pt x="270867" y="215578"/>
                  <a:pt x="285750" y="180975"/>
                  <a:pt x="285750" y="142875"/>
                </a:cubicBezTo>
                <a:cubicBezTo>
                  <a:pt x="285750" y="63996"/>
                  <a:pt x="221754" y="0"/>
                  <a:pt x="142875" y="0"/>
                </a:cubicBezTo>
                <a:cubicBezTo>
                  <a:pt x="63996" y="0"/>
                  <a:pt x="0" y="63996"/>
                  <a:pt x="0" y="142875"/>
                </a:cubicBezTo>
                <a:cubicBezTo>
                  <a:pt x="0" y="180975"/>
                  <a:pt x="14883" y="215578"/>
                  <a:pt x="39216" y="241176"/>
                </a:cubicBezTo>
                <a:cubicBezTo>
                  <a:pt x="51495" y="254124"/>
                  <a:pt x="62433" y="269156"/>
                  <a:pt x="67791" y="285750"/>
                </a:cubicBezTo>
                <a:lnTo>
                  <a:pt x="217884" y="285750"/>
                </a:lnTo>
                <a:close/>
                <a:moveTo>
                  <a:pt x="214313" y="321469"/>
                </a:moveTo>
                <a:lnTo>
                  <a:pt x="71438" y="321469"/>
                </a:lnTo>
                <a:lnTo>
                  <a:pt x="71438" y="333375"/>
                </a:lnTo>
                <a:cubicBezTo>
                  <a:pt x="71438" y="366266"/>
                  <a:pt x="98078" y="392906"/>
                  <a:pt x="130969" y="392906"/>
                </a:cubicBezTo>
                <a:lnTo>
                  <a:pt x="154781" y="392906"/>
                </a:lnTo>
                <a:cubicBezTo>
                  <a:pt x="187672" y="392906"/>
                  <a:pt x="214313" y="366266"/>
                  <a:pt x="214313" y="333375"/>
                </a:cubicBezTo>
                <a:lnTo>
                  <a:pt x="214313" y="321469"/>
                </a:lnTo>
                <a:close/>
                <a:moveTo>
                  <a:pt x="136922" y="83344"/>
                </a:moveTo>
                <a:cubicBezTo>
                  <a:pt x="107305" y="83344"/>
                  <a:pt x="83344" y="107305"/>
                  <a:pt x="83344" y="136922"/>
                </a:cubicBezTo>
                <a:cubicBezTo>
                  <a:pt x="83344" y="146819"/>
                  <a:pt x="75381" y="154781"/>
                  <a:pt x="65484" y="154781"/>
                </a:cubicBezTo>
                <a:cubicBezTo>
                  <a:pt x="55587" y="154781"/>
                  <a:pt x="47625" y="146819"/>
                  <a:pt x="47625" y="136922"/>
                </a:cubicBezTo>
                <a:cubicBezTo>
                  <a:pt x="47625" y="87585"/>
                  <a:pt x="87585" y="47625"/>
                  <a:pt x="136922" y="47625"/>
                </a:cubicBezTo>
                <a:cubicBezTo>
                  <a:pt x="146819" y="47625"/>
                  <a:pt x="154781" y="55587"/>
                  <a:pt x="154781" y="65484"/>
                </a:cubicBezTo>
                <a:cubicBezTo>
                  <a:pt x="154781" y="75381"/>
                  <a:pt x="146819" y="83344"/>
                  <a:pt x="136922" y="83344"/>
                </a:cubicBezTo>
                <a:close/>
              </a:path>
            </a:pathLst>
          </a:custGeom>
          <a:solidFill>
            <a:schemeClr val="accent2"/>
          </a:solidFill>
          <a:ln/>
        </p:spPr>
      </p:sp>
      <p:sp>
        <p:nvSpPr>
          <p:cNvPr id="21" name="Text 18"/>
          <p:cNvSpPr/>
          <p:nvPr/>
        </p:nvSpPr>
        <p:spPr>
          <a:xfrm>
            <a:off x="1270000" y="5054600"/>
            <a:ext cx="10642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健康的依赖是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“有你更好”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，而非</a:t>
            </a:r>
            <a:r>
              <a:rPr lang="en-US" sz="2400" dirty="0">
                <a:solidFill>
                  <a:srgbClr val="333333"/>
                </a:solidFill>
                <a:highlight>
                  <a:srgbClr val="ADD8E6">
                    <a:alpha val="667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“没你不行” </a:t>
            </a: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。保持自我连续性，是长久亲密的前提。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平衡之轮：全景评估生活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0000" y="584200"/>
            <a:ext cx="4953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八维平衡轮：看见隐形倾斜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179915" y="1192090"/>
            <a:ext cx="8856713" cy="4117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平衡不是平均用力，而是动态调适，让生活的“轮圈”圆满自转。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4064000" y="1981200"/>
            <a:ext cx="4013200" cy="4013200"/>
          </a:xfrm>
          <a:custGeom>
            <a:avLst/>
            <a:gdLst/>
            <a:ahLst/>
            <a:cxnLst/>
            <a:rect l="l" t="t" r="r" b="b"/>
            <a:pathLst>
              <a:path w="4013200" h="4013200">
                <a:moveTo>
                  <a:pt x="2006600" y="0"/>
                </a:moveTo>
                <a:lnTo>
                  <a:pt x="2006600" y="0"/>
                </a:lnTo>
                <a:cubicBezTo>
                  <a:pt x="3114073" y="0"/>
                  <a:pt x="4013200" y="899127"/>
                  <a:pt x="4013200" y="2006600"/>
                </a:cubicBezTo>
                <a:lnTo>
                  <a:pt x="4013200" y="2006600"/>
                </a:lnTo>
                <a:cubicBezTo>
                  <a:pt x="4013200" y="3114073"/>
                  <a:pt x="3114073" y="4013200"/>
                  <a:pt x="2006600" y="4013200"/>
                </a:cubicBezTo>
                <a:lnTo>
                  <a:pt x="2006600" y="4013200"/>
                </a:lnTo>
                <a:cubicBezTo>
                  <a:pt x="899127" y="4013200"/>
                  <a:pt x="0" y="3114073"/>
                  <a:pt x="0" y="2006600"/>
                </a:cubicBezTo>
                <a:lnTo>
                  <a:pt x="0" y="2006600"/>
                </a:lnTo>
                <a:cubicBezTo>
                  <a:pt x="0" y="899127"/>
                  <a:pt x="899127" y="0"/>
                  <a:pt x="20066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8BFD8"/>
            </a:solidFill>
            <a:prstDash val="dash"/>
          </a:ln>
        </p:spPr>
      </p:sp>
      <p:sp>
        <p:nvSpPr>
          <p:cNvPr id="6" name="Shape 3"/>
          <p:cNvSpPr/>
          <p:nvPr/>
        </p:nvSpPr>
        <p:spPr>
          <a:xfrm>
            <a:off x="4572000" y="2489200"/>
            <a:ext cx="2997200" cy="2997200"/>
          </a:xfrm>
          <a:custGeom>
            <a:avLst/>
            <a:gdLst/>
            <a:ahLst/>
            <a:cxnLst/>
            <a:rect l="l" t="t" r="r" b="b"/>
            <a:pathLst>
              <a:path w="2997200" h="2997200">
                <a:moveTo>
                  <a:pt x="1498600" y="0"/>
                </a:moveTo>
                <a:lnTo>
                  <a:pt x="1498600" y="0"/>
                </a:lnTo>
                <a:cubicBezTo>
                  <a:pt x="2325700" y="0"/>
                  <a:pt x="2997200" y="671500"/>
                  <a:pt x="2997200" y="1498600"/>
                </a:cubicBezTo>
                <a:lnTo>
                  <a:pt x="2997200" y="1498600"/>
                </a:lnTo>
                <a:cubicBezTo>
                  <a:pt x="2997200" y="2325700"/>
                  <a:pt x="2325700" y="2997200"/>
                  <a:pt x="1498600" y="2997200"/>
                </a:cubicBezTo>
                <a:lnTo>
                  <a:pt x="1498600" y="2997200"/>
                </a:lnTo>
                <a:cubicBezTo>
                  <a:pt x="671500" y="2997200"/>
                  <a:pt x="0" y="2325700"/>
                  <a:pt x="0" y="1498600"/>
                </a:cubicBezTo>
                <a:lnTo>
                  <a:pt x="0" y="1498600"/>
                </a:lnTo>
                <a:cubicBezTo>
                  <a:pt x="0" y="671500"/>
                  <a:pt x="671500" y="0"/>
                  <a:pt x="14986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6E6FA"/>
            </a:solidFill>
            <a:prstDash val="dash"/>
          </a:ln>
        </p:spPr>
      </p:sp>
      <p:sp>
        <p:nvSpPr>
          <p:cNvPr id="7" name="Shape 4"/>
          <p:cNvSpPr/>
          <p:nvPr/>
        </p:nvSpPr>
        <p:spPr>
          <a:xfrm>
            <a:off x="5080000" y="2997200"/>
            <a:ext cx="2032000" cy="2032000"/>
          </a:xfrm>
          <a:custGeom>
            <a:avLst/>
            <a:gdLst/>
            <a:ahLst/>
            <a:cxnLst/>
            <a:rect l="l" t="t" r="r" b="b"/>
            <a:pathLst>
              <a:path w="2032000" h="2032000">
                <a:moveTo>
                  <a:pt x="1016000" y="0"/>
                </a:moveTo>
                <a:lnTo>
                  <a:pt x="1016000" y="0"/>
                </a:lnTo>
                <a:cubicBezTo>
                  <a:pt x="1576746" y="0"/>
                  <a:pt x="2032000" y="455254"/>
                  <a:pt x="2032000" y="1016000"/>
                </a:cubicBezTo>
                <a:lnTo>
                  <a:pt x="2032000" y="1016000"/>
                </a:lnTo>
                <a:cubicBezTo>
                  <a:pt x="2032000" y="1576746"/>
                  <a:pt x="1576746" y="2032000"/>
                  <a:pt x="1016000" y="2032000"/>
                </a:cubicBezTo>
                <a:lnTo>
                  <a:pt x="1016000" y="2032000"/>
                </a:lnTo>
                <a:cubicBezTo>
                  <a:pt x="455254" y="2032000"/>
                  <a:pt x="0" y="1576746"/>
                  <a:pt x="0" y="1016000"/>
                </a:cubicBezTo>
                <a:lnTo>
                  <a:pt x="0" y="1016000"/>
                </a:lnTo>
                <a:cubicBezTo>
                  <a:pt x="0" y="455254"/>
                  <a:pt x="455254" y="0"/>
                  <a:pt x="1016000" y="0"/>
                </a:cubicBezTo>
                <a:close/>
              </a:path>
            </a:pathLst>
          </a:custGeom>
          <a:solidFill>
            <a:srgbClr val="D8BFD8">
              <a:alpha val="20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5524500" y="3835400"/>
            <a:ext cx="1143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我的生活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6096000" y="4000500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 rot="2700000">
            <a:off x="6087020" y="4004221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1" name="Shape 8"/>
          <p:cNvSpPr/>
          <p:nvPr/>
        </p:nvSpPr>
        <p:spPr>
          <a:xfrm rot="5400000">
            <a:off x="6083300" y="4013200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 rot="8100000">
            <a:off x="4650179" y="4004221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 rot="10800000">
            <a:off x="4064000" y="4000500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4" name="Shape 11"/>
          <p:cNvSpPr/>
          <p:nvPr/>
        </p:nvSpPr>
        <p:spPr>
          <a:xfrm rot="13500000">
            <a:off x="4650179" y="2567378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5" name="Shape 12"/>
          <p:cNvSpPr/>
          <p:nvPr/>
        </p:nvSpPr>
        <p:spPr>
          <a:xfrm rot="16200000">
            <a:off x="6083300" y="1981200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 rot="18900000">
            <a:off x="6087020" y="2567378"/>
            <a:ext cx="2032000" cy="25400"/>
          </a:xfrm>
          <a:custGeom>
            <a:avLst/>
            <a:gdLst/>
            <a:ahLst/>
            <a:cxnLst/>
            <a:rect l="l" t="t" r="r" b="b"/>
            <a:pathLst>
              <a:path w="2032000" h="25400">
                <a:moveTo>
                  <a:pt x="0" y="0"/>
                </a:moveTo>
                <a:lnTo>
                  <a:pt x="2032000" y="0"/>
                </a:lnTo>
                <a:lnTo>
                  <a:pt x="2032000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5441297" y="1768980"/>
            <a:ext cx="1258605" cy="2506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个人时间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7464039" y="2959947"/>
            <a:ext cx="1045910" cy="278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学业事业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464039" y="3975947"/>
            <a:ext cx="1045910" cy="278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朋友社交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7464039" y="4750291"/>
            <a:ext cx="1045910" cy="278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兴趣爱好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5562362" y="6007947"/>
            <a:ext cx="1045910" cy="278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家庭联系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3631962" y="4788747"/>
            <a:ext cx="1045910" cy="278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身体健康</a:t>
            </a:r>
            <a:endParaRPr lang="en-US" sz="2000" dirty="0"/>
          </a:p>
        </p:txBody>
      </p:sp>
      <p:sp>
        <p:nvSpPr>
          <p:cNvPr id="23" name="Text 20"/>
          <p:cNvSpPr/>
          <p:nvPr/>
        </p:nvSpPr>
        <p:spPr>
          <a:xfrm>
            <a:off x="3631962" y="3975947"/>
            <a:ext cx="1045910" cy="278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情感投入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3631962" y="2959947"/>
            <a:ext cx="1045910" cy="27890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个人成长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666750"/>
            <a:ext cx="12065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失衡的代价与修复的切口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459684" y="2159000"/>
            <a:ext cx="2268582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失衡的恶性循环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379274" y="2667000"/>
            <a:ext cx="2442436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情感投入过高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2527300" y="30226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58827" y="174536"/>
                </a:moveTo>
                <a:cubicBezTo>
                  <a:pt x="63168" y="178877"/>
                  <a:pt x="70217" y="178877"/>
                  <a:pt x="74558" y="174536"/>
                </a:cubicBezTo>
                <a:lnTo>
                  <a:pt x="130120" y="118973"/>
                </a:lnTo>
                <a:cubicBezTo>
                  <a:pt x="134461" y="114632"/>
                  <a:pt x="134461" y="107583"/>
                  <a:pt x="130120" y="103242"/>
                </a:cubicBezTo>
                <a:cubicBezTo>
                  <a:pt x="125780" y="98901"/>
                  <a:pt x="118730" y="98901"/>
                  <a:pt x="114389" y="103242"/>
                </a:cubicBezTo>
                <a:lnTo>
                  <a:pt x="77788" y="139844"/>
                </a:lnTo>
                <a:lnTo>
                  <a:pt x="77788" y="11112"/>
                </a:lnTo>
                <a:cubicBezTo>
                  <a:pt x="77788" y="4966"/>
                  <a:pt x="72822" y="0"/>
                  <a:pt x="66675" y="0"/>
                </a:cubicBezTo>
                <a:cubicBezTo>
                  <a:pt x="60528" y="0"/>
                  <a:pt x="55563" y="4966"/>
                  <a:pt x="55563" y="11112"/>
                </a:cubicBezTo>
                <a:lnTo>
                  <a:pt x="55563" y="139844"/>
                </a:lnTo>
                <a:lnTo>
                  <a:pt x="18961" y="103242"/>
                </a:lnTo>
                <a:cubicBezTo>
                  <a:pt x="14620" y="98901"/>
                  <a:pt x="7570" y="98901"/>
                  <a:pt x="3230" y="103242"/>
                </a:cubicBezTo>
                <a:cubicBezTo>
                  <a:pt x="-1111" y="107583"/>
                  <a:pt x="-1111" y="114632"/>
                  <a:pt x="3230" y="118973"/>
                </a:cubicBezTo>
                <a:lnTo>
                  <a:pt x="58792" y="174536"/>
                </a:lnTo>
                <a:close/>
              </a:path>
            </a:pathLst>
          </a:custGeom>
          <a:solidFill>
            <a:srgbClr val="FF0000"/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Text 4"/>
          <p:cNvSpPr/>
          <p:nvPr/>
        </p:nvSpPr>
        <p:spPr>
          <a:xfrm>
            <a:off x="1379274" y="3302000"/>
            <a:ext cx="2442436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个人时间被压缩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2527300" y="36576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58827" y="174536"/>
                </a:moveTo>
                <a:cubicBezTo>
                  <a:pt x="63168" y="178877"/>
                  <a:pt x="70217" y="178877"/>
                  <a:pt x="74558" y="174536"/>
                </a:cubicBezTo>
                <a:lnTo>
                  <a:pt x="130120" y="118973"/>
                </a:lnTo>
                <a:cubicBezTo>
                  <a:pt x="134461" y="114632"/>
                  <a:pt x="134461" y="107583"/>
                  <a:pt x="130120" y="103242"/>
                </a:cubicBezTo>
                <a:cubicBezTo>
                  <a:pt x="125780" y="98901"/>
                  <a:pt x="118730" y="98901"/>
                  <a:pt x="114389" y="103242"/>
                </a:cubicBezTo>
                <a:lnTo>
                  <a:pt x="77788" y="139844"/>
                </a:lnTo>
                <a:lnTo>
                  <a:pt x="77788" y="11112"/>
                </a:lnTo>
                <a:cubicBezTo>
                  <a:pt x="77788" y="4966"/>
                  <a:pt x="72822" y="0"/>
                  <a:pt x="66675" y="0"/>
                </a:cubicBezTo>
                <a:cubicBezTo>
                  <a:pt x="60528" y="0"/>
                  <a:pt x="55563" y="4966"/>
                  <a:pt x="55563" y="11112"/>
                </a:cubicBezTo>
                <a:lnTo>
                  <a:pt x="55563" y="139844"/>
                </a:lnTo>
                <a:lnTo>
                  <a:pt x="18961" y="103242"/>
                </a:lnTo>
                <a:cubicBezTo>
                  <a:pt x="14620" y="98901"/>
                  <a:pt x="7570" y="98901"/>
                  <a:pt x="3230" y="103242"/>
                </a:cubicBezTo>
                <a:cubicBezTo>
                  <a:pt x="-1111" y="107583"/>
                  <a:pt x="-1111" y="114632"/>
                  <a:pt x="3230" y="118973"/>
                </a:cubicBezTo>
                <a:lnTo>
                  <a:pt x="58792" y="174536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9" name="Text 6"/>
          <p:cNvSpPr/>
          <p:nvPr/>
        </p:nvSpPr>
        <p:spPr>
          <a:xfrm>
            <a:off x="1379274" y="3937000"/>
            <a:ext cx="2442436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兴趣爱好边缘化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2527300" y="42926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58827" y="174536"/>
                </a:moveTo>
                <a:cubicBezTo>
                  <a:pt x="63168" y="178877"/>
                  <a:pt x="70217" y="178877"/>
                  <a:pt x="74558" y="174536"/>
                </a:cubicBezTo>
                <a:lnTo>
                  <a:pt x="130120" y="118973"/>
                </a:lnTo>
                <a:cubicBezTo>
                  <a:pt x="134461" y="114632"/>
                  <a:pt x="134461" y="107583"/>
                  <a:pt x="130120" y="103242"/>
                </a:cubicBezTo>
                <a:cubicBezTo>
                  <a:pt x="125780" y="98901"/>
                  <a:pt x="118730" y="98901"/>
                  <a:pt x="114389" y="103242"/>
                </a:cubicBezTo>
                <a:lnTo>
                  <a:pt x="77788" y="139844"/>
                </a:lnTo>
                <a:lnTo>
                  <a:pt x="77788" y="11112"/>
                </a:lnTo>
                <a:cubicBezTo>
                  <a:pt x="77788" y="4966"/>
                  <a:pt x="72822" y="0"/>
                  <a:pt x="66675" y="0"/>
                </a:cubicBezTo>
                <a:cubicBezTo>
                  <a:pt x="60528" y="0"/>
                  <a:pt x="55563" y="4966"/>
                  <a:pt x="55563" y="11112"/>
                </a:cubicBezTo>
                <a:lnTo>
                  <a:pt x="55563" y="139844"/>
                </a:lnTo>
                <a:lnTo>
                  <a:pt x="18961" y="103242"/>
                </a:lnTo>
                <a:cubicBezTo>
                  <a:pt x="14620" y="98901"/>
                  <a:pt x="7570" y="98901"/>
                  <a:pt x="3230" y="103242"/>
                </a:cubicBezTo>
                <a:cubicBezTo>
                  <a:pt x="-1111" y="107583"/>
                  <a:pt x="-1111" y="114632"/>
                  <a:pt x="3230" y="118973"/>
                </a:cubicBezTo>
                <a:lnTo>
                  <a:pt x="58792" y="174536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11" name="Text 8"/>
          <p:cNvSpPr/>
          <p:nvPr/>
        </p:nvSpPr>
        <p:spPr>
          <a:xfrm>
            <a:off x="1379274" y="4572000"/>
            <a:ext cx="2442436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情绪资源枯竭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2527300" y="49276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58827" y="174536"/>
                </a:moveTo>
                <a:cubicBezTo>
                  <a:pt x="63168" y="178877"/>
                  <a:pt x="70217" y="178877"/>
                  <a:pt x="74558" y="174536"/>
                </a:cubicBezTo>
                <a:lnTo>
                  <a:pt x="130120" y="118973"/>
                </a:lnTo>
                <a:cubicBezTo>
                  <a:pt x="134461" y="114632"/>
                  <a:pt x="134461" y="107583"/>
                  <a:pt x="130120" y="103242"/>
                </a:cubicBezTo>
                <a:cubicBezTo>
                  <a:pt x="125780" y="98901"/>
                  <a:pt x="118730" y="98901"/>
                  <a:pt x="114389" y="103242"/>
                </a:cubicBezTo>
                <a:lnTo>
                  <a:pt x="77788" y="139844"/>
                </a:lnTo>
                <a:lnTo>
                  <a:pt x="77788" y="11112"/>
                </a:lnTo>
                <a:cubicBezTo>
                  <a:pt x="77788" y="4966"/>
                  <a:pt x="72822" y="0"/>
                  <a:pt x="66675" y="0"/>
                </a:cubicBezTo>
                <a:cubicBezTo>
                  <a:pt x="60528" y="0"/>
                  <a:pt x="55563" y="4966"/>
                  <a:pt x="55563" y="11112"/>
                </a:cubicBezTo>
                <a:lnTo>
                  <a:pt x="55563" y="139844"/>
                </a:lnTo>
                <a:lnTo>
                  <a:pt x="18961" y="103242"/>
                </a:lnTo>
                <a:cubicBezTo>
                  <a:pt x="14620" y="98901"/>
                  <a:pt x="7570" y="98901"/>
                  <a:pt x="3230" y="103242"/>
                </a:cubicBezTo>
                <a:cubicBezTo>
                  <a:pt x="-1111" y="107583"/>
                  <a:pt x="-1111" y="114632"/>
                  <a:pt x="3230" y="118973"/>
                </a:cubicBezTo>
                <a:lnTo>
                  <a:pt x="58792" y="174536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13" name="Text 10"/>
          <p:cNvSpPr/>
          <p:nvPr/>
        </p:nvSpPr>
        <p:spPr>
          <a:xfrm>
            <a:off x="1379274" y="5207000"/>
            <a:ext cx="2442436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冲突激增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6083300" y="2590800"/>
            <a:ext cx="25400" cy="2438400"/>
          </a:xfrm>
          <a:custGeom>
            <a:avLst/>
            <a:gdLst/>
            <a:ahLst/>
            <a:cxnLst/>
            <a:rect l="l" t="t" r="r" b="b"/>
            <a:pathLst>
              <a:path w="25400" h="2438400">
                <a:moveTo>
                  <a:pt x="0" y="0"/>
                </a:moveTo>
                <a:lnTo>
                  <a:pt x="25400" y="0"/>
                </a:lnTo>
                <a:lnTo>
                  <a:pt x="25400" y="2438400"/>
                </a:lnTo>
                <a:lnTo>
                  <a:pt x="0" y="24384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15" name="Shape 12"/>
          <p:cNvSpPr/>
          <p:nvPr/>
        </p:nvSpPr>
        <p:spPr>
          <a:xfrm>
            <a:off x="5637948" y="3623377"/>
            <a:ext cx="941504" cy="4064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112068"/>
                </a:moveTo>
                <a:lnTo>
                  <a:pt x="302568" y="183505"/>
                </a:lnTo>
                <a:cubicBezTo>
                  <a:pt x="295721" y="190351"/>
                  <a:pt x="285527" y="192360"/>
                  <a:pt x="276597" y="188640"/>
                </a:cubicBezTo>
                <a:cubicBezTo>
                  <a:pt x="267667" y="184919"/>
                  <a:pt x="261938" y="176287"/>
                  <a:pt x="261938" y="166688"/>
                </a:cubicBezTo>
                <a:lnTo>
                  <a:pt x="261938" y="119063"/>
                </a:lnTo>
                <a:lnTo>
                  <a:pt x="23812" y="119063"/>
                </a:lnTo>
                <a:cubicBezTo>
                  <a:pt x="10641" y="119063"/>
                  <a:pt x="0" y="108421"/>
                  <a:pt x="0" y="95250"/>
                </a:cubicBezTo>
                <a:cubicBezTo>
                  <a:pt x="0" y="82079"/>
                  <a:pt x="10641" y="71438"/>
                  <a:pt x="23812" y="71438"/>
                </a:cubicBezTo>
                <a:lnTo>
                  <a:pt x="261938" y="71438"/>
                </a:lnTo>
                <a:lnTo>
                  <a:pt x="261938" y="23812"/>
                </a:lnTo>
                <a:cubicBezTo>
                  <a:pt x="261938" y="14213"/>
                  <a:pt x="267742" y="5507"/>
                  <a:pt x="276671" y="1786"/>
                </a:cubicBezTo>
                <a:cubicBezTo>
                  <a:pt x="285601" y="-1935"/>
                  <a:pt x="295796" y="149"/>
                  <a:pt x="302642" y="6921"/>
                </a:cubicBezTo>
                <a:lnTo>
                  <a:pt x="374079" y="78358"/>
                </a:lnTo>
                <a:cubicBezTo>
                  <a:pt x="383381" y="87660"/>
                  <a:pt x="383381" y="102766"/>
                  <a:pt x="374079" y="112068"/>
                </a:cubicBezTo>
                <a:close/>
                <a:moveTo>
                  <a:pt x="78358" y="374005"/>
                </a:moveTo>
                <a:lnTo>
                  <a:pt x="6921" y="302568"/>
                </a:lnTo>
                <a:cubicBezTo>
                  <a:pt x="-2381" y="293266"/>
                  <a:pt x="-2381" y="278160"/>
                  <a:pt x="6921" y="268858"/>
                </a:cubicBezTo>
                <a:lnTo>
                  <a:pt x="78358" y="197421"/>
                </a:lnTo>
                <a:cubicBezTo>
                  <a:pt x="85204" y="190574"/>
                  <a:pt x="95399" y="188565"/>
                  <a:pt x="104329" y="192286"/>
                </a:cubicBezTo>
                <a:cubicBezTo>
                  <a:pt x="113258" y="196007"/>
                  <a:pt x="119063" y="204713"/>
                  <a:pt x="119063" y="214313"/>
                </a:cubicBezTo>
                <a:lnTo>
                  <a:pt x="119063" y="261938"/>
                </a:lnTo>
                <a:lnTo>
                  <a:pt x="357188" y="261938"/>
                </a:lnTo>
                <a:cubicBezTo>
                  <a:pt x="370359" y="261938"/>
                  <a:pt x="381000" y="272579"/>
                  <a:pt x="381000" y="285750"/>
                </a:cubicBezTo>
                <a:cubicBezTo>
                  <a:pt x="381000" y="298921"/>
                  <a:pt x="370359" y="309563"/>
                  <a:pt x="357188" y="309563"/>
                </a:cubicBezTo>
                <a:lnTo>
                  <a:pt x="119063" y="309563"/>
                </a:lnTo>
                <a:lnTo>
                  <a:pt x="119063" y="357188"/>
                </a:lnTo>
                <a:cubicBezTo>
                  <a:pt x="119063" y="366787"/>
                  <a:pt x="113258" y="375493"/>
                  <a:pt x="104329" y="379214"/>
                </a:cubicBezTo>
                <a:cubicBezTo>
                  <a:pt x="95399" y="382935"/>
                  <a:pt x="85204" y="380851"/>
                  <a:pt x="78358" y="374079"/>
                </a:cubicBez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16" name="Text 13"/>
          <p:cNvSpPr/>
          <p:nvPr/>
        </p:nvSpPr>
        <p:spPr>
          <a:xfrm>
            <a:off x="8452193" y="2082800"/>
            <a:ext cx="2297486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修复的正向循环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Shape 14"/>
          <p:cNvSpPr/>
          <p:nvPr/>
        </p:nvSpPr>
        <p:spPr>
          <a:xfrm>
            <a:off x="8572236" y="2590800"/>
            <a:ext cx="2057400" cy="2946400"/>
          </a:xfrm>
          <a:custGeom>
            <a:avLst/>
            <a:gdLst/>
            <a:ahLst/>
            <a:cxnLst/>
            <a:rect l="l" t="t" r="r" b="b"/>
            <a:pathLst>
              <a:path w="2057400" h="2946400">
                <a:moveTo>
                  <a:pt x="101594" y="0"/>
                </a:moveTo>
                <a:lnTo>
                  <a:pt x="1955806" y="0"/>
                </a:lnTo>
                <a:cubicBezTo>
                  <a:pt x="2011915" y="0"/>
                  <a:pt x="2057400" y="45485"/>
                  <a:pt x="2057400" y="101594"/>
                </a:cubicBezTo>
                <a:lnTo>
                  <a:pt x="2057400" y="2844806"/>
                </a:lnTo>
                <a:cubicBezTo>
                  <a:pt x="2057400" y="2900915"/>
                  <a:pt x="2011915" y="2946400"/>
                  <a:pt x="1955806" y="2946400"/>
                </a:cubicBezTo>
                <a:lnTo>
                  <a:pt x="101594" y="2946400"/>
                </a:lnTo>
                <a:cubicBezTo>
                  <a:pt x="45485" y="2946400"/>
                  <a:pt x="0" y="2900915"/>
                  <a:pt x="0" y="28448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FFC0CB">
              <a:alpha val="30196"/>
            </a:srgbClr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Text 15"/>
          <p:cNvSpPr/>
          <p:nvPr/>
        </p:nvSpPr>
        <p:spPr>
          <a:xfrm>
            <a:off x="8673836" y="2667000"/>
            <a:ext cx="1854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最小可改维度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8502993" y="3098800"/>
            <a:ext cx="2195885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(如: 每日30分钟阅读)</a:t>
            </a:r>
            <a:endParaRPr lang="en-US" dirty="0"/>
          </a:p>
        </p:txBody>
      </p:sp>
      <p:sp>
        <p:nvSpPr>
          <p:cNvPr id="20" name="Shape 17"/>
          <p:cNvSpPr/>
          <p:nvPr/>
        </p:nvSpPr>
        <p:spPr>
          <a:xfrm>
            <a:off x="9525000" y="34544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67231" y="199469"/>
                </a:moveTo>
                <a:cubicBezTo>
                  <a:pt x="72192" y="204430"/>
                  <a:pt x="80248" y="204430"/>
                  <a:pt x="85209" y="199469"/>
                </a:cubicBezTo>
                <a:lnTo>
                  <a:pt x="148709" y="135969"/>
                </a:lnTo>
                <a:cubicBezTo>
                  <a:pt x="153670" y="131008"/>
                  <a:pt x="153670" y="122952"/>
                  <a:pt x="148709" y="117991"/>
                </a:cubicBezTo>
                <a:cubicBezTo>
                  <a:pt x="143748" y="113030"/>
                  <a:pt x="135692" y="113030"/>
                  <a:pt x="130731" y="117991"/>
                </a:cubicBezTo>
                <a:lnTo>
                  <a:pt x="88900" y="159822"/>
                </a:lnTo>
                <a:lnTo>
                  <a:pt x="88900" y="12700"/>
                </a:lnTo>
                <a:cubicBezTo>
                  <a:pt x="88900" y="5675"/>
                  <a:pt x="83225" y="0"/>
                  <a:pt x="76200" y="0"/>
                </a:cubicBezTo>
                <a:cubicBezTo>
                  <a:pt x="69175" y="0"/>
                  <a:pt x="63500" y="5675"/>
                  <a:pt x="63500" y="12700"/>
                </a:cubicBezTo>
                <a:lnTo>
                  <a:pt x="63500" y="159822"/>
                </a:lnTo>
                <a:lnTo>
                  <a:pt x="21669" y="117991"/>
                </a:lnTo>
                <a:cubicBezTo>
                  <a:pt x="16708" y="113030"/>
                  <a:pt x="8652" y="113030"/>
                  <a:pt x="3691" y="117991"/>
                </a:cubicBezTo>
                <a:cubicBezTo>
                  <a:pt x="-1270" y="122952"/>
                  <a:pt x="-1270" y="131008"/>
                  <a:pt x="3691" y="135969"/>
                </a:cubicBezTo>
                <a:lnTo>
                  <a:pt x="67191" y="199469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21" name="Text 18"/>
          <p:cNvSpPr/>
          <p:nvPr/>
        </p:nvSpPr>
        <p:spPr>
          <a:xfrm>
            <a:off x="8686536" y="3759200"/>
            <a:ext cx="1828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提升个人成长</a:t>
            </a:r>
            <a:endParaRPr lang="en-US" sz="2400" dirty="0"/>
          </a:p>
        </p:txBody>
      </p:sp>
      <p:sp>
        <p:nvSpPr>
          <p:cNvPr id="22" name="Shape 19"/>
          <p:cNvSpPr/>
          <p:nvPr/>
        </p:nvSpPr>
        <p:spPr>
          <a:xfrm>
            <a:off x="9525000" y="41148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67231" y="199469"/>
                </a:moveTo>
                <a:cubicBezTo>
                  <a:pt x="72192" y="204430"/>
                  <a:pt x="80248" y="204430"/>
                  <a:pt x="85209" y="199469"/>
                </a:cubicBezTo>
                <a:lnTo>
                  <a:pt x="148709" y="135969"/>
                </a:lnTo>
                <a:cubicBezTo>
                  <a:pt x="153670" y="131008"/>
                  <a:pt x="153670" y="122952"/>
                  <a:pt x="148709" y="117991"/>
                </a:cubicBezTo>
                <a:cubicBezTo>
                  <a:pt x="143748" y="113030"/>
                  <a:pt x="135692" y="113030"/>
                  <a:pt x="130731" y="117991"/>
                </a:cubicBezTo>
                <a:lnTo>
                  <a:pt x="88900" y="159822"/>
                </a:lnTo>
                <a:lnTo>
                  <a:pt x="88900" y="12700"/>
                </a:lnTo>
                <a:cubicBezTo>
                  <a:pt x="88900" y="5675"/>
                  <a:pt x="83225" y="0"/>
                  <a:pt x="76200" y="0"/>
                </a:cubicBezTo>
                <a:cubicBezTo>
                  <a:pt x="69175" y="0"/>
                  <a:pt x="63500" y="5675"/>
                  <a:pt x="63500" y="12700"/>
                </a:cubicBezTo>
                <a:lnTo>
                  <a:pt x="63500" y="159822"/>
                </a:lnTo>
                <a:lnTo>
                  <a:pt x="21669" y="117991"/>
                </a:lnTo>
                <a:cubicBezTo>
                  <a:pt x="16708" y="113030"/>
                  <a:pt x="8652" y="113030"/>
                  <a:pt x="3691" y="117991"/>
                </a:cubicBezTo>
                <a:cubicBezTo>
                  <a:pt x="-1270" y="122952"/>
                  <a:pt x="-1270" y="131008"/>
                  <a:pt x="3691" y="135969"/>
                </a:cubicBezTo>
                <a:lnTo>
                  <a:pt x="67191" y="199469"/>
                </a:lnTo>
                <a:close/>
              </a:path>
            </a:pathLst>
          </a:custGeom>
          <a:solidFill>
            <a:srgbClr val="FF0000"/>
          </a:solidFill>
          <a:ln/>
        </p:spPr>
      </p:sp>
      <p:sp>
        <p:nvSpPr>
          <p:cNvPr id="23" name="Text 20"/>
          <p:cNvSpPr/>
          <p:nvPr/>
        </p:nvSpPr>
        <p:spPr>
          <a:xfrm>
            <a:off x="8686536" y="4419600"/>
            <a:ext cx="1828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增强情绪稳定</a:t>
            </a:r>
            <a:endParaRPr lang="en-US" sz="2400" dirty="0"/>
          </a:p>
        </p:txBody>
      </p:sp>
      <p:sp>
        <p:nvSpPr>
          <p:cNvPr id="24" name="Shape 21"/>
          <p:cNvSpPr/>
          <p:nvPr/>
        </p:nvSpPr>
        <p:spPr>
          <a:xfrm>
            <a:off x="9525000" y="47752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67231" y="199469"/>
                </a:moveTo>
                <a:cubicBezTo>
                  <a:pt x="72192" y="204430"/>
                  <a:pt x="80248" y="204430"/>
                  <a:pt x="85209" y="199469"/>
                </a:cubicBezTo>
                <a:lnTo>
                  <a:pt x="148709" y="135969"/>
                </a:lnTo>
                <a:cubicBezTo>
                  <a:pt x="153670" y="131008"/>
                  <a:pt x="153670" y="122952"/>
                  <a:pt x="148709" y="117991"/>
                </a:cubicBezTo>
                <a:cubicBezTo>
                  <a:pt x="143748" y="113030"/>
                  <a:pt x="135692" y="113030"/>
                  <a:pt x="130731" y="117991"/>
                </a:cubicBezTo>
                <a:lnTo>
                  <a:pt x="88900" y="159822"/>
                </a:lnTo>
                <a:lnTo>
                  <a:pt x="88900" y="12700"/>
                </a:lnTo>
                <a:cubicBezTo>
                  <a:pt x="88900" y="5675"/>
                  <a:pt x="83225" y="0"/>
                  <a:pt x="76200" y="0"/>
                </a:cubicBezTo>
                <a:cubicBezTo>
                  <a:pt x="69175" y="0"/>
                  <a:pt x="63500" y="5675"/>
                  <a:pt x="63500" y="12700"/>
                </a:cubicBezTo>
                <a:lnTo>
                  <a:pt x="63500" y="159822"/>
                </a:lnTo>
                <a:lnTo>
                  <a:pt x="21669" y="117991"/>
                </a:lnTo>
                <a:cubicBezTo>
                  <a:pt x="16708" y="113030"/>
                  <a:pt x="8652" y="113030"/>
                  <a:pt x="3691" y="117991"/>
                </a:cubicBezTo>
                <a:cubicBezTo>
                  <a:pt x="-1270" y="122952"/>
                  <a:pt x="-1270" y="131008"/>
                  <a:pt x="3691" y="135969"/>
                </a:cubicBezTo>
                <a:lnTo>
                  <a:pt x="67191" y="199469"/>
                </a:lnTo>
                <a:close/>
              </a:path>
            </a:pathLst>
          </a:custGeom>
          <a:solidFill>
            <a:srgbClr val="FF0000"/>
          </a:soli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25" name="Text 22"/>
          <p:cNvSpPr/>
          <p:nvPr/>
        </p:nvSpPr>
        <p:spPr>
          <a:xfrm>
            <a:off x="8686536" y="5080000"/>
            <a:ext cx="1828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减少过度依赖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边界守护：温和坚定说“我”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514</Words>
  <Application>Microsoft Office PowerPoint</Application>
  <PresentationFormat>宽屏</PresentationFormat>
  <Paragraphs>169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Arial</vt:lpstr>
      <vt:lpstr>Noto Sans SC</vt:lpstr>
      <vt:lpstr>MiSans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爱与独立：亲密中的自我成长</dc:title>
  <dc:subject>爱与独立：亲密中的自我成长</dc:subject>
  <dc:creator>Kimi</dc:creator>
  <cp:lastModifiedBy>Xiaoling Li</cp:lastModifiedBy>
  <cp:revision>6</cp:revision>
  <dcterms:created xsi:type="dcterms:W3CDTF">2025-11-05T12:28:39Z</dcterms:created>
  <dcterms:modified xsi:type="dcterms:W3CDTF">2025-11-09T03:28:45Z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{"Label":"爱与独立：亲密中的自我成长","ContentProducer":"001191110108MACG2KBH8F10000","ProduceID":"d45jvfeg0jb6ar2vvoo0","ReservedCode1":"","ContentPropagator":"001191110108MACG2KBH8F20000","PropagateID":"d45jvfeg0jb6ar2vvoo0","ReservedCode2":""}</vt:lpwstr>
  </property>
</Properties>
</file>