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12192000"/>
  <p:embeddedFontLst>
    <p:embeddedFont>
      <p:font typeface="MiSans" panose="02010600030101010101" charset="-122"/>
      <p:regular r:id="rId24"/>
    </p:embeddedFont>
    <p:embeddedFont>
      <p:font typeface="Noto Sans SC" panose="020B0200000000000000" pitchFamily="34" charset="-122"/>
      <p:regular r:id="rId25"/>
      <p:bold r:id="rId2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39" d="100"/>
          <a:sy n="39" d="100"/>
        </p:scale>
        <p:origin x="84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619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4-d3jovr0s8jdo4os5dsmg.jpg"/>
          <p:cNvPicPr>
            <a:picLocks noChangeAspect="1"/>
          </p:cNvPicPr>
          <p:nvPr/>
        </p:nvPicPr>
        <p:blipFill>
          <a:blip r:embed="rId3">
            <a:alphaModFix amt="54000"/>
          </a:blip>
          <a:srcRect l="212" r="212"/>
          <a:stretch/>
        </p:blipFill>
        <p:spPr>
          <a:xfrm>
            <a:off x="0" y="-20320"/>
            <a:ext cx="12192000" cy="68980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650" y="2042160"/>
            <a:ext cx="6659245" cy="175432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项目</a:t>
            </a:r>
            <a:r>
              <a:rPr lang="en-US" altLang="zh-CN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11</a:t>
            </a:r>
            <a:r>
              <a:rPr lang="zh-CN" altLang="en-US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：网络迷情</a:t>
            </a:r>
            <a:r>
              <a:rPr lang="en-US" altLang="zh-CN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——</a:t>
            </a:r>
            <a:r>
              <a:rPr lang="zh-CN" altLang="en-US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数字时代</a:t>
            </a:r>
            <a:r>
              <a:rPr lang="zh-CN" altLang="en-US" sz="540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的爱情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628650" y="5949315"/>
            <a:ext cx="1925320" cy="36933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 err="1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汇报人</a:t>
            </a:r>
            <a:r>
              <a:rPr 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厉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晓玲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9313545" y="5962015"/>
            <a:ext cx="2731770" cy="36933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时间：2026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年</a:t>
            </a:r>
            <a:r>
              <a:rPr lang="en-US" altLang="zh-CN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月</a:t>
            </a:r>
            <a:endParaRPr lang="en-US" sz="1600" dirty="0"/>
          </a:p>
        </p:txBody>
      </p:sp>
      <p:pic>
        <p:nvPicPr>
          <p:cNvPr id="6" name="Image 1" descr="https://kimi-img.moonshot.cn/pub/slides/slides_tmpl/image/25-10-09-18:35:26-d3jovrgs8jdo4os5dsp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115" y="680085"/>
            <a:ext cx="4940300" cy="4893310"/>
          </a:xfrm>
          <a:prstGeom prst="rect">
            <a:avLst/>
          </a:prstGeom>
        </p:spPr>
      </p:pic>
      <p:pic>
        <p:nvPicPr>
          <p:cNvPr id="7" name="Image 2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550" y="6051550"/>
            <a:ext cx="6539865" cy="163830"/>
          </a:xfrm>
          <a:prstGeom prst="rect">
            <a:avLst/>
          </a:prstGeom>
        </p:spPr>
      </p:pic>
      <p:pic>
        <p:nvPicPr>
          <p:cNvPr id="8" name="Image 3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795" y="637540"/>
            <a:ext cx="713105" cy="358140"/>
          </a:xfrm>
          <a:prstGeom prst="rect">
            <a:avLst/>
          </a:prstGeom>
        </p:spPr>
      </p:pic>
      <p:pic>
        <p:nvPicPr>
          <p:cNvPr id="9" name="Image 4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8805" y="637540"/>
            <a:ext cx="929640" cy="237490"/>
          </a:xfrm>
          <a:prstGeom prst="rect">
            <a:avLst/>
          </a:prstGeom>
        </p:spPr>
      </p:pic>
      <p:pic>
        <p:nvPicPr>
          <p:cNvPr id="10" name="Image 5" descr="https://kimi-img.moonshot.cn/pub/slides/slides_tmpl/image/25-10-09-18:35:26-d3jovrgs8jdo4os5dsp0.png"/>
          <p:cNvPicPr>
            <a:picLocks noChangeAspect="1"/>
          </p:cNvPicPr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703580" y="3700145"/>
            <a:ext cx="1891030" cy="187325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28600" y="912662"/>
            <a:ext cx="56388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案例解剖：信息泄露与情感诈骗套路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03200" y="2246162"/>
            <a:ext cx="56388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剖析真实改编案例，对方以共同爱好切入，快速升温后逐步提出要求，这是一个精心设计的陷阱。</a:t>
            </a: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279400" y="3157822"/>
            <a:ext cx="58166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1. 建立连接</a:t>
            </a:r>
            <a:r>
              <a:rPr lang="en-US" sz="2000" b="1" dirty="0">
                <a:solidFill>
                  <a:srgbClr val="D8BFD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以独特爱好为饵，迅速拉近距离。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279399" y="3649044"/>
            <a:ext cx="6005897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2. 制造紧急</a:t>
            </a:r>
            <a:r>
              <a:rPr lang="en-US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编造理由（如家人生病），博取同情。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279400" y="4184583"/>
            <a:ext cx="58166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7030A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3. 利用愧疚：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暗示“真爱就该帮忙”，施加心理压力。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254000" y="4703144"/>
            <a:ext cx="58166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4. 升级要求：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从借钱到投资，步步深入。</a:t>
            </a:r>
            <a:endParaRPr lang="en-US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032028-3466-DEE4-85C6-DC0A14892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791" y="912662"/>
            <a:ext cx="5916418" cy="449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2082800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信号清单：警惕这些危险信号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254000" y="28448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5" name="Shape 2"/>
          <p:cNvSpPr/>
          <p:nvPr/>
        </p:nvSpPr>
        <p:spPr>
          <a:xfrm>
            <a:off x="419100" y="29972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67866" y="-6350"/>
                </a:moveTo>
                <a:cubicBezTo>
                  <a:pt x="53419" y="-6350"/>
                  <a:pt x="44926" y="16788"/>
                  <a:pt x="40759" y="38100"/>
                </a:cubicBezTo>
                <a:lnTo>
                  <a:pt x="28575" y="38100"/>
                </a:lnTo>
                <a:cubicBezTo>
                  <a:pt x="23297" y="38100"/>
                  <a:pt x="19050" y="42347"/>
                  <a:pt x="19050" y="47625"/>
                </a:cubicBezTo>
                <a:cubicBezTo>
                  <a:pt x="19050" y="52903"/>
                  <a:pt x="23297" y="57150"/>
                  <a:pt x="28575" y="57150"/>
                </a:cubicBezTo>
                <a:lnTo>
                  <a:pt x="38100" y="57150"/>
                </a:lnTo>
                <a:lnTo>
                  <a:pt x="38100" y="69850"/>
                </a:lnTo>
                <a:cubicBezTo>
                  <a:pt x="38100" y="76597"/>
                  <a:pt x="39410" y="83026"/>
                  <a:pt x="41791" y="88900"/>
                </a:cubicBezTo>
                <a:lnTo>
                  <a:pt x="38100" y="88900"/>
                </a:lnTo>
                <a:lnTo>
                  <a:pt x="38100" y="88900"/>
                </a:lnTo>
                <a:lnTo>
                  <a:pt x="29964" y="88900"/>
                </a:lnTo>
                <a:cubicBezTo>
                  <a:pt x="23932" y="88900"/>
                  <a:pt x="19050" y="93782"/>
                  <a:pt x="19050" y="99814"/>
                </a:cubicBezTo>
                <a:cubicBezTo>
                  <a:pt x="19050" y="101005"/>
                  <a:pt x="19248" y="102156"/>
                  <a:pt x="19606" y="103267"/>
                </a:cubicBezTo>
                <a:lnTo>
                  <a:pt x="31075" y="137636"/>
                </a:lnTo>
                <a:cubicBezTo>
                  <a:pt x="15954" y="150654"/>
                  <a:pt x="6350" y="169902"/>
                  <a:pt x="6350" y="191413"/>
                </a:cubicBezTo>
                <a:cubicBezTo>
                  <a:pt x="6350" y="197922"/>
                  <a:pt x="11628" y="203200"/>
                  <a:pt x="18137" y="203200"/>
                </a:cubicBezTo>
                <a:lnTo>
                  <a:pt x="159663" y="203200"/>
                </a:lnTo>
                <a:cubicBezTo>
                  <a:pt x="166172" y="203200"/>
                  <a:pt x="171450" y="197922"/>
                  <a:pt x="171450" y="191413"/>
                </a:cubicBezTo>
                <a:cubicBezTo>
                  <a:pt x="171450" y="169902"/>
                  <a:pt x="161846" y="150654"/>
                  <a:pt x="146725" y="137676"/>
                </a:cubicBezTo>
                <a:lnTo>
                  <a:pt x="158194" y="103307"/>
                </a:lnTo>
                <a:cubicBezTo>
                  <a:pt x="158552" y="102195"/>
                  <a:pt x="158750" y="101044"/>
                  <a:pt x="158750" y="99854"/>
                </a:cubicBezTo>
                <a:cubicBezTo>
                  <a:pt x="158750" y="93821"/>
                  <a:pt x="153868" y="88940"/>
                  <a:pt x="147836" y="88940"/>
                </a:cubicBezTo>
                <a:lnTo>
                  <a:pt x="139700" y="88940"/>
                </a:lnTo>
                <a:lnTo>
                  <a:pt x="139700" y="88940"/>
                </a:lnTo>
                <a:lnTo>
                  <a:pt x="136009" y="88940"/>
                </a:lnTo>
                <a:cubicBezTo>
                  <a:pt x="138390" y="83066"/>
                  <a:pt x="139700" y="76637"/>
                  <a:pt x="139700" y="69890"/>
                </a:cubicBezTo>
                <a:lnTo>
                  <a:pt x="139700" y="57190"/>
                </a:lnTo>
                <a:lnTo>
                  <a:pt x="149225" y="57190"/>
                </a:lnTo>
                <a:cubicBezTo>
                  <a:pt x="154503" y="57190"/>
                  <a:pt x="158750" y="52943"/>
                  <a:pt x="158750" y="47665"/>
                </a:cubicBezTo>
                <a:cubicBezTo>
                  <a:pt x="158750" y="42386"/>
                  <a:pt x="154503" y="38140"/>
                  <a:pt x="149225" y="38140"/>
                </a:cubicBezTo>
                <a:lnTo>
                  <a:pt x="137041" y="38140"/>
                </a:lnTo>
                <a:cubicBezTo>
                  <a:pt x="132913" y="16827"/>
                  <a:pt x="124381" y="-6310"/>
                  <a:pt x="109934" y="-6310"/>
                </a:cubicBezTo>
                <a:cubicBezTo>
                  <a:pt x="106124" y="-6310"/>
                  <a:pt x="102394" y="-4763"/>
                  <a:pt x="99020" y="-3056"/>
                </a:cubicBezTo>
                <a:cubicBezTo>
                  <a:pt x="95766" y="-1429"/>
                  <a:pt x="91718" y="40"/>
                  <a:pt x="88900" y="40"/>
                </a:cubicBezTo>
                <a:cubicBezTo>
                  <a:pt x="86082" y="40"/>
                  <a:pt x="82034" y="-1429"/>
                  <a:pt x="78780" y="-3056"/>
                </a:cubicBezTo>
                <a:cubicBezTo>
                  <a:pt x="75406" y="-4802"/>
                  <a:pt x="71676" y="-6350"/>
                  <a:pt x="67866" y="-6350"/>
                </a:cubicBezTo>
                <a:close/>
                <a:moveTo>
                  <a:pt x="105053" y="185896"/>
                </a:moveTo>
                <a:lnTo>
                  <a:pt x="95210" y="157758"/>
                </a:lnTo>
                <a:lnTo>
                  <a:pt x="106283" y="144859"/>
                </a:lnTo>
                <a:cubicBezTo>
                  <a:pt x="107355" y="143589"/>
                  <a:pt x="107950" y="142002"/>
                  <a:pt x="107950" y="140335"/>
                </a:cubicBezTo>
                <a:cubicBezTo>
                  <a:pt x="107950" y="136485"/>
                  <a:pt x="104854" y="133390"/>
                  <a:pt x="101005" y="133390"/>
                </a:cubicBezTo>
                <a:lnTo>
                  <a:pt x="76795" y="133390"/>
                </a:lnTo>
                <a:cubicBezTo>
                  <a:pt x="72946" y="133390"/>
                  <a:pt x="69850" y="136485"/>
                  <a:pt x="69850" y="140335"/>
                </a:cubicBezTo>
                <a:cubicBezTo>
                  <a:pt x="69850" y="142002"/>
                  <a:pt x="70445" y="143589"/>
                  <a:pt x="71517" y="144859"/>
                </a:cubicBezTo>
                <a:lnTo>
                  <a:pt x="82590" y="157758"/>
                </a:lnTo>
                <a:lnTo>
                  <a:pt x="72747" y="185896"/>
                </a:lnTo>
                <a:lnTo>
                  <a:pt x="50125" y="114300"/>
                </a:lnTo>
                <a:lnTo>
                  <a:pt x="64294" y="114300"/>
                </a:lnTo>
                <a:cubicBezTo>
                  <a:pt x="71596" y="118348"/>
                  <a:pt x="79970" y="120650"/>
                  <a:pt x="88900" y="120650"/>
                </a:cubicBezTo>
                <a:cubicBezTo>
                  <a:pt x="97830" y="120650"/>
                  <a:pt x="106204" y="118348"/>
                  <a:pt x="113506" y="114300"/>
                </a:cubicBezTo>
                <a:lnTo>
                  <a:pt x="127675" y="114300"/>
                </a:lnTo>
                <a:lnTo>
                  <a:pt x="105053" y="185896"/>
                </a:lnTo>
                <a:close/>
                <a:moveTo>
                  <a:pt x="88900" y="101600"/>
                </a:moveTo>
                <a:cubicBezTo>
                  <a:pt x="75128" y="101600"/>
                  <a:pt x="63421" y="92829"/>
                  <a:pt x="59015" y="80566"/>
                </a:cubicBezTo>
                <a:cubicBezTo>
                  <a:pt x="61277" y="81836"/>
                  <a:pt x="63897" y="82550"/>
                  <a:pt x="66675" y="82550"/>
                </a:cubicBezTo>
                <a:lnTo>
                  <a:pt x="71596" y="82550"/>
                </a:lnTo>
                <a:cubicBezTo>
                  <a:pt x="78145" y="82550"/>
                  <a:pt x="83939" y="78343"/>
                  <a:pt x="86003" y="72152"/>
                </a:cubicBezTo>
                <a:cubicBezTo>
                  <a:pt x="86916" y="69374"/>
                  <a:pt x="90845" y="69374"/>
                  <a:pt x="91757" y="72152"/>
                </a:cubicBezTo>
                <a:cubicBezTo>
                  <a:pt x="93821" y="78343"/>
                  <a:pt x="99655" y="82550"/>
                  <a:pt x="106164" y="82550"/>
                </a:cubicBezTo>
                <a:lnTo>
                  <a:pt x="111085" y="82550"/>
                </a:lnTo>
                <a:cubicBezTo>
                  <a:pt x="113863" y="82550"/>
                  <a:pt x="116483" y="81836"/>
                  <a:pt x="118745" y="80566"/>
                </a:cubicBezTo>
                <a:cubicBezTo>
                  <a:pt x="114340" y="92829"/>
                  <a:pt x="102632" y="101600"/>
                  <a:pt x="88860" y="10160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6" name="Text 3"/>
          <p:cNvSpPr/>
          <p:nvPr/>
        </p:nvSpPr>
        <p:spPr>
          <a:xfrm>
            <a:off x="914399" y="2946400"/>
            <a:ext cx="3319608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头像过度完美，像网图</a:t>
            </a:r>
            <a:endParaRPr lang="en-US" sz="2400" dirty="0"/>
          </a:p>
        </p:txBody>
      </p:sp>
      <p:sp>
        <p:nvSpPr>
          <p:cNvPr id="7" name="Shape 4"/>
          <p:cNvSpPr/>
          <p:nvPr/>
        </p:nvSpPr>
        <p:spPr>
          <a:xfrm>
            <a:off x="6299200" y="28448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chemeClr val="accent2"/>
          </a:solidFill>
          <a:ln/>
        </p:spPr>
      </p:sp>
      <p:sp>
        <p:nvSpPr>
          <p:cNvPr id="8" name="Shape 5"/>
          <p:cNvSpPr/>
          <p:nvPr/>
        </p:nvSpPr>
        <p:spPr>
          <a:xfrm>
            <a:off x="6438900" y="2997200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16272" y="-9882"/>
                </a:moveTo>
                <a:cubicBezTo>
                  <a:pt x="12541" y="-13613"/>
                  <a:pt x="6509" y="-13613"/>
                  <a:pt x="2818" y="-9882"/>
                </a:cubicBezTo>
                <a:cubicBezTo>
                  <a:pt x="-873" y="-6152"/>
                  <a:pt x="-913" y="-119"/>
                  <a:pt x="2778" y="3612"/>
                </a:cubicBezTo>
                <a:lnTo>
                  <a:pt x="212328" y="213162"/>
                </a:lnTo>
                <a:cubicBezTo>
                  <a:pt x="216059" y="216892"/>
                  <a:pt x="222091" y="216892"/>
                  <a:pt x="225782" y="213162"/>
                </a:cubicBezTo>
                <a:cubicBezTo>
                  <a:pt x="229473" y="209431"/>
                  <a:pt x="229513" y="203398"/>
                  <a:pt x="225782" y="199708"/>
                </a:cubicBezTo>
                <a:lnTo>
                  <a:pt x="165060" y="138986"/>
                </a:lnTo>
                <a:lnTo>
                  <a:pt x="165060" y="50800"/>
                </a:lnTo>
                <a:cubicBezTo>
                  <a:pt x="165060" y="36790"/>
                  <a:pt x="153670" y="25400"/>
                  <a:pt x="139660" y="25400"/>
                </a:cubicBezTo>
                <a:lnTo>
                  <a:pt x="51514" y="25400"/>
                </a:lnTo>
                <a:lnTo>
                  <a:pt x="16272" y="-9882"/>
                </a:lnTo>
                <a:close/>
                <a:moveTo>
                  <a:pt x="12700" y="50800"/>
                </a:moveTo>
                <a:lnTo>
                  <a:pt x="12700" y="152400"/>
                </a:lnTo>
                <a:cubicBezTo>
                  <a:pt x="12700" y="166410"/>
                  <a:pt x="24090" y="177800"/>
                  <a:pt x="38100" y="177800"/>
                </a:cubicBezTo>
                <a:lnTo>
                  <a:pt x="139700" y="177800"/>
                </a:lnTo>
                <a:cubicBezTo>
                  <a:pt x="142796" y="177800"/>
                  <a:pt x="145772" y="177244"/>
                  <a:pt x="148511" y="176213"/>
                </a:cubicBezTo>
                <a:lnTo>
                  <a:pt x="14288" y="41989"/>
                </a:lnTo>
                <a:cubicBezTo>
                  <a:pt x="13256" y="44728"/>
                  <a:pt x="12700" y="47704"/>
                  <a:pt x="12700" y="50800"/>
                </a:cubicBezTo>
                <a:close/>
                <a:moveTo>
                  <a:pt x="184150" y="133350"/>
                </a:moveTo>
                <a:lnTo>
                  <a:pt x="213320" y="156686"/>
                </a:lnTo>
                <a:cubicBezTo>
                  <a:pt x="214987" y="158036"/>
                  <a:pt x="217051" y="158750"/>
                  <a:pt x="219194" y="158750"/>
                </a:cubicBezTo>
                <a:cubicBezTo>
                  <a:pt x="224393" y="158750"/>
                  <a:pt x="228600" y="154543"/>
                  <a:pt x="228600" y="149344"/>
                </a:cubicBezTo>
                <a:lnTo>
                  <a:pt x="228600" y="53856"/>
                </a:lnTo>
                <a:cubicBezTo>
                  <a:pt x="228600" y="48657"/>
                  <a:pt x="224393" y="44450"/>
                  <a:pt x="219194" y="44450"/>
                </a:cubicBezTo>
                <a:cubicBezTo>
                  <a:pt x="217051" y="44450"/>
                  <a:pt x="214987" y="45164"/>
                  <a:pt x="213320" y="46514"/>
                </a:cubicBezTo>
                <a:lnTo>
                  <a:pt x="184150" y="69850"/>
                </a:lnTo>
                <a:lnTo>
                  <a:pt x="184150" y="133350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9" name="Text 6"/>
          <p:cNvSpPr/>
          <p:nvPr/>
        </p:nvSpPr>
        <p:spPr>
          <a:xfrm>
            <a:off x="6959599" y="2946400"/>
            <a:ext cx="3319608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总是拒绝实时视频通话</a:t>
            </a:r>
            <a:endParaRPr lang="en-US" sz="2400" dirty="0"/>
          </a:p>
        </p:txBody>
      </p:sp>
      <p:sp>
        <p:nvSpPr>
          <p:cNvPr id="10" name="Shape 7"/>
          <p:cNvSpPr/>
          <p:nvPr/>
        </p:nvSpPr>
        <p:spPr>
          <a:xfrm>
            <a:off x="254000" y="35560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11" name="Shape 8"/>
          <p:cNvSpPr/>
          <p:nvPr/>
        </p:nvSpPr>
        <p:spPr>
          <a:xfrm>
            <a:off x="406400" y="37084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190500"/>
                </a:moveTo>
                <a:cubicBezTo>
                  <a:pt x="157718" y="190500"/>
                  <a:pt x="203200" y="147836"/>
                  <a:pt x="203200" y="95250"/>
                </a:cubicBezTo>
                <a:cubicBezTo>
                  <a:pt x="203200" y="42664"/>
                  <a:pt x="157718" y="0"/>
                  <a:pt x="101600" y="0"/>
                </a:cubicBezTo>
                <a:cubicBezTo>
                  <a:pt x="45482" y="0"/>
                  <a:pt x="0" y="42664"/>
                  <a:pt x="0" y="95250"/>
                </a:cubicBezTo>
                <a:cubicBezTo>
                  <a:pt x="0" y="116800"/>
                  <a:pt x="7620" y="136644"/>
                  <a:pt x="20479" y="152598"/>
                </a:cubicBezTo>
                <a:lnTo>
                  <a:pt x="1111" y="189230"/>
                </a:lnTo>
                <a:cubicBezTo>
                  <a:pt x="-794" y="192802"/>
                  <a:pt x="-198" y="197168"/>
                  <a:pt x="2540" y="200144"/>
                </a:cubicBezTo>
                <a:cubicBezTo>
                  <a:pt x="5278" y="203121"/>
                  <a:pt x="9604" y="204033"/>
                  <a:pt x="13295" y="202446"/>
                </a:cubicBezTo>
                <a:lnTo>
                  <a:pt x="60285" y="182324"/>
                </a:lnTo>
                <a:cubicBezTo>
                  <a:pt x="72906" y="187563"/>
                  <a:pt x="86876" y="190500"/>
                  <a:pt x="101600" y="190500"/>
                </a:cubicBezTo>
                <a:close/>
                <a:moveTo>
                  <a:pt x="50800" y="82550"/>
                </a:moveTo>
                <a:cubicBezTo>
                  <a:pt x="57809" y="82550"/>
                  <a:pt x="63500" y="88241"/>
                  <a:pt x="63500" y="95250"/>
                </a:cubicBezTo>
                <a:cubicBezTo>
                  <a:pt x="63500" y="102259"/>
                  <a:pt x="57809" y="107950"/>
                  <a:pt x="50800" y="107950"/>
                </a:cubicBezTo>
                <a:cubicBezTo>
                  <a:pt x="43791" y="107950"/>
                  <a:pt x="38100" y="102259"/>
                  <a:pt x="38100" y="95250"/>
                </a:cubicBezTo>
                <a:cubicBezTo>
                  <a:pt x="38100" y="88241"/>
                  <a:pt x="43791" y="82550"/>
                  <a:pt x="50800" y="82550"/>
                </a:cubicBezTo>
                <a:close/>
                <a:moveTo>
                  <a:pt x="101600" y="82550"/>
                </a:moveTo>
                <a:cubicBezTo>
                  <a:pt x="108609" y="82550"/>
                  <a:pt x="114300" y="88241"/>
                  <a:pt x="114300" y="95250"/>
                </a:cubicBezTo>
                <a:cubicBezTo>
                  <a:pt x="114300" y="102259"/>
                  <a:pt x="108609" y="107950"/>
                  <a:pt x="101600" y="107950"/>
                </a:cubicBezTo>
                <a:cubicBezTo>
                  <a:pt x="94591" y="107950"/>
                  <a:pt x="88900" y="102259"/>
                  <a:pt x="88900" y="95250"/>
                </a:cubicBezTo>
                <a:cubicBezTo>
                  <a:pt x="88900" y="88241"/>
                  <a:pt x="94591" y="82550"/>
                  <a:pt x="101600" y="82550"/>
                </a:cubicBezTo>
                <a:close/>
                <a:moveTo>
                  <a:pt x="139700" y="95250"/>
                </a:moveTo>
                <a:cubicBezTo>
                  <a:pt x="139700" y="88241"/>
                  <a:pt x="145391" y="82550"/>
                  <a:pt x="152400" y="82550"/>
                </a:cubicBezTo>
                <a:cubicBezTo>
                  <a:pt x="159409" y="82550"/>
                  <a:pt x="165100" y="88241"/>
                  <a:pt x="165100" y="95250"/>
                </a:cubicBezTo>
                <a:cubicBezTo>
                  <a:pt x="165100" y="102259"/>
                  <a:pt x="159409" y="107950"/>
                  <a:pt x="152400" y="107950"/>
                </a:cubicBezTo>
                <a:cubicBezTo>
                  <a:pt x="145391" y="107950"/>
                  <a:pt x="139700" y="102259"/>
                  <a:pt x="139700" y="9525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2" name="Text 9"/>
          <p:cNvSpPr/>
          <p:nvPr/>
        </p:nvSpPr>
        <p:spPr>
          <a:xfrm>
            <a:off x="914399" y="3657600"/>
            <a:ext cx="2716042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个人故事前后矛盾</a:t>
            </a:r>
            <a:endParaRPr lang="en-US" sz="2400" dirty="0"/>
          </a:p>
        </p:txBody>
      </p:sp>
      <p:sp>
        <p:nvSpPr>
          <p:cNvPr id="13" name="Shape 10"/>
          <p:cNvSpPr/>
          <p:nvPr/>
        </p:nvSpPr>
        <p:spPr>
          <a:xfrm>
            <a:off x="6299200" y="35560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14" name="Shape 11"/>
          <p:cNvSpPr/>
          <p:nvPr/>
        </p:nvSpPr>
        <p:spPr>
          <a:xfrm>
            <a:off x="6438900" y="3708400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114300" y="-6350"/>
                </a:moveTo>
                <a:cubicBezTo>
                  <a:pt x="109022" y="-6350"/>
                  <a:pt x="104775" y="-2103"/>
                  <a:pt x="104775" y="3175"/>
                </a:cubicBezTo>
                <a:lnTo>
                  <a:pt x="104775" y="7938"/>
                </a:lnTo>
                <a:lnTo>
                  <a:pt x="104061" y="7938"/>
                </a:lnTo>
                <a:cubicBezTo>
                  <a:pt x="89535" y="7938"/>
                  <a:pt x="77788" y="19725"/>
                  <a:pt x="77788" y="34211"/>
                </a:cubicBezTo>
                <a:cubicBezTo>
                  <a:pt x="77788" y="47466"/>
                  <a:pt x="87670" y="58658"/>
                  <a:pt x="100806" y="60285"/>
                </a:cubicBezTo>
                <a:lnTo>
                  <a:pt x="125016" y="63302"/>
                </a:lnTo>
                <a:cubicBezTo>
                  <a:pt x="127040" y="63540"/>
                  <a:pt x="128588" y="65286"/>
                  <a:pt x="128588" y="67350"/>
                </a:cubicBezTo>
                <a:cubicBezTo>
                  <a:pt x="128588" y="69612"/>
                  <a:pt x="126762" y="71398"/>
                  <a:pt x="124539" y="71398"/>
                </a:cubicBezTo>
                <a:lnTo>
                  <a:pt x="95250" y="71438"/>
                </a:lnTo>
                <a:cubicBezTo>
                  <a:pt x="89098" y="71438"/>
                  <a:pt x="84138" y="76398"/>
                  <a:pt x="84138" y="82550"/>
                </a:cubicBezTo>
                <a:cubicBezTo>
                  <a:pt x="84138" y="88702"/>
                  <a:pt x="89098" y="93663"/>
                  <a:pt x="95250" y="93663"/>
                </a:cubicBezTo>
                <a:lnTo>
                  <a:pt x="104775" y="93663"/>
                </a:lnTo>
                <a:lnTo>
                  <a:pt x="104775" y="98425"/>
                </a:lnTo>
                <a:cubicBezTo>
                  <a:pt x="104775" y="103703"/>
                  <a:pt x="109022" y="107950"/>
                  <a:pt x="114300" y="107950"/>
                </a:cubicBezTo>
                <a:cubicBezTo>
                  <a:pt x="119578" y="107950"/>
                  <a:pt x="123825" y="103703"/>
                  <a:pt x="123825" y="98425"/>
                </a:cubicBezTo>
                <a:lnTo>
                  <a:pt x="123825" y="93663"/>
                </a:lnTo>
                <a:lnTo>
                  <a:pt x="124539" y="93663"/>
                </a:lnTo>
                <a:cubicBezTo>
                  <a:pt x="139065" y="93663"/>
                  <a:pt x="150813" y="81875"/>
                  <a:pt x="150813" y="67389"/>
                </a:cubicBezTo>
                <a:cubicBezTo>
                  <a:pt x="150813" y="54134"/>
                  <a:pt x="140930" y="42942"/>
                  <a:pt x="127794" y="41315"/>
                </a:cubicBezTo>
                <a:lnTo>
                  <a:pt x="103584" y="38298"/>
                </a:lnTo>
                <a:cubicBezTo>
                  <a:pt x="101560" y="38060"/>
                  <a:pt x="100013" y="36314"/>
                  <a:pt x="100013" y="34250"/>
                </a:cubicBezTo>
                <a:cubicBezTo>
                  <a:pt x="100013" y="31988"/>
                  <a:pt x="101838" y="30202"/>
                  <a:pt x="104061" y="30202"/>
                </a:cubicBezTo>
                <a:lnTo>
                  <a:pt x="130175" y="30163"/>
                </a:lnTo>
                <a:cubicBezTo>
                  <a:pt x="136327" y="30163"/>
                  <a:pt x="141288" y="25202"/>
                  <a:pt x="141288" y="19050"/>
                </a:cubicBezTo>
                <a:cubicBezTo>
                  <a:pt x="141288" y="12898"/>
                  <a:pt x="136327" y="7938"/>
                  <a:pt x="130175" y="7938"/>
                </a:cubicBezTo>
                <a:lnTo>
                  <a:pt x="123825" y="7938"/>
                </a:lnTo>
                <a:lnTo>
                  <a:pt x="123825" y="3175"/>
                </a:lnTo>
                <a:cubicBezTo>
                  <a:pt x="123825" y="-2103"/>
                  <a:pt x="119578" y="-6350"/>
                  <a:pt x="114300" y="-6350"/>
                </a:cubicBezTo>
                <a:close/>
                <a:moveTo>
                  <a:pt x="43378" y="135533"/>
                </a:moveTo>
                <a:lnTo>
                  <a:pt x="26472" y="152400"/>
                </a:lnTo>
                <a:lnTo>
                  <a:pt x="12700" y="152400"/>
                </a:lnTo>
                <a:cubicBezTo>
                  <a:pt x="5675" y="152400"/>
                  <a:pt x="0" y="158075"/>
                  <a:pt x="0" y="165100"/>
                </a:cubicBezTo>
                <a:lnTo>
                  <a:pt x="0" y="190500"/>
                </a:lnTo>
                <a:cubicBezTo>
                  <a:pt x="0" y="197525"/>
                  <a:pt x="5675" y="203200"/>
                  <a:pt x="12700" y="203200"/>
                </a:cubicBezTo>
                <a:lnTo>
                  <a:pt x="139898" y="203200"/>
                </a:lnTo>
                <a:cubicBezTo>
                  <a:pt x="151408" y="203200"/>
                  <a:pt x="162639" y="199509"/>
                  <a:pt x="171926" y="192683"/>
                </a:cubicBezTo>
                <a:lnTo>
                  <a:pt x="222171" y="155654"/>
                </a:lnTo>
                <a:cubicBezTo>
                  <a:pt x="229235" y="150455"/>
                  <a:pt x="230743" y="140533"/>
                  <a:pt x="225544" y="133469"/>
                </a:cubicBezTo>
                <a:cubicBezTo>
                  <a:pt x="220345" y="126405"/>
                  <a:pt x="210423" y="124897"/>
                  <a:pt x="203359" y="130096"/>
                </a:cubicBezTo>
                <a:lnTo>
                  <a:pt x="155813" y="165100"/>
                </a:lnTo>
                <a:lnTo>
                  <a:pt x="111125" y="165100"/>
                </a:lnTo>
                <a:cubicBezTo>
                  <a:pt x="105847" y="165100"/>
                  <a:pt x="101600" y="160853"/>
                  <a:pt x="101600" y="155575"/>
                </a:cubicBezTo>
                <a:cubicBezTo>
                  <a:pt x="101600" y="150297"/>
                  <a:pt x="105847" y="146050"/>
                  <a:pt x="111125" y="146050"/>
                </a:cubicBezTo>
                <a:lnTo>
                  <a:pt x="139700" y="146050"/>
                </a:lnTo>
                <a:cubicBezTo>
                  <a:pt x="146725" y="146050"/>
                  <a:pt x="152400" y="140375"/>
                  <a:pt x="152400" y="133350"/>
                </a:cubicBezTo>
                <a:cubicBezTo>
                  <a:pt x="152400" y="126325"/>
                  <a:pt x="146725" y="120650"/>
                  <a:pt x="139700" y="120650"/>
                </a:cubicBezTo>
                <a:lnTo>
                  <a:pt x="79296" y="120650"/>
                </a:lnTo>
                <a:cubicBezTo>
                  <a:pt x="65842" y="120650"/>
                  <a:pt x="52903" y="126008"/>
                  <a:pt x="43378" y="135533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5" name="Text 12"/>
          <p:cNvSpPr/>
          <p:nvPr/>
        </p:nvSpPr>
        <p:spPr>
          <a:xfrm>
            <a:off x="6959598" y="3657600"/>
            <a:ext cx="3017825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频繁借钱或暗示投资</a:t>
            </a:r>
            <a:endParaRPr lang="en-US" sz="2400" dirty="0"/>
          </a:p>
        </p:txBody>
      </p:sp>
      <p:sp>
        <p:nvSpPr>
          <p:cNvPr id="16" name="Shape 13"/>
          <p:cNvSpPr/>
          <p:nvPr/>
        </p:nvSpPr>
        <p:spPr>
          <a:xfrm>
            <a:off x="254000" y="42672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17" name="Shape 14"/>
          <p:cNvSpPr/>
          <p:nvPr/>
        </p:nvSpPr>
        <p:spPr>
          <a:xfrm>
            <a:off x="393700" y="4419600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88900" y="3175"/>
                </a:moveTo>
                <a:cubicBezTo>
                  <a:pt x="115185" y="3175"/>
                  <a:pt x="136525" y="24515"/>
                  <a:pt x="136525" y="50800"/>
                </a:cubicBezTo>
                <a:cubicBezTo>
                  <a:pt x="136525" y="77085"/>
                  <a:pt x="115185" y="98425"/>
                  <a:pt x="88900" y="98425"/>
                </a:cubicBezTo>
                <a:cubicBezTo>
                  <a:pt x="62615" y="98425"/>
                  <a:pt x="41275" y="77085"/>
                  <a:pt x="41275" y="50800"/>
                </a:cubicBezTo>
                <a:cubicBezTo>
                  <a:pt x="41275" y="24515"/>
                  <a:pt x="62615" y="3175"/>
                  <a:pt x="88900" y="3175"/>
                </a:cubicBezTo>
                <a:close/>
                <a:moveTo>
                  <a:pt x="77113" y="120650"/>
                </a:moveTo>
                <a:lnTo>
                  <a:pt x="100687" y="120650"/>
                </a:lnTo>
                <a:cubicBezTo>
                  <a:pt x="112474" y="120650"/>
                  <a:pt x="123587" y="123547"/>
                  <a:pt x="133350" y="128627"/>
                </a:cubicBezTo>
                <a:lnTo>
                  <a:pt x="133350" y="130334"/>
                </a:lnTo>
                <a:cubicBezTo>
                  <a:pt x="125571" y="137319"/>
                  <a:pt x="120650" y="147439"/>
                  <a:pt x="120650" y="158710"/>
                </a:cubicBezTo>
                <a:lnTo>
                  <a:pt x="120650" y="196810"/>
                </a:lnTo>
                <a:cubicBezTo>
                  <a:pt x="120650" y="198993"/>
                  <a:pt x="120848" y="201136"/>
                  <a:pt x="121166" y="203200"/>
                </a:cubicBezTo>
                <a:lnTo>
                  <a:pt x="18137" y="203200"/>
                </a:lnTo>
                <a:cubicBezTo>
                  <a:pt x="11628" y="203200"/>
                  <a:pt x="6350" y="197922"/>
                  <a:pt x="6350" y="191413"/>
                </a:cubicBezTo>
                <a:cubicBezTo>
                  <a:pt x="6350" y="152321"/>
                  <a:pt x="38021" y="120650"/>
                  <a:pt x="77113" y="120650"/>
                </a:cubicBezTo>
                <a:close/>
                <a:moveTo>
                  <a:pt x="196850" y="120690"/>
                </a:moveTo>
                <a:cubicBezTo>
                  <a:pt x="196850" y="113665"/>
                  <a:pt x="191175" y="107990"/>
                  <a:pt x="184150" y="107990"/>
                </a:cubicBezTo>
                <a:cubicBezTo>
                  <a:pt x="177125" y="107990"/>
                  <a:pt x="171450" y="113665"/>
                  <a:pt x="171450" y="120690"/>
                </a:cubicBezTo>
                <a:lnTo>
                  <a:pt x="171450" y="139700"/>
                </a:lnTo>
                <a:lnTo>
                  <a:pt x="196850" y="139700"/>
                </a:lnTo>
                <a:lnTo>
                  <a:pt x="196850" y="120690"/>
                </a:lnTo>
                <a:close/>
                <a:moveTo>
                  <a:pt x="139700" y="158750"/>
                </a:moveTo>
                <a:cubicBezTo>
                  <a:pt x="139700" y="150455"/>
                  <a:pt x="145018" y="143391"/>
                  <a:pt x="152400" y="140772"/>
                </a:cubicBezTo>
                <a:lnTo>
                  <a:pt x="152400" y="120690"/>
                </a:lnTo>
                <a:cubicBezTo>
                  <a:pt x="152400" y="103148"/>
                  <a:pt x="166608" y="88940"/>
                  <a:pt x="184150" y="88940"/>
                </a:cubicBezTo>
                <a:cubicBezTo>
                  <a:pt x="201692" y="88940"/>
                  <a:pt x="215900" y="103148"/>
                  <a:pt x="215900" y="120690"/>
                </a:cubicBezTo>
                <a:lnTo>
                  <a:pt x="215900" y="140772"/>
                </a:lnTo>
                <a:cubicBezTo>
                  <a:pt x="223282" y="143391"/>
                  <a:pt x="228600" y="150455"/>
                  <a:pt x="228600" y="158750"/>
                </a:cubicBezTo>
                <a:lnTo>
                  <a:pt x="228600" y="196850"/>
                </a:lnTo>
                <a:cubicBezTo>
                  <a:pt x="228600" y="207367"/>
                  <a:pt x="220067" y="215900"/>
                  <a:pt x="209550" y="215900"/>
                </a:cubicBezTo>
                <a:lnTo>
                  <a:pt x="158750" y="215900"/>
                </a:lnTo>
                <a:cubicBezTo>
                  <a:pt x="148233" y="215900"/>
                  <a:pt x="139700" y="207367"/>
                  <a:pt x="139700" y="196850"/>
                </a:cubicBezTo>
                <a:lnTo>
                  <a:pt x="139700" y="158750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8" name="Text 15"/>
          <p:cNvSpPr/>
          <p:nvPr/>
        </p:nvSpPr>
        <p:spPr>
          <a:xfrm>
            <a:off x="914400" y="4368800"/>
            <a:ext cx="4224956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快速表白并排斥你与他人交流</a:t>
            </a:r>
            <a:endParaRPr lang="en-US" sz="2400" dirty="0"/>
          </a:p>
        </p:txBody>
      </p:sp>
      <p:sp>
        <p:nvSpPr>
          <p:cNvPr id="19" name="Shape 16"/>
          <p:cNvSpPr/>
          <p:nvPr/>
        </p:nvSpPr>
        <p:spPr>
          <a:xfrm>
            <a:off x="6299200" y="42672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/>
        </p:spPr>
      </p:sp>
      <p:sp>
        <p:nvSpPr>
          <p:cNvPr id="20" name="Shape 17"/>
          <p:cNvSpPr/>
          <p:nvPr/>
        </p:nvSpPr>
        <p:spPr>
          <a:xfrm>
            <a:off x="6451600" y="44196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65100" y="82550"/>
                </a:moveTo>
                <a:cubicBezTo>
                  <a:pt x="165100" y="100767"/>
                  <a:pt x="159187" y="117594"/>
                  <a:pt x="149225" y="131247"/>
                </a:cubicBezTo>
                <a:lnTo>
                  <a:pt x="199469" y="181531"/>
                </a:lnTo>
                <a:cubicBezTo>
                  <a:pt x="204430" y="186492"/>
                  <a:pt x="204430" y="194548"/>
                  <a:pt x="199469" y="199509"/>
                </a:cubicBezTo>
                <a:cubicBezTo>
                  <a:pt x="194508" y="204470"/>
                  <a:pt x="186452" y="204470"/>
                  <a:pt x="181491" y="199509"/>
                </a:cubicBezTo>
                <a:lnTo>
                  <a:pt x="131247" y="149225"/>
                </a:lnTo>
                <a:cubicBezTo>
                  <a:pt x="117594" y="159187"/>
                  <a:pt x="100767" y="165100"/>
                  <a:pt x="82550" y="165100"/>
                </a:cubicBezTo>
                <a:cubicBezTo>
                  <a:pt x="36949" y="165100"/>
                  <a:pt x="0" y="128151"/>
                  <a:pt x="0" y="82550"/>
                </a:cubicBezTo>
                <a:cubicBezTo>
                  <a:pt x="0" y="36949"/>
                  <a:pt x="36949" y="0"/>
                  <a:pt x="82550" y="0"/>
                </a:cubicBezTo>
                <a:cubicBezTo>
                  <a:pt x="128151" y="0"/>
                  <a:pt x="165100" y="36949"/>
                  <a:pt x="165100" y="82550"/>
                </a:cubicBezTo>
                <a:close/>
                <a:moveTo>
                  <a:pt x="82550" y="139700"/>
                </a:moveTo>
                <a:cubicBezTo>
                  <a:pt x="114092" y="139700"/>
                  <a:pt x="139700" y="114092"/>
                  <a:pt x="139700" y="82550"/>
                </a:cubicBezTo>
                <a:cubicBezTo>
                  <a:pt x="139700" y="51008"/>
                  <a:pt x="114092" y="25400"/>
                  <a:pt x="82550" y="25400"/>
                </a:cubicBezTo>
                <a:cubicBezTo>
                  <a:pt x="51008" y="25400"/>
                  <a:pt x="25400" y="51008"/>
                  <a:pt x="25400" y="82550"/>
                </a:cubicBezTo>
                <a:cubicBezTo>
                  <a:pt x="25400" y="114092"/>
                  <a:pt x="51008" y="139700"/>
                  <a:pt x="82550" y="13970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1" name="Text 18"/>
          <p:cNvSpPr/>
          <p:nvPr/>
        </p:nvSpPr>
        <p:spPr>
          <a:xfrm>
            <a:off x="6959600" y="4368800"/>
            <a:ext cx="4224956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反向搜图、交叉提问验证身份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安全准则：从认识到奔现的防护网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99200" y="1498600"/>
            <a:ext cx="60198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信息保护：分级披露策略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6299200" y="2159000"/>
            <a:ext cx="58166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建立“分级披露”原则，像洋葱一样层层剥开，核心隐私需严加保护。</a:t>
            </a:r>
            <a:endParaRPr lang="en-US" dirty="0"/>
          </a:p>
        </p:txBody>
      </p:sp>
      <p:sp>
        <p:nvSpPr>
          <p:cNvPr id="6" name="Shape 2"/>
          <p:cNvSpPr/>
          <p:nvPr/>
        </p:nvSpPr>
        <p:spPr>
          <a:xfrm>
            <a:off x="6299200" y="2616200"/>
            <a:ext cx="5638800" cy="812800"/>
          </a:xfrm>
          <a:custGeom>
            <a:avLst/>
            <a:gdLst/>
            <a:ahLst/>
            <a:cxnLst/>
            <a:rect l="l" t="t" r="r" b="b"/>
            <a:pathLst>
              <a:path w="5638800" h="812800">
                <a:moveTo>
                  <a:pt x="101600" y="0"/>
                </a:moveTo>
                <a:lnTo>
                  <a:pt x="5537200" y="0"/>
                </a:lnTo>
                <a:cubicBezTo>
                  <a:pt x="5593275" y="0"/>
                  <a:pt x="5638800" y="45525"/>
                  <a:pt x="5638800" y="101600"/>
                </a:cubicBezTo>
                <a:lnTo>
                  <a:pt x="5638800" y="711200"/>
                </a:lnTo>
                <a:cubicBezTo>
                  <a:pt x="5638800" y="767275"/>
                  <a:pt x="5593275" y="812800"/>
                  <a:pt x="5537200" y="812800"/>
                </a:cubicBezTo>
                <a:lnTo>
                  <a:pt x="101600" y="812800"/>
                </a:lnTo>
                <a:cubicBezTo>
                  <a:pt x="45525" y="812800"/>
                  <a:pt x="0" y="767275"/>
                  <a:pt x="0" y="7112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D8BFD8">
              <a:alpha val="50196"/>
            </a:srgbClr>
          </a:solidFill>
          <a:ln/>
        </p:spPr>
      </p:sp>
      <p:sp>
        <p:nvSpPr>
          <p:cNvPr id="7" name="Text 3"/>
          <p:cNvSpPr/>
          <p:nvPr/>
        </p:nvSpPr>
        <p:spPr>
          <a:xfrm>
            <a:off x="6451600" y="2700471"/>
            <a:ext cx="5537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第一层：公开信息</a:t>
            </a:r>
            <a:endParaRPr lang="en-US" dirty="0"/>
          </a:p>
        </p:txBody>
      </p:sp>
      <p:sp>
        <p:nvSpPr>
          <p:cNvPr id="8" name="Text 4"/>
          <p:cNvSpPr/>
          <p:nvPr/>
        </p:nvSpPr>
        <p:spPr>
          <a:xfrm>
            <a:off x="6451600" y="3073400"/>
            <a:ext cx="548640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兴趣、昵称等，可随时公开。</a:t>
            </a:r>
            <a:endParaRPr lang="en-US" sz="2000" dirty="0"/>
          </a:p>
        </p:txBody>
      </p:sp>
      <p:sp>
        <p:nvSpPr>
          <p:cNvPr id="9" name="Shape 5"/>
          <p:cNvSpPr/>
          <p:nvPr/>
        </p:nvSpPr>
        <p:spPr>
          <a:xfrm>
            <a:off x="6299200" y="3581400"/>
            <a:ext cx="5638800" cy="812800"/>
          </a:xfrm>
          <a:custGeom>
            <a:avLst/>
            <a:gdLst/>
            <a:ahLst/>
            <a:cxnLst/>
            <a:rect l="l" t="t" r="r" b="b"/>
            <a:pathLst>
              <a:path w="5638800" h="812800">
                <a:moveTo>
                  <a:pt x="101600" y="0"/>
                </a:moveTo>
                <a:lnTo>
                  <a:pt x="5537200" y="0"/>
                </a:lnTo>
                <a:cubicBezTo>
                  <a:pt x="5593275" y="0"/>
                  <a:pt x="5638800" y="45525"/>
                  <a:pt x="5638800" y="101600"/>
                </a:cubicBezTo>
                <a:lnTo>
                  <a:pt x="5638800" y="711200"/>
                </a:lnTo>
                <a:cubicBezTo>
                  <a:pt x="5638800" y="767275"/>
                  <a:pt x="5593275" y="812800"/>
                  <a:pt x="5537200" y="812800"/>
                </a:cubicBezTo>
                <a:lnTo>
                  <a:pt x="101600" y="812800"/>
                </a:lnTo>
                <a:cubicBezTo>
                  <a:pt x="45525" y="812800"/>
                  <a:pt x="0" y="767275"/>
                  <a:pt x="0" y="7112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E6E6FA">
              <a:alpha val="50196"/>
            </a:srgbClr>
          </a:solidFill>
          <a:ln/>
        </p:spPr>
      </p:sp>
      <p:sp>
        <p:nvSpPr>
          <p:cNvPr id="10" name="Text 6"/>
          <p:cNvSpPr/>
          <p:nvPr/>
        </p:nvSpPr>
        <p:spPr>
          <a:xfrm>
            <a:off x="6451600" y="3665671"/>
            <a:ext cx="5537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第二层：社交信息</a:t>
            </a:r>
            <a:endParaRPr lang="en-US" dirty="0"/>
          </a:p>
        </p:txBody>
      </p:sp>
      <p:sp>
        <p:nvSpPr>
          <p:cNvPr id="11" name="Text 7"/>
          <p:cNvSpPr/>
          <p:nvPr/>
        </p:nvSpPr>
        <p:spPr>
          <a:xfrm>
            <a:off x="6451600" y="4038600"/>
            <a:ext cx="548640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社交账号等，需逐步披露。</a:t>
            </a:r>
            <a:endParaRPr lang="en-US" sz="2000" dirty="0"/>
          </a:p>
        </p:txBody>
      </p:sp>
      <p:sp>
        <p:nvSpPr>
          <p:cNvPr id="12" name="Shape 8"/>
          <p:cNvSpPr/>
          <p:nvPr/>
        </p:nvSpPr>
        <p:spPr>
          <a:xfrm>
            <a:off x="6299200" y="4546600"/>
            <a:ext cx="5638800" cy="812800"/>
          </a:xfrm>
          <a:custGeom>
            <a:avLst/>
            <a:gdLst/>
            <a:ahLst/>
            <a:cxnLst/>
            <a:rect l="l" t="t" r="r" b="b"/>
            <a:pathLst>
              <a:path w="5638800" h="812800">
                <a:moveTo>
                  <a:pt x="101600" y="0"/>
                </a:moveTo>
                <a:lnTo>
                  <a:pt x="5537200" y="0"/>
                </a:lnTo>
                <a:cubicBezTo>
                  <a:pt x="5593275" y="0"/>
                  <a:pt x="5638800" y="45525"/>
                  <a:pt x="5638800" y="101600"/>
                </a:cubicBezTo>
                <a:lnTo>
                  <a:pt x="5638800" y="711200"/>
                </a:lnTo>
                <a:cubicBezTo>
                  <a:pt x="5638800" y="767275"/>
                  <a:pt x="5593275" y="812800"/>
                  <a:pt x="5537200" y="812800"/>
                </a:cubicBezTo>
                <a:lnTo>
                  <a:pt x="101600" y="812800"/>
                </a:lnTo>
                <a:cubicBezTo>
                  <a:pt x="45525" y="812800"/>
                  <a:pt x="0" y="767275"/>
                  <a:pt x="0" y="7112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ADD8E6">
              <a:alpha val="50196"/>
            </a:srgbClr>
          </a:solidFill>
          <a:ln/>
        </p:spPr>
      </p:sp>
      <p:sp>
        <p:nvSpPr>
          <p:cNvPr id="13" name="Text 9"/>
          <p:cNvSpPr/>
          <p:nvPr/>
        </p:nvSpPr>
        <p:spPr>
          <a:xfrm>
            <a:off x="6451600" y="4630871"/>
            <a:ext cx="5537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第三层：核心隐私</a:t>
            </a:r>
            <a:endParaRPr lang="en-US" dirty="0"/>
          </a:p>
        </p:txBody>
      </p:sp>
      <p:sp>
        <p:nvSpPr>
          <p:cNvPr id="14" name="Text 10"/>
          <p:cNvSpPr/>
          <p:nvPr/>
        </p:nvSpPr>
        <p:spPr>
          <a:xfrm>
            <a:off x="6451600" y="5003800"/>
            <a:ext cx="548640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地址、财务、家庭等，绝不轻易透露。</a:t>
            </a:r>
            <a:endParaRPr lang="en-US" sz="2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36D0C29-E629-963A-AFA5-C7DB8137F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20211" r="4012" b="7509"/>
          <a:stretch>
            <a:fillRect/>
          </a:stretch>
        </p:blipFill>
        <p:spPr bwMode="auto">
          <a:xfrm>
            <a:off x="619494" y="1299226"/>
            <a:ext cx="5194166" cy="425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66331" y="-2646141"/>
            <a:ext cx="13758331" cy="950414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2336800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线下奔现：安全流程清单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254000" y="3784600"/>
            <a:ext cx="11684000" cy="50800"/>
          </a:xfrm>
          <a:custGeom>
            <a:avLst/>
            <a:gdLst/>
            <a:ahLst/>
            <a:cxnLst/>
            <a:rect l="l" t="t" r="r" b="b"/>
            <a:pathLst>
              <a:path w="11684000" h="50800">
                <a:moveTo>
                  <a:pt x="0" y="0"/>
                </a:moveTo>
                <a:lnTo>
                  <a:pt x="11684000" y="0"/>
                </a:lnTo>
                <a:lnTo>
                  <a:pt x="116840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E6E6FA"/>
          </a:solidFill>
          <a:ln/>
        </p:spPr>
      </p:sp>
      <p:sp>
        <p:nvSpPr>
          <p:cNvPr id="5" name="Shape 2"/>
          <p:cNvSpPr/>
          <p:nvPr/>
        </p:nvSpPr>
        <p:spPr>
          <a:xfrm>
            <a:off x="1178454" y="30988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D8BFD8"/>
          </a:solidFill>
          <a:ln w="50800">
            <a:solidFill>
              <a:srgbClr val="FFFFFF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1470554" y="3352800"/>
            <a:ext cx="228600" cy="304800"/>
          </a:xfrm>
          <a:custGeom>
            <a:avLst/>
            <a:gdLst/>
            <a:ahLst/>
            <a:cxnLst/>
            <a:rect l="l" t="t" r="r" b="b"/>
            <a:pathLst>
              <a:path w="228600" h="304800">
                <a:moveTo>
                  <a:pt x="0" y="112276"/>
                </a:moveTo>
                <a:cubicBezTo>
                  <a:pt x="0" y="50244"/>
                  <a:pt x="51197" y="0"/>
                  <a:pt x="114300" y="0"/>
                </a:cubicBezTo>
                <a:cubicBezTo>
                  <a:pt x="177403" y="0"/>
                  <a:pt x="228600" y="50244"/>
                  <a:pt x="228600" y="112276"/>
                </a:cubicBezTo>
                <a:cubicBezTo>
                  <a:pt x="228600" y="183297"/>
                  <a:pt x="157043" y="268426"/>
                  <a:pt x="127159" y="300871"/>
                </a:cubicBezTo>
                <a:cubicBezTo>
                  <a:pt x="120134" y="308491"/>
                  <a:pt x="108406" y="308491"/>
                  <a:pt x="101382" y="300871"/>
                </a:cubicBezTo>
                <a:cubicBezTo>
                  <a:pt x="71497" y="268426"/>
                  <a:pt x="-60" y="183297"/>
                  <a:pt x="-60" y="112276"/>
                </a:cubicBezTo>
                <a:close/>
                <a:moveTo>
                  <a:pt x="114300" y="152400"/>
                </a:moveTo>
                <a:cubicBezTo>
                  <a:pt x="135328" y="152400"/>
                  <a:pt x="152400" y="135328"/>
                  <a:pt x="152400" y="114300"/>
                </a:cubicBezTo>
                <a:cubicBezTo>
                  <a:pt x="152400" y="93272"/>
                  <a:pt x="135328" y="76200"/>
                  <a:pt x="114300" y="76200"/>
                </a:cubicBezTo>
                <a:cubicBezTo>
                  <a:pt x="93272" y="76200"/>
                  <a:pt x="76200" y="93272"/>
                  <a:pt x="76200" y="114300"/>
                </a:cubicBezTo>
                <a:cubicBezTo>
                  <a:pt x="76200" y="135328"/>
                  <a:pt x="93272" y="152400"/>
                  <a:pt x="114300" y="15240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7" name="Text 4"/>
          <p:cNvSpPr/>
          <p:nvPr/>
        </p:nvSpPr>
        <p:spPr>
          <a:xfrm>
            <a:off x="1076854" y="4013200"/>
            <a:ext cx="1016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公共场所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959943" y="4998720"/>
            <a:ext cx="1478422" cy="50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白天，人流多</a:t>
            </a:r>
            <a:endParaRPr lang="en-US" sz="2400" dirty="0"/>
          </a:p>
        </p:txBody>
      </p:sp>
      <p:sp>
        <p:nvSpPr>
          <p:cNvPr id="9" name="Shape 6"/>
          <p:cNvSpPr/>
          <p:nvPr/>
        </p:nvSpPr>
        <p:spPr>
          <a:xfrm>
            <a:off x="3433895" y="30988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FFC0CB"/>
          </a:solidFill>
          <a:ln w="50800">
            <a:solidFill>
              <a:srgbClr val="FFFFFF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3668845" y="33528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38100" y="76200"/>
                </a:moveTo>
                <a:cubicBezTo>
                  <a:pt x="38100" y="39401"/>
                  <a:pt x="67976" y="9525"/>
                  <a:pt x="104775" y="9525"/>
                </a:cubicBezTo>
                <a:cubicBezTo>
                  <a:pt x="141574" y="9525"/>
                  <a:pt x="171450" y="39401"/>
                  <a:pt x="171450" y="76200"/>
                </a:cubicBezTo>
                <a:cubicBezTo>
                  <a:pt x="171450" y="112999"/>
                  <a:pt x="141574" y="142875"/>
                  <a:pt x="104775" y="142875"/>
                </a:cubicBezTo>
                <a:cubicBezTo>
                  <a:pt x="67976" y="142875"/>
                  <a:pt x="38100" y="112999"/>
                  <a:pt x="38100" y="76200"/>
                </a:cubicBezTo>
                <a:close/>
                <a:moveTo>
                  <a:pt x="0" y="276225"/>
                </a:moveTo>
                <a:cubicBezTo>
                  <a:pt x="0" y="218361"/>
                  <a:pt x="46911" y="171450"/>
                  <a:pt x="104775" y="171450"/>
                </a:cubicBezTo>
                <a:cubicBezTo>
                  <a:pt x="162639" y="171450"/>
                  <a:pt x="209550" y="218361"/>
                  <a:pt x="209550" y="276225"/>
                </a:cubicBezTo>
                <a:lnTo>
                  <a:pt x="209550" y="279797"/>
                </a:lnTo>
                <a:cubicBezTo>
                  <a:pt x="209550" y="293608"/>
                  <a:pt x="198358" y="304800"/>
                  <a:pt x="184547" y="304800"/>
                </a:cubicBezTo>
                <a:lnTo>
                  <a:pt x="25003" y="304800"/>
                </a:lnTo>
                <a:cubicBezTo>
                  <a:pt x="11192" y="304800"/>
                  <a:pt x="0" y="293608"/>
                  <a:pt x="0" y="279797"/>
                </a:cubicBezTo>
                <a:lnTo>
                  <a:pt x="0" y="276225"/>
                </a:lnTo>
                <a:close/>
                <a:moveTo>
                  <a:pt x="257175" y="38100"/>
                </a:moveTo>
                <a:cubicBezTo>
                  <a:pt x="288717" y="38100"/>
                  <a:pt x="314325" y="63708"/>
                  <a:pt x="314325" y="95250"/>
                </a:cubicBezTo>
                <a:cubicBezTo>
                  <a:pt x="314325" y="126792"/>
                  <a:pt x="288717" y="152400"/>
                  <a:pt x="257175" y="152400"/>
                </a:cubicBezTo>
                <a:cubicBezTo>
                  <a:pt x="225633" y="152400"/>
                  <a:pt x="200025" y="126792"/>
                  <a:pt x="200025" y="95250"/>
                </a:cubicBezTo>
                <a:cubicBezTo>
                  <a:pt x="200025" y="63708"/>
                  <a:pt x="225633" y="38100"/>
                  <a:pt x="257175" y="38100"/>
                </a:cubicBezTo>
                <a:close/>
                <a:moveTo>
                  <a:pt x="257175" y="180975"/>
                </a:moveTo>
                <a:cubicBezTo>
                  <a:pt x="304502" y="180975"/>
                  <a:pt x="342900" y="219373"/>
                  <a:pt x="342900" y="266700"/>
                </a:cubicBezTo>
                <a:lnTo>
                  <a:pt x="342900" y="280035"/>
                </a:lnTo>
                <a:cubicBezTo>
                  <a:pt x="342900" y="293727"/>
                  <a:pt x="331827" y="304800"/>
                  <a:pt x="318135" y="304800"/>
                </a:cubicBezTo>
                <a:lnTo>
                  <a:pt x="231934" y="304800"/>
                </a:lnTo>
                <a:cubicBezTo>
                  <a:pt x="235863" y="297359"/>
                  <a:pt x="238125" y="288846"/>
                  <a:pt x="238125" y="279797"/>
                </a:cubicBezTo>
                <a:lnTo>
                  <a:pt x="238125" y="276225"/>
                </a:lnTo>
                <a:cubicBezTo>
                  <a:pt x="238125" y="245566"/>
                  <a:pt x="227767" y="217349"/>
                  <a:pt x="210443" y="194846"/>
                </a:cubicBezTo>
                <a:cubicBezTo>
                  <a:pt x="223897" y="186095"/>
                  <a:pt x="239970" y="180975"/>
                  <a:pt x="257175" y="180975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1" name="Text 8"/>
          <p:cNvSpPr/>
          <p:nvPr/>
        </p:nvSpPr>
        <p:spPr>
          <a:xfrm>
            <a:off x="3332295" y="4013200"/>
            <a:ext cx="1016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告知好友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3023826" y="4998720"/>
            <a:ext cx="1900828" cy="50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时间、地点、定位</a:t>
            </a:r>
            <a:endParaRPr lang="en-US" sz="2400" dirty="0"/>
          </a:p>
        </p:txBody>
      </p:sp>
      <p:sp>
        <p:nvSpPr>
          <p:cNvPr id="13" name="Shape 10"/>
          <p:cNvSpPr/>
          <p:nvPr/>
        </p:nvSpPr>
        <p:spPr>
          <a:xfrm>
            <a:off x="5689336" y="30988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ADD8E6"/>
          </a:solidFill>
          <a:ln w="50800">
            <a:solidFill>
              <a:srgbClr val="FFFFFF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5905236" y="3352800"/>
            <a:ext cx="381000" cy="304800"/>
          </a:xfrm>
          <a:custGeom>
            <a:avLst/>
            <a:gdLst/>
            <a:ahLst/>
            <a:cxnLst/>
            <a:rect l="l" t="t" r="r" b="b"/>
            <a:pathLst>
              <a:path w="381000" h="304800">
                <a:moveTo>
                  <a:pt x="314325" y="76200"/>
                </a:moveTo>
                <a:cubicBezTo>
                  <a:pt x="319564" y="76200"/>
                  <a:pt x="323850" y="80486"/>
                  <a:pt x="323850" y="85725"/>
                </a:cubicBezTo>
                <a:lnTo>
                  <a:pt x="323850" y="219075"/>
                </a:lnTo>
                <a:cubicBezTo>
                  <a:pt x="323850" y="224314"/>
                  <a:pt x="319564" y="228600"/>
                  <a:pt x="314325" y="228600"/>
                </a:cubicBezTo>
                <a:lnTo>
                  <a:pt x="66675" y="228600"/>
                </a:lnTo>
                <a:cubicBezTo>
                  <a:pt x="61436" y="228600"/>
                  <a:pt x="57150" y="224314"/>
                  <a:pt x="57150" y="219075"/>
                </a:cubicBezTo>
                <a:lnTo>
                  <a:pt x="57150" y="85725"/>
                </a:lnTo>
                <a:cubicBezTo>
                  <a:pt x="57150" y="80486"/>
                  <a:pt x="61436" y="76200"/>
                  <a:pt x="66675" y="76200"/>
                </a:cubicBezTo>
                <a:lnTo>
                  <a:pt x="314325" y="76200"/>
                </a:lnTo>
                <a:close/>
                <a:moveTo>
                  <a:pt x="66675" y="38100"/>
                </a:moveTo>
                <a:cubicBezTo>
                  <a:pt x="40362" y="38100"/>
                  <a:pt x="19050" y="59412"/>
                  <a:pt x="19050" y="85725"/>
                </a:cubicBezTo>
                <a:lnTo>
                  <a:pt x="19050" y="219075"/>
                </a:lnTo>
                <a:cubicBezTo>
                  <a:pt x="19050" y="245388"/>
                  <a:pt x="40362" y="266700"/>
                  <a:pt x="66675" y="266700"/>
                </a:cubicBezTo>
                <a:lnTo>
                  <a:pt x="314325" y="266700"/>
                </a:lnTo>
                <a:cubicBezTo>
                  <a:pt x="340638" y="266700"/>
                  <a:pt x="361950" y="245388"/>
                  <a:pt x="361950" y="219075"/>
                </a:cubicBezTo>
                <a:lnTo>
                  <a:pt x="361950" y="190500"/>
                </a:lnTo>
                <a:cubicBezTo>
                  <a:pt x="372487" y="190500"/>
                  <a:pt x="381000" y="181987"/>
                  <a:pt x="381000" y="171450"/>
                </a:cubicBezTo>
                <a:lnTo>
                  <a:pt x="381000" y="133350"/>
                </a:lnTo>
                <a:cubicBezTo>
                  <a:pt x="381000" y="122813"/>
                  <a:pt x="372487" y="114300"/>
                  <a:pt x="361950" y="114300"/>
                </a:cubicBezTo>
                <a:lnTo>
                  <a:pt x="361950" y="85725"/>
                </a:lnTo>
                <a:cubicBezTo>
                  <a:pt x="361950" y="59412"/>
                  <a:pt x="340638" y="38100"/>
                  <a:pt x="314325" y="38100"/>
                </a:cubicBezTo>
                <a:lnTo>
                  <a:pt x="66675" y="38100"/>
                </a:lnTo>
                <a:close/>
                <a:moveTo>
                  <a:pt x="100013" y="104775"/>
                </a:moveTo>
                <a:cubicBezTo>
                  <a:pt x="92095" y="104775"/>
                  <a:pt x="85725" y="111145"/>
                  <a:pt x="85725" y="119062"/>
                </a:cubicBezTo>
                <a:lnTo>
                  <a:pt x="85725" y="185738"/>
                </a:lnTo>
                <a:cubicBezTo>
                  <a:pt x="85725" y="193655"/>
                  <a:pt x="92095" y="200025"/>
                  <a:pt x="100013" y="200025"/>
                </a:cubicBezTo>
                <a:lnTo>
                  <a:pt x="280987" y="200025"/>
                </a:lnTo>
                <a:cubicBezTo>
                  <a:pt x="288905" y="200025"/>
                  <a:pt x="295275" y="193655"/>
                  <a:pt x="295275" y="185738"/>
                </a:cubicBezTo>
                <a:lnTo>
                  <a:pt x="295275" y="119062"/>
                </a:lnTo>
                <a:cubicBezTo>
                  <a:pt x="295275" y="111145"/>
                  <a:pt x="288905" y="104775"/>
                  <a:pt x="280987" y="104775"/>
                </a:cubicBezTo>
                <a:lnTo>
                  <a:pt x="100013" y="104775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5" name="Text 12"/>
          <p:cNvSpPr/>
          <p:nvPr/>
        </p:nvSpPr>
        <p:spPr>
          <a:xfrm>
            <a:off x="5587736" y="4013200"/>
            <a:ext cx="1016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保持联系</a:t>
            </a:r>
            <a:endParaRPr lang="en-US" sz="2000" dirty="0"/>
          </a:p>
        </p:txBody>
      </p:sp>
      <p:sp>
        <p:nvSpPr>
          <p:cNvPr id="16" name="Text 13"/>
          <p:cNvSpPr/>
          <p:nvPr/>
        </p:nvSpPr>
        <p:spPr>
          <a:xfrm>
            <a:off x="5183488" y="4998720"/>
            <a:ext cx="2112031" cy="50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充电宝，随时能联系</a:t>
            </a:r>
            <a:endParaRPr lang="en-US" sz="2400" dirty="0"/>
          </a:p>
        </p:txBody>
      </p:sp>
      <p:sp>
        <p:nvSpPr>
          <p:cNvPr id="17" name="Shape 14"/>
          <p:cNvSpPr/>
          <p:nvPr/>
        </p:nvSpPr>
        <p:spPr>
          <a:xfrm>
            <a:off x="7944776" y="30988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D8BFD8"/>
          </a:solidFill>
          <a:ln w="50800">
            <a:solidFill>
              <a:srgbClr val="FFFFFF"/>
            </a:solidFill>
            <a:prstDash val="solid"/>
          </a:ln>
        </p:spPr>
      </p:sp>
      <p:sp>
        <p:nvSpPr>
          <p:cNvPr id="18" name="Shape 15"/>
          <p:cNvSpPr/>
          <p:nvPr/>
        </p:nvSpPr>
        <p:spPr>
          <a:xfrm>
            <a:off x="8198776" y="33528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200025" y="209550"/>
                </a:moveTo>
                <a:cubicBezTo>
                  <a:pt x="257889" y="209550"/>
                  <a:pt x="304800" y="162639"/>
                  <a:pt x="304800" y="104775"/>
                </a:cubicBezTo>
                <a:cubicBezTo>
                  <a:pt x="304800" y="46911"/>
                  <a:pt x="257889" y="0"/>
                  <a:pt x="200025" y="0"/>
                </a:cubicBezTo>
                <a:cubicBezTo>
                  <a:pt x="142161" y="0"/>
                  <a:pt x="95250" y="46911"/>
                  <a:pt x="95250" y="104775"/>
                </a:cubicBezTo>
                <a:cubicBezTo>
                  <a:pt x="95250" y="115907"/>
                  <a:pt x="96976" y="126683"/>
                  <a:pt x="100191" y="136743"/>
                </a:cubicBezTo>
                <a:lnTo>
                  <a:pt x="4167" y="232767"/>
                </a:lnTo>
                <a:cubicBezTo>
                  <a:pt x="1488" y="235446"/>
                  <a:pt x="0" y="239078"/>
                  <a:pt x="0" y="242888"/>
                </a:cubicBezTo>
                <a:lnTo>
                  <a:pt x="0" y="290513"/>
                </a:lnTo>
                <a:cubicBezTo>
                  <a:pt x="0" y="298430"/>
                  <a:pt x="6370" y="304800"/>
                  <a:pt x="14288" y="304800"/>
                </a:cubicBezTo>
                <a:lnTo>
                  <a:pt x="61912" y="304800"/>
                </a:lnTo>
                <a:cubicBezTo>
                  <a:pt x="69830" y="304800"/>
                  <a:pt x="76200" y="298430"/>
                  <a:pt x="76200" y="290513"/>
                </a:cubicBezTo>
                <a:lnTo>
                  <a:pt x="76200" y="266700"/>
                </a:lnTo>
                <a:lnTo>
                  <a:pt x="100013" y="266700"/>
                </a:lnTo>
                <a:cubicBezTo>
                  <a:pt x="107930" y="266700"/>
                  <a:pt x="114300" y="260330"/>
                  <a:pt x="114300" y="252413"/>
                </a:cubicBezTo>
                <a:lnTo>
                  <a:pt x="114300" y="228600"/>
                </a:lnTo>
                <a:lnTo>
                  <a:pt x="138113" y="228600"/>
                </a:lnTo>
                <a:cubicBezTo>
                  <a:pt x="141923" y="228600"/>
                  <a:pt x="145554" y="227112"/>
                  <a:pt x="148233" y="224433"/>
                </a:cubicBezTo>
                <a:lnTo>
                  <a:pt x="168057" y="204609"/>
                </a:lnTo>
                <a:cubicBezTo>
                  <a:pt x="178117" y="207824"/>
                  <a:pt x="188893" y="209550"/>
                  <a:pt x="200025" y="209550"/>
                </a:cubicBezTo>
                <a:close/>
                <a:moveTo>
                  <a:pt x="223838" y="57150"/>
                </a:moveTo>
                <a:cubicBezTo>
                  <a:pt x="236980" y="57150"/>
                  <a:pt x="247650" y="67820"/>
                  <a:pt x="247650" y="80962"/>
                </a:cubicBezTo>
                <a:cubicBezTo>
                  <a:pt x="247650" y="94105"/>
                  <a:pt x="236980" y="104775"/>
                  <a:pt x="223838" y="104775"/>
                </a:cubicBezTo>
                <a:cubicBezTo>
                  <a:pt x="210695" y="104775"/>
                  <a:pt x="200025" y="94105"/>
                  <a:pt x="200025" y="80962"/>
                </a:cubicBezTo>
                <a:cubicBezTo>
                  <a:pt x="200025" y="67820"/>
                  <a:pt x="210695" y="57150"/>
                  <a:pt x="223838" y="5715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9" name="Text 16"/>
          <p:cNvSpPr/>
          <p:nvPr/>
        </p:nvSpPr>
        <p:spPr>
          <a:xfrm>
            <a:off x="7843176" y="4013200"/>
            <a:ext cx="1016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约定暗号</a:t>
            </a:r>
            <a:endParaRPr lang="en-US" sz="2000" dirty="0"/>
          </a:p>
        </p:txBody>
      </p:sp>
      <p:sp>
        <p:nvSpPr>
          <p:cNvPr id="20" name="Text 17"/>
          <p:cNvSpPr/>
          <p:nvPr/>
        </p:nvSpPr>
        <p:spPr>
          <a:xfrm>
            <a:off x="7726265" y="4998720"/>
            <a:ext cx="1478422" cy="50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中途退出信号</a:t>
            </a:r>
            <a:endParaRPr lang="en-US" sz="2400" dirty="0"/>
          </a:p>
        </p:txBody>
      </p:sp>
      <p:sp>
        <p:nvSpPr>
          <p:cNvPr id="21" name="Shape 18"/>
          <p:cNvSpPr/>
          <p:nvPr/>
        </p:nvSpPr>
        <p:spPr>
          <a:xfrm>
            <a:off x="10200217" y="30988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FFC0CB"/>
          </a:solidFill>
          <a:ln w="50800">
            <a:solidFill>
              <a:srgbClr val="FFFFFF"/>
            </a:solidFill>
            <a:prstDash val="solid"/>
          </a:ln>
        </p:spPr>
      </p:sp>
      <p:sp>
        <p:nvSpPr>
          <p:cNvPr id="22" name="Shape 19"/>
          <p:cNvSpPr/>
          <p:nvPr/>
        </p:nvSpPr>
        <p:spPr>
          <a:xfrm>
            <a:off x="10435167" y="33528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171450" y="-9525"/>
                </a:moveTo>
                <a:cubicBezTo>
                  <a:pt x="163532" y="-9525"/>
                  <a:pt x="157163" y="-3155"/>
                  <a:pt x="157163" y="4763"/>
                </a:cubicBezTo>
                <a:lnTo>
                  <a:pt x="157163" y="11906"/>
                </a:lnTo>
                <a:lnTo>
                  <a:pt x="156091" y="11906"/>
                </a:lnTo>
                <a:cubicBezTo>
                  <a:pt x="134303" y="11906"/>
                  <a:pt x="116681" y="29587"/>
                  <a:pt x="116681" y="51316"/>
                </a:cubicBezTo>
                <a:cubicBezTo>
                  <a:pt x="116681" y="71199"/>
                  <a:pt x="131505" y="87987"/>
                  <a:pt x="151209" y="90428"/>
                </a:cubicBezTo>
                <a:lnTo>
                  <a:pt x="187523" y="94952"/>
                </a:lnTo>
                <a:cubicBezTo>
                  <a:pt x="190560" y="95310"/>
                  <a:pt x="192881" y="97929"/>
                  <a:pt x="192881" y="101025"/>
                </a:cubicBezTo>
                <a:cubicBezTo>
                  <a:pt x="192881" y="104418"/>
                  <a:pt x="190143" y="107097"/>
                  <a:pt x="186809" y="107097"/>
                </a:cubicBezTo>
                <a:lnTo>
                  <a:pt x="142875" y="107156"/>
                </a:lnTo>
                <a:cubicBezTo>
                  <a:pt x="133648" y="107156"/>
                  <a:pt x="126206" y="114598"/>
                  <a:pt x="126206" y="123825"/>
                </a:cubicBezTo>
                <a:cubicBezTo>
                  <a:pt x="126206" y="133052"/>
                  <a:pt x="133648" y="140494"/>
                  <a:pt x="142875" y="140494"/>
                </a:cubicBezTo>
                <a:lnTo>
                  <a:pt x="157163" y="140494"/>
                </a:lnTo>
                <a:lnTo>
                  <a:pt x="157163" y="147638"/>
                </a:lnTo>
                <a:cubicBezTo>
                  <a:pt x="157163" y="155555"/>
                  <a:pt x="163532" y="161925"/>
                  <a:pt x="171450" y="161925"/>
                </a:cubicBezTo>
                <a:cubicBezTo>
                  <a:pt x="179368" y="161925"/>
                  <a:pt x="185738" y="155555"/>
                  <a:pt x="185738" y="147638"/>
                </a:cubicBezTo>
                <a:lnTo>
                  <a:pt x="185738" y="140494"/>
                </a:lnTo>
                <a:lnTo>
                  <a:pt x="186809" y="140494"/>
                </a:lnTo>
                <a:cubicBezTo>
                  <a:pt x="208598" y="140494"/>
                  <a:pt x="226219" y="122813"/>
                  <a:pt x="226219" y="101084"/>
                </a:cubicBezTo>
                <a:cubicBezTo>
                  <a:pt x="226219" y="81201"/>
                  <a:pt x="211395" y="64413"/>
                  <a:pt x="191691" y="61972"/>
                </a:cubicBezTo>
                <a:lnTo>
                  <a:pt x="155377" y="57448"/>
                </a:lnTo>
                <a:cubicBezTo>
                  <a:pt x="152340" y="57090"/>
                  <a:pt x="150019" y="54471"/>
                  <a:pt x="150019" y="51375"/>
                </a:cubicBezTo>
                <a:cubicBezTo>
                  <a:pt x="150019" y="47982"/>
                  <a:pt x="152757" y="45303"/>
                  <a:pt x="156091" y="45303"/>
                </a:cubicBezTo>
                <a:lnTo>
                  <a:pt x="195263" y="45244"/>
                </a:lnTo>
                <a:cubicBezTo>
                  <a:pt x="204490" y="45244"/>
                  <a:pt x="211931" y="37802"/>
                  <a:pt x="211931" y="28575"/>
                </a:cubicBezTo>
                <a:cubicBezTo>
                  <a:pt x="211931" y="19348"/>
                  <a:pt x="204490" y="11906"/>
                  <a:pt x="195263" y="11906"/>
                </a:cubicBezTo>
                <a:lnTo>
                  <a:pt x="185738" y="11906"/>
                </a:lnTo>
                <a:lnTo>
                  <a:pt x="185738" y="4763"/>
                </a:lnTo>
                <a:cubicBezTo>
                  <a:pt x="185738" y="-3155"/>
                  <a:pt x="179368" y="-9525"/>
                  <a:pt x="171450" y="-9525"/>
                </a:cubicBezTo>
                <a:close/>
                <a:moveTo>
                  <a:pt x="65068" y="203299"/>
                </a:moveTo>
                <a:lnTo>
                  <a:pt x="39707" y="228600"/>
                </a:lnTo>
                <a:lnTo>
                  <a:pt x="19050" y="228600"/>
                </a:lnTo>
                <a:cubicBezTo>
                  <a:pt x="8513" y="228600"/>
                  <a:pt x="0" y="237113"/>
                  <a:pt x="0" y="247650"/>
                </a:cubicBezTo>
                <a:lnTo>
                  <a:pt x="0" y="285750"/>
                </a:lnTo>
                <a:cubicBezTo>
                  <a:pt x="0" y="296287"/>
                  <a:pt x="8513" y="304800"/>
                  <a:pt x="19050" y="304800"/>
                </a:cubicBezTo>
                <a:lnTo>
                  <a:pt x="209848" y="304800"/>
                </a:lnTo>
                <a:cubicBezTo>
                  <a:pt x="227112" y="304800"/>
                  <a:pt x="243959" y="299264"/>
                  <a:pt x="257889" y="289024"/>
                </a:cubicBezTo>
                <a:lnTo>
                  <a:pt x="333256" y="233482"/>
                </a:lnTo>
                <a:cubicBezTo>
                  <a:pt x="343852" y="225683"/>
                  <a:pt x="346115" y="210800"/>
                  <a:pt x="338316" y="200204"/>
                </a:cubicBezTo>
                <a:cubicBezTo>
                  <a:pt x="330518" y="189607"/>
                  <a:pt x="315635" y="187345"/>
                  <a:pt x="305038" y="195143"/>
                </a:cubicBezTo>
                <a:lnTo>
                  <a:pt x="233720" y="247650"/>
                </a:lnTo>
                <a:lnTo>
                  <a:pt x="166688" y="247650"/>
                </a:lnTo>
                <a:cubicBezTo>
                  <a:pt x="158770" y="247650"/>
                  <a:pt x="152400" y="241280"/>
                  <a:pt x="152400" y="233363"/>
                </a:cubicBezTo>
                <a:cubicBezTo>
                  <a:pt x="152400" y="225445"/>
                  <a:pt x="158770" y="219075"/>
                  <a:pt x="166688" y="219075"/>
                </a:cubicBezTo>
                <a:lnTo>
                  <a:pt x="209550" y="219075"/>
                </a:lnTo>
                <a:cubicBezTo>
                  <a:pt x="220087" y="219075"/>
                  <a:pt x="228600" y="210562"/>
                  <a:pt x="228600" y="200025"/>
                </a:cubicBezTo>
                <a:cubicBezTo>
                  <a:pt x="228600" y="189488"/>
                  <a:pt x="220087" y="180975"/>
                  <a:pt x="209550" y="180975"/>
                </a:cubicBezTo>
                <a:lnTo>
                  <a:pt x="118943" y="180975"/>
                </a:lnTo>
                <a:cubicBezTo>
                  <a:pt x="98762" y="180975"/>
                  <a:pt x="79355" y="189012"/>
                  <a:pt x="65068" y="203299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3" name="Text 20"/>
          <p:cNvSpPr/>
          <p:nvPr/>
        </p:nvSpPr>
        <p:spPr>
          <a:xfrm>
            <a:off x="10098617" y="4013200"/>
            <a:ext cx="1016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经济独立</a:t>
            </a:r>
            <a:endParaRPr lang="en-US" sz="2000" dirty="0"/>
          </a:p>
        </p:txBody>
      </p:sp>
      <p:sp>
        <p:nvSpPr>
          <p:cNvPr id="24" name="Text 21"/>
          <p:cNvSpPr/>
          <p:nvPr/>
        </p:nvSpPr>
        <p:spPr>
          <a:xfrm>
            <a:off x="9673070" y="4998720"/>
            <a:ext cx="2164832" cy="50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AA制，各自承担费用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共识共建：班级网络交往公约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2057400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小组头脑风暴：我的安全红线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65100" y="2819400"/>
            <a:ext cx="11861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讨论并写下个人不可妥协的网络交往红线，共同构建安全防火墙。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254000" y="3378200"/>
            <a:ext cx="3759200" cy="609600"/>
          </a:xfrm>
          <a:custGeom>
            <a:avLst/>
            <a:gdLst/>
            <a:ahLst/>
            <a:cxnLst/>
            <a:rect l="l" t="t" r="r" b="b"/>
            <a:pathLst>
              <a:path w="3759200" h="609600">
                <a:moveTo>
                  <a:pt x="101602" y="0"/>
                </a:moveTo>
                <a:lnTo>
                  <a:pt x="3657598" y="0"/>
                </a:lnTo>
                <a:cubicBezTo>
                  <a:pt x="3713711" y="0"/>
                  <a:pt x="3759200" y="45489"/>
                  <a:pt x="3759200" y="101602"/>
                </a:cubicBezTo>
                <a:lnTo>
                  <a:pt x="3759200" y="507998"/>
                </a:lnTo>
                <a:cubicBezTo>
                  <a:pt x="3759200" y="564111"/>
                  <a:pt x="3713711" y="609600"/>
                  <a:pt x="36575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D8BFD8">
              <a:alpha val="50196"/>
            </a:srgbClr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Text 3"/>
          <p:cNvSpPr/>
          <p:nvPr/>
        </p:nvSpPr>
        <p:spPr>
          <a:xfrm>
            <a:off x="304800" y="3530600"/>
            <a:ext cx="3657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“不借钱给未见面网友”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4216400" y="3378200"/>
            <a:ext cx="3759200" cy="609600"/>
          </a:xfrm>
          <a:custGeom>
            <a:avLst/>
            <a:gdLst/>
            <a:ahLst/>
            <a:cxnLst/>
            <a:rect l="l" t="t" r="r" b="b"/>
            <a:pathLst>
              <a:path w="3759200" h="609600">
                <a:moveTo>
                  <a:pt x="101602" y="0"/>
                </a:moveTo>
                <a:lnTo>
                  <a:pt x="3657598" y="0"/>
                </a:lnTo>
                <a:cubicBezTo>
                  <a:pt x="3713711" y="0"/>
                  <a:pt x="3759200" y="45489"/>
                  <a:pt x="3759200" y="101602"/>
                </a:cubicBezTo>
                <a:lnTo>
                  <a:pt x="3759200" y="507998"/>
                </a:lnTo>
                <a:cubicBezTo>
                  <a:pt x="3759200" y="564111"/>
                  <a:pt x="3713711" y="609600"/>
                  <a:pt x="36575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E6E6FA">
              <a:alpha val="50196"/>
            </a:srgbClr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8" name="Text 5"/>
          <p:cNvSpPr/>
          <p:nvPr/>
        </p:nvSpPr>
        <p:spPr>
          <a:xfrm>
            <a:off x="4267200" y="3530600"/>
            <a:ext cx="3657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“不接受深夜裸照要求”</a:t>
            </a:r>
            <a:endParaRPr lang="en-US" sz="2000" dirty="0"/>
          </a:p>
        </p:txBody>
      </p:sp>
      <p:sp>
        <p:nvSpPr>
          <p:cNvPr id="9" name="Shape 6"/>
          <p:cNvSpPr/>
          <p:nvPr/>
        </p:nvSpPr>
        <p:spPr>
          <a:xfrm>
            <a:off x="8178800" y="3378200"/>
            <a:ext cx="3759200" cy="609600"/>
          </a:xfrm>
          <a:custGeom>
            <a:avLst/>
            <a:gdLst/>
            <a:ahLst/>
            <a:cxnLst/>
            <a:rect l="l" t="t" r="r" b="b"/>
            <a:pathLst>
              <a:path w="3759200" h="609600">
                <a:moveTo>
                  <a:pt x="101602" y="0"/>
                </a:moveTo>
                <a:lnTo>
                  <a:pt x="3657598" y="0"/>
                </a:lnTo>
                <a:cubicBezTo>
                  <a:pt x="3713711" y="0"/>
                  <a:pt x="3759200" y="45489"/>
                  <a:pt x="3759200" y="101602"/>
                </a:cubicBezTo>
                <a:lnTo>
                  <a:pt x="3759200" y="507998"/>
                </a:lnTo>
                <a:cubicBezTo>
                  <a:pt x="3759200" y="564111"/>
                  <a:pt x="3713711" y="609600"/>
                  <a:pt x="36575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FC0CB">
              <a:alpha val="50196"/>
            </a:srgbClr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0" name="Text 7"/>
          <p:cNvSpPr/>
          <p:nvPr/>
        </p:nvSpPr>
        <p:spPr>
          <a:xfrm>
            <a:off x="8229600" y="3530600"/>
            <a:ext cx="3657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“不透露家庭详细住址”</a:t>
            </a:r>
            <a:endParaRPr lang="en-US" sz="2000" dirty="0"/>
          </a:p>
        </p:txBody>
      </p:sp>
      <p:sp>
        <p:nvSpPr>
          <p:cNvPr id="11" name="Shape 8"/>
          <p:cNvSpPr/>
          <p:nvPr/>
        </p:nvSpPr>
        <p:spPr>
          <a:xfrm>
            <a:off x="254000" y="4191000"/>
            <a:ext cx="3759200" cy="609600"/>
          </a:xfrm>
          <a:custGeom>
            <a:avLst/>
            <a:gdLst/>
            <a:ahLst/>
            <a:cxnLst/>
            <a:rect l="l" t="t" r="r" b="b"/>
            <a:pathLst>
              <a:path w="3759200" h="609600">
                <a:moveTo>
                  <a:pt x="101602" y="0"/>
                </a:moveTo>
                <a:lnTo>
                  <a:pt x="3657598" y="0"/>
                </a:lnTo>
                <a:cubicBezTo>
                  <a:pt x="3713711" y="0"/>
                  <a:pt x="3759200" y="45489"/>
                  <a:pt x="3759200" y="101602"/>
                </a:cubicBezTo>
                <a:lnTo>
                  <a:pt x="3759200" y="507998"/>
                </a:lnTo>
                <a:cubicBezTo>
                  <a:pt x="3759200" y="564111"/>
                  <a:pt x="3713711" y="609600"/>
                  <a:pt x="36575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ADD8E6">
              <a:alpha val="50196"/>
            </a:srgbClr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2" name="Text 9"/>
          <p:cNvSpPr/>
          <p:nvPr/>
        </p:nvSpPr>
        <p:spPr>
          <a:xfrm>
            <a:off x="304800" y="4343400"/>
            <a:ext cx="3657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“不点击不明来源链接”</a:t>
            </a:r>
            <a:endParaRPr lang="en-US" sz="2000" dirty="0"/>
          </a:p>
        </p:txBody>
      </p:sp>
      <p:sp>
        <p:nvSpPr>
          <p:cNvPr id="13" name="Shape 10"/>
          <p:cNvSpPr/>
          <p:nvPr/>
        </p:nvSpPr>
        <p:spPr>
          <a:xfrm>
            <a:off x="4216400" y="4191000"/>
            <a:ext cx="3759200" cy="609600"/>
          </a:xfrm>
          <a:custGeom>
            <a:avLst/>
            <a:gdLst/>
            <a:ahLst/>
            <a:cxnLst/>
            <a:rect l="l" t="t" r="r" b="b"/>
            <a:pathLst>
              <a:path w="3759200" h="609600">
                <a:moveTo>
                  <a:pt x="101602" y="0"/>
                </a:moveTo>
                <a:lnTo>
                  <a:pt x="3657598" y="0"/>
                </a:lnTo>
                <a:cubicBezTo>
                  <a:pt x="3713711" y="0"/>
                  <a:pt x="3759200" y="45489"/>
                  <a:pt x="3759200" y="101602"/>
                </a:cubicBezTo>
                <a:lnTo>
                  <a:pt x="3759200" y="507998"/>
                </a:lnTo>
                <a:cubicBezTo>
                  <a:pt x="3759200" y="564111"/>
                  <a:pt x="3713711" y="609600"/>
                  <a:pt x="36575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D8BFD8">
              <a:alpha val="50196"/>
            </a:srgbClr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4" name="Text 11"/>
          <p:cNvSpPr/>
          <p:nvPr/>
        </p:nvSpPr>
        <p:spPr>
          <a:xfrm>
            <a:off x="4267200" y="4343400"/>
            <a:ext cx="3657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“不在热恋期进行大额投资”</a:t>
            </a:r>
            <a:endParaRPr lang="en-US" sz="2000" dirty="0"/>
          </a:p>
        </p:txBody>
      </p:sp>
      <p:sp>
        <p:nvSpPr>
          <p:cNvPr id="15" name="Shape 12"/>
          <p:cNvSpPr/>
          <p:nvPr/>
        </p:nvSpPr>
        <p:spPr>
          <a:xfrm>
            <a:off x="8178800" y="4191000"/>
            <a:ext cx="3759200" cy="609600"/>
          </a:xfrm>
          <a:custGeom>
            <a:avLst/>
            <a:gdLst/>
            <a:ahLst/>
            <a:cxnLst/>
            <a:rect l="l" t="t" r="r" b="b"/>
            <a:pathLst>
              <a:path w="3759200" h="609600">
                <a:moveTo>
                  <a:pt x="101602" y="0"/>
                </a:moveTo>
                <a:lnTo>
                  <a:pt x="3657598" y="0"/>
                </a:lnTo>
                <a:cubicBezTo>
                  <a:pt x="3713711" y="0"/>
                  <a:pt x="3759200" y="45489"/>
                  <a:pt x="3759200" y="101602"/>
                </a:cubicBezTo>
                <a:lnTo>
                  <a:pt x="3759200" y="507998"/>
                </a:lnTo>
                <a:cubicBezTo>
                  <a:pt x="3759200" y="564111"/>
                  <a:pt x="3713711" y="609600"/>
                  <a:pt x="36575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E6E6FA">
              <a:alpha val="50196"/>
            </a:srgbClr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6" name="Text 13"/>
          <p:cNvSpPr/>
          <p:nvPr/>
        </p:nvSpPr>
        <p:spPr>
          <a:xfrm>
            <a:off x="8229600" y="4343400"/>
            <a:ext cx="3657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“不因为恋爱疏远现实朋友”</a:t>
            </a:r>
            <a:endParaRPr lang="en-US" sz="2000" dirty="0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429000" y="2057400"/>
            <a:ext cx="5334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班级公约：网络交往安全准则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928323" y="2735129"/>
            <a:ext cx="8335354" cy="28747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凝聚集体智慧，形成班级共识，共同遵守网络交往安全公约。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1219200" y="3276600"/>
            <a:ext cx="9753600" cy="1524000"/>
          </a:xfrm>
          <a:custGeom>
            <a:avLst/>
            <a:gdLst/>
            <a:ahLst/>
            <a:cxnLst/>
            <a:rect l="l" t="t" r="r" b="b"/>
            <a:pathLst>
              <a:path w="9753600" h="1524000">
                <a:moveTo>
                  <a:pt x="152400" y="0"/>
                </a:moveTo>
                <a:lnTo>
                  <a:pt x="9601200" y="0"/>
                </a:lnTo>
                <a:cubicBezTo>
                  <a:pt x="9685312" y="0"/>
                  <a:pt x="9753600" y="68288"/>
                  <a:pt x="9753600" y="152400"/>
                </a:cubicBezTo>
                <a:lnTo>
                  <a:pt x="9753600" y="1371600"/>
                </a:lnTo>
                <a:cubicBezTo>
                  <a:pt x="9753600" y="1455712"/>
                  <a:pt x="9685312" y="1524000"/>
                  <a:pt x="9601200" y="1524000"/>
                </a:cubicBezTo>
                <a:lnTo>
                  <a:pt x="152400" y="1524000"/>
                </a:lnTo>
                <a:cubicBezTo>
                  <a:pt x="68288" y="1524000"/>
                  <a:pt x="0" y="1455712"/>
                  <a:pt x="0" y="13716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E6E6FA">
              <a:alpha val="50196"/>
            </a:srgbClr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Text 3"/>
          <p:cNvSpPr/>
          <p:nvPr/>
        </p:nvSpPr>
        <p:spPr>
          <a:xfrm>
            <a:off x="1409700" y="3581400"/>
            <a:ext cx="327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信息层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1524000" y="4140200"/>
            <a:ext cx="3048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逐步披露</a:t>
            </a:r>
            <a:endParaRPr lang="en-US" sz="2400" dirty="0"/>
          </a:p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验证身份</a:t>
            </a:r>
            <a:endParaRPr lang="en-US" sz="2400" dirty="0"/>
          </a:p>
        </p:txBody>
      </p:sp>
      <p:sp>
        <p:nvSpPr>
          <p:cNvPr id="8" name="Shape 5"/>
          <p:cNvSpPr/>
          <p:nvPr/>
        </p:nvSpPr>
        <p:spPr>
          <a:xfrm>
            <a:off x="7569200" y="3581400"/>
            <a:ext cx="0" cy="914400"/>
          </a:xfrm>
          <a:prstGeom prst="line">
            <a:avLst/>
          </a:prstGeom>
          <a:noFill/>
          <a:ln w="25400">
            <a:solidFill>
              <a:srgbClr val="D8BFD8">
                <a:alpha val="50196"/>
              </a:srgbClr>
            </a:solidFill>
            <a:prstDash val="solid"/>
            <a:headEnd type="none"/>
            <a:tailEnd type="none"/>
          </a:ln>
        </p:spPr>
      </p:sp>
      <p:sp>
        <p:nvSpPr>
          <p:cNvPr id="9" name="Shape 6"/>
          <p:cNvSpPr/>
          <p:nvPr/>
        </p:nvSpPr>
        <p:spPr>
          <a:xfrm>
            <a:off x="4572000" y="3581400"/>
            <a:ext cx="0" cy="914400"/>
          </a:xfrm>
          <a:prstGeom prst="line">
            <a:avLst/>
          </a:prstGeom>
          <a:noFill/>
          <a:ln w="25400">
            <a:solidFill>
              <a:srgbClr val="D8BFD8">
                <a:alpha val="50196"/>
              </a:srgbClr>
            </a:solidFill>
            <a:prstDash val="solid"/>
            <a:headEnd type="none"/>
            <a:tailEnd type="none"/>
          </a:ln>
        </p:spPr>
      </p:sp>
      <p:sp>
        <p:nvSpPr>
          <p:cNvPr id="10" name="Text 7"/>
          <p:cNvSpPr/>
          <p:nvPr/>
        </p:nvSpPr>
        <p:spPr>
          <a:xfrm>
            <a:off x="4483100" y="3581400"/>
            <a:ext cx="3225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FF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金钱层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Text 8"/>
          <p:cNvSpPr/>
          <p:nvPr/>
        </p:nvSpPr>
        <p:spPr>
          <a:xfrm>
            <a:off x="4597400" y="4140200"/>
            <a:ext cx="2997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不转账不投资</a:t>
            </a:r>
            <a:endParaRPr lang="en-US" sz="2400" dirty="0"/>
          </a:p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AA制见面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7505700" y="3581400"/>
            <a:ext cx="327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见面层</a:t>
            </a:r>
            <a:endParaRPr lang="en-US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 10"/>
          <p:cNvSpPr/>
          <p:nvPr/>
        </p:nvSpPr>
        <p:spPr>
          <a:xfrm>
            <a:off x="7620000" y="4140200"/>
            <a:ext cx="3048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公共场所</a:t>
            </a:r>
            <a:endParaRPr lang="en-US" sz="2400" dirty="0"/>
          </a:p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告知好友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06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总结与展望：把准则带回生活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502400" y="1231900"/>
            <a:ext cx="5816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一周实践：评估一次网聊安全度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1"/>
          <p:cNvSpPr/>
          <p:nvPr/>
        </p:nvSpPr>
        <p:spPr>
          <a:xfrm>
            <a:off x="6553200" y="1981200"/>
            <a:ext cx="5247373" cy="787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选择一次网络聊天，对照信号清单完成安全评分，并记录反思。</a:t>
            </a:r>
            <a:endParaRPr lang="en-US" sz="2400" dirty="0"/>
          </a:p>
        </p:txBody>
      </p:sp>
      <p:sp>
        <p:nvSpPr>
          <p:cNvPr id="6" name="Shape 2"/>
          <p:cNvSpPr/>
          <p:nvPr/>
        </p:nvSpPr>
        <p:spPr>
          <a:xfrm>
            <a:off x="6553200" y="3429000"/>
            <a:ext cx="152400" cy="203200"/>
          </a:xfrm>
          <a:custGeom>
            <a:avLst/>
            <a:gdLst/>
            <a:ahLst/>
            <a:cxnLst/>
            <a:rect l="l" t="t" r="r" b="b"/>
            <a:pathLst>
              <a:path w="152400" h="203200">
                <a:moveTo>
                  <a:pt x="123587" y="12700"/>
                </a:moveTo>
                <a:lnTo>
                  <a:pt x="127000" y="12700"/>
                </a:lnTo>
                <a:cubicBezTo>
                  <a:pt x="141010" y="12700"/>
                  <a:pt x="152400" y="24090"/>
                  <a:pt x="152400" y="38100"/>
                </a:cubicBezTo>
                <a:lnTo>
                  <a:pt x="152400" y="177800"/>
                </a:lnTo>
                <a:cubicBezTo>
                  <a:pt x="152400" y="191810"/>
                  <a:pt x="141010" y="203200"/>
                  <a:pt x="127000" y="203200"/>
                </a:cubicBezTo>
                <a:lnTo>
                  <a:pt x="25400" y="203200"/>
                </a:lnTo>
                <a:cubicBezTo>
                  <a:pt x="11390" y="203200"/>
                  <a:pt x="0" y="191810"/>
                  <a:pt x="0" y="177800"/>
                </a:cubicBezTo>
                <a:lnTo>
                  <a:pt x="0" y="38100"/>
                </a:lnTo>
                <a:cubicBezTo>
                  <a:pt x="0" y="24090"/>
                  <a:pt x="11390" y="12700"/>
                  <a:pt x="25400" y="12700"/>
                </a:cubicBezTo>
                <a:lnTo>
                  <a:pt x="28813" y="12700"/>
                </a:lnTo>
                <a:cubicBezTo>
                  <a:pt x="33179" y="5120"/>
                  <a:pt x="41394" y="0"/>
                  <a:pt x="50800" y="0"/>
                </a:cubicBezTo>
                <a:lnTo>
                  <a:pt x="101600" y="0"/>
                </a:lnTo>
                <a:cubicBezTo>
                  <a:pt x="111006" y="0"/>
                  <a:pt x="119221" y="5120"/>
                  <a:pt x="123587" y="12700"/>
                </a:cubicBezTo>
                <a:close/>
                <a:moveTo>
                  <a:pt x="98425" y="44450"/>
                </a:moveTo>
                <a:cubicBezTo>
                  <a:pt x="103703" y="44450"/>
                  <a:pt x="107950" y="40203"/>
                  <a:pt x="107950" y="34925"/>
                </a:cubicBezTo>
                <a:cubicBezTo>
                  <a:pt x="107950" y="29647"/>
                  <a:pt x="103703" y="25400"/>
                  <a:pt x="98425" y="25400"/>
                </a:cubicBezTo>
                <a:lnTo>
                  <a:pt x="53975" y="25400"/>
                </a:lnTo>
                <a:cubicBezTo>
                  <a:pt x="48697" y="25400"/>
                  <a:pt x="44450" y="29647"/>
                  <a:pt x="44450" y="34925"/>
                </a:cubicBezTo>
                <a:cubicBezTo>
                  <a:pt x="44450" y="40203"/>
                  <a:pt x="48697" y="44450"/>
                  <a:pt x="53975" y="44450"/>
                </a:cubicBezTo>
                <a:lnTo>
                  <a:pt x="98425" y="44450"/>
                </a:lnTo>
                <a:close/>
                <a:moveTo>
                  <a:pt x="109696" y="103465"/>
                </a:moveTo>
                <a:cubicBezTo>
                  <a:pt x="112474" y="99020"/>
                  <a:pt x="111125" y="93147"/>
                  <a:pt x="106680" y="90329"/>
                </a:cubicBezTo>
                <a:cubicBezTo>
                  <a:pt x="102235" y="87511"/>
                  <a:pt x="96361" y="88900"/>
                  <a:pt x="93543" y="93345"/>
                </a:cubicBezTo>
                <a:lnTo>
                  <a:pt x="69175" y="132358"/>
                </a:lnTo>
                <a:lnTo>
                  <a:pt x="58460" y="118070"/>
                </a:lnTo>
                <a:cubicBezTo>
                  <a:pt x="55285" y="113863"/>
                  <a:pt x="49332" y="112990"/>
                  <a:pt x="45125" y="116165"/>
                </a:cubicBezTo>
                <a:cubicBezTo>
                  <a:pt x="40918" y="119340"/>
                  <a:pt x="40045" y="125293"/>
                  <a:pt x="43220" y="129500"/>
                </a:cubicBezTo>
                <a:lnTo>
                  <a:pt x="62270" y="154900"/>
                </a:lnTo>
                <a:cubicBezTo>
                  <a:pt x="64135" y="157401"/>
                  <a:pt x="67151" y="158829"/>
                  <a:pt x="70287" y="158710"/>
                </a:cubicBezTo>
                <a:cubicBezTo>
                  <a:pt x="73422" y="158591"/>
                  <a:pt x="76279" y="156924"/>
                  <a:pt x="77946" y="154226"/>
                </a:cubicBezTo>
                <a:lnTo>
                  <a:pt x="109696" y="103426"/>
                </a:ln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7" name="Text 3"/>
          <p:cNvSpPr/>
          <p:nvPr/>
        </p:nvSpPr>
        <p:spPr>
          <a:xfrm>
            <a:off x="6908799" y="3378200"/>
            <a:ext cx="3593981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记录自己</a:t>
            </a:r>
            <a:r>
              <a:rPr lang="en-US" sz="2000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遵守与违反 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的准则。</a:t>
            </a:r>
            <a:endParaRPr lang="en-US" sz="2000" dirty="0"/>
          </a:p>
        </p:txBody>
      </p:sp>
      <p:sp>
        <p:nvSpPr>
          <p:cNvPr id="8" name="Shape 4"/>
          <p:cNvSpPr/>
          <p:nvPr/>
        </p:nvSpPr>
        <p:spPr>
          <a:xfrm>
            <a:off x="6553200" y="3886200"/>
            <a:ext cx="152400" cy="203200"/>
          </a:xfrm>
          <a:custGeom>
            <a:avLst/>
            <a:gdLst/>
            <a:ahLst/>
            <a:cxnLst/>
            <a:rect l="l" t="t" r="r" b="b"/>
            <a:pathLst>
              <a:path w="152400" h="203200">
                <a:moveTo>
                  <a:pt x="116245" y="152400"/>
                </a:moveTo>
                <a:cubicBezTo>
                  <a:pt x="119142" y="143550"/>
                  <a:pt x="124936" y="135533"/>
                  <a:pt x="131485" y="128627"/>
                </a:cubicBezTo>
                <a:cubicBezTo>
                  <a:pt x="144462" y="114975"/>
                  <a:pt x="152400" y="96520"/>
                  <a:pt x="152400" y="76200"/>
                </a:cubicBezTo>
                <a:cubicBezTo>
                  <a:pt x="152400" y="34131"/>
                  <a:pt x="118269" y="0"/>
                  <a:pt x="76200" y="0"/>
                </a:cubicBezTo>
                <a:cubicBezTo>
                  <a:pt x="34131" y="0"/>
                  <a:pt x="0" y="34131"/>
                  <a:pt x="0" y="76200"/>
                </a:cubicBezTo>
                <a:cubicBezTo>
                  <a:pt x="0" y="96520"/>
                  <a:pt x="7938" y="114975"/>
                  <a:pt x="20915" y="128627"/>
                </a:cubicBezTo>
                <a:cubicBezTo>
                  <a:pt x="27464" y="135533"/>
                  <a:pt x="33298" y="143550"/>
                  <a:pt x="36155" y="152400"/>
                </a:cubicBezTo>
                <a:lnTo>
                  <a:pt x="116205" y="152400"/>
                </a:lnTo>
                <a:close/>
                <a:moveTo>
                  <a:pt x="114300" y="171450"/>
                </a:moveTo>
                <a:lnTo>
                  <a:pt x="38100" y="171450"/>
                </a:lnTo>
                <a:lnTo>
                  <a:pt x="38100" y="177800"/>
                </a:lnTo>
                <a:cubicBezTo>
                  <a:pt x="38100" y="195342"/>
                  <a:pt x="52308" y="209550"/>
                  <a:pt x="69850" y="209550"/>
                </a:cubicBezTo>
                <a:lnTo>
                  <a:pt x="82550" y="209550"/>
                </a:lnTo>
                <a:cubicBezTo>
                  <a:pt x="100092" y="209550"/>
                  <a:pt x="114300" y="195342"/>
                  <a:pt x="114300" y="177800"/>
                </a:cubicBezTo>
                <a:lnTo>
                  <a:pt x="114300" y="171450"/>
                </a:lnTo>
                <a:close/>
                <a:moveTo>
                  <a:pt x="73025" y="44450"/>
                </a:moveTo>
                <a:cubicBezTo>
                  <a:pt x="57229" y="44450"/>
                  <a:pt x="44450" y="57229"/>
                  <a:pt x="44450" y="73025"/>
                </a:cubicBezTo>
                <a:cubicBezTo>
                  <a:pt x="44450" y="78303"/>
                  <a:pt x="40203" y="82550"/>
                  <a:pt x="34925" y="82550"/>
                </a:cubicBezTo>
                <a:cubicBezTo>
                  <a:pt x="29647" y="82550"/>
                  <a:pt x="25400" y="78303"/>
                  <a:pt x="25400" y="73025"/>
                </a:cubicBezTo>
                <a:cubicBezTo>
                  <a:pt x="25400" y="46712"/>
                  <a:pt x="46712" y="25400"/>
                  <a:pt x="73025" y="25400"/>
                </a:cubicBezTo>
                <a:cubicBezTo>
                  <a:pt x="78303" y="25400"/>
                  <a:pt x="82550" y="29647"/>
                  <a:pt x="82550" y="34925"/>
                </a:cubicBezTo>
                <a:cubicBezTo>
                  <a:pt x="82550" y="40203"/>
                  <a:pt x="78303" y="44450"/>
                  <a:pt x="73025" y="44450"/>
                </a:cubicBez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9" name="Text 5"/>
          <p:cNvSpPr/>
          <p:nvPr/>
        </p:nvSpPr>
        <p:spPr>
          <a:xfrm>
            <a:off x="6908800" y="3835400"/>
            <a:ext cx="3850694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思考改进措施，提升安全意识。</a:t>
            </a:r>
            <a:endParaRPr lang="en-US" sz="2000" dirty="0"/>
          </a:p>
        </p:txBody>
      </p:sp>
      <p:sp>
        <p:nvSpPr>
          <p:cNvPr id="10" name="Shape 6"/>
          <p:cNvSpPr/>
          <p:nvPr/>
        </p:nvSpPr>
        <p:spPr>
          <a:xfrm>
            <a:off x="6515100" y="4343400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152598" y="9525"/>
                </a:moveTo>
                <a:lnTo>
                  <a:pt x="152598" y="38100"/>
                </a:lnTo>
                <a:lnTo>
                  <a:pt x="127198" y="38100"/>
                </a:lnTo>
                <a:cubicBezTo>
                  <a:pt x="95647" y="38100"/>
                  <a:pt x="70048" y="63698"/>
                  <a:pt x="70048" y="95250"/>
                </a:cubicBezTo>
                <a:cubicBezTo>
                  <a:pt x="70048" y="132318"/>
                  <a:pt x="102910" y="148749"/>
                  <a:pt x="109974" y="151844"/>
                </a:cubicBezTo>
                <a:cubicBezTo>
                  <a:pt x="110847" y="152241"/>
                  <a:pt x="111800" y="152400"/>
                  <a:pt x="112792" y="152400"/>
                </a:cubicBezTo>
                <a:lnTo>
                  <a:pt x="113784" y="152400"/>
                </a:lnTo>
                <a:cubicBezTo>
                  <a:pt x="117673" y="152400"/>
                  <a:pt x="120848" y="149225"/>
                  <a:pt x="120848" y="145336"/>
                </a:cubicBezTo>
                <a:cubicBezTo>
                  <a:pt x="120848" y="142042"/>
                  <a:pt x="118507" y="139184"/>
                  <a:pt x="115768" y="137279"/>
                </a:cubicBezTo>
                <a:cubicBezTo>
                  <a:pt x="112236" y="134818"/>
                  <a:pt x="108148" y="130056"/>
                  <a:pt x="108148" y="121206"/>
                </a:cubicBezTo>
                <a:cubicBezTo>
                  <a:pt x="108148" y="103346"/>
                  <a:pt x="122634" y="88860"/>
                  <a:pt x="140494" y="88860"/>
                </a:cubicBezTo>
                <a:lnTo>
                  <a:pt x="152598" y="88860"/>
                </a:lnTo>
                <a:lnTo>
                  <a:pt x="152598" y="117435"/>
                </a:lnTo>
                <a:cubicBezTo>
                  <a:pt x="152598" y="121285"/>
                  <a:pt x="154900" y="124777"/>
                  <a:pt x="158472" y="126246"/>
                </a:cubicBezTo>
                <a:cubicBezTo>
                  <a:pt x="162044" y="127714"/>
                  <a:pt x="166132" y="126921"/>
                  <a:pt x="168870" y="124182"/>
                </a:cubicBezTo>
                <a:lnTo>
                  <a:pt x="222845" y="70207"/>
                </a:lnTo>
                <a:cubicBezTo>
                  <a:pt x="226576" y="66477"/>
                  <a:pt x="226576" y="60444"/>
                  <a:pt x="222845" y="56753"/>
                </a:cubicBezTo>
                <a:lnTo>
                  <a:pt x="168870" y="2778"/>
                </a:lnTo>
                <a:cubicBezTo>
                  <a:pt x="166132" y="40"/>
                  <a:pt x="162044" y="-754"/>
                  <a:pt x="158472" y="714"/>
                </a:cubicBezTo>
                <a:cubicBezTo>
                  <a:pt x="154900" y="2183"/>
                  <a:pt x="152598" y="5675"/>
                  <a:pt x="152598" y="9525"/>
                </a:cubicBezTo>
                <a:close/>
                <a:moveTo>
                  <a:pt x="44648" y="38100"/>
                </a:moveTo>
                <a:cubicBezTo>
                  <a:pt x="27107" y="38100"/>
                  <a:pt x="12898" y="52308"/>
                  <a:pt x="12898" y="69850"/>
                </a:cubicBezTo>
                <a:lnTo>
                  <a:pt x="12898" y="171450"/>
                </a:lnTo>
                <a:cubicBezTo>
                  <a:pt x="12898" y="188992"/>
                  <a:pt x="27107" y="203200"/>
                  <a:pt x="44648" y="203200"/>
                </a:cubicBezTo>
                <a:lnTo>
                  <a:pt x="146248" y="203200"/>
                </a:lnTo>
                <a:cubicBezTo>
                  <a:pt x="163790" y="203200"/>
                  <a:pt x="177998" y="188992"/>
                  <a:pt x="177998" y="171450"/>
                </a:cubicBezTo>
                <a:lnTo>
                  <a:pt x="177998" y="158750"/>
                </a:lnTo>
                <a:cubicBezTo>
                  <a:pt x="177998" y="151725"/>
                  <a:pt x="172323" y="146050"/>
                  <a:pt x="165298" y="146050"/>
                </a:cubicBezTo>
                <a:cubicBezTo>
                  <a:pt x="158274" y="146050"/>
                  <a:pt x="152598" y="151725"/>
                  <a:pt x="152598" y="158750"/>
                </a:cubicBezTo>
                <a:lnTo>
                  <a:pt x="152598" y="171450"/>
                </a:lnTo>
                <a:cubicBezTo>
                  <a:pt x="152598" y="174943"/>
                  <a:pt x="149741" y="177800"/>
                  <a:pt x="146248" y="177800"/>
                </a:cubicBezTo>
                <a:lnTo>
                  <a:pt x="44648" y="177800"/>
                </a:lnTo>
                <a:cubicBezTo>
                  <a:pt x="41156" y="177800"/>
                  <a:pt x="38298" y="174943"/>
                  <a:pt x="38298" y="171450"/>
                </a:cubicBezTo>
                <a:lnTo>
                  <a:pt x="38298" y="69850"/>
                </a:lnTo>
                <a:cubicBezTo>
                  <a:pt x="38298" y="66357"/>
                  <a:pt x="41156" y="63500"/>
                  <a:pt x="44648" y="63500"/>
                </a:cubicBezTo>
                <a:lnTo>
                  <a:pt x="50998" y="63500"/>
                </a:lnTo>
                <a:cubicBezTo>
                  <a:pt x="58023" y="63500"/>
                  <a:pt x="63698" y="57825"/>
                  <a:pt x="63698" y="50800"/>
                </a:cubicBezTo>
                <a:cubicBezTo>
                  <a:pt x="63698" y="43775"/>
                  <a:pt x="58023" y="38100"/>
                  <a:pt x="50998" y="38100"/>
                </a:cubicBezTo>
                <a:lnTo>
                  <a:pt x="44648" y="38100"/>
                </a:ln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11" name="Text 7"/>
          <p:cNvSpPr/>
          <p:nvPr/>
        </p:nvSpPr>
        <p:spPr>
          <a:xfrm>
            <a:off x="6908800" y="4292600"/>
            <a:ext cx="3850694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可匿名提交，为教学提供反馈。</a:t>
            </a:r>
            <a:endParaRPr lang="en-US" sz="2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E3A8963-F5B9-E558-FE74-320166FE3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08" y="1231900"/>
            <a:ext cx="5146585" cy="364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4597" y="800779"/>
            <a:ext cx="1751965" cy="83700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54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pic>
        <p:nvPicPr>
          <p:cNvPr id="3" name="Image 0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4">
            <a:alphaModFix amt="45000"/>
          </a:blip>
          <a:stretch>
            <a:fillRect/>
          </a:stretch>
        </p:blipFill>
        <p:spPr>
          <a:xfrm>
            <a:off x="7555230" y="224155"/>
            <a:ext cx="4787900" cy="4787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143425" y="969655"/>
            <a:ext cx="2360967" cy="49946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pic>
        <p:nvPicPr>
          <p:cNvPr id="5" name="Image 1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520" y="2180590"/>
            <a:ext cx="912495" cy="320675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600" y="2180590"/>
            <a:ext cx="912495" cy="320675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820" y="2180590"/>
            <a:ext cx="912495" cy="320675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820" y="4295140"/>
            <a:ext cx="912495" cy="32067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8415" y="4307840"/>
            <a:ext cx="912495" cy="320675"/>
          </a:xfrm>
          <a:prstGeom prst="rect">
            <a:avLst/>
          </a:prstGeom>
        </p:spPr>
      </p:pic>
      <p:pic>
        <p:nvPicPr>
          <p:cNvPr id="10" name="Image 6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345" y="4282440"/>
            <a:ext cx="912495" cy="320675"/>
          </a:xfrm>
          <a:prstGeom prst="rect">
            <a:avLst/>
          </a:prstGeom>
        </p:spPr>
      </p:pic>
      <p:pic>
        <p:nvPicPr>
          <p:cNvPr id="11" name="Image 7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700" y="5957570"/>
            <a:ext cx="713105" cy="358140"/>
          </a:xfrm>
          <a:prstGeom prst="rect">
            <a:avLst/>
          </a:prstGeom>
        </p:spPr>
      </p:pic>
      <p:pic>
        <p:nvPicPr>
          <p:cNvPr id="12" name="Image 8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4805" y="6166485"/>
            <a:ext cx="929640" cy="237490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>
          <a:xfrm>
            <a:off x="2406222" y="1826889"/>
            <a:ext cx="1041400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01.</a:t>
            </a:r>
            <a:endParaRPr lang="en-US" sz="1600" dirty="0"/>
          </a:p>
        </p:txBody>
      </p:sp>
      <p:sp>
        <p:nvSpPr>
          <p:cNvPr id="14" name="Text 3"/>
          <p:cNvSpPr/>
          <p:nvPr/>
        </p:nvSpPr>
        <p:spPr>
          <a:xfrm>
            <a:off x="1053905" y="2593866"/>
            <a:ext cx="2360126" cy="7747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现象破冰：网恋故事大揭秘</a:t>
            </a:r>
            <a:endParaRPr lang="en-US" sz="1600" dirty="0"/>
          </a:p>
        </p:txBody>
      </p:sp>
      <p:sp>
        <p:nvSpPr>
          <p:cNvPr id="15" name="Text 4"/>
          <p:cNvSpPr/>
          <p:nvPr/>
        </p:nvSpPr>
        <p:spPr>
          <a:xfrm>
            <a:off x="5934075" y="1826895"/>
            <a:ext cx="1066165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02.</a:t>
            </a:r>
            <a:endParaRPr lang="en-US" sz="1600" dirty="0"/>
          </a:p>
        </p:txBody>
      </p:sp>
      <p:sp>
        <p:nvSpPr>
          <p:cNvPr id="16" name="Text 5"/>
          <p:cNvSpPr/>
          <p:nvPr/>
        </p:nvSpPr>
        <p:spPr>
          <a:xfrm>
            <a:off x="4735495" y="2623918"/>
            <a:ext cx="2360126" cy="7747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利弊对决：网恋真的靠谱吗</a:t>
            </a:r>
            <a:endParaRPr lang="en-US" sz="1600" dirty="0"/>
          </a:p>
        </p:txBody>
      </p:sp>
      <p:sp>
        <p:nvSpPr>
          <p:cNvPr id="17" name="Text 6"/>
          <p:cNvSpPr/>
          <p:nvPr/>
        </p:nvSpPr>
        <p:spPr>
          <a:xfrm>
            <a:off x="9599295" y="1826895"/>
            <a:ext cx="1242060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03.</a:t>
            </a:r>
            <a:endParaRPr lang="en-US" sz="1600" dirty="0"/>
          </a:p>
        </p:txBody>
      </p:sp>
      <p:sp>
        <p:nvSpPr>
          <p:cNvPr id="18" name="Text 7"/>
          <p:cNvSpPr/>
          <p:nvPr/>
        </p:nvSpPr>
        <p:spPr>
          <a:xfrm>
            <a:off x="8419061" y="2623918"/>
            <a:ext cx="2360126" cy="7747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风险雷达：识别危险信号</a:t>
            </a:r>
            <a:endParaRPr lang="en-US" sz="1600" dirty="0"/>
          </a:p>
        </p:txBody>
      </p:sp>
      <p:sp>
        <p:nvSpPr>
          <p:cNvPr id="19" name="Text 8"/>
          <p:cNvSpPr/>
          <p:nvPr/>
        </p:nvSpPr>
        <p:spPr>
          <a:xfrm>
            <a:off x="2407920" y="3958590"/>
            <a:ext cx="1145540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04.</a:t>
            </a:r>
            <a:endParaRPr lang="en-US" sz="1600" dirty="0"/>
          </a:p>
        </p:txBody>
      </p:sp>
      <p:sp>
        <p:nvSpPr>
          <p:cNvPr id="20" name="Text 9"/>
          <p:cNvSpPr/>
          <p:nvPr/>
        </p:nvSpPr>
        <p:spPr>
          <a:xfrm>
            <a:off x="1053905" y="4768106"/>
            <a:ext cx="2360126" cy="11811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安全准则：从认识到奔现的防护网</a:t>
            </a:r>
            <a:endParaRPr lang="en-US" sz="1600" dirty="0"/>
          </a:p>
        </p:txBody>
      </p:sp>
      <p:sp>
        <p:nvSpPr>
          <p:cNvPr id="21" name="Text 10"/>
          <p:cNvSpPr/>
          <p:nvPr/>
        </p:nvSpPr>
        <p:spPr>
          <a:xfrm>
            <a:off x="5967095" y="3958590"/>
            <a:ext cx="1165225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05.</a:t>
            </a:r>
            <a:endParaRPr lang="en-US" sz="1600" dirty="0"/>
          </a:p>
        </p:txBody>
      </p:sp>
      <p:sp>
        <p:nvSpPr>
          <p:cNvPr id="22" name="Text 11"/>
          <p:cNvSpPr/>
          <p:nvPr/>
        </p:nvSpPr>
        <p:spPr>
          <a:xfrm>
            <a:off x="4769947" y="4768106"/>
            <a:ext cx="2360126" cy="7747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共识共建：班级网络交往公约</a:t>
            </a:r>
            <a:endParaRPr lang="en-US" sz="1600" dirty="0"/>
          </a:p>
        </p:txBody>
      </p:sp>
      <p:sp>
        <p:nvSpPr>
          <p:cNvPr id="23" name="Text 12"/>
          <p:cNvSpPr/>
          <p:nvPr/>
        </p:nvSpPr>
        <p:spPr>
          <a:xfrm>
            <a:off x="9632315" y="3958590"/>
            <a:ext cx="1180465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06.</a:t>
            </a:r>
            <a:endParaRPr lang="en-US" sz="1600" dirty="0"/>
          </a:p>
        </p:txBody>
      </p:sp>
      <p:sp>
        <p:nvSpPr>
          <p:cNvPr id="24" name="Text 13"/>
          <p:cNvSpPr/>
          <p:nvPr/>
        </p:nvSpPr>
        <p:spPr>
          <a:xfrm>
            <a:off x="8452398" y="4768106"/>
            <a:ext cx="2360126" cy="7747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总结与展望：把准则带回生活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238500" y="1955800"/>
            <a:ext cx="571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预告：下一站学习亲密中的自我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986787" y="2798126"/>
            <a:ext cx="9031225" cy="3047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 err="1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网络只是工具，核心仍是自我边界与理性决策。下节课将探讨如何在亲密中保持自我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3031067" y="32766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6" name="Shape 3"/>
          <p:cNvSpPr/>
          <p:nvPr/>
        </p:nvSpPr>
        <p:spPr>
          <a:xfrm>
            <a:off x="3354917" y="3657600"/>
            <a:ext cx="571500" cy="457200"/>
          </a:xfrm>
          <a:custGeom>
            <a:avLst/>
            <a:gdLst/>
            <a:ahLst/>
            <a:cxnLst/>
            <a:rect l="l" t="t" r="r" b="b"/>
            <a:pathLst>
              <a:path w="571500" h="457200">
                <a:moveTo>
                  <a:pt x="114300" y="28575"/>
                </a:moveTo>
                <a:cubicBezTo>
                  <a:pt x="82778" y="28575"/>
                  <a:pt x="57150" y="54203"/>
                  <a:pt x="57150" y="85725"/>
                </a:cubicBezTo>
                <a:lnTo>
                  <a:pt x="57150" y="300038"/>
                </a:lnTo>
                <a:lnTo>
                  <a:pt x="114300" y="300038"/>
                </a:lnTo>
                <a:lnTo>
                  <a:pt x="114300" y="85725"/>
                </a:lnTo>
                <a:lnTo>
                  <a:pt x="457200" y="85725"/>
                </a:lnTo>
                <a:lnTo>
                  <a:pt x="457200" y="300038"/>
                </a:lnTo>
                <a:lnTo>
                  <a:pt x="514350" y="300038"/>
                </a:lnTo>
                <a:lnTo>
                  <a:pt x="514350" y="85725"/>
                </a:lnTo>
                <a:cubicBezTo>
                  <a:pt x="514350" y="54203"/>
                  <a:pt x="488722" y="28575"/>
                  <a:pt x="457200" y="28575"/>
                </a:cubicBezTo>
                <a:lnTo>
                  <a:pt x="114300" y="28575"/>
                </a:lnTo>
                <a:close/>
                <a:moveTo>
                  <a:pt x="17145" y="342900"/>
                </a:moveTo>
                <a:cubicBezTo>
                  <a:pt x="7680" y="342900"/>
                  <a:pt x="0" y="350580"/>
                  <a:pt x="0" y="360045"/>
                </a:cubicBezTo>
                <a:cubicBezTo>
                  <a:pt x="0" y="397907"/>
                  <a:pt x="30718" y="428625"/>
                  <a:pt x="68580" y="428625"/>
                </a:cubicBezTo>
                <a:lnTo>
                  <a:pt x="502920" y="428625"/>
                </a:lnTo>
                <a:cubicBezTo>
                  <a:pt x="540782" y="428625"/>
                  <a:pt x="571500" y="397907"/>
                  <a:pt x="571500" y="360045"/>
                </a:cubicBezTo>
                <a:cubicBezTo>
                  <a:pt x="571500" y="350580"/>
                  <a:pt x="563820" y="342900"/>
                  <a:pt x="554355" y="342900"/>
                </a:cubicBezTo>
                <a:lnTo>
                  <a:pt x="17145" y="342900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7" name="Text 4"/>
          <p:cNvSpPr/>
          <p:nvPr/>
        </p:nvSpPr>
        <p:spPr>
          <a:xfrm>
            <a:off x="1591733" y="4597400"/>
            <a:ext cx="41021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网络工具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5791200" y="3784600"/>
            <a:ext cx="12192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dirty="0">
                <a:solidFill>
                  <a:srgbClr val="E6E6F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7941734" y="32766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10" name="Shape 7"/>
          <p:cNvSpPr/>
          <p:nvPr/>
        </p:nvSpPr>
        <p:spPr>
          <a:xfrm>
            <a:off x="8351309" y="3657600"/>
            <a:ext cx="400050" cy="457200"/>
          </a:xfrm>
          <a:custGeom>
            <a:avLst/>
            <a:gdLst/>
            <a:ahLst/>
            <a:cxnLst/>
            <a:rect l="l" t="t" r="r" b="b"/>
            <a:pathLst>
              <a:path w="400050" h="457200">
                <a:moveTo>
                  <a:pt x="200025" y="221456"/>
                </a:moveTo>
                <a:cubicBezTo>
                  <a:pt x="259166" y="221456"/>
                  <a:pt x="307181" y="173441"/>
                  <a:pt x="307181" y="114300"/>
                </a:cubicBezTo>
                <a:cubicBezTo>
                  <a:pt x="307181" y="55159"/>
                  <a:pt x="259166" y="7144"/>
                  <a:pt x="200025" y="7144"/>
                </a:cubicBezTo>
                <a:cubicBezTo>
                  <a:pt x="140884" y="7144"/>
                  <a:pt x="92869" y="55159"/>
                  <a:pt x="92869" y="114300"/>
                </a:cubicBezTo>
                <a:cubicBezTo>
                  <a:pt x="92869" y="173441"/>
                  <a:pt x="140884" y="221456"/>
                  <a:pt x="200025" y="221456"/>
                </a:cubicBezTo>
                <a:close/>
                <a:moveTo>
                  <a:pt x="173504" y="271463"/>
                </a:moveTo>
                <a:cubicBezTo>
                  <a:pt x="85546" y="271463"/>
                  <a:pt x="14288" y="342721"/>
                  <a:pt x="14288" y="430679"/>
                </a:cubicBezTo>
                <a:cubicBezTo>
                  <a:pt x="14288" y="445324"/>
                  <a:pt x="26164" y="457200"/>
                  <a:pt x="40809" y="457200"/>
                </a:cubicBezTo>
                <a:lnTo>
                  <a:pt x="359241" y="457200"/>
                </a:lnTo>
                <a:cubicBezTo>
                  <a:pt x="373886" y="457200"/>
                  <a:pt x="385763" y="445324"/>
                  <a:pt x="385763" y="430679"/>
                </a:cubicBezTo>
                <a:cubicBezTo>
                  <a:pt x="385763" y="342721"/>
                  <a:pt x="314504" y="271463"/>
                  <a:pt x="226546" y="271463"/>
                </a:cubicBezTo>
                <a:lnTo>
                  <a:pt x="173504" y="271463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1" name="Text 8"/>
          <p:cNvSpPr/>
          <p:nvPr/>
        </p:nvSpPr>
        <p:spPr>
          <a:xfrm>
            <a:off x="6502400" y="4597400"/>
            <a:ext cx="41021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保持自我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470" y="548640"/>
            <a:ext cx="5930265" cy="59302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18130" y="1854835"/>
            <a:ext cx="6364605" cy="14852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B92F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Thank You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688955" y="548803"/>
            <a:ext cx="133350" cy="13716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5" name="Text 2"/>
          <p:cNvSpPr/>
          <p:nvPr/>
        </p:nvSpPr>
        <p:spPr>
          <a:xfrm>
            <a:off x="688955" y="548803"/>
            <a:ext cx="133350" cy="137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888980" y="548803"/>
            <a:ext cx="133350" cy="13716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7" name="Text 4"/>
          <p:cNvSpPr/>
          <p:nvPr/>
        </p:nvSpPr>
        <p:spPr>
          <a:xfrm>
            <a:off x="888980" y="548803"/>
            <a:ext cx="133350" cy="137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1089005" y="548803"/>
            <a:ext cx="133350" cy="13716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9" name="Text 6"/>
          <p:cNvSpPr/>
          <p:nvPr/>
        </p:nvSpPr>
        <p:spPr>
          <a:xfrm>
            <a:off x="1089005" y="548803"/>
            <a:ext cx="133350" cy="137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289030" y="548803"/>
            <a:ext cx="133350" cy="13716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1" name="Text 8"/>
          <p:cNvSpPr/>
          <p:nvPr/>
        </p:nvSpPr>
        <p:spPr>
          <a:xfrm>
            <a:off x="1289030" y="548803"/>
            <a:ext cx="133350" cy="137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12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95" y="637540"/>
            <a:ext cx="713105" cy="358140"/>
          </a:xfrm>
          <a:prstGeom prst="rect">
            <a:avLst/>
          </a:prstGeom>
        </p:spPr>
      </p:pic>
      <p:pic>
        <p:nvPicPr>
          <p:cNvPr id="13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8805" y="637540"/>
            <a:ext cx="929640" cy="23749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2818130" y="3341370"/>
            <a:ext cx="6614160" cy="736600"/>
          </a:xfrm>
          <a:prstGeom prst="rect">
            <a:avLst/>
          </a:prstGeom>
          <a:noFill/>
          <a:ln/>
        </p:spPr>
        <p:txBody>
          <a:bodyPr wrap="square" lIns="99695" tIns="49784" rIns="99695" bIns="49784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8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感谢大家观看</a:t>
            </a:r>
            <a:endParaRPr lang="en-US" sz="1600" dirty="0"/>
          </a:p>
        </p:txBody>
      </p:sp>
      <p:pic>
        <p:nvPicPr>
          <p:cNvPr id="15" name="Image 3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2290" y="3691255"/>
            <a:ext cx="1725295" cy="142113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28650" y="6040755"/>
            <a:ext cx="1925320" cy="36933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 err="1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汇报人</a:t>
            </a:r>
            <a:r>
              <a:rPr 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厉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晓玲</a:t>
            </a:r>
            <a:endParaRPr lang="en-US" sz="1600" dirty="0"/>
          </a:p>
        </p:txBody>
      </p:sp>
      <p:sp>
        <p:nvSpPr>
          <p:cNvPr id="17" name="Text 11"/>
          <p:cNvSpPr/>
          <p:nvPr/>
        </p:nvSpPr>
        <p:spPr>
          <a:xfrm>
            <a:off x="9313545" y="6053455"/>
            <a:ext cx="2731770" cy="36933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时间：2026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年</a:t>
            </a:r>
            <a:r>
              <a:rPr lang="en-US" altLang="zh-CN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r>
              <a:rPr lang="zh-CN" altLang="en-US" sz="1800" b="1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月</a:t>
            </a:r>
            <a:endParaRPr lang="en-US" sz="1600" dirty="0"/>
          </a:p>
        </p:txBody>
      </p:sp>
      <p:pic>
        <p:nvPicPr>
          <p:cNvPr id="18" name="Image 4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2550" y="6142990"/>
            <a:ext cx="6539865" cy="16383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现象破冰：网恋故事大揭秘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1854200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匿名故事：我的一次网恋初体验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219200" y="2514600"/>
            <a:ext cx="9753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课堂以匿名投票收集学生真实或旁观的网恋经历，聚焦“心动—疑惑—落差”三段情节，呈现从社交软件匹配到线下见面全过程的共性情境。</a:t>
            </a:r>
            <a:endParaRPr lang="en-US" dirty="0"/>
          </a:p>
        </p:txBody>
      </p:sp>
      <p:sp>
        <p:nvSpPr>
          <p:cNvPr id="5" name="Shape 2"/>
          <p:cNvSpPr/>
          <p:nvPr/>
        </p:nvSpPr>
        <p:spPr>
          <a:xfrm>
            <a:off x="1600200" y="33274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6" name="Shape 3"/>
          <p:cNvSpPr/>
          <p:nvPr/>
        </p:nvSpPr>
        <p:spPr>
          <a:xfrm>
            <a:off x="1920875" y="36449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79338" y="64815"/>
                </a:moveTo>
                <a:lnTo>
                  <a:pt x="190500" y="80218"/>
                </a:lnTo>
                <a:lnTo>
                  <a:pt x="201662" y="64815"/>
                </a:lnTo>
                <a:cubicBezTo>
                  <a:pt x="220266" y="39067"/>
                  <a:pt x="250180" y="23812"/>
                  <a:pt x="281955" y="23812"/>
                </a:cubicBezTo>
                <a:cubicBezTo>
                  <a:pt x="336649" y="23812"/>
                  <a:pt x="381000" y="68163"/>
                  <a:pt x="381000" y="122858"/>
                </a:cubicBezTo>
                <a:lnTo>
                  <a:pt x="381000" y="124792"/>
                </a:lnTo>
                <a:cubicBezTo>
                  <a:pt x="381000" y="208285"/>
                  <a:pt x="276895" y="305246"/>
                  <a:pt x="222572" y="346695"/>
                </a:cubicBezTo>
                <a:cubicBezTo>
                  <a:pt x="213345" y="353690"/>
                  <a:pt x="202034" y="357188"/>
                  <a:pt x="190500" y="357188"/>
                </a:cubicBezTo>
                <a:cubicBezTo>
                  <a:pt x="178966" y="357188"/>
                  <a:pt x="167580" y="353764"/>
                  <a:pt x="158428" y="346695"/>
                </a:cubicBezTo>
                <a:cubicBezTo>
                  <a:pt x="104105" y="305246"/>
                  <a:pt x="0" y="208285"/>
                  <a:pt x="0" y="124792"/>
                </a:cubicBezTo>
                <a:lnTo>
                  <a:pt x="0" y="122858"/>
                </a:lnTo>
                <a:cubicBezTo>
                  <a:pt x="0" y="68163"/>
                  <a:pt x="44351" y="23812"/>
                  <a:pt x="99045" y="23812"/>
                </a:cubicBezTo>
                <a:cubicBezTo>
                  <a:pt x="130820" y="23812"/>
                  <a:pt x="160734" y="39067"/>
                  <a:pt x="179338" y="64815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7" name="Text 4"/>
          <p:cNvSpPr/>
          <p:nvPr/>
        </p:nvSpPr>
        <p:spPr>
          <a:xfrm>
            <a:off x="1536700" y="4445000"/>
            <a:ext cx="1143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心动瞬间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1076741" y="5003800"/>
            <a:ext cx="2107725" cy="3512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完美匹配的灵魂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3873500" y="3911600"/>
            <a:ext cx="9144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FF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0" name="Shape 7"/>
          <p:cNvSpPr/>
          <p:nvPr/>
        </p:nvSpPr>
        <p:spPr>
          <a:xfrm>
            <a:off x="5588000" y="33274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E6E6FA"/>
          </a:solidFill>
          <a:ln/>
        </p:spPr>
      </p:sp>
      <p:sp>
        <p:nvSpPr>
          <p:cNvPr id="11" name="Shape 8"/>
          <p:cNvSpPr/>
          <p:nvPr/>
        </p:nvSpPr>
        <p:spPr>
          <a:xfrm>
            <a:off x="5908675" y="36449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381000"/>
                </a:moveTo>
                <a:cubicBezTo>
                  <a:pt x="295640" y="381000"/>
                  <a:pt x="381000" y="295640"/>
                  <a:pt x="381000" y="190500"/>
                </a:cubicBezTo>
                <a:cubicBezTo>
                  <a:pt x="381000" y="85360"/>
                  <a:pt x="295640" y="0"/>
                  <a:pt x="190500" y="0"/>
                </a:cubicBezTo>
                <a:cubicBezTo>
                  <a:pt x="85360" y="0"/>
                  <a:pt x="0" y="85360"/>
                  <a:pt x="0" y="190500"/>
                </a:cubicBezTo>
                <a:cubicBezTo>
                  <a:pt x="0" y="295640"/>
                  <a:pt x="85360" y="381000"/>
                  <a:pt x="190500" y="381000"/>
                </a:cubicBezTo>
                <a:close/>
                <a:moveTo>
                  <a:pt x="190500" y="130969"/>
                </a:moveTo>
                <a:cubicBezTo>
                  <a:pt x="177329" y="130969"/>
                  <a:pt x="166688" y="141610"/>
                  <a:pt x="166688" y="154781"/>
                </a:cubicBezTo>
                <a:cubicBezTo>
                  <a:pt x="166688" y="164678"/>
                  <a:pt x="158725" y="172641"/>
                  <a:pt x="148828" y="172641"/>
                </a:cubicBezTo>
                <a:cubicBezTo>
                  <a:pt x="138931" y="172641"/>
                  <a:pt x="130969" y="164678"/>
                  <a:pt x="130969" y="154781"/>
                </a:cubicBezTo>
                <a:cubicBezTo>
                  <a:pt x="130969" y="121890"/>
                  <a:pt x="157609" y="95250"/>
                  <a:pt x="190500" y="95250"/>
                </a:cubicBezTo>
                <a:cubicBezTo>
                  <a:pt x="223391" y="95250"/>
                  <a:pt x="250031" y="121890"/>
                  <a:pt x="250031" y="154781"/>
                </a:cubicBezTo>
                <a:cubicBezTo>
                  <a:pt x="250031" y="189905"/>
                  <a:pt x="223242" y="204787"/>
                  <a:pt x="208359" y="210220"/>
                </a:cubicBezTo>
                <a:lnTo>
                  <a:pt x="208359" y="213047"/>
                </a:lnTo>
                <a:cubicBezTo>
                  <a:pt x="208359" y="222945"/>
                  <a:pt x="200397" y="230907"/>
                  <a:pt x="190500" y="230907"/>
                </a:cubicBezTo>
                <a:cubicBezTo>
                  <a:pt x="180603" y="230907"/>
                  <a:pt x="172641" y="222945"/>
                  <a:pt x="172641" y="213047"/>
                </a:cubicBezTo>
                <a:lnTo>
                  <a:pt x="172641" y="207020"/>
                </a:lnTo>
                <a:cubicBezTo>
                  <a:pt x="172641" y="191765"/>
                  <a:pt x="183654" y="180826"/>
                  <a:pt x="195039" y="177105"/>
                </a:cubicBezTo>
                <a:cubicBezTo>
                  <a:pt x="199802" y="175543"/>
                  <a:pt x="204862" y="173013"/>
                  <a:pt x="208583" y="169441"/>
                </a:cubicBezTo>
                <a:cubicBezTo>
                  <a:pt x="211782" y="166315"/>
                  <a:pt x="214313" y="161999"/>
                  <a:pt x="214313" y="154856"/>
                </a:cubicBezTo>
                <a:cubicBezTo>
                  <a:pt x="214313" y="141684"/>
                  <a:pt x="203671" y="131043"/>
                  <a:pt x="190500" y="131043"/>
                </a:cubicBezTo>
                <a:close/>
                <a:moveTo>
                  <a:pt x="166688" y="273844"/>
                </a:moveTo>
                <a:cubicBezTo>
                  <a:pt x="166688" y="260701"/>
                  <a:pt x="177358" y="250031"/>
                  <a:pt x="190500" y="250031"/>
                </a:cubicBezTo>
                <a:cubicBezTo>
                  <a:pt x="203642" y="250031"/>
                  <a:pt x="214313" y="260701"/>
                  <a:pt x="214313" y="273844"/>
                </a:cubicBezTo>
                <a:cubicBezTo>
                  <a:pt x="214313" y="286986"/>
                  <a:pt x="203642" y="297656"/>
                  <a:pt x="190500" y="297656"/>
                </a:cubicBezTo>
                <a:cubicBezTo>
                  <a:pt x="177358" y="297656"/>
                  <a:pt x="166688" y="286986"/>
                  <a:pt x="166688" y="273844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2" name="Text 9"/>
          <p:cNvSpPr/>
          <p:nvPr/>
        </p:nvSpPr>
        <p:spPr>
          <a:xfrm>
            <a:off x="5524500" y="4445000"/>
            <a:ext cx="1143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疑惑渐生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5140741" y="5003801"/>
            <a:ext cx="1844259" cy="3512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信息前后矛盾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7861300" y="3911600"/>
            <a:ext cx="9144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FF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5" name="Shape 12"/>
          <p:cNvSpPr/>
          <p:nvPr/>
        </p:nvSpPr>
        <p:spPr>
          <a:xfrm>
            <a:off x="9575800" y="33274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16" name="Shape 13"/>
          <p:cNvSpPr/>
          <p:nvPr/>
        </p:nvSpPr>
        <p:spPr>
          <a:xfrm>
            <a:off x="9872663" y="3644900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183505" y="278755"/>
                </a:moveTo>
                <a:lnTo>
                  <a:pt x="112068" y="350193"/>
                </a:lnTo>
                <a:cubicBezTo>
                  <a:pt x="102766" y="359494"/>
                  <a:pt x="87660" y="359494"/>
                  <a:pt x="78358" y="350193"/>
                </a:cubicBezTo>
                <a:lnTo>
                  <a:pt x="6921" y="278755"/>
                </a:lnTo>
                <a:cubicBezTo>
                  <a:pt x="-2381" y="269453"/>
                  <a:pt x="-2381" y="254347"/>
                  <a:pt x="6921" y="245046"/>
                </a:cubicBezTo>
                <a:cubicBezTo>
                  <a:pt x="16222" y="235744"/>
                  <a:pt x="31328" y="235744"/>
                  <a:pt x="40630" y="245046"/>
                </a:cubicBezTo>
                <a:lnTo>
                  <a:pt x="71438" y="275853"/>
                </a:lnTo>
                <a:lnTo>
                  <a:pt x="71438" y="47625"/>
                </a:lnTo>
                <a:cubicBezTo>
                  <a:pt x="71438" y="34454"/>
                  <a:pt x="82079" y="23812"/>
                  <a:pt x="95250" y="23812"/>
                </a:cubicBezTo>
                <a:cubicBezTo>
                  <a:pt x="108421" y="23812"/>
                  <a:pt x="119063" y="34454"/>
                  <a:pt x="119063" y="47625"/>
                </a:cubicBezTo>
                <a:lnTo>
                  <a:pt x="119063" y="275853"/>
                </a:lnTo>
                <a:lnTo>
                  <a:pt x="149870" y="245046"/>
                </a:lnTo>
                <a:cubicBezTo>
                  <a:pt x="159172" y="235744"/>
                  <a:pt x="174278" y="235744"/>
                  <a:pt x="183579" y="245046"/>
                </a:cubicBezTo>
                <a:cubicBezTo>
                  <a:pt x="192881" y="254347"/>
                  <a:pt x="192881" y="269453"/>
                  <a:pt x="183579" y="278755"/>
                </a:cubicBezTo>
                <a:close/>
                <a:moveTo>
                  <a:pt x="238125" y="357188"/>
                </a:moveTo>
                <a:cubicBezTo>
                  <a:pt x="224954" y="357188"/>
                  <a:pt x="214313" y="346546"/>
                  <a:pt x="214313" y="333375"/>
                </a:cubicBezTo>
                <a:cubicBezTo>
                  <a:pt x="214313" y="320204"/>
                  <a:pt x="224954" y="309563"/>
                  <a:pt x="238125" y="309563"/>
                </a:cubicBezTo>
                <a:lnTo>
                  <a:pt x="261938" y="309563"/>
                </a:lnTo>
                <a:cubicBezTo>
                  <a:pt x="275109" y="309563"/>
                  <a:pt x="285750" y="320204"/>
                  <a:pt x="285750" y="333375"/>
                </a:cubicBezTo>
                <a:cubicBezTo>
                  <a:pt x="285750" y="346546"/>
                  <a:pt x="275109" y="357188"/>
                  <a:pt x="261938" y="357188"/>
                </a:cubicBezTo>
                <a:lnTo>
                  <a:pt x="238125" y="357188"/>
                </a:lnTo>
                <a:close/>
                <a:moveTo>
                  <a:pt x="238125" y="261938"/>
                </a:moveTo>
                <a:cubicBezTo>
                  <a:pt x="224954" y="261938"/>
                  <a:pt x="214313" y="251296"/>
                  <a:pt x="214313" y="238125"/>
                </a:cubicBezTo>
                <a:cubicBezTo>
                  <a:pt x="214313" y="224954"/>
                  <a:pt x="224954" y="214313"/>
                  <a:pt x="238125" y="214313"/>
                </a:cubicBezTo>
                <a:lnTo>
                  <a:pt x="309563" y="214313"/>
                </a:lnTo>
                <a:cubicBezTo>
                  <a:pt x="322734" y="214313"/>
                  <a:pt x="333375" y="224954"/>
                  <a:pt x="333375" y="238125"/>
                </a:cubicBezTo>
                <a:cubicBezTo>
                  <a:pt x="333375" y="251296"/>
                  <a:pt x="322734" y="261938"/>
                  <a:pt x="309563" y="261938"/>
                </a:cubicBezTo>
                <a:lnTo>
                  <a:pt x="238125" y="261938"/>
                </a:lnTo>
                <a:close/>
                <a:moveTo>
                  <a:pt x="238125" y="166688"/>
                </a:moveTo>
                <a:cubicBezTo>
                  <a:pt x="224954" y="166688"/>
                  <a:pt x="214313" y="156046"/>
                  <a:pt x="214313" y="142875"/>
                </a:cubicBezTo>
                <a:cubicBezTo>
                  <a:pt x="214313" y="129704"/>
                  <a:pt x="224954" y="119063"/>
                  <a:pt x="238125" y="119063"/>
                </a:cubicBezTo>
                <a:lnTo>
                  <a:pt x="357188" y="119063"/>
                </a:lnTo>
                <a:cubicBezTo>
                  <a:pt x="370359" y="119063"/>
                  <a:pt x="381000" y="129704"/>
                  <a:pt x="381000" y="142875"/>
                </a:cubicBezTo>
                <a:cubicBezTo>
                  <a:pt x="381000" y="156046"/>
                  <a:pt x="370359" y="166688"/>
                  <a:pt x="357188" y="166688"/>
                </a:cubicBezTo>
                <a:lnTo>
                  <a:pt x="238125" y="166688"/>
                </a:lnTo>
                <a:close/>
                <a:moveTo>
                  <a:pt x="238125" y="71438"/>
                </a:moveTo>
                <a:cubicBezTo>
                  <a:pt x="224954" y="71438"/>
                  <a:pt x="214313" y="60796"/>
                  <a:pt x="214313" y="47625"/>
                </a:cubicBezTo>
                <a:cubicBezTo>
                  <a:pt x="214313" y="34454"/>
                  <a:pt x="224954" y="23812"/>
                  <a:pt x="238125" y="23812"/>
                </a:cubicBezTo>
                <a:lnTo>
                  <a:pt x="404813" y="23812"/>
                </a:lnTo>
                <a:cubicBezTo>
                  <a:pt x="417984" y="23812"/>
                  <a:pt x="428625" y="34454"/>
                  <a:pt x="428625" y="47625"/>
                </a:cubicBezTo>
                <a:cubicBezTo>
                  <a:pt x="428625" y="60796"/>
                  <a:pt x="417984" y="71438"/>
                  <a:pt x="404813" y="71438"/>
                </a:cubicBezTo>
                <a:lnTo>
                  <a:pt x="238125" y="71438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7" name="Text 14"/>
          <p:cNvSpPr/>
          <p:nvPr/>
        </p:nvSpPr>
        <p:spPr>
          <a:xfrm>
            <a:off x="9512300" y="4445000"/>
            <a:ext cx="1143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现实落差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9128541" y="5003801"/>
            <a:ext cx="1844259" cy="3512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线下见面幻灭</a:t>
            </a:r>
            <a:endParaRPr lang="en-US" sz="2000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1927191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数据速览：大学生网恋比例与趋势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095500" y="2895600"/>
            <a:ext cx="8001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网络渠道已成为主流相识方式，对比传统校园恋爱，其增长曲线揭示了时代变迁下的社交模式变革。</a:t>
            </a: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952103" y="3454400"/>
            <a:ext cx="24003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6000" b="1" dirty="0">
                <a:solidFill>
                  <a:srgbClr val="D8BFD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45%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1231503" y="4318000"/>
            <a:ext cx="1841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大学生网恋比例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4743318" y="3454400"/>
            <a:ext cx="27051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6000" b="1" dirty="0">
                <a:solidFill>
                  <a:srgbClr val="FFC0C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2-4周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5022718" y="4318000"/>
            <a:ext cx="21463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平均线上认识时长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8844624" y="3454400"/>
            <a:ext cx="24003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6000" b="1" dirty="0">
                <a:solidFill>
                  <a:srgbClr val="ADD8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68%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9124024" y="4318000"/>
            <a:ext cx="1841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首次线下见面率</a:t>
            </a:r>
            <a:endParaRPr lang="en-US" sz="200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利弊对决：网恋真的靠谱吗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666750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微型辩论：网恋利大于弊还是弊大于利？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6070600" y="1428750"/>
            <a:ext cx="0" cy="4762500"/>
          </a:xfrm>
          <a:prstGeom prst="line">
            <a:avLst/>
          </a:prstGeom>
          <a:noFill/>
          <a:ln w="25400">
            <a:solidFill>
              <a:srgbClr val="E6E6FA"/>
            </a:solidFill>
            <a:prstDash val="solid"/>
            <a:headEnd type="none"/>
            <a:tailEnd type="none"/>
          </a:ln>
        </p:spPr>
      </p:sp>
      <p:sp>
        <p:nvSpPr>
          <p:cNvPr id="5" name="Text 2"/>
          <p:cNvSpPr/>
          <p:nvPr/>
        </p:nvSpPr>
        <p:spPr>
          <a:xfrm>
            <a:off x="2095500" y="1631950"/>
            <a:ext cx="24384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F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正方：利大于弊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" name="Shape 3"/>
          <p:cNvSpPr/>
          <p:nvPr/>
        </p:nvSpPr>
        <p:spPr>
          <a:xfrm>
            <a:off x="749300" y="2444750"/>
            <a:ext cx="200057" cy="3048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9844" y="113030"/>
                </a:moveTo>
                <a:cubicBezTo>
                  <a:pt x="21511" y="113863"/>
                  <a:pt x="23416" y="114300"/>
                  <a:pt x="25400" y="114300"/>
                </a:cubicBezTo>
                <a:lnTo>
                  <a:pt x="45522" y="114300"/>
                </a:lnTo>
                <a:cubicBezTo>
                  <a:pt x="48895" y="114300"/>
                  <a:pt x="52110" y="115649"/>
                  <a:pt x="54491" y="118031"/>
                </a:cubicBezTo>
                <a:lnTo>
                  <a:pt x="59769" y="123309"/>
                </a:lnTo>
                <a:cubicBezTo>
                  <a:pt x="62151" y="125690"/>
                  <a:pt x="65365" y="127040"/>
                  <a:pt x="68739" y="127040"/>
                </a:cubicBezTo>
                <a:lnTo>
                  <a:pt x="76160" y="127040"/>
                </a:lnTo>
                <a:cubicBezTo>
                  <a:pt x="83185" y="127040"/>
                  <a:pt x="88860" y="121364"/>
                  <a:pt x="88860" y="114340"/>
                </a:cubicBezTo>
                <a:lnTo>
                  <a:pt x="88860" y="98465"/>
                </a:lnTo>
                <a:cubicBezTo>
                  <a:pt x="88860" y="93186"/>
                  <a:pt x="93107" y="88940"/>
                  <a:pt x="98385" y="88940"/>
                </a:cubicBezTo>
                <a:cubicBezTo>
                  <a:pt x="103664" y="88940"/>
                  <a:pt x="107910" y="84693"/>
                  <a:pt x="107910" y="79415"/>
                </a:cubicBezTo>
                <a:lnTo>
                  <a:pt x="107910" y="62468"/>
                </a:lnTo>
                <a:cubicBezTo>
                  <a:pt x="107910" y="59095"/>
                  <a:pt x="109260" y="55880"/>
                  <a:pt x="111641" y="53499"/>
                </a:cubicBezTo>
                <a:lnTo>
                  <a:pt x="116919" y="48220"/>
                </a:lnTo>
                <a:cubicBezTo>
                  <a:pt x="119301" y="45839"/>
                  <a:pt x="120650" y="42624"/>
                  <a:pt x="120650" y="39251"/>
                </a:cubicBezTo>
                <a:lnTo>
                  <a:pt x="120650" y="22622"/>
                </a:lnTo>
                <a:cubicBezTo>
                  <a:pt x="120650" y="22146"/>
                  <a:pt x="120610" y="21709"/>
                  <a:pt x="120571" y="21233"/>
                </a:cubicBezTo>
                <a:cubicBezTo>
                  <a:pt x="114459" y="19804"/>
                  <a:pt x="108109" y="19050"/>
                  <a:pt x="101600" y="19050"/>
                </a:cubicBezTo>
                <a:cubicBezTo>
                  <a:pt x="55999" y="19050"/>
                  <a:pt x="19050" y="55999"/>
                  <a:pt x="19050" y="101600"/>
                </a:cubicBezTo>
                <a:cubicBezTo>
                  <a:pt x="19050" y="105489"/>
                  <a:pt x="19328" y="109299"/>
                  <a:pt x="19844" y="113030"/>
                </a:cubicBezTo>
                <a:close/>
                <a:moveTo>
                  <a:pt x="179903" y="127833"/>
                </a:moveTo>
                <a:cubicBezTo>
                  <a:pt x="178633" y="127278"/>
                  <a:pt x="177244" y="127000"/>
                  <a:pt x="175736" y="127000"/>
                </a:cubicBezTo>
                <a:lnTo>
                  <a:pt x="171450" y="127000"/>
                </a:lnTo>
                <a:cubicBezTo>
                  <a:pt x="167958" y="127000"/>
                  <a:pt x="165100" y="124143"/>
                  <a:pt x="165100" y="120650"/>
                </a:cubicBezTo>
                <a:cubicBezTo>
                  <a:pt x="165100" y="117157"/>
                  <a:pt x="162243" y="114300"/>
                  <a:pt x="158750" y="114300"/>
                </a:cubicBezTo>
                <a:lnTo>
                  <a:pt x="144978" y="114300"/>
                </a:lnTo>
                <a:cubicBezTo>
                  <a:pt x="141605" y="114300"/>
                  <a:pt x="138390" y="115649"/>
                  <a:pt x="136009" y="118031"/>
                </a:cubicBezTo>
                <a:lnTo>
                  <a:pt x="118031" y="136009"/>
                </a:lnTo>
                <a:cubicBezTo>
                  <a:pt x="115649" y="138390"/>
                  <a:pt x="114300" y="141605"/>
                  <a:pt x="114300" y="144978"/>
                </a:cubicBezTo>
                <a:lnTo>
                  <a:pt x="114300" y="152400"/>
                </a:lnTo>
                <a:cubicBezTo>
                  <a:pt x="114300" y="159425"/>
                  <a:pt x="119975" y="165100"/>
                  <a:pt x="127000" y="165100"/>
                </a:cubicBezTo>
                <a:lnTo>
                  <a:pt x="134422" y="165100"/>
                </a:lnTo>
                <a:cubicBezTo>
                  <a:pt x="137795" y="165100"/>
                  <a:pt x="141010" y="166449"/>
                  <a:pt x="143391" y="168831"/>
                </a:cubicBezTo>
                <a:cubicBezTo>
                  <a:pt x="144264" y="169704"/>
                  <a:pt x="145256" y="170458"/>
                  <a:pt x="146288" y="171013"/>
                </a:cubicBezTo>
                <a:cubicBezTo>
                  <a:pt x="161885" y="160933"/>
                  <a:pt x="173871" y="145772"/>
                  <a:pt x="179864" y="127833"/>
                </a:cubicBezTo>
                <a:close/>
                <a:moveTo>
                  <a:pt x="0" y="101600"/>
                </a:moveTo>
                <a:cubicBezTo>
                  <a:pt x="0" y="45525"/>
                  <a:pt x="45525" y="0"/>
                  <a:pt x="101600" y="0"/>
                </a:cubicBezTo>
                <a:cubicBezTo>
                  <a:pt x="157675" y="0"/>
                  <a:pt x="203200" y="45525"/>
                  <a:pt x="203200" y="101600"/>
                </a:cubicBezTo>
                <a:cubicBezTo>
                  <a:pt x="203200" y="157675"/>
                  <a:pt x="157675" y="203200"/>
                  <a:pt x="101600" y="203200"/>
                </a:cubicBezTo>
                <a:cubicBezTo>
                  <a:pt x="45525" y="203200"/>
                  <a:pt x="0" y="157675"/>
                  <a:pt x="0" y="101600"/>
                </a:cubicBezTo>
                <a:close/>
                <a:moveTo>
                  <a:pt x="50800" y="146050"/>
                </a:moveTo>
                <a:cubicBezTo>
                  <a:pt x="50800" y="149543"/>
                  <a:pt x="53657" y="152400"/>
                  <a:pt x="57150" y="152400"/>
                </a:cubicBezTo>
                <a:lnTo>
                  <a:pt x="69850" y="152400"/>
                </a:lnTo>
                <a:cubicBezTo>
                  <a:pt x="73343" y="152400"/>
                  <a:pt x="76200" y="149543"/>
                  <a:pt x="76200" y="146050"/>
                </a:cubicBezTo>
                <a:cubicBezTo>
                  <a:pt x="76200" y="142558"/>
                  <a:pt x="73343" y="139700"/>
                  <a:pt x="69850" y="139700"/>
                </a:cubicBezTo>
                <a:lnTo>
                  <a:pt x="57150" y="139700"/>
                </a:lnTo>
                <a:cubicBezTo>
                  <a:pt x="53657" y="139700"/>
                  <a:pt x="50800" y="142558"/>
                  <a:pt x="50800" y="146050"/>
                </a:cubicBezTo>
                <a:close/>
                <a:moveTo>
                  <a:pt x="107950" y="101600"/>
                </a:moveTo>
                <a:cubicBezTo>
                  <a:pt x="104458" y="101600"/>
                  <a:pt x="101600" y="104458"/>
                  <a:pt x="101600" y="107950"/>
                </a:cubicBezTo>
                <a:lnTo>
                  <a:pt x="101600" y="120650"/>
                </a:lnTo>
                <a:cubicBezTo>
                  <a:pt x="101600" y="124143"/>
                  <a:pt x="104458" y="127000"/>
                  <a:pt x="107950" y="127000"/>
                </a:cubicBezTo>
                <a:cubicBezTo>
                  <a:pt x="111443" y="127000"/>
                  <a:pt x="114300" y="124143"/>
                  <a:pt x="114300" y="120650"/>
                </a:cubicBezTo>
                <a:lnTo>
                  <a:pt x="114300" y="107950"/>
                </a:lnTo>
                <a:cubicBezTo>
                  <a:pt x="114300" y="104458"/>
                  <a:pt x="111443" y="101600"/>
                  <a:pt x="107950" y="101600"/>
                </a:cubicBezTo>
                <a:close/>
                <a:moveTo>
                  <a:pt x="127000" y="57150"/>
                </a:moveTo>
                <a:lnTo>
                  <a:pt x="127000" y="69850"/>
                </a:lnTo>
                <a:cubicBezTo>
                  <a:pt x="127000" y="73343"/>
                  <a:pt x="129858" y="76200"/>
                  <a:pt x="133350" y="76200"/>
                </a:cubicBezTo>
                <a:cubicBezTo>
                  <a:pt x="136843" y="76200"/>
                  <a:pt x="139700" y="73343"/>
                  <a:pt x="139700" y="69850"/>
                </a:cubicBezTo>
                <a:lnTo>
                  <a:pt x="139700" y="57150"/>
                </a:lnTo>
                <a:cubicBezTo>
                  <a:pt x="139700" y="53657"/>
                  <a:pt x="136843" y="50800"/>
                  <a:pt x="133350" y="50800"/>
                </a:cubicBezTo>
                <a:cubicBezTo>
                  <a:pt x="129858" y="50800"/>
                  <a:pt x="127000" y="53657"/>
                  <a:pt x="127000" y="57150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7" name="Text 4"/>
          <p:cNvSpPr/>
          <p:nvPr/>
        </p:nvSpPr>
        <p:spPr>
          <a:xfrm>
            <a:off x="1079499" y="2444750"/>
            <a:ext cx="509620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打破地域限制：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拓宽选择范围，遇见灵魂伴侣。</a:t>
            </a:r>
            <a:endParaRPr lang="en-US" sz="2400" dirty="0"/>
          </a:p>
        </p:txBody>
      </p:sp>
      <p:sp>
        <p:nvSpPr>
          <p:cNvPr id="8" name="Shape 5"/>
          <p:cNvSpPr/>
          <p:nvPr/>
        </p:nvSpPr>
        <p:spPr>
          <a:xfrm>
            <a:off x="736600" y="3314666"/>
            <a:ext cx="254000" cy="203200"/>
          </a:xfrm>
          <a:custGeom>
            <a:avLst/>
            <a:gdLst/>
            <a:ahLst/>
            <a:cxnLst/>
            <a:rect l="l" t="t" r="r" b="b"/>
            <a:pathLst>
              <a:path w="254000" h="203200">
                <a:moveTo>
                  <a:pt x="53975" y="50800"/>
                </a:moveTo>
                <a:cubicBezTo>
                  <a:pt x="53975" y="24515"/>
                  <a:pt x="75315" y="3175"/>
                  <a:pt x="101600" y="3175"/>
                </a:cubicBezTo>
                <a:cubicBezTo>
                  <a:pt x="127885" y="3175"/>
                  <a:pt x="149225" y="24515"/>
                  <a:pt x="149225" y="50800"/>
                </a:cubicBezTo>
                <a:cubicBezTo>
                  <a:pt x="149225" y="77085"/>
                  <a:pt x="127885" y="98425"/>
                  <a:pt x="101600" y="98425"/>
                </a:cubicBezTo>
                <a:cubicBezTo>
                  <a:pt x="75315" y="98425"/>
                  <a:pt x="53975" y="77085"/>
                  <a:pt x="53975" y="50800"/>
                </a:cubicBezTo>
                <a:close/>
                <a:moveTo>
                  <a:pt x="19050" y="191413"/>
                </a:moveTo>
                <a:cubicBezTo>
                  <a:pt x="19050" y="152321"/>
                  <a:pt x="50721" y="120650"/>
                  <a:pt x="89813" y="120650"/>
                </a:cubicBezTo>
                <a:lnTo>
                  <a:pt x="113387" y="120650"/>
                </a:lnTo>
                <a:cubicBezTo>
                  <a:pt x="152479" y="120650"/>
                  <a:pt x="184150" y="152321"/>
                  <a:pt x="184150" y="191413"/>
                </a:cubicBezTo>
                <a:cubicBezTo>
                  <a:pt x="184150" y="197922"/>
                  <a:pt x="178872" y="203200"/>
                  <a:pt x="172363" y="203200"/>
                </a:cubicBezTo>
                <a:lnTo>
                  <a:pt x="30837" y="203200"/>
                </a:lnTo>
                <a:cubicBezTo>
                  <a:pt x="24328" y="203200"/>
                  <a:pt x="19050" y="197922"/>
                  <a:pt x="19050" y="191413"/>
                </a:cubicBezTo>
                <a:close/>
                <a:moveTo>
                  <a:pt x="243046" y="52665"/>
                </a:moveTo>
                <a:lnTo>
                  <a:pt x="211296" y="103465"/>
                </a:lnTo>
                <a:cubicBezTo>
                  <a:pt x="209629" y="106124"/>
                  <a:pt x="206772" y="107791"/>
                  <a:pt x="203637" y="107950"/>
                </a:cubicBezTo>
                <a:cubicBezTo>
                  <a:pt x="200501" y="108109"/>
                  <a:pt x="197485" y="106680"/>
                  <a:pt x="195620" y="104140"/>
                </a:cubicBezTo>
                <a:lnTo>
                  <a:pt x="176570" y="78740"/>
                </a:lnTo>
                <a:cubicBezTo>
                  <a:pt x="173395" y="74533"/>
                  <a:pt x="174268" y="68580"/>
                  <a:pt x="178475" y="65405"/>
                </a:cubicBezTo>
                <a:cubicBezTo>
                  <a:pt x="182682" y="62230"/>
                  <a:pt x="188635" y="63103"/>
                  <a:pt x="191810" y="67310"/>
                </a:cubicBezTo>
                <a:lnTo>
                  <a:pt x="202525" y="81598"/>
                </a:lnTo>
                <a:lnTo>
                  <a:pt x="226893" y="42585"/>
                </a:lnTo>
                <a:cubicBezTo>
                  <a:pt x="229672" y="38140"/>
                  <a:pt x="235545" y="36751"/>
                  <a:pt x="240030" y="39568"/>
                </a:cubicBezTo>
                <a:cubicBezTo>
                  <a:pt x="244515" y="42386"/>
                  <a:pt x="245864" y="48220"/>
                  <a:pt x="243046" y="52705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9" name="Text 6"/>
          <p:cNvSpPr/>
          <p:nvPr/>
        </p:nvSpPr>
        <p:spPr>
          <a:xfrm>
            <a:off x="1092199" y="3314666"/>
            <a:ext cx="4864559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兴趣匹配精准：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基于算法推荐，提高契合度。</a:t>
            </a:r>
            <a:endParaRPr lang="en-US" sz="2400" dirty="0"/>
          </a:p>
        </p:txBody>
      </p:sp>
      <p:sp>
        <p:nvSpPr>
          <p:cNvPr id="10" name="Shape 7"/>
          <p:cNvSpPr/>
          <p:nvPr/>
        </p:nvSpPr>
        <p:spPr>
          <a:xfrm>
            <a:off x="749300" y="4311651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16272" y="-9882"/>
                </a:moveTo>
                <a:cubicBezTo>
                  <a:pt x="12541" y="-13613"/>
                  <a:pt x="6509" y="-13613"/>
                  <a:pt x="2818" y="-9882"/>
                </a:cubicBezTo>
                <a:cubicBezTo>
                  <a:pt x="-873" y="-6152"/>
                  <a:pt x="-913" y="-119"/>
                  <a:pt x="2778" y="3612"/>
                </a:cubicBezTo>
                <a:lnTo>
                  <a:pt x="212328" y="213162"/>
                </a:lnTo>
                <a:cubicBezTo>
                  <a:pt x="216059" y="216892"/>
                  <a:pt x="222091" y="216892"/>
                  <a:pt x="225782" y="213162"/>
                </a:cubicBezTo>
                <a:cubicBezTo>
                  <a:pt x="229473" y="209431"/>
                  <a:pt x="229513" y="203398"/>
                  <a:pt x="225782" y="199708"/>
                </a:cubicBezTo>
                <a:lnTo>
                  <a:pt x="187523" y="161449"/>
                </a:lnTo>
                <a:cubicBezTo>
                  <a:pt x="188595" y="160496"/>
                  <a:pt x="189667" y="159544"/>
                  <a:pt x="190698" y="158591"/>
                </a:cubicBezTo>
                <a:cubicBezTo>
                  <a:pt x="209272" y="141327"/>
                  <a:pt x="221694" y="120729"/>
                  <a:pt x="227608" y="106561"/>
                </a:cubicBezTo>
                <a:cubicBezTo>
                  <a:pt x="228918" y="103426"/>
                  <a:pt x="228918" y="99933"/>
                  <a:pt x="227608" y="96798"/>
                </a:cubicBezTo>
                <a:cubicBezTo>
                  <a:pt x="221694" y="82629"/>
                  <a:pt x="209272" y="61992"/>
                  <a:pt x="190698" y="44768"/>
                </a:cubicBezTo>
                <a:cubicBezTo>
                  <a:pt x="172006" y="27424"/>
                  <a:pt x="146328" y="12779"/>
                  <a:pt x="114260" y="12779"/>
                </a:cubicBezTo>
                <a:cubicBezTo>
                  <a:pt x="91718" y="12779"/>
                  <a:pt x="72350" y="20003"/>
                  <a:pt x="56317" y="30321"/>
                </a:cubicBezTo>
                <a:lnTo>
                  <a:pt x="16272" y="-9882"/>
                </a:lnTo>
                <a:close/>
                <a:moveTo>
                  <a:pt x="81161" y="55047"/>
                </a:moveTo>
                <a:cubicBezTo>
                  <a:pt x="90488" y="48379"/>
                  <a:pt x="101957" y="44450"/>
                  <a:pt x="114300" y="44450"/>
                </a:cubicBezTo>
                <a:cubicBezTo>
                  <a:pt x="145852" y="44450"/>
                  <a:pt x="171450" y="70048"/>
                  <a:pt x="171450" y="101600"/>
                </a:cubicBezTo>
                <a:cubicBezTo>
                  <a:pt x="171450" y="113943"/>
                  <a:pt x="167521" y="125373"/>
                  <a:pt x="160853" y="134739"/>
                </a:cubicBezTo>
                <a:lnTo>
                  <a:pt x="147082" y="120968"/>
                </a:lnTo>
                <a:cubicBezTo>
                  <a:pt x="152122" y="112474"/>
                  <a:pt x="153829" y="102037"/>
                  <a:pt x="151090" y="91718"/>
                </a:cubicBezTo>
                <a:cubicBezTo>
                  <a:pt x="145653" y="71398"/>
                  <a:pt x="124738" y="59333"/>
                  <a:pt x="104418" y="64770"/>
                </a:cubicBezTo>
                <a:cubicBezTo>
                  <a:pt x="101005" y="65683"/>
                  <a:pt x="97790" y="67032"/>
                  <a:pt x="94893" y="68739"/>
                </a:cubicBezTo>
                <a:lnTo>
                  <a:pt x="81121" y="54967"/>
                </a:lnTo>
                <a:close/>
                <a:moveTo>
                  <a:pt x="129103" y="156805"/>
                </a:moveTo>
                <a:cubicBezTo>
                  <a:pt x="124381" y="158075"/>
                  <a:pt x="119420" y="158750"/>
                  <a:pt x="114300" y="158750"/>
                </a:cubicBezTo>
                <a:cubicBezTo>
                  <a:pt x="82748" y="158750"/>
                  <a:pt x="57150" y="133152"/>
                  <a:pt x="57150" y="101600"/>
                </a:cubicBezTo>
                <a:cubicBezTo>
                  <a:pt x="57150" y="96480"/>
                  <a:pt x="57825" y="91519"/>
                  <a:pt x="59095" y="86797"/>
                </a:cubicBezTo>
                <a:lnTo>
                  <a:pt x="27543" y="55245"/>
                </a:lnTo>
                <a:cubicBezTo>
                  <a:pt x="14605" y="69850"/>
                  <a:pt x="5715" y="85328"/>
                  <a:pt x="992" y="96718"/>
                </a:cubicBezTo>
                <a:cubicBezTo>
                  <a:pt x="-317" y="99854"/>
                  <a:pt x="-317" y="103346"/>
                  <a:pt x="992" y="106482"/>
                </a:cubicBezTo>
                <a:cubicBezTo>
                  <a:pt x="6906" y="120650"/>
                  <a:pt x="19328" y="141288"/>
                  <a:pt x="37902" y="158512"/>
                </a:cubicBezTo>
                <a:cubicBezTo>
                  <a:pt x="56594" y="175855"/>
                  <a:pt x="82272" y="190500"/>
                  <a:pt x="114340" y="190500"/>
                </a:cubicBezTo>
                <a:cubicBezTo>
                  <a:pt x="129143" y="190500"/>
                  <a:pt x="142597" y="187365"/>
                  <a:pt x="154623" y="182324"/>
                </a:cubicBezTo>
                <a:lnTo>
                  <a:pt x="129143" y="156845"/>
                </a:ln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11" name="Text 8"/>
          <p:cNvSpPr/>
          <p:nvPr/>
        </p:nvSpPr>
        <p:spPr>
          <a:xfrm>
            <a:off x="1092199" y="4311651"/>
            <a:ext cx="5327851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降低外貌压力：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更注重内在交流，减少肤浅判断。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7950200" y="1631950"/>
            <a:ext cx="24384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反方：弊大于利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718300" y="2444750"/>
            <a:ext cx="175050" cy="3048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67866" y="-6350"/>
                </a:moveTo>
                <a:cubicBezTo>
                  <a:pt x="53419" y="-6350"/>
                  <a:pt x="44926" y="16788"/>
                  <a:pt x="40759" y="38100"/>
                </a:cubicBezTo>
                <a:lnTo>
                  <a:pt x="28575" y="38100"/>
                </a:lnTo>
                <a:cubicBezTo>
                  <a:pt x="23297" y="38100"/>
                  <a:pt x="19050" y="42347"/>
                  <a:pt x="19050" y="47625"/>
                </a:cubicBezTo>
                <a:cubicBezTo>
                  <a:pt x="19050" y="52903"/>
                  <a:pt x="23297" y="57150"/>
                  <a:pt x="28575" y="57150"/>
                </a:cubicBezTo>
                <a:lnTo>
                  <a:pt x="38100" y="57150"/>
                </a:lnTo>
                <a:lnTo>
                  <a:pt x="38100" y="69850"/>
                </a:lnTo>
                <a:cubicBezTo>
                  <a:pt x="38100" y="76597"/>
                  <a:pt x="39410" y="83026"/>
                  <a:pt x="41791" y="88900"/>
                </a:cubicBezTo>
                <a:lnTo>
                  <a:pt x="38100" y="88900"/>
                </a:lnTo>
                <a:lnTo>
                  <a:pt x="38100" y="88900"/>
                </a:lnTo>
                <a:lnTo>
                  <a:pt x="29964" y="88900"/>
                </a:lnTo>
                <a:cubicBezTo>
                  <a:pt x="23932" y="88900"/>
                  <a:pt x="19050" y="93782"/>
                  <a:pt x="19050" y="99814"/>
                </a:cubicBezTo>
                <a:cubicBezTo>
                  <a:pt x="19050" y="101005"/>
                  <a:pt x="19248" y="102156"/>
                  <a:pt x="19606" y="103267"/>
                </a:cubicBezTo>
                <a:lnTo>
                  <a:pt x="31075" y="137636"/>
                </a:lnTo>
                <a:cubicBezTo>
                  <a:pt x="15954" y="150654"/>
                  <a:pt x="6350" y="169902"/>
                  <a:pt x="6350" y="191413"/>
                </a:cubicBezTo>
                <a:cubicBezTo>
                  <a:pt x="6350" y="197922"/>
                  <a:pt x="11628" y="203200"/>
                  <a:pt x="18137" y="203200"/>
                </a:cubicBezTo>
                <a:lnTo>
                  <a:pt x="159663" y="203200"/>
                </a:lnTo>
                <a:cubicBezTo>
                  <a:pt x="166172" y="203200"/>
                  <a:pt x="171450" y="197922"/>
                  <a:pt x="171450" y="191413"/>
                </a:cubicBezTo>
                <a:cubicBezTo>
                  <a:pt x="171450" y="169902"/>
                  <a:pt x="161846" y="150654"/>
                  <a:pt x="146725" y="137676"/>
                </a:cubicBezTo>
                <a:lnTo>
                  <a:pt x="158194" y="103307"/>
                </a:lnTo>
                <a:cubicBezTo>
                  <a:pt x="158552" y="102195"/>
                  <a:pt x="158750" y="101044"/>
                  <a:pt x="158750" y="99854"/>
                </a:cubicBezTo>
                <a:cubicBezTo>
                  <a:pt x="158750" y="93821"/>
                  <a:pt x="153868" y="88940"/>
                  <a:pt x="147836" y="88940"/>
                </a:cubicBezTo>
                <a:lnTo>
                  <a:pt x="139700" y="88940"/>
                </a:lnTo>
                <a:lnTo>
                  <a:pt x="139700" y="88940"/>
                </a:lnTo>
                <a:lnTo>
                  <a:pt x="136009" y="88940"/>
                </a:lnTo>
                <a:cubicBezTo>
                  <a:pt x="138390" y="83066"/>
                  <a:pt x="139700" y="76637"/>
                  <a:pt x="139700" y="69890"/>
                </a:cubicBezTo>
                <a:lnTo>
                  <a:pt x="139700" y="57190"/>
                </a:lnTo>
                <a:lnTo>
                  <a:pt x="149225" y="57190"/>
                </a:lnTo>
                <a:cubicBezTo>
                  <a:pt x="154503" y="57190"/>
                  <a:pt x="158750" y="52943"/>
                  <a:pt x="158750" y="47665"/>
                </a:cubicBezTo>
                <a:cubicBezTo>
                  <a:pt x="158750" y="42386"/>
                  <a:pt x="154503" y="38140"/>
                  <a:pt x="149225" y="38140"/>
                </a:cubicBezTo>
                <a:lnTo>
                  <a:pt x="137041" y="38140"/>
                </a:lnTo>
                <a:cubicBezTo>
                  <a:pt x="132913" y="16827"/>
                  <a:pt x="124381" y="-6310"/>
                  <a:pt x="109934" y="-6310"/>
                </a:cubicBezTo>
                <a:cubicBezTo>
                  <a:pt x="106124" y="-6310"/>
                  <a:pt x="102394" y="-4763"/>
                  <a:pt x="99020" y="-3056"/>
                </a:cubicBezTo>
                <a:cubicBezTo>
                  <a:pt x="95766" y="-1429"/>
                  <a:pt x="91718" y="40"/>
                  <a:pt x="88900" y="40"/>
                </a:cubicBezTo>
                <a:cubicBezTo>
                  <a:pt x="86082" y="40"/>
                  <a:pt x="82034" y="-1429"/>
                  <a:pt x="78780" y="-3056"/>
                </a:cubicBezTo>
                <a:cubicBezTo>
                  <a:pt x="75406" y="-4802"/>
                  <a:pt x="71676" y="-6350"/>
                  <a:pt x="67866" y="-6350"/>
                </a:cubicBezTo>
                <a:close/>
                <a:moveTo>
                  <a:pt x="105053" y="185896"/>
                </a:moveTo>
                <a:lnTo>
                  <a:pt x="95210" y="157758"/>
                </a:lnTo>
                <a:lnTo>
                  <a:pt x="106283" y="144859"/>
                </a:lnTo>
                <a:cubicBezTo>
                  <a:pt x="107355" y="143589"/>
                  <a:pt x="107950" y="142002"/>
                  <a:pt x="107950" y="140335"/>
                </a:cubicBezTo>
                <a:cubicBezTo>
                  <a:pt x="107950" y="136485"/>
                  <a:pt x="104854" y="133390"/>
                  <a:pt x="101005" y="133390"/>
                </a:cubicBezTo>
                <a:lnTo>
                  <a:pt x="76795" y="133390"/>
                </a:lnTo>
                <a:cubicBezTo>
                  <a:pt x="72946" y="133390"/>
                  <a:pt x="69850" y="136485"/>
                  <a:pt x="69850" y="140335"/>
                </a:cubicBezTo>
                <a:cubicBezTo>
                  <a:pt x="69850" y="142002"/>
                  <a:pt x="70445" y="143589"/>
                  <a:pt x="71517" y="144859"/>
                </a:cubicBezTo>
                <a:lnTo>
                  <a:pt x="82590" y="157758"/>
                </a:lnTo>
                <a:lnTo>
                  <a:pt x="72747" y="185896"/>
                </a:lnTo>
                <a:lnTo>
                  <a:pt x="50125" y="114300"/>
                </a:lnTo>
                <a:lnTo>
                  <a:pt x="64294" y="114300"/>
                </a:lnTo>
                <a:cubicBezTo>
                  <a:pt x="71596" y="118348"/>
                  <a:pt x="79970" y="120650"/>
                  <a:pt x="88900" y="120650"/>
                </a:cubicBezTo>
                <a:cubicBezTo>
                  <a:pt x="97830" y="120650"/>
                  <a:pt x="106204" y="118348"/>
                  <a:pt x="113506" y="114300"/>
                </a:cubicBezTo>
                <a:lnTo>
                  <a:pt x="127675" y="114300"/>
                </a:lnTo>
                <a:lnTo>
                  <a:pt x="105053" y="185896"/>
                </a:lnTo>
                <a:close/>
                <a:moveTo>
                  <a:pt x="88900" y="101600"/>
                </a:moveTo>
                <a:cubicBezTo>
                  <a:pt x="75128" y="101600"/>
                  <a:pt x="63421" y="92829"/>
                  <a:pt x="59015" y="80566"/>
                </a:cubicBezTo>
                <a:cubicBezTo>
                  <a:pt x="61277" y="81836"/>
                  <a:pt x="63897" y="82550"/>
                  <a:pt x="66675" y="82550"/>
                </a:cubicBezTo>
                <a:lnTo>
                  <a:pt x="71596" y="82550"/>
                </a:lnTo>
                <a:cubicBezTo>
                  <a:pt x="78145" y="82550"/>
                  <a:pt x="83939" y="78343"/>
                  <a:pt x="86003" y="72152"/>
                </a:cubicBezTo>
                <a:cubicBezTo>
                  <a:pt x="86916" y="69374"/>
                  <a:pt x="90845" y="69374"/>
                  <a:pt x="91757" y="72152"/>
                </a:cubicBezTo>
                <a:cubicBezTo>
                  <a:pt x="93821" y="78343"/>
                  <a:pt x="99655" y="82550"/>
                  <a:pt x="106164" y="82550"/>
                </a:cubicBezTo>
                <a:lnTo>
                  <a:pt x="111085" y="82550"/>
                </a:lnTo>
                <a:cubicBezTo>
                  <a:pt x="113863" y="82550"/>
                  <a:pt x="116483" y="81836"/>
                  <a:pt x="118745" y="80566"/>
                </a:cubicBezTo>
                <a:cubicBezTo>
                  <a:pt x="114340" y="92829"/>
                  <a:pt x="102632" y="101600"/>
                  <a:pt x="88860" y="101600"/>
                </a:cubicBez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14" name="Text 11"/>
          <p:cNvSpPr/>
          <p:nvPr/>
        </p:nvSpPr>
        <p:spPr>
          <a:xfrm>
            <a:off x="7035799" y="2444750"/>
            <a:ext cx="509620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信息失真：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身份、形象易造假，存在欺骗风险。</a:t>
            </a:r>
            <a:endParaRPr lang="en-US" sz="2400" dirty="0"/>
          </a:p>
        </p:txBody>
      </p:sp>
      <p:sp>
        <p:nvSpPr>
          <p:cNvPr id="15" name="Shape 12"/>
          <p:cNvSpPr/>
          <p:nvPr/>
        </p:nvSpPr>
        <p:spPr>
          <a:xfrm>
            <a:off x="6705600" y="3314666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114300" y="25400"/>
                </a:moveTo>
                <a:cubicBezTo>
                  <a:pt x="25400" y="25400"/>
                  <a:pt x="0" y="63500"/>
                  <a:pt x="0" y="107950"/>
                </a:cubicBezTo>
                <a:cubicBezTo>
                  <a:pt x="0" y="152400"/>
                  <a:pt x="31750" y="177800"/>
                  <a:pt x="69850" y="177800"/>
                </a:cubicBezTo>
                <a:lnTo>
                  <a:pt x="73184" y="177800"/>
                </a:lnTo>
                <a:cubicBezTo>
                  <a:pt x="82788" y="177800"/>
                  <a:pt x="91599" y="172363"/>
                  <a:pt x="95885" y="163751"/>
                </a:cubicBezTo>
                <a:lnTo>
                  <a:pt x="105093" y="145375"/>
                </a:lnTo>
                <a:cubicBezTo>
                  <a:pt x="106839" y="141883"/>
                  <a:pt x="110371" y="139700"/>
                  <a:pt x="114300" y="139700"/>
                </a:cubicBezTo>
                <a:cubicBezTo>
                  <a:pt x="118229" y="139700"/>
                  <a:pt x="121761" y="141883"/>
                  <a:pt x="123507" y="145375"/>
                </a:cubicBezTo>
                <a:lnTo>
                  <a:pt x="132715" y="163751"/>
                </a:lnTo>
                <a:cubicBezTo>
                  <a:pt x="137001" y="172363"/>
                  <a:pt x="145812" y="177800"/>
                  <a:pt x="155416" y="177800"/>
                </a:cubicBezTo>
                <a:lnTo>
                  <a:pt x="158750" y="177800"/>
                </a:lnTo>
                <a:cubicBezTo>
                  <a:pt x="196850" y="177800"/>
                  <a:pt x="228600" y="152400"/>
                  <a:pt x="228600" y="107950"/>
                </a:cubicBezTo>
                <a:cubicBezTo>
                  <a:pt x="228600" y="63500"/>
                  <a:pt x="203200" y="25400"/>
                  <a:pt x="114300" y="25400"/>
                </a:cubicBezTo>
                <a:close/>
                <a:moveTo>
                  <a:pt x="38100" y="101600"/>
                </a:moveTo>
                <a:cubicBezTo>
                  <a:pt x="38100" y="87581"/>
                  <a:pt x="49481" y="76200"/>
                  <a:pt x="63500" y="76200"/>
                </a:cubicBezTo>
                <a:cubicBezTo>
                  <a:pt x="77519" y="76200"/>
                  <a:pt x="88900" y="87581"/>
                  <a:pt x="88900" y="101600"/>
                </a:cubicBezTo>
                <a:cubicBezTo>
                  <a:pt x="88900" y="115619"/>
                  <a:pt x="77519" y="127000"/>
                  <a:pt x="63500" y="127000"/>
                </a:cubicBezTo>
                <a:cubicBezTo>
                  <a:pt x="49481" y="127000"/>
                  <a:pt x="38100" y="115619"/>
                  <a:pt x="38100" y="101600"/>
                </a:cubicBezTo>
                <a:close/>
                <a:moveTo>
                  <a:pt x="165100" y="76200"/>
                </a:moveTo>
                <a:cubicBezTo>
                  <a:pt x="179119" y="76200"/>
                  <a:pt x="190500" y="87581"/>
                  <a:pt x="190500" y="101600"/>
                </a:cubicBezTo>
                <a:cubicBezTo>
                  <a:pt x="190500" y="115619"/>
                  <a:pt x="179119" y="127000"/>
                  <a:pt x="165100" y="127000"/>
                </a:cubicBezTo>
                <a:cubicBezTo>
                  <a:pt x="151081" y="127000"/>
                  <a:pt x="139700" y="115619"/>
                  <a:pt x="139700" y="101600"/>
                </a:cubicBezTo>
                <a:cubicBezTo>
                  <a:pt x="139700" y="87581"/>
                  <a:pt x="151081" y="76200"/>
                  <a:pt x="165100" y="76200"/>
                </a:cubicBez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16" name="Text 13"/>
          <p:cNvSpPr/>
          <p:nvPr/>
        </p:nvSpPr>
        <p:spPr>
          <a:xfrm>
            <a:off x="7048499" y="3314666"/>
            <a:ext cx="4850081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情感欺诈：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易遇海王、PUA，造成情感伤害。</a:t>
            </a:r>
            <a:endParaRPr lang="en-US" sz="2400" dirty="0"/>
          </a:p>
        </p:txBody>
      </p:sp>
      <p:sp>
        <p:nvSpPr>
          <p:cNvPr id="17" name="Shape 14"/>
          <p:cNvSpPr/>
          <p:nvPr/>
        </p:nvSpPr>
        <p:spPr>
          <a:xfrm>
            <a:off x="6718300" y="431165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25400" y="25400"/>
                </a:moveTo>
                <a:cubicBezTo>
                  <a:pt x="11390" y="25400"/>
                  <a:pt x="0" y="36790"/>
                  <a:pt x="0" y="50800"/>
                </a:cubicBezTo>
                <a:lnTo>
                  <a:pt x="0" y="152400"/>
                </a:lnTo>
                <a:cubicBezTo>
                  <a:pt x="0" y="166410"/>
                  <a:pt x="11390" y="177800"/>
                  <a:pt x="25400" y="177800"/>
                </a:cubicBezTo>
                <a:lnTo>
                  <a:pt x="177800" y="177800"/>
                </a:lnTo>
                <a:cubicBezTo>
                  <a:pt x="191810" y="177800"/>
                  <a:pt x="203200" y="166410"/>
                  <a:pt x="203200" y="152400"/>
                </a:cubicBezTo>
                <a:lnTo>
                  <a:pt x="203200" y="50800"/>
                </a:lnTo>
                <a:cubicBezTo>
                  <a:pt x="203200" y="36790"/>
                  <a:pt x="191810" y="25400"/>
                  <a:pt x="177800" y="25400"/>
                </a:cubicBezTo>
                <a:lnTo>
                  <a:pt x="25400" y="25400"/>
                </a:lnTo>
                <a:close/>
                <a:moveTo>
                  <a:pt x="34925" y="50800"/>
                </a:moveTo>
                <a:lnTo>
                  <a:pt x="168275" y="50800"/>
                </a:lnTo>
                <a:cubicBezTo>
                  <a:pt x="173553" y="50800"/>
                  <a:pt x="177800" y="55047"/>
                  <a:pt x="177800" y="60325"/>
                </a:cubicBezTo>
                <a:cubicBezTo>
                  <a:pt x="177800" y="65603"/>
                  <a:pt x="173553" y="69850"/>
                  <a:pt x="168275" y="69850"/>
                </a:cubicBezTo>
                <a:lnTo>
                  <a:pt x="34925" y="69850"/>
                </a:lnTo>
                <a:cubicBezTo>
                  <a:pt x="29647" y="69850"/>
                  <a:pt x="25400" y="65603"/>
                  <a:pt x="25400" y="60325"/>
                </a:cubicBezTo>
                <a:cubicBezTo>
                  <a:pt x="25400" y="55047"/>
                  <a:pt x="29647" y="50800"/>
                  <a:pt x="34925" y="50800"/>
                </a:cubicBez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18" name="Text 15"/>
          <p:cNvSpPr/>
          <p:nvPr/>
        </p:nvSpPr>
        <p:spPr>
          <a:xfrm>
            <a:off x="7048500" y="4260851"/>
            <a:ext cx="4632913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注意力分散：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多线程交往，难以深入了解。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1600200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理论归纳：超现实理想化与异步偏差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806700" y="2159000"/>
            <a:ext cx="6683809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线上形象管理与异步交流，共同导致了我们对网络对象产生认知偏差与情感加速。</a:t>
            </a:r>
            <a:endParaRPr lang="en-US" sz="2000" dirty="0"/>
          </a:p>
        </p:txBody>
      </p:sp>
      <p:sp>
        <p:nvSpPr>
          <p:cNvPr id="5" name="Shape 2"/>
          <p:cNvSpPr/>
          <p:nvPr/>
        </p:nvSpPr>
        <p:spPr>
          <a:xfrm>
            <a:off x="1981200" y="29210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6" name="Shape 3"/>
          <p:cNvSpPr/>
          <p:nvPr/>
        </p:nvSpPr>
        <p:spPr>
          <a:xfrm>
            <a:off x="2305050" y="3302000"/>
            <a:ext cx="571500" cy="457200"/>
          </a:xfrm>
          <a:custGeom>
            <a:avLst/>
            <a:gdLst/>
            <a:ahLst/>
            <a:cxnLst/>
            <a:rect l="l" t="t" r="r" b="b"/>
            <a:pathLst>
              <a:path w="571500" h="457200">
                <a:moveTo>
                  <a:pt x="228689" y="221456"/>
                </a:moveTo>
                <a:cubicBezTo>
                  <a:pt x="287830" y="221456"/>
                  <a:pt x="335846" y="173441"/>
                  <a:pt x="335846" y="114300"/>
                </a:cubicBezTo>
                <a:cubicBezTo>
                  <a:pt x="335846" y="55159"/>
                  <a:pt x="287830" y="7144"/>
                  <a:pt x="228689" y="7144"/>
                </a:cubicBezTo>
                <a:cubicBezTo>
                  <a:pt x="169548" y="7144"/>
                  <a:pt x="121533" y="55159"/>
                  <a:pt x="121533" y="114300"/>
                </a:cubicBezTo>
                <a:cubicBezTo>
                  <a:pt x="121533" y="173441"/>
                  <a:pt x="169548" y="221456"/>
                  <a:pt x="228689" y="221456"/>
                </a:cubicBezTo>
                <a:close/>
                <a:moveTo>
                  <a:pt x="202168" y="271463"/>
                </a:moveTo>
                <a:cubicBezTo>
                  <a:pt x="114211" y="271463"/>
                  <a:pt x="42952" y="342721"/>
                  <a:pt x="42952" y="430679"/>
                </a:cubicBezTo>
                <a:cubicBezTo>
                  <a:pt x="42952" y="445324"/>
                  <a:pt x="54828" y="457200"/>
                  <a:pt x="69473" y="457200"/>
                </a:cubicBezTo>
                <a:lnTo>
                  <a:pt x="244941" y="457200"/>
                </a:lnTo>
                <a:lnTo>
                  <a:pt x="254675" y="408533"/>
                </a:lnTo>
                <a:cubicBezTo>
                  <a:pt x="258514" y="389156"/>
                  <a:pt x="268069" y="371386"/>
                  <a:pt x="282000" y="357455"/>
                </a:cubicBezTo>
                <a:lnTo>
                  <a:pt x="342096" y="297359"/>
                </a:lnTo>
                <a:cubicBezTo>
                  <a:pt x="317093" y="281017"/>
                  <a:pt x="287268" y="271552"/>
                  <a:pt x="255121" y="271552"/>
                </a:cubicBezTo>
                <a:lnTo>
                  <a:pt x="202079" y="271552"/>
                </a:lnTo>
                <a:close/>
                <a:moveTo>
                  <a:pt x="296734" y="416927"/>
                </a:moveTo>
                <a:lnTo>
                  <a:pt x="286107" y="470148"/>
                </a:lnTo>
                <a:cubicBezTo>
                  <a:pt x="285929" y="470952"/>
                  <a:pt x="285839" y="471845"/>
                  <a:pt x="285839" y="472738"/>
                </a:cubicBezTo>
                <a:cubicBezTo>
                  <a:pt x="285839" y="479881"/>
                  <a:pt x="291644" y="485775"/>
                  <a:pt x="298877" y="485775"/>
                </a:cubicBezTo>
                <a:cubicBezTo>
                  <a:pt x="299770" y="485775"/>
                  <a:pt x="300573" y="485686"/>
                  <a:pt x="301466" y="485507"/>
                </a:cubicBezTo>
                <a:lnTo>
                  <a:pt x="354687" y="474881"/>
                </a:lnTo>
                <a:cubicBezTo>
                  <a:pt x="365760" y="472648"/>
                  <a:pt x="375940" y="467201"/>
                  <a:pt x="383887" y="459254"/>
                </a:cubicBezTo>
                <a:lnTo>
                  <a:pt x="490061" y="353080"/>
                </a:lnTo>
                <a:lnTo>
                  <a:pt x="418624" y="281642"/>
                </a:lnTo>
                <a:lnTo>
                  <a:pt x="312450" y="387816"/>
                </a:lnTo>
                <a:cubicBezTo>
                  <a:pt x="304502" y="395764"/>
                  <a:pt x="299055" y="405944"/>
                  <a:pt x="296823" y="417016"/>
                </a:cubicBezTo>
                <a:close/>
                <a:moveTo>
                  <a:pt x="535871" y="307092"/>
                </a:moveTo>
                <a:cubicBezTo>
                  <a:pt x="555605" y="287357"/>
                  <a:pt x="555605" y="255389"/>
                  <a:pt x="535871" y="235654"/>
                </a:cubicBezTo>
                <a:cubicBezTo>
                  <a:pt x="516136" y="215920"/>
                  <a:pt x="484168" y="215920"/>
                  <a:pt x="464433" y="235654"/>
                </a:cubicBezTo>
                <a:lnTo>
                  <a:pt x="438716" y="261372"/>
                </a:lnTo>
                <a:lnTo>
                  <a:pt x="510153" y="332809"/>
                </a:lnTo>
                <a:lnTo>
                  <a:pt x="535871" y="307092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7" name="Text 4"/>
          <p:cNvSpPr/>
          <p:nvPr/>
        </p:nvSpPr>
        <p:spPr>
          <a:xfrm>
            <a:off x="1701800" y="4292600"/>
            <a:ext cx="1778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超现实理想化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254000" y="4749800"/>
            <a:ext cx="4673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线上形象管理易</a:t>
            </a:r>
            <a:r>
              <a:rPr lang="en-US" sz="2000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放大优点、隐藏缺点 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，我们爱上的是对方精心打造的“人设”。</a:t>
            </a:r>
            <a:endParaRPr lang="en-US" sz="2000" dirty="0"/>
          </a:p>
        </p:txBody>
      </p:sp>
      <p:sp>
        <p:nvSpPr>
          <p:cNvPr id="9" name="Shape 6"/>
          <p:cNvSpPr/>
          <p:nvPr/>
        </p:nvSpPr>
        <p:spPr>
          <a:xfrm>
            <a:off x="5895975" y="3860800"/>
            <a:ext cx="400050" cy="457200"/>
          </a:xfrm>
          <a:custGeom>
            <a:avLst/>
            <a:gdLst/>
            <a:ahLst/>
            <a:cxnLst/>
            <a:rect l="l" t="t" r="r" b="b"/>
            <a:pathLst>
              <a:path w="400050" h="457200">
                <a:moveTo>
                  <a:pt x="228600" y="57150"/>
                </a:moveTo>
                <a:cubicBezTo>
                  <a:pt x="228600" y="41344"/>
                  <a:pt x="215831" y="28575"/>
                  <a:pt x="200025" y="28575"/>
                </a:cubicBezTo>
                <a:cubicBezTo>
                  <a:pt x="184219" y="28575"/>
                  <a:pt x="171450" y="41344"/>
                  <a:pt x="171450" y="57150"/>
                </a:cubicBezTo>
                <a:lnTo>
                  <a:pt x="171450" y="200025"/>
                </a:lnTo>
                <a:lnTo>
                  <a:pt x="28575" y="200025"/>
                </a:lnTo>
                <a:cubicBezTo>
                  <a:pt x="12769" y="200025"/>
                  <a:pt x="0" y="212794"/>
                  <a:pt x="0" y="228600"/>
                </a:cubicBezTo>
                <a:cubicBezTo>
                  <a:pt x="0" y="244406"/>
                  <a:pt x="12769" y="257175"/>
                  <a:pt x="28575" y="257175"/>
                </a:cubicBezTo>
                <a:lnTo>
                  <a:pt x="171450" y="257175"/>
                </a:lnTo>
                <a:lnTo>
                  <a:pt x="171450" y="400050"/>
                </a:lnTo>
                <a:cubicBezTo>
                  <a:pt x="171450" y="415856"/>
                  <a:pt x="184219" y="428625"/>
                  <a:pt x="200025" y="428625"/>
                </a:cubicBezTo>
                <a:cubicBezTo>
                  <a:pt x="215831" y="428625"/>
                  <a:pt x="228600" y="415856"/>
                  <a:pt x="228600" y="400050"/>
                </a:cubicBezTo>
                <a:lnTo>
                  <a:pt x="228600" y="257175"/>
                </a:lnTo>
                <a:lnTo>
                  <a:pt x="371475" y="257175"/>
                </a:lnTo>
                <a:cubicBezTo>
                  <a:pt x="387281" y="257175"/>
                  <a:pt x="400050" y="244406"/>
                  <a:pt x="400050" y="228600"/>
                </a:cubicBezTo>
                <a:cubicBezTo>
                  <a:pt x="400050" y="212794"/>
                  <a:pt x="387281" y="200025"/>
                  <a:pt x="371475" y="200025"/>
                </a:cubicBezTo>
                <a:lnTo>
                  <a:pt x="228600" y="200025"/>
                </a:lnTo>
                <a:lnTo>
                  <a:pt x="228600" y="57150"/>
                </a:lnTo>
                <a:close/>
              </a:path>
            </a:pathLst>
          </a:custGeom>
          <a:solidFill>
            <a:srgbClr val="E6E6FA"/>
          </a:solidFill>
          <a:ln/>
        </p:spPr>
      </p:sp>
      <p:sp>
        <p:nvSpPr>
          <p:cNvPr id="10" name="Shape 7"/>
          <p:cNvSpPr/>
          <p:nvPr/>
        </p:nvSpPr>
        <p:spPr>
          <a:xfrm>
            <a:off x="8991600" y="29210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11" name="Shape 8"/>
          <p:cNvSpPr/>
          <p:nvPr/>
        </p:nvSpPr>
        <p:spPr>
          <a:xfrm>
            <a:off x="9344025" y="33020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342900" y="128588"/>
                </a:moveTo>
                <a:cubicBezTo>
                  <a:pt x="342900" y="215384"/>
                  <a:pt x="266105" y="285750"/>
                  <a:pt x="171450" y="285750"/>
                </a:cubicBezTo>
                <a:cubicBezTo>
                  <a:pt x="147608" y="285750"/>
                  <a:pt x="124926" y="281285"/>
                  <a:pt x="104299" y="273248"/>
                </a:cubicBezTo>
                <a:lnTo>
                  <a:pt x="31433" y="311825"/>
                </a:lnTo>
                <a:cubicBezTo>
                  <a:pt x="23128" y="316200"/>
                  <a:pt x="12948" y="314682"/>
                  <a:pt x="6251" y="308074"/>
                </a:cubicBezTo>
                <a:cubicBezTo>
                  <a:pt x="-446" y="301466"/>
                  <a:pt x="-1965" y="291197"/>
                  <a:pt x="2500" y="282893"/>
                </a:cubicBezTo>
                <a:lnTo>
                  <a:pt x="34290" y="222885"/>
                </a:lnTo>
                <a:cubicBezTo>
                  <a:pt x="12769" y="196632"/>
                  <a:pt x="0" y="163949"/>
                  <a:pt x="0" y="128588"/>
                </a:cubicBezTo>
                <a:cubicBezTo>
                  <a:pt x="0" y="41791"/>
                  <a:pt x="76795" y="-28575"/>
                  <a:pt x="171450" y="-28575"/>
                </a:cubicBezTo>
                <a:cubicBezTo>
                  <a:pt x="266105" y="-28575"/>
                  <a:pt x="342900" y="41791"/>
                  <a:pt x="342900" y="128588"/>
                </a:cubicBezTo>
                <a:close/>
                <a:moveTo>
                  <a:pt x="342900" y="457200"/>
                </a:moveTo>
                <a:cubicBezTo>
                  <a:pt x="258872" y="457200"/>
                  <a:pt x="188952" y="401747"/>
                  <a:pt x="174308" y="328613"/>
                </a:cubicBezTo>
                <a:cubicBezTo>
                  <a:pt x="281464" y="327273"/>
                  <a:pt x="374600" y="251014"/>
                  <a:pt x="384870" y="147608"/>
                </a:cubicBezTo>
                <a:cubicBezTo>
                  <a:pt x="459254" y="164753"/>
                  <a:pt x="514350" y="226457"/>
                  <a:pt x="514350" y="300038"/>
                </a:cubicBezTo>
                <a:cubicBezTo>
                  <a:pt x="514350" y="335399"/>
                  <a:pt x="501581" y="368082"/>
                  <a:pt x="480060" y="394335"/>
                </a:cubicBezTo>
                <a:lnTo>
                  <a:pt x="511850" y="454342"/>
                </a:lnTo>
                <a:cubicBezTo>
                  <a:pt x="516225" y="462647"/>
                  <a:pt x="514707" y="472827"/>
                  <a:pt x="508099" y="479524"/>
                </a:cubicBezTo>
                <a:cubicBezTo>
                  <a:pt x="501491" y="486221"/>
                  <a:pt x="491222" y="487740"/>
                  <a:pt x="482917" y="483275"/>
                </a:cubicBezTo>
                <a:lnTo>
                  <a:pt x="410051" y="444698"/>
                </a:lnTo>
                <a:cubicBezTo>
                  <a:pt x="389424" y="452735"/>
                  <a:pt x="366742" y="457200"/>
                  <a:pt x="342900" y="45720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2" name="Text 9"/>
          <p:cNvSpPr/>
          <p:nvPr/>
        </p:nvSpPr>
        <p:spPr>
          <a:xfrm>
            <a:off x="8712200" y="4292600"/>
            <a:ext cx="1778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异步交流偏差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7264400" y="4749800"/>
            <a:ext cx="4673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非即时回复给了我们</a:t>
            </a:r>
            <a:r>
              <a:rPr lang="en-US" sz="2000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脑补和过度解读 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的空间，加速了情感投入。</a:t>
            </a:r>
            <a:endParaRPr lang="en-US" sz="2000" dirty="0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风险雷达：识别危险信号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431</Words>
  <Application>Microsoft Office PowerPoint</Application>
  <PresentationFormat>宽屏</PresentationFormat>
  <Paragraphs>149</Paragraphs>
  <Slides>21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5" baseType="lpstr">
      <vt:lpstr>MiSans</vt:lpstr>
      <vt:lpstr>Arial</vt:lpstr>
      <vt:lpstr>Noto Sans SC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数字恋爱图鉴：网络迷情密码全解析</dc:title>
  <dc:subject>数字恋爱图鉴：网络迷情密码全解析</dc:subject>
  <dc:creator>Kimi</dc:creator>
  <cp:lastModifiedBy>Xiaoling Li</cp:lastModifiedBy>
  <cp:revision>5</cp:revision>
  <dcterms:created xsi:type="dcterms:W3CDTF">2025-11-05T12:06:22Z</dcterms:created>
  <dcterms:modified xsi:type="dcterms:W3CDTF">2025-11-09T03:27:58Z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{"Label":"数字恋爱图鉴：网络迷情密码全解析","ContentProducer":"001191110108MACG2KBH8F10000","ProduceID":"d45jmj6c8f2djii77cm0","ReservedCode1":"","ContentPropagator":"001191110108MACG2KBH8F20000","PropagateID":"d45jmj6c8f2djii77cm0","ReservedCode2":""}</vt:lpwstr>
  </property>
</Properties>
</file>