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12192000"/>
  <p:embeddedFontLst>
    <p:embeddedFont>
      <p:font typeface="MiSans" panose="02010600030101010101" charset="-122"/>
      <p:regular r:id="rId20"/>
    </p:embeddedFont>
    <p:embeddedFont>
      <p:font typeface="Noto Sans SC" panose="020B0200000000000000" pitchFamily="34" charset="-122"/>
      <p:regular r:id="rId21"/>
      <p:bold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image" Target="../media/image10.png"/><Relationship Id="rId4" Type="http://schemas.openxmlformats.org/officeDocument/2006/relationships/tags" Target="../tags/tag38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12.jpe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1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4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0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10.png"/><Relationship Id="rId2" Type="http://schemas.openxmlformats.org/officeDocument/2006/relationships/tags" Target="../tags/tag22.xml"/><Relationship Id="rId16" Type="http://schemas.openxmlformats.org/officeDocument/2006/relationships/notesSlide" Target="../notesSlides/notesSlide8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>
            <a:fillRect/>
          </a:stretch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10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：当爱已成往事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——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失恋调适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走出失恋沼泽：把结束变成成长的开始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19500" y="1266307"/>
            <a:ext cx="5334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认知重构：改写你的故事剧本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631950" y="2444750"/>
            <a:ext cx="8496935" cy="3492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将“我被抛弃了”转化为“我主动选择了一段不适合的关系”。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933450" y="3225800"/>
            <a:ext cx="4673600" cy="1117600"/>
          </a:xfrm>
          <a:custGeom>
            <a:avLst/>
            <a:gdLst/>
            <a:ahLst/>
            <a:cxnLst/>
            <a:rect l="l" t="t" r="r" b="b"/>
            <a:pathLst>
              <a:path w="4673600" h="1117600">
                <a:moveTo>
                  <a:pt x="101601" y="0"/>
                </a:moveTo>
                <a:lnTo>
                  <a:pt x="4571999" y="0"/>
                </a:lnTo>
                <a:cubicBezTo>
                  <a:pt x="4628112" y="0"/>
                  <a:pt x="4673600" y="45488"/>
                  <a:pt x="4673600" y="101601"/>
                </a:cubicBezTo>
                <a:lnTo>
                  <a:pt x="4673600" y="1015999"/>
                </a:lnTo>
                <a:cubicBezTo>
                  <a:pt x="4673600" y="1072112"/>
                  <a:pt x="4628112" y="1117600"/>
                  <a:pt x="4571999" y="1117600"/>
                </a:cubicBezTo>
                <a:lnTo>
                  <a:pt x="101601" y="1117600"/>
                </a:lnTo>
                <a:cubicBezTo>
                  <a:pt x="45488" y="1117600"/>
                  <a:pt x="0" y="1072112"/>
                  <a:pt x="0" y="10159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1111250" y="3279775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旧叙事 (受害者)</a:t>
            </a:r>
            <a:endParaRPr lang="en-US" sz="2400" dirty="0"/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399415" y="3869055"/>
            <a:ext cx="595376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他毁了我的青春，我再也找不到这么好的人了。</a:t>
            </a:r>
          </a:p>
        </p:txBody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5838825" y="3556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48781"/>
                </a:moveTo>
                <a:cubicBezTo>
                  <a:pt x="517118" y="237619"/>
                  <a:pt x="517118" y="219492"/>
                  <a:pt x="505956" y="208330"/>
                </a:cubicBezTo>
                <a:lnTo>
                  <a:pt x="391656" y="94030"/>
                </a:lnTo>
                <a:cubicBezTo>
                  <a:pt x="380494" y="82868"/>
                  <a:pt x="362367" y="82868"/>
                  <a:pt x="351205" y="94030"/>
                </a:cubicBezTo>
                <a:cubicBezTo>
                  <a:pt x="340043" y="105192"/>
                  <a:pt x="340043" y="123319"/>
                  <a:pt x="351205" y="134481"/>
                </a:cubicBezTo>
                <a:lnTo>
                  <a:pt x="416749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416749" y="257175"/>
                </a:lnTo>
                <a:lnTo>
                  <a:pt x="351205" y="322719"/>
                </a:lnTo>
                <a:cubicBezTo>
                  <a:pt x="340042" y="333881"/>
                  <a:pt x="340042" y="352008"/>
                  <a:pt x="351205" y="363170"/>
                </a:cubicBezTo>
                <a:cubicBezTo>
                  <a:pt x="362367" y="374333"/>
                  <a:pt x="380494" y="374333"/>
                  <a:pt x="391656" y="363170"/>
                </a:cubicBezTo>
                <a:lnTo>
                  <a:pt x="505956" y="248870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6584950" y="3098800"/>
            <a:ext cx="4673600" cy="1371600"/>
          </a:xfrm>
          <a:custGeom>
            <a:avLst/>
            <a:gdLst/>
            <a:ahLst/>
            <a:cxnLst/>
            <a:rect l="l" t="t" r="r" b="b"/>
            <a:pathLst>
              <a:path w="4673600" h="1371600">
                <a:moveTo>
                  <a:pt x="101594" y="0"/>
                </a:moveTo>
                <a:lnTo>
                  <a:pt x="4572006" y="0"/>
                </a:lnTo>
                <a:cubicBezTo>
                  <a:pt x="4628115" y="0"/>
                  <a:pt x="4673600" y="45485"/>
                  <a:pt x="4673600" y="101594"/>
                </a:cubicBezTo>
                <a:lnTo>
                  <a:pt x="4673600" y="1270006"/>
                </a:lnTo>
                <a:cubicBezTo>
                  <a:pt x="4673600" y="1326115"/>
                  <a:pt x="4628115" y="1371600"/>
                  <a:pt x="45720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</p:spPr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6673850" y="3225800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新叙事 (学习者)</a:t>
            </a:r>
            <a:endParaRPr lang="en-US" sz="2400" dirty="0"/>
          </a:p>
        </p:txBody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6950075" y="3635375"/>
            <a:ext cx="3898265" cy="7207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这段关系让我明白表达需求的重要性，我学会了在亲密中保留自我。</a:t>
            </a:r>
          </a:p>
        </p:txBody>
      </p:sp>
      <p:sp>
        <p:nvSpPr>
          <p:cNvPr id="12" name="Text 9"/>
          <p:cNvSpPr/>
          <p:nvPr/>
        </p:nvSpPr>
        <p:spPr>
          <a:xfrm>
            <a:off x="1447800" y="4970362"/>
            <a:ext cx="9195435" cy="3003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意义由人创造。尝试用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学习者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视角，提取这段经历的个人成长点。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6400" y="406400"/>
            <a:ext cx="190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支持地图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4876800" y="2209800"/>
            <a:ext cx="2438400" cy="2438400"/>
          </a:xfrm>
          <a:custGeom>
            <a:avLst/>
            <a:gdLst/>
            <a:ahLst/>
            <a:cxnLst/>
            <a:rect l="l" t="t" r="r" b="b"/>
            <a:pathLst>
              <a:path w="2438400" h="2438400">
                <a:moveTo>
                  <a:pt x="1219200" y="0"/>
                </a:moveTo>
                <a:lnTo>
                  <a:pt x="1219200" y="0"/>
                </a:lnTo>
                <a:cubicBezTo>
                  <a:pt x="1892095" y="0"/>
                  <a:pt x="2438400" y="546305"/>
                  <a:pt x="2438400" y="1219200"/>
                </a:cubicBezTo>
                <a:lnTo>
                  <a:pt x="2438400" y="1219200"/>
                </a:lnTo>
                <a:cubicBezTo>
                  <a:pt x="2438400" y="1892095"/>
                  <a:pt x="1892095" y="2438400"/>
                  <a:pt x="1219200" y="2438400"/>
                </a:cubicBezTo>
                <a:lnTo>
                  <a:pt x="1219200" y="2438400"/>
                </a:lnTo>
                <a:cubicBezTo>
                  <a:pt x="546305" y="2438400"/>
                  <a:pt x="0" y="1892095"/>
                  <a:pt x="0" y="1219200"/>
                </a:cubicBezTo>
                <a:lnTo>
                  <a:pt x="0" y="1219200"/>
                </a:lnTo>
                <a:cubicBezTo>
                  <a:pt x="0" y="546305"/>
                  <a:pt x="546305" y="0"/>
                  <a:pt x="12192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867400" y="3098800"/>
            <a:ext cx="457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5499100" y="3531870"/>
            <a:ext cx="1238885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核心支持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5499101" y="787400"/>
            <a:ext cx="1238884" cy="812800"/>
          </a:xfrm>
          <a:custGeom>
            <a:avLst/>
            <a:gdLst/>
            <a:ahLst/>
            <a:cxnLst/>
            <a:rect l="l" t="t" r="r" b="b"/>
            <a:pathLst>
              <a:path w="914400" h="812800">
                <a:moveTo>
                  <a:pt x="101600" y="0"/>
                </a:moveTo>
                <a:lnTo>
                  <a:pt x="812800" y="0"/>
                </a:lnTo>
                <a:cubicBezTo>
                  <a:pt x="868875" y="0"/>
                  <a:pt x="914400" y="45525"/>
                  <a:pt x="914400" y="101600"/>
                </a:cubicBezTo>
                <a:lnTo>
                  <a:pt x="914400" y="711200"/>
                </a:lnTo>
                <a:cubicBezTo>
                  <a:pt x="914400" y="767275"/>
                  <a:pt x="868875" y="812800"/>
                  <a:pt x="8128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7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5689600" y="885825"/>
            <a:ext cx="812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内圈</a:t>
            </a:r>
          </a:p>
        </p:txBody>
      </p:sp>
      <p:sp>
        <p:nvSpPr>
          <p:cNvPr id="9" name="Text 6"/>
          <p:cNvSpPr/>
          <p:nvPr/>
        </p:nvSpPr>
        <p:spPr>
          <a:xfrm>
            <a:off x="5295900" y="1247775"/>
            <a:ext cx="1600200" cy="3060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家人挚友</a:t>
            </a:r>
          </a:p>
        </p:txBody>
      </p:sp>
      <p:sp>
        <p:nvSpPr>
          <p:cNvPr id="10" name="Shape 7"/>
          <p:cNvSpPr/>
          <p:nvPr/>
        </p:nvSpPr>
        <p:spPr>
          <a:xfrm>
            <a:off x="7728585" y="3022599"/>
            <a:ext cx="1222909" cy="904507"/>
          </a:xfrm>
          <a:custGeom>
            <a:avLst/>
            <a:gdLst/>
            <a:ahLst/>
            <a:cxnLst/>
            <a:rect l="l" t="t" r="r" b="b"/>
            <a:pathLst>
              <a:path w="914400" h="812800">
                <a:moveTo>
                  <a:pt x="101600" y="0"/>
                </a:moveTo>
                <a:lnTo>
                  <a:pt x="812800" y="0"/>
                </a:lnTo>
                <a:cubicBezTo>
                  <a:pt x="868875" y="0"/>
                  <a:pt x="914400" y="45525"/>
                  <a:pt x="914400" y="101600"/>
                </a:cubicBezTo>
                <a:lnTo>
                  <a:pt x="914400" y="711200"/>
                </a:lnTo>
                <a:cubicBezTo>
                  <a:pt x="914400" y="767275"/>
                  <a:pt x="868875" y="812800"/>
                  <a:pt x="8128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FC0CB">
              <a:alpha val="7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7874000" y="3121025"/>
            <a:ext cx="812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中圈</a:t>
            </a:r>
          </a:p>
        </p:txBody>
      </p:sp>
      <p:sp>
        <p:nvSpPr>
          <p:cNvPr id="12" name="Text 9"/>
          <p:cNvSpPr/>
          <p:nvPr/>
        </p:nvSpPr>
        <p:spPr>
          <a:xfrm>
            <a:off x="7480300" y="3482975"/>
            <a:ext cx="1600200" cy="3060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同学同事</a:t>
            </a:r>
          </a:p>
        </p:txBody>
      </p:sp>
      <p:sp>
        <p:nvSpPr>
          <p:cNvPr id="13" name="Shape 10"/>
          <p:cNvSpPr/>
          <p:nvPr/>
        </p:nvSpPr>
        <p:spPr>
          <a:xfrm>
            <a:off x="5499101" y="5257800"/>
            <a:ext cx="1238884" cy="812800"/>
          </a:xfrm>
          <a:custGeom>
            <a:avLst/>
            <a:gdLst/>
            <a:ahLst/>
            <a:cxnLst/>
            <a:rect l="l" t="t" r="r" b="b"/>
            <a:pathLst>
              <a:path w="914400" h="812800">
                <a:moveTo>
                  <a:pt x="101600" y="0"/>
                </a:moveTo>
                <a:lnTo>
                  <a:pt x="812800" y="0"/>
                </a:lnTo>
                <a:cubicBezTo>
                  <a:pt x="868875" y="0"/>
                  <a:pt x="914400" y="45525"/>
                  <a:pt x="914400" y="101600"/>
                </a:cubicBezTo>
                <a:lnTo>
                  <a:pt x="914400" y="711200"/>
                </a:lnTo>
                <a:cubicBezTo>
                  <a:pt x="914400" y="767275"/>
                  <a:pt x="868875" y="812800"/>
                  <a:pt x="8128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>
              <a:alpha val="7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5689600" y="5356225"/>
            <a:ext cx="812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外圈</a:t>
            </a:r>
          </a:p>
        </p:txBody>
      </p:sp>
      <p:sp>
        <p:nvSpPr>
          <p:cNvPr id="15" name="Text 12"/>
          <p:cNvSpPr/>
          <p:nvPr/>
        </p:nvSpPr>
        <p:spPr>
          <a:xfrm>
            <a:off x="5295900" y="5718175"/>
            <a:ext cx="1600200" cy="3060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专业帮助</a:t>
            </a:r>
          </a:p>
        </p:txBody>
      </p:sp>
      <p:sp>
        <p:nvSpPr>
          <p:cNvPr id="16" name="Text 13"/>
          <p:cNvSpPr/>
          <p:nvPr/>
        </p:nvSpPr>
        <p:spPr>
          <a:xfrm>
            <a:off x="9118600" y="6197600"/>
            <a:ext cx="2844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主动求助是</a:t>
            </a:r>
            <a:r>
              <a:rPr lang="en-US" sz="1400" b="1" dirty="0">
                <a:solidFill>
                  <a:srgbClr val="FFC0CB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成熟表现</a:t>
            </a:r>
            <a:r>
              <a:rPr lang="en-US" sz="1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，而非软弱。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支持网络：让陪伴成为复原力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34754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756778"/>
            <a:ext cx="60198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成长计划书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533650"/>
            <a:ext cx="5842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给三个月后的自己写一封信，设定三个可量化目标：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8F4DAB5-D594-BBD2-C8AE-C0230F6853CD}"/>
              </a:ext>
            </a:extLst>
          </p:cNvPr>
          <p:cNvGrpSpPr/>
          <p:nvPr/>
        </p:nvGrpSpPr>
        <p:grpSpPr>
          <a:xfrm>
            <a:off x="152400" y="3008630"/>
            <a:ext cx="609600" cy="450850"/>
            <a:chOff x="152400" y="3296285"/>
            <a:chExt cx="609600" cy="450850"/>
          </a:xfrm>
        </p:grpSpPr>
        <p:sp>
          <p:nvSpPr>
            <p:cNvPr id="5" name="Shape 2"/>
            <p:cNvSpPr/>
            <p:nvPr>
              <p:custDataLst>
                <p:tags r:id="rId8"/>
              </p:custDataLst>
            </p:nvPr>
          </p:nvSpPr>
          <p:spPr>
            <a:xfrm>
              <a:off x="254000" y="334073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rgbClr val="D8BFD8"/>
            </a:solidFill>
          </p:spPr>
        </p:sp>
        <p:sp>
          <p:nvSpPr>
            <p:cNvPr id="6" name="Text 3"/>
            <p:cNvSpPr/>
            <p:nvPr>
              <p:custDataLst>
                <p:tags r:id="rId9"/>
              </p:custDataLst>
            </p:nvPr>
          </p:nvSpPr>
          <p:spPr>
            <a:xfrm>
              <a:off x="152400" y="3296285"/>
              <a:ext cx="609600" cy="4064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Noto Sans SC" panose="020B0200000000000000" pitchFamily="34" charset="-122"/>
                  <a:ea typeface="Noto Sans SC" panose="020B0200000000000000" pitchFamily="34" charset="-122"/>
                  <a:cs typeface="Noto Sans SC" panose="020B0200000000000000" pitchFamily="34" charset="-120"/>
                </a:rPr>
                <a:t>1</a:t>
              </a:r>
              <a:endParaRPr lang="en-US" sz="1600" dirty="0"/>
            </a:p>
          </p:txBody>
        </p:sp>
      </p:grpSp>
      <p:sp>
        <p:nvSpPr>
          <p:cNvPr id="7" name="Text 4"/>
          <p:cNvSpPr/>
          <p:nvPr>
            <p:custDataLst>
              <p:tags r:id="rId1"/>
            </p:custDataLst>
          </p:nvPr>
        </p:nvSpPr>
        <p:spPr>
          <a:xfrm>
            <a:off x="812800" y="3032694"/>
            <a:ext cx="4760226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情感：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每周跑步2次，释放压力。</a:t>
            </a:r>
            <a:endParaRPr lang="en-US" sz="24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EA86EBD-FDB6-DCCC-9FFA-DD265B109163}"/>
              </a:ext>
            </a:extLst>
          </p:cNvPr>
          <p:cNvGrpSpPr/>
          <p:nvPr/>
        </p:nvGrpSpPr>
        <p:grpSpPr>
          <a:xfrm>
            <a:off x="189295" y="3814027"/>
            <a:ext cx="609600" cy="418398"/>
            <a:chOff x="152400" y="3899535"/>
            <a:chExt cx="609600" cy="418398"/>
          </a:xfrm>
        </p:grpSpPr>
        <p:sp>
          <p:nvSpPr>
            <p:cNvPr id="8" name="Shape 5"/>
            <p:cNvSpPr/>
            <p:nvPr>
              <p:custDataLst>
                <p:tags r:id="rId6"/>
              </p:custDataLst>
            </p:nvPr>
          </p:nvSpPr>
          <p:spPr>
            <a:xfrm>
              <a:off x="254000" y="3911533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</p:sp>
        <p:sp>
          <p:nvSpPr>
            <p:cNvPr id="9" name="Text 6"/>
            <p:cNvSpPr/>
            <p:nvPr>
              <p:custDataLst>
                <p:tags r:id="rId7"/>
              </p:custDataLst>
            </p:nvPr>
          </p:nvSpPr>
          <p:spPr>
            <a:xfrm>
              <a:off x="152400" y="3899535"/>
              <a:ext cx="609600" cy="4064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Noto Sans SC" panose="020B0200000000000000" pitchFamily="34" charset="-122"/>
                  <a:ea typeface="Noto Sans SC" panose="020B0200000000000000" pitchFamily="34" charset="-122"/>
                  <a:cs typeface="Noto Sans SC" panose="020B0200000000000000" pitchFamily="34" charset="-120"/>
                </a:rPr>
                <a:t>2</a:t>
              </a:r>
              <a:endParaRPr lang="en-US" sz="1600" dirty="0"/>
            </a:p>
          </p:txBody>
        </p:sp>
      </p:grpSp>
      <p:sp>
        <p:nvSpPr>
          <p:cNvPr id="10" name="Text 7"/>
          <p:cNvSpPr/>
          <p:nvPr>
            <p:custDataLst>
              <p:tags r:id="rId2"/>
            </p:custDataLst>
          </p:nvPr>
        </p:nvSpPr>
        <p:spPr>
          <a:xfrm>
            <a:off x="812799" y="3810000"/>
            <a:ext cx="4529221" cy="42645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学业：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报名参加</a:t>
            </a:r>
            <a:r>
              <a:rPr lang="zh-CN" alt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各种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比赛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</a:t>
            </a:r>
            <a:endParaRPr lang="en-US" sz="2400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A59EAFC-9C09-790F-975B-998BBD3435A1}"/>
              </a:ext>
            </a:extLst>
          </p:cNvPr>
          <p:cNvGrpSpPr/>
          <p:nvPr/>
        </p:nvGrpSpPr>
        <p:grpSpPr>
          <a:xfrm>
            <a:off x="203200" y="4542522"/>
            <a:ext cx="609600" cy="436345"/>
            <a:chOff x="152400" y="4324350"/>
            <a:chExt cx="609600" cy="436345"/>
          </a:xfrm>
        </p:grpSpPr>
        <p:sp>
          <p:nvSpPr>
            <p:cNvPr id="11" name="Shape 8"/>
            <p:cNvSpPr/>
            <p:nvPr>
              <p:custDataLst>
                <p:tags r:id="rId4"/>
              </p:custDataLst>
            </p:nvPr>
          </p:nvSpPr>
          <p:spPr>
            <a:xfrm>
              <a:off x="254000" y="435429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chemeClr val="accent2"/>
            </a:solidFill>
          </p:spPr>
        </p:sp>
        <p:sp>
          <p:nvSpPr>
            <p:cNvPr id="12" name="Text 9"/>
            <p:cNvSpPr/>
            <p:nvPr>
              <p:custDataLst>
                <p:tags r:id="rId5"/>
              </p:custDataLst>
            </p:nvPr>
          </p:nvSpPr>
          <p:spPr>
            <a:xfrm>
              <a:off x="152400" y="4324350"/>
              <a:ext cx="609600" cy="4064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Noto Sans SC" panose="020B0200000000000000" pitchFamily="34" charset="-122"/>
                  <a:ea typeface="Noto Sans SC" panose="020B0200000000000000" pitchFamily="34" charset="-122"/>
                  <a:cs typeface="Noto Sans SC" panose="020B0200000000000000" pitchFamily="34" charset="-120"/>
                </a:rPr>
                <a:t>3</a:t>
              </a:r>
              <a:endParaRPr lang="en-US" sz="1600" dirty="0"/>
            </a:p>
          </p:txBody>
        </p:sp>
      </p:grpSp>
      <p:sp>
        <p:nvSpPr>
          <p:cNvPr id="13" name="Text 10"/>
          <p:cNvSpPr/>
          <p:nvPr>
            <p:custDataLst>
              <p:tags r:id="rId3"/>
            </p:custDataLst>
          </p:nvPr>
        </p:nvSpPr>
        <p:spPr>
          <a:xfrm>
            <a:off x="812799" y="4552415"/>
            <a:ext cx="4760227" cy="42645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社交：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每月参加一次社团活动。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F5A29B-FDC2-A091-7B9C-35FF4B3A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99" y="1680049"/>
            <a:ext cx="5504549" cy="34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53000" y="1549400"/>
            <a:ext cx="2667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持续支持资源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219200" y="2413000"/>
            <a:ext cx="4775200" cy="1016000"/>
          </a:xfrm>
          <a:custGeom>
            <a:avLst/>
            <a:gdLst/>
            <a:ahLst/>
            <a:cxnLst/>
            <a:rect l="l" t="t" r="r" b="b"/>
            <a:pathLst>
              <a:path w="4775200" h="1016000">
                <a:moveTo>
                  <a:pt x="101600" y="0"/>
                </a:moveTo>
                <a:lnTo>
                  <a:pt x="4673600" y="0"/>
                </a:lnTo>
                <a:cubicBezTo>
                  <a:pt x="4729675" y="0"/>
                  <a:pt x="4775200" y="45525"/>
                  <a:pt x="4775200" y="101600"/>
                </a:cubicBezTo>
                <a:lnTo>
                  <a:pt x="4775200" y="914400"/>
                </a:lnTo>
                <a:cubicBezTo>
                  <a:pt x="4775200" y="970475"/>
                  <a:pt x="4729675" y="1016000"/>
                  <a:pt x="4673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1516063" y="27305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0" y="142875"/>
                </a:moveTo>
                <a:cubicBezTo>
                  <a:pt x="0" y="116607"/>
                  <a:pt x="21357" y="95250"/>
                  <a:pt x="47625" y="95250"/>
                </a:cubicBezTo>
                <a:lnTo>
                  <a:pt x="95250" y="95250"/>
                </a:lnTo>
                <a:lnTo>
                  <a:pt x="190426" y="9599"/>
                </a:lnTo>
                <a:cubicBezTo>
                  <a:pt x="204043" y="-2604"/>
                  <a:pt x="224656" y="-2604"/>
                  <a:pt x="238199" y="9599"/>
                </a:cubicBezTo>
                <a:lnTo>
                  <a:pt x="333375" y="95250"/>
                </a:lnTo>
                <a:lnTo>
                  <a:pt x="381000" y="95250"/>
                </a:lnTo>
                <a:cubicBezTo>
                  <a:pt x="407268" y="95250"/>
                  <a:pt x="428625" y="116607"/>
                  <a:pt x="428625" y="142875"/>
                </a:cubicBezTo>
                <a:lnTo>
                  <a:pt x="428625" y="333375"/>
                </a:lnTo>
                <a:cubicBezTo>
                  <a:pt x="428625" y="359643"/>
                  <a:pt x="407268" y="381000"/>
                  <a:pt x="381000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142875"/>
                </a:lnTo>
                <a:close/>
                <a:moveTo>
                  <a:pt x="166688" y="279797"/>
                </a:moveTo>
                <a:lnTo>
                  <a:pt x="166688" y="345281"/>
                </a:lnTo>
                <a:lnTo>
                  <a:pt x="261938" y="345281"/>
                </a:lnTo>
                <a:lnTo>
                  <a:pt x="261938" y="279797"/>
                </a:lnTo>
                <a:cubicBezTo>
                  <a:pt x="261938" y="263351"/>
                  <a:pt x="248617" y="250031"/>
                  <a:pt x="232172" y="250031"/>
                </a:cubicBezTo>
                <a:lnTo>
                  <a:pt x="196453" y="250031"/>
                </a:lnTo>
                <a:cubicBezTo>
                  <a:pt x="180008" y="250031"/>
                  <a:pt x="166688" y="263351"/>
                  <a:pt x="166688" y="279797"/>
                </a:cubicBezTo>
                <a:close/>
                <a:moveTo>
                  <a:pt x="83344" y="285750"/>
                </a:moveTo>
                <a:cubicBezTo>
                  <a:pt x="89892" y="285750"/>
                  <a:pt x="95250" y="280392"/>
                  <a:pt x="95250" y="273844"/>
                </a:cubicBezTo>
                <a:lnTo>
                  <a:pt x="95250" y="250031"/>
                </a:lnTo>
                <a:cubicBezTo>
                  <a:pt x="95250" y="243483"/>
                  <a:pt x="89892" y="238125"/>
                  <a:pt x="83344" y="238125"/>
                </a:cubicBezTo>
                <a:lnTo>
                  <a:pt x="59531" y="238125"/>
                </a:lnTo>
                <a:cubicBezTo>
                  <a:pt x="52983" y="238125"/>
                  <a:pt x="47625" y="243483"/>
                  <a:pt x="47625" y="250031"/>
                </a:cubicBezTo>
                <a:lnTo>
                  <a:pt x="47625" y="273844"/>
                </a:lnTo>
                <a:cubicBezTo>
                  <a:pt x="47625" y="280392"/>
                  <a:pt x="52983" y="285750"/>
                  <a:pt x="59531" y="285750"/>
                </a:cubicBezTo>
                <a:lnTo>
                  <a:pt x="83344" y="285750"/>
                </a:lnTo>
                <a:close/>
                <a:moveTo>
                  <a:pt x="95250" y="178594"/>
                </a:moveTo>
                <a:lnTo>
                  <a:pt x="95250" y="154781"/>
                </a:lnTo>
                <a:cubicBezTo>
                  <a:pt x="95250" y="148233"/>
                  <a:pt x="89892" y="142875"/>
                  <a:pt x="83344" y="142875"/>
                </a:cubicBezTo>
                <a:lnTo>
                  <a:pt x="59531" y="142875"/>
                </a:lnTo>
                <a:cubicBezTo>
                  <a:pt x="52983" y="142875"/>
                  <a:pt x="47625" y="148233"/>
                  <a:pt x="47625" y="154781"/>
                </a:cubicBezTo>
                <a:lnTo>
                  <a:pt x="47625" y="178594"/>
                </a:lnTo>
                <a:cubicBezTo>
                  <a:pt x="47625" y="185142"/>
                  <a:pt x="52983" y="190500"/>
                  <a:pt x="59531" y="190500"/>
                </a:cubicBezTo>
                <a:lnTo>
                  <a:pt x="83344" y="190500"/>
                </a:lnTo>
                <a:cubicBezTo>
                  <a:pt x="89892" y="190500"/>
                  <a:pt x="95250" y="185142"/>
                  <a:pt x="95250" y="178594"/>
                </a:cubicBezTo>
                <a:close/>
                <a:moveTo>
                  <a:pt x="369094" y="285750"/>
                </a:moveTo>
                <a:cubicBezTo>
                  <a:pt x="375642" y="285750"/>
                  <a:pt x="381000" y="280392"/>
                  <a:pt x="381000" y="273844"/>
                </a:cubicBezTo>
                <a:lnTo>
                  <a:pt x="381000" y="250031"/>
                </a:lnTo>
                <a:cubicBezTo>
                  <a:pt x="381000" y="243483"/>
                  <a:pt x="375642" y="238125"/>
                  <a:pt x="369094" y="238125"/>
                </a:cubicBezTo>
                <a:lnTo>
                  <a:pt x="345281" y="238125"/>
                </a:lnTo>
                <a:cubicBezTo>
                  <a:pt x="338733" y="238125"/>
                  <a:pt x="333375" y="243483"/>
                  <a:pt x="333375" y="250031"/>
                </a:cubicBezTo>
                <a:lnTo>
                  <a:pt x="333375" y="273844"/>
                </a:lnTo>
                <a:cubicBezTo>
                  <a:pt x="333375" y="280392"/>
                  <a:pt x="338733" y="285750"/>
                  <a:pt x="345281" y="285750"/>
                </a:cubicBezTo>
                <a:lnTo>
                  <a:pt x="369094" y="285750"/>
                </a:lnTo>
                <a:close/>
                <a:moveTo>
                  <a:pt x="381000" y="178594"/>
                </a:moveTo>
                <a:lnTo>
                  <a:pt x="381000" y="154781"/>
                </a:lnTo>
                <a:cubicBezTo>
                  <a:pt x="381000" y="148233"/>
                  <a:pt x="375642" y="142875"/>
                  <a:pt x="369094" y="142875"/>
                </a:cubicBezTo>
                <a:lnTo>
                  <a:pt x="345281" y="142875"/>
                </a:lnTo>
                <a:cubicBezTo>
                  <a:pt x="338733" y="142875"/>
                  <a:pt x="333375" y="148233"/>
                  <a:pt x="333375" y="154781"/>
                </a:cubicBezTo>
                <a:lnTo>
                  <a:pt x="333375" y="178594"/>
                </a:lnTo>
                <a:cubicBezTo>
                  <a:pt x="333375" y="185142"/>
                  <a:pt x="338733" y="190500"/>
                  <a:pt x="345281" y="190500"/>
                </a:cubicBezTo>
                <a:lnTo>
                  <a:pt x="369094" y="190500"/>
                </a:lnTo>
                <a:cubicBezTo>
                  <a:pt x="375642" y="190500"/>
                  <a:pt x="381000" y="185142"/>
                  <a:pt x="381000" y="178594"/>
                </a:cubicBezTo>
                <a:close/>
                <a:moveTo>
                  <a:pt x="214313" y="190500"/>
                </a:moveTo>
                <a:cubicBezTo>
                  <a:pt x="240597" y="190500"/>
                  <a:pt x="261938" y="169160"/>
                  <a:pt x="261938" y="142875"/>
                </a:cubicBezTo>
                <a:cubicBezTo>
                  <a:pt x="261938" y="116590"/>
                  <a:pt x="240597" y="95250"/>
                  <a:pt x="214313" y="95250"/>
                </a:cubicBezTo>
                <a:cubicBezTo>
                  <a:pt x="188028" y="95250"/>
                  <a:pt x="166688" y="116590"/>
                  <a:pt x="166688" y="142875"/>
                </a:cubicBezTo>
                <a:cubicBezTo>
                  <a:pt x="166688" y="169160"/>
                  <a:pt x="188028" y="190500"/>
                  <a:pt x="214313" y="19050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6" name="Text 3"/>
          <p:cNvSpPr/>
          <p:nvPr/>
        </p:nvSpPr>
        <p:spPr>
          <a:xfrm>
            <a:off x="2235200" y="2616200"/>
            <a:ext cx="1651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校心理中心</a:t>
            </a:r>
          </a:p>
        </p:txBody>
      </p:sp>
      <p:sp>
        <p:nvSpPr>
          <p:cNvPr id="7" name="Text 4"/>
          <p:cNvSpPr/>
          <p:nvPr/>
        </p:nvSpPr>
        <p:spPr>
          <a:xfrm>
            <a:off x="2235200" y="2971800"/>
            <a:ext cx="2628265" cy="4171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免费、专业、保密</a:t>
            </a:r>
          </a:p>
        </p:txBody>
      </p:sp>
      <p:sp>
        <p:nvSpPr>
          <p:cNvPr id="8" name="Shape 5"/>
          <p:cNvSpPr/>
          <p:nvPr/>
        </p:nvSpPr>
        <p:spPr>
          <a:xfrm>
            <a:off x="6197600" y="2413000"/>
            <a:ext cx="4775200" cy="1016000"/>
          </a:xfrm>
          <a:custGeom>
            <a:avLst/>
            <a:gdLst/>
            <a:ahLst/>
            <a:cxnLst/>
            <a:rect l="l" t="t" r="r" b="b"/>
            <a:pathLst>
              <a:path w="4775200" h="1016000">
                <a:moveTo>
                  <a:pt x="101600" y="0"/>
                </a:moveTo>
                <a:lnTo>
                  <a:pt x="4673600" y="0"/>
                </a:lnTo>
                <a:cubicBezTo>
                  <a:pt x="4729675" y="0"/>
                  <a:pt x="4775200" y="45525"/>
                  <a:pt x="4775200" y="101600"/>
                </a:cubicBezTo>
                <a:lnTo>
                  <a:pt x="4775200" y="914400"/>
                </a:lnTo>
                <a:cubicBezTo>
                  <a:pt x="4775200" y="970475"/>
                  <a:pt x="4729675" y="1016000"/>
                  <a:pt x="4673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6494463" y="27305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55984" y="-23812"/>
                </a:moveTo>
                <a:cubicBezTo>
                  <a:pt x="351309" y="-23812"/>
                  <a:pt x="428625" y="53504"/>
                  <a:pt x="428625" y="148828"/>
                </a:cubicBezTo>
                <a:cubicBezTo>
                  <a:pt x="428625" y="158725"/>
                  <a:pt x="420663" y="166688"/>
                  <a:pt x="410766" y="166688"/>
                </a:cubicBezTo>
                <a:cubicBezTo>
                  <a:pt x="400869" y="166688"/>
                  <a:pt x="392906" y="158725"/>
                  <a:pt x="392906" y="148828"/>
                </a:cubicBezTo>
                <a:cubicBezTo>
                  <a:pt x="392906" y="73223"/>
                  <a:pt x="331589" y="11906"/>
                  <a:pt x="255984" y="11906"/>
                </a:cubicBezTo>
                <a:cubicBezTo>
                  <a:pt x="246087" y="11906"/>
                  <a:pt x="238125" y="3944"/>
                  <a:pt x="238125" y="-5953"/>
                </a:cubicBezTo>
                <a:cubicBezTo>
                  <a:pt x="238125" y="-15850"/>
                  <a:pt x="246087" y="-23812"/>
                  <a:pt x="255984" y="-23812"/>
                </a:cubicBezTo>
                <a:close/>
                <a:moveTo>
                  <a:pt x="261938" y="119063"/>
                </a:moveTo>
                <a:cubicBezTo>
                  <a:pt x="275080" y="119063"/>
                  <a:pt x="285750" y="129733"/>
                  <a:pt x="285750" y="142875"/>
                </a:cubicBezTo>
                <a:cubicBezTo>
                  <a:pt x="285750" y="156017"/>
                  <a:pt x="275080" y="166688"/>
                  <a:pt x="261938" y="166688"/>
                </a:cubicBezTo>
                <a:cubicBezTo>
                  <a:pt x="248795" y="166688"/>
                  <a:pt x="238125" y="156017"/>
                  <a:pt x="238125" y="142875"/>
                </a:cubicBezTo>
                <a:cubicBezTo>
                  <a:pt x="238125" y="129733"/>
                  <a:pt x="248795" y="119063"/>
                  <a:pt x="261938" y="119063"/>
                </a:cubicBezTo>
                <a:close/>
                <a:moveTo>
                  <a:pt x="238125" y="65484"/>
                </a:moveTo>
                <a:cubicBezTo>
                  <a:pt x="238125" y="55587"/>
                  <a:pt x="246087" y="47625"/>
                  <a:pt x="255984" y="47625"/>
                </a:cubicBezTo>
                <a:cubicBezTo>
                  <a:pt x="311869" y="47625"/>
                  <a:pt x="357188" y="92943"/>
                  <a:pt x="357188" y="148828"/>
                </a:cubicBezTo>
                <a:cubicBezTo>
                  <a:pt x="357188" y="158725"/>
                  <a:pt x="349225" y="166688"/>
                  <a:pt x="339328" y="166688"/>
                </a:cubicBezTo>
                <a:cubicBezTo>
                  <a:pt x="329431" y="166688"/>
                  <a:pt x="321469" y="158725"/>
                  <a:pt x="321469" y="148828"/>
                </a:cubicBezTo>
                <a:cubicBezTo>
                  <a:pt x="321469" y="112663"/>
                  <a:pt x="292150" y="83344"/>
                  <a:pt x="255984" y="83344"/>
                </a:cubicBezTo>
                <a:cubicBezTo>
                  <a:pt x="246087" y="83344"/>
                  <a:pt x="238125" y="75381"/>
                  <a:pt x="238125" y="65484"/>
                </a:cubicBezTo>
                <a:close/>
                <a:moveTo>
                  <a:pt x="107231" y="1042"/>
                </a:moveTo>
                <a:cubicBezTo>
                  <a:pt x="121890" y="-2977"/>
                  <a:pt x="137220" y="4539"/>
                  <a:pt x="143024" y="18529"/>
                </a:cubicBezTo>
                <a:lnTo>
                  <a:pt x="173162" y="90934"/>
                </a:lnTo>
                <a:cubicBezTo>
                  <a:pt x="178296" y="103212"/>
                  <a:pt x="174724" y="117425"/>
                  <a:pt x="164381" y="125909"/>
                </a:cubicBezTo>
                <a:lnTo>
                  <a:pt x="131564" y="152772"/>
                </a:lnTo>
                <a:cubicBezTo>
                  <a:pt x="155749" y="206053"/>
                  <a:pt x="197793" y="249510"/>
                  <a:pt x="250106" y="275481"/>
                </a:cubicBezTo>
                <a:lnTo>
                  <a:pt x="278829" y="240357"/>
                </a:lnTo>
                <a:cubicBezTo>
                  <a:pt x="287238" y="230014"/>
                  <a:pt x="301451" y="226516"/>
                  <a:pt x="313804" y="231577"/>
                </a:cubicBezTo>
                <a:lnTo>
                  <a:pt x="386209" y="261789"/>
                </a:lnTo>
                <a:cubicBezTo>
                  <a:pt x="400199" y="267593"/>
                  <a:pt x="407715" y="282922"/>
                  <a:pt x="403696" y="297582"/>
                </a:cubicBezTo>
                <a:lnTo>
                  <a:pt x="402580" y="301675"/>
                </a:lnTo>
                <a:cubicBezTo>
                  <a:pt x="389483" y="349821"/>
                  <a:pt x="342974" y="390897"/>
                  <a:pt x="286196" y="378916"/>
                </a:cubicBezTo>
                <a:cubicBezTo>
                  <a:pt x="155972" y="351309"/>
                  <a:pt x="53504" y="248841"/>
                  <a:pt x="25896" y="118616"/>
                </a:cubicBezTo>
                <a:cubicBezTo>
                  <a:pt x="13915" y="61838"/>
                  <a:pt x="54992" y="15329"/>
                  <a:pt x="103063" y="2158"/>
                </a:cubicBezTo>
                <a:lnTo>
                  <a:pt x="107156" y="1042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0" name="Text 7"/>
          <p:cNvSpPr/>
          <p:nvPr/>
        </p:nvSpPr>
        <p:spPr>
          <a:xfrm>
            <a:off x="7213599" y="2616200"/>
            <a:ext cx="3229811" cy="3155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青少年心理咨询</a:t>
            </a:r>
            <a:r>
              <a:rPr lang="en-US" sz="2400" b="1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热线</a:t>
            </a:r>
            <a:endParaRPr lang="en-US" sz="2400" b="1" dirty="0">
              <a:solidFill>
                <a:srgbClr val="33333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213600" y="2971800"/>
            <a:ext cx="2231390" cy="4171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12355</a:t>
            </a:r>
          </a:p>
        </p:txBody>
      </p:sp>
      <p:sp>
        <p:nvSpPr>
          <p:cNvPr id="12" name="Shape 9"/>
          <p:cNvSpPr/>
          <p:nvPr/>
        </p:nvSpPr>
        <p:spPr>
          <a:xfrm>
            <a:off x="1219200" y="3632200"/>
            <a:ext cx="4775200" cy="1016000"/>
          </a:xfrm>
          <a:custGeom>
            <a:avLst/>
            <a:gdLst/>
            <a:ahLst/>
            <a:cxnLst/>
            <a:rect l="l" t="t" r="r" b="b"/>
            <a:pathLst>
              <a:path w="4775200" h="1016000">
                <a:moveTo>
                  <a:pt x="101600" y="0"/>
                </a:moveTo>
                <a:lnTo>
                  <a:pt x="4673600" y="0"/>
                </a:lnTo>
                <a:cubicBezTo>
                  <a:pt x="4729675" y="0"/>
                  <a:pt x="4775200" y="45525"/>
                  <a:pt x="4775200" y="101600"/>
                </a:cubicBezTo>
                <a:lnTo>
                  <a:pt x="4775200" y="914400"/>
                </a:lnTo>
                <a:cubicBezTo>
                  <a:pt x="4775200" y="970475"/>
                  <a:pt x="4729675" y="1016000"/>
                  <a:pt x="4673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1492250" y="39497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4" name="Text 11"/>
          <p:cNvSpPr/>
          <p:nvPr/>
        </p:nvSpPr>
        <p:spPr>
          <a:xfrm>
            <a:off x="2235200" y="3835400"/>
            <a:ext cx="1651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线上互助群</a:t>
            </a:r>
          </a:p>
        </p:txBody>
      </p:sp>
      <p:sp>
        <p:nvSpPr>
          <p:cNvPr id="15" name="Text 12"/>
          <p:cNvSpPr/>
          <p:nvPr/>
        </p:nvSpPr>
        <p:spPr>
          <a:xfrm>
            <a:off x="2235200" y="4191000"/>
            <a:ext cx="2628265" cy="4171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匿名、理解、陪伴</a:t>
            </a:r>
          </a:p>
        </p:txBody>
      </p:sp>
      <p:sp>
        <p:nvSpPr>
          <p:cNvPr id="16" name="Shape 13"/>
          <p:cNvSpPr/>
          <p:nvPr/>
        </p:nvSpPr>
        <p:spPr>
          <a:xfrm>
            <a:off x="6197600" y="3632200"/>
            <a:ext cx="4775200" cy="1016000"/>
          </a:xfrm>
          <a:custGeom>
            <a:avLst/>
            <a:gdLst/>
            <a:ahLst/>
            <a:cxnLst/>
            <a:rect l="l" t="t" r="r" b="b"/>
            <a:pathLst>
              <a:path w="4775200" h="1016000">
                <a:moveTo>
                  <a:pt x="101600" y="0"/>
                </a:moveTo>
                <a:lnTo>
                  <a:pt x="4673600" y="0"/>
                </a:lnTo>
                <a:cubicBezTo>
                  <a:pt x="4729675" y="0"/>
                  <a:pt x="4775200" y="45525"/>
                  <a:pt x="4775200" y="101600"/>
                </a:cubicBezTo>
                <a:lnTo>
                  <a:pt x="4775200" y="914400"/>
                </a:lnTo>
                <a:cubicBezTo>
                  <a:pt x="4775200" y="970475"/>
                  <a:pt x="4729675" y="1016000"/>
                  <a:pt x="4673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6542088" y="39497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47625" y="166688"/>
                </a:moveTo>
                <a:cubicBezTo>
                  <a:pt x="47625" y="100905"/>
                  <a:pt x="100905" y="47625"/>
                  <a:pt x="166688" y="47625"/>
                </a:cubicBezTo>
                <a:cubicBezTo>
                  <a:pt x="232470" y="47625"/>
                  <a:pt x="285750" y="100905"/>
                  <a:pt x="285750" y="166688"/>
                </a:cubicBezTo>
                <a:lnTo>
                  <a:pt x="285750" y="194593"/>
                </a:lnTo>
                <a:cubicBezTo>
                  <a:pt x="278309" y="191988"/>
                  <a:pt x="270272" y="190500"/>
                  <a:pt x="261938" y="190500"/>
                </a:cubicBezTo>
                <a:lnTo>
                  <a:pt x="250031" y="190500"/>
                </a:lnTo>
                <a:cubicBezTo>
                  <a:pt x="230312" y="190500"/>
                  <a:pt x="214313" y="206499"/>
                  <a:pt x="214313" y="226219"/>
                </a:cubicBezTo>
                <a:lnTo>
                  <a:pt x="214313" y="321469"/>
                </a:lnTo>
                <a:cubicBezTo>
                  <a:pt x="214313" y="341188"/>
                  <a:pt x="230312" y="357188"/>
                  <a:pt x="250031" y="357188"/>
                </a:cubicBezTo>
                <a:lnTo>
                  <a:pt x="261938" y="357188"/>
                </a:lnTo>
                <a:cubicBezTo>
                  <a:pt x="301377" y="357188"/>
                  <a:pt x="333375" y="325189"/>
                  <a:pt x="333375" y="285750"/>
                </a:cubicBezTo>
                <a:lnTo>
                  <a:pt x="333375" y="166688"/>
                </a:lnTo>
                <a:cubicBezTo>
                  <a:pt x="333375" y="74637"/>
                  <a:pt x="258738" y="0"/>
                  <a:pt x="166688" y="0"/>
                </a:cubicBezTo>
                <a:cubicBezTo>
                  <a:pt x="74637" y="0"/>
                  <a:pt x="0" y="74637"/>
                  <a:pt x="0" y="166688"/>
                </a:cubicBezTo>
                <a:lnTo>
                  <a:pt x="0" y="285750"/>
                </a:lnTo>
                <a:cubicBezTo>
                  <a:pt x="0" y="325189"/>
                  <a:pt x="31998" y="357188"/>
                  <a:pt x="71438" y="357188"/>
                </a:cubicBezTo>
                <a:lnTo>
                  <a:pt x="83344" y="357188"/>
                </a:lnTo>
                <a:cubicBezTo>
                  <a:pt x="103063" y="357188"/>
                  <a:pt x="119063" y="341188"/>
                  <a:pt x="119063" y="321469"/>
                </a:cubicBezTo>
                <a:lnTo>
                  <a:pt x="119063" y="226219"/>
                </a:lnTo>
                <a:cubicBezTo>
                  <a:pt x="119063" y="206499"/>
                  <a:pt x="103063" y="190500"/>
                  <a:pt x="83344" y="190500"/>
                </a:cubicBezTo>
                <a:lnTo>
                  <a:pt x="71438" y="190500"/>
                </a:lnTo>
                <a:cubicBezTo>
                  <a:pt x="63103" y="190500"/>
                  <a:pt x="55066" y="191914"/>
                  <a:pt x="47625" y="194593"/>
                </a:cubicBezTo>
                <a:lnTo>
                  <a:pt x="47625" y="166688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8" name="Text 15"/>
          <p:cNvSpPr/>
          <p:nvPr/>
        </p:nvSpPr>
        <p:spPr>
          <a:xfrm>
            <a:off x="7213600" y="3835400"/>
            <a:ext cx="1778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线下亲友团</a:t>
            </a:r>
            <a:endParaRPr lang="en-US" sz="2400" b="1" dirty="0">
              <a:solidFill>
                <a:srgbClr val="33333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213600" y="4191000"/>
            <a:ext cx="2836545" cy="4171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面对面、全面互动</a:t>
            </a:r>
            <a:endParaRPr lang="en-US" sz="2400" dirty="0">
              <a:solidFill>
                <a:srgbClr val="33333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3424555" y="5054600"/>
            <a:ext cx="5304155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自我调适有边界，专业介入非羞耻。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成长转向：从受害者到学习者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web-img.moonshot.cn/img/pic2.zhimg.com/08e27e8cab42910071edfc27d0b083f9a438215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76800" y="1422400"/>
            <a:ext cx="2438400" cy="2438400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Text 0"/>
          <p:cNvSpPr/>
          <p:nvPr/>
        </p:nvSpPr>
        <p:spPr>
          <a:xfrm>
            <a:off x="5334000" y="4064000"/>
            <a:ext cx="190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结营寄语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561975" y="4724400"/>
            <a:ext cx="11023600" cy="711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失恋不是失败，而是人生必修课。它迫使我们练习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自爱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、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求助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与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。结束是另一种开始，每一段经历都在塑造更完整的我们。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70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9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情绪破冰：让疼痛被看见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阶段定位：找到自己在哪一站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情绪急救：把崩溃变成可控波动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支持网络：让陪伴成为复原力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成长转向：从受害者到学习者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持续支持：把希望带出教室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情绪破冰：让疼痛被看见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0600" y="2176463"/>
            <a:ext cx="102108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走出失恋沼泽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066800" y="2887663"/>
            <a:ext cx="100584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把结束变成成长的开始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219200" y="3700463"/>
            <a:ext cx="9753600" cy="977900"/>
          </a:xfrm>
          <a:custGeom>
            <a:avLst/>
            <a:gdLst/>
            <a:ahLst/>
            <a:cxnLst/>
            <a:rect l="l" t="t" r="r" b="b"/>
            <a:pathLst>
              <a:path w="9753600" h="977900">
                <a:moveTo>
                  <a:pt x="152396" y="0"/>
                </a:moveTo>
                <a:lnTo>
                  <a:pt x="9601204" y="0"/>
                </a:lnTo>
                <a:cubicBezTo>
                  <a:pt x="9685370" y="0"/>
                  <a:pt x="9753600" y="68230"/>
                  <a:pt x="9753600" y="152396"/>
                </a:cubicBezTo>
                <a:lnTo>
                  <a:pt x="9753600" y="825504"/>
                </a:lnTo>
                <a:cubicBezTo>
                  <a:pt x="9753600" y="909670"/>
                  <a:pt x="9685370" y="977900"/>
                  <a:pt x="9601204" y="977900"/>
                </a:cubicBezTo>
                <a:lnTo>
                  <a:pt x="152396" y="977900"/>
                </a:lnTo>
                <a:cubicBezTo>
                  <a:pt x="68286" y="977900"/>
                  <a:pt x="0" y="909614"/>
                  <a:pt x="0" y="8255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409700" y="3792354"/>
            <a:ext cx="9563100" cy="6545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失恋不是失败，而是人生必修课。它迫使我们练习</a:t>
            </a:r>
            <a:r>
              <a:rPr lang="en-US" sz="24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自爱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、</a:t>
            </a:r>
            <a:r>
              <a:rPr lang="en-US" sz="24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求助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与</a:t>
            </a:r>
            <a:r>
              <a:rPr lang="en-US" sz="24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1938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失恋心理五阶段：一场必经的旅程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3581400"/>
            <a:ext cx="11684000" cy="50800"/>
          </a:xfrm>
          <a:custGeom>
            <a:avLst/>
            <a:gdLst/>
            <a:ahLst/>
            <a:cxnLst/>
            <a:rect l="l" t="t" r="r" b="b"/>
            <a:pathLst>
              <a:path w="11684000" h="50800">
                <a:moveTo>
                  <a:pt x="0" y="0"/>
                </a:moveTo>
                <a:lnTo>
                  <a:pt x="11684000" y="0"/>
                </a:lnTo>
                <a:lnTo>
                  <a:pt x="11684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</p:spPr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1219200" y="2362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1117600" y="2362200"/>
            <a:ext cx="609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1193800" y="2870200"/>
            <a:ext cx="68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否认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662305" y="3242310"/>
            <a:ext cx="1519555" cy="33909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"这不是真的"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3556000" y="20574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3454400" y="2057400"/>
            <a:ext cx="609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</a:t>
            </a:r>
            <a:endParaRPr lang="en-US" sz="1600" dirty="0"/>
          </a:p>
        </p:txBody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3530600" y="2565400"/>
            <a:ext cx="68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愤怒</a:t>
            </a:r>
            <a:endParaRPr lang="en-US" sz="1600" dirty="0"/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2759710" y="2937510"/>
            <a:ext cx="2171065" cy="4064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"为什么这样对我"</a:t>
            </a: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5892800" y="2362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4" name="Text 11"/>
          <p:cNvSpPr/>
          <p:nvPr>
            <p:custDataLst>
              <p:tags r:id="rId10"/>
            </p:custDataLst>
          </p:nvPr>
        </p:nvSpPr>
        <p:spPr>
          <a:xfrm>
            <a:off x="5791200" y="2362200"/>
            <a:ext cx="609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5638165" y="2818765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讨价还价</a:t>
            </a:r>
            <a:endParaRPr lang="en-US" sz="1600" dirty="0"/>
          </a:p>
        </p:txBody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5466080" y="3208020"/>
            <a:ext cx="1487805" cy="33909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"如果当初..."</a:t>
            </a:r>
          </a:p>
        </p:txBody>
      </p:sp>
      <p:sp>
        <p:nvSpPr>
          <p:cNvPr id="17" name="Shape 14"/>
          <p:cNvSpPr/>
          <p:nvPr>
            <p:custDataLst>
              <p:tags r:id="rId13"/>
            </p:custDataLst>
          </p:nvPr>
        </p:nvSpPr>
        <p:spPr>
          <a:xfrm>
            <a:off x="8229600" y="20574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8" name="Text 15"/>
          <p:cNvSpPr/>
          <p:nvPr>
            <p:custDataLst>
              <p:tags r:id="rId14"/>
            </p:custDataLst>
          </p:nvPr>
        </p:nvSpPr>
        <p:spPr>
          <a:xfrm>
            <a:off x="8128000" y="2057400"/>
            <a:ext cx="609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4</a:t>
            </a:r>
            <a:endParaRPr lang="en-US" sz="1600" dirty="0"/>
          </a:p>
        </p:txBody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8204200" y="2565400"/>
            <a:ext cx="68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沮丧</a:t>
            </a:r>
            <a:endParaRPr lang="en-US" sz="1600" dirty="0"/>
          </a:p>
        </p:txBody>
      </p:sp>
      <p:sp>
        <p:nvSpPr>
          <p:cNvPr id="20" name="Text 17"/>
          <p:cNvSpPr/>
          <p:nvPr>
            <p:custDataLst>
              <p:tags r:id="rId16"/>
            </p:custDataLst>
          </p:nvPr>
        </p:nvSpPr>
        <p:spPr>
          <a:xfrm>
            <a:off x="7757160" y="2937510"/>
            <a:ext cx="1315720" cy="33909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深切的悲伤</a:t>
            </a:r>
          </a:p>
        </p:txBody>
      </p:sp>
      <p:sp>
        <p:nvSpPr>
          <p:cNvPr id="21" name="Shape 18"/>
          <p:cNvSpPr/>
          <p:nvPr>
            <p:custDataLst>
              <p:tags r:id="rId17"/>
            </p:custDataLst>
          </p:nvPr>
        </p:nvSpPr>
        <p:spPr>
          <a:xfrm>
            <a:off x="10566400" y="2362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22" name="Text 19"/>
          <p:cNvSpPr/>
          <p:nvPr>
            <p:custDataLst>
              <p:tags r:id="rId18"/>
            </p:custDataLst>
          </p:nvPr>
        </p:nvSpPr>
        <p:spPr>
          <a:xfrm>
            <a:off x="10464800" y="2362200"/>
            <a:ext cx="609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5</a:t>
            </a:r>
            <a:endParaRPr lang="en-US" sz="1600" dirty="0"/>
          </a:p>
        </p:txBody>
      </p:sp>
      <p:sp>
        <p:nvSpPr>
          <p:cNvPr id="23" name="Text 20"/>
          <p:cNvSpPr/>
          <p:nvPr>
            <p:custDataLst>
              <p:tags r:id="rId19"/>
            </p:custDataLst>
          </p:nvPr>
        </p:nvSpPr>
        <p:spPr>
          <a:xfrm>
            <a:off x="10541000" y="2870200"/>
            <a:ext cx="68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接受</a:t>
            </a:r>
            <a:endParaRPr lang="en-US" sz="1600" dirty="0"/>
          </a:p>
        </p:txBody>
      </p:sp>
      <p:sp>
        <p:nvSpPr>
          <p:cNvPr id="24" name="Text 21"/>
          <p:cNvSpPr/>
          <p:nvPr>
            <p:custDataLst>
              <p:tags r:id="rId20"/>
            </p:custDataLst>
          </p:nvPr>
        </p:nvSpPr>
        <p:spPr>
          <a:xfrm>
            <a:off x="10005060" y="3242310"/>
            <a:ext cx="1534795" cy="33909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平静面对现实</a:t>
            </a:r>
          </a:p>
        </p:txBody>
      </p:sp>
      <p:sp>
        <p:nvSpPr>
          <p:cNvPr id="25" name="Text 22"/>
          <p:cNvSpPr/>
          <p:nvPr/>
        </p:nvSpPr>
        <p:spPr>
          <a:xfrm>
            <a:off x="165100" y="5410200"/>
            <a:ext cx="11861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提示：阶段并非直线前进，反复与跳跃都是正常的。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阶段定位：找到自己在哪一站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28555" y="1701800"/>
            <a:ext cx="2336800" cy="2336800"/>
          </a:xfrm>
          <a:custGeom>
            <a:avLst/>
            <a:gdLst/>
            <a:ahLst/>
            <a:cxnLst/>
            <a:rect l="l" t="t" r="r" b="b"/>
            <a:pathLst>
              <a:path w="2336800" h="2336800">
                <a:moveTo>
                  <a:pt x="1168400" y="0"/>
                </a:moveTo>
                <a:lnTo>
                  <a:pt x="1168400" y="0"/>
                </a:lnTo>
                <a:cubicBezTo>
                  <a:pt x="1813258" y="0"/>
                  <a:pt x="2336800" y="523542"/>
                  <a:pt x="2336800" y="1168400"/>
                </a:cubicBezTo>
                <a:lnTo>
                  <a:pt x="2336800" y="1168400"/>
                </a:lnTo>
                <a:cubicBezTo>
                  <a:pt x="2336800" y="1813258"/>
                  <a:pt x="1813258" y="2336800"/>
                  <a:pt x="1168400" y="2336800"/>
                </a:cubicBezTo>
                <a:lnTo>
                  <a:pt x="1168400" y="2336800"/>
                </a:lnTo>
                <a:cubicBezTo>
                  <a:pt x="523542" y="2336800"/>
                  <a:pt x="0" y="1813258"/>
                  <a:pt x="0" y="1168400"/>
                </a:cubicBezTo>
                <a:lnTo>
                  <a:pt x="0" y="1168400"/>
                </a:lnTo>
                <a:cubicBezTo>
                  <a:pt x="0" y="523542"/>
                  <a:pt x="523542" y="0"/>
                  <a:pt x="1168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6E6FA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4" name="Image 1" descr="https://kimi-web-img.moonshot.cn/img/viarami.com/ab9383d71b7dee2d8a744414f6b687a40f508065.jpg"/>
          <p:cNvPicPr>
            <a:picLocks noChangeAspect="1"/>
          </p:cNvPicPr>
          <p:nvPr/>
        </p:nvPicPr>
        <p:blipFill>
          <a:blip r:embed="rId4"/>
          <a:srcRect t="16675" b="16675"/>
          <a:stretch>
            <a:fillRect/>
          </a:stretch>
        </p:blipFill>
        <p:spPr>
          <a:xfrm>
            <a:off x="979355" y="1752600"/>
            <a:ext cx="2336800" cy="2336800"/>
          </a:xfrm>
          <a:prstGeom prst="roundRect">
            <a:avLst>
              <a:gd name="adj" fmla="val 50000"/>
            </a:avLst>
          </a:prstGeom>
        </p:spPr>
      </p:pic>
      <p:sp>
        <p:nvSpPr>
          <p:cNvPr id="5" name="Text 1"/>
          <p:cNvSpPr/>
          <p:nvPr/>
        </p:nvSpPr>
        <p:spPr>
          <a:xfrm>
            <a:off x="1538155" y="4343400"/>
            <a:ext cx="1524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自我诊断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874395" y="4787900"/>
            <a:ext cx="2441575" cy="419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定位当前主导情绪</a:t>
            </a:r>
            <a:endParaRPr lang="en-US" sz="2400" dirty="0"/>
          </a:p>
        </p:txBody>
      </p:sp>
      <p:sp>
        <p:nvSpPr>
          <p:cNvPr id="7" name="Shape 3"/>
          <p:cNvSpPr/>
          <p:nvPr/>
        </p:nvSpPr>
        <p:spPr>
          <a:xfrm>
            <a:off x="4346311" y="1651000"/>
            <a:ext cx="7594600" cy="3556000"/>
          </a:xfrm>
          <a:custGeom>
            <a:avLst/>
            <a:gdLst/>
            <a:ahLst/>
            <a:cxnLst/>
            <a:rect l="l" t="t" r="r" b="b"/>
            <a:pathLst>
              <a:path w="7594600" h="3556000">
                <a:moveTo>
                  <a:pt x="101595" y="0"/>
                </a:moveTo>
                <a:lnTo>
                  <a:pt x="7493005" y="0"/>
                </a:lnTo>
                <a:cubicBezTo>
                  <a:pt x="7549114" y="0"/>
                  <a:pt x="7594600" y="45486"/>
                  <a:pt x="7594600" y="101595"/>
                </a:cubicBezTo>
                <a:lnTo>
                  <a:pt x="7594600" y="3454405"/>
                </a:lnTo>
                <a:cubicBezTo>
                  <a:pt x="7594600" y="3510514"/>
                  <a:pt x="7549114" y="3556000"/>
                  <a:pt x="7493005" y="3556000"/>
                </a:cubicBezTo>
                <a:lnTo>
                  <a:pt x="101595" y="3556000"/>
                </a:lnTo>
                <a:cubicBezTo>
                  <a:pt x="45486" y="3556000"/>
                  <a:pt x="0" y="3510514"/>
                  <a:pt x="0" y="3454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</p:spPr>
      </p:sp>
      <p:sp>
        <p:nvSpPr>
          <p:cNvPr id="8" name="Text 4"/>
          <p:cNvSpPr/>
          <p:nvPr/>
        </p:nvSpPr>
        <p:spPr>
          <a:xfrm>
            <a:off x="4651111" y="1831474"/>
            <a:ext cx="7239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请勾选近一周最频繁出现的想法与行为：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4651111" y="2514600"/>
            <a:ext cx="718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反复查看对方的社交媒体动态。</a:t>
            </a:r>
          </a:p>
        </p:txBody>
      </p:sp>
      <p:sp>
        <p:nvSpPr>
          <p:cNvPr id="10" name="Text 6"/>
          <p:cNvSpPr/>
          <p:nvPr/>
        </p:nvSpPr>
        <p:spPr>
          <a:xfrm>
            <a:off x="4651111" y="2921000"/>
            <a:ext cx="718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对很多事情失去兴趣，感到疲惫。</a:t>
            </a:r>
          </a:p>
        </p:txBody>
      </p:sp>
      <p:sp>
        <p:nvSpPr>
          <p:cNvPr id="11" name="Text 7"/>
          <p:cNvSpPr/>
          <p:nvPr/>
        </p:nvSpPr>
        <p:spPr>
          <a:xfrm>
            <a:off x="4651111" y="3327400"/>
            <a:ext cx="718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经常回忆过去的美好时光，感到难过。</a:t>
            </a:r>
          </a:p>
        </p:txBody>
      </p:sp>
      <p:sp>
        <p:nvSpPr>
          <p:cNvPr id="12" name="Text 8"/>
          <p:cNvSpPr/>
          <p:nvPr/>
        </p:nvSpPr>
        <p:spPr>
          <a:xfrm>
            <a:off x="4651111" y="3733800"/>
            <a:ext cx="718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感到愤怒、不公平，想要质问对方。</a:t>
            </a:r>
          </a:p>
        </p:txBody>
      </p:sp>
      <p:sp>
        <p:nvSpPr>
          <p:cNvPr id="13" name="Text 9"/>
          <p:cNvSpPr/>
          <p:nvPr/>
        </p:nvSpPr>
        <p:spPr>
          <a:xfrm>
            <a:off x="4651111" y="4140200"/>
            <a:ext cx="718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开始接受现实，并思考未来的生活。</a:t>
            </a:r>
          </a:p>
        </p:txBody>
      </p:sp>
      <p:sp>
        <p:nvSpPr>
          <p:cNvPr id="14" name="Text 10"/>
          <p:cNvSpPr/>
          <p:nvPr/>
        </p:nvSpPr>
        <p:spPr>
          <a:xfrm>
            <a:off x="4663811" y="4800466"/>
            <a:ext cx="7162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根据勾选，你的主导情绪可能处于：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沮丧期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7272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情绪急救：三个宣泄通道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1301750" y="2489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1682750" y="2870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126176"/>
                </a:moveTo>
                <a:lnTo>
                  <a:pt x="228600" y="402372"/>
                </a:lnTo>
                <a:lnTo>
                  <a:pt x="229046" y="402193"/>
                </a:lnTo>
                <a:cubicBezTo>
                  <a:pt x="277803" y="381923"/>
                  <a:pt x="330131" y="371475"/>
                  <a:pt x="382905" y="371475"/>
                </a:cubicBezTo>
                <a:lnTo>
                  <a:pt x="400050" y="371475"/>
                </a:lnTo>
                <a:lnTo>
                  <a:pt x="400050" y="85725"/>
                </a:lnTo>
                <a:lnTo>
                  <a:pt x="382905" y="85725"/>
                </a:lnTo>
                <a:cubicBezTo>
                  <a:pt x="345222" y="85725"/>
                  <a:pt x="307806" y="93226"/>
                  <a:pt x="272981" y="107692"/>
                </a:cubicBezTo>
                <a:cubicBezTo>
                  <a:pt x="257979" y="113943"/>
                  <a:pt x="243155" y="120104"/>
                  <a:pt x="228600" y="126176"/>
                </a:cubicBezTo>
                <a:close/>
                <a:moveTo>
                  <a:pt x="206186" y="54918"/>
                </a:moveTo>
                <a:lnTo>
                  <a:pt x="228600" y="64294"/>
                </a:lnTo>
                <a:lnTo>
                  <a:pt x="251014" y="54918"/>
                </a:lnTo>
                <a:cubicBezTo>
                  <a:pt x="292804" y="37505"/>
                  <a:pt x="337631" y="28575"/>
                  <a:pt x="382905" y="28575"/>
                </a:cubicBezTo>
                <a:lnTo>
                  <a:pt x="414338" y="28575"/>
                </a:lnTo>
                <a:cubicBezTo>
                  <a:pt x="438001" y="28575"/>
                  <a:pt x="457200" y="47774"/>
                  <a:pt x="457200" y="71438"/>
                </a:cubicBezTo>
                <a:lnTo>
                  <a:pt x="457200" y="385763"/>
                </a:lnTo>
                <a:cubicBezTo>
                  <a:pt x="457200" y="409426"/>
                  <a:pt x="438001" y="428625"/>
                  <a:pt x="414338" y="428625"/>
                </a:cubicBezTo>
                <a:lnTo>
                  <a:pt x="382905" y="428625"/>
                </a:lnTo>
                <a:cubicBezTo>
                  <a:pt x="337631" y="428625"/>
                  <a:pt x="292804" y="437555"/>
                  <a:pt x="251014" y="454968"/>
                </a:cubicBezTo>
                <a:lnTo>
                  <a:pt x="239584" y="459700"/>
                </a:lnTo>
                <a:cubicBezTo>
                  <a:pt x="232529" y="462647"/>
                  <a:pt x="224671" y="462647"/>
                  <a:pt x="217616" y="459700"/>
                </a:cubicBezTo>
                <a:lnTo>
                  <a:pt x="206186" y="454968"/>
                </a:lnTo>
                <a:cubicBezTo>
                  <a:pt x="164396" y="437555"/>
                  <a:pt x="119569" y="428625"/>
                  <a:pt x="74295" y="428625"/>
                </a:cubicBezTo>
                <a:lnTo>
                  <a:pt x="42863" y="428625"/>
                </a:lnTo>
                <a:cubicBezTo>
                  <a:pt x="19199" y="428625"/>
                  <a:pt x="0" y="409426"/>
                  <a:pt x="0" y="385763"/>
                </a:cubicBezTo>
                <a:lnTo>
                  <a:pt x="0" y="71438"/>
                </a:lnTo>
                <a:cubicBezTo>
                  <a:pt x="0" y="47774"/>
                  <a:pt x="19199" y="28575"/>
                  <a:pt x="42863" y="28575"/>
                </a:cubicBezTo>
                <a:lnTo>
                  <a:pt x="74295" y="28575"/>
                </a:lnTo>
                <a:cubicBezTo>
                  <a:pt x="119569" y="28575"/>
                  <a:pt x="164396" y="37505"/>
                  <a:pt x="206186" y="54918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1276350" y="38608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书写日记</a:t>
            </a:r>
            <a:endParaRPr lang="en-US" sz="1600" dirty="0"/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0" y="4216400"/>
            <a:ext cx="4314085" cy="4502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把混乱念头外化，发现触发点。</a:t>
            </a:r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3816350" y="3340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E6E6FA"/>
          </a:solidFill>
        </p:spPr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5486400" y="2489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</p:spPr>
      </p:sp>
      <p:sp>
        <p:nvSpPr>
          <p:cNvPr id="10" name="Shape 7"/>
          <p:cNvSpPr/>
          <p:nvPr>
            <p:custDataLst>
              <p:tags r:id="rId7"/>
            </p:custDataLst>
          </p:nvPr>
        </p:nvSpPr>
        <p:spPr>
          <a:xfrm>
            <a:off x="5895975" y="28702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229046" y="-28575"/>
                </a:moveTo>
                <a:cubicBezTo>
                  <a:pt x="256646" y="-28575"/>
                  <a:pt x="279053" y="-6168"/>
                  <a:pt x="279053" y="21431"/>
                </a:cubicBezTo>
                <a:cubicBezTo>
                  <a:pt x="279053" y="49030"/>
                  <a:pt x="256646" y="71438"/>
                  <a:pt x="229046" y="71438"/>
                </a:cubicBezTo>
                <a:cubicBezTo>
                  <a:pt x="201447" y="71438"/>
                  <a:pt x="179040" y="49030"/>
                  <a:pt x="179040" y="21431"/>
                </a:cubicBezTo>
                <a:cubicBezTo>
                  <a:pt x="179040" y="-6168"/>
                  <a:pt x="201447" y="-28575"/>
                  <a:pt x="229046" y="-28575"/>
                </a:cubicBezTo>
                <a:close/>
                <a:moveTo>
                  <a:pt x="110371" y="157163"/>
                </a:moveTo>
                <a:cubicBezTo>
                  <a:pt x="107424" y="157163"/>
                  <a:pt x="104835" y="158948"/>
                  <a:pt x="103763" y="161627"/>
                </a:cubicBezTo>
                <a:lnTo>
                  <a:pt x="84118" y="210651"/>
                </a:lnTo>
                <a:cubicBezTo>
                  <a:pt x="78224" y="225296"/>
                  <a:pt x="61615" y="232440"/>
                  <a:pt x="46970" y="226546"/>
                </a:cubicBezTo>
                <a:cubicBezTo>
                  <a:pt x="32325" y="220653"/>
                  <a:pt x="25182" y="204043"/>
                  <a:pt x="31075" y="189399"/>
                </a:cubicBezTo>
                <a:lnTo>
                  <a:pt x="50631" y="140375"/>
                </a:lnTo>
                <a:cubicBezTo>
                  <a:pt x="60454" y="115997"/>
                  <a:pt x="84028" y="100013"/>
                  <a:pt x="110371" y="100013"/>
                </a:cubicBezTo>
                <a:lnTo>
                  <a:pt x="197257" y="100013"/>
                </a:lnTo>
                <a:cubicBezTo>
                  <a:pt x="222706" y="100013"/>
                  <a:pt x="246191" y="113496"/>
                  <a:pt x="258961" y="135463"/>
                </a:cubicBezTo>
                <a:lnTo>
                  <a:pt x="288250" y="185738"/>
                </a:lnTo>
                <a:lnTo>
                  <a:pt x="343257" y="185738"/>
                </a:lnTo>
                <a:cubicBezTo>
                  <a:pt x="359063" y="185738"/>
                  <a:pt x="371832" y="198507"/>
                  <a:pt x="371832" y="214313"/>
                </a:cubicBezTo>
                <a:cubicBezTo>
                  <a:pt x="371832" y="230118"/>
                  <a:pt x="359063" y="242888"/>
                  <a:pt x="343257" y="242888"/>
                </a:cubicBezTo>
                <a:lnTo>
                  <a:pt x="288250" y="242888"/>
                </a:lnTo>
                <a:cubicBezTo>
                  <a:pt x="267891" y="242888"/>
                  <a:pt x="249138" y="232083"/>
                  <a:pt x="238869" y="214491"/>
                </a:cubicBezTo>
                <a:lnTo>
                  <a:pt x="229939" y="199221"/>
                </a:lnTo>
                <a:lnTo>
                  <a:pt x="211455" y="262086"/>
                </a:lnTo>
                <a:lnTo>
                  <a:pt x="278785" y="282267"/>
                </a:lnTo>
                <a:cubicBezTo>
                  <a:pt x="303520" y="289679"/>
                  <a:pt x="316111" y="317093"/>
                  <a:pt x="305663" y="340757"/>
                </a:cubicBezTo>
                <a:lnTo>
                  <a:pt x="255121" y="454521"/>
                </a:lnTo>
                <a:cubicBezTo>
                  <a:pt x="248692" y="468987"/>
                  <a:pt x="231815" y="475417"/>
                  <a:pt x="217438" y="468987"/>
                </a:cubicBezTo>
                <a:cubicBezTo>
                  <a:pt x="203061" y="462558"/>
                  <a:pt x="196542" y="445681"/>
                  <a:pt x="202972" y="431304"/>
                </a:cubicBezTo>
                <a:lnTo>
                  <a:pt x="246906" y="332363"/>
                </a:lnTo>
                <a:lnTo>
                  <a:pt x="161270" y="306645"/>
                </a:lnTo>
                <a:cubicBezTo>
                  <a:pt x="132070" y="297894"/>
                  <a:pt x="114836" y="267623"/>
                  <a:pt x="122247" y="238065"/>
                </a:cubicBezTo>
                <a:lnTo>
                  <a:pt x="142518" y="157163"/>
                </a:lnTo>
                <a:lnTo>
                  <a:pt x="110460" y="157163"/>
                </a:lnTo>
                <a:close/>
                <a:moveTo>
                  <a:pt x="103227" y="318790"/>
                </a:moveTo>
                <a:cubicBezTo>
                  <a:pt x="115104" y="332095"/>
                  <a:pt x="130641" y="342275"/>
                  <a:pt x="148947" y="347722"/>
                </a:cubicBezTo>
                <a:lnTo>
                  <a:pt x="153144" y="348972"/>
                </a:lnTo>
                <a:lnTo>
                  <a:pt x="146983" y="366206"/>
                </a:lnTo>
                <a:cubicBezTo>
                  <a:pt x="141803" y="380762"/>
                  <a:pt x="132695" y="393710"/>
                  <a:pt x="120819" y="403533"/>
                </a:cubicBezTo>
                <a:lnTo>
                  <a:pt x="47238" y="464165"/>
                </a:lnTo>
                <a:cubicBezTo>
                  <a:pt x="35094" y="474166"/>
                  <a:pt x="17056" y="472470"/>
                  <a:pt x="7054" y="460325"/>
                </a:cubicBezTo>
                <a:cubicBezTo>
                  <a:pt x="-2947" y="448181"/>
                  <a:pt x="-1250" y="430143"/>
                  <a:pt x="10894" y="420142"/>
                </a:cubicBezTo>
                <a:lnTo>
                  <a:pt x="84475" y="359509"/>
                </a:lnTo>
                <a:cubicBezTo>
                  <a:pt x="88493" y="356205"/>
                  <a:pt x="91440" y="351919"/>
                  <a:pt x="93226" y="347097"/>
                </a:cubicBezTo>
                <a:lnTo>
                  <a:pt x="103227" y="318790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5461000" y="38608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有氧运动</a:t>
            </a:r>
            <a:endParaRPr lang="en-US" sz="1600" dirty="0"/>
          </a:p>
        </p:txBody>
      </p:sp>
      <p:sp>
        <p:nvSpPr>
          <p:cNvPr id="12" name="Text 9"/>
          <p:cNvSpPr/>
          <p:nvPr>
            <p:custDataLst>
              <p:tags r:id="rId9"/>
            </p:custDataLst>
          </p:nvPr>
        </p:nvSpPr>
        <p:spPr>
          <a:xfrm>
            <a:off x="4558665" y="4317365"/>
            <a:ext cx="3399805" cy="3492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提升内啡肽，降低焦虑。</a:t>
            </a:r>
          </a:p>
        </p:txBody>
      </p:sp>
      <p:sp>
        <p:nvSpPr>
          <p:cNvPr id="13" name="Shape 10"/>
          <p:cNvSpPr/>
          <p:nvPr>
            <p:custDataLst>
              <p:tags r:id="rId10"/>
            </p:custDataLst>
          </p:nvPr>
        </p:nvSpPr>
        <p:spPr>
          <a:xfrm>
            <a:off x="8001000" y="3340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E6E6FA"/>
          </a:solidFill>
        </p:spPr>
      </p:sp>
      <p:sp>
        <p:nvSpPr>
          <p:cNvPr id="14" name="Shape 11"/>
          <p:cNvSpPr/>
          <p:nvPr>
            <p:custDataLst>
              <p:tags r:id="rId11"/>
            </p:custDataLst>
          </p:nvPr>
        </p:nvSpPr>
        <p:spPr>
          <a:xfrm>
            <a:off x="9671050" y="2489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</p:spPr>
      </p:sp>
      <p:sp>
        <p:nvSpPr>
          <p:cNvPr id="15" name="Shape 12"/>
          <p:cNvSpPr/>
          <p:nvPr>
            <p:custDataLst>
              <p:tags r:id="rId12"/>
            </p:custDataLst>
          </p:nvPr>
        </p:nvSpPr>
        <p:spPr>
          <a:xfrm>
            <a:off x="10052050" y="2870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228600"/>
                </a:moveTo>
                <a:cubicBezTo>
                  <a:pt x="457200" y="229404"/>
                  <a:pt x="457200" y="230207"/>
                  <a:pt x="457200" y="231011"/>
                </a:cubicBezTo>
                <a:cubicBezTo>
                  <a:pt x="456843" y="263604"/>
                  <a:pt x="427196" y="285750"/>
                  <a:pt x="394603" y="285750"/>
                </a:cubicBezTo>
                <a:lnTo>
                  <a:pt x="307181" y="285750"/>
                </a:lnTo>
                <a:cubicBezTo>
                  <a:pt x="283518" y="285750"/>
                  <a:pt x="264319" y="304949"/>
                  <a:pt x="264319" y="328613"/>
                </a:cubicBezTo>
                <a:cubicBezTo>
                  <a:pt x="264319" y="331649"/>
                  <a:pt x="264676" y="334595"/>
                  <a:pt x="265212" y="337453"/>
                </a:cubicBezTo>
                <a:cubicBezTo>
                  <a:pt x="267087" y="346561"/>
                  <a:pt x="271016" y="355312"/>
                  <a:pt x="274856" y="364153"/>
                </a:cubicBezTo>
                <a:cubicBezTo>
                  <a:pt x="280303" y="376476"/>
                  <a:pt x="285661" y="388709"/>
                  <a:pt x="285661" y="401657"/>
                </a:cubicBezTo>
                <a:cubicBezTo>
                  <a:pt x="285661" y="430054"/>
                  <a:pt x="266373" y="455861"/>
                  <a:pt x="237976" y="457021"/>
                </a:cubicBezTo>
                <a:cubicBezTo>
                  <a:pt x="234851" y="457111"/>
                  <a:pt x="231725" y="457200"/>
                  <a:pt x="228511" y="457200"/>
                </a:cubicBezTo>
                <a:cubicBezTo>
                  <a:pt x="102245" y="457200"/>
                  <a:pt x="-89" y="354866"/>
                  <a:pt x="-89" y="228600"/>
                </a:cubicBezTo>
                <a:cubicBezTo>
                  <a:pt x="-89" y="102334"/>
                  <a:pt x="102334" y="0"/>
                  <a:pt x="228600" y="0"/>
                </a:cubicBezTo>
                <a:cubicBezTo>
                  <a:pt x="354866" y="0"/>
                  <a:pt x="457200" y="102334"/>
                  <a:pt x="457200" y="228600"/>
                </a:cubicBezTo>
                <a:close/>
                <a:moveTo>
                  <a:pt x="114300" y="257175"/>
                </a:moveTo>
                <a:cubicBezTo>
                  <a:pt x="114300" y="241404"/>
                  <a:pt x="101496" y="228600"/>
                  <a:pt x="85725" y="228600"/>
                </a:cubicBezTo>
                <a:cubicBezTo>
                  <a:pt x="69954" y="228600"/>
                  <a:pt x="57150" y="241404"/>
                  <a:pt x="57150" y="257175"/>
                </a:cubicBezTo>
                <a:cubicBezTo>
                  <a:pt x="57150" y="272946"/>
                  <a:pt x="69954" y="285750"/>
                  <a:pt x="85725" y="285750"/>
                </a:cubicBezTo>
                <a:cubicBezTo>
                  <a:pt x="101496" y="285750"/>
                  <a:pt x="114300" y="272946"/>
                  <a:pt x="114300" y="257175"/>
                </a:cubicBezTo>
                <a:close/>
                <a:moveTo>
                  <a:pt x="114300" y="171450"/>
                </a:moveTo>
                <a:cubicBezTo>
                  <a:pt x="130071" y="171450"/>
                  <a:pt x="142875" y="158646"/>
                  <a:pt x="142875" y="142875"/>
                </a:cubicBezTo>
                <a:cubicBezTo>
                  <a:pt x="142875" y="127104"/>
                  <a:pt x="130071" y="114300"/>
                  <a:pt x="114300" y="114300"/>
                </a:cubicBezTo>
                <a:cubicBezTo>
                  <a:pt x="98529" y="114300"/>
                  <a:pt x="85725" y="127104"/>
                  <a:pt x="85725" y="142875"/>
                </a:cubicBezTo>
                <a:cubicBezTo>
                  <a:pt x="85725" y="158646"/>
                  <a:pt x="98529" y="171450"/>
                  <a:pt x="114300" y="171450"/>
                </a:cubicBezTo>
                <a:close/>
                <a:moveTo>
                  <a:pt x="257175" y="85725"/>
                </a:moveTo>
                <a:cubicBezTo>
                  <a:pt x="257175" y="69954"/>
                  <a:pt x="244371" y="57150"/>
                  <a:pt x="228600" y="57150"/>
                </a:cubicBezTo>
                <a:cubicBezTo>
                  <a:pt x="212829" y="57150"/>
                  <a:pt x="200025" y="69954"/>
                  <a:pt x="200025" y="85725"/>
                </a:cubicBezTo>
                <a:cubicBezTo>
                  <a:pt x="200025" y="101496"/>
                  <a:pt x="212829" y="114300"/>
                  <a:pt x="228600" y="114300"/>
                </a:cubicBezTo>
                <a:cubicBezTo>
                  <a:pt x="244371" y="114300"/>
                  <a:pt x="257175" y="101496"/>
                  <a:pt x="257175" y="85725"/>
                </a:cubicBezTo>
                <a:close/>
                <a:moveTo>
                  <a:pt x="342900" y="171450"/>
                </a:moveTo>
                <a:cubicBezTo>
                  <a:pt x="358671" y="171450"/>
                  <a:pt x="371475" y="158646"/>
                  <a:pt x="371475" y="142875"/>
                </a:cubicBezTo>
                <a:cubicBezTo>
                  <a:pt x="371475" y="127104"/>
                  <a:pt x="358671" y="114300"/>
                  <a:pt x="342900" y="114300"/>
                </a:cubicBezTo>
                <a:cubicBezTo>
                  <a:pt x="327129" y="114300"/>
                  <a:pt x="314325" y="127104"/>
                  <a:pt x="314325" y="142875"/>
                </a:cubicBezTo>
                <a:cubicBezTo>
                  <a:pt x="314325" y="158646"/>
                  <a:pt x="327129" y="171450"/>
                  <a:pt x="342900" y="17145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6" name="Text 13"/>
          <p:cNvSpPr/>
          <p:nvPr>
            <p:custDataLst>
              <p:tags r:id="rId13"/>
            </p:custDataLst>
          </p:nvPr>
        </p:nvSpPr>
        <p:spPr>
          <a:xfrm>
            <a:off x="9645650" y="38608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艺术表达</a:t>
            </a:r>
            <a:endParaRPr lang="en-US" sz="1600" dirty="0"/>
          </a:p>
        </p:txBody>
      </p:sp>
      <p:sp>
        <p:nvSpPr>
          <p:cNvPr id="17" name="Text 14"/>
          <p:cNvSpPr/>
          <p:nvPr>
            <p:custDataLst>
              <p:tags r:id="rId14"/>
            </p:custDataLst>
          </p:nvPr>
        </p:nvSpPr>
        <p:spPr>
          <a:xfrm>
            <a:off x="8381999" y="4317365"/>
            <a:ext cx="3967213" cy="3492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将情绪象征化，释放创造力。</a:t>
            </a:r>
          </a:p>
        </p:txBody>
      </p:sp>
      <p:sp>
        <p:nvSpPr>
          <p:cNvPr id="18" name="Text 15"/>
          <p:cNvSpPr/>
          <p:nvPr/>
        </p:nvSpPr>
        <p:spPr>
          <a:xfrm>
            <a:off x="6667" y="5285740"/>
            <a:ext cx="12578715" cy="3492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选择一种方式，制定一周执行计划，为认知重构创造平静的身心环境。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情绪急救：把崩溃变成可控波动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5,&quot;left&quot;:-29.3,&quot;top&quot;:196,&quot;width&quot;:989.5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73.5,&quot;top&quot;:244,&quot;width&quot;:81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73.5,&quot;top&quot;:244,&quot;width&quot;:81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73.5,&quot;top&quot;:244,&quot;width&quot;:81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73.5,&quot;top&quot;:244,&quot;width&quot;:81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73.5,&quot;top&quot;:244,&quot;width&quot;:81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73.5,&quot;top&quot;:244,&quot;width&quot;:81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73.5,&quot;top&quot;:244,&quot;width&quot;:81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7.05,&quot;left&quot;:12,&quot;top&quot;:256,&quot;width&quot;:392.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52.15,&quot;top&quot;:162,&quot;width&quot;:867.7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321</Words>
  <Application>Microsoft Office PowerPoint</Application>
  <PresentationFormat>宽屏</PresentationFormat>
  <Paragraphs>123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1" baseType="lpstr">
      <vt:lpstr>MiSans</vt:lpstr>
      <vt:lpstr>Arial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走出失恋沼泽：把结束变成成长的开始</dc:title>
  <dc:subject>走出失恋沼泽：把结束变成成长的开始</dc:subject>
  <dc:creator>Kimi</dc:creator>
  <cp:lastModifiedBy>Xiaoling Li</cp:lastModifiedBy>
  <cp:revision>5</cp:revision>
  <dcterms:created xsi:type="dcterms:W3CDTF">2025-11-05T11:52:00Z</dcterms:created>
  <dcterms:modified xsi:type="dcterms:W3CDTF">2025-11-09T03:27:16Z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{"Label":"走出失恋沼泽：把结束变成成长的开始","ContentProducer":"001191110108MACG2KBH8F10000","ProduceID":"d45jc6c5rbs3opadolj0","ReservedCode1":"","ContentPropagator":"001191110108MACG2KBH8F20000","PropagateID":"d45jc6c5rbs3opadolj0","ReservedCode2":""}</vt:lpwstr>
  </property>
  <property fmtid="{D5CDD505-2E9C-101B-9397-08002B2CF9AE}" pid="3" name="ICV">
    <vt:lpwstr>A35BA6B74B27427E92BA87259DA97267_13</vt:lpwstr>
  </property>
  <property fmtid="{D5CDD505-2E9C-101B-9397-08002B2CF9AE}" pid="4" name="KSOProductBuildVer">
    <vt:lpwstr>2052-12.1.0.23542</vt:lpwstr>
  </property>
</Properties>
</file>