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12192000"/>
  <p:embeddedFontLst>
    <p:embeddedFont>
      <p:font typeface="MiSans" panose="02010600030101010101" charset="-122"/>
      <p:regular r:id="rId20"/>
    </p:embeddedFont>
    <p:embeddedFont>
      <p:font typeface="Noto Sans SC" panose="020B0200000000000000" pitchFamily="34" charset="-122"/>
      <p:regular r:id="rId21"/>
      <p:bold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15.jpe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1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33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3" Type="http://schemas.openxmlformats.org/officeDocument/2006/relationships/tags" Target="../tags/tag46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image" Target="../media/image10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2" Type="http://schemas.openxmlformats.org/officeDocument/2006/relationships/tags" Target="../tags/tag18.xml"/><Relationship Id="rId16" Type="http://schemas.openxmlformats.org/officeDocument/2006/relationships/image" Target="../media/image11.jpe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10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>
            <a:fillRect/>
          </a:stretch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项目八：冲突双刃剑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—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处理争吵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让争吵成为亲密催化剂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web-img.moonshot.cn/img/thumbs.dreamstime.com/9fbafdd192babaf040d461bc74408e975b0c1f9a.jpg"/>
          <p:cNvPicPr>
            <a:picLocks noChangeAspect="1"/>
          </p:cNvPicPr>
          <p:nvPr/>
        </p:nvPicPr>
        <p:blipFill>
          <a:blip r:embed="rId4"/>
          <a:srcRect l="15989" r="15989"/>
          <a:stretch>
            <a:fillRect/>
          </a:stretch>
        </p:blipFill>
        <p:spPr>
          <a:xfrm>
            <a:off x="254000" y="254000"/>
            <a:ext cx="5842000" cy="6350000"/>
          </a:xfrm>
          <a:prstGeom prst="roundRect">
            <a:avLst>
              <a:gd name="adj" fmla="val 2609"/>
            </a:avLst>
          </a:prstGeom>
        </p:spPr>
      </p:pic>
      <p:sp>
        <p:nvSpPr>
          <p:cNvPr id="4" name="Text 0"/>
          <p:cNvSpPr/>
          <p:nvPr/>
        </p:nvSpPr>
        <p:spPr>
          <a:xfrm>
            <a:off x="6477000" y="812798"/>
            <a:ext cx="58166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对话重构：从指责到合作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6477000" y="1636729"/>
            <a:ext cx="54356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使用非暴力沟通（NVC）框架，将破坏性对话改写为建设性对话。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6350000" y="2409860"/>
            <a:ext cx="6914181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 观察 (Observe):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描述事实，而非评价。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6388100" y="3038866"/>
            <a:ext cx="56134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2. 感受 (Feel):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表达感受，而非想法。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6337300" y="3628200"/>
            <a:ext cx="56134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3. 需要 (Need):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说明内在需要。</a:t>
            </a:r>
            <a:endParaRPr lang="en-US" sz="2400" dirty="0"/>
          </a:p>
        </p:txBody>
      </p:sp>
      <p:sp>
        <p:nvSpPr>
          <p:cNvPr id="9" name="Text 5"/>
          <p:cNvSpPr/>
          <p:nvPr/>
        </p:nvSpPr>
        <p:spPr>
          <a:xfrm>
            <a:off x="6350000" y="4103097"/>
            <a:ext cx="6914181" cy="406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4. 请求 (Request):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提出具体、可行的请求。</a:t>
            </a:r>
            <a:endParaRPr lang="en-US" sz="2400" dirty="0"/>
          </a:p>
        </p:txBody>
      </p:sp>
      <p:sp>
        <p:nvSpPr>
          <p:cNvPr id="10" name="Shape 6"/>
          <p:cNvSpPr/>
          <p:nvPr/>
        </p:nvSpPr>
        <p:spPr>
          <a:xfrm>
            <a:off x="6502399" y="4673599"/>
            <a:ext cx="5538913" cy="1449799"/>
          </a:xfrm>
          <a:custGeom>
            <a:avLst/>
            <a:gdLst/>
            <a:ahLst/>
            <a:cxnLst/>
            <a:rect l="l" t="t" r="r" b="b"/>
            <a:pathLst>
              <a:path w="5435600" h="8128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711200"/>
                </a:lnTo>
                <a:cubicBezTo>
                  <a:pt x="5435600" y="767275"/>
                  <a:pt x="5390075" y="812800"/>
                  <a:pt x="53340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11" name="Text 7"/>
          <p:cNvSpPr/>
          <p:nvPr/>
        </p:nvSpPr>
        <p:spPr>
          <a:xfrm>
            <a:off x="6502398" y="4673599"/>
            <a:ext cx="5410201" cy="137160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“当你</a:t>
            </a:r>
            <a:r>
              <a:rPr lang="en-US" sz="2400" dirty="0">
                <a:solidFill>
                  <a:srgbClr val="333333"/>
                </a:solidFill>
                <a:highlight>
                  <a:srgbClr val="D8BFD8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晚归未留言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时，我感到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担心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，因为我需要</a:t>
            </a:r>
            <a:r>
              <a:rPr lang="en-US" sz="2400" dirty="0">
                <a:solidFill>
                  <a:srgbClr val="333333"/>
                </a:solidFill>
                <a:highlight>
                  <a:srgbClr val="ADD8E6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安全感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。下次能否</a:t>
            </a:r>
            <a:r>
              <a:rPr lang="en-US" sz="2400" dirty="0">
                <a:solidFill>
                  <a:srgbClr val="333333"/>
                </a:solidFill>
                <a:highlight>
                  <a:srgbClr val="E6E6FA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提前发个消息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？”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47691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对话改写工作坊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52400" y="233680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请将以下破坏性对话，改写为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建设性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的表达。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933450" y="2855455"/>
            <a:ext cx="4584700" cy="2530057"/>
          </a:xfrm>
          <a:custGeom>
            <a:avLst/>
            <a:gdLst/>
            <a:ahLst/>
            <a:cxnLst/>
            <a:rect l="l" t="t" r="r" b="b"/>
            <a:pathLst>
              <a:path w="4673600" h="1371600">
                <a:moveTo>
                  <a:pt x="101594" y="0"/>
                </a:moveTo>
                <a:lnTo>
                  <a:pt x="4572006" y="0"/>
                </a:lnTo>
                <a:cubicBezTo>
                  <a:pt x="4628115" y="0"/>
                  <a:pt x="4673600" y="45485"/>
                  <a:pt x="4673600" y="101594"/>
                </a:cubicBezTo>
                <a:lnTo>
                  <a:pt x="4673600" y="1270006"/>
                </a:lnTo>
                <a:cubicBezTo>
                  <a:pt x="4673600" y="1326115"/>
                  <a:pt x="4628115" y="1371600"/>
                  <a:pt x="4572006" y="1371600"/>
                </a:cubicBezTo>
                <a:lnTo>
                  <a:pt x="101594" y="1371600"/>
                </a:lnTo>
                <a:cubicBezTo>
                  <a:pt x="45485" y="1371600"/>
                  <a:pt x="0" y="1326115"/>
                  <a:pt x="0" y="12700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Text 3"/>
          <p:cNvSpPr/>
          <p:nvPr/>
        </p:nvSpPr>
        <p:spPr>
          <a:xfrm>
            <a:off x="1022350" y="3029012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破坏性版本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117600" y="4329074"/>
            <a:ext cx="4267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“你怎么又这么晚回来？你心里到底有没有这个家？你根本就不在乎我的感受！”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838825" y="3683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48781"/>
                </a:moveTo>
                <a:cubicBezTo>
                  <a:pt x="517118" y="237619"/>
                  <a:pt x="517118" y="219492"/>
                  <a:pt x="505956" y="208330"/>
                </a:cubicBezTo>
                <a:lnTo>
                  <a:pt x="391656" y="94030"/>
                </a:lnTo>
                <a:cubicBezTo>
                  <a:pt x="380494" y="82868"/>
                  <a:pt x="362367" y="82868"/>
                  <a:pt x="351205" y="94030"/>
                </a:cubicBezTo>
                <a:cubicBezTo>
                  <a:pt x="340043" y="105192"/>
                  <a:pt x="340043" y="123319"/>
                  <a:pt x="351205" y="134481"/>
                </a:cubicBezTo>
                <a:lnTo>
                  <a:pt x="416749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416749" y="257175"/>
                </a:lnTo>
                <a:lnTo>
                  <a:pt x="351205" y="322719"/>
                </a:lnTo>
                <a:cubicBezTo>
                  <a:pt x="340042" y="333881"/>
                  <a:pt x="340042" y="352008"/>
                  <a:pt x="351205" y="363170"/>
                </a:cubicBezTo>
                <a:cubicBezTo>
                  <a:pt x="362367" y="374333"/>
                  <a:pt x="380494" y="374333"/>
                  <a:pt x="391656" y="363170"/>
                </a:cubicBezTo>
                <a:lnTo>
                  <a:pt x="505956" y="248870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9" name="Text 6"/>
          <p:cNvSpPr/>
          <p:nvPr/>
        </p:nvSpPr>
        <p:spPr>
          <a:xfrm>
            <a:off x="5918200" y="4191000"/>
            <a:ext cx="5334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改写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584950" y="2855455"/>
            <a:ext cx="4584700" cy="2774783"/>
          </a:xfrm>
          <a:custGeom>
            <a:avLst/>
            <a:gdLst/>
            <a:ahLst/>
            <a:cxnLst/>
            <a:rect l="l" t="t" r="r" b="b"/>
            <a:pathLst>
              <a:path w="4673600" h="1625600">
                <a:moveTo>
                  <a:pt x="101600" y="0"/>
                </a:moveTo>
                <a:lnTo>
                  <a:pt x="4572000" y="0"/>
                </a:lnTo>
                <a:cubicBezTo>
                  <a:pt x="4628075" y="0"/>
                  <a:pt x="4673600" y="45525"/>
                  <a:pt x="4673600" y="101600"/>
                </a:cubicBezTo>
                <a:lnTo>
                  <a:pt x="4673600" y="1524000"/>
                </a:lnTo>
                <a:cubicBezTo>
                  <a:pt x="4673600" y="1580075"/>
                  <a:pt x="4628075" y="1625600"/>
                  <a:pt x="45720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Text 8"/>
          <p:cNvSpPr/>
          <p:nvPr/>
        </p:nvSpPr>
        <p:spPr>
          <a:xfrm>
            <a:off x="6629400" y="2970373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建设性版本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584950" y="4140200"/>
            <a:ext cx="4584700" cy="8646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“当你</a:t>
            </a:r>
            <a:r>
              <a:rPr lang="en-US" sz="2400" dirty="0">
                <a:solidFill>
                  <a:srgbClr val="333333"/>
                </a:solidFill>
                <a:highlight>
                  <a:srgbClr val="D8BFD8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晚归且没提前告诉我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时，我感到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担心和孤单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。因为我需要</a:t>
            </a:r>
            <a:r>
              <a:rPr lang="en-US" sz="2400" dirty="0">
                <a:solidFill>
                  <a:srgbClr val="333333"/>
                </a:solidFill>
                <a:highlight>
                  <a:srgbClr val="ADD8E6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被尊重和安全感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。下次如果你</a:t>
            </a:r>
            <a:r>
              <a:rPr lang="en-US" sz="2400" dirty="0">
                <a:solidFill>
                  <a:srgbClr val="333333"/>
                </a:solidFill>
                <a:highlight>
                  <a:srgbClr val="E6E6FA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能提前发个消息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，我会感觉好很多，可以吗？”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对话重构：把指责翻译成需求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1800" y="1199080"/>
            <a:ext cx="59182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应对价值观冲突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31800" y="2033070"/>
            <a:ext cx="4843124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核心策略：从“对错之争”转向“需求并表”。</a:t>
            </a:r>
            <a:endParaRPr lang="en-US" sz="24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1AA6C7A-3211-3F62-D163-646C55898A20}"/>
              </a:ext>
            </a:extLst>
          </p:cNvPr>
          <p:cNvGrpSpPr/>
          <p:nvPr/>
        </p:nvGrpSpPr>
        <p:grpSpPr>
          <a:xfrm>
            <a:off x="254000" y="2938980"/>
            <a:ext cx="406400" cy="406400"/>
            <a:chOff x="269019" y="3124200"/>
            <a:chExt cx="406400" cy="406400"/>
          </a:xfrm>
        </p:grpSpPr>
        <p:sp>
          <p:nvSpPr>
            <p:cNvPr id="5" name="Shape 2"/>
            <p:cNvSpPr/>
            <p:nvPr>
              <p:custDataLst>
                <p:tags r:id="rId8"/>
              </p:custDataLst>
            </p:nvPr>
          </p:nvSpPr>
          <p:spPr>
            <a:xfrm>
              <a:off x="269019" y="31242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rgbClr val="D8BFD8"/>
            </a:solidFill>
          </p:spPr>
        </p:sp>
        <p:sp>
          <p:nvSpPr>
            <p:cNvPr id="6" name="Shape 3"/>
            <p:cNvSpPr/>
            <p:nvPr>
              <p:custDataLst>
                <p:tags r:id="rId9"/>
              </p:custDataLst>
            </p:nvPr>
          </p:nvSpPr>
          <p:spPr>
            <a:xfrm>
              <a:off x="371475" y="3263900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>
                  <a:moveTo>
                    <a:pt x="16669" y="50006"/>
                  </a:moveTo>
                  <a:cubicBezTo>
                    <a:pt x="25868" y="50006"/>
                    <a:pt x="33337" y="42537"/>
                    <a:pt x="33337" y="33337"/>
                  </a:cubicBezTo>
                  <a:cubicBezTo>
                    <a:pt x="33337" y="24138"/>
                    <a:pt x="25868" y="16669"/>
                    <a:pt x="16669" y="16669"/>
                  </a:cubicBezTo>
                  <a:cubicBezTo>
                    <a:pt x="7469" y="16669"/>
                    <a:pt x="0" y="24138"/>
                    <a:pt x="0" y="33337"/>
                  </a:cubicBezTo>
                  <a:cubicBezTo>
                    <a:pt x="0" y="42537"/>
                    <a:pt x="7469" y="50006"/>
                    <a:pt x="16669" y="50006"/>
                  </a:cubicBezTo>
                  <a:close/>
                  <a:moveTo>
                    <a:pt x="66675" y="22225"/>
                  </a:moveTo>
                  <a:cubicBezTo>
                    <a:pt x="60528" y="22225"/>
                    <a:pt x="55563" y="27191"/>
                    <a:pt x="55563" y="33337"/>
                  </a:cubicBezTo>
                  <a:cubicBezTo>
                    <a:pt x="55563" y="39484"/>
                    <a:pt x="60528" y="44450"/>
                    <a:pt x="66675" y="44450"/>
                  </a:cubicBezTo>
                  <a:lnTo>
                    <a:pt x="166688" y="44450"/>
                  </a:lnTo>
                  <a:cubicBezTo>
                    <a:pt x="172834" y="44450"/>
                    <a:pt x="177800" y="39484"/>
                    <a:pt x="177800" y="33337"/>
                  </a:cubicBezTo>
                  <a:cubicBezTo>
                    <a:pt x="177800" y="27191"/>
                    <a:pt x="172834" y="22225"/>
                    <a:pt x="166688" y="22225"/>
                  </a:cubicBezTo>
                  <a:lnTo>
                    <a:pt x="66675" y="22225"/>
                  </a:lnTo>
                  <a:close/>
                  <a:moveTo>
                    <a:pt x="66675" y="77788"/>
                  </a:moveTo>
                  <a:cubicBezTo>
                    <a:pt x="60528" y="77788"/>
                    <a:pt x="55563" y="82753"/>
                    <a:pt x="55563" y="88900"/>
                  </a:cubicBezTo>
                  <a:cubicBezTo>
                    <a:pt x="55563" y="95047"/>
                    <a:pt x="60528" y="100013"/>
                    <a:pt x="66675" y="100013"/>
                  </a:cubicBezTo>
                  <a:lnTo>
                    <a:pt x="166688" y="100013"/>
                  </a:lnTo>
                  <a:cubicBezTo>
                    <a:pt x="172834" y="100013"/>
                    <a:pt x="177800" y="95047"/>
                    <a:pt x="177800" y="88900"/>
                  </a:cubicBezTo>
                  <a:cubicBezTo>
                    <a:pt x="177800" y="82753"/>
                    <a:pt x="172834" y="77788"/>
                    <a:pt x="166688" y="77788"/>
                  </a:cubicBezTo>
                  <a:lnTo>
                    <a:pt x="66675" y="77788"/>
                  </a:lnTo>
                  <a:close/>
                  <a:moveTo>
                    <a:pt x="66675" y="133350"/>
                  </a:moveTo>
                  <a:cubicBezTo>
                    <a:pt x="60528" y="133350"/>
                    <a:pt x="55563" y="138316"/>
                    <a:pt x="55563" y="144463"/>
                  </a:cubicBezTo>
                  <a:cubicBezTo>
                    <a:pt x="55563" y="150609"/>
                    <a:pt x="60528" y="155575"/>
                    <a:pt x="66675" y="155575"/>
                  </a:cubicBezTo>
                  <a:lnTo>
                    <a:pt x="166688" y="155575"/>
                  </a:lnTo>
                  <a:cubicBezTo>
                    <a:pt x="172834" y="155575"/>
                    <a:pt x="177800" y="150609"/>
                    <a:pt x="177800" y="144463"/>
                  </a:cubicBezTo>
                  <a:cubicBezTo>
                    <a:pt x="177800" y="138316"/>
                    <a:pt x="172834" y="133350"/>
                    <a:pt x="166688" y="133350"/>
                  </a:cubicBezTo>
                  <a:lnTo>
                    <a:pt x="66675" y="133350"/>
                  </a:lnTo>
                  <a:close/>
                  <a:moveTo>
                    <a:pt x="16669" y="161131"/>
                  </a:moveTo>
                  <a:cubicBezTo>
                    <a:pt x="25868" y="161131"/>
                    <a:pt x="33337" y="153662"/>
                    <a:pt x="33337" y="144463"/>
                  </a:cubicBezTo>
                  <a:cubicBezTo>
                    <a:pt x="33337" y="135263"/>
                    <a:pt x="25868" y="127794"/>
                    <a:pt x="16669" y="127794"/>
                  </a:cubicBezTo>
                  <a:cubicBezTo>
                    <a:pt x="7469" y="127794"/>
                    <a:pt x="0" y="135263"/>
                    <a:pt x="0" y="144463"/>
                  </a:cubicBezTo>
                  <a:cubicBezTo>
                    <a:pt x="0" y="153662"/>
                    <a:pt x="7469" y="161131"/>
                    <a:pt x="16669" y="161131"/>
                  </a:cubicBezTo>
                  <a:close/>
                  <a:moveTo>
                    <a:pt x="33337" y="88900"/>
                  </a:moveTo>
                  <a:cubicBezTo>
                    <a:pt x="33337" y="79700"/>
                    <a:pt x="25868" y="72231"/>
                    <a:pt x="16669" y="72231"/>
                  </a:cubicBezTo>
                  <a:cubicBezTo>
                    <a:pt x="7469" y="72231"/>
                    <a:pt x="0" y="79700"/>
                    <a:pt x="0" y="88900"/>
                  </a:cubicBezTo>
                  <a:cubicBezTo>
                    <a:pt x="0" y="98100"/>
                    <a:pt x="7469" y="105569"/>
                    <a:pt x="16669" y="105569"/>
                  </a:cubicBezTo>
                  <a:cubicBezTo>
                    <a:pt x="25868" y="105569"/>
                    <a:pt x="33337" y="98100"/>
                    <a:pt x="33337" y="8890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</p:grpSp>
      <p:sp>
        <p:nvSpPr>
          <p:cNvPr id="7" name="Text 4"/>
          <p:cNvSpPr/>
          <p:nvPr>
            <p:custDataLst>
              <p:tags r:id="rId1"/>
            </p:custDataLst>
          </p:nvPr>
        </p:nvSpPr>
        <p:spPr>
          <a:xfrm>
            <a:off x="812799" y="3098800"/>
            <a:ext cx="5476875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 厘清需求：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各自列出背后深层需求与恐惧。</a:t>
            </a:r>
            <a:endParaRPr lang="en-US" sz="2400" dirty="0"/>
          </a:p>
        </p:txBody>
      </p:sp>
      <p:sp>
        <p:nvSpPr>
          <p:cNvPr id="8" name="Shape 5"/>
          <p:cNvSpPr/>
          <p:nvPr>
            <p:custDataLst>
              <p:tags r:id="rId2"/>
            </p:custDataLst>
          </p:nvPr>
        </p:nvSpPr>
        <p:spPr>
          <a:xfrm>
            <a:off x="355600" y="3759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406400" h="406400">
                <a:moveTo>
                  <a:pt x="203200" y="0"/>
                </a:moveTo>
                <a:lnTo>
                  <a:pt x="203200" y="0"/>
                </a:lnTo>
                <a:cubicBezTo>
                  <a:pt x="315349" y="0"/>
                  <a:pt x="406400" y="91051"/>
                  <a:pt x="406400" y="203200"/>
                </a:cubicBezTo>
                <a:lnTo>
                  <a:pt x="406400" y="203200"/>
                </a:lnTo>
                <a:cubicBezTo>
                  <a:pt x="406400" y="315349"/>
                  <a:pt x="315349" y="406400"/>
                  <a:pt x="203200" y="406400"/>
                </a:cubicBezTo>
                <a:lnTo>
                  <a:pt x="203200" y="406400"/>
                </a:lnTo>
                <a:cubicBezTo>
                  <a:pt x="91051" y="406400"/>
                  <a:pt x="0" y="315349"/>
                  <a:pt x="0" y="203200"/>
                </a:cubicBezTo>
                <a:lnTo>
                  <a:pt x="0" y="203200"/>
                </a:lnTo>
                <a:cubicBezTo>
                  <a:pt x="0" y="91051"/>
                  <a:pt x="91051" y="0"/>
                  <a:pt x="2032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9" name="Shape 6"/>
          <p:cNvSpPr/>
          <p:nvPr>
            <p:custDataLst>
              <p:tags r:id="rId3"/>
            </p:custDataLst>
          </p:nvPr>
        </p:nvSpPr>
        <p:spPr>
          <a:xfrm>
            <a:off x="269019" y="3860800"/>
            <a:ext cx="336550" cy="3175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101714" y="133350"/>
                </a:moveTo>
                <a:cubicBezTo>
                  <a:pt x="104249" y="125606"/>
                  <a:pt x="109319" y="118591"/>
                  <a:pt x="115049" y="112549"/>
                </a:cubicBezTo>
                <a:cubicBezTo>
                  <a:pt x="126405" y="100603"/>
                  <a:pt x="133350" y="84455"/>
                  <a:pt x="133350" y="66675"/>
                </a:cubicBezTo>
                <a:cubicBezTo>
                  <a:pt x="133350" y="29865"/>
                  <a:pt x="103485" y="0"/>
                  <a:pt x="66675" y="0"/>
                </a:cubicBezTo>
                <a:cubicBezTo>
                  <a:pt x="29865" y="0"/>
                  <a:pt x="0" y="29865"/>
                  <a:pt x="0" y="66675"/>
                </a:cubicBezTo>
                <a:cubicBezTo>
                  <a:pt x="0" y="84455"/>
                  <a:pt x="6945" y="100603"/>
                  <a:pt x="18301" y="112549"/>
                </a:cubicBezTo>
                <a:cubicBezTo>
                  <a:pt x="24031" y="118591"/>
                  <a:pt x="29136" y="125606"/>
                  <a:pt x="31636" y="133350"/>
                </a:cubicBezTo>
                <a:lnTo>
                  <a:pt x="101679" y="133350"/>
                </a:lnTo>
                <a:close/>
                <a:moveTo>
                  <a:pt x="100013" y="150019"/>
                </a:moveTo>
                <a:lnTo>
                  <a:pt x="33337" y="150019"/>
                </a:lnTo>
                <a:lnTo>
                  <a:pt x="33337" y="155575"/>
                </a:lnTo>
                <a:cubicBezTo>
                  <a:pt x="33337" y="170924"/>
                  <a:pt x="45770" y="183356"/>
                  <a:pt x="61119" y="183356"/>
                </a:cubicBezTo>
                <a:lnTo>
                  <a:pt x="72231" y="183356"/>
                </a:lnTo>
                <a:cubicBezTo>
                  <a:pt x="87580" y="183356"/>
                  <a:pt x="100013" y="170924"/>
                  <a:pt x="100013" y="155575"/>
                </a:cubicBezTo>
                <a:lnTo>
                  <a:pt x="100013" y="150019"/>
                </a:lnTo>
                <a:close/>
                <a:moveTo>
                  <a:pt x="63897" y="38894"/>
                </a:moveTo>
                <a:cubicBezTo>
                  <a:pt x="50076" y="38894"/>
                  <a:pt x="38894" y="50076"/>
                  <a:pt x="38894" y="63897"/>
                </a:cubicBezTo>
                <a:cubicBezTo>
                  <a:pt x="38894" y="68516"/>
                  <a:pt x="35178" y="72231"/>
                  <a:pt x="30559" y="72231"/>
                </a:cubicBezTo>
                <a:cubicBezTo>
                  <a:pt x="25941" y="72231"/>
                  <a:pt x="22225" y="68516"/>
                  <a:pt x="22225" y="63897"/>
                </a:cubicBezTo>
                <a:cubicBezTo>
                  <a:pt x="22225" y="40873"/>
                  <a:pt x="40873" y="22225"/>
                  <a:pt x="63897" y="22225"/>
                </a:cubicBezTo>
                <a:cubicBezTo>
                  <a:pt x="68516" y="22225"/>
                  <a:pt x="72231" y="25941"/>
                  <a:pt x="72231" y="30559"/>
                </a:cubicBezTo>
                <a:cubicBezTo>
                  <a:pt x="72231" y="35178"/>
                  <a:pt x="68516" y="38894"/>
                  <a:pt x="63897" y="38894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10" name="Text 7"/>
          <p:cNvSpPr/>
          <p:nvPr>
            <p:custDataLst>
              <p:tags r:id="rId4"/>
            </p:custDataLst>
          </p:nvPr>
        </p:nvSpPr>
        <p:spPr>
          <a:xfrm>
            <a:off x="834517" y="3911600"/>
            <a:ext cx="5054253" cy="68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2. 寻找替代：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寻找能满足双方核心需求的“第三方案”。</a:t>
            </a:r>
            <a:endParaRPr lang="en-US" sz="2400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DF35CF4-3B28-B6ED-4BF8-5221B192B984}"/>
              </a:ext>
            </a:extLst>
          </p:cNvPr>
          <p:cNvGrpSpPr/>
          <p:nvPr/>
        </p:nvGrpSpPr>
        <p:grpSpPr>
          <a:xfrm>
            <a:off x="242156" y="4793394"/>
            <a:ext cx="406400" cy="406400"/>
            <a:chOff x="254000" y="4508500"/>
            <a:chExt cx="406400" cy="406400"/>
          </a:xfrm>
        </p:grpSpPr>
        <p:sp>
          <p:nvSpPr>
            <p:cNvPr id="11" name="Shape 8"/>
            <p:cNvSpPr/>
            <p:nvPr>
              <p:custDataLst>
                <p:tags r:id="rId6"/>
              </p:custDataLst>
            </p:nvPr>
          </p:nvSpPr>
          <p:spPr>
            <a:xfrm>
              <a:off x="254000" y="45085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lnTo>
                    <a:pt x="203200" y="0"/>
                  </a:lnTo>
                  <a:cubicBezTo>
                    <a:pt x="315349" y="0"/>
                    <a:pt x="406400" y="91051"/>
                    <a:pt x="406400" y="203200"/>
                  </a:cubicBezTo>
                  <a:lnTo>
                    <a:pt x="406400" y="203200"/>
                  </a:lnTo>
                  <a:cubicBezTo>
                    <a:pt x="406400" y="315349"/>
                    <a:pt x="315349" y="406400"/>
                    <a:pt x="203200" y="406400"/>
                  </a:cubicBezTo>
                  <a:lnTo>
                    <a:pt x="203200" y="406400"/>
                  </a:lnTo>
                  <a:cubicBezTo>
                    <a:pt x="91051" y="406400"/>
                    <a:pt x="0" y="315349"/>
                    <a:pt x="0" y="203200"/>
                  </a:cubicBezTo>
                  <a:lnTo>
                    <a:pt x="0" y="203200"/>
                  </a:lnTo>
                  <a:cubicBezTo>
                    <a:pt x="0" y="91051"/>
                    <a:pt x="91051" y="0"/>
                    <a:pt x="203200" y="0"/>
                  </a:cubicBezTo>
                  <a:close/>
                </a:path>
              </a:pathLst>
            </a:custGeom>
            <a:solidFill>
              <a:srgbClr val="FFC0CB"/>
            </a:solidFill>
          </p:spPr>
        </p:sp>
        <p:sp>
          <p:nvSpPr>
            <p:cNvPr id="12" name="Shape 9"/>
            <p:cNvSpPr/>
            <p:nvPr>
              <p:custDataLst>
                <p:tags r:id="rId7"/>
              </p:custDataLst>
            </p:nvPr>
          </p:nvSpPr>
          <p:spPr>
            <a:xfrm>
              <a:off x="360363" y="4635500"/>
              <a:ext cx="200025" cy="177800"/>
            </a:xfrm>
            <a:custGeom>
              <a:avLst/>
              <a:gdLst/>
              <a:ahLst/>
              <a:cxnLst/>
              <a:rect l="l" t="t" r="r" b="b"/>
              <a:pathLst>
                <a:path w="200025" h="177800">
                  <a:moveTo>
                    <a:pt x="93380" y="29587"/>
                  </a:moveTo>
                  <a:lnTo>
                    <a:pt x="52889" y="74593"/>
                  </a:lnTo>
                  <a:cubicBezTo>
                    <a:pt x="51291" y="76364"/>
                    <a:pt x="51361" y="79107"/>
                    <a:pt x="53062" y="80809"/>
                  </a:cubicBezTo>
                  <a:cubicBezTo>
                    <a:pt x="63654" y="91400"/>
                    <a:pt x="80843" y="91400"/>
                    <a:pt x="91435" y="80809"/>
                  </a:cubicBezTo>
                  <a:lnTo>
                    <a:pt x="102478" y="69766"/>
                  </a:lnTo>
                  <a:cubicBezTo>
                    <a:pt x="103937" y="68307"/>
                    <a:pt x="105777" y="67508"/>
                    <a:pt x="107652" y="67370"/>
                  </a:cubicBezTo>
                  <a:cubicBezTo>
                    <a:pt x="110014" y="67161"/>
                    <a:pt x="112445" y="67960"/>
                    <a:pt x="114250" y="69766"/>
                  </a:cubicBezTo>
                  <a:lnTo>
                    <a:pt x="175577" y="130572"/>
                  </a:lnTo>
                  <a:lnTo>
                    <a:pt x="200025" y="111125"/>
                  </a:lnTo>
                  <a:lnTo>
                    <a:pt x="200025" y="11112"/>
                  </a:lnTo>
                  <a:lnTo>
                    <a:pt x="161131" y="33337"/>
                  </a:lnTo>
                  <a:lnTo>
                    <a:pt x="152866" y="27816"/>
                  </a:lnTo>
                  <a:cubicBezTo>
                    <a:pt x="147380" y="24170"/>
                    <a:pt x="140955" y="22225"/>
                    <a:pt x="134357" y="22225"/>
                  </a:cubicBezTo>
                  <a:lnTo>
                    <a:pt x="109910" y="22225"/>
                  </a:lnTo>
                  <a:cubicBezTo>
                    <a:pt x="109528" y="22225"/>
                    <a:pt x="109111" y="22225"/>
                    <a:pt x="108729" y="22260"/>
                  </a:cubicBezTo>
                  <a:cubicBezTo>
                    <a:pt x="102860" y="22572"/>
                    <a:pt x="97339" y="25211"/>
                    <a:pt x="93380" y="29587"/>
                  </a:cubicBezTo>
                  <a:close/>
                  <a:moveTo>
                    <a:pt x="40491" y="63445"/>
                  </a:moveTo>
                  <a:lnTo>
                    <a:pt x="77579" y="22225"/>
                  </a:lnTo>
                  <a:lnTo>
                    <a:pt x="63827" y="22225"/>
                  </a:lnTo>
                  <a:cubicBezTo>
                    <a:pt x="54972" y="22225"/>
                    <a:pt x="46499" y="25732"/>
                    <a:pt x="40248" y="31983"/>
                  </a:cubicBezTo>
                  <a:lnTo>
                    <a:pt x="38894" y="33337"/>
                  </a:lnTo>
                  <a:lnTo>
                    <a:pt x="0" y="11112"/>
                  </a:lnTo>
                  <a:lnTo>
                    <a:pt x="0" y="111125"/>
                  </a:lnTo>
                  <a:lnTo>
                    <a:pt x="54312" y="156374"/>
                  </a:lnTo>
                  <a:cubicBezTo>
                    <a:pt x="62299" y="163041"/>
                    <a:pt x="72370" y="166688"/>
                    <a:pt x="82753" y="166688"/>
                  </a:cubicBezTo>
                  <a:lnTo>
                    <a:pt x="88205" y="166688"/>
                  </a:lnTo>
                  <a:lnTo>
                    <a:pt x="85775" y="164257"/>
                  </a:lnTo>
                  <a:cubicBezTo>
                    <a:pt x="82510" y="160992"/>
                    <a:pt x="82510" y="155714"/>
                    <a:pt x="85775" y="152484"/>
                  </a:cubicBezTo>
                  <a:cubicBezTo>
                    <a:pt x="89039" y="149255"/>
                    <a:pt x="94317" y="149220"/>
                    <a:pt x="97547" y="152484"/>
                  </a:cubicBezTo>
                  <a:lnTo>
                    <a:pt x="111785" y="166722"/>
                  </a:lnTo>
                  <a:lnTo>
                    <a:pt x="114910" y="166722"/>
                  </a:lnTo>
                  <a:cubicBezTo>
                    <a:pt x="121543" y="166722"/>
                    <a:pt x="128037" y="165229"/>
                    <a:pt x="133940" y="162451"/>
                  </a:cubicBezTo>
                  <a:lnTo>
                    <a:pt x="124668" y="153144"/>
                  </a:lnTo>
                  <a:cubicBezTo>
                    <a:pt x="121404" y="149880"/>
                    <a:pt x="121404" y="144601"/>
                    <a:pt x="124668" y="141372"/>
                  </a:cubicBezTo>
                  <a:cubicBezTo>
                    <a:pt x="127933" y="138142"/>
                    <a:pt x="133211" y="138108"/>
                    <a:pt x="136441" y="141372"/>
                  </a:cubicBezTo>
                  <a:lnTo>
                    <a:pt x="147553" y="152484"/>
                  </a:lnTo>
                  <a:lnTo>
                    <a:pt x="153630" y="146407"/>
                  </a:lnTo>
                  <a:cubicBezTo>
                    <a:pt x="156721" y="143317"/>
                    <a:pt x="157624" y="138837"/>
                    <a:pt x="156270" y="134913"/>
                  </a:cubicBezTo>
                  <a:lnTo>
                    <a:pt x="108382" y="87407"/>
                  </a:lnTo>
                  <a:lnTo>
                    <a:pt x="103207" y="92581"/>
                  </a:lnTo>
                  <a:cubicBezTo>
                    <a:pt x="86087" y="109701"/>
                    <a:pt x="58375" y="109701"/>
                    <a:pt x="41255" y="92581"/>
                  </a:cubicBezTo>
                  <a:cubicBezTo>
                    <a:pt x="33268" y="84594"/>
                    <a:pt x="32956" y="71780"/>
                    <a:pt x="40491" y="6341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</p:grpSp>
      <p:sp>
        <p:nvSpPr>
          <p:cNvPr id="13" name="Text 10"/>
          <p:cNvSpPr/>
          <p:nvPr>
            <p:custDataLst>
              <p:tags r:id="rId5"/>
            </p:custDataLst>
          </p:nvPr>
        </p:nvSpPr>
        <p:spPr>
          <a:xfrm>
            <a:off x="834517" y="5110752"/>
            <a:ext cx="5183188" cy="342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3. 协商底线：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明确各自的不可妥协之处，并相互尊重。</a:t>
            </a:r>
            <a:endParaRPr lang="en-US" sz="2400" dirty="0"/>
          </a:p>
        </p:txBody>
      </p:sp>
      <p:pic>
        <p:nvPicPr>
          <p:cNvPr id="14" name="Image 1" descr="https://kimi-web-img.moonshot.cn/img/img.freepik.com/7fa4fecf0f2178507b41ef370c99a0b3625fabb6.jpg"/>
          <p:cNvPicPr>
            <a:picLocks noChangeAspect="1"/>
          </p:cNvPicPr>
          <p:nvPr/>
        </p:nvPicPr>
        <p:blipFill>
          <a:blip r:embed="rId13"/>
          <a:srcRect l="24217" r="24217"/>
          <a:stretch>
            <a:fillRect/>
          </a:stretch>
        </p:blipFill>
        <p:spPr>
          <a:xfrm>
            <a:off x="6096000" y="254000"/>
            <a:ext cx="5842000" cy="6350000"/>
          </a:xfrm>
          <a:prstGeom prst="roundRect">
            <a:avLst>
              <a:gd name="adj" fmla="val 2609"/>
            </a:avLst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205073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应对需求与习惯冲突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52400" y="218440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核心策略：用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“轮流实验”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代替“互相妥协”。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1208088" y="2565934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/>
        </p:nvSpPr>
        <p:spPr>
          <a:xfrm>
            <a:off x="1560513" y="2946934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00025" y="7144"/>
                </a:moveTo>
                <a:cubicBezTo>
                  <a:pt x="259166" y="7144"/>
                  <a:pt x="307181" y="55159"/>
                  <a:pt x="307181" y="114300"/>
                </a:cubicBezTo>
                <a:cubicBezTo>
                  <a:pt x="307181" y="173441"/>
                  <a:pt x="259166" y="221456"/>
                  <a:pt x="200025" y="221456"/>
                </a:cubicBezTo>
                <a:cubicBezTo>
                  <a:pt x="140884" y="221456"/>
                  <a:pt x="92869" y="173441"/>
                  <a:pt x="92869" y="114300"/>
                </a:cubicBezTo>
                <a:cubicBezTo>
                  <a:pt x="92869" y="55159"/>
                  <a:pt x="140884" y="7144"/>
                  <a:pt x="200025" y="7144"/>
                </a:cubicBezTo>
                <a:close/>
                <a:moveTo>
                  <a:pt x="173504" y="271463"/>
                </a:moveTo>
                <a:lnTo>
                  <a:pt x="226546" y="271463"/>
                </a:lnTo>
                <a:cubicBezTo>
                  <a:pt x="230029" y="271463"/>
                  <a:pt x="233601" y="271552"/>
                  <a:pt x="237083" y="271820"/>
                </a:cubicBezTo>
                <a:cubicBezTo>
                  <a:pt x="222617" y="297001"/>
                  <a:pt x="214313" y="326112"/>
                  <a:pt x="214313" y="357188"/>
                </a:cubicBezTo>
                <a:cubicBezTo>
                  <a:pt x="214313" y="394514"/>
                  <a:pt x="226278" y="429071"/>
                  <a:pt x="246459" y="457200"/>
                </a:cubicBezTo>
                <a:lnTo>
                  <a:pt x="40809" y="457200"/>
                </a:lnTo>
                <a:cubicBezTo>
                  <a:pt x="26164" y="457200"/>
                  <a:pt x="14288" y="445324"/>
                  <a:pt x="14288" y="430679"/>
                </a:cubicBezTo>
                <a:cubicBezTo>
                  <a:pt x="14288" y="342721"/>
                  <a:pt x="85546" y="271463"/>
                  <a:pt x="173504" y="271463"/>
                </a:cubicBezTo>
                <a:close/>
                <a:moveTo>
                  <a:pt x="257175" y="357188"/>
                </a:moveTo>
                <a:cubicBezTo>
                  <a:pt x="257175" y="286218"/>
                  <a:pt x="314793" y="228600"/>
                  <a:pt x="385763" y="228600"/>
                </a:cubicBezTo>
                <a:cubicBezTo>
                  <a:pt x="456732" y="228600"/>
                  <a:pt x="514350" y="286218"/>
                  <a:pt x="514350" y="357187"/>
                </a:cubicBezTo>
                <a:cubicBezTo>
                  <a:pt x="514350" y="428157"/>
                  <a:pt x="456732" y="485775"/>
                  <a:pt x="385763" y="485775"/>
                </a:cubicBezTo>
                <a:cubicBezTo>
                  <a:pt x="314793" y="485775"/>
                  <a:pt x="257175" y="428157"/>
                  <a:pt x="257175" y="357188"/>
                </a:cubicBezTo>
                <a:close/>
                <a:moveTo>
                  <a:pt x="385763" y="285750"/>
                </a:moveTo>
                <a:cubicBezTo>
                  <a:pt x="377904" y="285750"/>
                  <a:pt x="371475" y="292179"/>
                  <a:pt x="371475" y="300038"/>
                </a:cubicBezTo>
                <a:lnTo>
                  <a:pt x="371475" y="357188"/>
                </a:lnTo>
                <a:cubicBezTo>
                  <a:pt x="371475" y="365046"/>
                  <a:pt x="377904" y="371475"/>
                  <a:pt x="385763" y="371475"/>
                </a:cubicBezTo>
                <a:lnTo>
                  <a:pt x="428625" y="371475"/>
                </a:lnTo>
                <a:cubicBezTo>
                  <a:pt x="436483" y="371475"/>
                  <a:pt x="442913" y="365046"/>
                  <a:pt x="442913" y="357188"/>
                </a:cubicBezTo>
                <a:cubicBezTo>
                  <a:pt x="442913" y="349329"/>
                  <a:pt x="436483" y="342900"/>
                  <a:pt x="428625" y="342900"/>
                </a:cubicBezTo>
                <a:lnTo>
                  <a:pt x="400050" y="342900"/>
                </a:lnTo>
                <a:lnTo>
                  <a:pt x="400050" y="300038"/>
                </a:lnTo>
                <a:cubicBezTo>
                  <a:pt x="400050" y="292179"/>
                  <a:pt x="393621" y="285750"/>
                  <a:pt x="385763" y="285750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7" name="Text 4"/>
          <p:cNvSpPr/>
          <p:nvPr>
            <p:custDataLst>
              <p:tags r:id="rId1"/>
            </p:custDataLst>
          </p:nvPr>
        </p:nvSpPr>
        <p:spPr>
          <a:xfrm>
            <a:off x="1149604" y="4250076"/>
            <a:ext cx="1261229" cy="701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需求A</a:t>
            </a:r>
            <a:endParaRPr lang="en-US" sz="2400" dirty="0"/>
          </a:p>
        </p:txBody>
      </p:sp>
      <p:sp>
        <p:nvSpPr>
          <p:cNvPr id="8" name="Text 5"/>
          <p:cNvSpPr/>
          <p:nvPr>
            <p:custDataLst>
              <p:tags r:id="rId2"/>
            </p:custDataLst>
          </p:nvPr>
        </p:nvSpPr>
        <p:spPr>
          <a:xfrm>
            <a:off x="960837" y="4885076"/>
            <a:ext cx="1717881" cy="584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(如：早睡)</a:t>
            </a:r>
          </a:p>
        </p:txBody>
      </p:sp>
      <p:sp>
        <p:nvSpPr>
          <p:cNvPr id="9" name="Text 6"/>
          <p:cNvSpPr/>
          <p:nvPr/>
        </p:nvSpPr>
        <p:spPr>
          <a:xfrm>
            <a:off x="2963727" y="3629061"/>
            <a:ext cx="625743" cy="482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↔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4148402" y="2794000"/>
            <a:ext cx="3898900" cy="2997200"/>
          </a:xfrm>
          <a:custGeom>
            <a:avLst/>
            <a:gdLst/>
            <a:ahLst/>
            <a:cxnLst/>
            <a:rect l="l" t="t" r="r" b="b"/>
            <a:pathLst>
              <a:path w="3898900" h="2540000">
                <a:moveTo>
                  <a:pt x="101600" y="0"/>
                </a:moveTo>
                <a:lnTo>
                  <a:pt x="3797300" y="0"/>
                </a:lnTo>
                <a:cubicBezTo>
                  <a:pt x="3853375" y="0"/>
                  <a:pt x="3898900" y="45525"/>
                  <a:pt x="3898900" y="101600"/>
                </a:cubicBezTo>
                <a:lnTo>
                  <a:pt x="3898900" y="2438400"/>
                </a:lnTo>
                <a:cubicBezTo>
                  <a:pt x="3898900" y="2494475"/>
                  <a:pt x="3853375" y="2540000"/>
                  <a:pt x="3797300" y="2540000"/>
                </a:cubicBezTo>
                <a:lnTo>
                  <a:pt x="101600" y="2540000"/>
                </a:lnTo>
                <a:cubicBezTo>
                  <a:pt x="45525" y="2540000"/>
                  <a:pt x="0" y="2494475"/>
                  <a:pt x="0" y="243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1" name="Shape 8"/>
          <p:cNvSpPr/>
          <p:nvPr/>
        </p:nvSpPr>
        <p:spPr>
          <a:xfrm>
            <a:off x="5486136" y="29972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2" name="Shape 9"/>
          <p:cNvSpPr/>
          <p:nvPr/>
        </p:nvSpPr>
        <p:spPr>
          <a:xfrm>
            <a:off x="5809986" y="3378200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164842" y="367457"/>
                </a:moveTo>
                <a:cubicBezTo>
                  <a:pt x="162074" y="373975"/>
                  <a:pt x="160020" y="380762"/>
                  <a:pt x="158770" y="387638"/>
                </a:cubicBezTo>
                <a:cubicBezTo>
                  <a:pt x="145822" y="395496"/>
                  <a:pt x="130641" y="400050"/>
                  <a:pt x="114300" y="400050"/>
                </a:cubicBezTo>
                <a:cubicBezTo>
                  <a:pt x="66973" y="400050"/>
                  <a:pt x="28575" y="361652"/>
                  <a:pt x="28575" y="314325"/>
                </a:cubicBezTo>
                <a:lnTo>
                  <a:pt x="28575" y="57150"/>
                </a:lnTo>
                <a:cubicBezTo>
                  <a:pt x="12769" y="57150"/>
                  <a:pt x="0" y="44381"/>
                  <a:pt x="0" y="28575"/>
                </a:cubicBezTo>
                <a:cubicBezTo>
                  <a:pt x="0" y="12769"/>
                  <a:pt x="12769" y="0"/>
                  <a:pt x="28575" y="0"/>
                </a:cubicBezTo>
                <a:lnTo>
                  <a:pt x="200025" y="0"/>
                </a:lnTo>
                <a:cubicBezTo>
                  <a:pt x="215831" y="0"/>
                  <a:pt x="228600" y="12769"/>
                  <a:pt x="228600" y="28575"/>
                </a:cubicBezTo>
                <a:cubicBezTo>
                  <a:pt x="228600" y="44381"/>
                  <a:pt x="215831" y="57150"/>
                  <a:pt x="200025" y="57150"/>
                </a:cubicBezTo>
                <a:lnTo>
                  <a:pt x="200025" y="285393"/>
                </a:lnTo>
                <a:lnTo>
                  <a:pt x="164842" y="367457"/>
                </a:lnTo>
                <a:close/>
                <a:moveTo>
                  <a:pt x="85725" y="57150"/>
                </a:moveTo>
                <a:lnTo>
                  <a:pt x="85725" y="171450"/>
                </a:lnTo>
                <a:lnTo>
                  <a:pt x="142875" y="171450"/>
                </a:lnTo>
                <a:lnTo>
                  <a:pt x="142875" y="57150"/>
                </a:lnTo>
                <a:lnTo>
                  <a:pt x="85725" y="57150"/>
                </a:lnTo>
                <a:close/>
                <a:moveTo>
                  <a:pt x="314325" y="0"/>
                </a:moveTo>
                <a:lnTo>
                  <a:pt x="457200" y="0"/>
                </a:lnTo>
                <a:cubicBezTo>
                  <a:pt x="473006" y="0"/>
                  <a:pt x="485775" y="12769"/>
                  <a:pt x="485775" y="28575"/>
                </a:cubicBezTo>
                <a:cubicBezTo>
                  <a:pt x="485775" y="44381"/>
                  <a:pt x="473006" y="57150"/>
                  <a:pt x="457200" y="57150"/>
                </a:cubicBezTo>
                <a:lnTo>
                  <a:pt x="457200" y="194131"/>
                </a:lnTo>
                <a:lnTo>
                  <a:pt x="538728" y="384334"/>
                </a:lnTo>
                <a:cubicBezTo>
                  <a:pt x="540782" y="389156"/>
                  <a:pt x="542121" y="394246"/>
                  <a:pt x="542657" y="399514"/>
                </a:cubicBezTo>
                <a:lnTo>
                  <a:pt x="542925" y="400050"/>
                </a:lnTo>
                <a:lnTo>
                  <a:pt x="542657" y="400050"/>
                </a:lnTo>
                <a:cubicBezTo>
                  <a:pt x="542836" y="401657"/>
                  <a:pt x="542925" y="403265"/>
                  <a:pt x="542925" y="404872"/>
                </a:cubicBezTo>
                <a:cubicBezTo>
                  <a:pt x="542925" y="433715"/>
                  <a:pt x="519529" y="457200"/>
                  <a:pt x="490597" y="457200"/>
                </a:cubicBezTo>
                <a:lnTo>
                  <a:pt x="252264" y="457200"/>
                </a:lnTo>
                <a:cubicBezTo>
                  <a:pt x="223421" y="457200"/>
                  <a:pt x="199936" y="433804"/>
                  <a:pt x="199936" y="404872"/>
                </a:cubicBezTo>
                <a:cubicBezTo>
                  <a:pt x="199936" y="403265"/>
                  <a:pt x="200025" y="401657"/>
                  <a:pt x="200204" y="400050"/>
                </a:cubicBezTo>
                <a:lnTo>
                  <a:pt x="199936" y="400050"/>
                </a:lnTo>
                <a:lnTo>
                  <a:pt x="200204" y="399514"/>
                </a:lnTo>
                <a:cubicBezTo>
                  <a:pt x="200739" y="394335"/>
                  <a:pt x="202079" y="389156"/>
                  <a:pt x="204133" y="384334"/>
                </a:cubicBezTo>
                <a:lnTo>
                  <a:pt x="285750" y="194131"/>
                </a:lnTo>
                <a:lnTo>
                  <a:pt x="285750" y="57150"/>
                </a:lnTo>
                <a:cubicBezTo>
                  <a:pt x="269944" y="57150"/>
                  <a:pt x="257175" y="44381"/>
                  <a:pt x="257175" y="28575"/>
                </a:cubicBezTo>
                <a:cubicBezTo>
                  <a:pt x="257175" y="12769"/>
                  <a:pt x="269944" y="0"/>
                  <a:pt x="285750" y="0"/>
                </a:cubicBezTo>
                <a:lnTo>
                  <a:pt x="314325" y="0"/>
                </a:lnTo>
                <a:close/>
                <a:moveTo>
                  <a:pt x="404693" y="216634"/>
                </a:moveTo>
                <a:cubicBezTo>
                  <a:pt x="401657" y="209490"/>
                  <a:pt x="400050" y="201900"/>
                  <a:pt x="400050" y="194131"/>
                </a:cubicBezTo>
                <a:lnTo>
                  <a:pt x="400050" y="57150"/>
                </a:lnTo>
                <a:lnTo>
                  <a:pt x="342900" y="57150"/>
                </a:lnTo>
                <a:lnTo>
                  <a:pt x="342900" y="194131"/>
                </a:lnTo>
                <a:cubicBezTo>
                  <a:pt x="342900" y="201900"/>
                  <a:pt x="341293" y="209490"/>
                  <a:pt x="338257" y="216634"/>
                </a:cubicBezTo>
                <a:lnTo>
                  <a:pt x="308610" y="285750"/>
                </a:lnTo>
                <a:lnTo>
                  <a:pt x="434251" y="285750"/>
                </a:lnTo>
                <a:lnTo>
                  <a:pt x="404604" y="216634"/>
                </a:lnTo>
                <a:close/>
              </a:path>
            </a:pathLst>
          </a:custGeom>
          <a:solidFill>
            <a:srgbClr val="333333"/>
          </a:solidFill>
        </p:spPr>
      </p:sp>
      <p:sp>
        <p:nvSpPr>
          <p:cNvPr id="13" name="Text 10"/>
          <p:cNvSpPr/>
          <p:nvPr>
            <p:custDataLst>
              <p:tags r:id="rId3"/>
            </p:custDataLst>
          </p:nvPr>
        </p:nvSpPr>
        <p:spPr>
          <a:xfrm>
            <a:off x="5289673" y="4123076"/>
            <a:ext cx="1739626" cy="701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轮流实验</a:t>
            </a:r>
            <a:endParaRPr lang="en-US" sz="2400" dirty="0"/>
          </a:p>
        </p:txBody>
      </p:sp>
      <p:sp>
        <p:nvSpPr>
          <p:cNvPr id="14" name="Text 11"/>
          <p:cNvSpPr/>
          <p:nvPr>
            <p:custDataLst>
              <p:tags r:id="rId4"/>
            </p:custDataLst>
          </p:nvPr>
        </p:nvSpPr>
        <p:spPr>
          <a:xfrm>
            <a:off x="4148402" y="4622800"/>
            <a:ext cx="4142572" cy="11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本周按A方案，下周按B方案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</a:t>
            </a:r>
          </a:p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然后评估整合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8688647" y="3629061"/>
            <a:ext cx="539098" cy="482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↔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FF7FA96-F42F-B2CE-66FE-9B270114B819}"/>
              </a:ext>
            </a:extLst>
          </p:cNvPr>
          <p:cNvGrpSpPr/>
          <p:nvPr/>
        </p:nvGrpSpPr>
        <p:grpSpPr>
          <a:xfrm>
            <a:off x="9764184" y="3124200"/>
            <a:ext cx="1219200" cy="1219200"/>
            <a:chOff x="9764184" y="3124200"/>
            <a:chExt cx="1219200" cy="1219200"/>
          </a:xfrm>
        </p:grpSpPr>
        <p:sp>
          <p:nvSpPr>
            <p:cNvPr id="16" name="Shape 13"/>
            <p:cNvSpPr/>
            <p:nvPr/>
          </p:nvSpPr>
          <p:spPr>
            <a:xfrm>
              <a:off x="9764184" y="312420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609600" y="0"/>
                  </a:moveTo>
                  <a:lnTo>
                    <a:pt x="609600" y="0"/>
                  </a:lnTo>
                  <a:cubicBezTo>
                    <a:pt x="946047" y="0"/>
                    <a:pt x="1219200" y="273153"/>
                    <a:pt x="1219200" y="609600"/>
                  </a:cubicBezTo>
                  <a:lnTo>
                    <a:pt x="1219200" y="609600"/>
                  </a:lnTo>
                  <a:cubicBezTo>
                    <a:pt x="1219200" y="946047"/>
                    <a:pt x="946047" y="1219200"/>
                    <a:pt x="609600" y="1219200"/>
                  </a:cubicBezTo>
                  <a:lnTo>
                    <a:pt x="609600" y="1219200"/>
                  </a:lnTo>
                  <a:cubicBezTo>
                    <a:pt x="273153" y="1219200"/>
                    <a:pt x="0" y="946047"/>
                    <a:pt x="0" y="609600"/>
                  </a:cubicBezTo>
                  <a:lnTo>
                    <a:pt x="0" y="609600"/>
                  </a:lnTo>
                  <a:cubicBezTo>
                    <a:pt x="0" y="273153"/>
                    <a:pt x="273153" y="0"/>
                    <a:pt x="609600" y="0"/>
                  </a:cubicBezTo>
                  <a:close/>
                </a:path>
              </a:pathLst>
            </a:custGeom>
            <a:solidFill>
              <a:srgbClr val="ADD8E6"/>
            </a:solidFill>
          </p:spPr>
        </p:sp>
        <p:sp>
          <p:nvSpPr>
            <p:cNvPr id="17" name="Shape 14"/>
            <p:cNvSpPr/>
            <p:nvPr/>
          </p:nvSpPr>
          <p:spPr>
            <a:xfrm>
              <a:off x="10173759" y="3505200"/>
              <a:ext cx="400050" cy="457200"/>
            </a:xfrm>
            <a:custGeom>
              <a:avLst/>
              <a:gdLst/>
              <a:ahLst/>
              <a:cxnLst/>
              <a:rect l="l" t="t" r="r" b="b"/>
              <a:pathLst>
                <a:path w="400050" h="457200">
                  <a:moveTo>
                    <a:pt x="200025" y="300038"/>
                  </a:moveTo>
                  <a:cubicBezTo>
                    <a:pt x="266640" y="300038"/>
                    <a:pt x="323612" y="258604"/>
                    <a:pt x="346472" y="200025"/>
                  </a:cubicBezTo>
                  <a:lnTo>
                    <a:pt x="350044" y="200025"/>
                  </a:lnTo>
                  <a:cubicBezTo>
                    <a:pt x="361920" y="200025"/>
                    <a:pt x="371475" y="190470"/>
                    <a:pt x="371475" y="178594"/>
                  </a:cubicBezTo>
                  <a:lnTo>
                    <a:pt x="371475" y="107156"/>
                  </a:lnTo>
                  <a:cubicBezTo>
                    <a:pt x="371475" y="95280"/>
                    <a:pt x="361920" y="85725"/>
                    <a:pt x="350044" y="85725"/>
                  </a:cubicBezTo>
                  <a:lnTo>
                    <a:pt x="346472" y="85725"/>
                  </a:lnTo>
                  <a:cubicBezTo>
                    <a:pt x="323612" y="27146"/>
                    <a:pt x="266640" y="-14287"/>
                    <a:pt x="200025" y="-14287"/>
                  </a:cubicBezTo>
                  <a:cubicBezTo>
                    <a:pt x="133410" y="-14287"/>
                    <a:pt x="76438" y="27146"/>
                    <a:pt x="53578" y="85725"/>
                  </a:cubicBezTo>
                  <a:lnTo>
                    <a:pt x="50006" y="85725"/>
                  </a:lnTo>
                  <a:cubicBezTo>
                    <a:pt x="38130" y="85725"/>
                    <a:pt x="28575" y="95280"/>
                    <a:pt x="28575" y="107156"/>
                  </a:cubicBezTo>
                  <a:lnTo>
                    <a:pt x="28575" y="178594"/>
                  </a:lnTo>
                  <a:cubicBezTo>
                    <a:pt x="28575" y="190470"/>
                    <a:pt x="38130" y="200025"/>
                    <a:pt x="50006" y="200025"/>
                  </a:cubicBezTo>
                  <a:lnTo>
                    <a:pt x="53578" y="200025"/>
                  </a:lnTo>
                  <a:cubicBezTo>
                    <a:pt x="76438" y="258604"/>
                    <a:pt x="133410" y="300038"/>
                    <a:pt x="200025" y="300038"/>
                  </a:cubicBezTo>
                  <a:close/>
                  <a:moveTo>
                    <a:pt x="185738" y="71438"/>
                  </a:moveTo>
                  <a:lnTo>
                    <a:pt x="214313" y="71438"/>
                  </a:lnTo>
                  <a:cubicBezTo>
                    <a:pt x="261640" y="71438"/>
                    <a:pt x="300038" y="109835"/>
                    <a:pt x="300038" y="157163"/>
                  </a:cubicBezTo>
                  <a:cubicBezTo>
                    <a:pt x="300038" y="204490"/>
                    <a:pt x="261640" y="242888"/>
                    <a:pt x="214313" y="242888"/>
                  </a:cubicBezTo>
                  <a:lnTo>
                    <a:pt x="185738" y="242888"/>
                  </a:lnTo>
                  <a:cubicBezTo>
                    <a:pt x="138410" y="242888"/>
                    <a:pt x="100013" y="204490"/>
                    <a:pt x="100013" y="157163"/>
                  </a:cubicBezTo>
                  <a:cubicBezTo>
                    <a:pt x="100013" y="109835"/>
                    <a:pt x="138410" y="71438"/>
                    <a:pt x="185738" y="71438"/>
                  </a:cubicBezTo>
                  <a:close/>
                  <a:moveTo>
                    <a:pt x="14288" y="432733"/>
                  </a:moveTo>
                  <a:cubicBezTo>
                    <a:pt x="14288" y="446216"/>
                    <a:pt x="25271" y="457200"/>
                    <a:pt x="38755" y="457200"/>
                  </a:cubicBezTo>
                  <a:lnTo>
                    <a:pt x="85725" y="457200"/>
                  </a:lnTo>
                  <a:lnTo>
                    <a:pt x="85725" y="414338"/>
                  </a:lnTo>
                  <a:cubicBezTo>
                    <a:pt x="85725" y="398532"/>
                    <a:pt x="98494" y="385763"/>
                    <a:pt x="114300" y="385763"/>
                  </a:cubicBezTo>
                  <a:lnTo>
                    <a:pt x="285750" y="385763"/>
                  </a:lnTo>
                  <a:cubicBezTo>
                    <a:pt x="301556" y="385763"/>
                    <a:pt x="314325" y="398532"/>
                    <a:pt x="314325" y="414338"/>
                  </a:cubicBezTo>
                  <a:lnTo>
                    <a:pt x="314325" y="457200"/>
                  </a:lnTo>
                  <a:lnTo>
                    <a:pt x="361295" y="457200"/>
                  </a:lnTo>
                  <a:cubicBezTo>
                    <a:pt x="374779" y="457200"/>
                    <a:pt x="385763" y="446216"/>
                    <a:pt x="385763" y="432733"/>
                  </a:cubicBezTo>
                  <a:cubicBezTo>
                    <a:pt x="385763" y="379333"/>
                    <a:pt x="357277" y="332542"/>
                    <a:pt x="314682" y="306824"/>
                  </a:cubicBezTo>
                  <a:cubicBezTo>
                    <a:pt x="282178" y="329595"/>
                    <a:pt x="242709" y="342900"/>
                    <a:pt x="200025" y="342900"/>
                  </a:cubicBezTo>
                  <a:cubicBezTo>
                    <a:pt x="157341" y="342900"/>
                    <a:pt x="117872" y="329595"/>
                    <a:pt x="85368" y="306824"/>
                  </a:cubicBezTo>
                  <a:cubicBezTo>
                    <a:pt x="42773" y="332542"/>
                    <a:pt x="14288" y="379333"/>
                    <a:pt x="14288" y="432733"/>
                  </a:cubicBezTo>
                  <a:close/>
                  <a:moveTo>
                    <a:pt x="163681" y="126355"/>
                  </a:moveTo>
                  <a:cubicBezTo>
                    <a:pt x="162877" y="123408"/>
                    <a:pt x="160199" y="121444"/>
                    <a:pt x="157163" y="121444"/>
                  </a:cubicBezTo>
                  <a:cubicBezTo>
                    <a:pt x="154126" y="121444"/>
                    <a:pt x="151448" y="123408"/>
                    <a:pt x="150644" y="126355"/>
                  </a:cubicBezTo>
                  <a:lnTo>
                    <a:pt x="145286" y="145286"/>
                  </a:lnTo>
                  <a:lnTo>
                    <a:pt x="126355" y="150644"/>
                  </a:lnTo>
                  <a:cubicBezTo>
                    <a:pt x="123408" y="151448"/>
                    <a:pt x="121444" y="154126"/>
                    <a:pt x="121444" y="157163"/>
                  </a:cubicBezTo>
                  <a:cubicBezTo>
                    <a:pt x="121444" y="160199"/>
                    <a:pt x="123408" y="162877"/>
                    <a:pt x="126355" y="163681"/>
                  </a:cubicBezTo>
                  <a:lnTo>
                    <a:pt x="145286" y="169039"/>
                  </a:lnTo>
                  <a:lnTo>
                    <a:pt x="150644" y="187970"/>
                  </a:lnTo>
                  <a:cubicBezTo>
                    <a:pt x="151448" y="190917"/>
                    <a:pt x="154126" y="192881"/>
                    <a:pt x="157163" y="192881"/>
                  </a:cubicBezTo>
                  <a:cubicBezTo>
                    <a:pt x="160199" y="192881"/>
                    <a:pt x="162877" y="190917"/>
                    <a:pt x="163681" y="187970"/>
                  </a:cubicBezTo>
                  <a:lnTo>
                    <a:pt x="169039" y="169039"/>
                  </a:lnTo>
                  <a:lnTo>
                    <a:pt x="187970" y="163681"/>
                  </a:lnTo>
                  <a:cubicBezTo>
                    <a:pt x="190917" y="162877"/>
                    <a:pt x="192881" y="160199"/>
                    <a:pt x="192881" y="157163"/>
                  </a:cubicBezTo>
                  <a:cubicBezTo>
                    <a:pt x="192881" y="154126"/>
                    <a:pt x="190917" y="151448"/>
                    <a:pt x="187970" y="150644"/>
                  </a:cubicBezTo>
                  <a:lnTo>
                    <a:pt x="169039" y="145286"/>
                  </a:lnTo>
                  <a:lnTo>
                    <a:pt x="163681" y="126355"/>
                  </a:lnTo>
                  <a:close/>
                  <a:moveTo>
                    <a:pt x="135731" y="435769"/>
                  </a:moveTo>
                  <a:lnTo>
                    <a:pt x="135731" y="457200"/>
                  </a:lnTo>
                  <a:lnTo>
                    <a:pt x="178594" y="457200"/>
                  </a:lnTo>
                  <a:lnTo>
                    <a:pt x="178594" y="435769"/>
                  </a:lnTo>
                  <a:cubicBezTo>
                    <a:pt x="178594" y="423892"/>
                    <a:pt x="169039" y="414338"/>
                    <a:pt x="157163" y="414338"/>
                  </a:cubicBezTo>
                  <a:cubicBezTo>
                    <a:pt x="145286" y="414338"/>
                    <a:pt x="135731" y="423892"/>
                    <a:pt x="135731" y="435769"/>
                  </a:cubicBezTo>
                  <a:close/>
                  <a:moveTo>
                    <a:pt x="242888" y="414338"/>
                  </a:moveTo>
                  <a:cubicBezTo>
                    <a:pt x="231011" y="414338"/>
                    <a:pt x="221456" y="423892"/>
                    <a:pt x="221456" y="435769"/>
                  </a:cubicBezTo>
                  <a:lnTo>
                    <a:pt x="221456" y="457200"/>
                  </a:lnTo>
                  <a:lnTo>
                    <a:pt x="264319" y="457200"/>
                  </a:lnTo>
                  <a:lnTo>
                    <a:pt x="264319" y="435769"/>
                  </a:lnTo>
                  <a:cubicBezTo>
                    <a:pt x="264319" y="423892"/>
                    <a:pt x="254764" y="414338"/>
                    <a:pt x="242888" y="41433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</p:grpSp>
      <p:sp>
        <p:nvSpPr>
          <p:cNvPr id="18" name="Text 15"/>
          <p:cNvSpPr/>
          <p:nvPr>
            <p:custDataLst>
              <p:tags r:id="rId5"/>
            </p:custDataLst>
          </p:nvPr>
        </p:nvSpPr>
        <p:spPr>
          <a:xfrm>
            <a:off x="9701600" y="4250076"/>
            <a:ext cx="1282974" cy="701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需求B</a:t>
            </a:r>
            <a:endParaRPr lang="en-US" sz="2400" dirty="0"/>
          </a:p>
        </p:txBody>
      </p:sp>
      <p:sp>
        <p:nvSpPr>
          <p:cNvPr id="19" name="Text 16"/>
          <p:cNvSpPr/>
          <p:nvPr>
            <p:custDataLst>
              <p:tags r:id="rId6"/>
            </p:custDataLst>
          </p:nvPr>
        </p:nvSpPr>
        <p:spPr>
          <a:xfrm>
            <a:off x="9517296" y="4885076"/>
            <a:ext cx="1717881" cy="584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(如：晚睡)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场景应对：三种常见冲突的破解思路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0000" y="1636830"/>
            <a:ext cx="457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一周挑战：从知道到做到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863165" y="2324100"/>
            <a:ext cx="6275170" cy="4445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请将所学应用于生活，记录一次真实的冲突处理过程。</a:t>
            </a:r>
            <a:endParaRPr lang="en-US" sz="20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4089400"/>
            <a:ext cx="11684000" cy="50800"/>
          </a:xfrm>
          <a:custGeom>
            <a:avLst/>
            <a:gdLst/>
            <a:ahLst/>
            <a:cxnLst/>
            <a:rect l="l" t="t" r="r" b="b"/>
            <a:pathLst>
              <a:path w="11684000" h="50800">
                <a:moveTo>
                  <a:pt x="0" y="0"/>
                </a:moveTo>
                <a:lnTo>
                  <a:pt x="11684000" y="0"/>
                </a:lnTo>
                <a:lnTo>
                  <a:pt x="11684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E6E6FA"/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349250" y="39624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Shape 4"/>
          <p:cNvSpPr/>
          <p:nvPr>
            <p:custDataLst>
              <p:tags r:id="rId3"/>
            </p:custDataLst>
          </p:nvPr>
        </p:nvSpPr>
        <p:spPr>
          <a:xfrm>
            <a:off x="6000750" y="39624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11652250" y="3962400"/>
            <a:ext cx="190500" cy="304800"/>
          </a:xfrm>
          <a:custGeom>
            <a:avLst/>
            <a:gdLst/>
            <a:ahLst/>
            <a:cxnLst/>
            <a:rect l="l" t="t" r="r" b="b"/>
            <a:pathLst>
              <a:path w="190500" h="304800">
                <a:moveTo>
                  <a:pt x="185202" y="138946"/>
                </a:moveTo>
                <a:cubicBezTo>
                  <a:pt x="192643" y="146387"/>
                  <a:pt x="192643" y="158472"/>
                  <a:pt x="185202" y="165914"/>
                </a:cubicBezTo>
                <a:lnTo>
                  <a:pt x="70902" y="280214"/>
                </a:lnTo>
                <a:cubicBezTo>
                  <a:pt x="63460" y="287655"/>
                  <a:pt x="51375" y="287655"/>
                  <a:pt x="43934" y="280214"/>
                </a:cubicBezTo>
                <a:cubicBezTo>
                  <a:pt x="36493" y="272772"/>
                  <a:pt x="36493" y="260687"/>
                  <a:pt x="43934" y="253246"/>
                </a:cubicBezTo>
                <a:lnTo>
                  <a:pt x="144780" y="152400"/>
                </a:lnTo>
                <a:lnTo>
                  <a:pt x="43994" y="51554"/>
                </a:lnTo>
                <a:cubicBezTo>
                  <a:pt x="36552" y="44113"/>
                  <a:pt x="36552" y="32028"/>
                  <a:pt x="43994" y="24586"/>
                </a:cubicBezTo>
                <a:cubicBezTo>
                  <a:pt x="51435" y="17145"/>
                  <a:pt x="63520" y="17145"/>
                  <a:pt x="70961" y="24586"/>
                </a:cubicBezTo>
                <a:lnTo>
                  <a:pt x="185261" y="138886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1206500" y="32766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D8BFD8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1527175" y="3594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105147"/>
                </a:moveTo>
                <a:lnTo>
                  <a:pt x="190500" y="335310"/>
                </a:lnTo>
                <a:lnTo>
                  <a:pt x="190872" y="335161"/>
                </a:lnTo>
                <a:cubicBezTo>
                  <a:pt x="231502" y="318269"/>
                  <a:pt x="275109" y="309563"/>
                  <a:pt x="319088" y="309563"/>
                </a:cubicBezTo>
                <a:lnTo>
                  <a:pt x="333375" y="309563"/>
                </a:lnTo>
                <a:lnTo>
                  <a:pt x="333375" y="71438"/>
                </a:lnTo>
                <a:lnTo>
                  <a:pt x="319088" y="71438"/>
                </a:lnTo>
                <a:cubicBezTo>
                  <a:pt x="287685" y="71438"/>
                  <a:pt x="256505" y="77688"/>
                  <a:pt x="227484" y="89743"/>
                </a:cubicBezTo>
                <a:cubicBezTo>
                  <a:pt x="214982" y="94952"/>
                  <a:pt x="202629" y="100087"/>
                  <a:pt x="190500" y="105147"/>
                </a:cubicBezTo>
                <a:close/>
                <a:moveTo>
                  <a:pt x="171822" y="45765"/>
                </a:moveTo>
                <a:lnTo>
                  <a:pt x="190500" y="53578"/>
                </a:lnTo>
                <a:lnTo>
                  <a:pt x="209178" y="45765"/>
                </a:lnTo>
                <a:cubicBezTo>
                  <a:pt x="244004" y="31254"/>
                  <a:pt x="281360" y="23812"/>
                  <a:pt x="319088" y="23812"/>
                </a:cubicBezTo>
                <a:lnTo>
                  <a:pt x="345281" y="23812"/>
                </a:lnTo>
                <a:cubicBezTo>
                  <a:pt x="365001" y="23812"/>
                  <a:pt x="381000" y="39812"/>
                  <a:pt x="381000" y="59531"/>
                </a:cubicBezTo>
                <a:lnTo>
                  <a:pt x="381000" y="321469"/>
                </a:lnTo>
                <a:cubicBezTo>
                  <a:pt x="381000" y="341188"/>
                  <a:pt x="365001" y="357188"/>
                  <a:pt x="345281" y="357188"/>
                </a:cubicBezTo>
                <a:lnTo>
                  <a:pt x="319088" y="357188"/>
                </a:lnTo>
                <a:cubicBezTo>
                  <a:pt x="281360" y="357188"/>
                  <a:pt x="244004" y="364629"/>
                  <a:pt x="209178" y="379140"/>
                </a:cubicBezTo>
                <a:lnTo>
                  <a:pt x="199653" y="383084"/>
                </a:lnTo>
                <a:cubicBezTo>
                  <a:pt x="193774" y="385539"/>
                  <a:pt x="187226" y="385539"/>
                  <a:pt x="181347" y="383084"/>
                </a:cubicBezTo>
                <a:lnTo>
                  <a:pt x="171822" y="379140"/>
                </a:lnTo>
                <a:cubicBezTo>
                  <a:pt x="136996" y="364629"/>
                  <a:pt x="99640" y="357188"/>
                  <a:pt x="61913" y="357188"/>
                </a:cubicBezTo>
                <a:lnTo>
                  <a:pt x="35719" y="357188"/>
                </a:lnTo>
                <a:cubicBezTo>
                  <a:pt x="15999" y="357188"/>
                  <a:pt x="0" y="341188"/>
                  <a:pt x="0" y="321469"/>
                </a:cubicBezTo>
                <a:lnTo>
                  <a:pt x="0" y="59531"/>
                </a:lnTo>
                <a:cubicBezTo>
                  <a:pt x="0" y="39812"/>
                  <a:pt x="15999" y="23812"/>
                  <a:pt x="35719" y="23812"/>
                </a:cubicBezTo>
                <a:lnTo>
                  <a:pt x="61913" y="23812"/>
                </a:lnTo>
                <a:cubicBezTo>
                  <a:pt x="99640" y="23812"/>
                  <a:pt x="136996" y="31254"/>
                  <a:pt x="171822" y="45765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770071" y="4381500"/>
            <a:ext cx="1720282" cy="393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 记录冲突</a:t>
            </a:r>
            <a:endParaRPr lang="en-US" sz="2400" dirty="0"/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764356" y="5426910"/>
            <a:ext cx="1826033" cy="5319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发生了什么？你的感受？</a:t>
            </a: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4127500" y="32766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D8BFD8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4448175" y="3594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00633" y="0"/>
                </a:moveTo>
                <a:cubicBezTo>
                  <a:pt x="314920" y="0"/>
                  <a:pt x="328613" y="5655"/>
                  <a:pt x="338658" y="15776"/>
                </a:cubicBezTo>
                <a:lnTo>
                  <a:pt x="365224" y="42342"/>
                </a:lnTo>
                <a:cubicBezTo>
                  <a:pt x="375345" y="52388"/>
                  <a:pt x="381000" y="66080"/>
                  <a:pt x="381000" y="80367"/>
                </a:cubicBezTo>
                <a:cubicBezTo>
                  <a:pt x="381000" y="94655"/>
                  <a:pt x="375345" y="108347"/>
                  <a:pt x="365224" y="118393"/>
                </a:cubicBezTo>
                <a:lnTo>
                  <a:pt x="331812" y="151805"/>
                </a:lnTo>
                <a:lnTo>
                  <a:pt x="229195" y="49188"/>
                </a:lnTo>
                <a:lnTo>
                  <a:pt x="262607" y="15776"/>
                </a:lnTo>
                <a:cubicBezTo>
                  <a:pt x="272653" y="5655"/>
                  <a:pt x="286345" y="0"/>
                  <a:pt x="300633" y="0"/>
                </a:cubicBezTo>
                <a:close/>
                <a:moveTo>
                  <a:pt x="43830" y="234479"/>
                </a:moveTo>
                <a:lnTo>
                  <a:pt x="203969" y="74414"/>
                </a:lnTo>
                <a:lnTo>
                  <a:pt x="306586" y="177031"/>
                </a:lnTo>
                <a:lnTo>
                  <a:pt x="146521" y="337170"/>
                </a:lnTo>
                <a:cubicBezTo>
                  <a:pt x="138559" y="345132"/>
                  <a:pt x="128588" y="350937"/>
                  <a:pt x="117723" y="353988"/>
                </a:cubicBezTo>
                <a:lnTo>
                  <a:pt x="22622" y="380330"/>
                </a:lnTo>
                <a:cubicBezTo>
                  <a:pt x="16446" y="382042"/>
                  <a:pt x="9748" y="380330"/>
                  <a:pt x="5209" y="375717"/>
                </a:cubicBezTo>
                <a:cubicBezTo>
                  <a:pt x="670" y="371103"/>
                  <a:pt x="-1116" y="364480"/>
                  <a:pt x="595" y="358304"/>
                </a:cubicBezTo>
                <a:lnTo>
                  <a:pt x="27087" y="263277"/>
                </a:lnTo>
                <a:cubicBezTo>
                  <a:pt x="30138" y="252413"/>
                  <a:pt x="35868" y="242515"/>
                  <a:pt x="43904" y="234479"/>
                </a:cubicBezTo>
                <a:close/>
                <a:moveTo>
                  <a:pt x="167729" y="60127"/>
                </a:moveTo>
                <a:lnTo>
                  <a:pt x="60127" y="167729"/>
                </a:lnTo>
                <a:lnTo>
                  <a:pt x="8706" y="116309"/>
                </a:lnTo>
                <a:cubicBezTo>
                  <a:pt x="-2902" y="104701"/>
                  <a:pt x="-2902" y="85874"/>
                  <a:pt x="8706" y="74191"/>
                </a:cubicBezTo>
                <a:lnTo>
                  <a:pt x="74191" y="8706"/>
                </a:lnTo>
                <a:cubicBezTo>
                  <a:pt x="85799" y="-2902"/>
                  <a:pt x="104626" y="-2902"/>
                  <a:pt x="116309" y="8706"/>
                </a:cubicBezTo>
                <a:lnTo>
                  <a:pt x="120700" y="13097"/>
                </a:lnTo>
                <a:lnTo>
                  <a:pt x="78804" y="54992"/>
                </a:lnTo>
                <a:cubicBezTo>
                  <a:pt x="73000" y="60796"/>
                  <a:pt x="73000" y="70247"/>
                  <a:pt x="78804" y="76051"/>
                </a:cubicBezTo>
                <a:cubicBezTo>
                  <a:pt x="84609" y="81855"/>
                  <a:pt x="94059" y="81855"/>
                  <a:pt x="99864" y="76051"/>
                </a:cubicBezTo>
                <a:lnTo>
                  <a:pt x="141759" y="34156"/>
                </a:lnTo>
                <a:lnTo>
                  <a:pt x="167729" y="60127"/>
                </a:lnTo>
                <a:close/>
                <a:moveTo>
                  <a:pt x="320873" y="213271"/>
                </a:moveTo>
                <a:lnTo>
                  <a:pt x="346844" y="239241"/>
                </a:lnTo>
                <a:lnTo>
                  <a:pt x="304949" y="281136"/>
                </a:lnTo>
                <a:cubicBezTo>
                  <a:pt x="299145" y="286941"/>
                  <a:pt x="299145" y="296391"/>
                  <a:pt x="304949" y="302196"/>
                </a:cubicBezTo>
                <a:cubicBezTo>
                  <a:pt x="310753" y="308000"/>
                  <a:pt x="320204" y="308000"/>
                  <a:pt x="326008" y="302196"/>
                </a:cubicBezTo>
                <a:lnTo>
                  <a:pt x="367903" y="260300"/>
                </a:lnTo>
                <a:lnTo>
                  <a:pt x="372294" y="264691"/>
                </a:lnTo>
                <a:cubicBezTo>
                  <a:pt x="383902" y="276299"/>
                  <a:pt x="383902" y="295126"/>
                  <a:pt x="372294" y="306809"/>
                </a:cubicBezTo>
                <a:lnTo>
                  <a:pt x="306809" y="372294"/>
                </a:lnTo>
                <a:cubicBezTo>
                  <a:pt x="295201" y="383902"/>
                  <a:pt x="276374" y="383902"/>
                  <a:pt x="264691" y="372294"/>
                </a:cubicBezTo>
                <a:lnTo>
                  <a:pt x="213271" y="320873"/>
                </a:lnTo>
                <a:lnTo>
                  <a:pt x="320873" y="213271"/>
                </a:lnTo>
                <a:close/>
              </a:path>
            </a:pathLst>
          </a:custGeom>
          <a:solidFill>
            <a:srgbClr val="333333"/>
          </a:solidFill>
        </p:spPr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3691071" y="4381500"/>
            <a:ext cx="1720282" cy="393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2. 改写对话</a:t>
            </a:r>
            <a:endParaRPr lang="en-US" sz="2400" dirty="0"/>
          </a:p>
        </p:txBody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3691071" y="5246570"/>
            <a:ext cx="1815545" cy="5319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用NVC四要素重新表达。</a:t>
            </a:r>
          </a:p>
        </p:txBody>
      </p:sp>
      <p:sp>
        <p:nvSpPr>
          <p:cNvPr id="17" name="Shape 14"/>
          <p:cNvSpPr/>
          <p:nvPr>
            <p:custDataLst>
              <p:tags r:id="rId13"/>
            </p:custDataLst>
          </p:nvPr>
        </p:nvSpPr>
        <p:spPr>
          <a:xfrm>
            <a:off x="7048500" y="32766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D8BFD8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18" name="Shape 15"/>
          <p:cNvSpPr/>
          <p:nvPr>
            <p:custDataLst>
              <p:tags r:id="rId14"/>
            </p:custDataLst>
          </p:nvPr>
        </p:nvSpPr>
        <p:spPr>
          <a:xfrm>
            <a:off x="7369175" y="3594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57188"/>
                </a:moveTo>
                <a:cubicBezTo>
                  <a:pt x="295721" y="357188"/>
                  <a:pt x="381000" y="277192"/>
                  <a:pt x="381000" y="178594"/>
                </a:cubicBezTo>
                <a:cubicBezTo>
                  <a:pt x="381000" y="79995"/>
                  <a:pt x="295721" y="0"/>
                  <a:pt x="190500" y="0"/>
                </a:cubicBezTo>
                <a:cubicBezTo>
                  <a:pt x="85279" y="0"/>
                  <a:pt x="0" y="79995"/>
                  <a:pt x="0" y="178594"/>
                </a:cubicBezTo>
                <a:cubicBezTo>
                  <a:pt x="0" y="219001"/>
                  <a:pt x="14288" y="256208"/>
                  <a:pt x="38398" y="286122"/>
                </a:cubicBezTo>
                <a:lnTo>
                  <a:pt x="2084" y="354806"/>
                </a:lnTo>
                <a:cubicBezTo>
                  <a:pt x="-1488" y="361504"/>
                  <a:pt x="-372" y="369689"/>
                  <a:pt x="4763" y="375270"/>
                </a:cubicBezTo>
                <a:cubicBezTo>
                  <a:pt x="9897" y="380851"/>
                  <a:pt x="18008" y="382563"/>
                  <a:pt x="24929" y="379586"/>
                </a:cubicBezTo>
                <a:lnTo>
                  <a:pt x="113035" y="341858"/>
                </a:lnTo>
                <a:cubicBezTo>
                  <a:pt x="136699" y="351681"/>
                  <a:pt x="162892" y="357188"/>
                  <a:pt x="190500" y="357188"/>
                </a:cubicBezTo>
                <a:close/>
                <a:moveTo>
                  <a:pt x="95250" y="154781"/>
                </a:moveTo>
                <a:cubicBezTo>
                  <a:pt x="108392" y="154781"/>
                  <a:pt x="119063" y="165451"/>
                  <a:pt x="119063" y="178594"/>
                </a:cubicBezTo>
                <a:cubicBezTo>
                  <a:pt x="119063" y="191736"/>
                  <a:pt x="108392" y="202406"/>
                  <a:pt x="95250" y="202406"/>
                </a:cubicBezTo>
                <a:cubicBezTo>
                  <a:pt x="82108" y="202406"/>
                  <a:pt x="71438" y="191736"/>
                  <a:pt x="71438" y="178594"/>
                </a:cubicBezTo>
                <a:cubicBezTo>
                  <a:pt x="71438" y="165451"/>
                  <a:pt x="82108" y="154781"/>
                  <a:pt x="95250" y="154781"/>
                </a:cubicBezTo>
                <a:close/>
                <a:moveTo>
                  <a:pt x="190500" y="154781"/>
                </a:moveTo>
                <a:cubicBezTo>
                  <a:pt x="203642" y="154781"/>
                  <a:pt x="214313" y="165451"/>
                  <a:pt x="214313" y="178594"/>
                </a:cubicBezTo>
                <a:cubicBezTo>
                  <a:pt x="214313" y="191736"/>
                  <a:pt x="203642" y="202406"/>
                  <a:pt x="190500" y="202406"/>
                </a:cubicBezTo>
                <a:cubicBezTo>
                  <a:pt x="177358" y="202406"/>
                  <a:pt x="166688" y="191736"/>
                  <a:pt x="166688" y="178594"/>
                </a:cubicBezTo>
                <a:cubicBezTo>
                  <a:pt x="166688" y="165451"/>
                  <a:pt x="177358" y="154781"/>
                  <a:pt x="190500" y="154781"/>
                </a:cubicBezTo>
                <a:close/>
                <a:moveTo>
                  <a:pt x="261938" y="178594"/>
                </a:moveTo>
                <a:cubicBezTo>
                  <a:pt x="261938" y="165451"/>
                  <a:pt x="272608" y="154781"/>
                  <a:pt x="285750" y="154781"/>
                </a:cubicBezTo>
                <a:cubicBezTo>
                  <a:pt x="298892" y="154781"/>
                  <a:pt x="309563" y="165451"/>
                  <a:pt x="309563" y="178594"/>
                </a:cubicBezTo>
                <a:cubicBezTo>
                  <a:pt x="309563" y="191736"/>
                  <a:pt x="298892" y="202406"/>
                  <a:pt x="285750" y="202406"/>
                </a:cubicBezTo>
                <a:cubicBezTo>
                  <a:pt x="272608" y="202406"/>
                  <a:pt x="261938" y="191736"/>
                  <a:pt x="261938" y="178594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6612071" y="4381500"/>
            <a:ext cx="1720282" cy="393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3. 实践沟通</a:t>
            </a:r>
            <a:endParaRPr lang="en-US" sz="2400" dirty="0"/>
          </a:p>
        </p:txBody>
      </p:sp>
      <p:sp>
        <p:nvSpPr>
          <p:cNvPr id="20" name="Text 17"/>
          <p:cNvSpPr/>
          <p:nvPr>
            <p:custDataLst>
              <p:tags r:id="rId16"/>
            </p:custDataLst>
          </p:nvPr>
        </p:nvSpPr>
        <p:spPr>
          <a:xfrm>
            <a:off x="6784156" y="5426910"/>
            <a:ext cx="1521861" cy="5319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尝试用新方式沟通。</a:t>
            </a:r>
          </a:p>
        </p:txBody>
      </p:sp>
      <p:sp>
        <p:nvSpPr>
          <p:cNvPr id="21" name="Shape 18"/>
          <p:cNvSpPr/>
          <p:nvPr>
            <p:custDataLst>
              <p:tags r:id="rId17"/>
            </p:custDataLst>
          </p:nvPr>
        </p:nvSpPr>
        <p:spPr>
          <a:xfrm>
            <a:off x="9969500" y="32766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200" y="0"/>
                </a:moveTo>
                <a:lnTo>
                  <a:pt x="457200" y="0"/>
                </a:lnTo>
                <a:cubicBezTo>
                  <a:pt x="709536" y="0"/>
                  <a:pt x="914400" y="204864"/>
                  <a:pt x="914400" y="457200"/>
                </a:cubicBezTo>
                <a:lnTo>
                  <a:pt x="914400" y="457200"/>
                </a:lnTo>
                <a:cubicBezTo>
                  <a:pt x="914400" y="709536"/>
                  <a:pt x="709536" y="914400"/>
                  <a:pt x="457200" y="914400"/>
                </a:cubicBezTo>
                <a:lnTo>
                  <a:pt x="457200" y="914400"/>
                </a:lnTo>
                <a:cubicBezTo>
                  <a:pt x="204864" y="914400"/>
                  <a:pt x="0" y="709536"/>
                  <a:pt x="0" y="457200"/>
                </a:cubicBezTo>
                <a:lnTo>
                  <a:pt x="0" y="457200"/>
                </a:lnTo>
                <a:cubicBezTo>
                  <a:pt x="0" y="204864"/>
                  <a:pt x="204864" y="0"/>
                  <a:pt x="457200" y="0"/>
                </a:cubicBezTo>
                <a:close/>
              </a:path>
            </a:pathLst>
          </a:custGeom>
          <a:solidFill>
            <a:srgbClr val="D8BFD8"/>
          </a:solidFill>
          <a:ln w="50800">
            <a:solidFill>
              <a:srgbClr val="FFFFFF"/>
            </a:solidFill>
            <a:prstDash val="solid"/>
          </a:ln>
        </p:spPr>
      </p:sp>
      <p:sp>
        <p:nvSpPr>
          <p:cNvPr id="22" name="Shape 19"/>
          <p:cNvSpPr/>
          <p:nvPr>
            <p:custDataLst>
              <p:tags r:id="rId18"/>
            </p:custDataLst>
          </p:nvPr>
        </p:nvSpPr>
        <p:spPr>
          <a:xfrm>
            <a:off x="10313988" y="35941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71438" y="381000"/>
                </a:moveTo>
                <a:lnTo>
                  <a:pt x="309563" y="381000"/>
                </a:lnTo>
                <a:cubicBezTo>
                  <a:pt x="322734" y="381000"/>
                  <a:pt x="333375" y="370359"/>
                  <a:pt x="333375" y="357188"/>
                </a:cubicBezTo>
                <a:cubicBezTo>
                  <a:pt x="333375" y="344016"/>
                  <a:pt x="322734" y="333375"/>
                  <a:pt x="309563" y="333375"/>
                </a:cubicBezTo>
                <a:lnTo>
                  <a:pt x="309563" y="283741"/>
                </a:lnTo>
                <a:cubicBezTo>
                  <a:pt x="323404" y="278829"/>
                  <a:pt x="333375" y="265584"/>
                  <a:pt x="333375" y="250031"/>
                </a:cubicBezTo>
                <a:lnTo>
                  <a:pt x="333375" y="35719"/>
                </a:lnTo>
                <a:cubicBezTo>
                  <a:pt x="333375" y="15999"/>
                  <a:pt x="317376" y="0"/>
                  <a:pt x="297656" y="0"/>
                </a:cubicBezTo>
                <a:lnTo>
                  <a:pt x="71438" y="0"/>
                </a:lnTo>
                <a:cubicBezTo>
                  <a:pt x="31998" y="0"/>
                  <a:pt x="0" y="31998"/>
                  <a:pt x="0" y="71438"/>
                </a:cubicBezTo>
                <a:lnTo>
                  <a:pt x="0" y="309563"/>
                </a:lnTo>
                <a:cubicBezTo>
                  <a:pt x="0" y="349002"/>
                  <a:pt x="31998" y="381000"/>
                  <a:pt x="71438" y="381000"/>
                </a:cubicBezTo>
                <a:close/>
                <a:moveTo>
                  <a:pt x="47625" y="309563"/>
                </a:moveTo>
                <a:cubicBezTo>
                  <a:pt x="47625" y="296391"/>
                  <a:pt x="58266" y="285750"/>
                  <a:pt x="71438" y="285750"/>
                </a:cubicBezTo>
                <a:lnTo>
                  <a:pt x="261938" y="285750"/>
                </a:lnTo>
                <a:lnTo>
                  <a:pt x="261938" y="333375"/>
                </a:lnTo>
                <a:lnTo>
                  <a:pt x="71438" y="333375"/>
                </a:lnTo>
                <a:cubicBezTo>
                  <a:pt x="58266" y="333375"/>
                  <a:pt x="47625" y="322734"/>
                  <a:pt x="47625" y="309563"/>
                </a:cubicBezTo>
                <a:close/>
                <a:moveTo>
                  <a:pt x="142875" y="89297"/>
                </a:moveTo>
                <a:cubicBezTo>
                  <a:pt x="142875" y="82748"/>
                  <a:pt x="148233" y="77391"/>
                  <a:pt x="154781" y="77391"/>
                </a:cubicBezTo>
                <a:lnTo>
                  <a:pt x="178594" y="77391"/>
                </a:lnTo>
                <a:cubicBezTo>
                  <a:pt x="185142" y="77391"/>
                  <a:pt x="190500" y="82748"/>
                  <a:pt x="190500" y="89297"/>
                </a:cubicBezTo>
                <a:lnTo>
                  <a:pt x="190500" y="119063"/>
                </a:lnTo>
                <a:lnTo>
                  <a:pt x="220266" y="119063"/>
                </a:lnTo>
                <a:cubicBezTo>
                  <a:pt x="226814" y="119063"/>
                  <a:pt x="232172" y="124420"/>
                  <a:pt x="232172" y="130969"/>
                </a:cubicBezTo>
                <a:lnTo>
                  <a:pt x="232172" y="154781"/>
                </a:lnTo>
                <a:cubicBezTo>
                  <a:pt x="232172" y="161330"/>
                  <a:pt x="226814" y="166688"/>
                  <a:pt x="220266" y="166688"/>
                </a:cubicBezTo>
                <a:lnTo>
                  <a:pt x="190500" y="166688"/>
                </a:lnTo>
                <a:lnTo>
                  <a:pt x="190500" y="196453"/>
                </a:lnTo>
                <a:cubicBezTo>
                  <a:pt x="190500" y="203002"/>
                  <a:pt x="185142" y="208359"/>
                  <a:pt x="178594" y="208359"/>
                </a:cubicBezTo>
                <a:lnTo>
                  <a:pt x="154781" y="208359"/>
                </a:lnTo>
                <a:cubicBezTo>
                  <a:pt x="148233" y="208359"/>
                  <a:pt x="142875" y="203002"/>
                  <a:pt x="142875" y="196453"/>
                </a:cubicBezTo>
                <a:lnTo>
                  <a:pt x="142875" y="166688"/>
                </a:lnTo>
                <a:lnTo>
                  <a:pt x="113109" y="166688"/>
                </a:lnTo>
                <a:cubicBezTo>
                  <a:pt x="106561" y="166688"/>
                  <a:pt x="101203" y="161330"/>
                  <a:pt x="101203" y="154781"/>
                </a:cubicBezTo>
                <a:lnTo>
                  <a:pt x="101203" y="130969"/>
                </a:lnTo>
                <a:cubicBezTo>
                  <a:pt x="101203" y="124420"/>
                  <a:pt x="106561" y="119063"/>
                  <a:pt x="113109" y="119063"/>
                </a:cubicBezTo>
                <a:lnTo>
                  <a:pt x="142875" y="119063"/>
                </a:lnTo>
                <a:lnTo>
                  <a:pt x="142875" y="89297"/>
                </a:lnTo>
                <a:close/>
              </a:path>
            </a:pathLst>
          </a:custGeom>
          <a:solidFill>
            <a:srgbClr val="333333"/>
          </a:solidFill>
        </p:spPr>
      </p:sp>
      <p:sp>
        <p:nvSpPr>
          <p:cNvPr id="23" name="Text 20"/>
          <p:cNvSpPr/>
          <p:nvPr>
            <p:custDataLst>
              <p:tags r:id="rId19"/>
            </p:custDataLst>
          </p:nvPr>
        </p:nvSpPr>
        <p:spPr>
          <a:xfrm>
            <a:off x="9528044" y="4381500"/>
            <a:ext cx="1720282" cy="393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4. 记录反思</a:t>
            </a:r>
            <a:endParaRPr lang="en-US" sz="2400" dirty="0"/>
          </a:p>
        </p:txBody>
      </p:sp>
      <p:sp>
        <p:nvSpPr>
          <p:cNvPr id="24" name="Text 21"/>
          <p:cNvSpPr/>
          <p:nvPr>
            <p:custDataLst>
              <p:tags r:id="rId20"/>
            </p:custDataLst>
          </p:nvPr>
        </p:nvSpPr>
        <p:spPr>
          <a:xfrm>
            <a:off x="9802949" y="5159207"/>
            <a:ext cx="1674197" cy="5319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效果如何？有何感受？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70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9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重构认知：冲突并不一定是敌人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升级解剖：看见争吵的四步陷阱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情绪急救：先降温再对话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对话重构：把指责翻译成需求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11811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场景应对：三种常见冲突的破解思路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行动计划：把技巧带回生活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重构认知：冲突并不一定是敌人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208727" y="1930400"/>
            <a:ext cx="977900" cy="863600"/>
          </a:xfrm>
          <a:custGeom>
            <a:avLst/>
            <a:gdLst/>
            <a:ahLst/>
            <a:cxnLst/>
            <a:rect l="l" t="t" r="r" b="b"/>
            <a:pathLst>
              <a:path w="977900" h="863600">
                <a:moveTo>
                  <a:pt x="431800" y="0"/>
                </a:moveTo>
                <a:lnTo>
                  <a:pt x="546100" y="0"/>
                </a:lnTo>
                <a:cubicBezTo>
                  <a:pt x="784417" y="0"/>
                  <a:pt x="977900" y="193483"/>
                  <a:pt x="977900" y="431800"/>
                </a:cubicBezTo>
                <a:lnTo>
                  <a:pt x="977900" y="431800"/>
                </a:lnTo>
                <a:cubicBezTo>
                  <a:pt x="977900" y="670117"/>
                  <a:pt x="784417" y="863600"/>
                  <a:pt x="546100" y="863600"/>
                </a:cubicBezTo>
                <a:lnTo>
                  <a:pt x="431800" y="863600"/>
                </a:lnTo>
                <a:cubicBezTo>
                  <a:pt x="193483" y="863600"/>
                  <a:pt x="0" y="670117"/>
                  <a:pt x="0" y="431800"/>
                </a:cubicBezTo>
                <a:lnTo>
                  <a:pt x="0" y="431800"/>
                </a:lnTo>
                <a:cubicBezTo>
                  <a:pt x="0" y="193483"/>
                  <a:pt x="193483" y="0"/>
                  <a:pt x="4318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4" name="Shape 1"/>
          <p:cNvSpPr/>
          <p:nvPr/>
        </p:nvSpPr>
        <p:spPr>
          <a:xfrm>
            <a:off x="4469077" y="2133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18854" y="28575"/>
                </a:moveTo>
                <a:cubicBezTo>
                  <a:pt x="134303" y="28575"/>
                  <a:pt x="149394" y="31611"/>
                  <a:pt x="163413" y="37237"/>
                </a:cubicBezTo>
                <a:lnTo>
                  <a:pt x="212348" y="113318"/>
                </a:lnTo>
                <a:lnTo>
                  <a:pt x="145018" y="180648"/>
                </a:lnTo>
                <a:cubicBezTo>
                  <a:pt x="143679" y="181987"/>
                  <a:pt x="142875" y="183862"/>
                  <a:pt x="142964" y="185827"/>
                </a:cubicBezTo>
                <a:cubicBezTo>
                  <a:pt x="143054" y="187791"/>
                  <a:pt x="143857" y="189577"/>
                  <a:pt x="145286" y="190917"/>
                </a:cubicBezTo>
                <a:lnTo>
                  <a:pt x="245299" y="283785"/>
                </a:lnTo>
                <a:cubicBezTo>
                  <a:pt x="247888" y="286196"/>
                  <a:pt x="251906" y="286375"/>
                  <a:pt x="254675" y="284053"/>
                </a:cubicBezTo>
                <a:cubicBezTo>
                  <a:pt x="257443" y="281732"/>
                  <a:pt x="258068" y="277803"/>
                  <a:pt x="256193" y="274766"/>
                </a:cubicBezTo>
                <a:lnTo>
                  <a:pt x="202257" y="187166"/>
                </a:lnTo>
                <a:lnTo>
                  <a:pt x="283250" y="119658"/>
                </a:lnTo>
                <a:cubicBezTo>
                  <a:pt x="285571" y="117783"/>
                  <a:pt x="286375" y="114568"/>
                  <a:pt x="285393" y="111800"/>
                </a:cubicBezTo>
                <a:lnTo>
                  <a:pt x="264676" y="54114"/>
                </a:lnTo>
                <a:cubicBezTo>
                  <a:pt x="285393" y="37773"/>
                  <a:pt x="311289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5" name="Text 2"/>
          <p:cNvSpPr/>
          <p:nvPr/>
        </p:nvSpPr>
        <p:spPr>
          <a:xfrm>
            <a:off x="3935677" y="2895600"/>
            <a:ext cx="1524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破坏性冲突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3647440" y="3352800"/>
            <a:ext cx="2101215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人身攻击</a:t>
            </a:r>
            <a:endParaRPr lang="en-US" sz="2000" dirty="0"/>
          </a:p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情绪泛滥</a:t>
            </a:r>
            <a:endParaRPr lang="en-US" sz="2000" dirty="0"/>
          </a:p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信任侵蚀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5434277" y="2692400"/>
            <a:ext cx="13208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FFC0CB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VS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005373" y="1930400"/>
            <a:ext cx="977900" cy="863600"/>
          </a:xfrm>
          <a:custGeom>
            <a:avLst/>
            <a:gdLst/>
            <a:ahLst/>
            <a:cxnLst/>
            <a:rect l="l" t="t" r="r" b="b"/>
            <a:pathLst>
              <a:path w="977900" h="863600">
                <a:moveTo>
                  <a:pt x="431800" y="0"/>
                </a:moveTo>
                <a:lnTo>
                  <a:pt x="546100" y="0"/>
                </a:lnTo>
                <a:cubicBezTo>
                  <a:pt x="784417" y="0"/>
                  <a:pt x="977900" y="193483"/>
                  <a:pt x="977900" y="431800"/>
                </a:cubicBezTo>
                <a:lnTo>
                  <a:pt x="977900" y="431800"/>
                </a:lnTo>
                <a:cubicBezTo>
                  <a:pt x="977900" y="670117"/>
                  <a:pt x="784417" y="863600"/>
                  <a:pt x="546100" y="863600"/>
                </a:cubicBezTo>
                <a:lnTo>
                  <a:pt x="431800" y="863600"/>
                </a:lnTo>
                <a:cubicBezTo>
                  <a:pt x="193483" y="863600"/>
                  <a:pt x="0" y="670117"/>
                  <a:pt x="0" y="431800"/>
                </a:cubicBezTo>
                <a:lnTo>
                  <a:pt x="0" y="431800"/>
                </a:lnTo>
                <a:cubicBezTo>
                  <a:pt x="0" y="193483"/>
                  <a:pt x="193483" y="0"/>
                  <a:pt x="431800" y="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9" name="Shape 6"/>
          <p:cNvSpPr/>
          <p:nvPr/>
        </p:nvSpPr>
        <p:spPr>
          <a:xfrm>
            <a:off x="7237148" y="21336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454878" y="88047"/>
                </a:moveTo>
                <a:cubicBezTo>
                  <a:pt x="461665" y="81260"/>
                  <a:pt x="473006" y="82957"/>
                  <a:pt x="476399" y="91886"/>
                </a:cubicBezTo>
                <a:cubicBezTo>
                  <a:pt x="482471" y="107692"/>
                  <a:pt x="485775" y="124926"/>
                  <a:pt x="485775" y="142875"/>
                </a:cubicBezTo>
                <a:cubicBezTo>
                  <a:pt x="485775" y="221813"/>
                  <a:pt x="421838" y="285750"/>
                  <a:pt x="342900" y="285750"/>
                </a:cubicBezTo>
                <a:cubicBezTo>
                  <a:pt x="327273" y="285750"/>
                  <a:pt x="312182" y="283250"/>
                  <a:pt x="298073" y="278606"/>
                </a:cubicBezTo>
                <a:lnTo>
                  <a:pt x="131177" y="445502"/>
                </a:lnTo>
                <a:cubicBezTo>
                  <a:pt x="106085" y="470595"/>
                  <a:pt x="65365" y="470595"/>
                  <a:pt x="40273" y="445502"/>
                </a:cubicBezTo>
                <a:cubicBezTo>
                  <a:pt x="15180" y="420410"/>
                  <a:pt x="15180" y="379690"/>
                  <a:pt x="40273" y="354598"/>
                </a:cubicBezTo>
                <a:lnTo>
                  <a:pt x="207169" y="187702"/>
                </a:lnTo>
                <a:cubicBezTo>
                  <a:pt x="202525" y="173593"/>
                  <a:pt x="200025" y="158591"/>
                  <a:pt x="200025" y="142875"/>
                </a:cubicBezTo>
                <a:cubicBezTo>
                  <a:pt x="200025" y="63937"/>
                  <a:pt x="263962" y="0"/>
                  <a:pt x="342900" y="0"/>
                </a:cubicBezTo>
                <a:cubicBezTo>
                  <a:pt x="360849" y="0"/>
                  <a:pt x="378083" y="3304"/>
                  <a:pt x="393889" y="9376"/>
                </a:cubicBezTo>
                <a:cubicBezTo>
                  <a:pt x="402818" y="12769"/>
                  <a:pt x="404426" y="24110"/>
                  <a:pt x="397728" y="30897"/>
                </a:cubicBezTo>
                <a:lnTo>
                  <a:pt x="318522" y="110103"/>
                </a:lnTo>
                <a:cubicBezTo>
                  <a:pt x="315843" y="112782"/>
                  <a:pt x="314325" y="116443"/>
                  <a:pt x="314325" y="120194"/>
                </a:cubicBezTo>
                <a:lnTo>
                  <a:pt x="314325" y="157163"/>
                </a:lnTo>
                <a:cubicBezTo>
                  <a:pt x="314325" y="165021"/>
                  <a:pt x="320754" y="171450"/>
                  <a:pt x="328613" y="171450"/>
                </a:cubicBezTo>
                <a:lnTo>
                  <a:pt x="365581" y="171450"/>
                </a:lnTo>
                <a:cubicBezTo>
                  <a:pt x="369332" y="171450"/>
                  <a:pt x="372993" y="169932"/>
                  <a:pt x="375672" y="167253"/>
                </a:cubicBezTo>
                <a:lnTo>
                  <a:pt x="454878" y="88047"/>
                </a:lnTo>
                <a:close/>
              </a:path>
            </a:pathLst>
          </a:custGeom>
          <a:solidFill>
            <a:srgbClr val="333333"/>
          </a:solidFill>
        </p:spPr>
      </p:sp>
      <p:sp>
        <p:nvSpPr>
          <p:cNvPr id="10" name="Text 7"/>
          <p:cNvSpPr/>
          <p:nvPr/>
        </p:nvSpPr>
        <p:spPr>
          <a:xfrm>
            <a:off x="6732323" y="2895600"/>
            <a:ext cx="1524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建设性冲突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6443980" y="3352800"/>
            <a:ext cx="2101215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聚焦问题</a:t>
            </a:r>
            <a:endParaRPr lang="en-US" sz="2000" dirty="0"/>
          </a:p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表达需求</a:t>
            </a:r>
            <a:endParaRPr lang="en-US" sz="2000" dirty="0"/>
          </a:p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增进理解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2286000" y="4470400"/>
            <a:ext cx="7620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冲突是把双刃剑，关键在于我们如何使用它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9906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解剖冲突：识别升级的“四重奏”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676400"/>
            <a:ext cx="11684000" cy="914400"/>
          </a:xfrm>
          <a:custGeom>
            <a:avLst/>
            <a:gdLst/>
            <a:ahLst/>
            <a:cxnLst/>
            <a:rect l="l" t="t" r="r" b="b"/>
            <a:pathLst>
              <a:path w="11684000" h="914400">
                <a:moveTo>
                  <a:pt x="101599" y="0"/>
                </a:moveTo>
                <a:lnTo>
                  <a:pt x="11582401" y="0"/>
                </a:lnTo>
                <a:cubicBezTo>
                  <a:pt x="11638513" y="0"/>
                  <a:pt x="11684000" y="45487"/>
                  <a:pt x="11684000" y="101599"/>
                </a:cubicBezTo>
                <a:lnTo>
                  <a:pt x="11684000" y="812801"/>
                </a:lnTo>
                <a:cubicBezTo>
                  <a:pt x="11684000" y="868913"/>
                  <a:pt x="11638513" y="914400"/>
                  <a:pt x="115824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406400" y="1905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558800" y="2057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285750"/>
                </a:moveTo>
                <a:cubicBezTo>
                  <a:pt x="236577" y="285750"/>
                  <a:pt x="304800" y="221754"/>
                  <a:pt x="304800" y="142875"/>
                </a:cubicBezTo>
                <a:cubicBezTo>
                  <a:pt x="304800" y="63996"/>
                  <a:pt x="236577" y="0"/>
                  <a:pt x="152400" y="0"/>
                </a:cubicBezTo>
                <a:cubicBezTo>
                  <a:pt x="68223" y="0"/>
                  <a:pt x="0" y="63996"/>
                  <a:pt x="0" y="142875"/>
                </a:cubicBezTo>
                <a:cubicBezTo>
                  <a:pt x="0" y="175200"/>
                  <a:pt x="11430" y="204966"/>
                  <a:pt x="30718" y="228898"/>
                </a:cubicBezTo>
                <a:lnTo>
                  <a:pt x="1667" y="283845"/>
                </a:lnTo>
                <a:cubicBezTo>
                  <a:pt x="-1191" y="289203"/>
                  <a:pt x="-298" y="295751"/>
                  <a:pt x="3810" y="300216"/>
                </a:cubicBezTo>
                <a:cubicBezTo>
                  <a:pt x="7918" y="304681"/>
                  <a:pt x="14407" y="306050"/>
                  <a:pt x="19943" y="303669"/>
                </a:cubicBezTo>
                <a:lnTo>
                  <a:pt x="90428" y="273487"/>
                </a:lnTo>
                <a:cubicBezTo>
                  <a:pt x="109359" y="281345"/>
                  <a:pt x="130314" y="285750"/>
                  <a:pt x="152400" y="285750"/>
                </a:cubicBezTo>
                <a:close/>
                <a:moveTo>
                  <a:pt x="76200" y="123825"/>
                </a:moveTo>
                <a:cubicBezTo>
                  <a:pt x="86714" y="123825"/>
                  <a:pt x="95250" y="132361"/>
                  <a:pt x="95250" y="142875"/>
                </a:cubicBezTo>
                <a:cubicBezTo>
                  <a:pt x="95250" y="153389"/>
                  <a:pt x="86714" y="161925"/>
                  <a:pt x="76200" y="161925"/>
                </a:cubicBezTo>
                <a:cubicBezTo>
                  <a:pt x="65686" y="161925"/>
                  <a:pt x="57150" y="153389"/>
                  <a:pt x="57150" y="142875"/>
                </a:cubicBezTo>
                <a:cubicBezTo>
                  <a:pt x="57150" y="132361"/>
                  <a:pt x="65686" y="123825"/>
                  <a:pt x="76200" y="123825"/>
                </a:cubicBezTo>
                <a:close/>
                <a:moveTo>
                  <a:pt x="152400" y="123825"/>
                </a:moveTo>
                <a:cubicBezTo>
                  <a:pt x="162914" y="123825"/>
                  <a:pt x="171450" y="132361"/>
                  <a:pt x="171450" y="142875"/>
                </a:cubicBezTo>
                <a:cubicBezTo>
                  <a:pt x="171450" y="153389"/>
                  <a:pt x="162914" y="161925"/>
                  <a:pt x="152400" y="161925"/>
                </a:cubicBezTo>
                <a:cubicBezTo>
                  <a:pt x="141886" y="161925"/>
                  <a:pt x="133350" y="153389"/>
                  <a:pt x="133350" y="142875"/>
                </a:cubicBezTo>
                <a:cubicBezTo>
                  <a:pt x="133350" y="132361"/>
                  <a:pt x="141886" y="123825"/>
                  <a:pt x="152400" y="123825"/>
                </a:cubicBezTo>
                <a:close/>
                <a:moveTo>
                  <a:pt x="209550" y="142875"/>
                </a:moveTo>
                <a:cubicBezTo>
                  <a:pt x="209550" y="132361"/>
                  <a:pt x="218086" y="123825"/>
                  <a:pt x="228600" y="123825"/>
                </a:cubicBezTo>
                <a:cubicBezTo>
                  <a:pt x="239114" y="123825"/>
                  <a:pt x="247650" y="132361"/>
                  <a:pt x="247650" y="142875"/>
                </a:cubicBezTo>
                <a:cubicBezTo>
                  <a:pt x="247650" y="153389"/>
                  <a:pt x="239114" y="161925"/>
                  <a:pt x="228600" y="161925"/>
                </a:cubicBezTo>
                <a:cubicBezTo>
                  <a:pt x="218086" y="161925"/>
                  <a:pt x="209550" y="153389"/>
                  <a:pt x="209550" y="142875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1219200" y="1828800"/>
            <a:ext cx="5029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 批评 (Criticism)</a:t>
            </a:r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1219200" y="2260600"/>
            <a:ext cx="7173595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攻击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人格 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，而非针对具体行为。例如：“你总是这么自私！”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660400" y="2819400"/>
            <a:ext cx="11277600" cy="914400"/>
          </a:xfrm>
          <a:custGeom>
            <a:avLst/>
            <a:gdLst/>
            <a:ahLst/>
            <a:cxnLst/>
            <a:rect l="l" t="t" r="r" b="b"/>
            <a:pathLst>
              <a:path w="11277600" h="914400">
                <a:moveTo>
                  <a:pt x="101599" y="0"/>
                </a:moveTo>
                <a:lnTo>
                  <a:pt x="11176001" y="0"/>
                </a:lnTo>
                <a:cubicBezTo>
                  <a:pt x="11232113" y="0"/>
                  <a:pt x="11277600" y="45487"/>
                  <a:pt x="11277600" y="101599"/>
                </a:cubicBezTo>
                <a:lnTo>
                  <a:pt x="11277600" y="812801"/>
                </a:lnTo>
                <a:cubicBezTo>
                  <a:pt x="11277600" y="868913"/>
                  <a:pt x="11232113" y="914400"/>
                  <a:pt x="111760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0" name="Shape 7"/>
          <p:cNvSpPr/>
          <p:nvPr>
            <p:custDataLst>
              <p:tags r:id="rId5"/>
            </p:custDataLst>
          </p:nvPr>
        </p:nvSpPr>
        <p:spPr>
          <a:xfrm>
            <a:off x="812800" y="2971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1" name="Shape 8"/>
          <p:cNvSpPr/>
          <p:nvPr>
            <p:custDataLst>
              <p:tags r:id="rId6"/>
            </p:custDataLst>
          </p:nvPr>
        </p:nvSpPr>
        <p:spPr>
          <a:xfrm>
            <a:off x="965200" y="3124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9231" y="136029"/>
                </a:moveTo>
                <a:cubicBezTo>
                  <a:pt x="47149" y="80665"/>
                  <a:pt x="94833" y="38100"/>
                  <a:pt x="152400" y="38100"/>
                </a:cubicBezTo>
                <a:cubicBezTo>
                  <a:pt x="183952" y="38100"/>
                  <a:pt x="212527" y="50899"/>
                  <a:pt x="233243" y="71557"/>
                </a:cubicBezTo>
                <a:cubicBezTo>
                  <a:pt x="233363" y="71676"/>
                  <a:pt x="233482" y="71795"/>
                  <a:pt x="233601" y="71914"/>
                </a:cubicBezTo>
                <a:lnTo>
                  <a:pt x="238125" y="76200"/>
                </a:lnTo>
                <a:lnTo>
                  <a:pt x="209610" y="76200"/>
                </a:lnTo>
                <a:cubicBezTo>
                  <a:pt x="199073" y="76200"/>
                  <a:pt x="190560" y="84713"/>
                  <a:pt x="190560" y="95250"/>
                </a:cubicBezTo>
                <a:cubicBezTo>
                  <a:pt x="190560" y="105787"/>
                  <a:pt x="199073" y="114300"/>
                  <a:pt x="209610" y="114300"/>
                </a:cubicBezTo>
                <a:lnTo>
                  <a:pt x="285810" y="114300"/>
                </a:lnTo>
                <a:cubicBezTo>
                  <a:pt x="296347" y="114300"/>
                  <a:pt x="304860" y="105787"/>
                  <a:pt x="304860" y="95250"/>
                </a:cubicBezTo>
                <a:lnTo>
                  <a:pt x="304860" y="19050"/>
                </a:lnTo>
                <a:cubicBezTo>
                  <a:pt x="304860" y="8513"/>
                  <a:pt x="296347" y="0"/>
                  <a:pt x="285810" y="0"/>
                </a:cubicBezTo>
                <a:cubicBezTo>
                  <a:pt x="275273" y="0"/>
                  <a:pt x="266760" y="8513"/>
                  <a:pt x="266760" y="19050"/>
                </a:cubicBezTo>
                <a:lnTo>
                  <a:pt x="266760" y="50840"/>
                </a:lnTo>
                <a:lnTo>
                  <a:pt x="260033" y="44470"/>
                </a:lnTo>
                <a:cubicBezTo>
                  <a:pt x="232470" y="17026"/>
                  <a:pt x="194370" y="0"/>
                  <a:pt x="152400" y="0"/>
                </a:cubicBezTo>
                <a:cubicBezTo>
                  <a:pt x="75605" y="0"/>
                  <a:pt x="12085" y="56793"/>
                  <a:pt x="1548" y="130671"/>
                </a:cubicBezTo>
                <a:cubicBezTo>
                  <a:pt x="60" y="141089"/>
                  <a:pt x="7263" y="150733"/>
                  <a:pt x="17681" y="152221"/>
                </a:cubicBezTo>
                <a:cubicBezTo>
                  <a:pt x="28099" y="153710"/>
                  <a:pt x="37743" y="146447"/>
                  <a:pt x="39231" y="136088"/>
                </a:cubicBezTo>
                <a:close/>
                <a:moveTo>
                  <a:pt x="303252" y="174129"/>
                </a:moveTo>
                <a:cubicBezTo>
                  <a:pt x="304740" y="163711"/>
                  <a:pt x="297478" y="154067"/>
                  <a:pt x="287119" y="152579"/>
                </a:cubicBezTo>
                <a:cubicBezTo>
                  <a:pt x="276761" y="151090"/>
                  <a:pt x="267057" y="158353"/>
                  <a:pt x="265569" y="168712"/>
                </a:cubicBezTo>
                <a:cubicBezTo>
                  <a:pt x="257651" y="224076"/>
                  <a:pt x="209967" y="266640"/>
                  <a:pt x="152400" y="266640"/>
                </a:cubicBezTo>
                <a:cubicBezTo>
                  <a:pt x="120848" y="266640"/>
                  <a:pt x="92273" y="253841"/>
                  <a:pt x="71557" y="233184"/>
                </a:cubicBezTo>
                <a:cubicBezTo>
                  <a:pt x="71437" y="233065"/>
                  <a:pt x="71318" y="232946"/>
                  <a:pt x="71199" y="232827"/>
                </a:cubicBezTo>
                <a:lnTo>
                  <a:pt x="66675" y="228540"/>
                </a:lnTo>
                <a:lnTo>
                  <a:pt x="95190" y="228540"/>
                </a:lnTo>
                <a:cubicBezTo>
                  <a:pt x="105727" y="228540"/>
                  <a:pt x="114240" y="220028"/>
                  <a:pt x="114240" y="209490"/>
                </a:cubicBezTo>
                <a:cubicBezTo>
                  <a:pt x="114240" y="198953"/>
                  <a:pt x="105727" y="190440"/>
                  <a:pt x="95190" y="190440"/>
                </a:cubicBezTo>
                <a:lnTo>
                  <a:pt x="19050" y="190500"/>
                </a:lnTo>
                <a:cubicBezTo>
                  <a:pt x="13990" y="190500"/>
                  <a:pt x="9108" y="192524"/>
                  <a:pt x="5536" y="196155"/>
                </a:cubicBezTo>
                <a:cubicBezTo>
                  <a:pt x="1965" y="199787"/>
                  <a:pt x="-60" y="204609"/>
                  <a:pt x="0" y="209729"/>
                </a:cubicBezTo>
                <a:lnTo>
                  <a:pt x="595" y="285333"/>
                </a:lnTo>
                <a:cubicBezTo>
                  <a:pt x="655" y="295870"/>
                  <a:pt x="9287" y="304324"/>
                  <a:pt x="19824" y="304205"/>
                </a:cubicBezTo>
                <a:cubicBezTo>
                  <a:pt x="30361" y="304086"/>
                  <a:pt x="38814" y="295513"/>
                  <a:pt x="38695" y="284976"/>
                </a:cubicBezTo>
                <a:lnTo>
                  <a:pt x="38457" y="254318"/>
                </a:lnTo>
                <a:lnTo>
                  <a:pt x="44827" y="260330"/>
                </a:lnTo>
                <a:cubicBezTo>
                  <a:pt x="72390" y="287774"/>
                  <a:pt x="110430" y="304800"/>
                  <a:pt x="152400" y="304800"/>
                </a:cubicBezTo>
                <a:cubicBezTo>
                  <a:pt x="229195" y="304800"/>
                  <a:pt x="292715" y="248007"/>
                  <a:pt x="303252" y="174129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12" name="Text 9"/>
          <p:cNvSpPr/>
          <p:nvPr>
            <p:custDataLst>
              <p:tags r:id="rId7"/>
            </p:custDataLst>
          </p:nvPr>
        </p:nvSpPr>
        <p:spPr>
          <a:xfrm>
            <a:off x="1625600" y="2895600"/>
            <a:ext cx="4140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2. 蔑视 (Contempt)</a:t>
            </a:r>
          </a:p>
        </p:txBody>
      </p:sp>
      <p:sp>
        <p:nvSpPr>
          <p:cNvPr id="13" name="Text 10"/>
          <p:cNvSpPr/>
          <p:nvPr>
            <p:custDataLst>
              <p:tags r:id="rId8"/>
            </p:custDataLst>
          </p:nvPr>
        </p:nvSpPr>
        <p:spPr>
          <a:xfrm>
            <a:off x="1625600" y="3327400"/>
            <a:ext cx="58928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通过讽刺、翻白眼等方式表达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轻蔑 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，最具杀伤力。</a:t>
            </a:r>
            <a:endParaRPr lang="en-US" sz="2000" dirty="0"/>
          </a:p>
        </p:txBody>
      </p:sp>
      <p:sp>
        <p:nvSpPr>
          <p:cNvPr id="14" name="Shape 11"/>
          <p:cNvSpPr/>
          <p:nvPr/>
        </p:nvSpPr>
        <p:spPr>
          <a:xfrm>
            <a:off x="1066800" y="3886200"/>
            <a:ext cx="10871200" cy="914400"/>
          </a:xfrm>
          <a:custGeom>
            <a:avLst/>
            <a:gdLst/>
            <a:ahLst/>
            <a:cxnLst/>
            <a:rect l="l" t="t" r="r" b="b"/>
            <a:pathLst>
              <a:path w="10871200" h="914400">
                <a:moveTo>
                  <a:pt x="101599" y="0"/>
                </a:moveTo>
                <a:lnTo>
                  <a:pt x="10769601" y="0"/>
                </a:lnTo>
                <a:cubicBezTo>
                  <a:pt x="10825713" y="0"/>
                  <a:pt x="10871200" y="45487"/>
                  <a:pt x="10871200" y="101599"/>
                </a:cubicBezTo>
                <a:lnTo>
                  <a:pt x="10871200" y="812801"/>
                </a:lnTo>
                <a:cubicBezTo>
                  <a:pt x="10871200" y="868913"/>
                  <a:pt x="10825713" y="914400"/>
                  <a:pt x="10769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5" name="Shape 12"/>
          <p:cNvSpPr/>
          <p:nvPr>
            <p:custDataLst>
              <p:tags r:id="rId9"/>
            </p:custDataLst>
          </p:nvPr>
        </p:nvSpPr>
        <p:spPr>
          <a:xfrm>
            <a:off x="1219200" y="40386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16" name="Shape 13"/>
          <p:cNvSpPr/>
          <p:nvPr>
            <p:custDataLst>
              <p:tags r:id="rId10"/>
            </p:custDataLst>
          </p:nvPr>
        </p:nvSpPr>
        <p:spPr>
          <a:xfrm>
            <a:off x="1371600" y="4191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55138" y="0"/>
                  <a:pt x="157877" y="595"/>
                  <a:pt x="160377" y="1726"/>
                </a:cubicBezTo>
                <a:lnTo>
                  <a:pt x="272534" y="49292"/>
                </a:lnTo>
                <a:cubicBezTo>
                  <a:pt x="285631" y="54828"/>
                  <a:pt x="295394" y="67747"/>
                  <a:pt x="295335" y="83344"/>
                </a:cubicBezTo>
                <a:cubicBezTo>
                  <a:pt x="295037" y="142399"/>
                  <a:pt x="270748" y="250448"/>
                  <a:pt x="168176" y="299561"/>
                </a:cubicBezTo>
                <a:cubicBezTo>
                  <a:pt x="158234" y="304324"/>
                  <a:pt x="146685" y="304324"/>
                  <a:pt x="136743" y="299561"/>
                </a:cubicBezTo>
                <a:cubicBezTo>
                  <a:pt x="34111" y="250448"/>
                  <a:pt x="9882" y="142399"/>
                  <a:pt x="9585" y="83344"/>
                </a:cubicBezTo>
                <a:cubicBezTo>
                  <a:pt x="9525" y="67747"/>
                  <a:pt x="19288" y="54828"/>
                  <a:pt x="32385" y="49292"/>
                </a:cubicBezTo>
                <a:lnTo>
                  <a:pt x="144482" y="1726"/>
                </a:lnTo>
                <a:cubicBezTo>
                  <a:pt x="146983" y="595"/>
                  <a:pt x="149662" y="0"/>
                  <a:pt x="152400" y="0"/>
                </a:cubicBezTo>
                <a:close/>
                <a:moveTo>
                  <a:pt x="152400" y="39767"/>
                </a:moveTo>
                <a:lnTo>
                  <a:pt x="152400" y="264855"/>
                </a:lnTo>
                <a:cubicBezTo>
                  <a:pt x="234553" y="225088"/>
                  <a:pt x="256639" y="136981"/>
                  <a:pt x="257175" y="84237"/>
                </a:cubicBezTo>
                <a:lnTo>
                  <a:pt x="152400" y="39826"/>
                </a:lnTo>
                <a:lnTo>
                  <a:pt x="152400" y="39826"/>
                </a:lnTo>
                <a:close/>
              </a:path>
            </a:pathLst>
          </a:custGeom>
          <a:solidFill>
            <a:srgbClr val="333333"/>
          </a:solidFill>
        </p:spPr>
      </p:sp>
      <p:sp>
        <p:nvSpPr>
          <p:cNvPr id="17" name="Text 14"/>
          <p:cNvSpPr/>
          <p:nvPr>
            <p:custDataLst>
              <p:tags r:id="rId11"/>
            </p:custDataLst>
          </p:nvPr>
        </p:nvSpPr>
        <p:spPr>
          <a:xfrm>
            <a:off x="2032000" y="3962400"/>
            <a:ext cx="3429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3. 防御 (Defensiveness)</a:t>
            </a:r>
          </a:p>
        </p:txBody>
      </p:sp>
      <p:sp>
        <p:nvSpPr>
          <p:cNvPr id="18" name="Text 15"/>
          <p:cNvSpPr/>
          <p:nvPr>
            <p:custDataLst>
              <p:tags r:id="rId12"/>
            </p:custDataLst>
          </p:nvPr>
        </p:nvSpPr>
        <p:spPr>
          <a:xfrm>
            <a:off x="2032000" y="4394200"/>
            <a:ext cx="486791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推卸责任，找借口，没有真正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倾听 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对方。</a:t>
            </a:r>
            <a:endParaRPr lang="en-US" sz="2000" dirty="0"/>
          </a:p>
        </p:txBody>
      </p:sp>
      <p:sp>
        <p:nvSpPr>
          <p:cNvPr id="19" name="Shape 16"/>
          <p:cNvSpPr/>
          <p:nvPr/>
        </p:nvSpPr>
        <p:spPr>
          <a:xfrm>
            <a:off x="1473200" y="4953000"/>
            <a:ext cx="10464800" cy="914400"/>
          </a:xfrm>
          <a:custGeom>
            <a:avLst/>
            <a:gdLst/>
            <a:ahLst/>
            <a:cxnLst/>
            <a:rect l="l" t="t" r="r" b="b"/>
            <a:pathLst>
              <a:path w="10464800" h="914400">
                <a:moveTo>
                  <a:pt x="101599" y="0"/>
                </a:moveTo>
                <a:lnTo>
                  <a:pt x="10363201" y="0"/>
                </a:lnTo>
                <a:cubicBezTo>
                  <a:pt x="10419313" y="0"/>
                  <a:pt x="10464800" y="45487"/>
                  <a:pt x="10464800" y="101599"/>
                </a:cubicBezTo>
                <a:lnTo>
                  <a:pt x="10464800" y="812801"/>
                </a:lnTo>
                <a:cubicBezTo>
                  <a:pt x="10464800" y="868913"/>
                  <a:pt x="10419313" y="914400"/>
                  <a:pt x="103632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20" name="Shape 17"/>
          <p:cNvSpPr/>
          <p:nvPr>
            <p:custDataLst>
              <p:tags r:id="rId13"/>
            </p:custDataLst>
          </p:nvPr>
        </p:nvSpPr>
        <p:spPr>
          <a:xfrm>
            <a:off x="1625600" y="5105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21" name="Shape 18"/>
          <p:cNvSpPr/>
          <p:nvPr>
            <p:custDataLst>
              <p:tags r:id="rId14"/>
            </p:custDataLst>
          </p:nvPr>
        </p:nvSpPr>
        <p:spPr>
          <a:xfrm>
            <a:off x="1778000" y="5257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9231" y="136029"/>
                </a:moveTo>
                <a:cubicBezTo>
                  <a:pt x="47149" y="80665"/>
                  <a:pt x="94833" y="38100"/>
                  <a:pt x="152400" y="38100"/>
                </a:cubicBezTo>
                <a:cubicBezTo>
                  <a:pt x="183952" y="38100"/>
                  <a:pt x="212527" y="50899"/>
                  <a:pt x="233243" y="71557"/>
                </a:cubicBezTo>
                <a:cubicBezTo>
                  <a:pt x="233363" y="71676"/>
                  <a:pt x="233482" y="71795"/>
                  <a:pt x="233601" y="71914"/>
                </a:cubicBezTo>
                <a:lnTo>
                  <a:pt x="238125" y="76200"/>
                </a:lnTo>
                <a:lnTo>
                  <a:pt x="209610" y="76200"/>
                </a:lnTo>
                <a:cubicBezTo>
                  <a:pt x="199073" y="76200"/>
                  <a:pt x="190560" y="84713"/>
                  <a:pt x="190560" y="95250"/>
                </a:cubicBezTo>
                <a:cubicBezTo>
                  <a:pt x="190560" y="105787"/>
                  <a:pt x="199073" y="114300"/>
                  <a:pt x="209610" y="114300"/>
                </a:cubicBezTo>
                <a:lnTo>
                  <a:pt x="285810" y="114300"/>
                </a:lnTo>
                <a:cubicBezTo>
                  <a:pt x="296347" y="114300"/>
                  <a:pt x="304860" y="105787"/>
                  <a:pt x="304860" y="95250"/>
                </a:cubicBezTo>
                <a:lnTo>
                  <a:pt x="304860" y="19050"/>
                </a:lnTo>
                <a:cubicBezTo>
                  <a:pt x="304860" y="8513"/>
                  <a:pt x="296347" y="0"/>
                  <a:pt x="285810" y="0"/>
                </a:cubicBezTo>
                <a:cubicBezTo>
                  <a:pt x="275273" y="0"/>
                  <a:pt x="266760" y="8513"/>
                  <a:pt x="266760" y="19050"/>
                </a:cubicBezTo>
                <a:lnTo>
                  <a:pt x="266760" y="50840"/>
                </a:lnTo>
                <a:lnTo>
                  <a:pt x="260033" y="44470"/>
                </a:lnTo>
                <a:cubicBezTo>
                  <a:pt x="232470" y="17026"/>
                  <a:pt x="194370" y="0"/>
                  <a:pt x="152400" y="0"/>
                </a:cubicBezTo>
                <a:cubicBezTo>
                  <a:pt x="75605" y="0"/>
                  <a:pt x="12085" y="56793"/>
                  <a:pt x="1548" y="130671"/>
                </a:cubicBezTo>
                <a:cubicBezTo>
                  <a:pt x="60" y="141089"/>
                  <a:pt x="7263" y="150733"/>
                  <a:pt x="17681" y="152221"/>
                </a:cubicBezTo>
                <a:cubicBezTo>
                  <a:pt x="28099" y="153710"/>
                  <a:pt x="37743" y="146447"/>
                  <a:pt x="39231" y="136088"/>
                </a:cubicBezTo>
                <a:close/>
                <a:moveTo>
                  <a:pt x="303252" y="174129"/>
                </a:moveTo>
                <a:cubicBezTo>
                  <a:pt x="304740" y="163711"/>
                  <a:pt x="297478" y="154067"/>
                  <a:pt x="287119" y="152579"/>
                </a:cubicBezTo>
                <a:cubicBezTo>
                  <a:pt x="276761" y="151090"/>
                  <a:pt x="267057" y="158353"/>
                  <a:pt x="265569" y="168712"/>
                </a:cubicBezTo>
                <a:cubicBezTo>
                  <a:pt x="257651" y="224076"/>
                  <a:pt x="209967" y="266640"/>
                  <a:pt x="152400" y="266640"/>
                </a:cubicBezTo>
                <a:cubicBezTo>
                  <a:pt x="120848" y="266640"/>
                  <a:pt x="92273" y="253841"/>
                  <a:pt x="71557" y="233184"/>
                </a:cubicBezTo>
                <a:cubicBezTo>
                  <a:pt x="71437" y="233065"/>
                  <a:pt x="71318" y="232946"/>
                  <a:pt x="71199" y="232827"/>
                </a:cubicBezTo>
                <a:lnTo>
                  <a:pt x="66675" y="228540"/>
                </a:lnTo>
                <a:lnTo>
                  <a:pt x="95190" y="228540"/>
                </a:lnTo>
                <a:cubicBezTo>
                  <a:pt x="105727" y="228540"/>
                  <a:pt x="114240" y="220028"/>
                  <a:pt x="114240" y="209490"/>
                </a:cubicBezTo>
                <a:cubicBezTo>
                  <a:pt x="114240" y="198953"/>
                  <a:pt x="105727" y="190440"/>
                  <a:pt x="95190" y="190440"/>
                </a:cubicBezTo>
                <a:lnTo>
                  <a:pt x="19050" y="190500"/>
                </a:lnTo>
                <a:cubicBezTo>
                  <a:pt x="13990" y="190500"/>
                  <a:pt x="9108" y="192524"/>
                  <a:pt x="5536" y="196155"/>
                </a:cubicBezTo>
                <a:cubicBezTo>
                  <a:pt x="1965" y="199787"/>
                  <a:pt x="-60" y="204609"/>
                  <a:pt x="0" y="209729"/>
                </a:cubicBezTo>
                <a:lnTo>
                  <a:pt x="595" y="285333"/>
                </a:lnTo>
                <a:cubicBezTo>
                  <a:pt x="655" y="295870"/>
                  <a:pt x="9287" y="304324"/>
                  <a:pt x="19824" y="304205"/>
                </a:cubicBezTo>
                <a:cubicBezTo>
                  <a:pt x="30361" y="304086"/>
                  <a:pt x="38814" y="295513"/>
                  <a:pt x="38695" y="284976"/>
                </a:cubicBezTo>
                <a:lnTo>
                  <a:pt x="38457" y="254318"/>
                </a:lnTo>
                <a:lnTo>
                  <a:pt x="44827" y="260330"/>
                </a:lnTo>
                <a:cubicBezTo>
                  <a:pt x="72390" y="287774"/>
                  <a:pt x="110430" y="304800"/>
                  <a:pt x="152400" y="304800"/>
                </a:cubicBezTo>
                <a:cubicBezTo>
                  <a:pt x="229195" y="304800"/>
                  <a:pt x="292715" y="248007"/>
                  <a:pt x="303252" y="174129"/>
                </a:cubicBezTo>
                <a:close/>
              </a:path>
            </a:pathLst>
          </a:custGeom>
          <a:solidFill>
            <a:srgbClr val="333333"/>
          </a:solidFill>
        </p:spPr>
      </p:sp>
      <p:sp>
        <p:nvSpPr>
          <p:cNvPr id="22" name="Text 19"/>
          <p:cNvSpPr/>
          <p:nvPr>
            <p:custDataLst>
              <p:tags r:id="rId15"/>
            </p:custDataLst>
          </p:nvPr>
        </p:nvSpPr>
        <p:spPr>
          <a:xfrm>
            <a:off x="2438400" y="5029200"/>
            <a:ext cx="3962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4. 筑墙 (Stonewalling)</a:t>
            </a:r>
          </a:p>
        </p:txBody>
      </p:sp>
      <p:sp>
        <p:nvSpPr>
          <p:cNvPr id="23" name="Text 20"/>
          <p:cNvSpPr/>
          <p:nvPr>
            <p:custDataLst>
              <p:tags r:id="rId16"/>
            </p:custDataLst>
          </p:nvPr>
        </p:nvSpPr>
        <p:spPr>
          <a:xfrm>
            <a:off x="2438400" y="5461000"/>
            <a:ext cx="563626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完全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5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关闭沟通 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，以沉默回应，让冲突无法解决。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升级解剖：看见争吵的四步陷阱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041400"/>
            <a:ext cx="59182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情绪急救：按下暂停键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1701800"/>
            <a:ext cx="5537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当生理唤醒度飙升，大脑会“离线”。此时，最有效的策略是——暂停。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2514600"/>
            <a:ext cx="5537200" cy="1295400"/>
          </a:xfrm>
          <a:custGeom>
            <a:avLst/>
            <a:gdLst/>
            <a:ahLst/>
            <a:cxnLst/>
            <a:rect l="l" t="t" r="r" b="b"/>
            <a:pathLst>
              <a:path w="5537200" h="1168400">
                <a:moveTo>
                  <a:pt x="101604" y="0"/>
                </a:moveTo>
                <a:lnTo>
                  <a:pt x="5435596" y="0"/>
                </a:lnTo>
                <a:cubicBezTo>
                  <a:pt x="5491710" y="0"/>
                  <a:pt x="5537200" y="45490"/>
                  <a:pt x="5537200" y="101604"/>
                </a:cubicBezTo>
                <a:lnTo>
                  <a:pt x="5537200" y="1066796"/>
                </a:lnTo>
                <a:cubicBezTo>
                  <a:pt x="5537200" y="1122910"/>
                  <a:pt x="5491710" y="1168400"/>
                  <a:pt x="54355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438150" y="2730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28588" y="14288"/>
                </a:moveTo>
                <a:cubicBezTo>
                  <a:pt x="128588" y="6385"/>
                  <a:pt x="122203" y="0"/>
                  <a:pt x="114300" y="0"/>
                </a:cubicBezTo>
                <a:cubicBezTo>
                  <a:pt x="106397" y="0"/>
                  <a:pt x="100013" y="6385"/>
                  <a:pt x="100013" y="14288"/>
                </a:cubicBezTo>
                <a:lnTo>
                  <a:pt x="100013" y="107156"/>
                </a:lnTo>
                <a:cubicBezTo>
                  <a:pt x="100013" y="111085"/>
                  <a:pt x="96798" y="114300"/>
                  <a:pt x="92869" y="114300"/>
                </a:cubicBezTo>
                <a:cubicBezTo>
                  <a:pt x="88940" y="114300"/>
                  <a:pt x="85725" y="111085"/>
                  <a:pt x="85725" y="107156"/>
                </a:cubicBezTo>
                <a:lnTo>
                  <a:pt x="85725" y="28575"/>
                </a:lnTo>
                <a:cubicBezTo>
                  <a:pt x="85725" y="20672"/>
                  <a:pt x="79340" y="14288"/>
                  <a:pt x="71438" y="14288"/>
                </a:cubicBezTo>
                <a:cubicBezTo>
                  <a:pt x="63535" y="14288"/>
                  <a:pt x="57150" y="20672"/>
                  <a:pt x="57150" y="28575"/>
                </a:cubicBezTo>
                <a:lnTo>
                  <a:pt x="57150" y="150019"/>
                </a:lnTo>
                <a:cubicBezTo>
                  <a:pt x="57150" y="150688"/>
                  <a:pt x="57150" y="151403"/>
                  <a:pt x="57195" y="152073"/>
                </a:cubicBezTo>
                <a:lnTo>
                  <a:pt x="30182" y="126355"/>
                </a:lnTo>
                <a:cubicBezTo>
                  <a:pt x="23039" y="119569"/>
                  <a:pt x="11743" y="119836"/>
                  <a:pt x="4911" y="126980"/>
                </a:cubicBezTo>
                <a:cubicBezTo>
                  <a:pt x="-1920" y="134124"/>
                  <a:pt x="-1607" y="145420"/>
                  <a:pt x="5536" y="152251"/>
                </a:cubicBezTo>
                <a:lnTo>
                  <a:pt x="55721" y="200025"/>
                </a:lnTo>
                <a:cubicBezTo>
                  <a:pt x="74965" y="218376"/>
                  <a:pt x="100548" y="228600"/>
                  <a:pt x="127159" y="228600"/>
                </a:cubicBezTo>
                <a:lnTo>
                  <a:pt x="135731" y="228600"/>
                </a:lnTo>
                <a:cubicBezTo>
                  <a:pt x="179130" y="228600"/>
                  <a:pt x="214313" y="193417"/>
                  <a:pt x="214313" y="150019"/>
                </a:cubicBezTo>
                <a:lnTo>
                  <a:pt x="214313" y="57150"/>
                </a:lnTo>
                <a:cubicBezTo>
                  <a:pt x="214313" y="49247"/>
                  <a:pt x="207928" y="42863"/>
                  <a:pt x="200025" y="42863"/>
                </a:cubicBezTo>
                <a:cubicBezTo>
                  <a:pt x="192122" y="42863"/>
                  <a:pt x="185738" y="49247"/>
                  <a:pt x="185738" y="57150"/>
                </a:cubicBezTo>
                <a:lnTo>
                  <a:pt x="185738" y="107156"/>
                </a:lnTo>
                <a:cubicBezTo>
                  <a:pt x="185738" y="111085"/>
                  <a:pt x="182523" y="114300"/>
                  <a:pt x="178594" y="114300"/>
                </a:cubicBezTo>
                <a:cubicBezTo>
                  <a:pt x="174665" y="114300"/>
                  <a:pt x="171450" y="111085"/>
                  <a:pt x="171450" y="107156"/>
                </a:cubicBezTo>
                <a:lnTo>
                  <a:pt x="171450" y="28575"/>
                </a:lnTo>
                <a:cubicBezTo>
                  <a:pt x="171450" y="20672"/>
                  <a:pt x="165065" y="14288"/>
                  <a:pt x="157163" y="14288"/>
                </a:cubicBezTo>
                <a:cubicBezTo>
                  <a:pt x="149260" y="14288"/>
                  <a:pt x="142875" y="20672"/>
                  <a:pt x="142875" y="28575"/>
                </a:cubicBezTo>
                <a:lnTo>
                  <a:pt x="142875" y="107156"/>
                </a:lnTo>
                <a:cubicBezTo>
                  <a:pt x="142875" y="111085"/>
                  <a:pt x="139660" y="114300"/>
                  <a:pt x="135731" y="114300"/>
                </a:cubicBezTo>
                <a:cubicBezTo>
                  <a:pt x="131802" y="114300"/>
                  <a:pt x="128588" y="111085"/>
                  <a:pt x="128588" y="107156"/>
                </a:cubicBezTo>
                <a:lnTo>
                  <a:pt x="128588" y="14288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774700" y="2603500"/>
            <a:ext cx="5016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1. 提出暂停</a:t>
            </a:r>
            <a:endParaRPr lang="en-US" sz="2000" dirty="0"/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406400" y="3175000"/>
            <a:ext cx="52324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说：“我现在情绪很激动，需要20分钟冷静一下，然后我们继续谈，好吗？”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254000" y="3984804"/>
            <a:ext cx="5537200" cy="1102046"/>
          </a:xfrm>
          <a:custGeom>
            <a:avLst/>
            <a:gdLst/>
            <a:ahLst/>
            <a:cxnLst/>
            <a:rect l="l" t="t" r="r" b="b"/>
            <a:pathLst>
              <a:path w="5537200" h="914400">
                <a:moveTo>
                  <a:pt x="101599" y="0"/>
                </a:moveTo>
                <a:lnTo>
                  <a:pt x="5435601" y="0"/>
                </a:lnTo>
                <a:cubicBezTo>
                  <a:pt x="5491713" y="0"/>
                  <a:pt x="5537200" y="45487"/>
                  <a:pt x="5537200" y="101599"/>
                </a:cubicBezTo>
                <a:lnTo>
                  <a:pt x="5537200" y="812801"/>
                </a:lnTo>
                <a:cubicBezTo>
                  <a:pt x="5537200" y="868913"/>
                  <a:pt x="5491713" y="914400"/>
                  <a:pt x="5435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sp>
      <p:sp>
        <p:nvSpPr>
          <p:cNvPr id="10" name="Shape 7"/>
          <p:cNvSpPr/>
          <p:nvPr>
            <p:custDataLst>
              <p:tags r:id="rId6"/>
            </p:custDataLst>
          </p:nvPr>
        </p:nvSpPr>
        <p:spPr>
          <a:xfrm>
            <a:off x="398463" y="4142983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46658" y="10716"/>
                </a:moveTo>
                <a:cubicBezTo>
                  <a:pt x="46658" y="-3084"/>
                  <a:pt x="57861" y="-14287"/>
                  <a:pt x="71661" y="-14287"/>
                </a:cubicBezTo>
                <a:cubicBezTo>
                  <a:pt x="85460" y="-14287"/>
                  <a:pt x="96664" y="-3084"/>
                  <a:pt x="96664" y="10716"/>
                </a:cubicBezTo>
                <a:cubicBezTo>
                  <a:pt x="96664" y="24515"/>
                  <a:pt x="85460" y="35719"/>
                  <a:pt x="71661" y="35719"/>
                </a:cubicBezTo>
                <a:cubicBezTo>
                  <a:pt x="57861" y="35719"/>
                  <a:pt x="46658" y="24515"/>
                  <a:pt x="46658" y="10716"/>
                </a:cubicBezTo>
                <a:close/>
                <a:moveTo>
                  <a:pt x="43086" y="91663"/>
                </a:moveTo>
                <a:lnTo>
                  <a:pt x="32995" y="101754"/>
                </a:lnTo>
                <a:cubicBezTo>
                  <a:pt x="30316" y="104433"/>
                  <a:pt x="28798" y="108049"/>
                  <a:pt x="28798" y="111844"/>
                </a:cubicBezTo>
                <a:lnTo>
                  <a:pt x="28798" y="128588"/>
                </a:lnTo>
                <a:cubicBezTo>
                  <a:pt x="28798" y="136490"/>
                  <a:pt x="22414" y="142875"/>
                  <a:pt x="14511" y="142875"/>
                </a:cubicBezTo>
                <a:cubicBezTo>
                  <a:pt x="6608" y="142875"/>
                  <a:pt x="223" y="136490"/>
                  <a:pt x="223" y="128588"/>
                </a:cubicBezTo>
                <a:lnTo>
                  <a:pt x="223" y="111844"/>
                </a:lnTo>
                <a:cubicBezTo>
                  <a:pt x="223" y="100459"/>
                  <a:pt x="4733" y="89565"/>
                  <a:pt x="12769" y="81528"/>
                </a:cubicBezTo>
                <a:lnTo>
                  <a:pt x="28441" y="65856"/>
                </a:lnTo>
                <a:cubicBezTo>
                  <a:pt x="38621" y="55677"/>
                  <a:pt x="52373" y="49962"/>
                  <a:pt x="66749" y="49962"/>
                </a:cubicBezTo>
                <a:cubicBezTo>
                  <a:pt x="83225" y="49962"/>
                  <a:pt x="98807" y="57463"/>
                  <a:pt x="109076" y="70321"/>
                </a:cubicBezTo>
                <a:lnTo>
                  <a:pt x="117113" y="80367"/>
                </a:lnTo>
                <a:cubicBezTo>
                  <a:pt x="119836" y="83760"/>
                  <a:pt x="123944" y="85725"/>
                  <a:pt x="128275" y="85725"/>
                </a:cubicBezTo>
                <a:lnTo>
                  <a:pt x="143098" y="85725"/>
                </a:lnTo>
                <a:cubicBezTo>
                  <a:pt x="151001" y="85725"/>
                  <a:pt x="157386" y="92110"/>
                  <a:pt x="157386" y="100013"/>
                </a:cubicBezTo>
                <a:cubicBezTo>
                  <a:pt x="157386" y="107915"/>
                  <a:pt x="151001" y="114300"/>
                  <a:pt x="143098" y="114300"/>
                </a:cubicBezTo>
                <a:lnTo>
                  <a:pt x="128275" y="114300"/>
                </a:lnTo>
                <a:cubicBezTo>
                  <a:pt x="115238" y="114300"/>
                  <a:pt x="102959" y="108362"/>
                  <a:pt x="94789" y="98227"/>
                </a:cubicBezTo>
                <a:lnTo>
                  <a:pt x="93092" y="96128"/>
                </a:lnTo>
                <a:lnTo>
                  <a:pt x="93092" y="147563"/>
                </a:lnTo>
                <a:lnTo>
                  <a:pt x="108496" y="160779"/>
                </a:lnTo>
                <a:cubicBezTo>
                  <a:pt x="116398" y="167566"/>
                  <a:pt x="121578" y="176942"/>
                  <a:pt x="123051" y="187256"/>
                </a:cubicBezTo>
                <a:lnTo>
                  <a:pt x="128677" y="226591"/>
                </a:lnTo>
                <a:cubicBezTo>
                  <a:pt x="129793" y="234404"/>
                  <a:pt x="124346" y="241637"/>
                  <a:pt x="116532" y="242754"/>
                </a:cubicBezTo>
                <a:cubicBezTo>
                  <a:pt x="108719" y="243870"/>
                  <a:pt x="101486" y="238423"/>
                  <a:pt x="100370" y="230609"/>
                </a:cubicBezTo>
                <a:lnTo>
                  <a:pt x="94744" y="191274"/>
                </a:lnTo>
                <a:cubicBezTo>
                  <a:pt x="94253" y="187836"/>
                  <a:pt x="92512" y="184711"/>
                  <a:pt x="89877" y="182434"/>
                </a:cubicBezTo>
                <a:lnTo>
                  <a:pt x="58043" y="155153"/>
                </a:lnTo>
                <a:cubicBezTo>
                  <a:pt x="48533" y="147027"/>
                  <a:pt x="43086" y="135106"/>
                  <a:pt x="43086" y="122605"/>
                </a:cubicBezTo>
                <a:lnTo>
                  <a:pt x="43086" y="91663"/>
                </a:lnTo>
                <a:close/>
                <a:moveTo>
                  <a:pt x="43130" y="165646"/>
                </a:moveTo>
                <a:cubicBezTo>
                  <a:pt x="44202" y="166673"/>
                  <a:pt x="45274" y="167700"/>
                  <a:pt x="46434" y="168682"/>
                </a:cubicBezTo>
                <a:lnTo>
                  <a:pt x="66973" y="186273"/>
                </a:lnTo>
                <a:lnTo>
                  <a:pt x="65990" y="189667"/>
                </a:lnTo>
                <a:cubicBezTo>
                  <a:pt x="63981" y="196676"/>
                  <a:pt x="60231" y="203061"/>
                  <a:pt x="55096" y="208196"/>
                </a:cubicBezTo>
                <a:lnTo>
                  <a:pt x="24601" y="238691"/>
                </a:lnTo>
                <a:cubicBezTo>
                  <a:pt x="19020" y="244272"/>
                  <a:pt x="9957" y="244272"/>
                  <a:pt x="4376" y="238691"/>
                </a:cubicBezTo>
                <a:cubicBezTo>
                  <a:pt x="-1206" y="233109"/>
                  <a:pt x="-1206" y="224046"/>
                  <a:pt x="4376" y="218465"/>
                </a:cubicBezTo>
                <a:lnTo>
                  <a:pt x="34870" y="187970"/>
                </a:lnTo>
                <a:cubicBezTo>
                  <a:pt x="36567" y="186273"/>
                  <a:pt x="37817" y="184130"/>
                  <a:pt x="38487" y="181808"/>
                </a:cubicBezTo>
                <a:lnTo>
                  <a:pt x="43130" y="165646"/>
                </a:lnTo>
                <a:close/>
                <a:moveTo>
                  <a:pt x="225698" y="154037"/>
                </a:moveTo>
                <a:cubicBezTo>
                  <a:pt x="221501" y="158234"/>
                  <a:pt x="214714" y="158234"/>
                  <a:pt x="210562" y="154037"/>
                </a:cubicBezTo>
                <a:cubicBezTo>
                  <a:pt x="206410" y="149840"/>
                  <a:pt x="206365" y="143054"/>
                  <a:pt x="210562" y="138901"/>
                </a:cubicBezTo>
                <a:lnTo>
                  <a:pt x="224403" y="125060"/>
                </a:lnTo>
                <a:lnTo>
                  <a:pt x="178817" y="125060"/>
                </a:lnTo>
                <a:cubicBezTo>
                  <a:pt x="172879" y="125060"/>
                  <a:pt x="168101" y="120283"/>
                  <a:pt x="168101" y="114345"/>
                </a:cubicBezTo>
                <a:cubicBezTo>
                  <a:pt x="168101" y="108406"/>
                  <a:pt x="172879" y="103629"/>
                  <a:pt x="178817" y="103629"/>
                </a:cubicBezTo>
                <a:lnTo>
                  <a:pt x="224403" y="103629"/>
                </a:lnTo>
                <a:lnTo>
                  <a:pt x="210562" y="89788"/>
                </a:lnTo>
                <a:cubicBezTo>
                  <a:pt x="206365" y="85591"/>
                  <a:pt x="206365" y="78804"/>
                  <a:pt x="210562" y="74652"/>
                </a:cubicBezTo>
                <a:cubicBezTo>
                  <a:pt x="214759" y="70500"/>
                  <a:pt x="221546" y="70455"/>
                  <a:pt x="225698" y="74652"/>
                </a:cubicBezTo>
                <a:lnTo>
                  <a:pt x="257845" y="106799"/>
                </a:lnTo>
                <a:cubicBezTo>
                  <a:pt x="262042" y="110996"/>
                  <a:pt x="262042" y="117783"/>
                  <a:pt x="257845" y="121935"/>
                </a:cubicBezTo>
                <a:lnTo>
                  <a:pt x="225698" y="154082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749300" y="4015983"/>
            <a:ext cx="5016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2. 离开现场</a:t>
            </a:r>
            <a:endParaRPr lang="en-US" sz="2000" dirty="0"/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381000" y="4587483"/>
            <a:ext cx="5410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去另一个房间，或出门走走，物理上分开以避免进一步刺激。</a:t>
            </a: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228600" y="5255945"/>
            <a:ext cx="5588000" cy="1102046"/>
          </a:xfrm>
          <a:custGeom>
            <a:avLst/>
            <a:gdLst/>
            <a:ahLst/>
            <a:cxnLst/>
            <a:rect l="l" t="t" r="r" b="b"/>
            <a:pathLst>
              <a:path w="5537200" h="914400">
                <a:moveTo>
                  <a:pt x="101599" y="0"/>
                </a:moveTo>
                <a:lnTo>
                  <a:pt x="5435601" y="0"/>
                </a:lnTo>
                <a:cubicBezTo>
                  <a:pt x="5491713" y="0"/>
                  <a:pt x="5537200" y="45487"/>
                  <a:pt x="5537200" y="101599"/>
                </a:cubicBezTo>
                <a:lnTo>
                  <a:pt x="5537200" y="812801"/>
                </a:lnTo>
                <a:cubicBezTo>
                  <a:pt x="5537200" y="868913"/>
                  <a:pt x="5491713" y="914400"/>
                  <a:pt x="5435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/>
          </a:solidFill>
        </p:spPr>
      </p:sp>
      <p:sp>
        <p:nvSpPr>
          <p:cNvPr id="14" name="Shape 11"/>
          <p:cNvSpPr/>
          <p:nvPr>
            <p:custDataLst>
              <p:tags r:id="rId10"/>
            </p:custDataLst>
          </p:nvPr>
        </p:nvSpPr>
        <p:spPr>
          <a:xfrm>
            <a:off x="438150" y="52705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48176"/>
                </a:moveTo>
                <a:lnTo>
                  <a:pt x="107603" y="38889"/>
                </a:lnTo>
                <a:cubicBezTo>
                  <a:pt x="96441" y="23440"/>
                  <a:pt x="78537" y="14288"/>
                  <a:pt x="59427" y="14288"/>
                </a:cubicBezTo>
                <a:cubicBezTo>
                  <a:pt x="26610" y="14288"/>
                  <a:pt x="0" y="40898"/>
                  <a:pt x="0" y="73715"/>
                </a:cubicBezTo>
                <a:lnTo>
                  <a:pt x="0" y="74875"/>
                </a:lnTo>
                <a:cubicBezTo>
                  <a:pt x="0" y="85412"/>
                  <a:pt x="2768" y="96307"/>
                  <a:pt x="7412" y="107156"/>
                </a:cubicBezTo>
                <a:lnTo>
                  <a:pt x="54739" y="107156"/>
                </a:lnTo>
                <a:cubicBezTo>
                  <a:pt x="56168" y="107156"/>
                  <a:pt x="57463" y="106308"/>
                  <a:pt x="58043" y="104968"/>
                </a:cubicBezTo>
                <a:lnTo>
                  <a:pt x="72241" y="70902"/>
                </a:lnTo>
                <a:cubicBezTo>
                  <a:pt x="73893" y="66973"/>
                  <a:pt x="77733" y="64383"/>
                  <a:pt x="81975" y="64294"/>
                </a:cubicBezTo>
                <a:cubicBezTo>
                  <a:pt x="86216" y="64204"/>
                  <a:pt x="90145" y="66705"/>
                  <a:pt x="91886" y="70589"/>
                </a:cubicBezTo>
                <a:lnTo>
                  <a:pt x="114791" y="121444"/>
                </a:lnTo>
                <a:lnTo>
                  <a:pt x="133276" y="84475"/>
                </a:lnTo>
                <a:cubicBezTo>
                  <a:pt x="135106" y="80858"/>
                  <a:pt x="138812" y="78537"/>
                  <a:pt x="142875" y="78537"/>
                </a:cubicBezTo>
                <a:cubicBezTo>
                  <a:pt x="146938" y="78537"/>
                  <a:pt x="150644" y="80814"/>
                  <a:pt x="152474" y="84475"/>
                </a:cubicBezTo>
                <a:lnTo>
                  <a:pt x="162833" y="105147"/>
                </a:lnTo>
                <a:cubicBezTo>
                  <a:pt x="163458" y="106353"/>
                  <a:pt x="164663" y="107112"/>
                  <a:pt x="166048" y="107112"/>
                </a:cubicBezTo>
                <a:lnTo>
                  <a:pt x="221233" y="107112"/>
                </a:lnTo>
                <a:cubicBezTo>
                  <a:pt x="225921" y="96262"/>
                  <a:pt x="228645" y="85368"/>
                  <a:pt x="228645" y="74831"/>
                </a:cubicBezTo>
                <a:lnTo>
                  <a:pt x="228645" y="73670"/>
                </a:lnTo>
                <a:cubicBezTo>
                  <a:pt x="228600" y="40898"/>
                  <a:pt x="201990" y="14288"/>
                  <a:pt x="169173" y="14288"/>
                </a:cubicBezTo>
                <a:cubicBezTo>
                  <a:pt x="150108" y="14288"/>
                  <a:pt x="132159" y="23440"/>
                  <a:pt x="120997" y="38889"/>
                </a:cubicBezTo>
                <a:lnTo>
                  <a:pt x="114300" y="48131"/>
                </a:lnTo>
                <a:close/>
                <a:moveTo>
                  <a:pt x="209669" y="128588"/>
                </a:moveTo>
                <a:lnTo>
                  <a:pt x="166003" y="128588"/>
                </a:lnTo>
                <a:cubicBezTo>
                  <a:pt x="156537" y="128588"/>
                  <a:pt x="147876" y="123230"/>
                  <a:pt x="143634" y="114746"/>
                </a:cubicBezTo>
                <a:lnTo>
                  <a:pt x="142875" y="113228"/>
                </a:lnTo>
                <a:lnTo>
                  <a:pt x="123899" y="151224"/>
                </a:lnTo>
                <a:cubicBezTo>
                  <a:pt x="122069" y="154930"/>
                  <a:pt x="118229" y="157252"/>
                  <a:pt x="114077" y="157163"/>
                </a:cubicBezTo>
                <a:cubicBezTo>
                  <a:pt x="109924" y="157073"/>
                  <a:pt x="106219" y="154618"/>
                  <a:pt x="104522" y="150867"/>
                </a:cubicBezTo>
                <a:lnTo>
                  <a:pt x="82510" y="101977"/>
                </a:lnTo>
                <a:lnTo>
                  <a:pt x="77822" y="113228"/>
                </a:lnTo>
                <a:cubicBezTo>
                  <a:pt x="73938" y="122560"/>
                  <a:pt x="64830" y="128632"/>
                  <a:pt x="54739" y="128632"/>
                </a:cubicBezTo>
                <a:lnTo>
                  <a:pt x="18931" y="128632"/>
                </a:lnTo>
                <a:cubicBezTo>
                  <a:pt x="40005" y="161583"/>
                  <a:pt x="73849" y="191899"/>
                  <a:pt x="95012" y="208062"/>
                </a:cubicBezTo>
                <a:cubicBezTo>
                  <a:pt x="100548" y="212259"/>
                  <a:pt x="107335" y="214357"/>
                  <a:pt x="114255" y="214357"/>
                </a:cubicBezTo>
                <a:cubicBezTo>
                  <a:pt x="121176" y="214357"/>
                  <a:pt x="128007" y="212303"/>
                  <a:pt x="133499" y="208062"/>
                </a:cubicBezTo>
                <a:cubicBezTo>
                  <a:pt x="154751" y="191854"/>
                  <a:pt x="188595" y="161538"/>
                  <a:pt x="209669" y="128588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749300" y="5205145"/>
            <a:ext cx="5016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3. 自我安抚</a:t>
            </a:r>
            <a:endParaRPr lang="en-US" sz="2000" dirty="0"/>
          </a:p>
        </p:txBody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381000" y="5776645"/>
            <a:ext cx="5410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用深呼吸、冷水洗脸等方式，将注意力拉回身体，降低生理唤醒。</a:t>
            </a:r>
          </a:p>
        </p:txBody>
      </p:sp>
      <p:pic>
        <p:nvPicPr>
          <p:cNvPr id="17" name="Image 1" descr="https://kimi-web-img.moonshot.cn/img/img.freepik.com/c3f0ecdc52434b35708944cecdbd571cf3e1f949.jpg"/>
          <p:cNvPicPr>
            <a:picLocks noChangeAspect="1"/>
          </p:cNvPicPr>
          <p:nvPr/>
        </p:nvPicPr>
        <p:blipFill>
          <a:blip r:embed="rId16"/>
          <a:srcRect l="24208" r="24208"/>
          <a:stretch>
            <a:fillRect/>
          </a:stretch>
        </p:blipFill>
        <p:spPr>
          <a:xfrm>
            <a:off x="6675945" y="836202"/>
            <a:ext cx="5117592" cy="5562600"/>
          </a:xfrm>
          <a:prstGeom prst="roundRect">
            <a:avLst>
              <a:gd name="adj" fmla="val 2609"/>
            </a:avLst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935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00500" y="1332865"/>
            <a:ext cx="457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自我安抚：重启理性大脑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404929" y="2133600"/>
            <a:ext cx="7854473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在暂停期间，快速降低生理唤醒度是关键。</a:t>
            </a:r>
          </a:p>
        </p:txBody>
      </p:sp>
      <p:sp>
        <p:nvSpPr>
          <p:cNvPr id="6" name="Text 2"/>
          <p:cNvSpPr/>
          <p:nvPr/>
        </p:nvSpPr>
        <p:spPr>
          <a:xfrm>
            <a:off x="1962575" y="4445000"/>
            <a:ext cx="2084877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4-7-8 呼吸法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838200" y="5271135"/>
            <a:ext cx="46736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用规律的呼吸节奏，快速平复情绪。鼻子吸气4秒，屏住7秒，嘴巴呼气8秒。</a:t>
            </a:r>
          </a:p>
        </p:txBody>
      </p:sp>
      <p:sp>
        <p:nvSpPr>
          <p:cNvPr id="9" name="Text 4"/>
          <p:cNvSpPr/>
          <p:nvPr/>
        </p:nvSpPr>
        <p:spPr>
          <a:xfrm>
            <a:off x="8003145" y="4445000"/>
            <a:ext cx="1550735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情绪书写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6616700" y="5271135"/>
            <a:ext cx="4800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将混乱的感受写下来，厘清触发点，将模糊的情绪具体化。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196F02A-079C-8F0B-A835-DE72EB59C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2" b="41402"/>
          <a:stretch>
            <a:fillRect/>
          </a:stretch>
        </p:blipFill>
        <p:spPr bwMode="auto">
          <a:xfrm>
            <a:off x="1023099" y="2628271"/>
            <a:ext cx="4303802" cy="16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3905861-994B-DFD2-5AFC-40B72E28B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t="42009" r="17905" b="20899"/>
          <a:stretch>
            <a:fillRect/>
          </a:stretch>
        </p:blipFill>
        <p:spPr bwMode="auto">
          <a:xfrm>
            <a:off x="6857354" y="2675971"/>
            <a:ext cx="4311547" cy="16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情绪急救：先降温再对话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0,&quot;left&quot;:20,&quot;top&quot;:198,&quot;width&quot;:44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4,&quot;left&quot;:20,&quot;top&quot;:244,&quot;width&quot;:446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4,&quot;left&quot;:103.38543307086613,&quot;top&quot;:340,&quot;width&quot;:752.708346456692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4,&quot;left&quot;:103.38543307086613,&quot;top&quot;:340,&quot;width&quot;:752.70834645669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4,&quot;left&quot;:103.38543307086613,&quot;top&quot;:340,&quot;width&quot;:752.708346456692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4,&quot;left&quot;:103.38543307086613,&quot;top&quot;:340,&quot;width&quot;:752.7083464566929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4,&quot;left&quot;:103.38543307086613,&quot;top&quot;:340,&quot;width&quot;:752.7083464566929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4,&quot;left&quot;:103.38543307086613,&quot;top&quot;:340,&quot;width&quot;:752.708346456692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8,&quot;width&quot;:92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0,&quot;left&quot;:32,&quot;top&quot;:150,&quot;width&quot;:628.85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465</Words>
  <Application>Microsoft Office PowerPoint</Application>
  <PresentationFormat>宽屏</PresentationFormat>
  <Paragraphs>122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1" baseType="lpstr">
      <vt:lpstr>Noto Sans SC</vt:lpstr>
      <vt:lpstr>MiSans</vt:lpstr>
      <vt:lpstr>Arial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冲突双刃剑：让争吵成为亲密催化剂</dc:title>
  <dc:subject>冲突双刃剑：让争吵成为亲密催化剂</dc:subject>
  <dc:creator>Kimi</dc:creator>
  <cp:lastModifiedBy>Xiaoling Li</cp:lastModifiedBy>
  <cp:revision>8</cp:revision>
  <dcterms:created xsi:type="dcterms:W3CDTF">2025-11-05T11:07:00Z</dcterms:created>
  <dcterms:modified xsi:type="dcterms:W3CDTF">2025-11-09T03:25:29Z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{"Label":"冲突双刃剑：让争吵成为亲密催化剂","ContentProducer":"001191110108MACG2KBH8F10000","ProduceID":"d45ip14q5kvldrm6m350","ReservedCode1":"","ContentPropagator":"001191110108MACG2KBH8F20000","PropagateID":"d45ip14q5kvldrm6m350","ReservedCode2":""}</vt:lpwstr>
  </property>
  <property fmtid="{D5CDD505-2E9C-101B-9397-08002B2CF9AE}" pid="3" name="ICV">
    <vt:lpwstr>7538BB4A0D014A36BC447F30920B1307_13</vt:lpwstr>
  </property>
  <property fmtid="{D5CDD505-2E9C-101B-9397-08002B2CF9AE}" pid="4" name="KSOProductBuildVer">
    <vt:lpwstr>2052-12.1.0.23542</vt:lpwstr>
  </property>
</Properties>
</file>