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9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12192000"/>
  <p:embeddedFontLst>
    <p:embeddedFont>
      <p:font typeface="MiSans" panose="02010600030101010101" charset="-122"/>
      <p:regular r:id="rId24"/>
    </p:embeddedFont>
    <p:embeddedFont>
      <p:font typeface="Noto Sans SC" panose="020B0200000000000000" pitchFamily="34" charset="-122"/>
      <p:regular r:id="rId25"/>
      <p:bold r:id="rId26"/>
    </p:embeddedFont>
    <p:embeddedFont>
      <p:font typeface="微软雅黑" panose="020B0503020204020204" pitchFamily="34" charset="-122"/>
      <p:regular r:id="rId27"/>
      <p:bold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tags" Target="../tags/tag46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5" Type="http://schemas.openxmlformats.org/officeDocument/2006/relationships/tags" Target="../tags/tag39.xml"/><Relationship Id="rId15" Type="http://schemas.openxmlformats.org/officeDocument/2006/relationships/image" Target="../media/image10.png"/><Relationship Id="rId10" Type="http://schemas.openxmlformats.org/officeDocument/2006/relationships/tags" Target="../tags/tag44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10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51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0.xml"/><Relationship Id="rId9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10.png"/><Relationship Id="rId5" Type="http://schemas.openxmlformats.org/officeDocument/2006/relationships/tags" Target="../tags/tag60.xml"/><Relationship Id="rId10" Type="http://schemas.openxmlformats.org/officeDocument/2006/relationships/notesSlide" Target="../notesSlides/notesSlide14.xml"/><Relationship Id="rId4" Type="http://schemas.openxmlformats.org/officeDocument/2006/relationships/tags" Target="../tags/tag59.xml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notesSlide" Target="../notesSlides/notesSlide19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10" Type="http://schemas.openxmlformats.org/officeDocument/2006/relationships/tags" Target="../tags/tag73.xml"/><Relationship Id="rId19" Type="http://schemas.openxmlformats.org/officeDocument/2006/relationships/image" Target="../media/image10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8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notesSlide" Target="../notesSlides/notesSlide7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10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9.xml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>
            <a:fillRect/>
          </a:stretch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项目七：关系进化论</a:t>
            </a:r>
            <a:r>
              <a:rPr lang="en-US" altLang="zh-CN" sz="540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—</a:t>
            </a:r>
            <a:r>
              <a:rPr lang="zh-CN" altLang="en-US" sz="540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从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相识到承诺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540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关系诊断工作坊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254000" y="914400"/>
            <a:ext cx="3759200" cy="5689600"/>
          </a:xfrm>
          <a:custGeom>
            <a:avLst/>
            <a:gdLst/>
            <a:ahLst/>
            <a:cxnLst/>
            <a:rect l="l" t="t" r="r" b="b"/>
            <a:pathLst>
              <a:path w="3759200" h="5689600">
                <a:moveTo>
                  <a:pt x="101611" y="0"/>
                </a:moveTo>
                <a:lnTo>
                  <a:pt x="3657589" y="0"/>
                </a:lnTo>
                <a:cubicBezTo>
                  <a:pt x="3713707" y="0"/>
                  <a:pt x="3759200" y="45493"/>
                  <a:pt x="3759200" y="101611"/>
                </a:cubicBezTo>
                <a:lnTo>
                  <a:pt x="3759200" y="5587989"/>
                </a:lnTo>
                <a:cubicBezTo>
                  <a:pt x="3759200" y="5644107"/>
                  <a:pt x="3713707" y="5689600"/>
                  <a:pt x="3657589" y="5689600"/>
                </a:cubicBezTo>
                <a:lnTo>
                  <a:pt x="101611" y="5689600"/>
                </a:lnTo>
                <a:cubicBezTo>
                  <a:pt x="45493" y="5689600"/>
                  <a:pt x="0" y="5644107"/>
                  <a:pt x="0" y="55879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342900" y="1117600"/>
            <a:ext cx="3581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案例A：暧昧试探</a:t>
            </a:r>
          </a:p>
        </p:txBody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457200" y="1574800"/>
            <a:ext cx="3352800" cy="441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“我们每天都聊天，分享日常，但谁也没捅破那层窗户纸。我会反复看他朋友圈，猜测他的心意。”</a:t>
            </a:r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355600" y="6096000"/>
            <a:ext cx="3556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阶段: 取样评估期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4216400" y="914400"/>
            <a:ext cx="3759200" cy="5689600"/>
          </a:xfrm>
          <a:custGeom>
            <a:avLst/>
            <a:gdLst/>
            <a:ahLst/>
            <a:cxnLst/>
            <a:rect l="l" t="t" r="r" b="b"/>
            <a:pathLst>
              <a:path w="3759200" h="5689600">
                <a:moveTo>
                  <a:pt x="101611" y="0"/>
                </a:moveTo>
                <a:lnTo>
                  <a:pt x="3657589" y="0"/>
                </a:lnTo>
                <a:cubicBezTo>
                  <a:pt x="3713707" y="0"/>
                  <a:pt x="3759200" y="45493"/>
                  <a:pt x="3759200" y="101611"/>
                </a:cubicBezTo>
                <a:lnTo>
                  <a:pt x="3759200" y="5587989"/>
                </a:lnTo>
                <a:cubicBezTo>
                  <a:pt x="3759200" y="5644107"/>
                  <a:pt x="3713707" y="5689600"/>
                  <a:pt x="3657589" y="5689600"/>
                </a:cubicBezTo>
                <a:lnTo>
                  <a:pt x="101611" y="5689600"/>
                </a:lnTo>
                <a:cubicBezTo>
                  <a:pt x="45493" y="5689600"/>
                  <a:pt x="0" y="5644107"/>
                  <a:pt x="0" y="55879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</p:spPr>
      </p:sp>
      <p:sp>
        <p:nvSpPr>
          <p:cNvPr id="9" name="Text 6"/>
          <p:cNvSpPr/>
          <p:nvPr>
            <p:custDataLst>
              <p:tags r:id="rId6"/>
            </p:custDataLst>
          </p:nvPr>
        </p:nvSpPr>
        <p:spPr>
          <a:xfrm>
            <a:off x="4305300" y="1117600"/>
            <a:ext cx="3581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案例B：争吵激增</a:t>
            </a:r>
          </a:p>
        </p:txBody>
      </p:sp>
      <p:sp>
        <p:nvSpPr>
          <p:cNvPr id="10" name="Text 7"/>
          <p:cNvSpPr/>
          <p:nvPr>
            <p:custDataLst>
              <p:tags r:id="rId7"/>
            </p:custDataLst>
          </p:nvPr>
        </p:nvSpPr>
        <p:spPr>
          <a:xfrm>
            <a:off x="4419600" y="1574800"/>
            <a:ext cx="3352800" cy="441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“在一起3个月了，最近总是因为小事吵架。我觉得他不够体贴，他觉得我太粘人，和刚开始的甜蜜完全不一样。”</a:t>
            </a:r>
          </a:p>
        </p:txBody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4318000" y="6096000"/>
            <a:ext cx="3556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阶段: 矛盾磨合期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Shape 9"/>
          <p:cNvSpPr/>
          <p:nvPr>
            <p:custDataLst>
              <p:tags r:id="rId9"/>
            </p:custDataLst>
          </p:nvPr>
        </p:nvSpPr>
        <p:spPr>
          <a:xfrm>
            <a:off x="8178800" y="914400"/>
            <a:ext cx="3759200" cy="5689600"/>
          </a:xfrm>
          <a:custGeom>
            <a:avLst/>
            <a:gdLst/>
            <a:ahLst/>
            <a:cxnLst/>
            <a:rect l="l" t="t" r="r" b="b"/>
            <a:pathLst>
              <a:path w="3759200" h="5689600">
                <a:moveTo>
                  <a:pt x="101611" y="0"/>
                </a:moveTo>
                <a:lnTo>
                  <a:pt x="3657589" y="0"/>
                </a:lnTo>
                <a:cubicBezTo>
                  <a:pt x="3713707" y="0"/>
                  <a:pt x="3759200" y="45493"/>
                  <a:pt x="3759200" y="101611"/>
                </a:cubicBezTo>
                <a:lnTo>
                  <a:pt x="3759200" y="5587989"/>
                </a:lnTo>
                <a:cubicBezTo>
                  <a:pt x="3759200" y="5644107"/>
                  <a:pt x="3713707" y="5689600"/>
                  <a:pt x="3657589" y="5689600"/>
                </a:cubicBezTo>
                <a:lnTo>
                  <a:pt x="101611" y="5689600"/>
                </a:lnTo>
                <a:cubicBezTo>
                  <a:pt x="45493" y="5689600"/>
                  <a:pt x="0" y="5644107"/>
                  <a:pt x="0" y="55879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</p:spPr>
      </p:sp>
      <p:sp>
        <p:nvSpPr>
          <p:cNvPr id="13" name="Text 10"/>
          <p:cNvSpPr/>
          <p:nvPr>
            <p:custDataLst>
              <p:tags r:id="rId10"/>
            </p:custDataLst>
          </p:nvPr>
        </p:nvSpPr>
        <p:spPr>
          <a:xfrm>
            <a:off x="8267700" y="1117600"/>
            <a:ext cx="35814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案例C：考虑同居</a:t>
            </a:r>
          </a:p>
        </p:txBody>
      </p:sp>
      <p:sp>
        <p:nvSpPr>
          <p:cNvPr id="14" name="Text 11"/>
          <p:cNvSpPr/>
          <p:nvPr>
            <p:custDataLst>
              <p:tags r:id="rId11"/>
            </p:custDataLst>
          </p:nvPr>
        </p:nvSpPr>
        <p:spPr>
          <a:xfrm>
            <a:off x="8382000" y="1574800"/>
            <a:ext cx="3352800" cy="441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“我们在一起一年多了，感情很稳定。最近在讨论同居，但对家务分配和未来规划还有些顾虑。”</a:t>
            </a:r>
          </a:p>
        </p:txBody>
      </p:sp>
      <p:sp>
        <p:nvSpPr>
          <p:cNvPr id="15" name="Text 12"/>
          <p:cNvSpPr/>
          <p:nvPr>
            <p:custDataLst>
              <p:tags r:id="rId12"/>
            </p:custDataLst>
          </p:nvPr>
        </p:nvSpPr>
        <p:spPr>
          <a:xfrm>
            <a:off x="8280400" y="6096000"/>
            <a:ext cx="3556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阶段: 承诺稳定期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8466" y="8382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/>
            <a:r>
              <a:rPr lang="en-US" sz="30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下一阶段挑战预测</a:t>
            </a:r>
            <a:endParaRPr lang="en-US" sz="3000" b="1" dirty="0">
              <a:solidFill>
                <a:schemeClr val="accent5">
                  <a:lumMod val="60000"/>
                  <a:lumOff val="40000"/>
                </a:schemeClr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1896533" y="2590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495300" y="247650"/>
                </a:moveTo>
                <a:cubicBezTo>
                  <a:pt x="495300" y="302300"/>
                  <a:pt x="477560" y="352782"/>
                  <a:pt x="447675" y="393740"/>
                </a:cubicBezTo>
                <a:lnTo>
                  <a:pt x="598408" y="544592"/>
                </a:lnTo>
                <a:cubicBezTo>
                  <a:pt x="613291" y="559475"/>
                  <a:pt x="613291" y="583644"/>
                  <a:pt x="598408" y="598527"/>
                </a:cubicBezTo>
                <a:cubicBezTo>
                  <a:pt x="583525" y="613410"/>
                  <a:pt x="559356" y="613410"/>
                  <a:pt x="544473" y="598527"/>
                </a:cubicBezTo>
                <a:lnTo>
                  <a:pt x="393740" y="447675"/>
                </a:lnTo>
                <a:cubicBezTo>
                  <a:pt x="352782" y="477560"/>
                  <a:pt x="302300" y="495300"/>
                  <a:pt x="247650" y="495300"/>
                </a:cubicBezTo>
                <a:cubicBezTo>
                  <a:pt x="110847" y="495300"/>
                  <a:pt x="0" y="384453"/>
                  <a:pt x="0" y="247650"/>
                </a:cubicBezTo>
                <a:cubicBezTo>
                  <a:pt x="0" y="110847"/>
                  <a:pt x="110847" y="0"/>
                  <a:pt x="247650" y="0"/>
                </a:cubicBezTo>
                <a:cubicBezTo>
                  <a:pt x="384453" y="0"/>
                  <a:pt x="495300" y="110847"/>
                  <a:pt x="495300" y="247650"/>
                </a:cubicBezTo>
                <a:close/>
                <a:moveTo>
                  <a:pt x="247650" y="419100"/>
                </a:moveTo>
                <a:cubicBezTo>
                  <a:pt x="342276" y="419100"/>
                  <a:pt x="419100" y="342276"/>
                  <a:pt x="419100" y="247650"/>
                </a:cubicBezTo>
                <a:cubicBezTo>
                  <a:pt x="419100" y="153024"/>
                  <a:pt x="342276" y="76200"/>
                  <a:pt x="247650" y="76200"/>
                </a:cubicBezTo>
                <a:cubicBezTo>
                  <a:pt x="153024" y="76200"/>
                  <a:pt x="76200" y="153024"/>
                  <a:pt x="76200" y="247650"/>
                </a:cubicBezTo>
                <a:cubicBezTo>
                  <a:pt x="76200" y="342276"/>
                  <a:pt x="153024" y="419100"/>
                  <a:pt x="247650" y="419100"/>
                </a:cubicBezTo>
                <a:close/>
              </a:path>
            </a:pathLst>
          </a:custGeom>
          <a:solidFill>
            <a:srgbClr val="D8BFD8"/>
          </a:solidFill>
        </p:spPr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139700" y="3352800"/>
            <a:ext cx="4127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取样期</a:t>
            </a:r>
          </a:p>
        </p:txBody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254000" y="3860800"/>
            <a:ext cx="38989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安全感不足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信号解读困难</a:t>
            </a:r>
            <a:endParaRPr lang="en-US" sz="2400" dirty="0"/>
          </a:p>
        </p:txBody>
      </p:sp>
      <p:sp>
        <p:nvSpPr>
          <p:cNvPr id="7" name="Shape 4"/>
          <p:cNvSpPr/>
          <p:nvPr>
            <p:custDataLst>
              <p:tags r:id="rId4"/>
            </p:custDataLst>
          </p:nvPr>
        </p:nvSpPr>
        <p:spPr>
          <a:xfrm>
            <a:off x="5829300" y="2590800"/>
            <a:ext cx="533400" cy="609600"/>
          </a:xfrm>
          <a:custGeom>
            <a:avLst/>
            <a:gdLst/>
            <a:ahLst/>
            <a:cxnLst/>
            <a:rect l="l" t="t" r="r" b="b"/>
            <a:pathLst>
              <a:path w="533400" h="609600">
                <a:moveTo>
                  <a:pt x="191095" y="-31432"/>
                </a:moveTo>
                <a:cubicBezTo>
                  <a:pt x="202168" y="-40719"/>
                  <a:pt x="218480" y="-40362"/>
                  <a:pt x="229076" y="-30361"/>
                </a:cubicBezTo>
                <a:cubicBezTo>
                  <a:pt x="243721" y="-16550"/>
                  <a:pt x="256818" y="-1310"/>
                  <a:pt x="269438" y="14168"/>
                </a:cubicBezTo>
                <a:cubicBezTo>
                  <a:pt x="285512" y="33814"/>
                  <a:pt x="304800" y="59769"/>
                  <a:pt x="323374" y="90607"/>
                </a:cubicBezTo>
                <a:cubicBezTo>
                  <a:pt x="329565" y="82510"/>
                  <a:pt x="335280" y="75367"/>
                  <a:pt x="340281" y="69294"/>
                </a:cubicBezTo>
                <a:cubicBezTo>
                  <a:pt x="341590" y="67747"/>
                  <a:pt x="342900" y="66080"/>
                  <a:pt x="344210" y="64413"/>
                </a:cubicBezTo>
                <a:cubicBezTo>
                  <a:pt x="353616" y="52745"/>
                  <a:pt x="365284" y="38100"/>
                  <a:pt x="380881" y="38100"/>
                </a:cubicBezTo>
                <a:cubicBezTo>
                  <a:pt x="396835" y="38100"/>
                  <a:pt x="408027" y="52268"/>
                  <a:pt x="417552" y="64413"/>
                </a:cubicBezTo>
                <a:cubicBezTo>
                  <a:pt x="419100" y="66437"/>
                  <a:pt x="420648" y="68342"/>
                  <a:pt x="422196" y="70128"/>
                </a:cubicBezTo>
                <a:cubicBezTo>
                  <a:pt x="434459" y="84892"/>
                  <a:pt x="450771" y="106204"/>
                  <a:pt x="467082" y="132517"/>
                </a:cubicBezTo>
                <a:cubicBezTo>
                  <a:pt x="499467" y="184785"/>
                  <a:pt x="533281" y="259199"/>
                  <a:pt x="533281" y="342781"/>
                </a:cubicBezTo>
                <a:cubicBezTo>
                  <a:pt x="533281" y="490061"/>
                  <a:pt x="413861" y="609481"/>
                  <a:pt x="266581" y="609481"/>
                </a:cubicBezTo>
                <a:cubicBezTo>
                  <a:pt x="119301" y="609481"/>
                  <a:pt x="0" y="490180"/>
                  <a:pt x="0" y="342900"/>
                </a:cubicBezTo>
                <a:cubicBezTo>
                  <a:pt x="0" y="234434"/>
                  <a:pt x="48935" y="140494"/>
                  <a:pt x="95845" y="75009"/>
                </a:cubicBezTo>
                <a:cubicBezTo>
                  <a:pt x="119539" y="42029"/>
                  <a:pt x="143113" y="15597"/>
                  <a:pt x="160853" y="-2500"/>
                </a:cubicBezTo>
                <a:cubicBezTo>
                  <a:pt x="170617" y="-12502"/>
                  <a:pt x="180499" y="-22384"/>
                  <a:pt x="191214" y="-31313"/>
                </a:cubicBezTo>
                <a:close/>
                <a:moveTo>
                  <a:pt x="268724" y="495300"/>
                </a:moveTo>
                <a:cubicBezTo>
                  <a:pt x="298847" y="495300"/>
                  <a:pt x="325517" y="486966"/>
                  <a:pt x="350639" y="470297"/>
                </a:cubicBezTo>
                <a:cubicBezTo>
                  <a:pt x="400764" y="435293"/>
                  <a:pt x="414218" y="365284"/>
                  <a:pt x="384096" y="310277"/>
                </a:cubicBezTo>
                <a:cubicBezTo>
                  <a:pt x="378738" y="299561"/>
                  <a:pt x="365046" y="298847"/>
                  <a:pt x="357307" y="307896"/>
                </a:cubicBezTo>
                <a:lnTo>
                  <a:pt x="327303" y="342781"/>
                </a:lnTo>
                <a:cubicBezTo>
                  <a:pt x="319445" y="351830"/>
                  <a:pt x="305276" y="351592"/>
                  <a:pt x="297894" y="342186"/>
                </a:cubicBezTo>
                <a:cubicBezTo>
                  <a:pt x="277297" y="315873"/>
                  <a:pt x="239435" y="267891"/>
                  <a:pt x="220147" y="243364"/>
                </a:cubicBezTo>
                <a:cubicBezTo>
                  <a:pt x="213717" y="235148"/>
                  <a:pt x="202049" y="233839"/>
                  <a:pt x="194548" y="241102"/>
                </a:cubicBezTo>
                <a:cubicBezTo>
                  <a:pt x="172760" y="262295"/>
                  <a:pt x="133231" y="308729"/>
                  <a:pt x="133231" y="365284"/>
                </a:cubicBezTo>
                <a:cubicBezTo>
                  <a:pt x="133231" y="446961"/>
                  <a:pt x="193477" y="495300"/>
                  <a:pt x="268605" y="495300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8" name="Text 5"/>
          <p:cNvSpPr/>
          <p:nvPr>
            <p:custDataLst>
              <p:tags r:id="rId5"/>
            </p:custDataLst>
          </p:nvPr>
        </p:nvSpPr>
        <p:spPr>
          <a:xfrm>
            <a:off x="4034367" y="3352800"/>
            <a:ext cx="4127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磨合期</a:t>
            </a:r>
          </a:p>
        </p:txBody>
      </p:sp>
      <p:sp>
        <p:nvSpPr>
          <p:cNvPr id="9" name="Text 6"/>
          <p:cNvSpPr/>
          <p:nvPr>
            <p:custDataLst>
              <p:tags r:id="rId6"/>
            </p:custDataLst>
          </p:nvPr>
        </p:nvSpPr>
        <p:spPr>
          <a:xfrm>
            <a:off x="4148667" y="3860800"/>
            <a:ext cx="38989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权力争夺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沟通方式冲突</a:t>
            </a:r>
            <a:endParaRPr lang="en-US" sz="2400" dirty="0"/>
          </a:p>
        </p:txBody>
      </p:sp>
      <p:sp>
        <p:nvSpPr>
          <p:cNvPr id="10" name="Shape 7"/>
          <p:cNvSpPr/>
          <p:nvPr>
            <p:custDataLst>
              <p:tags r:id="rId7"/>
            </p:custDataLst>
          </p:nvPr>
        </p:nvSpPr>
        <p:spPr>
          <a:xfrm>
            <a:off x="9647767" y="25908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320159" y="101441"/>
                </a:moveTo>
                <a:lnTo>
                  <a:pt x="181332" y="255746"/>
                </a:lnTo>
                <a:cubicBezTo>
                  <a:pt x="175855" y="261818"/>
                  <a:pt x="176093" y="271224"/>
                  <a:pt x="181928" y="277058"/>
                </a:cubicBezTo>
                <a:cubicBezTo>
                  <a:pt x="218242" y="313373"/>
                  <a:pt x="277178" y="313373"/>
                  <a:pt x="313492" y="277058"/>
                </a:cubicBezTo>
                <a:lnTo>
                  <a:pt x="351353" y="239197"/>
                </a:lnTo>
                <a:cubicBezTo>
                  <a:pt x="356354" y="234196"/>
                  <a:pt x="362664" y="231458"/>
                  <a:pt x="369094" y="230981"/>
                </a:cubicBezTo>
                <a:cubicBezTo>
                  <a:pt x="377190" y="230267"/>
                  <a:pt x="385524" y="233005"/>
                  <a:pt x="391716" y="239197"/>
                </a:cubicBezTo>
                <a:lnTo>
                  <a:pt x="601980" y="447675"/>
                </a:lnTo>
                <a:lnTo>
                  <a:pt x="685800" y="381000"/>
                </a:lnTo>
                <a:lnTo>
                  <a:pt x="685800" y="38100"/>
                </a:lnTo>
                <a:lnTo>
                  <a:pt x="552450" y="114300"/>
                </a:lnTo>
                <a:lnTo>
                  <a:pt x="524113" y="95369"/>
                </a:lnTo>
                <a:cubicBezTo>
                  <a:pt x="505301" y="82867"/>
                  <a:pt x="483275" y="76200"/>
                  <a:pt x="460653" y="76200"/>
                </a:cubicBezTo>
                <a:lnTo>
                  <a:pt x="376833" y="76200"/>
                </a:lnTo>
                <a:cubicBezTo>
                  <a:pt x="375523" y="76200"/>
                  <a:pt x="374094" y="76200"/>
                  <a:pt x="372785" y="76319"/>
                </a:cubicBezTo>
                <a:cubicBezTo>
                  <a:pt x="352663" y="77391"/>
                  <a:pt x="333732" y="86439"/>
                  <a:pt x="320159" y="101441"/>
                </a:cubicBezTo>
                <a:close/>
                <a:moveTo>
                  <a:pt x="138827" y="217527"/>
                </a:moveTo>
                <a:lnTo>
                  <a:pt x="265986" y="76200"/>
                </a:lnTo>
                <a:lnTo>
                  <a:pt x="218837" y="76200"/>
                </a:lnTo>
                <a:cubicBezTo>
                  <a:pt x="188476" y="76200"/>
                  <a:pt x="159425" y="88225"/>
                  <a:pt x="137993" y="109657"/>
                </a:cubicBezTo>
                <a:lnTo>
                  <a:pt x="133350" y="114300"/>
                </a:lnTo>
                <a:lnTo>
                  <a:pt x="0" y="38100"/>
                </a:lnTo>
                <a:lnTo>
                  <a:pt x="0" y="381000"/>
                </a:lnTo>
                <a:lnTo>
                  <a:pt x="186214" y="536138"/>
                </a:lnTo>
                <a:cubicBezTo>
                  <a:pt x="213598" y="558998"/>
                  <a:pt x="248126" y="571500"/>
                  <a:pt x="283726" y="571500"/>
                </a:cubicBezTo>
                <a:lnTo>
                  <a:pt x="302419" y="571500"/>
                </a:lnTo>
                <a:lnTo>
                  <a:pt x="294084" y="563166"/>
                </a:lnTo>
                <a:cubicBezTo>
                  <a:pt x="282892" y="551974"/>
                  <a:pt x="282892" y="533876"/>
                  <a:pt x="294084" y="522803"/>
                </a:cubicBezTo>
                <a:cubicBezTo>
                  <a:pt x="305276" y="511731"/>
                  <a:pt x="323374" y="511612"/>
                  <a:pt x="334447" y="522803"/>
                </a:cubicBezTo>
                <a:lnTo>
                  <a:pt x="383262" y="571619"/>
                </a:lnTo>
                <a:lnTo>
                  <a:pt x="393978" y="571619"/>
                </a:lnTo>
                <a:cubicBezTo>
                  <a:pt x="416719" y="571619"/>
                  <a:pt x="438983" y="566499"/>
                  <a:pt x="459224" y="556974"/>
                </a:cubicBezTo>
                <a:lnTo>
                  <a:pt x="427434" y="525066"/>
                </a:lnTo>
                <a:cubicBezTo>
                  <a:pt x="416243" y="513874"/>
                  <a:pt x="416243" y="495776"/>
                  <a:pt x="427434" y="484703"/>
                </a:cubicBezTo>
                <a:cubicBezTo>
                  <a:pt x="438626" y="473631"/>
                  <a:pt x="456724" y="473512"/>
                  <a:pt x="467797" y="484703"/>
                </a:cubicBezTo>
                <a:lnTo>
                  <a:pt x="505897" y="522803"/>
                </a:lnTo>
                <a:lnTo>
                  <a:pt x="526732" y="501968"/>
                </a:lnTo>
                <a:cubicBezTo>
                  <a:pt x="537329" y="491371"/>
                  <a:pt x="540425" y="476012"/>
                  <a:pt x="535781" y="462558"/>
                </a:cubicBezTo>
                <a:lnTo>
                  <a:pt x="371594" y="299680"/>
                </a:lnTo>
                <a:lnTo>
                  <a:pt x="353854" y="317421"/>
                </a:lnTo>
                <a:cubicBezTo>
                  <a:pt x="295156" y="376118"/>
                  <a:pt x="200144" y="376118"/>
                  <a:pt x="141446" y="317421"/>
                </a:cubicBezTo>
                <a:cubicBezTo>
                  <a:pt x="114062" y="290036"/>
                  <a:pt x="112990" y="246102"/>
                  <a:pt x="138827" y="217408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7929034" y="3352800"/>
            <a:ext cx="4127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稳定期</a:t>
            </a:r>
          </a:p>
        </p:txBody>
      </p:sp>
      <p:sp>
        <p:nvSpPr>
          <p:cNvPr id="12" name="Text 9"/>
          <p:cNvSpPr/>
          <p:nvPr>
            <p:custDataLst>
              <p:tags r:id="rId9"/>
            </p:custDataLst>
          </p:nvPr>
        </p:nvSpPr>
        <p:spPr>
          <a:xfrm>
            <a:off x="8043334" y="3860800"/>
            <a:ext cx="38989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目标分歧</a:t>
            </a:r>
            <a:endParaRPr lang="en-US" sz="2400" dirty="0"/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激情消退应对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254000" y="6045200"/>
            <a:ext cx="11684000" cy="558800"/>
          </a:xfrm>
          <a:custGeom>
            <a:avLst/>
            <a:gdLst/>
            <a:ahLst/>
            <a:cxnLst/>
            <a:rect l="l" t="t" r="r" b="b"/>
            <a:pathLst>
              <a:path w="11684000" h="558800">
                <a:moveTo>
                  <a:pt x="101601" y="0"/>
                </a:moveTo>
                <a:lnTo>
                  <a:pt x="11582399" y="0"/>
                </a:lnTo>
                <a:cubicBezTo>
                  <a:pt x="11638512" y="0"/>
                  <a:pt x="11684000" y="45488"/>
                  <a:pt x="11684000" y="101601"/>
                </a:cubicBezTo>
                <a:lnTo>
                  <a:pt x="11684000" y="457199"/>
                </a:lnTo>
                <a:cubicBezTo>
                  <a:pt x="11684000" y="513312"/>
                  <a:pt x="11638512" y="558800"/>
                  <a:pt x="115823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</p:spPr>
      </p:sp>
      <p:sp>
        <p:nvSpPr>
          <p:cNvPr id="14" name="Text 11"/>
          <p:cNvSpPr/>
          <p:nvPr/>
        </p:nvSpPr>
        <p:spPr>
          <a:xfrm>
            <a:off x="317500" y="6197600"/>
            <a:ext cx="11557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预警信号：沟通频率下降、回避深度话题、对未来规划避而不谈。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转折应对：在危机里升级关系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048000" y="1346200"/>
            <a:ext cx="6096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应对策略：从“指责”到“对话”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30250" y="2717799"/>
            <a:ext cx="4673600" cy="1813103"/>
          </a:xfrm>
          <a:custGeom>
            <a:avLst/>
            <a:gdLst/>
            <a:ahLst/>
            <a:cxnLst/>
            <a:rect l="l" t="t" r="r" b="b"/>
            <a:pathLst>
              <a:path w="4673600" h="1524000">
                <a:moveTo>
                  <a:pt x="101605" y="0"/>
                </a:moveTo>
                <a:lnTo>
                  <a:pt x="4571995" y="0"/>
                </a:lnTo>
                <a:cubicBezTo>
                  <a:pt x="4628110" y="0"/>
                  <a:pt x="4673600" y="45490"/>
                  <a:pt x="4673600" y="101605"/>
                </a:cubicBezTo>
                <a:lnTo>
                  <a:pt x="4673600" y="1422395"/>
                </a:lnTo>
                <a:cubicBezTo>
                  <a:pt x="4673600" y="1478510"/>
                  <a:pt x="4628110" y="1524000"/>
                  <a:pt x="45719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819150" y="2751875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暴力沟通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459401" y="3335905"/>
            <a:ext cx="5410164" cy="4267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“你总是不在乎我！”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247607" y="4061802"/>
            <a:ext cx="5379424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(评价、指责)</a:t>
            </a:r>
          </a:p>
        </p:txBody>
      </p:sp>
      <p:sp>
        <p:nvSpPr>
          <p:cNvPr id="8" name="Shape 5"/>
          <p:cNvSpPr/>
          <p:nvPr/>
        </p:nvSpPr>
        <p:spPr>
          <a:xfrm>
            <a:off x="5838825" y="30480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48781"/>
                </a:moveTo>
                <a:cubicBezTo>
                  <a:pt x="517118" y="237619"/>
                  <a:pt x="517118" y="219492"/>
                  <a:pt x="505956" y="208330"/>
                </a:cubicBezTo>
                <a:lnTo>
                  <a:pt x="391656" y="94030"/>
                </a:lnTo>
                <a:cubicBezTo>
                  <a:pt x="380494" y="82868"/>
                  <a:pt x="362367" y="82868"/>
                  <a:pt x="351205" y="94030"/>
                </a:cubicBezTo>
                <a:cubicBezTo>
                  <a:pt x="340043" y="105192"/>
                  <a:pt x="340043" y="123319"/>
                  <a:pt x="351205" y="134481"/>
                </a:cubicBezTo>
                <a:lnTo>
                  <a:pt x="416749" y="200025"/>
                </a:ln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416749" y="257175"/>
                </a:lnTo>
                <a:lnTo>
                  <a:pt x="351205" y="322719"/>
                </a:lnTo>
                <a:cubicBezTo>
                  <a:pt x="340042" y="333881"/>
                  <a:pt x="340042" y="352008"/>
                  <a:pt x="351205" y="363170"/>
                </a:cubicBezTo>
                <a:cubicBezTo>
                  <a:pt x="362367" y="374333"/>
                  <a:pt x="380494" y="374333"/>
                  <a:pt x="391656" y="363170"/>
                </a:cubicBezTo>
                <a:lnTo>
                  <a:pt x="505956" y="248870"/>
                </a:lnTo>
                <a:close/>
              </a:path>
            </a:pathLst>
          </a:custGeom>
          <a:solidFill>
            <a:schemeClr val="accent2"/>
          </a:solidFill>
        </p:spPr>
      </p:sp>
      <p:sp>
        <p:nvSpPr>
          <p:cNvPr id="9" name="Text 6"/>
          <p:cNvSpPr/>
          <p:nvPr/>
        </p:nvSpPr>
        <p:spPr>
          <a:xfrm>
            <a:off x="5801474" y="3627691"/>
            <a:ext cx="609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转化</a:t>
            </a:r>
            <a:endParaRPr 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6788150" y="2717799"/>
            <a:ext cx="4673600" cy="1813103"/>
          </a:xfrm>
          <a:custGeom>
            <a:avLst/>
            <a:gdLst/>
            <a:ahLst/>
            <a:cxnLst/>
            <a:rect l="l" t="t" r="r" b="b"/>
            <a:pathLst>
              <a:path w="4673600" h="1524000">
                <a:moveTo>
                  <a:pt x="101605" y="0"/>
                </a:moveTo>
                <a:lnTo>
                  <a:pt x="4571995" y="0"/>
                </a:lnTo>
                <a:cubicBezTo>
                  <a:pt x="4628110" y="0"/>
                  <a:pt x="4673600" y="45490"/>
                  <a:pt x="4673600" y="101605"/>
                </a:cubicBezTo>
                <a:lnTo>
                  <a:pt x="4673600" y="1422395"/>
                </a:lnTo>
                <a:cubicBezTo>
                  <a:pt x="4673600" y="1478510"/>
                  <a:pt x="4628110" y="1524000"/>
                  <a:pt x="45719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6877050" y="2751875"/>
            <a:ext cx="4495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非暴力对话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6719798" y="3378200"/>
            <a:ext cx="4653052" cy="4267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</a:t>
            </a: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我需要每周一次约会，这让我感觉被重视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。”</a:t>
            </a:r>
          </a:p>
        </p:txBody>
      </p:sp>
      <p:sp>
        <p:nvSpPr>
          <p:cNvPr id="13" name="Text 10"/>
          <p:cNvSpPr/>
          <p:nvPr/>
        </p:nvSpPr>
        <p:spPr>
          <a:xfrm>
            <a:off x="6319181" y="4125787"/>
            <a:ext cx="5379424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(需求、请求)</a:t>
            </a:r>
          </a:p>
        </p:txBody>
      </p:sp>
      <p:sp>
        <p:nvSpPr>
          <p:cNvPr id="14" name="Text 11"/>
          <p:cNvSpPr/>
          <p:nvPr/>
        </p:nvSpPr>
        <p:spPr>
          <a:xfrm>
            <a:off x="819150" y="5210425"/>
            <a:ext cx="10879455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核心策略：将差异视为资源，通过</a:t>
            </a:r>
            <a:r>
              <a:rPr lang="en-US" sz="2400" dirty="0">
                <a:solidFill>
                  <a:srgbClr val="333333"/>
                </a:solidFill>
                <a:highlight>
                  <a:srgbClr val="D8BFD8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非暴力沟通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表达需求，共同寻找解决方案。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90484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应对策略：构建“我们”的未来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254000" y="2321960"/>
            <a:ext cx="5638800" cy="4282040"/>
          </a:xfrm>
          <a:custGeom>
            <a:avLst/>
            <a:gdLst/>
            <a:ahLst/>
            <a:cxnLst/>
            <a:rect l="l" t="t" r="r" b="b"/>
            <a:pathLst>
              <a:path w="5638800" h="5588000">
                <a:moveTo>
                  <a:pt x="101590" y="0"/>
                </a:moveTo>
                <a:lnTo>
                  <a:pt x="5537210" y="0"/>
                </a:lnTo>
                <a:cubicBezTo>
                  <a:pt x="5593317" y="0"/>
                  <a:pt x="5638800" y="45483"/>
                  <a:pt x="5638800" y="101590"/>
                </a:cubicBezTo>
                <a:lnTo>
                  <a:pt x="5638800" y="5486410"/>
                </a:lnTo>
                <a:cubicBezTo>
                  <a:pt x="5638800" y="5542517"/>
                  <a:pt x="5593317" y="5588000"/>
                  <a:pt x="5537210" y="5588000"/>
                </a:cubicBezTo>
                <a:lnTo>
                  <a:pt x="101590" y="5588000"/>
                </a:lnTo>
                <a:cubicBezTo>
                  <a:pt x="45483" y="5588000"/>
                  <a:pt x="0" y="5542517"/>
                  <a:pt x="0" y="5486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2768600" y="2921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533400" y="304800"/>
                </a:moveTo>
                <a:cubicBezTo>
                  <a:pt x="533400" y="178632"/>
                  <a:pt x="430968" y="76200"/>
                  <a:pt x="304800" y="76200"/>
                </a:cubicBezTo>
                <a:cubicBezTo>
                  <a:pt x="178632" y="76200"/>
                  <a:pt x="76200" y="178632"/>
                  <a:pt x="76200" y="304800"/>
                </a:cubicBezTo>
                <a:cubicBezTo>
                  <a:pt x="76200" y="430968"/>
                  <a:pt x="178632" y="533400"/>
                  <a:pt x="304800" y="533400"/>
                </a:cubicBezTo>
                <a:cubicBezTo>
                  <a:pt x="430968" y="533400"/>
                  <a:pt x="533400" y="430968"/>
                  <a:pt x="533400" y="304800"/>
                </a:cubicBezTo>
                <a:close/>
                <a:moveTo>
                  <a:pt x="0" y="304800"/>
                </a:moveTo>
                <a:cubicBezTo>
                  <a:pt x="0" y="136576"/>
                  <a:pt x="136576" y="0"/>
                  <a:pt x="304800" y="0"/>
                </a:cubicBezTo>
                <a:cubicBezTo>
                  <a:pt x="473024" y="0"/>
                  <a:pt x="609600" y="136576"/>
                  <a:pt x="609600" y="304800"/>
                </a:cubicBezTo>
                <a:cubicBezTo>
                  <a:pt x="609600" y="473024"/>
                  <a:pt x="473024" y="609600"/>
                  <a:pt x="304800" y="609600"/>
                </a:cubicBezTo>
                <a:cubicBezTo>
                  <a:pt x="136576" y="609600"/>
                  <a:pt x="0" y="473024"/>
                  <a:pt x="0" y="304800"/>
                </a:cubicBezTo>
                <a:close/>
                <a:moveTo>
                  <a:pt x="304800" y="400050"/>
                </a:moveTo>
                <a:cubicBezTo>
                  <a:pt x="357370" y="400050"/>
                  <a:pt x="400050" y="357370"/>
                  <a:pt x="400050" y="304800"/>
                </a:cubicBezTo>
                <a:cubicBezTo>
                  <a:pt x="400050" y="252230"/>
                  <a:pt x="357370" y="209550"/>
                  <a:pt x="304800" y="209550"/>
                </a:cubicBezTo>
                <a:cubicBezTo>
                  <a:pt x="252230" y="209550"/>
                  <a:pt x="209550" y="252230"/>
                  <a:pt x="209550" y="304800"/>
                </a:cubicBezTo>
                <a:cubicBezTo>
                  <a:pt x="209550" y="357370"/>
                  <a:pt x="252230" y="400050"/>
                  <a:pt x="304800" y="400050"/>
                </a:cubicBezTo>
                <a:close/>
                <a:moveTo>
                  <a:pt x="304800" y="133350"/>
                </a:moveTo>
                <a:cubicBezTo>
                  <a:pt x="399426" y="133350"/>
                  <a:pt x="476250" y="210174"/>
                  <a:pt x="476250" y="304800"/>
                </a:cubicBezTo>
                <a:cubicBezTo>
                  <a:pt x="476250" y="399426"/>
                  <a:pt x="399426" y="476250"/>
                  <a:pt x="304800" y="476250"/>
                </a:cubicBezTo>
                <a:cubicBezTo>
                  <a:pt x="210174" y="476250"/>
                  <a:pt x="133350" y="399426"/>
                  <a:pt x="133350" y="304800"/>
                </a:cubicBezTo>
                <a:cubicBezTo>
                  <a:pt x="133350" y="210174"/>
                  <a:pt x="210174" y="133350"/>
                  <a:pt x="304800" y="133350"/>
                </a:cubicBezTo>
                <a:close/>
                <a:moveTo>
                  <a:pt x="266700" y="304800"/>
                </a:moveTo>
                <a:cubicBezTo>
                  <a:pt x="266700" y="283772"/>
                  <a:pt x="283772" y="266700"/>
                  <a:pt x="304800" y="266700"/>
                </a:cubicBezTo>
                <a:cubicBezTo>
                  <a:pt x="325828" y="266700"/>
                  <a:pt x="342900" y="283772"/>
                  <a:pt x="342900" y="304800"/>
                </a:cubicBezTo>
                <a:cubicBezTo>
                  <a:pt x="342900" y="325828"/>
                  <a:pt x="325828" y="342900"/>
                  <a:pt x="304800" y="342900"/>
                </a:cubicBezTo>
                <a:cubicBezTo>
                  <a:pt x="283772" y="342900"/>
                  <a:pt x="266700" y="325828"/>
                  <a:pt x="266700" y="30480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2565400" y="37338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共同目标</a:t>
            </a:r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558800" y="4699000"/>
            <a:ext cx="50292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建立共享的愿景图，例如：未来一年的旅行计划、共同的储蓄目标、一起学习的新技能。</a:t>
            </a:r>
          </a:p>
        </p:txBody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6299200" y="2321960"/>
            <a:ext cx="5638800" cy="4282040"/>
          </a:xfrm>
          <a:custGeom>
            <a:avLst/>
            <a:gdLst/>
            <a:ahLst/>
            <a:cxnLst/>
            <a:rect l="l" t="t" r="r" b="b"/>
            <a:pathLst>
              <a:path w="5638800" h="5588000">
                <a:moveTo>
                  <a:pt x="101590" y="0"/>
                </a:moveTo>
                <a:lnTo>
                  <a:pt x="5537210" y="0"/>
                </a:lnTo>
                <a:cubicBezTo>
                  <a:pt x="5593317" y="0"/>
                  <a:pt x="5638800" y="45483"/>
                  <a:pt x="5638800" y="101590"/>
                </a:cubicBezTo>
                <a:lnTo>
                  <a:pt x="5638800" y="5486410"/>
                </a:lnTo>
                <a:cubicBezTo>
                  <a:pt x="5638800" y="5542517"/>
                  <a:pt x="5593317" y="5588000"/>
                  <a:pt x="5537210" y="5588000"/>
                </a:cubicBezTo>
                <a:lnTo>
                  <a:pt x="101590" y="5588000"/>
                </a:lnTo>
                <a:cubicBezTo>
                  <a:pt x="45483" y="5588000"/>
                  <a:pt x="0" y="5542517"/>
                  <a:pt x="0" y="5486410"/>
                </a:cubicBezTo>
                <a:lnTo>
                  <a:pt x="0" y="101590"/>
                </a:lnTo>
                <a:cubicBezTo>
                  <a:pt x="0" y="45521"/>
                  <a:pt x="45521" y="0"/>
                  <a:pt x="101590" y="0"/>
                </a:cubicBezTo>
                <a:close/>
              </a:path>
            </a:pathLst>
          </a:custGeom>
          <a:solidFill>
            <a:srgbClr val="ADD8E6">
              <a:alpha val="60000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Shape 6"/>
          <p:cNvSpPr/>
          <p:nvPr>
            <p:custDataLst>
              <p:tags r:id="rId6"/>
            </p:custDataLst>
          </p:nvPr>
        </p:nvSpPr>
        <p:spPr>
          <a:xfrm>
            <a:off x="8775700" y="2921000"/>
            <a:ext cx="685800" cy="609600"/>
          </a:xfrm>
          <a:custGeom>
            <a:avLst/>
            <a:gdLst/>
            <a:ahLst/>
            <a:cxnLst/>
            <a:rect l="l" t="t" r="r" b="b"/>
            <a:pathLst>
              <a:path w="685800" h="609600">
                <a:moveTo>
                  <a:pt x="320159" y="101441"/>
                </a:moveTo>
                <a:lnTo>
                  <a:pt x="181332" y="255746"/>
                </a:lnTo>
                <a:cubicBezTo>
                  <a:pt x="175855" y="261818"/>
                  <a:pt x="176093" y="271224"/>
                  <a:pt x="181928" y="277058"/>
                </a:cubicBezTo>
                <a:cubicBezTo>
                  <a:pt x="218242" y="313373"/>
                  <a:pt x="277178" y="313373"/>
                  <a:pt x="313492" y="277058"/>
                </a:cubicBezTo>
                <a:lnTo>
                  <a:pt x="351353" y="239197"/>
                </a:lnTo>
                <a:cubicBezTo>
                  <a:pt x="356354" y="234196"/>
                  <a:pt x="362664" y="231458"/>
                  <a:pt x="369094" y="230981"/>
                </a:cubicBezTo>
                <a:cubicBezTo>
                  <a:pt x="377190" y="230267"/>
                  <a:pt x="385524" y="233005"/>
                  <a:pt x="391716" y="239197"/>
                </a:cubicBezTo>
                <a:lnTo>
                  <a:pt x="601980" y="447675"/>
                </a:lnTo>
                <a:lnTo>
                  <a:pt x="685800" y="381000"/>
                </a:lnTo>
                <a:lnTo>
                  <a:pt x="685800" y="38100"/>
                </a:lnTo>
                <a:lnTo>
                  <a:pt x="552450" y="114300"/>
                </a:lnTo>
                <a:lnTo>
                  <a:pt x="524113" y="95369"/>
                </a:lnTo>
                <a:cubicBezTo>
                  <a:pt x="505301" y="82867"/>
                  <a:pt x="483275" y="76200"/>
                  <a:pt x="460653" y="76200"/>
                </a:cubicBezTo>
                <a:lnTo>
                  <a:pt x="376833" y="76200"/>
                </a:lnTo>
                <a:cubicBezTo>
                  <a:pt x="375523" y="76200"/>
                  <a:pt x="374094" y="76200"/>
                  <a:pt x="372785" y="76319"/>
                </a:cubicBezTo>
                <a:cubicBezTo>
                  <a:pt x="352663" y="77391"/>
                  <a:pt x="333732" y="86439"/>
                  <a:pt x="320159" y="101441"/>
                </a:cubicBezTo>
                <a:close/>
                <a:moveTo>
                  <a:pt x="138827" y="217527"/>
                </a:moveTo>
                <a:lnTo>
                  <a:pt x="265986" y="76200"/>
                </a:lnTo>
                <a:lnTo>
                  <a:pt x="218837" y="76200"/>
                </a:lnTo>
                <a:cubicBezTo>
                  <a:pt x="188476" y="76200"/>
                  <a:pt x="159425" y="88225"/>
                  <a:pt x="137993" y="109657"/>
                </a:cubicBezTo>
                <a:lnTo>
                  <a:pt x="133350" y="114300"/>
                </a:lnTo>
                <a:lnTo>
                  <a:pt x="0" y="38100"/>
                </a:lnTo>
                <a:lnTo>
                  <a:pt x="0" y="381000"/>
                </a:lnTo>
                <a:lnTo>
                  <a:pt x="186214" y="536138"/>
                </a:lnTo>
                <a:cubicBezTo>
                  <a:pt x="213598" y="558998"/>
                  <a:pt x="248126" y="571500"/>
                  <a:pt x="283726" y="571500"/>
                </a:cubicBezTo>
                <a:lnTo>
                  <a:pt x="302419" y="571500"/>
                </a:lnTo>
                <a:lnTo>
                  <a:pt x="294084" y="563166"/>
                </a:lnTo>
                <a:cubicBezTo>
                  <a:pt x="282892" y="551974"/>
                  <a:pt x="282892" y="533876"/>
                  <a:pt x="294084" y="522803"/>
                </a:cubicBezTo>
                <a:cubicBezTo>
                  <a:pt x="305276" y="511731"/>
                  <a:pt x="323374" y="511612"/>
                  <a:pt x="334447" y="522803"/>
                </a:cubicBezTo>
                <a:lnTo>
                  <a:pt x="383262" y="571619"/>
                </a:lnTo>
                <a:lnTo>
                  <a:pt x="393978" y="571619"/>
                </a:lnTo>
                <a:cubicBezTo>
                  <a:pt x="416719" y="571619"/>
                  <a:pt x="438983" y="566499"/>
                  <a:pt x="459224" y="556974"/>
                </a:cubicBezTo>
                <a:lnTo>
                  <a:pt x="427434" y="525066"/>
                </a:lnTo>
                <a:cubicBezTo>
                  <a:pt x="416243" y="513874"/>
                  <a:pt x="416243" y="495776"/>
                  <a:pt x="427434" y="484703"/>
                </a:cubicBezTo>
                <a:cubicBezTo>
                  <a:pt x="438626" y="473631"/>
                  <a:pt x="456724" y="473512"/>
                  <a:pt x="467797" y="484703"/>
                </a:cubicBezTo>
                <a:lnTo>
                  <a:pt x="505897" y="522803"/>
                </a:lnTo>
                <a:lnTo>
                  <a:pt x="526732" y="501968"/>
                </a:lnTo>
                <a:cubicBezTo>
                  <a:pt x="537329" y="491371"/>
                  <a:pt x="540425" y="476012"/>
                  <a:pt x="535781" y="462558"/>
                </a:cubicBezTo>
                <a:lnTo>
                  <a:pt x="371594" y="299680"/>
                </a:lnTo>
                <a:lnTo>
                  <a:pt x="353854" y="317421"/>
                </a:lnTo>
                <a:cubicBezTo>
                  <a:pt x="295156" y="376118"/>
                  <a:pt x="200144" y="376118"/>
                  <a:pt x="141446" y="317421"/>
                </a:cubicBezTo>
                <a:cubicBezTo>
                  <a:pt x="114062" y="290036"/>
                  <a:pt x="112990" y="246102"/>
                  <a:pt x="138827" y="21740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</p:sp>
      <p:sp>
        <p:nvSpPr>
          <p:cNvPr id="10" name="Text 7"/>
          <p:cNvSpPr/>
          <p:nvPr>
            <p:custDataLst>
              <p:tags r:id="rId7"/>
            </p:custDataLst>
          </p:nvPr>
        </p:nvSpPr>
        <p:spPr>
          <a:xfrm>
            <a:off x="8610600" y="3733800"/>
            <a:ext cx="1270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边界协商</a:t>
            </a:r>
          </a:p>
        </p:txBody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6604000" y="4699000"/>
            <a:ext cx="50292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明确彼此的边界，例如：金钱管理、社交自由度、与原生家庭的距离。使用“我期望…我接受…我不能…”句式。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智慧决策：区分可磨合与本质不合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8500" y="1200785"/>
            <a:ext cx="571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智慧决策：识别“成长性矛盾”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73050" y="2528570"/>
            <a:ext cx="35179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可协商</a:t>
            </a:r>
          </a:p>
        </p:txBody>
      </p:sp>
      <p:sp>
        <p:nvSpPr>
          <p:cNvPr id="5" name="Text 2"/>
          <p:cNvSpPr/>
          <p:nvPr/>
        </p:nvSpPr>
        <p:spPr>
          <a:xfrm>
            <a:off x="323850" y="3715385"/>
            <a:ext cx="34671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围绕具体行为，双方愿意寻找第三方案。</a:t>
            </a:r>
          </a:p>
        </p:txBody>
      </p:sp>
      <p:sp>
        <p:nvSpPr>
          <p:cNvPr id="7" name="Text 3"/>
          <p:cNvSpPr/>
          <p:nvPr/>
        </p:nvSpPr>
        <p:spPr>
          <a:xfrm>
            <a:off x="8257911" y="2528570"/>
            <a:ext cx="35179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有成长性</a:t>
            </a:r>
          </a:p>
        </p:txBody>
      </p:sp>
      <p:sp>
        <p:nvSpPr>
          <p:cNvPr id="8" name="Text 4"/>
          <p:cNvSpPr/>
          <p:nvPr/>
        </p:nvSpPr>
        <p:spPr>
          <a:xfrm>
            <a:off x="8308711" y="3715385"/>
            <a:ext cx="34671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解决后能带来关系质量的正向提升。</a:t>
            </a:r>
          </a:p>
        </p:txBody>
      </p:sp>
      <p:sp>
        <p:nvSpPr>
          <p:cNvPr id="9" name="Shape 5"/>
          <p:cNvSpPr/>
          <p:nvPr/>
        </p:nvSpPr>
        <p:spPr>
          <a:xfrm>
            <a:off x="254000" y="4800600"/>
            <a:ext cx="11684000" cy="558800"/>
          </a:xfrm>
          <a:custGeom>
            <a:avLst/>
            <a:gdLst/>
            <a:ahLst/>
            <a:cxnLst/>
            <a:rect l="l" t="t" r="r" b="b"/>
            <a:pathLst>
              <a:path w="11684000" h="558800">
                <a:moveTo>
                  <a:pt x="101601" y="0"/>
                </a:moveTo>
                <a:lnTo>
                  <a:pt x="11582399" y="0"/>
                </a:lnTo>
                <a:cubicBezTo>
                  <a:pt x="11638512" y="0"/>
                  <a:pt x="11684000" y="45488"/>
                  <a:pt x="11684000" y="101601"/>
                </a:cubicBezTo>
                <a:lnTo>
                  <a:pt x="11684000" y="457199"/>
                </a:lnTo>
                <a:cubicBezTo>
                  <a:pt x="11684000" y="513312"/>
                  <a:pt x="11638512" y="558800"/>
                  <a:pt x="115823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</p:sp>
      <p:sp>
        <p:nvSpPr>
          <p:cNvPr id="10" name="Text 6"/>
          <p:cNvSpPr/>
          <p:nvPr/>
        </p:nvSpPr>
        <p:spPr>
          <a:xfrm>
            <a:off x="273050" y="5213985"/>
            <a:ext cx="11557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例如：家务分配、休闲时间安排等，都是可以通过沟通和努力找到平衡点的。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8D5136-8CD0-3745-9AEF-E6A92D2C2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6456" r="12186" b="6112"/>
          <a:stretch>
            <a:fillRect/>
          </a:stretch>
        </p:blipFill>
        <p:spPr bwMode="auto">
          <a:xfrm>
            <a:off x="4118792" y="1911984"/>
            <a:ext cx="3811276" cy="303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479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52655" y="973291"/>
            <a:ext cx="571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智慧决策：识别“原则性不合”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88925" y="2475701"/>
            <a:ext cx="35179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不可调和</a:t>
            </a:r>
          </a:p>
        </p:txBody>
      </p:sp>
      <p:sp>
        <p:nvSpPr>
          <p:cNvPr id="5" name="Text 2"/>
          <p:cNvSpPr/>
          <p:nvPr/>
        </p:nvSpPr>
        <p:spPr>
          <a:xfrm>
            <a:off x="457200" y="3632835"/>
            <a:ext cx="32893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涉及核心价值观，多次深度沟通仍无法达成共识。</a:t>
            </a:r>
          </a:p>
        </p:txBody>
      </p:sp>
      <p:sp>
        <p:nvSpPr>
          <p:cNvPr id="7" name="Text 3"/>
          <p:cNvSpPr/>
          <p:nvPr/>
        </p:nvSpPr>
        <p:spPr>
          <a:xfrm>
            <a:off x="8302361" y="2475701"/>
            <a:ext cx="35179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理性决策</a:t>
            </a:r>
          </a:p>
        </p:txBody>
      </p:sp>
      <p:sp>
        <p:nvSpPr>
          <p:cNvPr id="8" name="Text 4"/>
          <p:cNvSpPr/>
          <p:nvPr/>
        </p:nvSpPr>
        <p:spPr>
          <a:xfrm>
            <a:off x="8353161" y="3454400"/>
            <a:ext cx="34671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评估代价，寻求咨询，给彼此设定期限。</a:t>
            </a:r>
          </a:p>
        </p:txBody>
      </p:sp>
      <p:sp>
        <p:nvSpPr>
          <p:cNvPr id="9" name="Shape 5"/>
          <p:cNvSpPr/>
          <p:nvPr/>
        </p:nvSpPr>
        <p:spPr>
          <a:xfrm>
            <a:off x="254000" y="4800600"/>
            <a:ext cx="11684000" cy="558800"/>
          </a:xfrm>
          <a:custGeom>
            <a:avLst/>
            <a:gdLst/>
            <a:ahLst/>
            <a:cxnLst/>
            <a:rect l="l" t="t" r="r" b="b"/>
            <a:pathLst>
              <a:path w="11684000" h="558800">
                <a:moveTo>
                  <a:pt x="101601" y="0"/>
                </a:moveTo>
                <a:lnTo>
                  <a:pt x="11582399" y="0"/>
                </a:lnTo>
                <a:cubicBezTo>
                  <a:pt x="11638512" y="0"/>
                  <a:pt x="11684000" y="45488"/>
                  <a:pt x="11684000" y="101601"/>
                </a:cubicBezTo>
                <a:lnTo>
                  <a:pt x="11684000" y="457199"/>
                </a:lnTo>
                <a:cubicBezTo>
                  <a:pt x="11684000" y="513312"/>
                  <a:pt x="11638512" y="558800"/>
                  <a:pt x="11582399" y="558800"/>
                </a:cubicBezTo>
                <a:lnTo>
                  <a:pt x="101601" y="558800"/>
                </a:lnTo>
                <a:cubicBezTo>
                  <a:pt x="45488" y="558800"/>
                  <a:pt x="0" y="513312"/>
                  <a:pt x="0" y="457199"/>
                </a:cubicBezTo>
                <a:lnTo>
                  <a:pt x="0" y="101601"/>
                </a:lnTo>
                <a:cubicBezTo>
                  <a:pt x="0" y="45526"/>
                  <a:pt x="45526" y="0"/>
                  <a:pt x="101601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</p:sp>
      <p:sp>
        <p:nvSpPr>
          <p:cNvPr id="10" name="Text 6"/>
          <p:cNvSpPr/>
          <p:nvPr/>
        </p:nvSpPr>
        <p:spPr>
          <a:xfrm>
            <a:off x="317500" y="5258435"/>
            <a:ext cx="11557000" cy="62758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例如：生育观、金钱观、生活方式等根本性差异，需要做出明智的决策。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7404E2A-E96F-DFF4-E948-56D0270516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71" t="9550" r="11818"/>
          <a:stretch>
            <a:fillRect/>
          </a:stretch>
        </p:blipFill>
        <p:spPr>
          <a:xfrm>
            <a:off x="4610441" y="1767472"/>
            <a:ext cx="2999428" cy="33738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行动与展望：把路线图用起来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10000" y="1828800"/>
            <a:ext cx="457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课后实践：关系观察日志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206500" y="2768600"/>
            <a:ext cx="962914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选择一段亲密关系，连续四周进行记录，用所学理论进行解读和分析。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1308100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1308100" y="33274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1047964" y="4371083"/>
            <a:ext cx="1377736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记录阶段</a:t>
            </a:r>
            <a:endParaRPr lang="en-US" sz="2000" dirty="0"/>
          </a:p>
        </p:txBody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800100" y="5308600"/>
            <a:ext cx="18288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判断并记录关系所处阶段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4229100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4229100" y="33274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</a:t>
            </a:r>
            <a:endParaRPr lang="en-US" sz="1600" dirty="0"/>
          </a:p>
        </p:txBody>
      </p:sp>
      <p:sp>
        <p:nvSpPr>
          <p:cNvPr id="11" name="Text 8"/>
          <p:cNvSpPr/>
          <p:nvPr>
            <p:custDataLst>
              <p:tags r:id="rId7"/>
            </p:custDataLst>
          </p:nvPr>
        </p:nvSpPr>
        <p:spPr>
          <a:xfrm>
            <a:off x="4046092" y="4356100"/>
            <a:ext cx="1377736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记录互动</a:t>
            </a:r>
            <a:endParaRPr lang="en-US" sz="2000" dirty="0"/>
          </a:p>
        </p:txBody>
      </p:sp>
      <p:sp>
        <p:nvSpPr>
          <p:cNvPr id="12" name="Text 9"/>
          <p:cNvSpPr/>
          <p:nvPr>
            <p:custDataLst>
              <p:tags r:id="rId8"/>
            </p:custDataLst>
          </p:nvPr>
        </p:nvSpPr>
        <p:spPr>
          <a:xfrm>
            <a:off x="3721100" y="5308600"/>
            <a:ext cx="18288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记录主要互动和情绪评分</a:t>
            </a:r>
          </a:p>
        </p:txBody>
      </p:sp>
      <p:sp>
        <p:nvSpPr>
          <p:cNvPr id="13" name="Shape 10"/>
          <p:cNvSpPr/>
          <p:nvPr>
            <p:custDataLst>
              <p:tags r:id="rId9"/>
            </p:custDataLst>
          </p:nvPr>
        </p:nvSpPr>
        <p:spPr>
          <a:xfrm>
            <a:off x="7150100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Text 11"/>
          <p:cNvSpPr/>
          <p:nvPr>
            <p:custDataLst>
              <p:tags r:id="rId10"/>
            </p:custDataLst>
          </p:nvPr>
        </p:nvSpPr>
        <p:spPr>
          <a:xfrm>
            <a:off x="7150100" y="33274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12"/>
          <p:cNvSpPr/>
          <p:nvPr>
            <p:custDataLst>
              <p:tags r:id="rId11"/>
            </p:custDataLst>
          </p:nvPr>
        </p:nvSpPr>
        <p:spPr>
          <a:xfrm>
            <a:off x="6946900" y="4343400"/>
            <a:ext cx="1377736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理论解读</a:t>
            </a:r>
            <a:endParaRPr lang="en-US" sz="2000" dirty="0"/>
          </a:p>
        </p:txBody>
      </p:sp>
      <p:sp>
        <p:nvSpPr>
          <p:cNvPr id="16" name="Text 13"/>
          <p:cNvSpPr/>
          <p:nvPr>
            <p:custDataLst>
              <p:tags r:id="rId12"/>
            </p:custDataLst>
          </p:nvPr>
        </p:nvSpPr>
        <p:spPr>
          <a:xfrm>
            <a:off x="6642100" y="5308600"/>
            <a:ext cx="18288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用阶段理论分析当前状态</a:t>
            </a:r>
          </a:p>
        </p:txBody>
      </p:sp>
      <p:sp>
        <p:nvSpPr>
          <p:cNvPr id="17" name="Shape 14"/>
          <p:cNvSpPr/>
          <p:nvPr>
            <p:custDataLst>
              <p:tags r:id="rId13"/>
            </p:custDataLst>
          </p:nvPr>
        </p:nvSpPr>
        <p:spPr>
          <a:xfrm>
            <a:off x="10071100" y="33274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Text 15"/>
          <p:cNvSpPr/>
          <p:nvPr>
            <p:custDataLst>
              <p:tags r:id="rId14"/>
            </p:custDataLst>
          </p:nvPr>
        </p:nvSpPr>
        <p:spPr>
          <a:xfrm>
            <a:off x="10071100" y="33274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4</a:t>
            </a:r>
            <a:endParaRPr lang="en-US" sz="1600" dirty="0"/>
          </a:p>
        </p:txBody>
      </p:sp>
      <p:sp>
        <p:nvSpPr>
          <p:cNvPr id="19" name="Text 16"/>
          <p:cNvSpPr/>
          <p:nvPr>
            <p:custDataLst>
              <p:tags r:id="rId15"/>
            </p:custDataLst>
          </p:nvPr>
        </p:nvSpPr>
        <p:spPr>
          <a:xfrm>
            <a:off x="9766300" y="4343400"/>
            <a:ext cx="1377736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规划行动</a:t>
            </a:r>
            <a:endParaRPr lang="en-US" sz="2000" dirty="0"/>
          </a:p>
        </p:txBody>
      </p:sp>
      <p:sp>
        <p:nvSpPr>
          <p:cNvPr id="20" name="Text 17"/>
          <p:cNvSpPr/>
          <p:nvPr>
            <p:custDataLst>
              <p:tags r:id="rId16"/>
            </p:custDataLst>
          </p:nvPr>
        </p:nvSpPr>
        <p:spPr>
          <a:xfrm>
            <a:off x="9563100" y="5308600"/>
            <a:ext cx="18288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写下应对策略和未来规划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4597" y="800779"/>
            <a:ext cx="1751965" cy="8370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7555230" y="224155"/>
            <a:ext cx="4787900" cy="4787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43425" y="969655"/>
            <a:ext cx="2360967" cy="4994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520" y="218059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600" y="218059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218059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820" y="429514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15" y="430784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45" y="4282440"/>
            <a:ext cx="912495" cy="320675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2" name="Image 8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2406222" y="1826889"/>
            <a:ext cx="104140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4" name="Text 3"/>
          <p:cNvSpPr/>
          <p:nvPr/>
        </p:nvSpPr>
        <p:spPr>
          <a:xfrm>
            <a:off x="1053905" y="259386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迷思破冰：热恋能永久吗</a:t>
            </a:r>
            <a:endParaRPr lang="en-US" sz="1600" dirty="0"/>
          </a:p>
        </p:txBody>
      </p:sp>
      <p:sp>
        <p:nvSpPr>
          <p:cNvPr id="15" name="Text 4"/>
          <p:cNvSpPr/>
          <p:nvPr/>
        </p:nvSpPr>
        <p:spPr>
          <a:xfrm>
            <a:off x="5934075" y="1826895"/>
            <a:ext cx="106616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6" name="Text 5"/>
          <p:cNvSpPr/>
          <p:nvPr/>
        </p:nvSpPr>
        <p:spPr>
          <a:xfrm>
            <a:off x="4735495" y="2623918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五段模型：给关系一条路线图</a:t>
            </a:r>
            <a:endParaRPr lang="en-US" sz="1600" dirty="0"/>
          </a:p>
        </p:txBody>
      </p:sp>
      <p:sp>
        <p:nvSpPr>
          <p:cNvPr id="17" name="Text 6"/>
          <p:cNvSpPr/>
          <p:nvPr/>
        </p:nvSpPr>
        <p:spPr>
          <a:xfrm>
            <a:off x="9599295" y="1826895"/>
            <a:ext cx="124206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8" name="Text 7"/>
          <p:cNvSpPr/>
          <p:nvPr/>
        </p:nvSpPr>
        <p:spPr>
          <a:xfrm>
            <a:off x="8419061" y="2623918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诊断演练：为真实关系把脉</a:t>
            </a:r>
            <a:endParaRPr lang="en-US" sz="1600" dirty="0"/>
          </a:p>
        </p:txBody>
      </p:sp>
      <p:sp>
        <p:nvSpPr>
          <p:cNvPr id="19" name="Text 8"/>
          <p:cNvSpPr/>
          <p:nvPr/>
        </p:nvSpPr>
        <p:spPr>
          <a:xfrm>
            <a:off x="2407920" y="3958590"/>
            <a:ext cx="114554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20" name="Text 9"/>
          <p:cNvSpPr/>
          <p:nvPr/>
        </p:nvSpPr>
        <p:spPr>
          <a:xfrm>
            <a:off x="1053905" y="476810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转折应对：在危机里升级关系</a:t>
            </a:r>
            <a:endParaRPr lang="en-US" sz="1600" dirty="0"/>
          </a:p>
        </p:txBody>
      </p:sp>
      <p:sp>
        <p:nvSpPr>
          <p:cNvPr id="21" name="Text 10"/>
          <p:cNvSpPr/>
          <p:nvPr/>
        </p:nvSpPr>
        <p:spPr>
          <a:xfrm>
            <a:off x="5967095" y="3958590"/>
            <a:ext cx="116522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2" name="Text 11"/>
          <p:cNvSpPr/>
          <p:nvPr/>
        </p:nvSpPr>
        <p:spPr>
          <a:xfrm>
            <a:off x="4769947" y="4768106"/>
            <a:ext cx="2360126" cy="11811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智慧决策：区分可磨合与本质不合</a:t>
            </a:r>
            <a:endParaRPr lang="en-US" sz="1600" dirty="0"/>
          </a:p>
        </p:txBody>
      </p:sp>
      <p:sp>
        <p:nvSpPr>
          <p:cNvPr id="23" name="Text 12"/>
          <p:cNvSpPr/>
          <p:nvPr/>
        </p:nvSpPr>
        <p:spPr>
          <a:xfrm>
            <a:off x="9632315" y="3958590"/>
            <a:ext cx="1180465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06.</a:t>
            </a:r>
            <a:endParaRPr lang="en-US" sz="1600" dirty="0"/>
          </a:p>
        </p:txBody>
      </p:sp>
      <p:sp>
        <p:nvSpPr>
          <p:cNvPr id="24" name="Text 13"/>
          <p:cNvSpPr/>
          <p:nvPr/>
        </p:nvSpPr>
        <p:spPr>
          <a:xfrm>
            <a:off x="8452398" y="476810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行动与展望：把路线图用起来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>
            <p:custDataLst>
              <p:tags r:id="rId1"/>
            </p:custDataLst>
          </p:nvPr>
        </p:nvSpPr>
        <p:spPr>
          <a:xfrm>
            <a:off x="254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152418" y="0"/>
                </a:moveTo>
                <a:lnTo>
                  <a:pt x="5842000" y="0"/>
                </a:lnTo>
                <a:lnTo>
                  <a:pt x="5842000" y="6350000"/>
                </a:lnTo>
                <a:lnTo>
                  <a:pt x="152418" y="6350000"/>
                </a:lnTo>
                <a:cubicBezTo>
                  <a:pt x="68240" y="6350000"/>
                  <a:pt x="0" y="6281760"/>
                  <a:pt x="0" y="6197582"/>
                </a:cubicBezTo>
                <a:lnTo>
                  <a:pt x="0" y="152418"/>
                </a:lnTo>
                <a:cubicBezTo>
                  <a:pt x="0" y="68296"/>
                  <a:pt x="68296" y="0"/>
                  <a:pt x="152418" y="0"/>
                </a:cubicBezTo>
                <a:close/>
              </a:path>
            </a:pathLst>
          </a:custGeom>
          <a:solidFill>
            <a:srgbClr val="D8BFD8">
              <a:alpha val="60000"/>
            </a:srgbClr>
          </a:solidFill>
        </p:spPr>
      </p:sp>
      <p:sp>
        <p:nvSpPr>
          <p:cNvPr id="4" name="Text 1"/>
          <p:cNvSpPr/>
          <p:nvPr>
            <p:custDataLst>
              <p:tags r:id="rId2"/>
            </p:custDataLst>
          </p:nvPr>
        </p:nvSpPr>
        <p:spPr>
          <a:xfrm>
            <a:off x="2222500" y="2346503"/>
            <a:ext cx="190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本课总结</a:t>
            </a:r>
            <a:endParaRPr lang="en-US" sz="1600" dirty="0"/>
          </a:p>
        </p:txBody>
      </p:sp>
      <p:sp>
        <p:nvSpPr>
          <p:cNvPr id="5" name="Text 2"/>
          <p:cNvSpPr/>
          <p:nvPr>
            <p:custDataLst>
              <p:tags r:id="rId3"/>
            </p:custDataLst>
          </p:nvPr>
        </p:nvSpPr>
        <p:spPr>
          <a:xfrm>
            <a:off x="660400" y="3679190"/>
            <a:ext cx="50292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理解关系发展阶段，让我们对关系的波动心中有数，明白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冲突是成长的契机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</a:t>
            </a:r>
            <a:endParaRPr lang="en-US" sz="2400" dirty="0"/>
          </a:p>
        </p:txBody>
      </p:sp>
      <p:sp>
        <p:nvSpPr>
          <p:cNvPr id="6" name="Shape 3"/>
          <p:cNvSpPr/>
          <p:nvPr>
            <p:custDataLst>
              <p:tags r:id="rId4"/>
            </p:custDataLst>
          </p:nvPr>
        </p:nvSpPr>
        <p:spPr>
          <a:xfrm>
            <a:off x="6096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0" y="0"/>
                </a:moveTo>
                <a:lnTo>
                  <a:pt x="5689582" y="0"/>
                </a:lnTo>
                <a:cubicBezTo>
                  <a:pt x="5773760" y="0"/>
                  <a:pt x="5842000" y="68240"/>
                  <a:pt x="5842000" y="152418"/>
                </a:cubicBezTo>
                <a:lnTo>
                  <a:pt x="5842000" y="6197582"/>
                </a:lnTo>
                <a:cubicBezTo>
                  <a:pt x="5842000" y="6281760"/>
                  <a:pt x="5773760" y="6350000"/>
                  <a:pt x="5689582" y="6350000"/>
                </a:cubicBezTo>
                <a:lnTo>
                  <a:pt x="0" y="6350000"/>
                </a:lnTo>
                <a:lnTo>
                  <a:pt x="0" y="0"/>
                </a:lnTo>
                <a:close/>
              </a:path>
            </a:pathLst>
          </a:custGeom>
          <a:solidFill>
            <a:srgbClr val="ADD8E6">
              <a:alpha val="60000"/>
            </a:srgbClr>
          </a:solidFill>
        </p:spPr>
      </p:sp>
      <p:sp>
        <p:nvSpPr>
          <p:cNvPr id="7" name="Text 4"/>
          <p:cNvSpPr/>
          <p:nvPr>
            <p:custDataLst>
              <p:tags r:id="rId5"/>
            </p:custDataLst>
          </p:nvPr>
        </p:nvSpPr>
        <p:spPr>
          <a:xfrm>
            <a:off x="8064500" y="2346503"/>
            <a:ext cx="190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下节预告</a:t>
            </a:r>
            <a:endParaRPr lang="en-US" sz="1600" dirty="0"/>
          </a:p>
        </p:txBody>
      </p:sp>
      <p:sp>
        <p:nvSpPr>
          <p:cNvPr id="8" name="Text 5"/>
          <p:cNvSpPr/>
          <p:nvPr>
            <p:custDataLst>
              <p:tags r:id="rId6"/>
            </p:custDataLst>
          </p:nvPr>
        </p:nvSpPr>
        <p:spPr>
          <a:xfrm>
            <a:off x="6502400" y="3679190"/>
            <a:ext cx="50292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下一站，我们将深入探讨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1000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“冲突管理与修复技巧”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，学习如何安全争吵，将冲突转化为亲密。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迷思破冰：热恋能永久吗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0" y="1549400"/>
            <a:ext cx="3048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理想关系的迷思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60320" y="2209800"/>
            <a:ext cx="706755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你认为亲密关系的满意度会一直保持在热恋状态吗？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127635" y="3403600"/>
            <a:ext cx="3873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理想期待</a:t>
            </a:r>
          </a:p>
        </p:txBody>
      </p:sp>
      <p:sp>
        <p:nvSpPr>
          <p:cNvPr id="6" name="Text 3"/>
          <p:cNvSpPr/>
          <p:nvPr/>
        </p:nvSpPr>
        <p:spPr>
          <a:xfrm>
            <a:off x="203835" y="4318000"/>
            <a:ext cx="37973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关系应该永远像热恋期一样甜蜜、充满激情。</a:t>
            </a:r>
          </a:p>
        </p:txBody>
      </p:sp>
      <p:pic>
        <p:nvPicPr>
          <p:cNvPr id="7" name="Image 1" descr="https://kimi-web-img.moonshot.cn/img/iafor.org/559f916c09681e1534d077f59970eba5dea08fd6.jpg"/>
          <p:cNvPicPr>
            <a:picLocks noChangeAspect="1"/>
          </p:cNvPicPr>
          <p:nvPr/>
        </p:nvPicPr>
        <p:blipFill>
          <a:blip r:embed="rId4"/>
          <a:srcRect l="12891" r="12891"/>
          <a:stretch>
            <a:fillRect/>
          </a:stretch>
        </p:blipFill>
        <p:spPr>
          <a:xfrm>
            <a:off x="4284133" y="2870200"/>
            <a:ext cx="3619500" cy="2438400"/>
          </a:xfrm>
          <a:prstGeom prst="roundRect">
            <a:avLst>
              <a:gd name="adj" fmla="val 4167"/>
            </a:avLst>
          </a:prstGeom>
        </p:spPr>
      </p:pic>
      <p:sp>
        <p:nvSpPr>
          <p:cNvPr id="8" name="Text 4"/>
          <p:cNvSpPr/>
          <p:nvPr/>
        </p:nvSpPr>
        <p:spPr>
          <a:xfrm>
            <a:off x="8187902" y="3276600"/>
            <a:ext cx="38735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现实数据</a:t>
            </a:r>
          </a:p>
        </p:txBody>
      </p:sp>
      <p:sp>
        <p:nvSpPr>
          <p:cNvPr id="9" name="Text 5"/>
          <p:cNvSpPr/>
          <p:nvPr/>
        </p:nvSpPr>
        <p:spPr>
          <a:xfrm>
            <a:off x="8353002" y="4379595"/>
            <a:ext cx="3619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研究表明，关系满意度普遍呈现先下降后平稳的趋势。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38500" y="609600"/>
            <a:ext cx="571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关系满意度曲线：从幻灭到接纳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hape 1"/>
          <p:cNvSpPr/>
          <p:nvPr/>
        </p:nvSpPr>
        <p:spPr>
          <a:xfrm>
            <a:off x="254000" y="5029200"/>
            <a:ext cx="3759200" cy="914400"/>
          </a:xfrm>
          <a:custGeom>
            <a:avLst/>
            <a:gdLst/>
            <a:ahLst/>
            <a:cxnLst/>
            <a:rect l="l" t="t" r="r" b="b"/>
            <a:pathLst>
              <a:path w="3759200" h="914400">
                <a:moveTo>
                  <a:pt x="101599" y="0"/>
                </a:moveTo>
                <a:lnTo>
                  <a:pt x="3657601" y="0"/>
                </a:lnTo>
                <a:cubicBezTo>
                  <a:pt x="3713713" y="0"/>
                  <a:pt x="3759200" y="45487"/>
                  <a:pt x="3759200" y="101599"/>
                </a:cubicBezTo>
                <a:lnTo>
                  <a:pt x="3759200" y="812801"/>
                </a:lnTo>
                <a:cubicBezTo>
                  <a:pt x="3759200" y="868913"/>
                  <a:pt x="3713713" y="914400"/>
                  <a:pt x="36576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</p:spPr>
      </p:sp>
      <p:sp>
        <p:nvSpPr>
          <p:cNvPr id="6" name="Text 2"/>
          <p:cNvSpPr/>
          <p:nvPr/>
        </p:nvSpPr>
        <p:spPr>
          <a:xfrm>
            <a:off x="304800" y="5181600"/>
            <a:ext cx="3657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激情期 (理想化)</a:t>
            </a:r>
          </a:p>
        </p:txBody>
      </p:sp>
      <p:sp>
        <p:nvSpPr>
          <p:cNvPr id="7" name="Text 3"/>
          <p:cNvSpPr/>
          <p:nvPr/>
        </p:nvSpPr>
        <p:spPr>
          <a:xfrm>
            <a:off x="317500" y="5537200"/>
            <a:ext cx="3632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强烈吸引，完美投射</a:t>
            </a:r>
          </a:p>
        </p:txBody>
      </p:sp>
      <p:sp>
        <p:nvSpPr>
          <p:cNvPr id="8" name="Shape 4"/>
          <p:cNvSpPr/>
          <p:nvPr/>
        </p:nvSpPr>
        <p:spPr>
          <a:xfrm>
            <a:off x="4216400" y="5029200"/>
            <a:ext cx="3759200" cy="914400"/>
          </a:xfrm>
          <a:custGeom>
            <a:avLst/>
            <a:gdLst/>
            <a:ahLst/>
            <a:cxnLst/>
            <a:rect l="l" t="t" r="r" b="b"/>
            <a:pathLst>
              <a:path w="3759200" h="914400">
                <a:moveTo>
                  <a:pt x="101599" y="0"/>
                </a:moveTo>
                <a:lnTo>
                  <a:pt x="3657601" y="0"/>
                </a:lnTo>
                <a:cubicBezTo>
                  <a:pt x="3713713" y="0"/>
                  <a:pt x="3759200" y="45487"/>
                  <a:pt x="3759200" y="101599"/>
                </a:cubicBezTo>
                <a:lnTo>
                  <a:pt x="3759200" y="812801"/>
                </a:lnTo>
                <a:cubicBezTo>
                  <a:pt x="3759200" y="868913"/>
                  <a:pt x="3713713" y="914400"/>
                  <a:pt x="36576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</p:spPr>
      </p:sp>
      <p:sp>
        <p:nvSpPr>
          <p:cNvPr id="9" name="Text 5"/>
          <p:cNvSpPr/>
          <p:nvPr/>
        </p:nvSpPr>
        <p:spPr>
          <a:xfrm>
            <a:off x="4267200" y="5181600"/>
            <a:ext cx="3657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磨合期 (幻灭)</a:t>
            </a:r>
          </a:p>
        </p:txBody>
      </p:sp>
      <p:sp>
        <p:nvSpPr>
          <p:cNvPr id="10" name="Text 6"/>
          <p:cNvSpPr/>
          <p:nvPr/>
        </p:nvSpPr>
        <p:spPr>
          <a:xfrm>
            <a:off x="4279900" y="5537200"/>
            <a:ext cx="3632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光环消退，差异显现</a:t>
            </a:r>
          </a:p>
        </p:txBody>
      </p:sp>
      <p:sp>
        <p:nvSpPr>
          <p:cNvPr id="11" name="Shape 7"/>
          <p:cNvSpPr/>
          <p:nvPr/>
        </p:nvSpPr>
        <p:spPr>
          <a:xfrm>
            <a:off x="8178800" y="5029200"/>
            <a:ext cx="3759200" cy="914400"/>
          </a:xfrm>
          <a:custGeom>
            <a:avLst/>
            <a:gdLst/>
            <a:ahLst/>
            <a:cxnLst/>
            <a:rect l="l" t="t" r="r" b="b"/>
            <a:pathLst>
              <a:path w="3759200" h="914400">
                <a:moveTo>
                  <a:pt x="101599" y="0"/>
                </a:moveTo>
                <a:lnTo>
                  <a:pt x="3657601" y="0"/>
                </a:lnTo>
                <a:cubicBezTo>
                  <a:pt x="3713713" y="0"/>
                  <a:pt x="3759200" y="45487"/>
                  <a:pt x="3759200" y="101599"/>
                </a:cubicBezTo>
                <a:lnTo>
                  <a:pt x="3759200" y="812801"/>
                </a:lnTo>
                <a:cubicBezTo>
                  <a:pt x="3759200" y="868913"/>
                  <a:pt x="3713713" y="914400"/>
                  <a:pt x="36576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</p:spPr>
      </p:sp>
      <p:sp>
        <p:nvSpPr>
          <p:cNvPr id="12" name="Text 8"/>
          <p:cNvSpPr/>
          <p:nvPr/>
        </p:nvSpPr>
        <p:spPr>
          <a:xfrm>
            <a:off x="8229600" y="5181600"/>
            <a:ext cx="36576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承诺期 (接纳)</a:t>
            </a:r>
          </a:p>
        </p:txBody>
      </p:sp>
      <p:sp>
        <p:nvSpPr>
          <p:cNvPr id="13" name="Text 9"/>
          <p:cNvSpPr/>
          <p:nvPr/>
        </p:nvSpPr>
        <p:spPr>
          <a:xfrm>
            <a:off x="8242300" y="5537200"/>
            <a:ext cx="36322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理性看待，共同成长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A12D2D-BC7E-D8CC-75CD-E12A0DF44A19}"/>
              </a:ext>
            </a:extLst>
          </p:cNvPr>
          <p:cNvSpPr txBox="1"/>
          <p:nvPr/>
        </p:nvSpPr>
        <p:spPr>
          <a:xfrm>
            <a:off x="317501" y="1422400"/>
            <a:ext cx="116205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[1]白玉金,陈毅文.伴侣低头行为与亲密关系满意度：有调节的链式中介模型[J].中国临床心理学杂志,2025,33(03):615-620.DOI:10.16128/j.cnki.1005-3611.2025.03.031.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[2]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徐思元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冯喜珍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邸美琴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冲突应对策略、信任与亲密关系满意度：主客体互倚分析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[J].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心理发展与教育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,2025,41(06):777-790.DOI:10.16187/j.cnki.issn1001-4918.2025.06.03.</a:t>
            </a: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[3]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焦姣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牡丹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史璐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亲密关系满意度对大学生主观幸福感的影响：一项日记追踪研究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[J].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心理发展与教育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,2025,41(05):720-729.DOI:10.16187/j.cnki.issn1001-4918.2025.05.12.</a:t>
            </a:r>
          </a:p>
          <a:p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五段模型：给关系一条路线图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19500" y="1752600"/>
            <a:ext cx="4953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勒温格关系发展五阶段模型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1178454" y="2971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1178454" y="29718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</a:t>
            </a:r>
            <a:endParaRPr lang="en-US" sz="1600" dirty="0"/>
          </a:p>
        </p:txBody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960067" y="3886199"/>
            <a:ext cx="1391973" cy="3048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取样评估</a:t>
            </a:r>
            <a:endParaRPr lang="en-US" sz="2400" dirty="0"/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760288" y="4683616"/>
            <a:ext cx="1772863" cy="640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谨慎试探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印象管理</a:t>
            </a:r>
            <a:endParaRPr lang="en-US" sz="2400" dirty="0"/>
          </a:p>
        </p:txBody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2712641" y="3797300"/>
            <a:ext cx="132" cy="0"/>
          </a:xfrm>
          <a:prstGeom prst="line">
            <a:avLst/>
          </a:prstGeom>
          <a:noFill/>
          <a:ln w="25400">
            <a:solidFill>
              <a:srgbClr val="E6E6FA"/>
            </a:solidFill>
            <a:prstDash val="dash"/>
            <a:headEnd type="none"/>
            <a:tailEnd type="none"/>
          </a:ln>
        </p:spPr>
      </p:sp>
      <p:sp>
        <p:nvSpPr>
          <p:cNvPr id="9" name="Shape 6"/>
          <p:cNvSpPr/>
          <p:nvPr>
            <p:custDataLst>
              <p:tags r:id="rId6"/>
            </p:custDataLst>
          </p:nvPr>
        </p:nvSpPr>
        <p:spPr>
          <a:xfrm>
            <a:off x="3434027" y="2971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7"/>
          <p:cNvSpPr/>
          <p:nvPr>
            <p:custDataLst>
              <p:tags r:id="rId7"/>
            </p:custDataLst>
          </p:nvPr>
        </p:nvSpPr>
        <p:spPr>
          <a:xfrm>
            <a:off x="3434027" y="29718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</a:t>
            </a:r>
            <a:endParaRPr lang="en-US" sz="1600" dirty="0"/>
          </a:p>
        </p:txBody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3215640" y="3886199"/>
            <a:ext cx="1391973" cy="3048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浪漫激情</a:t>
            </a:r>
            <a:endParaRPr lang="en-US" sz="2400" dirty="0"/>
          </a:p>
        </p:txBody>
      </p:sp>
      <p:sp>
        <p:nvSpPr>
          <p:cNvPr id="12" name="Text 9"/>
          <p:cNvSpPr/>
          <p:nvPr>
            <p:custDataLst>
              <p:tags r:id="rId9"/>
            </p:custDataLst>
          </p:nvPr>
        </p:nvSpPr>
        <p:spPr>
          <a:xfrm>
            <a:off x="2965553" y="4683616"/>
            <a:ext cx="2056798" cy="640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理想化投射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强烈吸引</a:t>
            </a:r>
            <a:endParaRPr lang="en-US" sz="2400" dirty="0"/>
          </a:p>
        </p:txBody>
      </p:sp>
      <p:sp>
        <p:nvSpPr>
          <p:cNvPr id="13" name="Shape 10"/>
          <p:cNvSpPr/>
          <p:nvPr>
            <p:custDataLst>
              <p:tags r:id="rId10"/>
            </p:custDataLst>
          </p:nvPr>
        </p:nvSpPr>
        <p:spPr>
          <a:xfrm>
            <a:off x="4968214" y="3797300"/>
            <a:ext cx="132" cy="0"/>
          </a:xfrm>
          <a:prstGeom prst="line">
            <a:avLst/>
          </a:prstGeom>
          <a:noFill/>
          <a:ln w="25400">
            <a:solidFill>
              <a:srgbClr val="E6E6FA"/>
            </a:solidFill>
            <a:prstDash val="dash"/>
            <a:headEnd type="none"/>
            <a:tailEnd type="none"/>
          </a:ln>
        </p:spPr>
      </p:sp>
      <p:sp>
        <p:nvSpPr>
          <p:cNvPr id="14" name="Shape 11"/>
          <p:cNvSpPr/>
          <p:nvPr>
            <p:custDataLst>
              <p:tags r:id="rId11"/>
            </p:custDataLst>
          </p:nvPr>
        </p:nvSpPr>
        <p:spPr>
          <a:xfrm>
            <a:off x="5689600" y="2971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5" name="Text 12"/>
          <p:cNvSpPr/>
          <p:nvPr>
            <p:custDataLst>
              <p:tags r:id="rId12"/>
            </p:custDataLst>
          </p:nvPr>
        </p:nvSpPr>
        <p:spPr>
          <a:xfrm>
            <a:off x="5689600" y="29718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</a:t>
            </a:r>
            <a:endParaRPr lang="en-US" sz="1600" dirty="0"/>
          </a:p>
        </p:txBody>
      </p:sp>
      <p:sp>
        <p:nvSpPr>
          <p:cNvPr id="16" name="Text 13"/>
          <p:cNvSpPr/>
          <p:nvPr>
            <p:custDataLst>
              <p:tags r:id="rId13"/>
            </p:custDataLst>
          </p:nvPr>
        </p:nvSpPr>
        <p:spPr>
          <a:xfrm>
            <a:off x="5471213" y="3886199"/>
            <a:ext cx="1391973" cy="3048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矛盾磨合</a:t>
            </a:r>
            <a:endParaRPr lang="en-US" sz="2400" dirty="0"/>
          </a:p>
        </p:txBody>
      </p:sp>
      <p:sp>
        <p:nvSpPr>
          <p:cNvPr id="17" name="Text 14"/>
          <p:cNvSpPr/>
          <p:nvPr>
            <p:custDataLst>
              <p:tags r:id="rId14"/>
            </p:custDataLst>
          </p:nvPr>
        </p:nvSpPr>
        <p:spPr>
          <a:xfrm>
            <a:off x="5249853" y="4683616"/>
            <a:ext cx="1970233" cy="640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光环消退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差异显现</a:t>
            </a:r>
            <a:endParaRPr lang="en-US" sz="2400" dirty="0"/>
          </a:p>
        </p:txBody>
      </p:sp>
      <p:sp>
        <p:nvSpPr>
          <p:cNvPr id="18" name="Shape 15"/>
          <p:cNvSpPr/>
          <p:nvPr>
            <p:custDataLst>
              <p:tags r:id="rId15"/>
            </p:custDataLst>
          </p:nvPr>
        </p:nvSpPr>
        <p:spPr>
          <a:xfrm>
            <a:off x="7223787" y="3797300"/>
            <a:ext cx="132" cy="0"/>
          </a:xfrm>
          <a:prstGeom prst="line">
            <a:avLst/>
          </a:prstGeom>
          <a:noFill/>
          <a:ln w="25400">
            <a:solidFill>
              <a:srgbClr val="E6E6FA"/>
            </a:solidFill>
            <a:prstDash val="dash"/>
            <a:headEnd type="none"/>
            <a:tailEnd type="none"/>
          </a:ln>
        </p:spPr>
      </p:sp>
      <p:sp>
        <p:nvSpPr>
          <p:cNvPr id="19" name="Shape 16"/>
          <p:cNvSpPr/>
          <p:nvPr>
            <p:custDataLst>
              <p:tags r:id="rId16"/>
            </p:custDataLst>
          </p:nvPr>
        </p:nvSpPr>
        <p:spPr>
          <a:xfrm>
            <a:off x="7945173" y="2971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0" name="Text 17"/>
          <p:cNvSpPr/>
          <p:nvPr>
            <p:custDataLst>
              <p:tags r:id="rId17"/>
            </p:custDataLst>
          </p:nvPr>
        </p:nvSpPr>
        <p:spPr>
          <a:xfrm>
            <a:off x="7945173" y="29718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4</a:t>
            </a:r>
            <a:endParaRPr lang="en-US" sz="1600" dirty="0"/>
          </a:p>
        </p:txBody>
      </p:sp>
      <p:sp>
        <p:nvSpPr>
          <p:cNvPr id="21" name="Text 18"/>
          <p:cNvSpPr/>
          <p:nvPr>
            <p:custDataLst>
              <p:tags r:id="rId18"/>
            </p:custDataLst>
          </p:nvPr>
        </p:nvSpPr>
        <p:spPr>
          <a:xfrm>
            <a:off x="7726786" y="3886199"/>
            <a:ext cx="1391973" cy="3048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承诺稳定</a:t>
            </a:r>
            <a:endParaRPr lang="en-US" sz="2400" dirty="0"/>
          </a:p>
        </p:txBody>
      </p:sp>
      <p:sp>
        <p:nvSpPr>
          <p:cNvPr id="22" name="Text 19"/>
          <p:cNvSpPr/>
          <p:nvPr>
            <p:custDataLst>
              <p:tags r:id="rId19"/>
            </p:custDataLst>
          </p:nvPr>
        </p:nvSpPr>
        <p:spPr>
          <a:xfrm>
            <a:off x="7425877" y="4683616"/>
            <a:ext cx="1946860" cy="640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理性接纳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共同成长</a:t>
            </a:r>
            <a:endParaRPr lang="en-US" sz="2400" dirty="0"/>
          </a:p>
        </p:txBody>
      </p:sp>
      <p:sp>
        <p:nvSpPr>
          <p:cNvPr id="23" name="Shape 20"/>
          <p:cNvSpPr/>
          <p:nvPr>
            <p:custDataLst>
              <p:tags r:id="rId20"/>
            </p:custDataLst>
          </p:nvPr>
        </p:nvSpPr>
        <p:spPr>
          <a:xfrm>
            <a:off x="9479359" y="3797300"/>
            <a:ext cx="132" cy="0"/>
          </a:xfrm>
          <a:prstGeom prst="line">
            <a:avLst/>
          </a:prstGeom>
          <a:noFill/>
          <a:ln w="25400">
            <a:solidFill>
              <a:srgbClr val="E6E6FA"/>
            </a:solidFill>
            <a:prstDash val="dash"/>
            <a:headEnd type="none"/>
            <a:tailEnd type="none"/>
          </a:ln>
        </p:spPr>
      </p:sp>
      <p:sp>
        <p:nvSpPr>
          <p:cNvPr id="24" name="Shape 21"/>
          <p:cNvSpPr/>
          <p:nvPr>
            <p:custDataLst>
              <p:tags r:id="rId21"/>
            </p:custDataLst>
          </p:nvPr>
        </p:nvSpPr>
        <p:spPr>
          <a:xfrm>
            <a:off x="10200746" y="2971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25" name="Text 22"/>
          <p:cNvSpPr/>
          <p:nvPr>
            <p:custDataLst>
              <p:tags r:id="rId22"/>
            </p:custDataLst>
          </p:nvPr>
        </p:nvSpPr>
        <p:spPr>
          <a:xfrm>
            <a:off x="10200746" y="2971800"/>
            <a:ext cx="812800" cy="812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5</a:t>
            </a:r>
            <a:endParaRPr lang="en-US" sz="1600" dirty="0"/>
          </a:p>
        </p:txBody>
      </p:sp>
      <p:sp>
        <p:nvSpPr>
          <p:cNvPr id="26" name="Text 23"/>
          <p:cNvSpPr/>
          <p:nvPr>
            <p:custDataLst>
              <p:tags r:id="rId23"/>
            </p:custDataLst>
          </p:nvPr>
        </p:nvSpPr>
        <p:spPr>
          <a:xfrm>
            <a:off x="9982359" y="3886199"/>
            <a:ext cx="1391973" cy="3048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创造整合</a:t>
            </a:r>
            <a:endParaRPr lang="en-US" sz="2400" dirty="0"/>
          </a:p>
        </p:txBody>
      </p:sp>
      <p:sp>
        <p:nvSpPr>
          <p:cNvPr id="27" name="Text 24"/>
          <p:cNvSpPr/>
          <p:nvPr>
            <p:custDataLst>
              <p:tags r:id="rId24"/>
            </p:custDataLst>
          </p:nvPr>
        </p:nvSpPr>
        <p:spPr>
          <a:xfrm>
            <a:off x="9668912" y="4683616"/>
            <a:ext cx="2091424" cy="64036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深度默契</a:t>
            </a: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共同创造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0" y="1981200"/>
            <a:ext cx="3048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两大关键转折点</a:t>
            </a:r>
            <a:endParaRPr lang="en-US" sz="1600" dirty="0"/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740833" y="2844800"/>
            <a:ext cx="4864100" cy="2032000"/>
          </a:xfrm>
          <a:custGeom>
            <a:avLst/>
            <a:gdLst/>
            <a:ahLst/>
            <a:cxnLst/>
            <a:rect l="l" t="t" r="r" b="b"/>
            <a:pathLst>
              <a:path w="4864100" h="2032000">
                <a:moveTo>
                  <a:pt x="152400" y="0"/>
                </a:moveTo>
                <a:lnTo>
                  <a:pt x="4711700" y="0"/>
                </a:lnTo>
                <a:cubicBezTo>
                  <a:pt x="4795812" y="0"/>
                  <a:pt x="4864100" y="68288"/>
                  <a:pt x="4864100" y="152400"/>
                </a:cubicBezTo>
                <a:lnTo>
                  <a:pt x="4864100" y="1879600"/>
                </a:lnTo>
                <a:cubicBezTo>
                  <a:pt x="4864100" y="1963712"/>
                  <a:pt x="4795812" y="2032000"/>
                  <a:pt x="4711700" y="2032000"/>
                </a:cubicBezTo>
                <a:lnTo>
                  <a:pt x="152400" y="2032000"/>
                </a:lnTo>
                <a:cubicBezTo>
                  <a:pt x="68288" y="2032000"/>
                  <a:pt x="0" y="1963712"/>
                  <a:pt x="0" y="1879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3032125" y="3048000"/>
            <a:ext cx="285750" cy="457200"/>
          </a:xfrm>
          <a:custGeom>
            <a:avLst/>
            <a:gdLst/>
            <a:ahLst/>
            <a:cxnLst/>
            <a:rect l="l" t="t" r="r" b="b"/>
            <a:pathLst>
              <a:path w="285750" h="457200">
                <a:moveTo>
                  <a:pt x="122694" y="477381"/>
                </a:moveTo>
                <a:cubicBezTo>
                  <a:pt x="133856" y="488543"/>
                  <a:pt x="151983" y="488543"/>
                  <a:pt x="163145" y="477381"/>
                </a:cubicBezTo>
                <a:lnTo>
                  <a:pt x="277445" y="363081"/>
                </a:lnTo>
                <a:cubicBezTo>
                  <a:pt x="288608" y="351919"/>
                  <a:pt x="288608" y="333792"/>
                  <a:pt x="277445" y="322630"/>
                </a:cubicBezTo>
                <a:cubicBezTo>
                  <a:pt x="266283" y="311468"/>
                  <a:pt x="248156" y="311468"/>
                  <a:pt x="236994" y="322630"/>
                </a:cubicBezTo>
                <a:lnTo>
                  <a:pt x="171450" y="388174"/>
                </a:lnTo>
                <a:lnTo>
                  <a:pt x="171450" y="0"/>
                </a:lnTo>
                <a:cubicBezTo>
                  <a:pt x="171450" y="-15806"/>
                  <a:pt x="158681" y="-28575"/>
                  <a:pt x="142875" y="-28575"/>
                </a:cubicBezTo>
                <a:cubicBezTo>
                  <a:pt x="127069" y="-28575"/>
                  <a:pt x="114300" y="-15806"/>
                  <a:pt x="114300" y="0"/>
                </a:cubicBezTo>
                <a:lnTo>
                  <a:pt x="114300" y="388174"/>
                </a:lnTo>
                <a:lnTo>
                  <a:pt x="48756" y="322630"/>
                </a:lnTo>
                <a:cubicBezTo>
                  <a:pt x="37594" y="311467"/>
                  <a:pt x="19467" y="311467"/>
                  <a:pt x="8305" y="322630"/>
                </a:cubicBezTo>
                <a:cubicBezTo>
                  <a:pt x="-2858" y="333792"/>
                  <a:pt x="-2858" y="351919"/>
                  <a:pt x="8305" y="363081"/>
                </a:cubicBezTo>
                <a:lnTo>
                  <a:pt x="122605" y="477381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817033" y="3657600"/>
            <a:ext cx="4711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从激情到磨合</a:t>
            </a:r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855133" y="4114800"/>
            <a:ext cx="46355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核心挑战：理想化破灭，差异显现。</a:t>
            </a:r>
          </a:p>
        </p:txBody>
      </p:sp>
      <p:sp>
        <p:nvSpPr>
          <p:cNvPr id="8" name="Text 5"/>
          <p:cNvSpPr/>
          <p:nvPr>
            <p:custDataLst>
              <p:tags r:id="rId5"/>
            </p:custDataLst>
          </p:nvPr>
        </p:nvSpPr>
        <p:spPr>
          <a:xfrm>
            <a:off x="855133" y="4419600"/>
            <a:ext cx="46355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应对关键：沟通与接纳。</a:t>
            </a:r>
          </a:p>
        </p:txBody>
      </p:sp>
      <p:sp>
        <p:nvSpPr>
          <p:cNvPr id="9" name="Shape 6"/>
          <p:cNvSpPr/>
          <p:nvPr>
            <p:custDataLst>
              <p:tags r:id="rId6"/>
            </p:custDataLst>
          </p:nvPr>
        </p:nvSpPr>
        <p:spPr>
          <a:xfrm>
            <a:off x="6582834" y="2844800"/>
            <a:ext cx="4864100" cy="2032000"/>
          </a:xfrm>
          <a:custGeom>
            <a:avLst/>
            <a:gdLst/>
            <a:ahLst/>
            <a:cxnLst/>
            <a:rect l="l" t="t" r="r" b="b"/>
            <a:pathLst>
              <a:path w="4864100" h="2032000">
                <a:moveTo>
                  <a:pt x="152400" y="0"/>
                </a:moveTo>
                <a:lnTo>
                  <a:pt x="4711700" y="0"/>
                </a:lnTo>
                <a:cubicBezTo>
                  <a:pt x="4795812" y="0"/>
                  <a:pt x="4864100" y="68288"/>
                  <a:pt x="4864100" y="152400"/>
                </a:cubicBezTo>
                <a:lnTo>
                  <a:pt x="4864100" y="1879600"/>
                </a:lnTo>
                <a:cubicBezTo>
                  <a:pt x="4864100" y="1963712"/>
                  <a:pt x="4795812" y="2032000"/>
                  <a:pt x="4711700" y="2032000"/>
                </a:cubicBezTo>
                <a:lnTo>
                  <a:pt x="152400" y="2032000"/>
                </a:lnTo>
                <a:cubicBezTo>
                  <a:pt x="68288" y="2032000"/>
                  <a:pt x="0" y="1963712"/>
                  <a:pt x="0" y="1879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ADD8E6">
              <a:alpha val="60000"/>
            </a:srgbClr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>
            <p:custDataLst>
              <p:tags r:id="rId7"/>
            </p:custDataLst>
          </p:nvPr>
        </p:nvSpPr>
        <p:spPr>
          <a:xfrm>
            <a:off x="8874125" y="3048000"/>
            <a:ext cx="285750" cy="457200"/>
          </a:xfrm>
          <a:custGeom>
            <a:avLst/>
            <a:gdLst/>
            <a:ahLst/>
            <a:cxnLst/>
            <a:rect l="l" t="t" r="r" b="b"/>
            <a:pathLst>
              <a:path w="285750" h="457200">
                <a:moveTo>
                  <a:pt x="163056" y="-20181"/>
                </a:moveTo>
                <a:cubicBezTo>
                  <a:pt x="151894" y="-31343"/>
                  <a:pt x="133767" y="-31343"/>
                  <a:pt x="122605" y="-20181"/>
                </a:cubicBezTo>
                <a:lnTo>
                  <a:pt x="8305" y="94119"/>
                </a:lnTo>
                <a:cubicBezTo>
                  <a:pt x="-2857" y="105281"/>
                  <a:pt x="-2857" y="123408"/>
                  <a:pt x="8305" y="134570"/>
                </a:cubicBezTo>
                <a:cubicBezTo>
                  <a:pt x="19467" y="145733"/>
                  <a:pt x="37594" y="145733"/>
                  <a:pt x="48756" y="134570"/>
                </a:cubicBezTo>
                <a:lnTo>
                  <a:pt x="114300" y="69026"/>
                </a:lnTo>
                <a:lnTo>
                  <a:pt x="114300" y="457200"/>
                </a:lnTo>
                <a:cubicBezTo>
                  <a:pt x="114300" y="473006"/>
                  <a:pt x="127069" y="485775"/>
                  <a:pt x="142875" y="485775"/>
                </a:cubicBezTo>
                <a:cubicBezTo>
                  <a:pt x="158681" y="485775"/>
                  <a:pt x="171450" y="473006"/>
                  <a:pt x="171450" y="457200"/>
                </a:cubicBezTo>
                <a:lnTo>
                  <a:pt x="171450" y="69026"/>
                </a:lnTo>
                <a:lnTo>
                  <a:pt x="236994" y="134570"/>
                </a:lnTo>
                <a:cubicBezTo>
                  <a:pt x="248156" y="145733"/>
                  <a:pt x="266283" y="145733"/>
                  <a:pt x="277445" y="134570"/>
                </a:cubicBezTo>
                <a:cubicBezTo>
                  <a:pt x="288608" y="123408"/>
                  <a:pt x="288608" y="105281"/>
                  <a:pt x="277445" y="94119"/>
                </a:cubicBezTo>
                <a:lnTo>
                  <a:pt x="163145" y="-20181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6659034" y="3657600"/>
            <a:ext cx="47117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从稳定到承诺</a:t>
            </a:r>
          </a:p>
        </p:txBody>
      </p:sp>
      <p:sp>
        <p:nvSpPr>
          <p:cNvPr id="12" name="Text 9"/>
          <p:cNvSpPr/>
          <p:nvPr>
            <p:custDataLst>
              <p:tags r:id="rId9"/>
            </p:custDataLst>
          </p:nvPr>
        </p:nvSpPr>
        <p:spPr>
          <a:xfrm>
            <a:off x="6697134" y="4114800"/>
            <a:ext cx="46355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核心挑战：建立共同目标与边界。</a:t>
            </a:r>
          </a:p>
        </p:txBody>
      </p:sp>
      <p:sp>
        <p:nvSpPr>
          <p:cNvPr id="13" name="Text 10"/>
          <p:cNvSpPr/>
          <p:nvPr>
            <p:custDataLst>
              <p:tags r:id="rId10"/>
            </p:custDataLst>
          </p:nvPr>
        </p:nvSpPr>
        <p:spPr>
          <a:xfrm>
            <a:off x="6697134" y="4419600"/>
            <a:ext cx="46355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应对关键：协商与整合。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诊断演练：为真实关系把脉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0,&quot;left&quot;:58.33330708661417,&quot;top&quot;:224,&quot;width&quot;:843.000078740157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8,&quot;left&quot;:20,&quot;top&quot;:72,&quot;width&quot;:920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0,&quot;left&quot;:11,&quot;top&quot;:204,&quot;width&quot;:938.3333858267717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0,&quot;left&quot;:20,&quot;top&quot;:80,&quot;width&quot;:920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6,&quot;left&quot;:63,&quot;top&quot;:262,&quot;width&quot;:83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0,&quot;left&quot;:20,&quot;top&quot;:20,&quot;width&quot;:920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0,&quot;left&quot;:20,&quot;top&quot;:20,&quot;width&quot;:92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0,&quot;left&quot;:20,&quot;top&quot;:20,&quot;width&quot;:920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0,&quot;left&quot;:20,&quot;top&quot;:20,&quot;width&quot;:920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0,&quot;left&quot;:20,&quot;top&quot;:20,&quot;width&quot;:920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00,&quot;left&quot;:20,&quot;top&quot;:20,&quot;width&quot;:92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9.55,&quot;left&quot;:46.4,&quot;top&quot;:234,&quot;width&quot;:869.6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596</Words>
  <Application>Microsoft Office PowerPoint</Application>
  <PresentationFormat>宽屏</PresentationFormat>
  <Paragraphs>166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6" baseType="lpstr">
      <vt:lpstr>微软雅黑</vt:lpstr>
      <vt:lpstr>Noto Sans SC</vt:lpstr>
      <vt:lpstr>Arial</vt:lpstr>
      <vt:lpstr>MiSans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关系进化论：从心动到承诺的五个阶段</dc:title>
  <dc:subject>关系进化论：从心动到承诺的五个阶段</dc:subject>
  <dc:creator>Kimi</dc:creator>
  <cp:lastModifiedBy>Xiaoling Li</cp:lastModifiedBy>
  <cp:revision>6</cp:revision>
  <dcterms:created xsi:type="dcterms:W3CDTF">2025-11-05T10:49:00Z</dcterms:created>
  <dcterms:modified xsi:type="dcterms:W3CDTF">2025-11-09T03:23:53Z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{"Label":"关系进化论：从心动到承诺的五个阶段","ContentProducer":"001191110108MACG2KBH8F10000","ProduceID":"d45icboonf4u9mfp0hd0","ReservedCode1":"","ContentPropagator":"001191110108MACG2KBH8F20000","PropagateID":"d45icboonf4u9mfp0hd0","ReservedCode2":""}</vt:lpwstr>
  </property>
  <property fmtid="{D5CDD505-2E9C-101B-9397-08002B2CF9AE}" pid="3" name="ICV">
    <vt:lpwstr>2D76637CD30141CFBAB06761F4CC5D23_13</vt:lpwstr>
  </property>
  <property fmtid="{D5CDD505-2E9C-101B-9397-08002B2CF9AE}" pid="4" name="KSOProductBuildVer">
    <vt:lpwstr>2052-12.1.0.23542</vt:lpwstr>
  </property>
</Properties>
</file>