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32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：爱的语言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沟通与倾听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让TA听懂你的心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99202" y="111887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爱语一：肯定的言辞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6315572" y="1852295"/>
            <a:ext cx="5711677" cy="10972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用具体而真诚的赞美、感谢和肯定，快速充盈对方的情感账户。</a:t>
            </a:r>
            <a:endParaRPr lang="en-US" sz="2400" dirty="0"/>
          </a:p>
        </p:txBody>
      </p:sp>
      <p:sp>
        <p:nvSpPr>
          <p:cNvPr id="6" name="Shape 2"/>
          <p:cNvSpPr/>
          <p:nvPr/>
        </p:nvSpPr>
        <p:spPr>
          <a:xfrm>
            <a:off x="6096000" y="3076499"/>
            <a:ext cx="5949306" cy="1971748"/>
          </a:xfrm>
          <a:custGeom>
            <a:avLst/>
            <a:gdLst/>
            <a:ahLst/>
            <a:cxnLst/>
            <a:rect l="l" t="t" r="r" b="b"/>
            <a:pathLst>
              <a:path w="5435600" h="1371600">
                <a:moveTo>
                  <a:pt x="101594" y="0"/>
                </a:moveTo>
                <a:lnTo>
                  <a:pt x="5334006" y="0"/>
                </a:lnTo>
                <a:cubicBezTo>
                  <a:pt x="5390115" y="0"/>
                  <a:pt x="5435600" y="45485"/>
                  <a:pt x="5435600" y="101594"/>
                </a:cubicBezTo>
                <a:lnTo>
                  <a:pt x="5435600" y="1270006"/>
                </a:lnTo>
                <a:cubicBezTo>
                  <a:pt x="5435600" y="1326115"/>
                  <a:pt x="5390115" y="1371600"/>
                  <a:pt x="53340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6502402" y="3225799"/>
            <a:ext cx="5524847" cy="6400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“赋能”公式：行为 + 品质 + 影响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6169347" y="3890671"/>
            <a:ext cx="5746105" cy="10972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“你记得帮我充电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(行为)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让我感觉你很贴心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(品质)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我一整天都很安心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(影响)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。”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6315571" y="5412228"/>
            <a:ext cx="5898508" cy="457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避免否定性玩笑，它的杀伤力远超想象。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4CC4A0-E3F0-CC8F-9767-74F2E69A7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9668" b="2099"/>
          <a:stretch>
            <a:fillRect/>
          </a:stretch>
        </p:blipFill>
        <p:spPr bwMode="auto">
          <a:xfrm>
            <a:off x="380798" y="1118870"/>
            <a:ext cx="5261527" cy="47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6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1176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爱语二 &amp; 三：高质量的陪伴与分担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426148" y="2090414"/>
            <a:ext cx="5474413" cy="3026115"/>
          </a:xfrm>
          <a:custGeom>
            <a:avLst/>
            <a:gdLst/>
            <a:ahLst/>
            <a:cxnLst/>
            <a:rect l="l" t="t" r="r" b="b"/>
            <a:pathLst>
              <a:path w="5689600" h="2235200">
                <a:moveTo>
                  <a:pt x="152396" y="0"/>
                </a:moveTo>
                <a:lnTo>
                  <a:pt x="5537204" y="0"/>
                </a:lnTo>
                <a:cubicBezTo>
                  <a:pt x="5621370" y="0"/>
                  <a:pt x="5689600" y="68230"/>
                  <a:pt x="5689600" y="152396"/>
                </a:cubicBezTo>
                <a:lnTo>
                  <a:pt x="5689600" y="2082804"/>
                </a:lnTo>
                <a:cubicBezTo>
                  <a:pt x="5689600" y="2166970"/>
                  <a:pt x="5621370" y="2235200"/>
                  <a:pt x="5537204" y="2235200"/>
                </a:cubicBezTo>
                <a:lnTo>
                  <a:pt x="152396" y="2235200"/>
                </a:lnTo>
                <a:cubicBezTo>
                  <a:pt x="68230" y="2235200"/>
                  <a:pt x="0" y="2166970"/>
                  <a:pt x="0" y="20828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558800" y="2501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295640" y="0"/>
                  <a:pt x="381000" y="85360"/>
                  <a:pt x="381000" y="190500"/>
                </a:cubicBezTo>
                <a:cubicBezTo>
                  <a:pt x="381000" y="295640"/>
                  <a:pt x="295640" y="381000"/>
                  <a:pt x="190500" y="381000"/>
                </a:cubicBezTo>
                <a:cubicBezTo>
                  <a:pt x="85360" y="381000"/>
                  <a:pt x="0" y="295640"/>
                  <a:pt x="0" y="190500"/>
                </a:cubicBezTo>
                <a:cubicBezTo>
                  <a:pt x="0" y="85360"/>
                  <a:pt x="85360" y="0"/>
                  <a:pt x="190500" y="0"/>
                </a:cubicBezTo>
                <a:close/>
                <a:moveTo>
                  <a:pt x="172641" y="89297"/>
                </a:moveTo>
                <a:lnTo>
                  <a:pt x="172641" y="190500"/>
                </a:lnTo>
                <a:cubicBezTo>
                  <a:pt x="172641" y="196453"/>
                  <a:pt x="175617" y="202034"/>
                  <a:pt x="180603" y="205383"/>
                </a:cubicBezTo>
                <a:lnTo>
                  <a:pt x="252040" y="253008"/>
                </a:lnTo>
                <a:cubicBezTo>
                  <a:pt x="260226" y="258514"/>
                  <a:pt x="271314" y="256282"/>
                  <a:pt x="276820" y="248022"/>
                </a:cubicBezTo>
                <a:cubicBezTo>
                  <a:pt x="282327" y="239762"/>
                  <a:pt x="280095" y="228749"/>
                  <a:pt x="271835" y="223242"/>
                </a:cubicBezTo>
                <a:lnTo>
                  <a:pt x="208359" y="180975"/>
                </a:lnTo>
                <a:lnTo>
                  <a:pt x="208359" y="89297"/>
                </a:lnTo>
                <a:cubicBezTo>
                  <a:pt x="208359" y="79400"/>
                  <a:pt x="200397" y="71438"/>
                  <a:pt x="190500" y="71438"/>
                </a:cubicBezTo>
                <a:cubicBezTo>
                  <a:pt x="180603" y="71438"/>
                  <a:pt x="172641" y="79400"/>
                  <a:pt x="172641" y="89297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Text 3"/>
          <p:cNvSpPr/>
          <p:nvPr/>
        </p:nvSpPr>
        <p:spPr>
          <a:xfrm>
            <a:off x="1187450" y="2489200"/>
            <a:ext cx="1828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精心的时刻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558800" y="3164441"/>
            <a:ext cx="5888736" cy="7271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关键在于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高质量的共处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而非单纯</a:t>
            </a:r>
            <a:endParaRPr lang="en-US" sz="2400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  <a:cs typeface="Noto Sans SC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的时间消耗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476948" y="3506250"/>
            <a:ext cx="5619052" cy="18273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创造“手机隔离”的专属时间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积极的眼神回应与倾听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6447536" y="2095927"/>
            <a:ext cx="5474413" cy="3020601"/>
          </a:xfrm>
          <a:custGeom>
            <a:avLst/>
            <a:gdLst/>
            <a:ahLst/>
            <a:cxnLst/>
            <a:rect l="l" t="t" r="r" b="b"/>
            <a:pathLst>
              <a:path w="5689600" h="2235200">
                <a:moveTo>
                  <a:pt x="152396" y="0"/>
                </a:moveTo>
                <a:lnTo>
                  <a:pt x="5537204" y="0"/>
                </a:lnTo>
                <a:cubicBezTo>
                  <a:pt x="5621370" y="0"/>
                  <a:pt x="5689600" y="68230"/>
                  <a:pt x="5689600" y="152396"/>
                </a:cubicBezTo>
                <a:lnTo>
                  <a:pt x="5689600" y="2082804"/>
                </a:lnTo>
                <a:cubicBezTo>
                  <a:pt x="5689600" y="2166970"/>
                  <a:pt x="5621370" y="2235200"/>
                  <a:pt x="5537204" y="2235200"/>
                </a:cubicBezTo>
                <a:lnTo>
                  <a:pt x="152396" y="2235200"/>
                </a:lnTo>
                <a:cubicBezTo>
                  <a:pt x="68230" y="2235200"/>
                  <a:pt x="0" y="2166970"/>
                  <a:pt x="0" y="20828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ADD8E6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6529388" y="2501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39588"/>
                </a:moveTo>
                <a:lnTo>
                  <a:pt x="113333" y="136029"/>
                </a:lnTo>
                <a:cubicBezTo>
                  <a:pt x="109910" y="139824"/>
                  <a:pt x="110058" y="145703"/>
                  <a:pt x="113705" y="149349"/>
                </a:cubicBezTo>
                <a:cubicBezTo>
                  <a:pt x="136401" y="172045"/>
                  <a:pt x="173236" y="172045"/>
                  <a:pt x="195932" y="149349"/>
                </a:cubicBezTo>
                <a:lnTo>
                  <a:pt x="219596" y="125685"/>
                </a:lnTo>
                <a:cubicBezTo>
                  <a:pt x="222721" y="122560"/>
                  <a:pt x="226665" y="120848"/>
                  <a:pt x="230684" y="120551"/>
                </a:cubicBezTo>
                <a:cubicBezTo>
                  <a:pt x="235744" y="120104"/>
                  <a:pt x="240953" y="121816"/>
                  <a:pt x="244822" y="125685"/>
                </a:cubicBezTo>
                <a:lnTo>
                  <a:pt x="376238" y="255984"/>
                </a:lnTo>
                <a:lnTo>
                  <a:pt x="428625" y="214313"/>
                </a:lnTo>
                <a:lnTo>
                  <a:pt x="428625" y="0"/>
                </a:lnTo>
                <a:lnTo>
                  <a:pt x="345281" y="47625"/>
                </a:lnTo>
                <a:lnTo>
                  <a:pt x="327571" y="35793"/>
                </a:lnTo>
                <a:cubicBezTo>
                  <a:pt x="315813" y="27980"/>
                  <a:pt x="302047" y="23812"/>
                  <a:pt x="287908" y="23812"/>
                </a:cubicBezTo>
                <a:lnTo>
                  <a:pt x="235521" y="23812"/>
                </a:lnTo>
                <a:cubicBezTo>
                  <a:pt x="234702" y="23812"/>
                  <a:pt x="233809" y="23812"/>
                  <a:pt x="232990" y="23887"/>
                </a:cubicBezTo>
                <a:cubicBezTo>
                  <a:pt x="220414" y="24557"/>
                  <a:pt x="208583" y="30212"/>
                  <a:pt x="200099" y="39588"/>
                </a:cubicBezTo>
                <a:close/>
                <a:moveTo>
                  <a:pt x="86767" y="112142"/>
                </a:moveTo>
                <a:lnTo>
                  <a:pt x="166241" y="23812"/>
                </a:lnTo>
                <a:lnTo>
                  <a:pt x="136773" y="23812"/>
                </a:lnTo>
                <a:cubicBezTo>
                  <a:pt x="117797" y="23812"/>
                  <a:pt x="99640" y="31328"/>
                  <a:pt x="86246" y="44723"/>
                </a:cubicBezTo>
                <a:lnTo>
                  <a:pt x="0" y="142875"/>
                </a:lnTo>
                <a:lnTo>
                  <a:pt x="0" y="404813"/>
                </a:lnTo>
                <a:lnTo>
                  <a:pt x="107156" y="303609"/>
                </a:lnTo>
                <a:lnTo>
                  <a:pt x="116384" y="311274"/>
                </a:lnTo>
                <a:cubicBezTo>
                  <a:pt x="133499" y="325562"/>
                  <a:pt x="155079" y="333375"/>
                  <a:pt x="177329" y="333375"/>
                </a:cubicBezTo>
                <a:lnTo>
                  <a:pt x="189012" y="333375"/>
                </a:lnTo>
                <a:lnTo>
                  <a:pt x="183803" y="328166"/>
                </a:lnTo>
                <a:cubicBezTo>
                  <a:pt x="176808" y="321171"/>
                  <a:pt x="176808" y="309860"/>
                  <a:pt x="183803" y="302940"/>
                </a:cubicBezTo>
                <a:cubicBezTo>
                  <a:pt x="190798" y="296019"/>
                  <a:pt x="202109" y="295945"/>
                  <a:pt x="209029" y="302940"/>
                </a:cubicBezTo>
                <a:lnTo>
                  <a:pt x="239539" y="333449"/>
                </a:lnTo>
                <a:lnTo>
                  <a:pt x="246236" y="333449"/>
                </a:lnTo>
                <a:cubicBezTo>
                  <a:pt x="260449" y="333449"/>
                  <a:pt x="274365" y="330250"/>
                  <a:pt x="287015" y="324296"/>
                </a:cubicBezTo>
                <a:lnTo>
                  <a:pt x="267146" y="304354"/>
                </a:lnTo>
                <a:cubicBezTo>
                  <a:pt x="260152" y="297359"/>
                  <a:pt x="260152" y="286048"/>
                  <a:pt x="267146" y="279127"/>
                </a:cubicBezTo>
                <a:cubicBezTo>
                  <a:pt x="274141" y="272207"/>
                  <a:pt x="285452" y="272132"/>
                  <a:pt x="292373" y="279127"/>
                </a:cubicBezTo>
                <a:lnTo>
                  <a:pt x="316185" y="302940"/>
                </a:lnTo>
                <a:lnTo>
                  <a:pt x="329208" y="289917"/>
                </a:lnTo>
                <a:cubicBezTo>
                  <a:pt x="335831" y="283294"/>
                  <a:pt x="337765" y="273695"/>
                  <a:pt x="334863" y="265286"/>
                </a:cubicBezTo>
                <a:lnTo>
                  <a:pt x="232246" y="163488"/>
                </a:lnTo>
                <a:lnTo>
                  <a:pt x="221159" y="174575"/>
                </a:lnTo>
                <a:cubicBezTo>
                  <a:pt x="184472" y="211262"/>
                  <a:pt x="125090" y="211262"/>
                  <a:pt x="88404" y="174575"/>
                </a:cubicBezTo>
                <a:cubicBezTo>
                  <a:pt x="71289" y="157460"/>
                  <a:pt x="70619" y="130001"/>
                  <a:pt x="86767" y="1120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/>
        </p:spPr>
      </p:sp>
      <p:sp>
        <p:nvSpPr>
          <p:cNvPr id="11" name="Text 8"/>
          <p:cNvSpPr/>
          <p:nvPr/>
        </p:nvSpPr>
        <p:spPr>
          <a:xfrm>
            <a:off x="7181850" y="2489200"/>
            <a:ext cx="1828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服务的行动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553200" y="3164441"/>
            <a:ext cx="5888736" cy="7271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通过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主动分担任务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来表达关怀。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6529388" y="3451033"/>
            <a:ext cx="5689600" cy="17451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事先询问对方需要什么帮助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事后确认结果是否令其满意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1176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爱语四 &amp; 五：心意与温度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41046" y="2692399"/>
            <a:ext cx="5766656" cy="2876193"/>
          </a:xfrm>
          <a:custGeom>
            <a:avLst/>
            <a:gdLst/>
            <a:ahLst/>
            <a:cxnLst/>
            <a:rect l="l" t="t" r="r" b="b"/>
            <a:pathLst>
              <a:path w="5689600" h="2235200">
                <a:moveTo>
                  <a:pt x="152396" y="0"/>
                </a:moveTo>
                <a:lnTo>
                  <a:pt x="5537204" y="0"/>
                </a:lnTo>
                <a:cubicBezTo>
                  <a:pt x="5621370" y="0"/>
                  <a:pt x="5689600" y="68230"/>
                  <a:pt x="5689600" y="152396"/>
                </a:cubicBezTo>
                <a:lnTo>
                  <a:pt x="5689600" y="2082804"/>
                </a:lnTo>
                <a:cubicBezTo>
                  <a:pt x="5689600" y="2166970"/>
                  <a:pt x="5621370" y="2235200"/>
                  <a:pt x="5537204" y="2235200"/>
                </a:cubicBezTo>
                <a:lnTo>
                  <a:pt x="152396" y="2235200"/>
                </a:lnTo>
                <a:cubicBezTo>
                  <a:pt x="68230" y="2235200"/>
                  <a:pt x="0" y="2166970"/>
                  <a:pt x="0" y="20828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609600" y="283231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39241" y="51197"/>
                </a:moveTo>
                <a:cubicBezTo>
                  <a:pt x="244897" y="41597"/>
                  <a:pt x="255166" y="35719"/>
                  <a:pt x="266254" y="35719"/>
                </a:cubicBezTo>
                <a:lnTo>
                  <a:pt x="267891" y="35719"/>
                </a:lnTo>
                <a:cubicBezTo>
                  <a:pt x="284336" y="35719"/>
                  <a:pt x="297656" y="49039"/>
                  <a:pt x="297656" y="65484"/>
                </a:cubicBezTo>
                <a:cubicBezTo>
                  <a:pt x="297656" y="81930"/>
                  <a:pt x="284336" y="95250"/>
                  <a:pt x="267891" y="95250"/>
                </a:cubicBezTo>
                <a:lnTo>
                  <a:pt x="213345" y="95250"/>
                </a:lnTo>
                <a:lnTo>
                  <a:pt x="239241" y="51197"/>
                </a:lnTo>
                <a:close/>
                <a:moveTo>
                  <a:pt x="141759" y="51197"/>
                </a:moveTo>
                <a:lnTo>
                  <a:pt x="167655" y="95250"/>
                </a:lnTo>
                <a:lnTo>
                  <a:pt x="113109" y="95250"/>
                </a:lnTo>
                <a:cubicBezTo>
                  <a:pt x="96664" y="95250"/>
                  <a:pt x="83344" y="81930"/>
                  <a:pt x="83344" y="65484"/>
                </a:cubicBezTo>
                <a:cubicBezTo>
                  <a:pt x="83344" y="49039"/>
                  <a:pt x="96664" y="35719"/>
                  <a:pt x="113109" y="35719"/>
                </a:cubicBezTo>
                <a:lnTo>
                  <a:pt x="114746" y="35719"/>
                </a:lnTo>
                <a:cubicBezTo>
                  <a:pt x="125834" y="35719"/>
                  <a:pt x="136178" y="41597"/>
                  <a:pt x="141759" y="51197"/>
                </a:cubicBezTo>
                <a:close/>
                <a:moveTo>
                  <a:pt x="208434" y="33114"/>
                </a:moveTo>
                <a:lnTo>
                  <a:pt x="190500" y="63624"/>
                </a:lnTo>
                <a:lnTo>
                  <a:pt x="172566" y="33114"/>
                </a:lnTo>
                <a:cubicBezTo>
                  <a:pt x="160511" y="12576"/>
                  <a:pt x="138485" y="0"/>
                  <a:pt x="114746" y="0"/>
                </a:cubicBezTo>
                <a:lnTo>
                  <a:pt x="113109" y="0"/>
                </a:lnTo>
                <a:cubicBezTo>
                  <a:pt x="76944" y="0"/>
                  <a:pt x="47625" y="29319"/>
                  <a:pt x="47625" y="65484"/>
                </a:cubicBezTo>
                <a:cubicBezTo>
                  <a:pt x="47625" y="76200"/>
                  <a:pt x="50229" y="86320"/>
                  <a:pt x="54769" y="95250"/>
                </a:cubicBezTo>
                <a:lnTo>
                  <a:pt x="23812" y="95250"/>
                </a:lnTo>
                <a:cubicBezTo>
                  <a:pt x="10641" y="95250"/>
                  <a:pt x="0" y="105891"/>
                  <a:pt x="0" y="119063"/>
                </a:cubicBezTo>
                <a:lnTo>
                  <a:pt x="0" y="142875"/>
                </a:lnTo>
                <a:cubicBezTo>
                  <a:pt x="0" y="156046"/>
                  <a:pt x="10641" y="166688"/>
                  <a:pt x="23812" y="166688"/>
                </a:cubicBezTo>
                <a:lnTo>
                  <a:pt x="357188" y="166688"/>
                </a:lnTo>
                <a:cubicBezTo>
                  <a:pt x="370359" y="166688"/>
                  <a:pt x="381000" y="156046"/>
                  <a:pt x="381000" y="142875"/>
                </a:cubicBezTo>
                <a:lnTo>
                  <a:pt x="381000" y="119063"/>
                </a:lnTo>
                <a:cubicBezTo>
                  <a:pt x="381000" y="105891"/>
                  <a:pt x="370359" y="95250"/>
                  <a:pt x="357188" y="95250"/>
                </a:cubicBezTo>
                <a:lnTo>
                  <a:pt x="326231" y="95250"/>
                </a:lnTo>
                <a:cubicBezTo>
                  <a:pt x="330771" y="86320"/>
                  <a:pt x="333375" y="76200"/>
                  <a:pt x="333375" y="65484"/>
                </a:cubicBezTo>
                <a:cubicBezTo>
                  <a:pt x="333375" y="29319"/>
                  <a:pt x="304056" y="0"/>
                  <a:pt x="267891" y="0"/>
                </a:cubicBezTo>
                <a:lnTo>
                  <a:pt x="266254" y="0"/>
                </a:lnTo>
                <a:cubicBezTo>
                  <a:pt x="242515" y="0"/>
                  <a:pt x="220489" y="12576"/>
                  <a:pt x="208434" y="33040"/>
                </a:cubicBezTo>
                <a:close/>
                <a:moveTo>
                  <a:pt x="357188" y="202406"/>
                </a:moveTo>
                <a:lnTo>
                  <a:pt x="208359" y="202406"/>
                </a:lnTo>
                <a:lnTo>
                  <a:pt x="208359" y="357188"/>
                </a:lnTo>
                <a:lnTo>
                  <a:pt x="309563" y="357188"/>
                </a:lnTo>
                <a:cubicBezTo>
                  <a:pt x="335831" y="357188"/>
                  <a:pt x="357188" y="335831"/>
                  <a:pt x="357188" y="309563"/>
                </a:cubicBezTo>
                <a:lnTo>
                  <a:pt x="357188" y="202406"/>
                </a:lnTo>
                <a:close/>
                <a:moveTo>
                  <a:pt x="172641" y="202406"/>
                </a:moveTo>
                <a:lnTo>
                  <a:pt x="23812" y="202406"/>
                </a:lnTo>
                <a:lnTo>
                  <a:pt x="23812" y="309563"/>
                </a:lnTo>
                <a:cubicBezTo>
                  <a:pt x="23812" y="335831"/>
                  <a:pt x="45169" y="357188"/>
                  <a:pt x="71438" y="357188"/>
                </a:cubicBezTo>
                <a:lnTo>
                  <a:pt x="172641" y="357188"/>
                </a:lnTo>
                <a:lnTo>
                  <a:pt x="172641" y="20240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6" name="Text 3"/>
          <p:cNvSpPr/>
          <p:nvPr/>
        </p:nvSpPr>
        <p:spPr>
          <a:xfrm>
            <a:off x="1238250" y="2819613"/>
            <a:ext cx="1524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接受礼物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55600" y="3560045"/>
            <a:ext cx="5879846" cy="4373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礼物是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爱意的象征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，价值在于心意而非价格。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04800" y="4042548"/>
            <a:ext cx="5638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一份“小礼物+手写卡片”胜过昂贵品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尊重对方对“惊喜”或“实用”的偏好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6235446" y="2692399"/>
            <a:ext cx="5766656" cy="2876193"/>
          </a:xfrm>
          <a:custGeom>
            <a:avLst/>
            <a:gdLst/>
            <a:ahLst/>
            <a:cxnLst/>
            <a:rect l="l" t="t" r="r" b="b"/>
            <a:pathLst>
              <a:path w="5689600" h="2235200">
                <a:moveTo>
                  <a:pt x="152396" y="0"/>
                </a:moveTo>
                <a:lnTo>
                  <a:pt x="5537204" y="0"/>
                </a:lnTo>
                <a:cubicBezTo>
                  <a:pt x="5621370" y="0"/>
                  <a:pt x="5689600" y="68230"/>
                  <a:pt x="5689600" y="152396"/>
                </a:cubicBezTo>
                <a:lnTo>
                  <a:pt x="5689600" y="2082804"/>
                </a:lnTo>
                <a:cubicBezTo>
                  <a:pt x="5689600" y="2166970"/>
                  <a:pt x="5621370" y="2235200"/>
                  <a:pt x="5537204" y="2235200"/>
                </a:cubicBezTo>
                <a:lnTo>
                  <a:pt x="152396" y="2235200"/>
                </a:lnTo>
                <a:cubicBezTo>
                  <a:pt x="68230" y="2235200"/>
                  <a:pt x="0" y="2166970"/>
                  <a:pt x="0" y="208280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solidFill>
            <a:srgbClr val="FFC0CB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6580188" y="2832313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8062" y="23068"/>
                </a:moveTo>
                <a:cubicBezTo>
                  <a:pt x="197569" y="8558"/>
                  <a:pt x="180752" y="0"/>
                  <a:pt x="162892" y="0"/>
                </a:cubicBezTo>
                <a:cubicBezTo>
                  <a:pt x="132085" y="0"/>
                  <a:pt x="107156" y="24929"/>
                  <a:pt x="107156" y="55736"/>
                </a:cubicBezTo>
                <a:lnTo>
                  <a:pt x="107156" y="57522"/>
                </a:lnTo>
                <a:cubicBezTo>
                  <a:pt x="107156" y="105445"/>
                  <a:pt x="168176" y="156790"/>
                  <a:pt x="198090" y="179040"/>
                </a:cubicBezTo>
                <a:cubicBezTo>
                  <a:pt x="207764" y="186258"/>
                  <a:pt x="220787" y="186258"/>
                  <a:pt x="230460" y="179040"/>
                </a:cubicBezTo>
                <a:cubicBezTo>
                  <a:pt x="260375" y="156716"/>
                  <a:pt x="321394" y="105445"/>
                  <a:pt x="321394" y="57522"/>
                </a:cubicBezTo>
                <a:lnTo>
                  <a:pt x="321394" y="55736"/>
                </a:lnTo>
                <a:cubicBezTo>
                  <a:pt x="321394" y="24929"/>
                  <a:pt x="296466" y="0"/>
                  <a:pt x="265658" y="0"/>
                </a:cubicBezTo>
                <a:cubicBezTo>
                  <a:pt x="247799" y="0"/>
                  <a:pt x="230981" y="8558"/>
                  <a:pt x="220489" y="23068"/>
                </a:cubicBezTo>
                <a:lnTo>
                  <a:pt x="214313" y="31775"/>
                </a:lnTo>
                <a:lnTo>
                  <a:pt x="208062" y="23068"/>
                </a:lnTo>
                <a:close/>
                <a:moveTo>
                  <a:pt x="81335" y="254124"/>
                </a:moveTo>
                <a:lnTo>
                  <a:pt x="49634" y="285750"/>
                </a:lnTo>
                <a:lnTo>
                  <a:pt x="23812" y="285750"/>
                </a:lnTo>
                <a:cubicBezTo>
                  <a:pt x="10641" y="285750"/>
                  <a:pt x="0" y="296391"/>
                  <a:pt x="0" y="309563"/>
                </a:cubicBezTo>
                <a:lnTo>
                  <a:pt x="0" y="357188"/>
                </a:lnTo>
                <a:cubicBezTo>
                  <a:pt x="0" y="370359"/>
                  <a:pt x="10641" y="381000"/>
                  <a:pt x="23812" y="381000"/>
                </a:cubicBezTo>
                <a:lnTo>
                  <a:pt x="262310" y="381000"/>
                </a:lnTo>
                <a:cubicBezTo>
                  <a:pt x="283890" y="381000"/>
                  <a:pt x="304949" y="374079"/>
                  <a:pt x="322362" y="361280"/>
                </a:cubicBezTo>
                <a:lnTo>
                  <a:pt x="416570" y="291852"/>
                </a:lnTo>
                <a:cubicBezTo>
                  <a:pt x="429816" y="282104"/>
                  <a:pt x="432643" y="263500"/>
                  <a:pt x="422895" y="250254"/>
                </a:cubicBezTo>
                <a:cubicBezTo>
                  <a:pt x="413147" y="237009"/>
                  <a:pt x="394543" y="234181"/>
                  <a:pt x="381298" y="243929"/>
                </a:cubicBezTo>
                <a:lnTo>
                  <a:pt x="292150" y="309563"/>
                </a:lnTo>
                <a:lnTo>
                  <a:pt x="208359" y="309563"/>
                </a:lnTo>
                <a:cubicBezTo>
                  <a:pt x="198462" y="309563"/>
                  <a:pt x="190500" y="301600"/>
                  <a:pt x="190500" y="291703"/>
                </a:cubicBezTo>
                <a:cubicBezTo>
                  <a:pt x="190500" y="281806"/>
                  <a:pt x="198462" y="273844"/>
                  <a:pt x="208359" y="273844"/>
                </a:cubicBezTo>
                <a:lnTo>
                  <a:pt x="261938" y="273844"/>
                </a:lnTo>
                <a:cubicBezTo>
                  <a:pt x="275109" y="273844"/>
                  <a:pt x="285750" y="263203"/>
                  <a:pt x="285750" y="250031"/>
                </a:cubicBezTo>
                <a:cubicBezTo>
                  <a:pt x="285750" y="236860"/>
                  <a:pt x="275109" y="226219"/>
                  <a:pt x="261938" y="226219"/>
                </a:cubicBezTo>
                <a:lnTo>
                  <a:pt x="148679" y="226219"/>
                </a:lnTo>
                <a:cubicBezTo>
                  <a:pt x="123453" y="226219"/>
                  <a:pt x="99194" y="236265"/>
                  <a:pt x="81335" y="2541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11" name="Text 8"/>
          <p:cNvSpPr/>
          <p:nvPr/>
        </p:nvSpPr>
        <p:spPr>
          <a:xfrm>
            <a:off x="7232650" y="2819613"/>
            <a:ext cx="1828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身体的接触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53200" y="3556000"/>
            <a:ext cx="5625846" cy="3484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通过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肢体接触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传递爱与安全感。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6343650" y="4031489"/>
            <a:ext cx="5435600" cy="8362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尊重个人边界与场合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“询问式”拥抱比突袭更贴心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非暴力沟通：把批评翻译成需求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0" y="800100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非暴力沟通：把批评翻译成需求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82833" y="2089149"/>
            <a:ext cx="4597400" cy="2879901"/>
          </a:xfrm>
          <a:custGeom>
            <a:avLst/>
            <a:gdLst/>
            <a:ahLst/>
            <a:cxnLst/>
            <a:rect l="l" t="t" r="r" b="b"/>
            <a:pathLst>
              <a:path w="4597400" h="1905000">
                <a:moveTo>
                  <a:pt x="101594" y="0"/>
                </a:moveTo>
                <a:lnTo>
                  <a:pt x="4495806" y="0"/>
                </a:lnTo>
                <a:cubicBezTo>
                  <a:pt x="4551915" y="0"/>
                  <a:pt x="4597400" y="45485"/>
                  <a:pt x="4597400" y="101594"/>
                </a:cubicBezTo>
                <a:lnTo>
                  <a:pt x="4597400" y="1803406"/>
                </a:lnTo>
                <a:cubicBezTo>
                  <a:pt x="4597400" y="1859515"/>
                  <a:pt x="4551915" y="1905000"/>
                  <a:pt x="4495806" y="1905000"/>
                </a:cubicBezTo>
                <a:lnTo>
                  <a:pt x="101594" y="1905000"/>
                </a:lnTo>
                <a:cubicBezTo>
                  <a:pt x="45485" y="1905000"/>
                  <a:pt x="0" y="1859515"/>
                  <a:pt x="0" y="18034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35090" y="2181403"/>
            <a:ext cx="4419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暴力沟通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382284" y="2944420"/>
            <a:ext cx="4497949" cy="675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“你总是这么晚回家，根本不在乎我！”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2416290" y="3802108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00846" y="299204"/>
                </a:moveTo>
                <a:cubicBezTo>
                  <a:pt x="108287" y="306645"/>
                  <a:pt x="120372" y="306645"/>
                  <a:pt x="127814" y="299204"/>
                </a:cubicBezTo>
                <a:lnTo>
                  <a:pt x="223064" y="203954"/>
                </a:lnTo>
                <a:cubicBezTo>
                  <a:pt x="230505" y="196513"/>
                  <a:pt x="230505" y="184428"/>
                  <a:pt x="223064" y="176986"/>
                </a:cubicBezTo>
                <a:cubicBezTo>
                  <a:pt x="215622" y="169545"/>
                  <a:pt x="203537" y="169545"/>
                  <a:pt x="196096" y="176986"/>
                </a:cubicBezTo>
                <a:lnTo>
                  <a:pt x="133350" y="239732"/>
                </a:lnTo>
                <a:lnTo>
                  <a:pt x="133350" y="19050"/>
                </a:lnTo>
                <a:cubicBezTo>
                  <a:pt x="133350" y="8513"/>
                  <a:pt x="124837" y="0"/>
                  <a:pt x="114300" y="0"/>
                </a:cubicBezTo>
                <a:cubicBezTo>
                  <a:pt x="103763" y="0"/>
                  <a:pt x="95250" y="8513"/>
                  <a:pt x="95250" y="19050"/>
                </a:cubicBezTo>
                <a:lnTo>
                  <a:pt x="95250" y="239732"/>
                </a:lnTo>
                <a:lnTo>
                  <a:pt x="32504" y="176986"/>
                </a:lnTo>
                <a:cubicBezTo>
                  <a:pt x="25063" y="169545"/>
                  <a:pt x="12978" y="169545"/>
                  <a:pt x="5536" y="176986"/>
                </a:cubicBezTo>
                <a:cubicBezTo>
                  <a:pt x="-1905" y="184428"/>
                  <a:pt x="-1905" y="196513"/>
                  <a:pt x="5536" y="203954"/>
                </a:cubicBezTo>
                <a:lnTo>
                  <a:pt x="100786" y="29920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/>
        </p:spPr>
      </p:sp>
      <p:sp>
        <p:nvSpPr>
          <p:cNvPr id="8" name="Text 5"/>
          <p:cNvSpPr/>
          <p:nvPr/>
        </p:nvSpPr>
        <p:spPr>
          <a:xfrm>
            <a:off x="-345766" y="4347125"/>
            <a:ext cx="5463866" cy="3555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(评价、指责)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5987843" y="2089149"/>
            <a:ext cx="5198725" cy="2879901"/>
          </a:xfrm>
          <a:custGeom>
            <a:avLst/>
            <a:gdLst/>
            <a:ahLst/>
            <a:cxnLst/>
            <a:rect l="l" t="t" r="r" b="b"/>
            <a:pathLst>
              <a:path w="6883400" h="1371600">
                <a:moveTo>
                  <a:pt x="101594" y="0"/>
                </a:moveTo>
                <a:lnTo>
                  <a:pt x="6781806" y="0"/>
                </a:lnTo>
                <a:cubicBezTo>
                  <a:pt x="6837915" y="0"/>
                  <a:pt x="6883400" y="45485"/>
                  <a:pt x="6883400" y="101594"/>
                </a:cubicBezTo>
                <a:lnTo>
                  <a:pt x="6883400" y="1270006"/>
                </a:lnTo>
                <a:cubicBezTo>
                  <a:pt x="6883400" y="1326115"/>
                  <a:pt x="6837915" y="1371600"/>
                  <a:pt x="67818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70196"/>
            </a:schemeClr>
          </a:solidFill>
          <a:ln/>
        </p:spPr>
      </p:sp>
      <p:sp>
        <p:nvSpPr>
          <p:cNvPr id="10" name="Text 7"/>
          <p:cNvSpPr/>
          <p:nvPr/>
        </p:nvSpPr>
        <p:spPr>
          <a:xfrm>
            <a:off x="6314898" y="2120900"/>
            <a:ext cx="4461272" cy="44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非暴力沟通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6096000" y="2733497"/>
            <a:ext cx="4989816" cy="21261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“当你晚回家又没提前告诉我时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(观察)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我会感到担心和孤单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(感受)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因为我需要安全感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(需要)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下次如果晚回，能提前发个消息吗</a:t>
            </a:r>
            <a:r>
              <a:rPr lang="en-US" sz="2400" b="1" dirty="0">
                <a:solidFill>
                  <a:srgbClr val="ADD8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请求</a:t>
            </a:r>
            <a:r>
              <a:rPr lang="en-US" sz="2400" b="1" dirty="0">
                <a:solidFill>
                  <a:srgbClr val="ADD8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)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？”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2665148" y="5280102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3" name="Text 10"/>
          <p:cNvSpPr/>
          <p:nvPr/>
        </p:nvSpPr>
        <p:spPr>
          <a:xfrm>
            <a:off x="2590800" y="5247741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2590800" y="6096661"/>
            <a:ext cx="787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4798748" y="524774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6" name="Text 13"/>
          <p:cNvSpPr/>
          <p:nvPr/>
        </p:nvSpPr>
        <p:spPr>
          <a:xfrm>
            <a:off x="4724400" y="5247741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4724400" y="6096661"/>
            <a:ext cx="787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感受</a:t>
            </a:r>
            <a:endParaRPr lang="en-US" sz="2400" dirty="0"/>
          </a:p>
        </p:txBody>
      </p:sp>
      <p:sp>
        <p:nvSpPr>
          <p:cNvPr id="18" name="Shape 15"/>
          <p:cNvSpPr/>
          <p:nvPr/>
        </p:nvSpPr>
        <p:spPr>
          <a:xfrm>
            <a:off x="6932348" y="524774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9" name="Text 16"/>
          <p:cNvSpPr/>
          <p:nvPr/>
        </p:nvSpPr>
        <p:spPr>
          <a:xfrm>
            <a:off x="6858000" y="5247741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6858000" y="6096661"/>
            <a:ext cx="787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需要</a:t>
            </a:r>
            <a:endParaRPr lang="en-US" sz="2400" dirty="0"/>
          </a:p>
        </p:txBody>
      </p:sp>
      <p:sp>
        <p:nvSpPr>
          <p:cNvPr id="21" name="Shape 18"/>
          <p:cNvSpPr/>
          <p:nvPr/>
        </p:nvSpPr>
        <p:spPr>
          <a:xfrm>
            <a:off x="8991600" y="520837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22" name="Text 19"/>
          <p:cNvSpPr/>
          <p:nvPr/>
        </p:nvSpPr>
        <p:spPr>
          <a:xfrm>
            <a:off x="8991600" y="5247741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</a:t>
            </a:r>
            <a:endParaRPr lang="en-US" sz="2400" dirty="0"/>
          </a:p>
        </p:txBody>
      </p:sp>
      <p:sp>
        <p:nvSpPr>
          <p:cNvPr id="23" name="Text 20"/>
          <p:cNvSpPr/>
          <p:nvPr/>
        </p:nvSpPr>
        <p:spPr>
          <a:xfrm>
            <a:off x="8991600" y="6096661"/>
            <a:ext cx="787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请求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4"/>
          <p:cNvSpPr/>
          <p:nvPr/>
        </p:nvSpPr>
        <p:spPr>
          <a:xfrm>
            <a:off x="6426198" y="3348516"/>
            <a:ext cx="5172078" cy="2108343"/>
          </a:xfrm>
          <a:custGeom>
            <a:avLst/>
            <a:gdLst/>
            <a:ahLst/>
            <a:cxnLst/>
            <a:rect l="l" t="t" r="r" b="b"/>
            <a:pathLst>
              <a:path w="5283200" h="457200">
                <a:moveTo>
                  <a:pt x="50799" y="0"/>
                </a:moveTo>
                <a:lnTo>
                  <a:pt x="5232401" y="0"/>
                </a:lnTo>
                <a:cubicBezTo>
                  <a:pt x="5260456" y="0"/>
                  <a:pt x="5283200" y="22744"/>
                  <a:pt x="5283200" y="50799"/>
                </a:cubicBezTo>
                <a:lnTo>
                  <a:pt x="5283200" y="406401"/>
                </a:lnTo>
                <a:cubicBezTo>
                  <a:pt x="5283200" y="434456"/>
                  <a:pt x="5260456" y="457200"/>
                  <a:pt x="52324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31800" y="3342811"/>
            <a:ext cx="5422900" cy="1113889"/>
          </a:xfrm>
          <a:custGeom>
            <a:avLst/>
            <a:gdLst/>
            <a:ahLst/>
            <a:cxnLst/>
            <a:rect l="l" t="t" r="r" b="b"/>
            <a:pathLst>
              <a:path w="5283200" h="457200">
                <a:moveTo>
                  <a:pt x="50799" y="0"/>
                </a:moveTo>
                <a:lnTo>
                  <a:pt x="5232401" y="0"/>
                </a:lnTo>
                <a:cubicBezTo>
                  <a:pt x="5260456" y="0"/>
                  <a:pt x="5283200" y="22744"/>
                  <a:pt x="5283200" y="50799"/>
                </a:cubicBezTo>
                <a:lnTo>
                  <a:pt x="5283200" y="406401"/>
                </a:lnTo>
                <a:cubicBezTo>
                  <a:pt x="5283200" y="434456"/>
                  <a:pt x="5260456" y="457200"/>
                  <a:pt x="52324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70064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情景演练：冲突的两种打开方式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52400" y="15865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情境：伴侣忘记了你们的纪念日。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2199811"/>
            <a:ext cx="5689600" cy="3600807"/>
          </a:xfrm>
          <a:custGeom>
            <a:avLst/>
            <a:gdLst/>
            <a:ahLst/>
            <a:cxnLst/>
            <a:rect l="l" t="t" r="r" b="b"/>
            <a:pathLst>
              <a:path w="5689600" h="2692400">
                <a:moveTo>
                  <a:pt x="101611" y="0"/>
                </a:moveTo>
                <a:lnTo>
                  <a:pt x="5587989" y="0"/>
                </a:lnTo>
                <a:cubicBezTo>
                  <a:pt x="5644107" y="0"/>
                  <a:pt x="5689600" y="45493"/>
                  <a:pt x="5689600" y="101611"/>
                </a:cubicBezTo>
                <a:lnTo>
                  <a:pt x="5689600" y="2590789"/>
                </a:lnTo>
                <a:cubicBezTo>
                  <a:pt x="5689600" y="2646907"/>
                  <a:pt x="5644107" y="2692400"/>
                  <a:pt x="55879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342900" y="2403012"/>
            <a:ext cx="5511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暴力沟通版本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506573" y="2885612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4408" y="-14883"/>
                </a:moveTo>
                <a:cubicBezTo>
                  <a:pt x="18812" y="-20419"/>
                  <a:pt x="9763" y="-20419"/>
                  <a:pt x="4167" y="-14883"/>
                </a:cubicBezTo>
                <a:cubicBezTo>
                  <a:pt x="-1429" y="-9346"/>
                  <a:pt x="-1369" y="-238"/>
                  <a:pt x="4167" y="5358"/>
                </a:cubicBezTo>
                <a:lnTo>
                  <a:pt x="318492" y="319683"/>
                </a:lnTo>
                <a:cubicBezTo>
                  <a:pt x="324088" y="325279"/>
                  <a:pt x="333137" y="325279"/>
                  <a:pt x="338673" y="319683"/>
                </a:cubicBezTo>
                <a:cubicBezTo>
                  <a:pt x="344210" y="314087"/>
                  <a:pt x="344269" y="305038"/>
                  <a:pt x="338673" y="299502"/>
                </a:cubicBezTo>
                <a:lnTo>
                  <a:pt x="281166" y="241995"/>
                </a:lnTo>
                <a:cubicBezTo>
                  <a:pt x="307598" y="216277"/>
                  <a:pt x="323790" y="181392"/>
                  <a:pt x="323790" y="142875"/>
                </a:cubicBezTo>
                <a:cubicBezTo>
                  <a:pt x="323790" y="63996"/>
                  <a:pt x="255568" y="0"/>
                  <a:pt x="171390" y="0"/>
                </a:cubicBezTo>
                <a:cubicBezTo>
                  <a:pt x="133886" y="0"/>
                  <a:pt x="99477" y="12740"/>
                  <a:pt x="72926" y="33814"/>
                </a:cubicBezTo>
                <a:lnTo>
                  <a:pt x="24408" y="-14883"/>
                </a:lnTo>
                <a:close/>
                <a:moveTo>
                  <a:pt x="35957" y="77391"/>
                </a:moveTo>
                <a:cubicBezTo>
                  <a:pt x="25122" y="97036"/>
                  <a:pt x="19050" y="119241"/>
                  <a:pt x="19050" y="142815"/>
                </a:cubicBezTo>
                <a:cubicBezTo>
                  <a:pt x="19050" y="175141"/>
                  <a:pt x="30480" y="204907"/>
                  <a:pt x="49768" y="228838"/>
                </a:cubicBezTo>
                <a:lnTo>
                  <a:pt x="20717" y="283785"/>
                </a:lnTo>
                <a:cubicBezTo>
                  <a:pt x="17859" y="289143"/>
                  <a:pt x="18752" y="295692"/>
                  <a:pt x="22860" y="300157"/>
                </a:cubicBezTo>
                <a:cubicBezTo>
                  <a:pt x="26968" y="304621"/>
                  <a:pt x="33397" y="305991"/>
                  <a:pt x="38993" y="303609"/>
                </a:cubicBezTo>
                <a:lnTo>
                  <a:pt x="109478" y="273427"/>
                </a:lnTo>
                <a:cubicBezTo>
                  <a:pt x="128409" y="281345"/>
                  <a:pt x="149423" y="285750"/>
                  <a:pt x="171450" y="285750"/>
                </a:cubicBezTo>
                <a:cubicBezTo>
                  <a:pt x="193119" y="285750"/>
                  <a:pt x="213658" y="281523"/>
                  <a:pt x="232350" y="273903"/>
                </a:cubicBezTo>
                <a:lnTo>
                  <a:pt x="35897" y="77450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8" name="Text 5"/>
          <p:cNvSpPr/>
          <p:nvPr/>
        </p:nvSpPr>
        <p:spPr>
          <a:xfrm>
            <a:off x="990600" y="2860212"/>
            <a:ext cx="190657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指责与评价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431800" y="3612650"/>
            <a:ext cx="5283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“你怎么能忘了？你心里到底有没有我？你根本就不在乎这段关系！”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-15872" y="5295188"/>
            <a:ext cx="6057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结果：对方防御、反击，冲突升级。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6117474" y="2238768"/>
            <a:ext cx="5619748" cy="3600807"/>
          </a:xfrm>
          <a:custGeom>
            <a:avLst/>
            <a:gdLst/>
            <a:ahLst/>
            <a:cxnLst/>
            <a:rect l="l" t="t" r="r" b="b"/>
            <a:pathLst>
              <a:path w="5689600" h="2692400">
                <a:moveTo>
                  <a:pt x="101611" y="0"/>
                </a:moveTo>
                <a:lnTo>
                  <a:pt x="5587989" y="0"/>
                </a:lnTo>
                <a:cubicBezTo>
                  <a:pt x="5644107" y="0"/>
                  <a:pt x="5689600" y="45493"/>
                  <a:pt x="5689600" y="101611"/>
                </a:cubicBezTo>
                <a:lnTo>
                  <a:pt x="5689600" y="2590789"/>
                </a:lnTo>
                <a:cubicBezTo>
                  <a:pt x="5689600" y="2646907"/>
                  <a:pt x="5644107" y="2692400"/>
                  <a:pt x="55879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196"/>
            </a:schemeClr>
          </a:solidFill>
          <a:ln/>
        </p:spPr>
      </p:sp>
      <p:sp>
        <p:nvSpPr>
          <p:cNvPr id="13" name="Text 10"/>
          <p:cNvSpPr/>
          <p:nvPr/>
        </p:nvSpPr>
        <p:spPr>
          <a:xfrm>
            <a:off x="6337300" y="2403012"/>
            <a:ext cx="5511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非暴力沟通版本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6451600" y="29302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285750"/>
                </a:moveTo>
                <a:cubicBezTo>
                  <a:pt x="236577" y="285750"/>
                  <a:pt x="304800" y="221754"/>
                  <a:pt x="304800" y="142875"/>
                </a:cubicBezTo>
                <a:cubicBezTo>
                  <a:pt x="304800" y="63996"/>
                  <a:pt x="236577" y="0"/>
                  <a:pt x="152400" y="0"/>
                </a:cubicBezTo>
                <a:cubicBezTo>
                  <a:pt x="68223" y="0"/>
                  <a:pt x="0" y="63996"/>
                  <a:pt x="0" y="142875"/>
                </a:cubicBezTo>
                <a:cubicBezTo>
                  <a:pt x="0" y="175200"/>
                  <a:pt x="11430" y="204966"/>
                  <a:pt x="30718" y="228898"/>
                </a:cubicBezTo>
                <a:lnTo>
                  <a:pt x="1667" y="283845"/>
                </a:lnTo>
                <a:cubicBezTo>
                  <a:pt x="-1191" y="289203"/>
                  <a:pt x="-298" y="295751"/>
                  <a:pt x="3810" y="300216"/>
                </a:cubicBezTo>
                <a:cubicBezTo>
                  <a:pt x="7918" y="304681"/>
                  <a:pt x="14407" y="306050"/>
                  <a:pt x="19943" y="303669"/>
                </a:cubicBezTo>
                <a:lnTo>
                  <a:pt x="90428" y="273487"/>
                </a:lnTo>
                <a:cubicBezTo>
                  <a:pt x="109359" y="281345"/>
                  <a:pt x="130314" y="285750"/>
                  <a:pt x="152400" y="285750"/>
                </a:cubicBezTo>
                <a:close/>
                <a:moveTo>
                  <a:pt x="76200" y="123825"/>
                </a:moveTo>
                <a:cubicBezTo>
                  <a:pt x="86714" y="123825"/>
                  <a:pt x="95250" y="132361"/>
                  <a:pt x="95250" y="142875"/>
                </a:cubicBezTo>
                <a:cubicBezTo>
                  <a:pt x="95250" y="153389"/>
                  <a:pt x="86714" y="161925"/>
                  <a:pt x="76200" y="161925"/>
                </a:cubicBezTo>
                <a:cubicBezTo>
                  <a:pt x="65686" y="161925"/>
                  <a:pt x="57150" y="153389"/>
                  <a:pt x="57150" y="142875"/>
                </a:cubicBezTo>
                <a:cubicBezTo>
                  <a:pt x="57150" y="132361"/>
                  <a:pt x="65686" y="123825"/>
                  <a:pt x="76200" y="123825"/>
                </a:cubicBezTo>
                <a:close/>
                <a:moveTo>
                  <a:pt x="152400" y="123825"/>
                </a:moveTo>
                <a:cubicBezTo>
                  <a:pt x="162914" y="123825"/>
                  <a:pt x="171450" y="132361"/>
                  <a:pt x="171450" y="142875"/>
                </a:cubicBezTo>
                <a:cubicBezTo>
                  <a:pt x="171450" y="153389"/>
                  <a:pt x="162914" y="161925"/>
                  <a:pt x="152400" y="161925"/>
                </a:cubicBezTo>
                <a:cubicBezTo>
                  <a:pt x="141886" y="161925"/>
                  <a:pt x="133350" y="153389"/>
                  <a:pt x="133350" y="142875"/>
                </a:cubicBezTo>
                <a:cubicBezTo>
                  <a:pt x="133350" y="132361"/>
                  <a:pt x="141886" y="123825"/>
                  <a:pt x="152400" y="123825"/>
                </a:cubicBezTo>
                <a:close/>
                <a:moveTo>
                  <a:pt x="209550" y="142875"/>
                </a:moveTo>
                <a:cubicBezTo>
                  <a:pt x="209550" y="132361"/>
                  <a:pt x="218086" y="123825"/>
                  <a:pt x="228600" y="123825"/>
                </a:cubicBezTo>
                <a:cubicBezTo>
                  <a:pt x="239114" y="123825"/>
                  <a:pt x="247650" y="132361"/>
                  <a:pt x="247650" y="142875"/>
                </a:cubicBezTo>
                <a:cubicBezTo>
                  <a:pt x="247650" y="153389"/>
                  <a:pt x="239114" y="161925"/>
                  <a:pt x="228600" y="161925"/>
                </a:cubicBezTo>
                <a:cubicBezTo>
                  <a:pt x="218086" y="161925"/>
                  <a:pt x="209550" y="153389"/>
                  <a:pt x="209550" y="142875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5" name="Text 12"/>
          <p:cNvSpPr/>
          <p:nvPr/>
        </p:nvSpPr>
        <p:spPr>
          <a:xfrm>
            <a:off x="6984999" y="2860212"/>
            <a:ext cx="3813139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观察、感受、需要、请求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6162676" y="3827975"/>
            <a:ext cx="5619748" cy="867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“你忘记了我们的纪念日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(观察)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，我感到很失落和难过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(感受)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，因为我非常看重我们在一起的仪式感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(需要)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。下次重要的日子，我们能一起提前计划吗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(请求)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？”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5883276" y="5323865"/>
            <a:ext cx="6057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结果：对方理解、共情，愿意合作。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深度倾听：听见情绪而非只听文字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2948" y="437651"/>
            <a:ext cx="6126252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深度倾听：听见情绪，而非只听文字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03200" y="1100870"/>
            <a:ext cx="5848279" cy="952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真正的倾听，是放下预设，走进对方的内心世界。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46121" y="2140234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Text 3"/>
          <p:cNvSpPr/>
          <p:nvPr/>
        </p:nvSpPr>
        <p:spPr>
          <a:xfrm>
            <a:off x="146121" y="2147084"/>
            <a:ext cx="508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14400" y="2202879"/>
            <a:ext cx="429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投入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63600" y="2723864"/>
            <a:ext cx="5334000" cy="55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暂停评判与建议，用眼神和肢体给予全身心的关注。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863600" y="3694844"/>
            <a:ext cx="3759200" cy="4095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反馈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882579" y="4209551"/>
            <a:ext cx="51689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复述核心情绪，如“你感到被忽视而委屈”。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203200" y="5154418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4" name="Text 11"/>
          <p:cNvSpPr/>
          <p:nvPr/>
        </p:nvSpPr>
        <p:spPr>
          <a:xfrm>
            <a:off x="203200" y="5205218"/>
            <a:ext cx="508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76300" y="5179460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确认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863600" y="5501816"/>
            <a:ext cx="5334000" cy="9269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询问“我的理解对吗？”，确保理解无误。</a:t>
            </a:r>
            <a:endParaRPr lang="en-US" sz="2400" dirty="0"/>
          </a:p>
        </p:txBody>
      </p:sp>
      <p:pic>
        <p:nvPicPr>
          <p:cNvPr id="17" name="Image 1" descr="https://kimi-web-img.moonshot.cn/img/www.conovercompany.com/4c44f8484b2a5b1b631a1514e77ac8a4e5db2312.jpg"/>
          <p:cNvPicPr>
            <a:picLocks noChangeAspect="1"/>
          </p:cNvPicPr>
          <p:nvPr/>
        </p:nvPicPr>
        <p:blipFill>
          <a:blip r:embed="rId4"/>
          <a:srcRect l="19535" r="19535"/>
          <a:stretch/>
        </p:blipFill>
        <p:spPr>
          <a:xfrm>
            <a:off x="6299200" y="457200"/>
            <a:ext cx="5435600" cy="5943600"/>
          </a:xfrm>
          <a:prstGeom prst="roundRect">
            <a:avLst>
              <a:gd name="adj" fmla="val 1869"/>
            </a:avLst>
          </a:prstGeom>
        </p:spPr>
      </p:pic>
      <p:sp>
        <p:nvSpPr>
          <p:cNvPr id="9" name="Shape 6"/>
          <p:cNvSpPr/>
          <p:nvPr/>
        </p:nvSpPr>
        <p:spPr>
          <a:xfrm>
            <a:off x="215900" y="3701551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10" name="Text 7"/>
          <p:cNvSpPr/>
          <p:nvPr/>
        </p:nvSpPr>
        <p:spPr>
          <a:xfrm>
            <a:off x="215900" y="3650751"/>
            <a:ext cx="508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6031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8500" y="876300"/>
            <a:ext cx="6096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倾听练习：体验“被接住”的感觉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657600" y="1790700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现在，让我们两两一组，练习不带评判的纯粹倾听。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480483" y="2743200"/>
            <a:ext cx="4673600" cy="2082800"/>
          </a:xfrm>
          <a:custGeom>
            <a:avLst/>
            <a:gdLst/>
            <a:ahLst/>
            <a:cxnLst/>
            <a:rect l="l" t="t" r="r" b="b"/>
            <a:pathLst>
              <a:path w="4673600" h="2082800">
                <a:moveTo>
                  <a:pt x="101599" y="0"/>
                </a:moveTo>
                <a:lnTo>
                  <a:pt x="4572001" y="0"/>
                </a:lnTo>
                <a:cubicBezTo>
                  <a:pt x="4628113" y="0"/>
                  <a:pt x="4673600" y="45487"/>
                  <a:pt x="4673600" y="101599"/>
                </a:cubicBezTo>
                <a:lnTo>
                  <a:pt x="4673600" y="1981201"/>
                </a:lnTo>
                <a:cubicBezTo>
                  <a:pt x="4673600" y="2037313"/>
                  <a:pt x="4628113" y="2082800"/>
                  <a:pt x="4572001" y="2082800"/>
                </a:cubicBezTo>
                <a:lnTo>
                  <a:pt x="101599" y="2082800"/>
                </a:lnTo>
                <a:cubicBezTo>
                  <a:pt x="45487" y="2082800"/>
                  <a:pt x="0" y="2037313"/>
                  <a:pt x="0" y="19812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69383" y="2946400"/>
            <a:ext cx="449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角色A：倾诉者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683683" y="3759200"/>
            <a:ext cx="4267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分享一个近期的小困扰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(2分钟)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2531533" y="41656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228689" y="221456"/>
                </a:moveTo>
                <a:cubicBezTo>
                  <a:pt x="287830" y="221456"/>
                  <a:pt x="335846" y="173441"/>
                  <a:pt x="335846" y="114300"/>
                </a:cubicBezTo>
                <a:cubicBezTo>
                  <a:pt x="335846" y="55159"/>
                  <a:pt x="287830" y="7144"/>
                  <a:pt x="228689" y="7144"/>
                </a:cubicBezTo>
                <a:cubicBezTo>
                  <a:pt x="169548" y="7144"/>
                  <a:pt x="121533" y="55159"/>
                  <a:pt x="121533" y="114300"/>
                </a:cubicBezTo>
                <a:cubicBezTo>
                  <a:pt x="121533" y="173441"/>
                  <a:pt x="169548" y="221456"/>
                  <a:pt x="228689" y="221456"/>
                </a:cubicBezTo>
                <a:close/>
                <a:moveTo>
                  <a:pt x="202168" y="271463"/>
                </a:moveTo>
                <a:cubicBezTo>
                  <a:pt x="114211" y="271463"/>
                  <a:pt x="42952" y="342721"/>
                  <a:pt x="42952" y="430679"/>
                </a:cubicBezTo>
                <a:cubicBezTo>
                  <a:pt x="42952" y="445324"/>
                  <a:pt x="54828" y="457200"/>
                  <a:pt x="69473" y="457200"/>
                </a:cubicBezTo>
                <a:lnTo>
                  <a:pt x="244941" y="457200"/>
                </a:lnTo>
                <a:lnTo>
                  <a:pt x="254675" y="408533"/>
                </a:lnTo>
                <a:cubicBezTo>
                  <a:pt x="258514" y="389156"/>
                  <a:pt x="268069" y="371386"/>
                  <a:pt x="282000" y="357455"/>
                </a:cubicBezTo>
                <a:lnTo>
                  <a:pt x="342096" y="297359"/>
                </a:lnTo>
                <a:cubicBezTo>
                  <a:pt x="317093" y="281017"/>
                  <a:pt x="287268" y="271552"/>
                  <a:pt x="255121" y="271552"/>
                </a:cubicBezTo>
                <a:lnTo>
                  <a:pt x="202079" y="271552"/>
                </a:lnTo>
                <a:close/>
                <a:moveTo>
                  <a:pt x="296734" y="416927"/>
                </a:moveTo>
                <a:lnTo>
                  <a:pt x="286107" y="470148"/>
                </a:lnTo>
                <a:cubicBezTo>
                  <a:pt x="285929" y="470952"/>
                  <a:pt x="285839" y="471845"/>
                  <a:pt x="285839" y="472738"/>
                </a:cubicBezTo>
                <a:cubicBezTo>
                  <a:pt x="285839" y="479881"/>
                  <a:pt x="291644" y="485775"/>
                  <a:pt x="298877" y="485775"/>
                </a:cubicBezTo>
                <a:cubicBezTo>
                  <a:pt x="299770" y="485775"/>
                  <a:pt x="300573" y="485686"/>
                  <a:pt x="301466" y="485507"/>
                </a:cubicBezTo>
                <a:lnTo>
                  <a:pt x="354687" y="474881"/>
                </a:lnTo>
                <a:cubicBezTo>
                  <a:pt x="365760" y="472648"/>
                  <a:pt x="375940" y="467201"/>
                  <a:pt x="383887" y="459254"/>
                </a:cubicBezTo>
                <a:lnTo>
                  <a:pt x="490061" y="353080"/>
                </a:lnTo>
                <a:lnTo>
                  <a:pt x="418624" y="281642"/>
                </a:lnTo>
                <a:lnTo>
                  <a:pt x="312450" y="387816"/>
                </a:lnTo>
                <a:cubicBezTo>
                  <a:pt x="304502" y="395764"/>
                  <a:pt x="299055" y="405944"/>
                  <a:pt x="296823" y="417016"/>
                </a:cubicBezTo>
                <a:close/>
                <a:moveTo>
                  <a:pt x="535871" y="307092"/>
                </a:moveTo>
                <a:cubicBezTo>
                  <a:pt x="555605" y="287357"/>
                  <a:pt x="555605" y="255389"/>
                  <a:pt x="535871" y="235654"/>
                </a:cubicBezTo>
                <a:cubicBezTo>
                  <a:pt x="516136" y="215920"/>
                  <a:pt x="484168" y="215920"/>
                  <a:pt x="464433" y="235654"/>
                </a:cubicBezTo>
                <a:lnTo>
                  <a:pt x="438716" y="261372"/>
                </a:lnTo>
                <a:lnTo>
                  <a:pt x="510153" y="332809"/>
                </a:lnTo>
                <a:lnTo>
                  <a:pt x="535871" y="307092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9" name="Shape 6"/>
          <p:cNvSpPr/>
          <p:nvPr/>
        </p:nvSpPr>
        <p:spPr>
          <a:xfrm>
            <a:off x="5867400" y="3581400"/>
            <a:ext cx="800528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8806" y="134481"/>
                </a:moveTo>
                <a:lnTo>
                  <a:pt x="363081" y="220206"/>
                </a:lnTo>
                <a:cubicBezTo>
                  <a:pt x="354866" y="228421"/>
                  <a:pt x="342632" y="230832"/>
                  <a:pt x="331916" y="226368"/>
                </a:cubicBezTo>
                <a:cubicBezTo>
                  <a:pt x="321201" y="221903"/>
                  <a:pt x="314325" y="211544"/>
                  <a:pt x="314325" y="200025"/>
                </a:cubicBezTo>
                <a:lnTo>
                  <a:pt x="314325" y="142875"/>
                </a:lnTo>
                <a:lnTo>
                  <a:pt x="28575" y="142875"/>
                </a:lnTo>
                <a:cubicBezTo>
                  <a:pt x="12769" y="142875"/>
                  <a:pt x="0" y="130106"/>
                  <a:pt x="0" y="114300"/>
                </a:cubicBezTo>
                <a:cubicBezTo>
                  <a:pt x="0" y="98494"/>
                  <a:pt x="12769" y="85725"/>
                  <a:pt x="28575" y="85725"/>
                </a:cubicBezTo>
                <a:lnTo>
                  <a:pt x="314325" y="85725"/>
                </a:lnTo>
                <a:lnTo>
                  <a:pt x="314325" y="28575"/>
                </a:lnTo>
                <a:cubicBezTo>
                  <a:pt x="314325" y="17056"/>
                  <a:pt x="321290" y="6608"/>
                  <a:pt x="332006" y="2143"/>
                </a:cubicBezTo>
                <a:cubicBezTo>
                  <a:pt x="342721" y="-2322"/>
                  <a:pt x="354955" y="179"/>
                  <a:pt x="363170" y="8305"/>
                </a:cubicBezTo>
                <a:lnTo>
                  <a:pt x="448895" y="94030"/>
                </a:lnTo>
                <a:cubicBezTo>
                  <a:pt x="460058" y="105192"/>
                  <a:pt x="460058" y="123319"/>
                  <a:pt x="448895" y="134481"/>
                </a:cubicBezTo>
                <a:close/>
                <a:moveTo>
                  <a:pt x="94030" y="448806"/>
                </a:moveTo>
                <a:lnTo>
                  <a:pt x="8305" y="363081"/>
                </a:lnTo>
                <a:cubicBezTo>
                  <a:pt x="-2857" y="351919"/>
                  <a:pt x="-2857" y="333792"/>
                  <a:pt x="8305" y="322630"/>
                </a:cubicBezTo>
                <a:lnTo>
                  <a:pt x="94030" y="236905"/>
                </a:lnTo>
                <a:cubicBezTo>
                  <a:pt x="102245" y="228689"/>
                  <a:pt x="114479" y="226278"/>
                  <a:pt x="125194" y="230743"/>
                </a:cubicBezTo>
                <a:cubicBezTo>
                  <a:pt x="135910" y="235208"/>
                  <a:pt x="142875" y="245656"/>
                  <a:pt x="142875" y="257175"/>
                </a:cubicBezTo>
                <a:lnTo>
                  <a:pt x="142875" y="314325"/>
                </a:lnTo>
                <a:lnTo>
                  <a:pt x="428625" y="314325"/>
                </a:lnTo>
                <a:cubicBezTo>
                  <a:pt x="444431" y="314325"/>
                  <a:pt x="457200" y="327094"/>
                  <a:pt x="457200" y="342900"/>
                </a:cubicBezTo>
                <a:cubicBezTo>
                  <a:pt x="457200" y="358706"/>
                  <a:pt x="444431" y="371475"/>
                  <a:pt x="428625" y="371475"/>
                </a:cubicBezTo>
                <a:lnTo>
                  <a:pt x="142875" y="371475"/>
                </a:lnTo>
                <a:lnTo>
                  <a:pt x="142875" y="428625"/>
                </a:lnTo>
                <a:cubicBezTo>
                  <a:pt x="142875" y="440144"/>
                  <a:pt x="135910" y="450592"/>
                  <a:pt x="125194" y="455057"/>
                </a:cubicBezTo>
                <a:cubicBezTo>
                  <a:pt x="114479" y="459522"/>
                  <a:pt x="102245" y="457021"/>
                  <a:pt x="94030" y="448895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10" name="Shape 7"/>
          <p:cNvSpPr/>
          <p:nvPr/>
        </p:nvSpPr>
        <p:spPr>
          <a:xfrm>
            <a:off x="7037917" y="2743200"/>
            <a:ext cx="4673600" cy="2082800"/>
          </a:xfrm>
          <a:custGeom>
            <a:avLst/>
            <a:gdLst/>
            <a:ahLst/>
            <a:cxnLst/>
            <a:rect l="l" t="t" r="r" b="b"/>
            <a:pathLst>
              <a:path w="4673600" h="2082800">
                <a:moveTo>
                  <a:pt x="101599" y="0"/>
                </a:moveTo>
                <a:lnTo>
                  <a:pt x="4572001" y="0"/>
                </a:lnTo>
                <a:cubicBezTo>
                  <a:pt x="4628113" y="0"/>
                  <a:pt x="4673600" y="45487"/>
                  <a:pt x="4673600" y="101599"/>
                </a:cubicBezTo>
                <a:lnTo>
                  <a:pt x="4673600" y="1981201"/>
                </a:lnTo>
                <a:cubicBezTo>
                  <a:pt x="4673600" y="2037313"/>
                  <a:pt x="4628113" y="2082800"/>
                  <a:pt x="4572001" y="2082800"/>
                </a:cubicBezTo>
                <a:lnTo>
                  <a:pt x="101599" y="2082800"/>
                </a:lnTo>
                <a:cubicBezTo>
                  <a:pt x="45487" y="2082800"/>
                  <a:pt x="0" y="2037313"/>
                  <a:pt x="0" y="19812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>
              <a:alpha val="70196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126817" y="2946400"/>
            <a:ext cx="449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角色B：倾听者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7241117" y="3759200"/>
            <a:ext cx="4267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用开放式提问和复述回应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(不评价、不给建议)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9146117" y="4165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38971" y="268"/>
                </a:moveTo>
                <a:cubicBezTo>
                  <a:pt x="331024" y="1339"/>
                  <a:pt x="323612" y="5804"/>
                  <a:pt x="318968" y="12859"/>
                </a:cubicBezTo>
                <a:cubicBezTo>
                  <a:pt x="312896" y="22146"/>
                  <a:pt x="312718" y="34379"/>
                  <a:pt x="318611" y="43755"/>
                </a:cubicBezTo>
                <a:cubicBezTo>
                  <a:pt x="323612" y="51703"/>
                  <a:pt x="332452" y="55096"/>
                  <a:pt x="339864" y="60275"/>
                </a:cubicBezTo>
                <a:cubicBezTo>
                  <a:pt x="346561" y="64919"/>
                  <a:pt x="355580" y="72063"/>
                  <a:pt x="364599" y="81885"/>
                </a:cubicBezTo>
                <a:cubicBezTo>
                  <a:pt x="382459" y="101263"/>
                  <a:pt x="399871" y="130373"/>
                  <a:pt x="399871" y="171450"/>
                </a:cubicBezTo>
                <a:cubicBezTo>
                  <a:pt x="399871" y="187256"/>
                  <a:pt x="412641" y="200025"/>
                  <a:pt x="428446" y="200025"/>
                </a:cubicBezTo>
                <a:cubicBezTo>
                  <a:pt x="444252" y="200025"/>
                  <a:pt x="457021" y="187256"/>
                  <a:pt x="457021" y="171450"/>
                </a:cubicBezTo>
                <a:cubicBezTo>
                  <a:pt x="457021" y="112514"/>
                  <a:pt x="431572" y="70187"/>
                  <a:pt x="406569" y="43130"/>
                </a:cubicBezTo>
                <a:cubicBezTo>
                  <a:pt x="394156" y="29647"/>
                  <a:pt x="381744" y="19824"/>
                  <a:pt x="372368" y="13395"/>
                </a:cubicBezTo>
                <a:cubicBezTo>
                  <a:pt x="362545" y="6608"/>
                  <a:pt x="351383" y="-1429"/>
                  <a:pt x="338792" y="268"/>
                </a:cubicBezTo>
                <a:close/>
                <a:moveTo>
                  <a:pt x="214313" y="114300"/>
                </a:moveTo>
                <a:cubicBezTo>
                  <a:pt x="162877" y="114300"/>
                  <a:pt x="120461" y="153233"/>
                  <a:pt x="114925" y="203150"/>
                </a:cubicBezTo>
                <a:cubicBezTo>
                  <a:pt x="113228" y="218867"/>
                  <a:pt x="99030" y="230118"/>
                  <a:pt x="83403" y="228421"/>
                </a:cubicBezTo>
                <a:cubicBezTo>
                  <a:pt x="67776" y="226725"/>
                  <a:pt x="56436" y="212527"/>
                  <a:pt x="58132" y="196900"/>
                </a:cubicBezTo>
                <a:cubicBezTo>
                  <a:pt x="66794" y="118318"/>
                  <a:pt x="133410" y="57150"/>
                  <a:pt x="214313" y="57150"/>
                </a:cubicBezTo>
                <a:cubicBezTo>
                  <a:pt x="301109" y="57150"/>
                  <a:pt x="371475" y="127516"/>
                  <a:pt x="371475" y="214313"/>
                </a:cubicBezTo>
                <a:cubicBezTo>
                  <a:pt x="371475" y="255389"/>
                  <a:pt x="355669" y="292804"/>
                  <a:pt x="329863" y="320844"/>
                </a:cubicBezTo>
                <a:cubicBezTo>
                  <a:pt x="319147" y="332452"/>
                  <a:pt x="314325" y="342989"/>
                  <a:pt x="314325" y="351830"/>
                </a:cubicBezTo>
                <a:lnTo>
                  <a:pt x="314325" y="357277"/>
                </a:lnTo>
                <a:cubicBezTo>
                  <a:pt x="314325" y="412552"/>
                  <a:pt x="269587" y="457289"/>
                  <a:pt x="214313" y="457289"/>
                </a:cubicBezTo>
                <a:cubicBezTo>
                  <a:pt x="198507" y="457289"/>
                  <a:pt x="185738" y="444520"/>
                  <a:pt x="185738" y="428714"/>
                </a:cubicBezTo>
                <a:cubicBezTo>
                  <a:pt x="185738" y="412909"/>
                  <a:pt x="198507" y="400139"/>
                  <a:pt x="214313" y="400139"/>
                </a:cubicBezTo>
                <a:cubicBezTo>
                  <a:pt x="237976" y="400139"/>
                  <a:pt x="257175" y="380940"/>
                  <a:pt x="257175" y="357277"/>
                </a:cubicBezTo>
                <a:lnTo>
                  <a:pt x="257175" y="351830"/>
                </a:lnTo>
                <a:cubicBezTo>
                  <a:pt x="257175" y="322451"/>
                  <a:pt x="272713" y="298609"/>
                  <a:pt x="287893" y="282178"/>
                </a:cubicBezTo>
                <a:cubicBezTo>
                  <a:pt x="304324" y="264319"/>
                  <a:pt x="314325" y="240566"/>
                  <a:pt x="314325" y="214402"/>
                </a:cubicBezTo>
                <a:cubicBezTo>
                  <a:pt x="314325" y="159127"/>
                  <a:pt x="269587" y="114389"/>
                  <a:pt x="214313" y="114389"/>
                </a:cubicBezTo>
                <a:close/>
                <a:moveTo>
                  <a:pt x="0" y="428625"/>
                </a:moveTo>
                <a:cubicBezTo>
                  <a:pt x="0" y="412854"/>
                  <a:pt x="12804" y="400050"/>
                  <a:pt x="28575" y="400050"/>
                </a:cubicBezTo>
                <a:cubicBezTo>
                  <a:pt x="44346" y="400050"/>
                  <a:pt x="57150" y="412854"/>
                  <a:pt x="57150" y="428625"/>
                </a:cubicBezTo>
                <a:cubicBezTo>
                  <a:pt x="57150" y="444396"/>
                  <a:pt x="44346" y="457200"/>
                  <a:pt x="28575" y="457200"/>
                </a:cubicBezTo>
                <a:cubicBezTo>
                  <a:pt x="12804" y="457200"/>
                  <a:pt x="0" y="444396"/>
                  <a:pt x="0" y="428625"/>
                </a:cubicBezTo>
                <a:close/>
                <a:moveTo>
                  <a:pt x="142875" y="342900"/>
                </a:moveTo>
                <a:cubicBezTo>
                  <a:pt x="158646" y="342900"/>
                  <a:pt x="171450" y="330096"/>
                  <a:pt x="171450" y="314325"/>
                </a:cubicBezTo>
                <a:cubicBezTo>
                  <a:pt x="171450" y="298554"/>
                  <a:pt x="158646" y="285750"/>
                  <a:pt x="142875" y="285750"/>
                </a:cubicBezTo>
                <a:cubicBezTo>
                  <a:pt x="127104" y="285750"/>
                  <a:pt x="114300" y="298554"/>
                  <a:pt x="114300" y="314325"/>
                </a:cubicBezTo>
                <a:cubicBezTo>
                  <a:pt x="114300" y="330096"/>
                  <a:pt x="127104" y="342900"/>
                  <a:pt x="142875" y="342900"/>
                </a:cubicBezTo>
                <a:close/>
                <a:moveTo>
                  <a:pt x="77331" y="322719"/>
                </a:moveTo>
                <a:cubicBezTo>
                  <a:pt x="66169" y="311557"/>
                  <a:pt x="48042" y="311557"/>
                  <a:pt x="36880" y="322719"/>
                </a:cubicBezTo>
                <a:cubicBezTo>
                  <a:pt x="25717" y="333881"/>
                  <a:pt x="25717" y="352008"/>
                  <a:pt x="36880" y="363170"/>
                </a:cubicBezTo>
                <a:lnTo>
                  <a:pt x="94030" y="420320"/>
                </a:lnTo>
                <a:cubicBezTo>
                  <a:pt x="105192" y="431483"/>
                  <a:pt x="123319" y="431483"/>
                  <a:pt x="134481" y="420320"/>
                </a:cubicBezTo>
                <a:cubicBezTo>
                  <a:pt x="145643" y="409158"/>
                  <a:pt x="145643" y="391031"/>
                  <a:pt x="134481" y="379869"/>
                </a:cubicBezTo>
                <a:lnTo>
                  <a:pt x="77331" y="322719"/>
                </a:lnTo>
                <a:close/>
                <a:moveTo>
                  <a:pt x="214313" y="185738"/>
                </a:moveTo>
                <a:cubicBezTo>
                  <a:pt x="198507" y="185738"/>
                  <a:pt x="185738" y="198507"/>
                  <a:pt x="185738" y="214313"/>
                </a:cubicBezTo>
                <a:cubicBezTo>
                  <a:pt x="185738" y="226189"/>
                  <a:pt x="176183" y="235744"/>
                  <a:pt x="164306" y="235744"/>
                </a:cubicBezTo>
                <a:cubicBezTo>
                  <a:pt x="152430" y="235744"/>
                  <a:pt x="142875" y="226189"/>
                  <a:pt x="142875" y="214313"/>
                </a:cubicBezTo>
                <a:cubicBezTo>
                  <a:pt x="142875" y="174843"/>
                  <a:pt x="174843" y="142875"/>
                  <a:pt x="214313" y="142875"/>
                </a:cubicBezTo>
                <a:cubicBezTo>
                  <a:pt x="253782" y="142875"/>
                  <a:pt x="285750" y="174843"/>
                  <a:pt x="285750" y="214313"/>
                </a:cubicBezTo>
                <a:cubicBezTo>
                  <a:pt x="285750" y="226189"/>
                  <a:pt x="276195" y="235744"/>
                  <a:pt x="264319" y="235744"/>
                </a:cubicBezTo>
                <a:cubicBezTo>
                  <a:pt x="252442" y="235744"/>
                  <a:pt x="242888" y="226189"/>
                  <a:pt x="242888" y="214313"/>
                </a:cubicBezTo>
                <a:cubicBezTo>
                  <a:pt x="242888" y="198507"/>
                  <a:pt x="230118" y="185738"/>
                  <a:pt x="214313" y="185738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4" name="Text 11"/>
          <p:cNvSpPr/>
          <p:nvPr/>
        </p:nvSpPr>
        <p:spPr>
          <a:xfrm>
            <a:off x="4541320" y="5188735"/>
            <a:ext cx="3914311" cy="7254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结束后，分享彼此的感受。被倾听时，你是什么感觉？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行动承诺：把技巧带回生活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53905" y="2593866"/>
            <a:ext cx="2360126" cy="9493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沟通迷局：好意为何总被错过</a:t>
            </a:r>
            <a:endParaRPr lang="en-US" sz="1600" dirty="0"/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735495" y="2623918"/>
            <a:ext cx="2360126" cy="9493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测评解锁：找到你的主要爱语</a:t>
            </a:r>
            <a:endParaRPr lang="en-US" sz="1600" dirty="0"/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53905" y="4768106"/>
            <a:ext cx="2360126" cy="9493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非暴力沟通：把批评翻译成需求</a:t>
            </a:r>
            <a:endParaRPr lang="en-US" sz="1600" dirty="0"/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419061" y="2623918"/>
            <a:ext cx="2360126" cy="9493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五语拆解：让付出被看见</a:t>
            </a:r>
            <a:endParaRPr lang="en-US" sz="1600" dirty="0"/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769947" y="4768106"/>
            <a:ext cx="2360126" cy="13557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深度倾听：听见情绪而非只听文字</a:t>
            </a:r>
            <a:endParaRPr lang="en-US" sz="1600" dirty="0"/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452398" y="4768106"/>
            <a:ext cx="2360126" cy="9493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行动承诺：把技巧带回生活</a:t>
            </a:r>
            <a:endParaRPr lang="en-US" sz="1600" dirty="0"/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pic>
        <p:nvPicPr>
          <p:cNvPr id="17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18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19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20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21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22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23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24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00450" y="1099906"/>
            <a:ext cx="5334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课后实践：一周沟通改善计划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743200" y="2090506"/>
            <a:ext cx="650354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将课堂所学延伸到生活中，完成以下三项实践，并记录你的感受和发现。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693333" y="3149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Shape 3"/>
          <p:cNvSpPr/>
          <p:nvPr/>
        </p:nvSpPr>
        <p:spPr>
          <a:xfrm>
            <a:off x="2048933" y="3505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47650" y="123825"/>
                </a:moveTo>
                <a:cubicBezTo>
                  <a:pt x="247650" y="151150"/>
                  <a:pt x="238780" y="176391"/>
                  <a:pt x="223838" y="196870"/>
                </a:cubicBezTo>
                <a:lnTo>
                  <a:pt x="299204" y="272296"/>
                </a:lnTo>
                <a:cubicBezTo>
                  <a:pt x="306645" y="279737"/>
                  <a:pt x="306645" y="291822"/>
                  <a:pt x="299204" y="299264"/>
                </a:cubicBezTo>
                <a:cubicBezTo>
                  <a:pt x="291763" y="306705"/>
                  <a:pt x="279678" y="306705"/>
                  <a:pt x="272236" y="299264"/>
                </a:cubicBezTo>
                <a:lnTo>
                  <a:pt x="196870" y="223838"/>
                </a:lnTo>
                <a:cubicBezTo>
                  <a:pt x="176391" y="238780"/>
                  <a:pt x="151150" y="247650"/>
                  <a:pt x="123825" y="247650"/>
                </a:cubicBezTo>
                <a:cubicBezTo>
                  <a:pt x="55424" y="247650"/>
                  <a:pt x="0" y="192226"/>
                  <a:pt x="0" y="123825"/>
                </a:cubicBezTo>
                <a:cubicBezTo>
                  <a:pt x="0" y="55424"/>
                  <a:pt x="55424" y="0"/>
                  <a:pt x="123825" y="0"/>
                </a:cubicBezTo>
                <a:cubicBezTo>
                  <a:pt x="192226" y="0"/>
                  <a:pt x="247650" y="55424"/>
                  <a:pt x="247650" y="123825"/>
                </a:cubicBezTo>
                <a:close/>
                <a:moveTo>
                  <a:pt x="123825" y="209550"/>
                </a:moveTo>
                <a:cubicBezTo>
                  <a:pt x="171138" y="209550"/>
                  <a:pt x="209550" y="171138"/>
                  <a:pt x="209550" y="123825"/>
                </a:cubicBezTo>
                <a:cubicBezTo>
                  <a:pt x="209550" y="76512"/>
                  <a:pt x="171138" y="38100"/>
                  <a:pt x="123825" y="38100"/>
                </a:cubicBezTo>
                <a:cubicBezTo>
                  <a:pt x="76512" y="38100"/>
                  <a:pt x="38100" y="76512"/>
                  <a:pt x="38100" y="123825"/>
                </a:cubicBezTo>
                <a:cubicBezTo>
                  <a:pt x="38100" y="171138"/>
                  <a:pt x="76512" y="209550"/>
                  <a:pt x="123825" y="2095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341348" y="4347966"/>
            <a:ext cx="1837476" cy="3464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识别与表达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95382" y="5229260"/>
            <a:ext cx="3584338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观察一位重要他人的主要爱语，并用对应方式表达一次。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5588000" y="3149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0" name="Shape 7"/>
          <p:cNvSpPr/>
          <p:nvPr/>
        </p:nvSpPr>
        <p:spPr>
          <a:xfrm>
            <a:off x="5924550" y="3505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28600" y="85725"/>
                </a:moveTo>
                <a:cubicBezTo>
                  <a:pt x="228600" y="143589"/>
                  <a:pt x="177403" y="190500"/>
                  <a:pt x="114300" y="190500"/>
                </a:cubicBezTo>
                <a:cubicBezTo>
                  <a:pt x="98405" y="190500"/>
                  <a:pt x="83284" y="187523"/>
                  <a:pt x="69533" y="182166"/>
                </a:cubicBezTo>
                <a:lnTo>
                  <a:pt x="20955" y="207883"/>
                </a:lnTo>
                <a:cubicBezTo>
                  <a:pt x="15419" y="210800"/>
                  <a:pt x="8632" y="209788"/>
                  <a:pt x="4167" y="205383"/>
                </a:cubicBezTo>
                <a:cubicBezTo>
                  <a:pt x="-298" y="200978"/>
                  <a:pt x="-1310" y="194131"/>
                  <a:pt x="1667" y="188595"/>
                </a:cubicBezTo>
                <a:lnTo>
                  <a:pt x="22860" y="148590"/>
                </a:lnTo>
                <a:cubicBezTo>
                  <a:pt x="8513" y="131088"/>
                  <a:pt x="0" y="109299"/>
                  <a:pt x="0" y="85725"/>
                </a:cubicBezTo>
                <a:cubicBezTo>
                  <a:pt x="0" y="27861"/>
                  <a:pt x="51197" y="-19050"/>
                  <a:pt x="114300" y="-19050"/>
                </a:cubicBezTo>
                <a:cubicBezTo>
                  <a:pt x="177403" y="-19050"/>
                  <a:pt x="228600" y="27861"/>
                  <a:pt x="228600" y="85725"/>
                </a:cubicBezTo>
                <a:close/>
                <a:moveTo>
                  <a:pt x="228600" y="304800"/>
                </a:moveTo>
                <a:cubicBezTo>
                  <a:pt x="172581" y="304800"/>
                  <a:pt x="125968" y="267831"/>
                  <a:pt x="116205" y="219075"/>
                </a:cubicBezTo>
                <a:cubicBezTo>
                  <a:pt x="187643" y="218182"/>
                  <a:pt x="249734" y="167342"/>
                  <a:pt x="256580" y="98405"/>
                </a:cubicBezTo>
                <a:cubicBezTo>
                  <a:pt x="306169" y="109835"/>
                  <a:pt x="342900" y="150971"/>
                  <a:pt x="342900" y="200025"/>
                </a:cubicBezTo>
                <a:cubicBezTo>
                  <a:pt x="342900" y="223599"/>
                  <a:pt x="334387" y="245388"/>
                  <a:pt x="320040" y="262890"/>
                </a:cubicBezTo>
                <a:lnTo>
                  <a:pt x="341233" y="302895"/>
                </a:lnTo>
                <a:cubicBezTo>
                  <a:pt x="344150" y="308431"/>
                  <a:pt x="343138" y="315218"/>
                  <a:pt x="338733" y="319683"/>
                </a:cubicBezTo>
                <a:cubicBezTo>
                  <a:pt x="334328" y="324148"/>
                  <a:pt x="327481" y="325160"/>
                  <a:pt x="321945" y="322183"/>
                </a:cubicBezTo>
                <a:lnTo>
                  <a:pt x="273368" y="296466"/>
                </a:lnTo>
                <a:cubicBezTo>
                  <a:pt x="259616" y="301823"/>
                  <a:pt x="244495" y="304800"/>
                  <a:pt x="228600" y="3048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5236015" y="4347966"/>
            <a:ext cx="1837476" cy="3464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非暴力沟通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4290049" y="5229260"/>
            <a:ext cx="3584338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记录一次运用“观察-感受-需要-请求”四步骤的沟通实践。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9482667" y="3149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4" name="Shape 11"/>
          <p:cNvSpPr/>
          <p:nvPr/>
        </p:nvSpPr>
        <p:spPr>
          <a:xfrm>
            <a:off x="9838267" y="3505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25981" y="179"/>
                </a:moveTo>
                <a:cubicBezTo>
                  <a:pt x="220682" y="893"/>
                  <a:pt x="215741" y="3870"/>
                  <a:pt x="212646" y="8573"/>
                </a:cubicBezTo>
                <a:cubicBezTo>
                  <a:pt x="208598" y="14764"/>
                  <a:pt x="208478" y="22920"/>
                  <a:pt x="212408" y="29170"/>
                </a:cubicBezTo>
                <a:cubicBezTo>
                  <a:pt x="215741" y="34469"/>
                  <a:pt x="221635" y="36731"/>
                  <a:pt x="226576" y="40184"/>
                </a:cubicBezTo>
                <a:cubicBezTo>
                  <a:pt x="231041" y="43279"/>
                  <a:pt x="237053" y="48042"/>
                  <a:pt x="243066" y="54590"/>
                </a:cubicBezTo>
                <a:cubicBezTo>
                  <a:pt x="254972" y="67508"/>
                  <a:pt x="266581" y="86916"/>
                  <a:pt x="266581" y="114300"/>
                </a:cubicBezTo>
                <a:cubicBezTo>
                  <a:pt x="266581" y="124837"/>
                  <a:pt x="275094" y="133350"/>
                  <a:pt x="285631" y="133350"/>
                </a:cubicBezTo>
                <a:cubicBezTo>
                  <a:pt x="296168" y="133350"/>
                  <a:pt x="304681" y="124837"/>
                  <a:pt x="304681" y="114300"/>
                </a:cubicBezTo>
                <a:cubicBezTo>
                  <a:pt x="304681" y="75009"/>
                  <a:pt x="287715" y="46792"/>
                  <a:pt x="271046" y="28754"/>
                </a:cubicBezTo>
                <a:cubicBezTo>
                  <a:pt x="262771" y="19764"/>
                  <a:pt x="254496" y="13216"/>
                  <a:pt x="248245" y="8930"/>
                </a:cubicBezTo>
                <a:cubicBezTo>
                  <a:pt x="241697" y="4405"/>
                  <a:pt x="234255" y="-952"/>
                  <a:pt x="225862" y="179"/>
                </a:cubicBezTo>
                <a:close/>
                <a:moveTo>
                  <a:pt x="142875" y="76200"/>
                </a:moveTo>
                <a:cubicBezTo>
                  <a:pt x="108585" y="76200"/>
                  <a:pt x="80308" y="102156"/>
                  <a:pt x="76617" y="135434"/>
                </a:cubicBezTo>
                <a:cubicBezTo>
                  <a:pt x="75486" y="145911"/>
                  <a:pt x="66020" y="153412"/>
                  <a:pt x="55602" y="152281"/>
                </a:cubicBezTo>
                <a:cubicBezTo>
                  <a:pt x="45184" y="151150"/>
                  <a:pt x="37624" y="141684"/>
                  <a:pt x="38755" y="131266"/>
                </a:cubicBezTo>
                <a:cubicBezTo>
                  <a:pt x="44529" y="78879"/>
                  <a:pt x="88940" y="38100"/>
                  <a:pt x="142875" y="38100"/>
                </a:cubicBezTo>
                <a:cubicBezTo>
                  <a:pt x="200739" y="38100"/>
                  <a:pt x="247650" y="85011"/>
                  <a:pt x="247650" y="142875"/>
                </a:cubicBezTo>
                <a:cubicBezTo>
                  <a:pt x="247650" y="170259"/>
                  <a:pt x="237113" y="195203"/>
                  <a:pt x="219908" y="213896"/>
                </a:cubicBezTo>
                <a:cubicBezTo>
                  <a:pt x="212765" y="221635"/>
                  <a:pt x="209550" y="228660"/>
                  <a:pt x="209550" y="234553"/>
                </a:cubicBezTo>
                <a:lnTo>
                  <a:pt x="209550" y="238185"/>
                </a:lnTo>
                <a:cubicBezTo>
                  <a:pt x="209550" y="275034"/>
                  <a:pt x="179725" y="304860"/>
                  <a:pt x="142875" y="304860"/>
                </a:cubicBezTo>
                <a:cubicBezTo>
                  <a:pt x="132338" y="304860"/>
                  <a:pt x="123825" y="296347"/>
                  <a:pt x="123825" y="285810"/>
                </a:cubicBezTo>
                <a:cubicBezTo>
                  <a:pt x="123825" y="275273"/>
                  <a:pt x="132338" y="266760"/>
                  <a:pt x="142875" y="266760"/>
                </a:cubicBezTo>
                <a:cubicBezTo>
                  <a:pt x="158651" y="266760"/>
                  <a:pt x="171450" y="253960"/>
                  <a:pt x="171450" y="238185"/>
                </a:cubicBezTo>
                <a:lnTo>
                  <a:pt x="171450" y="234553"/>
                </a:lnTo>
                <a:cubicBezTo>
                  <a:pt x="171450" y="214967"/>
                  <a:pt x="181808" y="199072"/>
                  <a:pt x="191929" y="188119"/>
                </a:cubicBezTo>
                <a:cubicBezTo>
                  <a:pt x="202882" y="176212"/>
                  <a:pt x="209550" y="160377"/>
                  <a:pt x="209550" y="142935"/>
                </a:cubicBezTo>
                <a:cubicBezTo>
                  <a:pt x="209550" y="106085"/>
                  <a:pt x="179725" y="76260"/>
                  <a:pt x="142875" y="76260"/>
                </a:cubicBezTo>
                <a:close/>
                <a:moveTo>
                  <a:pt x="0" y="285750"/>
                </a:moveTo>
                <a:cubicBezTo>
                  <a:pt x="0" y="275236"/>
                  <a:pt x="8536" y="266700"/>
                  <a:pt x="19050" y="266700"/>
                </a:cubicBezTo>
                <a:cubicBezTo>
                  <a:pt x="29564" y="266700"/>
                  <a:pt x="38100" y="275236"/>
                  <a:pt x="38100" y="285750"/>
                </a:cubicBezTo>
                <a:cubicBezTo>
                  <a:pt x="38100" y="296264"/>
                  <a:pt x="29564" y="304800"/>
                  <a:pt x="19050" y="304800"/>
                </a:cubicBezTo>
                <a:cubicBezTo>
                  <a:pt x="8536" y="304800"/>
                  <a:pt x="0" y="296264"/>
                  <a:pt x="0" y="285750"/>
                </a:cubicBezTo>
                <a:close/>
                <a:moveTo>
                  <a:pt x="95250" y="228600"/>
                </a:moveTo>
                <a:cubicBezTo>
                  <a:pt x="105764" y="228600"/>
                  <a:pt x="114300" y="220064"/>
                  <a:pt x="114300" y="209550"/>
                </a:cubicBezTo>
                <a:cubicBezTo>
                  <a:pt x="114300" y="199036"/>
                  <a:pt x="105764" y="190500"/>
                  <a:pt x="95250" y="190500"/>
                </a:cubicBezTo>
                <a:cubicBezTo>
                  <a:pt x="84736" y="190500"/>
                  <a:pt x="76200" y="199036"/>
                  <a:pt x="76200" y="209550"/>
                </a:cubicBezTo>
                <a:cubicBezTo>
                  <a:pt x="76200" y="220064"/>
                  <a:pt x="84736" y="228600"/>
                  <a:pt x="95250" y="228600"/>
                </a:cubicBezTo>
                <a:close/>
                <a:moveTo>
                  <a:pt x="51554" y="215146"/>
                </a:moveTo>
                <a:cubicBezTo>
                  <a:pt x="44113" y="207705"/>
                  <a:pt x="32028" y="207705"/>
                  <a:pt x="24586" y="215146"/>
                </a:cubicBezTo>
                <a:cubicBezTo>
                  <a:pt x="17145" y="222587"/>
                  <a:pt x="17145" y="234672"/>
                  <a:pt x="24586" y="242114"/>
                </a:cubicBezTo>
                <a:lnTo>
                  <a:pt x="62686" y="280214"/>
                </a:lnTo>
                <a:cubicBezTo>
                  <a:pt x="70128" y="287655"/>
                  <a:pt x="82213" y="287655"/>
                  <a:pt x="89654" y="280214"/>
                </a:cubicBezTo>
                <a:cubicBezTo>
                  <a:pt x="97095" y="272772"/>
                  <a:pt x="97095" y="260687"/>
                  <a:pt x="89654" y="253246"/>
                </a:cubicBezTo>
                <a:lnTo>
                  <a:pt x="51554" y="215146"/>
                </a:lnTo>
                <a:close/>
                <a:moveTo>
                  <a:pt x="142875" y="123825"/>
                </a:moveTo>
                <a:cubicBezTo>
                  <a:pt x="132338" y="123825"/>
                  <a:pt x="123825" y="132338"/>
                  <a:pt x="123825" y="142875"/>
                </a:cubicBezTo>
                <a:cubicBezTo>
                  <a:pt x="123825" y="150793"/>
                  <a:pt x="117455" y="157163"/>
                  <a:pt x="109537" y="157163"/>
                </a:cubicBezTo>
                <a:cubicBezTo>
                  <a:pt x="101620" y="157163"/>
                  <a:pt x="95250" y="150793"/>
                  <a:pt x="95250" y="142875"/>
                </a:cubicBezTo>
                <a:cubicBezTo>
                  <a:pt x="95250" y="116562"/>
                  <a:pt x="116562" y="95250"/>
                  <a:pt x="142875" y="95250"/>
                </a:cubicBezTo>
                <a:cubicBezTo>
                  <a:pt x="169188" y="95250"/>
                  <a:pt x="190500" y="116562"/>
                  <a:pt x="190500" y="142875"/>
                </a:cubicBezTo>
                <a:cubicBezTo>
                  <a:pt x="190500" y="150793"/>
                  <a:pt x="184130" y="157163"/>
                  <a:pt x="176212" y="157163"/>
                </a:cubicBezTo>
                <a:cubicBezTo>
                  <a:pt x="168295" y="157163"/>
                  <a:pt x="161925" y="150793"/>
                  <a:pt x="161925" y="142875"/>
                </a:cubicBezTo>
                <a:cubicBezTo>
                  <a:pt x="161925" y="132338"/>
                  <a:pt x="153412" y="123825"/>
                  <a:pt x="142875" y="1238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2"/>
          <p:cNvSpPr/>
          <p:nvPr/>
        </p:nvSpPr>
        <p:spPr>
          <a:xfrm>
            <a:off x="9232282" y="4347966"/>
            <a:ext cx="1531230" cy="3464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深度倾听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8184716" y="5229260"/>
            <a:ext cx="3584338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练习一次不加评判的深度倾听，并记录对方的反应。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837565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8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沟通迷局：好意为何总被错过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8128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沟通的迷局：为何好意总被错过？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17494" y="1814530"/>
            <a:ext cx="1186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以下三种日常困境，哪个最让你有共鸣？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1" y="2743199"/>
            <a:ext cx="3517618" cy="2356892"/>
          </a:xfrm>
          <a:custGeom>
            <a:avLst/>
            <a:gdLst/>
            <a:ahLst/>
            <a:cxnLst/>
            <a:rect l="l" t="t" r="r" b="b"/>
            <a:pathLst>
              <a:path w="3759200" h="1574800">
                <a:moveTo>
                  <a:pt x="101606" y="0"/>
                </a:moveTo>
                <a:lnTo>
                  <a:pt x="3657594" y="0"/>
                </a:lnTo>
                <a:cubicBezTo>
                  <a:pt x="3713709" y="0"/>
                  <a:pt x="3759200" y="45491"/>
                  <a:pt x="3759200" y="101606"/>
                </a:cubicBezTo>
                <a:lnTo>
                  <a:pt x="3759200" y="1473194"/>
                </a:lnTo>
                <a:cubicBezTo>
                  <a:pt x="3759200" y="1529309"/>
                  <a:pt x="3713709" y="1574800"/>
                  <a:pt x="36575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875764" y="29972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49674" y="27682"/>
                </a:moveTo>
                <a:cubicBezTo>
                  <a:pt x="237083" y="10269"/>
                  <a:pt x="216902" y="0"/>
                  <a:pt x="195471" y="0"/>
                </a:cubicBezTo>
                <a:cubicBezTo>
                  <a:pt x="158502" y="0"/>
                  <a:pt x="128588" y="29914"/>
                  <a:pt x="128588" y="66883"/>
                </a:cubicBezTo>
                <a:lnTo>
                  <a:pt x="128588" y="69026"/>
                </a:lnTo>
                <a:cubicBezTo>
                  <a:pt x="128588" y="126534"/>
                  <a:pt x="201811" y="188149"/>
                  <a:pt x="237708" y="214848"/>
                </a:cubicBezTo>
                <a:cubicBezTo>
                  <a:pt x="249317" y="223510"/>
                  <a:pt x="264944" y="223510"/>
                  <a:pt x="276552" y="214848"/>
                </a:cubicBezTo>
                <a:cubicBezTo>
                  <a:pt x="312450" y="188059"/>
                  <a:pt x="385673" y="126534"/>
                  <a:pt x="385673" y="69026"/>
                </a:cubicBezTo>
                <a:lnTo>
                  <a:pt x="385673" y="66883"/>
                </a:lnTo>
                <a:cubicBezTo>
                  <a:pt x="385673" y="29914"/>
                  <a:pt x="355759" y="0"/>
                  <a:pt x="318790" y="0"/>
                </a:cubicBezTo>
                <a:cubicBezTo>
                  <a:pt x="297359" y="0"/>
                  <a:pt x="277178" y="10269"/>
                  <a:pt x="264587" y="27682"/>
                </a:cubicBezTo>
                <a:lnTo>
                  <a:pt x="257175" y="38130"/>
                </a:lnTo>
                <a:lnTo>
                  <a:pt x="249674" y="27682"/>
                </a:lnTo>
                <a:close/>
                <a:moveTo>
                  <a:pt x="97601" y="304949"/>
                </a:moveTo>
                <a:lnTo>
                  <a:pt x="59561" y="342900"/>
                </a:lnTo>
                <a:lnTo>
                  <a:pt x="28575" y="342900"/>
                </a:lnTo>
                <a:cubicBezTo>
                  <a:pt x="12769" y="342900"/>
                  <a:pt x="0" y="355669"/>
                  <a:pt x="0" y="371475"/>
                </a:cubicBezTo>
                <a:lnTo>
                  <a:pt x="0" y="428625"/>
                </a:lnTo>
                <a:cubicBezTo>
                  <a:pt x="0" y="444431"/>
                  <a:pt x="12769" y="457200"/>
                  <a:pt x="28575" y="457200"/>
                </a:cubicBezTo>
                <a:lnTo>
                  <a:pt x="314771" y="457200"/>
                </a:lnTo>
                <a:cubicBezTo>
                  <a:pt x="340668" y="457200"/>
                  <a:pt x="365939" y="448895"/>
                  <a:pt x="386834" y="433536"/>
                </a:cubicBezTo>
                <a:lnTo>
                  <a:pt x="499884" y="350222"/>
                </a:lnTo>
                <a:cubicBezTo>
                  <a:pt x="515779" y="338524"/>
                  <a:pt x="519172" y="316200"/>
                  <a:pt x="507474" y="300305"/>
                </a:cubicBezTo>
                <a:cubicBezTo>
                  <a:pt x="495776" y="284411"/>
                  <a:pt x="473452" y="281017"/>
                  <a:pt x="457557" y="292715"/>
                </a:cubicBezTo>
                <a:lnTo>
                  <a:pt x="350580" y="371475"/>
                </a:lnTo>
                <a:lnTo>
                  <a:pt x="250031" y="371475"/>
                </a:lnTo>
                <a:cubicBezTo>
                  <a:pt x="238155" y="371475"/>
                  <a:pt x="228600" y="361920"/>
                  <a:pt x="228600" y="350044"/>
                </a:cubicBezTo>
                <a:cubicBezTo>
                  <a:pt x="228600" y="338167"/>
                  <a:pt x="238155" y="328613"/>
                  <a:pt x="250031" y="328613"/>
                </a:cubicBezTo>
                <a:lnTo>
                  <a:pt x="314325" y="328613"/>
                </a:lnTo>
                <a:cubicBezTo>
                  <a:pt x="330131" y="328613"/>
                  <a:pt x="342900" y="315843"/>
                  <a:pt x="342900" y="300038"/>
                </a:cubicBezTo>
                <a:cubicBezTo>
                  <a:pt x="342900" y="284232"/>
                  <a:pt x="330131" y="271463"/>
                  <a:pt x="314325" y="271463"/>
                </a:cubicBezTo>
                <a:lnTo>
                  <a:pt x="178415" y="271463"/>
                </a:lnTo>
                <a:cubicBezTo>
                  <a:pt x="148144" y="271463"/>
                  <a:pt x="119033" y="283518"/>
                  <a:pt x="97601" y="304949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7" name="Text 4"/>
          <p:cNvSpPr/>
          <p:nvPr/>
        </p:nvSpPr>
        <p:spPr>
          <a:xfrm>
            <a:off x="1317854" y="3406169"/>
            <a:ext cx="173909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付出被无视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64482" y="4117369"/>
            <a:ext cx="3500677" cy="4826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我为他做了那么多，他却感觉不到我的爱。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4215077" y="2743200"/>
            <a:ext cx="3647395" cy="2356892"/>
          </a:xfrm>
          <a:custGeom>
            <a:avLst/>
            <a:gdLst/>
            <a:ahLst/>
            <a:cxnLst/>
            <a:rect l="l" t="t" r="r" b="b"/>
            <a:pathLst>
              <a:path w="3759200" h="1879600">
                <a:moveTo>
                  <a:pt x="101592" y="0"/>
                </a:moveTo>
                <a:lnTo>
                  <a:pt x="3657608" y="0"/>
                </a:lnTo>
                <a:cubicBezTo>
                  <a:pt x="3713716" y="0"/>
                  <a:pt x="3759200" y="45484"/>
                  <a:pt x="3759200" y="101592"/>
                </a:cubicBezTo>
                <a:lnTo>
                  <a:pt x="3759200" y="1778008"/>
                </a:lnTo>
                <a:cubicBezTo>
                  <a:pt x="3759200" y="1834116"/>
                  <a:pt x="3713716" y="1879600"/>
                  <a:pt x="3657608" y="1879600"/>
                </a:cubicBezTo>
                <a:lnTo>
                  <a:pt x="101592" y="1879600"/>
                </a:lnTo>
                <a:cubicBezTo>
                  <a:pt x="45484" y="1879600"/>
                  <a:pt x="0" y="1834116"/>
                  <a:pt x="0" y="17780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E6E6FA">
              <a:alpha val="70196"/>
            </a:srgbClr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5838825" y="3048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28588"/>
                </a:moveTo>
                <a:cubicBezTo>
                  <a:pt x="342900" y="215384"/>
                  <a:pt x="266105" y="285750"/>
                  <a:pt x="171450" y="285750"/>
                </a:cubicBezTo>
                <a:cubicBezTo>
                  <a:pt x="147608" y="285750"/>
                  <a:pt x="124926" y="281285"/>
                  <a:pt x="104299" y="273248"/>
                </a:cubicBezTo>
                <a:lnTo>
                  <a:pt x="31433" y="311825"/>
                </a:lnTo>
                <a:cubicBezTo>
                  <a:pt x="23128" y="316200"/>
                  <a:pt x="12948" y="314682"/>
                  <a:pt x="6251" y="308074"/>
                </a:cubicBezTo>
                <a:cubicBezTo>
                  <a:pt x="-446" y="301466"/>
                  <a:pt x="-1965" y="291197"/>
                  <a:pt x="2500" y="282893"/>
                </a:cubicBezTo>
                <a:lnTo>
                  <a:pt x="34290" y="222885"/>
                </a:lnTo>
                <a:cubicBezTo>
                  <a:pt x="12769" y="196632"/>
                  <a:pt x="0" y="163949"/>
                  <a:pt x="0" y="128588"/>
                </a:cubicBezTo>
                <a:cubicBezTo>
                  <a:pt x="0" y="41791"/>
                  <a:pt x="76795" y="-28575"/>
                  <a:pt x="171450" y="-28575"/>
                </a:cubicBezTo>
                <a:cubicBezTo>
                  <a:pt x="266105" y="-28575"/>
                  <a:pt x="342900" y="41791"/>
                  <a:pt x="342900" y="128588"/>
                </a:cubicBezTo>
                <a:close/>
                <a:moveTo>
                  <a:pt x="342900" y="457200"/>
                </a:moveTo>
                <a:cubicBezTo>
                  <a:pt x="258872" y="457200"/>
                  <a:pt x="188952" y="401747"/>
                  <a:pt x="174308" y="328613"/>
                </a:cubicBezTo>
                <a:cubicBezTo>
                  <a:pt x="281464" y="327273"/>
                  <a:pt x="374600" y="251014"/>
                  <a:pt x="384870" y="147608"/>
                </a:cubicBezTo>
                <a:cubicBezTo>
                  <a:pt x="459254" y="164753"/>
                  <a:pt x="514350" y="226457"/>
                  <a:pt x="514350" y="300038"/>
                </a:cubicBezTo>
                <a:cubicBezTo>
                  <a:pt x="514350" y="335399"/>
                  <a:pt x="501581" y="368082"/>
                  <a:pt x="480060" y="394335"/>
                </a:cubicBezTo>
                <a:lnTo>
                  <a:pt x="511850" y="454342"/>
                </a:lnTo>
                <a:cubicBezTo>
                  <a:pt x="516225" y="462647"/>
                  <a:pt x="514707" y="472827"/>
                  <a:pt x="508099" y="479524"/>
                </a:cubicBezTo>
                <a:cubicBezTo>
                  <a:pt x="501491" y="486221"/>
                  <a:pt x="491222" y="487740"/>
                  <a:pt x="482917" y="483275"/>
                </a:cubicBezTo>
                <a:lnTo>
                  <a:pt x="410051" y="444698"/>
                </a:lnTo>
                <a:cubicBezTo>
                  <a:pt x="389424" y="452735"/>
                  <a:pt x="366742" y="457200"/>
                  <a:pt x="342900" y="45720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1" name="Text 8"/>
          <p:cNvSpPr/>
          <p:nvPr/>
        </p:nvSpPr>
        <p:spPr>
          <a:xfrm>
            <a:off x="5280915" y="3456969"/>
            <a:ext cx="173909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吵架变指责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4212065" y="3901327"/>
            <a:ext cx="3734055" cy="9652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每次想解决问题，最后都变成互相攻击，问题还在。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8180123" y="2743199"/>
            <a:ext cx="3647395" cy="2356891"/>
          </a:xfrm>
          <a:custGeom>
            <a:avLst/>
            <a:gdLst/>
            <a:ahLst/>
            <a:cxnLst/>
            <a:rect l="l" t="t" r="r" b="b"/>
            <a:pathLst>
              <a:path w="3759200" h="1778000">
                <a:moveTo>
                  <a:pt x="101595" y="0"/>
                </a:moveTo>
                <a:lnTo>
                  <a:pt x="3657605" y="0"/>
                </a:lnTo>
                <a:cubicBezTo>
                  <a:pt x="3713714" y="0"/>
                  <a:pt x="3759200" y="45486"/>
                  <a:pt x="3759200" y="101595"/>
                </a:cubicBezTo>
                <a:lnTo>
                  <a:pt x="3759200" y="1676405"/>
                </a:lnTo>
                <a:cubicBezTo>
                  <a:pt x="3759200" y="1732514"/>
                  <a:pt x="3713714" y="1778000"/>
                  <a:pt x="3657605" y="1778000"/>
                </a:cubicBezTo>
                <a:lnTo>
                  <a:pt x="101595" y="1778000"/>
                </a:lnTo>
                <a:cubicBezTo>
                  <a:pt x="45486" y="1778000"/>
                  <a:pt x="0" y="1732514"/>
                  <a:pt x="0" y="1676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9830462" y="2997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8806" y="48756"/>
                </a:moveTo>
                <a:lnTo>
                  <a:pt x="413087" y="84475"/>
                </a:lnTo>
                <a:cubicBezTo>
                  <a:pt x="401925" y="95637"/>
                  <a:pt x="383798" y="95637"/>
                  <a:pt x="372636" y="84475"/>
                </a:cubicBezTo>
                <a:cubicBezTo>
                  <a:pt x="361474" y="73313"/>
                  <a:pt x="361474" y="55185"/>
                  <a:pt x="372636" y="44023"/>
                </a:cubicBezTo>
                <a:lnTo>
                  <a:pt x="408355" y="8305"/>
                </a:lnTo>
                <a:cubicBezTo>
                  <a:pt x="419517" y="-2858"/>
                  <a:pt x="437644" y="-2858"/>
                  <a:pt x="448806" y="8305"/>
                </a:cubicBezTo>
                <a:cubicBezTo>
                  <a:pt x="459968" y="19467"/>
                  <a:pt x="459968" y="37594"/>
                  <a:pt x="448806" y="48756"/>
                </a:cubicBezTo>
                <a:close/>
                <a:moveTo>
                  <a:pt x="163056" y="334506"/>
                </a:moveTo>
                <a:lnTo>
                  <a:pt x="48756" y="448806"/>
                </a:lnTo>
                <a:cubicBezTo>
                  <a:pt x="37594" y="459968"/>
                  <a:pt x="19467" y="459968"/>
                  <a:pt x="8305" y="448806"/>
                </a:cubicBezTo>
                <a:cubicBezTo>
                  <a:pt x="-2857" y="437644"/>
                  <a:pt x="-2857" y="419517"/>
                  <a:pt x="8305" y="408355"/>
                </a:cubicBezTo>
                <a:lnTo>
                  <a:pt x="122605" y="294055"/>
                </a:lnTo>
                <a:cubicBezTo>
                  <a:pt x="133767" y="282893"/>
                  <a:pt x="151894" y="282893"/>
                  <a:pt x="163056" y="294055"/>
                </a:cubicBezTo>
                <a:cubicBezTo>
                  <a:pt x="174218" y="305217"/>
                  <a:pt x="174218" y="323344"/>
                  <a:pt x="163056" y="334506"/>
                </a:cubicBezTo>
                <a:close/>
                <a:moveTo>
                  <a:pt x="214313" y="114300"/>
                </a:moveTo>
                <a:cubicBezTo>
                  <a:pt x="162877" y="114300"/>
                  <a:pt x="120461" y="153233"/>
                  <a:pt x="114925" y="203150"/>
                </a:cubicBezTo>
                <a:cubicBezTo>
                  <a:pt x="113228" y="218867"/>
                  <a:pt x="99030" y="230118"/>
                  <a:pt x="83403" y="228421"/>
                </a:cubicBezTo>
                <a:cubicBezTo>
                  <a:pt x="67776" y="226725"/>
                  <a:pt x="56436" y="212527"/>
                  <a:pt x="58132" y="196900"/>
                </a:cubicBezTo>
                <a:cubicBezTo>
                  <a:pt x="66794" y="118318"/>
                  <a:pt x="133410" y="57150"/>
                  <a:pt x="214313" y="57150"/>
                </a:cubicBezTo>
                <a:cubicBezTo>
                  <a:pt x="301109" y="57150"/>
                  <a:pt x="371475" y="127516"/>
                  <a:pt x="371475" y="214313"/>
                </a:cubicBezTo>
                <a:cubicBezTo>
                  <a:pt x="371475" y="255389"/>
                  <a:pt x="355669" y="292804"/>
                  <a:pt x="329863" y="320844"/>
                </a:cubicBezTo>
                <a:cubicBezTo>
                  <a:pt x="319147" y="332452"/>
                  <a:pt x="314325" y="342989"/>
                  <a:pt x="314325" y="351830"/>
                </a:cubicBezTo>
                <a:lnTo>
                  <a:pt x="314325" y="357277"/>
                </a:lnTo>
                <a:cubicBezTo>
                  <a:pt x="314325" y="412552"/>
                  <a:pt x="269587" y="457289"/>
                  <a:pt x="214313" y="457289"/>
                </a:cubicBezTo>
                <a:cubicBezTo>
                  <a:pt x="198507" y="457289"/>
                  <a:pt x="185738" y="444520"/>
                  <a:pt x="185738" y="428714"/>
                </a:cubicBezTo>
                <a:cubicBezTo>
                  <a:pt x="185738" y="412909"/>
                  <a:pt x="198507" y="400139"/>
                  <a:pt x="214313" y="400139"/>
                </a:cubicBezTo>
                <a:cubicBezTo>
                  <a:pt x="237976" y="400139"/>
                  <a:pt x="257175" y="380940"/>
                  <a:pt x="257175" y="357277"/>
                </a:cubicBezTo>
                <a:lnTo>
                  <a:pt x="257175" y="351830"/>
                </a:lnTo>
                <a:cubicBezTo>
                  <a:pt x="257175" y="322451"/>
                  <a:pt x="272713" y="298609"/>
                  <a:pt x="287893" y="282178"/>
                </a:cubicBezTo>
                <a:cubicBezTo>
                  <a:pt x="304324" y="264319"/>
                  <a:pt x="314325" y="240566"/>
                  <a:pt x="314325" y="214402"/>
                </a:cubicBezTo>
                <a:cubicBezTo>
                  <a:pt x="314325" y="159127"/>
                  <a:pt x="269587" y="114389"/>
                  <a:pt x="214313" y="114389"/>
                </a:cubicBezTo>
                <a:close/>
                <a:moveTo>
                  <a:pt x="214313" y="185738"/>
                </a:moveTo>
                <a:cubicBezTo>
                  <a:pt x="198507" y="185738"/>
                  <a:pt x="185738" y="198507"/>
                  <a:pt x="185738" y="214313"/>
                </a:cubicBezTo>
                <a:cubicBezTo>
                  <a:pt x="185738" y="226189"/>
                  <a:pt x="176183" y="235744"/>
                  <a:pt x="164306" y="235744"/>
                </a:cubicBezTo>
                <a:cubicBezTo>
                  <a:pt x="152430" y="235744"/>
                  <a:pt x="142875" y="226189"/>
                  <a:pt x="142875" y="214313"/>
                </a:cubicBezTo>
                <a:cubicBezTo>
                  <a:pt x="142875" y="174843"/>
                  <a:pt x="174843" y="142875"/>
                  <a:pt x="214313" y="142875"/>
                </a:cubicBezTo>
                <a:cubicBezTo>
                  <a:pt x="253782" y="142875"/>
                  <a:pt x="285750" y="174843"/>
                  <a:pt x="285750" y="214313"/>
                </a:cubicBezTo>
                <a:cubicBezTo>
                  <a:pt x="285750" y="226189"/>
                  <a:pt x="276195" y="235744"/>
                  <a:pt x="264319" y="235744"/>
                </a:cubicBezTo>
                <a:cubicBezTo>
                  <a:pt x="252442" y="235744"/>
                  <a:pt x="242888" y="226189"/>
                  <a:pt x="242888" y="214313"/>
                </a:cubicBezTo>
                <a:cubicBezTo>
                  <a:pt x="242888" y="198507"/>
                  <a:pt x="230118" y="185738"/>
                  <a:pt x="214313" y="185738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5" name="Text 12"/>
          <p:cNvSpPr/>
          <p:nvPr/>
        </p:nvSpPr>
        <p:spPr>
          <a:xfrm>
            <a:off x="9243977" y="3406169"/>
            <a:ext cx="173909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关心被曲解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8120033" y="3850527"/>
            <a:ext cx="3850745" cy="9652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我的话明明是关心，为什么他总听成指责和否定？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152400" y="5719855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问题或许出在：我们说着不同的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爱的语言 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05175" y="876300"/>
            <a:ext cx="6096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解码差异：接收爱的“天线”不同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777067" y="2311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129492" y="2692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478988" y="-23485"/>
                </a:moveTo>
                <a:cubicBezTo>
                  <a:pt x="487740" y="-26610"/>
                  <a:pt x="497384" y="-24378"/>
                  <a:pt x="503992" y="-17859"/>
                </a:cubicBezTo>
                <a:cubicBezTo>
                  <a:pt x="510600" y="-11341"/>
                  <a:pt x="512743" y="-1607"/>
                  <a:pt x="509617" y="7144"/>
                </a:cubicBezTo>
                <a:lnTo>
                  <a:pt x="350669" y="450860"/>
                </a:lnTo>
                <a:cubicBezTo>
                  <a:pt x="346204" y="463272"/>
                  <a:pt x="334506" y="471488"/>
                  <a:pt x="321379" y="471488"/>
                </a:cubicBezTo>
                <a:cubicBezTo>
                  <a:pt x="308699" y="471488"/>
                  <a:pt x="297269" y="463808"/>
                  <a:pt x="292537" y="452110"/>
                </a:cubicBezTo>
                <a:lnTo>
                  <a:pt x="235208" y="311021"/>
                </a:lnTo>
                <a:cubicBezTo>
                  <a:pt x="231190" y="301198"/>
                  <a:pt x="232976" y="289947"/>
                  <a:pt x="239851" y="281910"/>
                </a:cubicBezTo>
                <a:lnTo>
                  <a:pt x="324237" y="181541"/>
                </a:lnTo>
                <a:cubicBezTo>
                  <a:pt x="328791" y="176093"/>
                  <a:pt x="328434" y="168146"/>
                  <a:pt x="323433" y="163145"/>
                </a:cubicBezTo>
                <a:cubicBezTo>
                  <a:pt x="318433" y="158145"/>
                  <a:pt x="310396" y="157788"/>
                  <a:pt x="305038" y="162342"/>
                </a:cubicBezTo>
                <a:lnTo>
                  <a:pt x="204668" y="246549"/>
                </a:lnTo>
                <a:cubicBezTo>
                  <a:pt x="196542" y="253335"/>
                  <a:pt x="185380" y="255121"/>
                  <a:pt x="175558" y="251192"/>
                </a:cubicBezTo>
                <a:lnTo>
                  <a:pt x="34022" y="193596"/>
                </a:lnTo>
                <a:cubicBezTo>
                  <a:pt x="22324" y="188863"/>
                  <a:pt x="14645" y="177433"/>
                  <a:pt x="14645" y="164753"/>
                </a:cubicBezTo>
                <a:cubicBezTo>
                  <a:pt x="14645" y="151626"/>
                  <a:pt x="22860" y="139928"/>
                  <a:pt x="35272" y="135463"/>
                </a:cubicBezTo>
                <a:lnTo>
                  <a:pt x="478988" y="-23485"/>
                </a:ln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6" name="Text 3"/>
          <p:cNvSpPr/>
          <p:nvPr/>
        </p:nvSpPr>
        <p:spPr>
          <a:xfrm>
            <a:off x="2878667" y="3683000"/>
            <a:ext cx="1016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发送方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396906" y="4062573"/>
            <a:ext cx="3708336" cy="8309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用自己习惯的方式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表达爱意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5336069" y="2844800"/>
            <a:ext cx="1519862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频道错位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5838825" y="32258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420231" y="334506"/>
                </a:moveTo>
                <a:lnTo>
                  <a:pt x="505956" y="248781"/>
                </a:lnTo>
                <a:cubicBezTo>
                  <a:pt x="517118" y="237619"/>
                  <a:pt x="517118" y="219492"/>
                  <a:pt x="505956" y="208330"/>
                </a:cubicBezTo>
                <a:lnTo>
                  <a:pt x="420231" y="122605"/>
                </a:lnTo>
                <a:cubicBezTo>
                  <a:pt x="409069" y="111443"/>
                  <a:pt x="390942" y="111443"/>
                  <a:pt x="379780" y="122605"/>
                </a:cubicBezTo>
                <a:cubicBezTo>
                  <a:pt x="368618" y="133767"/>
                  <a:pt x="368618" y="151894"/>
                  <a:pt x="379780" y="163056"/>
                </a:cubicBezTo>
                <a:lnTo>
                  <a:pt x="416749" y="200025"/>
                </a:lnTo>
                <a:lnTo>
                  <a:pt x="97512" y="200025"/>
                </a:lnTo>
                <a:lnTo>
                  <a:pt x="134481" y="163056"/>
                </a:lnTo>
                <a:cubicBezTo>
                  <a:pt x="145643" y="151894"/>
                  <a:pt x="145643" y="133767"/>
                  <a:pt x="134481" y="122605"/>
                </a:cubicBezTo>
                <a:cubicBezTo>
                  <a:pt x="123319" y="111443"/>
                  <a:pt x="105192" y="111443"/>
                  <a:pt x="94030" y="122605"/>
                </a:cubicBezTo>
                <a:lnTo>
                  <a:pt x="8305" y="208330"/>
                </a:lnTo>
                <a:cubicBezTo>
                  <a:pt x="2947" y="213687"/>
                  <a:pt x="-89" y="220920"/>
                  <a:pt x="-89" y="228511"/>
                </a:cubicBezTo>
                <a:cubicBezTo>
                  <a:pt x="-89" y="236101"/>
                  <a:pt x="2947" y="243334"/>
                  <a:pt x="8305" y="248692"/>
                </a:cubicBezTo>
                <a:lnTo>
                  <a:pt x="94030" y="334417"/>
                </a:lnTo>
                <a:cubicBezTo>
                  <a:pt x="105192" y="345579"/>
                  <a:pt x="123319" y="345579"/>
                  <a:pt x="134481" y="334417"/>
                </a:cubicBezTo>
                <a:cubicBezTo>
                  <a:pt x="145643" y="323255"/>
                  <a:pt x="145643" y="305127"/>
                  <a:pt x="134481" y="293965"/>
                </a:cubicBezTo>
                <a:lnTo>
                  <a:pt x="97512" y="256996"/>
                </a:lnTo>
                <a:lnTo>
                  <a:pt x="416749" y="256996"/>
                </a:lnTo>
                <a:lnTo>
                  <a:pt x="379780" y="293965"/>
                </a:lnTo>
                <a:cubicBezTo>
                  <a:pt x="368618" y="305127"/>
                  <a:pt x="368618" y="323255"/>
                  <a:pt x="379780" y="334417"/>
                </a:cubicBezTo>
                <a:cubicBezTo>
                  <a:pt x="390942" y="345579"/>
                  <a:pt x="409069" y="345579"/>
                  <a:pt x="420231" y="33441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/>
        </p:spPr>
      </p:sp>
      <p:sp>
        <p:nvSpPr>
          <p:cNvPr id="10" name="Text 7"/>
          <p:cNvSpPr/>
          <p:nvPr/>
        </p:nvSpPr>
        <p:spPr>
          <a:xfrm>
            <a:off x="5336069" y="3759200"/>
            <a:ext cx="1519862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信号丢失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Shape 8"/>
          <p:cNvSpPr/>
          <p:nvPr/>
        </p:nvSpPr>
        <p:spPr>
          <a:xfrm>
            <a:off x="8195734" y="2311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>
              <a:alpha val="7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8576734" y="2692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07169" y="0"/>
                </a:moveTo>
                <a:cubicBezTo>
                  <a:pt x="345222" y="0"/>
                  <a:pt x="457200" y="111978"/>
                  <a:pt x="457200" y="250031"/>
                </a:cubicBezTo>
                <a:cubicBezTo>
                  <a:pt x="457200" y="261908"/>
                  <a:pt x="447645" y="271463"/>
                  <a:pt x="435769" y="271463"/>
                </a:cubicBezTo>
                <a:cubicBezTo>
                  <a:pt x="423892" y="271463"/>
                  <a:pt x="414338" y="261908"/>
                  <a:pt x="414338" y="250031"/>
                </a:cubicBezTo>
                <a:cubicBezTo>
                  <a:pt x="414338" y="135642"/>
                  <a:pt x="321558" y="42863"/>
                  <a:pt x="207169" y="42863"/>
                </a:cubicBezTo>
                <a:cubicBezTo>
                  <a:pt x="195292" y="42863"/>
                  <a:pt x="185738" y="33308"/>
                  <a:pt x="185738" y="21431"/>
                </a:cubicBezTo>
                <a:cubicBezTo>
                  <a:pt x="185738" y="9555"/>
                  <a:pt x="195292" y="0"/>
                  <a:pt x="207169" y="0"/>
                </a:cubicBezTo>
                <a:close/>
                <a:moveTo>
                  <a:pt x="185738" y="107156"/>
                </a:moveTo>
                <a:cubicBezTo>
                  <a:pt x="185738" y="95280"/>
                  <a:pt x="195292" y="85725"/>
                  <a:pt x="207169" y="85725"/>
                </a:cubicBezTo>
                <a:cubicBezTo>
                  <a:pt x="297894" y="85725"/>
                  <a:pt x="371475" y="159306"/>
                  <a:pt x="371475" y="250031"/>
                </a:cubicBezTo>
                <a:cubicBezTo>
                  <a:pt x="371475" y="261908"/>
                  <a:pt x="361920" y="271463"/>
                  <a:pt x="350044" y="271463"/>
                </a:cubicBezTo>
                <a:cubicBezTo>
                  <a:pt x="338167" y="271463"/>
                  <a:pt x="328613" y="261908"/>
                  <a:pt x="328613" y="250031"/>
                </a:cubicBezTo>
                <a:cubicBezTo>
                  <a:pt x="328613" y="182969"/>
                  <a:pt x="274231" y="128588"/>
                  <a:pt x="207169" y="128588"/>
                </a:cubicBezTo>
                <a:cubicBezTo>
                  <a:pt x="195292" y="128588"/>
                  <a:pt x="185738" y="119033"/>
                  <a:pt x="185738" y="107156"/>
                </a:cubicBezTo>
                <a:close/>
                <a:moveTo>
                  <a:pt x="23574" y="127427"/>
                </a:moveTo>
                <a:cubicBezTo>
                  <a:pt x="31433" y="111442"/>
                  <a:pt x="52507" y="109657"/>
                  <a:pt x="65097" y="122247"/>
                </a:cubicBezTo>
                <a:lnTo>
                  <a:pt x="179844" y="236994"/>
                </a:lnTo>
                <a:lnTo>
                  <a:pt x="208419" y="208419"/>
                </a:lnTo>
                <a:cubicBezTo>
                  <a:pt x="219581" y="197257"/>
                  <a:pt x="237708" y="197257"/>
                  <a:pt x="248870" y="208419"/>
                </a:cubicBezTo>
                <a:cubicBezTo>
                  <a:pt x="260033" y="219581"/>
                  <a:pt x="260033" y="237708"/>
                  <a:pt x="248870" y="248870"/>
                </a:cubicBezTo>
                <a:lnTo>
                  <a:pt x="220295" y="277445"/>
                </a:lnTo>
                <a:lnTo>
                  <a:pt x="335042" y="392192"/>
                </a:lnTo>
                <a:cubicBezTo>
                  <a:pt x="347633" y="404783"/>
                  <a:pt x="345758" y="425768"/>
                  <a:pt x="329863" y="433715"/>
                </a:cubicBezTo>
                <a:cubicBezTo>
                  <a:pt x="299323" y="448806"/>
                  <a:pt x="265033" y="457289"/>
                  <a:pt x="228689" y="457289"/>
                </a:cubicBezTo>
                <a:cubicBezTo>
                  <a:pt x="102424" y="457289"/>
                  <a:pt x="89" y="354955"/>
                  <a:pt x="89" y="228689"/>
                </a:cubicBezTo>
                <a:cubicBezTo>
                  <a:pt x="89" y="192345"/>
                  <a:pt x="8572" y="157966"/>
                  <a:pt x="23664" y="127516"/>
                </a:cubicBez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13" name="Text 10"/>
          <p:cNvSpPr/>
          <p:nvPr/>
        </p:nvSpPr>
        <p:spPr>
          <a:xfrm>
            <a:off x="8297334" y="3683000"/>
            <a:ext cx="1016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接收方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7523633" y="4381357"/>
            <a:ext cx="302060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期待对方用自己喜欢的方式来表达爱意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3185530" y="5499100"/>
            <a:ext cx="6335290" cy="48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问题不在于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爱的多少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，而在于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语言是否对齐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测评解锁：找到你的主要爱语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" y="568960"/>
            <a:ext cx="5054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爱的语言测评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3999" y="1097508"/>
            <a:ext cx="5181151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发现你的主要爱语，找到接收爱的最佳“天线”。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253999" y="2466112"/>
            <a:ext cx="4965272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请根据你的第一感觉，选择最符合你的选项。这不是考试，没有对错。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254000" y="3378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Shape 4"/>
          <p:cNvSpPr/>
          <p:nvPr/>
        </p:nvSpPr>
        <p:spPr>
          <a:xfrm>
            <a:off x="355600" y="3479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190500"/>
                </a:moveTo>
                <a:cubicBezTo>
                  <a:pt x="157718" y="190500"/>
                  <a:pt x="203200" y="147836"/>
                  <a:pt x="203200" y="95250"/>
                </a:cubicBezTo>
                <a:cubicBezTo>
                  <a:pt x="203200" y="42664"/>
                  <a:pt x="157718" y="0"/>
                  <a:pt x="101600" y="0"/>
                </a:cubicBezTo>
                <a:cubicBezTo>
                  <a:pt x="45482" y="0"/>
                  <a:pt x="0" y="42664"/>
                  <a:pt x="0" y="95250"/>
                </a:cubicBezTo>
                <a:cubicBezTo>
                  <a:pt x="0" y="116800"/>
                  <a:pt x="7620" y="136644"/>
                  <a:pt x="20479" y="152598"/>
                </a:cubicBezTo>
                <a:lnTo>
                  <a:pt x="1111" y="189230"/>
                </a:lnTo>
                <a:cubicBezTo>
                  <a:pt x="-794" y="192802"/>
                  <a:pt x="-198" y="197168"/>
                  <a:pt x="2540" y="200144"/>
                </a:cubicBezTo>
                <a:cubicBezTo>
                  <a:pt x="5278" y="203121"/>
                  <a:pt x="9604" y="204033"/>
                  <a:pt x="13295" y="202446"/>
                </a:cubicBezTo>
                <a:lnTo>
                  <a:pt x="60285" y="182324"/>
                </a:lnTo>
                <a:cubicBezTo>
                  <a:pt x="72906" y="187563"/>
                  <a:pt x="86876" y="190500"/>
                  <a:pt x="101600" y="190500"/>
                </a:cubicBezTo>
                <a:close/>
                <a:moveTo>
                  <a:pt x="50800" y="82550"/>
                </a:moveTo>
                <a:cubicBezTo>
                  <a:pt x="57809" y="82550"/>
                  <a:pt x="63500" y="88241"/>
                  <a:pt x="63500" y="95250"/>
                </a:cubicBezTo>
                <a:cubicBezTo>
                  <a:pt x="63500" y="102259"/>
                  <a:pt x="57809" y="107950"/>
                  <a:pt x="50800" y="107950"/>
                </a:cubicBezTo>
                <a:cubicBezTo>
                  <a:pt x="43791" y="107950"/>
                  <a:pt x="38100" y="102259"/>
                  <a:pt x="38100" y="95250"/>
                </a:cubicBezTo>
                <a:cubicBezTo>
                  <a:pt x="38100" y="88241"/>
                  <a:pt x="43791" y="82550"/>
                  <a:pt x="50800" y="82550"/>
                </a:cubicBezTo>
                <a:close/>
                <a:moveTo>
                  <a:pt x="101600" y="82550"/>
                </a:moveTo>
                <a:cubicBezTo>
                  <a:pt x="108609" y="82550"/>
                  <a:pt x="114300" y="88241"/>
                  <a:pt x="114300" y="95250"/>
                </a:cubicBezTo>
                <a:cubicBezTo>
                  <a:pt x="114300" y="102259"/>
                  <a:pt x="108609" y="107950"/>
                  <a:pt x="101600" y="107950"/>
                </a:cubicBezTo>
                <a:cubicBezTo>
                  <a:pt x="94591" y="107950"/>
                  <a:pt x="88900" y="102259"/>
                  <a:pt x="88900" y="95250"/>
                </a:cubicBezTo>
                <a:cubicBezTo>
                  <a:pt x="88900" y="88241"/>
                  <a:pt x="94591" y="82550"/>
                  <a:pt x="101600" y="82550"/>
                </a:cubicBezTo>
                <a:close/>
                <a:moveTo>
                  <a:pt x="139700" y="95250"/>
                </a:moveTo>
                <a:cubicBezTo>
                  <a:pt x="139700" y="88241"/>
                  <a:pt x="145391" y="82550"/>
                  <a:pt x="152400" y="82550"/>
                </a:cubicBezTo>
                <a:cubicBezTo>
                  <a:pt x="159409" y="82550"/>
                  <a:pt x="165100" y="88241"/>
                  <a:pt x="165100" y="95250"/>
                </a:cubicBezTo>
                <a:cubicBezTo>
                  <a:pt x="165100" y="102259"/>
                  <a:pt x="159409" y="107950"/>
                  <a:pt x="152400" y="107950"/>
                </a:cubicBezTo>
                <a:cubicBezTo>
                  <a:pt x="145391" y="107950"/>
                  <a:pt x="139700" y="102259"/>
                  <a:pt x="139700" y="952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812799" y="3494812"/>
            <a:ext cx="2495480" cy="2288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肯定的言辞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1" y="3987799"/>
            <a:ext cx="812798" cy="583971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0" name="Shape 7"/>
          <p:cNvSpPr/>
          <p:nvPr/>
        </p:nvSpPr>
        <p:spPr>
          <a:xfrm>
            <a:off x="289959" y="3962169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57675" y="0"/>
                  <a:pt x="203200" y="45525"/>
                  <a:pt x="203200" y="101600"/>
                </a:cubicBezTo>
                <a:cubicBezTo>
                  <a:pt x="203200" y="157675"/>
                  <a:pt x="157675" y="203200"/>
                  <a:pt x="101600" y="203200"/>
                </a:cubicBezTo>
                <a:cubicBezTo>
                  <a:pt x="45525" y="203200"/>
                  <a:pt x="0" y="157675"/>
                  <a:pt x="0" y="101600"/>
                </a:cubicBezTo>
                <a:cubicBezTo>
                  <a:pt x="0" y="45525"/>
                  <a:pt x="45525" y="0"/>
                  <a:pt x="101600" y="0"/>
                </a:cubicBezTo>
                <a:close/>
                <a:moveTo>
                  <a:pt x="92075" y="47625"/>
                </a:moveTo>
                <a:lnTo>
                  <a:pt x="92075" y="101600"/>
                </a:lnTo>
                <a:cubicBezTo>
                  <a:pt x="92075" y="104775"/>
                  <a:pt x="93663" y="107752"/>
                  <a:pt x="96322" y="109538"/>
                </a:cubicBezTo>
                <a:lnTo>
                  <a:pt x="134422" y="134938"/>
                </a:lnTo>
                <a:cubicBezTo>
                  <a:pt x="138787" y="137874"/>
                  <a:pt x="144701" y="136684"/>
                  <a:pt x="147638" y="132278"/>
                </a:cubicBezTo>
                <a:cubicBezTo>
                  <a:pt x="150574" y="127873"/>
                  <a:pt x="149384" y="121999"/>
                  <a:pt x="144978" y="119063"/>
                </a:cubicBezTo>
                <a:lnTo>
                  <a:pt x="111125" y="96520"/>
                </a:lnTo>
                <a:lnTo>
                  <a:pt x="111125" y="47625"/>
                </a:lnTo>
                <a:cubicBezTo>
                  <a:pt x="111125" y="42347"/>
                  <a:pt x="106878" y="38100"/>
                  <a:pt x="101600" y="38100"/>
                </a:cubicBezTo>
                <a:cubicBezTo>
                  <a:pt x="96322" y="38100"/>
                  <a:pt x="92075" y="42347"/>
                  <a:pt x="92075" y="476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812799" y="4053612"/>
            <a:ext cx="2495480" cy="2288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精心的时刻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254000" y="44958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3" name="Shape 10"/>
          <p:cNvSpPr/>
          <p:nvPr/>
        </p:nvSpPr>
        <p:spPr>
          <a:xfrm>
            <a:off x="355600" y="4597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27595" y="27305"/>
                </a:moveTo>
                <a:cubicBezTo>
                  <a:pt x="130612" y="22185"/>
                  <a:pt x="136088" y="19050"/>
                  <a:pt x="142002" y="19050"/>
                </a:cubicBezTo>
                <a:lnTo>
                  <a:pt x="142875" y="19050"/>
                </a:lnTo>
                <a:cubicBezTo>
                  <a:pt x="151646" y="19050"/>
                  <a:pt x="158750" y="26154"/>
                  <a:pt x="158750" y="34925"/>
                </a:cubicBezTo>
                <a:cubicBezTo>
                  <a:pt x="158750" y="43696"/>
                  <a:pt x="151646" y="50800"/>
                  <a:pt x="142875" y="50800"/>
                </a:cubicBezTo>
                <a:lnTo>
                  <a:pt x="113784" y="50800"/>
                </a:lnTo>
                <a:lnTo>
                  <a:pt x="127595" y="27305"/>
                </a:lnTo>
                <a:close/>
                <a:moveTo>
                  <a:pt x="75605" y="27305"/>
                </a:moveTo>
                <a:lnTo>
                  <a:pt x="89416" y="50800"/>
                </a:lnTo>
                <a:lnTo>
                  <a:pt x="60325" y="50800"/>
                </a:lnTo>
                <a:cubicBezTo>
                  <a:pt x="51554" y="50800"/>
                  <a:pt x="44450" y="43696"/>
                  <a:pt x="44450" y="34925"/>
                </a:cubicBezTo>
                <a:cubicBezTo>
                  <a:pt x="44450" y="26154"/>
                  <a:pt x="51554" y="19050"/>
                  <a:pt x="60325" y="19050"/>
                </a:cubicBezTo>
                <a:lnTo>
                  <a:pt x="61198" y="19050"/>
                </a:lnTo>
                <a:cubicBezTo>
                  <a:pt x="67112" y="19050"/>
                  <a:pt x="72628" y="22185"/>
                  <a:pt x="75605" y="27305"/>
                </a:cubicBezTo>
                <a:close/>
                <a:moveTo>
                  <a:pt x="111165" y="17661"/>
                </a:moveTo>
                <a:lnTo>
                  <a:pt x="101600" y="33933"/>
                </a:lnTo>
                <a:lnTo>
                  <a:pt x="92035" y="17661"/>
                </a:lnTo>
                <a:cubicBezTo>
                  <a:pt x="85606" y="6707"/>
                  <a:pt x="73858" y="0"/>
                  <a:pt x="61198" y="0"/>
                </a:cubicBezTo>
                <a:lnTo>
                  <a:pt x="60325" y="0"/>
                </a:lnTo>
                <a:cubicBezTo>
                  <a:pt x="41037" y="0"/>
                  <a:pt x="25400" y="15637"/>
                  <a:pt x="25400" y="34925"/>
                </a:cubicBezTo>
                <a:cubicBezTo>
                  <a:pt x="25400" y="40640"/>
                  <a:pt x="26789" y="46038"/>
                  <a:pt x="29210" y="50800"/>
                </a:cubicBezTo>
                <a:lnTo>
                  <a:pt x="12700" y="50800"/>
                </a:lnTo>
                <a:cubicBezTo>
                  <a:pt x="5675" y="50800"/>
                  <a:pt x="0" y="56475"/>
                  <a:pt x="0" y="63500"/>
                </a:cubicBezTo>
                <a:lnTo>
                  <a:pt x="0" y="76200"/>
                </a:lnTo>
                <a:cubicBezTo>
                  <a:pt x="0" y="83225"/>
                  <a:pt x="5675" y="88900"/>
                  <a:pt x="12700" y="88900"/>
                </a:cubicBezTo>
                <a:lnTo>
                  <a:pt x="190500" y="88900"/>
                </a:lnTo>
                <a:cubicBezTo>
                  <a:pt x="197525" y="88900"/>
                  <a:pt x="203200" y="83225"/>
                  <a:pt x="203200" y="76200"/>
                </a:cubicBezTo>
                <a:lnTo>
                  <a:pt x="203200" y="63500"/>
                </a:lnTo>
                <a:cubicBezTo>
                  <a:pt x="203200" y="56475"/>
                  <a:pt x="197525" y="50800"/>
                  <a:pt x="190500" y="50800"/>
                </a:cubicBezTo>
                <a:lnTo>
                  <a:pt x="173990" y="50800"/>
                </a:lnTo>
                <a:cubicBezTo>
                  <a:pt x="176411" y="46038"/>
                  <a:pt x="177800" y="40640"/>
                  <a:pt x="177800" y="34925"/>
                </a:cubicBezTo>
                <a:cubicBezTo>
                  <a:pt x="177800" y="15637"/>
                  <a:pt x="162163" y="0"/>
                  <a:pt x="142875" y="0"/>
                </a:cubicBezTo>
                <a:lnTo>
                  <a:pt x="142002" y="0"/>
                </a:lnTo>
                <a:cubicBezTo>
                  <a:pt x="129342" y="0"/>
                  <a:pt x="117594" y="6707"/>
                  <a:pt x="111165" y="17621"/>
                </a:cubicBezTo>
                <a:close/>
                <a:moveTo>
                  <a:pt x="190500" y="107950"/>
                </a:moveTo>
                <a:lnTo>
                  <a:pt x="111125" y="107950"/>
                </a:lnTo>
                <a:lnTo>
                  <a:pt x="111125" y="190500"/>
                </a:lnTo>
                <a:lnTo>
                  <a:pt x="165100" y="190500"/>
                </a:lnTo>
                <a:cubicBezTo>
                  <a:pt x="179110" y="190500"/>
                  <a:pt x="190500" y="179110"/>
                  <a:pt x="190500" y="165100"/>
                </a:cubicBezTo>
                <a:lnTo>
                  <a:pt x="190500" y="107950"/>
                </a:lnTo>
                <a:close/>
                <a:moveTo>
                  <a:pt x="92075" y="107950"/>
                </a:moveTo>
                <a:lnTo>
                  <a:pt x="12700" y="107950"/>
                </a:lnTo>
                <a:lnTo>
                  <a:pt x="12700" y="165100"/>
                </a:lnTo>
                <a:cubicBezTo>
                  <a:pt x="12700" y="179110"/>
                  <a:pt x="24090" y="190500"/>
                  <a:pt x="38100" y="190500"/>
                </a:cubicBezTo>
                <a:lnTo>
                  <a:pt x="92075" y="190500"/>
                </a:lnTo>
                <a:lnTo>
                  <a:pt x="92075" y="10795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812798" y="4612412"/>
            <a:ext cx="2079567" cy="2288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接受礼物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254000" y="5054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6" name="Shape 13"/>
          <p:cNvSpPr/>
          <p:nvPr/>
        </p:nvSpPr>
        <p:spPr>
          <a:xfrm>
            <a:off x="342900" y="51562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06720" y="21114"/>
                </a:moveTo>
                <a:lnTo>
                  <a:pt x="60444" y="72549"/>
                </a:lnTo>
                <a:cubicBezTo>
                  <a:pt x="58618" y="74573"/>
                  <a:pt x="58698" y="77708"/>
                  <a:pt x="60643" y="79653"/>
                </a:cubicBezTo>
                <a:cubicBezTo>
                  <a:pt x="72747" y="91758"/>
                  <a:pt x="92393" y="91758"/>
                  <a:pt x="104497" y="79653"/>
                </a:cubicBezTo>
                <a:lnTo>
                  <a:pt x="117118" y="67032"/>
                </a:lnTo>
                <a:cubicBezTo>
                  <a:pt x="118785" y="65365"/>
                  <a:pt x="120888" y="64453"/>
                  <a:pt x="123031" y="64294"/>
                </a:cubicBezTo>
                <a:cubicBezTo>
                  <a:pt x="125730" y="64056"/>
                  <a:pt x="128508" y="64968"/>
                  <a:pt x="130572" y="67032"/>
                </a:cubicBezTo>
                <a:lnTo>
                  <a:pt x="200660" y="136525"/>
                </a:lnTo>
                <a:lnTo>
                  <a:pt x="228600" y="114300"/>
                </a:lnTo>
                <a:lnTo>
                  <a:pt x="228600" y="0"/>
                </a:lnTo>
                <a:lnTo>
                  <a:pt x="184150" y="25400"/>
                </a:lnTo>
                <a:lnTo>
                  <a:pt x="174704" y="19090"/>
                </a:lnTo>
                <a:cubicBezTo>
                  <a:pt x="168434" y="14923"/>
                  <a:pt x="161092" y="12700"/>
                  <a:pt x="153551" y="12700"/>
                </a:cubicBezTo>
                <a:lnTo>
                  <a:pt x="125611" y="12700"/>
                </a:lnTo>
                <a:cubicBezTo>
                  <a:pt x="125174" y="12700"/>
                  <a:pt x="124698" y="12700"/>
                  <a:pt x="124262" y="12740"/>
                </a:cubicBezTo>
                <a:cubicBezTo>
                  <a:pt x="117554" y="13097"/>
                  <a:pt x="111244" y="16113"/>
                  <a:pt x="106720" y="21114"/>
                </a:cubicBezTo>
                <a:close/>
                <a:moveTo>
                  <a:pt x="46276" y="59809"/>
                </a:moveTo>
                <a:lnTo>
                  <a:pt x="88662" y="12700"/>
                </a:lnTo>
                <a:lnTo>
                  <a:pt x="72946" y="12700"/>
                </a:lnTo>
                <a:cubicBezTo>
                  <a:pt x="62825" y="12700"/>
                  <a:pt x="53142" y="16708"/>
                  <a:pt x="45998" y="23852"/>
                </a:cubicBezTo>
                <a:lnTo>
                  <a:pt x="0" y="76200"/>
                </a:lnTo>
                <a:lnTo>
                  <a:pt x="0" y="215900"/>
                </a:lnTo>
                <a:lnTo>
                  <a:pt x="57150" y="161925"/>
                </a:lnTo>
                <a:lnTo>
                  <a:pt x="62071" y="166013"/>
                </a:lnTo>
                <a:cubicBezTo>
                  <a:pt x="71199" y="173633"/>
                  <a:pt x="82709" y="177800"/>
                  <a:pt x="94575" y="177800"/>
                </a:cubicBezTo>
                <a:lnTo>
                  <a:pt x="100806" y="177800"/>
                </a:lnTo>
                <a:lnTo>
                  <a:pt x="98028" y="175022"/>
                </a:lnTo>
                <a:cubicBezTo>
                  <a:pt x="94298" y="171291"/>
                  <a:pt x="94298" y="165259"/>
                  <a:pt x="98028" y="161568"/>
                </a:cubicBezTo>
                <a:cubicBezTo>
                  <a:pt x="101759" y="157877"/>
                  <a:pt x="107791" y="157837"/>
                  <a:pt x="111482" y="161568"/>
                </a:cubicBezTo>
                <a:lnTo>
                  <a:pt x="127754" y="177840"/>
                </a:lnTo>
                <a:lnTo>
                  <a:pt x="131326" y="177840"/>
                </a:lnTo>
                <a:cubicBezTo>
                  <a:pt x="138906" y="177840"/>
                  <a:pt x="146328" y="176133"/>
                  <a:pt x="153075" y="172958"/>
                </a:cubicBezTo>
                <a:lnTo>
                  <a:pt x="142478" y="162322"/>
                </a:lnTo>
                <a:cubicBezTo>
                  <a:pt x="138748" y="158591"/>
                  <a:pt x="138748" y="152559"/>
                  <a:pt x="142478" y="148868"/>
                </a:cubicBezTo>
                <a:cubicBezTo>
                  <a:pt x="146209" y="145177"/>
                  <a:pt x="152241" y="145137"/>
                  <a:pt x="155932" y="148868"/>
                </a:cubicBezTo>
                <a:lnTo>
                  <a:pt x="168632" y="161568"/>
                </a:lnTo>
                <a:lnTo>
                  <a:pt x="175577" y="154623"/>
                </a:lnTo>
                <a:cubicBezTo>
                  <a:pt x="179110" y="151090"/>
                  <a:pt x="180142" y="145971"/>
                  <a:pt x="178594" y="141486"/>
                </a:cubicBezTo>
                <a:lnTo>
                  <a:pt x="123865" y="87193"/>
                </a:lnTo>
                <a:lnTo>
                  <a:pt x="117951" y="93107"/>
                </a:lnTo>
                <a:cubicBezTo>
                  <a:pt x="98385" y="112673"/>
                  <a:pt x="66715" y="112673"/>
                  <a:pt x="47149" y="93107"/>
                </a:cubicBezTo>
                <a:cubicBezTo>
                  <a:pt x="38021" y="83979"/>
                  <a:pt x="37663" y="69334"/>
                  <a:pt x="46276" y="5976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7" name="Text 14"/>
          <p:cNvSpPr/>
          <p:nvPr/>
        </p:nvSpPr>
        <p:spPr>
          <a:xfrm>
            <a:off x="812799" y="5140960"/>
            <a:ext cx="2495480" cy="2288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服务的行动</a:t>
            </a:r>
            <a:endParaRPr lang="en-US" sz="2400" dirty="0"/>
          </a:p>
        </p:txBody>
      </p:sp>
      <p:sp>
        <p:nvSpPr>
          <p:cNvPr id="19" name="Shape 4">
            <a:extLst>
              <a:ext uri="{FF2B5EF4-FFF2-40B4-BE49-F238E27FC236}">
                <a16:creationId xmlns:a16="http://schemas.microsoft.com/office/drawing/2014/main" id="{5BC28057-B70A-6137-635B-381D3A715FA6}"/>
              </a:ext>
            </a:extLst>
          </p:cNvPr>
          <p:cNvSpPr/>
          <p:nvPr/>
        </p:nvSpPr>
        <p:spPr>
          <a:xfrm rot="-180000">
            <a:off x="6988324" y="919607"/>
            <a:ext cx="3810000" cy="4826000"/>
          </a:xfrm>
          <a:custGeom>
            <a:avLst/>
            <a:gdLst/>
            <a:ahLst/>
            <a:cxnLst/>
            <a:rect l="l" t="t" r="r" b="b"/>
            <a:pathLst>
              <a:path w="3810000" h="4826000">
                <a:moveTo>
                  <a:pt x="152400" y="0"/>
                </a:moveTo>
                <a:lnTo>
                  <a:pt x="3657600" y="0"/>
                </a:lnTo>
                <a:cubicBezTo>
                  <a:pt x="3741712" y="0"/>
                  <a:pt x="3810000" y="68288"/>
                  <a:pt x="3810000" y="152400"/>
                </a:cubicBezTo>
                <a:lnTo>
                  <a:pt x="3810000" y="4673600"/>
                </a:lnTo>
                <a:cubicBezTo>
                  <a:pt x="3810000" y="4757712"/>
                  <a:pt x="3741712" y="4826000"/>
                  <a:pt x="3657600" y="4826000"/>
                </a:cubicBezTo>
                <a:lnTo>
                  <a:pt x="152400" y="4826000"/>
                </a:lnTo>
                <a:cubicBezTo>
                  <a:pt x="68288" y="4826000"/>
                  <a:pt x="0" y="4757712"/>
                  <a:pt x="0" y="467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5">
            <a:extLst>
              <a:ext uri="{FF2B5EF4-FFF2-40B4-BE49-F238E27FC236}">
                <a16:creationId xmlns:a16="http://schemas.microsoft.com/office/drawing/2014/main" id="{C9B9332C-B8FA-098E-B18A-E153894DE00E}"/>
              </a:ext>
            </a:extLst>
          </p:cNvPr>
          <p:cNvSpPr/>
          <p:nvPr/>
        </p:nvSpPr>
        <p:spPr>
          <a:xfrm rot="-180000">
            <a:off x="7201881" y="1133163"/>
            <a:ext cx="3403600" cy="4419600"/>
          </a:xfrm>
          <a:custGeom>
            <a:avLst/>
            <a:gdLst/>
            <a:ahLst/>
            <a:cxnLst/>
            <a:rect l="l" t="t" r="r" b="b"/>
            <a:pathLst>
              <a:path w="3403600" h="4419600">
                <a:moveTo>
                  <a:pt x="101597" y="0"/>
                </a:moveTo>
                <a:lnTo>
                  <a:pt x="3302003" y="0"/>
                </a:lnTo>
                <a:cubicBezTo>
                  <a:pt x="3358113" y="0"/>
                  <a:pt x="3403600" y="45487"/>
                  <a:pt x="3403600" y="101597"/>
                </a:cubicBezTo>
                <a:lnTo>
                  <a:pt x="3403600" y="4318003"/>
                </a:lnTo>
                <a:cubicBezTo>
                  <a:pt x="3403600" y="4374113"/>
                  <a:pt x="3358113" y="4419600"/>
                  <a:pt x="3302003" y="4419600"/>
                </a:cubicBezTo>
                <a:lnTo>
                  <a:pt x="101597" y="4419600"/>
                </a:lnTo>
                <a:cubicBezTo>
                  <a:pt x="45487" y="4419600"/>
                  <a:pt x="0" y="4374113"/>
                  <a:pt x="0" y="43180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17682047-9842-3BB7-7414-1879E8087A82}"/>
              </a:ext>
            </a:extLst>
          </p:cNvPr>
          <p:cNvSpPr/>
          <p:nvPr/>
        </p:nvSpPr>
        <p:spPr>
          <a:xfrm rot="-180000">
            <a:off x="7301137" y="1346719"/>
            <a:ext cx="322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</a:t>
            </a:r>
            <a:r>
              <a:rPr lang="zh-CN" altLang="en-US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的言语测试</a:t>
            </a:r>
            <a:endParaRPr lang="en-US" sz="1600" dirty="0"/>
          </a:p>
        </p:txBody>
      </p:sp>
      <p:sp>
        <p:nvSpPr>
          <p:cNvPr id="22" name="Text 7">
            <a:extLst>
              <a:ext uri="{FF2B5EF4-FFF2-40B4-BE49-F238E27FC236}">
                <a16:creationId xmlns:a16="http://schemas.microsoft.com/office/drawing/2014/main" id="{BA93B462-964B-8959-7491-53C58B06CCE1}"/>
              </a:ext>
            </a:extLst>
          </p:cNvPr>
          <p:cNvSpPr/>
          <p:nvPr/>
        </p:nvSpPr>
        <p:spPr>
          <a:xfrm rot="-180000">
            <a:off x="7444682" y="1904754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1....</a:t>
            </a:r>
            <a:endParaRPr lang="en-US" sz="1600" dirty="0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BF890041-952A-2BAB-1285-7FB7455E9E35}"/>
              </a:ext>
            </a:extLst>
          </p:cNvPr>
          <p:cNvSpPr/>
          <p:nvPr/>
        </p:nvSpPr>
        <p:spPr>
          <a:xfrm rot="-180000">
            <a:off x="7465951" y="2310597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2....</a:t>
            </a:r>
            <a:endParaRPr lang="en-US" sz="1600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8B13CDB7-CDF7-ADB3-D568-AC7ED2351600}"/>
              </a:ext>
            </a:extLst>
          </p:cNvPr>
          <p:cNvSpPr/>
          <p:nvPr/>
        </p:nvSpPr>
        <p:spPr>
          <a:xfrm rot="-180000">
            <a:off x="7487221" y="2716440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3....</a:t>
            </a:r>
            <a:endParaRPr lang="en-US" sz="1600" dirty="0"/>
          </a:p>
        </p:txBody>
      </p:sp>
      <p:sp>
        <p:nvSpPr>
          <p:cNvPr id="25" name="Text 11">
            <a:extLst>
              <a:ext uri="{FF2B5EF4-FFF2-40B4-BE49-F238E27FC236}">
                <a16:creationId xmlns:a16="http://schemas.microsoft.com/office/drawing/2014/main" id="{F90C9004-E757-67C3-8300-84A33B1AA755}"/>
              </a:ext>
            </a:extLst>
          </p:cNvPr>
          <p:cNvSpPr/>
          <p:nvPr/>
        </p:nvSpPr>
        <p:spPr>
          <a:xfrm rot="-180000">
            <a:off x="7532418" y="3578856"/>
            <a:ext cx="29972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6A72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(请勾选符合你现状的描述)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91000" y="990600"/>
            <a:ext cx="4191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解读你的“爱语地图”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197717" y="1693524"/>
            <a:ext cx="8737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得分最高的语言是你的主要爱语，是你最能感受到被爱的方式。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766319" y="3078539"/>
            <a:ext cx="1796391" cy="1061662"/>
          </a:xfrm>
          <a:custGeom>
            <a:avLst/>
            <a:gdLst/>
            <a:ahLst/>
            <a:cxnLst/>
            <a:rect l="l" t="t" r="r" b="b"/>
            <a:pathLst>
              <a:path w="914400" h="660400">
                <a:moveTo>
                  <a:pt x="101603" y="0"/>
                </a:moveTo>
                <a:lnTo>
                  <a:pt x="812797" y="0"/>
                </a:lnTo>
                <a:cubicBezTo>
                  <a:pt x="868873" y="0"/>
                  <a:pt x="914400" y="45527"/>
                  <a:pt x="914400" y="101603"/>
                </a:cubicBezTo>
                <a:lnTo>
                  <a:pt x="914400" y="558797"/>
                </a:lnTo>
                <a:cubicBezTo>
                  <a:pt x="914400" y="614873"/>
                  <a:pt x="868873" y="660400"/>
                  <a:pt x="8127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70196"/>
            </a:schemeClr>
          </a:solidFill>
          <a:ln/>
        </p:spPr>
      </p:sp>
      <p:sp>
        <p:nvSpPr>
          <p:cNvPr id="6" name="Text 3"/>
          <p:cNvSpPr/>
          <p:nvPr/>
        </p:nvSpPr>
        <p:spPr>
          <a:xfrm>
            <a:off x="976201" y="3387903"/>
            <a:ext cx="1318172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精心时刻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945236" y="3779462"/>
            <a:ext cx="1487848" cy="457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8分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1435100" y="4377077"/>
            <a:ext cx="406400" cy="1219200"/>
          </a:xfrm>
          <a:custGeom>
            <a:avLst/>
            <a:gdLst/>
            <a:ahLst/>
            <a:cxnLst/>
            <a:rect l="l" t="t" r="r" b="b"/>
            <a:pathLst>
              <a:path w="406400" h="1219200">
                <a:moveTo>
                  <a:pt x="0" y="0"/>
                </a:moveTo>
                <a:lnTo>
                  <a:pt x="406400" y="0"/>
                </a:lnTo>
                <a:lnTo>
                  <a:pt x="406400" y="1117600"/>
                </a:lnTo>
                <a:cubicBezTo>
                  <a:pt x="406400" y="1173675"/>
                  <a:pt x="360875" y="1219200"/>
                  <a:pt x="304800" y="1219200"/>
                </a:cubicBezTo>
                <a:lnTo>
                  <a:pt x="101600" y="1219200"/>
                </a:lnTo>
                <a:cubicBezTo>
                  <a:pt x="45525" y="1219200"/>
                  <a:pt x="0" y="1173675"/>
                  <a:pt x="0" y="1117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9" name="Shape 6"/>
          <p:cNvSpPr/>
          <p:nvPr/>
        </p:nvSpPr>
        <p:spPr>
          <a:xfrm>
            <a:off x="3729473" y="2899595"/>
            <a:ext cx="1794170" cy="827070"/>
          </a:xfrm>
          <a:custGeom>
            <a:avLst/>
            <a:gdLst/>
            <a:ahLst/>
            <a:cxnLst/>
            <a:rect l="l" t="t" r="r" b="b"/>
            <a:pathLst>
              <a:path w="1092200" h="660400">
                <a:moveTo>
                  <a:pt x="101603" y="0"/>
                </a:moveTo>
                <a:lnTo>
                  <a:pt x="990597" y="0"/>
                </a:lnTo>
                <a:cubicBezTo>
                  <a:pt x="1046711" y="0"/>
                  <a:pt x="1092200" y="45489"/>
                  <a:pt x="1092200" y="101603"/>
                </a:cubicBezTo>
                <a:lnTo>
                  <a:pt x="1092200" y="558797"/>
                </a:lnTo>
                <a:cubicBezTo>
                  <a:pt x="1092200" y="614911"/>
                  <a:pt x="1046711" y="660400"/>
                  <a:pt x="9905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0" name="Text 7"/>
          <p:cNvSpPr/>
          <p:nvPr/>
        </p:nvSpPr>
        <p:spPr>
          <a:xfrm>
            <a:off x="3859100" y="2981503"/>
            <a:ext cx="158180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肯定的言辞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3785449" y="3331109"/>
            <a:ext cx="1794170" cy="457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10分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4406900" y="3784600"/>
            <a:ext cx="406400" cy="1625600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524000"/>
                </a:lnTo>
                <a:cubicBezTo>
                  <a:pt x="406400" y="1580075"/>
                  <a:pt x="360875" y="1625600"/>
                  <a:pt x="3048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3" name="Shape 10"/>
          <p:cNvSpPr/>
          <p:nvPr/>
        </p:nvSpPr>
        <p:spPr>
          <a:xfrm>
            <a:off x="6701273" y="2493195"/>
            <a:ext cx="1794170" cy="827070"/>
          </a:xfrm>
          <a:custGeom>
            <a:avLst/>
            <a:gdLst/>
            <a:ahLst/>
            <a:cxnLst/>
            <a:rect l="l" t="t" r="r" b="b"/>
            <a:pathLst>
              <a:path w="1092200" h="660400">
                <a:moveTo>
                  <a:pt x="101603" y="0"/>
                </a:moveTo>
                <a:lnTo>
                  <a:pt x="990597" y="0"/>
                </a:lnTo>
                <a:cubicBezTo>
                  <a:pt x="1046711" y="0"/>
                  <a:pt x="1092200" y="45489"/>
                  <a:pt x="1092200" y="101603"/>
                </a:cubicBezTo>
                <a:lnTo>
                  <a:pt x="1092200" y="558797"/>
                </a:lnTo>
                <a:cubicBezTo>
                  <a:pt x="1092200" y="614911"/>
                  <a:pt x="1046711" y="660400"/>
                  <a:pt x="9905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4" name="Text 11"/>
          <p:cNvSpPr/>
          <p:nvPr/>
        </p:nvSpPr>
        <p:spPr>
          <a:xfrm>
            <a:off x="6830900" y="2575103"/>
            <a:ext cx="158180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服务的行动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6757249" y="2924709"/>
            <a:ext cx="1794170" cy="457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12分</a:t>
            </a:r>
            <a:endParaRPr lang="en-US" sz="2400" dirty="0"/>
          </a:p>
        </p:txBody>
      </p:sp>
      <p:sp>
        <p:nvSpPr>
          <p:cNvPr id="16" name="Shape 13"/>
          <p:cNvSpPr/>
          <p:nvPr/>
        </p:nvSpPr>
        <p:spPr>
          <a:xfrm>
            <a:off x="7378700" y="3378200"/>
            <a:ext cx="406400" cy="2032000"/>
          </a:xfrm>
          <a:custGeom>
            <a:avLst/>
            <a:gdLst/>
            <a:ahLst/>
            <a:cxnLst/>
            <a:rect l="l" t="t" r="r" b="b"/>
            <a:pathLst>
              <a:path w="406400" h="2032000">
                <a:moveTo>
                  <a:pt x="0" y="0"/>
                </a:moveTo>
                <a:lnTo>
                  <a:pt x="406400" y="0"/>
                </a:lnTo>
                <a:lnTo>
                  <a:pt x="406400" y="1930400"/>
                </a:lnTo>
                <a:cubicBezTo>
                  <a:pt x="406400" y="1986475"/>
                  <a:pt x="360875" y="2032000"/>
                  <a:pt x="304800" y="2032000"/>
                </a:cubicBezTo>
                <a:lnTo>
                  <a:pt x="101600" y="2032000"/>
                </a:lnTo>
                <a:cubicBezTo>
                  <a:pt x="45525" y="2032000"/>
                  <a:pt x="0" y="1986475"/>
                  <a:pt x="0" y="19304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7" name="Shape 14"/>
          <p:cNvSpPr/>
          <p:nvPr/>
        </p:nvSpPr>
        <p:spPr>
          <a:xfrm>
            <a:off x="9761973" y="3509195"/>
            <a:ext cx="1502096" cy="827070"/>
          </a:xfrm>
          <a:custGeom>
            <a:avLst/>
            <a:gdLst/>
            <a:ahLst/>
            <a:cxnLst/>
            <a:rect l="l" t="t" r="r" b="b"/>
            <a:pathLst>
              <a:path w="914400" h="660400">
                <a:moveTo>
                  <a:pt x="101603" y="0"/>
                </a:moveTo>
                <a:lnTo>
                  <a:pt x="812797" y="0"/>
                </a:lnTo>
                <a:cubicBezTo>
                  <a:pt x="868873" y="0"/>
                  <a:pt x="914400" y="45527"/>
                  <a:pt x="914400" y="101603"/>
                </a:cubicBezTo>
                <a:lnTo>
                  <a:pt x="914400" y="558797"/>
                </a:lnTo>
                <a:cubicBezTo>
                  <a:pt x="914400" y="614873"/>
                  <a:pt x="868873" y="660400"/>
                  <a:pt x="8127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ADD8E6">
              <a:alpha val="7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891601" y="3591103"/>
            <a:ext cx="1318172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身体接触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9860636" y="3940709"/>
            <a:ext cx="1487848" cy="457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6分</a:t>
            </a:r>
            <a:endParaRPr lang="en-US" sz="2400" dirty="0"/>
          </a:p>
        </p:txBody>
      </p:sp>
      <p:sp>
        <p:nvSpPr>
          <p:cNvPr id="20" name="Shape 17"/>
          <p:cNvSpPr/>
          <p:nvPr/>
        </p:nvSpPr>
        <p:spPr>
          <a:xfrm>
            <a:off x="10350500" y="4394200"/>
            <a:ext cx="406400" cy="101600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914400"/>
                </a:lnTo>
                <a:cubicBezTo>
                  <a:pt x="406400" y="970475"/>
                  <a:pt x="360875" y="1016000"/>
                  <a:pt x="3048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21" name="Text 18"/>
          <p:cNvSpPr/>
          <p:nvPr/>
        </p:nvSpPr>
        <p:spPr>
          <a:xfrm>
            <a:off x="657546" y="5782353"/>
            <a:ext cx="11817943" cy="5670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记住，这不是终身标签，爱语会随情境微调。了解它，是为了更好地表达和接收爱。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五语拆解：让付出被看见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533</Words>
  <Application>Microsoft Office PowerPoint</Application>
  <PresentationFormat>宽屏</PresentationFormat>
  <Paragraphs>172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Arial</vt:lpstr>
      <vt:lpstr>MiSans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爱的语言：让TA听懂你的心</dc:title>
  <dc:subject>爱的语言：让TA听懂你的心</dc:subject>
  <dc:creator>Kimi</dc:creator>
  <cp:lastModifiedBy>Xiaoling Li</cp:lastModifiedBy>
  <cp:revision>11</cp:revision>
  <dcterms:created xsi:type="dcterms:W3CDTF">2025-11-05T10:23:13Z</dcterms:created>
  <dcterms:modified xsi:type="dcterms:W3CDTF">2025-11-09T03:21:32Z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{"Label":"爱的语言：让TA听懂你的心","ContentProducer":"001191110108MACG2KBH8F10000","ProduceID":"d45ht3b12h6bmdoed7o0","ReservedCode1":"","ContentPropagator":"001191110108MACG2KBH8F20000","PropagateID":"d45ht3b12h6bmdoed7o0","ReservedCode2":""}</vt:lpwstr>
  </property>
</Properties>
</file>