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12192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8542034-FE4F-4ADA-92B8-4CA66D0F0DF3}" styleName="腾讯文档-基本">
    <a:wholeTbl>
      <a:tcTxStyle>
        <a:fontRef idx="minor"/>
        <a:srgbClr val="000000"/>
      </a:tcTxStyle>
      <a:tcStyle>
        <a:tcBdr>
          <a:left>
            <a:ln w="12700" cmpd="sng">
              <a:solidFill>
                <a:srgbClr val="999999"/>
              </a:solidFill>
            </a:ln>
          </a:left>
          <a:right>
            <a:ln w="12700" cmpd="sng">
              <a:solidFill>
                <a:srgbClr val="999999"/>
              </a:solidFill>
            </a:ln>
          </a:right>
          <a:top>
            <a:ln w="12700" cmpd="sng">
              <a:solidFill>
                <a:srgbClr val="999999"/>
              </a:solidFill>
            </a:ln>
          </a:top>
          <a:bottom>
            <a:ln w="12700" cmpd="sng">
              <a:solidFill>
                <a:srgbClr val="999999"/>
              </a:solidFill>
            </a:ln>
          </a:bottom>
          <a:insideH>
            <a:ln w="12700" cmpd="sng">
              <a:solidFill>
                <a:srgbClr val="999999"/>
              </a:solidFill>
            </a:ln>
          </a:insideH>
          <a:insideV>
            <a:ln w="12700" cmpd="sng">
              <a:solidFill>
                <a:srgbClr val="999999"/>
              </a:solidFill>
            </a:ln>
          </a:insideV>
        </a:tcBdr>
        <a:fill>
          <a:solidFill>
            <a:srgbClr val="FFFFFF"/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9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2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7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1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10-09-18:35:24-d3jovr0s8jdo4os5dsmg.jpg"/>
          <p:cNvPicPr>
            <a:picLocks noChangeAspect="1"/>
          </p:cNvPicPr>
          <p:nvPr/>
        </p:nvPicPr>
        <p:blipFill>
          <a:blip r:embed="rId3">
            <a:alphaModFix amt="54000"/>
          </a:blip>
          <a:srcRect l="212" r="212"/>
          <a:stretch>
            <a:fillRect/>
          </a:stretch>
        </p:blipFill>
        <p:spPr>
          <a:xfrm>
            <a:off x="0" y="-20320"/>
            <a:ext cx="12192000" cy="68980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650" y="2042160"/>
            <a:ext cx="6659245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5400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项目</a:t>
            </a:r>
            <a:r>
              <a:rPr lang="en-US" altLang="zh-CN" sz="5400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</a:t>
            </a:r>
            <a:r>
              <a:rPr lang="zh-CN" altLang="en-US" sz="5400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：吸引力法则</a:t>
            </a:r>
            <a:r>
              <a:rPr lang="en-US" altLang="zh-CN" sz="5400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——</a:t>
            </a:r>
            <a:r>
              <a:rPr lang="zh-CN" altLang="en-US" sz="5400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我们</a:t>
            </a:r>
            <a:r>
              <a:rPr lang="zh-CN" altLang="en-US" sz="540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为何倾心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628650" y="5949315"/>
            <a:ext cx="192532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 err="1">
                <a:solidFill>
                  <a:srgbClr val="5959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汇报人</a:t>
            </a:r>
            <a:r>
              <a:rPr lang="en-US" sz="1800" b="1" dirty="0">
                <a:solidFill>
                  <a:srgbClr val="5959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：</a:t>
            </a:r>
            <a:r>
              <a:rPr lang="zh-CN" altLang="en-US" sz="1800" b="1" dirty="0">
                <a:solidFill>
                  <a:srgbClr val="5959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厉</a:t>
            </a:r>
            <a:r>
              <a:rPr lang="zh-CN" altLang="en-US" b="1" dirty="0">
                <a:solidFill>
                  <a:srgbClr val="5959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晓玲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9313545" y="5962015"/>
            <a:ext cx="273177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5959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时间：2026</a:t>
            </a:r>
            <a:r>
              <a:rPr lang="zh-CN" altLang="en-US" sz="1800" b="1" dirty="0">
                <a:solidFill>
                  <a:srgbClr val="5959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年</a:t>
            </a:r>
            <a:r>
              <a:rPr lang="en-US" altLang="zh-CN" sz="1800" b="1" dirty="0">
                <a:solidFill>
                  <a:srgbClr val="5959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r>
              <a:rPr lang="zh-CN" altLang="en-US" sz="1800" b="1" dirty="0">
                <a:solidFill>
                  <a:srgbClr val="5959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月</a:t>
            </a:r>
            <a:endParaRPr lang="en-US" sz="1600" dirty="0"/>
          </a:p>
        </p:txBody>
      </p:sp>
      <p:pic>
        <p:nvPicPr>
          <p:cNvPr id="6" name="Image 1" descr="https://kimi-img.moonshot.cn/pub/slides/slides_tmpl/image/25-10-09-18:35:26-d3jovrgs8jdo4os5dsp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115" y="680085"/>
            <a:ext cx="4940300" cy="4893310"/>
          </a:xfrm>
          <a:prstGeom prst="rect">
            <a:avLst/>
          </a:prstGeom>
        </p:spPr>
      </p:pic>
      <p:pic>
        <p:nvPicPr>
          <p:cNvPr id="7" name="Image 2" descr="https://kimi-img.moonshot.cn/pub/slides/slides_tmpl/image/25-10-09-18:35:21-d3jovq8s8jdo4os5dsj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550" y="6051550"/>
            <a:ext cx="6539865" cy="163830"/>
          </a:xfrm>
          <a:prstGeom prst="rect">
            <a:avLst/>
          </a:prstGeom>
        </p:spPr>
      </p:pic>
      <p:pic>
        <p:nvPicPr>
          <p:cNvPr id="8" name="Image 3" descr="https://kimi-img.moonshot.cn/pub/slides/slides_tmpl/image/25-10-09-18:35:22-d3jovqgs8jdo4os5dsj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795" y="637540"/>
            <a:ext cx="713105" cy="358140"/>
          </a:xfrm>
          <a:prstGeom prst="rect">
            <a:avLst/>
          </a:prstGeom>
        </p:spPr>
      </p:pic>
      <p:pic>
        <p:nvPicPr>
          <p:cNvPr id="9" name="Image 4" descr="https://kimi-img.moonshot.cn/pub/slides/slides_tmpl/image/25-10-09-18:35:23-d3jovqos8jdo4os5dsm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8805" y="637540"/>
            <a:ext cx="929640" cy="237490"/>
          </a:xfrm>
          <a:prstGeom prst="rect">
            <a:avLst/>
          </a:prstGeom>
        </p:spPr>
      </p:pic>
      <p:pic>
        <p:nvPicPr>
          <p:cNvPr id="10" name="Image 5" descr="https://kimi-img.moonshot.cn/pub/slides/slides_tmpl/image/25-10-09-18:35:26-d3jovrgs8jdo4os5dsp0.png"/>
          <p:cNvPicPr>
            <a:picLocks noChangeAspect="1"/>
          </p:cNvPicPr>
          <p:nvPr/>
        </p:nvPicPr>
        <p:blipFill>
          <a:blip r:embed="rId4">
            <a:alphaModFix amt="21000"/>
          </a:blip>
          <a:stretch>
            <a:fillRect/>
          </a:stretch>
        </p:blipFill>
        <p:spPr>
          <a:xfrm>
            <a:off x="703580" y="3700145"/>
            <a:ext cx="1891030" cy="18732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0" descr="https://kimi-img.moonshot.cn/pub/slides/slides_tmpl/image/25-10-09-18:35:25-d3jovr8s8jdo4os5ds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6502400" y="1244600"/>
            <a:ext cx="58166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互惠性: 好感回馈的良性循环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 1"/>
          <p:cNvSpPr/>
          <p:nvPr/>
        </p:nvSpPr>
        <p:spPr>
          <a:xfrm>
            <a:off x="6349998" y="1838582"/>
            <a:ext cx="5816599" cy="126021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我们强烈倾向于喜欢那些喜欢我们的人。感知到被欣赏，会极大提升对对方的好感度。</a:t>
            </a:r>
            <a:endParaRPr lang="en-US" sz="2400" dirty="0"/>
          </a:p>
        </p:txBody>
      </p:sp>
      <p:sp>
        <p:nvSpPr>
          <p:cNvPr id="16" name="Shape 2"/>
          <p:cNvSpPr/>
          <p:nvPr/>
        </p:nvSpPr>
        <p:spPr>
          <a:xfrm>
            <a:off x="6502400" y="3327400"/>
            <a:ext cx="5435600" cy="457200"/>
          </a:xfrm>
          <a:custGeom>
            <a:avLst/>
            <a:gdLst/>
            <a:ahLst/>
            <a:cxnLst/>
            <a:rect l="l" t="t" r="r" b="b"/>
            <a:pathLst>
              <a:path w="5435600" h="457200">
                <a:moveTo>
                  <a:pt x="101599" y="0"/>
                </a:moveTo>
                <a:lnTo>
                  <a:pt x="5334001" y="0"/>
                </a:lnTo>
                <a:cubicBezTo>
                  <a:pt x="5390113" y="0"/>
                  <a:pt x="5435600" y="45487"/>
                  <a:pt x="5435600" y="101599"/>
                </a:cubicBezTo>
                <a:lnTo>
                  <a:pt x="5435600" y="355601"/>
                </a:lnTo>
                <a:cubicBezTo>
                  <a:pt x="5435600" y="411713"/>
                  <a:pt x="5390113" y="457200"/>
                  <a:pt x="5334001" y="457200"/>
                </a:cubicBezTo>
                <a:lnTo>
                  <a:pt x="101599" y="457200"/>
                </a:lnTo>
                <a:cubicBezTo>
                  <a:pt x="45525" y="457200"/>
                  <a:pt x="0" y="411675"/>
                  <a:pt x="0" y="355601"/>
                </a:cubicBezTo>
                <a:lnTo>
                  <a:pt x="0" y="101599"/>
                </a:lnTo>
                <a:cubicBezTo>
                  <a:pt x="0" y="45525"/>
                  <a:pt x="45525" y="0"/>
                  <a:pt x="101599" y="0"/>
                </a:cubicBezTo>
                <a:close/>
              </a:path>
            </a:pathLst>
          </a:custGeom>
          <a:solidFill>
            <a:srgbClr val="E6E6FA">
              <a:alpha val="6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7" name="Shape 3"/>
          <p:cNvSpPr/>
          <p:nvPr/>
        </p:nvSpPr>
        <p:spPr>
          <a:xfrm>
            <a:off x="6662294" y="3560891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cubicBezTo>
                  <a:pt x="197093" y="254000"/>
                  <a:pt x="254000" y="197093"/>
                  <a:pt x="254000" y="127000"/>
                </a:cubicBezTo>
                <a:cubicBezTo>
                  <a:pt x="254000" y="56907"/>
                  <a:pt x="197093" y="0"/>
                  <a:pt x="127000" y="0"/>
                </a:cubicBezTo>
                <a:cubicBezTo>
                  <a:pt x="56907" y="0"/>
                  <a:pt x="0" y="56907"/>
                  <a:pt x="0" y="127000"/>
                </a:cubicBezTo>
                <a:cubicBezTo>
                  <a:pt x="0" y="197093"/>
                  <a:pt x="56907" y="254000"/>
                  <a:pt x="127000" y="254000"/>
                </a:cubicBezTo>
                <a:close/>
                <a:moveTo>
                  <a:pt x="82054" y="159693"/>
                </a:moveTo>
                <a:cubicBezTo>
                  <a:pt x="92174" y="173583"/>
                  <a:pt x="108545" y="182563"/>
                  <a:pt x="127000" y="182563"/>
                </a:cubicBezTo>
                <a:cubicBezTo>
                  <a:pt x="145455" y="182563"/>
                  <a:pt x="161826" y="173583"/>
                  <a:pt x="171946" y="159693"/>
                </a:cubicBezTo>
                <a:cubicBezTo>
                  <a:pt x="175816" y="154384"/>
                  <a:pt x="183257" y="153194"/>
                  <a:pt x="188565" y="157063"/>
                </a:cubicBezTo>
                <a:cubicBezTo>
                  <a:pt x="193873" y="160933"/>
                  <a:pt x="195064" y="168374"/>
                  <a:pt x="191195" y="173682"/>
                </a:cubicBezTo>
                <a:cubicBezTo>
                  <a:pt x="176758" y="193477"/>
                  <a:pt x="153392" y="206375"/>
                  <a:pt x="127000" y="206375"/>
                </a:cubicBezTo>
                <a:cubicBezTo>
                  <a:pt x="100608" y="206375"/>
                  <a:pt x="77242" y="193477"/>
                  <a:pt x="62805" y="173682"/>
                </a:cubicBezTo>
                <a:cubicBezTo>
                  <a:pt x="58936" y="168374"/>
                  <a:pt x="60127" y="160933"/>
                  <a:pt x="65435" y="157063"/>
                </a:cubicBezTo>
                <a:cubicBezTo>
                  <a:pt x="70743" y="153194"/>
                  <a:pt x="78184" y="154384"/>
                  <a:pt x="82054" y="159693"/>
                </a:cubicBezTo>
                <a:close/>
                <a:moveTo>
                  <a:pt x="71438" y="103188"/>
                </a:moveTo>
                <a:cubicBezTo>
                  <a:pt x="71438" y="94426"/>
                  <a:pt x="78551" y="87313"/>
                  <a:pt x="87313" y="87313"/>
                </a:cubicBezTo>
                <a:cubicBezTo>
                  <a:pt x="96074" y="87313"/>
                  <a:pt x="103188" y="94426"/>
                  <a:pt x="103188" y="103188"/>
                </a:cubicBezTo>
                <a:cubicBezTo>
                  <a:pt x="103188" y="111949"/>
                  <a:pt x="96074" y="119063"/>
                  <a:pt x="87313" y="119063"/>
                </a:cubicBezTo>
                <a:cubicBezTo>
                  <a:pt x="78551" y="119063"/>
                  <a:pt x="71438" y="111949"/>
                  <a:pt x="71438" y="103188"/>
                </a:cubicBezTo>
                <a:close/>
                <a:moveTo>
                  <a:pt x="166688" y="87313"/>
                </a:moveTo>
                <a:cubicBezTo>
                  <a:pt x="175449" y="87313"/>
                  <a:pt x="182563" y="94426"/>
                  <a:pt x="182563" y="103188"/>
                </a:cubicBezTo>
                <a:cubicBezTo>
                  <a:pt x="182563" y="111949"/>
                  <a:pt x="175449" y="119063"/>
                  <a:pt x="166688" y="119063"/>
                </a:cubicBezTo>
                <a:cubicBezTo>
                  <a:pt x="157926" y="119063"/>
                  <a:pt x="150813" y="111949"/>
                  <a:pt x="150813" y="103188"/>
                </a:cubicBezTo>
                <a:cubicBezTo>
                  <a:pt x="150813" y="94426"/>
                  <a:pt x="157926" y="87313"/>
                  <a:pt x="166688" y="87313"/>
                </a:cubicBezTo>
                <a:close/>
              </a:path>
            </a:pathLst>
          </a:custGeom>
          <a:solidFill>
            <a:srgbClr val="FFC0CB"/>
          </a:solidFill>
        </p:spPr>
        <p:txBody>
          <a:bodyPr/>
          <a:lstStyle/>
          <a:p>
            <a:endParaRPr/>
          </a:p>
        </p:txBody>
      </p:sp>
      <p:sp>
        <p:nvSpPr>
          <p:cNvPr id="18" name="Text 4"/>
          <p:cNvSpPr/>
          <p:nvPr/>
        </p:nvSpPr>
        <p:spPr>
          <a:xfrm>
            <a:off x="7112000" y="3429000"/>
            <a:ext cx="4521082" cy="36538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主动的微笑与赞美是启动飞轮的钥匙。</a:t>
            </a:r>
          </a:p>
        </p:txBody>
      </p:sp>
      <p:sp>
        <p:nvSpPr>
          <p:cNvPr id="19" name="Shape 5"/>
          <p:cNvSpPr/>
          <p:nvPr/>
        </p:nvSpPr>
        <p:spPr>
          <a:xfrm>
            <a:off x="6502400" y="3937000"/>
            <a:ext cx="5435600" cy="457200"/>
          </a:xfrm>
          <a:custGeom>
            <a:avLst/>
            <a:gdLst/>
            <a:ahLst/>
            <a:cxnLst/>
            <a:rect l="l" t="t" r="r" b="b"/>
            <a:pathLst>
              <a:path w="5435600" h="457200">
                <a:moveTo>
                  <a:pt x="101599" y="0"/>
                </a:moveTo>
                <a:lnTo>
                  <a:pt x="5334001" y="0"/>
                </a:lnTo>
                <a:cubicBezTo>
                  <a:pt x="5390113" y="0"/>
                  <a:pt x="5435600" y="45487"/>
                  <a:pt x="5435600" y="101599"/>
                </a:cubicBezTo>
                <a:lnTo>
                  <a:pt x="5435600" y="355601"/>
                </a:lnTo>
                <a:cubicBezTo>
                  <a:pt x="5435600" y="411713"/>
                  <a:pt x="5390113" y="457200"/>
                  <a:pt x="5334001" y="457200"/>
                </a:cubicBezTo>
                <a:lnTo>
                  <a:pt x="101599" y="457200"/>
                </a:lnTo>
                <a:cubicBezTo>
                  <a:pt x="45525" y="457200"/>
                  <a:pt x="0" y="411675"/>
                  <a:pt x="0" y="355601"/>
                </a:cubicBezTo>
                <a:lnTo>
                  <a:pt x="0" y="101599"/>
                </a:lnTo>
                <a:cubicBezTo>
                  <a:pt x="0" y="45525"/>
                  <a:pt x="45525" y="0"/>
                  <a:pt x="101599" y="0"/>
                </a:cubicBezTo>
                <a:close/>
              </a:path>
            </a:pathLst>
          </a:custGeom>
          <a:solidFill>
            <a:srgbClr val="E6E6FA">
              <a:alpha val="6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0" name="Shape 6"/>
          <p:cNvSpPr/>
          <p:nvPr/>
        </p:nvSpPr>
        <p:spPr>
          <a:xfrm>
            <a:off x="6662294" y="4170491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90500" y="95250"/>
                </a:moveTo>
                <a:cubicBezTo>
                  <a:pt x="216793" y="95250"/>
                  <a:pt x="238125" y="73918"/>
                  <a:pt x="238125" y="47625"/>
                </a:cubicBezTo>
                <a:cubicBezTo>
                  <a:pt x="238125" y="21332"/>
                  <a:pt x="216793" y="0"/>
                  <a:pt x="190500" y="0"/>
                </a:cubicBezTo>
                <a:cubicBezTo>
                  <a:pt x="164207" y="0"/>
                  <a:pt x="142875" y="21332"/>
                  <a:pt x="142875" y="47625"/>
                </a:cubicBezTo>
                <a:cubicBezTo>
                  <a:pt x="142875" y="50304"/>
                  <a:pt x="143123" y="52983"/>
                  <a:pt x="143520" y="55563"/>
                </a:cubicBezTo>
                <a:lnTo>
                  <a:pt x="79177" y="91331"/>
                </a:lnTo>
                <a:cubicBezTo>
                  <a:pt x="70793" y="83889"/>
                  <a:pt x="59730" y="79375"/>
                  <a:pt x="47625" y="79375"/>
                </a:cubicBezTo>
                <a:cubicBezTo>
                  <a:pt x="21332" y="79375"/>
                  <a:pt x="0" y="100707"/>
                  <a:pt x="0" y="127000"/>
                </a:cubicBezTo>
                <a:cubicBezTo>
                  <a:pt x="0" y="153293"/>
                  <a:pt x="21332" y="174625"/>
                  <a:pt x="47625" y="174625"/>
                </a:cubicBezTo>
                <a:cubicBezTo>
                  <a:pt x="59730" y="174625"/>
                  <a:pt x="70743" y="170111"/>
                  <a:pt x="79177" y="162669"/>
                </a:cubicBezTo>
                <a:lnTo>
                  <a:pt x="143520" y="198438"/>
                </a:lnTo>
                <a:cubicBezTo>
                  <a:pt x="143073" y="201017"/>
                  <a:pt x="142875" y="203646"/>
                  <a:pt x="142875" y="206375"/>
                </a:cubicBezTo>
                <a:cubicBezTo>
                  <a:pt x="142875" y="232668"/>
                  <a:pt x="164207" y="254000"/>
                  <a:pt x="190500" y="254000"/>
                </a:cubicBezTo>
                <a:cubicBezTo>
                  <a:pt x="216793" y="254000"/>
                  <a:pt x="238125" y="232668"/>
                  <a:pt x="238125" y="206375"/>
                </a:cubicBezTo>
                <a:cubicBezTo>
                  <a:pt x="238125" y="180082"/>
                  <a:pt x="216793" y="158750"/>
                  <a:pt x="190500" y="158750"/>
                </a:cubicBezTo>
                <a:cubicBezTo>
                  <a:pt x="178395" y="158750"/>
                  <a:pt x="167382" y="163264"/>
                  <a:pt x="158948" y="170706"/>
                </a:cubicBezTo>
                <a:lnTo>
                  <a:pt x="94605" y="134938"/>
                </a:lnTo>
                <a:cubicBezTo>
                  <a:pt x="95052" y="132358"/>
                  <a:pt x="95250" y="129729"/>
                  <a:pt x="95250" y="127000"/>
                </a:cubicBezTo>
                <a:cubicBezTo>
                  <a:pt x="95250" y="124271"/>
                  <a:pt x="95002" y="121642"/>
                  <a:pt x="94605" y="119063"/>
                </a:cubicBezTo>
                <a:lnTo>
                  <a:pt x="158948" y="83294"/>
                </a:lnTo>
                <a:cubicBezTo>
                  <a:pt x="167332" y="90736"/>
                  <a:pt x="178395" y="95250"/>
                  <a:pt x="190500" y="95250"/>
                </a:cubicBezTo>
                <a:close/>
              </a:path>
            </a:pathLst>
          </a:custGeom>
          <a:solidFill>
            <a:srgbClr val="FFC0CB"/>
          </a:solidFill>
        </p:spPr>
        <p:txBody>
          <a:bodyPr/>
          <a:lstStyle/>
          <a:p>
            <a:endParaRPr/>
          </a:p>
        </p:txBody>
      </p:sp>
      <p:sp>
        <p:nvSpPr>
          <p:cNvPr id="21" name="Text 7"/>
          <p:cNvSpPr/>
          <p:nvPr/>
        </p:nvSpPr>
        <p:spPr>
          <a:xfrm>
            <a:off x="7112000" y="4140200"/>
            <a:ext cx="4269910" cy="36538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分享与倾听能建立正向回馈的循环。</a:t>
            </a:r>
          </a:p>
        </p:txBody>
      </p:sp>
      <p:sp>
        <p:nvSpPr>
          <p:cNvPr id="22" name="Shape 8"/>
          <p:cNvSpPr/>
          <p:nvPr/>
        </p:nvSpPr>
        <p:spPr>
          <a:xfrm>
            <a:off x="6502400" y="4546600"/>
            <a:ext cx="5435600" cy="457200"/>
          </a:xfrm>
          <a:custGeom>
            <a:avLst/>
            <a:gdLst/>
            <a:ahLst/>
            <a:cxnLst/>
            <a:rect l="l" t="t" r="r" b="b"/>
            <a:pathLst>
              <a:path w="5435600" h="457200">
                <a:moveTo>
                  <a:pt x="101599" y="0"/>
                </a:moveTo>
                <a:lnTo>
                  <a:pt x="5334001" y="0"/>
                </a:lnTo>
                <a:cubicBezTo>
                  <a:pt x="5390113" y="0"/>
                  <a:pt x="5435600" y="45487"/>
                  <a:pt x="5435600" y="101599"/>
                </a:cubicBezTo>
                <a:lnTo>
                  <a:pt x="5435600" y="355601"/>
                </a:lnTo>
                <a:cubicBezTo>
                  <a:pt x="5435600" y="411713"/>
                  <a:pt x="5390113" y="457200"/>
                  <a:pt x="5334001" y="457200"/>
                </a:cubicBezTo>
                <a:lnTo>
                  <a:pt x="101599" y="457200"/>
                </a:lnTo>
                <a:cubicBezTo>
                  <a:pt x="45525" y="457200"/>
                  <a:pt x="0" y="411675"/>
                  <a:pt x="0" y="355601"/>
                </a:cubicBezTo>
                <a:lnTo>
                  <a:pt x="0" y="101599"/>
                </a:lnTo>
                <a:cubicBezTo>
                  <a:pt x="0" y="45525"/>
                  <a:pt x="45525" y="0"/>
                  <a:pt x="101599" y="0"/>
                </a:cubicBezTo>
                <a:close/>
              </a:path>
            </a:pathLst>
          </a:custGeom>
          <a:solidFill>
            <a:srgbClr val="E6E6FA">
              <a:alpha val="6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3" name="Shape 9"/>
          <p:cNvSpPr/>
          <p:nvPr/>
        </p:nvSpPr>
        <p:spPr>
          <a:xfrm>
            <a:off x="6662294" y="4881691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0"/>
                </a:moveTo>
                <a:cubicBezTo>
                  <a:pt x="134293" y="0"/>
                  <a:pt x="140990" y="4018"/>
                  <a:pt x="144463" y="10418"/>
                </a:cubicBezTo>
                <a:lnTo>
                  <a:pt x="251619" y="208855"/>
                </a:lnTo>
                <a:cubicBezTo>
                  <a:pt x="254943" y="215007"/>
                  <a:pt x="254794" y="222448"/>
                  <a:pt x="251222" y="228451"/>
                </a:cubicBezTo>
                <a:cubicBezTo>
                  <a:pt x="247650" y="234454"/>
                  <a:pt x="241151" y="238125"/>
                  <a:pt x="234156" y="238125"/>
                </a:cubicBezTo>
                <a:lnTo>
                  <a:pt x="19844" y="238125"/>
                </a:lnTo>
                <a:cubicBezTo>
                  <a:pt x="12849" y="238125"/>
                  <a:pt x="6400" y="234454"/>
                  <a:pt x="2778" y="228451"/>
                </a:cubicBezTo>
                <a:cubicBezTo>
                  <a:pt x="-843" y="222448"/>
                  <a:pt x="-943" y="215007"/>
                  <a:pt x="2381" y="208855"/>
                </a:cubicBezTo>
                <a:lnTo>
                  <a:pt x="109538" y="10418"/>
                </a:lnTo>
                <a:cubicBezTo>
                  <a:pt x="113010" y="4018"/>
                  <a:pt x="119707" y="0"/>
                  <a:pt x="127000" y="0"/>
                </a:cubicBezTo>
                <a:close/>
                <a:moveTo>
                  <a:pt x="127000" y="83344"/>
                </a:moveTo>
                <a:cubicBezTo>
                  <a:pt x="120402" y="83344"/>
                  <a:pt x="115094" y="88652"/>
                  <a:pt x="115094" y="95250"/>
                </a:cubicBezTo>
                <a:lnTo>
                  <a:pt x="115094" y="150813"/>
                </a:lnTo>
                <a:cubicBezTo>
                  <a:pt x="115094" y="157411"/>
                  <a:pt x="120402" y="162719"/>
                  <a:pt x="127000" y="162719"/>
                </a:cubicBezTo>
                <a:cubicBezTo>
                  <a:pt x="133598" y="162719"/>
                  <a:pt x="138906" y="157411"/>
                  <a:pt x="138906" y="150813"/>
                </a:cubicBezTo>
                <a:lnTo>
                  <a:pt x="138906" y="95250"/>
                </a:lnTo>
                <a:cubicBezTo>
                  <a:pt x="138906" y="88652"/>
                  <a:pt x="133598" y="83344"/>
                  <a:pt x="127000" y="83344"/>
                </a:cubicBezTo>
                <a:close/>
                <a:moveTo>
                  <a:pt x="140246" y="190500"/>
                </a:moveTo>
                <a:cubicBezTo>
                  <a:pt x="140547" y="185583"/>
                  <a:pt x="138095" y="180906"/>
                  <a:pt x="133880" y="178356"/>
                </a:cubicBezTo>
                <a:cubicBezTo>
                  <a:pt x="129666" y="175807"/>
                  <a:pt x="124384" y="175807"/>
                  <a:pt x="120169" y="178356"/>
                </a:cubicBezTo>
                <a:cubicBezTo>
                  <a:pt x="115955" y="180906"/>
                  <a:pt x="113503" y="185583"/>
                  <a:pt x="113804" y="190500"/>
                </a:cubicBezTo>
                <a:cubicBezTo>
                  <a:pt x="113503" y="195417"/>
                  <a:pt x="115955" y="200094"/>
                  <a:pt x="120169" y="202644"/>
                </a:cubicBezTo>
                <a:cubicBezTo>
                  <a:pt x="124384" y="205193"/>
                  <a:pt x="129666" y="205193"/>
                  <a:pt x="133880" y="202644"/>
                </a:cubicBezTo>
                <a:cubicBezTo>
                  <a:pt x="138095" y="200094"/>
                  <a:pt x="140547" y="195417"/>
                  <a:pt x="140246" y="190500"/>
                </a:cubicBezTo>
                <a:close/>
              </a:path>
            </a:pathLst>
          </a:custGeom>
          <a:solidFill>
            <a:srgbClr val="FFC0CB"/>
          </a:solidFill>
        </p:spPr>
        <p:txBody>
          <a:bodyPr/>
          <a:lstStyle/>
          <a:p>
            <a:endParaRPr/>
          </a:p>
        </p:txBody>
      </p:sp>
      <p:sp>
        <p:nvSpPr>
          <p:cNvPr id="24" name="Text 10"/>
          <p:cNvSpPr/>
          <p:nvPr/>
        </p:nvSpPr>
        <p:spPr>
          <a:xfrm>
            <a:off x="7112000" y="4953000"/>
            <a:ext cx="4521082" cy="36538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警惕单方面过度付出带来的认知偏差。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80DAFBB-7004-6A47-009E-5DF60E82C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 t="6747" r="3126" b="2329"/>
          <a:stretch>
            <a:fillRect/>
          </a:stretch>
        </p:blipFill>
        <p:spPr bwMode="auto">
          <a:xfrm>
            <a:off x="355811" y="899563"/>
            <a:ext cx="5790778" cy="485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0"/>
          <p:cNvSpPr/>
          <p:nvPr/>
        </p:nvSpPr>
        <p:spPr>
          <a:xfrm>
            <a:off x="5256213" y="1871980"/>
            <a:ext cx="1541780" cy="148153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600" dirty="0">
                <a:solidFill>
                  <a:srgbClr val="9A91F1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27" name="Text 1"/>
          <p:cNvSpPr/>
          <p:nvPr/>
        </p:nvSpPr>
        <p:spPr>
          <a:xfrm>
            <a:off x="3727450" y="3348673"/>
            <a:ext cx="4599305" cy="129103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效应探秘：情境如何放大心动</a:t>
            </a:r>
            <a:endParaRPr lang="en-US" sz="1600" dirty="0"/>
          </a:p>
        </p:txBody>
      </p:sp>
      <p:pic>
        <p:nvPicPr>
          <p:cNvPr id="28" name="Image 0" descr="https://kimi-img.moonshot.cn/pub/slides/slides_tmpl/image/25-10-09-18:35:28-d3jovs0s8jdo4os5dsq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7300"/>
            <a:ext cx="5143500" cy="3060700"/>
          </a:xfrm>
          <a:prstGeom prst="rect">
            <a:avLst/>
          </a:prstGeom>
        </p:spPr>
      </p:pic>
      <p:pic>
        <p:nvPicPr>
          <p:cNvPr id="29" name="Image 1" descr="https://kimi-img.moonshot.cn/pub/slides/slides_tmpl/image/25-10-09-18:35:22-d3jovqgs8jdo4os5dsj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1340" y="635635"/>
            <a:ext cx="713105" cy="358140"/>
          </a:xfrm>
          <a:prstGeom prst="rect">
            <a:avLst/>
          </a:prstGeom>
        </p:spPr>
      </p:pic>
      <p:pic>
        <p:nvPicPr>
          <p:cNvPr id="30" name="Image 2" descr="https://kimi-img.moonshot.cn/pub/slides/slides_tmpl/image/25-10-09-18:35:23-d3jovqos8jdo4os5dsm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5" y="756285"/>
            <a:ext cx="929640" cy="237490"/>
          </a:xfrm>
          <a:prstGeom prst="rect">
            <a:avLst/>
          </a:prstGeom>
        </p:spPr>
      </p:pic>
      <p:pic>
        <p:nvPicPr>
          <p:cNvPr id="31" name="Image 3" descr="https://kimi-img.moonshot.cn/pub/slides/slides_tmpl/image/25-10-09-18:35:21-d3jovq8s8jdo4os5dsj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4415" y="6128385"/>
            <a:ext cx="2433320" cy="76200"/>
          </a:xfrm>
          <a:prstGeom prst="rect">
            <a:avLst/>
          </a:prstGeom>
        </p:spPr>
      </p:pic>
      <p:pic>
        <p:nvPicPr>
          <p:cNvPr id="32" name="Image 4" descr="https://kimi-img.moonshot.cn/pub/slides/slides_tmpl/image/25-10-09-18:35:24-d3jovr0s8jdo4os5dsn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4875" y="2263140"/>
            <a:ext cx="2562860" cy="2110105"/>
          </a:xfrm>
          <a:prstGeom prst="rect">
            <a:avLst/>
          </a:prstGeom>
        </p:spPr>
      </p:pic>
      <p:pic>
        <p:nvPicPr>
          <p:cNvPr id="33" name="Image 5" descr="https://kimi-img.moonshot.cn/pub/slides/slides_tmpl/image/25-10-09-18:35:25-d3jovr8s8jdo4os5dsn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205" y="3979545"/>
            <a:ext cx="2225040" cy="222504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0" descr="https://kimi-img.moonshot.cn/pub/slides/slides_tmpl/image/25-10-09-18:35:25-d3jovr8s8jdo4os5ds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Text 0"/>
          <p:cNvSpPr/>
          <p:nvPr/>
        </p:nvSpPr>
        <p:spPr>
          <a:xfrm>
            <a:off x="254000" y="476885"/>
            <a:ext cx="5970530" cy="141859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吊桥效应: 生理唤醒被误标为爱情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Text 1"/>
          <p:cNvSpPr/>
          <p:nvPr/>
        </p:nvSpPr>
        <p:spPr>
          <a:xfrm>
            <a:off x="254000" y="1676400"/>
            <a:ext cx="5537200" cy="16103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当身处危险或刺激情境（如过吊桥）时，生理唤醒（心跳加速）容易被错误地归因于身边人的吸引力，从而产生“心动”的错觉。</a:t>
            </a:r>
          </a:p>
        </p:txBody>
      </p:sp>
      <p:sp>
        <p:nvSpPr>
          <p:cNvPr id="38" name="Shape 2"/>
          <p:cNvSpPr/>
          <p:nvPr/>
        </p:nvSpPr>
        <p:spPr>
          <a:xfrm>
            <a:off x="254000" y="3723638"/>
            <a:ext cx="5434374" cy="1610361"/>
          </a:xfrm>
          <a:custGeom>
            <a:avLst/>
            <a:gdLst/>
            <a:ahLst/>
            <a:cxnLst/>
            <a:rect l="l" t="t" r="r" b="b"/>
            <a:pathLst>
              <a:path w="5537200" h="1270000">
                <a:moveTo>
                  <a:pt x="101600" y="0"/>
                </a:moveTo>
                <a:lnTo>
                  <a:pt x="5435600" y="0"/>
                </a:lnTo>
                <a:cubicBezTo>
                  <a:pt x="5491675" y="0"/>
                  <a:pt x="5537200" y="45525"/>
                  <a:pt x="5537200" y="101600"/>
                </a:cubicBezTo>
                <a:lnTo>
                  <a:pt x="5537200" y="1168400"/>
                </a:lnTo>
                <a:cubicBezTo>
                  <a:pt x="5537200" y="1224475"/>
                  <a:pt x="5491675" y="1270000"/>
                  <a:pt x="5435600" y="1270000"/>
                </a:cubicBezTo>
                <a:lnTo>
                  <a:pt x="101600" y="1270000"/>
                </a:lnTo>
                <a:cubicBezTo>
                  <a:pt x="45525" y="1270000"/>
                  <a:pt x="0" y="1224475"/>
                  <a:pt x="0" y="1168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ADD8E6">
              <a:alpha val="50196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39" name="Text 3"/>
          <p:cNvSpPr/>
          <p:nvPr/>
        </p:nvSpPr>
        <p:spPr>
          <a:xfrm>
            <a:off x="374572" y="3723701"/>
            <a:ext cx="5315027" cy="46475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理性提示</a:t>
            </a:r>
            <a:endParaRPr lang="en-US" sz="2000" dirty="0"/>
          </a:p>
        </p:txBody>
      </p:sp>
      <p:sp>
        <p:nvSpPr>
          <p:cNvPr id="40" name="Text 4"/>
          <p:cNvSpPr/>
          <p:nvPr/>
        </p:nvSpPr>
        <p:spPr>
          <a:xfrm>
            <a:off x="374572" y="4340921"/>
            <a:ext cx="5315027" cy="84067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约会时，过山车、鬼屋等刺激活动可能会“伪造”心动。建议在多种情境下相处，再下结论。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73EDC1-43F0-117F-DF29-069A769F3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13012" r="25890" b="47662"/>
          <a:stretch>
            <a:fillRect/>
          </a:stretch>
        </p:blipFill>
        <p:spPr bwMode="auto">
          <a:xfrm>
            <a:off x="6529752" y="575779"/>
            <a:ext cx="4988616" cy="515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0" descr="https://kimi-img.moonshot.cn/pub/slides/slides_tmpl/image/25-10-09-18:35:25-d3jovr8s8jdo4os5ds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Text 0"/>
          <p:cNvSpPr/>
          <p:nvPr/>
        </p:nvSpPr>
        <p:spPr>
          <a:xfrm>
            <a:off x="63500" y="1422400"/>
            <a:ext cx="120650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情境与阻力：它们都在“添油加醋”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Shape 1"/>
          <p:cNvSpPr/>
          <p:nvPr/>
        </p:nvSpPr>
        <p:spPr>
          <a:xfrm>
            <a:off x="254000" y="2641599"/>
            <a:ext cx="5689600" cy="2602429"/>
          </a:xfrm>
          <a:custGeom>
            <a:avLst/>
            <a:gdLst/>
            <a:ahLst/>
            <a:cxnLst/>
            <a:rect l="l" t="t" r="r" b="b"/>
            <a:pathLst>
              <a:path w="5689600" h="2336800">
                <a:moveTo>
                  <a:pt x="101604" y="0"/>
                </a:moveTo>
                <a:lnTo>
                  <a:pt x="5587996" y="0"/>
                </a:lnTo>
                <a:cubicBezTo>
                  <a:pt x="5644110" y="0"/>
                  <a:pt x="5689600" y="45490"/>
                  <a:pt x="5689600" y="101604"/>
                </a:cubicBezTo>
                <a:lnTo>
                  <a:pt x="5689600" y="2235196"/>
                </a:lnTo>
                <a:cubicBezTo>
                  <a:pt x="5689600" y="2291310"/>
                  <a:pt x="5644110" y="2336800"/>
                  <a:pt x="5587996" y="2336800"/>
                </a:cubicBezTo>
                <a:lnTo>
                  <a:pt x="101604" y="2336800"/>
                </a:lnTo>
                <a:cubicBezTo>
                  <a:pt x="45490" y="2336800"/>
                  <a:pt x="0" y="2291310"/>
                  <a:pt x="0" y="2235196"/>
                </a:cubicBezTo>
                <a:lnTo>
                  <a:pt x="0" y="101604"/>
                </a:lnTo>
                <a:cubicBezTo>
                  <a:pt x="0" y="45527"/>
                  <a:pt x="45527" y="0"/>
                  <a:pt x="101604" y="0"/>
                </a:cubicBezTo>
                <a:close/>
              </a:path>
            </a:pathLst>
          </a:custGeom>
          <a:solidFill>
            <a:srgbClr val="E6E6FA">
              <a:alpha val="60000"/>
            </a:srgbClr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46" name="Shape 2"/>
          <p:cNvSpPr/>
          <p:nvPr/>
        </p:nvSpPr>
        <p:spPr>
          <a:xfrm>
            <a:off x="2794000" y="29464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cubicBezTo>
                  <a:pt x="136446" y="0"/>
                  <a:pt x="0" y="136446"/>
                  <a:pt x="0" y="304800"/>
                </a:cubicBezTo>
                <a:cubicBezTo>
                  <a:pt x="0" y="473154"/>
                  <a:pt x="136446" y="609600"/>
                  <a:pt x="304800" y="609600"/>
                </a:cubicBezTo>
                <a:cubicBezTo>
                  <a:pt x="386715" y="609600"/>
                  <a:pt x="461129" y="577215"/>
                  <a:pt x="515898" y="524589"/>
                </a:cubicBezTo>
                <a:cubicBezTo>
                  <a:pt x="524589" y="516255"/>
                  <a:pt x="527090" y="503277"/>
                  <a:pt x="522208" y="492323"/>
                </a:cubicBezTo>
                <a:cubicBezTo>
                  <a:pt x="517327" y="481370"/>
                  <a:pt x="505897" y="474583"/>
                  <a:pt x="493871" y="475536"/>
                </a:cubicBezTo>
                <a:cubicBezTo>
                  <a:pt x="488037" y="476012"/>
                  <a:pt x="482203" y="476250"/>
                  <a:pt x="476250" y="476250"/>
                </a:cubicBezTo>
                <a:cubicBezTo>
                  <a:pt x="355282" y="476250"/>
                  <a:pt x="257175" y="378143"/>
                  <a:pt x="257175" y="257175"/>
                </a:cubicBezTo>
                <a:cubicBezTo>
                  <a:pt x="257175" y="171331"/>
                  <a:pt x="306586" y="96917"/>
                  <a:pt x="378738" y="60960"/>
                </a:cubicBezTo>
                <a:cubicBezTo>
                  <a:pt x="389573" y="55602"/>
                  <a:pt x="395764" y="43934"/>
                  <a:pt x="394335" y="31909"/>
                </a:cubicBezTo>
                <a:cubicBezTo>
                  <a:pt x="392906" y="19883"/>
                  <a:pt x="384096" y="10120"/>
                  <a:pt x="372308" y="7501"/>
                </a:cubicBezTo>
                <a:cubicBezTo>
                  <a:pt x="350520" y="2619"/>
                  <a:pt x="327898" y="0"/>
                  <a:pt x="304800" y="0"/>
                </a:cubicBezTo>
                <a:close/>
              </a:path>
            </a:pathLst>
          </a:custGeom>
          <a:solidFill>
            <a:srgbClr val="D8BFD8"/>
          </a:solidFill>
        </p:spPr>
        <p:txBody>
          <a:bodyPr/>
          <a:lstStyle/>
          <a:p>
            <a:endParaRPr/>
          </a:p>
        </p:txBody>
      </p:sp>
      <p:sp>
        <p:nvSpPr>
          <p:cNvPr id="47" name="Text 3"/>
          <p:cNvSpPr/>
          <p:nvPr/>
        </p:nvSpPr>
        <p:spPr>
          <a:xfrm>
            <a:off x="2463800" y="3708400"/>
            <a:ext cx="12700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黑暗效应</a:t>
            </a:r>
            <a:endParaRPr lang="en-US" sz="2400" dirty="0"/>
          </a:p>
        </p:txBody>
      </p:sp>
      <p:sp>
        <p:nvSpPr>
          <p:cNvPr id="48" name="Text 4"/>
          <p:cNvSpPr/>
          <p:nvPr/>
        </p:nvSpPr>
        <p:spPr>
          <a:xfrm>
            <a:off x="254000" y="4165600"/>
            <a:ext cx="5689600" cy="812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昏暗环境降低自我觉察与社交焦虑，让人更敢于敞开心扉，从而</a:t>
            </a:r>
            <a:r>
              <a:rPr lang="en-US" sz="2400" dirty="0">
                <a:solidFill>
                  <a:srgbClr val="333333"/>
                </a:solidFill>
                <a:highlight>
                  <a:srgbClr val="FFC0CB">
                    <a:alpha val="100000"/>
                  </a:srgbClr>
                </a:highlight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 迅速提升亲密感 </a:t>
            </a: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。</a:t>
            </a:r>
            <a:endParaRPr lang="en-US" sz="2400" dirty="0"/>
          </a:p>
        </p:txBody>
      </p:sp>
      <p:sp>
        <p:nvSpPr>
          <p:cNvPr id="49" name="Shape 5"/>
          <p:cNvSpPr/>
          <p:nvPr/>
        </p:nvSpPr>
        <p:spPr>
          <a:xfrm>
            <a:off x="6248400" y="2641599"/>
            <a:ext cx="5689600" cy="2602429"/>
          </a:xfrm>
          <a:custGeom>
            <a:avLst/>
            <a:gdLst/>
            <a:ahLst/>
            <a:cxnLst/>
            <a:rect l="l" t="t" r="r" b="b"/>
            <a:pathLst>
              <a:path w="5689600" h="2336800">
                <a:moveTo>
                  <a:pt x="101604" y="0"/>
                </a:moveTo>
                <a:lnTo>
                  <a:pt x="5587996" y="0"/>
                </a:lnTo>
                <a:cubicBezTo>
                  <a:pt x="5644110" y="0"/>
                  <a:pt x="5689600" y="45490"/>
                  <a:pt x="5689600" y="101604"/>
                </a:cubicBezTo>
                <a:lnTo>
                  <a:pt x="5689600" y="2235196"/>
                </a:lnTo>
                <a:cubicBezTo>
                  <a:pt x="5689600" y="2291310"/>
                  <a:pt x="5644110" y="2336800"/>
                  <a:pt x="5587996" y="2336800"/>
                </a:cubicBezTo>
                <a:lnTo>
                  <a:pt x="101604" y="2336800"/>
                </a:lnTo>
                <a:cubicBezTo>
                  <a:pt x="45490" y="2336800"/>
                  <a:pt x="0" y="2291310"/>
                  <a:pt x="0" y="2235196"/>
                </a:cubicBezTo>
                <a:lnTo>
                  <a:pt x="0" y="101604"/>
                </a:lnTo>
                <a:cubicBezTo>
                  <a:pt x="0" y="45527"/>
                  <a:pt x="45527" y="0"/>
                  <a:pt x="101604" y="0"/>
                </a:cubicBezTo>
                <a:close/>
              </a:path>
            </a:pathLst>
          </a:custGeom>
          <a:solidFill>
            <a:srgbClr val="ADD8E6">
              <a:alpha val="50196"/>
            </a:srgbClr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50" name="Shape 6"/>
          <p:cNvSpPr/>
          <p:nvPr/>
        </p:nvSpPr>
        <p:spPr>
          <a:xfrm>
            <a:off x="8712200" y="2946400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86916" y="-29647"/>
                </a:moveTo>
                <a:cubicBezTo>
                  <a:pt x="75724" y="-40838"/>
                  <a:pt x="57626" y="-40838"/>
                  <a:pt x="46553" y="-29647"/>
                </a:cubicBezTo>
                <a:cubicBezTo>
                  <a:pt x="35481" y="-18455"/>
                  <a:pt x="35362" y="-357"/>
                  <a:pt x="46434" y="10835"/>
                </a:cubicBezTo>
                <a:lnTo>
                  <a:pt x="675084" y="639485"/>
                </a:lnTo>
                <a:cubicBezTo>
                  <a:pt x="686276" y="650677"/>
                  <a:pt x="704374" y="650677"/>
                  <a:pt x="715447" y="639485"/>
                </a:cubicBezTo>
                <a:cubicBezTo>
                  <a:pt x="726519" y="628293"/>
                  <a:pt x="726638" y="610195"/>
                  <a:pt x="715447" y="599123"/>
                </a:cubicBezTo>
                <a:lnTo>
                  <a:pt x="383143" y="266700"/>
                </a:lnTo>
                <a:cubicBezTo>
                  <a:pt x="450533" y="265509"/>
                  <a:pt x="504825" y="210503"/>
                  <a:pt x="504825" y="142875"/>
                </a:cubicBezTo>
                <a:cubicBezTo>
                  <a:pt x="504825" y="74533"/>
                  <a:pt x="449342" y="19050"/>
                  <a:pt x="381000" y="19050"/>
                </a:cubicBezTo>
                <a:cubicBezTo>
                  <a:pt x="313373" y="19050"/>
                  <a:pt x="258366" y="73343"/>
                  <a:pt x="257175" y="140732"/>
                </a:cubicBezTo>
                <a:lnTo>
                  <a:pt x="86916" y="-29647"/>
                </a:lnTo>
                <a:close/>
                <a:moveTo>
                  <a:pt x="609600" y="342900"/>
                </a:moveTo>
                <a:cubicBezTo>
                  <a:pt x="589121" y="342900"/>
                  <a:pt x="569476" y="346948"/>
                  <a:pt x="551617" y="354330"/>
                </a:cubicBezTo>
                <a:lnTo>
                  <a:pt x="754023" y="556736"/>
                </a:lnTo>
                <a:cubicBezTo>
                  <a:pt x="759023" y="550307"/>
                  <a:pt x="762000" y="542211"/>
                  <a:pt x="762000" y="533400"/>
                </a:cubicBezTo>
                <a:lnTo>
                  <a:pt x="762000" y="495300"/>
                </a:lnTo>
                <a:cubicBezTo>
                  <a:pt x="762000" y="411123"/>
                  <a:pt x="693777" y="342900"/>
                  <a:pt x="609600" y="342900"/>
                </a:cubicBezTo>
                <a:close/>
                <a:moveTo>
                  <a:pt x="71318" y="116324"/>
                </a:moveTo>
                <a:cubicBezTo>
                  <a:pt x="45720" y="131207"/>
                  <a:pt x="28575" y="158829"/>
                  <a:pt x="28575" y="190500"/>
                </a:cubicBezTo>
                <a:cubicBezTo>
                  <a:pt x="28575" y="237887"/>
                  <a:pt x="66913" y="276225"/>
                  <a:pt x="114300" y="276225"/>
                </a:cubicBezTo>
                <a:cubicBezTo>
                  <a:pt x="145971" y="276225"/>
                  <a:pt x="173593" y="259080"/>
                  <a:pt x="188476" y="233482"/>
                </a:cubicBezTo>
                <a:lnTo>
                  <a:pt x="71318" y="116324"/>
                </a:lnTo>
                <a:close/>
                <a:moveTo>
                  <a:pt x="297894" y="342900"/>
                </a:moveTo>
                <a:cubicBezTo>
                  <a:pt x="234315" y="373737"/>
                  <a:pt x="190500" y="438983"/>
                  <a:pt x="190500" y="514350"/>
                </a:cubicBezTo>
                <a:lnTo>
                  <a:pt x="190500" y="533400"/>
                </a:lnTo>
                <a:cubicBezTo>
                  <a:pt x="190500" y="554474"/>
                  <a:pt x="207526" y="571500"/>
                  <a:pt x="228600" y="571500"/>
                </a:cubicBezTo>
                <a:lnTo>
                  <a:pt x="526494" y="571500"/>
                </a:lnTo>
                <a:lnTo>
                  <a:pt x="297894" y="342900"/>
                </a:lnTo>
                <a:close/>
                <a:moveTo>
                  <a:pt x="152400" y="342900"/>
                </a:moveTo>
                <a:cubicBezTo>
                  <a:pt x="68223" y="342900"/>
                  <a:pt x="0" y="411123"/>
                  <a:pt x="0" y="495300"/>
                </a:cubicBezTo>
                <a:lnTo>
                  <a:pt x="0" y="533400"/>
                </a:lnTo>
                <a:cubicBezTo>
                  <a:pt x="0" y="554474"/>
                  <a:pt x="17026" y="571500"/>
                  <a:pt x="38100" y="571500"/>
                </a:cubicBezTo>
                <a:lnTo>
                  <a:pt x="141327" y="571500"/>
                </a:lnTo>
                <a:cubicBezTo>
                  <a:pt x="136208" y="559832"/>
                  <a:pt x="133350" y="546973"/>
                  <a:pt x="133350" y="533400"/>
                </a:cubicBezTo>
                <a:lnTo>
                  <a:pt x="133350" y="514350"/>
                </a:lnTo>
                <a:cubicBezTo>
                  <a:pt x="133350" y="451009"/>
                  <a:pt x="157163" y="393144"/>
                  <a:pt x="196334" y="349329"/>
                </a:cubicBezTo>
                <a:cubicBezTo>
                  <a:pt x="182404" y="345162"/>
                  <a:pt x="167640" y="342900"/>
                  <a:pt x="152400" y="342900"/>
                </a:cubicBezTo>
                <a:close/>
                <a:moveTo>
                  <a:pt x="733425" y="190500"/>
                </a:moveTo>
                <a:cubicBezTo>
                  <a:pt x="733425" y="143187"/>
                  <a:pt x="695013" y="104775"/>
                  <a:pt x="647700" y="104775"/>
                </a:cubicBezTo>
                <a:cubicBezTo>
                  <a:pt x="600387" y="104775"/>
                  <a:pt x="561975" y="143187"/>
                  <a:pt x="561975" y="190500"/>
                </a:cubicBezTo>
                <a:cubicBezTo>
                  <a:pt x="561975" y="237813"/>
                  <a:pt x="600387" y="276225"/>
                  <a:pt x="647700" y="276225"/>
                </a:cubicBezTo>
                <a:cubicBezTo>
                  <a:pt x="695013" y="276225"/>
                  <a:pt x="733425" y="237813"/>
                  <a:pt x="733425" y="190500"/>
                </a:cubicBezTo>
                <a:close/>
              </a:path>
            </a:pathLst>
          </a:custGeom>
          <a:solidFill>
            <a:srgbClr val="D8BFD8"/>
          </a:solidFill>
        </p:spPr>
        <p:txBody>
          <a:bodyPr/>
          <a:lstStyle/>
          <a:p>
            <a:endParaRPr/>
          </a:p>
        </p:txBody>
      </p:sp>
      <p:sp>
        <p:nvSpPr>
          <p:cNvPr id="51" name="Text 7"/>
          <p:cNvSpPr/>
          <p:nvPr/>
        </p:nvSpPr>
        <p:spPr>
          <a:xfrm>
            <a:off x="7823200" y="3708400"/>
            <a:ext cx="25400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罗密欧与朱丽叶效应</a:t>
            </a:r>
            <a:endParaRPr lang="en-US" sz="2400" dirty="0"/>
          </a:p>
        </p:txBody>
      </p:sp>
      <p:sp>
        <p:nvSpPr>
          <p:cNvPr id="52" name="Text 8"/>
          <p:cNvSpPr/>
          <p:nvPr/>
        </p:nvSpPr>
        <p:spPr>
          <a:xfrm>
            <a:off x="6248400" y="4165600"/>
            <a:ext cx="5689600" cy="812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外界的阻碍和反对（如父母禁令）会激发逆反心理，反而</a:t>
            </a:r>
            <a:r>
              <a:rPr lang="en-US" sz="2400" dirty="0">
                <a:solidFill>
                  <a:srgbClr val="333333"/>
                </a:solidFill>
                <a:highlight>
                  <a:srgbClr val="FFC0CB">
                    <a:alpha val="100000"/>
                  </a:srgbClr>
                </a:highlight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 让情侣联结更紧密 </a:t>
            </a: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。</a:t>
            </a:r>
            <a:endParaRPr lang="en-US" sz="24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0"/>
          <p:cNvSpPr/>
          <p:nvPr/>
        </p:nvSpPr>
        <p:spPr>
          <a:xfrm>
            <a:off x="5256213" y="1871980"/>
            <a:ext cx="1541780" cy="148153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600" dirty="0">
                <a:solidFill>
                  <a:srgbClr val="9A91F1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55" name="Text 1"/>
          <p:cNvSpPr/>
          <p:nvPr/>
        </p:nvSpPr>
        <p:spPr>
          <a:xfrm>
            <a:off x="3727450" y="3348673"/>
            <a:ext cx="4599305" cy="129103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层次模型：吸引力从外到内</a:t>
            </a:r>
            <a:endParaRPr lang="en-US" sz="1600" dirty="0"/>
          </a:p>
        </p:txBody>
      </p:sp>
      <p:pic>
        <p:nvPicPr>
          <p:cNvPr id="56" name="Image 0" descr="https://kimi-img.moonshot.cn/pub/slides/slides_tmpl/image/25-10-09-18:35:28-d3jovs0s8jdo4os5dsq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7300"/>
            <a:ext cx="5143500" cy="3060700"/>
          </a:xfrm>
          <a:prstGeom prst="rect">
            <a:avLst/>
          </a:prstGeom>
        </p:spPr>
      </p:pic>
      <p:pic>
        <p:nvPicPr>
          <p:cNvPr id="57" name="Image 1" descr="https://kimi-img.moonshot.cn/pub/slides/slides_tmpl/image/25-10-09-18:35:22-d3jovqgs8jdo4os5dsj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1340" y="635635"/>
            <a:ext cx="713105" cy="358140"/>
          </a:xfrm>
          <a:prstGeom prst="rect">
            <a:avLst/>
          </a:prstGeom>
        </p:spPr>
      </p:pic>
      <p:pic>
        <p:nvPicPr>
          <p:cNvPr id="58" name="Image 2" descr="https://kimi-img.moonshot.cn/pub/slides/slides_tmpl/image/25-10-09-18:35:23-d3jovqos8jdo4os5dsm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5" y="756285"/>
            <a:ext cx="929640" cy="237490"/>
          </a:xfrm>
          <a:prstGeom prst="rect">
            <a:avLst/>
          </a:prstGeom>
        </p:spPr>
      </p:pic>
      <p:pic>
        <p:nvPicPr>
          <p:cNvPr id="59" name="Image 3" descr="https://kimi-img.moonshot.cn/pub/slides/slides_tmpl/image/25-10-09-18:35:21-d3jovq8s8jdo4os5dsj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4415" y="6128385"/>
            <a:ext cx="2433320" cy="76200"/>
          </a:xfrm>
          <a:prstGeom prst="rect">
            <a:avLst/>
          </a:prstGeom>
        </p:spPr>
      </p:pic>
      <p:pic>
        <p:nvPicPr>
          <p:cNvPr id="60" name="Image 4" descr="https://kimi-img.moonshot.cn/pub/slides/slides_tmpl/image/25-10-09-18:35:24-d3jovr0s8jdo4os5dsn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4875" y="2263140"/>
            <a:ext cx="2562860" cy="2110105"/>
          </a:xfrm>
          <a:prstGeom prst="rect">
            <a:avLst/>
          </a:prstGeom>
        </p:spPr>
      </p:pic>
      <p:pic>
        <p:nvPicPr>
          <p:cNvPr id="61" name="Image 5" descr="https://kimi-img.moonshot.cn/pub/slides/slides_tmpl/image/25-10-09-18:35:25-d3jovr8s8jdo4os5dsn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205" y="3979545"/>
            <a:ext cx="2225040" cy="222504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 0" descr="https://kimi-img.moonshot.cn/pub/slides/slides_tmpl/image/25-10-09-18:35:25-d3jovr8s8jdo4os5ds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4" name="Text 0"/>
          <p:cNvSpPr/>
          <p:nvPr/>
        </p:nvSpPr>
        <p:spPr>
          <a:xfrm>
            <a:off x="2667000" y="717550"/>
            <a:ext cx="72390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吸引力的四个层次：从外到内，由浅入深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5" name="Shape 1"/>
          <p:cNvSpPr/>
          <p:nvPr/>
        </p:nvSpPr>
        <p:spPr>
          <a:xfrm>
            <a:off x="2920999" y="4616450"/>
            <a:ext cx="8589415" cy="762000"/>
          </a:xfrm>
          <a:custGeom>
            <a:avLst/>
            <a:gdLst/>
            <a:ahLst/>
            <a:cxnLst/>
            <a:rect l="l" t="t" r="r" b="b"/>
            <a:pathLst>
              <a:path w="6350000" h="762000">
                <a:moveTo>
                  <a:pt x="0" y="0"/>
                </a:moveTo>
                <a:lnTo>
                  <a:pt x="6350000" y="0"/>
                </a:lnTo>
                <a:lnTo>
                  <a:pt x="6350000" y="685800"/>
                </a:lnTo>
                <a:cubicBezTo>
                  <a:pt x="6350000" y="727856"/>
                  <a:pt x="6315856" y="762000"/>
                  <a:pt x="6273800" y="762000"/>
                </a:cubicBezTo>
                <a:lnTo>
                  <a:pt x="76200" y="762000"/>
                </a:lnTo>
                <a:cubicBezTo>
                  <a:pt x="34144" y="762000"/>
                  <a:pt x="0" y="727856"/>
                  <a:pt x="0" y="6858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CB"/>
          </a:soli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66" name="Shape 2"/>
          <p:cNvSpPr/>
          <p:nvPr/>
        </p:nvSpPr>
        <p:spPr>
          <a:xfrm>
            <a:off x="5164270" y="4832350"/>
            <a:ext cx="342900" cy="304800"/>
          </a:xfrm>
          <a:custGeom>
            <a:avLst/>
            <a:gdLst/>
            <a:ahLst/>
            <a:cxnLst/>
            <a:rect l="l" t="t" r="r" b="b"/>
            <a:pathLst>
              <a:path w="342900" h="304800">
                <a:moveTo>
                  <a:pt x="171450" y="19050"/>
                </a:moveTo>
                <a:cubicBezTo>
                  <a:pt x="123349" y="19050"/>
                  <a:pt x="84832" y="40957"/>
                  <a:pt x="56793" y="67032"/>
                </a:cubicBezTo>
                <a:cubicBezTo>
                  <a:pt x="28932" y="92928"/>
                  <a:pt x="10299" y="123825"/>
                  <a:pt x="1429" y="145078"/>
                </a:cubicBezTo>
                <a:cubicBezTo>
                  <a:pt x="-536" y="149781"/>
                  <a:pt x="-536" y="155019"/>
                  <a:pt x="1429" y="159722"/>
                </a:cubicBezTo>
                <a:cubicBezTo>
                  <a:pt x="10299" y="180975"/>
                  <a:pt x="28932" y="211931"/>
                  <a:pt x="56793" y="237768"/>
                </a:cubicBezTo>
                <a:cubicBezTo>
                  <a:pt x="84832" y="263783"/>
                  <a:pt x="123349" y="285750"/>
                  <a:pt x="171450" y="285750"/>
                </a:cubicBezTo>
                <a:cubicBezTo>
                  <a:pt x="219551" y="285750"/>
                  <a:pt x="258068" y="263843"/>
                  <a:pt x="286107" y="237768"/>
                </a:cubicBezTo>
                <a:cubicBezTo>
                  <a:pt x="313968" y="211872"/>
                  <a:pt x="332601" y="180975"/>
                  <a:pt x="341471" y="159722"/>
                </a:cubicBezTo>
                <a:cubicBezTo>
                  <a:pt x="343436" y="155019"/>
                  <a:pt x="343436" y="149781"/>
                  <a:pt x="341471" y="145078"/>
                </a:cubicBezTo>
                <a:cubicBezTo>
                  <a:pt x="332601" y="123825"/>
                  <a:pt x="313968" y="92869"/>
                  <a:pt x="286107" y="67032"/>
                </a:cubicBezTo>
                <a:cubicBezTo>
                  <a:pt x="258068" y="41017"/>
                  <a:pt x="219551" y="19050"/>
                  <a:pt x="171450" y="19050"/>
                </a:cubicBezTo>
                <a:close/>
                <a:moveTo>
                  <a:pt x="85725" y="152400"/>
                </a:moveTo>
                <a:cubicBezTo>
                  <a:pt x="85725" y="105087"/>
                  <a:pt x="124137" y="66675"/>
                  <a:pt x="171450" y="66675"/>
                </a:cubicBezTo>
                <a:cubicBezTo>
                  <a:pt x="218763" y="66675"/>
                  <a:pt x="257175" y="105087"/>
                  <a:pt x="257175" y="152400"/>
                </a:cubicBezTo>
                <a:cubicBezTo>
                  <a:pt x="257175" y="199713"/>
                  <a:pt x="218763" y="238125"/>
                  <a:pt x="171450" y="238125"/>
                </a:cubicBezTo>
                <a:cubicBezTo>
                  <a:pt x="124137" y="238125"/>
                  <a:pt x="85725" y="199713"/>
                  <a:pt x="85725" y="152400"/>
                </a:cubicBezTo>
                <a:close/>
                <a:moveTo>
                  <a:pt x="171450" y="114300"/>
                </a:moveTo>
                <a:cubicBezTo>
                  <a:pt x="171450" y="135315"/>
                  <a:pt x="154365" y="152400"/>
                  <a:pt x="133350" y="152400"/>
                </a:cubicBezTo>
                <a:cubicBezTo>
                  <a:pt x="126504" y="152400"/>
                  <a:pt x="120075" y="150614"/>
                  <a:pt x="114479" y="147399"/>
                </a:cubicBezTo>
                <a:cubicBezTo>
                  <a:pt x="113883" y="153888"/>
                  <a:pt x="114419" y="160556"/>
                  <a:pt x="116205" y="167164"/>
                </a:cubicBezTo>
                <a:cubicBezTo>
                  <a:pt x="124361" y="197644"/>
                  <a:pt x="155734" y="215741"/>
                  <a:pt x="186214" y="207585"/>
                </a:cubicBezTo>
                <a:cubicBezTo>
                  <a:pt x="216694" y="199430"/>
                  <a:pt x="234791" y="168057"/>
                  <a:pt x="226635" y="137577"/>
                </a:cubicBezTo>
                <a:cubicBezTo>
                  <a:pt x="219373" y="110371"/>
                  <a:pt x="193596" y="93047"/>
                  <a:pt x="166449" y="95429"/>
                </a:cubicBezTo>
                <a:cubicBezTo>
                  <a:pt x="169605" y="100965"/>
                  <a:pt x="171450" y="107394"/>
                  <a:pt x="171450" y="11430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/>
          </a:p>
        </p:txBody>
      </p:sp>
      <p:sp>
        <p:nvSpPr>
          <p:cNvPr id="67" name="Text 3"/>
          <p:cNvSpPr/>
          <p:nvPr/>
        </p:nvSpPr>
        <p:spPr>
          <a:xfrm>
            <a:off x="5355081" y="4782506"/>
            <a:ext cx="2747448" cy="3972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外表吸引 (短暂)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8" name="Shape 4"/>
          <p:cNvSpPr/>
          <p:nvPr/>
        </p:nvSpPr>
        <p:spPr>
          <a:xfrm>
            <a:off x="3556000" y="3854450"/>
            <a:ext cx="6871532" cy="762000"/>
          </a:xfrm>
          <a:custGeom>
            <a:avLst/>
            <a:gdLst/>
            <a:ahLst/>
            <a:cxnLst/>
            <a:rect l="l" t="t" r="r" b="b"/>
            <a:pathLst>
              <a:path w="5080000" h="762000">
                <a:moveTo>
                  <a:pt x="0" y="0"/>
                </a:moveTo>
                <a:lnTo>
                  <a:pt x="5080000" y="0"/>
                </a:lnTo>
                <a:lnTo>
                  <a:pt x="50800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ADD8E6"/>
          </a:soli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69" name="Shape 5"/>
          <p:cNvSpPr/>
          <p:nvPr/>
        </p:nvSpPr>
        <p:spPr>
          <a:xfrm>
            <a:off x="5164270" y="4070350"/>
            <a:ext cx="342900" cy="304800"/>
          </a:xfrm>
          <a:custGeom>
            <a:avLst/>
            <a:gdLst/>
            <a:ahLst/>
            <a:cxnLst/>
            <a:rect l="l" t="t" r="r" b="b"/>
            <a:pathLst>
              <a:path w="342900" h="304800">
                <a:moveTo>
                  <a:pt x="228600" y="85725"/>
                </a:moveTo>
                <a:cubicBezTo>
                  <a:pt x="228600" y="143589"/>
                  <a:pt x="177403" y="190500"/>
                  <a:pt x="114300" y="190500"/>
                </a:cubicBezTo>
                <a:cubicBezTo>
                  <a:pt x="98405" y="190500"/>
                  <a:pt x="83284" y="187523"/>
                  <a:pt x="69533" y="182166"/>
                </a:cubicBezTo>
                <a:lnTo>
                  <a:pt x="20955" y="207883"/>
                </a:lnTo>
                <a:cubicBezTo>
                  <a:pt x="15419" y="210800"/>
                  <a:pt x="8632" y="209788"/>
                  <a:pt x="4167" y="205383"/>
                </a:cubicBezTo>
                <a:cubicBezTo>
                  <a:pt x="-298" y="200978"/>
                  <a:pt x="-1310" y="194131"/>
                  <a:pt x="1667" y="188595"/>
                </a:cubicBezTo>
                <a:lnTo>
                  <a:pt x="22860" y="148590"/>
                </a:lnTo>
                <a:cubicBezTo>
                  <a:pt x="8513" y="131088"/>
                  <a:pt x="0" y="109299"/>
                  <a:pt x="0" y="85725"/>
                </a:cubicBezTo>
                <a:cubicBezTo>
                  <a:pt x="0" y="27861"/>
                  <a:pt x="51197" y="-19050"/>
                  <a:pt x="114300" y="-19050"/>
                </a:cubicBezTo>
                <a:cubicBezTo>
                  <a:pt x="177403" y="-19050"/>
                  <a:pt x="228600" y="27861"/>
                  <a:pt x="228600" y="85725"/>
                </a:cubicBezTo>
                <a:close/>
                <a:moveTo>
                  <a:pt x="228600" y="304800"/>
                </a:moveTo>
                <a:cubicBezTo>
                  <a:pt x="172581" y="304800"/>
                  <a:pt x="125968" y="267831"/>
                  <a:pt x="116205" y="219075"/>
                </a:cubicBezTo>
                <a:cubicBezTo>
                  <a:pt x="187643" y="218182"/>
                  <a:pt x="249734" y="167342"/>
                  <a:pt x="256580" y="98405"/>
                </a:cubicBezTo>
                <a:cubicBezTo>
                  <a:pt x="306169" y="109835"/>
                  <a:pt x="342900" y="150971"/>
                  <a:pt x="342900" y="200025"/>
                </a:cubicBezTo>
                <a:cubicBezTo>
                  <a:pt x="342900" y="223599"/>
                  <a:pt x="334387" y="245388"/>
                  <a:pt x="320040" y="262890"/>
                </a:cubicBezTo>
                <a:lnTo>
                  <a:pt x="341233" y="302895"/>
                </a:lnTo>
                <a:cubicBezTo>
                  <a:pt x="344150" y="308431"/>
                  <a:pt x="343138" y="315218"/>
                  <a:pt x="338733" y="319683"/>
                </a:cubicBezTo>
                <a:cubicBezTo>
                  <a:pt x="334328" y="324148"/>
                  <a:pt x="327481" y="325160"/>
                  <a:pt x="321945" y="322183"/>
                </a:cubicBezTo>
                <a:lnTo>
                  <a:pt x="273368" y="296466"/>
                </a:lnTo>
                <a:cubicBezTo>
                  <a:pt x="259616" y="301823"/>
                  <a:pt x="244495" y="304800"/>
                  <a:pt x="228600" y="30480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/>
          </a:p>
        </p:txBody>
      </p:sp>
      <p:sp>
        <p:nvSpPr>
          <p:cNvPr id="70" name="Text 6"/>
          <p:cNvSpPr/>
          <p:nvPr/>
        </p:nvSpPr>
        <p:spPr>
          <a:xfrm>
            <a:off x="5355081" y="4020506"/>
            <a:ext cx="2747448" cy="3972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行为吸引 (中期)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1" name="Shape 7"/>
          <p:cNvSpPr/>
          <p:nvPr/>
        </p:nvSpPr>
        <p:spPr>
          <a:xfrm>
            <a:off x="4190999" y="3092450"/>
            <a:ext cx="5153649" cy="762000"/>
          </a:xfrm>
          <a:custGeom>
            <a:avLst/>
            <a:gdLst/>
            <a:ahLst/>
            <a:cxnLst/>
            <a:rect l="l" t="t" r="r" b="b"/>
            <a:pathLst>
              <a:path w="3810000" h="762000">
                <a:moveTo>
                  <a:pt x="0" y="0"/>
                </a:moveTo>
                <a:lnTo>
                  <a:pt x="3810000" y="0"/>
                </a:lnTo>
                <a:lnTo>
                  <a:pt x="38100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E6E6FA"/>
          </a:soli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72" name="Shape 8"/>
          <p:cNvSpPr/>
          <p:nvPr/>
        </p:nvSpPr>
        <p:spPr>
          <a:xfrm>
            <a:off x="4961070" y="3308350"/>
            <a:ext cx="342900" cy="304800"/>
          </a:xfrm>
          <a:custGeom>
            <a:avLst/>
            <a:gdLst/>
            <a:ahLst/>
            <a:cxnLst/>
            <a:rect l="l" t="t" r="r" b="b"/>
            <a:pathLst>
              <a:path w="342900" h="304800">
                <a:moveTo>
                  <a:pt x="184249" y="-11251"/>
                </a:moveTo>
                <a:cubicBezTo>
                  <a:pt x="181808" y="-16014"/>
                  <a:pt x="176867" y="-19050"/>
                  <a:pt x="171510" y="-19050"/>
                </a:cubicBezTo>
                <a:cubicBezTo>
                  <a:pt x="166152" y="-19050"/>
                  <a:pt x="161211" y="-16014"/>
                  <a:pt x="158770" y="-11251"/>
                </a:cubicBezTo>
                <a:lnTo>
                  <a:pt x="114955" y="74593"/>
                </a:lnTo>
                <a:lnTo>
                  <a:pt x="19764" y="89714"/>
                </a:lnTo>
                <a:cubicBezTo>
                  <a:pt x="14466" y="90547"/>
                  <a:pt x="10061" y="94298"/>
                  <a:pt x="8394" y="99417"/>
                </a:cubicBezTo>
                <a:cubicBezTo>
                  <a:pt x="6727" y="104537"/>
                  <a:pt x="8096" y="110133"/>
                  <a:pt x="11847" y="113943"/>
                </a:cubicBezTo>
                <a:lnTo>
                  <a:pt x="79950" y="182106"/>
                </a:lnTo>
                <a:lnTo>
                  <a:pt x="64949" y="277297"/>
                </a:lnTo>
                <a:cubicBezTo>
                  <a:pt x="64115" y="282595"/>
                  <a:pt x="66318" y="287953"/>
                  <a:pt x="70664" y="291108"/>
                </a:cubicBezTo>
                <a:cubicBezTo>
                  <a:pt x="75009" y="294263"/>
                  <a:pt x="80724" y="294739"/>
                  <a:pt x="85546" y="292298"/>
                </a:cubicBezTo>
                <a:lnTo>
                  <a:pt x="171510" y="248603"/>
                </a:lnTo>
                <a:lnTo>
                  <a:pt x="257413" y="292298"/>
                </a:lnTo>
                <a:cubicBezTo>
                  <a:pt x="262176" y="294739"/>
                  <a:pt x="267950" y="294263"/>
                  <a:pt x="272296" y="291108"/>
                </a:cubicBezTo>
                <a:cubicBezTo>
                  <a:pt x="276642" y="287953"/>
                  <a:pt x="278844" y="282654"/>
                  <a:pt x="278011" y="277297"/>
                </a:cubicBezTo>
                <a:lnTo>
                  <a:pt x="262950" y="182106"/>
                </a:lnTo>
                <a:lnTo>
                  <a:pt x="331053" y="113943"/>
                </a:lnTo>
                <a:cubicBezTo>
                  <a:pt x="334863" y="110133"/>
                  <a:pt x="336173" y="104537"/>
                  <a:pt x="334506" y="99417"/>
                </a:cubicBezTo>
                <a:cubicBezTo>
                  <a:pt x="332839" y="94298"/>
                  <a:pt x="328493" y="90547"/>
                  <a:pt x="323136" y="89714"/>
                </a:cubicBezTo>
                <a:lnTo>
                  <a:pt x="228005" y="74593"/>
                </a:lnTo>
                <a:lnTo>
                  <a:pt x="184249" y="-11251"/>
                </a:lnTo>
                <a:close/>
              </a:path>
            </a:pathLst>
          </a:custGeom>
          <a:solidFill>
            <a:srgbClr val="D8BFD8"/>
          </a:solidFill>
        </p:spPr>
        <p:txBody>
          <a:bodyPr/>
          <a:lstStyle/>
          <a:p>
            <a:endParaRPr/>
          </a:p>
        </p:txBody>
      </p:sp>
      <p:sp>
        <p:nvSpPr>
          <p:cNvPr id="73" name="Text 9"/>
          <p:cNvSpPr/>
          <p:nvPr/>
        </p:nvSpPr>
        <p:spPr>
          <a:xfrm>
            <a:off x="5151881" y="3258506"/>
            <a:ext cx="3435767" cy="3972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人格特质吸引 (长期)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4" name="Shape 10"/>
          <p:cNvSpPr/>
          <p:nvPr/>
        </p:nvSpPr>
        <p:spPr>
          <a:xfrm>
            <a:off x="4826000" y="2330450"/>
            <a:ext cx="3435766" cy="762000"/>
          </a:xfrm>
          <a:custGeom>
            <a:avLst/>
            <a:gdLst/>
            <a:ahLst/>
            <a:cxnLst/>
            <a:rect l="l" t="t" r="r" b="b"/>
            <a:pathLst>
              <a:path w="2540000" h="762000">
                <a:moveTo>
                  <a:pt x="76200" y="0"/>
                </a:moveTo>
                <a:lnTo>
                  <a:pt x="2463800" y="0"/>
                </a:lnTo>
                <a:cubicBezTo>
                  <a:pt x="2505856" y="0"/>
                  <a:pt x="2540000" y="34144"/>
                  <a:pt x="2540000" y="76200"/>
                </a:cubicBezTo>
                <a:lnTo>
                  <a:pt x="2540000" y="762000"/>
                </a:lnTo>
                <a:lnTo>
                  <a:pt x="0" y="762000"/>
                </a:ln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D8BFD8"/>
          </a:soli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75" name="Shape 11"/>
          <p:cNvSpPr/>
          <p:nvPr/>
        </p:nvSpPr>
        <p:spPr>
          <a:xfrm>
            <a:off x="5081720" y="25463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69473" y="20122"/>
                </a:moveTo>
                <a:cubicBezTo>
                  <a:pt x="72152" y="16490"/>
                  <a:pt x="76438" y="14287"/>
                  <a:pt x="80962" y="14287"/>
                </a:cubicBezTo>
                <a:lnTo>
                  <a:pt x="223838" y="14287"/>
                </a:lnTo>
                <a:cubicBezTo>
                  <a:pt x="228362" y="14287"/>
                  <a:pt x="232648" y="16431"/>
                  <a:pt x="235327" y="20122"/>
                </a:cubicBezTo>
                <a:lnTo>
                  <a:pt x="302002" y="110609"/>
                </a:lnTo>
                <a:cubicBezTo>
                  <a:pt x="306050" y="116086"/>
                  <a:pt x="305633" y="123646"/>
                  <a:pt x="301109" y="128707"/>
                </a:cubicBezTo>
                <a:lnTo>
                  <a:pt x="162997" y="281107"/>
                </a:lnTo>
                <a:cubicBezTo>
                  <a:pt x="160318" y="284083"/>
                  <a:pt x="156448" y="285810"/>
                  <a:pt x="152400" y="285810"/>
                </a:cubicBezTo>
                <a:cubicBezTo>
                  <a:pt x="148352" y="285810"/>
                  <a:pt x="144542" y="284083"/>
                  <a:pt x="141803" y="281107"/>
                </a:cubicBezTo>
                <a:lnTo>
                  <a:pt x="3691" y="128707"/>
                </a:lnTo>
                <a:cubicBezTo>
                  <a:pt x="-893" y="123646"/>
                  <a:pt x="-1250" y="116086"/>
                  <a:pt x="2798" y="110609"/>
                </a:cubicBezTo>
                <a:lnTo>
                  <a:pt x="69473" y="20122"/>
                </a:lnTo>
                <a:close/>
                <a:moveTo>
                  <a:pt x="92393" y="43815"/>
                </a:moveTo>
                <a:cubicBezTo>
                  <a:pt x="90428" y="45303"/>
                  <a:pt x="89892" y="47982"/>
                  <a:pt x="91142" y="50066"/>
                </a:cubicBezTo>
                <a:lnTo>
                  <a:pt x="125313" y="107037"/>
                </a:lnTo>
                <a:lnTo>
                  <a:pt x="37683" y="114300"/>
                </a:lnTo>
                <a:cubicBezTo>
                  <a:pt x="35243" y="114479"/>
                  <a:pt x="33338" y="116562"/>
                  <a:pt x="33338" y="119062"/>
                </a:cubicBezTo>
                <a:cubicBezTo>
                  <a:pt x="33338" y="121563"/>
                  <a:pt x="35243" y="123587"/>
                  <a:pt x="37683" y="123825"/>
                </a:cubicBezTo>
                <a:lnTo>
                  <a:pt x="151983" y="133350"/>
                </a:lnTo>
                <a:cubicBezTo>
                  <a:pt x="152221" y="133350"/>
                  <a:pt x="152519" y="133350"/>
                  <a:pt x="152757" y="133350"/>
                </a:cubicBezTo>
                <a:lnTo>
                  <a:pt x="267057" y="123825"/>
                </a:lnTo>
                <a:cubicBezTo>
                  <a:pt x="269498" y="123646"/>
                  <a:pt x="271403" y="121563"/>
                  <a:pt x="271403" y="119062"/>
                </a:cubicBezTo>
                <a:cubicBezTo>
                  <a:pt x="271403" y="116562"/>
                  <a:pt x="269498" y="114538"/>
                  <a:pt x="267057" y="114300"/>
                </a:cubicBezTo>
                <a:lnTo>
                  <a:pt x="179427" y="106978"/>
                </a:lnTo>
                <a:lnTo>
                  <a:pt x="213598" y="50066"/>
                </a:lnTo>
                <a:cubicBezTo>
                  <a:pt x="214848" y="47982"/>
                  <a:pt x="214313" y="45244"/>
                  <a:pt x="212348" y="43815"/>
                </a:cubicBezTo>
                <a:cubicBezTo>
                  <a:pt x="210383" y="42386"/>
                  <a:pt x="207645" y="42624"/>
                  <a:pt x="205978" y="44410"/>
                </a:cubicBezTo>
                <a:lnTo>
                  <a:pt x="152400" y="102513"/>
                </a:lnTo>
                <a:lnTo>
                  <a:pt x="98762" y="44410"/>
                </a:lnTo>
                <a:cubicBezTo>
                  <a:pt x="97095" y="42624"/>
                  <a:pt x="94357" y="42386"/>
                  <a:pt x="92393" y="43815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/>
          </a:p>
        </p:txBody>
      </p:sp>
      <p:sp>
        <p:nvSpPr>
          <p:cNvPr id="76" name="Text 12"/>
          <p:cNvSpPr/>
          <p:nvPr/>
        </p:nvSpPr>
        <p:spPr>
          <a:xfrm>
            <a:off x="5253481" y="2496506"/>
            <a:ext cx="3091607" cy="3972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价值观吸引 (持久)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 0" descr="https://kimi-img.moonshot.cn/pub/slides/slides_tmpl/image/25-10-09-18:35:25-d3jovr8s8jdo4os5ds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9" name="Text 0"/>
          <p:cNvSpPr/>
          <p:nvPr/>
        </p:nvSpPr>
        <p:spPr>
          <a:xfrm>
            <a:off x="63500" y="1087120"/>
            <a:ext cx="120650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微型辩论：提升重点应放外在还是内在？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0" name="Shape 1"/>
          <p:cNvSpPr/>
          <p:nvPr/>
        </p:nvSpPr>
        <p:spPr>
          <a:xfrm>
            <a:off x="254000" y="1972019"/>
            <a:ext cx="5613400" cy="2498381"/>
          </a:xfrm>
          <a:custGeom>
            <a:avLst/>
            <a:gdLst/>
            <a:ahLst/>
            <a:cxnLst/>
            <a:rect l="l" t="t" r="r" b="b"/>
            <a:pathLst>
              <a:path w="5689600" h="2235200">
                <a:moveTo>
                  <a:pt x="101590" y="0"/>
                </a:moveTo>
                <a:lnTo>
                  <a:pt x="5588010" y="0"/>
                </a:lnTo>
                <a:cubicBezTo>
                  <a:pt x="5644117" y="0"/>
                  <a:pt x="5689600" y="45483"/>
                  <a:pt x="5689600" y="101590"/>
                </a:cubicBezTo>
                <a:lnTo>
                  <a:pt x="5689600" y="2133610"/>
                </a:lnTo>
                <a:cubicBezTo>
                  <a:pt x="5689600" y="2189717"/>
                  <a:pt x="5644117" y="2235200"/>
                  <a:pt x="5588010" y="2235200"/>
                </a:cubicBezTo>
                <a:lnTo>
                  <a:pt x="101590" y="2235200"/>
                </a:lnTo>
                <a:cubicBezTo>
                  <a:pt x="45483" y="2235200"/>
                  <a:pt x="0" y="2189717"/>
                  <a:pt x="0" y="2133610"/>
                </a:cubicBezTo>
                <a:lnTo>
                  <a:pt x="0" y="101590"/>
                </a:lnTo>
                <a:cubicBezTo>
                  <a:pt x="0" y="45521"/>
                  <a:pt x="45521" y="0"/>
                  <a:pt x="101590" y="0"/>
                </a:cubicBezTo>
                <a:close/>
              </a:path>
            </a:pathLst>
          </a:custGeom>
          <a:solidFill>
            <a:srgbClr val="E6E6FA">
              <a:alpha val="60000"/>
            </a:srgbClr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81" name="Text 2"/>
          <p:cNvSpPr/>
          <p:nvPr/>
        </p:nvSpPr>
        <p:spPr>
          <a:xfrm>
            <a:off x="101600" y="2082801"/>
            <a:ext cx="55372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正方：外在优化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Text 3"/>
          <p:cNvSpPr/>
          <p:nvPr/>
        </p:nvSpPr>
        <p:spPr>
          <a:xfrm>
            <a:off x="457200" y="2946400"/>
            <a:ext cx="5283200" cy="1320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254000" indent="-254000">
              <a:lnSpc>
                <a:spcPct val="120000"/>
              </a:lnSpc>
              <a:spcBef>
                <a:spcPts val="10"/>
              </a:spcBef>
              <a:buSzPct val="100000"/>
              <a:buChar char="•"/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外表是</a:t>
            </a:r>
            <a:r>
              <a:rPr lang="en-US" sz="2400" dirty="0">
                <a:solidFill>
                  <a:srgbClr val="333333"/>
                </a:solidFill>
                <a:highlight>
                  <a:srgbClr val="FFC0CB">
                    <a:alpha val="100000"/>
                  </a:srgbClr>
                </a:highlight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 第一印象的敲门砖 </a:t>
            </a: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。</a:t>
            </a:r>
            <a:endParaRPr lang="en-US" sz="2400" dirty="0"/>
          </a:p>
          <a:p>
            <a:pPr marL="254000" indent="-254000">
              <a:lnSpc>
                <a:spcPct val="120000"/>
              </a:lnSpc>
              <a:spcBef>
                <a:spcPts val="10"/>
              </a:spcBef>
              <a:buSzPct val="100000"/>
              <a:buChar char="•"/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良好的形象管理是对他人的尊重。</a:t>
            </a:r>
            <a:endParaRPr lang="en-US" sz="2400" dirty="0"/>
          </a:p>
          <a:p>
            <a:pPr marL="254000" indent="-254000">
              <a:lnSpc>
                <a:spcPct val="120000"/>
              </a:lnSpc>
              <a:spcBef>
                <a:spcPts val="10"/>
              </a:spcBef>
              <a:buSzPct val="100000"/>
              <a:buChar char="•"/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外在改变更容易在短时间内实现。</a:t>
            </a:r>
            <a:endParaRPr lang="en-US" sz="2400" dirty="0"/>
          </a:p>
          <a:p>
            <a:pPr marL="254000" indent="-254000">
              <a:lnSpc>
                <a:spcPct val="120000"/>
              </a:lnSpc>
              <a:spcBef>
                <a:spcPts val="10"/>
              </a:spcBef>
              <a:buSzPct val="100000"/>
              <a:buChar char="•"/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“光环效应”能带来初期优势。</a:t>
            </a:r>
            <a:endParaRPr lang="en-US" sz="2400" dirty="0"/>
          </a:p>
        </p:txBody>
      </p:sp>
      <p:sp>
        <p:nvSpPr>
          <p:cNvPr id="83" name="Shape 4"/>
          <p:cNvSpPr/>
          <p:nvPr/>
        </p:nvSpPr>
        <p:spPr>
          <a:xfrm>
            <a:off x="6248400" y="1972019"/>
            <a:ext cx="5613400" cy="2498381"/>
          </a:xfrm>
          <a:custGeom>
            <a:avLst/>
            <a:gdLst/>
            <a:ahLst/>
            <a:cxnLst/>
            <a:rect l="l" t="t" r="r" b="b"/>
            <a:pathLst>
              <a:path w="5689600" h="2235200">
                <a:moveTo>
                  <a:pt x="101590" y="0"/>
                </a:moveTo>
                <a:lnTo>
                  <a:pt x="5588010" y="0"/>
                </a:lnTo>
                <a:cubicBezTo>
                  <a:pt x="5644117" y="0"/>
                  <a:pt x="5689600" y="45483"/>
                  <a:pt x="5689600" y="101590"/>
                </a:cubicBezTo>
                <a:lnTo>
                  <a:pt x="5689600" y="2133610"/>
                </a:lnTo>
                <a:cubicBezTo>
                  <a:pt x="5689600" y="2189717"/>
                  <a:pt x="5644117" y="2235200"/>
                  <a:pt x="5588010" y="2235200"/>
                </a:cubicBezTo>
                <a:lnTo>
                  <a:pt x="101590" y="2235200"/>
                </a:lnTo>
                <a:cubicBezTo>
                  <a:pt x="45483" y="2235200"/>
                  <a:pt x="0" y="2189717"/>
                  <a:pt x="0" y="2133610"/>
                </a:cubicBezTo>
                <a:lnTo>
                  <a:pt x="0" y="101590"/>
                </a:lnTo>
                <a:cubicBezTo>
                  <a:pt x="0" y="45521"/>
                  <a:pt x="45521" y="0"/>
                  <a:pt x="101590" y="0"/>
                </a:cubicBezTo>
                <a:close/>
              </a:path>
            </a:pathLst>
          </a:custGeom>
          <a:solidFill>
            <a:srgbClr val="ADD8E6">
              <a:alpha val="50196"/>
            </a:srgbClr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84" name="Text 5"/>
          <p:cNvSpPr/>
          <p:nvPr/>
        </p:nvSpPr>
        <p:spPr>
          <a:xfrm>
            <a:off x="6096000" y="2082801"/>
            <a:ext cx="55372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反方：内在修炼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5" name="Text 6"/>
          <p:cNvSpPr/>
          <p:nvPr/>
        </p:nvSpPr>
        <p:spPr>
          <a:xfrm>
            <a:off x="6451600" y="2946400"/>
            <a:ext cx="5283200" cy="1320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254000" indent="-254000">
              <a:lnSpc>
                <a:spcPct val="120000"/>
              </a:lnSpc>
              <a:spcBef>
                <a:spcPts val="10"/>
              </a:spcBef>
              <a:buSzPct val="100000"/>
              <a:buChar char="•"/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内在品质是</a:t>
            </a:r>
            <a:r>
              <a:rPr lang="en-US" sz="2400" dirty="0">
                <a:solidFill>
                  <a:srgbClr val="333333"/>
                </a:solidFill>
                <a:highlight>
                  <a:srgbClr val="FFC0CB">
                    <a:alpha val="100000"/>
                  </a:srgbClr>
                </a:highlight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 长期关系的基石 </a:t>
            </a: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。</a:t>
            </a:r>
            <a:endParaRPr lang="en-US" sz="2400" dirty="0"/>
          </a:p>
          <a:p>
            <a:pPr marL="254000" indent="-254000">
              <a:lnSpc>
                <a:spcPct val="120000"/>
              </a:lnSpc>
              <a:spcBef>
                <a:spcPts val="10"/>
              </a:spcBef>
              <a:buSzPct val="100000"/>
              <a:buChar char="•"/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人格魅力更具独特性和不可替代性。</a:t>
            </a:r>
            <a:endParaRPr lang="en-US" sz="2400" dirty="0"/>
          </a:p>
          <a:p>
            <a:pPr marL="254000" indent="-254000">
              <a:lnSpc>
                <a:spcPct val="120000"/>
              </a:lnSpc>
              <a:spcBef>
                <a:spcPts val="10"/>
              </a:spcBef>
              <a:buSzPct val="100000"/>
              <a:buChar char="•"/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内在成长能带来更深层的自信与满足。</a:t>
            </a:r>
            <a:endParaRPr lang="en-US" sz="2400" dirty="0"/>
          </a:p>
          <a:p>
            <a:pPr marL="254000" indent="-254000">
              <a:lnSpc>
                <a:spcPct val="120000"/>
              </a:lnSpc>
              <a:spcBef>
                <a:spcPts val="10"/>
              </a:spcBef>
              <a:buSzPct val="100000"/>
              <a:buChar char="•"/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价值观契合才能让关系历久弥新。</a:t>
            </a:r>
            <a:endParaRPr lang="en-US" sz="2400" dirty="0"/>
          </a:p>
        </p:txBody>
      </p:sp>
      <p:sp>
        <p:nvSpPr>
          <p:cNvPr id="86" name="Shape 7"/>
          <p:cNvSpPr/>
          <p:nvPr/>
        </p:nvSpPr>
        <p:spPr>
          <a:xfrm>
            <a:off x="254000" y="4775199"/>
            <a:ext cx="11607800" cy="854419"/>
          </a:xfrm>
          <a:custGeom>
            <a:avLst/>
            <a:gdLst/>
            <a:ahLst/>
            <a:cxnLst/>
            <a:rect l="l" t="t" r="r" b="b"/>
            <a:pathLst>
              <a:path w="11684000" h="609600">
                <a:moveTo>
                  <a:pt x="101602" y="0"/>
                </a:moveTo>
                <a:lnTo>
                  <a:pt x="11582398" y="0"/>
                </a:lnTo>
                <a:cubicBezTo>
                  <a:pt x="11638511" y="0"/>
                  <a:pt x="11684000" y="45489"/>
                  <a:pt x="11684000" y="101602"/>
                </a:cubicBezTo>
                <a:lnTo>
                  <a:pt x="11684000" y="507998"/>
                </a:lnTo>
                <a:cubicBezTo>
                  <a:pt x="11684000" y="564111"/>
                  <a:pt x="11638511" y="609600"/>
                  <a:pt x="11582398" y="609600"/>
                </a:cubicBezTo>
                <a:lnTo>
                  <a:pt x="101602" y="609600"/>
                </a:lnTo>
                <a:cubicBezTo>
                  <a:pt x="45489" y="609600"/>
                  <a:pt x="0" y="564111"/>
                  <a:pt x="0" y="507998"/>
                </a:cubicBezTo>
                <a:lnTo>
                  <a:pt x="0" y="101602"/>
                </a:lnTo>
                <a:cubicBezTo>
                  <a:pt x="0" y="45526"/>
                  <a:pt x="45526" y="0"/>
                  <a:pt x="101602" y="0"/>
                </a:cubicBezTo>
                <a:close/>
              </a:path>
            </a:pathLst>
          </a:custGeom>
          <a:solidFill>
            <a:srgbClr val="D8BFD8"/>
          </a:soli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87" name="Text 8"/>
          <p:cNvSpPr/>
          <p:nvPr/>
        </p:nvSpPr>
        <p:spPr>
          <a:xfrm>
            <a:off x="304800" y="4927600"/>
            <a:ext cx="115570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rgbClr val="FFFFFF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结论：内外兼修，重在内在。外表是入场券，内在是通行证。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0"/>
          <p:cNvSpPr/>
          <p:nvPr/>
        </p:nvSpPr>
        <p:spPr>
          <a:xfrm>
            <a:off x="5256213" y="1871980"/>
            <a:ext cx="1541780" cy="148153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600" dirty="0">
                <a:solidFill>
                  <a:srgbClr val="9A91F1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90" name="Text 1"/>
          <p:cNvSpPr/>
          <p:nvPr/>
        </p:nvSpPr>
        <p:spPr>
          <a:xfrm>
            <a:off x="3727450" y="3348673"/>
            <a:ext cx="4599305" cy="129103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行动与展望：把理论用进生活</a:t>
            </a:r>
            <a:endParaRPr lang="en-US" sz="1600" dirty="0"/>
          </a:p>
        </p:txBody>
      </p:sp>
      <p:pic>
        <p:nvPicPr>
          <p:cNvPr id="91" name="Image 0" descr="https://kimi-img.moonshot.cn/pub/slides/slides_tmpl/image/25-10-09-18:35:28-d3jovs0s8jdo4os5dsq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7300"/>
            <a:ext cx="5143500" cy="3060700"/>
          </a:xfrm>
          <a:prstGeom prst="rect">
            <a:avLst/>
          </a:prstGeom>
        </p:spPr>
      </p:pic>
      <p:pic>
        <p:nvPicPr>
          <p:cNvPr id="92" name="Image 1" descr="https://kimi-img.moonshot.cn/pub/slides/slides_tmpl/image/25-10-09-18:35:22-d3jovqgs8jdo4os5dsj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1340" y="635635"/>
            <a:ext cx="713105" cy="358140"/>
          </a:xfrm>
          <a:prstGeom prst="rect">
            <a:avLst/>
          </a:prstGeom>
        </p:spPr>
      </p:pic>
      <p:pic>
        <p:nvPicPr>
          <p:cNvPr id="93" name="Image 2" descr="https://kimi-img.moonshot.cn/pub/slides/slides_tmpl/image/25-10-09-18:35:23-d3jovqos8jdo4os5dsm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5" y="756285"/>
            <a:ext cx="929640" cy="237490"/>
          </a:xfrm>
          <a:prstGeom prst="rect">
            <a:avLst/>
          </a:prstGeom>
        </p:spPr>
      </p:pic>
      <p:pic>
        <p:nvPicPr>
          <p:cNvPr id="94" name="Image 3" descr="https://kimi-img.moonshot.cn/pub/slides/slides_tmpl/image/25-10-09-18:35:21-d3jovq8s8jdo4os5dsj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4415" y="6128385"/>
            <a:ext cx="2433320" cy="76200"/>
          </a:xfrm>
          <a:prstGeom prst="rect">
            <a:avLst/>
          </a:prstGeom>
        </p:spPr>
      </p:pic>
      <p:pic>
        <p:nvPicPr>
          <p:cNvPr id="95" name="Image 4" descr="https://kimi-img.moonshot.cn/pub/slides/slides_tmpl/image/25-10-09-18:35:24-d3jovr0s8jdo4os5dsn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4875" y="2263140"/>
            <a:ext cx="2562860" cy="2110105"/>
          </a:xfrm>
          <a:prstGeom prst="rect">
            <a:avLst/>
          </a:prstGeom>
        </p:spPr>
      </p:pic>
      <p:pic>
        <p:nvPicPr>
          <p:cNvPr id="96" name="Image 5" descr="https://kimi-img.moonshot.cn/pub/slides/slides_tmpl/image/25-10-09-18:35:25-d3jovr8s8jdo4os5dsn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205" y="3979545"/>
            <a:ext cx="2225040" cy="222504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 0" descr="https://kimi-img.moonshot.cn/pub/slides/slides_tmpl/image/25-10-09-18:35:25-d3jovr8s8jdo4os5ds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0" name="Text 0"/>
          <p:cNvSpPr/>
          <p:nvPr/>
        </p:nvSpPr>
        <p:spPr>
          <a:xfrm>
            <a:off x="5301411" y="854708"/>
            <a:ext cx="6604150" cy="11147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一周观察：记录你的吸引力瞬间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1" name="Text 1"/>
          <p:cNvSpPr/>
          <p:nvPr/>
        </p:nvSpPr>
        <p:spPr>
          <a:xfrm>
            <a:off x="5352721" y="2000679"/>
            <a:ext cx="6402276" cy="74318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将理论应用于生活，做一名自己情感生活的“科学家”。</a:t>
            </a:r>
            <a:endParaRPr lang="en-US" sz="2400" dirty="0"/>
          </a:p>
        </p:txBody>
      </p:sp>
      <p:sp>
        <p:nvSpPr>
          <p:cNvPr id="102" name="Shape 2"/>
          <p:cNvSpPr/>
          <p:nvPr/>
        </p:nvSpPr>
        <p:spPr>
          <a:xfrm>
            <a:off x="5352721" y="2886419"/>
            <a:ext cx="6402276" cy="3382177"/>
          </a:xfrm>
          <a:custGeom>
            <a:avLst/>
            <a:gdLst/>
            <a:ahLst/>
            <a:cxnLst/>
            <a:rect l="l" t="t" r="r" b="b"/>
            <a:pathLst>
              <a:path w="5435600" h="2032000">
                <a:moveTo>
                  <a:pt x="101600" y="0"/>
                </a:moveTo>
                <a:lnTo>
                  <a:pt x="5334000" y="0"/>
                </a:lnTo>
                <a:cubicBezTo>
                  <a:pt x="5390075" y="0"/>
                  <a:pt x="5435600" y="45525"/>
                  <a:pt x="5435600" y="101600"/>
                </a:cubicBezTo>
                <a:lnTo>
                  <a:pt x="5435600" y="1930400"/>
                </a:lnTo>
                <a:cubicBezTo>
                  <a:pt x="5435600" y="1986475"/>
                  <a:pt x="5390075" y="2032000"/>
                  <a:pt x="5334000" y="2032000"/>
                </a:cubicBezTo>
                <a:lnTo>
                  <a:pt x="101600" y="2032000"/>
                </a:lnTo>
                <a:cubicBezTo>
                  <a:pt x="45525" y="2032000"/>
                  <a:pt x="0" y="1986475"/>
                  <a:pt x="0" y="1930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/>
          <a:lstStyle/>
          <a:p>
            <a:endParaRPr/>
          </a:p>
        </p:txBody>
      </p:sp>
      <p:sp>
        <p:nvSpPr>
          <p:cNvPr id="103" name="Text 3"/>
          <p:cNvSpPr/>
          <p:nvPr/>
        </p:nvSpPr>
        <p:spPr>
          <a:xfrm>
            <a:off x="5530521" y="2875147"/>
            <a:ext cx="52324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实践作业：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" name="Text 4"/>
          <p:cNvSpPr/>
          <p:nvPr/>
        </p:nvSpPr>
        <p:spPr>
          <a:xfrm>
            <a:off x="5479721" y="2806254"/>
            <a:ext cx="6157355" cy="161544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1. 回忆并记录一周内，你感受到被吸引或吸引他人的</a:t>
            </a:r>
            <a:r>
              <a:rPr lang="en-US" sz="2400" dirty="0">
                <a:solidFill>
                  <a:srgbClr val="333333"/>
                </a:solidFill>
                <a:highlight>
                  <a:srgbClr val="FFC0CB">
                    <a:alpha val="100000"/>
                  </a:srgbClr>
                </a:highlight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 三个瞬间 </a:t>
            </a: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。</a:t>
            </a:r>
            <a:endParaRPr lang="en-US" sz="2400" dirty="0"/>
          </a:p>
        </p:txBody>
      </p:sp>
      <p:sp>
        <p:nvSpPr>
          <p:cNvPr id="105" name="Text 5"/>
          <p:cNvSpPr/>
          <p:nvPr/>
        </p:nvSpPr>
        <p:spPr>
          <a:xfrm>
            <a:off x="5530521" y="4184522"/>
            <a:ext cx="6375040" cy="80772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2. 用本节课学到的</a:t>
            </a:r>
            <a:r>
              <a:rPr lang="en-US" sz="2400" dirty="0">
                <a:solidFill>
                  <a:srgbClr val="333333"/>
                </a:solidFill>
                <a:highlight>
                  <a:srgbClr val="FFC0CB">
                    <a:alpha val="100000"/>
                  </a:srgbClr>
                </a:highlight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 四大要素和层次模型 </a:t>
            </a: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进行分析。</a:t>
            </a:r>
            <a:endParaRPr lang="en-US" sz="2400" dirty="0"/>
          </a:p>
        </p:txBody>
      </p:sp>
      <p:sp>
        <p:nvSpPr>
          <p:cNvPr id="106" name="Text 6"/>
          <p:cNvSpPr/>
          <p:nvPr/>
        </p:nvSpPr>
        <p:spPr>
          <a:xfrm>
            <a:off x="5479721" y="5134799"/>
            <a:ext cx="6375040" cy="80772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3. 思考：哪些吸引力是真实的？哪些可能是情境造成的错觉？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9135C23-DF86-282B-36CD-2C91C3E53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05" y="947315"/>
            <a:ext cx="4209130" cy="541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 0" descr="https://kimi-img.moonshot.cn/pub/slides/slides_tmpl/image/25-10-09-18:35:25-d3jovr8s8jdo4os5ds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9" name="Shape 0"/>
          <p:cNvSpPr/>
          <p:nvPr/>
        </p:nvSpPr>
        <p:spPr>
          <a:xfrm>
            <a:off x="5667375" y="1600200"/>
            <a:ext cx="857250" cy="762000"/>
          </a:xfrm>
          <a:custGeom>
            <a:avLst/>
            <a:gdLst/>
            <a:ahLst/>
            <a:cxnLst/>
            <a:rect l="l" t="t" r="r" b="b"/>
            <a:pathLst>
              <a:path w="857250" h="762000">
                <a:moveTo>
                  <a:pt x="798314" y="-39142"/>
                </a:moveTo>
                <a:cubicBezTo>
                  <a:pt x="812899" y="-44351"/>
                  <a:pt x="828973" y="-40630"/>
                  <a:pt x="839986" y="-29766"/>
                </a:cubicBezTo>
                <a:cubicBezTo>
                  <a:pt x="850999" y="-18901"/>
                  <a:pt x="854571" y="-2679"/>
                  <a:pt x="849362" y="11906"/>
                </a:cubicBezTo>
                <a:lnTo>
                  <a:pt x="584448" y="751433"/>
                </a:lnTo>
                <a:cubicBezTo>
                  <a:pt x="577007" y="772120"/>
                  <a:pt x="557510" y="785813"/>
                  <a:pt x="535632" y="785813"/>
                </a:cubicBezTo>
                <a:cubicBezTo>
                  <a:pt x="514499" y="785813"/>
                  <a:pt x="495449" y="773013"/>
                  <a:pt x="487561" y="753517"/>
                </a:cubicBezTo>
                <a:lnTo>
                  <a:pt x="392013" y="518368"/>
                </a:lnTo>
                <a:cubicBezTo>
                  <a:pt x="385316" y="501997"/>
                  <a:pt x="388293" y="483245"/>
                  <a:pt x="399752" y="469850"/>
                </a:cubicBezTo>
                <a:lnTo>
                  <a:pt x="540395" y="302568"/>
                </a:lnTo>
                <a:cubicBezTo>
                  <a:pt x="547985" y="293489"/>
                  <a:pt x="547390" y="280243"/>
                  <a:pt x="539055" y="271909"/>
                </a:cubicBezTo>
                <a:cubicBezTo>
                  <a:pt x="530721" y="263575"/>
                  <a:pt x="517327" y="262979"/>
                  <a:pt x="508397" y="270570"/>
                </a:cubicBezTo>
                <a:lnTo>
                  <a:pt x="341114" y="410914"/>
                </a:lnTo>
                <a:cubicBezTo>
                  <a:pt x="327571" y="422225"/>
                  <a:pt x="308967" y="425202"/>
                  <a:pt x="292596" y="418654"/>
                </a:cubicBezTo>
                <a:lnTo>
                  <a:pt x="56704" y="322659"/>
                </a:lnTo>
                <a:cubicBezTo>
                  <a:pt x="37207" y="314771"/>
                  <a:pt x="24408" y="295721"/>
                  <a:pt x="24408" y="274588"/>
                </a:cubicBezTo>
                <a:cubicBezTo>
                  <a:pt x="24408" y="252710"/>
                  <a:pt x="38100" y="233214"/>
                  <a:pt x="58787" y="225772"/>
                </a:cubicBezTo>
                <a:lnTo>
                  <a:pt x="798314" y="-39142"/>
                </a:lnTo>
                <a:close/>
              </a:path>
            </a:pathLst>
          </a:custGeom>
          <a:solidFill>
            <a:srgbClr val="D8BFD8"/>
          </a:solidFill>
        </p:spPr>
        <p:txBody>
          <a:bodyPr/>
          <a:lstStyle/>
          <a:p>
            <a:endParaRPr/>
          </a:p>
        </p:txBody>
      </p:sp>
      <p:sp>
        <p:nvSpPr>
          <p:cNvPr id="110" name="Text 1"/>
          <p:cNvSpPr/>
          <p:nvPr/>
        </p:nvSpPr>
        <p:spPr>
          <a:xfrm>
            <a:off x="4191000" y="2794000"/>
            <a:ext cx="38100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预告：爱的五种语言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1" name="Text 2"/>
          <p:cNvSpPr/>
          <p:nvPr/>
        </p:nvSpPr>
        <p:spPr>
          <a:xfrm>
            <a:off x="2300420" y="3454400"/>
            <a:ext cx="75946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有了相互吸引的开始，接下来该如何表达爱，让TA真正感受到你的心意？</a:t>
            </a:r>
          </a:p>
        </p:txBody>
      </p:sp>
      <p:sp>
        <p:nvSpPr>
          <p:cNvPr id="112" name="Shape 3"/>
          <p:cNvSpPr/>
          <p:nvPr/>
        </p:nvSpPr>
        <p:spPr>
          <a:xfrm>
            <a:off x="2540000" y="4114800"/>
            <a:ext cx="7112000" cy="1371600"/>
          </a:xfrm>
          <a:custGeom>
            <a:avLst/>
            <a:gdLst/>
            <a:ahLst/>
            <a:cxnLst/>
            <a:rect l="l" t="t" r="r" b="b"/>
            <a:pathLst>
              <a:path w="7112000" h="1371600">
                <a:moveTo>
                  <a:pt x="101594" y="0"/>
                </a:moveTo>
                <a:lnTo>
                  <a:pt x="7010406" y="0"/>
                </a:lnTo>
                <a:cubicBezTo>
                  <a:pt x="7066515" y="0"/>
                  <a:pt x="7112000" y="45485"/>
                  <a:pt x="7112000" y="101594"/>
                </a:cubicBezTo>
                <a:lnTo>
                  <a:pt x="7112000" y="1270006"/>
                </a:lnTo>
                <a:cubicBezTo>
                  <a:pt x="7112000" y="1326115"/>
                  <a:pt x="7066515" y="1371600"/>
                  <a:pt x="7010406" y="1371600"/>
                </a:cubicBezTo>
                <a:lnTo>
                  <a:pt x="101594" y="1371600"/>
                </a:lnTo>
                <a:cubicBezTo>
                  <a:pt x="45485" y="1371600"/>
                  <a:pt x="0" y="1326115"/>
                  <a:pt x="0" y="1270006"/>
                </a:cubicBezTo>
                <a:lnTo>
                  <a:pt x="0" y="101594"/>
                </a:lnTo>
                <a:cubicBezTo>
                  <a:pt x="0" y="45523"/>
                  <a:pt x="45523" y="0"/>
                  <a:pt x="101594" y="0"/>
                </a:cubicBezTo>
                <a:close/>
              </a:path>
            </a:pathLst>
          </a:custGeom>
          <a:solidFill>
            <a:srgbClr val="E6E6FA">
              <a:alpha val="60000"/>
            </a:srgbClr>
          </a:soli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13" name="Text 4"/>
          <p:cNvSpPr/>
          <p:nvPr/>
        </p:nvSpPr>
        <p:spPr>
          <a:xfrm>
            <a:off x="2717800" y="4266565"/>
            <a:ext cx="67564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下一站：探索“爱的五种语言”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4" name="Text 5"/>
          <p:cNvSpPr/>
          <p:nvPr/>
        </p:nvSpPr>
        <p:spPr>
          <a:xfrm>
            <a:off x="2743200" y="4876800"/>
            <a:ext cx="6705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学习如何将心动转化为可感知的关爱行动，让关系在有效的沟通中升温。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 0" descr="https://kimi-img.moonshot.cn/pub/slides/slides_tmpl/image/25-10-09-18:35:25-d3jovr8s8jdo4os5ds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35" y="2268220"/>
            <a:ext cx="3369945" cy="3369945"/>
          </a:xfrm>
          <a:prstGeom prst="rect">
            <a:avLst/>
          </a:prstGeom>
        </p:spPr>
      </p:pic>
      <p:sp>
        <p:nvSpPr>
          <p:cNvPr id="117" name="Text 0"/>
          <p:cNvSpPr/>
          <p:nvPr/>
        </p:nvSpPr>
        <p:spPr>
          <a:xfrm>
            <a:off x="651808" y="948054"/>
            <a:ext cx="1751965" cy="8370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5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目录</a:t>
            </a:r>
            <a:endParaRPr lang="en-US" sz="1600" dirty="0"/>
          </a:p>
        </p:txBody>
      </p:sp>
      <p:sp>
        <p:nvSpPr>
          <p:cNvPr id="118" name="Text 1"/>
          <p:cNvSpPr/>
          <p:nvPr/>
        </p:nvSpPr>
        <p:spPr>
          <a:xfrm>
            <a:off x="774700" y="640715"/>
            <a:ext cx="1130935" cy="3067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pic>
        <p:nvPicPr>
          <p:cNvPr id="119" name="Image 1" descr="https://kimi-img.moonshot.cn/pub/slides/slides_tmpl/image/25-10-09-18:35:23-d3jovqos8jdo4os5dsl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260" y="1080770"/>
            <a:ext cx="912495" cy="320675"/>
          </a:xfrm>
          <a:prstGeom prst="rect">
            <a:avLst/>
          </a:prstGeom>
        </p:spPr>
      </p:pic>
      <p:pic>
        <p:nvPicPr>
          <p:cNvPr id="120" name="Image 2" descr="https://kimi-img.moonshot.cn/pub/slides/slides_tmpl/image/25-10-09-18:35:23-d3jovqos8jdo4os5dsl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7835" y="1080770"/>
            <a:ext cx="912495" cy="320675"/>
          </a:xfrm>
          <a:prstGeom prst="rect">
            <a:avLst/>
          </a:prstGeom>
        </p:spPr>
      </p:pic>
      <p:pic>
        <p:nvPicPr>
          <p:cNvPr id="121" name="Image 3" descr="https://kimi-img.moonshot.cn/pub/slides/slides_tmpl/image/25-10-09-18:35:23-d3jovqos8jdo4os5dsl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260" y="2875280"/>
            <a:ext cx="912495" cy="320675"/>
          </a:xfrm>
          <a:prstGeom prst="rect">
            <a:avLst/>
          </a:prstGeom>
        </p:spPr>
      </p:pic>
      <p:pic>
        <p:nvPicPr>
          <p:cNvPr id="122" name="Image 4" descr="https://kimi-img.moonshot.cn/pub/slides/slides_tmpl/image/25-10-09-18:35:23-d3jovqos8jdo4os5dsl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7835" y="2875280"/>
            <a:ext cx="912495" cy="320675"/>
          </a:xfrm>
          <a:prstGeom prst="rect">
            <a:avLst/>
          </a:prstGeom>
        </p:spPr>
      </p:pic>
      <p:pic>
        <p:nvPicPr>
          <p:cNvPr id="123" name="Image 5" descr="https://kimi-img.moonshot.cn/pub/slides/slides_tmpl/image/25-10-09-18:35:23-d3jovqos8jdo4os5dsl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260" y="4814570"/>
            <a:ext cx="912495" cy="320675"/>
          </a:xfrm>
          <a:prstGeom prst="rect">
            <a:avLst/>
          </a:prstGeom>
        </p:spPr>
      </p:pic>
      <p:pic>
        <p:nvPicPr>
          <p:cNvPr id="124" name="Image 6" descr="https://kimi-img.moonshot.cn/pub/slides/slides_tmpl/image/25-10-09-18:35:22-d3jovqgs8jdo4os5dsj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700" y="5957570"/>
            <a:ext cx="713105" cy="358140"/>
          </a:xfrm>
          <a:prstGeom prst="rect">
            <a:avLst/>
          </a:prstGeom>
        </p:spPr>
      </p:pic>
      <p:pic>
        <p:nvPicPr>
          <p:cNvPr id="125" name="Image 7" descr="https://kimi-img.moonshot.cn/pub/slides/slides_tmpl/image/25-10-09-18:35:23-d3jovqos8jdo4os5dsm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4805" y="6166485"/>
            <a:ext cx="929640" cy="237490"/>
          </a:xfrm>
          <a:prstGeom prst="rect">
            <a:avLst/>
          </a:prstGeom>
        </p:spPr>
      </p:pic>
      <p:sp>
        <p:nvSpPr>
          <p:cNvPr id="126" name="Text 2"/>
          <p:cNvSpPr/>
          <p:nvPr/>
        </p:nvSpPr>
        <p:spPr>
          <a:xfrm>
            <a:off x="6670914" y="728660"/>
            <a:ext cx="1041400" cy="73660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4800" dirty="0">
                <a:solidFill>
                  <a:srgbClr val="857AF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01.</a:t>
            </a:r>
            <a:endParaRPr lang="en-US" sz="1600" dirty="0"/>
          </a:p>
        </p:txBody>
      </p:sp>
      <p:sp>
        <p:nvSpPr>
          <p:cNvPr id="127" name="Text 3"/>
          <p:cNvSpPr/>
          <p:nvPr/>
        </p:nvSpPr>
        <p:spPr>
          <a:xfrm>
            <a:off x="5318597" y="1609936"/>
            <a:ext cx="2360126" cy="77470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5959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速配实验：吸引力初筛</a:t>
            </a:r>
            <a:endParaRPr lang="en-US" sz="1600" dirty="0"/>
          </a:p>
        </p:txBody>
      </p:sp>
      <p:sp>
        <p:nvSpPr>
          <p:cNvPr id="128" name="Text 4"/>
          <p:cNvSpPr/>
          <p:nvPr/>
        </p:nvSpPr>
        <p:spPr>
          <a:xfrm>
            <a:off x="10260460" y="728660"/>
            <a:ext cx="1418033" cy="73660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4800" dirty="0">
                <a:solidFill>
                  <a:srgbClr val="857AF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02.</a:t>
            </a:r>
            <a:endParaRPr lang="en-US" sz="1600" dirty="0"/>
          </a:p>
        </p:txBody>
      </p:sp>
      <p:sp>
        <p:nvSpPr>
          <p:cNvPr id="129" name="Text 5"/>
          <p:cNvSpPr/>
          <p:nvPr/>
        </p:nvSpPr>
        <p:spPr>
          <a:xfrm>
            <a:off x="8975851" y="1672758"/>
            <a:ext cx="2360126" cy="77470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5959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四大要素：吸引力科学配方</a:t>
            </a:r>
            <a:endParaRPr lang="en-US" sz="1600" dirty="0"/>
          </a:p>
        </p:txBody>
      </p:sp>
      <p:sp>
        <p:nvSpPr>
          <p:cNvPr id="130" name="Text 6"/>
          <p:cNvSpPr/>
          <p:nvPr/>
        </p:nvSpPr>
        <p:spPr>
          <a:xfrm>
            <a:off x="6666865" y="2537460"/>
            <a:ext cx="1751965" cy="73660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4800" dirty="0">
                <a:solidFill>
                  <a:srgbClr val="857AF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03.</a:t>
            </a:r>
            <a:endParaRPr lang="en-US" sz="1600" dirty="0"/>
          </a:p>
        </p:txBody>
      </p:sp>
      <p:sp>
        <p:nvSpPr>
          <p:cNvPr id="131" name="Text 7"/>
          <p:cNvSpPr/>
          <p:nvPr/>
        </p:nvSpPr>
        <p:spPr>
          <a:xfrm>
            <a:off x="5347823" y="3448554"/>
            <a:ext cx="2360126" cy="77470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5959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效应探秘：情境如何放大心动</a:t>
            </a:r>
            <a:endParaRPr lang="en-US" sz="1600" dirty="0"/>
          </a:p>
        </p:txBody>
      </p:sp>
      <p:sp>
        <p:nvSpPr>
          <p:cNvPr id="132" name="Text 8"/>
          <p:cNvSpPr/>
          <p:nvPr/>
        </p:nvSpPr>
        <p:spPr>
          <a:xfrm>
            <a:off x="10260330" y="2537460"/>
            <a:ext cx="1668145" cy="73660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4800" dirty="0">
                <a:solidFill>
                  <a:srgbClr val="857AF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04.</a:t>
            </a:r>
            <a:endParaRPr lang="en-US" sz="1600" dirty="0"/>
          </a:p>
        </p:txBody>
      </p:sp>
      <p:sp>
        <p:nvSpPr>
          <p:cNvPr id="133" name="Text 9"/>
          <p:cNvSpPr/>
          <p:nvPr/>
        </p:nvSpPr>
        <p:spPr>
          <a:xfrm>
            <a:off x="8975851" y="3438379"/>
            <a:ext cx="2360126" cy="77470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5959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层次模型：吸引力从外到内</a:t>
            </a:r>
            <a:endParaRPr lang="en-US" sz="1600" dirty="0"/>
          </a:p>
        </p:txBody>
      </p:sp>
      <p:sp>
        <p:nvSpPr>
          <p:cNvPr id="134" name="Text 10"/>
          <p:cNvSpPr/>
          <p:nvPr/>
        </p:nvSpPr>
        <p:spPr>
          <a:xfrm>
            <a:off x="6675755" y="4427220"/>
            <a:ext cx="1752600" cy="73660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4800" dirty="0">
                <a:solidFill>
                  <a:srgbClr val="857AF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05.</a:t>
            </a:r>
            <a:endParaRPr lang="en-US" sz="1600" dirty="0"/>
          </a:p>
        </p:txBody>
      </p:sp>
      <p:sp>
        <p:nvSpPr>
          <p:cNvPr id="135" name="Text 11"/>
          <p:cNvSpPr/>
          <p:nvPr/>
        </p:nvSpPr>
        <p:spPr>
          <a:xfrm>
            <a:off x="5385272" y="5264887"/>
            <a:ext cx="2360126" cy="77470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5959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行动与展望：把理论用进生活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 0" descr="https://kimi-img.moonshot.cn/pub/slides/slides_tmpl/image/25-10-09-18:35:25-d3jovr8s8jdo4os5ds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470" y="548640"/>
            <a:ext cx="5930265" cy="5930265"/>
          </a:xfrm>
          <a:prstGeom prst="rect">
            <a:avLst/>
          </a:prstGeom>
        </p:spPr>
      </p:pic>
      <p:sp>
        <p:nvSpPr>
          <p:cNvPr id="138" name="Text 0"/>
          <p:cNvSpPr/>
          <p:nvPr/>
        </p:nvSpPr>
        <p:spPr>
          <a:xfrm>
            <a:off x="2818130" y="1854835"/>
            <a:ext cx="6364605" cy="148526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9600" dirty="0">
                <a:solidFill>
                  <a:srgbClr val="9B92F8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Thank You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endParaRPr lang="en-US" sz="1600" dirty="0"/>
          </a:p>
        </p:txBody>
      </p:sp>
      <p:sp>
        <p:nvSpPr>
          <p:cNvPr id="139" name="Shape 1"/>
          <p:cNvSpPr/>
          <p:nvPr/>
        </p:nvSpPr>
        <p:spPr>
          <a:xfrm>
            <a:off x="688955" y="548803"/>
            <a:ext cx="133350" cy="137160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/>
          </a:p>
        </p:txBody>
      </p:sp>
      <p:sp>
        <p:nvSpPr>
          <p:cNvPr id="140" name="Text 2"/>
          <p:cNvSpPr/>
          <p:nvPr/>
        </p:nvSpPr>
        <p:spPr>
          <a:xfrm>
            <a:off x="688955" y="548803"/>
            <a:ext cx="133350" cy="13716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1" name="Shape 3"/>
          <p:cNvSpPr/>
          <p:nvPr/>
        </p:nvSpPr>
        <p:spPr>
          <a:xfrm>
            <a:off x="888980" y="548803"/>
            <a:ext cx="133350" cy="137160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/>
          </a:p>
        </p:txBody>
      </p:sp>
      <p:sp>
        <p:nvSpPr>
          <p:cNvPr id="142" name="Text 4"/>
          <p:cNvSpPr/>
          <p:nvPr/>
        </p:nvSpPr>
        <p:spPr>
          <a:xfrm>
            <a:off x="888980" y="548803"/>
            <a:ext cx="133350" cy="13716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3" name="Shape 5"/>
          <p:cNvSpPr/>
          <p:nvPr/>
        </p:nvSpPr>
        <p:spPr>
          <a:xfrm>
            <a:off x="1089005" y="548803"/>
            <a:ext cx="133350" cy="137160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/>
          </a:p>
        </p:txBody>
      </p:sp>
      <p:sp>
        <p:nvSpPr>
          <p:cNvPr id="144" name="Text 6"/>
          <p:cNvSpPr/>
          <p:nvPr/>
        </p:nvSpPr>
        <p:spPr>
          <a:xfrm>
            <a:off x="1089005" y="548803"/>
            <a:ext cx="133350" cy="13716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5" name="Shape 7"/>
          <p:cNvSpPr/>
          <p:nvPr/>
        </p:nvSpPr>
        <p:spPr>
          <a:xfrm>
            <a:off x="1289030" y="548803"/>
            <a:ext cx="133350" cy="137160"/>
          </a:xfrm>
          <a:prstGeom prst="ellipse">
            <a:avLst/>
          </a:prstGeom>
          <a:solidFill>
            <a:srgbClr val="FFFFFF"/>
          </a:solidFill>
        </p:spPr>
        <p:txBody>
          <a:bodyPr/>
          <a:lstStyle/>
          <a:p>
            <a:endParaRPr/>
          </a:p>
        </p:txBody>
      </p:sp>
      <p:sp>
        <p:nvSpPr>
          <p:cNvPr id="146" name="Text 8"/>
          <p:cNvSpPr/>
          <p:nvPr/>
        </p:nvSpPr>
        <p:spPr>
          <a:xfrm>
            <a:off x="1289030" y="548803"/>
            <a:ext cx="133350" cy="13716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47" name="Image 1" descr="https://kimi-img.moonshot.cn/pub/slides/slides_tmpl/image/25-10-09-18:35:22-d3jovqgs8jdo4os5dsj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95" y="637540"/>
            <a:ext cx="713105" cy="358140"/>
          </a:xfrm>
          <a:prstGeom prst="rect">
            <a:avLst/>
          </a:prstGeom>
        </p:spPr>
      </p:pic>
      <p:pic>
        <p:nvPicPr>
          <p:cNvPr id="148" name="Image 2" descr="https://kimi-img.moonshot.cn/pub/slides/slides_tmpl/image/25-10-09-18:35:23-d3jovqos8jdo4os5dsm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8805" y="637540"/>
            <a:ext cx="929640" cy="237490"/>
          </a:xfrm>
          <a:prstGeom prst="rect">
            <a:avLst/>
          </a:prstGeom>
        </p:spPr>
      </p:pic>
      <p:sp>
        <p:nvSpPr>
          <p:cNvPr id="149" name="Text 9"/>
          <p:cNvSpPr/>
          <p:nvPr/>
        </p:nvSpPr>
        <p:spPr>
          <a:xfrm>
            <a:off x="2818130" y="3341370"/>
            <a:ext cx="6614160" cy="736600"/>
          </a:xfrm>
          <a:prstGeom prst="rect">
            <a:avLst/>
          </a:prstGeom>
          <a:noFill/>
        </p:spPr>
        <p:txBody>
          <a:bodyPr wrap="square" lIns="99695" tIns="49784" rIns="99695" bIns="49784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solidFill>
                  <a:srgbClr val="5959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感谢大家观看</a:t>
            </a:r>
            <a:endParaRPr lang="en-US" sz="1600" dirty="0"/>
          </a:p>
        </p:txBody>
      </p:sp>
      <p:pic>
        <p:nvPicPr>
          <p:cNvPr id="150" name="Image 3" descr="https://kimi-img.moonshot.cn/pub/slides/slides_tmpl/image/25-10-09-18:35:24-d3jovr0s8jdo4os5dsn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2290" y="3691255"/>
            <a:ext cx="1725295" cy="1421130"/>
          </a:xfrm>
          <a:prstGeom prst="rect">
            <a:avLst/>
          </a:prstGeom>
        </p:spPr>
      </p:pic>
      <p:sp>
        <p:nvSpPr>
          <p:cNvPr id="151" name="Text 10"/>
          <p:cNvSpPr/>
          <p:nvPr/>
        </p:nvSpPr>
        <p:spPr>
          <a:xfrm>
            <a:off x="628650" y="6040755"/>
            <a:ext cx="192532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 err="1">
                <a:solidFill>
                  <a:srgbClr val="5959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汇报人</a:t>
            </a:r>
            <a:r>
              <a:rPr lang="en-US" sz="1800" b="1" dirty="0">
                <a:solidFill>
                  <a:srgbClr val="5959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：</a:t>
            </a:r>
            <a:r>
              <a:rPr lang="zh-CN" altLang="en-US" sz="1800" b="1" dirty="0">
                <a:solidFill>
                  <a:srgbClr val="5959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厉</a:t>
            </a:r>
            <a:r>
              <a:rPr lang="zh-CN" altLang="en-US" b="1" dirty="0">
                <a:solidFill>
                  <a:srgbClr val="5959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晓玲</a:t>
            </a:r>
            <a:endParaRPr lang="en-US" sz="1600" dirty="0"/>
          </a:p>
        </p:txBody>
      </p:sp>
      <p:sp>
        <p:nvSpPr>
          <p:cNvPr id="152" name="Text 11"/>
          <p:cNvSpPr/>
          <p:nvPr/>
        </p:nvSpPr>
        <p:spPr>
          <a:xfrm>
            <a:off x="9313545" y="6053455"/>
            <a:ext cx="273177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5959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时间：2026</a:t>
            </a:r>
            <a:r>
              <a:rPr lang="zh-CN" altLang="en-US" sz="1800" b="1" dirty="0">
                <a:solidFill>
                  <a:srgbClr val="5959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年</a:t>
            </a:r>
            <a:r>
              <a:rPr lang="en-US" altLang="zh-CN" sz="1800" b="1" dirty="0">
                <a:solidFill>
                  <a:srgbClr val="5959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r>
              <a:rPr lang="zh-CN" altLang="en-US" sz="1800" b="1">
                <a:solidFill>
                  <a:srgbClr val="5959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月</a:t>
            </a:r>
            <a:endParaRPr lang="en-US" sz="1600" dirty="0"/>
          </a:p>
        </p:txBody>
      </p:sp>
      <p:pic>
        <p:nvPicPr>
          <p:cNvPr id="153" name="Image 4" descr="https://kimi-img.moonshot.cn/pub/slides/slides_tmpl/image/25-10-09-18:35:21-d3jovq8s8jdo4os5dsj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2550" y="6142990"/>
            <a:ext cx="6539865" cy="16383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 0"/>
          <p:cNvSpPr/>
          <p:nvPr/>
        </p:nvSpPr>
        <p:spPr>
          <a:xfrm>
            <a:off x="5256213" y="1871980"/>
            <a:ext cx="1541780" cy="148153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600" dirty="0">
                <a:solidFill>
                  <a:srgbClr val="9A91F1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56" name="Text 1"/>
          <p:cNvSpPr/>
          <p:nvPr/>
        </p:nvSpPr>
        <p:spPr>
          <a:xfrm>
            <a:off x="3727450" y="3348673"/>
            <a:ext cx="4599305" cy="129103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速配实验：吸引力初筛</a:t>
            </a:r>
            <a:endParaRPr lang="en-US" sz="1600" dirty="0"/>
          </a:p>
        </p:txBody>
      </p:sp>
      <p:pic>
        <p:nvPicPr>
          <p:cNvPr id="157" name="Image 0" descr="https://kimi-img.moonshot.cn/pub/slides/slides_tmpl/image/25-10-09-18:35:28-d3jovs0s8jdo4os5dsq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7300"/>
            <a:ext cx="5143500" cy="3060700"/>
          </a:xfrm>
          <a:prstGeom prst="rect">
            <a:avLst/>
          </a:prstGeom>
        </p:spPr>
      </p:pic>
      <p:pic>
        <p:nvPicPr>
          <p:cNvPr id="158" name="Image 1" descr="https://kimi-img.moonshot.cn/pub/slides/slides_tmpl/image/25-10-09-18:35:22-d3jovqgs8jdo4os5dsj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1340" y="635635"/>
            <a:ext cx="713105" cy="358140"/>
          </a:xfrm>
          <a:prstGeom prst="rect">
            <a:avLst/>
          </a:prstGeom>
        </p:spPr>
      </p:pic>
      <p:pic>
        <p:nvPicPr>
          <p:cNvPr id="159" name="Image 2" descr="https://kimi-img.moonshot.cn/pub/slides/slides_tmpl/image/25-10-09-18:35:23-d3jovqos8jdo4os5dsm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5" y="756285"/>
            <a:ext cx="929640" cy="237490"/>
          </a:xfrm>
          <a:prstGeom prst="rect">
            <a:avLst/>
          </a:prstGeom>
        </p:spPr>
      </p:pic>
      <p:pic>
        <p:nvPicPr>
          <p:cNvPr id="160" name="Image 3" descr="https://kimi-img.moonshot.cn/pub/slides/slides_tmpl/image/25-10-09-18:35:21-d3jovq8s8jdo4os5dsj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4415" y="6128385"/>
            <a:ext cx="2433320" cy="76200"/>
          </a:xfrm>
          <a:prstGeom prst="rect">
            <a:avLst/>
          </a:prstGeom>
        </p:spPr>
      </p:pic>
      <p:pic>
        <p:nvPicPr>
          <p:cNvPr id="161" name="Image 4" descr="https://kimi-img.moonshot.cn/pub/slides/slides_tmpl/image/25-10-09-18:35:24-d3jovr0s8jdo4os5dsn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4875" y="2263140"/>
            <a:ext cx="2562860" cy="2110105"/>
          </a:xfrm>
          <a:prstGeom prst="rect">
            <a:avLst/>
          </a:prstGeom>
        </p:spPr>
      </p:pic>
      <p:pic>
        <p:nvPicPr>
          <p:cNvPr id="162" name="Image 5" descr="https://kimi-img.moonshot.cn/pub/slides/slides_tmpl/image/25-10-09-18:35:25-d3jovr8s8jdo4os5dsn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205" y="3979545"/>
            <a:ext cx="2225040" cy="222504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 0" descr="https://kimi-img.moonshot.cn/pub/slides/slides_tmpl/image/25-10-09-18:35:25-d3jovr8s8jdo4os5ds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5" name="Text 0"/>
          <p:cNvSpPr/>
          <p:nvPr/>
        </p:nvSpPr>
        <p:spPr>
          <a:xfrm>
            <a:off x="63500" y="1104265"/>
            <a:ext cx="120650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三分钟虚拟速配：你的选择暴露偏好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6" name="Text 1"/>
          <p:cNvSpPr/>
          <p:nvPr/>
        </p:nvSpPr>
        <p:spPr>
          <a:xfrm>
            <a:off x="152400" y="1752600"/>
            <a:ext cx="118872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凭直觉选择，科学会告诉你答案</a:t>
            </a:r>
          </a:p>
        </p:txBody>
      </p:sp>
      <p:sp>
        <p:nvSpPr>
          <p:cNvPr id="167" name="Shape 2"/>
          <p:cNvSpPr/>
          <p:nvPr/>
        </p:nvSpPr>
        <p:spPr>
          <a:xfrm>
            <a:off x="1024467" y="2616200"/>
            <a:ext cx="2921000" cy="2794000"/>
          </a:xfrm>
          <a:custGeom>
            <a:avLst/>
            <a:gdLst/>
            <a:ahLst/>
            <a:cxnLst/>
            <a:rect l="l" t="t" r="r" b="b"/>
            <a:pathLst>
              <a:path w="2921000" h="2794000">
                <a:moveTo>
                  <a:pt x="101590" y="0"/>
                </a:moveTo>
                <a:lnTo>
                  <a:pt x="2819410" y="0"/>
                </a:lnTo>
                <a:cubicBezTo>
                  <a:pt x="2875517" y="0"/>
                  <a:pt x="2921000" y="45483"/>
                  <a:pt x="2921000" y="101590"/>
                </a:cubicBezTo>
                <a:lnTo>
                  <a:pt x="2921000" y="2692410"/>
                </a:lnTo>
                <a:cubicBezTo>
                  <a:pt x="2921000" y="2748517"/>
                  <a:pt x="2875517" y="2794000"/>
                  <a:pt x="2819410" y="2794000"/>
                </a:cubicBezTo>
                <a:lnTo>
                  <a:pt x="101590" y="2794000"/>
                </a:lnTo>
                <a:cubicBezTo>
                  <a:pt x="45483" y="2794000"/>
                  <a:pt x="0" y="2748517"/>
                  <a:pt x="0" y="2692410"/>
                </a:cubicBezTo>
                <a:lnTo>
                  <a:pt x="0" y="101590"/>
                </a:lnTo>
                <a:cubicBezTo>
                  <a:pt x="0" y="45521"/>
                  <a:pt x="45521" y="0"/>
                  <a:pt x="101590" y="0"/>
                </a:cubicBezTo>
                <a:close/>
              </a:path>
            </a:pathLst>
          </a:custGeom>
          <a:solidFill>
            <a:srgbClr val="E6E6FA">
              <a:alpha val="60000"/>
            </a:srgbClr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168" name="Image 1" descr="https://kimi-web-img.moonshot.cn/img/www.iguoguo.net/87ca7f2e6a53b24d4fc59d15a61090287f1b6a22.jpg"/>
          <p:cNvPicPr>
            <a:picLocks noChangeAspect="1"/>
          </p:cNvPicPr>
          <p:nvPr/>
        </p:nvPicPr>
        <p:blipFill>
          <a:blip r:embed="rId4"/>
          <a:srcRect l="12500" r="12500"/>
          <a:stretch>
            <a:fillRect/>
          </a:stretch>
        </p:blipFill>
        <p:spPr>
          <a:xfrm>
            <a:off x="2022052" y="2834005"/>
            <a:ext cx="1016000" cy="1016000"/>
          </a:xfrm>
          <a:prstGeom prst="roundRect">
            <a:avLst>
              <a:gd name="adj" fmla="val 50000"/>
            </a:avLst>
          </a:prstGeom>
        </p:spPr>
      </p:pic>
      <p:sp>
        <p:nvSpPr>
          <p:cNvPr id="169" name="Text 3"/>
          <p:cNvSpPr/>
          <p:nvPr/>
        </p:nvSpPr>
        <p:spPr>
          <a:xfrm>
            <a:off x="2025888" y="3987800"/>
            <a:ext cx="990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资料卡 A</a:t>
            </a:r>
            <a:endParaRPr lang="en-US" sz="2000" dirty="0"/>
          </a:p>
        </p:txBody>
      </p:sp>
      <p:sp>
        <p:nvSpPr>
          <p:cNvPr id="170" name="Text 4"/>
          <p:cNvSpPr/>
          <p:nvPr/>
        </p:nvSpPr>
        <p:spPr>
          <a:xfrm>
            <a:off x="1540404" y="4650740"/>
            <a:ext cx="1892300" cy="203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同城 | 爱好相投 | 性格开朗</a:t>
            </a:r>
          </a:p>
        </p:txBody>
      </p:sp>
      <p:sp>
        <p:nvSpPr>
          <p:cNvPr id="171" name="Shape 5"/>
          <p:cNvSpPr/>
          <p:nvPr/>
        </p:nvSpPr>
        <p:spPr>
          <a:xfrm>
            <a:off x="4148667" y="2362200"/>
            <a:ext cx="3848100" cy="3251200"/>
          </a:xfrm>
          <a:custGeom>
            <a:avLst/>
            <a:gdLst/>
            <a:ahLst/>
            <a:cxnLst/>
            <a:rect l="l" t="t" r="r" b="b"/>
            <a:pathLst>
              <a:path w="3848100" h="3251200">
                <a:moveTo>
                  <a:pt x="101600" y="0"/>
                </a:moveTo>
                <a:lnTo>
                  <a:pt x="3746500" y="0"/>
                </a:lnTo>
                <a:cubicBezTo>
                  <a:pt x="3802575" y="0"/>
                  <a:pt x="3848100" y="45525"/>
                  <a:pt x="3848100" y="101600"/>
                </a:cubicBezTo>
                <a:lnTo>
                  <a:pt x="3848100" y="3149600"/>
                </a:lnTo>
                <a:cubicBezTo>
                  <a:pt x="3848100" y="3205675"/>
                  <a:pt x="3802575" y="3251200"/>
                  <a:pt x="3746500" y="3251200"/>
                </a:cubicBezTo>
                <a:lnTo>
                  <a:pt x="101600" y="3251200"/>
                </a:lnTo>
                <a:cubicBezTo>
                  <a:pt x="45525" y="3251200"/>
                  <a:pt x="0" y="3205675"/>
                  <a:pt x="0" y="31496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D8BFD8">
              <a:alpha val="80000"/>
            </a:srgbClr>
          </a:solidFill>
          <a:ln w="25400">
            <a:solidFill>
              <a:srgbClr val="FFC0CB"/>
            </a:solidFill>
            <a:prstDash val="solid"/>
          </a:ln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172" name="Image 2" descr="https://kimi-web-img.moonshot.cn/img/www.iguoguo.net/87ca7f2e6a53b24d4fc59d15a61090287f1b6a22.jpg"/>
          <p:cNvPicPr>
            <a:picLocks noChangeAspect="1"/>
          </p:cNvPicPr>
          <p:nvPr/>
        </p:nvPicPr>
        <p:blipFill>
          <a:blip r:embed="rId4"/>
          <a:srcRect l="12500" r="12500"/>
          <a:stretch>
            <a:fillRect/>
          </a:stretch>
        </p:blipFill>
        <p:spPr>
          <a:xfrm>
            <a:off x="5486400" y="2768600"/>
            <a:ext cx="1219200" cy="1219200"/>
          </a:xfrm>
          <a:prstGeom prst="roundRect">
            <a:avLst>
              <a:gd name="adj" fmla="val 50000"/>
            </a:avLst>
          </a:prstGeom>
        </p:spPr>
      </p:pic>
      <p:sp>
        <p:nvSpPr>
          <p:cNvPr id="173" name="Text 6"/>
          <p:cNvSpPr/>
          <p:nvPr/>
        </p:nvSpPr>
        <p:spPr>
          <a:xfrm>
            <a:off x="5206101" y="3987800"/>
            <a:ext cx="18034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资料卡 B (热门)</a:t>
            </a:r>
            <a:endParaRPr lang="en-US" sz="2000" dirty="0"/>
          </a:p>
        </p:txBody>
      </p:sp>
      <p:sp>
        <p:nvSpPr>
          <p:cNvPr id="174" name="Text 7"/>
          <p:cNvSpPr/>
          <p:nvPr/>
        </p:nvSpPr>
        <p:spPr>
          <a:xfrm>
            <a:off x="4813274" y="4699000"/>
            <a:ext cx="25654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同乡 | 价值观相似 | 独立有主见</a:t>
            </a:r>
          </a:p>
        </p:txBody>
      </p:sp>
      <p:sp>
        <p:nvSpPr>
          <p:cNvPr id="175" name="Shape 8"/>
          <p:cNvSpPr/>
          <p:nvPr/>
        </p:nvSpPr>
        <p:spPr>
          <a:xfrm>
            <a:off x="8246534" y="2616200"/>
            <a:ext cx="2921000" cy="2794000"/>
          </a:xfrm>
          <a:custGeom>
            <a:avLst/>
            <a:gdLst/>
            <a:ahLst/>
            <a:cxnLst/>
            <a:rect l="l" t="t" r="r" b="b"/>
            <a:pathLst>
              <a:path w="2921000" h="2794000">
                <a:moveTo>
                  <a:pt x="101590" y="0"/>
                </a:moveTo>
                <a:lnTo>
                  <a:pt x="2819410" y="0"/>
                </a:lnTo>
                <a:cubicBezTo>
                  <a:pt x="2875517" y="0"/>
                  <a:pt x="2921000" y="45483"/>
                  <a:pt x="2921000" y="101590"/>
                </a:cubicBezTo>
                <a:lnTo>
                  <a:pt x="2921000" y="2692410"/>
                </a:lnTo>
                <a:cubicBezTo>
                  <a:pt x="2921000" y="2748517"/>
                  <a:pt x="2875517" y="2794000"/>
                  <a:pt x="2819410" y="2794000"/>
                </a:cubicBezTo>
                <a:lnTo>
                  <a:pt x="101590" y="2794000"/>
                </a:lnTo>
                <a:cubicBezTo>
                  <a:pt x="45483" y="2794000"/>
                  <a:pt x="0" y="2748517"/>
                  <a:pt x="0" y="2692410"/>
                </a:cubicBezTo>
                <a:lnTo>
                  <a:pt x="0" y="101590"/>
                </a:lnTo>
                <a:cubicBezTo>
                  <a:pt x="0" y="45521"/>
                  <a:pt x="45521" y="0"/>
                  <a:pt x="101590" y="0"/>
                </a:cubicBezTo>
                <a:close/>
              </a:path>
            </a:pathLst>
          </a:custGeom>
          <a:solidFill>
            <a:srgbClr val="E6E6FA">
              <a:alpha val="60000"/>
            </a:srgbClr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/>
          </a:p>
        </p:txBody>
      </p:sp>
      <p:pic>
        <p:nvPicPr>
          <p:cNvPr id="176" name="Image 3" descr="https://kimi-web-img.moonshot.cn/img/www.iguoguo.net/87ca7f2e6a53b24d4fc59d15a61090287f1b6a22.jpg"/>
          <p:cNvPicPr>
            <a:picLocks noChangeAspect="1"/>
          </p:cNvPicPr>
          <p:nvPr/>
        </p:nvPicPr>
        <p:blipFill>
          <a:blip r:embed="rId4"/>
          <a:srcRect l="12500" r="12500"/>
          <a:stretch>
            <a:fillRect/>
          </a:stretch>
        </p:blipFill>
        <p:spPr>
          <a:xfrm>
            <a:off x="9199669" y="2971800"/>
            <a:ext cx="1016000" cy="1016000"/>
          </a:xfrm>
          <a:prstGeom prst="roundRect">
            <a:avLst>
              <a:gd name="adj" fmla="val 50000"/>
            </a:avLst>
          </a:prstGeom>
        </p:spPr>
      </p:pic>
      <p:sp>
        <p:nvSpPr>
          <p:cNvPr id="177" name="Text 9"/>
          <p:cNvSpPr/>
          <p:nvPr/>
        </p:nvSpPr>
        <p:spPr>
          <a:xfrm>
            <a:off x="9200013" y="4038600"/>
            <a:ext cx="990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资料卡 C</a:t>
            </a:r>
            <a:endParaRPr lang="en-US" sz="2000" dirty="0"/>
          </a:p>
        </p:txBody>
      </p:sp>
      <p:sp>
        <p:nvSpPr>
          <p:cNvPr id="178" name="Text 10"/>
          <p:cNvSpPr/>
          <p:nvPr/>
        </p:nvSpPr>
        <p:spPr>
          <a:xfrm>
            <a:off x="8759296" y="4650740"/>
            <a:ext cx="1892300" cy="203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异地 | 性格互补 | 幽默风趣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 0" descr="https://kimi-img.moonshot.cn/pub/slides/slides_tmpl/image/25-10-09-18:35:25-d3jovr8s8jdo4os5ds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1" name="Text 0"/>
          <p:cNvSpPr/>
          <p:nvPr/>
        </p:nvSpPr>
        <p:spPr>
          <a:xfrm>
            <a:off x="3429000" y="1536700"/>
            <a:ext cx="57150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选择理由归类：看见隐藏的规律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2" name="Text 1"/>
          <p:cNvSpPr/>
          <p:nvPr/>
        </p:nvSpPr>
        <p:spPr>
          <a:xfrm>
            <a:off x="611716" y="2545444"/>
            <a:ext cx="11349567" cy="47897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你的心动，其实有迹可循。看似随意的选择，背后蕴含着吸引力的科学规律。</a:t>
            </a:r>
          </a:p>
        </p:txBody>
      </p:sp>
      <p:sp>
        <p:nvSpPr>
          <p:cNvPr id="183" name="Shape 2"/>
          <p:cNvSpPr/>
          <p:nvPr/>
        </p:nvSpPr>
        <p:spPr>
          <a:xfrm>
            <a:off x="1273175" y="3365500"/>
            <a:ext cx="889000" cy="787400"/>
          </a:xfrm>
          <a:custGeom>
            <a:avLst/>
            <a:gdLst/>
            <a:ahLst/>
            <a:cxnLst/>
            <a:rect l="l" t="t" r="r" b="b"/>
            <a:pathLst>
              <a:path w="889000" h="787400">
                <a:moveTo>
                  <a:pt x="393700" y="0"/>
                </a:moveTo>
                <a:lnTo>
                  <a:pt x="495300" y="0"/>
                </a:lnTo>
                <a:cubicBezTo>
                  <a:pt x="712589" y="0"/>
                  <a:pt x="889000" y="176411"/>
                  <a:pt x="889000" y="393700"/>
                </a:cubicBezTo>
                <a:lnTo>
                  <a:pt x="889000" y="393700"/>
                </a:lnTo>
                <a:cubicBezTo>
                  <a:pt x="889000" y="610989"/>
                  <a:pt x="712589" y="787400"/>
                  <a:pt x="495300" y="787400"/>
                </a:cubicBezTo>
                <a:lnTo>
                  <a:pt x="393700" y="787400"/>
                </a:lnTo>
                <a:cubicBezTo>
                  <a:pt x="176411" y="787400"/>
                  <a:pt x="0" y="610989"/>
                  <a:pt x="0" y="393700"/>
                </a:cubicBezTo>
                <a:lnTo>
                  <a:pt x="0" y="393700"/>
                </a:lnTo>
                <a:cubicBezTo>
                  <a:pt x="0" y="176411"/>
                  <a:pt x="176411" y="0"/>
                  <a:pt x="393700" y="0"/>
                </a:cubicBezTo>
                <a:close/>
              </a:path>
            </a:pathLst>
          </a:custGeom>
          <a:solidFill>
            <a:srgbClr val="E6E6FA">
              <a:alpha val="8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84" name="Shape 3"/>
          <p:cNvSpPr/>
          <p:nvPr/>
        </p:nvSpPr>
        <p:spPr>
          <a:xfrm>
            <a:off x="1574800" y="3568700"/>
            <a:ext cx="285750" cy="381000"/>
          </a:xfrm>
          <a:custGeom>
            <a:avLst/>
            <a:gdLst/>
            <a:ahLst/>
            <a:cxnLst/>
            <a:rect l="l" t="t" r="r" b="b"/>
            <a:pathLst>
              <a:path w="285750" h="381000">
                <a:moveTo>
                  <a:pt x="0" y="140345"/>
                </a:moveTo>
                <a:cubicBezTo>
                  <a:pt x="0" y="62805"/>
                  <a:pt x="63996" y="0"/>
                  <a:pt x="142875" y="0"/>
                </a:cubicBezTo>
                <a:cubicBezTo>
                  <a:pt x="221754" y="0"/>
                  <a:pt x="285750" y="62805"/>
                  <a:pt x="285750" y="140345"/>
                </a:cubicBezTo>
                <a:cubicBezTo>
                  <a:pt x="285750" y="229121"/>
                  <a:pt x="196304" y="335533"/>
                  <a:pt x="158948" y="376089"/>
                </a:cubicBezTo>
                <a:cubicBezTo>
                  <a:pt x="150168" y="385614"/>
                  <a:pt x="135508" y="385614"/>
                  <a:pt x="126727" y="376089"/>
                </a:cubicBezTo>
                <a:cubicBezTo>
                  <a:pt x="89371" y="335533"/>
                  <a:pt x="-74" y="229121"/>
                  <a:pt x="-74" y="140345"/>
                </a:cubicBezTo>
                <a:close/>
                <a:moveTo>
                  <a:pt x="142875" y="190500"/>
                </a:moveTo>
                <a:cubicBezTo>
                  <a:pt x="169160" y="190500"/>
                  <a:pt x="190500" y="169160"/>
                  <a:pt x="190500" y="142875"/>
                </a:cubicBezTo>
                <a:cubicBezTo>
                  <a:pt x="190500" y="116590"/>
                  <a:pt x="169160" y="95250"/>
                  <a:pt x="142875" y="95250"/>
                </a:cubicBezTo>
                <a:cubicBezTo>
                  <a:pt x="116590" y="95250"/>
                  <a:pt x="95250" y="116590"/>
                  <a:pt x="95250" y="142875"/>
                </a:cubicBezTo>
                <a:cubicBezTo>
                  <a:pt x="95250" y="169160"/>
                  <a:pt x="116590" y="190500"/>
                  <a:pt x="142875" y="190500"/>
                </a:cubicBezTo>
                <a:close/>
              </a:path>
            </a:pathLst>
          </a:custGeom>
          <a:solidFill>
            <a:srgbClr val="D8BFD8"/>
          </a:solidFill>
        </p:spPr>
        <p:txBody>
          <a:bodyPr/>
          <a:lstStyle/>
          <a:p>
            <a:endParaRPr/>
          </a:p>
        </p:txBody>
      </p:sp>
      <p:sp>
        <p:nvSpPr>
          <p:cNvPr id="185" name="Text 4"/>
          <p:cNvSpPr/>
          <p:nvPr/>
        </p:nvSpPr>
        <p:spPr>
          <a:xfrm>
            <a:off x="1112203" y="4247244"/>
            <a:ext cx="1459230" cy="558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接近性</a:t>
            </a:r>
            <a:endParaRPr lang="en-US" sz="2400" dirty="0"/>
          </a:p>
        </p:txBody>
      </p:sp>
      <p:sp>
        <p:nvSpPr>
          <p:cNvPr id="186" name="Text 5"/>
          <p:cNvSpPr/>
          <p:nvPr/>
        </p:nvSpPr>
        <p:spPr>
          <a:xfrm>
            <a:off x="1009332" y="4864101"/>
            <a:ext cx="1702435" cy="39914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同城、同乡</a:t>
            </a:r>
          </a:p>
        </p:txBody>
      </p:sp>
      <p:sp>
        <p:nvSpPr>
          <p:cNvPr id="187" name="Shape 6"/>
          <p:cNvSpPr/>
          <p:nvPr/>
        </p:nvSpPr>
        <p:spPr>
          <a:xfrm>
            <a:off x="4194175" y="3365500"/>
            <a:ext cx="889000" cy="787400"/>
          </a:xfrm>
          <a:custGeom>
            <a:avLst/>
            <a:gdLst/>
            <a:ahLst/>
            <a:cxnLst/>
            <a:rect l="l" t="t" r="r" b="b"/>
            <a:pathLst>
              <a:path w="889000" h="787400">
                <a:moveTo>
                  <a:pt x="393700" y="0"/>
                </a:moveTo>
                <a:lnTo>
                  <a:pt x="495300" y="0"/>
                </a:lnTo>
                <a:cubicBezTo>
                  <a:pt x="712589" y="0"/>
                  <a:pt x="889000" y="176411"/>
                  <a:pt x="889000" y="393700"/>
                </a:cubicBezTo>
                <a:lnTo>
                  <a:pt x="889000" y="393700"/>
                </a:lnTo>
                <a:cubicBezTo>
                  <a:pt x="889000" y="610989"/>
                  <a:pt x="712589" y="787400"/>
                  <a:pt x="495300" y="787400"/>
                </a:cubicBezTo>
                <a:lnTo>
                  <a:pt x="393700" y="787400"/>
                </a:lnTo>
                <a:cubicBezTo>
                  <a:pt x="176411" y="787400"/>
                  <a:pt x="0" y="610989"/>
                  <a:pt x="0" y="393700"/>
                </a:cubicBezTo>
                <a:lnTo>
                  <a:pt x="0" y="393700"/>
                </a:lnTo>
                <a:cubicBezTo>
                  <a:pt x="0" y="176411"/>
                  <a:pt x="176411" y="0"/>
                  <a:pt x="393700" y="0"/>
                </a:cubicBezTo>
                <a:close/>
              </a:path>
            </a:pathLst>
          </a:custGeom>
          <a:solidFill>
            <a:srgbClr val="E6E6FA">
              <a:alpha val="8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88" name="Shape 7"/>
          <p:cNvSpPr/>
          <p:nvPr/>
        </p:nvSpPr>
        <p:spPr>
          <a:xfrm>
            <a:off x="4448175" y="35687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66688" y="0"/>
                </a:moveTo>
                <a:cubicBezTo>
                  <a:pt x="192956" y="0"/>
                  <a:pt x="214313" y="15999"/>
                  <a:pt x="214313" y="35719"/>
                </a:cubicBezTo>
                <a:cubicBezTo>
                  <a:pt x="214313" y="43458"/>
                  <a:pt x="211038" y="50602"/>
                  <a:pt x="205383" y="56480"/>
                </a:cubicBezTo>
                <a:cubicBezTo>
                  <a:pt x="200471" y="61615"/>
                  <a:pt x="196453" y="67866"/>
                  <a:pt x="196453" y="75009"/>
                </a:cubicBezTo>
                <a:cubicBezTo>
                  <a:pt x="196453" y="86171"/>
                  <a:pt x="205532" y="95250"/>
                  <a:pt x="216694" y="95250"/>
                </a:cubicBezTo>
                <a:lnTo>
                  <a:pt x="250031" y="95250"/>
                </a:lnTo>
                <a:cubicBezTo>
                  <a:pt x="269751" y="95250"/>
                  <a:pt x="285750" y="111249"/>
                  <a:pt x="285750" y="130969"/>
                </a:cubicBezTo>
                <a:lnTo>
                  <a:pt x="285750" y="164306"/>
                </a:lnTo>
                <a:cubicBezTo>
                  <a:pt x="285750" y="175468"/>
                  <a:pt x="294829" y="184547"/>
                  <a:pt x="305991" y="184547"/>
                </a:cubicBezTo>
                <a:cubicBezTo>
                  <a:pt x="313060" y="184547"/>
                  <a:pt x="319385" y="180529"/>
                  <a:pt x="324520" y="175617"/>
                </a:cubicBezTo>
                <a:cubicBezTo>
                  <a:pt x="330398" y="170036"/>
                  <a:pt x="337542" y="166688"/>
                  <a:pt x="345281" y="166688"/>
                </a:cubicBezTo>
                <a:cubicBezTo>
                  <a:pt x="365001" y="166688"/>
                  <a:pt x="381000" y="188044"/>
                  <a:pt x="381000" y="214313"/>
                </a:cubicBezTo>
                <a:cubicBezTo>
                  <a:pt x="381000" y="240581"/>
                  <a:pt x="365001" y="261938"/>
                  <a:pt x="345281" y="261938"/>
                </a:cubicBezTo>
                <a:cubicBezTo>
                  <a:pt x="337542" y="261938"/>
                  <a:pt x="330324" y="258663"/>
                  <a:pt x="324520" y="253008"/>
                </a:cubicBezTo>
                <a:cubicBezTo>
                  <a:pt x="319385" y="248096"/>
                  <a:pt x="313134" y="244078"/>
                  <a:pt x="305991" y="244078"/>
                </a:cubicBezTo>
                <a:cubicBezTo>
                  <a:pt x="294829" y="244078"/>
                  <a:pt x="285750" y="253157"/>
                  <a:pt x="285750" y="264319"/>
                </a:cubicBezTo>
                <a:lnTo>
                  <a:pt x="285750" y="345281"/>
                </a:lnTo>
                <a:cubicBezTo>
                  <a:pt x="285750" y="365001"/>
                  <a:pt x="269751" y="381000"/>
                  <a:pt x="250031" y="381000"/>
                </a:cubicBezTo>
                <a:lnTo>
                  <a:pt x="207764" y="381000"/>
                </a:lnTo>
                <a:cubicBezTo>
                  <a:pt x="198239" y="381000"/>
                  <a:pt x="190500" y="373261"/>
                  <a:pt x="190500" y="363736"/>
                </a:cubicBezTo>
                <a:cubicBezTo>
                  <a:pt x="190500" y="356890"/>
                  <a:pt x="194816" y="350862"/>
                  <a:pt x="200323" y="346770"/>
                </a:cubicBezTo>
                <a:cubicBezTo>
                  <a:pt x="208955" y="340296"/>
                  <a:pt x="214313" y="331366"/>
                  <a:pt x="214313" y="321469"/>
                </a:cubicBezTo>
                <a:cubicBezTo>
                  <a:pt x="214313" y="301749"/>
                  <a:pt x="192956" y="285750"/>
                  <a:pt x="166688" y="285750"/>
                </a:cubicBezTo>
                <a:cubicBezTo>
                  <a:pt x="140419" y="285750"/>
                  <a:pt x="119063" y="301749"/>
                  <a:pt x="119063" y="321469"/>
                </a:cubicBezTo>
                <a:cubicBezTo>
                  <a:pt x="119063" y="331366"/>
                  <a:pt x="124420" y="340296"/>
                  <a:pt x="133052" y="346770"/>
                </a:cubicBezTo>
                <a:cubicBezTo>
                  <a:pt x="138559" y="350862"/>
                  <a:pt x="142875" y="356815"/>
                  <a:pt x="142875" y="363736"/>
                </a:cubicBezTo>
                <a:cubicBezTo>
                  <a:pt x="142875" y="373261"/>
                  <a:pt x="135136" y="381000"/>
                  <a:pt x="125611" y="381000"/>
                </a:cubicBezTo>
                <a:lnTo>
                  <a:pt x="35719" y="381000"/>
                </a:lnTo>
                <a:cubicBezTo>
                  <a:pt x="15999" y="381000"/>
                  <a:pt x="0" y="365001"/>
                  <a:pt x="0" y="345281"/>
                </a:cubicBezTo>
                <a:lnTo>
                  <a:pt x="0" y="255389"/>
                </a:lnTo>
                <a:cubicBezTo>
                  <a:pt x="0" y="245864"/>
                  <a:pt x="7739" y="238125"/>
                  <a:pt x="17264" y="238125"/>
                </a:cubicBezTo>
                <a:cubicBezTo>
                  <a:pt x="24110" y="238125"/>
                  <a:pt x="30138" y="242441"/>
                  <a:pt x="34230" y="247948"/>
                </a:cubicBezTo>
                <a:cubicBezTo>
                  <a:pt x="40704" y="256580"/>
                  <a:pt x="49634" y="261938"/>
                  <a:pt x="59531" y="261938"/>
                </a:cubicBezTo>
                <a:cubicBezTo>
                  <a:pt x="79251" y="261938"/>
                  <a:pt x="95250" y="240581"/>
                  <a:pt x="95250" y="214313"/>
                </a:cubicBezTo>
                <a:cubicBezTo>
                  <a:pt x="95250" y="188044"/>
                  <a:pt x="79251" y="166688"/>
                  <a:pt x="59531" y="166688"/>
                </a:cubicBezTo>
                <a:cubicBezTo>
                  <a:pt x="49634" y="166688"/>
                  <a:pt x="40704" y="172045"/>
                  <a:pt x="34230" y="180677"/>
                </a:cubicBezTo>
                <a:cubicBezTo>
                  <a:pt x="30138" y="186184"/>
                  <a:pt x="24185" y="190500"/>
                  <a:pt x="17264" y="190500"/>
                </a:cubicBezTo>
                <a:cubicBezTo>
                  <a:pt x="7739" y="190500"/>
                  <a:pt x="0" y="182761"/>
                  <a:pt x="0" y="173236"/>
                </a:cubicBezTo>
                <a:lnTo>
                  <a:pt x="0" y="130969"/>
                </a:lnTo>
                <a:cubicBezTo>
                  <a:pt x="0" y="111249"/>
                  <a:pt x="15999" y="95250"/>
                  <a:pt x="35719" y="95250"/>
                </a:cubicBezTo>
                <a:lnTo>
                  <a:pt x="116681" y="95250"/>
                </a:lnTo>
                <a:cubicBezTo>
                  <a:pt x="127843" y="95250"/>
                  <a:pt x="136922" y="86171"/>
                  <a:pt x="136922" y="75009"/>
                </a:cubicBezTo>
                <a:cubicBezTo>
                  <a:pt x="136922" y="67940"/>
                  <a:pt x="132904" y="61615"/>
                  <a:pt x="127992" y="56480"/>
                </a:cubicBezTo>
                <a:cubicBezTo>
                  <a:pt x="122411" y="50602"/>
                  <a:pt x="119063" y="43458"/>
                  <a:pt x="119063" y="35719"/>
                </a:cubicBezTo>
                <a:cubicBezTo>
                  <a:pt x="119063" y="15999"/>
                  <a:pt x="140419" y="0"/>
                  <a:pt x="166688" y="0"/>
                </a:cubicBezTo>
                <a:close/>
              </a:path>
            </a:pathLst>
          </a:custGeom>
          <a:solidFill>
            <a:srgbClr val="D8BFD8"/>
          </a:solidFill>
        </p:spPr>
        <p:txBody>
          <a:bodyPr/>
          <a:lstStyle/>
          <a:p>
            <a:endParaRPr/>
          </a:p>
        </p:txBody>
      </p:sp>
      <p:sp>
        <p:nvSpPr>
          <p:cNvPr id="189" name="Text 8"/>
          <p:cNvSpPr/>
          <p:nvPr/>
        </p:nvSpPr>
        <p:spPr>
          <a:xfrm>
            <a:off x="3962718" y="4247244"/>
            <a:ext cx="1459230" cy="558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互补性</a:t>
            </a:r>
            <a:endParaRPr lang="en-US" sz="2400" dirty="0"/>
          </a:p>
        </p:txBody>
      </p:sp>
      <p:sp>
        <p:nvSpPr>
          <p:cNvPr id="190" name="Text 9"/>
          <p:cNvSpPr/>
          <p:nvPr/>
        </p:nvSpPr>
        <p:spPr>
          <a:xfrm>
            <a:off x="3930332" y="4813301"/>
            <a:ext cx="1702435" cy="39914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性格、能力</a:t>
            </a:r>
          </a:p>
        </p:txBody>
      </p:sp>
      <p:sp>
        <p:nvSpPr>
          <p:cNvPr id="191" name="Shape 10"/>
          <p:cNvSpPr/>
          <p:nvPr/>
        </p:nvSpPr>
        <p:spPr>
          <a:xfrm>
            <a:off x="7115175" y="3365500"/>
            <a:ext cx="889000" cy="787400"/>
          </a:xfrm>
          <a:custGeom>
            <a:avLst/>
            <a:gdLst/>
            <a:ahLst/>
            <a:cxnLst/>
            <a:rect l="l" t="t" r="r" b="b"/>
            <a:pathLst>
              <a:path w="889000" h="787400">
                <a:moveTo>
                  <a:pt x="393700" y="0"/>
                </a:moveTo>
                <a:lnTo>
                  <a:pt x="495300" y="0"/>
                </a:lnTo>
                <a:cubicBezTo>
                  <a:pt x="712589" y="0"/>
                  <a:pt x="889000" y="176411"/>
                  <a:pt x="889000" y="393700"/>
                </a:cubicBezTo>
                <a:lnTo>
                  <a:pt x="889000" y="393700"/>
                </a:lnTo>
                <a:cubicBezTo>
                  <a:pt x="889000" y="610989"/>
                  <a:pt x="712589" y="787400"/>
                  <a:pt x="495300" y="787400"/>
                </a:cubicBezTo>
                <a:lnTo>
                  <a:pt x="393700" y="787400"/>
                </a:lnTo>
                <a:cubicBezTo>
                  <a:pt x="176411" y="787400"/>
                  <a:pt x="0" y="610989"/>
                  <a:pt x="0" y="393700"/>
                </a:cubicBezTo>
                <a:lnTo>
                  <a:pt x="0" y="393700"/>
                </a:lnTo>
                <a:cubicBezTo>
                  <a:pt x="0" y="176411"/>
                  <a:pt x="176411" y="0"/>
                  <a:pt x="393700" y="0"/>
                </a:cubicBezTo>
                <a:close/>
              </a:path>
            </a:pathLst>
          </a:custGeom>
          <a:solidFill>
            <a:srgbClr val="E6E6FA">
              <a:alpha val="8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92" name="Shape 11"/>
          <p:cNvSpPr/>
          <p:nvPr/>
        </p:nvSpPr>
        <p:spPr>
          <a:xfrm>
            <a:off x="7369175" y="35687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79338" y="64815"/>
                </a:moveTo>
                <a:lnTo>
                  <a:pt x="190500" y="80218"/>
                </a:lnTo>
                <a:lnTo>
                  <a:pt x="201662" y="64815"/>
                </a:lnTo>
                <a:cubicBezTo>
                  <a:pt x="220266" y="39067"/>
                  <a:pt x="250180" y="23812"/>
                  <a:pt x="281955" y="23812"/>
                </a:cubicBezTo>
                <a:cubicBezTo>
                  <a:pt x="336649" y="23812"/>
                  <a:pt x="381000" y="68163"/>
                  <a:pt x="381000" y="122858"/>
                </a:cubicBezTo>
                <a:lnTo>
                  <a:pt x="381000" y="124792"/>
                </a:lnTo>
                <a:cubicBezTo>
                  <a:pt x="381000" y="208285"/>
                  <a:pt x="276895" y="305246"/>
                  <a:pt x="222572" y="346695"/>
                </a:cubicBezTo>
                <a:cubicBezTo>
                  <a:pt x="213345" y="353690"/>
                  <a:pt x="202034" y="357188"/>
                  <a:pt x="190500" y="357188"/>
                </a:cubicBezTo>
                <a:cubicBezTo>
                  <a:pt x="178966" y="357188"/>
                  <a:pt x="167580" y="353764"/>
                  <a:pt x="158428" y="346695"/>
                </a:cubicBezTo>
                <a:cubicBezTo>
                  <a:pt x="104105" y="305246"/>
                  <a:pt x="0" y="208285"/>
                  <a:pt x="0" y="124792"/>
                </a:cubicBezTo>
                <a:lnTo>
                  <a:pt x="0" y="122858"/>
                </a:lnTo>
                <a:cubicBezTo>
                  <a:pt x="0" y="68163"/>
                  <a:pt x="44351" y="23812"/>
                  <a:pt x="99045" y="23812"/>
                </a:cubicBezTo>
                <a:cubicBezTo>
                  <a:pt x="130820" y="23812"/>
                  <a:pt x="160734" y="39067"/>
                  <a:pt x="179338" y="64815"/>
                </a:cubicBezTo>
                <a:close/>
              </a:path>
            </a:pathLst>
          </a:custGeom>
          <a:solidFill>
            <a:srgbClr val="D8BFD8"/>
          </a:solidFill>
        </p:spPr>
        <p:txBody>
          <a:bodyPr/>
          <a:lstStyle/>
          <a:p>
            <a:endParaRPr/>
          </a:p>
        </p:txBody>
      </p:sp>
      <p:sp>
        <p:nvSpPr>
          <p:cNvPr id="193" name="Text 12"/>
          <p:cNvSpPr/>
          <p:nvPr/>
        </p:nvSpPr>
        <p:spPr>
          <a:xfrm>
            <a:off x="6849428" y="4247244"/>
            <a:ext cx="1824038" cy="558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外表吸引</a:t>
            </a:r>
            <a:endParaRPr lang="en-US" sz="2400" dirty="0"/>
          </a:p>
        </p:txBody>
      </p:sp>
      <p:sp>
        <p:nvSpPr>
          <p:cNvPr id="194" name="Text 13"/>
          <p:cNvSpPr/>
          <p:nvPr/>
        </p:nvSpPr>
        <p:spPr>
          <a:xfrm>
            <a:off x="6851332" y="4864101"/>
            <a:ext cx="1702435" cy="39914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颜值、气质</a:t>
            </a:r>
          </a:p>
        </p:txBody>
      </p:sp>
      <p:sp>
        <p:nvSpPr>
          <p:cNvPr id="195" name="Shape 14"/>
          <p:cNvSpPr/>
          <p:nvPr/>
        </p:nvSpPr>
        <p:spPr>
          <a:xfrm>
            <a:off x="10036175" y="3365500"/>
            <a:ext cx="889000" cy="787400"/>
          </a:xfrm>
          <a:custGeom>
            <a:avLst/>
            <a:gdLst/>
            <a:ahLst/>
            <a:cxnLst/>
            <a:rect l="l" t="t" r="r" b="b"/>
            <a:pathLst>
              <a:path w="889000" h="787400">
                <a:moveTo>
                  <a:pt x="393700" y="0"/>
                </a:moveTo>
                <a:lnTo>
                  <a:pt x="495300" y="0"/>
                </a:lnTo>
                <a:cubicBezTo>
                  <a:pt x="712589" y="0"/>
                  <a:pt x="889000" y="176411"/>
                  <a:pt x="889000" y="393700"/>
                </a:cubicBezTo>
                <a:lnTo>
                  <a:pt x="889000" y="393700"/>
                </a:lnTo>
                <a:cubicBezTo>
                  <a:pt x="889000" y="610989"/>
                  <a:pt x="712589" y="787400"/>
                  <a:pt x="495300" y="787400"/>
                </a:cubicBezTo>
                <a:lnTo>
                  <a:pt x="393700" y="787400"/>
                </a:lnTo>
                <a:cubicBezTo>
                  <a:pt x="176411" y="787400"/>
                  <a:pt x="0" y="610989"/>
                  <a:pt x="0" y="393700"/>
                </a:cubicBezTo>
                <a:lnTo>
                  <a:pt x="0" y="393700"/>
                </a:lnTo>
                <a:cubicBezTo>
                  <a:pt x="0" y="176411"/>
                  <a:pt x="176411" y="0"/>
                  <a:pt x="393700" y="0"/>
                </a:cubicBezTo>
                <a:close/>
              </a:path>
            </a:pathLst>
          </a:custGeom>
          <a:solidFill>
            <a:srgbClr val="E6E6FA">
              <a:alpha val="8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196" name="Shape 15"/>
          <p:cNvSpPr/>
          <p:nvPr/>
        </p:nvSpPr>
        <p:spPr>
          <a:xfrm>
            <a:off x="10242550" y="3568700"/>
            <a:ext cx="476250" cy="381000"/>
          </a:xfrm>
          <a:custGeom>
            <a:avLst/>
            <a:gdLst/>
            <a:ahLst/>
            <a:cxnLst/>
            <a:rect l="l" t="t" r="r" b="b"/>
            <a:pathLst>
              <a:path w="476250" h="381000">
                <a:moveTo>
                  <a:pt x="285750" y="23812"/>
                </a:moveTo>
                <a:lnTo>
                  <a:pt x="381000" y="23812"/>
                </a:lnTo>
                <a:cubicBezTo>
                  <a:pt x="394171" y="23812"/>
                  <a:pt x="404813" y="34454"/>
                  <a:pt x="404813" y="47625"/>
                </a:cubicBezTo>
                <a:cubicBezTo>
                  <a:pt x="404813" y="60796"/>
                  <a:pt x="394171" y="71438"/>
                  <a:pt x="381000" y="71438"/>
                </a:cubicBezTo>
                <a:lnTo>
                  <a:pt x="296466" y="71438"/>
                </a:lnTo>
                <a:cubicBezTo>
                  <a:pt x="292596" y="90636"/>
                  <a:pt x="279425" y="106487"/>
                  <a:pt x="261938" y="114077"/>
                </a:cubicBezTo>
                <a:lnTo>
                  <a:pt x="261938" y="333375"/>
                </a:lnTo>
                <a:lnTo>
                  <a:pt x="381000" y="333375"/>
                </a:lnTo>
                <a:cubicBezTo>
                  <a:pt x="394171" y="333375"/>
                  <a:pt x="404813" y="344016"/>
                  <a:pt x="404813" y="357188"/>
                </a:cubicBezTo>
                <a:cubicBezTo>
                  <a:pt x="404813" y="370359"/>
                  <a:pt x="394171" y="381000"/>
                  <a:pt x="381000" y="381000"/>
                </a:cubicBezTo>
                <a:lnTo>
                  <a:pt x="95250" y="381000"/>
                </a:lnTo>
                <a:cubicBezTo>
                  <a:pt x="82079" y="381000"/>
                  <a:pt x="71438" y="370359"/>
                  <a:pt x="71438" y="357188"/>
                </a:cubicBezTo>
                <a:cubicBezTo>
                  <a:pt x="71438" y="344016"/>
                  <a:pt x="82079" y="333375"/>
                  <a:pt x="95250" y="333375"/>
                </a:cubicBezTo>
                <a:lnTo>
                  <a:pt x="214313" y="333375"/>
                </a:lnTo>
                <a:lnTo>
                  <a:pt x="214313" y="114077"/>
                </a:lnTo>
                <a:cubicBezTo>
                  <a:pt x="196825" y="106412"/>
                  <a:pt x="183654" y="90562"/>
                  <a:pt x="179784" y="71438"/>
                </a:cubicBezTo>
                <a:lnTo>
                  <a:pt x="95250" y="71438"/>
                </a:lnTo>
                <a:cubicBezTo>
                  <a:pt x="82079" y="71438"/>
                  <a:pt x="71438" y="60796"/>
                  <a:pt x="71438" y="47625"/>
                </a:cubicBezTo>
                <a:cubicBezTo>
                  <a:pt x="71438" y="34454"/>
                  <a:pt x="82079" y="23812"/>
                  <a:pt x="95250" y="23812"/>
                </a:cubicBezTo>
                <a:lnTo>
                  <a:pt x="190500" y="23812"/>
                </a:lnTo>
                <a:cubicBezTo>
                  <a:pt x="201364" y="9376"/>
                  <a:pt x="218629" y="0"/>
                  <a:pt x="238125" y="0"/>
                </a:cubicBezTo>
                <a:cubicBezTo>
                  <a:pt x="257621" y="0"/>
                  <a:pt x="274886" y="9376"/>
                  <a:pt x="285750" y="23812"/>
                </a:cubicBezTo>
                <a:close/>
                <a:moveTo>
                  <a:pt x="327124" y="238125"/>
                </a:moveTo>
                <a:lnTo>
                  <a:pt x="434876" y="238125"/>
                </a:lnTo>
                <a:lnTo>
                  <a:pt x="381000" y="145703"/>
                </a:lnTo>
                <a:lnTo>
                  <a:pt x="327124" y="238125"/>
                </a:lnTo>
                <a:close/>
                <a:moveTo>
                  <a:pt x="381000" y="309563"/>
                </a:moveTo>
                <a:cubicBezTo>
                  <a:pt x="334194" y="309563"/>
                  <a:pt x="295275" y="284262"/>
                  <a:pt x="287238" y="250850"/>
                </a:cubicBezTo>
                <a:cubicBezTo>
                  <a:pt x="285304" y="242664"/>
                  <a:pt x="287982" y="234255"/>
                  <a:pt x="292224" y="226963"/>
                </a:cubicBezTo>
                <a:lnTo>
                  <a:pt x="363066" y="105519"/>
                </a:lnTo>
                <a:cubicBezTo>
                  <a:pt x="366787" y="99120"/>
                  <a:pt x="373633" y="95250"/>
                  <a:pt x="381000" y="95250"/>
                </a:cubicBezTo>
                <a:cubicBezTo>
                  <a:pt x="388367" y="95250"/>
                  <a:pt x="395213" y="99194"/>
                  <a:pt x="398934" y="105519"/>
                </a:cubicBezTo>
                <a:lnTo>
                  <a:pt x="469776" y="226963"/>
                </a:lnTo>
                <a:cubicBezTo>
                  <a:pt x="474018" y="234255"/>
                  <a:pt x="476696" y="242664"/>
                  <a:pt x="474762" y="250850"/>
                </a:cubicBezTo>
                <a:cubicBezTo>
                  <a:pt x="466725" y="284187"/>
                  <a:pt x="427806" y="309563"/>
                  <a:pt x="381000" y="309563"/>
                </a:cubicBezTo>
                <a:close/>
                <a:moveTo>
                  <a:pt x="94357" y="145703"/>
                </a:moveTo>
                <a:lnTo>
                  <a:pt x="40481" y="238125"/>
                </a:lnTo>
                <a:lnTo>
                  <a:pt x="148307" y="238125"/>
                </a:lnTo>
                <a:lnTo>
                  <a:pt x="94357" y="145703"/>
                </a:lnTo>
                <a:close/>
                <a:moveTo>
                  <a:pt x="670" y="250850"/>
                </a:moveTo>
                <a:cubicBezTo>
                  <a:pt x="-1265" y="242664"/>
                  <a:pt x="1414" y="234255"/>
                  <a:pt x="5655" y="226963"/>
                </a:cubicBezTo>
                <a:lnTo>
                  <a:pt x="76498" y="105519"/>
                </a:lnTo>
                <a:cubicBezTo>
                  <a:pt x="80218" y="99120"/>
                  <a:pt x="87064" y="95250"/>
                  <a:pt x="94431" y="95250"/>
                </a:cubicBezTo>
                <a:cubicBezTo>
                  <a:pt x="101798" y="95250"/>
                  <a:pt x="108645" y="99194"/>
                  <a:pt x="112365" y="105519"/>
                </a:cubicBezTo>
                <a:lnTo>
                  <a:pt x="183207" y="226963"/>
                </a:lnTo>
                <a:cubicBezTo>
                  <a:pt x="187449" y="234255"/>
                  <a:pt x="190128" y="242664"/>
                  <a:pt x="188193" y="250850"/>
                </a:cubicBezTo>
                <a:cubicBezTo>
                  <a:pt x="180156" y="284187"/>
                  <a:pt x="141238" y="309563"/>
                  <a:pt x="94431" y="309563"/>
                </a:cubicBezTo>
                <a:cubicBezTo>
                  <a:pt x="47625" y="309563"/>
                  <a:pt x="8706" y="284262"/>
                  <a:pt x="670" y="250850"/>
                </a:cubicBezTo>
                <a:close/>
              </a:path>
            </a:pathLst>
          </a:custGeom>
          <a:solidFill>
            <a:srgbClr val="D8BFD8"/>
          </a:solidFill>
        </p:spPr>
        <p:txBody>
          <a:bodyPr/>
          <a:lstStyle/>
          <a:p>
            <a:endParaRPr/>
          </a:p>
        </p:txBody>
      </p:sp>
      <p:sp>
        <p:nvSpPr>
          <p:cNvPr id="197" name="Text 16"/>
          <p:cNvSpPr/>
          <p:nvPr/>
        </p:nvSpPr>
        <p:spPr>
          <a:xfrm>
            <a:off x="9864408" y="4247244"/>
            <a:ext cx="1459230" cy="558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相似性</a:t>
            </a:r>
            <a:endParaRPr lang="en-US" sz="2400" dirty="0"/>
          </a:p>
        </p:txBody>
      </p:sp>
      <p:sp>
        <p:nvSpPr>
          <p:cNvPr id="198" name="Text 17"/>
          <p:cNvSpPr/>
          <p:nvPr/>
        </p:nvSpPr>
        <p:spPr>
          <a:xfrm>
            <a:off x="9683433" y="4864101"/>
            <a:ext cx="1986174" cy="39914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爱好、价值观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 0"/>
          <p:cNvSpPr/>
          <p:nvPr/>
        </p:nvSpPr>
        <p:spPr>
          <a:xfrm>
            <a:off x="5256213" y="1871980"/>
            <a:ext cx="1541780" cy="148153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9600" dirty="0">
                <a:solidFill>
                  <a:srgbClr val="9A91F1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01" name="Text 1"/>
          <p:cNvSpPr/>
          <p:nvPr/>
        </p:nvSpPr>
        <p:spPr>
          <a:xfrm>
            <a:off x="3727450" y="3348673"/>
            <a:ext cx="4599305" cy="129103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40404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四大要素：吸引力科学配方</a:t>
            </a:r>
            <a:endParaRPr lang="en-US" sz="1600" dirty="0"/>
          </a:p>
        </p:txBody>
      </p:sp>
      <p:pic>
        <p:nvPicPr>
          <p:cNvPr id="202" name="Image 0" descr="https://kimi-img.moonshot.cn/pub/slides/slides_tmpl/image/25-10-09-18:35:28-d3jovs0s8jdo4os5dsq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7300"/>
            <a:ext cx="5143500" cy="3060700"/>
          </a:xfrm>
          <a:prstGeom prst="rect">
            <a:avLst/>
          </a:prstGeom>
        </p:spPr>
      </p:pic>
      <p:pic>
        <p:nvPicPr>
          <p:cNvPr id="203" name="Image 1" descr="https://kimi-img.moonshot.cn/pub/slides/slides_tmpl/image/25-10-09-18:35:22-d3jovqgs8jdo4os5dsj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1340" y="635635"/>
            <a:ext cx="713105" cy="358140"/>
          </a:xfrm>
          <a:prstGeom prst="rect">
            <a:avLst/>
          </a:prstGeom>
        </p:spPr>
      </p:pic>
      <p:pic>
        <p:nvPicPr>
          <p:cNvPr id="204" name="Image 2" descr="https://kimi-img.moonshot.cn/pub/slides/slides_tmpl/image/25-10-09-18:35:23-d3jovqos8jdo4os5dsm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5" y="756285"/>
            <a:ext cx="929640" cy="237490"/>
          </a:xfrm>
          <a:prstGeom prst="rect">
            <a:avLst/>
          </a:prstGeom>
        </p:spPr>
      </p:pic>
      <p:pic>
        <p:nvPicPr>
          <p:cNvPr id="205" name="Image 3" descr="https://kimi-img.moonshot.cn/pub/slides/slides_tmpl/image/25-10-09-18:35:21-d3jovq8s8jdo4os5dsj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4415" y="6128385"/>
            <a:ext cx="2433320" cy="76200"/>
          </a:xfrm>
          <a:prstGeom prst="rect">
            <a:avLst/>
          </a:prstGeom>
        </p:spPr>
      </p:pic>
      <p:pic>
        <p:nvPicPr>
          <p:cNvPr id="206" name="Image 4" descr="https://kimi-img.moonshot.cn/pub/slides/slides_tmpl/image/25-10-09-18:35:24-d3jovr0s8jdo4os5dsn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4875" y="2263140"/>
            <a:ext cx="2562860" cy="2110105"/>
          </a:xfrm>
          <a:prstGeom prst="rect">
            <a:avLst/>
          </a:prstGeom>
        </p:spPr>
      </p:pic>
      <p:pic>
        <p:nvPicPr>
          <p:cNvPr id="207" name="Image 5" descr="https://kimi-img.moonshot.cn/pub/slides/slides_tmpl/image/25-10-09-18:35:25-d3jovr8s8jdo4os5dsn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205" y="3979545"/>
            <a:ext cx="2225040" cy="222504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 0" descr="https://kimi-img.moonshot.cn/pub/slides/slides_tmpl/image/25-10-09-18:35:25-d3jovr8s8jdo4os5ds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0" name="Text 0"/>
          <p:cNvSpPr/>
          <p:nvPr/>
        </p:nvSpPr>
        <p:spPr>
          <a:xfrm>
            <a:off x="254000" y="2057400"/>
            <a:ext cx="59182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接近性: 距离决定起点概率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1" name="Text 1"/>
          <p:cNvSpPr/>
          <p:nvPr/>
        </p:nvSpPr>
        <p:spPr>
          <a:xfrm>
            <a:off x="254000" y="2717800"/>
            <a:ext cx="5537200" cy="60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物理或心理距离越短，互动成本越低，好感产生的机会就越高。熟悉滋生安全感。</a:t>
            </a:r>
          </a:p>
        </p:txBody>
      </p:sp>
      <p:sp>
        <p:nvSpPr>
          <p:cNvPr id="212" name="Shape 2"/>
          <p:cNvSpPr/>
          <p:nvPr/>
        </p:nvSpPr>
        <p:spPr>
          <a:xfrm>
            <a:off x="254000" y="3530600"/>
            <a:ext cx="5537200" cy="1270000"/>
          </a:xfrm>
          <a:custGeom>
            <a:avLst/>
            <a:gdLst/>
            <a:ahLst/>
            <a:cxnLst/>
            <a:rect l="l" t="t" r="r" b="b"/>
            <a:pathLst>
              <a:path w="5537200" h="1270000">
                <a:moveTo>
                  <a:pt x="101600" y="0"/>
                </a:moveTo>
                <a:lnTo>
                  <a:pt x="5435600" y="0"/>
                </a:lnTo>
                <a:cubicBezTo>
                  <a:pt x="5491675" y="0"/>
                  <a:pt x="5537200" y="45525"/>
                  <a:pt x="5537200" y="101600"/>
                </a:cubicBezTo>
                <a:lnTo>
                  <a:pt x="5537200" y="1168400"/>
                </a:lnTo>
                <a:cubicBezTo>
                  <a:pt x="5537200" y="1224475"/>
                  <a:pt x="5491675" y="1270000"/>
                  <a:pt x="5435600" y="1270000"/>
                </a:cubicBezTo>
                <a:lnTo>
                  <a:pt x="101600" y="1270000"/>
                </a:lnTo>
                <a:cubicBezTo>
                  <a:pt x="45525" y="1270000"/>
                  <a:pt x="0" y="1224475"/>
                  <a:pt x="0" y="1168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E6E6FA">
              <a:alpha val="60000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13" name="Text 3"/>
          <p:cNvSpPr/>
          <p:nvPr/>
        </p:nvSpPr>
        <p:spPr>
          <a:xfrm>
            <a:off x="355600" y="3733800"/>
            <a:ext cx="5334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en-US" sz="30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oto Sans SC" panose="020B0200000000000000" pitchFamily="34" charset="-122"/>
                <a:ea typeface="Noto Sans SC" panose="020B0200000000000000" pitchFamily="34" charset="-122"/>
              </a:rPr>
              <a:t>经典研究</a:t>
            </a:r>
            <a:endParaRPr lang="en-US" sz="3000" b="1" dirty="0">
              <a:solidFill>
                <a:schemeClr val="accent5">
                  <a:lumMod val="60000"/>
                  <a:lumOff val="40000"/>
                </a:schemeClr>
              </a:solidFill>
              <a:latin typeface="Noto Sans SC" panose="020B0200000000000000" pitchFamily="34" charset="-122"/>
              <a:ea typeface="Noto Sans SC" panose="020B0200000000000000" pitchFamily="34" charset="-122"/>
            </a:endParaRPr>
          </a:p>
        </p:txBody>
      </p:sp>
      <p:sp>
        <p:nvSpPr>
          <p:cNvPr id="214" name="Text 4"/>
          <p:cNvSpPr/>
          <p:nvPr/>
        </p:nvSpPr>
        <p:spPr>
          <a:xfrm>
            <a:off x="254000" y="4597400"/>
            <a:ext cx="51308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心理学家费斯廷格发现，宿舍楼层与友谊形成率高度相关，隔壁邻居成为朋友的概率远高于楼上楼下的住户。</a:t>
            </a:r>
          </a:p>
        </p:txBody>
      </p:sp>
      <p:pic>
        <p:nvPicPr>
          <p:cNvPr id="215" name="Image 1" descr="https://kimi-web-img.moonshot.cn/img/admission.blcu.edu.cn/86212e8b6e3689a6a015af3669f14538d6be27cd.png"/>
          <p:cNvPicPr>
            <a:picLocks noChangeAspect="1"/>
          </p:cNvPicPr>
          <p:nvPr/>
        </p:nvPicPr>
        <p:blipFill>
          <a:blip r:embed="rId4"/>
          <a:srcRect l="63" r="63"/>
          <a:stretch>
            <a:fillRect/>
          </a:stretch>
        </p:blipFill>
        <p:spPr>
          <a:xfrm>
            <a:off x="7112000" y="1524000"/>
            <a:ext cx="3810000" cy="3810000"/>
          </a:xfrm>
          <a:prstGeom prst="roundRect">
            <a:avLst>
              <a:gd name="adj" fmla="val 2667"/>
            </a:avLst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 0" descr="https://kimi-img.moonshot.cn/pub/slides/slides_tmpl/image/25-10-09-18:35:25-d3jovr8s8jdo4os5ds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8" name="Text 0"/>
          <p:cNvSpPr/>
          <p:nvPr/>
        </p:nvSpPr>
        <p:spPr>
          <a:xfrm>
            <a:off x="3514328" y="660400"/>
            <a:ext cx="55499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相似性: 相同频率降低认知负荷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9" name="Text 1"/>
          <p:cNvSpPr/>
          <p:nvPr/>
        </p:nvSpPr>
        <p:spPr>
          <a:xfrm>
            <a:off x="973156" y="1270000"/>
            <a:ext cx="10245687" cy="914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我们倾向于喜欢那些与我们有相似态度、价值观和背景的人。因为“相似”让大脑处理信息更轻松，带来认知上的舒适感和认同感。</a:t>
            </a:r>
            <a:endParaRPr lang="en-US" sz="2400" dirty="0"/>
          </a:p>
        </p:txBody>
      </p:sp>
      <p:sp>
        <p:nvSpPr>
          <p:cNvPr id="220" name="Shape 2"/>
          <p:cNvSpPr/>
          <p:nvPr/>
        </p:nvSpPr>
        <p:spPr>
          <a:xfrm>
            <a:off x="2692400" y="2946400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406400" y="0"/>
                </a:lnTo>
                <a:cubicBezTo>
                  <a:pt x="630698" y="0"/>
                  <a:pt x="812800" y="182102"/>
                  <a:pt x="812800" y="406400"/>
                </a:cubicBezTo>
                <a:lnTo>
                  <a:pt x="812800" y="406400"/>
                </a:lnTo>
                <a:cubicBezTo>
                  <a:pt x="812800" y="630698"/>
                  <a:pt x="630698" y="812800"/>
                  <a:pt x="406400" y="812800"/>
                </a:cubicBezTo>
                <a:lnTo>
                  <a:pt x="406400" y="812800"/>
                </a:lnTo>
                <a:cubicBezTo>
                  <a:pt x="182102" y="812800"/>
                  <a:pt x="0" y="630698"/>
                  <a:pt x="0" y="406400"/>
                </a:cubicBezTo>
                <a:lnTo>
                  <a:pt x="0" y="406400"/>
                </a:lnTo>
                <a:cubicBezTo>
                  <a:pt x="0" y="182102"/>
                  <a:pt x="182102" y="0"/>
                  <a:pt x="406400" y="0"/>
                </a:cubicBezTo>
                <a:close/>
              </a:path>
            </a:pathLst>
          </a:custGeom>
          <a:solidFill>
            <a:srgbClr val="ADD8E6">
              <a:alpha val="50196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21" name="Shape 3"/>
          <p:cNvSpPr/>
          <p:nvPr/>
        </p:nvSpPr>
        <p:spPr>
          <a:xfrm>
            <a:off x="2946400" y="3200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84118"/>
                </a:moveTo>
                <a:lnTo>
                  <a:pt x="152400" y="268248"/>
                </a:lnTo>
                <a:lnTo>
                  <a:pt x="152698" y="268129"/>
                </a:lnTo>
                <a:cubicBezTo>
                  <a:pt x="185202" y="254615"/>
                  <a:pt x="220087" y="247650"/>
                  <a:pt x="255270" y="247650"/>
                </a:cubicBezTo>
                <a:lnTo>
                  <a:pt x="266700" y="247650"/>
                </a:lnTo>
                <a:lnTo>
                  <a:pt x="266700" y="57150"/>
                </a:lnTo>
                <a:lnTo>
                  <a:pt x="255270" y="57150"/>
                </a:lnTo>
                <a:cubicBezTo>
                  <a:pt x="230148" y="57150"/>
                  <a:pt x="205204" y="62151"/>
                  <a:pt x="181987" y="71795"/>
                </a:cubicBezTo>
                <a:cubicBezTo>
                  <a:pt x="171986" y="75962"/>
                  <a:pt x="162104" y="80070"/>
                  <a:pt x="152400" y="84118"/>
                </a:cubicBezTo>
                <a:close/>
                <a:moveTo>
                  <a:pt x="137458" y="36612"/>
                </a:moveTo>
                <a:lnTo>
                  <a:pt x="152400" y="42863"/>
                </a:lnTo>
                <a:lnTo>
                  <a:pt x="167342" y="36612"/>
                </a:lnTo>
                <a:cubicBezTo>
                  <a:pt x="195203" y="25003"/>
                  <a:pt x="225088" y="19050"/>
                  <a:pt x="255270" y="19050"/>
                </a:cubicBezTo>
                <a:lnTo>
                  <a:pt x="276225" y="19050"/>
                </a:lnTo>
                <a:cubicBezTo>
                  <a:pt x="292001" y="19050"/>
                  <a:pt x="304800" y="31849"/>
                  <a:pt x="304800" y="47625"/>
                </a:cubicBezTo>
                <a:lnTo>
                  <a:pt x="304800" y="257175"/>
                </a:lnTo>
                <a:cubicBezTo>
                  <a:pt x="304800" y="272951"/>
                  <a:pt x="292001" y="285750"/>
                  <a:pt x="276225" y="285750"/>
                </a:cubicBezTo>
                <a:lnTo>
                  <a:pt x="255270" y="285750"/>
                </a:lnTo>
                <a:cubicBezTo>
                  <a:pt x="225088" y="285750"/>
                  <a:pt x="195203" y="291703"/>
                  <a:pt x="167342" y="303312"/>
                </a:cubicBezTo>
                <a:lnTo>
                  <a:pt x="159722" y="306467"/>
                </a:lnTo>
                <a:cubicBezTo>
                  <a:pt x="155019" y="308431"/>
                  <a:pt x="149781" y="308431"/>
                  <a:pt x="145078" y="306467"/>
                </a:cubicBezTo>
                <a:lnTo>
                  <a:pt x="137458" y="303312"/>
                </a:lnTo>
                <a:cubicBezTo>
                  <a:pt x="109597" y="291703"/>
                  <a:pt x="79712" y="285750"/>
                  <a:pt x="49530" y="285750"/>
                </a:cubicBezTo>
                <a:lnTo>
                  <a:pt x="28575" y="285750"/>
                </a:lnTo>
                <a:cubicBezTo>
                  <a:pt x="12799" y="285750"/>
                  <a:pt x="0" y="272951"/>
                  <a:pt x="0" y="257175"/>
                </a:cubicBezTo>
                <a:lnTo>
                  <a:pt x="0" y="47625"/>
                </a:lnTo>
                <a:cubicBezTo>
                  <a:pt x="0" y="31849"/>
                  <a:pt x="12799" y="19050"/>
                  <a:pt x="28575" y="19050"/>
                </a:cubicBezTo>
                <a:lnTo>
                  <a:pt x="49530" y="19050"/>
                </a:lnTo>
                <a:cubicBezTo>
                  <a:pt x="79712" y="19050"/>
                  <a:pt x="109597" y="25003"/>
                  <a:pt x="137458" y="36612"/>
                </a:cubicBezTo>
                <a:close/>
              </a:path>
            </a:pathLst>
          </a:custGeom>
          <a:solidFill>
            <a:srgbClr val="333333"/>
          </a:solidFill>
        </p:spPr>
        <p:txBody>
          <a:bodyPr/>
          <a:lstStyle/>
          <a:p>
            <a:endParaRPr/>
          </a:p>
        </p:txBody>
      </p:sp>
      <p:sp>
        <p:nvSpPr>
          <p:cNvPr id="222" name="Shape 4"/>
          <p:cNvSpPr/>
          <p:nvPr/>
        </p:nvSpPr>
        <p:spPr>
          <a:xfrm>
            <a:off x="2692400" y="3860800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406400" y="0"/>
                </a:lnTo>
                <a:cubicBezTo>
                  <a:pt x="630698" y="0"/>
                  <a:pt x="812800" y="182102"/>
                  <a:pt x="812800" y="406400"/>
                </a:cubicBezTo>
                <a:lnTo>
                  <a:pt x="812800" y="406400"/>
                </a:lnTo>
                <a:cubicBezTo>
                  <a:pt x="812800" y="630698"/>
                  <a:pt x="630698" y="812800"/>
                  <a:pt x="406400" y="812800"/>
                </a:cubicBezTo>
                <a:lnTo>
                  <a:pt x="406400" y="812800"/>
                </a:lnTo>
                <a:cubicBezTo>
                  <a:pt x="182102" y="812800"/>
                  <a:pt x="0" y="630698"/>
                  <a:pt x="0" y="406400"/>
                </a:cubicBezTo>
                <a:lnTo>
                  <a:pt x="0" y="406400"/>
                </a:lnTo>
                <a:cubicBezTo>
                  <a:pt x="0" y="182102"/>
                  <a:pt x="182102" y="0"/>
                  <a:pt x="406400" y="0"/>
                </a:cubicBezTo>
                <a:close/>
              </a:path>
            </a:pathLst>
          </a:custGeom>
          <a:solidFill>
            <a:srgbClr val="FFC0CB">
              <a:alpha val="50196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23" name="Shape 5"/>
          <p:cNvSpPr/>
          <p:nvPr/>
        </p:nvSpPr>
        <p:spPr>
          <a:xfrm>
            <a:off x="2946400" y="41148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8606" y="4167"/>
                </a:moveTo>
                <a:cubicBezTo>
                  <a:pt x="283131" y="7799"/>
                  <a:pt x="285750" y="13275"/>
                  <a:pt x="285750" y="19050"/>
                </a:cubicBezTo>
                <a:lnTo>
                  <a:pt x="285750" y="200025"/>
                </a:lnTo>
                <a:cubicBezTo>
                  <a:pt x="285750" y="226338"/>
                  <a:pt x="260152" y="247650"/>
                  <a:pt x="228600" y="247650"/>
                </a:cubicBezTo>
                <a:cubicBezTo>
                  <a:pt x="197048" y="247650"/>
                  <a:pt x="171450" y="226338"/>
                  <a:pt x="171450" y="200025"/>
                </a:cubicBezTo>
                <a:cubicBezTo>
                  <a:pt x="171450" y="173712"/>
                  <a:pt x="197048" y="152400"/>
                  <a:pt x="228600" y="152400"/>
                </a:cubicBezTo>
                <a:cubicBezTo>
                  <a:pt x="235268" y="152400"/>
                  <a:pt x="241697" y="153353"/>
                  <a:pt x="247650" y="155138"/>
                </a:cubicBezTo>
                <a:lnTo>
                  <a:pt x="247650" y="85665"/>
                </a:lnTo>
                <a:lnTo>
                  <a:pt x="114300" y="115312"/>
                </a:lnTo>
                <a:lnTo>
                  <a:pt x="114300" y="238125"/>
                </a:lnTo>
                <a:cubicBezTo>
                  <a:pt x="114300" y="264438"/>
                  <a:pt x="88702" y="285750"/>
                  <a:pt x="57150" y="285750"/>
                </a:cubicBezTo>
                <a:cubicBezTo>
                  <a:pt x="25598" y="285750"/>
                  <a:pt x="0" y="264438"/>
                  <a:pt x="0" y="238125"/>
                </a:cubicBezTo>
                <a:cubicBezTo>
                  <a:pt x="0" y="211812"/>
                  <a:pt x="25598" y="190500"/>
                  <a:pt x="57150" y="190500"/>
                </a:cubicBezTo>
                <a:cubicBezTo>
                  <a:pt x="63818" y="190500"/>
                  <a:pt x="70247" y="191453"/>
                  <a:pt x="76200" y="193238"/>
                </a:cubicBezTo>
                <a:lnTo>
                  <a:pt x="76200" y="57150"/>
                </a:lnTo>
                <a:cubicBezTo>
                  <a:pt x="76200" y="48220"/>
                  <a:pt x="82391" y="40481"/>
                  <a:pt x="91142" y="38576"/>
                </a:cubicBezTo>
                <a:lnTo>
                  <a:pt x="262592" y="476"/>
                </a:lnTo>
                <a:cubicBezTo>
                  <a:pt x="268248" y="-774"/>
                  <a:pt x="274141" y="595"/>
                  <a:pt x="278666" y="4227"/>
                </a:cubicBezTo>
                <a:close/>
              </a:path>
            </a:pathLst>
          </a:custGeom>
          <a:solidFill>
            <a:srgbClr val="333333"/>
          </a:solidFill>
        </p:spPr>
        <p:txBody>
          <a:bodyPr/>
          <a:lstStyle/>
          <a:p>
            <a:endParaRPr/>
          </a:p>
        </p:txBody>
      </p:sp>
      <p:sp>
        <p:nvSpPr>
          <p:cNvPr id="224" name="Shape 6"/>
          <p:cNvSpPr/>
          <p:nvPr/>
        </p:nvSpPr>
        <p:spPr>
          <a:xfrm>
            <a:off x="2692400" y="4775200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lnTo>
                  <a:pt x="406400" y="0"/>
                </a:lnTo>
                <a:cubicBezTo>
                  <a:pt x="630698" y="0"/>
                  <a:pt x="812800" y="182102"/>
                  <a:pt x="812800" y="406400"/>
                </a:cubicBezTo>
                <a:lnTo>
                  <a:pt x="812800" y="406400"/>
                </a:lnTo>
                <a:cubicBezTo>
                  <a:pt x="812800" y="630698"/>
                  <a:pt x="630698" y="812800"/>
                  <a:pt x="406400" y="812800"/>
                </a:cubicBezTo>
                <a:lnTo>
                  <a:pt x="406400" y="812800"/>
                </a:lnTo>
                <a:cubicBezTo>
                  <a:pt x="182102" y="812800"/>
                  <a:pt x="0" y="630698"/>
                  <a:pt x="0" y="406400"/>
                </a:cubicBezTo>
                <a:lnTo>
                  <a:pt x="0" y="406400"/>
                </a:lnTo>
                <a:cubicBezTo>
                  <a:pt x="0" y="182102"/>
                  <a:pt x="182102" y="0"/>
                  <a:pt x="406400" y="0"/>
                </a:cubicBezTo>
                <a:close/>
              </a:path>
            </a:pathLst>
          </a:custGeom>
          <a:solidFill>
            <a:srgbClr val="D8BFD8">
              <a:alpha val="50196"/>
            </a:srgbClr>
          </a:solidFill>
        </p:spPr>
        <p:txBody>
          <a:bodyPr/>
          <a:lstStyle/>
          <a:p>
            <a:endParaRPr/>
          </a:p>
        </p:txBody>
      </p:sp>
      <p:sp>
        <p:nvSpPr>
          <p:cNvPr id="225" name="Shape 7"/>
          <p:cNvSpPr/>
          <p:nvPr/>
        </p:nvSpPr>
        <p:spPr>
          <a:xfrm>
            <a:off x="2946400" y="5029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80571" y="3989"/>
                </a:moveTo>
                <a:cubicBezTo>
                  <a:pt x="284381" y="357"/>
                  <a:pt x="289917" y="-952"/>
                  <a:pt x="295037" y="714"/>
                </a:cubicBezTo>
                <a:cubicBezTo>
                  <a:pt x="300871" y="2679"/>
                  <a:pt x="304800" y="8156"/>
                  <a:pt x="304800" y="14288"/>
                </a:cubicBezTo>
                <a:lnTo>
                  <a:pt x="304800" y="125551"/>
                </a:lnTo>
                <a:cubicBezTo>
                  <a:pt x="304800" y="203656"/>
                  <a:pt x="240447" y="266700"/>
                  <a:pt x="162639" y="266700"/>
                </a:cubicBezTo>
                <a:cubicBezTo>
                  <a:pt x="116800" y="266700"/>
                  <a:pt x="77272" y="237232"/>
                  <a:pt x="62925" y="196036"/>
                </a:cubicBezTo>
                <a:cubicBezTo>
                  <a:pt x="41850" y="214372"/>
                  <a:pt x="28575" y="241340"/>
                  <a:pt x="28575" y="271463"/>
                </a:cubicBezTo>
                <a:cubicBezTo>
                  <a:pt x="28575" y="279380"/>
                  <a:pt x="22205" y="285750"/>
                  <a:pt x="14287" y="285750"/>
                </a:cubicBezTo>
                <a:cubicBezTo>
                  <a:pt x="6370" y="285750"/>
                  <a:pt x="0" y="279380"/>
                  <a:pt x="0" y="271463"/>
                </a:cubicBezTo>
                <a:cubicBezTo>
                  <a:pt x="0" y="226874"/>
                  <a:pt x="22741" y="187583"/>
                  <a:pt x="57210" y="164485"/>
                </a:cubicBezTo>
                <a:cubicBezTo>
                  <a:pt x="78224" y="150435"/>
                  <a:pt x="103287" y="142875"/>
                  <a:pt x="128588" y="142875"/>
                </a:cubicBezTo>
                <a:lnTo>
                  <a:pt x="176212" y="142875"/>
                </a:lnTo>
                <a:cubicBezTo>
                  <a:pt x="184130" y="142875"/>
                  <a:pt x="190500" y="136505"/>
                  <a:pt x="190500" y="128588"/>
                </a:cubicBezTo>
                <a:cubicBezTo>
                  <a:pt x="190500" y="120670"/>
                  <a:pt x="184130" y="114300"/>
                  <a:pt x="176212" y="114300"/>
                </a:cubicBezTo>
                <a:lnTo>
                  <a:pt x="128588" y="114300"/>
                </a:lnTo>
                <a:cubicBezTo>
                  <a:pt x="104954" y="114300"/>
                  <a:pt x="82570" y="119539"/>
                  <a:pt x="62508" y="128885"/>
                </a:cubicBezTo>
                <a:cubicBezTo>
                  <a:pt x="76379" y="87213"/>
                  <a:pt x="115610" y="57150"/>
                  <a:pt x="161925" y="57150"/>
                </a:cubicBezTo>
                <a:cubicBezTo>
                  <a:pt x="201454" y="57150"/>
                  <a:pt x="230862" y="43994"/>
                  <a:pt x="250448" y="30956"/>
                </a:cubicBezTo>
                <a:cubicBezTo>
                  <a:pt x="261878" y="23336"/>
                  <a:pt x="271582" y="14228"/>
                  <a:pt x="280630" y="3989"/>
                </a:cubicBezTo>
                <a:close/>
              </a:path>
            </a:pathLst>
          </a:custGeom>
          <a:solidFill>
            <a:srgbClr val="333333"/>
          </a:solidFill>
        </p:spPr>
        <p:txBody>
          <a:bodyPr/>
          <a:lstStyle/>
          <a:p>
            <a:endParaRPr/>
          </a:p>
        </p:txBody>
      </p:sp>
      <p:sp>
        <p:nvSpPr>
          <p:cNvPr id="226" name="Shape 8"/>
          <p:cNvSpPr/>
          <p:nvPr/>
        </p:nvSpPr>
        <p:spPr>
          <a:xfrm>
            <a:off x="3949700" y="3962400"/>
            <a:ext cx="685800" cy="609600"/>
          </a:xfrm>
          <a:custGeom>
            <a:avLst/>
            <a:gdLst/>
            <a:ahLst/>
            <a:cxnLst/>
            <a:rect l="l" t="t" r="r" b="b"/>
            <a:pathLst>
              <a:path w="685800" h="609600">
                <a:moveTo>
                  <a:pt x="674608" y="277892"/>
                </a:moveTo>
                <a:cubicBezTo>
                  <a:pt x="689491" y="292775"/>
                  <a:pt x="689491" y="316944"/>
                  <a:pt x="674608" y="331827"/>
                </a:cubicBezTo>
                <a:lnTo>
                  <a:pt x="522208" y="484227"/>
                </a:lnTo>
                <a:cubicBezTo>
                  <a:pt x="511254" y="495181"/>
                  <a:pt x="494943" y="498396"/>
                  <a:pt x="480655" y="492442"/>
                </a:cubicBezTo>
                <a:cubicBezTo>
                  <a:pt x="466368" y="486489"/>
                  <a:pt x="457200" y="472559"/>
                  <a:pt x="457200" y="457200"/>
                </a:cubicBezTo>
                <a:lnTo>
                  <a:pt x="457200" y="381000"/>
                </a:lnTo>
                <a:lnTo>
                  <a:pt x="57150" y="381000"/>
                </a:lnTo>
                <a:cubicBezTo>
                  <a:pt x="25598" y="381000"/>
                  <a:pt x="0" y="355402"/>
                  <a:pt x="0" y="323850"/>
                </a:cubicBezTo>
                <a:lnTo>
                  <a:pt x="0" y="285750"/>
                </a:lnTo>
                <a:cubicBezTo>
                  <a:pt x="0" y="254198"/>
                  <a:pt x="25598" y="228600"/>
                  <a:pt x="57150" y="228600"/>
                </a:cubicBezTo>
                <a:lnTo>
                  <a:pt x="457200" y="228600"/>
                </a:lnTo>
                <a:lnTo>
                  <a:pt x="457200" y="152400"/>
                </a:lnTo>
                <a:cubicBezTo>
                  <a:pt x="457200" y="137041"/>
                  <a:pt x="466487" y="123111"/>
                  <a:pt x="480774" y="117157"/>
                </a:cubicBezTo>
                <a:cubicBezTo>
                  <a:pt x="495062" y="111204"/>
                  <a:pt x="511373" y="114538"/>
                  <a:pt x="522327" y="125373"/>
                </a:cubicBezTo>
                <a:lnTo>
                  <a:pt x="674727" y="277773"/>
                </a:lnTo>
                <a:close/>
              </a:path>
            </a:pathLst>
          </a:custGeom>
          <a:solidFill>
            <a:srgbClr val="D8BFD8"/>
          </a:solidFill>
        </p:spPr>
        <p:txBody>
          <a:bodyPr/>
          <a:lstStyle/>
          <a:p>
            <a:endParaRPr/>
          </a:p>
        </p:txBody>
      </p:sp>
      <p:sp>
        <p:nvSpPr>
          <p:cNvPr id="227" name="Shape 9"/>
          <p:cNvSpPr/>
          <p:nvPr/>
        </p:nvSpPr>
        <p:spPr>
          <a:xfrm>
            <a:off x="5080000" y="2336800"/>
            <a:ext cx="1219200" cy="1219200"/>
          </a:xfrm>
          <a:custGeom>
            <a:avLst/>
            <a:gdLst/>
            <a:ahLst/>
            <a:cxnLst/>
            <a:rect l="l" t="t" r="r" b="b"/>
            <a:pathLst>
              <a:path w="1219200" h="1219200">
                <a:moveTo>
                  <a:pt x="609600" y="0"/>
                </a:moveTo>
                <a:lnTo>
                  <a:pt x="609600" y="0"/>
                </a:lnTo>
                <a:cubicBezTo>
                  <a:pt x="946047" y="0"/>
                  <a:pt x="1219200" y="273153"/>
                  <a:pt x="1219200" y="609600"/>
                </a:cubicBezTo>
                <a:lnTo>
                  <a:pt x="1219200" y="609600"/>
                </a:lnTo>
                <a:cubicBezTo>
                  <a:pt x="1219200" y="946047"/>
                  <a:pt x="946047" y="1219200"/>
                  <a:pt x="609600" y="1219200"/>
                </a:cubicBezTo>
                <a:lnTo>
                  <a:pt x="609600" y="1219200"/>
                </a:lnTo>
                <a:cubicBezTo>
                  <a:pt x="273153" y="1219200"/>
                  <a:pt x="0" y="946047"/>
                  <a:pt x="0" y="609600"/>
                </a:cubicBezTo>
                <a:lnTo>
                  <a:pt x="0" y="609600"/>
                </a:lnTo>
                <a:cubicBezTo>
                  <a:pt x="0" y="273153"/>
                  <a:pt x="273153" y="0"/>
                  <a:pt x="609600" y="0"/>
                </a:cubicBezTo>
                <a:close/>
              </a:path>
            </a:pathLst>
          </a:custGeom>
          <a:solidFill>
            <a:srgbClr val="ADD8E6"/>
          </a:soli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28" name="Shape 10"/>
          <p:cNvSpPr/>
          <p:nvPr/>
        </p:nvSpPr>
        <p:spPr>
          <a:xfrm>
            <a:off x="5502275" y="27559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105147"/>
                </a:moveTo>
                <a:lnTo>
                  <a:pt x="190500" y="335310"/>
                </a:lnTo>
                <a:lnTo>
                  <a:pt x="190872" y="335161"/>
                </a:lnTo>
                <a:cubicBezTo>
                  <a:pt x="231502" y="318269"/>
                  <a:pt x="275109" y="309563"/>
                  <a:pt x="319088" y="309563"/>
                </a:cubicBezTo>
                <a:lnTo>
                  <a:pt x="333375" y="309563"/>
                </a:lnTo>
                <a:lnTo>
                  <a:pt x="333375" y="71438"/>
                </a:lnTo>
                <a:lnTo>
                  <a:pt x="319088" y="71438"/>
                </a:lnTo>
                <a:cubicBezTo>
                  <a:pt x="287685" y="71438"/>
                  <a:pt x="256505" y="77688"/>
                  <a:pt x="227484" y="89743"/>
                </a:cubicBezTo>
                <a:cubicBezTo>
                  <a:pt x="214982" y="94952"/>
                  <a:pt x="202629" y="100087"/>
                  <a:pt x="190500" y="105147"/>
                </a:cubicBezTo>
                <a:close/>
                <a:moveTo>
                  <a:pt x="171822" y="45765"/>
                </a:moveTo>
                <a:lnTo>
                  <a:pt x="190500" y="53578"/>
                </a:lnTo>
                <a:lnTo>
                  <a:pt x="209178" y="45765"/>
                </a:lnTo>
                <a:cubicBezTo>
                  <a:pt x="244004" y="31254"/>
                  <a:pt x="281360" y="23812"/>
                  <a:pt x="319088" y="23812"/>
                </a:cubicBezTo>
                <a:lnTo>
                  <a:pt x="345281" y="23812"/>
                </a:lnTo>
                <a:cubicBezTo>
                  <a:pt x="365001" y="23812"/>
                  <a:pt x="381000" y="39812"/>
                  <a:pt x="381000" y="59531"/>
                </a:cubicBezTo>
                <a:lnTo>
                  <a:pt x="381000" y="321469"/>
                </a:lnTo>
                <a:cubicBezTo>
                  <a:pt x="381000" y="341188"/>
                  <a:pt x="365001" y="357188"/>
                  <a:pt x="345281" y="357188"/>
                </a:cubicBezTo>
                <a:lnTo>
                  <a:pt x="319088" y="357188"/>
                </a:lnTo>
                <a:cubicBezTo>
                  <a:pt x="281360" y="357188"/>
                  <a:pt x="244004" y="364629"/>
                  <a:pt x="209178" y="379140"/>
                </a:cubicBezTo>
                <a:lnTo>
                  <a:pt x="199653" y="383084"/>
                </a:lnTo>
                <a:cubicBezTo>
                  <a:pt x="193774" y="385539"/>
                  <a:pt x="187226" y="385539"/>
                  <a:pt x="181347" y="383084"/>
                </a:cubicBezTo>
                <a:lnTo>
                  <a:pt x="171822" y="379140"/>
                </a:lnTo>
                <a:cubicBezTo>
                  <a:pt x="136996" y="364629"/>
                  <a:pt x="99640" y="357188"/>
                  <a:pt x="61913" y="357188"/>
                </a:cubicBezTo>
                <a:lnTo>
                  <a:pt x="35719" y="357188"/>
                </a:lnTo>
                <a:cubicBezTo>
                  <a:pt x="15999" y="357188"/>
                  <a:pt x="0" y="341188"/>
                  <a:pt x="0" y="321469"/>
                </a:cubicBezTo>
                <a:lnTo>
                  <a:pt x="0" y="59531"/>
                </a:lnTo>
                <a:cubicBezTo>
                  <a:pt x="0" y="39812"/>
                  <a:pt x="15999" y="23812"/>
                  <a:pt x="35719" y="23812"/>
                </a:cubicBezTo>
                <a:lnTo>
                  <a:pt x="61913" y="23812"/>
                </a:lnTo>
                <a:cubicBezTo>
                  <a:pt x="99640" y="23812"/>
                  <a:pt x="136996" y="31254"/>
                  <a:pt x="171822" y="45765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/>
          </a:p>
        </p:txBody>
      </p:sp>
      <p:sp>
        <p:nvSpPr>
          <p:cNvPr id="229" name="Shape 11"/>
          <p:cNvSpPr/>
          <p:nvPr/>
        </p:nvSpPr>
        <p:spPr>
          <a:xfrm>
            <a:off x="5080000" y="3657600"/>
            <a:ext cx="1219200" cy="1219200"/>
          </a:xfrm>
          <a:custGeom>
            <a:avLst/>
            <a:gdLst/>
            <a:ahLst/>
            <a:cxnLst/>
            <a:rect l="l" t="t" r="r" b="b"/>
            <a:pathLst>
              <a:path w="1219200" h="1219200">
                <a:moveTo>
                  <a:pt x="609600" y="0"/>
                </a:moveTo>
                <a:lnTo>
                  <a:pt x="609600" y="0"/>
                </a:lnTo>
                <a:cubicBezTo>
                  <a:pt x="946047" y="0"/>
                  <a:pt x="1219200" y="273153"/>
                  <a:pt x="1219200" y="609600"/>
                </a:cubicBezTo>
                <a:lnTo>
                  <a:pt x="1219200" y="609600"/>
                </a:lnTo>
                <a:cubicBezTo>
                  <a:pt x="1219200" y="946047"/>
                  <a:pt x="946047" y="1219200"/>
                  <a:pt x="609600" y="1219200"/>
                </a:cubicBezTo>
                <a:lnTo>
                  <a:pt x="609600" y="1219200"/>
                </a:lnTo>
                <a:cubicBezTo>
                  <a:pt x="273153" y="1219200"/>
                  <a:pt x="0" y="946047"/>
                  <a:pt x="0" y="609600"/>
                </a:cubicBezTo>
                <a:lnTo>
                  <a:pt x="0" y="609600"/>
                </a:lnTo>
                <a:cubicBezTo>
                  <a:pt x="0" y="273153"/>
                  <a:pt x="273153" y="0"/>
                  <a:pt x="609600" y="0"/>
                </a:cubicBezTo>
                <a:close/>
              </a:path>
            </a:pathLst>
          </a:custGeom>
          <a:solidFill>
            <a:srgbClr val="FFC0CB"/>
          </a:soli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30" name="Shape 12"/>
          <p:cNvSpPr/>
          <p:nvPr/>
        </p:nvSpPr>
        <p:spPr>
          <a:xfrm>
            <a:off x="5502275" y="40767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48258" y="5209"/>
                </a:moveTo>
                <a:cubicBezTo>
                  <a:pt x="353913" y="9748"/>
                  <a:pt x="357188" y="16594"/>
                  <a:pt x="357188" y="23812"/>
                </a:cubicBezTo>
                <a:lnTo>
                  <a:pt x="357188" y="250031"/>
                </a:lnTo>
                <a:cubicBezTo>
                  <a:pt x="357188" y="282922"/>
                  <a:pt x="325189" y="309563"/>
                  <a:pt x="285750" y="309563"/>
                </a:cubicBezTo>
                <a:cubicBezTo>
                  <a:pt x="246311" y="309563"/>
                  <a:pt x="214313" y="282922"/>
                  <a:pt x="214313" y="250031"/>
                </a:cubicBezTo>
                <a:cubicBezTo>
                  <a:pt x="214313" y="217140"/>
                  <a:pt x="246311" y="190500"/>
                  <a:pt x="285750" y="190500"/>
                </a:cubicBezTo>
                <a:cubicBezTo>
                  <a:pt x="294084" y="190500"/>
                  <a:pt x="302121" y="191691"/>
                  <a:pt x="309563" y="193923"/>
                </a:cubicBezTo>
                <a:lnTo>
                  <a:pt x="309563" y="107082"/>
                </a:lnTo>
                <a:lnTo>
                  <a:pt x="142875" y="144140"/>
                </a:lnTo>
                <a:lnTo>
                  <a:pt x="142875" y="297656"/>
                </a:lnTo>
                <a:cubicBezTo>
                  <a:pt x="142875" y="330547"/>
                  <a:pt x="110877" y="357188"/>
                  <a:pt x="71438" y="357188"/>
                </a:cubicBezTo>
                <a:cubicBezTo>
                  <a:pt x="31998" y="357188"/>
                  <a:pt x="0" y="330547"/>
                  <a:pt x="0" y="297656"/>
                </a:cubicBezTo>
                <a:cubicBezTo>
                  <a:pt x="0" y="264765"/>
                  <a:pt x="31998" y="238125"/>
                  <a:pt x="71438" y="238125"/>
                </a:cubicBezTo>
                <a:cubicBezTo>
                  <a:pt x="79772" y="238125"/>
                  <a:pt x="87809" y="239316"/>
                  <a:pt x="95250" y="241548"/>
                </a:cubicBezTo>
                <a:lnTo>
                  <a:pt x="95250" y="71438"/>
                </a:lnTo>
                <a:cubicBezTo>
                  <a:pt x="95250" y="60275"/>
                  <a:pt x="102989" y="50602"/>
                  <a:pt x="113928" y="48220"/>
                </a:cubicBezTo>
                <a:lnTo>
                  <a:pt x="328240" y="595"/>
                </a:lnTo>
                <a:cubicBezTo>
                  <a:pt x="335310" y="-967"/>
                  <a:pt x="342677" y="744"/>
                  <a:pt x="348332" y="5283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/>
          </a:p>
        </p:txBody>
      </p:sp>
      <p:sp>
        <p:nvSpPr>
          <p:cNvPr id="231" name="Shape 13"/>
          <p:cNvSpPr/>
          <p:nvPr/>
        </p:nvSpPr>
        <p:spPr>
          <a:xfrm>
            <a:off x="5080000" y="4978400"/>
            <a:ext cx="1219200" cy="1219200"/>
          </a:xfrm>
          <a:custGeom>
            <a:avLst/>
            <a:gdLst/>
            <a:ahLst/>
            <a:cxnLst/>
            <a:rect l="l" t="t" r="r" b="b"/>
            <a:pathLst>
              <a:path w="1219200" h="1219200">
                <a:moveTo>
                  <a:pt x="609600" y="0"/>
                </a:moveTo>
                <a:lnTo>
                  <a:pt x="609600" y="0"/>
                </a:lnTo>
                <a:cubicBezTo>
                  <a:pt x="946047" y="0"/>
                  <a:pt x="1219200" y="273153"/>
                  <a:pt x="1219200" y="609600"/>
                </a:cubicBezTo>
                <a:lnTo>
                  <a:pt x="1219200" y="609600"/>
                </a:lnTo>
                <a:cubicBezTo>
                  <a:pt x="1219200" y="946047"/>
                  <a:pt x="946047" y="1219200"/>
                  <a:pt x="609600" y="1219200"/>
                </a:cubicBezTo>
                <a:lnTo>
                  <a:pt x="609600" y="1219200"/>
                </a:lnTo>
                <a:cubicBezTo>
                  <a:pt x="273153" y="1219200"/>
                  <a:pt x="0" y="946047"/>
                  <a:pt x="0" y="609600"/>
                </a:cubicBezTo>
                <a:lnTo>
                  <a:pt x="0" y="609600"/>
                </a:lnTo>
                <a:cubicBezTo>
                  <a:pt x="0" y="273153"/>
                  <a:pt x="273153" y="0"/>
                  <a:pt x="609600" y="0"/>
                </a:cubicBezTo>
                <a:close/>
              </a:path>
            </a:pathLst>
          </a:custGeom>
          <a:solidFill>
            <a:srgbClr val="D8BFD8"/>
          </a:soli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32" name="Shape 14"/>
          <p:cNvSpPr/>
          <p:nvPr/>
        </p:nvSpPr>
        <p:spPr>
          <a:xfrm>
            <a:off x="5502275" y="53975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50713" y="4986"/>
                </a:moveTo>
                <a:cubicBezTo>
                  <a:pt x="355476" y="446"/>
                  <a:pt x="362396" y="-1191"/>
                  <a:pt x="368796" y="893"/>
                </a:cubicBezTo>
                <a:cubicBezTo>
                  <a:pt x="376089" y="3349"/>
                  <a:pt x="381000" y="10195"/>
                  <a:pt x="381000" y="17859"/>
                </a:cubicBezTo>
                <a:lnTo>
                  <a:pt x="381000" y="156939"/>
                </a:lnTo>
                <a:cubicBezTo>
                  <a:pt x="381000" y="254571"/>
                  <a:pt x="300558" y="333375"/>
                  <a:pt x="203299" y="333375"/>
                </a:cubicBezTo>
                <a:cubicBezTo>
                  <a:pt x="146000" y="333375"/>
                  <a:pt x="96589" y="296540"/>
                  <a:pt x="78656" y="245046"/>
                </a:cubicBezTo>
                <a:cubicBezTo>
                  <a:pt x="52313" y="267965"/>
                  <a:pt x="35719" y="301675"/>
                  <a:pt x="35719" y="339328"/>
                </a:cubicBezTo>
                <a:cubicBezTo>
                  <a:pt x="35719" y="349225"/>
                  <a:pt x="27756" y="357188"/>
                  <a:pt x="17859" y="357188"/>
                </a:cubicBezTo>
                <a:cubicBezTo>
                  <a:pt x="7962" y="357188"/>
                  <a:pt x="0" y="349225"/>
                  <a:pt x="0" y="339328"/>
                </a:cubicBezTo>
                <a:cubicBezTo>
                  <a:pt x="0" y="283592"/>
                  <a:pt x="28426" y="234479"/>
                  <a:pt x="71512" y="205606"/>
                </a:cubicBezTo>
                <a:cubicBezTo>
                  <a:pt x="97780" y="188044"/>
                  <a:pt x="129108" y="178594"/>
                  <a:pt x="160734" y="178594"/>
                </a:cubicBezTo>
                <a:lnTo>
                  <a:pt x="220266" y="178594"/>
                </a:lnTo>
                <a:cubicBezTo>
                  <a:pt x="230163" y="178594"/>
                  <a:pt x="238125" y="170631"/>
                  <a:pt x="238125" y="160734"/>
                </a:cubicBezTo>
                <a:cubicBezTo>
                  <a:pt x="238125" y="150837"/>
                  <a:pt x="230163" y="142875"/>
                  <a:pt x="220266" y="142875"/>
                </a:cubicBezTo>
                <a:lnTo>
                  <a:pt x="160734" y="142875"/>
                </a:lnTo>
                <a:cubicBezTo>
                  <a:pt x="131192" y="142875"/>
                  <a:pt x="103212" y="149423"/>
                  <a:pt x="78135" y="161106"/>
                </a:cubicBezTo>
                <a:cubicBezTo>
                  <a:pt x="95473" y="109017"/>
                  <a:pt x="144512" y="71438"/>
                  <a:pt x="202406" y="71438"/>
                </a:cubicBezTo>
                <a:cubicBezTo>
                  <a:pt x="251817" y="71438"/>
                  <a:pt x="288578" y="54992"/>
                  <a:pt x="313060" y="38695"/>
                </a:cubicBezTo>
                <a:cubicBezTo>
                  <a:pt x="327347" y="29170"/>
                  <a:pt x="339477" y="17785"/>
                  <a:pt x="350788" y="4986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/>
          </a:p>
        </p:txBody>
      </p:sp>
      <p:sp>
        <p:nvSpPr>
          <p:cNvPr id="233" name="Shape 15"/>
          <p:cNvSpPr/>
          <p:nvPr/>
        </p:nvSpPr>
        <p:spPr>
          <a:xfrm>
            <a:off x="6743700" y="3962400"/>
            <a:ext cx="685800" cy="609600"/>
          </a:xfrm>
          <a:custGeom>
            <a:avLst/>
            <a:gdLst/>
            <a:ahLst/>
            <a:cxnLst/>
            <a:rect l="l" t="t" r="r" b="b"/>
            <a:pathLst>
              <a:path w="685800" h="609600">
                <a:moveTo>
                  <a:pt x="674608" y="277892"/>
                </a:moveTo>
                <a:cubicBezTo>
                  <a:pt x="689491" y="292775"/>
                  <a:pt x="689491" y="316944"/>
                  <a:pt x="674608" y="331827"/>
                </a:cubicBezTo>
                <a:lnTo>
                  <a:pt x="522208" y="484227"/>
                </a:lnTo>
                <a:cubicBezTo>
                  <a:pt x="511254" y="495181"/>
                  <a:pt x="494943" y="498396"/>
                  <a:pt x="480655" y="492442"/>
                </a:cubicBezTo>
                <a:cubicBezTo>
                  <a:pt x="466368" y="486489"/>
                  <a:pt x="457200" y="472559"/>
                  <a:pt x="457200" y="457200"/>
                </a:cubicBezTo>
                <a:lnTo>
                  <a:pt x="457200" y="381000"/>
                </a:lnTo>
                <a:lnTo>
                  <a:pt x="57150" y="381000"/>
                </a:lnTo>
                <a:cubicBezTo>
                  <a:pt x="25598" y="381000"/>
                  <a:pt x="0" y="355402"/>
                  <a:pt x="0" y="323850"/>
                </a:cubicBezTo>
                <a:lnTo>
                  <a:pt x="0" y="285750"/>
                </a:lnTo>
                <a:cubicBezTo>
                  <a:pt x="0" y="254198"/>
                  <a:pt x="25598" y="228600"/>
                  <a:pt x="57150" y="228600"/>
                </a:cubicBezTo>
                <a:lnTo>
                  <a:pt x="457200" y="228600"/>
                </a:lnTo>
                <a:lnTo>
                  <a:pt x="457200" y="152400"/>
                </a:lnTo>
                <a:cubicBezTo>
                  <a:pt x="457200" y="137041"/>
                  <a:pt x="466487" y="123111"/>
                  <a:pt x="480774" y="117157"/>
                </a:cubicBezTo>
                <a:cubicBezTo>
                  <a:pt x="495062" y="111204"/>
                  <a:pt x="511373" y="114538"/>
                  <a:pt x="522327" y="125373"/>
                </a:cubicBezTo>
                <a:lnTo>
                  <a:pt x="674727" y="277773"/>
                </a:lnTo>
                <a:close/>
              </a:path>
            </a:pathLst>
          </a:custGeom>
          <a:solidFill>
            <a:srgbClr val="D8BFD8"/>
          </a:solidFill>
        </p:spPr>
        <p:txBody>
          <a:bodyPr/>
          <a:lstStyle/>
          <a:p>
            <a:endParaRPr/>
          </a:p>
        </p:txBody>
      </p:sp>
      <p:sp>
        <p:nvSpPr>
          <p:cNvPr id="234" name="Shape 16"/>
          <p:cNvSpPr/>
          <p:nvPr/>
        </p:nvSpPr>
        <p:spPr>
          <a:xfrm>
            <a:off x="7874000" y="3251200"/>
            <a:ext cx="1625600" cy="1625600"/>
          </a:xfrm>
          <a:custGeom>
            <a:avLst/>
            <a:gdLst/>
            <a:ahLst/>
            <a:cxnLst/>
            <a:rect l="l" t="t" r="r" b="b"/>
            <a:pathLst>
              <a:path w="1625600" h="1625600">
                <a:moveTo>
                  <a:pt x="812800" y="0"/>
                </a:moveTo>
                <a:lnTo>
                  <a:pt x="812800" y="0"/>
                </a:lnTo>
                <a:cubicBezTo>
                  <a:pt x="1261397" y="0"/>
                  <a:pt x="1625600" y="364203"/>
                  <a:pt x="1625600" y="812800"/>
                </a:cubicBezTo>
                <a:lnTo>
                  <a:pt x="1625600" y="812800"/>
                </a:lnTo>
                <a:cubicBezTo>
                  <a:pt x="1625600" y="1261397"/>
                  <a:pt x="1261397" y="1625600"/>
                  <a:pt x="812800" y="1625600"/>
                </a:cubicBezTo>
                <a:lnTo>
                  <a:pt x="812800" y="1625600"/>
                </a:lnTo>
                <a:cubicBezTo>
                  <a:pt x="364203" y="1625600"/>
                  <a:pt x="0" y="1261397"/>
                  <a:pt x="0" y="812800"/>
                </a:cubicBezTo>
                <a:lnTo>
                  <a:pt x="0" y="812800"/>
                </a:lnTo>
                <a:cubicBezTo>
                  <a:pt x="0" y="364203"/>
                  <a:pt x="364203" y="0"/>
                  <a:pt x="812800" y="0"/>
                </a:cubicBezTo>
                <a:close/>
              </a:path>
            </a:pathLst>
          </a:custGeom>
          <a:solidFill>
            <a:srgbClr val="E6E6FA">
              <a:alpha val="80000"/>
            </a:srgbClr>
          </a:solidFill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35" name="Shape 17"/>
          <p:cNvSpPr/>
          <p:nvPr/>
        </p:nvSpPr>
        <p:spPr>
          <a:xfrm>
            <a:off x="8382000" y="37592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286941" y="103703"/>
                </a:moveTo>
                <a:lnTo>
                  <a:pt x="304800" y="128349"/>
                </a:lnTo>
                <a:lnTo>
                  <a:pt x="322659" y="103703"/>
                </a:lnTo>
                <a:cubicBezTo>
                  <a:pt x="352425" y="62508"/>
                  <a:pt x="400288" y="38100"/>
                  <a:pt x="451128" y="38100"/>
                </a:cubicBezTo>
                <a:cubicBezTo>
                  <a:pt x="538639" y="38100"/>
                  <a:pt x="609600" y="109061"/>
                  <a:pt x="609600" y="196572"/>
                </a:cubicBezTo>
                <a:lnTo>
                  <a:pt x="609600" y="199668"/>
                </a:lnTo>
                <a:cubicBezTo>
                  <a:pt x="609600" y="333256"/>
                  <a:pt x="443032" y="488394"/>
                  <a:pt x="356116" y="554712"/>
                </a:cubicBezTo>
                <a:cubicBezTo>
                  <a:pt x="341352" y="565904"/>
                  <a:pt x="323255" y="571500"/>
                  <a:pt x="304800" y="571500"/>
                </a:cubicBezTo>
                <a:cubicBezTo>
                  <a:pt x="286345" y="571500"/>
                  <a:pt x="268129" y="566023"/>
                  <a:pt x="253484" y="554712"/>
                </a:cubicBezTo>
                <a:cubicBezTo>
                  <a:pt x="166568" y="488394"/>
                  <a:pt x="0" y="333256"/>
                  <a:pt x="0" y="199668"/>
                </a:cubicBezTo>
                <a:lnTo>
                  <a:pt x="0" y="196572"/>
                </a:lnTo>
                <a:cubicBezTo>
                  <a:pt x="0" y="109061"/>
                  <a:pt x="70961" y="38100"/>
                  <a:pt x="158472" y="38100"/>
                </a:cubicBezTo>
                <a:cubicBezTo>
                  <a:pt x="209312" y="38100"/>
                  <a:pt x="257175" y="62508"/>
                  <a:pt x="286941" y="103703"/>
                </a:cubicBezTo>
                <a:close/>
              </a:path>
            </a:pathLst>
          </a:custGeom>
          <a:solidFill>
            <a:srgbClr val="FFC0CB"/>
          </a:solidFill>
        </p:spPr>
        <p:txBody>
          <a:bodyPr/>
          <a:lstStyle/>
          <a:p>
            <a:endParaRPr/>
          </a:p>
        </p:txBody>
      </p:sp>
      <p:sp>
        <p:nvSpPr>
          <p:cNvPr id="236" name="Text 18"/>
          <p:cNvSpPr/>
          <p:nvPr/>
        </p:nvSpPr>
        <p:spPr>
          <a:xfrm>
            <a:off x="7949893" y="5124450"/>
            <a:ext cx="1791466" cy="419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好感与认同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age 0" descr="https://kimi-img.moonshot.cn/pub/slides/slides_tmpl/image/25-10-09-18:35:25-d3jovr8s8jdo4os5ds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9" name="Text 0"/>
          <p:cNvSpPr/>
          <p:nvPr/>
        </p:nvSpPr>
        <p:spPr>
          <a:xfrm>
            <a:off x="3499088" y="1217930"/>
            <a:ext cx="55499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互补性: 需求互偿创造功能平衡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0" name="Text 1"/>
          <p:cNvSpPr/>
          <p:nvPr/>
        </p:nvSpPr>
        <p:spPr>
          <a:xfrm>
            <a:off x="1828800" y="2103120"/>
            <a:ext cx="8534400" cy="60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互补并非性格相反，而是双方资源与需求恰好对接，形成1+1&gt;2的协同效应，在关系中实现高效分工与平衡。</a:t>
            </a:r>
            <a:endParaRPr lang="en-US" sz="2400" dirty="0"/>
          </a:p>
        </p:txBody>
      </p:sp>
      <p:sp>
        <p:nvSpPr>
          <p:cNvPr id="241" name="Shape 2"/>
          <p:cNvSpPr/>
          <p:nvPr/>
        </p:nvSpPr>
        <p:spPr>
          <a:xfrm>
            <a:off x="933450" y="3352800"/>
            <a:ext cx="4673600" cy="1828800"/>
          </a:xfrm>
          <a:custGeom>
            <a:avLst/>
            <a:gdLst/>
            <a:ahLst/>
            <a:cxnLst/>
            <a:rect l="l" t="t" r="r" b="b"/>
            <a:pathLst>
              <a:path w="4673600" h="1828800">
                <a:moveTo>
                  <a:pt x="101608" y="0"/>
                </a:moveTo>
                <a:lnTo>
                  <a:pt x="4571992" y="0"/>
                </a:lnTo>
                <a:cubicBezTo>
                  <a:pt x="4628108" y="0"/>
                  <a:pt x="4673600" y="45492"/>
                  <a:pt x="4673600" y="101608"/>
                </a:cubicBezTo>
                <a:lnTo>
                  <a:pt x="4673600" y="1727192"/>
                </a:lnTo>
                <a:cubicBezTo>
                  <a:pt x="4673600" y="1783308"/>
                  <a:pt x="4628108" y="1828800"/>
                  <a:pt x="4571992" y="1828800"/>
                </a:cubicBezTo>
                <a:lnTo>
                  <a:pt x="101608" y="1828800"/>
                </a:lnTo>
                <a:cubicBezTo>
                  <a:pt x="45492" y="1828800"/>
                  <a:pt x="0" y="1783308"/>
                  <a:pt x="0" y="1727192"/>
                </a:cubicBezTo>
                <a:lnTo>
                  <a:pt x="0" y="101608"/>
                </a:lnTo>
                <a:cubicBezTo>
                  <a:pt x="0" y="45529"/>
                  <a:pt x="45529" y="0"/>
                  <a:pt x="101608" y="0"/>
                </a:cubicBezTo>
                <a:close/>
              </a:path>
            </a:pathLst>
          </a:custGeom>
          <a:solidFill>
            <a:srgbClr val="E6E6FA">
              <a:alpha val="60000"/>
            </a:srgbClr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42" name="Shape 3"/>
          <p:cNvSpPr/>
          <p:nvPr/>
        </p:nvSpPr>
        <p:spPr>
          <a:xfrm>
            <a:off x="3041650" y="3657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11837" y="16877"/>
                </a:moveTo>
                <a:cubicBezTo>
                  <a:pt x="422106" y="21431"/>
                  <a:pt x="428625" y="31611"/>
                  <a:pt x="428625" y="42863"/>
                </a:cubicBezTo>
                <a:lnTo>
                  <a:pt x="428625" y="414338"/>
                </a:lnTo>
                <a:cubicBezTo>
                  <a:pt x="428625" y="425589"/>
                  <a:pt x="422106" y="435769"/>
                  <a:pt x="411837" y="440323"/>
                </a:cubicBezTo>
                <a:cubicBezTo>
                  <a:pt x="401568" y="444877"/>
                  <a:pt x="389692" y="443180"/>
                  <a:pt x="381208" y="435769"/>
                </a:cubicBezTo>
                <a:lnTo>
                  <a:pt x="339596" y="399425"/>
                </a:lnTo>
                <a:cubicBezTo>
                  <a:pt x="300663" y="365403"/>
                  <a:pt x="251460" y="345579"/>
                  <a:pt x="199936" y="343168"/>
                </a:cubicBezTo>
                <a:lnTo>
                  <a:pt x="199936" y="428625"/>
                </a:lnTo>
                <a:cubicBezTo>
                  <a:pt x="199936" y="444431"/>
                  <a:pt x="187166" y="457200"/>
                  <a:pt x="171361" y="457200"/>
                </a:cubicBezTo>
                <a:lnTo>
                  <a:pt x="142786" y="457200"/>
                </a:lnTo>
                <a:cubicBezTo>
                  <a:pt x="126980" y="457200"/>
                  <a:pt x="114211" y="444431"/>
                  <a:pt x="114211" y="428625"/>
                </a:cubicBezTo>
                <a:lnTo>
                  <a:pt x="114211" y="342900"/>
                </a:lnTo>
                <a:cubicBezTo>
                  <a:pt x="51167" y="342900"/>
                  <a:pt x="0" y="291733"/>
                  <a:pt x="0" y="228600"/>
                </a:cubicBezTo>
                <a:cubicBezTo>
                  <a:pt x="0" y="165467"/>
                  <a:pt x="51167" y="114300"/>
                  <a:pt x="114300" y="114300"/>
                </a:cubicBezTo>
                <a:lnTo>
                  <a:pt x="189756" y="114300"/>
                </a:lnTo>
                <a:cubicBezTo>
                  <a:pt x="244941" y="114121"/>
                  <a:pt x="298162" y="94030"/>
                  <a:pt x="339685" y="57775"/>
                </a:cubicBezTo>
                <a:lnTo>
                  <a:pt x="381298" y="21431"/>
                </a:lnTo>
                <a:cubicBezTo>
                  <a:pt x="389692" y="14020"/>
                  <a:pt x="401747" y="12323"/>
                  <a:pt x="411926" y="16877"/>
                </a:cubicBezTo>
                <a:close/>
                <a:moveTo>
                  <a:pt x="200025" y="285750"/>
                </a:moveTo>
                <a:lnTo>
                  <a:pt x="200025" y="285929"/>
                </a:lnTo>
                <a:cubicBezTo>
                  <a:pt x="262801" y="288340"/>
                  <a:pt x="323076" y="311378"/>
                  <a:pt x="371475" y="351473"/>
                </a:cubicBezTo>
                <a:lnTo>
                  <a:pt x="371475" y="105638"/>
                </a:lnTo>
                <a:cubicBezTo>
                  <a:pt x="323076" y="145733"/>
                  <a:pt x="262801" y="168771"/>
                  <a:pt x="200025" y="171182"/>
                </a:cubicBezTo>
                <a:lnTo>
                  <a:pt x="200025" y="285750"/>
                </a:lnTo>
                <a:close/>
              </a:path>
            </a:pathLst>
          </a:custGeom>
          <a:solidFill>
            <a:srgbClr val="D8BFD8"/>
          </a:solidFill>
        </p:spPr>
        <p:txBody>
          <a:bodyPr/>
          <a:lstStyle/>
          <a:p>
            <a:endParaRPr/>
          </a:p>
        </p:txBody>
      </p:sp>
      <p:sp>
        <p:nvSpPr>
          <p:cNvPr id="243" name="Text 4"/>
          <p:cNvSpPr/>
          <p:nvPr/>
        </p:nvSpPr>
        <p:spPr>
          <a:xfrm>
            <a:off x="1123949" y="4216400"/>
            <a:ext cx="4946885" cy="60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主见型 (决策者)</a:t>
            </a:r>
            <a:endParaRPr lang="en-US" sz="2400" dirty="0"/>
          </a:p>
        </p:txBody>
      </p:sp>
      <p:sp>
        <p:nvSpPr>
          <p:cNvPr id="244" name="Text 5"/>
          <p:cNvSpPr/>
          <p:nvPr/>
        </p:nvSpPr>
        <p:spPr>
          <a:xfrm>
            <a:off x="701675" y="4876800"/>
            <a:ext cx="5137149" cy="60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享受规划，善于拿主意，但需执行者。</a:t>
            </a:r>
          </a:p>
        </p:txBody>
      </p:sp>
      <p:sp>
        <p:nvSpPr>
          <p:cNvPr id="245" name="Shape 6"/>
          <p:cNvSpPr/>
          <p:nvPr/>
        </p:nvSpPr>
        <p:spPr>
          <a:xfrm>
            <a:off x="5838825" y="4038600"/>
            <a:ext cx="514350" cy="457200"/>
          </a:xfrm>
          <a:custGeom>
            <a:avLst/>
            <a:gdLst/>
            <a:ahLst/>
            <a:cxnLst/>
            <a:rect l="l" t="t" r="r" b="b"/>
            <a:pathLst>
              <a:path w="514350" h="457200">
                <a:moveTo>
                  <a:pt x="374600" y="85725"/>
                </a:moveTo>
                <a:cubicBezTo>
                  <a:pt x="359777" y="85725"/>
                  <a:pt x="345400" y="89743"/>
                  <a:pt x="332809" y="97066"/>
                </a:cubicBezTo>
                <a:cubicBezTo>
                  <a:pt x="318701" y="82778"/>
                  <a:pt x="302270" y="70812"/>
                  <a:pt x="284143" y="61793"/>
                </a:cubicBezTo>
                <a:cubicBezTo>
                  <a:pt x="309324" y="40362"/>
                  <a:pt x="341382" y="28575"/>
                  <a:pt x="374600" y="28575"/>
                </a:cubicBezTo>
                <a:cubicBezTo>
                  <a:pt x="451753" y="28575"/>
                  <a:pt x="514350" y="91083"/>
                  <a:pt x="514350" y="168325"/>
                </a:cubicBezTo>
                <a:cubicBezTo>
                  <a:pt x="514350" y="205383"/>
                  <a:pt x="499616" y="240923"/>
                  <a:pt x="473452" y="267087"/>
                </a:cubicBezTo>
                <a:lnTo>
                  <a:pt x="409962" y="330577"/>
                </a:lnTo>
                <a:cubicBezTo>
                  <a:pt x="383798" y="356741"/>
                  <a:pt x="348258" y="371475"/>
                  <a:pt x="311200" y="371475"/>
                </a:cubicBezTo>
                <a:cubicBezTo>
                  <a:pt x="234047" y="371475"/>
                  <a:pt x="171450" y="308967"/>
                  <a:pt x="171450" y="231725"/>
                </a:cubicBezTo>
                <a:cubicBezTo>
                  <a:pt x="171450" y="230386"/>
                  <a:pt x="171450" y="229046"/>
                  <a:pt x="171539" y="227707"/>
                </a:cubicBezTo>
                <a:cubicBezTo>
                  <a:pt x="171986" y="211901"/>
                  <a:pt x="185112" y="199489"/>
                  <a:pt x="200918" y="199936"/>
                </a:cubicBezTo>
                <a:cubicBezTo>
                  <a:pt x="216724" y="200382"/>
                  <a:pt x="229136" y="213509"/>
                  <a:pt x="228689" y="229314"/>
                </a:cubicBezTo>
                <a:cubicBezTo>
                  <a:pt x="228689" y="230118"/>
                  <a:pt x="228689" y="230922"/>
                  <a:pt x="228689" y="231636"/>
                </a:cubicBezTo>
                <a:cubicBezTo>
                  <a:pt x="228689" y="277267"/>
                  <a:pt x="265658" y="314236"/>
                  <a:pt x="311289" y="314236"/>
                </a:cubicBezTo>
                <a:cubicBezTo>
                  <a:pt x="333167" y="314236"/>
                  <a:pt x="354151" y="305574"/>
                  <a:pt x="369689" y="290036"/>
                </a:cubicBezTo>
                <a:lnTo>
                  <a:pt x="433179" y="226546"/>
                </a:lnTo>
                <a:cubicBezTo>
                  <a:pt x="448628" y="211098"/>
                  <a:pt x="457379" y="190024"/>
                  <a:pt x="457379" y="168146"/>
                </a:cubicBezTo>
                <a:cubicBezTo>
                  <a:pt x="457379" y="122515"/>
                  <a:pt x="420410" y="85546"/>
                  <a:pt x="374779" y="85546"/>
                </a:cubicBezTo>
                <a:close/>
                <a:moveTo>
                  <a:pt x="245745" y="154751"/>
                </a:moveTo>
                <a:cubicBezTo>
                  <a:pt x="244048" y="154037"/>
                  <a:pt x="242352" y="153055"/>
                  <a:pt x="240834" y="151983"/>
                </a:cubicBezTo>
                <a:cubicBezTo>
                  <a:pt x="229582" y="146179"/>
                  <a:pt x="216724" y="142875"/>
                  <a:pt x="203240" y="142875"/>
                </a:cubicBezTo>
                <a:cubicBezTo>
                  <a:pt x="181362" y="142875"/>
                  <a:pt x="160377" y="151537"/>
                  <a:pt x="144840" y="167074"/>
                </a:cubicBezTo>
                <a:lnTo>
                  <a:pt x="81349" y="230565"/>
                </a:lnTo>
                <a:cubicBezTo>
                  <a:pt x="65901" y="246013"/>
                  <a:pt x="57150" y="267087"/>
                  <a:pt x="57150" y="288965"/>
                </a:cubicBezTo>
                <a:cubicBezTo>
                  <a:pt x="57150" y="334595"/>
                  <a:pt x="94119" y="371564"/>
                  <a:pt x="139750" y="371564"/>
                </a:cubicBezTo>
                <a:cubicBezTo>
                  <a:pt x="154484" y="371564"/>
                  <a:pt x="168860" y="367635"/>
                  <a:pt x="181451" y="360313"/>
                </a:cubicBezTo>
                <a:cubicBezTo>
                  <a:pt x="195560" y="374600"/>
                  <a:pt x="211991" y="386566"/>
                  <a:pt x="230207" y="395585"/>
                </a:cubicBezTo>
                <a:cubicBezTo>
                  <a:pt x="205026" y="416927"/>
                  <a:pt x="173057" y="428804"/>
                  <a:pt x="139750" y="428804"/>
                </a:cubicBezTo>
                <a:cubicBezTo>
                  <a:pt x="62597" y="428804"/>
                  <a:pt x="0" y="366296"/>
                  <a:pt x="0" y="289054"/>
                </a:cubicBezTo>
                <a:cubicBezTo>
                  <a:pt x="0" y="251996"/>
                  <a:pt x="14734" y="216456"/>
                  <a:pt x="40898" y="190292"/>
                </a:cubicBezTo>
                <a:lnTo>
                  <a:pt x="104388" y="126802"/>
                </a:lnTo>
                <a:cubicBezTo>
                  <a:pt x="130552" y="100638"/>
                  <a:pt x="166092" y="85904"/>
                  <a:pt x="203150" y="85904"/>
                </a:cubicBezTo>
                <a:cubicBezTo>
                  <a:pt x="280481" y="85904"/>
                  <a:pt x="342900" y="148947"/>
                  <a:pt x="342900" y="226010"/>
                </a:cubicBezTo>
                <a:cubicBezTo>
                  <a:pt x="342900" y="227171"/>
                  <a:pt x="342900" y="228332"/>
                  <a:pt x="342900" y="229493"/>
                </a:cubicBezTo>
                <a:cubicBezTo>
                  <a:pt x="342543" y="245299"/>
                  <a:pt x="329416" y="257711"/>
                  <a:pt x="313611" y="257354"/>
                </a:cubicBezTo>
                <a:cubicBezTo>
                  <a:pt x="297805" y="256996"/>
                  <a:pt x="285393" y="243870"/>
                  <a:pt x="285750" y="228064"/>
                </a:cubicBezTo>
                <a:cubicBezTo>
                  <a:pt x="285750" y="227350"/>
                  <a:pt x="285750" y="226725"/>
                  <a:pt x="285750" y="226010"/>
                </a:cubicBezTo>
                <a:cubicBezTo>
                  <a:pt x="285750" y="195917"/>
                  <a:pt x="269677" y="169485"/>
                  <a:pt x="245745" y="154930"/>
                </a:cubicBezTo>
                <a:close/>
              </a:path>
            </a:pathLst>
          </a:custGeom>
          <a:solidFill>
            <a:srgbClr val="FFC0CB"/>
          </a:solidFill>
        </p:spPr>
        <p:txBody>
          <a:bodyPr/>
          <a:lstStyle/>
          <a:p>
            <a:endParaRPr/>
          </a:p>
        </p:txBody>
      </p:sp>
      <p:sp>
        <p:nvSpPr>
          <p:cNvPr id="246" name="Shape 7"/>
          <p:cNvSpPr/>
          <p:nvPr/>
        </p:nvSpPr>
        <p:spPr>
          <a:xfrm>
            <a:off x="6584950" y="3352800"/>
            <a:ext cx="4673600" cy="1828800"/>
          </a:xfrm>
          <a:custGeom>
            <a:avLst/>
            <a:gdLst/>
            <a:ahLst/>
            <a:cxnLst/>
            <a:rect l="l" t="t" r="r" b="b"/>
            <a:pathLst>
              <a:path w="4673600" h="1828800">
                <a:moveTo>
                  <a:pt x="101608" y="0"/>
                </a:moveTo>
                <a:lnTo>
                  <a:pt x="4571992" y="0"/>
                </a:lnTo>
                <a:cubicBezTo>
                  <a:pt x="4628108" y="0"/>
                  <a:pt x="4673600" y="45492"/>
                  <a:pt x="4673600" y="101608"/>
                </a:cubicBezTo>
                <a:lnTo>
                  <a:pt x="4673600" y="1727192"/>
                </a:lnTo>
                <a:cubicBezTo>
                  <a:pt x="4673600" y="1783308"/>
                  <a:pt x="4628108" y="1828800"/>
                  <a:pt x="4571992" y="1828800"/>
                </a:cubicBezTo>
                <a:lnTo>
                  <a:pt x="101608" y="1828800"/>
                </a:lnTo>
                <a:cubicBezTo>
                  <a:pt x="45492" y="1828800"/>
                  <a:pt x="0" y="1783308"/>
                  <a:pt x="0" y="1727192"/>
                </a:cubicBezTo>
                <a:lnTo>
                  <a:pt x="0" y="101608"/>
                </a:lnTo>
                <a:cubicBezTo>
                  <a:pt x="0" y="45529"/>
                  <a:pt x="45529" y="0"/>
                  <a:pt x="101608" y="0"/>
                </a:cubicBezTo>
                <a:close/>
              </a:path>
            </a:pathLst>
          </a:custGeom>
          <a:solidFill>
            <a:srgbClr val="E6E6FA">
              <a:alpha val="60000"/>
            </a:srgbClr>
          </a:solidFill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47" name="Shape 8"/>
          <p:cNvSpPr/>
          <p:nvPr/>
        </p:nvSpPr>
        <p:spPr>
          <a:xfrm>
            <a:off x="8664575" y="3657600"/>
            <a:ext cx="514350" cy="457200"/>
          </a:xfrm>
          <a:custGeom>
            <a:avLst/>
            <a:gdLst/>
            <a:ahLst/>
            <a:cxnLst/>
            <a:rect l="l" t="t" r="r" b="b"/>
            <a:pathLst>
              <a:path w="514350" h="457200">
                <a:moveTo>
                  <a:pt x="240119" y="47506"/>
                </a:moveTo>
                <a:lnTo>
                  <a:pt x="135999" y="163235"/>
                </a:lnTo>
                <a:cubicBezTo>
                  <a:pt x="131891" y="167789"/>
                  <a:pt x="132070" y="174843"/>
                  <a:pt x="136446" y="179219"/>
                </a:cubicBezTo>
                <a:cubicBezTo>
                  <a:pt x="163681" y="206454"/>
                  <a:pt x="207883" y="206454"/>
                  <a:pt x="235119" y="179219"/>
                </a:cubicBezTo>
                <a:lnTo>
                  <a:pt x="263515" y="150822"/>
                </a:lnTo>
                <a:cubicBezTo>
                  <a:pt x="267266" y="147072"/>
                  <a:pt x="271998" y="145018"/>
                  <a:pt x="276820" y="144661"/>
                </a:cubicBezTo>
                <a:cubicBezTo>
                  <a:pt x="282893" y="144125"/>
                  <a:pt x="289143" y="146179"/>
                  <a:pt x="293787" y="150822"/>
                </a:cubicBezTo>
                <a:lnTo>
                  <a:pt x="451485" y="307181"/>
                </a:lnTo>
                <a:lnTo>
                  <a:pt x="514350" y="257175"/>
                </a:lnTo>
                <a:lnTo>
                  <a:pt x="514350" y="0"/>
                </a:lnTo>
                <a:lnTo>
                  <a:pt x="414338" y="57150"/>
                </a:lnTo>
                <a:lnTo>
                  <a:pt x="393085" y="42952"/>
                </a:lnTo>
                <a:cubicBezTo>
                  <a:pt x="378976" y="33576"/>
                  <a:pt x="362456" y="28575"/>
                  <a:pt x="345490" y="28575"/>
                </a:cubicBezTo>
                <a:lnTo>
                  <a:pt x="282625" y="28575"/>
                </a:lnTo>
                <a:cubicBezTo>
                  <a:pt x="281642" y="28575"/>
                  <a:pt x="280571" y="28575"/>
                  <a:pt x="279589" y="28664"/>
                </a:cubicBezTo>
                <a:cubicBezTo>
                  <a:pt x="264497" y="29468"/>
                  <a:pt x="250299" y="36255"/>
                  <a:pt x="240119" y="47506"/>
                </a:cubicBezTo>
                <a:close/>
                <a:moveTo>
                  <a:pt x="104120" y="134570"/>
                </a:moveTo>
                <a:lnTo>
                  <a:pt x="199489" y="28575"/>
                </a:lnTo>
                <a:lnTo>
                  <a:pt x="164128" y="28575"/>
                </a:lnTo>
                <a:cubicBezTo>
                  <a:pt x="141357" y="28575"/>
                  <a:pt x="119569" y="37594"/>
                  <a:pt x="103495" y="53667"/>
                </a:cubicBezTo>
                <a:lnTo>
                  <a:pt x="0" y="171450"/>
                </a:lnTo>
                <a:lnTo>
                  <a:pt x="0" y="485775"/>
                </a:lnTo>
                <a:lnTo>
                  <a:pt x="128588" y="364331"/>
                </a:lnTo>
                <a:lnTo>
                  <a:pt x="139660" y="373529"/>
                </a:lnTo>
                <a:cubicBezTo>
                  <a:pt x="160199" y="390674"/>
                  <a:pt x="186095" y="400050"/>
                  <a:pt x="212794" y="400050"/>
                </a:cubicBezTo>
                <a:lnTo>
                  <a:pt x="226814" y="400050"/>
                </a:lnTo>
                <a:lnTo>
                  <a:pt x="220563" y="393799"/>
                </a:lnTo>
                <a:cubicBezTo>
                  <a:pt x="212169" y="385405"/>
                  <a:pt x="212169" y="371832"/>
                  <a:pt x="220563" y="363528"/>
                </a:cubicBezTo>
                <a:cubicBezTo>
                  <a:pt x="228957" y="355223"/>
                  <a:pt x="242530" y="355134"/>
                  <a:pt x="250835" y="363528"/>
                </a:cubicBezTo>
                <a:lnTo>
                  <a:pt x="287447" y="400139"/>
                </a:lnTo>
                <a:lnTo>
                  <a:pt x="295483" y="400139"/>
                </a:lnTo>
                <a:cubicBezTo>
                  <a:pt x="312539" y="400139"/>
                  <a:pt x="329238" y="396300"/>
                  <a:pt x="344418" y="389156"/>
                </a:cubicBezTo>
                <a:lnTo>
                  <a:pt x="320576" y="365224"/>
                </a:lnTo>
                <a:cubicBezTo>
                  <a:pt x="312182" y="356830"/>
                  <a:pt x="312182" y="343257"/>
                  <a:pt x="320576" y="334953"/>
                </a:cubicBezTo>
                <a:cubicBezTo>
                  <a:pt x="328970" y="326648"/>
                  <a:pt x="342543" y="326559"/>
                  <a:pt x="350847" y="334953"/>
                </a:cubicBezTo>
                <a:lnTo>
                  <a:pt x="379422" y="363528"/>
                </a:lnTo>
                <a:lnTo>
                  <a:pt x="395049" y="347901"/>
                </a:lnTo>
                <a:cubicBezTo>
                  <a:pt x="402997" y="339953"/>
                  <a:pt x="405319" y="328434"/>
                  <a:pt x="401836" y="318343"/>
                </a:cubicBezTo>
                <a:lnTo>
                  <a:pt x="278696" y="196185"/>
                </a:lnTo>
                <a:lnTo>
                  <a:pt x="265390" y="209490"/>
                </a:lnTo>
                <a:cubicBezTo>
                  <a:pt x="221367" y="253514"/>
                  <a:pt x="150108" y="253514"/>
                  <a:pt x="106085" y="209490"/>
                </a:cubicBezTo>
                <a:cubicBezTo>
                  <a:pt x="85546" y="188952"/>
                  <a:pt x="84743" y="156002"/>
                  <a:pt x="104120" y="134481"/>
                </a:cubicBezTo>
                <a:close/>
              </a:path>
            </a:pathLst>
          </a:custGeom>
          <a:solidFill>
            <a:srgbClr val="D8BFD8"/>
          </a:solidFill>
        </p:spPr>
        <p:txBody>
          <a:bodyPr/>
          <a:lstStyle/>
          <a:p>
            <a:endParaRPr/>
          </a:p>
        </p:txBody>
      </p:sp>
      <p:sp>
        <p:nvSpPr>
          <p:cNvPr id="248" name="Text 9"/>
          <p:cNvSpPr/>
          <p:nvPr/>
        </p:nvSpPr>
        <p:spPr>
          <a:xfrm>
            <a:off x="6775449" y="4216400"/>
            <a:ext cx="4946885" cy="60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随和型 (支持者)</a:t>
            </a:r>
            <a:endParaRPr lang="en-US" sz="2400" dirty="0"/>
          </a:p>
        </p:txBody>
      </p:sp>
      <p:sp>
        <p:nvSpPr>
          <p:cNvPr id="249" name="Text 10"/>
          <p:cNvSpPr/>
          <p:nvPr/>
        </p:nvSpPr>
        <p:spPr>
          <a:xfrm>
            <a:off x="6353175" y="4876800"/>
            <a:ext cx="5137149" cy="60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rgbClr val="3333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乐于配合，善于执行，但需方向指引。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417</Words>
  <Application>Microsoft Office PowerPoint</Application>
  <PresentationFormat>宽屏</PresentationFormat>
  <Paragraphs>122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MiSans</vt:lpstr>
      <vt:lpstr>Noto Sans SC</vt:lpstr>
      <vt:lpstr>Arial</vt:lpstr>
      <vt:lpstr>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Xiaoling Li</cp:lastModifiedBy>
  <cp:revision>3</cp:revision>
  <dcterms:created xsi:type="dcterms:W3CDTF">2025-11-07T09:28:08Z</dcterms:created>
  <dcterms:modified xsi:type="dcterms:W3CDTF">2025-11-09T03:20:44Z</dcterms:modified>
</cp:coreProperties>
</file>