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12192000"/>
  <p:embeddedFontLst>
    <p:embeddedFont>
      <p:font typeface="MiSans" panose="02010600030101010101" charset="-122"/>
      <p:regular r:id="rId24"/>
    </p:embeddedFont>
    <p:embeddedFont>
      <p:font typeface="Noto Sans SC" panose="020B0200000000000000" pitchFamily="34" charset="-122"/>
      <p:regular r:id="rId25"/>
      <p:bold r:id="rId2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39" d="100"/>
          <a:sy n="39" d="100"/>
        </p:scale>
        <p:origin x="8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tags" Target="../tags/tag28.xml"/><Relationship Id="rId18" Type="http://schemas.openxmlformats.org/officeDocument/2006/relationships/notesSlide" Target="../notesSlides/notesSlide10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tags" Target="../tags/tag27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17.xml"/><Relationship Id="rId16" Type="http://schemas.openxmlformats.org/officeDocument/2006/relationships/tags" Target="../tags/tag31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tags" Target="../tags/tag26.xml"/><Relationship Id="rId5" Type="http://schemas.openxmlformats.org/officeDocument/2006/relationships/tags" Target="../tags/tag20.xml"/><Relationship Id="rId15" Type="http://schemas.openxmlformats.org/officeDocument/2006/relationships/tags" Target="../tags/tag30.xml"/><Relationship Id="rId10" Type="http://schemas.openxmlformats.org/officeDocument/2006/relationships/tags" Target="../tags/tag25.xml"/><Relationship Id="rId19" Type="http://schemas.openxmlformats.org/officeDocument/2006/relationships/image" Target="../media/image10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tags" Target="../tags/tag2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openxmlformats.org/officeDocument/2006/relationships/tags" Target="../tags/tag34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10" Type="http://schemas.openxmlformats.org/officeDocument/2006/relationships/image" Target="../media/image11.jpeg"/><Relationship Id="rId4" Type="http://schemas.openxmlformats.org/officeDocument/2006/relationships/tags" Target="../tags/tag35.xml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13" Type="http://schemas.openxmlformats.org/officeDocument/2006/relationships/image" Target="../media/image10.png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notesSlide" Target="../notesSlides/notesSlide14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42.xml"/><Relationship Id="rId10" Type="http://schemas.openxmlformats.org/officeDocument/2006/relationships/tags" Target="../tags/tag47.xml"/><Relationship Id="rId4" Type="http://schemas.openxmlformats.org/officeDocument/2006/relationships/tags" Target="../tags/tag41.xml"/><Relationship Id="rId9" Type="http://schemas.openxmlformats.org/officeDocument/2006/relationships/tags" Target="../tags/tag4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notesSlide" Target="../notesSlides/notesSlide8.xml"/><Relationship Id="rId2" Type="http://schemas.openxmlformats.org/officeDocument/2006/relationships/tags" Target="../tags/tag2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4-d3jovr0s8jdo4os5dsmg.jpg"/>
          <p:cNvPicPr>
            <a:picLocks noChangeAspect="1"/>
          </p:cNvPicPr>
          <p:nvPr/>
        </p:nvPicPr>
        <p:blipFill>
          <a:blip r:embed="rId3">
            <a:alphaModFix amt="54000"/>
          </a:blip>
          <a:srcRect l="212" r="212"/>
          <a:stretch>
            <a:fillRect/>
          </a:stretch>
        </p:blipFill>
        <p:spPr>
          <a:xfrm>
            <a:off x="0" y="-20320"/>
            <a:ext cx="12192000" cy="68980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650" y="2042160"/>
            <a:ext cx="6659245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5400" b="1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项目</a:t>
            </a:r>
            <a:r>
              <a:rPr lang="en-US" altLang="zh-CN" sz="5400" b="1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4</a:t>
            </a:r>
            <a:r>
              <a:rPr lang="zh-CN" altLang="en-US" sz="5400" b="1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：读懂自我</a:t>
            </a:r>
            <a:r>
              <a:rPr lang="en-US" altLang="zh-CN" sz="5400" b="1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—</a:t>
            </a:r>
            <a:r>
              <a:rPr lang="zh-CN" altLang="en-US" sz="5400" b="1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自我</a:t>
            </a:r>
            <a:r>
              <a:rPr lang="zh-CN" altLang="en-US" sz="5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认知与</a:t>
            </a:r>
            <a:r>
              <a:rPr lang="zh-CN" altLang="en-US" sz="5400" b="1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价值</a:t>
            </a:r>
            <a:r>
              <a:rPr lang="zh-CN" altLang="en-US" sz="5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观</a:t>
            </a:r>
            <a:r>
              <a:rPr lang="zh-CN" altLang="en-US" sz="2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（</a:t>
            </a:r>
            <a:r>
              <a:rPr lang="en-US" sz="2400" dirty="0" err="1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画出我的爱情地图：自我认知与价值观整合</a:t>
            </a:r>
            <a:r>
              <a:rPr lang="zh-CN" altLang="en-US" sz="2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）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628650" y="5949315"/>
            <a:ext cx="19253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 err="1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汇报人</a:t>
            </a:r>
            <a:r>
              <a:rPr 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厉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晓玲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9313545" y="5962015"/>
            <a:ext cx="273177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时间：2026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年</a:t>
            </a:r>
            <a:r>
              <a:rPr lang="en-US" altLang="zh-CN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2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月</a:t>
            </a:r>
            <a:endParaRPr lang="en-US" sz="1600" dirty="0"/>
          </a:p>
        </p:txBody>
      </p:sp>
      <p:pic>
        <p:nvPicPr>
          <p:cNvPr id="6" name="Image 1" descr="https://kimi-img.moonshot.cn/pub/slides/slides_tmpl/image/25-10-09-18:35:26-d3jovrgs8jdo4os5dsp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115" y="680085"/>
            <a:ext cx="4940300" cy="4893310"/>
          </a:xfrm>
          <a:prstGeom prst="rect">
            <a:avLst/>
          </a:prstGeom>
        </p:spPr>
      </p:pic>
      <p:pic>
        <p:nvPicPr>
          <p:cNvPr id="7" name="Image 2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550" y="6051550"/>
            <a:ext cx="6539865" cy="163830"/>
          </a:xfrm>
          <a:prstGeom prst="rect">
            <a:avLst/>
          </a:prstGeom>
        </p:spPr>
      </p:pic>
      <p:pic>
        <p:nvPicPr>
          <p:cNvPr id="8" name="Image 3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795" y="637540"/>
            <a:ext cx="713105" cy="358140"/>
          </a:xfrm>
          <a:prstGeom prst="rect">
            <a:avLst/>
          </a:prstGeom>
        </p:spPr>
      </p:pic>
      <p:pic>
        <p:nvPicPr>
          <p:cNvPr id="9" name="Image 4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8805" y="637540"/>
            <a:ext cx="929640" cy="237490"/>
          </a:xfrm>
          <a:prstGeom prst="rect">
            <a:avLst/>
          </a:prstGeom>
        </p:spPr>
      </p:pic>
      <p:pic>
        <p:nvPicPr>
          <p:cNvPr id="10" name="Image 5" descr="https://kimi-img.moonshot.cn/pub/slides/slides_tmpl/image/25-10-09-18:35:26-d3jovrgs8jdo4os5dsp0.png"/>
          <p:cNvPicPr>
            <a:picLocks noChangeAspect="1"/>
          </p:cNvPicPr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703580" y="3700145"/>
            <a:ext cx="1891030" cy="187325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0" y="1066800"/>
            <a:ext cx="3429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绘制我的爱情地图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352800" y="2044700"/>
            <a:ext cx="54864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将过去三周所学，整合成一张清晰的自我认知蓝图。</a:t>
            </a:r>
            <a:endParaRPr lang="en-US" sz="2400" dirty="0"/>
          </a:p>
        </p:txBody>
      </p:sp>
      <p:sp>
        <p:nvSpPr>
          <p:cNvPr id="5" name="Shape 2"/>
          <p:cNvSpPr/>
          <p:nvPr>
            <p:custDataLst>
              <p:tags r:id="rId1"/>
            </p:custDataLst>
          </p:nvPr>
        </p:nvSpPr>
        <p:spPr>
          <a:xfrm>
            <a:off x="1828800" y="2921000"/>
            <a:ext cx="4165600" cy="1016000"/>
          </a:xfrm>
          <a:custGeom>
            <a:avLst/>
            <a:gdLst/>
            <a:ahLst/>
            <a:cxnLst/>
            <a:rect l="l" t="t" r="r" b="b"/>
            <a:pathLst>
              <a:path w="4165600" h="1016000">
                <a:moveTo>
                  <a:pt x="101600" y="0"/>
                </a:moveTo>
                <a:lnTo>
                  <a:pt x="4064000" y="0"/>
                </a:lnTo>
                <a:cubicBezTo>
                  <a:pt x="4120075" y="0"/>
                  <a:pt x="4165600" y="45525"/>
                  <a:pt x="4165600" y="101600"/>
                </a:cubicBezTo>
                <a:lnTo>
                  <a:pt x="4165600" y="914400"/>
                </a:lnTo>
                <a:cubicBezTo>
                  <a:pt x="4165600" y="970475"/>
                  <a:pt x="4120075" y="1016000"/>
                  <a:pt x="40640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E6E6FA"/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3"/>
          <p:cNvSpPr/>
          <p:nvPr>
            <p:custDataLst>
              <p:tags r:id="rId2"/>
            </p:custDataLst>
          </p:nvPr>
        </p:nvSpPr>
        <p:spPr>
          <a:xfrm>
            <a:off x="2058988" y="3238500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47625" y="95250"/>
                </a:moveTo>
                <a:cubicBezTo>
                  <a:pt x="47625" y="49251"/>
                  <a:pt x="84970" y="11906"/>
                  <a:pt x="130969" y="11906"/>
                </a:cubicBezTo>
                <a:cubicBezTo>
                  <a:pt x="176967" y="11906"/>
                  <a:pt x="214313" y="49251"/>
                  <a:pt x="214313" y="95250"/>
                </a:cubicBezTo>
                <a:cubicBezTo>
                  <a:pt x="214313" y="141249"/>
                  <a:pt x="176967" y="178594"/>
                  <a:pt x="130969" y="178594"/>
                </a:cubicBezTo>
                <a:cubicBezTo>
                  <a:pt x="84970" y="178594"/>
                  <a:pt x="47625" y="141249"/>
                  <a:pt x="47625" y="95250"/>
                </a:cubicBezTo>
                <a:close/>
                <a:moveTo>
                  <a:pt x="0" y="345281"/>
                </a:moveTo>
                <a:cubicBezTo>
                  <a:pt x="0" y="272951"/>
                  <a:pt x="58638" y="214313"/>
                  <a:pt x="130969" y="214313"/>
                </a:cubicBezTo>
                <a:cubicBezTo>
                  <a:pt x="203299" y="214313"/>
                  <a:pt x="261938" y="272951"/>
                  <a:pt x="261938" y="345281"/>
                </a:cubicBezTo>
                <a:lnTo>
                  <a:pt x="261938" y="349746"/>
                </a:lnTo>
                <a:cubicBezTo>
                  <a:pt x="261938" y="367010"/>
                  <a:pt x="247948" y="381000"/>
                  <a:pt x="230684" y="381000"/>
                </a:cubicBezTo>
                <a:lnTo>
                  <a:pt x="31254" y="381000"/>
                </a:lnTo>
                <a:cubicBezTo>
                  <a:pt x="13990" y="381000"/>
                  <a:pt x="0" y="367010"/>
                  <a:pt x="0" y="349746"/>
                </a:cubicBezTo>
                <a:lnTo>
                  <a:pt x="0" y="345281"/>
                </a:lnTo>
                <a:close/>
                <a:moveTo>
                  <a:pt x="321469" y="47625"/>
                </a:moveTo>
                <a:cubicBezTo>
                  <a:pt x="360896" y="47625"/>
                  <a:pt x="392906" y="79635"/>
                  <a:pt x="392906" y="119063"/>
                </a:cubicBezTo>
                <a:cubicBezTo>
                  <a:pt x="392906" y="158490"/>
                  <a:pt x="360896" y="190500"/>
                  <a:pt x="321469" y="190500"/>
                </a:cubicBezTo>
                <a:cubicBezTo>
                  <a:pt x="282041" y="190500"/>
                  <a:pt x="250031" y="158490"/>
                  <a:pt x="250031" y="119063"/>
                </a:cubicBezTo>
                <a:cubicBezTo>
                  <a:pt x="250031" y="79635"/>
                  <a:pt x="282041" y="47625"/>
                  <a:pt x="321469" y="47625"/>
                </a:cubicBezTo>
                <a:close/>
                <a:moveTo>
                  <a:pt x="321469" y="226219"/>
                </a:moveTo>
                <a:cubicBezTo>
                  <a:pt x="380628" y="226219"/>
                  <a:pt x="428625" y="274216"/>
                  <a:pt x="428625" y="333375"/>
                </a:cubicBezTo>
                <a:lnTo>
                  <a:pt x="428625" y="350044"/>
                </a:lnTo>
                <a:cubicBezTo>
                  <a:pt x="428625" y="367159"/>
                  <a:pt x="414784" y="381000"/>
                  <a:pt x="397669" y="381000"/>
                </a:cubicBezTo>
                <a:lnTo>
                  <a:pt x="289917" y="381000"/>
                </a:lnTo>
                <a:cubicBezTo>
                  <a:pt x="294829" y="371698"/>
                  <a:pt x="297656" y="361057"/>
                  <a:pt x="297656" y="349746"/>
                </a:cubicBezTo>
                <a:lnTo>
                  <a:pt x="297656" y="345281"/>
                </a:lnTo>
                <a:cubicBezTo>
                  <a:pt x="297656" y="306958"/>
                  <a:pt x="284708" y="271686"/>
                  <a:pt x="263054" y="243557"/>
                </a:cubicBezTo>
                <a:cubicBezTo>
                  <a:pt x="279871" y="232618"/>
                  <a:pt x="299963" y="226219"/>
                  <a:pt x="321469" y="226219"/>
                </a:cubicBezTo>
                <a:close/>
              </a:path>
            </a:pathLst>
          </a:custGeom>
          <a:solidFill>
            <a:srgbClr val="D8BFD8"/>
          </a:solidFill>
        </p:spPr>
      </p:sp>
      <p:sp>
        <p:nvSpPr>
          <p:cNvPr id="7" name="Text 4"/>
          <p:cNvSpPr/>
          <p:nvPr>
            <p:custDataLst>
              <p:tags r:id="rId3"/>
            </p:custDataLst>
          </p:nvPr>
        </p:nvSpPr>
        <p:spPr>
          <a:xfrm>
            <a:off x="2751641" y="2908300"/>
            <a:ext cx="20066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依恋风格</a:t>
            </a:r>
          </a:p>
        </p:txBody>
      </p:sp>
      <p:sp>
        <p:nvSpPr>
          <p:cNvPr id="8" name="Text 5"/>
          <p:cNvSpPr/>
          <p:nvPr>
            <p:custDataLst>
              <p:tags r:id="rId4"/>
            </p:custDataLst>
          </p:nvPr>
        </p:nvSpPr>
        <p:spPr>
          <a:xfrm>
            <a:off x="2711449" y="3429000"/>
            <a:ext cx="3096683" cy="381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我的安全感来源与模式</a:t>
            </a:r>
          </a:p>
        </p:txBody>
      </p:sp>
      <p:sp>
        <p:nvSpPr>
          <p:cNvPr id="9" name="Shape 6"/>
          <p:cNvSpPr/>
          <p:nvPr>
            <p:custDataLst>
              <p:tags r:id="rId5"/>
            </p:custDataLst>
          </p:nvPr>
        </p:nvSpPr>
        <p:spPr>
          <a:xfrm>
            <a:off x="6197600" y="2921000"/>
            <a:ext cx="4165600" cy="1016000"/>
          </a:xfrm>
          <a:custGeom>
            <a:avLst/>
            <a:gdLst/>
            <a:ahLst/>
            <a:cxnLst/>
            <a:rect l="l" t="t" r="r" b="b"/>
            <a:pathLst>
              <a:path w="4165600" h="1016000">
                <a:moveTo>
                  <a:pt x="101600" y="0"/>
                </a:moveTo>
                <a:lnTo>
                  <a:pt x="4064000" y="0"/>
                </a:lnTo>
                <a:cubicBezTo>
                  <a:pt x="4120075" y="0"/>
                  <a:pt x="4165600" y="45525"/>
                  <a:pt x="4165600" y="101600"/>
                </a:cubicBezTo>
                <a:lnTo>
                  <a:pt x="4165600" y="914400"/>
                </a:lnTo>
                <a:cubicBezTo>
                  <a:pt x="4165600" y="970475"/>
                  <a:pt x="4120075" y="1016000"/>
                  <a:pt x="40640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ADD8E6"/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0" name="Shape 7"/>
          <p:cNvSpPr/>
          <p:nvPr>
            <p:custDataLst>
              <p:tags r:id="rId6"/>
            </p:custDataLst>
          </p:nvPr>
        </p:nvSpPr>
        <p:spPr>
          <a:xfrm>
            <a:off x="6451600" y="32385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80293"/>
                </a:moveTo>
                <a:lnTo>
                  <a:pt x="179338" y="64815"/>
                </a:lnTo>
                <a:cubicBezTo>
                  <a:pt x="160734" y="39067"/>
                  <a:pt x="130894" y="23812"/>
                  <a:pt x="99045" y="23812"/>
                </a:cubicBezTo>
                <a:cubicBezTo>
                  <a:pt x="44351" y="23812"/>
                  <a:pt x="0" y="68163"/>
                  <a:pt x="0" y="122858"/>
                </a:cubicBezTo>
                <a:lnTo>
                  <a:pt x="0" y="124792"/>
                </a:lnTo>
                <a:cubicBezTo>
                  <a:pt x="0" y="142354"/>
                  <a:pt x="4614" y="160511"/>
                  <a:pt x="12353" y="178594"/>
                </a:cubicBezTo>
                <a:lnTo>
                  <a:pt x="91232" y="178594"/>
                </a:lnTo>
                <a:cubicBezTo>
                  <a:pt x="93613" y="178594"/>
                  <a:pt x="95771" y="177180"/>
                  <a:pt x="96738" y="174947"/>
                </a:cubicBezTo>
                <a:lnTo>
                  <a:pt x="120402" y="118170"/>
                </a:lnTo>
                <a:cubicBezTo>
                  <a:pt x="123155" y="111621"/>
                  <a:pt x="129555" y="107305"/>
                  <a:pt x="136624" y="107156"/>
                </a:cubicBezTo>
                <a:cubicBezTo>
                  <a:pt x="143694" y="107007"/>
                  <a:pt x="150242" y="111175"/>
                  <a:pt x="153144" y="117649"/>
                </a:cubicBezTo>
                <a:lnTo>
                  <a:pt x="191319" y="202406"/>
                </a:lnTo>
                <a:lnTo>
                  <a:pt x="222126" y="140791"/>
                </a:lnTo>
                <a:cubicBezTo>
                  <a:pt x="225177" y="134764"/>
                  <a:pt x="231353" y="130894"/>
                  <a:pt x="238125" y="130894"/>
                </a:cubicBezTo>
                <a:cubicBezTo>
                  <a:pt x="244897" y="130894"/>
                  <a:pt x="251073" y="134689"/>
                  <a:pt x="254124" y="140791"/>
                </a:cubicBezTo>
                <a:lnTo>
                  <a:pt x="271388" y="175245"/>
                </a:lnTo>
                <a:cubicBezTo>
                  <a:pt x="272430" y="177254"/>
                  <a:pt x="274439" y="178519"/>
                  <a:pt x="276746" y="178519"/>
                </a:cubicBezTo>
                <a:lnTo>
                  <a:pt x="368722" y="178519"/>
                </a:lnTo>
                <a:cubicBezTo>
                  <a:pt x="376535" y="160437"/>
                  <a:pt x="381074" y="142280"/>
                  <a:pt x="381074" y="124718"/>
                </a:cubicBezTo>
                <a:lnTo>
                  <a:pt x="381074" y="122783"/>
                </a:lnTo>
                <a:cubicBezTo>
                  <a:pt x="381000" y="68163"/>
                  <a:pt x="336649" y="23812"/>
                  <a:pt x="281955" y="23812"/>
                </a:cubicBezTo>
                <a:cubicBezTo>
                  <a:pt x="250180" y="23812"/>
                  <a:pt x="220266" y="39067"/>
                  <a:pt x="201662" y="64815"/>
                </a:cubicBezTo>
                <a:lnTo>
                  <a:pt x="190500" y="80218"/>
                </a:lnTo>
                <a:close/>
                <a:moveTo>
                  <a:pt x="349448" y="214313"/>
                </a:moveTo>
                <a:lnTo>
                  <a:pt x="276671" y="214313"/>
                </a:lnTo>
                <a:cubicBezTo>
                  <a:pt x="260896" y="214313"/>
                  <a:pt x="246459" y="205383"/>
                  <a:pt x="239390" y="191244"/>
                </a:cubicBezTo>
                <a:lnTo>
                  <a:pt x="238125" y="188714"/>
                </a:lnTo>
                <a:lnTo>
                  <a:pt x="206499" y="252040"/>
                </a:lnTo>
                <a:cubicBezTo>
                  <a:pt x="203448" y="258217"/>
                  <a:pt x="197048" y="262086"/>
                  <a:pt x="190128" y="261938"/>
                </a:cubicBezTo>
                <a:cubicBezTo>
                  <a:pt x="183207" y="261789"/>
                  <a:pt x="177031" y="257696"/>
                  <a:pt x="174203" y="251445"/>
                </a:cubicBezTo>
                <a:lnTo>
                  <a:pt x="137517" y="169962"/>
                </a:lnTo>
                <a:lnTo>
                  <a:pt x="129704" y="188714"/>
                </a:lnTo>
                <a:cubicBezTo>
                  <a:pt x="123230" y="204267"/>
                  <a:pt x="108049" y="214387"/>
                  <a:pt x="91232" y="214387"/>
                </a:cubicBezTo>
                <a:lnTo>
                  <a:pt x="31552" y="214387"/>
                </a:lnTo>
                <a:cubicBezTo>
                  <a:pt x="66675" y="269304"/>
                  <a:pt x="123081" y="319832"/>
                  <a:pt x="158353" y="346770"/>
                </a:cubicBezTo>
                <a:cubicBezTo>
                  <a:pt x="167580" y="353764"/>
                  <a:pt x="178891" y="357262"/>
                  <a:pt x="190426" y="357262"/>
                </a:cubicBezTo>
                <a:cubicBezTo>
                  <a:pt x="201960" y="357262"/>
                  <a:pt x="213345" y="353839"/>
                  <a:pt x="222498" y="346770"/>
                </a:cubicBezTo>
                <a:cubicBezTo>
                  <a:pt x="257919" y="319757"/>
                  <a:pt x="314325" y="269230"/>
                  <a:pt x="349448" y="214313"/>
                </a:cubicBezTo>
                <a:close/>
              </a:path>
            </a:pathLst>
          </a:custGeom>
          <a:solidFill>
            <a:schemeClr val="accent2"/>
          </a:solidFill>
        </p:spPr>
      </p:sp>
      <p:sp>
        <p:nvSpPr>
          <p:cNvPr id="11" name="Text 8"/>
          <p:cNvSpPr/>
          <p:nvPr>
            <p:custDataLst>
              <p:tags r:id="rId7"/>
            </p:custDataLst>
          </p:nvPr>
        </p:nvSpPr>
        <p:spPr>
          <a:xfrm>
            <a:off x="7080249" y="2908300"/>
            <a:ext cx="21844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爱情三元</a:t>
            </a:r>
          </a:p>
        </p:txBody>
      </p:sp>
      <p:sp>
        <p:nvSpPr>
          <p:cNvPr id="12" name="Text 9"/>
          <p:cNvSpPr/>
          <p:nvPr>
            <p:custDataLst>
              <p:tags r:id="rId8"/>
            </p:custDataLst>
          </p:nvPr>
        </p:nvSpPr>
        <p:spPr>
          <a:xfrm>
            <a:off x="6985000" y="3429000"/>
            <a:ext cx="3378200" cy="381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激情、亲密、承诺的配比</a:t>
            </a:r>
          </a:p>
        </p:txBody>
      </p:sp>
      <p:sp>
        <p:nvSpPr>
          <p:cNvPr id="13" name="Shape 10"/>
          <p:cNvSpPr/>
          <p:nvPr>
            <p:custDataLst>
              <p:tags r:id="rId9"/>
            </p:custDataLst>
          </p:nvPr>
        </p:nvSpPr>
        <p:spPr>
          <a:xfrm>
            <a:off x="1828800" y="4140200"/>
            <a:ext cx="4165600" cy="1016000"/>
          </a:xfrm>
          <a:custGeom>
            <a:avLst/>
            <a:gdLst/>
            <a:ahLst/>
            <a:cxnLst/>
            <a:rect l="l" t="t" r="r" b="b"/>
            <a:pathLst>
              <a:path w="4165600" h="1016000">
                <a:moveTo>
                  <a:pt x="101600" y="0"/>
                </a:moveTo>
                <a:lnTo>
                  <a:pt x="4064000" y="0"/>
                </a:lnTo>
                <a:cubicBezTo>
                  <a:pt x="4120075" y="0"/>
                  <a:pt x="4165600" y="45525"/>
                  <a:pt x="4165600" y="101600"/>
                </a:cubicBezTo>
                <a:lnTo>
                  <a:pt x="4165600" y="914400"/>
                </a:lnTo>
                <a:cubicBezTo>
                  <a:pt x="4165600" y="970475"/>
                  <a:pt x="4120075" y="1016000"/>
                  <a:pt x="40640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ADD8E6"/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4" name="Shape 11"/>
          <p:cNvSpPr/>
          <p:nvPr>
            <p:custDataLst>
              <p:tags r:id="rId10"/>
            </p:custDataLst>
          </p:nvPr>
        </p:nvSpPr>
        <p:spPr>
          <a:xfrm>
            <a:off x="2082800" y="44577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86841" y="25152"/>
                </a:moveTo>
                <a:cubicBezTo>
                  <a:pt x="90190" y="20613"/>
                  <a:pt x="95548" y="17859"/>
                  <a:pt x="101203" y="17859"/>
                </a:cubicBezTo>
                <a:lnTo>
                  <a:pt x="279797" y="17859"/>
                </a:lnTo>
                <a:cubicBezTo>
                  <a:pt x="285452" y="17859"/>
                  <a:pt x="290810" y="20538"/>
                  <a:pt x="294159" y="25152"/>
                </a:cubicBezTo>
                <a:lnTo>
                  <a:pt x="377503" y="138261"/>
                </a:lnTo>
                <a:cubicBezTo>
                  <a:pt x="382563" y="145107"/>
                  <a:pt x="382042" y="154558"/>
                  <a:pt x="376386" y="160883"/>
                </a:cubicBezTo>
                <a:lnTo>
                  <a:pt x="203746" y="351383"/>
                </a:lnTo>
                <a:cubicBezTo>
                  <a:pt x="200397" y="355104"/>
                  <a:pt x="195560" y="357262"/>
                  <a:pt x="190500" y="357262"/>
                </a:cubicBezTo>
                <a:cubicBezTo>
                  <a:pt x="185440" y="357262"/>
                  <a:pt x="180677" y="355104"/>
                  <a:pt x="177254" y="351383"/>
                </a:cubicBezTo>
                <a:lnTo>
                  <a:pt x="4614" y="160883"/>
                </a:lnTo>
                <a:cubicBezTo>
                  <a:pt x="-1116" y="154558"/>
                  <a:pt x="-1563" y="145107"/>
                  <a:pt x="3497" y="138261"/>
                </a:cubicBezTo>
                <a:lnTo>
                  <a:pt x="86841" y="25152"/>
                </a:lnTo>
                <a:close/>
                <a:moveTo>
                  <a:pt x="115491" y="54769"/>
                </a:moveTo>
                <a:cubicBezTo>
                  <a:pt x="113035" y="56629"/>
                  <a:pt x="112365" y="59978"/>
                  <a:pt x="113928" y="62582"/>
                </a:cubicBezTo>
                <a:lnTo>
                  <a:pt x="156642" y="133796"/>
                </a:lnTo>
                <a:lnTo>
                  <a:pt x="47104" y="142875"/>
                </a:lnTo>
                <a:cubicBezTo>
                  <a:pt x="44053" y="143098"/>
                  <a:pt x="41672" y="145703"/>
                  <a:pt x="41672" y="148828"/>
                </a:cubicBezTo>
                <a:cubicBezTo>
                  <a:pt x="41672" y="151954"/>
                  <a:pt x="44053" y="154484"/>
                  <a:pt x="47104" y="154781"/>
                </a:cubicBezTo>
                <a:lnTo>
                  <a:pt x="189979" y="166688"/>
                </a:lnTo>
                <a:cubicBezTo>
                  <a:pt x="190277" y="166688"/>
                  <a:pt x="190649" y="166688"/>
                  <a:pt x="190946" y="166688"/>
                </a:cubicBezTo>
                <a:lnTo>
                  <a:pt x="333821" y="154781"/>
                </a:lnTo>
                <a:cubicBezTo>
                  <a:pt x="336872" y="154558"/>
                  <a:pt x="339254" y="151954"/>
                  <a:pt x="339254" y="148828"/>
                </a:cubicBezTo>
                <a:cubicBezTo>
                  <a:pt x="339254" y="145703"/>
                  <a:pt x="336872" y="143173"/>
                  <a:pt x="333821" y="142875"/>
                </a:cubicBezTo>
                <a:lnTo>
                  <a:pt x="224284" y="133722"/>
                </a:lnTo>
                <a:lnTo>
                  <a:pt x="266998" y="62582"/>
                </a:lnTo>
                <a:cubicBezTo>
                  <a:pt x="268560" y="59978"/>
                  <a:pt x="267891" y="56555"/>
                  <a:pt x="265435" y="54769"/>
                </a:cubicBezTo>
                <a:cubicBezTo>
                  <a:pt x="262979" y="52983"/>
                  <a:pt x="259556" y="53280"/>
                  <a:pt x="257473" y="55513"/>
                </a:cubicBezTo>
                <a:lnTo>
                  <a:pt x="190500" y="128141"/>
                </a:lnTo>
                <a:lnTo>
                  <a:pt x="123453" y="55513"/>
                </a:lnTo>
                <a:cubicBezTo>
                  <a:pt x="121369" y="53280"/>
                  <a:pt x="117946" y="52983"/>
                  <a:pt x="115491" y="54769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</p:sp>
      <p:sp>
        <p:nvSpPr>
          <p:cNvPr id="15" name="Text 12"/>
          <p:cNvSpPr/>
          <p:nvPr>
            <p:custDataLst>
              <p:tags r:id="rId11"/>
            </p:custDataLst>
          </p:nvPr>
        </p:nvSpPr>
        <p:spPr>
          <a:xfrm>
            <a:off x="2743200" y="4140200"/>
            <a:ext cx="18288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价值观排序</a:t>
            </a:r>
          </a:p>
        </p:txBody>
      </p:sp>
      <p:sp>
        <p:nvSpPr>
          <p:cNvPr id="16" name="Text 13"/>
          <p:cNvSpPr/>
          <p:nvPr>
            <p:custDataLst>
              <p:tags r:id="rId12"/>
            </p:custDataLst>
          </p:nvPr>
        </p:nvSpPr>
        <p:spPr>
          <a:xfrm>
            <a:off x="2711449" y="4699000"/>
            <a:ext cx="2815167" cy="381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我最看重的核心要素</a:t>
            </a:r>
          </a:p>
        </p:txBody>
      </p:sp>
      <p:sp>
        <p:nvSpPr>
          <p:cNvPr id="17" name="Shape 14"/>
          <p:cNvSpPr/>
          <p:nvPr>
            <p:custDataLst>
              <p:tags r:id="rId13"/>
            </p:custDataLst>
          </p:nvPr>
        </p:nvSpPr>
        <p:spPr>
          <a:xfrm>
            <a:off x="6197600" y="4140200"/>
            <a:ext cx="4165600" cy="1016000"/>
          </a:xfrm>
          <a:custGeom>
            <a:avLst/>
            <a:gdLst/>
            <a:ahLst/>
            <a:cxnLst/>
            <a:rect l="l" t="t" r="r" b="b"/>
            <a:pathLst>
              <a:path w="4165600" h="1016000">
                <a:moveTo>
                  <a:pt x="101600" y="0"/>
                </a:moveTo>
                <a:lnTo>
                  <a:pt x="4064000" y="0"/>
                </a:lnTo>
                <a:cubicBezTo>
                  <a:pt x="4120075" y="0"/>
                  <a:pt x="4165600" y="45525"/>
                  <a:pt x="4165600" y="101600"/>
                </a:cubicBezTo>
                <a:lnTo>
                  <a:pt x="4165600" y="914400"/>
                </a:lnTo>
                <a:cubicBezTo>
                  <a:pt x="4165600" y="970475"/>
                  <a:pt x="4120075" y="1016000"/>
                  <a:pt x="4064000" y="1016000"/>
                </a:cubicBezTo>
                <a:lnTo>
                  <a:pt x="101600" y="1016000"/>
                </a:lnTo>
                <a:cubicBezTo>
                  <a:pt x="45525" y="1016000"/>
                  <a:pt x="0" y="970475"/>
                  <a:pt x="0" y="914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E6E6FA"/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8" name="Shape 15"/>
          <p:cNvSpPr/>
          <p:nvPr>
            <p:custDataLst>
              <p:tags r:id="rId14"/>
            </p:custDataLst>
          </p:nvPr>
        </p:nvSpPr>
        <p:spPr>
          <a:xfrm>
            <a:off x="6451600" y="44577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798" y="0"/>
                </a:moveTo>
                <a:cubicBezTo>
                  <a:pt x="177626" y="0"/>
                  <a:pt x="166985" y="10641"/>
                  <a:pt x="166985" y="23812"/>
                </a:cubicBezTo>
                <a:lnTo>
                  <a:pt x="166985" y="47625"/>
                </a:lnTo>
                <a:lnTo>
                  <a:pt x="47923" y="47625"/>
                </a:lnTo>
                <a:cubicBezTo>
                  <a:pt x="34751" y="47625"/>
                  <a:pt x="24110" y="58266"/>
                  <a:pt x="24110" y="71438"/>
                </a:cubicBezTo>
                <a:lnTo>
                  <a:pt x="24110" y="119063"/>
                </a:lnTo>
                <a:cubicBezTo>
                  <a:pt x="24110" y="132234"/>
                  <a:pt x="34751" y="142875"/>
                  <a:pt x="47923" y="142875"/>
                </a:cubicBezTo>
                <a:lnTo>
                  <a:pt x="166985" y="142875"/>
                </a:lnTo>
                <a:lnTo>
                  <a:pt x="166985" y="190500"/>
                </a:lnTo>
                <a:lnTo>
                  <a:pt x="52834" y="190500"/>
                </a:lnTo>
                <a:cubicBezTo>
                  <a:pt x="49709" y="190500"/>
                  <a:pt x="46658" y="191765"/>
                  <a:pt x="44425" y="193997"/>
                </a:cubicBezTo>
                <a:lnTo>
                  <a:pt x="8706" y="229716"/>
                </a:lnTo>
                <a:cubicBezTo>
                  <a:pt x="4093" y="234330"/>
                  <a:pt x="4093" y="241920"/>
                  <a:pt x="8706" y="246534"/>
                </a:cubicBezTo>
                <a:lnTo>
                  <a:pt x="44425" y="282253"/>
                </a:lnTo>
                <a:cubicBezTo>
                  <a:pt x="46658" y="284485"/>
                  <a:pt x="49709" y="285750"/>
                  <a:pt x="52834" y="285750"/>
                </a:cubicBezTo>
                <a:lnTo>
                  <a:pt x="166985" y="285750"/>
                </a:lnTo>
                <a:lnTo>
                  <a:pt x="166985" y="357188"/>
                </a:lnTo>
                <a:cubicBezTo>
                  <a:pt x="166985" y="370359"/>
                  <a:pt x="177626" y="381000"/>
                  <a:pt x="190798" y="381000"/>
                </a:cubicBezTo>
                <a:cubicBezTo>
                  <a:pt x="203969" y="381000"/>
                  <a:pt x="214610" y="370359"/>
                  <a:pt x="214610" y="357188"/>
                </a:cubicBezTo>
                <a:lnTo>
                  <a:pt x="214610" y="285750"/>
                </a:lnTo>
                <a:lnTo>
                  <a:pt x="333673" y="285750"/>
                </a:lnTo>
                <a:cubicBezTo>
                  <a:pt x="346844" y="285750"/>
                  <a:pt x="357485" y="275109"/>
                  <a:pt x="357485" y="261938"/>
                </a:cubicBezTo>
                <a:lnTo>
                  <a:pt x="357485" y="214313"/>
                </a:lnTo>
                <a:cubicBezTo>
                  <a:pt x="357485" y="201141"/>
                  <a:pt x="346844" y="190500"/>
                  <a:pt x="333673" y="190500"/>
                </a:cubicBezTo>
                <a:lnTo>
                  <a:pt x="214610" y="190500"/>
                </a:lnTo>
                <a:lnTo>
                  <a:pt x="214610" y="142875"/>
                </a:lnTo>
                <a:lnTo>
                  <a:pt x="328761" y="142875"/>
                </a:lnTo>
                <a:cubicBezTo>
                  <a:pt x="331887" y="142875"/>
                  <a:pt x="334938" y="141610"/>
                  <a:pt x="337170" y="139378"/>
                </a:cubicBezTo>
                <a:lnTo>
                  <a:pt x="372889" y="103659"/>
                </a:lnTo>
                <a:cubicBezTo>
                  <a:pt x="377503" y="99045"/>
                  <a:pt x="377503" y="91455"/>
                  <a:pt x="372889" y="86841"/>
                </a:cubicBezTo>
                <a:lnTo>
                  <a:pt x="337170" y="51122"/>
                </a:lnTo>
                <a:cubicBezTo>
                  <a:pt x="334938" y="48890"/>
                  <a:pt x="331887" y="47625"/>
                  <a:pt x="328761" y="47625"/>
                </a:cubicBezTo>
                <a:lnTo>
                  <a:pt x="214610" y="47625"/>
                </a:lnTo>
                <a:lnTo>
                  <a:pt x="214610" y="23813"/>
                </a:lnTo>
                <a:cubicBezTo>
                  <a:pt x="214610" y="10641"/>
                  <a:pt x="203969" y="0"/>
                  <a:pt x="190798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</p:sp>
      <p:sp>
        <p:nvSpPr>
          <p:cNvPr id="19" name="Text 16"/>
          <p:cNvSpPr/>
          <p:nvPr>
            <p:custDataLst>
              <p:tags r:id="rId15"/>
            </p:custDataLst>
          </p:nvPr>
        </p:nvSpPr>
        <p:spPr>
          <a:xfrm>
            <a:off x="7080250" y="4140200"/>
            <a:ext cx="20066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理想关系画像</a:t>
            </a:r>
          </a:p>
        </p:txBody>
      </p:sp>
      <p:sp>
        <p:nvSpPr>
          <p:cNvPr id="20" name="Text 17"/>
          <p:cNvSpPr/>
          <p:nvPr>
            <p:custDataLst>
              <p:tags r:id="rId16"/>
            </p:custDataLst>
          </p:nvPr>
        </p:nvSpPr>
        <p:spPr>
          <a:xfrm>
            <a:off x="7080249" y="4711700"/>
            <a:ext cx="3096683" cy="381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我渴望的亲密关系模样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77800" y="1299231"/>
            <a:ext cx="59182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静默填写：与自我对话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77800" y="2336800"/>
            <a:ext cx="5537200" cy="609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现在，是时候静下心来，完成你的爱情地图了。这不是考试，而是一场真诚的自我对账。</a:t>
            </a:r>
            <a:endParaRPr lang="en-US" sz="2400" dirty="0"/>
          </a:p>
        </p:txBody>
      </p:sp>
      <p:sp>
        <p:nvSpPr>
          <p:cNvPr id="5" name="Shape 2"/>
          <p:cNvSpPr/>
          <p:nvPr>
            <p:custDataLst>
              <p:tags r:id="rId1"/>
            </p:custDataLst>
          </p:nvPr>
        </p:nvSpPr>
        <p:spPr>
          <a:xfrm>
            <a:off x="304800" y="36068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6" name="Text 3"/>
          <p:cNvSpPr/>
          <p:nvPr>
            <p:custDataLst>
              <p:tags r:id="rId2"/>
            </p:custDataLst>
          </p:nvPr>
        </p:nvSpPr>
        <p:spPr>
          <a:xfrm>
            <a:off x="591820" y="3543314"/>
            <a:ext cx="42672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诚实面对内心的渴望与恐惧。</a:t>
            </a:r>
          </a:p>
        </p:txBody>
      </p:sp>
      <p:sp>
        <p:nvSpPr>
          <p:cNvPr id="7" name="Shape 4"/>
          <p:cNvSpPr/>
          <p:nvPr>
            <p:custDataLst>
              <p:tags r:id="rId3"/>
            </p:custDataLst>
          </p:nvPr>
        </p:nvSpPr>
        <p:spPr>
          <a:xfrm>
            <a:off x="304800" y="444246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8" name="Text 5"/>
          <p:cNvSpPr/>
          <p:nvPr>
            <p:custDataLst>
              <p:tags r:id="rId4"/>
            </p:custDataLst>
          </p:nvPr>
        </p:nvSpPr>
        <p:spPr>
          <a:xfrm>
            <a:off x="660400" y="4379609"/>
            <a:ext cx="54864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允许自己写“不确定”或“想改变”。</a:t>
            </a:r>
          </a:p>
        </p:txBody>
      </p:sp>
      <p:sp>
        <p:nvSpPr>
          <p:cNvPr id="9" name="Shape 6"/>
          <p:cNvSpPr/>
          <p:nvPr>
            <p:custDataLst>
              <p:tags r:id="rId5"/>
            </p:custDataLst>
          </p:nvPr>
        </p:nvSpPr>
        <p:spPr>
          <a:xfrm>
            <a:off x="304800" y="5278755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10" name="Text 7"/>
          <p:cNvSpPr/>
          <p:nvPr>
            <p:custDataLst>
              <p:tags r:id="rId6"/>
            </p:custDataLst>
          </p:nvPr>
        </p:nvSpPr>
        <p:spPr>
          <a:xfrm>
            <a:off x="660400" y="5215904"/>
            <a:ext cx="51816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这份地图只属于你，是未来的导航。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244A8C-2FDA-F90E-CB2B-D5590CC75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" r="2119"/>
          <a:stretch>
            <a:fillRect/>
          </a:stretch>
        </p:blipFill>
        <p:spPr bwMode="auto">
          <a:xfrm>
            <a:off x="5943600" y="1249362"/>
            <a:ext cx="6248400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多元碰撞：尊重差异实验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0" y="1239520"/>
            <a:ext cx="12065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案例研讨：当事业型遇上陪伴型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254000" y="2242819"/>
            <a:ext cx="4597400" cy="2000407"/>
          </a:xfrm>
          <a:custGeom>
            <a:avLst/>
            <a:gdLst/>
            <a:ahLst/>
            <a:cxnLst/>
            <a:rect l="l" t="t" r="r" b="b"/>
            <a:pathLst>
              <a:path w="4673600" h="1473200">
                <a:moveTo>
                  <a:pt x="101607" y="0"/>
                </a:moveTo>
                <a:lnTo>
                  <a:pt x="4571993" y="0"/>
                </a:lnTo>
                <a:cubicBezTo>
                  <a:pt x="4628109" y="0"/>
                  <a:pt x="4673600" y="45491"/>
                  <a:pt x="4673600" y="101607"/>
                </a:cubicBezTo>
                <a:lnTo>
                  <a:pt x="4673600" y="1371593"/>
                </a:lnTo>
                <a:cubicBezTo>
                  <a:pt x="4673600" y="1427709"/>
                  <a:pt x="4628109" y="1473200"/>
                  <a:pt x="4571993" y="1473200"/>
                </a:cubicBezTo>
                <a:lnTo>
                  <a:pt x="101607" y="1473200"/>
                </a:lnTo>
                <a:cubicBezTo>
                  <a:pt x="45491" y="1473200"/>
                  <a:pt x="0" y="1427709"/>
                  <a:pt x="0" y="1371593"/>
                </a:cubicBezTo>
                <a:lnTo>
                  <a:pt x="0" y="101607"/>
                </a:lnTo>
                <a:cubicBezTo>
                  <a:pt x="0" y="45528"/>
                  <a:pt x="45528" y="0"/>
                  <a:pt x="101607" y="0"/>
                </a:cubicBezTo>
                <a:close/>
              </a:path>
            </a:pathLst>
          </a:custGeom>
          <a:solidFill>
            <a:srgbClr val="E6E6FA"/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" name="Shape 2"/>
          <p:cNvSpPr/>
          <p:nvPr/>
        </p:nvSpPr>
        <p:spPr>
          <a:xfrm>
            <a:off x="507999" y="2441753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19062" y="28575"/>
                </a:moveTo>
                <a:lnTo>
                  <a:pt x="185738" y="28575"/>
                </a:lnTo>
                <a:cubicBezTo>
                  <a:pt x="188357" y="28575"/>
                  <a:pt x="190500" y="30718"/>
                  <a:pt x="190500" y="33338"/>
                </a:cubicBezTo>
                <a:lnTo>
                  <a:pt x="190500" y="57150"/>
                </a:lnTo>
                <a:lnTo>
                  <a:pt x="114300" y="57150"/>
                </a:lnTo>
                <a:lnTo>
                  <a:pt x="114300" y="33338"/>
                </a:lnTo>
                <a:cubicBezTo>
                  <a:pt x="114300" y="30718"/>
                  <a:pt x="116443" y="28575"/>
                  <a:pt x="119062" y="28575"/>
                </a:cubicBezTo>
                <a:close/>
                <a:moveTo>
                  <a:pt x="85725" y="33338"/>
                </a:moveTo>
                <a:lnTo>
                  <a:pt x="85725" y="57150"/>
                </a:lnTo>
                <a:lnTo>
                  <a:pt x="38100" y="57150"/>
                </a:lnTo>
                <a:cubicBezTo>
                  <a:pt x="17085" y="57150"/>
                  <a:pt x="0" y="74235"/>
                  <a:pt x="0" y="95250"/>
                </a:cubicBezTo>
                <a:lnTo>
                  <a:pt x="0" y="152400"/>
                </a:lnTo>
                <a:lnTo>
                  <a:pt x="304800" y="152400"/>
                </a:lnTo>
                <a:lnTo>
                  <a:pt x="304800" y="95250"/>
                </a:lnTo>
                <a:cubicBezTo>
                  <a:pt x="304800" y="74235"/>
                  <a:pt x="287715" y="57150"/>
                  <a:pt x="266700" y="57150"/>
                </a:cubicBezTo>
                <a:lnTo>
                  <a:pt x="219075" y="57150"/>
                </a:lnTo>
                <a:lnTo>
                  <a:pt x="219075" y="33338"/>
                </a:lnTo>
                <a:cubicBezTo>
                  <a:pt x="219075" y="14942"/>
                  <a:pt x="204133" y="0"/>
                  <a:pt x="185738" y="0"/>
                </a:cubicBezTo>
                <a:lnTo>
                  <a:pt x="119062" y="0"/>
                </a:lnTo>
                <a:cubicBezTo>
                  <a:pt x="100667" y="0"/>
                  <a:pt x="85725" y="14942"/>
                  <a:pt x="85725" y="33338"/>
                </a:cubicBezTo>
                <a:close/>
                <a:moveTo>
                  <a:pt x="304800" y="180975"/>
                </a:moveTo>
                <a:lnTo>
                  <a:pt x="190500" y="180975"/>
                </a:lnTo>
                <a:lnTo>
                  <a:pt x="190500" y="190500"/>
                </a:lnTo>
                <a:cubicBezTo>
                  <a:pt x="190500" y="201037"/>
                  <a:pt x="181987" y="209550"/>
                  <a:pt x="171450" y="209550"/>
                </a:cubicBezTo>
                <a:lnTo>
                  <a:pt x="133350" y="209550"/>
                </a:lnTo>
                <a:cubicBezTo>
                  <a:pt x="122813" y="209550"/>
                  <a:pt x="114300" y="201037"/>
                  <a:pt x="114300" y="190500"/>
                </a:cubicBezTo>
                <a:lnTo>
                  <a:pt x="114300" y="180975"/>
                </a:lnTo>
                <a:lnTo>
                  <a:pt x="0" y="180975"/>
                </a:lnTo>
                <a:lnTo>
                  <a:pt x="0" y="247650"/>
                </a:lnTo>
                <a:cubicBezTo>
                  <a:pt x="0" y="268665"/>
                  <a:pt x="17085" y="285750"/>
                  <a:pt x="38100" y="285750"/>
                </a:cubicBezTo>
                <a:lnTo>
                  <a:pt x="266700" y="285750"/>
                </a:lnTo>
                <a:cubicBezTo>
                  <a:pt x="287715" y="285750"/>
                  <a:pt x="304800" y="268665"/>
                  <a:pt x="304800" y="247650"/>
                </a:cubicBezTo>
                <a:lnTo>
                  <a:pt x="304800" y="18097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</p:sp>
      <p:sp>
        <p:nvSpPr>
          <p:cNvPr id="6" name="Text 3"/>
          <p:cNvSpPr/>
          <p:nvPr/>
        </p:nvSpPr>
        <p:spPr>
          <a:xfrm>
            <a:off x="990599" y="2268220"/>
            <a:ext cx="1690955" cy="7289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事业型 (A)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254000" y="3187700"/>
            <a:ext cx="44450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“我希望趁年轻拼事业，异地恋也没关系。”</a:t>
            </a:r>
          </a:p>
        </p:txBody>
      </p:sp>
      <p:sp>
        <p:nvSpPr>
          <p:cNvPr id="8" name="Text 5"/>
          <p:cNvSpPr/>
          <p:nvPr/>
        </p:nvSpPr>
        <p:spPr>
          <a:xfrm>
            <a:off x="457200" y="3790950"/>
            <a:ext cx="3693560" cy="48895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核心价值: </a:t>
            </a:r>
            <a:r>
              <a:rPr lang="en-US" sz="2800" b="1" dirty="0">
                <a:solidFill>
                  <a:srgbClr val="FFFFFF"/>
                </a:solidFill>
                <a:highlight>
                  <a:srgbClr val="D8BFD8">
                    <a:alpha val="100000"/>
                  </a:srgbClr>
                </a:highlight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成长</a:t>
            </a:r>
            <a:endParaRPr lang="en-US" sz="2800" dirty="0"/>
          </a:p>
        </p:txBody>
      </p:sp>
      <p:sp>
        <p:nvSpPr>
          <p:cNvPr id="9" name="Text 6"/>
          <p:cNvSpPr/>
          <p:nvPr/>
        </p:nvSpPr>
        <p:spPr>
          <a:xfrm>
            <a:off x="4775200" y="3149600"/>
            <a:ext cx="26416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VS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Shape 7"/>
          <p:cNvSpPr/>
          <p:nvPr/>
        </p:nvSpPr>
        <p:spPr>
          <a:xfrm>
            <a:off x="7264400" y="2242819"/>
            <a:ext cx="4597400" cy="2000407"/>
          </a:xfrm>
          <a:custGeom>
            <a:avLst/>
            <a:gdLst/>
            <a:ahLst/>
            <a:cxnLst/>
            <a:rect l="l" t="t" r="r" b="b"/>
            <a:pathLst>
              <a:path w="4673600" h="1473200">
                <a:moveTo>
                  <a:pt x="101607" y="0"/>
                </a:moveTo>
                <a:lnTo>
                  <a:pt x="4571993" y="0"/>
                </a:lnTo>
                <a:cubicBezTo>
                  <a:pt x="4628109" y="0"/>
                  <a:pt x="4673600" y="45491"/>
                  <a:pt x="4673600" y="101607"/>
                </a:cubicBezTo>
                <a:lnTo>
                  <a:pt x="4673600" y="1371593"/>
                </a:lnTo>
                <a:cubicBezTo>
                  <a:pt x="4673600" y="1427709"/>
                  <a:pt x="4628109" y="1473200"/>
                  <a:pt x="4571993" y="1473200"/>
                </a:cubicBezTo>
                <a:lnTo>
                  <a:pt x="101607" y="1473200"/>
                </a:lnTo>
                <a:cubicBezTo>
                  <a:pt x="45491" y="1473200"/>
                  <a:pt x="0" y="1427709"/>
                  <a:pt x="0" y="1371593"/>
                </a:cubicBezTo>
                <a:lnTo>
                  <a:pt x="0" y="101607"/>
                </a:lnTo>
                <a:cubicBezTo>
                  <a:pt x="0" y="45528"/>
                  <a:pt x="45528" y="0"/>
                  <a:pt x="101607" y="0"/>
                </a:cubicBezTo>
                <a:close/>
              </a:path>
            </a:pathLst>
          </a:custGeom>
          <a:solidFill>
            <a:srgbClr val="ADD8E6"/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zh-CN" altLang="en-US" dirty="0"/>
          </a:p>
        </p:txBody>
      </p:sp>
      <p:sp>
        <p:nvSpPr>
          <p:cNvPr id="11" name="Shape 8"/>
          <p:cNvSpPr/>
          <p:nvPr/>
        </p:nvSpPr>
        <p:spPr>
          <a:xfrm>
            <a:off x="7467600" y="2844800"/>
            <a:ext cx="381000" cy="304800"/>
          </a:xfrm>
          <a:custGeom>
            <a:avLst/>
            <a:gdLst/>
            <a:ahLst/>
            <a:cxnLst/>
            <a:rect l="l" t="t" r="r" b="b"/>
            <a:pathLst>
              <a:path w="381000" h="304800">
                <a:moveTo>
                  <a:pt x="85725" y="161925"/>
                </a:moveTo>
                <a:cubicBezTo>
                  <a:pt x="85725" y="133767"/>
                  <a:pt x="65365" y="110371"/>
                  <a:pt x="38576" y="105668"/>
                </a:cubicBezTo>
                <a:cubicBezTo>
                  <a:pt x="42863" y="67628"/>
                  <a:pt x="75128" y="38100"/>
                  <a:pt x="114300" y="38100"/>
                </a:cubicBezTo>
                <a:lnTo>
                  <a:pt x="266700" y="38100"/>
                </a:lnTo>
                <a:cubicBezTo>
                  <a:pt x="305872" y="38100"/>
                  <a:pt x="338138" y="67628"/>
                  <a:pt x="342424" y="105668"/>
                </a:cubicBezTo>
                <a:cubicBezTo>
                  <a:pt x="315635" y="110430"/>
                  <a:pt x="295275" y="133767"/>
                  <a:pt x="295275" y="161925"/>
                </a:cubicBezTo>
                <a:lnTo>
                  <a:pt x="295275" y="180975"/>
                </a:lnTo>
                <a:lnTo>
                  <a:pt x="85725" y="180975"/>
                </a:lnTo>
                <a:lnTo>
                  <a:pt x="85725" y="161925"/>
                </a:lnTo>
                <a:close/>
                <a:moveTo>
                  <a:pt x="0" y="228600"/>
                </a:moveTo>
                <a:lnTo>
                  <a:pt x="0" y="161925"/>
                </a:lnTo>
                <a:cubicBezTo>
                  <a:pt x="0" y="146149"/>
                  <a:pt x="12799" y="133350"/>
                  <a:pt x="28575" y="133350"/>
                </a:cubicBezTo>
                <a:cubicBezTo>
                  <a:pt x="44351" y="133350"/>
                  <a:pt x="57150" y="146149"/>
                  <a:pt x="57150" y="161925"/>
                </a:cubicBezTo>
                <a:lnTo>
                  <a:pt x="57150" y="209550"/>
                </a:lnTo>
                <a:lnTo>
                  <a:pt x="323850" y="209550"/>
                </a:lnTo>
                <a:lnTo>
                  <a:pt x="323850" y="161925"/>
                </a:lnTo>
                <a:cubicBezTo>
                  <a:pt x="323850" y="146149"/>
                  <a:pt x="336649" y="133350"/>
                  <a:pt x="352425" y="133350"/>
                </a:cubicBezTo>
                <a:cubicBezTo>
                  <a:pt x="368201" y="133350"/>
                  <a:pt x="381000" y="146149"/>
                  <a:pt x="381000" y="161925"/>
                </a:cubicBezTo>
                <a:lnTo>
                  <a:pt x="381000" y="228600"/>
                </a:lnTo>
                <a:cubicBezTo>
                  <a:pt x="381000" y="249615"/>
                  <a:pt x="363915" y="266700"/>
                  <a:pt x="342900" y="266700"/>
                </a:cubicBezTo>
                <a:lnTo>
                  <a:pt x="38100" y="266700"/>
                </a:lnTo>
                <a:cubicBezTo>
                  <a:pt x="17085" y="266700"/>
                  <a:pt x="0" y="249615"/>
                  <a:pt x="0" y="228600"/>
                </a:cubicBezTo>
                <a:close/>
              </a:path>
            </a:pathLst>
          </a:custGeom>
          <a:solidFill>
            <a:srgbClr val="ADD8E6"/>
          </a:solidFill>
        </p:spPr>
      </p:sp>
      <p:sp>
        <p:nvSpPr>
          <p:cNvPr id="12" name="Text 9"/>
          <p:cNvSpPr/>
          <p:nvPr/>
        </p:nvSpPr>
        <p:spPr>
          <a:xfrm>
            <a:off x="8012429" y="2242820"/>
            <a:ext cx="1707697" cy="7289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陪伴型 (B)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7416800" y="3140710"/>
            <a:ext cx="44450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“我需要每天见面，一起吃饭聊天，否则没安全感。”</a:t>
            </a:r>
          </a:p>
        </p:txBody>
      </p:sp>
      <p:sp>
        <p:nvSpPr>
          <p:cNvPr id="14" name="Text 11"/>
          <p:cNvSpPr/>
          <p:nvPr/>
        </p:nvSpPr>
        <p:spPr>
          <a:xfrm>
            <a:off x="7467600" y="3792855"/>
            <a:ext cx="3693560" cy="48895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核心价值: </a:t>
            </a:r>
            <a:r>
              <a:rPr lang="en-US" sz="2800" b="1" dirty="0">
                <a:solidFill>
                  <a:srgbClr val="FFFFFF"/>
                </a:solidFill>
                <a:highlight>
                  <a:srgbClr val="ADD8E6">
                    <a:alpha val="100000"/>
                  </a:srgbClr>
                </a:highlight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陪伴</a:t>
            </a:r>
            <a:endParaRPr lang="en-US" sz="2800" dirty="0"/>
          </a:p>
        </p:txBody>
      </p:sp>
      <p:sp>
        <p:nvSpPr>
          <p:cNvPr id="15" name="Shape 12"/>
          <p:cNvSpPr/>
          <p:nvPr/>
        </p:nvSpPr>
        <p:spPr>
          <a:xfrm>
            <a:off x="254000" y="4838700"/>
            <a:ext cx="11684000" cy="609600"/>
          </a:xfrm>
          <a:custGeom>
            <a:avLst/>
            <a:gdLst/>
            <a:ahLst/>
            <a:cxnLst/>
            <a:rect l="l" t="t" r="r" b="b"/>
            <a:pathLst>
              <a:path w="11684000" h="609600">
                <a:moveTo>
                  <a:pt x="101602" y="0"/>
                </a:moveTo>
                <a:lnTo>
                  <a:pt x="11582398" y="0"/>
                </a:lnTo>
                <a:cubicBezTo>
                  <a:pt x="11638511" y="0"/>
                  <a:pt x="11684000" y="45489"/>
                  <a:pt x="11684000" y="101602"/>
                </a:cubicBezTo>
                <a:lnTo>
                  <a:pt x="11684000" y="507998"/>
                </a:lnTo>
                <a:cubicBezTo>
                  <a:pt x="11684000" y="564111"/>
                  <a:pt x="11638511" y="609600"/>
                  <a:pt x="115823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3F4F6"/>
          </a:solidFill>
        </p:spPr>
      </p:sp>
      <p:sp>
        <p:nvSpPr>
          <p:cNvPr id="16" name="Text 13"/>
          <p:cNvSpPr/>
          <p:nvPr/>
        </p:nvSpPr>
        <p:spPr>
          <a:xfrm>
            <a:off x="254000" y="4991100"/>
            <a:ext cx="115824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讨论：这两种价值观都合理吗？他们该如何共处？</a:t>
            </a:r>
          </a:p>
        </p:txBody>
      </p:sp>
      <p:sp>
        <p:nvSpPr>
          <p:cNvPr id="17" name="Shape 2">
            <a:extLst>
              <a:ext uri="{FF2B5EF4-FFF2-40B4-BE49-F238E27FC236}">
                <a16:creationId xmlns:a16="http://schemas.microsoft.com/office/drawing/2014/main" id="{A8F1E08B-9D01-E84F-6F17-93B13015F015}"/>
              </a:ext>
            </a:extLst>
          </p:cNvPr>
          <p:cNvSpPr/>
          <p:nvPr/>
        </p:nvSpPr>
        <p:spPr>
          <a:xfrm>
            <a:off x="7505700" y="2461666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19062" y="28575"/>
                </a:moveTo>
                <a:lnTo>
                  <a:pt x="185738" y="28575"/>
                </a:lnTo>
                <a:cubicBezTo>
                  <a:pt x="188357" y="28575"/>
                  <a:pt x="190500" y="30718"/>
                  <a:pt x="190500" y="33338"/>
                </a:cubicBezTo>
                <a:lnTo>
                  <a:pt x="190500" y="57150"/>
                </a:lnTo>
                <a:lnTo>
                  <a:pt x="114300" y="57150"/>
                </a:lnTo>
                <a:lnTo>
                  <a:pt x="114300" y="33338"/>
                </a:lnTo>
                <a:cubicBezTo>
                  <a:pt x="114300" y="30718"/>
                  <a:pt x="116443" y="28575"/>
                  <a:pt x="119062" y="28575"/>
                </a:cubicBezTo>
                <a:close/>
                <a:moveTo>
                  <a:pt x="85725" y="33338"/>
                </a:moveTo>
                <a:lnTo>
                  <a:pt x="85725" y="57150"/>
                </a:lnTo>
                <a:lnTo>
                  <a:pt x="38100" y="57150"/>
                </a:lnTo>
                <a:cubicBezTo>
                  <a:pt x="17085" y="57150"/>
                  <a:pt x="0" y="74235"/>
                  <a:pt x="0" y="95250"/>
                </a:cubicBezTo>
                <a:lnTo>
                  <a:pt x="0" y="152400"/>
                </a:lnTo>
                <a:lnTo>
                  <a:pt x="304800" y="152400"/>
                </a:lnTo>
                <a:lnTo>
                  <a:pt x="304800" y="95250"/>
                </a:lnTo>
                <a:cubicBezTo>
                  <a:pt x="304800" y="74235"/>
                  <a:pt x="287715" y="57150"/>
                  <a:pt x="266700" y="57150"/>
                </a:cubicBezTo>
                <a:lnTo>
                  <a:pt x="219075" y="57150"/>
                </a:lnTo>
                <a:lnTo>
                  <a:pt x="219075" y="33338"/>
                </a:lnTo>
                <a:cubicBezTo>
                  <a:pt x="219075" y="14942"/>
                  <a:pt x="204133" y="0"/>
                  <a:pt x="185738" y="0"/>
                </a:cubicBezTo>
                <a:lnTo>
                  <a:pt x="119062" y="0"/>
                </a:lnTo>
                <a:cubicBezTo>
                  <a:pt x="100667" y="0"/>
                  <a:pt x="85725" y="14942"/>
                  <a:pt x="85725" y="33338"/>
                </a:cubicBezTo>
                <a:close/>
                <a:moveTo>
                  <a:pt x="304800" y="180975"/>
                </a:moveTo>
                <a:lnTo>
                  <a:pt x="190500" y="180975"/>
                </a:lnTo>
                <a:lnTo>
                  <a:pt x="190500" y="190500"/>
                </a:lnTo>
                <a:cubicBezTo>
                  <a:pt x="190500" y="201037"/>
                  <a:pt x="181987" y="209550"/>
                  <a:pt x="171450" y="209550"/>
                </a:cubicBezTo>
                <a:lnTo>
                  <a:pt x="133350" y="209550"/>
                </a:lnTo>
                <a:cubicBezTo>
                  <a:pt x="122813" y="209550"/>
                  <a:pt x="114300" y="201037"/>
                  <a:pt x="114300" y="190500"/>
                </a:cubicBezTo>
                <a:lnTo>
                  <a:pt x="114300" y="180975"/>
                </a:lnTo>
                <a:lnTo>
                  <a:pt x="0" y="180975"/>
                </a:lnTo>
                <a:lnTo>
                  <a:pt x="0" y="247650"/>
                </a:lnTo>
                <a:cubicBezTo>
                  <a:pt x="0" y="268665"/>
                  <a:pt x="17085" y="285750"/>
                  <a:pt x="38100" y="285750"/>
                </a:cubicBezTo>
                <a:lnTo>
                  <a:pt x="266700" y="285750"/>
                </a:lnTo>
                <a:cubicBezTo>
                  <a:pt x="287715" y="285750"/>
                  <a:pt x="304800" y="268665"/>
                  <a:pt x="304800" y="247650"/>
                </a:cubicBezTo>
                <a:lnTo>
                  <a:pt x="304800" y="18097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10000" y="1383030"/>
            <a:ext cx="4572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差异不是敌人，而是信息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1485900" y="2689225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cubicBezTo>
                  <a:pt x="241727" y="0"/>
                  <a:pt x="253782" y="7233"/>
                  <a:pt x="260033" y="18752"/>
                </a:cubicBezTo>
                <a:lnTo>
                  <a:pt x="452914" y="375940"/>
                </a:lnTo>
                <a:cubicBezTo>
                  <a:pt x="458897" y="387013"/>
                  <a:pt x="458629" y="400407"/>
                  <a:pt x="452199" y="411212"/>
                </a:cubicBezTo>
                <a:cubicBezTo>
                  <a:pt x="445770" y="422017"/>
                  <a:pt x="434072" y="428625"/>
                  <a:pt x="421481" y="428625"/>
                </a:cubicBezTo>
                <a:lnTo>
                  <a:pt x="35719" y="428625"/>
                </a:lnTo>
                <a:cubicBezTo>
                  <a:pt x="23128" y="428625"/>
                  <a:pt x="11519" y="422017"/>
                  <a:pt x="5001" y="411212"/>
                </a:cubicBezTo>
                <a:cubicBezTo>
                  <a:pt x="-1518" y="400407"/>
                  <a:pt x="-1697" y="387013"/>
                  <a:pt x="4286" y="375940"/>
                </a:cubicBezTo>
                <a:lnTo>
                  <a:pt x="197168" y="18752"/>
                </a:lnTo>
                <a:cubicBezTo>
                  <a:pt x="203418" y="7233"/>
                  <a:pt x="215473" y="0"/>
                  <a:pt x="228600" y="0"/>
                </a:cubicBezTo>
                <a:close/>
                <a:moveTo>
                  <a:pt x="228600" y="150019"/>
                </a:moveTo>
                <a:cubicBezTo>
                  <a:pt x="216724" y="150019"/>
                  <a:pt x="207169" y="159574"/>
                  <a:pt x="207169" y="171450"/>
                </a:cubicBezTo>
                <a:lnTo>
                  <a:pt x="207169" y="271463"/>
                </a:lnTo>
                <a:cubicBezTo>
                  <a:pt x="207169" y="283339"/>
                  <a:pt x="216724" y="292894"/>
                  <a:pt x="228600" y="292894"/>
                </a:cubicBezTo>
                <a:cubicBezTo>
                  <a:pt x="240476" y="292894"/>
                  <a:pt x="250031" y="283339"/>
                  <a:pt x="250031" y="271463"/>
                </a:cubicBezTo>
                <a:lnTo>
                  <a:pt x="250031" y="171450"/>
                </a:lnTo>
                <a:cubicBezTo>
                  <a:pt x="250031" y="159574"/>
                  <a:pt x="240476" y="150019"/>
                  <a:pt x="228600" y="150019"/>
                </a:cubicBezTo>
                <a:close/>
                <a:moveTo>
                  <a:pt x="252442" y="342900"/>
                </a:moveTo>
                <a:cubicBezTo>
                  <a:pt x="252985" y="334050"/>
                  <a:pt x="248571" y="325630"/>
                  <a:pt x="240985" y="321041"/>
                </a:cubicBezTo>
                <a:cubicBezTo>
                  <a:pt x="233398" y="316452"/>
                  <a:pt x="223891" y="316452"/>
                  <a:pt x="216305" y="321041"/>
                </a:cubicBezTo>
                <a:cubicBezTo>
                  <a:pt x="208718" y="325630"/>
                  <a:pt x="204305" y="334050"/>
                  <a:pt x="204847" y="342900"/>
                </a:cubicBezTo>
                <a:cubicBezTo>
                  <a:pt x="204305" y="351750"/>
                  <a:pt x="208718" y="360170"/>
                  <a:pt x="216305" y="364759"/>
                </a:cubicBezTo>
                <a:cubicBezTo>
                  <a:pt x="223891" y="369348"/>
                  <a:pt x="233398" y="369348"/>
                  <a:pt x="240985" y="364759"/>
                </a:cubicBezTo>
                <a:cubicBezTo>
                  <a:pt x="248571" y="360170"/>
                  <a:pt x="252985" y="351750"/>
                  <a:pt x="252442" y="342900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5" name="Text 2"/>
          <p:cNvSpPr/>
          <p:nvPr>
            <p:custDataLst>
              <p:tags r:id="rId1"/>
            </p:custDataLst>
          </p:nvPr>
        </p:nvSpPr>
        <p:spPr>
          <a:xfrm>
            <a:off x="1333500" y="3146425"/>
            <a:ext cx="762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冲突</a:t>
            </a:r>
            <a:endParaRPr lang="en-US" sz="1600" dirty="0"/>
          </a:p>
        </p:txBody>
      </p:sp>
      <p:sp>
        <p:nvSpPr>
          <p:cNvPr id="6" name="Text 3"/>
          <p:cNvSpPr/>
          <p:nvPr>
            <p:custDataLst>
              <p:tags r:id="rId2"/>
            </p:custDataLst>
          </p:nvPr>
        </p:nvSpPr>
        <p:spPr>
          <a:xfrm>
            <a:off x="914400" y="3860800"/>
            <a:ext cx="16002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表面上的需求对立</a:t>
            </a:r>
            <a:endParaRPr lang="en-US" sz="2400" dirty="0"/>
          </a:p>
        </p:txBody>
      </p:sp>
      <p:sp>
        <p:nvSpPr>
          <p:cNvPr id="7" name="Shape 4"/>
          <p:cNvSpPr/>
          <p:nvPr>
            <p:custDataLst>
              <p:tags r:id="rId3"/>
            </p:custDataLst>
          </p:nvPr>
        </p:nvSpPr>
        <p:spPr>
          <a:xfrm>
            <a:off x="3175000" y="3479800"/>
            <a:ext cx="1092200" cy="0"/>
          </a:xfrm>
          <a:prstGeom prst="line">
            <a:avLst/>
          </a:prstGeom>
          <a:noFill/>
          <a:ln w="50800">
            <a:solidFill>
              <a:srgbClr val="E6E6FA"/>
            </a:solidFill>
            <a:prstDash val="dash"/>
            <a:headEnd type="none"/>
            <a:tailEnd type="none"/>
          </a:ln>
        </p:spPr>
      </p:sp>
      <p:sp>
        <p:nvSpPr>
          <p:cNvPr id="8" name="Shape 5"/>
          <p:cNvSpPr/>
          <p:nvPr>
            <p:custDataLst>
              <p:tags r:id="rId4"/>
            </p:custDataLst>
          </p:nvPr>
        </p:nvSpPr>
        <p:spPr>
          <a:xfrm>
            <a:off x="4000500" y="3146425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505956" y="208419"/>
                </a:moveTo>
                <a:cubicBezTo>
                  <a:pt x="517118" y="219581"/>
                  <a:pt x="517118" y="237708"/>
                  <a:pt x="505956" y="248870"/>
                </a:cubicBezTo>
                <a:lnTo>
                  <a:pt x="391656" y="363170"/>
                </a:lnTo>
                <a:cubicBezTo>
                  <a:pt x="383441" y="371386"/>
                  <a:pt x="371207" y="373797"/>
                  <a:pt x="360491" y="369332"/>
                </a:cubicBezTo>
                <a:cubicBezTo>
                  <a:pt x="349776" y="364867"/>
                  <a:pt x="342900" y="354419"/>
                  <a:pt x="342900" y="342900"/>
                </a:cubicBezTo>
                <a:lnTo>
                  <a:pt x="342900" y="285750"/>
                </a:lnTo>
                <a:lnTo>
                  <a:pt x="42863" y="285750"/>
                </a:lnTo>
                <a:cubicBezTo>
                  <a:pt x="19199" y="285750"/>
                  <a:pt x="0" y="266551"/>
                  <a:pt x="0" y="242888"/>
                </a:cubicBezTo>
                <a:lnTo>
                  <a:pt x="0" y="214313"/>
                </a:lnTo>
                <a:cubicBezTo>
                  <a:pt x="0" y="190649"/>
                  <a:pt x="19199" y="171450"/>
                  <a:pt x="42863" y="171450"/>
                </a:cubicBezTo>
                <a:lnTo>
                  <a:pt x="342900" y="171450"/>
                </a:lnTo>
                <a:lnTo>
                  <a:pt x="342900" y="114300"/>
                </a:lnTo>
                <a:cubicBezTo>
                  <a:pt x="342900" y="102781"/>
                  <a:pt x="349865" y="92333"/>
                  <a:pt x="360581" y="87868"/>
                </a:cubicBezTo>
                <a:cubicBezTo>
                  <a:pt x="371296" y="83403"/>
                  <a:pt x="383530" y="85904"/>
                  <a:pt x="391745" y="94030"/>
                </a:cubicBezTo>
                <a:lnTo>
                  <a:pt x="506045" y="20833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</p:sp>
      <p:sp>
        <p:nvSpPr>
          <p:cNvPr id="9" name="Shape 6"/>
          <p:cNvSpPr/>
          <p:nvPr/>
        </p:nvSpPr>
        <p:spPr>
          <a:xfrm>
            <a:off x="5924550" y="2689225"/>
            <a:ext cx="342900" cy="457200"/>
          </a:xfrm>
          <a:custGeom>
            <a:avLst/>
            <a:gdLst/>
            <a:ahLst/>
            <a:cxnLst/>
            <a:rect l="l" t="t" r="r" b="b"/>
            <a:pathLst>
              <a:path w="342900" h="457200">
                <a:moveTo>
                  <a:pt x="261551" y="342900"/>
                </a:moveTo>
                <a:cubicBezTo>
                  <a:pt x="268069" y="322987"/>
                  <a:pt x="281107" y="304949"/>
                  <a:pt x="295841" y="289411"/>
                </a:cubicBezTo>
                <a:cubicBezTo>
                  <a:pt x="325041" y="258693"/>
                  <a:pt x="342900" y="217170"/>
                  <a:pt x="342900" y="171450"/>
                </a:cubicBezTo>
                <a:cubicBezTo>
                  <a:pt x="342900" y="76795"/>
                  <a:pt x="266105" y="0"/>
                  <a:pt x="171450" y="0"/>
                </a:cubicBezTo>
                <a:cubicBezTo>
                  <a:pt x="76795" y="0"/>
                  <a:pt x="0" y="76795"/>
                  <a:pt x="0" y="171450"/>
                </a:cubicBezTo>
                <a:cubicBezTo>
                  <a:pt x="0" y="217170"/>
                  <a:pt x="17859" y="258693"/>
                  <a:pt x="47059" y="289411"/>
                </a:cubicBezTo>
                <a:cubicBezTo>
                  <a:pt x="61793" y="304949"/>
                  <a:pt x="74920" y="322987"/>
                  <a:pt x="81349" y="342900"/>
                </a:cubicBezTo>
                <a:lnTo>
                  <a:pt x="261461" y="342900"/>
                </a:lnTo>
                <a:close/>
                <a:moveTo>
                  <a:pt x="257175" y="385763"/>
                </a:moveTo>
                <a:lnTo>
                  <a:pt x="85725" y="385763"/>
                </a:lnTo>
                <a:lnTo>
                  <a:pt x="85725" y="400050"/>
                </a:lnTo>
                <a:cubicBezTo>
                  <a:pt x="85725" y="439519"/>
                  <a:pt x="117693" y="471488"/>
                  <a:pt x="157163" y="471488"/>
                </a:cubicBezTo>
                <a:lnTo>
                  <a:pt x="185738" y="471488"/>
                </a:lnTo>
                <a:cubicBezTo>
                  <a:pt x="225207" y="471488"/>
                  <a:pt x="257175" y="439519"/>
                  <a:pt x="257175" y="400050"/>
                </a:cubicBezTo>
                <a:lnTo>
                  <a:pt x="257175" y="385763"/>
                </a:lnTo>
                <a:close/>
                <a:moveTo>
                  <a:pt x="164306" y="100013"/>
                </a:moveTo>
                <a:cubicBezTo>
                  <a:pt x="128766" y="100013"/>
                  <a:pt x="100013" y="128766"/>
                  <a:pt x="100013" y="164306"/>
                </a:cubicBezTo>
                <a:cubicBezTo>
                  <a:pt x="100013" y="176183"/>
                  <a:pt x="90458" y="185738"/>
                  <a:pt x="78581" y="185738"/>
                </a:cubicBezTo>
                <a:cubicBezTo>
                  <a:pt x="66705" y="185738"/>
                  <a:pt x="57150" y="176183"/>
                  <a:pt x="57150" y="164306"/>
                </a:cubicBezTo>
                <a:cubicBezTo>
                  <a:pt x="57150" y="105102"/>
                  <a:pt x="105102" y="57150"/>
                  <a:pt x="164306" y="57150"/>
                </a:cubicBezTo>
                <a:cubicBezTo>
                  <a:pt x="176183" y="57150"/>
                  <a:pt x="185738" y="66705"/>
                  <a:pt x="185738" y="78581"/>
                </a:cubicBezTo>
                <a:cubicBezTo>
                  <a:pt x="185738" y="90458"/>
                  <a:pt x="176183" y="100013"/>
                  <a:pt x="164306" y="100013"/>
                </a:cubicBezTo>
                <a:close/>
              </a:path>
            </a:pathLst>
          </a:custGeom>
          <a:solidFill>
            <a:srgbClr val="ADD8E6"/>
          </a:solidFill>
        </p:spPr>
      </p:sp>
      <p:sp>
        <p:nvSpPr>
          <p:cNvPr id="10" name="Text 7"/>
          <p:cNvSpPr/>
          <p:nvPr>
            <p:custDataLst>
              <p:tags r:id="rId5"/>
            </p:custDataLst>
          </p:nvPr>
        </p:nvSpPr>
        <p:spPr>
          <a:xfrm>
            <a:off x="5715000" y="3146425"/>
            <a:ext cx="762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理解</a:t>
            </a:r>
            <a:endParaRPr lang="en-US" sz="1600" dirty="0"/>
          </a:p>
        </p:txBody>
      </p:sp>
      <p:sp>
        <p:nvSpPr>
          <p:cNvPr id="11" name="Text 8"/>
          <p:cNvSpPr/>
          <p:nvPr>
            <p:custDataLst>
              <p:tags r:id="rId6"/>
            </p:custDataLst>
          </p:nvPr>
        </p:nvSpPr>
        <p:spPr>
          <a:xfrm>
            <a:off x="5207000" y="3860800"/>
            <a:ext cx="17780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看到对方的核心需求</a:t>
            </a:r>
          </a:p>
        </p:txBody>
      </p:sp>
      <p:sp>
        <p:nvSpPr>
          <p:cNvPr id="12" name="Shape 9"/>
          <p:cNvSpPr/>
          <p:nvPr>
            <p:custDataLst>
              <p:tags r:id="rId7"/>
            </p:custDataLst>
          </p:nvPr>
        </p:nvSpPr>
        <p:spPr>
          <a:xfrm>
            <a:off x="7556500" y="3479800"/>
            <a:ext cx="1092200" cy="0"/>
          </a:xfrm>
          <a:prstGeom prst="line">
            <a:avLst/>
          </a:prstGeom>
          <a:noFill/>
          <a:ln w="50800">
            <a:solidFill>
              <a:srgbClr val="E6E6FA"/>
            </a:solidFill>
            <a:prstDash val="dash"/>
            <a:headEnd type="none"/>
            <a:tailEnd type="none"/>
          </a:ln>
        </p:spPr>
      </p:sp>
      <p:sp>
        <p:nvSpPr>
          <p:cNvPr id="13" name="Shape 10"/>
          <p:cNvSpPr/>
          <p:nvPr>
            <p:custDataLst>
              <p:tags r:id="rId8"/>
            </p:custDataLst>
          </p:nvPr>
        </p:nvSpPr>
        <p:spPr>
          <a:xfrm>
            <a:off x="8474075" y="3146425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505956" y="208419"/>
                </a:moveTo>
                <a:cubicBezTo>
                  <a:pt x="517118" y="219581"/>
                  <a:pt x="517118" y="237708"/>
                  <a:pt x="505956" y="248870"/>
                </a:cubicBezTo>
                <a:lnTo>
                  <a:pt x="391656" y="363170"/>
                </a:lnTo>
                <a:cubicBezTo>
                  <a:pt x="383441" y="371386"/>
                  <a:pt x="371207" y="373797"/>
                  <a:pt x="360491" y="369332"/>
                </a:cubicBezTo>
                <a:cubicBezTo>
                  <a:pt x="349776" y="364867"/>
                  <a:pt x="342900" y="354419"/>
                  <a:pt x="342900" y="342900"/>
                </a:cubicBezTo>
                <a:lnTo>
                  <a:pt x="342900" y="285750"/>
                </a:lnTo>
                <a:lnTo>
                  <a:pt x="42863" y="285750"/>
                </a:lnTo>
                <a:cubicBezTo>
                  <a:pt x="19199" y="285750"/>
                  <a:pt x="0" y="266551"/>
                  <a:pt x="0" y="242888"/>
                </a:cubicBezTo>
                <a:lnTo>
                  <a:pt x="0" y="214313"/>
                </a:lnTo>
                <a:cubicBezTo>
                  <a:pt x="0" y="190649"/>
                  <a:pt x="19199" y="171450"/>
                  <a:pt x="42863" y="171450"/>
                </a:cubicBezTo>
                <a:lnTo>
                  <a:pt x="342900" y="171450"/>
                </a:lnTo>
                <a:lnTo>
                  <a:pt x="342900" y="114300"/>
                </a:lnTo>
                <a:cubicBezTo>
                  <a:pt x="342900" y="102781"/>
                  <a:pt x="349865" y="92333"/>
                  <a:pt x="360581" y="87868"/>
                </a:cubicBezTo>
                <a:cubicBezTo>
                  <a:pt x="371296" y="83403"/>
                  <a:pt x="383530" y="85904"/>
                  <a:pt x="391745" y="94030"/>
                </a:cubicBezTo>
                <a:lnTo>
                  <a:pt x="506045" y="20833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</p:sp>
      <p:sp>
        <p:nvSpPr>
          <p:cNvPr id="14" name="Shape 11"/>
          <p:cNvSpPr/>
          <p:nvPr/>
        </p:nvSpPr>
        <p:spPr>
          <a:xfrm>
            <a:off x="10220325" y="2689225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240119" y="76081"/>
                </a:moveTo>
                <a:lnTo>
                  <a:pt x="135999" y="191810"/>
                </a:lnTo>
                <a:cubicBezTo>
                  <a:pt x="131891" y="196364"/>
                  <a:pt x="132070" y="203418"/>
                  <a:pt x="136446" y="207794"/>
                </a:cubicBezTo>
                <a:cubicBezTo>
                  <a:pt x="163681" y="235029"/>
                  <a:pt x="207883" y="235029"/>
                  <a:pt x="235119" y="207794"/>
                </a:cubicBezTo>
                <a:lnTo>
                  <a:pt x="263515" y="179397"/>
                </a:lnTo>
                <a:cubicBezTo>
                  <a:pt x="267266" y="175647"/>
                  <a:pt x="271998" y="173593"/>
                  <a:pt x="276820" y="173236"/>
                </a:cubicBezTo>
                <a:cubicBezTo>
                  <a:pt x="282893" y="172700"/>
                  <a:pt x="289143" y="174754"/>
                  <a:pt x="293787" y="179397"/>
                </a:cubicBezTo>
                <a:lnTo>
                  <a:pt x="451485" y="335756"/>
                </a:lnTo>
                <a:lnTo>
                  <a:pt x="514350" y="285750"/>
                </a:lnTo>
                <a:lnTo>
                  <a:pt x="514350" y="28575"/>
                </a:lnTo>
                <a:lnTo>
                  <a:pt x="414338" y="85725"/>
                </a:lnTo>
                <a:lnTo>
                  <a:pt x="393085" y="71527"/>
                </a:lnTo>
                <a:cubicBezTo>
                  <a:pt x="378976" y="62151"/>
                  <a:pt x="362456" y="57150"/>
                  <a:pt x="345490" y="57150"/>
                </a:cubicBezTo>
                <a:lnTo>
                  <a:pt x="282625" y="57150"/>
                </a:lnTo>
                <a:cubicBezTo>
                  <a:pt x="281642" y="57150"/>
                  <a:pt x="280571" y="57150"/>
                  <a:pt x="279589" y="57239"/>
                </a:cubicBezTo>
                <a:cubicBezTo>
                  <a:pt x="264497" y="58043"/>
                  <a:pt x="250299" y="64830"/>
                  <a:pt x="240119" y="76081"/>
                </a:cubicBezTo>
                <a:close/>
                <a:moveTo>
                  <a:pt x="104120" y="163145"/>
                </a:moveTo>
                <a:lnTo>
                  <a:pt x="199489" y="57150"/>
                </a:lnTo>
                <a:lnTo>
                  <a:pt x="164128" y="57150"/>
                </a:lnTo>
                <a:cubicBezTo>
                  <a:pt x="141357" y="57150"/>
                  <a:pt x="119569" y="66169"/>
                  <a:pt x="103495" y="82242"/>
                </a:cubicBezTo>
                <a:lnTo>
                  <a:pt x="100013" y="85725"/>
                </a:lnTo>
                <a:lnTo>
                  <a:pt x="0" y="28575"/>
                </a:lnTo>
                <a:lnTo>
                  <a:pt x="0" y="285750"/>
                </a:lnTo>
                <a:lnTo>
                  <a:pt x="139660" y="402104"/>
                </a:lnTo>
                <a:cubicBezTo>
                  <a:pt x="160199" y="419249"/>
                  <a:pt x="186095" y="428625"/>
                  <a:pt x="212794" y="428625"/>
                </a:cubicBezTo>
                <a:lnTo>
                  <a:pt x="226814" y="428625"/>
                </a:lnTo>
                <a:lnTo>
                  <a:pt x="220563" y="422374"/>
                </a:lnTo>
                <a:cubicBezTo>
                  <a:pt x="212169" y="413980"/>
                  <a:pt x="212169" y="400407"/>
                  <a:pt x="220563" y="392103"/>
                </a:cubicBezTo>
                <a:cubicBezTo>
                  <a:pt x="228957" y="383798"/>
                  <a:pt x="242530" y="383709"/>
                  <a:pt x="250835" y="392103"/>
                </a:cubicBezTo>
                <a:lnTo>
                  <a:pt x="287447" y="428714"/>
                </a:lnTo>
                <a:lnTo>
                  <a:pt x="295483" y="428714"/>
                </a:lnTo>
                <a:cubicBezTo>
                  <a:pt x="312539" y="428714"/>
                  <a:pt x="329238" y="424875"/>
                  <a:pt x="344418" y="417731"/>
                </a:cubicBezTo>
                <a:lnTo>
                  <a:pt x="320576" y="393799"/>
                </a:lnTo>
                <a:cubicBezTo>
                  <a:pt x="312182" y="385405"/>
                  <a:pt x="312182" y="371832"/>
                  <a:pt x="320576" y="363528"/>
                </a:cubicBezTo>
                <a:cubicBezTo>
                  <a:pt x="328970" y="355223"/>
                  <a:pt x="342543" y="355134"/>
                  <a:pt x="350847" y="363528"/>
                </a:cubicBezTo>
                <a:lnTo>
                  <a:pt x="379422" y="392103"/>
                </a:lnTo>
                <a:lnTo>
                  <a:pt x="395049" y="376476"/>
                </a:lnTo>
                <a:cubicBezTo>
                  <a:pt x="402997" y="368528"/>
                  <a:pt x="405319" y="357009"/>
                  <a:pt x="401836" y="346918"/>
                </a:cubicBezTo>
                <a:lnTo>
                  <a:pt x="278696" y="224760"/>
                </a:lnTo>
                <a:lnTo>
                  <a:pt x="265390" y="238065"/>
                </a:lnTo>
                <a:cubicBezTo>
                  <a:pt x="221367" y="282089"/>
                  <a:pt x="150108" y="282089"/>
                  <a:pt x="106085" y="238065"/>
                </a:cubicBezTo>
                <a:cubicBezTo>
                  <a:pt x="85546" y="217527"/>
                  <a:pt x="84743" y="184577"/>
                  <a:pt x="104120" y="163056"/>
                </a:cubicBezTo>
                <a:close/>
              </a:path>
            </a:pathLst>
          </a:custGeom>
          <a:solidFill>
            <a:srgbClr val="D8BFD8"/>
          </a:solidFill>
        </p:spPr>
      </p:sp>
      <p:sp>
        <p:nvSpPr>
          <p:cNvPr id="15" name="Text 12"/>
          <p:cNvSpPr/>
          <p:nvPr>
            <p:custDataLst>
              <p:tags r:id="rId9"/>
            </p:custDataLst>
          </p:nvPr>
        </p:nvSpPr>
        <p:spPr>
          <a:xfrm>
            <a:off x="10096500" y="3146425"/>
            <a:ext cx="762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协商</a:t>
            </a:r>
            <a:endParaRPr lang="en-US" sz="1600" dirty="0"/>
          </a:p>
        </p:txBody>
      </p:sp>
      <p:sp>
        <p:nvSpPr>
          <p:cNvPr id="16" name="Text 13"/>
          <p:cNvSpPr/>
          <p:nvPr>
            <p:custDataLst>
              <p:tags r:id="rId10"/>
            </p:custDataLst>
          </p:nvPr>
        </p:nvSpPr>
        <p:spPr>
          <a:xfrm>
            <a:off x="9588500" y="3860800"/>
            <a:ext cx="17780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寻找满足双方的语言</a:t>
            </a:r>
          </a:p>
        </p:txBody>
      </p:sp>
      <p:sp>
        <p:nvSpPr>
          <p:cNvPr id="17" name="Text 14"/>
          <p:cNvSpPr/>
          <p:nvPr/>
        </p:nvSpPr>
        <p:spPr>
          <a:xfrm>
            <a:off x="3556000" y="5232400"/>
            <a:ext cx="50800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关键不是改变对方，而是理解差异，找到共存的方式。</a:t>
            </a: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770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306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未来导向：把地图变成导航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625600"/>
            <a:ext cx="58166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三句话声明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54000" y="2590800"/>
            <a:ext cx="56642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凝练你的爱情价值观，形成清晰的内在坐标。</a:t>
            </a:r>
          </a:p>
        </p:txBody>
      </p:sp>
      <p:sp>
        <p:nvSpPr>
          <p:cNvPr id="5" name="Shape 2"/>
          <p:cNvSpPr/>
          <p:nvPr/>
        </p:nvSpPr>
        <p:spPr>
          <a:xfrm>
            <a:off x="254000" y="3251200"/>
            <a:ext cx="5435600" cy="1117600"/>
          </a:xfrm>
          <a:custGeom>
            <a:avLst/>
            <a:gdLst/>
            <a:ahLst/>
            <a:cxnLst/>
            <a:rect l="l" t="t" r="r" b="b"/>
            <a:pathLst>
              <a:path w="5435600" h="1117600">
                <a:moveTo>
                  <a:pt x="101601" y="0"/>
                </a:moveTo>
                <a:lnTo>
                  <a:pt x="5333999" y="0"/>
                </a:lnTo>
                <a:cubicBezTo>
                  <a:pt x="5390112" y="0"/>
                  <a:pt x="5435600" y="45488"/>
                  <a:pt x="5435600" y="101601"/>
                </a:cubicBezTo>
                <a:lnTo>
                  <a:pt x="5435600" y="1015999"/>
                </a:lnTo>
                <a:cubicBezTo>
                  <a:pt x="5435600" y="1072112"/>
                  <a:pt x="5390112" y="1117600"/>
                  <a:pt x="5333999" y="1117600"/>
                </a:cubicBezTo>
                <a:lnTo>
                  <a:pt x="101601" y="1117600"/>
                </a:lnTo>
                <a:cubicBezTo>
                  <a:pt x="45488" y="1117600"/>
                  <a:pt x="0" y="1072112"/>
                  <a:pt x="0" y="1015999"/>
                </a:cubicBezTo>
                <a:lnTo>
                  <a:pt x="0" y="101601"/>
                </a:lnTo>
                <a:cubicBezTo>
                  <a:pt x="0" y="45526"/>
                  <a:pt x="45526" y="0"/>
                  <a:pt x="101601" y="0"/>
                </a:cubicBezTo>
                <a:close/>
              </a:path>
            </a:pathLst>
          </a:custGeom>
          <a:solidFill>
            <a:srgbClr val="E6E6FA"/>
          </a:solidFill>
          <a:effectLst>
            <a:outerShdw blurRad="50800" dist="25400" dir="5400000" algn="bl" rotWithShape="0">
              <a:srgbClr val="000000">
                <a:alpha val="5098"/>
              </a:srgbClr>
            </a:outerShdw>
          </a:effectLst>
        </p:spPr>
      </p:sp>
      <p:sp>
        <p:nvSpPr>
          <p:cNvPr id="6" name="Text 3"/>
          <p:cNvSpPr/>
          <p:nvPr/>
        </p:nvSpPr>
        <p:spPr>
          <a:xfrm>
            <a:off x="457200" y="3454400"/>
            <a:ext cx="5029200" cy="711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“现阶段，我在亲密关系中最看重的三个价值是：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成长</a:t>
            </a: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、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尊重</a:t>
            </a: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和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自由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。”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254000" y="5130800"/>
            <a:ext cx="56134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这份声明，将成为你未来关系选择的快速判断标准。</a:t>
            </a:r>
          </a:p>
        </p:txBody>
      </p:sp>
      <p:pic>
        <p:nvPicPr>
          <p:cNvPr id="8" name="Image 1" descr="https://kimi-web-img.moonshot.cn/img/res.cloudinary.com/c5489874c66f2b1644d38aad80b4e7b4c72d5084.jpg"/>
          <p:cNvPicPr>
            <a:picLocks noChangeAspect="1"/>
          </p:cNvPicPr>
          <p:nvPr/>
        </p:nvPicPr>
        <p:blipFill>
          <a:blip r:embed="rId4"/>
          <a:srcRect t="78" b="78"/>
          <a:stretch>
            <a:fillRect/>
          </a:stretch>
        </p:blipFill>
        <p:spPr>
          <a:xfrm>
            <a:off x="7391400" y="1803400"/>
            <a:ext cx="3251200" cy="3251200"/>
          </a:xfrm>
          <a:prstGeom prst="roundRect">
            <a:avLst>
              <a:gd name="adj" fmla="val 50000"/>
            </a:avLst>
          </a:prstGeom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1257300"/>
            <a:ext cx="12065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行动提问：把地图变成导航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39700" y="2273300"/>
            <a:ext cx="119126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下一次冲突时，试着先问自己：</a:t>
            </a:r>
          </a:p>
        </p:txBody>
      </p:sp>
      <p:sp>
        <p:nvSpPr>
          <p:cNvPr id="5" name="Shape 2"/>
          <p:cNvSpPr/>
          <p:nvPr/>
        </p:nvSpPr>
        <p:spPr>
          <a:xfrm>
            <a:off x="254000" y="3187700"/>
            <a:ext cx="11684000" cy="1016000"/>
          </a:xfrm>
          <a:custGeom>
            <a:avLst/>
            <a:gdLst/>
            <a:ahLst/>
            <a:cxnLst/>
            <a:rect l="l" t="t" r="r" b="b"/>
            <a:pathLst>
              <a:path w="11684000" h="1016000">
                <a:moveTo>
                  <a:pt x="152400" y="0"/>
                </a:moveTo>
                <a:lnTo>
                  <a:pt x="11531600" y="0"/>
                </a:lnTo>
                <a:cubicBezTo>
                  <a:pt x="11615712" y="0"/>
                  <a:pt x="11684000" y="68288"/>
                  <a:pt x="11684000" y="152400"/>
                </a:cubicBezTo>
                <a:lnTo>
                  <a:pt x="11684000" y="863600"/>
                </a:lnTo>
                <a:cubicBezTo>
                  <a:pt x="11684000" y="947712"/>
                  <a:pt x="11615712" y="1016000"/>
                  <a:pt x="11531600" y="1016000"/>
                </a:cubicBezTo>
                <a:lnTo>
                  <a:pt x="152400" y="1016000"/>
                </a:lnTo>
                <a:cubicBezTo>
                  <a:pt x="68288" y="1016000"/>
                  <a:pt x="0" y="947712"/>
                  <a:pt x="0" y="8636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E6E6FA"/>
          </a:solidFill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Text 3"/>
          <p:cNvSpPr/>
          <p:nvPr/>
        </p:nvSpPr>
        <p:spPr>
          <a:xfrm>
            <a:off x="406400" y="3492500"/>
            <a:ext cx="113792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“此刻，我的哪项核心价值被威胁了？”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741458" y="469158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228600" y="85725"/>
                </a:moveTo>
                <a:cubicBezTo>
                  <a:pt x="228600" y="143589"/>
                  <a:pt x="177403" y="190500"/>
                  <a:pt x="114300" y="190500"/>
                </a:cubicBezTo>
                <a:cubicBezTo>
                  <a:pt x="98405" y="190500"/>
                  <a:pt x="83284" y="187523"/>
                  <a:pt x="69533" y="182166"/>
                </a:cubicBezTo>
                <a:lnTo>
                  <a:pt x="20955" y="207883"/>
                </a:lnTo>
                <a:cubicBezTo>
                  <a:pt x="15419" y="210800"/>
                  <a:pt x="8632" y="209788"/>
                  <a:pt x="4167" y="205383"/>
                </a:cubicBezTo>
                <a:cubicBezTo>
                  <a:pt x="-298" y="200978"/>
                  <a:pt x="-1310" y="194131"/>
                  <a:pt x="1667" y="188595"/>
                </a:cubicBezTo>
                <a:lnTo>
                  <a:pt x="22860" y="148590"/>
                </a:lnTo>
                <a:cubicBezTo>
                  <a:pt x="8513" y="131088"/>
                  <a:pt x="0" y="109299"/>
                  <a:pt x="0" y="85725"/>
                </a:cubicBezTo>
                <a:cubicBezTo>
                  <a:pt x="0" y="27861"/>
                  <a:pt x="51197" y="-19050"/>
                  <a:pt x="114300" y="-19050"/>
                </a:cubicBezTo>
                <a:cubicBezTo>
                  <a:pt x="177403" y="-19050"/>
                  <a:pt x="228600" y="27861"/>
                  <a:pt x="228600" y="85725"/>
                </a:cubicBezTo>
                <a:close/>
                <a:moveTo>
                  <a:pt x="228600" y="304800"/>
                </a:moveTo>
                <a:cubicBezTo>
                  <a:pt x="172581" y="304800"/>
                  <a:pt x="125968" y="267831"/>
                  <a:pt x="116205" y="219075"/>
                </a:cubicBezTo>
                <a:cubicBezTo>
                  <a:pt x="187643" y="218182"/>
                  <a:pt x="249734" y="167342"/>
                  <a:pt x="256580" y="98405"/>
                </a:cubicBezTo>
                <a:cubicBezTo>
                  <a:pt x="306169" y="109835"/>
                  <a:pt x="342900" y="150971"/>
                  <a:pt x="342900" y="200025"/>
                </a:cubicBezTo>
                <a:cubicBezTo>
                  <a:pt x="342900" y="223599"/>
                  <a:pt x="334387" y="245388"/>
                  <a:pt x="320040" y="262890"/>
                </a:cubicBezTo>
                <a:lnTo>
                  <a:pt x="341233" y="302895"/>
                </a:lnTo>
                <a:cubicBezTo>
                  <a:pt x="344150" y="308431"/>
                  <a:pt x="343138" y="315218"/>
                  <a:pt x="338733" y="319683"/>
                </a:cubicBezTo>
                <a:cubicBezTo>
                  <a:pt x="334328" y="324148"/>
                  <a:pt x="327481" y="325160"/>
                  <a:pt x="321945" y="322183"/>
                </a:cubicBezTo>
                <a:lnTo>
                  <a:pt x="273368" y="296466"/>
                </a:lnTo>
                <a:cubicBezTo>
                  <a:pt x="259616" y="301823"/>
                  <a:pt x="244495" y="304800"/>
                  <a:pt x="228600" y="304800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8" name="Text 5"/>
          <p:cNvSpPr/>
          <p:nvPr/>
        </p:nvSpPr>
        <p:spPr>
          <a:xfrm>
            <a:off x="2254222" y="4631362"/>
            <a:ext cx="2775479" cy="381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把指责翻译成需求。</a:t>
            </a:r>
          </a:p>
        </p:txBody>
      </p:sp>
      <p:sp>
        <p:nvSpPr>
          <p:cNvPr id="9" name="Shape 6"/>
          <p:cNvSpPr/>
          <p:nvPr/>
        </p:nvSpPr>
        <p:spPr>
          <a:xfrm>
            <a:off x="5593923" y="4691580"/>
            <a:ext cx="872863" cy="3048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421630" y="173682"/>
                </a:moveTo>
                <a:cubicBezTo>
                  <a:pt x="430932" y="182984"/>
                  <a:pt x="430932" y="198090"/>
                  <a:pt x="421630" y="207392"/>
                </a:cubicBezTo>
                <a:lnTo>
                  <a:pt x="326380" y="302642"/>
                </a:lnTo>
                <a:cubicBezTo>
                  <a:pt x="319534" y="309488"/>
                  <a:pt x="309339" y="311497"/>
                  <a:pt x="300410" y="307777"/>
                </a:cubicBezTo>
                <a:cubicBezTo>
                  <a:pt x="291480" y="304056"/>
                  <a:pt x="285750" y="295349"/>
                  <a:pt x="285750" y="285750"/>
                </a:cubicBezTo>
                <a:lnTo>
                  <a:pt x="285750" y="238125"/>
                </a:lnTo>
                <a:lnTo>
                  <a:pt x="35719" y="238125"/>
                </a:lnTo>
                <a:cubicBezTo>
                  <a:pt x="15999" y="238125"/>
                  <a:pt x="0" y="222126"/>
                  <a:pt x="0" y="202406"/>
                </a:cubicBezTo>
                <a:lnTo>
                  <a:pt x="0" y="178594"/>
                </a:lnTo>
                <a:cubicBezTo>
                  <a:pt x="0" y="158874"/>
                  <a:pt x="15999" y="142875"/>
                  <a:pt x="35719" y="142875"/>
                </a:cubicBezTo>
                <a:lnTo>
                  <a:pt x="285750" y="142875"/>
                </a:lnTo>
                <a:lnTo>
                  <a:pt x="285750" y="95250"/>
                </a:lnTo>
                <a:cubicBezTo>
                  <a:pt x="285750" y="85651"/>
                  <a:pt x="291554" y="76944"/>
                  <a:pt x="300484" y="73223"/>
                </a:cubicBezTo>
                <a:cubicBezTo>
                  <a:pt x="309414" y="69503"/>
                  <a:pt x="319608" y="71586"/>
                  <a:pt x="326454" y="78358"/>
                </a:cubicBezTo>
                <a:lnTo>
                  <a:pt x="421704" y="173608"/>
                </a:lnTo>
                <a:close/>
              </a:path>
            </a:pathLst>
          </a:custGeom>
          <a:solidFill>
            <a:srgbClr val="D8BFD8"/>
          </a:solidFill>
        </p:spPr>
      </p:sp>
      <p:sp>
        <p:nvSpPr>
          <p:cNvPr id="10" name="Text 7"/>
          <p:cNvSpPr/>
          <p:nvPr/>
        </p:nvSpPr>
        <p:spPr>
          <a:xfrm>
            <a:off x="7487150" y="4528620"/>
            <a:ext cx="4171421" cy="4677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从“你信息”到“我信息”。</a:t>
            </a:r>
          </a:p>
        </p:txBody>
      </p:sp>
      <p:sp>
        <p:nvSpPr>
          <p:cNvPr id="11" name="Shape 8"/>
          <p:cNvSpPr/>
          <p:nvPr/>
        </p:nvSpPr>
        <p:spPr>
          <a:xfrm>
            <a:off x="6958115" y="4640780"/>
            <a:ext cx="381000" cy="304800"/>
          </a:xfrm>
          <a:custGeom>
            <a:avLst/>
            <a:gdLst/>
            <a:ahLst/>
            <a:cxnLst/>
            <a:rect l="l" t="t" r="r" b="b"/>
            <a:pathLst>
              <a:path w="381000" h="304800">
                <a:moveTo>
                  <a:pt x="80962" y="76200"/>
                </a:moveTo>
                <a:cubicBezTo>
                  <a:pt x="80962" y="36773"/>
                  <a:pt x="112973" y="4763"/>
                  <a:pt x="152400" y="4763"/>
                </a:cubicBezTo>
                <a:cubicBezTo>
                  <a:pt x="191827" y="4763"/>
                  <a:pt x="223838" y="36773"/>
                  <a:pt x="223838" y="76200"/>
                </a:cubicBezTo>
                <a:cubicBezTo>
                  <a:pt x="223838" y="115627"/>
                  <a:pt x="191827" y="147638"/>
                  <a:pt x="152400" y="147638"/>
                </a:cubicBezTo>
                <a:cubicBezTo>
                  <a:pt x="112973" y="147638"/>
                  <a:pt x="80962" y="115627"/>
                  <a:pt x="80962" y="76200"/>
                </a:cubicBezTo>
                <a:close/>
                <a:moveTo>
                  <a:pt x="28575" y="287119"/>
                </a:moveTo>
                <a:cubicBezTo>
                  <a:pt x="28575" y="228481"/>
                  <a:pt x="76081" y="180975"/>
                  <a:pt x="134719" y="180975"/>
                </a:cubicBezTo>
                <a:lnTo>
                  <a:pt x="170081" y="180975"/>
                </a:lnTo>
                <a:cubicBezTo>
                  <a:pt x="228719" y="180975"/>
                  <a:pt x="276225" y="228481"/>
                  <a:pt x="276225" y="287119"/>
                </a:cubicBezTo>
                <a:cubicBezTo>
                  <a:pt x="276225" y="296882"/>
                  <a:pt x="268307" y="304800"/>
                  <a:pt x="258544" y="304800"/>
                </a:cubicBezTo>
                <a:lnTo>
                  <a:pt x="46256" y="304800"/>
                </a:lnTo>
                <a:cubicBezTo>
                  <a:pt x="36493" y="304800"/>
                  <a:pt x="28575" y="296882"/>
                  <a:pt x="28575" y="287119"/>
                </a:cubicBezTo>
                <a:close/>
                <a:moveTo>
                  <a:pt x="364569" y="78998"/>
                </a:moveTo>
                <a:lnTo>
                  <a:pt x="316944" y="155198"/>
                </a:lnTo>
                <a:cubicBezTo>
                  <a:pt x="314444" y="159187"/>
                  <a:pt x="310158" y="161687"/>
                  <a:pt x="305455" y="161925"/>
                </a:cubicBezTo>
                <a:cubicBezTo>
                  <a:pt x="300752" y="162163"/>
                  <a:pt x="296228" y="160020"/>
                  <a:pt x="293430" y="156210"/>
                </a:cubicBezTo>
                <a:lnTo>
                  <a:pt x="264855" y="118110"/>
                </a:lnTo>
                <a:cubicBezTo>
                  <a:pt x="260092" y="111800"/>
                  <a:pt x="261402" y="102870"/>
                  <a:pt x="267712" y="98108"/>
                </a:cubicBezTo>
                <a:cubicBezTo>
                  <a:pt x="274022" y="93345"/>
                  <a:pt x="282952" y="94655"/>
                  <a:pt x="287715" y="100965"/>
                </a:cubicBezTo>
                <a:lnTo>
                  <a:pt x="303788" y="122396"/>
                </a:lnTo>
                <a:lnTo>
                  <a:pt x="340340" y="63877"/>
                </a:lnTo>
                <a:cubicBezTo>
                  <a:pt x="344507" y="57210"/>
                  <a:pt x="353318" y="55126"/>
                  <a:pt x="360045" y="59353"/>
                </a:cubicBezTo>
                <a:cubicBezTo>
                  <a:pt x="366772" y="63579"/>
                  <a:pt x="368796" y="72330"/>
                  <a:pt x="364569" y="79058"/>
                </a:cubicBezTo>
                <a:close/>
              </a:path>
            </a:pathLst>
          </a:custGeom>
          <a:solidFill>
            <a:srgbClr val="ADD8E6"/>
          </a:solidFill>
        </p:spPr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770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06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306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课程收束：带着坐标去恋爱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447800"/>
            <a:ext cx="59182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课后作业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54000" y="2260600"/>
            <a:ext cx="57658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用地图解析一部影视情侣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254000" y="2971800"/>
            <a:ext cx="5537200" cy="1676400"/>
          </a:xfrm>
          <a:custGeom>
            <a:avLst/>
            <a:gdLst/>
            <a:ahLst/>
            <a:cxnLst/>
            <a:rect l="l" t="t" r="r" b="b"/>
            <a:pathLst>
              <a:path w="5537200" h="1676400">
                <a:moveTo>
                  <a:pt x="101607" y="0"/>
                </a:moveTo>
                <a:lnTo>
                  <a:pt x="5435593" y="0"/>
                </a:lnTo>
                <a:cubicBezTo>
                  <a:pt x="5491709" y="0"/>
                  <a:pt x="5537200" y="45491"/>
                  <a:pt x="5537200" y="101607"/>
                </a:cubicBezTo>
                <a:lnTo>
                  <a:pt x="5537200" y="1574793"/>
                </a:lnTo>
                <a:cubicBezTo>
                  <a:pt x="5537200" y="1630909"/>
                  <a:pt x="5491709" y="1676400"/>
                  <a:pt x="5435593" y="1676400"/>
                </a:cubicBezTo>
                <a:lnTo>
                  <a:pt x="101607" y="1676400"/>
                </a:lnTo>
                <a:cubicBezTo>
                  <a:pt x="45491" y="1676400"/>
                  <a:pt x="0" y="1630909"/>
                  <a:pt x="0" y="1574793"/>
                </a:cubicBezTo>
                <a:lnTo>
                  <a:pt x="0" y="101607"/>
                </a:lnTo>
                <a:cubicBezTo>
                  <a:pt x="0" y="45528"/>
                  <a:pt x="45528" y="0"/>
                  <a:pt x="101607" y="0"/>
                </a:cubicBezTo>
                <a:close/>
              </a:path>
            </a:pathLst>
          </a:custGeom>
          <a:solidFill>
            <a:srgbClr val="E6E6FA"/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Text 3"/>
          <p:cNvSpPr/>
          <p:nvPr/>
        </p:nvSpPr>
        <p:spPr>
          <a:xfrm>
            <a:off x="355600" y="3073685"/>
            <a:ext cx="53340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选择一对你喜欢的影视情侣，用本课框架分析：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254000" y="3492500"/>
            <a:ext cx="5638800" cy="1066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他们的核心价值观分别是什么？</a:t>
            </a:r>
            <a:endParaRPr lang="en-US" sz="2000" dirty="0"/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他们的冲突源于什么价值差异？</a:t>
            </a:r>
            <a:endParaRPr lang="en-US" sz="2000" dirty="0"/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如果你是他们的关系顾问，你会给出什么建议？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253999" y="5003800"/>
            <a:ext cx="6085155" cy="89356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字数：</a:t>
            </a: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800字</a:t>
            </a: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左右。这是一次将理论应用于实践的绝佳机会。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1C8A3BA7-0FFE-22E4-9267-1AA2B66EF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3" t="12737" r="16613" b="25943"/>
          <a:stretch>
            <a:fillRect/>
          </a:stretch>
        </p:blipFill>
        <p:spPr bwMode="auto">
          <a:xfrm>
            <a:off x="5981699" y="1592779"/>
            <a:ext cx="5918201" cy="341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4597" y="800779"/>
            <a:ext cx="1751965" cy="83058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54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pic>
        <p:nvPicPr>
          <p:cNvPr id="3" name="Image 0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4">
            <a:alphaModFix amt="45000"/>
          </a:blip>
          <a:stretch>
            <a:fillRect/>
          </a:stretch>
        </p:blipFill>
        <p:spPr>
          <a:xfrm>
            <a:off x="7555230" y="224155"/>
            <a:ext cx="4787900" cy="4787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143425" y="969655"/>
            <a:ext cx="2360967" cy="4921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pic>
        <p:nvPicPr>
          <p:cNvPr id="5" name="Image 1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520" y="2180590"/>
            <a:ext cx="912495" cy="320675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600" y="2180590"/>
            <a:ext cx="912495" cy="320675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820" y="2180590"/>
            <a:ext cx="912495" cy="320675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820" y="4295140"/>
            <a:ext cx="912495" cy="32067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8415" y="4307840"/>
            <a:ext cx="912495" cy="320675"/>
          </a:xfrm>
          <a:prstGeom prst="rect">
            <a:avLst/>
          </a:prstGeom>
        </p:spPr>
      </p:pic>
      <p:pic>
        <p:nvPicPr>
          <p:cNvPr id="10" name="Image 6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345" y="4282440"/>
            <a:ext cx="912495" cy="320675"/>
          </a:xfrm>
          <a:prstGeom prst="rect">
            <a:avLst/>
          </a:prstGeom>
        </p:spPr>
      </p:pic>
      <p:pic>
        <p:nvPicPr>
          <p:cNvPr id="11" name="Image 7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700" y="5957570"/>
            <a:ext cx="713105" cy="358140"/>
          </a:xfrm>
          <a:prstGeom prst="rect">
            <a:avLst/>
          </a:prstGeom>
        </p:spPr>
      </p:pic>
      <p:pic>
        <p:nvPicPr>
          <p:cNvPr id="12" name="Image 8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4805" y="6166485"/>
            <a:ext cx="929640" cy="237490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>
          <a:xfrm>
            <a:off x="2406222" y="1826889"/>
            <a:ext cx="1041400" cy="82994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01.</a:t>
            </a:r>
            <a:endParaRPr lang="en-US" sz="1600" dirty="0"/>
          </a:p>
        </p:txBody>
      </p:sp>
      <p:sp>
        <p:nvSpPr>
          <p:cNvPr id="14" name="Text 3"/>
          <p:cNvSpPr/>
          <p:nvPr/>
        </p:nvSpPr>
        <p:spPr>
          <a:xfrm>
            <a:off x="1053905" y="2593866"/>
            <a:ext cx="2360126" cy="119888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情境热身：爱情价值二选一</a:t>
            </a:r>
            <a:endParaRPr lang="en-US" sz="1600" dirty="0"/>
          </a:p>
        </p:txBody>
      </p:sp>
      <p:sp>
        <p:nvSpPr>
          <p:cNvPr id="15" name="Text 4"/>
          <p:cNvSpPr/>
          <p:nvPr/>
        </p:nvSpPr>
        <p:spPr>
          <a:xfrm>
            <a:off x="5934075" y="1826895"/>
            <a:ext cx="1066165" cy="82994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02.</a:t>
            </a:r>
            <a:endParaRPr lang="en-US" sz="1600" dirty="0"/>
          </a:p>
        </p:txBody>
      </p:sp>
      <p:sp>
        <p:nvSpPr>
          <p:cNvPr id="16" name="Text 5"/>
          <p:cNvSpPr/>
          <p:nvPr/>
        </p:nvSpPr>
        <p:spPr>
          <a:xfrm>
            <a:off x="4735495" y="2623918"/>
            <a:ext cx="2360126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价值拍卖：让偏好现形</a:t>
            </a:r>
            <a:endParaRPr lang="en-US" sz="1600" dirty="0"/>
          </a:p>
        </p:txBody>
      </p:sp>
      <p:sp>
        <p:nvSpPr>
          <p:cNvPr id="17" name="Text 6"/>
          <p:cNvSpPr/>
          <p:nvPr/>
        </p:nvSpPr>
        <p:spPr>
          <a:xfrm>
            <a:off x="9599295" y="1826895"/>
            <a:ext cx="1242060" cy="82994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03.</a:t>
            </a:r>
            <a:endParaRPr lang="en-US" sz="1600" dirty="0"/>
          </a:p>
        </p:txBody>
      </p:sp>
      <p:sp>
        <p:nvSpPr>
          <p:cNvPr id="18" name="Text 7"/>
          <p:cNvSpPr/>
          <p:nvPr/>
        </p:nvSpPr>
        <p:spPr>
          <a:xfrm>
            <a:off x="8419061" y="2623918"/>
            <a:ext cx="2360126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认知整合：爱情地图拼图</a:t>
            </a:r>
            <a:endParaRPr lang="en-US" sz="1600" dirty="0"/>
          </a:p>
        </p:txBody>
      </p:sp>
      <p:sp>
        <p:nvSpPr>
          <p:cNvPr id="19" name="Text 8"/>
          <p:cNvSpPr/>
          <p:nvPr/>
        </p:nvSpPr>
        <p:spPr>
          <a:xfrm>
            <a:off x="2407920" y="3958590"/>
            <a:ext cx="1145540" cy="82994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04.</a:t>
            </a:r>
            <a:endParaRPr lang="en-US" sz="1600" dirty="0"/>
          </a:p>
        </p:txBody>
      </p:sp>
      <p:sp>
        <p:nvSpPr>
          <p:cNvPr id="20" name="Text 9"/>
          <p:cNvSpPr/>
          <p:nvPr/>
        </p:nvSpPr>
        <p:spPr>
          <a:xfrm>
            <a:off x="1053905" y="4768106"/>
            <a:ext cx="2360126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多元碰撞：尊重差异实验</a:t>
            </a:r>
            <a:endParaRPr lang="en-US" sz="1600" dirty="0"/>
          </a:p>
        </p:txBody>
      </p:sp>
      <p:sp>
        <p:nvSpPr>
          <p:cNvPr id="21" name="Text 10"/>
          <p:cNvSpPr/>
          <p:nvPr/>
        </p:nvSpPr>
        <p:spPr>
          <a:xfrm>
            <a:off x="5967095" y="3958590"/>
            <a:ext cx="1165225" cy="82994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05.</a:t>
            </a:r>
            <a:endParaRPr lang="en-US" sz="1600" dirty="0"/>
          </a:p>
        </p:txBody>
      </p:sp>
      <p:sp>
        <p:nvSpPr>
          <p:cNvPr id="22" name="Text 11"/>
          <p:cNvSpPr/>
          <p:nvPr/>
        </p:nvSpPr>
        <p:spPr>
          <a:xfrm>
            <a:off x="4769947" y="4768106"/>
            <a:ext cx="2360126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未来导向：把地图变成导航</a:t>
            </a:r>
            <a:endParaRPr lang="en-US" sz="1600" dirty="0"/>
          </a:p>
        </p:txBody>
      </p:sp>
      <p:sp>
        <p:nvSpPr>
          <p:cNvPr id="23" name="Text 12"/>
          <p:cNvSpPr/>
          <p:nvPr/>
        </p:nvSpPr>
        <p:spPr>
          <a:xfrm>
            <a:off x="9632315" y="3958590"/>
            <a:ext cx="1180465" cy="82994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06.</a:t>
            </a:r>
            <a:endParaRPr lang="en-US" sz="1600" dirty="0"/>
          </a:p>
        </p:txBody>
      </p:sp>
      <p:sp>
        <p:nvSpPr>
          <p:cNvPr id="24" name="Text 13"/>
          <p:cNvSpPr/>
          <p:nvPr/>
        </p:nvSpPr>
        <p:spPr>
          <a:xfrm>
            <a:off x="8452398" y="4768106"/>
            <a:ext cx="2360126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课程收束：带着坐标去恋爱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kimi-web-img.moonshot.cn/img/thumbs.dreamstime.com/b5fedafa2b7de90127650481138490f577b68e7a.jpg"/>
          <p:cNvPicPr>
            <a:picLocks noChangeAspect="1"/>
          </p:cNvPicPr>
          <p:nvPr/>
        </p:nvPicPr>
        <p:blipFill>
          <a:blip r:embed="rId4"/>
          <a:srcRect t="1865" b="1865"/>
          <a:stretch>
            <a:fillRect/>
          </a:stretch>
        </p:blipFill>
        <p:spPr>
          <a:xfrm>
            <a:off x="5283200" y="1358900"/>
            <a:ext cx="1625600" cy="1625600"/>
          </a:xfrm>
          <a:prstGeom prst="roundRect">
            <a:avLst>
              <a:gd name="adj" fmla="val 50000"/>
            </a:avLst>
          </a:prstGeom>
        </p:spPr>
      </p:pic>
      <p:sp>
        <p:nvSpPr>
          <p:cNvPr id="4" name="Text 0"/>
          <p:cNvSpPr/>
          <p:nvPr/>
        </p:nvSpPr>
        <p:spPr>
          <a:xfrm>
            <a:off x="4000500" y="3187700"/>
            <a:ext cx="4191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愿你的地图，指引真心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1"/>
          <p:cNvSpPr/>
          <p:nvPr/>
        </p:nvSpPr>
        <p:spPr>
          <a:xfrm>
            <a:off x="1828800" y="3848100"/>
            <a:ext cx="8534400" cy="711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爱情没有标准答案，但有属于你的坐标。当你清楚“我是谁、我要什么”，就能在交叉路口，做出不后悔的选择。</a:t>
            </a:r>
          </a:p>
        </p:txBody>
      </p:sp>
      <p:sp>
        <p:nvSpPr>
          <p:cNvPr id="6" name="Shape 2"/>
          <p:cNvSpPr/>
          <p:nvPr/>
        </p:nvSpPr>
        <p:spPr>
          <a:xfrm>
            <a:off x="254000" y="4965700"/>
            <a:ext cx="11684000" cy="0"/>
          </a:xfrm>
          <a:prstGeom prst="line">
            <a:avLst/>
          </a:prstGeom>
          <a:noFill/>
          <a:ln w="25400">
            <a:solidFill>
              <a:srgbClr val="E6E6FA"/>
            </a:solidFill>
            <a:prstDash val="solid"/>
            <a:headEnd type="none"/>
            <a:tailEnd type="none"/>
          </a:ln>
        </p:spPr>
      </p:sp>
      <p:sp>
        <p:nvSpPr>
          <p:cNvPr id="7" name="Text 3"/>
          <p:cNvSpPr/>
          <p:nvPr/>
        </p:nvSpPr>
        <p:spPr>
          <a:xfrm>
            <a:off x="2641600" y="5194300"/>
            <a:ext cx="69088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下一站，我们将一起探索：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如何找到那个“对的人”——吸引力法则探秘。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470" y="548640"/>
            <a:ext cx="5930265" cy="59302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18130" y="1854835"/>
            <a:ext cx="6364605" cy="148526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B92F8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Thank You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 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688955" y="548803"/>
            <a:ext cx="133350" cy="137160"/>
          </a:xfrm>
          <a:prstGeom prst="ellipse">
            <a:avLst/>
          </a:prstGeom>
          <a:solidFill>
            <a:srgbClr val="FFFFFF"/>
          </a:solidFill>
        </p:spPr>
      </p:sp>
      <p:sp>
        <p:nvSpPr>
          <p:cNvPr id="5" name="Text 2"/>
          <p:cNvSpPr/>
          <p:nvPr/>
        </p:nvSpPr>
        <p:spPr>
          <a:xfrm>
            <a:off x="688955" y="548803"/>
            <a:ext cx="133350" cy="1371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888980" y="548803"/>
            <a:ext cx="133350" cy="137160"/>
          </a:xfrm>
          <a:prstGeom prst="ellipse">
            <a:avLst/>
          </a:prstGeom>
          <a:solidFill>
            <a:srgbClr val="FFFFFF"/>
          </a:solidFill>
        </p:spPr>
      </p:sp>
      <p:sp>
        <p:nvSpPr>
          <p:cNvPr id="7" name="Text 4"/>
          <p:cNvSpPr/>
          <p:nvPr/>
        </p:nvSpPr>
        <p:spPr>
          <a:xfrm>
            <a:off x="888980" y="548803"/>
            <a:ext cx="133350" cy="1371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1089005" y="548803"/>
            <a:ext cx="133350" cy="137160"/>
          </a:xfrm>
          <a:prstGeom prst="ellipse">
            <a:avLst/>
          </a:prstGeom>
          <a:solidFill>
            <a:srgbClr val="FFFFFF"/>
          </a:solidFill>
        </p:spPr>
      </p:sp>
      <p:sp>
        <p:nvSpPr>
          <p:cNvPr id="9" name="Text 6"/>
          <p:cNvSpPr/>
          <p:nvPr/>
        </p:nvSpPr>
        <p:spPr>
          <a:xfrm>
            <a:off x="1089005" y="548803"/>
            <a:ext cx="133350" cy="1371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289030" y="548803"/>
            <a:ext cx="133350" cy="137160"/>
          </a:xfrm>
          <a:prstGeom prst="ellipse">
            <a:avLst/>
          </a:prstGeom>
          <a:solidFill>
            <a:srgbClr val="FFFFFF"/>
          </a:solidFill>
        </p:spPr>
      </p:sp>
      <p:sp>
        <p:nvSpPr>
          <p:cNvPr id="11" name="Text 8"/>
          <p:cNvSpPr/>
          <p:nvPr/>
        </p:nvSpPr>
        <p:spPr>
          <a:xfrm>
            <a:off x="1289030" y="548803"/>
            <a:ext cx="133350" cy="1371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12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95" y="637540"/>
            <a:ext cx="713105" cy="358140"/>
          </a:xfrm>
          <a:prstGeom prst="rect">
            <a:avLst/>
          </a:prstGeom>
        </p:spPr>
      </p:pic>
      <p:pic>
        <p:nvPicPr>
          <p:cNvPr id="13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8805" y="637540"/>
            <a:ext cx="929640" cy="23749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2818130" y="3341370"/>
            <a:ext cx="6614160" cy="837565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8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感谢大家观看</a:t>
            </a:r>
            <a:endParaRPr lang="en-US" sz="1600" dirty="0"/>
          </a:p>
        </p:txBody>
      </p:sp>
      <p:pic>
        <p:nvPicPr>
          <p:cNvPr id="15" name="Image 3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2290" y="3691255"/>
            <a:ext cx="1725295" cy="142113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28650" y="6040755"/>
            <a:ext cx="19253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 err="1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汇报人</a:t>
            </a:r>
            <a:r>
              <a:rPr 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厉</a:t>
            </a:r>
            <a:r>
              <a:rPr lang="zh-CN" altLang="en-US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晓玲</a:t>
            </a:r>
            <a:endParaRPr lang="en-US" sz="1600" dirty="0"/>
          </a:p>
        </p:txBody>
      </p:sp>
      <p:sp>
        <p:nvSpPr>
          <p:cNvPr id="17" name="Text 11"/>
          <p:cNvSpPr/>
          <p:nvPr/>
        </p:nvSpPr>
        <p:spPr>
          <a:xfrm>
            <a:off x="9313545" y="6053455"/>
            <a:ext cx="2731770" cy="3683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时间：2026</a:t>
            </a:r>
            <a:r>
              <a:rPr lang="zh-CN" altLang="en-US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年</a:t>
            </a:r>
            <a:r>
              <a:rPr lang="en-US" altLang="zh-CN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2</a:t>
            </a:r>
            <a:r>
              <a:rPr lang="zh-CN" altLang="en-US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月</a:t>
            </a:r>
            <a:endParaRPr lang="en-US" sz="1600" dirty="0"/>
          </a:p>
        </p:txBody>
      </p:sp>
      <p:pic>
        <p:nvPicPr>
          <p:cNvPr id="18" name="Image 4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2550" y="6142990"/>
            <a:ext cx="6539865" cy="16383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770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306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情境热身：爱情价值二选一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7000" y="1143000"/>
            <a:ext cx="12065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D8BFD8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毕业选择拷问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03200" y="1854200"/>
            <a:ext cx="119126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同城还是远方？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254000" y="2870200"/>
            <a:ext cx="4673600" cy="1727200"/>
          </a:xfrm>
          <a:custGeom>
            <a:avLst/>
            <a:gdLst/>
            <a:ahLst/>
            <a:cxnLst/>
            <a:rect l="l" t="t" r="r" b="b"/>
            <a:pathLst>
              <a:path w="4673600" h="1727200">
                <a:moveTo>
                  <a:pt x="101594" y="0"/>
                </a:moveTo>
                <a:lnTo>
                  <a:pt x="4572006" y="0"/>
                </a:lnTo>
                <a:cubicBezTo>
                  <a:pt x="4628115" y="0"/>
                  <a:pt x="4673600" y="45485"/>
                  <a:pt x="4673600" y="101594"/>
                </a:cubicBezTo>
                <a:lnTo>
                  <a:pt x="4673600" y="1625606"/>
                </a:lnTo>
                <a:cubicBezTo>
                  <a:pt x="4673600" y="1681715"/>
                  <a:pt x="4628115" y="1727200"/>
                  <a:pt x="4572006" y="1727200"/>
                </a:cubicBezTo>
                <a:lnTo>
                  <a:pt x="101594" y="1727200"/>
                </a:lnTo>
                <a:cubicBezTo>
                  <a:pt x="45485" y="1727200"/>
                  <a:pt x="0" y="1681715"/>
                  <a:pt x="0" y="1625606"/>
                </a:cubicBezTo>
                <a:lnTo>
                  <a:pt x="0" y="101594"/>
                </a:lnTo>
                <a:cubicBezTo>
                  <a:pt x="0" y="45523"/>
                  <a:pt x="45523" y="0"/>
                  <a:pt x="101594" y="0"/>
                </a:cubicBezTo>
                <a:close/>
              </a:path>
            </a:pathLst>
          </a:custGeom>
          <a:solidFill>
            <a:srgbClr val="E6E6FA"/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3"/>
          <p:cNvSpPr/>
          <p:nvPr/>
        </p:nvSpPr>
        <p:spPr>
          <a:xfrm>
            <a:off x="2419350" y="2870200"/>
            <a:ext cx="342900" cy="457200"/>
          </a:xfrm>
          <a:custGeom>
            <a:avLst/>
            <a:gdLst/>
            <a:ahLst/>
            <a:cxnLst/>
            <a:rect l="l" t="t" r="r" b="b"/>
            <a:pathLst>
              <a:path w="342900" h="457200">
                <a:moveTo>
                  <a:pt x="0" y="168414"/>
                </a:moveTo>
                <a:cubicBezTo>
                  <a:pt x="0" y="75367"/>
                  <a:pt x="76795" y="0"/>
                  <a:pt x="171450" y="0"/>
                </a:cubicBezTo>
                <a:cubicBezTo>
                  <a:pt x="266105" y="0"/>
                  <a:pt x="342900" y="75367"/>
                  <a:pt x="342900" y="168414"/>
                </a:cubicBezTo>
                <a:cubicBezTo>
                  <a:pt x="342900" y="274945"/>
                  <a:pt x="235565" y="402640"/>
                  <a:pt x="190738" y="451306"/>
                </a:cubicBezTo>
                <a:cubicBezTo>
                  <a:pt x="180201" y="462736"/>
                  <a:pt x="162610" y="462736"/>
                  <a:pt x="152073" y="451306"/>
                </a:cubicBezTo>
                <a:cubicBezTo>
                  <a:pt x="107246" y="402640"/>
                  <a:pt x="-89" y="274945"/>
                  <a:pt x="-89" y="168414"/>
                </a:cubicBezTo>
                <a:close/>
                <a:moveTo>
                  <a:pt x="171450" y="228600"/>
                </a:moveTo>
                <a:cubicBezTo>
                  <a:pt x="202992" y="228600"/>
                  <a:pt x="228600" y="202992"/>
                  <a:pt x="228600" y="171450"/>
                </a:cubicBezTo>
                <a:cubicBezTo>
                  <a:pt x="228600" y="139908"/>
                  <a:pt x="202992" y="114300"/>
                  <a:pt x="171450" y="114300"/>
                </a:cubicBezTo>
                <a:cubicBezTo>
                  <a:pt x="139908" y="114300"/>
                  <a:pt x="114300" y="139908"/>
                  <a:pt x="114300" y="171450"/>
                </a:cubicBezTo>
                <a:cubicBezTo>
                  <a:pt x="114300" y="202992"/>
                  <a:pt x="139908" y="228600"/>
                  <a:pt x="171450" y="228600"/>
                </a:cubicBezTo>
                <a:close/>
              </a:path>
            </a:pathLst>
          </a:custGeom>
          <a:solidFill>
            <a:srgbClr val="D8BFD8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7" name="Text 4"/>
          <p:cNvSpPr/>
          <p:nvPr/>
        </p:nvSpPr>
        <p:spPr>
          <a:xfrm>
            <a:off x="368300" y="3327400"/>
            <a:ext cx="45212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留在同一城市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368300" y="3987800"/>
            <a:ext cx="44450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追求稳定，重视现有社交圈和安全感。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5811838" y="3479800"/>
            <a:ext cx="10287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FFC0CB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VS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264400" y="2870200"/>
            <a:ext cx="4673600" cy="1727200"/>
          </a:xfrm>
          <a:custGeom>
            <a:avLst/>
            <a:gdLst/>
            <a:ahLst/>
            <a:cxnLst/>
            <a:rect l="l" t="t" r="r" b="b"/>
            <a:pathLst>
              <a:path w="4673600" h="1727200">
                <a:moveTo>
                  <a:pt x="101594" y="0"/>
                </a:moveTo>
                <a:lnTo>
                  <a:pt x="4572006" y="0"/>
                </a:lnTo>
                <a:cubicBezTo>
                  <a:pt x="4628115" y="0"/>
                  <a:pt x="4673600" y="45485"/>
                  <a:pt x="4673600" y="101594"/>
                </a:cubicBezTo>
                <a:lnTo>
                  <a:pt x="4673600" y="1625606"/>
                </a:lnTo>
                <a:cubicBezTo>
                  <a:pt x="4673600" y="1681715"/>
                  <a:pt x="4628115" y="1727200"/>
                  <a:pt x="4572006" y="1727200"/>
                </a:cubicBezTo>
                <a:lnTo>
                  <a:pt x="101594" y="1727200"/>
                </a:lnTo>
                <a:cubicBezTo>
                  <a:pt x="45485" y="1727200"/>
                  <a:pt x="0" y="1681715"/>
                  <a:pt x="0" y="1625606"/>
                </a:cubicBezTo>
                <a:lnTo>
                  <a:pt x="0" y="101594"/>
                </a:lnTo>
                <a:cubicBezTo>
                  <a:pt x="0" y="45523"/>
                  <a:pt x="45523" y="0"/>
                  <a:pt x="101594" y="0"/>
                </a:cubicBezTo>
                <a:close/>
              </a:path>
            </a:pathLst>
          </a:custGeom>
          <a:solidFill>
            <a:srgbClr val="ADD8E6"/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1" name="Shape 8"/>
          <p:cNvSpPr/>
          <p:nvPr/>
        </p:nvSpPr>
        <p:spPr>
          <a:xfrm>
            <a:off x="9344025" y="30734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332184" y="128498"/>
                </a:moveTo>
                <a:lnTo>
                  <a:pt x="154216" y="35897"/>
                </a:lnTo>
                <a:cubicBezTo>
                  <a:pt x="147072" y="32236"/>
                  <a:pt x="138767" y="31611"/>
                  <a:pt x="131266" y="34379"/>
                </a:cubicBezTo>
                <a:lnTo>
                  <a:pt x="94565" y="47774"/>
                </a:lnTo>
                <a:cubicBezTo>
                  <a:pt x="85368" y="51078"/>
                  <a:pt x="82242" y="62419"/>
                  <a:pt x="88225" y="70098"/>
                </a:cubicBezTo>
                <a:lnTo>
                  <a:pt x="178862" y="184309"/>
                </a:lnTo>
                <a:lnTo>
                  <a:pt x="89386" y="216813"/>
                </a:lnTo>
                <a:lnTo>
                  <a:pt x="35719" y="184130"/>
                </a:lnTo>
                <a:cubicBezTo>
                  <a:pt x="30182" y="180737"/>
                  <a:pt x="23396" y="180112"/>
                  <a:pt x="17234" y="182255"/>
                </a:cubicBezTo>
                <a:lnTo>
                  <a:pt x="2679" y="187613"/>
                </a:lnTo>
                <a:cubicBezTo>
                  <a:pt x="-5715" y="190649"/>
                  <a:pt x="-9287" y="200561"/>
                  <a:pt x="-4733" y="208240"/>
                </a:cubicBezTo>
                <a:lnTo>
                  <a:pt x="43130" y="290215"/>
                </a:lnTo>
                <a:cubicBezTo>
                  <a:pt x="57061" y="314057"/>
                  <a:pt x="86082" y="324505"/>
                  <a:pt x="111978" y="315039"/>
                </a:cubicBezTo>
                <a:lnTo>
                  <a:pt x="123498" y="310842"/>
                </a:lnTo>
                <a:lnTo>
                  <a:pt x="123498" y="310842"/>
                </a:lnTo>
                <a:lnTo>
                  <a:pt x="479256" y="181362"/>
                </a:lnTo>
                <a:cubicBezTo>
                  <a:pt x="505242" y="171896"/>
                  <a:pt x="518547" y="143232"/>
                  <a:pt x="509171" y="117247"/>
                </a:cubicBezTo>
                <a:cubicBezTo>
                  <a:pt x="499795" y="91261"/>
                  <a:pt x="471041" y="77956"/>
                  <a:pt x="445056" y="87332"/>
                </a:cubicBezTo>
                <a:lnTo>
                  <a:pt x="332184" y="128498"/>
                </a:lnTo>
                <a:close/>
                <a:moveTo>
                  <a:pt x="28754" y="400050"/>
                </a:moveTo>
                <a:cubicBezTo>
                  <a:pt x="12948" y="400050"/>
                  <a:pt x="179" y="412819"/>
                  <a:pt x="179" y="428625"/>
                </a:cubicBezTo>
                <a:cubicBezTo>
                  <a:pt x="179" y="444431"/>
                  <a:pt x="12948" y="457200"/>
                  <a:pt x="28754" y="457200"/>
                </a:cubicBezTo>
                <a:lnTo>
                  <a:pt x="485954" y="457200"/>
                </a:lnTo>
                <a:cubicBezTo>
                  <a:pt x="501759" y="457200"/>
                  <a:pt x="514529" y="444431"/>
                  <a:pt x="514529" y="428625"/>
                </a:cubicBezTo>
                <a:cubicBezTo>
                  <a:pt x="514529" y="412819"/>
                  <a:pt x="501759" y="400050"/>
                  <a:pt x="485954" y="400050"/>
                </a:cubicBezTo>
                <a:lnTo>
                  <a:pt x="28754" y="400050"/>
                </a:lnTo>
                <a:close/>
              </a:path>
            </a:pathLst>
          </a:custGeom>
          <a:solidFill>
            <a:srgbClr val="ADD8E6"/>
          </a:solidFill>
        </p:spPr>
      </p:sp>
      <p:sp>
        <p:nvSpPr>
          <p:cNvPr id="12" name="Text 9"/>
          <p:cNvSpPr/>
          <p:nvPr/>
        </p:nvSpPr>
        <p:spPr>
          <a:xfrm>
            <a:off x="7264400" y="3258820"/>
            <a:ext cx="45212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支持伴侣去外地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7378700" y="3987800"/>
            <a:ext cx="44450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追求共同成长，相信感情能跨越距离。</a:t>
            </a:r>
          </a:p>
        </p:txBody>
      </p:sp>
      <p:sp>
        <p:nvSpPr>
          <p:cNvPr id="14" name="Text 11"/>
          <p:cNvSpPr/>
          <p:nvPr/>
        </p:nvSpPr>
        <p:spPr>
          <a:xfrm>
            <a:off x="304800" y="5003800"/>
            <a:ext cx="118872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这个选择没有对错，但它揭示了你内心深处最看重的东西。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381500" y="990600"/>
            <a:ext cx="3429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亲密与自由的博弈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352800" y="1854200"/>
            <a:ext cx="54864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在关系中，你更渴望无间陪伴，还是保留各自空间？</a:t>
            </a:r>
          </a:p>
        </p:txBody>
      </p:sp>
      <p:sp>
        <p:nvSpPr>
          <p:cNvPr id="5" name="Shape 2"/>
          <p:cNvSpPr/>
          <p:nvPr/>
        </p:nvSpPr>
        <p:spPr>
          <a:xfrm>
            <a:off x="1574800" y="2616200"/>
            <a:ext cx="2032000" cy="2032000"/>
          </a:xfrm>
          <a:custGeom>
            <a:avLst/>
            <a:gdLst/>
            <a:ahLst/>
            <a:cxnLst/>
            <a:rect l="l" t="t" r="r" b="b"/>
            <a:pathLst>
              <a:path w="2032000" h="2032000">
                <a:moveTo>
                  <a:pt x="1016000" y="0"/>
                </a:moveTo>
                <a:lnTo>
                  <a:pt x="1016000" y="0"/>
                </a:lnTo>
                <a:cubicBezTo>
                  <a:pt x="1576746" y="0"/>
                  <a:pt x="2032000" y="455254"/>
                  <a:pt x="2032000" y="1016000"/>
                </a:cubicBezTo>
                <a:lnTo>
                  <a:pt x="2032000" y="1016000"/>
                </a:lnTo>
                <a:cubicBezTo>
                  <a:pt x="2032000" y="1576746"/>
                  <a:pt x="1576746" y="2032000"/>
                  <a:pt x="1016000" y="2032000"/>
                </a:cubicBezTo>
                <a:lnTo>
                  <a:pt x="1016000" y="2032000"/>
                </a:lnTo>
                <a:cubicBezTo>
                  <a:pt x="455254" y="2032000"/>
                  <a:pt x="0" y="1576746"/>
                  <a:pt x="0" y="1016000"/>
                </a:cubicBezTo>
                <a:lnTo>
                  <a:pt x="0" y="1016000"/>
                </a:lnTo>
                <a:cubicBezTo>
                  <a:pt x="0" y="455254"/>
                  <a:pt x="455254" y="0"/>
                  <a:pt x="1016000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6" name="Shape 3"/>
          <p:cNvSpPr/>
          <p:nvPr/>
        </p:nvSpPr>
        <p:spPr>
          <a:xfrm>
            <a:off x="2114550" y="3251200"/>
            <a:ext cx="952500" cy="762000"/>
          </a:xfrm>
          <a:custGeom>
            <a:avLst/>
            <a:gdLst/>
            <a:ahLst/>
            <a:cxnLst/>
            <a:rect l="l" t="t" r="r" b="b"/>
            <a:pathLst>
              <a:path w="952500" h="762000">
                <a:moveTo>
                  <a:pt x="476250" y="23812"/>
                </a:moveTo>
                <a:cubicBezTo>
                  <a:pt x="561676" y="23812"/>
                  <a:pt x="631031" y="93168"/>
                  <a:pt x="631031" y="178594"/>
                </a:cubicBezTo>
                <a:cubicBezTo>
                  <a:pt x="631031" y="264020"/>
                  <a:pt x="561676" y="333375"/>
                  <a:pt x="476250" y="333375"/>
                </a:cubicBezTo>
                <a:cubicBezTo>
                  <a:pt x="390824" y="333375"/>
                  <a:pt x="321469" y="264020"/>
                  <a:pt x="321469" y="178594"/>
                </a:cubicBezTo>
                <a:cubicBezTo>
                  <a:pt x="321469" y="93168"/>
                  <a:pt x="390824" y="23813"/>
                  <a:pt x="476250" y="23812"/>
                </a:cubicBezTo>
                <a:close/>
                <a:moveTo>
                  <a:pt x="142875" y="130969"/>
                </a:moveTo>
                <a:cubicBezTo>
                  <a:pt x="202016" y="130969"/>
                  <a:pt x="250031" y="178984"/>
                  <a:pt x="250031" y="238125"/>
                </a:cubicBezTo>
                <a:cubicBezTo>
                  <a:pt x="250031" y="297266"/>
                  <a:pt x="202016" y="345281"/>
                  <a:pt x="142875" y="345281"/>
                </a:cubicBezTo>
                <a:cubicBezTo>
                  <a:pt x="83734" y="345281"/>
                  <a:pt x="35719" y="297266"/>
                  <a:pt x="35719" y="238125"/>
                </a:cubicBezTo>
                <a:cubicBezTo>
                  <a:pt x="35719" y="178984"/>
                  <a:pt x="83734" y="130969"/>
                  <a:pt x="142875" y="130969"/>
                </a:cubicBezTo>
                <a:close/>
                <a:moveTo>
                  <a:pt x="0" y="619125"/>
                </a:moveTo>
                <a:cubicBezTo>
                  <a:pt x="0" y="513904"/>
                  <a:pt x="85279" y="428625"/>
                  <a:pt x="190500" y="428625"/>
                </a:cubicBezTo>
                <a:cubicBezTo>
                  <a:pt x="209550" y="428625"/>
                  <a:pt x="228005" y="431453"/>
                  <a:pt x="245418" y="436662"/>
                </a:cubicBezTo>
                <a:cubicBezTo>
                  <a:pt x="196453" y="491430"/>
                  <a:pt x="166688" y="563761"/>
                  <a:pt x="166688" y="642938"/>
                </a:cubicBezTo>
                <a:lnTo>
                  <a:pt x="166688" y="666750"/>
                </a:lnTo>
                <a:cubicBezTo>
                  <a:pt x="166688" y="683716"/>
                  <a:pt x="170259" y="699790"/>
                  <a:pt x="176659" y="714375"/>
                </a:cubicBezTo>
                <a:lnTo>
                  <a:pt x="47625" y="714375"/>
                </a:lnTo>
                <a:cubicBezTo>
                  <a:pt x="21282" y="714375"/>
                  <a:pt x="0" y="693093"/>
                  <a:pt x="0" y="666750"/>
                </a:cubicBezTo>
                <a:lnTo>
                  <a:pt x="0" y="619125"/>
                </a:lnTo>
                <a:close/>
                <a:moveTo>
                  <a:pt x="775841" y="714375"/>
                </a:moveTo>
                <a:cubicBezTo>
                  <a:pt x="782241" y="699790"/>
                  <a:pt x="785813" y="683716"/>
                  <a:pt x="785813" y="666750"/>
                </a:cubicBezTo>
                <a:lnTo>
                  <a:pt x="785813" y="642938"/>
                </a:lnTo>
                <a:cubicBezTo>
                  <a:pt x="785813" y="563761"/>
                  <a:pt x="756047" y="491430"/>
                  <a:pt x="707082" y="436662"/>
                </a:cubicBezTo>
                <a:cubicBezTo>
                  <a:pt x="724495" y="431453"/>
                  <a:pt x="742950" y="428625"/>
                  <a:pt x="762000" y="428625"/>
                </a:cubicBezTo>
                <a:cubicBezTo>
                  <a:pt x="867221" y="428625"/>
                  <a:pt x="952500" y="513904"/>
                  <a:pt x="952500" y="619125"/>
                </a:cubicBezTo>
                <a:lnTo>
                  <a:pt x="952500" y="666750"/>
                </a:lnTo>
                <a:cubicBezTo>
                  <a:pt x="952500" y="693093"/>
                  <a:pt x="931218" y="714375"/>
                  <a:pt x="904875" y="714375"/>
                </a:cubicBezTo>
                <a:lnTo>
                  <a:pt x="775841" y="714375"/>
                </a:lnTo>
                <a:close/>
                <a:moveTo>
                  <a:pt x="702469" y="238125"/>
                </a:moveTo>
                <a:cubicBezTo>
                  <a:pt x="702469" y="178984"/>
                  <a:pt x="750484" y="130969"/>
                  <a:pt x="809625" y="130969"/>
                </a:cubicBezTo>
                <a:cubicBezTo>
                  <a:pt x="868766" y="130969"/>
                  <a:pt x="916781" y="178984"/>
                  <a:pt x="916781" y="238125"/>
                </a:cubicBezTo>
                <a:cubicBezTo>
                  <a:pt x="916781" y="297266"/>
                  <a:pt x="868766" y="345281"/>
                  <a:pt x="809625" y="345281"/>
                </a:cubicBezTo>
                <a:cubicBezTo>
                  <a:pt x="750484" y="345281"/>
                  <a:pt x="702469" y="297266"/>
                  <a:pt x="702469" y="238125"/>
                </a:cubicBezTo>
                <a:close/>
                <a:moveTo>
                  <a:pt x="238125" y="642938"/>
                </a:moveTo>
                <a:cubicBezTo>
                  <a:pt x="238125" y="511373"/>
                  <a:pt x="344686" y="404813"/>
                  <a:pt x="476250" y="404813"/>
                </a:cubicBezTo>
                <a:cubicBezTo>
                  <a:pt x="607814" y="404813"/>
                  <a:pt x="714375" y="511373"/>
                  <a:pt x="714375" y="642938"/>
                </a:cubicBezTo>
                <a:lnTo>
                  <a:pt x="714375" y="666750"/>
                </a:lnTo>
                <a:cubicBezTo>
                  <a:pt x="714375" y="693093"/>
                  <a:pt x="693093" y="714375"/>
                  <a:pt x="666750" y="714375"/>
                </a:cubicBezTo>
                <a:lnTo>
                  <a:pt x="285750" y="714375"/>
                </a:lnTo>
                <a:cubicBezTo>
                  <a:pt x="259407" y="714375"/>
                  <a:pt x="238125" y="693093"/>
                  <a:pt x="238125" y="666750"/>
                </a:cubicBezTo>
                <a:lnTo>
                  <a:pt x="238125" y="642938"/>
                </a:lnTo>
                <a:close/>
              </a:path>
            </a:pathLst>
          </a:custGeom>
          <a:solidFill>
            <a:srgbClr val="D8BFD8"/>
          </a:solidFill>
        </p:spPr>
      </p:sp>
      <p:sp>
        <p:nvSpPr>
          <p:cNvPr id="7" name="Text 4"/>
          <p:cNvSpPr/>
          <p:nvPr/>
        </p:nvSpPr>
        <p:spPr>
          <a:xfrm>
            <a:off x="1955800" y="4648200"/>
            <a:ext cx="1270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亲密无间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990600" y="5308600"/>
            <a:ext cx="32004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享受二人世界，分享生活的点点滴滴。</a:t>
            </a:r>
          </a:p>
        </p:txBody>
      </p:sp>
      <p:sp>
        <p:nvSpPr>
          <p:cNvPr id="9" name="Text 6"/>
          <p:cNvSpPr/>
          <p:nvPr/>
        </p:nvSpPr>
        <p:spPr>
          <a:xfrm>
            <a:off x="5811838" y="3835400"/>
            <a:ext cx="10287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FFC0CB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VS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8585200" y="2616200"/>
            <a:ext cx="2032000" cy="2032000"/>
          </a:xfrm>
          <a:custGeom>
            <a:avLst/>
            <a:gdLst/>
            <a:ahLst/>
            <a:cxnLst/>
            <a:rect l="l" t="t" r="r" b="b"/>
            <a:pathLst>
              <a:path w="2032000" h="2032000">
                <a:moveTo>
                  <a:pt x="1016000" y="0"/>
                </a:moveTo>
                <a:lnTo>
                  <a:pt x="1016000" y="0"/>
                </a:lnTo>
                <a:cubicBezTo>
                  <a:pt x="1576746" y="0"/>
                  <a:pt x="2032000" y="455254"/>
                  <a:pt x="2032000" y="1016000"/>
                </a:cubicBezTo>
                <a:lnTo>
                  <a:pt x="2032000" y="1016000"/>
                </a:lnTo>
                <a:cubicBezTo>
                  <a:pt x="2032000" y="1576746"/>
                  <a:pt x="1576746" y="2032000"/>
                  <a:pt x="1016000" y="2032000"/>
                </a:cubicBezTo>
                <a:lnTo>
                  <a:pt x="1016000" y="2032000"/>
                </a:lnTo>
                <a:cubicBezTo>
                  <a:pt x="455254" y="2032000"/>
                  <a:pt x="0" y="1576746"/>
                  <a:pt x="0" y="1016000"/>
                </a:cubicBezTo>
                <a:lnTo>
                  <a:pt x="0" y="1016000"/>
                </a:lnTo>
                <a:cubicBezTo>
                  <a:pt x="0" y="455254"/>
                  <a:pt x="455254" y="0"/>
                  <a:pt x="1016000" y="0"/>
                </a:cubicBezTo>
                <a:close/>
              </a:path>
            </a:pathLst>
          </a:custGeom>
          <a:solidFill>
            <a:srgbClr val="ADD8E6"/>
          </a:solidFill>
        </p:spPr>
      </p:sp>
      <p:sp>
        <p:nvSpPr>
          <p:cNvPr id="11" name="Shape 8"/>
          <p:cNvSpPr/>
          <p:nvPr/>
        </p:nvSpPr>
        <p:spPr>
          <a:xfrm>
            <a:off x="9267825" y="3251200"/>
            <a:ext cx="666750" cy="762000"/>
          </a:xfrm>
          <a:custGeom>
            <a:avLst/>
            <a:gdLst/>
            <a:ahLst/>
            <a:cxnLst/>
            <a:rect l="l" t="t" r="r" b="b"/>
            <a:pathLst>
              <a:path w="666750" h="762000">
                <a:moveTo>
                  <a:pt x="333375" y="500063"/>
                </a:moveTo>
                <a:cubicBezTo>
                  <a:pt x="444401" y="500063"/>
                  <a:pt x="539353" y="431006"/>
                  <a:pt x="577453" y="333375"/>
                </a:cubicBezTo>
                <a:lnTo>
                  <a:pt x="583406" y="333375"/>
                </a:lnTo>
                <a:cubicBezTo>
                  <a:pt x="603200" y="333375"/>
                  <a:pt x="619125" y="317450"/>
                  <a:pt x="619125" y="297656"/>
                </a:cubicBezTo>
                <a:lnTo>
                  <a:pt x="619125" y="178594"/>
                </a:lnTo>
                <a:cubicBezTo>
                  <a:pt x="619125" y="158800"/>
                  <a:pt x="603200" y="142875"/>
                  <a:pt x="583406" y="142875"/>
                </a:cubicBezTo>
                <a:lnTo>
                  <a:pt x="577453" y="142875"/>
                </a:lnTo>
                <a:cubicBezTo>
                  <a:pt x="539353" y="45244"/>
                  <a:pt x="444401" y="-23812"/>
                  <a:pt x="333375" y="-23812"/>
                </a:cubicBezTo>
                <a:cubicBezTo>
                  <a:pt x="222349" y="-23812"/>
                  <a:pt x="127397" y="45244"/>
                  <a:pt x="89297" y="142875"/>
                </a:cubicBezTo>
                <a:lnTo>
                  <a:pt x="83344" y="142875"/>
                </a:lnTo>
                <a:cubicBezTo>
                  <a:pt x="63550" y="142875"/>
                  <a:pt x="47625" y="158800"/>
                  <a:pt x="47625" y="178594"/>
                </a:cubicBezTo>
                <a:lnTo>
                  <a:pt x="47625" y="297656"/>
                </a:lnTo>
                <a:cubicBezTo>
                  <a:pt x="47625" y="317450"/>
                  <a:pt x="63550" y="333375"/>
                  <a:pt x="83344" y="333375"/>
                </a:cubicBezTo>
                <a:lnTo>
                  <a:pt x="89297" y="333375"/>
                </a:lnTo>
                <a:cubicBezTo>
                  <a:pt x="127397" y="431006"/>
                  <a:pt x="222349" y="500063"/>
                  <a:pt x="333375" y="500063"/>
                </a:cubicBezTo>
                <a:close/>
                <a:moveTo>
                  <a:pt x="309563" y="119063"/>
                </a:moveTo>
                <a:lnTo>
                  <a:pt x="357188" y="119063"/>
                </a:lnTo>
                <a:cubicBezTo>
                  <a:pt x="436066" y="119063"/>
                  <a:pt x="500063" y="183059"/>
                  <a:pt x="500063" y="261938"/>
                </a:cubicBezTo>
                <a:cubicBezTo>
                  <a:pt x="500063" y="340816"/>
                  <a:pt x="436066" y="404813"/>
                  <a:pt x="357188" y="404813"/>
                </a:cubicBezTo>
                <a:lnTo>
                  <a:pt x="309563" y="404813"/>
                </a:lnTo>
                <a:cubicBezTo>
                  <a:pt x="230684" y="404813"/>
                  <a:pt x="166688" y="340816"/>
                  <a:pt x="166688" y="261938"/>
                </a:cubicBezTo>
                <a:cubicBezTo>
                  <a:pt x="166688" y="183059"/>
                  <a:pt x="230684" y="119063"/>
                  <a:pt x="309563" y="119063"/>
                </a:cubicBezTo>
                <a:close/>
                <a:moveTo>
                  <a:pt x="23812" y="721221"/>
                </a:moveTo>
                <a:cubicBezTo>
                  <a:pt x="23812" y="743694"/>
                  <a:pt x="42118" y="762000"/>
                  <a:pt x="64591" y="762000"/>
                </a:cubicBezTo>
                <a:lnTo>
                  <a:pt x="142875" y="762000"/>
                </a:lnTo>
                <a:lnTo>
                  <a:pt x="142875" y="690563"/>
                </a:lnTo>
                <a:cubicBezTo>
                  <a:pt x="142875" y="664220"/>
                  <a:pt x="164157" y="642938"/>
                  <a:pt x="190500" y="642938"/>
                </a:cubicBezTo>
                <a:lnTo>
                  <a:pt x="476250" y="642938"/>
                </a:lnTo>
                <a:cubicBezTo>
                  <a:pt x="502593" y="642938"/>
                  <a:pt x="523875" y="664220"/>
                  <a:pt x="523875" y="690563"/>
                </a:cubicBezTo>
                <a:lnTo>
                  <a:pt x="523875" y="762000"/>
                </a:lnTo>
                <a:lnTo>
                  <a:pt x="602159" y="762000"/>
                </a:lnTo>
                <a:cubicBezTo>
                  <a:pt x="624632" y="762000"/>
                  <a:pt x="642938" y="743694"/>
                  <a:pt x="642938" y="721221"/>
                </a:cubicBezTo>
                <a:cubicBezTo>
                  <a:pt x="642938" y="632222"/>
                  <a:pt x="595461" y="554236"/>
                  <a:pt x="524470" y="511373"/>
                </a:cubicBezTo>
                <a:cubicBezTo>
                  <a:pt x="470297" y="549325"/>
                  <a:pt x="404515" y="571500"/>
                  <a:pt x="333375" y="571500"/>
                </a:cubicBezTo>
                <a:cubicBezTo>
                  <a:pt x="262235" y="571500"/>
                  <a:pt x="196453" y="549325"/>
                  <a:pt x="142280" y="511373"/>
                </a:cubicBezTo>
                <a:cubicBezTo>
                  <a:pt x="71289" y="554236"/>
                  <a:pt x="23812" y="632222"/>
                  <a:pt x="23812" y="721221"/>
                </a:cubicBezTo>
                <a:close/>
                <a:moveTo>
                  <a:pt x="272802" y="210592"/>
                </a:moveTo>
                <a:cubicBezTo>
                  <a:pt x="271463" y="205680"/>
                  <a:pt x="266998" y="202406"/>
                  <a:pt x="261938" y="202406"/>
                </a:cubicBezTo>
                <a:cubicBezTo>
                  <a:pt x="256877" y="202406"/>
                  <a:pt x="252413" y="205680"/>
                  <a:pt x="251073" y="210592"/>
                </a:cubicBezTo>
                <a:lnTo>
                  <a:pt x="242143" y="242143"/>
                </a:lnTo>
                <a:lnTo>
                  <a:pt x="210592" y="251073"/>
                </a:lnTo>
                <a:cubicBezTo>
                  <a:pt x="205680" y="252413"/>
                  <a:pt x="202406" y="256877"/>
                  <a:pt x="202406" y="261938"/>
                </a:cubicBezTo>
                <a:cubicBezTo>
                  <a:pt x="202406" y="266998"/>
                  <a:pt x="205680" y="271463"/>
                  <a:pt x="210592" y="272802"/>
                </a:cubicBezTo>
                <a:lnTo>
                  <a:pt x="242143" y="281732"/>
                </a:lnTo>
                <a:lnTo>
                  <a:pt x="251073" y="313283"/>
                </a:lnTo>
                <a:cubicBezTo>
                  <a:pt x="252413" y="318195"/>
                  <a:pt x="256877" y="321469"/>
                  <a:pt x="261938" y="321469"/>
                </a:cubicBezTo>
                <a:cubicBezTo>
                  <a:pt x="266998" y="321469"/>
                  <a:pt x="271463" y="318195"/>
                  <a:pt x="272802" y="313283"/>
                </a:cubicBezTo>
                <a:lnTo>
                  <a:pt x="281732" y="281732"/>
                </a:lnTo>
                <a:lnTo>
                  <a:pt x="313283" y="272802"/>
                </a:lnTo>
                <a:cubicBezTo>
                  <a:pt x="318195" y="271463"/>
                  <a:pt x="321469" y="266998"/>
                  <a:pt x="321469" y="261938"/>
                </a:cubicBezTo>
                <a:cubicBezTo>
                  <a:pt x="321469" y="256877"/>
                  <a:pt x="318195" y="252413"/>
                  <a:pt x="313283" y="251073"/>
                </a:cubicBezTo>
                <a:lnTo>
                  <a:pt x="281732" y="242143"/>
                </a:lnTo>
                <a:lnTo>
                  <a:pt x="272802" y="210592"/>
                </a:lnTo>
                <a:close/>
                <a:moveTo>
                  <a:pt x="226219" y="726281"/>
                </a:moveTo>
                <a:lnTo>
                  <a:pt x="226219" y="762000"/>
                </a:lnTo>
                <a:lnTo>
                  <a:pt x="297656" y="762000"/>
                </a:lnTo>
                <a:lnTo>
                  <a:pt x="297656" y="726281"/>
                </a:lnTo>
                <a:cubicBezTo>
                  <a:pt x="297656" y="706487"/>
                  <a:pt x="281732" y="690563"/>
                  <a:pt x="261938" y="690563"/>
                </a:cubicBezTo>
                <a:cubicBezTo>
                  <a:pt x="242143" y="690563"/>
                  <a:pt x="226219" y="706487"/>
                  <a:pt x="226219" y="726281"/>
                </a:cubicBezTo>
                <a:close/>
                <a:moveTo>
                  <a:pt x="404813" y="690563"/>
                </a:moveTo>
                <a:cubicBezTo>
                  <a:pt x="385018" y="690563"/>
                  <a:pt x="369094" y="706487"/>
                  <a:pt x="369094" y="726281"/>
                </a:cubicBezTo>
                <a:lnTo>
                  <a:pt x="369094" y="762000"/>
                </a:lnTo>
                <a:lnTo>
                  <a:pt x="440531" y="762000"/>
                </a:lnTo>
                <a:lnTo>
                  <a:pt x="440531" y="726281"/>
                </a:lnTo>
                <a:cubicBezTo>
                  <a:pt x="440531" y="706487"/>
                  <a:pt x="424607" y="690563"/>
                  <a:pt x="404813" y="690563"/>
                </a:cubicBezTo>
                <a:close/>
              </a:path>
            </a:pathLst>
          </a:custGeom>
          <a:solidFill>
            <a:srgbClr val="ADD8E6"/>
          </a:solidFill>
        </p:spPr>
      </p:sp>
      <p:sp>
        <p:nvSpPr>
          <p:cNvPr id="12" name="Text 9"/>
          <p:cNvSpPr/>
          <p:nvPr/>
        </p:nvSpPr>
        <p:spPr>
          <a:xfrm>
            <a:off x="8966200" y="4648200"/>
            <a:ext cx="1270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各自空间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7645400" y="5308600"/>
            <a:ext cx="39116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保持个人爱好和社交圈，相互独立又相互依赖。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770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306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价值拍卖：让偏好现形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762500" y="1189568"/>
            <a:ext cx="3048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爱情价值拍卖会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810000" y="2053168"/>
            <a:ext cx="48006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用有限预算，竞拍你心中最珍贵的爱情要素。</a:t>
            </a:r>
          </a:p>
        </p:txBody>
      </p:sp>
      <p:sp>
        <p:nvSpPr>
          <p:cNvPr id="5" name="Shape 2"/>
          <p:cNvSpPr/>
          <p:nvPr/>
        </p:nvSpPr>
        <p:spPr>
          <a:xfrm>
            <a:off x="2844800" y="2815168"/>
            <a:ext cx="6502400" cy="2552700"/>
          </a:xfrm>
          <a:custGeom>
            <a:avLst/>
            <a:gdLst/>
            <a:ahLst/>
            <a:cxnLst/>
            <a:rect l="l" t="t" r="r" b="b"/>
            <a:pathLst>
              <a:path w="6502400" h="2552700">
                <a:moveTo>
                  <a:pt x="152396" y="0"/>
                </a:moveTo>
                <a:lnTo>
                  <a:pt x="6350004" y="0"/>
                </a:lnTo>
                <a:cubicBezTo>
                  <a:pt x="6434170" y="0"/>
                  <a:pt x="6502400" y="68230"/>
                  <a:pt x="6502400" y="152396"/>
                </a:cubicBezTo>
                <a:lnTo>
                  <a:pt x="6502400" y="2400304"/>
                </a:lnTo>
                <a:cubicBezTo>
                  <a:pt x="6502400" y="2484470"/>
                  <a:pt x="6434170" y="2552700"/>
                  <a:pt x="6350004" y="2552700"/>
                </a:cubicBezTo>
                <a:lnTo>
                  <a:pt x="152396" y="2552700"/>
                </a:lnTo>
                <a:cubicBezTo>
                  <a:pt x="68230" y="2552700"/>
                  <a:pt x="0" y="2484470"/>
                  <a:pt x="0" y="2400304"/>
                </a:cubicBezTo>
                <a:lnTo>
                  <a:pt x="0" y="152396"/>
                </a:lnTo>
                <a:cubicBezTo>
                  <a:pt x="0" y="68230"/>
                  <a:pt x="68230" y="0"/>
                  <a:pt x="152396" y="0"/>
                </a:cubicBezTo>
                <a:close/>
              </a:path>
            </a:pathLst>
          </a:custGeom>
          <a:solidFill>
            <a:srgbClr val="E6E6FA"/>
          </a:solidFill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3"/>
          <p:cNvSpPr/>
          <p:nvPr/>
        </p:nvSpPr>
        <p:spPr>
          <a:xfrm>
            <a:off x="4329906" y="31877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47625" y="23812"/>
                </a:moveTo>
                <a:cubicBezTo>
                  <a:pt x="21357" y="23812"/>
                  <a:pt x="0" y="45169"/>
                  <a:pt x="0" y="71438"/>
                </a:cubicBezTo>
                <a:lnTo>
                  <a:pt x="0" y="285750"/>
                </a:lnTo>
                <a:cubicBezTo>
                  <a:pt x="0" y="312018"/>
                  <a:pt x="21357" y="333375"/>
                  <a:pt x="47625" y="333375"/>
                </a:cubicBezTo>
                <a:lnTo>
                  <a:pt x="333375" y="333375"/>
                </a:lnTo>
                <a:cubicBezTo>
                  <a:pt x="359643" y="333375"/>
                  <a:pt x="381000" y="312018"/>
                  <a:pt x="381000" y="285750"/>
                </a:cubicBezTo>
                <a:lnTo>
                  <a:pt x="381000" y="142875"/>
                </a:lnTo>
                <a:cubicBezTo>
                  <a:pt x="381000" y="116607"/>
                  <a:pt x="359643" y="95250"/>
                  <a:pt x="333375" y="95250"/>
                </a:cubicBezTo>
                <a:lnTo>
                  <a:pt x="53578" y="95250"/>
                </a:lnTo>
                <a:cubicBezTo>
                  <a:pt x="43681" y="95250"/>
                  <a:pt x="35719" y="87288"/>
                  <a:pt x="35719" y="77391"/>
                </a:cubicBezTo>
                <a:cubicBezTo>
                  <a:pt x="35719" y="67494"/>
                  <a:pt x="43681" y="59531"/>
                  <a:pt x="53578" y="59531"/>
                </a:cubicBezTo>
                <a:lnTo>
                  <a:pt x="339328" y="59531"/>
                </a:lnTo>
                <a:cubicBezTo>
                  <a:pt x="349225" y="59531"/>
                  <a:pt x="357188" y="51569"/>
                  <a:pt x="357188" y="41672"/>
                </a:cubicBezTo>
                <a:cubicBezTo>
                  <a:pt x="357188" y="31775"/>
                  <a:pt x="349225" y="23812"/>
                  <a:pt x="339328" y="23812"/>
                </a:cubicBezTo>
                <a:lnTo>
                  <a:pt x="47625" y="23812"/>
                </a:lnTo>
                <a:close/>
                <a:moveTo>
                  <a:pt x="309563" y="190500"/>
                </a:moveTo>
                <a:cubicBezTo>
                  <a:pt x="322705" y="190500"/>
                  <a:pt x="333375" y="201170"/>
                  <a:pt x="333375" y="214313"/>
                </a:cubicBezTo>
                <a:cubicBezTo>
                  <a:pt x="333375" y="227455"/>
                  <a:pt x="322705" y="238125"/>
                  <a:pt x="309563" y="238125"/>
                </a:cubicBezTo>
                <a:cubicBezTo>
                  <a:pt x="296420" y="238125"/>
                  <a:pt x="285750" y="227455"/>
                  <a:pt x="285750" y="214313"/>
                </a:cubicBezTo>
                <a:cubicBezTo>
                  <a:pt x="285750" y="201170"/>
                  <a:pt x="296420" y="190500"/>
                  <a:pt x="309563" y="190500"/>
                </a:cubicBezTo>
                <a:close/>
              </a:path>
            </a:pathLst>
          </a:custGeom>
          <a:solidFill>
            <a:srgbClr val="D8BFD8"/>
          </a:solidFill>
        </p:spPr>
      </p:sp>
      <p:sp>
        <p:nvSpPr>
          <p:cNvPr id="7" name="Text 4"/>
          <p:cNvSpPr/>
          <p:nvPr/>
        </p:nvSpPr>
        <p:spPr>
          <a:xfrm>
            <a:off x="4958556" y="3119968"/>
            <a:ext cx="3263900" cy="5207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总预算: </a:t>
            </a:r>
            <a:r>
              <a:rPr 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10,000</a:t>
            </a: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 元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3238500" y="3890434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67310" y="60881"/>
                </a:moveTo>
                <a:lnTo>
                  <a:pt x="59888" y="53459"/>
                </a:lnTo>
                <a:cubicBezTo>
                  <a:pt x="54928" y="48498"/>
                  <a:pt x="54928" y="40442"/>
                  <a:pt x="59888" y="35481"/>
                </a:cubicBezTo>
                <a:lnTo>
                  <a:pt x="105410" y="-10081"/>
                </a:lnTo>
                <a:cubicBezTo>
                  <a:pt x="110371" y="-15042"/>
                  <a:pt x="118428" y="-15042"/>
                  <a:pt x="123388" y="-10081"/>
                </a:cubicBezTo>
                <a:lnTo>
                  <a:pt x="130810" y="-2619"/>
                </a:lnTo>
                <a:cubicBezTo>
                  <a:pt x="135771" y="2342"/>
                  <a:pt x="135771" y="10398"/>
                  <a:pt x="130810" y="15359"/>
                </a:cubicBezTo>
                <a:lnTo>
                  <a:pt x="85288" y="60881"/>
                </a:lnTo>
                <a:cubicBezTo>
                  <a:pt x="80328" y="65842"/>
                  <a:pt x="72271" y="65842"/>
                  <a:pt x="67310" y="60881"/>
                </a:cubicBezTo>
                <a:close/>
                <a:moveTo>
                  <a:pt x="109538" y="84018"/>
                </a:moveTo>
                <a:lnTo>
                  <a:pt x="97076" y="71557"/>
                </a:lnTo>
                <a:lnTo>
                  <a:pt x="141526" y="27107"/>
                </a:lnTo>
                <a:lnTo>
                  <a:pt x="188913" y="74493"/>
                </a:lnTo>
                <a:lnTo>
                  <a:pt x="144463" y="118943"/>
                </a:lnTo>
                <a:lnTo>
                  <a:pt x="132001" y="106482"/>
                </a:lnTo>
                <a:lnTo>
                  <a:pt x="39926" y="198557"/>
                </a:lnTo>
                <a:cubicBezTo>
                  <a:pt x="33734" y="204748"/>
                  <a:pt x="23693" y="204748"/>
                  <a:pt x="17463" y="198557"/>
                </a:cubicBezTo>
                <a:cubicBezTo>
                  <a:pt x="11232" y="192365"/>
                  <a:pt x="11271" y="182324"/>
                  <a:pt x="17463" y="176093"/>
                </a:cubicBezTo>
                <a:lnTo>
                  <a:pt x="109538" y="84018"/>
                </a:lnTo>
                <a:close/>
                <a:moveTo>
                  <a:pt x="155138" y="148669"/>
                </a:moveTo>
                <a:cubicBezTo>
                  <a:pt x="150178" y="143708"/>
                  <a:pt x="150178" y="135652"/>
                  <a:pt x="155138" y="130691"/>
                </a:cubicBezTo>
                <a:lnTo>
                  <a:pt x="200660" y="85169"/>
                </a:lnTo>
                <a:cubicBezTo>
                  <a:pt x="205621" y="80208"/>
                  <a:pt x="213678" y="80208"/>
                  <a:pt x="218638" y="85169"/>
                </a:cubicBezTo>
                <a:lnTo>
                  <a:pt x="226060" y="92591"/>
                </a:lnTo>
                <a:cubicBezTo>
                  <a:pt x="231021" y="97552"/>
                  <a:pt x="231021" y="105608"/>
                  <a:pt x="226060" y="110569"/>
                </a:cubicBezTo>
                <a:lnTo>
                  <a:pt x="180538" y="156131"/>
                </a:lnTo>
                <a:cubicBezTo>
                  <a:pt x="175577" y="161092"/>
                  <a:pt x="167521" y="161092"/>
                  <a:pt x="162560" y="156131"/>
                </a:cubicBezTo>
                <a:lnTo>
                  <a:pt x="155138" y="148709"/>
                </a:lnTo>
                <a:close/>
              </a:path>
            </a:pathLst>
          </a:custGeom>
          <a:solidFill>
            <a:srgbClr val="ADD8E6"/>
          </a:solidFill>
        </p:spPr>
      </p:sp>
      <p:sp>
        <p:nvSpPr>
          <p:cNvPr id="9" name="Text 6"/>
          <p:cNvSpPr/>
          <p:nvPr/>
        </p:nvSpPr>
        <p:spPr>
          <a:xfrm>
            <a:off x="3657600" y="3763434"/>
            <a:ext cx="1840680" cy="27432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起拍价: </a:t>
            </a: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1000元</a:t>
            </a:r>
            <a:endParaRPr lang="en-US" sz="2000" dirty="0"/>
          </a:p>
        </p:txBody>
      </p:sp>
      <p:sp>
        <p:nvSpPr>
          <p:cNvPr id="10" name="Shape 7"/>
          <p:cNvSpPr/>
          <p:nvPr/>
        </p:nvSpPr>
        <p:spPr>
          <a:xfrm>
            <a:off x="3276600" y="4347634"/>
            <a:ext cx="152400" cy="203200"/>
          </a:xfrm>
          <a:custGeom>
            <a:avLst/>
            <a:gdLst/>
            <a:ahLst/>
            <a:cxnLst/>
            <a:rect l="l" t="t" r="r" b="b"/>
            <a:pathLst>
              <a:path w="152400" h="203200">
                <a:moveTo>
                  <a:pt x="85169" y="6906"/>
                </a:moveTo>
                <a:cubicBezTo>
                  <a:pt x="80208" y="1945"/>
                  <a:pt x="72152" y="1945"/>
                  <a:pt x="67191" y="6906"/>
                </a:cubicBezTo>
                <a:lnTo>
                  <a:pt x="3691" y="70406"/>
                </a:lnTo>
                <a:cubicBezTo>
                  <a:pt x="-1270" y="75367"/>
                  <a:pt x="-1270" y="83423"/>
                  <a:pt x="3691" y="88384"/>
                </a:cubicBezTo>
                <a:cubicBezTo>
                  <a:pt x="8652" y="93345"/>
                  <a:pt x="16708" y="93345"/>
                  <a:pt x="21669" y="88384"/>
                </a:cubicBezTo>
                <a:lnTo>
                  <a:pt x="63500" y="46553"/>
                </a:lnTo>
                <a:lnTo>
                  <a:pt x="63500" y="193675"/>
                </a:lnTo>
                <a:cubicBezTo>
                  <a:pt x="63500" y="200700"/>
                  <a:pt x="69175" y="206375"/>
                  <a:pt x="76200" y="206375"/>
                </a:cubicBezTo>
                <a:cubicBezTo>
                  <a:pt x="83225" y="206375"/>
                  <a:pt x="88900" y="200700"/>
                  <a:pt x="88900" y="193675"/>
                </a:cubicBezTo>
                <a:lnTo>
                  <a:pt x="88900" y="46553"/>
                </a:lnTo>
                <a:lnTo>
                  <a:pt x="130731" y="88384"/>
                </a:lnTo>
                <a:cubicBezTo>
                  <a:pt x="135692" y="93345"/>
                  <a:pt x="143748" y="93345"/>
                  <a:pt x="148709" y="88384"/>
                </a:cubicBezTo>
                <a:cubicBezTo>
                  <a:pt x="153670" y="83423"/>
                  <a:pt x="153670" y="75367"/>
                  <a:pt x="148709" y="70406"/>
                </a:cubicBezTo>
                <a:lnTo>
                  <a:pt x="85209" y="6906"/>
                </a:lnTo>
                <a:close/>
              </a:path>
            </a:pathLst>
          </a:custGeom>
          <a:solidFill>
            <a:srgbClr val="ADD8E6"/>
          </a:solidFill>
        </p:spPr>
      </p:sp>
      <p:sp>
        <p:nvSpPr>
          <p:cNvPr id="11" name="Text 8"/>
          <p:cNvSpPr/>
          <p:nvPr/>
        </p:nvSpPr>
        <p:spPr>
          <a:xfrm>
            <a:off x="3657599" y="4237567"/>
            <a:ext cx="2804845" cy="381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加价幅度: </a:t>
            </a: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≥500元</a:t>
            </a:r>
            <a:endParaRPr lang="en-US" sz="2000" dirty="0"/>
          </a:p>
        </p:txBody>
      </p:sp>
      <p:sp>
        <p:nvSpPr>
          <p:cNvPr id="12" name="Shape 9"/>
          <p:cNvSpPr/>
          <p:nvPr/>
        </p:nvSpPr>
        <p:spPr>
          <a:xfrm>
            <a:off x="3238500" y="4804834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152400" y="57150"/>
                </a:moveTo>
                <a:cubicBezTo>
                  <a:pt x="152400" y="95726"/>
                  <a:pt x="118269" y="127000"/>
                  <a:pt x="76200" y="127000"/>
                </a:cubicBezTo>
                <a:cubicBezTo>
                  <a:pt x="65603" y="127000"/>
                  <a:pt x="55523" y="125016"/>
                  <a:pt x="46355" y="121444"/>
                </a:cubicBezTo>
                <a:lnTo>
                  <a:pt x="13970" y="138589"/>
                </a:lnTo>
                <a:cubicBezTo>
                  <a:pt x="10279" y="140533"/>
                  <a:pt x="5755" y="139859"/>
                  <a:pt x="2778" y="136922"/>
                </a:cubicBezTo>
                <a:cubicBezTo>
                  <a:pt x="-198" y="133985"/>
                  <a:pt x="-873" y="129421"/>
                  <a:pt x="1111" y="125730"/>
                </a:cubicBezTo>
                <a:lnTo>
                  <a:pt x="15240" y="99060"/>
                </a:lnTo>
                <a:cubicBezTo>
                  <a:pt x="5675" y="87392"/>
                  <a:pt x="0" y="72866"/>
                  <a:pt x="0" y="57150"/>
                </a:cubicBezTo>
                <a:cubicBezTo>
                  <a:pt x="0" y="18574"/>
                  <a:pt x="34131" y="-12700"/>
                  <a:pt x="76200" y="-12700"/>
                </a:cubicBezTo>
                <a:cubicBezTo>
                  <a:pt x="118269" y="-12700"/>
                  <a:pt x="152400" y="18574"/>
                  <a:pt x="152400" y="57150"/>
                </a:cubicBezTo>
                <a:close/>
                <a:moveTo>
                  <a:pt x="152400" y="203200"/>
                </a:moveTo>
                <a:cubicBezTo>
                  <a:pt x="115054" y="203200"/>
                  <a:pt x="83979" y="178554"/>
                  <a:pt x="77470" y="146050"/>
                </a:cubicBezTo>
                <a:cubicBezTo>
                  <a:pt x="125095" y="145455"/>
                  <a:pt x="166489" y="111562"/>
                  <a:pt x="171053" y="65603"/>
                </a:cubicBezTo>
                <a:cubicBezTo>
                  <a:pt x="204113" y="73223"/>
                  <a:pt x="228600" y="100648"/>
                  <a:pt x="228600" y="133350"/>
                </a:cubicBezTo>
                <a:cubicBezTo>
                  <a:pt x="228600" y="149066"/>
                  <a:pt x="222925" y="163592"/>
                  <a:pt x="213360" y="175260"/>
                </a:cubicBezTo>
                <a:lnTo>
                  <a:pt x="227489" y="201930"/>
                </a:lnTo>
                <a:cubicBezTo>
                  <a:pt x="229433" y="205621"/>
                  <a:pt x="228759" y="210145"/>
                  <a:pt x="225822" y="213122"/>
                </a:cubicBezTo>
                <a:cubicBezTo>
                  <a:pt x="222885" y="216098"/>
                  <a:pt x="218321" y="216773"/>
                  <a:pt x="214630" y="214789"/>
                </a:cubicBezTo>
                <a:lnTo>
                  <a:pt x="182245" y="197644"/>
                </a:lnTo>
                <a:cubicBezTo>
                  <a:pt x="173077" y="201216"/>
                  <a:pt x="162997" y="203200"/>
                  <a:pt x="152400" y="203200"/>
                </a:cubicBezTo>
                <a:close/>
              </a:path>
            </a:pathLst>
          </a:custGeom>
          <a:solidFill>
            <a:srgbClr val="ADD8E6"/>
          </a:solidFill>
        </p:spPr>
      </p:sp>
      <p:sp>
        <p:nvSpPr>
          <p:cNvPr id="13" name="Text 10"/>
          <p:cNvSpPr/>
          <p:nvPr/>
        </p:nvSpPr>
        <p:spPr>
          <a:xfrm>
            <a:off x="3657600" y="4754034"/>
            <a:ext cx="4538176" cy="381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竞拍成功需分享: </a:t>
            </a: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“为何竞拍此项”</a:t>
            </a:r>
            <a:endParaRPr lang="en-US" sz="2000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36" y="482600"/>
            <a:ext cx="12065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竞拍分享：高价背后的心理账户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hape 1"/>
          <p:cNvSpPr/>
          <p:nvPr>
            <p:custDataLst>
              <p:tags r:id="rId1"/>
            </p:custDataLst>
          </p:nvPr>
        </p:nvSpPr>
        <p:spPr>
          <a:xfrm>
            <a:off x="254000" y="2336800"/>
            <a:ext cx="3695700" cy="2844800"/>
          </a:xfrm>
          <a:custGeom>
            <a:avLst/>
            <a:gdLst/>
            <a:ahLst/>
            <a:cxnLst/>
            <a:rect l="l" t="t" r="r" b="b"/>
            <a:pathLst>
              <a:path w="3695700" h="2844800">
                <a:moveTo>
                  <a:pt x="101588" y="0"/>
                </a:moveTo>
                <a:lnTo>
                  <a:pt x="3594112" y="0"/>
                </a:lnTo>
                <a:cubicBezTo>
                  <a:pt x="3650218" y="0"/>
                  <a:pt x="3695700" y="45482"/>
                  <a:pt x="3695700" y="101588"/>
                </a:cubicBezTo>
                <a:lnTo>
                  <a:pt x="3695700" y="2743212"/>
                </a:lnTo>
                <a:cubicBezTo>
                  <a:pt x="3695700" y="2799318"/>
                  <a:pt x="3650218" y="2844800"/>
                  <a:pt x="3594112" y="2844800"/>
                </a:cubicBezTo>
                <a:lnTo>
                  <a:pt x="101588" y="2844800"/>
                </a:lnTo>
                <a:cubicBezTo>
                  <a:pt x="45482" y="2844800"/>
                  <a:pt x="0" y="2799318"/>
                  <a:pt x="0" y="2743212"/>
                </a:cubicBezTo>
                <a:lnTo>
                  <a:pt x="0" y="101588"/>
                </a:lnTo>
                <a:cubicBezTo>
                  <a:pt x="0" y="45482"/>
                  <a:pt x="45482" y="0"/>
                  <a:pt x="101588" y="0"/>
                </a:cubicBezTo>
                <a:close/>
              </a:path>
            </a:pathLst>
          </a:custGeom>
          <a:solidFill>
            <a:srgbClr val="E6E6FA"/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" name="Shape 2"/>
          <p:cNvSpPr/>
          <p:nvPr>
            <p:custDataLst>
              <p:tags r:id="rId2"/>
            </p:custDataLst>
          </p:nvPr>
        </p:nvSpPr>
        <p:spPr>
          <a:xfrm>
            <a:off x="1907328" y="24384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40566" y="2590"/>
                </a:moveTo>
                <a:cubicBezTo>
                  <a:pt x="236815" y="893"/>
                  <a:pt x="232797" y="0"/>
                  <a:pt x="228600" y="0"/>
                </a:cubicBezTo>
                <a:cubicBezTo>
                  <a:pt x="224403" y="0"/>
                  <a:pt x="220385" y="893"/>
                  <a:pt x="216634" y="2590"/>
                </a:cubicBezTo>
                <a:lnTo>
                  <a:pt x="48488" y="73938"/>
                </a:lnTo>
                <a:cubicBezTo>
                  <a:pt x="28843" y="82242"/>
                  <a:pt x="14198" y="101620"/>
                  <a:pt x="14288" y="125016"/>
                </a:cubicBezTo>
                <a:cubicBezTo>
                  <a:pt x="14734" y="213598"/>
                  <a:pt x="51167" y="375672"/>
                  <a:pt x="205026" y="449342"/>
                </a:cubicBezTo>
                <a:cubicBezTo>
                  <a:pt x="219938" y="456486"/>
                  <a:pt x="237262" y="456486"/>
                  <a:pt x="252174" y="449342"/>
                </a:cubicBezTo>
                <a:cubicBezTo>
                  <a:pt x="406122" y="375672"/>
                  <a:pt x="442555" y="213598"/>
                  <a:pt x="442913" y="125016"/>
                </a:cubicBezTo>
                <a:cubicBezTo>
                  <a:pt x="443002" y="101620"/>
                  <a:pt x="428357" y="82242"/>
                  <a:pt x="408712" y="73938"/>
                </a:cubicBezTo>
                <a:lnTo>
                  <a:pt x="240566" y="2590"/>
                </a:lnTo>
                <a:close/>
                <a:moveTo>
                  <a:pt x="222885" y="163860"/>
                </a:moveTo>
                <a:lnTo>
                  <a:pt x="228600" y="171450"/>
                </a:lnTo>
                <a:lnTo>
                  <a:pt x="234315" y="163860"/>
                </a:lnTo>
                <a:cubicBezTo>
                  <a:pt x="244227" y="150644"/>
                  <a:pt x="259765" y="142875"/>
                  <a:pt x="276195" y="142875"/>
                </a:cubicBezTo>
                <a:cubicBezTo>
                  <a:pt x="305127" y="142875"/>
                  <a:pt x="328613" y="166360"/>
                  <a:pt x="328613" y="195292"/>
                </a:cubicBezTo>
                <a:lnTo>
                  <a:pt x="328613" y="200025"/>
                </a:lnTo>
                <a:cubicBezTo>
                  <a:pt x="328613" y="243870"/>
                  <a:pt x="269855" y="287625"/>
                  <a:pt x="242441" y="305663"/>
                </a:cubicBezTo>
                <a:cubicBezTo>
                  <a:pt x="233958" y="311200"/>
                  <a:pt x="223242" y="311200"/>
                  <a:pt x="214848" y="305663"/>
                </a:cubicBezTo>
                <a:cubicBezTo>
                  <a:pt x="187434" y="287625"/>
                  <a:pt x="128677" y="243780"/>
                  <a:pt x="128677" y="200025"/>
                </a:cubicBezTo>
                <a:lnTo>
                  <a:pt x="128677" y="195292"/>
                </a:lnTo>
                <a:cubicBezTo>
                  <a:pt x="128677" y="166360"/>
                  <a:pt x="152162" y="142875"/>
                  <a:pt x="181094" y="142875"/>
                </a:cubicBezTo>
                <a:cubicBezTo>
                  <a:pt x="197614" y="142875"/>
                  <a:pt x="213152" y="150644"/>
                  <a:pt x="222974" y="163860"/>
                </a:cubicBezTo>
                <a:close/>
              </a:path>
            </a:pathLst>
          </a:custGeom>
          <a:solidFill>
            <a:srgbClr val="D8BFD8"/>
          </a:solidFill>
        </p:spPr>
      </p:sp>
      <p:sp>
        <p:nvSpPr>
          <p:cNvPr id="6" name="Text 3"/>
          <p:cNvSpPr/>
          <p:nvPr>
            <p:custDataLst>
              <p:tags r:id="rId3"/>
            </p:custDataLst>
          </p:nvPr>
        </p:nvSpPr>
        <p:spPr>
          <a:xfrm>
            <a:off x="1761913" y="2997200"/>
            <a:ext cx="6858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忠诚</a:t>
            </a:r>
          </a:p>
        </p:txBody>
      </p:sp>
      <p:sp>
        <p:nvSpPr>
          <p:cNvPr id="7" name="Text 4"/>
          <p:cNvSpPr/>
          <p:nvPr>
            <p:custDataLst>
              <p:tags r:id="rId4"/>
            </p:custDataLst>
          </p:nvPr>
        </p:nvSpPr>
        <p:spPr>
          <a:xfrm>
            <a:off x="327818" y="3352800"/>
            <a:ext cx="3543301" cy="1168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“我出3500元！因为安全感是我关系的基石。”</a:t>
            </a:r>
          </a:p>
        </p:txBody>
      </p:sp>
      <p:sp>
        <p:nvSpPr>
          <p:cNvPr id="8" name="Text 5"/>
          <p:cNvSpPr/>
          <p:nvPr>
            <p:custDataLst>
              <p:tags r:id="rId5"/>
            </p:custDataLst>
          </p:nvPr>
        </p:nvSpPr>
        <p:spPr>
          <a:xfrm>
            <a:off x="1242219" y="4622800"/>
            <a:ext cx="17145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成交价: ¥3500</a:t>
            </a:r>
          </a:p>
        </p:txBody>
      </p:sp>
      <p:sp>
        <p:nvSpPr>
          <p:cNvPr id="9" name="Shape 6"/>
          <p:cNvSpPr/>
          <p:nvPr>
            <p:custDataLst>
              <p:tags r:id="rId6"/>
            </p:custDataLst>
          </p:nvPr>
        </p:nvSpPr>
        <p:spPr>
          <a:xfrm>
            <a:off x="4250267" y="2133600"/>
            <a:ext cx="3695700" cy="3251200"/>
          </a:xfrm>
          <a:custGeom>
            <a:avLst/>
            <a:gdLst/>
            <a:ahLst/>
            <a:cxnLst/>
            <a:rect l="l" t="t" r="r" b="b"/>
            <a:pathLst>
              <a:path w="3695700" h="3251200">
                <a:moveTo>
                  <a:pt x="101600" y="0"/>
                </a:moveTo>
                <a:lnTo>
                  <a:pt x="3594100" y="0"/>
                </a:lnTo>
                <a:cubicBezTo>
                  <a:pt x="3650175" y="0"/>
                  <a:pt x="3695700" y="45525"/>
                  <a:pt x="3695700" y="101600"/>
                </a:cubicBezTo>
                <a:lnTo>
                  <a:pt x="3695700" y="3149600"/>
                </a:lnTo>
                <a:cubicBezTo>
                  <a:pt x="3695700" y="3205675"/>
                  <a:pt x="3650175" y="3251200"/>
                  <a:pt x="3594100" y="3251200"/>
                </a:cubicBezTo>
                <a:lnTo>
                  <a:pt x="101600" y="3251200"/>
                </a:lnTo>
                <a:cubicBezTo>
                  <a:pt x="45525" y="3251200"/>
                  <a:pt x="0" y="3205675"/>
                  <a:pt x="0" y="31496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ADD8E6"/>
          </a:solidFill>
          <a:effectLst>
            <a:outerShdw blurRad="317500" dist="254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0" name="Shape 7"/>
          <p:cNvSpPr/>
          <p:nvPr>
            <p:custDataLst>
              <p:tags r:id="rId7"/>
            </p:custDataLst>
          </p:nvPr>
        </p:nvSpPr>
        <p:spPr>
          <a:xfrm>
            <a:off x="5867400" y="23368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28575"/>
                </a:moveTo>
                <a:cubicBezTo>
                  <a:pt x="457200" y="125105"/>
                  <a:pt x="388799" y="205651"/>
                  <a:pt x="297894" y="224492"/>
                </a:cubicBezTo>
                <a:cubicBezTo>
                  <a:pt x="290840" y="172611"/>
                  <a:pt x="267533" y="125909"/>
                  <a:pt x="233154" y="89743"/>
                </a:cubicBezTo>
                <a:cubicBezTo>
                  <a:pt x="268962" y="35719"/>
                  <a:pt x="330309" y="0"/>
                  <a:pt x="400050" y="0"/>
                </a:cubicBezTo>
                <a:lnTo>
                  <a:pt x="428625" y="0"/>
                </a:lnTo>
                <a:cubicBezTo>
                  <a:pt x="444431" y="0"/>
                  <a:pt x="457200" y="12769"/>
                  <a:pt x="457200" y="28575"/>
                </a:cubicBezTo>
                <a:close/>
                <a:moveTo>
                  <a:pt x="0" y="85725"/>
                </a:moveTo>
                <a:cubicBezTo>
                  <a:pt x="0" y="69919"/>
                  <a:pt x="12769" y="57150"/>
                  <a:pt x="28575" y="57150"/>
                </a:cubicBezTo>
                <a:lnTo>
                  <a:pt x="57150" y="57150"/>
                </a:lnTo>
                <a:cubicBezTo>
                  <a:pt x="167610" y="57150"/>
                  <a:pt x="257175" y="146715"/>
                  <a:pt x="257175" y="257175"/>
                </a:cubicBezTo>
                <a:lnTo>
                  <a:pt x="257175" y="428625"/>
                </a:lnTo>
                <a:cubicBezTo>
                  <a:pt x="257175" y="444431"/>
                  <a:pt x="244406" y="457200"/>
                  <a:pt x="228600" y="457200"/>
                </a:cubicBezTo>
                <a:cubicBezTo>
                  <a:pt x="212794" y="457200"/>
                  <a:pt x="200025" y="444431"/>
                  <a:pt x="200025" y="428625"/>
                </a:cubicBezTo>
                <a:lnTo>
                  <a:pt x="200025" y="285750"/>
                </a:lnTo>
                <a:cubicBezTo>
                  <a:pt x="89565" y="285750"/>
                  <a:pt x="0" y="196185"/>
                  <a:pt x="0" y="85725"/>
                </a:cubicBezTo>
                <a:close/>
              </a:path>
            </a:pathLst>
          </a:custGeom>
          <a:solidFill>
            <a:srgbClr val="ADD8E6"/>
          </a:solidFill>
        </p:spPr>
      </p:sp>
      <p:sp>
        <p:nvSpPr>
          <p:cNvPr id="11" name="Text 8"/>
          <p:cNvSpPr/>
          <p:nvPr>
            <p:custDataLst>
              <p:tags r:id="rId8"/>
            </p:custDataLst>
          </p:nvPr>
        </p:nvSpPr>
        <p:spPr>
          <a:xfrm>
            <a:off x="5755640" y="2997200"/>
            <a:ext cx="6858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成长</a:t>
            </a:r>
          </a:p>
        </p:txBody>
      </p:sp>
      <p:sp>
        <p:nvSpPr>
          <p:cNvPr id="12" name="Text 9"/>
          <p:cNvSpPr/>
          <p:nvPr>
            <p:custDataLst>
              <p:tags r:id="rId9"/>
            </p:custDataLst>
          </p:nvPr>
        </p:nvSpPr>
        <p:spPr>
          <a:xfrm>
            <a:off x="4453467" y="3352800"/>
            <a:ext cx="3289300" cy="147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“5000元！我希望我们都能成为更好的自己，一起进步。”</a:t>
            </a:r>
          </a:p>
        </p:txBody>
      </p:sp>
      <p:sp>
        <p:nvSpPr>
          <p:cNvPr id="13" name="Text 10"/>
          <p:cNvSpPr/>
          <p:nvPr>
            <p:custDataLst>
              <p:tags r:id="rId10"/>
            </p:custDataLst>
          </p:nvPr>
        </p:nvSpPr>
        <p:spPr>
          <a:xfrm>
            <a:off x="5238486" y="4826000"/>
            <a:ext cx="17145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成交价: ¥5000</a:t>
            </a:r>
          </a:p>
        </p:txBody>
      </p:sp>
      <p:sp>
        <p:nvSpPr>
          <p:cNvPr id="14" name="Shape 11"/>
          <p:cNvSpPr/>
          <p:nvPr>
            <p:custDataLst>
              <p:tags r:id="rId11"/>
            </p:custDataLst>
          </p:nvPr>
        </p:nvSpPr>
        <p:spPr>
          <a:xfrm>
            <a:off x="8246534" y="2336800"/>
            <a:ext cx="3695700" cy="2844800"/>
          </a:xfrm>
          <a:custGeom>
            <a:avLst/>
            <a:gdLst/>
            <a:ahLst/>
            <a:cxnLst/>
            <a:rect l="l" t="t" r="r" b="b"/>
            <a:pathLst>
              <a:path w="3695700" h="2844800">
                <a:moveTo>
                  <a:pt x="101588" y="0"/>
                </a:moveTo>
                <a:lnTo>
                  <a:pt x="3594112" y="0"/>
                </a:lnTo>
                <a:cubicBezTo>
                  <a:pt x="3650218" y="0"/>
                  <a:pt x="3695700" y="45482"/>
                  <a:pt x="3695700" y="101588"/>
                </a:cubicBezTo>
                <a:lnTo>
                  <a:pt x="3695700" y="2743212"/>
                </a:lnTo>
                <a:cubicBezTo>
                  <a:pt x="3695700" y="2799318"/>
                  <a:pt x="3650218" y="2844800"/>
                  <a:pt x="3594112" y="2844800"/>
                </a:cubicBezTo>
                <a:lnTo>
                  <a:pt x="101588" y="2844800"/>
                </a:lnTo>
                <a:cubicBezTo>
                  <a:pt x="45482" y="2844800"/>
                  <a:pt x="0" y="2799318"/>
                  <a:pt x="0" y="2743212"/>
                </a:cubicBezTo>
                <a:lnTo>
                  <a:pt x="0" y="101588"/>
                </a:lnTo>
                <a:cubicBezTo>
                  <a:pt x="0" y="45482"/>
                  <a:pt x="45482" y="0"/>
                  <a:pt x="101588" y="0"/>
                </a:cubicBezTo>
                <a:close/>
              </a:path>
            </a:pathLst>
          </a:custGeom>
          <a:solidFill>
            <a:srgbClr val="E6E6FA"/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5" name="Shape 12"/>
          <p:cNvSpPr/>
          <p:nvPr>
            <p:custDataLst>
              <p:tags r:id="rId12"/>
            </p:custDataLst>
          </p:nvPr>
        </p:nvSpPr>
        <p:spPr>
          <a:xfrm>
            <a:off x="9831282" y="24384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249674" y="27682"/>
                </a:moveTo>
                <a:cubicBezTo>
                  <a:pt x="237083" y="10269"/>
                  <a:pt x="216902" y="0"/>
                  <a:pt x="195471" y="0"/>
                </a:cubicBezTo>
                <a:cubicBezTo>
                  <a:pt x="158502" y="0"/>
                  <a:pt x="128588" y="29914"/>
                  <a:pt x="128588" y="66883"/>
                </a:cubicBezTo>
                <a:lnTo>
                  <a:pt x="128588" y="69026"/>
                </a:lnTo>
                <a:cubicBezTo>
                  <a:pt x="128588" y="126534"/>
                  <a:pt x="201811" y="188149"/>
                  <a:pt x="237708" y="214848"/>
                </a:cubicBezTo>
                <a:cubicBezTo>
                  <a:pt x="249317" y="223510"/>
                  <a:pt x="264944" y="223510"/>
                  <a:pt x="276552" y="214848"/>
                </a:cubicBezTo>
                <a:cubicBezTo>
                  <a:pt x="312450" y="188059"/>
                  <a:pt x="385673" y="126534"/>
                  <a:pt x="385673" y="69026"/>
                </a:cubicBezTo>
                <a:lnTo>
                  <a:pt x="385673" y="66883"/>
                </a:lnTo>
                <a:cubicBezTo>
                  <a:pt x="385673" y="29914"/>
                  <a:pt x="355759" y="0"/>
                  <a:pt x="318790" y="0"/>
                </a:cubicBezTo>
                <a:cubicBezTo>
                  <a:pt x="297359" y="0"/>
                  <a:pt x="277178" y="10269"/>
                  <a:pt x="264587" y="27682"/>
                </a:cubicBezTo>
                <a:lnTo>
                  <a:pt x="257175" y="38130"/>
                </a:lnTo>
                <a:lnTo>
                  <a:pt x="249674" y="27682"/>
                </a:lnTo>
                <a:close/>
                <a:moveTo>
                  <a:pt x="97601" y="304949"/>
                </a:moveTo>
                <a:lnTo>
                  <a:pt x="59561" y="342900"/>
                </a:lnTo>
                <a:lnTo>
                  <a:pt x="28575" y="342900"/>
                </a:lnTo>
                <a:cubicBezTo>
                  <a:pt x="12769" y="342900"/>
                  <a:pt x="0" y="355669"/>
                  <a:pt x="0" y="371475"/>
                </a:cubicBezTo>
                <a:lnTo>
                  <a:pt x="0" y="428625"/>
                </a:lnTo>
                <a:cubicBezTo>
                  <a:pt x="0" y="444431"/>
                  <a:pt x="12769" y="457200"/>
                  <a:pt x="28575" y="457200"/>
                </a:cubicBezTo>
                <a:lnTo>
                  <a:pt x="314771" y="457200"/>
                </a:lnTo>
                <a:cubicBezTo>
                  <a:pt x="340668" y="457200"/>
                  <a:pt x="365939" y="448895"/>
                  <a:pt x="386834" y="433536"/>
                </a:cubicBezTo>
                <a:lnTo>
                  <a:pt x="499884" y="350222"/>
                </a:lnTo>
                <a:cubicBezTo>
                  <a:pt x="515779" y="338524"/>
                  <a:pt x="519172" y="316200"/>
                  <a:pt x="507474" y="300305"/>
                </a:cubicBezTo>
                <a:cubicBezTo>
                  <a:pt x="495776" y="284411"/>
                  <a:pt x="473452" y="281017"/>
                  <a:pt x="457557" y="292715"/>
                </a:cubicBezTo>
                <a:lnTo>
                  <a:pt x="350580" y="371475"/>
                </a:lnTo>
                <a:lnTo>
                  <a:pt x="250031" y="371475"/>
                </a:lnTo>
                <a:cubicBezTo>
                  <a:pt x="238155" y="371475"/>
                  <a:pt x="228600" y="361920"/>
                  <a:pt x="228600" y="350044"/>
                </a:cubicBezTo>
                <a:cubicBezTo>
                  <a:pt x="228600" y="338167"/>
                  <a:pt x="238155" y="328613"/>
                  <a:pt x="250031" y="328613"/>
                </a:cubicBezTo>
                <a:lnTo>
                  <a:pt x="314325" y="328613"/>
                </a:lnTo>
                <a:cubicBezTo>
                  <a:pt x="330131" y="328613"/>
                  <a:pt x="342900" y="315843"/>
                  <a:pt x="342900" y="300038"/>
                </a:cubicBezTo>
                <a:cubicBezTo>
                  <a:pt x="342900" y="284232"/>
                  <a:pt x="330131" y="271463"/>
                  <a:pt x="314325" y="271463"/>
                </a:cubicBezTo>
                <a:lnTo>
                  <a:pt x="178415" y="271463"/>
                </a:lnTo>
                <a:cubicBezTo>
                  <a:pt x="148144" y="271463"/>
                  <a:pt x="119033" y="283518"/>
                  <a:pt x="97601" y="304949"/>
                </a:cubicBezTo>
                <a:close/>
              </a:path>
            </a:pathLst>
          </a:custGeom>
          <a:solidFill>
            <a:srgbClr val="D8BFD8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16" name="Text 13"/>
          <p:cNvSpPr/>
          <p:nvPr>
            <p:custDataLst>
              <p:tags r:id="rId13"/>
            </p:custDataLst>
          </p:nvPr>
        </p:nvSpPr>
        <p:spPr>
          <a:xfrm>
            <a:off x="9831282" y="2997200"/>
            <a:ext cx="6858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陪伴</a:t>
            </a:r>
          </a:p>
        </p:txBody>
      </p:sp>
      <p:sp>
        <p:nvSpPr>
          <p:cNvPr id="17" name="Text 14"/>
          <p:cNvSpPr/>
          <p:nvPr>
            <p:custDataLst>
              <p:tags r:id="rId14"/>
            </p:custDataLst>
          </p:nvPr>
        </p:nvSpPr>
        <p:spPr>
          <a:xfrm>
            <a:off x="8449098" y="3454400"/>
            <a:ext cx="3415083" cy="1168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“3000元！细水长流的陪伴对我来说最珍贵。”</a:t>
            </a:r>
          </a:p>
        </p:txBody>
      </p:sp>
      <p:sp>
        <p:nvSpPr>
          <p:cNvPr id="18" name="Text 15"/>
          <p:cNvSpPr/>
          <p:nvPr>
            <p:custDataLst>
              <p:tags r:id="rId15"/>
            </p:custDataLst>
          </p:nvPr>
        </p:nvSpPr>
        <p:spPr>
          <a:xfrm>
            <a:off x="9234753" y="4622800"/>
            <a:ext cx="17145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成交价: ¥3000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770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306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认知整合：爱情地图拼图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6,&quot;left&quot;:20,&quot;top&quot;:168,&quot;width&quot;:920.3333858267717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6,&quot;left&quot;:20,&quot;top&quot;:168,&quot;width&quot;:920.3333858267717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6,&quot;left&quot;:20,&quot;top&quot;:168,&quot;width&quot;:920.3333858267717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6,&quot;left&quot;:20,&quot;top&quot;:168,&quot;width&quot;:920.3333858267717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6,&quot;left&quot;:20,&quot;top&quot;:168,&quot;width&quot;:920.3333858267717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6,&quot;left&quot;:20,&quot;top&quot;:168,&quot;width&quot;:920.3333858267717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6,&quot;left&quot;:20,&quot;top&quot;:168,&quot;width&quot;:920.3333858267717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6,&quot;left&quot;:144,&quot;top&quot;:224,&quot;width&quot;:672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6,&quot;left&quot;:144,&quot;top&quot;:224,&quot;width&quot;:672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6,&quot;left&quot;:144,&quot;top&quot;:224,&quot;width&quot;:672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6,&quot;left&quot;:144,&quot;top&quot;:224,&quot;width&quot;:67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6,&quot;left&quot;:20,&quot;top&quot;:168,&quot;width&quot;:920.3333858267717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6,&quot;left&quot;:144,&quot;top&quot;:224,&quot;width&quot;:672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6,&quot;left&quot;:144,&quot;top&quot;:224,&quot;width&quot;:672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6,&quot;left&quot;:144,&quot;top&quot;:224,&quot;width&quot;:672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6,&quot;left&quot;:144,&quot;top&quot;:224,&quot;width&quot;:672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6,&quot;left&quot;:144,&quot;top&quot;:224,&quot;width&quot;:672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6,&quot;left&quot;:144,&quot;top&quot;:224,&quot;width&quot;:672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6,&quot;left&quot;:144,&quot;top&quot;:224,&quot;width&quot;:672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6,&quot;left&quot;:144,&quot;top&quot;:224,&quot;width&quot;:672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6,&quot;left&quot;:144,&quot;top&quot;:224,&quot;width&quot;:672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6,&quot;left&quot;:144,&quot;top&quot;:224,&quot;width&quot;:67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6,&quot;left&quot;:20,&quot;top&quot;:168,&quot;width&quot;:920.3333858267717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6,&quot;left&quot;:144,&quot;top&quot;:224,&quot;width&quot;:672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6,&quot;left&quot;:144,&quot;top&quot;:224,&quot;width&quot;:672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65,&quot;left&quot;:24,&quot;top&quot;:280,&quot;width&quot;:316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65,&quot;left&quot;:24,&quot;top&quot;:280,&quot;width&quot;:316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65,&quot;left&quot;:24,&quot;top&quot;:280,&quot;width&quot;:316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65,&quot;left&quot;:24,&quot;top&quot;:280,&quot;width&quot;:316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65,&quot;left&quot;:24,&quot;top&quot;:280,&quot;width&quot;:316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5.65,&quot;left&quot;:24,&quot;top&quot;:280,&quot;width&quot;:316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6,&quot;left&quot;:72,&quot;top&quot;:258,&quot;width&quot;:823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6,&quot;left&quot;:72,&quot;top&quot;:258,&quot;width&quot;:82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6,&quot;left&quot;:20,&quot;top&quot;:168,&quot;width&quot;:920.3333858267717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6,&quot;left&quot;:72,&quot;top&quot;:258,&quot;width&quot;:823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6,&quot;left&quot;:72,&quot;top&quot;:258,&quot;width&quot;:823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6,&quot;left&quot;:72,&quot;top&quot;:258,&quot;width&quot;:823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6,&quot;left&quot;:72,&quot;top&quot;:258,&quot;width&quot;:823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6,&quot;left&quot;:72,&quot;top&quot;:258,&quot;width&quot;:823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6,&quot;left&quot;:72,&quot;top&quot;:258,&quot;width&quot;:823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6,&quot;left&quot;:72,&quot;top&quot;:258,&quot;width&quot;:823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6,&quot;left&quot;:72,&quot;top&quot;:258,&quot;width&quot;:823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6,&quot;left&quot;:20,&quot;top&quot;:168,&quot;width&quot;:920.333385826771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6,&quot;left&quot;:20,&quot;top&quot;:168,&quot;width&quot;:920.3333858267717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6,&quot;left&quot;:20,&quot;top&quot;:168,&quot;width&quot;:920.333385826771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6,&quot;left&quot;:20,&quot;top&quot;:168,&quot;width&quot;:920.3333858267717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6,&quot;left&quot;:20,&quot;top&quot;:168,&quot;width&quot;:920.3333858267717}"/>
</p:tagLst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400</Words>
  <Application>Microsoft Office PowerPoint</Application>
  <PresentationFormat>宽屏</PresentationFormat>
  <Paragraphs>137</Paragraphs>
  <Slides>21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5" baseType="lpstr">
      <vt:lpstr>MiSans</vt:lpstr>
      <vt:lpstr>Arial</vt:lpstr>
      <vt:lpstr>Noto Sans SC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画出我的爱情地图：自我认知与价值观整合</dc:title>
  <dc:subject>画出我的爱情地图：自我认知与价值观整合</dc:subject>
  <dc:creator>Kimi</dc:creator>
  <cp:lastModifiedBy>Xiaoling Li</cp:lastModifiedBy>
  <cp:revision>7</cp:revision>
  <dcterms:created xsi:type="dcterms:W3CDTF">2025-11-05T09:30:00Z</dcterms:created>
  <dcterms:modified xsi:type="dcterms:W3CDTF">2025-11-09T03:20:00Z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{"Label":"画出我的爱情地图：自我认知与价值观整合","ContentProducer":"001191110108MACG2KBH8F10000","ProduceID":"d45hbdsq5kvldrm5vma0","ReservedCode1":"","ContentPropagator":"001191110108MACG2KBH8F20000","PropagateID":"d45hbdsq5kvldrm5vma0","ReservedCode2":""}</vt:lpwstr>
  </property>
  <property fmtid="{D5CDD505-2E9C-101B-9397-08002B2CF9AE}" pid="3" name="ICV">
    <vt:lpwstr>3151402A269C4650BCABECE5F88DACE5_13</vt:lpwstr>
  </property>
  <property fmtid="{D5CDD505-2E9C-101B-9397-08002B2CF9AE}" pid="4" name="KSOProductBuildVer">
    <vt:lpwstr>2052-12.1.0.23542</vt:lpwstr>
  </property>
</Properties>
</file>