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12192000"/>
  <p:embeddedFontLst>
    <p:embeddedFont>
      <p:font typeface="MiSans" panose="02010600030101010101" charset="-122"/>
      <p:regular r:id="rId25"/>
    </p:embeddedFont>
    <p:embeddedFont>
      <p:font typeface="Noto Sans SC" panose="020B0200000000000000" pitchFamily="34" charset="-122"/>
      <p:regular r:id="rId26"/>
      <p:bold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695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/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175432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项目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：溯源爱情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—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依恋理论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</a:t>
            </a:r>
            <a:r>
              <a:rPr lang="en-US" sz="2400" dirty="0" err="1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从童年脚本到成年亲密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）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703580" y="3700145"/>
            <a:ext cx="1891030" cy="18732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2336800"/>
            <a:ext cx="467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回避型 (Avoidant)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2895600"/>
            <a:ext cx="436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强调独立，轻视亲密，情感疏离。通过逃避来保护自己。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254000" y="3708400"/>
            <a:ext cx="4368800" cy="812800"/>
          </a:xfrm>
          <a:custGeom>
            <a:avLst/>
            <a:gdLst/>
            <a:ahLst/>
            <a:cxnLst/>
            <a:rect l="l" t="t" r="r" b="b"/>
            <a:pathLst>
              <a:path w="4368800" h="812800">
                <a:moveTo>
                  <a:pt x="101600" y="0"/>
                </a:moveTo>
                <a:lnTo>
                  <a:pt x="4267200" y="0"/>
                </a:lnTo>
                <a:cubicBezTo>
                  <a:pt x="4323275" y="0"/>
                  <a:pt x="4368800" y="45525"/>
                  <a:pt x="4368800" y="101600"/>
                </a:cubicBezTo>
                <a:lnTo>
                  <a:pt x="4368800" y="711200"/>
                </a:lnTo>
                <a:cubicBezTo>
                  <a:pt x="4368800" y="767275"/>
                  <a:pt x="4323275" y="812800"/>
                  <a:pt x="42672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6" name="Text 3"/>
          <p:cNvSpPr/>
          <p:nvPr/>
        </p:nvSpPr>
        <p:spPr>
          <a:xfrm>
            <a:off x="406400" y="3860800"/>
            <a:ext cx="4241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内在声音：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381000" y="4209181"/>
            <a:ext cx="4241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“我不需要别人，依靠会受伤。”</a:t>
            </a:r>
            <a:endParaRPr lang="en-US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0813D08-3785-354E-9FC8-EAB443296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1" b="3860"/>
          <a:stretch>
            <a:fillRect/>
          </a:stretch>
        </p:blipFill>
        <p:spPr bwMode="auto">
          <a:xfrm>
            <a:off x="6549842" y="906378"/>
            <a:ext cx="4846637" cy="51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569200" y="2336800"/>
            <a:ext cx="467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恐惧回避型 (Fearful)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7569200" y="2895600"/>
            <a:ext cx="436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渴望亲密又害怕受伤，行为矛盾，在关系中摇摆不定。</a:t>
            </a:r>
            <a:endParaRPr lang="en-US" sz="2000" dirty="0"/>
          </a:p>
        </p:txBody>
      </p:sp>
      <p:sp>
        <p:nvSpPr>
          <p:cNvPr id="6" name="Shape 2"/>
          <p:cNvSpPr/>
          <p:nvPr/>
        </p:nvSpPr>
        <p:spPr>
          <a:xfrm>
            <a:off x="7569200" y="3708400"/>
            <a:ext cx="4368800" cy="812800"/>
          </a:xfrm>
          <a:custGeom>
            <a:avLst/>
            <a:gdLst/>
            <a:ahLst/>
            <a:cxnLst/>
            <a:rect l="l" t="t" r="r" b="b"/>
            <a:pathLst>
              <a:path w="4368800" h="812800">
                <a:moveTo>
                  <a:pt x="101600" y="0"/>
                </a:moveTo>
                <a:lnTo>
                  <a:pt x="4267200" y="0"/>
                </a:lnTo>
                <a:cubicBezTo>
                  <a:pt x="4323275" y="0"/>
                  <a:pt x="4368800" y="45525"/>
                  <a:pt x="4368800" y="101600"/>
                </a:cubicBezTo>
                <a:lnTo>
                  <a:pt x="4368800" y="711200"/>
                </a:lnTo>
                <a:cubicBezTo>
                  <a:pt x="4368800" y="767275"/>
                  <a:pt x="4323275" y="812800"/>
                  <a:pt x="42672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7" name="Text 3"/>
          <p:cNvSpPr/>
          <p:nvPr/>
        </p:nvSpPr>
        <p:spPr>
          <a:xfrm>
            <a:off x="7721600" y="3860800"/>
            <a:ext cx="4241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内在声音：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708900" y="4196080"/>
            <a:ext cx="4241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“我想靠近，但太危险了。”</a:t>
            </a:r>
            <a:endParaRPr lang="en-US" sz="2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21BBF69-53EA-1EC8-5425-2A120F73A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39" y="13335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自我定位：量表导航与觉察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47364" y="1651000"/>
            <a:ext cx="60833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简化ECR量表：测出你的依恋坐标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657600" y="2209800"/>
            <a:ext cx="5080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以下问卷无好坏之分，请根据你的第一反应诚实作答。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848495" y="2971800"/>
            <a:ext cx="4673600" cy="1828800"/>
          </a:xfrm>
          <a:custGeom>
            <a:avLst/>
            <a:gdLst/>
            <a:ahLst/>
            <a:cxnLst/>
            <a:rect l="l" t="t" r="r" b="b"/>
            <a:pathLst>
              <a:path w="4673600" h="1828800">
                <a:moveTo>
                  <a:pt x="101608" y="0"/>
                </a:moveTo>
                <a:lnTo>
                  <a:pt x="4571992" y="0"/>
                </a:lnTo>
                <a:cubicBezTo>
                  <a:pt x="4628108" y="0"/>
                  <a:pt x="4673600" y="45492"/>
                  <a:pt x="4673600" y="101608"/>
                </a:cubicBezTo>
                <a:lnTo>
                  <a:pt x="4673600" y="1727192"/>
                </a:lnTo>
                <a:cubicBezTo>
                  <a:pt x="4673600" y="1783308"/>
                  <a:pt x="4628108" y="1828800"/>
                  <a:pt x="4571992" y="1828800"/>
                </a:cubicBezTo>
                <a:lnTo>
                  <a:pt x="101608" y="1828800"/>
                </a:lnTo>
                <a:cubicBezTo>
                  <a:pt x="45492" y="1828800"/>
                  <a:pt x="0" y="1783308"/>
                  <a:pt x="0" y="1727192"/>
                </a:cubicBezTo>
                <a:lnTo>
                  <a:pt x="0" y="101608"/>
                </a:lnTo>
                <a:cubicBezTo>
                  <a:pt x="0" y="45529"/>
                  <a:pt x="45529" y="0"/>
                  <a:pt x="101608" y="0"/>
                </a:cubicBezTo>
                <a:close/>
              </a:path>
            </a:pathLst>
          </a:custGeom>
          <a:solidFill>
            <a:srgbClr val="E6E6FA">
              <a:alpha val="25098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27100" y="3022600"/>
            <a:ext cx="449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回避维度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Shape 4"/>
          <p:cNvSpPr/>
          <p:nvPr/>
        </p:nvSpPr>
        <p:spPr>
          <a:xfrm>
            <a:off x="1066800" y="35306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57993" y="57993"/>
                </a:moveTo>
                <a:cubicBezTo>
                  <a:pt x="61258" y="54729"/>
                  <a:pt x="66536" y="54729"/>
                  <a:pt x="69766" y="57993"/>
                </a:cubicBezTo>
                <a:lnTo>
                  <a:pt x="88865" y="77093"/>
                </a:lnTo>
                <a:lnTo>
                  <a:pt x="107965" y="57993"/>
                </a:lnTo>
                <a:cubicBezTo>
                  <a:pt x="111229" y="54729"/>
                  <a:pt x="116508" y="54729"/>
                  <a:pt x="119737" y="57993"/>
                </a:cubicBezTo>
                <a:cubicBezTo>
                  <a:pt x="122967" y="61258"/>
                  <a:pt x="123001" y="66536"/>
                  <a:pt x="119737" y="69766"/>
                </a:cubicBezTo>
                <a:lnTo>
                  <a:pt x="100638" y="88865"/>
                </a:lnTo>
                <a:lnTo>
                  <a:pt x="119737" y="107965"/>
                </a:lnTo>
                <a:cubicBezTo>
                  <a:pt x="123001" y="111229"/>
                  <a:pt x="123001" y="116508"/>
                  <a:pt x="119737" y="119737"/>
                </a:cubicBezTo>
                <a:cubicBezTo>
                  <a:pt x="116473" y="122967"/>
                  <a:pt x="111194" y="123001"/>
                  <a:pt x="107965" y="119737"/>
                </a:cubicBezTo>
                <a:lnTo>
                  <a:pt x="88865" y="100638"/>
                </a:lnTo>
                <a:lnTo>
                  <a:pt x="69766" y="119737"/>
                </a:lnTo>
                <a:cubicBezTo>
                  <a:pt x="66501" y="123001"/>
                  <a:pt x="61223" y="123001"/>
                  <a:pt x="57993" y="119737"/>
                </a:cubicBezTo>
                <a:cubicBezTo>
                  <a:pt x="54764" y="116473"/>
                  <a:pt x="54729" y="111194"/>
                  <a:pt x="57993" y="107965"/>
                </a:cubicBezTo>
                <a:lnTo>
                  <a:pt x="77093" y="88865"/>
                </a:lnTo>
                <a:lnTo>
                  <a:pt x="57993" y="69766"/>
                </a:lnTo>
                <a:cubicBezTo>
                  <a:pt x="54729" y="66501"/>
                  <a:pt x="54729" y="61223"/>
                  <a:pt x="57993" y="57993"/>
                </a:cubicBezTo>
                <a:close/>
              </a:path>
            </a:pathLst>
          </a:custGeom>
          <a:solidFill>
            <a:srgbClr val="99A1AF"/>
          </a:solidFill>
          <a:ln/>
        </p:spPr>
      </p:sp>
      <p:sp>
        <p:nvSpPr>
          <p:cNvPr id="8" name="Text 5"/>
          <p:cNvSpPr/>
          <p:nvPr/>
        </p:nvSpPr>
        <p:spPr>
          <a:xfrm>
            <a:off x="1365250" y="3479800"/>
            <a:ext cx="2417478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我讨厌依赖别人。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1066800" y="4048091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57993" y="57993"/>
                </a:moveTo>
                <a:cubicBezTo>
                  <a:pt x="61258" y="54729"/>
                  <a:pt x="66536" y="54729"/>
                  <a:pt x="69766" y="57993"/>
                </a:cubicBezTo>
                <a:lnTo>
                  <a:pt x="88865" y="77093"/>
                </a:lnTo>
                <a:lnTo>
                  <a:pt x="107965" y="57993"/>
                </a:lnTo>
                <a:cubicBezTo>
                  <a:pt x="111229" y="54729"/>
                  <a:pt x="116508" y="54729"/>
                  <a:pt x="119737" y="57993"/>
                </a:cubicBezTo>
                <a:cubicBezTo>
                  <a:pt x="122967" y="61258"/>
                  <a:pt x="123001" y="66536"/>
                  <a:pt x="119737" y="69766"/>
                </a:cubicBezTo>
                <a:lnTo>
                  <a:pt x="100638" y="88865"/>
                </a:lnTo>
                <a:lnTo>
                  <a:pt x="119737" y="107965"/>
                </a:lnTo>
                <a:cubicBezTo>
                  <a:pt x="123001" y="111229"/>
                  <a:pt x="123001" y="116508"/>
                  <a:pt x="119737" y="119737"/>
                </a:cubicBezTo>
                <a:cubicBezTo>
                  <a:pt x="116473" y="122967"/>
                  <a:pt x="111194" y="123001"/>
                  <a:pt x="107965" y="119737"/>
                </a:cubicBezTo>
                <a:lnTo>
                  <a:pt x="88865" y="100638"/>
                </a:lnTo>
                <a:lnTo>
                  <a:pt x="69766" y="119737"/>
                </a:lnTo>
                <a:cubicBezTo>
                  <a:pt x="66501" y="123001"/>
                  <a:pt x="61223" y="123001"/>
                  <a:pt x="57993" y="119737"/>
                </a:cubicBezTo>
                <a:cubicBezTo>
                  <a:pt x="54764" y="116473"/>
                  <a:pt x="54729" y="111194"/>
                  <a:pt x="57993" y="107965"/>
                </a:cubicBezTo>
                <a:lnTo>
                  <a:pt x="77093" y="88865"/>
                </a:lnTo>
                <a:lnTo>
                  <a:pt x="57993" y="69766"/>
                </a:lnTo>
                <a:cubicBezTo>
                  <a:pt x="54729" y="66501"/>
                  <a:pt x="54729" y="61223"/>
                  <a:pt x="57993" y="57993"/>
                </a:cubicBezTo>
                <a:close/>
              </a:path>
            </a:pathLst>
          </a:custGeom>
          <a:solidFill>
            <a:srgbClr val="99A1AF"/>
          </a:solidFill>
          <a:ln/>
        </p:spPr>
      </p:sp>
      <p:sp>
        <p:nvSpPr>
          <p:cNvPr id="10" name="Text 7"/>
          <p:cNvSpPr/>
          <p:nvPr/>
        </p:nvSpPr>
        <p:spPr>
          <a:xfrm>
            <a:off x="1365249" y="3835400"/>
            <a:ext cx="4057651" cy="482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当伴侣想更亲近时，我会不舒服。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1068136" y="4527349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57993" y="57993"/>
                </a:moveTo>
                <a:cubicBezTo>
                  <a:pt x="61258" y="54729"/>
                  <a:pt x="66536" y="54729"/>
                  <a:pt x="69766" y="57993"/>
                </a:cubicBezTo>
                <a:lnTo>
                  <a:pt x="88865" y="77093"/>
                </a:lnTo>
                <a:lnTo>
                  <a:pt x="107965" y="57993"/>
                </a:lnTo>
                <a:cubicBezTo>
                  <a:pt x="111229" y="54729"/>
                  <a:pt x="116508" y="54729"/>
                  <a:pt x="119737" y="57993"/>
                </a:cubicBezTo>
                <a:cubicBezTo>
                  <a:pt x="122967" y="61258"/>
                  <a:pt x="123001" y="66536"/>
                  <a:pt x="119737" y="69766"/>
                </a:cubicBezTo>
                <a:lnTo>
                  <a:pt x="100638" y="88865"/>
                </a:lnTo>
                <a:lnTo>
                  <a:pt x="119737" y="107965"/>
                </a:lnTo>
                <a:cubicBezTo>
                  <a:pt x="123001" y="111229"/>
                  <a:pt x="123001" y="116508"/>
                  <a:pt x="119737" y="119737"/>
                </a:cubicBezTo>
                <a:cubicBezTo>
                  <a:pt x="116473" y="122967"/>
                  <a:pt x="111194" y="123001"/>
                  <a:pt x="107965" y="119737"/>
                </a:cubicBezTo>
                <a:lnTo>
                  <a:pt x="88865" y="100638"/>
                </a:lnTo>
                <a:lnTo>
                  <a:pt x="69766" y="119737"/>
                </a:lnTo>
                <a:cubicBezTo>
                  <a:pt x="66501" y="123001"/>
                  <a:pt x="61223" y="123001"/>
                  <a:pt x="57993" y="119737"/>
                </a:cubicBezTo>
                <a:cubicBezTo>
                  <a:pt x="54764" y="116473"/>
                  <a:pt x="54729" y="111194"/>
                  <a:pt x="57993" y="107965"/>
                </a:cubicBezTo>
                <a:lnTo>
                  <a:pt x="77093" y="88865"/>
                </a:lnTo>
                <a:lnTo>
                  <a:pt x="57993" y="69766"/>
                </a:lnTo>
                <a:cubicBezTo>
                  <a:pt x="54729" y="66501"/>
                  <a:pt x="54729" y="61223"/>
                  <a:pt x="57993" y="57993"/>
                </a:cubicBezTo>
                <a:close/>
              </a:path>
            </a:pathLst>
          </a:custGeom>
          <a:solidFill>
            <a:srgbClr val="99A1AF"/>
          </a:solidFill>
          <a:ln/>
        </p:spPr>
      </p:sp>
      <p:sp>
        <p:nvSpPr>
          <p:cNvPr id="12" name="Text 9"/>
          <p:cNvSpPr/>
          <p:nvPr/>
        </p:nvSpPr>
        <p:spPr>
          <a:xfrm>
            <a:off x="1365249" y="4476549"/>
            <a:ext cx="356288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我倾向于不告诉伴侣我的感受。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6680200" y="2819400"/>
            <a:ext cx="4673600" cy="1828800"/>
          </a:xfrm>
          <a:custGeom>
            <a:avLst/>
            <a:gdLst/>
            <a:ahLst/>
            <a:cxnLst/>
            <a:rect l="l" t="t" r="r" b="b"/>
            <a:pathLst>
              <a:path w="4673600" h="1828800">
                <a:moveTo>
                  <a:pt x="101608" y="0"/>
                </a:moveTo>
                <a:lnTo>
                  <a:pt x="4571992" y="0"/>
                </a:lnTo>
                <a:cubicBezTo>
                  <a:pt x="4628108" y="0"/>
                  <a:pt x="4673600" y="45492"/>
                  <a:pt x="4673600" y="101608"/>
                </a:cubicBezTo>
                <a:lnTo>
                  <a:pt x="4673600" y="1727192"/>
                </a:lnTo>
                <a:cubicBezTo>
                  <a:pt x="4673600" y="1783308"/>
                  <a:pt x="4628108" y="1828800"/>
                  <a:pt x="4571992" y="1828800"/>
                </a:cubicBezTo>
                <a:lnTo>
                  <a:pt x="101608" y="1828800"/>
                </a:lnTo>
                <a:cubicBezTo>
                  <a:pt x="45492" y="1828800"/>
                  <a:pt x="0" y="1783308"/>
                  <a:pt x="0" y="1727192"/>
                </a:cubicBezTo>
                <a:lnTo>
                  <a:pt x="0" y="101608"/>
                </a:lnTo>
                <a:cubicBezTo>
                  <a:pt x="0" y="45529"/>
                  <a:pt x="45529" y="0"/>
                  <a:pt x="101608" y="0"/>
                </a:cubicBezTo>
                <a:close/>
              </a:path>
            </a:pathLst>
          </a:custGeom>
          <a:solidFill>
            <a:srgbClr val="E6E6FA">
              <a:alpha val="25098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769100" y="3022600"/>
            <a:ext cx="449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焦虑维度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908800" y="35306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88900" y="47228"/>
                </a:moveTo>
                <a:cubicBezTo>
                  <a:pt x="93519" y="47228"/>
                  <a:pt x="97234" y="50944"/>
                  <a:pt x="97234" y="55563"/>
                </a:cubicBezTo>
                <a:lnTo>
                  <a:pt x="97234" y="94456"/>
                </a:lnTo>
                <a:cubicBezTo>
                  <a:pt x="97234" y="99075"/>
                  <a:pt x="93519" y="102791"/>
                  <a:pt x="88900" y="102791"/>
                </a:cubicBezTo>
                <a:cubicBezTo>
                  <a:pt x="84281" y="102791"/>
                  <a:pt x="80566" y="99075"/>
                  <a:pt x="80566" y="94456"/>
                </a:cubicBezTo>
                <a:lnTo>
                  <a:pt x="80566" y="55563"/>
                </a:lnTo>
                <a:cubicBezTo>
                  <a:pt x="80566" y="50944"/>
                  <a:pt x="84281" y="47228"/>
                  <a:pt x="88900" y="47228"/>
                </a:cubicBezTo>
                <a:close/>
                <a:moveTo>
                  <a:pt x="79628" y="122238"/>
                </a:moveTo>
                <a:cubicBezTo>
                  <a:pt x="79417" y="118796"/>
                  <a:pt x="81133" y="115521"/>
                  <a:pt x="84084" y="113737"/>
                </a:cubicBezTo>
                <a:cubicBezTo>
                  <a:pt x="87034" y="111952"/>
                  <a:pt x="90731" y="111952"/>
                  <a:pt x="93681" y="113737"/>
                </a:cubicBezTo>
                <a:cubicBezTo>
                  <a:pt x="96632" y="115521"/>
                  <a:pt x="98348" y="118796"/>
                  <a:pt x="98137" y="122238"/>
                </a:cubicBezTo>
                <a:cubicBezTo>
                  <a:pt x="98348" y="125679"/>
                  <a:pt x="96632" y="128954"/>
                  <a:pt x="93681" y="130738"/>
                </a:cubicBezTo>
                <a:cubicBezTo>
                  <a:pt x="90731" y="132523"/>
                  <a:pt x="87034" y="132523"/>
                  <a:pt x="84084" y="130738"/>
                </a:cubicBezTo>
                <a:cubicBezTo>
                  <a:pt x="81133" y="128954"/>
                  <a:pt x="79417" y="125679"/>
                  <a:pt x="79628" y="122238"/>
                </a:cubicBezTo>
                <a:close/>
              </a:path>
            </a:pathLst>
          </a:custGeom>
          <a:solidFill>
            <a:srgbClr val="99A1AF"/>
          </a:solidFill>
          <a:ln/>
        </p:spPr>
      </p:sp>
      <p:sp>
        <p:nvSpPr>
          <p:cNvPr id="16" name="Text 13"/>
          <p:cNvSpPr/>
          <p:nvPr/>
        </p:nvSpPr>
        <p:spPr>
          <a:xfrm>
            <a:off x="7207250" y="3378200"/>
            <a:ext cx="4814704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我担心伴侣不像我在乎他/她那样在乎我。</a:t>
            </a:r>
            <a:endParaRPr lang="en-US" sz="2000" dirty="0"/>
          </a:p>
        </p:txBody>
      </p:sp>
      <p:sp>
        <p:nvSpPr>
          <p:cNvPr id="17" name="Shape 14"/>
          <p:cNvSpPr/>
          <p:nvPr/>
        </p:nvSpPr>
        <p:spPr>
          <a:xfrm>
            <a:off x="6908934" y="39243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88900" y="47228"/>
                </a:moveTo>
                <a:cubicBezTo>
                  <a:pt x="93519" y="47228"/>
                  <a:pt x="97234" y="50944"/>
                  <a:pt x="97234" y="55563"/>
                </a:cubicBezTo>
                <a:lnTo>
                  <a:pt x="97234" y="94456"/>
                </a:lnTo>
                <a:cubicBezTo>
                  <a:pt x="97234" y="99075"/>
                  <a:pt x="93519" y="102791"/>
                  <a:pt x="88900" y="102791"/>
                </a:cubicBezTo>
                <a:cubicBezTo>
                  <a:pt x="84281" y="102791"/>
                  <a:pt x="80566" y="99075"/>
                  <a:pt x="80566" y="94456"/>
                </a:cubicBezTo>
                <a:lnTo>
                  <a:pt x="80566" y="55563"/>
                </a:lnTo>
                <a:cubicBezTo>
                  <a:pt x="80566" y="50944"/>
                  <a:pt x="84281" y="47228"/>
                  <a:pt x="88900" y="47228"/>
                </a:cubicBezTo>
                <a:close/>
                <a:moveTo>
                  <a:pt x="79628" y="122238"/>
                </a:moveTo>
                <a:cubicBezTo>
                  <a:pt x="79417" y="118796"/>
                  <a:pt x="81133" y="115521"/>
                  <a:pt x="84084" y="113737"/>
                </a:cubicBezTo>
                <a:cubicBezTo>
                  <a:pt x="87034" y="111952"/>
                  <a:pt x="90731" y="111952"/>
                  <a:pt x="93681" y="113737"/>
                </a:cubicBezTo>
                <a:cubicBezTo>
                  <a:pt x="96632" y="115521"/>
                  <a:pt x="98348" y="118796"/>
                  <a:pt x="98137" y="122238"/>
                </a:cubicBezTo>
                <a:cubicBezTo>
                  <a:pt x="98348" y="125679"/>
                  <a:pt x="96632" y="128954"/>
                  <a:pt x="93681" y="130738"/>
                </a:cubicBezTo>
                <a:cubicBezTo>
                  <a:pt x="90731" y="132523"/>
                  <a:pt x="87034" y="132523"/>
                  <a:pt x="84084" y="130738"/>
                </a:cubicBezTo>
                <a:cubicBezTo>
                  <a:pt x="81133" y="128954"/>
                  <a:pt x="79417" y="125679"/>
                  <a:pt x="79628" y="122238"/>
                </a:cubicBezTo>
                <a:close/>
              </a:path>
            </a:pathLst>
          </a:custGeom>
          <a:solidFill>
            <a:srgbClr val="99A1AF"/>
          </a:solidFill>
          <a:ln/>
        </p:spPr>
      </p:sp>
      <p:sp>
        <p:nvSpPr>
          <p:cNvPr id="18" name="Text 15"/>
          <p:cNvSpPr/>
          <p:nvPr/>
        </p:nvSpPr>
        <p:spPr>
          <a:xfrm>
            <a:off x="7207249" y="3866949"/>
            <a:ext cx="4583697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当没有收到伴侣的消息时，我会很担心。</a:t>
            </a:r>
            <a:endParaRPr lang="en-US" sz="2000" dirty="0"/>
          </a:p>
        </p:txBody>
      </p:sp>
      <p:sp>
        <p:nvSpPr>
          <p:cNvPr id="19" name="Shape 16"/>
          <p:cNvSpPr/>
          <p:nvPr/>
        </p:nvSpPr>
        <p:spPr>
          <a:xfrm>
            <a:off x="6908934" y="4413049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88900" y="47228"/>
                </a:moveTo>
                <a:cubicBezTo>
                  <a:pt x="93519" y="47228"/>
                  <a:pt x="97234" y="50944"/>
                  <a:pt x="97234" y="55563"/>
                </a:cubicBezTo>
                <a:lnTo>
                  <a:pt x="97234" y="94456"/>
                </a:lnTo>
                <a:cubicBezTo>
                  <a:pt x="97234" y="99075"/>
                  <a:pt x="93519" y="102791"/>
                  <a:pt x="88900" y="102791"/>
                </a:cubicBezTo>
                <a:cubicBezTo>
                  <a:pt x="84281" y="102791"/>
                  <a:pt x="80566" y="99075"/>
                  <a:pt x="80566" y="94456"/>
                </a:cubicBezTo>
                <a:lnTo>
                  <a:pt x="80566" y="55563"/>
                </a:lnTo>
                <a:cubicBezTo>
                  <a:pt x="80566" y="50944"/>
                  <a:pt x="84281" y="47228"/>
                  <a:pt x="88900" y="47228"/>
                </a:cubicBezTo>
                <a:close/>
                <a:moveTo>
                  <a:pt x="79628" y="122238"/>
                </a:moveTo>
                <a:cubicBezTo>
                  <a:pt x="79417" y="118796"/>
                  <a:pt x="81133" y="115521"/>
                  <a:pt x="84084" y="113737"/>
                </a:cubicBezTo>
                <a:cubicBezTo>
                  <a:pt x="87034" y="111952"/>
                  <a:pt x="90731" y="111952"/>
                  <a:pt x="93681" y="113737"/>
                </a:cubicBezTo>
                <a:cubicBezTo>
                  <a:pt x="96632" y="115521"/>
                  <a:pt x="98348" y="118796"/>
                  <a:pt x="98137" y="122238"/>
                </a:cubicBezTo>
                <a:cubicBezTo>
                  <a:pt x="98348" y="125679"/>
                  <a:pt x="96632" y="128954"/>
                  <a:pt x="93681" y="130738"/>
                </a:cubicBezTo>
                <a:cubicBezTo>
                  <a:pt x="90731" y="132523"/>
                  <a:pt x="87034" y="132523"/>
                  <a:pt x="84084" y="130738"/>
                </a:cubicBezTo>
                <a:cubicBezTo>
                  <a:pt x="81133" y="128954"/>
                  <a:pt x="79417" y="125679"/>
                  <a:pt x="79628" y="122238"/>
                </a:cubicBezTo>
                <a:close/>
              </a:path>
            </a:pathLst>
          </a:custGeom>
          <a:solidFill>
            <a:srgbClr val="99A1AF"/>
          </a:solidFill>
          <a:ln/>
        </p:spPr>
      </p:sp>
      <p:sp>
        <p:nvSpPr>
          <p:cNvPr id="20" name="Text 17"/>
          <p:cNvSpPr/>
          <p:nvPr/>
        </p:nvSpPr>
        <p:spPr>
          <a:xfrm>
            <a:off x="7207249" y="4298749"/>
            <a:ext cx="3441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我经常担心被抛弃。</a:t>
            </a:r>
            <a:endParaRPr lang="en-US" sz="2000" dirty="0"/>
          </a:p>
        </p:txBody>
      </p:sp>
      <p:sp>
        <p:nvSpPr>
          <p:cNvPr id="21" name="Text 18"/>
          <p:cNvSpPr/>
          <p:nvPr/>
        </p:nvSpPr>
        <p:spPr>
          <a:xfrm>
            <a:off x="2045117" y="5486400"/>
            <a:ext cx="9447965" cy="4545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结果是一个连续的谱系，而非固定的标签。你的依恋风格可以随新的关系经验而改变。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143000" y="1397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4064000" h="4064000">
                <a:moveTo>
                  <a:pt x="2032000" y="0"/>
                </a:moveTo>
                <a:lnTo>
                  <a:pt x="2032000" y="0"/>
                </a:lnTo>
                <a:cubicBezTo>
                  <a:pt x="3153491" y="0"/>
                  <a:pt x="4064000" y="910509"/>
                  <a:pt x="4064000" y="2032000"/>
                </a:cubicBezTo>
                <a:lnTo>
                  <a:pt x="4064000" y="2032000"/>
                </a:lnTo>
                <a:cubicBezTo>
                  <a:pt x="4064000" y="3153491"/>
                  <a:pt x="3153491" y="4064000"/>
                  <a:pt x="2032000" y="4064000"/>
                </a:cubicBezTo>
                <a:lnTo>
                  <a:pt x="2032000" y="4064000"/>
                </a:lnTo>
                <a:cubicBezTo>
                  <a:pt x="910509" y="4064000"/>
                  <a:pt x="0" y="3153491"/>
                  <a:pt x="0" y="2032000"/>
                </a:cubicBezTo>
                <a:lnTo>
                  <a:pt x="0" y="2032000"/>
                </a:lnTo>
                <a:cubicBezTo>
                  <a:pt x="0" y="910509"/>
                  <a:pt x="910509" y="0"/>
                  <a:pt x="2032000" y="0"/>
                </a:cubicBezTo>
                <a:close/>
              </a:path>
            </a:pathLst>
          </a:custGeom>
          <a:solidFill>
            <a:srgbClr val="E6E6FA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" name="Text 1"/>
          <p:cNvSpPr/>
          <p:nvPr/>
        </p:nvSpPr>
        <p:spPr>
          <a:xfrm>
            <a:off x="1854200" y="2717800"/>
            <a:ext cx="2641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你的依恋坐标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917700" y="3302000"/>
            <a:ext cx="2514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回避维度 &amp; 焦虑维度</a:t>
            </a:r>
            <a:endParaRPr lang="en-US" sz="2000" dirty="0"/>
          </a:p>
        </p:txBody>
      </p:sp>
      <p:sp>
        <p:nvSpPr>
          <p:cNvPr id="6" name="Shape 3"/>
          <p:cNvSpPr/>
          <p:nvPr/>
        </p:nvSpPr>
        <p:spPr>
          <a:xfrm>
            <a:off x="1645919" y="3682999"/>
            <a:ext cx="3089709" cy="693153"/>
          </a:xfrm>
          <a:custGeom>
            <a:avLst/>
            <a:gdLst/>
            <a:ahLst/>
            <a:cxnLst/>
            <a:rect l="l" t="t" r="r" b="b"/>
            <a:pathLst>
              <a:path w="2336800" h="457200">
                <a:moveTo>
                  <a:pt x="76202" y="0"/>
                </a:moveTo>
                <a:lnTo>
                  <a:pt x="2260598" y="0"/>
                </a:lnTo>
                <a:cubicBezTo>
                  <a:pt x="2302683" y="0"/>
                  <a:pt x="2336800" y="34117"/>
                  <a:pt x="2336800" y="76202"/>
                </a:cubicBezTo>
                <a:lnTo>
                  <a:pt x="2336800" y="380998"/>
                </a:lnTo>
                <a:cubicBezTo>
                  <a:pt x="2336800" y="423083"/>
                  <a:pt x="2302683" y="457200"/>
                  <a:pt x="22605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Text 4"/>
          <p:cNvSpPr/>
          <p:nvPr/>
        </p:nvSpPr>
        <p:spPr>
          <a:xfrm>
            <a:off x="1559290" y="3612949"/>
            <a:ext cx="3262965" cy="908251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交点决定你的依恋风格倾向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6502400" y="2362200"/>
            <a:ext cx="5816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结果对照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502400" y="3124200"/>
            <a:ext cx="54356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让数据为你的</a:t>
            </a:r>
            <a:r>
              <a:rPr lang="en-US" sz="2000" dirty="0">
                <a:solidFill>
                  <a:srgbClr val="333333"/>
                </a:solidFill>
                <a:highlight>
                  <a:srgbClr val="ADD8E6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旧困惑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提供新解释。那个让你反复纠结的情感模式，可能正是你的依恋风格在“报警”。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6502400" y="4376153"/>
            <a:ext cx="5435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这是一次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深度的自我对话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，将理论、量表与个人经历链接，获得关键的自我觉察。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591878" y="3803293"/>
            <a:ext cx="5143500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演练场：重构沟通脚本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66675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情境重演：伴侣忘记纪念日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1428750"/>
            <a:ext cx="5740400" cy="2286000"/>
          </a:xfrm>
          <a:custGeom>
            <a:avLst/>
            <a:gdLst/>
            <a:ahLst/>
            <a:cxnLst/>
            <a:rect l="l" t="t" r="r" b="b"/>
            <a:pathLst>
              <a:path w="5740400" h="2286000">
                <a:moveTo>
                  <a:pt x="101590" y="0"/>
                </a:moveTo>
                <a:lnTo>
                  <a:pt x="5638810" y="0"/>
                </a:lnTo>
                <a:cubicBezTo>
                  <a:pt x="5694917" y="0"/>
                  <a:pt x="5740400" y="45483"/>
                  <a:pt x="5740400" y="101590"/>
                </a:cubicBezTo>
                <a:lnTo>
                  <a:pt x="5740400" y="2184410"/>
                </a:lnTo>
                <a:cubicBezTo>
                  <a:pt x="5740400" y="2240517"/>
                  <a:pt x="5694917" y="2286000"/>
                  <a:pt x="56388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D8BFD8">
              <a:alpha val="12549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484187" y="2378075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55984" y="-23812"/>
                </a:moveTo>
                <a:cubicBezTo>
                  <a:pt x="351309" y="-23812"/>
                  <a:pt x="428625" y="53504"/>
                  <a:pt x="428625" y="148828"/>
                </a:cubicBezTo>
                <a:cubicBezTo>
                  <a:pt x="428625" y="158725"/>
                  <a:pt x="420663" y="166688"/>
                  <a:pt x="410766" y="166688"/>
                </a:cubicBezTo>
                <a:cubicBezTo>
                  <a:pt x="400869" y="166688"/>
                  <a:pt x="392906" y="158725"/>
                  <a:pt x="392906" y="148828"/>
                </a:cubicBezTo>
                <a:cubicBezTo>
                  <a:pt x="392906" y="73223"/>
                  <a:pt x="331589" y="11906"/>
                  <a:pt x="255984" y="11906"/>
                </a:cubicBezTo>
                <a:cubicBezTo>
                  <a:pt x="246087" y="11906"/>
                  <a:pt x="238125" y="3944"/>
                  <a:pt x="238125" y="-5953"/>
                </a:cubicBezTo>
                <a:cubicBezTo>
                  <a:pt x="238125" y="-15850"/>
                  <a:pt x="246087" y="-23812"/>
                  <a:pt x="255984" y="-23812"/>
                </a:cubicBezTo>
                <a:close/>
                <a:moveTo>
                  <a:pt x="261938" y="119063"/>
                </a:moveTo>
                <a:cubicBezTo>
                  <a:pt x="275080" y="119063"/>
                  <a:pt x="285750" y="129733"/>
                  <a:pt x="285750" y="142875"/>
                </a:cubicBezTo>
                <a:cubicBezTo>
                  <a:pt x="285750" y="156017"/>
                  <a:pt x="275080" y="166688"/>
                  <a:pt x="261938" y="166688"/>
                </a:cubicBezTo>
                <a:cubicBezTo>
                  <a:pt x="248795" y="166688"/>
                  <a:pt x="238125" y="156017"/>
                  <a:pt x="238125" y="142875"/>
                </a:cubicBezTo>
                <a:cubicBezTo>
                  <a:pt x="238125" y="129733"/>
                  <a:pt x="248795" y="119063"/>
                  <a:pt x="261938" y="119063"/>
                </a:cubicBezTo>
                <a:close/>
                <a:moveTo>
                  <a:pt x="238125" y="65484"/>
                </a:moveTo>
                <a:cubicBezTo>
                  <a:pt x="238125" y="55587"/>
                  <a:pt x="246087" y="47625"/>
                  <a:pt x="255984" y="47625"/>
                </a:cubicBezTo>
                <a:cubicBezTo>
                  <a:pt x="311869" y="47625"/>
                  <a:pt x="357188" y="92943"/>
                  <a:pt x="357188" y="148828"/>
                </a:cubicBezTo>
                <a:cubicBezTo>
                  <a:pt x="357188" y="158725"/>
                  <a:pt x="349225" y="166688"/>
                  <a:pt x="339328" y="166688"/>
                </a:cubicBezTo>
                <a:cubicBezTo>
                  <a:pt x="329431" y="166688"/>
                  <a:pt x="321469" y="158725"/>
                  <a:pt x="321469" y="148828"/>
                </a:cubicBezTo>
                <a:cubicBezTo>
                  <a:pt x="321469" y="112663"/>
                  <a:pt x="292150" y="83344"/>
                  <a:pt x="255984" y="83344"/>
                </a:cubicBezTo>
                <a:cubicBezTo>
                  <a:pt x="246087" y="83344"/>
                  <a:pt x="238125" y="75381"/>
                  <a:pt x="238125" y="65484"/>
                </a:cubicBezTo>
                <a:close/>
                <a:moveTo>
                  <a:pt x="107231" y="1042"/>
                </a:moveTo>
                <a:cubicBezTo>
                  <a:pt x="121890" y="-2977"/>
                  <a:pt x="137220" y="4539"/>
                  <a:pt x="143024" y="18529"/>
                </a:cubicBezTo>
                <a:lnTo>
                  <a:pt x="173162" y="90934"/>
                </a:lnTo>
                <a:cubicBezTo>
                  <a:pt x="178296" y="103212"/>
                  <a:pt x="174724" y="117425"/>
                  <a:pt x="164381" y="125909"/>
                </a:cubicBezTo>
                <a:lnTo>
                  <a:pt x="131564" y="152772"/>
                </a:lnTo>
                <a:cubicBezTo>
                  <a:pt x="155749" y="206053"/>
                  <a:pt x="197793" y="249510"/>
                  <a:pt x="250106" y="275481"/>
                </a:cubicBezTo>
                <a:lnTo>
                  <a:pt x="278829" y="240357"/>
                </a:lnTo>
                <a:cubicBezTo>
                  <a:pt x="287238" y="230014"/>
                  <a:pt x="301451" y="226516"/>
                  <a:pt x="313804" y="231577"/>
                </a:cubicBezTo>
                <a:lnTo>
                  <a:pt x="386209" y="261789"/>
                </a:lnTo>
                <a:cubicBezTo>
                  <a:pt x="400199" y="267593"/>
                  <a:pt x="407715" y="282922"/>
                  <a:pt x="403696" y="297582"/>
                </a:cubicBezTo>
                <a:lnTo>
                  <a:pt x="402580" y="301675"/>
                </a:lnTo>
                <a:cubicBezTo>
                  <a:pt x="389483" y="349821"/>
                  <a:pt x="342974" y="390897"/>
                  <a:pt x="286196" y="378916"/>
                </a:cubicBezTo>
                <a:cubicBezTo>
                  <a:pt x="155972" y="351309"/>
                  <a:pt x="53504" y="248841"/>
                  <a:pt x="25896" y="118616"/>
                </a:cubicBezTo>
                <a:cubicBezTo>
                  <a:pt x="13915" y="61838"/>
                  <a:pt x="54992" y="15329"/>
                  <a:pt x="103063" y="2158"/>
                </a:cubicBezTo>
                <a:lnTo>
                  <a:pt x="107156" y="1042"/>
                </a:ln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6" name="Text 3"/>
          <p:cNvSpPr/>
          <p:nvPr/>
        </p:nvSpPr>
        <p:spPr>
          <a:xfrm>
            <a:off x="1136650" y="2289175"/>
            <a:ext cx="3048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焦虑型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136650" y="2919061"/>
            <a:ext cx="40703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连环追问：“你是不是不爱我了？”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6197600" y="1428750"/>
            <a:ext cx="5740400" cy="2286000"/>
          </a:xfrm>
          <a:custGeom>
            <a:avLst/>
            <a:gdLst/>
            <a:ahLst/>
            <a:cxnLst/>
            <a:rect l="l" t="t" r="r" b="b"/>
            <a:pathLst>
              <a:path w="5740400" h="2286000">
                <a:moveTo>
                  <a:pt x="101590" y="0"/>
                </a:moveTo>
                <a:lnTo>
                  <a:pt x="5638810" y="0"/>
                </a:lnTo>
                <a:cubicBezTo>
                  <a:pt x="5694917" y="0"/>
                  <a:pt x="5740400" y="45483"/>
                  <a:pt x="5740400" y="101590"/>
                </a:cubicBezTo>
                <a:lnTo>
                  <a:pt x="5740400" y="2184410"/>
                </a:lnTo>
                <a:cubicBezTo>
                  <a:pt x="5740400" y="2240517"/>
                  <a:pt x="5694917" y="2286000"/>
                  <a:pt x="56388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ADD8E6">
              <a:alpha val="12549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6475413" y="2378075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23812" y="47625"/>
                </a:moveTo>
                <a:cubicBezTo>
                  <a:pt x="23812" y="21357"/>
                  <a:pt x="45169" y="0"/>
                  <a:pt x="71438" y="0"/>
                </a:cubicBezTo>
                <a:lnTo>
                  <a:pt x="261938" y="0"/>
                </a:lnTo>
                <a:cubicBezTo>
                  <a:pt x="288206" y="0"/>
                  <a:pt x="309563" y="21357"/>
                  <a:pt x="309563" y="47625"/>
                </a:cubicBezTo>
                <a:lnTo>
                  <a:pt x="309563" y="333375"/>
                </a:lnTo>
                <a:cubicBezTo>
                  <a:pt x="322734" y="333375"/>
                  <a:pt x="333375" y="344016"/>
                  <a:pt x="333375" y="357188"/>
                </a:cubicBezTo>
                <a:cubicBezTo>
                  <a:pt x="333375" y="370359"/>
                  <a:pt x="322734" y="381000"/>
                  <a:pt x="309563" y="381000"/>
                </a:cubicBezTo>
                <a:lnTo>
                  <a:pt x="23812" y="381000"/>
                </a:lnTo>
                <a:cubicBezTo>
                  <a:pt x="10641" y="381000"/>
                  <a:pt x="0" y="370359"/>
                  <a:pt x="0" y="357188"/>
                </a:cubicBezTo>
                <a:cubicBezTo>
                  <a:pt x="0" y="344016"/>
                  <a:pt x="10641" y="333375"/>
                  <a:pt x="23812" y="333375"/>
                </a:cubicBezTo>
                <a:lnTo>
                  <a:pt x="23812" y="47625"/>
                </a:lnTo>
                <a:close/>
                <a:moveTo>
                  <a:pt x="238125" y="214313"/>
                </a:moveTo>
                <a:cubicBezTo>
                  <a:pt x="251267" y="214313"/>
                  <a:pt x="261938" y="203642"/>
                  <a:pt x="261938" y="190500"/>
                </a:cubicBezTo>
                <a:cubicBezTo>
                  <a:pt x="261938" y="177358"/>
                  <a:pt x="251267" y="166688"/>
                  <a:pt x="238125" y="166688"/>
                </a:cubicBezTo>
                <a:cubicBezTo>
                  <a:pt x="224983" y="166688"/>
                  <a:pt x="214313" y="177358"/>
                  <a:pt x="214313" y="190500"/>
                </a:cubicBezTo>
                <a:cubicBezTo>
                  <a:pt x="214313" y="203642"/>
                  <a:pt x="224983" y="214313"/>
                  <a:pt x="238125" y="214313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0" name="Text 7"/>
          <p:cNvSpPr/>
          <p:nvPr/>
        </p:nvSpPr>
        <p:spPr>
          <a:xfrm>
            <a:off x="7080250" y="2289175"/>
            <a:ext cx="2959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回避型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7105650" y="2812880"/>
            <a:ext cx="4127032" cy="4617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沉默退避：“这有什么大不了的。”</a:t>
            </a:r>
            <a:endParaRPr lang="en-US" sz="2000" dirty="0"/>
          </a:p>
        </p:txBody>
      </p:sp>
      <p:sp>
        <p:nvSpPr>
          <p:cNvPr id="12" name="Shape 9"/>
          <p:cNvSpPr/>
          <p:nvPr/>
        </p:nvSpPr>
        <p:spPr>
          <a:xfrm>
            <a:off x="254000" y="3911600"/>
            <a:ext cx="5740400" cy="2286000"/>
          </a:xfrm>
          <a:custGeom>
            <a:avLst/>
            <a:gdLst/>
            <a:ahLst/>
            <a:cxnLst/>
            <a:rect l="l" t="t" r="r" b="b"/>
            <a:pathLst>
              <a:path w="5740400" h="2286000">
                <a:moveTo>
                  <a:pt x="101590" y="0"/>
                </a:moveTo>
                <a:lnTo>
                  <a:pt x="5638810" y="0"/>
                </a:lnTo>
                <a:cubicBezTo>
                  <a:pt x="5694917" y="0"/>
                  <a:pt x="5740400" y="45483"/>
                  <a:pt x="5740400" y="101590"/>
                </a:cubicBezTo>
                <a:lnTo>
                  <a:pt x="5740400" y="2184410"/>
                </a:lnTo>
                <a:cubicBezTo>
                  <a:pt x="5740400" y="2240517"/>
                  <a:pt x="5694917" y="2286000"/>
                  <a:pt x="56388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E6E6FA">
              <a:alpha val="25098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508000" y="486092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cubicBezTo>
                  <a:pt x="193923" y="0"/>
                  <a:pt x="197346" y="744"/>
                  <a:pt x="200471" y="2158"/>
                </a:cubicBezTo>
                <a:lnTo>
                  <a:pt x="340668" y="61615"/>
                </a:lnTo>
                <a:cubicBezTo>
                  <a:pt x="357039" y="68535"/>
                  <a:pt x="369243" y="84683"/>
                  <a:pt x="369168" y="104180"/>
                </a:cubicBezTo>
                <a:cubicBezTo>
                  <a:pt x="368796" y="177998"/>
                  <a:pt x="338435" y="313060"/>
                  <a:pt x="210220" y="374452"/>
                </a:cubicBezTo>
                <a:cubicBezTo>
                  <a:pt x="197793" y="380405"/>
                  <a:pt x="183356" y="380405"/>
                  <a:pt x="170929" y="374452"/>
                </a:cubicBezTo>
                <a:cubicBezTo>
                  <a:pt x="42639" y="313060"/>
                  <a:pt x="12353" y="177998"/>
                  <a:pt x="11981" y="104180"/>
                </a:cubicBezTo>
                <a:cubicBezTo>
                  <a:pt x="11906" y="84683"/>
                  <a:pt x="24110" y="68535"/>
                  <a:pt x="40481" y="61615"/>
                </a:cubicBezTo>
                <a:lnTo>
                  <a:pt x="180603" y="2158"/>
                </a:lnTo>
                <a:cubicBezTo>
                  <a:pt x="183728" y="744"/>
                  <a:pt x="187077" y="0"/>
                  <a:pt x="190500" y="0"/>
                </a:cubicBezTo>
                <a:close/>
                <a:moveTo>
                  <a:pt x="190500" y="49709"/>
                </a:moveTo>
                <a:lnTo>
                  <a:pt x="190500" y="331068"/>
                </a:lnTo>
                <a:cubicBezTo>
                  <a:pt x="293191" y="281360"/>
                  <a:pt x="320799" y="171227"/>
                  <a:pt x="321469" y="105296"/>
                </a:cubicBezTo>
                <a:lnTo>
                  <a:pt x="190500" y="49783"/>
                </a:lnTo>
                <a:lnTo>
                  <a:pt x="190500" y="49783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4" name="Text 11"/>
          <p:cNvSpPr/>
          <p:nvPr/>
        </p:nvSpPr>
        <p:spPr>
          <a:xfrm>
            <a:off x="1136650" y="4772025"/>
            <a:ext cx="3848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恐惧型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136650" y="5672053"/>
            <a:ext cx="4590382" cy="1221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先热后冷：“没事……算了，说了你也不懂。”</a:t>
            </a:r>
            <a:endParaRPr lang="en-US" sz="2000" dirty="0"/>
          </a:p>
        </p:txBody>
      </p:sp>
      <p:sp>
        <p:nvSpPr>
          <p:cNvPr id="16" name="Shape 13"/>
          <p:cNvSpPr/>
          <p:nvPr/>
        </p:nvSpPr>
        <p:spPr>
          <a:xfrm>
            <a:off x="6197600" y="3911600"/>
            <a:ext cx="5740400" cy="2286000"/>
          </a:xfrm>
          <a:custGeom>
            <a:avLst/>
            <a:gdLst/>
            <a:ahLst/>
            <a:cxnLst/>
            <a:rect l="l" t="t" r="r" b="b"/>
            <a:pathLst>
              <a:path w="5740400" h="2286000">
                <a:moveTo>
                  <a:pt x="101590" y="0"/>
                </a:moveTo>
                <a:lnTo>
                  <a:pt x="5638810" y="0"/>
                </a:lnTo>
                <a:cubicBezTo>
                  <a:pt x="5694917" y="0"/>
                  <a:pt x="5740400" y="45483"/>
                  <a:pt x="5740400" y="101590"/>
                </a:cubicBezTo>
                <a:lnTo>
                  <a:pt x="5740400" y="2184410"/>
                </a:lnTo>
                <a:cubicBezTo>
                  <a:pt x="5740400" y="2240517"/>
                  <a:pt x="5694917" y="2286000"/>
                  <a:pt x="56388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FFC0CB">
              <a:alpha val="12549"/>
            </a:srgbClr>
          </a:solidFill>
          <a:ln/>
        </p:spPr>
      </p:sp>
      <p:sp>
        <p:nvSpPr>
          <p:cNvPr id="17" name="Shape 14"/>
          <p:cNvSpPr/>
          <p:nvPr/>
        </p:nvSpPr>
        <p:spPr>
          <a:xfrm>
            <a:off x="6427788" y="4860925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00099" y="63401"/>
                </a:moveTo>
                <a:lnTo>
                  <a:pt x="113333" y="159841"/>
                </a:lnTo>
                <a:cubicBezTo>
                  <a:pt x="109910" y="163637"/>
                  <a:pt x="110058" y="169515"/>
                  <a:pt x="113705" y="173162"/>
                </a:cubicBezTo>
                <a:cubicBezTo>
                  <a:pt x="136401" y="195858"/>
                  <a:pt x="173236" y="195858"/>
                  <a:pt x="195932" y="173162"/>
                </a:cubicBezTo>
                <a:lnTo>
                  <a:pt x="219596" y="149498"/>
                </a:lnTo>
                <a:cubicBezTo>
                  <a:pt x="222721" y="146372"/>
                  <a:pt x="226665" y="144661"/>
                  <a:pt x="230684" y="144363"/>
                </a:cubicBezTo>
                <a:cubicBezTo>
                  <a:pt x="235744" y="143917"/>
                  <a:pt x="240953" y="145628"/>
                  <a:pt x="244822" y="149498"/>
                </a:cubicBezTo>
                <a:lnTo>
                  <a:pt x="376238" y="279797"/>
                </a:lnTo>
                <a:lnTo>
                  <a:pt x="428625" y="238125"/>
                </a:lnTo>
                <a:lnTo>
                  <a:pt x="428625" y="23812"/>
                </a:lnTo>
                <a:lnTo>
                  <a:pt x="345281" y="71438"/>
                </a:lnTo>
                <a:lnTo>
                  <a:pt x="327571" y="59606"/>
                </a:lnTo>
                <a:cubicBezTo>
                  <a:pt x="315813" y="51792"/>
                  <a:pt x="302047" y="47625"/>
                  <a:pt x="287908" y="47625"/>
                </a:cubicBezTo>
                <a:lnTo>
                  <a:pt x="235521" y="47625"/>
                </a:lnTo>
                <a:cubicBezTo>
                  <a:pt x="234702" y="47625"/>
                  <a:pt x="233809" y="47625"/>
                  <a:pt x="232990" y="47699"/>
                </a:cubicBezTo>
                <a:cubicBezTo>
                  <a:pt x="220414" y="48369"/>
                  <a:pt x="208583" y="54025"/>
                  <a:pt x="200099" y="63401"/>
                </a:cubicBezTo>
                <a:close/>
                <a:moveTo>
                  <a:pt x="86767" y="135954"/>
                </a:moveTo>
                <a:lnTo>
                  <a:pt x="166241" y="47625"/>
                </a:lnTo>
                <a:lnTo>
                  <a:pt x="136773" y="47625"/>
                </a:lnTo>
                <a:cubicBezTo>
                  <a:pt x="117797" y="47625"/>
                  <a:pt x="99640" y="55141"/>
                  <a:pt x="86246" y="68535"/>
                </a:cubicBezTo>
                <a:lnTo>
                  <a:pt x="83344" y="71438"/>
                </a:lnTo>
                <a:lnTo>
                  <a:pt x="0" y="23812"/>
                </a:lnTo>
                <a:lnTo>
                  <a:pt x="0" y="238125"/>
                </a:lnTo>
                <a:lnTo>
                  <a:pt x="116384" y="335087"/>
                </a:lnTo>
                <a:cubicBezTo>
                  <a:pt x="133499" y="349374"/>
                  <a:pt x="155079" y="357188"/>
                  <a:pt x="177329" y="357188"/>
                </a:cubicBezTo>
                <a:lnTo>
                  <a:pt x="189012" y="357188"/>
                </a:lnTo>
                <a:lnTo>
                  <a:pt x="183803" y="351979"/>
                </a:lnTo>
                <a:cubicBezTo>
                  <a:pt x="176808" y="344984"/>
                  <a:pt x="176808" y="333673"/>
                  <a:pt x="183803" y="326752"/>
                </a:cubicBezTo>
                <a:cubicBezTo>
                  <a:pt x="190798" y="319832"/>
                  <a:pt x="202109" y="319757"/>
                  <a:pt x="209029" y="326752"/>
                </a:cubicBezTo>
                <a:lnTo>
                  <a:pt x="239539" y="357262"/>
                </a:lnTo>
                <a:lnTo>
                  <a:pt x="246236" y="357262"/>
                </a:lnTo>
                <a:cubicBezTo>
                  <a:pt x="260449" y="357262"/>
                  <a:pt x="274365" y="354062"/>
                  <a:pt x="287015" y="348109"/>
                </a:cubicBezTo>
                <a:lnTo>
                  <a:pt x="267146" y="328166"/>
                </a:lnTo>
                <a:cubicBezTo>
                  <a:pt x="260152" y="321171"/>
                  <a:pt x="260152" y="309860"/>
                  <a:pt x="267146" y="302940"/>
                </a:cubicBezTo>
                <a:cubicBezTo>
                  <a:pt x="274141" y="296019"/>
                  <a:pt x="285452" y="295945"/>
                  <a:pt x="292373" y="302940"/>
                </a:cubicBezTo>
                <a:lnTo>
                  <a:pt x="316185" y="326752"/>
                </a:lnTo>
                <a:lnTo>
                  <a:pt x="329208" y="313730"/>
                </a:lnTo>
                <a:cubicBezTo>
                  <a:pt x="335831" y="307107"/>
                  <a:pt x="337765" y="297507"/>
                  <a:pt x="334863" y="289099"/>
                </a:cubicBezTo>
                <a:lnTo>
                  <a:pt x="232246" y="187300"/>
                </a:lnTo>
                <a:lnTo>
                  <a:pt x="221159" y="198388"/>
                </a:lnTo>
                <a:cubicBezTo>
                  <a:pt x="184472" y="235074"/>
                  <a:pt x="125090" y="235074"/>
                  <a:pt x="88404" y="198388"/>
                </a:cubicBezTo>
                <a:cubicBezTo>
                  <a:pt x="71289" y="181273"/>
                  <a:pt x="70619" y="153814"/>
                  <a:pt x="86767" y="135880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8" name="Text 15"/>
          <p:cNvSpPr/>
          <p:nvPr/>
        </p:nvSpPr>
        <p:spPr>
          <a:xfrm>
            <a:off x="7080250" y="4772025"/>
            <a:ext cx="3581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安全型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7080250" y="5406899"/>
            <a:ext cx="4832350" cy="4382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表达失落：“我很失望，我们能补过吗？”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19500" y="1803400"/>
            <a:ext cx="5334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沟通重构：把指责翻译成需求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994125" y="2422358"/>
            <a:ext cx="6584749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尝试用更安全、更建设性的方式表达同样的需求与不安。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254000" y="3073400"/>
            <a:ext cx="11684000" cy="1422400"/>
          </a:xfrm>
          <a:custGeom>
            <a:avLst/>
            <a:gdLst/>
            <a:ahLst/>
            <a:cxnLst/>
            <a:rect l="l" t="t" r="r" b="b"/>
            <a:pathLst>
              <a:path w="11684000" h="1422400">
                <a:moveTo>
                  <a:pt x="101602" y="0"/>
                </a:moveTo>
                <a:lnTo>
                  <a:pt x="11582398" y="0"/>
                </a:lnTo>
                <a:cubicBezTo>
                  <a:pt x="11638511" y="0"/>
                  <a:pt x="11684000" y="45489"/>
                  <a:pt x="11684000" y="101602"/>
                </a:cubicBezTo>
                <a:lnTo>
                  <a:pt x="11684000" y="1320798"/>
                </a:lnTo>
                <a:cubicBezTo>
                  <a:pt x="11684000" y="1376911"/>
                  <a:pt x="11638511" y="1422400"/>
                  <a:pt x="11582398" y="1422400"/>
                </a:cubicBezTo>
                <a:lnTo>
                  <a:pt x="101602" y="1422400"/>
                </a:lnTo>
                <a:cubicBezTo>
                  <a:pt x="45489" y="1422400"/>
                  <a:pt x="0" y="1376911"/>
                  <a:pt x="0" y="13207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6E6FA">
              <a:alpha val="25098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444632" y="3378200"/>
            <a:ext cx="466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指责与攻击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431932" y="3835400"/>
            <a:ext cx="4686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“你根本不在乎我！”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753100" y="34798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674608" y="277892"/>
                </a:moveTo>
                <a:cubicBezTo>
                  <a:pt x="689491" y="292775"/>
                  <a:pt x="689491" y="316944"/>
                  <a:pt x="674608" y="331827"/>
                </a:cubicBezTo>
                <a:lnTo>
                  <a:pt x="522208" y="484227"/>
                </a:lnTo>
                <a:cubicBezTo>
                  <a:pt x="511254" y="495181"/>
                  <a:pt x="494943" y="498396"/>
                  <a:pt x="480655" y="492442"/>
                </a:cubicBezTo>
                <a:cubicBezTo>
                  <a:pt x="466368" y="486489"/>
                  <a:pt x="457200" y="472559"/>
                  <a:pt x="457200" y="457200"/>
                </a:cubicBezTo>
                <a:lnTo>
                  <a:pt x="457200" y="381000"/>
                </a:lnTo>
                <a:lnTo>
                  <a:pt x="57150" y="381000"/>
                </a:lnTo>
                <a:cubicBezTo>
                  <a:pt x="25598" y="381000"/>
                  <a:pt x="0" y="355402"/>
                  <a:pt x="0" y="323850"/>
                </a:cubicBezTo>
                <a:lnTo>
                  <a:pt x="0" y="285750"/>
                </a:lnTo>
                <a:cubicBezTo>
                  <a:pt x="0" y="254198"/>
                  <a:pt x="25598" y="228600"/>
                  <a:pt x="57150" y="228600"/>
                </a:cubicBezTo>
                <a:lnTo>
                  <a:pt x="457200" y="228600"/>
                </a:lnTo>
                <a:lnTo>
                  <a:pt x="457200" y="152400"/>
                </a:lnTo>
                <a:cubicBezTo>
                  <a:pt x="457200" y="137041"/>
                  <a:pt x="466487" y="123111"/>
                  <a:pt x="480774" y="117157"/>
                </a:cubicBezTo>
                <a:cubicBezTo>
                  <a:pt x="495062" y="111204"/>
                  <a:pt x="511373" y="114538"/>
                  <a:pt x="522327" y="125373"/>
                </a:cubicBezTo>
                <a:lnTo>
                  <a:pt x="674727" y="277773"/>
                </a:ln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9" name="Text 6"/>
          <p:cNvSpPr/>
          <p:nvPr/>
        </p:nvSpPr>
        <p:spPr>
          <a:xfrm>
            <a:off x="7089114" y="3378200"/>
            <a:ext cx="466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表达与请求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7089114" y="3835400"/>
            <a:ext cx="466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“我很失望，你能和我一起弥补吗？”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3801979" y="4800599"/>
            <a:ext cx="5929161" cy="6184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关键在于使用</a:t>
            </a:r>
            <a:r>
              <a:rPr lang="en-US" sz="2000" dirty="0">
                <a:solidFill>
                  <a:srgbClr val="333333"/>
                </a:solidFill>
                <a:highlight>
                  <a:srgbClr val="ADD8E6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“我感受”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</a:t>
            </a:r>
            <a:r>
              <a:rPr lang="en-US" sz="2000" dirty="0">
                <a:solidFill>
                  <a:srgbClr val="333333"/>
                </a:solidFill>
                <a:highlight>
                  <a:srgbClr val="ADD8E6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“具体请求”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的结构。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成长闭环：从溯源到可塑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502400" y="2324100"/>
            <a:ext cx="5816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神经可塑性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6502400" y="2984500"/>
            <a:ext cx="5689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依恋模式并非终身监禁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6502400" y="3829050"/>
            <a:ext cx="54356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大脑具有“神经可塑性”，新的安全关系经验能重塑神经通路。通过觉察、学习和经营，我们可以走向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“获得性安全”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，重塑自己的依恋模式。</a:t>
            </a:r>
            <a:endParaRPr lang="en-US" sz="20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0808D34-2863-0923-DDB5-9FCB996F1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4"/>
          <a:stretch>
            <a:fillRect/>
          </a:stretch>
        </p:blipFill>
        <p:spPr bwMode="auto">
          <a:xfrm>
            <a:off x="679450" y="926565"/>
            <a:ext cx="5143500" cy="482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35" y="2268220"/>
            <a:ext cx="3369945" cy="336994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1808" y="948054"/>
            <a:ext cx="1751965" cy="8305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774700" y="640715"/>
            <a:ext cx="1130935" cy="3073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260" y="1080770"/>
            <a:ext cx="912495" cy="32067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835" y="1080770"/>
            <a:ext cx="912495" cy="32067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260" y="2875280"/>
            <a:ext cx="912495" cy="32067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835" y="2875280"/>
            <a:ext cx="912495" cy="32067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260" y="4814570"/>
            <a:ext cx="912495" cy="320675"/>
          </a:xfrm>
          <a:prstGeom prst="rect">
            <a:avLst/>
          </a:prstGeom>
        </p:spPr>
      </p:pic>
      <p:pic>
        <p:nvPicPr>
          <p:cNvPr id="10" name="Image 6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5957570"/>
            <a:ext cx="713105" cy="358140"/>
          </a:xfrm>
          <a:prstGeom prst="rect">
            <a:avLst/>
          </a:prstGeom>
        </p:spPr>
      </p:pic>
      <p:pic>
        <p:nvPicPr>
          <p:cNvPr id="11" name="Image 7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4805" y="6166485"/>
            <a:ext cx="929640" cy="237490"/>
          </a:xfrm>
          <a:prstGeom prst="rect">
            <a:avLst/>
          </a:prstGeom>
        </p:spPr>
      </p:pic>
      <p:sp>
        <p:nvSpPr>
          <p:cNvPr id="12" name="Text 2"/>
          <p:cNvSpPr/>
          <p:nvPr/>
        </p:nvSpPr>
        <p:spPr>
          <a:xfrm>
            <a:off x="6670914" y="728660"/>
            <a:ext cx="1041400" cy="8299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3" name="Text 3"/>
          <p:cNvSpPr/>
          <p:nvPr/>
        </p:nvSpPr>
        <p:spPr>
          <a:xfrm>
            <a:off x="5318597" y="1609936"/>
            <a:ext cx="2360126" cy="11988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现象共鸣：为何总在爱里失控</a:t>
            </a:r>
            <a:endParaRPr lang="en-US" sz="1600" dirty="0"/>
          </a:p>
        </p:txBody>
      </p:sp>
      <p:sp>
        <p:nvSpPr>
          <p:cNvPr id="14" name="Text 4"/>
          <p:cNvSpPr/>
          <p:nvPr/>
        </p:nvSpPr>
        <p:spPr>
          <a:xfrm>
            <a:off x="10260460" y="728660"/>
            <a:ext cx="1418033" cy="8299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5" name="Text 5"/>
          <p:cNvSpPr/>
          <p:nvPr/>
        </p:nvSpPr>
        <p:spPr>
          <a:xfrm>
            <a:off x="8975851" y="1672758"/>
            <a:ext cx="2360126" cy="11387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理论地图：四种依恋风格全解析</a:t>
            </a:r>
            <a:endParaRPr lang="en-US" sz="1600" dirty="0"/>
          </a:p>
        </p:txBody>
      </p:sp>
      <p:sp>
        <p:nvSpPr>
          <p:cNvPr id="16" name="Text 6"/>
          <p:cNvSpPr/>
          <p:nvPr/>
        </p:nvSpPr>
        <p:spPr>
          <a:xfrm>
            <a:off x="6666865" y="2537460"/>
            <a:ext cx="1751965" cy="8299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7" name="Text 7"/>
          <p:cNvSpPr/>
          <p:nvPr/>
        </p:nvSpPr>
        <p:spPr>
          <a:xfrm>
            <a:off x="5347823" y="3448554"/>
            <a:ext cx="2360126" cy="11387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自我定位：量表导航与觉察</a:t>
            </a:r>
            <a:endParaRPr lang="en-US" sz="1600" dirty="0"/>
          </a:p>
        </p:txBody>
      </p:sp>
      <p:sp>
        <p:nvSpPr>
          <p:cNvPr id="18" name="Text 8"/>
          <p:cNvSpPr/>
          <p:nvPr/>
        </p:nvSpPr>
        <p:spPr>
          <a:xfrm>
            <a:off x="10260330" y="2537460"/>
            <a:ext cx="1668145" cy="8299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19" name="Text 9"/>
          <p:cNvSpPr/>
          <p:nvPr/>
        </p:nvSpPr>
        <p:spPr>
          <a:xfrm>
            <a:off x="8975851" y="3438379"/>
            <a:ext cx="2360126" cy="11387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演练场：重构沟通脚本</a:t>
            </a:r>
            <a:endParaRPr lang="en-US" sz="1600" dirty="0"/>
          </a:p>
        </p:txBody>
      </p:sp>
      <p:sp>
        <p:nvSpPr>
          <p:cNvPr id="20" name="Text 10"/>
          <p:cNvSpPr/>
          <p:nvPr/>
        </p:nvSpPr>
        <p:spPr>
          <a:xfrm>
            <a:off x="6675755" y="4427220"/>
            <a:ext cx="1752600" cy="8299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21" name="Text 11"/>
          <p:cNvSpPr/>
          <p:nvPr/>
        </p:nvSpPr>
        <p:spPr>
          <a:xfrm>
            <a:off x="5385272" y="5264887"/>
            <a:ext cx="2360126" cy="11387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成长闭环：从溯源到可塑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0" y="1930400"/>
            <a:ext cx="571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一周行动：做一次安全回应实验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1016000" y="2794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5" name="Shape 2"/>
          <p:cNvSpPr/>
          <p:nvPr/>
        </p:nvSpPr>
        <p:spPr>
          <a:xfrm>
            <a:off x="1250950" y="30480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71450" y="19050"/>
                </a:moveTo>
                <a:cubicBezTo>
                  <a:pt x="123349" y="19050"/>
                  <a:pt x="84832" y="40957"/>
                  <a:pt x="56793" y="67032"/>
                </a:cubicBezTo>
                <a:cubicBezTo>
                  <a:pt x="28932" y="92928"/>
                  <a:pt x="10299" y="123825"/>
                  <a:pt x="1429" y="145078"/>
                </a:cubicBezTo>
                <a:cubicBezTo>
                  <a:pt x="-536" y="149781"/>
                  <a:pt x="-536" y="155019"/>
                  <a:pt x="1429" y="159722"/>
                </a:cubicBezTo>
                <a:cubicBezTo>
                  <a:pt x="10299" y="180975"/>
                  <a:pt x="28932" y="211931"/>
                  <a:pt x="56793" y="237768"/>
                </a:cubicBezTo>
                <a:cubicBezTo>
                  <a:pt x="84832" y="263783"/>
                  <a:pt x="123349" y="285750"/>
                  <a:pt x="171450" y="285750"/>
                </a:cubicBezTo>
                <a:cubicBezTo>
                  <a:pt x="219551" y="285750"/>
                  <a:pt x="258068" y="263843"/>
                  <a:pt x="286107" y="237768"/>
                </a:cubicBezTo>
                <a:cubicBezTo>
                  <a:pt x="313968" y="211872"/>
                  <a:pt x="332601" y="180975"/>
                  <a:pt x="341471" y="159722"/>
                </a:cubicBezTo>
                <a:cubicBezTo>
                  <a:pt x="343436" y="155019"/>
                  <a:pt x="343436" y="149781"/>
                  <a:pt x="341471" y="145078"/>
                </a:cubicBezTo>
                <a:cubicBezTo>
                  <a:pt x="332601" y="123825"/>
                  <a:pt x="313968" y="92869"/>
                  <a:pt x="286107" y="67032"/>
                </a:cubicBezTo>
                <a:cubicBezTo>
                  <a:pt x="258068" y="41017"/>
                  <a:pt x="219551" y="19050"/>
                  <a:pt x="171450" y="19050"/>
                </a:cubicBezTo>
                <a:close/>
                <a:moveTo>
                  <a:pt x="85725" y="152400"/>
                </a:moveTo>
                <a:cubicBezTo>
                  <a:pt x="85725" y="105087"/>
                  <a:pt x="124137" y="66675"/>
                  <a:pt x="171450" y="66675"/>
                </a:cubicBezTo>
                <a:cubicBezTo>
                  <a:pt x="218763" y="66675"/>
                  <a:pt x="257175" y="105087"/>
                  <a:pt x="257175" y="152400"/>
                </a:cubicBezTo>
                <a:cubicBezTo>
                  <a:pt x="257175" y="199713"/>
                  <a:pt x="218763" y="238125"/>
                  <a:pt x="171450" y="238125"/>
                </a:cubicBezTo>
                <a:cubicBezTo>
                  <a:pt x="124137" y="238125"/>
                  <a:pt x="85725" y="199713"/>
                  <a:pt x="85725" y="152400"/>
                </a:cubicBezTo>
                <a:close/>
                <a:moveTo>
                  <a:pt x="171450" y="114300"/>
                </a:moveTo>
                <a:cubicBezTo>
                  <a:pt x="171450" y="135315"/>
                  <a:pt x="154365" y="152400"/>
                  <a:pt x="133350" y="152400"/>
                </a:cubicBezTo>
                <a:cubicBezTo>
                  <a:pt x="126504" y="152400"/>
                  <a:pt x="120075" y="150614"/>
                  <a:pt x="114479" y="147399"/>
                </a:cubicBezTo>
                <a:cubicBezTo>
                  <a:pt x="113883" y="153888"/>
                  <a:pt x="114419" y="160556"/>
                  <a:pt x="116205" y="167164"/>
                </a:cubicBezTo>
                <a:cubicBezTo>
                  <a:pt x="124361" y="197644"/>
                  <a:pt x="155734" y="215741"/>
                  <a:pt x="186214" y="207585"/>
                </a:cubicBezTo>
                <a:cubicBezTo>
                  <a:pt x="216694" y="199430"/>
                  <a:pt x="234791" y="168057"/>
                  <a:pt x="226635" y="137577"/>
                </a:cubicBezTo>
                <a:cubicBezTo>
                  <a:pt x="219373" y="110371"/>
                  <a:pt x="193596" y="93047"/>
                  <a:pt x="166449" y="95429"/>
                </a:cubicBezTo>
                <a:cubicBezTo>
                  <a:pt x="169605" y="100965"/>
                  <a:pt x="171450" y="107394"/>
                  <a:pt x="171450" y="1143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" name="Text 3"/>
          <p:cNvSpPr/>
          <p:nvPr/>
        </p:nvSpPr>
        <p:spPr>
          <a:xfrm>
            <a:off x="1117600" y="3708400"/>
            <a:ext cx="60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观察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931779" y="4342731"/>
            <a:ext cx="10668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记录一次互动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2885017" y="3352800"/>
            <a:ext cx="190500" cy="304800"/>
          </a:xfrm>
          <a:custGeom>
            <a:avLst/>
            <a:gdLst/>
            <a:ahLst/>
            <a:cxnLst/>
            <a:rect l="l" t="t" r="r" b="b"/>
            <a:pathLst>
              <a:path w="190500" h="304800">
                <a:moveTo>
                  <a:pt x="185202" y="138946"/>
                </a:moveTo>
                <a:cubicBezTo>
                  <a:pt x="192643" y="146387"/>
                  <a:pt x="192643" y="158472"/>
                  <a:pt x="185202" y="165914"/>
                </a:cubicBezTo>
                <a:lnTo>
                  <a:pt x="70902" y="280214"/>
                </a:lnTo>
                <a:cubicBezTo>
                  <a:pt x="63460" y="287655"/>
                  <a:pt x="51375" y="287655"/>
                  <a:pt x="43934" y="280214"/>
                </a:cubicBezTo>
                <a:cubicBezTo>
                  <a:pt x="36493" y="272772"/>
                  <a:pt x="36493" y="260687"/>
                  <a:pt x="43934" y="253246"/>
                </a:cubicBezTo>
                <a:lnTo>
                  <a:pt x="144780" y="152400"/>
                </a:lnTo>
                <a:lnTo>
                  <a:pt x="43994" y="51554"/>
                </a:lnTo>
                <a:cubicBezTo>
                  <a:pt x="36552" y="44113"/>
                  <a:pt x="36552" y="32028"/>
                  <a:pt x="43994" y="24586"/>
                </a:cubicBezTo>
                <a:cubicBezTo>
                  <a:pt x="51435" y="17145"/>
                  <a:pt x="63520" y="17145"/>
                  <a:pt x="70961" y="24586"/>
                </a:cubicBezTo>
                <a:lnTo>
                  <a:pt x="185261" y="138886"/>
                </a:lnTo>
                <a:close/>
              </a:path>
            </a:pathLst>
          </a:custGeom>
          <a:solidFill>
            <a:srgbClr val="D1D5DC"/>
          </a:solidFill>
          <a:ln/>
        </p:spPr>
      </p:sp>
      <p:sp>
        <p:nvSpPr>
          <p:cNvPr id="9" name="Shape 6"/>
          <p:cNvSpPr/>
          <p:nvPr/>
        </p:nvSpPr>
        <p:spPr>
          <a:xfrm>
            <a:off x="4131733" y="2794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0" name="Shape 7"/>
          <p:cNvSpPr/>
          <p:nvPr/>
        </p:nvSpPr>
        <p:spPr>
          <a:xfrm>
            <a:off x="4423833" y="30480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174367" y="228600"/>
                </a:moveTo>
                <a:cubicBezTo>
                  <a:pt x="178713" y="215325"/>
                  <a:pt x="187404" y="203299"/>
                  <a:pt x="197227" y="192941"/>
                </a:cubicBezTo>
                <a:cubicBezTo>
                  <a:pt x="216694" y="172462"/>
                  <a:pt x="228600" y="144780"/>
                  <a:pt x="228600" y="114300"/>
                </a:cubicBezTo>
                <a:cubicBezTo>
                  <a:pt x="228600" y="51197"/>
                  <a:pt x="177403" y="0"/>
                  <a:pt x="114300" y="0"/>
                </a:cubicBezTo>
                <a:cubicBezTo>
                  <a:pt x="51197" y="0"/>
                  <a:pt x="0" y="51197"/>
                  <a:pt x="0" y="114300"/>
                </a:cubicBezTo>
                <a:cubicBezTo>
                  <a:pt x="0" y="144780"/>
                  <a:pt x="11906" y="172462"/>
                  <a:pt x="31373" y="192941"/>
                </a:cubicBezTo>
                <a:cubicBezTo>
                  <a:pt x="41196" y="203299"/>
                  <a:pt x="49947" y="215325"/>
                  <a:pt x="54233" y="228600"/>
                </a:cubicBezTo>
                <a:lnTo>
                  <a:pt x="174308" y="228600"/>
                </a:lnTo>
                <a:close/>
                <a:moveTo>
                  <a:pt x="171450" y="257175"/>
                </a:moveTo>
                <a:lnTo>
                  <a:pt x="57150" y="257175"/>
                </a:lnTo>
                <a:lnTo>
                  <a:pt x="57150" y="266700"/>
                </a:lnTo>
                <a:cubicBezTo>
                  <a:pt x="57150" y="293013"/>
                  <a:pt x="78462" y="314325"/>
                  <a:pt x="104775" y="314325"/>
                </a:cubicBezTo>
                <a:lnTo>
                  <a:pt x="123825" y="314325"/>
                </a:lnTo>
                <a:cubicBezTo>
                  <a:pt x="150138" y="314325"/>
                  <a:pt x="171450" y="293013"/>
                  <a:pt x="171450" y="266700"/>
                </a:cubicBezTo>
                <a:lnTo>
                  <a:pt x="171450" y="257175"/>
                </a:lnTo>
                <a:close/>
                <a:moveTo>
                  <a:pt x="109537" y="66675"/>
                </a:moveTo>
                <a:cubicBezTo>
                  <a:pt x="85844" y="66675"/>
                  <a:pt x="66675" y="85844"/>
                  <a:pt x="66675" y="109537"/>
                </a:cubicBezTo>
                <a:cubicBezTo>
                  <a:pt x="66675" y="117455"/>
                  <a:pt x="60305" y="123825"/>
                  <a:pt x="52388" y="123825"/>
                </a:cubicBezTo>
                <a:cubicBezTo>
                  <a:pt x="44470" y="123825"/>
                  <a:pt x="38100" y="117455"/>
                  <a:pt x="38100" y="109537"/>
                </a:cubicBezTo>
                <a:cubicBezTo>
                  <a:pt x="38100" y="70068"/>
                  <a:pt x="70068" y="38100"/>
                  <a:pt x="109537" y="38100"/>
                </a:cubicBezTo>
                <a:cubicBezTo>
                  <a:pt x="117455" y="38100"/>
                  <a:pt x="123825" y="44470"/>
                  <a:pt x="123825" y="52388"/>
                </a:cubicBezTo>
                <a:cubicBezTo>
                  <a:pt x="123825" y="60305"/>
                  <a:pt x="117455" y="66675"/>
                  <a:pt x="109537" y="66675"/>
                </a:cubicBezTo>
                <a:close/>
              </a:path>
            </a:pathLst>
          </a:custGeom>
          <a:solidFill>
            <a:srgbClr val="333333"/>
          </a:solidFill>
          <a:ln/>
        </p:spPr>
      </p:sp>
      <p:sp>
        <p:nvSpPr>
          <p:cNvPr id="11" name="Text 8"/>
          <p:cNvSpPr/>
          <p:nvPr/>
        </p:nvSpPr>
        <p:spPr>
          <a:xfrm>
            <a:off x="4233333" y="3708400"/>
            <a:ext cx="60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解读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3901083" y="4368801"/>
            <a:ext cx="12192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用依恋理论分析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6000750" y="3352800"/>
            <a:ext cx="190500" cy="304800"/>
          </a:xfrm>
          <a:custGeom>
            <a:avLst/>
            <a:gdLst/>
            <a:ahLst/>
            <a:cxnLst/>
            <a:rect l="l" t="t" r="r" b="b"/>
            <a:pathLst>
              <a:path w="190500" h="304800">
                <a:moveTo>
                  <a:pt x="185202" y="138946"/>
                </a:moveTo>
                <a:cubicBezTo>
                  <a:pt x="192643" y="146387"/>
                  <a:pt x="192643" y="158472"/>
                  <a:pt x="185202" y="165914"/>
                </a:cubicBezTo>
                <a:lnTo>
                  <a:pt x="70902" y="280214"/>
                </a:lnTo>
                <a:cubicBezTo>
                  <a:pt x="63460" y="287655"/>
                  <a:pt x="51375" y="287655"/>
                  <a:pt x="43934" y="280214"/>
                </a:cubicBezTo>
                <a:cubicBezTo>
                  <a:pt x="36493" y="272772"/>
                  <a:pt x="36493" y="260687"/>
                  <a:pt x="43934" y="253246"/>
                </a:cubicBezTo>
                <a:lnTo>
                  <a:pt x="144780" y="152400"/>
                </a:lnTo>
                <a:lnTo>
                  <a:pt x="43994" y="51554"/>
                </a:lnTo>
                <a:cubicBezTo>
                  <a:pt x="36552" y="44113"/>
                  <a:pt x="36552" y="32028"/>
                  <a:pt x="43994" y="24586"/>
                </a:cubicBezTo>
                <a:cubicBezTo>
                  <a:pt x="51435" y="17145"/>
                  <a:pt x="63520" y="17145"/>
                  <a:pt x="70961" y="24586"/>
                </a:cubicBezTo>
                <a:lnTo>
                  <a:pt x="185261" y="138886"/>
                </a:lnTo>
                <a:close/>
              </a:path>
            </a:pathLst>
          </a:custGeom>
          <a:solidFill>
            <a:srgbClr val="D1D5DC"/>
          </a:solidFill>
          <a:ln/>
        </p:spPr>
      </p:sp>
      <p:sp>
        <p:nvSpPr>
          <p:cNvPr id="14" name="Shape 11"/>
          <p:cNvSpPr/>
          <p:nvPr/>
        </p:nvSpPr>
        <p:spPr>
          <a:xfrm>
            <a:off x="7247467" y="2794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5" name="Shape 12"/>
          <p:cNvSpPr/>
          <p:nvPr/>
        </p:nvSpPr>
        <p:spPr>
          <a:xfrm>
            <a:off x="7501467" y="3048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40506" y="0"/>
                </a:moveTo>
                <a:cubicBezTo>
                  <a:pt x="251936" y="0"/>
                  <a:pt x="262890" y="4524"/>
                  <a:pt x="270927" y="12621"/>
                </a:cubicBezTo>
                <a:lnTo>
                  <a:pt x="292179" y="33873"/>
                </a:lnTo>
                <a:cubicBezTo>
                  <a:pt x="300276" y="41910"/>
                  <a:pt x="304800" y="52864"/>
                  <a:pt x="304800" y="64294"/>
                </a:cubicBezTo>
                <a:cubicBezTo>
                  <a:pt x="304800" y="75724"/>
                  <a:pt x="300276" y="86678"/>
                  <a:pt x="292179" y="94714"/>
                </a:cubicBezTo>
                <a:lnTo>
                  <a:pt x="265450" y="121444"/>
                </a:lnTo>
                <a:lnTo>
                  <a:pt x="183356" y="39350"/>
                </a:lnTo>
                <a:lnTo>
                  <a:pt x="210086" y="12621"/>
                </a:lnTo>
                <a:cubicBezTo>
                  <a:pt x="218123" y="4524"/>
                  <a:pt x="229076" y="0"/>
                  <a:pt x="240506" y="0"/>
                </a:cubicBezTo>
                <a:close/>
                <a:moveTo>
                  <a:pt x="163175" y="59531"/>
                </a:moveTo>
                <a:lnTo>
                  <a:pt x="163175" y="59531"/>
                </a:lnTo>
                <a:lnTo>
                  <a:pt x="245269" y="141625"/>
                </a:lnTo>
                <a:lnTo>
                  <a:pt x="117217" y="269677"/>
                </a:lnTo>
                <a:cubicBezTo>
                  <a:pt x="110847" y="276046"/>
                  <a:pt x="102870" y="280690"/>
                  <a:pt x="94178" y="283131"/>
                </a:cubicBezTo>
                <a:lnTo>
                  <a:pt x="18098" y="304264"/>
                </a:lnTo>
                <a:cubicBezTo>
                  <a:pt x="13156" y="305633"/>
                  <a:pt x="7799" y="304264"/>
                  <a:pt x="4167" y="300573"/>
                </a:cubicBezTo>
                <a:cubicBezTo>
                  <a:pt x="536" y="296882"/>
                  <a:pt x="-893" y="291584"/>
                  <a:pt x="476" y="286643"/>
                </a:cubicBezTo>
                <a:lnTo>
                  <a:pt x="21669" y="210622"/>
                </a:lnTo>
                <a:cubicBezTo>
                  <a:pt x="24110" y="201930"/>
                  <a:pt x="28694" y="194012"/>
                  <a:pt x="35123" y="187583"/>
                </a:cubicBezTo>
                <a:lnTo>
                  <a:pt x="142935" y="79712"/>
                </a:lnTo>
                <a:lnTo>
                  <a:pt x="132755" y="69592"/>
                </a:lnTo>
                <a:cubicBezTo>
                  <a:pt x="127159" y="63996"/>
                  <a:pt x="118110" y="63996"/>
                  <a:pt x="112574" y="69592"/>
                </a:cubicBezTo>
                <a:lnTo>
                  <a:pt x="52983" y="129183"/>
                </a:lnTo>
                <a:cubicBezTo>
                  <a:pt x="47387" y="134779"/>
                  <a:pt x="38338" y="134779"/>
                  <a:pt x="32802" y="129183"/>
                </a:cubicBezTo>
                <a:cubicBezTo>
                  <a:pt x="27265" y="123587"/>
                  <a:pt x="27206" y="114538"/>
                  <a:pt x="32802" y="109002"/>
                </a:cubicBezTo>
                <a:lnTo>
                  <a:pt x="92333" y="49351"/>
                </a:lnTo>
                <a:cubicBezTo>
                  <a:pt x="109061" y="32623"/>
                  <a:pt x="136208" y="32623"/>
                  <a:pt x="152936" y="49351"/>
                </a:cubicBezTo>
                <a:lnTo>
                  <a:pt x="163175" y="59531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6" name="Text 13"/>
          <p:cNvSpPr/>
          <p:nvPr/>
        </p:nvSpPr>
        <p:spPr>
          <a:xfrm>
            <a:off x="7349067" y="3708400"/>
            <a:ext cx="60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实验</a:t>
            </a:r>
            <a:endParaRPr lang="en-US" sz="2000" dirty="0"/>
          </a:p>
        </p:txBody>
      </p:sp>
      <p:sp>
        <p:nvSpPr>
          <p:cNvPr id="17" name="Text 14"/>
          <p:cNvSpPr/>
          <p:nvPr/>
        </p:nvSpPr>
        <p:spPr>
          <a:xfrm>
            <a:off x="7120467" y="4368801"/>
            <a:ext cx="10668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尝试安全回应</a:t>
            </a:r>
            <a:endParaRPr lang="en-US" sz="2000" dirty="0"/>
          </a:p>
        </p:txBody>
      </p:sp>
      <p:sp>
        <p:nvSpPr>
          <p:cNvPr id="18" name="Shape 15"/>
          <p:cNvSpPr/>
          <p:nvPr/>
        </p:nvSpPr>
        <p:spPr>
          <a:xfrm>
            <a:off x="9116484" y="3352800"/>
            <a:ext cx="190500" cy="304800"/>
          </a:xfrm>
          <a:custGeom>
            <a:avLst/>
            <a:gdLst/>
            <a:ahLst/>
            <a:cxnLst/>
            <a:rect l="l" t="t" r="r" b="b"/>
            <a:pathLst>
              <a:path w="190500" h="304800">
                <a:moveTo>
                  <a:pt x="185202" y="138946"/>
                </a:moveTo>
                <a:cubicBezTo>
                  <a:pt x="192643" y="146387"/>
                  <a:pt x="192643" y="158472"/>
                  <a:pt x="185202" y="165914"/>
                </a:cubicBezTo>
                <a:lnTo>
                  <a:pt x="70902" y="280214"/>
                </a:lnTo>
                <a:cubicBezTo>
                  <a:pt x="63460" y="287655"/>
                  <a:pt x="51375" y="287655"/>
                  <a:pt x="43934" y="280214"/>
                </a:cubicBezTo>
                <a:cubicBezTo>
                  <a:pt x="36493" y="272772"/>
                  <a:pt x="36493" y="260687"/>
                  <a:pt x="43934" y="253246"/>
                </a:cubicBezTo>
                <a:lnTo>
                  <a:pt x="144780" y="152400"/>
                </a:lnTo>
                <a:lnTo>
                  <a:pt x="43994" y="51554"/>
                </a:lnTo>
                <a:cubicBezTo>
                  <a:pt x="36552" y="44113"/>
                  <a:pt x="36552" y="32028"/>
                  <a:pt x="43994" y="24586"/>
                </a:cubicBezTo>
                <a:cubicBezTo>
                  <a:pt x="51435" y="17145"/>
                  <a:pt x="63520" y="17145"/>
                  <a:pt x="70961" y="24586"/>
                </a:cubicBezTo>
                <a:lnTo>
                  <a:pt x="185261" y="138886"/>
                </a:lnTo>
                <a:close/>
              </a:path>
            </a:pathLst>
          </a:custGeom>
          <a:solidFill>
            <a:srgbClr val="D1D5DC"/>
          </a:solidFill>
          <a:ln/>
        </p:spPr>
      </p:sp>
      <p:sp>
        <p:nvSpPr>
          <p:cNvPr id="19" name="Shape 16"/>
          <p:cNvSpPr/>
          <p:nvPr/>
        </p:nvSpPr>
        <p:spPr>
          <a:xfrm>
            <a:off x="10363200" y="2794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20" name="Shape 17"/>
          <p:cNvSpPr/>
          <p:nvPr/>
        </p:nvSpPr>
        <p:spPr>
          <a:xfrm>
            <a:off x="10617200" y="3048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84118"/>
                </a:moveTo>
                <a:lnTo>
                  <a:pt x="152400" y="268248"/>
                </a:lnTo>
                <a:lnTo>
                  <a:pt x="152698" y="268129"/>
                </a:lnTo>
                <a:cubicBezTo>
                  <a:pt x="185202" y="254615"/>
                  <a:pt x="220087" y="247650"/>
                  <a:pt x="255270" y="247650"/>
                </a:cubicBezTo>
                <a:lnTo>
                  <a:pt x="266700" y="247650"/>
                </a:lnTo>
                <a:lnTo>
                  <a:pt x="266700" y="57150"/>
                </a:lnTo>
                <a:lnTo>
                  <a:pt x="255270" y="57150"/>
                </a:lnTo>
                <a:cubicBezTo>
                  <a:pt x="230148" y="57150"/>
                  <a:pt x="205204" y="62151"/>
                  <a:pt x="181987" y="71795"/>
                </a:cubicBezTo>
                <a:cubicBezTo>
                  <a:pt x="171986" y="75962"/>
                  <a:pt x="162104" y="80070"/>
                  <a:pt x="152400" y="84118"/>
                </a:cubicBezTo>
                <a:close/>
                <a:moveTo>
                  <a:pt x="137458" y="36612"/>
                </a:moveTo>
                <a:lnTo>
                  <a:pt x="152400" y="42863"/>
                </a:lnTo>
                <a:lnTo>
                  <a:pt x="167342" y="36612"/>
                </a:lnTo>
                <a:cubicBezTo>
                  <a:pt x="195203" y="25003"/>
                  <a:pt x="225088" y="19050"/>
                  <a:pt x="255270" y="19050"/>
                </a:cubicBezTo>
                <a:lnTo>
                  <a:pt x="276225" y="19050"/>
                </a:lnTo>
                <a:cubicBezTo>
                  <a:pt x="292001" y="19050"/>
                  <a:pt x="304800" y="31849"/>
                  <a:pt x="304800" y="47625"/>
                </a:cubicBezTo>
                <a:lnTo>
                  <a:pt x="304800" y="257175"/>
                </a:lnTo>
                <a:cubicBezTo>
                  <a:pt x="304800" y="272951"/>
                  <a:pt x="292001" y="285750"/>
                  <a:pt x="276225" y="285750"/>
                </a:cubicBezTo>
                <a:lnTo>
                  <a:pt x="255270" y="285750"/>
                </a:lnTo>
                <a:cubicBezTo>
                  <a:pt x="225088" y="285750"/>
                  <a:pt x="195203" y="291703"/>
                  <a:pt x="167342" y="303312"/>
                </a:cubicBezTo>
                <a:lnTo>
                  <a:pt x="159722" y="306467"/>
                </a:lnTo>
                <a:cubicBezTo>
                  <a:pt x="155019" y="308431"/>
                  <a:pt x="149781" y="308431"/>
                  <a:pt x="145078" y="306467"/>
                </a:cubicBezTo>
                <a:lnTo>
                  <a:pt x="137458" y="303312"/>
                </a:lnTo>
                <a:cubicBezTo>
                  <a:pt x="109597" y="291703"/>
                  <a:pt x="79712" y="285750"/>
                  <a:pt x="49530" y="285750"/>
                </a:cubicBezTo>
                <a:lnTo>
                  <a:pt x="28575" y="285750"/>
                </a:lnTo>
                <a:cubicBezTo>
                  <a:pt x="12799" y="285750"/>
                  <a:pt x="0" y="272951"/>
                  <a:pt x="0" y="257175"/>
                </a:cubicBezTo>
                <a:lnTo>
                  <a:pt x="0" y="47625"/>
                </a:lnTo>
                <a:cubicBezTo>
                  <a:pt x="0" y="31849"/>
                  <a:pt x="12799" y="19050"/>
                  <a:pt x="28575" y="19050"/>
                </a:cubicBezTo>
                <a:lnTo>
                  <a:pt x="49530" y="19050"/>
                </a:lnTo>
                <a:cubicBezTo>
                  <a:pt x="79712" y="19050"/>
                  <a:pt x="109597" y="25003"/>
                  <a:pt x="137458" y="36612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1" name="Text 18"/>
          <p:cNvSpPr/>
          <p:nvPr/>
        </p:nvSpPr>
        <p:spPr>
          <a:xfrm>
            <a:off x="10464800" y="3708400"/>
            <a:ext cx="60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记录</a:t>
            </a:r>
            <a:endParaRPr lang="en-US" sz="2000" dirty="0"/>
          </a:p>
        </p:txBody>
      </p:sp>
      <p:sp>
        <p:nvSpPr>
          <p:cNvPr id="22" name="Text 19"/>
          <p:cNvSpPr/>
          <p:nvPr/>
        </p:nvSpPr>
        <p:spPr>
          <a:xfrm>
            <a:off x="10160000" y="4332169"/>
            <a:ext cx="12192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写下反馈与感受</a:t>
            </a:r>
            <a:endParaRPr lang="en-US" sz="2000" dirty="0"/>
          </a:p>
        </p:txBody>
      </p:sp>
      <p:sp>
        <p:nvSpPr>
          <p:cNvPr id="23" name="Text 20"/>
          <p:cNvSpPr/>
          <p:nvPr/>
        </p:nvSpPr>
        <p:spPr>
          <a:xfrm>
            <a:off x="1593850" y="4900061"/>
            <a:ext cx="9034914" cy="8924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将课堂学习延伸到日常生活中，用最小剂量的行为实验，验证新模式的可行性。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2324100"/>
            <a:ext cx="5816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预告：爱的五种语言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984500"/>
            <a:ext cx="5689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下一站，学习如何表达爱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254000" y="3947561"/>
            <a:ext cx="54356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当我们理解了自己的依恋模式，下一步是学习如何让伴侣真正接收到我们的爱。下节课，我们将探索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“爱的五种语言”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，帮助你把安全感转化为可执行的爱意表达。</a:t>
            </a:r>
            <a:endParaRPr lang="en-US" sz="20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8AAD728-5231-CE0C-F1C8-10EB48402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0" r="16720" b="16632"/>
          <a:stretch>
            <a:fillRect/>
          </a:stretch>
        </p:blipFill>
        <p:spPr bwMode="auto">
          <a:xfrm>
            <a:off x="7005052" y="659198"/>
            <a:ext cx="4379495" cy="571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837565"/>
          </a:xfrm>
          <a:prstGeom prst="rect">
            <a:avLst/>
          </a:prstGeom>
          <a:noFill/>
          <a:ln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3683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现象共鸣：为何总在爱里失控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4986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三条聊天记录戳破情绪开关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52400" y="2057400"/>
            <a:ext cx="1188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这些“心头小剧场”是否似曾相识？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254000" y="2870200"/>
            <a:ext cx="3695700" cy="1524000"/>
          </a:xfrm>
          <a:custGeom>
            <a:avLst/>
            <a:gdLst/>
            <a:ahLst/>
            <a:cxnLst/>
            <a:rect l="l" t="t" r="r" b="b"/>
            <a:pathLst>
              <a:path w="3695700" h="1524000">
                <a:moveTo>
                  <a:pt x="101605" y="0"/>
                </a:moveTo>
                <a:lnTo>
                  <a:pt x="3594095" y="0"/>
                </a:lnTo>
                <a:cubicBezTo>
                  <a:pt x="3650210" y="0"/>
                  <a:pt x="3695700" y="45490"/>
                  <a:pt x="3695700" y="101605"/>
                </a:cubicBezTo>
                <a:lnTo>
                  <a:pt x="3695700" y="1422395"/>
                </a:lnTo>
                <a:cubicBezTo>
                  <a:pt x="3695700" y="1478510"/>
                  <a:pt x="3650210" y="1524000"/>
                  <a:pt x="35940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D8BFD8">
              <a:alpha val="12549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3"/>
          <p:cNvSpPr/>
          <p:nvPr/>
        </p:nvSpPr>
        <p:spPr>
          <a:xfrm>
            <a:off x="1870075" y="3073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428625"/>
                </a:moveTo>
                <a:cubicBezTo>
                  <a:pt x="354866" y="428625"/>
                  <a:pt x="457200" y="332631"/>
                  <a:pt x="457200" y="214313"/>
                </a:cubicBezTo>
                <a:cubicBezTo>
                  <a:pt x="457200" y="95994"/>
                  <a:pt x="354866" y="0"/>
                  <a:pt x="228600" y="0"/>
                </a:cubicBezTo>
                <a:cubicBezTo>
                  <a:pt x="102334" y="0"/>
                  <a:pt x="0" y="95994"/>
                  <a:pt x="0" y="214313"/>
                </a:cubicBezTo>
                <a:cubicBezTo>
                  <a:pt x="0" y="262801"/>
                  <a:pt x="17145" y="307449"/>
                  <a:pt x="46077" y="343346"/>
                </a:cubicBezTo>
                <a:lnTo>
                  <a:pt x="2500" y="425768"/>
                </a:lnTo>
                <a:cubicBezTo>
                  <a:pt x="-1786" y="433804"/>
                  <a:pt x="-446" y="443627"/>
                  <a:pt x="5715" y="450324"/>
                </a:cubicBezTo>
                <a:cubicBezTo>
                  <a:pt x="11876" y="457021"/>
                  <a:pt x="21610" y="459075"/>
                  <a:pt x="29914" y="455503"/>
                </a:cubicBezTo>
                <a:lnTo>
                  <a:pt x="135642" y="410230"/>
                </a:lnTo>
                <a:cubicBezTo>
                  <a:pt x="164038" y="422017"/>
                  <a:pt x="195471" y="428625"/>
                  <a:pt x="228600" y="428625"/>
                </a:cubicBezTo>
                <a:close/>
                <a:moveTo>
                  <a:pt x="114300" y="185738"/>
                </a:moveTo>
                <a:cubicBezTo>
                  <a:pt x="130071" y="185738"/>
                  <a:pt x="142875" y="198542"/>
                  <a:pt x="142875" y="214313"/>
                </a:cubicBezTo>
                <a:cubicBezTo>
                  <a:pt x="142875" y="230083"/>
                  <a:pt x="130071" y="242888"/>
                  <a:pt x="114300" y="242888"/>
                </a:cubicBezTo>
                <a:cubicBezTo>
                  <a:pt x="98529" y="242888"/>
                  <a:pt x="85725" y="230083"/>
                  <a:pt x="85725" y="214313"/>
                </a:cubicBezTo>
                <a:cubicBezTo>
                  <a:pt x="85725" y="198542"/>
                  <a:pt x="98529" y="185738"/>
                  <a:pt x="114300" y="185738"/>
                </a:cubicBezTo>
                <a:close/>
                <a:moveTo>
                  <a:pt x="228600" y="185738"/>
                </a:moveTo>
                <a:cubicBezTo>
                  <a:pt x="244371" y="185738"/>
                  <a:pt x="257175" y="198542"/>
                  <a:pt x="257175" y="214313"/>
                </a:cubicBezTo>
                <a:cubicBezTo>
                  <a:pt x="257175" y="230083"/>
                  <a:pt x="244371" y="242888"/>
                  <a:pt x="228600" y="242888"/>
                </a:cubicBezTo>
                <a:cubicBezTo>
                  <a:pt x="212829" y="242888"/>
                  <a:pt x="200025" y="230083"/>
                  <a:pt x="200025" y="214313"/>
                </a:cubicBezTo>
                <a:cubicBezTo>
                  <a:pt x="200025" y="198542"/>
                  <a:pt x="212829" y="185738"/>
                  <a:pt x="228600" y="185738"/>
                </a:cubicBezTo>
                <a:close/>
                <a:moveTo>
                  <a:pt x="314325" y="214313"/>
                </a:moveTo>
                <a:cubicBezTo>
                  <a:pt x="314325" y="198542"/>
                  <a:pt x="327129" y="185738"/>
                  <a:pt x="342900" y="185738"/>
                </a:cubicBezTo>
                <a:cubicBezTo>
                  <a:pt x="358671" y="185738"/>
                  <a:pt x="371475" y="198542"/>
                  <a:pt x="371475" y="214313"/>
                </a:cubicBezTo>
                <a:cubicBezTo>
                  <a:pt x="371475" y="230083"/>
                  <a:pt x="358671" y="242888"/>
                  <a:pt x="342900" y="242888"/>
                </a:cubicBezTo>
                <a:cubicBezTo>
                  <a:pt x="327129" y="242888"/>
                  <a:pt x="314325" y="230083"/>
                  <a:pt x="314325" y="214313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7" name="Text 4"/>
          <p:cNvSpPr/>
          <p:nvPr/>
        </p:nvSpPr>
        <p:spPr>
          <a:xfrm>
            <a:off x="457200" y="3683000"/>
            <a:ext cx="3289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“对方几分钟没回消息，就心烦意乱，胡思乱想。”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Shape 5"/>
          <p:cNvSpPr/>
          <p:nvPr/>
        </p:nvSpPr>
        <p:spPr>
          <a:xfrm>
            <a:off x="4248283" y="2667000"/>
            <a:ext cx="3695700" cy="1930400"/>
          </a:xfrm>
          <a:custGeom>
            <a:avLst/>
            <a:gdLst/>
            <a:ahLst/>
            <a:cxnLst/>
            <a:rect l="l" t="t" r="r" b="b"/>
            <a:pathLst>
              <a:path w="3695700" h="1930400">
                <a:moveTo>
                  <a:pt x="101597" y="0"/>
                </a:moveTo>
                <a:lnTo>
                  <a:pt x="3594103" y="0"/>
                </a:lnTo>
                <a:cubicBezTo>
                  <a:pt x="3650213" y="0"/>
                  <a:pt x="3695700" y="45487"/>
                  <a:pt x="3695700" y="101597"/>
                </a:cubicBezTo>
                <a:lnTo>
                  <a:pt x="3695700" y="1828803"/>
                </a:lnTo>
                <a:cubicBezTo>
                  <a:pt x="3695700" y="1884913"/>
                  <a:pt x="3650213" y="1930400"/>
                  <a:pt x="3594103" y="1930400"/>
                </a:cubicBezTo>
                <a:lnTo>
                  <a:pt x="101597" y="1930400"/>
                </a:lnTo>
                <a:cubicBezTo>
                  <a:pt x="45487" y="1930400"/>
                  <a:pt x="0" y="1884913"/>
                  <a:pt x="0" y="18288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E6E6FA">
              <a:alpha val="25098"/>
            </a:srgbClr>
          </a:solidFill>
          <a:ln/>
          <a:effectLst>
            <a:outerShdw blurRad="317500" dist="254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5791200" y="2921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43138" y="0"/>
                </a:moveTo>
                <a:cubicBezTo>
                  <a:pt x="343138" y="-21074"/>
                  <a:pt x="326112" y="-38100"/>
                  <a:pt x="305038" y="-38100"/>
                </a:cubicBezTo>
                <a:cubicBezTo>
                  <a:pt x="283964" y="-38100"/>
                  <a:pt x="266938" y="-21074"/>
                  <a:pt x="266938" y="0"/>
                </a:cubicBezTo>
                <a:lnTo>
                  <a:pt x="266938" y="73938"/>
                </a:lnTo>
                <a:lnTo>
                  <a:pt x="249079" y="56078"/>
                </a:lnTo>
                <a:cubicBezTo>
                  <a:pt x="237887" y="44887"/>
                  <a:pt x="219789" y="44887"/>
                  <a:pt x="208717" y="56078"/>
                </a:cubicBezTo>
                <a:cubicBezTo>
                  <a:pt x="197644" y="67270"/>
                  <a:pt x="197525" y="85368"/>
                  <a:pt x="208717" y="96441"/>
                </a:cubicBezTo>
                <a:lnTo>
                  <a:pt x="267057" y="154781"/>
                </a:lnTo>
                <a:lnTo>
                  <a:pt x="267057" y="238839"/>
                </a:lnTo>
                <a:lnTo>
                  <a:pt x="194191" y="196810"/>
                </a:lnTo>
                <a:lnTo>
                  <a:pt x="172879" y="117157"/>
                </a:lnTo>
                <a:cubicBezTo>
                  <a:pt x="168831" y="101918"/>
                  <a:pt x="153114" y="92869"/>
                  <a:pt x="137874" y="96917"/>
                </a:cubicBezTo>
                <a:cubicBezTo>
                  <a:pt x="122634" y="100965"/>
                  <a:pt x="113467" y="116681"/>
                  <a:pt x="117515" y="131921"/>
                </a:cubicBezTo>
                <a:lnTo>
                  <a:pt x="124063" y="156329"/>
                </a:lnTo>
                <a:lnTo>
                  <a:pt x="60127" y="119420"/>
                </a:lnTo>
                <a:cubicBezTo>
                  <a:pt x="41910" y="108942"/>
                  <a:pt x="18574" y="115133"/>
                  <a:pt x="8096" y="133350"/>
                </a:cubicBezTo>
                <a:cubicBezTo>
                  <a:pt x="-2381" y="151567"/>
                  <a:pt x="3810" y="174903"/>
                  <a:pt x="22027" y="185380"/>
                </a:cubicBezTo>
                <a:lnTo>
                  <a:pt x="85963" y="222290"/>
                </a:lnTo>
                <a:lnTo>
                  <a:pt x="61555" y="228838"/>
                </a:lnTo>
                <a:cubicBezTo>
                  <a:pt x="46315" y="232886"/>
                  <a:pt x="37267" y="248602"/>
                  <a:pt x="41315" y="263843"/>
                </a:cubicBezTo>
                <a:cubicBezTo>
                  <a:pt x="45363" y="279083"/>
                  <a:pt x="61079" y="288131"/>
                  <a:pt x="76319" y="284083"/>
                </a:cubicBezTo>
                <a:lnTo>
                  <a:pt x="155972" y="262771"/>
                </a:lnTo>
                <a:lnTo>
                  <a:pt x="228838" y="304800"/>
                </a:lnTo>
                <a:lnTo>
                  <a:pt x="155972" y="346829"/>
                </a:lnTo>
                <a:lnTo>
                  <a:pt x="76319" y="325517"/>
                </a:lnTo>
                <a:cubicBezTo>
                  <a:pt x="61079" y="321469"/>
                  <a:pt x="45363" y="330518"/>
                  <a:pt x="41315" y="345758"/>
                </a:cubicBezTo>
                <a:cubicBezTo>
                  <a:pt x="37267" y="360998"/>
                  <a:pt x="46315" y="376714"/>
                  <a:pt x="61555" y="380762"/>
                </a:cubicBezTo>
                <a:lnTo>
                  <a:pt x="85963" y="387310"/>
                </a:lnTo>
                <a:lnTo>
                  <a:pt x="22027" y="424220"/>
                </a:lnTo>
                <a:cubicBezTo>
                  <a:pt x="3810" y="434697"/>
                  <a:pt x="-2381" y="458033"/>
                  <a:pt x="8096" y="476250"/>
                </a:cubicBezTo>
                <a:cubicBezTo>
                  <a:pt x="18574" y="494467"/>
                  <a:pt x="41910" y="500777"/>
                  <a:pt x="60127" y="490180"/>
                </a:cubicBezTo>
                <a:lnTo>
                  <a:pt x="124063" y="453271"/>
                </a:lnTo>
                <a:lnTo>
                  <a:pt x="117515" y="477679"/>
                </a:lnTo>
                <a:cubicBezTo>
                  <a:pt x="113467" y="492919"/>
                  <a:pt x="122515" y="508635"/>
                  <a:pt x="137755" y="512683"/>
                </a:cubicBezTo>
                <a:cubicBezTo>
                  <a:pt x="152995" y="516731"/>
                  <a:pt x="168712" y="507683"/>
                  <a:pt x="172760" y="492442"/>
                </a:cubicBezTo>
                <a:lnTo>
                  <a:pt x="194072" y="412790"/>
                </a:lnTo>
                <a:lnTo>
                  <a:pt x="266938" y="370761"/>
                </a:lnTo>
                <a:lnTo>
                  <a:pt x="266938" y="454819"/>
                </a:lnTo>
                <a:lnTo>
                  <a:pt x="208597" y="513159"/>
                </a:lnTo>
                <a:cubicBezTo>
                  <a:pt x="197406" y="524351"/>
                  <a:pt x="197406" y="542449"/>
                  <a:pt x="208597" y="553522"/>
                </a:cubicBezTo>
                <a:cubicBezTo>
                  <a:pt x="219789" y="564594"/>
                  <a:pt x="237887" y="564713"/>
                  <a:pt x="248960" y="553522"/>
                </a:cubicBezTo>
                <a:lnTo>
                  <a:pt x="266819" y="535662"/>
                </a:lnTo>
                <a:lnTo>
                  <a:pt x="266819" y="609600"/>
                </a:lnTo>
                <a:cubicBezTo>
                  <a:pt x="266819" y="630674"/>
                  <a:pt x="283845" y="647700"/>
                  <a:pt x="304919" y="647700"/>
                </a:cubicBezTo>
                <a:cubicBezTo>
                  <a:pt x="325993" y="647700"/>
                  <a:pt x="343019" y="630674"/>
                  <a:pt x="343019" y="609600"/>
                </a:cubicBezTo>
                <a:lnTo>
                  <a:pt x="343019" y="535662"/>
                </a:lnTo>
                <a:lnTo>
                  <a:pt x="360878" y="553522"/>
                </a:lnTo>
                <a:cubicBezTo>
                  <a:pt x="372070" y="564713"/>
                  <a:pt x="390168" y="564713"/>
                  <a:pt x="401241" y="553522"/>
                </a:cubicBezTo>
                <a:cubicBezTo>
                  <a:pt x="412313" y="542330"/>
                  <a:pt x="412433" y="524232"/>
                  <a:pt x="401241" y="513159"/>
                </a:cubicBezTo>
                <a:lnTo>
                  <a:pt x="342900" y="454819"/>
                </a:lnTo>
                <a:lnTo>
                  <a:pt x="342900" y="370761"/>
                </a:lnTo>
                <a:lnTo>
                  <a:pt x="415766" y="412790"/>
                </a:lnTo>
                <a:lnTo>
                  <a:pt x="437078" y="492442"/>
                </a:lnTo>
                <a:cubicBezTo>
                  <a:pt x="441127" y="507682"/>
                  <a:pt x="456843" y="516731"/>
                  <a:pt x="472083" y="512683"/>
                </a:cubicBezTo>
                <a:cubicBezTo>
                  <a:pt x="487323" y="508635"/>
                  <a:pt x="496372" y="492919"/>
                  <a:pt x="492323" y="477679"/>
                </a:cubicBezTo>
                <a:lnTo>
                  <a:pt x="485775" y="453271"/>
                </a:lnTo>
                <a:lnTo>
                  <a:pt x="549712" y="490180"/>
                </a:lnTo>
                <a:cubicBezTo>
                  <a:pt x="567928" y="500658"/>
                  <a:pt x="591264" y="494467"/>
                  <a:pt x="601742" y="476250"/>
                </a:cubicBezTo>
                <a:cubicBezTo>
                  <a:pt x="612219" y="458033"/>
                  <a:pt x="606028" y="434697"/>
                  <a:pt x="587812" y="424220"/>
                </a:cubicBezTo>
                <a:lnTo>
                  <a:pt x="523875" y="387310"/>
                </a:lnTo>
                <a:lnTo>
                  <a:pt x="548283" y="380762"/>
                </a:lnTo>
                <a:cubicBezTo>
                  <a:pt x="563523" y="376714"/>
                  <a:pt x="572572" y="360997"/>
                  <a:pt x="568523" y="345758"/>
                </a:cubicBezTo>
                <a:cubicBezTo>
                  <a:pt x="564475" y="330518"/>
                  <a:pt x="548759" y="321469"/>
                  <a:pt x="533519" y="325517"/>
                </a:cubicBezTo>
                <a:lnTo>
                  <a:pt x="453866" y="346829"/>
                </a:lnTo>
                <a:lnTo>
                  <a:pt x="381000" y="304800"/>
                </a:lnTo>
                <a:lnTo>
                  <a:pt x="453866" y="262771"/>
                </a:lnTo>
                <a:lnTo>
                  <a:pt x="533519" y="284083"/>
                </a:lnTo>
                <a:cubicBezTo>
                  <a:pt x="548759" y="288131"/>
                  <a:pt x="564475" y="279082"/>
                  <a:pt x="568523" y="263842"/>
                </a:cubicBezTo>
                <a:cubicBezTo>
                  <a:pt x="572572" y="248602"/>
                  <a:pt x="563523" y="232886"/>
                  <a:pt x="548283" y="228838"/>
                </a:cubicBezTo>
                <a:lnTo>
                  <a:pt x="523875" y="222290"/>
                </a:lnTo>
                <a:lnTo>
                  <a:pt x="587812" y="185380"/>
                </a:lnTo>
                <a:cubicBezTo>
                  <a:pt x="606028" y="174903"/>
                  <a:pt x="612338" y="151567"/>
                  <a:pt x="601742" y="133350"/>
                </a:cubicBezTo>
                <a:cubicBezTo>
                  <a:pt x="591145" y="115133"/>
                  <a:pt x="567928" y="108942"/>
                  <a:pt x="549712" y="119420"/>
                </a:cubicBezTo>
                <a:lnTo>
                  <a:pt x="485775" y="156329"/>
                </a:lnTo>
                <a:lnTo>
                  <a:pt x="492323" y="131921"/>
                </a:lnTo>
                <a:cubicBezTo>
                  <a:pt x="496372" y="116681"/>
                  <a:pt x="487323" y="100965"/>
                  <a:pt x="472083" y="96917"/>
                </a:cubicBezTo>
                <a:cubicBezTo>
                  <a:pt x="456843" y="92869"/>
                  <a:pt x="441127" y="101917"/>
                  <a:pt x="437078" y="117157"/>
                </a:cubicBezTo>
                <a:lnTo>
                  <a:pt x="415766" y="196810"/>
                </a:lnTo>
                <a:lnTo>
                  <a:pt x="342900" y="238839"/>
                </a:lnTo>
                <a:lnTo>
                  <a:pt x="342900" y="154781"/>
                </a:lnTo>
                <a:lnTo>
                  <a:pt x="401241" y="96441"/>
                </a:lnTo>
                <a:cubicBezTo>
                  <a:pt x="412432" y="85249"/>
                  <a:pt x="412432" y="67151"/>
                  <a:pt x="401241" y="56078"/>
                </a:cubicBezTo>
                <a:cubicBezTo>
                  <a:pt x="390049" y="45006"/>
                  <a:pt x="371951" y="44887"/>
                  <a:pt x="360878" y="56078"/>
                </a:cubicBezTo>
                <a:lnTo>
                  <a:pt x="343019" y="73938"/>
                </a:lnTo>
                <a:lnTo>
                  <a:pt x="343019" y="0"/>
                </a:ln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0" name="Text 7"/>
          <p:cNvSpPr/>
          <p:nvPr/>
        </p:nvSpPr>
        <p:spPr>
          <a:xfrm>
            <a:off x="4502283" y="3733800"/>
            <a:ext cx="31877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“一发生冲突，就本能地想躲起来，害怕沟通。”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8248518" y="2870200"/>
            <a:ext cx="3695700" cy="1524000"/>
          </a:xfrm>
          <a:custGeom>
            <a:avLst/>
            <a:gdLst/>
            <a:ahLst/>
            <a:cxnLst/>
            <a:rect l="l" t="t" r="r" b="b"/>
            <a:pathLst>
              <a:path w="3695700" h="1524000">
                <a:moveTo>
                  <a:pt x="101605" y="0"/>
                </a:moveTo>
                <a:lnTo>
                  <a:pt x="3594095" y="0"/>
                </a:lnTo>
                <a:cubicBezTo>
                  <a:pt x="3650210" y="0"/>
                  <a:pt x="3695700" y="45490"/>
                  <a:pt x="3695700" y="101605"/>
                </a:cubicBezTo>
                <a:lnTo>
                  <a:pt x="3695700" y="1422395"/>
                </a:lnTo>
                <a:cubicBezTo>
                  <a:pt x="3695700" y="1478510"/>
                  <a:pt x="3650210" y="1524000"/>
                  <a:pt x="35940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D8BFD8">
              <a:alpha val="12549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Shape 9"/>
          <p:cNvSpPr/>
          <p:nvPr/>
        </p:nvSpPr>
        <p:spPr>
          <a:xfrm>
            <a:off x="9864593" y="3073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18854" y="28575"/>
                </a:moveTo>
                <a:cubicBezTo>
                  <a:pt x="134303" y="28575"/>
                  <a:pt x="149394" y="31611"/>
                  <a:pt x="163413" y="37237"/>
                </a:cubicBezTo>
                <a:lnTo>
                  <a:pt x="212348" y="113318"/>
                </a:lnTo>
                <a:lnTo>
                  <a:pt x="145018" y="180648"/>
                </a:lnTo>
                <a:cubicBezTo>
                  <a:pt x="143679" y="181987"/>
                  <a:pt x="142875" y="183862"/>
                  <a:pt x="142964" y="185827"/>
                </a:cubicBezTo>
                <a:cubicBezTo>
                  <a:pt x="143054" y="187791"/>
                  <a:pt x="143857" y="189577"/>
                  <a:pt x="145286" y="190917"/>
                </a:cubicBezTo>
                <a:lnTo>
                  <a:pt x="245299" y="283785"/>
                </a:lnTo>
                <a:cubicBezTo>
                  <a:pt x="247888" y="286196"/>
                  <a:pt x="251906" y="286375"/>
                  <a:pt x="254675" y="284053"/>
                </a:cubicBezTo>
                <a:cubicBezTo>
                  <a:pt x="257443" y="281732"/>
                  <a:pt x="258068" y="277803"/>
                  <a:pt x="256193" y="274766"/>
                </a:cubicBezTo>
                <a:lnTo>
                  <a:pt x="202257" y="187166"/>
                </a:lnTo>
                <a:lnTo>
                  <a:pt x="283250" y="119658"/>
                </a:lnTo>
                <a:cubicBezTo>
                  <a:pt x="285571" y="117783"/>
                  <a:pt x="286375" y="114568"/>
                  <a:pt x="285393" y="111800"/>
                </a:cubicBezTo>
                <a:lnTo>
                  <a:pt x="264676" y="54114"/>
                </a:lnTo>
                <a:cubicBezTo>
                  <a:pt x="285393" y="37773"/>
                  <a:pt x="311289" y="28575"/>
                  <a:pt x="338346" y="28575"/>
                </a:cubicBezTo>
                <a:cubicBezTo>
                  <a:pt x="403979" y="28575"/>
                  <a:pt x="457200" y="81796"/>
                  <a:pt x="457200" y="147429"/>
                </a:cubicBezTo>
                <a:lnTo>
                  <a:pt x="457200" y="149751"/>
                </a:lnTo>
                <a:cubicBezTo>
                  <a:pt x="457200" y="249942"/>
                  <a:pt x="332274" y="366296"/>
                  <a:pt x="267087" y="416034"/>
                </a:cubicBezTo>
                <a:cubicBezTo>
                  <a:pt x="256014" y="424428"/>
                  <a:pt x="242441" y="428625"/>
                  <a:pt x="228600" y="428625"/>
                </a:cubicBezTo>
                <a:cubicBezTo>
                  <a:pt x="214759" y="428625"/>
                  <a:pt x="201097" y="424517"/>
                  <a:pt x="190113" y="416034"/>
                </a:cubicBezTo>
                <a:cubicBezTo>
                  <a:pt x="124926" y="366296"/>
                  <a:pt x="0" y="249942"/>
                  <a:pt x="0" y="149751"/>
                </a:cubicBezTo>
                <a:lnTo>
                  <a:pt x="0" y="147429"/>
                </a:lnTo>
                <a:cubicBezTo>
                  <a:pt x="0" y="81796"/>
                  <a:pt x="53221" y="28575"/>
                  <a:pt x="118854" y="28575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3" name="Text 10"/>
          <p:cNvSpPr/>
          <p:nvPr/>
        </p:nvSpPr>
        <p:spPr>
          <a:xfrm>
            <a:off x="8451718" y="3683000"/>
            <a:ext cx="3289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“即使在一起，也常常担心对方不是真的爱自己。”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139700" y="5003800"/>
            <a:ext cx="11912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这些行为背后，是否源于共同的心理密码？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2349500"/>
            <a:ext cx="5816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行为背后藏着童年生存策略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3399924"/>
            <a:ext cx="54356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我们成年期的恋爱反应，实则是早年与照料者互动中形成的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“内在工作模型”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在自动运行。这些模式，最初都是为了生存而发展出的</a:t>
            </a:r>
            <a:r>
              <a:rPr lang="en-US" sz="2000" dirty="0">
                <a:solidFill>
                  <a:srgbClr val="333333"/>
                </a:solidFill>
                <a:highlight>
                  <a:srgbClr val="ADD8E6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适应性策略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254000" y="4985352"/>
            <a:ext cx="5638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理解它们，是改变的第一步</a:t>
            </a: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7797800" y="2209800"/>
            <a:ext cx="2438400" cy="2438400"/>
          </a:xfrm>
          <a:custGeom>
            <a:avLst/>
            <a:gdLst/>
            <a:ahLst/>
            <a:cxnLst/>
            <a:rect l="l" t="t" r="r" b="b"/>
            <a:pathLst>
              <a:path w="2438400" h="2438400">
                <a:moveTo>
                  <a:pt x="1219200" y="0"/>
                </a:moveTo>
                <a:lnTo>
                  <a:pt x="1219200" y="0"/>
                </a:lnTo>
                <a:cubicBezTo>
                  <a:pt x="1892095" y="0"/>
                  <a:pt x="2438400" y="546305"/>
                  <a:pt x="2438400" y="1219200"/>
                </a:cubicBezTo>
                <a:lnTo>
                  <a:pt x="2438400" y="1219200"/>
                </a:lnTo>
                <a:cubicBezTo>
                  <a:pt x="2438400" y="1892095"/>
                  <a:pt x="1892095" y="2438400"/>
                  <a:pt x="1219200" y="2438400"/>
                </a:cubicBezTo>
                <a:lnTo>
                  <a:pt x="1219200" y="2438400"/>
                </a:lnTo>
                <a:cubicBezTo>
                  <a:pt x="546305" y="2438400"/>
                  <a:pt x="0" y="1892095"/>
                  <a:pt x="0" y="1219200"/>
                </a:cubicBezTo>
                <a:lnTo>
                  <a:pt x="0" y="1219200"/>
                </a:lnTo>
                <a:cubicBezTo>
                  <a:pt x="0" y="546305"/>
                  <a:pt x="546305" y="0"/>
                  <a:pt x="12192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Shape 4"/>
          <p:cNvSpPr/>
          <p:nvPr/>
        </p:nvSpPr>
        <p:spPr>
          <a:xfrm>
            <a:off x="8778875" y="3048000"/>
            <a:ext cx="476250" cy="762000"/>
          </a:xfrm>
          <a:custGeom>
            <a:avLst/>
            <a:gdLst/>
            <a:ahLst/>
            <a:cxnLst/>
            <a:rect l="l" t="t" r="r" b="b"/>
            <a:pathLst>
              <a:path w="476250" h="762000">
                <a:moveTo>
                  <a:pt x="142875" y="95250"/>
                </a:moveTo>
                <a:cubicBezTo>
                  <a:pt x="142875" y="42680"/>
                  <a:pt x="185555" y="0"/>
                  <a:pt x="238125" y="0"/>
                </a:cubicBezTo>
                <a:cubicBezTo>
                  <a:pt x="290695" y="0"/>
                  <a:pt x="333375" y="42680"/>
                  <a:pt x="333375" y="95250"/>
                </a:cubicBezTo>
                <a:cubicBezTo>
                  <a:pt x="333375" y="147820"/>
                  <a:pt x="290695" y="190500"/>
                  <a:pt x="238125" y="190500"/>
                </a:cubicBezTo>
                <a:cubicBezTo>
                  <a:pt x="185555" y="190500"/>
                  <a:pt x="142875" y="147820"/>
                  <a:pt x="142875" y="95250"/>
                </a:cubicBezTo>
                <a:close/>
                <a:moveTo>
                  <a:pt x="214313" y="571500"/>
                </a:moveTo>
                <a:lnTo>
                  <a:pt x="214313" y="714375"/>
                </a:lnTo>
                <a:cubicBezTo>
                  <a:pt x="214313" y="740718"/>
                  <a:pt x="193030" y="762000"/>
                  <a:pt x="166688" y="762000"/>
                </a:cubicBezTo>
                <a:cubicBezTo>
                  <a:pt x="140345" y="762000"/>
                  <a:pt x="119063" y="740718"/>
                  <a:pt x="119063" y="714375"/>
                </a:cubicBezTo>
                <a:lnTo>
                  <a:pt x="119063" y="428327"/>
                </a:lnTo>
                <a:lnTo>
                  <a:pt x="87957" y="477738"/>
                </a:lnTo>
                <a:cubicBezTo>
                  <a:pt x="73968" y="500063"/>
                  <a:pt x="44500" y="506611"/>
                  <a:pt x="22324" y="492621"/>
                </a:cubicBezTo>
                <a:cubicBezTo>
                  <a:pt x="149" y="478631"/>
                  <a:pt x="-6697" y="449312"/>
                  <a:pt x="7293" y="427137"/>
                </a:cubicBezTo>
                <a:lnTo>
                  <a:pt x="66675" y="332929"/>
                </a:lnTo>
                <a:cubicBezTo>
                  <a:pt x="103733" y="273844"/>
                  <a:pt x="168473" y="238125"/>
                  <a:pt x="238125" y="238125"/>
                </a:cubicBezTo>
                <a:cubicBezTo>
                  <a:pt x="307777" y="238125"/>
                  <a:pt x="372517" y="273844"/>
                  <a:pt x="409575" y="332780"/>
                </a:cubicBezTo>
                <a:lnTo>
                  <a:pt x="468957" y="427137"/>
                </a:lnTo>
                <a:cubicBezTo>
                  <a:pt x="482947" y="449461"/>
                  <a:pt x="476250" y="478780"/>
                  <a:pt x="454075" y="492770"/>
                </a:cubicBezTo>
                <a:cubicBezTo>
                  <a:pt x="431899" y="506760"/>
                  <a:pt x="402431" y="500063"/>
                  <a:pt x="388441" y="477887"/>
                </a:cubicBezTo>
                <a:lnTo>
                  <a:pt x="357188" y="428327"/>
                </a:lnTo>
                <a:lnTo>
                  <a:pt x="357188" y="714375"/>
                </a:lnTo>
                <a:cubicBezTo>
                  <a:pt x="357188" y="740718"/>
                  <a:pt x="335905" y="762000"/>
                  <a:pt x="309563" y="762000"/>
                </a:cubicBezTo>
                <a:cubicBezTo>
                  <a:pt x="283220" y="762000"/>
                  <a:pt x="261938" y="740718"/>
                  <a:pt x="261938" y="714375"/>
                </a:cubicBezTo>
                <a:lnTo>
                  <a:pt x="261938" y="571500"/>
                </a:lnTo>
                <a:lnTo>
                  <a:pt x="214313" y="57150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8" name="Shape 5"/>
          <p:cNvSpPr/>
          <p:nvPr/>
        </p:nvSpPr>
        <p:spPr>
          <a:xfrm>
            <a:off x="6096000" y="18415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9" name="Shape 6"/>
          <p:cNvSpPr/>
          <p:nvPr/>
        </p:nvSpPr>
        <p:spPr>
          <a:xfrm>
            <a:off x="6448425" y="22225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342900" y="128588"/>
                </a:moveTo>
                <a:cubicBezTo>
                  <a:pt x="342900" y="215384"/>
                  <a:pt x="266105" y="285750"/>
                  <a:pt x="171450" y="285750"/>
                </a:cubicBezTo>
                <a:cubicBezTo>
                  <a:pt x="147608" y="285750"/>
                  <a:pt x="124926" y="281285"/>
                  <a:pt x="104299" y="273248"/>
                </a:cubicBezTo>
                <a:lnTo>
                  <a:pt x="31433" y="311825"/>
                </a:lnTo>
                <a:cubicBezTo>
                  <a:pt x="23128" y="316200"/>
                  <a:pt x="12948" y="314682"/>
                  <a:pt x="6251" y="308074"/>
                </a:cubicBezTo>
                <a:cubicBezTo>
                  <a:pt x="-446" y="301466"/>
                  <a:pt x="-1965" y="291197"/>
                  <a:pt x="2500" y="282893"/>
                </a:cubicBezTo>
                <a:lnTo>
                  <a:pt x="34290" y="222885"/>
                </a:lnTo>
                <a:cubicBezTo>
                  <a:pt x="12769" y="196632"/>
                  <a:pt x="0" y="163949"/>
                  <a:pt x="0" y="128588"/>
                </a:cubicBezTo>
                <a:cubicBezTo>
                  <a:pt x="0" y="41791"/>
                  <a:pt x="76795" y="-28575"/>
                  <a:pt x="171450" y="-28575"/>
                </a:cubicBezTo>
                <a:cubicBezTo>
                  <a:pt x="266105" y="-28575"/>
                  <a:pt x="342900" y="41791"/>
                  <a:pt x="342900" y="128588"/>
                </a:cubicBezTo>
                <a:close/>
                <a:moveTo>
                  <a:pt x="342900" y="457200"/>
                </a:moveTo>
                <a:cubicBezTo>
                  <a:pt x="258872" y="457200"/>
                  <a:pt x="188952" y="401747"/>
                  <a:pt x="174308" y="328613"/>
                </a:cubicBezTo>
                <a:cubicBezTo>
                  <a:pt x="281464" y="327273"/>
                  <a:pt x="374600" y="251014"/>
                  <a:pt x="384870" y="147608"/>
                </a:cubicBezTo>
                <a:cubicBezTo>
                  <a:pt x="459254" y="164753"/>
                  <a:pt x="514350" y="226457"/>
                  <a:pt x="514350" y="300038"/>
                </a:cubicBezTo>
                <a:cubicBezTo>
                  <a:pt x="514350" y="335399"/>
                  <a:pt x="501581" y="368082"/>
                  <a:pt x="480060" y="394335"/>
                </a:cubicBezTo>
                <a:lnTo>
                  <a:pt x="511850" y="454342"/>
                </a:lnTo>
                <a:cubicBezTo>
                  <a:pt x="516225" y="462647"/>
                  <a:pt x="514707" y="472827"/>
                  <a:pt x="508099" y="479524"/>
                </a:cubicBezTo>
                <a:cubicBezTo>
                  <a:pt x="501491" y="486221"/>
                  <a:pt x="491222" y="487740"/>
                  <a:pt x="482917" y="483275"/>
                </a:cubicBezTo>
                <a:lnTo>
                  <a:pt x="410051" y="444698"/>
                </a:lnTo>
                <a:cubicBezTo>
                  <a:pt x="389424" y="452735"/>
                  <a:pt x="366742" y="457200"/>
                  <a:pt x="342900" y="457200"/>
                </a:cubicBezTo>
                <a:close/>
              </a:path>
            </a:pathLst>
          </a:custGeom>
          <a:solidFill>
            <a:srgbClr val="333333"/>
          </a:solidFill>
          <a:ln/>
        </p:spPr>
      </p:sp>
      <p:sp>
        <p:nvSpPr>
          <p:cNvPr id="10" name="Shape 7"/>
          <p:cNvSpPr/>
          <p:nvPr/>
        </p:nvSpPr>
        <p:spPr>
          <a:xfrm>
            <a:off x="10718800" y="37973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1" name="Shape 8"/>
          <p:cNvSpPr/>
          <p:nvPr/>
        </p:nvSpPr>
        <p:spPr>
          <a:xfrm>
            <a:off x="11099800" y="41783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15205" y="77778"/>
                </a:moveTo>
                <a:lnTo>
                  <a:pt x="228600" y="96262"/>
                </a:lnTo>
                <a:lnTo>
                  <a:pt x="241995" y="77778"/>
                </a:lnTo>
                <a:cubicBezTo>
                  <a:pt x="264319" y="46881"/>
                  <a:pt x="300216" y="28575"/>
                  <a:pt x="338346" y="28575"/>
                </a:cubicBezTo>
                <a:cubicBezTo>
                  <a:pt x="403979" y="28575"/>
                  <a:pt x="457200" y="81796"/>
                  <a:pt x="457200" y="147429"/>
                </a:cubicBezTo>
                <a:lnTo>
                  <a:pt x="457200" y="149751"/>
                </a:lnTo>
                <a:cubicBezTo>
                  <a:pt x="457200" y="249942"/>
                  <a:pt x="332274" y="366296"/>
                  <a:pt x="267087" y="416034"/>
                </a:cubicBezTo>
                <a:cubicBezTo>
                  <a:pt x="256014" y="424428"/>
                  <a:pt x="242441" y="428625"/>
                  <a:pt x="228600" y="428625"/>
                </a:cubicBezTo>
                <a:cubicBezTo>
                  <a:pt x="214759" y="428625"/>
                  <a:pt x="201097" y="424517"/>
                  <a:pt x="190113" y="416034"/>
                </a:cubicBezTo>
                <a:cubicBezTo>
                  <a:pt x="124926" y="366296"/>
                  <a:pt x="0" y="249942"/>
                  <a:pt x="0" y="149751"/>
                </a:cubicBezTo>
                <a:lnTo>
                  <a:pt x="0" y="147429"/>
                </a:lnTo>
                <a:cubicBezTo>
                  <a:pt x="0" y="81796"/>
                  <a:pt x="53221" y="28575"/>
                  <a:pt x="118854" y="28575"/>
                </a:cubicBezTo>
                <a:cubicBezTo>
                  <a:pt x="156984" y="28575"/>
                  <a:pt x="192881" y="46881"/>
                  <a:pt x="215205" y="77778"/>
                </a:cubicBezTo>
                <a:close/>
              </a:path>
            </a:pathLst>
          </a:custGeom>
          <a:solidFill>
            <a:srgbClr val="FFFFFF"/>
          </a:solidFill>
          <a:ln/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理论地图：四种依恋风格全解析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9304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鲍尔比遗产：从母婴到成人亲密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52400" y="2489200"/>
            <a:ext cx="1188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依恋理论的核心：我们的大脑会为“如何与重要的人相处”写下一个“脚本”。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1257300" y="30988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6" name="Shape 3"/>
          <p:cNvSpPr/>
          <p:nvPr/>
        </p:nvSpPr>
        <p:spPr>
          <a:xfrm>
            <a:off x="1638300" y="3403600"/>
            <a:ext cx="457200" cy="609600"/>
          </a:xfrm>
          <a:custGeom>
            <a:avLst/>
            <a:gdLst/>
            <a:ahLst/>
            <a:cxnLst/>
            <a:rect l="l" t="t" r="r" b="b"/>
            <a:pathLst>
              <a:path w="457200" h="609600">
                <a:moveTo>
                  <a:pt x="142875" y="104775"/>
                </a:moveTo>
                <a:cubicBezTo>
                  <a:pt x="142875" y="57462"/>
                  <a:pt x="181287" y="19050"/>
                  <a:pt x="228600" y="19050"/>
                </a:cubicBezTo>
                <a:cubicBezTo>
                  <a:pt x="275913" y="19050"/>
                  <a:pt x="314325" y="57462"/>
                  <a:pt x="314325" y="104775"/>
                </a:cubicBezTo>
                <a:cubicBezTo>
                  <a:pt x="314325" y="152088"/>
                  <a:pt x="275913" y="190500"/>
                  <a:pt x="228600" y="190500"/>
                </a:cubicBezTo>
                <a:cubicBezTo>
                  <a:pt x="181287" y="190500"/>
                  <a:pt x="142875" y="152088"/>
                  <a:pt x="142875" y="104775"/>
                </a:cubicBezTo>
                <a:close/>
                <a:moveTo>
                  <a:pt x="9168" y="172045"/>
                </a:moveTo>
                <a:cubicBezTo>
                  <a:pt x="24646" y="150733"/>
                  <a:pt x="54412" y="146090"/>
                  <a:pt x="75724" y="161568"/>
                </a:cubicBezTo>
                <a:lnTo>
                  <a:pt x="118824" y="192881"/>
                </a:lnTo>
                <a:cubicBezTo>
                  <a:pt x="150733" y="216098"/>
                  <a:pt x="189190" y="228600"/>
                  <a:pt x="228600" y="228600"/>
                </a:cubicBezTo>
                <a:cubicBezTo>
                  <a:pt x="268010" y="228600"/>
                  <a:pt x="306467" y="216098"/>
                  <a:pt x="338376" y="192881"/>
                </a:cubicBezTo>
                <a:lnTo>
                  <a:pt x="381476" y="161449"/>
                </a:lnTo>
                <a:cubicBezTo>
                  <a:pt x="402788" y="145971"/>
                  <a:pt x="432554" y="150733"/>
                  <a:pt x="448032" y="171926"/>
                </a:cubicBezTo>
                <a:cubicBezTo>
                  <a:pt x="463510" y="193119"/>
                  <a:pt x="458748" y="223004"/>
                  <a:pt x="437555" y="238482"/>
                </a:cubicBezTo>
                <a:lnTo>
                  <a:pt x="394454" y="269915"/>
                </a:lnTo>
                <a:cubicBezTo>
                  <a:pt x="378262" y="281702"/>
                  <a:pt x="360997" y="291584"/>
                  <a:pt x="342900" y="299680"/>
                </a:cubicBezTo>
                <a:lnTo>
                  <a:pt x="342900" y="342900"/>
                </a:lnTo>
                <a:lnTo>
                  <a:pt x="114300" y="342900"/>
                </a:lnTo>
                <a:lnTo>
                  <a:pt x="114300" y="299680"/>
                </a:lnTo>
                <a:cubicBezTo>
                  <a:pt x="96202" y="291703"/>
                  <a:pt x="78938" y="281702"/>
                  <a:pt x="62746" y="269915"/>
                </a:cubicBezTo>
                <a:lnTo>
                  <a:pt x="19645" y="238482"/>
                </a:lnTo>
                <a:cubicBezTo>
                  <a:pt x="-1667" y="223004"/>
                  <a:pt x="-6310" y="193238"/>
                  <a:pt x="9168" y="171926"/>
                </a:cubicBezTo>
                <a:close/>
                <a:moveTo>
                  <a:pt x="116086" y="392073"/>
                </a:moveTo>
                <a:lnTo>
                  <a:pt x="188238" y="455176"/>
                </a:lnTo>
                <a:lnTo>
                  <a:pt x="157282" y="499467"/>
                </a:lnTo>
                <a:lnTo>
                  <a:pt x="186214" y="528399"/>
                </a:lnTo>
                <a:cubicBezTo>
                  <a:pt x="204787" y="546973"/>
                  <a:pt x="204787" y="577096"/>
                  <a:pt x="186214" y="595789"/>
                </a:cubicBezTo>
                <a:cubicBezTo>
                  <a:pt x="167640" y="614482"/>
                  <a:pt x="137517" y="614363"/>
                  <a:pt x="118824" y="595789"/>
                </a:cubicBezTo>
                <a:lnTo>
                  <a:pt x="61674" y="538639"/>
                </a:lnTo>
                <a:cubicBezTo>
                  <a:pt x="45244" y="522208"/>
                  <a:pt x="42982" y="496491"/>
                  <a:pt x="56198" y="477560"/>
                </a:cubicBezTo>
                <a:lnTo>
                  <a:pt x="115967" y="392073"/>
                </a:lnTo>
                <a:close/>
                <a:moveTo>
                  <a:pt x="269081" y="455176"/>
                </a:moveTo>
                <a:lnTo>
                  <a:pt x="341233" y="392073"/>
                </a:lnTo>
                <a:lnTo>
                  <a:pt x="401003" y="477560"/>
                </a:lnTo>
                <a:cubicBezTo>
                  <a:pt x="414218" y="496491"/>
                  <a:pt x="411956" y="522208"/>
                  <a:pt x="395645" y="538520"/>
                </a:cubicBezTo>
                <a:lnTo>
                  <a:pt x="338495" y="595670"/>
                </a:lnTo>
                <a:cubicBezTo>
                  <a:pt x="319921" y="614243"/>
                  <a:pt x="289798" y="614243"/>
                  <a:pt x="271105" y="595670"/>
                </a:cubicBezTo>
                <a:cubicBezTo>
                  <a:pt x="252413" y="577096"/>
                  <a:pt x="252532" y="546973"/>
                  <a:pt x="271105" y="528280"/>
                </a:cubicBezTo>
                <a:lnTo>
                  <a:pt x="300038" y="499348"/>
                </a:lnTo>
                <a:lnTo>
                  <a:pt x="269081" y="455057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1460500" y="4419600"/>
            <a:ext cx="812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婴儿期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904775" y="4927600"/>
            <a:ext cx="1975986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与照料者的互动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3378200" y="3987800"/>
            <a:ext cx="215900" cy="50800"/>
          </a:xfrm>
          <a:custGeom>
            <a:avLst/>
            <a:gdLst/>
            <a:ahLst/>
            <a:cxnLst/>
            <a:rect l="l" t="t" r="r" b="b"/>
            <a:pathLst>
              <a:path w="215900" h="50800">
                <a:moveTo>
                  <a:pt x="0" y="0"/>
                </a:moveTo>
                <a:lnTo>
                  <a:pt x="215900" y="0"/>
                </a:lnTo>
                <a:lnTo>
                  <a:pt x="2159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0" name="Shape 7"/>
          <p:cNvSpPr/>
          <p:nvPr/>
        </p:nvSpPr>
        <p:spPr>
          <a:xfrm>
            <a:off x="3724275" y="37846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505956" y="208419"/>
                </a:moveTo>
                <a:cubicBezTo>
                  <a:pt x="517118" y="219581"/>
                  <a:pt x="517118" y="237708"/>
                  <a:pt x="505956" y="248870"/>
                </a:cubicBezTo>
                <a:lnTo>
                  <a:pt x="391656" y="363170"/>
                </a:lnTo>
                <a:cubicBezTo>
                  <a:pt x="383441" y="371386"/>
                  <a:pt x="371207" y="373797"/>
                  <a:pt x="360491" y="369332"/>
                </a:cubicBezTo>
                <a:cubicBezTo>
                  <a:pt x="349776" y="364867"/>
                  <a:pt x="342900" y="354419"/>
                  <a:pt x="342900" y="342900"/>
                </a:cubicBezTo>
                <a:lnTo>
                  <a:pt x="342900" y="285750"/>
                </a:lnTo>
                <a:lnTo>
                  <a:pt x="42863" y="285750"/>
                </a:lnTo>
                <a:cubicBezTo>
                  <a:pt x="19199" y="285750"/>
                  <a:pt x="0" y="266551"/>
                  <a:pt x="0" y="242888"/>
                </a:cubicBezTo>
                <a:lnTo>
                  <a:pt x="0" y="214313"/>
                </a:lnTo>
                <a:cubicBezTo>
                  <a:pt x="0" y="190649"/>
                  <a:pt x="19199" y="171450"/>
                  <a:pt x="42863" y="171450"/>
                </a:cubicBezTo>
                <a:lnTo>
                  <a:pt x="342900" y="171450"/>
                </a:lnTo>
                <a:lnTo>
                  <a:pt x="342900" y="114300"/>
                </a:lnTo>
                <a:cubicBezTo>
                  <a:pt x="342900" y="102781"/>
                  <a:pt x="349865" y="92333"/>
                  <a:pt x="360581" y="87868"/>
                </a:cubicBezTo>
                <a:cubicBezTo>
                  <a:pt x="371296" y="83403"/>
                  <a:pt x="383530" y="85904"/>
                  <a:pt x="391745" y="94030"/>
                </a:cubicBezTo>
                <a:lnTo>
                  <a:pt x="506045" y="208330"/>
                </a:ln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1" name="Shape 8"/>
          <p:cNvSpPr/>
          <p:nvPr/>
        </p:nvSpPr>
        <p:spPr>
          <a:xfrm>
            <a:off x="4368800" y="3987800"/>
            <a:ext cx="215900" cy="50800"/>
          </a:xfrm>
          <a:custGeom>
            <a:avLst/>
            <a:gdLst/>
            <a:ahLst/>
            <a:cxnLst/>
            <a:rect l="l" t="t" r="r" b="b"/>
            <a:pathLst>
              <a:path w="215900" h="50800">
                <a:moveTo>
                  <a:pt x="0" y="0"/>
                </a:moveTo>
                <a:lnTo>
                  <a:pt x="215900" y="0"/>
                </a:lnTo>
                <a:lnTo>
                  <a:pt x="2159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2" name="Shape 9"/>
          <p:cNvSpPr/>
          <p:nvPr/>
        </p:nvSpPr>
        <p:spPr>
          <a:xfrm>
            <a:off x="5486400" y="30988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3" name="Shape 10"/>
          <p:cNvSpPr/>
          <p:nvPr/>
        </p:nvSpPr>
        <p:spPr>
          <a:xfrm>
            <a:off x="5791200" y="34036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142875" y="66675"/>
                </a:moveTo>
                <a:cubicBezTo>
                  <a:pt x="142875" y="29885"/>
                  <a:pt x="172760" y="0"/>
                  <a:pt x="209550" y="0"/>
                </a:cubicBezTo>
                <a:lnTo>
                  <a:pt x="238125" y="0"/>
                </a:lnTo>
                <a:cubicBezTo>
                  <a:pt x="259199" y="0"/>
                  <a:pt x="276225" y="17026"/>
                  <a:pt x="276225" y="38100"/>
                </a:cubicBezTo>
                <a:lnTo>
                  <a:pt x="276225" y="571500"/>
                </a:lnTo>
                <a:cubicBezTo>
                  <a:pt x="276225" y="592574"/>
                  <a:pt x="259199" y="609600"/>
                  <a:pt x="238125" y="609600"/>
                </a:cubicBezTo>
                <a:lnTo>
                  <a:pt x="200025" y="609600"/>
                </a:lnTo>
                <a:cubicBezTo>
                  <a:pt x="164544" y="609600"/>
                  <a:pt x="134660" y="585311"/>
                  <a:pt x="126206" y="552450"/>
                </a:cubicBezTo>
                <a:cubicBezTo>
                  <a:pt x="125373" y="552450"/>
                  <a:pt x="124658" y="552450"/>
                  <a:pt x="123825" y="552450"/>
                </a:cubicBezTo>
                <a:cubicBezTo>
                  <a:pt x="71199" y="552450"/>
                  <a:pt x="28575" y="509826"/>
                  <a:pt x="28575" y="457200"/>
                </a:cubicBezTo>
                <a:cubicBezTo>
                  <a:pt x="28575" y="435769"/>
                  <a:pt x="35719" y="416004"/>
                  <a:pt x="47625" y="400050"/>
                </a:cubicBezTo>
                <a:cubicBezTo>
                  <a:pt x="24527" y="382667"/>
                  <a:pt x="9525" y="355044"/>
                  <a:pt x="9525" y="323850"/>
                </a:cubicBezTo>
                <a:cubicBezTo>
                  <a:pt x="9525" y="287060"/>
                  <a:pt x="30480" y="255032"/>
                  <a:pt x="60960" y="239197"/>
                </a:cubicBezTo>
                <a:cubicBezTo>
                  <a:pt x="52507" y="224909"/>
                  <a:pt x="47625" y="208240"/>
                  <a:pt x="47625" y="190500"/>
                </a:cubicBezTo>
                <a:cubicBezTo>
                  <a:pt x="47625" y="137874"/>
                  <a:pt x="90249" y="95250"/>
                  <a:pt x="142875" y="95250"/>
                </a:cubicBezTo>
                <a:lnTo>
                  <a:pt x="142875" y="66675"/>
                </a:lnTo>
                <a:close/>
                <a:moveTo>
                  <a:pt x="466725" y="66675"/>
                </a:moveTo>
                <a:lnTo>
                  <a:pt x="466725" y="95250"/>
                </a:lnTo>
                <a:cubicBezTo>
                  <a:pt x="519351" y="95250"/>
                  <a:pt x="561975" y="137874"/>
                  <a:pt x="561975" y="190500"/>
                </a:cubicBezTo>
                <a:cubicBezTo>
                  <a:pt x="561975" y="208359"/>
                  <a:pt x="557093" y="225028"/>
                  <a:pt x="548640" y="239197"/>
                </a:cubicBezTo>
                <a:cubicBezTo>
                  <a:pt x="579239" y="255032"/>
                  <a:pt x="600075" y="286941"/>
                  <a:pt x="600075" y="323850"/>
                </a:cubicBezTo>
                <a:cubicBezTo>
                  <a:pt x="600075" y="355044"/>
                  <a:pt x="585073" y="382667"/>
                  <a:pt x="561975" y="400050"/>
                </a:cubicBezTo>
                <a:cubicBezTo>
                  <a:pt x="573881" y="416004"/>
                  <a:pt x="581025" y="435769"/>
                  <a:pt x="581025" y="457200"/>
                </a:cubicBezTo>
                <a:cubicBezTo>
                  <a:pt x="581025" y="509826"/>
                  <a:pt x="538401" y="552450"/>
                  <a:pt x="485775" y="552450"/>
                </a:cubicBezTo>
                <a:cubicBezTo>
                  <a:pt x="484942" y="552450"/>
                  <a:pt x="484227" y="552450"/>
                  <a:pt x="483394" y="552450"/>
                </a:cubicBezTo>
                <a:cubicBezTo>
                  <a:pt x="474940" y="585311"/>
                  <a:pt x="445056" y="609600"/>
                  <a:pt x="409575" y="609600"/>
                </a:cubicBezTo>
                <a:lnTo>
                  <a:pt x="371475" y="609600"/>
                </a:lnTo>
                <a:cubicBezTo>
                  <a:pt x="350401" y="609600"/>
                  <a:pt x="333375" y="592574"/>
                  <a:pt x="333375" y="571500"/>
                </a:cubicBezTo>
                <a:lnTo>
                  <a:pt x="333375" y="38100"/>
                </a:lnTo>
                <a:cubicBezTo>
                  <a:pt x="333375" y="17026"/>
                  <a:pt x="350401" y="0"/>
                  <a:pt x="371475" y="0"/>
                </a:cubicBezTo>
                <a:lnTo>
                  <a:pt x="400050" y="0"/>
                </a:lnTo>
                <a:cubicBezTo>
                  <a:pt x="436840" y="0"/>
                  <a:pt x="466725" y="29885"/>
                  <a:pt x="466725" y="6667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4" name="Text 11"/>
          <p:cNvSpPr/>
          <p:nvPr/>
        </p:nvSpPr>
        <p:spPr>
          <a:xfrm>
            <a:off x="5273040" y="4411579"/>
            <a:ext cx="1828800" cy="2630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内在工作模型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5502442" y="4929205"/>
            <a:ext cx="153924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形成“脚本”</a:t>
            </a:r>
            <a:endParaRPr lang="en-US" sz="2000" dirty="0"/>
          </a:p>
        </p:txBody>
      </p:sp>
      <p:sp>
        <p:nvSpPr>
          <p:cNvPr id="16" name="Shape 13"/>
          <p:cNvSpPr/>
          <p:nvPr/>
        </p:nvSpPr>
        <p:spPr>
          <a:xfrm>
            <a:off x="7607300" y="3987800"/>
            <a:ext cx="215900" cy="50800"/>
          </a:xfrm>
          <a:custGeom>
            <a:avLst/>
            <a:gdLst/>
            <a:ahLst/>
            <a:cxnLst/>
            <a:rect l="l" t="t" r="r" b="b"/>
            <a:pathLst>
              <a:path w="215900" h="50800">
                <a:moveTo>
                  <a:pt x="0" y="0"/>
                </a:moveTo>
                <a:lnTo>
                  <a:pt x="215900" y="0"/>
                </a:lnTo>
                <a:lnTo>
                  <a:pt x="2159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7" name="Shape 14"/>
          <p:cNvSpPr/>
          <p:nvPr/>
        </p:nvSpPr>
        <p:spPr>
          <a:xfrm>
            <a:off x="7953375" y="37846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505956" y="208419"/>
                </a:moveTo>
                <a:cubicBezTo>
                  <a:pt x="517118" y="219581"/>
                  <a:pt x="517118" y="237708"/>
                  <a:pt x="505956" y="248870"/>
                </a:cubicBezTo>
                <a:lnTo>
                  <a:pt x="391656" y="363170"/>
                </a:lnTo>
                <a:cubicBezTo>
                  <a:pt x="383441" y="371386"/>
                  <a:pt x="371207" y="373797"/>
                  <a:pt x="360491" y="369332"/>
                </a:cubicBezTo>
                <a:cubicBezTo>
                  <a:pt x="349776" y="364867"/>
                  <a:pt x="342900" y="354419"/>
                  <a:pt x="342900" y="342900"/>
                </a:cubicBezTo>
                <a:lnTo>
                  <a:pt x="342900" y="285750"/>
                </a:lnTo>
                <a:lnTo>
                  <a:pt x="42863" y="285750"/>
                </a:lnTo>
                <a:cubicBezTo>
                  <a:pt x="19199" y="285750"/>
                  <a:pt x="0" y="266551"/>
                  <a:pt x="0" y="242888"/>
                </a:cubicBezTo>
                <a:lnTo>
                  <a:pt x="0" y="214313"/>
                </a:lnTo>
                <a:cubicBezTo>
                  <a:pt x="0" y="190649"/>
                  <a:pt x="19199" y="171450"/>
                  <a:pt x="42863" y="171450"/>
                </a:cubicBezTo>
                <a:lnTo>
                  <a:pt x="342900" y="171450"/>
                </a:lnTo>
                <a:lnTo>
                  <a:pt x="342900" y="114300"/>
                </a:lnTo>
                <a:cubicBezTo>
                  <a:pt x="342900" y="102781"/>
                  <a:pt x="349865" y="92333"/>
                  <a:pt x="360581" y="87868"/>
                </a:cubicBezTo>
                <a:cubicBezTo>
                  <a:pt x="371296" y="83403"/>
                  <a:pt x="383530" y="85904"/>
                  <a:pt x="391745" y="94030"/>
                </a:cubicBezTo>
                <a:lnTo>
                  <a:pt x="506045" y="208330"/>
                </a:ln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8" name="Shape 15"/>
          <p:cNvSpPr/>
          <p:nvPr/>
        </p:nvSpPr>
        <p:spPr>
          <a:xfrm>
            <a:off x="8597900" y="3987800"/>
            <a:ext cx="215900" cy="50800"/>
          </a:xfrm>
          <a:custGeom>
            <a:avLst/>
            <a:gdLst/>
            <a:ahLst/>
            <a:cxnLst/>
            <a:rect l="l" t="t" r="r" b="b"/>
            <a:pathLst>
              <a:path w="215900" h="50800">
                <a:moveTo>
                  <a:pt x="0" y="0"/>
                </a:moveTo>
                <a:lnTo>
                  <a:pt x="215900" y="0"/>
                </a:lnTo>
                <a:lnTo>
                  <a:pt x="2159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9" name="Shape 16"/>
          <p:cNvSpPr/>
          <p:nvPr/>
        </p:nvSpPr>
        <p:spPr>
          <a:xfrm>
            <a:off x="9715500" y="30988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20" name="Shape 17"/>
          <p:cNvSpPr/>
          <p:nvPr/>
        </p:nvSpPr>
        <p:spPr>
          <a:xfrm>
            <a:off x="9944100" y="3403600"/>
            <a:ext cx="762000" cy="609600"/>
          </a:xfrm>
          <a:custGeom>
            <a:avLst/>
            <a:gdLst/>
            <a:ahLst/>
            <a:cxnLst/>
            <a:rect l="l" t="t" r="r" b="b"/>
            <a:pathLst>
              <a:path w="762000" h="609600">
                <a:moveTo>
                  <a:pt x="381000" y="19050"/>
                </a:moveTo>
                <a:cubicBezTo>
                  <a:pt x="449341" y="19050"/>
                  <a:pt x="504825" y="74534"/>
                  <a:pt x="504825" y="142875"/>
                </a:cubicBezTo>
                <a:cubicBezTo>
                  <a:pt x="504825" y="211216"/>
                  <a:pt x="449341" y="266700"/>
                  <a:pt x="381000" y="266700"/>
                </a:cubicBezTo>
                <a:cubicBezTo>
                  <a:pt x="312659" y="266700"/>
                  <a:pt x="257175" y="211216"/>
                  <a:pt x="257175" y="142875"/>
                </a:cubicBezTo>
                <a:cubicBezTo>
                  <a:pt x="257175" y="74534"/>
                  <a:pt x="312659" y="19050"/>
                  <a:pt x="381000" y="19050"/>
                </a:cubicBezTo>
                <a:close/>
                <a:moveTo>
                  <a:pt x="114300" y="104775"/>
                </a:moveTo>
                <a:cubicBezTo>
                  <a:pt x="161613" y="104775"/>
                  <a:pt x="200025" y="143187"/>
                  <a:pt x="200025" y="190500"/>
                </a:cubicBezTo>
                <a:cubicBezTo>
                  <a:pt x="200025" y="237813"/>
                  <a:pt x="161613" y="276225"/>
                  <a:pt x="114300" y="276225"/>
                </a:cubicBezTo>
                <a:cubicBezTo>
                  <a:pt x="66987" y="276225"/>
                  <a:pt x="28575" y="237813"/>
                  <a:pt x="28575" y="190500"/>
                </a:cubicBezTo>
                <a:cubicBezTo>
                  <a:pt x="28575" y="143187"/>
                  <a:pt x="66987" y="104775"/>
                  <a:pt x="114300" y="104775"/>
                </a:cubicBezTo>
                <a:close/>
                <a:moveTo>
                  <a:pt x="0" y="495300"/>
                </a:moveTo>
                <a:cubicBezTo>
                  <a:pt x="0" y="411123"/>
                  <a:pt x="68223" y="342900"/>
                  <a:pt x="152400" y="342900"/>
                </a:cubicBezTo>
                <a:cubicBezTo>
                  <a:pt x="167640" y="342900"/>
                  <a:pt x="182404" y="345162"/>
                  <a:pt x="196334" y="349329"/>
                </a:cubicBezTo>
                <a:cubicBezTo>
                  <a:pt x="157163" y="393144"/>
                  <a:pt x="133350" y="451009"/>
                  <a:pt x="133350" y="514350"/>
                </a:cubicBezTo>
                <a:lnTo>
                  <a:pt x="133350" y="533400"/>
                </a:lnTo>
                <a:cubicBezTo>
                  <a:pt x="133350" y="546973"/>
                  <a:pt x="136208" y="559832"/>
                  <a:pt x="141327" y="571500"/>
                </a:cubicBezTo>
                <a:lnTo>
                  <a:pt x="38100" y="571500"/>
                </a:lnTo>
                <a:cubicBezTo>
                  <a:pt x="17026" y="571500"/>
                  <a:pt x="0" y="554474"/>
                  <a:pt x="0" y="533400"/>
                </a:cubicBezTo>
                <a:lnTo>
                  <a:pt x="0" y="495300"/>
                </a:lnTo>
                <a:close/>
                <a:moveTo>
                  <a:pt x="620673" y="571500"/>
                </a:moveTo>
                <a:cubicBezTo>
                  <a:pt x="625793" y="559832"/>
                  <a:pt x="628650" y="546973"/>
                  <a:pt x="628650" y="533400"/>
                </a:cubicBezTo>
                <a:lnTo>
                  <a:pt x="628650" y="514350"/>
                </a:lnTo>
                <a:cubicBezTo>
                  <a:pt x="628650" y="451009"/>
                  <a:pt x="604837" y="393144"/>
                  <a:pt x="565666" y="349329"/>
                </a:cubicBezTo>
                <a:cubicBezTo>
                  <a:pt x="579596" y="345162"/>
                  <a:pt x="594360" y="342900"/>
                  <a:pt x="609600" y="342900"/>
                </a:cubicBezTo>
                <a:cubicBezTo>
                  <a:pt x="693777" y="342900"/>
                  <a:pt x="762000" y="411123"/>
                  <a:pt x="762000" y="495300"/>
                </a:cubicBezTo>
                <a:lnTo>
                  <a:pt x="762000" y="533400"/>
                </a:lnTo>
                <a:cubicBezTo>
                  <a:pt x="762000" y="554474"/>
                  <a:pt x="744974" y="571500"/>
                  <a:pt x="723900" y="571500"/>
                </a:cubicBezTo>
                <a:lnTo>
                  <a:pt x="620673" y="571500"/>
                </a:lnTo>
                <a:close/>
                <a:moveTo>
                  <a:pt x="561975" y="190500"/>
                </a:moveTo>
                <a:cubicBezTo>
                  <a:pt x="561975" y="143187"/>
                  <a:pt x="600387" y="104775"/>
                  <a:pt x="647700" y="104775"/>
                </a:cubicBezTo>
                <a:cubicBezTo>
                  <a:pt x="695013" y="104775"/>
                  <a:pt x="733425" y="143187"/>
                  <a:pt x="733425" y="190500"/>
                </a:cubicBezTo>
                <a:cubicBezTo>
                  <a:pt x="733425" y="237813"/>
                  <a:pt x="695013" y="276225"/>
                  <a:pt x="647700" y="276225"/>
                </a:cubicBezTo>
                <a:cubicBezTo>
                  <a:pt x="600387" y="276225"/>
                  <a:pt x="561975" y="237813"/>
                  <a:pt x="561975" y="190500"/>
                </a:cubicBezTo>
                <a:close/>
                <a:moveTo>
                  <a:pt x="190500" y="514350"/>
                </a:moveTo>
                <a:cubicBezTo>
                  <a:pt x="190500" y="409099"/>
                  <a:pt x="275749" y="323850"/>
                  <a:pt x="381000" y="323850"/>
                </a:cubicBezTo>
                <a:cubicBezTo>
                  <a:pt x="486251" y="323850"/>
                  <a:pt x="571500" y="409099"/>
                  <a:pt x="571500" y="514350"/>
                </a:cubicBezTo>
                <a:lnTo>
                  <a:pt x="571500" y="533400"/>
                </a:lnTo>
                <a:cubicBezTo>
                  <a:pt x="571500" y="554474"/>
                  <a:pt x="554474" y="571500"/>
                  <a:pt x="533400" y="571500"/>
                </a:cubicBezTo>
                <a:lnTo>
                  <a:pt x="228600" y="571500"/>
                </a:lnTo>
                <a:cubicBezTo>
                  <a:pt x="207526" y="571500"/>
                  <a:pt x="190500" y="554474"/>
                  <a:pt x="190500" y="533400"/>
                </a:cubicBezTo>
                <a:lnTo>
                  <a:pt x="190500" y="51435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1" name="Text 18"/>
          <p:cNvSpPr/>
          <p:nvPr/>
        </p:nvSpPr>
        <p:spPr>
          <a:xfrm>
            <a:off x="9918700" y="4419600"/>
            <a:ext cx="812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成年期</a:t>
            </a:r>
            <a:endParaRPr lang="en-US" sz="2000" dirty="0"/>
          </a:p>
        </p:txBody>
      </p:sp>
      <p:sp>
        <p:nvSpPr>
          <p:cNvPr id="22" name="Text 19"/>
          <p:cNvSpPr/>
          <p:nvPr/>
        </p:nvSpPr>
        <p:spPr>
          <a:xfrm>
            <a:off x="9543448" y="4914766"/>
            <a:ext cx="178749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影响亲密关系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2336800"/>
            <a:ext cx="467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安全型 (Secure)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2895600"/>
            <a:ext cx="436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既能舒适依赖，也能安心独处。冲突时相信问题可被解决。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254000" y="3708400"/>
            <a:ext cx="4368800" cy="812800"/>
          </a:xfrm>
          <a:custGeom>
            <a:avLst/>
            <a:gdLst/>
            <a:ahLst/>
            <a:cxnLst/>
            <a:rect l="l" t="t" r="r" b="b"/>
            <a:pathLst>
              <a:path w="4368800" h="812800">
                <a:moveTo>
                  <a:pt x="101600" y="0"/>
                </a:moveTo>
                <a:lnTo>
                  <a:pt x="4267200" y="0"/>
                </a:lnTo>
                <a:cubicBezTo>
                  <a:pt x="4323275" y="0"/>
                  <a:pt x="4368800" y="45525"/>
                  <a:pt x="4368800" y="101600"/>
                </a:cubicBezTo>
                <a:lnTo>
                  <a:pt x="4368800" y="711200"/>
                </a:lnTo>
                <a:cubicBezTo>
                  <a:pt x="4368800" y="767275"/>
                  <a:pt x="4323275" y="812800"/>
                  <a:pt x="42672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6" name="Text 3"/>
          <p:cNvSpPr/>
          <p:nvPr/>
        </p:nvSpPr>
        <p:spPr>
          <a:xfrm>
            <a:off x="406400" y="3860800"/>
            <a:ext cx="4241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内在声音：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228599" y="4343400"/>
            <a:ext cx="4673599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“我是值得被爱的，他人基本可靠。”</a:t>
            </a:r>
            <a:endParaRPr lang="en-U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8E6668-04BF-4AE2-F396-02ACCAD94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19" y="927902"/>
            <a:ext cx="4880161" cy="515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569200" y="2336800"/>
            <a:ext cx="467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焦虑矛盾型 (Anxious)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7569200" y="2895600"/>
            <a:ext cx="436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高亲密需求与高被弃恐惧并存，表现为秒回需求、情绪放大、测试爱意。</a:t>
            </a:r>
            <a:endParaRPr lang="en-US" sz="2000" dirty="0"/>
          </a:p>
        </p:txBody>
      </p:sp>
      <p:sp>
        <p:nvSpPr>
          <p:cNvPr id="6" name="Shape 2"/>
          <p:cNvSpPr/>
          <p:nvPr/>
        </p:nvSpPr>
        <p:spPr>
          <a:xfrm>
            <a:off x="7569200" y="3708400"/>
            <a:ext cx="4368800" cy="812800"/>
          </a:xfrm>
          <a:custGeom>
            <a:avLst/>
            <a:gdLst/>
            <a:ahLst/>
            <a:cxnLst/>
            <a:rect l="l" t="t" r="r" b="b"/>
            <a:pathLst>
              <a:path w="4368800" h="812800">
                <a:moveTo>
                  <a:pt x="101600" y="0"/>
                </a:moveTo>
                <a:lnTo>
                  <a:pt x="4267200" y="0"/>
                </a:lnTo>
                <a:cubicBezTo>
                  <a:pt x="4323275" y="0"/>
                  <a:pt x="4368800" y="45525"/>
                  <a:pt x="4368800" y="101600"/>
                </a:cubicBezTo>
                <a:lnTo>
                  <a:pt x="4368800" y="711200"/>
                </a:lnTo>
                <a:cubicBezTo>
                  <a:pt x="4368800" y="767275"/>
                  <a:pt x="4323275" y="812800"/>
                  <a:pt x="42672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7" name="Text 3"/>
          <p:cNvSpPr/>
          <p:nvPr/>
        </p:nvSpPr>
        <p:spPr>
          <a:xfrm>
            <a:off x="7721600" y="3860800"/>
            <a:ext cx="4241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内在声音：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696200" y="4196080"/>
            <a:ext cx="4241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“我不够好，你会离开我吗？”</a:t>
            </a:r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3F2E46-F4DE-E94D-BC1C-CAA592399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24" y="1104465"/>
            <a:ext cx="5207869" cy="520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419</Words>
  <Application>Microsoft Office PowerPoint</Application>
  <PresentationFormat>宽屏</PresentationFormat>
  <Paragraphs>134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6" baseType="lpstr">
      <vt:lpstr>Arial</vt:lpstr>
      <vt:lpstr>Noto Sans SC</vt:lpstr>
      <vt:lpstr>MiSans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依恋密码：从童年脚本到成年亲密</dc:title>
  <dc:subject>依恋密码：从童年脚本到成年亲密</dc:subject>
  <dc:creator>Kimi</dc:creator>
  <cp:lastModifiedBy>Xiaoling Li</cp:lastModifiedBy>
  <cp:revision>4</cp:revision>
  <dcterms:created xsi:type="dcterms:W3CDTF">2025-11-05T08:58:55Z</dcterms:created>
  <dcterms:modified xsi:type="dcterms:W3CDTF">2025-11-09T03:18:19Z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{"Label":"依恋密码：从童年脚本到成年亲密","ContentProducer":"001191110108MACG2KBH8F10000","ProduceID":"d45gp0aque5gda2281gg","ReservedCode1":"","ContentPropagator":"001191110108MACG2KBH8F20000","PropagateID":"d45gp0aque5gda2281gg","ReservedCode2":""}</vt:lpwstr>
  </property>
</Properties>
</file>