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12192000"/>
  <p:embeddedFontLst>
    <p:embeddedFont>
      <p:font typeface="MiSans" panose="02010600030101010101" charset="-122"/>
      <p:regular r:id="rId27"/>
    </p:embeddedFont>
    <p:embeddedFont>
      <p:font typeface="Noto Sans SC" panose="020B0200000000000000" pitchFamily="34" charset="-122"/>
      <p:regular r:id="rId28"/>
      <p:bold r:id="rId29"/>
    </p:embeddedFont>
    <p:embeddedFont>
      <p:font typeface="微软雅黑" panose="020B0503020204020204" pitchFamily="34" charset="-122"/>
      <p:regular r:id="rId30"/>
      <p:bold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9" d="100"/>
          <a:sy n="39" d="100"/>
        </p:scale>
        <p:origin x="8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60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web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4-d3jovr0s8jdo4os5dsmg.jpg"/>
          <p:cNvPicPr>
            <a:picLocks noChangeAspect="1"/>
          </p:cNvPicPr>
          <p:nvPr/>
        </p:nvPicPr>
        <p:blipFill>
          <a:blip r:embed="rId3">
            <a:alphaModFix amt="54000"/>
          </a:blip>
          <a:srcRect l="212" r="212"/>
          <a:stretch/>
        </p:blipFill>
        <p:spPr>
          <a:xfrm>
            <a:off x="0" y="-20320"/>
            <a:ext cx="12192000" cy="6898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50" y="2042160"/>
            <a:ext cx="6659245" cy="175432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项目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：解构爱情</a:t>
            </a:r>
            <a:r>
              <a:rPr lang="en-US" altLang="zh-CN" sz="540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—</a:t>
            </a:r>
            <a:r>
              <a:rPr lang="zh-CN" altLang="zh-CN" sz="540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爱情</a:t>
            </a:r>
            <a:r>
              <a:rPr lang="zh-CN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三元论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</a:t>
            </a:r>
            <a:r>
              <a:rPr lang="en-US" sz="2400" dirty="0" err="1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拆解心动的配方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）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628650" y="5949315"/>
            <a:ext cx="19253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13545" y="5962015"/>
            <a:ext cx="273177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5" y="680085"/>
            <a:ext cx="4940300" cy="4893310"/>
          </a:xfrm>
          <a:prstGeom prst="rect">
            <a:avLst/>
          </a:prstGeom>
        </p:spPr>
      </p:pic>
      <p:pic>
        <p:nvPicPr>
          <p:cNvPr id="7" name="Image 2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6051550"/>
            <a:ext cx="6539865" cy="16383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pic>
        <p:nvPicPr>
          <p:cNvPr id="10" name="Image 5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703580" y="3700145"/>
            <a:ext cx="1891030" cy="18732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103245" y="3656211"/>
            <a:ext cx="5985511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案例会诊：把理论用起来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337300" y="1752170"/>
            <a:ext cx="5918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zh-CN" alt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典型案例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6229350" y="2475929"/>
            <a:ext cx="579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《泰坦尼克号》的浪漫诊断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6339012" y="3187129"/>
            <a:ext cx="574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杰克与露丝的关系是典型的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浪漫之爱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2000" dirty="0"/>
          </a:p>
        </p:txBody>
      </p:sp>
      <p:sp>
        <p:nvSpPr>
          <p:cNvPr id="7" name="Shape 3"/>
          <p:cNvSpPr/>
          <p:nvPr/>
        </p:nvSpPr>
        <p:spPr>
          <a:xfrm>
            <a:off x="6426199" y="3785941"/>
            <a:ext cx="234951" cy="2286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118209" y="73863"/>
                </a:moveTo>
                <a:lnTo>
                  <a:pt x="90428" y="118313"/>
                </a:lnTo>
                <a:cubicBezTo>
                  <a:pt x="88969" y="120640"/>
                  <a:pt x="86469" y="122099"/>
                  <a:pt x="83726" y="122238"/>
                </a:cubicBezTo>
                <a:cubicBezTo>
                  <a:pt x="80982" y="122376"/>
                  <a:pt x="78343" y="121126"/>
                  <a:pt x="76711" y="118904"/>
                </a:cubicBezTo>
                <a:lnTo>
                  <a:pt x="60042" y="96679"/>
                </a:lnTo>
                <a:cubicBezTo>
                  <a:pt x="57264" y="92998"/>
                  <a:pt x="58028" y="87789"/>
                  <a:pt x="61709" y="85011"/>
                </a:cubicBezTo>
                <a:cubicBezTo>
                  <a:pt x="65390" y="82233"/>
                  <a:pt x="70599" y="82996"/>
                  <a:pt x="73377" y="86678"/>
                </a:cubicBezTo>
                <a:lnTo>
                  <a:pt x="82753" y="99179"/>
                </a:lnTo>
                <a:lnTo>
                  <a:pt x="104076" y="65043"/>
                </a:lnTo>
                <a:cubicBezTo>
                  <a:pt x="106506" y="61153"/>
                  <a:pt x="111646" y="59938"/>
                  <a:pt x="115570" y="62404"/>
                </a:cubicBezTo>
                <a:cubicBezTo>
                  <a:pt x="119494" y="64869"/>
                  <a:pt x="120675" y="69974"/>
                  <a:pt x="118209" y="73898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8" name="Text 4"/>
          <p:cNvSpPr/>
          <p:nvPr/>
        </p:nvSpPr>
        <p:spPr>
          <a:xfrm>
            <a:off x="6724650" y="3803721"/>
            <a:ext cx="369334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激情高：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充满吸引力与性冲动。</a:t>
            </a:r>
            <a:endParaRPr lang="en-US" sz="2000" dirty="0"/>
          </a:p>
        </p:txBody>
      </p:sp>
      <p:sp>
        <p:nvSpPr>
          <p:cNvPr id="9" name="Shape 5"/>
          <p:cNvSpPr/>
          <p:nvPr/>
        </p:nvSpPr>
        <p:spPr>
          <a:xfrm>
            <a:off x="6411510" y="4449508"/>
            <a:ext cx="249638" cy="21336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118209" y="73863"/>
                </a:moveTo>
                <a:lnTo>
                  <a:pt x="90428" y="118313"/>
                </a:lnTo>
                <a:cubicBezTo>
                  <a:pt x="88969" y="120640"/>
                  <a:pt x="86469" y="122099"/>
                  <a:pt x="83726" y="122238"/>
                </a:cubicBezTo>
                <a:cubicBezTo>
                  <a:pt x="80982" y="122376"/>
                  <a:pt x="78343" y="121126"/>
                  <a:pt x="76711" y="118904"/>
                </a:cubicBezTo>
                <a:lnTo>
                  <a:pt x="60042" y="96679"/>
                </a:lnTo>
                <a:cubicBezTo>
                  <a:pt x="57264" y="92998"/>
                  <a:pt x="58028" y="87789"/>
                  <a:pt x="61709" y="85011"/>
                </a:cubicBezTo>
                <a:cubicBezTo>
                  <a:pt x="65390" y="82233"/>
                  <a:pt x="70599" y="82996"/>
                  <a:pt x="73377" y="86678"/>
                </a:cubicBezTo>
                <a:lnTo>
                  <a:pt x="82753" y="99179"/>
                </a:lnTo>
                <a:lnTo>
                  <a:pt x="104076" y="65043"/>
                </a:lnTo>
                <a:cubicBezTo>
                  <a:pt x="106506" y="61153"/>
                  <a:pt x="111646" y="59938"/>
                  <a:pt x="115570" y="62404"/>
                </a:cubicBezTo>
                <a:cubicBezTo>
                  <a:pt x="119494" y="64869"/>
                  <a:pt x="120675" y="69974"/>
                  <a:pt x="118209" y="73898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0" name="Text 6"/>
          <p:cNvSpPr/>
          <p:nvPr/>
        </p:nvSpPr>
        <p:spPr>
          <a:xfrm>
            <a:off x="6724648" y="4405701"/>
            <a:ext cx="5295901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亲密高：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迅速建立深层情感连接，互诉梦想。</a:t>
            </a:r>
            <a:endParaRPr lang="en-US" sz="2000" dirty="0"/>
          </a:p>
        </p:txBody>
      </p:sp>
      <p:sp>
        <p:nvSpPr>
          <p:cNvPr id="11" name="Shape 7"/>
          <p:cNvSpPr/>
          <p:nvPr/>
        </p:nvSpPr>
        <p:spPr>
          <a:xfrm>
            <a:off x="6426199" y="4972120"/>
            <a:ext cx="243701" cy="351205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57993" y="57993"/>
                </a:moveTo>
                <a:cubicBezTo>
                  <a:pt x="61258" y="54729"/>
                  <a:pt x="66536" y="54729"/>
                  <a:pt x="69766" y="57993"/>
                </a:cubicBezTo>
                <a:lnTo>
                  <a:pt x="88865" y="77093"/>
                </a:lnTo>
                <a:lnTo>
                  <a:pt x="107965" y="57993"/>
                </a:lnTo>
                <a:cubicBezTo>
                  <a:pt x="111229" y="54729"/>
                  <a:pt x="116508" y="54729"/>
                  <a:pt x="119737" y="57993"/>
                </a:cubicBezTo>
                <a:cubicBezTo>
                  <a:pt x="122967" y="61258"/>
                  <a:pt x="123001" y="66536"/>
                  <a:pt x="119737" y="69766"/>
                </a:cubicBezTo>
                <a:lnTo>
                  <a:pt x="100638" y="88865"/>
                </a:lnTo>
                <a:lnTo>
                  <a:pt x="119737" y="107965"/>
                </a:lnTo>
                <a:cubicBezTo>
                  <a:pt x="123001" y="111229"/>
                  <a:pt x="123001" y="116508"/>
                  <a:pt x="119737" y="119737"/>
                </a:cubicBezTo>
                <a:cubicBezTo>
                  <a:pt x="116473" y="122967"/>
                  <a:pt x="111194" y="123001"/>
                  <a:pt x="107965" y="119737"/>
                </a:cubicBezTo>
                <a:lnTo>
                  <a:pt x="88865" y="100638"/>
                </a:lnTo>
                <a:lnTo>
                  <a:pt x="69766" y="119737"/>
                </a:lnTo>
                <a:cubicBezTo>
                  <a:pt x="66501" y="123001"/>
                  <a:pt x="61223" y="123001"/>
                  <a:pt x="57993" y="119737"/>
                </a:cubicBezTo>
                <a:cubicBezTo>
                  <a:pt x="54764" y="116473"/>
                  <a:pt x="54729" y="111194"/>
                  <a:pt x="57993" y="107965"/>
                </a:cubicBezTo>
                <a:lnTo>
                  <a:pt x="77093" y="88865"/>
                </a:lnTo>
                <a:lnTo>
                  <a:pt x="57993" y="69766"/>
                </a:lnTo>
                <a:cubicBezTo>
                  <a:pt x="54729" y="66501"/>
                  <a:pt x="54729" y="61223"/>
                  <a:pt x="57993" y="57993"/>
                </a:cubicBezTo>
                <a:close/>
              </a:path>
            </a:pathLst>
          </a:custGeom>
          <a:solidFill>
            <a:srgbClr val="99A1AF"/>
          </a:solidFill>
          <a:ln/>
        </p:spPr>
      </p:sp>
      <p:sp>
        <p:nvSpPr>
          <p:cNvPr id="12" name="Text 8"/>
          <p:cNvSpPr/>
          <p:nvPr/>
        </p:nvSpPr>
        <p:spPr>
          <a:xfrm>
            <a:off x="6724650" y="4921320"/>
            <a:ext cx="4926244" cy="5017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承诺低：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缺乏长期共同生活的规划和承诺。</a:t>
            </a:r>
            <a:endParaRPr lang="en-US" sz="20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373A005-EFB5-F86F-BB0A-1C9F75540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1778000"/>
            <a:ext cx="5689600" cy="3556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724328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小组任务：爱情鉴定官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39700" y="1676400"/>
            <a:ext cx="1188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请运用三元论，为你们小组抽到的案例进行会诊分析。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254000" y="2743200"/>
            <a:ext cx="3759200" cy="1371600"/>
          </a:xfrm>
          <a:custGeom>
            <a:avLst/>
            <a:gdLst/>
            <a:ahLst/>
            <a:cxnLst/>
            <a:rect l="l" t="t" r="r" b="b"/>
            <a:pathLst>
              <a:path w="3759200" h="1371600">
                <a:moveTo>
                  <a:pt x="101594" y="0"/>
                </a:moveTo>
                <a:lnTo>
                  <a:pt x="3657606" y="0"/>
                </a:lnTo>
                <a:cubicBezTo>
                  <a:pt x="3713715" y="0"/>
                  <a:pt x="3759200" y="45485"/>
                  <a:pt x="3759200" y="101594"/>
                </a:cubicBezTo>
                <a:lnTo>
                  <a:pt x="3759200" y="1270006"/>
                </a:lnTo>
                <a:cubicBezTo>
                  <a:pt x="3759200" y="1326115"/>
                  <a:pt x="3713715" y="1371600"/>
                  <a:pt x="3657606" y="1371600"/>
                </a:cubicBezTo>
                <a:lnTo>
                  <a:pt x="101594" y="1371600"/>
                </a:lnTo>
                <a:cubicBezTo>
                  <a:pt x="45485" y="1371600"/>
                  <a:pt x="0" y="1326115"/>
                  <a:pt x="0" y="12700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E6E6FA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368300" y="2745769"/>
            <a:ext cx="3581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案例A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444500" y="3454400"/>
            <a:ext cx="3352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长跑8年的校园情侣，感情稳定但激情减退。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4216400" y="2743200"/>
            <a:ext cx="3759200" cy="1371600"/>
          </a:xfrm>
          <a:custGeom>
            <a:avLst/>
            <a:gdLst/>
            <a:ahLst/>
            <a:cxnLst/>
            <a:rect l="l" t="t" r="r" b="b"/>
            <a:pathLst>
              <a:path w="3759200" h="1371600">
                <a:moveTo>
                  <a:pt x="101594" y="0"/>
                </a:moveTo>
                <a:lnTo>
                  <a:pt x="3657606" y="0"/>
                </a:lnTo>
                <a:cubicBezTo>
                  <a:pt x="3713715" y="0"/>
                  <a:pt x="3759200" y="45485"/>
                  <a:pt x="3759200" y="101594"/>
                </a:cubicBezTo>
                <a:lnTo>
                  <a:pt x="3759200" y="1270006"/>
                </a:lnTo>
                <a:cubicBezTo>
                  <a:pt x="3759200" y="1326115"/>
                  <a:pt x="3713715" y="1371600"/>
                  <a:pt x="3657606" y="1371600"/>
                </a:cubicBezTo>
                <a:lnTo>
                  <a:pt x="101594" y="1371600"/>
                </a:lnTo>
                <a:cubicBezTo>
                  <a:pt x="45485" y="1371600"/>
                  <a:pt x="0" y="1326115"/>
                  <a:pt x="0" y="12700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ADD8E6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4330700" y="2745769"/>
            <a:ext cx="3581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案例B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4318000" y="3454400"/>
            <a:ext cx="3530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偶像与粉丝之间的单向情感投射与崇拜。</a:t>
            </a:r>
            <a:endParaRPr lang="en-US" sz="2400" dirty="0"/>
          </a:p>
        </p:txBody>
      </p:sp>
      <p:sp>
        <p:nvSpPr>
          <p:cNvPr id="11" name="Shape 8"/>
          <p:cNvSpPr/>
          <p:nvPr/>
        </p:nvSpPr>
        <p:spPr>
          <a:xfrm>
            <a:off x="8178800" y="2743200"/>
            <a:ext cx="3759200" cy="1371600"/>
          </a:xfrm>
          <a:custGeom>
            <a:avLst/>
            <a:gdLst/>
            <a:ahLst/>
            <a:cxnLst/>
            <a:rect l="l" t="t" r="r" b="b"/>
            <a:pathLst>
              <a:path w="3759200" h="1371600">
                <a:moveTo>
                  <a:pt x="101594" y="0"/>
                </a:moveTo>
                <a:lnTo>
                  <a:pt x="3657606" y="0"/>
                </a:lnTo>
                <a:cubicBezTo>
                  <a:pt x="3713715" y="0"/>
                  <a:pt x="3759200" y="45485"/>
                  <a:pt x="3759200" y="101594"/>
                </a:cubicBezTo>
                <a:lnTo>
                  <a:pt x="3759200" y="1270006"/>
                </a:lnTo>
                <a:cubicBezTo>
                  <a:pt x="3759200" y="1326115"/>
                  <a:pt x="3713715" y="1371600"/>
                  <a:pt x="3657606" y="1371600"/>
                </a:cubicBezTo>
                <a:lnTo>
                  <a:pt x="101594" y="1371600"/>
                </a:lnTo>
                <a:cubicBezTo>
                  <a:pt x="45485" y="1371600"/>
                  <a:pt x="0" y="1326115"/>
                  <a:pt x="0" y="12700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D8BFD8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8293100" y="2745769"/>
            <a:ext cx="3581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案例C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8369300" y="3403600"/>
            <a:ext cx="3352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父母一辈的平淡婚姻，相濡以沫，不离不弃。</a:t>
            </a:r>
            <a:endParaRPr lang="en-US" sz="2400" dirty="0"/>
          </a:p>
        </p:txBody>
      </p:sp>
      <p:sp>
        <p:nvSpPr>
          <p:cNvPr id="14" name="Shape 11"/>
          <p:cNvSpPr/>
          <p:nvPr/>
        </p:nvSpPr>
        <p:spPr>
          <a:xfrm>
            <a:off x="254000" y="4419600"/>
            <a:ext cx="11684000" cy="1590782"/>
          </a:xfrm>
          <a:custGeom>
            <a:avLst/>
            <a:gdLst/>
            <a:ahLst/>
            <a:cxnLst/>
            <a:rect l="l" t="t" r="r" b="b"/>
            <a:pathLst>
              <a:path w="11684000" h="863600">
                <a:moveTo>
                  <a:pt x="101603" y="0"/>
                </a:moveTo>
                <a:lnTo>
                  <a:pt x="11582397" y="0"/>
                </a:lnTo>
                <a:cubicBezTo>
                  <a:pt x="11638511" y="0"/>
                  <a:pt x="11684000" y="45489"/>
                  <a:pt x="11684000" y="101603"/>
                </a:cubicBezTo>
                <a:lnTo>
                  <a:pt x="11684000" y="761997"/>
                </a:lnTo>
                <a:cubicBezTo>
                  <a:pt x="11684000" y="818111"/>
                  <a:pt x="11638511" y="863600"/>
                  <a:pt x="115823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F3F4F6"/>
          </a:solidFill>
          <a:ln/>
        </p:spPr>
      </p:sp>
      <p:sp>
        <p:nvSpPr>
          <p:cNvPr id="15" name="Text 12"/>
          <p:cNvSpPr/>
          <p:nvPr/>
        </p:nvSpPr>
        <p:spPr>
          <a:xfrm>
            <a:off x="292100" y="4572000"/>
            <a:ext cx="11582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任务要求：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317500" y="4876800"/>
            <a:ext cx="11557000" cy="1256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1. 从三个维度逐一分析，判断其爱情类型。 2. 列出得分依据。 3. 为这段关系提出成分调整建议。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762999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结果汇报与再诊断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45533" y="1639584"/>
            <a:ext cx="3898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小组A: 伴侣之爱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50204" y="2590799"/>
            <a:ext cx="2854502" cy="5334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依据：亲密与承诺高，激情低。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4140200" y="1639584"/>
            <a:ext cx="3898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小组B: 迷恋式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4623704" y="2590799"/>
            <a:ext cx="2854502" cy="5334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依据：激情高，亲密与承诺低。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8034867" y="1639584"/>
            <a:ext cx="3898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小组C: 伴侣之爱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8539538" y="2590799"/>
            <a:ext cx="2854502" cy="5334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依据：亲密与承诺极高，激情极低。</a:t>
            </a:r>
            <a:endParaRPr lang="en-US" sz="2400" dirty="0"/>
          </a:p>
        </p:txBody>
      </p:sp>
      <p:sp>
        <p:nvSpPr>
          <p:cNvPr id="10" name="Shape 7"/>
          <p:cNvSpPr/>
          <p:nvPr/>
        </p:nvSpPr>
        <p:spPr>
          <a:xfrm>
            <a:off x="254000" y="3289300"/>
            <a:ext cx="11684000" cy="0"/>
          </a:xfrm>
          <a:prstGeom prst="line">
            <a:avLst/>
          </a:prstGeom>
          <a:noFill/>
          <a:ln w="25400">
            <a:solidFill>
              <a:srgbClr val="D8BFD8"/>
            </a:solidFill>
            <a:prstDash val="dash"/>
            <a:headEnd type="none"/>
            <a:tailEnd type="none"/>
          </a:ln>
        </p:spPr>
      </p:sp>
      <p:sp>
        <p:nvSpPr>
          <p:cNvPr id="11" name="Text 8"/>
          <p:cNvSpPr/>
          <p:nvPr/>
        </p:nvSpPr>
        <p:spPr>
          <a:xfrm>
            <a:off x="127000" y="3517900"/>
            <a:ext cx="11938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动态思考：爱情的演化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52400" y="3975100"/>
            <a:ext cx="1188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如果一段关系中的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激情下降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，它会向什么类型移动？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4453466" y="4536826"/>
            <a:ext cx="1551517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浪漫之爱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4453466" y="5059951"/>
            <a:ext cx="1690028" cy="544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(激情+亲密)</a:t>
            </a:r>
            <a:endParaRPr lang="en-US" sz="2400" dirty="0"/>
          </a:p>
        </p:txBody>
      </p:sp>
      <p:sp>
        <p:nvSpPr>
          <p:cNvPr id="15" name="Shape 12"/>
          <p:cNvSpPr/>
          <p:nvPr/>
        </p:nvSpPr>
        <p:spPr>
          <a:xfrm>
            <a:off x="5838825" y="45085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505956" y="208419"/>
                </a:moveTo>
                <a:cubicBezTo>
                  <a:pt x="517118" y="219581"/>
                  <a:pt x="517118" y="237708"/>
                  <a:pt x="505956" y="248870"/>
                </a:cubicBezTo>
                <a:lnTo>
                  <a:pt x="391656" y="363170"/>
                </a:lnTo>
                <a:cubicBezTo>
                  <a:pt x="383441" y="371386"/>
                  <a:pt x="371207" y="373797"/>
                  <a:pt x="360491" y="369332"/>
                </a:cubicBezTo>
                <a:cubicBezTo>
                  <a:pt x="349776" y="364867"/>
                  <a:pt x="342900" y="354419"/>
                  <a:pt x="342900" y="342900"/>
                </a:cubicBezTo>
                <a:lnTo>
                  <a:pt x="342900" y="285750"/>
                </a:lnTo>
                <a:lnTo>
                  <a:pt x="42863" y="285750"/>
                </a:lnTo>
                <a:cubicBezTo>
                  <a:pt x="19199" y="285750"/>
                  <a:pt x="0" y="266551"/>
                  <a:pt x="0" y="242888"/>
                </a:cubicBezTo>
                <a:lnTo>
                  <a:pt x="0" y="214313"/>
                </a:lnTo>
                <a:cubicBezTo>
                  <a:pt x="0" y="190649"/>
                  <a:pt x="19199" y="171450"/>
                  <a:pt x="42863" y="171450"/>
                </a:cubicBezTo>
                <a:lnTo>
                  <a:pt x="342900" y="171450"/>
                </a:lnTo>
                <a:lnTo>
                  <a:pt x="342900" y="114300"/>
                </a:lnTo>
                <a:cubicBezTo>
                  <a:pt x="342900" y="102781"/>
                  <a:pt x="349865" y="92333"/>
                  <a:pt x="360581" y="87868"/>
                </a:cubicBezTo>
                <a:cubicBezTo>
                  <a:pt x="371296" y="83403"/>
                  <a:pt x="383530" y="85904"/>
                  <a:pt x="391745" y="94030"/>
                </a:cubicBezTo>
                <a:lnTo>
                  <a:pt x="506045" y="208330"/>
                </a:lnTo>
                <a:close/>
              </a:path>
            </a:pathLst>
          </a:custGeom>
          <a:solidFill>
            <a:schemeClr val="accent2"/>
          </a:solidFill>
          <a:ln/>
        </p:spPr>
      </p:sp>
      <p:sp>
        <p:nvSpPr>
          <p:cNvPr id="16" name="Text 13"/>
          <p:cNvSpPr/>
          <p:nvPr/>
        </p:nvSpPr>
        <p:spPr>
          <a:xfrm>
            <a:off x="6244166" y="4536826"/>
            <a:ext cx="1551517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伴侣之爱</a:t>
            </a:r>
            <a:endParaRPr lang="en-US" sz="2400" dirty="0"/>
          </a:p>
        </p:txBody>
      </p:sp>
      <p:sp>
        <p:nvSpPr>
          <p:cNvPr id="17" name="Text 14"/>
          <p:cNvSpPr/>
          <p:nvPr/>
        </p:nvSpPr>
        <p:spPr>
          <a:xfrm>
            <a:off x="6244166" y="5059951"/>
            <a:ext cx="1690028" cy="544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(亲密+承诺)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165100" y="5968001"/>
            <a:ext cx="11861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4A556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这告诉我们，爱情类型并非一成不变，而是可以通过经营来调整和平衡的。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364199" y="3686413"/>
            <a:ext cx="5724558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情境迁移：回答现实难题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940960"/>
            <a:ext cx="5918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情境迁移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2743200"/>
            <a:ext cx="579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异地恋的挑战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254000" y="3302000"/>
            <a:ext cx="574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根据三元论，'异地恋'最大的挑战是什么？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254000" y="3774440"/>
            <a:ext cx="574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是</a:t>
            </a: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承诺 </a:t>
            </a: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的维持</a:t>
            </a:r>
            <a:r>
              <a:rPr lang="en-US" sz="1600" b="1" dirty="0">
                <a:solidFill>
                  <a:srgbClr val="D8BFD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254000" y="4521200"/>
            <a:ext cx="5537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物理距离会削弱</a:t>
            </a:r>
            <a:r>
              <a:rPr lang="en-US" sz="2000" dirty="0">
                <a:solidFill>
                  <a:srgbClr val="333333"/>
                </a:solidFill>
                <a:highlight>
                  <a:srgbClr val="ADD8E6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亲密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（无法分享日常）和</a:t>
            </a:r>
            <a:r>
              <a:rPr lang="en-US" sz="2000" dirty="0">
                <a:solidFill>
                  <a:srgbClr val="333333"/>
                </a:solidFill>
                <a:highlight>
                  <a:srgbClr val="D8BFD8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激情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（缺乏身体接触），此时，承诺成为关系的主支撑。</a:t>
            </a:r>
            <a:endParaRPr lang="en-US" sz="2000" dirty="0"/>
          </a:p>
        </p:txBody>
      </p:sp>
      <p:pic>
        <p:nvPicPr>
          <p:cNvPr id="8" name="Image 1" descr="https://kimi-web-img.moonshot.cn/img/iafor.org/559f916c09681e1534d077f59970eba5dea08fd6.jpg"/>
          <p:cNvPicPr>
            <a:picLocks noChangeAspect="1"/>
          </p:cNvPicPr>
          <p:nvPr/>
        </p:nvPicPr>
        <p:blipFill>
          <a:blip r:embed="rId4"/>
          <a:srcRect l="25000" r="25000"/>
          <a:stretch/>
        </p:blipFill>
        <p:spPr>
          <a:xfrm>
            <a:off x="7112000" y="1524000"/>
            <a:ext cx="3810000" cy="3810000"/>
          </a:xfrm>
          <a:prstGeom prst="roundRect">
            <a:avLst>
              <a:gd name="adj" fmla="val 50000"/>
            </a:avLst>
          </a:prstGeom>
        </p:spPr>
      </p:pic>
      <p:sp>
        <p:nvSpPr>
          <p:cNvPr id="9" name="Shape 5"/>
          <p:cNvSpPr/>
          <p:nvPr/>
        </p:nvSpPr>
        <p:spPr>
          <a:xfrm>
            <a:off x="7112000" y="1524000"/>
            <a:ext cx="3810000" cy="3810000"/>
          </a:xfrm>
          <a:custGeom>
            <a:avLst/>
            <a:gdLst/>
            <a:ahLst/>
            <a:cxnLst/>
            <a:rect l="l" t="t" r="r" b="b"/>
            <a:pathLst>
              <a:path w="3810000" h="3810000">
                <a:moveTo>
                  <a:pt x="1905000" y="0"/>
                </a:moveTo>
                <a:lnTo>
                  <a:pt x="1905000" y="0"/>
                </a:lnTo>
                <a:cubicBezTo>
                  <a:pt x="2956398" y="0"/>
                  <a:pt x="3810000" y="853602"/>
                  <a:pt x="3810000" y="1905000"/>
                </a:cubicBezTo>
                <a:lnTo>
                  <a:pt x="3810000" y="1905000"/>
                </a:lnTo>
                <a:cubicBezTo>
                  <a:pt x="3810000" y="2956398"/>
                  <a:pt x="2956398" y="3810000"/>
                  <a:pt x="1905000" y="3810000"/>
                </a:cubicBezTo>
                <a:lnTo>
                  <a:pt x="1905000" y="3810000"/>
                </a:lnTo>
                <a:cubicBezTo>
                  <a:pt x="853602" y="3810000"/>
                  <a:pt x="0" y="2956398"/>
                  <a:pt x="0" y="1905000"/>
                </a:cubicBezTo>
                <a:lnTo>
                  <a:pt x="0" y="1905000"/>
                </a:lnTo>
                <a:cubicBezTo>
                  <a:pt x="0" y="853602"/>
                  <a:pt x="853602" y="0"/>
                  <a:pt x="1905000" y="0"/>
                </a:cubicBezTo>
                <a:close/>
              </a:path>
            </a:pathLst>
          </a:custGeom>
          <a:solidFill>
            <a:srgbClr val="000000">
              <a:alpha val="30196"/>
            </a:srgbClr>
          </a:solidFill>
          <a:ln/>
        </p:spPr>
      </p:sp>
      <p:sp>
        <p:nvSpPr>
          <p:cNvPr id="10" name="Text 6"/>
          <p:cNvSpPr/>
          <p:nvPr/>
        </p:nvSpPr>
        <p:spPr>
          <a:xfrm>
            <a:off x="8216900" y="2768600"/>
            <a:ext cx="1828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强化承诺三策略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7945041" y="3225800"/>
            <a:ext cx="2324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1. 设定明确的结束异地目标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7945041" y="3530600"/>
            <a:ext cx="2324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2. 建立固定的沟通仪式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7945041" y="3835400"/>
            <a:ext cx="2324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3. 规划共同的未来蓝图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91000" y="812800"/>
            <a:ext cx="4191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为什么热恋会变平淡？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9880" y="1667838"/>
            <a:ext cx="709224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这是激情成分的自然衰退，是大脑的“正常操作”。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3068902" y="2667000"/>
            <a:ext cx="666750" cy="762000"/>
          </a:xfrm>
          <a:custGeom>
            <a:avLst/>
            <a:gdLst/>
            <a:ahLst/>
            <a:cxnLst/>
            <a:rect l="l" t="t" r="r" b="b"/>
            <a:pathLst>
              <a:path w="666750" h="762000">
                <a:moveTo>
                  <a:pt x="238869" y="-39291"/>
                </a:moveTo>
                <a:cubicBezTo>
                  <a:pt x="252710" y="-50899"/>
                  <a:pt x="273100" y="-50453"/>
                  <a:pt x="286345" y="-37951"/>
                </a:cubicBezTo>
                <a:cubicBezTo>
                  <a:pt x="304651" y="-20687"/>
                  <a:pt x="321022" y="-1637"/>
                  <a:pt x="336798" y="17711"/>
                </a:cubicBezTo>
                <a:cubicBezTo>
                  <a:pt x="356890" y="42267"/>
                  <a:pt x="381000" y="74712"/>
                  <a:pt x="404217" y="113258"/>
                </a:cubicBezTo>
                <a:cubicBezTo>
                  <a:pt x="411956" y="103138"/>
                  <a:pt x="419100" y="94208"/>
                  <a:pt x="425351" y="86618"/>
                </a:cubicBezTo>
                <a:cubicBezTo>
                  <a:pt x="426988" y="84683"/>
                  <a:pt x="428625" y="82600"/>
                  <a:pt x="430262" y="80516"/>
                </a:cubicBezTo>
                <a:cubicBezTo>
                  <a:pt x="442020" y="65931"/>
                  <a:pt x="456605" y="47625"/>
                  <a:pt x="476101" y="47625"/>
                </a:cubicBezTo>
                <a:cubicBezTo>
                  <a:pt x="496044" y="47625"/>
                  <a:pt x="510034" y="65336"/>
                  <a:pt x="521940" y="80516"/>
                </a:cubicBezTo>
                <a:cubicBezTo>
                  <a:pt x="523875" y="83046"/>
                  <a:pt x="525810" y="85427"/>
                  <a:pt x="527745" y="87660"/>
                </a:cubicBezTo>
                <a:cubicBezTo>
                  <a:pt x="543074" y="106114"/>
                  <a:pt x="563463" y="132755"/>
                  <a:pt x="583853" y="165646"/>
                </a:cubicBezTo>
                <a:cubicBezTo>
                  <a:pt x="624334" y="230981"/>
                  <a:pt x="666601" y="323999"/>
                  <a:pt x="666601" y="428476"/>
                </a:cubicBezTo>
                <a:cubicBezTo>
                  <a:pt x="666601" y="612577"/>
                  <a:pt x="517327" y="761851"/>
                  <a:pt x="333226" y="761851"/>
                </a:cubicBezTo>
                <a:cubicBezTo>
                  <a:pt x="149126" y="761851"/>
                  <a:pt x="0" y="612725"/>
                  <a:pt x="0" y="428625"/>
                </a:cubicBezTo>
                <a:cubicBezTo>
                  <a:pt x="0" y="293043"/>
                  <a:pt x="61168" y="175617"/>
                  <a:pt x="119807" y="93762"/>
                </a:cubicBezTo>
                <a:cubicBezTo>
                  <a:pt x="149423" y="52536"/>
                  <a:pt x="178891" y="19496"/>
                  <a:pt x="201067" y="-3125"/>
                </a:cubicBezTo>
                <a:cubicBezTo>
                  <a:pt x="213271" y="-15627"/>
                  <a:pt x="225623" y="-27980"/>
                  <a:pt x="239018" y="-39142"/>
                </a:cubicBezTo>
                <a:close/>
                <a:moveTo>
                  <a:pt x="335905" y="619125"/>
                </a:moveTo>
                <a:cubicBezTo>
                  <a:pt x="373559" y="619125"/>
                  <a:pt x="406896" y="608707"/>
                  <a:pt x="438299" y="587871"/>
                </a:cubicBezTo>
                <a:cubicBezTo>
                  <a:pt x="500955" y="544116"/>
                  <a:pt x="517773" y="456605"/>
                  <a:pt x="480120" y="387846"/>
                </a:cubicBezTo>
                <a:cubicBezTo>
                  <a:pt x="473422" y="374452"/>
                  <a:pt x="456307" y="373559"/>
                  <a:pt x="446633" y="384870"/>
                </a:cubicBezTo>
                <a:lnTo>
                  <a:pt x="409129" y="428476"/>
                </a:lnTo>
                <a:cubicBezTo>
                  <a:pt x="399306" y="439787"/>
                  <a:pt x="381595" y="439489"/>
                  <a:pt x="372368" y="427732"/>
                </a:cubicBezTo>
                <a:cubicBezTo>
                  <a:pt x="346621" y="394841"/>
                  <a:pt x="299293" y="334863"/>
                  <a:pt x="275183" y="304205"/>
                </a:cubicBezTo>
                <a:cubicBezTo>
                  <a:pt x="267146" y="293936"/>
                  <a:pt x="252561" y="292298"/>
                  <a:pt x="243185" y="301377"/>
                </a:cubicBezTo>
                <a:cubicBezTo>
                  <a:pt x="215950" y="327868"/>
                  <a:pt x="166539" y="385911"/>
                  <a:pt x="166539" y="456605"/>
                </a:cubicBezTo>
                <a:cubicBezTo>
                  <a:pt x="166539" y="558701"/>
                  <a:pt x="241846" y="619125"/>
                  <a:pt x="335756" y="619125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6" name="Text 3"/>
          <p:cNvSpPr/>
          <p:nvPr/>
        </p:nvSpPr>
        <p:spPr>
          <a:xfrm>
            <a:off x="2824427" y="3530600"/>
            <a:ext cx="1155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热恋期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2220677" y="3996362"/>
            <a:ext cx="2025579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多巴胺激增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4081727" y="3352800"/>
            <a:ext cx="3898900" cy="50800"/>
          </a:xfrm>
          <a:custGeom>
            <a:avLst/>
            <a:gdLst/>
            <a:ahLst/>
            <a:cxnLst/>
            <a:rect l="l" t="t" r="r" b="b"/>
            <a:pathLst>
              <a:path w="3898900" h="50800">
                <a:moveTo>
                  <a:pt x="0" y="0"/>
                </a:moveTo>
                <a:lnTo>
                  <a:pt x="3898900" y="0"/>
                </a:lnTo>
                <a:lnTo>
                  <a:pt x="38989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D8BFD8"/>
              </a:gs>
              <a:gs pos="100000">
                <a:srgbClr val="E6E6FA"/>
              </a:gs>
            </a:gsLst>
            <a:lin ang="0" scaled="1"/>
          </a:gradFill>
          <a:ln/>
        </p:spPr>
      </p:sp>
      <p:sp>
        <p:nvSpPr>
          <p:cNvPr id="9" name="Shape 6"/>
          <p:cNvSpPr/>
          <p:nvPr/>
        </p:nvSpPr>
        <p:spPr>
          <a:xfrm>
            <a:off x="8341784" y="266700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358676" y="129629"/>
                </a:moveTo>
                <a:lnTo>
                  <a:pt x="381000" y="160437"/>
                </a:lnTo>
                <a:lnTo>
                  <a:pt x="403324" y="129629"/>
                </a:lnTo>
                <a:cubicBezTo>
                  <a:pt x="440531" y="78135"/>
                  <a:pt x="500360" y="47625"/>
                  <a:pt x="563910" y="47625"/>
                </a:cubicBezTo>
                <a:cubicBezTo>
                  <a:pt x="673298" y="47625"/>
                  <a:pt x="762000" y="136327"/>
                  <a:pt x="762000" y="245715"/>
                </a:cubicBezTo>
                <a:lnTo>
                  <a:pt x="762000" y="249585"/>
                </a:lnTo>
                <a:cubicBezTo>
                  <a:pt x="762000" y="416570"/>
                  <a:pt x="553789" y="610493"/>
                  <a:pt x="445145" y="693390"/>
                </a:cubicBezTo>
                <a:cubicBezTo>
                  <a:pt x="426690" y="707380"/>
                  <a:pt x="404068" y="714375"/>
                  <a:pt x="381000" y="714375"/>
                </a:cubicBezTo>
                <a:cubicBezTo>
                  <a:pt x="357932" y="714375"/>
                  <a:pt x="335161" y="707529"/>
                  <a:pt x="316855" y="693390"/>
                </a:cubicBezTo>
                <a:cubicBezTo>
                  <a:pt x="208211" y="610493"/>
                  <a:pt x="0" y="416570"/>
                  <a:pt x="0" y="249585"/>
                </a:cubicBezTo>
                <a:lnTo>
                  <a:pt x="0" y="245715"/>
                </a:lnTo>
                <a:cubicBezTo>
                  <a:pt x="0" y="136327"/>
                  <a:pt x="88702" y="47625"/>
                  <a:pt x="198090" y="47625"/>
                </a:cubicBezTo>
                <a:cubicBezTo>
                  <a:pt x="261640" y="47625"/>
                  <a:pt x="321469" y="78135"/>
                  <a:pt x="358676" y="129629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0" name="Text 7"/>
          <p:cNvSpPr/>
          <p:nvPr/>
        </p:nvSpPr>
        <p:spPr>
          <a:xfrm>
            <a:off x="8077994" y="3530600"/>
            <a:ext cx="1295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平淡期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7474244" y="3996362"/>
            <a:ext cx="227593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18个月后递减</a:t>
            </a:r>
            <a:endParaRPr lang="en-US" sz="2400" dirty="0"/>
          </a:p>
        </p:txBody>
      </p:sp>
      <p:sp>
        <p:nvSpPr>
          <p:cNvPr id="12" name="Shape 9"/>
          <p:cNvSpPr/>
          <p:nvPr/>
        </p:nvSpPr>
        <p:spPr>
          <a:xfrm>
            <a:off x="254000" y="4495800"/>
            <a:ext cx="11684000" cy="2059682"/>
          </a:xfrm>
          <a:custGeom>
            <a:avLst/>
            <a:gdLst/>
            <a:ahLst/>
            <a:cxnLst/>
            <a:rect l="l" t="t" r="r" b="b"/>
            <a:pathLst>
              <a:path w="11684000" h="965200">
                <a:moveTo>
                  <a:pt x="101597" y="0"/>
                </a:moveTo>
                <a:lnTo>
                  <a:pt x="11582403" y="0"/>
                </a:lnTo>
                <a:cubicBezTo>
                  <a:pt x="11638513" y="0"/>
                  <a:pt x="11684000" y="45487"/>
                  <a:pt x="11684000" y="101597"/>
                </a:cubicBezTo>
                <a:lnTo>
                  <a:pt x="11684000" y="863603"/>
                </a:lnTo>
                <a:cubicBezTo>
                  <a:pt x="11684000" y="919713"/>
                  <a:pt x="11638513" y="965200"/>
                  <a:pt x="115824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3" name="Text 10"/>
          <p:cNvSpPr/>
          <p:nvPr/>
        </p:nvSpPr>
        <p:spPr>
          <a:xfrm>
            <a:off x="355600" y="4699000"/>
            <a:ext cx="1148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关键洞察：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355600" y="5537200"/>
            <a:ext cx="11455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激情减退是自然规律，并非爱错了人。此时，需要通过培养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共同目标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深度沟通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来强化亲密与承诺，让爱情转型为更稳定、深厚的伴侣之爱。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9144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经营爱情：主动调配你的三元配方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1629833" y="18288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D8BFD8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1909233" y="2108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87089" y="61436"/>
                </a:moveTo>
                <a:cubicBezTo>
                  <a:pt x="293876" y="49917"/>
                  <a:pt x="306199" y="42863"/>
                  <a:pt x="319504" y="42863"/>
                </a:cubicBezTo>
                <a:lnTo>
                  <a:pt x="321469" y="42863"/>
                </a:lnTo>
                <a:cubicBezTo>
                  <a:pt x="341203" y="42863"/>
                  <a:pt x="357188" y="58847"/>
                  <a:pt x="357188" y="78581"/>
                </a:cubicBezTo>
                <a:cubicBezTo>
                  <a:pt x="357188" y="98316"/>
                  <a:pt x="341203" y="114300"/>
                  <a:pt x="321469" y="114300"/>
                </a:cubicBezTo>
                <a:lnTo>
                  <a:pt x="256014" y="114300"/>
                </a:lnTo>
                <a:lnTo>
                  <a:pt x="287089" y="61436"/>
                </a:lnTo>
                <a:close/>
                <a:moveTo>
                  <a:pt x="170111" y="61436"/>
                </a:moveTo>
                <a:lnTo>
                  <a:pt x="201186" y="114300"/>
                </a:lnTo>
                <a:lnTo>
                  <a:pt x="135731" y="114300"/>
                </a:lnTo>
                <a:cubicBezTo>
                  <a:pt x="115997" y="114300"/>
                  <a:pt x="100013" y="98316"/>
                  <a:pt x="100013" y="78581"/>
                </a:cubicBezTo>
                <a:cubicBezTo>
                  <a:pt x="100013" y="58847"/>
                  <a:pt x="115997" y="42863"/>
                  <a:pt x="135731" y="42863"/>
                </a:cubicBezTo>
                <a:lnTo>
                  <a:pt x="137696" y="42863"/>
                </a:lnTo>
                <a:cubicBezTo>
                  <a:pt x="151001" y="42863"/>
                  <a:pt x="163413" y="49917"/>
                  <a:pt x="170111" y="61436"/>
                </a:cubicBezTo>
                <a:close/>
                <a:moveTo>
                  <a:pt x="250121" y="39737"/>
                </a:moveTo>
                <a:lnTo>
                  <a:pt x="228600" y="76349"/>
                </a:lnTo>
                <a:lnTo>
                  <a:pt x="207079" y="39737"/>
                </a:lnTo>
                <a:cubicBezTo>
                  <a:pt x="192613" y="15091"/>
                  <a:pt x="166181" y="0"/>
                  <a:pt x="137696" y="0"/>
                </a:cubicBezTo>
                <a:lnTo>
                  <a:pt x="135731" y="0"/>
                </a:lnTo>
                <a:cubicBezTo>
                  <a:pt x="92333" y="0"/>
                  <a:pt x="57150" y="35183"/>
                  <a:pt x="57150" y="78581"/>
                </a:cubicBezTo>
                <a:cubicBezTo>
                  <a:pt x="57150" y="91440"/>
                  <a:pt x="60275" y="103584"/>
                  <a:pt x="65723" y="114300"/>
                </a:cubicBezTo>
                <a:lnTo>
                  <a:pt x="28575" y="114300"/>
                </a:lnTo>
                <a:cubicBezTo>
                  <a:pt x="12769" y="114300"/>
                  <a:pt x="0" y="127069"/>
                  <a:pt x="0" y="142875"/>
                </a:cubicBezTo>
                <a:lnTo>
                  <a:pt x="0" y="171450"/>
                </a:lnTo>
                <a:cubicBezTo>
                  <a:pt x="0" y="187256"/>
                  <a:pt x="12769" y="200025"/>
                  <a:pt x="28575" y="200025"/>
                </a:cubicBezTo>
                <a:lnTo>
                  <a:pt x="428625" y="200025"/>
                </a:lnTo>
                <a:cubicBezTo>
                  <a:pt x="444431" y="200025"/>
                  <a:pt x="457200" y="187256"/>
                  <a:pt x="457200" y="171450"/>
                </a:cubicBezTo>
                <a:lnTo>
                  <a:pt x="457200" y="142875"/>
                </a:lnTo>
                <a:cubicBezTo>
                  <a:pt x="457200" y="127069"/>
                  <a:pt x="444431" y="114300"/>
                  <a:pt x="428625" y="114300"/>
                </a:cubicBezTo>
                <a:lnTo>
                  <a:pt x="391478" y="114300"/>
                </a:lnTo>
                <a:cubicBezTo>
                  <a:pt x="396925" y="103584"/>
                  <a:pt x="400050" y="91440"/>
                  <a:pt x="400050" y="78581"/>
                </a:cubicBezTo>
                <a:cubicBezTo>
                  <a:pt x="400050" y="35183"/>
                  <a:pt x="364867" y="0"/>
                  <a:pt x="321469" y="0"/>
                </a:cubicBezTo>
                <a:lnTo>
                  <a:pt x="319504" y="0"/>
                </a:lnTo>
                <a:cubicBezTo>
                  <a:pt x="291019" y="0"/>
                  <a:pt x="264587" y="15091"/>
                  <a:pt x="250121" y="39648"/>
                </a:cubicBezTo>
                <a:close/>
                <a:moveTo>
                  <a:pt x="428625" y="242888"/>
                </a:moveTo>
                <a:lnTo>
                  <a:pt x="250031" y="242888"/>
                </a:lnTo>
                <a:lnTo>
                  <a:pt x="250031" y="428625"/>
                </a:lnTo>
                <a:lnTo>
                  <a:pt x="371475" y="428625"/>
                </a:lnTo>
                <a:cubicBezTo>
                  <a:pt x="402997" y="428625"/>
                  <a:pt x="428625" y="402997"/>
                  <a:pt x="428625" y="371475"/>
                </a:cubicBezTo>
                <a:lnTo>
                  <a:pt x="428625" y="242888"/>
                </a:lnTo>
                <a:close/>
                <a:moveTo>
                  <a:pt x="207169" y="242888"/>
                </a:moveTo>
                <a:lnTo>
                  <a:pt x="28575" y="242888"/>
                </a:lnTo>
                <a:lnTo>
                  <a:pt x="28575" y="371475"/>
                </a:lnTo>
                <a:cubicBezTo>
                  <a:pt x="28575" y="402997"/>
                  <a:pt x="54203" y="428625"/>
                  <a:pt x="85725" y="428625"/>
                </a:cubicBezTo>
                <a:lnTo>
                  <a:pt x="207169" y="428625"/>
                </a:lnTo>
                <a:lnTo>
                  <a:pt x="207169" y="242888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" name="Text 3"/>
          <p:cNvSpPr/>
          <p:nvPr/>
        </p:nvSpPr>
        <p:spPr>
          <a:xfrm>
            <a:off x="1475721" y="2946400"/>
            <a:ext cx="134815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注入新奇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406400" y="4013200"/>
            <a:ext cx="35941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定期创造共同的新鲜体验，如旅行、学习新技能，以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激活激情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5524500" y="18288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E6E6FA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5775325" y="21082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342900" y="128588"/>
                </a:moveTo>
                <a:cubicBezTo>
                  <a:pt x="342900" y="215384"/>
                  <a:pt x="266105" y="285750"/>
                  <a:pt x="171450" y="285750"/>
                </a:cubicBezTo>
                <a:cubicBezTo>
                  <a:pt x="147608" y="285750"/>
                  <a:pt x="124926" y="281285"/>
                  <a:pt x="104299" y="273248"/>
                </a:cubicBezTo>
                <a:lnTo>
                  <a:pt x="31433" y="311825"/>
                </a:lnTo>
                <a:cubicBezTo>
                  <a:pt x="23128" y="316200"/>
                  <a:pt x="12948" y="314682"/>
                  <a:pt x="6251" y="308074"/>
                </a:cubicBezTo>
                <a:cubicBezTo>
                  <a:pt x="-446" y="301466"/>
                  <a:pt x="-1965" y="291197"/>
                  <a:pt x="2500" y="282893"/>
                </a:cubicBezTo>
                <a:lnTo>
                  <a:pt x="34290" y="222885"/>
                </a:lnTo>
                <a:cubicBezTo>
                  <a:pt x="12769" y="196632"/>
                  <a:pt x="0" y="163949"/>
                  <a:pt x="0" y="128588"/>
                </a:cubicBezTo>
                <a:cubicBezTo>
                  <a:pt x="0" y="41791"/>
                  <a:pt x="76795" y="-28575"/>
                  <a:pt x="171450" y="-28575"/>
                </a:cubicBezTo>
                <a:cubicBezTo>
                  <a:pt x="266105" y="-28575"/>
                  <a:pt x="342900" y="41791"/>
                  <a:pt x="342900" y="128588"/>
                </a:cubicBezTo>
                <a:close/>
                <a:moveTo>
                  <a:pt x="342900" y="457200"/>
                </a:moveTo>
                <a:cubicBezTo>
                  <a:pt x="258872" y="457200"/>
                  <a:pt x="188952" y="401747"/>
                  <a:pt x="174308" y="328613"/>
                </a:cubicBezTo>
                <a:cubicBezTo>
                  <a:pt x="281464" y="327273"/>
                  <a:pt x="374600" y="251014"/>
                  <a:pt x="384870" y="147608"/>
                </a:cubicBezTo>
                <a:cubicBezTo>
                  <a:pt x="459254" y="164753"/>
                  <a:pt x="514350" y="226457"/>
                  <a:pt x="514350" y="300038"/>
                </a:cubicBezTo>
                <a:cubicBezTo>
                  <a:pt x="514350" y="335399"/>
                  <a:pt x="501581" y="368082"/>
                  <a:pt x="480060" y="394335"/>
                </a:cubicBezTo>
                <a:lnTo>
                  <a:pt x="511850" y="454342"/>
                </a:lnTo>
                <a:cubicBezTo>
                  <a:pt x="516225" y="462647"/>
                  <a:pt x="514707" y="472827"/>
                  <a:pt x="508099" y="479524"/>
                </a:cubicBezTo>
                <a:cubicBezTo>
                  <a:pt x="501491" y="486221"/>
                  <a:pt x="491222" y="487740"/>
                  <a:pt x="482917" y="483275"/>
                </a:cubicBezTo>
                <a:lnTo>
                  <a:pt x="410051" y="444698"/>
                </a:lnTo>
                <a:cubicBezTo>
                  <a:pt x="389424" y="452735"/>
                  <a:pt x="366742" y="457200"/>
                  <a:pt x="342900" y="4572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0" name="Text 7"/>
          <p:cNvSpPr/>
          <p:nvPr/>
        </p:nvSpPr>
        <p:spPr>
          <a:xfrm>
            <a:off x="5370388" y="2946400"/>
            <a:ext cx="134815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深度沟通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4301067" y="4013200"/>
            <a:ext cx="35941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进行定期的、走心的交流，分享彼此的感受与想法，以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巩固亲密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2400" dirty="0"/>
          </a:p>
        </p:txBody>
      </p:sp>
      <p:sp>
        <p:nvSpPr>
          <p:cNvPr id="12" name="Shape 9"/>
          <p:cNvSpPr/>
          <p:nvPr/>
        </p:nvSpPr>
        <p:spPr>
          <a:xfrm>
            <a:off x="9419167" y="18288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ADD8E6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9727142" y="21082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114300" y="0"/>
                </a:moveTo>
                <a:cubicBezTo>
                  <a:pt x="130106" y="0"/>
                  <a:pt x="142875" y="12769"/>
                  <a:pt x="142875" y="28575"/>
                </a:cubicBezTo>
                <a:lnTo>
                  <a:pt x="142875" y="57150"/>
                </a:lnTo>
                <a:lnTo>
                  <a:pt x="257175" y="57150"/>
                </a:lnTo>
                <a:lnTo>
                  <a:pt x="257175" y="28575"/>
                </a:lnTo>
                <a:cubicBezTo>
                  <a:pt x="257175" y="12769"/>
                  <a:pt x="269944" y="0"/>
                  <a:pt x="285750" y="0"/>
                </a:cubicBezTo>
                <a:cubicBezTo>
                  <a:pt x="301556" y="0"/>
                  <a:pt x="314325" y="12769"/>
                  <a:pt x="314325" y="28575"/>
                </a:cubicBezTo>
                <a:lnTo>
                  <a:pt x="314325" y="57150"/>
                </a:lnTo>
                <a:lnTo>
                  <a:pt x="342900" y="57150"/>
                </a:lnTo>
                <a:cubicBezTo>
                  <a:pt x="374422" y="57150"/>
                  <a:pt x="400050" y="82778"/>
                  <a:pt x="400050" y="114300"/>
                </a:cubicBezTo>
                <a:lnTo>
                  <a:pt x="400050" y="371475"/>
                </a:lnTo>
                <a:cubicBezTo>
                  <a:pt x="400050" y="402997"/>
                  <a:pt x="374422" y="428625"/>
                  <a:pt x="342900" y="428625"/>
                </a:cubicBezTo>
                <a:lnTo>
                  <a:pt x="57150" y="428625"/>
                </a:lnTo>
                <a:cubicBezTo>
                  <a:pt x="25628" y="428625"/>
                  <a:pt x="0" y="402997"/>
                  <a:pt x="0" y="371475"/>
                </a:cubicBezTo>
                <a:lnTo>
                  <a:pt x="0" y="114300"/>
                </a:lnTo>
                <a:cubicBezTo>
                  <a:pt x="0" y="82778"/>
                  <a:pt x="25628" y="57150"/>
                  <a:pt x="57150" y="57150"/>
                </a:cubicBezTo>
                <a:lnTo>
                  <a:pt x="85725" y="57150"/>
                </a:lnTo>
                <a:lnTo>
                  <a:pt x="85725" y="28575"/>
                </a:lnTo>
                <a:cubicBezTo>
                  <a:pt x="85725" y="12769"/>
                  <a:pt x="98494" y="0"/>
                  <a:pt x="114300" y="0"/>
                </a:cubicBezTo>
                <a:close/>
                <a:moveTo>
                  <a:pt x="57150" y="214313"/>
                </a:moveTo>
                <a:lnTo>
                  <a:pt x="57150" y="242888"/>
                </a:lnTo>
                <a:cubicBezTo>
                  <a:pt x="57150" y="250746"/>
                  <a:pt x="63579" y="257175"/>
                  <a:pt x="71438" y="257175"/>
                </a:cubicBezTo>
                <a:lnTo>
                  <a:pt x="100013" y="257175"/>
                </a:lnTo>
                <a:cubicBezTo>
                  <a:pt x="107871" y="257175"/>
                  <a:pt x="114300" y="250746"/>
                  <a:pt x="114300" y="242888"/>
                </a:cubicBezTo>
                <a:lnTo>
                  <a:pt x="114300" y="214313"/>
                </a:lnTo>
                <a:cubicBezTo>
                  <a:pt x="114300" y="206454"/>
                  <a:pt x="107871" y="200025"/>
                  <a:pt x="100013" y="200025"/>
                </a:cubicBezTo>
                <a:lnTo>
                  <a:pt x="71438" y="200025"/>
                </a:lnTo>
                <a:cubicBezTo>
                  <a:pt x="63579" y="200025"/>
                  <a:pt x="57150" y="206454"/>
                  <a:pt x="57150" y="214313"/>
                </a:cubicBezTo>
                <a:close/>
                <a:moveTo>
                  <a:pt x="171450" y="214313"/>
                </a:moveTo>
                <a:lnTo>
                  <a:pt x="171450" y="242888"/>
                </a:lnTo>
                <a:cubicBezTo>
                  <a:pt x="171450" y="250746"/>
                  <a:pt x="177879" y="257175"/>
                  <a:pt x="185738" y="257175"/>
                </a:cubicBezTo>
                <a:lnTo>
                  <a:pt x="214313" y="257175"/>
                </a:lnTo>
                <a:cubicBezTo>
                  <a:pt x="222171" y="257175"/>
                  <a:pt x="228600" y="250746"/>
                  <a:pt x="228600" y="242888"/>
                </a:cubicBezTo>
                <a:lnTo>
                  <a:pt x="228600" y="214313"/>
                </a:lnTo>
                <a:cubicBezTo>
                  <a:pt x="228600" y="206454"/>
                  <a:pt x="222171" y="200025"/>
                  <a:pt x="214313" y="200025"/>
                </a:cubicBezTo>
                <a:lnTo>
                  <a:pt x="185738" y="200025"/>
                </a:lnTo>
                <a:cubicBezTo>
                  <a:pt x="177879" y="200025"/>
                  <a:pt x="171450" y="206454"/>
                  <a:pt x="171450" y="214313"/>
                </a:cubicBezTo>
                <a:close/>
                <a:moveTo>
                  <a:pt x="300038" y="200025"/>
                </a:moveTo>
                <a:cubicBezTo>
                  <a:pt x="292179" y="200025"/>
                  <a:pt x="285750" y="206454"/>
                  <a:pt x="285750" y="214313"/>
                </a:cubicBezTo>
                <a:lnTo>
                  <a:pt x="285750" y="242888"/>
                </a:lnTo>
                <a:cubicBezTo>
                  <a:pt x="285750" y="250746"/>
                  <a:pt x="292179" y="257175"/>
                  <a:pt x="300038" y="257175"/>
                </a:cubicBezTo>
                <a:lnTo>
                  <a:pt x="328613" y="257175"/>
                </a:lnTo>
                <a:cubicBezTo>
                  <a:pt x="336471" y="257175"/>
                  <a:pt x="342900" y="250746"/>
                  <a:pt x="342900" y="242888"/>
                </a:cubicBezTo>
                <a:lnTo>
                  <a:pt x="342900" y="214313"/>
                </a:lnTo>
                <a:cubicBezTo>
                  <a:pt x="342900" y="206454"/>
                  <a:pt x="336471" y="200025"/>
                  <a:pt x="328613" y="200025"/>
                </a:cubicBezTo>
                <a:lnTo>
                  <a:pt x="300038" y="200025"/>
                </a:lnTo>
                <a:close/>
                <a:moveTo>
                  <a:pt x="57150" y="328613"/>
                </a:moveTo>
                <a:lnTo>
                  <a:pt x="57150" y="357188"/>
                </a:lnTo>
                <a:cubicBezTo>
                  <a:pt x="57150" y="365046"/>
                  <a:pt x="63579" y="371475"/>
                  <a:pt x="71438" y="371475"/>
                </a:cubicBezTo>
                <a:lnTo>
                  <a:pt x="100013" y="371475"/>
                </a:lnTo>
                <a:cubicBezTo>
                  <a:pt x="107871" y="371475"/>
                  <a:pt x="114300" y="365046"/>
                  <a:pt x="114300" y="357188"/>
                </a:cubicBezTo>
                <a:lnTo>
                  <a:pt x="114300" y="328613"/>
                </a:lnTo>
                <a:cubicBezTo>
                  <a:pt x="114300" y="320754"/>
                  <a:pt x="107871" y="314325"/>
                  <a:pt x="100013" y="314325"/>
                </a:cubicBezTo>
                <a:lnTo>
                  <a:pt x="71438" y="314325"/>
                </a:lnTo>
                <a:cubicBezTo>
                  <a:pt x="63579" y="314325"/>
                  <a:pt x="57150" y="320754"/>
                  <a:pt x="57150" y="328613"/>
                </a:cubicBezTo>
                <a:close/>
                <a:moveTo>
                  <a:pt x="185738" y="314325"/>
                </a:moveTo>
                <a:cubicBezTo>
                  <a:pt x="177879" y="314325"/>
                  <a:pt x="171450" y="320754"/>
                  <a:pt x="171450" y="328613"/>
                </a:cubicBezTo>
                <a:lnTo>
                  <a:pt x="171450" y="357188"/>
                </a:lnTo>
                <a:cubicBezTo>
                  <a:pt x="171450" y="365046"/>
                  <a:pt x="177879" y="371475"/>
                  <a:pt x="185738" y="371475"/>
                </a:cubicBezTo>
                <a:lnTo>
                  <a:pt x="214313" y="371475"/>
                </a:lnTo>
                <a:cubicBezTo>
                  <a:pt x="222171" y="371475"/>
                  <a:pt x="228600" y="365046"/>
                  <a:pt x="228600" y="357188"/>
                </a:cubicBezTo>
                <a:lnTo>
                  <a:pt x="228600" y="328613"/>
                </a:lnTo>
                <a:cubicBezTo>
                  <a:pt x="228600" y="320754"/>
                  <a:pt x="222171" y="314325"/>
                  <a:pt x="214313" y="314325"/>
                </a:cubicBezTo>
                <a:lnTo>
                  <a:pt x="185738" y="314325"/>
                </a:lnTo>
                <a:close/>
                <a:moveTo>
                  <a:pt x="285750" y="328613"/>
                </a:moveTo>
                <a:lnTo>
                  <a:pt x="285750" y="357188"/>
                </a:lnTo>
                <a:cubicBezTo>
                  <a:pt x="285750" y="365046"/>
                  <a:pt x="292179" y="371475"/>
                  <a:pt x="300038" y="371475"/>
                </a:cubicBezTo>
                <a:lnTo>
                  <a:pt x="328613" y="371475"/>
                </a:lnTo>
                <a:cubicBezTo>
                  <a:pt x="336471" y="371475"/>
                  <a:pt x="342900" y="365046"/>
                  <a:pt x="342900" y="357188"/>
                </a:cubicBezTo>
                <a:lnTo>
                  <a:pt x="342900" y="328613"/>
                </a:lnTo>
                <a:cubicBezTo>
                  <a:pt x="342900" y="320754"/>
                  <a:pt x="336471" y="314325"/>
                  <a:pt x="328613" y="314325"/>
                </a:cubicBezTo>
                <a:lnTo>
                  <a:pt x="300038" y="314325"/>
                </a:lnTo>
                <a:cubicBezTo>
                  <a:pt x="292179" y="314325"/>
                  <a:pt x="285750" y="320754"/>
                  <a:pt x="285750" y="328613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4" name="Text 11"/>
          <p:cNvSpPr/>
          <p:nvPr/>
        </p:nvSpPr>
        <p:spPr>
          <a:xfrm>
            <a:off x="9265055" y="2946400"/>
            <a:ext cx="134815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共同规划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8195734" y="4013200"/>
            <a:ext cx="35941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设定共同的未来目标，如买房、养宠物，并为之努力，以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强化承诺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75665" y="5608834"/>
            <a:ext cx="11912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九字诀：激亲承，常调整，爱长青。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133675" y="3795911"/>
            <a:ext cx="5776060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价值升华：从分析到关怀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54000" y="254000"/>
            <a:ext cx="5842000" cy="6350000"/>
          </a:xfrm>
          <a:custGeom>
            <a:avLst/>
            <a:gdLst/>
            <a:ahLst/>
            <a:cxnLst/>
            <a:rect l="l" t="t" r="r" b="b"/>
            <a:pathLst>
              <a:path w="5842000" h="6350000">
                <a:moveTo>
                  <a:pt x="152418" y="0"/>
                </a:moveTo>
                <a:lnTo>
                  <a:pt x="5842000" y="0"/>
                </a:lnTo>
                <a:lnTo>
                  <a:pt x="5842000" y="6350000"/>
                </a:lnTo>
                <a:lnTo>
                  <a:pt x="152418" y="6350000"/>
                </a:lnTo>
                <a:cubicBezTo>
                  <a:pt x="68240" y="6350000"/>
                  <a:pt x="0" y="6281760"/>
                  <a:pt x="0" y="6197582"/>
                </a:cubicBezTo>
                <a:lnTo>
                  <a:pt x="0" y="152418"/>
                </a:lnTo>
                <a:cubicBezTo>
                  <a:pt x="0" y="68296"/>
                  <a:pt x="68296" y="0"/>
                  <a:pt x="152418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4" name="Shape 1"/>
          <p:cNvSpPr/>
          <p:nvPr/>
        </p:nvSpPr>
        <p:spPr>
          <a:xfrm>
            <a:off x="2794000" y="256540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98078" y="340072"/>
                </a:moveTo>
                <a:cubicBezTo>
                  <a:pt x="117872" y="201662"/>
                  <a:pt x="237083" y="95250"/>
                  <a:pt x="381000" y="95250"/>
                </a:cubicBezTo>
                <a:cubicBezTo>
                  <a:pt x="459879" y="95250"/>
                  <a:pt x="531316" y="127248"/>
                  <a:pt x="583109" y="178891"/>
                </a:cubicBezTo>
                <a:cubicBezTo>
                  <a:pt x="583406" y="179189"/>
                  <a:pt x="583704" y="179487"/>
                  <a:pt x="584002" y="179784"/>
                </a:cubicBezTo>
                <a:lnTo>
                  <a:pt x="595313" y="190500"/>
                </a:lnTo>
                <a:lnTo>
                  <a:pt x="524024" y="190500"/>
                </a:lnTo>
                <a:cubicBezTo>
                  <a:pt x="497681" y="190500"/>
                  <a:pt x="476399" y="211782"/>
                  <a:pt x="476399" y="238125"/>
                </a:cubicBezTo>
                <a:cubicBezTo>
                  <a:pt x="476399" y="264468"/>
                  <a:pt x="497681" y="285750"/>
                  <a:pt x="524024" y="285750"/>
                </a:cubicBezTo>
                <a:lnTo>
                  <a:pt x="714524" y="285750"/>
                </a:lnTo>
                <a:cubicBezTo>
                  <a:pt x="740866" y="285750"/>
                  <a:pt x="762149" y="264468"/>
                  <a:pt x="762149" y="238125"/>
                </a:cubicBezTo>
                <a:lnTo>
                  <a:pt x="762149" y="47625"/>
                </a:lnTo>
                <a:cubicBezTo>
                  <a:pt x="762149" y="21282"/>
                  <a:pt x="740866" y="0"/>
                  <a:pt x="714524" y="0"/>
                </a:cubicBezTo>
                <a:cubicBezTo>
                  <a:pt x="688181" y="0"/>
                  <a:pt x="666899" y="21282"/>
                  <a:pt x="666899" y="47625"/>
                </a:cubicBezTo>
                <a:lnTo>
                  <a:pt x="666899" y="127099"/>
                </a:lnTo>
                <a:lnTo>
                  <a:pt x="650081" y="111175"/>
                </a:lnTo>
                <a:cubicBezTo>
                  <a:pt x="581174" y="42565"/>
                  <a:pt x="485924" y="0"/>
                  <a:pt x="381000" y="0"/>
                </a:cubicBezTo>
                <a:cubicBezTo>
                  <a:pt x="189012" y="0"/>
                  <a:pt x="30212" y="141982"/>
                  <a:pt x="3870" y="326678"/>
                </a:cubicBezTo>
                <a:cubicBezTo>
                  <a:pt x="149" y="352723"/>
                  <a:pt x="18157" y="376833"/>
                  <a:pt x="44202" y="380554"/>
                </a:cubicBezTo>
                <a:cubicBezTo>
                  <a:pt x="70247" y="384274"/>
                  <a:pt x="94357" y="366117"/>
                  <a:pt x="98078" y="340221"/>
                </a:cubicBezTo>
                <a:close/>
                <a:moveTo>
                  <a:pt x="758130" y="435322"/>
                </a:moveTo>
                <a:cubicBezTo>
                  <a:pt x="761851" y="409277"/>
                  <a:pt x="743694" y="385167"/>
                  <a:pt x="717798" y="381446"/>
                </a:cubicBezTo>
                <a:cubicBezTo>
                  <a:pt x="691902" y="377726"/>
                  <a:pt x="667643" y="395883"/>
                  <a:pt x="663922" y="421779"/>
                </a:cubicBezTo>
                <a:cubicBezTo>
                  <a:pt x="644128" y="560189"/>
                  <a:pt x="524917" y="666601"/>
                  <a:pt x="381000" y="666601"/>
                </a:cubicBezTo>
                <a:cubicBezTo>
                  <a:pt x="302121" y="666601"/>
                  <a:pt x="230684" y="634603"/>
                  <a:pt x="178891" y="582960"/>
                </a:cubicBezTo>
                <a:cubicBezTo>
                  <a:pt x="178594" y="582662"/>
                  <a:pt x="178296" y="582364"/>
                  <a:pt x="177998" y="582067"/>
                </a:cubicBezTo>
                <a:lnTo>
                  <a:pt x="166687" y="571351"/>
                </a:lnTo>
                <a:lnTo>
                  <a:pt x="237976" y="571351"/>
                </a:lnTo>
                <a:cubicBezTo>
                  <a:pt x="264319" y="571351"/>
                  <a:pt x="285601" y="550069"/>
                  <a:pt x="285601" y="523726"/>
                </a:cubicBezTo>
                <a:cubicBezTo>
                  <a:pt x="285601" y="497384"/>
                  <a:pt x="264319" y="476101"/>
                  <a:pt x="237976" y="476101"/>
                </a:cubicBezTo>
                <a:lnTo>
                  <a:pt x="47625" y="476250"/>
                </a:lnTo>
                <a:cubicBezTo>
                  <a:pt x="34975" y="476250"/>
                  <a:pt x="22771" y="481310"/>
                  <a:pt x="13841" y="490389"/>
                </a:cubicBezTo>
                <a:cubicBezTo>
                  <a:pt x="4911" y="499467"/>
                  <a:pt x="-149" y="511522"/>
                  <a:pt x="0" y="524321"/>
                </a:cubicBezTo>
                <a:lnTo>
                  <a:pt x="1488" y="713333"/>
                </a:lnTo>
                <a:cubicBezTo>
                  <a:pt x="1637" y="739676"/>
                  <a:pt x="23217" y="760809"/>
                  <a:pt x="49560" y="760512"/>
                </a:cubicBezTo>
                <a:cubicBezTo>
                  <a:pt x="75902" y="760214"/>
                  <a:pt x="97036" y="738783"/>
                  <a:pt x="96738" y="712440"/>
                </a:cubicBezTo>
                <a:lnTo>
                  <a:pt x="96143" y="635794"/>
                </a:lnTo>
                <a:lnTo>
                  <a:pt x="112068" y="650825"/>
                </a:lnTo>
                <a:cubicBezTo>
                  <a:pt x="180975" y="719435"/>
                  <a:pt x="276076" y="762000"/>
                  <a:pt x="381000" y="762000"/>
                </a:cubicBezTo>
                <a:cubicBezTo>
                  <a:pt x="572988" y="762000"/>
                  <a:pt x="731788" y="620018"/>
                  <a:pt x="758130" y="435322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5" name="Text 2"/>
          <p:cNvSpPr/>
          <p:nvPr/>
        </p:nvSpPr>
        <p:spPr>
          <a:xfrm>
            <a:off x="2260600" y="3530600"/>
            <a:ext cx="1828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理论是镜子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491916" y="4308374"/>
            <a:ext cx="3704791" cy="4063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用于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映照需求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，自我洞察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6096000" y="254000"/>
            <a:ext cx="5842000" cy="6350000"/>
          </a:xfrm>
          <a:custGeom>
            <a:avLst/>
            <a:gdLst/>
            <a:ahLst/>
            <a:cxnLst/>
            <a:rect l="l" t="t" r="r" b="b"/>
            <a:pathLst>
              <a:path w="5842000" h="6350000">
                <a:moveTo>
                  <a:pt x="0" y="0"/>
                </a:moveTo>
                <a:lnTo>
                  <a:pt x="5689582" y="0"/>
                </a:lnTo>
                <a:cubicBezTo>
                  <a:pt x="5773760" y="0"/>
                  <a:pt x="5842000" y="68240"/>
                  <a:pt x="5842000" y="152418"/>
                </a:cubicBezTo>
                <a:lnTo>
                  <a:pt x="5842000" y="6197582"/>
                </a:lnTo>
                <a:cubicBezTo>
                  <a:pt x="5842000" y="6281760"/>
                  <a:pt x="5773760" y="6350000"/>
                  <a:pt x="5689582" y="6350000"/>
                </a:cubicBezTo>
                <a:lnTo>
                  <a:pt x="0" y="6350000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/>
        </p:spPr>
      </p:sp>
      <p:sp>
        <p:nvSpPr>
          <p:cNvPr id="8" name="Shape 5"/>
          <p:cNvSpPr/>
          <p:nvPr/>
        </p:nvSpPr>
        <p:spPr>
          <a:xfrm>
            <a:off x="8636000" y="256540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48369" y="142875"/>
                </a:moveTo>
                <a:lnTo>
                  <a:pt x="48369" y="365373"/>
                </a:lnTo>
                <a:cubicBezTo>
                  <a:pt x="48369" y="390674"/>
                  <a:pt x="58341" y="414933"/>
                  <a:pt x="76200" y="432792"/>
                </a:cubicBezTo>
                <a:lnTo>
                  <a:pt x="361950" y="718542"/>
                </a:lnTo>
                <a:cubicBezTo>
                  <a:pt x="399157" y="755749"/>
                  <a:pt x="459432" y="755749"/>
                  <a:pt x="496639" y="718542"/>
                </a:cubicBezTo>
                <a:lnTo>
                  <a:pt x="719138" y="496044"/>
                </a:lnTo>
                <a:cubicBezTo>
                  <a:pt x="756345" y="458837"/>
                  <a:pt x="756345" y="398562"/>
                  <a:pt x="719138" y="361355"/>
                </a:cubicBezTo>
                <a:lnTo>
                  <a:pt x="433388" y="75605"/>
                </a:lnTo>
                <a:cubicBezTo>
                  <a:pt x="415528" y="57596"/>
                  <a:pt x="391418" y="47625"/>
                  <a:pt x="366117" y="47625"/>
                </a:cubicBezTo>
                <a:lnTo>
                  <a:pt x="143619" y="47625"/>
                </a:lnTo>
                <a:cubicBezTo>
                  <a:pt x="91083" y="47625"/>
                  <a:pt x="48369" y="90339"/>
                  <a:pt x="48369" y="142875"/>
                </a:cubicBezTo>
                <a:close/>
                <a:moveTo>
                  <a:pt x="215057" y="166688"/>
                </a:moveTo>
                <a:cubicBezTo>
                  <a:pt x="241342" y="166688"/>
                  <a:pt x="262682" y="188028"/>
                  <a:pt x="262682" y="214313"/>
                </a:cubicBezTo>
                <a:cubicBezTo>
                  <a:pt x="262682" y="240597"/>
                  <a:pt x="241342" y="261938"/>
                  <a:pt x="215057" y="261938"/>
                </a:cubicBezTo>
                <a:cubicBezTo>
                  <a:pt x="188772" y="261938"/>
                  <a:pt x="167432" y="240597"/>
                  <a:pt x="167432" y="214313"/>
                </a:cubicBezTo>
                <a:cubicBezTo>
                  <a:pt x="167432" y="188028"/>
                  <a:pt x="188772" y="166688"/>
                  <a:pt x="215057" y="166688"/>
                </a:cubicBezTo>
                <a:close/>
              </a:path>
            </a:pathLst>
          </a:custGeom>
          <a:solidFill>
            <a:srgbClr val="99A1AF"/>
          </a:solidFill>
          <a:ln/>
        </p:spPr>
      </p:sp>
      <p:sp>
        <p:nvSpPr>
          <p:cNvPr id="9" name="Text 6"/>
          <p:cNvSpPr/>
          <p:nvPr/>
        </p:nvSpPr>
        <p:spPr>
          <a:xfrm>
            <a:off x="8255000" y="3530600"/>
            <a:ext cx="1524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6A728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而非标签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333916" y="4191000"/>
            <a:ext cx="3579662" cy="6700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用于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D1D5DC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评判他人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，自我贬低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Shape 8"/>
          <p:cNvSpPr/>
          <p:nvPr/>
        </p:nvSpPr>
        <p:spPr>
          <a:xfrm>
            <a:off x="5689600" y="30226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317500" dist="254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Shape 9"/>
          <p:cNvSpPr/>
          <p:nvPr/>
        </p:nvSpPr>
        <p:spPr>
          <a:xfrm>
            <a:off x="5867400" y="32004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15205" y="77778"/>
                </a:moveTo>
                <a:lnTo>
                  <a:pt x="228600" y="96262"/>
                </a:lnTo>
                <a:lnTo>
                  <a:pt x="241995" y="77778"/>
                </a:lnTo>
                <a:cubicBezTo>
                  <a:pt x="264319" y="46881"/>
                  <a:pt x="300216" y="28575"/>
                  <a:pt x="338346" y="28575"/>
                </a:cubicBezTo>
                <a:cubicBezTo>
                  <a:pt x="403979" y="28575"/>
                  <a:pt x="457200" y="81796"/>
                  <a:pt x="457200" y="147429"/>
                </a:cubicBezTo>
                <a:lnTo>
                  <a:pt x="457200" y="149751"/>
                </a:lnTo>
                <a:cubicBezTo>
                  <a:pt x="457200" y="249942"/>
                  <a:pt x="332274" y="366296"/>
                  <a:pt x="267087" y="416034"/>
                </a:cubicBezTo>
                <a:cubicBezTo>
                  <a:pt x="256014" y="424428"/>
                  <a:pt x="242441" y="428625"/>
                  <a:pt x="228600" y="428625"/>
                </a:cubicBezTo>
                <a:cubicBezTo>
                  <a:pt x="214759" y="428625"/>
                  <a:pt x="201097" y="424517"/>
                  <a:pt x="190113" y="416034"/>
                </a:cubicBezTo>
                <a:cubicBezTo>
                  <a:pt x="124926" y="366296"/>
                  <a:pt x="0" y="249942"/>
                  <a:pt x="0" y="149751"/>
                </a:cubicBezTo>
                <a:lnTo>
                  <a:pt x="0" y="147429"/>
                </a:lnTo>
                <a:cubicBezTo>
                  <a:pt x="0" y="81796"/>
                  <a:pt x="53221" y="28575"/>
                  <a:pt x="118854" y="28575"/>
                </a:cubicBezTo>
                <a:cubicBezTo>
                  <a:pt x="156984" y="28575"/>
                  <a:pt x="192881" y="46881"/>
                  <a:pt x="215205" y="77778"/>
                </a:cubicBezTo>
                <a:close/>
              </a:path>
            </a:pathLst>
          </a:custGeom>
          <a:solidFill>
            <a:srgbClr val="D8BFD8"/>
          </a:solidFill>
          <a:ln/>
        </p:spPr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4597" y="800779"/>
            <a:ext cx="1751965" cy="8305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7555230" y="224155"/>
            <a:ext cx="4787900" cy="4787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43425" y="969655"/>
            <a:ext cx="2360967" cy="4921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" y="2180590"/>
            <a:ext cx="912495" cy="32067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600" y="2180590"/>
            <a:ext cx="912495" cy="320675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2180590"/>
            <a:ext cx="912495" cy="320675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4295140"/>
            <a:ext cx="912495" cy="32067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415" y="4307840"/>
            <a:ext cx="912495" cy="320675"/>
          </a:xfrm>
          <a:prstGeom prst="rect">
            <a:avLst/>
          </a:prstGeom>
        </p:spPr>
      </p:pic>
      <p:pic>
        <p:nvPicPr>
          <p:cNvPr id="10" name="Image 6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45" y="4282440"/>
            <a:ext cx="912495" cy="320675"/>
          </a:xfrm>
          <a:prstGeom prst="rect">
            <a:avLst/>
          </a:prstGeom>
        </p:spPr>
      </p:pic>
      <p:pic>
        <p:nvPicPr>
          <p:cNvPr id="11" name="Image 7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5957570"/>
            <a:ext cx="713105" cy="358140"/>
          </a:xfrm>
          <a:prstGeom prst="rect">
            <a:avLst/>
          </a:prstGeom>
        </p:spPr>
      </p:pic>
      <p:pic>
        <p:nvPicPr>
          <p:cNvPr id="12" name="Image 8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4805" y="6166485"/>
            <a:ext cx="929640" cy="237490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2406222" y="1826889"/>
            <a:ext cx="1041400" cy="8299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14" name="Text 3"/>
          <p:cNvSpPr/>
          <p:nvPr/>
        </p:nvSpPr>
        <p:spPr>
          <a:xfrm>
            <a:off x="1053905" y="2777807"/>
            <a:ext cx="2360126" cy="83099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测评激活：看见自己</a:t>
            </a:r>
            <a:endParaRPr lang="en-US" sz="1600" dirty="0"/>
          </a:p>
        </p:txBody>
      </p:sp>
      <p:sp>
        <p:nvSpPr>
          <p:cNvPr id="15" name="Text 4"/>
          <p:cNvSpPr/>
          <p:nvPr/>
        </p:nvSpPr>
        <p:spPr>
          <a:xfrm>
            <a:off x="5934075" y="1826895"/>
            <a:ext cx="1066165" cy="8299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16" name="Text 5"/>
          <p:cNvSpPr/>
          <p:nvPr/>
        </p:nvSpPr>
        <p:spPr>
          <a:xfrm>
            <a:off x="4735495" y="2623918"/>
            <a:ext cx="2360126" cy="11387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理论可视：爱情三角形</a:t>
            </a:r>
            <a:endParaRPr lang="en-US" sz="1600" dirty="0"/>
          </a:p>
        </p:txBody>
      </p:sp>
      <p:sp>
        <p:nvSpPr>
          <p:cNvPr id="17" name="Text 6"/>
          <p:cNvSpPr/>
          <p:nvPr/>
        </p:nvSpPr>
        <p:spPr>
          <a:xfrm>
            <a:off x="9599295" y="1826895"/>
            <a:ext cx="1242060" cy="8299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8" name="Text 7"/>
          <p:cNvSpPr/>
          <p:nvPr/>
        </p:nvSpPr>
        <p:spPr>
          <a:xfrm>
            <a:off x="8419061" y="2623918"/>
            <a:ext cx="2360126" cy="11387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案例会诊：把理论用起来</a:t>
            </a:r>
            <a:endParaRPr lang="en-US" sz="1600" dirty="0"/>
          </a:p>
        </p:txBody>
      </p:sp>
      <p:sp>
        <p:nvSpPr>
          <p:cNvPr id="19" name="Text 8"/>
          <p:cNvSpPr/>
          <p:nvPr/>
        </p:nvSpPr>
        <p:spPr>
          <a:xfrm>
            <a:off x="2407920" y="3958590"/>
            <a:ext cx="1145540" cy="8299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20" name="Text 9"/>
          <p:cNvSpPr/>
          <p:nvPr/>
        </p:nvSpPr>
        <p:spPr>
          <a:xfrm>
            <a:off x="1053905" y="4768106"/>
            <a:ext cx="2360126" cy="11387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情境迁移：回答现实难题</a:t>
            </a:r>
            <a:endParaRPr lang="en-US" sz="1600" dirty="0"/>
          </a:p>
        </p:txBody>
      </p:sp>
      <p:sp>
        <p:nvSpPr>
          <p:cNvPr id="21" name="Text 10"/>
          <p:cNvSpPr/>
          <p:nvPr/>
        </p:nvSpPr>
        <p:spPr>
          <a:xfrm>
            <a:off x="5967095" y="3958590"/>
            <a:ext cx="1165225" cy="8299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05.</a:t>
            </a:r>
            <a:endParaRPr lang="en-US" sz="1600" dirty="0"/>
          </a:p>
        </p:txBody>
      </p:sp>
      <p:sp>
        <p:nvSpPr>
          <p:cNvPr id="22" name="Text 11"/>
          <p:cNvSpPr/>
          <p:nvPr/>
        </p:nvSpPr>
        <p:spPr>
          <a:xfrm>
            <a:off x="4769947" y="4768106"/>
            <a:ext cx="2360126" cy="11387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价值升华：从分析到关怀</a:t>
            </a:r>
            <a:endParaRPr lang="en-US" sz="1600" dirty="0"/>
          </a:p>
        </p:txBody>
      </p:sp>
      <p:sp>
        <p:nvSpPr>
          <p:cNvPr id="23" name="Text 12"/>
          <p:cNvSpPr/>
          <p:nvPr/>
        </p:nvSpPr>
        <p:spPr>
          <a:xfrm>
            <a:off x="9632315" y="3958590"/>
            <a:ext cx="1180465" cy="8299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06.</a:t>
            </a:r>
            <a:endParaRPr lang="en-US" sz="1600" dirty="0"/>
          </a:p>
        </p:txBody>
      </p:sp>
      <p:sp>
        <p:nvSpPr>
          <p:cNvPr id="24" name="Text 13"/>
          <p:cNvSpPr/>
          <p:nvPr/>
        </p:nvSpPr>
        <p:spPr>
          <a:xfrm>
            <a:off x="8452398" y="4768106"/>
            <a:ext cx="2360126" cy="11387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收束与预告：带着钥匙出发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364667" y="1439160"/>
            <a:ext cx="5918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自我洞察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6400800" y="2012574"/>
            <a:ext cx="579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理解需求，才能明智选择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6400800" y="2536172"/>
            <a:ext cx="574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看清自己的爱情成分，是理解内心需求的第一步。</a:t>
            </a:r>
            <a:endParaRPr lang="en-US" sz="2000" dirty="0"/>
          </a:p>
        </p:txBody>
      </p:sp>
      <p:sp>
        <p:nvSpPr>
          <p:cNvPr id="7" name="Shape 3"/>
          <p:cNvSpPr/>
          <p:nvPr/>
        </p:nvSpPr>
        <p:spPr>
          <a:xfrm>
            <a:off x="6400800" y="3225800"/>
            <a:ext cx="5537200" cy="1168400"/>
          </a:xfrm>
          <a:custGeom>
            <a:avLst/>
            <a:gdLst/>
            <a:ahLst/>
            <a:cxnLst/>
            <a:rect l="l" t="t" r="r" b="b"/>
            <a:pathLst>
              <a:path w="5537200" h="1168400">
                <a:moveTo>
                  <a:pt x="101604" y="0"/>
                </a:moveTo>
                <a:lnTo>
                  <a:pt x="5435596" y="0"/>
                </a:lnTo>
                <a:cubicBezTo>
                  <a:pt x="5491710" y="0"/>
                  <a:pt x="5537200" y="45490"/>
                  <a:pt x="5537200" y="101604"/>
                </a:cubicBezTo>
                <a:lnTo>
                  <a:pt x="5537200" y="1066796"/>
                </a:lnTo>
                <a:cubicBezTo>
                  <a:pt x="5537200" y="1122910"/>
                  <a:pt x="5491710" y="1168400"/>
                  <a:pt x="5435596" y="1168400"/>
                </a:cubicBezTo>
                <a:lnTo>
                  <a:pt x="101604" y="1168400"/>
                </a:lnTo>
                <a:cubicBezTo>
                  <a:pt x="45490" y="1168400"/>
                  <a:pt x="0" y="1122910"/>
                  <a:pt x="0" y="10667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8" name="Text 4"/>
          <p:cNvSpPr/>
          <p:nvPr/>
        </p:nvSpPr>
        <p:spPr>
          <a:xfrm>
            <a:off x="6604000" y="3429000"/>
            <a:ext cx="51308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例如，如果你发现自己在一段关系中的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承诺成分很低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，这可能是一个信号，提示你需要先厘清：是自己尚未准备好进入长期关系，还是对方并非那个让你愿意许下承诺的人。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6364667" y="4962625"/>
            <a:ext cx="5537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将理论作为决策的参考系，才能在情感路口做出与自我成熟度匹配的选择。</a:t>
            </a:r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955221-457D-41F9-289F-BFD784F9A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4" y="1651000"/>
            <a:ext cx="5426311" cy="36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2876349" y="3645197"/>
            <a:ext cx="6439301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收束与预告：带着钥匙出发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53478" y="1012683"/>
            <a:ext cx="1510444" cy="387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课后作业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4187825" y="1816742"/>
            <a:ext cx="3441700" cy="6591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用三元论解析你爱的故事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254000" y="2781300"/>
            <a:ext cx="11684000" cy="2616200"/>
          </a:xfrm>
          <a:custGeom>
            <a:avLst/>
            <a:gdLst/>
            <a:ahLst/>
            <a:cxnLst/>
            <a:rect l="l" t="t" r="r" b="b"/>
            <a:pathLst>
              <a:path w="11684000" h="2616200">
                <a:moveTo>
                  <a:pt x="152394" y="0"/>
                </a:moveTo>
                <a:lnTo>
                  <a:pt x="11531606" y="0"/>
                </a:lnTo>
                <a:cubicBezTo>
                  <a:pt x="11615771" y="0"/>
                  <a:pt x="11684000" y="68229"/>
                  <a:pt x="11684000" y="152394"/>
                </a:cubicBezTo>
                <a:lnTo>
                  <a:pt x="11684000" y="2463806"/>
                </a:lnTo>
                <a:cubicBezTo>
                  <a:pt x="11684000" y="2547971"/>
                  <a:pt x="11615771" y="2616200"/>
                  <a:pt x="11531606" y="2616200"/>
                </a:cubicBezTo>
                <a:lnTo>
                  <a:pt x="152394" y="2616200"/>
                </a:lnTo>
                <a:cubicBezTo>
                  <a:pt x="68229" y="2616200"/>
                  <a:pt x="0" y="2547971"/>
                  <a:pt x="0" y="2463806"/>
                </a:cubicBezTo>
                <a:lnTo>
                  <a:pt x="0" y="152394"/>
                </a:lnTo>
                <a:cubicBezTo>
                  <a:pt x="0" y="68285"/>
                  <a:pt x="68285" y="0"/>
                  <a:pt x="152394" y="0"/>
                </a:cubicBezTo>
                <a:close/>
              </a:path>
            </a:pathLst>
          </a:custGeom>
          <a:solidFill>
            <a:srgbClr val="E6E6FA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254001" y="2921000"/>
            <a:ext cx="11874498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请任选一部你喜欢的爱情影视剧或小说，运用本课所学框架，撰写一篇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300字分析报告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558800" y="3780461"/>
            <a:ext cx="3556000" cy="1510729"/>
          </a:xfrm>
          <a:custGeom>
            <a:avLst/>
            <a:gdLst/>
            <a:ahLst/>
            <a:cxnLst/>
            <a:rect l="l" t="t" r="r" b="b"/>
            <a:pathLst>
              <a:path w="3556000" h="1346200">
                <a:moveTo>
                  <a:pt x="101598" y="0"/>
                </a:moveTo>
                <a:lnTo>
                  <a:pt x="3454402" y="0"/>
                </a:lnTo>
                <a:cubicBezTo>
                  <a:pt x="3510513" y="0"/>
                  <a:pt x="3556000" y="45487"/>
                  <a:pt x="3556000" y="101598"/>
                </a:cubicBezTo>
                <a:lnTo>
                  <a:pt x="3556000" y="1244602"/>
                </a:lnTo>
                <a:cubicBezTo>
                  <a:pt x="3556000" y="1300713"/>
                  <a:pt x="3510513" y="1346200"/>
                  <a:pt x="3454402" y="1346200"/>
                </a:cubicBezTo>
                <a:lnTo>
                  <a:pt x="101598" y="1346200"/>
                </a:lnTo>
                <a:cubicBezTo>
                  <a:pt x="45487" y="1346200"/>
                  <a:pt x="0" y="1300713"/>
                  <a:pt x="0" y="1244602"/>
                </a:cubicBezTo>
                <a:lnTo>
                  <a:pt x="0" y="101598"/>
                </a:lnTo>
                <a:cubicBezTo>
                  <a:pt x="0" y="45487"/>
                  <a:pt x="45487" y="0"/>
                  <a:pt x="101598" y="0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/>
        </p:spPr>
      </p:sp>
      <p:sp>
        <p:nvSpPr>
          <p:cNvPr id="8" name="Shape 5"/>
          <p:cNvSpPr/>
          <p:nvPr/>
        </p:nvSpPr>
        <p:spPr>
          <a:xfrm>
            <a:off x="2173288" y="38989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0" y="71438"/>
                </a:moveTo>
                <a:cubicBezTo>
                  <a:pt x="0" y="45169"/>
                  <a:pt x="21357" y="23812"/>
                  <a:pt x="47625" y="23812"/>
                </a:cubicBezTo>
                <a:lnTo>
                  <a:pt x="285750" y="23812"/>
                </a:lnTo>
                <a:cubicBezTo>
                  <a:pt x="312018" y="23812"/>
                  <a:pt x="333375" y="45169"/>
                  <a:pt x="333375" y="71438"/>
                </a:cubicBezTo>
                <a:lnTo>
                  <a:pt x="333375" y="309563"/>
                </a:lnTo>
                <a:cubicBezTo>
                  <a:pt x="333375" y="335831"/>
                  <a:pt x="312018" y="357188"/>
                  <a:pt x="285750" y="357188"/>
                </a:cubicBezTo>
                <a:lnTo>
                  <a:pt x="47625" y="357188"/>
                </a:lnTo>
                <a:cubicBezTo>
                  <a:pt x="21357" y="357188"/>
                  <a:pt x="0" y="335831"/>
                  <a:pt x="0" y="309563"/>
                </a:cubicBezTo>
                <a:lnTo>
                  <a:pt x="0" y="71438"/>
                </a:lnTo>
                <a:close/>
                <a:moveTo>
                  <a:pt x="35719" y="273844"/>
                </a:moveTo>
                <a:lnTo>
                  <a:pt x="35719" y="297656"/>
                </a:lnTo>
                <a:cubicBezTo>
                  <a:pt x="35719" y="304205"/>
                  <a:pt x="41077" y="309563"/>
                  <a:pt x="47625" y="309563"/>
                </a:cubicBezTo>
                <a:lnTo>
                  <a:pt x="71438" y="309563"/>
                </a:lnTo>
                <a:cubicBezTo>
                  <a:pt x="77986" y="309563"/>
                  <a:pt x="83344" y="304205"/>
                  <a:pt x="83344" y="297656"/>
                </a:cubicBezTo>
                <a:lnTo>
                  <a:pt x="83344" y="273844"/>
                </a:lnTo>
                <a:cubicBezTo>
                  <a:pt x="83344" y="267295"/>
                  <a:pt x="77986" y="261938"/>
                  <a:pt x="71438" y="261938"/>
                </a:cubicBezTo>
                <a:lnTo>
                  <a:pt x="47625" y="261938"/>
                </a:lnTo>
                <a:cubicBezTo>
                  <a:pt x="41077" y="261938"/>
                  <a:pt x="35719" y="267295"/>
                  <a:pt x="35719" y="273844"/>
                </a:cubicBezTo>
                <a:close/>
                <a:moveTo>
                  <a:pt x="261938" y="261938"/>
                </a:moveTo>
                <a:cubicBezTo>
                  <a:pt x="255389" y="261938"/>
                  <a:pt x="250031" y="267295"/>
                  <a:pt x="250031" y="273844"/>
                </a:cubicBezTo>
                <a:lnTo>
                  <a:pt x="250031" y="297656"/>
                </a:lnTo>
                <a:cubicBezTo>
                  <a:pt x="250031" y="304205"/>
                  <a:pt x="255389" y="309563"/>
                  <a:pt x="261938" y="309563"/>
                </a:cubicBezTo>
                <a:lnTo>
                  <a:pt x="285750" y="309563"/>
                </a:lnTo>
                <a:cubicBezTo>
                  <a:pt x="292298" y="309563"/>
                  <a:pt x="297656" y="304205"/>
                  <a:pt x="297656" y="297656"/>
                </a:cubicBezTo>
                <a:lnTo>
                  <a:pt x="297656" y="273844"/>
                </a:lnTo>
                <a:cubicBezTo>
                  <a:pt x="297656" y="267295"/>
                  <a:pt x="292298" y="261938"/>
                  <a:pt x="285750" y="261938"/>
                </a:cubicBezTo>
                <a:lnTo>
                  <a:pt x="261938" y="261938"/>
                </a:lnTo>
                <a:close/>
                <a:moveTo>
                  <a:pt x="35719" y="178594"/>
                </a:moveTo>
                <a:lnTo>
                  <a:pt x="35719" y="202406"/>
                </a:lnTo>
                <a:cubicBezTo>
                  <a:pt x="35719" y="208955"/>
                  <a:pt x="41077" y="214313"/>
                  <a:pt x="47625" y="214313"/>
                </a:cubicBezTo>
                <a:lnTo>
                  <a:pt x="71438" y="214313"/>
                </a:lnTo>
                <a:cubicBezTo>
                  <a:pt x="77986" y="214313"/>
                  <a:pt x="83344" y="208955"/>
                  <a:pt x="83344" y="202406"/>
                </a:cubicBezTo>
                <a:lnTo>
                  <a:pt x="83344" y="178594"/>
                </a:lnTo>
                <a:cubicBezTo>
                  <a:pt x="83344" y="172045"/>
                  <a:pt x="77986" y="166688"/>
                  <a:pt x="71438" y="166688"/>
                </a:cubicBezTo>
                <a:lnTo>
                  <a:pt x="47625" y="166688"/>
                </a:lnTo>
                <a:cubicBezTo>
                  <a:pt x="41077" y="166688"/>
                  <a:pt x="35719" y="172045"/>
                  <a:pt x="35719" y="178594"/>
                </a:cubicBezTo>
                <a:close/>
                <a:moveTo>
                  <a:pt x="261938" y="166688"/>
                </a:moveTo>
                <a:cubicBezTo>
                  <a:pt x="255389" y="166688"/>
                  <a:pt x="250031" y="172045"/>
                  <a:pt x="250031" y="178594"/>
                </a:cubicBezTo>
                <a:lnTo>
                  <a:pt x="250031" y="202406"/>
                </a:lnTo>
                <a:cubicBezTo>
                  <a:pt x="250031" y="208955"/>
                  <a:pt x="255389" y="214313"/>
                  <a:pt x="261938" y="214313"/>
                </a:cubicBezTo>
                <a:lnTo>
                  <a:pt x="285750" y="214313"/>
                </a:lnTo>
                <a:cubicBezTo>
                  <a:pt x="292298" y="214313"/>
                  <a:pt x="297656" y="208955"/>
                  <a:pt x="297656" y="202406"/>
                </a:cubicBezTo>
                <a:lnTo>
                  <a:pt x="297656" y="178594"/>
                </a:lnTo>
                <a:cubicBezTo>
                  <a:pt x="297656" y="172045"/>
                  <a:pt x="292298" y="166688"/>
                  <a:pt x="285750" y="166688"/>
                </a:cubicBezTo>
                <a:lnTo>
                  <a:pt x="261938" y="166688"/>
                </a:lnTo>
                <a:close/>
                <a:moveTo>
                  <a:pt x="35719" y="83344"/>
                </a:moveTo>
                <a:lnTo>
                  <a:pt x="35719" y="107156"/>
                </a:lnTo>
                <a:cubicBezTo>
                  <a:pt x="35719" y="113705"/>
                  <a:pt x="41077" y="119063"/>
                  <a:pt x="47625" y="119063"/>
                </a:cubicBezTo>
                <a:lnTo>
                  <a:pt x="71438" y="119063"/>
                </a:lnTo>
                <a:cubicBezTo>
                  <a:pt x="77986" y="119063"/>
                  <a:pt x="83344" y="113705"/>
                  <a:pt x="83344" y="107156"/>
                </a:cubicBezTo>
                <a:lnTo>
                  <a:pt x="83344" y="83344"/>
                </a:lnTo>
                <a:cubicBezTo>
                  <a:pt x="83344" y="76795"/>
                  <a:pt x="77986" y="71438"/>
                  <a:pt x="71438" y="71438"/>
                </a:cubicBezTo>
                <a:lnTo>
                  <a:pt x="47625" y="71438"/>
                </a:lnTo>
                <a:cubicBezTo>
                  <a:pt x="41077" y="71438"/>
                  <a:pt x="35719" y="76795"/>
                  <a:pt x="35719" y="83344"/>
                </a:cubicBezTo>
                <a:close/>
                <a:moveTo>
                  <a:pt x="261938" y="71438"/>
                </a:moveTo>
                <a:cubicBezTo>
                  <a:pt x="255389" y="71438"/>
                  <a:pt x="250031" y="76795"/>
                  <a:pt x="250031" y="83344"/>
                </a:cubicBezTo>
                <a:lnTo>
                  <a:pt x="250031" y="107156"/>
                </a:lnTo>
                <a:cubicBezTo>
                  <a:pt x="250031" y="113705"/>
                  <a:pt x="255389" y="119063"/>
                  <a:pt x="261938" y="119063"/>
                </a:cubicBezTo>
                <a:lnTo>
                  <a:pt x="285750" y="119063"/>
                </a:lnTo>
                <a:cubicBezTo>
                  <a:pt x="292298" y="119063"/>
                  <a:pt x="297656" y="113705"/>
                  <a:pt x="297656" y="107156"/>
                </a:cubicBezTo>
                <a:lnTo>
                  <a:pt x="297656" y="83344"/>
                </a:lnTo>
                <a:cubicBezTo>
                  <a:pt x="297656" y="76795"/>
                  <a:pt x="292298" y="71438"/>
                  <a:pt x="285750" y="71438"/>
                </a:cubicBezTo>
                <a:lnTo>
                  <a:pt x="261938" y="71438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9" name="Text 6"/>
          <p:cNvSpPr/>
          <p:nvPr/>
        </p:nvSpPr>
        <p:spPr>
          <a:xfrm>
            <a:off x="609600" y="4381500"/>
            <a:ext cx="345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分析主角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635000" y="4861032"/>
            <a:ext cx="3429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指出其爱情类型</a:t>
            </a:r>
            <a:endParaRPr lang="en-US" sz="2400" dirty="0"/>
          </a:p>
        </p:txBody>
      </p:sp>
      <p:sp>
        <p:nvSpPr>
          <p:cNvPr id="11" name="Shape 8"/>
          <p:cNvSpPr/>
          <p:nvPr/>
        </p:nvSpPr>
        <p:spPr>
          <a:xfrm>
            <a:off x="4318000" y="3780461"/>
            <a:ext cx="3556000" cy="1510729"/>
          </a:xfrm>
          <a:custGeom>
            <a:avLst/>
            <a:gdLst/>
            <a:ahLst/>
            <a:cxnLst/>
            <a:rect l="l" t="t" r="r" b="b"/>
            <a:pathLst>
              <a:path w="3556000" h="1346200">
                <a:moveTo>
                  <a:pt x="101598" y="0"/>
                </a:moveTo>
                <a:lnTo>
                  <a:pt x="3454402" y="0"/>
                </a:lnTo>
                <a:cubicBezTo>
                  <a:pt x="3510513" y="0"/>
                  <a:pt x="3556000" y="45487"/>
                  <a:pt x="3556000" y="101598"/>
                </a:cubicBezTo>
                <a:lnTo>
                  <a:pt x="3556000" y="1244602"/>
                </a:lnTo>
                <a:cubicBezTo>
                  <a:pt x="3556000" y="1300713"/>
                  <a:pt x="3510513" y="1346200"/>
                  <a:pt x="3454402" y="1346200"/>
                </a:cubicBezTo>
                <a:lnTo>
                  <a:pt x="101598" y="1346200"/>
                </a:lnTo>
                <a:cubicBezTo>
                  <a:pt x="45487" y="1346200"/>
                  <a:pt x="0" y="1300713"/>
                  <a:pt x="0" y="1244602"/>
                </a:cubicBezTo>
                <a:lnTo>
                  <a:pt x="0" y="101598"/>
                </a:lnTo>
                <a:cubicBezTo>
                  <a:pt x="0" y="45487"/>
                  <a:pt x="45487" y="0"/>
                  <a:pt x="101598" y="0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5908675" y="38989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47625" y="47625"/>
                </a:moveTo>
                <a:cubicBezTo>
                  <a:pt x="47625" y="34454"/>
                  <a:pt x="36984" y="23812"/>
                  <a:pt x="23812" y="23812"/>
                </a:cubicBezTo>
                <a:cubicBezTo>
                  <a:pt x="10641" y="23812"/>
                  <a:pt x="0" y="34454"/>
                  <a:pt x="0" y="47625"/>
                </a:cubicBezTo>
                <a:lnTo>
                  <a:pt x="0" y="297656"/>
                </a:lnTo>
                <a:cubicBezTo>
                  <a:pt x="0" y="330547"/>
                  <a:pt x="26640" y="357188"/>
                  <a:pt x="59531" y="357188"/>
                </a:cubicBezTo>
                <a:lnTo>
                  <a:pt x="357188" y="357188"/>
                </a:lnTo>
                <a:cubicBezTo>
                  <a:pt x="370359" y="357188"/>
                  <a:pt x="381000" y="346546"/>
                  <a:pt x="381000" y="333375"/>
                </a:cubicBezTo>
                <a:cubicBezTo>
                  <a:pt x="381000" y="320204"/>
                  <a:pt x="370359" y="309563"/>
                  <a:pt x="357188" y="309563"/>
                </a:cubicBezTo>
                <a:lnTo>
                  <a:pt x="59531" y="309563"/>
                </a:lnTo>
                <a:cubicBezTo>
                  <a:pt x="52983" y="309563"/>
                  <a:pt x="47625" y="304205"/>
                  <a:pt x="47625" y="297656"/>
                </a:cubicBezTo>
                <a:lnTo>
                  <a:pt x="47625" y="47625"/>
                </a:lnTo>
                <a:close/>
                <a:moveTo>
                  <a:pt x="350193" y="112068"/>
                </a:moveTo>
                <a:cubicBezTo>
                  <a:pt x="359494" y="102766"/>
                  <a:pt x="359494" y="87660"/>
                  <a:pt x="350193" y="78358"/>
                </a:cubicBezTo>
                <a:cubicBezTo>
                  <a:pt x="340891" y="69056"/>
                  <a:pt x="325785" y="69056"/>
                  <a:pt x="316483" y="78358"/>
                </a:cubicBezTo>
                <a:lnTo>
                  <a:pt x="238125" y="156790"/>
                </a:lnTo>
                <a:lnTo>
                  <a:pt x="195411" y="114151"/>
                </a:lnTo>
                <a:cubicBezTo>
                  <a:pt x="186110" y="104849"/>
                  <a:pt x="171004" y="104849"/>
                  <a:pt x="161702" y="114151"/>
                </a:cubicBezTo>
                <a:lnTo>
                  <a:pt x="90264" y="185589"/>
                </a:lnTo>
                <a:cubicBezTo>
                  <a:pt x="80963" y="194890"/>
                  <a:pt x="80963" y="209996"/>
                  <a:pt x="90264" y="219298"/>
                </a:cubicBezTo>
                <a:cubicBezTo>
                  <a:pt x="99566" y="228600"/>
                  <a:pt x="114672" y="228600"/>
                  <a:pt x="123974" y="219298"/>
                </a:cubicBezTo>
                <a:lnTo>
                  <a:pt x="178594" y="164678"/>
                </a:lnTo>
                <a:lnTo>
                  <a:pt x="221307" y="207392"/>
                </a:lnTo>
                <a:cubicBezTo>
                  <a:pt x="230609" y="216694"/>
                  <a:pt x="245715" y="216694"/>
                  <a:pt x="255017" y="207392"/>
                </a:cubicBezTo>
                <a:lnTo>
                  <a:pt x="350267" y="112142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3" name="Text 10"/>
          <p:cNvSpPr/>
          <p:nvPr/>
        </p:nvSpPr>
        <p:spPr>
          <a:xfrm>
            <a:off x="4368800" y="4381500"/>
            <a:ext cx="345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追溯变化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4394200" y="4861032"/>
            <a:ext cx="3429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分析其爱情轨迹</a:t>
            </a:r>
            <a:endParaRPr lang="en-US" sz="2400" dirty="0"/>
          </a:p>
        </p:txBody>
      </p:sp>
      <p:sp>
        <p:nvSpPr>
          <p:cNvPr id="15" name="Shape 12"/>
          <p:cNvSpPr/>
          <p:nvPr/>
        </p:nvSpPr>
        <p:spPr>
          <a:xfrm>
            <a:off x="8077200" y="3780461"/>
            <a:ext cx="3556000" cy="1510729"/>
          </a:xfrm>
          <a:custGeom>
            <a:avLst/>
            <a:gdLst/>
            <a:ahLst/>
            <a:cxnLst/>
            <a:rect l="l" t="t" r="r" b="b"/>
            <a:pathLst>
              <a:path w="3556000" h="1346200">
                <a:moveTo>
                  <a:pt x="101598" y="0"/>
                </a:moveTo>
                <a:lnTo>
                  <a:pt x="3454402" y="0"/>
                </a:lnTo>
                <a:cubicBezTo>
                  <a:pt x="3510513" y="0"/>
                  <a:pt x="3556000" y="45487"/>
                  <a:pt x="3556000" y="101598"/>
                </a:cubicBezTo>
                <a:lnTo>
                  <a:pt x="3556000" y="1244602"/>
                </a:lnTo>
                <a:cubicBezTo>
                  <a:pt x="3556000" y="1300713"/>
                  <a:pt x="3510513" y="1346200"/>
                  <a:pt x="3454402" y="1346200"/>
                </a:cubicBezTo>
                <a:lnTo>
                  <a:pt x="101598" y="1346200"/>
                </a:lnTo>
                <a:cubicBezTo>
                  <a:pt x="45487" y="1346200"/>
                  <a:pt x="0" y="1300713"/>
                  <a:pt x="0" y="1244602"/>
                </a:cubicBezTo>
                <a:lnTo>
                  <a:pt x="0" y="101598"/>
                </a:lnTo>
                <a:cubicBezTo>
                  <a:pt x="0" y="45487"/>
                  <a:pt x="45487" y="0"/>
                  <a:pt x="101598" y="0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/>
        </p:spPr>
      </p:sp>
      <p:sp>
        <p:nvSpPr>
          <p:cNvPr id="16" name="Shape 13"/>
          <p:cNvSpPr/>
          <p:nvPr/>
        </p:nvSpPr>
        <p:spPr>
          <a:xfrm>
            <a:off x="9715500" y="38989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217959" y="285750"/>
                </a:moveTo>
                <a:cubicBezTo>
                  <a:pt x="223391" y="269156"/>
                  <a:pt x="234255" y="254124"/>
                  <a:pt x="246534" y="241176"/>
                </a:cubicBezTo>
                <a:cubicBezTo>
                  <a:pt x="270867" y="215578"/>
                  <a:pt x="285750" y="180975"/>
                  <a:pt x="285750" y="142875"/>
                </a:cubicBezTo>
                <a:cubicBezTo>
                  <a:pt x="285750" y="63996"/>
                  <a:pt x="221754" y="0"/>
                  <a:pt x="142875" y="0"/>
                </a:cubicBezTo>
                <a:cubicBezTo>
                  <a:pt x="63996" y="0"/>
                  <a:pt x="0" y="63996"/>
                  <a:pt x="0" y="142875"/>
                </a:cubicBezTo>
                <a:cubicBezTo>
                  <a:pt x="0" y="180975"/>
                  <a:pt x="14883" y="215578"/>
                  <a:pt x="39216" y="241176"/>
                </a:cubicBezTo>
                <a:cubicBezTo>
                  <a:pt x="51495" y="254124"/>
                  <a:pt x="62433" y="269156"/>
                  <a:pt x="67791" y="285750"/>
                </a:cubicBezTo>
                <a:lnTo>
                  <a:pt x="217884" y="285750"/>
                </a:lnTo>
                <a:close/>
                <a:moveTo>
                  <a:pt x="214313" y="321469"/>
                </a:moveTo>
                <a:lnTo>
                  <a:pt x="71438" y="321469"/>
                </a:lnTo>
                <a:lnTo>
                  <a:pt x="71438" y="333375"/>
                </a:lnTo>
                <a:cubicBezTo>
                  <a:pt x="71438" y="366266"/>
                  <a:pt x="98078" y="392906"/>
                  <a:pt x="130969" y="392906"/>
                </a:cubicBezTo>
                <a:lnTo>
                  <a:pt x="154781" y="392906"/>
                </a:lnTo>
                <a:cubicBezTo>
                  <a:pt x="187672" y="392906"/>
                  <a:pt x="214313" y="366266"/>
                  <a:pt x="214313" y="333375"/>
                </a:cubicBezTo>
                <a:lnTo>
                  <a:pt x="214313" y="321469"/>
                </a:lnTo>
                <a:close/>
                <a:moveTo>
                  <a:pt x="136922" y="83344"/>
                </a:moveTo>
                <a:cubicBezTo>
                  <a:pt x="107305" y="83344"/>
                  <a:pt x="83344" y="107305"/>
                  <a:pt x="83344" y="136922"/>
                </a:cubicBezTo>
                <a:cubicBezTo>
                  <a:pt x="83344" y="146819"/>
                  <a:pt x="75381" y="154781"/>
                  <a:pt x="65484" y="154781"/>
                </a:cubicBezTo>
                <a:cubicBezTo>
                  <a:pt x="55587" y="154781"/>
                  <a:pt x="47625" y="146819"/>
                  <a:pt x="47625" y="136922"/>
                </a:cubicBezTo>
                <a:cubicBezTo>
                  <a:pt x="47625" y="87585"/>
                  <a:pt x="87585" y="47625"/>
                  <a:pt x="136922" y="47625"/>
                </a:cubicBezTo>
                <a:cubicBezTo>
                  <a:pt x="146819" y="47625"/>
                  <a:pt x="154781" y="55587"/>
                  <a:pt x="154781" y="65484"/>
                </a:cubicBezTo>
                <a:cubicBezTo>
                  <a:pt x="154781" y="75381"/>
                  <a:pt x="146819" y="83344"/>
                  <a:pt x="136922" y="83344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7" name="Text 14"/>
          <p:cNvSpPr/>
          <p:nvPr/>
        </p:nvSpPr>
        <p:spPr>
          <a:xfrm>
            <a:off x="8128000" y="4381500"/>
            <a:ext cx="345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提出建议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8153400" y="4861032"/>
            <a:ext cx="3429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为其关系出谋划策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333500"/>
            <a:ext cx="5918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课程预告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28600" y="2152792"/>
            <a:ext cx="579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穿越时间，探索依恋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254000" y="2888178"/>
            <a:ext cx="6078405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今天，我们用三维透镜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静态解构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了爱情。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254000" y="3612078"/>
            <a:ext cx="6557765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下一课，我们将</a:t>
            </a:r>
            <a:r>
              <a:rPr lang="en-US" sz="2400" dirty="0">
                <a:solidFill>
                  <a:srgbClr val="333333"/>
                </a:solidFill>
                <a:highlight>
                  <a:srgbClr val="ADD8E6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穿越时间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，探索我们的爱情模式如何在童年就已埋下种子。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228601" y="4615378"/>
            <a:ext cx="576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探索'依恋理论'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254001" y="5174178"/>
            <a:ext cx="655776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4A556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看看你是安全型、回避型，还是焦虑型依恋？</a:t>
            </a:r>
            <a:endParaRPr lang="en-US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532ABCF-3193-BAFB-FBD2-56C4FA403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5474" r="4992" b="5123"/>
          <a:stretch>
            <a:fillRect/>
          </a:stretch>
        </p:blipFill>
        <p:spPr bwMode="auto">
          <a:xfrm>
            <a:off x="7051092" y="1211601"/>
            <a:ext cx="4422221" cy="448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70" y="548640"/>
            <a:ext cx="5930265" cy="59302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18130" y="1854835"/>
            <a:ext cx="6364605" cy="14852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B92F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8895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5" name="Text 2"/>
          <p:cNvSpPr/>
          <p:nvPr/>
        </p:nvSpPr>
        <p:spPr>
          <a:xfrm>
            <a:off x="68895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898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88898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8900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9" name="Text 6"/>
          <p:cNvSpPr/>
          <p:nvPr/>
        </p:nvSpPr>
        <p:spPr>
          <a:xfrm>
            <a:off x="108900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8903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1" name="Text 8"/>
          <p:cNvSpPr/>
          <p:nvPr/>
        </p:nvSpPr>
        <p:spPr>
          <a:xfrm>
            <a:off x="128903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13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818130" y="3341370"/>
            <a:ext cx="6614160" cy="837565"/>
          </a:xfrm>
          <a:prstGeom prst="rect">
            <a:avLst/>
          </a:prstGeom>
          <a:noFill/>
          <a:ln/>
        </p:spPr>
        <p:txBody>
          <a:bodyPr wrap="square" lIns="99695" tIns="49784" rIns="99695" bIns="49784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5" name="Image 3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290" y="3691255"/>
            <a:ext cx="1725295" cy="142113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650" y="6040755"/>
            <a:ext cx="19253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313545" y="6053455"/>
            <a:ext cx="2731770" cy="3683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18" name="Image 4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550" y="6142990"/>
            <a:ext cx="6539865" cy="163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378467" y="3656211"/>
            <a:ext cx="5275947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 err="1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测评激活：看见自己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510632"/>
            <a:ext cx="59944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量表入场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2387600"/>
            <a:ext cx="5842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5分钟画出你的爱情成分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3999" y="3378398"/>
            <a:ext cx="5994400" cy="7699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课堂伊始，我们先来完成一份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《爱情三元论量表》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。这不是考试，没有优劣，只是为了帮你找到探索的起点。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253999" y="4546401"/>
            <a:ext cx="5994400" cy="6416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4A556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这份量表将为你当下的情感状态画一幅“成分分析图”，它是我们解开爱情密码的第一把钥匙。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 rot="-180000">
            <a:off x="6988324" y="919607"/>
            <a:ext cx="3810000" cy="4826000"/>
          </a:xfrm>
          <a:custGeom>
            <a:avLst/>
            <a:gdLst/>
            <a:ahLst/>
            <a:cxnLst/>
            <a:rect l="l" t="t" r="r" b="b"/>
            <a:pathLst>
              <a:path w="3810000" h="4826000">
                <a:moveTo>
                  <a:pt x="152400" y="0"/>
                </a:moveTo>
                <a:lnTo>
                  <a:pt x="3657600" y="0"/>
                </a:lnTo>
                <a:cubicBezTo>
                  <a:pt x="3741712" y="0"/>
                  <a:pt x="3810000" y="68288"/>
                  <a:pt x="3810000" y="152400"/>
                </a:cubicBezTo>
                <a:lnTo>
                  <a:pt x="3810000" y="4673600"/>
                </a:lnTo>
                <a:cubicBezTo>
                  <a:pt x="3810000" y="4757712"/>
                  <a:pt x="3741712" y="4826000"/>
                  <a:pt x="3657600" y="4826000"/>
                </a:cubicBezTo>
                <a:lnTo>
                  <a:pt x="152400" y="4826000"/>
                </a:lnTo>
                <a:cubicBezTo>
                  <a:pt x="68288" y="4826000"/>
                  <a:pt x="0" y="4757712"/>
                  <a:pt x="0" y="4673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E6E6FA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Shape 5"/>
          <p:cNvSpPr/>
          <p:nvPr/>
        </p:nvSpPr>
        <p:spPr>
          <a:xfrm rot="-180000">
            <a:off x="7201881" y="1133163"/>
            <a:ext cx="3403600" cy="4419600"/>
          </a:xfrm>
          <a:custGeom>
            <a:avLst/>
            <a:gdLst/>
            <a:ahLst/>
            <a:cxnLst/>
            <a:rect l="l" t="t" r="r" b="b"/>
            <a:pathLst>
              <a:path w="3403600" h="4419600">
                <a:moveTo>
                  <a:pt x="101597" y="0"/>
                </a:moveTo>
                <a:lnTo>
                  <a:pt x="3302003" y="0"/>
                </a:lnTo>
                <a:cubicBezTo>
                  <a:pt x="3358113" y="0"/>
                  <a:pt x="3403600" y="45487"/>
                  <a:pt x="3403600" y="101597"/>
                </a:cubicBezTo>
                <a:lnTo>
                  <a:pt x="3403600" y="4318003"/>
                </a:lnTo>
                <a:cubicBezTo>
                  <a:pt x="3403600" y="4374113"/>
                  <a:pt x="3358113" y="4419600"/>
                  <a:pt x="3302003" y="4419600"/>
                </a:cubicBezTo>
                <a:lnTo>
                  <a:pt x="101597" y="4419600"/>
                </a:lnTo>
                <a:cubicBezTo>
                  <a:pt x="45487" y="4419600"/>
                  <a:pt x="0" y="4374113"/>
                  <a:pt x="0" y="43180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/>
        </p:spPr>
      </p:sp>
      <p:sp>
        <p:nvSpPr>
          <p:cNvPr id="9" name="Text 6"/>
          <p:cNvSpPr/>
          <p:nvPr/>
        </p:nvSpPr>
        <p:spPr>
          <a:xfrm rot="-180000">
            <a:off x="7301137" y="1346719"/>
            <a:ext cx="322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D8BFD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爱情三元论量表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 rot="-180000">
            <a:off x="7444682" y="1904754"/>
            <a:ext cx="2997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1. 想到TA，我会心跳加速...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 rot="-180000">
            <a:off x="7465951" y="2310597"/>
            <a:ext cx="2997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2. 我愿意和TA分享我的秘密...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 rot="-180000">
            <a:off x="7487221" y="2716440"/>
            <a:ext cx="2997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3. 我计划过和TA的未来...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 rot="-180000">
            <a:off x="7508490" y="3122283"/>
            <a:ext cx="2997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99A1A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...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 rot="-180000">
            <a:off x="7532418" y="3578856"/>
            <a:ext cx="29972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6A728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(请勾选符合你现状的描述)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34000" y="1088918"/>
            <a:ext cx="190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悬念提问</a:t>
            </a:r>
            <a:endParaRPr lang="en-US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4572000" y="2006600"/>
            <a:ext cx="3302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你的爱情，缺了哪块拼图？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362200" y="27686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D8BFD8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3"/>
          <p:cNvSpPr/>
          <p:nvPr/>
        </p:nvSpPr>
        <p:spPr>
          <a:xfrm>
            <a:off x="2771775" y="31496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143321" y="-23574"/>
                </a:moveTo>
                <a:cubicBezTo>
                  <a:pt x="151626" y="-30540"/>
                  <a:pt x="163860" y="-30272"/>
                  <a:pt x="171807" y="-22771"/>
                </a:cubicBezTo>
                <a:cubicBezTo>
                  <a:pt x="182791" y="-12412"/>
                  <a:pt x="192613" y="-982"/>
                  <a:pt x="202079" y="10626"/>
                </a:cubicBezTo>
                <a:cubicBezTo>
                  <a:pt x="214134" y="25360"/>
                  <a:pt x="228600" y="44827"/>
                  <a:pt x="242530" y="67955"/>
                </a:cubicBezTo>
                <a:cubicBezTo>
                  <a:pt x="247174" y="61883"/>
                  <a:pt x="251460" y="56525"/>
                  <a:pt x="255210" y="51971"/>
                </a:cubicBezTo>
                <a:cubicBezTo>
                  <a:pt x="256193" y="50810"/>
                  <a:pt x="257175" y="49560"/>
                  <a:pt x="258157" y="48310"/>
                </a:cubicBezTo>
                <a:cubicBezTo>
                  <a:pt x="265212" y="39559"/>
                  <a:pt x="273963" y="28575"/>
                  <a:pt x="285661" y="28575"/>
                </a:cubicBezTo>
                <a:cubicBezTo>
                  <a:pt x="297626" y="28575"/>
                  <a:pt x="306020" y="39201"/>
                  <a:pt x="313164" y="48310"/>
                </a:cubicBezTo>
                <a:cubicBezTo>
                  <a:pt x="314325" y="49828"/>
                  <a:pt x="315486" y="51256"/>
                  <a:pt x="316647" y="52596"/>
                </a:cubicBezTo>
                <a:cubicBezTo>
                  <a:pt x="325844" y="63669"/>
                  <a:pt x="338078" y="79653"/>
                  <a:pt x="350312" y="99387"/>
                </a:cubicBezTo>
                <a:cubicBezTo>
                  <a:pt x="374600" y="138589"/>
                  <a:pt x="399961" y="194399"/>
                  <a:pt x="399961" y="257086"/>
                </a:cubicBezTo>
                <a:cubicBezTo>
                  <a:pt x="399961" y="367546"/>
                  <a:pt x="310396" y="457111"/>
                  <a:pt x="199936" y="457111"/>
                </a:cubicBezTo>
                <a:cubicBezTo>
                  <a:pt x="89475" y="457111"/>
                  <a:pt x="0" y="367635"/>
                  <a:pt x="0" y="257175"/>
                </a:cubicBezTo>
                <a:cubicBezTo>
                  <a:pt x="0" y="175826"/>
                  <a:pt x="36701" y="105370"/>
                  <a:pt x="71884" y="56257"/>
                </a:cubicBezTo>
                <a:cubicBezTo>
                  <a:pt x="89654" y="31522"/>
                  <a:pt x="107335" y="11698"/>
                  <a:pt x="120640" y="-1875"/>
                </a:cubicBezTo>
                <a:cubicBezTo>
                  <a:pt x="127962" y="-9376"/>
                  <a:pt x="135374" y="-16788"/>
                  <a:pt x="143411" y="-23485"/>
                </a:cubicBezTo>
                <a:close/>
                <a:moveTo>
                  <a:pt x="201543" y="371475"/>
                </a:moveTo>
                <a:cubicBezTo>
                  <a:pt x="224135" y="371475"/>
                  <a:pt x="244138" y="365224"/>
                  <a:pt x="262979" y="352723"/>
                </a:cubicBezTo>
                <a:cubicBezTo>
                  <a:pt x="300573" y="326469"/>
                  <a:pt x="310664" y="273963"/>
                  <a:pt x="288072" y="232708"/>
                </a:cubicBezTo>
                <a:cubicBezTo>
                  <a:pt x="284053" y="224671"/>
                  <a:pt x="273784" y="224135"/>
                  <a:pt x="267980" y="230922"/>
                </a:cubicBezTo>
                <a:lnTo>
                  <a:pt x="245477" y="257086"/>
                </a:lnTo>
                <a:cubicBezTo>
                  <a:pt x="239584" y="263872"/>
                  <a:pt x="228957" y="263694"/>
                  <a:pt x="223421" y="256639"/>
                </a:cubicBezTo>
                <a:cubicBezTo>
                  <a:pt x="207972" y="236905"/>
                  <a:pt x="179576" y="200918"/>
                  <a:pt x="165110" y="182523"/>
                </a:cubicBezTo>
                <a:cubicBezTo>
                  <a:pt x="160288" y="176361"/>
                  <a:pt x="151537" y="175379"/>
                  <a:pt x="145911" y="180826"/>
                </a:cubicBezTo>
                <a:cubicBezTo>
                  <a:pt x="129570" y="196721"/>
                  <a:pt x="99923" y="231547"/>
                  <a:pt x="99923" y="273963"/>
                </a:cubicBezTo>
                <a:cubicBezTo>
                  <a:pt x="99923" y="335220"/>
                  <a:pt x="145107" y="371475"/>
                  <a:pt x="201454" y="37147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2768600" y="4089400"/>
            <a:ext cx="60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激情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5486400" y="27686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E6E6FA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5867400" y="3149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15205" y="77778"/>
                </a:moveTo>
                <a:lnTo>
                  <a:pt x="228600" y="96262"/>
                </a:lnTo>
                <a:lnTo>
                  <a:pt x="241995" y="77778"/>
                </a:lnTo>
                <a:cubicBezTo>
                  <a:pt x="264319" y="46881"/>
                  <a:pt x="300216" y="28575"/>
                  <a:pt x="338346" y="28575"/>
                </a:cubicBezTo>
                <a:cubicBezTo>
                  <a:pt x="403979" y="28575"/>
                  <a:pt x="457200" y="81796"/>
                  <a:pt x="457200" y="147429"/>
                </a:cubicBezTo>
                <a:lnTo>
                  <a:pt x="457200" y="149751"/>
                </a:lnTo>
                <a:cubicBezTo>
                  <a:pt x="457200" y="249942"/>
                  <a:pt x="332274" y="366296"/>
                  <a:pt x="267087" y="416034"/>
                </a:cubicBezTo>
                <a:cubicBezTo>
                  <a:pt x="256014" y="424428"/>
                  <a:pt x="242441" y="428625"/>
                  <a:pt x="228600" y="428625"/>
                </a:cubicBezTo>
                <a:cubicBezTo>
                  <a:pt x="214759" y="428625"/>
                  <a:pt x="201097" y="424517"/>
                  <a:pt x="190113" y="416034"/>
                </a:cubicBezTo>
                <a:cubicBezTo>
                  <a:pt x="124926" y="366296"/>
                  <a:pt x="0" y="249942"/>
                  <a:pt x="0" y="149751"/>
                </a:cubicBezTo>
                <a:lnTo>
                  <a:pt x="0" y="147429"/>
                </a:lnTo>
                <a:cubicBezTo>
                  <a:pt x="0" y="81796"/>
                  <a:pt x="53221" y="28575"/>
                  <a:pt x="118854" y="28575"/>
                </a:cubicBezTo>
                <a:cubicBezTo>
                  <a:pt x="156984" y="28575"/>
                  <a:pt x="192881" y="46881"/>
                  <a:pt x="215205" y="7777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0" name="Text 7"/>
          <p:cNvSpPr/>
          <p:nvPr/>
        </p:nvSpPr>
        <p:spPr>
          <a:xfrm>
            <a:off x="5892800" y="4089400"/>
            <a:ext cx="60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亲密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8610600" y="27686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ADD8E6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Shape 9"/>
          <p:cNvSpPr/>
          <p:nvPr/>
        </p:nvSpPr>
        <p:spPr>
          <a:xfrm>
            <a:off x="8991600" y="3149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57150" y="185738"/>
                </a:moveTo>
                <a:cubicBezTo>
                  <a:pt x="57150" y="192703"/>
                  <a:pt x="61079" y="202436"/>
                  <a:pt x="72420" y="212794"/>
                </a:cubicBezTo>
                <a:cubicBezTo>
                  <a:pt x="112961" y="191185"/>
                  <a:pt x="168593" y="178594"/>
                  <a:pt x="228600" y="178594"/>
                </a:cubicBezTo>
                <a:cubicBezTo>
                  <a:pt x="288608" y="178594"/>
                  <a:pt x="344239" y="191185"/>
                  <a:pt x="384780" y="212794"/>
                </a:cubicBezTo>
                <a:cubicBezTo>
                  <a:pt x="396210" y="202436"/>
                  <a:pt x="400050" y="192703"/>
                  <a:pt x="400050" y="185738"/>
                </a:cubicBezTo>
                <a:cubicBezTo>
                  <a:pt x="400050" y="174754"/>
                  <a:pt x="390406" y="157163"/>
                  <a:pt x="357277" y="140553"/>
                </a:cubicBezTo>
                <a:cubicBezTo>
                  <a:pt x="325844" y="124837"/>
                  <a:pt x="280392" y="114300"/>
                  <a:pt x="228600" y="114300"/>
                </a:cubicBezTo>
                <a:cubicBezTo>
                  <a:pt x="176808" y="114300"/>
                  <a:pt x="131356" y="124837"/>
                  <a:pt x="99923" y="140553"/>
                </a:cubicBezTo>
                <a:cubicBezTo>
                  <a:pt x="66794" y="157163"/>
                  <a:pt x="57150" y="174754"/>
                  <a:pt x="57150" y="185738"/>
                </a:cubicBezTo>
                <a:close/>
                <a:moveTo>
                  <a:pt x="228600" y="221456"/>
                </a:moveTo>
                <a:cubicBezTo>
                  <a:pt x="186630" y="221456"/>
                  <a:pt x="148858" y="228243"/>
                  <a:pt x="118854" y="239048"/>
                </a:cubicBezTo>
                <a:cubicBezTo>
                  <a:pt x="148501" y="250121"/>
                  <a:pt x="186452" y="257175"/>
                  <a:pt x="228600" y="257175"/>
                </a:cubicBezTo>
                <a:cubicBezTo>
                  <a:pt x="270748" y="257175"/>
                  <a:pt x="308699" y="250210"/>
                  <a:pt x="338346" y="239048"/>
                </a:cubicBezTo>
                <a:cubicBezTo>
                  <a:pt x="308342" y="228243"/>
                  <a:pt x="270570" y="221456"/>
                  <a:pt x="228600" y="221456"/>
                </a:cubicBezTo>
                <a:close/>
                <a:moveTo>
                  <a:pt x="0" y="185738"/>
                </a:moveTo>
                <a:cubicBezTo>
                  <a:pt x="0" y="141446"/>
                  <a:pt x="35183" y="109121"/>
                  <a:pt x="74384" y="89475"/>
                </a:cubicBezTo>
                <a:cubicBezTo>
                  <a:pt x="115282" y="69026"/>
                  <a:pt x="169932" y="57150"/>
                  <a:pt x="228600" y="57150"/>
                </a:cubicBezTo>
                <a:cubicBezTo>
                  <a:pt x="287268" y="57150"/>
                  <a:pt x="341918" y="69026"/>
                  <a:pt x="382816" y="89475"/>
                </a:cubicBezTo>
                <a:cubicBezTo>
                  <a:pt x="422017" y="109121"/>
                  <a:pt x="457200" y="141446"/>
                  <a:pt x="457200" y="185738"/>
                </a:cubicBezTo>
                <a:lnTo>
                  <a:pt x="457200" y="271463"/>
                </a:lnTo>
                <a:cubicBezTo>
                  <a:pt x="457200" y="315754"/>
                  <a:pt x="422017" y="348079"/>
                  <a:pt x="382816" y="367725"/>
                </a:cubicBezTo>
                <a:cubicBezTo>
                  <a:pt x="341828" y="388174"/>
                  <a:pt x="287268" y="400050"/>
                  <a:pt x="228600" y="400050"/>
                </a:cubicBezTo>
                <a:cubicBezTo>
                  <a:pt x="169932" y="400050"/>
                  <a:pt x="115282" y="388174"/>
                  <a:pt x="74384" y="367725"/>
                </a:cubicBezTo>
                <a:cubicBezTo>
                  <a:pt x="35183" y="348079"/>
                  <a:pt x="0" y="315754"/>
                  <a:pt x="0" y="271463"/>
                </a:cubicBezTo>
                <a:lnTo>
                  <a:pt x="0" y="185738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3" name="Text 10"/>
          <p:cNvSpPr/>
          <p:nvPr/>
        </p:nvSpPr>
        <p:spPr>
          <a:xfrm>
            <a:off x="9017000" y="4089400"/>
            <a:ext cx="60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承诺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3007331" y="5175964"/>
            <a:ext cx="6558337" cy="5349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如果爱情是一种配方，你的三味原料比例如何？</a:t>
            </a:r>
            <a:endParaRPr lang="en-US" sz="2400" dirty="0"/>
          </a:p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这个理论，即将为你揭晓答案。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656211"/>
            <a:ext cx="5143500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理论可视：爱情三角形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7272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拆解核心：斯滕伯格的爱情三角形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1693333" y="27940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D8BFD8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2001308" y="30734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143321" y="-23574"/>
                </a:moveTo>
                <a:cubicBezTo>
                  <a:pt x="151626" y="-30540"/>
                  <a:pt x="163860" y="-30272"/>
                  <a:pt x="171807" y="-22771"/>
                </a:cubicBezTo>
                <a:cubicBezTo>
                  <a:pt x="182791" y="-12412"/>
                  <a:pt x="192613" y="-982"/>
                  <a:pt x="202079" y="10626"/>
                </a:cubicBezTo>
                <a:cubicBezTo>
                  <a:pt x="214134" y="25360"/>
                  <a:pt x="228600" y="44827"/>
                  <a:pt x="242530" y="67955"/>
                </a:cubicBezTo>
                <a:cubicBezTo>
                  <a:pt x="247174" y="61883"/>
                  <a:pt x="251460" y="56525"/>
                  <a:pt x="255210" y="51971"/>
                </a:cubicBezTo>
                <a:cubicBezTo>
                  <a:pt x="256193" y="50810"/>
                  <a:pt x="257175" y="49560"/>
                  <a:pt x="258157" y="48310"/>
                </a:cubicBezTo>
                <a:cubicBezTo>
                  <a:pt x="265212" y="39559"/>
                  <a:pt x="273963" y="28575"/>
                  <a:pt x="285661" y="28575"/>
                </a:cubicBezTo>
                <a:cubicBezTo>
                  <a:pt x="297626" y="28575"/>
                  <a:pt x="306020" y="39201"/>
                  <a:pt x="313164" y="48310"/>
                </a:cubicBezTo>
                <a:cubicBezTo>
                  <a:pt x="314325" y="49828"/>
                  <a:pt x="315486" y="51256"/>
                  <a:pt x="316647" y="52596"/>
                </a:cubicBezTo>
                <a:cubicBezTo>
                  <a:pt x="325844" y="63669"/>
                  <a:pt x="338078" y="79653"/>
                  <a:pt x="350312" y="99387"/>
                </a:cubicBezTo>
                <a:cubicBezTo>
                  <a:pt x="374600" y="138589"/>
                  <a:pt x="399961" y="194399"/>
                  <a:pt x="399961" y="257086"/>
                </a:cubicBezTo>
                <a:cubicBezTo>
                  <a:pt x="399961" y="367546"/>
                  <a:pt x="310396" y="457111"/>
                  <a:pt x="199936" y="457111"/>
                </a:cubicBezTo>
                <a:cubicBezTo>
                  <a:pt x="89475" y="457111"/>
                  <a:pt x="0" y="367635"/>
                  <a:pt x="0" y="257175"/>
                </a:cubicBezTo>
                <a:cubicBezTo>
                  <a:pt x="0" y="175826"/>
                  <a:pt x="36701" y="105370"/>
                  <a:pt x="71884" y="56257"/>
                </a:cubicBezTo>
                <a:cubicBezTo>
                  <a:pt x="89654" y="31522"/>
                  <a:pt x="107335" y="11698"/>
                  <a:pt x="120640" y="-1875"/>
                </a:cubicBezTo>
                <a:cubicBezTo>
                  <a:pt x="127962" y="-9376"/>
                  <a:pt x="135374" y="-16788"/>
                  <a:pt x="143411" y="-23485"/>
                </a:cubicBezTo>
                <a:close/>
                <a:moveTo>
                  <a:pt x="201543" y="371475"/>
                </a:moveTo>
                <a:cubicBezTo>
                  <a:pt x="224135" y="371475"/>
                  <a:pt x="244138" y="365224"/>
                  <a:pt x="262979" y="352723"/>
                </a:cubicBezTo>
                <a:cubicBezTo>
                  <a:pt x="300573" y="326469"/>
                  <a:pt x="310664" y="273963"/>
                  <a:pt x="288072" y="232708"/>
                </a:cubicBezTo>
                <a:cubicBezTo>
                  <a:pt x="284053" y="224671"/>
                  <a:pt x="273784" y="224135"/>
                  <a:pt x="267980" y="230922"/>
                </a:cubicBezTo>
                <a:lnTo>
                  <a:pt x="245477" y="257086"/>
                </a:lnTo>
                <a:cubicBezTo>
                  <a:pt x="239584" y="263872"/>
                  <a:pt x="228957" y="263694"/>
                  <a:pt x="223421" y="256639"/>
                </a:cubicBezTo>
                <a:cubicBezTo>
                  <a:pt x="207972" y="236905"/>
                  <a:pt x="179576" y="200918"/>
                  <a:pt x="165110" y="182523"/>
                </a:cubicBezTo>
                <a:cubicBezTo>
                  <a:pt x="160288" y="176361"/>
                  <a:pt x="151537" y="175379"/>
                  <a:pt x="145911" y="180826"/>
                </a:cubicBezTo>
                <a:cubicBezTo>
                  <a:pt x="129570" y="196721"/>
                  <a:pt x="99923" y="231547"/>
                  <a:pt x="99923" y="273963"/>
                </a:cubicBezTo>
                <a:cubicBezTo>
                  <a:pt x="99923" y="335220"/>
                  <a:pt x="145107" y="371475"/>
                  <a:pt x="201454" y="37147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" name="Text 3"/>
          <p:cNvSpPr/>
          <p:nvPr/>
        </p:nvSpPr>
        <p:spPr>
          <a:xfrm>
            <a:off x="1210469" y="3962400"/>
            <a:ext cx="198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激情 (Passion)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29684" y="4888029"/>
            <a:ext cx="3492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爱情的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发动机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，是情绪上的着迷，包括强烈的渴望、吸引和性冲动。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5486400" y="25400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E6E6FA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5791200" y="28448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286941" y="103703"/>
                </a:moveTo>
                <a:lnTo>
                  <a:pt x="304800" y="128349"/>
                </a:lnTo>
                <a:lnTo>
                  <a:pt x="322659" y="103703"/>
                </a:lnTo>
                <a:cubicBezTo>
                  <a:pt x="352425" y="62508"/>
                  <a:pt x="400288" y="38100"/>
                  <a:pt x="451128" y="38100"/>
                </a:cubicBezTo>
                <a:cubicBezTo>
                  <a:pt x="538639" y="38100"/>
                  <a:pt x="609600" y="109061"/>
                  <a:pt x="609600" y="196572"/>
                </a:cubicBezTo>
                <a:lnTo>
                  <a:pt x="609600" y="199668"/>
                </a:lnTo>
                <a:cubicBezTo>
                  <a:pt x="609600" y="333256"/>
                  <a:pt x="443032" y="488394"/>
                  <a:pt x="356116" y="554712"/>
                </a:cubicBezTo>
                <a:cubicBezTo>
                  <a:pt x="341352" y="565904"/>
                  <a:pt x="323255" y="571500"/>
                  <a:pt x="304800" y="571500"/>
                </a:cubicBezTo>
                <a:cubicBezTo>
                  <a:pt x="286345" y="571500"/>
                  <a:pt x="268129" y="566023"/>
                  <a:pt x="253484" y="554712"/>
                </a:cubicBezTo>
                <a:cubicBezTo>
                  <a:pt x="166568" y="488394"/>
                  <a:pt x="0" y="333256"/>
                  <a:pt x="0" y="199668"/>
                </a:cubicBezTo>
                <a:lnTo>
                  <a:pt x="0" y="196572"/>
                </a:lnTo>
                <a:cubicBezTo>
                  <a:pt x="0" y="109061"/>
                  <a:pt x="70961" y="38100"/>
                  <a:pt x="158472" y="38100"/>
                </a:cubicBezTo>
                <a:cubicBezTo>
                  <a:pt x="209312" y="38100"/>
                  <a:pt x="257175" y="62508"/>
                  <a:pt x="286941" y="103703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0" name="Text 7"/>
          <p:cNvSpPr/>
          <p:nvPr/>
        </p:nvSpPr>
        <p:spPr>
          <a:xfrm>
            <a:off x="5037402" y="3911600"/>
            <a:ext cx="2120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亲密 (Intimacy)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351867" y="4800600"/>
            <a:ext cx="3492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爱情的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稳定剂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，是心理上互相喜欢的感觉，包括理解、支持、分享和连接。</a:t>
            </a:r>
            <a:endParaRPr lang="en-US" sz="2000" dirty="0"/>
          </a:p>
        </p:txBody>
      </p:sp>
      <p:sp>
        <p:nvSpPr>
          <p:cNvPr id="12" name="Shape 9"/>
          <p:cNvSpPr/>
          <p:nvPr/>
        </p:nvSpPr>
        <p:spPr>
          <a:xfrm>
            <a:off x="9482667" y="27940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ADD8E6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9762067" y="30734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57150" y="185738"/>
                </a:moveTo>
                <a:cubicBezTo>
                  <a:pt x="57150" y="192703"/>
                  <a:pt x="61079" y="202436"/>
                  <a:pt x="72420" y="212794"/>
                </a:cubicBezTo>
                <a:cubicBezTo>
                  <a:pt x="112961" y="191185"/>
                  <a:pt x="168593" y="178594"/>
                  <a:pt x="228600" y="178594"/>
                </a:cubicBezTo>
                <a:cubicBezTo>
                  <a:pt x="288608" y="178594"/>
                  <a:pt x="344239" y="191185"/>
                  <a:pt x="384780" y="212794"/>
                </a:cubicBezTo>
                <a:cubicBezTo>
                  <a:pt x="396210" y="202436"/>
                  <a:pt x="400050" y="192703"/>
                  <a:pt x="400050" y="185738"/>
                </a:cubicBezTo>
                <a:cubicBezTo>
                  <a:pt x="400050" y="174754"/>
                  <a:pt x="390406" y="157163"/>
                  <a:pt x="357277" y="140553"/>
                </a:cubicBezTo>
                <a:cubicBezTo>
                  <a:pt x="325844" y="124837"/>
                  <a:pt x="280392" y="114300"/>
                  <a:pt x="228600" y="114300"/>
                </a:cubicBezTo>
                <a:cubicBezTo>
                  <a:pt x="176808" y="114300"/>
                  <a:pt x="131356" y="124837"/>
                  <a:pt x="99923" y="140553"/>
                </a:cubicBezTo>
                <a:cubicBezTo>
                  <a:pt x="66794" y="157163"/>
                  <a:pt x="57150" y="174754"/>
                  <a:pt x="57150" y="185738"/>
                </a:cubicBezTo>
                <a:close/>
                <a:moveTo>
                  <a:pt x="228600" y="221456"/>
                </a:moveTo>
                <a:cubicBezTo>
                  <a:pt x="186630" y="221456"/>
                  <a:pt x="148858" y="228243"/>
                  <a:pt x="118854" y="239048"/>
                </a:cubicBezTo>
                <a:cubicBezTo>
                  <a:pt x="148501" y="250121"/>
                  <a:pt x="186452" y="257175"/>
                  <a:pt x="228600" y="257175"/>
                </a:cubicBezTo>
                <a:cubicBezTo>
                  <a:pt x="270748" y="257175"/>
                  <a:pt x="308699" y="250210"/>
                  <a:pt x="338346" y="239048"/>
                </a:cubicBezTo>
                <a:cubicBezTo>
                  <a:pt x="308342" y="228243"/>
                  <a:pt x="270570" y="221456"/>
                  <a:pt x="228600" y="221456"/>
                </a:cubicBezTo>
                <a:close/>
                <a:moveTo>
                  <a:pt x="0" y="185738"/>
                </a:moveTo>
                <a:cubicBezTo>
                  <a:pt x="0" y="141446"/>
                  <a:pt x="35183" y="109121"/>
                  <a:pt x="74384" y="89475"/>
                </a:cubicBezTo>
                <a:cubicBezTo>
                  <a:pt x="115282" y="69026"/>
                  <a:pt x="169932" y="57150"/>
                  <a:pt x="228600" y="57150"/>
                </a:cubicBezTo>
                <a:cubicBezTo>
                  <a:pt x="287268" y="57150"/>
                  <a:pt x="341918" y="69026"/>
                  <a:pt x="382816" y="89475"/>
                </a:cubicBezTo>
                <a:cubicBezTo>
                  <a:pt x="422017" y="109121"/>
                  <a:pt x="457200" y="141446"/>
                  <a:pt x="457200" y="185738"/>
                </a:cubicBezTo>
                <a:lnTo>
                  <a:pt x="457200" y="271463"/>
                </a:lnTo>
                <a:cubicBezTo>
                  <a:pt x="457200" y="315754"/>
                  <a:pt x="422017" y="348079"/>
                  <a:pt x="382816" y="367725"/>
                </a:cubicBezTo>
                <a:cubicBezTo>
                  <a:pt x="341828" y="388174"/>
                  <a:pt x="287268" y="400050"/>
                  <a:pt x="228600" y="400050"/>
                </a:cubicBezTo>
                <a:cubicBezTo>
                  <a:pt x="169932" y="400050"/>
                  <a:pt x="115282" y="388174"/>
                  <a:pt x="74384" y="367725"/>
                </a:cubicBezTo>
                <a:cubicBezTo>
                  <a:pt x="35183" y="348079"/>
                  <a:pt x="0" y="315754"/>
                  <a:pt x="0" y="271463"/>
                </a:cubicBezTo>
                <a:lnTo>
                  <a:pt x="0" y="185738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4" name="Text 11"/>
          <p:cNvSpPr/>
          <p:nvPr/>
        </p:nvSpPr>
        <p:spPr>
          <a:xfrm>
            <a:off x="8653992" y="3962400"/>
            <a:ext cx="2679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承诺 (Commitment)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271933" y="4645258"/>
            <a:ext cx="3492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爱情的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方向盘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，是短期内爱对方的决定和长期关系的承诺。</a:t>
            </a:r>
            <a:endParaRPr lang="en-US" sz="2000" dirty="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E696D34-B59E-D9BA-0787-24E35FB58403}"/>
              </a:ext>
            </a:extLst>
          </p:cNvPr>
          <p:cNvSpPr/>
          <p:nvPr/>
        </p:nvSpPr>
        <p:spPr>
          <a:xfrm>
            <a:off x="3802674" y="5723287"/>
            <a:ext cx="4591313" cy="101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请你试一试：</a:t>
            </a:r>
            <a:endParaRPr lang="en-US" altLang="zh-CN" sz="2400" dirty="0"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画出三个成分不同组合的关系图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00500" y="1117600"/>
            <a:ext cx="4572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组合图谱：八种爱情类型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962400" y="1676400"/>
            <a:ext cx="447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三种成分的不同组合，构成了爱情的八种面貌。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2184400"/>
            <a:ext cx="2768600" cy="1676400"/>
          </a:xfrm>
          <a:custGeom>
            <a:avLst/>
            <a:gdLst/>
            <a:ahLst/>
            <a:cxnLst/>
            <a:rect l="l" t="t" r="r" b="b"/>
            <a:pathLst>
              <a:path w="2768600" h="1676400">
                <a:moveTo>
                  <a:pt x="101607" y="0"/>
                </a:moveTo>
                <a:lnTo>
                  <a:pt x="2666993" y="0"/>
                </a:lnTo>
                <a:cubicBezTo>
                  <a:pt x="2723109" y="0"/>
                  <a:pt x="2768600" y="45491"/>
                  <a:pt x="2768600" y="101607"/>
                </a:cubicBezTo>
                <a:lnTo>
                  <a:pt x="2768600" y="1574793"/>
                </a:lnTo>
                <a:cubicBezTo>
                  <a:pt x="2768600" y="1630909"/>
                  <a:pt x="2723109" y="1676400"/>
                  <a:pt x="26669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D8BFD8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3"/>
          <p:cNvSpPr/>
          <p:nvPr/>
        </p:nvSpPr>
        <p:spPr>
          <a:xfrm>
            <a:off x="1466850" y="25908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84249" y="-11251"/>
                </a:moveTo>
                <a:cubicBezTo>
                  <a:pt x="181808" y="-16014"/>
                  <a:pt x="176867" y="-19050"/>
                  <a:pt x="171510" y="-19050"/>
                </a:cubicBezTo>
                <a:cubicBezTo>
                  <a:pt x="166152" y="-19050"/>
                  <a:pt x="161211" y="-16014"/>
                  <a:pt x="158770" y="-11251"/>
                </a:cubicBezTo>
                <a:lnTo>
                  <a:pt x="114955" y="74593"/>
                </a:lnTo>
                <a:lnTo>
                  <a:pt x="19764" y="89714"/>
                </a:lnTo>
                <a:cubicBezTo>
                  <a:pt x="14466" y="90547"/>
                  <a:pt x="10061" y="94298"/>
                  <a:pt x="8394" y="99417"/>
                </a:cubicBezTo>
                <a:cubicBezTo>
                  <a:pt x="6727" y="104537"/>
                  <a:pt x="8096" y="110133"/>
                  <a:pt x="11847" y="113943"/>
                </a:cubicBezTo>
                <a:lnTo>
                  <a:pt x="79950" y="182106"/>
                </a:lnTo>
                <a:lnTo>
                  <a:pt x="64949" y="277297"/>
                </a:lnTo>
                <a:cubicBezTo>
                  <a:pt x="64115" y="282595"/>
                  <a:pt x="66318" y="287953"/>
                  <a:pt x="70664" y="291108"/>
                </a:cubicBezTo>
                <a:cubicBezTo>
                  <a:pt x="75009" y="294263"/>
                  <a:pt x="80724" y="294739"/>
                  <a:pt x="85546" y="292298"/>
                </a:cubicBezTo>
                <a:lnTo>
                  <a:pt x="171510" y="248603"/>
                </a:lnTo>
                <a:lnTo>
                  <a:pt x="257413" y="292298"/>
                </a:lnTo>
                <a:cubicBezTo>
                  <a:pt x="262176" y="294739"/>
                  <a:pt x="267950" y="294263"/>
                  <a:pt x="272296" y="291108"/>
                </a:cubicBezTo>
                <a:cubicBezTo>
                  <a:pt x="276642" y="287953"/>
                  <a:pt x="278844" y="282654"/>
                  <a:pt x="278011" y="277297"/>
                </a:cubicBezTo>
                <a:lnTo>
                  <a:pt x="262950" y="182106"/>
                </a:lnTo>
                <a:lnTo>
                  <a:pt x="331053" y="113943"/>
                </a:lnTo>
                <a:cubicBezTo>
                  <a:pt x="334863" y="110133"/>
                  <a:pt x="336173" y="104537"/>
                  <a:pt x="334506" y="99417"/>
                </a:cubicBezTo>
                <a:cubicBezTo>
                  <a:pt x="332839" y="94298"/>
                  <a:pt x="328493" y="90547"/>
                  <a:pt x="323136" y="89714"/>
                </a:cubicBezTo>
                <a:lnTo>
                  <a:pt x="228005" y="74593"/>
                </a:lnTo>
                <a:lnTo>
                  <a:pt x="184249" y="-11251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1130300" y="2946400"/>
            <a:ext cx="1016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完美之爱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603514" y="3479800"/>
            <a:ext cx="2069571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激情 + 亲密 + 承诺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3225800" y="2184400"/>
            <a:ext cx="2768600" cy="1676400"/>
          </a:xfrm>
          <a:custGeom>
            <a:avLst/>
            <a:gdLst/>
            <a:ahLst/>
            <a:cxnLst/>
            <a:rect l="l" t="t" r="r" b="b"/>
            <a:pathLst>
              <a:path w="2768600" h="1676400">
                <a:moveTo>
                  <a:pt x="101607" y="0"/>
                </a:moveTo>
                <a:lnTo>
                  <a:pt x="2666993" y="0"/>
                </a:lnTo>
                <a:cubicBezTo>
                  <a:pt x="2723109" y="0"/>
                  <a:pt x="2768600" y="45491"/>
                  <a:pt x="2768600" y="101607"/>
                </a:cubicBezTo>
                <a:lnTo>
                  <a:pt x="2768600" y="1574793"/>
                </a:lnTo>
                <a:cubicBezTo>
                  <a:pt x="2768600" y="1630909"/>
                  <a:pt x="2723109" y="1676400"/>
                  <a:pt x="26669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E6E6FA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7"/>
          <p:cNvSpPr/>
          <p:nvPr/>
        </p:nvSpPr>
        <p:spPr>
          <a:xfrm>
            <a:off x="4476750" y="25908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95548" y="-15716"/>
                </a:moveTo>
                <a:cubicBezTo>
                  <a:pt x="101084" y="-20360"/>
                  <a:pt x="109240" y="-20181"/>
                  <a:pt x="114538" y="-15180"/>
                </a:cubicBezTo>
                <a:cubicBezTo>
                  <a:pt x="121860" y="-8275"/>
                  <a:pt x="128409" y="-655"/>
                  <a:pt x="134719" y="7084"/>
                </a:cubicBezTo>
                <a:cubicBezTo>
                  <a:pt x="142756" y="16907"/>
                  <a:pt x="152400" y="29885"/>
                  <a:pt x="161687" y="45303"/>
                </a:cubicBezTo>
                <a:cubicBezTo>
                  <a:pt x="164783" y="41255"/>
                  <a:pt x="167640" y="37683"/>
                  <a:pt x="170140" y="34647"/>
                </a:cubicBezTo>
                <a:cubicBezTo>
                  <a:pt x="170795" y="33873"/>
                  <a:pt x="171450" y="33040"/>
                  <a:pt x="172105" y="32206"/>
                </a:cubicBezTo>
                <a:cubicBezTo>
                  <a:pt x="176808" y="26372"/>
                  <a:pt x="182642" y="19050"/>
                  <a:pt x="190440" y="19050"/>
                </a:cubicBezTo>
                <a:cubicBezTo>
                  <a:pt x="198418" y="19050"/>
                  <a:pt x="204014" y="26134"/>
                  <a:pt x="208776" y="32206"/>
                </a:cubicBezTo>
                <a:cubicBezTo>
                  <a:pt x="209550" y="33218"/>
                  <a:pt x="210324" y="34171"/>
                  <a:pt x="211098" y="35064"/>
                </a:cubicBezTo>
                <a:cubicBezTo>
                  <a:pt x="217230" y="42446"/>
                  <a:pt x="225385" y="53102"/>
                  <a:pt x="233541" y="66258"/>
                </a:cubicBezTo>
                <a:cubicBezTo>
                  <a:pt x="249734" y="92393"/>
                  <a:pt x="266640" y="129600"/>
                  <a:pt x="266640" y="171390"/>
                </a:cubicBezTo>
                <a:cubicBezTo>
                  <a:pt x="266640" y="245031"/>
                  <a:pt x="206931" y="304740"/>
                  <a:pt x="133290" y="304740"/>
                </a:cubicBezTo>
                <a:cubicBezTo>
                  <a:pt x="59650" y="304740"/>
                  <a:pt x="0" y="245090"/>
                  <a:pt x="0" y="171450"/>
                </a:cubicBezTo>
                <a:cubicBezTo>
                  <a:pt x="0" y="117217"/>
                  <a:pt x="24467" y="70247"/>
                  <a:pt x="47923" y="37505"/>
                </a:cubicBezTo>
                <a:cubicBezTo>
                  <a:pt x="59769" y="21015"/>
                  <a:pt x="71557" y="7799"/>
                  <a:pt x="80427" y="-1250"/>
                </a:cubicBezTo>
                <a:cubicBezTo>
                  <a:pt x="85308" y="-6251"/>
                  <a:pt x="90249" y="-11192"/>
                  <a:pt x="95607" y="-15657"/>
                </a:cubicBezTo>
                <a:close/>
                <a:moveTo>
                  <a:pt x="134362" y="247650"/>
                </a:moveTo>
                <a:cubicBezTo>
                  <a:pt x="149423" y="247650"/>
                  <a:pt x="162758" y="243483"/>
                  <a:pt x="175320" y="235148"/>
                </a:cubicBezTo>
                <a:cubicBezTo>
                  <a:pt x="200382" y="217646"/>
                  <a:pt x="207109" y="182642"/>
                  <a:pt x="192048" y="155138"/>
                </a:cubicBezTo>
                <a:cubicBezTo>
                  <a:pt x="189369" y="149781"/>
                  <a:pt x="182523" y="149423"/>
                  <a:pt x="178653" y="153948"/>
                </a:cubicBezTo>
                <a:lnTo>
                  <a:pt x="163651" y="171390"/>
                </a:lnTo>
                <a:cubicBezTo>
                  <a:pt x="159722" y="175915"/>
                  <a:pt x="152638" y="175796"/>
                  <a:pt x="148947" y="171093"/>
                </a:cubicBezTo>
                <a:cubicBezTo>
                  <a:pt x="138648" y="157936"/>
                  <a:pt x="119717" y="133945"/>
                  <a:pt x="110073" y="121682"/>
                </a:cubicBezTo>
                <a:cubicBezTo>
                  <a:pt x="106859" y="117574"/>
                  <a:pt x="101025" y="116919"/>
                  <a:pt x="97274" y="120551"/>
                </a:cubicBezTo>
                <a:cubicBezTo>
                  <a:pt x="86380" y="131147"/>
                  <a:pt x="66615" y="154365"/>
                  <a:pt x="66615" y="182642"/>
                </a:cubicBezTo>
                <a:cubicBezTo>
                  <a:pt x="66615" y="223480"/>
                  <a:pt x="96738" y="247650"/>
                  <a:pt x="134303" y="24765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1" name="Text 8"/>
          <p:cNvSpPr/>
          <p:nvPr/>
        </p:nvSpPr>
        <p:spPr>
          <a:xfrm>
            <a:off x="4102100" y="2946400"/>
            <a:ext cx="1016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浪漫之爱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3936537" y="3302000"/>
            <a:ext cx="1439642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</a:rPr>
              <a:t>激情 + </a:t>
            </a:r>
            <a:r>
              <a:rPr lang="en-US" sz="20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</a:rPr>
              <a:t>亲密</a:t>
            </a:r>
            <a:endParaRPr lang="en-US" sz="2000" dirty="0">
              <a:solidFill>
                <a:srgbClr val="333333"/>
              </a:solidFill>
              <a:latin typeface="Noto Sans SC" pitchFamily="34" charset="0"/>
              <a:ea typeface="Noto Sans SC" pitchFamily="34" charset="-122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97600" y="2184400"/>
            <a:ext cx="2768600" cy="1676400"/>
          </a:xfrm>
          <a:custGeom>
            <a:avLst/>
            <a:gdLst/>
            <a:ahLst/>
            <a:cxnLst/>
            <a:rect l="l" t="t" r="r" b="b"/>
            <a:pathLst>
              <a:path w="2768600" h="1676400">
                <a:moveTo>
                  <a:pt x="101607" y="0"/>
                </a:moveTo>
                <a:lnTo>
                  <a:pt x="2666993" y="0"/>
                </a:lnTo>
                <a:cubicBezTo>
                  <a:pt x="2723109" y="0"/>
                  <a:pt x="2768600" y="45491"/>
                  <a:pt x="2768600" y="101607"/>
                </a:cubicBezTo>
                <a:lnTo>
                  <a:pt x="2768600" y="1574793"/>
                </a:lnTo>
                <a:cubicBezTo>
                  <a:pt x="2768600" y="1630909"/>
                  <a:pt x="2723109" y="1676400"/>
                  <a:pt x="26669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ADD8E6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4" name="Shape 11"/>
          <p:cNvSpPr/>
          <p:nvPr/>
        </p:nvSpPr>
        <p:spPr>
          <a:xfrm>
            <a:off x="7410450" y="25908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66449" y="18455"/>
                </a:moveTo>
                <a:cubicBezTo>
                  <a:pt x="158055" y="6846"/>
                  <a:pt x="144601" y="0"/>
                  <a:pt x="130314" y="0"/>
                </a:cubicBezTo>
                <a:cubicBezTo>
                  <a:pt x="105668" y="0"/>
                  <a:pt x="85725" y="19943"/>
                  <a:pt x="85725" y="44589"/>
                </a:cubicBezTo>
                <a:lnTo>
                  <a:pt x="85725" y="46018"/>
                </a:lnTo>
                <a:cubicBezTo>
                  <a:pt x="85725" y="84356"/>
                  <a:pt x="134541" y="125432"/>
                  <a:pt x="158472" y="143232"/>
                </a:cubicBezTo>
                <a:cubicBezTo>
                  <a:pt x="166211" y="149007"/>
                  <a:pt x="176629" y="149007"/>
                  <a:pt x="184368" y="143232"/>
                </a:cubicBezTo>
                <a:cubicBezTo>
                  <a:pt x="208300" y="125373"/>
                  <a:pt x="257115" y="84356"/>
                  <a:pt x="257115" y="46018"/>
                </a:cubicBezTo>
                <a:lnTo>
                  <a:pt x="257115" y="44589"/>
                </a:lnTo>
                <a:cubicBezTo>
                  <a:pt x="257115" y="19943"/>
                  <a:pt x="237173" y="0"/>
                  <a:pt x="212527" y="0"/>
                </a:cubicBezTo>
                <a:cubicBezTo>
                  <a:pt x="198239" y="0"/>
                  <a:pt x="184785" y="6846"/>
                  <a:pt x="176391" y="18455"/>
                </a:cubicBezTo>
                <a:lnTo>
                  <a:pt x="171450" y="25420"/>
                </a:lnTo>
                <a:lnTo>
                  <a:pt x="166449" y="18455"/>
                </a:lnTo>
                <a:close/>
                <a:moveTo>
                  <a:pt x="65068" y="203299"/>
                </a:moveTo>
                <a:lnTo>
                  <a:pt x="39707" y="228600"/>
                </a:lnTo>
                <a:lnTo>
                  <a:pt x="19050" y="228600"/>
                </a:lnTo>
                <a:cubicBezTo>
                  <a:pt x="8513" y="228600"/>
                  <a:pt x="0" y="237113"/>
                  <a:pt x="0" y="247650"/>
                </a:cubicBezTo>
                <a:lnTo>
                  <a:pt x="0" y="285750"/>
                </a:lnTo>
                <a:cubicBezTo>
                  <a:pt x="0" y="296287"/>
                  <a:pt x="8513" y="304800"/>
                  <a:pt x="19050" y="304800"/>
                </a:cubicBezTo>
                <a:lnTo>
                  <a:pt x="209848" y="304800"/>
                </a:lnTo>
                <a:cubicBezTo>
                  <a:pt x="227112" y="304800"/>
                  <a:pt x="243959" y="299264"/>
                  <a:pt x="257889" y="289024"/>
                </a:cubicBezTo>
                <a:lnTo>
                  <a:pt x="333256" y="233482"/>
                </a:lnTo>
                <a:cubicBezTo>
                  <a:pt x="343852" y="225683"/>
                  <a:pt x="346115" y="210800"/>
                  <a:pt x="338316" y="200204"/>
                </a:cubicBezTo>
                <a:cubicBezTo>
                  <a:pt x="330518" y="189607"/>
                  <a:pt x="315635" y="187345"/>
                  <a:pt x="305038" y="195143"/>
                </a:cubicBezTo>
                <a:lnTo>
                  <a:pt x="233720" y="247650"/>
                </a:lnTo>
                <a:lnTo>
                  <a:pt x="166688" y="247650"/>
                </a:lnTo>
                <a:cubicBezTo>
                  <a:pt x="158770" y="247650"/>
                  <a:pt x="152400" y="241280"/>
                  <a:pt x="152400" y="233363"/>
                </a:cubicBezTo>
                <a:cubicBezTo>
                  <a:pt x="152400" y="225445"/>
                  <a:pt x="158770" y="219075"/>
                  <a:pt x="166688" y="219075"/>
                </a:cubicBezTo>
                <a:lnTo>
                  <a:pt x="209550" y="219075"/>
                </a:lnTo>
                <a:cubicBezTo>
                  <a:pt x="220087" y="219075"/>
                  <a:pt x="228600" y="210562"/>
                  <a:pt x="228600" y="200025"/>
                </a:cubicBezTo>
                <a:cubicBezTo>
                  <a:pt x="228600" y="189488"/>
                  <a:pt x="220087" y="180975"/>
                  <a:pt x="209550" y="180975"/>
                </a:cubicBezTo>
                <a:lnTo>
                  <a:pt x="118943" y="180975"/>
                </a:lnTo>
                <a:cubicBezTo>
                  <a:pt x="98762" y="180975"/>
                  <a:pt x="79355" y="189012"/>
                  <a:pt x="65068" y="203299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5" name="Text 12"/>
          <p:cNvSpPr/>
          <p:nvPr/>
        </p:nvSpPr>
        <p:spPr>
          <a:xfrm>
            <a:off x="7073900" y="2946400"/>
            <a:ext cx="1016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伴侣之爱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6612556" y="3429000"/>
            <a:ext cx="1959944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</a:rPr>
              <a:t>亲密 + </a:t>
            </a:r>
            <a:r>
              <a:rPr lang="en-US" sz="20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</a:rPr>
              <a:t>承诺</a:t>
            </a:r>
            <a:endParaRPr lang="en-US" sz="2000" dirty="0">
              <a:solidFill>
                <a:srgbClr val="333333"/>
              </a:solidFill>
              <a:latin typeface="Noto Sans SC" pitchFamily="34" charset="0"/>
              <a:ea typeface="Noto Sans SC" pitchFamily="34" charset="-122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9169400" y="2184400"/>
            <a:ext cx="2768600" cy="1676400"/>
          </a:xfrm>
          <a:custGeom>
            <a:avLst/>
            <a:gdLst/>
            <a:ahLst/>
            <a:cxnLst/>
            <a:rect l="l" t="t" r="r" b="b"/>
            <a:pathLst>
              <a:path w="2768600" h="1676400">
                <a:moveTo>
                  <a:pt x="101607" y="0"/>
                </a:moveTo>
                <a:lnTo>
                  <a:pt x="2666993" y="0"/>
                </a:lnTo>
                <a:cubicBezTo>
                  <a:pt x="2723109" y="0"/>
                  <a:pt x="2768600" y="45491"/>
                  <a:pt x="2768600" y="101607"/>
                </a:cubicBezTo>
                <a:lnTo>
                  <a:pt x="2768600" y="1574793"/>
                </a:lnTo>
                <a:cubicBezTo>
                  <a:pt x="2768600" y="1630909"/>
                  <a:pt x="2723109" y="1676400"/>
                  <a:pt x="26669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D8BFD8">
              <a:alpha val="60000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Shape 15"/>
          <p:cNvSpPr/>
          <p:nvPr/>
        </p:nvSpPr>
        <p:spPr>
          <a:xfrm>
            <a:off x="10420350" y="25908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201692" y="-5894"/>
                </a:moveTo>
                <a:cubicBezTo>
                  <a:pt x="208776" y="-774"/>
                  <a:pt x="211395" y="8513"/>
                  <a:pt x="208181" y="16609"/>
                </a:cubicBezTo>
                <a:lnTo>
                  <a:pt x="161508" y="133350"/>
                </a:lnTo>
                <a:lnTo>
                  <a:pt x="247650" y="133350"/>
                </a:lnTo>
                <a:cubicBezTo>
                  <a:pt x="255687" y="133350"/>
                  <a:pt x="262830" y="138351"/>
                  <a:pt x="265569" y="145911"/>
                </a:cubicBezTo>
                <a:cubicBezTo>
                  <a:pt x="268307" y="153472"/>
                  <a:pt x="265986" y="161925"/>
                  <a:pt x="259854" y="167045"/>
                </a:cubicBezTo>
                <a:lnTo>
                  <a:pt x="88404" y="309920"/>
                </a:lnTo>
                <a:cubicBezTo>
                  <a:pt x="81677" y="315516"/>
                  <a:pt x="72092" y="315813"/>
                  <a:pt x="65008" y="310694"/>
                </a:cubicBezTo>
                <a:cubicBezTo>
                  <a:pt x="57924" y="305574"/>
                  <a:pt x="55305" y="296287"/>
                  <a:pt x="58519" y="288191"/>
                </a:cubicBezTo>
                <a:lnTo>
                  <a:pt x="105192" y="171450"/>
                </a:lnTo>
                <a:lnTo>
                  <a:pt x="19050" y="171450"/>
                </a:lnTo>
                <a:cubicBezTo>
                  <a:pt x="11013" y="171450"/>
                  <a:pt x="3870" y="166449"/>
                  <a:pt x="1131" y="158889"/>
                </a:cubicBezTo>
                <a:cubicBezTo>
                  <a:pt x="-1607" y="151328"/>
                  <a:pt x="714" y="142875"/>
                  <a:pt x="6846" y="137755"/>
                </a:cubicBezTo>
                <a:lnTo>
                  <a:pt x="178296" y="-5120"/>
                </a:lnTo>
                <a:cubicBezTo>
                  <a:pt x="185023" y="-10716"/>
                  <a:pt x="194608" y="-11013"/>
                  <a:pt x="201692" y="-5894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9" name="Text 16"/>
          <p:cNvSpPr/>
          <p:nvPr/>
        </p:nvSpPr>
        <p:spPr>
          <a:xfrm>
            <a:off x="10045700" y="2946400"/>
            <a:ext cx="1016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愚昧之爱</a:t>
            </a:r>
            <a:endParaRPr lang="en-US" sz="2000" dirty="0"/>
          </a:p>
        </p:txBody>
      </p:sp>
      <p:sp>
        <p:nvSpPr>
          <p:cNvPr id="20" name="Text 17"/>
          <p:cNvSpPr/>
          <p:nvPr/>
        </p:nvSpPr>
        <p:spPr>
          <a:xfrm>
            <a:off x="9779267" y="3403600"/>
            <a:ext cx="1674796" cy="304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激情 + 承诺</a:t>
            </a:r>
            <a:endParaRPr lang="en-US" sz="2000" dirty="0"/>
          </a:p>
        </p:txBody>
      </p:sp>
      <p:sp>
        <p:nvSpPr>
          <p:cNvPr id="21" name="Shape 18"/>
          <p:cNvSpPr/>
          <p:nvPr/>
        </p:nvSpPr>
        <p:spPr>
          <a:xfrm>
            <a:off x="254000" y="4064000"/>
            <a:ext cx="2768600" cy="1676400"/>
          </a:xfrm>
          <a:custGeom>
            <a:avLst/>
            <a:gdLst/>
            <a:ahLst/>
            <a:cxnLst/>
            <a:rect l="l" t="t" r="r" b="b"/>
            <a:pathLst>
              <a:path w="2768600" h="1676400">
                <a:moveTo>
                  <a:pt x="101607" y="0"/>
                </a:moveTo>
                <a:lnTo>
                  <a:pt x="2666993" y="0"/>
                </a:lnTo>
                <a:cubicBezTo>
                  <a:pt x="2723109" y="0"/>
                  <a:pt x="2768600" y="45491"/>
                  <a:pt x="2768600" y="101607"/>
                </a:cubicBezTo>
                <a:lnTo>
                  <a:pt x="2768600" y="1574793"/>
                </a:lnTo>
                <a:cubicBezTo>
                  <a:pt x="2768600" y="1630909"/>
                  <a:pt x="2723109" y="1676400"/>
                  <a:pt x="26669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2" name="Shape 19"/>
          <p:cNvSpPr/>
          <p:nvPr/>
        </p:nvSpPr>
        <p:spPr>
          <a:xfrm>
            <a:off x="1485900" y="4470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304800"/>
                </a:moveTo>
                <a:cubicBezTo>
                  <a:pt x="236512" y="304800"/>
                  <a:pt x="304800" y="236512"/>
                  <a:pt x="304800" y="152400"/>
                </a:cubicBezTo>
                <a:cubicBezTo>
                  <a:pt x="304800" y="68288"/>
                  <a:pt x="236512" y="0"/>
                  <a:pt x="152400" y="0"/>
                </a:cubicBezTo>
                <a:cubicBezTo>
                  <a:pt x="68288" y="0"/>
                  <a:pt x="0" y="68288"/>
                  <a:pt x="0" y="152400"/>
                </a:cubicBezTo>
                <a:cubicBezTo>
                  <a:pt x="0" y="236512"/>
                  <a:pt x="68288" y="304800"/>
                  <a:pt x="152400" y="304800"/>
                </a:cubicBezTo>
                <a:close/>
                <a:moveTo>
                  <a:pt x="98465" y="191631"/>
                </a:moveTo>
                <a:cubicBezTo>
                  <a:pt x="110609" y="208300"/>
                  <a:pt x="130254" y="219075"/>
                  <a:pt x="152400" y="219075"/>
                </a:cubicBezTo>
                <a:cubicBezTo>
                  <a:pt x="174546" y="219075"/>
                  <a:pt x="194191" y="208300"/>
                  <a:pt x="206335" y="191631"/>
                </a:cubicBezTo>
                <a:cubicBezTo>
                  <a:pt x="210979" y="185261"/>
                  <a:pt x="219908" y="183832"/>
                  <a:pt x="226278" y="188476"/>
                </a:cubicBezTo>
                <a:cubicBezTo>
                  <a:pt x="232648" y="193119"/>
                  <a:pt x="234077" y="202049"/>
                  <a:pt x="229433" y="208419"/>
                </a:cubicBezTo>
                <a:cubicBezTo>
                  <a:pt x="212110" y="232172"/>
                  <a:pt x="184071" y="247650"/>
                  <a:pt x="152400" y="247650"/>
                </a:cubicBezTo>
                <a:cubicBezTo>
                  <a:pt x="120729" y="247650"/>
                  <a:pt x="92690" y="232172"/>
                  <a:pt x="75367" y="208419"/>
                </a:cubicBezTo>
                <a:cubicBezTo>
                  <a:pt x="70723" y="202049"/>
                  <a:pt x="72152" y="193119"/>
                  <a:pt x="78522" y="188476"/>
                </a:cubicBezTo>
                <a:cubicBezTo>
                  <a:pt x="84892" y="183833"/>
                  <a:pt x="93821" y="185261"/>
                  <a:pt x="98465" y="191631"/>
                </a:cubicBezTo>
                <a:close/>
                <a:moveTo>
                  <a:pt x="85725" y="123825"/>
                </a:moveTo>
                <a:cubicBezTo>
                  <a:pt x="85725" y="113311"/>
                  <a:pt x="94261" y="104775"/>
                  <a:pt x="104775" y="104775"/>
                </a:cubicBezTo>
                <a:cubicBezTo>
                  <a:pt x="115289" y="104775"/>
                  <a:pt x="123825" y="113311"/>
                  <a:pt x="123825" y="123825"/>
                </a:cubicBezTo>
                <a:cubicBezTo>
                  <a:pt x="123825" y="134339"/>
                  <a:pt x="115289" y="142875"/>
                  <a:pt x="104775" y="142875"/>
                </a:cubicBezTo>
                <a:cubicBezTo>
                  <a:pt x="94261" y="142875"/>
                  <a:pt x="85725" y="134339"/>
                  <a:pt x="85725" y="123825"/>
                </a:cubicBezTo>
                <a:close/>
                <a:moveTo>
                  <a:pt x="200025" y="104775"/>
                </a:moveTo>
                <a:cubicBezTo>
                  <a:pt x="210539" y="104775"/>
                  <a:pt x="219075" y="113311"/>
                  <a:pt x="219075" y="123825"/>
                </a:cubicBezTo>
                <a:cubicBezTo>
                  <a:pt x="219075" y="134339"/>
                  <a:pt x="210539" y="142875"/>
                  <a:pt x="200025" y="142875"/>
                </a:cubicBezTo>
                <a:cubicBezTo>
                  <a:pt x="189511" y="142875"/>
                  <a:pt x="180975" y="134339"/>
                  <a:pt x="180975" y="123825"/>
                </a:cubicBezTo>
                <a:cubicBezTo>
                  <a:pt x="180975" y="113311"/>
                  <a:pt x="189511" y="104775"/>
                  <a:pt x="200025" y="10477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3" name="Text 20"/>
          <p:cNvSpPr/>
          <p:nvPr/>
        </p:nvSpPr>
        <p:spPr>
          <a:xfrm>
            <a:off x="1231900" y="4826000"/>
            <a:ext cx="812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喜欢式</a:t>
            </a:r>
            <a:endParaRPr lang="en-US" sz="2000" dirty="0"/>
          </a:p>
        </p:txBody>
      </p:sp>
      <p:sp>
        <p:nvSpPr>
          <p:cNvPr id="24" name="Text 21"/>
          <p:cNvSpPr/>
          <p:nvPr/>
        </p:nvSpPr>
        <p:spPr>
          <a:xfrm>
            <a:off x="1010653" y="5316354"/>
            <a:ext cx="1211847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只有亲密</a:t>
            </a:r>
            <a:endParaRPr lang="en-US" sz="2000" dirty="0"/>
          </a:p>
        </p:txBody>
      </p:sp>
      <p:sp>
        <p:nvSpPr>
          <p:cNvPr id="25" name="Shape 22"/>
          <p:cNvSpPr/>
          <p:nvPr/>
        </p:nvSpPr>
        <p:spPr>
          <a:xfrm>
            <a:off x="3225800" y="4064000"/>
            <a:ext cx="2768600" cy="1676400"/>
          </a:xfrm>
          <a:custGeom>
            <a:avLst/>
            <a:gdLst/>
            <a:ahLst/>
            <a:cxnLst/>
            <a:rect l="l" t="t" r="r" b="b"/>
            <a:pathLst>
              <a:path w="2768600" h="1676400">
                <a:moveTo>
                  <a:pt x="101607" y="0"/>
                </a:moveTo>
                <a:lnTo>
                  <a:pt x="2666993" y="0"/>
                </a:lnTo>
                <a:cubicBezTo>
                  <a:pt x="2723109" y="0"/>
                  <a:pt x="2768600" y="45491"/>
                  <a:pt x="2768600" y="101607"/>
                </a:cubicBezTo>
                <a:lnTo>
                  <a:pt x="2768600" y="1574793"/>
                </a:lnTo>
                <a:cubicBezTo>
                  <a:pt x="2768600" y="1630909"/>
                  <a:pt x="2723109" y="1676400"/>
                  <a:pt x="26669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ADD8E6">
              <a:alpha val="60000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6" name="Shape 23"/>
          <p:cNvSpPr/>
          <p:nvPr/>
        </p:nvSpPr>
        <p:spPr>
          <a:xfrm>
            <a:off x="4438650" y="44704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71450" y="19050"/>
                </a:moveTo>
                <a:cubicBezTo>
                  <a:pt x="123349" y="19050"/>
                  <a:pt x="84832" y="40957"/>
                  <a:pt x="56793" y="67032"/>
                </a:cubicBezTo>
                <a:cubicBezTo>
                  <a:pt x="28932" y="92928"/>
                  <a:pt x="10299" y="123825"/>
                  <a:pt x="1429" y="145078"/>
                </a:cubicBezTo>
                <a:cubicBezTo>
                  <a:pt x="-536" y="149781"/>
                  <a:pt x="-536" y="155019"/>
                  <a:pt x="1429" y="159722"/>
                </a:cubicBezTo>
                <a:cubicBezTo>
                  <a:pt x="10299" y="180975"/>
                  <a:pt x="28932" y="211931"/>
                  <a:pt x="56793" y="237768"/>
                </a:cubicBezTo>
                <a:cubicBezTo>
                  <a:pt x="84832" y="263783"/>
                  <a:pt x="123349" y="285750"/>
                  <a:pt x="171450" y="285750"/>
                </a:cubicBezTo>
                <a:cubicBezTo>
                  <a:pt x="219551" y="285750"/>
                  <a:pt x="258068" y="263843"/>
                  <a:pt x="286107" y="237768"/>
                </a:cubicBezTo>
                <a:cubicBezTo>
                  <a:pt x="313968" y="211872"/>
                  <a:pt x="332601" y="180975"/>
                  <a:pt x="341471" y="159722"/>
                </a:cubicBezTo>
                <a:cubicBezTo>
                  <a:pt x="343436" y="155019"/>
                  <a:pt x="343436" y="149781"/>
                  <a:pt x="341471" y="145078"/>
                </a:cubicBezTo>
                <a:cubicBezTo>
                  <a:pt x="332601" y="123825"/>
                  <a:pt x="313968" y="92869"/>
                  <a:pt x="286107" y="67032"/>
                </a:cubicBezTo>
                <a:cubicBezTo>
                  <a:pt x="258068" y="41017"/>
                  <a:pt x="219551" y="19050"/>
                  <a:pt x="171450" y="19050"/>
                </a:cubicBezTo>
                <a:close/>
                <a:moveTo>
                  <a:pt x="85725" y="152400"/>
                </a:moveTo>
                <a:cubicBezTo>
                  <a:pt x="85725" y="105087"/>
                  <a:pt x="124137" y="66675"/>
                  <a:pt x="171450" y="66675"/>
                </a:cubicBezTo>
                <a:cubicBezTo>
                  <a:pt x="218763" y="66675"/>
                  <a:pt x="257175" y="105087"/>
                  <a:pt x="257175" y="152400"/>
                </a:cubicBezTo>
                <a:cubicBezTo>
                  <a:pt x="257175" y="199713"/>
                  <a:pt x="218763" y="238125"/>
                  <a:pt x="171450" y="238125"/>
                </a:cubicBezTo>
                <a:cubicBezTo>
                  <a:pt x="124137" y="238125"/>
                  <a:pt x="85725" y="199713"/>
                  <a:pt x="85725" y="152400"/>
                </a:cubicBezTo>
                <a:close/>
                <a:moveTo>
                  <a:pt x="171450" y="114300"/>
                </a:moveTo>
                <a:cubicBezTo>
                  <a:pt x="171450" y="135315"/>
                  <a:pt x="154365" y="152400"/>
                  <a:pt x="133350" y="152400"/>
                </a:cubicBezTo>
                <a:cubicBezTo>
                  <a:pt x="126504" y="152400"/>
                  <a:pt x="120075" y="150614"/>
                  <a:pt x="114479" y="147399"/>
                </a:cubicBezTo>
                <a:cubicBezTo>
                  <a:pt x="113883" y="153888"/>
                  <a:pt x="114419" y="160556"/>
                  <a:pt x="116205" y="167164"/>
                </a:cubicBezTo>
                <a:cubicBezTo>
                  <a:pt x="124361" y="197644"/>
                  <a:pt x="155734" y="215741"/>
                  <a:pt x="186214" y="207585"/>
                </a:cubicBezTo>
                <a:cubicBezTo>
                  <a:pt x="216694" y="199430"/>
                  <a:pt x="234791" y="168057"/>
                  <a:pt x="226635" y="137577"/>
                </a:cubicBezTo>
                <a:cubicBezTo>
                  <a:pt x="219373" y="110371"/>
                  <a:pt x="193596" y="93047"/>
                  <a:pt x="166449" y="95429"/>
                </a:cubicBezTo>
                <a:cubicBezTo>
                  <a:pt x="169605" y="100965"/>
                  <a:pt x="171450" y="107394"/>
                  <a:pt x="171450" y="1143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7" name="Text 24"/>
          <p:cNvSpPr/>
          <p:nvPr/>
        </p:nvSpPr>
        <p:spPr>
          <a:xfrm>
            <a:off x="4203700" y="4826000"/>
            <a:ext cx="812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迷恋式</a:t>
            </a:r>
            <a:endParaRPr lang="en-US" sz="2000" dirty="0"/>
          </a:p>
        </p:txBody>
      </p:sp>
      <p:sp>
        <p:nvSpPr>
          <p:cNvPr id="28" name="Text 25"/>
          <p:cNvSpPr/>
          <p:nvPr/>
        </p:nvSpPr>
        <p:spPr>
          <a:xfrm>
            <a:off x="3959793" y="5232400"/>
            <a:ext cx="1256498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只有激情</a:t>
            </a:r>
            <a:endParaRPr lang="en-US" sz="2000" dirty="0"/>
          </a:p>
        </p:txBody>
      </p:sp>
      <p:sp>
        <p:nvSpPr>
          <p:cNvPr id="29" name="Shape 26"/>
          <p:cNvSpPr/>
          <p:nvPr/>
        </p:nvSpPr>
        <p:spPr>
          <a:xfrm>
            <a:off x="6197600" y="4064000"/>
            <a:ext cx="2768600" cy="1676400"/>
          </a:xfrm>
          <a:custGeom>
            <a:avLst/>
            <a:gdLst/>
            <a:ahLst/>
            <a:cxnLst/>
            <a:rect l="l" t="t" r="r" b="b"/>
            <a:pathLst>
              <a:path w="2768600" h="1676400">
                <a:moveTo>
                  <a:pt x="101607" y="0"/>
                </a:moveTo>
                <a:lnTo>
                  <a:pt x="2666993" y="0"/>
                </a:lnTo>
                <a:cubicBezTo>
                  <a:pt x="2723109" y="0"/>
                  <a:pt x="2768600" y="45491"/>
                  <a:pt x="2768600" y="101607"/>
                </a:cubicBezTo>
                <a:lnTo>
                  <a:pt x="2768600" y="1574793"/>
                </a:lnTo>
                <a:cubicBezTo>
                  <a:pt x="2768600" y="1630909"/>
                  <a:pt x="2723109" y="1676400"/>
                  <a:pt x="26669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FFC0CB">
              <a:alpha val="60000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0" name="Shape 27"/>
          <p:cNvSpPr/>
          <p:nvPr/>
        </p:nvSpPr>
        <p:spPr>
          <a:xfrm>
            <a:off x="7410450" y="44704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60080" y="50721"/>
                </a:moveTo>
                <a:lnTo>
                  <a:pt x="90666" y="127873"/>
                </a:lnTo>
                <a:cubicBezTo>
                  <a:pt x="87928" y="130909"/>
                  <a:pt x="88047" y="135612"/>
                  <a:pt x="90964" y="138529"/>
                </a:cubicBezTo>
                <a:cubicBezTo>
                  <a:pt x="109121" y="156686"/>
                  <a:pt x="138589" y="156686"/>
                  <a:pt x="156746" y="138529"/>
                </a:cubicBezTo>
                <a:lnTo>
                  <a:pt x="175677" y="119598"/>
                </a:lnTo>
                <a:cubicBezTo>
                  <a:pt x="178177" y="117098"/>
                  <a:pt x="181332" y="115729"/>
                  <a:pt x="184547" y="115491"/>
                </a:cubicBezTo>
                <a:cubicBezTo>
                  <a:pt x="188595" y="115133"/>
                  <a:pt x="192762" y="116503"/>
                  <a:pt x="195858" y="119598"/>
                </a:cubicBezTo>
                <a:lnTo>
                  <a:pt x="300990" y="223838"/>
                </a:lnTo>
                <a:lnTo>
                  <a:pt x="342900" y="190500"/>
                </a:lnTo>
                <a:lnTo>
                  <a:pt x="342900" y="19050"/>
                </a:lnTo>
                <a:lnTo>
                  <a:pt x="276225" y="57150"/>
                </a:lnTo>
                <a:lnTo>
                  <a:pt x="262057" y="47685"/>
                </a:lnTo>
                <a:cubicBezTo>
                  <a:pt x="252651" y="41434"/>
                  <a:pt x="241637" y="38100"/>
                  <a:pt x="230326" y="38100"/>
                </a:cubicBezTo>
                <a:lnTo>
                  <a:pt x="188416" y="38100"/>
                </a:lnTo>
                <a:cubicBezTo>
                  <a:pt x="187762" y="38100"/>
                  <a:pt x="187047" y="38100"/>
                  <a:pt x="186392" y="38160"/>
                </a:cubicBezTo>
                <a:cubicBezTo>
                  <a:pt x="176332" y="38695"/>
                  <a:pt x="166866" y="43220"/>
                  <a:pt x="160080" y="50721"/>
                </a:cubicBezTo>
                <a:close/>
                <a:moveTo>
                  <a:pt x="69413" y="108764"/>
                </a:moveTo>
                <a:lnTo>
                  <a:pt x="132993" y="38100"/>
                </a:lnTo>
                <a:lnTo>
                  <a:pt x="109418" y="38100"/>
                </a:lnTo>
                <a:cubicBezTo>
                  <a:pt x="94238" y="38100"/>
                  <a:pt x="79712" y="44113"/>
                  <a:pt x="68997" y="54828"/>
                </a:cubicBezTo>
                <a:lnTo>
                  <a:pt x="66675" y="57150"/>
                </a:lnTo>
                <a:lnTo>
                  <a:pt x="0" y="19050"/>
                </a:lnTo>
                <a:lnTo>
                  <a:pt x="0" y="190500"/>
                </a:lnTo>
                <a:lnTo>
                  <a:pt x="93107" y="268069"/>
                </a:lnTo>
                <a:cubicBezTo>
                  <a:pt x="106799" y="279499"/>
                  <a:pt x="124063" y="285750"/>
                  <a:pt x="141863" y="285750"/>
                </a:cubicBezTo>
                <a:lnTo>
                  <a:pt x="151209" y="285750"/>
                </a:lnTo>
                <a:lnTo>
                  <a:pt x="147042" y="281583"/>
                </a:lnTo>
                <a:cubicBezTo>
                  <a:pt x="141446" y="275987"/>
                  <a:pt x="141446" y="266938"/>
                  <a:pt x="147042" y="261402"/>
                </a:cubicBezTo>
                <a:cubicBezTo>
                  <a:pt x="152638" y="255865"/>
                  <a:pt x="161687" y="255806"/>
                  <a:pt x="167223" y="261402"/>
                </a:cubicBezTo>
                <a:lnTo>
                  <a:pt x="191631" y="285810"/>
                </a:lnTo>
                <a:lnTo>
                  <a:pt x="196989" y="285810"/>
                </a:lnTo>
                <a:cubicBezTo>
                  <a:pt x="208359" y="285810"/>
                  <a:pt x="219492" y="283250"/>
                  <a:pt x="229612" y="278487"/>
                </a:cubicBezTo>
                <a:lnTo>
                  <a:pt x="213717" y="262533"/>
                </a:lnTo>
                <a:cubicBezTo>
                  <a:pt x="208121" y="256937"/>
                  <a:pt x="208121" y="247888"/>
                  <a:pt x="213717" y="242352"/>
                </a:cubicBezTo>
                <a:cubicBezTo>
                  <a:pt x="219313" y="236815"/>
                  <a:pt x="228362" y="236756"/>
                  <a:pt x="233898" y="242352"/>
                </a:cubicBezTo>
                <a:lnTo>
                  <a:pt x="252948" y="261402"/>
                </a:lnTo>
                <a:lnTo>
                  <a:pt x="263366" y="250984"/>
                </a:lnTo>
                <a:cubicBezTo>
                  <a:pt x="268665" y="245685"/>
                  <a:pt x="270212" y="238006"/>
                  <a:pt x="267891" y="231279"/>
                </a:cubicBezTo>
                <a:lnTo>
                  <a:pt x="185797" y="149840"/>
                </a:lnTo>
                <a:lnTo>
                  <a:pt x="176927" y="158710"/>
                </a:lnTo>
                <a:cubicBezTo>
                  <a:pt x="147578" y="188059"/>
                  <a:pt x="100072" y="188059"/>
                  <a:pt x="70723" y="158710"/>
                </a:cubicBezTo>
                <a:cubicBezTo>
                  <a:pt x="57031" y="145018"/>
                  <a:pt x="56495" y="123051"/>
                  <a:pt x="69413" y="108704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1" name="Text 28"/>
          <p:cNvSpPr/>
          <p:nvPr/>
        </p:nvSpPr>
        <p:spPr>
          <a:xfrm>
            <a:off x="7175500" y="4826000"/>
            <a:ext cx="812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空洞式</a:t>
            </a:r>
            <a:endParaRPr lang="en-US" sz="2000" dirty="0"/>
          </a:p>
        </p:txBody>
      </p:sp>
      <p:sp>
        <p:nvSpPr>
          <p:cNvPr id="32" name="Text 29"/>
          <p:cNvSpPr/>
          <p:nvPr/>
        </p:nvSpPr>
        <p:spPr>
          <a:xfrm>
            <a:off x="7073900" y="5283200"/>
            <a:ext cx="1092200" cy="2363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只有承诺</a:t>
            </a:r>
            <a:endParaRPr lang="en-US" sz="2000" dirty="0"/>
          </a:p>
        </p:txBody>
      </p:sp>
      <p:sp>
        <p:nvSpPr>
          <p:cNvPr id="33" name="Shape 30"/>
          <p:cNvSpPr/>
          <p:nvPr/>
        </p:nvSpPr>
        <p:spPr>
          <a:xfrm>
            <a:off x="9169400" y="4064000"/>
            <a:ext cx="2768600" cy="1676400"/>
          </a:xfrm>
          <a:custGeom>
            <a:avLst/>
            <a:gdLst/>
            <a:ahLst/>
            <a:cxnLst/>
            <a:rect l="l" t="t" r="r" b="b"/>
            <a:pathLst>
              <a:path w="2768600" h="1676400">
                <a:moveTo>
                  <a:pt x="101607" y="0"/>
                </a:moveTo>
                <a:lnTo>
                  <a:pt x="2666993" y="0"/>
                </a:lnTo>
                <a:cubicBezTo>
                  <a:pt x="2723109" y="0"/>
                  <a:pt x="2768600" y="45491"/>
                  <a:pt x="2768600" y="101607"/>
                </a:cubicBezTo>
                <a:lnTo>
                  <a:pt x="2768600" y="1574793"/>
                </a:lnTo>
                <a:cubicBezTo>
                  <a:pt x="2768600" y="1630909"/>
                  <a:pt x="2723109" y="1676400"/>
                  <a:pt x="26669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E5E7EB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4" name="Shape 31"/>
          <p:cNvSpPr/>
          <p:nvPr/>
        </p:nvSpPr>
        <p:spPr>
          <a:xfrm>
            <a:off x="10439400" y="44704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32802" y="43696"/>
                </a:moveTo>
                <a:cubicBezTo>
                  <a:pt x="25360" y="36255"/>
                  <a:pt x="13275" y="36255"/>
                  <a:pt x="5834" y="43696"/>
                </a:cubicBezTo>
                <a:cubicBezTo>
                  <a:pt x="-1607" y="51137"/>
                  <a:pt x="-1607" y="63222"/>
                  <a:pt x="5834" y="70664"/>
                </a:cubicBezTo>
                <a:lnTo>
                  <a:pt x="87630" y="152400"/>
                </a:lnTo>
                <a:lnTo>
                  <a:pt x="5894" y="234196"/>
                </a:lnTo>
                <a:cubicBezTo>
                  <a:pt x="-1548" y="241637"/>
                  <a:pt x="-1548" y="253722"/>
                  <a:pt x="5894" y="261164"/>
                </a:cubicBezTo>
                <a:cubicBezTo>
                  <a:pt x="13335" y="268605"/>
                  <a:pt x="25420" y="268605"/>
                  <a:pt x="32861" y="261164"/>
                </a:cubicBezTo>
                <a:lnTo>
                  <a:pt x="114598" y="179368"/>
                </a:lnTo>
                <a:lnTo>
                  <a:pt x="196394" y="261104"/>
                </a:lnTo>
                <a:cubicBezTo>
                  <a:pt x="203835" y="268545"/>
                  <a:pt x="215920" y="268545"/>
                  <a:pt x="223361" y="261104"/>
                </a:cubicBezTo>
                <a:cubicBezTo>
                  <a:pt x="230803" y="253663"/>
                  <a:pt x="230803" y="241578"/>
                  <a:pt x="223361" y="234136"/>
                </a:cubicBezTo>
                <a:lnTo>
                  <a:pt x="141565" y="152400"/>
                </a:lnTo>
                <a:lnTo>
                  <a:pt x="223302" y="70604"/>
                </a:lnTo>
                <a:cubicBezTo>
                  <a:pt x="230743" y="63163"/>
                  <a:pt x="230743" y="51078"/>
                  <a:pt x="223302" y="43636"/>
                </a:cubicBezTo>
                <a:cubicBezTo>
                  <a:pt x="215860" y="36195"/>
                  <a:pt x="203775" y="36195"/>
                  <a:pt x="196334" y="43636"/>
                </a:cubicBezTo>
                <a:lnTo>
                  <a:pt x="114598" y="125432"/>
                </a:lnTo>
                <a:lnTo>
                  <a:pt x="32802" y="43696"/>
                </a:lnTo>
                <a:close/>
              </a:path>
            </a:pathLst>
          </a:custGeom>
          <a:solidFill>
            <a:srgbClr val="99A1AF"/>
          </a:solidFill>
          <a:ln/>
        </p:spPr>
      </p:sp>
      <p:sp>
        <p:nvSpPr>
          <p:cNvPr id="35" name="Text 32"/>
          <p:cNvSpPr/>
          <p:nvPr/>
        </p:nvSpPr>
        <p:spPr>
          <a:xfrm>
            <a:off x="10248900" y="4826000"/>
            <a:ext cx="60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</a:rPr>
              <a:t>无爱</a:t>
            </a:r>
            <a:endParaRPr lang="en-US" sz="2000" b="1" dirty="0">
              <a:solidFill>
                <a:srgbClr val="333333"/>
              </a:solidFill>
              <a:latin typeface="Noto Sans SC" pitchFamily="34" charset="0"/>
              <a:ea typeface="Noto Sans SC" pitchFamily="34" charset="-122"/>
            </a:endParaRPr>
          </a:p>
        </p:txBody>
      </p:sp>
      <p:sp>
        <p:nvSpPr>
          <p:cNvPr id="36" name="Text 33"/>
          <p:cNvSpPr/>
          <p:nvPr/>
        </p:nvSpPr>
        <p:spPr>
          <a:xfrm>
            <a:off x="9944100" y="5130800"/>
            <a:ext cx="1365584" cy="480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6A728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三者皆无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7000" y="781692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重点对比：浪漫、伴侣与完美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254000" y="2057400"/>
            <a:ext cx="3695700" cy="3505200"/>
          </a:xfrm>
          <a:custGeom>
            <a:avLst/>
            <a:gdLst/>
            <a:ahLst/>
            <a:cxnLst/>
            <a:rect l="l" t="t" r="r" b="b"/>
            <a:pathLst>
              <a:path w="3695700" h="3505200">
                <a:moveTo>
                  <a:pt x="101616" y="0"/>
                </a:moveTo>
                <a:lnTo>
                  <a:pt x="3594084" y="0"/>
                </a:lnTo>
                <a:cubicBezTo>
                  <a:pt x="3650205" y="0"/>
                  <a:pt x="3695700" y="45495"/>
                  <a:pt x="3695700" y="101616"/>
                </a:cubicBezTo>
                <a:lnTo>
                  <a:pt x="3695700" y="3403584"/>
                </a:lnTo>
                <a:cubicBezTo>
                  <a:pt x="3695700" y="3459705"/>
                  <a:pt x="3650205" y="3505200"/>
                  <a:pt x="3594084" y="3505200"/>
                </a:cubicBezTo>
                <a:lnTo>
                  <a:pt x="101616" y="3505200"/>
                </a:lnTo>
                <a:cubicBezTo>
                  <a:pt x="45495" y="3505200"/>
                  <a:pt x="0" y="3459705"/>
                  <a:pt x="0" y="3403584"/>
                </a:cubicBezTo>
                <a:lnTo>
                  <a:pt x="0" y="101616"/>
                </a:lnTo>
                <a:cubicBezTo>
                  <a:pt x="0" y="45532"/>
                  <a:pt x="45532" y="0"/>
                  <a:pt x="101616" y="0"/>
                </a:cubicBezTo>
                <a:close/>
              </a:path>
            </a:pathLst>
          </a:custGeom>
          <a:solidFill>
            <a:srgbClr val="E6E6FA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1464733" y="2127321"/>
            <a:ext cx="1270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浪漫之爱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297072" y="2717800"/>
            <a:ext cx="1605321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激情 + 亲密</a:t>
            </a:r>
            <a:endParaRPr lang="en-US" sz="2000" dirty="0"/>
          </a:p>
        </p:txBody>
      </p:sp>
      <p:pic>
        <p:nvPicPr>
          <p:cNvPr id="7" name="Image 1" descr="https://kimi-web-img.moonshot.cn/img/static2.bigstockphoto.com/8aec80514d6a7c27f590f936c4c5175530d80768.jpg"/>
          <p:cNvPicPr>
            <a:picLocks noChangeAspect="1"/>
          </p:cNvPicPr>
          <p:nvPr/>
        </p:nvPicPr>
        <p:blipFill>
          <a:blip r:embed="rId4"/>
          <a:srcRect l="12667" r="12667"/>
          <a:stretch/>
        </p:blipFill>
        <p:spPr>
          <a:xfrm>
            <a:off x="1490133" y="3175000"/>
            <a:ext cx="1219200" cy="1219200"/>
          </a:xfrm>
          <a:prstGeom prst="roundRect">
            <a:avLst>
              <a:gd name="adj" fmla="val 50000"/>
            </a:avLst>
          </a:prstGeom>
        </p:spPr>
      </p:pic>
      <p:sp>
        <p:nvSpPr>
          <p:cNvPr id="8" name="Text 4"/>
          <p:cNvSpPr/>
          <p:nvPr/>
        </p:nvSpPr>
        <p:spPr>
          <a:xfrm>
            <a:off x="757767" y="4368800"/>
            <a:ext cx="258233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关键词：</a:t>
            </a:r>
            <a:r>
              <a:rPr lang="en-US" sz="2000" b="1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高甜、不稳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468473" y="5040616"/>
            <a:ext cx="3289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充满激情与亲密，但缺乏长期承诺，如热恋中的情侣。</a:t>
            </a:r>
            <a:endParaRPr lang="en-US" sz="2000" dirty="0"/>
          </a:p>
        </p:txBody>
      </p:sp>
      <p:sp>
        <p:nvSpPr>
          <p:cNvPr id="10" name="Shape 6"/>
          <p:cNvSpPr/>
          <p:nvPr/>
        </p:nvSpPr>
        <p:spPr>
          <a:xfrm>
            <a:off x="4250267" y="2057400"/>
            <a:ext cx="3695700" cy="3505200"/>
          </a:xfrm>
          <a:custGeom>
            <a:avLst/>
            <a:gdLst/>
            <a:ahLst/>
            <a:cxnLst/>
            <a:rect l="l" t="t" r="r" b="b"/>
            <a:pathLst>
              <a:path w="3695700" h="3505200">
                <a:moveTo>
                  <a:pt x="101616" y="0"/>
                </a:moveTo>
                <a:lnTo>
                  <a:pt x="3594084" y="0"/>
                </a:lnTo>
                <a:cubicBezTo>
                  <a:pt x="3650205" y="0"/>
                  <a:pt x="3695700" y="45495"/>
                  <a:pt x="3695700" y="101616"/>
                </a:cubicBezTo>
                <a:lnTo>
                  <a:pt x="3695700" y="3403584"/>
                </a:lnTo>
                <a:cubicBezTo>
                  <a:pt x="3695700" y="3459705"/>
                  <a:pt x="3650205" y="3505200"/>
                  <a:pt x="3594084" y="3505200"/>
                </a:cubicBezTo>
                <a:lnTo>
                  <a:pt x="101616" y="3505200"/>
                </a:lnTo>
                <a:cubicBezTo>
                  <a:pt x="45495" y="3505200"/>
                  <a:pt x="0" y="3459705"/>
                  <a:pt x="0" y="3403584"/>
                </a:cubicBezTo>
                <a:lnTo>
                  <a:pt x="0" y="101616"/>
                </a:lnTo>
                <a:cubicBezTo>
                  <a:pt x="0" y="45532"/>
                  <a:pt x="45532" y="0"/>
                  <a:pt x="101616" y="0"/>
                </a:cubicBezTo>
                <a:close/>
              </a:path>
            </a:pathLst>
          </a:custGeom>
          <a:solidFill>
            <a:srgbClr val="ADD8E6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1" name="Text 7"/>
          <p:cNvSpPr/>
          <p:nvPr/>
        </p:nvSpPr>
        <p:spPr>
          <a:xfrm>
            <a:off x="5461000" y="2127321"/>
            <a:ext cx="1270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伴侣之爱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 8"/>
          <p:cNvSpPr/>
          <p:nvPr/>
        </p:nvSpPr>
        <p:spPr>
          <a:xfrm>
            <a:off x="5359598" y="2641600"/>
            <a:ext cx="1472803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亲密 + 承诺</a:t>
            </a:r>
            <a:endParaRPr lang="en-US" sz="2000" dirty="0"/>
          </a:p>
        </p:txBody>
      </p:sp>
      <p:pic>
        <p:nvPicPr>
          <p:cNvPr id="13" name="Image 2" descr="https://kimi-web-img.moonshot.cn/img/www.ashleycourtcare.co.uk/cd17a02a6ea2db3c1fca332940633af5e869b04a.jpg"/>
          <p:cNvPicPr>
            <a:picLocks noChangeAspect="1"/>
          </p:cNvPicPr>
          <p:nvPr/>
        </p:nvPicPr>
        <p:blipFill>
          <a:blip r:embed="rId5"/>
          <a:srcRect l="16650" r="16650"/>
          <a:stretch/>
        </p:blipFill>
        <p:spPr>
          <a:xfrm>
            <a:off x="5486400" y="3175000"/>
            <a:ext cx="1219200" cy="1219200"/>
          </a:xfrm>
          <a:prstGeom prst="roundRect">
            <a:avLst>
              <a:gd name="adj" fmla="val 50000"/>
            </a:avLst>
          </a:prstGeom>
        </p:spPr>
      </p:pic>
      <p:sp>
        <p:nvSpPr>
          <p:cNvPr id="14" name="Text 9"/>
          <p:cNvSpPr/>
          <p:nvPr/>
        </p:nvSpPr>
        <p:spPr>
          <a:xfrm>
            <a:off x="4867666" y="4394200"/>
            <a:ext cx="245666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关键词：</a:t>
            </a:r>
            <a:r>
              <a:rPr lang="en-US" sz="2000" b="1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稳定、长久</a:t>
            </a:r>
            <a:endParaRPr lang="en-US" sz="2000" dirty="0"/>
          </a:p>
        </p:txBody>
      </p:sp>
      <p:sp>
        <p:nvSpPr>
          <p:cNvPr id="15" name="Text 10"/>
          <p:cNvSpPr/>
          <p:nvPr/>
        </p:nvSpPr>
        <p:spPr>
          <a:xfrm>
            <a:off x="4453467" y="4953000"/>
            <a:ext cx="3289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亲密与承诺并存，激情减退，如相濡以沫的夫妻。</a:t>
            </a:r>
            <a:endParaRPr lang="en-US" sz="2000" dirty="0"/>
          </a:p>
        </p:txBody>
      </p:sp>
      <p:sp>
        <p:nvSpPr>
          <p:cNvPr id="16" name="Shape 11"/>
          <p:cNvSpPr/>
          <p:nvPr/>
        </p:nvSpPr>
        <p:spPr>
          <a:xfrm>
            <a:off x="8246534" y="2057400"/>
            <a:ext cx="3695700" cy="3505200"/>
          </a:xfrm>
          <a:custGeom>
            <a:avLst/>
            <a:gdLst/>
            <a:ahLst/>
            <a:cxnLst/>
            <a:rect l="l" t="t" r="r" b="b"/>
            <a:pathLst>
              <a:path w="3695700" h="3505200">
                <a:moveTo>
                  <a:pt x="101616" y="0"/>
                </a:moveTo>
                <a:lnTo>
                  <a:pt x="3594084" y="0"/>
                </a:lnTo>
                <a:cubicBezTo>
                  <a:pt x="3650205" y="0"/>
                  <a:pt x="3695700" y="45495"/>
                  <a:pt x="3695700" y="101616"/>
                </a:cubicBezTo>
                <a:lnTo>
                  <a:pt x="3695700" y="3403584"/>
                </a:lnTo>
                <a:cubicBezTo>
                  <a:pt x="3695700" y="3459705"/>
                  <a:pt x="3650205" y="3505200"/>
                  <a:pt x="3594084" y="3505200"/>
                </a:cubicBezTo>
                <a:lnTo>
                  <a:pt x="101616" y="3505200"/>
                </a:lnTo>
                <a:cubicBezTo>
                  <a:pt x="45495" y="3505200"/>
                  <a:pt x="0" y="3459705"/>
                  <a:pt x="0" y="3403584"/>
                </a:cubicBezTo>
                <a:lnTo>
                  <a:pt x="0" y="101616"/>
                </a:lnTo>
                <a:cubicBezTo>
                  <a:pt x="0" y="45532"/>
                  <a:pt x="45532" y="0"/>
                  <a:pt x="101616" y="0"/>
                </a:cubicBezTo>
                <a:close/>
              </a:path>
            </a:pathLst>
          </a:custGeom>
          <a:solidFill>
            <a:srgbClr val="D8BFD8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7" name="Text 12"/>
          <p:cNvSpPr/>
          <p:nvPr/>
        </p:nvSpPr>
        <p:spPr>
          <a:xfrm>
            <a:off x="9457267" y="2127321"/>
            <a:ext cx="1270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完美之爱</a:t>
            </a:r>
            <a:endParaRPr lang="en-US" sz="2400" dirty="0"/>
          </a:p>
        </p:txBody>
      </p:sp>
      <p:sp>
        <p:nvSpPr>
          <p:cNvPr id="18" name="Text 13"/>
          <p:cNvSpPr/>
          <p:nvPr/>
        </p:nvSpPr>
        <p:spPr>
          <a:xfrm>
            <a:off x="9152467" y="2667000"/>
            <a:ext cx="2107302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激情 + 亲密 + 承诺</a:t>
            </a:r>
            <a:endParaRPr lang="en-US" sz="2000" dirty="0"/>
          </a:p>
        </p:txBody>
      </p:sp>
      <p:pic>
        <p:nvPicPr>
          <p:cNvPr id="19" name="Image 3" descr="https://kimi-web-img.moonshot.cn/img/static.vecteezy.com/0d407f711dc6de1da29a6bc234fddc1f7e9315ee.png"/>
          <p:cNvPicPr>
            <a:picLocks noChangeAspect="1"/>
          </p:cNvPicPr>
          <p:nvPr/>
        </p:nvPicPr>
        <p:blipFill>
          <a:blip r:embed="rId6"/>
          <a:srcRect t="156" b="156"/>
          <a:stretch/>
        </p:blipFill>
        <p:spPr>
          <a:xfrm>
            <a:off x="9482667" y="3175000"/>
            <a:ext cx="1219200" cy="1219200"/>
          </a:xfrm>
          <a:prstGeom prst="roundRect">
            <a:avLst>
              <a:gd name="adj" fmla="val 50000"/>
            </a:avLst>
          </a:prstGeom>
        </p:spPr>
      </p:pic>
      <p:sp>
        <p:nvSpPr>
          <p:cNvPr id="20" name="Text 14"/>
          <p:cNvSpPr/>
          <p:nvPr/>
        </p:nvSpPr>
        <p:spPr>
          <a:xfrm>
            <a:off x="8875968" y="4380216"/>
            <a:ext cx="243259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关键词：</a:t>
            </a:r>
            <a:r>
              <a:rPr lang="en-US" sz="2000" b="1" dirty="0">
                <a:solidFill>
                  <a:srgbClr val="FFFFFF"/>
                </a:solidFill>
                <a:highlight>
                  <a:srgbClr val="FFC0CB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理想、完整</a:t>
            </a:r>
            <a:endParaRPr lang="en-US" sz="2000" dirty="0"/>
          </a:p>
        </p:txBody>
      </p:sp>
      <p:sp>
        <p:nvSpPr>
          <p:cNvPr id="21" name="Text 15"/>
          <p:cNvSpPr/>
          <p:nvPr/>
        </p:nvSpPr>
        <p:spPr>
          <a:xfrm>
            <a:off x="8449734" y="4953000"/>
            <a:ext cx="3488266" cy="494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三者兼备，是爱情的理想状态，稳定而充满激情。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">
    <a:dk1>
      <a:srgbClr val="000000"/>
    </a:dk1>
    <a:lt1>
      <a:srgbClr val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Words>632</Words>
  <Application>Microsoft Office PowerPoint</Application>
  <PresentationFormat>宽屏</PresentationFormat>
  <Paragraphs>194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9" baseType="lpstr">
      <vt:lpstr>微软雅黑</vt:lpstr>
      <vt:lpstr>Arial</vt:lpstr>
      <vt:lpstr>MiSans</vt:lpstr>
      <vt:lpstr>Noto Sans SC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爱情三元论：拆解心动的配方</dc:title>
  <dc:subject>爱情三元论：拆解心动的配方</dc:subject>
  <dc:creator>Kimi</dc:creator>
  <cp:lastModifiedBy>Xiaoling Li</cp:lastModifiedBy>
  <cp:revision>11</cp:revision>
  <dcterms:created xsi:type="dcterms:W3CDTF">2025-11-05T08:26:25Z</dcterms:created>
  <dcterms:modified xsi:type="dcterms:W3CDTF">2025-11-09T03:13:18Z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{"Label":"爱情三元论：拆解心动的配方","ContentProducer":"001191110108MACG2KBH8F10000","ProduceID":"d45g9i76rtp6mi4e8rm0","ReservedCode1":"","ContentPropagator":"001191110108MACG2KBH8F20000","PropagateID":"d45g9i76rtp6mi4e8rm0","ReservedCode2":""}</vt:lpwstr>
  </property>
</Properties>
</file>