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74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12192000"/>
  <p:embeddedFontLst>
    <p:embeddedFont>
      <p:font typeface="MiSans" panose="02010600030101010101" charset="-122"/>
      <p:regular r:id="rId22"/>
    </p:embeddedFont>
    <p:embeddedFont>
      <p:font typeface="Noto Sans SC" panose="020B0200000000000000" pitchFamily="34" charset="-122"/>
      <p:regular r:id="rId23"/>
      <p:bold r:id="rId24"/>
    </p:embeddedFont>
    <p:embeddedFont>
      <p:font typeface="微软雅黑" panose="020B0503020204020204" pitchFamily="34" charset="-122"/>
      <p:regular r:id="rId25"/>
      <p:bold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9" d="100"/>
          <a:sy n="39" d="100"/>
        </p:scale>
        <p:origin x="8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03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BCE2C-DEEA-1D62-153A-D0D916713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FB3250-FA92-9E78-75C2-6D560EF76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2D3E0-BD79-B902-F0AA-9B57F63B0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CCEB5-CD9E-91C7-6983-4BF9D7A938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53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4-d3jovr0s8jdo4os5dsmg.jpg"/>
          <p:cNvPicPr>
            <a:picLocks noChangeAspect="1"/>
          </p:cNvPicPr>
          <p:nvPr/>
        </p:nvPicPr>
        <p:blipFill>
          <a:blip r:embed="rId3">
            <a:alphaModFix amt="54000"/>
          </a:blip>
          <a:srcRect l="212" r="212"/>
          <a:stretch/>
        </p:blipFill>
        <p:spPr>
          <a:xfrm>
            <a:off x="0" y="-20320"/>
            <a:ext cx="12192000" cy="6898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50" y="2042160"/>
            <a:ext cx="6659245" cy="175432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CN" altLang="zh-CN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项目</a:t>
            </a:r>
            <a:r>
              <a:rPr lang="en-US" altLang="zh-CN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r>
              <a:rPr lang="zh-CN" altLang="zh-CN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：叩问爱情</a:t>
            </a:r>
            <a:r>
              <a:rPr lang="en-US" altLang="zh-CN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——</a:t>
            </a:r>
            <a:r>
              <a:rPr lang="zh-CN" altLang="zh-CN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导论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读懂爱情：从初心到科学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）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650" y="5949315"/>
            <a:ext cx="19253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13545" y="5962015"/>
            <a:ext cx="273177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5" y="680085"/>
            <a:ext cx="4940300" cy="4893310"/>
          </a:xfrm>
          <a:prstGeom prst="rect">
            <a:avLst/>
          </a:prstGeom>
        </p:spPr>
      </p:pic>
      <p:pic>
        <p:nvPicPr>
          <p:cNvPr id="7" name="Image 2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6051550"/>
            <a:ext cx="6539865" cy="16383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理论点睛：爱情VS喜欢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" y="1117600"/>
            <a:ext cx="12141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我们需要一把“尺子”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39700" y="1727200"/>
            <a:ext cx="11912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从纷繁的感受中，找到清晰的界限</a:t>
            </a:r>
            <a:endParaRPr lang="en-US" sz="1600" dirty="0"/>
          </a:p>
        </p:txBody>
      </p:sp>
      <p:pic>
        <p:nvPicPr>
          <p:cNvPr id="5" name="Image 1" descr="https://kimi-web-img.moonshot.cn/img/yqx.grazy.cn/30de01cdf6acf8deb2e7c6fed3c8572fef59bbb0.jpg"/>
          <p:cNvPicPr>
            <a:picLocks noChangeAspect="1"/>
          </p:cNvPicPr>
          <p:nvPr/>
        </p:nvPicPr>
        <p:blipFill>
          <a:blip r:embed="rId4"/>
          <a:srcRect t="16138" b="16138"/>
          <a:stretch/>
        </p:blipFill>
        <p:spPr>
          <a:xfrm>
            <a:off x="457200" y="2692400"/>
            <a:ext cx="4267200" cy="1625600"/>
          </a:xfrm>
          <a:prstGeom prst="roundRect">
            <a:avLst>
              <a:gd name="adj" fmla="val 6250"/>
            </a:avLst>
          </a:prstGeom>
        </p:spPr>
      </p:pic>
      <p:sp>
        <p:nvSpPr>
          <p:cNvPr id="6" name="Text 2"/>
          <p:cNvSpPr/>
          <p:nvPr/>
        </p:nvSpPr>
        <p:spPr>
          <a:xfrm>
            <a:off x="330200" y="4470400"/>
            <a:ext cx="452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常见的困惑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457200" y="4927600"/>
            <a:ext cx="4267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33333">
                    <a:alpha val="8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itchFamily="34" charset="-120"/>
              </a:rPr>
              <a:t>“我很依赖TA，这是爱吗？”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33333">
                    <a:alpha val="8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itchFamily="34" charset="-120"/>
              </a:rPr>
              <a:t>“我对TA很有好感，但这只是喜欢吧？”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Shape 4"/>
          <p:cNvSpPr/>
          <p:nvPr/>
        </p:nvSpPr>
        <p:spPr>
          <a:xfrm>
            <a:off x="5667375" y="3733800"/>
            <a:ext cx="857250" cy="762000"/>
          </a:xfrm>
          <a:custGeom>
            <a:avLst/>
            <a:gdLst/>
            <a:ahLst/>
            <a:cxnLst/>
            <a:rect l="l" t="t" r="r" b="b"/>
            <a:pathLst>
              <a:path w="857250" h="762000">
                <a:moveTo>
                  <a:pt x="843260" y="414635"/>
                </a:moveTo>
                <a:cubicBezTo>
                  <a:pt x="861864" y="396032"/>
                  <a:pt x="861864" y="365820"/>
                  <a:pt x="843260" y="347216"/>
                </a:cubicBezTo>
                <a:lnTo>
                  <a:pt x="652760" y="156716"/>
                </a:lnTo>
                <a:cubicBezTo>
                  <a:pt x="634157" y="138113"/>
                  <a:pt x="603945" y="138113"/>
                  <a:pt x="585341" y="156716"/>
                </a:cubicBezTo>
                <a:cubicBezTo>
                  <a:pt x="566738" y="175320"/>
                  <a:pt x="566738" y="205532"/>
                  <a:pt x="585341" y="224135"/>
                </a:cubicBezTo>
                <a:lnTo>
                  <a:pt x="694581" y="333375"/>
                </a:lnTo>
                <a:lnTo>
                  <a:pt x="47625" y="333375"/>
                </a:lnTo>
                <a:cubicBezTo>
                  <a:pt x="21282" y="333375"/>
                  <a:pt x="0" y="354657"/>
                  <a:pt x="0" y="381000"/>
                </a:cubicBezTo>
                <a:cubicBezTo>
                  <a:pt x="0" y="407343"/>
                  <a:pt x="21282" y="428625"/>
                  <a:pt x="47625" y="428625"/>
                </a:cubicBezTo>
                <a:lnTo>
                  <a:pt x="694581" y="428625"/>
                </a:lnTo>
                <a:lnTo>
                  <a:pt x="585341" y="537865"/>
                </a:lnTo>
                <a:cubicBezTo>
                  <a:pt x="566737" y="556468"/>
                  <a:pt x="566737" y="586680"/>
                  <a:pt x="585341" y="605284"/>
                </a:cubicBezTo>
                <a:cubicBezTo>
                  <a:pt x="603945" y="623888"/>
                  <a:pt x="634157" y="623888"/>
                  <a:pt x="652760" y="605284"/>
                </a:cubicBezTo>
                <a:lnTo>
                  <a:pt x="843260" y="414784"/>
                </a:ln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0" name="Text 5"/>
          <p:cNvSpPr/>
          <p:nvPr/>
        </p:nvSpPr>
        <p:spPr>
          <a:xfrm>
            <a:off x="7340600" y="4470400"/>
            <a:ext cx="452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科学的工具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7467600" y="4927600"/>
            <a:ext cx="4267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心理学为我们提供了</a:t>
            </a:r>
            <a:endParaRPr lang="en-US" sz="1600" dirty="0"/>
          </a:p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清晰、可操作的区分维度</a:t>
            </a:r>
            <a:endParaRPr lang="en-US" sz="16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129F580-AD7D-0F0C-3A54-B62F0FEC94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458" b="15820"/>
          <a:stretch>
            <a:fillRect/>
          </a:stretch>
        </p:blipFill>
        <p:spPr>
          <a:xfrm>
            <a:off x="7224712" y="2644006"/>
            <a:ext cx="4267200" cy="167399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" y="254000"/>
            <a:ext cx="12141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爱情 vs. 喜欢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39700" y="863600"/>
            <a:ext cx="11912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美国心理学家鲁宾 (Zick Rubin) 的区分维度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1524000"/>
            <a:ext cx="5689600" cy="5080000"/>
          </a:xfrm>
          <a:custGeom>
            <a:avLst/>
            <a:gdLst/>
            <a:ahLst/>
            <a:cxnLst/>
            <a:rect l="l" t="t" r="r" b="b"/>
            <a:pathLst>
              <a:path w="5689600" h="5080000">
                <a:moveTo>
                  <a:pt x="152400" y="0"/>
                </a:moveTo>
                <a:lnTo>
                  <a:pt x="5537200" y="0"/>
                </a:lnTo>
                <a:cubicBezTo>
                  <a:pt x="5621312" y="0"/>
                  <a:pt x="5689600" y="68288"/>
                  <a:pt x="5689600" y="152400"/>
                </a:cubicBezTo>
                <a:lnTo>
                  <a:pt x="5689600" y="4927600"/>
                </a:lnTo>
                <a:cubicBezTo>
                  <a:pt x="5689600" y="5011712"/>
                  <a:pt x="5621312" y="5080000"/>
                  <a:pt x="5537200" y="5080000"/>
                </a:cubicBezTo>
                <a:lnTo>
                  <a:pt x="152400" y="5080000"/>
                </a:lnTo>
                <a:cubicBezTo>
                  <a:pt x="68288" y="5080000"/>
                  <a:pt x="0" y="5011712"/>
                  <a:pt x="0" y="4927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3"/>
          <p:cNvSpPr/>
          <p:nvPr/>
        </p:nvSpPr>
        <p:spPr>
          <a:xfrm>
            <a:off x="2692400" y="18288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7" name="Shape 4"/>
          <p:cNvSpPr/>
          <p:nvPr/>
        </p:nvSpPr>
        <p:spPr>
          <a:xfrm>
            <a:off x="2911475" y="20447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79338" y="64815"/>
                </a:moveTo>
                <a:lnTo>
                  <a:pt x="190500" y="80218"/>
                </a:lnTo>
                <a:lnTo>
                  <a:pt x="201662" y="64815"/>
                </a:lnTo>
                <a:cubicBezTo>
                  <a:pt x="220266" y="39067"/>
                  <a:pt x="250180" y="23812"/>
                  <a:pt x="281955" y="23812"/>
                </a:cubicBezTo>
                <a:cubicBezTo>
                  <a:pt x="336649" y="23812"/>
                  <a:pt x="381000" y="68163"/>
                  <a:pt x="381000" y="122858"/>
                </a:cubicBezTo>
                <a:lnTo>
                  <a:pt x="381000" y="124792"/>
                </a:lnTo>
                <a:cubicBezTo>
                  <a:pt x="381000" y="208285"/>
                  <a:pt x="276895" y="305246"/>
                  <a:pt x="222572" y="346695"/>
                </a:cubicBezTo>
                <a:cubicBezTo>
                  <a:pt x="213345" y="353690"/>
                  <a:pt x="202034" y="357188"/>
                  <a:pt x="190500" y="357188"/>
                </a:cubicBezTo>
                <a:cubicBezTo>
                  <a:pt x="178966" y="357188"/>
                  <a:pt x="167580" y="353764"/>
                  <a:pt x="158428" y="346695"/>
                </a:cubicBezTo>
                <a:cubicBezTo>
                  <a:pt x="104105" y="305246"/>
                  <a:pt x="0" y="208285"/>
                  <a:pt x="0" y="124792"/>
                </a:cubicBezTo>
                <a:lnTo>
                  <a:pt x="0" y="122858"/>
                </a:lnTo>
                <a:cubicBezTo>
                  <a:pt x="0" y="68163"/>
                  <a:pt x="44351" y="23812"/>
                  <a:pt x="99045" y="23812"/>
                </a:cubicBezTo>
                <a:cubicBezTo>
                  <a:pt x="130820" y="23812"/>
                  <a:pt x="160734" y="39067"/>
                  <a:pt x="179338" y="6481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8" name="Text 5"/>
          <p:cNvSpPr/>
          <p:nvPr/>
        </p:nvSpPr>
        <p:spPr>
          <a:xfrm>
            <a:off x="2131880" y="2844800"/>
            <a:ext cx="1930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爱情 (Love)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117600" y="35052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0" name="Text 7"/>
          <p:cNvSpPr/>
          <p:nvPr/>
        </p:nvSpPr>
        <p:spPr>
          <a:xfrm>
            <a:off x="1447800" y="3454400"/>
            <a:ext cx="30480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依恋 (Attachment)</a:t>
            </a: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渴望与对方在一起，分离时不安。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1117600" y="42672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2" name="Text 9"/>
          <p:cNvSpPr/>
          <p:nvPr/>
        </p:nvSpPr>
        <p:spPr>
          <a:xfrm>
            <a:off x="1447800" y="4216400"/>
            <a:ext cx="34544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关怀 (Caring)</a:t>
            </a: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关心对方福祉，有为对方付出的意愿。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1117600" y="50292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14" name="Text 11"/>
          <p:cNvSpPr/>
          <p:nvPr/>
        </p:nvSpPr>
        <p:spPr>
          <a:xfrm>
            <a:off x="1447800" y="4978400"/>
            <a:ext cx="3657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亲密 (Intimacy)</a:t>
            </a: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愿意分享私密感受，进行深入自我暴露。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248400" y="1524000"/>
            <a:ext cx="5689600" cy="5080000"/>
          </a:xfrm>
          <a:custGeom>
            <a:avLst/>
            <a:gdLst/>
            <a:ahLst/>
            <a:cxnLst/>
            <a:rect l="l" t="t" r="r" b="b"/>
            <a:pathLst>
              <a:path w="5689600" h="5080000">
                <a:moveTo>
                  <a:pt x="152400" y="0"/>
                </a:moveTo>
                <a:lnTo>
                  <a:pt x="5537200" y="0"/>
                </a:lnTo>
                <a:cubicBezTo>
                  <a:pt x="5621312" y="0"/>
                  <a:pt x="5689600" y="68288"/>
                  <a:pt x="5689600" y="152400"/>
                </a:cubicBezTo>
                <a:lnTo>
                  <a:pt x="5689600" y="4927600"/>
                </a:lnTo>
                <a:cubicBezTo>
                  <a:pt x="5689600" y="5011712"/>
                  <a:pt x="5621312" y="5080000"/>
                  <a:pt x="5537200" y="5080000"/>
                </a:cubicBezTo>
                <a:lnTo>
                  <a:pt x="152400" y="5080000"/>
                </a:lnTo>
                <a:cubicBezTo>
                  <a:pt x="68288" y="5080000"/>
                  <a:pt x="0" y="5011712"/>
                  <a:pt x="0" y="49276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ADD8E6">
              <a:alpha val="30196"/>
            </a:srgbClr>
          </a:solidFill>
          <a:ln/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6" name="Shape 13"/>
          <p:cNvSpPr/>
          <p:nvPr/>
        </p:nvSpPr>
        <p:spPr>
          <a:xfrm>
            <a:off x="8686800" y="18288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7" name="Shape 14"/>
          <p:cNvSpPr/>
          <p:nvPr/>
        </p:nvSpPr>
        <p:spPr>
          <a:xfrm>
            <a:off x="8905875" y="20447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59531" y="119063"/>
                </a:moveTo>
                <a:cubicBezTo>
                  <a:pt x="72703" y="119063"/>
                  <a:pt x="83344" y="129704"/>
                  <a:pt x="83344" y="142875"/>
                </a:cubicBezTo>
                <a:lnTo>
                  <a:pt x="83344" y="333375"/>
                </a:lnTo>
                <a:cubicBezTo>
                  <a:pt x="83344" y="346546"/>
                  <a:pt x="72703" y="357188"/>
                  <a:pt x="59531" y="357188"/>
                </a:cubicBezTo>
                <a:lnTo>
                  <a:pt x="23812" y="357188"/>
                </a:lnTo>
                <a:cubicBezTo>
                  <a:pt x="10641" y="357188"/>
                  <a:pt x="0" y="346546"/>
                  <a:pt x="0" y="333375"/>
                </a:cubicBezTo>
                <a:lnTo>
                  <a:pt x="0" y="142875"/>
                </a:lnTo>
                <a:cubicBezTo>
                  <a:pt x="0" y="129704"/>
                  <a:pt x="10641" y="119063"/>
                  <a:pt x="23812" y="119063"/>
                </a:cubicBezTo>
                <a:lnTo>
                  <a:pt x="59531" y="119063"/>
                </a:lnTo>
                <a:close/>
                <a:moveTo>
                  <a:pt x="201364" y="11906"/>
                </a:moveTo>
                <a:cubicBezTo>
                  <a:pt x="221679" y="11906"/>
                  <a:pt x="238125" y="28352"/>
                  <a:pt x="238125" y="48667"/>
                </a:cubicBezTo>
                <a:lnTo>
                  <a:pt x="238125" y="51792"/>
                </a:lnTo>
                <a:cubicBezTo>
                  <a:pt x="238125" y="56852"/>
                  <a:pt x="237158" y="61913"/>
                  <a:pt x="235297" y="66601"/>
                </a:cubicBezTo>
                <a:lnTo>
                  <a:pt x="214313" y="119063"/>
                </a:lnTo>
                <a:lnTo>
                  <a:pt x="333375" y="119063"/>
                </a:lnTo>
                <a:cubicBezTo>
                  <a:pt x="353095" y="119063"/>
                  <a:pt x="369094" y="135062"/>
                  <a:pt x="369094" y="154781"/>
                </a:cubicBezTo>
                <a:cubicBezTo>
                  <a:pt x="369094" y="169441"/>
                  <a:pt x="360238" y="182017"/>
                  <a:pt x="347588" y="187523"/>
                </a:cubicBezTo>
                <a:cubicBezTo>
                  <a:pt x="360238" y="193030"/>
                  <a:pt x="369094" y="205606"/>
                  <a:pt x="369094" y="220266"/>
                </a:cubicBezTo>
                <a:cubicBezTo>
                  <a:pt x="369094" y="237679"/>
                  <a:pt x="356592" y="252189"/>
                  <a:pt x="340072" y="255315"/>
                </a:cubicBezTo>
                <a:cubicBezTo>
                  <a:pt x="343346" y="260747"/>
                  <a:pt x="345281" y="267072"/>
                  <a:pt x="345281" y="273844"/>
                </a:cubicBezTo>
                <a:cubicBezTo>
                  <a:pt x="345281" y="290364"/>
                  <a:pt x="334119" y="304205"/>
                  <a:pt x="318939" y="308297"/>
                </a:cubicBezTo>
                <a:cubicBezTo>
                  <a:pt x="320576" y="312390"/>
                  <a:pt x="321469" y="316855"/>
                  <a:pt x="321469" y="321469"/>
                </a:cubicBezTo>
                <a:cubicBezTo>
                  <a:pt x="321469" y="341188"/>
                  <a:pt x="305470" y="357188"/>
                  <a:pt x="285750" y="357188"/>
                </a:cubicBezTo>
                <a:lnTo>
                  <a:pt x="220340" y="357188"/>
                </a:lnTo>
                <a:cubicBezTo>
                  <a:pt x="193328" y="357188"/>
                  <a:pt x="167060" y="347960"/>
                  <a:pt x="146000" y="331068"/>
                </a:cubicBezTo>
                <a:lnTo>
                  <a:pt x="136922" y="323850"/>
                </a:lnTo>
                <a:cubicBezTo>
                  <a:pt x="125611" y="314846"/>
                  <a:pt x="119063" y="301154"/>
                  <a:pt x="119063" y="286643"/>
                </a:cubicBezTo>
                <a:lnTo>
                  <a:pt x="119063" y="147786"/>
                </a:lnTo>
                <a:cubicBezTo>
                  <a:pt x="119063" y="136699"/>
                  <a:pt x="121667" y="125760"/>
                  <a:pt x="126578" y="115863"/>
                </a:cubicBezTo>
                <a:lnTo>
                  <a:pt x="168399" y="32221"/>
                </a:lnTo>
                <a:cubicBezTo>
                  <a:pt x="174650" y="19794"/>
                  <a:pt x="187375" y="11906"/>
                  <a:pt x="201364" y="11906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8" name="Text 15"/>
          <p:cNvSpPr/>
          <p:nvPr/>
        </p:nvSpPr>
        <p:spPr>
          <a:xfrm>
            <a:off x="8024681" y="2844800"/>
            <a:ext cx="2133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喜欢 (Liking)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6908800" y="35052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20" name="Text 17"/>
          <p:cNvSpPr/>
          <p:nvPr/>
        </p:nvSpPr>
        <p:spPr>
          <a:xfrm>
            <a:off x="7239000" y="3454400"/>
            <a:ext cx="3860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评价 (Evaluation)</a:t>
            </a: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对对方有积极正面的评价，认为其品质好。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6908800" y="42672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22" name="Text 19"/>
          <p:cNvSpPr/>
          <p:nvPr/>
        </p:nvSpPr>
        <p:spPr>
          <a:xfrm>
            <a:off x="7239000" y="4216400"/>
            <a:ext cx="3251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尊重 (Respect)</a:t>
            </a: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欣赏对方的才能或为人，感到敬佩。</a:t>
            </a:r>
            <a:endParaRPr lang="en-US" sz="1600" dirty="0"/>
          </a:p>
        </p:txBody>
      </p:sp>
      <p:sp>
        <p:nvSpPr>
          <p:cNvPr id="23" name="Shape 20"/>
          <p:cNvSpPr/>
          <p:nvPr/>
        </p:nvSpPr>
        <p:spPr>
          <a:xfrm>
            <a:off x="6908800" y="5029200"/>
            <a:ext cx="203200" cy="203200"/>
          </a:xfrm>
          <a:custGeom>
            <a:avLst/>
            <a:gdLst/>
            <a:ahLst/>
            <a:cxnLst/>
            <a:rect l="l" t="t" r="r" b="b"/>
            <a:pathLst>
              <a:path w="203200" h="203200">
                <a:moveTo>
                  <a:pt x="101600" y="203200"/>
                </a:moveTo>
                <a:cubicBezTo>
                  <a:pt x="157675" y="203200"/>
                  <a:pt x="203200" y="157675"/>
                  <a:pt x="203200" y="101600"/>
                </a:cubicBezTo>
                <a:cubicBezTo>
                  <a:pt x="203200" y="45525"/>
                  <a:pt x="157675" y="0"/>
                  <a:pt x="101600" y="0"/>
                </a:cubicBezTo>
                <a:cubicBezTo>
                  <a:pt x="45525" y="0"/>
                  <a:pt x="0" y="45525"/>
                  <a:pt x="0" y="101600"/>
                </a:cubicBezTo>
                <a:cubicBezTo>
                  <a:pt x="0" y="157675"/>
                  <a:pt x="45525" y="203200"/>
                  <a:pt x="101600" y="203200"/>
                </a:cubicBezTo>
                <a:close/>
                <a:moveTo>
                  <a:pt x="135096" y="84415"/>
                </a:moveTo>
                <a:lnTo>
                  <a:pt x="103346" y="135215"/>
                </a:lnTo>
                <a:cubicBezTo>
                  <a:pt x="101679" y="137874"/>
                  <a:pt x="98822" y="139541"/>
                  <a:pt x="95687" y="139700"/>
                </a:cubicBezTo>
                <a:cubicBezTo>
                  <a:pt x="92551" y="139859"/>
                  <a:pt x="89535" y="138430"/>
                  <a:pt x="87670" y="135890"/>
                </a:cubicBezTo>
                <a:lnTo>
                  <a:pt x="68620" y="110490"/>
                </a:lnTo>
                <a:cubicBezTo>
                  <a:pt x="65445" y="106283"/>
                  <a:pt x="66318" y="100330"/>
                  <a:pt x="70525" y="97155"/>
                </a:cubicBezTo>
                <a:cubicBezTo>
                  <a:pt x="74732" y="93980"/>
                  <a:pt x="80685" y="94853"/>
                  <a:pt x="83860" y="99060"/>
                </a:cubicBezTo>
                <a:lnTo>
                  <a:pt x="94575" y="113348"/>
                </a:lnTo>
                <a:lnTo>
                  <a:pt x="118943" y="74335"/>
                </a:lnTo>
                <a:cubicBezTo>
                  <a:pt x="121722" y="69890"/>
                  <a:pt x="127595" y="68501"/>
                  <a:pt x="132080" y="71318"/>
                </a:cubicBezTo>
                <a:cubicBezTo>
                  <a:pt x="136565" y="74136"/>
                  <a:pt x="137914" y="79970"/>
                  <a:pt x="135096" y="84455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24" name="Text 21"/>
          <p:cNvSpPr/>
          <p:nvPr/>
        </p:nvSpPr>
        <p:spPr>
          <a:xfrm>
            <a:off x="7239000" y="4978400"/>
            <a:ext cx="40640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相似感 (Similarity)</a:t>
            </a: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认为彼此相似，有共同语言，容易成为朋友。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案例演练：概念现场应用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" y="254000"/>
            <a:ext cx="12141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情境AB剧：心动还是好感？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39700" y="863600"/>
            <a:ext cx="11912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运用刚学到的维度，一起来分析以下两种情境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1524000"/>
            <a:ext cx="5689600" cy="0"/>
          </a:xfrm>
          <a:prstGeom prst="line">
            <a:avLst/>
          </a:prstGeom>
          <a:noFill/>
          <a:ln w="50800">
            <a:solidFill>
              <a:srgbClr val="FFC0CB"/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>
          <a:xfrm>
            <a:off x="254000" y="1524000"/>
            <a:ext cx="5689600" cy="5029200"/>
          </a:xfrm>
          <a:custGeom>
            <a:avLst/>
            <a:gdLst/>
            <a:ahLst/>
            <a:cxnLst/>
            <a:rect l="l" t="t" r="r" b="b"/>
            <a:pathLst>
              <a:path w="5689600" h="5029200">
                <a:moveTo>
                  <a:pt x="0" y="0"/>
                </a:moveTo>
                <a:lnTo>
                  <a:pt x="5689600" y="0"/>
                </a:lnTo>
                <a:lnTo>
                  <a:pt x="5689600" y="4927610"/>
                </a:lnTo>
                <a:cubicBezTo>
                  <a:pt x="5689600" y="4983717"/>
                  <a:pt x="5644117" y="5029200"/>
                  <a:pt x="5588010" y="5029200"/>
                </a:cubicBezTo>
                <a:lnTo>
                  <a:pt x="101590" y="5029200"/>
                </a:lnTo>
                <a:cubicBezTo>
                  <a:pt x="45483" y="5029200"/>
                  <a:pt x="0" y="4983717"/>
                  <a:pt x="0" y="4927610"/>
                </a:cubicBezTo>
                <a:lnTo>
                  <a:pt x="0" y="0"/>
                </a:lnTo>
                <a:close/>
              </a:path>
            </a:pathLst>
          </a:custGeom>
          <a:solidFill>
            <a:srgbClr val="E6E6FA">
              <a:alpha val="40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431800" y="1879600"/>
            <a:ext cx="533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情境 A</a:t>
            </a:r>
            <a:endParaRPr lang="en-US" sz="1600" dirty="0"/>
          </a:p>
        </p:txBody>
      </p:sp>
      <p:pic>
        <p:nvPicPr>
          <p:cNvPr id="8" name="Image 1" descr="https://kimi-web-img.moonshot.cn/img/biz.toyokeizai.net/d67f9ef9199bfef7e0111d5b46815de1cdc89010.jpg"/>
          <p:cNvPicPr>
            <a:picLocks noChangeAspect="1"/>
          </p:cNvPicPr>
          <p:nvPr/>
        </p:nvPicPr>
        <p:blipFill>
          <a:blip r:embed="rId4"/>
          <a:srcRect t="32000" b="32000"/>
          <a:stretch/>
        </p:blipFill>
        <p:spPr>
          <a:xfrm>
            <a:off x="558800" y="2387600"/>
            <a:ext cx="5080000" cy="1219200"/>
          </a:xfrm>
          <a:prstGeom prst="roundRect">
            <a:avLst>
              <a:gd name="adj" fmla="val 6250"/>
            </a:avLst>
          </a:prstGeom>
        </p:spPr>
      </p:pic>
      <p:sp>
        <p:nvSpPr>
          <p:cNvPr id="9" name="Text 5"/>
          <p:cNvSpPr/>
          <p:nvPr/>
        </p:nvSpPr>
        <p:spPr>
          <a:xfrm>
            <a:off x="558800" y="3759200"/>
            <a:ext cx="5080000" cy="203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itchFamily="34" charset="-120"/>
              </a:rPr>
              <a:t>小明和小红每天互道晚安，分享日常。当小红和其他男生走得近时，小明会感到明显的不开心和占有欲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itchFamily="34" charset="-120"/>
              </a:rPr>
              <a:t> 。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44500" y="5943600"/>
            <a:ext cx="5308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更接近：爱情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Shape 7"/>
          <p:cNvSpPr/>
          <p:nvPr/>
        </p:nvSpPr>
        <p:spPr>
          <a:xfrm>
            <a:off x="6248400" y="1524000"/>
            <a:ext cx="5689600" cy="0"/>
          </a:xfrm>
          <a:prstGeom prst="line">
            <a:avLst/>
          </a:prstGeom>
          <a:noFill/>
          <a:ln w="50800">
            <a:solidFill>
              <a:srgbClr val="ADD8E6"/>
            </a:solidFill>
            <a:prstDash val="solid"/>
            <a:headEnd type="none"/>
            <a:tailEnd type="none"/>
          </a:ln>
        </p:spPr>
      </p:sp>
      <p:sp>
        <p:nvSpPr>
          <p:cNvPr id="12" name="Shape 8"/>
          <p:cNvSpPr/>
          <p:nvPr/>
        </p:nvSpPr>
        <p:spPr>
          <a:xfrm>
            <a:off x="6248400" y="1524000"/>
            <a:ext cx="5689600" cy="5029200"/>
          </a:xfrm>
          <a:custGeom>
            <a:avLst/>
            <a:gdLst/>
            <a:ahLst/>
            <a:cxnLst/>
            <a:rect l="l" t="t" r="r" b="b"/>
            <a:pathLst>
              <a:path w="5689600" h="5029200">
                <a:moveTo>
                  <a:pt x="0" y="0"/>
                </a:moveTo>
                <a:lnTo>
                  <a:pt x="5689600" y="0"/>
                </a:lnTo>
                <a:lnTo>
                  <a:pt x="5689600" y="4927610"/>
                </a:lnTo>
                <a:cubicBezTo>
                  <a:pt x="5689600" y="4983717"/>
                  <a:pt x="5644117" y="5029200"/>
                  <a:pt x="5588010" y="5029200"/>
                </a:cubicBezTo>
                <a:lnTo>
                  <a:pt x="101590" y="5029200"/>
                </a:lnTo>
                <a:cubicBezTo>
                  <a:pt x="45483" y="5029200"/>
                  <a:pt x="0" y="4983717"/>
                  <a:pt x="0" y="4927610"/>
                </a:cubicBezTo>
                <a:lnTo>
                  <a:pt x="0" y="0"/>
                </a:lnTo>
                <a:close/>
              </a:path>
            </a:pathLst>
          </a:custGeom>
          <a:solidFill>
            <a:srgbClr val="E6E6FA">
              <a:alpha val="40000"/>
            </a:srgbClr>
          </a:solidFill>
          <a:ln/>
        </p:spPr>
      </p:sp>
      <p:sp>
        <p:nvSpPr>
          <p:cNvPr id="13" name="Text 9"/>
          <p:cNvSpPr/>
          <p:nvPr/>
        </p:nvSpPr>
        <p:spPr>
          <a:xfrm>
            <a:off x="6426200" y="1879600"/>
            <a:ext cx="5334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情境 B</a:t>
            </a:r>
            <a:endParaRPr lang="en-US" sz="1600" dirty="0"/>
          </a:p>
        </p:txBody>
      </p:sp>
      <p:pic>
        <p:nvPicPr>
          <p:cNvPr id="14" name="Image 2" descr="https://kimi-web-img.moonshot.cn/img/biz.toyokeizai.net/d67f9ef9199bfef7e0111d5b46815de1cdc89010.jpg"/>
          <p:cNvPicPr>
            <a:picLocks noChangeAspect="1"/>
          </p:cNvPicPr>
          <p:nvPr/>
        </p:nvPicPr>
        <p:blipFill>
          <a:blip r:embed="rId4"/>
          <a:srcRect t="32000" b="32000"/>
          <a:stretch/>
        </p:blipFill>
        <p:spPr>
          <a:xfrm>
            <a:off x="6553200" y="2387600"/>
            <a:ext cx="5080000" cy="1219200"/>
          </a:xfrm>
          <a:prstGeom prst="roundRect">
            <a:avLst>
              <a:gd name="adj" fmla="val 6250"/>
            </a:avLst>
          </a:prstGeom>
        </p:spPr>
      </p:pic>
      <p:sp>
        <p:nvSpPr>
          <p:cNvPr id="15" name="Text 10"/>
          <p:cNvSpPr/>
          <p:nvPr/>
        </p:nvSpPr>
        <p:spPr>
          <a:xfrm>
            <a:off x="6553200" y="3759200"/>
            <a:ext cx="5080000" cy="203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小丽非常欣赏社团里小华的才华，喜欢和她一起讨论音乐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甚至愿意为她组建乐队牵线搭桥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。</a:t>
            </a:r>
          </a:p>
        </p:txBody>
      </p:sp>
      <p:sp>
        <p:nvSpPr>
          <p:cNvPr id="16" name="Text 11"/>
          <p:cNvSpPr/>
          <p:nvPr/>
        </p:nvSpPr>
        <p:spPr>
          <a:xfrm>
            <a:off x="6438900" y="5943600"/>
            <a:ext cx="5308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更接近：喜欢</a:t>
            </a:r>
            <a:endParaRPr lang="en-US" sz="1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" y="254000"/>
            <a:ext cx="12141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观点碰撞与教师点睛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39700" y="863600"/>
            <a:ext cx="11912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在交流中修正认知，在点拨中深化理解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1524000"/>
            <a:ext cx="5689600" cy="5080000"/>
          </a:xfrm>
          <a:custGeom>
            <a:avLst/>
            <a:gdLst/>
            <a:ahLst/>
            <a:cxnLst/>
            <a:rect l="l" t="t" r="r" b="b"/>
            <a:pathLst>
              <a:path w="5689600" h="5080000">
                <a:moveTo>
                  <a:pt x="101600" y="0"/>
                </a:moveTo>
                <a:lnTo>
                  <a:pt x="5588000" y="0"/>
                </a:lnTo>
                <a:cubicBezTo>
                  <a:pt x="5644075" y="0"/>
                  <a:pt x="5689600" y="45525"/>
                  <a:pt x="5689600" y="101600"/>
                </a:cubicBezTo>
                <a:lnTo>
                  <a:pt x="5689600" y="4978400"/>
                </a:lnTo>
                <a:cubicBezTo>
                  <a:pt x="5689600" y="5034475"/>
                  <a:pt x="5644075" y="5080000"/>
                  <a:pt x="5588000" y="5080000"/>
                </a:cubicBezTo>
                <a:lnTo>
                  <a:pt x="101600" y="5080000"/>
                </a:lnTo>
                <a:cubicBezTo>
                  <a:pt x="45525" y="5080000"/>
                  <a:pt x="0" y="5034475"/>
                  <a:pt x="0" y="497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40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2324100" y="32004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190500" y="9525"/>
                </a:moveTo>
                <a:cubicBezTo>
                  <a:pt x="224670" y="9525"/>
                  <a:pt x="252413" y="37267"/>
                  <a:pt x="252413" y="71438"/>
                </a:cubicBezTo>
                <a:cubicBezTo>
                  <a:pt x="252413" y="105608"/>
                  <a:pt x="224670" y="133350"/>
                  <a:pt x="190500" y="133350"/>
                </a:cubicBezTo>
                <a:cubicBezTo>
                  <a:pt x="156330" y="133350"/>
                  <a:pt x="128588" y="105608"/>
                  <a:pt x="128588" y="71438"/>
                </a:cubicBezTo>
                <a:cubicBezTo>
                  <a:pt x="128588" y="37267"/>
                  <a:pt x="156330" y="9525"/>
                  <a:pt x="190500" y="9525"/>
                </a:cubicBezTo>
                <a:close/>
                <a:moveTo>
                  <a:pt x="57150" y="52388"/>
                </a:moveTo>
                <a:cubicBezTo>
                  <a:pt x="80806" y="52388"/>
                  <a:pt x="100013" y="71594"/>
                  <a:pt x="100013" y="95250"/>
                </a:cubicBezTo>
                <a:cubicBezTo>
                  <a:pt x="100013" y="118906"/>
                  <a:pt x="80806" y="138113"/>
                  <a:pt x="57150" y="138113"/>
                </a:cubicBezTo>
                <a:cubicBezTo>
                  <a:pt x="33494" y="138113"/>
                  <a:pt x="14288" y="118906"/>
                  <a:pt x="14288" y="95250"/>
                </a:cubicBezTo>
                <a:cubicBezTo>
                  <a:pt x="14288" y="71594"/>
                  <a:pt x="33494" y="52388"/>
                  <a:pt x="57150" y="52388"/>
                </a:cubicBezTo>
                <a:close/>
                <a:moveTo>
                  <a:pt x="0" y="247650"/>
                </a:moveTo>
                <a:cubicBezTo>
                  <a:pt x="0" y="205561"/>
                  <a:pt x="34111" y="171450"/>
                  <a:pt x="76200" y="171450"/>
                </a:cubicBezTo>
                <a:cubicBezTo>
                  <a:pt x="83820" y="171450"/>
                  <a:pt x="91202" y="172581"/>
                  <a:pt x="98167" y="174665"/>
                </a:cubicBezTo>
                <a:cubicBezTo>
                  <a:pt x="78581" y="196572"/>
                  <a:pt x="66675" y="225504"/>
                  <a:pt x="66675" y="257175"/>
                </a:cubicBezTo>
                <a:lnTo>
                  <a:pt x="66675" y="266700"/>
                </a:lnTo>
                <a:cubicBezTo>
                  <a:pt x="66675" y="273487"/>
                  <a:pt x="68104" y="279916"/>
                  <a:pt x="70664" y="285750"/>
                </a:cubicBezTo>
                <a:lnTo>
                  <a:pt x="19050" y="285750"/>
                </a:lnTo>
                <a:cubicBezTo>
                  <a:pt x="8513" y="285750"/>
                  <a:pt x="0" y="277237"/>
                  <a:pt x="0" y="266700"/>
                </a:cubicBezTo>
                <a:lnTo>
                  <a:pt x="0" y="247650"/>
                </a:lnTo>
                <a:close/>
                <a:moveTo>
                  <a:pt x="310336" y="285750"/>
                </a:moveTo>
                <a:cubicBezTo>
                  <a:pt x="312896" y="279916"/>
                  <a:pt x="314325" y="273487"/>
                  <a:pt x="314325" y="266700"/>
                </a:cubicBezTo>
                <a:lnTo>
                  <a:pt x="314325" y="257175"/>
                </a:lnTo>
                <a:cubicBezTo>
                  <a:pt x="314325" y="225504"/>
                  <a:pt x="302419" y="196572"/>
                  <a:pt x="282833" y="174665"/>
                </a:cubicBezTo>
                <a:cubicBezTo>
                  <a:pt x="289798" y="172581"/>
                  <a:pt x="297180" y="171450"/>
                  <a:pt x="304800" y="171450"/>
                </a:cubicBezTo>
                <a:cubicBezTo>
                  <a:pt x="346889" y="171450"/>
                  <a:pt x="381000" y="205561"/>
                  <a:pt x="381000" y="247650"/>
                </a:cubicBezTo>
                <a:lnTo>
                  <a:pt x="381000" y="266700"/>
                </a:lnTo>
                <a:cubicBezTo>
                  <a:pt x="381000" y="277237"/>
                  <a:pt x="372487" y="285750"/>
                  <a:pt x="361950" y="285750"/>
                </a:cubicBezTo>
                <a:lnTo>
                  <a:pt x="310336" y="285750"/>
                </a:lnTo>
                <a:close/>
                <a:moveTo>
                  <a:pt x="280987" y="95250"/>
                </a:moveTo>
                <a:cubicBezTo>
                  <a:pt x="280987" y="71594"/>
                  <a:pt x="300194" y="52388"/>
                  <a:pt x="323850" y="52388"/>
                </a:cubicBezTo>
                <a:cubicBezTo>
                  <a:pt x="347506" y="52388"/>
                  <a:pt x="366712" y="71594"/>
                  <a:pt x="366712" y="95250"/>
                </a:cubicBezTo>
                <a:cubicBezTo>
                  <a:pt x="366712" y="118906"/>
                  <a:pt x="347506" y="138113"/>
                  <a:pt x="323850" y="138113"/>
                </a:cubicBezTo>
                <a:cubicBezTo>
                  <a:pt x="300194" y="138113"/>
                  <a:pt x="280987" y="118906"/>
                  <a:pt x="280987" y="95250"/>
                </a:cubicBezTo>
                <a:close/>
                <a:moveTo>
                  <a:pt x="95250" y="257175"/>
                </a:moveTo>
                <a:cubicBezTo>
                  <a:pt x="95250" y="204549"/>
                  <a:pt x="137874" y="161925"/>
                  <a:pt x="190500" y="161925"/>
                </a:cubicBezTo>
                <a:cubicBezTo>
                  <a:pt x="243126" y="161925"/>
                  <a:pt x="285750" y="204549"/>
                  <a:pt x="285750" y="257175"/>
                </a:cubicBezTo>
                <a:lnTo>
                  <a:pt x="285750" y="266700"/>
                </a:lnTo>
                <a:cubicBezTo>
                  <a:pt x="285750" y="277237"/>
                  <a:pt x="277237" y="285750"/>
                  <a:pt x="266700" y="285750"/>
                </a:cubicBezTo>
                <a:lnTo>
                  <a:pt x="114300" y="285750"/>
                </a:lnTo>
                <a:cubicBezTo>
                  <a:pt x="103763" y="285750"/>
                  <a:pt x="95250" y="277237"/>
                  <a:pt x="95250" y="266700"/>
                </a:cubicBezTo>
                <a:lnTo>
                  <a:pt x="95250" y="257175"/>
                </a:ln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7" name="Text 4"/>
          <p:cNvSpPr/>
          <p:nvPr/>
        </p:nvSpPr>
        <p:spPr>
          <a:xfrm>
            <a:off x="965200" y="3175000"/>
            <a:ext cx="4800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小组汇报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57213" y="3784600"/>
            <a:ext cx="155575" cy="177800"/>
          </a:xfrm>
          <a:custGeom>
            <a:avLst/>
            <a:gdLst/>
            <a:ahLst/>
            <a:cxnLst/>
            <a:rect l="l" t="t" r="r" b="b"/>
            <a:pathLst>
              <a:path w="155575" h="177800">
                <a:moveTo>
                  <a:pt x="0" y="75009"/>
                </a:moveTo>
                <a:cubicBezTo>
                  <a:pt x="0" y="51986"/>
                  <a:pt x="18648" y="33337"/>
                  <a:pt x="41672" y="33337"/>
                </a:cubicBezTo>
                <a:lnTo>
                  <a:pt x="44450" y="33337"/>
                </a:lnTo>
                <a:cubicBezTo>
                  <a:pt x="50597" y="33337"/>
                  <a:pt x="55563" y="38303"/>
                  <a:pt x="55563" y="44450"/>
                </a:cubicBezTo>
                <a:cubicBezTo>
                  <a:pt x="55563" y="50597"/>
                  <a:pt x="50597" y="55563"/>
                  <a:pt x="44450" y="55563"/>
                </a:cubicBezTo>
                <a:lnTo>
                  <a:pt x="41672" y="55563"/>
                </a:lnTo>
                <a:cubicBezTo>
                  <a:pt x="30941" y="55563"/>
                  <a:pt x="22225" y="64279"/>
                  <a:pt x="22225" y="75009"/>
                </a:cubicBezTo>
                <a:lnTo>
                  <a:pt x="22225" y="77788"/>
                </a:lnTo>
                <a:lnTo>
                  <a:pt x="44450" y="77788"/>
                </a:lnTo>
                <a:cubicBezTo>
                  <a:pt x="56708" y="77788"/>
                  <a:pt x="66675" y="87754"/>
                  <a:pt x="66675" y="100013"/>
                </a:cubicBezTo>
                <a:lnTo>
                  <a:pt x="66675" y="122238"/>
                </a:lnTo>
                <a:cubicBezTo>
                  <a:pt x="66675" y="134496"/>
                  <a:pt x="56708" y="144463"/>
                  <a:pt x="44450" y="144463"/>
                </a:cubicBezTo>
                <a:lnTo>
                  <a:pt x="22225" y="144463"/>
                </a:lnTo>
                <a:cubicBezTo>
                  <a:pt x="9967" y="144463"/>
                  <a:pt x="0" y="134496"/>
                  <a:pt x="0" y="122238"/>
                </a:cubicBezTo>
                <a:lnTo>
                  <a:pt x="0" y="75009"/>
                </a:lnTo>
                <a:close/>
                <a:moveTo>
                  <a:pt x="88900" y="75009"/>
                </a:moveTo>
                <a:cubicBezTo>
                  <a:pt x="88900" y="51986"/>
                  <a:pt x="107548" y="33337"/>
                  <a:pt x="130572" y="33337"/>
                </a:cubicBezTo>
                <a:lnTo>
                  <a:pt x="133350" y="33337"/>
                </a:lnTo>
                <a:cubicBezTo>
                  <a:pt x="139497" y="33337"/>
                  <a:pt x="144463" y="38303"/>
                  <a:pt x="144463" y="44450"/>
                </a:cubicBezTo>
                <a:cubicBezTo>
                  <a:pt x="144463" y="50597"/>
                  <a:pt x="139497" y="55563"/>
                  <a:pt x="133350" y="55563"/>
                </a:cubicBezTo>
                <a:lnTo>
                  <a:pt x="130572" y="55563"/>
                </a:lnTo>
                <a:cubicBezTo>
                  <a:pt x="119841" y="55563"/>
                  <a:pt x="111125" y="64279"/>
                  <a:pt x="111125" y="75009"/>
                </a:cubicBezTo>
                <a:lnTo>
                  <a:pt x="111125" y="77788"/>
                </a:lnTo>
                <a:lnTo>
                  <a:pt x="133350" y="77788"/>
                </a:lnTo>
                <a:cubicBezTo>
                  <a:pt x="145608" y="77788"/>
                  <a:pt x="155575" y="87754"/>
                  <a:pt x="155575" y="100013"/>
                </a:cubicBezTo>
                <a:lnTo>
                  <a:pt x="155575" y="122238"/>
                </a:lnTo>
                <a:cubicBezTo>
                  <a:pt x="155575" y="134496"/>
                  <a:pt x="145608" y="144463"/>
                  <a:pt x="133350" y="144463"/>
                </a:cubicBezTo>
                <a:lnTo>
                  <a:pt x="111125" y="144463"/>
                </a:lnTo>
                <a:cubicBezTo>
                  <a:pt x="98867" y="144463"/>
                  <a:pt x="88900" y="134496"/>
                  <a:pt x="88900" y="122238"/>
                </a:cubicBezTo>
                <a:lnTo>
                  <a:pt x="88900" y="75009"/>
                </a:ln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9" name="Text 6"/>
          <p:cNvSpPr/>
          <p:nvPr/>
        </p:nvSpPr>
        <p:spPr>
          <a:xfrm>
            <a:off x="818489" y="3733800"/>
            <a:ext cx="4826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“我们认为A是爱情，因为小明对小红有</a:t>
            </a:r>
            <a:r>
              <a:rPr lang="en-US" sz="1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强烈的依恋和排他性</a:t>
            </a: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，这是爱情的核心特征。”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557213" y="4495800"/>
            <a:ext cx="155575" cy="177800"/>
          </a:xfrm>
          <a:custGeom>
            <a:avLst/>
            <a:gdLst/>
            <a:ahLst/>
            <a:cxnLst/>
            <a:rect l="l" t="t" r="r" b="b"/>
            <a:pathLst>
              <a:path w="155575" h="177800">
                <a:moveTo>
                  <a:pt x="0" y="75009"/>
                </a:moveTo>
                <a:cubicBezTo>
                  <a:pt x="0" y="51986"/>
                  <a:pt x="18648" y="33337"/>
                  <a:pt x="41672" y="33337"/>
                </a:cubicBezTo>
                <a:lnTo>
                  <a:pt x="44450" y="33337"/>
                </a:lnTo>
                <a:cubicBezTo>
                  <a:pt x="50597" y="33337"/>
                  <a:pt x="55563" y="38303"/>
                  <a:pt x="55563" y="44450"/>
                </a:cubicBezTo>
                <a:cubicBezTo>
                  <a:pt x="55563" y="50597"/>
                  <a:pt x="50597" y="55563"/>
                  <a:pt x="44450" y="55563"/>
                </a:cubicBezTo>
                <a:lnTo>
                  <a:pt x="41672" y="55563"/>
                </a:lnTo>
                <a:cubicBezTo>
                  <a:pt x="30941" y="55563"/>
                  <a:pt x="22225" y="64279"/>
                  <a:pt x="22225" y="75009"/>
                </a:cubicBezTo>
                <a:lnTo>
                  <a:pt x="22225" y="77788"/>
                </a:lnTo>
                <a:lnTo>
                  <a:pt x="44450" y="77788"/>
                </a:lnTo>
                <a:cubicBezTo>
                  <a:pt x="56708" y="77788"/>
                  <a:pt x="66675" y="87754"/>
                  <a:pt x="66675" y="100013"/>
                </a:cubicBezTo>
                <a:lnTo>
                  <a:pt x="66675" y="122238"/>
                </a:lnTo>
                <a:cubicBezTo>
                  <a:pt x="66675" y="134496"/>
                  <a:pt x="56708" y="144463"/>
                  <a:pt x="44450" y="144463"/>
                </a:cubicBezTo>
                <a:lnTo>
                  <a:pt x="22225" y="144463"/>
                </a:lnTo>
                <a:cubicBezTo>
                  <a:pt x="9967" y="144463"/>
                  <a:pt x="0" y="134496"/>
                  <a:pt x="0" y="122238"/>
                </a:cubicBezTo>
                <a:lnTo>
                  <a:pt x="0" y="75009"/>
                </a:lnTo>
                <a:close/>
                <a:moveTo>
                  <a:pt x="88900" y="75009"/>
                </a:moveTo>
                <a:cubicBezTo>
                  <a:pt x="88900" y="51986"/>
                  <a:pt x="107548" y="33337"/>
                  <a:pt x="130572" y="33337"/>
                </a:cubicBezTo>
                <a:lnTo>
                  <a:pt x="133350" y="33337"/>
                </a:lnTo>
                <a:cubicBezTo>
                  <a:pt x="139497" y="33337"/>
                  <a:pt x="144463" y="38303"/>
                  <a:pt x="144463" y="44450"/>
                </a:cubicBezTo>
                <a:cubicBezTo>
                  <a:pt x="144463" y="50597"/>
                  <a:pt x="139497" y="55563"/>
                  <a:pt x="133350" y="55563"/>
                </a:cubicBezTo>
                <a:lnTo>
                  <a:pt x="130572" y="55563"/>
                </a:lnTo>
                <a:cubicBezTo>
                  <a:pt x="119841" y="55563"/>
                  <a:pt x="111125" y="64279"/>
                  <a:pt x="111125" y="75009"/>
                </a:cubicBezTo>
                <a:lnTo>
                  <a:pt x="111125" y="77788"/>
                </a:lnTo>
                <a:lnTo>
                  <a:pt x="133350" y="77788"/>
                </a:lnTo>
                <a:cubicBezTo>
                  <a:pt x="145608" y="77788"/>
                  <a:pt x="155575" y="87754"/>
                  <a:pt x="155575" y="100013"/>
                </a:cubicBezTo>
                <a:lnTo>
                  <a:pt x="155575" y="122238"/>
                </a:lnTo>
                <a:cubicBezTo>
                  <a:pt x="155575" y="134496"/>
                  <a:pt x="145608" y="144463"/>
                  <a:pt x="133350" y="144463"/>
                </a:cubicBezTo>
                <a:lnTo>
                  <a:pt x="111125" y="144463"/>
                </a:lnTo>
                <a:cubicBezTo>
                  <a:pt x="98867" y="144463"/>
                  <a:pt x="88900" y="134496"/>
                  <a:pt x="88900" y="122238"/>
                </a:cubicBezTo>
                <a:lnTo>
                  <a:pt x="88900" y="75009"/>
                </a:ln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1" name="Text 8"/>
          <p:cNvSpPr/>
          <p:nvPr/>
        </p:nvSpPr>
        <p:spPr>
          <a:xfrm>
            <a:off x="818356" y="4445000"/>
            <a:ext cx="4826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“我们觉得B是喜欢，因为小丽对小华主要是</a:t>
            </a:r>
            <a:r>
              <a:rPr lang="en-US" sz="1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欣赏和尊重</a:t>
            </a: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，希望她好，没有排他欲望。”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248400" y="1524000"/>
            <a:ext cx="5689600" cy="5080000"/>
          </a:xfrm>
          <a:custGeom>
            <a:avLst/>
            <a:gdLst/>
            <a:ahLst/>
            <a:cxnLst/>
            <a:rect l="l" t="t" r="r" b="b"/>
            <a:pathLst>
              <a:path w="5689600" h="5080000">
                <a:moveTo>
                  <a:pt x="101600" y="0"/>
                </a:moveTo>
                <a:lnTo>
                  <a:pt x="5588000" y="0"/>
                </a:lnTo>
                <a:cubicBezTo>
                  <a:pt x="5644075" y="0"/>
                  <a:pt x="5689600" y="45525"/>
                  <a:pt x="5689600" y="101600"/>
                </a:cubicBezTo>
                <a:lnTo>
                  <a:pt x="5689600" y="4978400"/>
                </a:lnTo>
                <a:cubicBezTo>
                  <a:pt x="5689600" y="5034475"/>
                  <a:pt x="5644075" y="5080000"/>
                  <a:pt x="5588000" y="5080000"/>
                </a:cubicBezTo>
                <a:lnTo>
                  <a:pt x="101600" y="5080000"/>
                </a:lnTo>
                <a:cubicBezTo>
                  <a:pt x="45525" y="5080000"/>
                  <a:pt x="0" y="5034475"/>
                  <a:pt x="0" y="497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8394700" y="32004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174367" y="228600"/>
                </a:moveTo>
                <a:cubicBezTo>
                  <a:pt x="178713" y="215325"/>
                  <a:pt x="187404" y="203299"/>
                  <a:pt x="197227" y="192941"/>
                </a:cubicBezTo>
                <a:cubicBezTo>
                  <a:pt x="216694" y="172462"/>
                  <a:pt x="228600" y="144780"/>
                  <a:pt x="228600" y="114300"/>
                </a:cubicBezTo>
                <a:cubicBezTo>
                  <a:pt x="228600" y="51197"/>
                  <a:pt x="177403" y="0"/>
                  <a:pt x="114300" y="0"/>
                </a:cubicBezTo>
                <a:cubicBezTo>
                  <a:pt x="51197" y="0"/>
                  <a:pt x="0" y="51197"/>
                  <a:pt x="0" y="114300"/>
                </a:cubicBezTo>
                <a:cubicBezTo>
                  <a:pt x="0" y="144780"/>
                  <a:pt x="11906" y="172462"/>
                  <a:pt x="31373" y="192941"/>
                </a:cubicBezTo>
                <a:cubicBezTo>
                  <a:pt x="41196" y="203299"/>
                  <a:pt x="49947" y="215325"/>
                  <a:pt x="54233" y="228600"/>
                </a:cubicBezTo>
                <a:lnTo>
                  <a:pt x="174308" y="228600"/>
                </a:lnTo>
                <a:close/>
                <a:moveTo>
                  <a:pt x="171450" y="257175"/>
                </a:moveTo>
                <a:lnTo>
                  <a:pt x="57150" y="257175"/>
                </a:lnTo>
                <a:lnTo>
                  <a:pt x="57150" y="266700"/>
                </a:lnTo>
                <a:cubicBezTo>
                  <a:pt x="57150" y="293013"/>
                  <a:pt x="78462" y="314325"/>
                  <a:pt x="104775" y="314325"/>
                </a:cubicBezTo>
                <a:lnTo>
                  <a:pt x="123825" y="314325"/>
                </a:lnTo>
                <a:cubicBezTo>
                  <a:pt x="150138" y="314325"/>
                  <a:pt x="171450" y="293013"/>
                  <a:pt x="171450" y="266700"/>
                </a:cubicBezTo>
                <a:lnTo>
                  <a:pt x="171450" y="257175"/>
                </a:lnTo>
                <a:close/>
                <a:moveTo>
                  <a:pt x="109537" y="66675"/>
                </a:moveTo>
                <a:cubicBezTo>
                  <a:pt x="85844" y="66675"/>
                  <a:pt x="66675" y="85844"/>
                  <a:pt x="66675" y="109537"/>
                </a:cubicBezTo>
                <a:cubicBezTo>
                  <a:pt x="66675" y="117455"/>
                  <a:pt x="60305" y="123825"/>
                  <a:pt x="52388" y="123825"/>
                </a:cubicBezTo>
                <a:cubicBezTo>
                  <a:pt x="44470" y="123825"/>
                  <a:pt x="38100" y="117455"/>
                  <a:pt x="38100" y="109537"/>
                </a:cubicBezTo>
                <a:cubicBezTo>
                  <a:pt x="38100" y="70068"/>
                  <a:pt x="70068" y="38100"/>
                  <a:pt x="109537" y="38100"/>
                </a:cubicBezTo>
                <a:cubicBezTo>
                  <a:pt x="117455" y="38100"/>
                  <a:pt x="123825" y="44470"/>
                  <a:pt x="123825" y="52388"/>
                </a:cubicBezTo>
                <a:cubicBezTo>
                  <a:pt x="123825" y="60305"/>
                  <a:pt x="117455" y="66675"/>
                  <a:pt x="109537" y="66675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4" name="Text 11"/>
          <p:cNvSpPr/>
          <p:nvPr/>
        </p:nvSpPr>
        <p:spPr>
          <a:xfrm>
            <a:off x="6959600" y="3175000"/>
            <a:ext cx="4800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教师点睛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589713" y="3784600"/>
            <a:ext cx="155575" cy="177800"/>
          </a:xfrm>
          <a:custGeom>
            <a:avLst/>
            <a:gdLst/>
            <a:ahLst/>
            <a:cxnLst/>
            <a:rect l="l" t="t" r="r" b="b"/>
            <a:pathLst>
              <a:path w="155575" h="177800">
                <a:moveTo>
                  <a:pt x="150991" y="24343"/>
                </a:moveTo>
                <a:cubicBezTo>
                  <a:pt x="155957" y="27955"/>
                  <a:pt x="157068" y="34900"/>
                  <a:pt x="153457" y="39866"/>
                </a:cubicBezTo>
                <a:lnTo>
                  <a:pt x="64557" y="162104"/>
                </a:lnTo>
                <a:cubicBezTo>
                  <a:pt x="62647" y="164743"/>
                  <a:pt x="59695" y="166375"/>
                  <a:pt x="56431" y="166653"/>
                </a:cubicBezTo>
                <a:cubicBezTo>
                  <a:pt x="53166" y="166931"/>
                  <a:pt x="50006" y="165715"/>
                  <a:pt x="47714" y="163423"/>
                </a:cubicBezTo>
                <a:lnTo>
                  <a:pt x="3264" y="118973"/>
                </a:lnTo>
                <a:cubicBezTo>
                  <a:pt x="-1077" y="114632"/>
                  <a:pt x="-1077" y="107583"/>
                  <a:pt x="3264" y="103242"/>
                </a:cubicBezTo>
                <a:cubicBezTo>
                  <a:pt x="7605" y="98901"/>
                  <a:pt x="14655" y="98901"/>
                  <a:pt x="18995" y="103242"/>
                </a:cubicBezTo>
                <a:lnTo>
                  <a:pt x="54243" y="138490"/>
                </a:lnTo>
                <a:lnTo>
                  <a:pt x="135503" y="26774"/>
                </a:lnTo>
                <a:cubicBezTo>
                  <a:pt x="139115" y="21808"/>
                  <a:pt x="146060" y="20697"/>
                  <a:pt x="151026" y="24309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6" name="Text 13"/>
          <p:cNvSpPr/>
          <p:nvPr/>
        </p:nvSpPr>
        <p:spPr>
          <a:xfrm>
            <a:off x="6883400" y="3733800"/>
            <a:ext cx="4749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核心在于</a:t>
            </a:r>
            <a:r>
              <a:rPr lang="en-US" sz="1400" b="1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“依恋的排他性”</a:t>
            </a:r>
            <a:r>
              <a:rPr lang="en-US" sz="1400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和</a:t>
            </a:r>
            <a:r>
              <a:rPr lang="en-US" sz="1400" b="1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“关怀的利他性</a:t>
            </a:r>
            <a:r>
              <a:rPr lang="en-US" sz="1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”</a:t>
            </a: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6589713" y="4495800"/>
            <a:ext cx="155575" cy="177800"/>
          </a:xfrm>
          <a:custGeom>
            <a:avLst/>
            <a:gdLst/>
            <a:ahLst/>
            <a:cxnLst/>
            <a:rect l="l" t="t" r="r" b="b"/>
            <a:pathLst>
              <a:path w="155575" h="177800">
                <a:moveTo>
                  <a:pt x="150991" y="24343"/>
                </a:moveTo>
                <a:cubicBezTo>
                  <a:pt x="155957" y="27955"/>
                  <a:pt x="157068" y="34900"/>
                  <a:pt x="153457" y="39866"/>
                </a:cubicBezTo>
                <a:lnTo>
                  <a:pt x="64557" y="162104"/>
                </a:lnTo>
                <a:cubicBezTo>
                  <a:pt x="62647" y="164743"/>
                  <a:pt x="59695" y="166375"/>
                  <a:pt x="56431" y="166653"/>
                </a:cubicBezTo>
                <a:cubicBezTo>
                  <a:pt x="53166" y="166931"/>
                  <a:pt x="50006" y="165715"/>
                  <a:pt x="47714" y="163423"/>
                </a:cubicBezTo>
                <a:lnTo>
                  <a:pt x="3264" y="118973"/>
                </a:lnTo>
                <a:cubicBezTo>
                  <a:pt x="-1077" y="114632"/>
                  <a:pt x="-1077" y="107583"/>
                  <a:pt x="3264" y="103242"/>
                </a:cubicBezTo>
                <a:cubicBezTo>
                  <a:pt x="7605" y="98901"/>
                  <a:pt x="14655" y="98901"/>
                  <a:pt x="18995" y="103242"/>
                </a:cubicBezTo>
                <a:lnTo>
                  <a:pt x="54243" y="138490"/>
                </a:lnTo>
                <a:lnTo>
                  <a:pt x="135503" y="26774"/>
                </a:lnTo>
                <a:cubicBezTo>
                  <a:pt x="139115" y="21808"/>
                  <a:pt x="146060" y="20697"/>
                  <a:pt x="151026" y="24309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8" name="Text 15"/>
          <p:cNvSpPr/>
          <p:nvPr/>
        </p:nvSpPr>
        <p:spPr>
          <a:xfrm>
            <a:off x="6883400" y="4445000"/>
            <a:ext cx="4749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 err="1">
                <a:solidFill>
                  <a:srgbClr val="333333"/>
                </a:solidFill>
                <a:highlight>
                  <a:srgbClr val="ADD8E6">
                    <a:alpha val="6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情感往往是复杂的</a:t>
            </a:r>
            <a:r>
              <a:rPr lang="en-US" sz="1400" dirty="0">
                <a:solidFill>
                  <a:srgbClr val="333333"/>
                </a:solidFill>
                <a:highlight>
                  <a:srgbClr val="ADD8E6">
                    <a:alpha val="60000"/>
                  </a:srgbClr>
                </a:highlight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 </a:t>
            </a:r>
            <a:r>
              <a:rPr lang="en-US" sz="1400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，喜欢和爱情可以共存，也可能相互转化。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031958" y="3686413"/>
            <a:ext cx="5707781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课程收束：保密与展望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486400" y="11430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5867400" y="1447800"/>
            <a:ext cx="457200" cy="609600"/>
          </a:xfrm>
          <a:custGeom>
            <a:avLst/>
            <a:gdLst/>
            <a:ahLst/>
            <a:cxnLst/>
            <a:rect l="l" t="t" r="r" b="b"/>
            <a:pathLst>
              <a:path w="457200" h="609600">
                <a:moveTo>
                  <a:pt x="152400" y="114300"/>
                </a:moveTo>
                <a:lnTo>
                  <a:pt x="152400" y="190500"/>
                </a:lnTo>
                <a:lnTo>
                  <a:pt x="304800" y="190500"/>
                </a:lnTo>
                <a:lnTo>
                  <a:pt x="304800" y="114300"/>
                </a:lnTo>
                <a:cubicBezTo>
                  <a:pt x="304800" y="72271"/>
                  <a:pt x="270629" y="38100"/>
                  <a:pt x="228600" y="38100"/>
                </a:cubicBezTo>
                <a:cubicBezTo>
                  <a:pt x="186571" y="38100"/>
                  <a:pt x="152400" y="72271"/>
                  <a:pt x="152400" y="114300"/>
                </a:cubicBezTo>
                <a:close/>
                <a:moveTo>
                  <a:pt x="76200" y="190500"/>
                </a:moveTo>
                <a:lnTo>
                  <a:pt x="76200" y="114300"/>
                </a:lnTo>
                <a:cubicBezTo>
                  <a:pt x="76200" y="30123"/>
                  <a:pt x="144423" y="-38100"/>
                  <a:pt x="228600" y="-38100"/>
                </a:cubicBezTo>
                <a:cubicBezTo>
                  <a:pt x="312777" y="-38100"/>
                  <a:pt x="381000" y="30123"/>
                  <a:pt x="381000" y="114300"/>
                </a:cubicBezTo>
                <a:lnTo>
                  <a:pt x="381000" y="190500"/>
                </a:lnTo>
                <a:cubicBezTo>
                  <a:pt x="423029" y="190500"/>
                  <a:pt x="457200" y="224671"/>
                  <a:pt x="457200" y="266700"/>
                </a:cubicBezTo>
                <a:lnTo>
                  <a:pt x="457200" y="533400"/>
                </a:lnTo>
                <a:cubicBezTo>
                  <a:pt x="457200" y="575429"/>
                  <a:pt x="423029" y="609600"/>
                  <a:pt x="381000" y="609600"/>
                </a:cubicBezTo>
                <a:lnTo>
                  <a:pt x="76200" y="609600"/>
                </a:lnTo>
                <a:cubicBezTo>
                  <a:pt x="34171" y="609600"/>
                  <a:pt x="0" y="575429"/>
                  <a:pt x="0" y="533400"/>
                </a:cubicBezTo>
                <a:lnTo>
                  <a:pt x="0" y="266700"/>
                </a:lnTo>
                <a:cubicBezTo>
                  <a:pt x="0" y="224671"/>
                  <a:pt x="34171" y="190500"/>
                  <a:pt x="76200" y="19050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5" name="Text 2"/>
          <p:cNvSpPr/>
          <p:nvPr/>
        </p:nvSpPr>
        <p:spPr>
          <a:xfrm>
            <a:off x="2895600" y="2667000"/>
            <a:ext cx="6400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你的“初心”，我们共同守护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828800" y="3378200"/>
            <a:ext cx="85344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请将你用心撰写的《我的爱情“初心”地图》提交上来。它将被严格保密，仅作为你个人成长的见证和后续课程反思的起点。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3251200" y="4495800"/>
            <a:ext cx="5638800" cy="1168400"/>
          </a:xfrm>
          <a:custGeom>
            <a:avLst/>
            <a:gdLst/>
            <a:ahLst/>
            <a:cxnLst/>
            <a:rect l="l" t="t" r="r" b="b"/>
            <a:pathLst>
              <a:path w="5638800" h="1168400">
                <a:moveTo>
                  <a:pt x="101604" y="0"/>
                </a:moveTo>
                <a:lnTo>
                  <a:pt x="5537196" y="0"/>
                </a:lnTo>
                <a:cubicBezTo>
                  <a:pt x="5593310" y="0"/>
                  <a:pt x="5638800" y="45490"/>
                  <a:pt x="5638800" y="101604"/>
                </a:cubicBezTo>
                <a:lnTo>
                  <a:pt x="5638800" y="1066796"/>
                </a:lnTo>
                <a:cubicBezTo>
                  <a:pt x="5638800" y="1122910"/>
                  <a:pt x="5593310" y="1168400"/>
                  <a:pt x="5537196" y="1168400"/>
                </a:cubicBezTo>
                <a:lnTo>
                  <a:pt x="101604" y="1168400"/>
                </a:lnTo>
                <a:cubicBezTo>
                  <a:pt x="45490" y="1168400"/>
                  <a:pt x="0" y="1122910"/>
                  <a:pt x="0" y="10667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E6E6FA">
              <a:alpha val="30196"/>
            </a:srgbClr>
          </a:solidFill>
          <a:ln w="25400">
            <a:solidFill>
              <a:srgbClr val="FFC0CB"/>
            </a:solidFill>
            <a:prstDash val="dash"/>
          </a:ln>
        </p:spPr>
      </p:sp>
      <p:sp>
        <p:nvSpPr>
          <p:cNvPr id="8" name="Text 5"/>
          <p:cNvSpPr/>
          <p:nvPr/>
        </p:nvSpPr>
        <p:spPr>
          <a:xfrm>
            <a:off x="3352800" y="4724400"/>
            <a:ext cx="5486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郑重承诺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3378200" y="5181600"/>
            <a:ext cx="5435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33333">
                    <a:alpha val="9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你的分享将被安全封存，这是属于我们之间的信任契约。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371600"/>
            <a:ext cx="5892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本课回顾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1981200"/>
            <a:ext cx="5664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我们共同完成了爱情探索的初步准备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2641600"/>
            <a:ext cx="5435600" cy="812800"/>
          </a:xfrm>
          <a:custGeom>
            <a:avLst/>
            <a:gdLst/>
            <a:ahLst/>
            <a:cxnLst/>
            <a:rect l="l" t="t" r="r" b="b"/>
            <a:pathLst>
              <a:path w="5435600" h="812800">
                <a:moveTo>
                  <a:pt x="101600" y="0"/>
                </a:moveTo>
                <a:lnTo>
                  <a:pt x="5334000" y="0"/>
                </a:lnTo>
                <a:cubicBezTo>
                  <a:pt x="5390075" y="0"/>
                  <a:pt x="5435600" y="45525"/>
                  <a:pt x="5435600" y="101600"/>
                </a:cubicBezTo>
                <a:lnTo>
                  <a:pt x="5435600" y="711200"/>
                </a:lnTo>
                <a:cubicBezTo>
                  <a:pt x="5435600" y="767275"/>
                  <a:pt x="5390075" y="812800"/>
                  <a:pt x="53340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40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406400" y="27940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7" name="Shape 4"/>
          <p:cNvSpPr/>
          <p:nvPr/>
        </p:nvSpPr>
        <p:spPr>
          <a:xfrm>
            <a:off x="533400" y="29210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33648" y="1439"/>
                </a:moveTo>
                <a:cubicBezTo>
                  <a:pt x="131564" y="496"/>
                  <a:pt x="129332" y="0"/>
                  <a:pt x="127000" y="0"/>
                </a:cubicBezTo>
                <a:cubicBezTo>
                  <a:pt x="124668" y="0"/>
                  <a:pt x="122436" y="496"/>
                  <a:pt x="120352" y="1439"/>
                </a:cubicBezTo>
                <a:lnTo>
                  <a:pt x="26938" y="41077"/>
                </a:lnTo>
                <a:cubicBezTo>
                  <a:pt x="16024" y="45690"/>
                  <a:pt x="7888" y="56455"/>
                  <a:pt x="7938" y="69453"/>
                </a:cubicBezTo>
                <a:cubicBezTo>
                  <a:pt x="8186" y="118666"/>
                  <a:pt x="28426" y="208707"/>
                  <a:pt x="113903" y="249634"/>
                </a:cubicBezTo>
                <a:cubicBezTo>
                  <a:pt x="122188" y="253603"/>
                  <a:pt x="131812" y="253603"/>
                  <a:pt x="140097" y="249634"/>
                </a:cubicBezTo>
                <a:cubicBezTo>
                  <a:pt x="225623" y="208707"/>
                  <a:pt x="245864" y="118666"/>
                  <a:pt x="246063" y="69453"/>
                </a:cubicBezTo>
                <a:cubicBezTo>
                  <a:pt x="246112" y="56455"/>
                  <a:pt x="237976" y="45690"/>
                  <a:pt x="227062" y="41077"/>
                </a:cubicBezTo>
                <a:lnTo>
                  <a:pt x="133648" y="1439"/>
                </a:lnTo>
                <a:close/>
                <a:moveTo>
                  <a:pt x="123825" y="91033"/>
                </a:moveTo>
                <a:lnTo>
                  <a:pt x="127000" y="95250"/>
                </a:lnTo>
                <a:lnTo>
                  <a:pt x="130175" y="91033"/>
                </a:lnTo>
                <a:cubicBezTo>
                  <a:pt x="135682" y="83691"/>
                  <a:pt x="144314" y="79375"/>
                  <a:pt x="153442" y="79375"/>
                </a:cubicBezTo>
                <a:cubicBezTo>
                  <a:pt x="169515" y="79375"/>
                  <a:pt x="182563" y="92422"/>
                  <a:pt x="182563" y="108496"/>
                </a:cubicBezTo>
                <a:lnTo>
                  <a:pt x="182563" y="111125"/>
                </a:lnTo>
                <a:cubicBezTo>
                  <a:pt x="182563" y="135483"/>
                  <a:pt x="149920" y="159792"/>
                  <a:pt x="134689" y="169813"/>
                </a:cubicBezTo>
                <a:cubicBezTo>
                  <a:pt x="129977" y="172889"/>
                  <a:pt x="124023" y="172889"/>
                  <a:pt x="119360" y="169813"/>
                </a:cubicBezTo>
                <a:cubicBezTo>
                  <a:pt x="104130" y="159792"/>
                  <a:pt x="71487" y="135434"/>
                  <a:pt x="71487" y="111125"/>
                </a:cubicBezTo>
                <a:lnTo>
                  <a:pt x="71487" y="108496"/>
                </a:lnTo>
                <a:cubicBezTo>
                  <a:pt x="71487" y="92422"/>
                  <a:pt x="84534" y="79375"/>
                  <a:pt x="100608" y="79375"/>
                </a:cubicBezTo>
                <a:cubicBezTo>
                  <a:pt x="109786" y="79375"/>
                  <a:pt x="118418" y="83691"/>
                  <a:pt x="123875" y="91033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8" name="Text 5"/>
          <p:cNvSpPr/>
          <p:nvPr/>
        </p:nvSpPr>
        <p:spPr>
          <a:xfrm>
            <a:off x="1117600" y="2895600"/>
            <a:ext cx="284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营造了</a:t>
            </a:r>
            <a:r>
              <a:rPr 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安全</a:t>
            </a:r>
            <a:r>
              <a:rPr lang="en-US" sz="1600" b="1" dirty="0">
                <a:solidFill>
                  <a:srgbClr val="D8BFD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、</a:t>
            </a:r>
            <a:r>
              <a:rPr 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信任</a:t>
            </a:r>
            <a:r>
              <a:rPr lang="en-US" sz="1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的课堂氛围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254000" y="3657600"/>
            <a:ext cx="5435600" cy="812800"/>
          </a:xfrm>
          <a:custGeom>
            <a:avLst/>
            <a:gdLst/>
            <a:ahLst/>
            <a:cxnLst/>
            <a:rect l="l" t="t" r="r" b="b"/>
            <a:pathLst>
              <a:path w="5435600" h="812800">
                <a:moveTo>
                  <a:pt x="101600" y="0"/>
                </a:moveTo>
                <a:lnTo>
                  <a:pt x="5334000" y="0"/>
                </a:lnTo>
                <a:cubicBezTo>
                  <a:pt x="5390075" y="0"/>
                  <a:pt x="5435600" y="45525"/>
                  <a:pt x="5435600" y="101600"/>
                </a:cubicBezTo>
                <a:lnTo>
                  <a:pt x="5435600" y="711200"/>
                </a:lnTo>
                <a:cubicBezTo>
                  <a:pt x="5435600" y="767275"/>
                  <a:pt x="5390075" y="812800"/>
                  <a:pt x="53340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40000"/>
            </a:srgbClr>
          </a:solidFill>
          <a:ln/>
        </p:spPr>
      </p:sp>
      <p:sp>
        <p:nvSpPr>
          <p:cNvPr id="10" name="Shape 7"/>
          <p:cNvSpPr/>
          <p:nvPr/>
        </p:nvSpPr>
        <p:spPr>
          <a:xfrm>
            <a:off x="406400" y="38100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1" name="Shape 8"/>
          <p:cNvSpPr/>
          <p:nvPr/>
        </p:nvSpPr>
        <p:spPr>
          <a:xfrm>
            <a:off x="533400" y="39370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198" y="0"/>
                </a:moveTo>
                <a:cubicBezTo>
                  <a:pt x="118418" y="0"/>
                  <a:pt x="111323" y="7094"/>
                  <a:pt x="111323" y="15875"/>
                </a:cubicBezTo>
                <a:lnTo>
                  <a:pt x="111323" y="31750"/>
                </a:lnTo>
                <a:lnTo>
                  <a:pt x="31948" y="31750"/>
                </a:lnTo>
                <a:cubicBezTo>
                  <a:pt x="23168" y="31750"/>
                  <a:pt x="16073" y="38844"/>
                  <a:pt x="16073" y="47625"/>
                </a:cubicBezTo>
                <a:lnTo>
                  <a:pt x="16073" y="79375"/>
                </a:lnTo>
                <a:cubicBezTo>
                  <a:pt x="16073" y="88156"/>
                  <a:pt x="23168" y="95250"/>
                  <a:pt x="31948" y="95250"/>
                </a:cubicBezTo>
                <a:lnTo>
                  <a:pt x="111323" y="95250"/>
                </a:lnTo>
                <a:lnTo>
                  <a:pt x="111323" y="127000"/>
                </a:lnTo>
                <a:lnTo>
                  <a:pt x="35223" y="127000"/>
                </a:lnTo>
                <a:cubicBezTo>
                  <a:pt x="33139" y="127000"/>
                  <a:pt x="31105" y="127843"/>
                  <a:pt x="29617" y="129332"/>
                </a:cubicBezTo>
                <a:lnTo>
                  <a:pt x="5804" y="153144"/>
                </a:lnTo>
                <a:cubicBezTo>
                  <a:pt x="2729" y="156220"/>
                  <a:pt x="2729" y="161280"/>
                  <a:pt x="5804" y="164356"/>
                </a:cubicBezTo>
                <a:lnTo>
                  <a:pt x="29617" y="188168"/>
                </a:lnTo>
                <a:cubicBezTo>
                  <a:pt x="31105" y="189657"/>
                  <a:pt x="33139" y="190500"/>
                  <a:pt x="35223" y="190500"/>
                </a:cubicBezTo>
                <a:lnTo>
                  <a:pt x="111323" y="190500"/>
                </a:lnTo>
                <a:lnTo>
                  <a:pt x="111323" y="238125"/>
                </a:lnTo>
                <a:cubicBezTo>
                  <a:pt x="111323" y="246906"/>
                  <a:pt x="118418" y="254000"/>
                  <a:pt x="127198" y="254000"/>
                </a:cubicBezTo>
                <a:cubicBezTo>
                  <a:pt x="135979" y="254000"/>
                  <a:pt x="143073" y="246906"/>
                  <a:pt x="143073" y="238125"/>
                </a:cubicBezTo>
                <a:lnTo>
                  <a:pt x="143073" y="190500"/>
                </a:lnTo>
                <a:lnTo>
                  <a:pt x="222448" y="190500"/>
                </a:lnTo>
                <a:cubicBezTo>
                  <a:pt x="231229" y="190500"/>
                  <a:pt x="238323" y="183406"/>
                  <a:pt x="238323" y="174625"/>
                </a:cubicBezTo>
                <a:lnTo>
                  <a:pt x="238323" y="142875"/>
                </a:lnTo>
                <a:cubicBezTo>
                  <a:pt x="238323" y="134094"/>
                  <a:pt x="231229" y="127000"/>
                  <a:pt x="222448" y="127000"/>
                </a:cubicBezTo>
                <a:lnTo>
                  <a:pt x="143073" y="127000"/>
                </a:lnTo>
                <a:lnTo>
                  <a:pt x="143073" y="95250"/>
                </a:lnTo>
                <a:lnTo>
                  <a:pt x="219174" y="95250"/>
                </a:lnTo>
                <a:cubicBezTo>
                  <a:pt x="221258" y="95250"/>
                  <a:pt x="223292" y="94407"/>
                  <a:pt x="224780" y="92918"/>
                </a:cubicBezTo>
                <a:lnTo>
                  <a:pt x="248593" y="69106"/>
                </a:lnTo>
                <a:cubicBezTo>
                  <a:pt x="251668" y="66030"/>
                  <a:pt x="251668" y="60970"/>
                  <a:pt x="248593" y="57894"/>
                </a:cubicBezTo>
                <a:lnTo>
                  <a:pt x="224780" y="34082"/>
                </a:lnTo>
                <a:cubicBezTo>
                  <a:pt x="223292" y="32593"/>
                  <a:pt x="221258" y="31750"/>
                  <a:pt x="219174" y="31750"/>
                </a:cubicBezTo>
                <a:lnTo>
                  <a:pt x="143073" y="31750"/>
                </a:lnTo>
                <a:lnTo>
                  <a:pt x="143073" y="15875"/>
                </a:lnTo>
                <a:cubicBezTo>
                  <a:pt x="143073" y="7094"/>
                  <a:pt x="135979" y="0"/>
                  <a:pt x="127198" y="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2" name="Text 9"/>
          <p:cNvSpPr/>
          <p:nvPr/>
        </p:nvSpPr>
        <p:spPr>
          <a:xfrm>
            <a:off x="1117600" y="3911600"/>
            <a:ext cx="3048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完成了</a:t>
            </a:r>
            <a:r>
              <a:rPr 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自我觉察</a:t>
            </a:r>
            <a:r>
              <a:rPr lang="en-US" sz="1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的“初心”地图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254000" y="4673600"/>
            <a:ext cx="5435600" cy="812800"/>
          </a:xfrm>
          <a:custGeom>
            <a:avLst/>
            <a:gdLst/>
            <a:ahLst/>
            <a:cxnLst/>
            <a:rect l="l" t="t" r="r" b="b"/>
            <a:pathLst>
              <a:path w="5435600" h="812800">
                <a:moveTo>
                  <a:pt x="101600" y="0"/>
                </a:moveTo>
                <a:lnTo>
                  <a:pt x="5334000" y="0"/>
                </a:lnTo>
                <a:cubicBezTo>
                  <a:pt x="5390075" y="0"/>
                  <a:pt x="5435600" y="45525"/>
                  <a:pt x="5435600" y="101600"/>
                </a:cubicBezTo>
                <a:lnTo>
                  <a:pt x="5435600" y="711200"/>
                </a:lnTo>
                <a:cubicBezTo>
                  <a:pt x="5435600" y="767275"/>
                  <a:pt x="5390075" y="812800"/>
                  <a:pt x="53340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40000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406400" y="48260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5" name="Shape 12"/>
          <p:cNvSpPr/>
          <p:nvPr/>
        </p:nvSpPr>
        <p:spPr>
          <a:xfrm>
            <a:off x="549275" y="4953000"/>
            <a:ext cx="222250" cy="254000"/>
          </a:xfrm>
          <a:custGeom>
            <a:avLst/>
            <a:gdLst/>
            <a:ahLst/>
            <a:cxnLst/>
            <a:rect l="l" t="t" r="r" b="b"/>
            <a:pathLst>
              <a:path w="222250" h="254000">
                <a:moveTo>
                  <a:pt x="496" y="219125"/>
                </a:moveTo>
                <a:cubicBezTo>
                  <a:pt x="2729" y="229939"/>
                  <a:pt x="12303" y="238125"/>
                  <a:pt x="23812" y="238125"/>
                </a:cubicBezTo>
                <a:lnTo>
                  <a:pt x="198438" y="238125"/>
                </a:lnTo>
                <a:cubicBezTo>
                  <a:pt x="211584" y="238125"/>
                  <a:pt x="222250" y="227459"/>
                  <a:pt x="222250" y="214313"/>
                </a:cubicBezTo>
                <a:lnTo>
                  <a:pt x="222250" y="166688"/>
                </a:lnTo>
                <a:cubicBezTo>
                  <a:pt x="222250" y="153541"/>
                  <a:pt x="211584" y="142875"/>
                  <a:pt x="198438" y="142875"/>
                </a:cubicBezTo>
                <a:lnTo>
                  <a:pt x="174625" y="142875"/>
                </a:lnTo>
                <a:lnTo>
                  <a:pt x="174625" y="178594"/>
                </a:lnTo>
                <a:cubicBezTo>
                  <a:pt x="174625" y="185192"/>
                  <a:pt x="169317" y="190500"/>
                  <a:pt x="162719" y="190500"/>
                </a:cubicBezTo>
                <a:cubicBezTo>
                  <a:pt x="156121" y="190500"/>
                  <a:pt x="150813" y="185192"/>
                  <a:pt x="150813" y="178594"/>
                </a:cubicBezTo>
                <a:lnTo>
                  <a:pt x="150813" y="142875"/>
                </a:lnTo>
                <a:lnTo>
                  <a:pt x="119063" y="142875"/>
                </a:lnTo>
                <a:lnTo>
                  <a:pt x="119063" y="178594"/>
                </a:lnTo>
                <a:cubicBezTo>
                  <a:pt x="119063" y="185192"/>
                  <a:pt x="113754" y="190500"/>
                  <a:pt x="107156" y="190500"/>
                </a:cubicBezTo>
                <a:cubicBezTo>
                  <a:pt x="100558" y="190500"/>
                  <a:pt x="95250" y="185192"/>
                  <a:pt x="95250" y="178594"/>
                </a:cubicBezTo>
                <a:lnTo>
                  <a:pt x="95250" y="142875"/>
                </a:lnTo>
                <a:lnTo>
                  <a:pt x="59531" y="142875"/>
                </a:lnTo>
                <a:cubicBezTo>
                  <a:pt x="52933" y="142875"/>
                  <a:pt x="47625" y="137567"/>
                  <a:pt x="47625" y="130969"/>
                </a:cubicBezTo>
                <a:cubicBezTo>
                  <a:pt x="47625" y="124371"/>
                  <a:pt x="52933" y="119063"/>
                  <a:pt x="59531" y="119063"/>
                </a:cubicBezTo>
                <a:lnTo>
                  <a:pt x="95250" y="119063"/>
                </a:lnTo>
                <a:lnTo>
                  <a:pt x="95250" y="87313"/>
                </a:lnTo>
                <a:lnTo>
                  <a:pt x="59531" y="87313"/>
                </a:lnTo>
                <a:cubicBezTo>
                  <a:pt x="52933" y="87313"/>
                  <a:pt x="47625" y="82004"/>
                  <a:pt x="47625" y="75406"/>
                </a:cubicBezTo>
                <a:cubicBezTo>
                  <a:pt x="47625" y="68808"/>
                  <a:pt x="52933" y="63500"/>
                  <a:pt x="59531" y="63500"/>
                </a:cubicBezTo>
                <a:lnTo>
                  <a:pt x="95250" y="63500"/>
                </a:lnTo>
                <a:lnTo>
                  <a:pt x="95250" y="39688"/>
                </a:lnTo>
                <a:cubicBezTo>
                  <a:pt x="95250" y="26541"/>
                  <a:pt x="84584" y="15875"/>
                  <a:pt x="71438" y="15875"/>
                </a:cubicBezTo>
                <a:lnTo>
                  <a:pt x="23812" y="15875"/>
                </a:lnTo>
                <a:cubicBezTo>
                  <a:pt x="10666" y="15875"/>
                  <a:pt x="0" y="26541"/>
                  <a:pt x="0" y="39688"/>
                </a:cubicBezTo>
                <a:lnTo>
                  <a:pt x="0" y="214313"/>
                </a:lnTo>
                <a:cubicBezTo>
                  <a:pt x="0" y="215950"/>
                  <a:pt x="149" y="217587"/>
                  <a:pt x="496" y="21912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6" name="Text 13"/>
          <p:cNvSpPr/>
          <p:nvPr/>
        </p:nvSpPr>
        <p:spPr>
          <a:xfrm>
            <a:off x="1117600" y="4927600"/>
            <a:ext cx="3251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掌握了区分</a:t>
            </a:r>
            <a:r>
              <a:rPr 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爱情与喜欢</a:t>
            </a:r>
            <a:r>
              <a:rPr lang="en-US" sz="1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的科学工具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6096000" y="1473200"/>
            <a:ext cx="0" cy="3911600"/>
          </a:xfrm>
          <a:prstGeom prst="line">
            <a:avLst/>
          </a:prstGeom>
          <a:noFill/>
          <a:ln w="25400">
            <a:solidFill>
              <a:srgbClr val="D8BFD8">
                <a:alpha val="50196"/>
              </a:srgbClr>
            </a:solidFill>
            <a:prstDash val="solid"/>
            <a:headEnd type="none"/>
            <a:tailEnd type="none"/>
          </a:ln>
        </p:spPr>
      </p:sp>
      <p:sp>
        <p:nvSpPr>
          <p:cNvPr id="18" name="Text 15"/>
          <p:cNvSpPr/>
          <p:nvPr/>
        </p:nvSpPr>
        <p:spPr>
          <a:xfrm>
            <a:off x="6527800" y="1473200"/>
            <a:ext cx="5791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下节预告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6527800" y="2032000"/>
            <a:ext cx="5638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我们将获得一个更强大的“三维透镜”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6527800" y="2692400"/>
            <a:ext cx="5410200" cy="2692400"/>
          </a:xfrm>
          <a:custGeom>
            <a:avLst/>
            <a:gdLst/>
            <a:ahLst/>
            <a:cxnLst/>
            <a:rect l="l" t="t" r="r" b="b"/>
            <a:pathLst>
              <a:path w="5410200" h="2692400">
                <a:moveTo>
                  <a:pt x="152390" y="0"/>
                </a:moveTo>
                <a:lnTo>
                  <a:pt x="5257810" y="0"/>
                </a:lnTo>
                <a:cubicBezTo>
                  <a:pt x="5341973" y="0"/>
                  <a:pt x="5410200" y="68227"/>
                  <a:pt x="5410200" y="152390"/>
                </a:cubicBezTo>
                <a:lnTo>
                  <a:pt x="5410200" y="2540010"/>
                </a:lnTo>
                <a:cubicBezTo>
                  <a:pt x="5410200" y="2624173"/>
                  <a:pt x="5341973" y="2692400"/>
                  <a:pt x="5257810" y="2692400"/>
                </a:cubicBezTo>
                <a:lnTo>
                  <a:pt x="152390" y="2692400"/>
                </a:lnTo>
                <a:cubicBezTo>
                  <a:pt x="68284" y="2692400"/>
                  <a:pt x="0" y="2624116"/>
                  <a:pt x="0" y="2540010"/>
                </a:cubicBezTo>
                <a:lnTo>
                  <a:pt x="0" y="152390"/>
                </a:lnTo>
                <a:cubicBezTo>
                  <a:pt x="0" y="68284"/>
                  <a:pt x="68284" y="0"/>
                  <a:pt x="152390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</p:spPr>
      </p:sp>
      <p:sp>
        <p:nvSpPr>
          <p:cNvPr id="21" name="Shape 18"/>
          <p:cNvSpPr/>
          <p:nvPr/>
        </p:nvSpPr>
        <p:spPr>
          <a:xfrm>
            <a:off x="8826500" y="2997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22" name="Shape 19"/>
          <p:cNvSpPr/>
          <p:nvPr/>
        </p:nvSpPr>
        <p:spPr>
          <a:xfrm>
            <a:off x="9045575" y="3213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211336" y="-967"/>
                </a:moveTo>
                <a:cubicBezTo>
                  <a:pt x="198462" y="-8409"/>
                  <a:pt x="182538" y="-8409"/>
                  <a:pt x="169664" y="-967"/>
                </a:cubicBezTo>
                <a:lnTo>
                  <a:pt x="107007" y="35198"/>
                </a:lnTo>
                <a:cubicBezTo>
                  <a:pt x="94134" y="42639"/>
                  <a:pt x="86171" y="56406"/>
                  <a:pt x="86171" y="71289"/>
                </a:cubicBezTo>
                <a:lnTo>
                  <a:pt x="86171" y="147117"/>
                </a:lnTo>
                <a:lnTo>
                  <a:pt x="20464" y="185068"/>
                </a:lnTo>
                <a:cubicBezTo>
                  <a:pt x="7590" y="192509"/>
                  <a:pt x="-372" y="206276"/>
                  <a:pt x="-372" y="221159"/>
                </a:cubicBezTo>
                <a:lnTo>
                  <a:pt x="-372" y="293563"/>
                </a:lnTo>
                <a:cubicBezTo>
                  <a:pt x="-372" y="308446"/>
                  <a:pt x="7590" y="322213"/>
                  <a:pt x="20464" y="329654"/>
                </a:cubicBezTo>
                <a:lnTo>
                  <a:pt x="83195" y="365820"/>
                </a:lnTo>
                <a:cubicBezTo>
                  <a:pt x="96069" y="373261"/>
                  <a:pt x="111993" y="373261"/>
                  <a:pt x="124867" y="365820"/>
                </a:cubicBezTo>
                <a:lnTo>
                  <a:pt x="190574" y="327868"/>
                </a:lnTo>
                <a:lnTo>
                  <a:pt x="256282" y="365820"/>
                </a:lnTo>
                <a:cubicBezTo>
                  <a:pt x="269156" y="373261"/>
                  <a:pt x="285080" y="373261"/>
                  <a:pt x="297954" y="365820"/>
                </a:cubicBezTo>
                <a:lnTo>
                  <a:pt x="360536" y="329654"/>
                </a:lnTo>
                <a:cubicBezTo>
                  <a:pt x="373410" y="322213"/>
                  <a:pt x="381372" y="308446"/>
                  <a:pt x="381372" y="293563"/>
                </a:cubicBezTo>
                <a:lnTo>
                  <a:pt x="381372" y="221159"/>
                </a:lnTo>
                <a:cubicBezTo>
                  <a:pt x="381372" y="206276"/>
                  <a:pt x="373410" y="192509"/>
                  <a:pt x="360536" y="185068"/>
                </a:cubicBezTo>
                <a:lnTo>
                  <a:pt x="294829" y="147117"/>
                </a:lnTo>
                <a:lnTo>
                  <a:pt x="294829" y="71289"/>
                </a:lnTo>
                <a:cubicBezTo>
                  <a:pt x="294829" y="56406"/>
                  <a:pt x="286866" y="42639"/>
                  <a:pt x="273993" y="35198"/>
                </a:cubicBezTo>
                <a:lnTo>
                  <a:pt x="211336" y="-967"/>
                </a:lnTo>
                <a:close/>
                <a:moveTo>
                  <a:pt x="172641" y="217736"/>
                </a:moveTo>
                <a:lnTo>
                  <a:pt x="172641" y="296987"/>
                </a:lnTo>
                <a:lnTo>
                  <a:pt x="106933" y="334938"/>
                </a:lnTo>
                <a:cubicBezTo>
                  <a:pt x="106040" y="335459"/>
                  <a:pt x="104998" y="335756"/>
                  <a:pt x="103956" y="335756"/>
                </a:cubicBezTo>
                <a:lnTo>
                  <a:pt x="103956" y="257398"/>
                </a:lnTo>
                <a:lnTo>
                  <a:pt x="172641" y="217736"/>
                </a:lnTo>
                <a:close/>
                <a:moveTo>
                  <a:pt x="344835" y="218182"/>
                </a:moveTo>
                <a:cubicBezTo>
                  <a:pt x="345356" y="219075"/>
                  <a:pt x="345653" y="220117"/>
                  <a:pt x="345653" y="221159"/>
                </a:cubicBezTo>
                <a:lnTo>
                  <a:pt x="345653" y="293563"/>
                </a:lnTo>
                <a:cubicBezTo>
                  <a:pt x="345653" y="295721"/>
                  <a:pt x="344537" y="297656"/>
                  <a:pt x="342677" y="298698"/>
                </a:cubicBezTo>
                <a:lnTo>
                  <a:pt x="279946" y="334863"/>
                </a:lnTo>
                <a:cubicBezTo>
                  <a:pt x="279053" y="335384"/>
                  <a:pt x="278011" y="335682"/>
                  <a:pt x="276969" y="335682"/>
                </a:cubicBezTo>
                <a:lnTo>
                  <a:pt x="276969" y="257324"/>
                </a:lnTo>
                <a:lnTo>
                  <a:pt x="344835" y="218182"/>
                </a:lnTo>
                <a:close/>
                <a:moveTo>
                  <a:pt x="259184" y="71289"/>
                </a:moveTo>
                <a:lnTo>
                  <a:pt x="259184" y="147117"/>
                </a:lnTo>
                <a:lnTo>
                  <a:pt x="190500" y="186779"/>
                </a:lnTo>
                <a:lnTo>
                  <a:pt x="190500" y="107528"/>
                </a:lnTo>
                <a:lnTo>
                  <a:pt x="258366" y="68387"/>
                </a:lnTo>
                <a:cubicBezTo>
                  <a:pt x="258887" y="69279"/>
                  <a:pt x="259184" y="70321"/>
                  <a:pt x="259184" y="71363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3" name="Text 20"/>
          <p:cNvSpPr/>
          <p:nvPr/>
        </p:nvSpPr>
        <p:spPr>
          <a:xfrm>
            <a:off x="6680200" y="3962400"/>
            <a:ext cx="5105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斯滕伯格的爱情三元论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6832600" y="4470400"/>
            <a:ext cx="4800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33333">
                    <a:alpha val="9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解构爱情本身：激情、亲密与承诺，三者如何组合出不同的爱情类型？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70" y="548640"/>
            <a:ext cx="5930265" cy="59302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18130" y="1854835"/>
            <a:ext cx="6364605" cy="14852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B92F8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8895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5" name="Text 2"/>
          <p:cNvSpPr/>
          <p:nvPr/>
        </p:nvSpPr>
        <p:spPr>
          <a:xfrm>
            <a:off x="68895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898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7" name="Text 4"/>
          <p:cNvSpPr/>
          <p:nvPr/>
        </p:nvSpPr>
        <p:spPr>
          <a:xfrm>
            <a:off x="88898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89005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9" name="Text 6"/>
          <p:cNvSpPr/>
          <p:nvPr/>
        </p:nvSpPr>
        <p:spPr>
          <a:xfrm>
            <a:off x="1089005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89030" y="548803"/>
            <a:ext cx="133350" cy="13716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1" name="Text 8"/>
          <p:cNvSpPr/>
          <p:nvPr/>
        </p:nvSpPr>
        <p:spPr>
          <a:xfrm>
            <a:off x="1289030" y="548803"/>
            <a:ext cx="133350" cy="13716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13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818130" y="3341370"/>
            <a:ext cx="6614160" cy="736600"/>
          </a:xfrm>
          <a:prstGeom prst="rect">
            <a:avLst/>
          </a:prstGeom>
          <a:noFill/>
          <a:ln/>
        </p:spPr>
        <p:txBody>
          <a:bodyPr wrap="square" lIns="99695" tIns="49784" rIns="99695" bIns="49784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5" name="Image 3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290" y="3691255"/>
            <a:ext cx="1725295" cy="142113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650" y="6040755"/>
            <a:ext cx="192532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313545" y="6053455"/>
            <a:ext cx="2731770" cy="36933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18" name="Image 4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550" y="6142990"/>
            <a:ext cx="6539865" cy="163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35" y="2268220"/>
            <a:ext cx="3369945" cy="336994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1808" y="948054"/>
            <a:ext cx="1751965" cy="83700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774700" y="640715"/>
            <a:ext cx="1130935" cy="306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260" y="1080770"/>
            <a:ext cx="912495" cy="320675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835" y="1080770"/>
            <a:ext cx="912495" cy="320675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260" y="2875280"/>
            <a:ext cx="912495" cy="320675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835" y="2875280"/>
            <a:ext cx="912495" cy="32067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260" y="4814570"/>
            <a:ext cx="912495" cy="320675"/>
          </a:xfrm>
          <a:prstGeom prst="rect">
            <a:avLst/>
          </a:prstGeom>
        </p:spPr>
      </p:pic>
      <p:pic>
        <p:nvPicPr>
          <p:cNvPr id="10" name="Image 6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00" y="5957570"/>
            <a:ext cx="713105" cy="358140"/>
          </a:xfrm>
          <a:prstGeom prst="rect">
            <a:avLst/>
          </a:prstGeom>
        </p:spPr>
      </p:pic>
      <p:pic>
        <p:nvPicPr>
          <p:cNvPr id="11" name="Image 7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4805" y="6166485"/>
            <a:ext cx="929640" cy="237490"/>
          </a:xfrm>
          <a:prstGeom prst="rect">
            <a:avLst/>
          </a:prstGeom>
        </p:spPr>
      </p:pic>
      <p:sp>
        <p:nvSpPr>
          <p:cNvPr id="12" name="Text 2"/>
          <p:cNvSpPr/>
          <p:nvPr/>
        </p:nvSpPr>
        <p:spPr>
          <a:xfrm>
            <a:off x="6670914" y="728660"/>
            <a:ext cx="104140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13" name="Text 3"/>
          <p:cNvSpPr/>
          <p:nvPr/>
        </p:nvSpPr>
        <p:spPr>
          <a:xfrm>
            <a:off x="5318597" y="1581788"/>
            <a:ext cx="2360126" cy="83099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" pitchFamily="34" charset="-120"/>
              </a:rPr>
              <a:t>安全启航：公约与联结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4"/>
          <p:cNvSpPr/>
          <p:nvPr/>
        </p:nvSpPr>
        <p:spPr>
          <a:xfrm>
            <a:off x="10260460" y="728660"/>
            <a:ext cx="1418033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15" name="Text 5"/>
          <p:cNvSpPr/>
          <p:nvPr/>
        </p:nvSpPr>
        <p:spPr>
          <a:xfrm>
            <a:off x="8975851" y="1644610"/>
            <a:ext cx="2360126" cy="83099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" pitchFamily="34" charset="-120"/>
              </a:rPr>
              <a:t>自我探索：绘制爱情初心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Sans" pitchFamily="34" charset="-120"/>
            </a:endParaRPr>
          </a:p>
        </p:txBody>
      </p:sp>
      <p:sp>
        <p:nvSpPr>
          <p:cNvPr id="16" name="Text 6"/>
          <p:cNvSpPr/>
          <p:nvPr/>
        </p:nvSpPr>
        <p:spPr>
          <a:xfrm>
            <a:off x="6666865" y="2537460"/>
            <a:ext cx="175196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7" name="Text 7"/>
          <p:cNvSpPr/>
          <p:nvPr/>
        </p:nvSpPr>
        <p:spPr>
          <a:xfrm>
            <a:off x="5347823" y="3420406"/>
            <a:ext cx="2360126" cy="83099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" pitchFamily="34" charset="-120"/>
              </a:rPr>
              <a:t>理论点睛：爱情VS喜欢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Sans" pitchFamily="34" charset="-120"/>
            </a:endParaRPr>
          </a:p>
        </p:txBody>
      </p:sp>
      <p:sp>
        <p:nvSpPr>
          <p:cNvPr id="18" name="Text 8"/>
          <p:cNvSpPr/>
          <p:nvPr/>
        </p:nvSpPr>
        <p:spPr>
          <a:xfrm>
            <a:off x="10260330" y="2537460"/>
            <a:ext cx="1668145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19" name="Text 9"/>
          <p:cNvSpPr/>
          <p:nvPr/>
        </p:nvSpPr>
        <p:spPr>
          <a:xfrm>
            <a:off x="8975851" y="3410231"/>
            <a:ext cx="2360126" cy="83099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" pitchFamily="34" charset="-120"/>
              </a:rPr>
              <a:t>案例演练：概念现场应用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Sans" pitchFamily="34" charset="-120"/>
            </a:endParaRPr>
          </a:p>
        </p:txBody>
      </p:sp>
      <p:sp>
        <p:nvSpPr>
          <p:cNvPr id="20" name="Text 10"/>
          <p:cNvSpPr/>
          <p:nvPr/>
        </p:nvSpPr>
        <p:spPr>
          <a:xfrm>
            <a:off x="6675755" y="4427220"/>
            <a:ext cx="1752600" cy="7366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05.</a:t>
            </a:r>
            <a:endParaRPr lang="en-US" sz="1600" dirty="0"/>
          </a:p>
        </p:txBody>
      </p:sp>
      <p:sp>
        <p:nvSpPr>
          <p:cNvPr id="21" name="Text 11"/>
          <p:cNvSpPr/>
          <p:nvPr/>
        </p:nvSpPr>
        <p:spPr>
          <a:xfrm>
            <a:off x="5385272" y="5236739"/>
            <a:ext cx="2360126" cy="83099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" pitchFamily="34" charset="-120"/>
              </a:rPr>
              <a:t>课程收束：保密与展望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iSans" pitchFamily="34" charset="-12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103246" y="3686413"/>
            <a:ext cx="5223510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iSans" pitchFamily="34" charset="-120"/>
              </a:rPr>
              <a:t>安全启航：公约与联结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" y="1346200"/>
            <a:ext cx="12141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共建安全课堂契约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39700" y="1955800"/>
            <a:ext cx="11912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以四大原则为基石，开启真诚探索之旅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2717800"/>
            <a:ext cx="5715000" cy="1270000"/>
          </a:xfrm>
          <a:custGeom>
            <a:avLst/>
            <a:gdLst/>
            <a:ahLst/>
            <a:cxnLst/>
            <a:rect l="l" t="t" r="r" b="b"/>
            <a:pathLst>
              <a:path w="5715000" h="1270000">
                <a:moveTo>
                  <a:pt x="101600" y="0"/>
                </a:moveTo>
                <a:lnTo>
                  <a:pt x="5613400" y="0"/>
                </a:lnTo>
                <a:cubicBezTo>
                  <a:pt x="5669475" y="0"/>
                  <a:pt x="5715000" y="45525"/>
                  <a:pt x="5715000" y="101600"/>
                </a:cubicBezTo>
                <a:lnTo>
                  <a:pt x="5715000" y="1168400"/>
                </a:lnTo>
                <a:cubicBezTo>
                  <a:pt x="5715000" y="1224475"/>
                  <a:pt x="5669475" y="1270000"/>
                  <a:pt x="56134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457200" y="3048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7" name="Shape 4"/>
          <p:cNvSpPr/>
          <p:nvPr/>
        </p:nvSpPr>
        <p:spPr>
          <a:xfrm>
            <a:off x="590550" y="32004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60080" y="50721"/>
                </a:moveTo>
                <a:lnTo>
                  <a:pt x="90666" y="127873"/>
                </a:lnTo>
                <a:cubicBezTo>
                  <a:pt x="87928" y="130909"/>
                  <a:pt x="88047" y="135612"/>
                  <a:pt x="90964" y="138529"/>
                </a:cubicBezTo>
                <a:cubicBezTo>
                  <a:pt x="109121" y="156686"/>
                  <a:pt x="138589" y="156686"/>
                  <a:pt x="156746" y="138529"/>
                </a:cubicBezTo>
                <a:lnTo>
                  <a:pt x="175677" y="119598"/>
                </a:lnTo>
                <a:cubicBezTo>
                  <a:pt x="178177" y="117098"/>
                  <a:pt x="181332" y="115729"/>
                  <a:pt x="184547" y="115491"/>
                </a:cubicBezTo>
                <a:cubicBezTo>
                  <a:pt x="188595" y="115133"/>
                  <a:pt x="192762" y="116503"/>
                  <a:pt x="195858" y="119598"/>
                </a:cubicBezTo>
                <a:lnTo>
                  <a:pt x="300990" y="223838"/>
                </a:lnTo>
                <a:lnTo>
                  <a:pt x="342900" y="190500"/>
                </a:lnTo>
                <a:lnTo>
                  <a:pt x="342900" y="19050"/>
                </a:lnTo>
                <a:lnTo>
                  <a:pt x="276225" y="57150"/>
                </a:lnTo>
                <a:lnTo>
                  <a:pt x="262057" y="47685"/>
                </a:lnTo>
                <a:cubicBezTo>
                  <a:pt x="252651" y="41434"/>
                  <a:pt x="241637" y="38100"/>
                  <a:pt x="230326" y="38100"/>
                </a:cubicBezTo>
                <a:lnTo>
                  <a:pt x="188416" y="38100"/>
                </a:lnTo>
                <a:cubicBezTo>
                  <a:pt x="187762" y="38100"/>
                  <a:pt x="187047" y="38100"/>
                  <a:pt x="186392" y="38160"/>
                </a:cubicBezTo>
                <a:cubicBezTo>
                  <a:pt x="176332" y="38695"/>
                  <a:pt x="166866" y="43220"/>
                  <a:pt x="160080" y="50721"/>
                </a:cubicBezTo>
                <a:close/>
                <a:moveTo>
                  <a:pt x="69413" y="108764"/>
                </a:moveTo>
                <a:lnTo>
                  <a:pt x="132993" y="38100"/>
                </a:lnTo>
                <a:lnTo>
                  <a:pt x="109418" y="38100"/>
                </a:lnTo>
                <a:cubicBezTo>
                  <a:pt x="94238" y="38100"/>
                  <a:pt x="79712" y="44113"/>
                  <a:pt x="68997" y="54828"/>
                </a:cubicBezTo>
                <a:lnTo>
                  <a:pt x="66675" y="57150"/>
                </a:lnTo>
                <a:lnTo>
                  <a:pt x="0" y="19050"/>
                </a:lnTo>
                <a:lnTo>
                  <a:pt x="0" y="190500"/>
                </a:lnTo>
                <a:lnTo>
                  <a:pt x="93107" y="268069"/>
                </a:lnTo>
                <a:cubicBezTo>
                  <a:pt x="106799" y="279499"/>
                  <a:pt x="124063" y="285750"/>
                  <a:pt x="141863" y="285750"/>
                </a:cubicBezTo>
                <a:lnTo>
                  <a:pt x="151209" y="285750"/>
                </a:lnTo>
                <a:lnTo>
                  <a:pt x="147042" y="281583"/>
                </a:lnTo>
                <a:cubicBezTo>
                  <a:pt x="141446" y="275987"/>
                  <a:pt x="141446" y="266938"/>
                  <a:pt x="147042" y="261402"/>
                </a:cubicBezTo>
                <a:cubicBezTo>
                  <a:pt x="152638" y="255865"/>
                  <a:pt x="161687" y="255806"/>
                  <a:pt x="167223" y="261402"/>
                </a:cubicBezTo>
                <a:lnTo>
                  <a:pt x="191631" y="285810"/>
                </a:lnTo>
                <a:lnTo>
                  <a:pt x="196989" y="285810"/>
                </a:lnTo>
                <a:cubicBezTo>
                  <a:pt x="208359" y="285810"/>
                  <a:pt x="219492" y="283250"/>
                  <a:pt x="229612" y="278487"/>
                </a:cubicBezTo>
                <a:lnTo>
                  <a:pt x="213717" y="262533"/>
                </a:lnTo>
                <a:cubicBezTo>
                  <a:pt x="208121" y="256937"/>
                  <a:pt x="208121" y="247888"/>
                  <a:pt x="213717" y="242352"/>
                </a:cubicBezTo>
                <a:cubicBezTo>
                  <a:pt x="219313" y="236815"/>
                  <a:pt x="228362" y="236756"/>
                  <a:pt x="233898" y="242352"/>
                </a:cubicBezTo>
                <a:lnTo>
                  <a:pt x="252948" y="261402"/>
                </a:lnTo>
                <a:lnTo>
                  <a:pt x="263366" y="250984"/>
                </a:lnTo>
                <a:cubicBezTo>
                  <a:pt x="268665" y="245685"/>
                  <a:pt x="270212" y="238006"/>
                  <a:pt x="267891" y="231279"/>
                </a:cubicBezTo>
                <a:lnTo>
                  <a:pt x="185797" y="149840"/>
                </a:lnTo>
                <a:lnTo>
                  <a:pt x="176927" y="158710"/>
                </a:lnTo>
                <a:cubicBezTo>
                  <a:pt x="147578" y="188059"/>
                  <a:pt x="100072" y="188059"/>
                  <a:pt x="70723" y="158710"/>
                </a:cubicBezTo>
                <a:cubicBezTo>
                  <a:pt x="57031" y="145018"/>
                  <a:pt x="56495" y="123051"/>
                  <a:pt x="69413" y="108704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8" name="Text 5"/>
          <p:cNvSpPr/>
          <p:nvPr/>
        </p:nvSpPr>
        <p:spPr>
          <a:xfrm>
            <a:off x="1270000" y="2860842"/>
            <a:ext cx="3962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尊重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1270000" y="3403600"/>
            <a:ext cx="4699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尊重每位同学的观点和感受，不评判、不嘲笑。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6223000" y="2717800"/>
            <a:ext cx="5715000" cy="1270000"/>
          </a:xfrm>
          <a:custGeom>
            <a:avLst/>
            <a:gdLst/>
            <a:ahLst/>
            <a:cxnLst/>
            <a:rect l="l" t="t" r="r" b="b"/>
            <a:pathLst>
              <a:path w="5715000" h="1270000">
                <a:moveTo>
                  <a:pt x="101600" y="0"/>
                </a:moveTo>
                <a:lnTo>
                  <a:pt x="5613400" y="0"/>
                </a:lnTo>
                <a:cubicBezTo>
                  <a:pt x="5669475" y="0"/>
                  <a:pt x="5715000" y="45525"/>
                  <a:pt x="5715000" y="101600"/>
                </a:cubicBezTo>
                <a:lnTo>
                  <a:pt x="5715000" y="1168400"/>
                </a:lnTo>
                <a:cubicBezTo>
                  <a:pt x="5715000" y="1224475"/>
                  <a:pt x="5669475" y="1270000"/>
                  <a:pt x="56134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6426200" y="3048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2" name="Shape 9"/>
          <p:cNvSpPr/>
          <p:nvPr/>
        </p:nvSpPr>
        <p:spPr>
          <a:xfrm>
            <a:off x="6597650" y="32004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101798" y="-9525"/>
                </a:moveTo>
                <a:cubicBezTo>
                  <a:pt x="80129" y="-9525"/>
                  <a:pt x="67389" y="25182"/>
                  <a:pt x="61139" y="57150"/>
                </a:cubicBezTo>
                <a:lnTo>
                  <a:pt x="42863" y="57150"/>
                </a:lnTo>
                <a:cubicBezTo>
                  <a:pt x="34945" y="57150"/>
                  <a:pt x="28575" y="63520"/>
                  <a:pt x="28575" y="71438"/>
                </a:cubicBezTo>
                <a:cubicBezTo>
                  <a:pt x="28575" y="79355"/>
                  <a:pt x="34945" y="85725"/>
                  <a:pt x="42863" y="85725"/>
                </a:cubicBezTo>
                <a:lnTo>
                  <a:pt x="57150" y="85725"/>
                </a:lnTo>
                <a:lnTo>
                  <a:pt x="57150" y="104775"/>
                </a:lnTo>
                <a:cubicBezTo>
                  <a:pt x="57150" y="114895"/>
                  <a:pt x="59115" y="124539"/>
                  <a:pt x="62686" y="133350"/>
                </a:cubicBezTo>
                <a:lnTo>
                  <a:pt x="57150" y="133350"/>
                </a:lnTo>
                <a:lnTo>
                  <a:pt x="57150" y="133350"/>
                </a:lnTo>
                <a:lnTo>
                  <a:pt x="44946" y="133350"/>
                </a:lnTo>
                <a:cubicBezTo>
                  <a:pt x="35897" y="133350"/>
                  <a:pt x="28575" y="140672"/>
                  <a:pt x="28575" y="149721"/>
                </a:cubicBezTo>
                <a:cubicBezTo>
                  <a:pt x="28575" y="151507"/>
                  <a:pt x="28873" y="153233"/>
                  <a:pt x="29408" y="154900"/>
                </a:cubicBezTo>
                <a:lnTo>
                  <a:pt x="46613" y="206454"/>
                </a:lnTo>
                <a:cubicBezTo>
                  <a:pt x="23932" y="225981"/>
                  <a:pt x="9525" y="254853"/>
                  <a:pt x="9525" y="287119"/>
                </a:cubicBezTo>
                <a:cubicBezTo>
                  <a:pt x="9525" y="296882"/>
                  <a:pt x="17443" y="304800"/>
                  <a:pt x="27206" y="304800"/>
                </a:cubicBezTo>
                <a:lnTo>
                  <a:pt x="239494" y="304800"/>
                </a:lnTo>
                <a:cubicBezTo>
                  <a:pt x="249257" y="304800"/>
                  <a:pt x="257175" y="296882"/>
                  <a:pt x="257175" y="287119"/>
                </a:cubicBezTo>
                <a:cubicBezTo>
                  <a:pt x="257175" y="254853"/>
                  <a:pt x="242768" y="225981"/>
                  <a:pt x="220087" y="206514"/>
                </a:cubicBezTo>
                <a:lnTo>
                  <a:pt x="237292" y="154960"/>
                </a:lnTo>
                <a:cubicBezTo>
                  <a:pt x="237827" y="153293"/>
                  <a:pt x="238125" y="151567"/>
                  <a:pt x="238125" y="149781"/>
                </a:cubicBezTo>
                <a:cubicBezTo>
                  <a:pt x="238125" y="140732"/>
                  <a:pt x="230803" y="133410"/>
                  <a:pt x="221754" y="133410"/>
                </a:cubicBezTo>
                <a:lnTo>
                  <a:pt x="209550" y="133410"/>
                </a:lnTo>
                <a:lnTo>
                  <a:pt x="209550" y="133410"/>
                </a:lnTo>
                <a:lnTo>
                  <a:pt x="204014" y="133410"/>
                </a:lnTo>
                <a:cubicBezTo>
                  <a:pt x="207585" y="124599"/>
                  <a:pt x="209550" y="114955"/>
                  <a:pt x="209550" y="104835"/>
                </a:cubicBezTo>
                <a:lnTo>
                  <a:pt x="209550" y="85785"/>
                </a:lnTo>
                <a:lnTo>
                  <a:pt x="223837" y="85785"/>
                </a:lnTo>
                <a:cubicBezTo>
                  <a:pt x="231755" y="85785"/>
                  <a:pt x="238125" y="79415"/>
                  <a:pt x="238125" y="71497"/>
                </a:cubicBezTo>
                <a:cubicBezTo>
                  <a:pt x="238125" y="63579"/>
                  <a:pt x="231755" y="57210"/>
                  <a:pt x="223837" y="57210"/>
                </a:cubicBezTo>
                <a:lnTo>
                  <a:pt x="205561" y="57210"/>
                </a:lnTo>
                <a:cubicBezTo>
                  <a:pt x="199370" y="25241"/>
                  <a:pt x="186571" y="-9465"/>
                  <a:pt x="164902" y="-9465"/>
                </a:cubicBezTo>
                <a:cubicBezTo>
                  <a:pt x="159187" y="-9465"/>
                  <a:pt x="153591" y="-7144"/>
                  <a:pt x="148530" y="-4584"/>
                </a:cubicBezTo>
                <a:cubicBezTo>
                  <a:pt x="143649" y="-2143"/>
                  <a:pt x="137577" y="60"/>
                  <a:pt x="133350" y="60"/>
                </a:cubicBezTo>
                <a:cubicBezTo>
                  <a:pt x="129123" y="60"/>
                  <a:pt x="123051" y="-2143"/>
                  <a:pt x="118170" y="-4584"/>
                </a:cubicBezTo>
                <a:cubicBezTo>
                  <a:pt x="113109" y="-7203"/>
                  <a:pt x="107513" y="-9525"/>
                  <a:pt x="101798" y="-9525"/>
                </a:cubicBezTo>
                <a:close/>
                <a:moveTo>
                  <a:pt x="157579" y="278844"/>
                </a:moveTo>
                <a:lnTo>
                  <a:pt x="142815" y="236637"/>
                </a:lnTo>
                <a:lnTo>
                  <a:pt x="159425" y="217289"/>
                </a:lnTo>
                <a:cubicBezTo>
                  <a:pt x="161032" y="215384"/>
                  <a:pt x="161925" y="213003"/>
                  <a:pt x="161925" y="210503"/>
                </a:cubicBezTo>
                <a:cubicBezTo>
                  <a:pt x="161925" y="204728"/>
                  <a:pt x="157282" y="200085"/>
                  <a:pt x="151507" y="200085"/>
                </a:cubicBezTo>
                <a:lnTo>
                  <a:pt x="115193" y="200085"/>
                </a:lnTo>
                <a:cubicBezTo>
                  <a:pt x="109418" y="200085"/>
                  <a:pt x="104775" y="204728"/>
                  <a:pt x="104775" y="210503"/>
                </a:cubicBezTo>
                <a:cubicBezTo>
                  <a:pt x="104775" y="213003"/>
                  <a:pt x="105668" y="215384"/>
                  <a:pt x="107275" y="217289"/>
                </a:cubicBezTo>
                <a:lnTo>
                  <a:pt x="123885" y="236637"/>
                </a:lnTo>
                <a:lnTo>
                  <a:pt x="109121" y="278844"/>
                </a:lnTo>
                <a:lnTo>
                  <a:pt x="75188" y="171450"/>
                </a:lnTo>
                <a:lnTo>
                  <a:pt x="96441" y="171450"/>
                </a:lnTo>
                <a:cubicBezTo>
                  <a:pt x="107394" y="177522"/>
                  <a:pt x="119955" y="180975"/>
                  <a:pt x="133350" y="180975"/>
                </a:cubicBezTo>
                <a:cubicBezTo>
                  <a:pt x="146745" y="180975"/>
                  <a:pt x="159306" y="177522"/>
                  <a:pt x="170259" y="171450"/>
                </a:cubicBezTo>
                <a:lnTo>
                  <a:pt x="191512" y="171450"/>
                </a:lnTo>
                <a:lnTo>
                  <a:pt x="157579" y="278844"/>
                </a:lnTo>
                <a:close/>
                <a:moveTo>
                  <a:pt x="133350" y="152400"/>
                </a:moveTo>
                <a:cubicBezTo>
                  <a:pt x="112693" y="152400"/>
                  <a:pt x="95131" y="139244"/>
                  <a:pt x="88523" y="120848"/>
                </a:cubicBezTo>
                <a:cubicBezTo>
                  <a:pt x="91916" y="122753"/>
                  <a:pt x="95845" y="123825"/>
                  <a:pt x="100013" y="123825"/>
                </a:cubicBezTo>
                <a:lnTo>
                  <a:pt x="107394" y="123825"/>
                </a:lnTo>
                <a:cubicBezTo>
                  <a:pt x="117217" y="123825"/>
                  <a:pt x="125909" y="117515"/>
                  <a:pt x="129004" y="108228"/>
                </a:cubicBezTo>
                <a:cubicBezTo>
                  <a:pt x="130373" y="104061"/>
                  <a:pt x="136267" y="104061"/>
                  <a:pt x="137636" y="108228"/>
                </a:cubicBezTo>
                <a:cubicBezTo>
                  <a:pt x="140732" y="117515"/>
                  <a:pt x="149483" y="123825"/>
                  <a:pt x="159246" y="123825"/>
                </a:cubicBezTo>
                <a:lnTo>
                  <a:pt x="166628" y="123825"/>
                </a:lnTo>
                <a:cubicBezTo>
                  <a:pt x="170795" y="123825"/>
                  <a:pt x="174724" y="122753"/>
                  <a:pt x="178117" y="120848"/>
                </a:cubicBezTo>
                <a:cubicBezTo>
                  <a:pt x="171510" y="139244"/>
                  <a:pt x="153948" y="152400"/>
                  <a:pt x="133290" y="152400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3" name="Text 10"/>
          <p:cNvSpPr/>
          <p:nvPr/>
        </p:nvSpPr>
        <p:spPr>
          <a:xfrm>
            <a:off x="7239000" y="2946400"/>
            <a:ext cx="3606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</a:rPr>
              <a:t>保密</a:t>
            </a:r>
            <a:endParaRPr lang="en-US" sz="2400" b="1" dirty="0">
              <a:solidFill>
                <a:srgbClr val="333333"/>
              </a:solidFill>
              <a:latin typeface="Noto Sans SC" pitchFamily="34" charset="0"/>
              <a:ea typeface="Noto Sans SC" pitchFamily="34" charset="-122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239000" y="3403600"/>
            <a:ext cx="4699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Noto Sans SC" pitchFamily="34" charset="0"/>
                <a:ea typeface="Noto Sans SC" pitchFamily="34" charset="-122"/>
              </a:rPr>
              <a:t>对课堂分享的个人信息严格保密，不外传</a:t>
            </a:r>
            <a:r>
              <a:rPr lang="en-US" sz="2000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Noto Sans SC" pitchFamily="34" charset="0"/>
                <a:ea typeface="Noto Sans SC" pitchFamily="34" charset="-122"/>
              </a:rPr>
              <a:t>。</a:t>
            </a:r>
          </a:p>
        </p:txBody>
      </p:sp>
      <p:sp>
        <p:nvSpPr>
          <p:cNvPr id="15" name="Shape 12"/>
          <p:cNvSpPr/>
          <p:nvPr/>
        </p:nvSpPr>
        <p:spPr>
          <a:xfrm>
            <a:off x="254000" y="4241800"/>
            <a:ext cx="5715000" cy="1270000"/>
          </a:xfrm>
          <a:custGeom>
            <a:avLst/>
            <a:gdLst/>
            <a:ahLst/>
            <a:cxnLst/>
            <a:rect l="l" t="t" r="r" b="b"/>
            <a:pathLst>
              <a:path w="5715000" h="1270000">
                <a:moveTo>
                  <a:pt x="101600" y="0"/>
                </a:moveTo>
                <a:lnTo>
                  <a:pt x="5613400" y="0"/>
                </a:lnTo>
                <a:cubicBezTo>
                  <a:pt x="5669475" y="0"/>
                  <a:pt x="5715000" y="45525"/>
                  <a:pt x="5715000" y="101600"/>
                </a:cubicBezTo>
                <a:lnTo>
                  <a:pt x="5715000" y="1168400"/>
                </a:lnTo>
                <a:cubicBezTo>
                  <a:pt x="5715000" y="1224475"/>
                  <a:pt x="5669475" y="1270000"/>
                  <a:pt x="56134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  <a:ln/>
        </p:spPr>
      </p:sp>
      <p:sp>
        <p:nvSpPr>
          <p:cNvPr id="16" name="Shape 13"/>
          <p:cNvSpPr/>
          <p:nvPr/>
        </p:nvSpPr>
        <p:spPr>
          <a:xfrm>
            <a:off x="457200" y="4572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E6E6FA"/>
          </a:solidFill>
          <a:ln/>
        </p:spPr>
      </p:sp>
      <p:sp>
        <p:nvSpPr>
          <p:cNvPr id="17" name="Shape 14"/>
          <p:cNvSpPr/>
          <p:nvPr/>
        </p:nvSpPr>
        <p:spPr>
          <a:xfrm>
            <a:off x="609600" y="4724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25981" y="179"/>
                </a:moveTo>
                <a:cubicBezTo>
                  <a:pt x="220682" y="893"/>
                  <a:pt x="215741" y="3870"/>
                  <a:pt x="212646" y="8573"/>
                </a:cubicBezTo>
                <a:cubicBezTo>
                  <a:pt x="208598" y="14764"/>
                  <a:pt x="208478" y="22920"/>
                  <a:pt x="212408" y="29170"/>
                </a:cubicBezTo>
                <a:cubicBezTo>
                  <a:pt x="215741" y="34469"/>
                  <a:pt x="221635" y="36731"/>
                  <a:pt x="226576" y="40184"/>
                </a:cubicBezTo>
                <a:cubicBezTo>
                  <a:pt x="231041" y="43279"/>
                  <a:pt x="237053" y="48042"/>
                  <a:pt x="243066" y="54590"/>
                </a:cubicBezTo>
                <a:cubicBezTo>
                  <a:pt x="254972" y="67508"/>
                  <a:pt x="266581" y="86916"/>
                  <a:pt x="266581" y="114300"/>
                </a:cubicBezTo>
                <a:cubicBezTo>
                  <a:pt x="266581" y="124837"/>
                  <a:pt x="275094" y="133350"/>
                  <a:pt x="285631" y="133350"/>
                </a:cubicBezTo>
                <a:cubicBezTo>
                  <a:pt x="296168" y="133350"/>
                  <a:pt x="304681" y="124837"/>
                  <a:pt x="304681" y="114300"/>
                </a:cubicBezTo>
                <a:cubicBezTo>
                  <a:pt x="304681" y="75009"/>
                  <a:pt x="287715" y="46792"/>
                  <a:pt x="271046" y="28754"/>
                </a:cubicBezTo>
                <a:cubicBezTo>
                  <a:pt x="262771" y="19764"/>
                  <a:pt x="254496" y="13216"/>
                  <a:pt x="248245" y="8930"/>
                </a:cubicBezTo>
                <a:cubicBezTo>
                  <a:pt x="241697" y="4405"/>
                  <a:pt x="234255" y="-952"/>
                  <a:pt x="225862" y="179"/>
                </a:cubicBezTo>
                <a:close/>
                <a:moveTo>
                  <a:pt x="142875" y="76200"/>
                </a:moveTo>
                <a:cubicBezTo>
                  <a:pt x="108585" y="76200"/>
                  <a:pt x="80308" y="102156"/>
                  <a:pt x="76617" y="135434"/>
                </a:cubicBezTo>
                <a:cubicBezTo>
                  <a:pt x="75486" y="145911"/>
                  <a:pt x="66020" y="153412"/>
                  <a:pt x="55602" y="152281"/>
                </a:cubicBezTo>
                <a:cubicBezTo>
                  <a:pt x="45184" y="151150"/>
                  <a:pt x="37624" y="141684"/>
                  <a:pt x="38755" y="131266"/>
                </a:cubicBezTo>
                <a:cubicBezTo>
                  <a:pt x="44529" y="78879"/>
                  <a:pt x="88940" y="38100"/>
                  <a:pt x="142875" y="38100"/>
                </a:cubicBezTo>
                <a:cubicBezTo>
                  <a:pt x="200739" y="38100"/>
                  <a:pt x="247650" y="85011"/>
                  <a:pt x="247650" y="142875"/>
                </a:cubicBezTo>
                <a:cubicBezTo>
                  <a:pt x="247650" y="170259"/>
                  <a:pt x="237113" y="195203"/>
                  <a:pt x="219908" y="213896"/>
                </a:cubicBezTo>
                <a:cubicBezTo>
                  <a:pt x="212765" y="221635"/>
                  <a:pt x="209550" y="228660"/>
                  <a:pt x="209550" y="234553"/>
                </a:cubicBezTo>
                <a:lnTo>
                  <a:pt x="209550" y="238185"/>
                </a:lnTo>
                <a:cubicBezTo>
                  <a:pt x="209550" y="275034"/>
                  <a:pt x="179725" y="304860"/>
                  <a:pt x="142875" y="304860"/>
                </a:cubicBezTo>
                <a:cubicBezTo>
                  <a:pt x="132338" y="304860"/>
                  <a:pt x="123825" y="296347"/>
                  <a:pt x="123825" y="285810"/>
                </a:cubicBezTo>
                <a:cubicBezTo>
                  <a:pt x="123825" y="275273"/>
                  <a:pt x="132338" y="266760"/>
                  <a:pt x="142875" y="266760"/>
                </a:cubicBezTo>
                <a:cubicBezTo>
                  <a:pt x="158651" y="266760"/>
                  <a:pt x="171450" y="253960"/>
                  <a:pt x="171450" y="238185"/>
                </a:cubicBezTo>
                <a:lnTo>
                  <a:pt x="171450" y="234553"/>
                </a:lnTo>
                <a:cubicBezTo>
                  <a:pt x="171450" y="214967"/>
                  <a:pt x="181808" y="199072"/>
                  <a:pt x="191929" y="188119"/>
                </a:cubicBezTo>
                <a:cubicBezTo>
                  <a:pt x="202882" y="176212"/>
                  <a:pt x="209550" y="160377"/>
                  <a:pt x="209550" y="142935"/>
                </a:cubicBezTo>
                <a:cubicBezTo>
                  <a:pt x="209550" y="106085"/>
                  <a:pt x="179725" y="76260"/>
                  <a:pt x="142875" y="76260"/>
                </a:cubicBezTo>
                <a:close/>
                <a:moveTo>
                  <a:pt x="0" y="285750"/>
                </a:moveTo>
                <a:cubicBezTo>
                  <a:pt x="0" y="275236"/>
                  <a:pt x="8536" y="266700"/>
                  <a:pt x="19050" y="266700"/>
                </a:cubicBezTo>
                <a:cubicBezTo>
                  <a:pt x="29564" y="266700"/>
                  <a:pt x="38100" y="275236"/>
                  <a:pt x="38100" y="285750"/>
                </a:cubicBezTo>
                <a:cubicBezTo>
                  <a:pt x="38100" y="296264"/>
                  <a:pt x="29564" y="304800"/>
                  <a:pt x="19050" y="304800"/>
                </a:cubicBezTo>
                <a:cubicBezTo>
                  <a:pt x="8536" y="304800"/>
                  <a:pt x="0" y="296264"/>
                  <a:pt x="0" y="285750"/>
                </a:cubicBezTo>
                <a:close/>
                <a:moveTo>
                  <a:pt x="95250" y="228600"/>
                </a:moveTo>
                <a:cubicBezTo>
                  <a:pt x="105764" y="228600"/>
                  <a:pt x="114300" y="220064"/>
                  <a:pt x="114300" y="209550"/>
                </a:cubicBezTo>
                <a:cubicBezTo>
                  <a:pt x="114300" y="199036"/>
                  <a:pt x="105764" y="190500"/>
                  <a:pt x="95250" y="190500"/>
                </a:cubicBezTo>
                <a:cubicBezTo>
                  <a:pt x="84736" y="190500"/>
                  <a:pt x="76200" y="199036"/>
                  <a:pt x="76200" y="209550"/>
                </a:cubicBezTo>
                <a:cubicBezTo>
                  <a:pt x="76200" y="220064"/>
                  <a:pt x="84736" y="228600"/>
                  <a:pt x="95250" y="228600"/>
                </a:cubicBezTo>
                <a:close/>
                <a:moveTo>
                  <a:pt x="51554" y="215146"/>
                </a:moveTo>
                <a:cubicBezTo>
                  <a:pt x="44113" y="207705"/>
                  <a:pt x="32028" y="207705"/>
                  <a:pt x="24586" y="215146"/>
                </a:cubicBezTo>
                <a:cubicBezTo>
                  <a:pt x="17145" y="222587"/>
                  <a:pt x="17145" y="234672"/>
                  <a:pt x="24586" y="242114"/>
                </a:cubicBezTo>
                <a:lnTo>
                  <a:pt x="62686" y="280214"/>
                </a:lnTo>
                <a:cubicBezTo>
                  <a:pt x="70128" y="287655"/>
                  <a:pt x="82213" y="287655"/>
                  <a:pt x="89654" y="280214"/>
                </a:cubicBezTo>
                <a:cubicBezTo>
                  <a:pt x="97095" y="272772"/>
                  <a:pt x="97095" y="260687"/>
                  <a:pt x="89654" y="253246"/>
                </a:cubicBezTo>
                <a:lnTo>
                  <a:pt x="51554" y="215146"/>
                </a:lnTo>
                <a:close/>
                <a:moveTo>
                  <a:pt x="142875" y="123825"/>
                </a:moveTo>
                <a:cubicBezTo>
                  <a:pt x="132338" y="123825"/>
                  <a:pt x="123825" y="132338"/>
                  <a:pt x="123825" y="142875"/>
                </a:cubicBezTo>
                <a:cubicBezTo>
                  <a:pt x="123825" y="150793"/>
                  <a:pt x="117455" y="157163"/>
                  <a:pt x="109537" y="157163"/>
                </a:cubicBezTo>
                <a:cubicBezTo>
                  <a:pt x="101620" y="157163"/>
                  <a:pt x="95250" y="150793"/>
                  <a:pt x="95250" y="142875"/>
                </a:cubicBezTo>
                <a:cubicBezTo>
                  <a:pt x="95250" y="116562"/>
                  <a:pt x="116562" y="95250"/>
                  <a:pt x="142875" y="95250"/>
                </a:cubicBezTo>
                <a:cubicBezTo>
                  <a:pt x="169188" y="95250"/>
                  <a:pt x="190500" y="116562"/>
                  <a:pt x="190500" y="142875"/>
                </a:cubicBezTo>
                <a:cubicBezTo>
                  <a:pt x="190500" y="150793"/>
                  <a:pt x="184130" y="157163"/>
                  <a:pt x="176212" y="157163"/>
                </a:cubicBezTo>
                <a:cubicBezTo>
                  <a:pt x="168295" y="157163"/>
                  <a:pt x="161925" y="150793"/>
                  <a:pt x="161925" y="142875"/>
                </a:cubicBezTo>
                <a:cubicBezTo>
                  <a:pt x="161925" y="132338"/>
                  <a:pt x="153412" y="123825"/>
                  <a:pt x="142875" y="123825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8" name="Text 15"/>
          <p:cNvSpPr/>
          <p:nvPr/>
        </p:nvSpPr>
        <p:spPr>
          <a:xfrm>
            <a:off x="1268148" y="4454625"/>
            <a:ext cx="3251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</a:rPr>
              <a:t>倾听</a:t>
            </a:r>
            <a:endParaRPr lang="en-US" sz="2400" b="1" dirty="0">
              <a:solidFill>
                <a:srgbClr val="333333"/>
              </a:solidFill>
              <a:latin typeface="Noto Sans SC" pitchFamily="34" charset="0"/>
              <a:ea typeface="Noto Sans SC" pitchFamily="34" charset="-122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269999" y="4927600"/>
            <a:ext cx="4466657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</a:rPr>
              <a:t>用心倾听他人分享，不打断、不插话</a:t>
            </a:r>
            <a:r>
              <a:rPr lang="en-US" sz="14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6223000" y="4241800"/>
            <a:ext cx="5715000" cy="1270000"/>
          </a:xfrm>
          <a:custGeom>
            <a:avLst/>
            <a:gdLst/>
            <a:ahLst/>
            <a:cxnLst/>
            <a:rect l="l" t="t" r="r" b="b"/>
            <a:pathLst>
              <a:path w="5715000" h="1270000">
                <a:moveTo>
                  <a:pt x="101600" y="0"/>
                </a:moveTo>
                <a:lnTo>
                  <a:pt x="5613400" y="0"/>
                </a:lnTo>
                <a:cubicBezTo>
                  <a:pt x="5669475" y="0"/>
                  <a:pt x="5715000" y="45525"/>
                  <a:pt x="5715000" y="101600"/>
                </a:cubicBezTo>
                <a:lnTo>
                  <a:pt x="5715000" y="1168400"/>
                </a:lnTo>
                <a:cubicBezTo>
                  <a:pt x="5715000" y="1224475"/>
                  <a:pt x="5669475" y="1270000"/>
                  <a:pt x="5613400" y="1270000"/>
                </a:cubicBezTo>
                <a:lnTo>
                  <a:pt x="101600" y="1270000"/>
                </a:lnTo>
                <a:cubicBezTo>
                  <a:pt x="45525" y="1270000"/>
                  <a:pt x="0" y="1224475"/>
                  <a:pt x="0" y="1168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D8BFD8">
              <a:alpha val="30196"/>
            </a:srgbClr>
          </a:solidFill>
          <a:ln/>
        </p:spPr>
      </p:sp>
      <p:sp>
        <p:nvSpPr>
          <p:cNvPr id="21" name="Shape 18"/>
          <p:cNvSpPr/>
          <p:nvPr/>
        </p:nvSpPr>
        <p:spPr>
          <a:xfrm>
            <a:off x="6426200" y="4572000"/>
            <a:ext cx="558800" cy="609600"/>
          </a:xfrm>
          <a:custGeom>
            <a:avLst/>
            <a:gdLst/>
            <a:ahLst/>
            <a:cxnLst/>
            <a:rect l="l" t="t" r="r" b="b"/>
            <a:pathLst>
              <a:path w="558800" h="609600">
                <a:moveTo>
                  <a:pt x="279400" y="0"/>
                </a:moveTo>
                <a:lnTo>
                  <a:pt x="279400" y="0"/>
                </a:lnTo>
                <a:cubicBezTo>
                  <a:pt x="433605" y="0"/>
                  <a:pt x="558800" y="125195"/>
                  <a:pt x="558800" y="279400"/>
                </a:cubicBezTo>
                <a:lnTo>
                  <a:pt x="558800" y="330200"/>
                </a:lnTo>
                <a:cubicBezTo>
                  <a:pt x="558800" y="484405"/>
                  <a:pt x="433605" y="609600"/>
                  <a:pt x="279400" y="609600"/>
                </a:cubicBezTo>
                <a:lnTo>
                  <a:pt x="279400" y="609600"/>
                </a:lnTo>
                <a:cubicBezTo>
                  <a:pt x="125195" y="609600"/>
                  <a:pt x="0" y="484405"/>
                  <a:pt x="0" y="330200"/>
                </a:cubicBezTo>
                <a:lnTo>
                  <a:pt x="0" y="279400"/>
                </a:lnTo>
                <a:cubicBezTo>
                  <a:pt x="0" y="125195"/>
                  <a:pt x="125195" y="0"/>
                  <a:pt x="279400" y="0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22" name="Shape 19"/>
          <p:cNvSpPr/>
          <p:nvPr/>
        </p:nvSpPr>
        <p:spPr>
          <a:xfrm>
            <a:off x="6552274" y="4724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71450" y="19050"/>
                </a:moveTo>
                <a:cubicBezTo>
                  <a:pt x="171450" y="8513"/>
                  <a:pt x="162937" y="0"/>
                  <a:pt x="152400" y="0"/>
                </a:cubicBezTo>
                <a:cubicBezTo>
                  <a:pt x="141863" y="0"/>
                  <a:pt x="133350" y="8513"/>
                  <a:pt x="133350" y="19050"/>
                </a:cubicBezTo>
                <a:lnTo>
                  <a:pt x="133350" y="142875"/>
                </a:lnTo>
                <a:cubicBezTo>
                  <a:pt x="133350" y="148114"/>
                  <a:pt x="129064" y="152400"/>
                  <a:pt x="123825" y="152400"/>
                </a:cubicBezTo>
                <a:cubicBezTo>
                  <a:pt x="118586" y="152400"/>
                  <a:pt x="114300" y="148114"/>
                  <a:pt x="114300" y="142875"/>
                </a:cubicBezTo>
                <a:lnTo>
                  <a:pt x="114300" y="38100"/>
                </a:lnTo>
                <a:cubicBezTo>
                  <a:pt x="114300" y="27563"/>
                  <a:pt x="105787" y="19050"/>
                  <a:pt x="95250" y="19050"/>
                </a:cubicBezTo>
                <a:cubicBezTo>
                  <a:pt x="84713" y="19050"/>
                  <a:pt x="76200" y="27563"/>
                  <a:pt x="76200" y="38100"/>
                </a:cubicBezTo>
                <a:lnTo>
                  <a:pt x="76200" y="200025"/>
                </a:lnTo>
                <a:cubicBezTo>
                  <a:pt x="76200" y="200918"/>
                  <a:pt x="76200" y="201870"/>
                  <a:pt x="76260" y="202763"/>
                </a:cubicBezTo>
                <a:lnTo>
                  <a:pt x="40243" y="168473"/>
                </a:lnTo>
                <a:cubicBezTo>
                  <a:pt x="30718" y="159425"/>
                  <a:pt x="15657" y="159782"/>
                  <a:pt x="6548" y="169307"/>
                </a:cubicBezTo>
                <a:cubicBezTo>
                  <a:pt x="-2560" y="178832"/>
                  <a:pt x="-2143" y="193893"/>
                  <a:pt x="7382" y="203002"/>
                </a:cubicBezTo>
                <a:lnTo>
                  <a:pt x="74295" y="266700"/>
                </a:lnTo>
                <a:cubicBezTo>
                  <a:pt x="99953" y="291167"/>
                  <a:pt x="134064" y="304800"/>
                  <a:pt x="169545" y="304800"/>
                </a:cubicBezTo>
                <a:lnTo>
                  <a:pt x="180975" y="304800"/>
                </a:lnTo>
                <a:cubicBezTo>
                  <a:pt x="238839" y="304800"/>
                  <a:pt x="285750" y="257889"/>
                  <a:pt x="285750" y="200025"/>
                </a:cubicBezTo>
                <a:lnTo>
                  <a:pt x="285750" y="76200"/>
                </a:lnTo>
                <a:cubicBezTo>
                  <a:pt x="285750" y="65663"/>
                  <a:pt x="277237" y="57150"/>
                  <a:pt x="266700" y="57150"/>
                </a:cubicBezTo>
                <a:cubicBezTo>
                  <a:pt x="256163" y="57150"/>
                  <a:pt x="247650" y="65663"/>
                  <a:pt x="247650" y="76200"/>
                </a:cubicBezTo>
                <a:lnTo>
                  <a:pt x="247650" y="142875"/>
                </a:lnTo>
                <a:cubicBezTo>
                  <a:pt x="247650" y="148114"/>
                  <a:pt x="243364" y="152400"/>
                  <a:pt x="238125" y="152400"/>
                </a:cubicBezTo>
                <a:cubicBezTo>
                  <a:pt x="232886" y="152400"/>
                  <a:pt x="228600" y="148114"/>
                  <a:pt x="228600" y="142875"/>
                </a:cubicBezTo>
                <a:lnTo>
                  <a:pt x="228600" y="38100"/>
                </a:lnTo>
                <a:cubicBezTo>
                  <a:pt x="228600" y="27563"/>
                  <a:pt x="220087" y="19050"/>
                  <a:pt x="209550" y="19050"/>
                </a:cubicBezTo>
                <a:cubicBezTo>
                  <a:pt x="199013" y="19050"/>
                  <a:pt x="190500" y="27563"/>
                  <a:pt x="190500" y="38100"/>
                </a:cubicBezTo>
                <a:lnTo>
                  <a:pt x="190500" y="142875"/>
                </a:lnTo>
                <a:cubicBezTo>
                  <a:pt x="190500" y="148114"/>
                  <a:pt x="186214" y="152400"/>
                  <a:pt x="180975" y="152400"/>
                </a:cubicBezTo>
                <a:cubicBezTo>
                  <a:pt x="175736" y="152400"/>
                  <a:pt x="171450" y="148114"/>
                  <a:pt x="171450" y="142875"/>
                </a:cubicBezTo>
                <a:lnTo>
                  <a:pt x="171450" y="19050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23" name="Text 20"/>
          <p:cNvSpPr/>
          <p:nvPr/>
        </p:nvSpPr>
        <p:spPr>
          <a:xfrm>
            <a:off x="7186348" y="4368800"/>
            <a:ext cx="4775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 err="1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</a:rPr>
              <a:t>自愿</a:t>
            </a:r>
            <a:endParaRPr lang="en-US" sz="2400" b="1" dirty="0">
              <a:solidFill>
                <a:srgbClr val="333333"/>
              </a:solidFill>
              <a:latin typeface="Noto Sans SC" pitchFamily="34" charset="0"/>
              <a:ea typeface="Noto Sans SC" pitchFamily="34" charset="-122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7186348" y="4800600"/>
            <a:ext cx="4751652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</a:rPr>
              <a:t>所有活动与分享完全自愿，可自由选择在舒适区内的参与方式</a:t>
            </a:r>
            <a:r>
              <a:rPr lang="en-US" sz="20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</a:rPr>
              <a:t>。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95600" y="762000"/>
            <a:ext cx="6400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爱情，对你而言意味着什么？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3009900" y="1751262"/>
            <a:ext cx="6172200" cy="167773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让我们用</a:t>
            </a:r>
            <a:r>
              <a:rPr lang="en-US" sz="2800" dirty="0" err="1">
                <a:solidFill>
                  <a:srgbClr val="FF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词汇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，描绘出心中爱情的模样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Noto Sans SC" pitchFamily="34" charset="0"/>
              <a:ea typeface="Noto Sans SC" pitchFamily="34" charset="-122"/>
              <a:cs typeface="Noto Sans SC" pitchFamily="34" charset="-120"/>
            </a:endParaRPr>
          </a:p>
          <a:p>
            <a:pPr algn="ctr">
              <a:lnSpc>
                <a:spcPct val="130000"/>
              </a:lnSpc>
            </a:pPr>
            <a:endParaRPr lang="en-US" sz="2800" dirty="0"/>
          </a:p>
          <a:p>
            <a:pPr algn="ctr">
              <a:lnSpc>
                <a:spcPct val="130000"/>
              </a:lnSpc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弹幕发表你的观点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3C278-9AE8-CCD3-6A9E-3EB12D92C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>
            <a:extLst>
              <a:ext uri="{FF2B5EF4-FFF2-40B4-BE49-F238E27FC236}">
                <a16:creationId xmlns:a16="http://schemas.microsoft.com/office/drawing/2014/main" id="{9ABBF097-B7F4-519E-6D37-442D74ED9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622FCEC9-54AA-0BD7-B06B-6D8DCA395A72}"/>
              </a:ext>
            </a:extLst>
          </p:cNvPr>
          <p:cNvSpPr/>
          <p:nvPr/>
        </p:nvSpPr>
        <p:spPr>
          <a:xfrm>
            <a:off x="2895600" y="762000"/>
            <a:ext cx="6400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爱情，对你而言意味着什么？</a:t>
            </a:r>
            <a:endParaRPr lang="en-US" sz="16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6612D87D-84BB-ACBA-BD6B-64D2BBE68740}"/>
              </a:ext>
            </a:extLst>
          </p:cNvPr>
          <p:cNvSpPr/>
          <p:nvPr/>
        </p:nvSpPr>
        <p:spPr>
          <a:xfrm>
            <a:off x="3009900" y="1371600"/>
            <a:ext cx="6172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让我们用词汇，描绘出心中爱情的模样</a:t>
            </a:r>
            <a:endParaRPr lang="en-US" sz="16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1C031364-178E-D82D-85C4-9447A01E52CB}"/>
              </a:ext>
            </a:extLst>
          </p:cNvPr>
          <p:cNvSpPr/>
          <p:nvPr/>
        </p:nvSpPr>
        <p:spPr>
          <a:xfrm>
            <a:off x="2006600" y="2357041"/>
            <a:ext cx="1143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D8BFD8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甜蜜</a:t>
            </a:r>
            <a:endParaRPr lang="en-US" sz="16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5B7BA29F-979F-D8A9-0C5D-0A6D10E988AC}"/>
              </a:ext>
            </a:extLst>
          </p:cNvPr>
          <p:cNvSpPr/>
          <p:nvPr/>
        </p:nvSpPr>
        <p:spPr>
          <a:xfrm>
            <a:off x="8991600" y="2844800"/>
            <a:ext cx="914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C0CB">
                    <a:alpha val="9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责任</a:t>
            </a:r>
            <a:endParaRPr lang="en-US" sz="16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17BFF81D-08C0-0F2E-781D-1505AA9CD62F}"/>
              </a:ext>
            </a:extLst>
          </p:cNvPr>
          <p:cNvSpPr/>
          <p:nvPr/>
        </p:nvSpPr>
        <p:spPr>
          <a:xfrm>
            <a:off x="3175000" y="4277387"/>
            <a:ext cx="762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ADD8E6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纠结</a:t>
            </a:r>
            <a:endParaRPr lang="en-US" sz="16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F2653D5B-E4BD-44E2-CC07-C091117E856D}"/>
              </a:ext>
            </a:extLst>
          </p:cNvPr>
          <p:cNvSpPr/>
          <p:nvPr/>
        </p:nvSpPr>
        <p:spPr>
          <a:xfrm>
            <a:off x="10160000" y="3738959"/>
            <a:ext cx="914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D8BFD8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成长</a:t>
            </a:r>
            <a:endParaRPr lang="en-US" sz="1600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0BFB7C15-A62E-658F-E6B8-C37482E261BC}"/>
              </a:ext>
            </a:extLst>
          </p:cNvPr>
          <p:cNvSpPr/>
          <p:nvPr/>
        </p:nvSpPr>
        <p:spPr>
          <a:xfrm>
            <a:off x="838200" y="3495014"/>
            <a:ext cx="68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>
                    <a:alpha val="7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陪伴</a:t>
            </a:r>
            <a:endParaRPr lang="en-US" sz="160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0E935FD7-8AAE-CA74-3CA3-A6BD30ED6998}"/>
              </a:ext>
            </a:extLst>
          </p:cNvPr>
          <p:cNvSpPr/>
          <p:nvPr/>
        </p:nvSpPr>
        <p:spPr>
          <a:xfrm>
            <a:off x="7924800" y="3982641"/>
            <a:ext cx="762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FC0CB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心动</a:t>
            </a:r>
            <a:endParaRPr lang="en-US" sz="16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CD85B847-AB6A-CF31-6EFF-24EFC9005A8C}"/>
              </a:ext>
            </a:extLst>
          </p:cNvPr>
          <p:cNvSpPr/>
          <p:nvPr/>
        </p:nvSpPr>
        <p:spPr>
          <a:xfrm>
            <a:off x="6807200" y="4602559"/>
            <a:ext cx="6858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DD8E6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牺牲</a:t>
            </a:r>
            <a:endParaRPr lang="en-US" sz="16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B1087AB4-000D-BB1D-C548-68F048A8151F}"/>
              </a:ext>
            </a:extLst>
          </p:cNvPr>
          <p:cNvSpPr/>
          <p:nvPr/>
        </p:nvSpPr>
        <p:spPr>
          <a:xfrm>
            <a:off x="6096000" y="2519628"/>
            <a:ext cx="914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D8BFD8">
                    <a:alpha val="9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信任</a:t>
            </a:r>
            <a:endParaRPr lang="en-US" sz="1600" dirty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02CFBC27-2854-E6E2-0CB2-760ED2EF67A4}"/>
              </a:ext>
            </a:extLst>
          </p:cNvPr>
          <p:cNvSpPr/>
          <p:nvPr/>
        </p:nvSpPr>
        <p:spPr>
          <a:xfrm>
            <a:off x="5511800" y="3627173"/>
            <a:ext cx="762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理解</a:t>
            </a:r>
            <a:endParaRPr lang="en-US" sz="1600" dirty="0"/>
          </a:p>
        </p:txBody>
      </p:sp>
      <p:sp>
        <p:nvSpPr>
          <p:cNvPr id="14" name="Shape 11">
            <a:extLst>
              <a:ext uri="{FF2B5EF4-FFF2-40B4-BE49-F238E27FC236}">
                <a16:creationId xmlns:a16="http://schemas.microsoft.com/office/drawing/2014/main" id="{CE0A534C-E574-E7CE-40E2-CF4B72678D32}"/>
              </a:ext>
            </a:extLst>
          </p:cNvPr>
          <p:cNvSpPr/>
          <p:nvPr/>
        </p:nvSpPr>
        <p:spPr>
          <a:xfrm>
            <a:off x="2336800" y="5588000"/>
            <a:ext cx="7518400" cy="508000"/>
          </a:xfrm>
          <a:custGeom>
            <a:avLst/>
            <a:gdLst/>
            <a:ahLst/>
            <a:cxnLst/>
            <a:rect l="l" t="t" r="r" b="b"/>
            <a:pathLst>
              <a:path w="7518400" h="508000">
                <a:moveTo>
                  <a:pt x="101600" y="0"/>
                </a:moveTo>
                <a:lnTo>
                  <a:pt x="7416800" y="0"/>
                </a:lnTo>
                <a:cubicBezTo>
                  <a:pt x="7472875" y="0"/>
                  <a:pt x="7518400" y="45525"/>
                  <a:pt x="7518400" y="101600"/>
                </a:cubicBezTo>
                <a:lnTo>
                  <a:pt x="7518400" y="406400"/>
                </a:lnTo>
                <a:cubicBezTo>
                  <a:pt x="7518400" y="462475"/>
                  <a:pt x="7472875" y="508000"/>
                  <a:pt x="7416800" y="508000"/>
                </a:cubicBezTo>
                <a:lnTo>
                  <a:pt x="101600" y="508000"/>
                </a:lnTo>
                <a:cubicBezTo>
                  <a:pt x="45525" y="508000"/>
                  <a:pt x="0" y="462475"/>
                  <a:pt x="0" y="406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  <a:ln/>
        </p:spPr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D729D776-1CE0-0416-B4C5-23C141B91E23}"/>
              </a:ext>
            </a:extLst>
          </p:cNvPr>
          <p:cNvSpPr/>
          <p:nvPr/>
        </p:nvSpPr>
        <p:spPr>
          <a:xfrm>
            <a:off x="838200" y="5654763"/>
            <a:ext cx="11174128" cy="508000"/>
          </a:xfrm>
          <a:prstGeom prst="rect">
            <a:avLst/>
          </a:prstGeom>
          <a:noFill/>
          <a:ln/>
        </p:spPr>
        <p:txBody>
          <a:bodyPr wrap="square" lIns="203200" tIns="101600" rIns="203200" bIns="10160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>
                    <a:alpha val="9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看，这就是</a:t>
            </a:r>
            <a:r>
              <a:rPr lang="en-US" sz="2400" b="1" dirty="0">
                <a:solidFill>
                  <a:srgbClr val="FF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爱情的丰富性与复杂性</a:t>
            </a:r>
            <a:r>
              <a:rPr lang="en-US" sz="2400" dirty="0">
                <a:solidFill>
                  <a:srgbClr val="333333">
                    <a:alpha val="9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，没有标准答案，每一种感受都值得被尊重。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9913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alphaModFix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自我探索：绘制爱情初心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028700"/>
            <a:ext cx="43688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绘制你的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爱情“初心”地图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374900"/>
            <a:ext cx="43688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chemeClr val="tx1">
                    <a:lumMod val="95000"/>
                    <a:lumOff val="5000"/>
                    <a:alpha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itchFamily="34" charset="-120"/>
              </a:rPr>
              <a:t>这是一份写给自己的“成长坐标”，</a:t>
            </a:r>
            <a:r>
              <a:rPr lang="en-US" sz="1800" dirty="0">
                <a:solidFill>
                  <a:srgbClr val="FF0000">
                    <a:alpha val="8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itchFamily="34" charset="-120"/>
              </a:rPr>
              <a:t>记录你此刻对爱情的理解与期待</a:t>
            </a:r>
            <a:r>
              <a:rPr lang="en-US" sz="18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。</a:t>
            </a:r>
            <a:endParaRPr lang="en-US" sz="1600" dirty="0"/>
          </a:p>
        </p:txBody>
      </p:sp>
      <p:pic>
        <p:nvPicPr>
          <p:cNvPr id="5" name="Image 1" descr="https://kimi-web-img.moonshot.cn/img/photo-static-api.fotomore.com/49acddf9214e5d8d4df6406f4098767ab6d07bf2.jpg"/>
          <p:cNvPicPr>
            <a:picLocks noChangeAspect="1"/>
          </p:cNvPicPr>
          <p:nvPr/>
        </p:nvPicPr>
        <p:blipFill>
          <a:blip r:embed="rId4"/>
          <a:srcRect t="8140" b="8140"/>
          <a:stretch/>
        </p:blipFill>
        <p:spPr>
          <a:xfrm>
            <a:off x="254000" y="3390900"/>
            <a:ext cx="4368800" cy="2438400"/>
          </a:xfrm>
          <a:prstGeom prst="roundRect">
            <a:avLst>
              <a:gd name="adj" fmla="val 4167"/>
            </a:avLst>
          </a:prstGeom>
        </p:spPr>
      </p:pic>
      <p:sp>
        <p:nvSpPr>
          <p:cNvPr id="6" name="Shape 2"/>
          <p:cNvSpPr/>
          <p:nvPr/>
        </p:nvSpPr>
        <p:spPr>
          <a:xfrm>
            <a:off x="4927600" y="254000"/>
            <a:ext cx="0" cy="6350000"/>
          </a:xfrm>
          <a:prstGeom prst="line">
            <a:avLst/>
          </a:prstGeom>
          <a:noFill/>
          <a:ln w="25400">
            <a:solidFill>
              <a:srgbClr val="D8BFD8">
                <a:alpha val="50196"/>
              </a:srgbClr>
            </a:solidFill>
            <a:prstDash val="solid"/>
            <a:headEnd type="none"/>
            <a:tailEnd type="none"/>
          </a:ln>
        </p:spPr>
      </p:sp>
      <p:sp>
        <p:nvSpPr>
          <p:cNvPr id="7" name="Shape 3"/>
          <p:cNvSpPr/>
          <p:nvPr/>
        </p:nvSpPr>
        <p:spPr>
          <a:xfrm>
            <a:off x="5257800" y="1498600"/>
            <a:ext cx="6680200" cy="1320800"/>
          </a:xfrm>
          <a:custGeom>
            <a:avLst/>
            <a:gdLst/>
            <a:ahLst/>
            <a:cxnLst/>
            <a:rect l="l" t="t" r="r" b="b"/>
            <a:pathLst>
              <a:path w="6680200" h="1320800">
                <a:moveTo>
                  <a:pt x="101596" y="0"/>
                </a:moveTo>
                <a:lnTo>
                  <a:pt x="6578604" y="0"/>
                </a:lnTo>
                <a:cubicBezTo>
                  <a:pt x="6634714" y="0"/>
                  <a:pt x="6680200" y="45486"/>
                  <a:pt x="6680200" y="101596"/>
                </a:cubicBezTo>
                <a:lnTo>
                  <a:pt x="6680200" y="1219204"/>
                </a:lnTo>
                <a:cubicBezTo>
                  <a:pt x="6680200" y="1275314"/>
                  <a:pt x="6634714" y="1320800"/>
                  <a:pt x="6578604" y="1320800"/>
                </a:cubicBezTo>
                <a:lnTo>
                  <a:pt x="101596" y="1320800"/>
                </a:lnTo>
                <a:cubicBezTo>
                  <a:pt x="45486" y="1320800"/>
                  <a:pt x="0" y="1275314"/>
                  <a:pt x="0" y="1219204"/>
                </a:cubicBezTo>
                <a:lnTo>
                  <a:pt x="0" y="101596"/>
                </a:lnTo>
                <a:cubicBezTo>
                  <a:pt x="0" y="45486"/>
                  <a:pt x="45486" y="0"/>
                  <a:pt x="101596" y="0"/>
                </a:cubicBezTo>
                <a:close/>
              </a:path>
            </a:pathLst>
          </a:custGeom>
          <a:solidFill>
            <a:srgbClr val="E6E6FA">
              <a:alpha val="40000"/>
            </a:srgbClr>
          </a:solidFill>
          <a:ln/>
        </p:spPr>
      </p:sp>
      <p:sp>
        <p:nvSpPr>
          <p:cNvPr id="8" name="Text 4"/>
          <p:cNvSpPr/>
          <p:nvPr/>
        </p:nvSpPr>
        <p:spPr>
          <a:xfrm>
            <a:off x="5461000" y="1701800"/>
            <a:ext cx="6502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一个印象深刻的故事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5461000" y="2108200"/>
            <a:ext cx="6273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可以来自文学、影视，或身边。它如何打动了你？让你对爱情产生了什么样的向往或思考？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5257800" y="3022600"/>
            <a:ext cx="6680200" cy="1066800"/>
          </a:xfrm>
          <a:custGeom>
            <a:avLst/>
            <a:gdLst/>
            <a:ahLst/>
            <a:cxnLst/>
            <a:rect l="l" t="t" r="r" b="b"/>
            <a:pathLst>
              <a:path w="6680200" h="1066800">
                <a:moveTo>
                  <a:pt x="101602" y="0"/>
                </a:moveTo>
                <a:lnTo>
                  <a:pt x="6578598" y="0"/>
                </a:lnTo>
                <a:cubicBezTo>
                  <a:pt x="6634711" y="0"/>
                  <a:pt x="6680200" y="45489"/>
                  <a:pt x="6680200" y="101602"/>
                </a:cubicBezTo>
                <a:lnTo>
                  <a:pt x="6680200" y="965198"/>
                </a:lnTo>
                <a:cubicBezTo>
                  <a:pt x="6680200" y="1021311"/>
                  <a:pt x="6634711" y="1066800"/>
                  <a:pt x="65785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E6E6FA">
              <a:alpha val="40000"/>
            </a:srgbClr>
          </a:solidFill>
          <a:ln/>
        </p:spPr>
      </p:sp>
      <p:sp>
        <p:nvSpPr>
          <p:cNvPr id="11" name="Text 7"/>
          <p:cNvSpPr/>
          <p:nvPr/>
        </p:nvSpPr>
        <p:spPr>
          <a:xfrm>
            <a:off x="5461000" y="3225800"/>
            <a:ext cx="6502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我对爱情的渴望与担忧</a:t>
            </a: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5461000" y="3632200"/>
            <a:ext cx="6451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你希望在爱情中获得什么？同时，又有什么是你害怕或不确定的？</a:t>
            </a:r>
            <a:endParaRPr lang="en-US" sz="1600" dirty="0"/>
          </a:p>
        </p:txBody>
      </p:sp>
      <p:sp>
        <p:nvSpPr>
          <p:cNvPr id="13" name="Shape 9"/>
          <p:cNvSpPr/>
          <p:nvPr/>
        </p:nvSpPr>
        <p:spPr>
          <a:xfrm>
            <a:off x="5257800" y="4292600"/>
            <a:ext cx="6680200" cy="1066800"/>
          </a:xfrm>
          <a:custGeom>
            <a:avLst/>
            <a:gdLst/>
            <a:ahLst/>
            <a:cxnLst/>
            <a:rect l="l" t="t" r="r" b="b"/>
            <a:pathLst>
              <a:path w="6680200" h="1066800">
                <a:moveTo>
                  <a:pt x="101602" y="0"/>
                </a:moveTo>
                <a:lnTo>
                  <a:pt x="6578598" y="0"/>
                </a:lnTo>
                <a:cubicBezTo>
                  <a:pt x="6634711" y="0"/>
                  <a:pt x="6680200" y="45489"/>
                  <a:pt x="6680200" y="101602"/>
                </a:cubicBezTo>
                <a:lnTo>
                  <a:pt x="6680200" y="965198"/>
                </a:lnTo>
                <a:cubicBezTo>
                  <a:pt x="6680200" y="1021311"/>
                  <a:pt x="6634711" y="1066800"/>
                  <a:pt x="6578598" y="1066800"/>
                </a:cubicBezTo>
                <a:lnTo>
                  <a:pt x="101602" y="1066800"/>
                </a:lnTo>
                <a:cubicBezTo>
                  <a:pt x="45489" y="1066800"/>
                  <a:pt x="0" y="1021311"/>
                  <a:pt x="0" y="9651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E6E6FA">
              <a:alpha val="40000"/>
            </a:srgbClr>
          </a:solidFill>
          <a:ln/>
        </p:spPr>
      </p:sp>
      <p:sp>
        <p:nvSpPr>
          <p:cNvPr id="14" name="Text 10"/>
          <p:cNvSpPr/>
          <p:nvPr/>
        </p:nvSpPr>
        <p:spPr>
          <a:xfrm>
            <a:off x="5461000" y="4495800"/>
            <a:ext cx="6502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我的“理想关系”画像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5461000" y="4902200"/>
            <a:ext cx="64516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试着用几个关键词，描绘你心目中理想爱情关系的状态。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52700" y="1473200"/>
            <a:ext cx="7086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静心时刻：与自我对话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667000" y="2082800"/>
            <a:ext cx="6858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现在，请静下心来，聆听内心的声音，将真实的想法流淌于笔端。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1557205" y="30480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D8BFD8">
              <a:alpha val="50196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1836605" y="33274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107156" y="50006"/>
                </a:moveTo>
                <a:cubicBezTo>
                  <a:pt x="107156" y="22414"/>
                  <a:pt x="129570" y="0"/>
                  <a:pt x="157163" y="0"/>
                </a:cubicBezTo>
                <a:lnTo>
                  <a:pt x="178594" y="0"/>
                </a:lnTo>
                <a:cubicBezTo>
                  <a:pt x="194399" y="0"/>
                  <a:pt x="207169" y="12769"/>
                  <a:pt x="207169" y="28575"/>
                </a:cubicBezTo>
                <a:lnTo>
                  <a:pt x="207169" y="428625"/>
                </a:lnTo>
                <a:cubicBezTo>
                  <a:pt x="207169" y="444431"/>
                  <a:pt x="194399" y="457200"/>
                  <a:pt x="178594" y="457200"/>
                </a:cubicBezTo>
                <a:lnTo>
                  <a:pt x="150019" y="457200"/>
                </a:lnTo>
                <a:cubicBezTo>
                  <a:pt x="123408" y="457200"/>
                  <a:pt x="100995" y="438983"/>
                  <a:pt x="94655" y="414338"/>
                </a:cubicBezTo>
                <a:cubicBezTo>
                  <a:pt x="94030" y="414338"/>
                  <a:pt x="93494" y="414338"/>
                  <a:pt x="92869" y="414338"/>
                </a:cubicBezTo>
                <a:cubicBezTo>
                  <a:pt x="53400" y="414338"/>
                  <a:pt x="21431" y="382369"/>
                  <a:pt x="21431" y="342900"/>
                </a:cubicBezTo>
                <a:cubicBezTo>
                  <a:pt x="21431" y="326827"/>
                  <a:pt x="26789" y="312003"/>
                  <a:pt x="35719" y="300038"/>
                </a:cubicBezTo>
                <a:cubicBezTo>
                  <a:pt x="18395" y="287000"/>
                  <a:pt x="7144" y="266283"/>
                  <a:pt x="7144" y="242888"/>
                </a:cubicBezTo>
                <a:cubicBezTo>
                  <a:pt x="7144" y="215295"/>
                  <a:pt x="22860" y="191274"/>
                  <a:pt x="45720" y="179397"/>
                </a:cubicBezTo>
                <a:cubicBezTo>
                  <a:pt x="39380" y="168682"/>
                  <a:pt x="35719" y="156180"/>
                  <a:pt x="35719" y="142875"/>
                </a:cubicBezTo>
                <a:cubicBezTo>
                  <a:pt x="35719" y="103406"/>
                  <a:pt x="67687" y="71438"/>
                  <a:pt x="107156" y="71438"/>
                </a:cubicBezTo>
                <a:lnTo>
                  <a:pt x="107156" y="50006"/>
                </a:lnTo>
                <a:close/>
                <a:moveTo>
                  <a:pt x="350044" y="50006"/>
                </a:moveTo>
                <a:lnTo>
                  <a:pt x="350044" y="71438"/>
                </a:lnTo>
                <a:cubicBezTo>
                  <a:pt x="389513" y="71438"/>
                  <a:pt x="421481" y="103406"/>
                  <a:pt x="421481" y="142875"/>
                </a:cubicBezTo>
                <a:cubicBezTo>
                  <a:pt x="421481" y="156270"/>
                  <a:pt x="417820" y="168771"/>
                  <a:pt x="411480" y="179397"/>
                </a:cubicBezTo>
                <a:cubicBezTo>
                  <a:pt x="434429" y="191274"/>
                  <a:pt x="450056" y="215205"/>
                  <a:pt x="450056" y="242888"/>
                </a:cubicBezTo>
                <a:cubicBezTo>
                  <a:pt x="450056" y="266283"/>
                  <a:pt x="438805" y="287000"/>
                  <a:pt x="421481" y="300038"/>
                </a:cubicBezTo>
                <a:cubicBezTo>
                  <a:pt x="430411" y="312003"/>
                  <a:pt x="435769" y="326827"/>
                  <a:pt x="435769" y="342900"/>
                </a:cubicBezTo>
                <a:cubicBezTo>
                  <a:pt x="435769" y="382369"/>
                  <a:pt x="403800" y="414338"/>
                  <a:pt x="364331" y="414338"/>
                </a:cubicBezTo>
                <a:cubicBezTo>
                  <a:pt x="363706" y="414338"/>
                  <a:pt x="363170" y="414338"/>
                  <a:pt x="362545" y="414338"/>
                </a:cubicBezTo>
                <a:cubicBezTo>
                  <a:pt x="356205" y="438983"/>
                  <a:pt x="333792" y="457200"/>
                  <a:pt x="307181" y="457200"/>
                </a:cubicBezTo>
                <a:lnTo>
                  <a:pt x="278606" y="457200"/>
                </a:lnTo>
                <a:cubicBezTo>
                  <a:pt x="262801" y="457200"/>
                  <a:pt x="250031" y="444431"/>
                  <a:pt x="250031" y="428625"/>
                </a:cubicBezTo>
                <a:lnTo>
                  <a:pt x="250031" y="28575"/>
                </a:lnTo>
                <a:cubicBezTo>
                  <a:pt x="250031" y="12769"/>
                  <a:pt x="262801" y="0"/>
                  <a:pt x="278606" y="0"/>
                </a:cubicBezTo>
                <a:lnTo>
                  <a:pt x="300038" y="0"/>
                </a:lnTo>
                <a:cubicBezTo>
                  <a:pt x="327630" y="0"/>
                  <a:pt x="350044" y="22414"/>
                  <a:pt x="350044" y="50006"/>
                </a:cubicBezTo>
                <a:close/>
              </a:path>
            </a:pathLst>
          </a:custGeom>
          <a:solidFill>
            <a:srgbClr val="D8BFD8"/>
          </a:solidFill>
          <a:ln/>
        </p:spPr>
      </p:sp>
      <p:sp>
        <p:nvSpPr>
          <p:cNvPr id="7" name="Text 4"/>
          <p:cNvSpPr/>
          <p:nvPr/>
        </p:nvSpPr>
        <p:spPr>
          <a:xfrm>
            <a:off x="330200" y="4216400"/>
            <a:ext cx="3467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自我觉察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57200" y="4673600"/>
            <a:ext cx="3526632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真诚地面对自己当前的观点、经历与困惑。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864211" y="2844800"/>
            <a:ext cx="0" cy="2540000"/>
          </a:xfrm>
          <a:prstGeom prst="line">
            <a:avLst/>
          </a:prstGeom>
          <a:noFill/>
          <a:ln w="25400">
            <a:solidFill>
              <a:srgbClr val="E6E6FA"/>
            </a:solidFill>
            <a:prstDash val="solid"/>
            <a:headEnd type="none"/>
            <a:tailEnd type="none"/>
          </a:ln>
        </p:spPr>
      </p:sp>
      <p:sp>
        <p:nvSpPr>
          <p:cNvPr id="10" name="Shape 7"/>
          <p:cNvSpPr/>
          <p:nvPr/>
        </p:nvSpPr>
        <p:spPr>
          <a:xfrm>
            <a:off x="4282811" y="2844800"/>
            <a:ext cx="0" cy="2540000"/>
          </a:xfrm>
          <a:prstGeom prst="line">
            <a:avLst/>
          </a:prstGeom>
          <a:noFill/>
          <a:ln w="25400">
            <a:solidFill>
              <a:srgbClr val="E6E6FA"/>
            </a:solidFill>
            <a:prstDash val="solid"/>
            <a:headEnd type="none"/>
            <a:tailEnd type="none"/>
          </a:ln>
        </p:spPr>
      </p:sp>
      <p:sp>
        <p:nvSpPr>
          <p:cNvPr id="11" name="Shape 8"/>
          <p:cNvSpPr/>
          <p:nvPr/>
        </p:nvSpPr>
        <p:spPr>
          <a:xfrm>
            <a:off x="5588000" y="30480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FFC0CB">
              <a:alpha val="50196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5867400" y="33274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329059" y="16341"/>
                </a:moveTo>
                <a:lnTo>
                  <a:pt x="284321" y="61079"/>
                </a:lnTo>
                <a:lnTo>
                  <a:pt x="396210" y="172968"/>
                </a:lnTo>
                <a:lnTo>
                  <a:pt x="440948" y="128230"/>
                </a:lnTo>
                <a:cubicBezTo>
                  <a:pt x="460504" y="108674"/>
                  <a:pt x="460504" y="77063"/>
                  <a:pt x="440948" y="57507"/>
                </a:cubicBezTo>
                <a:lnTo>
                  <a:pt x="399782" y="16341"/>
                </a:lnTo>
                <a:cubicBezTo>
                  <a:pt x="380226" y="-3215"/>
                  <a:pt x="348615" y="-3215"/>
                  <a:pt x="329059" y="16341"/>
                </a:cubicBezTo>
                <a:close/>
                <a:moveTo>
                  <a:pt x="249406" y="86797"/>
                </a:moveTo>
                <a:lnTo>
                  <a:pt x="248960" y="86886"/>
                </a:lnTo>
                <a:lnTo>
                  <a:pt x="120283" y="125462"/>
                </a:lnTo>
                <a:cubicBezTo>
                  <a:pt x="102513" y="130820"/>
                  <a:pt x="88404" y="144393"/>
                  <a:pt x="82510" y="162074"/>
                </a:cubicBezTo>
                <a:lnTo>
                  <a:pt x="3393" y="398085"/>
                </a:lnTo>
                <a:cubicBezTo>
                  <a:pt x="804" y="405854"/>
                  <a:pt x="1697" y="414338"/>
                  <a:pt x="5626" y="421303"/>
                </a:cubicBezTo>
                <a:lnTo>
                  <a:pt x="144393" y="282535"/>
                </a:lnTo>
                <a:cubicBezTo>
                  <a:pt x="143411" y="278963"/>
                  <a:pt x="142964" y="275302"/>
                  <a:pt x="142964" y="271463"/>
                </a:cubicBezTo>
                <a:cubicBezTo>
                  <a:pt x="142964" y="247799"/>
                  <a:pt x="162163" y="228600"/>
                  <a:pt x="185827" y="228600"/>
                </a:cubicBezTo>
                <a:cubicBezTo>
                  <a:pt x="209490" y="228600"/>
                  <a:pt x="228689" y="247799"/>
                  <a:pt x="228689" y="271463"/>
                </a:cubicBezTo>
                <a:cubicBezTo>
                  <a:pt x="228689" y="295126"/>
                  <a:pt x="209490" y="314325"/>
                  <a:pt x="185827" y="314325"/>
                </a:cubicBezTo>
                <a:cubicBezTo>
                  <a:pt x="181987" y="314325"/>
                  <a:pt x="178237" y="313789"/>
                  <a:pt x="174754" y="312896"/>
                </a:cubicBezTo>
                <a:lnTo>
                  <a:pt x="35987" y="451574"/>
                </a:lnTo>
                <a:cubicBezTo>
                  <a:pt x="42952" y="455503"/>
                  <a:pt x="51346" y="456396"/>
                  <a:pt x="59204" y="453807"/>
                </a:cubicBezTo>
                <a:lnTo>
                  <a:pt x="295215" y="374690"/>
                </a:lnTo>
                <a:cubicBezTo>
                  <a:pt x="312807" y="368796"/>
                  <a:pt x="326469" y="354687"/>
                  <a:pt x="331827" y="336917"/>
                </a:cubicBezTo>
                <a:lnTo>
                  <a:pt x="370403" y="208240"/>
                </a:lnTo>
                <a:lnTo>
                  <a:pt x="370493" y="207794"/>
                </a:lnTo>
                <a:lnTo>
                  <a:pt x="249495" y="86797"/>
                </a:lnTo>
                <a:close/>
              </a:path>
            </a:pathLst>
          </a:custGeom>
          <a:solidFill>
            <a:srgbClr val="FFC0CB"/>
          </a:solidFill>
          <a:ln/>
        </p:spPr>
      </p:sp>
      <p:sp>
        <p:nvSpPr>
          <p:cNvPr id="13" name="Text 10"/>
          <p:cNvSpPr/>
          <p:nvPr/>
        </p:nvSpPr>
        <p:spPr>
          <a:xfrm>
            <a:off x="4384411" y="4216400"/>
            <a:ext cx="3429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自由表达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4511410" y="4673600"/>
            <a:ext cx="3352799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没有对错，没有评判，让思绪自由流淌。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9618795" y="3048000"/>
            <a:ext cx="1016000" cy="1016000"/>
          </a:xfrm>
          <a:custGeom>
            <a:avLst/>
            <a:gdLst/>
            <a:ahLst/>
            <a:cxnLst/>
            <a:rect l="l" t="t" r="r" b="b"/>
            <a:pathLst>
              <a:path w="1016000" h="1016000">
                <a:moveTo>
                  <a:pt x="508000" y="0"/>
                </a:moveTo>
                <a:lnTo>
                  <a:pt x="508000" y="0"/>
                </a:lnTo>
                <a:cubicBezTo>
                  <a:pt x="788373" y="0"/>
                  <a:pt x="1016000" y="227627"/>
                  <a:pt x="1016000" y="508000"/>
                </a:cubicBezTo>
                <a:lnTo>
                  <a:pt x="1016000" y="508000"/>
                </a:lnTo>
                <a:cubicBezTo>
                  <a:pt x="1016000" y="788373"/>
                  <a:pt x="788373" y="1016000"/>
                  <a:pt x="508000" y="1016000"/>
                </a:cubicBezTo>
                <a:lnTo>
                  <a:pt x="508000" y="1016000"/>
                </a:lnTo>
                <a:cubicBezTo>
                  <a:pt x="227627" y="1016000"/>
                  <a:pt x="0" y="788373"/>
                  <a:pt x="0" y="508000"/>
                </a:cubicBezTo>
                <a:lnTo>
                  <a:pt x="0" y="508000"/>
                </a:lnTo>
                <a:cubicBezTo>
                  <a:pt x="0" y="227627"/>
                  <a:pt x="227627" y="0"/>
                  <a:pt x="508000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  <a:ln/>
        </p:spPr>
      </p:sp>
      <p:sp>
        <p:nvSpPr>
          <p:cNvPr id="16" name="Shape 13"/>
          <p:cNvSpPr/>
          <p:nvPr/>
        </p:nvSpPr>
        <p:spPr>
          <a:xfrm>
            <a:off x="9898195" y="33274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0"/>
                </a:moveTo>
                <a:cubicBezTo>
                  <a:pt x="232708" y="0"/>
                  <a:pt x="236815" y="893"/>
                  <a:pt x="240566" y="2590"/>
                </a:cubicBezTo>
                <a:lnTo>
                  <a:pt x="408801" y="73938"/>
                </a:lnTo>
                <a:cubicBezTo>
                  <a:pt x="428446" y="82242"/>
                  <a:pt x="443091" y="101620"/>
                  <a:pt x="443002" y="125016"/>
                </a:cubicBezTo>
                <a:cubicBezTo>
                  <a:pt x="442555" y="213598"/>
                  <a:pt x="406122" y="375672"/>
                  <a:pt x="252264" y="449342"/>
                </a:cubicBezTo>
                <a:cubicBezTo>
                  <a:pt x="237351" y="456486"/>
                  <a:pt x="220028" y="456486"/>
                  <a:pt x="205115" y="449342"/>
                </a:cubicBezTo>
                <a:cubicBezTo>
                  <a:pt x="51167" y="375672"/>
                  <a:pt x="14823" y="213598"/>
                  <a:pt x="14377" y="125016"/>
                </a:cubicBezTo>
                <a:cubicBezTo>
                  <a:pt x="14287" y="101620"/>
                  <a:pt x="28932" y="82242"/>
                  <a:pt x="48577" y="73938"/>
                </a:cubicBezTo>
                <a:lnTo>
                  <a:pt x="216724" y="2590"/>
                </a:lnTo>
                <a:cubicBezTo>
                  <a:pt x="220474" y="893"/>
                  <a:pt x="224492" y="0"/>
                  <a:pt x="228600" y="0"/>
                </a:cubicBezTo>
                <a:close/>
                <a:moveTo>
                  <a:pt x="228600" y="59650"/>
                </a:moveTo>
                <a:lnTo>
                  <a:pt x="228600" y="397282"/>
                </a:lnTo>
                <a:cubicBezTo>
                  <a:pt x="351830" y="337631"/>
                  <a:pt x="384959" y="205472"/>
                  <a:pt x="385763" y="126355"/>
                </a:cubicBezTo>
                <a:lnTo>
                  <a:pt x="228600" y="59740"/>
                </a:lnTo>
                <a:lnTo>
                  <a:pt x="228600" y="59740"/>
                </a:lnTo>
                <a:close/>
              </a:path>
            </a:pathLst>
          </a:custGeom>
          <a:solidFill>
            <a:srgbClr val="ADD8E6"/>
          </a:solidFill>
          <a:ln/>
        </p:spPr>
      </p:sp>
      <p:sp>
        <p:nvSpPr>
          <p:cNvPr id="17" name="Text 14"/>
          <p:cNvSpPr/>
          <p:nvPr/>
        </p:nvSpPr>
        <p:spPr>
          <a:xfrm>
            <a:off x="8391790" y="4216400"/>
            <a:ext cx="3467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安全空间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8264790" y="4673600"/>
            <a:ext cx="35941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>
                    <a:alpha val="8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你的“地图”将被严格保密，这是你与自己的秘密约定。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460</Words>
  <Application>Microsoft Office PowerPoint</Application>
  <PresentationFormat>宽屏</PresentationFormat>
  <Paragraphs>145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4" baseType="lpstr">
      <vt:lpstr>微软雅黑</vt:lpstr>
      <vt:lpstr>Arial</vt:lpstr>
      <vt:lpstr>Noto Sans SC</vt:lpstr>
      <vt:lpstr>MiSans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读懂爱情：从初心到科学</dc:title>
  <dc:subject>读懂爱情：从初心到科学</dc:subject>
  <dc:creator>Kimi</dc:creator>
  <cp:lastModifiedBy>Xiaoling Li</cp:lastModifiedBy>
  <cp:revision>7</cp:revision>
  <dcterms:created xsi:type="dcterms:W3CDTF">2025-11-05T07:57:20Z</dcterms:created>
  <dcterms:modified xsi:type="dcterms:W3CDTF">2025-11-09T03:11:55Z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{"Label":"读懂爱情：从初心到科学","ContentProducer":"001191110108MACG2KBH8F10000","ProduceID":"d45g1257vdsbprm4glc0","ReservedCode1":"","ContentPropagator":"001191110108MACG2KBH8F20000","PropagateID":"d45g1257vdsbprm4glc0","ReservedCode2":""}</vt:lpwstr>
  </property>
</Properties>
</file>