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70" r:id="rId3"/>
    <p:sldId id="871" r:id="rId5"/>
    <p:sldId id="820" r:id="rId6"/>
    <p:sldId id="878" r:id="rId7"/>
    <p:sldId id="879" r:id="rId8"/>
    <p:sldId id="880" r:id="rId9"/>
    <p:sldId id="881" r:id="rId10"/>
    <p:sldId id="882" r:id="rId11"/>
    <p:sldId id="883" r:id="rId12"/>
    <p:sldId id="884" r:id="rId13"/>
    <p:sldId id="885" r:id="rId14"/>
    <p:sldId id="886" r:id="rId15"/>
    <p:sldId id="819" r:id="rId16"/>
    <p:sldId id="732" r:id="rId17"/>
    <p:sldId id="733" r:id="rId18"/>
    <p:sldId id="794" r:id="rId19"/>
    <p:sldId id="901" r:id="rId20"/>
    <p:sldId id="896" r:id="rId21"/>
    <p:sldId id="897" r:id="rId22"/>
    <p:sldId id="898" r:id="rId23"/>
    <p:sldId id="899" r:id="rId24"/>
    <p:sldId id="900" r:id="rId25"/>
    <p:sldId id="766" r:id="rId26"/>
    <p:sldId id="902" r:id="rId27"/>
    <p:sldId id="849" r:id="rId28"/>
    <p:sldId id="789" r:id="rId29"/>
    <p:sldId id="790" r:id="rId30"/>
    <p:sldId id="769" r:id="rId31"/>
    <p:sldId id="904" r:id="rId32"/>
    <p:sldId id="795" r:id="rId33"/>
    <p:sldId id="770" r:id="rId34"/>
    <p:sldId id="905" r:id="rId35"/>
    <p:sldId id="906" r:id="rId36"/>
    <p:sldId id="771" r:id="rId37"/>
    <p:sldId id="907" r:id="rId38"/>
    <p:sldId id="908" r:id="rId39"/>
    <p:sldId id="772" r:id="rId40"/>
    <p:sldId id="773" r:id="rId41"/>
    <p:sldId id="911" r:id="rId42"/>
    <p:sldId id="912" r:id="rId43"/>
    <p:sldId id="792" r:id="rId44"/>
    <p:sldId id="791" r:id="rId45"/>
    <p:sldId id="876" r:id="rId46"/>
    <p:sldId id="774" r:id="rId47"/>
    <p:sldId id="775" r:id="rId48"/>
    <p:sldId id="915" r:id="rId49"/>
    <p:sldId id="916" r:id="rId50"/>
    <p:sldId id="776" r:id="rId51"/>
    <p:sldId id="777" r:id="rId52"/>
    <p:sldId id="917" r:id="rId53"/>
    <p:sldId id="778" r:id="rId54"/>
    <p:sldId id="779" r:id="rId55"/>
    <p:sldId id="780" r:id="rId56"/>
    <p:sldId id="918" r:id="rId57"/>
    <p:sldId id="919" r:id="rId58"/>
    <p:sldId id="734" r:id="rId59"/>
    <p:sldId id="920" r:id="rId60"/>
    <p:sldId id="921" r:id="rId61"/>
    <p:sldId id="735" r:id="rId62"/>
    <p:sldId id="707"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40" userDrawn="1">
          <p15:clr>
            <a:srgbClr val="A4A3A4"/>
          </p15:clr>
        </p15:guide>
        <p15:guide id="2" pos="3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9B87"/>
    <a:srgbClr val="0766D4"/>
    <a:srgbClr val="FF99FF"/>
    <a:srgbClr val="970943"/>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935" autoAdjust="0"/>
    <p:restoredTop sz="94660" autoAdjust="0"/>
  </p:normalViewPr>
  <p:slideViewPr>
    <p:cSldViewPr showGuides="1">
      <p:cViewPr>
        <p:scale>
          <a:sx n="100" d="100"/>
          <a:sy n="100" d="100"/>
        </p:scale>
        <p:origin x="-666" y="6"/>
      </p:cViewPr>
      <p:guideLst>
        <p:guide orient="horz" pos="2240"/>
        <p:guide pos="3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a:xfrm>
            <a:off x="1117600" y="486833"/>
            <a:ext cx="14020800" cy="1767417"/>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17600" y="2434167"/>
            <a:ext cx="14020800" cy="58017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1117600" y="8475133"/>
            <a:ext cx="3657600" cy="486833"/>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5384800" y="8475133"/>
            <a:ext cx="5486400" cy="486833"/>
          </a:xfrm>
        </p:spPr>
        <p:txBody>
          <a:bodyPr/>
          <a:lstStyle/>
          <a:p>
            <a:endParaRPr lang="zh-CN" altLang="en-US"/>
          </a:p>
        </p:txBody>
      </p:sp>
      <p:sp>
        <p:nvSpPr>
          <p:cNvPr id="6" name="灯片编号占位符 5"/>
          <p:cNvSpPr>
            <a:spLocks noGrp="1"/>
          </p:cNvSpPr>
          <p:nvPr>
            <p:ph type="sldNum" sz="quarter" idx="12"/>
          </p:nvPr>
        </p:nvSpPr>
        <p:spPr>
          <a:xfrm>
            <a:off x="11480800" y="8475133"/>
            <a:ext cx="3657600" cy="486833"/>
          </a:xfrm>
        </p:spPr>
        <p:txBody>
          <a:bodyPr/>
          <a:lstStyle/>
          <a:p>
            <a:fld id="{73127340-2293-49D2-96F1-6E7BF0C8FD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file:///C:\Users\air\AppData\Local\Temp\wps\INetCache\c335480656cf210f091f2074e11527e1" TargetMode="External"/><Relationship Id="rId3" Type="http://schemas.openxmlformats.org/officeDocument/2006/relationships/image" Target="../media/image17.jpeg"/><Relationship Id="rId2" Type="http://schemas.openxmlformats.org/officeDocument/2006/relationships/image" Target="file:///C:\Users\air\AppData\Local\Temp\wps\INetCache\e408a4b97caf872b55866a8326358dd3" TargetMode="Externa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file:///C:\Users\air\AppData\Local\Temp\wps\INetCache\12574f312bb1036fd6b36e687f012961" TargetMode="External"/><Relationship Id="rId4" Type="http://schemas.openxmlformats.org/officeDocument/2006/relationships/image" Target="../media/image20.png"/><Relationship Id="rId3" Type="http://schemas.openxmlformats.org/officeDocument/2006/relationships/image" Target="file:///C:\Users\air\AppData\Local\Temp\wps\INetCache\63a7438fbb312c75b66f1fe6d232126b" TargetMode="External"/><Relationship Id="rId2" Type="http://schemas.openxmlformats.org/officeDocument/2006/relationships/image" Target="../media/image19.jpeg"/><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file:///C:\Users\air\AppData\Local\Temp\wps\INetCache\28588c0c4b8d226fc0239bdcd2469fbf" TargetMode="Externa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hyperlink" Target="&#20013;&#35199;&#39184;&#21381;&#39184;&#26700;&#31036;&#20202;.mp4"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3771900" y="2250440"/>
            <a:ext cx="857885" cy="983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46990" y="1812290"/>
            <a:ext cx="12192635" cy="14217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659890" y="1268730"/>
            <a:ext cx="2687320" cy="2354580"/>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2279650" y="1700530"/>
            <a:ext cx="1448435" cy="1545590"/>
          </a:xfrm>
          <a:prstGeom prst="rect">
            <a:avLst/>
          </a:prstGeom>
          <a:noFill/>
        </p:spPr>
        <p:txBody>
          <a:bodyPr wrap="square" lIns="68580" tIns="34290" rIns="68580" bIns="34290" rtlCol="0">
            <a:spAutoFit/>
          </a:bodyPr>
          <a:lstStyle/>
          <a:p>
            <a:r>
              <a:rPr lang="en-US" altLang="zh-CN" sz="4800" dirty="0">
                <a:solidFill>
                  <a:schemeClr val="bg1">
                    <a:lumMod val="95000"/>
                  </a:schemeClr>
                </a:solidFill>
                <a:latin typeface="Impact" panose="020B0806030902050204" pitchFamily="34" charset="0"/>
              </a:rPr>
              <a:t>2024</a:t>
            </a:r>
            <a:r>
              <a:rPr lang="zh-CN" altLang="en-US" sz="4800" b="1" dirty="0">
                <a:solidFill>
                  <a:schemeClr val="bg1">
                    <a:lumMod val="95000"/>
                  </a:schemeClr>
                </a:solidFill>
                <a:latin typeface="Impact" panose="020B0806030902050204" pitchFamily="34" charset="0"/>
              </a:rPr>
              <a:t>大纲</a:t>
            </a:r>
            <a:endParaRPr lang="zh-CN" altLang="en-US" sz="4800" b="1" dirty="0">
              <a:solidFill>
                <a:schemeClr val="bg1">
                  <a:lumMod val="95000"/>
                </a:schemeClr>
              </a:solidFill>
              <a:latin typeface="Impact" panose="020B0806030902050204" pitchFamily="34" charset="0"/>
            </a:endParaRPr>
          </a:p>
        </p:txBody>
      </p:sp>
      <p:sp>
        <p:nvSpPr>
          <p:cNvPr id="49" name="TextBox 48"/>
          <p:cNvSpPr txBox="1"/>
          <p:nvPr/>
        </p:nvSpPr>
        <p:spPr>
          <a:xfrm>
            <a:off x="3863340" y="2250440"/>
            <a:ext cx="8180070" cy="622300"/>
          </a:xfrm>
          <a:prstGeom prst="rect">
            <a:avLst/>
          </a:prstGeom>
          <a:noFill/>
        </p:spPr>
        <p:txBody>
          <a:bodyPr wrap="square" lIns="68584" tIns="34291" rIns="68584" bIns="34291" rtlCol="0">
            <a:spAutoFit/>
            <a:scene3d>
              <a:camera prst="orthographicFront"/>
              <a:lightRig rig="threePt" dir="t"/>
            </a:scene3d>
          </a:bodyPr>
          <a:lstStyle/>
          <a:p>
            <a:r>
              <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掌握导游引导文明旅游的规范内容</a:t>
            </a:r>
            <a:endPar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181610" y="121285"/>
            <a:ext cx="6994525" cy="521970"/>
          </a:xfrm>
          <a:prstGeom prst="rect">
            <a:avLst/>
          </a:prstGeom>
          <a:noFill/>
          <a:ln w="9525">
            <a:noFill/>
          </a:ln>
        </p:spPr>
        <p:txBody>
          <a:bodyPr wrap="square">
            <a:spAutoFit/>
            <a:scene3d>
              <a:camera prst="orthographicFront"/>
              <a:lightRig rig="threePt" dir="t"/>
            </a:scene3d>
          </a:bodyPr>
          <a:p>
            <a:pPr indent="266700"/>
            <a:r>
              <a:rPr lang="zh-CN"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rPr>
              <a:t>导游领队引导文明旅游规范</a:t>
            </a:r>
            <a:endParaRPr lang="zh-CN" altLang="en-US"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3431540" y="3284855"/>
            <a:ext cx="8125460" cy="28670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7" grpId="0" bldLvl="0" animBg="1"/>
      <p:bldP spid="48" grpId="0"/>
      <p:bldP spid="44" grpId="1" animBg="1"/>
      <p:bldP spid="47" grpId="1" animBg="1"/>
      <p:bldP spid="48" grpId="1"/>
      <p:bldP spid="49" grpId="0"/>
      <p:bldP spid="4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079875" y="-27305"/>
            <a:ext cx="7835265" cy="68237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3791585" y="189230"/>
            <a:ext cx="8340725" cy="65627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487805" y="1196975"/>
            <a:ext cx="10104755" cy="48647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3771900" y="2250440"/>
            <a:ext cx="857885" cy="983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1103630" y="3667760"/>
            <a:ext cx="953770" cy="93789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2717800"/>
            <a:ext cx="12192635" cy="14217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570355" y="2251075"/>
            <a:ext cx="2687320" cy="2354580"/>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2189480" y="2625090"/>
            <a:ext cx="1448435" cy="1299210"/>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  2</a:t>
            </a:r>
            <a:endParaRPr lang="en-US" sz="8000" dirty="0">
              <a:solidFill>
                <a:schemeClr val="bg1">
                  <a:lumMod val="95000"/>
                </a:schemeClr>
              </a:solidFill>
              <a:latin typeface="Impact" panose="020B0806030902050204" pitchFamily="34" charset="0"/>
            </a:endParaRPr>
          </a:p>
        </p:txBody>
      </p:sp>
      <p:sp>
        <p:nvSpPr>
          <p:cNvPr id="49" name="TextBox 48"/>
          <p:cNvSpPr txBox="1"/>
          <p:nvPr/>
        </p:nvSpPr>
        <p:spPr>
          <a:xfrm>
            <a:off x="4164330" y="3045460"/>
            <a:ext cx="8180070" cy="622300"/>
          </a:xfrm>
          <a:prstGeom prst="rect">
            <a:avLst/>
          </a:prstGeom>
          <a:noFill/>
        </p:spPr>
        <p:txBody>
          <a:bodyPr wrap="square" lIns="68584" tIns="34291" rIns="68584" bIns="34291" rtlCol="0">
            <a:spAutoFit/>
            <a:scene3d>
              <a:camera prst="orthographicFront"/>
              <a:lightRig rig="threePt" dir="t"/>
            </a:scene3d>
          </a:bodyPr>
          <a:lstStyle/>
          <a:p>
            <a:r>
              <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引导文明旅游的具体规范与总结反馈</a:t>
            </a:r>
            <a:endPar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181610" y="121285"/>
            <a:ext cx="6994525" cy="521970"/>
          </a:xfrm>
          <a:prstGeom prst="rect">
            <a:avLst/>
          </a:prstGeom>
          <a:noFill/>
          <a:ln w="9525">
            <a:noFill/>
          </a:ln>
        </p:spPr>
        <p:txBody>
          <a:bodyPr wrap="square">
            <a:spAutoFit/>
            <a:scene3d>
              <a:camera prst="orthographicFront"/>
              <a:lightRig rig="threePt" dir="t"/>
            </a:scene3d>
          </a:bodyPr>
          <a:p>
            <a:pPr indent="266700"/>
            <a:r>
              <a:rPr lang="en-US"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cs typeface="Times New Roman" panose="02020603050405020304" pitchFamily="18" charset="0"/>
              </a:rPr>
              <a:t> </a:t>
            </a:r>
            <a:r>
              <a:rPr lang="zh-CN"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rPr>
              <a:t>导游领队引导文明旅游规范</a:t>
            </a:r>
            <a:endParaRPr lang="zh-CN" altLang="en-US"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p:tgtEl>
                                          <p:spTgt spid="46"/>
                                        </p:tgtEl>
                                        <p:attrNameLst>
                                          <p:attrName>ppt_x</p:attrName>
                                        </p:attrNameLst>
                                      </p:cBhvr>
                                      <p:tavLst>
                                        <p:tav tm="0">
                                          <p:val>
                                            <p:strVal val="#ppt_x-#ppt_w*1.125000"/>
                                          </p:val>
                                        </p:tav>
                                        <p:tav tm="100000">
                                          <p:val>
                                            <p:strVal val="#ppt_x"/>
                                          </p:val>
                                        </p:tav>
                                      </p:tavLst>
                                    </p:anim>
                                    <p:animEffect transition="in" filter="wipe(right)">
                                      <p:cBhvr>
                                        <p:cTn id="25" dur="500"/>
                                        <p:tgtEl>
                                          <p:spTgt spid="4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8" grpId="0"/>
      <p:bldP spid="44" grpId="1" animBg="1"/>
      <p:bldP spid="45" grpId="1" animBg="1"/>
      <p:bldP spid="47" grpId="1" animBg="1"/>
      <p:bldP spid="48" grpId="1"/>
      <p:bldP spid="49" grpId="0"/>
      <p:bldP spid="4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1042670" y="666750"/>
            <a:ext cx="7461250"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zh-CN" altLang="en-US" sz="3600" b="1" dirty="0" smtClean="0">
                <a:solidFill>
                  <a:schemeClr val="accent1"/>
                </a:solidFill>
                <a:latin typeface="微软雅黑" panose="020B0503020204020204" pitchFamily="34" charset="-122"/>
                <a:ea typeface="微软雅黑" panose="020B0503020204020204" pitchFamily="34" charset="-122"/>
              </a:rPr>
              <a:t>目录</a:t>
            </a:r>
            <a:r>
              <a:rPr lang="en-US" altLang="zh-CN" sz="3600" b="1" dirty="0" smtClean="0">
                <a:solidFill>
                  <a:schemeClr val="accent1"/>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引导文明旅游的具体规范与总结反馈</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26" name="直接连接符 25"/>
          <p:cNvCxnSpPr/>
          <p:nvPr/>
        </p:nvCxnSpPr>
        <p:spPr>
          <a:xfrm>
            <a:off x="1118302" y="131866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692910" y="2049145"/>
            <a:ext cx="3594100" cy="6311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30" name="矩形 29"/>
          <p:cNvSpPr/>
          <p:nvPr/>
        </p:nvSpPr>
        <p:spPr>
          <a:xfrm>
            <a:off x="6556375" y="3076575"/>
            <a:ext cx="3870960" cy="648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特殊/突发情况处理</a:t>
            </a:r>
            <a:endParaRPr lang="zh-CN" altLang="en-US" sz="2800" dirty="0" smtClean="0">
              <a:latin typeface="微软雅黑" panose="020B0503020204020204" pitchFamily="34" charset="-122"/>
              <a:ea typeface="微软雅黑" panose="020B0503020204020204" pitchFamily="34" charset="-122"/>
            </a:endParaRPr>
          </a:p>
        </p:txBody>
      </p:sp>
      <p:sp>
        <p:nvSpPr>
          <p:cNvPr id="31" name="矩形 30"/>
          <p:cNvSpPr/>
          <p:nvPr/>
        </p:nvSpPr>
        <p:spPr>
          <a:xfrm>
            <a:off x="1560195" y="3978910"/>
            <a:ext cx="3657600" cy="6781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总结反馈</a:t>
            </a:r>
            <a:endParaRPr lang="zh-CN" altLang="en-US" sz="2800" dirty="0" smtClean="0">
              <a:latin typeface="微软雅黑" panose="020B0503020204020204" pitchFamily="34" charset="-122"/>
              <a:ea typeface="微软雅黑" panose="020B0503020204020204" pitchFamily="34" charset="-122"/>
            </a:endParaRPr>
          </a:p>
        </p:txBody>
      </p:sp>
      <p:sp>
        <p:nvSpPr>
          <p:cNvPr id="34" name="TextBox 30"/>
          <p:cNvSpPr txBox="1"/>
          <p:nvPr/>
        </p:nvSpPr>
        <p:spPr>
          <a:xfrm>
            <a:off x="5777230" y="228409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zh-CN"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35" name="TextBox 31"/>
          <p:cNvSpPr txBox="1"/>
          <p:nvPr/>
        </p:nvSpPr>
        <p:spPr>
          <a:xfrm>
            <a:off x="5217795" y="3249930"/>
            <a:ext cx="842010" cy="497840"/>
          </a:xfrm>
          <a:prstGeom prst="rect">
            <a:avLst/>
          </a:prstGeom>
          <a:noFill/>
        </p:spPr>
        <p:txBody>
          <a:bodyPr wrap="square" lIns="68543" tIns="34272" rIns="68543" bIns="34272" rtlCol="0" anchor="ctr">
            <a:spAutoFit/>
          </a:bodyPr>
          <a:lstStyle/>
          <a:p>
            <a:pPr algn="ctr"/>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二</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36" name="TextBox 33"/>
          <p:cNvSpPr txBox="1"/>
          <p:nvPr/>
        </p:nvSpPr>
        <p:spPr>
          <a:xfrm>
            <a:off x="5935345" y="4102418"/>
            <a:ext cx="685165" cy="497840"/>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三</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38" name="Freeform 4"/>
          <p:cNvSpPr/>
          <p:nvPr/>
        </p:nvSpPr>
        <p:spPr bwMode="auto">
          <a:xfrm>
            <a:off x="5080635" y="2933700"/>
            <a:ext cx="1116330" cy="110426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39" name="Freeform 6"/>
          <p:cNvSpPr/>
          <p:nvPr/>
        </p:nvSpPr>
        <p:spPr bwMode="auto">
          <a:xfrm>
            <a:off x="5716905" y="3747770"/>
            <a:ext cx="1122045" cy="114046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030A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rgbClr val="414455"/>
              </a:solidFill>
              <a:latin typeface="方正粗黑宋简体" panose="02000000000000000000" charset="-122"/>
              <a:ea typeface="方正粗黑宋简体" panose="02000000000000000000" charset="-122"/>
            </a:endParaRPr>
          </a:p>
        </p:txBody>
      </p:sp>
      <p:sp>
        <p:nvSpPr>
          <p:cNvPr id="40" name="Freeform 8"/>
          <p:cNvSpPr/>
          <p:nvPr/>
        </p:nvSpPr>
        <p:spPr bwMode="auto">
          <a:xfrm>
            <a:off x="5496560" y="1989455"/>
            <a:ext cx="1123950" cy="108712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outVertical)">
                                      <p:cBhvr>
                                        <p:cTn id="15" dur="500"/>
                                        <p:tgtEl>
                                          <p:spTgt spid="29"/>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outVertical)">
                                      <p:cBhvr>
                                        <p:cTn id="19" dur="500"/>
                                        <p:tgtEl>
                                          <p:spTgt spid="30"/>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outVertical)">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8" presetClass="emph" presetSubtype="0" repeatCount="indefinite" fill="hold" grpId="1" nodeType="withEffect">
                                  <p:stCondLst>
                                    <p:cond delay="0"/>
                                  </p:stCondLst>
                                  <p:childTnLst>
                                    <p:animRot by="-86400000">
                                      <p:cBhvr>
                                        <p:cTn id="29" dur="8000" fill="hold"/>
                                        <p:tgtEl>
                                          <p:spTgt spid="40"/>
                                        </p:tgtEl>
                                        <p:attrNameLst>
                                          <p:attrName>r</p:attrName>
                                        </p:attrNameLst>
                                      </p:cBhvr>
                                    </p:animRot>
                                  </p:childTnLst>
                                </p:cTn>
                              </p:par>
                              <p:par>
                                <p:cTn id="30" presetID="53" presetClass="entr" presetSubtype="16" fill="hold" grpId="0" nodeType="withEffect">
                                  <p:stCondLst>
                                    <p:cond delay="5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8" presetClass="emph" presetSubtype="0" repeatCount="indefinite" fill="hold" grpId="1" nodeType="withEffect">
                                  <p:stCondLst>
                                    <p:cond delay="1500"/>
                                  </p:stCondLst>
                                  <p:childTnLst>
                                    <p:animRot by="64800000">
                                      <p:cBhvr>
                                        <p:cTn id="39" dur="7500" fill="hold"/>
                                        <p:tgtEl>
                                          <p:spTgt spid="38"/>
                                        </p:tgtEl>
                                        <p:attrNameLst>
                                          <p:attrName>r</p:attrName>
                                        </p:attrNameLst>
                                      </p:cBhvr>
                                    </p:animRot>
                                  </p:childTnLst>
                                </p:cTn>
                              </p:par>
                              <p:par>
                                <p:cTn id="40" presetID="53" presetClass="entr" presetSubtype="16" fill="hold" grpId="0" nodeType="withEffect">
                                  <p:stCondLst>
                                    <p:cond delay="200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10" presetClass="entr" presetSubtype="0" fill="hold" grpId="0" nodeType="withEffect">
                                  <p:stCondLst>
                                    <p:cond delay="30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8" presetClass="emph" presetSubtype="0" repeatCount="indefinite" fill="hold" grpId="1" nodeType="withEffect">
                                  <p:stCondLst>
                                    <p:cond delay="3000"/>
                                  </p:stCondLst>
                                  <p:childTnLst>
                                    <p:animRot by="-108000000">
                                      <p:cBhvr>
                                        <p:cTn id="49" dur="7500" fill="hold"/>
                                        <p:tgtEl>
                                          <p:spTgt spid="39"/>
                                        </p:tgtEl>
                                        <p:attrNameLst>
                                          <p:attrName>r</p:attrName>
                                        </p:attrNameLst>
                                      </p:cBhvr>
                                    </p:animRot>
                                  </p:childTnLst>
                                </p:cTn>
                              </p:par>
                              <p:par>
                                <p:cTn id="50" presetID="53" presetClass="entr" presetSubtype="16" fill="hold" grpId="0" nodeType="withEffect">
                                  <p:stCondLst>
                                    <p:cond delay="40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9" grpId="0" bldLvl="0" animBg="1"/>
      <p:bldP spid="30" grpId="0" bldLvl="0" animBg="1"/>
      <p:bldP spid="31" grpId="0" bldLvl="0" animBg="1"/>
      <p:bldP spid="34" grpId="0"/>
      <p:bldP spid="35" grpId="0"/>
      <p:bldP spid="36" grpId="0"/>
      <p:bldP spid="38" grpId="0" bldLvl="0" animBg="1"/>
      <p:bldP spid="38" grpId="1" bldLvl="0" animBg="1"/>
      <p:bldP spid="39" grpId="0" bldLvl="0" animBg="1"/>
      <p:bldP spid="39" grpId="1" bldLvl="0" animBg="1"/>
      <p:bldP spid="40" grpId="0" bldLvl="0" animBg="1"/>
      <p:bldP spid="40"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18660" y="93345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00775" cy="165798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455285" y="1357630"/>
            <a:ext cx="5687695" cy="958850"/>
          </a:xfrm>
          <a:prstGeom prst="rect">
            <a:avLst/>
          </a:prstGeom>
          <a:noFill/>
        </p:spPr>
        <p:txBody>
          <a:bodyPr wrap="square" lIns="0" tIns="0" rIns="0" bIns="0" rtlCol="0">
            <a:spAutoFit/>
          </a:bodyPr>
          <a:p>
            <a:pPr marL="342900" indent="-342900" algn="just">
              <a:lnSpc>
                <a:spcPct val="130000"/>
              </a:lnSpc>
              <a:buFont typeface="Wingdings" panose="05000000000000000000" charset="0"/>
              <a:buChar char="Ø"/>
            </a:pPr>
            <a:r>
              <a:rPr lang="en-US" sz="2400" dirty="0">
                <a:latin typeface="微软雅黑" panose="020B0503020204020204" pitchFamily="34" charset="-122"/>
                <a:ea typeface="微软雅黑" panose="020B0503020204020204" pitchFamily="34" charset="-122"/>
              </a:rPr>
              <a:t> </a:t>
            </a:r>
            <a:r>
              <a:rPr sz="2400" b="1">
                <a:solidFill>
                  <a:srgbClr val="00B0F0"/>
                </a:solidFill>
                <a:effectLst>
                  <a:outerShdw blurRad="38100" dist="25400" dir="5400000" algn="ctr" rotWithShape="0">
                    <a:srgbClr val="6E747A">
                      <a:alpha val="43000"/>
                    </a:srgbClr>
                  </a:outerShdw>
                </a:effectLst>
              </a:rPr>
              <a:t>导游领队</a:t>
            </a:r>
            <a:r>
              <a:rPr sz="2400"/>
              <a:t>应在出行前将旅游文明需要注意的事项以</a:t>
            </a:r>
            <a:r>
              <a:rPr sz="2400" b="1">
                <a:solidFill>
                  <a:schemeClr val="accent1"/>
                </a:solidFill>
                <a:effectLst>
                  <a:outerShdw blurRad="38100" dist="25400" dir="5400000" algn="ctr" rotWithShape="0">
                    <a:srgbClr val="6E747A">
                      <a:alpha val="43000"/>
                    </a:srgbClr>
                  </a:outerShdw>
                </a:effectLst>
              </a:rPr>
              <a:t>适当方式</a:t>
            </a:r>
            <a:r>
              <a:rPr sz="2400"/>
              <a:t>告知游客。</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18660" y="93345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847205" cy="516509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97170" y="1213485"/>
            <a:ext cx="6536690" cy="4431665"/>
          </a:xfrm>
          <a:prstGeom prst="rect">
            <a:avLst/>
          </a:prstGeom>
          <a:noFill/>
        </p:spPr>
        <p:txBody>
          <a:bodyPr wrap="square" lIns="0" tIns="0" rIns="0" bIns="0" rtlCol="0">
            <a:spAutoFit/>
          </a:bodyPr>
          <a:p>
            <a:pPr indent="0" algn="just">
              <a:lnSpc>
                <a:spcPct val="100000"/>
              </a:lnSpc>
              <a:buFont typeface="Wingdings" panose="05000000000000000000" charset="0"/>
              <a:buNone/>
            </a:pPr>
            <a:endParaRPr sz="2400"/>
          </a:p>
          <a:p>
            <a:pPr marL="342900" indent="-342900" algn="just">
              <a:lnSpc>
                <a:spcPct val="100000"/>
              </a:lnSpc>
              <a:buFont typeface="Wingdings" panose="05000000000000000000" charset="0"/>
              <a:buChar char="Ø"/>
            </a:pPr>
            <a:r>
              <a:rPr sz="2400" b="1">
                <a:solidFill>
                  <a:srgbClr val="00B0F0"/>
                </a:solidFill>
                <a:effectLst>
                  <a:outerShdw blurRad="38100" dist="25400" dir="5400000" algn="ctr" rotWithShape="0">
                    <a:srgbClr val="6E747A">
                      <a:alpha val="43000"/>
                    </a:srgbClr>
                  </a:outerShdw>
                </a:effectLst>
              </a:rPr>
              <a:t>导游领队</a:t>
            </a:r>
            <a:r>
              <a:rPr sz="2400" b="1">
                <a:solidFill>
                  <a:schemeClr val="accent1"/>
                </a:solidFill>
                <a:effectLst>
                  <a:outerShdw blurRad="38100" dist="25400" dir="5400000" algn="ctr" rotWithShape="0">
                    <a:srgbClr val="6E747A">
                      <a:alpha val="43000"/>
                    </a:srgbClr>
                  </a:outerShdw>
                </a:effectLst>
              </a:rPr>
              <a:t>参加行前说明会</a:t>
            </a:r>
            <a:r>
              <a:rPr sz="2400"/>
              <a:t>的,宣在行前说明会上向游客讲解《中国公民国内旅游文明行为公约》或《中国公民出境旅游文明行为指南》,提示基本的文明旅游规范,并将旅游目的地的法律法规、宗教信仰、风俗禁忌、礼仪规范等内容系统、详细地告知游客,使游客在出行前具备相应知识,为文明旅游做好准备。</a:t>
            </a:r>
            <a:endParaRPr sz="2400"/>
          </a:p>
          <a:p>
            <a:pPr marL="342900" indent="-342900" algn="just">
              <a:lnSpc>
                <a:spcPct val="10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不便于召集行前说明会</a:t>
            </a:r>
            <a:r>
              <a:rPr sz="2400"/>
              <a:t>或</a:t>
            </a:r>
            <a:r>
              <a:rPr sz="2400" b="1">
                <a:solidFill>
                  <a:schemeClr val="accent1"/>
                </a:solidFill>
                <a:effectLst>
                  <a:outerShdw blurRad="38100" dist="25400" dir="5400000" algn="ctr" rotWithShape="0">
                    <a:srgbClr val="6E747A">
                      <a:alpha val="43000"/>
                    </a:srgbClr>
                  </a:outerShdw>
                </a:effectLst>
              </a:rPr>
              <a:t>导游领队不参加行前说明会</a:t>
            </a:r>
            <a:r>
              <a:rPr sz="2400"/>
              <a:t>的,</a:t>
            </a:r>
            <a:r>
              <a:rPr sz="2400" b="1">
                <a:solidFill>
                  <a:srgbClr val="00B0F0"/>
                </a:solidFill>
                <a:effectLst>
                  <a:outerShdw blurRad="38100" dist="25400" dir="5400000" algn="ctr" rotWithShape="0">
                    <a:srgbClr val="6E747A">
                      <a:alpha val="43000"/>
                    </a:srgbClr>
                  </a:outerShdw>
                </a:effectLst>
              </a:rPr>
              <a:t>导游领队</a:t>
            </a:r>
            <a:r>
              <a:rPr sz="2400"/>
              <a:t>宜向游客发送电子邮件、传真,或通过电话沟通等方式,将文明旅游的相关注意事项和规范要求进行说明和告知。</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18660" y="93345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00775" cy="516509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455285" y="1357630"/>
            <a:ext cx="5687695" cy="3836670"/>
          </a:xfrm>
          <a:prstGeom prst="rect">
            <a:avLst/>
          </a:prstGeom>
          <a:noFill/>
        </p:spPr>
        <p:txBody>
          <a:bodyPr wrap="square" lIns="0" tIns="0" rIns="0" bIns="0" rtlCol="0">
            <a:spAutoFit/>
          </a:bodyPr>
          <a:p>
            <a:pPr indent="0" algn="just">
              <a:lnSpc>
                <a:spcPct val="130000"/>
              </a:lnSpc>
              <a:buFont typeface="Wingdings" panose="05000000000000000000" charset="0"/>
              <a:buNone/>
            </a:pPr>
            <a:endParaRPr sz="2400"/>
          </a:p>
          <a:p>
            <a:pPr marL="342900" indent="-342900" algn="just">
              <a:lnSpc>
                <a:spcPct val="130000"/>
              </a:lnSpc>
              <a:buFont typeface="Wingdings" panose="05000000000000000000" charset="0"/>
              <a:buChar char="Ø"/>
            </a:pPr>
            <a:r>
              <a:rPr sz="2400"/>
              <a:t>在旅游出发地机场、车站等集合地点,</a:t>
            </a:r>
            <a:r>
              <a:rPr sz="2400" b="1">
                <a:solidFill>
                  <a:srgbClr val="00B0F0"/>
                </a:solidFill>
                <a:effectLst>
                  <a:outerShdw blurRad="38100" dist="25400" dir="5400000" algn="ctr" rotWithShape="0">
                    <a:srgbClr val="6E747A">
                      <a:alpha val="43000"/>
                    </a:srgbClr>
                  </a:outerShdw>
                </a:effectLst>
              </a:rPr>
              <a:t>导</a:t>
            </a:r>
            <a:r>
              <a:rPr sz="2400"/>
              <a:t> </a:t>
            </a:r>
            <a:r>
              <a:rPr sz="2400" b="1">
                <a:solidFill>
                  <a:srgbClr val="00B0F0"/>
                </a:solidFill>
                <a:effectLst>
                  <a:outerShdw blurRad="38100" dist="25400" dir="5400000" algn="ctr" rotWithShape="0">
                    <a:srgbClr val="6E747A">
                      <a:alpha val="43000"/>
                    </a:srgbClr>
                  </a:outerShdw>
                </a:effectLst>
              </a:rPr>
              <a:t>游领队</a:t>
            </a:r>
            <a:r>
              <a:rPr sz="2400"/>
              <a:t>应将文明旅游事项向游客进行重申。</a:t>
            </a:r>
            <a:endParaRPr sz="2400"/>
          </a:p>
          <a:p>
            <a:pPr marL="342900" indent="-342900" algn="just">
              <a:lnSpc>
                <a:spcPct val="130000"/>
              </a:lnSpc>
              <a:buFont typeface="Wingdings" panose="05000000000000000000" charset="0"/>
              <a:buChar char="Ø"/>
            </a:pPr>
            <a:r>
              <a:rPr sz="2400"/>
              <a:t>当旅游产品具有特殊安排,如乘坐的廉价航班上不提供餐饮、入住酒店不提供一次性洗漱用品时,</a:t>
            </a:r>
            <a:r>
              <a:rPr sz="2400" b="1">
                <a:solidFill>
                  <a:srgbClr val="00B0F0"/>
                </a:solidFill>
                <a:effectLst>
                  <a:outerShdw blurRad="38100" dist="25400" dir="5400000" algn="ctr" rotWithShape="0">
                    <a:srgbClr val="6E747A">
                      <a:alpha val="43000"/>
                    </a:srgbClr>
                  </a:outerShdw>
                </a:effectLst>
              </a:rPr>
              <a:t>导游领队</a:t>
            </a:r>
            <a:r>
              <a:rPr sz="2400"/>
              <a:t>应向游客事先告知和提醒。</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487805" y="1052830"/>
            <a:ext cx="9997440" cy="45281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343660" y="1124585"/>
            <a:ext cx="9153525" cy="53047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3771900" y="2250440"/>
            <a:ext cx="857885" cy="983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1103630" y="3667760"/>
            <a:ext cx="953770" cy="93789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2717800"/>
            <a:ext cx="12192635" cy="14217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570355" y="2251075"/>
            <a:ext cx="2687320" cy="2354580"/>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2189480" y="2625090"/>
            <a:ext cx="1448435" cy="1299210"/>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   1</a:t>
            </a:r>
            <a:endParaRPr lang="en-US" sz="8000" dirty="0">
              <a:solidFill>
                <a:schemeClr val="bg1">
                  <a:lumMod val="95000"/>
                </a:schemeClr>
              </a:solidFill>
              <a:latin typeface="Impact" panose="020B0806030902050204" pitchFamily="34" charset="0"/>
            </a:endParaRPr>
          </a:p>
        </p:txBody>
      </p:sp>
      <p:sp>
        <p:nvSpPr>
          <p:cNvPr id="49" name="TextBox 48"/>
          <p:cNvSpPr txBox="1"/>
          <p:nvPr/>
        </p:nvSpPr>
        <p:spPr>
          <a:xfrm>
            <a:off x="4164330" y="3045460"/>
            <a:ext cx="8180070" cy="622300"/>
          </a:xfrm>
          <a:prstGeom prst="rect">
            <a:avLst/>
          </a:prstGeom>
          <a:noFill/>
        </p:spPr>
        <p:txBody>
          <a:bodyPr wrap="square" lIns="68584" tIns="34291" rIns="68584" bIns="34291" rtlCol="0">
            <a:spAutoFit/>
            <a:scene3d>
              <a:camera prst="orthographicFront"/>
              <a:lightRig rig="threePt" dir="t"/>
            </a:scene3d>
          </a:bodyPr>
          <a:lstStyle/>
          <a:p>
            <a:r>
              <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引导文明旅游的基本要求与主要内容</a:t>
            </a:r>
            <a:endParaRPr lang="zh-CN" altLang="en-US"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0" name="文本框 99"/>
          <p:cNvSpPr txBox="1"/>
          <p:nvPr/>
        </p:nvSpPr>
        <p:spPr>
          <a:xfrm>
            <a:off x="181610" y="121285"/>
            <a:ext cx="6994525" cy="521970"/>
          </a:xfrm>
          <a:prstGeom prst="rect">
            <a:avLst/>
          </a:prstGeom>
          <a:noFill/>
          <a:ln w="9525">
            <a:noFill/>
          </a:ln>
        </p:spPr>
        <p:txBody>
          <a:bodyPr wrap="square">
            <a:spAutoFit/>
            <a:scene3d>
              <a:camera prst="orthographicFront"/>
              <a:lightRig rig="threePt" dir="t"/>
            </a:scene3d>
          </a:bodyPr>
          <a:p>
            <a:pPr indent="266700"/>
            <a:r>
              <a:rPr lang="en-US"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cs typeface="Times New Roman" panose="02020603050405020304" pitchFamily="18" charset="0"/>
              </a:rPr>
              <a:t> </a:t>
            </a:r>
            <a:r>
              <a:rPr lang="zh-CN"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rPr>
              <a:t>导游领队引导文明旅游规范</a:t>
            </a:r>
            <a:endParaRPr lang="zh-CN" altLang="en-US" sz="2800" b="1">
              <a:solidFill>
                <a:schemeClr val="tx1"/>
              </a:solidFill>
              <a:effectLst>
                <a:outerShdw blurRad="38100" dist="19050" dir="2700000" algn="tl" rotWithShape="0">
                  <a:schemeClr val="dk1">
                    <a:alpha val="40000"/>
                  </a:schemeClr>
                </a:outerShdw>
              </a:effectLst>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p:tgtEl>
                                          <p:spTgt spid="46"/>
                                        </p:tgtEl>
                                        <p:attrNameLst>
                                          <p:attrName>ppt_x</p:attrName>
                                        </p:attrNameLst>
                                      </p:cBhvr>
                                      <p:tavLst>
                                        <p:tav tm="0">
                                          <p:val>
                                            <p:strVal val="#ppt_x-#ppt_w*1.125000"/>
                                          </p:val>
                                        </p:tav>
                                        <p:tav tm="100000">
                                          <p:val>
                                            <p:strVal val="#ppt_x"/>
                                          </p:val>
                                        </p:tav>
                                      </p:tavLst>
                                    </p:anim>
                                    <p:animEffect transition="in" filter="wipe(right)">
                                      <p:cBhvr>
                                        <p:cTn id="25" dur="500"/>
                                        <p:tgtEl>
                                          <p:spTgt spid="4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8" grpId="0"/>
      <p:bldP spid="44" grpId="1" animBg="1"/>
      <p:bldP spid="45" grpId="1" animBg="1"/>
      <p:bldP spid="47" grpId="1" animBg="1"/>
      <p:bldP spid="48" grpId="1"/>
      <p:bldP spid="49" grpId="0"/>
      <p:bldP spid="4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6407150"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4234815" cy="622300"/>
          </a:xfrm>
          <a:prstGeom prst="rect">
            <a:avLst/>
          </a:prstGeom>
          <a:noFill/>
        </p:spPr>
        <p:txBody>
          <a:bodyPr wrap="square" lIns="68584" tIns="34291" rIns="68584" bIns="34291" rtlCol="0">
            <a:spAutoFit/>
            <a:scene3d>
              <a:camera prst="orthographicFront"/>
              <a:lightRig rig="threePt" dir="t"/>
            </a:scene3d>
          </a:bodyPr>
          <a:lstStyle/>
          <a:p>
            <a:r>
              <a:rPr lang="zh-CN" altLang="en-US"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案例：礼俗</a:t>
            </a:r>
            <a:r>
              <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-tip</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1337945" y="1484630"/>
            <a:ext cx="3594100" cy="6311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小费给谁？</a:t>
            </a:r>
            <a:endParaRPr lang="zh-CN" altLang="en-US" sz="2800" dirty="0" smtClean="0">
              <a:latin typeface="微软雅黑" panose="020B0503020204020204" pitchFamily="34" charset="-122"/>
              <a:ea typeface="微软雅黑" panose="020B0503020204020204" pitchFamily="34" charset="-122"/>
            </a:endParaRPr>
          </a:p>
        </p:txBody>
      </p:sp>
      <p:sp>
        <p:nvSpPr>
          <p:cNvPr id="30" name="矩形 29"/>
          <p:cNvSpPr/>
          <p:nvPr/>
        </p:nvSpPr>
        <p:spPr>
          <a:xfrm>
            <a:off x="1199515" y="2204720"/>
            <a:ext cx="3870960" cy="648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哪些国家给小费？</a:t>
            </a:r>
            <a:endParaRPr lang="zh-CN" altLang="en-US" sz="2800" dirty="0" smtClean="0">
              <a:latin typeface="微软雅黑" panose="020B0503020204020204" pitchFamily="34" charset="-122"/>
              <a:ea typeface="微软雅黑" panose="020B0503020204020204" pitchFamily="34" charset="-122"/>
            </a:endParaRPr>
          </a:p>
        </p:txBody>
      </p:sp>
      <p:pic>
        <p:nvPicPr>
          <p:cNvPr id="8" name="图片 7"/>
          <p:cNvPicPr/>
          <p:nvPr/>
        </p:nvPicPr>
        <p:blipFill>
          <a:blip r:embed="rId1" r:link="rId2"/>
          <a:stretch>
            <a:fillRect/>
          </a:stretch>
        </p:blipFill>
        <p:spPr>
          <a:xfrm>
            <a:off x="5520055" y="2348865"/>
            <a:ext cx="5892800" cy="4064000"/>
          </a:xfrm>
          <a:prstGeom prst="rect">
            <a:avLst/>
          </a:prstGeom>
          <a:noFill/>
          <a:ln w="9525">
            <a:noFill/>
          </a:ln>
        </p:spPr>
      </p:pic>
      <p:pic>
        <p:nvPicPr>
          <p:cNvPr id="100" name="图片 99"/>
          <p:cNvPicPr/>
          <p:nvPr/>
        </p:nvPicPr>
        <p:blipFill>
          <a:blip r:embed="rId3" r:link="rId4"/>
          <a:stretch>
            <a:fillRect/>
          </a:stretch>
        </p:blipFill>
        <p:spPr>
          <a:xfrm>
            <a:off x="7031990" y="1124585"/>
            <a:ext cx="4137660" cy="2120900"/>
          </a:xfrm>
          <a:prstGeom prst="rect">
            <a:avLst/>
          </a:prstGeom>
          <a:noFill/>
          <a:ln w="9525">
            <a:noFill/>
          </a:ln>
        </p:spPr>
      </p:pic>
      <p:pic>
        <p:nvPicPr>
          <p:cNvPr id="10" name="图片 9"/>
          <p:cNvPicPr>
            <a:picLocks noChangeAspect="1"/>
          </p:cNvPicPr>
          <p:nvPr/>
        </p:nvPicPr>
        <p:blipFill>
          <a:blip r:embed="rId5"/>
          <a:stretch>
            <a:fillRect/>
          </a:stretch>
        </p:blipFill>
        <p:spPr>
          <a:xfrm>
            <a:off x="1199515" y="2883535"/>
            <a:ext cx="3860165" cy="291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outVertic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P spid="29" grpId="0" bldLvl="0" animBg="1"/>
      <p:bldP spid="3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0" y="1029335"/>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262890"/>
            <a:ext cx="6407150"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44450"/>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335915"/>
            <a:ext cx="5693410" cy="622300"/>
          </a:xfrm>
          <a:prstGeom prst="rect">
            <a:avLst/>
          </a:prstGeom>
          <a:noFill/>
        </p:spPr>
        <p:txBody>
          <a:bodyPr wrap="square" lIns="68584" tIns="34291" rIns="68584" bIns="34291" rtlCol="0">
            <a:spAutoFit/>
            <a:scene3d>
              <a:camera prst="orthographicFront"/>
              <a:lightRig rig="threePt" dir="t"/>
            </a:scene3d>
          </a:bodyPr>
          <a:lstStyle/>
          <a:p>
            <a:r>
              <a:rPr lang="zh-CN" altLang="en-US"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如何劝导不文明行为？</a:t>
            </a:r>
            <a:endParaRPr lang="zh-CN" altLang="en-US"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2" name="图片 1"/>
          <p:cNvPicPr/>
          <p:nvPr>
            <p:custDataLst>
              <p:tags r:id="rId1"/>
            </p:custDataLst>
          </p:nvPr>
        </p:nvPicPr>
        <p:blipFill>
          <a:blip r:embed="rId2" r:link="rId3"/>
          <a:stretch>
            <a:fillRect/>
          </a:stretch>
        </p:blipFill>
        <p:spPr>
          <a:xfrm>
            <a:off x="6528435" y="116840"/>
            <a:ext cx="5521325" cy="6641465"/>
          </a:xfrm>
          <a:prstGeom prst="rect">
            <a:avLst/>
          </a:prstGeom>
          <a:noFill/>
          <a:ln w="9525">
            <a:noFill/>
          </a:ln>
        </p:spPr>
      </p:pic>
      <p:pic>
        <p:nvPicPr>
          <p:cNvPr id="101" name="图片 100"/>
          <p:cNvPicPr/>
          <p:nvPr/>
        </p:nvPicPr>
        <p:blipFill>
          <a:blip r:embed="rId4" r:link="rId5"/>
          <a:stretch>
            <a:fillRect/>
          </a:stretch>
        </p:blipFill>
        <p:spPr>
          <a:xfrm>
            <a:off x="1919605" y="1270000"/>
            <a:ext cx="3801745" cy="4549140"/>
          </a:xfrm>
          <a:prstGeom prst="rect">
            <a:avLst/>
          </a:prstGeom>
          <a:noFill/>
          <a:ln w="9525">
            <a:noFill/>
          </a:ln>
        </p:spPr>
      </p:pic>
      <p:sp>
        <p:nvSpPr>
          <p:cNvPr id="3" name="TextBox 48"/>
          <p:cNvSpPr txBox="1"/>
          <p:nvPr/>
        </p:nvSpPr>
        <p:spPr>
          <a:xfrm>
            <a:off x="551815" y="5876925"/>
            <a:ext cx="5693410" cy="499110"/>
          </a:xfrm>
          <a:prstGeom prst="rect">
            <a:avLst/>
          </a:prstGeom>
          <a:noFill/>
        </p:spPr>
        <p:txBody>
          <a:bodyPr wrap="square" lIns="68584" tIns="34291" rIns="68584" bIns="34291" rtlCol="0">
            <a:spAutoFit/>
            <a:scene3d>
              <a:camera prst="orthographicFront"/>
              <a:lightRig rig="threePt" dir="t"/>
            </a:scene3d>
          </a:bodyPr>
          <a:p>
            <a:r>
              <a:rPr lang="en-US" altLang="zh-CN" sz="2800" b="1" dirty="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2025</a:t>
            </a:r>
            <a:r>
              <a:rPr lang="zh-CN" altLang="en-US" sz="2800" b="1" dirty="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年秦始皇陵兵马俑入坑</a:t>
            </a:r>
            <a:r>
              <a:rPr lang="zh-CN" altLang="en-US" sz="2800" b="1" dirty="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事件</a:t>
            </a:r>
            <a:endParaRPr lang="zh-CN" altLang="en-US" sz="2800" b="1" dirty="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696277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4789170" cy="622300"/>
          </a:xfrm>
          <a:prstGeom prst="rect">
            <a:avLst/>
          </a:prstGeom>
          <a:noFill/>
        </p:spPr>
        <p:txBody>
          <a:bodyPr wrap="square" lIns="68584" tIns="34291" rIns="68584" bIns="34291" rtlCol="0">
            <a:spAutoFit/>
            <a:scene3d>
              <a:camera prst="orthographicFront"/>
              <a:lightRig rig="threePt" dir="t"/>
            </a:scene3d>
          </a:bodyPr>
          <a:lstStyle/>
          <a:p>
            <a:r>
              <a:rPr 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各地引导文明旅游案例</a:t>
            </a:r>
            <a:endParaRPr 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29" name="矩形 28"/>
          <p:cNvSpPr/>
          <p:nvPr/>
        </p:nvSpPr>
        <p:spPr>
          <a:xfrm>
            <a:off x="1343660" y="1988820"/>
            <a:ext cx="3594100" cy="6311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西安城墙金甲唐武士</a:t>
            </a:r>
            <a:endParaRPr lang="zh-CN" altLang="en-US" sz="2800" dirty="0" smtClean="0">
              <a:latin typeface="微软雅黑" panose="020B0503020204020204" pitchFamily="34" charset="-122"/>
              <a:ea typeface="微软雅黑" panose="020B0503020204020204" pitchFamily="34" charset="-122"/>
            </a:endParaRPr>
          </a:p>
        </p:txBody>
      </p:sp>
      <p:sp>
        <p:nvSpPr>
          <p:cNvPr id="30" name="矩形 29"/>
          <p:cNvSpPr/>
          <p:nvPr/>
        </p:nvSpPr>
        <p:spPr>
          <a:xfrm>
            <a:off x="1201420" y="2924810"/>
            <a:ext cx="3869055" cy="648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洪泽湖湿地垃圾回收袋</a:t>
            </a:r>
            <a:endParaRPr lang="zh-CN" altLang="en-US" sz="280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1343660" y="3878580"/>
            <a:ext cx="3594100" cy="6311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青岛极地苏小婉馄饨</a:t>
            </a:r>
            <a:endParaRPr lang="zh-CN" altLang="en-US" sz="2800" dirty="0" smtClean="0">
              <a:latin typeface="微软雅黑" panose="020B0503020204020204" pitchFamily="34" charset="-122"/>
              <a:ea typeface="微软雅黑" panose="020B0503020204020204" pitchFamily="34" charset="-122"/>
            </a:endParaRPr>
          </a:p>
        </p:txBody>
      </p:sp>
      <p:pic>
        <p:nvPicPr>
          <p:cNvPr id="103" name="图片 102"/>
          <p:cNvPicPr/>
          <p:nvPr/>
        </p:nvPicPr>
        <p:blipFill>
          <a:blip r:embed="rId1" r:link="rId2"/>
          <a:stretch>
            <a:fillRect/>
          </a:stretch>
        </p:blipFill>
        <p:spPr>
          <a:xfrm>
            <a:off x="5447665" y="1196340"/>
            <a:ext cx="4945380" cy="50844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outVertical)">
                                      <p:cBhvr>
                                        <p:cTn id="33" dur="500"/>
                                        <p:tgtEl>
                                          <p:spTgt spid="30"/>
                                        </p:tgtEl>
                                      </p:cBhvr>
                                    </p:animEffect>
                                  </p:childTnLst>
                                </p:cTn>
                              </p:par>
                            </p:childTnLst>
                          </p:cTn>
                        </p:par>
                        <p:par>
                          <p:cTn id="34" fill="hold">
                            <p:stCondLst>
                              <p:cond delay="2500"/>
                            </p:stCondLst>
                            <p:childTnLst>
                              <p:par>
                                <p:cTn id="35" presetID="16" presetClass="entr" presetSubtype="37"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out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P spid="29" grpId="0" bldLvl="0" animBg="1"/>
      <p:bldP spid="30" grpId="0" bldLvl="0" animBg="1"/>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170116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093970" y="251460"/>
            <a:ext cx="6534150" cy="104140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endParaRPr lang="zh-CN" altLang="en-US"/>
          </a:p>
        </p:txBody>
      </p:sp>
      <p:sp>
        <p:nvSpPr>
          <p:cNvPr id="6" name="TextBox 38"/>
          <p:cNvSpPr txBox="1"/>
          <p:nvPr/>
        </p:nvSpPr>
        <p:spPr>
          <a:xfrm>
            <a:off x="5407660" y="431165"/>
            <a:ext cx="5687695" cy="738505"/>
          </a:xfrm>
          <a:prstGeom prst="rect">
            <a:avLst/>
          </a:prstGeom>
          <a:noFill/>
        </p:spPr>
        <p:txBody>
          <a:bodyPr wrap="square" lIns="0" tIns="0" rIns="0" bIns="0" rtlCol="0">
            <a:spAutoFit/>
          </a:bodyPr>
          <a:p>
            <a:pPr marL="342900" indent="-342900" algn="just">
              <a:lnSpc>
                <a:spcPct val="100000"/>
              </a:lnSpc>
              <a:buFont typeface="Wingdings" panose="05000000000000000000" charset="0"/>
              <a:buChar char="Ø"/>
            </a:pPr>
            <a:r>
              <a:rPr sz="2400" b="1">
                <a:solidFill>
                  <a:srgbClr val="00B0F0"/>
                </a:solidFill>
                <a:effectLst>
                  <a:outerShdw blurRad="38100" dist="25400" dir="5400000" algn="ctr" rotWithShape="0">
                    <a:srgbClr val="6E747A">
                      <a:alpha val="43000"/>
                    </a:srgbClr>
                  </a:outerShdw>
                </a:effectLst>
              </a:rPr>
              <a:t>导游领队</a:t>
            </a:r>
            <a:r>
              <a:rPr sz="2400"/>
              <a:t>应提醒游客提前办理检票、安检、托运行李等手续,</a:t>
            </a:r>
            <a:r>
              <a:rPr sz="2400" b="1">
                <a:solidFill>
                  <a:srgbClr val="FF0000"/>
                </a:solidFill>
                <a:latin typeface="华文彩云" panose="02010800040101010101" charset="-122"/>
                <a:ea typeface="华文彩云" panose="02010800040101010101" charset="-122"/>
              </a:rPr>
              <a:t>不</a:t>
            </a:r>
            <a:r>
              <a:rPr sz="2400"/>
              <a:t>携带违禁物品。</a:t>
            </a:r>
            <a:endParaRPr sz="2400"/>
          </a:p>
        </p:txBody>
      </p:sp>
      <p:sp>
        <p:nvSpPr>
          <p:cNvPr id="13" name="圆角矩形 12"/>
          <p:cNvSpPr/>
          <p:nvPr/>
        </p:nvSpPr>
        <p:spPr>
          <a:xfrm>
            <a:off x="5093970" y="1701165"/>
            <a:ext cx="6534150" cy="111315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endParaRPr lang="zh-CN" altLang="en-US"/>
          </a:p>
        </p:txBody>
      </p:sp>
      <p:sp>
        <p:nvSpPr>
          <p:cNvPr id="14" name="TextBox 38"/>
          <p:cNvSpPr txBox="1"/>
          <p:nvPr/>
        </p:nvSpPr>
        <p:spPr>
          <a:xfrm>
            <a:off x="5093970" y="1769745"/>
            <a:ext cx="6429375" cy="861695"/>
          </a:xfrm>
          <a:prstGeom prst="rect">
            <a:avLst/>
          </a:prstGeom>
          <a:noFill/>
        </p:spPr>
        <p:txBody>
          <a:bodyPr wrap="square" lIns="0" tIns="0" rIns="0" bIns="0" rtlCol="0">
            <a:spAutoFit/>
          </a:bodyPr>
          <a:p>
            <a:pPr marL="342900" indent="-342900" algn="just">
              <a:lnSpc>
                <a:spcPct val="100000"/>
              </a:lnSpc>
              <a:buFont typeface="Wingdings" panose="05000000000000000000" charset="0"/>
              <a:buChar char="Ø"/>
            </a:pPr>
            <a:r>
              <a:rPr sz="2400" b="1">
                <a:solidFill>
                  <a:srgbClr val="00B0F0"/>
                </a:solidFill>
                <a:effectLst>
                  <a:outerShdw blurRad="38100" dist="25400" dir="5400000" algn="ctr" rotWithShape="0">
                    <a:srgbClr val="6E747A">
                      <a:alpha val="43000"/>
                    </a:srgbClr>
                  </a:outerShdw>
                </a:effectLst>
              </a:rPr>
              <a:t>导游领队</a:t>
            </a:r>
            <a:r>
              <a:rPr sz="2400"/>
              <a:t>应组织游客依序候机(车、船),并</a:t>
            </a:r>
            <a:r>
              <a:rPr sz="2800">
                <a:solidFill>
                  <a:schemeClr val="accent1"/>
                </a:solidFill>
                <a:effectLst>
                  <a:outerShdw blurRad="38100" dist="25400" dir="5400000" algn="ctr" rotWithShape="0">
                    <a:srgbClr val="6E747A">
                      <a:alpha val="43000"/>
                    </a:srgbClr>
                  </a:outerShdw>
                </a:effectLst>
                <a:latin typeface="方正姚体" panose="02010601030101010101" charset="-122"/>
                <a:ea typeface="方正姚体" panose="02010601030101010101" charset="-122"/>
              </a:rPr>
              <a:t>优先安排</a:t>
            </a:r>
            <a:r>
              <a:rPr sz="2400">
                <a:solidFill>
                  <a:srgbClr val="0070C0"/>
                </a:solidFill>
                <a:latin typeface="华文中宋" panose="02010600040101010101" charset="-122"/>
                <a:ea typeface="华文中宋" panose="02010600040101010101" charset="-122"/>
              </a:rPr>
              <a:t>老人、未成年人、孕妇、残障人士</a:t>
            </a:r>
            <a:r>
              <a:rPr sz="2400"/>
              <a:t>。</a:t>
            </a:r>
            <a:endParaRPr sz="2400"/>
          </a:p>
        </p:txBody>
      </p:sp>
      <p:sp>
        <p:nvSpPr>
          <p:cNvPr id="15" name="圆角矩形 14"/>
          <p:cNvSpPr/>
          <p:nvPr/>
        </p:nvSpPr>
        <p:spPr>
          <a:xfrm>
            <a:off x="5093970" y="3046730"/>
            <a:ext cx="6534150" cy="119888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endParaRPr lang="zh-CN" altLang="en-US"/>
          </a:p>
        </p:txBody>
      </p:sp>
      <p:sp>
        <p:nvSpPr>
          <p:cNvPr id="16" name="TextBox 38"/>
          <p:cNvSpPr txBox="1"/>
          <p:nvPr/>
        </p:nvSpPr>
        <p:spPr>
          <a:xfrm>
            <a:off x="5036820" y="3073400"/>
            <a:ext cx="6429375" cy="1107440"/>
          </a:xfrm>
          <a:prstGeom prst="rect">
            <a:avLst/>
          </a:prstGeom>
          <a:noFill/>
        </p:spPr>
        <p:txBody>
          <a:bodyPr wrap="square" lIns="0" tIns="0" rIns="0" bIns="0" rtlCol="0">
            <a:spAutoFit/>
          </a:bodyPr>
          <a:p>
            <a:pPr marL="342900" indent="-342900" algn="just">
              <a:lnSpc>
                <a:spcPct val="100000"/>
              </a:lnSpc>
              <a:buFont typeface="Wingdings" panose="05000000000000000000" charset="0"/>
              <a:buChar char="Ø"/>
            </a:pPr>
            <a:r>
              <a:rPr sz="2400" b="1">
                <a:solidFill>
                  <a:srgbClr val="00B0F0"/>
                </a:solidFill>
                <a:effectLst>
                  <a:outerShdw blurRad="38100" dist="25400" dir="5400000" algn="ctr" rotWithShape="0">
                    <a:srgbClr val="6E747A">
                      <a:alpha val="43000"/>
                    </a:srgbClr>
                  </a:outerShdw>
                </a:effectLst>
              </a:rPr>
              <a:t>导游领队</a:t>
            </a:r>
            <a:r>
              <a:rPr sz="2400"/>
              <a:t>应提醒游客</a:t>
            </a:r>
            <a:r>
              <a:rPr sz="2400" b="1">
                <a:solidFill>
                  <a:srgbClr val="FF0000"/>
                </a:solidFill>
                <a:latin typeface="华文彩云" panose="02010800040101010101" charset="-122"/>
                <a:ea typeface="华文彩云" panose="02010800040101010101" charset="-122"/>
              </a:rPr>
              <a:t>不</a:t>
            </a:r>
            <a:r>
              <a:rPr sz="2400"/>
              <a:t>抢座、</a:t>
            </a:r>
            <a:r>
              <a:rPr sz="2400" b="1">
                <a:solidFill>
                  <a:srgbClr val="FF0000"/>
                </a:solidFill>
                <a:latin typeface="华文彩云" panose="02010800040101010101" charset="-122"/>
                <a:ea typeface="华文彩云" panose="02010800040101010101" charset="-122"/>
              </a:rPr>
              <a:t>不</a:t>
            </a:r>
            <a:r>
              <a:rPr sz="2400"/>
              <a:t>占位,主动将上下交通工具方便的座位让给老人、孕妇、残障人士和带婴幼儿的游客。</a:t>
            </a:r>
            <a:endParaRPr sz="2400"/>
          </a:p>
        </p:txBody>
      </p:sp>
      <p:sp>
        <p:nvSpPr>
          <p:cNvPr id="17" name="圆角矩形 16"/>
          <p:cNvSpPr/>
          <p:nvPr/>
        </p:nvSpPr>
        <p:spPr>
          <a:xfrm>
            <a:off x="5151120" y="4489450"/>
            <a:ext cx="6534150" cy="119888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endParaRPr lang="zh-CN" altLang="en-US"/>
          </a:p>
        </p:txBody>
      </p:sp>
      <p:sp>
        <p:nvSpPr>
          <p:cNvPr id="23" name="TextBox 38"/>
          <p:cNvSpPr txBox="1"/>
          <p:nvPr/>
        </p:nvSpPr>
        <p:spPr>
          <a:xfrm>
            <a:off x="5093970" y="4516120"/>
            <a:ext cx="6429375" cy="1107440"/>
          </a:xfrm>
          <a:prstGeom prst="rect">
            <a:avLst/>
          </a:prstGeom>
          <a:noFill/>
        </p:spPr>
        <p:txBody>
          <a:bodyPr wrap="square" lIns="0" tIns="0" rIns="0" bIns="0" rtlCol="0">
            <a:spAutoFit/>
          </a:bodyPr>
          <a:p>
            <a:pPr marL="342900" indent="-342900" algn="just">
              <a:lnSpc>
                <a:spcPct val="100000"/>
              </a:lnSpc>
              <a:buFont typeface="Wingdings" panose="05000000000000000000" charset="0"/>
              <a:buChar char="Ø"/>
            </a:pPr>
            <a:r>
              <a:rPr sz="2400" b="1">
                <a:solidFill>
                  <a:srgbClr val="00B0F0"/>
                </a:solidFill>
                <a:effectLst>
                  <a:outerShdw blurRad="38100" dist="25400" dir="5400000" algn="ctr" rotWithShape="0">
                    <a:srgbClr val="6E747A">
                      <a:alpha val="43000"/>
                    </a:srgbClr>
                  </a:outerShdw>
                </a:effectLst>
              </a:rPr>
              <a:t>导游领队</a:t>
            </a:r>
            <a:r>
              <a:rPr sz="2400"/>
              <a:t>应引导游客主动配合机场、车站、港口以及安检、边防(移民局)、海关的检查和指挥。</a:t>
            </a:r>
            <a:endParaRPr sz="2400"/>
          </a:p>
        </p:txBody>
      </p:sp>
      <p:sp>
        <p:nvSpPr>
          <p:cNvPr id="24" name="圆角矩形 23"/>
          <p:cNvSpPr/>
          <p:nvPr/>
        </p:nvSpPr>
        <p:spPr>
          <a:xfrm>
            <a:off x="5151120" y="5845175"/>
            <a:ext cx="6534150" cy="88201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lnSpc>
                <a:spcPct val="100000"/>
              </a:lnSpc>
            </a:pPr>
            <a:endParaRPr lang="zh-CN" altLang="en-US"/>
          </a:p>
        </p:txBody>
      </p:sp>
      <p:sp>
        <p:nvSpPr>
          <p:cNvPr id="25" name="TextBox 38"/>
          <p:cNvSpPr txBox="1"/>
          <p:nvPr/>
        </p:nvSpPr>
        <p:spPr>
          <a:xfrm>
            <a:off x="5093970" y="5871845"/>
            <a:ext cx="6429375" cy="738505"/>
          </a:xfrm>
          <a:prstGeom prst="rect">
            <a:avLst/>
          </a:prstGeom>
          <a:noFill/>
        </p:spPr>
        <p:txBody>
          <a:bodyPr wrap="square" lIns="0" tIns="0" rIns="0" bIns="0" rtlCol="0">
            <a:spAutoFit/>
          </a:bodyPr>
          <a:p>
            <a:pPr marL="342900" indent="-342900" algn="just">
              <a:lnSpc>
                <a:spcPct val="100000"/>
              </a:lnSpc>
              <a:buFont typeface="Wingdings" panose="05000000000000000000" charset="0"/>
              <a:buChar char="Ø"/>
            </a:pPr>
            <a:r>
              <a:rPr sz="2400"/>
              <a:t>与相关工作人员友好沟通,避免产生冲突,携带需要申报的物品时,应主动申报。</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par>
                          <p:cTn id="85" fill="hold">
                            <p:stCondLst>
                              <p:cond delay="3000"/>
                            </p:stCondLst>
                            <p:childTnLst>
                              <p:par>
                                <p:cTn id="86" presetID="22" presetClass="entr" presetSubtype="1"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up)">
                                      <p:cBhvr>
                                        <p:cTn id="88" dur="500"/>
                                        <p:tgtEl>
                                          <p:spTgt spid="13"/>
                                        </p:tgtEl>
                                      </p:cBhvr>
                                    </p:animEffect>
                                  </p:childTnLst>
                                </p:cTn>
                              </p:par>
                            </p:childTnLst>
                          </p:cTn>
                        </p:par>
                        <p:par>
                          <p:cTn id="89" fill="hold">
                            <p:stCondLst>
                              <p:cond delay="3500"/>
                            </p:stCondLst>
                            <p:childTnLst>
                              <p:par>
                                <p:cTn id="90" presetID="22" presetClass="entr" presetSubtype="1"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up)">
                                      <p:cBhvr>
                                        <p:cTn id="92" dur="500"/>
                                        <p:tgtEl>
                                          <p:spTgt spid="14"/>
                                        </p:tgtEl>
                                      </p:cBhvr>
                                    </p:animEffect>
                                  </p:childTnLst>
                                </p:cTn>
                              </p:par>
                            </p:childTnLst>
                          </p:cTn>
                        </p:par>
                        <p:par>
                          <p:cTn id="93" fill="hold">
                            <p:stCondLst>
                              <p:cond delay="4000"/>
                            </p:stCondLst>
                            <p:childTnLst>
                              <p:par>
                                <p:cTn id="94" presetID="22" presetClass="entr" presetSubtype="1"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up)">
                                      <p:cBhvr>
                                        <p:cTn id="96" dur="500"/>
                                        <p:tgtEl>
                                          <p:spTgt spid="15"/>
                                        </p:tgtEl>
                                      </p:cBhvr>
                                    </p:animEffect>
                                  </p:childTnLst>
                                </p:cTn>
                              </p:par>
                            </p:childTnLst>
                          </p:cTn>
                        </p:par>
                        <p:par>
                          <p:cTn id="97" fill="hold">
                            <p:stCondLst>
                              <p:cond delay="4500"/>
                            </p:stCondLst>
                            <p:childTnLst>
                              <p:par>
                                <p:cTn id="98" presetID="22" presetClass="entr" presetSubtype="1"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up)">
                                      <p:cBhvr>
                                        <p:cTn id="100" dur="500"/>
                                        <p:tgtEl>
                                          <p:spTgt spid="16"/>
                                        </p:tgtEl>
                                      </p:cBhvr>
                                    </p:animEffect>
                                  </p:childTnLst>
                                </p:cTn>
                              </p:par>
                            </p:childTnLst>
                          </p:cTn>
                        </p:par>
                        <p:par>
                          <p:cTn id="101" fill="hold">
                            <p:stCondLst>
                              <p:cond delay="5000"/>
                            </p:stCondLst>
                            <p:childTnLst>
                              <p:par>
                                <p:cTn id="102" presetID="22" presetClass="entr" presetSubtype="1"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up)">
                                      <p:cBhvr>
                                        <p:cTn id="104" dur="500"/>
                                        <p:tgtEl>
                                          <p:spTgt spid="17"/>
                                        </p:tgtEl>
                                      </p:cBhvr>
                                    </p:animEffect>
                                  </p:childTnLst>
                                </p:cTn>
                              </p:par>
                            </p:childTnLst>
                          </p:cTn>
                        </p:par>
                        <p:par>
                          <p:cTn id="105" fill="hold">
                            <p:stCondLst>
                              <p:cond delay="5500"/>
                            </p:stCondLst>
                            <p:childTnLst>
                              <p:par>
                                <p:cTn id="106" presetID="22" presetClass="entr" presetSubtype="1"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up)">
                                      <p:cBhvr>
                                        <p:cTn id="108" dur="500"/>
                                        <p:tgtEl>
                                          <p:spTgt spid="23"/>
                                        </p:tgtEl>
                                      </p:cBhvr>
                                    </p:animEffect>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wipe(up)">
                                      <p:cBhvr>
                                        <p:cTn id="112" dur="500"/>
                                        <p:tgtEl>
                                          <p:spTgt spid="24"/>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P spid="13" grpId="0" bldLvl="0" animBg="1"/>
      <p:bldP spid="14" grpId="0"/>
      <p:bldP spid="15" grpId="0" bldLvl="0" animBg="1"/>
      <p:bldP spid="16" grpId="0"/>
      <p:bldP spid="17" grpId="0" bldLvl="0" animBg="1"/>
      <p:bldP spid="23" grpId="0"/>
      <p:bldP spid="24" grpId="0" bldLvl="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99515" y="1052830"/>
            <a:ext cx="9489440" cy="5514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2503170" y="1146175"/>
            <a:ext cx="3131185" cy="504190"/>
          </a:xfrm>
          <a:prstGeom prst="rect">
            <a:avLst/>
          </a:prstGeom>
          <a:solidFill>
            <a:srgbClr val="FF99FF"/>
          </a:solidFill>
        </p:spPr>
        <p:txBody>
          <a:bodyPr anchor="ctr">
            <a:noAutofit/>
            <a:scene3d>
              <a:camera prst="orthographicFront"/>
              <a:lightRig rig="threePt" dir="t"/>
            </a:scene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zh-CN"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考  试  说  明 </a:t>
            </a:r>
            <a:endParaRPr lang="zh-CN" altLang="zh-CN" sz="36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Parallelogram 21"/>
          <p:cNvSpPr/>
          <p:nvPr/>
        </p:nvSpPr>
        <p:spPr>
          <a:xfrm>
            <a:off x="9377045" y="172085"/>
            <a:ext cx="1658620" cy="4651375"/>
          </a:xfrm>
          <a:prstGeom prst="parallelogram">
            <a:avLst/>
          </a:prstGeom>
          <a:solidFill>
            <a:srgbClr val="FF99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9825990" y="1722755"/>
            <a:ext cx="1658620" cy="4651375"/>
          </a:xfrm>
          <a:prstGeom prst="parallelogram">
            <a:avLst/>
          </a:prstGeom>
          <a:solidFill>
            <a:srgbClr val="FF99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2601932" y="1650432"/>
            <a:ext cx="547260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p:nvPr>
            <p:custDataLst>
              <p:tags r:id="rId1"/>
            </p:custDataLst>
          </p:nvPr>
        </p:nvGraphicFramePr>
        <p:xfrm>
          <a:off x="1193800" y="2230755"/>
          <a:ext cx="7346315" cy="3028950"/>
        </p:xfrm>
        <a:graphic>
          <a:graphicData uri="http://schemas.openxmlformats.org/drawingml/2006/table">
            <a:tbl>
              <a:tblPr firstRow="1" bandRow="1">
                <a:tableStyleId>{5C22544A-7EE6-4342-B048-85BDC9FD1C3A}</a:tableStyleId>
              </a:tblPr>
              <a:tblGrid>
                <a:gridCol w="1469390"/>
                <a:gridCol w="1469390"/>
                <a:gridCol w="1468755"/>
                <a:gridCol w="1481455"/>
                <a:gridCol w="1457325"/>
              </a:tblGrid>
              <a:tr h="605790">
                <a:tc>
                  <a:txBody>
                    <a:bodyPr/>
                    <a:p>
                      <a:pPr>
                        <a:buNone/>
                      </a:pPr>
                      <a:r>
                        <a:rPr lang="zh-CN" altLang="zh-CN" sz="2800"/>
                        <a:t>时间</a:t>
                      </a:r>
                      <a:endParaRPr lang="zh-CN" altLang="zh-CN" sz="2800"/>
                    </a:p>
                  </a:txBody>
                  <a:tcPr/>
                </a:tc>
                <a:tc>
                  <a:txBody>
                    <a:bodyPr/>
                    <a:p>
                      <a:pPr>
                        <a:buNone/>
                      </a:pPr>
                      <a:r>
                        <a:rPr lang="zh-CN" altLang="en-US" sz="2800"/>
                        <a:t>判断题</a:t>
                      </a:r>
                      <a:endParaRPr lang="zh-CN" altLang="en-US" sz="2800"/>
                    </a:p>
                  </a:txBody>
                  <a:tcPr/>
                </a:tc>
                <a:tc>
                  <a:txBody>
                    <a:bodyPr/>
                    <a:p>
                      <a:pPr>
                        <a:buNone/>
                      </a:pPr>
                      <a:r>
                        <a:rPr lang="zh-CN" altLang="en-US" sz="2800"/>
                        <a:t>单选题</a:t>
                      </a:r>
                      <a:endParaRPr lang="zh-CN" altLang="en-US" sz="2800"/>
                    </a:p>
                  </a:txBody>
                  <a:tcPr/>
                </a:tc>
                <a:tc>
                  <a:txBody>
                    <a:bodyPr/>
                    <a:p>
                      <a:pPr>
                        <a:buNone/>
                      </a:pPr>
                      <a:r>
                        <a:rPr lang="zh-CN" altLang="en-US" sz="2800"/>
                        <a:t>多选题</a:t>
                      </a:r>
                      <a:endParaRPr lang="zh-CN" altLang="en-US" sz="2800"/>
                    </a:p>
                  </a:txBody>
                  <a:tcPr/>
                </a:tc>
                <a:tc>
                  <a:txBody>
                    <a:bodyPr/>
                    <a:p>
                      <a:pPr>
                        <a:buNone/>
                      </a:pPr>
                      <a:r>
                        <a:rPr lang="zh-CN" altLang="en-US" sz="2800"/>
                        <a:t>分值</a:t>
                      </a:r>
                      <a:endParaRPr lang="zh-CN" altLang="en-US" sz="2800"/>
                    </a:p>
                  </a:txBody>
                  <a:tcPr/>
                </a:tc>
              </a:tr>
              <a:tr h="605790">
                <a:tc>
                  <a:txBody>
                    <a:bodyPr/>
                    <a:p>
                      <a:pPr>
                        <a:buNone/>
                      </a:pPr>
                      <a:r>
                        <a:rPr lang="en-US" altLang="zh-CN" sz="2800"/>
                        <a:t>2017</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0</a:t>
                      </a:r>
                      <a:endParaRPr lang="en-US" altLang="zh-CN" sz="2800"/>
                    </a:p>
                  </a:txBody>
                  <a:tcPr/>
                </a:tc>
              </a:tr>
              <a:tr h="605790">
                <a:tc>
                  <a:txBody>
                    <a:bodyPr/>
                    <a:p>
                      <a:pPr>
                        <a:buNone/>
                      </a:pPr>
                      <a:r>
                        <a:rPr lang="en-US" altLang="zh-CN" sz="2800"/>
                        <a:t>2018</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2</a:t>
                      </a:r>
                      <a:endParaRPr lang="en-US" altLang="zh-CN" sz="2800"/>
                    </a:p>
                  </a:txBody>
                  <a:tcPr/>
                </a:tc>
                <a:tc>
                  <a:txBody>
                    <a:bodyPr/>
                    <a:p>
                      <a:pPr algn="ctr">
                        <a:buNone/>
                      </a:pPr>
                      <a:r>
                        <a:rPr lang="en-US" altLang="zh-CN" sz="2800"/>
                        <a:t>1</a:t>
                      </a:r>
                      <a:endParaRPr lang="en-US" altLang="zh-CN" sz="2800"/>
                    </a:p>
                  </a:txBody>
                  <a:tcPr/>
                </a:tc>
                <a:tc>
                  <a:txBody>
                    <a:bodyPr/>
                    <a:p>
                      <a:pPr algn="ctr">
                        <a:buNone/>
                      </a:pPr>
                      <a:r>
                        <a:rPr lang="en-US" altLang="zh-CN" sz="2800"/>
                        <a:t>2</a:t>
                      </a:r>
                      <a:endParaRPr lang="en-US" altLang="zh-CN" sz="2800"/>
                    </a:p>
                  </a:txBody>
                  <a:tcPr/>
                </a:tc>
              </a:tr>
              <a:tr h="605790">
                <a:tc>
                  <a:txBody>
                    <a:bodyPr/>
                    <a:p>
                      <a:pPr>
                        <a:buNone/>
                      </a:pPr>
                      <a:r>
                        <a:rPr lang="en-US" altLang="zh-CN" sz="2800"/>
                        <a:t>2019</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0</a:t>
                      </a:r>
                      <a:endParaRPr lang="en-US" altLang="zh-CN" sz="2800"/>
                    </a:p>
                  </a:txBody>
                  <a:tcPr/>
                </a:tc>
                <a:tc>
                  <a:txBody>
                    <a:bodyPr/>
                    <a:p>
                      <a:pPr algn="ctr">
                        <a:buNone/>
                      </a:pPr>
                      <a:r>
                        <a:rPr lang="en-US" altLang="zh-CN" sz="2800"/>
                        <a:t>1</a:t>
                      </a:r>
                      <a:endParaRPr lang="en-US" altLang="zh-CN" sz="2800"/>
                    </a:p>
                  </a:txBody>
                  <a:tcPr/>
                </a:tc>
                <a:tc>
                  <a:txBody>
                    <a:bodyPr/>
                    <a:p>
                      <a:pPr algn="ctr">
                        <a:buNone/>
                      </a:pPr>
                      <a:r>
                        <a:rPr lang="en-US" altLang="zh-CN" sz="2800"/>
                        <a:t>1</a:t>
                      </a:r>
                      <a:endParaRPr lang="en-US" altLang="zh-CN" sz="2800"/>
                    </a:p>
                  </a:txBody>
                  <a:tcPr/>
                </a:tc>
              </a:tr>
              <a:tr h="605790">
                <a:tc>
                  <a:txBody>
                    <a:bodyPr/>
                    <a:p>
                      <a:pPr>
                        <a:buNone/>
                      </a:pPr>
                      <a:endParaRPr lang="zh-CN" altLang="en-US" sz="2800"/>
                    </a:p>
                  </a:txBody>
                  <a:tcPr/>
                </a:tc>
                <a:tc>
                  <a:txBody>
                    <a:bodyPr/>
                    <a:p>
                      <a:pPr algn="ctr">
                        <a:buNone/>
                      </a:pPr>
                      <a:endParaRPr lang="zh-CN" altLang="en-US" sz="2800"/>
                    </a:p>
                  </a:txBody>
                  <a:tcPr/>
                </a:tc>
                <a:tc>
                  <a:txBody>
                    <a:bodyPr/>
                    <a:p>
                      <a:pPr algn="ctr">
                        <a:buNone/>
                      </a:pPr>
                      <a:endParaRPr lang="zh-CN" altLang="en-US" sz="2800"/>
                    </a:p>
                  </a:txBody>
                  <a:tcPr/>
                </a:tc>
                <a:tc>
                  <a:txBody>
                    <a:bodyPr/>
                    <a:p>
                      <a:pPr algn="ctr">
                        <a:buNone/>
                      </a:pPr>
                      <a:endParaRPr lang="zh-CN" altLang="en-US" sz="2800"/>
                    </a:p>
                  </a:txBody>
                  <a:tcPr/>
                </a:tc>
                <a:tc>
                  <a:txBody>
                    <a:bodyPr/>
                    <a:p>
                      <a:pPr algn="ctr">
                        <a:buNone/>
                      </a:pPr>
                      <a:endParaRPr lang="zh-CN" altLang="en-US" sz="28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4294967295" end="4294967295"/>
                                            </p:txEl>
                                          </p:spTgt>
                                        </p:tgtEl>
                                        <p:attrNameLst>
                                          <p:attrName>style.visibility</p:attrName>
                                        </p:attrNameLst>
                                      </p:cBhvr>
                                      <p:to>
                                        <p:strVal val="visible"/>
                                      </p:to>
                                    </p:set>
                                    <p:animEffect transition="in" filter="dissolve">
                                      <p:cBhvr>
                                        <p:cTn id="16" dur="500"/>
                                        <p:tgtEl>
                                          <p:spTgt spid="4">
                                            <p:txEl>
                                              <p:pRg st="4294967295" end="4294967295"/>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
                                            <p:txEl>
                                              <p:pRg st="4294967295" end="4294967295"/>
                                            </p:txEl>
                                          </p:spTgt>
                                        </p:tgtEl>
                                        <p:attrNameLst>
                                          <p:attrName>style.visibility</p:attrName>
                                        </p:attrNameLst>
                                      </p:cBhvr>
                                      <p:to>
                                        <p:strVal val="visible"/>
                                      </p:to>
                                    </p:set>
                                    <p:animEffect transition="in" filter="dissolve">
                                      <p:cBhvr>
                                        <p:cTn id="20" dur="500"/>
                                        <p:tgtEl>
                                          <p:spTgt spid="4">
                                            <p:txEl>
                                              <p:pRg st="4294967295" end="4294967295"/>
                                            </p:txEl>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4">
                                            <p:txEl>
                                              <p:pRg st="4294967295" end="4294967295"/>
                                            </p:txEl>
                                          </p:spTgt>
                                        </p:tgtEl>
                                        <p:attrNameLst>
                                          <p:attrName>style.visibility</p:attrName>
                                        </p:attrNameLst>
                                      </p:cBhvr>
                                      <p:to>
                                        <p:strVal val="visible"/>
                                      </p:to>
                                    </p:set>
                                    <p:animEffect transition="in" filter="dissolve">
                                      <p:cBhvr>
                                        <p:cTn id="24" dur="500"/>
                                        <p:tgtEl>
                                          <p:spTgt spid="4">
                                            <p:txEl>
                                              <p:pRg st="4294967295" end="4294967295"/>
                                            </p:txEl>
                                          </p:spTgt>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4">
                                            <p:txEl>
                                              <p:pRg st="4294967295" end="4294967295"/>
                                            </p:txEl>
                                          </p:spTgt>
                                        </p:tgtEl>
                                        <p:attrNameLst>
                                          <p:attrName>style.visibility</p:attrName>
                                        </p:attrNameLst>
                                      </p:cBhvr>
                                      <p:to>
                                        <p:strVal val="visible"/>
                                      </p:to>
                                    </p:set>
                                    <p:animEffect transition="in" filter="dissolve">
                                      <p:cBhvr>
                                        <p:cTn id="28" dur="500"/>
                                        <p:tgtEl>
                                          <p:spTgt spid="4">
                                            <p:txEl>
                                              <p:pRg st="4294967295" end="4294967295"/>
                                            </p:txEl>
                                          </p:spTgt>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dissolve">
                                      <p:cBhvr>
                                        <p:cTn id="32" dur="500"/>
                                        <p:tgtEl>
                                          <p:spTgt spid="4">
                                            <p:txEl>
                                              <p:pRg st="0" end="0"/>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bldLvl="0" animBg="1"/>
      <p:bldP spid="1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8042275" cy="382651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TextBox 38"/>
          <p:cNvSpPr txBox="1"/>
          <p:nvPr/>
        </p:nvSpPr>
        <p:spPr>
          <a:xfrm>
            <a:off x="1709420" y="2054860"/>
            <a:ext cx="7533640" cy="3616325"/>
          </a:xfrm>
          <a:prstGeom prst="rect">
            <a:avLst/>
          </a:prstGeom>
          <a:noFill/>
        </p:spPr>
        <p:txBody>
          <a:bodyPr wrap="square" lIns="0" tIns="0" rIns="0" bIns="0" rtlCol="0">
            <a:spAutoFit/>
          </a:bodyPr>
          <a:p>
            <a:pPr algn="just">
              <a:lnSpc>
                <a:spcPct val="140000"/>
              </a:lnSpc>
            </a:pPr>
            <a:r>
              <a:rPr lang="en-US" sz="2800" dirty="0">
                <a:latin typeface="微软雅黑" panose="020B0503020204020204" pitchFamily="34" charset="-122"/>
                <a:ea typeface="微软雅黑" panose="020B0503020204020204" pitchFamily="34" charset="-122"/>
              </a:rPr>
              <a:t>   </a:t>
            </a:r>
            <a:r>
              <a:rPr sz="2800">
                <a:ea typeface="宋体" panose="02010600030101010101" pitchFamily="2" charset="-122"/>
                <a:sym typeface="+mn-ea"/>
              </a:rPr>
              <a:t>【2018年真题·单选】《导游领队引导文明旅游规范》规定，登机(车、船)时，导游领队应提醒旅游者不抢座、不占位，主动将上下交通工具方便的座位让给老人、孕妇、残障人士和（     ）。</a:t>
            </a:r>
            <a:endParaRPr sz="2800">
              <a:ea typeface="宋体" panose="02010600030101010101" pitchFamily="2" charset="-122"/>
              <a:sym typeface="+mn-ea"/>
            </a:endParaRPr>
          </a:p>
          <a:p>
            <a:pPr algn="just">
              <a:lnSpc>
                <a:spcPct val="140000"/>
              </a:lnSpc>
            </a:pPr>
            <a:r>
              <a:rPr sz="2800">
                <a:ea typeface="宋体" panose="02010600030101010101" pitchFamily="2" charset="-122"/>
                <a:sym typeface="+mn-ea"/>
              </a:rPr>
              <a:t>A.身份特殊的旅游者     B.宗教旅游者     </a:t>
            </a:r>
            <a:endParaRPr sz="2800">
              <a:ea typeface="宋体" panose="02010600030101010101" pitchFamily="2" charset="-122"/>
              <a:sym typeface="+mn-ea"/>
            </a:endParaRPr>
          </a:p>
          <a:p>
            <a:pPr algn="just">
              <a:lnSpc>
                <a:spcPct val="140000"/>
              </a:lnSpc>
            </a:pPr>
            <a:r>
              <a:rPr sz="2800">
                <a:ea typeface="宋体" panose="02010600030101010101" pitchFamily="2" charset="-122"/>
                <a:sym typeface="+mn-ea"/>
              </a:rPr>
              <a:t>C.带婴幼儿的旅游者    D.儿童旅游者</a:t>
            </a:r>
            <a:endParaRPr sz="2800">
              <a:ea typeface="宋体" panose="02010600030101010101" pitchFamily="2" charset="-122"/>
              <a:sym typeface="+mn-ea"/>
            </a:endParaRPr>
          </a:p>
        </p:txBody>
      </p:sp>
      <p:sp>
        <p:nvSpPr>
          <p:cNvPr id="8" name="矩形 93"/>
          <p:cNvSpPr/>
          <p:nvPr/>
        </p:nvSpPr>
        <p:spPr>
          <a:xfrm>
            <a:off x="1461770" y="1844040"/>
            <a:ext cx="675640" cy="72898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93"/>
          <p:cNvSpPr/>
          <p:nvPr/>
        </p:nvSpPr>
        <p:spPr>
          <a:xfrm rot="10800000">
            <a:off x="8965565" y="5208270"/>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endPar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7644765" y="741045"/>
            <a:ext cx="3019425"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sz="40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C</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childTnLst>
                          </p:cTn>
                        </p:par>
                        <p:par>
                          <p:cTn id="21" fill="hold">
                            <p:stCondLst>
                              <p:cond delay="1149"/>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649"/>
                            </p:stCondLst>
                            <p:childTnLst>
                              <p:par>
                                <p:cTn id="37" presetID="22"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2149"/>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500" fill="hold">
                                          <p:stCondLst>
                                            <p:cond delay="0"/>
                                          </p:stCondLst>
                                        </p:cTn>
                                        <p:tgtEl>
                                          <p:spTgt spid="10"/>
                                        </p:tgtEl>
                                        <p:attrNameLst>
                                          <p:attrName>style.visibility</p:attrName>
                                        </p:attrNameLst>
                                      </p:cBhvr>
                                      <p:to>
                                        <p:strVal val="visible"/>
                                      </p:to>
                                    </p:set>
                                    <p:animEffect transition="in" filter="wedg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bldLvl="0" animBg="1"/>
      <p:bldP spid="9" grpId="0" bldLvl="0" animBg="1"/>
      <p:bldP spid="27" grpId="0"/>
      <p:bldP spid="6" grpId="0" bldLvl="0" animBg="1"/>
      <p:bldP spid="6" grpId="1" animBg="1"/>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7944485" cy="362077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TextBox 38"/>
          <p:cNvSpPr txBox="1"/>
          <p:nvPr/>
        </p:nvSpPr>
        <p:spPr>
          <a:xfrm>
            <a:off x="1701165" y="2573020"/>
            <a:ext cx="7471410" cy="2583815"/>
          </a:xfrm>
          <a:prstGeom prst="rect">
            <a:avLst/>
          </a:prstGeom>
          <a:noFill/>
        </p:spPr>
        <p:txBody>
          <a:bodyPr wrap="square" lIns="0" tIns="0" rIns="0" bIns="0" rtlCol="0">
            <a:spAutoFit/>
          </a:bodyPr>
          <a:p>
            <a:pPr algn="just">
              <a:lnSpc>
                <a:spcPct val="120000"/>
              </a:lnSpc>
            </a:pPr>
            <a:r>
              <a:rPr lang="zh-CN" sz="2800"/>
              <a:t>【</a:t>
            </a:r>
            <a:r>
              <a:rPr sz="2800"/>
              <a:t>2019年真题·多选】《导游领队引导文眀旅游规范》规定,导游领队应组织游客依序登记(车、船),并优先安排(     )。</a:t>
            </a:r>
            <a:endParaRPr sz="2800"/>
          </a:p>
          <a:p>
            <a:pPr algn="just">
              <a:lnSpc>
                <a:spcPct val="120000"/>
              </a:lnSpc>
            </a:pPr>
            <a:r>
              <a:rPr sz="2800"/>
              <a:t>A.未成年人        B.残障人士    </a:t>
            </a:r>
            <a:endParaRPr sz="2800"/>
          </a:p>
          <a:p>
            <a:pPr algn="just">
              <a:lnSpc>
                <a:spcPct val="120000"/>
              </a:lnSpc>
            </a:pPr>
            <a:r>
              <a:rPr sz="2800"/>
              <a:t>C.女性游客        D.老人              E.孕妇</a:t>
            </a:r>
            <a:endParaRPr sz="2800"/>
          </a:p>
        </p:txBody>
      </p:sp>
      <p:sp>
        <p:nvSpPr>
          <p:cNvPr id="8" name="矩形 93"/>
          <p:cNvSpPr/>
          <p:nvPr/>
        </p:nvSpPr>
        <p:spPr>
          <a:xfrm>
            <a:off x="1461770" y="1844040"/>
            <a:ext cx="675640" cy="72898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93"/>
          <p:cNvSpPr/>
          <p:nvPr/>
        </p:nvSpPr>
        <p:spPr>
          <a:xfrm rot="10800000">
            <a:off x="8831580" y="5060315"/>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endPar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931660" y="421640"/>
            <a:ext cx="4546600"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alt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AB</a:t>
            </a:r>
            <a:r>
              <a:rPr lang="en-US" alt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DE</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childTnLst>
                          </p:cTn>
                        </p:par>
                        <p:par>
                          <p:cTn id="21" fill="hold">
                            <p:stCondLst>
                              <p:cond delay="1149"/>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649"/>
                            </p:stCondLst>
                            <p:childTnLst>
                              <p:par>
                                <p:cTn id="37" presetID="22"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2149"/>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500" fill="hold">
                                          <p:stCondLst>
                                            <p:cond delay="0"/>
                                          </p:stCondLst>
                                        </p:cTn>
                                        <p:tgtEl>
                                          <p:spTgt spid="10"/>
                                        </p:tgtEl>
                                        <p:attrNameLst>
                                          <p:attrName>style.visibility</p:attrName>
                                        </p:attrNameLst>
                                      </p:cBhvr>
                                      <p:to>
                                        <p:strVal val="visible"/>
                                      </p:to>
                                    </p:set>
                                    <p:animEffect transition="in" filter="wedg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bldLvl="0" animBg="1"/>
      <p:bldP spid="9" grpId="0" bldLvl="0" animBg="1"/>
      <p:bldP spid="27" grpId="0"/>
      <p:bldP spid="6" grpId="0" bldLvl="0" animBg="1"/>
      <p:bldP spid="6" grpId="1" animBg="1"/>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378960" y="226949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567944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102995"/>
            <a:ext cx="5880100" cy="5276215"/>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宜利用乘坐交通工具的时间,将文明旅游的规范要求向游客进行说明和提醒。</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应提醒游客遵守和配合乘务人员指示,确保交通工具安全有序运行</a:t>
            </a:r>
            <a:r>
              <a:rPr lang="zh-CN" sz="2400"/>
              <a:t>。</a:t>
            </a:r>
            <a:endParaRPr lang="zh-CN"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lang="zh-CN" sz="2400"/>
              <a:t>应提醒游客乘坐交通工具的</a:t>
            </a:r>
            <a:r>
              <a:rPr lang="zh-CN" sz="2400">
                <a:solidFill>
                  <a:schemeClr val="tx1"/>
                </a:solidFill>
                <a:effectLst>
                  <a:outerShdw blurRad="38100" dist="19050" dir="2700000" algn="tl" rotWithShape="0">
                    <a:schemeClr val="dk1">
                      <a:alpha val="40000"/>
                    </a:schemeClr>
                  </a:outerShdw>
                </a:effectLst>
              </a:rPr>
              <a:t>安全规范和基本礼仪</a:t>
            </a:r>
            <a:r>
              <a:rPr lang="zh-CN" sz="2400"/>
              <a:t>,遵守秩序,尊重他人例如乘机(车、船)时不长时间占用通道或卫生间,不强行更换座位,不强行开启安全舱门。</a:t>
            </a:r>
            <a:endParaRPr lang="zh-CN" sz="2400"/>
          </a:p>
          <a:p>
            <a:pPr marL="342900" indent="-342900" algn="just">
              <a:lnSpc>
                <a:spcPct val="110000"/>
              </a:lnSpc>
              <a:buFont typeface="Wingdings" panose="05000000000000000000" charset="0"/>
              <a:buChar char="Ø"/>
            </a:pPr>
            <a:r>
              <a:rPr lang="zh-CN" sz="2400"/>
              <a:t>避免不文雅的举止,不无限制索要免费餐饮等。</a:t>
            </a:r>
            <a:endParaRPr lang="zh-CN"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lang="zh-CN" sz="2400"/>
              <a:t>应提醒游客保持交通工具内的环境卫生,不乱扔乱放废弃物。</a:t>
            </a:r>
            <a:endParaRPr 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4008120" y="188595"/>
            <a:ext cx="8148320" cy="65068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1135" y="47688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695325" y="520700"/>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基本要求</a:t>
            </a:r>
            <a:endParaRPr lang="zh-CN" altLang="en-US" sz="2800" dirty="0" smtClean="0">
              <a:latin typeface="微软雅黑" panose="020B0503020204020204" pitchFamily="34" charset="-122"/>
              <a:ea typeface="微软雅黑" panose="020B0503020204020204" pitchFamily="34" charset="-122"/>
            </a:endParaRPr>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zh-CN" altLang="en-US" sz="2800"/>
              <a:t>一岗双责</a:t>
            </a:r>
            <a:endParaRPr lang="zh-CN" altLang="en-US" sz="2800"/>
          </a:p>
        </p:txBody>
      </p:sp>
      <p:sp>
        <p:nvSpPr>
          <p:cNvPr id="2" name="Shape 2015"/>
          <p:cNvSpPr/>
          <p:nvPr/>
        </p:nvSpPr>
        <p:spPr>
          <a:xfrm>
            <a:off x="275590"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zh-CN" altLang="en-US" sz="2800"/>
              <a:t>掌握知识</a:t>
            </a:r>
            <a:endParaRPr lang="zh-CN" alt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zh-CN" altLang="en-US" sz="2800"/>
              <a:t>率先垂范</a:t>
            </a:r>
            <a:endParaRPr lang="zh-CN" altLang="en-US" sz="2800"/>
          </a:p>
        </p:txBody>
      </p:sp>
      <p:sp>
        <p:nvSpPr>
          <p:cNvPr id="18" name="Shape 2015"/>
          <p:cNvSpPr/>
          <p:nvPr/>
        </p:nvSpPr>
        <p:spPr>
          <a:xfrm>
            <a:off x="285115" y="355663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zh-CN" sz="2800"/>
              <a:t>合理引导</a:t>
            </a:r>
            <a:endParaRPr lang="zh-CN"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zh-CN" altLang="en-US" sz="2800"/>
              <a:t>正确沟通</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zh-CN" altLang="en-US" sz="2800"/>
              <a:t>分类引导（游客、行为）</a:t>
            </a:r>
            <a:endParaRPr lang="zh-CN" altLang="en-US" sz="2800"/>
          </a:p>
        </p:txBody>
      </p:sp>
      <p:sp>
        <p:nvSpPr>
          <p:cNvPr id="3" name="虚尾箭头 2"/>
          <p:cNvSpPr/>
          <p:nvPr/>
        </p:nvSpPr>
        <p:spPr>
          <a:xfrm>
            <a:off x="4805680" y="286956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pic>
        <p:nvPicPr>
          <p:cNvPr id="13" name="图片 12" descr="2B3FWUNPYEYQKVX6L_7L`J2"/>
          <p:cNvPicPr>
            <a:picLocks noChangeAspect="1"/>
          </p:cNvPicPr>
          <p:nvPr/>
        </p:nvPicPr>
        <p:blipFill>
          <a:blip r:embed="rId1"/>
          <a:stretch>
            <a:fillRect/>
          </a:stretch>
        </p:blipFill>
        <p:spPr>
          <a:xfrm>
            <a:off x="5880100" y="1496060"/>
            <a:ext cx="5005070" cy="3830320"/>
          </a:xfrm>
          <a:prstGeom prst="rect">
            <a:avLst/>
          </a:prstGeom>
        </p:spPr>
      </p:pic>
      <p:sp>
        <p:nvSpPr>
          <p:cNvPr id="14" name="矩形 13"/>
          <p:cNvSpPr/>
          <p:nvPr/>
        </p:nvSpPr>
        <p:spPr>
          <a:xfrm>
            <a:off x="6671945" y="621030"/>
            <a:ext cx="2880360" cy="600075"/>
          </a:xfrm>
          <a:prstGeom prst="rect">
            <a:avLst/>
          </a:prstGeom>
          <a:gradFill flip="none">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主要内容</a:t>
            </a:r>
            <a:endParaRPr lang="zh-CN" altLang="en-US" sz="2800"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6311900" y="404495"/>
            <a:ext cx="269875" cy="269875"/>
          </a:xfrm>
          <a:prstGeom prst="rect">
            <a:avLst/>
          </a:prstGeom>
          <a:gradFill>
            <a:gsLst>
              <a:gs pos="0">
                <a:srgbClr val="007BD3"/>
              </a:gs>
              <a:gs pos="100000">
                <a:srgbClr val="034373"/>
              </a:gs>
            </a:gsLst>
            <a:lin ang="5400000" scaled="0"/>
          </a:gra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16" name="矩形 15"/>
          <p:cNvSpPr/>
          <p:nvPr/>
        </p:nvSpPr>
        <p:spPr>
          <a:xfrm>
            <a:off x="6096000" y="476885"/>
            <a:ext cx="323850" cy="32385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par>
                          <p:cTn id="53" fill="hold">
                            <p:stCondLst>
                              <p:cond delay="1500"/>
                            </p:stCondLst>
                            <p:childTnLst>
                              <p:par>
                                <p:cTn id="54" presetID="16" presetClass="entr" presetSubtype="37"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Vertical)">
                                      <p:cBhvr>
                                        <p:cTn id="56" dur="500"/>
                                        <p:tgtEl>
                                          <p:spTgt spid="14"/>
                                        </p:tgtEl>
                                      </p:cBhvr>
                                    </p:animEffect>
                                  </p:childTnLst>
                                </p:cTn>
                              </p:par>
                              <p:par>
                                <p:cTn id="57" presetID="2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8" grpId="0" bldLvl="0" animBg="1"/>
      <p:bldP spid="2" grpId="0" bldLvl="0" animBg="1"/>
      <p:bldP spid="12" grpId="0" bldLvl="0" animBg="1"/>
      <p:bldP spid="18" grpId="0" bldLvl="0" animBg="1"/>
      <p:bldP spid="19" grpId="0" bldLvl="0" animBg="1"/>
      <p:bldP spid="20" grpId="0" bldLvl="0" animBg="1"/>
      <p:bldP spid="3" grpId="0" bldLvl="0" animBg="1"/>
      <p:bldP spid="3" grpId="1" animBg="1"/>
      <p:bldP spid="14" grpId="0" bldLvl="0" animBg="1"/>
      <p:bldP spid="15" grpId="0" bldLvl="0" animBg="1"/>
      <p:bldP spid="15" grpId="1" animBg="1"/>
      <p:bldP spid="16" grpId="0" bldLvl="0" animBg="1"/>
      <p:bldP spid="1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8042275" cy="447103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TextBox 38"/>
          <p:cNvSpPr txBox="1"/>
          <p:nvPr/>
        </p:nvSpPr>
        <p:spPr>
          <a:xfrm>
            <a:off x="1709420" y="2054860"/>
            <a:ext cx="7889240" cy="4218940"/>
          </a:xfrm>
          <a:prstGeom prst="rect">
            <a:avLst/>
          </a:prstGeom>
          <a:noFill/>
        </p:spPr>
        <p:txBody>
          <a:bodyPr wrap="square" lIns="0" tIns="0" rIns="0" bIns="0" rtlCol="0">
            <a:spAutoFit/>
          </a:bodyPr>
          <a:p>
            <a:pPr algn="just">
              <a:lnSpc>
                <a:spcPct val="140000"/>
              </a:lnSpc>
            </a:pPr>
            <a:r>
              <a:rPr lang="en-US" sz="2800" dirty="0">
                <a:latin typeface="微软雅黑" panose="020B0503020204020204" pitchFamily="34" charset="-122"/>
                <a:ea typeface="微软雅黑" panose="020B0503020204020204" pitchFamily="34" charset="-122"/>
              </a:rPr>
              <a:t> </a:t>
            </a:r>
            <a:r>
              <a:rPr sz="2800"/>
              <a:t>【2018年真题·单选】一旅游团20位游客从国内飞往俄罗斯观看2018年世界杯足球赛，领队在俄罗斯航班上需提供的服务是（     ）。</a:t>
            </a:r>
            <a:endParaRPr sz="2800"/>
          </a:p>
          <a:p>
            <a:pPr algn="just">
              <a:lnSpc>
                <a:spcPct val="140000"/>
              </a:lnSpc>
            </a:pPr>
            <a:r>
              <a:rPr sz="2800"/>
              <a:t>A.组织游客探讨足球赛事          </a:t>
            </a:r>
            <a:endParaRPr sz="2800"/>
          </a:p>
          <a:p>
            <a:pPr algn="just">
              <a:lnSpc>
                <a:spcPct val="140000"/>
              </a:lnSpc>
            </a:pPr>
            <a:r>
              <a:rPr sz="2800"/>
              <a:t>B.监督游客全程系好安全带</a:t>
            </a:r>
            <a:endParaRPr sz="2800"/>
          </a:p>
          <a:p>
            <a:pPr algn="just">
              <a:lnSpc>
                <a:spcPct val="140000"/>
              </a:lnSpc>
            </a:pPr>
            <a:r>
              <a:rPr sz="2800"/>
              <a:t>C.游客取餐时做好必要的翻译     </a:t>
            </a:r>
            <a:endParaRPr sz="2800"/>
          </a:p>
          <a:p>
            <a:pPr algn="just">
              <a:lnSpc>
                <a:spcPct val="140000"/>
              </a:lnSpc>
            </a:pPr>
            <a:r>
              <a:rPr sz="2800"/>
              <a:t>D.请空乘人员帮助游客填写入境卡</a:t>
            </a:r>
            <a:endParaRPr sz="2800"/>
          </a:p>
        </p:txBody>
      </p:sp>
      <p:sp>
        <p:nvSpPr>
          <p:cNvPr id="8" name="矩形 93"/>
          <p:cNvSpPr/>
          <p:nvPr/>
        </p:nvSpPr>
        <p:spPr>
          <a:xfrm>
            <a:off x="1461770" y="1844040"/>
            <a:ext cx="675640" cy="72898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93"/>
          <p:cNvSpPr/>
          <p:nvPr/>
        </p:nvSpPr>
        <p:spPr>
          <a:xfrm rot="10800000">
            <a:off x="8916670" y="5772785"/>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endPar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7644765" y="741045"/>
            <a:ext cx="3019425"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sz="40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B</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childTnLst>
                          </p:cTn>
                        </p:par>
                        <p:par>
                          <p:cTn id="21" fill="hold">
                            <p:stCondLst>
                              <p:cond delay="1149"/>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649"/>
                            </p:stCondLst>
                            <p:childTnLst>
                              <p:par>
                                <p:cTn id="37" presetID="22"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2149"/>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500" fill="hold">
                                          <p:stCondLst>
                                            <p:cond delay="0"/>
                                          </p:stCondLst>
                                        </p:cTn>
                                        <p:tgtEl>
                                          <p:spTgt spid="10"/>
                                        </p:tgtEl>
                                        <p:attrNameLst>
                                          <p:attrName>style.visibility</p:attrName>
                                        </p:attrNameLst>
                                      </p:cBhvr>
                                      <p:to>
                                        <p:strVal val="visible"/>
                                      </p:to>
                                    </p:set>
                                    <p:animEffect transition="in" filter="wedg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bldLvl="0" animBg="1"/>
      <p:bldP spid="9" grpId="0" bldLvl="0" animBg="1"/>
      <p:bldP spid="27" grpId="0"/>
      <p:bldP spid="6" grpId="0" bldLvl="0" animBg="1"/>
      <p:bldP spid="6" grpId="1" animBg="1"/>
      <p:bldP spid="10" grpId="0"/>
      <p:bldP spid="10"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283781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45053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102995"/>
            <a:ext cx="5880100" cy="405892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应提醒游客尊重服务人员,服务人员问好时要友善回应。</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应指引游客爱护和正确使用住宿场所的设施设备,注意维护客房和公用空间的整洁卫生,提醒游客不在酒店禁烟区域抽烟。</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应引导游客减少一次性物品的使用,减少环境污染,节水节电。</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应提醒游客在客房内消费的,应在离店前主动声明并付费。</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416050" y="1052830"/>
            <a:ext cx="9482455" cy="54876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127760" y="1196975"/>
            <a:ext cx="9520555" cy="35274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347726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45053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102995"/>
            <a:ext cx="5880100" cy="405892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应提醒游客注意用餐礼仪,有序就餐,避免高声喧哗干扰他人。</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hlinkClick r:id="rId1" action="ppaction://hlinkfile"/>
              </a:rPr>
              <a:t>应引导游客就餐时适量点用,避免浪费。</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应提醒游客自助餐区域的食物、饮料不能带离就餐区。</a:t>
            </a:r>
            <a:endParaRPr sz="2400"/>
          </a:p>
          <a:p>
            <a:pPr marL="342900" indent="-342900" algn="just">
              <a:lnSpc>
                <a:spcPct val="110000"/>
              </a:lnSpc>
              <a:buFont typeface="Wingdings" panose="05000000000000000000" charset="0"/>
              <a:buChar char="Ø"/>
            </a:pPr>
            <a:r>
              <a:rPr sz="2400"/>
              <a:t>集体就餐时,</a:t>
            </a:r>
            <a:r>
              <a:rPr sz="2400" b="1">
                <a:solidFill>
                  <a:schemeClr val="accent1"/>
                </a:solidFill>
                <a:effectLst>
                  <a:outerShdw blurRad="38100" dist="25400" dir="5400000" algn="ctr" rotWithShape="0">
                    <a:srgbClr val="6E747A">
                      <a:alpha val="43000"/>
                    </a:srgbClr>
                  </a:outerShdw>
                </a:effectLst>
              </a:rPr>
              <a:t>导游领队</a:t>
            </a:r>
            <a:r>
              <a:rPr sz="2400"/>
              <a:t>应提醒游客正确使用公共餐具。</a:t>
            </a:r>
            <a:endParaRPr sz="2400"/>
          </a:p>
          <a:p>
            <a:pPr marL="342900" indent="-342900" algn="just">
              <a:lnSpc>
                <a:spcPct val="110000"/>
              </a:lnSpc>
              <a:buFont typeface="Wingdings" panose="05000000000000000000" charset="0"/>
              <a:buChar char="Ø"/>
            </a:pPr>
            <a:r>
              <a:rPr sz="2400"/>
              <a:t>就餐环境对服装有特殊要求的,</a:t>
            </a:r>
            <a:r>
              <a:rPr sz="2400" b="1">
                <a:solidFill>
                  <a:schemeClr val="accent1"/>
                </a:solidFill>
                <a:effectLst>
                  <a:outerShdw blurRad="38100" dist="25400" dir="5400000" algn="ctr" rotWithShape="0">
                    <a:srgbClr val="6E747A">
                      <a:alpha val="43000"/>
                    </a:srgbClr>
                  </a:outerShdw>
                </a:effectLst>
              </a:rPr>
              <a:t>导游领队</a:t>
            </a:r>
            <a:r>
              <a:rPr sz="2400"/>
              <a:t>应事先告知游客</a:t>
            </a:r>
            <a:r>
              <a:rPr lang="zh-CN" sz="2400"/>
              <a:t>，</a:t>
            </a:r>
            <a:r>
              <a:rPr sz="2400"/>
              <a:t>以便游客准备。</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1905" y="1052830"/>
            <a:ext cx="10523855" cy="5285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83615" y="1178560"/>
            <a:ext cx="10963275" cy="49295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378960" y="412940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45053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102995"/>
            <a:ext cx="5880100" cy="405892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宜将文明旅游的内容融合在讲解词中,进行提醒和告知。</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a:t>
            </a:r>
            <a:r>
              <a:rPr sz="2400"/>
              <a:t>应提醒游客遵守游览场所规则,依序文明游览。</a:t>
            </a:r>
            <a:endParaRPr sz="2400"/>
          </a:p>
          <a:p>
            <a:pPr marL="342900" indent="-342900" algn="just">
              <a:lnSpc>
                <a:spcPct val="110000"/>
              </a:lnSpc>
              <a:buFont typeface="Wingdings" panose="05000000000000000000" charset="0"/>
              <a:buChar char="Ø"/>
            </a:pPr>
            <a:r>
              <a:rPr sz="2400"/>
              <a:t>在自然环境中游览时</a:t>
            </a:r>
            <a:r>
              <a:rPr sz="2400" b="1">
                <a:solidFill>
                  <a:schemeClr val="accent1"/>
                </a:solidFill>
                <a:effectLst>
                  <a:outerShdw blurRad="38100" dist="25400" dir="5400000" algn="ctr" rotWithShape="0">
                    <a:srgbClr val="6E747A">
                      <a:alpha val="43000"/>
                    </a:srgbClr>
                  </a:outerShdw>
                </a:effectLst>
              </a:rPr>
              <a:t>导游领队</a:t>
            </a:r>
            <a:r>
              <a:rPr sz="2400"/>
              <a:t>应提示游客爱护环境、不攀折花草、不惊吓伤害动物,不进入未开放区域。</a:t>
            </a:r>
            <a:endParaRPr sz="2400"/>
          </a:p>
          <a:p>
            <a:pPr marL="342900" indent="-342900" algn="just">
              <a:lnSpc>
                <a:spcPct val="110000"/>
              </a:lnSpc>
              <a:buFont typeface="Wingdings" panose="05000000000000000000" charset="0"/>
              <a:buChar char="Ø"/>
            </a:pPr>
            <a:r>
              <a:rPr sz="2400"/>
              <a:t>观赏人文景观时,</a:t>
            </a:r>
            <a:r>
              <a:rPr sz="2400" b="1">
                <a:solidFill>
                  <a:schemeClr val="accent1"/>
                </a:solidFill>
                <a:effectLst>
                  <a:outerShdw blurRad="38100" dist="25400" dir="5400000" algn="ctr" rotWithShape="0">
                    <a:srgbClr val="6E747A">
                      <a:alpha val="43000"/>
                    </a:srgbClr>
                  </a:outerShdw>
                </a:effectLst>
              </a:rPr>
              <a:t>导游领队应</a:t>
            </a:r>
            <a:r>
              <a:rPr sz="2400"/>
              <a:t>提示游客爱护公物、保护文物,不攀登骑跨或胡写乱画。</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416115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45053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299845"/>
            <a:ext cx="5880100" cy="365252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a:t>在参观博物馆、教堂等室内场所时,</a:t>
            </a:r>
            <a:r>
              <a:rPr sz="2400" b="1">
                <a:solidFill>
                  <a:schemeClr val="accent1"/>
                </a:solidFill>
                <a:effectLst>
                  <a:outerShdw blurRad="38100" dist="25400" dir="5400000" algn="ctr" rotWithShape="0">
                    <a:srgbClr val="6E747A">
                      <a:alpha val="43000"/>
                    </a:srgbClr>
                  </a:outerShdw>
                </a:effectLst>
              </a:rPr>
              <a:t>导游领队应</a:t>
            </a:r>
            <a:r>
              <a:rPr sz="2400"/>
              <a:t>提示游客保持安静,根据场馆要求规范使用摄影摄像设备。不随意触摸展品。</a:t>
            </a:r>
            <a:endParaRPr sz="2400"/>
          </a:p>
          <a:p>
            <a:pPr marL="342900" indent="-342900" algn="just">
              <a:lnSpc>
                <a:spcPct val="110000"/>
              </a:lnSpc>
              <a:buFont typeface="Wingdings" panose="05000000000000000000" charset="0"/>
              <a:buChar char="Ø"/>
            </a:pPr>
            <a:r>
              <a:rPr sz="2400"/>
              <a:t>游览区域对游客着装有要求的(如教堂、寺庙、博物馆、皇宫等)、</a:t>
            </a:r>
            <a:r>
              <a:rPr sz="2400" b="1">
                <a:solidFill>
                  <a:schemeClr val="accent1"/>
                </a:solidFill>
                <a:effectLst>
                  <a:outerShdw blurRad="38100" dist="25400" dir="5400000" algn="ctr" rotWithShape="0">
                    <a:srgbClr val="6E747A">
                      <a:alpha val="43000"/>
                    </a:srgbClr>
                  </a:outerShdw>
                </a:effectLst>
              </a:rPr>
              <a:t>导游领队</a:t>
            </a:r>
            <a:r>
              <a:rPr sz="2400"/>
              <a:t>应</a:t>
            </a:r>
            <a:r>
              <a:rPr sz="2400" b="1">
                <a:solidFill>
                  <a:srgbClr val="FF0000"/>
                </a:solidFill>
              </a:rPr>
              <a:t>提前一天</a:t>
            </a:r>
            <a:r>
              <a:rPr sz="2400"/>
              <a:t>向游客说明,提醒准备。</a:t>
            </a:r>
            <a:endParaRPr sz="2400"/>
          </a:p>
          <a:p>
            <a:pPr marL="342900" indent="-342900" algn="just">
              <a:lnSpc>
                <a:spcPct val="110000"/>
              </a:lnSpc>
              <a:buFont typeface="Wingdings" panose="05000000000000000000" charset="0"/>
              <a:buChar char="Ø"/>
            </a:pPr>
            <a:r>
              <a:rPr sz="2400" b="1">
                <a:solidFill>
                  <a:schemeClr val="accent1"/>
                </a:solidFill>
                <a:effectLst>
                  <a:outerShdw blurRad="38100" dist="25400" dir="5400000" algn="ctr" rotWithShape="0">
                    <a:srgbClr val="6E747A">
                      <a:alpha val="43000"/>
                    </a:srgbClr>
                  </a:outerShdw>
                </a:effectLst>
              </a:rPr>
              <a:t>导游领队应</a:t>
            </a:r>
            <a:r>
              <a:rPr sz="2400"/>
              <a:t>提醒游客摄影摄像时先后有序,不妨碍他人。如需拍摄他人肖像或与他人合影,应征得同意。</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271905" y="1052830"/>
            <a:ext cx="9705340" cy="56749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847850" y="1268730"/>
            <a:ext cx="8275320" cy="49733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1905" y="1124585"/>
            <a:ext cx="10316210" cy="47986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7944485" cy="362077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TextBox 38"/>
          <p:cNvSpPr txBox="1"/>
          <p:nvPr/>
        </p:nvSpPr>
        <p:spPr>
          <a:xfrm>
            <a:off x="1701165" y="2573020"/>
            <a:ext cx="7471410" cy="2066925"/>
          </a:xfrm>
          <a:prstGeom prst="rect">
            <a:avLst/>
          </a:prstGeom>
          <a:noFill/>
        </p:spPr>
        <p:txBody>
          <a:bodyPr wrap="square" lIns="0" tIns="0" rIns="0" bIns="0" rtlCol="0">
            <a:spAutoFit/>
          </a:bodyPr>
          <a:p>
            <a:pPr algn="just">
              <a:lnSpc>
                <a:spcPct val="120000"/>
              </a:lnSpc>
            </a:pPr>
            <a:r>
              <a:rPr sz="2800"/>
              <a:t>【2016年真题·单选】游览区域对旅游者着装有要求的（如教堂、寺庙、博物馆、皇宫等），导游领队应提前（   ）向旅游者说明，提醒准备。 </a:t>
            </a:r>
            <a:endParaRPr sz="2800"/>
          </a:p>
          <a:p>
            <a:pPr algn="just">
              <a:lnSpc>
                <a:spcPct val="120000"/>
              </a:lnSpc>
            </a:pPr>
            <a:r>
              <a:rPr sz="2800"/>
              <a:t>A.3 天    B.2 天    C.4 天    D.1 天 </a:t>
            </a:r>
            <a:endParaRPr sz="2800"/>
          </a:p>
        </p:txBody>
      </p:sp>
      <p:sp>
        <p:nvSpPr>
          <p:cNvPr id="8" name="矩形 93"/>
          <p:cNvSpPr/>
          <p:nvPr/>
        </p:nvSpPr>
        <p:spPr>
          <a:xfrm>
            <a:off x="1461770" y="1844040"/>
            <a:ext cx="675640" cy="72898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93"/>
          <p:cNvSpPr/>
          <p:nvPr/>
        </p:nvSpPr>
        <p:spPr>
          <a:xfrm rot="10800000">
            <a:off x="8831580" y="5060315"/>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endPar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931660" y="421640"/>
            <a:ext cx="4546600"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alt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D</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childTnLst>
                          </p:cTn>
                        </p:par>
                        <p:par>
                          <p:cTn id="21" fill="hold">
                            <p:stCondLst>
                              <p:cond delay="1149"/>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649"/>
                            </p:stCondLst>
                            <p:childTnLst>
                              <p:par>
                                <p:cTn id="37" presetID="22"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2149"/>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500" fill="hold">
                                          <p:stCondLst>
                                            <p:cond delay="0"/>
                                          </p:stCondLst>
                                        </p:cTn>
                                        <p:tgtEl>
                                          <p:spTgt spid="10"/>
                                        </p:tgtEl>
                                        <p:attrNameLst>
                                          <p:attrName>style.visibility</p:attrName>
                                        </p:attrNameLst>
                                      </p:cBhvr>
                                      <p:to>
                                        <p:strVal val="visible"/>
                                      </p:to>
                                    </p:set>
                                    <p:animEffect transition="in" filter="wedg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bldLvl="0" animBg="1"/>
      <p:bldP spid="9" grpId="0" bldLvl="0" animBg="1"/>
      <p:bldP spid="27" grpId="0"/>
      <p:bldP spid="6" grpId="0" bldLvl="0" animBg="1"/>
      <p:bldP spid="6" grpId="1" animBg="1"/>
      <p:bldP spid="10" grpId="0"/>
      <p:bldP spid="10"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9507855" cy="447103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7" name="TextBox 38"/>
          <p:cNvSpPr txBox="1"/>
          <p:nvPr/>
        </p:nvSpPr>
        <p:spPr>
          <a:xfrm>
            <a:off x="1826895" y="2127885"/>
            <a:ext cx="8750935" cy="4134485"/>
          </a:xfrm>
          <a:prstGeom prst="rect">
            <a:avLst/>
          </a:prstGeom>
          <a:noFill/>
        </p:spPr>
        <p:txBody>
          <a:bodyPr wrap="square" lIns="0" tIns="0" rIns="0" bIns="0" rtlCol="0">
            <a:spAutoFit/>
          </a:bodyPr>
          <a:p>
            <a:pPr algn="just">
              <a:lnSpc>
                <a:spcPct val="120000"/>
              </a:lnSpc>
            </a:pPr>
            <a:r>
              <a:rPr sz="2800"/>
              <a:t>【2018年真题·多选】按照《导游领队引导文明旅游规范》，导游领队引导旅游者游览时，正确的做法有（     ）。 </a:t>
            </a:r>
            <a:endParaRPr sz="2800"/>
          </a:p>
          <a:p>
            <a:pPr algn="just">
              <a:lnSpc>
                <a:spcPct val="120000"/>
              </a:lnSpc>
            </a:pPr>
            <a:r>
              <a:rPr sz="2800"/>
              <a:t>A.提醒旅游者摄影摄像时先后有序，不妨碍他人</a:t>
            </a:r>
            <a:endParaRPr sz="2800"/>
          </a:p>
          <a:p>
            <a:pPr algn="just">
              <a:lnSpc>
                <a:spcPct val="120000"/>
              </a:lnSpc>
            </a:pPr>
            <a:r>
              <a:rPr sz="2800"/>
              <a:t>B.提示旅游者爱护环境、不进入未开放区域</a:t>
            </a:r>
            <a:endParaRPr sz="2800"/>
          </a:p>
          <a:p>
            <a:pPr algn="just">
              <a:lnSpc>
                <a:spcPct val="120000"/>
              </a:lnSpc>
            </a:pPr>
            <a:r>
              <a:rPr sz="2800"/>
              <a:t>C.游览区域对着装有要求的，应在出发前提醒旅游者</a:t>
            </a:r>
            <a:endParaRPr sz="2800"/>
          </a:p>
          <a:p>
            <a:pPr algn="just">
              <a:lnSpc>
                <a:spcPct val="120000"/>
              </a:lnSpc>
            </a:pPr>
            <a:r>
              <a:rPr sz="2800"/>
              <a:t>D.提示旅游者爱护公物、保护文物</a:t>
            </a:r>
            <a:endParaRPr sz="2800"/>
          </a:p>
          <a:p>
            <a:pPr algn="just">
              <a:lnSpc>
                <a:spcPct val="120000"/>
              </a:lnSpc>
            </a:pPr>
            <a:r>
              <a:rPr sz="2800"/>
              <a:t>E.提醒旅游者遵守游览场所规则</a:t>
            </a:r>
            <a:endParaRPr sz="2800"/>
          </a:p>
        </p:txBody>
      </p:sp>
      <p:sp>
        <p:nvSpPr>
          <p:cNvPr id="8" name="矩形 93"/>
          <p:cNvSpPr/>
          <p:nvPr/>
        </p:nvSpPr>
        <p:spPr>
          <a:xfrm>
            <a:off x="1461770" y="1844040"/>
            <a:ext cx="675640" cy="72898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93"/>
          <p:cNvSpPr/>
          <p:nvPr/>
        </p:nvSpPr>
        <p:spPr>
          <a:xfrm rot="10800000">
            <a:off x="10459720" y="5861050"/>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endPar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931660" y="421640"/>
            <a:ext cx="4546600"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alt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A</a:t>
            </a:r>
            <a:r>
              <a:rPr lang="en-US" sz="40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BDE</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sp>
        <p:nvSpPr>
          <p:cNvPr id="13326" name="AutoShape 4"/>
          <p:cNvSpPr/>
          <p:nvPr/>
        </p:nvSpPr>
        <p:spPr>
          <a:xfrm>
            <a:off x="7997190" y="5223510"/>
            <a:ext cx="3267710" cy="481330"/>
          </a:xfrm>
          <a:prstGeom prst="roundRect">
            <a:avLst>
              <a:gd name="adj" fmla="val 16667"/>
            </a:avLst>
          </a:prstGeom>
          <a:solidFill>
            <a:srgbClr val="FFFFFF">
              <a:alpha val="89803"/>
            </a:srgbClr>
          </a:solidFill>
          <a:ln w="63500" cap="flat" cmpd="sng">
            <a:pattFill prst="shingle">
              <a:fgClr>
                <a:srgbClr val="CC99FF"/>
              </a:fgClr>
              <a:bgClr>
                <a:srgbClr val="FFFFFF"/>
              </a:bgClr>
            </a:pattFill>
            <a:prstDash val="solid"/>
            <a:headEnd type="none" w="med" len="med"/>
            <a:tailEnd type="none" w="med" len="med"/>
          </a:ln>
        </p:spPr>
        <p:txBody>
          <a:bodyPr anchor="ctr"/>
          <a:p>
            <a:r>
              <a:rPr sz="2400" b="1">
                <a:solidFill>
                  <a:schemeClr val="accent1"/>
                </a:solidFill>
                <a:latin typeface="方正姚体" panose="02010601030101010101" charset="-122"/>
                <a:ea typeface="方正姚体" panose="02010601030101010101" charset="-122"/>
                <a:cs typeface="方正姚体" panose="02010601030101010101" charset="-122"/>
                <a:sym typeface="+mn-ea"/>
              </a:rPr>
              <a:t>出发前</a:t>
            </a:r>
            <a:r>
              <a:rPr lang="en-US" altLang="zh-CN" sz="2400" b="1" dirty="0">
                <a:solidFill>
                  <a:schemeClr val="accent1"/>
                </a:solidFill>
                <a:latin typeface="方正姚体" panose="02010601030101010101" charset="-122"/>
                <a:ea typeface="方正姚体" panose="02010601030101010101" charset="-122"/>
                <a:cs typeface="方正姚体" panose="02010601030101010101" charset="-122"/>
              </a:rPr>
              <a:t>----</a:t>
            </a:r>
            <a:r>
              <a:rPr lang="zh-CN" altLang="en-US" sz="2400" b="1" dirty="0">
                <a:solidFill>
                  <a:schemeClr val="accent1"/>
                </a:solidFill>
                <a:latin typeface="方正姚体" panose="02010601030101010101" charset="-122"/>
                <a:ea typeface="方正姚体" panose="02010601030101010101" charset="-122"/>
                <a:cs typeface="方正姚体" panose="02010601030101010101" charset="-122"/>
              </a:rPr>
              <a:t>提前一天</a:t>
            </a:r>
            <a:endParaRPr lang="zh-CN" altLang="en-US" sz="2400" b="1" dirty="0">
              <a:solidFill>
                <a:schemeClr val="accent1"/>
              </a:solidFill>
              <a:latin typeface="方正姚体" panose="02010601030101010101" charset="-122"/>
              <a:ea typeface="方正姚体" panose="02010601030101010101" charset="-122"/>
              <a:cs typeface="方正姚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childTnLst>
                          </p:cTn>
                        </p:par>
                        <p:par>
                          <p:cTn id="21" fill="hold">
                            <p:stCondLst>
                              <p:cond delay="1149"/>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anim calcmode="lin" valueType="num">
                                      <p:cBhvr>
                                        <p:cTn id="34" dur="500" fill="hold"/>
                                        <p:tgtEl>
                                          <p:spTgt spid="9"/>
                                        </p:tgtEl>
                                        <p:attrNameLst>
                                          <p:attrName>ppt_x</p:attrName>
                                        </p:attrNameLst>
                                      </p:cBhvr>
                                      <p:tavLst>
                                        <p:tav tm="0">
                                          <p:val>
                                            <p:fltVal val="0.5"/>
                                          </p:val>
                                        </p:tav>
                                        <p:tav tm="100000">
                                          <p:val>
                                            <p:strVal val="#ppt_x"/>
                                          </p:val>
                                        </p:tav>
                                      </p:tavLst>
                                    </p:anim>
                                    <p:anim calcmode="lin" valueType="num">
                                      <p:cBhvr>
                                        <p:cTn id="35" dur="500" fill="hold"/>
                                        <p:tgtEl>
                                          <p:spTgt spid="9"/>
                                        </p:tgtEl>
                                        <p:attrNameLst>
                                          <p:attrName>ppt_y</p:attrName>
                                        </p:attrNameLst>
                                      </p:cBhvr>
                                      <p:tavLst>
                                        <p:tav tm="0">
                                          <p:val>
                                            <p:fltVal val="0.5"/>
                                          </p:val>
                                        </p:tav>
                                        <p:tav tm="100000">
                                          <p:val>
                                            <p:strVal val="#ppt_y"/>
                                          </p:val>
                                        </p:tav>
                                      </p:tavLst>
                                    </p:anim>
                                  </p:childTnLst>
                                </p:cTn>
                              </p:par>
                            </p:childTnLst>
                          </p:cTn>
                        </p:par>
                        <p:par>
                          <p:cTn id="36" fill="hold">
                            <p:stCondLst>
                              <p:cond delay="1649"/>
                            </p:stCondLst>
                            <p:childTnLst>
                              <p:par>
                                <p:cTn id="37" presetID="22" presetClass="entr" presetSubtype="1"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par>
                          <p:cTn id="40" fill="hold">
                            <p:stCondLst>
                              <p:cond delay="2149"/>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500" fill="hold">
                                          <p:stCondLst>
                                            <p:cond delay="0"/>
                                          </p:stCondLst>
                                        </p:cTn>
                                        <p:tgtEl>
                                          <p:spTgt spid="10"/>
                                        </p:tgtEl>
                                        <p:attrNameLst>
                                          <p:attrName>style.visibility</p:attrName>
                                        </p:attrNameLst>
                                      </p:cBhvr>
                                      <p:to>
                                        <p:strVal val="visible"/>
                                      </p:to>
                                    </p:set>
                                    <p:animEffect transition="in" filter="wedg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Effect transition="in" filter="fade">
                                      <p:cBhvr>
                                        <p:cTn id="53" dur="1000"/>
                                        <p:tgtEl>
                                          <p:spTgt spid="13326"/>
                                        </p:tgtEl>
                                      </p:cBhvr>
                                    </p:animEffect>
                                    <p:anim calcmode="lin" valueType="num">
                                      <p:cBhvr>
                                        <p:cTn id="54" dur="1000" fill="hold"/>
                                        <p:tgtEl>
                                          <p:spTgt spid="13326"/>
                                        </p:tgtEl>
                                        <p:attrNameLst>
                                          <p:attrName>ppt_x</p:attrName>
                                        </p:attrNameLst>
                                      </p:cBhvr>
                                      <p:tavLst>
                                        <p:tav tm="0">
                                          <p:val>
                                            <p:strVal val="#ppt_x"/>
                                          </p:val>
                                        </p:tav>
                                        <p:tav tm="100000">
                                          <p:val>
                                            <p:strVal val="#ppt_x"/>
                                          </p:val>
                                        </p:tav>
                                      </p:tavLst>
                                    </p:anim>
                                    <p:anim calcmode="lin" valueType="num">
                                      <p:cBhvr>
                                        <p:cTn id="55" dur="1000" fill="hold"/>
                                        <p:tgtEl>
                                          <p:spTgt spid="133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p:bldP spid="8" grpId="0" bldLvl="0" animBg="1"/>
      <p:bldP spid="9" grpId="0" bldLvl="0" animBg="1"/>
      <p:bldP spid="27" grpId="0"/>
      <p:bldP spid="6" grpId="0" bldLvl="0" animBg="1"/>
      <p:bldP spid="6" grpId="1" animBg="1"/>
      <p:bldP spid="10" grpId="0"/>
      <p:bldP spid="10" grpId="1"/>
      <p:bldP spid="13326"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3"/>
          <p:cNvGrpSpPr/>
          <p:nvPr/>
        </p:nvGrpSpPr>
        <p:grpSpPr>
          <a:xfrm>
            <a:off x="233045" y="156845"/>
            <a:ext cx="894080" cy="848995"/>
            <a:chOff x="5526407" y="1696816"/>
            <a:chExt cx="1191141" cy="1191141"/>
          </a:xfrm>
          <a:solidFill>
            <a:srgbClr val="FF99FF"/>
          </a:solidFill>
        </p:grpSpPr>
        <p:sp>
          <p:nvSpPr>
            <p:cNvPr id="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9050" tIns="19050" rIns="19050" bIns="19050" anchor="ctr"/>
            <a:p>
              <a:pPr lvl="0"/>
              <a:endParaRPr sz="1300"/>
            </a:p>
          </p:txBody>
        </p:sp>
        <p:sp>
          <p:nvSpPr>
            <p:cNvPr id="5" name="Shape 1804"/>
            <p:cNvSpPr/>
            <p:nvPr/>
          </p:nvSpPr>
          <p:spPr>
            <a:xfrm>
              <a:off x="5941990"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C000"/>
            </a:solidFill>
            <a:ln w="12700">
              <a:miter lim="400000"/>
            </a:ln>
          </p:spPr>
          <p:txBody>
            <a:bodyPr lIns="0" tIns="0" rIns="0" bIns="0" anchor="ctr"/>
            <a:p>
              <a:pPr lvl="0"/>
              <a:endParaRPr sz="1300"/>
            </a:p>
          </p:txBody>
        </p:sp>
      </p:grpSp>
      <p:sp>
        <p:nvSpPr>
          <p:cNvPr id="6" name="Freeform 6"/>
          <p:cNvSpPr/>
          <p:nvPr/>
        </p:nvSpPr>
        <p:spPr bwMode="auto">
          <a:xfrm>
            <a:off x="243840" y="156845"/>
            <a:ext cx="938530" cy="817245"/>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FF99FF"/>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pPr>
            <a:endParaRPr lang="en-US" sz="2100" kern="0" dirty="0">
              <a:solidFill>
                <a:schemeClr val="tx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56385" y="1959610"/>
            <a:ext cx="9507855" cy="447103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9" name="矩形 93"/>
          <p:cNvSpPr/>
          <p:nvPr/>
        </p:nvSpPr>
        <p:spPr>
          <a:xfrm rot="10800000">
            <a:off x="10459720" y="5861050"/>
            <a:ext cx="746760" cy="65786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itle 1"/>
          <p:cNvSpPr txBox="1"/>
          <p:nvPr/>
        </p:nvSpPr>
        <p:spPr>
          <a:xfrm>
            <a:off x="1344295" y="391795"/>
            <a:ext cx="2129790" cy="582295"/>
          </a:xfrm>
          <a:prstGeom prst="rect">
            <a:avLst/>
          </a:prstGeom>
        </p:spPr>
        <p:txBody>
          <a:bodyPr lIns="0" rIns="0" anchor="ctr">
            <a:noAutofit/>
            <a:scene3d>
              <a:camera prst="orthographicFront"/>
              <a:lightRig rig="threePt" dir="t"/>
            </a:scene3d>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dist"/>
            <a:r>
              <a:rPr lang="zh-CN" altLang="en-GB"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历年真题</a:t>
            </a:r>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2024</a:t>
            </a:r>
            <a:endPar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文本框 9"/>
          <p:cNvSpPr txBox="1"/>
          <p:nvPr/>
        </p:nvSpPr>
        <p:spPr>
          <a:xfrm>
            <a:off x="6931660" y="421640"/>
            <a:ext cx="4546600" cy="706755"/>
          </a:xfrm>
          <a:prstGeom prst="rect">
            <a:avLst/>
          </a:prstGeom>
          <a:noFill/>
        </p:spPr>
        <p:txBody>
          <a:bodyPr wrap="square" rtlCol="0" anchor="t">
            <a:spAutoFit/>
          </a:bodyPr>
          <a:p>
            <a:pPr indent="0"/>
            <a:r>
              <a:rPr 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【答案】</a:t>
            </a:r>
            <a:r>
              <a:rPr lang="en-US" altLang="zh-CN"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宋体" panose="02010600030101010101" pitchFamily="2" charset="-122"/>
                <a:sym typeface="+mn-ea"/>
              </a:rPr>
              <a:t>C</a:t>
            </a:r>
            <a:r>
              <a:rPr lang="en-US" sz="400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rPr>
              <a:t>DE</a:t>
            </a:r>
            <a:endParaRPr lang="en-US" altLang="en-US" sz="4000" dirty="0" smtClean="0">
              <a:solidFill>
                <a:schemeClr val="accent1"/>
              </a:solidFill>
              <a:effectLst>
                <a:outerShdw blurRad="38100" dist="25400" dir="5400000" algn="ctr" rotWithShape="0">
                  <a:srgbClr val="6E747A">
                    <a:alpha val="43000"/>
                  </a:srgbClr>
                </a:outerShdw>
              </a:effectLst>
              <a:latin typeface="方正粗黑宋简体" panose="02000000000000000000" charset="-122"/>
              <a:ea typeface="方正粗黑宋简体" panose="02000000000000000000" charset="-122"/>
              <a:sym typeface="+mn-ea"/>
            </a:endParaRPr>
          </a:p>
        </p:txBody>
      </p:sp>
      <p:pic>
        <p:nvPicPr>
          <p:cNvPr id="11" name="图片 10"/>
          <p:cNvPicPr>
            <a:picLocks noChangeAspect="1"/>
          </p:cNvPicPr>
          <p:nvPr/>
        </p:nvPicPr>
        <p:blipFill>
          <a:blip r:embed="rId1"/>
          <a:stretch>
            <a:fillRect/>
          </a:stretch>
        </p:blipFill>
        <p:spPr>
          <a:xfrm>
            <a:off x="1631950" y="2060575"/>
            <a:ext cx="9119235" cy="42627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7"/>
                                        </p:tgtEl>
                                        <p:attrNameLst>
                                          <p:attrName>ppt_y</p:attrName>
                                        </p:attrNameLst>
                                      </p:cBhvr>
                                      <p:tavLst>
                                        <p:tav tm="0">
                                          <p:val>
                                            <p:strVal val="#ppt_y"/>
                                          </p:val>
                                        </p:tav>
                                        <p:tav tm="100000">
                                          <p:val>
                                            <p:strVal val="#ppt_y"/>
                                          </p:val>
                                        </p:tav>
                                      </p:tavLst>
                                    </p:anim>
                                    <p:anim calcmode="lin" valueType="num">
                                      <p:cBhvr>
                                        <p:cTn id="1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7"/>
                                        </p:tgtEl>
                                      </p:cBhvr>
                                    </p:animEffect>
                                  </p:childTnLst>
                                </p:cTn>
                              </p:par>
                              <p:par>
                                <p:cTn id="21" presetID="53" presetClass="entr" presetSubtype="52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anim calcmode="lin" valueType="num">
                                      <p:cBhvr>
                                        <p:cTn id="26" dur="500" fill="hold"/>
                                        <p:tgtEl>
                                          <p:spTgt spid="9"/>
                                        </p:tgtEl>
                                        <p:attrNameLst>
                                          <p:attrName>ppt_x</p:attrName>
                                        </p:attrNameLst>
                                      </p:cBhvr>
                                      <p:tavLst>
                                        <p:tav tm="0">
                                          <p:val>
                                            <p:fltVal val="0.5"/>
                                          </p:val>
                                        </p:tav>
                                        <p:tav tm="100000">
                                          <p:val>
                                            <p:strVal val="#ppt_x"/>
                                          </p:val>
                                        </p:tav>
                                      </p:tavLst>
                                    </p:anim>
                                    <p:anim calcmode="lin" valueType="num">
                                      <p:cBhvr>
                                        <p:cTn id="27" dur="500" fill="hold"/>
                                        <p:tgtEl>
                                          <p:spTgt spid="9"/>
                                        </p:tgtEl>
                                        <p:attrNameLst>
                                          <p:attrName>ppt_y</p:attrName>
                                        </p:attrNameLst>
                                      </p:cBhvr>
                                      <p:tavLst>
                                        <p:tav tm="0">
                                          <p:val>
                                            <p:fltVal val="0.5"/>
                                          </p:val>
                                        </p:tav>
                                        <p:tav tm="100000">
                                          <p:val>
                                            <p:strVal val="#ppt_y"/>
                                          </p:val>
                                        </p:tav>
                                      </p:tavLst>
                                    </p:anim>
                                  </p:childTnLst>
                                </p:cTn>
                              </p:par>
                            </p:childTnLst>
                          </p:cTn>
                        </p:par>
                        <p:par>
                          <p:cTn id="28" fill="hold">
                            <p:stCondLst>
                              <p:cond delay="1399"/>
                            </p:stCondLst>
                            <p:childTnLst>
                              <p:par>
                                <p:cTn id="29" presetID="22" presetClass="entr" presetSubtype="1"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500" fill="hold">
                                          <p:stCondLst>
                                            <p:cond delay="0"/>
                                          </p:stCondLst>
                                        </p:cTn>
                                        <p:tgtEl>
                                          <p:spTgt spid="10"/>
                                        </p:tgtEl>
                                        <p:attrNameLst>
                                          <p:attrName>style.visibility</p:attrName>
                                        </p:attrNameLst>
                                      </p:cBhvr>
                                      <p:to>
                                        <p:strVal val="visible"/>
                                      </p:to>
                                    </p:set>
                                    <p:animEffect transition="in" filter="wedg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ldLvl="0" animBg="1"/>
      <p:bldP spid="27" grpId="0"/>
      <p:bldP spid="6" grpId="0" bldLvl="0" animBg="1"/>
      <p:bldP spid="6" grpId="1" animBg="1"/>
      <p:bldP spid="10" grpId="0"/>
      <p:bldP spid="10"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344670" y="474980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41595" y="933450"/>
            <a:ext cx="6267450" cy="493776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43830" y="1299845"/>
            <a:ext cx="5880100" cy="426466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应组织游客安全、有序、文明、理性地参与娱乐活动。</a:t>
            </a:r>
            <a:endParaRPr sz="2800"/>
          </a:p>
          <a:p>
            <a:pPr marL="342900" indent="-342900" algn="just">
              <a:lnSpc>
                <a:spcPct val="11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应提示游客观赏演艺、比赛类活动时遵守秩序:例如按时入场、有序出入。</a:t>
            </a:r>
            <a:endParaRPr sz="2800"/>
          </a:p>
          <a:p>
            <a:pPr marL="342900" indent="-342900" algn="just">
              <a:lnSpc>
                <a:spcPct val="110000"/>
              </a:lnSpc>
              <a:buFont typeface="Wingdings" panose="05000000000000000000" charset="0"/>
              <a:buChar char="Ø"/>
            </a:pPr>
            <a:r>
              <a:rPr sz="2800"/>
              <a:t>中途入场或离席以及鼓掌喝彩应合乎时宜。</a:t>
            </a:r>
            <a:endParaRPr sz="2800"/>
          </a:p>
          <a:p>
            <a:pPr marL="342900" indent="-342900" algn="just">
              <a:lnSpc>
                <a:spcPct val="110000"/>
              </a:lnSpc>
              <a:buFont typeface="Wingdings" panose="05000000000000000000" charset="0"/>
              <a:buChar char="Ø"/>
            </a:pPr>
            <a:r>
              <a:rPr sz="2800"/>
              <a:t>根据要求使用摄像摄影设备,慎用闪光灯。</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478091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60645" y="932815"/>
            <a:ext cx="6363970" cy="501904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34305" y="1022350"/>
            <a:ext cx="5880100" cy="473837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应提示游客观看体育比赛时,尊重参赛选手和栽判,遵守赛场秩序。</a:t>
            </a:r>
            <a:endParaRPr sz="2800"/>
          </a:p>
          <a:p>
            <a:pPr marL="342900" indent="-342900" algn="just">
              <a:lnSpc>
                <a:spcPct val="110000"/>
              </a:lnSpc>
              <a:buFont typeface="Wingdings" panose="05000000000000000000" charset="0"/>
              <a:buChar char="Ø"/>
            </a:pPr>
            <a:r>
              <a:rPr sz="2800"/>
              <a:t>游客参加涉水娱乐活动的,</a:t>
            </a:r>
            <a:r>
              <a:rPr sz="2800" b="1">
                <a:solidFill>
                  <a:schemeClr val="accent1"/>
                </a:solidFill>
                <a:effectLst>
                  <a:outerShdw blurRad="38100" dist="25400" dir="5400000" algn="ctr" rotWithShape="0">
                    <a:srgbClr val="6E747A">
                      <a:alpha val="43000"/>
                    </a:srgbClr>
                  </a:outerShdw>
                </a:effectLst>
              </a:rPr>
              <a:t>导游领队</a:t>
            </a:r>
            <a:r>
              <a:rPr sz="2800"/>
              <a:t>应事先提示游客听从工作人员指挥,注意安全,爱护环境。</a:t>
            </a:r>
            <a:endParaRPr sz="2800"/>
          </a:p>
          <a:p>
            <a:pPr marL="342900" indent="-342900" algn="just">
              <a:lnSpc>
                <a:spcPct val="11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应提示游客在参加和其他游客、工作人员互动活动时,文明参与、大方得体,并在活动结束后对工作人员表示感谢,礼貌话别。</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343660" y="1052830"/>
            <a:ext cx="9542145" cy="55054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271905" y="1124585"/>
            <a:ext cx="10081895" cy="36417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532638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60645" y="932815"/>
            <a:ext cx="6363970" cy="501904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34305" y="996315"/>
            <a:ext cx="5880100" cy="3100705"/>
          </a:xfrm>
          <a:prstGeom prst="rect">
            <a:avLst/>
          </a:prstGeom>
          <a:noFill/>
        </p:spPr>
        <p:txBody>
          <a:bodyPr wrap="square" lIns="0" tIns="0" rIns="0" bIns="0" rtlCol="0">
            <a:spAutoFit/>
          </a:bodyPr>
          <a:p>
            <a:pPr marL="342900" indent="-342900" algn="just">
              <a:lnSpc>
                <a:spcPct val="12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应提醒游客理性、诚信消费,适度议价,善意待人,遵守契约。</a:t>
            </a:r>
            <a:endParaRPr sz="2800"/>
          </a:p>
          <a:p>
            <a:pPr marL="342900" indent="-342900" algn="just">
              <a:lnSpc>
                <a:spcPct val="12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应提醒游客遵守购物场所规范,保持购物场所秩序,不哄抢喧哗,试吃试用商品应征得同意,不随意占用购物场所非公共区域的休息座椅。</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443095" y="5326380"/>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60645" y="2134870"/>
            <a:ext cx="6363970" cy="381698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340350" y="2513330"/>
            <a:ext cx="5880100" cy="3100705"/>
          </a:xfrm>
          <a:prstGeom prst="rect">
            <a:avLst/>
          </a:prstGeom>
          <a:noFill/>
        </p:spPr>
        <p:txBody>
          <a:bodyPr wrap="square" lIns="0" tIns="0" rIns="0" bIns="0" rtlCol="0">
            <a:spAutoFit/>
          </a:bodyPr>
          <a:p>
            <a:pPr marL="342900" indent="-342900" algn="just">
              <a:lnSpc>
                <a:spcPct val="12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应提醒游客尊重购物场所购物数量限制。</a:t>
            </a:r>
            <a:endParaRPr sz="2800"/>
          </a:p>
          <a:p>
            <a:pPr marL="342900" indent="-342900" algn="just">
              <a:lnSpc>
                <a:spcPct val="120000"/>
              </a:lnSpc>
              <a:buFont typeface="Wingdings" panose="05000000000000000000" charset="0"/>
              <a:buChar char="Ø"/>
            </a:pPr>
            <a:r>
              <a:rPr sz="2800"/>
              <a:t>在购物活动前,</a:t>
            </a:r>
            <a:r>
              <a:rPr sz="2800" b="1">
                <a:solidFill>
                  <a:schemeClr val="accent1"/>
                </a:solidFill>
                <a:effectLst>
                  <a:outerShdw blurRad="38100" dist="25400" dir="5400000" algn="ctr" rotWithShape="0">
                    <a:srgbClr val="6E747A">
                      <a:alpha val="43000"/>
                    </a:srgbClr>
                  </a:outerShdw>
                </a:effectLst>
              </a:rPr>
              <a:t>导游领队</a:t>
            </a:r>
            <a:r>
              <a:rPr sz="2800"/>
              <a:t>应提醒游客购物活动结束时间和购物结束后的集合地点,避免因游客迟到、拖延而引发的不文明现象。</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83615" y="1341120"/>
            <a:ext cx="9874885" cy="50336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3936365" y="332740"/>
            <a:ext cx="8221345" cy="60178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00880" y="606742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60645" y="932815"/>
            <a:ext cx="6565900" cy="53943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34305" y="1022350"/>
            <a:ext cx="5880100" cy="5167630"/>
          </a:xfrm>
          <a:prstGeom prst="rect">
            <a:avLst/>
          </a:prstGeom>
          <a:noFill/>
        </p:spPr>
        <p:txBody>
          <a:bodyPr wrap="square" lIns="0" tIns="0" rIns="0" bIns="0" rtlCol="0">
            <a:spAutoFit/>
          </a:bodyPr>
          <a:p>
            <a:pPr marL="342900" indent="-342900" algn="just">
              <a:lnSpc>
                <a:spcPct val="120000"/>
              </a:lnSpc>
              <a:buFont typeface="Wingdings" panose="05000000000000000000" charset="0"/>
              <a:buChar char="Ø"/>
            </a:pPr>
            <a:r>
              <a:rPr sz="2800"/>
              <a:t>在旅游过程中,</a:t>
            </a:r>
            <a:r>
              <a:rPr sz="2800" b="1">
                <a:solidFill>
                  <a:schemeClr val="accent1"/>
                </a:solidFill>
                <a:effectLst>
                  <a:outerShdw blurRad="38100" dist="25400" dir="5400000" algn="ctr" rotWithShape="0">
                    <a:srgbClr val="6E747A">
                      <a:alpha val="43000"/>
                    </a:srgbClr>
                  </a:outerShdw>
                </a:effectLst>
              </a:rPr>
              <a:t>导游领队</a:t>
            </a:r>
            <a:r>
              <a:rPr sz="2800"/>
              <a:t>应提示游客正确使用卫生设施;</a:t>
            </a:r>
            <a:endParaRPr sz="2800"/>
          </a:p>
          <a:p>
            <a:pPr marL="342900" indent="-342900" algn="just">
              <a:lnSpc>
                <a:spcPct val="120000"/>
              </a:lnSpc>
              <a:buFont typeface="Wingdings" panose="05000000000000000000" charset="0"/>
              <a:buChar char="Ø"/>
            </a:pPr>
            <a:r>
              <a:rPr sz="2800"/>
              <a:t>在如厕习惯特别的国家、地区,或卫生设施操作复杂的,</a:t>
            </a:r>
            <a:r>
              <a:rPr sz="2800" b="1">
                <a:solidFill>
                  <a:schemeClr val="accent1"/>
                </a:solidFill>
                <a:effectLst>
                  <a:outerShdw blurRad="38100" dist="25400" dir="5400000" algn="ctr" rotWithShape="0">
                    <a:srgbClr val="6E747A">
                      <a:alpha val="43000"/>
                    </a:srgbClr>
                  </a:outerShdw>
                </a:effectLst>
              </a:rPr>
              <a:t>导游领队</a:t>
            </a:r>
            <a:r>
              <a:rPr sz="2800"/>
              <a:t>应向游客进行相应说明。</a:t>
            </a:r>
            <a:endParaRPr sz="2800"/>
          </a:p>
          <a:p>
            <a:pPr marL="342900" indent="-342900" algn="just">
              <a:lnSpc>
                <a:spcPct val="12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800"/>
              <a:t>应提示游客维护卫生设施清洁,适度取用公共卫生用品,并遵照相关提示和说明不在卫生间抽烟或随意丢弃废弃物,不随意占用残障人士专用设施。</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00880" y="606742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70170" y="2958465"/>
            <a:ext cx="6363970" cy="298005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73040" y="3126105"/>
            <a:ext cx="5880100" cy="2583815"/>
          </a:xfrm>
          <a:prstGeom prst="rect">
            <a:avLst/>
          </a:prstGeom>
          <a:noFill/>
        </p:spPr>
        <p:txBody>
          <a:bodyPr wrap="square" lIns="0" tIns="0" rIns="0" bIns="0" rtlCol="0">
            <a:spAutoFit/>
          </a:bodyPr>
          <a:p>
            <a:pPr marL="342900" indent="-342900" algn="just">
              <a:lnSpc>
                <a:spcPct val="120000"/>
              </a:lnSpc>
              <a:buFont typeface="Wingdings" panose="05000000000000000000" charset="0"/>
              <a:buChar char="Ø"/>
            </a:pPr>
            <a:r>
              <a:rPr sz="2800"/>
              <a:t>在乘坐长途汽车前,</a:t>
            </a:r>
            <a:r>
              <a:rPr sz="2800" b="1">
                <a:solidFill>
                  <a:schemeClr val="accent1"/>
                </a:solidFill>
                <a:effectLst>
                  <a:outerShdw blurRad="38100" dist="25400" dir="5400000" algn="ctr" rotWithShape="0">
                    <a:srgbClr val="6E747A">
                      <a:alpha val="43000"/>
                    </a:srgbClr>
                  </a:outerShdw>
                </a:effectLst>
              </a:rPr>
              <a:t>导游领队</a:t>
            </a:r>
            <a:r>
              <a:rPr sz="2800"/>
              <a:t>应提示游客行车时间,提醒游客提前上卫生间。</a:t>
            </a:r>
            <a:endParaRPr sz="2800"/>
          </a:p>
          <a:p>
            <a:pPr marL="342900" indent="-342900" algn="just">
              <a:lnSpc>
                <a:spcPct val="120000"/>
              </a:lnSpc>
              <a:buFont typeface="Wingdings" panose="05000000000000000000" charset="0"/>
              <a:buChar char="Ø"/>
            </a:pPr>
            <a:r>
              <a:rPr sz="2800"/>
              <a:t>在长途行车过程中,</a:t>
            </a:r>
            <a:r>
              <a:rPr sz="2800" b="1">
                <a:solidFill>
                  <a:schemeClr val="accent1"/>
                </a:solidFill>
                <a:effectLst>
                  <a:outerShdw blurRad="38100" dist="25400" dir="5400000" algn="ctr" rotWithShape="0">
                    <a:srgbClr val="6E747A">
                      <a:alpha val="43000"/>
                    </a:srgbClr>
                  </a:outerShdw>
                </a:effectLst>
              </a:rPr>
              <a:t>导游领队</a:t>
            </a:r>
            <a:r>
              <a:rPr sz="2800"/>
              <a:t>应与司机协调,在中途安排停车如厕。</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198755" y="215265"/>
            <a:ext cx="323850" cy="323850"/>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60680" y="364490"/>
            <a:ext cx="269875" cy="2698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41" name="矩形 40"/>
          <p:cNvSpPr/>
          <p:nvPr/>
        </p:nvSpPr>
        <p:spPr>
          <a:xfrm>
            <a:off x="832485" y="113665"/>
            <a:ext cx="2880360" cy="600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sz="2800" dirty="0" smtClean="0">
                <a:latin typeface="微软雅黑" panose="020B0503020204020204" pitchFamily="34" charset="-122"/>
                <a:ea typeface="微软雅黑" panose="020B0503020204020204" pitchFamily="34" charset="-122"/>
              </a:rPr>
              <a:t>具体规范</a:t>
            </a:r>
            <a:endParaRPr lang="zh-CN" altLang="en-US" sz="2800" dirty="0" smtClean="0">
              <a:latin typeface="微软雅黑" panose="020B0503020204020204" pitchFamily="34" charset="-122"/>
              <a:ea typeface="微软雅黑" panose="020B0503020204020204" pitchFamily="34" charset="-122"/>
            </a:endParaRPr>
          </a:p>
        </p:txBody>
      </p:sp>
      <p:sp>
        <p:nvSpPr>
          <p:cNvPr id="5" name="TextBox 30"/>
          <p:cNvSpPr txBox="1"/>
          <p:nvPr/>
        </p:nvSpPr>
        <p:spPr>
          <a:xfrm>
            <a:off x="3914775" y="250825"/>
            <a:ext cx="528320" cy="497840"/>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一</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1" name="Freeform 8"/>
          <p:cNvSpPr/>
          <p:nvPr/>
        </p:nvSpPr>
        <p:spPr bwMode="auto">
          <a:xfrm>
            <a:off x="3765550" y="113665"/>
            <a:ext cx="875030" cy="720725"/>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0B05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7" name="Shape 2015"/>
          <p:cNvSpPr/>
          <p:nvPr/>
        </p:nvSpPr>
        <p:spPr>
          <a:xfrm>
            <a:off x="247015" y="996315"/>
            <a:ext cx="410591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1.出行前</a:t>
            </a:r>
            <a:endParaRPr lang="en-US" sz="2800"/>
          </a:p>
        </p:txBody>
      </p:sp>
      <p:sp>
        <p:nvSpPr>
          <p:cNvPr id="8" name="Shape 2015"/>
          <p:cNvSpPr/>
          <p:nvPr/>
        </p:nvSpPr>
        <p:spPr>
          <a:xfrm>
            <a:off x="247015" y="1701165"/>
            <a:ext cx="4106545"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2.登机(车、船)与出入口岸</a:t>
            </a:r>
            <a:endParaRPr lang="en-US" sz="2800"/>
          </a:p>
        </p:txBody>
      </p:sp>
      <p:sp>
        <p:nvSpPr>
          <p:cNvPr id="2" name="Shape 2015"/>
          <p:cNvSpPr/>
          <p:nvPr/>
        </p:nvSpPr>
        <p:spPr>
          <a:xfrm>
            <a:off x="247015" y="2300605"/>
            <a:ext cx="4097655"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3.乘坐公共交通工具</a:t>
            </a:r>
            <a:endParaRPr lang="en-US" sz="2800"/>
          </a:p>
        </p:txBody>
      </p:sp>
      <p:sp>
        <p:nvSpPr>
          <p:cNvPr id="12" name="Shape 2015"/>
          <p:cNvSpPr/>
          <p:nvPr/>
        </p:nvSpPr>
        <p:spPr>
          <a:xfrm>
            <a:off x="280670" y="2869565"/>
            <a:ext cx="409829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4.住宿</a:t>
            </a:r>
            <a:endParaRPr lang="en-US" sz="2800"/>
          </a:p>
        </p:txBody>
      </p:sp>
      <p:sp>
        <p:nvSpPr>
          <p:cNvPr id="18" name="Shape 2015"/>
          <p:cNvSpPr/>
          <p:nvPr/>
        </p:nvSpPr>
        <p:spPr>
          <a:xfrm>
            <a:off x="285115" y="3540125"/>
            <a:ext cx="4088130" cy="513715"/>
          </a:xfrm>
          <a:prstGeom prst="roundRect">
            <a:avLst>
              <a:gd name="adj" fmla="val 6918"/>
            </a:avLst>
          </a:prstGeom>
          <a:ln>
            <a:solidFill>
              <a:srgbClr val="FF99FF"/>
            </a:solidFill>
          </a:ln>
        </p:spPr>
        <p:style>
          <a:lnRef idx="2">
            <a:schemeClr val="accent1"/>
          </a:lnRef>
          <a:fillRef idx="1">
            <a:schemeClr val="lt1"/>
          </a:fillRef>
          <a:effectRef idx="0">
            <a:schemeClr val="accent1"/>
          </a:effectRef>
          <a:fontRef idx="minor">
            <a:schemeClr val="dk1"/>
          </a:fontRef>
        </p:style>
        <p:txBody>
          <a:bodyPr lIns="14288" tIns="14288" rIns="14288" bIns="14288" anchor="ctr"/>
          <a:p>
            <a:pPr lvl="0" algn="ctr"/>
            <a:r>
              <a:rPr lang="en-US" sz="2800"/>
              <a:t>5.餐饮    </a:t>
            </a:r>
            <a:endParaRPr lang="en-US" sz="2800"/>
          </a:p>
        </p:txBody>
      </p:sp>
      <p:sp>
        <p:nvSpPr>
          <p:cNvPr id="19" name="Shape 2015"/>
          <p:cNvSpPr/>
          <p:nvPr/>
        </p:nvSpPr>
        <p:spPr>
          <a:xfrm>
            <a:off x="285115" y="4161155"/>
            <a:ext cx="4088130" cy="513715"/>
          </a:xfrm>
          <a:prstGeom prst="roundRect">
            <a:avLst>
              <a:gd name="adj" fmla="val 6918"/>
            </a:avLst>
          </a:prstGeom>
          <a:ln>
            <a:solidFill>
              <a:srgbClr val="FFC00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6.游览</a:t>
            </a:r>
            <a:endParaRPr lang="en-US" sz="2800"/>
          </a:p>
        </p:txBody>
      </p:sp>
      <p:sp>
        <p:nvSpPr>
          <p:cNvPr id="20" name="Shape 2015"/>
          <p:cNvSpPr/>
          <p:nvPr/>
        </p:nvSpPr>
        <p:spPr>
          <a:xfrm>
            <a:off x="285115" y="4812665"/>
            <a:ext cx="4088130" cy="513715"/>
          </a:xfrm>
          <a:prstGeom prst="roundRect">
            <a:avLst>
              <a:gd name="adj" fmla="val 6918"/>
            </a:avLst>
          </a:prstGeom>
          <a:ln>
            <a:solidFill>
              <a:srgbClr val="19A38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7.娱乐</a:t>
            </a:r>
            <a:endParaRPr lang="en-US" sz="2800"/>
          </a:p>
        </p:txBody>
      </p:sp>
      <p:sp>
        <p:nvSpPr>
          <p:cNvPr id="21" name="Shape 2015"/>
          <p:cNvSpPr/>
          <p:nvPr/>
        </p:nvSpPr>
        <p:spPr>
          <a:xfrm>
            <a:off x="285115" y="5438140"/>
            <a:ext cx="4088130" cy="513715"/>
          </a:xfrm>
          <a:prstGeom prst="roundRect">
            <a:avLst>
              <a:gd name="adj" fmla="val 6918"/>
            </a:avLst>
          </a:prstGeom>
          <a:ln>
            <a:solidFill>
              <a:srgbClr val="00B0F0"/>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8.购物</a:t>
            </a:r>
            <a:endParaRPr lang="en-US" sz="2800"/>
          </a:p>
        </p:txBody>
      </p:sp>
      <p:sp>
        <p:nvSpPr>
          <p:cNvPr id="22" name="Shape 2015"/>
          <p:cNvSpPr/>
          <p:nvPr/>
        </p:nvSpPr>
        <p:spPr>
          <a:xfrm>
            <a:off x="285115" y="6099175"/>
            <a:ext cx="4088130" cy="513715"/>
          </a:xfrm>
          <a:prstGeom prst="roundRect">
            <a:avLst>
              <a:gd name="adj" fmla="val 6918"/>
            </a:avLst>
          </a:prstGeom>
          <a:ln>
            <a:solidFill>
              <a:srgbClr val="CEEC72"/>
            </a:solidFill>
          </a:ln>
        </p:spPr>
        <p:style>
          <a:lnRef idx="2">
            <a:schemeClr val="dk1"/>
          </a:lnRef>
          <a:fillRef idx="1">
            <a:schemeClr val="lt1"/>
          </a:fillRef>
          <a:effectRef idx="0">
            <a:schemeClr val="dk1"/>
          </a:effectRef>
          <a:fontRef idx="minor">
            <a:schemeClr val="dk1"/>
          </a:fontRef>
        </p:style>
        <p:txBody>
          <a:bodyPr lIns="14288" tIns="14288" rIns="14288" bIns="14288" anchor="ctr"/>
          <a:p>
            <a:pPr lvl="0" algn="ctr"/>
            <a:r>
              <a:rPr lang="en-US" sz="2800"/>
              <a:t>9.如厕</a:t>
            </a:r>
            <a:endParaRPr lang="en-US" sz="2800"/>
          </a:p>
        </p:txBody>
      </p:sp>
      <p:sp>
        <p:nvSpPr>
          <p:cNvPr id="3" name="虚尾箭头 2"/>
          <p:cNvSpPr/>
          <p:nvPr/>
        </p:nvSpPr>
        <p:spPr>
          <a:xfrm>
            <a:off x="4500880" y="6067425"/>
            <a:ext cx="575945" cy="576580"/>
          </a:xfrm>
          <a:prstGeom prst="stripedRightArrow">
            <a:avLst/>
          </a:prstGeom>
        </p:spPr>
        <p:style>
          <a:lnRef idx="0">
            <a:schemeClr val="accent1"/>
          </a:lnRef>
          <a:fillRef idx="3">
            <a:schemeClr val="accent1"/>
          </a:fillRef>
          <a:effectRef idx="3">
            <a:schemeClr val="accent1"/>
          </a:effectRef>
          <a:fontRef idx="minor">
            <a:schemeClr val="lt1"/>
          </a:fontRef>
        </p:style>
        <p:txBody>
          <a:bodyPr/>
          <a:p>
            <a:pPr algn="ctr"/>
            <a:endParaRPr lang="en-US" altLang="zh-CN">
              <a:solidFill>
                <a:srgbClr val="000000"/>
              </a:solidFill>
              <a:latin typeface="Calibri" panose="020F0502020204030204" charset="0"/>
              <a:sym typeface="宋体" panose="02010600030101010101" pitchFamily="2" charset="-122"/>
            </a:endParaRPr>
          </a:p>
        </p:txBody>
      </p:sp>
      <p:sp>
        <p:nvSpPr>
          <p:cNvPr id="4" name="圆角矩形 3"/>
          <p:cNvSpPr/>
          <p:nvPr/>
        </p:nvSpPr>
        <p:spPr>
          <a:xfrm>
            <a:off x="5160645" y="932815"/>
            <a:ext cx="6478905" cy="548005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6" name="TextBox 38"/>
          <p:cNvSpPr txBox="1"/>
          <p:nvPr/>
        </p:nvSpPr>
        <p:spPr>
          <a:xfrm>
            <a:off x="5273040" y="1358900"/>
            <a:ext cx="5880100" cy="4652010"/>
          </a:xfrm>
          <a:prstGeom prst="rect">
            <a:avLst/>
          </a:prstGeom>
          <a:noFill/>
        </p:spPr>
        <p:txBody>
          <a:bodyPr wrap="square" lIns="0" tIns="0" rIns="0" bIns="0" rtlCol="0">
            <a:spAutoFit/>
          </a:bodyPr>
          <a:p>
            <a:pPr marL="342900" indent="-342900" algn="just">
              <a:lnSpc>
                <a:spcPct val="120000"/>
              </a:lnSpc>
              <a:buFont typeface="Wingdings" panose="05000000000000000000" charset="0"/>
              <a:buChar char="Ø"/>
            </a:pPr>
            <a:r>
              <a:rPr sz="2400"/>
              <a:t>游览过程中,</a:t>
            </a:r>
            <a:r>
              <a:rPr sz="2800" b="1">
                <a:solidFill>
                  <a:schemeClr val="accent1"/>
                </a:solidFill>
                <a:effectLst>
                  <a:outerShdw blurRad="38100" dist="25400" dir="5400000" algn="ctr" rotWithShape="0">
                    <a:srgbClr val="6E747A">
                      <a:alpha val="43000"/>
                    </a:srgbClr>
                  </a:outerShdw>
                </a:effectLst>
              </a:rPr>
              <a:t>导游领队</a:t>
            </a:r>
            <a:r>
              <a:rPr sz="2400"/>
              <a:t>应适时提示卫生间位置,尤其应注意引导家长带领未成年人使用卫生间,不随地大小便。</a:t>
            </a:r>
            <a:endParaRPr sz="2400"/>
          </a:p>
          <a:p>
            <a:pPr marL="342900" indent="-342900" algn="just">
              <a:lnSpc>
                <a:spcPct val="120000"/>
              </a:lnSpc>
              <a:buFont typeface="Wingdings" panose="05000000000000000000" charset="0"/>
              <a:buChar char="Ø"/>
            </a:pPr>
            <a:r>
              <a:rPr sz="2400"/>
              <a:t>在游客众多的情况下,</a:t>
            </a:r>
            <a:r>
              <a:rPr sz="2800" b="1">
                <a:solidFill>
                  <a:schemeClr val="accent1"/>
                </a:solidFill>
                <a:effectLst>
                  <a:outerShdw blurRad="38100" dist="25400" dir="5400000" algn="ctr" rotWithShape="0">
                    <a:srgbClr val="6E747A">
                      <a:alpha val="43000"/>
                    </a:srgbClr>
                  </a:outerShdw>
                </a:effectLst>
              </a:rPr>
              <a:t>导游领队</a:t>
            </a:r>
            <a:r>
              <a:rPr sz="2400"/>
              <a:t>应引导游客依序排队使用卫生间,并礼让急需的老人、未成年人残障人士。</a:t>
            </a:r>
            <a:endParaRPr sz="2400"/>
          </a:p>
          <a:p>
            <a:pPr marL="342900" indent="-342900" algn="just">
              <a:lnSpc>
                <a:spcPct val="120000"/>
              </a:lnSpc>
              <a:buFont typeface="Wingdings" panose="05000000000000000000" charset="0"/>
              <a:buChar char="Ø"/>
            </a:pPr>
            <a:r>
              <a:rPr sz="2400"/>
              <a:t>在野外无卫生间等设施设备的情况下,</a:t>
            </a:r>
            <a:r>
              <a:rPr sz="2800" b="1">
                <a:solidFill>
                  <a:schemeClr val="accent1"/>
                </a:solidFill>
                <a:effectLst>
                  <a:outerShdw blurRad="38100" dist="25400" dir="5400000" algn="ctr" rotWithShape="0">
                    <a:srgbClr val="6E747A">
                      <a:alpha val="43000"/>
                    </a:srgbClr>
                  </a:outerShdw>
                </a:effectLst>
              </a:rPr>
              <a:t>导</a:t>
            </a:r>
            <a:r>
              <a:rPr sz="2800" b="1">
                <a:solidFill>
                  <a:schemeClr val="accent1"/>
                </a:solidFill>
                <a:effectLst>
                  <a:outerShdw blurRad="38100" dist="25400" dir="5400000" algn="ctr" rotWithShape="0">
                    <a:srgbClr val="6E747A">
                      <a:alpha val="43000"/>
                    </a:srgbClr>
                  </a:outerShdw>
                </a:effectLst>
              </a:rPr>
              <a:t>游领队</a:t>
            </a:r>
            <a:r>
              <a:rPr sz="2400"/>
              <a:t>应引导游客在适当的位置如厕,避免污染水源或影响生态环境。并提示游客填埋、清理废弃物。</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arn(outVertical)">
                                      <p:cBhvr>
                                        <p:cTn id="16" dur="500"/>
                                        <p:tgtEl>
                                          <p:spTgt spid="4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2000"/>
                            </p:stCondLst>
                            <p:childTnLst>
                              <p:par>
                                <p:cTn id="78" presetID="22" presetClass="entr" presetSubtype="1" fill="hold" grpId="0"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up)">
                                      <p:cBhvr>
                                        <p:cTn id="80" dur="500"/>
                                        <p:tgtEl>
                                          <p:spTgt spid="4"/>
                                        </p:tgtEl>
                                      </p:cBhvr>
                                    </p:animEffect>
                                  </p:childTnLst>
                                </p:cTn>
                              </p:par>
                            </p:childTnLst>
                          </p:cTn>
                        </p:par>
                        <p:par>
                          <p:cTn id="81" fill="hold">
                            <p:stCondLst>
                              <p:cond delay="2500"/>
                            </p:stCondLst>
                            <p:childTnLst>
                              <p:par>
                                <p:cTn id="82" presetID="22" presetClass="entr" presetSubtype="1"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9" grpId="1" animBg="1"/>
      <p:bldP spid="10" grpId="1" animBg="1"/>
      <p:bldP spid="41" grpId="0" bldLvl="0" animBg="1"/>
      <p:bldP spid="5" grpId="0"/>
      <p:bldP spid="11" grpId="0" bldLvl="0" animBg="1"/>
      <p:bldP spid="7" grpId="0" bldLvl="0" animBg="1"/>
      <p:bldP spid="8" grpId="0" bldLvl="0" animBg="1"/>
      <p:bldP spid="2" grpId="0" bldLvl="0" animBg="1"/>
      <p:bldP spid="12" grpId="0" bldLvl="0" animBg="1"/>
      <p:bldP spid="18" grpId="0" bldLvl="0" animBg="1"/>
      <p:bldP spid="19" grpId="0" bldLvl="0" animBg="1"/>
      <p:bldP spid="20" grpId="0" bldLvl="0" animBg="1"/>
      <p:bldP spid="21" grpId="0" bldLvl="0" animBg="1"/>
      <p:bldP spid="22" grpId="0" bldLvl="0" animBg="1"/>
      <p:bldP spid="3" grpId="0" bldLvl="0" animBg="1"/>
      <p:bldP spid="3" grpId="1" animBg="1"/>
      <p:bldP spid="4" grpId="0" bldLvl="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stretch>
            <a:fillRect/>
          </a:stretch>
        </p:blipFill>
        <p:spPr>
          <a:xfrm>
            <a:off x="1199515" y="1124585"/>
            <a:ext cx="10102215" cy="52254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127760" y="1178560"/>
            <a:ext cx="10553700" cy="49441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88670" y="235585"/>
            <a:ext cx="3365500" cy="5410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特殊/突发情况处理</a:t>
            </a:r>
            <a:endParaRPr lang="zh-CN" altLang="en-US" sz="2800" dirty="0" smtClean="0">
              <a:latin typeface="微软雅黑" panose="020B0503020204020204" pitchFamily="34" charset="-122"/>
              <a:ea typeface="微软雅黑" panose="020B0503020204020204" pitchFamily="34" charset="-122"/>
            </a:endParaRPr>
          </a:p>
        </p:txBody>
      </p:sp>
      <p:sp>
        <p:nvSpPr>
          <p:cNvPr id="6" name="TextBox 31"/>
          <p:cNvSpPr txBox="1"/>
          <p:nvPr/>
        </p:nvSpPr>
        <p:spPr>
          <a:xfrm>
            <a:off x="4706620" y="293370"/>
            <a:ext cx="842010" cy="497840"/>
          </a:xfrm>
          <a:prstGeom prst="rect">
            <a:avLst/>
          </a:prstGeom>
          <a:noFill/>
        </p:spPr>
        <p:txBody>
          <a:bodyPr wrap="square" lIns="68543" tIns="34272" rIns="68543" bIns="34272" rtlCol="0" anchor="ctr">
            <a:spAutoFit/>
          </a:bodyPr>
          <a:p>
            <a:pPr algn="ctr"/>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二</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9" name="Freeform 4"/>
          <p:cNvSpPr/>
          <p:nvPr/>
        </p:nvSpPr>
        <p:spPr bwMode="auto">
          <a:xfrm>
            <a:off x="4726305" y="115570"/>
            <a:ext cx="803275" cy="78041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p>
            <a:pPr algn="ctr" defTabSz="685165" fontAlgn="base">
              <a:lnSpc>
                <a:spcPct val="120000"/>
              </a:lnSpc>
              <a:spcBef>
                <a:spcPts val="450"/>
              </a:spcBef>
              <a:spcAft>
                <a:spcPts val="450"/>
              </a:spcAft>
              <a:defRPr/>
            </a:pPr>
            <a:endParaRPr lang="en-US" sz="2800" kern="0" dirty="0">
              <a:solidFill>
                <a:sysClr val="window" lastClr="FFFFFF"/>
              </a:solidFill>
              <a:latin typeface="方正粗黑宋简体" panose="02000000000000000000" charset="-122"/>
              <a:ea typeface="方正粗黑宋简体" panose="02000000000000000000" charset="-122"/>
            </a:endParaRPr>
          </a:p>
        </p:txBody>
      </p:sp>
      <p:sp>
        <p:nvSpPr>
          <p:cNvPr id="3" name="矩形 2"/>
          <p:cNvSpPr/>
          <p:nvPr/>
        </p:nvSpPr>
        <p:spPr>
          <a:xfrm>
            <a:off x="208915" y="235585"/>
            <a:ext cx="323850" cy="32385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70840" y="384810"/>
            <a:ext cx="269875" cy="269875"/>
          </a:xfrm>
          <a:prstGeom prst="rect">
            <a:avLst/>
          </a:prstGeom>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23" name="圆角矩形 22"/>
          <p:cNvSpPr/>
          <p:nvPr/>
        </p:nvSpPr>
        <p:spPr>
          <a:xfrm>
            <a:off x="1072515" y="1230630"/>
            <a:ext cx="10730230" cy="501904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24" name="TextBox 38"/>
          <p:cNvSpPr txBox="1"/>
          <p:nvPr/>
        </p:nvSpPr>
        <p:spPr>
          <a:xfrm>
            <a:off x="1165860" y="1291590"/>
            <a:ext cx="10095865" cy="4804410"/>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a:t>旅游过程中遭遇特殊/突发情况,如财物被抢被盗、感染重大传染性疾病、遭受自然灾害、交通工具延误等,</a:t>
            </a:r>
            <a:r>
              <a:rPr sz="2800" b="1">
                <a:solidFill>
                  <a:schemeClr val="accent1"/>
                </a:solidFill>
                <a:effectLst>
                  <a:outerShdw blurRad="38100" dist="25400" dir="5400000" algn="ctr" rotWithShape="0">
                    <a:srgbClr val="6E747A">
                      <a:alpha val="43000"/>
                    </a:srgbClr>
                  </a:outerShdw>
                </a:effectLst>
              </a:rPr>
              <a:t>导游领队</a:t>
            </a:r>
            <a:r>
              <a:rPr sz="2400"/>
              <a:t>应沉着应对,冷静处理。</a:t>
            </a:r>
            <a:endParaRPr sz="2400"/>
          </a:p>
          <a:p>
            <a:pPr marL="342900" indent="-342900" algn="just">
              <a:lnSpc>
                <a:spcPct val="110000"/>
              </a:lnSpc>
              <a:buFont typeface="Wingdings" panose="05000000000000000000" charset="0"/>
              <a:buChar char="Ø"/>
            </a:pPr>
            <a:r>
              <a:rPr sz="2400"/>
              <a:t>需要游客配合相关部门处理的,</a:t>
            </a:r>
            <a:r>
              <a:rPr sz="2800" b="1">
                <a:solidFill>
                  <a:schemeClr val="accent1"/>
                </a:solidFill>
                <a:effectLst>
                  <a:outerShdw blurRad="38100" dist="25400" dir="5400000" algn="ctr" rotWithShape="0">
                    <a:srgbClr val="6E747A">
                      <a:alpha val="43000"/>
                    </a:srgbClr>
                  </a:outerShdw>
                </a:effectLst>
              </a:rPr>
              <a:t>导游领队</a:t>
            </a:r>
            <a:r>
              <a:rPr sz="2400"/>
              <a:t>应及时向游客说明,进行安抚劝慰,并积极协助有关部门进行处理。</a:t>
            </a:r>
            <a:endParaRPr sz="2400"/>
          </a:p>
          <a:p>
            <a:pPr marL="342900" indent="-342900" algn="just">
              <a:lnSpc>
                <a:spcPct val="110000"/>
              </a:lnSpc>
              <a:buFont typeface="Wingdings" panose="05000000000000000000" charset="0"/>
              <a:buChar char="Ø"/>
            </a:pPr>
            <a:r>
              <a:rPr sz="2400"/>
              <a:t>在突发紧急情况下,</a:t>
            </a:r>
            <a:r>
              <a:rPr sz="2800" b="1">
                <a:solidFill>
                  <a:schemeClr val="accent1"/>
                </a:solidFill>
                <a:effectLst>
                  <a:outerShdw blurRad="38100" dist="25400" dir="5400000" algn="ctr" rotWithShape="0">
                    <a:srgbClr val="6E747A">
                      <a:alpha val="43000"/>
                    </a:srgbClr>
                  </a:outerShdw>
                </a:effectLst>
              </a:rPr>
              <a:t>导游领队</a:t>
            </a:r>
            <a:r>
              <a:rPr sz="2400"/>
              <a:t>应立即采取应急措施,避免损失扩大和事态升级。</a:t>
            </a:r>
            <a:endParaRPr sz="2400"/>
          </a:p>
          <a:p>
            <a:pPr marL="342900" indent="-342900" algn="just">
              <a:lnSpc>
                <a:spcPct val="110000"/>
              </a:lnSpc>
              <a:buFont typeface="Wingdings" panose="05000000000000000000" charset="0"/>
              <a:buChar char="Ø"/>
            </a:pPr>
            <a:r>
              <a:rPr sz="2800" b="1">
                <a:solidFill>
                  <a:schemeClr val="accent1"/>
                </a:solidFill>
                <a:effectLst>
                  <a:outerShdw blurRad="38100" dist="25400" dir="5400000" algn="ctr" rotWithShape="0">
                    <a:srgbClr val="6E747A">
                      <a:alpha val="43000"/>
                    </a:srgbClr>
                  </a:outerShdw>
                </a:effectLst>
              </a:rPr>
              <a:t>导游领队</a:t>
            </a:r>
            <a:r>
              <a:rPr sz="2400"/>
              <a:t>应在游客和相关机构与人员发生纠纷时,及时处理、正确疏导,引导游客理性维权、化解矛盾。</a:t>
            </a:r>
            <a:endParaRPr sz="2400"/>
          </a:p>
          <a:p>
            <a:pPr marL="342900" indent="-342900" algn="just">
              <a:lnSpc>
                <a:spcPct val="110000"/>
              </a:lnSpc>
              <a:buFont typeface="Wingdings" panose="05000000000000000000" charset="0"/>
              <a:buChar char="Ø"/>
            </a:pPr>
            <a:r>
              <a:rPr sz="2400"/>
              <a:t>遇游客采取拒绝上下机(车、船)、滞留等方式非理性维权的,</a:t>
            </a:r>
            <a:r>
              <a:rPr sz="2800" b="1">
                <a:solidFill>
                  <a:schemeClr val="accent1"/>
                </a:solidFill>
                <a:effectLst>
                  <a:outerShdw blurRad="38100" dist="25400" dir="5400000" algn="ctr" rotWithShape="0">
                    <a:srgbClr val="6E747A">
                      <a:alpha val="43000"/>
                    </a:srgbClr>
                  </a:outerShdw>
                </a:effectLst>
              </a:rPr>
              <a:t>导</a:t>
            </a:r>
            <a:r>
              <a:rPr sz="2800" b="1">
                <a:solidFill>
                  <a:schemeClr val="accent1"/>
                </a:solidFill>
                <a:effectLst>
                  <a:outerShdw blurRad="38100" dist="25400" dir="5400000" algn="ctr" rotWithShape="0">
                    <a:srgbClr val="6E747A">
                      <a:alpha val="43000"/>
                    </a:srgbClr>
                  </a:outerShdw>
                </a:effectLst>
              </a:rPr>
              <a:t>游领队</a:t>
            </a:r>
            <a:r>
              <a:rPr sz="2400"/>
              <a:t>应与游客进行沟通、晓以利害。必要时应向驻外使领馆或当地警方等机构报告,寻求帮助。</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53" presetClass="entr" presetSubtype="16"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P spid="9" grpId="0" bldLvl="0" animBg="1"/>
      <p:bldP spid="3" grpId="0" bldLvl="0" animBg="1"/>
      <p:bldP spid="10" grpId="0" bldLvl="0" animBg="1"/>
      <p:bldP spid="3" grpId="1" animBg="1"/>
      <p:bldP spid="10" grpId="1" animBg="1"/>
      <p:bldP spid="23" grpId="0" bldLvl="0" animBg="1"/>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416050" y="1124585"/>
            <a:ext cx="9428480" cy="54305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767715" y="1412875"/>
            <a:ext cx="11059160" cy="42868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91210" y="235585"/>
            <a:ext cx="2880360" cy="5937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p>
            <a:pPr algn="ctr"/>
            <a:r>
              <a:rPr lang="zh-CN" altLang="en-US" sz="2800" dirty="0" smtClean="0">
                <a:latin typeface="微软雅黑" panose="020B0503020204020204" pitchFamily="34" charset="-122"/>
                <a:ea typeface="微软雅黑" panose="020B0503020204020204" pitchFamily="34" charset="-122"/>
              </a:rPr>
              <a:t>总结反馈</a:t>
            </a:r>
            <a:endParaRPr lang="zh-CN" altLang="en-US" sz="2800" dirty="0" smtClean="0">
              <a:latin typeface="微软雅黑" panose="020B0503020204020204" pitchFamily="34" charset="-122"/>
              <a:ea typeface="微软雅黑" panose="020B0503020204020204" pitchFamily="34" charset="-122"/>
            </a:endParaRPr>
          </a:p>
        </p:txBody>
      </p:sp>
      <p:sp>
        <p:nvSpPr>
          <p:cNvPr id="4" name="TextBox 33"/>
          <p:cNvSpPr txBox="1"/>
          <p:nvPr/>
        </p:nvSpPr>
        <p:spPr>
          <a:xfrm>
            <a:off x="3884930" y="283845"/>
            <a:ext cx="596900" cy="497840"/>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2800" dirty="0">
                <a:solidFill>
                  <a:schemeClr val="tx1">
                    <a:lumMod val="85000"/>
                    <a:lumOff val="15000"/>
                  </a:schemeClr>
                </a:solidFill>
                <a:latin typeface="方正粗黑宋简体" panose="02000000000000000000" charset="-122"/>
                <a:ea typeface="方正粗黑宋简体" panose="02000000000000000000" charset="-122"/>
              </a:rPr>
              <a:t>三</a:t>
            </a:r>
            <a:endParaRPr lang="zh-CN" altLang="en-US" sz="2800" dirty="0">
              <a:solidFill>
                <a:schemeClr val="tx1">
                  <a:lumMod val="85000"/>
                  <a:lumOff val="15000"/>
                </a:schemeClr>
              </a:solidFill>
              <a:latin typeface="方正粗黑宋简体" panose="02000000000000000000" charset="-122"/>
              <a:ea typeface="方正粗黑宋简体" panose="02000000000000000000" charset="-122"/>
            </a:endParaRPr>
          </a:p>
        </p:txBody>
      </p:sp>
      <p:sp>
        <p:nvSpPr>
          <p:cNvPr id="10" name="Freeform 6"/>
          <p:cNvSpPr/>
          <p:nvPr/>
        </p:nvSpPr>
        <p:spPr bwMode="auto">
          <a:xfrm>
            <a:off x="3763010" y="88900"/>
            <a:ext cx="840740" cy="86106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7030A0"/>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800" kern="0" dirty="0">
              <a:solidFill>
                <a:srgbClr val="414455"/>
              </a:solidFill>
              <a:latin typeface="方正粗黑宋简体" panose="02000000000000000000" charset="-122"/>
              <a:ea typeface="方正粗黑宋简体" panose="02000000000000000000" charset="-122"/>
            </a:endParaRPr>
          </a:p>
        </p:txBody>
      </p:sp>
      <p:sp>
        <p:nvSpPr>
          <p:cNvPr id="5" name="矩形 4"/>
          <p:cNvSpPr/>
          <p:nvPr/>
        </p:nvSpPr>
        <p:spPr>
          <a:xfrm>
            <a:off x="127635" y="235585"/>
            <a:ext cx="323850" cy="32385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89560" y="384810"/>
            <a:ext cx="269875" cy="269875"/>
          </a:xfrm>
          <a:prstGeom prst="rect">
            <a:avLst/>
          </a:prstGeom>
          <a:solidFill>
            <a:srgbClr val="7030A0"/>
          </a:solidFill>
          <a:ln>
            <a:solidFill>
              <a:srgbClr val="7030A0"/>
            </a:solidFill>
          </a:ln>
        </p:spPr>
        <p:style>
          <a:lnRef idx="0">
            <a:schemeClr val="accent1"/>
          </a:lnRef>
          <a:fillRef idx="3">
            <a:schemeClr val="accent1"/>
          </a:fillRef>
          <a:effectRef idx="3">
            <a:schemeClr val="accent1"/>
          </a:effectRef>
          <a:fontRef idx="minor">
            <a:schemeClr val="lt1"/>
          </a:fontRef>
        </p:style>
        <p:txBody>
          <a:bodyPr rtlCol="0" anchor="ctr"/>
          <a:p>
            <a:pPr algn="ctr"/>
            <a:endParaRPr lang="zh-CN" altLang="en-US"/>
          </a:p>
        </p:txBody>
      </p:sp>
      <p:sp>
        <p:nvSpPr>
          <p:cNvPr id="23" name="圆角矩形 22"/>
          <p:cNvSpPr/>
          <p:nvPr/>
        </p:nvSpPr>
        <p:spPr>
          <a:xfrm>
            <a:off x="1072515" y="1230630"/>
            <a:ext cx="9479915" cy="5019040"/>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p>
            <a:pPr algn="ctr"/>
            <a:endParaRPr lang="zh-CN" altLang="en-US"/>
          </a:p>
        </p:txBody>
      </p:sp>
      <p:sp>
        <p:nvSpPr>
          <p:cNvPr id="24" name="TextBox 38"/>
          <p:cNvSpPr txBox="1"/>
          <p:nvPr/>
        </p:nvSpPr>
        <p:spPr>
          <a:xfrm>
            <a:off x="1165860" y="1291590"/>
            <a:ext cx="8759190" cy="4600575"/>
          </a:xfrm>
          <a:prstGeom prst="rect">
            <a:avLst/>
          </a:prstGeom>
          <a:noFill/>
        </p:spPr>
        <p:txBody>
          <a:bodyPr wrap="square" lIns="0" tIns="0" rIns="0" bIns="0" rtlCol="0">
            <a:spAutoFit/>
          </a:bodyPr>
          <a:p>
            <a:pPr marL="342900" indent="-342900" algn="just">
              <a:lnSpc>
                <a:spcPct val="110000"/>
              </a:lnSpc>
              <a:buFont typeface="Wingdings" panose="05000000000000000000" charset="0"/>
              <a:buChar char="Ø"/>
            </a:pPr>
            <a:r>
              <a:rPr sz="2400"/>
              <a:t>旅游行程全部结束后,</a:t>
            </a:r>
            <a:r>
              <a:rPr sz="2800" b="1">
                <a:solidFill>
                  <a:schemeClr val="accent1"/>
                </a:solidFill>
                <a:effectLst>
                  <a:outerShdw blurRad="38100" dist="25400" dir="5400000" algn="ctr" rotWithShape="0">
                    <a:srgbClr val="6E747A">
                      <a:alpha val="43000"/>
                    </a:srgbClr>
                  </a:outerShdw>
                </a:effectLst>
              </a:rPr>
              <a:t>导游领队</a:t>
            </a:r>
            <a:r>
              <a:rPr sz="2400"/>
              <a:t>向旅行社递交的《带团报告》或《团队日志》中,宜有总结和反馈文明旅游引导工作的内容,以便积累经验并在导游领队人员中进行培训、分享。</a:t>
            </a:r>
            <a:endParaRPr sz="2400"/>
          </a:p>
          <a:p>
            <a:pPr marL="342900" indent="-342900" algn="just">
              <a:lnSpc>
                <a:spcPct val="110000"/>
              </a:lnSpc>
              <a:buFont typeface="Wingdings" panose="05000000000000000000" charset="0"/>
              <a:buChar char="Ø"/>
            </a:pPr>
            <a:r>
              <a:rPr sz="2400"/>
              <a:t>旅游行程结束后,</a:t>
            </a:r>
            <a:r>
              <a:rPr sz="2800" b="1">
                <a:solidFill>
                  <a:schemeClr val="accent1"/>
                </a:solidFill>
                <a:effectLst>
                  <a:outerShdw blurRad="38100" dist="25400" dir="5400000" algn="ctr" rotWithShape="0">
                    <a:srgbClr val="6E747A">
                      <a:alpha val="43000"/>
                    </a:srgbClr>
                  </a:outerShdw>
                </a:effectLst>
              </a:rPr>
              <a:t>导游领队</a:t>
            </a:r>
            <a:r>
              <a:rPr sz="2400"/>
              <a:t>宜与游客继续保持友好交流,并妥善处理遗留问题。</a:t>
            </a:r>
            <a:endParaRPr sz="2400"/>
          </a:p>
          <a:p>
            <a:pPr marL="342900" indent="-342900" algn="just">
              <a:lnSpc>
                <a:spcPct val="110000"/>
              </a:lnSpc>
              <a:buFont typeface="Wingdings" panose="05000000000000000000" charset="0"/>
              <a:buChar char="Ø"/>
            </a:pPr>
            <a:r>
              <a:rPr sz="2400"/>
              <a:t>对旅游过程中严重违背社会公德,违反法律规范,影响恶劣、后果严重的游客,</a:t>
            </a:r>
            <a:r>
              <a:rPr sz="2800" b="1">
                <a:solidFill>
                  <a:schemeClr val="accent1"/>
                </a:solidFill>
                <a:effectLst>
                  <a:outerShdw blurRad="38100" dist="25400" dir="5400000" algn="ctr" rotWithShape="0">
                    <a:srgbClr val="6E747A">
                      <a:alpha val="43000"/>
                    </a:srgbClr>
                  </a:outerShdw>
                </a:effectLst>
              </a:rPr>
              <a:t>导游领队人员</a:t>
            </a:r>
            <a:r>
              <a:rPr sz="2400"/>
              <a:t>应将相关情况向旅行社进行汇报,并通过旅行社将该游客的不文明行为向旅游管理部门报告,经旅游管理部门核实后,纳入游客不文明旅游记录。</a:t>
            </a:r>
            <a:endParaRPr sz="2400"/>
          </a:p>
          <a:p>
            <a:pPr marL="342900" indent="-342900" algn="just">
              <a:lnSpc>
                <a:spcPct val="110000"/>
              </a:lnSpc>
              <a:buFont typeface="Wingdings" panose="05000000000000000000" charset="0"/>
              <a:buChar char="Ø"/>
            </a:pPr>
            <a:r>
              <a:rPr sz="2400"/>
              <a:t>旅行社、导游行业组织等机构应做好导游领队引导文明旅游的宣传培训和教育工作。</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10" grpId="0" bldLvl="0" animBg="1"/>
      <p:bldP spid="5" grpId="0" bldLvl="0" animBg="1"/>
      <p:bldP spid="6" grpId="0" bldLvl="0" animBg="1"/>
      <p:bldP spid="5" grpId="1" animBg="1"/>
      <p:bldP spid="6" grpId="1" animBg="1"/>
      <p:bldP spid="23" grpId="0" bldLvl="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847850" y="955040"/>
            <a:ext cx="8142605" cy="58254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25209" y="1997101"/>
            <a:ext cx="1414500" cy="12931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solidFill>
                  <a:schemeClr val="tx1"/>
                </a:solidFill>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国</a:t>
              </a:r>
              <a:endParaRPr lang="zh-CN" altLang="en-US"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444459" y="3234081"/>
            <a:ext cx="1414500" cy="1293123"/>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b="1" dirty="0">
                  <a:solidFill>
                    <a:srgbClr val="9933FF"/>
                  </a:solidFill>
                  <a:latin typeface="微软雅黑" panose="020B0503020204020204" pitchFamily="34" charset="-122"/>
                  <a:ea typeface="微软雅黑" panose="020B0503020204020204" pitchFamily="34" charset="-122"/>
                </a:rPr>
                <a:t>家</a:t>
              </a:r>
              <a:endParaRPr lang="zh-CN" altLang="en-US" sz="5400" b="1" dirty="0">
                <a:solidFill>
                  <a:srgbClr val="9933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190709" y="2476526"/>
            <a:ext cx="1414500" cy="129312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导</a:t>
              </a:r>
              <a:endParaRPr lang="zh-CN" altLang="en-US" sz="5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921084" y="3262021"/>
            <a:ext cx="1414500" cy="129312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400">
                <a:solidFill>
                  <a:schemeClr val="tx1"/>
                </a:solidFill>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b="1" dirty="0">
                  <a:solidFill>
                    <a:srgbClr val="9933FF"/>
                  </a:solidFill>
                  <a:latin typeface="微软雅黑" panose="020B0503020204020204" pitchFamily="34" charset="-122"/>
                  <a:ea typeface="微软雅黑" panose="020B0503020204020204" pitchFamily="34" charset="-122"/>
                </a:rPr>
                <a:t>游</a:t>
              </a:r>
              <a:endParaRPr lang="zh-CN" altLang="en-US" sz="5400" b="1" dirty="0">
                <a:solidFill>
                  <a:srgbClr val="9933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928319" y="2476526"/>
            <a:ext cx="1414500" cy="129312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员</a:t>
              </a:r>
              <a:endParaRPr lang="zh-CN" altLang="en-US" sz="6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p:checker/>
      </p:transition>
    </mc:Choice>
    <mc:Fallback>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343660" y="1052830"/>
            <a:ext cx="10264775" cy="53105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271270" y="1124585"/>
            <a:ext cx="9899015" cy="5080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等腰三角形 43"/>
          <p:cNvSpPr/>
          <p:nvPr/>
        </p:nvSpPr>
        <p:spPr>
          <a:xfrm>
            <a:off x="1487805" y="44450"/>
            <a:ext cx="513715" cy="58166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46990" y="955040"/>
            <a:ext cx="376555" cy="24066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0" y="191135"/>
            <a:ext cx="9703435" cy="7689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191770" y="-27305"/>
            <a:ext cx="1577975" cy="1205865"/>
          </a:xfrm>
          <a:prstGeom prst="parallelogram">
            <a:avLst>
              <a:gd name="adj" fmla="val 48207"/>
            </a:avLst>
          </a:prstGeom>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endParaRPr lang="zh-CN" altLang="en-US"/>
          </a:p>
        </p:txBody>
      </p:sp>
      <p:sp>
        <p:nvSpPr>
          <p:cNvPr id="49" name="TextBox 48"/>
          <p:cNvSpPr txBox="1"/>
          <p:nvPr/>
        </p:nvSpPr>
        <p:spPr>
          <a:xfrm>
            <a:off x="1703705" y="260350"/>
            <a:ext cx="7851140" cy="622300"/>
          </a:xfrm>
          <a:prstGeom prst="rect">
            <a:avLst/>
          </a:prstGeom>
          <a:noFill/>
        </p:spPr>
        <p:txBody>
          <a:bodyPr wrap="square" lIns="68584" tIns="34291" rIns="68584" bIns="34291" rtlCol="0">
            <a:spAutoFit/>
            <a:scene3d>
              <a:camera prst="orthographicFront"/>
              <a:lightRig rig="threePt" dir="t"/>
            </a:scene3d>
          </a:bodyPr>
          <a:lstStyle/>
          <a:p>
            <a:pPr indent="266700"/>
            <a:r>
              <a:rPr lang="zh-CN" sz="3600" b="1">
                <a:effectLst>
                  <a:outerShdw blurRad="38100" dist="19050" dir="2700000" algn="tl" rotWithShape="0">
                    <a:schemeClr val="dk1">
                      <a:alpha val="40000"/>
                    </a:schemeClr>
                  </a:outerShdw>
                </a:effectLst>
                <a:latin typeface="Calibri" panose="020F0502020204030204" charset="0"/>
                <a:ea typeface="宋体" panose="02010600030101010101" pitchFamily="2" charset="-122"/>
                <a:sym typeface="+mn-ea"/>
              </a:rPr>
              <a:t>导游规范（导游服务能力面试题库）</a:t>
            </a:r>
            <a:endParaRPr lang="en-US" altLang="zh-CN" sz="36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343660" y="1485265"/>
            <a:ext cx="9829800" cy="4232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advClick="0">
        <p:fad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6" grpId="1" animBg="1"/>
      <p:bldP spid="44" grpId="0" bldLvl="0" animBg="1"/>
      <p:bldP spid="45" grpId="0" bldLvl="0" animBg="1"/>
      <p:bldP spid="47" grpId="0" bldLvl="0" animBg="1"/>
      <p:bldP spid="44" grpId="1" animBg="1"/>
      <p:bldP spid="45" grpId="1" animBg="1"/>
      <p:bldP spid="47" grpId="1" animBg="1"/>
      <p:bldP spid="49" grpId="0"/>
      <p:bldP spid="49" grpId="1"/>
    </p:bldLst>
  </p:timing>
</p:sld>
</file>

<file path=ppt/tags/tag1.xml><?xml version="1.0" encoding="utf-8"?>
<p:tagLst xmlns:p="http://schemas.openxmlformats.org/presentationml/2006/main">
  <p:tag name="KSO_WM_UNIT_PLACING_PICTURE_USER_VIEWPORT" val="{&quot;height&quot;:10800,&quot;width&quot;:6482.946456692914}"/>
</p:tagLst>
</file>

<file path=ppt/tags/tag2.xml><?xml version="1.0" encoding="utf-8"?>
<p:tagLst xmlns:p="http://schemas.openxmlformats.org/presentationml/2006/main">
  <p:tag name="KSO_WM_UNIT_TABLE_BEAUTIFY" val="smartTable{95fe9df3-8b3d-484e-a325-df0faf5a5029}"/>
</p:tagLst>
</file>

<file path=ppt/theme/theme1.xml><?xml version="1.0" encoding="utf-8"?>
<a:theme xmlns:a="http://schemas.openxmlformats.org/drawingml/2006/main" name="Office 主题">
  <a:themeElements>
    <a:clrScheme name="自定义 222">
      <a:dk1>
        <a:sysClr val="windowText" lastClr="000000"/>
      </a:dk1>
      <a:lt1>
        <a:sysClr val="window" lastClr="FFFFFF"/>
      </a:lt1>
      <a:dk2>
        <a:srgbClr val="1F497D"/>
      </a:dk2>
      <a:lt2>
        <a:srgbClr val="EEECE1"/>
      </a:lt2>
      <a:accent1>
        <a:srgbClr val="FFA500"/>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5093</Words>
  <Application>WPS 演示</Application>
  <PresentationFormat>全屏显示(16:9)</PresentationFormat>
  <Paragraphs>661</Paragraphs>
  <Slides>60</Slides>
  <Notes>37</Notes>
  <HiddenSlides>0</HiddenSlides>
  <MMClips>2</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60</vt:i4>
      </vt:variant>
    </vt:vector>
  </HeadingPairs>
  <TitlesOfParts>
    <vt:vector size="78" baseType="lpstr">
      <vt:lpstr>Arial</vt:lpstr>
      <vt:lpstr>宋体</vt:lpstr>
      <vt:lpstr>Wingdings</vt:lpstr>
      <vt:lpstr>微软雅黑</vt:lpstr>
      <vt:lpstr>Impact</vt:lpstr>
      <vt:lpstr>Calibri</vt:lpstr>
      <vt:lpstr>Times New Roman</vt:lpstr>
      <vt:lpstr>方正粗黑宋简体</vt:lpstr>
      <vt:lpstr>Wingdings</vt:lpstr>
      <vt:lpstr>Arial Unicode MS</vt:lpstr>
      <vt:lpstr>华文彩云</vt:lpstr>
      <vt:lpstr>方正姚体</vt:lpstr>
      <vt:lpstr>华文中宋</vt:lpstr>
      <vt:lpstr>U.S. 101</vt:lpstr>
      <vt:lpstr>Segoe Print</vt:lpstr>
      <vt:lpstr>Roboto</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Here</dc:title>
  <dc:creator>cd</dc:creator>
  <cp:lastModifiedBy>王大利</cp:lastModifiedBy>
  <cp:revision>179</cp:revision>
  <dcterms:created xsi:type="dcterms:W3CDTF">2015-12-11T17:46:00Z</dcterms:created>
  <dcterms:modified xsi:type="dcterms:W3CDTF">2025-06-09T00:41:10Z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KSOSaveFontToCloudKey">
    <vt:lpwstr>292571548_btnclosed</vt:lpwstr>
  </property>
  <property fmtid="{D5CDD505-2E9C-101B-9397-08002B2CF9AE}" pid="4" name="ICV">
    <vt:lpwstr>D7B54FD6D0D7464F81940DC29B443952</vt:lpwstr>
  </property>
</Properties>
</file>