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7" r:id="rId2"/>
    <p:sldId id="259" r:id="rId3"/>
    <p:sldId id="282" r:id="rId4"/>
    <p:sldId id="321" r:id="rId5"/>
    <p:sldId id="260" r:id="rId6"/>
    <p:sldId id="412" r:id="rId7"/>
    <p:sldId id="442" r:id="rId8"/>
    <p:sldId id="265" r:id="rId9"/>
    <p:sldId id="322" r:id="rId10"/>
    <p:sldId id="323" r:id="rId11"/>
    <p:sldId id="420" r:id="rId12"/>
    <p:sldId id="421" r:id="rId13"/>
    <p:sldId id="422" r:id="rId14"/>
    <p:sldId id="424" r:id="rId15"/>
    <p:sldId id="426" r:id="rId16"/>
    <p:sldId id="427" r:id="rId17"/>
    <p:sldId id="428" r:id="rId18"/>
    <p:sldId id="435" r:id="rId19"/>
    <p:sldId id="437" r:id="rId20"/>
    <p:sldId id="441" r:id="rId21"/>
    <p:sldId id="438" r:id="rId22"/>
    <p:sldId id="436" r:id="rId23"/>
    <p:sldId id="429" r:id="rId24"/>
    <p:sldId id="430" r:id="rId25"/>
    <p:sldId id="443" r:id="rId26"/>
    <p:sldId id="324" r:id="rId27"/>
    <p:sldId id="355" r:id="rId28"/>
    <p:sldId id="325" r:id="rId29"/>
    <p:sldId id="364" r:id="rId30"/>
    <p:sldId id="365" r:id="rId31"/>
    <p:sldId id="368" r:id="rId32"/>
    <p:sldId id="367" r:id="rId33"/>
    <p:sldId id="414" r:id="rId34"/>
    <p:sldId id="299" r:id="rId35"/>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86D8"/>
    <a:srgbClr val="1C48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autoAdjust="0"/>
    <p:restoredTop sz="94678"/>
  </p:normalViewPr>
  <p:slideViewPr>
    <p:cSldViewPr snapToGrid="0">
      <p:cViewPr varScale="1">
        <p:scale>
          <a:sx n="88" d="100"/>
          <a:sy n="88" d="100"/>
        </p:scale>
        <p:origin x="176" y="5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68C84C-5281-464B-A945-13736577E0A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CN" altLang="en-US"/>
        </a:p>
      </dgm:t>
    </dgm:pt>
    <dgm:pt modelId="{1EBC4AA0-451D-CE40-B6FB-9223BB93CA63}">
      <dgm:prSet/>
      <dgm:spPr/>
      <dgm:t>
        <a:bodyPr/>
        <a:lstStyle/>
        <a:p>
          <a:r>
            <a:rPr lang="zh-CN" dirty="0">
              <a:latin typeface="Microsoft YaHei" panose="020B0503020204020204" pitchFamily="34" charset="-122"/>
              <a:ea typeface="Microsoft YaHei" panose="020B0503020204020204" pitchFamily="34" charset="-122"/>
            </a:rPr>
            <a:t>一、跨境电商1.0阶段（1999～2003）</a:t>
          </a:r>
        </a:p>
      </dgm:t>
    </dgm:pt>
    <dgm:pt modelId="{8D614D6D-1ECF-4A40-BCE5-421361DC4B26}" type="parTrans" cxnId="{BE5E95AA-CB05-144B-B16B-5AF2E8F92129}">
      <dgm:prSet/>
      <dgm:spPr/>
      <dgm:t>
        <a:bodyPr/>
        <a:lstStyle/>
        <a:p>
          <a:endParaRPr lang="zh-CN" altLang="en-US">
            <a:latin typeface="Microsoft YaHei" panose="020B0503020204020204" pitchFamily="34" charset="-122"/>
            <a:ea typeface="Microsoft YaHei" panose="020B0503020204020204" pitchFamily="34" charset="-122"/>
          </a:endParaRPr>
        </a:p>
      </dgm:t>
    </dgm:pt>
    <dgm:pt modelId="{CC87935A-4575-C54F-AC91-CBC949023B2E}" type="sibTrans" cxnId="{BE5E95AA-CB05-144B-B16B-5AF2E8F92129}">
      <dgm:prSet/>
      <dgm:spPr/>
      <dgm:t>
        <a:bodyPr/>
        <a:lstStyle/>
        <a:p>
          <a:endParaRPr lang="zh-CN" altLang="en-US">
            <a:latin typeface="Microsoft YaHei" panose="020B0503020204020204" pitchFamily="34" charset="-122"/>
            <a:ea typeface="Microsoft YaHei" panose="020B0503020204020204" pitchFamily="34" charset="-122"/>
          </a:endParaRPr>
        </a:p>
      </dgm:t>
    </dgm:pt>
    <dgm:pt modelId="{79225634-3271-414C-A110-6C58053336FA}">
      <dgm:prSet/>
      <dgm:spPr/>
      <dgm:t>
        <a:bodyPr/>
        <a:lstStyle/>
        <a:p>
          <a:r>
            <a:rPr lang="zh-CN" dirty="0">
              <a:latin typeface="Microsoft YaHei" panose="020B0503020204020204" pitchFamily="34" charset="-122"/>
              <a:ea typeface="Microsoft YaHei" panose="020B0503020204020204" pitchFamily="34" charset="-122"/>
            </a:rPr>
            <a:t>实现后向收费模式，将会员收费改以收取交易佣金为主。通过平台上营销推广、支付服务、物流服务等获得增值收益。</a:t>
          </a:r>
        </a:p>
      </dgm:t>
    </dgm:pt>
    <dgm:pt modelId="{6D082BD7-DF56-F040-9A91-21F2E8E9D563}" type="parTrans" cxnId="{F3DD8DCD-F2E7-2049-9FFC-01CF6696157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F4C65E45-BBFE-BB4B-A075-0D4A247C4912}" type="sibTrans" cxnId="{F3DD8DCD-F2E7-2049-9FFC-01CF6696157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69D83DC7-953B-4148-A955-DEF726CF5625}">
      <dgm:prSet/>
      <dgm:spPr/>
      <dgm:t>
        <a:bodyPr/>
        <a:lstStyle/>
        <a:p>
          <a:r>
            <a:rPr lang="zh-CN">
              <a:latin typeface="Microsoft YaHei" panose="020B0503020204020204" pitchFamily="34" charset="-122"/>
              <a:ea typeface="Microsoft YaHei" panose="020B0503020204020204" pitchFamily="34" charset="-122"/>
            </a:rPr>
            <a:t>三、跨境电商3.0阶段（2013～）</a:t>
          </a:r>
        </a:p>
      </dgm:t>
    </dgm:pt>
    <dgm:pt modelId="{43879F81-4FA5-8D42-A262-A9DF7F21995D}" type="parTrans" cxnId="{271829E0-415D-8A48-9248-B72840D8C716}">
      <dgm:prSet/>
      <dgm:spPr/>
      <dgm:t>
        <a:bodyPr/>
        <a:lstStyle/>
        <a:p>
          <a:endParaRPr lang="zh-CN" altLang="en-US">
            <a:latin typeface="Microsoft YaHei" panose="020B0503020204020204" pitchFamily="34" charset="-122"/>
            <a:ea typeface="Microsoft YaHei" panose="020B0503020204020204" pitchFamily="34" charset="-122"/>
          </a:endParaRPr>
        </a:p>
      </dgm:t>
    </dgm:pt>
    <dgm:pt modelId="{6D5916EE-4519-9044-8E0F-B26D5DBFB3F7}" type="sibTrans" cxnId="{271829E0-415D-8A48-9248-B72840D8C716}">
      <dgm:prSet/>
      <dgm:spPr/>
      <dgm:t>
        <a:bodyPr/>
        <a:lstStyle/>
        <a:p>
          <a:endParaRPr lang="zh-CN" altLang="en-US">
            <a:latin typeface="Microsoft YaHei" panose="020B0503020204020204" pitchFamily="34" charset="-122"/>
            <a:ea typeface="Microsoft YaHei" panose="020B0503020204020204" pitchFamily="34" charset="-122"/>
          </a:endParaRPr>
        </a:p>
      </dgm:t>
    </dgm:pt>
    <dgm:pt modelId="{B28E0F79-116B-6443-9D8A-1F628B536FD1}">
      <dgm:prSet/>
      <dgm:spPr/>
      <dgm:t>
        <a:bodyPr/>
        <a:lstStyle/>
        <a:p>
          <a:r>
            <a:rPr lang="zh-CN" dirty="0">
              <a:latin typeface="Microsoft YaHei" panose="020B0503020204020204" pitchFamily="34" charset="-122"/>
              <a:ea typeface="Microsoft YaHei" panose="020B0503020204020204" pitchFamily="34" charset="-122"/>
            </a:rPr>
            <a:t>具有大型工厂上线、B类买家成规模、中大额订单比例提升、大型服务商加入和移动用户量爆发五方面特征。</a:t>
          </a:r>
        </a:p>
      </dgm:t>
    </dgm:pt>
    <dgm:pt modelId="{478D9A4D-B257-964D-BFA7-F515FF74ACA1}" type="parTrans" cxnId="{DF031166-630A-1049-B23F-B3694837C8CD}">
      <dgm:prSet/>
      <dgm:spPr/>
      <dgm:t>
        <a:bodyPr/>
        <a:lstStyle/>
        <a:p>
          <a:endParaRPr lang="zh-CN" altLang="en-US">
            <a:latin typeface="Microsoft YaHei" panose="020B0503020204020204" pitchFamily="34" charset="-122"/>
            <a:ea typeface="Microsoft YaHei" panose="020B0503020204020204" pitchFamily="34" charset="-122"/>
          </a:endParaRPr>
        </a:p>
      </dgm:t>
    </dgm:pt>
    <dgm:pt modelId="{90C4B8B0-71B7-F84D-B869-19D140CA6B4A}" type="sibTrans" cxnId="{DF031166-630A-1049-B23F-B3694837C8CD}">
      <dgm:prSet/>
      <dgm:spPr/>
      <dgm:t>
        <a:bodyPr/>
        <a:lstStyle/>
        <a:p>
          <a:endParaRPr lang="zh-CN" altLang="en-US">
            <a:latin typeface="Microsoft YaHei" panose="020B0503020204020204" pitchFamily="34" charset="-122"/>
            <a:ea typeface="Microsoft YaHei" panose="020B0503020204020204" pitchFamily="34" charset="-122"/>
          </a:endParaRPr>
        </a:p>
      </dgm:t>
    </dgm:pt>
    <dgm:pt modelId="{8C07F9DE-A846-854B-80CE-E4CD108EC93A}">
      <dgm:prSet/>
      <dgm:spPr/>
      <dgm:t>
        <a:bodyPr/>
        <a:lstStyle/>
        <a:p>
          <a:r>
            <a:rPr lang="zh-CN" dirty="0">
              <a:latin typeface="Microsoft YaHei" panose="020B0503020204020204" pitchFamily="34" charset="-122"/>
              <a:ea typeface="Microsoft YaHei" panose="020B0503020204020204" pitchFamily="34" charset="-122"/>
            </a:rPr>
            <a:t>二、跨境电商2.0阶段（2004～2012）</a:t>
          </a:r>
        </a:p>
      </dgm:t>
    </dgm:pt>
    <dgm:pt modelId="{FE8FECB2-8154-4843-AE3A-9D4F995C79D4}" type="parTrans" cxnId="{DB404697-A5AB-0648-A294-824E4D69D66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DDC289CD-706C-F645-8983-09FAD5F492D2}" type="sibTrans" cxnId="{DB404697-A5AB-0648-A294-824E4D69D667}">
      <dgm:prSet/>
      <dgm:spPr/>
      <dgm:t>
        <a:bodyPr/>
        <a:lstStyle/>
        <a:p>
          <a:endParaRPr lang="zh-CN" altLang="en-US">
            <a:latin typeface="Microsoft YaHei" panose="020B0503020204020204" pitchFamily="34" charset="-122"/>
            <a:ea typeface="Microsoft YaHei" panose="020B0503020204020204" pitchFamily="34" charset="-122"/>
          </a:endParaRPr>
        </a:p>
      </dgm:t>
    </dgm:pt>
    <dgm:pt modelId="{BB728E5A-B720-1A4F-B275-4277FCA7CE40}">
      <dgm:prSet/>
      <dgm:spPr/>
      <dgm:t>
        <a:bodyPr/>
        <a:lstStyle/>
        <a:p>
          <a:r>
            <a:rPr lang="zh-CN" dirty="0">
              <a:latin typeface="Microsoft YaHei" panose="020B0503020204020204" pitchFamily="34" charset="-122"/>
              <a:ea typeface="Microsoft YaHei" panose="020B0503020204020204" pitchFamily="34" charset="-122"/>
            </a:rPr>
            <a:t>主要商业模式是网上展示、线下交易的外贸信息服务模式；盈利模式主要是通过向进行信息展示的企业收取会员费(如年服务费)。典型的代表平台：阿里巴巴国际站、环球资源网中国制造网、韩国EC21网、Kellysearch等大量以供需信息交易为主的跨境电商平台。</a:t>
          </a:r>
        </a:p>
      </dgm:t>
    </dgm:pt>
    <dgm:pt modelId="{893E056E-3D85-7842-9C54-6B83D7F1A8B2}" type="parTrans" cxnId="{28BB55E3-B803-5E4F-89A5-72446A77AF1A}">
      <dgm:prSet/>
      <dgm:spPr/>
      <dgm:t>
        <a:bodyPr/>
        <a:lstStyle/>
        <a:p>
          <a:endParaRPr lang="zh-CN" altLang="en-US">
            <a:latin typeface="Microsoft YaHei" panose="020B0503020204020204" pitchFamily="34" charset="-122"/>
            <a:ea typeface="Microsoft YaHei" panose="020B0503020204020204" pitchFamily="34" charset="-122"/>
          </a:endParaRPr>
        </a:p>
      </dgm:t>
    </dgm:pt>
    <dgm:pt modelId="{C0FB52C5-9B04-0445-8A11-B8641CC41D51}" type="sibTrans" cxnId="{28BB55E3-B803-5E4F-89A5-72446A77AF1A}">
      <dgm:prSet/>
      <dgm:spPr/>
      <dgm:t>
        <a:bodyPr/>
        <a:lstStyle/>
        <a:p>
          <a:endParaRPr lang="zh-CN" altLang="en-US">
            <a:latin typeface="Microsoft YaHei" panose="020B0503020204020204" pitchFamily="34" charset="-122"/>
            <a:ea typeface="Microsoft YaHei" panose="020B0503020204020204" pitchFamily="34" charset="-122"/>
          </a:endParaRPr>
        </a:p>
      </dgm:t>
    </dgm:pt>
    <dgm:pt modelId="{D850651B-D898-534B-9E9D-C0EFE9FE75D5}" type="pres">
      <dgm:prSet presAssocID="{9C68C84C-5281-464B-A945-13736577E0A7}" presName="Name0" presStyleCnt="0">
        <dgm:presLayoutVars>
          <dgm:dir/>
          <dgm:animLvl val="lvl"/>
          <dgm:resizeHandles val="exact"/>
        </dgm:presLayoutVars>
      </dgm:prSet>
      <dgm:spPr/>
    </dgm:pt>
    <dgm:pt modelId="{D58F659D-6613-A140-8297-EC2742B872E7}" type="pres">
      <dgm:prSet presAssocID="{1EBC4AA0-451D-CE40-B6FB-9223BB93CA63}" presName="composite" presStyleCnt="0"/>
      <dgm:spPr/>
    </dgm:pt>
    <dgm:pt modelId="{C7982D8F-2C21-7C43-829C-CE6293056A47}" type="pres">
      <dgm:prSet presAssocID="{1EBC4AA0-451D-CE40-B6FB-9223BB93CA63}" presName="parTx" presStyleLbl="alignNode1" presStyleIdx="0" presStyleCnt="3">
        <dgm:presLayoutVars>
          <dgm:chMax val="0"/>
          <dgm:chPref val="0"/>
          <dgm:bulletEnabled val="1"/>
        </dgm:presLayoutVars>
      </dgm:prSet>
      <dgm:spPr/>
    </dgm:pt>
    <dgm:pt modelId="{F57CBC01-0C63-5547-8CC8-8B3CB4A9B328}" type="pres">
      <dgm:prSet presAssocID="{1EBC4AA0-451D-CE40-B6FB-9223BB93CA63}" presName="desTx" presStyleLbl="alignAccFollowNode1" presStyleIdx="0" presStyleCnt="3">
        <dgm:presLayoutVars>
          <dgm:bulletEnabled val="1"/>
        </dgm:presLayoutVars>
      </dgm:prSet>
      <dgm:spPr/>
    </dgm:pt>
    <dgm:pt modelId="{16FC203F-5C86-4048-A9BD-68E6FF25649F}" type="pres">
      <dgm:prSet presAssocID="{CC87935A-4575-C54F-AC91-CBC949023B2E}" presName="space" presStyleCnt="0"/>
      <dgm:spPr/>
    </dgm:pt>
    <dgm:pt modelId="{62A560BE-2EBF-D748-9B72-D29FF3FFB750}" type="pres">
      <dgm:prSet presAssocID="{8C07F9DE-A846-854B-80CE-E4CD108EC93A}" presName="composite" presStyleCnt="0"/>
      <dgm:spPr/>
    </dgm:pt>
    <dgm:pt modelId="{7E495F1A-F2B8-3341-9C34-B3E4AFE7F0F3}" type="pres">
      <dgm:prSet presAssocID="{8C07F9DE-A846-854B-80CE-E4CD108EC93A}" presName="parTx" presStyleLbl="alignNode1" presStyleIdx="1" presStyleCnt="3">
        <dgm:presLayoutVars>
          <dgm:chMax val="0"/>
          <dgm:chPref val="0"/>
          <dgm:bulletEnabled val="1"/>
        </dgm:presLayoutVars>
      </dgm:prSet>
      <dgm:spPr/>
    </dgm:pt>
    <dgm:pt modelId="{896D364A-01D7-B246-A1B5-4C31439F5FD6}" type="pres">
      <dgm:prSet presAssocID="{8C07F9DE-A846-854B-80CE-E4CD108EC93A}" presName="desTx" presStyleLbl="alignAccFollowNode1" presStyleIdx="1" presStyleCnt="3">
        <dgm:presLayoutVars>
          <dgm:bulletEnabled val="1"/>
        </dgm:presLayoutVars>
      </dgm:prSet>
      <dgm:spPr/>
    </dgm:pt>
    <dgm:pt modelId="{35FCA8BB-3AEB-9141-A9ED-C65D95850859}" type="pres">
      <dgm:prSet presAssocID="{DDC289CD-706C-F645-8983-09FAD5F492D2}" presName="space" presStyleCnt="0"/>
      <dgm:spPr/>
    </dgm:pt>
    <dgm:pt modelId="{41D73790-2919-A749-A059-C549394AD53C}" type="pres">
      <dgm:prSet presAssocID="{69D83DC7-953B-4148-A955-DEF726CF5625}" presName="composite" presStyleCnt="0"/>
      <dgm:spPr/>
    </dgm:pt>
    <dgm:pt modelId="{9B417DC7-EDF1-A643-B7A2-4F582F38E31D}" type="pres">
      <dgm:prSet presAssocID="{69D83DC7-953B-4148-A955-DEF726CF5625}" presName="parTx" presStyleLbl="alignNode1" presStyleIdx="2" presStyleCnt="3">
        <dgm:presLayoutVars>
          <dgm:chMax val="0"/>
          <dgm:chPref val="0"/>
          <dgm:bulletEnabled val="1"/>
        </dgm:presLayoutVars>
      </dgm:prSet>
      <dgm:spPr/>
    </dgm:pt>
    <dgm:pt modelId="{A47CCF02-5BD5-D84D-9493-CE940BFB3463}" type="pres">
      <dgm:prSet presAssocID="{69D83DC7-953B-4148-A955-DEF726CF5625}" presName="desTx" presStyleLbl="alignAccFollowNode1" presStyleIdx="2" presStyleCnt="3">
        <dgm:presLayoutVars>
          <dgm:bulletEnabled val="1"/>
        </dgm:presLayoutVars>
      </dgm:prSet>
      <dgm:spPr/>
    </dgm:pt>
  </dgm:ptLst>
  <dgm:cxnLst>
    <dgm:cxn modelId="{ADDD6508-B6A7-444B-B982-D0E1CFD65F60}" type="presOf" srcId="{B28E0F79-116B-6443-9D8A-1F628B536FD1}" destId="{A47CCF02-5BD5-D84D-9493-CE940BFB3463}" srcOrd="0" destOrd="0" presId="urn:microsoft.com/office/officeart/2005/8/layout/hList1"/>
    <dgm:cxn modelId="{5B8D3B44-5B64-ED47-94E8-AF1CFF9D4049}" type="presOf" srcId="{69D83DC7-953B-4148-A955-DEF726CF5625}" destId="{9B417DC7-EDF1-A643-B7A2-4F582F38E31D}" srcOrd="0" destOrd="0" presId="urn:microsoft.com/office/officeart/2005/8/layout/hList1"/>
    <dgm:cxn modelId="{8E39B755-B389-8C41-956F-725F1462E051}" type="presOf" srcId="{BB728E5A-B720-1A4F-B275-4277FCA7CE40}" destId="{F57CBC01-0C63-5547-8CC8-8B3CB4A9B328}" srcOrd="0" destOrd="0" presId="urn:microsoft.com/office/officeart/2005/8/layout/hList1"/>
    <dgm:cxn modelId="{DF031166-630A-1049-B23F-B3694837C8CD}" srcId="{69D83DC7-953B-4148-A955-DEF726CF5625}" destId="{B28E0F79-116B-6443-9D8A-1F628B536FD1}" srcOrd="0" destOrd="0" parTransId="{478D9A4D-B257-964D-BFA7-F515FF74ACA1}" sibTransId="{90C4B8B0-71B7-F84D-B869-19D140CA6B4A}"/>
    <dgm:cxn modelId="{9A50528B-98C5-ED40-8C35-F4996BA04BE1}" type="presOf" srcId="{1EBC4AA0-451D-CE40-B6FB-9223BB93CA63}" destId="{C7982D8F-2C21-7C43-829C-CE6293056A47}" srcOrd="0" destOrd="0" presId="urn:microsoft.com/office/officeart/2005/8/layout/hList1"/>
    <dgm:cxn modelId="{DB404697-A5AB-0648-A294-824E4D69D667}" srcId="{9C68C84C-5281-464B-A945-13736577E0A7}" destId="{8C07F9DE-A846-854B-80CE-E4CD108EC93A}" srcOrd="1" destOrd="0" parTransId="{FE8FECB2-8154-4843-AE3A-9D4F995C79D4}" sibTransId="{DDC289CD-706C-F645-8983-09FAD5F492D2}"/>
    <dgm:cxn modelId="{E2208E99-E922-BD44-82B7-6830560D91D8}" type="presOf" srcId="{8C07F9DE-A846-854B-80CE-E4CD108EC93A}" destId="{7E495F1A-F2B8-3341-9C34-B3E4AFE7F0F3}" srcOrd="0" destOrd="0" presId="urn:microsoft.com/office/officeart/2005/8/layout/hList1"/>
    <dgm:cxn modelId="{BE5E95AA-CB05-144B-B16B-5AF2E8F92129}" srcId="{9C68C84C-5281-464B-A945-13736577E0A7}" destId="{1EBC4AA0-451D-CE40-B6FB-9223BB93CA63}" srcOrd="0" destOrd="0" parTransId="{8D614D6D-1ECF-4A40-BCE5-421361DC4B26}" sibTransId="{CC87935A-4575-C54F-AC91-CBC949023B2E}"/>
    <dgm:cxn modelId="{E4931DBB-AB8E-614B-85AF-A73B6ED1374D}" type="presOf" srcId="{79225634-3271-414C-A110-6C58053336FA}" destId="{896D364A-01D7-B246-A1B5-4C31439F5FD6}" srcOrd="0" destOrd="0" presId="urn:microsoft.com/office/officeart/2005/8/layout/hList1"/>
    <dgm:cxn modelId="{F3DD8DCD-F2E7-2049-9FFC-01CF66961577}" srcId="{8C07F9DE-A846-854B-80CE-E4CD108EC93A}" destId="{79225634-3271-414C-A110-6C58053336FA}" srcOrd="0" destOrd="0" parTransId="{6D082BD7-DF56-F040-9A91-21F2E8E9D563}" sibTransId="{F4C65E45-BBFE-BB4B-A075-0D4A247C4912}"/>
    <dgm:cxn modelId="{271829E0-415D-8A48-9248-B72840D8C716}" srcId="{9C68C84C-5281-464B-A945-13736577E0A7}" destId="{69D83DC7-953B-4148-A955-DEF726CF5625}" srcOrd="2" destOrd="0" parTransId="{43879F81-4FA5-8D42-A262-A9DF7F21995D}" sibTransId="{6D5916EE-4519-9044-8E0F-B26D5DBFB3F7}"/>
    <dgm:cxn modelId="{28BB55E3-B803-5E4F-89A5-72446A77AF1A}" srcId="{1EBC4AA0-451D-CE40-B6FB-9223BB93CA63}" destId="{BB728E5A-B720-1A4F-B275-4277FCA7CE40}" srcOrd="0" destOrd="0" parTransId="{893E056E-3D85-7842-9C54-6B83D7F1A8B2}" sibTransId="{C0FB52C5-9B04-0445-8A11-B8641CC41D51}"/>
    <dgm:cxn modelId="{527FC8F1-95CD-5644-9C11-5576F6EF5ED2}" type="presOf" srcId="{9C68C84C-5281-464B-A945-13736577E0A7}" destId="{D850651B-D898-534B-9E9D-C0EFE9FE75D5}" srcOrd="0" destOrd="0" presId="urn:microsoft.com/office/officeart/2005/8/layout/hList1"/>
    <dgm:cxn modelId="{9FDE34C0-CCFB-F540-8A37-712556BDDAEC}" type="presParOf" srcId="{D850651B-D898-534B-9E9D-C0EFE9FE75D5}" destId="{D58F659D-6613-A140-8297-EC2742B872E7}" srcOrd="0" destOrd="0" presId="urn:microsoft.com/office/officeart/2005/8/layout/hList1"/>
    <dgm:cxn modelId="{F73F1316-842C-1C4E-AC12-AFF172B435BC}" type="presParOf" srcId="{D58F659D-6613-A140-8297-EC2742B872E7}" destId="{C7982D8F-2C21-7C43-829C-CE6293056A47}" srcOrd="0" destOrd="0" presId="urn:microsoft.com/office/officeart/2005/8/layout/hList1"/>
    <dgm:cxn modelId="{AFFCFC2C-259D-8F4A-8C3A-CD0A7084629E}" type="presParOf" srcId="{D58F659D-6613-A140-8297-EC2742B872E7}" destId="{F57CBC01-0C63-5547-8CC8-8B3CB4A9B328}" srcOrd="1" destOrd="0" presId="urn:microsoft.com/office/officeart/2005/8/layout/hList1"/>
    <dgm:cxn modelId="{CEDAFF18-4137-AE46-A7E4-AA51B678A1FB}" type="presParOf" srcId="{D850651B-D898-534B-9E9D-C0EFE9FE75D5}" destId="{16FC203F-5C86-4048-A9BD-68E6FF25649F}" srcOrd="1" destOrd="0" presId="urn:microsoft.com/office/officeart/2005/8/layout/hList1"/>
    <dgm:cxn modelId="{7CCCA168-EA2E-F14C-ADB8-1F95FAB46D2D}" type="presParOf" srcId="{D850651B-D898-534B-9E9D-C0EFE9FE75D5}" destId="{62A560BE-2EBF-D748-9B72-D29FF3FFB750}" srcOrd="2" destOrd="0" presId="urn:microsoft.com/office/officeart/2005/8/layout/hList1"/>
    <dgm:cxn modelId="{AE99FBAE-1199-DD46-B5B3-653447CCA8C5}" type="presParOf" srcId="{62A560BE-2EBF-D748-9B72-D29FF3FFB750}" destId="{7E495F1A-F2B8-3341-9C34-B3E4AFE7F0F3}" srcOrd="0" destOrd="0" presId="urn:microsoft.com/office/officeart/2005/8/layout/hList1"/>
    <dgm:cxn modelId="{AE16741E-C3AC-A346-9FDB-23BB2BC3BBC4}" type="presParOf" srcId="{62A560BE-2EBF-D748-9B72-D29FF3FFB750}" destId="{896D364A-01D7-B246-A1B5-4C31439F5FD6}" srcOrd="1" destOrd="0" presId="urn:microsoft.com/office/officeart/2005/8/layout/hList1"/>
    <dgm:cxn modelId="{7080238E-0C65-104B-8577-D0C003046CC6}" type="presParOf" srcId="{D850651B-D898-534B-9E9D-C0EFE9FE75D5}" destId="{35FCA8BB-3AEB-9141-A9ED-C65D95850859}" srcOrd="3" destOrd="0" presId="urn:microsoft.com/office/officeart/2005/8/layout/hList1"/>
    <dgm:cxn modelId="{4F56F429-4BF0-5E46-B2D2-2A7E8838FB0A}" type="presParOf" srcId="{D850651B-D898-534B-9E9D-C0EFE9FE75D5}" destId="{41D73790-2919-A749-A059-C549394AD53C}" srcOrd="4" destOrd="0" presId="urn:microsoft.com/office/officeart/2005/8/layout/hList1"/>
    <dgm:cxn modelId="{2777A188-5CE0-8D44-A438-C503F49DED6C}" type="presParOf" srcId="{41D73790-2919-A749-A059-C549394AD53C}" destId="{9B417DC7-EDF1-A643-B7A2-4F582F38E31D}" srcOrd="0" destOrd="0" presId="urn:microsoft.com/office/officeart/2005/8/layout/hList1"/>
    <dgm:cxn modelId="{2A7D5738-27A4-9843-A32D-D6BD84AF2B23}" type="presParOf" srcId="{41D73790-2919-A749-A059-C549394AD53C}" destId="{A47CCF02-5BD5-D84D-9493-CE940BFB346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82D8F-2C21-7C43-829C-CE6293056A47}">
      <dsp:nvSpPr>
        <dsp:cNvPr id="0" name=""/>
        <dsp:cNvSpPr/>
      </dsp:nvSpPr>
      <dsp:spPr>
        <a:xfrm>
          <a:off x="3405" y="229757"/>
          <a:ext cx="3320251" cy="83024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zh-CN" sz="1700" kern="1200" dirty="0">
              <a:latin typeface="Microsoft YaHei" panose="020B0503020204020204" pitchFamily="34" charset="-122"/>
              <a:ea typeface="Microsoft YaHei" panose="020B0503020204020204" pitchFamily="34" charset="-122"/>
            </a:rPr>
            <a:t>一、跨境电商1.0阶段（1999～2003）</a:t>
          </a:r>
        </a:p>
      </dsp:txBody>
      <dsp:txXfrm>
        <a:off x="3405" y="229757"/>
        <a:ext cx="3320251" cy="830240"/>
      </dsp:txXfrm>
    </dsp:sp>
    <dsp:sp modelId="{F57CBC01-0C63-5547-8CC8-8B3CB4A9B328}">
      <dsp:nvSpPr>
        <dsp:cNvPr id="0" name=""/>
        <dsp:cNvSpPr/>
      </dsp:nvSpPr>
      <dsp:spPr>
        <a:xfrm>
          <a:off x="3405" y="1059998"/>
          <a:ext cx="3320251" cy="32665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zh-CN" sz="1700" kern="1200" dirty="0">
              <a:latin typeface="Microsoft YaHei" panose="020B0503020204020204" pitchFamily="34" charset="-122"/>
              <a:ea typeface="Microsoft YaHei" panose="020B0503020204020204" pitchFamily="34" charset="-122"/>
            </a:rPr>
            <a:t>主要商业模式是网上展示、线下交易的外贸信息服务模式；盈利模式主要是通过向进行信息展示的企业收取会员费(如年服务费)。典型的代表平台：阿里巴巴国际站、环球资源网中国制造网、韩国EC21网、Kellysearch等大量以供需信息交易为主的跨境电商平台。</a:t>
          </a:r>
        </a:p>
      </dsp:txBody>
      <dsp:txXfrm>
        <a:off x="3405" y="1059998"/>
        <a:ext cx="3320251" cy="3266550"/>
      </dsp:txXfrm>
    </dsp:sp>
    <dsp:sp modelId="{7E495F1A-F2B8-3341-9C34-B3E4AFE7F0F3}">
      <dsp:nvSpPr>
        <dsp:cNvPr id="0" name=""/>
        <dsp:cNvSpPr/>
      </dsp:nvSpPr>
      <dsp:spPr>
        <a:xfrm>
          <a:off x="3788491" y="229757"/>
          <a:ext cx="3320251" cy="83024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zh-CN" sz="1700" kern="1200" dirty="0">
              <a:latin typeface="Microsoft YaHei" panose="020B0503020204020204" pitchFamily="34" charset="-122"/>
              <a:ea typeface="Microsoft YaHei" panose="020B0503020204020204" pitchFamily="34" charset="-122"/>
            </a:rPr>
            <a:t>二、跨境电商2.0阶段（2004～2012）</a:t>
          </a:r>
        </a:p>
      </dsp:txBody>
      <dsp:txXfrm>
        <a:off x="3788491" y="229757"/>
        <a:ext cx="3320251" cy="830240"/>
      </dsp:txXfrm>
    </dsp:sp>
    <dsp:sp modelId="{896D364A-01D7-B246-A1B5-4C31439F5FD6}">
      <dsp:nvSpPr>
        <dsp:cNvPr id="0" name=""/>
        <dsp:cNvSpPr/>
      </dsp:nvSpPr>
      <dsp:spPr>
        <a:xfrm>
          <a:off x="3788491" y="1059998"/>
          <a:ext cx="3320251" cy="32665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zh-CN" sz="1700" kern="1200" dirty="0">
              <a:latin typeface="Microsoft YaHei" panose="020B0503020204020204" pitchFamily="34" charset="-122"/>
              <a:ea typeface="Microsoft YaHei" panose="020B0503020204020204" pitchFamily="34" charset="-122"/>
            </a:rPr>
            <a:t>实现后向收费模式，将会员收费改以收取交易佣金为主。通过平台上营销推广、支付服务、物流服务等获得增值收益。</a:t>
          </a:r>
        </a:p>
      </dsp:txBody>
      <dsp:txXfrm>
        <a:off x="3788491" y="1059998"/>
        <a:ext cx="3320251" cy="3266550"/>
      </dsp:txXfrm>
    </dsp:sp>
    <dsp:sp modelId="{9B417DC7-EDF1-A643-B7A2-4F582F38E31D}">
      <dsp:nvSpPr>
        <dsp:cNvPr id="0" name=""/>
        <dsp:cNvSpPr/>
      </dsp:nvSpPr>
      <dsp:spPr>
        <a:xfrm>
          <a:off x="7573578" y="229757"/>
          <a:ext cx="3320251" cy="83024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zh-CN" sz="1700" kern="1200">
              <a:latin typeface="Microsoft YaHei" panose="020B0503020204020204" pitchFamily="34" charset="-122"/>
              <a:ea typeface="Microsoft YaHei" panose="020B0503020204020204" pitchFamily="34" charset="-122"/>
            </a:rPr>
            <a:t>三、跨境电商3.0阶段（2013～）</a:t>
          </a:r>
        </a:p>
      </dsp:txBody>
      <dsp:txXfrm>
        <a:off x="7573578" y="229757"/>
        <a:ext cx="3320251" cy="830240"/>
      </dsp:txXfrm>
    </dsp:sp>
    <dsp:sp modelId="{A47CCF02-5BD5-D84D-9493-CE940BFB3463}">
      <dsp:nvSpPr>
        <dsp:cNvPr id="0" name=""/>
        <dsp:cNvSpPr/>
      </dsp:nvSpPr>
      <dsp:spPr>
        <a:xfrm>
          <a:off x="7573578" y="1059998"/>
          <a:ext cx="3320251" cy="32665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zh-CN" sz="1700" kern="1200" dirty="0">
              <a:latin typeface="Microsoft YaHei" panose="020B0503020204020204" pitchFamily="34" charset="-122"/>
              <a:ea typeface="Microsoft YaHei" panose="020B0503020204020204" pitchFamily="34" charset="-122"/>
            </a:rPr>
            <a:t>具有大型工厂上线、B类买家成规模、中大额订单比例提升、大型服务商加入和移动用户量爆发五方面特征。</a:t>
          </a:r>
        </a:p>
      </dsp:txBody>
      <dsp:txXfrm>
        <a:off x="7573578" y="1059998"/>
        <a:ext cx="3320251" cy="326655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800192B-109D-428B-B9B2-09EDE99C450A}" type="datetimeFigureOut">
              <a:rPr lang="zh-CN" altLang="en-US"/>
              <a:t>2023/2/24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D49B282A-F2BD-4BF2-A613-280DC06195E1}"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A9A5FA3-E4E7-4F1D-A31D-907F2FEE764C}"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http://seller.dhgate.com/promotion/dhgatexin.html?f=baidu|plan|PinPaiCi-PinPaiCiBuWei|unit|DunHuang-PinPaiChangWeiCi1|keyword|DunHuangWang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https://onetouch.alibaba.com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https://onetouch.alibaba.com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https://www.aliexpress.com/item/32822882678.html?gps-id=8041884&amp;scm=1007.14677.110221.0&amp;scm_id=1007.14677.110221.0&amp;scm-url=1007.14677.110221.0&amp;pvid=8b45dda5-64dc-42a3-b630-f0e5064beb66&amp;spm=a2g0o.store_home.promoteWysiwyg_501681158.0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https://www.aliexpress.com/item/32822882678.html?gps-id=8041884&amp;scm=1007.14677.110221.0&amp;scm_id=1007.14677.110221.0&amp;scm-url=1007.14677.110221.0&amp;pvid=8b45dda5-64dc-42a3-b630-f0e5064beb66&amp;spm=a2g0o.store_home.promoteWysiwyg_501681158.0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https://www.lightinthebox.com/en/p/fashion-circle-strip-shape-tiny-pendant-necklace-1-pc_p1924284.html?category_id=4962&amp;prm=1.2.1.1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noChangeArrowheads="1"/>
          </p:cNvSpPr>
          <p:nvPr>
            <p:ph type="dt" sz="half" idx="10"/>
          </p:nvPr>
        </p:nvSpPr>
        <p:spPr/>
        <p:txBody>
          <a:bodyPr/>
          <a:lstStyle>
            <a:lvl1pPr>
              <a:defRPr/>
            </a:lvl1pPr>
          </a:lstStyle>
          <a:p>
            <a:pPr>
              <a:defRPr/>
            </a:pPr>
            <a:fld id="{AC5A0E86-47FC-47F7-9BB7-28BADD1DA4BB}" type="datetimeFigureOut">
              <a:rPr lang="zh-CN" altLang="en-US"/>
              <a:t>2023/2/24</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BCC110C8-ACD2-43D9-9D5C-ACE453547C80}" type="slidenum">
              <a:rPr lang="zh-CN" altLang="en-US"/>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p:txBody>
          <a:bodyPr/>
          <a:lstStyle>
            <a:lvl1pPr>
              <a:defRPr/>
            </a:lvl1pPr>
          </a:lstStyle>
          <a:p>
            <a:pPr>
              <a:defRPr/>
            </a:pPr>
            <a:fld id="{6FA8F706-DD84-4A6F-B5A4-9F49ADE8BF24}" type="datetimeFigureOut">
              <a:rPr lang="zh-CN" altLang="en-US"/>
              <a:t>2023/2/24</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5A62920F-3142-4A4F-8A75-E8C45695BDF8}" type="slidenum">
              <a:rPr lang="zh-CN" altLang="en-US"/>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p:txBody>
          <a:bodyPr/>
          <a:lstStyle>
            <a:lvl1pPr>
              <a:defRPr/>
            </a:lvl1pPr>
          </a:lstStyle>
          <a:p>
            <a:pPr>
              <a:defRPr/>
            </a:pPr>
            <a:fld id="{1D68977E-B2FF-47BE-A5D4-510AAA81D398}" type="datetimeFigureOut">
              <a:rPr lang="zh-CN" altLang="en-US"/>
              <a:t>2023/2/24</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D43CBD5B-94EE-488B-AD18-0AF615E7BD4E}" type="slidenum">
              <a:rPr lang="zh-CN" altLang="en-US"/>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p:txBody>
          <a:bodyPr/>
          <a:lstStyle>
            <a:lvl1pPr>
              <a:defRPr/>
            </a:lvl1pPr>
          </a:lstStyle>
          <a:p>
            <a:pPr>
              <a:defRPr/>
            </a:pPr>
            <a:fld id="{226A4506-589F-4740-810B-EF5E03FFCCE2}" type="datetimeFigureOut">
              <a:rPr lang="zh-CN" altLang="en-US"/>
              <a:t>2023/2/24</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503595F9-04DE-475F-B2F0-586EDB243E72}" type="slidenum">
              <a:rPr lang="zh-CN" altLang="en-US"/>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noChangeArrowheads="1"/>
          </p:cNvSpPr>
          <p:nvPr>
            <p:ph type="dt" sz="half" idx="10"/>
          </p:nvPr>
        </p:nvSpPr>
        <p:spPr/>
        <p:txBody>
          <a:bodyPr/>
          <a:lstStyle>
            <a:lvl1pPr>
              <a:defRPr/>
            </a:lvl1pPr>
          </a:lstStyle>
          <a:p>
            <a:pPr>
              <a:defRPr/>
            </a:pPr>
            <a:fld id="{29A875B0-CF90-4ADC-8DFC-D178E2470E1A}" type="datetimeFigureOut">
              <a:rPr lang="zh-CN" altLang="en-US"/>
              <a:t>2023/2/24</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AF921824-0ECF-4F12-96EF-C1CEBDF9BC2E}" type="slidenum">
              <a:rPr lang="zh-CN" altLang="en-US"/>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p:txBody>
          <a:bodyPr/>
          <a:lstStyle>
            <a:lvl1pPr>
              <a:defRPr/>
            </a:lvl1pPr>
          </a:lstStyle>
          <a:p>
            <a:pPr>
              <a:defRPr/>
            </a:pPr>
            <a:fld id="{7BFC0A67-962B-46CB-A3D4-028F43B9D159}" type="datetimeFigureOut">
              <a:rPr lang="zh-CN" altLang="en-US"/>
              <a:t>2023/2/24</a:t>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95FBD6A0-1ECB-4EEF-898D-E14C4B8D89D5}" type="slidenum">
              <a:rPr lang="zh-CN" altLang="en-US"/>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p:txBody>
          <a:bodyPr/>
          <a:lstStyle>
            <a:lvl1pPr>
              <a:defRPr/>
            </a:lvl1pPr>
          </a:lstStyle>
          <a:p>
            <a:pPr>
              <a:defRPr/>
            </a:pPr>
            <a:fld id="{1263A28A-E0FB-4083-B4C3-C7B70EAC1EEC}" type="datetimeFigureOut">
              <a:rPr lang="zh-CN" altLang="en-US"/>
              <a:t>2023/2/24</a:t>
            </a:fld>
            <a:endParaRPr lang="zh-CN" altLang="en-US"/>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p:txBody>
          <a:bodyPr/>
          <a:lstStyle>
            <a:lvl1pPr>
              <a:defRPr/>
            </a:lvl1pPr>
          </a:lstStyle>
          <a:p>
            <a:pPr>
              <a:defRPr/>
            </a:pPr>
            <a:fld id="{02996F19-777A-4BE1-9407-145DFD43DBBE}" type="slidenum">
              <a:rPr lang="zh-CN" altLang="en-US"/>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noChangeArrowheads="1"/>
          </p:cNvSpPr>
          <p:nvPr>
            <p:ph type="dt" sz="half" idx="10"/>
          </p:nvPr>
        </p:nvSpPr>
        <p:spPr/>
        <p:txBody>
          <a:bodyPr/>
          <a:lstStyle>
            <a:lvl1pPr>
              <a:defRPr/>
            </a:lvl1pPr>
          </a:lstStyle>
          <a:p>
            <a:pPr>
              <a:defRPr/>
            </a:pPr>
            <a:fld id="{883504F4-00CF-43C0-A788-E0A7F58FACA2}" type="datetimeFigureOut">
              <a:rPr lang="zh-CN" altLang="en-US"/>
              <a:t>2023/2/24</a:t>
            </a:fld>
            <a:endParaRPr lang="zh-CN" altLang="en-US"/>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p:txBody>
          <a:bodyPr/>
          <a:lstStyle>
            <a:lvl1pPr>
              <a:defRPr/>
            </a:lvl1pPr>
          </a:lstStyle>
          <a:p>
            <a:pPr>
              <a:defRPr/>
            </a:pPr>
            <a:fld id="{244526E9-84D5-4C3D-B076-50599C10BA87}" type="slidenum">
              <a:rPr lang="zh-CN" altLang="en-US"/>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6D57F510-8D9E-40E8-A5AD-6E50C7E3C15E}" type="datetimeFigureOut">
              <a:rPr lang="zh-CN" altLang="en-US"/>
              <a:t>2023/2/24</a:t>
            </a:fld>
            <a:endParaRPr lang="zh-CN" altLang="en-US"/>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lvl1pPr>
          </a:lstStyle>
          <a:p>
            <a:pPr>
              <a:defRPr/>
            </a:pPr>
            <a:fld id="{844C1513-674E-4149-8F4C-8E8960045B9C}" type="slidenum">
              <a:rPr lang="zh-CN" altLang="en-US"/>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p:txBody>
          <a:bodyPr/>
          <a:lstStyle>
            <a:lvl1pPr>
              <a:defRPr/>
            </a:lvl1pPr>
          </a:lstStyle>
          <a:p>
            <a:pPr>
              <a:defRPr/>
            </a:pPr>
            <a:fld id="{436FC040-70A5-44C6-A53A-C2E9781440CA}" type="datetimeFigureOut">
              <a:rPr lang="zh-CN" altLang="en-US"/>
              <a:t>2023/2/24</a:t>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758826EA-C25C-4F7A-B678-77F700BC4EC6}" type="slidenum">
              <a:rPr lang="zh-CN" altLang="en-US"/>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p:txBody>
          <a:bodyPr/>
          <a:lstStyle>
            <a:lvl1pPr>
              <a:defRPr/>
            </a:lvl1pPr>
          </a:lstStyle>
          <a:p>
            <a:pPr>
              <a:defRPr/>
            </a:pPr>
            <a:fld id="{55494CEC-FD99-4C60-8580-1969A4747700}" type="datetimeFigureOut">
              <a:rPr lang="zh-CN" altLang="en-US"/>
              <a:t>2023/2/24</a:t>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0F6D8382-8CAA-4D2D-9837-C48ECA2EB8DC}" type="slidenum">
              <a:rPr lang="zh-CN"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90204" pitchFamily="34" charset="0"/>
              <a:buNone/>
              <a:defRPr sz="1200">
                <a:solidFill>
                  <a:srgbClr val="898989"/>
                </a:solidFill>
              </a:defRPr>
            </a:lvl1pPr>
          </a:lstStyle>
          <a:p>
            <a:pPr>
              <a:defRPr/>
            </a:pPr>
            <a:fld id="{25A386B7-A870-4C02-8F33-5E239AA05220}" type="datetimeFigureOut">
              <a:rPr lang="zh-CN" altLang="en-US"/>
              <a:t>2023/2/24</a:t>
            </a:fld>
            <a:endParaRPr lang="zh-CN" altLang="en-US"/>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90204" pitchFamily="34" charset="0"/>
              <a:buNone/>
              <a:defRPr sz="1200">
                <a:solidFill>
                  <a:srgbClr val="898989"/>
                </a:solidFill>
              </a:defRPr>
            </a:lvl1pPr>
          </a:lstStyle>
          <a:p>
            <a:pPr>
              <a:defRPr/>
            </a:pPr>
            <a:endParaRPr lang="zh-CN" altLang="en-US"/>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90204" pitchFamily="34" charset="0"/>
              <a:buNone/>
              <a:defRPr sz="1200">
                <a:solidFill>
                  <a:srgbClr val="898989"/>
                </a:solidFill>
              </a:defRPr>
            </a:lvl1pPr>
          </a:lstStyle>
          <a:p>
            <a:pPr>
              <a:defRPr/>
            </a:pPr>
            <a:fld id="{34330846-1CAD-4670-87C4-08C34C25A9B3}"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9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9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9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9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9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slideLayout" Target="../slideLayouts/slideLayout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pic>
        <p:nvPicPr>
          <p:cNvPr id="3074"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504825"/>
            <a:ext cx="74803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矩形 6"/>
          <p:cNvSpPr>
            <a:spLocks noChangeArrowheads="1"/>
          </p:cNvSpPr>
          <p:nvPr/>
        </p:nvSpPr>
        <p:spPr bwMode="auto">
          <a:xfrm>
            <a:off x="0" y="4902200"/>
            <a:ext cx="12192000" cy="195580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grpSp>
        <p:nvGrpSpPr>
          <p:cNvPr id="3076" name="组合 13"/>
          <p:cNvGrpSpPr>
            <a:grpSpLocks noChangeAspect="1"/>
          </p:cNvGrpSpPr>
          <p:nvPr/>
        </p:nvGrpSpPr>
        <p:grpSpPr bwMode="auto">
          <a:xfrm>
            <a:off x="5605463" y="2808288"/>
            <a:ext cx="6777037" cy="4229100"/>
            <a:chOff x="0" y="0"/>
            <a:chExt cx="5324473" cy="3322983"/>
          </a:xfrm>
        </p:grpSpPr>
        <p:pic>
          <p:nvPicPr>
            <p:cNvPr id="3090" name="图片 11"/>
            <p:cNvPicPr>
              <a:picLocks noChangeAspect="1" noChangeArrowheads="1"/>
            </p:cNvPicPr>
            <p:nvPr/>
          </p:nvPicPr>
          <p:blipFill>
            <a:blip r:embed="rId4">
              <a:extLst>
                <a:ext uri="{28A0092B-C50C-407E-A947-70E740481C1C}">
                  <a14:useLocalDpi xmlns:a14="http://schemas.microsoft.com/office/drawing/2010/main" val="0"/>
                </a:ext>
              </a:extLst>
            </a:blip>
            <a:srcRect b="52040"/>
            <a:stretch>
              <a:fillRect/>
            </a:stretch>
          </p:blipFill>
          <p:spPr bwMode="auto">
            <a:xfrm>
              <a:off x="6344" y="0"/>
              <a:ext cx="5318129" cy="16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图片 12"/>
            <p:cNvPicPr>
              <a:picLocks noChangeAspect="1" noChangeArrowheads="1"/>
            </p:cNvPicPr>
            <p:nvPr/>
          </p:nvPicPr>
          <p:blipFill>
            <a:blip r:embed="rId4">
              <a:extLst>
                <a:ext uri="{28A0092B-C50C-407E-A947-70E740481C1C}">
                  <a14:useLocalDpi xmlns:a14="http://schemas.microsoft.com/office/drawing/2010/main" val="0"/>
                </a:ext>
              </a:extLst>
            </a:blip>
            <a:srcRect t="50633" r="2628"/>
            <a:stretch>
              <a:fillRect/>
            </a:stretch>
          </p:blipFill>
          <p:spPr bwMode="auto">
            <a:xfrm>
              <a:off x="0" y="1632435"/>
              <a:ext cx="5178427" cy="169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7" name="组合 16"/>
          <p:cNvGrpSpPr/>
          <p:nvPr/>
        </p:nvGrpSpPr>
        <p:grpSpPr bwMode="auto">
          <a:xfrm>
            <a:off x="573088" y="6202363"/>
            <a:ext cx="3757612" cy="338137"/>
            <a:chOff x="1234" y="0"/>
            <a:chExt cx="3756216" cy="340229"/>
          </a:xfrm>
        </p:grpSpPr>
        <p:sp>
          <p:nvSpPr>
            <p:cNvPr id="3088" name="矩形 45"/>
            <p:cNvSpPr>
              <a:spLocks noChangeArrowheads="1"/>
            </p:cNvSpPr>
            <p:nvPr/>
          </p:nvSpPr>
          <p:spPr bwMode="auto">
            <a:xfrm>
              <a:off x="402646" y="0"/>
              <a:ext cx="3354804" cy="34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1600">
                  <a:solidFill>
                    <a:srgbClr val="FFFFFF"/>
                  </a:solidFill>
                </a:rPr>
                <a:t>中国工信出版集团  电子工业出版社</a:t>
              </a:r>
            </a:p>
          </p:txBody>
        </p:sp>
        <p:pic>
          <p:nvPicPr>
            <p:cNvPr id="3089" name="组合 1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 y="21724"/>
              <a:ext cx="298704" cy="29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8" name="组合 22"/>
          <p:cNvGrpSpPr/>
          <p:nvPr/>
        </p:nvGrpSpPr>
        <p:grpSpPr bwMode="auto">
          <a:xfrm>
            <a:off x="571500" y="5786438"/>
            <a:ext cx="2228850" cy="338137"/>
            <a:chOff x="0" y="0"/>
            <a:chExt cx="2230283" cy="339810"/>
          </a:xfrm>
        </p:grpSpPr>
        <p:sp>
          <p:nvSpPr>
            <p:cNvPr id="3086" name="矩形 40"/>
            <p:cNvSpPr>
              <a:spLocks noChangeArrowheads="1"/>
            </p:cNvSpPr>
            <p:nvPr/>
          </p:nvSpPr>
          <p:spPr bwMode="auto">
            <a:xfrm>
              <a:off x="403225" y="0"/>
              <a:ext cx="1827058" cy="33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en-US" altLang="zh-CN" sz="1600">
                  <a:solidFill>
                    <a:srgbClr val="FFFFFF"/>
                  </a:solidFill>
                </a:rPr>
                <a:t>《</a:t>
              </a:r>
              <a:r>
                <a:rPr lang="zh-CN" altLang="en-US" sz="1600">
                  <a:solidFill>
                    <a:srgbClr val="FFFFFF"/>
                  </a:solidFill>
                </a:rPr>
                <a:t>电子商务基础</a:t>
              </a:r>
              <a:r>
                <a:rPr lang="en-US" altLang="zh-CN" sz="1600">
                  <a:solidFill>
                    <a:srgbClr val="FFFFFF"/>
                  </a:solidFill>
                </a:rPr>
                <a:t>》</a:t>
              </a:r>
              <a:endParaRPr lang="zh-CN" altLang="en-US" sz="1600">
                <a:solidFill>
                  <a:srgbClr val="FFFFFF"/>
                </a:solidFill>
              </a:endParaRPr>
            </a:p>
          </p:txBody>
        </p:sp>
        <p:sp>
          <p:nvSpPr>
            <p:cNvPr id="3087" name="Freeform 102"/>
            <p:cNvSpPr>
              <a:spLocks noEditPoints="1"/>
            </p:cNvSpPr>
            <p:nvPr/>
          </p:nvSpPr>
          <p:spPr bwMode="auto">
            <a:xfrm>
              <a:off x="0" y="19051"/>
              <a:ext cx="300038" cy="298450"/>
            </a:xfrm>
            <a:custGeom>
              <a:avLst/>
              <a:gdLst>
                <a:gd name="T0" fmla="*/ 2147483646 w 837"/>
                <a:gd name="T1" fmla="*/ 0 h 837"/>
                <a:gd name="T2" fmla="*/ 0 w 837"/>
                <a:gd name="T3" fmla="*/ 2147483646 h 837"/>
                <a:gd name="T4" fmla="*/ 2147483646 w 837"/>
                <a:gd name="T5" fmla="*/ 2147483646 h 837"/>
                <a:gd name="T6" fmla="*/ 2147483646 w 837"/>
                <a:gd name="T7" fmla="*/ 2147483646 h 837"/>
                <a:gd name="T8" fmla="*/ 2147483646 w 837"/>
                <a:gd name="T9" fmla="*/ 0 h 837"/>
                <a:gd name="T10" fmla="*/ 2147483646 w 837"/>
                <a:gd name="T11" fmla="*/ 2147483646 h 837"/>
                <a:gd name="T12" fmla="*/ 2147483646 w 837"/>
                <a:gd name="T13" fmla="*/ 2147483646 h 837"/>
                <a:gd name="T14" fmla="*/ 2147483646 w 837"/>
                <a:gd name="T15" fmla="*/ 2147483646 h 837"/>
                <a:gd name="T16" fmla="*/ 2147483646 w 837"/>
                <a:gd name="T17" fmla="*/ 2147483646 h 837"/>
                <a:gd name="T18" fmla="*/ 2147483646 w 837"/>
                <a:gd name="T19" fmla="*/ 2147483646 h 837"/>
                <a:gd name="T20" fmla="*/ 2147483646 w 837"/>
                <a:gd name="T21" fmla="*/ 2147483646 h 837"/>
                <a:gd name="T22" fmla="*/ 2147483646 w 837"/>
                <a:gd name="T23" fmla="*/ 2147483646 h 837"/>
                <a:gd name="T24" fmla="*/ 2147483646 w 837"/>
                <a:gd name="T25" fmla="*/ 2147483646 h 837"/>
                <a:gd name="T26" fmla="*/ 2147483646 w 837"/>
                <a:gd name="T27" fmla="*/ 2147483646 h 837"/>
                <a:gd name="T28" fmla="*/ 2147483646 w 837"/>
                <a:gd name="T29" fmla="*/ 2147483646 h 837"/>
                <a:gd name="T30" fmla="*/ 2147483646 w 837"/>
                <a:gd name="T31" fmla="*/ 2147483646 h 837"/>
                <a:gd name="T32" fmla="*/ 2147483646 w 837"/>
                <a:gd name="T33" fmla="*/ 2147483646 h 837"/>
                <a:gd name="T34" fmla="*/ 2147483646 w 837"/>
                <a:gd name="T35" fmla="*/ 2147483646 h 837"/>
                <a:gd name="T36" fmla="*/ 2147483646 w 837"/>
                <a:gd name="T37" fmla="*/ 2147483646 h 837"/>
                <a:gd name="T38" fmla="*/ 2147483646 w 837"/>
                <a:gd name="T39" fmla="*/ 2147483646 h 837"/>
                <a:gd name="T40" fmla="*/ 2147483646 w 837"/>
                <a:gd name="T41" fmla="*/ 2147483646 h 8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7" h="837">
                  <a:moveTo>
                    <a:pt x="418" y="0"/>
                  </a:moveTo>
                  <a:cubicBezTo>
                    <a:pt x="187" y="0"/>
                    <a:pt x="0" y="187"/>
                    <a:pt x="0" y="419"/>
                  </a:cubicBezTo>
                  <a:cubicBezTo>
                    <a:pt x="0" y="650"/>
                    <a:pt x="187" y="837"/>
                    <a:pt x="418" y="837"/>
                  </a:cubicBezTo>
                  <a:cubicBezTo>
                    <a:pt x="650" y="837"/>
                    <a:pt x="837" y="650"/>
                    <a:pt x="837" y="419"/>
                  </a:cubicBezTo>
                  <a:cubicBezTo>
                    <a:pt x="837" y="187"/>
                    <a:pt x="650" y="0"/>
                    <a:pt x="418" y="0"/>
                  </a:cubicBezTo>
                  <a:close/>
                  <a:moveTo>
                    <a:pt x="173" y="583"/>
                  </a:moveTo>
                  <a:cubicBezTo>
                    <a:pt x="121" y="583"/>
                    <a:pt x="121" y="583"/>
                    <a:pt x="121" y="583"/>
                  </a:cubicBezTo>
                  <a:cubicBezTo>
                    <a:pt x="121" y="251"/>
                    <a:pt x="121" y="251"/>
                    <a:pt x="121" y="251"/>
                  </a:cubicBezTo>
                  <a:cubicBezTo>
                    <a:pt x="440" y="251"/>
                    <a:pt x="440" y="251"/>
                    <a:pt x="440" y="251"/>
                  </a:cubicBezTo>
                  <a:cubicBezTo>
                    <a:pt x="490" y="177"/>
                    <a:pt x="490" y="177"/>
                    <a:pt x="490" y="177"/>
                  </a:cubicBezTo>
                  <a:cubicBezTo>
                    <a:pt x="631" y="177"/>
                    <a:pt x="631" y="177"/>
                    <a:pt x="631" y="177"/>
                  </a:cubicBezTo>
                  <a:cubicBezTo>
                    <a:pt x="631" y="251"/>
                    <a:pt x="631" y="251"/>
                    <a:pt x="631" y="251"/>
                  </a:cubicBezTo>
                  <a:cubicBezTo>
                    <a:pt x="631" y="269"/>
                    <a:pt x="631" y="269"/>
                    <a:pt x="631" y="269"/>
                  </a:cubicBezTo>
                  <a:cubicBezTo>
                    <a:pt x="631" y="300"/>
                    <a:pt x="631" y="300"/>
                    <a:pt x="631" y="300"/>
                  </a:cubicBezTo>
                  <a:cubicBezTo>
                    <a:pt x="173" y="300"/>
                    <a:pt x="173" y="300"/>
                    <a:pt x="173" y="300"/>
                  </a:cubicBezTo>
                  <a:lnTo>
                    <a:pt x="173" y="583"/>
                  </a:lnTo>
                  <a:close/>
                  <a:moveTo>
                    <a:pt x="716" y="660"/>
                  </a:moveTo>
                  <a:cubicBezTo>
                    <a:pt x="205" y="660"/>
                    <a:pt x="205" y="660"/>
                    <a:pt x="205" y="660"/>
                  </a:cubicBezTo>
                  <a:cubicBezTo>
                    <a:pt x="205" y="328"/>
                    <a:pt x="205" y="328"/>
                    <a:pt x="205" y="328"/>
                  </a:cubicBezTo>
                  <a:cubicBezTo>
                    <a:pt x="716" y="328"/>
                    <a:pt x="716" y="328"/>
                    <a:pt x="716" y="328"/>
                  </a:cubicBezTo>
                  <a:lnTo>
                    <a:pt x="716" y="66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079" name="组合 25"/>
          <p:cNvGrpSpPr/>
          <p:nvPr/>
        </p:nvGrpSpPr>
        <p:grpSpPr bwMode="auto">
          <a:xfrm>
            <a:off x="573088" y="5387975"/>
            <a:ext cx="1611312" cy="338138"/>
            <a:chOff x="1234" y="0"/>
            <a:chExt cx="1611663" cy="338553"/>
          </a:xfrm>
        </p:grpSpPr>
        <p:sp>
          <p:nvSpPr>
            <p:cNvPr id="3084" name="矩形 37"/>
            <p:cNvSpPr>
              <a:spLocks noChangeArrowheads="1"/>
            </p:cNvSpPr>
            <p:nvPr/>
          </p:nvSpPr>
          <p:spPr bwMode="auto">
            <a:xfrm>
              <a:off x="402646" y="0"/>
              <a:ext cx="1210251"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1600">
                  <a:solidFill>
                    <a:srgbClr val="FFFFFF"/>
                  </a:solidFill>
                </a:rPr>
                <a:t>主编：商玮</a:t>
              </a:r>
            </a:p>
          </p:txBody>
        </p:sp>
        <p:pic>
          <p:nvPicPr>
            <p:cNvPr id="3085" name="组合 2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 y="19247"/>
              <a:ext cx="298704" cy="29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0" name="文本框 58"/>
          <p:cNvSpPr txBox="1">
            <a:spLocks noChangeArrowheads="1"/>
          </p:cNvSpPr>
          <p:nvPr/>
        </p:nvSpPr>
        <p:spPr bwMode="auto">
          <a:xfrm>
            <a:off x="871220" y="2376805"/>
            <a:ext cx="1083564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6000" b="1" dirty="0">
                <a:solidFill>
                  <a:srgbClr val="1C4885"/>
                </a:solidFill>
                <a:latin typeface="微软雅黑" panose="020B0503020204020204" pitchFamily="34" charset="-122"/>
                <a:ea typeface="微软雅黑" panose="020B0503020204020204" pitchFamily="34" charset="-122"/>
              </a:rPr>
              <a:t>项目五</a:t>
            </a:r>
            <a:r>
              <a:rPr lang="en-US" altLang="zh-CN" sz="6000" b="1" dirty="0">
                <a:solidFill>
                  <a:srgbClr val="1C4885"/>
                </a:solidFill>
                <a:latin typeface="微软雅黑" panose="020B0503020204020204" pitchFamily="34" charset="-122"/>
                <a:ea typeface="微软雅黑" panose="020B0503020204020204" pitchFamily="34" charset="-122"/>
              </a:rPr>
              <a:t>  </a:t>
            </a:r>
            <a:r>
              <a:rPr lang="zh-CN" altLang="en-US" sz="6000" b="1" dirty="0">
                <a:solidFill>
                  <a:srgbClr val="1C4885"/>
                </a:solidFill>
                <a:latin typeface="微软雅黑" panose="020B0503020204020204" pitchFamily="34" charset="-122"/>
                <a:ea typeface="微软雅黑" panose="020B0503020204020204" pitchFamily="34" charset="-122"/>
              </a:rPr>
              <a:t>电子商务细分行业应用</a:t>
            </a:r>
          </a:p>
        </p:txBody>
      </p:sp>
      <p:pic>
        <p:nvPicPr>
          <p:cNvPr id="3081" name="图片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150813"/>
            <a:ext cx="107315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矩形 3"/>
          <p:cNvSpPr>
            <a:spLocks noChangeArrowheads="1"/>
          </p:cNvSpPr>
          <p:nvPr/>
        </p:nvSpPr>
        <p:spPr bwMode="auto">
          <a:xfrm>
            <a:off x="1435100" y="544513"/>
            <a:ext cx="364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800">
                <a:solidFill>
                  <a:srgbClr val="1C4885"/>
                </a:solidFill>
                <a:latin typeface="仿宋" panose="02010609060101010101" pitchFamily="49" charset="-122"/>
                <a:ea typeface="仿宋" panose="02010609060101010101" pitchFamily="49" charset="-122"/>
              </a:rPr>
              <a:t>“新商科”电子商务系列规划教材</a:t>
            </a:r>
          </a:p>
        </p:txBody>
      </p:sp>
      <p:pic>
        <p:nvPicPr>
          <p:cNvPr id="3083"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28375" y="5805488"/>
            <a:ext cx="97631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文本框 10"/>
          <p:cNvSpPr txBox="1">
            <a:spLocks noChangeArrowheads="1"/>
          </p:cNvSpPr>
          <p:nvPr/>
        </p:nvSpPr>
        <p:spPr bwMode="auto">
          <a:xfrm>
            <a:off x="174625" y="220663"/>
            <a:ext cx="10764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、跨境电子商务生态圈</a:t>
            </a:r>
          </a:p>
        </p:txBody>
      </p:sp>
      <p:sp>
        <p:nvSpPr>
          <p:cNvPr id="10243"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10244" name="Rectangle 5"/>
          <p:cNvSpPr>
            <a:spLocks noChangeArrowheads="1"/>
          </p:cNvSpPr>
          <p:nvPr/>
        </p:nvSpPr>
        <p:spPr bwMode="auto">
          <a:xfrm>
            <a:off x="1260048" y="2239125"/>
            <a:ext cx="887413" cy="2298700"/>
          </a:xfrm>
          <a:prstGeom prst="rect">
            <a:avLst/>
          </a:prstGeom>
          <a:solidFill>
            <a:srgbClr val="4886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r>
              <a:rPr lang="zh-CN" altLang="en-US" sz="1800" dirty="0">
                <a:solidFill>
                  <a:schemeClr val="bg1"/>
                </a:solidFill>
              </a:rPr>
              <a:t>跨境</a:t>
            </a:r>
            <a:r>
              <a:rPr lang="zh-CN" altLang="zh-CN" sz="1800" dirty="0">
                <a:solidFill>
                  <a:schemeClr val="bg1"/>
                </a:solidFill>
              </a:rPr>
              <a:t>电子商务</a:t>
            </a:r>
            <a:r>
              <a:rPr lang="zh-CN" altLang="en-US" sz="1800" dirty="0">
                <a:solidFill>
                  <a:schemeClr val="bg1"/>
                </a:solidFill>
              </a:rPr>
              <a:t>生态圈</a:t>
            </a:r>
            <a:endParaRPr lang="en-US" altLang="zh-CN" sz="1800" b="1" dirty="0">
              <a:solidFill>
                <a:schemeClr val="bg1"/>
              </a:solidFill>
              <a:latin typeface="Arial" panose="020B0604020202090204" pitchFamily="34" charset="0"/>
              <a:ea typeface="微软雅黑" panose="020B0503020204020204" pitchFamily="34" charset="-122"/>
              <a:sym typeface="Arial" panose="020B0604020202090204" pitchFamily="34" charset="0"/>
            </a:endParaRPr>
          </a:p>
        </p:txBody>
      </p:sp>
      <p:pic>
        <p:nvPicPr>
          <p:cNvPr id="77826" name="Picture 2" descr="5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9600" y="2410279"/>
            <a:ext cx="8102008" cy="212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8813800" y="4019550"/>
            <a:ext cx="1427480" cy="1168400"/>
          </a:xfrm>
          <a:prstGeom prst="rect">
            <a:avLst/>
          </a:prstGeom>
          <a:noFill/>
        </p:spPr>
        <p:txBody>
          <a:bodyPr wrap="none" rtlCol="0">
            <a:spAutoFit/>
          </a:bodyPr>
          <a:lstStyle/>
          <a:p>
            <a:r>
              <a:rPr lang="zh-CN" altLang="en-US" sz="1400"/>
              <a:t>贸易商</a:t>
            </a:r>
          </a:p>
          <a:p>
            <a:r>
              <a:rPr lang="zh-CN" altLang="en-US" sz="1400"/>
              <a:t>采购服务商</a:t>
            </a:r>
          </a:p>
          <a:p>
            <a:r>
              <a:rPr lang="zh-CN" altLang="en-US" sz="1400"/>
              <a:t>零售店主</a:t>
            </a:r>
          </a:p>
          <a:p>
            <a:r>
              <a:rPr lang="zh-CN" altLang="en-US" sz="1400"/>
              <a:t>中小企业</a:t>
            </a:r>
          </a:p>
          <a:p>
            <a:r>
              <a:rPr lang="zh-CN" altLang="en-US" sz="1400"/>
              <a:t>微型商户或个人</a:t>
            </a:r>
          </a:p>
        </p:txBody>
      </p:sp>
      <p:sp>
        <p:nvSpPr>
          <p:cNvPr id="3" name="文本框 2"/>
          <p:cNvSpPr txBox="1"/>
          <p:nvPr/>
        </p:nvSpPr>
        <p:spPr>
          <a:xfrm>
            <a:off x="2767965" y="3885565"/>
            <a:ext cx="894080" cy="737235"/>
          </a:xfrm>
          <a:prstGeom prst="rect">
            <a:avLst/>
          </a:prstGeom>
          <a:noFill/>
        </p:spPr>
        <p:txBody>
          <a:bodyPr wrap="none" rtlCol="0">
            <a:spAutoFit/>
          </a:bodyPr>
          <a:lstStyle/>
          <a:p>
            <a:r>
              <a:rPr lang="zh-CN" altLang="en-US" sz="1400"/>
              <a:t>外贸经验</a:t>
            </a:r>
          </a:p>
          <a:p>
            <a:r>
              <a:rPr lang="zh-CN" altLang="en-US" sz="1400"/>
              <a:t>沟通能力</a:t>
            </a:r>
          </a:p>
          <a:p>
            <a:r>
              <a:rPr lang="zh-CN" altLang="en-US" sz="1400"/>
              <a:t>商品资质</a:t>
            </a:r>
          </a:p>
        </p:txBody>
      </p:sp>
      <p:sp>
        <p:nvSpPr>
          <p:cNvPr id="4" name="文本框 3"/>
          <p:cNvSpPr txBox="1"/>
          <p:nvPr/>
        </p:nvSpPr>
        <p:spPr>
          <a:xfrm>
            <a:off x="6316345" y="1371600"/>
            <a:ext cx="538480" cy="737235"/>
          </a:xfrm>
          <a:prstGeom prst="rect">
            <a:avLst/>
          </a:prstGeom>
          <a:noFill/>
        </p:spPr>
        <p:txBody>
          <a:bodyPr wrap="none" rtlCol="0">
            <a:spAutoFit/>
          </a:bodyPr>
          <a:lstStyle/>
          <a:p>
            <a:r>
              <a:rPr lang="zh-CN" altLang="en-US" sz="1400"/>
              <a:t>海关</a:t>
            </a:r>
          </a:p>
          <a:p>
            <a:r>
              <a:rPr lang="zh-CN" altLang="en-US" sz="1400"/>
              <a:t>商检</a:t>
            </a:r>
          </a:p>
          <a:p>
            <a:r>
              <a:rPr lang="zh-CN" altLang="en-US" sz="1400"/>
              <a:t>税务</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12290" name="文本框 10"/>
          <p:cNvSpPr txBox="1">
            <a:spLocks noChangeArrowheads="1"/>
          </p:cNvSpPr>
          <p:nvPr/>
        </p:nvSpPr>
        <p:spPr bwMode="auto">
          <a:xfrm>
            <a:off x="174625" y="220663"/>
            <a:ext cx="11576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、我国跨境电子商务发展现状</a:t>
            </a:r>
          </a:p>
        </p:txBody>
      </p:sp>
      <p:pic>
        <p:nvPicPr>
          <p:cNvPr id="4" name="图片 3"/>
          <p:cNvPicPr>
            <a:picLocks noChangeAspect="1"/>
          </p:cNvPicPr>
          <p:nvPr/>
        </p:nvPicPr>
        <p:blipFill>
          <a:blip r:embed="rId2"/>
          <a:stretch>
            <a:fillRect/>
          </a:stretch>
        </p:blipFill>
        <p:spPr>
          <a:xfrm>
            <a:off x="1995805" y="1134110"/>
            <a:ext cx="8200390" cy="53301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12290" name="文本框 10"/>
          <p:cNvSpPr txBox="1">
            <a:spLocks noChangeArrowheads="1"/>
          </p:cNvSpPr>
          <p:nvPr/>
        </p:nvSpPr>
        <p:spPr bwMode="auto">
          <a:xfrm>
            <a:off x="174625" y="220663"/>
            <a:ext cx="11576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、我国跨境电子商务发展现状</a:t>
            </a:r>
          </a:p>
        </p:txBody>
      </p:sp>
      <p:pic>
        <p:nvPicPr>
          <p:cNvPr id="3" name="图片 2"/>
          <p:cNvPicPr>
            <a:picLocks noChangeAspect="1"/>
          </p:cNvPicPr>
          <p:nvPr/>
        </p:nvPicPr>
        <p:blipFill>
          <a:blip r:embed="rId2"/>
          <a:stretch>
            <a:fillRect/>
          </a:stretch>
        </p:blipFill>
        <p:spPr>
          <a:xfrm>
            <a:off x="2034540" y="1136015"/>
            <a:ext cx="8221980" cy="53441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12290" name="文本框 10"/>
          <p:cNvSpPr txBox="1">
            <a:spLocks noChangeArrowheads="1"/>
          </p:cNvSpPr>
          <p:nvPr/>
        </p:nvSpPr>
        <p:spPr bwMode="auto">
          <a:xfrm>
            <a:off x="174625" y="220663"/>
            <a:ext cx="11576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、我国跨境电子商务发展现状</a:t>
            </a:r>
          </a:p>
        </p:txBody>
      </p:sp>
      <p:pic>
        <p:nvPicPr>
          <p:cNvPr id="2" name="图片 1"/>
          <p:cNvPicPr>
            <a:picLocks noChangeAspect="1"/>
          </p:cNvPicPr>
          <p:nvPr/>
        </p:nvPicPr>
        <p:blipFill>
          <a:blip r:embed="rId2"/>
          <a:stretch>
            <a:fillRect/>
          </a:stretch>
        </p:blipFill>
        <p:spPr>
          <a:xfrm>
            <a:off x="1910080" y="980440"/>
            <a:ext cx="8442960" cy="548830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12290" name="文本框 10"/>
          <p:cNvSpPr txBox="1">
            <a:spLocks noChangeArrowheads="1"/>
          </p:cNvSpPr>
          <p:nvPr/>
        </p:nvSpPr>
        <p:spPr bwMode="auto">
          <a:xfrm>
            <a:off x="174625" y="220663"/>
            <a:ext cx="11576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、我国跨境电子商务发展现状</a:t>
            </a:r>
          </a:p>
        </p:txBody>
      </p:sp>
      <p:pic>
        <p:nvPicPr>
          <p:cNvPr id="2" name="图片 1"/>
          <p:cNvPicPr>
            <a:picLocks noChangeAspect="1"/>
          </p:cNvPicPr>
          <p:nvPr/>
        </p:nvPicPr>
        <p:blipFill>
          <a:blip r:embed="rId2"/>
          <a:stretch>
            <a:fillRect/>
          </a:stretch>
        </p:blipFill>
        <p:spPr>
          <a:xfrm>
            <a:off x="1939925" y="939800"/>
            <a:ext cx="8348345" cy="54267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12290" name="文本框 10"/>
          <p:cNvSpPr txBox="1">
            <a:spLocks noChangeArrowheads="1"/>
          </p:cNvSpPr>
          <p:nvPr/>
        </p:nvSpPr>
        <p:spPr bwMode="auto">
          <a:xfrm>
            <a:off x="174625" y="220663"/>
            <a:ext cx="11576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、我国跨境电子商务发展现状</a:t>
            </a:r>
          </a:p>
        </p:txBody>
      </p:sp>
      <p:pic>
        <p:nvPicPr>
          <p:cNvPr id="3" name="图片 2"/>
          <p:cNvPicPr>
            <a:picLocks noChangeAspect="1"/>
          </p:cNvPicPr>
          <p:nvPr/>
        </p:nvPicPr>
        <p:blipFill>
          <a:blip r:embed="rId2"/>
          <a:stretch>
            <a:fillRect/>
          </a:stretch>
        </p:blipFill>
        <p:spPr>
          <a:xfrm>
            <a:off x="1969770" y="833755"/>
            <a:ext cx="8394065" cy="545655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12290" name="文本框 10"/>
          <p:cNvSpPr txBox="1">
            <a:spLocks noChangeArrowheads="1"/>
          </p:cNvSpPr>
          <p:nvPr/>
        </p:nvSpPr>
        <p:spPr bwMode="auto">
          <a:xfrm>
            <a:off x="174625" y="220663"/>
            <a:ext cx="11576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、我国跨境电子商务发展现状</a:t>
            </a:r>
          </a:p>
        </p:txBody>
      </p:sp>
      <p:pic>
        <p:nvPicPr>
          <p:cNvPr id="2" name="图片 1"/>
          <p:cNvPicPr>
            <a:picLocks noChangeAspect="1"/>
          </p:cNvPicPr>
          <p:nvPr/>
        </p:nvPicPr>
        <p:blipFill>
          <a:blip r:embed="rId2"/>
          <a:stretch>
            <a:fillRect/>
          </a:stretch>
        </p:blipFill>
        <p:spPr>
          <a:xfrm>
            <a:off x="2048510" y="820420"/>
            <a:ext cx="8418195" cy="54717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12290" name="文本框 10"/>
          <p:cNvSpPr txBox="1">
            <a:spLocks noChangeArrowheads="1"/>
          </p:cNvSpPr>
          <p:nvPr/>
        </p:nvSpPr>
        <p:spPr bwMode="auto">
          <a:xfrm>
            <a:off x="174625" y="220663"/>
            <a:ext cx="11576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、我国跨境电子商务发展现状</a:t>
            </a:r>
          </a:p>
        </p:txBody>
      </p:sp>
      <p:pic>
        <p:nvPicPr>
          <p:cNvPr id="3" name="图片 2"/>
          <p:cNvPicPr>
            <a:picLocks noChangeAspect="1"/>
          </p:cNvPicPr>
          <p:nvPr/>
        </p:nvPicPr>
        <p:blipFill>
          <a:blip r:embed="rId2"/>
          <a:stretch>
            <a:fillRect/>
          </a:stretch>
        </p:blipFill>
        <p:spPr>
          <a:xfrm>
            <a:off x="2089150" y="909955"/>
            <a:ext cx="8373110" cy="54425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pic>
        <p:nvPicPr>
          <p:cNvPr id="2" name="图片 1"/>
          <p:cNvPicPr>
            <a:picLocks noChangeAspect="1"/>
          </p:cNvPicPr>
          <p:nvPr/>
        </p:nvPicPr>
        <p:blipFill>
          <a:blip r:embed="rId2"/>
          <a:stretch>
            <a:fillRect/>
          </a:stretch>
        </p:blipFill>
        <p:spPr>
          <a:xfrm>
            <a:off x="5118100" y="0"/>
            <a:ext cx="2938780" cy="6858000"/>
          </a:xfrm>
          <a:prstGeom prst="rect">
            <a:avLst/>
          </a:prstGeom>
        </p:spPr>
      </p:pic>
      <p:pic>
        <p:nvPicPr>
          <p:cNvPr id="4" name="图片 3"/>
          <p:cNvPicPr>
            <a:picLocks noChangeAspect="1"/>
          </p:cNvPicPr>
          <p:nvPr/>
        </p:nvPicPr>
        <p:blipFill>
          <a:blip r:embed="rId3"/>
          <a:stretch>
            <a:fillRect/>
          </a:stretch>
        </p:blipFill>
        <p:spPr>
          <a:xfrm>
            <a:off x="8273415" y="0"/>
            <a:ext cx="2938780" cy="6858000"/>
          </a:xfrm>
          <a:prstGeom prst="rect">
            <a:avLst/>
          </a:prstGeom>
        </p:spPr>
      </p:pic>
      <p:sp>
        <p:nvSpPr>
          <p:cNvPr id="12290" name="文本框 10"/>
          <p:cNvSpPr txBox="1">
            <a:spLocks noChangeArrowheads="1"/>
          </p:cNvSpPr>
          <p:nvPr/>
        </p:nvSpPr>
        <p:spPr bwMode="auto">
          <a:xfrm>
            <a:off x="174625" y="220663"/>
            <a:ext cx="1157605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p>
          <a:p>
            <a:pPr eaLnBrk="1" hangingPunct="1">
              <a:lnSpc>
                <a:spcPct val="100000"/>
              </a:lnSpc>
              <a:spcBef>
                <a:spcPct val="0"/>
              </a:spcBef>
              <a:buNone/>
            </a:pP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、我国跨境电子商务发展现状</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文本框 10"/>
          <p:cNvSpPr txBox="1">
            <a:spLocks noChangeArrowheads="1"/>
          </p:cNvSpPr>
          <p:nvPr/>
        </p:nvSpPr>
        <p:spPr bwMode="auto">
          <a:xfrm>
            <a:off x="174625" y="220663"/>
            <a:ext cx="11576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、我国跨境电子商务发展现状</a:t>
            </a:r>
          </a:p>
        </p:txBody>
      </p:sp>
      <p:sp>
        <p:nvSpPr>
          <p:cNvPr id="12291"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7" name="MH_Other_1"/>
          <p:cNvSpPr>
            <a:spLocks noChangeArrowheads="1"/>
          </p:cNvSpPr>
          <p:nvPr>
            <p:custDataLst>
              <p:tags r:id="rId1"/>
            </p:custDataLst>
          </p:nvPr>
        </p:nvSpPr>
        <p:spPr bwMode="auto">
          <a:xfrm rot="10800000" flipV="1">
            <a:off x="4117659" y="4755199"/>
            <a:ext cx="4473575" cy="693737"/>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anchor="ctr">
            <a:normAutofit/>
          </a:bodyPr>
          <a:lstStyle/>
          <a:p>
            <a:pPr>
              <a:defRPr/>
            </a:pPr>
            <a:endParaRPr lang="zh-CN" altLang="en-US" kern="0">
              <a:solidFill>
                <a:sysClr val="windowText" lastClr="000000"/>
              </a:solidFill>
              <a:latin typeface="Arial" panose="020B0604020202090204" pitchFamily="34" charset="0"/>
              <a:ea typeface="宋体"/>
            </a:endParaRPr>
          </a:p>
        </p:txBody>
      </p:sp>
      <p:sp>
        <p:nvSpPr>
          <p:cNvPr id="9" name="MH_Other_2"/>
          <p:cNvSpPr/>
          <p:nvPr>
            <p:custDataLst>
              <p:tags r:id="rId2"/>
            </p:custDataLst>
          </p:nvPr>
        </p:nvSpPr>
        <p:spPr>
          <a:xfrm>
            <a:off x="6017896" y="2259648"/>
            <a:ext cx="137477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 name="connsiteX0-1" fmla="*/ 0 w 1768701"/>
              <a:gd name="connsiteY0-2" fmla="*/ 0 h 1819275"/>
              <a:gd name="connsiteX1-3" fmla="*/ 1239837 w 1768701"/>
              <a:gd name="connsiteY1-4" fmla="*/ 0 h 1819275"/>
              <a:gd name="connsiteX2-5" fmla="*/ 1425575 w 1768701"/>
              <a:gd name="connsiteY2-6" fmla="*/ 1819275 h 1819275"/>
              <a:gd name="connsiteX3-7" fmla="*/ 1217011 w 1768701"/>
              <a:gd name="connsiteY3-8" fmla="*/ 1151279 h 1819275"/>
              <a:gd name="connsiteX4-9" fmla="*/ 1120532 w 1768701"/>
              <a:gd name="connsiteY4-10" fmla="*/ 960656 h 1819275"/>
              <a:gd name="connsiteX5-11" fmla="*/ 1125218 w 1768701"/>
              <a:gd name="connsiteY5-12" fmla="*/ 962449 h 1819275"/>
              <a:gd name="connsiteX6-13" fmla="*/ 1087312 w 1768701"/>
              <a:gd name="connsiteY6-14" fmla="*/ 895020 h 1819275"/>
              <a:gd name="connsiteX7-15" fmla="*/ 1067594 w 1768701"/>
              <a:gd name="connsiteY7-16" fmla="*/ 856060 h 1819275"/>
              <a:gd name="connsiteX8-17" fmla="*/ 1044723 w 1768701"/>
              <a:gd name="connsiteY8-18" fmla="*/ 819259 h 1819275"/>
              <a:gd name="connsiteX9-19" fmla="*/ 1032247 w 1768701"/>
              <a:gd name="connsiteY9-20" fmla="*/ 797066 h 1819275"/>
              <a:gd name="connsiteX10-21" fmla="*/ 1011074 w 1768701"/>
              <a:gd name="connsiteY10-22" fmla="*/ 765115 h 1819275"/>
              <a:gd name="connsiteX11-23" fmla="*/ 976419 w 1768701"/>
              <a:gd name="connsiteY11-24" fmla="*/ 709350 h 1819275"/>
              <a:gd name="connsiteX12-25" fmla="*/ 949071 w 1768701"/>
              <a:gd name="connsiteY12-26" fmla="*/ 671548 h 1819275"/>
              <a:gd name="connsiteX13-27" fmla="*/ 932625 w 1768701"/>
              <a:gd name="connsiteY13-28" fmla="*/ 646730 h 1819275"/>
              <a:gd name="connsiteX14-29" fmla="*/ 911183 w 1768701"/>
              <a:gd name="connsiteY14-30" fmla="*/ 619176 h 1819275"/>
              <a:gd name="connsiteX15-31" fmla="*/ 873826 w 1768701"/>
              <a:gd name="connsiteY15-32" fmla="*/ 567538 h 1819275"/>
              <a:gd name="connsiteX16-33" fmla="*/ 842456 w 1768701"/>
              <a:gd name="connsiteY16-34" fmla="*/ 530859 h 1819275"/>
              <a:gd name="connsiteX17-35" fmla="*/ 827460 w 1768701"/>
              <a:gd name="connsiteY17-36" fmla="*/ 511589 h 1819275"/>
              <a:gd name="connsiteX18-37" fmla="*/ 804660 w 1768701"/>
              <a:gd name="connsiteY18-38" fmla="*/ 486667 h 1819275"/>
              <a:gd name="connsiteX19-39" fmla="*/ 759485 w 1768701"/>
              <a:gd name="connsiteY19-40" fmla="*/ 433846 h 1819275"/>
              <a:gd name="connsiteX20-41" fmla="*/ 732019 w 1768701"/>
              <a:gd name="connsiteY20-42" fmla="*/ 407265 h 1819275"/>
              <a:gd name="connsiteX21-43" fmla="*/ 717863 w 1768701"/>
              <a:gd name="connsiteY21-44" fmla="*/ 391791 h 1819275"/>
              <a:gd name="connsiteX22-45" fmla="*/ 677622 w 1768701"/>
              <a:gd name="connsiteY22-46" fmla="*/ 354620 h 1819275"/>
              <a:gd name="connsiteX23-47" fmla="*/ 633065 w 1768701"/>
              <a:gd name="connsiteY23-48" fmla="*/ 311498 h 1819275"/>
              <a:gd name="connsiteX24-49" fmla="*/ 619739 w 1768701"/>
              <a:gd name="connsiteY24-50" fmla="*/ 301151 h 1819275"/>
              <a:gd name="connsiteX25-51" fmla="*/ 604942 w 1768701"/>
              <a:gd name="connsiteY25-52" fmla="*/ 287483 h 1819275"/>
              <a:gd name="connsiteX26-53" fmla="*/ 29334 w 1768701"/>
              <a:gd name="connsiteY26-54" fmla="*/ 3471 h 1819275"/>
              <a:gd name="connsiteX27-55" fmla="*/ 7152 w 1768701"/>
              <a:gd name="connsiteY27-56" fmla="*/ 1798 h 1819275"/>
              <a:gd name="connsiteX28" fmla="*/ 0 w 1768701"/>
              <a:gd name="connsiteY28" fmla="*/ 0 h 1819275"/>
              <a:gd name="connsiteX0-57" fmla="*/ 0 w 1774058"/>
              <a:gd name="connsiteY0-58" fmla="*/ 0 h 1819275"/>
              <a:gd name="connsiteX1-59" fmla="*/ 1239837 w 1774058"/>
              <a:gd name="connsiteY1-60" fmla="*/ 0 h 1819275"/>
              <a:gd name="connsiteX2-61" fmla="*/ 1425575 w 1774058"/>
              <a:gd name="connsiteY2-62" fmla="*/ 1819275 h 1819275"/>
              <a:gd name="connsiteX3-63" fmla="*/ 1217011 w 1774058"/>
              <a:gd name="connsiteY3-64" fmla="*/ 1151279 h 1819275"/>
              <a:gd name="connsiteX4-65" fmla="*/ 1120532 w 1774058"/>
              <a:gd name="connsiteY4-66" fmla="*/ 960656 h 1819275"/>
              <a:gd name="connsiteX5-67" fmla="*/ 1125218 w 1774058"/>
              <a:gd name="connsiteY5-68" fmla="*/ 962449 h 1819275"/>
              <a:gd name="connsiteX6-69" fmla="*/ 1087312 w 1774058"/>
              <a:gd name="connsiteY6-70" fmla="*/ 895020 h 1819275"/>
              <a:gd name="connsiteX7-71" fmla="*/ 1067594 w 1774058"/>
              <a:gd name="connsiteY7-72" fmla="*/ 856060 h 1819275"/>
              <a:gd name="connsiteX8-73" fmla="*/ 1044723 w 1774058"/>
              <a:gd name="connsiteY8-74" fmla="*/ 819259 h 1819275"/>
              <a:gd name="connsiteX9-75" fmla="*/ 1032247 w 1774058"/>
              <a:gd name="connsiteY9-76" fmla="*/ 797066 h 1819275"/>
              <a:gd name="connsiteX10-77" fmla="*/ 1011074 w 1774058"/>
              <a:gd name="connsiteY10-78" fmla="*/ 765115 h 1819275"/>
              <a:gd name="connsiteX11-79" fmla="*/ 976419 w 1774058"/>
              <a:gd name="connsiteY11-80" fmla="*/ 709350 h 1819275"/>
              <a:gd name="connsiteX12-81" fmla="*/ 949071 w 1774058"/>
              <a:gd name="connsiteY12-82" fmla="*/ 671548 h 1819275"/>
              <a:gd name="connsiteX13-83" fmla="*/ 932625 w 1774058"/>
              <a:gd name="connsiteY13-84" fmla="*/ 646730 h 1819275"/>
              <a:gd name="connsiteX14-85" fmla="*/ 911183 w 1774058"/>
              <a:gd name="connsiteY14-86" fmla="*/ 619176 h 1819275"/>
              <a:gd name="connsiteX15-87" fmla="*/ 873826 w 1774058"/>
              <a:gd name="connsiteY15-88" fmla="*/ 567538 h 1819275"/>
              <a:gd name="connsiteX16-89" fmla="*/ 842456 w 1774058"/>
              <a:gd name="connsiteY16-90" fmla="*/ 530859 h 1819275"/>
              <a:gd name="connsiteX17-91" fmla="*/ 827460 w 1774058"/>
              <a:gd name="connsiteY17-92" fmla="*/ 511589 h 1819275"/>
              <a:gd name="connsiteX18-93" fmla="*/ 804660 w 1774058"/>
              <a:gd name="connsiteY18-94" fmla="*/ 486667 h 1819275"/>
              <a:gd name="connsiteX19-95" fmla="*/ 759485 w 1774058"/>
              <a:gd name="connsiteY19-96" fmla="*/ 433846 h 1819275"/>
              <a:gd name="connsiteX20-97" fmla="*/ 732019 w 1774058"/>
              <a:gd name="connsiteY20-98" fmla="*/ 407265 h 1819275"/>
              <a:gd name="connsiteX21-99" fmla="*/ 717863 w 1774058"/>
              <a:gd name="connsiteY21-100" fmla="*/ 391791 h 1819275"/>
              <a:gd name="connsiteX22-101" fmla="*/ 677622 w 1774058"/>
              <a:gd name="connsiteY22-102" fmla="*/ 354620 h 1819275"/>
              <a:gd name="connsiteX23-103" fmla="*/ 633065 w 1774058"/>
              <a:gd name="connsiteY23-104" fmla="*/ 311498 h 1819275"/>
              <a:gd name="connsiteX24-105" fmla="*/ 619739 w 1774058"/>
              <a:gd name="connsiteY24-106" fmla="*/ 301151 h 1819275"/>
              <a:gd name="connsiteX25-107" fmla="*/ 604942 w 1774058"/>
              <a:gd name="connsiteY25-108" fmla="*/ 287483 h 1819275"/>
              <a:gd name="connsiteX26-109" fmla="*/ 29334 w 1774058"/>
              <a:gd name="connsiteY26-110" fmla="*/ 3471 h 1819275"/>
              <a:gd name="connsiteX27-111" fmla="*/ 7152 w 1774058"/>
              <a:gd name="connsiteY27-112" fmla="*/ 1798 h 1819275"/>
              <a:gd name="connsiteX28-113" fmla="*/ 0 w 1774058"/>
              <a:gd name="connsiteY28-114" fmla="*/ 0 h 1819275"/>
              <a:gd name="connsiteX0-115" fmla="*/ 0 w 1775399"/>
              <a:gd name="connsiteY0-116" fmla="*/ 0 h 1819275"/>
              <a:gd name="connsiteX1-117" fmla="*/ 1239837 w 1775399"/>
              <a:gd name="connsiteY1-118" fmla="*/ 0 h 1819275"/>
              <a:gd name="connsiteX2-119" fmla="*/ 1425575 w 1775399"/>
              <a:gd name="connsiteY2-120" fmla="*/ 1819275 h 1819275"/>
              <a:gd name="connsiteX3-121" fmla="*/ 1217011 w 1775399"/>
              <a:gd name="connsiteY3-122" fmla="*/ 1151279 h 1819275"/>
              <a:gd name="connsiteX4-123" fmla="*/ 1120532 w 1775399"/>
              <a:gd name="connsiteY4-124" fmla="*/ 960656 h 1819275"/>
              <a:gd name="connsiteX5-125" fmla="*/ 1125218 w 1775399"/>
              <a:gd name="connsiteY5-126" fmla="*/ 962449 h 1819275"/>
              <a:gd name="connsiteX6-127" fmla="*/ 1087312 w 1775399"/>
              <a:gd name="connsiteY6-128" fmla="*/ 895020 h 1819275"/>
              <a:gd name="connsiteX7-129" fmla="*/ 1067594 w 1775399"/>
              <a:gd name="connsiteY7-130" fmla="*/ 856060 h 1819275"/>
              <a:gd name="connsiteX8-131" fmla="*/ 1044723 w 1775399"/>
              <a:gd name="connsiteY8-132" fmla="*/ 819259 h 1819275"/>
              <a:gd name="connsiteX9-133" fmla="*/ 1032247 w 1775399"/>
              <a:gd name="connsiteY9-134" fmla="*/ 797066 h 1819275"/>
              <a:gd name="connsiteX10-135" fmla="*/ 1011074 w 1775399"/>
              <a:gd name="connsiteY10-136" fmla="*/ 765115 h 1819275"/>
              <a:gd name="connsiteX11-137" fmla="*/ 976419 w 1775399"/>
              <a:gd name="connsiteY11-138" fmla="*/ 709350 h 1819275"/>
              <a:gd name="connsiteX12-139" fmla="*/ 949071 w 1775399"/>
              <a:gd name="connsiteY12-140" fmla="*/ 671548 h 1819275"/>
              <a:gd name="connsiteX13-141" fmla="*/ 932625 w 1775399"/>
              <a:gd name="connsiteY13-142" fmla="*/ 646730 h 1819275"/>
              <a:gd name="connsiteX14-143" fmla="*/ 911183 w 1775399"/>
              <a:gd name="connsiteY14-144" fmla="*/ 619176 h 1819275"/>
              <a:gd name="connsiteX15-145" fmla="*/ 873826 w 1775399"/>
              <a:gd name="connsiteY15-146" fmla="*/ 567538 h 1819275"/>
              <a:gd name="connsiteX16-147" fmla="*/ 842456 w 1775399"/>
              <a:gd name="connsiteY16-148" fmla="*/ 530859 h 1819275"/>
              <a:gd name="connsiteX17-149" fmla="*/ 827460 w 1775399"/>
              <a:gd name="connsiteY17-150" fmla="*/ 511589 h 1819275"/>
              <a:gd name="connsiteX18-151" fmla="*/ 804660 w 1775399"/>
              <a:gd name="connsiteY18-152" fmla="*/ 486667 h 1819275"/>
              <a:gd name="connsiteX19-153" fmla="*/ 759485 w 1775399"/>
              <a:gd name="connsiteY19-154" fmla="*/ 433846 h 1819275"/>
              <a:gd name="connsiteX20-155" fmla="*/ 732019 w 1775399"/>
              <a:gd name="connsiteY20-156" fmla="*/ 407265 h 1819275"/>
              <a:gd name="connsiteX21-157" fmla="*/ 717863 w 1775399"/>
              <a:gd name="connsiteY21-158" fmla="*/ 391791 h 1819275"/>
              <a:gd name="connsiteX22-159" fmla="*/ 677622 w 1775399"/>
              <a:gd name="connsiteY22-160" fmla="*/ 354620 h 1819275"/>
              <a:gd name="connsiteX23-161" fmla="*/ 633065 w 1775399"/>
              <a:gd name="connsiteY23-162" fmla="*/ 311498 h 1819275"/>
              <a:gd name="connsiteX24-163" fmla="*/ 619739 w 1775399"/>
              <a:gd name="connsiteY24-164" fmla="*/ 301151 h 1819275"/>
              <a:gd name="connsiteX25-165" fmla="*/ 604942 w 1775399"/>
              <a:gd name="connsiteY25-166" fmla="*/ 287483 h 1819275"/>
              <a:gd name="connsiteX26-167" fmla="*/ 29334 w 1775399"/>
              <a:gd name="connsiteY26-168" fmla="*/ 3471 h 1819275"/>
              <a:gd name="connsiteX27-169" fmla="*/ 7152 w 1775399"/>
              <a:gd name="connsiteY27-170" fmla="*/ 1798 h 1819275"/>
              <a:gd name="connsiteX28-171" fmla="*/ 0 w 1775399"/>
              <a:gd name="connsiteY28-172" fmla="*/ 0 h 18192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113" y="connsiteY28-114"/>
              </a:cxn>
            </a:cxnLst>
            <a:rect l="l" t="t" r="r" b="b"/>
            <a:pathLst>
              <a:path w="1775399" h="1819275">
                <a:moveTo>
                  <a:pt x="0" y="0"/>
                </a:moveTo>
                <a:lnTo>
                  <a:pt x="1239837" y="0"/>
                </a:lnTo>
                <a:cubicBezTo>
                  <a:pt x="1820863" y="101600"/>
                  <a:pt x="1997075"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lnTo>
                  <a:pt x="0" y="0"/>
                </a:lnTo>
                <a:close/>
              </a:path>
            </a:pathLst>
          </a:custGeom>
          <a:gradFill flip="none" rotWithShape="1">
            <a:gsLst>
              <a:gs pos="14000">
                <a:schemeClr val="accent3">
                  <a:lumMod val="60000"/>
                  <a:lumOff val="40000"/>
                </a:schemeClr>
              </a:gs>
              <a:gs pos="64000">
                <a:schemeClr val="accent3">
                  <a:lumMod val="60000"/>
                  <a:lumOff val="40000"/>
                </a:schemeClr>
              </a:gs>
              <a:gs pos="42000">
                <a:schemeClr val="accent3">
                  <a:lumMod val="60000"/>
                  <a:lumOff val="40000"/>
                </a:schemeClr>
              </a:gs>
              <a:gs pos="100000">
                <a:schemeClr val="accent3"/>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a:ea typeface="宋体" panose="02010600030101010101" pitchFamily="2" charset="-122"/>
            </a:endParaRPr>
          </a:p>
        </p:txBody>
      </p:sp>
      <p:sp>
        <p:nvSpPr>
          <p:cNvPr id="10" name="MH_Other_3"/>
          <p:cNvSpPr/>
          <p:nvPr>
            <p:custDataLst>
              <p:tags r:id="rId3"/>
            </p:custDataLst>
          </p:nvPr>
        </p:nvSpPr>
        <p:spPr>
          <a:xfrm rot="18018922">
            <a:off x="5386865" y="2309655"/>
            <a:ext cx="1368425" cy="1408113"/>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1">
                  <a:lumMod val="40000"/>
                  <a:lumOff val="60000"/>
                </a:schemeClr>
              </a:gs>
              <a:gs pos="64000">
                <a:schemeClr val="accent1">
                  <a:lumMod val="40000"/>
                  <a:lumOff val="60000"/>
                </a:schemeClr>
              </a:gs>
              <a:gs pos="42000">
                <a:schemeClr val="accent1">
                  <a:lumMod val="40000"/>
                  <a:lumOff val="60000"/>
                </a:schemeClr>
              </a:gs>
              <a:gs pos="100000">
                <a:schemeClr val="accent1">
                  <a:lumMod val="60000"/>
                  <a:lumOff val="40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a:ea typeface="宋体" panose="02010600030101010101" pitchFamily="2" charset="-122"/>
            </a:endParaRPr>
          </a:p>
        </p:txBody>
      </p:sp>
      <p:sp>
        <p:nvSpPr>
          <p:cNvPr id="13" name="MH_Other_4"/>
          <p:cNvSpPr/>
          <p:nvPr>
            <p:custDataLst>
              <p:tags r:id="rId4"/>
            </p:custDataLst>
          </p:nvPr>
        </p:nvSpPr>
        <p:spPr>
          <a:xfrm rot="14427225">
            <a:off x="5107465" y="2876392"/>
            <a:ext cx="1368425" cy="1408113"/>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1">
                  <a:lumMod val="60000"/>
                  <a:lumOff val="40000"/>
                </a:schemeClr>
              </a:gs>
              <a:gs pos="64000">
                <a:schemeClr val="accent1">
                  <a:lumMod val="60000"/>
                  <a:lumOff val="40000"/>
                </a:schemeClr>
              </a:gs>
              <a:gs pos="42000">
                <a:schemeClr val="accent1">
                  <a:lumMod val="60000"/>
                  <a:lumOff val="40000"/>
                </a:schemeClr>
              </a:gs>
              <a:gs pos="100000">
                <a:schemeClr val="accent1"/>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a:ea typeface="宋体" panose="02010600030101010101" pitchFamily="2" charset="-122"/>
            </a:endParaRPr>
          </a:p>
        </p:txBody>
      </p:sp>
      <p:sp>
        <p:nvSpPr>
          <p:cNvPr id="14" name="MH_Other_5"/>
          <p:cNvSpPr/>
          <p:nvPr>
            <p:custDataLst>
              <p:tags r:id="rId5"/>
            </p:custDataLst>
          </p:nvPr>
        </p:nvSpPr>
        <p:spPr>
          <a:xfrm rot="10859581">
            <a:off x="5459096" y="3407410"/>
            <a:ext cx="136842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2">
                  <a:lumMod val="40000"/>
                  <a:lumOff val="60000"/>
                </a:schemeClr>
              </a:gs>
              <a:gs pos="64000">
                <a:schemeClr val="accent2">
                  <a:lumMod val="40000"/>
                  <a:lumOff val="60000"/>
                </a:schemeClr>
              </a:gs>
              <a:gs pos="42000">
                <a:schemeClr val="accent2">
                  <a:lumMod val="40000"/>
                  <a:lumOff val="60000"/>
                </a:schemeClr>
              </a:gs>
              <a:gs pos="100000">
                <a:schemeClr val="accent2">
                  <a:lumMod val="60000"/>
                  <a:lumOff val="40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a:ea typeface="宋体" panose="02010600030101010101" pitchFamily="2" charset="-122"/>
            </a:endParaRPr>
          </a:p>
        </p:txBody>
      </p:sp>
      <p:sp>
        <p:nvSpPr>
          <p:cNvPr id="15" name="MH_Other_6"/>
          <p:cNvSpPr/>
          <p:nvPr>
            <p:custDataLst>
              <p:tags r:id="rId6"/>
            </p:custDataLst>
          </p:nvPr>
        </p:nvSpPr>
        <p:spPr>
          <a:xfrm rot="7267884">
            <a:off x="6086158" y="3367723"/>
            <a:ext cx="1370012" cy="1408112"/>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2">
                  <a:lumMod val="60000"/>
                  <a:lumOff val="40000"/>
                </a:schemeClr>
              </a:gs>
              <a:gs pos="64000">
                <a:schemeClr val="accent2">
                  <a:lumMod val="60000"/>
                  <a:lumOff val="40000"/>
                </a:schemeClr>
              </a:gs>
              <a:gs pos="42000">
                <a:schemeClr val="accent2">
                  <a:lumMod val="60000"/>
                  <a:lumOff val="40000"/>
                </a:schemeClr>
              </a:gs>
              <a:gs pos="100000">
                <a:schemeClr val="accent2"/>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a:ea typeface="宋体" panose="02010600030101010101" pitchFamily="2" charset="-122"/>
            </a:endParaRPr>
          </a:p>
        </p:txBody>
      </p:sp>
      <p:sp>
        <p:nvSpPr>
          <p:cNvPr id="16" name="MH_Other_7"/>
          <p:cNvSpPr/>
          <p:nvPr>
            <p:custDataLst>
              <p:tags r:id="rId7"/>
            </p:custDataLst>
          </p:nvPr>
        </p:nvSpPr>
        <p:spPr>
          <a:xfrm rot="3662163">
            <a:off x="6368733" y="2802573"/>
            <a:ext cx="136842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3">
                  <a:lumMod val="40000"/>
                  <a:lumOff val="60000"/>
                </a:schemeClr>
              </a:gs>
              <a:gs pos="64000">
                <a:schemeClr val="accent3">
                  <a:lumMod val="40000"/>
                  <a:lumOff val="60000"/>
                </a:schemeClr>
              </a:gs>
              <a:gs pos="42000">
                <a:schemeClr val="accent3">
                  <a:lumMod val="40000"/>
                  <a:lumOff val="60000"/>
                </a:schemeClr>
              </a:gs>
              <a:gs pos="100000">
                <a:schemeClr val="accent3">
                  <a:lumMod val="60000"/>
                  <a:lumOff val="40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a:ea typeface="宋体" panose="02010600030101010101" pitchFamily="2" charset="-122"/>
            </a:endParaRPr>
          </a:p>
        </p:txBody>
      </p:sp>
      <p:sp>
        <p:nvSpPr>
          <p:cNvPr id="17" name="MH_Other_8"/>
          <p:cNvSpPr/>
          <p:nvPr>
            <p:custDataLst>
              <p:tags r:id="rId8"/>
            </p:custDataLst>
          </p:nvPr>
        </p:nvSpPr>
        <p:spPr>
          <a:xfrm flipH="1">
            <a:off x="4738370" y="219138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a:ea typeface="宋体"/>
            </a:endParaRPr>
          </a:p>
        </p:txBody>
      </p:sp>
      <p:sp>
        <p:nvSpPr>
          <p:cNvPr id="18" name="MH_Other_9"/>
          <p:cNvSpPr/>
          <p:nvPr>
            <p:custDataLst>
              <p:tags r:id="rId9"/>
            </p:custDataLst>
          </p:nvPr>
        </p:nvSpPr>
        <p:spPr>
          <a:xfrm>
            <a:off x="6976745" y="219138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a:ea typeface="宋体"/>
            </a:endParaRPr>
          </a:p>
        </p:txBody>
      </p:sp>
      <p:sp>
        <p:nvSpPr>
          <p:cNvPr id="19" name="MH_Other_10"/>
          <p:cNvSpPr/>
          <p:nvPr>
            <p:custDataLst>
              <p:tags r:id="rId10"/>
            </p:custDataLst>
          </p:nvPr>
        </p:nvSpPr>
        <p:spPr>
          <a:xfrm flipH="1" flipV="1">
            <a:off x="4738370" y="452818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a:ea typeface="宋体"/>
            </a:endParaRPr>
          </a:p>
        </p:txBody>
      </p:sp>
      <p:sp>
        <p:nvSpPr>
          <p:cNvPr id="21" name="MH_Other_11"/>
          <p:cNvSpPr/>
          <p:nvPr>
            <p:custDataLst>
              <p:tags r:id="rId11"/>
            </p:custDataLst>
          </p:nvPr>
        </p:nvSpPr>
        <p:spPr>
          <a:xfrm flipV="1">
            <a:off x="6976745" y="452818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a:ea typeface="宋体"/>
            </a:endParaRPr>
          </a:p>
        </p:txBody>
      </p:sp>
      <p:cxnSp>
        <p:nvCxnSpPr>
          <p:cNvPr id="23" name="MH_Other_12"/>
          <p:cNvCxnSpPr>
            <a:cxnSpLocks noChangeShapeType="1"/>
          </p:cNvCxnSpPr>
          <p:nvPr>
            <p:custDataLst>
              <p:tags r:id="rId12"/>
            </p:custDataLst>
          </p:nvPr>
        </p:nvCxnSpPr>
        <p:spPr bwMode="auto">
          <a:xfrm flipH="1">
            <a:off x="7457759" y="3582036"/>
            <a:ext cx="617537" cy="9525"/>
          </a:xfrm>
          <a:prstGeom prst="straightConnector1">
            <a:avLst/>
          </a:prstGeom>
          <a:noFill/>
          <a:ln w="19050" algn="ctr">
            <a:solidFill>
              <a:srgbClr val="ADADAD"/>
            </a:solidFill>
            <a:prstDash val="sysDot"/>
            <a:miter lim="800000"/>
            <a:headEnd type="oval" w="sm" len="sm"/>
            <a:tailEnd type="oval" w="sm" len="sm"/>
          </a:ln>
          <a:extLst>
            <a:ext uri="{909E8E84-426E-40DD-AFC4-6F175D3DCCD1}">
              <a14:hiddenFill xmlns:a14="http://schemas.microsoft.com/office/drawing/2010/main">
                <a:noFill/>
              </a14:hiddenFill>
            </a:ext>
          </a:extLst>
        </p:spPr>
      </p:cxnSp>
      <p:cxnSp>
        <p:nvCxnSpPr>
          <p:cNvPr id="24" name="MH_Other_13"/>
          <p:cNvCxnSpPr>
            <a:cxnSpLocks noChangeShapeType="1"/>
          </p:cNvCxnSpPr>
          <p:nvPr>
            <p:custDataLst>
              <p:tags r:id="rId13"/>
            </p:custDataLst>
          </p:nvPr>
        </p:nvCxnSpPr>
        <p:spPr bwMode="auto">
          <a:xfrm flipH="1">
            <a:off x="4738370" y="3597910"/>
            <a:ext cx="463550" cy="0"/>
          </a:xfrm>
          <a:prstGeom prst="straightConnector1">
            <a:avLst/>
          </a:prstGeom>
          <a:noFill/>
          <a:ln w="19050" algn="ctr">
            <a:solidFill>
              <a:srgbClr val="ADADAD"/>
            </a:solidFill>
            <a:prstDash val="sysDot"/>
            <a:miter lim="800000"/>
            <a:headEnd type="oval" w="sm" len="sm"/>
            <a:tailEnd type="oval" w="sm" len="sm"/>
          </a:ln>
          <a:extLst>
            <a:ext uri="{909E8E84-426E-40DD-AFC4-6F175D3DCCD1}">
              <a14:hiddenFill xmlns:a14="http://schemas.microsoft.com/office/drawing/2010/main">
                <a:noFill/>
              </a14:hiddenFill>
            </a:ext>
          </a:extLst>
        </p:spPr>
      </p:cxnSp>
      <p:sp>
        <p:nvSpPr>
          <p:cNvPr id="25" name="MH_SubTitle_2"/>
          <p:cNvSpPr txBox="1">
            <a:spLocks noChangeArrowheads="1"/>
          </p:cNvSpPr>
          <p:nvPr>
            <p:custDataLst>
              <p:tags r:id="rId14"/>
            </p:custDataLst>
          </p:nvPr>
        </p:nvSpPr>
        <p:spPr bwMode="auto">
          <a:xfrm>
            <a:off x="8119746" y="1750061"/>
            <a:ext cx="25749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30000"/>
              </a:lnSpc>
            </a:pPr>
            <a:r>
              <a:rPr lang="zh-CN" altLang="en-US" sz="1600" dirty="0">
                <a:solidFill>
                  <a:schemeClr val="accent1">
                    <a:lumMod val="75000"/>
                  </a:schemeClr>
                </a:solidFill>
                <a:latin typeface="+mn-lt"/>
                <a:ea typeface="+mn-ea"/>
              </a:rPr>
              <a:t>开拓商品品类，丰富消费者的选择</a:t>
            </a:r>
          </a:p>
        </p:txBody>
      </p:sp>
      <p:sp>
        <p:nvSpPr>
          <p:cNvPr id="26" name="MH_SubTitle_4"/>
          <p:cNvSpPr txBox="1">
            <a:spLocks noChangeArrowheads="1"/>
          </p:cNvSpPr>
          <p:nvPr>
            <p:custDataLst>
              <p:tags r:id="rId15"/>
            </p:custDataLst>
          </p:nvPr>
        </p:nvSpPr>
        <p:spPr bwMode="auto">
          <a:xfrm>
            <a:off x="8119746" y="3148649"/>
            <a:ext cx="25749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30000"/>
              </a:lnSpc>
            </a:pPr>
            <a:r>
              <a:rPr lang="zh-CN" altLang="en-US" sz="1600" dirty="0">
                <a:solidFill>
                  <a:schemeClr val="accent1">
                    <a:lumMod val="75000"/>
                  </a:schemeClr>
                </a:solidFill>
                <a:latin typeface="+mn-lt"/>
                <a:ea typeface="+mn-ea"/>
              </a:rPr>
              <a:t>提供高质量正品商品，保证消费者权益</a:t>
            </a:r>
          </a:p>
        </p:txBody>
      </p:sp>
      <p:sp>
        <p:nvSpPr>
          <p:cNvPr id="27" name="MH_SubTitle_6"/>
          <p:cNvSpPr txBox="1">
            <a:spLocks noChangeArrowheads="1"/>
          </p:cNvSpPr>
          <p:nvPr>
            <p:custDataLst>
              <p:tags r:id="rId16"/>
            </p:custDataLst>
          </p:nvPr>
        </p:nvSpPr>
        <p:spPr bwMode="auto">
          <a:xfrm>
            <a:off x="8119746" y="4480561"/>
            <a:ext cx="25749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30000"/>
              </a:lnSpc>
            </a:pPr>
            <a:r>
              <a:rPr lang="zh-CN" altLang="en-US" sz="1600" dirty="0">
                <a:solidFill>
                  <a:schemeClr val="accent1">
                    <a:lumMod val="75000"/>
                  </a:schemeClr>
                </a:solidFill>
                <a:latin typeface="+mn-lt"/>
                <a:ea typeface="+mn-ea"/>
              </a:rPr>
              <a:t>“一带一路”为跨境进口电商带来的商机</a:t>
            </a:r>
          </a:p>
        </p:txBody>
      </p:sp>
      <p:sp>
        <p:nvSpPr>
          <p:cNvPr id="28" name="MH_SubTitle_1"/>
          <p:cNvSpPr txBox="1">
            <a:spLocks noChangeArrowheads="1"/>
          </p:cNvSpPr>
          <p:nvPr>
            <p:custDataLst>
              <p:tags r:id="rId17"/>
            </p:custDataLst>
          </p:nvPr>
        </p:nvSpPr>
        <p:spPr bwMode="auto">
          <a:xfrm>
            <a:off x="2499995" y="1750061"/>
            <a:ext cx="220503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lnSpc>
                <a:spcPct val="130000"/>
              </a:lnSpc>
            </a:pPr>
            <a:r>
              <a:rPr lang="zh-CN" altLang="en-US" sz="1600" dirty="0">
                <a:solidFill>
                  <a:schemeClr val="accent1">
                    <a:lumMod val="75000"/>
                  </a:schemeClr>
                </a:solidFill>
                <a:latin typeface="+mn-lt"/>
                <a:ea typeface="+mn-ea"/>
              </a:rPr>
              <a:t>跨境进口电商交易额爆发式增长</a:t>
            </a:r>
          </a:p>
        </p:txBody>
      </p:sp>
      <p:sp>
        <p:nvSpPr>
          <p:cNvPr id="29" name="MH_SubTitle_3"/>
          <p:cNvSpPr txBox="1">
            <a:spLocks noChangeArrowheads="1"/>
          </p:cNvSpPr>
          <p:nvPr>
            <p:custDataLst>
              <p:tags r:id="rId18"/>
            </p:custDataLst>
          </p:nvPr>
        </p:nvSpPr>
        <p:spPr bwMode="auto">
          <a:xfrm>
            <a:off x="2503171" y="3164523"/>
            <a:ext cx="222091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lnSpc>
                <a:spcPct val="130000"/>
              </a:lnSpc>
            </a:pPr>
            <a:r>
              <a:rPr lang="zh-CN" altLang="en-US" sz="1600" dirty="0">
                <a:solidFill>
                  <a:schemeClr val="accent1">
                    <a:lumMod val="75000"/>
                  </a:schemeClr>
                </a:solidFill>
                <a:latin typeface="+mn-lt"/>
                <a:ea typeface="+mn-ea"/>
              </a:rPr>
              <a:t>海外仓直邮成为主要仓储物流选择</a:t>
            </a:r>
          </a:p>
        </p:txBody>
      </p:sp>
      <p:sp>
        <p:nvSpPr>
          <p:cNvPr id="30" name="MH_SubTitle_5"/>
          <p:cNvSpPr txBox="1">
            <a:spLocks noChangeArrowheads="1"/>
          </p:cNvSpPr>
          <p:nvPr>
            <p:custDataLst>
              <p:tags r:id="rId19"/>
            </p:custDataLst>
          </p:nvPr>
        </p:nvSpPr>
        <p:spPr bwMode="auto">
          <a:xfrm>
            <a:off x="2503171" y="4480561"/>
            <a:ext cx="222091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lnSpc>
                <a:spcPct val="130000"/>
              </a:lnSpc>
            </a:pPr>
            <a:r>
              <a:rPr lang="zh-CN" altLang="en-US" sz="1600" dirty="0">
                <a:solidFill>
                  <a:schemeClr val="accent1">
                    <a:lumMod val="75000"/>
                  </a:schemeClr>
                </a:solidFill>
                <a:latin typeface="+mn-lt"/>
                <a:ea typeface="+mn-ea"/>
              </a:rPr>
              <a:t>“四八政策”对跨境进口电商的影响</a:t>
            </a:r>
          </a:p>
        </p:txBody>
      </p:sp>
      <p:sp>
        <p:nvSpPr>
          <p:cNvPr id="31" name="MH_Other_14"/>
          <p:cNvSpPr txBox="1">
            <a:spLocks noChangeArrowheads="1"/>
          </p:cNvSpPr>
          <p:nvPr>
            <p:custDataLst>
              <p:tags r:id="rId20"/>
            </p:custDataLst>
          </p:nvPr>
        </p:nvSpPr>
        <p:spPr bwMode="auto">
          <a:xfrm>
            <a:off x="6006784" y="3272473"/>
            <a:ext cx="8778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2700" b="1" dirty="0">
                <a:solidFill>
                  <a:schemeClr val="tx1">
                    <a:lumMod val="85000"/>
                  </a:schemeClr>
                </a:solidFill>
                <a:latin typeface="+mn-lt"/>
                <a:ea typeface="+mn-ea"/>
              </a:rPr>
              <a:t>现状</a:t>
            </a:r>
          </a:p>
        </p:txBody>
      </p:sp>
      <p:sp>
        <p:nvSpPr>
          <p:cNvPr id="2" name="MH_SubTitle_3"/>
          <p:cNvSpPr txBox="1">
            <a:spLocks noChangeArrowheads="1"/>
          </p:cNvSpPr>
          <p:nvPr>
            <p:custDataLst>
              <p:tags r:id="rId21"/>
            </p:custDataLst>
          </p:nvPr>
        </p:nvSpPr>
        <p:spPr bwMode="auto">
          <a:xfrm>
            <a:off x="1372235" y="2788285"/>
            <a:ext cx="1767205" cy="163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just">
              <a:lnSpc>
                <a:spcPct val="130000"/>
              </a:lnSpc>
            </a:pPr>
            <a:r>
              <a:rPr lang="zh-CN" altLang="en-US" sz="1600" dirty="0">
                <a:latin typeface="+mn-lt"/>
                <a:ea typeface="+mn-ea"/>
              </a:rPr>
              <a:t>邮政包裹</a:t>
            </a:r>
          </a:p>
          <a:p>
            <a:pPr algn="just">
              <a:lnSpc>
                <a:spcPct val="130000"/>
              </a:lnSpc>
            </a:pPr>
            <a:r>
              <a:rPr lang="zh-CN" altLang="en-US" sz="1600" dirty="0">
                <a:latin typeface="+mn-lt"/>
                <a:ea typeface="+mn-ea"/>
              </a:rPr>
              <a:t>国内快递</a:t>
            </a:r>
          </a:p>
          <a:p>
            <a:pPr algn="just">
              <a:lnSpc>
                <a:spcPct val="130000"/>
              </a:lnSpc>
            </a:pPr>
            <a:r>
              <a:rPr lang="zh-CN" altLang="en-US" sz="1600" dirty="0">
                <a:latin typeface="+mn-lt"/>
                <a:ea typeface="+mn-ea"/>
              </a:rPr>
              <a:t>专线物流</a:t>
            </a:r>
          </a:p>
          <a:p>
            <a:pPr algn="just">
              <a:lnSpc>
                <a:spcPct val="130000"/>
              </a:lnSpc>
            </a:pPr>
            <a:r>
              <a:rPr lang="zh-CN" altLang="en-US" sz="1600" dirty="0">
                <a:latin typeface="+mn-lt"/>
                <a:ea typeface="+mn-ea"/>
              </a:rPr>
              <a:t>国际快递</a:t>
            </a:r>
          </a:p>
          <a:p>
            <a:pPr algn="just">
              <a:lnSpc>
                <a:spcPct val="130000"/>
              </a:lnSpc>
            </a:pPr>
            <a:r>
              <a:rPr lang="zh-CN" altLang="en-US" sz="1600" dirty="0">
                <a:latin typeface="+mn-lt"/>
                <a:ea typeface="+mn-ea"/>
              </a:rPr>
              <a:t>海外仓</a:t>
            </a:r>
          </a:p>
        </p:txBody>
      </p:sp>
      <p:sp>
        <p:nvSpPr>
          <p:cNvPr id="5" name="MH_SubTitle_3"/>
          <p:cNvSpPr txBox="1">
            <a:spLocks noChangeArrowheads="1"/>
          </p:cNvSpPr>
          <p:nvPr>
            <p:custDataLst>
              <p:tags r:id="rId22"/>
            </p:custDataLst>
          </p:nvPr>
        </p:nvSpPr>
        <p:spPr bwMode="auto">
          <a:xfrm>
            <a:off x="1341120" y="5018405"/>
            <a:ext cx="3780790" cy="84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just">
              <a:lnSpc>
                <a:spcPct val="130000"/>
              </a:lnSpc>
            </a:pPr>
            <a:r>
              <a:rPr lang="zh-CN" altLang="en-US" sz="1600" dirty="0">
                <a:latin typeface="+mn-lt"/>
                <a:ea typeface="+mn-ea"/>
              </a:rPr>
              <a:t>《跨境电子商务零售进口税收政策》</a:t>
            </a:r>
          </a:p>
        </p:txBody>
      </p:sp>
      <p:sp>
        <p:nvSpPr>
          <p:cNvPr id="3" name="MH_Other_2"/>
          <p:cNvSpPr/>
          <p:nvPr>
            <p:custDataLst>
              <p:tags r:id="rId23"/>
            </p:custDataLst>
          </p:nvPr>
        </p:nvSpPr>
        <p:spPr>
          <a:xfrm>
            <a:off x="6017896" y="2259648"/>
            <a:ext cx="137477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 name="connsiteX0-1" fmla="*/ 0 w 1768701"/>
              <a:gd name="connsiteY0-2" fmla="*/ 0 h 1819275"/>
              <a:gd name="connsiteX1-3" fmla="*/ 1239837 w 1768701"/>
              <a:gd name="connsiteY1-4" fmla="*/ 0 h 1819275"/>
              <a:gd name="connsiteX2-5" fmla="*/ 1425575 w 1768701"/>
              <a:gd name="connsiteY2-6" fmla="*/ 1819275 h 1819275"/>
              <a:gd name="connsiteX3-7" fmla="*/ 1217011 w 1768701"/>
              <a:gd name="connsiteY3-8" fmla="*/ 1151279 h 1819275"/>
              <a:gd name="connsiteX4-9" fmla="*/ 1120532 w 1768701"/>
              <a:gd name="connsiteY4-10" fmla="*/ 960656 h 1819275"/>
              <a:gd name="connsiteX5-11" fmla="*/ 1125218 w 1768701"/>
              <a:gd name="connsiteY5-12" fmla="*/ 962449 h 1819275"/>
              <a:gd name="connsiteX6-13" fmla="*/ 1087312 w 1768701"/>
              <a:gd name="connsiteY6-14" fmla="*/ 895020 h 1819275"/>
              <a:gd name="connsiteX7-15" fmla="*/ 1067594 w 1768701"/>
              <a:gd name="connsiteY7-16" fmla="*/ 856060 h 1819275"/>
              <a:gd name="connsiteX8-17" fmla="*/ 1044723 w 1768701"/>
              <a:gd name="connsiteY8-18" fmla="*/ 819259 h 1819275"/>
              <a:gd name="connsiteX9-19" fmla="*/ 1032247 w 1768701"/>
              <a:gd name="connsiteY9-20" fmla="*/ 797066 h 1819275"/>
              <a:gd name="connsiteX10-21" fmla="*/ 1011074 w 1768701"/>
              <a:gd name="connsiteY10-22" fmla="*/ 765115 h 1819275"/>
              <a:gd name="connsiteX11-23" fmla="*/ 976419 w 1768701"/>
              <a:gd name="connsiteY11-24" fmla="*/ 709350 h 1819275"/>
              <a:gd name="connsiteX12-25" fmla="*/ 949071 w 1768701"/>
              <a:gd name="connsiteY12-26" fmla="*/ 671548 h 1819275"/>
              <a:gd name="connsiteX13-27" fmla="*/ 932625 w 1768701"/>
              <a:gd name="connsiteY13-28" fmla="*/ 646730 h 1819275"/>
              <a:gd name="connsiteX14-29" fmla="*/ 911183 w 1768701"/>
              <a:gd name="connsiteY14-30" fmla="*/ 619176 h 1819275"/>
              <a:gd name="connsiteX15-31" fmla="*/ 873826 w 1768701"/>
              <a:gd name="connsiteY15-32" fmla="*/ 567538 h 1819275"/>
              <a:gd name="connsiteX16-33" fmla="*/ 842456 w 1768701"/>
              <a:gd name="connsiteY16-34" fmla="*/ 530859 h 1819275"/>
              <a:gd name="connsiteX17-35" fmla="*/ 827460 w 1768701"/>
              <a:gd name="connsiteY17-36" fmla="*/ 511589 h 1819275"/>
              <a:gd name="connsiteX18-37" fmla="*/ 804660 w 1768701"/>
              <a:gd name="connsiteY18-38" fmla="*/ 486667 h 1819275"/>
              <a:gd name="connsiteX19-39" fmla="*/ 759485 w 1768701"/>
              <a:gd name="connsiteY19-40" fmla="*/ 433846 h 1819275"/>
              <a:gd name="connsiteX20-41" fmla="*/ 732019 w 1768701"/>
              <a:gd name="connsiteY20-42" fmla="*/ 407265 h 1819275"/>
              <a:gd name="connsiteX21-43" fmla="*/ 717863 w 1768701"/>
              <a:gd name="connsiteY21-44" fmla="*/ 391791 h 1819275"/>
              <a:gd name="connsiteX22-45" fmla="*/ 677622 w 1768701"/>
              <a:gd name="connsiteY22-46" fmla="*/ 354620 h 1819275"/>
              <a:gd name="connsiteX23-47" fmla="*/ 633065 w 1768701"/>
              <a:gd name="connsiteY23-48" fmla="*/ 311498 h 1819275"/>
              <a:gd name="connsiteX24-49" fmla="*/ 619739 w 1768701"/>
              <a:gd name="connsiteY24-50" fmla="*/ 301151 h 1819275"/>
              <a:gd name="connsiteX25-51" fmla="*/ 604942 w 1768701"/>
              <a:gd name="connsiteY25-52" fmla="*/ 287483 h 1819275"/>
              <a:gd name="connsiteX26-53" fmla="*/ 29334 w 1768701"/>
              <a:gd name="connsiteY26-54" fmla="*/ 3471 h 1819275"/>
              <a:gd name="connsiteX27-55" fmla="*/ 7152 w 1768701"/>
              <a:gd name="connsiteY27-56" fmla="*/ 1798 h 1819275"/>
              <a:gd name="connsiteX28" fmla="*/ 0 w 1768701"/>
              <a:gd name="connsiteY28" fmla="*/ 0 h 1819275"/>
              <a:gd name="connsiteX0-57" fmla="*/ 0 w 1774058"/>
              <a:gd name="connsiteY0-58" fmla="*/ 0 h 1819275"/>
              <a:gd name="connsiteX1-59" fmla="*/ 1239837 w 1774058"/>
              <a:gd name="connsiteY1-60" fmla="*/ 0 h 1819275"/>
              <a:gd name="connsiteX2-61" fmla="*/ 1425575 w 1774058"/>
              <a:gd name="connsiteY2-62" fmla="*/ 1819275 h 1819275"/>
              <a:gd name="connsiteX3-63" fmla="*/ 1217011 w 1774058"/>
              <a:gd name="connsiteY3-64" fmla="*/ 1151279 h 1819275"/>
              <a:gd name="connsiteX4-65" fmla="*/ 1120532 w 1774058"/>
              <a:gd name="connsiteY4-66" fmla="*/ 960656 h 1819275"/>
              <a:gd name="connsiteX5-67" fmla="*/ 1125218 w 1774058"/>
              <a:gd name="connsiteY5-68" fmla="*/ 962449 h 1819275"/>
              <a:gd name="connsiteX6-69" fmla="*/ 1087312 w 1774058"/>
              <a:gd name="connsiteY6-70" fmla="*/ 895020 h 1819275"/>
              <a:gd name="connsiteX7-71" fmla="*/ 1067594 w 1774058"/>
              <a:gd name="connsiteY7-72" fmla="*/ 856060 h 1819275"/>
              <a:gd name="connsiteX8-73" fmla="*/ 1044723 w 1774058"/>
              <a:gd name="connsiteY8-74" fmla="*/ 819259 h 1819275"/>
              <a:gd name="connsiteX9-75" fmla="*/ 1032247 w 1774058"/>
              <a:gd name="connsiteY9-76" fmla="*/ 797066 h 1819275"/>
              <a:gd name="connsiteX10-77" fmla="*/ 1011074 w 1774058"/>
              <a:gd name="connsiteY10-78" fmla="*/ 765115 h 1819275"/>
              <a:gd name="connsiteX11-79" fmla="*/ 976419 w 1774058"/>
              <a:gd name="connsiteY11-80" fmla="*/ 709350 h 1819275"/>
              <a:gd name="connsiteX12-81" fmla="*/ 949071 w 1774058"/>
              <a:gd name="connsiteY12-82" fmla="*/ 671548 h 1819275"/>
              <a:gd name="connsiteX13-83" fmla="*/ 932625 w 1774058"/>
              <a:gd name="connsiteY13-84" fmla="*/ 646730 h 1819275"/>
              <a:gd name="connsiteX14-85" fmla="*/ 911183 w 1774058"/>
              <a:gd name="connsiteY14-86" fmla="*/ 619176 h 1819275"/>
              <a:gd name="connsiteX15-87" fmla="*/ 873826 w 1774058"/>
              <a:gd name="connsiteY15-88" fmla="*/ 567538 h 1819275"/>
              <a:gd name="connsiteX16-89" fmla="*/ 842456 w 1774058"/>
              <a:gd name="connsiteY16-90" fmla="*/ 530859 h 1819275"/>
              <a:gd name="connsiteX17-91" fmla="*/ 827460 w 1774058"/>
              <a:gd name="connsiteY17-92" fmla="*/ 511589 h 1819275"/>
              <a:gd name="connsiteX18-93" fmla="*/ 804660 w 1774058"/>
              <a:gd name="connsiteY18-94" fmla="*/ 486667 h 1819275"/>
              <a:gd name="connsiteX19-95" fmla="*/ 759485 w 1774058"/>
              <a:gd name="connsiteY19-96" fmla="*/ 433846 h 1819275"/>
              <a:gd name="connsiteX20-97" fmla="*/ 732019 w 1774058"/>
              <a:gd name="connsiteY20-98" fmla="*/ 407265 h 1819275"/>
              <a:gd name="connsiteX21-99" fmla="*/ 717863 w 1774058"/>
              <a:gd name="connsiteY21-100" fmla="*/ 391791 h 1819275"/>
              <a:gd name="connsiteX22-101" fmla="*/ 677622 w 1774058"/>
              <a:gd name="connsiteY22-102" fmla="*/ 354620 h 1819275"/>
              <a:gd name="connsiteX23-103" fmla="*/ 633065 w 1774058"/>
              <a:gd name="connsiteY23-104" fmla="*/ 311498 h 1819275"/>
              <a:gd name="connsiteX24-105" fmla="*/ 619739 w 1774058"/>
              <a:gd name="connsiteY24-106" fmla="*/ 301151 h 1819275"/>
              <a:gd name="connsiteX25-107" fmla="*/ 604942 w 1774058"/>
              <a:gd name="connsiteY25-108" fmla="*/ 287483 h 1819275"/>
              <a:gd name="connsiteX26-109" fmla="*/ 29334 w 1774058"/>
              <a:gd name="connsiteY26-110" fmla="*/ 3471 h 1819275"/>
              <a:gd name="connsiteX27-111" fmla="*/ 7152 w 1774058"/>
              <a:gd name="connsiteY27-112" fmla="*/ 1798 h 1819275"/>
              <a:gd name="connsiteX28-113" fmla="*/ 0 w 1774058"/>
              <a:gd name="connsiteY28-114" fmla="*/ 0 h 1819275"/>
              <a:gd name="connsiteX0-115" fmla="*/ 0 w 1775399"/>
              <a:gd name="connsiteY0-116" fmla="*/ 0 h 1819275"/>
              <a:gd name="connsiteX1-117" fmla="*/ 1239837 w 1775399"/>
              <a:gd name="connsiteY1-118" fmla="*/ 0 h 1819275"/>
              <a:gd name="connsiteX2-119" fmla="*/ 1425575 w 1775399"/>
              <a:gd name="connsiteY2-120" fmla="*/ 1819275 h 1819275"/>
              <a:gd name="connsiteX3-121" fmla="*/ 1217011 w 1775399"/>
              <a:gd name="connsiteY3-122" fmla="*/ 1151279 h 1819275"/>
              <a:gd name="connsiteX4-123" fmla="*/ 1120532 w 1775399"/>
              <a:gd name="connsiteY4-124" fmla="*/ 960656 h 1819275"/>
              <a:gd name="connsiteX5-125" fmla="*/ 1125218 w 1775399"/>
              <a:gd name="connsiteY5-126" fmla="*/ 962449 h 1819275"/>
              <a:gd name="connsiteX6-127" fmla="*/ 1087312 w 1775399"/>
              <a:gd name="connsiteY6-128" fmla="*/ 895020 h 1819275"/>
              <a:gd name="connsiteX7-129" fmla="*/ 1067594 w 1775399"/>
              <a:gd name="connsiteY7-130" fmla="*/ 856060 h 1819275"/>
              <a:gd name="connsiteX8-131" fmla="*/ 1044723 w 1775399"/>
              <a:gd name="connsiteY8-132" fmla="*/ 819259 h 1819275"/>
              <a:gd name="connsiteX9-133" fmla="*/ 1032247 w 1775399"/>
              <a:gd name="connsiteY9-134" fmla="*/ 797066 h 1819275"/>
              <a:gd name="connsiteX10-135" fmla="*/ 1011074 w 1775399"/>
              <a:gd name="connsiteY10-136" fmla="*/ 765115 h 1819275"/>
              <a:gd name="connsiteX11-137" fmla="*/ 976419 w 1775399"/>
              <a:gd name="connsiteY11-138" fmla="*/ 709350 h 1819275"/>
              <a:gd name="connsiteX12-139" fmla="*/ 949071 w 1775399"/>
              <a:gd name="connsiteY12-140" fmla="*/ 671548 h 1819275"/>
              <a:gd name="connsiteX13-141" fmla="*/ 932625 w 1775399"/>
              <a:gd name="connsiteY13-142" fmla="*/ 646730 h 1819275"/>
              <a:gd name="connsiteX14-143" fmla="*/ 911183 w 1775399"/>
              <a:gd name="connsiteY14-144" fmla="*/ 619176 h 1819275"/>
              <a:gd name="connsiteX15-145" fmla="*/ 873826 w 1775399"/>
              <a:gd name="connsiteY15-146" fmla="*/ 567538 h 1819275"/>
              <a:gd name="connsiteX16-147" fmla="*/ 842456 w 1775399"/>
              <a:gd name="connsiteY16-148" fmla="*/ 530859 h 1819275"/>
              <a:gd name="connsiteX17-149" fmla="*/ 827460 w 1775399"/>
              <a:gd name="connsiteY17-150" fmla="*/ 511589 h 1819275"/>
              <a:gd name="connsiteX18-151" fmla="*/ 804660 w 1775399"/>
              <a:gd name="connsiteY18-152" fmla="*/ 486667 h 1819275"/>
              <a:gd name="connsiteX19-153" fmla="*/ 759485 w 1775399"/>
              <a:gd name="connsiteY19-154" fmla="*/ 433846 h 1819275"/>
              <a:gd name="connsiteX20-155" fmla="*/ 732019 w 1775399"/>
              <a:gd name="connsiteY20-156" fmla="*/ 407265 h 1819275"/>
              <a:gd name="connsiteX21-157" fmla="*/ 717863 w 1775399"/>
              <a:gd name="connsiteY21-158" fmla="*/ 391791 h 1819275"/>
              <a:gd name="connsiteX22-159" fmla="*/ 677622 w 1775399"/>
              <a:gd name="connsiteY22-160" fmla="*/ 354620 h 1819275"/>
              <a:gd name="connsiteX23-161" fmla="*/ 633065 w 1775399"/>
              <a:gd name="connsiteY23-162" fmla="*/ 311498 h 1819275"/>
              <a:gd name="connsiteX24-163" fmla="*/ 619739 w 1775399"/>
              <a:gd name="connsiteY24-164" fmla="*/ 301151 h 1819275"/>
              <a:gd name="connsiteX25-165" fmla="*/ 604942 w 1775399"/>
              <a:gd name="connsiteY25-166" fmla="*/ 287483 h 1819275"/>
              <a:gd name="connsiteX26-167" fmla="*/ 29334 w 1775399"/>
              <a:gd name="connsiteY26-168" fmla="*/ 3471 h 1819275"/>
              <a:gd name="connsiteX27-169" fmla="*/ 7152 w 1775399"/>
              <a:gd name="connsiteY27-170" fmla="*/ 1798 h 1819275"/>
              <a:gd name="connsiteX28-171" fmla="*/ 0 w 1775399"/>
              <a:gd name="connsiteY28-172" fmla="*/ 0 h 18192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113" y="connsiteY28-114"/>
              </a:cxn>
            </a:cxnLst>
            <a:rect l="l" t="t" r="r" b="b"/>
            <a:pathLst>
              <a:path w="1775399" h="1819275">
                <a:moveTo>
                  <a:pt x="0" y="0"/>
                </a:moveTo>
                <a:lnTo>
                  <a:pt x="1239837" y="0"/>
                </a:lnTo>
                <a:cubicBezTo>
                  <a:pt x="1820863" y="101600"/>
                  <a:pt x="1997075"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lnTo>
                  <a:pt x="0" y="0"/>
                </a:lnTo>
                <a:close/>
              </a:path>
            </a:pathLst>
          </a:custGeom>
          <a:solidFill>
            <a:schemeClr val="bg2">
              <a:lumMod val="90000"/>
            </a:schemeClr>
          </a:soli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a:ea typeface="宋体" panose="02010600030101010101" pitchFamily="2" charset="-122"/>
            </a:endParaRPr>
          </a:p>
        </p:txBody>
      </p:sp>
      <p:sp>
        <p:nvSpPr>
          <p:cNvPr id="4" name="MH_Other_7"/>
          <p:cNvSpPr/>
          <p:nvPr>
            <p:custDataLst>
              <p:tags r:id="rId24"/>
            </p:custDataLst>
          </p:nvPr>
        </p:nvSpPr>
        <p:spPr>
          <a:xfrm rot="3662163">
            <a:off x="6368733" y="2802573"/>
            <a:ext cx="136842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solidFill>
            <a:schemeClr val="bg2"/>
          </a:soli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a:ea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5122" name="矩形 1"/>
          <p:cNvSpPr/>
          <p:nvPr/>
        </p:nvSpPr>
        <p:spPr bwMode="auto">
          <a:xfrm>
            <a:off x="5614988" y="0"/>
            <a:ext cx="6423025" cy="6858000"/>
          </a:xfrm>
          <a:custGeom>
            <a:avLst/>
            <a:gdLst>
              <a:gd name="T0" fmla="*/ 4950083 w 5769204"/>
              <a:gd name="T1" fmla="*/ 9427 h 6858000"/>
              <a:gd name="T2" fmla="*/ 15161052 w 5769204"/>
              <a:gd name="T3" fmla="*/ 0 h 6858000"/>
              <a:gd name="T4" fmla="*/ 15161052 w 5769204"/>
              <a:gd name="T5" fmla="*/ 6858000 h 6858000"/>
              <a:gd name="T6" fmla="*/ 0 w 5769204"/>
              <a:gd name="T7" fmla="*/ 6858000 h 6858000"/>
              <a:gd name="T8" fmla="*/ 4950083 w 5769204"/>
              <a:gd name="T9" fmla="*/ 9427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9204" h="6858000">
                <a:moveTo>
                  <a:pt x="1883645" y="9427"/>
                </a:moveTo>
                <a:lnTo>
                  <a:pt x="5769204" y="0"/>
                </a:lnTo>
                <a:lnTo>
                  <a:pt x="5769204" y="6858000"/>
                </a:lnTo>
                <a:lnTo>
                  <a:pt x="0" y="6858000"/>
                </a:lnTo>
                <a:lnTo>
                  <a:pt x="1883645" y="942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5123" name="矩形 1"/>
          <p:cNvSpPr/>
          <p:nvPr/>
        </p:nvSpPr>
        <p:spPr bwMode="auto">
          <a:xfrm>
            <a:off x="5768975" y="0"/>
            <a:ext cx="6423025" cy="6858000"/>
          </a:xfrm>
          <a:custGeom>
            <a:avLst/>
            <a:gdLst>
              <a:gd name="T0" fmla="*/ 4950083 w 5769204"/>
              <a:gd name="T1" fmla="*/ 9427 h 6858000"/>
              <a:gd name="T2" fmla="*/ 15161052 w 5769204"/>
              <a:gd name="T3" fmla="*/ 0 h 6858000"/>
              <a:gd name="T4" fmla="*/ 15161052 w 5769204"/>
              <a:gd name="T5" fmla="*/ 6858000 h 6858000"/>
              <a:gd name="T6" fmla="*/ 0 w 5769204"/>
              <a:gd name="T7" fmla="*/ 6858000 h 6858000"/>
              <a:gd name="T8" fmla="*/ 4950083 w 5769204"/>
              <a:gd name="T9" fmla="*/ 9427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9204" h="6858000">
                <a:moveTo>
                  <a:pt x="1883645" y="9427"/>
                </a:moveTo>
                <a:lnTo>
                  <a:pt x="5769204" y="0"/>
                </a:lnTo>
                <a:lnTo>
                  <a:pt x="5769204" y="6858000"/>
                </a:lnTo>
                <a:lnTo>
                  <a:pt x="0" y="6858000"/>
                </a:lnTo>
                <a:lnTo>
                  <a:pt x="1883645" y="9427"/>
                </a:lnTo>
                <a:close/>
              </a:path>
            </a:pathLst>
          </a:custGeom>
          <a:solidFill>
            <a:srgbClr val="1C488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5124" name="等腰三角形 4"/>
          <p:cNvSpPr/>
          <p:nvPr/>
        </p:nvSpPr>
        <p:spPr bwMode="auto">
          <a:xfrm rot="-344388">
            <a:off x="9923463" y="-147638"/>
            <a:ext cx="2436812" cy="3543301"/>
          </a:xfrm>
          <a:custGeom>
            <a:avLst/>
            <a:gdLst>
              <a:gd name="T0" fmla="*/ 0 w 2436495"/>
              <a:gd name="T1" fmla="*/ 0 h 3543376"/>
              <a:gd name="T2" fmla="*/ 2439348 w 2436495"/>
              <a:gd name="T3" fmla="*/ 249629 h 3543376"/>
              <a:gd name="T4" fmla="*/ 2095666 w 2436495"/>
              <a:gd name="T5" fmla="*/ 3542701 h 3543376"/>
              <a:gd name="T6" fmla="*/ 0 w 2436495"/>
              <a:gd name="T7" fmla="*/ 0 h 35433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6495" h="3543376">
                <a:moveTo>
                  <a:pt x="0" y="0"/>
                </a:moveTo>
                <a:lnTo>
                  <a:pt x="2436495" y="249674"/>
                </a:lnTo>
                <a:lnTo>
                  <a:pt x="2093214" y="354337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5125" name="等腰三角形 4"/>
          <p:cNvSpPr/>
          <p:nvPr/>
        </p:nvSpPr>
        <p:spPr bwMode="auto">
          <a:xfrm rot="10452885">
            <a:off x="9837738" y="146050"/>
            <a:ext cx="1068387" cy="1552575"/>
          </a:xfrm>
          <a:custGeom>
            <a:avLst/>
            <a:gdLst>
              <a:gd name="T0" fmla="*/ 0 w 2436495"/>
              <a:gd name="T1" fmla="*/ 0 h 3543376"/>
              <a:gd name="T2" fmla="*/ 1460 w 2436495"/>
              <a:gd name="T3" fmla="*/ 149 h 3543376"/>
              <a:gd name="T4" fmla="*/ 1255 w 2436495"/>
              <a:gd name="T5" fmla="*/ 2109 h 3543376"/>
              <a:gd name="T6" fmla="*/ 0 w 2436495"/>
              <a:gd name="T7" fmla="*/ 0 h 35433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6495" h="3543376">
                <a:moveTo>
                  <a:pt x="0" y="0"/>
                </a:moveTo>
                <a:lnTo>
                  <a:pt x="2436495" y="249674"/>
                </a:lnTo>
                <a:lnTo>
                  <a:pt x="2093214" y="3543376"/>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5126" name="矩形 31"/>
          <p:cNvSpPr>
            <a:spLocks noChangeArrowheads="1"/>
          </p:cNvSpPr>
          <p:nvPr/>
        </p:nvSpPr>
        <p:spPr bwMode="auto">
          <a:xfrm>
            <a:off x="2208213" y="2940050"/>
            <a:ext cx="3403600" cy="488950"/>
          </a:xfrm>
          <a:prstGeom prst="rect">
            <a:avLst/>
          </a:prstGeom>
          <a:noFill/>
          <a:ln w="9525">
            <a:solidFill>
              <a:srgbClr val="404040"/>
            </a:solidFill>
            <a:miter lim="800000"/>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50000"/>
              </a:spcBef>
              <a:buFont typeface="Arial" panose="020B0604020202090204" pitchFamily="34" charset="0"/>
              <a:buNone/>
            </a:pPr>
            <a:endParaRPr lang="zh-CN" altLang="en-US" sz="1600" b="1">
              <a:solidFill>
                <a:srgbClr val="000000"/>
              </a:solidFill>
              <a:latin typeface="Arial" panose="020B0604020202090204" pitchFamily="34" charset="0"/>
            </a:endParaRPr>
          </a:p>
        </p:txBody>
      </p:sp>
      <p:sp>
        <p:nvSpPr>
          <p:cNvPr id="5127" name="Rectangle 6"/>
          <p:cNvSpPr>
            <a:spLocks noChangeArrowheads="1"/>
          </p:cNvSpPr>
          <p:nvPr/>
        </p:nvSpPr>
        <p:spPr bwMode="auto">
          <a:xfrm>
            <a:off x="2205038" y="2984500"/>
            <a:ext cx="34067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90204" pitchFamily="34" charset="0"/>
              <a:buNone/>
            </a:pPr>
            <a:r>
              <a:rPr lang="zh-CN" altLang="en-US" sz="2000" b="1" dirty="0">
                <a:solidFill>
                  <a:srgbClr val="1C4885"/>
                </a:solidFill>
                <a:latin typeface="微软雅黑" panose="020B0503020204020204" pitchFamily="34" charset="-122"/>
                <a:ea typeface="微软雅黑" panose="020B0503020204020204" pitchFamily="34" charset="-122"/>
              </a:rPr>
              <a:t>中国电子商务发展三大方向</a:t>
            </a:r>
          </a:p>
        </p:txBody>
      </p:sp>
      <p:sp>
        <p:nvSpPr>
          <p:cNvPr id="5128" name="矩形 29"/>
          <p:cNvSpPr>
            <a:spLocks noChangeArrowheads="1"/>
          </p:cNvSpPr>
          <p:nvPr/>
        </p:nvSpPr>
        <p:spPr bwMode="auto">
          <a:xfrm>
            <a:off x="695325" y="2940050"/>
            <a:ext cx="1328738" cy="4889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5129" name="文本框 30"/>
          <p:cNvSpPr txBox="1">
            <a:spLocks noChangeArrowheads="1"/>
          </p:cNvSpPr>
          <p:nvPr/>
        </p:nvSpPr>
        <p:spPr bwMode="auto">
          <a:xfrm>
            <a:off x="692150" y="2976563"/>
            <a:ext cx="1328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r>
              <a:rPr lang="zh-CN" altLang="en-US" sz="2000" b="1">
                <a:solidFill>
                  <a:srgbClr val="FFFFFF"/>
                </a:solidFill>
                <a:latin typeface="微软雅黑" panose="020B0503020204020204" pitchFamily="34" charset="-122"/>
                <a:ea typeface="微软雅黑" panose="020B0503020204020204" pitchFamily="34" charset="-122"/>
              </a:rPr>
              <a:t>导入案例</a:t>
            </a:r>
          </a:p>
        </p:txBody>
      </p:sp>
      <p:sp>
        <p:nvSpPr>
          <p:cNvPr id="5130" name="矩形 38"/>
          <p:cNvSpPr>
            <a:spLocks noChangeArrowheads="1"/>
          </p:cNvSpPr>
          <p:nvPr/>
        </p:nvSpPr>
        <p:spPr bwMode="auto">
          <a:xfrm>
            <a:off x="2208213" y="3600450"/>
            <a:ext cx="3403600" cy="488950"/>
          </a:xfrm>
          <a:prstGeom prst="rect">
            <a:avLst/>
          </a:prstGeom>
          <a:noFill/>
          <a:ln w="9525">
            <a:solidFill>
              <a:srgbClr val="404040"/>
            </a:solidFill>
            <a:miter lim="800000"/>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50000"/>
              </a:spcBef>
              <a:buFont typeface="Arial" panose="020B0604020202090204" pitchFamily="34" charset="0"/>
              <a:buNone/>
            </a:pPr>
            <a:endParaRPr lang="zh-CN" altLang="en-US" sz="1600" b="1">
              <a:solidFill>
                <a:srgbClr val="000000"/>
              </a:solidFill>
              <a:latin typeface="Arial" panose="020B0604020202090204" pitchFamily="34" charset="0"/>
            </a:endParaRPr>
          </a:p>
        </p:txBody>
      </p:sp>
      <p:sp>
        <p:nvSpPr>
          <p:cNvPr id="5131" name="Rectangle 6"/>
          <p:cNvSpPr>
            <a:spLocks noChangeArrowheads="1"/>
          </p:cNvSpPr>
          <p:nvPr/>
        </p:nvSpPr>
        <p:spPr bwMode="auto">
          <a:xfrm>
            <a:off x="2208213" y="3644900"/>
            <a:ext cx="2470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90204" pitchFamily="34" charset="0"/>
              <a:buNone/>
            </a:pPr>
            <a:r>
              <a:rPr lang="zh-CN" altLang="en-US" sz="2000" b="1" dirty="0">
                <a:solidFill>
                  <a:srgbClr val="1C4885"/>
                </a:solidFill>
                <a:latin typeface="微软雅黑" panose="020B0503020204020204" pitchFamily="34" charset="-122"/>
                <a:ea typeface="微软雅黑" panose="020B0503020204020204" pitchFamily="34" charset="-122"/>
              </a:rPr>
              <a:t>跨境电子商务</a:t>
            </a:r>
          </a:p>
        </p:txBody>
      </p:sp>
      <p:sp>
        <p:nvSpPr>
          <p:cNvPr id="5132" name="矩形 36"/>
          <p:cNvSpPr>
            <a:spLocks noChangeArrowheads="1"/>
          </p:cNvSpPr>
          <p:nvPr/>
        </p:nvSpPr>
        <p:spPr bwMode="auto">
          <a:xfrm>
            <a:off x="695325" y="3600450"/>
            <a:ext cx="1328738" cy="4889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5133" name="文本框 37"/>
          <p:cNvSpPr txBox="1">
            <a:spLocks noChangeArrowheads="1"/>
          </p:cNvSpPr>
          <p:nvPr/>
        </p:nvSpPr>
        <p:spPr bwMode="auto">
          <a:xfrm>
            <a:off x="871538" y="3636963"/>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2000" b="1">
                <a:solidFill>
                  <a:srgbClr val="FFFFFF"/>
                </a:solidFill>
                <a:latin typeface="微软雅黑" panose="020B0503020204020204" pitchFamily="34" charset="-122"/>
                <a:ea typeface="微软雅黑" panose="020B0503020204020204" pitchFamily="34" charset="-122"/>
              </a:rPr>
              <a:t>任务一</a:t>
            </a:r>
          </a:p>
        </p:txBody>
      </p:sp>
      <p:sp>
        <p:nvSpPr>
          <p:cNvPr id="5134" name="矩形 45"/>
          <p:cNvSpPr>
            <a:spLocks noChangeArrowheads="1"/>
          </p:cNvSpPr>
          <p:nvPr/>
        </p:nvSpPr>
        <p:spPr bwMode="auto">
          <a:xfrm>
            <a:off x="2206625" y="4260850"/>
            <a:ext cx="3405188" cy="488950"/>
          </a:xfrm>
          <a:prstGeom prst="rect">
            <a:avLst/>
          </a:prstGeom>
          <a:noFill/>
          <a:ln w="9525">
            <a:solidFill>
              <a:srgbClr val="404040"/>
            </a:solidFill>
            <a:miter lim="800000"/>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50000"/>
              </a:spcBef>
              <a:buFont typeface="Arial" panose="020B0604020202090204" pitchFamily="34" charset="0"/>
              <a:buNone/>
            </a:pPr>
            <a:endParaRPr lang="zh-CN" altLang="en-US" sz="1600" b="1">
              <a:solidFill>
                <a:srgbClr val="000000"/>
              </a:solidFill>
              <a:latin typeface="Arial" panose="020B0604020202090204" pitchFamily="34" charset="0"/>
            </a:endParaRPr>
          </a:p>
        </p:txBody>
      </p:sp>
      <p:sp>
        <p:nvSpPr>
          <p:cNvPr id="5135" name="Rectangle 6"/>
          <p:cNvSpPr>
            <a:spLocks noChangeArrowheads="1"/>
          </p:cNvSpPr>
          <p:nvPr/>
        </p:nvSpPr>
        <p:spPr bwMode="auto">
          <a:xfrm>
            <a:off x="2205038" y="4305300"/>
            <a:ext cx="34067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90204" pitchFamily="34" charset="0"/>
              <a:buNone/>
            </a:pPr>
            <a:r>
              <a:rPr lang="zh-CN" altLang="en-US" sz="2000" b="1" dirty="0">
                <a:solidFill>
                  <a:srgbClr val="1C4885"/>
                </a:solidFill>
                <a:latin typeface="微软雅黑" panose="020B0503020204020204" pitchFamily="34" charset="-122"/>
                <a:ea typeface="微软雅黑" panose="020B0503020204020204" pitchFamily="34" charset="-122"/>
              </a:rPr>
              <a:t>移动电子商务</a:t>
            </a:r>
          </a:p>
        </p:txBody>
      </p:sp>
      <p:sp>
        <p:nvSpPr>
          <p:cNvPr id="5136" name="矩形 43"/>
          <p:cNvSpPr>
            <a:spLocks noChangeArrowheads="1"/>
          </p:cNvSpPr>
          <p:nvPr/>
        </p:nvSpPr>
        <p:spPr bwMode="auto">
          <a:xfrm>
            <a:off x="692150" y="4260850"/>
            <a:ext cx="1328738" cy="4889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5137" name="文本框 44"/>
          <p:cNvSpPr txBox="1">
            <a:spLocks noChangeArrowheads="1"/>
          </p:cNvSpPr>
          <p:nvPr/>
        </p:nvSpPr>
        <p:spPr bwMode="auto">
          <a:xfrm>
            <a:off x="868363" y="4297363"/>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2000" b="1">
                <a:solidFill>
                  <a:srgbClr val="FFFFFF"/>
                </a:solidFill>
                <a:latin typeface="微软雅黑" panose="020B0503020204020204" pitchFamily="34" charset="-122"/>
                <a:ea typeface="微软雅黑" panose="020B0503020204020204" pitchFamily="34" charset="-122"/>
              </a:rPr>
              <a:t>任务二</a:t>
            </a:r>
          </a:p>
        </p:txBody>
      </p:sp>
      <p:sp>
        <p:nvSpPr>
          <p:cNvPr id="5138" name="矩形 52"/>
          <p:cNvSpPr>
            <a:spLocks noChangeArrowheads="1"/>
          </p:cNvSpPr>
          <p:nvPr/>
        </p:nvSpPr>
        <p:spPr bwMode="auto">
          <a:xfrm>
            <a:off x="2206625" y="4921250"/>
            <a:ext cx="3405188" cy="488950"/>
          </a:xfrm>
          <a:prstGeom prst="rect">
            <a:avLst/>
          </a:prstGeom>
          <a:noFill/>
          <a:ln w="9525">
            <a:solidFill>
              <a:srgbClr val="404040"/>
            </a:solidFill>
            <a:miter lim="800000"/>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50000"/>
              </a:spcBef>
              <a:buFont typeface="Arial" panose="020B0604020202090204" pitchFamily="34" charset="0"/>
              <a:buNone/>
            </a:pPr>
            <a:endParaRPr lang="zh-CN" altLang="en-US" sz="1600" b="1">
              <a:solidFill>
                <a:srgbClr val="000000"/>
              </a:solidFill>
              <a:latin typeface="Arial" panose="020B0604020202090204" pitchFamily="34" charset="0"/>
            </a:endParaRPr>
          </a:p>
        </p:txBody>
      </p:sp>
      <p:sp>
        <p:nvSpPr>
          <p:cNvPr id="5139" name="Rectangle 6"/>
          <p:cNvSpPr>
            <a:spLocks noChangeArrowheads="1"/>
          </p:cNvSpPr>
          <p:nvPr/>
        </p:nvSpPr>
        <p:spPr bwMode="auto">
          <a:xfrm>
            <a:off x="2205038" y="4965700"/>
            <a:ext cx="24701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 typeface="Arial" panose="020B0604020202090204" pitchFamily="34" charset="0"/>
              <a:buNone/>
            </a:pPr>
            <a:r>
              <a:rPr lang="zh-CN" altLang="en-US" sz="2000" b="1" dirty="0">
                <a:solidFill>
                  <a:srgbClr val="1C4885"/>
                </a:solidFill>
                <a:latin typeface="微软雅黑" panose="020B0503020204020204" pitchFamily="34" charset="-122"/>
                <a:ea typeface="微软雅黑" panose="020B0503020204020204" pitchFamily="34" charset="-122"/>
              </a:rPr>
              <a:t>农村电子商务</a:t>
            </a:r>
          </a:p>
        </p:txBody>
      </p:sp>
      <p:sp>
        <p:nvSpPr>
          <p:cNvPr id="5140" name="矩形 50"/>
          <p:cNvSpPr>
            <a:spLocks noChangeArrowheads="1"/>
          </p:cNvSpPr>
          <p:nvPr/>
        </p:nvSpPr>
        <p:spPr bwMode="auto">
          <a:xfrm>
            <a:off x="692150" y="4921250"/>
            <a:ext cx="1328738" cy="4889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5141" name="文本框 51"/>
          <p:cNvSpPr txBox="1">
            <a:spLocks noChangeArrowheads="1"/>
          </p:cNvSpPr>
          <p:nvPr/>
        </p:nvSpPr>
        <p:spPr bwMode="auto">
          <a:xfrm>
            <a:off x="868363" y="4957763"/>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2000" b="1">
                <a:solidFill>
                  <a:srgbClr val="FFFFFF"/>
                </a:solidFill>
                <a:latin typeface="微软雅黑" panose="020B0503020204020204" pitchFamily="34" charset="-122"/>
                <a:ea typeface="微软雅黑" panose="020B0503020204020204" pitchFamily="34" charset="-122"/>
              </a:rPr>
              <a:t>任务三</a:t>
            </a:r>
          </a:p>
        </p:txBody>
      </p:sp>
      <p:grpSp>
        <p:nvGrpSpPr>
          <p:cNvPr id="5142" name="组合 54"/>
          <p:cNvGrpSpPr/>
          <p:nvPr/>
        </p:nvGrpSpPr>
        <p:grpSpPr bwMode="auto">
          <a:xfrm>
            <a:off x="490538" y="1717675"/>
            <a:ext cx="2701925" cy="900113"/>
            <a:chOff x="0" y="0"/>
            <a:chExt cx="2702007" cy="899374"/>
          </a:xfrm>
        </p:grpSpPr>
        <p:grpSp>
          <p:nvGrpSpPr>
            <p:cNvPr id="5144" name="组合 55"/>
            <p:cNvGrpSpPr/>
            <p:nvPr/>
          </p:nvGrpSpPr>
          <p:grpSpPr bwMode="auto">
            <a:xfrm>
              <a:off x="0" y="0"/>
              <a:ext cx="2702007" cy="849531"/>
              <a:chOff x="0" y="0"/>
              <a:chExt cx="2702007" cy="849531"/>
            </a:xfrm>
          </p:grpSpPr>
          <p:sp>
            <p:nvSpPr>
              <p:cNvPr id="5146" name="文本框 57"/>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3600" b="1">
                    <a:solidFill>
                      <a:srgbClr val="000000"/>
                    </a:solidFill>
                    <a:latin typeface="微软雅黑" panose="020B0503020204020204" pitchFamily="34" charset="-122"/>
                    <a:ea typeface="微软雅黑" panose="020B0503020204020204" pitchFamily="34" charset="-122"/>
                  </a:rPr>
                  <a:t>目</a:t>
                </a:r>
                <a:r>
                  <a:rPr lang="zh-CN" altLang="en-US" sz="3600" b="1">
                    <a:solidFill>
                      <a:srgbClr val="1C4885"/>
                    </a:solidFill>
                    <a:latin typeface="微软雅黑" panose="020B0503020204020204" pitchFamily="34" charset="-122"/>
                    <a:ea typeface="微软雅黑" panose="020B0503020204020204" pitchFamily="34" charset="-122"/>
                  </a:rPr>
                  <a:t>录</a:t>
                </a:r>
              </a:p>
            </p:txBody>
          </p:sp>
          <p:cxnSp>
            <p:nvCxnSpPr>
              <p:cNvPr id="5147" name="直接连接符 58"/>
              <p:cNvCxnSpPr>
                <a:cxnSpLocks noChangeShapeType="1"/>
              </p:cNvCxnSpPr>
              <p:nvPr/>
            </p:nvCxnSpPr>
            <p:spPr bwMode="auto">
              <a:xfrm>
                <a:off x="151331" y="849531"/>
                <a:ext cx="2550676" cy="0"/>
              </a:xfrm>
              <a:prstGeom prst="line">
                <a:avLst/>
              </a:prstGeom>
              <a:noFill/>
              <a:ln w="6350">
                <a:solidFill>
                  <a:srgbClr val="7F7F7F"/>
                </a:solidFill>
                <a:round/>
              </a:ln>
              <a:extLst>
                <a:ext uri="{909E8E84-426E-40DD-AFC4-6F175D3DCCD1}">
                  <a14:hiddenFill xmlns:a14="http://schemas.microsoft.com/office/drawing/2010/main">
                    <a:noFill/>
                  </a14:hiddenFill>
                </a:ext>
              </a:extLst>
            </p:spPr>
          </p:cxnSp>
        </p:grpSp>
        <p:sp>
          <p:nvSpPr>
            <p:cNvPr id="5145" name="文本框 56"/>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en-US" altLang="zh-CN" sz="2000" b="1">
                  <a:solidFill>
                    <a:srgbClr val="1C4885"/>
                  </a:solidFill>
                  <a:latin typeface="微软雅黑" panose="020B0503020204020204" pitchFamily="34" charset="-122"/>
                  <a:ea typeface="微软雅黑" panose="020B0503020204020204" pitchFamily="34" charset="-122"/>
                </a:rPr>
                <a:t>Contents</a:t>
              </a:r>
              <a:endParaRPr lang="zh-CN" altLang="en-US" sz="2000" b="1">
                <a:solidFill>
                  <a:srgbClr val="1C4885"/>
                </a:solidFill>
                <a:latin typeface="微软雅黑" panose="020B0503020204020204" pitchFamily="34" charset="-122"/>
                <a:ea typeface="微软雅黑" panose="020B0503020204020204" pitchFamily="34" charset="-122"/>
              </a:endParaRPr>
            </a:p>
          </p:txBody>
        </p:sp>
      </p:grpSp>
      <p:pic>
        <p:nvPicPr>
          <p:cNvPr id="5143"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5813" y="4013200"/>
            <a:ext cx="6326187"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11266" name="文本框 10"/>
          <p:cNvSpPr txBox="1">
            <a:spLocks noChangeArrowheads="1"/>
          </p:cNvSpPr>
          <p:nvPr/>
        </p:nvSpPr>
        <p:spPr bwMode="auto">
          <a:xfrm>
            <a:off x="174625" y="220663"/>
            <a:ext cx="11549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、跨境电子商务模式分析</a:t>
            </a:r>
          </a:p>
        </p:txBody>
      </p:sp>
      <p:graphicFrame>
        <p:nvGraphicFramePr>
          <p:cNvPr id="2" name="图示 1">
            <a:extLst>
              <a:ext uri="{FF2B5EF4-FFF2-40B4-BE49-F238E27FC236}">
                <a16:creationId xmlns:a16="http://schemas.microsoft.com/office/drawing/2014/main" id="{4F6A202A-B6CE-4740-8FC7-A0AA51222B40}"/>
              </a:ext>
            </a:extLst>
          </p:cNvPr>
          <p:cNvGraphicFramePr/>
          <p:nvPr>
            <p:extLst>
              <p:ext uri="{D42A27DB-BD31-4B8C-83A1-F6EECF244321}">
                <p14:modId xmlns:p14="http://schemas.microsoft.com/office/powerpoint/2010/main" val="1796878171"/>
              </p:ext>
            </p:extLst>
          </p:nvPr>
        </p:nvGraphicFramePr>
        <p:xfrm>
          <a:off x="722630" y="1205865"/>
          <a:ext cx="10897235" cy="4556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9"/>
          <p:cNvSpPr>
            <a:spLocks noChangeArrowheads="1"/>
          </p:cNvSpPr>
          <p:nvPr/>
        </p:nvSpPr>
        <p:spPr bwMode="auto">
          <a:xfrm>
            <a:off x="4148804" y="1195922"/>
            <a:ext cx="3207339" cy="481012"/>
          </a:xfrm>
          <a:prstGeom prst="rect">
            <a:avLst/>
          </a:prstGeom>
          <a:solidFill>
            <a:srgbClr val="4886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11266" name="文本框 10"/>
          <p:cNvSpPr txBox="1">
            <a:spLocks noChangeArrowheads="1"/>
          </p:cNvSpPr>
          <p:nvPr/>
        </p:nvSpPr>
        <p:spPr bwMode="auto">
          <a:xfrm>
            <a:off x="174625" y="220663"/>
            <a:ext cx="11549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、跨境电子商务模式分析</a:t>
            </a:r>
          </a:p>
        </p:txBody>
      </p:sp>
      <p:sp>
        <p:nvSpPr>
          <p:cNvPr id="11267"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graphicFrame>
        <p:nvGraphicFramePr>
          <p:cNvPr id="2" name="表格 1"/>
          <p:cNvGraphicFramePr>
            <a:graphicFrameLocks noGrp="1"/>
          </p:cNvGraphicFramePr>
          <p:nvPr/>
        </p:nvGraphicFramePr>
        <p:xfrm>
          <a:off x="1555275" y="1774209"/>
          <a:ext cx="8787761" cy="3971221"/>
        </p:xfrm>
        <a:graphic>
          <a:graphicData uri="http://schemas.openxmlformats.org/drawingml/2006/table">
            <a:tbl>
              <a:tblPr firstRow="1" firstCol="1" bandRow="1">
                <a:tableStyleId>{5C22544A-7EE6-4342-B048-85BDC9FD1C3A}</a:tableStyleId>
              </a:tblPr>
              <a:tblGrid>
                <a:gridCol w="2233849">
                  <a:extLst>
                    <a:ext uri="{9D8B030D-6E8A-4147-A177-3AD203B41FA5}">
                      <a16:colId xmlns:a16="http://schemas.microsoft.com/office/drawing/2014/main" val="20000"/>
                    </a:ext>
                  </a:extLst>
                </a:gridCol>
                <a:gridCol w="3247956">
                  <a:extLst>
                    <a:ext uri="{9D8B030D-6E8A-4147-A177-3AD203B41FA5}">
                      <a16:colId xmlns:a16="http://schemas.microsoft.com/office/drawing/2014/main" val="20001"/>
                    </a:ext>
                  </a:extLst>
                </a:gridCol>
                <a:gridCol w="3305956">
                  <a:extLst>
                    <a:ext uri="{9D8B030D-6E8A-4147-A177-3AD203B41FA5}">
                      <a16:colId xmlns:a16="http://schemas.microsoft.com/office/drawing/2014/main" val="20002"/>
                    </a:ext>
                  </a:extLst>
                </a:gridCol>
              </a:tblGrid>
              <a:tr h="627797">
                <a:tc>
                  <a:txBody>
                    <a:bodyPr/>
                    <a:lstStyle/>
                    <a:p>
                      <a:pPr algn="ctr">
                        <a:lnSpc>
                          <a:spcPct val="150000"/>
                        </a:lnSpc>
                        <a:spcAft>
                          <a:spcPts val="0"/>
                        </a:spcAft>
                      </a:pPr>
                      <a:r>
                        <a:rPr lang="zh-CN" sz="1600" kern="1050">
                          <a:effectLst/>
                        </a:rPr>
                        <a:t>赢 利 模 式</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tc>
                  <a:txBody>
                    <a:bodyPr/>
                    <a:lstStyle/>
                    <a:p>
                      <a:pPr algn="ctr">
                        <a:lnSpc>
                          <a:spcPct val="150000"/>
                        </a:lnSpc>
                        <a:spcAft>
                          <a:spcPts val="0"/>
                        </a:spcAft>
                      </a:pPr>
                      <a:r>
                        <a:rPr lang="zh-CN" sz="1600" kern="1050">
                          <a:effectLst/>
                        </a:rPr>
                        <a:t>价值创造环节</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tc>
                  <a:txBody>
                    <a:bodyPr/>
                    <a:lstStyle/>
                    <a:p>
                      <a:pPr algn="ctr">
                        <a:lnSpc>
                          <a:spcPct val="150000"/>
                        </a:lnSpc>
                        <a:spcAft>
                          <a:spcPts val="0"/>
                        </a:spcAft>
                      </a:pPr>
                      <a:r>
                        <a:rPr lang="zh-CN" sz="1600" kern="1050">
                          <a:effectLst/>
                        </a:rPr>
                        <a:t>价值创造机制</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extLst>
                  <a:ext uri="{0D108BD9-81ED-4DB2-BD59-A6C34878D82A}">
                    <a16:rowId xmlns:a16="http://schemas.microsoft.com/office/drawing/2014/main" val="10000"/>
                  </a:ext>
                </a:extLst>
              </a:tr>
              <a:tr h="835856">
                <a:tc>
                  <a:txBody>
                    <a:bodyPr/>
                    <a:lstStyle/>
                    <a:p>
                      <a:pPr algn="ctr">
                        <a:lnSpc>
                          <a:spcPct val="150000"/>
                        </a:lnSpc>
                        <a:spcAft>
                          <a:spcPts val="0"/>
                        </a:spcAft>
                      </a:pPr>
                      <a:r>
                        <a:rPr lang="zh-CN" sz="1600" kern="1050">
                          <a:effectLst/>
                        </a:rPr>
                        <a:t>自营式</a:t>
                      </a:r>
                      <a:endParaRPr lang="zh-CN" sz="1600" kern="100">
                        <a:effectLst/>
                      </a:endParaRPr>
                    </a:p>
                    <a:p>
                      <a:pPr algn="ctr">
                        <a:lnSpc>
                          <a:spcPct val="150000"/>
                        </a:lnSpc>
                        <a:spcAft>
                          <a:spcPts val="0"/>
                        </a:spcAft>
                      </a:pPr>
                      <a:r>
                        <a:rPr lang="zh-CN" sz="1600" kern="1050">
                          <a:effectLst/>
                        </a:rPr>
                        <a:t>跨境电子商务</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tc>
                  <a:txBody>
                    <a:bodyPr/>
                    <a:lstStyle/>
                    <a:p>
                      <a:pPr algn="ctr">
                        <a:lnSpc>
                          <a:spcPct val="150000"/>
                        </a:lnSpc>
                        <a:spcAft>
                          <a:spcPts val="0"/>
                        </a:spcAft>
                      </a:pPr>
                      <a:r>
                        <a:rPr lang="zh-CN" sz="1600" kern="1050">
                          <a:effectLst/>
                        </a:rPr>
                        <a:t>产品销售环节</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tc>
                  <a:txBody>
                    <a:bodyPr/>
                    <a:lstStyle/>
                    <a:p>
                      <a:pPr algn="ctr">
                        <a:lnSpc>
                          <a:spcPct val="150000"/>
                        </a:lnSpc>
                        <a:spcAft>
                          <a:spcPts val="0"/>
                        </a:spcAft>
                      </a:pPr>
                      <a:r>
                        <a:rPr lang="zh-CN" sz="1600" kern="1050">
                          <a:effectLst/>
                        </a:rPr>
                        <a:t>成本降低，利润率提高，销量增加</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extLst>
                  <a:ext uri="{0D108BD9-81ED-4DB2-BD59-A6C34878D82A}">
                    <a16:rowId xmlns:a16="http://schemas.microsoft.com/office/drawing/2014/main" val="10001"/>
                  </a:ext>
                </a:extLst>
              </a:tr>
              <a:tr h="835856">
                <a:tc>
                  <a:txBody>
                    <a:bodyPr/>
                    <a:lstStyle/>
                    <a:p>
                      <a:pPr algn="ctr">
                        <a:lnSpc>
                          <a:spcPct val="150000"/>
                        </a:lnSpc>
                        <a:spcAft>
                          <a:spcPts val="0"/>
                        </a:spcAft>
                      </a:pPr>
                      <a:r>
                        <a:rPr lang="zh-CN" sz="1600" kern="1050">
                          <a:effectLst/>
                        </a:rPr>
                        <a:t>平台式</a:t>
                      </a:r>
                      <a:endParaRPr lang="zh-CN" sz="1600" kern="100">
                        <a:effectLst/>
                      </a:endParaRPr>
                    </a:p>
                    <a:p>
                      <a:pPr algn="ctr">
                        <a:lnSpc>
                          <a:spcPct val="150000"/>
                        </a:lnSpc>
                        <a:spcAft>
                          <a:spcPts val="0"/>
                        </a:spcAft>
                      </a:pPr>
                      <a:r>
                        <a:rPr lang="zh-CN" sz="1600" kern="1050">
                          <a:effectLst/>
                        </a:rPr>
                        <a:t>跨境电子商务</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tc>
                  <a:txBody>
                    <a:bodyPr/>
                    <a:lstStyle/>
                    <a:p>
                      <a:pPr algn="ctr">
                        <a:lnSpc>
                          <a:spcPct val="150000"/>
                        </a:lnSpc>
                        <a:spcAft>
                          <a:spcPts val="0"/>
                        </a:spcAft>
                      </a:pPr>
                      <a:r>
                        <a:rPr lang="zh-CN" sz="1600" kern="1050">
                          <a:effectLst/>
                        </a:rPr>
                        <a:t>招揽卖家成为平台使用者</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tc>
                  <a:txBody>
                    <a:bodyPr/>
                    <a:lstStyle/>
                    <a:p>
                      <a:pPr algn="ctr">
                        <a:lnSpc>
                          <a:spcPct val="150000"/>
                        </a:lnSpc>
                        <a:spcAft>
                          <a:spcPts val="0"/>
                        </a:spcAft>
                      </a:pPr>
                      <a:r>
                        <a:rPr lang="zh-CN" sz="1600" kern="1050">
                          <a:effectLst/>
                        </a:rPr>
                        <a:t>会员费用及管理费用</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extLst>
                  <a:ext uri="{0D108BD9-81ED-4DB2-BD59-A6C34878D82A}">
                    <a16:rowId xmlns:a16="http://schemas.microsoft.com/office/drawing/2014/main" val="10002"/>
                  </a:ext>
                </a:extLst>
              </a:tr>
              <a:tr h="835856">
                <a:tc>
                  <a:txBody>
                    <a:bodyPr/>
                    <a:lstStyle/>
                    <a:p>
                      <a:pPr algn="ctr">
                        <a:lnSpc>
                          <a:spcPct val="150000"/>
                        </a:lnSpc>
                        <a:spcAft>
                          <a:spcPts val="0"/>
                        </a:spcAft>
                      </a:pPr>
                      <a:r>
                        <a:rPr lang="zh-CN" sz="1600" kern="1050">
                          <a:effectLst/>
                        </a:rPr>
                        <a:t>综合服务商式</a:t>
                      </a:r>
                      <a:endParaRPr lang="zh-CN" sz="1600" kern="100">
                        <a:effectLst/>
                      </a:endParaRPr>
                    </a:p>
                    <a:p>
                      <a:pPr algn="ctr">
                        <a:lnSpc>
                          <a:spcPct val="150000"/>
                        </a:lnSpc>
                        <a:spcAft>
                          <a:spcPts val="0"/>
                        </a:spcAft>
                      </a:pPr>
                      <a:r>
                        <a:rPr lang="zh-CN" sz="1600" kern="1050">
                          <a:effectLst/>
                        </a:rPr>
                        <a:t>跨境电子商务</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tc>
                  <a:txBody>
                    <a:bodyPr/>
                    <a:lstStyle/>
                    <a:p>
                      <a:pPr algn="ctr">
                        <a:lnSpc>
                          <a:spcPct val="150000"/>
                        </a:lnSpc>
                        <a:spcAft>
                          <a:spcPts val="0"/>
                        </a:spcAft>
                      </a:pPr>
                      <a:r>
                        <a:rPr lang="zh-CN" sz="1600" kern="1050">
                          <a:effectLst/>
                        </a:rPr>
                        <a:t>客户订单成交以及增值服务环节</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tc>
                  <a:txBody>
                    <a:bodyPr/>
                    <a:lstStyle/>
                    <a:p>
                      <a:pPr algn="ctr">
                        <a:lnSpc>
                          <a:spcPct val="150000"/>
                        </a:lnSpc>
                        <a:spcAft>
                          <a:spcPts val="0"/>
                        </a:spcAft>
                      </a:pPr>
                      <a:r>
                        <a:rPr lang="zh-CN" sz="1600" kern="1050">
                          <a:effectLst/>
                        </a:rPr>
                        <a:t>订单佣金以及服务咨询费用</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extLst>
                  <a:ext uri="{0D108BD9-81ED-4DB2-BD59-A6C34878D82A}">
                    <a16:rowId xmlns:a16="http://schemas.microsoft.com/office/drawing/2014/main" val="10003"/>
                  </a:ext>
                </a:extLst>
              </a:tr>
              <a:tr h="835856">
                <a:tc>
                  <a:txBody>
                    <a:bodyPr/>
                    <a:lstStyle/>
                    <a:p>
                      <a:pPr algn="ctr">
                        <a:lnSpc>
                          <a:spcPct val="150000"/>
                        </a:lnSpc>
                        <a:spcAft>
                          <a:spcPts val="0"/>
                        </a:spcAft>
                      </a:pPr>
                      <a:r>
                        <a:rPr lang="zh-CN" sz="1600" kern="1050">
                          <a:effectLst/>
                        </a:rPr>
                        <a:t>代购代销式</a:t>
                      </a:r>
                      <a:endParaRPr lang="zh-CN" sz="1600" kern="100">
                        <a:effectLst/>
                      </a:endParaRPr>
                    </a:p>
                    <a:p>
                      <a:pPr algn="ctr">
                        <a:lnSpc>
                          <a:spcPct val="150000"/>
                        </a:lnSpc>
                        <a:spcAft>
                          <a:spcPts val="0"/>
                        </a:spcAft>
                      </a:pPr>
                      <a:r>
                        <a:rPr lang="zh-CN" sz="1600" kern="1050">
                          <a:effectLst/>
                        </a:rPr>
                        <a:t>跨境电子商务</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tc>
                  <a:txBody>
                    <a:bodyPr/>
                    <a:lstStyle/>
                    <a:p>
                      <a:pPr algn="ctr">
                        <a:lnSpc>
                          <a:spcPct val="150000"/>
                        </a:lnSpc>
                        <a:spcAft>
                          <a:spcPts val="0"/>
                        </a:spcAft>
                      </a:pPr>
                      <a:r>
                        <a:rPr lang="zh-CN" sz="1600" kern="1050">
                          <a:effectLst/>
                        </a:rPr>
                        <a:t>产品销售环节</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tc>
                  <a:txBody>
                    <a:bodyPr/>
                    <a:lstStyle/>
                    <a:p>
                      <a:pPr algn="ctr">
                        <a:lnSpc>
                          <a:spcPct val="150000"/>
                        </a:lnSpc>
                        <a:spcAft>
                          <a:spcPts val="0"/>
                        </a:spcAft>
                      </a:pPr>
                      <a:r>
                        <a:rPr lang="zh-CN" sz="1600" kern="1050" dirty="0">
                          <a:effectLst/>
                        </a:rPr>
                        <a:t>差价利润</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116266" marR="116266" marT="0" marB="0" anchor="ctr"/>
                </a:tc>
                <a:extLst>
                  <a:ext uri="{0D108BD9-81ED-4DB2-BD59-A6C34878D82A}">
                    <a16:rowId xmlns:a16="http://schemas.microsoft.com/office/drawing/2014/main" val="10004"/>
                  </a:ext>
                </a:extLst>
              </a:tr>
            </a:tbl>
          </a:graphicData>
        </a:graphic>
      </p:graphicFrame>
      <p:sp>
        <p:nvSpPr>
          <p:cNvPr id="3" name="矩形 2"/>
          <p:cNvSpPr/>
          <p:nvPr/>
        </p:nvSpPr>
        <p:spPr>
          <a:xfrm>
            <a:off x="4303595" y="1251762"/>
            <a:ext cx="3052548" cy="369332"/>
          </a:xfrm>
          <a:prstGeom prst="rect">
            <a:avLst/>
          </a:prstGeom>
        </p:spPr>
        <p:txBody>
          <a:bodyPr wrap="square">
            <a:spAutoFit/>
          </a:bodyPr>
          <a:lstStyle/>
          <a:p>
            <a:pPr algn="ctr"/>
            <a:r>
              <a:rPr lang="zh-CN" altLang="zh-CN" kern="1050" dirty="0">
                <a:solidFill>
                  <a:schemeClr val="bg1"/>
                </a:solidFill>
                <a:latin typeface="微软雅黑" panose="020B0503020204020204" pitchFamily="34" charset="-122"/>
                <a:ea typeface="微软雅黑" panose="020B0503020204020204" pitchFamily="34" charset="-122"/>
                <a:cs typeface="Calibri" panose="020F0502020204030204" pitchFamily="34" charset="0"/>
              </a:rPr>
              <a:t>跨境电子商务模式</a:t>
            </a:r>
            <a:r>
              <a:rPr lang="zh-CN" altLang="en-US" kern="1050" dirty="0">
                <a:solidFill>
                  <a:schemeClr val="bg1"/>
                </a:solidFill>
                <a:latin typeface="微软雅黑" panose="020B0503020204020204" pitchFamily="34" charset="-122"/>
                <a:ea typeface="微软雅黑" panose="020B0503020204020204" pitchFamily="34" charset="-122"/>
                <a:cs typeface="Calibri" panose="020F0502020204030204" pitchFamily="34" charset="0"/>
              </a:rPr>
              <a:t>及区别</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pic>
        <p:nvPicPr>
          <p:cNvPr id="3" name="图片 2"/>
          <p:cNvPicPr>
            <a:picLocks noChangeAspect="1"/>
          </p:cNvPicPr>
          <p:nvPr/>
        </p:nvPicPr>
        <p:blipFill>
          <a:blip r:embed="rId3"/>
          <a:stretch>
            <a:fillRect/>
          </a:stretch>
        </p:blipFill>
        <p:spPr>
          <a:xfrm>
            <a:off x="1941195" y="835025"/>
            <a:ext cx="8601710" cy="5591175"/>
          </a:xfrm>
          <a:prstGeom prst="rect">
            <a:avLst/>
          </a:prstGeom>
        </p:spPr>
      </p:pic>
      <p:sp>
        <p:nvSpPr>
          <p:cNvPr id="11266" name="文本框 10"/>
          <p:cNvSpPr txBox="1">
            <a:spLocks noChangeArrowheads="1"/>
          </p:cNvSpPr>
          <p:nvPr/>
        </p:nvSpPr>
        <p:spPr bwMode="auto">
          <a:xfrm>
            <a:off x="174625" y="220663"/>
            <a:ext cx="11549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、跨境电子商务模式分析</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pic>
        <p:nvPicPr>
          <p:cNvPr id="2" name="图片 1"/>
          <p:cNvPicPr>
            <a:picLocks noChangeAspect="1"/>
          </p:cNvPicPr>
          <p:nvPr/>
        </p:nvPicPr>
        <p:blipFill>
          <a:blip r:embed="rId3"/>
          <a:stretch>
            <a:fillRect/>
          </a:stretch>
        </p:blipFill>
        <p:spPr>
          <a:xfrm>
            <a:off x="1902460" y="985520"/>
            <a:ext cx="8651240" cy="5622925"/>
          </a:xfrm>
          <a:prstGeom prst="rect">
            <a:avLst/>
          </a:prstGeom>
        </p:spPr>
      </p:pic>
      <p:sp>
        <p:nvSpPr>
          <p:cNvPr id="11266" name="文本框 10"/>
          <p:cNvSpPr txBox="1">
            <a:spLocks noChangeArrowheads="1"/>
          </p:cNvSpPr>
          <p:nvPr/>
        </p:nvSpPr>
        <p:spPr bwMode="auto">
          <a:xfrm>
            <a:off x="174625" y="220663"/>
            <a:ext cx="11549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、跨境电子商务模式分析</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pic>
        <p:nvPicPr>
          <p:cNvPr id="4" name="图片 3"/>
          <p:cNvPicPr>
            <a:picLocks noChangeAspect="1"/>
          </p:cNvPicPr>
          <p:nvPr/>
        </p:nvPicPr>
        <p:blipFill>
          <a:blip r:embed="rId2"/>
          <a:stretch>
            <a:fillRect/>
          </a:stretch>
        </p:blipFill>
        <p:spPr>
          <a:xfrm>
            <a:off x="4109085" y="842645"/>
            <a:ext cx="4272915" cy="3081655"/>
          </a:xfrm>
          <a:prstGeom prst="rect">
            <a:avLst/>
          </a:prstGeom>
        </p:spPr>
      </p:pic>
      <p:pic>
        <p:nvPicPr>
          <p:cNvPr id="3" name="图片 2"/>
          <p:cNvPicPr>
            <a:picLocks noChangeAspect="1"/>
          </p:cNvPicPr>
          <p:nvPr/>
        </p:nvPicPr>
        <p:blipFill>
          <a:blip r:embed="rId3"/>
          <a:stretch>
            <a:fillRect/>
          </a:stretch>
        </p:blipFill>
        <p:spPr>
          <a:xfrm>
            <a:off x="2386330" y="3849370"/>
            <a:ext cx="7747635" cy="2870200"/>
          </a:xfrm>
          <a:prstGeom prst="rect">
            <a:avLst/>
          </a:prstGeom>
        </p:spPr>
      </p:pic>
      <p:sp>
        <p:nvSpPr>
          <p:cNvPr id="11266" name="文本框 10"/>
          <p:cNvSpPr txBox="1">
            <a:spLocks noChangeArrowheads="1"/>
          </p:cNvSpPr>
          <p:nvPr/>
        </p:nvSpPr>
        <p:spPr bwMode="auto">
          <a:xfrm>
            <a:off x="174625" y="220663"/>
            <a:ext cx="11549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、跨境电子商务模式分析</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13F6487-2B27-6C40-B448-4718F300A114}"/>
              </a:ext>
            </a:extLst>
          </p:cNvPr>
          <p:cNvPicPr>
            <a:picLocks noChangeAspect="1"/>
          </p:cNvPicPr>
          <p:nvPr/>
        </p:nvPicPr>
        <p:blipFill>
          <a:blip r:embed="rId2"/>
          <a:stretch>
            <a:fillRect/>
          </a:stretch>
        </p:blipFill>
        <p:spPr>
          <a:xfrm>
            <a:off x="419100" y="1022350"/>
            <a:ext cx="11353800" cy="5270500"/>
          </a:xfrm>
          <a:prstGeom prst="rect">
            <a:avLst/>
          </a:prstGeom>
        </p:spPr>
      </p:pic>
      <p:sp>
        <p:nvSpPr>
          <p:cNvPr id="3" name="矩形 1">
            <a:extLst>
              <a:ext uri="{FF2B5EF4-FFF2-40B4-BE49-F238E27FC236}">
                <a16:creationId xmlns:a16="http://schemas.microsoft.com/office/drawing/2014/main" id="{C773C04F-318E-D74B-8545-B88E1BAB2748}"/>
              </a:ext>
            </a:extLst>
          </p:cNvPr>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4" name="文本框 10">
            <a:extLst>
              <a:ext uri="{FF2B5EF4-FFF2-40B4-BE49-F238E27FC236}">
                <a16:creationId xmlns:a16="http://schemas.microsoft.com/office/drawing/2014/main" id="{2CFA038B-E9F7-1F4E-877D-07AAEF704175}"/>
              </a:ext>
            </a:extLst>
          </p:cNvPr>
          <p:cNvSpPr txBox="1">
            <a:spLocks noChangeArrowheads="1"/>
          </p:cNvSpPr>
          <p:nvPr/>
        </p:nvSpPr>
        <p:spPr bwMode="auto">
          <a:xfrm>
            <a:off x="174625" y="220663"/>
            <a:ext cx="11549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、跨境电子商务模式分析</a:t>
            </a:r>
          </a:p>
        </p:txBody>
      </p:sp>
    </p:spTree>
    <p:extLst>
      <p:ext uri="{BB962C8B-B14F-4D97-AF65-F5344CB8AC3E}">
        <p14:creationId xmlns:p14="http://schemas.microsoft.com/office/powerpoint/2010/main" val="896075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本框 10"/>
          <p:cNvSpPr txBox="1">
            <a:spLocks noChangeArrowheads="1"/>
          </p:cNvSpPr>
          <p:nvPr/>
        </p:nvSpPr>
        <p:spPr bwMode="auto">
          <a:xfrm>
            <a:off x="174625" y="220663"/>
            <a:ext cx="11576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、跨境电子商务模式分析</a:t>
            </a:r>
          </a:p>
        </p:txBody>
      </p:sp>
      <p:sp>
        <p:nvSpPr>
          <p:cNvPr id="13315"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13316" name="Rectangle 4"/>
          <p:cNvSpPr>
            <a:spLocks noChangeArrowheads="1"/>
          </p:cNvSpPr>
          <p:nvPr/>
        </p:nvSpPr>
        <p:spPr bwMode="auto">
          <a:xfrm>
            <a:off x="1350963" y="1968500"/>
            <a:ext cx="6273800" cy="3736975"/>
          </a:xfrm>
          <a:prstGeom prst="rect">
            <a:avLst/>
          </a:prstGeom>
          <a:solidFill>
            <a:srgbClr val="FFFFFF"/>
          </a:solidFill>
          <a:ln w="9525">
            <a:solidFill>
              <a:srgbClr val="ADBACA"/>
            </a:solidFill>
            <a:bevel/>
          </a:ln>
        </p:spPr>
        <p:txBody>
          <a:bodyPr lIns="121682" tIns="60841" rIns="121682" bIns="60841"/>
          <a:lstStyle>
            <a:lvl1pPr defTabSz="121729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729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729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Arial" panose="020B0604020202090204" pitchFamily="34" charset="0"/>
              <a:buNone/>
            </a:pPr>
            <a:r>
              <a:rPr lang="zh-CN" altLang="en-US" b="1" dirty="0">
                <a:solidFill>
                  <a:srgbClr val="000000"/>
                </a:solidFill>
                <a:latin typeface="Arial" panose="020B0604020202090204" pitchFamily="34" charset="0"/>
                <a:ea typeface="微软雅黑" panose="020B0503020204020204" pitchFamily="34" charset="-122"/>
              </a:rPr>
              <a:t>想一想：</a:t>
            </a:r>
            <a:endParaRPr lang="en-US" altLang="zh-CN" b="1" dirty="0">
              <a:solidFill>
                <a:srgbClr val="000000"/>
              </a:solidFill>
              <a:latin typeface="Arial" panose="020B0604020202090204" pitchFamily="34" charset="0"/>
              <a:ea typeface="微软雅黑" panose="020B0503020204020204" pitchFamily="34" charset="-122"/>
            </a:endParaRPr>
          </a:p>
          <a:p>
            <a:pPr eaLnBrk="1" hangingPunct="1">
              <a:lnSpc>
                <a:spcPct val="150000"/>
              </a:lnSpc>
              <a:spcBef>
                <a:spcPct val="0"/>
              </a:spcBef>
              <a:buNone/>
            </a:pPr>
            <a:r>
              <a:rPr lang="en-US" altLang="zh-CN" sz="2000" dirty="0">
                <a:solidFill>
                  <a:srgbClr val="000000"/>
                </a:solidFill>
                <a:latin typeface="Arial" panose="020B0604020202090204" pitchFamily="34" charset="0"/>
                <a:ea typeface="微软雅黑" panose="020B0503020204020204" pitchFamily="34" charset="-122"/>
              </a:rPr>
              <a:t>       </a:t>
            </a:r>
          </a:p>
          <a:p>
            <a:pPr eaLnBrk="1" hangingPunct="1">
              <a:lnSpc>
                <a:spcPct val="150000"/>
              </a:lnSpc>
              <a:spcBef>
                <a:spcPct val="0"/>
              </a:spcBef>
              <a:buNone/>
            </a:pPr>
            <a:r>
              <a:rPr lang="en-US" altLang="zh-CN" sz="2000" dirty="0">
                <a:solidFill>
                  <a:srgbClr val="000000"/>
                </a:solidFill>
                <a:latin typeface="Arial" panose="020B0604020202090204" pitchFamily="34" charset="0"/>
                <a:ea typeface="微软雅黑" panose="020B0503020204020204" pitchFamily="34" charset="-122"/>
              </a:rPr>
              <a:t>       </a:t>
            </a:r>
            <a:r>
              <a:rPr lang="zh-CN" altLang="zh-CN" sz="2000" dirty="0">
                <a:solidFill>
                  <a:srgbClr val="000000"/>
                </a:solidFill>
                <a:latin typeface="Arial" panose="020B0604020202090204" pitchFamily="34" charset="0"/>
                <a:ea typeface="微软雅黑" panose="020B0503020204020204" pitchFamily="34" charset="-122"/>
              </a:rPr>
              <a:t>你有尝试过通过跨境电商平台进行跨境购或者委托个人海外代购吗？你能谈谈跨境购的流程吗？你觉得在跨境购的过程中，你最担心的问题是什么？</a:t>
            </a:r>
          </a:p>
          <a:p>
            <a:pPr eaLnBrk="1" hangingPunct="1">
              <a:lnSpc>
                <a:spcPct val="150000"/>
              </a:lnSpc>
              <a:spcBef>
                <a:spcPct val="0"/>
              </a:spcBef>
              <a:buNone/>
            </a:pPr>
            <a:endParaRPr lang="zh-CN" altLang="zh-CN" sz="2000" dirty="0">
              <a:solidFill>
                <a:srgbClr val="000000"/>
              </a:solidFill>
              <a:latin typeface="Arial" panose="020B0604020202090204" pitchFamily="34" charset="0"/>
              <a:ea typeface="微软雅黑" panose="020B0503020204020204" pitchFamily="34" charset="-122"/>
            </a:endParaRPr>
          </a:p>
        </p:txBody>
      </p:sp>
      <p:sp>
        <p:nvSpPr>
          <p:cNvPr id="13317" name="Oval 5"/>
          <p:cNvSpPr>
            <a:spLocks noChangeAspect="1" noChangeArrowheads="1"/>
          </p:cNvSpPr>
          <p:nvPr/>
        </p:nvSpPr>
        <p:spPr bwMode="auto">
          <a:xfrm>
            <a:off x="922338" y="1374775"/>
            <a:ext cx="857250" cy="857250"/>
          </a:xfrm>
          <a:prstGeom prst="ellipse">
            <a:avLst/>
          </a:prstGeom>
          <a:solidFill>
            <a:srgbClr val="4886D8"/>
          </a:solidFill>
          <a:ln>
            <a:noFill/>
          </a:ln>
          <a:extLst>
            <a:ext uri="{91240B29-F687-4F45-9708-019B960494DF}">
              <a14:hiddenLine xmlns:a14="http://schemas.microsoft.com/office/drawing/2010/main" w="9525">
                <a:solidFill>
                  <a:srgbClr val="000000"/>
                </a:solidFill>
                <a:round/>
              </a14:hiddenLine>
            </a:ext>
          </a:extLst>
        </p:spPr>
        <p:txBody>
          <a:bodyPr anchor="ctr"/>
          <a:lstStyle>
            <a:lvl1pPr defTabSz="121729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729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729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100">
              <a:solidFill>
                <a:srgbClr val="FFFFFF"/>
              </a:solidFill>
            </a:endParaRPr>
          </a:p>
        </p:txBody>
      </p:sp>
      <p:sp>
        <p:nvSpPr>
          <p:cNvPr id="13318" name="Freeform 59"/>
          <p:cNvSpPr>
            <a:spLocks noEditPoints="1"/>
          </p:cNvSpPr>
          <p:nvPr/>
        </p:nvSpPr>
        <p:spPr bwMode="auto">
          <a:xfrm>
            <a:off x="1158875" y="1639888"/>
            <a:ext cx="384175" cy="328612"/>
          </a:xfrm>
          <a:custGeom>
            <a:avLst/>
            <a:gdLst>
              <a:gd name="T0" fmla="*/ 2147483646 w 64"/>
              <a:gd name="T1" fmla="*/ 2147483646 h 55"/>
              <a:gd name="T2" fmla="*/ 2147483646 w 64"/>
              <a:gd name="T3" fmla="*/ 2147483646 h 55"/>
              <a:gd name="T4" fmla="*/ 2147483646 w 64"/>
              <a:gd name="T5" fmla="*/ 2147483646 h 55"/>
              <a:gd name="T6" fmla="*/ 2147483646 w 64"/>
              <a:gd name="T7" fmla="*/ 2147483646 h 55"/>
              <a:gd name="T8" fmla="*/ 2147483646 w 64"/>
              <a:gd name="T9" fmla="*/ 2147483646 h 55"/>
              <a:gd name="T10" fmla="*/ 2147483646 w 64"/>
              <a:gd name="T11" fmla="*/ 2147483646 h 55"/>
              <a:gd name="T12" fmla="*/ 2147483646 w 64"/>
              <a:gd name="T13" fmla="*/ 2147483646 h 55"/>
              <a:gd name="T14" fmla="*/ 2147483646 w 64"/>
              <a:gd name="T15" fmla="*/ 2147483646 h 55"/>
              <a:gd name="T16" fmla="*/ 2147483646 w 64"/>
              <a:gd name="T17" fmla="*/ 2147483646 h 55"/>
              <a:gd name="T18" fmla="*/ 0 w 64"/>
              <a:gd name="T19" fmla="*/ 2147483646 h 55"/>
              <a:gd name="T20" fmla="*/ 2147483646 w 64"/>
              <a:gd name="T21" fmla="*/ 0 h 55"/>
              <a:gd name="T22" fmla="*/ 2147483646 w 64"/>
              <a:gd name="T23" fmla="*/ 2147483646 h 55"/>
              <a:gd name="T24" fmla="*/ 2147483646 w 64"/>
              <a:gd name="T25" fmla="*/ 2147483646 h 55"/>
              <a:gd name="T26" fmla="*/ 2147483646 w 64"/>
              <a:gd name="T27" fmla="*/ 2147483646 h 55"/>
              <a:gd name="T28" fmla="*/ 2147483646 w 64"/>
              <a:gd name="T29" fmla="*/ 2147483646 h 55"/>
              <a:gd name="T30" fmla="*/ 2147483646 w 64"/>
              <a:gd name="T31" fmla="*/ 2147483646 h 55"/>
              <a:gd name="T32" fmla="*/ 2147483646 w 64"/>
              <a:gd name="T33" fmla="*/ 2147483646 h 55"/>
              <a:gd name="T34" fmla="*/ 2147483646 w 64"/>
              <a:gd name="T35" fmla="*/ 2147483646 h 55"/>
              <a:gd name="T36" fmla="*/ 2147483646 w 64"/>
              <a:gd name="T37" fmla="*/ 2147483646 h 55"/>
              <a:gd name="T38" fmla="*/ 2147483646 w 64"/>
              <a:gd name="T39" fmla="*/ 2147483646 h 55"/>
              <a:gd name="T40" fmla="*/ 2147483646 w 64"/>
              <a:gd name="T41" fmla="*/ 2147483646 h 55"/>
              <a:gd name="T42" fmla="*/ 2147483646 w 64"/>
              <a:gd name="T43" fmla="*/ 2147483646 h 55"/>
              <a:gd name="T44" fmla="*/ 2147483646 w 64"/>
              <a:gd name="T45" fmla="*/ 2147483646 h 55"/>
              <a:gd name="T46" fmla="*/ 2147483646 w 64"/>
              <a:gd name="T47" fmla="*/ 2147483646 h 55"/>
              <a:gd name="T48" fmla="*/ 2147483646 w 64"/>
              <a:gd name="T49" fmla="*/ 2147483646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 h="55">
                <a:moveTo>
                  <a:pt x="32" y="46"/>
                </a:moveTo>
                <a:cubicBezTo>
                  <a:pt x="30" y="46"/>
                  <a:pt x="28" y="46"/>
                  <a:pt x="27" y="46"/>
                </a:cubicBezTo>
                <a:cubicBezTo>
                  <a:pt x="22" y="50"/>
                  <a:pt x="16" y="53"/>
                  <a:pt x="10" y="55"/>
                </a:cubicBezTo>
                <a:cubicBezTo>
                  <a:pt x="9" y="55"/>
                  <a:pt x="7" y="55"/>
                  <a:pt x="6" y="55"/>
                </a:cubicBezTo>
                <a:cubicBezTo>
                  <a:pt x="6" y="55"/>
                  <a:pt x="6" y="55"/>
                  <a:pt x="6" y="55"/>
                </a:cubicBezTo>
                <a:cubicBezTo>
                  <a:pt x="5" y="55"/>
                  <a:pt x="5" y="55"/>
                  <a:pt x="4" y="54"/>
                </a:cubicBezTo>
                <a:cubicBezTo>
                  <a:pt x="4" y="54"/>
                  <a:pt x="4" y="54"/>
                  <a:pt x="4" y="54"/>
                </a:cubicBezTo>
                <a:cubicBezTo>
                  <a:pt x="4" y="53"/>
                  <a:pt x="5" y="53"/>
                  <a:pt x="5" y="52"/>
                </a:cubicBezTo>
                <a:cubicBezTo>
                  <a:pt x="8" y="49"/>
                  <a:pt x="10" y="47"/>
                  <a:pt x="12" y="41"/>
                </a:cubicBezTo>
                <a:cubicBezTo>
                  <a:pt x="4" y="37"/>
                  <a:pt x="0" y="31"/>
                  <a:pt x="0" y="23"/>
                </a:cubicBezTo>
                <a:cubicBezTo>
                  <a:pt x="0" y="11"/>
                  <a:pt x="14" y="0"/>
                  <a:pt x="32" y="0"/>
                </a:cubicBezTo>
                <a:cubicBezTo>
                  <a:pt x="49" y="0"/>
                  <a:pt x="64" y="11"/>
                  <a:pt x="64" y="23"/>
                </a:cubicBezTo>
                <a:cubicBezTo>
                  <a:pt x="64" y="36"/>
                  <a:pt x="49" y="46"/>
                  <a:pt x="32" y="46"/>
                </a:cubicBezTo>
                <a:close/>
                <a:moveTo>
                  <a:pt x="4" y="23"/>
                </a:moveTo>
                <a:cubicBezTo>
                  <a:pt x="4" y="29"/>
                  <a:pt x="8" y="34"/>
                  <a:pt x="14" y="37"/>
                </a:cubicBezTo>
                <a:cubicBezTo>
                  <a:pt x="17" y="39"/>
                  <a:pt x="17" y="39"/>
                  <a:pt x="17" y="39"/>
                </a:cubicBezTo>
                <a:cubicBezTo>
                  <a:pt x="16" y="42"/>
                  <a:pt x="16" y="42"/>
                  <a:pt x="16" y="42"/>
                </a:cubicBezTo>
                <a:cubicBezTo>
                  <a:pt x="16" y="45"/>
                  <a:pt x="15" y="47"/>
                  <a:pt x="14" y="49"/>
                </a:cubicBezTo>
                <a:cubicBezTo>
                  <a:pt x="17" y="47"/>
                  <a:pt x="21" y="45"/>
                  <a:pt x="24" y="42"/>
                </a:cubicBezTo>
                <a:cubicBezTo>
                  <a:pt x="25" y="41"/>
                  <a:pt x="25" y="41"/>
                  <a:pt x="25" y="41"/>
                </a:cubicBezTo>
                <a:cubicBezTo>
                  <a:pt x="27" y="41"/>
                  <a:pt x="27" y="41"/>
                  <a:pt x="27" y="41"/>
                </a:cubicBezTo>
                <a:cubicBezTo>
                  <a:pt x="29" y="42"/>
                  <a:pt x="30" y="42"/>
                  <a:pt x="32" y="42"/>
                </a:cubicBezTo>
                <a:cubicBezTo>
                  <a:pt x="47" y="42"/>
                  <a:pt x="59" y="33"/>
                  <a:pt x="59" y="23"/>
                </a:cubicBezTo>
                <a:cubicBezTo>
                  <a:pt x="59" y="13"/>
                  <a:pt x="47" y="5"/>
                  <a:pt x="32" y="5"/>
                </a:cubicBezTo>
                <a:cubicBezTo>
                  <a:pt x="17" y="5"/>
                  <a:pt x="4" y="13"/>
                  <a:pt x="4" y="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endParaRPr lang="zh-CN" altLang="en-US"/>
          </a:p>
        </p:txBody>
      </p:sp>
      <p:pic>
        <p:nvPicPr>
          <p:cNvPr id="13319" name="图片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850" y="1050925"/>
            <a:ext cx="4148138"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本框 10"/>
          <p:cNvSpPr txBox="1">
            <a:spLocks noChangeArrowheads="1"/>
          </p:cNvSpPr>
          <p:nvPr/>
        </p:nvSpPr>
        <p:spPr bwMode="auto">
          <a:xfrm>
            <a:off x="174625" y="220663"/>
            <a:ext cx="11549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、跨境电子商务模式分析</a:t>
            </a:r>
          </a:p>
        </p:txBody>
      </p:sp>
      <p:sp>
        <p:nvSpPr>
          <p:cNvPr id="11267"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6" name="文本框 5"/>
          <p:cNvSpPr txBox="1"/>
          <p:nvPr/>
        </p:nvSpPr>
        <p:spPr>
          <a:xfrm>
            <a:off x="363220" y="909320"/>
            <a:ext cx="7002780" cy="2306955"/>
          </a:xfrm>
          <a:prstGeom prst="rect">
            <a:avLst/>
          </a:prstGeom>
          <a:noFill/>
        </p:spPr>
        <p:txBody>
          <a:bodyPr wrap="square" rtlCol="0" anchor="t">
            <a:spAutoFit/>
          </a:bodyPr>
          <a:lstStyle/>
          <a:p>
            <a:r>
              <a:rPr lang="zh-CN" altLang="en-US"/>
              <a:t>中国出口电商的五大红利</a:t>
            </a:r>
          </a:p>
          <a:p>
            <a:r>
              <a:rPr lang="zh-CN" altLang="en-US"/>
              <a:t>第一个红利的机会是Google的SEO</a:t>
            </a:r>
          </a:p>
          <a:p>
            <a:r>
              <a:rPr lang="zh-CN" altLang="en-US"/>
              <a:t>第二个红利机会是Google的Adwords广告</a:t>
            </a:r>
          </a:p>
          <a:p>
            <a:r>
              <a:rPr lang="zh-CN" altLang="en-US"/>
              <a:t>第三个红利机会是以亚马逊为代表的第三方平台提供的</a:t>
            </a:r>
          </a:p>
          <a:p>
            <a:r>
              <a:rPr lang="zh-CN" altLang="en-US"/>
              <a:t>第四个流量红利期，是移动互联网的流量红利期</a:t>
            </a:r>
          </a:p>
          <a:p>
            <a:r>
              <a:rPr lang="zh-CN" altLang="en-US"/>
              <a:t>第五个流量红利期，是以Facebook为代表的社交媒体带来的社交营销红利期。</a:t>
            </a:r>
          </a:p>
          <a:p>
            <a:endParaRPr lang="zh-CN" altLang="en-US"/>
          </a:p>
        </p:txBody>
      </p:sp>
      <p:pic>
        <p:nvPicPr>
          <p:cNvPr id="7" name="图片 6"/>
          <p:cNvPicPr/>
          <p:nvPr/>
        </p:nvPicPr>
        <p:blipFill>
          <a:blip r:embed="rId2">
            <a:extLst>
              <a:ext uri="{28A0092B-C50C-407E-A947-70E740481C1C}">
                <a14:useLocalDpi xmlns:a14="http://schemas.microsoft.com/office/drawing/2010/main" val="0"/>
              </a:ext>
            </a:extLst>
          </a:blip>
          <a:srcRect/>
          <a:stretch>
            <a:fillRect/>
          </a:stretch>
        </p:blipFill>
        <p:spPr bwMode="auto">
          <a:xfrm>
            <a:off x="1443990" y="3018788"/>
            <a:ext cx="9144000" cy="371475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本框 10"/>
          <p:cNvSpPr txBox="1">
            <a:spLocks noChangeArrowheads="1"/>
          </p:cNvSpPr>
          <p:nvPr/>
        </p:nvSpPr>
        <p:spPr bwMode="auto">
          <a:xfrm>
            <a:off x="174625" y="220663"/>
            <a:ext cx="11576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、典型跨境电子商务案例分析</a:t>
            </a:r>
          </a:p>
        </p:txBody>
      </p:sp>
      <p:sp>
        <p:nvSpPr>
          <p:cNvPr id="13315"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pic>
        <p:nvPicPr>
          <p:cNvPr id="91138" name="图片 2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470" y="1546782"/>
            <a:ext cx="3913029" cy="70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77649" y="1546782"/>
            <a:ext cx="5814219" cy="1077218"/>
          </a:xfrm>
          <a:prstGeom prst="rect">
            <a:avLst/>
          </a:prstGeom>
        </p:spPr>
        <p:txBody>
          <a:bodyPr wrap="square">
            <a:spAutoFit/>
          </a:bodyPr>
          <a:lstStyle/>
          <a:p>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综合服务商模式—阿里巴巴一达通</a:t>
            </a:r>
            <a:endParaRPr lang="en-US" altLang="zh-CN" sz="1600" dirty="0">
              <a:latin typeface="微软雅黑" panose="020B0503020204020204" pitchFamily="34" charset="-122"/>
              <a:ea typeface="微软雅黑" panose="020B0503020204020204" pitchFamily="34" charset="-122"/>
            </a:endParaRPr>
          </a:p>
          <a:p>
            <a:pPr algn="just"/>
            <a:r>
              <a:rPr lang="zh-CN" altLang="zh-CN" sz="1600" kern="1050" dirty="0">
                <a:latin typeface="微软雅黑" panose="020B0503020204020204" pitchFamily="34" charset="-122"/>
                <a:ea typeface="微软雅黑" panose="020B0503020204020204" pitchFamily="34" charset="-122"/>
                <a:cs typeface="Calibri" panose="020F0502020204030204" pitchFamily="34" charset="0"/>
              </a:rPr>
              <a:t>阿里巴巴一达通（</a:t>
            </a:r>
            <a:r>
              <a:rPr lang="en-US" altLang="zh-CN" sz="1600" kern="1050" dirty="0">
                <a:latin typeface="微软雅黑" panose="020B0503020204020204" pitchFamily="34" charset="-122"/>
                <a:ea typeface="微软雅黑" panose="020B0503020204020204" pitchFamily="34" charset="-122"/>
                <a:cs typeface="Calibri" panose="020F0502020204030204" pitchFamily="34" charset="0"/>
              </a:rPr>
              <a:t>https://onetouch.alibaba.com/</a:t>
            </a:r>
            <a:r>
              <a:rPr lang="zh-CN" altLang="zh-CN" sz="1600" kern="1050" dirty="0">
                <a:latin typeface="微软雅黑" panose="020B0503020204020204" pitchFamily="34" charset="-122"/>
                <a:ea typeface="微软雅黑" panose="020B0503020204020204" pitchFamily="34" charset="-122"/>
                <a:cs typeface="Calibri" panose="020F0502020204030204" pitchFamily="34" charset="0"/>
              </a:rPr>
              <a:t>）是阿里巴巴旗下外贸综合服务平台，也是专业服务于中小微企业的外贸综合服务行业的开拓者和领军者。</a:t>
            </a:r>
            <a:endParaRPr lang="zh-CN" altLang="en-US" sz="1600" dirty="0">
              <a:latin typeface="微软雅黑" panose="020B0503020204020204" pitchFamily="34" charset="-122"/>
              <a:ea typeface="微软雅黑" panose="020B0503020204020204" pitchFamily="34" charset="-122"/>
            </a:endParaRPr>
          </a:p>
        </p:txBody>
      </p:sp>
      <p:sp>
        <p:nvSpPr>
          <p:cNvPr id="3" name="矩形 2"/>
          <p:cNvSpPr/>
          <p:nvPr/>
        </p:nvSpPr>
        <p:spPr>
          <a:xfrm>
            <a:off x="777649" y="2917168"/>
            <a:ext cx="5814219" cy="1323439"/>
          </a:xfrm>
          <a:prstGeom prst="rect">
            <a:avLst/>
          </a:prstGeom>
        </p:spPr>
        <p:txBody>
          <a:bodyPr wrap="square">
            <a:spAutoFit/>
          </a:bodyPr>
          <a:lstStyle/>
          <a:p>
            <a:r>
              <a:rPr lang="en-US" altLang="zh-CN" sz="1600" kern="1050" dirty="0">
                <a:latin typeface="微软雅黑" panose="020B0503020204020204" pitchFamily="34" charset="-122"/>
                <a:ea typeface="微软雅黑" panose="020B0503020204020204" pitchFamily="34" charset="-122"/>
                <a:cs typeface="Calibri" panose="020F0502020204030204" pitchFamily="34" charset="0"/>
              </a:rPr>
              <a:t>2</a:t>
            </a:r>
            <a:r>
              <a:rPr lang="zh-CN" altLang="en-US" sz="1600" kern="1050" dirty="0">
                <a:latin typeface="微软雅黑" panose="020B0503020204020204" pitchFamily="34" charset="-122"/>
                <a:ea typeface="微软雅黑" panose="020B0503020204020204" pitchFamily="34" charset="-122"/>
                <a:cs typeface="Calibri" panose="020F0502020204030204" pitchFamily="34" charset="0"/>
              </a:rPr>
              <a:t>、</a:t>
            </a:r>
            <a:r>
              <a:rPr lang="zh-CN" altLang="zh-CN" sz="1600" kern="1050" dirty="0">
                <a:latin typeface="微软雅黑" panose="020B0503020204020204" pitchFamily="34" charset="-122"/>
                <a:ea typeface="微软雅黑" panose="020B0503020204020204" pitchFamily="34" charset="-122"/>
                <a:cs typeface="Calibri" panose="020F0502020204030204" pitchFamily="34" charset="0"/>
              </a:rPr>
              <a:t>平台模式—全球速卖通</a:t>
            </a:r>
          </a:p>
          <a:p>
            <a:pPr algn="just"/>
            <a:r>
              <a:rPr lang="zh-CN" altLang="zh-CN" sz="1600" kern="1050" dirty="0">
                <a:latin typeface="微软雅黑" panose="020B0503020204020204" pitchFamily="34" charset="-122"/>
                <a:ea typeface="微软雅黑" panose="020B0503020204020204" pitchFamily="34" charset="-122"/>
                <a:cs typeface="Calibri" panose="020F0502020204030204" pitchFamily="34" charset="0"/>
              </a:rPr>
              <a:t>全球速卖通（</a:t>
            </a:r>
            <a:r>
              <a:rPr lang="en-US" altLang="zh-CN" sz="1600" kern="1050" dirty="0" err="1">
                <a:latin typeface="微软雅黑" panose="020B0503020204020204" pitchFamily="34" charset="-122"/>
                <a:ea typeface="微软雅黑" panose="020B0503020204020204" pitchFamily="34" charset="-122"/>
                <a:cs typeface="Calibri" panose="020F0502020204030204" pitchFamily="34" charset="0"/>
              </a:rPr>
              <a:t>Aliexpress</a:t>
            </a:r>
            <a:r>
              <a:rPr lang="zh-CN" altLang="zh-CN" sz="1600" kern="1050" dirty="0">
                <a:latin typeface="微软雅黑" panose="020B0503020204020204" pitchFamily="34" charset="-122"/>
                <a:ea typeface="微软雅黑" panose="020B0503020204020204" pitchFamily="34" charset="-122"/>
                <a:cs typeface="Calibri" panose="020F0502020204030204" pitchFamily="34" charset="0"/>
              </a:rPr>
              <a:t>，简称“速卖通”）是阿里巴巴集团打造的，于</a:t>
            </a:r>
            <a:r>
              <a:rPr lang="en-US" altLang="zh-CN" sz="1600" kern="1050" dirty="0">
                <a:latin typeface="微软雅黑" panose="020B0503020204020204" pitchFamily="34" charset="-122"/>
                <a:ea typeface="微软雅黑" panose="020B0503020204020204" pitchFamily="34" charset="-122"/>
                <a:cs typeface="Calibri" panose="020F0502020204030204" pitchFamily="34" charset="0"/>
              </a:rPr>
              <a:t>2010</a:t>
            </a:r>
            <a:r>
              <a:rPr lang="zh-CN" altLang="zh-CN" sz="1600" kern="1050" dirty="0">
                <a:latin typeface="微软雅黑" panose="020B0503020204020204" pitchFamily="34" charset="-122"/>
                <a:ea typeface="微软雅黑" panose="020B0503020204020204" pitchFamily="34" charset="-122"/>
                <a:cs typeface="Calibri" panose="020F0502020204030204" pitchFamily="34" charset="0"/>
              </a:rPr>
              <a:t>年</a:t>
            </a:r>
            <a:r>
              <a:rPr lang="en-US" altLang="zh-CN" sz="1600" kern="1050" dirty="0">
                <a:latin typeface="微软雅黑" panose="020B0503020204020204" pitchFamily="34" charset="-122"/>
                <a:ea typeface="微软雅黑" panose="020B0503020204020204" pitchFamily="34" charset="-122"/>
                <a:cs typeface="Calibri" panose="020F0502020204030204" pitchFamily="34" charset="0"/>
              </a:rPr>
              <a:t>4</a:t>
            </a:r>
            <a:r>
              <a:rPr lang="zh-CN" altLang="zh-CN" sz="1600" kern="1050" dirty="0">
                <a:latin typeface="微软雅黑" panose="020B0503020204020204" pitchFamily="34" charset="-122"/>
                <a:ea typeface="微软雅黑" panose="020B0503020204020204" pitchFamily="34" charset="-122"/>
                <a:cs typeface="Calibri" panose="020F0502020204030204" pitchFamily="34" charset="0"/>
              </a:rPr>
              <a:t>月上线，是旨在帮助中小企业进行在线零售批发及拓展利润空间的网络销售平台，集订单处理、跨境支付、跨境物流于一体。</a:t>
            </a:r>
            <a:endParaRPr lang="zh-CN" altLang="en-US" sz="1600" kern="1050" dirty="0">
              <a:latin typeface="微软雅黑" panose="020B0503020204020204" pitchFamily="34" charset="-122"/>
              <a:ea typeface="微软雅黑" panose="020B0503020204020204" pitchFamily="34" charset="-122"/>
              <a:cs typeface="Calibri" panose="020F0502020204030204" pitchFamily="34" charset="0"/>
            </a:endParaRPr>
          </a:p>
        </p:txBody>
      </p:sp>
      <p:pic>
        <p:nvPicPr>
          <p:cNvPr id="91139" name="图片 25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0470" y="2597847"/>
            <a:ext cx="3913029" cy="208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777648" y="4533775"/>
            <a:ext cx="5814219" cy="1323439"/>
          </a:xfrm>
          <a:prstGeom prst="rect">
            <a:avLst/>
          </a:prstGeom>
        </p:spPr>
        <p:txBody>
          <a:bodyPr wrap="square">
            <a:spAutoFit/>
          </a:bodyPr>
          <a:lstStyle/>
          <a:p>
            <a:r>
              <a:rPr lang="en-US" altLang="zh-CN" sz="1600" kern="1050" dirty="0">
                <a:latin typeface="微软雅黑" panose="020B0503020204020204" pitchFamily="34" charset="-122"/>
                <a:ea typeface="微软雅黑" panose="020B0503020204020204" pitchFamily="34" charset="-122"/>
                <a:cs typeface="Calibri" panose="020F0502020204030204" pitchFamily="34" charset="0"/>
              </a:rPr>
              <a:t>3</a:t>
            </a:r>
            <a:r>
              <a:rPr lang="zh-CN" altLang="zh-CN" sz="1600" kern="1050" dirty="0">
                <a:latin typeface="微软雅黑" panose="020B0503020204020204" pitchFamily="34" charset="-122"/>
                <a:ea typeface="微软雅黑" panose="020B0503020204020204" pitchFamily="34" charset="-122"/>
                <a:cs typeface="Calibri" panose="020F0502020204030204" pitchFamily="34" charset="0"/>
              </a:rPr>
              <a:t>．自营模式—兰亭集势</a:t>
            </a:r>
            <a:endParaRPr lang="en-US" altLang="zh-CN" sz="1600" kern="1050" dirty="0">
              <a:latin typeface="微软雅黑" panose="020B0503020204020204" pitchFamily="34" charset="-122"/>
              <a:ea typeface="微软雅黑" panose="020B0503020204020204" pitchFamily="34" charset="-122"/>
              <a:cs typeface="Calibri" panose="020F0502020204030204" pitchFamily="34" charset="0"/>
            </a:endParaRPr>
          </a:p>
          <a:p>
            <a:pPr algn="just"/>
            <a:r>
              <a:rPr lang="zh-CN" altLang="zh-CN" sz="1600" kern="1050" dirty="0">
                <a:latin typeface="微软雅黑" panose="020B0503020204020204" pitchFamily="34" charset="-122"/>
                <a:ea typeface="微软雅黑" panose="020B0503020204020204" pitchFamily="34" charset="-122"/>
                <a:cs typeface="Calibri" panose="020F0502020204030204" pitchFamily="34" charset="0"/>
              </a:rPr>
              <a:t>兰亭集势作为国内主要的</a:t>
            </a:r>
            <a:r>
              <a:rPr lang="en-US" altLang="zh-CN" sz="1600" kern="1050" dirty="0">
                <a:latin typeface="微软雅黑" panose="020B0503020204020204" pitchFamily="34" charset="-122"/>
                <a:ea typeface="微软雅黑" panose="020B0503020204020204" pitchFamily="34" charset="-122"/>
                <a:cs typeface="Calibri" panose="020F0502020204030204" pitchFamily="34" charset="0"/>
              </a:rPr>
              <a:t>B2C</a:t>
            </a:r>
            <a:r>
              <a:rPr lang="zh-CN" altLang="zh-CN" sz="1600" kern="1050" dirty="0">
                <a:latin typeface="微软雅黑" panose="020B0503020204020204" pitchFamily="34" charset="-122"/>
                <a:ea typeface="微软雅黑" panose="020B0503020204020204" pitchFamily="34" charset="-122"/>
                <a:cs typeface="Calibri" panose="020F0502020204030204" pitchFamily="34" charset="0"/>
              </a:rPr>
              <a:t>跨境电子商务企业，主要采用自营式商务模式，采购国内供应商产品直接销售给境外消费者，凭借在供应链管理和产品营销方面的探索创新取得了不错的市场规模。</a:t>
            </a:r>
            <a:endParaRPr lang="zh-CN" altLang="en-US" sz="1600" kern="105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13" name="半闭框 4"/>
          <p:cNvSpPr/>
          <p:nvPr/>
        </p:nvSpPr>
        <p:spPr bwMode="auto">
          <a:xfrm>
            <a:off x="694614" y="1347793"/>
            <a:ext cx="433387" cy="411634"/>
          </a:xfrm>
          <a:custGeom>
            <a:avLst/>
            <a:gdLst>
              <a:gd name="T0" fmla="*/ 0 w 434745"/>
              <a:gd name="T1" fmla="*/ 0 h 340467"/>
              <a:gd name="T2" fmla="*/ 426660 w 434745"/>
              <a:gd name="T3" fmla="*/ 0 h 340467"/>
              <a:gd name="T4" fmla="*/ 308820 w 434745"/>
              <a:gd name="T5" fmla="*/ 92811 h 340467"/>
              <a:gd name="T6" fmla="*/ 111379 w 434745"/>
              <a:gd name="T7" fmla="*/ 92811 h 340467"/>
              <a:gd name="T8" fmla="*/ 111379 w 434745"/>
              <a:gd name="T9" fmla="*/ 248318 h 340467"/>
              <a:gd name="T10" fmla="*/ 0 w 434745"/>
              <a:gd name="T11" fmla="*/ 336039 h 340467"/>
              <a:gd name="T12" fmla="*/ 0 w 434745"/>
              <a:gd name="T13" fmla="*/ 0 h 34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4745" h="340467">
                <a:moveTo>
                  <a:pt x="0" y="0"/>
                </a:moveTo>
                <a:lnTo>
                  <a:pt x="434745" y="0"/>
                </a:lnTo>
                <a:lnTo>
                  <a:pt x="314673" y="94034"/>
                </a:lnTo>
                <a:lnTo>
                  <a:pt x="113488" y="94034"/>
                </a:lnTo>
                <a:lnTo>
                  <a:pt x="113488" y="251590"/>
                </a:lnTo>
                <a:lnTo>
                  <a:pt x="0" y="340467"/>
                </a:lnTo>
                <a:lnTo>
                  <a:pt x="0" y="0"/>
                </a:lnTo>
                <a:close/>
              </a:path>
            </a:pathLst>
          </a:custGeom>
          <a:solidFill>
            <a:srgbClr val="1C4885"/>
          </a:solidFill>
          <a:ln>
            <a:noFill/>
          </a:ln>
          <a:scene3d>
            <a:camera prst="orthographicFront">
              <a:rot lat="0" lon="0" rev="0"/>
            </a:camera>
            <a:lightRig rig="threePt" dir="t"/>
          </a:scene3d>
          <a:sp3d/>
          <a:extLst>
            <a:ext uri="{91240B29-F687-4F45-9708-019B960494DF}">
              <a14:hiddenLine xmlns:a14="http://schemas.microsoft.com/office/drawing/2010/main" w="9525">
                <a:solidFill>
                  <a:srgbClr val="000000"/>
                </a:solidFill>
                <a:round/>
              </a14:hiddenLine>
            </a:ext>
          </a:extLst>
        </p:spPr>
        <p:txBody>
          <a:bodyPr anchor="ctr"/>
          <a:lstStyle/>
          <a:p>
            <a:pPr>
              <a:defRPr/>
            </a:pPr>
            <a:endParaRPr lang="zh-CN" altLang="en-US"/>
          </a:p>
        </p:txBody>
      </p:sp>
      <p:sp>
        <p:nvSpPr>
          <p:cNvPr id="14" name="半闭框 5"/>
          <p:cNvSpPr/>
          <p:nvPr/>
        </p:nvSpPr>
        <p:spPr bwMode="auto">
          <a:xfrm>
            <a:off x="495868" y="1168173"/>
            <a:ext cx="563563" cy="536662"/>
          </a:xfrm>
          <a:custGeom>
            <a:avLst/>
            <a:gdLst>
              <a:gd name="T0" fmla="*/ 0 w 564153"/>
              <a:gd name="T1" fmla="*/ 0 h 441812"/>
              <a:gd name="T2" fmla="*/ 560622 w 564153"/>
              <a:gd name="T3" fmla="*/ 0 h 441812"/>
              <a:gd name="T4" fmla="*/ 405784 w 564153"/>
              <a:gd name="T5" fmla="*/ 123859 h 441812"/>
              <a:gd name="T6" fmla="*/ 146347 w 564153"/>
              <a:gd name="T7" fmla="*/ 123859 h 441812"/>
              <a:gd name="T8" fmla="*/ 146347 w 564153"/>
              <a:gd name="T9" fmla="*/ 331387 h 441812"/>
              <a:gd name="T10" fmla="*/ 0 w 564153"/>
              <a:gd name="T11" fmla="*/ 448453 h 441812"/>
              <a:gd name="T12" fmla="*/ 0 w 564153"/>
              <a:gd name="T13" fmla="*/ 0 h 4418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4153" h="441812">
                <a:moveTo>
                  <a:pt x="0" y="0"/>
                </a:moveTo>
                <a:lnTo>
                  <a:pt x="564153" y="0"/>
                </a:lnTo>
                <a:lnTo>
                  <a:pt x="408340" y="122024"/>
                </a:lnTo>
                <a:lnTo>
                  <a:pt x="147269" y="122024"/>
                </a:lnTo>
                <a:lnTo>
                  <a:pt x="147269" y="326479"/>
                </a:lnTo>
                <a:lnTo>
                  <a:pt x="0" y="441812"/>
                </a:lnTo>
                <a:lnTo>
                  <a:pt x="0" y="0"/>
                </a:lnTo>
                <a:close/>
              </a:path>
            </a:pathLst>
          </a:custGeom>
          <a:solidFill>
            <a:srgbClr val="ADBACA"/>
          </a:solidFill>
          <a:ln w="12700" cap="flat" cmpd="sng">
            <a:solidFill>
              <a:srgbClr val="ADBACA"/>
            </a:solidFill>
            <a:round/>
          </a:ln>
          <a:scene3d>
            <a:camera prst="orthographicFront">
              <a:rot lat="0" lon="0" rev="0"/>
            </a:camera>
            <a:lightRig rig="threePt" dir="t"/>
          </a:scene3d>
          <a:sp3d/>
        </p:spPr>
        <p:txBody>
          <a:bodyPr anchor="ctr"/>
          <a:lstStyle/>
          <a:p>
            <a:pPr>
              <a:defRPr/>
            </a:pPr>
            <a:endParaRPr lang="zh-CN" altLang="en-US"/>
          </a:p>
        </p:txBody>
      </p:sp>
      <p:sp>
        <p:nvSpPr>
          <p:cNvPr id="15" name="半闭框 4"/>
          <p:cNvSpPr/>
          <p:nvPr/>
        </p:nvSpPr>
        <p:spPr bwMode="auto">
          <a:xfrm rot="10800000">
            <a:off x="6248173" y="5682326"/>
            <a:ext cx="433387" cy="412750"/>
          </a:xfrm>
          <a:custGeom>
            <a:avLst/>
            <a:gdLst>
              <a:gd name="T0" fmla="*/ 0 w 434745"/>
              <a:gd name="T1" fmla="*/ 0 h 340467"/>
              <a:gd name="T2" fmla="*/ 422674 w 434745"/>
              <a:gd name="T3" fmla="*/ 0 h 340467"/>
              <a:gd name="T4" fmla="*/ 305934 w 434745"/>
              <a:gd name="T5" fmla="*/ 164915 h 340467"/>
              <a:gd name="T6" fmla="*/ 110338 w 434745"/>
              <a:gd name="T7" fmla="*/ 164915 h 340467"/>
              <a:gd name="T8" fmla="*/ 110338 w 434745"/>
              <a:gd name="T9" fmla="*/ 441233 h 340467"/>
              <a:gd name="T10" fmla="*/ 0 w 434745"/>
              <a:gd name="T11" fmla="*/ 597103 h 340467"/>
              <a:gd name="T12" fmla="*/ 0 w 434745"/>
              <a:gd name="T13" fmla="*/ 0 h 34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4745" h="340467">
                <a:moveTo>
                  <a:pt x="0" y="0"/>
                </a:moveTo>
                <a:lnTo>
                  <a:pt x="434745" y="0"/>
                </a:lnTo>
                <a:lnTo>
                  <a:pt x="314673" y="94034"/>
                </a:lnTo>
                <a:lnTo>
                  <a:pt x="113488" y="94034"/>
                </a:lnTo>
                <a:lnTo>
                  <a:pt x="113488" y="251590"/>
                </a:lnTo>
                <a:lnTo>
                  <a:pt x="0" y="340467"/>
                </a:lnTo>
                <a:lnTo>
                  <a:pt x="0" y="0"/>
                </a:lnTo>
                <a:close/>
              </a:path>
            </a:pathLst>
          </a:custGeom>
          <a:solidFill>
            <a:srgbClr val="1C488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6" name="半闭框 5"/>
          <p:cNvSpPr/>
          <p:nvPr/>
        </p:nvSpPr>
        <p:spPr bwMode="auto">
          <a:xfrm rot="10800000">
            <a:off x="6310085" y="5710901"/>
            <a:ext cx="563563" cy="536575"/>
          </a:xfrm>
          <a:custGeom>
            <a:avLst/>
            <a:gdLst>
              <a:gd name="T0" fmla="*/ 0 w 564153"/>
              <a:gd name="T1" fmla="*/ 0 h 441812"/>
              <a:gd name="T2" fmla="*/ 558865 w 564153"/>
              <a:gd name="T3" fmla="*/ 0 h 441812"/>
              <a:gd name="T4" fmla="*/ 404513 w 564153"/>
              <a:gd name="T5" fmla="*/ 221911 h 441812"/>
              <a:gd name="T6" fmla="*/ 145888 w 564153"/>
              <a:gd name="T7" fmla="*/ 221911 h 441812"/>
              <a:gd name="T8" fmla="*/ 145888 w 564153"/>
              <a:gd name="T9" fmla="*/ 593725 h 441812"/>
              <a:gd name="T10" fmla="*/ 0 w 564153"/>
              <a:gd name="T11" fmla="*/ 803463 h 441812"/>
              <a:gd name="T12" fmla="*/ 0 w 564153"/>
              <a:gd name="T13" fmla="*/ 0 h 4418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4153" h="441812">
                <a:moveTo>
                  <a:pt x="0" y="0"/>
                </a:moveTo>
                <a:lnTo>
                  <a:pt x="564153" y="0"/>
                </a:lnTo>
                <a:lnTo>
                  <a:pt x="408340" y="122024"/>
                </a:lnTo>
                <a:lnTo>
                  <a:pt x="147269" y="122024"/>
                </a:lnTo>
                <a:lnTo>
                  <a:pt x="147269" y="326479"/>
                </a:lnTo>
                <a:lnTo>
                  <a:pt x="0" y="441812"/>
                </a:lnTo>
                <a:lnTo>
                  <a:pt x="0" y="0"/>
                </a:lnTo>
                <a:close/>
              </a:path>
            </a:pathLst>
          </a:custGeom>
          <a:solidFill>
            <a:srgbClr val="ADBACA"/>
          </a:solidFill>
          <a:ln w="12700" cap="flat" cmpd="sng">
            <a:solidFill>
              <a:srgbClr val="ADBACA"/>
            </a:solidFill>
            <a:round/>
          </a:ln>
        </p:spPr>
        <p:txBody>
          <a:bodyPr anchor="ctr"/>
          <a:lstStyle/>
          <a:p>
            <a:endParaRPr lang="zh-CN" altLang="en-US"/>
          </a:p>
        </p:txBody>
      </p:sp>
      <p:pic>
        <p:nvPicPr>
          <p:cNvPr id="91141" name="Picture 5" descr="https://ss3.bdstatic.com/70cFv8Sh_Q1YnxGkpoWK1HF6hhy/it/u=2246565451,1922091128&amp;fm=27&amp;gp=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0470" y="5130353"/>
            <a:ext cx="3913029" cy="5282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本框 10"/>
          <p:cNvSpPr txBox="1">
            <a:spLocks noChangeArrowheads="1"/>
          </p:cNvSpPr>
          <p:nvPr/>
        </p:nvSpPr>
        <p:spPr bwMode="auto">
          <a:xfrm>
            <a:off x="174625" y="220663"/>
            <a:ext cx="11576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、典型跨境电子商务案例分析</a:t>
            </a:r>
          </a:p>
        </p:txBody>
      </p:sp>
      <p:sp>
        <p:nvSpPr>
          <p:cNvPr id="13315"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pic>
        <p:nvPicPr>
          <p:cNvPr id="3" name="图片 2"/>
          <p:cNvPicPr>
            <a:picLocks noChangeAspect="1"/>
          </p:cNvPicPr>
          <p:nvPr/>
        </p:nvPicPr>
        <p:blipFill>
          <a:blip r:embed="rId3"/>
          <a:stretch>
            <a:fillRect/>
          </a:stretch>
        </p:blipFill>
        <p:spPr>
          <a:xfrm>
            <a:off x="0" y="1062990"/>
            <a:ext cx="12192000" cy="47320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pic>
        <p:nvPicPr>
          <p:cNvPr id="6146" name="图片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075" y="354013"/>
            <a:ext cx="748188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矩形 6"/>
          <p:cNvSpPr>
            <a:spLocks noChangeArrowheads="1"/>
          </p:cNvSpPr>
          <p:nvPr/>
        </p:nvSpPr>
        <p:spPr bwMode="auto">
          <a:xfrm>
            <a:off x="0" y="4902200"/>
            <a:ext cx="12192000" cy="195580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6148" name="文本框 8"/>
          <p:cNvSpPr txBox="1">
            <a:spLocks noChangeArrowheads="1"/>
          </p:cNvSpPr>
          <p:nvPr/>
        </p:nvSpPr>
        <p:spPr bwMode="auto">
          <a:xfrm>
            <a:off x="0" y="1571625"/>
            <a:ext cx="1495425"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en-US" altLang="zh-CN" sz="34400" b="1">
                <a:solidFill>
                  <a:srgbClr val="1C4885"/>
                </a:solidFill>
                <a:latin typeface="微软雅黑" panose="020B0503020204020204" pitchFamily="34" charset="-122"/>
                <a:ea typeface="微软雅黑" panose="020B0503020204020204" pitchFamily="34" charset="-122"/>
              </a:rPr>
              <a:t>1</a:t>
            </a:r>
            <a:endParaRPr lang="zh-CN" altLang="en-US" sz="34400" b="1">
              <a:solidFill>
                <a:srgbClr val="1C4885"/>
              </a:solidFill>
              <a:latin typeface="微软雅黑" panose="020B0503020204020204" pitchFamily="34" charset="-122"/>
              <a:ea typeface="微软雅黑" panose="020B0503020204020204" pitchFamily="34" charset="-122"/>
            </a:endParaRPr>
          </a:p>
        </p:txBody>
      </p:sp>
      <p:sp>
        <p:nvSpPr>
          <p:cNvPr id="6149" name="文本框 12"/>
          <p:cNvSpPr txBox="1">
            <a:spLocks noChangeArrowheads="1"/>
          </p:cNvSpPr>
          <p:nvPr/>
        </p:nvSpPr>
        <p:spPr bwMode="auto">
          <a:xfrm>
            <a:off x="2762250" y="3632200"/>
            <a:ext cx="39195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6000" b="1">
                <a:solidFill>
                  <a:srgbClr val="1C4885"/>
                </a:solidFill>
                <a:latin typeface="微软雅黑" panose="020B0503020204020204" pitchFamily="34" charset="-122"/>
                <a:ea typeface="微软雅黑" panose="020B0503020204020204" pitchFamily="34" charset="-122"/>
              </a:rPr>
              <a:t>导入案例</a:t>
            </a:r>
          </a:p>
        </p:txBody>
      </p:sp>
      <p:grpSp>
        <p:nvGrpSpPr>
          <p:cNvPr id="6150" name="组合 13"/>
          <p:cNvGrpSpPr>
            <a:grpSpLocks noChangeAspect="1"/>
          </p:cNvGrpSpPr>
          <p:nvPr/>
        </p:nvGrpSpPr>
        <p:grpSpPr bwMode="auto">
          <a:xfrm>
            <a:off x="6804025" y="3178175"/>
            <a:ext cx="5578475" cy="3481388"/>
            <a:chOff x="0" y="0"/>
            <a:chExt cx="5324473" cy="3322983"/>
          </a:xfrm>
        </p:grpSpPr>
        <p:pic>
          <p:nvPicPr>
            <p:cNvPr id="6153" name="图片 14"/>
            <p:cNvPicPr>
              <a:picLocks noChangeAspect="1" noChangeArrowheads="1"/>
            </p:cNvPicPr>
            <p:nvPr/>
          </p:nvPicPr>
          <p:blipFill>
            <a:blip r:embed="rId3">
              <a:extLst>
                <a:ext uri="{28A0092B-C50C-407E-A947-70E740481C1C}">
                  <a14:useLocalDpi xmlns:a14="http://schemas.microsoft.com/office/drawing/2010/main" val="0"/>
                </a:ext>
              </a:extLst>
            </a:blip>
            <a:srcRect b="52040"/>
            <a:stretch>
              <a:fillRect/>
            </a:stretch>
          </p:blipFill>
          <p:spPr bwMode="auto">
            <a:xfrm>
              <a:off x="6344" y="0"/>
              <a:ext cx="5318129" cy="16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图片 15"/>
            <p:cNvPicPr>
              <a:picLocks noChangeAspect="1" noChangeArrowheads="1"/>
            </p:cNvPicPr>
            <p:nvPr/>
          </p:nvPicPr>
          <p:blipFill>
            <a:blip r:embed="rId3">
              <a:extLst>
                <a:ext uri="{28A0092B-C50C-407E-A947-70E740481C1C}">
                  <a14:useLocalDpi xmlns:a14="http://schemas.microsoft.com/office/drawing/2010/main" val="0"/>
                </a:ext>
              </a:extLst>
            </a:blip>
            <a:srcRect t="50633" r="2628"/>
            <a:stretch>
              <a:fillRect/>
            </a:stretch>
          </p:blipFill>
          <p:spPr bwMode="auto">
            <a:xfrm>
              <a:off x="0" y="1632435"/>
              <a:ext cx="5178427" cy="169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1" name="矩形 16"/>
          <p:cNvSpPr>
            <a:spLocks noChangeArrowheads="1"/>
          </p:cNvSpPr>
          <p:nvPr/>
        </p:nvSpPr>
        <p:spPr bwMode="auto">
          <a:xfrm>
            <a:off x="2884488" y="5208588"/>
            <a:ext cx="7869948" cy="56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just" eaLnBrk="1" hangingPunct="1">
              <a:lnSpc>
                <a:spcPct val="120000"/>
              </a:lnSpc>
              <a:spcBef>
                <a:spcPct val="20000"/>
              </a:spcBef>
              <a:buNone/>
            </a:pPr>
            <a:r>
              <a:rPr lang="zh-CN" altLang="en-US" dirty="0">
                <a:solidFill>
                  <a:schemeClr val="bg1"/>
                </a:solidFill>
                <a:latin typeface="微软雅黑" panose="020B0503020204020204" pitchFamily="34" charset="-122"/>
                <a:ea typeface="微软雅黑" panose="020B0503020204020204" pitchFamily="34" charset="-122"/>
              </a:rPr>
              <a:t>“</a:t>
            </a:r>
            <a:r>
              <a:rPr lang="zh-CN" altLang="zh-CN" dirty="0">
                <a:solidFill>
                  <a:schemeClr val="bg1"/>
                </a:solidFill>
                <a:latin typeface="微软雅黑" panose="020B0503020204020204" pitchFamily="34" charset="-122"/>
                <a:ea typeface="微软雅黑" panose="020B0503020204020204" pitchFamily="34" charset="-122"/>
              </a:rPr>
              <a:t>十三五”期间中国电子商务发展三大方向</a:t>
            </a:r>
            <a:endParaRPr lang="en-US" altLang="zh-CN" dirty="0">
              <a:solidFill>
                <a:schemeClr val="bg1"/>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6152" name="文本框 19"/>
          <p:cNvSpPr/>
          <p:nvPr/>
        </p:nvSpPr>
        <p:spPr bwMode="auto">
          <a:xfrm>
            <a:off x="557213" y="4902200"/>
            <a:ext cx="2063750" cy="915988"/>
          </a:xfrm>
          <a:custGeom>
            <a:avLst/>
            <a:gdLst>
              <a:gd name="T0" fmla="*/ 687851 w 2064307"/>
              <a:gd name="T1" fmla="*/ 0 h 916126"/>
              <a:gd name="T2" fmla="*/ 1375706 w 2064307"/>
              <a:gd name="T3" fmla="*/ 0 h 916126"/>
              <a:gd name="T4" fmla="*/ 1375706 w 2064307"/>
              <a:gd name="T5" fmla="*/ 366999 h 916126"/>
              <a:gd name="T6" fmla="*/ 2059299 w 2064307"/>
              <a:gd name="T7" fmla="*/ 366999 h 916126"/>
              <a:gd name="T8" fmla="*/ 2059299 w 2064307"/>
              <a:gd name="T9" fmla="*/ 914884 h 916126"/>
              <a:gd name="T10" fmla="*/ 0 w 2064307"/>
              <a:gd name="T11" fmla="*/ 914884 h 916126"/>
              <a:gd name="T12" fmla="*/ 0 w 2064307"/>
              <a:gd name="T13" fmla="*/ 366999 h 916126"/>
              <a:gd name="T14" fmla="*/ 687851 w 2064307"/>
              <a:gd name="T15" fmla="*/ 366999 h 916126"/>
              <a:gd name="T16" fmla="*/ 687851 w 2064307"/>
              <a:gd name="T17" fmla="*/ 0 h 916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64307" h="916126">
                <a:moveTo>
                  <a:pt x="689525" y="0"/>
                </a:moveTo>
                <a:lnTo>
                  <a:pt x="1379051" y="0"/>
                </a:lnTo>
                <a:lnTo>
                  <a:pt x="1379051" y="367494"/>
                </a:lnTo>
                <a:lnTo>
                  <a:pt x="2064307" y="367494"/>
                </a:lnTo>
                <a:lnTo>
                  <a:pt x="2064307" y="916126"/>
                </a:lnTo>
                <a:lnTo>
                  <a:pt x="0" y="916126"/>
                </a:lnTo>
                <a:lnTo>
                  <a:pt x="0" y="367494"/>
                </a:lnTo>
                <a:lnTo>
                  <a:pt x="689525" y="367494"/>
                </a:lnTo>
                <a:lnTo>
                  <a:pt x="689525"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本框 10"/>
          <p:cNvSpPr txBox="1">
            <a:spLocks noChangeArrowheads="1"/>
          </p:cNvSpPr>
          <p:nvPr/>
        </p:nvSpPr>
        <p:spPr bwMode="auto">
          <a:xfrm>
            <a:off x="174625" y="220663"/>
            <a:ext cx="11576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、典型跨境电子商务案例分析</a:t>
            </a:r>
          </a:p>
        </p:txBody>
      </p:sp>
      <p:sp>
        <p:nvSpPr>
          <p:cNvPr id="13315"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pic>
        <p:nvPicPr>
          <p:cNvPr id="4" name="图片 3"/>
          <p:cNvPicPr>
            <a:picLocks noChangeAspect="1"/>
          </p:cNvPicPr>
          <p:nvPr/>
        </p:nvPicPr>
        <p:blipFill>
          <a:blip r:embed="rId3"/>
          <a:stretch>
            <a:fillRect/>
          </a:stretch>
        </p:blipFill>
        <p:spPr>
          <a:xfrm>
            <a:off x="1379855" y="995680"/>
            <a:ext cx="9741535" cy="5207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本框 10"/>
          <p:cNvSpPr txBox="1">
            <a:spLocks noChangeArrowheads="1"/>
          </p:cNvSpPr>
          <p:nvPr/>
        </p:nvSpPr>
        <p:spPr bwMode="auto">
          <a:xfrm>
            <a:off x="174625" y="220663"/>
            <a:ext cx="11576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、典型跨境电子商务案例分析</a:t>
            </a:r>
          </a:p>
        </p:txBody>
      </p:sp>
      <p:sp>
        <p:nvSpPr>
          <p:cNvPr id="13315"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pic>
        <p:nvPicPr>
          <p:cNvPr id="5" name="图片 4"/>
          <p:cNvPicPr>
            <a:picLocks noChangeAspect="1"/>
          </p:cNvPicPr>
          <p:nvPr/>
        </p:nvPicPr>
        <p:blipFill>
          <a:blip r:embed="rId3"/>
          <a:stretch>
            <a:fillRect/>
          </a:stretch>
        </p:blipFill>
        <p:spPr>
          <a:xfrm>
            <a:off x="1901825" y="1103630"/>
            <a:ext cx="8710295" cy="516636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本框 10"/>
          <p:cNvSpPr txBox="1">
            <a:spLocks noChangeArrowheads="1"/>
          </p:cNvSpPr>
          <p:nvPr/>
        </p:nvSpPr>
        <p:spPr bwMode="auto">
          <a:xfrm>
            <a:off x="174625" y="220663"/>
            <a:ext cx="11576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、典型跨境电子商务案例分析</a:t>
            </a:r>
          </a:p>
        </p:txBody>
      </p:sp>
      <p:sp>
        <p:nvSpPr>
          <p:cNvPr id="13315"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pic>
        <p:nvPicPr>
          <p:cNvPr id="2" name="图片 1"/>
          <p:cNvPicPr>
            <a:picLocks noChangeAspect="1"/>
          </p:cNvPicPr>
          <p:nvPr/>
        </p:nvPicPr>
        <p:blipFill>
          <a:blip r:embed="rId3"/>
          <a:stretch>
            <a:fillRect/>
          </a:stretch>
        </p:blipFill>
        <p:spPr>
          <a:xfrm>
            <a:off x="2360295" y="1075055"/>
            <a:ext cx="7983220" cy="5256530"/>
          </a:xfrm>
          <a:prstGeom prst="rect">
            <a:avLst/>
          </a:prstGeom>
          <a:ln>
            <a:solidFill>
              <a:schemeClr val="accent1"/>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0"/>
            <a:ext cx="9144000" cy="642918"/>
          </a:xfrm>
          <a:solidFill>
            <a:srgbClr val="002060"/>
          </a:solidFill>
        </p:spPr>
        <p:txBody>
          <a:bodyPr anchor="ctr">
            <a:normAutofit/>
          </a:bodyPr>
          <a:lstStyle/>
          <a:p>
            <a:r>
              <a:rPr lang="zh-CN" altLang="en-US" sz="3200" b="1" dirty="0">
                <a:solidFill>
                  <a:schemeClr val="bg1"/>
                </a:solidFill>
              </a:rPr>
              <a:t>表</a:t>
            </a:r>
            <a:r>
              <a:rPr lang="en-US" altLang="zh-CN" sz="3200" b="1" dirty="0">
                <a:solidFill>
                  <a:schemeClr val="bg1"/>
                </a:solidFill>
              </a:rPr>
              <a:t>《</a:t>
            </a:r>
            <a:r>
              <a:rPr lang="en-US" sz="3200" b="1" dirty="0">
                <a:solidFill>
                  <a:schemeClr val="bg1"/>
                </a:solidFill>
              </a:rPr>
              <a:t>INCOTERMS 2010</a:t>
            </a:r>
            <a:r>
              <a:rPr lang="en-US" altLang="zh-CN" sz="3200" b="1" dirty="0">
                <a:solidFill>
                  <a:schemeClr val="bg1"/>
                </a:solidFill>
              </a:rPr>
              <a:t>》</a:t>
            </a:r>
            <a:r>
              <a:rPr lang="zh-CN" altLang="en-US" sz="3200" b="1" dirty="0">
                <a:solidFill>
                  <a:schemeClr val="bg1"/>
                </a:solidFill>
              </a:rPr>
              <a:t>的贸易术语解释</a:t>
            </a:r>
            <a:endParaRPr lang="zh-CN" altLang="en-US" sz="3200" dirty="0">
              <a:solidFill>
                <a:schemeClr val="bg1"/>
              </a:solidFill>
            </a:endParaRPr>
          </a:p>
        </p:txBody>
      </p:sp>
      <p:graphicFrame>
        <p:nvGraphicFramePr>
          <p:cNvPr id="5" name="表格 4"/>
          <p:cNvGraphicFramePr>
            <a:graphicFrameLocks noGrp="1"/>
          </p:cNvGraphicFramePr>
          <p:nvPr/>
        </p:nvGraphicFramePr>
        <p:xfrm>
          <a:off x="1524002" y="642913"/>
          <a:ext cx="9143365" cy="6214745"/>
        </p:xfrm>
        <a:graphic>
          <a:graphicData uri="http://schemas.openxmlformats.org/drawingml/2006/table">
            <a:tbl>
              <a:tblPr/>
              <a:tblGrid>
                <a:gridCol w="596265">
                  <a:extLst>
                    <a:ext uri="{9D8B030D-6E8A-4147-A177-3AD203B41FA5}">
                      <a16:colId xmlns:a16="http://schemas.microsoft.com/office/drawing/2014/main" val="20000"/>
                    </a:ext>
                  </a:extLst>
                </a:gridCol>
                <a:gridCol w="1108075">
                  <a:extLst>
                    <a:ext uri="{9D8B030D-6E8A-4147-A177-3AD203B41FA5}">
                      <a16:colId xmlns:a16="http://schemas.microsoft.com/office/drawing/2014/main" val="20001"/>
                    </a:ext>
                  </a:extLst>
                </a:gridCol>
                <a:gridCol w="1107440">
                  <a:extLst>
                    <a:ext uri="{9D8B030D-6E8A-4147-A177-3AD203B41FA5}">
                      <a16:colId xmlns:a16="http://schemas.microsoft.com/office/drawing/2014/main" val="20002"/>
                    </a:ext>
                  </a:extLst>
                </a:gridCol>
                <a:gridCol w="1108075">
                  <a:extLst>
                    <a:ext uri="{9D8B030D-6E8A-4147-A177-3AD203B41FA5}">
                      <a16:colId xmlns:a16="http://schemas.microsoft.com/office/drawing/2014/main" val="20003"/>
                    </a:ext>
                  </a:extLst>
                </a:gridCol>
                <a:gridCol w="949960">
                  <a:extLst>
                    <a:ext uri="{9D8B030D-6E8A-4147-A177-3AD203B41FA5}">
                      <a16:colId xmlns:a16="http://schemas.microsoft.com/office/drawing/2014/main" val="20004"/>
                    </a:ext>
                  </a:extLst>
                </a:gridCol>
                <a:gridCol w="1582420">
                  <a:extLst>
                    <a:ext uri="{9D8B030D-6E8A-4147-A177-3AD203B41FA5}">
                      <a16:colId xmlns:a16="http://schemas.microsoft.com/office/drawing/2014/main" val="20005"/>
                    </a:ext>
                  </a:extLst>
                </a:gridCol>
                <a:gridCol w="791210">
                  <a:extLst>
                    <a:ext uri="{9D8B030D-6E8A-4147-A177-3AD203B41FA5}">
                      <a16:colId xmlns:a16="http://schemas.microsoft.com/office/drawing/2014/main" val="20006"/>
                    </a:ext>
                  </a:extLst>
                </a:gridCol>
                <a:gridCol w="791845">
                  <a:extLst>
                    <a:ext uri="{9D8B030D-6E8A-4147-A177-3AD203B41FA5}">
                      <a16:colId xmlns:a16="http://schemas.microsoft.com/office/drawing/2014/main" val="20007"/>
                    </a:ext>
                  </a:extLst>
                </a:gridCol>
                <a:gridCol w="1108075">
                  <a:extLst>
                    <a:ext uri="{9D8B030D-6E8A-4147-A177-3AD203B41FA5}">
                      <a16:colId xmlns:a16="http://schemas.microsoft.com/office/drawing/2014/main" val="20008"/>
                    </a:ext>
                  </a:extLst>
                </a:gridCol>
              </a:tblGrid>
              <a:tr h="428625">
                <a:tc>
                  <a:txBody>
                    <a:bodyPr/>
                    <a:lstStyle/>
                    <a:p>
                      <a:pPr algn="just">
                        <a:lnSpc>
                          <a:spcPts val="1200"/>
                        </a:lnSpc>
                        <a:spcAft>
                          <a:spcPts val="0"/>
                        </a:spcAft>
                      </a:pPr>
                      <a:endParaRPr lang="en-US" sz="1000" kern="0" dirty="0">
                        <a:latin typeface="+mn-ea"/>
                        <a:ea typeface="+mn-ea"/>
                        <a:cs typeface="宋体"/>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114300" algn="ctr">
                        <a:spcAft>
                          <a:spcPts val="0"/>
                        </a:spcAft>
                      </a:pPr>
                      <a:r>
                        <a:rPr lang="zh-CN" sz="1000" b="1" kern="0" dirty="0">
                          <a:latin typeface="+mn-ea"/>
                          <a:ea typeface="+mn-ea"/>
                          <a:cs typeface="宋体"/>
                        </a:rPr>
                        <a:t>中文</a:t>
                      </a:r>
                      <a:endParaRPr lang="zh-CN" sz="1100" b="1" kern="100" dirty="0">
                        <a:latin typeface="+mn-ea"/>
                        <a:ea typeface="+mn-ea"/>
                        <a:cs typeface="Times New Roman" panose="02020603050405020304"/>
                      </a:endParaRPr>
                    </a:p>
                    <a:p>
                      <a:pPr indent="114300" algn="ctr">
                        <a:spcAft>
                          <a:spcPts val="0"/>
                        </a:spcAft>
                      </a:pPr>
                      <a:r>
                        <a:rPr lang="zh-CN" sz="1000" b="1" kern="0" dirty="0">
                          <a:latin typeface="+mn-ea"/>
                          <a:ea typeface="+mn-ea"/>
                          <a:cs typeface="宋体"/>
                        </a:rPr>
                        <a:t>名称</a:t>
                      </a:r>
                      <a:endParaRPr lang="zh-CN" sz="11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114300" algn="just">
                        <a:spcAft>
                          <a:spcPts val="0"/>
                        </a:spcAft>
                      </a:pPr>
                      <a:r>
                        <a:rPr lang="zh-CN" sz="1000" b="1" kern="0" dirty="0">
                          <a:latin typeface="+mn-ea"/>
                          <a:ea typeface="+mn-ea"/>
                          <a:cs typeface="宋体"/>
                        </a:rPr>
                        <a:t>交货</a:t>
                      </a:r>
                      <a:endParaRPr lang="zh-CN" sz="1100" b="1" kern="100" dirty="0">
                        <a:latin typeface="+mn-ea"/>
                        <a:ea typeface="+mn-ea"/>
                        <a:cs typeface="Times New Roman" panose="02020603050405020304"/>
                      </a:endParaRPr>
                    </a:p>
                    <a:p>
                      <a:pPr indent="114300" algn="just">
                        <a:spcAft>
                          <a:spcPts val="0"/>
                        </a:spcAft>
                      </a:pPr>
                      <a:r>
                        <a:rPr lang="zh-CN" sz="1000" b="1" kern="0" dirty="0">
                          <a:latin typeface="+mn-ea"/>
                          <a:ea typeface="+mn-ea"/>
                          <a:cs typeface="宋体"/>
                        </a:rPr>
                        <a:t>地点</a:t>
                      </a:r>
                      <a:endParaRPr lang="zh-CN" sz="11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spcAft>
                          <a:spcPts val="0"/>
                        </a:spcAft>
                      </a:pPr>
                      <a:r>
                        <a:rPr lang="zh-CN" sz="1000" b="1" kern="0" dirty="0">
                          <a:latin typeface="+mn-ea"/>
                          <a:ea typeface="+mn-ea"/>
                          <a:cs typeface="宋体"/>
                        </a:rPr>
                        <a:t>运输手续</a:t>
                      </a:r>
                      <a:endParaRPr lang="zh-CN" sz="1100" b="1" kern="100" dirty="0">
                        <a:latin typeface="+mn-ea"/>
                        <a:ea typeface="+mn-ea"/>
                        <a:cs typeface="Times New Roman" panose="02020603050405020304"/>
                      </a:endParaRPr>
                    </a:p>
                    <a:p>
                      <a:pPr indent="57150" algn="ctr">
                        <a:spcAft>
                          <a:spcPts val="0"/>
                        </a:spcAft>
                      </a:pPr>
                      <a:r>
                        <a:rPr lang="zh-CN" sz="1000" b="1" kern="0" dirty="0">
                          <a:latin typeface="+mn-ea"/>
                          <a:ea typeface="+mn-ea"/>
                          <a:cs typeface="宋体"/>
                        </a:rPr>
                        <a:t>办理</a:t>
                      </a:r>
                      <a:endParaRPr lang="zh-CN" sz="11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spcAft>
                          <a:spcPts val="0"/>
                        </a:spcAft>
                      </a:pPr>
                      <a:r>
                        <a:rPr lang="zh-CN" sz="1000" b="1" kern="0" dirty="0">
                          <a:latin typeface="+mn-ea"/>
                          <a:ea typeface="+mn-ea"/>
                          <a:cs typeface="宋体"/>
                        </a:rPr>
                        <a:t>保险手续办理</a:t>
                      </a:r>
                      <a:endParaRPr lang="zh-CN" sz="11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171450" algn="ctr">
                        <a:spcAft>
                          <a:spcPts val="0"/>
                        </a:spcAft>
                      </a:pPr>
                      <a:r>
                        <a:rPr lang="zh-CN" sz="1000" b="1" kern="0" dirty="0">
                          <a:latin typeface="+mn-ea"/>
                          <a:ea typeface="+mn-ea"/>
                          <a:cs typeface="宋体"/>
                        </a:rPr>
                        <a:t>风险转移</a:t>
                      </a:r>
                      <a:endParaRPr lang="zh-CN" sz="1100" b="1" kern="100" dirty="0">
                        <a:latin typeface="+mn-ea"/>
                        <a:ea typeface="+mn-ea"/>
                        <a:cs typeface="Times New Roman" panose="02020603050405020304"/>
                      </a:endParaRPr>
                    </a:p>
                    <a:p>
                      <a:pPr indent="285750" algn="ctr">
                        <a:spcAft>
                          <a:spcPts val="0"/>
                        </a:spcAft>
                      </a:pPr>
                      <a:r>
                        <a:rPr lang="zh-CN" sz="1000" b="1" kern="0" dirty="0">
                          <a:latin typeface="+mn-ea"/>
                          <a:ea typeface="+mn-ea"/>
                          <a:cs typeface="宋体"/>
                        </a:rPr>
                        <a:t>界限</a:t>
                      </a:r>
                      <a:endParaRPr lang="zh-CN" sz="11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spcAft>
                          <a:spcPts val="0"/>
                        </a:spcAft>
                      </a:pPr>
                      <a:r>
                        <a:rPr lang="zh-CN" sz="1000" b="1" kern="0" dirty="0">
                          <a:latin typeface="+mn-ea"/>
                          <a:ea typeface="+mn-ea"/>
                          <a:cs typeface="宋体"/>
                        </a:rPr>
                        <a:t>出口</a:t>
                      </a:r>
                      <a:endParaRPr lang="zh-CN" sz="1100" b="1" kern="100" dirty="0">
                        <a:latin typeface="+mn-ea"/>
                        <a:ea typeface="+mn-ea"/>
                        <a:cs typeface="Times New Roman" panose="02020603050405020304"/>
                      </a:endParaRPr>
                    </a:p>
                    <a:p>
                      <a:pPr algn="ctr">
                        <a:spcAft>
                          <a:spcPts val="0"/>
                        </a:spcAft>
                      </a:pPr>
                      <a:r>
                        <a:rPr lang="zh-CN" sz="1000" b="1" kern="0" dirty="0">
                          <a:latin typeface="+mn-ea"/>
                          <a:ea typeface="+mn-ea"/>
                          <a:cs typeface="宋体"/>
                        </a:rPr>
                        <a:t>报关</a:t>
                      </a:r>
                      <a:endParaRPr lang="zh-CN" sz="11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spcAft>
                          <a:spcPts val="0"/>
                        </a:spcAft>
                      </a:pPr>
                      <a:r>
                        <a:rPr lang="zh-CN" sz="1000" b="1" kern="0" dirty="0">
                          <a:latin typeface="+mn-ea"/>
                          <a:ea typeface="+mn-ea"/>
                          <a:cs typeface="宋体"/>
                        </a:rPr>
                        <a:t>进口</a:t>
                      </a:r>
                      <a:endParaRPr lang="zh-CN" sz="1100" b="1" kern="100" dirty="0">
                        <a:latin typeface="+mn-ea"/>
                        <a:ea typeface="+mn-ea"/>
                        <a:cs typeface="Times New Roman" panose="02020603050405020304"/>
                      </a:endParaRPr>
                    </a:p>
                    <a:p>
                      <a:pPr algn="ctr">
                        <a:spcAft>
                          <a:spcPts val="0"/>
                        </a:spcAft>
                      </a:pPr>
                      <a:r>
                        <a:rPr lang="zh-CN" sz="1000" b="1" kern="0" dirty="0">
                          <a:latin typeface="+mn-ea"/>
                          <a:ea typeface="+mn-ea"/>
                          <a:cs typeface="宋体"/>
                        </a:rPr>
                        <a:t>报关</a:t>
                      </a:r>
                      <a:endParaRPr lang="zh-CN" sz="11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spcAft>
                          <a:spcPts val="0"/>
                        </a:spcAft>
                      </a:pPr>
                      <a:r>
                        <a:rPr lang="zh-CN" sz="1000" b="1" kern="0" dirty="0">
                          <a:latin typeface="+mn-ea"/>
                          <a:ea typeface="+mn-ea"/>
                          <a:cs typeface="宋体"/>
                        </a:rPr>
                        <a:t>适用运输</a:t>
                      </a:r>
                      <a:endParaRPr lang="zh-CN" sz="1100" b="1" kern="100" dirty="0">
                        <a:latin typeface="+mn-ea"/>
                        <a:ea typeface="+mn-ea"/>
                        <a:cs typeface="Times New Roman" panose="02020603050405020304"/>
                      </a:endParaRPr>
                    </a:p>
                    <a:p>
                      <a:pPr indent="114300" algn="ctr">
                        <a:spcAft>
                          <a:spcPts val="0"/>
                        </a:spcAft>
                      </a:pPr>
                      <a:r>
                        <a:rPr lang="zh-CN" sz="1000" b="1" kern="0" dirty="0">
                          <a:latin typeface="+mn-ea"/>
                          <a:ea typeface="+mn-ea"/>
                          <a:cs typeface="宋体"/>
                        </a:rPr>
                        <a:t>方式</a:t>
                      </a:r>
                      <a:endParaRPr lang="zh-CN" sz="11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428625">
                <a:tc>
                  <a:txBody>
                    <a:bodyPr/>
                    <a:lstStyle/>
                    <a:p>
                      <a:pPr algn="just">
                        <a:lnSpc>
                          <a:spcPts val="1200"/>
                        </a:lnSpc>
                        <a:spcAft>
                          <a:spcPts val="0"/>
                        </a:spcAft>
                      </a:pPr>
                      <a:r>
                        <a:rPr lang="en-US" sz="1100" b="1" kern="0" dirty="0">
                          <a:latin typeface="+mn-ea"/>
                          <a:ea typeface="+mn-ea"/>
                          <a:cs typeface="宋体"/>
                        </a:rPr>
                        <a:t>EXW</a:t>
                      </a:r>
                      <a:endParaRPr lang="zh-CN" sz="14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zh-CN" sz="1000" kern="0">
                          <a:latin typeface="+mn-ea"/>
                          <a:ea typeface="+mn-ea"/>
                          <a:cs typeface="宋体"/>
                        </a:rPr>
                        <a:t>工厂交货</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卖方处所</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无义务</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无义务</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买方接管货物后</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各种运输方式</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8625">
                <a:tc>
                  <a:txBody>
                    <a:bodyPr/>
                    <a:lstStyle/>
                    <a:p>
                      <a:pPr algn="just">
                        <a:lnSpc>
                          <a:spcPts val="1200"/>
                        </a:lnSpc>
                        <a:spcAft>
                          <a:spcPts val="0"/>
                        </a:spcAft>
                      </a:pPr>
                      <a:r>
                        <a:rPr lang="en-US" sz="1100" b="1" kern="0" dirty="0">
                          <a:latin typeface="+mn-ea"/>
                          <a:ea typeface="+mn-ea"/>
                          <a:cs typeface="宋体"/>
                        </a:rPr>
                        <a:t>FCA</a:t>
                      </a:r>
                      <a:endParaRPr lang="zh-CN" sz="14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zh-CN" sz="1000" kern="0">
                          <a:latin typeface="+mn-ea"/>
                          <a:ea typeface="+mn-ea"/>
                          <a:cs typeface="宋体"/>
                        </a:rPr>
                        <a:t>货交承运人</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指定的交货地点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无义务</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承运人接管货物后</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各种运输方式</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8625">
                <a:tc>
                  <a:txBody>
                    <a:bodyPr/>
                    <a:lstStyle/>
                    <a:p>
                      <a:pPr algn="just">
                        <a:lnSpc>
                          <a:spcPts val="1200"/>
                        </a:lnSpc>
                        <a:spcAft>
                          <a:spcPts val="0"/>
                        </a:spcAft>
                      </a:pPr>
                      <a:r>
                        <a:rPr lang="en-US" sz="1100" b="1" kern="0" dirty="0">
                          <a:latin typeface="+mn-ea"/>
                          <a:ea typeface="+mn-ea"/>
                          <a:cs typeface="宋体"/>
                        </a:rPr>
                        <a:t>FAS</a:t>
                      </a:r>
                      <a:endParaRPr lang="zh-CN" sz="14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zh-CN" sz="1000" kern="0">
                          <a:latin typeface="+mn-ea"/>
                          <a:ea typeface="+mn-ea"/>
                          <a:cs typeface="宋体"/>
                        </a:rPr>
                        <a:t>装运港船边交货</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装运港船边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dirty="0">
                          <a:latin typeface="+mn-ea"/>
                          <a:ea typeface="+mn-ea"/>
                          <a:cs typeface="宋体"/>
                        </a:rPr>
                        <a:t>无义务</a:t>
                      </a:r>
                      <a:endParaRPr lang="zh-CN" sz="1100"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货交船边后</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dirty="0">
                          <a:latin typeface="+mn-ea"/>
                          <a:ea typeface="+mn-ea"/>
                          <a:cs typeface="宋体"/>
                        </a:rPr>
                        <a:t>海运，内河运输</a:t>
                      </a:r>
                      <a:endParaRPr lang="zh-CN" sz="1100"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8625">
                <a:tc>
                  <a:txBody>
                    <a:bodyPr/>
                    <a:lstStyle/>
                    <a:p>
                      <a:pPr algn="just">
                        <a:lnSpc>
                          <a:spcPts val="1200"/>
                        </a:lnSpc>
                        <a:spcAft>
                          <a:spcPts val="0"/>
                        </a:spcAft>
                      </a:pPr>
                      <a:r>
                        <a:rPr lang="en-US" sz="1100" b="1" kern="0" dirty="0">
                          <a:latin typeface="+mn-ea"/>
                          <a:ea typeface="+mn-ea"/>
                          <a:cs typeface="宋体"/>
                        </a:rPr>
                        <a:t>FOB</a:t>
                      </a:r>
                      <a:endParaRPr lang="zh-CN" sz="14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zh-CN" sz="1000" kern="0">
                          <a:latin typeface="+mn-ea"/>
                          <a:ea typeface="+mn-ea"/>
                          <a:cs typeface="宋体"/>
                        </a:rPr>
                        <a:t>装运港船上交货</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指定装运港船上</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dirty="0">
                          <a:latin typeface="+mn-ea"/>
                          <a:ea typeface="+mn-ea"/>
                          <a:cs typeface="宋体"/>
                        </a:rPr>
                        <a:t>无义务</a:t>
                      </a:r>
                      <a:endParaRPr lang="zh-CN" sz="1100"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货物越过装运港船舷</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海运，内河运输</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8625">
                <a:tc>
                  <a:txBody>
                    <a:bodyPr/>
                    <a:lstStyle/>
                    <a:p>
                      <a:pPr algn="just">
                        <a:lnSpc>
                          <a:spcPts val="1200"/>
                        </a:lnSpc>
                        <a:spcAft>
                          <a:spcPts val="0"/>
                        </a:spcAft>
                      </a:pPr>
                      <a:r>
                        <a:rPr lang="en-US" sz="1100" b="1" kern="0" dirty="0">
                          <a:latin typeface="+mn-ea"/>
                          <a:ea typeface="+mn-ea"/>
                          <a:cs typeface="宋体"/>
                        </a:rPr>
                        <a:t>CFR</a:t>
                      </a:r>
                      <a:endParaRPr lang="zh-CN" sz="14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zh-CN" sz="1000" kern="0" dirty="0">
                          <a:latin typeface="+mn-ea"/>
                          <a:ea typeface="+mn-ea"/>
                          <a:cs typeface="宋体"/>
                        </a:rPr>
                        <a:t>成本加运费</a:t>
                      </a:r>
                      <a:endParaRPr lang="zh-CN" sz="1100"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指定装运港船上</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无义务</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货物越过装运港船舷</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海运，内河运输</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8625">
                <a:tc>
                  <a:txBody>
                    <a:bodyPr/>
                    <a:lstStyle/>
                    <a:p>
                      <a:pPr algn="just">
                        <a:lnSpc>
                          <a:spcPts val="1200"/>
                        </a:lnSpc>
                        <a:spcAft>
                          <a:spcPts val="0"/>
                        </a:spcAft>
                      </a:pPr>
                      <a:r>
                        <a:rPr lang="en-US" sz="1100" b="1" kern="0" dirty="0">
                          <a:latin typeface="+mn-ea"/>
                          <a:ea typeface="+mn-ea"/>
                          <a:cs typeface="宋体"/>
                        </a:rPr>
                        <a:t>CIF</a:t>
                      </a:r>
                      <a:endParaRPr lang="zh-CN" sz="14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zh-CN" sz="1000" kern="0">
                          <a:latin typeface="+mn-ea"/>
                          <a:ea typeface="+mn-ea"/>
                          <a:cs typeface="宋体"/>
                        </a:rPr>
                        <a:t>成本加保险加运费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指定装运港船上</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货物越过装运港船舷</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海运，内河运输</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27990">
                <a:tc>
                  <a:txBody>
                    <a:bodyPr/>
                    <a:lstStyle/>
                    <a:p>
                      <a:pPr algn="just">
                        <a:lnSpc>
                          <a:spcPts val="1200"/>
                        </a:lnSpc>
                        <a:spcAft>
                          <a:spcPts val="0"/>
                        </a:spcAft>
                      </a:pPr>
                      <a:r>
                        <a:rPr lang="en-US" sz="1100" b="1" kern="0" dirty="0">
                          <a:latin typeface="+mn-ea"/>
                          <a:ea typeface="+mn-ea"/>
                          <a:cs typeface="宋体"/>
                        </a:rPr>
                        <a:t>CPT</a:t>
                      </a:r>
                      <a:endParaRPr lang="zh-CN" sz="14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zh-CN" sz="1000" kern="0">
                          <a:latin typeface="+mn-ea"/>
                          <a:ea typeface="+mn-ea"/>
                          <a:cs typeface="宋体"/>
                        </a:rPr>
                        <a:t>运费付至目的地</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指定的交货地点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无义务</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承运人接管货物后</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各种运输方式</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43255">
                <a:tc>
                  <a:txBody>
                    <a:bodyPr/>
                    <a:lstStyle/>
                    <a:p>
                      <a:pPr algn="just">
                        <a:lnSpc>
                          <a:spcPts val="1200"/>
                        </a:lnSpc>
                        <a:spcAft>
                          <a:spcPts val="0"/>
                        </a:spcAft>
                      </a:pPr>
                      <a:r>
                        <a:rPr lang="en-US" sz="1100" b="1" kern="0" dirty="0">
                          <a:latin typeface="+mn-ea"/>
                          <a:ea typeface="+mn-ea"/>
                          <a:cs typeface="宋体"/>
                        </a:rPr>
                        <a:t>CIP</a:t>
                      </a:r>
                      <a:endParaRPr lang="zh-CN" sz="14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zh-CN" sz="1000" kern="0">
                          <a:latin typeface="+mn-ea"/>
                          <a:ea typeface="+mn-ea"/>
                          <a:cs typeface="宋体"/>
                        </a:rPr>
                        <a:t>运费，保险费付至目的地</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指定的交货地点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承运人接管货物后</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各种运输方式</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28625">
                <a:tc>
                  <a:txBody>
                    <a:bodyPr/>
                    <a:lstStyle/>
                    <a:p>
                      <a:pPr algn="just">
                        <a:lnSpc>
                          <a:spcPts val="1200"/>
                        </a:lnSpc>
                        <a:spcAft>
                          <a:spcPts val="0"/>
                        </a:spcAft>
                      </a:pPr>
                      <a:r>
                        <a:rPr lang="en-US" sz="1100" b="1" kern="0" dirty="0">
                          <a:latin typeface="+mn-ea"/>
                          <a:ea typeface="+mn-ea"/>
                          <a:cs typeface="宋体"/>
                        </a:rPr>
                        <a:t>DAF</a:t>
                      </a:r>
                      <a:endParaRPr lang="zh-CN" sz="14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zh-CN" sz="1000" kern="0">
                          <a:latin typeface="+mn-ea"/>
                          <a:ea typeface="+mn-ea"/>
                          <a:cs typeface="宋体"/>
                        </a:rPr>
                        <a:t>边境交货</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两国边境指定地点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无义务</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买方接管货物后</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各种运输方式</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28625">
                <a:tc>
                  <a:txBody>
                    <a:bodyPr/>
                    <a:lstStyle/>
                    <a:p>
                      <a:pPr algn="just">
                        <a:lnSpc>
                          <a:spcPts val="1200"/>
                        </a:lnSpc>
                        <a:spcAft>
                          <a:spcPts val="0"/>
                        </a:spcAft>
                      </a:pPr>
                      <a:r>
                        <a:rPr lang="en-US" sz="1100" b="1" kern="0" dirty="0">
                          <a:latin typeface="+mn-ea"/>
                          <a:ea typeface="+mn-ea"/>
                          <a:cs typeface="宋体"/>
                        </a:rPr>
                        <a:t>DES</a:t>
                      </a:r>
                      <a:endParaRPr lang="zh-CN" sz="14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zh-CN" sz="1000" kern="0">
                          <a:latin typeface="+mn-ea"/>
                          <a:ea typeface="+mn-ea"/>
                          <a:cs typeface="宋体"/>
                        </a:rPr>
                        <a:t>目的港船上交货</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指定目的港船上</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无义务</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买方在船上收货后</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海运，内河运输</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28625">
                <a:tc>
                  <a:txBody>
                    <a:bodyPr/>
                    <a:lstStyle/>
                    <a:p>
                      <a:pPr algn="just">
                        <a:lnSpc>
                          <a:spcPts val="1200"/>
                        </a:lnSpc>
                        <a:spcAft>
                          <a:spcPts val="0"/>
                        </a:spcAft>
                      </a:pPr>
                      <a:r>
                        <a:rPr lang="en-US" sz="1100" b="1" kern="0" dirty="0">
                          <a:latin typeface="+mn-ea"/>
                          <a:ea typeface="+mn-ea"/>
                          <a:cs typeface="宋体"/>
                        </a:rPr>
                        <a:t>DEQ</a:t>
                      </a:r>
                      <a:endParaRPr lang="zh-CN" sz="14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zh-CN" sz="1000" kern="0">
                          <a:latin typeface="+mn-ea"/>
                          <a:ea typeface="+mn-ea"/>
                          <a:cs typeface="宋体"/>
                        </a:rPr>
                        <a:t>目的港码头交货</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指定目的港码头</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无义务</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买方在目的港收货后</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海运，内河运输</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28625">
                <a:tc>
                  <a:txBody>
                    <a:bodyPr/>
                    <a:lstStyle/>
                    <a:p>
                      <a:pPr algn="just">
                        <a:lnSpc>
                          <a:spcPts val="1200"/>
                        </a:lnSpc>
                        <a:spcAft>
                          <a:spcPts val="0"/>
                        </a:spcAft>
                      </a:pPr>
                      <a:r>
                        <a:rPr lang="en-US" sz="1100" b="1" kern="0" dirty="0">
                          <a:latin typeface="+mn-ea"/>
                          <a:ea typeface="+mn-ea"/>
                          <a:cs typeface="宋体"/>
                        </a:rPr>
                        <a:t>DDU</a:t>
                      </a:r>
                      <a:endParaRPr lang="zh-CN" sz="14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zh-CN" sz="1000" kern="0">
                          <a:latin typeface="+mn-ea"/>
                          <a:ea typeface="+mn-ea"/>
                          <a:cs typeface="宋体"/>
                        </a:rPr>
                        <a:t>未完税交货</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指定目的地</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无义务</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买方在指定地收货后</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各种运输方式</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28625">
                <a:tc>
                  <a:txBody>
                    <a:bodyPr/>
                    <a:lstStyle/>
                    <a:p>
                      <a:pPr algn="just">
                        <a:lnSpc>
                          <a:spcPts val="1200"/>
                        </a:lnSpc>
                        <a:spcAft>
                          <a:spcPts val="0"/>
                        </a:spcAft>
                      </a:pPr>
                      <a:r>
                        <a:rPr lang="en-US" sz="1100" b="1" kern="0" dirty="0">
                          <a:latin typeface="+mn-ea"/>
                          <a:ea typeface="+mn-ea"/>
                          <a:cs typeface="宋体"/>
                        </a:rPr>
                        <a:t>DDP</a:t>
                      </a:r>
                      <a:endParaRPr lang="zh-CN" sz="1400" b="1"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spcAft>
                          <a:spcPts val="0"/>
                        </a:spcAft>
                      </a:pPr>
                      <a:r>
                        <a:rPr lang="zh-CN" sz="1000" kern="0">
                          <a:latin typeface="+mn-ea"/>
                          <a:ea typeface="+mn-ea"/>
                          <a:cs typeface="宋体"/>
                        </a:rPr>
                        <a:t>完税交货</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指定目的地</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无义务</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买方在指定地收货后</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卖方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a:latin typeface="+mn-ea"/>
                          <a:ea typeface="+mn-ea"/>
                          <a:cs typeface="宋体"/>
                        </a:rPr>
                        <a:t>买方</a:t>
                      </a:r>
                      <a:endParaRPr lang="zh-CN" sz="1100" kern="10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0" dirty="0">
                          <a:latin typeface="+mn-ea"/>
                          <a:ea typeface="+mn-ea"/>
                          <a:cs typeface="宋体"/>
                        </a:rPr>
                        <a:t>各种运输方式</a:t>
                      </a:r>
                      <a:endParaRPr lang="zh-CN" sz="1100" kern="100" dirty="0">
                        <a:latin typeface="+mn-ea"/>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504825"/>
            <a:ext cx="74803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矩形 6"/>
          <p:cNvSpPr>
            <a:spLocks noChangeArrowheads="1"/>
          </p:cNvSpPr>
          <p:nvPr/>
        </p:nvSpPr>
        <p:spPr bwMode="auto">
          <a:xfrm>
            <a:off x="0" y="4902200"/>
            <a:ext cx="12192000" cy="195580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grpSp>
        <p:nvGrpSpPr>
          <p:cNvPr id="41988" name="组合 13"/>
          <p:cNvGrpSpPr>
            <a:grpSpLocks noChangeAspect="1"/>
          </p:cNvGrpSpPr>
          <p:nvPr/>
        </p:nvGrpSpPr>
        <p:grpSpPr bwMode="auto">
          <a:xfrm>
            <a:off x="5605463" y="2808288"/>
            <a:ext cx="6777037" cy="4229100"/>
            <a:chOff x="0" y="0"/>
            <a:chExt cx="5324473" cy="3322983"/>
          </a:xfrm>
        </p:grpSpPr>
        <p:pic>
          <p:nvPicPr>
            <p:cNvPr id="42001" name="图片 11"/>
            <p:cNvPicPr>
              <a:picLocks noChangeAspect="1" noChangeArrowheads="1"/>
            </p:cNvPicPr>
            <p:nvPr/>
          </p:nvPicPr>
          <p:blipFill>
            <a:blip r:embed="rId3">
              <a:extLst>
                <a:ext uri="{28A0092B-C50C-407E-A947-70E740481C1C}">
                  <a14:useLocalDpi xmlns:a14="http://schemas.microsoft.com/office/drawing/2010/main" val="0"/>
                </a:ext>
              </a:extLst>
            </a:blip>
            <a:srcRect b="52040"/>
            <a:stretch>
              <a:fillRect/>
            </a:stretch>
          </p:blipFill>
          <p:spPr bwMode="auto">
            <a:xfrm>
              <a:off x="6344" y="0"/>
              <a:ext cx="5318129" cy="16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2" name="图片 12"/>
            <p:cNvPicPr>
              <a:picLocks noChangeAspect="1" noChangeArrowheads="1"/>
            </p:cNvPicPr>
            <p:nvPr/>
          </p:nvPicPr>
          <p:blipFill>
            <a:blip r:embed="rId3">
              <a:extLst>
                <a:ext uri="{28A0092B-C50C-407E-A947-70E740481C1C}">
                  <a14:useLocalDpi xmlns:a14="http://schemas.microsoft.com/office/drawing/2010/main" val="0"/>
                </a:ext>
              </a:extLst>
            </a:blip>
            <a:srcRect t="50633" r="2628"/>
            <a:stretch>
              <a:fillRect/>
            </a:stretch>
          </p:blipFill>
          <p:spPr bwMode="auto">
            <a:xfrm>
              <a:off x="0" y="1632435"/>
              <a:ext cx="5178427" cy="169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89" name="文本框 58"/>
          <p:cNvSpPr txBox="1">
            <a:spLocks noChangeArrowheads="1"/>
          </p:cNvSpPr>
          <p:nvPr/>
        </p:nvSpPr>
        <p:spPr bwMode="auto">
          <a:xfrm>
            <a:off x="350838" y="3581400"/>
            <a:ext cx="6292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4800" b="1">
                <a:solidFill>
                  <a:srgbClr val="1C4885"/>
                </a:solidFill>
                <a:latin typeface="微软雅黑" panose="020B0503020204020204" pitchFamily="34" charset="-122"/>
                <a:ea typeface="微软雅黑" panose="020B0503020204020204" pitchFamily="34" charset="-122"/>
              </a:rPr>
              <a:t>谢谢！</a:t>
            </a:r>
          </a:p>
        </p:txBody>
      </p:sp>
      <p:sp>
        <p:nvSpPr>
          <p:cNvPr id="41990" name="文本框 59"/>
          <p:cNvSpPr txBox="1">
            <a:spLocks noChangeArrowheads="1"/>
          </p:cNvSpPr>
          <p:nvPr/>
        </p:nvSpPr>
        <p:spPr bwMode="auto">
          <a:xfrm>
            <a:off x="350838" y="4370388"/>
            <a:ext cx="2039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 typeface="Arial" panose="020B0604020202090204" pitchFamily="34" charset="0"/>
              <a:buNone/>
            </a:pPr>
            <a:r>
              <a:rPr lang="en-US" altLang="zh-CN" sz="1600">
                <a:solidFill>
                  <a:srgbClr val="1C4885"/>
                </a:solidFill>
                <a:latin typeface="微软雅黑" panose="020B0503020204020204" pitchFamily="34" charset="-122"/>
                <a:ea typeface="微软雅黑" panose="020B0503020204020204" pitchFamily="34" charset="-122"/>
              </a:rPr>
              <a:t>Thank you</a:t>
            </a:r>
            <a:r>
              <a:rPr lang="zh-CN" altLang="en-US" sz="1600">
                <a:solidFill>
                  <a:srgbClr val="1C4885"/>
                </a:solidFill>
                <a:latin typeface="微软雅黑" panose="020B0503020204020204" pitchFamily="34" charset="-122"/>
                <a:ea typeface="微软雅黑" panose="020B0503020204020204" pitchFamily="34" charset="-122"/>
              </a:rPr>
              <a:t>！</a:t>
            </a:r>
          </a:p>
        </p:txBody>
      </p:sp>
      <p:grpSp>
        <p:nvGrpSpPr>
          <p:cNvPr id="41991" name="组合 16"/>
          <p:cNvGrpSpPr/>
          <p:nvPr/>
        </p:nvGrpSpPr>
        <p:grpSpPr bwMode="auto">
          <a:xfrm>
            <a:off x="573088" y="6202363"/>
            <a:ext cx="3757612" cy="338137"/>
            <a:chOff x="1234" y="0"/>
            <a:chExt cx="3756216" cy="340229"/>
          </a:xfrm>
        </p:grpSpPr>
        <p:sp>
          <p:nvSpPr>
            <p:cNvPr id="41999" name="矩形 45"/>
            <p:cNvSpPr>
              <a:spLocks noChangeArrowheads="1"/>
            </p:cNvSpPr>
            <p:nvPr/>
          </p:nvSpPr>
          <p:spPr bwMode="auto">
            <a:xfrm>
              <a:off x="402646" y="0"/>
              <a:ext cx="3354804" cy="34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1600">
                  <a:solidFill>
                    <a:srgbClr val="FFFFFF"/>
                  </a:solidFill>
                </a:rPr>
                <a:t>中国工信出版集团  电子工业出版社</a:t>
              </a:r>
            </a:p>
          </p:txBody>
        </p:sp>
        <p:pic>
          <p:nvPicPr>
            <p:cNvPr id="42000" name="组合 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 y="21724"/>
              <a:ext cx="298704" cy="29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2" name="组合 22"/>
          <p:cNvGrpSpPr/>
          <p:nvPr/>
        </p:nvGrpSpPr>
        <p:grpSpPr bwMode="auto">
          <a:xfrm>
            <a:off x="571500" y="5786438"/>
            <a:ext cx="2228850" cy="338137"/>
            <a:chOff x="0" y="0"/>
            <a:chExt cx="2230283" cy="339810"/>
          </a:xfrm>
        </p:grpSpPr>
        <p:sp>
          <p:nvSpPr>
            <p:cNvPr id="41997" name="矩形 40"/>
            <p:cNvSpPr>
              <a:spLocks noChangeArrowheads="1"/>
            </p:cNvSpPr>
            <p:nvPr/>
          </p:nvSpPr>
          <p:spPr bwMode="auto">
            <a:xfrm>
              <a:off x="403225" y="0"/>
              <a:ext cx="1827058" cy="33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en-US" altLang="zh-CN" sz="1600">
                  <a:solidFill>
                    <a:srgbClr val="FFFFFF"/>
                  </a:solidFill>
                </a:rPr>
                <a:t>《</a:t>
              </a:r>
              <a:r>
                <a:rPr lang="zh-CN" altLang="en-US" sz="1600">
                  <a:solidFill>
                    <a:srgbClr val="FFFFFF"/>
                  </a:solidFill>
                </a:rPr>
                <a:t>电子商务基础</a:t>
              </a:r>
              <a:r>
                <a:rPr lang="en-US" altLang="zh-CN" sz="1600">
                  <a:solidFill>
                    <a:srgbClr val="FFFFFF"/>
                  </a:solidFill>
                </a:rPr>
                <a:t>》</a:t>
              </a:r>
              <a:endParaRPr lang="zh-CN" altLang="en-US" sz="1600">
                <a:solidFill>
                  <a:srgbClr val="FFFFFF"/>
                </a:solidFill>
              </a:endParaRPr>
            </a:p>
          </p:txBody>
        </p:sp>
        <p:sp>
          <p:nvSpPr>
            <p:cNvPr id="41998" name="Freeform 102"/>
            <p:cNvSpPr>
              <a:spLocks noEditPoints="1"/>
            </p:cNvSpPr>
            <p:nvPr/>
          </p:nvSpPr>
          <p:spPr bwMode="auto">
            <a:xfrm>
              <a:off x="0" y="19051"/>
              <a:ext cx="300038" cy="298450"/>
            </a:xfrm>
            <a:custGeom>
              <a:avLst/>
              <a:gdLst>
                <a:gd name="T0" fmla="*/ 2147483646 w 837"/>
                <a:gd name="T1" fmla="*/ 0 h 837"/>
                <a:gd name="T2" fmla="*/ 0 w 837"/>
                <a:gd name="T3" fmla="*/ 2147483646 h 837"/>
                <a:gd name="T4" fmla="*/ 2147483646 w 837"/>
                <a:gd name="T5" fmla="*/ 2147483646 h 837"/>
                <a:gd name="T6" fmla="*/ 2147483646 w 837"/>
                <a:gd name="T7" fmla="*/ 2147483646 h 837"/>
                <a:gd name="T8" fmla="*/ 2147483646 w 837"/>
                <a:gd name="T9" fmla="*/ 0 h 837"/>
                <a:gd name="T10" fmla="*/ 2147483646 w 837"/>
                <a:gd name="T11" fmla="*/ 2147483646 h 837"/>
                <a:gd name="T12" fmla="*/ 2147483646 w 837"/>
                <a:gd name="T13" fmla="*/ 2147483646 h 837"/>
                <a:gd name="T14" fmla="*/ 2147483646 w 837"/>
                <a:gd name="T15" fmla="*/ 2147483646 h 837"/>
                <a:gd name="T16" fmla="*/ 2147483646 w 837"/>
                <a:gd name="T17" fmla="*/ 2147483646 h 837"/>
                <a:gd name="T18" fmla="*/ 2147483646 w 837"/>
                <a:gd name="T19" fmla="*/ 2147483646 h 837"/>
                <a:gd name="T20" fmla="*/ 2147483646 w 837"/>
                <a:gd name="T21" fmla="*/ 2147483646 h 837"/>
                <a:gd name="T22" fmla="*/ 2147483646 w 837"/>
                <a:gd name="T23" fmla="*/ 2147483646 h 837"/>
                <a:gd name="T24" fmla="*/ 2147483646 w 837"/>
                <a:gd name="T25" fmla="*/ 2147483646 h 837"/>
                <a:gd name="T26" fmla="*/ 2147483646 w 837"/>
                <a:gd name="T27" fmla="*/ 2147483646 h 837"/>
                <a:gd name="T28" fmla="*/ 2147483646 w 837"/>
                <a:gd name="T29" fmla="*/ 2147483646 h 837"/>
                <a:gd name="T30" fmla="*/ 2147483646 w 837"/>
                <a:gd name="T31" fmla="*/ 2147483646 h 837"/>
                <a:gd name="T32" fmla="*/ 2147483646 w 837"/>
                <a:gd name="T33" fmla="*/ 2147483646 h 837"/>
                <a:gd name="T34" fmla="*/ 2147483646 w 837"/>
                <a:gd name="T35" fmla="*/ 2147483646 h 837"/>
                <a:gd name="T36" fmla="*/ 2147483646 w 837"/>
                <a:gd name="T37" fmla="*/ 2147483646 h 837"/>
                <a:gd name="T38" fmla="*/ 2147483646 w 837"/>
                <a:gd name="T39" fmla="*/ 2147483646 h 837"/>
                <a:gd name="T40" fmla="*/ 2147483646 w 837"/>
                <a:gd name="T41" fmla="*/ 2147483646 h 8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7" h="837">
                  <a:moveTo>
                    <a:pt x="418" y="0"/>
                  </a:moveTo>
                  <a:cubicBezTo>
                    <a:pt x="187" y="0"/>
                    <a:pt x="0" y="187"/>
                    <a:pt x="0" y="419"/>
                  </a:cubicBezTo>
                  <a:cubicBezTo>
                    <a:pt x="0" y="650"/>
                    <a:pt x="187" y="837"/>
                    <a:pt x="418" y="837"/>
                  </a:cubicBezTo>
                  <a:cubicBezTo>
                    <a:pt x="650" y="837"/>
                    <a:pt x="837" y="650"/>
                    <a:pt x="837" y="419"/>
                  </a:cubicBezTo>
                  <a:cubicBezTo>
                    <a:pt x="837" y="187"/>
                    <a:pt x="650" y="0"/>
                    <a:pt x="418" y="0"/>
                  </a:cubicBezTo>
                  <a:close/>
                  <a:moveTo>
                    <a:pt x="173" y="583"/>
                  </a:moveTo>
                  <a:cubicBezTo>
                    <a:pt x="121" y="583"/>
                    <a:pt x="121" y="583"/>
                    <a:pt x="121" y="583"/>
                  </a:cubicBezTo>
                  <a:cubicBezTo>
                    <a:pt x="121" y="251"/>
                    <a:pt x="121" y="251"/>
                    <a:pt x="121" y="251"/>
                  </a:cubicBezTo>
                  <a:cubicBezTo>
                    <a:pt x="440" y="251"/>
                    <a:pt x="440" y="251"/>
                    <a:pt x="440" y="251"/>
                  </a:cubicBezTo>
                  <a:cubicBezTo>
                    <a:pt x="490" y="177"/>
                    <a:pt x="490" y="177"/>
                    <a:pt x="490" y="177"/>
                  </a:cubicBezTo>
                  <a:cubicBezTo>
                    <a:pt x="631" y="177"/>
                    <a:pt x="631" y="177"/>
                    <a:pt x="631" y="177"/>
                  </a:cubicBezTo>
                  <a:cubicBezTo>
                    <a:pt x="631" y="251"/>
                    <a:pt x="631" y="251"/>
                    <a:pt x="631" y="251"/>
                  </a:cubicBezTo>
                  <a:cubicBezTo>
                    <a:pt x="631" y="269"/>
                    <a:pt x="631" y="269"/>
                    <a:pt x="631" y="269"/>
                  </a:cubicBezTo>
                  <a:cubicBezTo>
                    <a:pt x="631" y="300"/>
                    <a:pt x="631" y="300"/>
                    <a:pt x="631" y="300"/>
                  </a:cubicBezTo>
                  <a:cubicBezTo>
                    <a:pt x="173" y="300"/>
                    <a:pt x="173" y="300"/>
                    <a:pt x="173" y="300"/>
                  </a:cubicBezTo>
                  <a:lnTo>
                    <a:pt x="173" y="583"/>
                  </a:lnTo>
                  <a:close/>
                  <a:moveTo>
                    <a:pt x="716" y="660"/>
                  </a:moveTo>
                  <a:cubicBezTo>
                    <a:pt x="205" y="660"/>
                    <a:pt x="205" y="660"/>
                    <a:pt x="205" y="660"/>
                  </a:cubicBezTo>
                  <a:cubicBezTo>
                    <a:pt x="205" y="328"/>
                    <a:pt x="205" y="328"/>
                    <a:pt x="205" y="328"/>
                  </a:cubicBezTo>
                  <a:cubicBezTo>
                    <a:pt x="716" y="328"/>
                    <a:pt x="716" y="328"/>
                    <a:pt x="716" y="328"/>
                  </a:cubicBezTo>
                  <a:lnTo>
                    <a:pt x="716" y="66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1993" name="组合 25"/>
          <p:cNvGrpSpPr/>
          <p:nvPr/>
        </p:nvGrpSpPr>
        <p:grpSpPr bwMode="auto">
          <a:xfrm>
            <a:off x="573088" y="5387975"/>
            <a:ext cx="1611312" cy="338138"/>
            <a:chOff x="1234" y="0"/>
            <a:chExt cx="1611663" cy="338553"/>
          </a:xfrm>
        </p:grpSpPr>
        <p:sp>
          <p:nvSpPr>
            <p:cNvPr id="41995" name="矩形 37"/>
            <p:cNvSpPr>
              <a:spLocks noChangeArrowheads="1"/>
            </p:cNvSpPr>
            <p:nvPr/>
          </p:nvSpPr>
          <p:spPr bwMode="auto">
            <a:xfrm>
              <a:off x="402646" y="0"/>
              <a:ext cx="1210251"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1600">
                  <a:solidFill>
                    <a:srgbClr val="FFFFFF"/>
                  </a:solidFill>
                </a:rPr>
                <a:t>主编：商玮</a:t>
              </a:r>
            </a:p>
          </p:txBody>
        </p:sp>
        <p:pic>
          <p:nvPicPr>
            <p:cNvPr id="41996" name="组合 2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 y="19247"/>
              <a:ext cx="298704" cy="29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994"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28375" y="5805488"/>
            <a:ext cx="97631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图片 3"/>
          <p:cNvPicPr>
            <a:picLocks noChangeAspect="1" noChangeArrowheads="1"/>
          </p:cNvPicPr>
          <p:nvPr/>
        </p:nvPicPr>
        <p:blipFill>
          <a:blip r:embed="rId2">
            <a:extLst>
              <a:ext uri="{28A0092B-C50C-407E-A947-70E740481C1C}">
                <a14:useLocalDpi xmlns:a14="http://schemas.microsoft.com/office/drawing/2010/main" val="0"/>
              </a:ext>
            </a:extLst>
          </a:blip>
          <a:srcRect b="26610"/>
          <a:stretch>
            <a:fillRect/>
          </a:stretch>
        </p:blipFill>
        <p:spPr bwMode="auto">
          <a:xfrm>
            <a:off x="0" y="-9525"/>
            <a:ext cx="12187238"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矩形 4"/>
          <p:cNvSpPr>
            <a:spLocks noChangeArrowheads="1"/>
          </p:cNvSpPr>
          <p:nvPr/>
        </p:nvSpPr>
        <p:spPr bwMode="auto">
          <a:xfrm>
            <a:off x="0" y="-9525"/>
            <a:ext cx="12192000" cy="4225925"/>
          </a:xfrm>
          <a:prstGeom prst="rect">
            <a:avLst/>
          </a:prstGeom>
          <a:solidFill>
            <a:schemeClr val="tx1">
              <a:alpha val="4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62468" name="Rectangle 4"/>
          <p:cNvSpPr>
            <a:spLocks noChangeArrowheads="1"/>
          </p:cNvSpPr>
          <p:nvPr/>
        </p:nvSpPr>
        <p:spPr bwMode="auto">
          <a:xfrm>
            <a:off x="3878263" y="2414588"/>
            <a:ext cx="4411662" cy="2232025"/>
          </a:xfrm>
          <a:prstGeom prst="rect">
            <a:avLst/>
          </a:prstGeom>
          <a:solidFill>
            <a:srgbClr val="FFFFFF"/>
          </a:solidFill>
          <a:ln w="9525">
            <a:solidFill>
              <a:srgbClr val="ADBACA"/>
            </a:solidFill>
            <a:bevel/>
          </a:ln>
        </p:spPr>
        <p:txBody>
          <a:bodyPr lIns="121682" tIns="60841" rIns="121682" bIns="60841"/>
          <a:lstStyle>
            <a:lvl1pPr defTabSz="121729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729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729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100">
              <a:solidFill>
                <a:srgbClr val="262626"/>
              </a:solidFill>
            </a:endParaRPr>
          </a:p>
        </p:txBody>
      </p:sp>
      <p:sp>
        <p:nvSpPr>
          <p:cNvPr id="62469" name="Oval 8"/>
          <p:cNvSpPr>
            <a:spLocks noChangeAspect="1" noChangeArrowheads="1"/>
          </p:cNvSpPr>
          <p:nvPr/>
        </p:nvSpPr>
        <p:spPr bwMode="auto">
          <a:xfrm>
            <a:off x="863600" y="5187950"/>
            <a:ext cx="857250" cy="857250"/>
          </a:xfrm>
          <a:prstGeom prst="ellipse">
            <a:avLst/>
          </a:prstGeom>
          <a:solidFill>
            <a:srgbClr val="4886D8"/>
          </a:solidFill>
          <a:ln>
            <a:noFill/>
          </a:ln>
          <a:extLst>
            <a:ext uri="{91240B29-F687-4F45-9708-019B960494DF}">
              <a14:hiddenLine xmlns:a14="http://schemas.microsoft.com/office/drawing/2010/main" w="9525">
                <a:solidFill>
                  <a:srgbClr val="000000"/>
                </a:solidFill>
                <a:round/>
              </a14:hiddenLine>
            </a:ext>
          </a:extLst>
        </p:spPr>
        <p:txBody>
          <a:bodyPr anchor="ctr"/>
          <a:lstStyle>
            <a:lvl1pPr defTabSz="121729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729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729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100">
              <a:solidFill>
                <a:srgbClr val="FFFFFF"/>
              </a:solidFill>
            </a:endParaRPr>
          </a:p>
        </p:txBody>
      </p:sp>
      <p:sp>
        <p:nvSpPr>
          <p:cNvPr id="62470" name="Freeform 101"/>
          <p:cNvSpPr>
            <a:spLocks noChangeAspect="1" noEditPoints="1"/>
          </p:cNvSpPr>
          <p:nvPr/>
        </p:nvSpPr>
        <p:spPr bwMode="auto">
          <a:xfrm>
            <a:off x="1044575" y="5453063"/>
            <a:ext cx="495300" cy="327025"/>
          </a:xfrm>
          <a:custGeom>
            <a:avLst/>
            <a:gdLst>
              <a:gd name="T0" fmla="*/ 2147483646 w 77"/>
              <a:gd name="T1" fmla="*/ 2147483646 h 51"/>
              <a:gd name="T2" fmla="*/ 2147483646 w 77"/>
              <a:gd name="T3" fmla="*/ 2147483646 h 51"/>
              <a:gd name="T4" fmla="*/ 2147483646 w 77"/>
              <a:gd name="T5" fmla="*/ 2147483646 h 51"/>
              <a:gd name="T6" fmla="*/ 2147483646 w 77"/>
              <a:gd name="T7" fmla="*/ 2147483646 h 51"/>
              <a:gd name="T8" fmla="*/ 0 w 77"/>
              <a:gd name="T9" fmla="*/ 2147483646 h 51"/>
              <a:gd name="T10" fmla="*/ 0 w 77"/>
              <a:gd name="T11" fmla="*/ 2147483646 h 51"/>
              <a:gd name="T12" fmla="*/ 2147483646 w 77"/>
              <a:gd name="T13" fmla="*/ 2147483646 h 51"/>
              <a:gd name="T14" fmla="*/ 2147483646 w 77"/>
              <a:gd name="T15" fmla="*/ 2147483646 h 51"/>
              <a:gd name="T16" fmla="*/ 2147483646 w 77"/>
              <a:gd name="T17" fmla="*/ 2147483646 h 51"/>
              <a:gd name="T18" fmla="*/ 2147483646 w 77"/>
              <a:gd name="T19" fmla="*/ 2147483646 h 51"/>
              <a:gd name="T20" fmla="*/ 2147483646 w 77"/>
              <a:gd name="T21" fmla="*/ 2147483646 h 51"/>
              <a:gd name="T22" fmla="*/ 2147483646 w 77"/>
              <a:gd name="T23" fmla="*/ 0 h 51"/>
              <a:gd name="T24" fmla="*/ 2147483646 w 77"/>
              <a:gd name="T25" fmla="*/ 0 h 51"/>
              <a:gd name="T26" fmla="*/ 2147483646 w 77"/>
              <a:gd name="T27" fmla="*/ 2147483646 h 51"/>
              <a:gd name="T28" fmla="*/ 2147483646 w 77"/>
              <a:gd name="T29" fmla="*/ 2147483646 h 51"/>
              <a:gd name="T30" fmla="*/ 2147483646 w 77"/>
              <a:gd name="T31" fmla="*/ 2147483646 h 51"/>
              <a:gd name="T32" fmla="*/ 2147483646 w 77"/>
              <a:gd name="T33" fmla="*/ 2147483646 h 51"/>
              <a:gd name="T34" fmla="*/ 2147483646 w 77"/>
              <a:gd name="T35" fmla="*/ 2147483646 h 51"/>
              <a:gd name="T36" fmla="*/ 2147483646 w 77"/>
              <a:gd name="T37" fmla="*/ 2147483646 h 51"/>
              <a:gd name="T38" fmla="*/ 2147483646 w 77"/>
              <a:gd name="T39" fmla="*/ 2147483646 h 51"/>
              <a:gd name="T40" fmla="*/ 2147483646 w 77"/>
              <a:gd name="T41" fmla="*/ 2147483646 h 51"/>
              <a:gd name="T42" fmla="*/ 2147483646 w 77"/>
              <a:gd name="T43" fmla="*/ 2147483646 h 51"/>
              <a:gd name="T44" fmla="*/ 2147483646 w 77"/>
              <a:gd name="T45" fmla="*/ 2147483646 h 51"/>
              <a:gd name="T46" fmla="*/ 2147483646 w 77"/>
              <a:gd name="T47" fmla="*/ 2147483646 h 51"/>
              <a:gd name="T48" fmla="*/ 2147483646 w 77"/>
              <a:gd name="T49" fmla="*/ 2147483646 h 51"/>
              <a:gd name="T50" fmla="*/ 2147483646 w 77"/>
              <a:gd name="T51" fmla="*/ 2147483646 h 51"/>
              <a:gd name="T52" fmla="*/ 2147483646 w 77"/>
              <a:gd name="T53" fmla="*/ 2147483646 h 51"/>
              <a:gd name="T54" fmla="*/ 2147483646 w 77"/>
              <a:gd name="T55" fmla="*/ 2147483646 h 51"/>
              <a:gd name="T56" fmla="*/ 2147483646 w 77"/>
              <a:gd name="T57" fmla="*/ 2147483646 h 51"/>
              <a:gd name="T58" fmla="*/ 2147483646 w 77"/>
              <a:gd name="T59" fmla="*/ 2147483646 h 51"/>
              <a:gd name="T60" fmla="*/ 2147483646 w 77"/>
              <a:gd name="T61" fmla="*/ 2147483646 h 51"/>
              <a:gd name="T62" fmla="*/ 2147483646 w 77"/>
              <a:gd name="T63" fmla="*/ 2147483646 h 51"/>
              <a:gd name="T64" fmla="*/ 2147483646 w 77"/>
              <a:gd name="T65" fmla="*/ 2147483646 h 51"/>
              <a:gd name="T66" fmla="*/ 2147483646 w 77"/>
              <a:gd name="T67" fmla="*/ 2147483646 h 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endParaRPr lang="zh-CN" altLang="en-US"/>
          </a:p>
        </p:txBody>
      </p:sp>
      <p:sp>
        <p:nvSpPr>
          <p:cNvPr id="62471" name="Oval 22"/>
          <p:cNvSpPr>
            <a:spLocks noChangeAspect="1" noChangeArrowheads="1"/>
          </p:cNvSpPr>
          <p:nvPr/>
        </p:nvSpPr>
        <p:spPr bwMode="auto">
          <a:xfrm>
            <a:off x="3878263" y="5176837"/>
            <a:ext cx="858838" cy="857250"/>
          </a:xfrm>
          <a:prstGeom prst="ellipse">
            <a:avLst/>
          </a:prstGeom>
          <a:solidFill>
            <a:srgbClr val="1C4885"/>
          </a:solidFill>
          <a:ln>
            <a:noFill/>
          </a:ln>
          <a:extLst>
            <a:ext uri="{91240B29-F687-4F45-9708-019B960494DF}">
              <a14:hiddenLine xmlns:a14="http://schemas.microsoft.com/office/drawing/2010/main" w="9525">
                <a:solidFill>
                  <a:srgbClr val="000000"/>
                </a:solidFill>
                <a:round/>
              </a14:hiddenLine>
            </a:ext>
          </a:extLst>
        </p:spPr>
        <p:txBody>
          <a:bodyPr anchor="ctr"/>
          <a:lstStyle>
            <a:lvl1pPr defTabSz="121729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729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729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100">
              <a:solidFill>
                <a:srgbClr val="FFFFFF"/>
              </a:solidFill>
            </a:endParaRPr>
          </a:p>
        </p:txBody>
      </p:sp>
      <p:sp>
        <p:nvSpPr>
          <p:cNvPr id="62472" name="Freeform 157"/>
          <p:cNvSpPr>
            <a:spLocks noChangeAspect="1" noEditPoints="1"/>
          </p:cNvSpPr>
          <p:nvPr/>
        </p:nvSpPr>
        <p:spPr bwMode="auto">
          <a:xfrm>
            <a:off x="4125913" y="5381625"/>
            <a:ext cx="363538" cy="447675"/>
          </a:xfrm>
          <a:custGeom>
            <a:avLst/>
            <a:gdLst>
              <a:gd name="T0" fmla="*/ 2147483646 w 41"/>
              <a:gd name="T1" fmla="*/ 2147483646 h 50"/>
              <a:gd name="T2" fmla="*/ 2147483646 w 41"/>
              <a:gd name="T3" fmla="*/ 2147483646 h 50"/>
              <a:gd name="T4" fmla="*/ 2147483646 w 41"/>
              <a:gd name="T5" fmla="*/ 2147483646 h 50"/>
              <a:gd name="T6" fmla="*/ 0 w 41"/>
              <a:gd name="T7" fmla="*/ 2147483646 h 50"/>
              <a:gd name="T8" fmla="*/ 0 w 41"/>
              <a:gd name="T9" fmla="*/ 2147483646 h 50"/>
              <a:gd name="T10" fmla="*/ 2147483646 w 41"/>
              <a:gd name="T11" fmla="*/ 0 h 50"/>
              <a:gd name="T12" fmla="*/ 2147483646 w 41"/>
              <a:gd name="T13" fmla="*/ 0 h 50"/>
              <a:gd name="T14" fmla="*/ 2147483646 w 41"/>
              <a:gd name="T15" fmla="*/ 2147483646 h 50"/>
              <a:gd name="T16" fmla="*/ 2147483646 w 41"/>
              <a:gd name="T17" fmla="*/ 2147483646 h 50"/>
              <a:gd name="T18" fmla="*/ 2147483646 w 41"/>
              <a:gd name="T19" fmla="*/ 2147483646 h 50"/>
              <a:gd name="T20" fmla="*/ 2147483646 w 41"/>
              <a:gd name="T21" fmla="*/ 2147483646 h 50"/>
              <a:gd name="T22" fmla="*/ 2147483646 w 41"/>
              <a:gd name="T23" fmla="*/ 2147483646 h 50"/>
              <a:gd name="T24" fmla="*/ 2147483646 w 41"/>
              <a:gd name="T25" fmla="*/ 2147483646 h 50"/>
              <a:gd name="T26" fmla="*/ 2147483646 w 41"/>
              <a:gd name="T27" fmla="*/ 2147483646 h 50"/>
              <a:gd name="T28" fmla="*/ 2147483646 w 41"/>
              <a:gd name="T29" fmla="*/ 2147483646 h 50"/>
              <a:gd name="T30" fmla="*/ 2147483646 w 41"/>
              <a:gd name="T31" fmla="*/ 2147483646 h 50"/>
              <a:gd name="T32" fmla="*/ 2147483646 w 41"/>
              <a:gd name="T33" fmla="*/ 2147483646 h 50"/>
              <a:gd name="T34" fmla="*/ 2147483646 w 41"/>
              <a:gd name="T35" fmla="*/ 2147483646 h 50"/>
              <a:gd name="T36" fmla="*/ 2147483646 w 41"/>
              <a:gd name="T37" fmla="*/ 2147483646 h 50"/>
              <a:gd name="T38" fmla="*/ 2147483646 w 41"/>
              <a:gd name="T39" fmla="*/ 2147483646 h 50"/>
              <a:gd name="T40" fmla="*/ 2147483646 w 41"/>
              <a:gd name="T41" fmla="*/ 2147483646 h 50"/>
              <a:gd name="T42" fmla="*/ 2147483646 w 41"/>
              <a:gd name="T43" fmla="*/ 2147483646 h 50"/>
              <a:gd name="T44" fmla="*/ 2147483646 w 41"/>
              <a:gd name="T45" fmla="*/ 2147483646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 h="50">
                <a:moveTo>
                  <a:pt x="41" y="44"/>
                </a:moveTo>
                <a:cubicBezTo>
                  <a:pt x="41" y="47"/>
                  <a:pt x="38" y="50"/>
                  <a:pt x="35" y="50"/>
                </a:cubicBezTo>
                <a:cubicBezTo>
                  <a:pt x="5" y="50"/>
                  <a:pt x="5" y="50"/>
                  <a:pt x="5" y="50"/>
                </a:cubicBezTo>
                <a:cubicBezTo>
                  <a:pt x="2" y="50"/>
                  <a:pt x="0" y="47"/>
                  <a:pt x="0" y="44"/>
                </a:cubicBezTo>
                <a:cubicBezTo>
                  <a:pt x="0" y="5"/>
                  <a:pt x="0" y="5"/>
                  <a:pt x="0" y="5"/>
                </a:cubicBezTo>
                <a:cubicBezTo>
                  <a:pt x="0" y="2"/>
                  <a:pt x="2" y="0"/>
                  <a:pt x="5" y="0"/>
                </a:cubicBezTo>
                <a:cubicBezTo>
                  <a:pt x="35" y="0"/>
                  <a:pt x="35" y="0"/>
                  <a:pt x="35" y="0"/>
                </a:cubicBezTo>
                <a:cubicBezTo>
                  <a:pt x="38" y="0"/>
                  <a:pt x="41" y="2"/>
                  <a:pt x="41" y="5"/>
                </a:cubicBezTo>
                <a:lnTo>
                  <a:pt x="41" y="44"/>
                </a:lnTo>
                <a:close/>
                <a:moveTo>
                  <a:pt x="36" y="5"/>
                </a:moveTo>
                <a:cubicBezTo>
                  <a:pt x="36" y="5"/>
                  <a:pt x="36" y="4"/>
                  <a:pt x="35" y="4"/>
                </a:cubicBezTo>
                <a:cubicBezTo>
                  <a:pt x="5" y="4"/>
                  <a:pt x="5" y="4"/>
                  <a:pt x="5" y="4"/>
                </a:cubicBezTo>
                <a:cubicBezTo>
                  <a:pt x="5" y="4"/>
                  <a:pt x="4" y="5"/>
                  <a:pt x="4" y="5"/>
                </a:cubicBezTo>
                <a:cubicBezTo>
                  <a:pt x="4" y="40"/>
                  <a:pt x="4" y="40"/>
                  <a:pt x="4" y="40"/>
                </a:cubicBezTo>
                <a:cubicBezTo>
                  <a:pt x="4" y="40"/>
                  <a:pt x="5" y="41"/>
                  <a:pt x="5" y="41"/>
                </a:cubicBezTo>
                <a:cubicBezTo>
                  <a:pt x="35" y="41"/>
                  <a:pt x="35" y="41"/>
                  <a:pt x="35" y="41"/>
                </a:cubicBezTo>
                <a:cubicBezTo>
                  <a:pt x="36" y="41"/>
                  <a:pt x="36" y="40"/>
                  <a:pt x="36" y="40"/>
                </a:cubicBezTo>
                <a:lnTo>
                  <a:pt x="36" y="5"/>
                </a:lnTo>
                <a:close/>
                <a:moveTo>
                  <a:pt x="20" y="43"/>
                </a:moveTo>
                <a:cubicBezTo>
                  <a:pt x="19" y="43"/>
                  <a:pt x="18" y="44"/>
                  <a:pt x="18" y="45"/>
                </a:cubicBezTo>
                <a:cubicBezTo>
                  <a:pt x="18" y="46"/>
                  <a:pt x="19" y="48"/>
                  <a:pt x="20" y="48"/>
                </a:cubicBezTo>
                <a:cubicBezTo>
                  <a:pt x="22" y="48"/>
                  <a:pt x="23" y="46"/>
                  <a:pt x="23" y="45"/>
                </a:cubicBezTo>
                <a:cubicBezTo>
                  <a:pt x="23" y="44"/>
                  <a:pt x="22" y="43"/>
                  <a:pt x="20" y="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endParaRPr lang="zh-CN" altLang="en-US"/>
          </a:p>
        </p:txBody>
      </p:sp>
      <p:sp>
        <p:nvSpPr>
          <p:cNvPr id="62473" name="Oval 27"/>
          <p:cNvSpPr>
            <a:spLocks noChangeAspect="1" noChangeArrowheads="1"/>
          </p:cNvSpPr>
          <p:nvPr/>
        </p:nvSpPr>
        <p:spPr bwMode="auto">
          <a:xfrm>
            <a:off x="6892145" y="5176837"/>
            <a:ext cx="857250" cy="857250"/>
          </a:xfrm>
          <a:prstGeom prst="ellipse">
            <a:avLst/>
          </a:prstGeom>
          <a:solidFill>
            <a:srgbClr val="4886D8"/>
          </a:solidFill>
          <a:ln>
            <a:noFill/>
          </a:ln>
          <a:extLst>
            <a:ext uri="{91240B29-F687-4F45-9708-019B960494DF}">
              <a14:hiddenLine xmlns:a14="http://schemas.microsoft.com/office/drawing/2010/main" w="9525">
                <a:solidFill>
                  <a:srgbClr val="000000"/>
                </a:solidFill>
                <a:round/>
              </a14:hiddenLine>
            </a:ext>
          </a:extLst>
        </p:spPr>
        <p:txBody>
          <a:bodyPr anchor="ctr"/>
          <a:lstStyle>
            <a:lvl1pPr defTabSz="121729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729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729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100">
              <a:solidFill>
                <a:srgbClr val="FFFFFF"/>
              </a:solidFill>
            </a:endParaRPr>
          </a:p>
        </p:txBody>
      </p:sp>
      <p:sp>
        <p:nvSpPr>
          <p:cNvPr id="62474" name="Freeform 52"/>
          <p:cNvSpPr>
            <a:spLocks noEditPoints="1"/>
          </p:cNvSpPr>
          <p:nvPr/>
        </p:nvSpPr>
        <p:spPr bwMode="auto">
          <a:xfrm>
            <a:off x="7131857" y="5402262"/>
            <a:ext cx="377825" cy="406400"/>
          </a:xfrm>
          <a:custGeom>
            <a:avLst/>
            <a:gdLst>
              <a:gd name="T0" fmla="*/ 2147483646 w 67"/>
              <a:gd name="T1" fmla="*/ 2147483646 h 72"/>
              <a:gd name="T2" fmla="*/ 2147483646 w 67"/>
              <a:gd name="T3" fmla="*/ 2147483646 h 72"/>
              <a:gd name="T4" fmla="*/ 2147483646 w 67"/>
              <a:gd name="T5" fmla="*/ 2147483646 h 72"/>
              <a:gd name="T6" fmla="*/ 0 w 67"/>
              <a:gd name="T7" fmla="*/ 2147483646 h 72"/>
              <a:gd name="T8" fmla="*/ 0 w 67"/>
              <a:gd name="T9" fmla="*/ 2147483646 h 72"/>
              <a:gd name="T10" fmla="*/ 2147483646 w 67"/>
              <a:gd name="T11" fmla="*/ 2147483646 h 72"/>
              <a:gd name="T12" fmla="*/ 2147483646 w 67"/>
              <a:gd name="T13" fmla="*/ 2147483646 h 72"/>
              <a:gd name="T14" fmla="*/ 2147483646 w 67"/>
              <a:gd name="T15" fmla="*/ 2147483646 h 72"/>
              <a:gd name="T16" fmla="*/ 2147483646 w 67"/>
              <a:gd name="T17" fmla="*/ 0 h 72"/>
              <a:gd name="T18" fmla="*/ 2147483646 w 67"/>
              <a:gd name="T19" fmla="*/ 0 h 72"/>
              <a:gd name="T20" fmla="*/ 2147483646 w 67"/>
              <a:gd name="T21" fmla="*/ 2147483646 h 72"/>
              <a:gd name="T22" fmla="*/ 2147483646 w 67"/>
              <a:gd name="T23" fmla="*/ 2147483646 h 72"/>
              <a:gd name="T24" fmla="*/ 2147483646 w 67"/>
              <a:gd name="T25" fmla="*/ 2147483646 h 72"/>
              <a:gd name="T26" fmla="*/ 2147483646 w 67"/>
              <a:gd name="T27" fmla="*/ 2147483646 h 72"/>
              <a:gd name="T28" fmla="*/ 2147483646 w 67"/>
              <a:gd name="T29" fmla="*/ 0 h 72"/>
              <a:gd name="T30" fmla="*/ 2147483646 w 67"/>
              <a:gd name="T31" fmla="*/ 0 h 72"/>
              <a:gd name="T32" fmla="*/ 2147483646 w 67"/>
              <a:gd name="T33" fmla="*/ 2147483646 h 72"/>
              <a:gd name="T34" fmla="*/ 2147483646 w 67"/>
              <a:gd name="T35" fmla="*/ 2147483646 h 72"/>
              <a:gd name="T36" fmla="*/ 2147483646 w 67"/>
              <a:gd name="T37" fmla="*/ 2147483646 h 72"/>
              <a:gd name="T38" fmla="*/ 2147483646 w 67"/>
              <a:gd name="T39" fmla="*/ 2147483646 h 72"/>
              <a:gd name="T40" fmla="*/ 2147483646 w 67"/>
              <a:gd name="T41" fmla="*/ 2147483646 h 72"/>
              <a:gd name="T42" fmla="*/ 2147483646 w 67"/>
              <a:gd name="T43" fmla="*/ 2147483646 h 72"/>
              <a:gd name="T44" fmla="*/ 2147483646 w 67"/>
              <a:gd name="T45" fmla="*/ 2147483646 h 72"/>
              <a:gd name="T46" fmla="*/ 2147483646 w 67"/>
              <a:gd name="T47" fmla="*/ 2147483646 h 72"/>
              <a:gd name="T48" fmla="*/ 2147483646 w 67"/>
              <a:gd name="T49" fmla="*/ 2147483646 h 72"/>
              <a:gd name="T50" fmla="*/ 2147483646 w 67"/>
              <a:gd name="T51" fmla="*/ 2147483646 h 72"/>
              <a:gd name="T52" fmla="*/ 2147483646 w 67"/>
              <a:gd name="T53" fmla="*/ 2147483646 h 72"/>
              <a:gd name="T54" fmla="*/ 2147483646 w 67"/>
              <a:gd name="T55" fmla="*/ 2147483646 h 72"/>
              <a:gd name="T56" fmla="*/ 2147483646 w 67"/>
              <a:gd name="T57" fmla="*/ 2147483646 h 72"/>
              <a:gd name="T58" fmla="*/ 2147483646 w 67"/>
              <a:gd name="T59" fmla="*/ 2147483646 h 72"/>
              <a:gd name="T60" fmla="*/ 2147483646 w 67"/>
              <a:gd name="T61" fmla="*/ 2147483646 h 72"/>
              <a:gd name="T62" fmla="*/ 2147483646 w 67"/>
              <a:gd name="T63" fmla="*/ 2147483646 h 72"/>
              <a:gd name="T64" fmla="*/ 2147483646 w 67"/>
              <a:gd name="T65" fmla="*/ 2147483646 h 72"/>
              <a:gd name="T66" fmla="*/ 2147483646 w 67"/>
              <a:gd name="T67" fmla="*/ 2147483646 h 72"/>
              <a:gd name="T68" fmla="*/ 2147483646 w 67"/>
              <a:gd name="T69" fmla="*/ 2147483646 h 72"/>
              <a:gd name="T70" fmla="*/ 2147483646 w 67"/>
              <a:gd name="T71" fmla="*/ 2147483646 h 72"/>
              <a:gd name="T72" fmla="*/ 2147483646 w 67"/>
              <a:gd name="T73" fmla="*/ 2147483646 h 72"/>
              <a:gd name="T74" fmla="*/ 2147483646 w 67"/>
              <a:gd name="T75" fmla="*/ 2147483646 h 72"/>
              <a:gd name="T76" fmla="*/ 2147483646 w 67"/>
              <a:gd name="T77" fmla="*/ 2147483646 h 72"/>
              <a:gd name="T78" fmla="*/ 2147483646 w 67"/>
              <a:gd name="T79" fmla="*/ 2147483646 h 72"/>
              <a:gd name="T80" fmla="*/ 2147483646 w 67"/>
              <a:gd name="T81" fmla="*/ 2147483646 h 72"/>
              <a:gd name="T82" fmla="*/ 2147483646 w 67"/>
              <a:gd name="T83" fmla="*/ 2147483646 h 72"/>
              <a:gd name="T84" fmla="*/ 2147483646 w 67"/>
              <a:gd name="T85" fmla="*/ 2147483646 h 72"/>
              <a:gd name="T86" fmla="*/ 2147483646 w 67"/>
              <a:gd name="T87" fmla="*/ 2147483646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endParaRPr lang="zh-CN" altLang="en-US"/>
          </a:p>
        </p:txBody>
      </p:sp>
      <p:sp>
        <p:nvSpPr>
          <p:cNvPr id="62475" name="Oval 5"/>
          <p:cNvSpPr>
            <a:spLocks noChangeAspect="1" noChangeArrowheads="1"/>
          </p:cNvSpPr>
          <p:nvPr/>
        </p:nvSpPr>
        <p:spPr bwMode="auto">
          <a:xfrm>
            <a:off x="7861300" y="1985963"/>
            <a:ext cx="857250" cy="857250"/>
          </a:xfrm>
          <a:prstGeom prst="ellipse">
            <a:avLst/>
          </a:prstGeom>
          <a:solidFill>
            <a:srgbClr val="4886D8"/>
          </a:solidFill>
          <a:ln>
            <a:noFill/>
          </a:ln>
          <a:extLst>
            <a:ext uri="{91240B29-F687-4F45-9708-019B960494DF}">
              <a14:hiddenLine xmlns:a14="http://schemas.microsoft.com/office/drawing/2010/main" w="9525">
                <a:solidFill>
                  <a:srgbClr val="000000"/>
                </a:solidFill>
                <a:round/>
              </a14:hiddenLine>
            </a:ext>
          </a:extLst>
        </p:spPr>
        <p:txBody>
          <a:bodyPr anchor="ctr"/>
          <a:lstStyle>
            <a:lvl1pPr defTabSz="121729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729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729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729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729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en-US" altLang="zh-CN" sz="3100">
              <a:solidFill>
                <a:srgbClr val="FFFFFF"/>
              </a:solidFill>
            </a:endParaRPr>
          </a:p>
        </p:txBody>
      </p:sp>
      <p:sp>
        <p:nvSpPr>
          <p:cNvPr id="62476" name="Freeform 59"/>
          <p:cNvSpPr>
            <a:spLocks noEditPoints="1"/>
          </p:cNvSpPr>
          <p:nvPr/>
        </p:nvSpPr>
        <p:spPr bwMode="auto">
          <a:xfrm>
            <a:off x="8097838" y="2251075"/>
            <a:ext cx="384175" cy="328613"/>
          </a:xfrm>
          <a:custGeom>
            <a:avLst/>
            <a:gdLst>
              <a:gd name="T0" fmla="*/ 2147483646 w 64"/>
              <a:gd name="T1" fmla="*/ 2147483646 h 55"/>
              <a:gd name="T2" fmla="*/ 2147483646 w 64"/>
              <a:gd name="T3" fmla="*/ 2147483646 h 55"/>
              <a:gd name="T4" fmla="*/ 2147483646 w 64"/>
              <a:gd name="T5" fmla="*/ 2147483646 h 55"/>
              <a:gd name="T6" fmla="*/ 2147483646 w 64"/>
              <a:gd name="T7" fmla="*/ 2147483646 h 55"/>
              <a:gd name="T8" fmla="*/ 2147483646 w 64"/>
              <a:gd name="T9" fmla="*/ 2147483646 h 55"/>
              <a:gd name="T10" fmla="*/ 2147483646 w 64"/>
              <a:gd name="T11" fmla="*/ 2147483646 h 55"/>
              <a:gd name="T12" fmla="*/ 2147483646 w 64"/>
              <a:gd name="T13" fmla="*/ 2147483646 h 55"/>
              <a:gd name="T14" fmla="*/ 2147483646 w 64"/>
              <a:gd name="T15" fmla="*/ 2147483646 h 55"/>
              <a:gd name="T16" fmla="*/ 2147483646 w 64"/>
              <a:gd name="T17" fmla="*/ 2147483646 h 55"/>
              <a:gd name="T18" fmla="*/ 0 w 64"/>
              <a:gd name="T19" fmla="*/ 2147483646 h 55"/>
              <a:gd name="T20" fmla="*/ 2147483646 w 64"/>
              <a:gd name="T21" fmla="*/ 0 h 55"/>
              <a:gd name="T22" fmla="*/ 2147483646 w 64"/>
              <a:gd name="T23" fmla="*/ 2147483646 h 55"/>
              <a:gd name="T24" fmla="*/ 2147483646 w 64"/>
              <a:gd name="T25" fmla="*/ 2147483646 h 55"/>
              <a:gd name="T26" fmla="*/ 2147483646 w 64"/>
              <a:gd name="T27" fmla="*/ 2147483646 h 55"/>
              <a:gd name="T28" fmla="*/ 2147483646 w 64"/>
              <a:gd name="T29" fmla="*/ 2147483646 h 55"/>
              <a:gd name="T30" fmla="*/ 2147483646 w 64"/>
              <a:gd name="T31" fmla="*/ 2147483646 h 55"/>
              <a:gd name="T32" fmla="*/ 2147483646 w 64"/>
              <a:gd name="T33" fmla="*/ 2147483646 h 55"/>
              <a:gd name="T34" fmla="*/ 2147483646 w 64"/>
              <a:gd name="T35" fmla="*/ 2147483646 h 55"/>
              <a:gd name="T36" fmla="*/ 2147483646 w 64"/>
              <a:gd name="T37" fmla="*/ 2147483646 h 55"/>
              <a:gd name="T38" fmla="*/ 2147483646 w 64"/>
              <a:gd name="T39" fmla="*/ 2147483646 h 55"/>
              <a:gd name="T40" fmla="*/ 2147483646 w 64"/>
              <a:gd name="T41" fmla="*/ 2147483646 h 55"/>
              <a:gd name="T42" fmla="*/ 2147483646 w 64"/>
              <a:gd name="T43" fmla="*/ 2147483646 h 55"/>
              <a:gd name="T44" fmla="*/ 2147483646 w 64"/>
              <a:gd name="T45" fmla="*/ 2147483646 h 55"/>
              <a:gd name="T46" fmla="*/ 2147483646 w 64"/>
              <a:gd name="T47" fmla="*/ 2147483646 h 55"/>
              <a:gd name="T48" fmla="*/ 2147483646 w 64"/>
              <a:gd name="T49" fmla="*/ 2147483646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 h="55">
                <a:moveTo>
                  <a:pt x="32" y="46"/>
                </a:moveTo>
                <a:cubicBezTo>
                  <a:pt x="30" y="46"/>
                  <a:pt x="28" y="46"/>
                  <a:pt x="27" y="46"/>
                </a:cubicBezTo>
                <a:cubicBezTo>
                  <a:pt x="22" y="50"/>
                  <a:pt x="16" y="53"/>
                  <a:pt x="10" y="55"/>
                </a:cubicBezTo>
                <a:cubicBezTo>
                  <a:pt x="9" y="55"/>
                  <a:pt x="7" y="55"/>
                  <a:pt x="6" y="55"/>
                </a:cubicBezTo>
                <a:cubicBezTo>
                  <a:pt x="6" y="55"/>
                  <a:pt x="6" y="55"/>
                  <a:pt x="6" y="55"/>
                </a:cubicBezTo>
                <a:cubicBezTo>
                  <a:pt x="5" y="55"/>
                  <a:pt x="5" y="55"/>
                  <a:pt x="4" y="54"/>
                </a:cubicBezTo>
                <a:cubicBezTo>
                  <a:pt x="4" y="54"/>
                  <a:pt x="4" y="54"/>
                  <a:pt x="4" y="54"/>
                </a:cubicBezTo>
                <a:cubicBezTo>
                  <a:pt x="4" y="53"/>
                  <a:pt x="5" y="53"/>
                  <a:pt x="5" y="52"/>
                </a:cubicBezTo>
                <a:cubicBezTo>
                  <a:pt x="8" y="49"/>
                  <a:pt x="10" y="47"/>
                  <a:pt x="12" y="41"/>
                </a:cubicBezTo>
                <a:cubicBezTo>
                  <a:pt x="4" y="37"/>
                  <a:pt x="0" y="31"/>
                  <a:pt x="0" y="23"/>
                </a:cubicBezTo>
                <a:cubicBezTo>
                  <a:pt x="0" y="11"/>
                  <a:pt x="14" y="0"/>
                  <a:pt x="32" y="0"/>
                </a:cubicBezTo>
                <a:cubicBezTo>
                  <a:pt x="49" y="0"/>
                  <a:pt x="64" y="11"/>
                  <a:pt x="64" y="23"/>
                </a:cubicBezTo>
                <a:cubicBezTo>
                  <a:pt x="64" y="36"/>
                  <a:pt x="49" y="46"/>
                  <a:pt x="32" y="46"/>
                </a:cubicBezTo>
                <a:close/>
                <a:moveTo>
                  <a:pt x="4" y="23"/>
                </a:moveTo>
                <a:cubicBezTo>
                  <a:pt x="4" y="29"/>
                  <a:pt x="8" y="34"/>
                  <a:pt x="14" y="37"/>
                </a:cubicBezTo>
                <a:cubicBezTo>
                  <a:pt x="17" y="39"/>
                  <a:pt x="17" y="39"/>
                  <a:pt x="17" y="39"/>
                </a:cubicBezTo>
                <a:cubicBezTo>
                  <a:pt x="16" y="42"/>
                  <a:pt x="16" y="42"/>
                  <a:pt x="16" y="42"/>
                </a:cubicBezTo>
                <a:cubicBezTo>
                  <a:pt x="16" y="45"/>
                  <a:pt x="15" y="47"/>
                  <a:pt x="14" y="49"/>
                </a:cubicBezTo>
                <a:cubicBezTo>
                  <a:pt x="17" y="47"/>
                  <a:pt x="21" y="45"/>
                  <a:pt x="24" y="42"/>
                </a:cubicBezTo>
                <a:cubicBezTo>
                  <a:pt x="25" y="41"/>
                  <a:pt x="25" y="41"/>
                  <a:pt x="25" y="41"/>
                </a:cubicBezTo>
                <a:cubicBezTo>
                  <a:pt x="27" y="41"/>
                  <a:pt x="27" y="41"/>
                  <a:pt x="27" y="41"/>
                </a:cubicBezTo>
                <a:cubicBezTo>
                  <a:pt x="29" y="42"/>
                  <a:pt x="30" y="42"/>
                  <a:pt x="32" y="42"/>
                </a:cubicBezTo>
                <a:cubicBezTo>
                  <a:pt x="47" y="42"/>
                  <a:pt x="59" y="33"/>
                  <a:pt x="59" y="23"/>
                </a:cubicBezTo>
                <a:cubicBezTo>
                  <a:pt x="59" y="13"/>
                  <a:pt x="47" y="5"/>
                  <a:pt x="32" y="5"/>
                </a:cubicBezTo>
                <a:cubicBezTo>
                  <a:pt x="17" y="5"/>
                  <a:pt x="4" y="13"/>
                  <a:pt x="4" y="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endParaRPr lang="zh-CN" altLang="en-US"/>
          </a:p>
        </p:txBody>
      </p:sp>
      <p:sp>
        <p:nvSpPr>
          <p:cNvPr id="62477" name="矩形 15"/>
          <p:cNvSpPr>
            <a:spLocks noChangeArrowheads="1"/>
          </p:cNvSpPr>
          <p:nvPr/>
        </p:nvSpPr>
        <p:spPr bwMode="auto">
          <a:xfrm>
            <a:off x="3985146" y="2786335"/>
            <a:ext cx="4112691" cy="123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spcBef>
                <a:spcPct val="20000"/>
              </a:spcBef>
              <a:buNone/>
            </a:pPr>
            <a:r>
              <a:rPr lang="zh-CN" altLang="zh-CN" sz="3200" b="1" dirty="0">
                <a:solidFill>
                  <a:schemeClr val="tx1">
                    <a:lumMod val="65000"/>
                    <a:lumOff val="35000"/>
                  </a:schemeClr>
                </a:solidFill>
                <a:latin typeface="微软雅黑" panose="020B0503020204020204" pitchFamily="34" charset="-122"/>
                <a:ea typeface="微软雅黑" panose="020B0503020204020204" pitchFamily="34" charset="-122"/>
              </a:rPr>
              <a:t>“十</a:t>
            </a:r>
            <a:r>
              <a:rPr lang="zh-CN" altLang="en-US" sz="3200" b="1" dirty="0">
                <a:solidFill>
                  <a:schemeClr val="tx1">
                    <a:lumMod val="65000"/>
                    <a:lumOff val="35000"/>
                  </a:schemeClr>
                </a:solidFill>
                <a:latin typeface="微软雅黑" panose="020B0503020204020204" pitchFamily="34" charset="-122"/>
                <a:ea typeface="微软雅黑" panose="020B0503020204020204" pitchFamily="34" charset="-122"/>
              </a:rPr>
              <a:t>四</a:t>
            </a:r>
            <a:r>
              <a:rPr lang="zh-CN" altLang="zh-CN" sz="3200" b="1" dirty="0">
                <a:solidFill>
                  <a:schemeClr val="tx1">
                    <a:lumMod val="65000"/>
                    <a:lumOff val="35000"/>
                  </a:schemeClr>
                </a:solidFill>
                <a:latin typeface="微软雅黑" panose="020B0503020204020204" pitchFamily="34" charset="-122"/>
                <a:ea typeface="微软雅黑" panose="020B0503020204020204" pitchFamily="34" charset="-122"/>
              </a:rPr>
              <a:t>五”期间</a:t>
            </a:r>
            <a:endParaRPr lang="en-US" altLang="zh-CN" sz="32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eaLnBrk="1" hangingPunct="1">
              <a:lnSpc>
                <a:spcPct val="120000"/>
              </a:lnSpc>
              <a:spcBef>
                <a:spcPct val="20000"/>
              </a:spcBef>
              <a:buNone/>
            </a:pPr>
            <a:r>
              <a:rPr lang="zh-CN" altLang="zh-CN" sz="3200" b="1" dirty="0">
                <a:solidFill>
                  <a:schemeClr val="tx1">
                    <a:lumMod val="65000"/>
                    <a:lumOff val="35000"/>
                  </a:schemeClr>
                </a:solidFill>
                <a:latin typeface="微软雅黑" panose="020B0503020204020204" pitchFamily="34" charset="-122"/>
                <a:ea typeface="微软雅黑" panose="020B0503020204020204" pitchFamily="34" charset="-122"/>
              </a:rPr>
              <a:t>电子商务发展三大方向</a:t>
            </a:r>
            <a:endParaRPr lang="en-US" altLang="zh-CN" sz="3200" b="1" dirty="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62479" name="TextBox 13"/>
          <p:cNvSpPr txBox="1">
            <a:spLocks noChangeArrowheads="1"/>
          </p:cNvSpPr>
          <p:nvPr/>
        </p:nvSpPr>
        <p:spPr bwMode="auto">
          <a:xfrm>
            <a:off x="1878012" y="5392738"/>
            <a:ext cx="2333625" cy="5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buNone/>
            </a:pPr>
            <a:r>
              <a:rPr lang="zh-CN" altLang="zh-CN" sz="1600" dirty="0">
                <a:solidFill>
                  <a:srgbClr val="445469"/>
                </a:solidFill>
                <a:latin typeface="Arial" panose="020B0604020202090204" pitchFamily="34" charset="0"/>
                <a:ea typeface="微软雅黑" panose="020B0503020204020204" pitchFamily="34" charset="-122"/>
              </a:rPr>
              <a:t>借力网上丝绸之路</a:t>
            </a:r>
            <a:endParaRPr lang="en-US" altLang="zh-CN" sz="1600" dirty="0">
              <a:solidFill>
                <a:srgbClr val="445469"/>
              </a:solidFill>
              <a:latin typeface="Arial" panose="020B0604020202090204" pitchFamily="34" charset="0"/>
              <a:ea typeface="微软雅黑" panose="020B0503020204020204" pitchFamily="34" charset="-122"/>
            </a:endParaRPr>
          </a:p>
          <a:p>
            <a:pPr>
              <a:buNone/>
            </a:pPr>
            <a:r>
              <a:rPr lang="zh-CN" altLang="zh-CN" sz="1600" dirty="0">
                <a:solidFill>
                  <a:srgbClr val="445469"/>
                </a:solidFill>
                <a:latin typeface="Arial" panose="020B0604020202090204" pitchFamily="34" charset="0"/>
                <a:ea typeface="微软雅黑" panose="020B0503020204020204" pitchFamily="34" charset="-122"/>
              </a:rPr>
              <a:t>推动跨境电子商务</a:t>
            </a:r>
          </a:p>
        </p:txBody>
      </p:sp>
      <p:sp>
        <p:nvSpPr>
          <p:cNvPr id="62481" name="TextBox 13"/>
          <p:cNvSpPr txBox="1">
            <a:spLocks noChangeArrowheads="1"/>
          </p:cNvSpPr>
          <p:nvPr/>
        </p:nvSpPr>
        <p:spPr bwMode="auto">
          <a:xfrm>
            <a:off x="4859339" y="5381625"/>
            <a:ext cx="2333625"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None/>
            </a:pPr>
            <a:r>
              <a:rPr lang="zh-CN" altLang="en-US" sz="1600" dirty="0">
                <a:solidFill>
                  <a:srgbClr val="445469"/>
                </a:solidFill>
                <a:latin typeface="Arial" panose="020B0604020202090204" pitchFamily="34" charset="0"/>
                <a:ea typeface="微软雅黑" panose="020B0503020204020204" pitchFamily="34" charset="-122"/>
              </a:rPr>
              <a:t>线上线下齐发力</a:t>
            </a:r>
            <a:endParaRPr lang="en-US" altLang="zh-CN" sz="1600" dirty="0">
              <a:solidFill>
                <a:srgbClr val="445469"/>
              </a:solidFill>
              <a:latin typeface="Arial" panose="020B0604020202090204" pitchFamily="34" charset="0"/>
              <a:ea typeface="微软雅黑" panose="020B0503020204020204" pitchFamily="34" charset="-122"/>
            </a:endParaRPr>
          </a:p>
          <a:p>
            <a:pPr eaLnBrk="1" hangingPunct="1">
              <a:lnSpc>
                <a:spcPct val="100000"/>
              </a:lnSpc>
              <a:spcBef>
                <a:spcPct val="20000"/>
              </a:spcBef>
              <a:buNone/>
            </a:pPr>
            <a:r>
              <a:rPr lang="zh-CN" altLang="en-US" sz="1600" dirty="0">
                <a:solidFill>
                  <a:srgbClr val="445469"/>
                </a:solidFill>
                <a:latin typeface="Arial" panose="020B0604020202090204" pitchFamily="34" charset="0"/>
                <a:ea typeface="微软雅黑" panose="020B0503020204020204" pitchFamily="34" charset="-122"/>
                <a:sym typeface="Arial" panose="020B0604020202090204" pitchFamily="34" charset="0"/>
              </a:rPr>
              <a:t>移动电商将多元化发展</a:t>
            </a:r>
            <a:endParaRPr lang="en-US" altLang="zh-CN" sz="1600" dirty="0">
              <a:solidFill>
                <a:srgbClr val="445469"/>
              </a:solidFill>
              <a:latin typeface="Arial" panose="020B0604020202090204" pitchFamily="34" charset="0"/>
              <a:ea typeface="微软雅黑" panose="020B0503020204020204" pitchFamily="34" charset="-122"/>
              <a:sym typeface="Arial" panose="020B0604020202090204" pitchFamily="34" charset="0"/>
            </a:endParaRPr>
          </a:p>
        </p:txBody>
      </p:sp>
      <p:sp>
        <p:nvSpPr>
          <p:cNvPr id="62483" name="TextBox 13"/>
          <p:cNvSpPr txBox="1">
            <a:spLocks noChangeArrowheads="1"/>
          </p:cNvSpPr>
          <p:nvPr/>
        </p:nvSpPr>
        <p:spPr bwMode="auto">
          <a:xfrm>
            <a:off x="7941482" y="5381625"/>
            <a:ext cx="4000309"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None/>
            </a:pPr>
            <a:r>
              <a:rPr lang="zh-CN" altLang="zh-CN" sz="1600" dirty="0">
                <a:solidFill>
                  <a:srgbClr val="445469"/>
                </a:solidFill>
                <a:latin typeface="Arial" panose="020B0604020202090204" pitchFamily="34" charset="0"/>
                <a:ea typeface="微软雅黑" panose="020B0503020204020204" pitchFamily="34" charset="-122"/>
              </a:rPr>
              <a:t>依托“互联网</a:t>
            </a:r>
            <a:r>
              <a:rPr lang="en-US" altLang="zh-CN" sz="1600" dirty="0">
                <a:solidFill>
                  <a:srgbClr val="445469"/>
                </a:solidFill>
                <a:latin typeface="Arial" panose="020B0604020202090204" pitchFamily="34" charset="0"/>
                <a:ea typeface="微软雅黑" panose="020B0503020204020204" pitchFamily="34" charset="-122"/>
              </a:rPr>
              <a:t>+</a:t>
            </a:r>
            <a:r>
              <a:rPr lang="zh-CN" altLang="zh-CN" sz="1600" dirty="0">
                <a:solidFill>
                  <a:srgbClr val="445469"/>
                </a:solidFill>
                <a:latin typeface="Arial" panose="020B0604020202090204" pitchFamily="34" charset="0"/>
                <a:ea typeface="微软雅黑" panose="020B0503020204020204" pitchFamily="34" charset="-122"/>
              </a:rPr>
              <a:t>”战略</a:t>
            </a:r>
            <a:endParaRPr lang="en-US" altLang="zh-CN" sz="1600" dirty="0">
              <a:solidFill>
                <a:srgbClr val="445469"/>
              </a:solidFill>
              <a:latin typeface="Arial" panose="020B0604020202090204" pitchFamily="34" charset="0"/>
              <a:ea typeface="微软雅黑" panose="020B0503020204020204" pitchFamily="34" charset="-122"/>
            </a:endParaRPr>
          </a:p>
          <a:p>
            <a:pPr eaLnBrk="1" hangingPunct="1">
              <a:lnSpc>
                <a:spcPct val="100000"/>
              </a:lnSpc>
              <a:spcBef>
                <a:spcPct val="20000"/>
              </a:spcBef>
              <a:buNone/>
            </a:pPr>
            <a:r>
              <a:rPr lang="zh-CN" altLang="zh-CN" sz="1600" dirty="0">
                <a:solidFill>
                  <a:srgbClr val="445469"/>
                </a:solidFill>
                <a:latin typeface="Arial" panose="020B0604020202090204" pitchFamily="34" charset="0"/>
                <a:ea typeface="微软雅黑" panose="020B0503020204020204" pitchFamily="34" charset="-122"/>
              </a:rPr>
              <a:t>构建“互联网</a:t>
            </a:r>
            <a:r>
              <a:rPr lang="en-US" altLang="zh-CN" sz="1600" dirty="0">
                <a:solidFill>
                  <a:srgbClr val="445469"/>
                </a:solidFill>
                <a:latin typeface="Arial" panose="020B0604020202090204" pitchFamily="34" charset="0"/>
                <a:ea typeface="微软雅黑" panose="020B0503020204020204" pitchFamily="34" charset="-122"/>
              </a:rPr>
              <a:t>+</a:t>
            </a:r>
            <a:r>
              <a:rPr lang="zh-CN" altLang="zh-CN" sz="1600" dirty="0">
                <a:solidFill>
                  <a:srgbClr val="445469"/>
                </a:solidFill>
                <a:latin typeface="Arial" panose="020B0604020202090204" pitchFamily="34" charset="0"/>
                <a:ea typeface="微软雅黑" panose="020B0503020204020204" pitchFamily="34" charset="-122"/>
              </a:rPr>
              <a:t>农村”的农村电子商务格局</a:t>
            </a:r>
            <a:endParaRPr lang="en-US" altLang="zh-CN" sz="1600" dirty="0">
              <a:solidFill>
                <a:srgbClr val="445469"/>
              </a:solidFill>
              <a:latin typeface="Arial" panose="020B0604020202090204" pitchFamily="34" charset="0"/>
              <a:ea typeface="微软雅黑" panose="020B0503020204020204" pitchFamily="34" charset="-122"/>
              <a:sym typeface="Arial" panose="020B060402020209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pic>
        <p:nvPicPr>
          <p:cNvPr id="8194" name="图片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075" y="354013"/>
            <a:ext cx="748188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矩形 6"/>
          <p:cNvSpPr>
            <a:spLocks noChangeArrowheads="1"/>
          </p:cNvSpPr>
          <p:nvPr/>
        </p:nvSpPr>
        <p:spPr bwMode="auto">
          <a:xfrm>
            <a:off x="0" y="4902200"/>
            <a:ext cx="12192000" cy="195580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8196" name="文本框 8"/>
          <p:cNvSpPr txBox="1">
            <a:spLocks noChangeArrowheads="1"/>
          </p:cNvSpPr>
          <p:nvPr/>
        </p:nvSpPr>
        <p:spPr bwMode="auto">
          <a:xfrm>
            <a:off x="163513" y="1571625"/>
            <a:ext cx="1495425"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en-US" altLang="zh-CN" sz="34400" b="1" dirty="0">
                <a:solidFill>
                  <a:srgbClr val="1C4885"/>
                </a:solidFill>
                <a:latin typeface="微软雅黑" panose="020B0503020204020204" pitchFamily="34" charset="-122"/>
                <a:ea typeface="微软雅黑" panose="020B0503020204020204" pitchFamily="34" charset="-122"/>
              </a:rPr>
              <a:t>2</a:t>
            </a:r>
            <a:endParaRPr lang="zh-CN" altLang="en-US" sz="34400" b="1" dirty="0">
              <a:solidFill>
                <a:srgbClr val="1C4885"/>
              </a:solidFill>
              <a:latin typeface="微软雅黑" panose="020B0503020204020204" pitchFamily="34" charset="-122"/>
              <a:ea typeface="微软雅黑" panose="020B0503020204020204" pitchFamily="34" charset="-122"/>
            </a:endParaRPr>
          </a:p>
        </p:txBody>
      </p:sp>
      <p:grpSp>
        <p:nvGrpSpPr>
          <p:cNvPr id="8197" name="组合 13"/>
          <p:cNvGrpSpPr>
            <a:grpSpLocks noChangeAspect="1"/>
          </p:cNvGrpSpPr>
          <p:nvPr/>
        </p:nvGrpSpPr>
        <p:grpSpPr bwMode="auto">
          <a:xfrm>
            <a:off x="6804025" y="3178175"/>
            <a:ext cx="5578475" cy="3481388"/>
            <a:chOff x="0" y="0"/>
            <a:chExt cx="5324473" cy="3322983"/>
          </a:xfrm>
        </p:grpSpPr>
        <p:pic>
          <p:nvPicPr>
            <p:cNvPr id="8201" name="图片 14"/>
            <p:cNvPicPr>
              <a:picLocks noChangeAspect="1" noChangeArrowheads="1"/>
            </p:cNvPicPr>
            <p:nvPr/>
          </p:nvPicPr>
          <p:blipFill>
            <a:blip r:embed="rId3">
              <a:extLst>
                <a:ext uri="{28A0092B-C50C-407E-A947-70E740481C1C}">
                  <a14:useLocalDpi xmlns:a14="http://schemas.microsoft.com/office/drawing/2010/main" val="0"/>
                </a:ext>
              </a:extLst>
            </a:blip>
            <a:srcRect b="52040"/>
            <a:stretch>
              <a:fillRect/>
            </a:stretch>
          </p:blipFill>
          <p:spPr bwMode="auto">
            <a:xfrm>
              <a:off x="6344" y="0"/>
              <a:ext cx="5318129" cy="16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图片 15"/>
            <p:cNvPicPr>
              <a:picLocks noChangeAspect="1" noChangeArrowheads="1"/>
            </p:cNvPicPr>
            <p:nvPr/>
          </p:nvPicPr>
          <p:blipFill>
            <a:blip r:embed="rId3">
              <a:extLst>
                <a:ext uri="{28A0092B-C50C-407E-A947-70E740481C1C}">
                  <a14:useLocalDpi xmlns:a14="http://schemas.microsoft.com/office/drawing/2010/main" val="0"/>
                </a:ext>
              </a:extLst>
            </a:blip>
            <a:srcRect t="50633" r="2628"/>
            <a:stretch>
              <a:fillRect/>
            </a:stretch>
          </p:blipFill>
          <p:spPr bwMode="auto">
            <a:xfrm>
              <a:off x="0" y="1632435"/>
              <a:ext cx="5178427" cy="169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矩形 16"/>
          <p:cNvSpPr>
            <a:spLocks noChangeArrowheads="1"/>
          </p:cNvSpPr>
          <p:nvPr/>
        </p:nvSpPr>
        <p:spPr bwMode="auto">
          <a:xfrm>
            <a:off x="2886075" y="5011738"/>
            <a:ext cx="8728075" cy="16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50000"/>
              </a:lnSpc>
              <a:spcBef>
                <a:spcPts val="0"/>
              </a:spcBef>
              <a:buNone/>
            </a:pPr>
            <a:r>
              <a:rPr lang="zh-CN" altLang="en-US" sz="1400" dirty="0">
                <a:solidFill>
                  <a:schemeClr val="bg1"/>
                </a:solidFill>
                <a:latin typeface="微软雅黑" panose="020B0503020204020204" pitchFamily="34" charset="-122"/>
                <a:ea typeface="微软雅黑" panose="020B0503020204020204" pitchFamily="34" charset="-122"/>
                <a:sym typeface="Arial" panose="020B0604020202090204" pitchFamily="34" charset="0"/>
              </a:rPr>
              <a:t>任务描述：</a:t>
            </a:r>
            <a:r>
              <a:rPr lang="zh-CN" altLang="zh-CN" sz="1400" dirty="0">
                <a:solidFill>
                  <a:schemeClr val="bg1"/>
                </a:solidFill>
                <a:latin typeface="微软雅黑" panose="020B0503020204020204" pitchFamily="34" charset="-122"/>
                <a:ea typeface="微软雅黑" panose="020B0503020204020204" pitchFamily="34" charset="-122"/>
              </a:rPr>
              <a:t>近年来，随着相关政策性红利的不断释放，移动互联网、智能物流等相关技术快速提升的背景下，围绕跨境电子商务产业逐渐形成了新的庞大的经济链，并带动国内产业</a:t>
            </a:r>
            <a:r>
              <a:rPr lang="en-US" altLang="zh-CN" sz="1400" dirty="0">
                <a:solidFill>
                  <a:schemeClr val="bg1"/>
                </a:solidFill>
                <a:latin typeface="微软雅黑" panose="020B0503020204020204" pitchFamily="34" charset="-122"/>
                <a:ea typeface="微软雅黑" panose="020B0503020204020204" pitchFamily="34" charset="-122"/>
              </a:rPr>
              <a:t>转型</a:t>
            </a:r>
            <a:r>
              <a:rPr lang="zh-CN" altLang="zh-CN" sz="1400" dirty="0">
                <a:solidFill>
                  <a:schemeClr val="bg1"/>
                </a:solidFill>
                <a:latin typeface="微软雅黑" panose="020B0503020204020204" pitchFamily="34" charset="-122"/>
                <a:ea typeface="微软雅黑" panose="020B0503020204020204" pitchFamily="34" charset="-122"/>
              </a:rPr>
              <a:t>升级，在一定程度上成为我国经济社会转型发展的一个突破口。那么，什么是跨境电子商务？它是怎么开展实施的？国内又有哪些做得好的企业呢？本任务将带你去探索跨境电子商务的世界，了解跨境电子商务的商业模式及其成功的应用案例，帮助你更好地了解跨境电子商务这一新的领域。</a:t>
            </a:r>
          </a:p>
        </p:txBody>
      </p:sp>
      <p:sp>
        <p:nvSpPr>
          <p:cNvPr id="8199" name="文本框 17"/>
          <p:cNvSpPr/>
          <p:nvPr/>
        </p:nvSpPr>
        <p:spPr bwMode="auto">
          <a:xfrm>
            <a:off x="341313" y="4933950"/>
            <a:ext cx="2155825" cy="881063"/>
          </a:xfrm>
          <a:custGeom>
            <a:avLst/>
            <a:gdLst>
              <a:gd name="T0" fmla="*/ 351781 w 2156102"/>
              <a:gd name="T1" fmla="*/ 0 h 880167"/>
              <a:gd name="T2" fmla="*/ 1116046 w 2156102"/>
              <a:gd name="T3" fmla="*/ 0 h 880167"/>
              <a:gd name="T4" fmla="*/ 791076 w 2156102"/>
              <a:gd name="T5" fmla="*/ 295807 h 880167"/>
              <a:gd name="T6" fmla="*/ 791076 w 2156102"/>
              <a:gd name="T7" fmla="*/ 308732 h 880167"/>
              <a:gd name="T8" fmla="*/ 2153609 w 2156102"/>
              <a:gd name="T9" fmla="*/ 308732 h 880167"/>
              <a:gd name="T10" fmla="*/ 2153609 w 2156102"/>
              <a:gd name="T11" fmla="*/ 888264 h 880167"/>
              <a:gd name="T12" fmla="*/ 0 w 2156102"/>
              <a:gd name="T13" fmla="*/ 888264 h 880167"/>
              <a:gd name="T14" fmla="*/ 0 w 2156102"/>
              <a:gd name="T15" fmla="*/ 341048 h 880167"/>
              <a:gd name="T16" fmla="*/ 351781 w 2156102"/>
              <a:gd name="T17" fmla="*/ 0 h 8801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56102" h="880167">
                <a:moveTo>
                  <a:pt x="352186" y="0"/>
                </a:moveTo>
                <a:lnTo>
                  <a:pt x="1117336" y="0"/>
                </a:lnTo>
                <a:lnTo>
                  <a:pt x="791994" y="293110"/>
                </a:lnTo>
                <a:lnTo>
                  <a:pt x="791994" y="305918"/>
                </a:lnTo>
                <a:lnTo>
                  <a:pt x="2156102" y="305918"/>
                </a:lnTo>
                <a:lnTo>
                  <a:pt x="2156102" y="880167"/>
                </a:lnTo>
                <a:lnTo>
                  <a:pt x="0" y="880167"/>
                </a:lnTo>
                <a:lnTo>
                  <a:pt x="0" y="337940"/>
                </a:lnTo>
                <a:lnTo>
                  <a:pt x="352186"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200" name="文本框 12"/>
          <p:cNvSpPr txBox="1">
            <a:spLocks noChangeArrowheads="1"/>
          </p:cNvSpPr>
          <p:nvPr/>
        </p:nvSpPr>
        <p:spPr bwMode="auto">
          <a:xfrm>
            <a:off x="2884488" y="3587750"/>
            <a:ext cx="9029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6000" b="1" dirty="0">
                <a:solidFill>
                  <a:srgbClr val="1C4885"/>
                </a:solidFill>
                <a:latin typeface="微软雅黑" panose="020B0503020204020204" pitchFamily="34" charset="-122"/>
                <a:ea typeface="微软雅黑" panose="020B0503020204020204" pitchFamily="34" charset="-122"/>
              </a:rPr>
              <a:t>任务一 跨境电子商务</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文本框 10"/>
          <p:cNvSpPr txBox="1">
            <a:spLocks noChangeArrowheads="1"/>
          </p:cNvSpPr>
          <p:nvPr/>
        </p:nvSpPr>
        <p:spPr bwMode="auto">
          <a:xfrm>
            <a:off x="174625" y="220663"/>
            <a:ext cx="11210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2400" b="1" dirty="0">
                <a:latin typeface="微软雅黑" panose="020B0503020204020204" pitchFamily="34" charset="-122"/>
                <a:ea typeface="微软雅黑" panose="020B0503020204020204" pitchFamily="34" charset="-122"/>
                <a:sym typeface="Arial" panose="020B0604020202090204" pitchFamily="34" charset="0"/>
              </a:rPr>
              <a:t>任务描述：</a:t>
            </a:r>
            <a:r>
              <a:rPr lang="zh-CN" altLang="zh-CN" sz="2400" b="1" dirty="0">
                <a:latin typeface="微软雅黑" panose="020B0503020204020204" pitchFamily="34" charset="-122"/>
                <a:ea typeface="微软雅黑" panose="020B0503020204020204" pitchFamily="34" charset="-122"/>
              </a:rPr>
              <a:t>认识</a:t>
            </a:r>
            <a:r>
              <a:rPr lang="zh-CN" altLang="en-US" sz="2400" b="1" dirty="0">
                <a:latin typeface="微软雅黑" panose="020B0503020204020204" pitchFamily="34" charset="-122"/>
                <a:ea typeface="微软雅黑" panose="020B0503020204020204" pitchFamily="34" charset="-122"/>
              </a:rPr>
              <a:t>跨境</a:t>
            </a:r>
            <a:r>
              <a:rPr lang="zh-CN" altLang="zh-CN" sz="2400" b="1" dirty="0">
                <a:latin typeface="微软雅黑" panose="020B0503020204020204" pitchFamily="34" charset="-122"/>
                <a:ea typeface="微软雅黑" panose="020B0503020204020204" pitchFamily="34" charset="-122"/>
              </a:rPr>
              <a:t>电子商务</a:t>
            </a:r>
            <a:endParaRPr lang="zh-CN" altLang="en-US" sz="2400" b="1" dirty="0">
              <a:latin typeface="微软雅黑" panose="020B0503020204020204" pitchFamily="34" charset="-122"/>
              <a:ea typeface="微软雅黑" panose="020B0503020204020204" pitchFamily="34" charset="-122"/>
            </a:endParaRPr>
          </a:p>
        </p:txBody>
      </p:sp>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9220" name="半闭框 4"/>
          <p:cNvSpPr/>
          <p:nvPr/>
        </p:nvSpPr>
        <p:spPr bwMode="auto">
          <a:xfrm rot="10800000">
            <a:off x="5078413" y="4924425"/>
            <a:ext cx="433387" cy="412750"/>
          </a:xfrm>
          <a:custGeom>
            <a:avLst/>
            <a:gdLst>
              <a:gd name="T0" fmla="*/ 0 w 434745"/>
              <a:gd name="T1" fmla="*/ 0 h 340467"/>
              <a:gd name="T2" fmla="*/ 422674 w 434745"/>
              <a:gd name="T3" fmla="*/ 0 h 340467"/>
              <a:gd name="T4" fmla="*/ 305934 w 434745"/>
              <a:gd name="T5" fmla="*/ 164915 h 340467"/>
              <a:gd name="T6" fmla="*/ 110338 w 434745"/>
              <a:gd name="T7" fmla="*/ 164915 h 340467"/>
              <a:gd name="T8" fmla="*/ 110338 w 434745"/>
              <a:gd name="T9" fmla="*/ 441233 h 340467"/>
              <a:gd name="T10" fmla="*/ 0 w 434745"/>
              <a:gd name="T11" fmla="*/ 597103 h 340467"/>
              <a:gd name="T12" fmla="*/ 0 w 434745"/>
              <a:gd name="T13" fmla="*/ 0 h 34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4745" h="340467">
                <a:moveTo>
                  <a:pt x="0" y="0"/>
                </a:moveTo>
                <a:lnTo>
                  <a:pt x="434745" y="0"/>
                </a:lnTo>
                <a:lnTo>
                  <a:pt x="314673" y="94034"/>
                </a:lnTo>
                <a:lnTo>
                  <a:pt x="113488" y="94034"/>
                </a:lnTo>
                <a:lnTo>
                  <a:pt x="113488" y="251590"/>
                </a:lnTo>
                <a:lnTo>
                  <a:pt x="0" y="340467"/>
                </a:lnTo>
                <a:lnTo>
                  <a:pt x="0" y="0"/>
                </a:lnTo>
                <a:close/>
              </a:path>
            </a:pathLst>
          </a:custGeom>
          <a:solidFill>
            <a:srgbClr val="1C4885"/>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9221" name="半闭框 5"/>
          <p:cNvSpPr/>
          <p:nvPr/>
        </p:nvSpPr>
        <p:spPr bwMode="auto">
          <a:xfrm rot="10800000">
            <a:off x="5140325" y="4953000"/>
            <a:ext cx="563563" cy="536575"/>
          </a:xfrm>
          <a:custGeom>
            <a:avLst/>
            <a:gdLst>
              <a:gd name="T0" fmla="*/ 0 w 564153"/>
              <a:gd name="T1" fmla="*/ 0 h 441812"/>
              <a:gd name="T2" fmla="*/ 558865 w 564153"/>
              <a:gd name="T3" fmla="*/ 0 h 441812"/>
              <a:gd name="T4" fmla="*/ 404513 w 564153"/>
              <a:gd name="T5" fmla="*/ 221911 h 441812"/>
              <a:gd name="T6" fmla="*/ 145888 w 564153"/>
              <a:gd name="T7" fmla="*/ 221911 h 441812"/>
              <a:gd name="T8" fmla="*/ 145888 w 564153"/>
              <a:gd name="T9" fmla="*/ 593725 h 441812"/>
              <a:gd name="T10" fmla="*/ 0 w 564153"/>
              <a:gd name="T11" fmla="*/ 803463 h 441812"/>
              <a:gd name="T12" fmla="*/ 0 w 564153"/>
              <a:gd name="T13" fmla="*/ 0 h 4418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4153" h="441812">
                <a:moveTo>
                  <a:pt x="0" y="0"/>
                </a:moveTo>
                <a:lnTo>
                  <a:pt x="564153" y="0"/>
                </a:lnTo>
                <a:lnTo>
                  <a:pt x="408340" y="122024"/>
                </a:lnTo>
                <a:lnTo>
                  <a:pt x="147269" y="122024"/>
                </a:lnTo>
                <a:lnTo>
                  <a:pt x="147269" y="326479"/>
                </a:lnTo>
                <a:lnTo>
                  <a:pt x="0" y="441812"/>
                </a:lnTo>
                <a:lnTo>
                  <a:pt x="0" y="0"/>
                </a:lnTo>
                <a:close/>
              </a:path>
            </a:pathLst>
          </a:custGeom>
          <a:solidFill>
            <a:srgbClr val="ADBACA"/>
          </a:solidFill>
          <a:ln w="12700" cap="flat" cmpd="sng">
            <a:solidFill>
              <a:srgbClr val="ADBACA"/>
            </a:solidFill>
            <a:round/>
          </a:ln>
        </p:spPr>
        <p:txBody>
          <a:bodyPr anchor="ctr"/>
          <a:lstStyle/>
          <a:p>
            <a:endParaRPr lang="zh-CN" altLang="en-US"/>
          </a:p>
        </p:txBody>
      </p:sp>
      <p:sp>
        <p:nvSpPr>
          <p:cNvPr id="9222" name="矩形 6"/>
          <p:cNvSpPr>
            <a:spLocks noChangeArrowheads="1"/>
          </p:cNvSpPr>
          <p:nvPr/>
        </p:nvSpPr>
        <p:spPr bwMode="auto">
          <a:xfrm>
            <a:off x="6353175" y="1946275"/>
            <a:ext cx="4551363" cy="342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50000"/>
              </a:lnSpc>
              <a:buNone/>
            </a:pPr>
            <a:r>
              <a:rPr lang="zh-CN" altLang="zh-CN" sz="1600" dirty="0">
                <a:solidFill>
                  <a:srgbClr val="445469"/>
                </a:solidFill>
                <a:latin typeface="微软雅黑" panose="020B0503020204020204" pitchFamily="34" charset="-122"/>
                <a:ea typeface="微软雅黑" panose="020B0503020204020204" pitchFamily="34" charset="-122"/>
              </a:rPr>
              <a:t>（</a:t>
            </a:r>
            <a:r>
              <a:rPr lang="en-US" altLang="zh-CN" sz="1600" dirty="0">
                <a:solidFill>
                  <a:srgbClr val="445469"/>
                </a:solidFill>
                <a:latin typeface="微软雅黑" panose="020B0503020204020204" pitchFamily="34" charset="-122"/>
                <a:ea typeface="微软雅黑" panose="020B0503020204020204" pitchFamily="34" charset="-122"/>
              </a:rPr>
              <a:t>1</a:t>
            </a:r>
            <a:r>
              <a:rPr lang="zh-CN" altLang="zh-CN" sz="1600" dirty="0">
                <a:solidFill>
                  <a:srgbClr val="445469"/>
                </a:solidFill>
                <a:latin typeface="微软雅黑" panose="020B0503020204020204" pitchFamily="34" charset="-122"/>
                <a:ea typeface="微软雅黑" panose="020B0503020204020204" pitchFamily="34" charset="-122"/>
              </a:rPr>
              <a:t>）什么是跨境电子商务？</a:t>
            </a:r>
          </a:p>
          <a:p>
            <a:pPr>
              <a:lnSpc>
                <a:spcPct val="150000"/>
              </a:lnSpc>
              <a:buNone/>
            </a:pPr>
            <a:r>
              <a:rPr lang="zh-CN" altLang="zh-CN" sz="1600" dirty="0">
                <a:solidFill>
                  <a:srgbClr val="445469"/>
                </a:solidFill>
                <a:latin typeface="微软雅黑" panose="020B0503020204020204" pitchFamily="34" charset="-122"/>
                <a:ea typeface="微软雅黑" panose="020B0503020204020204" pitchFamily="34" charset="-122"/>
              </a:rPr>
              <a:t>（</a:t>
            </a:r>
            <a:r>
              <a:rPr lang="en-US" altLang="zh-CN" sz="1600" dirty="0">
                <a:solidFill>
                  <a:srgbClr val="445469"/>
                </a:solidFill>
                <a:latin typeface="微软雅黑" panose="020B0503020204020204" pitchFamily="34" charset="-122"/>
                <a:ea typeface="微软雅黑" panose="020B0503020204020204" pitchFamily="34" charset="-122"/>
              </a:rPr>
              <a:t>2</a:t>
            </a:r>
            <a:r>
              <a:rPr lang="zh-CN" altLang="zh-CN" sz="1600" dirty="0">
                <a:solidFill>
                  <a:srgbClr val="445469"/>
                </a:solidFill>
                <a:latin typeface="微软雅黑" panose="020B0503020204020204" pitchFamily="34" charset="-122"/>
                <a:ea typeface="微软雅黑" panose="020B0503020204020204" pitchFamily="34" charset="-122"/>
              </a:rPr>
              <a:t>）分析探讨跨境电子商务生态圈的构成。</a:t>
            </a:r>
          </a:p>
          <a:p>
            <a:pPr>
              <a:lnSpc>
                <a:spcPct val="150000"/>
              </a:lnSpc>
              <a:buNone/>
            </a:pPr>
            <a:r>
              <a:rPr lang="zh-CN" altLang="zh-CN" sz="1600" dirty="0">
                <a:solidFill>
                  <a:srgbClr val="445469"/>
                </a:solidFill>
                <a:latin typeface="微软雅黑" panose="020B0503020204020204" pitchFamily="34" charset="-122"/>
                <a:ea typeface="微软雅黑" panose="020B0503020204020204" pitchFamily="34" charset="-122"/>
              </a:rPr>
              <a:t>（</a:t>
            </a:r>
            <a:r>
              <a:rPr lang="en-US" altLang="zh-CN" sz="1600" dirty="0">
                <a:solidFill>
                  <a:srgbClr val="445469"/>
                </a:solidFill>
                <a:latin typeface="微软雅黑" panose="020B0503020204020204" pitchFamily="34" charset="-122"/>
                <a:ea typeface="微软雅黑" panose="020B0503020204020204" pitchFamily="34" charset="-122"/>
              </a:rPr>
              <a:t>3</a:t>
            </a:r>
            <a:r>
              <a:rPr lang="zh-CN" altLang="zh-CN" sz="1600" dirty="0">
                <a:solidFill>
                  <a:srgbClr val="445469"/>
                </a:solidFill>
                <a:latin typeface="微软雅黑" panose="020B0503020204020204" pitchFamily="34" charset="-122"/>
                <a:ea typeface="微软雅黑" panose="020B0503020204020204" pitchFamily="34" charset="-122"/>
              </a:rPr>
              <a:t>）跨境电子商务有哪些成功的商业模式？各自有什么特点？</a:t>
            </a:r>
          </a:p>
          <a:p>
            <a:pPr>
              <a:lnSpc>
                <a:spcPct val="150000"/>
              </a:lnSpc>
              <a:buNone/>
            </a:pPr>
            <a:r>
              <a:rPr lang="zh-CN" altLang="zh-CN" sz="1600" dirty="0">
                <a:solidFill>
                  <a:srgbClr val="445469"/>
                </a:solidFill>
                <a:latin typeface="微软雅黑" panose="020B0503020204020204" pitchFamily="34" charset="-122"/>
                <a:ea typeface="微软雅黑" panose="020B0503020204020204" pitchFamily="34" charset="-122"/>
              </a:rPr>
              <a:t>（</a:t>
            </a:r>
            <a:r>
              <a:rPr lang="en-US" altLang="zh-CN" sz="1600" dirty="0">
                <a:solidFill>
                  <a:srgbClr val="445469"/>
                </a:solidFill>
                <a:latin typeface="微软雅黑" panose="020B0503020204020204" pitchFamily="34" charset="-122"/>
                <a:ea typeface="微软雅黑" panose="020B0503020204020204" pitchFamily="34" charset="-122"/>
              </a:rPr>
              <a:t>4</a:t>
            </a:r>
            <a:r>
              <a:rPr lang="zh-CN" altLang="zh-CN" sz="1600" dirty="0">
                <a:solidFill>
                  <a:srgbClr val="445469"/>
                </a:solidFill>
                <a:latin typeface="微软雅黑" panose="020B0503020204020204" pitchFamily="34" charset="-122"/>
                <a:ea typeface="微软雅黑" panose="020B0503020204020204" pitchFamily="34" charset="-122"/>
              </a:rPr>
              <a:t>）目前国内有哪些典型的跨境电子商务企业？它们是怎么开展业务的？</a:t>
            </a:r>
          </a:p>
          <a:p>
            <a:pPr>
              <a:lnSpc>
                <a:spcPct val="150000"/>
              </a:lnSpc>
              <a:buNone/>
            </a:pPr>
            <a:r>
              <a:rPr lang="zh-CN" altLang="zh-CN" sz="1600" dirty="0">
                <a:solidFill>
                  <a:srgbClr val="445469"/>
                </a:solidFill>
                <a:latin typeface="微软雅黑" panose="020B0503020204020204" pitchFamily="34" charset="-122"/>
                <a:ea typeface="微软雅黑" panose="020B0503020204020204" pitchFamily="34" charset="-122"/>
              </a:rPr>
              <a:t>（</a:t>
            </a:r>
            <a:r>
              <a:rPr lang="en-US" altLang="zh-CN" sz="1600" dirty="0">
                <a:solidFill>
                  <a:srgbClr val="445469"/>
                </a:solidFill>
                <a:latin typeface="微软雅黑" panose="020B0503020204020204" pitchFamily="34" charset="-122"/>
                <a:ea typeface="微软雅黑" panose="020B0503020204020204" pitchFamily="34" charset="-122"/>
              </a:rPr>
              <a:t>5</a:t>
            </a:r>
            <a:r>
              <a:rPr lang="zh-CN" altLang="zh-CN" sz="1600" dirty="0">
                <a:solidFill>
                  <a:srgbClr val="445469"/>
                </a:solidFill>
                <a:latin typeface="微软雅黑" panose="020B0503020204020204" pitchFamily="34" charset="-122"/>
                <a:ea typeface="微软雅黑" panose="020B0503020204020204" pitchFamily="34" charset="-122"/>
              </a:rPr>
              <a:t>）对于国内买家，目前有哪些典型的跨境购（海淘）网站？它们各自有何特色？</a:t>
            </a:r>
          </a:p>
        </p:txBody>
      </p:sp>
      <p:sp>
        <p:nvSpPr>
          <p:cNvPr id="9223" name="矩形 9"/>
          <p:cNvSpPr>
            <a:spLocks noChangeArrowheads="1"/>
          </p:cNvSpPr>
          <p:nvPr/>
        </p:nvSpPr>
        <p:spPr bwMode="auto">
          <a:xfrm>
            <a:off x="6353175" y="1347788"/>
            <a:ext cx="4551363" cy="481012"/>
          </a:xfrm>
          <a:prstGeom prst="rect">
            <a:avLst/>
          </a:prstGeom>
          <a:solidFill>
            <a:srgbClr val="4886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9224" name="TextBox 13"/>
          <p:cNvSpPr txBox="1">
            <a:spLocks noChangeArrowheads="1"/>
          </p:cNvSpPr>
          <p:nvPr/>
        </p:nvSpPr>
        <p:spPr bwMode="auto">
          <a:xfrm>
            <a:off x="6353175" y="1465263"/>
            <a:ext cx="45513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90204" pitchFamily="34" charset="0"/>
              <a:buNone/>
            </a:pPr>
            <a:r>
              <a:rPr lang="zh-CN" altLang="zh-CN" sz="1600" b="1">
                <a:solidFill>
                  <a:schemeClr val="bg1"/>
                </a:solidFill>
                <a:latin typeface="Arial" panose="020B0604020202090204" pitchFamily="34" charset="0"/>
                <a:ea typeface="微软雅黑" panose="020B0503020204020204" pitchFamily="34" charset="-122"/>
              </a:rPr>
              <a:t>形成对以下几方面内容的自我认知</a:t>
            </a:r>
            <a:endParaRPr lang="en-US" altLang="zh-CN" sz="1600" b="1">
              <a:solidFill>
                <a:schemeClr val="bg1"/>
              </a:solidFill>
              <a:latin typeface="Arial" panose="020B0604020202090204" pitchFamily="34" charset="0"/>
              <a:ea typeface="微软雅黑" panose="020B0503020204020204" pitchFamily="34" charset="-122"/>
              <a:sym typeface="Arial" panose="020B0604020202090204" pitchFamily="34" charset="0"/>
            </a:endParaRPr>
          </a:p>
        </p:txBody>
      </p:sp>
      <p:sp>
        <p:nvSpPr>
          <p:cNvPr id="10" name="半闭框 4"/>
          <p:cNvSpPr/>
          <p:nvPr/>
        </p:nvSpPr>
        <p:spPr bwMode="auto">
          <a:xfrm>
            <a:off x="6197196" y="1138871"/>
            <a:ext cx="433387" cy="411634"/>
          </a:xfrm>
          <a:custGeom>
            <a:avLst/>
            <a:gdLst>
              <a:gd name="T0" fmla="*/ 0 w 434745"/>
              <a:gd name="T1" fmla="*/ 0 h 340467"/>
              <a:gd name="T2" fmla="*/ 426660 w 434745"/>
              <a:gd name="T3" fmla="*/ 0 h 340467"/>
              <a:gd name="T4" fmla="*/ 308820 w 434745"/>
              <a:gd name="T5" fmla="*/ 92811 h 340467"/>
              <a:gd name="T6" fmla="*/ 111379 w 434745"/>
              <a:gd name="T7" fmla="*/ 92811 h 340467"/>
              <a:gd name="T8" fmla="*/ 111379 w 434745"/>
              <a:gd name="T9" fmla="*/ 248318 h 340467"/>
              <a:gd name="T10" fmla="*/ 0 w 434745"/>
              <a:gd name="T11" fmla="*/ 336039 h 340467"/>
              <a:gd name="T12" fmla="*/ 0 w 434745"/>
              <a:gd name="T13" fmla="*/ 0 h 34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4745" h="340467">
                <a:moveTo>
                  <a:pt x="0" y="0"/>
                </a:moveTo>
                <a:lnTo>
                  <a:pt x="434745" y="0"/>
                </a:lnTo>
                <a:lnTo>
                  <a:pt x="314673" y="94034"/>
                </a:lnTo>
                <a:lnTo>
                  <a:pt x="113488" y="94034"/>
                </a:lnTo>
                <a:lnTo>
                  <a:pt x="113488" y="251590"/>
                </a:lnTo>
                <a:lnTo>
                  <a:pt x="0" y="340467"/>
                </a:lnTo>
                <a:lnTo>
                  <a:pt x="0" y="0"/>
                </a:lnTo>
                <a:close/>
              </a:path>
            </a:pathLst>
          </a:custGeom>
          <a:solidFill>
            <a:srgbClr val="1C4885"/>
          </a:solidFill>
          <a:ln>
            <a:noFill/>
          </a:ln>
          <a:scene3d>
            <a:camera prst="orthographicFront">
              <a:rot lat="0" lon="0" rev="0"/>
            </a:camera>
            <a:lightRig rig="threePt" dir="t"/>
          </a:scene3d>
          <a:sp3d/>
          <a:extLst>
            <a:ext uri="{91240B29-F687-4F45-9708-019B960494DF}">
              <a14:hiddenLine xmlns:a14="http://schemas.microsoft.com/office/drawing/2010/main" w="9525">
                <a:solidFill>
                  <a:srgbClr val="000000"/>
                </a:solidFill>
                <a:round/>
              </a14:hiddenLine>
            </a:ext>
          </a:extLst>
        </p:spPr>
        <p:txBody>
          <a:bodyPr anchor="ctr"/>
          <a:lstStyle/>
          <a:p>
            <a:pPr>
              <a:defRPr/>
            </a:pPr>
            <a:endParaRPr lang="zh-CN" altLang="en-US"/>
          </a:p>
        </p:txBody>
      </p:sp>
      <p:sp>
        <p:nvSpPr>
          <p:cNvPr id="11" name="半闭框 5"/>
          <p:cNvSpPr/>
          <p:nvPr/>
        </p:nvSpPr>
        <p:spPr bwMode="auto">
          <a:xfrm>
            <a:off x="5998450" y="959251"/>
            <a:ext cx="563563" cy="536662"/>
          </a:xfrm>
          <a:custGeom>
            <a:avLst/>
            <a:gdLst>
              <a:gd name="T0" fmla="*/ 0 w 564153"/>
              <a:gd name="T1" fmla="*/ 0 h 441812"/>
              <a:gd name="T2" fmla="*/ 560622 w 564153"/>
              <a:gd name="T3" fmla="*/ 0 h 441812"/>
              <a:gd name="T4" fmla="*/ 405784 w 564153"/>
              <a:gd name="T5" fmla="*/ 123859 h 441812"/>
              <a:gd name="T6" fmla="*/ 146347 w 564153"/>
              <a:gd name="T7" fmla="*/ 123859 h 441812"/>
              <a:gd name="T8" fmla="*/ 146347 w 564153"/>
              <a:gd name="T9" fmla="*/ 331387 h 441812"/>
              <a:gd name="T10" fmla="*/ 0 w 564153"/>
              <a:gd name="T11" fmla="*/ 448453 h 441812"/>
              <a:gd name="T12" fmla="*/ 0 w 564153"/>
              <a:gd name="T13" fmla="*/ 0 h 4418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4153" h="441812">
                <a:moveTo>
                  <a:pt x="0" y="0"/>
                </a:moveTo>
                <a:lnTo>
                  <a:pt x="564153" y="0"/>
                </a:lnTo>
                <a:lnTo>
                  <a:pt x="408340" y="122024"/>
                </a:lnTo>
                <a:lnTo>
                  <a:pt x="147269" y="122024"/>
                </a:lnTo>
                <a:lnTo>
                  <a:pt x="147269" y="326479"/>
                </a:lnTo>
                <a:lnTo>
                  <a:pt x="0" y="441812"/>
                </a:lnTo>
                <a:lnTo>
                  <a:pt x="0" y="0"/>
                </a:lnTo>
                <a:close/>
              </a:path>
            </a:pathLst>
          </a:custGeom>
          <a:solidFill>
            <a:srgbClr val="ADBACA"/>
          </a:solidFill>
          <a:ln w="12700" cap="flat" cmpd="sng">
            <a:solidFill>
              <a:srgbClr val="ADBACA"/>
            </a:solidFill>
            <a:round/>
          </a:ln>
          <a:scene3d>
            <a:camera prst="orthographicFront">
              <a:rot lat="0" lon="0" rev="0"/>
            </a:camera>
            <a:lightRig rig="threePt" dir="t"/>
          </a:scene3d>
          <a:sp3d/>
        </p:spPr>
        <p:txBody>
          <a:bodyPr anchor="ctr"/>
          <a:lstStyle/>
          <a:p>
            <a:pPr>
              <a:defRPr/>
            </a:pPr>
            <a:endParaRPr lang="zh-CN" altLang="en-US"/>
          </a:p>
        </p:txBody>
      </p:sp>
      <p:pic>
        <p:nvPicPr>
          <p:cNvPr id="9231" name="Picture 17" descr="https://timgsa.baidu.com/timg?image&amp;quality=80&amp;size=b9999_10000&amp;sec=1520009006352&amp;di=6576570a356c9f867bf343bdc36fc04b&amp;imgtype=0&amp;src=http%3A%2F%2Fscimg.jb51.net%2Fallimg%2F151217%2F10-15121H02A4C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1319213"/>
            <a:ext cx="3989387"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文本框 10"/>
          <p:cNvSpPr txBox="1">
            <a:spLocks noChangeArrowheads="1"/>
          </p:cNvSpPr>
          <p:nvPr/>
        </p:nvSpPr>
        <p:spPr bwMode="auto">
          <a:xfrm>
            <a:off x="174625" y="220663"/>
            <a:ext cx="11210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2400" b="1" dirty="0">
                <a:latin typeface="微软雅黑" panose="020B0503020204020204" pitchFamily="34" charset="-122"/>
                <a:ea typeface="微软雅黑" panose="020B0503020204020204" pitchFamily="34" charset="-122"/>
                <a:sym typeface="Arial" panose="020B0604020202090204" pitchFamily="34" charset="0"/>
              </a:rPr>
              <a:t>任务描述：</a:t>
            </a:r>
            <a:r>
              <a:rPr lang="zh-CN" altLang="zh-CN" sz="2400" b="1" dirty="0">
                <a:latin typeface="微软雅黑" panose="020B0503020204020204" pitchFamily="34" charset="-122"/>
                <a:ea typeface="微软雅黑" panose="020B0503020204020204" pitchFamily="34" charset="-122"/>
              </a:rPr>
              <a:t>认识</a:t>
            </a:r>
            <a:r>
              <a:rPr lang="zh-CN" altLang="en-US" sz="2400" b="1" dirty="0">
                <a:latin typeface="微软雅黑" panose="020B0503020204020204" pitchFamily="34" charset="-122"/>
                <a:ea typeface="微软雅黑" panose="020B0503020204020204" pitchFamily="34" charset="-122"/>
              </a:rPr>
              <a:t>跨境</a:t>
            </a:r>
            <a:r>
              <a:rPr lang="zh-CN" altLang="zh-CN" sz="2400" b="1" dirty="0">
                <a:latin typeface="微软雅黑" panose="020B0503020204020204" pitchFamily="34" charset="-122"/>
                <a:ea typeface="微软雅黑" panose="020B0503020204020204" pitchFamily="34" charset="-122"/>
              </a:rPr>
              <a:t>电子商务</a:t>
            </a:r>
            <a:endParaRPr lang="zh-CN" altLang="en-US" sz="2400" b="1" dirty="0">
              <a:latin typeface="微软雅黑" panose="020B0503020204020204" pitchFamily="34" charset="-122"/>
              <a:ea typeface="微软雅黑" panose="020B0503020204020204" pitchFamily="34" charset="-122"/>
            </a:endParaRPr>
          </a:p>
        </p:txBody>
      </p:sp>
      <p:sp>
        <p:nvSpPr>
          <p:cNvPr id="9219"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9223" name="矩形 9"/>
          <p:cNvSpPr>
            <a:spLocks noChangeArrowheads="1"/>
          </p:cNvSpPr>
          <p:nvPr/>
        </p:nvSpPr>
        <p:spPr bwMode="auto">
          <a:xfrm>
            <a:off x="3820318" y="1504199"/>
            <a:ext cx="4551363" cy="481012"/>
          </a:xfrm>
          <a:prstGeom prst="rect">
            <a:avLst/>
          </a:prstGeom>
          <a:solidFill>
            <a:srgbClr val="4886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9224" name="TextBox 13"/>
          <p:cNvSpPr txBox="1">
            <a:spLocks noChangeArrowheads="1"/>
          </p:cNvSpPr>
          <p:nvPr/>
        </p:nvSpPr>
        <p:spPr bwMode="auto">
          <a:xfrm>
            <a:off x="3820318" y="1621674"/>
            <a:ext cx="45513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90204" pitchFamily="34" charset="0"/>
              <a:buNone/>
            </a:pPr>
            <a:r>
              <a:rPr lang="zh-CN" altLang="en-US" sz="1600" b="1" dirty="0">
                <a:solidFill>
                  <a:schemeClr val="bg1"/>
                </a:solidFill>
                <a:latin typeface="Arial" panose="020B0604020202090204" pitchFamily="34" charset="0"/>
                <a:ea typeface="微软雅黑" panose="020B0503020204020204" pitchFamily="34" charset="-122"/>
              </a:rPr>
              <a:t>如果你想买以下商品，你会怎么购买？</a:t>
            </a:r>
            <a:endParaRPr lang="en-US" altLang="zh-CN" sz="1600" b="1" dirty="0">
              <a:solidFill>
                <a:schemeClr val="bg1"/>
              </a:solidFill>
              <a:latin typeface="Arial" panose="020B0604020202090204" pitchFamily="34" charset="0"/>
              <a:ea typeface="微软雅黑" panose="020B0503020204020204" pitchFamily="34" charset="-122"/>
              <a:sym typeface="Arial" panose="020B0604020202090204" pitchFamily="34" charset="0"/>
            </a:endParaRPr>
          </a:p>
        </p:txBody>
      </p:sp>
      <p:sp>
        <p:nvSpPr>
          <p:cNvPr id="10" name="半闭框 4"/>
          <p:cNvSpPr/>
          <p:nvPr/>
        </p:nvSpPr>
        <p:spPr bwMode="auto">
          <a:xfrm>
            <a:off x="3664339" y="1295282"/>
            <a:ext cx="433387" cy="411634"/>
          </a:xfrm>
          <a:custGeom>
            <a:avLst/>
            <a:gdLst>
              <a:gd name="T0" fmla="*/ 0 w 434745"/>
              <a:gd name="T1" fmla="*/ 0 h 340467"/>
              <a:gd name="T2" fmla="*/ 426660 w 434745"/>
              <a:gd name="T3" fmla="*/ 0 h 340467"/>
              <a:gd name="T4" fmla="*/ 308820 w 434745"/>
              <a:gd name="T5" fmla="*/ 92811 h 340467"/>
              <a:gd name="T6" fmla="*/ 111379 w 434745"/>
              <a:gd name="T7" fmla="*/ 92811 h 340467"/>
              <a:gd name="T8" fmla="*/ 111379 w 434745"/>
              <a:gd name="T9" fmla="*/ 248318 h 340467"/>
              <a:gd name="T10" fmla="*/ 0 w 434745"/>
              <a:gd name="T11" fmla="*/ 336039 h 340467"/>
              <a:gd name="T12" fmla="*/ 0 w 434745"/>
              <a:gd name="T13" fmla="*/ 0 h 340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4745" h="340467">
                <a:moveTo>
                  <a:pt x="0" y="0"/>
                </a:moveTo>
                <a:lnTo>
                  <a:pt x="434745" y="0"/>
                </a:lnTo>
                <a:lnTo>
                  <a:pt x="314673" y="94034"/>
                </a:lnTo>
                <a:lnTo>
                  <a:pt x="113488" y="94034"/>
                </a:lnTo>
                <a:lnTo>
                  <a:pt x="113488" y="251590"/>
                </a:lnTo>
                <a:lnTo>
                  <a:pt x="0" y="340467"/>
                </a:lnTo>
                <a:lnTo>
                  <a:pt x="0" y="0"/>
                </a:lnTo>
                <a:close/>
              </a:path>
            </a:pathLst>
          </a:custGeom>
          <a:solidFill>
            <a:srgbClr val="1C4885"/>
          </a:solidFill>
          <a:ln>
            <a:noFill/>
          </a:ln>
          <a:scene3d>
            <a:camera prst="orthographicFront">
              <a:rot lat="0" lon="0" rev="0"/>
            </a:camera>
            <a:lightRig rig="threePt" dir="t"/>
          </a:scene3d>
          <a:sp3d/>
          <a:extLst>
            <a:ext uri="{91240B29-F687-4F45-9708-019B960494DF}">
              <a14:hiddenLine xmlns:a14="http://schemas.microsoft.com/office/drawing/2010/main" w="9525">
                <a:solidFill>
                  <a:srgbClr val="000000"/>
                </a:solidFill>
                <a:round/>
              </a14:hiddenLine>
            </a:ext>
          </a:extLst>
        </p:spPr>
        <p:txBody>
          <a:bodyPr anchor="ctr"/>
          <a:lstStyle/>
          <a:p>
            <a:pPr>
              <a:defRPr/>
            </a:pPr>
            <a:endParaRPr lang="zh-CN" altLang="en-US"/>
          </a:p>
        </p:txBody>
      </p:sp>
      <p:sp>
        <p:nvSpPr>
          <p:cNvPr id="11" name="半闭框 5"/>
          <p:cNvSpPr/>
          <p:nvPr/>
        </p:nvSpPr>
        <p:spPr bwMode="auto">
          <a:xfrm>
            <a:off x="3465593" y="1115662"/>
            <a:ext cx="563563" cy="536662"/>
          </a:xfrm>
          <a:custGeom>
            <a:avLst/>
            <a:gdLst>
              <a:gd name="T0" fmla="*/ 0 w 564153"/>
              <a:gd name="T1" fmla="*/ 0 h 441812"/>
              <a:gd name="T2" fmla="*/ 560622 w 564153"/>
              <a:gd name="T3" fmla="*/ 0 h 441812"/>
              <a:gd name="T4" fmla="*/ 405784 w 564153"/>
              <a:gd name="T5" fmla="*/ 123859 h 441812"/>
              <a:gd name="T6" fmla="*/ 146347 w 564153"/>
              <a:gd name="T7" fmla="*/ 123859 h 441812"/>
              <a:gd name="T8" fmla="*/ 146347 w 564153"/>
              <a:gd name="T9" fmla="*/ 331387 h 441812"/>
              <a:gd name="T10" fmla="*/ 0 w 564153"/>
              <a:gd name="T11" fmla="*/ 448453 h 441812"/>
              <a:gd name="T12" fmla="*/ 0 w 564153"/>
              <a:gd name="T13" fmla="*/ 0 h 4418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4153" h="441812">
                <a:moveTo>
                  <a:pt x="0" y="0"/>
                </a:moveTo>
                <a:lnTo>
                  <a:pt x="564153" y="0"/>
                </a:lnTo>
                <a:lnTo>
                  <a:pt x="408340" y="122024"/>
                </a:lnTo>
                <a:lnTo>
                  <a:pt x="147269" y="122024"/>
                </a:lnTo>
                <a:lnTo>
                  <a:pt x="147269" y="326479"/>
                </a:lnTo>
                <a:lnTo>
                  <a:pt x="0" y="441812"/>
                </a:lnTo>
                <a:lnTo>
                  <a:pt x="0" y="0"/>
                </a:lnTo>
                <a:close/>
              </a:path>
            </a:pathLst>
          </a:custGeom>
          <a:solidFill>
            <a:srgbClr val="ADBACA"/>
          </a:solidFill>
          <a:ln w="12700" cap="flat" cmpd="sng">
            <a:solidFill>
              <a:srgbClr val="ADBACA"/>
            </a:solidFill>
            <a:round/>
          </a:ln>
          <a:scene3d>
            <a:camera prst="orthographicFront">
              <a:rot lat="0" lon="0" rev="0"/>
            </a:camera>
            <a:lightRig rig="threePt" dir="t"/>
          </a:scene3d>
          <a:sp3d/>
        </p:spPr>
        <p:txBody>
          <a:bodyPr anchor="ctr"/>
          <a:lstStyle/>
          <a:p>
            <a:pPr>
              <a:defRPr/>
            </a:pPr>
            <a:endParaRPr lang="zh-CN" altLang="en-US"/>
          </a:p>
        </p:txBody>
      </p:sp>
      <p:pic>
        <p:nvPicPr>
          <p:cNvPr id="2" name="图片 1">
            <a:extLst>
              <a:ext uri="{FF2B5EF4-FFF2-40B4-BE49-F238E27FC236}">
                <a16:creationId xmlns:a16="http://schemas.microsoft.com/office/drawing/2014/main" id="{64A1752B-7600-7A4F-BE49-70E11365A546}"/>
              </a:ext>
            </a:extLst>
          </p:cNvPr>
          <p:cNvPicPr>
            <a:picLocks noChangeAspect="1"/>
          </p:cNvPicPr>
          <p:nvPr/>
        </p:nvPicPr>
        <p:blipFill>
          <a:blip r:embed="rId2"/>
          <a:stretch>
            <a:fillRect/>
          </a:stretch>
        </p:blipFill>
        <p:spPr>
          <a:xfrm>
            <a:off x="11141" y="2797700"/>
            <a:ext cx="2006430" cy="1877261"/>
          </a:xfrm>
          <a:prstGeom prst="rect">
            <a:avLst/>
          </a:prstGeom>
        </p:spPr>
      </p:pic>
      <p:pic>
        <p:nvPicPr>
          <p:cNvPr id="3" name="图片 2">
            <a:extLst>
              <a:ext uri="{FF2B5EF4-FFF2-40B4-BE49-F238E27FC236}">
                <a16:creationId xmlns:a16="http://schemas.microsoft.com/office/drawing/2014/main" id="{A36500EA-5C82-0042-AEF3-F020EBDE19D5}"/>
              </a:ext>
            </a:extLst>
          </p:cNvPr>
          <p:cNvPicPr>
            <a:picLocks noChangeAspect="1"/>
          </p:cNvPicPr>
          <p:nvPr/>
        </p:nvPicPr>
        <p:blipFill>
          <a:blip r:embed="rId3"/>
          <a:stretch>
            <a:fillRect/>
          </a:stretch>
        </p:blipFill>
        <p:spPr>
          <a:xfrm>
            <a:off x="2153353" y="2806785"/>
            <a:ext cx="3223635" cy="1877261"/>
          </a:xfrm>
          <a:prstGeom prst="rect">
            <a:avLst/>
          </a:prstGeom>
        </p:spPr>
      </p:pic>
      <p:pic>
        <p:nvPicPr>
          <p:cNvPr id="4" name="图片 3">
            <a:extLst>
              <a:ext uri="{FF2B5EF4-FFF2-40B4-BE49-F238E27FC236}">
                <a16:creationId xmlns:a16="http://schemas.microsoft.com/office/drawing/2014/main" id="{E39645E5-5EC9-574D-8435-05FA96FD6366}"/>
              </a:ext>
            </a:extLst>
          </p:cNvPr>
          <p:cNvPicPr>
            <a:picLocks noChangeAspect="1"/>
          </p:cNvPicPr>
          <p:nvPr/>
        </p:nvPicPr>
        <p:blipFill>
          <a:blip r:embed="rId4"/>
          <a:stretch>
            <a:fillRect/>
          </a:stretch>
        </p:blipFill>
        <p:spPr>
          <a:xfrm>
            <a:off x="5512770" y="2746125"/>
            <a:ext cx="1873108" cy="1998579"/>
          </a:xfrm>
          <a:prstGeom prst="rect">
            <a:avLst/>
          </a:prstGeom>
        </p:spPr>
      </p:pic>
      <p:pic>
        <p:nvPicPr>
          <p:cNvPr id="5" name="图片 4">
            <a:extLst>
              <a:ext uri="{FF2B5EF4-FFF2-40B4-BE49-F238E27FC236}">
                <a16:creationId xmlns:a16="http://schemas.microsoft.com/office/drawing/2014/main" id="{0E986531-0ACE-A644-96E5-0996CABBD426}"/>
              </a:ext>
            </a:extLst>
          </p:cNvPr>
          <p:cNvPicPr>
            <a:picLocks noChangeAspect="1"/>
          </p:cNvPicPr>
          <p:nvPr/>
        </p:nvPicPr>
        <p:blipFill>
          <a:blip r:embed="rId5"/>
          <a:stretch>
            <a:fillRect/>
          </a:stretch>
        </p:blipFill>
        <p:spPr>
          <a:xfrm>
            <a:off x="7385878" y="2925427"/>
            <a:ext cx="2494295" cy="1621805"/>
          </a:xfrm>
          <a:prstGeom prst="rect">
            <a:avLst/>
          </a:prstGeom>
        </p:spPr>
      </p:pic>
      <p:pic>
        <p:nvPicPr>
          <p:cNvPr id="6" name="图片 5">
            <a:extLst>
              <a:ext uri="{FF2B5EF4-FFF2-40B4-BE49-F238E27FC236}">
                <a16:creationId xmlns:a16="http://schemas.microsoft.com/office/drawing/2014/main" id="{0459E802-900B-B048-8C28-D10E63E51810}"/>
              </a:ext>
            </a:extLst>
          </p:cNvPr>
          <p:cNvPicPr>
            <a:picLocks noChangeAspect="1"/>
          </p:cNvPicPr>
          <p:nvPr/>
        </p:nvPicPr>
        <p:blipFill>
          <a:blip r:embed="rId6"/>
          <a:stretch>
            <a:fillRect/>
          </a:stretch>
        </p:blipFill>
        <p:spPr>
          <a:xfrm>
            <a:off x="9920432" y="2774283"/>
            <a:ext cx="2260427" cy="1998580"/>
          </a:xfrm>
          <a:prstGeom prst="rect">
            <a:avLst/>
          </a:prstGeom>
        </p:spPr>
      </p:pic>
    </p:spTree>
    <p:extLst>
      <p:ext uri="{BB962C8B-B14F-4D97-AF65-F5344CB8AC3E}">
        <p14:creationId xmlns:p14="http://schemas.microsoft.com/office/powerpoint/2010/main" val="2926364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10242" name="文本框 10"/>
          <p:cNvSpPr txBox="1">
            <a:spLocks noChangeArrowheads="1"/>
          </p:cNvSpPr>
          <p:nvPr/>
        </p:nvSpPr>
        <p:spPr bwMode="auto">
          <a:xfrm>
            <a:off x="174625" y="220663"/>
            <a:ext cx="10764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、什么是跨境电子商务</a:t>
            </a:r>
          </a:p>
        </p:txBody>
      </p:sp>
      <p:sp>
        <p:nvSpPr>
          <p:cNvPr id="10243"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10244" name="Rectangle 5"/>
          <p:cNvSpPr>
            <a:spLocks noChangeArrowheads="1"/>
          </p:cNvSpPr>
          <p:nvPr/>
        </p:nvSpPr>
        <p:spPr bwMode="auto">
          <a:xfrm>
            <a:off x="1168424" y="3796826"/>
            <a:ext cx="887413" cy="2298700"/>
          </a:xfrm>
          <a:prstGeom prst="rect">
            <a:avLst/>
          </a:prstGeom>
          <a:solidFill>
            <a:srgbClr val="4886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r>
              <a:rPr lang="zh-CN" altLang="en-US" sz="1800" dirty="0">
                <a:solidFill>
                  <a:schemeClr val="bg1"/>
                </a:solidFill>
              </a:rPr>
              <a:t>跨境</a:t>
            </a:r>
            <a:r>
              <a:rPr lang="zh-CN" altLang="zh-CN" sz="1800" dirty="0">
                <a:solidFill>
                  <a:schemeClr val="bg1"/>
                </a:solidFill>
              </a:rPr>
              <a:t>电子商务</a:t>
            </a:r>
            <a:r>
              <a:rPr lang="zh-CN" altLang="en-US" sz="1800" dirty="0">
                <a:solidFill>
                  <a:schemeClr val="bg1"/>
                </a:solidFill>
              </a:rPr>
              <a:t>特点</a:t>
            </a:r>
            <a:endParaRPr lang="en-US" altLang="zh-CN" sz="1800" b="1" dirty="0">
              <a:solidFill>
                <a:schemeClr val="bg1"/>
              </a:solidFill>
              <a:latin typeface="Arial" panose="020B0604020202090204" pitchFamily="34" charset="0"/>
              <a:ea typeface="微软雅黑" panose="020B0503020204020204" pitchFamily="34" charset="-122"/>
              <a:sym typeface="Arial" panose="020B0604020202090204" pitchFamily="34" charset="0"/>
            </a:endParaRPr>
          </a:p>
        </p:txBody>
      </p:sp>
      <p:sp>
        <p:nvSpPr>
          <p:cNvPr id="10245" name="圆角矩形 6"/>
          <p:cNvSpPr>
            <a:spLocks noChangeArrowheads="1"/>
          </p:cNvSpPr>
          <p:nvPr/>
        </p:nvSpPr>
        <p:spPr bwMode="auto">
          <a:xfrm>
            <a:off x="1168424" y="1517650"/>
            <a:ext cx="2471737" cy="461962"/>
          </a:xfrm>
          <a:prstGeom prst="roundRect">
            <a:avLst>
              <a:gd name="adj" fmla="val 16667"/>
            </a:avLst>
          </a:prstGeom>
          <a:solidFill>
            <a:srgbClr val="1C4885"/>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10246" name="文本框 7"/>
          <p:cNvSpPr txBox="1">
            <a:spLocks noChangeArrowheads="1"/>
          </p:cNvSpPr>
          <p:nvPr/>
        </p:nvSpPr>
        <p:spPr bwMode="auto">
          <a:xfrm>
            <a:off x="1006499" y="1533525"/>
            <a:ext cx="2797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90204" pitchFamily="34" charset="0"/>
              <a:buNone/>
            </a:pPr>
            <a:r>
              <a:rPr lang="zh-CN" altLang="en-US" sz="1800" b="1" dirty="0">
                <a:solidFill>
                  <a:schemeClr val="bg1"/>
                </a:solidFill>
                <a:latin typeface="Arial" panose="020B0604020202090204" pitchFamily="34" charset="0"/>
                <a:ea typeface="微软雅黑" panose="020B0503020204020204" pitchFamily="34" charset="-122"/>
                <a:sym typeface="Arial" panose="020B0604020202090204" pitchFamily="34" charset="0"/>
              </a:rPr>
              <a:t>跨境电子商务的定义</a:t>
            </a:r>
            <a:endParaRPr lang="en-US" altLang="zh-CN" sz="1800" b="1" dirty="0">
              <a:solidFill>
                <a:schemeClr val="bg1"/>
              </a:solidFill>
              <a:latin typeface="Arial" panose="020B0604020202090204" pitchFamily="34" charset="0"/>
              <a:ea typeface="微软雅黑" panose="020B0503020204020204" pitchFamily="34" charset="-122"/>
              <a:sym typeface="Arial" panose="020B0604020202090204" pitchFamily="34" charset="0"/>
            </a:endParaRPr>
          </a:p>
        </p:txBody>
      </p:sp>
      <p:sp>
        <p:nvSpPr>
          <p:cNvPr id="10247" name="矩形 13"/>
          <p:cNvSpPr>
            <a:spLocks noChangeArrowheads="1"/>
          </p:cNvSpPr>
          <p:nvPr/>
        </p:nvSpPr>
        <p:spPr bwMode="auto">
          <a:xfrm>
            <a:off x="1168424" y="2217737"/>
            <a:ext cx="10827958" cy="25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None/>
            </a:pPr>
            <a:r>
              <a:rPr lang="zh-CN" altLang="zh-CN" sz="1400" dirty="0"/>
              <a:t>指分属于不同环境的交易主体，通过电子商务平台达成交易、进行支付结算，并通过跨境物流送达商品、完成交易的一种国际商业活动。</a:t>
            </a:r>
            <a:endParaRPr lang="en-US" altLang="zh-CN" sz="1400" dirty="0">
              <a:solidFill>
                <a:srgbClr val="445469"/>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10248" name="矩形 14"/>
          <p:cNvSpPr>
            <a:spLocks noChangeArrowheads="1"/>
          </p:cNvSpPr>
          <p:nvPr/>
        </p:nvSpPr>
        <p:spPr bwMode="auto">
          <a:xfrm>
            <a:off x="1179536" y="2551112"/>
            <a:ext cx="10306050" cy="23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None/>
            </a:pPr>
            <a:r>
              <a:rPr lang="zh-CN" altLang="zh-CN" sz="1400" dirty="0"/>
              <a:t>其与传统电子商务的区别在于划定了交易主体必须处于不同国家。</a:t>
            </a:r>
            <a:endParaRPr lang="en-US" altLang="zh-CN" sz="1400" dirty="0">
              <a:solidFill>
                <a:srgbClr val="445469"/>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10249" name="矩形 15"/>
          <p:cNvSpPr>
            <a:spLocks noChangeArrowheads="1"/>
          </p:cNvSpPr>
          <p:nvPr/>
        </p:nvSpPr>
        <p:spPr bwMode="auto">
          <a:xfrm>
            <a:off x="1179536" y="3056890"/>
            <a:ext cx="103060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90204" pitchFamily="34" charset="0"/>
              <a:buNone/>
            </a:pPr>
            <a:r>
              <a:rPr lang="zh-CN" altLang="zh-CN" sz="1400" dirty="0"/>
              <a:t>理解电子商务应把握“电子是手段，商务是核心”这一思想。</a:t>
            </a:r>
            <a:endParaRPr lang="en-US" altLang="zh-CN" sz="1400" dirty="0">
              <a:solidFill>
                <a:srgbClr val="445469"/>
              </a:solidFill>
              <a:latin typeface="微软雅黑" panose="020B0503020204020204" pitchFamily="34" charset="-122"/>
              <a:ea typeface="微软雅黑" panose="020B0503020204020204" pitchFamily="34" charset="-122"/>
              <a:sym typeface="Arial" panose="020B0604020202090204" pitchFamily="34" charset="0"/>
            </a:endParaRPr>
          </a:p>
        </p:txBody>
      </p:sp>
      <p:pic>
        <p:nvPicPr>
          <p:cNvPr id="12" name="Group 13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292" y="4011381"/>
            <a:ext cx="156051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oup 13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063" y="4011380"/>
            <a:ext cx="156051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2745966" y="4643482"/>
            <a:ext cx="877163" cy="369332"/>
          </a:xfrm>
          <a:prstGeom prst="rect">
            <a:avLst/>
          </a:prstGeom>
        </p:spPr>
        <p:txBody>
          <a:bodyPr wrap="none">
            <a:spAutoFit/>
          </a:bodyPr>
          <a:lstStyle/>
          <a:p>
            <a:pPr algn="ctr"/>
            <a:r>
              <a:rPr lang="zh-CN" altLang="zh-CN" kern="1050" dirty="0">
                <a:solidFill>
                  <a:schemeClr val="bg1"/>
                </a:solidFill>
                <a:latin typeface="微软雅黑" panose="020B0503020204020204" pitchFamily="34" charset="-122"/>
                <a:ea typeface="微软雅黑" panose="020B0503020204020204" pitchFamily="34" charset="-122"/>
                <a:cs typeface="Calibri" panose="020F0502020204030204" pitchFamily="34" charset="0"/>
              </a:rPr>
              <a:t>直接化</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18" name="Group 13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5834" y="4011380"/>
            <a:ext cx="156051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oup 13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6605" y="4011380"/>
            <a:ext cx="156051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13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7376" y="4011380"/>
            <a:ext cx="156051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4436737" y="4653297"/>
            <a:ext cx="877163" cy="369332"/>
          </a:xfrm>
          <a:prstGeom prst="rect">
            <a:avLst/>
          </a:prstGeom>
        </p:spPr>
        <p:txBody>
          <a:bodyPr wrap="none">
            <a:spAutoFit/>
          </a:bodyPr>
          <a:lstStyle/>
          <a:p>
            <a:pPr algn="ctr"/>
            <a:r>
              <a:rPr lang="zh-CN" altLang="zh-CN" kern="1050" dirty="0">
                <a:solidFill>
                  <a:schemeClr val="bg1"/>
                </a:solidFill>
                <a:latin typeface="微软雅黑" panose="020B0503020204020204" pitchFamily="34" charset="-122"/>
                <a:ea typeface="微软雅黑" panose="020B0503020204020204" pitchFamily="34" charset="-122"/>
                <a:cs typeface="Calibri" panose="020F0502020204030204" pitchFamily="34" charset="0"/>
              </a:rPr>
              <a:t>多边化</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6143821" y="4643482"/>
            <a:ext cx="877163" cy="369332"/>
          </a:xfrm>
          <a:prstGeom prst="rect">
            <a:avLst/>
          </a:prstGeom>
        </p:spPr>
        <p:txBody>
          <a:bodyPr wrap="none">
            <a:spAutoFit/>
          </a:bodyPr>
          <a:lstStyle/>
          <a:p>
            <a:pPr algn="ctr"/>
            <a:r>
              <a:rPr lang="zh-CN" altLang="zh-CN" kern="1050" dirty="0">
                <a:solidFill>
                  <a:schemeClr val="bg1"/>
                </a:solidFill>
                <a:latin typeface="微软雅黑" panose="020B0503020204020204" pitchFamily="34" charset="-122"/>
                <a:ea typeface="微软雅黑" panose="020B0503020204020204" pitchFamily="34" charset="-122"/>
                <a:cs typeface="Calibri" panose="020F0502020204030204" pitchFamily="34" charset="0"/>
              </a:rPr>
              <a:t>高频度</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7818279" y="4653297"/>
            <a:ext cx="877163" cy="369332"/>
          </a:xfrm>
          <a:prstGeom prst="rect">
            <a:avLst/>
          </a:prstGeom>
        </p:spPr>
        <p:txBody>
          <a:bodyPr wrap="none">
            <a:spAutoFit/>
          </a:bodyPr>
          <a:lstStyle/>
          <a:p>
            <a:pPr algn="ctr"/>
            <a:r>
              <a:rPr lang="zh-CN" altLang="zh-CN" kern="1050" dirty="0">
                <a:solidFill>
                  <a:schemeClr val="bg1"/>
                </a:solidFill>
                <a:latin typeface="微软雅黑" panose="020B0503020204020204" pitchFamily="34" charset="-122"/>
                <a:ea typeface="微软雅黑" panose="020B0503020204020204" pitchFamily="34" charset="-122"/>
                <a:cs typeface="Calibri" panose="020F0502020204030204" pitchFamily="34" charset="0"/>
              </a:rPr>
              <a:t>小批量</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9509050" y="4653297"/>
            <a:ext cx="877163" cy="369332"/>
          </a:xfrm>
          <a:prstGeom prst="rect">
            <a:avLst/>
          </a:prstGeom>
        </p:spPr>
        <p:txBody>
          <a:bodyPr wrap="none">
            <a:spAutoFit/>
          </a:bodyPr>
          <a:lstStyle/>
          <a:p>
            <a:pPr algn="ctr"/>
            <a:r>
              <a:rPr lang="zh-CN" altLang="zh-CN" kern="1050" dirty="0">
                <a:solidFill>
                  <a:schemeClr val="bg1"/>
                </a:solidFill>
                <a:latin typeface="微软雅黑" panose="020B0503020204020204" pitchFamily="34" charset="-122"/>
                <a:ea typeface="微软雅黑" panose="020B0503020204020204" pitchFamily="34" charset="-122"/>
                <a:cs typeface="Calibri" panose="020F0502020204030204" pitchFamily="34" charset="0"/>
              </a:rPr>
              <a:t>数字化</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文本框 10"/>
          <p:cNvSpPr txBox="1">
            <a:spLocks noChangeArrowheads="1"/>
          </p:cNvSpPr>
          <p:nvPr/>
        </p:nvSpPr>
        <p:spPr bwMode="auto">
          <a:xfrm>
            <a:off x="174625" y="220663"/>
            <a:ext cx="10764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90204" pitchFamily="34" charset="0"/>
              <a:buNone/>
            </a:pPr>
            <a:r>
              <a:rPr lang="zh-CN" altLang="en-US" sz="2400" b="1" dirty="0">
                <a:latin typeface="微软雅黑" panose="020B0503020204020204" pitchFamily="34" charset="-122"/>
                <a:ea typeface="微软雅黑" panose="020B0503020204020204" pitchFamily="34" charset="-122"/>
              </a:rPr>
              <a:t>任务一相关知识</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、跨境电子商务的构成</a:t>
            </a:r>
          </a:p>
        </p:txBody>
      </p:sp>
      <p:sp>
        <p:nvSpPr>
          <p:cNvPr id="10243" name="矩形 1"/>
          <p:cNvSpPr>
            <a:spLocks noChangeArrowheads="1"/>
          </p:cNvSpPr>
          <p:nvPr/>
        </p:nvSpPr>
        <p:spPr bwMode="auto">
          <a:xfrm>
            <a:off x="0" y="188913"/>
            <a:ext cx="144463" cy="463550"/>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endParaRPr lang="zh-CN" altLang="en-US" sz="1800">
              <a:solidFill>
                <a:srgbClr val="FFFFFF"/>
              </a:solidFill>
            </a:endParaRPr>
          </a:p>
        </p:txBody>
      </p:sp>
      <p:sp>
        <p:nvSpPr>
          <p:cNvPr id="10244" name="Rectangle 5"/>
          <p:cNvSpPr>
            <a:spLocks noChangeArrowheads="1"/>
          </p:cNvSpPr>
          <p:nvPr/>
        </p:nvSpPr>
        <p:spPr bwMode="auto">
          <a:xfrm>
            <a:off x="10280650" y="2430195"/>
            <a:ext cx="887413" cy="2298700"/>
          </a:xfrm>
          <a:prstGeom prst="rect">
            <a:avLst/>
          </a:prstGeom>
          <a:solidFill>
            <a:srgbClr val="4886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90204" pitchFamily="34" charset="0"/>
              <a:buNone/>
            </a:pPr>
            <a:r>
              <a:rPr lang="zh-CN" altLang="en-US" sz="1800" dirty="0">
                <a:solidFill>
                  <a:schemeClr val="bg1"/>
                </a:solidFill>
              </a:rPr>
              <a:t>跨境</a:t>
            </a:r>
            <a:r>
              <a:rPr lang="zh-CN" altLang="zh-CN" sz="1800" dirty="0">
                <a:solidFill>
                  <a:schemeClr val="bg1"/>
                </a:solidFill>
              </a:rPr>
              <a:t>电子商务</a:t>
            </a:r>
            <a:r>
              <a:rPr lang="zh-CN" altLang="en-US" sz="1800" dirty="0">
                <a:solidFill>
                  <a:schemeClr val="bg1"/>
                </a:solidFill>
              </a:rPr>
              <a:t>构成</a:t>
            </a:r>
            <a:endParaRPr lang="en-US" altLang="zh-CN" sz="1800" b="1" dirty="0">
              <a:solidFill>
                <a:schemeClr val="bg1"/>
              </a:solidFill>
              <a:latin typeface="Arial" panose="020B0604020202090204" pitchFamily="34" charset="0"/>
              <a:ea typeface="微软雅黑" panose="020B0503020204020204" pitchFamily="34" charset="-122"/>
              <a:sym typeface="Arial" panose="020B0604020202090204" pitchFamily="34" charset="0"/>
            </a:endParaRPr>
          </a:p>
        </p:txBody>
      </p:sp>
      <p:pic>
        <p:nvPicPr>
          <p:cNvPr id="76802" name="Picture 2" descr="5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021" y="2006855"/>
            <a:ext cx="8744028" cy="31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6526530" y="2790825"/>
            <a:ext cx="3745230" cy="306705"/>
          </a:xfrm>
          <a:prstGeom prst="rect">
            <a:avLst/>
          </a:prstGeom>
          <a:noFill/>
        </p:spPr>
        <p:txBody>
          <a:bodyPr wrap="square" rtlCol="0">
            <a:spAutoFit/>
          </a:bodyPr>
          <a:lstStyle/>
          <a:p>
            <a:r>
              <a:rPr lang="zh-CN" altLang="en-US" sz="1400"/>
              <a:t>分为</a:t>
            </a:r>
            <a:r>
              <a:rPr lang="en-US" altLang="zh-CN" sz="1400"/>
              <a:t>B2B</a:t>
            </a:r>
            <a:r>
              <a:rPr lang="zh-CN" altLang="en-US" sz="1400"/>
              <a:t>业务和商品零售业务</a:t>
            </a:r>
            <a:r>
              <a:rPr lang="en-US" altLang="zh-CN" sz="1400"/>
              <a:t>B2C</a:t>
            </a:r>
            <a:r>
              <a:rPr lang="zh-CN" altLang="en-US" sz="1400"/>
              <a:t>和</a:t>
            </a:r>
            <a:r>
              <a:rPr lang="en-US" altLang="zh-CN" sz="1400"/>
              <a:t>C2C</a:t>
            </a:r>
            <a:r>
              <a:rPr lang="zh-CN" altLang="en-US" sz="1400"/>
              <a:t>两种</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10"/>
</p:tagLst>
</file>

<file path=ppt/tags/tag11.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11"/>
</p:tagLst>
</file>

<file path=ppt/tags/tag12.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12"/>
</p:tagLst>
</file>

<file path=ppt/tags/tag13.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13"/>
</p:tagLst>
</file>

<file path=ppt/tags/tag14.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SubTitle"/>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SubTitle"/>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SubTitle"/>
  <p:tag name="MH_ORDER" val="6"/>
</p:tagLst>
</file>

<file path=ppt/tags/tag17.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SubTitle"/>
  <p:tag name="MH_ORDER" val="3"/>
</p:tagLst>
</file>

<file path=ppt/tags/tag19.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SubTitle"/>
  <p:tag name="MH_ORDER" val="5"/>
</p:tagLst>
</file>

<file path=ppt/tags/tag2.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14"/>
</p:tagLst>
</file>

<file path=ppt/tags/tag21.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SubTitle"/>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SubTitle"/>
  <p:tag name="MH_ORDER" val="3"/>
</p:tagLst>
</file>

<file path=ppt/tags/tag23.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7"/>
</p:tagLst>
</file>

<file path=ppt/tags/tag3.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6"/>
</p:tagLst>
</file>

<file path=ppt/tags/tag7.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7"/>
</p:tagLst>
</file>

<file path=ppt/tags/tag8.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8"/>
</p:tagLst>
</file>

<file path=ppt/tags/tag9.xml><?xml version="1.0" encoding="utf-8"?>
<p:tagLst xmlns:a="http://schemas.openxmlformats.org/drawingml/2006/main" xmlns:r="http://schemas.openxmlformats.org/officeDocument/2006/relationships" xmlns:p="http://schemas.openxmlformats.org/presentationml/2006/main">
  <p:tag name="MH" val="20191009210604"/>
  <p:tag name="MH_LIBRARY" val="GRAPHIC"/>
  <p:tag name="MH_TYPE" val="Other"/>
  <p:tag name="MH_ORDER" val="9"/>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9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9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1926</Words>
  <Application>Microsoft Macintosh PowerPoint</Application>
  <PresentationFormat>宽屏</PresentationFormat>
  <Paragraphs>287</Paragraphs>
  <Slides>34</Slides>
  <Notes>9</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34</vt:i4>
      </vt:variant>
    </vt:vector>
  </HeadingPairs>
  <TitlesOfParts>
    <vt:vector size="42" baseType="lpstr">
      <vt:lpstr>仿宋</vt:lpstr>
      <vt:lpstr>Microsoft YaHei</vt:lpstr>
      <vt:lpstr>Microsoft YaHei</vt:lpstr>
      <vt:lpstr>Arial</vt:lpstr>
      <vt:lpstr>Calibri</vt:lpstr>
      <vt:lpstr>Calibri Light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表《INCOTERMS 2010》的贸易术语解释</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keywords>user</cp:keywords>
  <cp:lastModifiedBy>Niu</cp:lastModifiedBy>
  <cp:revision>155</cp:revision>
  <dcterms:created xsi:type="dcterms:W3CDTF">2021-02-28T03:19:40Z</dcterms:created>
  <dcterms:modified xsi:type="dcterms:W3CDTF">2023-02-24T04:01:02Z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2052-2.7.1.4479</vt:lpwstr>
  </property>
</Properties>
</file>