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259" r:id="rId3"/>
    <p:sldId id="282" r:id="rId4"/>
    <p:sldId id="284" r:id="rId5"/>
    <p:sldId id="260" r:id="rId6"/>
    <p:sldId id="286" r:id="rId7"/>
    <p:sldId id="321" r:id="rId8"/>
    <p:sldId id="322" r:id="rId9"/>
    <p:sldId id="323" r:id="rId10"/>
    <p:sldId id="324" r:id="rId11"/>
    <p:sldId id="325" r:id="rId12"/>
    <p:sldId id="287" r:id="rId13"/>
    <p:sldId id="326" r:id="rId14"/>
    <p:sldId id="327" r:id="rId15"/>
    <p:sldId id="592" r:id="rId16"/>
    <p:sldId id="591" r:id="rId17"/>
    <p:sldId id="364" r:id="rId18"/>
    <p:sldId id="593" r:id="rId19"/>
    <p:sldId id="294" r:id="rId20"/>
    <p:sldId id="295" r:id="rId21"/>
    <p:sldId id="296" r:id="rId22"/>
    <p:sldId id="297" r:id="rId23"/>
    <p:sldId id="298" r:id="rId24"/>
    <p:sldId id="329" r:id="rId25"/>
    <p:sldId id="330" r:id="rId26"/>
    <p:sldId id="331" r:id="rId27"/>
    <p:sldId id="332" r:id="rId28"/>
    <p:sldId id="574" r:id="rId29"/>
    <p:sldId id="333" r:id="rId30"/>
    <p:sldId id="334" r:id="rId31"/>
    <p:sldId id="335" r:id="rId32"/>
    <p:sldId id="336" r:id="rId33"/>
    <p:sldId id="312" r:id="rId34"/>
    <p:sldId id="313" r:id="rId35"/>
    <p:sldId id="314" r:id="rId36"/>
    <p:sldId id="347" r:id="rId37"/>
    <p:sldId id="348" r:id="rId38"/>
    <p:sldId id="349" r:id="rId39"/>
    <p:sldId id="350" r:id="rId40"/>
    <p:sldId id="317" r:id="rId41"/>
    <p:sldId id="315" r:id="rId42"/>
    <p:sldId id="594" r:id="rId43"/>
    <p:sldId id="351" r:id="rId44"/>
    <p:sldId id="319" r:id="rId45"/>
    <p:sldId id="320" r:id="rId46"/>
    <p:sldId id="299" r:id="rId47"/>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4885"/>
    <a:srgbClr val="4886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8" autoAdjust="0"/>
    <p:restoredTop sz="84288"/>
  </p:normalViewPr>
  <p:slideViewPr>
    <p:cSldViewPr snapToGrid="0">
      <p:cViewPr>
        <p:scale>
          <a:sx n="100" d="100"/>
          <a:sy n="100" d="100"/>
        </p:scale>
        <p:origin x="1488" y="3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D3EFCBE-C89D-4EF7-B3BD-32BE5F0F47E1}" type="datetimeFigureOut">
              <a:rPr lang="zh-CN" altLang="en-US"/>
              <a:pPr>
                <a:defRPr/>
              </a:pPr>
              <a:t>2023/2/23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458D1E8D-13CC-456D-AC5D-CC91F67F8EFB}" type="slidenum">
              <a:rPr lang="zh-CN" altLang="en-US"/>
              <a:pPr>
                <a:defRPr/>
              </a:pPr>
              <a:t>‹#›</a:t>
            </a:fld>
            <a:endParaRPr lang="zh-CN" altLang="en-US"/>
          </a:p>
        </p:txBody>
      </p:sp>
    </p:spTree>
    <p:extLst>
      <p:ext uri="{BB962C8B-B14F-4D97-AF65-F5344CB8AC3E}">
        <p14:creationId xmlns:p14="http://schemas.microsoft.com/office/powerpoint/2010/main" val="15397757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BBAE4CCA-898C-4179-A381-2CCC80D6FC34}" type="slidenum">
              <a:rPr lang="zh-CN" altLang="en-US"/>
              <a:pPr/>
              <a:t>1</a:t>
            </a:fld>
            <a:endParaRPr lang="zh-CN" altLang="en-US"/>
          </a:p>
        </p:txBody>
      </p:sp>
    </p:spTree>
    <p:extLst>
      <p:ext uri="{BB962C8B-B14F-4D97-AF65-F5344CB8AC3E}">
        <p14:creationId xmlns:p14="http://schemas.microsoft.com/office/powerpoint/2010/main" val="1194701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a:p>
        </p:txBody>
      </p:sp>
      <p:sp>
        <p:nvSpPr>
          <p:cNvPr id="225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BBED6EEA-699F-4B9A-A0F8-9FD81C39D5C0}" type="slidenum">
              <a:rPr lang="zh-CN" altLang="en-US"/>
              <a:pPr/>
              <a:t>21</a:t>
            </a:fld>
            <a:endParaRPr lang="zh-CN" altLang="en-US"/>
          </a:p>
        </p:txBody>
      </p:sp>
    </p:spTree>
    <p:extLst>
      <p:ext uri="{BB962C8B-B14F-4D97-AF65-F5344CB8AC3E}">
        <p14:creationId xmlns:p14="http://schemas.microsoft.com/office/powerpoint/2010/main" val="1774284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a:ln/>
        </p:spPr>
        <p:txBody>
          <a:bodyPr/>
          <a:lstStyle>
            <a:lvl1pPr>
              <a:defRPr/>
            </a:lvl1pPr>
          </a:lstStyle>
          <a:p>
            <a:pPr>
              <a:defRPr/>
            </a:pPr>
            <a:fld id="{97242C86-CC68-4C2A-A16B-56EB57B421E7}" type="datetimeFigureOut">
              <a:rPr lang="zh-CN" altLang="en-US"/>
              <a:pPr>
                <a:defRPr/>
              </a:pPr>
              <a:t>2023/2/23</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26E9743-2E3F-4C45-9146-F3246FC87F30}" type="slidenum">
              <a:rPr lang="zh-CN" altLang="en-US"/>
              <a:pPr>
                <a:defRPr/>
              </a:pPr>
              <a:t>‹#›</a:t>
            </a:fld>
            <a:endParaRPr lang="zh-CN" altLang="en-US"/>
          </a:p>
        </p:txBody>
      </p:sp>
    </p:spTree>
    <p:extLst>
      <p:ext uri="{BB962C8B-B14F-4D97-AF65-F5344CB8AC3E}">
        <p14:creationId xmlns:p14="http://schemas.microsoft.com/office/powerpoint/2010/main" val="1030621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B1DBFAE7-65DB-48C2-8741-058FCD5CE7CE}" type="datetimeFigureOut">
              <a:rPr lang="zh-CN" altLang="en-US"/>
              <a:pPr>
                <a:defRPr/>
              </a:pPr>
              <a:t>2023/2/23</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100DAC59-B396-4329-B87C-75BD9FC86EFE}" type="slidenum">
              <a:rPr lang="zh-CN" altLang="en-US"/>
              <a:pPr>
                <a:defRPr/>
              </a:pPr>
              <a:t>‹#›</a:t>
            </a:fld>
            <a:endParaRPr lang="zh-CN" altLang="en-US"/>
          </a:p>
        </p:txBody>
      </p:sp>
    </p:spTree>
    <p:extLst>
      <p:ext uri="{BB962C8B-B14F-4D97-AF65-F5344CB8AC3E}">
        <p14:creationId xmlns:p14="http://schemas.microsoft.com/office/powerpoint/2010/main" val="1831175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2D40A806-E592-4F34-A320-3201AF2DE08B}" type="datetimeFigureOut">
              <a:rPr lang="zh-CN" altLang="en-US"/>
              <a:pPr>
                <a:defRPr/>
              </a:pPr>
              <a:t>2023/2/23</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AC031C03-D122-4436-9904-465008898AB7}" type="slidenum">
              <a:rPr lang="zh-CN" altLang="en-US"/>
              <a:pPr>
                <a:defRPr/>
              </a:pPr>
              <a:t>‹#›</a:t>
            </a:fld>
            <a:endParaRPr lang="zh-CN" altLang="en-US"/>
          </a:p>
        </p:txBody>
      </p:sp>
    </p:spTree>
    <p:extLst>
      <p:ext uri="{BB962C8B-B14F-4D97-AF65-F5344CB8AC3E}">
        <p14:creationId xmlns:p14="http://schemas.microsoft.com/office/powerpoint/2010/main" val="87910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03A95AC1-C7D6-4A22-BB65-6462BBFE0675}" type="datetimeFigureOut">
              <a:rPr lang="zh-CN" altLang="en-US"/>
              <a:pPr>
                <a:defRPr/>
              </a:pPr>
              <a:t>2023/2/23</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8E2B30A5-396B-4B05-893F-B7690B265DF8}" type="slidenum">
              <a:rPr lang="zh-CN" altLang="en-US"/>
              <a:pPr>
                <a:defRPr/>
              </a:pPr>
              <a:t>‹#›</a:t>
            </a:fld>
            <a:endParaRPr lang="zh-CN" altLang="en-US"/>
          </a:p>
        </p:txBody>
      </p:sp>
    </p:spTree>
    <p:extLst>
      <p:ext uri="{BB962C8B-B14F-4D97-AF65-F5344CB8AC3E}">
        <p14:creationId xmlns:p14="http://schemas.microsoft.com/office/powerpoint/2010/main" val="1618909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86ACF6F1-C2CF-4642-AA03-A364C0651C4D}" type="datetimeFigureOut">
              <a:rPr lang="zh-CN" altLang="en-US"/>
              <a:pPr>
                <a:defRPr/>
              </a:pPr>
              <a:t>2023/2/23</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EAB2734-7F45-48B3-85C5-D471C5ECC69B}" type="slidenum">
              <a:rPr lang="zh-CN" altLang="en-US"/>
              <a:pPr>
                <a:defRPr/>
              </a:pPr>
              <a:t>‹#›</a:t>
            </a:fld>
            <a:endParaRPr lang="zh-CN" altLang="en-US"/>
          </a:p>
        </p:txBody>
      </p:sp>
    </p:spTree>
    <p:extLst>
      <p:ext uri="{BB962C8B-B14F-4D97-AF65-F5344CB8AC3E}">
        <p14:creationId xmlns:p14="http://schemas.microsoft.com/office/powerpoint/2010/main" val="3650569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a:ln/>
        </p:spPr>
        <p:txBody>
          <a:bodyPr/>
          <a:lstStyle>
            <a:lvl1pPr>
              <a:defRPr/>
            </a:lvl1pPr>
          </a:lstStyle>
          <a:p>
            <a:pPr>
              <a:defRPr/>
            </a:pPr>
            <a:fld id="{2550D93E-FE0E-4520-A3B5-9DFAA5A90A7D}" type="datetimeFigureOut">
              <a:rPr lang="zh-CN" altLang="en-US"/>
              <a:pPr>
                <a:defRPr/>
              </a:pPr>
              <a:t>2023/2/23</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0D97E25F-933E-4F19-8898-F5679C6A47F2}" type="slidenum">
              <a:rPr lang="zh-CN" altLang="en-US"/>
              <a:pPr>
                <a:defRPr/>
              </a:pPr>
              <a:t>‹#›</a:t>
            </a:fld>
            <a:endParaRPr lang="zh-CN" altLang="en-US"/>
          </a:p>
        </p:txBody>
      </p:sp>
    </p:spTree>
    <p:extLst>
      <p:ext uri="{BB962C8B-B14F-4D97-AF65-F5344CB8AC3E}">
        <p14:creationId xmlns:p14="http://schemas.microsoft.com/office/powerpoint/2010/main" val="4284821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a:ln/>
        </p:spPr>
        <p:txBody>
          <a:bodyPr/>
          <a:lstStyle>
            <a:lvl1pPr>
              <a:defRPr/>
            </a:lvl1pPr>
          </a:lstStyle>
          <a:p>
            <a:pPr>
              <a:defRPr/>
            </a:pPr>
            <a:fld id="{A22A9E94-4C58-4620-A63C-2EE0BF0FD3B9}" type="datetimeFigureOut">
              <a:rPr lang="zh-CN" altLang="en-US"/>
              <a:pPr>
                <a:defRPr/>
              </a:pPr>
              <a:t>2023/2/23</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9CF58362-3A92-4CCD-B1C6-BE12ED0C8DDE}" type="slidenum">
              <a:rPr lang="zh-CN" altLang="en-US"/>
              <a:pPr>
                <a:defRPr/>
              </a:pPr>
              <a:t>‹#›</a:t>
            </a:fld>
            <a:endParaRPr lang="zh-CN" altLang="en-US"/>
          </a:p>
        </p:txBody>
      </p:sp>
    </p:spTree>
    <p:extLst>
      <p:ext uri="{BB962C8B-B14F-4D97-AF65-F5344CB8AC3E}">
        <p14:creationId xmlns:p14="http://schemas.microsoft.com/office/powerpoint/2010/main" val="3648827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a:ln/>
        </p:spPr>
        <p:txBody>
          <a:bodyPr/>
          <a:lstStyle>
            <a:lvl1pPr>
              <a:defRPr/>
            </a:lvl1pPr>
          </a:lstStyle>
          <a:p>
            <a:pPr>
              <a:defRPr/>
            </a:pPr>
            <a:fld id="{A85221F1-DF25-4597-8FEB-B758420ED408}" type="datetimeFigureOut">
              <a:rPr lang="zh-CN" altLang="en-US"/>
              <a:pPr>
                <a:defRPr/>
              </a:pPr>
              <a:t>2023/2/23</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36B27720-D827-4A8F-A3C5-882E9347507C}" type="slidenum">
              <a:rPr lang="zh-CN" altLang="en-US"/>
              <a:pPr>
                <a:defRPr/>
              </a:pPr>
              <a:t>‹#›</a:t>
            </a:fld>
            <a:endParaRPr lang="zh-CN" altLang="en-US"/>
          </a:p>
        </p:txBody>
      </p:sp>
    </p:spTree>
    <p:extLst>
      <p:ext uri="{BB962C8B-B14F-4D97-AF65-F5344CB8AC3E}">
        <p14:creationId xmlns:p14="http://schemas.microsoft.com/office/powerpoint/2010/main" val="2724659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6A8C5774-644B-4556-893A-231AFB8874A2}" type="datetimeFigureOut">
              <a:rPr lang="zh-CN" altLang="en-US"/>
              <a:pPr>
                <a:defRPr/>
              </a:pPr>
              <a:t>2023/2/23</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F5CDAA0D-9FD0-407D-B691-9601AB2C3CB6}" type="slidenum">
              <a:rPr lang="zh-CN" altLang="en-US"/>
              <a:pPr>
                <a:defRPr/>
              </a:pPr>
              <a:t>‹#›</a:t>
            </a:fld>
            <a:endParaRPr lang="zh-CN" altLang="en-US"/>
          </a:p>
        </p:txBody>
      </p:sp>
    </p:spTree>
    <p:extLst>
      <p:ext uri="{BB962C8B-B14F-4D97-AF65-F5344CB8AC3E}">
        <p14:creationId xmlns:p14="http://schemas.microsoft.com/office/powerpoint/2010/main" val="221562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77F95B15-88E2-43C9-BE9E-A1CB8CD4B8C5}" type="datetimeFigureOut">
              <a:rPr lang="zh-CN" altLang="en-US"/>
              <a:pPr>
                <a:defRPr/>
              </a:pPr>
              <a:t>2023/2/23</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021D039C-BC35-4B43-8D07-909148BB9DCA}" type="slidenum">
              <a:rPr lang="zh-CN" altLang="en-US"/>
              <a:pPr>
                <a:defRPr/>
              </a:pPr>
              <a:t>‹#›</a:t>
            </a:fld>
            <a:endParaRPr lang="zh-CN" altLang="en-US"/>
          </a:p>
        </p:txBody>
      </p:sp>
    </p:spTree>
    <p:extLst>
      <p:ext uri="{BB962C8B-B14F-4D97-AF65-F5344CB8AC3E}">
        <p14:creationId xmlns:p14="http://schemas.microsoft.com/office/powerpoint/2010/main" val="624351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5FC8D6C2-C3A4-42A3-AC38-038C77769565}" type="datetimeFigureOut">
              <a:rPr lang="zh-CN" altLang="en-US"/>
              <a:pPr>
                <a:defRPr/>
              </a:pPr>
              <a:t>2023/2/23</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5E8F8E74-D31A-4615-A452-F00452CA389C}" type="slidenum">
              <a:rPr lang="zh-CN" altLang="en-US"/>
              <a:pPr>
                <a:defRPr/>
              </a:pPr>
              <a:t>‹#›</a:t>
            </a:fld>
            <a:endParaRPr lang="zh-CN" altLang="en-US"/>
          </a:p>
        </p:txBody>
      </p:sp>
    </p:spTree>
    <p:extLst>
      <p:ext uri="{BB962C8B-B14F-4D97-AF65-F5344CB8AC3E}">
        <p14:creationId xmlns:p14="http://schemas.microsoft.com/office/powerpoint/2010/main" val="1214341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DE2A2950-46E9-4E5E-A576-432CFEC56717}" type="datetimeFigureOut">
              <a:rPr lang="zh-CN" altLang="en-US"/>
              <a:pPr>
                <a:defRPr/>
              </a:pPr>
              <a:t>2023/2/23</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smtClean="0">
                <a:solidFill>
                  <a:srgbClr val="898989"/>
                </a:solidFill>
              </a:defRPr>
            </a:lvl1pPr>
          </a:lstStyle>
          <a:p>
            <a:pPr>
              <a:defRPr/>
            </a:pPr>
            <a:fld id="{B3FE93FD-9074-4778-9453-69995FF1F98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3.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24.png"/><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pic>
        <p:nvPicPr>
          <p:cNvPr id="3074" name="图片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504825"/>
            <a:ext cx="74803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矩形 6"/>
          <p:cNvSpPr>
            <a:spLocks noChangeArrowheads="1"/>
          </p:cNvSpPr>
          <p:nvPr/>
        </p:nvSpPr>
        <p:spPr bwMode="auto">
          <a:xfrm>
            <a:off x="0" y="4902200"/>
            <a:ext cx="12192000" cy="195580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3076" name="组合 13"/>
          <p:cNvGrpSpPr>
            <a:grpSpLocks noChangeAspect="1"/>
          </p:cNvGrpSpPr>
          <p:nvPr/>
        </p:nvGrpSpPr>
        <p:grpSpPr bwMode="auto">
          <a:xfrm>
            <a:off x="5605463" y="2808288"/>
            <a:ext cx="6777037" cy="4229100"/>
            <a:chOff x="0" y="0"/>
            <a:chExt cx="5324473" cy="3322983"/>
          </a:xfrm>
        </p:grpSpPr>
        <p:pic>
          <p:nvPicPr>
            <p:cNvPr id="3090" name="图片 11"/>
            <p:cNvPicPr>
              <a:picLocks noChangeAspect="1" noChangeArrowheads="1"/>
            </p:cNvPicPr>
            <p:nvPr/>
          </p:nvPicPr>
          <p:blipFill>
            <a:blip r:embed="rId4">
              <a:extLst>
                <a:ext uri="{28A0092B-C50C-407E-A947-70E740481C1C}">
                  <a14:useLocalDpi xmlns:a14="http://schemas.microsoft.com/office/drawing/2010/main" val="0"/>
                </a:ext>
              </a:extLst>
            </a:blip>
            <a:srcRect b="52040"/>
            <a:stretch>
              <a:fillRect/>
            </a:stretch>
          </p:blipFill>
          <p:spPr bwMode="auto">
            <a:xfrm>
              <a:off x="6344" y="0"/>
              <a:ext cx="5318129" cy="164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图片 12"/>
            <p:cNvPicPr>
              <a:picLocks noChangeAspect="1" noChangeArrowheads="1"/>
            </p:cNvPicPr>
            <p:nvPr/>
          </p:nvPicPr>
          <p:blipFill>
            <a:blip r:embed="rId4">
              <a:extLst>
                <a:ext uri="{28A0092B-C50C-407E-A947-70E740481C1C}">
                  <a14:useLocalDpi xmlns:a14="http://schemas.microsoft.com/office/drawing/2010/main" val="0"/>
                </a:ext>
              </a:extLst>
            </a:blip>
            <a:srcRect t="50633" r="2628"/>
            <a:stretch>
              <a:fillRect/>
            </a:stretch>
          </p:blipFill>
          <p:spPr bwMode="auto">
            <a:xfrm>
              <a:off x="0" y="1632435"/>
              <a:ext cx="5178427" cy="169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7" name="组合 16"/>
          <p:cNvGrpSpPr>
            <a:grpSpLocks/>
          </p:cNvGrpSpPr>
          <p:nvPr/>
        </p:nvGrpSpPr>
        <p:grpSpPr bwMode="auto">
          <a:xfrm>
            <a:off x="573088" y="6202363"/>
            <a:ext cx="3757612" cy="338137"/>
            <a:chOff x="1234" y="0"/>
            <a:chExt cx="3756216" cy="340229"/>
          </a:xfrm>
        </p:grpSpPr>
        <p:sp>
          <p:nvSpPr>
            <p:cNvPr id="3088" name="矩形 45"/>
            <p:cNvSpPr>
              <a:spLocks noChangeArrowheads="1"/>
            </p:cNvSpPr>
            <p:nvPr/>
          </p:nvSpPr>
          <p:spPr bwMode="auto">
            <a:xfrm>
              <a:off x="402646" y="0"/>
              <a:ext cx="3354804" cy="34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a:solidFill>
                    <a:srgbClr val="FFFFFF"/>
                  </a:solidFill>
                </a:rPr>
                <a:t>中国工信出版集团  电子工业出版社</a:t>
              </a:r>
            </a:p>
          </p:txBody>
        </p:sp>
        <p:pic>
          <p:nvPicPr>
            <p:cNvPr id="3089" name="组合 1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4" y="21724"/>
              <a:ext cx="298704" cy="29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8" name="组合 22"/>
          <p:cNvGrpSpPr>
            <a:grpSpLocks/>
          </p:cNvGrpSpPr>
          <p:nvPr/>
        </p:nvGrpSpPr>
        <p:grpSpPr bwMode="auto">
          <a:xfrm>
            <a:off x="571500" y="5786438"/>
            <a:ext cx="2228850" cy="338137"/>
            <a:chOff x="0" y="0"/>
            <a:chExt cx="2230283" cy="339810"/>
          </a:xfrm>
        </p:grpSpPr>
        <p:sp>
          <p:nvSpPr>
            <p:cNvPr id="3086" name="矩形 40"/>
            <p:cNvSpPr>
              <a:spLocks noChangeArrowheads="1"/>
            </p:cNvSpPr>
            <p:nvPr/>
          </p:nvSpPr>
          <p:spPr bwMode="auto">
            <a:xfrm>
              <a:off x="403225" y="0"/>
              <a:ext cx="1827058" cy="33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600">
                  <a:solidFill>
                    <a:srgbClr val="FFFFFF"/>
                  </a:solidFill>
                </a:rPr>
                <a:t>《</a:t>
              </a:r>
              <a:r>
                <a:rPr lang="zh-CN" altLang="en-US" sz="1600">
                  <a:solidFill>
                    <a:srgbClr val="FFFFFF"/>
                  </a:solidFill>
                </a:rPr>
                <a:t>电子商务基础</a:t>
              </a:r>
              <a:r>
                <a:rPr lang="en-US" altLang="zh-CN" sz="1600">
                  <a:solidFill>
                    <a:srgbClr val="FFFFFF"/>
                  </a:solidFill>
                </a:rPr>
                <a:t>》</a:t>
              </a:r>
              <a:endParaRPr lang="zh-CN" altLang="en-US" sz="1600">
                <a:solidFill>
                  <a:srgbClr val="FFFFFF"/>
                </a:solidFill>
              </a:endParaRPr>
            </a:p>
          </p:txBody>
        </p:sp>
        <p:sp>
          <p:nvSpPr>
            <p:cNvPr id="3087" name="Freeform 102"/>
            <p:cNvSpPr>
              <a:spLocks noEditPoints="1"/>
            </p:cNvSpPr>
            <p:nvPr/>
          </p:nvSpPr>
          <p:spPr bwMode="auto">
            <a:xfrm>
              <a:off x="0" y="19051"/>
              <a:ext cx="300038" cy="298450"/>
            </a:xfrm>
            <a:custGeom>
              <a:avLst/>
              <a:gdLst>
                <a:gd name="T0" fmla="*/ 2147483646 w 837"/>
                <a:gd name="T1" fmla="*/ 0 h 837"/>
                <a:gd name="T2" fmla="*/ 0 w 837"/>
                <a:gd name="T3" fmla="*/ 2147483646 h 837"/>
                <a:gd name="T4" fmla="*/ 2147483646 w 837"/>
                <a:gd name="T5" fmla="*/ 2147483646 h 837"/>
                <a:gd name="T6" fmla="*/ 2147483646 w 837"/>
                <a:gd name="T7" fmla="*/ 2147483646 h 837"/>
                <a:gd name="T8" fmla="*/ 2147483646 w 837"/>
                <a:gd name="T9" fmla="*/ 0 h 837"/>
                <a:gd name="T10" fmla="*/ 2147483646 w 837"/>
                <a:gd name="T11" fmla="*/ 2147483646 h 837"/>
                <a:gd name="T12" fmla="*/ 2147483646 w 837"/>
                <a:gd name="T13" fmla="*/ 2147483646 h 837"/>
                <a:gd name="T14" fmla="*/ 2147483646 w 837"/>
                <a:gd name="T15" fmla="*/ 2147483646 h 837"/>
                <a:gd name="T16" fmla="*/ 2147483646 w 837"/>
                <a:gd name="T17" fmla="*/ 2147483646 h 837"/>
                <a:gd name="T18" fmla="*/ 2147483646 w 837"/>
                <a:gd name="T19" fmla="*/ 2147483646 h 837"/>
                <a:gd name="T20" fmla="*/ 2147483646 w 837"/>
                <a:gd name="T21" fmla="*/ 2147483646 h 837"/>
                <a:gd name="T22" fmla="*/ 2147483646 w 837"/>
                <a:gd name="T23" fmla="*/ 2147483646 h 837"/>
                <a:gd name="T24" fmla="*/ 2147483646 w 837"/>
                <a:gd name="T25" fmla="*/ 2147483646 h 837"/>
                <a:gd name="T26" fmla="*/ 2147483646 w 837"/>
                <a:gd name="T27" fmla="*/ 2147483646 h 837"/>
                <a:gd name="T28" fmla="*/ 2147483646 w 837"/>
                <a:gd name="T29" fmla="*/ 2147483646 h 837"/>
                <a:gd name="T30" fmla="*/ 2147483646 w 837"/>
                <a:gd name="T31" fmla="*/ 2147483646 h 837"/>
                <a:gd name="T32" fmla="*/ 2147483646 w 837"/>
                <a:gd name="T33" fmla="*/ 2147483646 h 837"/>
                <a:gd name="T34" fmla="*/ 2147483646 w 837"/>
                <a:gd name="T35" fmla="*/ 2147483646 h 837"/>
                <a:gd name="T36" fmla="*/ 2147483646 w 837"/>
                <a:gd name="T37" fmla="*/ 2147483646 h 837"/>
                <a:gd name="T38" fmla="*/ 2147483646 w 837"/>
                <a:gd name="T39" fmla="*/ 2147483646 h 837"/>
                <a:gd name="T40" fmla="*/ 2147483646 w 837"/>
                <a:gd name="T41" fmla="*/ 2147483646 h 8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7"/>
                <a:gd name="T64" fmla="*/ 0 h 837"/>
                <a:gd name="T65" fmla="*/ 837 w 837"/>
                <a:gd name="T66" fmla="*/ 837 h 8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7" h="837">
                  <a:moveTo>
                    <a:pt x="418" y="0"/>
                  </a:moveTo>
                  <a:cubicBezTo>
                    <a:pt x="187" y="0"/>
                    <a:pt x="0" y="187"/>
                    <a:pt x="0" y="419"/>
                  </a:cubicBezTo>
                  <a:cubicBezTo>
                    <a:pt x="0" y="650"/>
                    <a:pt x="187" y="837"/>
                    <a:pt x="418" y="837"/>
                  </a:cubicBezTo>
                  <a:cubicBezTo>
                    <a:pt x="650" y="837"/>
                    <a:pt x="837" y="650"/>
                    <a:pt x="837" y="419"/>
                  </a:cubicBezTo>
                  <a:cubicBezTo>
                    <a:pt x="837" y="187"/>
                    <a:pt x="650" y="0"/>
                    <a:pt x="418" y="0"/>
                  </a:cubicBezTo>
                  <a:close/>
                  <a:moveTo>
                    <a:pt x="173" y="583"/>
                  </a:moveTo>
                  <a:cubicBezTo>
                    <a:pt x="121" y="583"/>
                    <a:pt x="121" y="583"/>
                    <a:pt x="121" y="583"/>
                  </a:cubicBezTo>
                  <a:cubicBezTo>
                    <a:pt x="121" y="251"/>
                    <a:pt x="121" y="251"/>
                    <a:pt x="121" y="251"/>
                  </a:cubicBezTo>
                  <a:cubicBezTo>
                    <a:pt x="440" y="251"/>
                    <a:pt x="440" y="251"/>
                    <a:pt x="440" y="251"/>
                  </a:cubicBezTo>
                  <a:cubicBezTo>
                    <a:pt x="490" y="177"/>
                    <a:pt x="490" y="177"/>
                    <a:pt x="490" y="177"/>
                  </a:cubicBezTo>
                  <a:cubicBezTo>
                    <a:pt x="631" y="177"/>
                    <a:pt x="631" y="177"/>
                    <a:pt x="631" y="177"/>
                  </a:cubicBezTo>
                  <a:cubicBezTo>
                    <a:pt x="631" y="251"/>
                    <a:pt x="631" y="251"/>
                    <a:pt x="631" y="251"/>
                  </a:cubicBezTo>
                  <a:cubicBezTo>
                    <a:pt x="631" y="269"/>
                    <a:pt x="631" y="269"/>
                    <a:pt x="631" y="269"/>
                  </a:cubicBezTo>
                  <a:cubicBezTo>
                    <a:pt x="631" y="300"/>
                    <a:pt x="631" y="300"/>
                    <a:pt x="631" y="300"/>
                  </a:cubicBezTo>
                  <a:cubicBezTo>
                    <a:pt x="173" y="300"/>
                    <a:pt x="173" y="300"/>
                    <a:pt x="173" y="300"/>
                  </a:cubicBezTo>
                  <a:lnTo>
                    <a:pt x="173" y="583"/>
                  </a:lnTo>
                  <a:close/>
                  <a:moveTo>
                    <a:pt x="716" y="660"/>
                  </a:moveTo>
                  <a:cubicBezTo>
                    <a:pt x="205" y="660"/>
                    <a:pt x="205" y="660"/>
                    <a:pt x="205" y="660"/>
                  </a:cubicBezTo>
                  <a:cubicBezTo>
                    <a:pt x="205" y="328"/>
                    <a:pt x="205" y="328"/>
                    <a:pt x="205" y="328"/>
                  </a:cubicBezTo>
                  <a:cubicBezTo>
                    <a:pt x="716" y="328"/>
                    <a:pt x="716" y="328"/>
                    <a:pt x="716" y="328"/>
                  </a:cubicBezTo>
                  <a:lnTo>
                    <a:pt x="716" y="6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3079" name="组合 25"/>
          <p:cNvGrpSpPr>
            <a:grpSpLocks/>
          </p:cNvGrpSpPr>
          <p:nvPr/>
        </p:nvGrpSpPr>
        <p:grpSpPr bwMode="auto">
          <a:xfrm>
            <a:off x="573088" y="5387975"/>
            <a:ext cx="1611312" cy="338138"/>
            <a:chOff x="1234" y="0"/>
            <a:chExt cx="1611663" cy="338553"/>
          </a:xfrm>
        </p:grpSpPr>
        <p:sp>
          <p:nvSpPr>
            <p:cNvPr id="3084" name="矩形 37"/>
            <p:cNvSpPr>
              <a:spLocks noChangeArrowheads="1"/>
            </p:cNvSpPr>
            <p:nvPr/>
          </p:nvSpPr>
          <p:spPr bwMode="auto">
            <a:xfrm>
              <a:off x="402646" y="0"/>
              <a:ext cx="1210251" cy="33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a:solidFill>
                    <a:srgbClr val="FFFFFF"/>
                  </a:solidFill>
                </a:rPr>
                <a:t>主编：商玮</a:t>
              </a:r>
            </a:p>
          </p:txBody>
        </p:sp>
        <p:pic>
          <p:nvPicPr>
            <p:cNvPr id="3085" name="组合 2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4" y="19247"/>
              <a:ext cx="298704" cy="29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80" name="文本框 58"/>
          <p:cNvSpPr txBox="1">
            <a:spLocks noChangeArrowheads="1"/>
          </p:cNvSpPr>
          <p:nvPr/>
        </p:nvSpPr>
        <p:spPr bwMode="auto">
          <a:xfrm>
            <a:off x="2363788" y="2376488"/>
            <a:ext cx="78724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6000" b="1">
                <a:solidFill>
                  <a:srgbClr val="1C4885"/>
                </a:solidFill>
                <a:latin typeface="微软雅黑" panose="020B0503020204020204" pitchFamily="34" charset="-122"/>
                <a:ea typeface="微软雅黑" panose="020B0503020204020204" pitchFamily="34" charset="-122"/>
              </a:rPr>
              <a:t>项目二</a:t>
            </a:r>
            <a:r>
              <a:rPr lang="en-US" altLang="zh-CN" sz="6000" b="1">
                <a:solidFill>
                  <a:srgbClr val="1C4885"/>
                </a:solidFill>
                <a:latin typeface="微软雅黑" panose="020B0503020204020204" pitchFamily="34" charset="-122"/>
                <a:ea typeface="微软雅黑" panose="020B0503020204020204" pitchFamily="34" charset="-122"/>
              </a:rPr>
              <a:t>  </a:t>
            </a:r>
            <a:r>
              <a:rPr lang="zh-CN" altLang="en-US" sz="6000" b="1">
                <a:solidFill>
                  <a:srgbClr val="1C4885"/>
                </a:solidFill>
                <a:latin typeface="微软雅黑" panose="020B0503020204020204" pitchFamily="34" charset="-122"/>
                <a:ea typeface="微软雅黑" panose="020B0503020204020204" pitchFamily="34" charset="-122"/>
              </a:rPr>
              <a:t>网络零售市场</a:t>
            </a:r>
          </a:p>
        </p:txBody>
      </p:sp>
      <p:pic>
        <p:nvPicPr>
          <p:cNvPr id="3081" name="图片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150813"/>
            <a:ext cx="107315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矩形 3"/>
          <p:cNvSpPr>
            <a:spLocks noChangeArrowheads="1"/>
          </p:cNvSpPr>
          <p:nvPr/>
        </p:nvSpPr>
        <p:spPr bwMode="auto">
          <a:xfrm>
            <a:off x="1435100" y="544513"/>
            <a:ext cx="3646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800">
                <a:solidFill>
                  <a:srgbClr val="1C4885"/>
                </a:solidFill>
                <a:latin typeface="仿宋" panose="02010609060101010101" pitchFamily="49" charset="-122"/>
                <a:ea typeface="仿宋" panose="02010609060101010101" pitchFamily="49" charset="-122"/>
              </a:rPr>
              <a:t>“新商科”电子商务系列规划教材</a:t>
            </a:r>
          </a:p>
        </p:txBody>
      </p:sp>
      <p:pic>
        <p:nvPicPr>
          <p:cNvPr id="3083" name="图片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128375" y="5805488"/>
            <a:ext cx="97631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文本框 10"/>
          <p:cNvSpPr txBox="1">
            <a:spLocks noChangeArrowheads="1"/>
          </p:cNvSpPr>
          <p:nvPr/>
        </p:nvSpPr>
        <p:spPr bwMode="auto">
          <a:xfrm>
            <a:off x="174625" y="220663"/>
            <a:ext cx="11369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dirty="0">
                <a:latin typeface="微软雅黑" panose="020B0503020204020204" pitchFamily="34" charset="-122"/>
                <a:ea typeface="微软雅黑" panose="020B0503020204020204" pitchFamily="34" charset="-122"/>
              </a:rPr>
              <a:t>任务一相关知识</a:t>
            </a:r>
            <a:r>
              <a:rPr lang="en-US" altLang="zh-CN" sz="2400" b="1" dirty="0">
                <a:latin typeface="微软雅黑" panose="020B0503020204020204" pitchFamily="34" charset="-122"/>
                <a:ea typeface="微软雅黑" panose="020B0503020204020204" pitchFamily="34" charset="-122"/>
              </a:rPr>
              <a:t>——2</a:t>
            </a:r>
            <a:r>
              <a:rPr lang="zh-CN" altLang="en-US"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C2C</a:t>
            </a:r>
            <a:r>
              <a:rPr lang="zh-CN" altLang="en-US" sz="2400" b="1" dirty="0">
                <a:latin typeface="微软雅黑" panose="020B0503020204020204" pitchFamily="34" charset="-122"/>
                <a:ea typeface="微软雅黑" panose="020B0503020204020204" pitchFamily="34" charset="-122"/>
              </a:rPr>
              <a:t>电子商务模式分析</a:t>
            </a:r>
          </a:p>
        </p:txBody>
      </p:sp>
      <p:sp>
        <p:nvSpPr>
          <p:cNvPr id="13315"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3316" name="오른쪽 화살표 216"/>
          <p:cNvSpPr>
            <a:spLocks noChangeArrowheads="1"/>
          </p:cNvSpPr>
          <p:nvPr/>
        </p:nvSpPr>
        <p:spPr bwMode="auto">
          <a:xfrm>
            <a:off x="2781300" y="2509838"/>
            <a:ext cx="1785938" cy="1266825"/>
          </a:xfrm>
          <a:prstGeom prst="rightArrow">
            <a:avLst>
              <a:gd name="adj1" fmla="val 55935"/>
              <a:gd name="adj2" fmla="val 50001"/>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ko-KR" altLang="en-US" sz="1800">
              <a:solidFill>
                <a:srgbClr val="FFFFFF"/>
              </a:solidFill>
              <a:latin typeface="Arial" panose="020B0604020202020204" pitchFamily="34" charset="0"/>
              <a:ea typeface="Malgun Gothic" panose="020B0503020000020004" pitchFamily="34" charset="-127"/>
              <a:sym typeface="Arial" panose="020B0604020202020204" pitchFamily="34" charset="0"/>
            </a:endParaRPr>
          </a:p>
        </p:txBody>
      </p:sp>
      <p:sp>
        <p:nvSpPr>
          <p:cNvPr id="13317" name="오른쪽 화살표 218"/>
          <p:cNvSpPr>
            <a:spLocks noChangeArrowheads="1"/>
          </p:cNvSpPr>
          <p:nvPr/>
        </p:nvSpPr>
        <p:spPr bwMode="auto">
          <a:xfrm flipH="1">
            <a:off x="7758113" y="2509838"/>
            <a:ext cx="1893887" cy="1266825"/>
          </a:xfrm>
          <a:prstGeom prst="rightArrow">
            <a:avLst>
              <a:gd name="adj1" fmla="val 55935"/>
              <a:gd name="adj2" fmla="val 50068"/>
            </a:avLst>
          </a:prstGeom>
          <a:solidFill>
            <a:srgbClr val="4886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ko-KR" altLang="en-US" sz="1800">
              <a:solidFill>
                <a:srgbClr val="FFFFFF"/>
              </a:solidFill>
              <a:latin typeface="Arial" panose="020B0604020202020204" pitchFamily="34" charset="0"/>
              <a:ea typeface="Malgun Gothic" panose="020B0503020000020004" pitchFamily="34" charset="-127"/>
              <a:sym typeface="Arial" panose="020B0604020202020204" pitchFamily="34" charset="0"/>
            </a:endParaRPr>
          </a:p>
        </p:txBody>
      </p:sp>
      <p:sp>
        <p:nvSpPr>
          <p:cNvPr id="13318" name="타원 219"/>
          <p:cNvSpPr>
            <a:spLocks noChangeArrowheads="1"/>
          </p:cNvSpPr>
          <p:nvPr/>
        </p:nvSpPr>
        <p:spPr bwMode="auto">
          <a:xfrm>
            <a:off x="9420225" y="2441575"/>
            <a:ext cx="1273175" cy="1274763"/>
          </a:xfrm>
          <a:prstGeom prst="ellipse">
            <a:avLst/>
          </a:prstGeom>
          <a:solidFill>
            <a:srgbClr val="4886D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ko-KR" altLang="en-US" sz="1800">
              <a:solidFill>
                <a:srgbClr val="FFFFFF"/>
              </a:solidFill>
              <a:latin typeface="Arial" panose="020B0604020202020204" pitchFamily="34" charset="0"/>
              <a:ea typeface="Malgun Gothic" panose="020B0503020000020004" pitchFamily="34" charset="-127"/>
              <a:sym typeface="Arial" panose="020B0604020202020204" pitchFamily="34" charset="0"/>
            </a:endParaRPr>
          </a:p>
        </p:txBody>
      </p:sp>
      <p:sp>
        <p:nvSpPr>
          <p:cNvPr id="13319" name="막힌 원호 127"/>
          <p:cNvSpPr>
            <a:spLocks/>
          </p:cNvSpPr>
          <p:nvPr/>
        </p:nvSpPr>
        <p:spPr bwMode="auto">
          <a:xfrm rot="-5400000">
            <a:off x="4937919" y="2012157"/>
            <a:ext cx="2370137" cy="2368550"/>
          </a:xfrm>
          <a:custGeom>
            <a:avLst/>
            <a:gdLst>
              <a:gd name="T0" fmla="*/ 0 w 2369150"/>
              <a:gd name="T1" fmla="*/ 1180968 h 2369152"/>
              <a:gd name="T2" fmla="*/ 0 w 2369150"/>
              <a:gd name="T3" fmla="*/ 1180968 h 2369152"/>
              <a:gd name="T4" fmla="*/ 1190512 w 2369150"/>
              <a:gd name="T5" fmla="*/ 0 h 2369152"/>
              <a:gd name="T6" fmla="*/ 2381019 w 2369150"/>
              <a:gd name="T7" fmla="*/ 1180967 h 2369152"/>
              <a:gd name="T8" fmla="*/ 1919649 w 2369150"/>
              <a:gd name="T9" fmla="*/ 1180967 h 2369152"/>
              <a:gd name="T10" fmla="*/ 1919648 w 2369150"/>
              <a:gd name="T11" fmla="*/ 1180967 h 2369152"/>
              <a:gd name="T12" fmla="*/ 1190512 w 2369150"/>
              <a:gd name="T13" fmla="*/ 457672 h 2369152"/>
              <a:gd name="T14" fmla="*/ 461370 w 2369150"/>
              <a:gd name="T15" fmla="*/ 1180968 h 2369152"/>
              <a:gd name="T16" fmla="*/ 0 w 2369150"/>
              <a:gd name="T17" fmla="*/ 1180968 h 2369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69150"/>
              <a:gd name="T28" fmla="*/ 0 h 2369152"/>
              <a:gd name="T29" fmla="*/ 2369150 w 2369150"/>
              <a:gd name="T30" fmla="*/ 1184575 h 2369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69150" h="2369152">
                <a:moveTo>
                  <a:pt x="0" y="1184575"/>
                </a:moveTo>
                <a:lnTo>
                  <a:pt x="0" y="1184575"/>
                </a:lnTo>
                <a:cubicBezTo>
                  <a:pt x="0" y="530352"/>
                  <a:pt x="530352" y="0"/>
                  <a:pt x="1184575" y="0"/>
                </a:cubicBezTo>
                <a:cubicBezTo>
                  <a:pt x="1838796" y="0"/>
                  <a:pt x="2369148" y="530351"/>
                  <a:pt x="2369149" y="1184574"/>
                </a:cubicBezTo>
                <a:lnTo>
                  <a:pt x="1910080" y="1184574"/>
                </a:lnTo>
                <a:lnTo>
                  <a:pt x="1910079" y="1184574"/>
                </a:lnTo>
                <a:cubicBezTo>
                  <a:pt x="1910078" y="783888"/>
                  <a:pt x="1585259" y="459070"/>
                  <a:pt x="1184575" y="459070"/>
                </a:cubicBezTo>
                <a:cubicBezTo>
                  <a:pt x="783890" y="459070"/>
                  <a:pt x="459070" y="783889"/>
                  <a:pt x="459070" y="1184575"/>
                </a:cubicBezTo>
                <a:lnTo>
                  <a:pt x="0" y="1184575"/>
                </a:lnTo>
                <a:close/>
              </a:path>
            </a:pathLst>
          </a:custGeom>
          <a:gradFill rotWithShape="1">
            <a:gsLst>
              <a:gs pos="0">
                <a:srgbClr val="FFFFFF">
                  <a:alpha val="45000"/>
                </a:srgbClr>
              </a:gs>
              <a:gs pos="50000">
                <a:srgbClr val="FFFFFF">
                  <a:alpha val="225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3320" name="타원 217"/>
          <p:cNvSpPr>
            <a:spLocks noChangeArrowheads="1"/>
          </p:cNvSpPr>
          <p:nvPr/>
        </p:nvSpPr>
        <p:spPr bwMode="auto">
          <a:xfrm>
            <a:off x="1624013" y="2505075"/>
            <a:ext cx="1273175" cy="1274763"/>
          </a:xfrm>
          <a:prstGeom prst="ellipse">
            <a:avLst/>
          </a:prstGeom>
          <a:solidFill>
            <a:srgbClr val="1C488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ko-KR" altLang="en-US" sz="1800">
              <a:solidFill>
                <a:srgbClr val="FFFFFF"/>
              </a:solidFill>
              <a:latin typeface="Arial" panose="020B0604020202020204" pitchFamily="34" charset="0"/>
              <a:ea typeface="Malgun Gothic" panose="020B0503020000020004" pitchFamily="34" charset="-127"/>
              <a:sym typeface="Arial" panose="020B0604020202020204" pitchFamily="34" charset="0"/>
            </a:endParaRPr>
          </a:p>
        </p:txBody>
      </p:sp>
      <p:sp>
        <p:nvSpPr>
          <p:cNvPr id="13321" name="막힌 원호 225"/>
          <p:cNvSpPr>
            <a:spLocks/>
          </p:cNvSpPr>
          <p:nvPr/>
        </p:nvSpPr>
        <p:spPr bwMode="auto">
          <a:xfrm rot="5400000">
            <a:off x="4925218" y="1904207"/>
            <a:ext cx="2436813" cy="2444750"/>
          </a:xfrm>
          <a:custGeom>
            <a:avLst/>
            <a:gdLst>
              <a:gd name="T0" fmla="*/ 7 w 2436720"/>
              <a:gd name="T1" fmla="*/ 1229313 h 2444258"/>
              <a:gd name="T2" fmla="*/ 7 w 2436720"/>
              <a:gd name="T3" fmla="*/ 1229312 h 2444258"/>
              <a:gd name="T4" fmla="*/ 0 w 2436720"/>
              <a:gd name="T5" fmla="*/ 1225082 h 2444258"/>
              <a:gd name="T6" fmla="*/ 1218924 w 2436720"/>
              <a:gd name="T7" fmla="*/ 0 h 2444258"/>
              <a:gd name="T8" fmla="*/ 2437754 w 2436720"/>
              <a:gd name="T9" fmla="*/ 1211132 h 2444258"/>
              <a:gd name="T10" fmla="*/ 1965482 w 2436720"/>
              <a:gd name="T11" fmla="*/ 1216539 h 2444258"/>
              <a:gd name="T12" fmla="*/ 1965481 w 2436720"/>
              <a:gd name="T13" fmla="*/ 1216539 h 2444258"/>
              <a:gd name="T14" fmla="*/ 1218924 w 2436720"/>
              <a:gd name="T15" fmla="*/ 473230 h 2444258"/>
              <a:gd name="T16" fmla="*/ 472306 w 2436720"/>
              <a:gd name="T17" fmla="*/ 1225082 h 2444258"/>
              <a:gd name="T18" fmla="*/ 472310 w 2436720"/>
              <a:gd name="T19" fmla="*/ 1227678 h 2444258"/>
              <a:gd name="T20" fmla="*/ 7 w 2436720"/>
              <a:gd name="T21" fmla="*/ 1229313 h 24442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36720"/>
              <a:gd name="T34" fmla="*/ 0 h 2444258"/>
              <a:gd name="T35" fmla="*/ 2436640 w 2436720"/>
              <a:gd name="T36" fmla="*/ 1226349 h 24442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36720" h="2444258">
                <a:moveTo>
                  <a:pt x="7" y="1226349"/>
                </a:moveTo>
                <a:lnTo>
                  <a:pt x="7" y="1226348"/>
                </a:lnTo>
                <a:cubicBezTo>
                  <a:pt x="2" y="1224942"/>
                  <a:pt x="0" y="1223535"/>
                  <a:pt x="0" y="1222129"/>
                </a:cubicBezTo>
                <a:cubicBezTo>
                  <a:pt x="0" y="547165"/>
                  <a:pt x="545478" y="0"/>
                  <a:pt x="1218360" y="0"/>
                </a:cubicBezTo>
                <a:cubicBezTo>
                  <a:pt x="1885829" y="0"/>
                  <a:pt x="2429039" y="538720"/>
                  <a:pt x="2436640" y="1208211"/>
                </a:cubicBezTo>
                <a:lnTo>
                  <a:pt x="1964582" y="1213604"/>
                </a:lnTo>
                <a:lnTo>
                  <a:pt x="1964581" y="1213604"/>
                </a:lnTo>
                <a:cubicBezTo>
                  <a:pt x="1959934" y="802720"/>
                  <a:pt x="1627204" y="472090"/>
                  <a:pt x="1218360" y="472090"/>
                </a:cubicBezTo>
                <a:cubicBezTo>
                  <a:pt x="806206" y="472090"/>
                  <a:pt x="472090" y="807893"/>
                  <a:pt x="472090" y="1222129"/>
                </a:cubicBezTo>
                <a:cubicBezTo>
                  <a:pt x="472090" y="1222990"/>
                  <a:pt x="472091" y="1223852"/>
                  <a:pt x="472094" y="1224714"/>
                </a:cubicBezTo>
                <a:lnTo>
                  <a:pt x="7" y="1226349"/>
                </a:lnTo>
                <a:close/>
              </a:path>
            </a:pathLst>
          </a:custGeom>
          <a:solidFill>
            <a:srgbClr val="4886D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3322" name="막힌 원호 224"/>
          <p:cNvSpPr>
            <a:spLocks/>
          </p:cNvSpPr>
          <p:nvPr/>
        </p:nvSpPr>
        <p:spPr bwMode="auto">
          <a:xfrm rot="-5400000">
            <a:off x="4925219" y="1901031"/>
            <a:ext cx="2444750" cy="2446338"/>
          </a:xfrm>
          <a:custGeom>
            <a:avLst/>
            <a:gdLst>
              <a:gd name="T0" fmla="*/ 132 w 2444256"/>
              <a:gd name="T1" fmla="*/ 1252830 h 2444258"/>
              <a:gd name="T2" fmla="*/ 132 w 2444256"/>
              <a:gd name="T3" fmla="*/ 1252829 h 2444258"/>
              <a:gd name="T4" fmla="*/ 0 w 2444256"/>
              <a:gd name="T5" fmla="*/ 1234668 h 2444258"/>
              <a:gd name="T6" fmla="*/ 1225093 w 2444256"/>
              <a:gd name="T7" fmla="*/ 0 h 2444258"/>
              <a:gd name="T8" fmla="*/ 2450176 w 2444256"/>
              <a:gd name="T9" fmla="*/ 1229038 h 2444258"/>
              <a:gd name="T10" fmla="*/ 1976292 w 2444256"/>
              <a:gd name="T11" fmla="*/ 1231217 h 2444258"/>
              <a:gd name="T12" fmla="*/ 1976292 w 2444256"/>
              <a:gd name="T13" fmla="*/ 1231216 h 2444258"/>
              <a:gd name="T14" fmla="*/ 1225094 w 2444256"/>
              <a:gd name="T15" fmla="*/ 477594 h 2444258"/>
              <a:gd name="T16" fmla="*/ 473897 w 2444256"/>
              <a:gd name="T17" fmla="*/ 1234668 h 2444258"/>
              <a:gd name="T18" fmla="*/ 473978 w 2444256"/>
              <a:gd name="T19" fmla="*/ 1245803 h 2444258"/>
              <a:gd name="T20" fmla="*/ 132 w 2444256"/>
              <a:gd name="T21" fmla="*/ 1252830 h 24442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44256"/>
              <a:gd name="T34" fmla="*/ 0 h 2444258"/>
              <a:gd name="T35" fmla="*/ 2444242 w 2444256"/>
              <a:gd name="T36" fmla="*/ 1240107 h 24442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44256" h="2444258">
                <a:moveTo>
                  <a:pt x="132" y="1240107"/>
                </a:moveTo>
                <a:lnTo>
                  <a:pt x="132" y="1240106"/>
                </a:lnTo>
                <a:cubicBezTo>
                  <a:pt x="44" y="1234114"/>
                  <a:pt x="0" y="1228121"/>
                  <a:pt x="0" y="1222129"/>
                </a:cubicBezTo>
                <a:cubicBezTo>
                  <a:pt x="0" y="547165"/>
                  <a:pt x="547165" y="0"/>
                  <a:pt x="1222128" y="0"/>
                </a:cubicBezTo>
                <a:cubicBezTo>
                  <a:pt x="1894916" y="0"/>
                  <a:pt x="2441176" y="543776"/>
                  <a:pt x="2444243" y="1216557"/>
                </a:cubicBezTo>
                <a:lnTo>
                  <a:pt x="1971505" y="1218713"/>
                </a:lnTo>
                <a:lnTo>
                  <a:pt x="1971505" y="1218712"/>
                </a:lnTo>
                <a:cubicBezTo>
                  <a:pt x="1969624" y="806176"/>
                  <a:pt x="1634668" y="472744"/>
                  <a:pt x="1222129" y="472744"/>
                </a:cubicBezTo>
                <a:cubicBezTo>
                  <a:pt x="808255" y="472744"/>
                  <a:pt x="472745" y="808255"/>
                  <a:pt x="472745" y="1222129"/>
                </a:cubicBezTo>
                <a:cubicBezTo>
                  <a:pt x="472745" y="1225803"/>
                  <a:pt x="472772" y="1229478"/>
                  <a:pt x="472826" y="1233152"/>
                </a:cubicBezTo>
                <a:lnTo>
                  <a:pt x="132" y="1240107"/>
                </a:lnTo>
                <a:close/>
              </a:path>
            </a:pathLst>
          </a:custGeom>
          <a:solidFill>
            <a:srgbClr val="1C488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3323" name="矩形 11"/>
          <p:cNvSpPr>
            <a:spLocks noChangeArrowheads="1"/>
          </p:cNvSpPr>
          <p:nvPr/>
        </p:nvSpPr>
        <p:spPr bwMode="auto">
          <a:xfrm>
            <a:off x="1624013" y="4394200"/>
            <a:ext cx="3008312"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None/>
            </a:pPr>
            <a:r>
              <a:rPr lang="zh-CN" altLang="en-US" sz="1400" dirty="0">
                <a:solidFill>
                  <a:srgbClr val="445469"/>
                </a:solidFill>
                <a:latin typeface="Arial" panose="020B0604020202020204" pitchFamily="34" charset="0"/>
                <a:ea typeface="微软雅黑" panose="020B0503020204020204" pitchFamily="34" charset="-122"/>
                <a:sym typeface="Arial" panose="020B0604020202020204" pitchFamily="34" charset="0"/>
              </a:rPr>
              <a:t>传统</a:t>
            </a:r>
            <a:r>
              <a:rPr lang="en-US" altLang="en-US" sz="1400" dirty="0">
                <a:solidFill>
                  <a:srgbClr val="445469"/>
                </a:solidFill>
                <a:latin typeface="Arial" panose="020B0604020202020204" pitchFamily="34" charset="0"/>
                <a:ea typeface="微软雅黑" panose="020B0503020204020204" pitchFamily="34" charset="-122"/>
                <a:sym typeface="Arial" panose="020B0604020202020204" pitchFamily="34" charset="0"/>
              </a:rPr>
              <a:t>C2C</a:t>
            </a:r>
            <a:r>
              <a:rPr lang="zh-CN" altLang="en-US" sz="1400" dirty="0">
                <a:solidFill>
                  <a:srgbClr val="445469"/>
                </a:solidFill>
                <a:latin typeface="Arial" panose="020B0604020202020204" pitchFamily="34" charset="0"/>
                <a:ea typeface="微软雅黑" panose="020B0503020204020204" pitchFamily="34" charset="-122"/>
                <a:sym typeface="Arial" panose="020B0604020202020204" pitchFamily="34" charset="0"/>
              </a:rPr>
              <a:t>模式指</a:t>
            </a:r>
            <a:r>
              <a:rPr lang="zh-CN" altLang="en-US" sz="14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个人与个人之间</a:t>
            </a:r>
            <a:r>
              <a:rPr lang="zh-CN" altLang="en-US" sz="1400" dirty="0">
                <a:solidFill>
                  <a:srgbClr val="445469"/>
                </a:solidFill>
                <a:latin typeface="Arial" panose="020B0604020202020204" pitchFamily="34" charset="0"/>
                <a:ea typeface="微软雅黑" panose="020B0503020204020204" pitchFamily="34" charset="-122"/>
                <a:sym typeface="Arial" panose="020B0604020202020204" pitchFamily="34" charset="0"/>
              </a:rPr>
              <a:t>的</a:t>
            </a:r>
            <a:r>
              <a:rPr lang="zh-CN" altLang="en-US" sz="14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商品或服务</a:t>
            </a:r>
            <a:r>
              <a:rPr lang="zh-CN" altLang="en-US" sz="1400" dirty="0">
                <a:solidFill>
                  <a:srgbClr val="445469"/>
                </a:solidFill>
                <a:latin typeface="Arial" panose="020B0604020202020204" pitchFamily="34" charset="0"/>
                <a:ea typeface="微软雅黑" panose="020B0503020204020204" pitchFamily="34" charset="-122"/>
                <a:sym typeface="Arial" panose="020B0604020202020204" pitchFamily="34" charset="0"/>
              </a:rPr>
              <a:t>交易，典型的案例是基于第三方交易平台（如淘宝网）的商品交易。随着移动电子商务发展，基于移动端的</a:t>
            </a:r>
            <a:r>
              <a:rPr lang="en-US" altLang="en-US" sz="1400" dirty="0">
                <a:solidFill>
                  <a:srgbClr val="445469"/>
                </a:solidFill>
                <a:latin typeface="Arial" panose="020B0604020202020204" pitchFamily="34" charset="0"/>
                <a:ea typeface="微软雅黑" panose="020B0503020204020204" pitchFamily="34" charset="-122"/>
                <a:sym typeface="Arial" panose="020B0604020202020204" pitchFamily="34" charset="0"/>
              </a:rPr>
              <a:t>C2C</a:t>
            </a:r>
            <a:r>
              <a:rPr lang="zh-CN" altLang="en-US" sz="1400" dirty="0">
                <a:solidFill>
                  <a:srgbClr val="445469"/>
                </a:solidFill>
                <a:latin typeface="Arial" panose="020B0604020202020204" pitchFamily="34" charset="0"/>
                <a:ea typeface="微软雅黑" panose="020B0503020204020204" pitchFamily="34" charset="-122"/>
                <a:sym typeface="Arial" panose="020B0604020202020204" pitchFamily="34" charset="0"/>
              </a:rPr>
              <a:t>平台也逐渐发展起来。</a:t>
            </a:r>
            <a:endParaRPr lang="en-US" altLang="zh-CN" sz="14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4" name="矩形 13"/>
          <p:cNvSpPr>
            <a:spLocks noChangeArrowheads="1"/>
          </p:cNvSpPr>
          <p:nvPr/>
        </p:nvSpPr>
        <p:spPr bwMode="auto">
          <a:xfrm>
            <a:off x="7923213" y="4394200"/>
            <a:ext cx="3008312"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50000"/>
              </a:lnSpc>
              <a:spcBef>
                <a:spcPct val="0"/>
              </a:spcBef>
              <a:buFontTx/>
              <a:buNone/>
            </a:pPr>
            <a:r>
              <a:rPr lang="zh-CN" altLang="en-US" sz="1400" dirty="0">
                <a:solidFill>
                  <a:srgbClr val="445469"/>
                </a:solidFill>
                <a:latin typeface="Arial" panose="020B0604020202020204" pitchFamily="34" charset="0"/>
                <a:ea typeface="微软雅黑" panose="020B0503020204020204" pitchFamily="34" charset="-122"/>
                <a:sym typeface="Arial" panose="020B0604020202020204" pitchFamily="34" charset="0"/>
              </a:rPr>
              <a:t>一是以</a:t>
            </a:r>
            <a:r>
              <a:rPr lang="zh-CN" altLang="en-US" sz="14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产品和服务为核心</a:t>
            </a:r>
            <a:r>
              <a:rPr lang="zh-CN" altLang="en-US" sz="1400" dirty="0">
                <a:solidFill>
                  <a:srgbClr val="445469"/>
                </a:solidFill>
                <a:latin typeface="Arial" panose="020B0604020202020204" pitchFamily="34" charset="0"/>
                <a:ea typeface="微软雅黑" panose="020B0503020204020204" pitchFamily="34" charset="-122"/>
                <a:sym typeface="Arial" panose="020B0604020202020204" pitchFamily="34" charset="0"/>
              </a:rPr>
              <a:t>的租赁，如租车和租房行业，</a:t>
            </a:r>
            <a:r>
              <a:rPr lang="en-US" altLang="en-US" sz="1400" dirty="0">
                <a:solidFill>
                  <a:srgbClr val="445469"/>
                </a:solidFill>
                <a:latin typeface="Arial" panose="020B0604020202020204" pitchFamily="34" charset="0"/>
                <a:ea typeface="微软雅黑" panose="020B0503020204020204" pitchFamily="34" charset="-122"/>
                <a:sym typeface="Arial" panose="020B0604020202020204" pitchFamily="34" charset="0"/>
              </a:rPr>
              <a:t>PP</a:t>
            </a:r>
            <a:r>
              <a:rPr lang="zh-CN" altLang="en-US" sz="1400" dirty="0">
                <a:solidFill>
                  <a:srgbClr val="445469"/>
                </a:solidFill>
                <a:latin typeface="Arial" panose="020B0604020202020204" pitchFamily="34" charset="0"/>
                <a:ea typeface="微软雅黑" panose="020B0503020204020204" pitchFamily="34" charset="-122"/>
                <a:sym typeface="Arial" panose="020B0604020202020204" pitchFamily="34" charset="0"/>
              </a:rPr>
              <a:t>租车就是一例。</a:t>
            </a:r>
          </a:p>
          <a:p>
            <a:pPr>
              <a:lnSpc>
                <a:spcPct val="150000"/>
              </a:lnSpc>
              <a:spcBef>
                <a:spcPct val="0"/>
              </a:spcBef>
              <a:buFontTx/>
              <a:buNone/>
            </a:pPr>
            <a:r>
              <a:rPr lang="zh-CN" altLang="en-US" sz="1400" dirty="0">
                <a:solidFill>
                  <a:srgbClr val="445469"/>
                </a:solidFill>
                <a:latin typeface="Arial" panose="020B0604020202020204" pitchFamily="34" charset="0"/>
                <a:ea typeface="微软雅黑" panose="020B0503020204020204" pitchFamily="34" charset="-122"/>
                <a:sym typeface="Arial" panose="020B0604020202020204" pitchFamily="34" charset="0"/>
              </a:rPr>
              <a:t>二是对市场的再分配，是一种所有权的转移和再分配，如宜信。</a:t>
            </a:r>
          </a:p>
          <a:p>
            <a:pPr>
              <a:lnSpc>
                <a:spcPct val="150000"/>
              </a:lnSpc>
              <a:spcBef>
                <a:spcPct val="0"/>
              </a:spcBef>
              <a:buFontTx/>
              <a:buNone/>
            </a:pPr>
            <a:r>
              <a:rPr lang="zh-CN" altLang="en-US" sz="1400" dirty="0">
                <a:solidFill>
                  <a:srgbClr val="445469"/>
                </a:solidFill>
                <a:latin typeface="Arial" panose="020B0604020202020204" pitchFamily="34" charset="0"/>
                <a:ea typeface="微软雅黑" panose="020B0503020204020204" pitchFamily="34" charset="-122"/>
                <a:sym typeface="Arial" panose="020B0604020202020204" pitchFamily="34" charset="0"/>
              </a:rPr>
              <a:t>三是协作式的共享，包括对技能和资产的共享，如猪八戒。</a:t>
            </a:r>
            <a:endParaRPr lang="en-US" altLang="zh-CN" sz="14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5" name="TextBox 13"/>
          <p:cNvSpPr txBox="1">
            <a:spLocks noChangeArrowheads="1"/>
          </p:cNvSpPr>
          <p:nvPr/>
        </p:nvSpPr>
        <p:spPr bwMode="auto">
          <a:xfrm>
            <a:off x="1560513" y="3006725"/>
            <a:ext cx="25161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600" b="1">
                <a:solidFill>
                  <a:srgbClr val="FFFFFF"/>
                </a:solidFill>
                <a:latin typeface="Arial" panose="020B0604020202020204" pitchFamily="34" charset="0"/>
                <a:ea typeface="微软雅黑" panose="020B0503020204020204" pitchFamily="34" charset="-122"/>
                <a:sym typeface="Arial" panose="020B0604020202020204" pitchFamily="34" charset="0"/>
              </a:rPr>
              <a:t>传统概念的</a:t>
            </a:r>
            <a:r>
              <a:rPr lang="en-US" altLang="en-US" sz="1600" b="1">
                <a:solidFill>
                  <a:srgbClr val="FFFFFF"/>
                </a:solidFill>
                <a:latin typeface="Arial" panose="020B0604020202020204" pitchFamily="34" charset="0"/>
                <a:ea typeface="微软雅黑" panose="020B0503020204020204" pitchFamily="34" charset="-122"/>
                <a:sym typeface="Arial" panose="020B0604020202020204" pitchFamily="34" charset="0"/>
              </a:rPr>
              <a:t>C2C</a:t>
            </a:r>
            <a:r>
              <a:rPr lang="zh-CN" altLang="en-US" sz="1600" b="1">
                <a:solidFill>
                  <a:srgbClr val="FFFFFF"/>
                </a:solidFill>
                <a:latin typeface="Arial" panose="020B0604020202020204" pitchFamily="34" charset="0"/>
                <a:ea typeface="微软雅黑" panose="020B0503020204020204" pitchFamily="34" charset="-122"/>
                <a:sym typeface="Arial" panose="020B0604020202020204" pitchFamily="34" charset="0"/>
              </a:rPr>
              <a:t>模式</a:t>
            </a:r>
            <a:endParaRPr lang="en-US" altLang="zh-CN" sz="16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6" name="TextBox 13"/>
          <p:cNvSpPr txBox="1">
            <a:spLocks noChangeArrowheads="1"/>
          </p:cNvSpPr>
          <p:nvPr/>
        </p:nvSpPr>
        <p:spPr bwMode="auto">
          <a:xfrm>
            <a:off x="8089900" y="2994025"/>
            <a:ext cx="2476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600" b="1">
                <a:solidFill>
                  <a:srgbClr val="FFFFFF"/>
                </a:solidFill>
                <a:latin typeface="Arial" panose="020B0604020202020204" pitchFamily="34" charset="0"/>
                <a:ea typeface="微软雅黑" panose="020B0503020204020204" pitchFamily="34" charset="-122"/>
                <a:sym typeface="Arial" panose="020B0604020202020204" pitchFamily="34" charset="0"/>
              </a:rPr>
              <a:t>创新型</a:t>
            </a:r>
            <a:r>
              <a:rPr lang="en-US" altLang="en-US" sz="1600" b="1">
                <a:solidFill>
                  <a:srgbClr val="FFFFFF"/>
                </a:solidFill>
                <a:latin typeface="Arial" panose="020B0604020202020204" pitchFamily="34" charset="0"/>
                <a:ea typeface="微软雅黑" panose="020B0503020204020204" pitchFamily="34" charset="-122"/>
                <a:sym typeface="Arial" panose="020B0604020202020204" pitchFamily="34" charset="0"/>
              </a:rPr>
              <a:t>C2C</a:t>
            </a:r>
            <a:r>
              <a:rPr lang="zh-CN" altLang="en-US" sz="1600" b="1">
                <a:solidFill>
                  <a:srgbClr val="FFFFFF"/>
                </a:solidFill>
                <a:latin typeface="Arial" panose="020B0604020202020204" pitchFamily="34" charset="0"/>
                <a:ea typeface="微软雅黑" panose="020B0503020204020204" pitchFamily="34" charset="-122"/>
                <a:sym typeface="Arial" panose="020B0604020202020204" pitchFamily="34" charset="0"/>
              </a:rPr>
              <a:t>模式</a:t>
            </a:r>
            <a:endParaRPr lang="en-US" altLang="zh-CN" sz="16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7" name="TextBox 13"/>
          <p:cNvSpPr txBox="1">
            <a:spLocks noChangeArrowheads="1"/>
          </p:cNvSpPr>
          <p:nvPr/>
        </p:nvSpPr>
        <p:spPr bwMode="auto">
          <a:xfrm>
            <a:off x="5473700" y="3006725"/>
            <a:ext cx="13731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C2C</a:t>
            </a: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电子商务运营模式</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文本框 10"/>
          <p:cNvSpPr txBox="1">
            <a:spLocks noChangeArrowheads="1"/>
          </p:cNvSpPr>
          <p:nvPr/>
        </p:nvSpPr>
        <p:spPr bwMode="auto">
          <a:xfrm>
            <a:off x="174625" y="220663"/>
            <a:ext cx="11280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a:latin typeface="微软雅黑" panose="020B0503020204020204" pitchFamily="34" charset="-122"/>
                <a:ea typeface="微软雅黑" panose="020B0503020204020204" pitchFamily="34" charset="-122"/>
              </a:rPr>
              <a:t>任务一相关知识</a:t>
            </a:r>
            <a:r>
              <a:rPr lang="en-US" altLang="zh-CN" sz="2400" b="1">
                <a:latin typeface="微软雅黑" panose="020B0503020204020204" pitchFamily="34" charset="-122"/>
                <a:ea typeface="微软雅黑" panose="020B0503020204020204" pitchFamily="34" charset="-122"/>
              </a:rPr>
              <a:t>——2</a:t>
            </a:r>
            <a:r>
              <a:rPr lang="zh-CN" altLang="en-US" sz="2400" b="1">
                <a:latin typeface="微软雅黑" panose="020B0503020204020204" pitchFamily="34" charset="-122"/>
                <a:ea typeface="微软雅黑" panose="020B0503020204020204" pitchFamily="34" charset="-122"/>
              </a:rPr>
              <a:t>、</a:t>
            </a:r>
            <a:r>
              <a:rPr lang="en-US" altLang="zh-CN" sz="2400" b="1">
                <a:latin typeface="微软雅黑" panose="020B0503020204020204" pitchFamily="34" charset="-122"/>
                <a:ea typeface="微软雅黑" panose="020B0503020204020204" pitchFamily="34" charset="-122"/>
              </a:rPr>
              <a:t>C2C</a:t>
            </a:r>
            <a:r>
              <a:rPr lang="zh-CN" altLang="en-US" sz="2400" b="1">
                <a:latin typeface="微软雅黑" panose="020B0503020204020204" pitchFamily="34" charset="-122"/>
                <a:ea typeface="微软雅黑" panose="020B0503020204020204" pitchFamily="34" charset="-122"/>
              </a:rPr>
              <a:t>电子商务模式分析</a:t>
            </a:r>
          </a:p>
        </p:txBody>
      </p:sp>
      <p:sp>
        <p:nvSpPr>
          <p:cNvPr id="14339"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4340" name="TextBox 13"/>
          <p:cNvSpPr txBox="1">
            <a:spLocks noChangeArrowheads="1"/>
          </p:cNvSpPr>
          <p:nvPr/>
        </p:nvSpPr>
        <p:spPr bwMode="auto">
          <a:xfrm>
            <a:off x="1479550" y="4600575"/>
            <a:ext cx="15938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a:t>
            </a:r>
            <a:r>
              <a:rPr lang="en-US"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1</a:t>
            </a: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）用户注册登录的过程分为散户注册和个人店铺用户注册。</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41" name="TextBox 13"/>
          <p:cNvSpPr txBox="1">
            <a:spLocks noChangeArrowheads="1"/>
          </p:cNvSpPr>
          <p:nvPr/>
        </p:nvSpPr>
        <p:spPr bwMode="auto">
          <a:xfrm>
            <a:off x="4360863" y="5197475"/>
            <a:ext cx="13843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a:t>
            </a:r>
            <a:r>
              <a:rPr lang="en-US"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2</a:t>
            </a: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）买方查询卖方和商品信息，进行交易。</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42" name="TextBox 13"/>
          <p:cNvSpPr txBox="1">
            <a:spLocks noChangeArrowheads="1"/>
          </p:cNvSpPr>
          <p:nvPr/>
        </p:nvSpPr>
        <p:spPr bwMode="auto">
          <a:xfrm>
            <a:off x="8205788" y="4702175"/>
            <a:ext cx="2005012"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Tx/>
              <a:buNone/>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a:t>
            </a:r>
            <a:r>
              <a:rPr lang="en-US"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3</a:t>
            </a: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a:t>
            </a:r>
            <a:r>
              <a:rPr lang="en-US"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C2C</a:t>
            </a: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电子商务平台提供一定的信用评价机制，为交易双方提供一定程度上的信用参考价值，最大限度地保证交易双方交易的安全性。对零散用户和店铺用户，提供不同的信用评价。</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43" name="Oval 17"/>
          <p:cNvSpPr>
            <a:spLocks noChangeArrowheads="1"/>
          </p:cNvSpPr>
          <p:nvPr/>
        </p:nvSpPr>
        <p:spPr bwMode="auto">
          <a:xfrm>
            <a:off x="1620838" y="2751138"/>
            <a:ext cx="1360487" cy="1362075"/>
          </a:xfrm>
          <a:prstGeom prst="ellipse">
            <a:avLst/>
          </a:prstGeom>
          <a:solidFill>
            <a:srgbClr val="1C488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ru-RU"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44" name="Oval 19"/>
          <p:cNvSpPr>
            <a:spLocks noChangeArrowheads="1"/>
          </p:cNvSpPr>
          <p:nvPr/>
        </p:nvSpPr>
        <p:spPr bwMode="auto">
          <a:xfrm>
            <a:off x="3997325" y="2582863"/>
            <a:ext cx="2132013" cy="2133600"/>
          </a:xfrm>
          <a:prstGeom prst="ellipse">
            <a:avLst/>
          </a:prstGeom>
          <a:solidFill>
            <a:srgbClr val="1C488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ru-RU" altLang="en-US" sz="4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45" name="Oval 21"/>
          <p:cNvSpPr>
            <a:spLocks noChangeArrowheads="1"/>
          </p:cNvSpPr>
          <p:nvPr/>
        </p:nvSpPr>
        <p:spPr bwMode="auto">
          <a:xfrm flipH="1">
            <a:off x="7566025" y="1498600"/>
            <a:ext cx="2982913" cy="2982913"/>
          </a:xfrm>
          <a:prstGeom prst="ellipse">
            <a:avLst/>
          </a:prstGeom>
          <a:solidFill>
            <a:srgbClr val="1C488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ru-RU" altLang="en-US" sz="60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46" name="Freeform 270"/>
          <p:cNvSpPr>
            <a:spLocks noEditPoints="1"/>
          </p:cNvSpPr>
          <p:nvPr/>
        </p:nvSpPr>
        <p:spPr bwMode="auto">
          <a:xfrm>
            <a:off x="2028825" y="3327400"/>
            <a:ext cx="404813" cy="312738"/>
          </a:xfrm>
          <a:custGeom>
            <a:avLst/>
            <a:gdLst>
              <a:gd name="T0" fmla="*/ 2147483646 w 87"/>
              <a:gd name="T1" fmla="*/ 0 h 67"/>
              <a:gd name="T2" fmla="*/ 2147483646 w 87"/>
              <a:gd name="T3" fmla="*/ 0 h 67"/>
              <a:gd name="T4" fmla="*/ 0 w 87"/>
              <a:gd name="T5" fmla="*/ 2147483646 h 67"/>
              <a:gd name="T6" fmla="*/ 0 w 87"/>
              <a:gd name="T7" fmla="*/ 2147483646 h 67"/>
              <a:gd name="T8" fmla="*/ 2147483646 w 87"/>
              <a:gd name="T9" fmla="*/ 2147483646 h 67"/>
              <a:gd name="T10" fmla="*/ 2147483646 w 87"/>
              <a:gd name="T11" fmla="*/ 2147483646 h 67"/>
              <a:gd name="T12" fmla="*/ 2147483646 w 87"/>
              <a:gd name="T13" fmla="*/ 2147483646 h 67"/>
              <a:gd name="T14" fmla="*/ 2147483646 w 87"/>
              <a:gd name="T15" fmla="*/ 2147483646 h 67"/>
              <a:gd name="T16" fmla="*/ 2147483646 w 87"/>
              <a:gd name="T17" fmla="*/ 0 h 67"/>
              <a:gd name="T18" fmla="*/ 2147483646 w 87"/>
              <a:gd name="T19" fmla="*/ 2147483646 h 67"/>
              <a:gd name="T20" fmla="*/ 2147483646 w 87"/>
              <a:gd name="T21" fmla="*/ 2147483646 h 67"/>
              <a:gd name="T22" fmla="*/ 2147483646 w 87"/>
              <a:gd name="T23" fmla="*/ 2147483646 h 67"/>
              <a:gd name="T24" fmla="*/ 2147483646 w 87"/>
              <a:gd name="T25" fmla="*/ 2147483646 h 67"/>
              <a:gd name="T26" fmla="*/ 2147483646 w 87"/>
              <a:gd name="T27" fmla="*/ 2147483646 h 67"/>
              <a:gd name="T28" fmla="*/ 2147483646 w 87"/>
              <a:gd name="T29" fmla="*/ 2147483646 h 67"/>
              <a:gd name="T30" fmla="*/ 2147483646 w 87"/>
              <a:gd name="T31" fmla="*/ 2147483646 h 67"/>
              <a:gd name="T32" fmla="*/ 2147483646 w 87"/>
              <a:gd name="T33" fmla="*/ 2147483646 h 67"/>
              <a:gd name="T34" fmla="*/ 2147483646 w 87"/>
              <a:gd name="T35" fmla="*/ 2147483646 h 67"/>
              <a:gd name="T36" fmla="*/ 2147483646 w 87"/>
              <a:gd name="T37" fmla="*/ 2147483646 h 67"/>
              <a:gd name="T38" fmla="*/ 2147483646 w 87"/>
              <a:gd name="T39" fmla="*/ 2147483646 h 67"/>
              <a:gd name="T40" fmla="*/ 2147483646 w 87"/>
              <a:gd name="T41" fmla="*/ 2147483646 h 67"/>
              <a:gd name="T42" fmla="*/ 2147483646 w 87"/>
              <a:gd name="T43" fmla="*/ 2147483646 h 67"/>
              <a:gd name="T44" fmla="*/ 2147483646 w 87"/>
              <a:gd name="T45" fmla="*/ 2147483646 h 67"/>
              <a:gd name="T46" fmla="*/ 2147483646 w 87"/>
              <a:gd name="T47" fmla="*/ 2147483646 h 67"/>
              <a:gd name="T48" fmla="*/ 2147483646 w 87"/>
              <a:gd name="T49" fmla="*/ 2147483646 h 67"/>
              <a:gd name="T50" fmla="*/ 2147483646 w 87"/>
              <a:gd name="T51" fmla="*/ 2147483646 h 67"/>
              <a:gd name="T52" fmla="*/ 2147483646 w 87"/>
              <a:gd name="T53" fmla="*/ 2147483646 h 67"/>
              <a:gd name="T54" fmla="*/ 2147483646 w 87"/>
              <a:gd name="T55" fmla="*/ 2147483646 h 67"/>
              <a:gd name="T56" fmla="*/ 2147483646 w 87"/>
              <a:gd name="T57" fmla="*/ 2147483646 h 67"/>
              <a:gd name="T58" fmla="*/ 2147483646 w 87"/>
              <a:gd name="T59" fmla="*/ 2147483646 h 67"/>
              <a:gd name="T60" fmla="*/ 2147483646 w 87"/>
              <a:gd name="T61" fmla="*/ 2147483646 h 67"/>
              <a:gd name="T62" fmla="*/ 2147483646 w 87"/>
              <a:gd name="T63" fmla="*/ 2147483646 h 67"/>
              <a:gd name="T64" fmla="*/ 2147483646 w 87"/>
              <a:gd name="T65" fmla="*/ 2147483646 h 67"/>
              <a:gd name="T66" fmla="*/ 2147483646 w 87"/>
              <a:gd name="T67" fmla="*/ 2147483646 h 67"/>
              <a:gd name="T68" fmla="*/ 2147483646 w 87"/>
              <a:gd name="T69" fmla="*/ 2147483646 h 67"/>
              <a:gd name="T70" fmla="*/ 2147483646 w 87"/>
              <a:gd name="T71" fmla="*/ 2147483646 h 67"/>
              <a:gd name="T72" fmla="*/ 2147483646 w 87"/>
              <a:gd name="T73" fmla="*/ 2147483646 h 67"/>
              <a:gd name="T74" fmla="*/ 2147483646 w 87"/>
              <a:gd name="T75" fmla="*/ 2147483646 h 67"/>
              <a:gd name="T76" fmla="*/ 2147483646 w 87"/>
              <a:gd name="T77" fmla="*/ 2147483646 h 67"/>
              <a:gd name="T78" fmla="*/ 2147483646 w 87"/>
              <a:gd name="T79" fmla="*/ 2147483646 h 67"/>
              <a:gd name="T80" fmla="*/ 2147483646 w 87"/>
              <a:gd name="T81" fmla="*/ 2147483646 h 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7"/>
              <a:gd name="T124" fmla="*/ 0 h 67"/>
              <a:gd name="T125" fmla="*/ 87 w 87"/>
              <a:gd name="T126" fmla="*/ 67 h 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7" h="67">
                <a:moveTo>
                  <a:pt x="10" y="0"/>
                </a:moveTo>
                <a:cubicBezTo>
                  <a:pt x="2" y="0"/>
                  <a:pt x="2" y="0"/>
                  <a:pt x="2" y="0"/>
                </a:cubicBezTo>
                <a:cubicBezTo>
                  <a:pt x="1" y="0"/>
                  <a:pt x="0" y="0"/>
                  <a:pt x="0" y="1"/>
                </a:cubicBezTo>
                <a:cubicBezTo>
                  <a:pt x="0" y="48"/>
                  <a:pt x="0" y="48"/>
                  <a:pt x="0" y="48"/>
                </a:cubicBezTo>
                <a:cubicBezTo>
                  <a:pt x="0" y="49"/>
                  <a:pt x="1" y="49"/>
                  <a:pt x="2" y="49"/>
                </a:cubicBezTo>
                <a:cubicBezTo>
                  <a:pt x="10" y="49"/>
                  <a:pt x="10" y="49"/>
                  <a:pt x="10" y="49"/>
                </a:cubicBezTo>
                <a:cubicBezTo>
                  <a:pt x="10" y="49"/>
                  <a:pt x="11" y="49"/>
                  <a:pt x="11" y="48"/>
                </a:cubicBezTo>
                <a:cubicBezTo>
                  <a:pt x="11" y="1"/>
                  <a:pt x="11" y="1"/>
                  <a:pt x="11" y="1"/>
                </a:cubicBezTo>
                <a:cubicBezTo>
                  <a:pt x="11" y="0"/>
                  <a:pt x="10" y="0"/>
                  <a:pt x="10" y="0"/>
                </a:cubicBezTo>
                <a:close/>
                <a:moveTo>
                  <a:pt x="23" y="52"/>
                </a:moveTo>
                <a:cubicBezTo>
                  <a:pt x="19" y="52"/>
                  <a:pt x="19" y="52"/>
                  <a:pt x="19" y="52"/>
                </a:cubicBezTo>
                <a:cubicBezTo>
                  <a:pt x="18" y="52"/>
                  <a:pt x="18" y="53"/>
                  <a:pt x="18" y="54"/>
                </a:cubicBezTo>
                <a:cubicBezTo>
                  <a:pt x="18" y="64"/>
                  <a:pt x="18" y="64"/>
                  <a:pt x="18" y="64"/>
                </a:cubicBezTo>
                <a:cubicBezTo>
                  <a:pt x="18" y="66"/>
                  <a:pt x="18" y="67"/>
                  <a:pt x="19" y="67"/>
                </a:cubicBezTo>
                <a:cubicBezTo>
                  <a:pt x="23" y="67"/>
                  <a:pt x="23" y="67"/>
                  <a:pt x="23" y="67"/>
                </a:cubicBezTo>
                <a:cubicBezTo>
                  <a:pt x="24" y="67"/>
                  <a:pt x="25" y="66"/>
                  <a:pt x="25" y="64"/>
                </a:cubicBezTo>
                <a:cubicBezTo>
                  <a:pt x="25" y="54"/>
                  <a:pt x="25" y="54"/>
                  <a:pt x="25" y="54"/>
                </a:cubicBezTo>
                <a:cubicBezTo>
                  <a:pt x="25" y="53"/>
                  <a:pt x="24" y="52"/>
                  <a:pt x="23" y="52"/>
                </a:cubicBezTo>
                <a:close/>
                <a:moveTo>
                  <a:pt x="81" y="52"/>
                </a:moveTo>
                <a:cubicBezTo>
                  <a:pt x="77" y="52"/>
                  <a:pt x="77" y="52"/>
                  <a:pt x="77" y="52"/>
                </a:cubicBezTo>
                <a:cubicBezTo>
                  <a:pt x="76" y="52"/>
                  <a:pt x="75" y="53"/>
                  <a:pt x="75" y="54"/>
                </a:cubicBezTo>
                <a:cubicBezTo>
                  <a:pt x="75" y="64"/>
                  <a:pt x="75" y="64"/>
                  <a:pt x="75" y="64"/>
                </a:cubicBezTo>
                <a:cubicBezTo>
                  <a:pt x="75" y="66"/>
                  <a:pt x="76" y="67"/>
                  <a:pt x="77" y="67"/>
                </a:cubicBezTo>
                <a:cubicBezTo>
                  <a:pt x="81" y="67"/>
                  <a:pt x="81" y="67"/>
                  <a:pt x="81" y="67"/>
                </a:cubicBezTo>
                <a:cubicBezTo>
                  <a:pt x="82" y="67"/>
                  <a:pt x="82" y="66"/>
                  <a:pt x="82" y="64"/>
                </a:cubicBezTo>
                <a:cubicBezTo>
                  <a:pt x="82" y="54"/>
                  <a:pt x="82" y="54"/>
                  <a:pt x="82" y="54"/>
                </a:cubicBezTo>
                <a:cubicBezTo>
                  <a:pt x="82" y="53"/>
                  <a:pt x="82" y="52"/>
                  <a:pt x="81" y="52"/>
                </a:cubicBezTo>
                <a:close/>
                <a:moveTo>
                  <a:pt x="81" y="25"/>
                </a:moveTo>
                <a:cubicBezTo>
                  <a:pt x="19" y="25"/>
                  <a:pt x="19" y="25"/>
                  <a:pt x="19" y="25"/>
                </a:cubicBezTo>
                <a:cubicBezTo>
                  <a:pt x="16" y="25"/>
                  <a:pt x="13" y="27"/>
                  <a:pt x="13" y="31"/>
                </a:cubicBezTo>
                <a:cubicBezTo>
                  <a:pt x="13" y="45"/>
                  <a:pt x="13" y="45"/>
                  <a:pt x="13" y="45"/>
                </a:cubicBezTo>
                <a:cubicBezTo>
                  <a:pt x="13" y="48"/>
                  <a:pt x="16" y="51"/>
                  <a:pt x="19" y="51"/>
                </a:cubicBezTo>
                <a:cubicBezTo>
                  <a:pt x="81" y="51"/>
                  <a:pt x="81" y="51"/>
                  <a:pt x="81" y="51"/>
                </a:cubicBezTo>
                <a:cubicBezTo>
                  <a:pt x="84" y="51"/>
                  <a:pt x="87" y="48"/>
                  <a:pt x="87" y="45"/>
                </a:cubicBezTo>
                <a:cubicBezTo>
                  <a:pt x="87" y="31"/>
                  <a:pt x="87" y="31"/>
                  <a:pt x="87" y="31"/>
                </a:cubicBezTo>
                <a:cubicBezTo>
                  <a:pt x="87" y="27"/>
                  <a:pt x="84" y="25"/>
                  <a:pt x="81" y="25"/>
                </a:cubicBezTo>
                <a:close/>
                <a:moveTo>
                  <a:pt x="24" y="24"/>
                </a:moveTo>
                <a:cubicBezTo>
                  <a:pt x="31" y="24"/>
                  <a:pt x="36" y="22"/>
                  <a:pt x="36" y="19"/>
                </a:cubicBezTo>
                <a:cubicBezTo>
                  <a:pt x="36" y="17"/>
                  <a:pt x="31" y="14"/>
                  <a:pt x="24" y="14"/>
                </a:cubicBezTo>
                <a:cubicBezTo>
                  <a:pt x="18" y="14"/>
                  <a:pt x="13" y="17"/>
                  <a:pt x="13" y="19"/>
                </a:cubicBezTo>
                <a:cubicBezTo>
                  <a:pt x="13" y="22"/>
                  <a:pt x="18" y="24"/>
                  <a:pt x="24" y="2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347" name="Freeform 272"/>
          <p:cNvSpPr>
            <a:spLocks noEditPoints="1"/>
          </p:cNvSpPr>
          <p:nvPr/>
        </p:nvSpPr>
        <p:spPr bwMode="auto">
          <a:xfrm>
            <a:off x="4811713" y="3432175"/>
            <a:ext cx="504825" cy="522288"/>
          </a:xfrm>
          <a:custGeom>
            <a:avLst/>
            <a:gdLst>
              <a:gd name="T0" fmla="*/ 2147483646 w 105"/>
              <a:gd name="T1" fmla="*/ 2147483646 h 109"/>
              <a:gd name="T2" fmla="*/ 2147483646 w 105"/>
              <a:gd name="T3" fmla="*/ 2147483646 h 109"/>
              <a:gd name="T4" fmla="*/ 2147483646 w 105"/>
              <a:gd name="T5" fmla="*/ 2147483646 h 109"/>
              <a:gd name="T6" fmla="*/ 2147483646 w 105"/>
              <a:gd name="T7" fmla="*/ 2147483646 h 109"/>
              <a:gd name="T8" fmla="*/ 2147483646 w 105"/>
              <a:gd name="T9" fmla="*/ 2147483646 h 109"/>
              <a:gd name="T10" fmla="*/ 2147483646 w 105"/>
              <a:gd name="T11" fmla="*/ 2147483646 h 109"/>
              <a:gd name="T12" fmla="*/ 2147483646 w 105"/>
              <a:gd name="T13" fmla="*/ 2147483646 h 109"/>
              <a:gd name="T14" fmla="*/ 2147483646 w 105"/>
              <a:gd name="T15" fmla="*/ 2147483646 h 109"/>
              <a:gd name="T16" fmla="*/ 2147483646 w 105"/>
              <a:gd name="T17" fmla="*/ 2147483646 h 109"/>
              <a:gd name="T18" fmla="*/ 2147483646 w 105"/>
              <a:gd name="T19" fmla="*/ 2147483646 h 109"/>
              <a:gd name="T20" fmla="*/ 2147483646 w 105"/>
              <a:gd name="T21" fmla="*/ 2147483646 h 109"/>
              <a:gd name="T22" fmla="*/ 2147483646 w 105"/>
              <a:gd name="T23" fmla="*/ 2147483646 h 109"/>
              <a:gd name="T24" fmla="*/ 2147483646 w 105"/>
              <a:gd name="T25" fmla="*/ 2147483646 h 109"/>
              <a:gd name="T26" fmla="*/ 2147483646 w 105"/>
              <a:gd name="T27" fmla="*/ 2147483646 h 109"/>
              <a:gd name="T28" fmla="*/ 2147483646 w 105"/>
              <a:gd name="T29" fmla="*/ 2147483646 h 109"/>
              <a:gd name="T30" fmla="*/ 2147483646 w 105"/>
              <a:gd name="T31" fmla="*/ 2147483646 h 109"/>
              <a:gd name="T32" fmla="*/ 2147483646 w 105"/>
              <a:gd name="T33" fmla="*/ 2147483646 h 109"/>
              <a:gd name="T34" fmla="*/ 2147483646 w 105"/>
              <a:gd name="T35" fmla="*/ 2147483646 h 109"/>
              <a:gd name="T36" fmla="*/ 2147483646 w 105"/>
              <a:gd name="T37" fmla="*/ 2147483646 h 109"/>
              <a:gd name="T38" fmla="*/ 2147483646 w 105"/>
              <a:gd name="T39" fmla="*/ 2147483646 h 109"/>
              <a:gd name="T40" fmla="*/ 2147483646 w 105"/>
              <a:gd name="T41" fmla="*/ 2147483646 h 109"/>
              <a:gd name="T42" fmla="*/ 2147483646 w 105"/>
              <a:gd name="T43" fmla="*/ 2147483646 h 109"/>
              <a:gd name="T44" fmla="*/ 2147483646 w 105"/>
              <a:gd name="T45" fmla="*/ 2147483646 h 109"/>
              <a:gd name="T46" fmla="*/ 2147483646 w 105"/>
              <a:gd name="T47" fmla="*/ 2147483646 h 109"/>
              <a:gd name="T48" fmla="*/ 2147483646 w 105"/>
              <a:gd name="T49" fmla="*/ 2147483646 h 109"/>
              <a:gd name="T50" fmla="*/ 0 w 105"/>
              <a:gd name="T51" fmla="*/ 2147483646 h 109"/>
              <a:gd name="T52" fmla="*/ 2147483646 w 105"/>
              <a:gd name="T53" fmla="*/ 2147483646 h 109"/>
              <a:gd name="T54" fmla="*/ 2147483646 w 105"/>
              <a:gd name="T55" fmla="*/ 2147483646 h 109"/>
              <a:gd name="T56" fmla="*/ 2147483646 w 105"/>
              <a:gd name="T57" fmla="*/ 2147483646 h 109"/>
              <a:gd name="T58" fmla="*/ 2147483646 w 105"/>
              <a:gd name="T59" fmla="*/ 2147483646 h 109"/>
              <a:gd name="T60" fmla="*/ 2147483646 w 105"/>
              <a:gd name="T61" fmla="*/ 2147483646 h 109"/>
              <a:gd name="T62" fmla="*/ 2147483646 w 105"/>
              <a:gd name="T63" fmla="*/ 2147483646 h 109"/>
              <a:gd name="T64" fmla="*/ 2147483646 w 105"/>
              <a:gd name="T65" fmla="*/ 2147483646 h 109"/>
              <a:gd name="T66" fmla="*/ 2147483646 w 105"/>
              <a:gd name="T67" fmla="*/ 2147483646 h 109"/>
              <a:gd name="T68" fmla="*/ 2147483646 w 105"/>
              <a:gd name="T69" fmla="*/ 2147483646 h 109"/>
              <a:gd name="T70" fmla="*/ 2147483646 w 105"/>
              <a:gd name="T71" fmla="*/ 2147483646 h 109"/>
              <a:gd name="T72" fmla="*/ 2147483646 w 105"/>
              <a:gd name="T73" fmla="*/ 2147483646 h 109"/>
              <a:gd name="T74" fmla="*/ 2147483646 w 105"/>
              <a:gd name="T75" fmla="*/ 2147483646 h 109"/>
              <a:gd name="T76" fmla="*/ 2147483646 w 105"/>
              <a:gd name="T77" fmla="*/ 2147483646 h 109"/>
              <a:gd name="T78" fmla="*/ 2147483646 w 105"/>
              <a:gd name="T79" fmla="*/ 2147483646 h 109"/>
              <a:gd name="T80" fmla="*/ 2147483646 w 105"/>
              <a:gd name="T81" fmla="*/ 2147483646 h 109"/>
              <a:gd name="T82" fmla="*/ 2147483646 w 105"/>
              <a:gd name="T83" fmla="*/ 2147483646 h 109"/>
              <a:gd name="T84" fmla="*/ 2147483646 w 105"/>
              <a:gd name="T85" fmla="*/ 2147483646 h 109"/>
              <a:gd name="T86" fmla="*/ 2147483646 w 105"/>
              <a:gd name="T87" fmla="*/ 2147483646 h 109"/>
              <a:gd name="T88" fmla="*/ 2147483646 w 105"/>
              <a:gd name="T89" fmla="*/ 2147483646 h 109"/>
              <a:gd name="T90" fmla="*/ 2147483646 w 105"/>
              <a:gd name="T91" fmla="*/ 2147483646 h 1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5"/>
              <a:gd name="T139" fmla="*/ 0 h 109"/>
              <a:gd name="T140" fmla="*/ 105 w 105"/>
              <a:gd name="T141" fmla="*/ 109 h 10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5" h="109">
                <a:moveTo>
                  <a:pt x="29" y="37"/>
                </a:moveTo>
                <a:cubicBezTo>
                  <a:pt x="29" y="37"/>
                  <a:pt x="30" y="37"/>
                  <a:pt x="31" y="37"/>
                </a:cubicBezTo>
                <a:cubicBezTo>
                  <a:pt x="33" y="37"/>
                  <a:pt x="35" y="37"/>
                  <a:pt x="37" y="36"/>
                </a:cubicBezTo>
                <a:cubicBezTo>
                  <a:pt x="39" y="35"/>
                  <a:pt x="40" y="35"/>
                  <a:pt x="41" y="35"/>
                </a:cubicBezTo>
                <a:cubicBezTo>
                  <a:pt x="40" y="36"/>
                  <a:pt x="37" y="37"/>
                  <a:pt x="34" y="38"/>
                </a:cubicBezTo>
                <a:cubicBezTo>
                  <a:pt x="33" y="39"/>
                  <a:pt x="32" y="39"/>
                  <a:pt x="30" y="40"/>
                </a:cubicBezTo>
                <a:cubicBezTo>
                  <a:pt x="30" y="41"/>
                  <a:pt x="29" y="41"/>
                  <a:pt x="29" y="42"/>
                </a:cubicBezTo>
                <a:cubicBezTo>
                  <a:pt x="28" y="42"/>
                  <a:pt x="28" y="43"/>
                  <a:pt x="28" y="44"/>
                </a:cubicBezTo>
                <a:cubicBezTo>
                  <a:pt x="28" y="44"/>
                  <a:pt x="28" y="45"/>
                  <a:pt x="28" y="45"/>
                </a:cubicBezTo>
                <a:cubicBezTo>
                  <a:pt x="28" y="46"/>
                  <a:pt x="29" y="47"/>
                  <a:pt x="30" y="47"/>
                </a:cubicBezTo>
                <a:cubicBezTo>
                  <a:pt x="31" y="48"/>
                  <a:pt x="32" y="48"/>
                  <a:pt x="34" y="48"/>
                </a:cubicBezTo>
                <a:cubicBezTo>
                  <a:pt x="36" y="48"/>
                  <a:pt x="38" y="48"/>
                  <a:pt x="40" y="49"/>
                </a:cubicBezTo>
                <a:cubicBezTo>
                  <a:pt x="41" y="49"/>
                  <a:pt x="41" y="49"/>
                  <a:pt x="42" y="49"/>
                </a:cubicBezTo>
                <a:cubicBezTo>
                  <a:pt x="41" y="49"/>
                  <a:pt x="40" y="50"/>
                  <a:pt x="39" y="50"/>
                </a:cubicBezTo>
                <a:cubicBezTo>
                  <a:pt x="37" y="51"/>
                  <a:pt x="34" y="52"/>
                  <a:pt x="32" y="53"/>
                </a:cubicBezTo>
                <a:cubicBezTo>
                  <a:pt x="29" y="53"/>
                  <a:pt x="27" y="54"/>
                  <a:pt x="27" y="54"/>
                </a:cubicBezTo>
                <a:cubicBezTo>
                  <a:pt x="28" y="58"/>
                  <a:pt x="28" y="58"/>
                  <a:pt x="28" y="58"/>
                </a:cubicBezTo>
                <a:cubicBezTo>
                  <a:pt x="28" y="58"/>
                  <a:pt x="28" y="58"/>
                  <a:pt x="28" y="58"/>
                </a:cubicBezTo>
                <a:cubicBezTo>
                  <a:pt x="28" y="58"/>
                  <a:pt x="32" y="57"/>
                  <a:pt x="36" y="56"/>
                </a:cubicBezTo>
                <a:cubicBezTo>
                  <a:pt x="38" y="55"/>
                  <a:pt x="41" y="54"/>
                  <a:pt x="42" y="53"/>
                </a:cubicBezTo>
                <a:cubicBezTo>
                  <a:pt x="43" y="53"/>
                  <a:pt x="44" y="52"/>
                  <a:pt x="45" y="51"/>
                </a:cubicBezTo>
                <a:cubicBezTo>
                  <a:pt x="45" y="51"/>
                  <a:pt x="46" y="50"/>
                  <a:pt x="46" y="49"/>
                </a:cubicBezTo>
                <a:cubicBezTo>
                  <a:pt x="46" y="48"/>
                  <a:pt x="46" y="48"/>
                  <a:pt x="46" y="48"/>
                </a:cubicBezTo>
                <a:cubicBezTo>
                  <a:pt x="46" y="48"/>
                  <a:pt x="46" y="48"/>
                  <a:pt x="46" y="48"/>
                </a:cubicBezTo>
                <a:cubicBezTo>
                  <a:pt x="46" y="48"/>
                  <a:pt x="46" y="48"/>
                  <a:pt x="46" y="48"/>
                </a:cubicBezTo>
                <a:cubicBezTo>
                  <a:pt x="46" y="47"/>
                  <a:pt x="45" y="46"/>
                  <a:pt x="44" y="46"/>
                </a:cubicBezTo>
                <a:cubicBezTo>
                  <a:pt x="43" y="45"/>
                  <a:pt x="42" y="45"/>
                  <a:pt x="40" y="45"/>
                </a:cubicBezTo>
                <a:cubicBezTo>
                  <a:pt x="38" y="44"/>
                  <a:pt x="36" y="44"/>
                  <a:pt x="34" y="44"/>
                </a:cubicBezTo>
                <a:cubicBezTo>
                  <a:pt x="33" y="44"/>
                  <a:pt x="33" y="44"/>
                  <a:pt x="32" y="44"/>
                </a:cubicBezTo>
                <a:cubicBezTo>
                  <a:pt x="32" y="44"/>
                  <a:pt x="32" y="44"/>
                  <a:pt x="32" y="44"/>
                </a:cubicBezTo>
                <a:cubicBezTo>
                  <a:pt x="34" y="43"/>
                  <a:pt x="37" y="42"/>
                  <a:pt x="40" y="40"/>
                </a:cubicBezTo>
                <a:cubicBezTo>
                  <a:pt x="41" y="40"/>
                  <a:pt x="42" y="39"/>
                  <a:pt x="43" y="38"/>
                </a:cubicBezTo>
                <a:cubicBezTo>
                  <a:pt x="44" y="38"/>
                  <a:pt x="45" y="37"/>
                  <a:pt x="45" y="37"/>
                </a:cubicBezTo>
                <a:cubicBezTo>
                  <a:pt x="45" y="36"/>
                  <a:pt x="46" y="35"/>
                  <a:pt x="46" y="35"/>
                </a:cubicBezTo>
                <a:cubicBezTo>
                  <a:pt x="46" y="34"/>
                  <a:pt x="46" y="34"/>
                  <a:pt x="46" y="34"/>
                </a:cubicBezTo>
                <a:cubicBezTo>
                  <a:pt x="45" y="33"/>
                  <a:pt x="45" y="32"/>
                  <a:pt x="44" y="31"/>
                </a:cubicBezTo>
                <a:cubicBezTo>
                  <a:pt x="43" y="31"/>
                  <a:pt x="42" y="31"/>
                  <a:pt x="42" y="31"/>
                </a:cubicBezTo>
                <a:cubicBezTo>
                  <a:pt x="40" y="31"/>
                  <a:pt x="38" y="32"/>
                  <a:pt x="36" y="32"/>
                </a:cubicBezTo>
                <a:cubicBezTo>
                  <a:pt x="34" y="33"/>
                  <a:pt x="32" y="33"/>
                  <a:pt x="31" y="33"/>
                </a:cubicBezTo>
                <a:cubicBezTo>
                  <a:pt x="31" y="33"/>
                  <a:pt x="30" y="33"/>
                  <a:pt x="30" y="33"/>
                </a:cubicBezTo>
                <a:cubicBezTo>
                  <a:pt x="30" y="33"/>
                  <a:pt x="31" y="32"/>
                  <a:pt x="32" y="31"/>
                </a:cubicBezTo>
                <a:cubicBezTo>
                  <a:pt x="33" y="29"/>
                  <a:pt x="35" y="27"/>
                  <a:pt x="37" y="26"/>
                </a:cubicBezTo>
                <a:cubicBezTo>
                  <a:pt x="38" y="25"/>
                  <a:pt x="39" y="24"/>
                  <a:pt x="40" y="24"/>
                </a:cubicBezTo>
                <a:cubicBezTo>
                  <a:pt x="41" y="23"/>
                  <a:pt x="41" y="23"/>
                  <a:pt x="41" y="23"/>
                </a:cubicBezTo>
                <a:cubicBezTo>
                  <a:pt x="39" y="20"/>
                  <a:pt x="39" y="20"/>
                  <a:pt x="39" y="20"/>
                </a:cubicBezTo>
                <a:cubicBezTo>
                  <a:pt x="39" y="20"/>
                  <a:pt x="36" y="22"/>
                  <a:pt x="33" y="24"/>
                </a:cubicBezTo>
                <a:cubicBezTo>
                  <a:pt x="31" y="25"/>
                  <a:pt x="30" y="27"/>
                  <a:pt x="29" y="28"/>
                </a:cubicBezTo>
                <a:cubicBezTo>
                  <a:pt x="28" y="30"/>
                  <a:pt x="26" y="31"/>
                  <a:pt x="26" y="33"/>
                </a:cubicBezTo>
                <a:cubicBezTo>
                  <a:pt x="26" y="34"/>
                  <a:pt x="27" y="34"/>
                  <a:pt x="27" y="35"/>
                </a:cubicBezTo>
                <a:cubicBezTo>
                  <a:pt x="27" y="36"/>
                  <a:pt x="28" y="36"/>
                  <a:pt x="29" y="37"/>
                </a:cubicBezTo>
                <a:close/>
                <a:moveTo>
                  <a:pt x="53" y="0"/>
                </a:moveTo>
                <a:cubicBezTo>
                  <a:pt x="24" y="0"/>
                  <a:pt x="0" y="24"/>
                  <a:pt x="0" y="54"/>
                </a:cubicBezTo>
                <a:cubicBezTo>
                  <a:pt x="0" y="84"/>
                  <a:pt x="24" y="109"/>
                  <a:pt x="53" y="109"/>
                </a:cubicBezTo>
                <a:cubicBezTo>
                  <a:pt x="82" y="109"/>
                  <a:pt x="105" y="84"/>
                  <a:pt x="105" y="54"/>
                </a:cubicBezTo>
                <a:cubicBezTo>
                  <a:pt x="105" y="24"/>
                  <a:pt x="82" y="0"/>
                  <a:pt x="53" y="0"/>
                </a:cubicBezTo>
                <a:close/>
                <a:moveTo>
                  <a:pt x="18" y="80"/>
                </a:moveTo>
                <a:cubicBezTo>
                  <a:pt x="13" y="73"/>
                  <a:pt x="10" y="64"/>
                  <a:pt x="10" y="54"/>
                </a:cubicBezTo>
                <a:cubicBezTo>
                  <a:pt x="10" y="42"/>
                  <a:pt x="15" y="31"/>
                  <a:pt x="23" y="23"/>
                </a:cubicBezTo>
                <a:cubicBezTo>
                  <a:pt x="30" y="15"/>
                  <a:pt x="41" y="10"/>
                  <a:pt x="53" y="10"/>
                </a:cubicBezTo>
                <a:cubicBezTo>
                  <a:pt x="62" y="10"/>
                  <a:pt x="70" y="14"/>
                  <a:pt x="77" y="19"/>
                </a:cubicBezTo>
                <a:cubicBezTo>
                  <a:pt x="37" y="60"/>
                  <a:pt x="37" y="60"/>
                  <a:pt x="37" y="60"/>
                </a:cubicBezTo>
                <a:cubicBezTo>
                  <a:pt x="37" y="60"/>
                  <a:pt x="37" y="60"/>
                  <a:pt x="37" y="60"/>
                </a:cubicBezTo>
                <a:cubicBezTo>
                  <a:pt x="36" y="60"/>
                  <a:pt x="35" y="61"/>
                  <a:pt x="35" y="62"/>
                </a:cubicBezTo>
                <a:cubicBezTo>
                  <a:pt x="35" y="63"/>
                  <a:pt x="35" y="63"/>
                  <a:pt x="35" y="63"/>
                </a:cubicBezTo>
                <a:cubicBezTo>
                  <a:pt x="35" y="63"/>
                  <a:pt x="35" y="63"/>
                  <a:pt x="35" y="63"/>
                </a:cubicBezTo>
                <a:cubicBezTo>
                  <a:pt x="35" y="62"/>
                  <a:pt x="35" y="62"/>
                  <a:pt x="35" y="62"/>
                </a:cubicBezTo>
                <a:cubicBezTo>
                  <a:pt x="35" y="62"/>
                  <a:pt x="35" y="61"/>
                  <a:pt x="35" y="61"/>
                </a:cubicBezTo>
                <a:cubicBezTo>
                  <a:pt x="26" y="61"/>
                  <a:pt x="26" y="61"/>
                  <a:pt x="26" y="61"/>
                </a:cubicBezTo>
                <a:cubicBezTo>
                  <a:pt x="25" y="61"/>
                  <a:pt x="25" y="61"/>
                  <a:pt x="25" y="62"/>
                </a:cubicBezTo>
                <a:cubicBezTo>
                  <a:pt x="25" y="72"/>
                  <a:pt x="25" y="72"/>
                  <a:pt x="25" y="72"/>
                </a:cubicBezTo>
                <a:cubicBezTo>
                  <a:pt x="25" y="72"/>
                  <a:pt x="25" y="73"/>
                  <a:pt x="25" y="73"/>
                </a:cubicBezTo>
                <a:lnTo>
                  <a:pt x="18" y="80"/>
                </a:lnTo>
                <a:close/>
                <a:moveTo>
                  <a:pt x="25" y="72"/>
                </a:moveTo>
                <a:cubicBezTo>
                  <a:pt x="25" y="62"/>
                  <a:pt x="25" y="62"/>
                  <a:pt x="25" y="62"/>
                </a:cubicBezTo>
                <a:cubicBezTo>
                  <a:pt x="25" y="62"/>
                  <a:pt x="26" y="61"/>
                  <a:pt x="26" y="61"/>
                </a:cubicBezTo>
                <a:cubicBezTo>
                  <a:pt x="35" y="61"/>
                  <a:pt x="35" y="61"/>
                  <a:pt x="35" y="61"/>
                </a:cubicBezTo>
                <a:cubicBezTo>
                  <a:pt x="34" y="61"/>
                  <a:pt x="34" y="62"/>
                  <a:pt x="34" y="62"/>
                </a:cubicBezTo>
                <a:cubicBezTo>
                  <a:pt x="34" y="64"/>
                  <a:pt x="34" y="64"/>
                  <a:pt x="34" y="64"/>
                </a:cubicBezTo>
                <a:cubicBezTo>
                  <a:pt x="26" y="73"/>
                  <a:pt x="26" y="73"/>
                  <a:pt x="26" y="73"/>
                </a:cubicBezTo>
                <a:cubicBezTo>
                  <a:pt x="26" y="72"/>
                  <a:pt x="25" y="72"/>
                  <a:pt x="25" y="72"/>
                </a:cubicBezTo>
                <a:close/>
                <a:moveTo>
                  <a:pt x="82" y="85"/>
                </a:moveTo>
                <a:cubicBezTo>
                  <a:pt x="75" y="93"/>
                  <a:pt x="64" y="98"/>
                  <a:pt x="53" y="98"/>
                </a:cubicBezTo>
                <a:cubicBezTo>
                  <a:pt x="43" y="98"/>
                  <a:pt x="35" y="95"/>
                  <a:pt x="28" y="90"/>
                </a:cubicBezTo>
                <a:cubicBezTo>
                  <a:pt x="43" y="74"/>
                  <a:pt x="43" y="74"/>
                  <a:pt x="43" y="74"/>
                </a:cubicBezTo>
                <a:cubicBezTo>
                  <a:pt x="79" y="74"/>
                  <a:pt x="79" y="74"/>
                  <a:pt x="79" y="74"/>
                </a:cubicBezTo>
                <a:cubicBezTo>
                  <a:pt x="79" y="74"/>
                  <a:pt x="80" y="73"/>
                  <a:pt x="80" y="72"/>
                </a:cubicBezTo>
                <a:cubicBezTo>
                  <a:pt x="80" y="62"/>
                  <a:pt x="80" y="62"/>
                  <a:pt x="80" y="62"/>
                </a:cubicBezTo>
                <a:cubicBezTo>
                  <a:pt x="80" y="61"/>
                  <a:pt x="79" y="60"/>
                  <a:pt x="79" y="60"/>
                </a:cubicBezTo>
                <a:cubicBezTo>
                  <a:pt x="56" y="60"/>
                  <a:pt x="56" y="60"/>
                  <a:pt x="56" y="60"/>
                </a:cubicBezTo>
                <a:cubicBezTo>
                  <a:pt x="87" y="28"/>
                  <a:pt x="87" y="28"/>
                  <a:pt x="87" y="28"/>
                </a:cubicBezTo>
                <a:cubicBezTo>
                  <a:pt x="92" y="36"/>
                  <a:pt x="95" y="45"/>
                  <a:pt x="95" y="54"/>
                </a:cubicBezTo>
                <a:cubicBezTo>
                  <a:pt x="95" y="66"/>
                  <a:pt x="90" y="77"/>
                  <a:pt x="82" y="8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348" name="Freeform 543"/>
          <p:cNvSpPr>
            <a:spLocks noEditPoints="1"/>
          </p:cNvSpPr>
          <p:nvPr/>
        </p:nvSpPr>
        <p:spPr bwMode="auto">
          <a:xfrm>
            <a:off x="8601075" y="2660650"/>
            <a:ext cx="979488" cy="733425"/>
          </a:xfrm>
          <a:custGeom>
            <a:avLst/>
            <a:gdLst>
              <a:gd name="T0" fmla="*/ 0 w 95"/>
              <a:gd name="T1" fmla="*/ 2147483646 h 71"/>
              <a:gd name="T2" fmla="*/ 2147483646 w 95"/>
              <a:gd name="T3" fmla="*/ 2147483646 h 71"/>
              <a:gd name="T4" fmla="*/ 2147483646 w 95"/>
              <a:gd name="T5" fmla="*/ 2147483646 h 71"/>
              <a:gd name="T6" fmla="*/ 0 w 95"/>
              <a:gd name="T7" fmla="*/ 2147483646 h 71"/>
              <a:gd name="T8" fmla="*/ 2147483646 w 95"/>
              <a:gd name="T9" fmla="*/ 2147483646 h 71"/>
              <a:gd name="T10" fmla="*/ 2147483646 w 95"/>
              <a:gd name="T11" fmla="*/ 2147483646 h 71"/>
              <a:gd name="T12" fmla="*/ 2147483646 w 95"/>
              <a:gd name="T13" fmla="*/ 0 h 71"/>
              <a:gd name="T14" fmla="*/ 2147483646 w 95"/>
              <a:gd name="T15" fmla="*/ 2147483646 h 71"/>
              <a:gd name="T16" fmla="*/ 2147483646 w 95"/>
              <a:gd name="T17" fmla="*/ 2147483646 h 71"/>
              <a:gd name="T18" fmla="*/ 2147483646 w 95"/>
              <a:gd name="T19" fmla="*/ 2147483646 h 71"/>
              <a:gd name="T20" fmla="*/ 2147483646 w 95"/>
              <a:gd name="T21" fmla="*/ 2147483646 h 71"/>
              <a:gd name="T22" fmla="*/ 2147483646 w 95"/>
              <a:gd name="T23" fmla="*/ 2147483646 h 71"/>
              <a:gd name="T24" fmla="*/ 2147483646 w 95"/>
              <a:gd name="T25" fmla="*/ 2147483646 h 71"/>
              <a:gd name="T26" fmla="*/ 2147483646 w 95"/>
              <a:gd name="T27" fmla="*/ 2147483646 h 71"/>
              <a:gd name="T28" fmla="*/ 2147483646 w 95"/>
              <a:gd name="T29" fmla="*/ 2147483646 h 71"/>
              <a:gd name="T30" fmla="*/ 2147483646 w 95"/>
              <a:gd name="T31" fmla="*/ 0 h 71"/>
              <a:gd name="T32" fmla="*/ 2147483646 w 95"/>
              <a:gd name="T33" fmla="*/ 2147483646 h 71"/>
              <a:gd name="T34" fmla="*/ 2147483646 w 95"/>
              <a:gd name="T35" fmla="*/ 2147483646 h 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71"/>
              <a:gd name="T56" fmla="*/ 95 w 95"/>
              <a:gd name="T57" fmla="*/ 71 h 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71">
                <a:moveTo>
                  <a:pt x="0" y="71"/>
                </a:moveTo>
                <a:cubicBezTo>
                  <a:pt x="44" y="71"/>
                  <a:pt x="44" y="71"/>
                  <a:pt x="44" y="71"/>
                </a:cubicBezTo>
                <a:cubicBezTo>
                  <a:pt x="22" y="33"/>
                  <a:pt x="22" y="33"/>
                  <a:pt x="22" y="33"/>
                </a:cubicBezTo>
                <a:lnTo>
                  <a:pt x="0" y="71"/>
                </a:lnTo>
                <a:close/>
                <a:moveTo>
                  <a:pt x="22" y="27"/>
                </a:moveTo>
                <a:cubicBezTo>
                  <a:pt x="30" y="27"/>
                  <a:pt x="36" y="21"/>
                  <a:pt x="36" y="14"/>
                </a:cubicBezTo>
                <a:cubicBezTo>
                  <a:pt x="36" y="6"/>
                  <a:pt x="30" y="0"/>
                  <a:pt x="22" y="0"/>
                </a:cubicBezTo>
                <a:cubicBezTo>
                  <a:pt x="15" y="0"/>
                  <a:pt x="9" y="6"/>
                  <a:pt x="9" y="14"/>
                </a:cubicBezTo>
                <a:cubicBezTo>
                  <a:pt x="9" y="21"/>
                  <a:pt x="15" y="27"/>
                  <a:pt x="22" y="27"/>
                </a:cubicBezTo>
                <a:close/>
                <a:moveTo>
                  <a:pt x="51" y="33"/>
                </a:moveTo>
                <a:cubicBezTo>
                  <a:pt x="73" y="71"/>
                  <a:pt x="73" y="71"/>
                  <a:pt x="73" y="71"/>
                </a:cubicBezTo>
                <a:cubicBezTo>
                  <a:pt x="95" y="33"/>
                  <a:pt x="95" y="33"/>
                  <a:pt x="95" y="33"/>
                </a:cubicBezTo>
                <a:lnTo>
                  <a:pt x="51" y="33"/>
                </a:lnTo>
                <a:close/>
                <a:moveTo>
                  <a:pt x="73" y="27"/>
                </a:moveTo>
                <a:cubicBezTo>
                  <a:pt x="81" y="27"/>
                  <a:pt x="87" y="21"/>
                  <a:pt x="87" y="14"/>
                </a:cubicBezTo>
                <a:cubicBezTo>
                  <a:pt x="87" y="6"/>
                  <a:pt x="81" y="0"/>
                  <a:pt x="73" y="0"/>
                </a:cubicBezTo>
                <a:cubicBezTo>
                  <a:pt x="66" y="0"/>
                  <a:pt x="59" y="6"/>
                  <a:pt x="59" y="14"/>
                </a:cubicBezTo>
                <a:cubicBezTo>
                  <a:pt x="59" y="21"/>
                  <a:pt x="66" y="27"/>
                  <a:pt x="73" y="2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349" name="右箭头 23"/>
          <p:cNvSpPr>
            <a:spLocks noChangeArrowheads="1"/>
          </p:cNvSpPr>
          <p:nvPr/>
        </p:nvSpPr>
        <p:spPr bwMode="auto">
          <a:xfrm>
            <a:off x="6477000" y="3086100"/>
            <a:ext cx="762000" cy="609600"/>
          </a:xfrm>
          <a:prstGeom prst="rightArrow">
            <a:avLst>
              <a:gd name="adj1" fmla="val 50000"/>
              <a:gd name="adj2" fmla="val 34850"/>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14350" name="右箭头 24"/>
          <p:cNvSpPr>
            <a:spLocks noChangeArrowheads="1"/>
          </p:cNvSpPr>
          <p:nvPr/>
        </p:nvSpPr>
        <p:spPr bwMode="auto">
          <a:xfrm>
            <a:off x="3213100" y="3302000"/>
            <a:ext cx="622300" cy="419100"/>
          </a:xfrm>
          <a:prstGeom prst="rightArrow">
            <a:avLst>
              <a:gd name="adj1" fmla="val 50000"/>
              <a:gd name="adj2" fmla="val 34846"/>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14351" name="矩形 9"/>
          <p:cNvSpPr>
            <a:spLocks noChangeArrowheads="1"/>
          </p:cNvSpPr>
          <p:nvPr/>
        </p:nvSpPr>
        <p:spPr bwMode="auto">
          <a:xfrm>
            <a:off x="2035175" y="1665288"/>
            <a:ext cx="4551363" cy="481012"/>
          </a:xfrm>
          <a:prstGeom prst="rect">
            <a:avLst/>
          </a:prstGeom>
          <a:solidFill>
            <a:srgbClr val="4886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a:solidFill>
                  <a:schemeClr val="bg1"/>
                </a:solidFill>
              </a:rPr>
              <a:t>C2C</a:t>
            </a:r>
            <a:r>
              <a:rPr lang="zh-CN" altLang="en-US" sz="1800">
                <a:solidFill>
                  <a:schemeClr val="bg1"/>
                </a:solidFill>
              </a:rPr>
              <a:t>电子商务网络交易平台的业务流程</a:t>
            </a:r>
            <a:endParaRPr lang="zh-CN" altLang="en-US" sz="1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文本框 10"/>
          <p:cNvSpPr txBox="1">
            <a:spLocks noChangeArrowheads="1"/>
          </p:cNvSpPr>
          <p:nvPr/>
        </p:nvSpPr>
        <p:spPr bwMode="auto">
          <a:xfrm>
            <a:off x="174625" y="220663"/>
            <a:ext cx="11549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a:latin typeface="微软雅黑" panose="020B0503020204020204" pitchFamily="34" charset="-122"/>
                <a:ea typeface="微软雅黑" panose="020B0503020204020204" pitchFamily="34" charset="-122"/>
              </a:rPr>
              <a:t>任务一相关知识</a:t>
            </a:r>
            <a:r>
              <a:rPr lang="en-US" altLang="zh-CN" sz="2400" b="1">
                <a:latin typeface="微软雅黑" panose="020B0503020204020204" pitchFamily="34" charset="-122"/>
                <a:ea typeface="微软雅黑" panose="020B0503020204020204" pitchFamily="34" charset="-122"/>
              </a:rPr>
              <a:t>——2</a:t>
            </a:r>
            <a:r>
              <a:rPr lang="zh-CN" altLang="en-US" sz="2400" b="1">
                <a:latin typeface="微软雅黑" panose="020B0503020204020204" pitchFamily="34" charset="-122"/>
                <a:ea typeface="微软雅黑" panose="020B0503020204020204" pitchFamily="34" charset="-122"/>
              </a:rPr>
              <a:t>、</a:t>
            </a:r>
            <a:r>
              <a:rPr lang="en-US" altLang="zh-CN" sz="2400" b="1">
                <a:latin typeface="微软雅黑" panose="020B0503020204020204" pitchFamily="34" charset="-122"/>
                <a:ea typeface="微软雅黑" panose="020B0503020204020204" pitchFamily="34" charset="-122"/>
              </a:rPr>
              <a:t>C2C</a:t>
            </a:r>
            <a:r>
              <a:rPr lang="zh-CN" altLang="en-US" sz="2400" b="1">
                <a:latin typeface="微软雅黑" panose="020B0503020204020204" pitchFamily="34" charset="-122"/>
                <a:ea typeface="微软雅黑" panose="020B0503020204020204" pitchFamily="34" charset="-122"/>
              </a:rPr>
              <a:t>电子商务模式分析</a:t>
            </a:r>
          </a:p>
        </p:txBody>
      </p:sp>
      <p:sp>
        <p:nvSpPr>
          <p:cNvPr id="15363"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cxnSp>
        <p:nvCxnSpPr>
          <p:cNvPr id="15364" name="Connector 750"/>
          <p:cNvCxnSpPr>
            <a:cxnSpLocks noChangeShapeType="1"/>
            <a:stCxn id="15371" idx="0"/>
            <a:endCxn id="15369" idx="0"/>
          </p:cNvCxnSpPr>
          <p:nvPr/>
        </p:nvCxnSpPr>
        <p:spPr bwMode="auto">
          <a:xfrm>
            <a:off x="4156075" y="2338388"/>
            <a:ext cx="1117600" cy="1060450"/>
          </a:xfrm>
          <a:prstGeom prst="straightConnector1">
            <a:avLst/>
          </a:prstGeom>
          <a:noFill/>
          <a:ln w="12700" cap="sq">
            <a:solidFill>
              <a:srgbClr val="ADBACA"/>
            </a:solidFill>
            <a:round/>
            <a:headEnd/>
            <a:tailEnd/>
          </a:ln>
          <a:extLst>
            <a:ext uri="{909E8E84-426E-40DD-AFC4-6F175D3DCCD1}">
              <a14:hiddenFill xmlns:a14="http://schemas.microsoft.com/office/drawing/2010/main">
                <a:noFill/>
              </a14:hiddenFill>
            </a:ext>
          </a:extLst>
        </p:spPr>
      </p:cxnSp>
      <p:cxnSp>
        <p:nvCxnSpPr>
          <p:cNvPr id="15365" name="Connector 752"/>
          <p:cNvCxnSpPr>
            <a:cxnSpLocks noChangeShapeType="1"/>
            <a:stCxn id="15372" idx="0"/>
            <a:endCxn id="15369" idx="0"/>
          </p:cNvCxnSpPr>
          <p:nvPr/>
        </p:nvCxnSpPr>
        <p:spPr bwMode="auto">
          <a:xfrm flipH="1">
            <a:off x="5273675" y="2468563"/>
            <a:ext cx="1425575" cy="930275"/>
          </a:xfrm>
          <a:prstGeom prst="straightConnector1">
            <a:avLst/>
          </a:prstGeom>
          <a:noFill/>
          <a:ln w="12700" cap="sq">
            <a:solidFill>
              <a:srgbClr val="ADBACA"/>
            </a:solidFill>
            <a:round/>
            <a:headEnd/>
            <a:tailEnd/>
          </a:ln>
          <a:extLst>
            <a:ext uri="{909E8E84-426E-40DD-AFC4-6F175D3DCCD1}">
              <a14:hiddenFill xmlns:a14="http://schemas.microsoft.com/office/drawing/2010/main">
                <a:noFill/>
              </a14:hiddenFill>
            </a:ext>
          </a:extLst>
        </p:spPr>
      </p:cxnSp>
      <p:cxnSp>
        <p:nvCxnSpPr>
          <p:cNvPr id="15366" name="Connector 753"/>
          <p:cNvCxnSpPr>
            <a:cxnSpLocks noChangeShapeType="1"/>
            <a:stCxn id="15369" idx="0"/>
            <a:endCxn id="15374" idx="0"/>
          </p:cNvCxnSpPr>
          <p:nvPr/>
        </p:nvCxnSpPr>
        <p:spPr bwMode="auto">
          <a:xfrm>
            <a:off x="5273675" y="3398838"/>
            <a:ext cx="2397125" cy="200025"/>
          </a:xfrm>
          <a:prstGeom prst="straightConnector1">
            <a:avLst/>
          </a:prstGeom>
          <a:noFill/>
          <a:ln w="12700" cap="sq">
            <a:solidFill>
              <a:srgbClr val="ADBACA"/>
            </a:solidFill>
            <a:round/>
            <a:headEnd/>
            <a:tailEnd/>
          </a:ln>
          <a:extLst>
            <a:ext uri="{909E8E84-426E-40DD-AFC4-6F175D3DCCD1}">
              <a14:hiddenFill xmlns:a14="http://schemas.microsoft.com/office/drawing/2010/main">
                <a:noFill/>
              </a14:hiddenFill>
            </a:ext>
          </a:extLst>
        </p:spPr>
      </p:cxnSp>
      <p:cxnSp>
        <p:nvCxnSpPr>
          <p:cNvPr id="15367" name="Connector 756"/>
          <p:cNvCxnSpPr>
            <a:cxnSpLocks noChangeShapeType="1"/>
            <a:stCxn id="15369" idx="0"/>
            <a:endCxn id="15373" idx="0"/>
          </p:cNvCxnSpPr>
          <p:nvPr/>
        </p:nvCxnSpPr>
        <p:spPr bwMode="auto">
          <a:xfrm>
            <a:off x="5273675" y="3398838"/>
            <a:ext cx="1143000" cy="1130300"/>
          </a:xfrm>
          <a:prstGeom prst="straightConnector1">
            <a:avLst/>
          </a:prstGeom>
          <a:noFill/>
          <a:ln w="12700" cap="sq">
            <a:solidFill>
              <a:srgbClr val="ADBACA"/>
            </a:solidFill>
            <a:round/>
            <a:headEnd/>
            <a:tailEnd/>
          </a:ln>
          <a:extLst>
            <a:ext uri="{909E8E84-426E-40DD-AFC4-6F175D3DCCD1}">
              <a14:hiddenFill xmlns:a14="http://schemas.microsoft.com/office/drawing/2010/main">
                <a:noFill/>
              </a14:hiddenFill>
            </a:ext>
          </a:extLst>
        </p:spPr>
      </p:cxnSp>
      <p:cxnSp>
        <p:nvCxnSpPr>
          <p:cNvPr id="15368" name="Connector 758"/>
          <p:cNvCxnSpPr>
            <a:cxnSpLocks noChangeShapeType="1"/>
            <a:stCxn id="15369" idx="0"/>
            <a:endCxn id="15370" idx="0"/>
          </p:cNvCxnSpPr>
          <p:nvPr/>
        </p:nvCxnSpPr>
        <p:spPr bwMode="auto">
          <a:xfrm flipH="1">
            <a:off x="3867150" y="3398838"/>
            <a:ext cx="1406525" cy="1000125"/>
          </a:xfrm>
          <a:prstGeom prst="straightConnector1">
            <a:avLst/>
          </a:prstGeom>
          <a:noFill/>
          <a:ln w="12700" cap="sq">
            <a:solidFill>
              <a:srgbClr val="ADBACA"/>
            </a:solidFill>
            <a:round/>
            <a:headEnd/>
            <a:tailEnd/>
          </a:ln>
          <a:extLst>
            <a:ext uri="{909E8E84-426E-40DD-AFC4-6F175D3DCCD1}">
              <a14:hiddenFill xmlns:a14="http://schemas.microsoft.com/office/drawing/2010/main">
                <a:noFill/>
              </a14:hiddenFill>
            </a:ext>
          </a:extLst>
        </p:spPr>
      </p:cxnSp>
      <p:sp>
        <p:nvSpPr>
          <p:cNvPr id="15369" name="Shape 761"/>
          <p:cNvSpPr>
            <a:spLocks/>
          </p:cNvSpPr>
          <p:nvPr/>
        </p:nvSpPr>
        <p:spPr bwMode="auto">
          <a:xfrm>
            <a:off x="4562475" y="2687638"/>
            <a:ext cx="1422400" cy="14224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2147483646 w 19679"/>
              <a:gd name="T9" fmla="*/ 2147483646 h 19679"/>
              <a:gd name="T10" fmla="*/ 0 60000 65536"/>
              <a:gd name="T11" fmla="*/ 0 60000 65536"/>
              <a:gd name="T12" fmla="*/ 0 60000 65536"/>
              <a:gd name="T13" fmla="*/ 0 60000 65536"/>
              <a:gd name="T14" fmla="*/ 0 60000 65536"/>
              <a:gd name="T15" fmla="*/ 0 w 19679"/>
              <a:gd name="T16" fmla="*/ 0 h 19679"/>
              <a:gd name="T17" fmla="*/ 19679 w 19679"/>
              <a:gd name="T18" fmla="*/ 19679 h 19679"/>
            </a:gdLst>
            <a:ahLst/>
            <a:cxnLst>
              <a:cxn ang="T10">
                <a:pos x="T0" y="T1"/>
              </a:cxn>
              <a:cxn ang="T11">
                <a:pos x="T2" y="T3"/>
              </a:cxn>
              <a:cxn ang="T12">
                <a:pos x="T4" y="T5"/>
              </a:cxn>
              <a:cxn ang="T13">
                <a:pos x="T6" y="T7"/>
              </a:cxn>
              <a:cxn ang="T14">
                <a:pos x="T8" y="T9"/>
              </a:cxn>
            </a:cxnLst>
            <a:rect l="T15" t="T16" r="T17" b="T18"/>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en-US" altLang="zh-CN" sz="1800">
                <a:solidFill>
                  <a:schemeClr val="bg1"/>
                </a:solidFill>
                <a:latin typeface="微软雅黑" panose="020B0503020204020204" pitchFamily="34" charset="-122"/>
                <a:ea typeface="微软雅黑" panose="020B0503020204020204" pitchFamily="34" charset="-122"/>
              </a:rPr>
              <a:t>C2C</a:t>
            </a:r>
          </a:p>
          <a:p>
            <a:pPr algn="ctr">
              <a:lnSpc>
                <a:spcPct val="100000"/>
              </a:lnSpc>
              <a:spcBef>
                <a:spcPct val="0"/>
              </a:spcBef>
              <a:buFontTx/>
              <a:buNone/>
            </a:pPr>
            <a:r>
              <a:rPr lang="zh-CN" altLang="en-US" sz="1800">
                <a:solidFill>
                  <a:schemeClr val="bg1"/>
                </a:solidFill>
                <a:latin typeface="微软雅黑" panose="020B0503020204020204" pitchFamily="34" charset="-122"/>
                <a:ea typeface="微软雅黑" panose="020B0503020204020204" pitchFamily="34" charset="-122"/>
              </a:rPr>
              <a:t>赢利模式</a:t>
            </a:r>
          </a:p>
        </p:txBody>
      </p:sp>
      <p:sp>
        <p:nvSpPr>
          <p:cNvPr id="15370" name="Shape 763"/>
          <p:cNvSpPr>
            <a:spLocks/>
          </p:cNvSpPr>
          <p:nvPr/>
        </p:nvSpPr>
        <p:spPr bwMode="auto">
          <a:xfrm>
            <a:off x="3178175" y="3709988"/>
            <a:ext cx="1377950" cy="137795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2147483646 w 19679"/>
              <a:gd name="T9" fmla="*/ 2147483646 h 19679"/>
              <a:gd name="T10" fmla="*/ 0 60000 65536"/>
              <a:gd name="T11" fmla="*/ 0 60000 65536"/>
              <a:gd name="T12" fmla="*/ 0 60000 65536"/>
              <a:gd name="T13" fmla="*/ 0 60000 65536"/>
              <a:gd name="T14" fmla="*/ 0 60000 65536"/>
              <a:gd name="T15" fmla="*/ 0 w 19679"/>
              <a:gd name="T16" fmla="*/ 0 h 19679"/>
              <a:gd name="T17" fmla="*/ 19679 w 19679"/>
              <a:gd name="T18" fmla="*/ 19679 h 19679"/>
            </a:gdLst>
            <a:ahLst/>
            <a:cxnLst>
              <a:cxn ang="T10">
                <a:pos x="T0" y="T1"/>
              </a:cxn>
              <a:cxn ang="T11">
                <a:pos x="T2" y="T3"/>
              </a:cxn>
              <a:cxn ang="T12">
                <a:pos x="T4" y="T5"/>
              </a:cxn>
              <a:cxn ang="T13">
                <a:pos x="T6" y="T7"/>
              </a:cxn>
              <a:cxn ang="T14">
                <a:pos x="T8" y="T9"/>
              </a:cxn>
            </a:cxnLst>
            <a:rect l="T15" t="T16" r="T17" b="T18"/>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886D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endParaRPr lang="zh-CN" altLang="en-US"/>
          </a:p>
        </p:txBody>
      </p:sp>
      <p:sp>
        <p:nvSpPr>
          <p:cNvPr id="15371" name="Shape 764"/>
          <p:cNvSpPr>
            <a:spLocks/>
          </p:cNvSpPr>
          <p:nvPr/>
        </p:nvSpPr>
        <p:spPr bwMode="auto">
          <a:xfrm>
            <a:off x="3597275" y="1779588"/>
            <a:ext cx="1117600" cy="11176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2147483646 w 19679"/>
              <a:gd name="T9" fmla="*/ 2147483646 h 19679"/>
              <a:gd name="T10" fmla="*/ 0 60000 65536"/>
              <a:gd name="T11" fmla="*/ 0 60000 65536"/>
              <a:gd name="T12" fmla="*/ 0 60000 65536"/>
              <a:gd name="T13" fmla="*/ 0 60000 65536"/>
              <a:gd name="T14" fmla="*/ 0 60000 65536"/>
              <a:gd name="T15" fmla="*/ 0 w 19679"/>
              <a:gd name="T16" fmla="*/ 0 h 19679"/>
              <a:gd name="T17" fmla="*/ 19679 w 19679"/>
              <a:gd name="T18" fmla="*/ 19679 h 19679"/>
            </a:gdLst>
            <a:ahLst/>
            <a:cxnLst>
              <a:cxn ang="T10">
                <a:pos x="T0" y="T1"/>
              </a:cxn>
              <a:cxn ang="T11">
                <a:pos x="T2" y="T3"/>
              </a:cxn>
              <a:cxn ang="T12">
                <a:pos x="T4" y="T5"/>
              </a:cxn>
              <a:cxn ang="T13">
                <a:pos x="T6" y="T7"/>
              </a:cxn>
              <a:cxn ang="T14">
                <a:pos x="T8" y="T9"/>
              </a:cxn>
            </a:cxnLst>
            <a:rect l="T15" t="T16" r="T17" b="T18"/>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886D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endParaRPr lang="zh-CN" altLang="en-US"/>
          </a:p>
        </p:txBody>
      </p:sp>
      <p:sp>
        <p:nvSpPr>
          <p:cNvPr id="15372" name="Shape 765"/>
          <p:cNvSpPr>
            <a:spLocks/>
          </p:cNvSpPr>
          <p:nvPr/>
        </p:nvSpPr>
        <p:spPr bwMode="auto">
          <a:xfrm>
            <a:off x="6010275" y="1779588"/>
            <a:ext cx="1377950" cy="137795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2147483646 w 19679"/>
              <a:gd name="T9" fmla="*/ 2147483646 h 19679"/>
              <a:gd name="T10" fmla="*/ 0 60000 65536"/>
              <a:gd name="T11" fmla="*/ 0 60000 65536"/>
              <a:gd name="T12" fmla="*/ 0 60000 65536"/>
              <a:gd name="T13" fmla="*/ 0 60000 65536"/>
              <a:gd name="T14" fmla="*/ 0 60000 65536"/>
              <a:gd name="T15" fmla="*/ 0 w 19679"/>
              <a:gd name="T16" fmla="*/ 0 h 19679"/>
              <a:gd name="T17" fmla="*/ 19679 w 19679"/>
              <a:gd name="T18" fmla="*/ 19679 h 19679"/>
            </a:gdLst>
            <a:ahLst/>
            <a:cxnLst>
              <a:cxn ang="T10">
                <a:pos x="T0" y="T1"/>
              </a:cxn>
              <a:cxn ang="T11">
                <a:pos x="T2" y="T3"/>
              </a:cxn>
              <a:cxn ang="T12">
                <a:pos x="T4" y="T5"/>
              </a:cxn>
              <a:cxn ang="T13">
                <a:pos x="T6" y="T7"/>
              </a:cxn>
              <a:cxn ang="T14">
                <a:pos x="T8" y="T9"/>
              </a:cxn>
            </a:cxnLst>
            <a:rect l="T15" t="T16" r="T17" b="T18"/>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886D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endParaRPr lang="zh-CN" altLang="en-US"/>
          </a:p>
        </p:txBody>
      </p:sp>
      <p:sp>
        <p:nvSpPr>
          <p:cNvPr id="15373" name="Shape 766"/>
          <p:cNvSpPr>
            <a:spLocks/>
          </p:cNvSpPr>
          <p:nvPr/>
        </p:nvSpPr>
        <p:spPr bwMode="auto">
          <a:xfrm>
            <a:off x="5857875" y="3970338"/>
            <a:ext cx="1117600" cy="11176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2147483646 w 19679"/>
              <a:gd name="T9" fmla="*/ 2147483646 h 19679"/>
              <a:gd name="T10" fmla="*/ 0 60000 65536"/>
              <a:gd name="T11" fmla="*/ 0 60000 65536"/>
              <a:gd name="T12" fmla="*/ 0 60000 65536"/>
              <a:gd name="T13" fmla="*/ 0 60000 65536"/>
              <a:gd name="T14" fmla="*/ 0 60000 65536"/>
              <a:gd name="T15" fmla="*/ 0 w 19679"/>
              <a:gd name="T16" fmla="*/ 0 h 19679"/>
              <a:gd name="T17" fmla="*/ 19679 w 19679"/>
              <a:gd name="T18" fmla="*/ 19679 h 19679"/>
            </a:gdLst>
            <a:ahLst/>
            <a:cxnLst>
              <a:cxn ang="T10">
                <a:pos x="T0" y="T1"/>
              </a:cxn>
              <a:cxn ang="T11">
                <a:pos x="T2" y="T3"/>
              </a:cxn>
              <a:cxn ang="T12">
                <a:pos x="T4" y="T5"/>
              </a:cxn>
              <a:cxn ang="T13">
                <a:pos x="T6" y="T7"/>
              </a:cxn>
              <a:cxn ang="T14">
                <a:pos x="T8" y="T9"/>
              </a:cxn>
            </a:cxnLst>
            <a:rect l="T15" t="T16" r="T17" b="T18"/>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886D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endParaRPr lang="zh-CN" altLang="en-US"/>
          </a:p>
        </p:txBody>
      </p:sp>
      <p:sp>
        <p:nvSpPr>
          <p:cNvPr id="15374" name="Shape 767"/>
          <p:cNvSpPr>
            <a:spLocks/>
          </p:cNvSpPr>
          <p:nvPr/>
        </p:nvSpPr>
        <p:spPr bwMode="auto">
          <a:xfrm>
            <a:off x="7229475" y="3157538"/>
            <a:ext cx="882650" cy="88265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2147483646 w 19679"/>
              <a:gd name="T9" fmla="*/ 2147483646 h 19679"/>
              <a:gd name="T10" fmla="*/ 0 60000 65536"/>
              <a:gd name="T11" fmla="*/ 0 60000 65536"/>
              <a:gd name="T12" fmla="*/ 0 60000 65536"/>
              <a:gd name="T13" fmla="*/ 0 60000 65536"/>
              <a:gd name="T14" fmla="*/ 0 60000 65536"/>
              <a:gd name="T15" fmla="*/ 0 w 19679"/>
              <a:gd name="T16" fmla="*/ 0 h 19679"/>
              <a:gd name="T17" fmla="*/ 19679 w 19679"/>
              <a:gd name="T18" fmla="*/ 19679 h 19679"/>
            </a:gdLst>
            <a:ahLst/>
            <a:cxnLst>
              <a:cxn ang="T10">
                <a:pos x="T0" y="T1"/>
              </a:cxn>
              <a:cxn ang="T11">
                <a:pos x="T2" y="T3"/>
              </a:cxn>
              <a:cxn ang="T12">
                <a:pos x="T4" y="T5"/>
              </a:cxn>
              <a:cxn ang="T13">
                <a:pos x="T6" y="T7"/>
              </a:cxn>
              <a:cxn ang="T14">
                <a:pos x="T8" y="T9"/>
              </a:cxn>
            </a:cxnLst>
            <a:rect l="T15" t="T16" r="T17" b="T18"/>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886D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endParaRPr lang="zh-CN" altLang="en-US"/>
          </a:p>
        </p:txBody>
      </p:sp>
      <p:sp>
        <p:nvSpPr>
          <p:cNvPr id="15375" name="Shape 775"/>
          <p:cNvSpPr>
            <a:spLocks noChangeArrowheads="1"/>
          </p:cNvSpPr>
          <p:nvPr/>
        </p:nvSpPr>
        <p:spPr bwMode="auto">
          <a:xfrm>
            <a:off x="3686175" y="2227263"/>
            <a:ext cx="952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12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412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1275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1275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41275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41275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41275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41275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41275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会员费</a:t>
            </a:r>
            <a:endParaRPr lang="zh-CN" altLang="en-US" sz="16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376" name="Shape 779"/>
          <p:cNvSpPr>
            <a:spLocks noChangeArrowheads="1"/>
          </p:cNvSpPr>
          <p:nvPr/>
        </p:nvSpPr>
        <p:spPr bwMode="auto">
          <a:xfrm>
            <a:off x="7197725" y="3427413"/>
            <a:ext cx="9525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12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412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1275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1275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41275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41275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41275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41275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41275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支付环节收费</a:t>
            </a:r>
            <a:endParaRPr lang="zh-CN" altLang="en-US" sz="16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377" name="TextBox 13"/>
          <p:cNvSpPr txBox="1">
            <a:spLocks noChangeArrowheads="1"/>
          </p:cNvSpPr>
          <p:nvPr/>
        </p:nvSpPr>
        <p:spPr bwMode="auto">
          <a:xfrm>
            <a:off x="6081713" y="4397375"/>
            <a:ext cx="11477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广告费</a:t>
            </a:r>
            <a:endParaRPr lang="en-US" altLang="zh-CN" sz="16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378" name="TextBox 13"/>
          <p:cNvSpPr txBox="1">
            <a:spLocks noChangeArrowheads="1"/>
          </p:cNvSpPr>
          <p:nvPr/>
        </p:nvSpPr>
        <p:spPr bwMode="auto">
          <a:xfrm>
            <a:off x="6094413" y="2338388"/>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捜索排名竞价</a:t>
            </a:r>
            <a:endParaRPr lang="en-US" altLang="zh-CN" sz="16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379" name="TextBox 13"/>
          <p:cNvSpPr txBox="1">
            <a:spLocks noChangeArrowheads="1"/>
          </p:cNvSpPr>
          <p:nvPr/>
        </p:nvSpPr>
        <p:spPr bwMode="auto">
          <a:xfrm>
            <a:off x="3465513" y="4297363"/>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交易提成</a:t>
            </a:r>
            <a:endParaRPr lang="en-US" altLang="zh-CN" sz="16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文本框 10"/>
          <p:cNvSpPr txBox="1">
            <a:spLocks noChangeArrowheads="1"/>
          </p:cNvSpPr>
          <p:nvPr/>
        </p:nvSpPr>
        <p:spPr bwMode="auto">
          <a:xfrm>
            <a:off x="174625" y="220663"/>
            <a:ext cx="11331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a:latin typeface="微软雅黑" panose="020B0503020204020204" pitchFamily="34" charset="-122"/>
                <a:ea typeface="微软雅黑" panose="020B0503020204020204" pitchFamily="34" charset="-122"/>
              </a:rPr>
              <a:t>任务一相关知识</a:t>
            </a:r>
            <a:r>
              <a:rPr lang="en-US" altLang="zh-CN" sz="2400" b="1">
                <a:latin typeface="微软雅黑" panose="020B0503020204020204" pitchFamily="34" charset="-122"/>
                <a:ea typeface="微软雅黑" panose="020B0503020204020204" pitchFamily="34" charset="-122"/>
              </a:rPr>
              <a:t>——2</a:t>
            </a:r>
            <a:r>
              <a:rPr lang="zh-CN" altLang="en-US" sz="2400" b="1">
                <a:latin typeface="微软雅黑" panose="020B0503020204020204" pitchFamily="34" charset="-122"/>
                <a:ea typeface="微软雅黑" panose="020B0503020204020204" pitchFamily="34" charset="-122"/>
              </a:rPr>
              <a:t>、</a:t>
            </a:r>
            <a:r>
              <a:rPr lang="en-US" altLang="zh-CN" sz="2400" b="1">
                <a:latin typeface="微软雅黑" panose="020B0503020204020204" pitchFamily="34" charset="-122"/>
                <a:ea typeface="微软雅黑" panose="020B0503020204020204" pitchFamily="34" charset="-122"/>
              </a:rPr>
              <a:t>C2C</a:t>
            </a:r>
            <a:r>
              <a:rPr lang="zh-CN" altLang="en-US" sz="2400" b="1">
                <a:latin typeface="微软雅黑" panose="020B0503020204020204" pitchFamily="34" charset="-122"/>
                <a:ea typeface="微软雅黑" panose="020B0503020204020204" pitchFamily="34" charset="-122"/>
              </a:rPr>
              <a:t>电子商务模式分析</a:t>
            </a:r>
          </a:p>
        </p:txBody>
      </p:sp>
      <p:sp>
        <p:nvSpPr>
          <p:cNvPr id="16387"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6388" name="任意多边形 3"/>
          <p:cNvSpPr>
            <a:spLocks/>
          </p:cNvSpPr>
          <p:nvPr/>
        </p:nvSpPr>
        <p:spPr bwMode="auto">
          <a:xfrm>
            <a:off x="4325938" y="1989138"/>
            <a:ext cx="1624012" cy="1624012"/>
          </a:xfrm>
          <a:custGeom>
            <a:avLst/>
            <a:gdLst>
              <a:gd name="T0" fmla="*/ 0 w 1624031"/>
              <a:gd name="T1" fmla="*/ 1623803 h 1624031"/>
              <a:gd name="T2" fmla="*/ 1623803 w 1624031"/>
              <a:gd name="T3" fmla="*/ 0 h 1624031"/>
              <a:gd name="T4" fmla="*/ 1623803 w 1624031"/>
              <a:gd name="T5" fmla="*/ 1623803 h 1624031"/>
              <a:gd name="T6" fmla="*/ 0 w 1624031"/>
              <a:gd name="T7" fmla="*/ 1623803 h 1624031"/>
              <a:gd name="T8" fmla="*/ 0 60000 65536"/>
              <a:gd name="T9" fmla="*/ 0 60000 65536"/>
              <a:gd name="T10" fmla="*/ 0 60000 65536"/>
              <a:gd name="T11" fmla="*/ 0 60000 65536"/>
              <a:gd name="T12" fmla="*/ 0 w 1624031"/>
              <a:gd name="T13" fmla="*/ 0 h 1624031"/>
              <a:gd name="T14" fmla="*/ 1624031 w 1624031"/>
              <a:gd name="T15" fmla="*/ 1624031 h 1624031"/>
            </a:gdLst>
            <a:ahLst/>
            <a:cxnLst>
              <a:cxn ang="T8">
                <a:pos x="T0" y="T1"/>
              </a:cxn>
              <a:cxn ang="T9">
                <a:pos x="T2" y="T3"/>
              </a:cxn>
              <a:cxn ang="T10">
                <a:pos x="T4" y="T5"/>
              </a:cxn>
              <a:cxn ang="T11">
                <a:pos x="T6" y="T7"/>
              </a:cxn>
            </a:cxnLst>
            <a:rect l="T12" t="T13" r="T14" b="T15"/>
            <a:pathLst>
              <a:path w="1624031" h="1624031">
                <a:moveTo>
                  <a:pt x="0" y="1624031"/>
                </a:moveTo>
                <a:cubicBezTo>
                  <a:pt x="0" y="727103"/>
                  <a:pt x="727103" y="0"/>
                  <a:pt x="1624031" y="0"/>
                </a:cubicBezTo>
                <a:lnTo>
                  <a:pt x="1624031" y="1624031"/>
                </a:lnTo>
                <a:lnTo>
                  <a:pt x="0" y="1624031"/>
                </a:lnTo>
                <a:close/>
              </a:path>
            </a:pathLst>
          </a:custGeom>
          <a:solidFill>
            <a:srgbClr val="4886D8"/>
          </a:solidFill>
          <a:ln>
            <a:noFill/>
          </a:ln>
          <a:extLst>
            <a:ext uri="{91240B29-F687-4F45-9708-019B960494DF}">
              <a14:hiddenLine xmlns:a14="http://schemas.microsoft.com/office/drawing/2010/main" w="9525">
                <a:solidFill>
                  <a:srgbClr val="000000"/>
                </a:solidFill>
                <a:round/>
                <a:headEnd/>
                <a:tailEnd/>
              </a14:hiddenLine>
            </a:ext>
          </a:extLst>
        </p:spPr>
        <p:txBody>
          <a:bodyPr lIns="546788" tIns="546788" rIns="71120" bIns="71120" anchor="ctr"/>
          <a:lstStyle/>
          <a:p>
            <a:endParaRPr lang="zh-CN" altLang="en-US"/>
          </a:p>
        </p:txBody>
      </p:sp>
      <p:sp>
        <p:nvSpPr>
          <p:cNvPr id="16389" name="任意多边形 4"/>
          <p:cNvSpPr>
            <a:spLocks/>
          </p:cNvSpPr>
          <p:nvPr/>
        </p:nvSpPr>
        <p:spPr bwMode="auto">
          <a:xfrm>
            <a:off x="6026150" y="1989138"/>
            <a:ext cx="1624013" cy="1624012"/>
          </a:xfrm>
          <a:custGeom>
            <a:avLst/>
            <a:gdLst>
              <a:gd name="T0" fmla="*/ 0 w 1624031"/>
              <a:gd name="T1" fmla="*/ 0 h 1624031"/>
              <a:gd name="T2" fmla="*/ 1623815 w 1624031"/>
              <a:gd name="T3" fmla="*/ 1623803 h 1624031"/>
              <a:gd name="T4" fmla="*/ 0 w 1624031"/>
              <a:gd name="T5" fmla="*/ 1623803 h 1624031"/>
              <a:gd name="T6" fmla="*/ 0 w 1624031"/>
              <a:gd name="T7" fmla="*/ 0 h 1624031"/>
              <a:gd name="T8" fmla="*/ 0 60000 65536"/>
              <a:gd name="T9" fmla="*/ 0 60000 65536"/>
              <a:gd name="T10" fmla="*/ 0 60000 65536"/>
              <a:gd name="T11" fmla="*/ 0 60000 65536"/>
              <a:gd name="T12" fmla="*/ 0 w 1624031"/>
              <a:gd name="T13" fmla="*/ 0 h 1624031"/>
              <a:gd name="T14" fmla="*/ 1624031 w 1624031"/>
              <a:gd name="T15" fmla="*/ 1624031 h 1624031"/>
            </a:gdLst>
            <a:ahLst/>
            <a:cxnLst>
              <a:cxn ang="T8">
                <a:pos x="T0" y="T1"/>
              </a:cxn>
              <a:cxn ang="T9">
                <a:pos x="T2" y="T3"/>
              </a:cxn>
              <a:cxn ang="T10">
                <a:pos x="T4" y="T5"/>
              </a:cxn>
              <a:cxn ang="T11">
                <a:pos x="T6" y="T7"/>
              </a:cxn>
            </a:cxnLst>
            <a:rect l="T12" t="T13" r="T14" b="T15"/>
            <a:pathLst>
              <a:path w="1624031" h="1624031">
                <a:moveTo>
                  <a:pt x="0" y="0"/>
                </a:moveTo>
                <a:cubicBezTo>
                  <a:pt x="896928" y="0"/>
                  <a:pt x="1624031" y="727103"/>
                  <a:pt x="1624031" y="1624031"/>
                </a:cubicBezTo>
                <a:lnTo>
                  <a:pt x="0" y="1624031"/>
                </a:lnTo>
                <a:lnTo>
                  <a:pt x="0" y="0"/>
                </a:lnTo>
                <a:close/>
              </a:path>
            </a:pathLst>
          </a:custGeom>
          <a:solidFill>
            <a:srgbClr val="1C4885"/>
          </a:solidFill>
          <a:ln>
            <a:noFill/>
          </a:ln>
          <a:extLst>
            <a:ext uri="{91240B29-F687-4F45-9708-019B960494DF}">
              <a14:hiddenLine xmlns:a14="http://schemas.microsoft.com/office/drawing/2010/main" w="9525">
                <a:solidFill>
                  <a:srgbClr val="000000"/>
                </a:solidFill>
                <a:round/>
                <a:headEnd/>
                <a:tailEnd/>
              </a14:hiddenLine>
            </a:ext>
          </a:extLst>
        </p:spPr>
        <p:txBody>
          <a:bodyPr lIns="71120" tIns="546788" rIns="546788" bIns="71120" anchor="ctr"/>
          <a:lstStyle/>
          <a:p>
            <a:endParaRPr lang="zh-CN" altLang="en-US"/>
          </a:p>
        </p:txBody>
      </p:sp>
      <p:sp>
        <p:nvSpPr>
          <p:cNvPr id="16390" name="任意多边形 5"/>
          <p:cNvSpPr>
            <a:spLocks/>
          </p:cNvSpPr>
          <p:nvPr/>
        </p:nvSpPr>
        <p:spPr bwMode="auto">
          <a:xfrm>
            <a:off x="6026150" y="3687763"/>
            <a:ext cx="1624013" cy="1624012"/>
          </a:xfrm>
          <a:custGeom>
            <a:avLst/>
            <a:gdLst>
              <a:gd name="T0" fmla="*/ 1623815 w 1624031"/>
              <a:gd name="T1" fmla="*/ 0 h 1624031"/>
              <a:gd name="T2" fmla="*/ 0 w 1624031"/>
              <a:gd name="T3" fmla="*/ 1623803 h 1624031"/>
              <a:gd name="T4" fmla="*/ 0 w 1624031"/>
              <a:gd name="T5" fmla="*/ 0 h 1624031"/>
              <a:gd name="T6" fmla="*/ 1623815 w 1624031"/>
              <a:gd name="T7" fmla="*/ 0 h 1624031"/>
              <a:gd name="T8" fmla="*/ 0 60000 65536"/>
              <a:gd name="T9" fmla="*/ 0 60000 65536"/>
              <a:gd name="T10" fmla="*/ 0 60000 65536"/>
              <a:gd name="T11" fmla="*/ 0 60000 65536"/>
              <a:gd name="T12" fmla="*/ 0 w 1624031"/>
              <a:gd name="T13" fmla="*/ 0 h 1624031"/>
              <a:gd name="T14" fmla="*/ 1624031 w 1624031"/>
              <a:gd name="T15" fmla="*/ 1624031 h 1624031"/>
            </a:gdLst>
            <a:ahLst/>
            <a:cxnLst>
              <a:cxn ang="T8">
                <a:pos x="T0" y="T1"/>
              </a:cxn>
              <a:cxn ang="T9">
                <a:pos x="T2" y="T3"/>
              </a:cxn>
              <a:cxn ang="T10">
                <a:pos x="T4" y="T5"/>
              </a:cxn>
              <a:cxn ang="T11">
                <a:pos x="T6" y="T7"/>
              </a:cxn>
            </a:cxnLst>
            <a:rect l="T12" t="T13" r="T14" b="T15"/>
            <a:pathLst>
              <a:path w="1624031" h="1624031">
                <a:moveTo>
                  <a:pt x="1624031" y="0"/>
                </a:moveTo>
                <a:cubicBezTo>
                  <a:pt x="1624031" y="896928"/>
                  <a:pt x="896928" y="1624031"/>
                  <a:pt x="0" y="1624031"/>
                </a:cubicBezTo>
                <a:lnTo>
                  <a:pt x="0" y="0"/>
                </a:lnTo>
                <a:lnTo>
                  <a:pt x="1624031" y="0"/>
                </a:lnTo>
                <a:close/>
              </a:path>
            </a:pathLst>
          </a:custGeom>
          <a:solidFill>
            <a:srgbClr val="4886D8"/>
          </a:solidFill>
          <a:ln>
            <a:noFill/>
          </a:ln>
          <a:extLst>
            <a:ext uri="{91240B29-F687-4F45-9708-019B960494DF}">
              <a14:hiddenLine xmlns:a14="http://schemas.microsoft.com/office/drawing/2010/main" w="9525">
                <a:solidFill>
                  <a:srgbClr val="000000"/>
                </a:solidFill>
                <a:round/>
                <a:headEnd/>
                <a:tailEnd/>
              </a14:hiddenLine>
            </a:ext>
          </a:extLst>
        </p:spPr>
        <p:txBody>
          <a:bodyPr lIns="71120" tIns="71121" rIns="546788" bIns="546788" anchor="ctr"/>
          <a:lstStyle/>
          <a:p>
            <a:endParaRPr lang="zh-CN" altLang="en-US"/>
          </a:p>
        </p:txBody>
      </p:sp>
      <p:sp>
        <p:nvSpPr>
          <p:cNvPr id="16391" name="任意多边形 6"/>
          <p:cNvSpPr>
            <a:spLocks/>
          </p:cNvSpPr>
          <p:nvPr/>
        </p:nvSpPr>
        <p:spPr bwMode="auto">
          <a:xfrm>
            <a:off x="4325938" y="3687763"/>
            <a:ext cx="1624012" cy="1624012"/>
          </a:xfrm>
          <a:custGeom>
            <a:avLst/>
            <a:gdLst>
              <a:gd name="T0" fmla="*/ 1623803 w 1624031"/>
              <a:gd name="T1" fmla="*/ 1623803 h 1624031"/>
              <a:gd name="T2" fmla="*/ 0 w 1624031"/>
              <a:gd name="T3" fmla="*/ 0 h 1624031"/>
              <a:gd name="T4" fmla="*/ 1623803 w 1624031"/>
              <a:gd name="T5" fmla="*/ 0 h 1624031"/>
              <a:gd name="T6" fmla="*/ 1623803 w 1624031"/>
              <a:gd name="T7" fmla="*/ 1623803 h 1624031"/>
              <a:gd name="T8" fmla="*/ 0 60000 65536"/>
              <a:gd name="T9" fmla="*/ 0 60000 65536"/>
              <a:gd name="T10" fmla="*/ 0 60000 65536"/>
              <a:gd name="T11" fmla="*/ 0 60000 65536"/>
              <a:gd name="T12" fmla="*/ 0 w 1624031"/>
              <a:gd name="T13" fmla="*/ 0 h 1624031"/>
              <a:gd name="T14" fmla="*/ 1624031 w 1624031"/>
              <a:gd name="T15" fmla="*/ 1624031 h 1624031"/>
            </a:gdLst>
            <a:ahLst/>
            <a:cxnLst>
              <a:cxn ang="T8">
                <a:pos x="T0" y="T1"/>
              </a:cxn>
              <a:cxn ang="T9">
                <a:pos x="T2" y="T3"/>
              </a:cxn>
              <a:cxn ang="T10">
                <a:pos x="T4" y="T5"/>
              </a:cxn>
              <a:cxn ang="T11">
                <a:pos x="T6" y="T7"/>
              </a:cxn>
            </a:cxnLst>
            <a:rect l="T12" t="T13" r="T14" b="T15"/>
            <a:pathLst>
              <a:path w="1624031" h="1624031">
                <a:moveTo>
                  <a:pt x="1624031" y="1624031"/>
                </a:moveTo>
                <a:cubicBezTo>
                  <a:pt x="727103" y="1624031"/>
                  <a:pt x="0" y="896928"/>
                  <a:pt x="0" y="0"/>
                </a:cubicBezTo>
                <a:lnTo>
                  <a:pt x="1624031" y="0"/>
                </a:lnTo>
                <a:lnTo>
                  <a:pt x="1624031" y="1624031"/>
                </a:lnTo>
                <a:close/>
              </a:path>
            </a:pathLst>
          </a:custGeom>
          <a:solidFill>
            <a:srgbClr val="1C4885"/>
          </a:solidFill>
          <a:ln>
            <a:noFill/>
          </a:ln>
          <a:extLst>
            <a:ext uri="{91240B29-F687-4F45-9708-019B960494DF}">
              <a14:hiddenLine xmlns:a14="http://schemas.microsoft.com/office/drawing/2010/main" w="9525">
                <a:solidFill>
                  <a:srgbClr val="000000"/>
                </a:solidFill>
                <a:round/>
                <a:headEnd/>
                <a:tailEnd/>
              </a14:hiddenLine>
            </a:ext>
          </a:extLst>
        </p:spPr>
        <p:txBody>
          <a:bodyPr lIns="546788" tIns="71120" rIns="71120" bIns="546788" anchor="ctr"/>
          <a:lstStyle/>
          <a:p>
            <a:endParaRPr lang="zh-CN" altLang="en-US"/>
          </a:p>
        </p:txBody>
      </p:sp>
      <p:sp>
        <p:nvSpPr>
          <p:cNvPr id="16392" name="环形箭头 7"/>
          <p:cNvSpPr>
            <a:spLocks/>
          </p:cNvSpPr>
          <p:nvPr/>
        </p:nvSpPr>
        <p:spPr bwMode="auto">
          <a:xfrm>
            <a:off x="5707063" y="3313113"/>
            <a:ext cx="561975" cy="487362"/>
          </a:xfrm>
          <a:custGeom>
            <a:avLst/>
            <a:gdLst>
              <a:gd name="T0" fmla="*/ 31301 w 560722"/>
              <a:gd name="T1" fmla="*/ 242462 h 487584"/>
              <a:gd name="T2" fmla="*/ 256431 w 560722"/>
              <a:gd name="T3" fmla="*/ 31911 h 487584"/>
              <a:gd name="T4" fmla="*/ 530449 w 560722"/>
              <a:gd name="T5" fmla="*/ 172889 h 487584"/>
              <a:gd name="T6" fmla="*/ 558797 w 560722"/>
              <a:gd name="T7" fmla="*/ 172889 h 487584"/>
              <a:gd name="T8" fmla="*/ 513341 w 560722"/>
              <a:gd name="T9" fmla="*/ 242462 h 487584"/>
              <a:gd name="T10" fmla="*/ 433592 w 560722"/>
              <a:gd name="T11" fmla="*/ 172889 h 487584"/>
              <a:gd name="T12" fmla="*/ 460378 w 560722"/>
              <a:gd name="T13" fmla="*/ 172889 h 487584"/>
              <a:gd name="T14" fmla="*/ 257064 w 560722"/>
              <a:gd name="T15" fmla="*/ 92862 h 487584"/>
              <a:gd name="T16" fmla="*/ 93904 w 560722"/>
              <a:gd name="T17" fmla="*/ 242462 h 487584"/>
              <a:gd name="T18" fmla="*/ 31301 w 560722"/>
              <a:gd name="T19" fmla="*/ 242462 h 4875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0722"/>
              <a:gd name="T31" fmla="*/ 0 h 487584"/>
              <a:gd name="T32" fmla="*/ 560722 w 560722"/>
              <a:gd name="T33" fmla="*/ 487584 h 4875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0722" h="487584">
                <a:moveTo>
                  <a:pt x="30474" y="243792"/>
                </a:moveTo>
                <a:cubicBezTo>
                  <a:pt x="30474" y="136117"/>
                  <a:pt x="124476" y="45322"/>
                  <a:pt x="249654" y="32091"/>
                </a:cubicBezTo>
                <a:cubicBezTo>
                  <a:pt x="366608" y="19729"/>
                  <a:pt x="477783" y="78800"/>
                  <a:pt x="516429" y="173837"/>
                </a:cubicBezTo>
                <a:lnTo>
                  <a:pt x="544028" y="173837"/>
                </a:lnTo>
                <a:lnTo>
                  <a:pt x="499774" y="243792"/>
                </a:lnTo>
                <a:lnTo>
                  <a:pt x="422132" y="173837"/>
                </a:lnTo>
                <a:lnTo>
                  <a:pt x="448210" y="173837"/>
                </a:lnTo>
                <a:cubicBezTo>
                  <a:pt x="410722" y="115338"/>
                  <a:pt x="330879" y="82879"/>
                  <a:pt x="250269" y="93367"/>
                </a:cubicBezTo>
                <a:cubicBezTo>
                  <a:pt x="158720" y="105278"/>
                  <a:pt x="91422" y="169008"/>
                  <a:pt x="91422" y="243792"/>
                </a:cubicBezTo>
                <a:lnTo>
                  <a:pt x="30474" y="243792"/>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393" name="环形箭头 8"/>
          <p:cNvSpPr>
            <a:spLocks/>
          </p:cNvSpPr>
          <p:nvPr/>
        </p:nvSpPr>
        <p:spPr bwMode="auto">
          <a:xfrm rot="10800000">
            <a:off x="5707063" y="3500438"/>
            <a:ext cx="561975" cy="487362"/>
          </a:xfrm>
          <a:custGeom>
            <a:avLst/>
            <a:gdLst>
              <a:gd name="T0" fmla="*/ 31301 w 560722"/>
              <a:gd name="T1" fmla="*/ 242462 h 487584"/>
              <a:gd name="T2" fmla="*/ 256431 w 560722"/>
              <a:gd name="T3" fmla="*/ 31911 h 487584"/>
              <a:gd name="T4" fmla="*/ 530449 w 560722"/>
              <a:gd name="T5" fmla="*/ 172889 h 487584"/>
              <a:gd name="T6" fmla="*/ 558797 w 560722"/>
              <a:gd name="T7" fmla="*/ 172889 h 487584"/>
              <a:gd name="T8" fmla="*/ 513341 w 560722"/>
              <a:gd name="T9" fmla="*/ 242462 h 487584"/>
              <a:gd name="T10" fmla="*/ 433592 w 560722"/>
              <a:gd name="T11" fmla="*/ 172889 h 487584"/>
              <a:gd name="T12" fmla="*/ 460378 w 560722"/>
              <a:gd name="T13" fmla="*/ 172889 h 487584"/>
              <a:gd name="T14" fmla="*/ 257064 w 560722"/>
              <a:gd name="T15" fmla="*/ 92862 h 487584"/>
              <a:gd name="T16" fmla="*/ 93904 w 560722"/>
              <a:gd name="T17" fmla="*/ 242462 h 487584"/>
              <a:gd name="T18" fmla="*/ 31301 w 560722"/>
              <a:gd name="T19" fmla="*/ 242462 h 4875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0722"/>
              <a:gd name="T31" fmla="*/ 0 h 487584"/>
              <a:gd name="T32" fmla="*/ 560722 w 560722"/>
              <a:gd name="T33" fmla="*/ 487584 h 4875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0722" h="487584">
                <a:moveTo>
                  <a:pt x="30474" y="243792"/>
                </a:moveTo>
                <a:cubicBezTo>
                  <a:pt x="30474" y="136117"/>
                  <a:pt x="124476" y="45322"/>
                  <a:pt x="249654" y="32091"/>
                </a:cubicBezTo>
                <a:cubicBezTo>
                  <a:pt x="366608" y="19729"/>
                  <a:pt x="477783" y="78800"/>
                  <a:pt x="516429" y="173837"/>
                </a:cubicBezTo>
                <a:lnTo>
                  <a:pt x="544028" y="173837"/>
                </a:lnTo>
                <a:lnTo>
                  <a:pt x="499774" y="243792"/>
                </a:lnTo>
                <a:lnTo>
                  <a:pt x="422132" y="173837"/>
                </a:lnTo>
                <a:lnTo>
                  <a:pt x="448210" y="173837"/>
                </a:lnTo>
                <a:cubicBezTo>
                  <a:pt x="410722" y="115338"/>
                  <a:pt x="330879" y="82879"/>
                  <a:pt x="250269" y="93367"/>
                </a:cubicBezTo>
                <a:cubicBezTo>
                  <a:pt x="158720" y="105278"/>
                  <a:pt x="91422" y="169008"/>
                  <a:pt x="91422" y="243792"/>
                </a:cubicBezTo>
                <a:lnTo>
                  <a:pt x="30474" y="243792"/>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394" name="Freeform 206"/>
          <p:cNvSpPr>
            <a:spLocks/>
          </p:cNvSpPr>
          <p:nvPr/>
        </p:nvSpPr>
        <p:spPr bwMode="auto">
          <a:xfrm rot="-3600000">
            <a:off x="4279106" y="2489995"/>
            <a:ext cx="339725" cy="163512"/>
          </a:xfrm>
          <a:custGeom>
            <a:avLst/>
            <a:gdLst>
              <a:gd name="T0" fmla="*/ 0 w 323"/>
              <a:gd name="T1" fmla="*/ 2147483646 h 154"/>
              <a:gd name="T2" fmla="*/ 2147483646 w 323"/>
              <a:gd name="T3" fmla="*/ 0 h 154"/>
              <a:gd name="T4" fmla="*/ 2147483646 w 323"/>
              <a:gd name="T5" fmla="*/ 2147483646 h 154"/>
              <a:gd name="T6" fmla="*/ 0 w 323"/>
              <a:gd name="T7" fmla="*/ 2147483646 h 154"/>
              <a:gd name="T8" fmla="*/ 0 60000 65536"/>
              <a:gd name="T9" fmla="*/ 0 60000 65536"/>
              <a:gd name="T10" fmla="*/ 0 60000 65536"/>
              <a:gd name="T11" fmla="*/ 0 60000 65536"/>
              <a:gd name="T12" fmla="*/ 0 w 323"/>
              <a:gd name="T13" fmla="*/ 0 h 154"/>
              <a:gd name="T14" fmla="*/ 323 w 323"/>
              <a:gd name="T15" fmla="*/ 154 h 154"/>
            </a:gdLst>
            <a:ahLst/>
            <a:cxnLst>
              <a:cxn ang="T8">
                <a:pos x="T0" y="T1"/>
              </a:cxn>
              <a:cxn ang="T9">
                <a:pos x="T2" y="T3"/>
              </a:cxn>
              <a:cxn ang="T10">
                <a:pos x="T4" y="T5"/>
              </a:cxn>
              <a:cxn ang="T11">
                <a:pos x="T6" y="T7"/>
              </a:cxn>
            </a:cxnLst>
            <a:rect l="T12" t="T13" r="T14" b="T15"/>
            <a:pathLst>
              <a:path w="323" h="154">
                <a:moveTo>
                  <a:pt x="0" y="154"/>
                </a:moveTo>
                <a:lnTo>
                  <a:pt x="167" y="0"/>
                </a:lnTo>
                <a:lnTo>
                  <a:pt x="323" y="154"/>
                </a:lnTo>
                <a:lnTo>
                  <a:pt x="0" y="154"/>
                </a:lnTo>
                <a:close/>
              </a:path>
            </a:pathLst>
          </a:custGeom>
          <a:solidFill>
            <a:srgbClr val="4886D8"/>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16395" name="Freeform 206"/>
          <p:cNvSpPr>
            <a:spLocks/>
          </p:cNvSpPr>
          <p:nvPr/>
        </p:nvSpPr>
        <p:spPr bwMode="auto">
          <a:xfrm rot="3600000" flipH="1">
            <a:off x="7320756" y="2489995"/>
            <a:ext cx="339725" cy="163512"/>
          </a:xfrm>
          <a:custGeom>
            <a:avLst/>
            <a:gdLst>
              <a:gd name="T0" fmla="*/ 0 w 323"/>
              <a:gd name="T1" fmla="*/ 2147483646 h 154"/>
              <a:gd name="T2" fmla="*/ 2147483646 w 323"/>
              <a:gd name="T3" fmla="*/ 0 h 154"/>
              <a:gd name="T4" fmla="*/ 2147483646 w 323"/>
              <a:gd name="T5" fmla="*/ 2147483646 h 154"/>
              <a:gd name="T6" fmla="*/ 0 w 323"/>
              <a:gd name="T7" fmla="*/ 2147483646 h 154"/>
              <a:gd name="T8" fmla="*/ 0 60000 65536"/>
              <a:gd name="T9" fmla="*/ 0 60000 65536"/>
              <a:gd name="T10" fmla="*/ 0 60000 65536"/>
              <a:gd name="T11" fmla="*/ 0 60000 65536"/>
              <a:gd name="T12" fmla="*/ 0 w 323"/>
              <a:gd name="T13" fmla="*/ 0 h 154"/>
              <a:gd name="T14" fmla="*/ 323 w 323"/>
              <a:gd name="T15" fmla="*/ 154 h 154"/>
            </a:gdLst>
            <a:ahLst/>
            <a:cxnLst>
              <a:cxn ang="T8">
                <a:pos x="T0" y="T1"/>
              </a:cxn>
              <a:cxn ang="T9">
                <a:pos x="T2" y="T3"/>
              </a:cxn>
              <a:cxn ang="T10">
                <a:pos x="T4" y="T5"/>
              </a:cxn>
              <a:cxn ang="T11">
                <a:pos x="T6" y="T7"/>
              </a:cxn>
            </a:cxnLst>
            <a:rect l="T12" t="T13" r="T14" b="T15"/>
            <a:pathLst>
              <a:path w="323" h="154">
                <a:moveTo>
                  <a:pt x="0" y="154"/>
                </a:moveTo>
                <a:lnTo>
                  <a:pt x="167" y="0"/>
                </a:lnTo>
                <a:lnTo>
                  <a:pt x="323" y="154"/>
                </a:lnTo>
                <a:lnTo>
                  <a:pt x="0" y="154"/>
                </a:lnTo>
                <a:close/>
              </a:path>
            </a:pathLst>
          </a:custGeom>
          <a:solidFill>
            <a:srgbClr val="1C4885"/>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16396" name="Freeform 206"/>
          <p:cNvSpPr>
            <a:spLocks/>
          </p:cNvSpPr>
          <p:nvPr/>
        </p:nvSpPr>
        <p:spPr bwMode="auto">
          <a:xfrm rot="-8100000">
            <a:off x="4490244" y="4722019"/>
            <a:ext cx="161925" cy="341313"/>
          </a:xfrm>
          <a:custGeom>
            <a:avLst/>
            <a:gdLst>
              <a:gd name="T0" fmla="*/ 0 w 323"/>
              <a:gd name="T1" fmla="*/ 2147483646 h 154"/>
              <a:gd name="T2" fmla="*/ 2147483646 w 323"/>
              <a:gd name="T3" fmla="*/ 0 h 154"/>
              <a:gd name="T4" fmla="*/ 2147483646 w 323"/>
              <a:gd name="T5" fmla="*/ 2147483646 h 154"/>
              <a:gd name="T6" fmla="*/ 0 w 323"/>
              <a:gd name="T7" fmla="*/ 2147483646 h 154"/>
              <a:gd name="T8" fmla="*/ 0 60000 65536"/>
              <a:gd name="T9" fmla="*/ 0 60000 65536"/>
              <a:gd name="T10" fmla="*/ 0 60000 65536"/>
              <a:gd name="T11" fmla="*/ 0 60000 65536"/>
              <a:gd name="T12" fmla="*/ 0 w 323"/>
              <a:gd name="T13" fmla="*/ 0 h 154"/>
              <a:gd name="T14" fmla="*/ 323 w 323"/>
              <a:gd name="T15" fmla="*/ 154 h 154"/>
            </a:gdLst>
            <a:ahLst/>
            <a:cxnLst>
              <a:cxn ang="T8">
                <a:pos x="T0" y="T1"/>
              </a:cxn>
              <a:cxn ang="T9">
                <a:pos x="T2" y="T3"/>
              </a:cxn>
              <a:cxn ang="T10">
                <a:pos x="T4" y="T5"/>
              </a:cxn>
              <a:cxn ang="T11">
                <a:pos x="T6" y="T7"/>
              </a:cxn>
            </a:cxnLst>
            <a:rect l="T12" t="T13" r="T14" b="T15"/>
            <a:pathLst>
              <a:path w="323" h="154">
                <a:moveTo>
                  <a:pt x="0" y="154"/>
                </a:moveTo>
                <a:lnTo>
                  <a:pt x="167" y="0"/>
                </a:lnTo>
                <a:lnTo>
                  <a:pt x="323" y="154"/>
                </a:lnTo>
                <a:lnTo>
                  <a:pt x="0" y="154"/>
                </a:lnTo>
                <a:close/>
              </a:path>
            </a:pathLst>
          </a:custGeom>
          <a:solidFill>
            <a:srgbClr val="1C4885"/>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16397" name="Freeform 206"/>
          <p:cNvSpPr>
            <a:spLocks/>
          </p:cNvSpPr>
          <p:nvPr/>
        </p:nvSpPr>
        <p:spPr bwMode="auto">
          <a:xfrm rot="8100000" flipH="1">
            <a:off x="7430295" y="4622006"/>
            <a:ext cx="163512" cy="339725"/>
          </a:xfrm>
          <a:custGeom>
            <a:avLst/>
            <a:gdLst>
              <a:gd name="T0" fmla="*/ 0 w 323"/>
              <a:gd name="T1" fmla="*/ 2147483646 h 154"/>
              <a:gd name="T2" fmla="*/ 2147483646 w 323"/>
              <a:gd name="T3" fmla="*/ 0 h 154"/>
              <a:gd name="T4" fmla="*/ 2147483646 w 323"/>
              <a:gd name="T5" fmla="*/ 2147483646 h 154"/>
              <a:gd name="T6" fmla="*/ 0 w 323"/>
              <a:gd name="T7" fmla="*/ 2147483646 h 154"/>
              <a:gd name="T8" fmla="*/ 0 60000 65536"/>
              <a:gd name="T9" fmla="*/ 0 60000 65536"/>
              <a:gd name="T10" fmla="*/ 0 60000 65536"/>
              <a:gd name="T11" fmla="*/ 0 60000 65536"/>
              <a:gd name="T12" fmla="*/ 0 w 323"/>
              <a:gd name="T13" fmla="*/ 0 h 154"/>
              <a:gd name="T14" fmla="*/ 323 w 323"/>
              <a:gd name="T15" fmla="*/ 154 h 154"/>
            </a:gdLst>
            <a:ahLst/>
            <a:cxnLst>
              <a:cxn ang="T8">
                <a:pos x="T0" y="T1"/>
              </a:cxn>
              <a:cxn ang="T9">
                <a:pos x="T2" y="T3"/>
              </a:cxn>
              <a:cxn ang="T10">
                <a:pos x="T4" y="T5"/>
              </a:cxn>
              <a:cxn ang="T11">
                <a:pos x="T6" y="T7"/>
              </a:cxn>
            </a:cxnLst>
            <a:rect l="T12" t="T13" r="T14" b="T15"/>
            <a:pathLst>
              <a:path w="323" h="154">
                <a:moveTo>
                  <a:pt x="0" y="154"/>
                </a:moveTo>
                <a:lnTo>
                  <a:pt x="167" y="0"/>
                </a:lnTo>
                <a:lnTo>
                  <a:pt x="323" y="154"/>
                </a:lnTo>
                <a:lnTo>
                  <a:pt x="0" y="154"/>
                </a:lnTo>
                <a:close/>
              </a:path>
            </a:pathLst>
          </a:custGeom>
          <a:solidFill>
            <a:srgbClr val="4886D8"/>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grpSp>
        <p:nvGrpSpPr>
          <p:cNvPr id="16398" name="组合 14"/>
          <p:cNvGrpSpPr>
            <a:grpSpLocks/>
          </p:cNvGrpSpPr>
          <p:nvPr/>
        </p:nvGrpSpPr>
        <p:grpSpPr bwMode="auto">
          <a:xfrm>
            <a:off x="6523038" y="2627313"/>
            <a:ext cx="488950" cy="488950"/>
            <a:chOff x="0" y="0"/>
            <a:chExt cx="488316" cy="488319"/>
          </a:xfrm>
        </p:grpSpPr>
        <p:sp>
          <p:nvSpPr>
            <p:cNvPr id="16423" name="AutoShape 81"/>
            <p:cNvSpPr>
              <a:spLocks/>
            </p:cNvSpPr>
            <p:nvPr/>
          </p:nvSpPr>
          <p:spPr bwMode="auto">
            <a:xfrm>
              <a:off x="0" y="0"/>
              <a:ext cx="488316" cy="48831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0 h 21600"/>
                <a:gd name="T48" fmla="*/ 2147483646 w 21600"/>
                <a:gd name="T49" fmla="*/ 2147483646 h 21600"/>
                <a:gd name="T50" fmla="*/ 2147483646 w 21600"/>
                <a:gd name="T51" fmla="*/ 2147483646 h 21600"/>
                <a:gd name="T52" fmla="*/ 2147483646 w 21600"/>
                <a:gd name="T53" fmla="*/ 2147483646 h 21600"/>
                <a:gd name="T54" fmla="*/ 0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50701" tIns="50701" rIns="50701" bIns="50701" anchor="ctr"/>
            <a:lstStyle/>
            <a:p>
              <a:endParaRPr lang="zh-CN" altLang="en-US"/>
            </a:p>
          </p:txBody>
        </p:sp>
        <p:sp>
          <p:nvSpPr>
            <p:cNvPr id="16424" name="AutoShape 82"/>
            <p:cNvSpPr>
              <a:spLocks/>
            </p:cNvSpPr>
            <p:nvPr/>
          </p:nvSpPr>
          <p:spPr bwMode="auto">
            <a:xfrm>
              <a:off x="45909" y="396498"/>
              <a:ext cx="45910" cy="45910"/>
            </a:xfrm>
            <a:custGeom>
              <a:avLst/>
              <a:gdLst>
                <a:gd name="T0" fmla="*/ 91804862 w 21600"/>
                <a:gd name="T1" fmla="*/ 122408037 h 21600"/>
                <a:gd name="T2" fmla="*/ 61202428 w 21600"/>
                <a:gd name="T3" fmla="*/ 91804862 h 21600"/>
                <a:gd name="T4" fmla="*/ 91804862 w 21600"/>
                <a:gd name="T5" fmla="*/ 61202428 h 21600"/>
                <a:gd name="T6" fmla="*/ 122408037 w 21600"/>
                <a:gd name="T7" fmla="*/ 91804862 h 21600"/>
                <a:gd name="T8" fmla="*/ 91804862 w 21600"/>
                <a:gd name="T9" fmla="*/ 122408037 h 21600"/>
                <a:gd name="T10" fmla="*/ 91804862 w 21600"/>
                <a:gd name="T11" fmla="*/ 0 h 21600"/>
                <a:gd name="T12" fmla="*/ 0 w 21600"/>
                <a:gd name="T13" fmla="*/ 91804862 h 21600"/>
                <a:gd name="T14" fmla="*/ 91804862 w 21600"/>
                <a:gd name="T15" fmla="*/ 183602060 h 21600"/>
                <a:gd name="T16" fmla="*/ 183609867 w 21600"/>
                <a:gd name="T17" fmla="*/ 91804862 h 21600"/>
                <a:gd name="T18" fmla="*/ 91804862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1600"/>
                <a:gd name="T32" fmla="*/ 21600 w 21600"/>
                <a:gd name="T33" fmla="*/ 216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50701" tIns="50701" rIns="50701" bIns="50701" anchor="ctr"/>
            <a:lstStyle/>
            <a:p>
              <a:endParaRPr lang="zh-CN" altLang="en-US"/>
            </a:p>
          </p:txBody>
        </p:sp>
      </p:grpSp>
      <p:grpSp>
        <p:nvGrpSpPr>
          <p:cNvPr id="16399" name="组合 17"/>
          <p:cNvGrpSpPr>
            <a:grpSpLocks/>
          </p:cNvGrpSpPr>
          <p:nvPr/>
        </p:nvGrpSpPr>
        <p:grpSpPr bwMode="auto">
          <a:xfrm>
            <a:off x="6523038" y="4125913"/>
            <a:ext cx="366712" cy="488950"/>
            <a:chOff x="0" y="0"/>
            <a:chExt cx="366446" cy="489149"/>
          </a:xfrm>
        </p:grpSpPr>
        <p:sp>
          <p:nvSpPr>
            <p:cNvPr id="16421" name="AutoShape 115"/>
            <p:cNvSpPr>
              <a:spLocks/>
            </p:cNvSpPr>
            <p:nvPr/>
          </p:nvSpPr>
          <p:spPr bwMode="auto">
            <a:xfrm>
              <a:off x="0" y="0"/>
              <a:ext cx="366446" cy="48914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0 h 21600"/>
                <a:gd name="T78" fmla="*/ 2147483646 w 21600"/>
                <a:gd name="T79" fmla="*/ 2147483646 h 21600"/>
                <a:gd name="T80" fmla="*/ 2147483646 w 21600"/>
                <a:gd name="T81" fmla="*/ 2147483646 h 21600"/>
                <a:gd name="T82" fmla="*/ 0 w 21600"/>
                <a:gd name="T83" fmla="*/ 2147483646 h 21600"/>
                <a:gd name="T84" fmla="*/ 0 w 21600"/>
                <a:gd name="T85" fmla="*/ 2147483646 h 21600"/>
                <a:gd name="T86" fmla="*/ 0 w 21600"/>
                <a:gd name="T87" fmla="*/ 2147483646 h 21600"/>
                <a:gd name="T88" fmla="*/ 0 w 21600"/>
                <a:gd name="T89" fmla="*/ 2147483646 h 21600"/>
                <a:gd name="T90" fmla="*/ 0 w 21600"/>
                <a:gd name="T91" fmla="*/ 2147483646 h 21600"/>
                <a:gd name="T92" fmla="*/ 2147483646 w 21600"/>
                <a:gd name="T93" fmla="*/ 2147483646 h 21600"/>
                <a:gd name="T94" fmla="*/ 2147483646 w 21600"/>
                <a:gd name="T95" fmla="*/ 2147483646 h 21600"/>
                <a:gd name="T96" fmla="*/ 2147483646 w 21600"/>
                <a:gd name="T97" fmla="*/ 2147483646 h 21600"/>
                <a:gd name="T98" fmla="*/ 2147483646 w 21600"/>
                <a:gd name="T99" fmla="*/ 2147483646 h 21600"/>
                <a:gd name="T100" fmla="*/ 2147483646 w 21600"/>
                <a:gd name="T101" fmla="*/ 2147483646 h 21600"/>
                <a:gd name="T102" fmla="*/ 2147483646 w 21600"/>
                <a:gd name="T103" fmla="*/ 2147483646 h 21600"/>
                <a:gd name="T104" fmla="*/ 2147483646 w 21600"/>
                <a:gd name="T105" fmla="*/ 2147483646 h 21600"/>
                <a:gd name="T106" fmla="*/ 2147483646 w 21600"/>
                <a:gd name="T107" fmla="*/ 2147483646 h 216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600"/>
                <a:gd name="T163" fmla="*/ 0 h 21600"/>
                <a:gd name="T164" fmla="*/ 21600 w 21600"/>
                <a:gd name="T165" fmla="*/ 21600 h 216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50701" tIns="50701" rIns="50701" bIns="50701" anchor="ctr"/>
            <a:lstStyle/>
            <a:p>
              <a:endParaRPr lang="zh-CN" altLang="en-US"/>
            </a:p>
          </p:txBody>
        </p:sp>
        <p:sp>
          <p:nvSpPr>
            <p:cNvPr id="16422" name="AutoShape 116"/>
            <p:cNvSpPr>
              <a:spLocks/>
            </p:cNvSpPr>
            <p:nvPr/>
          </p:nvSpPr>
          <p:spPr bwMode="auto">
            <a:xfrm>
              <a:off x="152755" y="290484"/>
              <a:ext cx="60935" cy="91820"/>
            </a:xfrm>
            <a:custGeom>
              <a:avLst/>
              <a:gdLst>
                <a:gd name="T0" fmla="*/ 2147483646 w 21600"/>
                <a:gd name="T1" fmla="*/ 0 h 21600"/>
                <a:gd name="T2" fmla="*/ 0 w 21600"/>
                <a:gd name="T3" fmla="*/ 2147483646 h 21600"/>
                <a:gd name="T4" fmla="*/ 914936557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50701" tIns="50701" rIns="50701" bIns="50701" anchor="ctr"/>
            <a:lstStyle/>
            <a:p>
              <a:endParaRPr lang="zh-CN" altLang="en-US"/>
            </a:p>
          </p:txBody>
        </p:sp>
      </p:grpSp>
      <p:grpSp>
        <p:nvGrpSpPr>
          <p:cNvPr id="16400" name="组合 20"/>
          <p:cNvGrpSpPr>
            <a:grpSpLocks/>
          </p:cNvGrpSpPr>
          <p:nvPr/>
        </p:nvGrpSpPr>
        <p:grpSpPr bwMode="auto">
          <a:xfrm>
            <a:off x="5059363" y="4129088"/>
            <a:ext cx="488950" cy="488950"/>
            <a:chOff x="0" y="0"/>
            <a:chExt cx="489152" cy="488316"/>
          </a:xfrm>
        </p:grpSpPr>
        <p:sp>
          <p:nvSpPr>
            <p:cNvPr id="16419" name="AutoShape 128"/>
            <p:cNvSpPr>
              <a:spLocks/>
            </p:cNvSpPr>
            <p:nvPr/>
          </p:nvSpPr>
          <p:spPr bwMode="auto">
            <a:xfrm>
              <a:off x="0" y="0"/>
              <a:ext cx="489152" cy="48831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0 h 21600"/>
                <a:gd name="T46" fmla="*/ 2147483646 w 21600"/>
                <a:gd name="T47" fmla="*/ 2147483646 h 21600"/>
                <a:gd name="T48" fmla="*/ 2147483646 w 21600"/>
                <a:gd name="T49" fmla="*/ 2147483646 h 21600"/>
                <a:gd name="T50" fmla="*/ 2147483646 w 21600"/>
                <a:gd name="T51" fmla="*/ 2147483646 h 21600"/>
                <a:gd name="T52" fmla="*/ 0 w 21600"/>
                <a:gd name="T53" fmla="*/ 2147483646 h 21600"/>
                <a:gd name="T54" fmla="*/ 0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50701" tIns="50701" rIns="50701" bIns="50701" anchor="ctr"/>
            <a:lstStyle/>
            <a:p>
              <a:endParaRPr lang="zh-CN" altLang="en-US"/>
            </a:p>
          </p:txBody>
        </p:sp>
        <p:sp>
          <p:nvSpPr>
            <p:cNvPr id="16420" name="AutoShape 129"/>
            <p:cNvSpPr>
              <a:spLocks/>
            </p:cNvSpPr>
            <p:nvPr/>
          </p:nvSpPr>
          <p:spPr bwMode="auto">
            <a:xfrm>
              <a:off x="305511" y="60935"/>
              <a:ext cx="121870" cy="121870"/>
            </a:xfrm>
            <a:custGeom>
              <a:avLst/>
              <a:gdLst>
                <a:gd name="T0" fmla="*/ 2147483646 w 21600"/>
                <a:gd name="T1" fmla="*/ 2147483646 h 21333"/>
                <a:gd name="T2" fmla="*/ 2147483646 w 21600"/>
                <a:gd name="T3" fmla="*/ 2147483646 h 21333"/>
                <a:gd name="T4" fmla="*/ 2147483646 w 21600"/>
                <a:gd name="T5" fmla="*/ 2147483646 h 21333"/>
                <a:gd name="T6" fmla="*/ 2147483646 w 21600"/>
                <a:gd name="T7" fmla="*/ 2147483646 h 21333"/>
                <a:gd name="T8" fmla="*/ 2147483646 w 21600"/>
                <a:gd name="T9" fmla="*/ 2147483646 h 21333"/>
                <a:gd name="T10" fmla="*/ 2147483646 w 21600"/>
                <a:gd name="T11" fmla="*/ 2147483646 h 21333"/>
                <a:gd name="T12" fmla="*/ 2147483646 w 21600"/>
                <a:gd name="T13" fmla="*/ 2147483646 h 21333"/>
                <a:gd name="T14" fmla="*/ 2147483646 w 21600"/>
                <a:gd name="T15" fmla="*/ 2147483646 h 21333"/>
                <a:gd name="T16" fmla="*/ 2147483646 w 21600"/>
                <a:gd name="T17" fmla="*/ 2147483646 h 21333"/>
                <a:gd name="T18" fmla="*/ 0 w 21600"/>
                <a:gd name="T19" fmla="*/ 2147483646 h 21333"/>
                <a:gd name="T20" fmla="*/ 2147483646 w 21600"/>
                <a:gd name="T21" fmla="*/ 2147483646 h 21333"/>
                <a:gd name="T22" fmla="*/ 2147483646 w 21600"/>
                <a:gd name="T23" fmla="*/ 2147483646 h 21333"/>
                <a:gd name="T24" fmla="*/ 2147483646 w 21600"/>
                <a:gd name="T25" fmla="*/ 2147483646 h 21333"/>
                <a:gd name="T26" fmla="*/ 2147483646 w 21600"/>
                <a:gd name="T27" fmla="*/ 2147483646 h 21333"/>
                <a:gd name="T28" fmla="*/ 2147483646 w 21600"/>
                <a:gd name="T29" fmla="*/ 2147483646 h 21333"/>
                <a:gd name="T30" fmla="*/ 2147483646 w 21600"/>
                <a:gd name="T31" fmla="*/ 2147483646 h 213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600"/>
                <a:gd name="T49" fmla="*/ 0 h 21333"/>
                <a:gd name="T50" fmla="*/ 21600 w 21600"/>
                <a:gd name="T51" fmla="*/ 21333 h 213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50701" tIns="50701" rIns="50701" bIns="50701" anchor="ctr"/>
            <a:lstStyle/>
            <a:p>
              <a:endParaRPr lang="zh-CN" altLang="en-US"/>
            </a:p>
          </p:txBody>
        </p:sp>
      </p:grpSp>
      <p:grpSp>
        <p:nvGrpSpPr>
          <p:cNvPr id="16401" name="组合 23"/>
          <p:cNvGrpSpPr>
            <a:grpSpLocks/>
          </p:cNvGrpSpPr>
          <p:nvPr/>
        </p:nvGrpSpPr>
        <p:grpSpPr bwMode="auto">
          <a:xfrm>
            <a:off x="5003800" y="2674938"/>
            <a:ext cx="503238" cy="582612"/>
            <a:chOff x="0" y="0"/>
            <a:chExt cx="503505" cy="583591"/>
          </a:xfrm>
        </p:grpSpPr>
        <p:sp>
          <p:nvSpPr>
            <p:cNvPr id="16407" name="Freeform 382"/>
            <p:cNvSpPr>
              <a:spLocks/>
            </p:cNvSpPr>
            <p:nvPr/>
          </p:nvSpPr>
          <p:spPr bwMode="auto">
            <a:xfrm flipH="1">
              <a:off x="0" y="459423"/>
              <a:ext cx="52151" cy="53392"/>
            </a:xfrm>
            <a:custGeom>
              <a:avLst/>
              <a:gdLst>
                <a:gd name="T0" fmla="*/ 2147483646 w 168"/>
                <a:gd name="T1" fmla="*/ 2147483646 h 172"/>
                <a:gd name="T2" fmla="*/ 2147483646 w 168"/>
                <a:gd name="T3" fmla="*/ 2147483646 h 172"/>
                <a:gd name="T4" fmla="*/ 2147483646 w 168"/>
                <a:gd name="T5" fmla="*/ 2147483646 h 172"/>
                <a:gd name="T6" fmla="*/ 2147483646 w 168"/>
                <a:gd name="T7" fmla="*/ 2147483646 h 172"/>
                <a:gd name="T8" fmla="*/ 2147483646 w 168"/>
                <a:gd name="T9" fmla="*/ 2147483646 h 172"/>
                <a:gd name="T10" fmla="*/ 2147483646 w 168"/>
                <a:gd name="T11" fmla="*/ 2147483646 h 172"/>
                <a:gd name="T12" fmla="*/ 2147483646 w 168"/>
                <a:gd name="T13" fmla="*/ 0 h 172"/>
                <a:gd name="T14" fmla="*/ 2147483646 w 168"/>
                <a:gd name="T15" fmla="*/ 0 h 172"/>
                <a:gd name="T16" fmla="*/ 2147483646 w 168"/>
                <a:gd name="T17" fmla="*/ 2147483646 h 172"/>
                <a:gd name="T18" fmla="*/ 2147483646 w 168"/>
                <a:gd name="T19" fmla="*/ 2147483646 h 172"/>
                <a:gd name="T20" fmla="*/ 0 w 168"/>
                <a:gd name="T21" fmla="*/ 2147483646 h 172"/>
                <a:gd name="T22" fmla="*/ 0 w 168"/>
                <a:gd name="T23" fmla="*/ 2147483646 h 172"/>
                <a:gd name="T24" fmla="*/ 2147483646 w 168"/>
                <a:gd name="T25" fmla="*/ 2147483646 h 172"/>
                <a:gd name="T26" fmla="*/ 2147483646 w 168"/>
                <a:gd name="T27" fmla="*/ 2147483646 h 172"/>
                <a:gd name="T28" fmla="*/ 2147483646 w 168"/>
                <a:gd name="T29" fmla="*/ 2147483646 h 172"/>
                <a:gd name="T30" fmla="*/ 2147483646 w 168"/>
                <a:gd name="T31" fmla="*/ 2147483646 h 172"/>
                <a:gd name="T32" fmla="*/ 2147483646 w 168"/>
                <a:gd name="T33" fmla="*/ 2147483646 h 172"/>
                <a:gd name="T34" fmla="*/ 2147483646 w 168"/>
                <a:gd name="T35" fmla="*/ 2147483646 h 172"/>
                <a:gd name="T36" fmla="*/ 2147483646 w 168"/>
                <a:gd name="T37" fmla="*/ 2147483646 h 172"/>
                <a:gd name="T38" fmla="*/ 2147483646 w 168"/>
                <a:gd name="T39" fmla="*/ 2147483646 h 172"/>
                <a:gd name="T40" fmla="*/ 2147483646 w 168"/>
                <a:gd name="T41" fmla="*/ 2147483646 h 172"/>
                <a:gd name="T42" fmla="*/ 2147483646 w 168"/>
                <a:gd name="T43" fmla="*/ 2147483646 h 1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8"/>
                <a:gd name="T67" fmla="*/ 0 h 172"/>
                <a:gd name="T68" fmla="*/ 168 w 168"/>
                <a:gd name="T69" fmla="*/ 172 h 1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8" h="172">
                  <a:moveTo>
                    <a:pt x="138" y="134"/>
                  </a:moveTo>
                  <a:lnTo>
                    <a:pt x="138" y="134"/>
                  </a:lnTo>
                  <a:lnTo>
                    <a:pt x="70" y="60"/>
                  </a:lnTo>
                  <a:lnTo>
                    <a:pt x="34" y="18"/>
                  </a:lnTo>
                  <a:lnTo>
                    <a:pt x="12" y="0"/>
                  </a:lnTo>
                  <a:lnTo>
                    <a:pt x="8" y="10"/>
                  </a:lnTo>
                  <a:lnTo>
                    <a:pt x="0" y="20"/>
                  </a:lnTo>
                  <a:lnTo>
                    <a:pt x="20" y="42"/>
                  </a:lnTo>
                  <a:lnTo>
                    <a:pt x="60" y="76"/>
                  </a:lnTo>
                  <a:lnTo>
                    <a:pt x="132" y="142"/>
                  </a:lnTo>
                  <a:lnTo>
                    <a:pt x="166" y="172"/>
                  </a:lnTo>
                  <a:lnTo>
                    <a:pt x="168" y="170"/>
                  </a:lnTo>
                  <a:lnTo>
                    <a:pt x="138"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16408" name="Freeform 383"/>
            <p:cNvSpPr>
              <a:spLocks/>
            </p:cNvSpPr>
            <p:nvPr/>
          </p:nvSpPr>
          <p:spPr bwMode="auto">
            <a:xfrm flipH="1">
              <a:off x="0" y="459423"/>
              <a:ext cx="52151" cy="53392"/>
            </a:xfrm>
            <a:custGeom>
              <a:avLst/>
              <a:gdLst>
                <a:gd name="T0" fmla="*/ 2147483646 w 168"/>
                <a:gd name="T1" fmla="*/ 2147483646 h 172"/>
                <a:gd name="T2" fmla="*/ 2147483646 w 168"/>
                <a:gd name="T3" fmla="*/ 2147483646 h 172"/>
                <a:gd name="T4" fmla="*/ 2147483646 w 168"/>
                <a:gd name="T5" fmla="*/ 2147483646 h 172"/>
                <a:gd name="T6" fmla="*/ 2147483646 w 168"/>
                <a:gd name="T7" fmla="*/ 2147483646 h 172"/>
                <a:gd name="T8" fmla="*/ 2147483646 w 168"/>
                <a:gd name="T9" fmla="*/ 2147483646 h 172"/>
                <a:gd name="T10" fmla="*/ 2147483646 w 168"/>
                <a:gd name="T11" fmla="*/ 2147483646 h 172"/>
                <a:gd name="T12" fmla="*/ 2147483646 w 168"/>
                <a:gd name="T13" fmla="*/ 0 h 172"/>
                <a:gd name="T14" fmla="*/ 2147483646 w 168"/>
                <a:gd name="T15" fmla="*/ 0 h 172"/>
                <a:gd name="T16" fmla="*/ 2147483646 w 168"/>
                <a:gd name="T17" fmla="*/ 2147483646 h 172"/>
                <a:gd name="T18" fmla="*/ 2147483646 w 168"/>
                <a:gd name="T19" fmla="*/ 2147483646 h 172"/>
                <a:gd name="T20" fmla="*/ 0 w 168"/>
                <a:gd name="T21" fmla="*/ 2147483646 h 172"/>
                <a:gd name="T22" fmla="*/ 0 w 168"/>
                <a:gd name="T23" fmla="*/ 2147483646 h 172"/>
                <a:gd name="T24" fmla="*/ 2147483646 w 168"/>
                <a:gd name="T25" fmla="*/ 2147483646 h 172"/>
                <a:gd name="T26" fmla="*/ 2147483646 w 168"/>
                <a:gd name="T27" fmla="*/ 2147483646 h 172"/>
                <a:gd name="T28" fmla="*/ 2147483646 w 168"/>
                <a:gd name="T29" fmla="*/ 2147483646 h 172"/>
                <a:gd name="T30" fmla="*/ 2147483646 w 168"/>
                <a:gd name="T31" fmla="*/ 2147483646 h 172"/>
                <a:gd name="T32" fmla="*/ 2147483646 w 168"/>
                <a:gd name="T33" fmla="*/ 2147483646 h 172"/>
                <a:gd name="T34" fmla="*/ 2147483646 w 168"/>
                <a:gd name="T35" fmla="*/ 2147483646 h 172"/>
                <a:gd name="T36" fmla="*/ 2147483646 w 168"/>
                <a:gd name="T37" fmla="*/ 2147483646 h 172"/>
                <a:gd name="T38" fmla="*/ 2147483646 w 168"/>
                <a:gd name="T39" fmla="*/ 2147483646 h 172"/>
                <a:gd name="T40" fmla="*/ 2147483646 w 168"/>
                <a:gd name="T41" fmla="*/ 2147483646 h 172"/>
                <a:gd name="T42" fmla="*/ 2147483646 w 168"/>
                <a:gd name="T43" fmla="*/ 2147483646 h 1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8"/>
                <a:gd name="T67" fmla="*/ 0 h 172"/>
                <a:gd name="T68" fmla="*/ 168 w 168"/>
                <a:gd name="T69" fmla="*/ 172 h 1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8" h="172">
                  <a:moveTo>
                    <a:pt x="138" y="134"/>
                  </a:moveTo>
                  <a:lnTo>
                    <a:pt x="138" y="134"/>
                  </a:lnTo>
                  <a:lnTo>
                    <a:pt x="70" y="60"/>
                  </a:lnTo>
                  <a:lnTo>
                    <a:pt x="34" y="18"/>
                  </a:lnTo>
                  <a:lnTo>
                    <a:pt x="12" y="0"/>
                  </a:lnTo>
                  <a:lnTo>
                    <a:pt x="8" y="10"/>
                  </a:lnTo>
                  <a:lnTo>
                    <a:pt x="0" y="20"/>
                  </a:lnTo>
                  <a:lnTo>
                    <a:pt x="20" y="42"/>
                  </a:lnTo>
                  <a:lnTo>
                    <a:pt x="60" y="76"/>
                  </a:lnTo>
                  <a:lnTo>
                    <a:pt x="132" y="142"/>
                  </a:lnTo>
                  <a:lnTo>
                    <a:pt x="166" y="172"/>
                  </a:lnTo>
                  <a:lnTo>
                    <a:pt x="168" y="170"/>
                  </a:lnTo>
                  <a:lnTo>
                    <a:pt x="138" y="13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16409" name="Freeform 384"/>
            <p:cNvSpPr>
              <a:spLocks/>
            </p:cNvSpPr>
            <p:nvPr/>
          </p:nvSpPr>
          <p:spPr bwMode="auto">
            <a:xfrm flipH="1">
              <a:off x="42217" y="333392"/>
              <a:ext cx="126652" cy="147760"/>
            </a:xfrm>
            <a:custGeom>
              <a:avLst/>
              <a:gdLst>
                <a:gd name="T0" fmla="*/ 2147483646 w 407"/>
                <a:gd name="T1" fmla="*/ 2147483646 h 477"/>
                <a:gd name="T2" fmla="*/ 2147483646 w 407"/>
                <a:gd name="T3" fmla="*/ 0 h 477"/>
                <a:gd name="T4" fmla="*/ 2147483646 w 407"/>
                <a:gd name="T5" fmla="*/ 0 h 477"/>
                <a:gd name="T6" fmla="*/ 2147483646 w 407"/>
                <a:gd name="T7" fmla="*/ 2147483646 h 477"/>
                <a:gd name="T8" fmla="*/ 2147483646 w 407"/>
                <a:gd name="T9" fmla="*/ 2147483646 h 477"/>
                <a:gd name="T10" fmla="*/ 2147483646 w 407"/>
                <a:gd name="T11" fmla="*/ 2147483646 h 477"/>
                <a:gd name="T12" fmla="*/ 2147483646 w 407"/>
                <a:gd name="T13" fmla="*/ 2147483646 h 477"/>
                <a:gd name="T14" fmla="*/ 2147483646 w 407"/>
                <a:gd name="T15" fmla="*/ 2147483646 h 477"/>
                <a:gd name="T16" fmla="*/ 2147483646 w 407"/>
                <a:gd name="T17" fmla="*/ 2147483646 h 477"/>
                <a:gd name="T18" fmla="*/ 2147483646 w 407"/>
                <a:gd name="T19" fmla="*/ 2147483646 h 477"/>
                <a:gd name="T20" fmla="*/ 2147483646 w 407"/>
                <a:gd name="T21" fmla="*/ 2147483646 h 477"/>
                <a:gd name="T22" fmla="*/ 2147483646 w 407"/>
                <a:gd name="T23" fmla="*/ 2147483646 h 477"/>
                <a:gd name="T24" fmla="*/ 2147483646 w 407"/>
                <a:gd name="T25" fmla="*/ 2147483646 h 477"/>
                <a:gd name="T26" fmla="*/ 2147483646 w 407"/>
                <a:gd name="T27" fmla="*/ 2147483646 h 477"/>
                <a:gd name="T28" fmla="*/ 2147483646 w 407"/>
                <a:gd name="T29" fmla="*/ 2147483646 h 477"/>
                <a:gd name="T30" fmla="*/ 2147483646 w 407"/>
                <a:gd name="T31" fmla="*/ 2147483646 h 477"/>
                <a:gd name="T32" fmla="*/ 2147483646 w 407"/>
                <a:gd name="T33" fmla="*/ 2147483646 h 477"/>
                <a:gd name="T34" fmla="*/ 2147483646 w 407"/>
                <a:gd name="T35" fmla="*/ 2147483646 h 477"/>
                <a:gd name="T36" fmla="*/ 2147483646 w 407"/>
                <a:gd name="T37" fmla="*/ 2147483646 h 477"/>
                <a:gd name="T38" fmla="*/ 0 w 407"/>
                <a:gd name="T39" fmla="*/ 2147483646 h 477"/>
                <a:gd name="T40" fmla="*/ 2147483646 w 407"/>
                <a:gd name="T41" fmla="*/ 2147483646 h 477"/>
                <a:gd name="T42" fmla="*/ 2147483646 w 407"/>
                <a:gd name="T43" fmla="*/ 2147483646 h 477"/>
                <a:gd name="T44" fmla="*/ 2147483646 w 407"/>
                <a:gd name="T45" fmla="*/ 2147483646 h 477"/>
                <a:gd name="T46" fmla="*/ 2147483646 w 407"/>
                <a:gd name="T47" fmla="*/ 2147483646 h 477"/>
                <a:gd name="T48" fmla="*/ 2147483646 w 407"/>
                <a:gd name="T49" fmla="*/ 2147483646 h 477"/>
                <a:gd name="T50" fmla="*/ 2147483646 w 407"/>
                <a:gd name="T51" fmla="*/ 2147483646 h 477"/>
                <a:gd name="T52" fmla="*/ 2147483646 w 407"/>
                <a:gd name="T53" fmla="*/ 2147483646 h 477"/>
                <a:gd name="T54" fmla="*/ 2147483646 w 407"/>
                <a:gd name="T55" fmla="*/ 2147483646 h 477"/>
                <a:gd name="T56" fmla="*/ 2147483646 w 407"/>
                <a:gd name="T57" fmla="*/ 2147483646 h 477"/>
                <a:gd name="T58" fmla="*/ 2147483646 w 407"/>
                <a:gd name="T59" fmla="*/ 2147483646 h 477"/>
                <a:gd name="T60" fmla="*/ 2147483646 w 407"/>
                <a:gd name="T61" fmla="*/ 2147483646 h 477"/>
                <a:gd name="T62" fmla="*/ 2147483646 w 407"/>
                <a:gd name="T63" fmla="*/ 2147483646 h 477"/>
                <a:gd name="T64" fmla="*/ 2147483646 w 407"/>
                <a:gd name="T65" fmla="*/ 2147483646 h 477"/>
                <a:gd name="T66" fmla="*/ 2147483646 w 407"/>
                <a:gd name="T67" fmla="*/ 2147483646 h 477"/>
                <a:gd name="T68" fmla="*/ 2147483646 w 407"/>
                <a:gd name="T69" fmla="*/ 2147483646 h 477"/>
                <a:gd name="T70" fmla="*/ 2147483646 w 407"/>
                <a:gd name="T71" fmla="*/ 2147483646 h 477"/>
                <a:gd name="T72" fmla="*/ 2147483646 w 407"/>
                <a:gd name="T73" fmla="*/ 2147483646 h 477"/>
                <a:gd name="T74" fmla="*/ 2147483646 w 407"/>
                <a:gd name="T75" fmla="*/ 2147483646 h 477"/>
                <a:gd name="T76" fmla="*/ 2147483646 w 407"/>
                <a:gd name="T77" fmla="*/ 2147483646 h 477"/>
                <a:gd name="T78" fmla="*/ 2147483646 w 407"/>
                <a:gd name="T79" fmla="*/ 2147483646 h 4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7"/>
                <a:gd name="T121" fmla="*/ 0 h 477"/>
                <a:gd name="T122" fmla="*/ 407 w 407"/>
                <a:gd name="T123" fmla="*/ 477 h 47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7" h="477">
                  <a:moveTo>
                    <a:pt x="407" y="311"/>
                  </a:moveTo>
                  <a:lnTo>
                    <a:pt x="96" y="0"/>
                  </a:lnTo>
                  <a:lnTo>
                    <a:pt x="98" y="6"/>
                  </a:lnTo>
                  <a:lnTo>
                    <a:pt x="100" y="14"/>
                  </a:lnTo>
                  <a:lnTo>
                    <a:pt x="100" y="26"/>
                  </a:lnTo>
                  <a:lnTo>
                    <a:pt x="96" y="40"/>
                  </a:lnTo>
                  <a:lnTo>
                    <a:pt x="92" y="54"/>
                  </a:lnTo>
                  <a:lnTo>
                    <a:pt x="86" y="72"/>
                  </a:lnTo>
                  <a:lnTo>
                    <a:pt x="78" y="88"/>
                  </a:lnTo>
                  <a:lnTo>
                    <a:pt x="70" y="106"/>
                  </a:lnTo>
                  <a:lnTo>
                    <a:pt x="60" y="121"/>
                  </a:lnTo>
                  <a:lnTo>
                    <a:pt x="50" y="135"/>
                  </a:lnTo>
                  <a:lnTo>
                    <a:pt x="40" y="147"/>
                  </a:lnTo>
                  <a:lnTo>
                    <a:pt x="30" y="155"/>
                  </a:lnTo>
                  <a:lnTo>
                    <a:pt x="20" y="163"/>
                  </a:lnTo>
                  <a:lnTo>
                    <a:pt x="12" y="167"/>
                  </a:lnTo>
                  <a:lnTo>
                    <a:pt x="6" y="167"/>
                  </a:lnTo>
                  <a:lnTo>
                    <a:pt x="0" y="165"/>
                  </a:lnTo>
                  <a:lnTo>
                    <a:pt x="311" y="477"/>
                  </a:lnTo>
                  <a:lnTo>
                    <a:pt x="317" y="475"/>
                  </a:lnTo>
                  <a:lnTo>
                    <a:pt x="331" y="469"/>
                  </a:lnTo>
                  <a:lnTo>
                    <a:pt x="341" y="463"/>
                  </a:lnTo>
                  <a:lnTo>
                    <a:pt x="353" y="455"/>
                  </a:lnTo>
                  <a:lnTo>
                    <a:pt x="365" y="443"/>
                  </a:lnTo>
                  <a:lnTo>
                    <a:pt x="375" y="427"/>
                  </a:lnTo>
                  <a:lnTo>
                    <a:pt x="383" y="417"/>
                  </a:lnTo>
                  <a:lnTo>
                    <a:pt x="387" y="407"/>
                  </a:lnTo>
                  <a:lnTo>
                    <a:pt x="395" y="387"/>
                  </a:lnTo>
                  <a:lnTo>
                    <a:pt x="401" y="371"/>
                  </a:lnTo>
                  <a:lnTo>
                    <a:pt x="405" y="353"/>
                  </a:lnTo>
                  <a:lnTo>
                    <a:pt x="407" y="339"/>
                  </a:lnTo>
                  <a:lnTo>
                    <a:pt x="407" y="319"/>
                  </a:lnTo>
                  <a:lnTo>
                    <a:pt x="407" y="3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16410" name="Freeform 385"/>
            <p:cNvSpPr>
              <a:spLocks/>
            </p:cNvSpPr>
            <p:nvPr/>
          </p:nvSpPr>
          <p:spPr bwMode="auto">
            <a:xfrm flipH="1">
              <a:off x="137827" y="332150"/>
              <a:ext cx="32905" cy="53392"/>
            </a:xfrm>
            <a:custGeom>
              <a:avLst/>
              <a:gdLst>
                <a:gd name="T0" fmla="*/ 2147483646 w 106"/>
                <a:gd name="T1" fmla="*/ 2147483646 h 171"/>
                <a:gd name="T2" fmla="*/ 2147483646 w 106"/>
                <a:gd name="T3" fmla="*/ 2147483646 h 171"/>
                <a:gd name="T4" fmla="*/ 2147483646 w 106"/>
                <a:gd name="T5" fmla="*/ 2147483646 h 171"/>
                <a:gd name="T6" fmla="*/ 2147483646 w 106"/>
                <a:gd name="T7" fmla="*/ 0 h 171"/>
                <a:gd name="T8" fmla="*/ 2147483646 w 106"/>
                <a:gd name="T9" fmla="*/ 2147483646 h 171"/>
                <a:gd name="T10" fmla="*/ 2147483646 w 106"/>
                <a:gd name="T11" fmla="*/ 2147483646 h 171"/>
                <a:gd name="T12" fmla="*/ 2147483646 w 106"/>
                <a:gd name="T13" fmla="*/ 2147483646 h 171"/>
                <a:gd name="T14" fmla="*/ 2147483646 w 106"/>
                <a:gd name="T15" fmla="*/ 2147483646 h 171"/>
                <a:gd name="T16" fmla="*/ 2147483646 w 106"/>
                <a:gd name="T17" fmla="*/ 2147483646 h 171"/>
                <a:gd name="T18" fmla="*/ 2147483646 w 106"/>
                <a:gd name="T19" fmla="*/ 2147483646 h 171"/>
                <a:gd name="T20" fmla="*/ 2147483646 w 106"/>
                <a:gd name="T21" fmla="*/ 2147483646 h 171"/>
                <a:gd name="T22" fmla="*/ 2147483646 w 106"/>
                <a:gd name="T23" fmla="*/ 2147483646 h 171"/>
                <a:gd name="T24" fmla="*/ 2147483646 w 106"/>
                <a:gd name="T25" fmla="*/ 2147483646 h 171"/>
                <a:gd name="T26" fmla="*/ 2147483646 w 106"/>
                <a:gd name="T27" fmla="*/ 2147483646 h 171"/>
                <a:gd name="T28" fmla="*/ 2147483646 w 106"/>
                <a:gd name="T29" fmla="*/ 2147483646 h 171"/>
                <a:gd name="T30" fmla="*/ 2147483646 w 106"/>
                <a:gd name="T31" fmla="*/ 2147483646 h 171"/>
                <a:gd name="T32" fmla="*/ 2147483646 w 106"/>
                <a:gd name="T33" fmla="*/ 2147483646 h 171"/>
                <a:gd name="T34" fmla="*/ 2147483646 w 106"/>
                <a:gd name="T35" fmla="*/ 2147483646 h 171"/>
                <a:gd name="T36" fmla="*/ 2147483646 w 106"/>
                <a:gd name="T37" fmla="*/ 2147483646 h 171"/>
                <a:gd name="T38" fmla="*/ 2147483646 w 106"/>
                <a:gd name="T39" fmla="*/ 2147483646 h 171"/>
                <a:gd name="T40" fmla="*/ 2147483646 w 106"/>
                <a:gd name="T41" fmla="*/ 2147483646 h 171"/>
                <a:gd name="T42" fmla="*/ 2147483646 w 106"/>
                <a:gd name="T43" fmla="*/ 2147483646 h 171"/>
                <a:gd name="T44" fmla="*/ 2147483646 w 106"/>
                <a:gd name="T45" fmla="*/ 2147483646 h 171"/>
                <a:gd name="T46" fmla="*/ 2147483646 w 106"/>
                <a:gd name="T47" fmla="*/ 2147483646 h 171"/>
                <a:gd name="T48" fmla="*/ 2147483646 w 106"/>
                <a:gd name="T49" fmla="*/ 2147483646 h 171"/>
                <a:gd name="T50" fmla="*/ 2147483646 w 106"/>
                <a:gd name="T51" fmla="*/ 2147483646 h 171"/>
                <a:gd name="T52" fmla="*/ 2147483646 w 106"/>
                <a:gd name="T53" fmla="*/ 2147483646 h 171"/>
                <a:gd name="T54" fmla="*/ 0 w 106"/>
                <a:gd name="T55" fmla="*/ 2147483646 h 171"/>
                <a:gd name="T56" fmla="*/ 0 w 106"/>
                <a:gd name="T57" fmla="*/ 2147483646 h 171"/>
                <a:gd name="T58" fmla="*/ 2147483646 w 106"/>
                <a:gd name="T59" fmla="*/ 2147483646 h 171"/>
                <a:gd name="T60" fmla="*/ 2147483646 w 106"/>
                <a:gd name="T61" fmla="*/ 2147483646 h 171"/>
                <a:gd name="T62" fmla="*/ 2147483646 w 106"/>
                <a:gd name="T63" fmla="*/ 2147483646 h 171"/>
                <a:gd name="T64" fmla="*/ 2147483646 w 106"/>
                <a:gd name="T65" fmla="*/ 2147483646 h 171"/>
                <a:gd name="T66" fmla="*/ 2147483646 w 106"/>
                <a:gd name="T67" fmla="*/ 2147483646 h 171"/>
                <a:gd name="T68" fmla="*/ 2147483646 w 106"/>
                <a:gd name="T69" fmla="*/ 2147483646 h 171"/>
                <a:gd name="T70" fmla="*/ 2147483646 w 106"/>
                <a:gd name="T71" fmla="*/ 2147483646 h 171"/>
                <a:gd name="T72" fmla="*/ 2147483646 w 106"/>
                <a:gd name="T73" fmla="*/ 2147483646 h 171"/>
                <a:gd name="T74" fmla="*/ 2147483646 w 106"/>
                <a:gd name="T75" fmla="*/ 2147483646 h 171"/>
                <a:gd name="T76" fmla="*/ 2147483646 w 106"/>
                <a:gd name="T77" fmla="*/ 2147483646 h 171"/>
                <a:gd name="T78" fmla="*/ 2147483646 w 106"/>
                <a:gd name="T79" fmla="*/ 2147483646 h 171"/>
                <a:gd name="T80" fmla="*/ 2147483646 w 106"/>
                <a:gd name="T81" fmla="*/ 2147483646 h 171"/>
                <a:gd name="T82" fmla="*/ 2147483646 w 106"/>
                <a:gd name="T83" fmla="*/ 2147483646 h 171"/>
                <a:gd name="T84" fmla="*/ 2147483646 w 106"/>
                <a:gd name="T85" fmla="*/ 2147483646 h 171"/>
                <a:gd name="T86" fmla="*/ 2147483646 w 106"/>
                <a:gd name="T87" fmla="*/ 2147483646 h 171"/>
                <a:gd name="T88" fmla="*/ 2147483646 w 106"/>
                <a:gd name="T89" fmla="*/ 2147483646 h 171"/>
                <a:gd name="T90" fmla="*/ 2147483646 w 106"/>
                <a:gd name="T91" fmla="*/ 2147483646 h 171"/>
                <a:gd name="T92" fmla="*/ 2147483646 w 106"/>
                <a:gd name="T93" fmla="*/ 2147483646 h 171"/>
                <a:gd name="T94" fmla="*/ 2147483646 w 106"/>
                <a:gd name="T95" fmla="*/ 2147483646 h 171"/>
                <a:gd name="T96" fmla="*/ 2147483646 w 106"/>
                <a:gd name="T97" fmla="*/ 2147483646 h 171"/>
                <a:gd name="T98" fmla="*/ 2147483646 w 106"/>
                <a:gd name="T99" fmla="*/ 2147483646 h 171"/>
                <a:gd name="T100" fmla="*/ 2147483646 w 106"/>
                <a:gd name="T101" fmla="*/ 2147483646 h 1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6"/>
                <a:gd name="T154" fmla="*/ 0 h 171"/>
                <a:gd name="T155" fmla="*/ 106 w 106"/>
                <a:gd name="T156" fmla="*/ 171 h 17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6" h="171">
                  <a:moveTo>
                    <a:pt x="102" y="4"/>
                  </a:moveTo>
                  <a:lnTo>
                    <a:pt x="102" y="4"/>
                  </a:lnTo>
                  <a:lnTo>
                    <a:pt x="98" y="2"/>
                  </a:lnTo>
                  <a:lnTo>
                    <a:pt x="94" y="0"/>
                  </a:lnTo>
                  <a:lnTo>
                    <a:pt x="84" y="2"/>
                  </a:lnTo>
                  <a:lnTo>
                    <a:pt x="72" y="10"/>
                  </a:lnTo>
                  <a:lnTo>
                    <a:pt x="60" y="22"/>
                  </a:lnTo>
                  <a:lnTo>
                    <a:pt x="76" y="36"/>
                  </a:lnTo>
                  <a:lnTo>
                    <a:pt x="76" y="46"/>
                  </a:lnTo>
                  <a:lnTo>
                    <a:pt x="76" y="56"/>
                  </a:lnTo>
                  <a:lnTo>
                    <a:pt x="72" y="68"/>
                  </a:lnTo>
                  <a:lnTo>
                    <a:pt x="68" y="82"/>
                  </a:lnTo>
                  <a:lnTo>
                    <a:pt x="60" y="96"/>
                  </a:lnTo>
                  <a:lnTo>
                    <a:pt x="52" y="110"/>
                  </a:lnTo>
                  <a:lnTo>
                    <a:pt x="42" y="118"/>
                  </a:lnTo>
                  <a:lnTo>
                    <a:pt x="36" y="124"/>
                  </a:lnTo>
                  <a:lnTo>
                    <a:pt x="30" y="127"/>
                  </a:lnTo>
                  <a:lnTo>
                    <a:pt x="22" y="129"/>
                  </a:lnTo>
                  <a:lnTo>
                    <a:pt x="8" y="114"/>
                  </a:lnTo>
                  <a:lnTo>
                    <a:pt x="2" y="131"/>
                  </a:lnTo>
                  <a:lnTo>
                    <a:pt x="0" y="147"/>
                  </a:lnTo>
                  <a:lnTo>
                    <a:pt x="0" y="161"/>
                  </a:lnTo>
                  <a:lnTo>
                    <a:pt x="2" y="165"/>
                  </a:lnTo>
                  <a:lnTo>
                    <a:pt x="4" y="169"/>
                  </a:lnTo>
                  <a:lnTo>
                    <a:pt x="6" y="169"/>
                  </a:lnTo>
                  <a:lnTo>
                    <a:pt x="12" y="171"/>
                  </a:lnTo>
                  <a:lnTo>
                    <a:pt x="18" y="171"/>
                  </a:lnTo>
                  <a:lnTo>
                    <a:pt x="26" y="167"/>
                  </a:lnTo>
                  <a:lnTo>
                    <a:pt x="36" y="159"/>
                  </a:lnTo>
                  <a:lnTo>
                    <a:pt x="46" y="151"/>
                  </a:lnTo>
                  <a:lnTo>
                    <a:pt x="56" y="139"/>
                  </a:lnTo>
                  <a:lnTo>
                    <a:pt x="66" y="125"/>
                  </a:lnTo>
                  <a:lnTo>
                    <a:pt x="76" y="110"/>
                  </a:lnTo>
                  <a:lnTo>
                    <a:pt x="84" y="92"/>
                  </a:lnTo>
                  <a:lnTo>
                    <a:pt x="92" y="76"/>
                  </a:lnTo>
                  <a:lnTo>
                    <a:pt x="98" y="58"/>
                  </a:lnTo>
                  <a:lnTo>
                    <a:pt x="102" y="44"/>
                  </a:lnTo>
                  <a:lnTo>
                    <a:pt x="106" y="30"/>
                  </a:lnTo>
                  <a:lnTo>
                    <a:pt x="106" y="18"/>
                  </a:lnTo>
                  <a:lnTo>
                    <a:pt x="104" y="10"/>
                  </a:lnTo>
                  <a:lnTo>
                    <a:pt x="10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16411" name="Freeform 386"/>
            <p:cNvSpPr>
              <a:spLocks/>
            </p:cNvSpPr>
            <p:nvPr/>
          </p:nvSpPr>
          <p:spPr bwMode="auto">
            <a:xfrm flipH="1">
              <a:off x="383061" y="111751"/>
              <a:ext cx="120444" cy="101197"/>
            </a:xfrm>
            <a:custGeom>
              <a:avLst/>
              <a:gdLst>
                <a:gd name="T0" fmla="*/ 2147483646 w 387"/>
                <a:gd name="T1" fmla="*/ 2147483646 h 325"/>
                <a:gd name="T2" fmla="*/ 2147483646 w 387"/>
                <a:gd name="T3" fmla="*/ 2147483646 h 325"/>
                <a:gd name="T4" fmla="*/ 2147483646 w 387"/>
                <a:gd name="T5" fmla="*/ 2147483646 h 325"/>
                <a:gd name="T6" fmla="*/ 2147483646 w 387"/>
                <a:gd name="T7" fmla="*/ 2147483646 h 325"/>
                <a:gd name="T8" fmla="*/ 2147483646 w 387"/>
                <a:gd name="T9" fmla="*/ 2147483646 h 325"/>
                <a:gd name="T10" fmla="*/ 2147483646 w 387"/>
                <a:gd name="T11" fmla="*/ 2147483646 h 325"/>
                <a:gd name="T12" fmla="*/ 2147483646 w 387"/>
                <a:gd name="T13" fmla="*/ 2147483646 h 325"/>
                <a:gd name="T14" fmla="*/ 2147483646 w 387"/>
                <a:gd name="T15" fmla="*/ 2147483646 h 325"/>
                <a:gd name="T16" fmla="*/ 2147483646 w 387"/>
                <a:gd name="T17" fmla="*/ 2147483646 h 325"/>
                <a:gd name="T18" fmla="*/ 2147483646 w 387"/>
                <a:gd name="T19" fmla="*/ 2147483646 h 325"/>
                <a:gd name="T20" fmla="*/ 2147483646 w 387"/>
                <a:gd name="T21" fmla="*/ 2147483646 h 325"/>
                <a:gd name="T22" fmla="*/ 2147483646 w 387"/>
                <a:gd name="T23" fmla="*/ 2147483646 h 325"/>
                <a:gd name="T24" fmla="*/ 2147483646 w 387"/>
                <a:gd name="T25" fmla="*/ 2147483646 h 325"/>
                <a:gd name="T26" fmla="*/ 2147483646 w 387"/>
                <a:gd name="T27" fmla="*/ 2147483646 h 325"/>
                <a:gd name="T28" fmla="*/ 2147483646 w 387"/>
                <a:gd name="T29" fmla="*/ 2147483646 h 325"/>
                <a:gd name="T30" fmla="*/ 2147483646 w 387"/>
                <a:gd name="T31" fmla="*/ 2147483646 h 325"/>
                <a:gd name="T32" fmla="*/ 2147483646 w 387"/>
                <a:gd name="T33" fmla="*/ 2147483646 h 325"/>
                <a:gd name="T34" fmla="*/ 2147483646 w 387"/>
                <a:gd name="T35" fmla="*/ 2147483646 h 325"/>
                <a:gd name="T36" fmla="*/ 2147483646 w 387"/>
                <a:gd name="T37" fmla="*/ 2147483646 h 325"/>
                <a:gd name="T38" fmla="*/ 2147483646 w 387"/>
                <a:gd name="T39" fmla="*/ 2147483646 h 325"/>
                <a:gd name="T40" fmla="*/ 2147483646 w 387"/>
                <a:gd name="T41" fmla="*/ 2147483646 h 325"/>
                <a:gd name="T42" fmla="*/ 2147483646 w 387"/>
                <a:gd name="T43" fmla="*/ 2147483646 h 325"/>
                <a:gd name="T44" fmla="*/ 2147483646 w 387"/>
                <a:gd name="T45" fmla="*/ 0 h 325"/>
                <a:gd name="T46" fmla="*/ 2147483646 w 387"/>
                <a:gd name="T47" fmla="*/ 0 h 325"/>
                <a:gd name="T48" fmla="*/ 2147483646 w 387"/>
                <a:gd name="T49" fmla="*/ 0 h 325"/>
                <a:gd name="T50" fmla="*/ 2147483646 w 387"/>
                <a:gd name="T51" fmla="*/ 2147483646 h 325"/>
                <a:gd name="T52" fmla="*/ 2147483646 w 387"/>
                <a:gd name="T53" fmla="*/ 2147483646 h 325"/>
                <a:gd name="T54" fmla="*/ 2147483646 w 387"/>
                <a:gd name="T55" fmla="*/ 2147483646 h 325"/>
                <a:gd name="T56" fmla="*/ 2147483646 w 387"/>
                <a:gd name="T57" fmla="*/ 2147483646 h 325"/>
                <a:gd name="T58" fmla="*/ 2147483646 w 387"/>
                <a:gd name="T59" fmla="*/ 2147483646 h 325"/>
                <a:gd name="T60" fmla="*/ 2147483646 w 387"/>
                <a:gd name="T61" fmla="*/ 2147483646 h 325"/>
                <a:gd name="T62" fmla="*/ 2147483646 w 387"/>
                <a:gd name="T63" fmla="*/ 2147483646 h 325"/>
                <a:gd name="T64" fmla="*/ 2147483646 w 387"/>
                <a:gd name="T65" fmla="*/ 2147483646 h 325"/>
                <a:gd name="T66" fmla="*/ 2147483646 w 387"/>
                <a:gd name="T67" fmla="*/ 2147483646 h 325"/>
                <a:gd name="T68" fmla="*/ 2147483646 w 387"/>
                <a:gd name="T69" fmla="*/ 2147483646 h 325"/>
                <a:gd name="T70" fmla="*/ 2147483646 w 387"/>
                <a:gd name="T71" fmla="*/ 2147483646 h 325"/>
                <a:gd name="T72" fmla="*/ 2147483646 w 387"/>
                <a:gd name="T73" fmla="*/ 2147483646 h 325"/>
                <a:gd name="T74" fmla="*/ 2147483646 w 387"/>
                <a:gd name="T75" fmla="*/ 2147483646 h 325"/>
                <a:gd name="T76" fmla="*/ 2147483646 w 387"/>
                <a:gd name="T77" fmla="*/ 2147483646 h 325"/>
                <a:gd name="T78" fmla="*/ 0 w 387"/>
                <a:gd name="T79" fmla="*/ 2147483646 h 325"/>
                <a:gd name="T80" fmla="*/ 0 w 387"/>
                <a:gd name="T81" fmla="*/ 2147483646 h 325"/>
                <a:gd name="T82" fmla="*/ 2147483646 w 387"/>
                <a:gd name="T83" fmla="*/ 2147483646 h 325"/>
                <a:gd name="T84" fmla="*/ 2147483646 w 387"/>
                <a:gd name="T85" fmla="*/ 2147483646 h 325"/>
                <a:gd name="T86" fmla="*/ 2147483646 w 387"/>
                <a:gd name="T87" fmla="*/ 2147483646 h 325"/>
                <a:gd name="T88" fmla="*/ 2147483646 w 387"/>
                <a:gd name="T89" fmla="*/ 2147483646 h 325"/>
                <a:gd name="T90" fmla="*/ 2147483646 w 387"/>
                <a:gd name="T91" fmla="*/ 2147483646 h 325"/>
                <a:gd name="T92" fmla="*/ 2147483646 w 387"/>
                <a:gd name="T93" fmla="*/ 2147483646 h 325"/>
                <a:gd name="T94" fmla="*/ 2147483646 w 387"/>
                <a:gd name="T95" fmla="*/ 2147483646 h 325"/>
                <a:gd name="T96" fmla="*/ 2147483646 w 387"/>
                <a:gd name="T97" fmla="*/ 2147483646 h 325"/>
                <a:gd name="T98" fmla="*/ 2147483646 w 387"/>
                <a:gd name="T99" fmla="*/ 2147483646 h 325"/>
                <a:gd name="T100" fmla="*/ 2147483646 w 387"/>
                <a:gd name="T101" fmla="*/ 2147483646 h 325"/>
                <a:gd name="T102" fmla="*/ 2147483646 w 387"/>
                <a:gd name="T103" fmla="*/ 2147483646 h 325"/>
                <a:gd name="T104" fmla="*/ 2147483646 w 387"/>
                <a:gd name="T105" fmla="*/ 2147483646 h 325"/>
                <a:gd name="T106" fmla="*/ 2147483646 w 387"/>
                <a:gd name="T107" fmla="*/ 2147483646 h 325"/>
                <a:gd name="T108" fmla="*/ 2147483646 w 387"/>
                <a:gd name="T109" fmla="*/ 2147483646 h 325"/>
                <a:gd name="T110" fmla="*/ 2147483646 w 387"/>
                <a:gd name="T111" fmla="*/ 2147483646 h 325"/>
                <a:gd name="T112" fmla="*/ 2147483646 w 387"/>
                <a:gd name="T113" fmla="*/ 2147483646 h 325"/>
                <a:gd name="T114" fmla="*/ 2147483646 w 387"/>
                <a:gd name="T115" fmla="*/ 2147483646 h 325"/>
                <a:gd name="T116" fmla="*/ 2147483646 w 387"/>
                <a:gd name="T117" fmla="*/ 2147483646 h 325"/>
                <a:gd name="T118" fmla="*/ 2147483646 w 387"/>
                <a:gd name="T119" fmla="*/ 2147483646 h 325"/>
                <a:gd name="T120" fmla="*/ 2147483646 w 387"/>
                <a:gd name="T121" fmla="*/ 2147483646 h 325"/>
                <a:gd name="T122" fmla="*/ 2147483646 w 387"/>
                <a:gd name="T123" fmla="*/ 2147483646 h 3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7"/>
                <a:gd name="T187" fmla="*/ 0 h 325"/>
                <a:gd name="T188" fmla="*/ 387 w 387"/>
                <a:gd name="T189" fmla="*/ 325 h 32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7" h="325">
                  <a:moveTo>
                    <a:pt x="154" y="112"/>
                  </a:moveTo>
                  <a:lnTo>
                    <a:pt x="154" y="112"/>
                  </a:lnTo>
                  <a:lnTo>
                    <a:pt x="162" y="98"/>
                  </a:lnTo>
                  <a:lnTo>
                    <a:pt x="172" y="86"/>
                  </a:lnTo>
                  <a:lnTo>
                    <a:pt x="184" y="74"/>
                  </a:lnTo>
                  <a:lnTo>
                    <a:pt x="196" y="66"/>
                  </a:lnTo>
                  <a:lnTo>
                    <a:pt x="210" y="58"/>
                  </a:lnTo>
                  <a:lnTo>
                    <a:pt x="224" y="52"/>
                  </a:lnTo>
                  <a:lnTo>
                    <a:pt x="240" y="48"/>
                  </a:lnTo>
                  <a:lnTo>
                    <a:pt x="255" y="44"/>
                  </a:lnTo>
                  <a:lnTo>
                    <a:pt x="271" y="42"/>
                  </a:lnTo>
                  <a:lnTo>
                    <a:pt x="287" y="40"/>
                  </a:lnTo>
                  <a:lnTo>
                    <a:pt x="321" y="42"/>
                  </a:lnTo>
                  <a:lnTo>
                    <a:pt x="355" y="48"/>
                  </a:lnTo>
                  <a:lnTo>
                    <a:pt x="387" y="58"/>
                  </a:lnTo>
                  <a:lnTo>
                    <a:pt x="387" y="56"/>
                  </a:lnTo>
                  <a:lnTo>
                    <a:pt x="357" y="40"/>
                  </a:lnTo>
                  <a:lnTo>
                    <a:pt x="323" y="26"/>
                  </a:lnTo>
                  <a:lnTo>
                    <a:pt x="289" y="14"/>
                  </a:lnTo>
                  <a:lnTo>
                    <a:pt x="257" y="6"/>
                  </a:lnTo>
                  <a:lnTo>
                    <a:pt x="224" y="0"/>
                  </a:lnTo>
                  <a:lnTo>
                    <a:pt x="192" y="0"/>
                  </a:lnTo>
                  <a:lnTo>
                    <a:pt x="178" y="0"/>
                  </a:lnTo>
                  <a:lnTo>
                    <a:pt x="162" y="2"/>
                  </a:lnTo>
                  <a:lnTo>
                    <a:pt x="148" y="6"/>
                  </a:lnTo>
                  <a:lnTo>
                    <a:pt x="134" y="10"/>
                  </a:lnTo>
                  <a:lnTo>
                    <a:pt x="110" y="22"/>
                  </a:lnTo>
                  <a:lnTo>
                    <a:pt x="90" y="32"/>
                  </a:lnTo>
                  <a:lnTo>
                    <a:pt x="70" y="44"/>
                  </a:lnTo>
                  <a:lnTo>
                    <a:pt x="54" y="56"/>
                  </a:lnTo>
                  <a:lnTo>
                    <a:pt x="42" y="68"/>
                  </a:lnTo>
                  <a:lnTo>
                    <a:pt x="30" y="82"/>
                  </a:lnTo>
                  <a:lnTo>
                    <a:pt x="20" y="94"/>
                  </a:lnTo>
                  <a:lnTo>
                    <a:pt x="14" y="108"/>
                  </a:lnTo>
                  <a:lnTo>
                    <a:pt x="8" y="124"/>
                  </a:lnTo>
                  <a:lnTo>
                    <a:pt x="4" y="138"/>
                  </a:lnTo>
                  <a:lnTo>
                    <a:pt x="0" y="154"/>
                  </a:lnTo>
                  <a:lnTo>
                    <a:pt x="0" y="168"/>
                  </a:lnTo>
                  <a:lnTo>
                    <a:pt x="2" y="202"/>
                  </a:lnTo>
                  <a:lnTo>
                    <a:pt x="6" y="234"/>
                  </a:lnTo>
                  <a:lnTo>
                    <a:pt x="12" y="252"/>
                  </a:lnTo>
                  <a:lnTo>
                    <a:pt x="20" y="268"/>
                  </a:lnTo>
                  <a:lnTo>
                    <a:pt x="30" y="283"/>
                  </a:lnTo>
                  <a:lnTo>
                    <a:pt x="42" y="295"/>
                  </a:lnTo>
                  <a:lnTo>
                    <a:pt x="58" y="305"/>
                  </a:lnTo>
                  <a:lnTo>
                    <a:pt x="76" y="315"/>
                  </a:lnTo>
                  <a:lnTo>
                    <a:pt x="94" y="321"/>
                  </a:lnTo>
                  <a:lnTo>
                    <a:pt x="116" y="325"/>
                  </a:lnTo>
                  <a:lnTo>
                    <a:pt x="112" y="299"/>
                  </a:lnTo>
                  <a:lnTo>
                    <a:pt x="112" y="271"/>
                  </a:lnTo>
                  <a:lnTo>
                    <a:pt x="112" y="244"/>
                  </a:lnTo>
                  <a:lnTo>
                    <a:pt x="116" y="216"/>
                  </a:lnTo>
                  <a:lnTo>
                    <a:pt x="122" y="190"/>
                  </a:lnTo>
                  <a:lnTo>
                    <a:pt x="130" y="162"/>
                  </a:lnTo>
                  <a:lnTo>
                    <a:pt x="140" y="136"/>
                  </a:lnTo>
                  <a:lnTo>
                    <a:pt x="154"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16412" name="Freeform 387"/>
            <p:cNvSpPr>
              <a:spLocks/>
            </p:cNvSpPr>
            <p:nvPr/>
          </p:nvSpPr>
          <p:spPr bwMode="auto">
            <a:xfrm flipH="1">
              <a:off x="368782" y="9312"/>
              <a:ext cx="45322" cy="119823"/>
            </a:xfrm>
            <a:custGeom>
              <a:avLst/>
              <a:gdLst>
                <a:gd name="T0" fmla="*/ 2147483646 w 146"/>
                <a:gd name="T1" fmla="*/ 2147483646 h 387"/>
                <a:gd name="T2" fmla="*/ 2147483646 w 146"/>
                <a:gd name="T3" fmla="*/ 2147483646 h 387"/>
                <a:gd name="T4" fmla="*/ 2147483646 w 146"/>
                <a:gd name="T5" fmla="*/ 2147483646 h 387"/>
                <a:gd name="T6" fmla="*/ 2147483646 w 146"/>
                <a:gd name="T7" fmla="*/ 2147483646 h 387"/>
                <a:gd name="T8" fmla="*/ 2147483646 w 146"/>
                <a:gd name="T9" fmla="*/ 2147483646 h 387"/>
                <a:gd name="T10" fmla="*/ 2147483646 w 146"/>
                <a:gd name="T11" fmla="*/ 0 h 387"/>
                <a:gd name="T12" fmla="*/ 2147483646 w 146"/>
                <a:gd name="T13" fmla="*/ 0 h 387"/>
                <a:gd name="T14" fmla="*/ 2147483646 w 146"/>
                <a:gd name="T15" fmla="*/ 2147483646 h 387"/>
                <a:gd name="T16" fmla="*/ 2147483646 w 146"/>
                <a:gd name="T17" fmla="*/ 2147483646 h 387"/>
                <a:gd name="T18" fmla="*/ 2147483646 w 146"/>
                <a:gd name="T19" fmla="*/ 2147483646 h 387"/>
                <a:gd name="T20" fmla="*/ 2147483646 w 146"/>
                <a:gd name="T21" fmla="*/ 2147483646 h 387"/>
                <a:gd name="T22" fmla="*/ 2147483646 w 146"/>
                <a:gd name="T23" fmla="*/ 2147483646 h 387"/>
                <a:gd name="T24" fmla="*/ 2147483646 w 146"/>
                <a:gd name="T25" fmla="*/ 2147483646 h 387"/>
                <a:gd name="T26" fmla="*/ 2147483646 w 146"/>
                <a:gd name="T27" fmla="*/ 2147483646 h 387"/>
                <a:gd name="T28" fmla="*/ 2147483646 w 146"/>
                <a:gd name="T29" fmla="*/ 2147483646 h 387"/>
                <a:gd name="T30" fmla="*/ 2147483646 w 146"/>
                <a:gd name="T31" fmla="*/ 2147483646 h 387"/>
                <a:gd name="T32" fmla="*/ 2147483646 w 146"/>
                <a:gd name="T33" fmla="*/ 2147483646 h 387"/>
                <a:gd name="T34" fmla="*/ 2147483646 w 146"/>
                <a:gd name="T35" fmla="*/ 2147483646 h 387"/>
                <a:gd name="T36" fmla="*/ 2147483646 w 146"/>
                <a:gd name="T37" fmla="*/ 2147483646 h 387"/>
                <a:gd name="T38" fmla="*/ 0 w 146"/>
                <a:gd name="T39" fmla="*/ 2147483646 h 387"/>
                <a:gd name="T40" fmla="*/ 0 w 146"/>
                <a:gd name="T41" fmla="*/ 2147483646 h 387"/>
                <a:gd name="T42" fmla="*/ 0 w 146"/>
                <a:gd name="T43" fmla="*/ 2147483646 h 387"/>
                <a:gd name="T44" fmla="*/ 2147483646 w 146"/>
                <a:gd name="T45" fmla="*/ 2147483646 h 387"/>
                <a:gd name="T46" fmla="*/ 2147483646 w 146"/>
                <a:gd name="T47" fmla="*/ 2147483646 h 387"/>
                <a:gd name="T48" fmla="*/ 2147483646 w 146"/>
                <a:gd name="T49" fmla="*/ 2147483646 h 387"/>
                <a:gd name="T50" fmla="*/ 2147483646 w 146"/>
                <a:gd name="T51" fmla="*/ 2147483646 h 387"/>
                <a:gd name="T52" fmla="*/ 2147483646 w 146"/>
                <a:gd name="T53" fmla="*/ 2147483646 h 387"/>
                <a:gd name="T54" fmla="*/ 2147483646 w 146"/>
                <a:gd name="T55" fmla="*/ 2147483646 h 387"/>
                <a:gd name="T56" fmla="*/ 2147483646 w 146"/>
                <a:gd name="T57" fmla="*/ 2147483646 h 387"/>
                <a:gd name="T58" fmla="*/ 2147483646 w 146"/>
                <a:gd name="T59" fmla="*/ 2147483646 h 387"/>
                <a:gd name="T60" fmla="*/ 2147483646 w 146"/>
                <a:gd name="T61" fmla="*/ 2147483646 h 387"/>
                <a:gd name="T62" fmla="*/ 2147483646 w 146"/>
                <a:gd name="T63" fmla="*/ 2147483646 h 387"/>
                <a:gd name="T64" fmla="*/ 2147483646 w 146"/>
                <a:gd name="T65" fmla="*/ 2147483646 h 387"/>
                <a:gd name="T66" fmla="*/ 2147483646 w 146"/>
                <a:gd name="T67" fmla="*/ 2147483646 h 387"/>
                <a:gd name="T68" fmla="*/ 2147483646 w 146"/>
                <a:gd name="T69" fmla="*/ 2147483646 h 387"/>
                <a:gd name="T70" fmla="*/ 2147483646 w 146"/>
                <a:gd name="T71" fmla="*/ 2147483646 h 387"/>
                <a:gd name="T72" fmla="*/ 2147483646 w 146"/>
                <a:gd name="T73" fmla="*/ 2147483646 h 387"/>
                <a:gd name="T74" fmla="*/ 2147483646 w 146"/>
                <a:gd name="T75" fmla="*/ 2147483646 h 387"/>
                <a:gd name="T76" fmla="*/ 2147483646 w 146"/>
                <a:gd name="T77" fmla="*/ 2147483646 h 387"/>
                <a:gd name="T78" fmla="*/ 2147483646 w 146"/>
                <a:gd name="T79" fmla="*/ 2147483646 h 387"/>
                <a:gd name="T80" fmla="*/ 2147483646 w 146"/>
                <a:gd name="T81" fmla="*/ 2147483646 h 387"/>
                <a:gd name="T82" fmla="*/ 2147483646 w 146"/>
                <a:gd name="T83" fmla="*/ 2147483646 h 387"/>
                <a:gd name="T84" fmla="*/ 2147483646 w 146"/>
                <a:gd name="T85" fmla="*/ 2147483646 h 387"/>
                <a:gd name="T86" fmla="*/ 2147483646 w 146"/>
                <a:gd name="T87" fmla="*/ 2147483646 h 3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387"/>
                <a:gd name="T134" fmla="*/ 146 w 146"/>
                <a:gd name="T135" fmla="*/ 387 h 38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387">
                  <a:moveTo>
                    <a:pt x="78" y="73"/>
                  </a:moveTo>
                  <a:lnTo>
                    <a:pt x="78" y="73"/>
                  </a:lnTo>
                  <a:lnTo>
                    <a:pt x="92" y="51"/>
                  </a:lnTo>
                  <a:lnTo>
                    <a:pt x="110" y="32"/>
                  </a:lnTo>
                  <a:lnTo>
                    <a:pt x="128" y="14"/>
                  </a:lnTo>
                  <a:lnTo>
                    <a:pt x="146" y="0"/>
                  </a:lnTo>
                  <a:lnTo>
                    <a:pt x="116" y="8"/>
                  </a:lnTo>
                  <a:lnTo>
                    <a:pt x="88" y="20"/>
                  </a:lnTo>
                  <a:lnTo>
                    <a:pt x="74" y="26"/>
                  </a:lnTo>
                  <a:lnTo>
                    <a:pt x="62" y="34"/>
                  </a:lnTo>
                  <a:lnTo>
                    <a:pt x="50" y="43"/>
                  </a:lnTo>
                  <a:lnTo>
                    <a:pt x="40" y="53"/>
                  </a:lnTo>
                  <a:lnTo>
                    <a:pt x="30" y="65"/>
                  </a:lnTo>
                  <a:lnTo>
                    <a:pt x="22" y="79"/>
                  </a:lnTo>
                  <a:lnTo>
                    <a:pt x="16" y="95"/>
                  </a:lnTo>
                  <a:lnTo>
                    <a:pt x="10" y="111"/>
                  </a:lnTo>
                  <a:lnTo>
                    <a:pt x="6" y="131"/>
                  </a:lnTo>
                  <a:lnTo>
                    <a:pt x="2" y="151"/>
                  </a:lnTo>
                  <a:lnTo>
                    <a:pt x="0" y="175"/>
                  </a:lnTo>
                  <a:lnTo>
                    <a:pt x="0" y="199"/>
                  </a:lnTo>
                  <a:lnTo>
                    <a:pt x="2" y="223"/>
                  </a:lnTo>
                  <a:lnTo>
                    <a:pt x="8" y="247"/>
                  </a:lnTo>
                  <a:lnTo>
                    <a:pt x="16" y="271"/>
                  </a:lnTo>
                  <a:lnTo>
                    <a:pt x="30" y="295"/>
                  </a:lnTo>
                  <a:lnTo>
                    <a:pt x="44" y="319"/>
                  </a:lnTo>
                  <a:lnTo>
                    <a:pt x="62" y="343"/>
                  </a:lnTo>
                  <a:lnTo>
                    <a:pt x="80" y="365"/>
                  </a:lnTo>
                  <a:lnTo>
                    <a:pt x="100" y="387"/>
                  </a:lnTo>
                  <a:lnTo>
                    <a:pt x="102" y="385"/>
                  </a:lnTo>
                  <a:lnTo>
                    <a:pt x="86" y="347"/>
                  </a:lnTo>
                  <a:lnTo>
                    <a:pt x="72" y="305"/>
                  </a:lnTo>
                  <a:lnTo>
                    <a:pt x="62" y="263"/>
                  </a:lnTo>
                  <a:lnTo>
                    <a:pt x="56" y="221"/>
                  </a:lnTo>
                  <a:lnTo>
                    <a:pt x="54" y="181"/>
                  </a:lnTo>
                  <a:lnTo>
                    <a:pt x="54" y="161"/>
                  </a:lnTo>
                  <a:lnTo>
                    <a:pt x="56" y="141"/>
                  </a:lnTo>
                  <a:lnTo>
                    <a:pt x="60" y="123"/>
                  </a:lnTo>
                  <a:lnTo>
                    <a:pt x="64" y="105"/>
                  </a:lnTo>
                  <a:lnTo>
                    <a:pt x="70" y="89"/>
                  </a:lnTo>
                  <a:lnTo>
                    <a:pt x="78"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16413" name="Freeform 388"/>
            <p:cNvSpPr>
              <a:spLocks/>
            </p:cNvSpPr>
            <p:nvPr/>
          </p:nvSpPr>
          <p:spPr bwMode="auto">
            <a:xfrm flipH="1">
              <a:off x="338981" y="124168"/>
              <a:ext cx="129757" cy="146519"/>
            </a:xfrm>
            <a:custGeom>
              <a:avLst/>
              <a:gdLst>
                <a:gd name="T0" fmla="*/ 2147483646 w 417"/>
                <a:gd name="T1" fmla="*/ 2147483646 h 471"/>
                <a:gd name="T2" fmla="*/ 2147483646 w 417"/>
                <a:gd name="T3" fmla="*/ 2147483646 h 471"/>
                <a:gd name="T4" fmla="*/ 2147483646 w 417"/>
                <a:gd name="T5" fmla="*/ 2147483646 h 471"/>
                <a:gd name="T6" fmla="*/ 2147483646 w 417"/>
                <a:gd name="T7" fmla="*/ 2147483646 h 471"/>
                <a:gd name="T8" fmla="*/ 2147483646 w 417"/>
                <a:gd name="T9" fmla="*/ 0 h 471"/>
                <a:gd name="T10" fmla="*/ 2147483646 w 417"/>
                <a:gd name="T11" fmla="*/ 2147483646 h 471"/>
                <a:gd name="T12" fmla="*/ 2147483646 w 417"/>
                <a:gd name="T13" fmla="*/ 2147483646 h 471"/>
                <a:gd name="T14" fmla="*/ 2147483646 w 417"/>
                <a:gd name="T15" fmla="*/ 2147483646 h 471"/>
                <a:gd name="T16" fmla="*/ 2147483646 w 417"/>
                <a:gd name="T17" fmla="*/ 2147483646 h 471"/>
                <a:gd name="T18" fmla="*/ 2147483646 w 417"/>
                <a:gd name="T19" fmla="*/ 2147483646 h 471"/>
                <a:gd name="T20" fmla="*/ 2147483646 w 417"/>
                <a:gd name="T21" fmla="*/ 2147483646 h 471"/>
                <a:gd name="T22" fmla="*/ 2147483646 w 417"/>
                <a:gd name="T23" fmla="*/ 2147483646 h 471"/>
                <a:gd name="T24" fmla="*/ 0 w 417"/>
                <a:gd name="T25" fmla="*/ 2147483646 h 471"/>
                <a:gd name="T26" fmla="*/ 0 w 417"/>
                <a:gd name="T27" fmla="*/ 2147483646 h 471"/>
                <a:gd name="T28" fmla="*/ 2147483646 w 417"/>
                <a:gd name="T29" fmla="*/ 2147483646 h 471"/>
                <a:gd name="T30" fmla="*/ 2147483646 w 417"/>
                <a:gd name="T31" fmla="*/ 2147483646 h 471"/>
                <a:gd name="T32" fmla="*/ 2147483646 w 417"/>
                <a:gd name="T33" fmla="*/ 2147483646 h 471"/>
                <a:gd name="T34" fmla="*/ 2147483646 w 417"/>
                <a:gd name="T35" fmla="*/ 2147483646 h 471"/>
                <a:gd name="T36" fmla="*/ 2147483646 w 417"/>
                <a:gd name="T37" fmla="*/ 2147483646 h 471"/>
                <a:gd name="T38" fmla="*/ 2147483646 w 417"/>
                <a:gd name="T39" fmla="*/ 2147483646 h 471"/>
                <a:gd name="T40" fmla="*/ 2147483646 w 417"/>
                <a:gd name="T41" fmla="*/ 2147483646 h 471"/>
                <a:gd name="T42" fmla="*/ 2147483646 w 417"/>
                <a:gd name="T43" fmla="*/ 2147483646 h 471"/>
                <a:gd name="T44" fmla="*/ 2147483646 w 417"/>
                <a:gd name="T45" fmla="*/ 2147483646 h 471"/>
                <a:gd name="T46" fmla="*/ 2147483646 w 417"/>
                <a:gd name="T47" fmla="*/ 2147483646 h 471"/>
                <a:gd name="T48" fmla="*/ 2147483646 w 417"/>
                <a:gd name="T49" fmla="*/ 2147483646 h 471"/>
                <a:gd name="T50" fmla="*/ 2147483646 w 417"/>
                <a:gd name="T51" fmla="*/ 2147483646 h 471"/>
                <a:gd name="T52" fmla="*/ 2147483646 w 417"/>
                <a:gd name="T53" fmla="*/ 2147483646 h 471"/>
                <a:gd name="T54" fmla="*/ 2147483646 w 417"/>
                <a:gd name="T55" fmla="*/ 2147483646 h 471"/>
                <a:gd name="T56" fmla="*/ 2147483646 w 417"/>
                <a:gd name="T57" fmla="*/ 2147483646 h 471"/>
                <a:gd name="T58" fmla="*/ 2147483646 w 417"/>
                <a:gd name="T59" fmla="*/ 2147483646 h 471"/>
                <a:gd name="T60" fmla="*/ 2147483646 w 417"/>
                <a:gd name="T61" fmla="*/ 2147483646 h 471"/>
                <a:gd name="T62" fmla="*/ 2147483646 w 417"/>
                <a:gd name="T63" fmla="*/ 2147483646 h 471"/>
                <a:gd name="T64" fmla="*/ 2147483646 w 417"/>
                <a:gd name="T65" fmla="*/ 2147483646 h 471"/>
                <a:gd name="T66" fmla="*/ 2147483646 w 417"/>
                <a:gd name="T67" fmla="*/ 2147483646 h 4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7"/>
                <a:gd name="T103" fmla="*/ 0 h 471"/>
                <a:gd name="T104" fmla="*/ 417 w 417"/>
                <a:gd name="T105" fmla="*/ 471 h 4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7" h="471">
                  <a:moveTo>
                    <a:pt x="387" y="152"/>
                  </a:moveTo>
                  <a:lnTo>
                    <a:pt x="387" y="152"/>
                  </a:lnTo>
                  <a:lnTo>
                    <a:pt x="315" y="70"/>
                  </a:lnTo>
                  <a:lnTo>
                    <a:pt x="289" y="38"/>
                  </a:lnTo>
                  <a:lnTo>
                    <a:pt x="279" y="26"/>
                  </a:lnTo>
                  <a:lnTo>
                    <a:pt x="275" y="18"/>
                  </a:lnTo>
                  <a:lnTo>
                    <a:pt x="243" y="8"/>
                  </a:lnTo>
                  <a:lnTo>
                    <a:pt x="209" y="2"/>
                  </a:lnTo>
                  <a:lnTo>
                    <a:pt x="175" y="0"/>
                  </a:lnTo>
                  <a:lnTo>
                    <a:pt x="159" y="2"/>
                  </a:lnTo>
                  <a:lnTo>
                    <a:pt x="143" y="4"/>
                  </a:lnTo>
                  <a:lnTo>
                    <a:pt x="128" y="8"/>
                  </a:lnTo>
                  <a:lnTo>
                    <a:pt x="112" y="12"/>
                  </a:lnTo>
                  <a:lnTo>
                    <a:pt x="98" y="18"/>
                  </a:lnTo>
                  <a:lnTo>
                    <a:pt x="84" y="26"/>
                  </a:lnTo>
                  <a:lnTo>
                    <a:pt x="72" y="34"/>
                  </a:lnTo>
                  <a:lnTo>
                    <a:pt x="60" y="46"/>
                  </a:lnTo>
                  <a:lnTo>
                    <a:pt x="50" y="58"/>
                  </a:lnTo>
                  <a:lnTo>
                    <a:pt x="42" y="72"/>
                  </a:lnTo>
                  <a:lnTo>
                    <a:pt x="28" y="96"/>
                  </a:lnTo>
                  <a:lnTo>
                    <a:pt x="18" y="122"/>
                  </a:lnTo>
                  <a:lnTo>
                    <a:pt x="10" y="150"/>
                  </a:lnTo>
                  <a:lnTo>
                    <a:pt x="4" y="176"/>
                  </a:lnTo>
                  <a:lnTo>
                    <a:pt x="0" y="204"/>
                  </a:lnTo>
                  <a:lnTo>
                    <a:pt x="0" y="231"/>
                  </a:lnTo>
                  <a:lnTo>
                    <a:pt x="0" y="259"/>
                  </a:lnTo>
                  <a:lnTo>
                    <a:pt x="4" y="285"/>
                  </a:lnTo>
                  <a:lnTo>
                    <a:pt x="8" y="305"/>
                  </a:lnTo>
                  <a:lnTo>
                    <a:pt x="14" y="325"/>
                  </a:lnTo>
                  <a:lnTo>
                    <a:pt x="20" y="343"/>
                  </a:lnTo>
                  <a:lnTo>
                    <a:pt x="28" y="361"/>
                  </a:lnTo>
                  <a:lnTo>
                    <a:pt x="36" y="379"/>
                  </a:lnTo>
                  <a:lnTo>
                    <a:pt x="46" y="395"/>
                  </a:lnTo>
                  <a:lnTo>
                    <a:pt x="58" y="409"/>
                  </a:lnTo>
                  <a:lnTo>
                    <a:pt x="70" y="423"/>
                  </a:lnTo>
                  <a:lnTo>
                    <a:pt x="86" y="437"/>
                  </a:lnTo>
                  <a:lnTo>
                    <a:pt x="102" y="449"/>
                  </a:lnTo>
                  <a:lnTo>
                    <a:pt x="120" y="457"/>
                  </a:lnTo>
                  <a:lnTo>
                    <a:pt x="137" y="465"/>
                  </a:lnTo>
                  <a:lnTo>
                    <a:pt x="153" y="469"/>
                  </a:lnTo>
                  <a:lnTo>
                    <a:pt x="171" y="471"/>
                  </a:lnTo>
                  <a:lnTo>
                    <a:pt x="191" y="471"/>
                  </a:lnTo>
                  <a:lnTo>
                    <a:pt x="209" y="467"/>
                  </a:lnTo>
                  <a:lnTo>
                    <a:pt x="227" y="463"/>
                  </a:lnTo>
                  <a:lnTo>
                    <a:pt x="243" y="455"/>
                  </a:lnTo>
                  <a:lnTo>
                    <a:pt x="261" y="445"/>
                  </a:lnTo>
                  <a:lnTo>
                    <a:pt x="277" y="433"/>
                  </a:lnTo>
                  <a:lnTo>
                    <a:pt x="293" y="421"/>
                  </a:lnTo>
                  <a:lnTo>
                    <a:pt x="309" y="405"/>
                  </a:lnTo>
                  <a:lnTo>
                    <a:pt x="323" y="385"/>
                  </a:lnTo>
                  <a:lnTo>
                    <a:pt x="335" y="365"/>
                  </a:lnTo>
                  <a:lnTo>
                    <a:pt x="361" y="319"/>
                  </a:lnTo>
                  <a:lnTo>
                    <a:pt x="385" y="275"/>
                  </a:lnTo>
                  <a:lnTo>
                    <a:pt x="395" y="255"/>
                  </a:lnTo>
                  <a:lnTo>
                    <a:pt x="403" y="235"/>
                  </a:lnTo>
                  <a:lnTo>
                    <a:pt x="409" y="214"/>
                  </a:lnTo>
                  <a:lnTo>
                    <a:pt x="413" y="196"/>
                  </a:lnTo>
                  <a:lnTo>
                    <a:pt x="417" y="186"/>
                  </a:lnTo>
                  <a:lnTo>
                    <a:pt x="415" y="182"/>
                  </a:lnTo>
                  <a:lnTo>
                    <a:pt x="387" y="1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16414" name="Freeform 389"/>
            <p:cNvSpPr>
              <a:spLocks/>
            </p:cNvSpPr>
            <p:nvPr/>
          </p:nvSpPr>
          <p:spPr bwMode="auto">
            <a:xfrm flipH="1">
              <a:off x="285588" y="0"/>
              <a:ext cx="111752" cy="170111"/>
            </a:xfrm>
            <a:custGeom>
              <a:avLst/>
              <a:gdLst>
                <a:gd name="T0" fmla="*/ 2147483646 w 360"/>
                <a:gd name="T1" fmla="*/ 2147483646 h 549"/>
                <a:gd name="T2" fmla="*/ 2147483646 w 360"/>
                <a:gd name="T3" fmla="*/ 2147483646 h 549"/>
                <a:gd name="T4" fmla="*/ 2147483646 w 360"/>
                <a:gd name="T5" fmla="*/ 2147483646 h 549"/>
                <a:gd name="T6" fmla="*/ 0 w 360"/>
                <a:gd name="T7" fmla="*/ 2147483646 h 549"/>
                <a:gd name="T8" fmla="*/ 2147483646 w 360"/>
                <a:gd name="T9" fmla="*/ 2147483646 h 549"/>
                <a:gd name="T10" fmla="*/ 2147483646 w 360"/>
                <a:gd name="T11" fmla="*/ 2147483646 h 549"/>
                <a:gd name="T12" fmla="*/ 2147483646 w 360"/>
                <a:gd name="T13" fmla="*/ 2147483646 h 549"/>
                <a:gd name="T14" fmla="*/ 2147483646 w 360"/>
                <a:gd name="T15" fmla="*/ 2147483646 h 549"/>
                <a:gd name="T16" fmla="*/ 2147483646 w 360"/>
                <a:gd name="T17" fmla="*/ 2147483646 h 549"/>
                <a:gd name="T18" fmla="*/ 2147483646 w 360"/>
                <a:gd name="T19" fmla="*/ 2147483646 h 549"/>
                <a:gd name="T20" fmla="*/ 2147483646 w 360"/>
                <a:gd name="T21" fmla="*/ 2147483646 h 549"/>
                <a:gd name="T22" fmla="*/ 2147483646 w 360"/>
                <a:gd name="T23" fmla="*/ 2147483646 h 549"/>
                <a:gd name="T24" fmla="*/ 2147483646 w 360"/>
                <a:gd name="T25" fmla="*/ 2147483646 h 549"/>
                <a:gd name="T26" fmla="*/ 2147483646 w 360"/>
                <a:gd name="T27" fmla="*/ 2147483646 h 549"/>
                <a:gd name="T28" fmla="*/ 2147483646 w 360"/>
                <a:gd name="T29" fmla="*/ 2147483646 h 549"/>
                <a:gd name="T30" fmla="*/ 2147483646 w 360"/>
                <a:gd name="T31" fmla="*/ 2147483646 h 549"/>
                <a:gd name="T32" fmla="*/ 2147483646 w 360"/>
                <a:gd name="T33" fmla="*/ 2147483646 h 549"/>
                <a:gd name="T34" fmla="*/ 2147483646 w 360"/>
                <a:gd name="T35" fmla="*/ 2147483646 h 549"/>
                <a:gd name="T36" fmla="*/ 2147483646 w 360"/>
                <a:gd name="T37" fmla="*/ 2147483646 h 549"/>
                <a:gd name="T38" fmla="*/ 2147483646 w 360"/>
                <a:gd name="T39" fmla="*/ 2147483646 h 549"/>
                <a:gd name="T40" fmla="*/ 2147483646 w 360"/>
                <a:gd name="T41" fmla="*/ 2147483646 h 549"/>
                <a:gd name="T42" fmla="*/ 2147483646 w 360"/>
                <a:gd name="T43" fmla="*/ 2147483646 h 549"/>
                <a:gd name="T44" fmla="*/ 2147483646 w 360"/>
                <a:gd name="T45" fmla="*/ 2147483646 h 549"/>
                <a:gd name="T46" fmla="*/ 2147483646 w 360"/>
                <a:gd name="T47" fmla="*/ 2147483646 h 549"/>
                <a:gd name="T48" fmla="*/ 2147483646 w 360"/>
                <a:gd name="T49" fmla="*/ 2147483646 h 549"/>
                <a:gd name="T50" fmla="*/ 2147483646 w 360"/>
                <a:gd name="T51" fmla="*/ 2147483646 h 549"/>
                <a:gd name="T52" fmla="*/ 2147483646 w 360"/>
                <a:gd name="T53" fmla="*/ 2147483646 h 549"/>
                <a:gd name="T54" fmla="*/ 2147483646 w 360"/>
                <a:gd name="T55" fmla="*/ 0 h 549"/>
                <a:gd name="T56" fmla="*/ 2147483646 w 360"/>
                <a:gd name="T57" fmla="*/ 2147483646 h 549"/>
                <a:gd name="T58" fmla="*/ 2147483646 w 360"/>
                <a:gd name="T59" fmla="*/ 2147483646 h 549"/>
                <a:gd name="T60" fmla="*/ 2147483646 w 360"/>
                <a:gd name="T61" fmla="*/ 2147483646 h 549"/>
                <a:gd name="T62" fmla="*/ 2147483646 w 360"/>
                <a:gd name="T63" fmla="*/ 2147483646 h 549"/>
                <a:gd name="T64" fmla="*/ 2147483646 w 360"/>
                <a:gd name="T65" fmla="*/ 2147483646 h 5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0"/>
                <a:gd name="T100" fmla="*/ 0 h 549"/>
                <a:gd name="T101" fmla="*/ 360 w 360"/>
                <a:gd name="T102" fmla="*/ 549 h 5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0" h="549">
                  <a:moveTo>
                    <a:pt x="24" y="103"/>
                  </a:moveTo>
                  <a:lnTo>
                    <a:pt x="24" y="103"/>
                  </a:lnTo>
                  <a:lnTo>
                    <a:pt x="16" y="119"/>
                  </a:lnTo>
                  <a:lnTo>
                    <a:pt x="10" y="135"/>
                  </a:lnTo>
                  <a:lnTo>
                    <a:pt x="6" y="153"/>
                  </a:lnTo>
                  <a:lnTo>
                    <a:pt x="2" y="171"/>
                  </a:lnTo>
                  <a:lnTo>
                    <a:pt x="0" y="191"/>
                  </a:lnTo>
                  <a:lnTo>
                    <a:pt x="0" y="211"/>
                  </a:lnTo>
                  <a:lnTo>
                    <a:pt x="2" y="251"/>
                  </a:lnTo>
                  <a:lnTo>
                    <a:pt x="8" y="293"/>
                  </a:lnTo>
                  <a:lnTo>
                    <a:pt x="18" y="335"/>
                  </a:lnTo>
                  <a:lnTo>
                    <a:pt x="32" y="377"/>
                  </a:lnTo>
                  <a:lnTo>
                    <a:pt x="48" y="415"/>
                  </a:lnTo>
                  <a:lnTo>
                    <a:pt x="58" y="421"/>
                  </a:lnTo>
                  <a:lnTo>
                    <a:pt x="74" y="435"/>
                  </a:lnTo>
                  <a:lnTo>
                    <a:pt x="122" y="477"/>
                  </a:lnTo>
                  <a:lnTo>
                    <a:pt x="170" y="519"/>
                  </a:lnTo>
                  <a:lnTo>
                    <a:pt x="176" y="525"/>
                  </a:lnTo>
                  <a:lnTo>
                    <a:pt x="204" y="549"/>
                  </a:lnTo>
                  <a:lnTo>
                    <a:pt x="220" y="539"/>
                  </a:lnTo>
                  <a:lnTo>
                    <a:pt x="234" y="527"/>
                  </a:lnTo>
                  <a:lnTo>
                    <a:pt x="248" y="511"/>
                  </a:lnTo>
                  <a:lnTo>
                    <a:pt x="262" y="493"/>
                  </a:lnTo>
                  <a:lnTo>
                    <a:pt x="290" y="449"/>
                  </a:lnTo>
                  <a:lnTo>
                    <a:pt x="320" y="399"/>
                  </a:lnTo>
                  <a:lnTo>
                    <a:pt x="330" y="377"/>
                  </a:lnTo>
                  <a:lnTo>
                    <a:pt x="340" y="355"/>
                  </a:lnTo>
                  <a:lnTo>
                    <a:pt x="348" y="331"/>
                  </a:lnTo>
                  <a:lnTo>
                    <a:pt x="354" y="307"/>
                  </a:lnTo>
                  <a:lnTo>
                    <a:pt x="358" y="283"/>
                  </a:lnTo>
                  <a:lnTo>
                    <a:pt x="360" y="259"/>
                  </a:lnTo>
                  <a:lnTo>
                    <a:pt x="360" y="235"/>
                  </a:lnTo>
                  <a:lnTo>
                    <a:pt x="360" y="211"/>
                  </a:lnTo>
                  <a:lnTo>
                    <a:pt x="356" y="187"/>
                  </a:lnTo>
                  <a:lnTo>
                    <a:pt x="352" y="163"/>
                  </a:lnTo>
                  <a:lnTo>
                    <a:pt x="346" y="141"/>
                  </a:lnTo>
                  <a:lnTo>
                    <a:pt x="338" y="119"/>
                  </a:lnTo>
                  <a:lnTo>
                    <a:pt x="328" y="99"/>
                  </a:lnTo>
                  <a:lnTo>
                    <a:pt x="318" y="81"/>
                  </a:lnTo>
                  <a:lnTo>
                    <a:pt x="304" y="64"/>
                  </a:lnTo>
                  <a:lnTo>
                    <a:pt x="290" y="48"/>
                  </a:lnTo>
                  <a:lnTo>
                    <a:pt x="278" y="38"/>
                  </a:lnTo>
                  <a:lnTo>
                    <a:pt x="268" y="28"/>
                  </a:lnTo>
                  <a:lnTo>
                    <a:pt x="256" y="20"/>
                  </a:lnTo>
                  <a:lnTo>
                    <a:pt x="244" y="14"/>
                  </a:lnTo>
                  <a:lnTo>
                    <a:pt x="232" y="8"/>
                  </a:lnTo>
                  <a:lnTo>
                    <a:pt x="218" y="4"/>
                  </a:lnTo>
                  <a:lnTo>
                    <a:pt x="206" y="2"/>
                  </a:lnTo>
                  <a:lnTo>
                    <a:pt x="194" y="0"/>
                  </a:lnTo>
                  <a:lnTo>
                    <a:pt x="168" y="0"/>
                  </a:lnTo>
                  <a:lnTo>
                    <a:pt x="142" y="6"/>
                  </a:lnTo>
                  <a:lnTo>
                    <a:pt x="116" y="16"/>
                  </a:lnTo>
                  <a:lnTo>
                    <a:pt x="92" y="30"/>
                  </a:lnTo>
                  <a:lnTo>
                    <a:pt x="74" y="44"/>
                  </a:lnTo>
                  <a:lnTo>
                    <a:pt x="56" y="62"/>
                  </a:lnTo>
                  <a:lnTo>
                    <a:pt x="38" y="81"/>
                  </a:lnTo>
                  <a:lnTo>
                    <a:pt x="24"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16415" name="Freeform 390"/>
            <p:cNvSpPr>
              <a:spLocks/>
            </p:cNvSpPr>
            <p:nvPr/>
          </p:nvSpPr>
          <p:spPr bwMode="auto">
            <a:xfrm flipH="1">
              <a:off x="147140" y="128514"/>
              <a:ext cx="235921" cy="243991"/>
            </a:xfrm>
            <a:custGeom>
              <a:avLst/>
              <a:gdLst>
                <a:gd name="T0" fmla="*/ 2147483646 w 761"/>
                <a:gd name="T1" fmla="*/ 2147483646 h 784"/>
                <a:gd name="T2" fmla="*/ 2147483646 w 761"/>
                <a:gd name="T3" fmla="*/ 2147483646 h 784"/>
                <a:gd name="T4" fmla="*/ 2147483646 w 761"/>
                <a:gd name="T5" fmla="*/ 2147483646 h 784"/>
                <a:gd name="T6" fmla="*/ 2147483646 w 761"/>
                <a:gd name="T7" fmla="*/ 2147483646 h 784"/>
                <a:gd name="T8" fmla="*/ 2147483646 w 761"/>
                <a:gd name="T9" fmla="*/ 2147483646 h 784"/>
                <a:gd name="T10" fmla="*/ 2147483646 w 761"/>
                <a:gd name="T11" fmla="*/ 2147483646 h 784"/>
                <a:gd name="T12" fmla="*/ 2147483646 w 761"/>
                <a:gd name="T13" fmla="*/ 2147483646 h 784"/>
                <a:gd name="T14" fmla="*/ 2147483646 w 761"/>
                <a:gd name="T15" fmla="*/ 2147483646 h 784"/>
                <a:gd name="T16" fmla="*/ 2147483646 w 761"/>
                <a:gd name="T17" fmla="*/ 2147483646 h 784"/>
                <a:gd name="T18" fmla="*/ 2147483646 w 761"/>
                <a:gd name="T19" fmla="*/ 2147483646 h 784"/>
                <a:gd name="T20" fmla="*/ 2147483646 w 761"/>
                <a:gd name="T21" fmla="*/ 2147483646 h 784"/>
                <a:gd name="T22" fmla="*/ 2147483646 w 761"/>
                <a:gd name="T23" fmla="*/ 2147483646 h 784"/>
                <a:gd name="T24" fmla="*/ 2147483646 w 761"/>
                <a:gd name="T25" fmla="*/ 2147483646 h 784"/>
                <a:gd name="T26" fmla="*/ 2147483646 w 761"/>
                <a:gd name="T27" fmla="*/ 2147483646 h 784"/>
                <a:gd name="T28" fmla="*/ 2147483646 w 761"/>
                <a:gd name="T29" fmla="*/ 2147483646 h 784"/>
                <a:gd name="T30" fmla="*/ 2147483646 w 761"/>
                <a:gd name="T31" fmla="*/ 2147483646 h 784"/>
                <a:gd name="T32" fmla="*/ 2147483646 w 761"/>
                <a:gd name="T33" fmla="*/ 0 h 784"/>
                <a:gd name="T34" fmla="*/ 0 w 761"/>
                <a:gd name="T35" fmla="*/ 2147483646 h 784"/>
                <a:gd name="T36" fmla="*/ 0 w 761"/>
                <a:gd name="T37" fmla="*/ 2147483646 h 784"/>
                <a:gd name="T38" fmla="*/ 0 w 761"/>
                <a:gd name="T39" fmla="*/ 2147483646 h 784"/>
                <a:gd name="T40" fmla="*/ 0 w 761"/>
                <a:gd name="T41" fmla="*/ 2147483646 h 784"/>
                <a:gd name="T42" fmla="*/ 0 w 761"/>
                <a:gd name="T43" fmla="*/ 2147483646 h 784"/>
                <a:gd name="T44" fmla="*/ 0 w 761"/>
                <a:gd name="T45" fmla="*/ 2147483646 h 784"/>
                <a:gd name="T46" fmla="*/ 2147483646 w 761"/>
                <a:gd name="T47" fmla="*/ 2147483646 h 784"/>
                <a:gd name="T48" fmla="*/ 2147483646 w 761"/>
                <a:gd name="T49" fmla="*/ 2147483646 h 784"/>
                <a:gd name="T50" fmla="*/ 2147483646 w 761"/>
                <a:gd name="T51" fmla="*/ 2147483646 h 784"/>
                <a:gd name="T52" fmla="*/ 2147483646 w 761"/>
                <a:gd name="T53" fmla="*/ 2147483646 h 784"/>
                <a:gd name="T54" fmla="*/ 2147483646 w 761"/>
                <a:gd name="T55" fmla="*/ 2147483646 h 784"/>
                <a:gd name="T56" fmla="*/ 2147483646 w 761"/>
                <a:gd name="T57" fmla="*/ 2147483646 h 784"/>
                <a:gd name="T58" fmla="*/ 2147483646 w 761"/>
                <a:gd name="T59" fmla="*/ 2147483646 h 784"/>
                <a:gd name="T60" fmla="*/ 2147483646 w 761"/>
                <a:gd name="T61" fmla="*/ 2147483646 h 784"/>
                <a:gd name="T62" fmla="*/ 2147483646 w 761"/>
                <a:gd name="T63" fmla="*/ 2147483646 h 784"/>
                <a:gd name="T64" fmla="*/ 2147483646 w 761"/>
                <a:gd name="T65" fmla="*/ 2147483646 h 784"/>
                <a:gd name="T66" fmla="*/ 2147483646 w 761"/>
                <a:gd name="T67" fmla="*/ 2147483646 h 784"/>
                <a:gd name="T68" fmla="*/ 2147483646 w 761"/>
                <a:gd name="T69" fmla="*/ 2147483646 h 784"/>
                <a:gd name="T70" fmla="*/ 2147483646 w 761"/>
                <a:gd name="T71" fmla="*/ 2147483646 h 784"/>
                <a:gd name="T72" fmla="*/ 2147483646 w 761"/>
                <a:gd name="T73" fmla="*/ 2147483646 h 784"/>
                <a:gd name="T74" fmla="*/ 2147483646 w 761"/>
                <a:gd name="T75" fmla="*/ 2147483646 h 784"/>
                <a:gd name="T76" fmla="*/ 2147483646 w 761"/>
                <a:gd name="T77" fmla="*/ 2147483646 h 784"/>
                <a:gd name="T78" fmla="*/ 2147483646 w 761"/>
                <a:gd name="T79" fmla="*/ 2147483646 h 784"/>
                <a:gd name="T80" fmla="*/ 2147483646 w 761"/>
                <a:gd name="T81" fmla="*/ 2147483646 h 784"/>
                <a:gd name="T82" fmla="*/ 2147483646 w 761"/>
                <a:gd name="T83" fmla="*/ 2147483646 h 784"/>
                <a:gd name="T84" fmla="*/ 2147483646 w 761"/>
                <a:gd name="T85" fmla="*/ 2147483646 h 784"/>
                <a:gd name="T86" fmla="*/ 2147483646 w 761"/>
                <a:gd name="T87" fmla="*/ 2147483646 h 784"/>
                <a:gd name="T88" fmla="*/ 2147483646 w 761"/>
                <a:gd name="T89" fmla="*/ 2147483646 h 784"/>
                <a:gd name="T90" fmla="*/ 2147483646 w 761"/>
                <a:gd name="T91" fmla="*/ 2147483646 h 784"/>
                <a:gd name="T92" fmla="*/ 2147483646 w 761"/>
                <a:gd name="T93" fmla="*/ 2147483646 h 784"/>
                <a:gd name="T94" fmla="*/ 2147483646 w 761"/>
                <a:gd name="T95" fmla="*/ 2147483646 h 784"/>
                <a:gd name="T96" fmla="*/ 2147483646 w 761"/>
                <a:gd name="T97" fmla="*/ 2147483646 h 784"/>
                <a:gd name="T98" fmla="*/ 2147483646 w 761"/>
                <a:gd name="T99" fmla="*/ 2147483646 h 784"/>
                <a:gd name="T100" fmla="*/ 2147483646 w 761"/>
                <a:gd name="T101" fmla="*/ 2147483646 h 784"/>
                <a:gd name="T102" fmla="*/ 2147483646 w 761"/>
                <a:gd name="T103" fmla="*/ 2147483646 h 7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61"/>
                <a:gd name="T157" fmla="*/ 0 h 784"/>
                <a:gd name="T158" fmla="*/ 761 w 761"/>
                <a:gd name="T159" fmla="*/ 784 h 7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61" h="784">
                  <a:moveTo>
                    <a:pt x="761" y="691"/>
                  </a:moveTo>
                  <a:lnTo>
                    <a:pt x="761" y="691"/>
                  </a:lnTo>
                  <a:lnTo>
                    <a:pt x="745" y="677"/>
                  </a:lnTo>
                  <a:lnTo>
                    <a:pt x="497" y="445"/>
                  </a:lnTo>
                  <a:lnTo>
                    <a:pt x="322" y="283"/>
                  </a:lnTo>
                  <a:lnTo>
                    <a:pt x="158" y="134"/>
                  </a:lnTo>
                  <a:lnTo>
                    <a:pt x="130" y="110"/>
                  </a:lnTo>
                  <a:lnTo>
                    <a:pt x="124" y="104"/>
                  </a:lnTo>
                  <a:lnTo>
                    <a:pt x="76" y="62"/>
                  </a:lnTo>
                  <a:lnTo>
                    <a:pt x="28" y="20"/>
                  </a:lnTo>
                  <a:lnTo>
                    <a:pt x="12" y="6"/>
                  </a:lnTo>
                  <a:lnTo>
                    <a:pt x="2" y="0"/>
                  </a:lnTo>
                  <a:lnTo>
                    <a:pt x="0" y="2"/>
                  </a:lnTo>
                  <a:lnTo>
                    <a:pt x="0" y="4"/>
                  </a:lnTo>
                  <a:lnTo>
                    <a:pt x="4" y="12"/>
                  </a:lnTo>
                  <a:lnTo>
                    <a:pt x="14" y="24"/>
                  </a:lnTo>
                  <a:lnTo>
                    <a:pt x="40" y="56"/>
                  </a:lnTo>
                  <a:lnTo>
                    <a:pt x="112" y="138"/>
                  </a:lnTo>
                  <a:lnTo>
                    <a:pt x="140" y="168"/>
                  </a:lnTo>
                  <a:lnTo>
                    <a:pt x="142" y="172"/>
                  </a:lnTo>
                  <a:lnTo>
                    <a:pt x="294" y="339"/>
                  </a:lnTo>
                  <a:lnTo>
                    <a:pt x="459" y="517"/>
                  </a:lnTo>
                  <a:lnTo>
                    <a:pt x="693" y="769"/>
                  </a:lnTo>
                  <a:lnTo>
                    <a:pt x="707" y="784"/>
                  </a:lnTo>
                  <a:lnTo>
                    <a:pt x="715" y="782"/>
                  </a:lnTo>
                  <a:lnTo>
                    <a:pt x="721" y="779"/>
                  </a:lnTo>
                  <a:lnTo>
                    <a:pt x="727" y="773"/>
                  </a:lnTo>
                  <a:lnTo>
                    <a:pt x="737" y="765"/>
                  </a:lnTo>
                  <a:lnTo>
                    <a:pt x="745" y="751"/>
                  </a:lnTo>
                  <a:lnTo>
                    <a:pt x="753" y="737"/>
                  </a:lnTo>
                  <a:lnTo>
                    <a:pt x="757" y="723"/>
                  </a:lnTo>
                  <a:lnTo>
                    <a:pt x="761" y="711"/>
                  </a:lnTo>
                  <a:lnTo>
                    <a:pt x="761" y="701"/>
                  </a:lnTo>
                  <a:lnTo>
                    <a:pt x="761" y="6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16416" name="Freeform 406"/>
            <p:cNvSpPr>
              <a:spLocks/>
            </p:cNvSpPr>
            <p:nvPr/>
          </p:nvSpPr>
          <p:spPr bwMode="auto">
            <a:xfrm flipH="1">
              <a:off x="31663" y="560620"/>
              <a:ext cx="10555" cy="22971"/>
            </a:xfrm>
            <a:custGeom>
              <a:avLst/>
              <a:gdLst>
                <a:gd name="T0" fmla="*/ 2147483646 w 34"/>
                <a:gd name="T1" fmla="*/ 0 h 74"/>
                <a:gd name="T2" fmla="*/ 2147483646 w 34"/>
                <a:gd name="T3" fmla="*/ 0 h 74"/>
                <a:gd name="T4" fmla="*/ 2147483646 w 34"/>
                <a:gd name="T5" fmla="*/ 2147483646 h 74"/>
                <a:gd name="T6" fmla="*/ 0 w 34"/>
                <a:gd name="T7" fmla="*/ 2147483646 h 74"/>
                <a:gd name="T8" fmla="*/ 2147483646 w 34"/>
                <a:gd name="T9" fmla="*/ 2147483646 h 74"/>
                <a:gd name="T10" fmla="*/ 2147483646 w 34"/>
                <a:gd name="T11" fmla="*/ 2147483646 h 74"/>
                <a:gd name="T12" fmla="*/ 2147483646 w 34"/>
                <a:gd name="T13" fmla="*/ 2147483646 h 74"/>
                <a:gd name="T14" fmla="*/ 2147483646 w 34"/>
                <a:gd name="T15" fmla="*/ 2147483646 h 74"/>
                <a:gd name="T16" fmla="*/ 2147483646 w 34"/>
                <a:gd name="T17" fmla="*/ 2147483646 h 74"/>
                <a:gd name="T18" fmla="*/ 2147483646 w 34"/>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74"/>
                <a:gd name="T32" fmla="*/ 34 w 34"/>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74">
                  <a:moveTo>
                    <a:pt x="10" y="0"/>
                  </a:moveTo>
                  <a:lnTo>
                    <a:pt x="10" y="0"/>
                  </a:lnTo>
                  <a:lnTo>
                    <a:pt x="4" y="38"/>
                  </a:lnTo>
                  <a:lnTo>
                    <a:pt x="0" y="74"/>
                  </a:lnTo>
                  <a:lnTo>
                    <a:pt x="34" y="50"/>
                  </a:lnTo>
                  <a:lnTo>
                    <a:pt x="34" y="46"/>
                  </a:lnTo>
                  <a:lnTo>
                    <a:pt x="30" y="36"/>
                  </a:lnTo>
                  <a:lnTo>
                    <a:pt x="22" y="20"/>
                  </a:lnTo>
                  <a:lnTo>
                    <a:pt x="1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16417" name="Freeform 408"/>
            <p:cNvSpPr>
              <a:spLocks/>
            </p:cNvSpPr>
            <p:nvPr/>
          </p:nvSpPr>
          <p:spPr bwMode="auto">
            <a:xfrm flipH="1">
              <a:off x="0" y="512194"/>
              <a:ext cx="621" cy="621"/>
            </a:xfrm>
            <a:custGeom>
              <a:avLst/>
              <a:gdLst>
                <a:gd name="T0" fmla="*/ 0 w 621"/>
                <a:gd name="T1" fmla="*/ 0 h 2"/>
                <a:gd name="T2" fmla="*/ 0 w 621"/>
                <a:gd name="T3" fmla="*/ 0 h 2"/>
                <a:gd name="T4" fmla="*/ 0 w 621"/>
                <a:gd name="T5" fmla="*/ 0 h 2"/>
                <a:gd name="T6" fmla="*/ 0 w 621"/>
                <a:gd name="T7" fmla="*/ 0 h 2"/>
                <a:gd name="T8" fmla="*/ 0 w 621"/>
                <a:gd name="T9" fmla="*/ 2147483646 h 2"/>
                <a:gd name="T10" fmla="*/ 0 w 621"/>
                <a:gd name="T11" fmla="*/ 2147483646 h 2"/>
                <a:gd name="T12" fmla="*/ 0 w 621"/>
                <a:gd name="T13" fmla="*/ 0 h 2"/>
                <a:gd name="T14" fmla="*/ 0 60000 65536"/>
                <a:gd name="T15" fmla="*/ 0 60000 65536"/>
                <a:gd name="T16" fmla="*/ 0 60000 65536"/>
                <a:gd name="T17" fmla="*/ 0 60000 65536"/>
                <a:gd name="T18" fmla="*/ 0 60000 65536"/>
                <a:gd name="T19" fmla="*/ 0 60000 65536"/>
                <a:gd name="T20" fmla="*/ 0 60000 65536"/>
                <a:gd name="T21" fmla="*/ 0 w 621"/>
                <a:gd name="T22" fmla="*/ 0 h 2"/>
                <a:gd name="T23" fmla="*/ 621 w 62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1" h="2">
                  <a:moveTo>
                    <a:pt x="0" y="0"/>
                  </a:moveTo>
                  <a:lnTo>
                    <a:pt x="0" y="0"/>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16418" name="Freeform 409"/>
            <p:cNvSpPr>
              <a:spLocks/>
            </p:cNvSpPr>
            <p:nvPr/>
          </p:nvSpPr>
          <p:spPr bwMode="auto">
            <a:xfrm flipH="1">
              <a:off x="0" y="512194"/>
              <a:ext cx="621" cy="621"/>
            </a:xfrm>
            <a:custGeom>
              <a:avLst/>
              <a:gdLst>
                <a:gd name="T0" fmla="*/ 0 w 621"/>
                <a:gd name="T1" fmla="*/ 0 h 2"/>
                <a:gd name="T2" fmla="*/ 0 w 621"/>
                <a:gd name="T3" fmla="*/ 0 h 2"/>
                <a:gd name="T4" fmla="*/ 0 w 621"/>
                <a:gd name="T5" fmla="*/ 0 h 2"/>
                <a:gd name="T6" fmla="*/ 0 w 621"/>
                <a:gd name="T7" fmla="*/ 0 h 2"/>
                <a:gd name="T8" fmla="*/ 0 w 621"/>
                <a:gd name="T9" fmla="*/ 2147483646 h 2"/>
                <a:gd name="T10" fmla="*/ 0 w 621"/>
                <a:gd name="T11" fmla="*/ 2147483646 h 2"/>
                <a:gd name="T12" fmla="*/ 0 w 621"/>
                <a:gd name="T13" fmla="*/ 0 h 2"/>
                <a:gd name="T14" fmla="*/ 0 60000 65536"/>
                <a:gd name="T15" fmla="*/ 0 60000 65536"/>
                <a:gd name="T16" fmla="*/ 0 60000 65536"/>
                <a:gd name="T17" fmla="*/ 0 60000 65536"/>
                <a:gd name="T18" fmla="*/ 0 60000 65536"/>
                <a:gd name="T19" fmla="*/ 0 60000 65536"/>
                <a:gd name="T20" fmla="*/ 0 60000 65536"/>
                <a:gd name="T21" fmla="*/ 0 w 621"/>
                <a:gd name="T22" fmla="*/ 0 h 2"/>
                <a:gd name="T23" fmla="*/ 621 w 62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1" h="2">
                  <a:moveTo>
                    <a:pt x="0" y="0"/>
                  </a:moveTo>
                  <a:lnTo>
                    <a:pt x="0" y="0"/>
                  </a:lnTo>
                  <a:lnTo>
                    <a:pt x="0" y="2"/>
                  </a:ln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grpSp>
      <p:sp>
        <p:nvSpPr>
          <p:cNvPr id="16402" name="TextBox 13"/>
          <p:cNvSpPr txBox="1">
            <a:spLocks noChangeArrowheads="1"/>
          </p:cNvSpPr>
          <p:nvPr/>
        </p:nvSpPr>
        <p:spPr bwMode="auto">
          <a:xfrm>
            <a:off x="2590800" y="2181225"/>
            <a:ext cx="1746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800">
                <a:latin typeface="微软雅黑" panose="020B0503020204020204" pitchFamily="34" charset="-122"/>
                <a:ea typeface="微软雅黑" panose="020B0503020204020204" pitchFamily="34" charset="-122"/>
              </a:rPr>
              <a:t>信用体系方面</a:t>
            </a:r>
            <a:endParaRPr lang="en-US" altLang="zh-CN" sz="1800" b="1">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403" name="TextBox 13"/>
          <p:cNvSpPr txBox="1">
            <a:spLocks noChangeArrowheads="1"/>
          </p:cNvSpPr>
          <p:nvPr/>
        </p:nvSpPr>
        <p:spPr bwMode="auto">
          <a:xfrm>
            <a:off x="7753350" y="2333625"/>
            <a:ext cx="1873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800">
                <a:latin typeface="微软雅黑" panose="020B0503020204020204" pitchFamily="34" charset="-122"/>
                <a:ea typeface="微软雅黑" panose="020B0503020204020204" pitchFamily="34" charset="-122"/>
              </a:rPr>
              <a:t>网络支付方面</a:t>
            </a:r>
            <a:endParaRPr lang="en-US" altLang="zh-CN" sz="1800" b="1">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404" name="TextBox 13"/>
          <p:cNvSpPr txBox="1">
            <a:spLocks noChangeArrowheads="1"/>
          </p:cNvSpPr>
          <p:nvPr/>
        </p:nvSpPr>
        <p:spPr bwMode="auto">
          <a:xfrm>
            <a:off x="2641600" y="5064125"/>
            <a:ext cx="1758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800">
                <a:latin typeface="微软雅黑" panose="020B0503020204020204" pitchFamily="34" charset="-122"/>
                <a:ea typeface="微软雅黑" panose="020B0503020204020204" pitchFamily="34" charset="-122"/>
              </a:rPr>
              <a:t>安全交易方面</a:t>
            </a:r>
            <a:endParaRPr lang="en-US" altLang="zh-CN" sz="1800" b="1">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405" name="TextBox 13"/>
          <p:cNvSpPr txBox="1">
            <a:spLocks noChangeArrowheads="1"/>
          </p:cNvSpPr>
          <p:nvPr/>
        </p:nvSpPr>
        <p:spPr bwMode="auto">
          <a:xfrm>
            <a:off x="7740650" y="4937125"/>
            <a:ext cx="1497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800">
                <a:latin typeface="微软雅黑" panose="020B0503020204020204" pitchFamily="34" charset="-122"/>
                <a:ea typeface="微软雅黑" panose="020B0503020204020204" pitchFamily="34" charset="-122"/>
              </a:rPr>
              <a:t>物流方面</a:t>
            </a:r>
            <a:endParaRPr lang="en-US" altLang="zh-CN" sz="1800" b="1">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406" name="矩形 43"/>
          <p:cNvSpPr>
            <a:spLocks noChangeArrowheads="1"/>
          </p:cNvSpPr>
          <p:nvPr/>
        </p:nvSpPr>
        <p:spPr bwMode="auto">
          <a:xfrm>
            <a:off x="4424363" y="5772150"/>
            <a:ext cx="31670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sz="1800">
                <a:latin typeface="微软雅黑" panose="020B0503020204020204" pitchFamily="34" charset="-122"/>
                <a:ea typeface="微软雅黑" panose="020B0503020204020204" pitchFamily="34" charset="-122"/>
              </a:rPr>
              <a:t>C2C</a:t>
            </a:r>
            <a:r>
              <a:rPr lang="zh-CN" altLang="en-US" sz="1800">
                <a:latin typeface="微软雅黑" panose="020B0503020204020204" pitchFamily="34" charset="-122"/>
                <a:ea typeface="微软雅黑" panose="020B0503020204020204" pitchFamily="34" charset="-122"/>
              </a:rPr>
              <a:t>电子商务模式存在的问题</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文本框 10"/>
          <p:cNvSpPr txBox="1">
            <a:spLocks noChangeArrowheads="1"/>
          </p:cNvSpPr>
          <p:nvPr/>
        </p:nvSpPr>
        <p:spPr bwMode="auto">
          <a:xfrm>
            <a:off x="174625" y="220663"/>
            <a:ext cx="1157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a:latin typeface="微软雅黑" panose="020B0503020204020204" pitchFamily="34" charset="-122"/>
                <a:ea typeface="微软雅黑" panose="020B0503020204020204" pitchFamily="34" charset="-122"/>
              </a:rPr>
              <a:t>任务一相关知识</a:t>
            </a:r>
            <a:r>
              <a:rPr lang="en-US" altLang="zh-CN" sz="2400" b="1">
                <a:latin typeface="微软雅黑" panose="020B0503020204020204" pitchFamily="34" charset="-122"/>
                <a:ea typeface="微软雅黑" panose="020B0503020204020204" pitchFamily="34" charset="-122"/>
              </a:rPr>
              <a:t>——2</a:t>
            </a:r>
            <a:r>
              <a:rPr lang="zh-CN" altLang="en-US" sz="2400" b="1">
                <a:latin typeface="微软雅黑" panose="020B0503020204020204" pitchFamily="34" charset="-122"/>
                <a:ea typeface="微软雅黑" panose="020B0503020204020204" pitchFamily="34" charset="-122"/>
              </a:rPr>
              <a:t>、</a:t>
            </a:r>
            <a:r>
              <a:rPr lang="en-US" altLang="zh-CN" sz="2400" b="1">
                <a:latin typeface="微软雅黑" panose="020B0503020204020204" pitchFamily="34" charset="-122"/>
                <a:ea typeface="微软雅黑" panose="020B0503020204020204" pitchFamily="34" charset="-122"/>
              </a:rPr>
              <a:t>C2C</a:t>
            </a:r>
            <a:r>
              <a:rPr lang="zh-CN" altLang="en-US" sz="2400" b="1">
                <a:latin typeface="微软雅黑" panose="020B0503020204020204" pitchFamily="34" charset="-122"/>
                <a:ea typeface="微软雅黑" panose="020B0503020204020204" pitchFamily="34" charset="-122"/>
              </a:rPr>
              <a:t>电子商务模式分析</a:t>
            </a:r>
          </a:p>
        </p:txBody>
      </p:sp>
      <p:sp>
        <p:nvSpPr>
          <p:cNvPr id="17411"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7412" name="Rectangle 4"/>
          <p:cNvSpPr>
            <a:spLocks noChangeArrowheads="1"/>
          </p:cNvSpPr>
          <p:nvPr/>
        </p:nvSpPr>
        <p:spPr bwMode="auto">
          <a:xfrm>
            <a:off x="1350963" y="1968500"/>
            <a:ext cx="6273800" cy="3736975"/>
          </a:xfrm>
          <a:prstGeom prst="rect">
            <a:avLst/>
          </a:prstGeom>
          <a:solidFill>
            <a:srgbClr val="FFFFFF"/>
          </a:solidFill>
          <a:ln w="9525">
            <a:solidFill>
              <a:srgbClr val="ADBACA"/>
            </a:solidFill>
            <a:bevel/>
            <a:headEnd/>
            <a:tailEnd/>
          </a:ln>
        </p:spPr>
        <p:txBody>
          <a:bodyPr lIns="121682" tIns="60841" rIns="121682" bIns="60841"/>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pPr>
            <a:endParaRPr lang="en-US" altLang="zh-CN" sz="1100" b="1">
              <a:solidFill>
                <a:srgbClr val="000000"/>
              </a:solidFill>
              <a:latin typeface="Arial" panose="020B0604020202020204" pitchFamily="34" charset="0"/>
              <a:ea typeface="微软雅黑" panose="020B0503020204020204" pitchFamily="34" charset="-122"/>
            </a:endParaRPr>
          </a:p>
          <a:p>
            <a:pPr eaLnBrk="1" hangingPunct="1">
              <a:lnSpc>
                <a:spcPct val="150000"/>
              </a:lnSpc>
              <a:spcBef>
                <a:spcPct val="0"/>
              </a:spcBef>
              <a:buFont typeface="Arial" panose="020B0604020202020204" pitchFamily="34" charset="0"/>
              <a:buNone/>
            </a:pPr>
            <a:r>
              <a:rPr lang="zh-CN" altLang="en-US" b="1">
                <a:solidFill>
                  <a:srgbClr val="000000"/>
                </a:solidFill>
                <a:latin typeface="Arial" panose="020B0604020202020204" pitchFamily="34" charset="0"/>
                <a:ea typeface="微软雅黑" panose="020B0503020204020204" pitchFamily="34" charset="-122"/>
              </a:rPr>
              <a:t>想一想：</a:t>
            </a:r>
            <a:endParaRPr lang="en-US" altLang="zh-CN" b="1">
              <a:solidFill>
                <a:srgbClr val="000000"/>
              </a:solidFill>
              <a:latin typeface="Arial" panose="020B0604020202020204" pitchFamily="34" charset="0"/>
              <a:ea typeface="微软雅黑" panose="020B0503020204020204" pitchFamily="34" charset="-122"/>
            </a:endParaRPr>
          </a:p>
          <a:p>
            <a:pPr eaLnBrk="1" hangingPunct="1">
              <a:lnSpc>
                <a:spcPct val="150000"/>
              </a:lnSpc>
              <a:spcBef>
                <a:spcPct val="0"/>
              </a:spcBef>
              <a:buFontTx/>
              <a:buNone/>
            </a:pPr>
            <a:r>
              <a:rPr lang="zh-CN" altLang="en-US" sz="2000">
                <a:solidFill>
                  <a:srgbClr val="000000"/>
                </a:solidFill>
                <a:latin typeface="Arial" panose="020B0604020202020204" pitchFamily="34" charset="0"/>
                <a:ea typeface="微软雅黑" panose="020B0503020204020204" pitchFamily="34" charset="-122"/>
              </a:rPr>
              <a:t>        通常意义上，我们认为个人卖家基于电子商务平台销售产品和服务给个人消费者即</a:t>
            </a:r>
            <a:r>
              <a:rPr lang="en-US" altLang="en-US" sz="2000">
                <a:solidFill>
                  <a:srgbClr val="000000"/>
                </a:solidFill>
                <a:latin typeface="Arial" panose="020B0604020202020204" pitchFamily="34" charset="0"/>
                <a:ea typeface="微软雅黑" panose="020B0503020204020204" pitchFamily="34" charset="-122"/>
              </a:rPr>
              <a:t>C2C</a:t>
            </a:r>
            <a:r>
              <a:rPr lang="zh-CN" altLang="en-US" sz="2000">
                <a:solidFill>
                  <a:srgbClr val="000000"/>
                </a:solidFill>
                <a:latin typeface="Arial" panose="020B0604020202020204" pitchFamily="34" charset="0"/>
                <a:ea typeface="微软雅黑" panose="020B0503020204020204" pitchFamily="34" charset="-122"/>
              </a:rPr>
              <a:t>电子商务。随着电子商务的发展，</a:t>
            </a:r>
            <a:r>
              <a:rPr lang="en-US" altLang="en-US" sz="2000">
                <a:solidFill>
                  <a:srgbClr val="000000"/>
                </a:solidFill>
                <a:latin typeface="Arial" panose="020B0604020202020204" pitchFamily="34" charset="0"/>
                <a:ea typeface="微软雅黑" panose="020B0503020204020204" pitchFamily="34" charset="-122"/>
              </a:rPr>
              <a:t>C2C</a:t>
            </a:r>
            <a:r>
              <a:rPr lang="zh-CN" altLang="en-US" sz="2000">
                <a:solidFill>
                  <a:srgbClr val="000000"/>
                </a:solidFill>
                <a:latin typeface="Arial" panose="020B0604020202020204" pitchFamily="34" charset="0"/>
                <a:ea typeface="微软雅黑" panose="020B0503020204020204" pitchFamily="34" charset="-122"/>
              </a:rPr>
              <a:t>电子商务的内涵也发生了很大的变化，除了上述几种新兴</a:t>
            </a:r>
            <a:r>
              <a:rPr lang="en-US" altLang="en-US" sz="2000">
                <a:solidFill>
                  <a:srgbClr val="000000"/>
                </a:solidFill>
                <a:latin typeface="Arial" panose="020B0604020202020204" pitchFamily="34" charset="0"/>
                <a:ea typeface="微软雅黑" panose="020B0503020204020204" pitchFamily="34" charset="-122"/>
              </a:rPr>
              <a:t>C2C</a:t>
            </a:r>
            <a:r>
              <a:rPr lang="zh-CN" altLang="en-US" sz="2000">
                <a:solidFill>
                  <a:srgbClr val="000000"/>
                </a:solidFill>
                <a:latin typeface="Arial" panose="020B0604020202020204" pitchFamily="34" charset="0"/>
                <a:ea typeface="微软雅黑" panose="020B0503020204020204" pitchFamily="34" charset="-122"/>
              </a:rPr>
              <a:t>模式之外，你觉得还有哪些创新的</a:t>
            </a:r>
            <a:r>
              <a:rPr lang="en-US" altLang="en-US" sz="2000">
                <a:solidFill>
                  <a:srgbClr val="000000"/>
                </a:solidFill>
                <a:latin typeface="Arial" panose="020B0604020202020204" pitchFamily="34" charset="0"/>
                <a:ea typeface="微软雅黑" panose="020B0503020204020204" pitchFamily="34" charset="-122"/>
              </a:rPr>
              <a:t>C2C</a:t>
            </a:r>
            <a:r>
              <a:rPr lang="zh-CN" altLang="en-US" sz="2000">
                <a:solidFill>
                  <a:srgbClr val="000000"/>
                </a:solidFill>
                <a:latin typeface="Arial" panose="020B0604020202020204" pitchFamily="34" charset="0"/>
                <a:ea typeface="微软雅黑" panose="020B0503020204020204" pitchFamily="34" charset="-122"/>
              </a:rPr>
              <a:t>应用？</a:t>
            </a:r>
          </a:p>
          <a:p>
            <a:pPr eaLnBrk="1" hangingPunct="1">
              <a:lnSpc>
                <a:spcPct val="150000"/>
              </a:lnSpc>
              <a:spcBef>
                <a:spcPct val="0"/>
              </a:spcBef>
              <a:buFont typeface="Arial" panose="020B0604020202020204" pitchFamily="34" charset="0"/>
              <a:buNone/>
            </a:pPr>
            <a:endParaRPr lang="zh-CN" altLang="zh-CN" sz="2000">
              <a:solidFill>
                <a:srgbClr val="000000"/>
              </a:solidFill>
              <a:latin typeface="Arial" panose="020B0604020202020204" pitchFamily="34" charset="0"/>
              <a:ea typeface="微软雅黑" panose="020B0503020204020204" pitchFamily="34" charset="-122"/>
            </a:endParaRPr>
          </a:p>
        </p:txBody>
      </p:sp>
      <p:sp>
        <p:nvSpPr>
          <p:cNvPr id="17413" name="Oval 5"/>
          <p:cNvSpPr>
            <a:spLocks noChangeAspect="1" noChangeArrowheads="1"/>
          </p:cNvSpPr>
          <p:nvPr/>
        </p:nvSpPr>
        <p:spPr bwMode="auto">
          <a:xfrm>
            <a:off x="922338" y="1374775"/>
            <a:ext cx="857250" cy="857250"/>
          </a:xfrm>
          <a:prstGeom prst="ellipse">
            <a:avLst/>
          </a:prstGeom>
          <a:solidFill>
            <a:srgbClr val="4886D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3100">
              <a:solidFill>
                <a:srgbClr val="FFFFFF"/>
              </a:solidFill>
            </a:endParaRPr>
          </a:p>
        </p:txBody>
      </p:sp>
      <p:sp>
        <p:nvSpPr>
          <p:cNvPr id="17414" name="Freeform 59"/>
          <p:cNvSpPr>
            <a:spLocks noEditPoints="1"/>
          </p:cNvSpPr>
          <p:nvPr/>
        </p:nvSpPr>
        <p:spPr bwMode="auto">
          <a:xfrm>
            <a:off x="1158875" y="1639888"/>
            <a:ext cx="384175" cy="328612"/>
          </a:xfrm>
          <a:custGeom>
            <a:avLst/>
            <a:gdLst>
              <a:gd name="T0" fmla="*/ 2147483646 w 64"/>
              <a:gd name="T1" fmla="*/ 2147483646 h 55"/>
              <a:gd name="T2" fmla="*/ 2147483646 w 64"/>
              <a:gd name="T3" fmla="*/ 2147483646 h 55"/>
              <a:gd name="T4" fmla="*/ 2147483646 w 64"/>
              <a:gd name="T5" fmla="*/ 2147483646 h 55"/>
              <a:gd name="T6" fmla="*/ 2147483646 w 64"/>
              <a:gd name="T7" fmla="*/ 2147483646 h 55"/>
              <a:gd name="T8" fmla="*/ 2147483646 w 64"/>
              <a:gd name="T9" fmla="*/ 2147483646 h 55"/>
              <a:gd name="T10" fmla="*/ 2147483646 w 64"/>
              <a:gd name="T11" fmla="*/ 2147483646 h 55"/>
              <a:gd name="T12" fmla="*/ 2147483646 w 64"/>
              <a:gd name="T13" fmla="*/ 2147483646 h 55"/>
              <a:gd name="T14" fmla="*/ 2147483646 w 64"/>
              <a:gd name="T15" fmla="*/ 2147483646 h 55"/>
              <a:gd name="T16" fmla="*/ 2147483646 w 64"/>
              <a:gd name="T17" fmla="*/ 2147483646 h 55"/>
              <a:gd name="T18" fmla="*/ 0 w 64"/>
              <a:gd name="T19" fmla="*/ 2147483646 h 55"/>
              <a:gd name="T20" fmla="*/ 2147483646 w 64"/>
              <a:gd name="T21" fmla="*/ 0 h 55"/>
              <a:gd name="T22" fmla="*/ 2147483646 w 64"/>
              <a:gd name="T23" fmla="*/ 2147483646 h 55"/>
              <a:gd name="T24" fmla="*/ 2147483646 w 64"/>
              <a:gd name="T25" fmla="*/ 2147483646 h 55"/>
              <a:gd name="T26" fmla="*/ 2147483646 w 64"/>
              <a:gd name="T27" fmla="*/ 2147483646 h 55"/>
              <a:gd name="T28" fmla="*/ 2147483646 w 64"/>
              <a:gd name="T29" fmla="*/ 2147483646 h 55"/>
              <a:gd name="T30" fmla="*/ 2147483646 w 64"/>
              <a:gd name="T31" fmla="*/ 2147483646 h 55"/>
              <a:gd name="T32" fmla="*/ 2147483646 w 64"/>
              <a:gd name="T33" fmla="*/ 2147483646 h 55"/>
              <a:gd name="T34" fmla="*/ 2147483646 w 64"/>
              <a:gd name="T35" fmla="*/ 2147483646 h 55"/>
              <a:gd name="T36" fmla="*/ 2147483646 w 64"/>
              <a:gd name="T37" fmla="*/ 2147483646 h 55"/>
              <a:gd name="T38" fmla="*/ 2147483646 w 64"/>
              <a:gd name="T39" fmla="*/ 2147483646 h 55"/>
              <a:gd name="T40" fmla="*/ 2147483646 w 64"/>
              <a:gd name="T41" fmla="*/ 2147483646 h 55"/>
              <a:gd name="T42" fmla="*/ 2147483646 w 64"/>
              <a:gd name="T43" fmla="*/ 2147483646 h 55"/>
              <a:gd name="T44" fmla="*/ 2147483646 w 64"/>
              <a:gd name="T45" fmla="*/ 2147483646 h 55"/>
              <a:gd name="T46" fmla="*/ 2147483646 w 64"/>
              <a:gd name="T47" fmla="*/ 2147483646 h 55"/>
              <a:gd name="T48" fmla="*/ 2147483646 w 64"/>
              <a:gd name="T49" fmla="*/ 2147483646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55"/>
              <a:gd name="T77" fmla="*/ 64 w 64"/>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55">
                <a:moveTo>
                  <a:pt x="32" y="46"/>
                </a:moveTo>
                <a:cubicBezTo>
                  <a:pt x="30" y="46"/>
                  <a:pt x="28" y="46"/>
                  <a:pt x="27" y="46"/>
                </a:cubicBezTo>
                <a:cubicBezTo>
                  <a:pt x="22" y="50"/>
                  <a:pt x="16" y="53"/>
                  <a:pt x="10" y="55"/>
                </a:cubicBezTo>
                <a:cubicBezTo>
                  <a:pt x="9" y="55"/>
                  <a:pt x="7" y="55"/>
                  <a:pt x="6" y="55"/>
                </a:cubicBezTo>
                <a:cubicBezTo>
                  <a:pt x="6" y="55"/>
                  <a:pt x="6" y="55"/>
                  <a:pt x="6" y="55"/>
                </a:cubicBezTo>
                <a:cubicBezTo>
                  <a:pt x="5" y="55"/>
                  <a:pt x="5" y="55"/>
                  <a:pt x="4" y="54"/>
                </a:cubicBezTo>
                <a:cubicBezTo>
                  <a:pt x="4" y="54"/>
                  <a:pt x="4" y="54"/>
                  <a:pt x="4" y="54"/>
                </a:cubicBezTo>
                <a:cubicBezTo>
                  <a:pt x="4" y="53"/>
                  <a:pt x="5" y="53"/>
                  <a:pt x="5" y="52"/>
                </a:cubicBezTo>
                <a:cubicBezTo>
                  <a:pt x="8" y="49"/>
                  <a:pt x="10" y="47"/>
                  <a:pt x="12" y="41"/>
                </a:cubicBezTo>
                <a:cubicBezTo>
                  <a:pt x="4" y="37"/>
                  <a:pt x="0" y="31"/>
                  <a:pt x="0" y="23"/>
                </a:cubicBezTo>
                <a:cubicBezTo>
                  <a:pt x="0" y="11"/>
                  <a:pt x="14" y="0"/>
                  <a:pt x="32" y="0"/>
                </a:cubicBezTo>
                <a:cubicBezTo>
                  <a:pt x="49" y="0"/>
                  <a:pt x="64" y="11"/>
                  <a:pt x="64" y="23"/>
                </a:cubicBezTo>
                <a:cubicBezTo>
                  <a:pt x="64" y="36"/>
                  <a:pt x="49" y="46"/>
                  <a:pt x="32" y="46"/>
                </a:cubicBezTo>
                <a:close/>
                <a:moveTo>
                  <a:pt x="4" y="23"/>
                </a:moveTo>
                <a:cubicBezTo>
                  <a:pt x="4" y="29"/>
                  <a:pt x="8" y="34"/>
                  <a:pt x="14" y="37"/>
                </a:cubicBezTo>
                <a:cubicBezTo>
                  <a:pt x="17" y="39"/>
                  <a:pt x="17" y="39"/>
                  <a:pt x="17" y="39"/>
                </a:cubicBezTo>
                <a:cubicBezTo>
                  <a:pt x="16" y="42"/>
                  <a:pt x="16" y="42"/>
                  <a:pt x="16" y="42"/>
                </a:cubicBezTo>
                <a:cubicBezTo>
                  <a:pt x="16" y="45"/>
                  <a:pt x="15" y="47"/>
                  <a:pt x="14" y="49"/>
                </a:cubicBezTo>
                <a:cubicBezTo>
                  <a:pt x="17" y="47"/>
                  <a:pt x="21" y="45"/>
                  <a:pt x="24" y="42"/>
                </a:cubicBezTo>
                <a:cubicBezTo>
                  <a:pt x="25" y="41"/>
                  <a:pt x="25" y="41"/>
                  <a:pt x="25" y="41"/>
                </a:cubicBezTo>
                <a:cubicBezTo>
                  <a:pt x="27" y="41"/>
                  <a:pt x="27" y="41"/>
                  <a:pt x="27" y="41"/>
                </a:cubicBezTo>
                <a:cubicBezTo>
                  <a:pt x="29" y="42"/>
                  <a:pt x="30" y="42"/>
                  <a:pt x="32" y="42"/>
                </a:cubicBezTo>
                <a:cubicBezTo>
                  <a:pt x="47" y="42"/>
                  <a:pt x="59" y="33"/>
                  <a:pt x="59" y="23"/>
                </a:cubicBezTo>
                <a:cubicBezTo>
                  <a:pt x="59" y="13"/>
                  <a:pt x="47" y="5"/>
                  <a:pt x="32" y="5"/>
                </a:cubicBezTo>
                <a:cubicBezTo>
                  <a:pt x="17" y="5"/>
                  <a:pt x="4" y="13"/>
                  <a:pt x="4"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pic>
        <p:nvPicPr>
          <p:cNvPr id="17415" name="图片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6850" y="1050925"/>
            <a:ext cx="4148138"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本框 10"/>
          <p:cNvSpPr txBox="1">
            <a:spLocks noChangeArrowheads="1"/>
          </p:cNvSpPr>
          <p:nvPr/>
        </p:nvSpPr>
        <p:spPr bwMode="auto">
          <a:xfrm>
            <a:off x="174625" y="220663"/>
            <a:ext cx="11530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dirty="0">
                <a:latin typeface="微软雅黑" panose="020B0503020204020204" pitchFamily="34" charset="-122"/>
                <a:ea typeface="微软雅黑" panose="020B0503020204020204" pitchFamily="34" charset="-122"/>
              </a:rPr>
              <a:t>任务一相关知识</a:t>
            </a:r>
            <a:r>
              <a:rPr lang="en-US" altLang="zh-CN" sz="2400" b="1" dirty="0">
                <a:latin typeface="微软雅黑" panose="020B0503020204020204" pitchFamily="34" charset="-122"/>
                <a:ea typeface="微软雅黑" panose="020B0503020204020204" pitchFamily="34" charset="-122"/>
              </a:rPr>
              <a:t>——3</a:t>
            </a:r>
            <a:r>
              <a:rPr lang="zh-CN" altLang="en-US" sz="2400" b="1" dirty="0">
                <a:latin typeface="微软雅黑" panose="020B0503020204020204" pitchFamily="34" charset="-122"/>
                <a:ea typeface="微软雅黑" panose="020B0503020204020204" pitchFamily="34" charset="-122"/>
              </a:rPr>
              <a:t>、典型</a:t>
            </a:r>
            <a:r>
              <a:rPr lang="en-US" altLang="zh-CN" sz="2400" b="1" dirty="0">
                <a:latin typeface="微软雅黑" panose="020B0503020204020204" pitchFamily="34" charset="-122"/>
                <a:ea typeface="微软雅黑" panose="020B0503020204020204" pitchFamily="34" charset="-122"/>
              </a:rPr>
              <a:t>C2C</a:t>
            </a:r>
            <a:r>
              <a:rPr lang="zh-CN" altLang="en-US" sz="2400" b="1" dirty="0">
                <a:latin typeface="微软雅黑" panose="020B0503020204020204" pitchFamily="34" charset="-122"/>
                <a:ea typeface="微软雅黑" panose="020B0503020204020204" pitchFamily="34" charset="-122"/>
              </a:rPr>
              <a:t>电子商务平台案例分析</a:t>
            </a:r>
          </a:p>
        </p:txBody>
      </p:sp>
      <p:sp>
        <p:nvSpPr>
          <p:cNvPr id="10243"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 name="文本框 1">
            <a:extLst>
              <a:ext uri="{FF2B5EF4-FFF2-40B4-BE49-F238E27FC236}">
                <a16:creationId xmlns:a16="http://schemas.microsoft.com/office/drawing/2014/main" id="{553AD307-5CEC-CD67-7D1B-DDA11C555D87}"/>
              </a:ext>
            </a:extLst>
          </p:cNvPr>
          <p:cNvSpPr txBox="1"/>
          <p:nvPr/>
        </p:nvSpPr>
        <p:spPr>
          <a:xfrm>
            <a:off x="1333500" y="1020445"/>
            <a:ext cx="10031095" cy="1938020"/>
          </a:xfrm>
          <a:prstGeom prst="rect">
            <a:avLst/>
          </a:prstGeom>
          <a:noFill/>
          <a:ln w="9525">
            <a:noFill/>
          </a:ln>
        </p:spPr>
        <p:txBody>
          <a:bodyPr wrap="square">
            <a:spAutoFit/>
          </a:bodyPr>
          <a:lstStyle/>
          <a:p>
            <a:pPr indent="0" fontAlgn="auto"/>
            <a:r>
              <a:rPr lang="en-US" altLang="zh-CN" sz="2000" b="1" dirty="0">
                <a:latin typeface="Arial" panose="020B0604020202020204" pitchFamily="34" charset="0"/>
                <a:ea typeface="黑体" panose="02010609060101010101" charset="-122"/>
              </a:rPr>
              <a:t>1</a:t>
            </a:r>
            <a:r>
              <a:rPr lang="zh-CN" sz="2000" b="1" dirty="0">
                <a:latin typeface="Arial" panose="020B0604020202020204" pitchFamily="34" charset="0"/>
                <a:ea typeface="黑体" panose="02010609060101010101" charset="-122"/>
              </a:rPr>
              <a:t>．</a:t>
            </a:r>
            <a:r>
              <a:rPr sz="2000" b="1" dirty="0" err="1">
                <a:latin typeface="Arial" panose="020B0604020202020204" pitchFamily="34" charset="0"/>
                <a:ea typeface="黑体" panose="02010609060101010101" charset="-122"/>
              </a:rPr>
              <a:t>淘宝网（www.taobao.com</a:t>
            </a:r>
            <a:r>
              <a:rPr sz="2000" b="1" dirty="0">
                <a:latin typeface="Arial" panose="020B0604020202020204" pitchFamily="34" charset="0"/>
                <a:ea typeface="黑体" panose="02010609060101010101" charset="-122"/>
              </a:rPr>
              <a:t>）</a:t>
            </a:r>
          </a:p>
          <a:p>
            <a:pPr indent="0" fontAlgn="auto"/>
            <a:r>
              <a:rPr sz="2000" dirty="0"/>
              <a:t>淘宝网是2003年5月由阿里巴巴集团投资1亿人民币创办，目前是中国大陆地区最受欢迎的网购零售平台之一，目前是亚洲第一大网络零售商圈。淘宝网主要促进C2C网上交易，个人或小企业卖家均可在淘宝网开设网上商店，面向中国内地、香港、澳门、台湾以及海外其他国家的消费者。卖家售卖全新或二手商品皆可，也可以选择以定价形式或拍卖形式售货</a:t>
            </a:r>
          </a:p>
        </p:txBody>
      </p:sp>
      <p:pic>
        <p:nvPicPr>
          <p:cNvPr id="3" name="图片 2">
            <a:extLst>
              <a:ext uri="{FF2B5EF4-FFF2-40B4-BE49-F238E27FC236}">
                <a16:creationId xmlns:a16="http://schemas.microsoft.com/office/drawing/2014/main" id="{62FD9E67-325C-3761-8E13-EFE1F10BA452}"/>
              </a:ext>
            </a:extLst>
          </p:cNvPr>
          <p:cNvPicPr>
            <a:picLocks noChangeAspect="1"/>
          </p:cNvPicPr>
          <p:nvPr/>
        </p:nvPicPr>
        <p:blipFill>
          <a:blip r:embed="rId2"/>
          <a:stretch>
            <a:fillRect/>
          </a:stretch>
        </p:blipFill>
        <p:spPr>
          <a:xfrm>
            <a:off x="4770755" y="2706370"/>
            <a:ext cx="6877685" cy="3869690"/>
          </a:xfrm>
          <a:prstGeom prst="rect">
            <a:avLst/>
          </a:prstGeom>
          <a:noFill/>
          <a:ln w="9525">
            <a:noFill/>
          </a:ln>
        </p:spPr>
      </p:pic>
    </p:spTree>
    <p:extLst>
      <p:ext uri="{BB962C8B-B14F-4D97-AF65-F5344CB8AC3E}">
        <p14:creationId xmlns:p14="http://schemas.microsoft.com/office/powerpoint/2010/main" val="3469996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本框 10"/>
          <p:cNvSpPr txBox="1">
            <a:spLocks noChangeArrowheads="1"/>
          </p:cNvSpPr>
          <p:nvPr/>
        </p:nvSpPr>
        <p:spPr bwMode="auto">
          <a:xfrm>
            <a:off x="174625" y="220663"/>
            <a:ext cx="11530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dirty="0">
                <a:latin typeface="微软雅黑" panose="020B0503020204020204" pitchFamily="34" charset="-122"/>
                <a:ea typeface="微软雅黑" panose="020B0503020204020204" pitchFamily="34" charset="-122"/>
              </a:rPr>
              <a:t>任务一相关知识</a:t>
            </a:r>
            <a:r>
              <a:rPr lang="en-US" altLang="zh-CN" sz="2400" b="1" dirty="0">
                <a:latin typeface="微软雅黑" panose="020B0503020204020204" pitchFamily="34" charset="-122"/>
                <a:ea typeface="微软雅黑" panose="020B0503020204020204" pitchFamily="34" charset="-122"/>
              </a:rPr>
              <a:t>——3</a:t>
            </a:r>
            <a:r>
              <a:rPr lang="zh-CN" altLang="en-US" sz="2400" b="1" dirty="0">
                <a:latin typeface="微软雅黑" panose="020B0503020204020204" pitchFamily="34" charset="-122"/>
                <a:ea typeface="微软雅黑" panose="020B0503020204020204" pitchFamily="34" charset="-122"/>
              </a:rPr>
              <a:t>、典型</a:t>
            </a:r>
            <a:r>
              <a:rPr lang="en-US" altLang="zh-CN" sz="2400" b="1" dirty="0">
                <a:latin typeface="微软雅黑" panose="020B0503020204020204" pitchFamily="34" charset="-122"/>
                <a:ea typeface="微软雅黑" panose="020B0503020204020204" pitchFamily="34" charset="-122"/>
              </a:rPr>
              <a:t>C2C</a:t>
            </a:r>
            <a:r>
              <a:rPr lang="zh-CN" altLang="en-US" sz="2400" b="1" dirty="0">
                <a:latin typeface="微软雅黑" panose="020B0503020204020204" pitchFamily="34" charset="-122"/>
                <a:ea typeface="微软雅黑" panose="020B0503020204020204" pitchFamily="34" charset="-122"/>
              </a:rPr>
              <a:t>电子商务平台案例分析</a:t>
            </a:r>
          </a:p>
        </p:txBody>
      </p:sp>
      <p:sp>
        <p:nvSpPr>
          <p:cNvPr id="10243"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 name="文本框 1">
            <a:extLst>
              <a:ext uri="{FF2B5EF4-FFF2-40B4-BE49-F238E27FC236}">
                <a16:creationId xmlns:a16="http://schemas.microsoft.com/office/drawing/2014/main" id="{AF7F62DC-F3A3-FD5C-114B-2A07DEF06868}"/>
              </a:ext>
            </a:extLst>
          </p:cNvPr>
          <p:cNvSpPr txBox="1"/>
          <p:nvPr/>
        </p:nvSpPr>
        <p:spPr>
          <a:xfrm>
            <a:off x="1333500" y="1020445"/>
            <a:ext cx="10031095" cy="1630045"/>
          </a:xfrm>
          <a:prstGeom prst="rect">
            <a:avLst/>
          </a:prstGeom>
          <a:noFill/>
          <a:ln w="9525">
            <a:noFill/>
          </a:ln>
        </p:spPr>
        <p:txBody>
          <a:bodyPr wrap="square">
            <a:spAutoFit/>
          </a:bodyPr>
          <a:lstStyle/>
          <a:p>
            <a:pPr indent="0" fontAlgn="auto"/>
            <a:r>
              <a:rPr lang="en-US" altLang="zh-CN" sz="2000" b="1">
                <a:latin typeface="Arial" panose="020B0604020202020204" pitchFamily="34" charset="0"/>
                <a:ea typeface="黑体" panose="02010609060101010101" charset="-122"/>
              </a:rPr>
              <a:t>2</a:t>
            </a:r>
            <a:r>
              <a:rPr lang="zh-CN" sz="2000" b="1">
                <a:latin typeface="Arial" panose="020B0604020202020204" pitchFamily="34" charset="0"/>
                <a:ea typeface="黑体" panose="02010609060101010101" charset="-122"/>
              </a:rPr>
              <a:t>．</a:t>
            </a:r>
            <a:r>
              <a:rPr sz="2000" b="1">
                <a:latin typeface="Arial" panose="020B0604020202020204" pitchFamily="34" charset="0"/>
                <a:ea typeface="黑体" panose="02010609060101010101" charset="-122"/>
              </a:rPr>
              <a:t>eBay（www.ebay.com）</a:t>
            </a:r>
          </a:p>
          <a:p>
            <a:pPr indent="0" fontAlgn="auto"/>
            <a:r>
              <a:rPr sz="2000"/>
              <a:t>Bay是一个管理可让全球民众上网买卖物品的线上拍卖及购物网站。eBay创立于1995年9月，是皮埃尔·欧米迪亚（Pierre Omidyar）在美国加利福尼亚州圣荷西创办的，当时Omidyar的女朋友酷爱Pez糖果盒，却为找不到同道中人交流而苦恼。于是Omidyar建立起一个拍卖网站，希望能帮助女友和全美的Pez糖果盒爱好者交流，这就是eBay。</a:t>
            </a:r>
          </a:p>
        </p:txBody>
      </p:sp>
      <p:pic>
        <p:nvPicPr>
          <p:cNvPr id="3" name="图片 2">
            <a:extLst>
              <a:ext uri="{FF2B5EF4-FFF2-40B4-BE49-F238E27FC236}">
                <a16:creationId xmlns:a16="http://schemas.microsoft.com/office/drawing/2014/main" id="{1F5A58AD-CF25-632D-9AD6-657EA34057D0}"/>
              </a:ext>
            </a:extLst>
          </p:cNvPr>
          <p:cNvPicPr>
            <a:picLocks noChangeAspect="1"/>
          </p:cNvPicPr>
          <p:nvPr/>
        </p:nvPicPr>
        <p:blipFill>
          <a:blip r:embed="rId2"/>
          <a:stretch>
            <a:fillRect/>
          </a:stretch>
        </p:blipFill>
        <p:spPr>
          <a:xfrm>
            <a:off x="5554345" y="2676525"/>
            <a:ext cx="6064885" cy="3912870"/>
          </a:xfrm>
          <a:prstGeom prst="rect">
            <a:avLst/>
          </a:prstGeom>
          <a:noFill/>
          <a:ln w="9525">
            <a:noFill/>
          </a:ln>
        </p:spPr>
      </p:pic>
    </p:spTree>
    <p:extLst>
      <p:ext uri="{BB962C8B-B14F-4D97-AF65-F5344CB8AC3E}">
        <p14:creationId xmlns:p14="http://schemas.microsoft.com/office/powerpoint/2010/main" val="2036718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本框 10"/>
          <p:cNvSpPr txBox="1">
            <a:spLocks noChangeArrowheads="1"/>
          </p:cNvSpPr>
          <p:nvPr/>
        </p:nvSpPr>
        <p:spPr bwMode="auto">
          <a:xfrm>
            <a:off x="174625" y="220663"/>
            <a:ext cx="11530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dirty="0">
                <a:latin typeface="微软雅黑" panose="020B0503020204020204" pitchFamily="34" charset="-122"/>
                <a:ea typeface="微软雅黑" panose="020B0503020204020204" pitchFamily="34" charset="-122"/>
              </a:rPr>
              <a:t>任务一相关知识</a:t>
            </a:r>
            <a:r>
              <a:rPr lang="en-US" altLang="zh-CN" sz="2400" b="1" dirty="0">
                <a:latin typeface="微软雅黑" panose="020B0503020204020204" pitchFamily="34" charset="-122"/>
                <a:ea typeface="微软雅黑" panose="020B0503020204020204" pitchFamily="34" charset="-122"/>
              </a:rPr>
              <a:t>——3</a:t>
            </a:r>
            <a:r>
              <a:rPr lang="zh-CN" altLang="en-US" sz="2400" b="1" dirty="0">
                <a:latin typeface="微软雅黑" panose="020B0503020204020204" pitchFamily="34" charset="-122"/>
                <a:ea typeface="微软雅黑" panose="020B0503020204020204" pitchFamily="34" charset="-122"/>
              </a:rPr>
              <a:t>、典型</a:t>
            </a:r>
            <a:r>
              <a:rPr lang="en-US" altLang="zh-CN" sz="2400" b="1" dirty="0">
                <a:latin typeface="微软雅黑" panose="020B0503020204020204" pitchFamily="34" charset="-122"/>
                <a:ea typeface="微软雅黑" panose="020B0503020204020204" pitchFamily="34" charset="-122"/>
              </a:rPr>
              <a:t>C2C</a:t>
            </a:r>
            <a:r>
              <a:rPr lang="zh-CN" altLang="en-US" sz="2400" b="1" dirty="0">
                <a:latin typeface="微软雅黑" panose="020B0503020204020204" pitchFamily="34" charset="-122"/>
                <a:ea typeface="微软雅黑" panose="020B0503020204020204" pitchFamily="34" charset="-122"/>
              </a:rPr>
              <a:t>电子商务平台案例分析</a:t>
            </a:r>
          </a:p>
        </p:txBody>
      </p:sp>
      <p:sp>
        <p:nvSpPr>
          <p:cNvPr id="10243"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pic>
        <p:nvPicPr>
          <p:cNvPr id="7" name="图片 -2147482622">
            <a:extLst>
              <a:ext uri="{FF2B5EF4-FFF2-40B4-BE49-F238E27FC236}">
                <a16:creationId xmlns:a16="http://schemas.microsoft.com/office/drawing/2014/main" id="{A52F3D3B-4E67-7136-01FA-740CF1CFF122}"/>
              </a:ext>
            </a:extLst>
          </p:cNvPr>
          <p:cNvPicPr>
            <a:picLocks noChangeAspect="1"/>
          </p:cNvPicPr>
          <p:nvPr/>
        </p:nvPicPr>
        <p:blipFill>
          <a:blip r:embed="rId2"/>
          <a:stretch>
            <a:fillRect/>
          </a:stretch>
        </p:blipFill>
        <p:spPr>
          <a:xfrm>
            <a:off x="3731260" y="2342515"/>
            <a:ext cx="7633335" cy="4080510"/>
          </a:xfrm>
          <a:prstGeom prst="rect">
            <a:avLst/>
          </a:prstGeom>
          <a:noFill/>
          <a:ln w="9525">
            <a:noFill/>
          </a:ln>
        </p:spPr>
      </p:pic>
      <p:sp>
        <p:nvSpPr>
          <p:cNvPr id="8" name="文本框 7">
            <a:extLst>
              <a:ext uri="{FF2B5EF4-FFF2-40B4-BE49-F238E27FC236}">
                <a16:creationId xmlns:a16="http://schemas.microsoft.com/office/drawing/2014/main" id="{932688D2-D346-7E1A-95E9-DD207FA4BD16}"/>
              </a:ext>
            </a:extLst>
          </p:cNvPr>
          <p:cNvSpPr txBox="1"/>
          <p:nvPr/>
        </p:nvSpPr>
        <p:spPr>
          <a:xfrm>
            <a:off x="1333500" y="1020445"/>
            <a:ext cx="10031095" cy="1322070"/>
          </a:xfrm>
          <a:prstGeom prst="rect">
            <a:avLst/>
          </a:prstGeom>
          <a:noFill/>
          <a:ln w="9525">
            <a:noFill/>
          </a:ln>
        </p:spPr>
        <p:txBody>
          <a:bodyPr wrap="square">
            <a:spAutoFit/>
          </a:bodyPr>
          <a:lstStyle/>
          <a:p>
            <a:pPr indent="0" fontAlgn="auto"/>
            <a:r>
              <a:rPr lang="en-US" altLang="zh-CN" sz="2000" b="1" dirty="0">
                <a:latin typeface="Arial" panose="020B0604020202020204" pitchFamily="34" charset="0"/>
                <a:ea typeface="黑体" panose="02010609060101010101" charset="-122"/>
              </a:rPr>
              <a:t>3</a:t>
            </a:r>
            <a:r>
              <a:rPr lang="zh-CN" sz="2000" b="1" dirty="0">
                <a:latin typeface="Arial" panose="020B0604020202020204" pitchFamily="34" charset="0"/>
                <a:ea typeface="黑体" panose="02010609060101010101" charset="-122"/>
              </a:rPr>
              <a:t>．乐天（</a:t>
            </a:r>
            <a:r>
              <a:rPr lang="en-US" sz="2000" b="1" dirty="0" err="1">
                <a:latin typeface="Arial" panose="020B0604020202020204" pitchFamily="34" charset="0"/>
                <a:ea typeface="黑体" panose="02010609060101010101" charset="-122"/>
              </a:rPr>
              <a:t>global.rakuten.com</a:t>
            </a:r>
            <a:r>
              <a:rPr lang="zh-CN" sz="2000" b="1" dirty="0">
                <a:latin typeface="Arial" panose="020B0604020202020204" pitchFamily="34" charset="0"/>
                <a:ea typeface="黑体" panose="02010609060101010101" charset="-122"/>
              </a:rPr>
              <a:t>）</a:t>
            </a:r>
            <a:endParaRPr lang="zh-CN" sz="2000" b="0" dirty="0">
              <a:latin typeface="Times New Roman" panose="02020603050405020304" pitchFamily="18" charset="0"/>
              <a:ea typeface="宋体" panose="02010600030101010101" pitchFamily="2" charset="-122"/>
            </a:endParaRPr>
          </a:p>
          <a:p>
            <a:pPr indent="0" fontAlgn="auto"/>
            <a:r>
              <a:rPr lang="zh-CN" sz="2000" b="0" dirty="0">
                <a:latin typeface="Times New Roman" panose="02020603050405020304" pitchFamily="18" charset="0"/>
                <a:ea typeface="宋体" panose="02010600030101010101" pitchFamily="2" charset="-122"/>
              </a:rPr>
              <a:t>乐天是目前日本最大的</a:t>
            </a:r>
            <a:r>
              <a:rPr lang="en-US" sz="2000" b="0" dirty="0">
                <a:latin typeface="Times New Roman" panose="02020603050405020304" pitchFamily="18" charset="0"/>
                <a:cs typeface="Calibri" panose="020F0502020204030204" pitchFamily="34" charset="0"/>
              </a:rPr>
              <a:t>C2C</a:t>
            </a:r>
            <a:r>
              <a:rPr lang="zh-CN" sz="2000" b="0" dirty="0">
                <a:latin typeface="Times New Roman" panose="02020603050405020304" pitchFamily="18" charset="0"/>
                <a:ea typeface="宋体" panose="02010600030101010101" pitchFamily="2" charset="-122"/>
              </a:rPr>
              <a:t>电子商务网站之一。它创建于</a:t>
            </a:r>
            <a:r>
              <a:rPr lang="en-US" sz="2000" b="0" dirty="0">
                <a:latin typeface="Times New Roman" panose="02020603050405020304" pitchFamily="18" charset="0"/>
              </a:rPr>
              <a:t>1997</a:t>
            </a:r>
            <a:r>
              <a:rPr lang="zh-CN" sz="2000" b="0" dirty="0">
                <a:latin typeface="Times New Roman" panose="02020603050405020304" pitchFamily="18" charset="0"/>
                <a:ea typeface="宋体" panose="02010600030101010101" pitchFamily="2" charset="-122"/>
              </a:rPr>
              <a:t>年，以店铺招商平台形式起家。乐天分为四个主要经营内容，即乐天平台网络商城、乐天证券网络服务、乐天旅游及娱乐网络业务、乐天入口网站与媒体业务等。</a:t>
            </a:r>
            <a:endParaRPr lang="zh-CN" altLang="en-US" sz="2000" dirty="0"/>
          </a:p>
        </p:txBody>
      </p:sp>
    </p:spTree>
    <p:extLst>
      <p:ext uri="{BB962C8B-B14F-4D97-AF65-F5344CB8AC3E}">
        <p14:creationId xmlns:p14="http://schemas.microsoft.com/office/powerpoint/2010/main" val="967435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本框 10"/>
          <p:cNvSpPr txBox="1">
            <a:spLocks noChangeArrowheads="1"/>
          </p:cNvSpPr>
          <p:nvPr/>
        </p:nvSpPr>
        <p:spPr bwMode="auto">
          <a:xfrm>
            <a:off x="174625" y="220663"/>
            <a:ext cx="11530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dirty="0">
                <a:latin typeface="微软雅黑" panose="020B0503020204020204" pitchFamily="34" charset="-122"/>
                <a:ea typeface="微软雅黑" panose="020B0503020204020204" pitchFamily="34" charset="-122"/>
              </a:rPr>
              <a:t>任务一相关知识</a:t>
            </a:r>
            <a:r>
              <a:rPr lang="en-US" altLang="zh-CN" sz="2400" b="1" dirty="0">
                <a:latin typeface="微软雅黑" panose="020B0503020204020204" pitchFamily="34" charset="-122"/>
                <a:ea typeface="微软雅黑" panose="020B0503020204020204" pitchFamily="34" charset="-122"/>
              </a:rPr>
              <a:t>——3</a:t>
            </a:r>
            <a:r>
              <a:rPr lang="zh-CN" altLang="en-US" sz="2400" b="1" dirty="0">
                <a:latin typeface="微软雅黑" panose="020B0503020204020204" pitchFamily="34" charset="-122"/>
                <a:ea typeface="微软雅黑" panose="020B0503020204020204" pitchFamily="34" charset="-122"/>
              </a:rPr>
              <a:t>、典型</a:t>
            </a:r>
            <a:r>
              <a:rPr lang="en-US" altLang="zh-CN" sz="2400" b="1" dirty="0">
                <a:latin typeface="微软雅黑" panose="020B0503020204020204" pitchFamily="34" charset="-122"/>
                <a:ea typeface="微软雅黑" panose="020B0503020204020204" pitchFamily="34" charset="-122"/>
              </a:rPr>
              <a:t>C2C</a:t>
            </a:r>
            <a:r>
              <a:rPr lang="zh-CN" altLang="en-US" sz="2400" b="1" dirty="0">
                <a:latin typeface="微软雅黑" panose="020B0503020204020204" pitchFamily="34" charset="-122"/>
                <a:ea typeface="微软雅黑" panose="020B0503020204020204" pitchFamily="34" charset="-122"/>
              </a:rPr>
              <a:t>电子商务平台案例分析</a:t>
            </a:r>
          </a:p>
        </p:txBody>
      </p:sp>
      <p:sp>
        <p:nvSpPr>
          <p:cNvPr id="10243"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 name="文本框 1">
            <a:extLst>
              <a:ext uri="{FF2B5EF4-FFF2-40B4-BE49-F238E27FC236}">
                <a16:creationId xmlns:a16="http://schemas.microsoft.com/office/drawing/2014/main" id="{5AAF4674-BC6F-E4EC-A8B1-F2E8B30DE46C}"/>
              </a:ext>
            </a:extLst>
          </p:cNvPr>
          <p:cNvSpPr txBox="1"/>
          <p:nvPr/>
        </p:nvSpPr>
        <p:spPr>
          <a:xfrm>
            <a:off x="1333500" y="1020445"/>
            <a:ext cx="10031095" cy="1630045"/>
          </a:xfrm>
          <a:prstGeom prst="rect">
            <a:avLst/>
          </a:prstGeom>
          <a:noFill/>
          <a:ln w="9525">
            <a:noFill/>
          </a:ln>
        </p:spPr>
        <p:txBody>
          <a:bodyPr wrap="square">
            <a:spAutoFit/>
          </a:bodyPr>
          <a:lstStyle/>
          <a:p>
            <a:pPr indent="0" fontAlgn="auto"/>
            <a:r>
              <a:rPr sz="2000" b="1" dirty="0">
                <a:latin typeface="Arial" panose="020B0604020202020204" pitchFamily="34" charset="0"/>
                <a:ea typeface="黑体" panose="02010609060101010101" charset="-122"/>
              </a:rPr>
              <a:t>4．Etsy（www.etsy.com）</a:t>
            </a:r>
          </a:p>
          <a:p>
            <a:pPr indent="0" fontAlgn="auto"/>
            <a:r>
              <a:rPr sz="2000" dirty="0"/>
              <a:t>Etsy是美国一个在线销售手工工艺品的网站，于2005年5月上线，以手工艺成品买卖为主要特色。在Etsy，人们可以开店，销售自己的手工艺品，模式类似eBay和中国的淘宝网，主要创始人为一位居住在纽约布鲁克林区的25岁业余木匠Rob </a:t>
            </a:r>
            <a:r>
              <a:rPr sz="2000" dirty="0" err="1"/>
              <a:t>Kalin。经过十多年的发展，如今Etsy集聚了一大批极富影响力和号召力的手工艺术品设计师</a:t>
            </a:r>
            <a:r>
              <a:rPr lang="zh-CN" sz="2000" dirty="0"/>
              <a:t>。</a:t>
            </a:r>
          </a:p>
        </p:txBody>
      </p:sp>
      <p:pic>
        <p:nvPicPr>
          <p:cNvPr id="3" name="图片 4">
            <a:extLst>
              <a:ext uri="{FF2B5EF4-FFF2-40B4-BE49-F238E27FC236}">
                <a16:creationId xmlns:a16="http://schemas.microsoft.com/office/drawing/2014/main" id="{9FDA7A44-CFCA-7901-472C-C528FEBB784F}"/>
              </a:ext>
            </a:extLst>
          </p:cNvPr>
          <p:cNvPicPr>
            <a:picLocks noChangeAspect="1"/>
          </p:cNvPicPr>
          <p:nvPr/>
        </p:nvPicPr>
        <p:blipFill>
          <a:blip r:embed="rId2"/>
          <a:stretch>
            <a:fillRect/>
          </a:stretch>
        </p:blipFill>
        <p:spPr>
          <a:xfrm>
            <a:off x="5913755" y="2729230"/>
            <a:ext cx="5674995" cy="3860165"/>
          </a:xfrm>
          <a:prstGeom prst="rect">
            <a:avLst/>
          </a:prstGeom>
          <a:noFill/>
          <a:ln w="9525">
            <a:noFill/>
          </a:ln>
        </p:spPr>
      </p:pic>
    </p:spTree>
    <p:extLst>
      <p:ext uri="{BB962C8B-B14F-4D97-AF65-F5344CB8AC3E}">
        <p14:creationId xmlns:p14="http://schemas.microsoft.com/office/powerpoint/2010/main" val="2213868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文本框 10"/>
          <p:cNvSpPr txBox="1">
            <a:spLocks noChangeArrowheads="1"/>
          </p:cNvSpPr>
          <p:nvPr/>
        </p:nvSpPr>
        <p:spPr bwMode="auto">
          <a:xfrm>
            <a:off x="174625" y="220663"/>
            <a:ext cx="11210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dirty="0">
                <a:latin typeface="微软雅黑" panose="020B0503020204020204" pitchFamily="34" charset="-122"/>
                <a:ea typeface="微软雅黑" panose="020B0503020204020204" pitchFamily="34" charset="-122"/>
                <a:sym typeface="Arial" panose="020B0604020202020204" pitchFamily="34" charset="0"/>
              </a:rPr>
              <a:t>任务实施：</a:t>
            </a:r>
            <a:r>
              <a:rPr lang="en-US" altLang="zh-CN" sz="2400" b="1" dirty="0">
                <a:latin typeface="微软雅黑" panose="020B0503020204020204" pitchFamily="34" charset="-122"/>
                <a:ea typeface="微软雅黑" panose="020B0503020204020204" pitchFamily="34" charset="-122"/>
              </a:rPr>
              <a:t>C2C</a:t>
            </a:r>
            <a:r>
              <a:rPr lang="zh-CN" altLang="zh-CN" sz="2400" b="1" dirty="0">
                <a:latin typeface="微软雅黑" panose="020B0503020204020204" pitchFamily="34" charset="-122"/>
                <a:ea typeface="微软雅黑" panose="020B0503020204020204" pitchFamily="34" charset="-122"/>
              </a:rPr>
              <a:t>电子商务</a:t>
            </a:r>
            <a:r>
              <a:rPr lang="zh-CN" altLang="en-US" sz="2400" b="1" dirty="0">
                <a:latin typeface="微软雅黑" panose="020B0503020204020204" pitchFamily="34" charset="-122"/>
                <a:ea typeface="微软雅黑" panose="020B0503020204020204" pitchFamily="34" charset="-122"/>
              </a:rPr>
              <a:t>模式分析</a:t>
            </a:r>
          </a:p>
        </p:txBody>
      </p:sp>
      <p:sp>
        <p:nvSpPr>
          <p:cNvPr id="19459"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9460" name="半闭框 4"/>
          <p:cNvSpPr>
            <a:spLocks/>
          </p:cNvSpPr>
          <p:nvPr/>
        </p:nvSpPr>
        <p:spPr bwMode="auto">
          <a:xfrm rot="10800000">
            <a:off x="4922838" y="5360988"/>
            <a:ext cx="433387" cy="412750"/>
          </a:xfrm>
          <a:custGeom>
            <a:avLst/>
            <a:gdLst>
              <a:gd name="T0" fmla="*/ 0 w 434745"/>
              <a:gd name="T1" fmla="*/ 0 h 340467"/>
              <a:gd name="T2" fmla="*/ 418726 w 434745"/>
              <a:gd name="T3" fmla="*/ 0 h 340467"/>
              <a:gd name="T4" fmla="*/ 303075 w 434745"/>
              <a:gd name="T5" fmla="*/ 293830 h 340467"/>
              <a:gd name="T6" fmla="*/ 109306 w 434745"/>
              <a:gd name="T7" fmla="*/ 293830 h 340467"/>
              <a:gd name="T8" fmla="*/ 109306 w 434745"/>
              <a:gd name="T9" fmla="*/ 786147 h 340467"/>
              <a:gd name="T10" fmla="*/ 0 w 434745"/>
              <a:gd name="T11" fmla="*/ 1063862 h 340467"/>
              <a:gd name="T12" fmla="*/ 0 w 434745"/>
              <a:gd name="T13" fmla="*/ 0 h 340467"/>
              <a:gd name="T14" fmla="*/ 0 60000 65536"/>
              <a:gd name="T15" fmla="*/ 0 60000 65536"/>
              <a:gd name="T16" fmla="*/ 0 60000 65536"/>
              <a:gd name="T17" fmla="*/ 0 60000 65536"/>
              <a:gd name="T18" fmla="*/ 0 60000 65536"/>
              <a:gd name="T19" fmla="*/ 0 60000 65536"/>
              <a:gd name="T20" fmla="*/ 0 60000 65536"/>
              <a:gd name="T21" fmla="*/ 0 w 434745"/>
              <a:gd name="T22" fmla="*/ 0 h 340467"/>
              <a:gd name="T23" fmla="*/ 434745 w 434745"/>
              <a:gd name="T24" fmla="*/ 340467 h 3404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4745" h="340467">
                <a:moveTo>
                  <a:pt x="0" y="0"/>
                </a:moveTo>
                <a:lnTo>
                  <a:pt x="434745" y="0"/>
                </a:lnTo>
                <a:lnTo>
                  <a:pt x="314673" y="94034"/>
                </a:lnTo>
                <a:lnTo>
                  <a:pt x="113488" y="94034"/>
                </a:lnTo>
                <a:lnTo>
                  <a:pt x="113488" y="251590"/>
                </a:lnTo>
                <a:lnTo>
                  <a:pt x="0" y="340467"/>
                </a:lnTo>
                <a:lnTo>
                  <a:pt x="0" y="0"/>
                </a:lnTo>
                <a:close/>
              </a:path>
            </a:pathLst>
          </a:custGeom>
          <a:solidFill>
            <a:srgbClr val="1C488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9461" name="半闭框 5"/>
          <p:cNvSpPr>
            <a:spLocks/>
          </p:cNvSpPr>
          <p:nvPr/>
        </p:nvSpPr>
        <p:spPr bwMode="auto">
          <a:xfrm rot="10800000">
            <a:off x="4984750" y="5389563"/>
            <a:ext cx="563563" cy="536575"/>
          </a:xfrm>
          <a:custGeom>
            <a:avLst/>
            <a:gdLst>
              <a:gd name="T0" fmla="*/ 0 w 564153"/>
              <a:gd name="T1" fmla="*/ 0 h 441812"/>
              <a:gd name="T2" fmla="*/ 557114 w 564153"/>
              <a:gd name="T3" fmla="*/ 0 h 441812"/>
              <a:gd name="T4" fmla="*/ 403245 w 564153"/>
              <a:gd name="T5" fmla="*/ 397519 h 441812"/>
              <a:gd name="T6" fmla="*/ 145431 w 564153"/>
              <a:gd name="T7" fmla="*/ 397519 h 441812"/>
              <a:gd name="T8" fmla="*/ 145431 w 564153"/>
              <a:gd name="T9" fmla="*/ 1063565 h 441812"/>
              <a:gd name="T10" fmla="*/ 0 w 564153"/>
              <a:gd name="T11" fmla="*/ 1439279 h 441812"/>
              <a:gd name="T12" fmla="*/ 0 w 564153"/>
              <a:gd name="T13" fmla="*/ 0 h 441812"/>
              <a:gd name="T14" fmla="*/ 0 60000 65536"/>
              <a:gd name="T15" fmla="*/ 0 60000 65536"/>
              <a:gd name="T16" fmla="*/ 0 60000 65536"/>
              <a:gd name="T17" fmla="*/ 0 60000 65536"/>
              <a:gd name="T18" fmla="*/ 0 60000 65536"/>
              <a:gd name="T19" fmla="*/ 0 60000 65536"/>
              <a:gd name="T20" fmla="*/ 0 60000 65536"/>
              <a:gd name="T21" fmla="*/ 0 w 564153"/>
              <a:gd name="T22" fmla="*/ 0 h 441812"/>
              <a:gd name="T23" fmla="*/ 564153 w 564153"/>
              <a:gd name="T24" fmla="*/ 441812 h 4418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4153" h="441812">
                <a:moveTo>
                  <a:pt x="0" y="0"/>
                </a:moveTo>
                <a:lnTo>
                  <a:pt x="564153" y="0"/>
                </a:lnTo>
                <a:lnTo>
                  <a:pt x="408340" y="122024"/>
                </a:lnTo>
                <a:lnTo>
                  <a:pt x="147269" y="122024"/>
                </a:lnTo>
                <a:lnTo>
                  <a:pt x="147269" y="326479"/>
                </a:lnTo>
                <a:lnTo>
                  <a:pt x="0" y="441812"/>
                </a:lnTo>
                <a:lnTo>
                  <a:pt x="0" y="0"/>
                </a:lnTo>
                <a:close/>
              </a:path>
            </a:pathLst>
          </a:custGeom>
          <a:solidFill>
            <a:srgbClr val="ADBACA"/>
          </a:solidFill>
          <a:ln w="12700">
            <a:solidFill>
              <a:srgbClr val="ADBACA"/>
            </a:solidFill>
            <a:round/>
            <a:headEnd/>
            <a:tailEnd/>
          </a:ln>
        </p:spPr>
        <p:txBody>
          <a:bodyPr anchor="ctr"/>
          <a:lstStyle/>
          <a:p>
            <a:endParaRPr lang="zh-CN" altLang="en-US"/>
          </a:p>
        </p:txBody>
      </p:sp>
      <p:sp>
        <p:nvSpPr>
          <p:cNvPr id="19462" name="矩形 6"/>
          <p:cNvSpPr>
            <a:spLocks noChangeArrowheads="1"/>
          </p:cNvSpPr>
          <p:nvPr/>
        </p:nvSpPr>
        <p:spPr bwMode="auto">
          <a:xfrm>
            <a:off x="588963" y="2078038"/>
            <a:ext cx="4551362"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a:lnSpc>
                <a:spcPct val="150000"/>
              </a:lnSpc>
              <a:buFont typeface="Arial" panose="020B0604020202020204" pitchFamily="34" charset="0"/>
              <a:buNone/>
            </a:pPr>
            <a:r>
              <a:rPr lang="zh-CN" altLang="en-US" sz="1600" dirty="0">
                <a:solidFill>
                  <a:srgbClr val="445469"/>
                </a:solidFill>
                <a:latin typeface="微软雅黑" panose="020B0503020204020204" pitchFamily="34" charset="-122"/>
                <a:ea typeface="微软雅黑" panose="020B0503020204020204" pitchFamily="34" charset="-122"/>
              </a:rPr>
              <a:t>       本任务的实施主要围绕任务描述中的相关问题展开，具体包括通过购物体验了解</a:t>
            </a:r>
            <a:r>
              <a:rPr lang="en-US" altLang="en-US" sz="1600" dirty="0">
                <a:solidFill>
                  <a:srgbClr val="445469"/>
                </a:solidFill>
                <a:latin typeface="微软雅黑" panose="020B0503020204020204" pitchFamily="34" charset="-122"/>
                <a:ea typeface="微软雅黑" panose="020B0503020204020204" pitchFamily="34" charset="-122"/>
              </a:rPr>
              <a:t>C2C</a:t>
            </a:r>
            <a:r>
              <a:rPr lang="zh-CN" altLang="en-US" sz="1600" dirty="0">
                <a:solidFill>
                  <a:srgbClr val="445469"/>
                </a:solidFill>
                <a:latin typeface="微软雅黑" panose="020B0503020204020204" pitchFamily="34" charset="-122"/>
                <a:ea typeface="微软雅黑" panose="020B0503020204020204" pitchFamily="34" charset="-122"/>
              </a:rPr>
              <a:t>电子商务网站的功能架构、业务流程、商业模式等；了解不同</a:t>
            </a:r>
            <a:r>
              <a:rPr lang="en-US" altLang="en-US" sz="1600" dirty="0">
                <a:solidFill>
                  <a:srgbClr val="445469"/>
                </a:solidFill>
                <a:latin typeface="微软雅黑" panose="020B0503020204020204" pitchFamily="34" charset="-122"/>
                <a:ea typeface="微软雅黑" panose="020B0503020204020204" pitchFamily="34" charset="-122"/>
              </a:rPr>
              <a:t>C2C</a:t>
            </a:r>
            <a:r>
              <a:rPr lang="zh-CN" altLang="en-US" sz="1600" dirty="0">
                <a:solidFill>
                  <a:srgbClr val="445469"/>
                </a:solidFill>
                <a:latin typeface="微软雅黑" panose="020B0503020204020204" pitchFamily="34" charset="-122"/>
                <a:ea typeface="微软雅黑" panose="020B0503020204020204" pitchFamily="34" charset="-122"/>
              </a:rPr>
              <a:t>平台的区别与特色；新兴</a:t>
            </a:r>
            <a:r>
              <a:rPr lang="en-US" altLang="en-US" sz="1600" dirty="0">
                <a:solidFill>
                  <a:srgbClr val="445469"/>
                </a:solidFill>
                <a:latin typeface="微软雅黑" panose="020B0503020204020204" pitchFamily="34" charset="-122"/>
                <a:ea typeface="微软雅黑" panose="020B0503020204020204" pitchFamily="34" charset="-122"/>
              </a:rPr>
              <a:t>C2C</a:t>
            </a:r>
            <a:r>
              <a:rPr lang="zh-CN" altLang="en-US" sz="1600" dirty="0">
                <a:solidFill>
                  <a:srgbClr val="445469"/>
                </a:solidFill>
                <a:latin typeface="微软雅黑" panose="020B0503020204020204" pitchFamily="34" charset="-122"/>
                <a:ea typeface="微软雅黑" panose="020B0503020204020204" pitchFamily="34" charset="-122"/>
              </a:rPr>
              <a:t>电子商务模式，以及</a:t>
            </a:r>
            <a:r>
              <a:rPr lang="en-US" altLang="en-US" sz="1600" dirty="0">
                <a:solidFill>
                  <a:srgbClr val="445469"/>
                </a:solidFill>
                <a:latin typeface="微软雅黑" panose="020B0503020204020204" pitchFamily="34" charset="-122"/>
                <a:ea typeface="微软雅黑" panose="020B0503020204020204" pitchFamily="34" charset="-122"/>
              </a:rPr>
              <a:t>C2C</a:t>
            </a:r>
            <a:r>
              <a:rPr lang="zh-CN" altLang="en-US" sz="1600" dirty="0">
                <a:solidFill>
                  <a:srgbClr val="445469"/>
                </a:solidFill>
                <a:latin typeface="微软雅黑" panose="020B0503020204020204" pitchFamily="34" charset="-122"/>
                <a:ea typeface="微软雅黑" panose="020B0503020204020204" pitchFamily="34" charset="-122"/>
              </a:rPr>
              <a:t>电子商务未来发展趋势。</a:t>
            </a:r>
            <a:endParaRPr lang="en-US" altLang="zh-CN" sz="1600" dirty="0">
              <a:solidFill>
                <a:srgbClr val="445469"/>
              </a:solidFill>
              <a:latin typeface="微软雅黑" panose="020B0503020204020204" pitchFamily="34" charset="-122"/>
              <a:ea typeface="微软雅黑" panose="020B0503020204020204" pitchFamily="34" charset="-122"/>
            </a:endParaRPr>
          </a:p>
          <a:p>
            <a:pPr algn="just">
              <a:lnSpc>
                <a:spcPct val="150000"/>
              </a:lnSpc>
              <a:buFont typeface="Arial" panose="020B0604020202020204" pitchFamily="34" charset="0"/>
              <a:buNone/>
            </a:pPr>
            <a:r>
              <a:rPr lang="zh-CN" altLang="en-US" sz="1600" dirty="0">
                <a:solidFill>
                  <a:srgbClr val="445469"/>
                </a:solidFill>
                <a:latin typeface="微软雅黑" panose="020B0503020204020204" pitchFamily="34" charset="-122"/>
                <a:ea typeface="微软雅黑" panose="020B0503020204020204" pitchFamily="34" charset="-122"/>
              </a:rPr>
              <a:t>        最终形成的成果可以以右方表格的形式进行归纳记录。</a:t>
            </a:r>
            <a:endParaRPr lang="zh-CN" altLang="zh-CN" sz="1600" dirty="0">
              <a:solidFill>
                <a:srgbClr val="445469"/>
              </a:solidFill>
              <a:latin typeface="微软雅黑" panose="020B0503020204020204" pitchFamily="34" charset="-122"/>
              <a:ea typeface="微软雅黑" panose="020B0503020204020204" pitchFamily="34" charset="-122"/>
            </a:endParaRPr>
          </a:p>
        </p:txBody>
      </p:sp>
      <p:sp>
        <p:nvSpPr>
          <p:cNvPr id="19463" name="矩形 9"/>
          <p:cNvSpPr>
            <a:spLocks noChangeArrowheads="1"/>
          </p:cNvSpPr>
          <p:nvPr/>
        </p:nvSpPr>
        <p:spPr bwMode="auto">
          <a:xfrm>
            <a:off x="588963" y="1479550"/>
            <a:ext cx="4551362" cy="481013"/>
          </a:xfrm>
          <a:prstGeom prst="rect">
            <a:avLst/>
          </a:prstGeom>
          <a:solidFill>
            <a:srgbClr val="4886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4" name="TextBox 13"/>
          <p:cNvSpPr txBox="1">
            <a:spLocks noChangeArrowheads="1"/>
          </p:cNvSpPr>
          <p:nvPr/>
        </p:nvSpPr>
        <p:spPr bwMode="auto">
          <a:xfrm>
            <a:off x="588963" y="1597025"/>
            <a:ext cx="45513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任务实施方法</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半闭框 4"/>
          <p:cNvSpPr>
            <a:spLocks/>
          </p:cNvSpPr>
          <p:nvPr/>
        </p:nvSpPr>
        <p:spPr bwMode="auto">
          <a:xfrm>
            <a:off x="6197196" y="1034462"/>
            <a:ext cx="433387" cy="411634"/>
          </a:xfrm>
          <a:custGeom>
            <a:avLst/>
            <a:gdLst>
              <a:gd name="T0" fmla="*/ 0 w 434745"/>
              <a:gd name="T1" fmla="*/ 0 h 340467"/>
              <a:gd name="T2" fmla="*/ 426660 w 434745"/>
              <a:gd name="T3" fmla="*/ 0 h 340467"/>
              <a:gd name="T4" fmla="*/ 308820 w 434745"/>
              <a:gd name="T5" fmla="*/ 92811 h 340467"/>
              <a:gd name="T6" fmla="*/ 111379 w 434745"/>
              <a:gd name="T7" fmla="*/ 92811 h 340467"/>
              <a:gd name="T8" fmla="*/ 111379 w 434745"/>
              <a:gd name="T9" fmla="*/ 248318 h 340467"/>
              <a:gd name="T10" fmla="*/ 0 w 434745"/>
              <a:gd name="T11" fmla="*/ 336039 h 340467"/>
              <a:gd name="T12" fmla="*/ 0 w 434745"/>
              <a:gd name="T13" fmla="*/ 0 h 3404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4745" h="340467">
                <a:moveTo>
                  <a:pt x="0" y="0"/>
                </a:moveTo>
                <a:lnTo>
                  <a:pt x="434745" y="0"/>
                </a:lnTo>
                <a:lnTo>
                  <a:pt x="314673" y="94034"/>
                </a:lnTo>
                <a:lnTo>
                  <a:pt x="113488" y="94034"/>
                </a:lnTo>
                <a:lnTo>
                  <a:pt x="113488" y="251590"/>
                </a:lnTo>
                <a:lnTo>
                  <a:pt x="0" y="340467"/>
                </a:lnTo>
                <a:lnTo>
                  <a:pt x="0" y="0"/>
                </a:lnTo>
                <a:close/>
              </a:path>
            </a:pathLst>
          </a:custGeom>
          <a:solidFill>
            <a:srgbClr val="1C4885"/>
          </a:solidFill>
          <a:ln>
            <a:noFill/>
          </a:ln>
          <a:scene3d>
            <a:camera prst="orthographicFront">
              <a:rot lat="0" lon="0" rev="0"/>
            </a:camera>
            <a:lightRig rig="threePt" dir="t"/>
          </a:scene3d>
          <a:sp3d/>
        </p:spPr>
        <p:txBody>
          <a:bodyPr anchor="ctr"/>
          <a:lstStyle/>
          <a:p>
            <a:pPr>
              <a:defRPr/>
            </a:pPr>
            <a:endParaRPr lang="zh-CN" altLang="en-US"/>
          </a:p>
        </p:txBody>
      </p:sp>
      <p:sp>
        <p:nvSpPr>
          <p:cNvPr id="11" name="半闭框 5"/>
          <p:cNvSpPr>
            <a:spLocks/>
          </p:cNvSpPr>
          <p:nvPr/>
        </p:nvSpPr>
        <p:spPr bwMode="auto">
          <a:xfrm>
            <a:off x="5998450" y="854842"/>
            <a:ext cx="563563" cy="536662"/>
          </a:xfrm>
          <a:custGeom>
            <a:avLst/>
            <a:gdLst>
              <a:gd name="T0" fmla="*/ 0 w 564153"/>
              <a:gd name="T1" fmla="*/ 0 h 441812"/>
              <a:gd name="T2" fmla="*/ 560622 w 564153"/>
              <a:gd name="T3" fmla="*/ 0 h 441812"/>
              <a:gd name="T4" fmla="*/ 405784 w 564153"/>
              <a:gd name="T5" fmla="*/ 123859 h 441812"/>
              <a:gd name="T6" fmla="*/ 146347 w 564153"/>
              <a:gd name="T7" fmla="*/ 123859 h 441812"/>
              <a:gd name="T8" fmla="*/ 146347 w 564153"/>
              <a:gd name="T9" fmla="*/ 331387 h 441812"/>
              <a:gd name="T10" fmla="*/ 0 w 564153"/>
              <a:gd name="T11" fmla="*/ 448453 h 441812"/>
              <a:gd name="T12" fmla="*/ 0 w 564153"/>
              <a:gd name="T13" fmla="*/ 0 h 4418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4153" h="441812">
                <a:moveTo>
                  <a:pt x="0" y="0"/>
                </a:moveTo>
                <a:lnTo>
                  <a:pt x="564153" y="0"/>
                </a:lnTo>
                <a:lnTo>
                  <a:pt x="408340" y="122024"/>
                </a:lnTo>
                <a:lnTo>
                  <a:pt x="147269" y="122024"/>
                </a:lnTo>
                <a:lnTo>
                  <a:pt x="147269" y="326479"/>
                </a:lnTo>
                <a:lnTo>
                  <a:pt x="0" y="441812"/>
                </a:lnTo>
                <a:lnTo>
                  <a:pt x="0" y="0"/>
                </a:lnTo>
                <a:close/>
              </a:path>
            </a:pathLst>
          </a:custGeom>
          <a:solidFill>
            <a:srgbClr val="ADBACA"/>
          </a:solidFill>
          <a:ln w="12700" cap="flat" cmpd="sng">
            <a:solidFill>
              <a:srgbClr val="ADBACA"/>
            </a:solidFill>
            <a:round/>
            <a:headEnd/>
            <a:tailEnd/>
          </a:ln>
          <a:scene3d>
            <a:camera prst="orthographicFront">
              <a:rot lat="0" lon="0" rev="0"/>
            </a:camera>
            <a:lightRig rig="threePt" dir="t"/>
          </a:scene3d>
          <a:sp3d/>
        </p:spPr>
        <p:txBody>
          <a:bodyPr anchor="ctr"/>
          <a:lstStyle/>
          <a:p>
            <a:pPr>
              <a:defRPr/>
            </a:pPr>
            <a:endParaRPr lang="zh-CN" altLang="en-US"/>
          </a:p>
        </p:txBody>
      </p:sp>
      <p:graphicFrame>
        <p:nvGraphicFramePr>
          <p:cNvPr id="12" name="表格 11"/>
          <p:cNvGraphicFramePr>
            <a:graphicFrameLocks noGrp="1"/>
          </p:cNvGraphicFramePr>
          <p:nvPr>
            <p:extLst>
              <p:ext uri="{D42A27DB-BD31-4B8C-83A1-F6EECF244321}">
                <p14:modId xmlns:p14="http://schemas.microsoft.com/office/powerpoint/2010/main" val="3580240772"/>
              </p:ext>
            </p:extLst>
          </p:nvPr>
        </p:nvGraphicFramePr>
        <p:xfrm>
          <a:off x="6399213" y="1274763"/>
          <a:ext cx="5184774" cy="4478335"/>
        </p:xfrm>
        <a:graphic>
          <a:graphicData uri="http://schemas.openxmlformats.org/drawingml/2006/table">
            <a:tbl>
              <a:tblPr/>
              <a:tblGrid>
                <a:gridCol w="801687">
                  <a:extLst>
                    <a:ext uri="{9D8B030D-6E8A-4147-A177-3AD203B41FA5}">
                      <a16:colId xmlns:a16="http://schemas.microsoft.com/office/drawing/2014/main" val="20000"/>
                    </a:ext>
                  </a:extLst>
                </a:gridCol>
                <a:gridCol w="2296734">
                  <a:extLst>
                    <a:ext uri="{9D8B030D-6E8A-4147-A177-3AD203B41FA5}">
                      <a16:colId xmlns:a16="http://schemas.microsoft.com/office/drawing/2014/main" val="20001"/>
                    </a:ext>
                  </a:extLst>
                </a:gridCol>
                <a:gridCol w="1056066">
                  <a:extLst>
                    <a:ext uri="{9D8B030D-6E8A-4147-A177-3AD203B41FA5}">
                      <a16:colId xmlns:a16="http://schemas.microsoft.com/office/drawing/2014/main" val="20002"/>
                    </a:ext>
                  </a:extLst>
                </a:gridCol>
                <a:gridCol w="1030287">
                  <a:extLst>
                    <a:ext uri="{9D8B030D-6E8A-4147-A177-3AD203B41FA5}">
                      <a16:colId xmlns:a16="http://schemas.microsoft.com/office/drawing/2014/main" val="20003"/>
                    </a:ext>
                  </a:extLst>
                </a:gridCol>
              </a:tblGrid>
              <a:tr h="371192">
                <a:tc>
                  <a:txBody>
                    <a:bodyPr/>
                    <a:lstStyle/>
                    <a:p>
                      <a:pPr algn="ctr">
                        <a:lnSpc>
                          <a:spcPct val="150000"/>
                        </a:lnSpc>
                        <a:spcAft>
                          <a:spcPts val="0"/>
                        </a:spcAft>
                      </a:pPr>
                      <a:r>
                        <a:rPr lang="zh-CN" sz="1400" b="1" kern="100" dirty="0">
                          <a:latin typeface="微软雅黑" pitchFamily="34" charset="-122"/>
                          <a:ea typeface="微软雅黑" pitchFamily="34" charset="-122"/>
                          <a:cs typeface="Arial"/>
                        </a:rPr>
                        <a:t>序</a:t>
                      </a:r>
                      <a:r>
                        <a:rPr lang="en-US" sz="1400" b="1" kern="100" dirty="0">
                          <a:latin typeface="微软雅黑" pitchFamily="34" charset="-122"/>
                          <a:ea typeface="微软雅黑" pitchFamily="34" charset="-122"/>
                          <a:cs typeface="Times New Roman"/>
                        </a:rPr>
                        <a:t>    </a:t>
                      </a:r>
                      <a:r>
                        <a:rPr lang="zh-CN" sz="1400" b="1" kern="100" dirty="0">
                          <a:latin typeface="微软雅黑" pitchFamily="34" charset="-122"/>
                          <a:ea typeface="微软雅黑" pitchFamily="34" charset="-122"/>
                          <a:cs typeface="Arial"/>
                        </a:rPr>
                        <a:t>号</a:t>
                      </a:r>
                      <a:endParaRPr lang="zh-CN" sz="1400" b="1" kern="100" dirty="0">
                        <a:latin typeface="微软雅黑" pitchFamily="34" charset="-122"/>
                        <a:ea typeface="微软雅黑" pitchFamily="34"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400" b="1" kern="100" dirty="0">
                          <a:latin typeface="微软雅黑" pitchFamily="34" charset="-122"/>
                          <a:ea typeface="微软雅黑" pitchFamily="34" charset="-122"/>
                          <a:cs typeface="Arial"/>
                        </a:rPr>
                        <a:t>主</a:t>
                      </a:r>
                      <a:r>
                        <a:rPr lang="en-US" sz="1400" b="1" kern="100" dirty="0">
                          <a:latin typeface="微软雅黑" pitchFamily="34" charset="-122"/>
                          <a:ea typeface="微软雅黑" pitchFamily="34" charset="-122"/>
                          <a:cs typeface="Times New Roman"/>
                        </a:rPr>
                        <a:t>    </a:t>
                      </a:r>
                      <a:r>
                        <a:rPr lang="zh-CN" sz="1400" b="1" kern="100" dirty="0">
                          <a:latin typeface="微软雅黑" pitchFamily="34" charset="-122"/>
                          <a:ea typeface="微软雅黑" pitchFamily="34" charset="-122"/>
                          <a:cs typeface="Arial"/>
                        </a:rPr>
                        <a:t>题</a:t>
                      </a:r>
                      <a:endParaRPr lang="zh-CN" sz="1400" b="1" kern="100" dirty="0">
                        <a:latin typeface="微软雅黑" pitchFamily="34" charset="-122"/>
                        <a:ea typeface="微软雅黑" pitchFamily="34"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zh-CN" sz="1400" b="1" kern="100" dirty="0">
                          <a:latin typeface="微软雅黑" pitchFamily="34" charset="-122"/>
                          <a:ea typeface="微软雅黑" pitchFamily="34" charset="-122"/>
                          <a:cs typeface="Arial"/>
                        </a:rPr>
                        <a:t>自</a:t>
                      </a:r>
                      <a:r>
                        <a:rPr lang="zh-CN" sz="1400" b="1" kern="100" dirty="0">
                          <a:latin typeface="微软雅黑" pitchFamily="34" charset="-122"/>
                          <a:ea typeface="微软雅黑" pitchFamily="34" charset="-122"/>
                          <a:cs typeface="Times New Roman"/>
                        </a:rPr>
                        <a:t> </a:t>
                      </a:r>
                      <a:r>
                        <a:rPr lang="zh-CN" sz="1400" b="1" kern="100" dirty="0">
                          <a:latin typeface="微软雅黑" pitchFamily="34" charset="-122"/>
                          <a:ea typeface="微软雅黑" pitchFamily="34" charset="-122"/>
                          <a:cs typeface="Arial"/>
                        </a:rPr>
                        <a:t>我</a:t>
                      </a:r>
                      <a:r>
                        <a:rPr lang="zh-CN" sz="1400" b="1" kern="100" dirty="0">
                          <a:latin typeface="微软雅黑" pitchFamily="34" charset="-122"/>
                          <a:ea typeface="微软雅黑" pitchFamily="34" charset="-122"/>
                          <a:cs typeface="Times New Roman"/>
                        </a:rPr>
                        <a:t> </a:t>
                      </a:r>
                      <a:r>
                        <a:rPr lang="zh-CN" sz="1400" b="1" kern="100" dirty="0">
                          <a:latin typeface="微软雅黑" pitchFamily="34" charset="-122"/>
                          <a:ea typeface="微软雅黑" pitchFamily="34" charset="-122"/>
                          <a:cs typeface="Arial"/>
                        </a:rPr>
                        <a:t>认</a:t>
                      </a:r>
                      <a:r>
                        <a:rPr lang="zh-CN" sz="1400" b="1" kern="100" dirty="0">
                          <a:latin typeface="微软雅黑" pitchFamily="34" charset="-122"/>
                          <a:ea typeface="微软雅黑" pitchFamily="34" charset="-122"/>
                          <a:cs typeface="Times New Roman"/>
                        </a:rPr>
                        <a:t> </a:t>
                      </a:r>
                      <a:r>
                        <a:rPr lang="zh-CN" sz="1400" b="1" kern="100" dirty="0">
                          <a:latin typeface="微软雅黑" pitchFamily="34" charset="-122"/>
                          <a:ea typeface="微软雅黑" pitchFamily="34" charset="-122"/>
                          <a:cs typeface="Arial"/>
                        </a:rPr>
                        <a:t>知</a:t>
                      </a:r>
                      <a:endParaRPr lang="zh-CN" sz="1400" b="1" kern="100" dirty="0">
                        <a:latin typeface="微软雅黑" pitchFamily="34" charset="-122"/>
                        <a:ea typeface="微软雅黑" pitchFamily="34"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0000"/>
                  </a:ext>
                </a:extLst>
              </a:tr>
              <a:tr h="371192">
                <a:tc>
                  <a:txBody>
                    <a:bodyPr/>
                    <a:lstStyle/>
                    <a:p>
                      <a:pPr algn="ctr">
                        <a:lnSpc>
                          <a:spcPct val="150000"/>
                        </a:lnSpc>
                        <a:spcAft>
                          <a:spcPts val="0"/>
                        </a:spcAft>
                      </a:pPr>
                      <a:r>
                        <a:rPr lang="en-US" sz="1200" kern="100" dirty="0">
                          <a:latin typeface="微软雅黑" pitchFamily="34" charset="-122"/>
                          <a:ea typeface="微软雅黑" pitchFamily="34" charset="-122"/>
                          <a:cs typeface="Times New Roman"/>
                        </a:rPr>
                        <a:t>1</a:t>
                      </a:r>
                      <a:endParaRPr lang="zh-CN" sz="1200" kern="100" dirty="0">
                        <a:latin typeface="微软雅黑" pitchFamily="34" charset="-122"/>
                        <a:ea typeface="微软雅黑" pitchFamily="34"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5250" algn="just">
                        <a:lnSpc>
                          <a:spcPct val="150000"/>
                        </a:lnSpc>
                        <a:spcAft>
                          <a:spcPts val="0"/>
                        </a:spcAft>
                      </a:pPr>
                      <a:r>
                        <a:rPr lang="en-US" sz="1200" kern="100" dirty="0">
                          <a:latin typeface="微软雅黑" pitchFamily="34" charset="-122"/>
                          <a:ea typeface="微软雅黑" pitchFamily="34" charset="-122"/>
                          <a:cs typeface="Times New Roman"/>
                        </a:rPr>
                        <a:t>C2C</a:t>
                      </a:r>
                      <a:r>
                        <a:rPr lang="zh-CN" sz="1200" kern="100" dirty="0">
                          <a:latin typeface="微软雅黑" pitchFamily="34" charset="-122"/>
                          <a:ea typeface="微软雅黑" pitchFamily="34" charset="-122"/>
                          <a:cs typeface="Times New Roman"/>
                        </a:rPr>
                        <a:t>电子商务内涵</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endParaRPr lang="en-US" sz="1200" kern="100" dirty="0">
                        <a:latin typeface="微软雅黑" pitchFamily="34" charset="-122"/>
                        <a:ea typeface="微软雅黑" pitchFamily="34"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0001"/>
                  </a:ext>
                </a:extLst>
              </a:tr>
              <a:tr h="327444">
                <a:tc rowSpan="2">
                  <a:txBody>
                    <a:bodyPr/>
                    <a:lstStyle/>
                    <a:p>
                      <a:pPr algn="ctr">
                        <a:lnSpc>
                          <a:spcPct val="150000"/>
                        </a:lnSpc>
                        <a:spcAft>
                          <a:spcPts val="0"/>
                        </a:spcAft>
                      </a:pPr>
                      <a:r>
                        <a:rPr lang="en-US" sz="1200" kern="100" dirty="0">
                          <a:latin typeface="微软雅黑" pitchFamily="34" charset="-122"/>
                          <a:ea typeface="微软雅黑" pitchFamily="34" charset="-122"/>
                          <a:cs typeface="Times New Roman"/>
                        </a:rPr>
                        <a:t>2</a:t>
                      </a:r>
                      <a:endParaRPr lang="zh-CN" sz="1200" kern="100" dirty="0">
                        <a:latin typeface="微软雅黑" pitchFamily="34" charset="-122"/>
                        <a:ea typeface="微软雅黑" pitchFamily="34"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95250" algn="just">
                        <a:lnSpc>
                          <a:spcPct val="150000"/>
                        </a:lnSpc>
                        <a:spcAft>
                          <a:spcPts val="0"/>
                        </a:spcAft>
                      </a:pPr>
                      <a:r>
                        <a:rPr lang="zh-CN" sz="1200" kern="100" dirty="0">
                          <a:latin typeface="微软雅黑" pitchFamily="34" charset="-122"/>
                          <a:ea typeface="微软雅黑" pitchFamily="34" charset="-122"/>
                          <a:cs typeface="Times New Roman"/>
                        </a:rPr>
                        <a:t>知名</a:t>
                      </a:r>
                      <a:r>
                        <a:rPr lang="en-US" sz="1200" kern="100" dirty="0">
                          <a:latin typeface="微软雅黑" pitchFamily="34" charset="-122"/>
                          <a:ea typeface="微软雅黑" pitchFamily="34" charset="-122"/>
                          <a:cs typeface="Times New Roman"/>
                        </a:rPr>
                        <a:t>C2C</a:t>
                      </a:r>
                      <a:r>
                        <a:rPr lang="zh-CN" sz="1200" kern="100" dirty="0">
                          <a:latin typeface="微软雅黑" pitchFamily="34" charset="-122"/>
                          <a:ea typeface="微软雅黑" pitchFamily="34" charset="-122"/>
                          <a:cs typeface="Times New Roman"/>
                        </a:rPr>
                        <a:t>电子商务平台功能架构与核心功能</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a:latin typeface="微软雅黑" pitchFamily="34" charset="-122"/>
                          <a:ea typeface="微软雅黑" pitchFamily="34" charset="-122"/>
                          <a:cs typeface="Times New Roman"/>
                        </a:rPr>
                        <a:t>eBay</a:t>
                      </a:r>
                      <a:endParaRPr lang="zh-CN" sz="1200" kern="100">
                        <a:latin typeface="微软雅黑" pitchFamily="34" charset="-122"/>
                        <a:ea typeface="微软雅黑" pitchFamily="34"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200" kern="100">
                          <a:latin typeface="微软雅黑" pitchFamily="34" charset="-122"/>
                          <a:ea typeface="微软雅黑" pitchFamily="34" charset="-122"/>
                          <a:cs typeface="Times New Roman"/>
                        </a:rPr>
                        <a:t>淘宝</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4939">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endParaRPr lang="en-US" sz="1200" kern="100" dirty="0">
                        <a:latin typeface="微软雅黑" pitchFamily="34" charset="-122"/>
                        <a:ea typeface="微软雅黑" pitchFamily="34"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endParaRPr lang="en-US" sz="1200" kern="100">
                        <a:latin typeface="微软雅黑" pitchFamily="34" charset="-122"/>
                        <a:ea typeface="微软雅黑" pitchFamily="34"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7444">
                <a:tc rowSpan="2">
                  <a:txBody>
                    <a:bodyPr/>
                    <a:lstStyle/>
                    <a:p>
                      <a:pPr algn="ctr">
                        <a:lnSpc>
                          <a:spcPct val="150000"/>
                        </a:lnSpc>
                        <a:spcAft>
                          <a:spcPts val="0"/>
                        </a:spcAft>
                      </a:pPr>
                      <a:r>
                        <a:rPr lang="en-US" sz="1200" kern="100">
                          <a:latin typeface="微软雅黑" pitchFamily="34" charset="-122"/>
                          <a:ea typeface="微软雅黑" pitchFamily="34" charset="-122"/>
                          <a:cs typeface="Times New Roman"/>
                        </a:rPr>
                        <a:t>3</a:t>
                      </a:r>
                      <a:endParaRPr lang="zh-CN" sz="1200" kern="100">
                        <a:latin typeface="微软雅黑" pitchFamily="34" charset="-122"/>
                        <a:ea typeface="微软雅黑" pitchFamily="34"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95250" algn="just">
                        <a:lnSpc>
                          <a:spcPct val="150000"/>
                        </a:lnSpc>
                        <a:spcAft>
                          <a:spcPts val="0"/>
                        </a:spcAft>
                      </a:pPr>
                      <a:r>
                        <a:rPr lang="zh-CN" sz="1200" kern="100" dirty="0">
                          <a:latin typeface="微软雅黑" pitchFamily="34" charset="-122"/>
                          <a:ea typeface="微软雅黑" pitchFamily="34" charset="-122"/>
                          <a:cs typeface="Times New Roman"/>
                        </a:rPr>
                        <a:t>知名</a:t>
                      </a:r>
                      <a:r>
                        <a:rPr lang="en-US" sz="1200" kern="100" dirty="0">
                          <a:latin typeface="微软雅黑" pitchFamily="34" charset="-122"/>
                          <a:ea typeface="微软雅黑" pitchFamily="34" charset="-122"/>
                          <a:cs typeface="Times New Roman"/>
                        </a:rPr>
                        <a:t>C2C</a:t>
                      </a:r>
                      <a:r>
                        <a:rPr lang="zh-CN" sz="1200" kern="100" dirty="0">
                          <a:latin typeface="微软雅黑" pitchFamily="34" charset="-122"/>
                          <a:ea typeface="微软雅黑" pitchFamily="34" charset="-122"/>
                          <a:cs typeface="Times New Roman"/>
                        </a:rPr>
                        <a:t>电子商务平台业务流程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latin typeface="微软雅黑" pitchFamily="34" charset="-122"/>
                          <a:ea typeface="微软雅黑" pitchFamily="34" charset="-122"/>
                          <a:cs typeface="Times New Roman"/>
                        </a:rPr>
                        <a:t>eBay</a:t>
                      </a:r>
                      <a:endParaRPr lang="zh-CN" sz="1200" kern="100" dirty="0">
                        <a:latin typeface="微软雅黑" pitchFamily="34" charset="-122"/>
                        <a:ea typeface="微软雅黑" pitchFamily="34"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200" kern="100">
                          <a:latin typeface="微软雅黑" pitchFamily="34" charset="-122"/>
                          <a:ea typeface="微软雅黑" pitchFamily="34" charset="-122"/>
                          <a:cs typeface="Times New Roman"/>
                        </a:rPr>
                        <a:t>淘宝</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14939">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endParaRPr lang="en-US" sz="1200" kern="100" dirty="0">
                        <a:latin typeface="微软雅黑" pitchFamily="34" charset="-122"/>
                        <a:ea typeface="微软雅黑" pitchFamily="34"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endParaRPr lang="en-US" sz="1200" kern="100">
                        <a:latin typeface="微软雅黑" pitchFamily="34" charset="-122"/>
                        <a:ea typeface="微软雅黑" pitchFamily="34"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7444">
                <a:tc rowSpan="2">
                  <a:txBody>
                    <a:bodyPr/>
                    <a:lstStyle/>
                    <a:p>
                      <a:pPr algn="ctr">
                        <a:lnSpc>
                          <a:spcPct val="150000"/>
                        </a:lnSpc>
                        <a:spcAft>
                          <a:spcPts val="0"/>
                        </a:spcAft>
                      </a:pPr>
                      <a:r>
                        <a:rPr lang="en-US" sz="1200" kern="100">
                          <a:latin typeface="微软雅黑" pitchFamily="34" charset="-122"/>
                          <a:ea typeface="微软雅黑" pitchFamily="34" charset="-122"/>
                          <a:cs typeface="Times New Roman"/>
                        </a:rPr>
                        <a:t>4</a:t>
                      </a:r>
                      <a:endParaRPr lang="zh-CN" sz="1200" kern="100">
                        <a:latin typeface="微软雅黑" pitchFamily="34" charset="-122"/>
                        <a:ea typeface="微软雅黑" pitchFamily="34"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95250" algn="just">
                        <a:lnSpc>
                          <a:spcPct val="150000"/>
                        </a:lnSpc>
                        <a:spcAft>
                          <a:spcPts val="0"/>
                        </a:spcAft>
                      </a:pPr>
                      <a:r>
                        <a:rPr lang="zh-CN" sz="1200" kern="100" dirty="0">
                          <a:latin typeface="微软雅黑" pitchFamily="34" charset="-122"/>
                          <a:ea typeface="微软雅黑" pitchFamily="34" charset="-122"/>
                          <a:cs typeface="Times New Roman"/>
                        </a:rPr>
                        <a:t>知名</a:t>
                      </a:r>
                      <a:r>
                        <a:rPr lang="en-US" sz="1200" kern="100" dirty="0">
                          <a:latin typeface="微软雅黑" pitchFamily="34" charset="-122"/>
                          <a:ea typeface="微软雅黑" pitchFamily="34" charset="-122"/>
                          <a:cs typeface="Times New Roman"/>
                        </a:rPr>
                        <a:t>C2C</a:t>
                      </a:r>
                      <a:r>
                        <a:rPr lang="zh-CN" sz="1200" kern="100" dirty="0">
                          <a:latin typeface="微软雅黑" pitchFamily="34" charset="-122"/>
                          <a:ea typeface="微软雅黑" pitchFamily="34" charset="-122"/>
                          <a:cs typeface="Times New Roman"/>
                        </a:rPr>
                        <a:t>电子商务平台核心商业模式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latin typeface="微软雅黑" pitchFamily="34" charset="-122"/>
                          <a:ea typeface="微软雅黑" pitchFamily="34" charset="-122"/>
                          <a:cs typeface="Times New Roman"/>
                        </a:rPr>
                        <a:t>eBay</a:t>
                      </a:r>
                      <a:endParaRPr lang="zh-CN" sz="1200" kern="100" dirty="0">
                        <a:latin typeface="微软雅黑" pitchFamily="34" charset="-122"/>
                        <a:ea typeface="微软雅黑" pitchFamily="34"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200" kern="100" dirty="0">
                          <a:latin typeface="微软雅黑" pitchFamily="34" charset="-122"/>
                          <a:ea typeface="微软雅黑" pitchFamily="34" charset="-122"/>
                          <a:cs typeface="Times New Roman"/>
                        </a:rPr>
                        <a:t>淘宝</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14939">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endParaRPr lang="en-US" sz="1200" kern="100" dirty="0">
                        <a:latin typeface="微软雅黑" pitchFamily="34" charset="-122"/>
                        <a:ea typeface="微软雅黑" pitchFamily="34"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endParaRPr lang="en-US" sz="1200" kern="100" dirty="0">
                        <a:latin typeface="微软雅黑" pitchFamily="34" charset="-122"/>
                        <a:ea typeface="微软雅黑" pitchFamily="34"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27444">
                <a:tc rowSpan="3">
                  <a:txBody>
                    <a:bodyPr/>
                    <a:lstStyle/>
                    <a:p>
                      <a:pPr algn="ctr">
                        <a:lnSpc>
                          <a:spcPct val="150000"/>
                        </a:lnSpc>
                        <a:spcAft>
                          <a:spcPts val="0"/>
                        </a:spcAft>
                      </a:pPr>
                      <a:r>
                        <a:rPr lang="en-US" sz="1200" kern="100">
                          <a:latin typeface="微软雅黑" pitchFamily="34" charset="-122"/>
                          <a:ea typeface="微软雅黑" pitchFamily="34" charset="-122"/>
                          <a:cs typeface="Times New Roman"/>
                        </a:rPr>
                        <a:t>5</a:t>
                      </a:r>
                      <a:endParaRPr lang="zh-CN" sz="1200" kern="100">
                        <a:latin typeface="微软雅黑" pitchFamily="34" charset="-122"/>
                        <a:ea typeface="微软雅黑" pitchFamily="34"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indent="95250" algn="just">
                        <a:lnSpc>
                          <a:spcPct val="150000"/>
                        </a:lnSpc>
                        <a:spcAft>
                          <a:spcPts val="0"/>
                        </a:spcAft>
                      </a:pPr>
                      <a:r>
                        <a:rPr lang="zh-CN" sz="1200" kern="100">
                          <a:latin typeface="微软雅黑" pitchFamily="34" charset="-122"/>
                          <a:ea typeface="微软雅黑" pitchFamily="34" charset="-122"/>
                          <a:cs typeface="Times New Roman"/>
                        </a:rPr>
                        <a:t>新兴</a:t>
                      </a:r>
                      <a:r>
                        <a:rPr lang="en-US" sz="1200" kern="100">
                          <a:latin typeface="微软雅黑" pitchFamily="34" charset="-122"/>
                          <a:ea typeface="微软雅黑" pitchFamily="34" charset="-122"/>
                          <a:cs typeface="Times New Roman"/>
                        </a:rPr>
                        <a:t>C2C</a:t>
                      </a:r>
                      <a:r>
                        <a:rPr lang="zh-CN" sz="1200" kern="100">
                          <a:latin typeface="微软雅黑" pitchFamily="34" charset="-122"/>
                          <a:ea typeface="微软雅黑" pitchFamily="34" charset="-122"/>
                          <a:cs typeface="Times New Roman"/>
                        </a:rPr>
                        <a:t>电子商务应用</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zh-CN" sz="1200" kern="100" dirty="0">
                          <a:latin typeface="微软雅黑" pitchFamily="34" charset="-122"/>
                          <a:ea typeface="微软雅黑" pitchFamily="34" charset="-122"/>
                          <a:cs typeface="Times New Roman"/>
                        </a:rPr>
                        <a:t>嘀嘀打车：内涵</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0008"/>
                  </a:ext>
                </a:extLst>
              </a:tr>
              <a:tr h="327444">
                <a:tc vMerge="1">
                  <a:txBody>
                    <a:bodyPr/>
                    <a:lstStyle/>
                    <a:p>
                      <a:endParaRPr lang="zh-CN" altLang="en-US"/>
                    </a:p>
                  </a:txBody>
                  <a:tcPr/>
                </a:tc>
                <a:tc vMerge="1">
                  <a:txBody>
                    <a:bodyPr/>
                    <a:lstStyle/>
                    <a:p>
                      <a:endParaRPr lang="zh-CN" altLang="en-US"/>
                    </a:p>
                  </a:txBody>
                  <a:tcPr/>
                </a:tc>
                <a:tc gridSpan="2">
                  <a:txBody>
                    <a:bodyPr/>
                    <a:lstStyle/>
                    <a:p>
                      <a:pPr algn="ctr">
                        <a:lnSpc>
                          <a:spcPct val="150000"/>
                        </a:lnSpc>
                        <a:spcAft>
                          <a:spcPts val="0"/>
                        </a:spcAft>
                      </a:pPr>
                      <a:r>
                        <a:rPr lang="zh-CN" sz="1200" kern="100" dirty="0">
                          <a:latin typeface="微软雅黑" pitchFamily="34" charset="-122"/>
                          <a:ea typeface="微软雅黑" pitchFamily="34" charset="-122"/>
                          <a:cs typeface="Times New Roman"/>
                        </a:rPr>
                        <a:t>猪八戒：内涵</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0009"/>
                  </a:ext>
                </a:extLst>
              </a:tr>
              <a:tr h="327444">
                <a:tc vMerge="1">
                  <a:txBody>
                    <a:bodyPr/>
                    <a:lstStyle/>
                    <a:p>
                      <a:endParaRPr lang="zh-CN" altLang="en-US"/>
                    </a:p>
                  </a:txBody>
                  <a:tcPr/>
                </a:tc>
                <a:tc vMerge="1">
                  <a:txBody>
                    <a:bodyPr/>
                    <a:lstStyle/>
                    <a:p>
                      <a:endParaRPr lang="zh-CN" altLang="en-US"/>
                    </a:p>
                  </a:txBody>
                  <a:tcPr/>
                </a:tc>
                <a:tc gridSpan="2">
                  <a:txBody>
                    <a:bodyPr/>
                    <a:lstStyle/>
                    <a:p>
                      <a:pPr algn="ctr">
                        <a:lnSpc>
                          <a:spcPct val="150000"/>
                        </a:lnSpc>
                        <a:spcAft>
                          <a:spcPts val="0"/>
                        </a:spcAft>
                      </a:pPr>
                      <a:r>
                        <a:rPr lang="zh-CN" sz="1200" kern="100" dirty="0">
                          <a:latin typeface="微软雅黑" pitchFamily="34" charset="-122"/>
                          <a:ea typeface="微软雅黑" pitchFamily="34" charset="-122"/>
                          <a:cs typeface="Times New Roman"/>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0010"/>
                  </a:ext>
                </a:extLst>
              </a:tr>
              <a:tr h="526470">
                <a:tc>
                  <a:txBody>
                    <a:bodyPr/>
                    <a:lstStyle/>
                    <a:p>
                      <a:pPr algn="ctr">
                        <a:lnSpc>
                          <a:spcPct val="150000"/>
                        </a:lnSpc>
                        <a:spcAft>
                          <a:spcPts val="0"/>
                        </a:spcAft>
                      </a:pPr>
                      <a:r>
                        <a:rPr lang="en-US" sz="1200" kern="100">
                          <a:latin typeface="微软雅黑" pitchFamily="34" charset="-122"/>
                          <a:ea typeface="微软雅黑" pitchFamily="34" charset="-122"/>
                          <a:cs typeface="Times New Roman"/>
                        </a:rPr>
                        <a:t>6</a:t>
                      </a:r>
                      <a:endParaRPr lang="zh-CN" sz="1200" kern="100">
                        <a:latin typeface="微软雅黑" pitchFamily="34" charset="-122"/>
                        <a:ea typeface="微软雅黑" pitchFamily="34"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5250" algn="just">
                        <a:lnSpc>
                          <a:spcPct val="150000"/>
                        </a:lnSpc>
                        <a:spcAft>
                          <a:spcPts val="0"/>
                        </a:spcAft>
                      </a:pPr>
                      <a:r>
                        <a:rPr lang="en-US" sz="1200" kern="100" dirty="0">
                          <a:latin typeface="微软雅黑" pitchFamily="34" charset="-122"/>
                          <a:ea typeface="微软雅黑" pitchFamily="34" charset="-122"/>
                          <a:cs typeface="Times New Roman"/>
                        </a:rPr>
                        <a:t>C2C</a:t>
                      </a:r>
                      <a:r>
                        <a:rPr lang="zh-CN" sz="1200" kern="100" dirty="0">
                          <a:latin typeface="微软雅黑" pitchFamily="34" charset="-122"/>
                          <a:ea typeface="微软雅黑" pitchFamily="34" charset="-122"/>
                          <a:cs typeface="Times New Roman"/>
                        </a:rPr>
                        <a:t>电子商务未来发展趋势</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endParaRPr lang="en-US" sz="1200" kern="100" dirty="0">
                        <a:latin typeface="微软雅黑" pitchFamily="34" charset="-122"/>
                        <a:ea typeface="微软雅黑" pitchFamily="34" charset="-122"/>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001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sp>
        <p:nvSpPr>
          <p:cNvPr id="5122" name="矩形 1"/>
          <p:cNvSpPr>
            <a:spLocks/>
          </p:cNvSpPr>
          <p:nvPr/>
        </p:nvSpPr>
        <p:spPr bwMode="auto">
          <a:xfrm>
            <a:off x="5614988" y="0"/>
            <a:ext cx="6423025" cy="6858000"/>
          </a:xfrm>
          <a:custGeom>
            <a:avLst/>
            <a:gdLst>
              <a:gd name="T0" fmla="*/ 6830983 w 5769204"/>
              <a:gd name="T1" fmla="*/ 9427 h 6858000"/>
              <a:gd name="T2" fmla="*/ 20921854 w 5769204"/>
              <a:gd name="T3" fmla="*/ 0 h 6858000"/>
              <a:gd name="T4" fmla="*/ 20921854 w 5769204"/>
              <a:gd name="T5" fmla="*/ 6858000 h 6858000"/>
              <a:gd name="T6" fmla="*/ 0 w 5769204"/>
              <a:gd name="T7" fmla="*/ 6858000 h 6858000"/>
              <a:gd name="T8" fmla="*/ 6830983 w 5769204"/>
              <a:gd name="T9" fmla="*/ 9427 h 6858000"/>
              <a:gd name="T10" fmla="*/ 0 60000 65536"/>
              <a:gd name="T11" fmla="*/ 0 60000 65536"/>
              <a:gd name="T12" fmla="*/ 0 60000 65536"/>
              <a:gd name="T13" fmla="*/ 0 60000 65536"/>
              <a:gd name="T14" fmla="*/ 0 60000 65536"/>
              <a:gd name="T15" fmla="*/ 0 w 5769204"/>
              <a:gd name="T16" fmla="*/ 0 h 6858000"/>
              <a:gd name="T17" fmla="*/ 5769204 w 5769204"/>
              <a:gd name="T18" fmla="*/ 6858000 h 6858000"/>
            </a:gdLst>
            <a:ahLst/>
            <a:cxnLst>
              <a:cxn ang="T10">
                <a:pos x="T0" y="T1"/>
              </a:cxn>
              <a:cxn ang="T11">
                <a:pos x="T2" y="T3"/>
              </a:cxn>
              <a:cxn ang="T12">
                <a:pos x="T4" y="T5"/>
              </a:cxn>
              <a:cxn ang="T13">
                <a:pos x="T6" y="T7"/>
              </a:cxn>
              <a:cxn ang="T14">
                <a:pos x="T8" y="T9"/>
              </a:cxn>
            </a:cxnLst>
            <a:rect l="T15" t="T16" r="T17" b="T18"/>
            <a:pathLst>
              <a:path w="5769204" h="6858000">
                <a:moveTo>
                  <a:pt x="1883645" y="9427"/>
                </a:moveTo>
                <a:lnTo>
                  <a:pt x="5769204" y="0"/>
                </a:lnTo>
                <a:lnTo>
                  <a:pt x="5769204" y="6858000"/>
                </a:lnTo>
                <a:lnTo>
                  <a:pt x="0" y="6858000"/>
                </a:lnTo>
                <a:lnTo>
                  <a:pt x="1883645" y="942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5123" name="矩形 1"/>
          <p:cNvSpPr>
            <a:spLocks/>
          </p:cNvSpPr>
          <p:nvPr/>
        </p:nvSpPr>
        <p:spPr bwMode="auto">
          <a:xfrm>
            <a:off x="5768975" y="0"/>
            <a:ext cx="6423025" cy="6858000"/>
          </a:xfrm>
          <a:custGeom>
            <a:avLst/>
            <a:gdLst>
              <a:gd name="T0" fmla="*/ 6830983 w 5769204"/>
              <a:gd name="T1" fmla="*/ 9427 h 6858000"/>
              <a:gd name="T2" fmla="*/ 20921854 w 5769204"/>
              <a:gd name="T3" fmla="*/ 0 h 6858000"/>
              <a:gd name="T4" fmla="*/ 20921854 w 5769204"/>
              <a:gd name="T5" fmla="*/ 6858000 h 6858000"/>
              <a:gd name="T6" fmla="*/ 0 w 5769204"/>
              <a:gd name="T7" fmla="*/ 6858000 h 6858000"/>
              <a:gd name="T8" fmla="*/ 6830983 w 5769204"/>
              <a:gd name="T9" fmla="*/ 9427 h 6858000"/>
              <a:gd name="T10" fmla="*/ 0 60000 65536"/>
              <a:gd name="T11" fmla="*/ 0 60000 65536"/>
              <a:gd name="T12" fmla="*/ 0 60000 65536"/>
              <a:gd name="T13" fmla="*/ 0 60000 65536"/>
              <a:gd name="T14" fmla="*/ 0 60000 65536"/>
              <a:gd name="T15" fmla="*/ 0 w 5769204"/>
              <a:gd name="T16" fmla="*/ 0 h 6858000"/>
              <a:gd name="T17" fmla="*/ 5769204 w 5769204"/>
              <a:gd name="T18" fmla="*/ 6858000 h 6858000"/>
            </a:gdLst>
            <a:ahLst/>
            <a:cxnLst>
              <a:cxn ang="T10">
                <a:pos x="T0" y="T1"/>
              </a:cxn>
              <a:cxn ang="T11">
                <a:pos x="T2" y="T3"/>
              </a:cxn>
              <a:cxn ang="T12">
                <a:pos x="T4" y="T5"/>
              </a:cxn>
              <a:cxn ang="T13">
                <a:pos x="T6" y="T7"/>
              </a:cxn>
              <a:cxn ang="T14">
                <a:pos x="T8" y="T9"/>
              </a:cxn>
            </a:cxnLst>
            <a:rect l="T15" t="T16" r="T17" b="T18"/>
            <a:pathLst>
              <a:path w="5769204" h="6858000">
                <a:moveTo>
                  <a:pt x="1883645" y="9427"/>
                </a:moveTo>
                <a:lnTo>
                  <a:pt x="5769204" y="0"/>
                </a:lnTo>
                <a:lnTo>
                  <a:pt x="5769204" y="6858000"/>
                </a:lnTo>
                <a:lnTo>
                  <a:pt x="0" y="6858000"/>
                </a:lnTo>
                <a:lnTo>
                  <a:pt x="1883645" y="9427"/>
                </a:lnTo>
                <a:close/>
              </a:path>
            </a:pathLst>
          </a:custGeom>
          <a:solidFill>
            <a:srgbClr val="1C488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5124" name="等腰三角形 4"/>
          <p:cNvSpPr>
            <a:spLocks/>
          </p:cNvSpPr>
          <p:nvPr/>
        </p:nvSpPr>
        <p:spPr bwMode="auto">
          <a:xfrm rot="-344388">
            <a:off x="9923463" y="-147638"/>
            <a:ext cx="2436812" cy="3543301"/>
          </a:xfrm>
          <a:custGeom>
            <a:avLst/>
            <a:gdLst>
              <a:gd name="T0" fmla="*/ 0 w 2436495"/>
              <a:gd name="T1" fmla="*/ 0 h 3543376"/>
              <a:gd name="T2" fmla="*/ 2440301 w 2436495"/>
              <a:gd name="T3" fmla="*/ 249614 h 3543376"/>
              <a:gd name="T4" fmla="*/ 2096485 w 2436495"/>
              <a:gd name="T5" fmla="*/ 3542474 h 3543376"/>
              <a:gd name="T6" fmla="*/ 0 w 2436495"/>
              <a:gd name="T7" fmla="*/ 0 h 3543376"/>
              <a:gd name="T8" fmla="*/ 0 60000 65536"/>
              <a:gd name="T9" fmla="*/ 0 60000 65536"/>
              <a:gd name="T10" fmla="*/ 0 60000 65536"/>
              <a:gd name="T11" fmla="*/ 0 60000 65536"/>
              <a:gd name="T12" fmla="*/ 0 w 2436495"/>
              <a:gd name="T13" fmla="*/ 0 h 3543376"/>
              <a:gd name="T14" fmla="*/ 2436495 w 2436495"/>
              <a:gd name="T15" fmla="*/ 3543376 h 3543376"/>
            </a:gdLst>
            <a:ahLst/>
            <a:cxnLst>
              <a:cxn ang="T8">
                <a:pos x="T0" y="T1"/>
              </a:cxn>
              <a:cxn ang="T9">
                <a:pos x="T2" y="T3"/>
              </a:cxn>
              <a:cxn ang="T10">
                <a:pos x="T4" y="T5"/>
              </a:cxn>
              <a:cxn ang="T11">
                <a:pos x="T6" y="T7"/>
              </a:cxn>
            </a:cxnLst>
            <a:rect l="T12" t="T13" r="T14" b="T15"/>
            <a:pathLst>
              <a:path w="2436495" h="3543376">
                <a:moveTo>
                  <a:pt x="0" y="0"/>
                </a:moveTo>
                <a:lnTo>
                  <a:pt x="2436495" y="249674"/>
                </a:lnTo>
                <a:lnTo>
                  <a:pt x="2093214" y="354337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5125" name="等腰三角形 4"/>
          <p:cNvSpPr>
            <a:spLocks/>
          </p:cNvSpPr>
          <p:nvPr/>
        </p:nvSpPr>
        <p:spPr bwMode="auto">
          <a:xfrm rot="10452885">
            <a:off x="9837738" y="146050"/>
            <a:ext cx="1068387" cy="1552575"/>
          </a:xfrm>
          <a:custGeom>
            <a:avLst/>
            <a:gdLst>
              <a:gd name="T0" fmla="*/ 0 w 2436495"/>
              <a:gd name="T1" fmla="*/ 0 h 3543376"/>
              <a:gd name="T2" fmla="*/ 123 w 2436495"/>
              <a:gd name="T3" fmla="*/ 12 h 3543376"/>
              <a:gd name="T4" fmla="*/ 106 w 2436495"/>
              <a:gd name="T5" fmla="*/ 177 h 3543376"/>
              <a:gd name="T6" fmla="*/ 0 w 2436495"/>
              <a:gd name="T7" fmla="*/ 0 h 3543376"/>
              <a:gd name="T8" fmla="*/ 0 60000 65536"/>
              <a:gd name="T9" fmla="*/ 0 60000 65536"/>
              <a:gd name="T10" fmla="*/ 0 60000 65536"/>
              <a:gd name="T11" fmla="*/ 0 60000 65536"/>
              <a:gd name="T12" fmla="*/ 0 w 2436495"/>
              <a:gd name="T13" fmla="*/ 0 h 3543376"/>
              <a:gd name="T14" fmla="*/ 2436495 w 2436495"/>
              <a:gd name="T15" fmla="*/ 3543376 h 3543376"/>
            </a:gdLst>
            <a:ahLst/>
            <a:cxnLst>
              <a:cxn ang="T8">
                <a:pos x="T0" y="T1"/>
              </a:cxn>
              <a:cxn ang="T9">
                <a:pos x="T2" y="T3"/>
              </a:cxn>
              <a:cxn ang="T10">
                <a:pos x="T4" y="T5"/>
              </a:cxn>
              <a:cxn ang="T11">
                <a:pos x="T6" y="T7"/>
              </a:cxn>
            </a:cxnLst>
            <a:rect l="T12" t="T13" r="T14" b="T15"/>
            <a:pathLst>
              <a:path w="2436495" h="3543376">
                <a:moveTo>
                  <a:pt x="0" y="0"/>
                </a:moveTo>
                <a:lnTo>
                  <a:pt x="2436495" y="249674"/>
                </a:lnTo>
                <a:lnTo>
                  <a:pt x="2093214" y="3543376"/>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5126" name="矩形 31"/>
          <p:cNvSpPr>
            <a:spLocks noChangeArrowheads="1"/>
          </p:cNvSpPr>
          <p:nvPr/>
        </p:nvSpPr>
        <p:spPr bwMode="auto">
          <a:xfrm>
            <a:off x="2208213" y="2940050"/>
            <a:ext cx="3403600" cy="48895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127" name="Rectangle 6"/>
          <p:cNvSpPr>
            <a:spLocks noChangeArrowheads="1"/>
          </p:cNvSpPr>
          <p:nvPr/>
        </p:nvSpPr>
        <p:spPr bwMode="auto">
          <a:xfrm>
            <a:off x="2205038" y="2984500"/>
            <a:ext cx="3406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r>
              <a:rPr lang="zh-CN" altLang="en-US" sz="2000" b="1">
                <a:solidFill>
                  <a:srgbClr val="1C4885"/>
                </a:solidFill>
                <a:latin typeface="微软雅黑" panose="020B0503020204020204" pitchFamily="34" charset="-122"/>
                <a:ea typeface="微软雅黑" panose="020B0503020204020204" pitchFamily="34" charset="-122"/>
              </a:rPr>
              <a:t>走向世界的零售盛宴 双十一</a:t>
            </a:r>
          </a:p>
        </p:txBody>
      </p:sp>
      <p:sp>
        <p:nvSpPr>
          <p:cNvPr id="5128" name="矩形 29"/>
          <p:cNvSpPr>
            <a:spLocks noChangeArrowheads="1"/>
          </p:cNvSpPr>
          <p:nvPr/>
        </p:nvSpPr>
        <p:spPr bwMode="auto">
          <a:xfrm>
            <a:off x="695325" y="2940050"/>
            <a:ext cx="1328738" cy="4889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129" name="文本框 30"/>
          <p:cNvSpPr txBox="1">
            <a:spLocks noChangeArrowheads="1"/>
          </p:cNvSpPr>
          <p:nvPr/>
        </p:nvSpPr>
        <p:spPr bwMode="auto">
          <a:xfrm>
            <a:off x="692150" y="2976563"/>
            <a:ext cx="1328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导入案例</a:t>
            </a:r>
          </a:p>
        </p:txBody>
      </p:sp>
      <p:sp>
        <p:nvSpPr>
          <p:cNvPr id="5130" name="矩形 38"/>
          <p:cNvSpPr>
            <a:spLocks noChangeArrowheads="1"/>
          </p:cNvSpPr>
          <p:nvPr/>
        </p:nvSpPr>
        <p:spPr bwMode="auto">
          <a:xfrm>
            <a:off x="2208213" y="3600450"/>
            <a:ext cx="3403600" cy="48895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131" name="Rectangle 6"/>
          <p:cNvSpPr>
            <a:spLocks noChangeArrowheads="1"/>
          </p:cNvSpPr>
          <p:nvPr/>
        </p:nvSpPr>
        <p:spPr bwMode="auto">
          <a:xfrm>
            <a:off x="2208213" y="3644900"/>
            <a:ext cx="2470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r>
              <a:rPr lang="en-US" altLang="zh-CN" sz="2000" b="1">
                <a:solidFill>
                  <a:srgbClr val="1C4885"/>
                </a:solidFill>
                <a:latin typeface="微软雅黑" panose="020B0503020204020204" pitchFamily="34" charset="-122"/>
                <a:ea typeface="微软雅黑" panose="020B0503020204020204" pitchFamily="34" charset="-122"/>
              </a:rPr>
              <a:t>C2C</a:t>
            </a:r>
            <a:r>
              <a:rPr lang="zh-CN" altLang="en-US" sz="2000" b="1">
                <a:solidFill>
                  <a:srgbClr val="1C4885"/>
                </a:solidFill>
                <a:latin typeface="微软雅黑" panose="020B0503020204020204" pitchFamily="34" charset="-122"/>
                <a:ea typeface="微软雅黑" panose="020B0503020204020204" pitchFamily="34" charset="-122"/>
              </a:rPr>
              <a:t>电子商务</a:t>
            </a:r>
          </a:p>
        </p:txBody>
      </p:sp>
      <p:sp>
        <p:nvSpPr>
          <p:cNvPr id="5132" name="矩形 36"/>
          <p:cNvSpPr>
            <a:spLocks noChangeArrowheads="1"/>
          </p:cNvSpPr>
          <p:nvPr/>
        </p:nvSpPr>
        <p:spPr bwMode="auto">
          <a:xfrm>
            <a:off x="695325" y="3600450"/>
            <a:ext cx="1328738" cy="4889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133" name="文本框 37"/>
          <p:cNvSpPr txBox="1">
            <a:spLocks noChangeArrowheads="1"/>
          </p:cNvSpPr>
          <p:nvPr/>
        </p:nvSpPr>
        <p:spPr bwMode="auto">
          <a:xfrm>
            <a:off x="871538" y="3636963"/>
            <a:ext cx="96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任务一</a:t>
            </a:r>
          </a:p>
        </p:txBody>
      </p:sp>
      <p:sp>
        <p:nvSpPr>
          <p:cNvPr id="5134" name="矩形 45"/>
          <p:cNvSpPr>
            <a:spLocks noChangeArrowheads="1"/>
          </p:cNvSpPr>
          <p:nvPr/>
        </p:nvSpPr>
        <p:spPr bwMode="auto">
          <a:xfrm>
            <a:off x="2206625" y="4260850"/>
            <a:ext cx="3405188" cy="48895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135" name="Rectangle 6"/>
          <p:cNvSpPr>
            <a:spLocks noChangeArrowheads="1"/>
          </p:cNvSpPr>
          <p:nvPr/>
        </p:nvSpPr>
        <p:spPr bwMode="auto">
          <a:xfrm>
            <a:off x="2205038" y="4305300"/>
            <a:ext cx="3406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r>
              <a:rPr lang="en-US" altLang="zh-CN" sz="2000" b="1">
                <a:solidFill>
                  <a:srgbClr val="1C4885"/>
                </a:solidFill>
                <a:latin typeface="微软雅黑" panose="020B0503020204020204" pitchFamily="34" charset="-122"/>
                <a:ea typeface="微软雅黑" panose="020B0503020204020204" pitchFamily="34" charset="-122"/>
              </a:rPr>
              <a:t>B2C</a:t>
            </a:r>
            <a:r>
              <a:rPr lang="zh-CN" altLang="en-US" sz="2000" b="1">
                <a:solidFill>
                  <a:srgbClr val="1C4885"/>
                </a:solidFill>
                <a:latin typeface="微软雅黑" panose="020B0503020204020204" pitchFamily="34" charset="-122"/>
                <a:ea typeface="微软雅黑" panose="020B0503020204020204" pitchFamily="34" charset="-122"/>
              </a:rPr>
              <a:t>电子商务</a:t>
            </a:r>
          </a:p>
        </p:txBody>
      </p:sp>
      <p:sp>
        <p:nvSpPr>
          <p:cNvPr id="5136" name="矩形 43"/>
          <p:cNvSpPr>
            <a:spLocks noChangeArrowheads="1"/>
          </p:cNvSpPr>
          <p:nvPr/>
        </p:nvSpPr>
        <p:spPr bwMode="auto">
          <a:xfrm>
            <a:off x="692150" y="4260850"/>
            <a:ext cx="1328738" cy="4889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137" name="文本框 44"/>
          <p:cNvSpPr txBox="1">
            <a:spLocks noChangeArrowheads="1"/>
          </p:cNvSpPr>
          <p:nvPr/>
        </p:nvSpPr>
        <p:spPr bwMode="auto">
          <a:xfrm>
            <a:off x="868363" y="4297363"/>
            <a:ext cx="96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任务二</a:t>
            </a:r>
          </a:p>
        </p:txBody>
      </p:sp>
      <p:sp>
        <p:nvSpPr>
          <p:cNvPr id="5138" name="矩形 52"/>
          <p:cNvSpPr>
            <a:spLocks noChangeArrowheads="1"/>
          </p:cNvSpPr>
          <p:nvPr/>
        </p:nvSpPr>
        <p:spPr bwMode="auto">
          <a:xfrm>
            <a:off x="2206625" y="4921250"/>
            <a:ext cx="3405188" cy="48895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139" name="Rectangle 6"/>
          <p:cNvSpPr>
            <a:spLocks noChangeArrowheads="1"/>
          </p:cNvSpPr>
          <p:nvPr/>
        </p:nvSpPr>
        <p:spPr bwMode="auto">
          <a:xfrm>
            <a:off x="2205038" y="4965700"/>
            <a:ext cx="2470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r>
              <a:rPr lang="en-US" altLang="zh-CN" sz="2000" b="1">
                <a:solidFill>
                  <a:srgbClr val="1C4885"/>
                </a:solidFill>
                <a:latin typeface="微软雅黑" panose="020B0503020204020204" pitchFamily="34" charset="-122"/>
                <a:ea typeface="微软雅黑" panose="020B0503020204020204" pitchFamily="34" charset="-122"/>
              </a:rPr>
              <a:t>C2B</a:t>
            </a:r>
            <a:r>
              <a:rPr lang="zh-CN" altLang="en-US" sz="2000" b="1">
                <a:solidFill>
                  <a:srgbClr val="1C4885"/>
                </a:solidFill>
                <a:latin typeface="微软雅黑" panose="020B0503020204020204" pitchFamily="34" charset="-122"/>
                <a:ea typeface="微软雅黑" panose="020B0503020204020204" pitchFamily="34" charset="-122"/>
              </a:rPr>
              <a:t>电子商务</a:t>
            </a:r>
          </a:p>
        </p:txBody>
      </p:sp>
      <p:sp>
        <p:nvSpPr>
          <p:cNvPr id="5140" name="矩形 50"/>
          <p:cNvSpPr>
            <a:spLocks noChangeArrowheads="1"/>
          </p:cNvSpPr>
          <p:nvPr/>
        </p:nvSpPr>
        <p:spPr bwMode="auto">
          <a:xfrm>
            <a:off x="692150" y="4921250"/>
            <a:ext cx="1328738" cy="4889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141" name="文本框 51"/>
          <p:cNvSpPr txBox="1">
            <a:spLocks noChangeArrowheads="1"/>
          </p:cNvSpPr>
          <p:nvPr/>
        </p:nvSpPr>
        <p:spPr bwMode="auto">
          <a:xfrm>
            <a:off x="868363" y="4957763"/>
            <a:ext cx="96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任务三</a:t>
            </a:r>
          </a:p>
        </p:txBody>
      </p:sp>
      <p:grpSp>
        <p:nvGrpSpPr>
          <p:cNvPr id="5142" name="组合 54"/>
          <p:cNvGrpSpPr>
            <a:grpSpLocks/>
          </p:cNvGrpSpPr>
          <p:nvPr/>
        </p:nvGrpSpPr>
        <p:grpSpPr bwMode="auto">
          <a:xfrm>
            <a:off x="490538" y="1717675"/>
            <a:ext cx="2701925" cy="900113"/>
            <a:chOff x="0" y="0"/>
            <a:chExt cx="2702007" cy="899374"/>
          </a:xfrm>
        </p:grpSpPr>
        <p:grpSp>
          <p:nvGrpSpPr>
            <p:cNvPr id="5144" name="组合 55"/>
            <p:cNvGrpSpPr>
              <a:grpSpLocks/>
            </p:cNvGrpSpPr>
            <p:nvPr/>
          </p:nvGrpSpPr>
          <p:grpSpPr bwMode="auto">
            <a:xfrm>
              <a:off x="0" y="0"/>
              <a:ext cx="2702007" cy="849531"/>
              <a:chOff x="0" y="0"/>
              <a:chExt cx="2702007" cy="849531"/>
            </a:xfrm>
          </p:grpSpPr>
          <p:sp>
            <p:nvSpPr>
              <p:cNvPr id="5146" name="文本框 57"/>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3600" b="1">
                    <a:solidFill>
                      <a:srgbClr val="000000"/>
                    </a:solidFill>
                    <a:latin typeface="微软雅黑" panose="020B0503020204020204" pitchFamily="34" charset="-122"/>
                    <a:ea typeface="微软雅黑" panose="020B0503020204020204" pitchFamily="34" charset="-122"/>
                  </a:rPr>
                  <a:t>目</a:t>
                </a:r>
                <a:r>
                  <a:rPr lang="zh-CN" altLang="en-US" sz="3600" b="1">
                    <a:solidFill>
                      <a:srgbClr val="1C4885"/>
                    </a:solidFill>
                    <a:latin typeface="微软雅黑" panose="020B0503020204020204" pitchFamily="34" charset="-122"/>
                    <a:ea typeface="微软雅黑" panose="020B0503020204020204" pitchFamily="34" charset="-122"/>
                  </a:rPr>
                  <a:t>录</a:t>
                </a:r>
              </a:p>
            </p:txBody>
          </p:sp>
          <p:cxnSp>
            <p:nvCxnSpPr>
              <p:cNvPr id="5147" name="直接连接符 58"/>
              <p:cNvCxnSpPr>
                <a:cxnSpLocks noChangeShapeType="1"/>
              </p:cNvCxnSpPr>
              <p:nvPr/>
            </p:nvCxnSpPr>
            <p:spPr bwMode="auto">
              <a:xfrm>
                <a:off x="151331" y="849531"/>
                <a:ext cx="2550676"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5145" name="文本框 56"/>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2000" b="1">
                  <a:solidFill>
                    <a:srgbClr val="1C4885"/>
                  </a:solidFill>
                  <a:latin typeface="微软雅黑" panose="020B0503020204020204" pitchFamily="34" charset="-122"/>
                  <a:ea typeface="微软雅黑" panose="020B0503020204020204" pitchFamily="34" charset="-122"/>
                </a:rPr>
                <a:t>Contents</a:t>
              </a:r>
              <a:endParaRPr lang="zh-CN" altLang="en-US" sz="2000" b="1">
                <a:solidFill>
                  <a:srgbClr val="1C4885"/>
                </a:solidFill>
                <a:latin typeface="微软雅黑" panose="020B0503020204020204" pitchFamily="34" charset="-122"/>
                <a:ea typeface="微软雅黑" panose="020B0503020204020204" pitchFamily="34" charset="-122"/>
              </a:endParaRPr>
            </a:p>
          </p:txBody>
        </p:sp>
      </p:grpSp>
      <p:pic>
        <p:nvPicPr>
          <p:cNvPr id="5143" name="图片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5813" y="4013200"/>
            <a:ext cx="6326187"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文本框 10"/>
          <p:cNvSpPr txBox="1">
            <a:spLocks noChangeArrowheads="1"/>
          </p:cNvSpPr>
          <p:nvPr/>
        </p:nvSpPr>
        <p:spPr bwMode="auto">
          <a:xfrm>
            <a:off x="174625" y="220663"/>
            <a:ext cx="11210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zh-CN" altLang="en-US" sz="2400" b="1" dirty="0">
                <a:latin typeface="微软雅黑" panose="020B0503020204020204" pitchFamily="34" charset="-122"/>
                <a:ea typeface="微软雅黑" panose="020B0503020204020204" pitchFamily="34" charset="-122"/>
                <a:sym typeface="Arial" panose="020B0604020202020204" pitchFamily="34" charset="0"/>
              </a:rPr>
              <a:t>任务拓展：</a:t>
            </a:r>
            <a:r>
              <a:rPr lang="en-US" altLang="zh-CN" sz="2400" b="1" dirty="0">
                <a:latin typeface="微软雅黑" panose="020B0503020204020204" pitchFamily="34" charset="-122"/>
                <a:ea typeface="微软雅黑" panose="020B0503020204020204" pitchFamily="34" charset="-122"/>
              </a:rPr>
              <a:t> C2C</a:t>
            </a:r>
            <a:r>
              <a:rPr lang="zh-CN" altLang="zh-CN" sz="2400" b="1" dirty="0">
                <a:latin typeface="微软雅黑" panose="020B0503020204020204" pitchFamily="34" charset="-122"/>
                <a:ea typeface="微软雅黑" panose="020B0503020204020204" pitchFamily="34" charset="-122"/>
              </a:rPr>
              <a:t>电子商务</a:t>
            </a:r>
            <a:r>
              <a:rPr lang="zh-CN" altLang="en-US" sz="2400" b="1" dirty="0">
                <a:latin typeface="微软雅黑" panose="020B0503020204020204" pitchFamily="34" charset="-122"/>
                <a:ea typeface="微软雅黑" panose="020B0503020204020204" pitchFamily="34" charset="-122"/>
              </a:rPr>
              <a:t>模式分析</a:t>
            </a:r>
          </a:p>
        </p:txBody>
      </p:sp>
      <p:sp>
        <p:nvSpPr>
          <p:cNvPr id="20483"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20484" name="组合 9"/>
          <p:cNvGrpSpPr>
            <a:grpSpLocks noChangeAspect="1"/>
          </p:cNvGrpSpPr>
          <p:nvPr/>
        </p:nvGrpSpPr>
        <p:grpSpPr bwMode="auto">
          <a:xfrm>
            <a:off x="8166100" y="1724025"/>
            <a:ext cx="4025900" cy="4105275"/>
            <a:chOff x="0" y="0"/>
            <a:chExt cx="4025152" cy="4106791"/>
          </a:xfrm>
        </p:grpSpPr>
        <p:pic>
          <p:nvPicPr>
            <p:cNvPr id="20491" name="图片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25152" cy="410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图片 12"/>
            <p:cNvPicPr>
              <a:picLocks noChangeAspect="1" noChangeArrowheads="1"/>
            </p:cNvPicPr>
            <p:nvPr/>
          </p:nvPicPr>
          <p:blipFill>
            <a:blip r:embed="rId3">
              <a:extLst>
                <a:ext uri="{28A0092B-C50C-407E-A947-70E740481C1C}">
                  <a14:useLocalDpi xmlns:a14="http://schemas.microsoft.com/office/drawing/2010/main" val="0"/>
                </a:ext>
              </a:extLst>
            </a:blip>
            <a:srcRect r="8347"/>
            <a:stretch>
              <a:fillRect/>
            </a:stretch>
          </p:blipFill>
          <p:spPr bwMode="auto">
            <a:xfrm>
              <a:off x="538859" y="432478"/>
              <a:ext cx="3486293" cy="2354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85" name="矩形 13"/>
          <p:cNvSpPr>
            <a:spLocks noChangeArrowheads="1"/>
          </p:cNvSpPr>
          <p:nvPr/>
        </p:nvSpPr>
        <p:spPr bwMode="auto">
          <a:xfrm>
            <a:off x="2032000" y="2055813"/>
            <a:ext cx="5068888"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Tx/>
              <a:buNone/>
            </a:pPr>
            <a:r>
              <a:rPr lang="zh-CN" altLang="en-US" sz="1400">
                <a:solidFill>
                  <a:srgbClr val="445469"/>
                </a:solidFill>
                <a:latin typeface="微软雅黑" panose="020B0503020204020204" pitchFamily="34" charset="-122"/>
                <a:ea typeface="微软雅黑" panose="020B0503020204020204" pitchFamily="34" charset="-122"/>
              </a:rPr>
              <a:t>中国传统</a:t>
            </a:r>
            <a:r>
              <a:rPr lang="en-US" altLang="zh-CN" sz="1400">
                <a:solidFill>
                  <a:srgbClr val="445469"/>
                </a:solidFill>
                <a:latin typeface="微软雅黑" panose="020B0503020204020204" pitchFamily="34" charset="-122"/>
                <a:ea typeface="微软雅黑" panose="020B0503020204020204" pitchFamily="34" charset="-122"/>
              </a:rPr>
              <a:t>C2C</a:t>
            </a:r>
            <a:r>
              <a:rPr lang="zh-CN" altLang="en-US" sz="1400">
                <a:solidFill>
                  <a:srgbClr val="445469"/>
                </a:solidFill>
                <a:latin typeface="微软雅黑" panose="020B0503020204020204" pitchFamily="34" charset="-122"/>
                <a:ea typeface="微软雅黑" panose="020B0503020204020204" pitchFamily="34" charset="-122"/>
              </a:rPr>
              <a:t>电子商务市场从易趣的出现到易趣、拍拍、淘宝三足鼎立，再到百度有啊的杀入，最终走到今天只剩下淘宝一家，经历了十余年的时间，也使得中国的</a:t>
            </a:r>
            <a:r>
              <a:rPr lang="en-US" altLang="zh-CN" sz="1400">
                <a:solidFill>
                  <a:srgbClr val="445469"/>
                </a:solidFill>
                <a:latin typeface="微软雅黑" panose="020B0503020204020204" pitchFamily="34" charset="-122"/>
                <a:ea typeface="微软雅黑" panose="020B0503020204020204" pitchFamily="34" charset="-122"/>
              </a:rPr>
              <a:t>C2C</a:t>
            </a:r>
            <a:r>
              <a:rPr lang="zh-CN" altLang="en-US" sz="1400">
                <a:solidFill>
                  <a:srgbClr val="445469"/>
                </a:solidFill>
                <a:latin typeface="微软雅黑" panose="020B0503020204020204" pitchFamily="34" charset="-122"/>
                <a:ea typeface="微软雅黑" panose="020B0503020204020204" pitchFamily="34" charset="-122"/>
              </a:rPr>
              <a:t>电子商务市场日益成熟。然而仅剩淘宝一家独大的中国</a:t>
            </a:r>
            <a:r>
              <a:rPr lang="en-US" altLang="zh-CN" sz="1400">
                <a:solidFill>
                  <a:srgbClr val="445469"/>
                </a:solidFill>
                <a:latin typeface="微软雅黑" panose="020B0503020204020204" pitchFamily="34" charset="-122"/>
                <a:ea typeface="微软雅黑" panose="020B0503020204020204" pitchFamily="34" charset="-122"/>
              </a:rPr>
              <a:t>C2C</a:t>
            </a:r>
            <a:r>
              <a:rPr lang="zh-CN" altLang="en-US" sz="1400">
                <a:solidFill>
                  <a:srgbClr val="445469"/>
                </a:solidFill>
                <a:latin typeface="微软雅黑" panose="020B0503020204020204" pitchFamily="34" charset="-122"/>
                <a:ea typeface="微软雅黑" panose="020B0503020204020204" pitchFamily="34" charset="-122"/>
              </a:rPr>
              <a:t>市场将何去何从？请你通过调研，分析一下未来中国传统</a:t>
            </a:r>
            <a:r>
              <a:rPr lang="en-US" altLang="zh-CN" sz="1400">
                <a:solidFill>
                  <a:srgbClr val="445469"/>
                </a:solidFill>
                <a:latin typeface="微软雅黑" panose="020B0503020204020204" pitchFamily="34" charset="-122"/>
                <a:ea typeface="微软雅黑" panose="020B0503020204020204" pitchFamily="34" charset="-122"/>
              </a:rPr>
              <a:t>C2C</a:t>
            </a:r>
            <a:r>
              <a:rPr lang="zh-CN" altLang="en-US" sz="1400">
                <a:solidFill>
                  <a:srgbClr val="445469"/>
                </a:solidFill>
                <a:latin typeface="微软雅黑" panose="020B0503020204020204" pitchFamily="34" charset="-122"/>
                <a:ea typeface="微软雅黑" panose="020B0503020204020204" pitchFamily="34" charset="-122"/>
              </a:rPr>
              <a:t>电子商务可能的发展趋势。</a:t>
            </a:r>
          </a:p>
          <a:p>
            <a:pPr eaLnBrk="1" hangingPunct="1">
              <a:lnSpc>
                <a:spcPct val="150000"/>
              </a:lnSpc>
              <a:spcBef>
                <a:spcPct val="20000"/>
              </a:spcBef>
              <a:buFont typeface="Arial" panose="020B0604020202020204" pitchFamily="34" charset="0"/>
              <a:buNone/>
            </a:pPr>
            <a:endParaRPr lang="en-US" altLang="zh-CN" sz="140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486" name="矩形 13"/>
          <p:cNvSpPr>
            <a:spLocks noChangeArrowheads="1"/>
          </p:cNvSpPr>
          <p:nvPr/>
        </p:nvSpPr>
        <p:spPr bwMode="auto">
          <a:xfrm>
            <a:off x="2032000" y="4559300"/>
            <a:ext cx="50688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a:lnSpc>
                <a:spcPts val="1563"/>
              </a:lnSpc>
              <a:buFont typeface="Arial" panose="020B0604020202020204" pitchFamily="34" charset="0"/>
              <a:buNone/>
            </a:pPr>
            <a:r>
              <a:rPr lang="zh-CN" altLang="zh-CN" sz="1800" b="1">
                <a:solidFill>
                  <a:srgbClr val="445469"/>
                </a:solidFill>
                <a:latin typeface="微软雅黑" panose="020B0503020204020204" pitchFamily="34" charset="-122"/>
                <a:ea typeface="微软雅黑" panose="020B0503020204020204" pitchFamily="34" charset="-122"/>
              </a:rPr>
              <a:t>扫一扫，了解更多！</a:t>
            </a:r>
            <a:endParaRPr lang="en-US" altLang="zh-CN" sz="1800" b="1">
              <a:solidFill>
                <a:srgbClr val="445469"/>
              </a:solidFill>
              <a:latin typeface="微软雅黑" panose="020B0503020204020204" pitchFamily="34" charset="-122"/>
              <a:ea typeface="微软雅黑" panose="020B0503020204020204" pitchFamily="34" charset="-122"/>
            </a:endParaRPr>
          </a:p>
          <a:p>
            <a:pPr algn="just">
              <a:lnSpc>
                <a:spcPts val="1563"/>
              </a:lnSpc>
              <a:buFontTx/>
              <a:buNone/>
            </a:pPr>
            <a:r>
              <a:rPr lang="zh-CN" altLang="en-US" sz="1400">
                <a:solidFill>
                  <a:srgbClr val="445469"/>
                </a:solidFill>
                <a:latin typeface="微软雅黑" panose="020B0503020204020204" pitchFamily="34" charset="-122"/>
                <a:ea typeface="微软雅黑" panose="020B0503020204020204" pitchFamily="34" charset="-122"/>
              </a:rPr>
              <a:t>拓展阅读：中国</a:t>
            </a:r>
            <a:r>
              <a:rPr lang="en-US" altLang="zh-CN" sz="1400">
                <a:solidFill>
                  <a:srgbClr val="445469"/>
                </a:solidFill>
                <a:latin typeface="微软雅黑" panose="020B0503020204020204" pitchFamily="34" charset="-122"/>
                <a:ea typeface="微软雅黑" panose="020B0503020204020204" pitchFamily="34" charset="-122"/>
              </a:rPr>
              <a:t>C2C</a:t>
            </a:r>
            <a:r>
              <a:rPr lang="zh-CN" altLang="en-US" sz="1400">
                <a:solidFill>
                  <a:srgbClr val="445469"/>
                </a:solidFill>
                <a:latin typeface="微软雅黑" panose="020B0503020204020204" pitchFamily="34" charset="-122"/>
                <a:ea typeface="微软雅黑" panose="020B0503020204020204" pitchFamily="34" charset="-122"/>
              </a:rPr>
              <a:t>市场十余年发展简史。</a:t>
            </a:r>
            <a:endParaRPr lang="en-US" altLang="zh-CN" sz="140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20487" name="组合 11"/>
          <p:cNvGrpSpPr>
            <a:grpSpLocks/>
          </p:cNvGrpSpPr>
          <p:nvPr/>
        </p:nvGrpSpPr>
        <p:grpSpPr bwMode="auto">
          <a:xfrm>
            <a:off x="1246188" y="2155825"/>
            <a:ext cx="592137" cy="557213"/>
            <a:chOff x="1245395" y="2156343"/>
            <a:chExt cx="592610" cy="556758"/>
          </a:xfrm>
        </p:grpSpPr>
        <p:sp>
          <p:nvSpPr>
            <p:cNvPr id="20489" name="Rectangle 46"/>
            <p:cNvSpPr>
              <a:spLocks noChangeArrowheads="1"/>
            </p:cNvSpPr>
            <p:nvPr/>
          </p:nvSpPr>
          <p:spPr bwMode="auto">
            <a:xfrm>
              <a:off x="1245395" y="2156343"/>
              <a:ext cx="592610" cy="556758"/>
            </a:xfrm>
            <a:prstGeom prst="rect">
              <a:avLst/>
            </a:prstGeom>
            <a:solidFill>
              <a:srgbClr val="4886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6080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608013">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608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608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608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6080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6080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6080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6080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3100">
                <a:solidFill>
                  <a:srgbClr val="FFFFFF"/>
                </a:solidFill>
              </a:endParaRPr>
            </a:p>
          </p:txBody>
        </p:sp>
        <p:pic>
          <p:nvPicPr>
            <p:cNvPr id="20490" name="Picture 15" descr="bul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8582" y="2270341"/>
              <a:ext cx="395756" cy="39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488" name="Picture 13" descr="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4125" y="4521200"/>
            <a:ext cx="54292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2075" y="354013"/>
            <a:ext cx="7481888"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矩形 6"/>
          <p:cNvSpPr>
            <a:spLocks noChangeArrowheads="1"/>
          </p:cNvSpPr>
          <p:nvPr/>
        </p:nvSpPr>
        <p:spPr bwMode="auto">
          <a:xfrm>
            <a:off x="0" y="4902200"/>
            <a:ext cx="12192000" cy="195580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1508" name="文本框 8"/>
          <p:cNvSpPr txBox="1">
            <a:spLocks noChangeArrowheads="1"/>
          </p:cNvSpPr>
          <p:nvPr/>
        </p:nvSpPr>
        <p:spPr bwMode="auto">
          <a:xfrm>
            <a:off x="0" y="1571625"/>
            <a:ext cx="1495425"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4400" b="1">
                <a:solidFill>
                  <a:srgbClr val="1C4885"/>
                </a:solidFill>
                <a:latin typeface="微软雅黑" panose="020B0503020204020204" pitchFamily="34" charset="-122"/>
                <a:ea typeface="微软雅黑" panose="020B0503020204020204" pitchFamily="34" charset="-122"/>
              </a:rPr>
              <a:t>3</a:t>
            </a:r>
            <a:endParaRPr lang="zh-CN" altLang="en-US" sz="34400" b="1">
              <a:solidFill>
                <a:srgbClr val="1C4885"/>
              </a:solidFill>
              <a:latin typeface="微软雅黑" panose="020B0503020204020204" pitchFamily="34" charset="-122"/>
              <a:ea typeface="微软雅黑" panose="020B0503020204020204" pitchFamily="34" charset="-122"/>
            </a:endParaRPr>
          </a:p>
        </p:txBody>
      </p:sp>
      <p:grpSp>
        <p:nvGrpSpPr>
          <p:cNvPr id="21509" name="组合 13"/>
          <p:cNvGrpSpPr>
            <a:grpSpLocks noChangeAspect="1"/>
          </p:cNvGrpSpPr>
          <p:nvPr/>
        </p:nvGrpSpPr>
        <p:grpSpPr bwMode="auto">
          <a:xfrm>
            <a:off x="6804025" y="3178175"/>
            <a:ext cx="5578475" cy="3481388"/>
            <a:chOff x="0" y="0"/>
            <a:chExt cx="5324473" cy="3322983"/>
          </a:xfrm>
        </p:grpSpPr>
        <p:pic>
          <p:nvPicPr>
            <p:cNvPr id="21513" name="图片 14"/>
            <p:cNvPicPr>
              <a:picLocks noChangeAspect="1" noChangeArrowheads="1"/>
            </p:cNvPicPr>
            <p:nvPr/>
          </p:nvPicPr>
          <p:blipFill>
            <a:blip r:embed="rId4">
              <a:extLst>
                <a:ext uri="{28A0092B-C50C-407E-A947-70E740481C1C}">
                  <a14:useLocalDpi xmlns:a14="http://schemas.microsoft.com/office/drawing/2010/main" val="0"/>
                </a:ext>
              </a:extLst>
            </a:blip>
            <a:srcRect b="52040"/>
            <a:stretch>
              <a:fillRect/>
            </a:stretch>
          </p:blipFill>
          <p:spPr bwMode="auto">
            <a:xfrm>
              <a:off x="6344" y="0"/>
              <a:ext cx="5318129" cy="164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图片 15"/>
            <p:cNvPicPr>
              <a:picLocks noChangeAspect="1" noChangeArrowheads="1"/>
            </p:cNvPicPr>
            <p:nvPr/>
          </p:nvPicPr>
          <p:blipFill>
            <a:blip r:embed="rId4">
              <a:extLst>
                <a:ext uri="{28A0092B-C50C-407E-A947-70E740481C1C}">
                  <a14:useLocalDpi xmlns:a14="http://schemas.microsoft.com/office/drawing/2010/main" val="0"/>
                </a:ext>
              </a:extLst>
            </a:blip>
            <a:srcRect t="50633" r="2628"/>
            <a:stretch>
              <a:fillRect/>
            </a:stretch>
          </p:blipFill>
          <p:spPr bwMode="auto">
            <a:xfrm>
              <a:off x="0" y="1632435"/>
              <a:ext cx="5178427" cy="169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10" name="矩形 16"/>
          <p:cNvSpPr>
            <a:spLocks noChangeArrowheads="1"/>
          </p:cNvSpPr>
          <p:nvPr/>
        </p:nvSpPr>
        <p:spPr bwMode="auto">
          <a:xfrm>
            <a:off x="2886075" y="5011738"/>
            <a:ext cx="8837613"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50000"/>
              </a:lnSpc>
              <a:spcBef>
                <a:spcPct val="0"/>
              </a:spcBef>
              <a:buFontTx/>
              <a:buNone/>
            </a:pPr>
            <a:r>
              <a:rPr lang="zh-CN" altLang="en-US"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任务描述：在全球网络零售业快速发展的背景下，品牌企业和平台商城已经成为了市场的绝对主体，传统制造商和渠道商在网购市场中的份额明显增大，</a:t>
            </a:r>
            <a:r>
              <a:rPr lang="en-US" altLang="en-US"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B2C</a:t>
            </a:r>
            <a:r>
              <a:rPr lang="zh-CN" altLang="en-US"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电子商务迎来了黄金发展期。本任务将带你去探索目前国内外知名的</a:t>
            </a:r>
            <a:r>
              <a:rPr lang="en-US" altLang="en-US"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B2C</a:t>
            </a:r>
            <a:r>
              <a:rPr lang="zh-CN" altLang="en-US"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电子商务企业，了解</a:t>
            </a:r>
            <a:r>
              <a:rPr lang="en-US" altLang="en-US"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B2C</a:t>
            </a:r>
            <a:r>
              <a:rPr lang="zh-CN" altLang="en-US"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电子商务平台功能架构、业务流程、商业模式，感受它们的成长经历，学习它们的企业文化、经营管理策略、市场竞争策略，以及给人们带来的巨大的生活便利。</a:t>
            </a:r>
            <a:endParaRPr lang="zh-CN" altLang="zh-CN" sz="1400">
              <a:solidFill>
                <a:schemeClr val="bg1"/>
              </a:solidFill>
              <a:latin typeface="微软雅黑" panose="020B0503020204020204" pitchFamily="34" charset="-122"/>
              <a:ea typeface="微软雅黑" panose="020B0503020204020204" pitchFamily="34" charset="-122"/>
            </a:endParaRPr>
          </a:p>
        </p:txBody>
      </p:sp>
      <p:sp>
        <p:nvSpPr>
          <p:cNvPr id="21511" name="文本框 18"/>
          <p:cNvSpPr>
            <a:spLocks/>
          </p:cNvSpPr>
          <p:nvPr/>
        </p:nvSpPr>
        <p:spPr bwMode="auto">
          <a:xfrm>
            <a:off x="428625" y="4899025"/>
            <a:ext cx="2082800" cy="976313"/>
          </a:xfrm>
          <a:custGeom>
            <a:avLst/>
            <a:gdLst>
              <a:gd name="T0" fmla="*/ 1374580 w 2083287"/>
              <a:gd name="T1" fmla="*/ 0 h 976698"/>
              <a:gd name="T2" fmla="*/ 2077450 w 2083287"/>
              <a:gd name="T3" fmla="*/ 0 h 976698"/>
              <a:gd name="T4" fmla="*/ 2058325 w 2083287"/>
              <a:gd name="T5" fmla="*/ 197511 h 976698"/>
              <a:gd name="T6" fmla="*/ 1736015 w 2083287"/>
              <a:gd name="T7" fmla="*/ 708629 h 976698"/>
              <a:gd name="T8" fmla="*/ 819576 w 2083287"/>
              <a:gd name="T9" fmla="*/ 972088 h 976698"/>
              <a:gd name="T10" fmla="*/ 0 w 2083287"/>
              <a:gd name="T11" fmla="*/ 804239 h 976698"/>
              <a:gd name="T12" fmla="*/ 0 w 2083287"/>
              <a:gd name="T13" fmla="*/ 198705 h 976698"/>
              <a:gd name="T14" fmla="*/ 770617 w 2083287"/>
              <a:gd name="T15" fmla="*/ 445168 h 976698"/>
              <a:gd name="T16" fmla="*/ 1213402 w 2083287"/>
              <a:gd name="T17" fmla="*/ 321939 h 976698"/>
              <a:gd name="T18" fmla="*/ 1367072 w 2083287"/>
              <a:gd name="T19" fmla="*/ 78529 h 976698"/>
              <a:gd name="T20" fmla="*/ 1374580 w 2083287"/>
              <a:gd name="T21" fmla="*/ 0 h 9766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3287"/>
              <a:gd name="T34" fmla="*/ 0 h 976698"/>
              <a:gd name="T35" fmla="*/ 2083287 w 2083287"/>
              <a:gd name="T36" fmla="*/ 976698 h 9766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3287" h="976698">
                <a:moveTo>
                  <a:pt x="1378441" y="0"/>
                </a:moveTo>
                <a:lnTo>
                  <a:pt x="2083287" y="0"/>
                </a:lnTo>
                <a:lnTo>
                  <a:pt x="2064107" y="198447"/>
                </a:lnTo>
                <a:cubicBezTo>
                  <a:pt x="2021012" y="408454"/>
                  <a:pt x="1913273" y="579634"/>
                  <a:pt x="1740892" y="711989"/>
                </a:cubicBezTo>
                <a:cubicBezTo>
                  <a:pt x="1511050" y="888462"/>
                  <a:pt x="1204713" y="976698"/>
                  <a:pt x="821880" y="976698"/>
                </a:cubicBezTo>
                <a:cubicBezTo>
                  <a:pt x="481743" y="976698"/>
                  <a:pt x="207783" y="920483"/>
                  <a:pt x="0" y="808053"/>
                </a:cubicBezTo>
                <a:lnTo>
                  <a:pt x="0" y="199648"/>
                </a:lnTo>
                <a:cubicBezTo>
                  <a:pt x="220592" y="364736"/>
                  <a:pt x="478185" y="447280"/>
                  <a:pt x="772781" y="447280"/>
                </a:cubicBezTo>
                <a:cubicBezTo>
                  <a:pt x="959216" y="447280"/>
                  <a:pt x="1107226" y="406008"/>
                  <a:pt x="1216810" y="323464"/>
                </a:cubicBezTo>
                <a:cubicBezTo>
                  <a:pt x="1298998" y="261556"/>
                  <a:pt x="1350365" y="180035"/>
                  <a:pt x="1370912" y="78901"/>
                </a:cubicBezTo>
                <a:lnTo>
                  <a:pt x="13784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12" name="文本框 12"/>
          <p:cNvSpPr txBox="1">
            <a:spLocks noChangeArrowheads="1"/>
          </p:cNvSpPr>
          <p:nvPr/>
        </p:nvSpPr>
        <p:spPr bwMode="auto">
          <a:xfrm>
            <a:off x="2863850" y="3632200"/>
            <a:ext cx="90090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6000" b="1">
                <a:solidFill>
                  <a:srgbClr val="1C4885"/>
                </a:solidFill>
                <a:latin typeface="微软雅黑" panose="020B0503020204020204" pitchFamily="34" charset="-122"/>
                <a:ea typeface="微软雅黑" panose="020B0503020204020204" pitchFamily="34" charset="-122"/>
              </a:rPr>
              <a:t>任务二 </a:t>
            </a:r>
            <a:r>
              <a:rPr lang="en-US" altLang="zh-CN" sz="6000" b="1">
                <a:solidFill>
                  <a:srgbClr val="1C4885"/>
                </a:solidFill>
                <a:latin typeface="微软雅黑" panose="020B0503020204020204" pitchFamily="34" charset="-122"/>
                <a:ea typeface="微软雅黑" panose="020B0503020204020204" pitchFamily="34" charset="-122"/>
              </a:rPr>
              <a:t>B2C</a:t>
            </a:r>
            <a:r>
              <a:rPr lang="zh-CN" altLang="en-US" sz="6000" b="1">
                <a:solidFill>
                  <a:srgbClr val="1C4885"/>
                </a:solidFill>
                <a:latin typeface="微软雅黑" panose="020B0503020204020204" pitchFamily="34" charset="-122"/>
                <a:ea typeface="微软雅黑" panose="020B0503020204020204" pitchFamily="34" charset="-122"/>
              </a:rPr>
              <a:t>电子商务</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本框 10"/>
          <p:cNvSpPr txBox="1">
            <a:spLocks noChangeArrowheads="1"/>
          </p:cNvSpPr>
          <p:nvPr/>
        </p:nvSpPr>
        <p:spPr bwMode="auto">
          <a:xfrm>
            <a:off x="174625" y="220663"/>
            <a:ext cx="11210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a:latin typeface="微软雅黑" panose="020B0503020204020204" pitchFamily="34" charset="-122"/>
                <a:ea typeface="微软雅黑" panose="020B0503020204020204" pitchFamily="34" charset="-122"/>
                <a:sym typeface="Arial" panose="020B0604020202020204" pitchFamily="34" charset="0"/>
              </a:rPr>
              <a:t>任务描述：</a:t>
            </a:r>
            <a:r>
              <a:rPr lang="en-US" altLang="en-US" sz="2400" b="1">
                <a:latin typeface="微软雅黑" panose="020B0503020204020204" pitchFamily="34" charset="-122"/>
                <a:ea typeface="微软雅黑" panose="020B0503020204020204" pitchFamily="34" charset="-122"/>
                <a:sym typeface="Arial" panose="020B0604020202020204" pitchFamily="34" charset="0"/>
              </a:rPr>
              <a:t>B2C</a:t>
            </a:r>
            <a:r>
              <a:rPr lang="zh-CN" altLang="en-US" sz="2400" b="1">
                <a:latin typeface="微软雅黑" panose="020B0503020204020204" pitchFamily="34" charset="-122"/>
                <a:ea typeface="微软雅黑" panose="020B0503020204020204" pitchFamily="34" charset="-122"/>
                <a:sym typeface="Arial" panose="020B0604020202020204" pitchFamily="34" charset="0"/>
              </a:rPr>
              <a:t>模式分析</a:t>
            </a:r>
          </a:p>
        </p:txBody>
      </p:sp>
      <p:sp>
        <p:nvSpPr>
          <p:cNvPr id="23555"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3556" name="半闭框 4"/>
          <p:cNvSpPr>
            <a:spLocks/>
          </p:cNvSpPr>
          <p:nvPr/>
        </p:nvSpPr>
        <p:spPr bwMode="auto">
          <a:xfrm rot="10800000">
            <a:off x="5078413" y="4924425"/>
            <a:ext cx="433387" cy="412750"/>
          </a:xfrm>
          <a:custGeom>
            <a:avLst/>
            <a:gdLst>
              <a:gd name="T0" fmla="*/ 0 w 434745"/>
              <a:gd name="T1" fmla="*/ 0 h 340467"/>
              <a:gd name="T2" fmla="*/ 418726 w 434745"/>
              <a:gd name="T3" fmla="*/ 0 h 340467"/>
              <a:gd name="T4" fmla="*/ 303075 w 434745"/>
              <a:gd name="T5" fmla="*/ 293830 h 340467"/>
              <a:gd name="T6" fmla="*/ 109306 w 434745"/>
              <a:gd name="T7" fmla="*/ 293830 h 340467"/>
              <a:gd name="T8" fmla="*/ 109306 w 434745"/>
              <a:gd name="T9" fmla="*/ 786147 h 340467"/>
              <a:gd name="T10" fmla="*/ 0 w 434745"/>
              <a:gd name="T11" fmla="*/ 1063862 h 340467"/>
              <a:gd name="T12" fmla="*/ 0 w 434745"/>
              <a:gd name="T13" fmla="*/ 0 h 340467"/>
              <a:gd name="T14" fmla="*/ 0 60000 65536"/>
              <a:gd name="T15" fmla="*/ 0 60000 65536"/>
              <a:gd name="T16" fmla="*/ 0 60000 65536"/>
              <a:gd name="T17" fmla="*/ 0 60000 65536"/>
              <a:gd name="T18" fmla="*/ 0 60000 65536"/>
              <a:gd name="T19" fmla="*/ 0 60000 65536"/>
              <a:gd name="T20" fmla="*/ 0 60000 65536"/>
              <a:gd name="T21" fmla="*/ 0 w 434745"/>
              <a:gd name="T22" fmla="*/ 0 h 340467"/>
              <a:gd name="T23" fmla="*/ 434745 w 434745"/>
              <a:gd name="T24" fmla="*/ 340467 h 3404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4745" h="340467">
                <a:moveTo>
                  <a:pt x="0" y="0"/>
                </a:moveTo>
                <a:lnTo>
                  <a:pt x="434745" y="0"/>
                </a:lnTo>
                <a:lnTo>
                  <a:pt x="314673" y="94034"/>
                </a:lnTo>
                <a:lnTo>
                  <a:pt x="113488" y="94034"/>
                </a:lnTo>
                <a:lnTo>
                  <a:pt x="113488" y="251590"/>
                </a:lnTo>
                <a:lnTo>
                  <a:pt x="0" y="340467"/>
                </a:lnTo>
                <a:lnTo>
                  <a:pt x="0" y="0"/>
                </a:lnTo>
                <a:close/>
              </a:path>
            </a:pathLst>
          </a:custGeom>
          <a:solidFill>
            <a:srgbClr val="1C488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3557" name="半闭框 5"/>
          <p:cNvSpPr>
            <a:spLocks/>
          </p:cNvSpPr>
          <p:nvPr/>
        </p:nvSpPr>
        <p:spPr bwMode="auto">
          <a:xfrm rot="10800000">
            <a:off x="5140325" y="4953000"/>
            <a:ext cx="563563" cy="536575"/>
          </a:xfrm>
          <a:custGeom>
            <a:avLst/>
            <a:gdLst>
              <a:gd name="T0" fmla="*/ 0 w 564153"/>
              <a:gd name="T1" fmla="*/ 0 h 441812"/>
              <a:gd name="T2" fmla="*/ 557114 w 564153"/>
              <a:gd name="T3" fmla="*/ 0 h 441812"/>
              <a:gd name="T4" fmla="*/ 403245 w 564153"/>
              <a:gd name="T5" fmla="*/ 397519 h 441812"/>
              <a:gd name="T6" fmla="*/ 145431 w 564153"/>
              <a:gd name="T7" fmla="*/ 397519 h 441812"/>
              <a:gd name="T8" fmla="*/ 145431 w 564153"/>
              <a:gd name="T9" fmla="*/ 1063565 h 441812"/>
              <a:gd name="T10" fmla="*/ 0 w 564153"/>
              <a:gd name="T11" fmla="*/ 1439279 h 441812"/>
              <a:gd name="T12" fmla="*/ 0 w 564153"/>
              <a:gd name="T13" fmla="*/ 0 h 441812"/>
              <a:gd name="T14" fmla="*/ 0 60000 65536"/>
              <a:gd name="T15" fmla="*/ 0 60000 65536"/>
              <a:gd name="T16" fmla="*/ 0 60000 65536"/>
              <a:gd name="T17" fmla="*/ 0 60000 65536"/>
              <a:gd name="T18" fmla="*/ 0 60000 65536"/>
              <a:gd name="T19" fmla="*/ 0 60000 65536"/>
              <a:gd name="T20" fmla="*/ 0 60000 65536"/>
              <a:gd name="T21" fmla="*/ 0 w 564153"/>
              <a:gd name="T22" fmla="*/ 0 h 441812"/>
              <a:gd name="T23" fmla="*/ 564153 w 564153"/>
              <a:gd name="T24" fmla="*/ 441812 h 4418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4153" h="441812">
                <a:moveTo>
                  <a:pt x="0" y="0"/>
                </a:moveTo>
                <a:lnTo>
                  <a:pt x="564153" y="0"/>
                </a:lnTo>
                <a:lnTo>
                  <a:pt x="408340" y="122024"/>
                </a:lnTo>
                <a:lnTo>
                  <a:pt x="147269" y="122024"/>
                </a:lnTo>
                <a:lnTo>
                  <a:pt x="147269" y="326479"/>
                </a:lnTo>
                <a:lnTo>
                  <a:pt x="0" y="441812"/>
                </a:lnTo>
                <a:lnTo>
                  <a:pt x="0" y="0"/>
                </a:lnTo>
                <a:close/>
              </a:path>
            </a:pathLst>
          </a:custGeom>
          <a:solidFill>
            <a:srgbClr val="ADBACA"/>
          </a:solidFill>
          <a:ln w="12700">
            <a:solidFill>
              <a:srgbClr val="ADBACA"/>
            </a:solidFill>
            <a:round/>
            <a:headEnd/>
            <a:tailEnd/>
          </a:ln>
        </p:spPr>
        <p:txBody>
          <a:bodyPr anchor="ctr"/>
          <a:lstStyle/>
          <a:p>
            <a:endParaRPr lang="zh-CN" altLang="en-US"/>
          </a:p>
        </p:txBody>
      </p:sp>
      <p:sp>
        <p:nvSpPr>
          <p:cNvPr id="23558" name="矩形 6"/>
          <p:cNvSpPr>
            <a:spLocks noChangeArrowheads="1"/>
          </p:cNvSpPr>
          <p:nvPr/>
        </p:nvSpPr>
        <p:spPr bwMode="auto">
          <a:xfrm>
            <a:off x="6353175" y="1946275"/>
            <a:ext cx="4551363"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50000"/>
              </a:lnSpc>
              <a:spcBef>
                <a:spcPct val="0"/>
              </a:spcBef>
              <a:buFontTx/>
              <a:buNone/>
            </a:pPr>
            <a:r>
              <a:rPr lang="zh-CN" altLang="en-US" sz="1600">
                <a:solidFill>
                  <a:srgbClr val="445469"/>
                </a:solidFill>
                <a:latin typeface="微软雅黑" panose="020B0503020204020204" pitchFamily="34" charset="-122"/>
                <a:ea typeface="微软雅黑" panose="020B0503020204020204" pitchFamily="34" charset="-122"/>
              </a:rPr>
              <a:t>（</a:t>
            </a:r>
            <a:r>
              <a:rPr lang="en-US" altLang="zh-CN" sz="1600">
                <a:solidFill>
                  <a:srgbClr val="445469"/>
                </a:solidFill>
                <a:latin typeface="微软雅黑" panose="020B0503020204020204" pitchFamily="34" charset="-122"/>
                <a:ea typeface="微软雅黑" panose="020B0503020204020204" pitchFamily="34" charset="-122"/>
              </a:rPr>
              <a:t>1</a:t>
            </a:r>
            <a:r>
              <a:rPr lang="zh-CN" altLang="en-US" sz="1600">
                <a:solidFill>
                  <a:srgbClr val="445469"/>
                </a:solidFill>
                <a:latin typeface="微软雅黑" panose="020B0503020204020204" pitchFamily="34" charset="-122"/>
                <a:ea typeface="微软雅黑" panose="020B0503020204020204" pitchFamily="34" charset="-122"/>
              </a:rPr>
              <a:t>）通过对天猫、京东商城等知名</a:t>
            </a:r>
            <a:r>
              <a:rPr lang="en-US" altLang="zh-CN" sz="1600">
                <a:solidFill>
                  <a:srgbClr val="445469"/>
                </a:solidFill>
                <a:latin typeface="微软雅黑" panose="020B0503020204020204" pitchFamily="34" charset="-122"/>
                <a:ea typeface="微软雅黑" panose="020B0503020204020204" pitchFamily="34" charset="-122"/>
              </a:rPr>
              <a:t>B2C</a:t>
            </a:r>
            <a:r>
              <a:rPr lang="zh-CN" altLang="en-US" sz="1600">
                <a:solidFill>
                  <a:srgbClr val="445469"/>
                </a:solidFill>
                <a:latin typeface="微软雅黑" panose="020B0503020204020204" pitchFamily="34" charset="-122"/>
                <a:ea typeface="微软雅黑" panose="020B0503020204020204" pitchFamily="34" charset="-122"/>
              </a:rPr>
              <a:t>网站进行购物体验和分析，了解这些网站的功能架构、业务流程、商业模式等。</a:t>
            </a:r>
          </a:p>
          <a:p>
            <a:pPr>
              <a:lnSpc>
                <a:spcPct val="150000"/>
              </a:lnSpc>
              <a:spcBef>
                <a:spcPct val="0"/>
              </a:spcBef>
              <a:buFontTx/>
              <a:buNone/>
            </a:pPr>
            <a:r>
              <a:rPr lang="zh-CN" altLang="en-US" sz="1600">
                <a:solidFill>
                  <a:srgbClr val="445469"/>
                </a:solidFill>
                <a:latin typeface="微软雅黑" panose="020B0503020204020204" pitchFamily="34" charset="-122"/>
                <a:ea typeface="微软雅黑" panose="020B0503020204020204" pitchFamily="34" charset="-122"/>
              </a:rPr>
              <a:t>（</a:t>
            </a:r>
            <a:r>
              <a:rPr lang="en-US" altLang="zh-CN" sz="1600">
                <a:solidFill>
                  <a:srgbClr val="445469"/>
                </a:solidFill>
                <a:latin typeface="微软雅黑" panose="020B0503020204020204" pitchFamily="34" charset="-122"/>
                <a:ea typeface="微软雅黑" panose="020B0503020204020204" pitchFamily="34" charset="-122"/>
              </a:rPr>
              <a:t>2</a:t>
            </a:r>
            <a:r>
              <a:rPr lang="zh-CN" altLang="en-US" sz="1600">
                <a:solidFill>
                  <a:srgbClr val="445469"/>
                </a:solidFill>
                <a:latin typeface="微软雅黑" panose="020B0503020204020204" pitchFamily="34" charset="-122"/>
                <a:ea typeface="微软雅黑" panose="020B0503020204020204" pitchFamily="34" charset="-122"/>
              </a:rPr>
              <a:t>）对同类网站进行比较分析，了解不同</a:t>
            </a:r>
            <a:r>
              <a:rPr lang="en-US" altLang="zh-CN" sz="1600">
                <a:solidFill>
                  <a:srgbClr val="445469"/>
                </a:solidFill>
                <a:latin typeface="微软雅黑" panose="020B0503020204020204" pitchFamily="34" charset="-122"/>
                <a:ea typeface="微软雅黑" panose="020B0503020204020204" pitchFamily="34" charset="-122"/>
              </a:rPr>
              <a:t>B2C</a:t>
            </a:r>
            <a:r>
              <a:rPr lang="zh-CN" altLang="en-US" sz="1600">
                <a:solidFill>
                  <a:srgbClr val="445469"/>
                </a:solidFill>
                <a:latin typeface="微软雅黑" panose="020B0503020204020204" pitchFamily="34" charset="-122"/>
                <a:ea typeface="微软雅黑" panose="020B0503020204020204" pitchFamily="34" charset="-122"/>
              </a:rPr>
              <a:t>电子商务网站的区别，了解它们的发展历程，从中逐渐形成对</a:t>
            </a:r>
            <a:r>
              <a:rPr lang="en-US" altLang="zh-CN" sz="1600">
                <a:solidFill>
                  <a:srgbClr val="445469"/>
                </a:solidFill>
                <a:latin typeface="微软雅黑" panose="020B0503020204020204" pitchFamily="34" charset="-122"/>
                <a:ea typeface="微软雅黑" panose="020B0503020204020204" pitchFamily="34" charset="-122"/>
              </a:rPr>
              <a:t>B2C</a:t>
            </a:r>
            <a:r>
              <a:rPr lang="zh-CN" altLang="en-US" sz="1600">
                <a:solidFill>
                  <a:srgbClr val="445469"/>
                </a:solidFill>
                <a:latin typeface="微软雅黑" panose="020B0503020204020204" pitchFamily="34" charset="-122"/>
                <a:ea typeface="微软雅黑" panose="020B0503020204020204" pitchFamily="34" charset="-122"/>
              </a:rPr>
              <a:t>电子商务的整体认知。</a:t>
            </a:r>
          </a:p>
          <a:p>
            <a:pPr>
              <a:lnSpc>
                <a:spcPct val="150000"/>
              </a:lnSpc>
              <a:spcBef>
                <a:spcPct val="0"/>
              </a:spcBef>
              <a:buFontTx/>
              <a:buNone/>
            </a:pPr>
            <a:r>
              <a:rPr lang="zh-CN" altLang="en-US" sz="1600">
                <a:solidFill>
                  <a:srgbClr val="445469"/>
                </a:solidFill>
                <a:latin typeface="微软雅黑" panose="020B0503020204020204" pitchFamily="34" charset="-122"/>
                <a:ea typeface="微软雅黑" panose="020B0503020204020204" pitchFamily="34" charset="-122"/>
              </a:rPr>
              <a:t>（</a:t>
            </a:r>
            <a:r>
              <a:rPr lang="en-US" altLang="zh-CN" sz="1600">
                <a:solidFill>
                  <a:srgbClr val="445469"/>
                </a:solidFill>
                <a:latin typeface="微软雅黑" panose="020B0503020204020204" pitchFamily="34" charset="-122"/>
                <a:ea typeface="微软雅黑" panose="020B0503020204020204" pitchFamily="34" charset="-122"/>
              </a:rPr>
              <a:t>3</a:t>
            </a:r>
            <a:r>
              <a:rPr lang="zh-CN" altLang="en-US" sz="1600">
                <a:solidFill>
                  <a:srgbClr val="445469"/>
                </a:solidFill>
                <a:latin typeface="微软雅黑" panose="020B0503020204020204" pitchFamily="34" charset="-122"/>
                <a:ea typeface="微软雅黑" panose="020B0503020204020204" pitchFamily="34" charset="-122"/>
              </a:rPr>
              <a:t>）了解</a:t>
            </a:r>
            <a:r>
              <a:rPr lang="en-US" altLang="zh-CN" sz="1600">
                <a:solidFill>
                  <a:srgbClr val="445469"/>
                </a:solidFill>
                <a:latin typeface="微软雅黑" panose="020B0503020204020204" pitchFamily="34" charset="-122"/>
                <a:ea typeface="微软雅黑" panose="020B0503020204020204" pitchFamily="34" charset="-122"/>
              </a:rPr>
              <a:t>B2C</a:t>
            </a:r>
            <a:r>
              <a:rPr lang="zh-CN" altLang="en-US" sz="1600">
                <a:solidFill>
                  <a:srgbClr val="445469"/>
                </a:solidFill>
                <a:latin typeface="微软雅黑" panose="020B0503020204020204" pitchFamily="34" charset="-122"/>
                <a:ea typeface="微软雅黑" panose="020B0503020204020204" pitchFamily="34" charset="-122"/>
              </a:rPr>
              <a:t>电子商务未来的发展趋势。</a:t>
            </a:r>
          </a:p>
        </p:txBody>
      </p:sp>
      <p:sp>
        <p:nvSpPr>
          <p:cNvPr id="23559" name="矩形 9"/>
          <p:cNvSpPr>
            <a:spLocks noChangeArrowheads="1"/>
          </p:cNvSpPr>
          <p:nvPr/>
        </p:nvSpPr>
        <p:spPr bwMode="auto">
          <a:xfrm>
            <a:off x="6353175" y="1347788"/>
            <a:ext cx="4551363" cy="481012"/>
          </a:xfrm>
          <a:prstGeom prst="rect">
            <a:avLst/>
          </a:prstGeom>
          <a:solidFill>
            <a:srgbClr val="4886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60" name="TextBox 13"/>
          <p:cNvSpPr txBox="1">
            <a:spLocks noChangeArrowheads="1"/>
          </p:cNvSpPr>
          <p:nvPr/>
        </p:nvSpPr>
        <p:spPr bwMode="auto">
          <a:xfrm>
            <a:off x="6353175" y="1465263"/>
            <a:ext cx="45513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zh-CN" sz="1600" b="1">
                <a:solidFill>
                  <a:schemeClr val="bg1"/>
                </a:solidFill>
                <a:latin typeface="Arial" panose="020B0604020202020204" pitchFamily="34" charset="0"/>
                <a:ea typeface="微软雅黑" panose="020B0503020204020204" pitchFamily="34" charset="-122"/>
              </a:rPr>
              <a:t>形成对以下几方面内容的自我认知</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半闭框 4"/>
          <p:cNvSpPr>
            <a:spLocks/>
          </p:cNvSpPr>
          <p:nvPr/>
        </p:nvSpPr>
        <p:spPr bwMode="auto">
          <a:xfrm>
            <a:off x="6197196" y="1138871"/>
            <a:ext cx="433387" cy="411634"/>
          </a:xfrm>
          <a:custGeom>
            <a:avLst/>
            <a:gdLst>
              <a:gd name="T0" fmla="*/ 0 w 434745"/>
              <a:gd name="T1" fmla="*/ 0 h 340467"/>
              <a:gd name="T2" fmla="*/ 426660 w 434745"/>
              <a:gd name="T3" fmla="*/ 0 h 340467"/>
              <a:gd name="T4" fmla="*/ 308820 w 434745"/>
              <a:gd name="T5" fmla="*/ 92811 h 340467"/>
              <a:gd name="T6" fmla="*/ 111379 w 434745"/>
              <a:gd name="T7" fmla="*/ 92811 h 340467"/>
              <a:gd name="T8" fmla="*/ 111379 w 434745"/>
              <a:gd name="T9" fmla="*/ 248318 h 340467"/>
              <a:gd name="T10" fmla="*/ 0 w 434745"/>
              <a:gd name="T11" fmla="*/ 336039 h 340467"/>
              <a:gd name="T12" fmla="*/ 0 w 434745"/>
              <a:gd name="T13" fmla="*/ 0 h 3404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4745" h="340467">
                <a:moveTo>
                  <a:pt x="0" y="0"/>
                </a:moveTo>
                <a:lnTo>
                  <a:pt x="434745" y="0"/>
                </a:lnTo>
                <a:lnTo>
                  <a:pt x="314673" y="94034"/>
                </a:lnTo>
                <a:lnTo>
                  <a:pt x="113488" y="94034"/>
                </a:lnTo>
                <a:lnTo>
                  <a:pt x="113488" y="251590"/>
                </a:lnTo>
                <a:lnTo>
                  <a:pt x="0" y="340467"/>
                </a:lnTo>
                <a:lnTo>
                  <a:pt x="0" y="0"/>
                </a:lnTo>
                <a:close/>
              </a:path>
            </a:pathLst>
          </a:custGeom>
          <a:solidFill>
            <a:srgbClr val="1C4885"/>
          </a:solidFill>
          <a:ln>
            <a:noFill/>
          </a:ln>
          <a:scene3d>
            <a:camera prst="orthographicFront">
              <a:rot lat="0" lon="0" rev="0"/>
            </a:camera>
            <a:lightRig rig="threePt" dir="t"/>
          </a:scene3d>
          <a:sp3d/>
        </p:spPr>
        <p:txBody>
          <a:bodyPr anchor="ctr"/>
          <a:lstStyle/>
          <a:p>
            <a:pPr>
              <a:defRPr/>
            </a:pPr>
            <a:endParaRPr lang="zh-CN" altLang="en-US"/>
          </a:p>
        </p:txBody>
      </p:sp>
      <p:sp>
        <p:nvSpPr>
          <p:cNvPr id="11" name="半闭框 5"/>
          <p:cNvSpPr>
            <a:spLocks/>
          </p:cNvSpPr>
          <p:nvPr/>
        </p:nvSpPr>
        <p:spPr bwMode="auto">
          <a:xfrm>
            <a:off x="5998450" y="959251"/>
            <a:ext cx="563563" cy="536662"/>
          </a:xfrm>
          <a:custGeom>
            <a:avLst/>
            <a:gdLst>
              <a:gd name="T0" fmla="*/ 0 w 564153"/>
              <a:gd name="T1" fmla="*/ 0 h 441812"/>
              <a:gd name="T2" fmla="*/ 560622 w 564153"/>
              <a:gd name="T3" fmla="*/ 0 h 441812"/>
              <a:gd name="T4" fmla="*/ 405784 w 564153"/>
              <a:gd name="T5" fmla="*/ 123859 h 441812"/>
              <a:gd name="T6" fmla="*/ 146347 w 564153"/>
              <a:gd name="T7" fmla="*/ 123859 h 441812"/>
              <a:gd name="T8" fmla="*/ 146347 w 564153"/>
              <a:gd name="T9" fmla="*/ 331387 h 441812"/>
              <a:gd name="T10" fmla="*/ 0 w 564153"/>
              <a:gd name="T11" fmla="*/ 448453 h 441812"/>
              <a:gd name="T12" fmla="*/ 0 w 564153"/>
              <a:gd name="T13" fmla="*/ 0 h 4418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4153" h="441812">
                <a:moveTo>
                  <a:pt x="0" y="0"/>
                </a:moveTo>
                <a:lnTo>
                  <a:pt x="564153" y="0"/>
                </a:lnTo>
                <a:lnTo>
                  <a:pt x="408340" y="122024"/>
                </a:lnTo>
                <a:lnTo>
                  <a:pt x="147269" y="122024"/>
                </a:lnTo>
                <a:lnTo>
                  <a:pt x="147269" y="326479"/>
                </a:lnTo>
                <a:lnTo>
                  <a:pt x="0" y="441812"/>
                </a:lnTo>
                <a:lnTo>
                  <a:pt x="0" y="0"/>
                </a:lnTo>
                <a:close/>
              </a:path>
            </a:pathLst>
          </a:custGeom>
          <a:solidFill>
            <a:srgbClr val="ADBACA"/>
          </a:solidFill>
          <a:ln w="12700" cap="flat" cmpd="sng">
            <a:solidFill>
              <a:srgbClr val="ADBACA"/>
            </a:solidFill>
            <a:round/>
            <a:headEnd/>
            <a:tailEnd/>
          </a:ln>
          <a:scene3d>
            <a:camera prst="orthographicFront">
              <a:rot lat="0" lon="0" rev="0"/>
            </a:camera>
            <a:lightRig rig="threePt" dir="t"/>
          </a:scene3d>
          <a:sp3d/>
        </p:spPr>
        <p:txBody>
          <a:bodyPr anchor="ctr"/>
          <a:lstStyle/>
          <a:p>
            <a:pPr>
              <a:defRPr/>
            </a:pPr>
            <a:endParaRPr lang="zh-CN" altLang="en-US"/>
          </a:p>
        </p:txBody>
      </p:sp>
      <p:pic>
        <p:nvPicPr>
          <p:cNvPr id="23567" name="Picture 4" descr="https://timgsa.baidu.com/timg?image&amp;quality=80&amp;size=b9999_10000&amp;sec=1519994937323&amp;di=97d68766216f522c0cda1ce906178e80&amp;imgtype=0&amp;src=http%3A%2F%2Fphotocdn.sohu.com%2F20150724%2Fmp24172356_1437730419369_1_t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3" y="1495425"/>
            <a:ext cx="4814887"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文本框 10"/>
          <p:cNvSpPr txBox="1">
            <a:spLocks noChangeArrowheads="1"/>
          </p:cNvSpPr>
          <p:nvPr/>
        </p:nvSpPr>
        <p:spPr bwMode="auto">
          <a:xfrm>
            <a:off x="174625" y="220663"/>
            <a:ext cx="10764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a:latin typeface="微软雅黑" panose="020B0503020204020204" pitchFamily="34" charset="-122"/>
                <a:ea typeface="微软雅黑" panose="020B0503020204020204" pitchFamily="34" charset="-122"/>
              </a:rPr>
              <a:t>任务二相关知识</a:t>
            </a:r>
            <a:r>
              <a:rPr lang="en-US" altLang="zh-CN" sz="2400" b="1">
                <a:latin typeface="微软雅黑" panose="020B0503020204020204" pitchFamily="34" charset="-122"/>
                <a:ea typeface="微软雅黑" panose="020B0503020204020204" pitchFamily="34" charset="-122"/>
              </a:rPr>
              <a:t>——1</a:t>
            </a:r>
            <a:r>
              <a:rPr lang="zh-CN" altLang="en-US" sz="2400" b="1">
                <a:latin typeface="微软雅黑" panose="020B0503020204020204" pitchFamily="34" charset="-122"/>
                <a:ea typeface="微软雅黑" panose="020B0503020204020204" pitchFamily="34" charset="-122"/>
              </a:rPr>
              <a:t>、什么是</a:t>
            </a:r>
            <a:r>
              <a:rPr lang="en-US" altLang="en-US" sz="2400" b="1">
                <a:latin typeface="微软雅黑" panose="020B0503020204020204" pitchFamily="34" charset="-122"/>
                <a:ea typeface="微软雅黑" panose="020B0503020204020204" pitchFamily="34" charset="-122"/>
              </a:rPr>
              <a:t>B2C</a:t>
            </a:r>
            <a:r>
              <a:rPr lang="zh-CN" altLang="en-US" sz="2400" b="1">
                <a:latin typeface="微软雅黑" panose="020B0503020204020204" pitchFamily="34" charset="-122"/>
                <a:ea typeface="微软雅黑" panose="020B0503020204020204" pitchFamily="34" charset="-122"/>
              </a:rPr>
              <a:t>电子商务</a:t>
            </a:r>
          </a:p>
        </p:txBody>
      </p:sp>
      <p:sp>
        <p:nvSpPr>
          <p:cNvPr id="24579"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4580" name="圆角矩形 6"/>
          <p:cNvSpPr>
            <a:spLocks noChangeArrowheads="1"/>
          </p:cNvSpPr>
          <p:nvPr/>
        </p:nvSpPr>
        <p:spPr bwMode="auto">
          <a:xfrm>
            <a:off x="1185863" y="1138238"/>
            <a:ext cx="2471737" cy="461962"/>
          </a:xfrm>
          <a:prstGeom prst="roundRect">
            <a:avLst>
              <a:gd name="adj" fmla="val 16667"/>
            </a:avLst>
          </a:prstGeom>
          <a:solidFill>
            <a:srgbClr val="1C488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4581" name="文本框 7"/>
          <p:cNvSpPr txBox="1">
            <a:spLocks noChangeArrowheads="1"/>
          </p:cNvSpPr>
          <p:nvPr/>
        </p:nvSpPr>
        <p:spPr bwMode="auto">
          <a:xfrm>
            <a:off x="1023938" y="1154113"/>
            <a:ext cx="2797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800" b="1">
                <a:solidFill>
                  <a:schemeClr val="bg1"/>
                </a:solidFill>
                <a:latin typeface="Arial" panose="020B0604020202020204" pitchFamily="34" charset="0"/>
                <a:ea typeface="微软雅黑" panose="020B0503020204020204" pitchFamily="34" charset="-122"/>
                <a:sym typeface="Arial" panose="020B0604020202020204" pitchFamily="34" charset="0"/>
              </a:rPr>
              <a:t>B2C</a:t>
            </a:r>
            <a:r>
              <a:rPr lang="zh-CN" altLang="en-US" sz="1800" b="1">
                <a:solidFill>
                  <a:schemeClr val="bg1"/>
                </a:solidFill>
                <a:latin typeface="Arial" panose="020B0604020202020204" pitchFamily="34" charset="0"/>
                <a:ea typeface="微软雅黑" panose="020B0503020204020204" pitchFamily="34" charset="-122"/>
                <a:sym typeface="Arial" panose="020B0604020202020204" pitchFamily="34" charset="0"/>
              </a:rPr>
              <a:t>电子商务定义</a:t>
            </a:r>
            <a:endParaRPr lang="en-US" altLang="zh-CN" sz="18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82" name="矩形 13"/>
          <p:cNvSpPr>
            <a:spLocks noChangeArrowheads="1"/>
          </p:cNvSpPr>
          <p:nvPr/>
        </p:nvSpPr>
        <p:spPr bwMode="auto">
          <a:xfrm>
            <a:off x="1185863" y="1838325"/>
            <a:ext cx="1030605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None/>
            </a:pPr>
            <a:r>
              <a:rPr lang="en-US" altLang="zh-CN" sz="1400"/>
              <a:t>B2C</a:t>
            </a:r>
            <a:r>
              <a:rPr lang="zh-CN" altLang="en-US" sz="1400"/>
              <a:t>电子商务是按交易对象划分的一种电子商务模式，即企业对消费者的电子商务，具体是指通过信息网络以电子数据信息流通的方式实现企业与消费者之间的各种商务活动、交易活动、金融活动和综合服务活动。</a:t>
            </a:r>
            <a:endParaRPr lang="en-US" altLang="zh-CN" sz="140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4583" name="矩形 15"/>
          <p:cNvSpPr>
            <a:spLocks noChangeArrowheads="1"/>
          </p:cNvSpPr>
          <p:nvPr/>
        </p:nvSpPr>
        <p:spPr bwMode="auto">
          <a:xfrm>
            <a:off x="1196975" y="2487613"/>
            <a:ext cx="103060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50000"/>
              </a:lnSpc>
              <a:spcBef>
                <a:spcPct val="0"/>
              </a:spcBef>
              <a:buFontTx/>
              <a:buNone/>
            </a:pPr>
            <a:r>
              <a:rPr lang="zh-CN" altLang="en-US" sz="1400"/>
              <a:t>按照为消费者提供的服务内容不同，</a:t>
            </a:r>
            <a:r>
              <a:rPr lang="en-US" altLang="zh-CN" sz="1400"/>
              <a:t>B2C</a:t>
            </a:r>
            <a:r>
              <a:rPr lang="zh-CN" altLang="en-US" sz="1400"/>
              <a:t>模式的电子商务可以分为电子经纪、网上直销、电子零售、远程教育、网上娱乐、网上预订、网上发行、网上金融等类型。</a:t>
            </a:r>
          </a:p>
        </p:txBody>
      </p:sp>
      <p:sp>
        <p:nvSpPr>
          <p:cNvPr id="24584" name="오른쪽 화살표 216"/>
          <p:cNvSpPr>
            <a:spLocks noChangeArrowheads="1"/>
          </p:cNvSpPr>
          <p:nvPr/>
        </p:nvSpPr>
        <p:spPr bwMode="auto">
          <a:xfrm>
            <a:off x="2781300" y="3894138"/>
            <a:ext cx="1785938" cy="1266825"/>
          </a:xfrm>
          <a:prstGeom prst="rightArrow">
            <a:avLst>
              <a:gd name="adj1" fmla="val 55935"/>
              <a:gd name="adj2" fmla="val 50001"/>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ko-KR" altLang="en-US" sz="1800">
              <a:solidFill>
                <a:srgbClr val="FFFFFF"/>
              </a:solidFill>
              <a:latin typeface="Arial" panose="020B0604020202020204" pitchFamily="34" charset="0"/>
              <a:ea typeface="Malgun Gothic" panose="020B0503020000020004" pitchFamily="34" charset="-127"/>
              <a:sym typeface="Arial" panose="020B0604020202020204" pitchFamily="34" charset="0"/>
            </a:endParaRPr>
          </a:p>
        </p:txBody>
      </p:sp>
      <p:sp>
        <p:nvSpPr>
          <p:cNvPr id="24585" name="오른쪽 화살표 218"/>
          <p:cNvSpPr>
            <a:spLocks noChangeArrowheads="1"/>
          </p:cNvSpPr>
          <p:nvPr/>
        </p:nvSpPr>
        <p:spPr bwMode="auto">
          <a:xfrm flipH="1">
            <a:off x="7758113" y="3894138"/>
            <a:ext cx="1893887" cy="1266825"/>
          </a:xfrm>
          <a:prstGeom prst="rightArrow">
            <a:avLst>
              <a:gd name="adj1" fmla="val 55935"/>
              <a:gd name="adj2" fmla="val 50068"/>
            </a:avLst>
          </a:prstGeom>
          <a:solidFill>
            <a:srgbClr val="4886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ko-KR" altLang="en-US" sz="1800">
              <a:solidFill>
                <a:srgbClr val="FFFFFF"/>
              </a:solidFill>
              <a:latin typeface="Arial" panose="020B0604020202020204" pitchFamily="34" charset="0"/>
              <a:ea typeface="Malgun Gothic" panose="020B0503020000020004" pitchFamily="34" charset="-127"/>
              <a:sym typeface="Arial" panose="020B0604020202020204" pitchFamily="34" charset="0"/>
            </a:endParaRPr>
          </a:p>
        </p:txBody>
      </p:sp>
      <p:sp>
        <p:nvSpPr>
          <p:cNvPr id="24586" name="타원 219"/>
          <p:cNvSpPr>
            <a:spLocks noChangeArrowheads="1"/>
          </p:cNvSpPr>
          <p:nvPr/>
        </p:nvSpPr>
        <p:spPr bwMode="auto">
          <a:xfrm>
            <a:off x="9420225" y="3825875"/>
            <a:ext cx="1273175" cy="1274763"/>
          </a:xfrm>
          <a:prstGeom prst="ellipse">
            <a:avLst/>
          </a:prstGeom>
          <a:solidFill>
            <a:srgbClr val="4886D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ko-KR" altLang="en-US" sz="1800">
              <a:solidFill>
                <a:srgbClr val="FFFFFF"/>
              </a:solidFill>
              <a:latin typeface="Arial" panose="020B0604020202020204" pitchFamily="34" charset="0"/>
              <a:ea typeface="Malgun Gothic" panose="020B0503020000020004" pitchFamily="34" charset="-127"/>
              <a:sym typeface="Arial" panose="020B0604020202020204" pitchFamily="34" charset="0"/>
            </a:endParaRPr>
          </a:p>
        </p:txBody>
      </p:sp>
      <p:sp>
        <p:nvSpPr>
          <p:cNvPr id="24587" name="막힌 원호 127"/>
          <p:cNvSpPr>
            <a:spLocks/>
          </p:cNvSpPr>
          <p:nvPr/>
        </p:nvSpPr>
        <p:spPr bwMode="auto">
          <a:xfrm rot="-5400000">
            <a:off x="4937919" y="3396457"/>
            <a:ext cx="2370137" cy="2368550"/>
          </a:xfrm>
          <a:custGeom>
            <a:avLst/>
            <a:gdLst>
              <a:gd name="T0" fmla="*/ 0 w 2369150"/>
              <a:gd name="T1" fmla="*/ 1180968 h 2369152"/>
              <a:gd name="T2" fmla="*/ 0 w 2369150"/>
              <a:gd name="T3" fmla="*/ 1180968 h 2369152"/>
              <a:gd name="T4" fmla="*/ 1190512 w 2369150"/>
              <a:gd name="T5" fmla="*/ 0 h 2369152"/>
              <a:gd name="T6" fmla="*/ 2381019 w 2369150"/>
              <a:gd name="T7" fmla="*/ 1180967 h 2369152"/>
              <a:gd name="T8" fmla="*/ 1919649 w 2369150"/>
              <a:gd name="T9" fmla="*/ 1180967 h 2369152"/>
              <a:gd name="T10" fmla="*/ 1919648 w 2369150"/>
              <a:gd name="T11" fmla="*/ 1180967 h 2369152"/>
              <a:gd name="T12" fmla="*/ 1190512 w 2369150"/>
              <a:gd name="T13" fmla="*/ 457672 h 2369152"/>
              <a:gd name="T14" fmla="*/ 461370 w 2369150"/>
              <a:gd name="T15" fmla="*/ 1180968 h 2369152"/>
              <a:gd name="T16" fmla="*/ 0 w 2369150"/>
              <a:gd name="T17" fmla="*/ 1180968 h 2369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69150"/>
              <a:gd name="T28" fmla="*/ 0 h 2369152"/>
              <a:gd name="T29" fmla="*/ 2369150 w 2369150"/>
              <a:gd name="T30" fmla="*/ 1184575 h 2369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69150" h="2369152">
                <a:moveTo>
                  <a:pt x="0" y="1184575"/>
                </a:moveTo>
                <a:lnTo>
                  <a:pt x="0" y="1184575"/>
                </a:lnTo>
                <a:cubicBezTo>
                  <a:pt x="0" y="530352"/>
                  <a:pt x="530352" y="0"/>
                  <a:pt x="1184575" y="0"/>
                </a:cubicBezTo>
                <a:cubicBezTo>
                  <a:pt x="1838796" y="0"/>
                  <a:pt x="2369148" y="530351"/>
                  <a:pt x="2369149" y="1184574"/>
                </a:cubicBezTo>
                <a:lnTo>
                  <a:pt x="1910080" y="1184574"/>
                </a:lnTo>
                <a:lnTo>
                  <a:pt x="1910079" y="1184574"/>
                </a:lnTo>
                <a:cubicBezTo>
                  <a:pt x="1910078" y="783888"/>
                  <a:pt x="1585259" y="459070"/>
                  <a:pt x="1184575" y="459070"/>
                </a:cubicBezTo>
                <a:cubicBezTo>
                  <a:pt x="783890" y="459070"/>
                  <a:pt x="459070" y="783889"/>
                  <a:pt x="459070" y="1184575"/>
                </a:cubicBezTo>
                <a:lnTo>
                  <a:pt x="0" y="1184575"/>
                </a:lnTo>
                <a:close/>
              </a:path>
            </a:pathLst>
          </a:custGeom>
          <a:gradFill rotWithShape="1">
            <a:gsLst>
              <a:gs pos="0">
                <a:srgbClr val="FFFFFF">
                  <a:alpha val="45000"/>
                </a:srgbClr>
              </a:gs>
              <a:gs pos="50000">
                <a:srgbClr val="FFFFFF">
                  <a:alpha val="225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4588" name="타원 217"/>
          <p:cNvSpPr>
            <a:spLocks noChangeArrowheads="1"/>
          </p:cNvSpPr>
          <p:nvPr/>
        </p:nvSpPr>
        <p:spPr bwMode="auto">
          <a:xfrm>
            <a:off x="1624013" y="3889375"/>
            <a:ext cx="1273175" cy="1274763"/>
          </a:xfrm>
          <a:prstGeom prst="ellipse">
            <a:avLst/>
          </a:prstGeom>
          <a:solidFill>
            <a:srgbClr val="1C488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ko-KR" altLang="en-US" sz="1800">
              <a:solidFill>
                <a:srgbClr val="FFFFFF"/>
              </a:solidFill>
              <a:latin typeface="Arial" panose="020B0604020202020204" pitchFamily="34" charset="0"/>
              <a:ea typeface="Malgun Gothic" panose="020B0503020000020004" pitchFamily="34" charset="-127"/>
              <a:sym typeface="Arial" panose="020B0604020202020204" pitchFamily="34" charset="0"/>
            </a:endParaRPr>
          </a:p>
        </p:txBody>
      </p:sp>
      <p:sp>
        <p:nvSpPr>
          <p:cNvPr id="24589" name="막힌 원호 225"/>
          <p:cNvSpPr>
            <a:spLocks/>
          </p:cNvSpPr>
          <p:nvPr/>
        </p:nvSpPr>
        <p:spPr bwMode="auto">
          <a:xfrm rot="5400000">
            <a:off x="4925218" y="3288507"/>
            <a:ext cx="2436813" cy="2444750"/>
          </a:xfrm>
          <a:custGeom>
            <a:avLst/>
            <a:gdLst>
              <a:gd name="T0" fmla="*/ 7 w 2436720"/>
              <a:gd name="T1" fmla="*/ 1229313 h 2444258"/>
              <a:gd name="T2" fmla="*/ 7 w 2436720"/>
              <a:gd name="T3" fmla="*/ 1229312 h 2444258"/>
              <a:gd name="T4" fmla="*/ 0 w 2436720"/>
              <a:gd name="T5" fmla="*/ 1225082 h 2444258"/>
              <a:gd name="T6" fmla="*/ 1218924 w 2436720"/>
              <a:gd name="T7" fmla="*/ 0 h 2444258"/>
              <a:gd name="T8" fmla="*/ 2437754 w 2436720"/>
              <a:gd name="T9" fmla="*/ 1211132 h 2444258"/>
              <a:gd name="T10" fmla="*/ 1965482 w 2436720"/>
              <a:gd name="T11" fmla="*/ 1216539 h 2444258"/>
              <a:gd name="T12" fmla="*/ 1965481 w 2436720"/>
              <a:gd name="T13" fmla="*/ 1216539 h 2444258"/>
              <a:gd name="T14" fmla="*/ 1218924 w 2436720"/>
              <a:gd name="T15" fmla="*/ 473230 h 2444258"/>
              <a:gd name="T16" fmla="*/ 472306 w 2436720"/>
              <a:gd name="T17" fmla="*/ 1225082 h 2444258"/>
              <a:gd name="T18" fmla="*/ 472310 w 2436720"/>
              <a:gd name="T19" fmla="*/ 1227678 h 2444258"/>
              <a:gd name="T20" fmla="*/ 7 w 2436720"/>
              <a:gd name="T21" fmla="*/ 1229313 h 24442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36720"/>
              <a:gd name="T34" fmla="*/ 0 h 2444258"/>
              <a:gd name="T35" fmla="*/ 2436640 w 2436720"/>
              <a:gd name="T36" fmla="*/ 1226349 h 24442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36720" h="2444258">
                <a:moveTo>
                  <a:pt x="7" y="1226349"/>
                </a:moveTo>
                <a:lnTo>
                  <a:pt x="7" y="1226348"/>
                </a:lnTo>
                <a:cubicBezTo>
                  <a:pt x="2" y="1224942"/>
                  <a:pt x="0" y="1223535"/>
                  <a:pt x="0" y="1222129"/>
                </a:cubicBezTo>
                <a:cubicBezTo>
                  <a:pt x="0" y="547165"/>
                  <a:pt x="545478" y="0"/>
                  <a:pt x="1218360" y="0"/>
                </a:cubicBezTo>
                <a:cubicBezTo>
                  <a:pt x="1885829" y="0"/>
                  <a:pt x="2429039" y="538720"/>
                  <a:pt x="2436640" y="1208211"/>
                </a:cubicBezTo>
                <a:lnTo>
                  <a:pt x="1964582" y="1213604"/>
                </a:lnTo>
                <a:lnTo>
                  <a:pt x="1964581" y="1213604"/>
                </a:lnTo>
                <a:cubicBezTo>
                  <a:pt x="1959934" y="802720"/>
                  <a:pt x="1627204" y="472090"/>
                  <a:pt x="1218360" y="472090"/>
                </a:cubicBezTo>
                <a:cubicBezTo>
                  <a:pt x="806206" y="472090"/>
                  <a:pt x="472090" y="807893"/>
                  <a:pt x="472090" y="1222129"/>
                </a:cubicBezTo>
                <a:cubicBezTo>
                  <a:pt x="472090" y="1222990"/>
                  <a:pt x="472091" y="1223852"/>
                  <a:pt x="472094" y="1224714"/>
                </a:cubicBezTo>
                <a:lnTo>
                  <a:pt x="7" y="1226349"/>
                </a:lnTo>
                <a:close/>
              </a:path>
            </a:pathLst>
          </a:custGeom>
          <a:solidFill>
            <a:srgbClr val="4886D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4590" name="막힌 원호 224"/>
          <p:cNvSpPr>
            <a:spLocks/>
          </p:cNvSpPr>
          <p:nvPr/>
        </p:nvSpPr>
        <p:spPr bwMode="auto">
          <a:xfrm rot="-5400000">
            <a:off x="4925219" y="3285331"/>
            <a:ext cx="2444750" cy="2446338"/>
          </a:xfrm>
          <a:custGeom>
            <a:avLst/>
            <a:gdLst>
              <a:gd name="T0" fmla="*/ 132 w 2444256"/>
              <a:gd name="T1" fmla="*/ 1252830 h 2444258"/>
              <a:gd name="T2" fmla="*/ 132 w 2444256"/>
              <a:gd name="T3" fmla="*/ 1252829 h 2444258"/>
              <a:gd name="T4" fmla="*/ 0 w 2444256"/>
              <a:gd name="T5" fmla="*/ 1234668 h 2444258"/>
              <a:gd name="T6" fmla="*/ 1225093 w 2444256"/>
              <a:gd name="T7" fmla="*/ 0 h 2444258"/>
              <a:gd name="T8" fmla="*/ 2450176 w 2444256"/>
              <a:gd name="T9" fmla="*/ 1229038 h 2444258"/>
              <a:gd name="T10" fmla="*/ 1976292 w 2444256"/>
              <a:gd name="T11" fmla="*/ 1231217 h 2444258"/>
              <a:gd name="T12" fmla="*/ 1976292 w 2444256"/>
              <a:gd name="T13" fmla="*/ 1231216 h 2444258"/>
              <a:gd name="T14" fmla="*/ 1225094 w 2444256"/>
              <a:gd name="T15" fmla="*/ 477594 h 2444258"/>
              <a:gd name="T16" fmla="*/ 473897 w 2444256"/>
              <a:gd name="T17" fmla="*/ 1234668 h 2444258"/>
              <a:gd name="T18" fmla="*/ 473978 w 2444256"/>
              <a:gd name="T19" fmla="*/ 1245803 h 2444258"/>
              <a:gd name="T20" fmla="*/ 132 w 2444256"/>
              <a:gd name="T21" fmla="*/ 1252830 h 24442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44256"/>
              <a:gd name="T34" fmla="*/ 0 h 2444258"/>
              <a:gd name="T35" fmla="*/ 2444242 w 2444256"/>
              <a:gd name="T36" fmla="*/ 1240107 h 24442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44256" h="2444258">
                <a:moveTo>
                  <a:pt x="132" y="1240107"/>
                </a:moveTo>
                <a:lnTo>
                  <a:pt x="132" y="1240106"/>
                </a:lnTo>
                <a:cubicBezTo>
                  <a:pt x="44" y="1234114"/>
                  <a:pt x="0" y="1228121"/>
                  <a:pt x="0" y="1222129"/>
                </a:cubicBezTo>
                <a:cubicBezTo>
                  <a:pt x="0" y="547165"/>
                  <a:pt x="547165" y="0"/>
                  <a:pt x="1222128" y="0"/>
                </a:cubicBezTo>
                <a:cubicBezTo>
                  <a:pt x="1894916" y="0"/>
                  <a:pt x="2441176" y="543776"/>
                  <a:pt x="2444243" y="1216557"/>
                </a:cubicBezTo>
                <a:lnTo>
                  <a:pt x="1971505" y="1218713"/>
                </a:lnTo>
                <a:lnTo>
                  <a:pt x="1971505" y="1218712"/>
                </a:lnTo>
                <a:cubicBezTo>
                  <a:pt x="1969624" y="806176"/>
                  <a:pt x="1634668" y="472744"/>
                  <a:pt x="1222129" y="472744"/>
                </a:cubicBezTo>
                <a:cubicBezTo>
                  <a:pt x="808255" y="472744"/>
                  <a:pt x="472745" y="808255"/>
                  <a:pt x="472745" y="1222129"/>
                </a:cubicBezTo>
                <a:cubicBezTo>
                  <a:pt x="472745" y="1225803"/>
                  <a:pt x="472772" y="1229478"/>
                  <a:pt x="472826" y="1233152"/>
                </a:cubicBezTo>
                <a:lnTo>
                  <a:pt x="132" y="1240107"/>
                </a:lnTo>
                <a:close/>
              </a:path>
            </a:pathLst>
          </a:custGeom>
          <a:solidFill>
            <a:srgbClr val="1C488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4591" name="TextBox 13"/>
          <p:cNvSpPr txBox="1">
            <a:spLocks noChangeArrowheads="1"/>
          </p:cNvSpPr>
          <p:nvPr/>
        </p:nvSpPr>
        <p:spPr bwMode="auto">
          <a:xfrm>
            <a:off x="1560513" y="4391025"/>
            <a:ext cx="26304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600" b="1">
                <a:solidFill>
                  <a:srgbClr val="FFFFFF"/>
                </a:solidFill>
                <a:latin typeface="Arial" panose="020B0604020202020204" pitchFamily="34" charset="0"/>
                <a:ea typeface="微软雅黑" panose="020B0503020204020204" pitchFamily="34" charset="-122"/>
                <a:sym typeface="Arial" panose="020B0604020202020204" pitchFamily="34" charset="0"/>
              </a:rPr>
              <a:t>卖方企业</a:t>
            </a:r>
            <a:r>
              <a:rPr lang="en-US" altLang="zh-CN" sz="1600" b="1">
                <a:solidFill>
                  <a:srgbClr val="FFFFFF"/>
                </a:solidFill>
                <a:latin typeface="Arial" panose="020B0604020202020204" pitchFamily="34" charset="0"/>
                <a:ea typeface="微软雅黑" panose="020B0503020204020204" pitchFamily="34" charset="-122"/>
                <a:sym typeface="Arial" panose="020B0604020202020204" pitchFamily="34" charset="0"/>
              </a:rPr>
              <a:t>—</a:t>
            </a:r>
            <a:r>
              <a:rPr lang="zh-CN" altLang="en-US" sz="1600" b="1">
                <a:solidFill>
                  <a:srgbClr val="FFFFFF"/>
                </a:solidFill>
                <a:latin typeface="Arial" panose="020B0604020202020204" pitchFamily="34" charset="0"/>
                <a:ea typeface="微软雅黑" panose="020B0503020204020204" pitchFamily="34" charset="-122"/>
                <a:sym typeface="Arial" panose="020B0604020202020204" pitchFamily="34" charset="0"/>
              </a:rPr>
              <a:t>买方个人模式</a:t>
            </a:r>
            <a:endParaRPr lang="en-US" altLang="zh-CN" sz="16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92" name="TextBox 13"/>
          <p:cNvSpPr txBox="1">
            <a:spLocks noChangeArrowheads="1"/>
          </p:cNvSpPr>
          <p:nvPr/>
        </p:nvSpPr>
        <p:spPr bwMode="auto">
          <a:xfrm>
            <a:off x="7988300" y="4365625"/>
            <a:ext cx="27114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600" b="1">
                <a:solidFill>
                  <a:srgbClr val="FFFFFF"/>
                </a:solidFill>
                <a:latin typeface="Arial" panose="020B0604020202020204" pitchFamily="34" charset="0"/>
                <a:ea typeface="微软雅黑" panose="020B0503020204020204" pitchFamily="34" charset="-122"/>
                <a:sym typeface="Arial" panose="020B0604020202020204" pitchFamily="34" charset="0"/>
              </a:rPr>
              <a:t>买方企业</a:t>
            </a:r>
            <a:r>
              <a:rPr lang="en-US" altLang="zh-CN" sz="1600" b="1">
                <a:solidFill>
                  <a:srgbClr val="FFFFFF"/>
                </a:solidFill>
                <a:latin typeface="Arial" panose="020B0604020202020204" pitchFamily="34" charset="0"/>
                <a:ea typeface="微软雅黑" panose="020B0503020204020204" pitchFamily="34" charset="-122"/>
                <a:sym typeface="Arial" panose="020B0604020202020204" pitchFamily="34" charset="0"/>
              </a:rPr>
              <a:t>—</a:t>
            </a:r>
            <a:r>
              <a:rPr lang="zh-CN" altLang="en-US" sz="1600" b="1">
                <a:solidFill>
                  <a:srgbClr val="FFFFFF"/>
                </a:solidFill>
                <a:latin typeface="Arial" panose="020B0604020202020204" pitchFamily="34" charset="0"/>
                <a:ea typeface="微软雅黑" panose="020B0503020204020204" pitchFamily="34" charset="-122"/>
                <a:sym typeface="Arial" panose="020B0604020202020204" pitchFamily="34" charset="0"/>
              </a:rPr>
              <a:t>卖方个人模式</a:t>
            </a:r>
            <a:endParaRPr lang="en-US" altLang="zh-CN" sz="16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93" name="TextBox 13"/>
          <p:cNvSpPr txBox="1">
            <a:spLocks noChangeArrowheads="1"/>
          </p:cNvSpPr>
          <p:nvPr/>
        </p:nvSpPr>
        <p:spPr bwMode="auto">
          <a:xfrm>
            <a:off x="5473700" y="4289425"/>
            <a:ext cx="13731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从企业和消费者买卖关系</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 name="Picture 4">
            <a:extLst>
              <a:ext uri="{FF2B5EF4-FFF2-40B4-BE49-F238E27FC236}">
                <a16:creationId xmlns:a16="http://schemas.microsoft.com/office/drawing/2014/main" id="{85BDE2E4-DFE9-C5EA-D780-4AF859DDC3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5771" y="5277288"/>
            <a:ext cx="1315342" cy="1291666"/>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a:extLst>
              <a:ext uri="{FF2B5EF4-FFF2-40B4-BE49-F238E27FC236}">
                <a16:creationId xmlns:a16="http://schemas.microsoft.com/office/drawing/2014/main" id="{2D565D5D-364E-9FB2-C8C2-76B1F92333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6971" y="5439253"/>
            <a:ext cx="2101465" cy="11830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文本框 10"/>
          <p:cNvSpPr txBox="1">
            <a:spLocks noChangeArrowheads="1"/>
          </p:cNvSpPr>
          <p:nvPr/>
        </p:nvSpPr>
        <p:spPr bwMode="auto">
          <a:xfrm>
            <a:off x="174625" y="220663"/>
            <a:ext cx="11530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a:latin typeface="微软雅黑" panose="020B0503020204020204" pitchFamily="34" charset="-122"/>
                <a:ea typeface="微软雅黑" panose="020B0503020204020204" pitchFamily="34" charset="-122"/>
              </a:rPr>
              <a:t>任务二相关知识</a:t>
            </a:r>
            <a:r>
              <a:rPr lang="en-US" altLang="zh-CN" sz="2400" b="1">
                <a:latin typeface="微软雅黑" panose="020B0503020204020204" pitchFamily="34" charset="-122"/>
                <a:ea typeface="微软雅黑" panose="020B0503020204020204" pitchFamily="34" charset="-122"/>
              </a:rPr>
              <a:t>——1</a:t>
            </a:r>
            <a:r>
              <a:rPr lang="zh-CN" altLang="en-US" sz="2400" b="1">
                <a:latin typeface="微软雅黑" panose="020B0503020204020204" pitchFamily="34" charset="-122"/>
                <a:ea typeface="微软雅黑" panose="020B0503020204020204" pitchFamily="34" charset="-122"/>
              </a:rPr>
              <a:t>、什么是</a:t>
            </a:r>
            <a:r>
              <a:rPr lang="en-US" altLang="en-US" sz="2400" b="1">
                <a:latin typeface="微软雅黑" panose="020B0503020204020204" pitchFamily="34" charset="-122"/>
                <a:ea typeface="微软雅黑" panose="020B0503020204020204" pitchFamily="34" charset="-122"/>
              </a:rPr>
              <a:t>B2C</a:t>
            </a:r>
            <a:r>
              <a:rPr lang="zh-CN" altLang="en-US" sz="2400" b="1">
                <a:latin typeface="微软雅黑" panose="020B0503020204020204" pitchFamily="34" charset="-122"/>
                <a:ea typeface="微软雅黑" panose="020B0503020204020204" pitchFamily="34" charset="-122"/>
              </a:rPr>
              <a:t>电子商务</a:t>
            </a:r>
          </a:p>
        </p:txBody>
      </p:sp>
      <p:sp>
        <p:nvSpPr>
          <p:cNvPr id="25603"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5604" name="圆角矩形 3"/>
          <p:cNvSpPr>
            <a:spLocks noChangeArrowheads="1"/>
          </p:cNvSpPr>
          <p:nvPr/>
        </p:nvSpPr>
        <p:spPr bwMode="auto">
          <a:xfrm>
            <a:off x="609600" y="1595438"/>
            <a:ext cx="10591800" cy="1008062"/>
          </a:xfrm>
          <a:prstGeom prst="roundRect">
            <a:avLst>
              <a:gd name="adj" fmla="val 9083"/>
            </a:avLst>
          </a:prstGeom>
          <a:noFill/>
          <a:ln w="12700">
            <a:solidFill>
              <a:srgbClr val="ADBACA"/>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5605" name="矩形 4"/>
          <p:cNvSpPr>
            <a:spLocks noChangeArrowheads="1"/>
          </p:cNvSpPr>
          <p:nvPr/>
        </p:nvSpPr>
        <p:spPr bwMode="auto">
          <a:xfrm>
            <a:off x="3086100" y="1998663"/>
            <a:ext cx="67564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rPr>
              <a:t>（</a:t>
            </a:r>
            <a:r>
              <a:rPr lang="en-US" altLang="zh-CN" sz="1400">
                <a:latin typeface="微软雅黑" panose="020B0503020204020204" pitchFamily="34" charset="-122"/>
                <a:ea typeface="微软雅黑" panose="020B0503020204020204" pitchFamily="34" charset="-122"/>
              </a:rPr>
              <a:t>1</a:t>
            </a:r>
            <a:r>
              <a:rPr lang="zh-CN" altLang="en-US" sz="1400">
                <a:latin typeface="微软雅黑" panose="020B0503020204020204" pitchFamily="34" charset="-122"/>
                <a:ea typeface="微软雅黑" panose="020B0503020204020204" pitchFamily="34" charset="-122"/>
              </a:rPr>
              <a:t>）交易金额小。      （</a:t>
            </a:r>
            <a:r>
              <a:rPr lang="en-US" altLang="zh-CN" sz="1400">
                <a:latin typeface="微软雅黑" panose="020B0503020204020204" pitchFamily="34" charset="-122"/>
                <a:ea typeface="微软雅黑" panose="020B0503020204020204" pitchFamily="34" charset="-122"/>
              </a:rPr>
              <a:t>2</a:t>
            </a:r>
            <a:r>
              <a:rPr lang="zh-CN" altLang="en-US" sz="1400">
                <a:latin typeface="微软雅黑" panose="020B0503020204020204" pitchFamily="34" charset="-122"/>
                <a:ea typeface="微软雅黑" panose="020B0503020204020204" pitchFamily="34" charset="-122"/>
              </a:rPr>
              <a:t>）交易范围广阔。       （</a:t>
            </a:r>
            <a:r>
              <a:rPr lang="en-US" altLang="zh-CN" sz="1400">
                <a:latin typeface="微软雅黑" panose="020B0503020204020204" pitchFamily="34" charset="-122"/>
                <a:ea typeface="微软雅黑" panose="020B0503020204020204" pitchFamily="34" charset="-122"/>
              </a:rPr>
              <a:t>3</a:t>
            </a:r>
            <a:r>
              <a:rPr lang="zh-CN" altLang="en-US" sz="1400">
                <a:latin typeface="微软雅黑" panose="020B0503020204020204" pitchFamily="34" charset="-122"/>
                <a:ea typeface="微软雅黑" panose="020B0503020204020204" pitchFamily="34" charset="-122"/>
              </a:rPr>
              <a:t>）个性化服务。</a:t>
            </a:r>
          </a:p>
          <a:p>
            <a:pPr eaLnBrk="1" hangingPunct="1">
              <a:lnSpc>
                <a:spcPct val="150000"/>
              </a:lnSpc>
              <a:spcBef>
                <a:spcPct val="20000"/>
              </a:spcBef>
              <a:buFont typeface="Arial" panose="020B0604020202020204" pitchFamily="34" charset="0"/>
              <a:buNone/>
            </a:pPr>
            <a:endParaRPr lang="en-US" altLang="zh-CN" sz="140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5606" name="圆角矩形 7"/>
          <p:cNvSpPr>
            <a:spLocks noChangeArrowheads="1"/>
          </p:cNvSpPr>
          <p:nvPr/>
        </p:nvSpPr>
        <p:spPr bwMode="auto">
          <a:xfrm>
            <a:off x="3489325" y="1360488"/>
            <a:ext cx="4686300" cy="463550"/>
          </a:xfrm>
          <a:prstGeom prst="roundRect">
            <a:avLst>
              <a:gd name="adj" fmla="val 16667"/>
            </a:avLst>
          </a:prstGeom>
          <a:solidFill>
            <a:srgbClr val="1C488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5607" name="文本框 8"/>
          <p:cNvSpPr txBox="1">
            <a:spLocks noChangeArrowheads="1"/>
          </p:cNvSpPr>
          <p:nvPr/>
        </p:nvSpPr>
        <p:spPr bwMode="auto">
          <a:xfrm>
            <a:off x="3311525" y="1411288"/>
            <a:ext cx="4686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600">
                <a:solidFill>
                  <a:schemeClr val="bg1"/>
                </a:solidFill>
              </a:rPr>
              <a:t>B2C</a:t>
            </a:r>
            <a:r>
              <a:rPr lang="zh-CN" altLang="en-US" sz="1600">
                <a:solidFill>
                  <a:schemeClr val="bg1"/>
                </a:solidFill>
              </a:rPr>
              <a:t>电子商务的特点</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08" name="圆角矩形 3"/>
          <p:cNvSpPr>
            <a:spLocks noChangeArrowheads="1"/>
          </p:cNvSpPr>
          <p:nvPr/>
        </p:nvSpPr>
        <p:spPr bwMode="auto">
          <a:xfrm>
            <a:off x="635000" y="3246438"/>
            <a:ext cx="10591800" cy="1147762"/>
          </a:xfrm>
          <a:prstGeom prst="roundRect">
            <a:avLst>
              <a:gd name="adj" fmla="val 9083"/>
            </a:avLst>
          </a:prstGeom>
          <a:noFill/>
          <a:ln w="12700">
            <a:solidFill>
              <a:srgbClr val="ADBACA"/>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5609" name="矩形 4"/>
          <p:cNvSpPr>
            <a:spLocks noChangeArrowheads="1"/>
          </p:cNvSpPr>
          <p:nvPr/>
        </p:nvSpPr>
        <p:spPr bwMode="auto">
          <a:xfrm>
            <a:off x="723900" y="3560763"/>
            <a:ext cx="104267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rPr>
              <a:t>中国网络零售交易额自</a:t>
            </a:r>
            <a:r>
              <a:rPr lang="en-US" altLang="en-US" sz="1400">
                <a:latin typeface="微软雅黑" panose="020B0503020204020204" pitchFamily="34" charset="-122"/>
                <a:ea typeface="微软雅黑" panose="020B0503020204020204" pitchFamily="34" charset="-122"/>
              </a:rPr>
              <a:t>2013</a:t>
            </a:r>
            <a:r>
              <a:rPr lang="zh-CN" altLang="en-US" sz="1400">
                <a:latin typeface="微软雅黑" panose="020B0503020204020204" pitchFamily="34" charset="-122"/>
                <a:ea typeface="微软雅黑" panose="020B0503020204020204" pitchFamily="34" charset="-122"/>
              </a:rPr>
              <a:t>年起已稳居世界第</a:t>
            </a:r>
            <a:r>
              <a:rPr lang="en-US" altLang="en-US" sz="1400">
                <a:latin typeface="微软雅黑" panose="020B0503020204020204" pitchFamily="34" charset="-122"/>
                <a:ea typeface="微软雅黑" panose="020B0503020204020204" pitchFamily="34" charset="-122"/>
              </a:rPr>
              <a:t>1</a:t>
            </a:r>
            <a:r>
              <a:rPr lang="zh-CN" altLang="en-US" sz="1400">
                <a:latin typeface="微软雅黑" panose="020B0503020204020204" pitchFamily="34" charset="-122"/>
                <a:ea typeface="微软雅黑" panose="020B0503020204020204" pitchFamily="34" charset="-122"/>
              </a:rPr>
              <a:t>。全球十大电商企业，中国占</a:t>
            </a:r>
            <a:r>
              <a:rPr lang="en-US" altLang="en-US" sz="1400">
                <a:latin typeface="微软雅黑" panose="020B0503020204020204" pitchFamily="34" charset="-122"/>
                <a:ea typeface="微软雅黑" panose="020B0503020204020204" pitchFamily="34" charset="-122"/>
              </a:rPr>
              <a:t>4</a:t>
            </a:r>
            <a:r>
              <a:rPr lang="zh-CN" altLang="en-US" sz="1400">
                <a:latin typeface="微软雅黑" panose="020B0503020204020204" pitchFamily="34" charset="-122"/>
                <a:ea typeface="微软雅黑" panose="020B0503020204020204" pitchFamily="34" charset="-122"/>
              </a:rPr>
              <a:t>席。其中，阿里巴巴以</a:t>
            </a:r>
            <a:r>
              <a:rPr lang="en-US" altLang="en-US" sz="1400">
                <a:latin typeface="微软雅黑" panose="020B0503020204020204" pitchFamily="34" charset="-122"/>
                <a:ea typeface="微软雅黑" panose="020B0503020204020204" pitchFamily="34" charset="-122"/>
              </a:rPr>
              <a:t>26.6 </a:t>
            </a:r>
            <a:r>
              <a:rPr lang="zh-CN" altLang="en-US" sz="1400">
                <a:latin typeface="微软雅黑" panose="020B0503020204020204" pitchFamily="34" charset="-122"/>
                <a:ea typeface="微软雅黑" panose="020B0503020204020204" pitchFamily="34" charset="-122"/>
              </a:rPr>
              <a:t>的市场份额排名全球第</a:t>
            </a:r>
            <a:r>
              <a:rPr lang="en-US" altLang="en-US" sz="1400">
                <a:latin typeface="微软雅黑" panose="020B0503020204020204" pitchFamily="34" charset="-122"/>
                <a:ea typeface="微软雅黑" panose="020B0503020204020204" pitchFamily="34" charset="-122"/>
              </a:rPr>
              <a:t>1</a:t>
            </a:r>
            <a:r>
              <a:rPr lang="zh-CN" altLang="en-US" sz="1400">
                <a:latin typeface="微软雅黑" panose="020B0503020204020204" pitchFamily="34" charset="-122"/>
                <a:ea typeface="微软雅黑" panose="020B0503020204020204" pitchFamily="34" charset="-122"/>
              </a:rPr>
              <a:t>，京东商城名列亚马逊、</a:t>
            </a:r>
            <a:r>
              <a:rPr lang="en-US" altLang="en-US" sz="1400">
                <a:latin typeface="微软雅黑" panose="020B0503020204020204" pitchFamily="34" charset="-122"/>
                <a:ea typeface="微软雅黑" panose="020B0503020204020204" pitchFamily="34" charset="-122"/>
              </a:rPr>
              <a:t>eBay</a:t>
            </a:r>
            <a:r>
              <a:rPr lang="zh-CN" altLang="en-US" sz="1400">
                <a:latin typeface="微软雅黑" panose="020B0503020204020204" pitchFamily="34" charset="-122"/>
                <a:ea typeface="微软雅黑" panose="020B0503020204020204" pitchFamily="34" charset="-122"/>
              </a:rPr>
              <a:t>之后，位居第</a:t>
            </a:r>
            <a:r>
              <a:rPr lang="en-US" altLang="en-US" sz="1400">
                <a:latin typeface="微软雅黑" panose="020B0503020204020204" pitchFamily="34" charset="-122"/>
                <a:ea typeface="微软雅黑" panose="020B0503020204020204" pitchFamily="34" charset="-122"/>
              </a:rPr>
              <a:t>4</a:t>
            </a:r>
            <a:r>
              <a:rPr lang="zh-CN" altLang="en-US" sz="1400">
                <a:latin typeface="微软雅黑" panose="020B0503020204020204" pitchFamily="34" charset="-122"/>
                <a:ea typeface="微软雅黑" panose="020B0503020204020204" pitchFamily="34" charset="-122"/>
              </a:rPr>
              <a:t>，小米和苏宁也入围前</a:t>
            </a:r>
            <a:r>
              <a:rPr lang="en-US" altLang="en-US" sz="1400">
                <a:latin typeface="微软雅黑" panose="020B0503020204020204" pitchFamily="34" charset="-122"/>
                <a:ea typeface="微软雅黑" panose="020B0503020204020204" pitchFamily="34" charset="-122"/>
              </a:rPr>
              <a:t>10</a:t>
            </a:r>
            <a:r>
              <a:rPr lang="zh-CN" altLang="en-US" sz="1400">
                <a:latin typeface="微软雅黑" panose="020B0503020204020204" pitchFamily="34" charset="-122"/>
                <a:ea typeface="微软雅黑" panose="020B0503020204020204" pitchFamily="34" charset="-122"/>
              </a:rPr>
              <a:t>。</a:t>
            </a:r>
            <a:r>
              <a:rPr lang="en-US" altLang="en-US" sz="1400">
                <a:latin typeface="微软雅黑" panose="020B0503020204020204" pitchFamily="34" charset="-122"/>
                <a:ea typeface="微软雅黑" panose="020B0503020204020204" pitchFamily="34" charset="-122"/>
              </a:rPr>
              <a:t>B2C</a:t>
            </a:r>
            <a:r>
              <a:rPr lang="zh-CN" altLang="en-US" sz="1400">
                <a:latin typeface="微软雅黑" panose="020B0503020204020204" pitchFamily="34" charset="-122"/>
                <a:ea typeface="微软雅黑" panose="020B0503020204020204" pitchFamily="34" charset="-122"/>
              </a:rPr>
              <a:t>电子商务已成为我国网络购物新增长点。</a:t>
            </a:r>
            <a:endParaRPr lang="en-US" altLang="zh-CN" sz="1400">
              <a:latin typeface="微软雅黑" panose="020B0503020204020204" pitchFamily="34" charset="-122"/>
              <a:ea typeface="微软雅黑" panose="020B0503020204020204" pitchFamily="34" charset="-122"/>
              <a:sym typeface="Arial" panose="020B0604020202020204" pitchFamily="34" charset="0"/>
            </a:endParaRPr>
          </a:p>
        </p:txBody>
      </p:sp>
      <p:sp>
        <p:nvSpPr>
          <p:cNvPr id="25610" name="圆角矩形 7"/>
          <p:cNvSpPr>
            <a:spLocks noChangeArrowheads="1"/>
          </p:cNvSpPr>
          <p:nvPr/>
        </p:nvSpPr>
        <p:spPr bwMode="auto">
          <a:xfrm>
            <a:off x="3514725" y="3011488"/>
            <a:ext cx="4686300" cy="463550"/>
          </a:xfrm>
          <a:prstGeom prst="roundRect">
            <a:avLst>
              <a:gd name="adj" fmla="val 16667"/>
            </a:avLst>
          </a:prstGeom>
          <a:solidFill>
            <a:srgbClr val="1C488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5611" name="文本框 8"/>
          <p:cNvSpPr txBox="1">
            <a:spLocks noChangeArrowheads="1"/>
          </p:cNvSpPr>
          <p:nvPr/>
        </p:nvSpPr>
        <p:spPr bwMode="auto">
          <a:xfrm>
            <a:off x="3336925" y="3062288"/>
            <a:ext cx="4686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600">
                <a:solidFill>
                  <a:schemeClr val="bg1"/>
                </a:solidFill>
              </a:rPr>
              <a:t>B2C</a:t>
            </a:r>
            <a:r>
              <a:rPr lang="zh-CN" altLang="en-US" sz="1600">
                <a:solidFill>
                  <a:schemeClr val="bg1"/>
                </a:solidFill>
              </a:rPr>
              <a:t>电子商务发展现状</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12" name="圆角矩形 3"/>
          <p:cNvSpPr>
            <a:spLocks noChangeArrowheads="1"/>
          </p:cNvSpPr>
          <p:nvPr/>
        </p:nvSpPr>
        <p:spPr bwMode="auto">
          <a:xfrm>
            <a:off x="673100" y="5062538"/>
            <a:ext cx="10591800" cy="1147762"/>
          </a:xfrm>
          <a:prstGeom prst="roundRect">
            <a:avLst>
              <a:gd name="adj" fmla="val 9083"/>
            </a:avLst>
          </a:prstGeom>
          <a:noFill/>
          <a:ln w="12700">
            <a:solidFill>
              <a:srgbClr val="ADBACA"/>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5613" name="矩形 4"/>
          <p:cNvSpPr>
            <a:spLocks noChangeArrowheads="1"/>
          </p:cNvSpPr>
          <p:nvPr/>
        </p:nvSpPr>
        <p:spPr bwMode="auto">
          <a:xfrm>
            <a:off x="762000" y="5376863"/>
            <a:ext cx="104267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None/>
            </a:pPr>
            <a:r>
              <a:rPr lang="zh-CN" altLang="en-US" sz="1400"/>
              <a:t>①</a:t>
            </a:r>
            <a:r>
              <a:rPr lang="en-US" altLang="zh-CN" sz="1400"/>
              <a:t> B2C</a:t>
            </a:r>
            <a:r>
              <a:rPr lang="zh-CN" altLang="en-US" sz="1400"/>
              <a:t>受</a:t>
            </a:r>
            <a:r>
              <a:rPr lang="en-US" altLang="zh-CN" sz="1400"/>
              <a:t>VC</a:t>
            </a:r>
            <a:r>
              <a:rPr lang="zh-CN" altLang="en-US" sz="1400"/>
              <a:t>（</a:t>
            </a:r>
            <a:r>
              <a:rPr lang="en-US" altLang="zh-CN" sz="1400"/>
              <a:t>Venture Capital</a:t>
            </a:r>
            <a:r>
              <a:rPr lang="zh-CN" altLang="en-US" sz="1400"/>
              <a:t>，风险投资）追捧，资本主导市场主力军。</a:t>
            </a:r>
            <a:endParaRPr lang="en-US" altLang="zh-CN" sz="1400"/>
          </a:p>
          <a:p>
            <a:pPr eaLnBrk="1" hangingPunct="1">
              <a:lnSpc>
                <a:spcPct val="150000"/>
              </a:lnSpc>
              <a:spcBef>
                <a:spcPct val="20000"/>
              </a:spcBef>
              <a:buFont typeface="Arial" panose="020B0604020202020204" pitchFamily="34" charset="0"/>
              <a:buNone/>
            </a:pPr>
            <a:r>
              <a:rPr lang="zh-CN" altLang="en-US" sz="1400"/>
              <a:t>②</a:t>
            </a:r>
            <a:r>
              <a:rPr lang="en-US" altLang="zh-CN" sz="1400"/>
              <a:t> B2C</a:t>
            </a:r>
            <a:r>
              <a:rPr lang="zh-CN" altLang="en-US" sz="1400"/>
              <a:t>网站加速百货化。                              ③ 价格战竞争将加剧。                        ④</a:t>
            </a:r>
            <a:r>
              <a:rPr lang="en-US" altLang="zh-CN" sz="1400"/>
              <a:t> B2C</a:t>
            </a:r>
            <a:r>
              <a:rPr lang="zh-CN" altLang="en-US" sz="1400"/>
              <a:t>将替代</a:t>
            </a:r>
            <a:r>
              <a:rPr lang="en-US" altLang="zh-CN" sz="1400"/>
              <a:t>C2C</a:t>
            </a:r>
            <a:r>
              <a:rPr lang="zh-CN" altLang="en-US" sz="1400"/>
              <a:t>成为网购主流。</a:t>
            </a:r>
            <a:endParaRPr lang="en-US" altLang="zh-CN" sz="1400">
              <a:latin typeface="微软雅黑" panose="020B0503020204020204" pitchFamily="34" charset="-122"/>
              <a:ea typeface="微软雅黑" panose="020B0503020204020204" pitchFamily="34" charset="-122"/>
              <a:sym typeface="Arial" panose="020B0604020202020204" pitchFamily="34" charset="0"/>
            </a:endParaRPr>
          </a:p>
        </p:txBody>
      </p:sp>
      <p:sp>
        <p:nvSpPr>
          <p:cNvPr id="25614" name="圆角矩形 7"/>
          <p:cNvSpPr>
            <a:spLocks noChangeArrowheads="1"/>
          </p:cNvSpPr>
          <p:nvPr/>
        </p:nvSpPr>
        <p:spPr bwMode="auto">
          <a:xfrm>
            <a:off x="3552825" y="4827588"/>
            <a:ext cx="4686300" cy="463550"/>
          </a:xfrm>
          <a:prstGeom prst="roundRect">
            <a:avLst>
              <a:gd name="adj" fmla="val 16667"/>
            </a:avLst>
          </a:prstGeom>
          <a:solidFill>
            <a:srgbClr val="1C488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5615" name="文本框 8"/>
          <p:cNvSpPr txBox="1">
            <a:spLocks noChangeArrowheads="1"/>
          </p:cNvSpPr>
          <p:nvPr/>
        </p:nvSpPr>
        <p:spPr bwMode="auto">
          <a:xfrm>
            <a:off x="3375025" y="4878388"/>
            <a:ext cx="4686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600">
                <a:solidFill>
                  <a:schemeClr val="bg1"/>
                </a:solidFill>
              </a:rPr>
              <a:t>B2C</a:t>
            </a:r>
            <a:r>
              <a:rPr lang="zh-CN" altLang="en-US" sz="1600">
                <a:solidFill>
                  <a:schemeClr val="bg1"/>
                </a:solidFill>
              </a:rPr>
              <a:t>电子商务发展趋势</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文本框 10"/>
          <p:cNvSpPr txBox="1">
            <a:spLocks noChangeArrowheads="1"/>
          </p:cNvSpPr>
          <p:nvPr/>
        </p:nvSpPr>
        <p:spPr bwMode="auto">
          <a:xfrm>
            <a:off x="174625" y="220663"/>
            <a:ext cx="1157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a:latin typeface="微软雅黑" panose="020B0503020204020204" pitchFamily="34" charset="-122"/>
                <a:ea typeface="微软雅黑" panose="020B0503020204020204" pitchFamily="34" charset="-122"/>
              </a:rPr>
              <a:t>任务二相关知识</a:t>
            </a:r>
            <a:r>
              <a:rPr lang="en-US" altLang="zh-CN" sz="2400" b="1">
                <a:latin typeface="微软雅黑" panose="020B0503020204020204" pitchFamily="34" charset="-122"/>
                <a:ea typeface="微软雅黑" panose="020B0503020204020204" pitchFamily="34" charset="-122"/>
              </a:rPr>
              <a:t>——1</a:t>
            </a:r>
            <a:r>
              <a:rPr lang="zh-CN" altLang="en-US" sz="2400" b="1">
                <a:latin typeface="微软雅黑" panose="020B0503020204020204" pitchFamily="34" charset="-122"/>
                <a:ea typeface="微软雅黑" panose="020B0503020204020204" pitchFamily="34" charset="-122"/>
              </a:rPr>
              <a:t>、什么是</a:t>
            </a:r>
            <a:r>
              <a:rPr lang="en-US" altLang="en-US" sz="2400" b="1">
                <a:latin typeface="微软雅黑" panose="020B0503020204020204" pitchFamily="34" charset="-122"/>
                <a:ea typeface="微软雅黑" panose="020B0503020204020204" pitchFamily="34" charset="-122"/>
              </a:rPr>
              <a:t>B2C</a:t>
            </a:r>
            <a:r>
              <a:rPr lang="zh-CN" altLang="en-US" sz="2400" b="1">
                <a:latin typeface="微软雅黑" panose="020B0503020204020204" pitchFamily="34" charset="-122"/>
                <a:ea typeface="微软雅黑" panose="020B0503020204020204" pitchFamily="34" charset="-122"/>
              </a:rPr>
              <a:t>电子商务</a:t>
            </a:r>
          </a:p>
        </p:txBody>
      </p:sp>
      <p:sp>
        <p:nvSpPr>
          <p:cNvPr id="26627"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6628" name="Rectangle 4"/>
          <p:cNvSpPr>
            <a:spLocks noChangeArrowheads="1"/>
          </p:cNvSpPr>
          <p:nvPr/>
        </p:nvSpPr>
        <p:spPr bwMode="auto">
          <a:xfrm>
            <a:off x="1350963" y="1968500"/>
            <a:ext cx="6273800" cy="3736975"/>
          </a:xfrm>
          <a:prstGeom prst="rect">
            <a:avLst/>
          </a:prstGeom>
          <a:solidFill>
            <a:srgbClr val="FFFFFF"/>
          </a:solidFill>
          <a:ln w="9525">
            <a:solidFill>
              <a:srgbClr val="ADBACA"/>
            </a:solidFill>
            <a:bevel/>
            <a:headEnd/>
            <a:tailEnd/>
          </a:ln>
        </p:spPr>
        <p:txBody>
          <a:bodyPr lIns="121682" tIns="60841" rIns="121682" bIns="60841"/>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pPr>
            <a:endParaRPr lang="en-US" altLang="zh-CN" sz="1100" b="1">
              <a:solidFill>
                <a:srgbClr val="000000"/>
              </a:solidFill>
              <a:latin typeface="Arial" panose="020B0604020202020204" pitchFamily="34" charset="0"/>
              <a:ea typeface="微软雅黑" panose="020B0503020204020204" pitchFamily="34" charset="-122"/>
            </a:endParaRPr>
          </a:p>
          <a:p>
            <a:pPr eaLnBrk="1" hangingPunct="1">
              <a:lnSpc>
                <a:spcPct val="150000"/>
              </a:lnSpc>
              <a:spcBef>
                <a:spcPct val="0"/>
              </a:spcBef>
              <a:buFont typeface="Arial" panose="020B0604020202020204" pitchFamily="34" charset="0"/>
              <a:buNone/>
            </a:pPr>
            <a:r>
              <a:rPr lang="zh-CN" altLang="en-US" b="1">
                <a:solidFill>
                  <a:srgbClr val="000000"/>
                </a:solidFill>
                <a:latin typeface="Arial" panose="020B0604020202020204" pitchFamily="34" charset="0"/>
                <a:ea typeface="微软雅黑" panose="020B0503020204020204" pitchFamily="34" charset="-122"/>
              </a:rPr>
              <a:t>想一想：</a:t>
            </a:r>
            <a:endParaRPr lang="en-US" altLang="zh-CN" b="1">
              <a:solidFill>
                <a:srgbClr val="000000"/>
              </a:solidFill>
              <a:latin typeface="Arial" panose="020B0604020202020204" pitchFamily="34" charset="0"/>
              <a:ea typeface="微软雅黑" panose="020B0503020204020204" pitchFamily="34" charset="-122"/>
            </a:endParaRPr>
          </a:p>
          <a:p>
            <a:pPr eaLnBrk="1" hangingPunct="1">
              <a:lnSpc>
                <a:spcPct val="150000"/>
              </a:lnSpc>
              <a:spcBef>
                <a:spcPct val="0"/>
              </a:spcBef>
              <a:buFontTx/>
              <a:buNone/>
            </a:pPr>
            <a:r>
              <a:rPr lang="zh-CN" altLang="en-US" sz="2000">
                <a:solidFill>
                  <a:srgbClr val="000000"/>
                </a:solidFill>
                <a:latin typeface="Arial" panose="020B0604020202020204" pitchFamily="34" charset="0"/>
                <a:ea typeface="微软雅黑" panose="020B0503020204020204" pitchFamily="34" charset="-122"/>
              </a:rPr>
              <a:t>       中国</a:t>
            </a:r>
            <a:r>
              <a:rPr lang="en-US" altLang="en-US" sz="2000">
                <a:solidFill>
                  <a:srgbClr val="000000"/>
                </a:solidFill>
                <a:latin typeface="Arial" panose="020B0604020202020204" pitchFamily="34" charset="0"/>
                <a:ea typeface="微软雅黑" panose="020B0503020204020204" pitchFamily="34" charset="-122"/>
              </a:rPr>
              <a:t>B2C</a:t>
            </a:r>
            <a:r>
              <a:rPr lang="zh-CN" altLang="en-US" sz="2000">
                <a:solidFill>
                  <a:srgbClr val="000000"/>
                </a:solidFill>
                <a:latin typeface="Arial" panose="020B0604020202020204" pitchFamily="34" charset="0"/>
                <a:ea typeface="微软雅黑" panose="020B0503020204020204" pitchFamily="34" charset="-122"/>
              </a:rPr>
              <a:t>市场经历了</a:t>
            </a:r>
            <a:r>
              <a:rPr lang="en-US" altLang="en-US" sz="2000">
                <a:solidFill>
                  <a:srgbClr val="000000"/>
                </a:solidFill>
                <a:latin typeface="Arial" panose="020B0604020202020204" pitchFamily="34" charset="0"/>
                <a:ea typeface="微软雅黑" panose="020B0503020204020204" pitchFamily="34" charset="-122"/>
              </a:rPr>
              <a:t>20</a:t>
            </a:r>
            <a:r>
              <a:rPr lang="zh-CN" altLang="en-US" sz="2000">
                <a:solidFill>
                  <a:srgbClr val="000000"/>
                </a:solidFill>
                <a:latin typeface="Arial" panose="020B0604020202020204" pitchFamily="34" charset="0"/>
                <a:ea typeface="微软雅黑" panose="020B0503020204020204" pitchFamily="34" charset="-122"/>
              </a:rPr>
              <a:t>年左右的发展，实现了品牌化、平台化的发展格局，也进入了世界</a:t>
            </a:r>
            <a:r>
              <a:rPr lang="en-US" altLang="en-US" sz="2000">
                <a:solidFill>
                  <a:srgbClr val="000000"/>
                </a:solidFill>
                <a:latin typeface="Arial" panose="020B0604020202020204" pitchFamily="34" charset="0"/>
                <a:ea typeface="微软雅黑" panose="020B0503020204020204" pitchFamily="34" charset="-122"/>
              </a:rPr>
              <a:t>B2C</a:t>
            </a:r>
            <a:r>
              <a:rPr lang="zh-CN" altLang="en-US" sz="2000">
                <a:solidFill>
                  <a:srgbClr val="000000"/>
                </a:solidFill>
                <a:latin typeface="Arial" panose="020B0604020202020204" pitchFamily="34" charset="0"/>
                <a:ea typeface="微软雅黑" panose="020B0503020204020204" pitchFamily="34" charset="-122"/>
              </a:rPr>
              <a:t>电子商务发展的前列。而全球</a:t>
            </a:r>
            <a:r>
              <a:rPr lang="en-US" altLang="en-US" sz="2000">
                <a:solidFill>
                  <a:srgbClr val="000000"/>
                </a:solidFill>
                <a:latin typeface="Arial" panose="020B0604020202020204" pitchFamily="34" charset="0"/>
                <a:ea typeface="微软雅黑" panose="020B0503020204020204" pitchFamily="34" charset="-122"/>
              </a:rPr>
              <a:t>B2C</a:t>
            </a:r>
            <a:r>
              <a:rPr lang="zh-CN" altLang="en-US" sz="2000">
                <a:solidFill>
                  <a:srgbClr val="000000"/>
                </a:solidFill>
                <a:latin typeface="Arial" panose="020B0604020202020204" pitchFamily="34" charset="0"/>
                <a:ea typeface="微软雅黑" panose="020B0503020204020204" pitchFamily="34" charset="-122"/>
              </a:rPr>
              <a:t>市场发展格局又是怎样的呢？领头羊亚马逊又在做哪些新的努力呢？</a:t>
            </a:r>
          </a:p>
          <a:p>
            <a:pPr eaLnBrk="1" hangingPunct="1">
              <a:lnSpc>
                <a:spcPct val="150000"/>
              </a:lnSpc>
              <a:spcBef>
                <a:spcPct val="0"/>
              </a:spcBef>
              <a:buFontTx/>
              <a:buNone/>
            </a:pPr>
            <a:endParaRPr lang="zh-CN" altLang="en-US" sz="2000">
              <a:solidFill>
                <a:srgbClr val="000000"/>
              </a:solidFill>
              <a:latin typeface="Arial" panose="020B0604020202020204" pitchFamily="34" charset="0"/>
              <a:ea typeface="微软雅黑" panose="020B0503020204020204" pitchFamily="34" charset="-122"/>
            </a:endParaRPr>
          </a:p>
          <a:p>
            <a:pPr eaLnBrk="1" hangingPunct="1">
              <a:lnSpc>
                <a:spcPct val="150000"/>
              </a:lnSpc>
              <a:spcBef>
                <a:spcPct val="0"/>
              </a:spcBef>
              <a:buFont typeface="Arial" panose="020B0604020202020204" pitchFamily="34" charset="0"/>
              <a:buNone/>
            </a:pPr>
            <a:endParaRPr lang="zh-CN" altLang="zh-CN" sz="2000">
              <a:solidFill>
                <a:srgbClr val="000000"/>
              </a:solidFill>
              <a:latin typeface="Arial" panose="020B0604020202020204" pitchFamily="34" charset="0"/>
              <a:ea typeface="微软雅黑" panose="020B0503020204020204" pitchFamily="34" charset="-122"/>
            </a:endParaRPr>
          </a:p>
        </p:txBody>
      </p:sp>
      <p:sp>
        <p:nvSpPr>
          <p:cNvPr id="26629" name="Oval 5"/>
          <p:cNvSpPr>
            <a:spLocks noChangeAspect="1" noChangeArrowheads="1"/>
          </p:cNvSpPr>
          <p:nvPr/>
        </p:nvSpPr>
        <p:spPr bwMode="auto">
          <a:xfrm>
            <a:off x="922338" y="1374775"/>
            <a:ext cx="857250" cy="857250"/>
          </a:xfrm>
          <a:prstGeom prst="ellipse">
            <a:avLst/>
          </a:prstGeom>
          <a:solidFill>
            <a:srgbClr val="4886D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3100">
              <a:solidFill>
                <a:srgbClr val="FFFFFF"/>
              </a:solidFill>
            </a:endParaRPr>
          </a:p>
        </p:txBody>
      </p:sp>
      <p:sp>
        <p:nvSpPr>
          <p:cNvPr id="26630" name="Freeform 59"/>
          <p:cNvSpPr>
            <a:spLocks noEditPoints="1"/>
          </p:cNvSpPr>
          <p:nvPr/>
        </p:nvSpPr>
        <p:spPr bwMode="auto">
          <a:xfrm>
            <a:off x="1158875" y="1639888"/>
            <a:ext cx="384175" cy="328612"/>
          </a:xfrm>
          <a:custGeom>
            <a:avLst/>
            <a:gdLst>
              <a:gd name="T0" fmla="*/ 2147483646 w 64"/>
              <a:gd name="T1" fmla="*/ 2147483646 h 55"/>
              <a:gd name="T2" fmla="*/ 2147483646 w 64"/>
              <a:gd name="T3" fmla="*/ 2147483646 h 55"/>
              <a:gd name="T4" fmla="*/ 2147483646 w 64"/>
              <a:gd name="T5" fmla="*/ 2147483646 h 55"/>
              <a:gd name="T6" fmla="*/ 2147483646 w 64"/>
              <a:gd name="T7" fmla="*/ 2147483646 h 55"/>
              <a:gd name="T8" fmla="*/ 2147483646 w 64"/>
              <a:gd name="T9" fmla="*/ 2147483646 h 55"/>
              <a:gd name="T10" fmla="*/ 2147483646 w 64"/>
              <a:gd name="T11" fmla="*/ 2147483646 h 55"/>
              <a:gd name="T12" fmla="*/ 2147483646 w 64"/>
              <a:gd name="T13" fmla="*/ 2147483646 h 55"/>
              <a:gd name="T14" fmla="*/ 2147483646 w 64"/>
              <a:gd name="T15" fmla="*/ 2147483646 h 55"/>
              <a:gd name="T16" fmla="*/ 2147483646 w 64"/>
              <a:gd name="T17" fmla="*/ 2147483646 h 55"/>
              <a:gd name="T18" fmla="*/ 0 w 64"/>
              <a:gd name="T19" fmla="*/ 2147483646 h 55"/>
              <a:gd name="T20" fmla="*/ 2147483646 w 64"/>
              <a:gd name="T21" fmla="*/ 0 h 55"/>
              <a:gd name="T22" fmla="*/ 2147483646 w 64"/>
              <a:gd name="T23" fmla="*/ 2147483646 h 55"/>
              <a:gd name="T24" fmla="*/ 2147483646 w 64"/>
              <a:gd name="T25" fmla="*/ 2147483646 h 55"/>
              <a:gd name="T26" fmla="*/ 2147483646 w 64"/>
              <a:gd name="T27" fmla="*/ 2147483646 h 55"/>
              <a:gd name="T28" fmla="*/ 2147483646 w 64"/>
              <a:gd name="T29" fmla="*/ 2147483646 h 55"/>
              <a:gd name="T30" fmla="*/ 2147483646 w 64"/>
              <a:gd name="T31" fmla="*/ 2147483646 h 55"/>
              <a:gd name="T32" fmla="*/ 2147483646 w 64"/>
              <a:gd name="T33" fmla="*/ 2147483646 h 55"/>
              <a:gd name="T34" fmla="*/ 2147483646 w 64"/>
              <a:gd name="T35" fmla="*/ 2147483646 h 55"/>
              <a:gd name="T36" fmla="*/ 2147483646 w 64"/>
              <a:gd name="T37" fmla="*/ 2147483646 h 55"/>
              <a:gd name="T38" fmla="*/ 2147483646 w 64"/>
              <a:gd name="T39" fmla="*/ 2147483646 h 55"/>
              <a:gd name="T40" fmla="*/ 2147483646 w 64"/>
              <a:gd name="T41" fmla="*/ 2147483646 h 55"/>
              <a:gd name="T42" fmla="*/ 2147483646 w 64"/>
              <a:gd name="T43" fmla="*/ 2147483646 h 55"/>
              <a:gd name="T44" fmla="*/ 2147483646 w 64"/>
              <a:gd name="T45" fmla="*/ 2147483646 h 55"/>
              <a:gd name="T46" fmla="*/ 2147483646 w 64"/>
              <a:gd name="T47" fmla="*/ 2147483646 h 55"/>
              <a:gd name="T48" fmla="*/ 2147483646 w 64"/>
              <a:gd name="T49" fmla="*/ 2147483646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55"/>
              <a:gd name="T77" fmla="*/ 64 w 64"/>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55">
                <a:moveTo>
                  <a:pt x="32" y="46"/>
                </a:moveTo>
                <a:cubicBezTo>
                  <a:pt x="30" y="46"/>
                  <a:pt x="28" y="46"/>
                  <a:pt x="27" y="46"/>
                </a:cubicBezTo>
                <a:cubicBezTo>
                  <a:pt x="22" y="50"/>
                  <a:pt x="16" y="53"/>
                  <a:pt x="10" y="55"/>
                </a:cubicBezTo>
                <a:cubicBezTo>
                  <a:pt x="9" y="55"/>
                  <a:pt x="7" y="55"/>
                  <a:pt x="6" y="55"/>
                </a:cubicBezTo>
                <a:cubicBezTo>
                  <a:pt x="6" y="55"/>
                  <a:pt x="6" y="55"/>
                  <a:pt x="6" y="55"/>
                </a:cubicBezTo>
                <a:cubicBezTo>
                  <a:pt x="5" y="55"/>
                  <a:pt x="5" y="55"/>
                  <a:pt x="4" y="54"/>
                </a:cubicBezTo>
                <a:cubicBezTo>
                  <a:pt x="4" y="54"/>
                  <a:pt x="4" y="54"/>
                  <a:pt x="4" y="54"/>
                </a:cubicBezTo>
                <a:cubicBezTo>
                  <a:pt x="4" y="53"/>
                  <a:pt x="5" y="53"/>
                  <a:pt x="5" y="52"/>
                </a:cubicBezTo>
                <a:cubicBezTo>
                  <a:pt x="8" y="49"/>
                  <a:pt x="10" y="47"/>
                  <a:pt x="12" y="41"/>
                </a:cubicBezTo>
                <a:cubicBezTo>
                  <a:pt x="4" y="37"/>
                  <a:pt x="0" y="31"/>
                  <a:pt x="0" y="23"/>
                </a:cubicBezTo>
                <a:cubicBezTo>
                  <a:pt x="0" y="11"/>
                  <a:pt x="14" y="0"/>
                  <a:pt x="32" y="0"/>
                </a:cubicBezTo>
                <a:cubicBezTo>
                  <a:pt x="49" y="0"/>
                  <a:pt x="64" y="11"/>
                  <a:pt x="64" y="23"/>
                </a:cubicBezTo>
                <a:cubicBezTo>
                  <a:pt x="64" y="36"/>
                  <a:pt x="49" y="46"/>
                  <a:pt x="32" y="46"/>
                </a:cubicBezTo>
                <a:close/>
                <a:moveTo>
                  <a:pt x="4" y="23"/>
                </a:moveTo>
                <a:cubicBezTo>
                  <a:pt x="4" y="29"/>
                  <a:pt x="8" y="34"/>
                  <a:pt x="14" y="37"/>
                </a:cubicBezTo>
                <a:cubicBezTo>
                  <a:pt x="17" y="39"/>
                  <a:pt x="17" y="39"/>
                  <a:pt x="17" y="39"/>
                </a:cubicBezTo>
                <a:cubicBezTo>
                  <a:pt x="16" y="42"/>
                  <a:pt x="16" y="42"/>
                  <a:pt x="16" y="42"/>
                </a:cubicBezTo>
                <a:cubicBezTo>
                  <a:pt x="16" y="45"/>
                  <a:pt x="15" y="47"/>
                  <a:pt x="14" y="49"/>
                </a:cubicBezTo>
                <a:cubicBezTo>
                  <a:pt x="17" y="47"/>
                  <a:pt x="21" y="45"/>
                  <a:pt x="24" y="42"/>
                </a:cubicBezTo>
                <a:cubicBezTo>
                  <a:pt x="25" y="41"/>
                  <a:pt x="25" y="41"/>
                  <a:pt x="25" y="41"/>
                </a:cubicBezTo>
                <a:cubicBezTo>
                  <a:pt x="27" y="41"/>
                  <a:pt x="27" y="41"/>
                  <a:pt x="27" y="41"/>
                </a:cubicBezTo>
                <a:cubicBezTo>
                  <a:pt x="29" y="42"/>
                  <a:pt x="30" y="42"/>
                  <a:pt x="32" y="42"/>
                </a:cubicBezTo>
                <a:cubicBezTo>
                  <a:pt x="47" y="42"/>
                  <a:pt x="59" y="33"/>
                  <a:pt x="59" y="23"/>
                </a:cubicBezTo>
                <a:cubicBezTo>
                  <a:pt x="59" y="13"/>
                  <a:pt x="47" y="5"/>
                  <a:pt x="32" y="5"/>
                </a:cubicBezTo>
                <a:cubicBezTo>
                  <a:pt x="17" y="5"/>
                  <a:pt x="4" y="13"/>
                  <a:pt x="4"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pic>
        <p:nvPicPr>
          <p:cNvPr id="26631" name="图片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6850" y="1050925"/>
            <a:ext cx="4148138"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文本框 10"/>
          <p:cNvSpPr txBox="1">
            <a:spLocks noChangeArrowheads="1"/>
          </p:cNvSpPr>
          <p:nvPr/>
        </p:nvSpPr>
        <p:spPr bwMode="auto">
          <a:xfrm>
            <a:off x="174625" y="220663"/>
            <a:ext cx="11382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a:latin typeface="微软雅黑" panose="020B0503020204020204" pitchFamily="34" charset="-122"/>
                <a:ea typeface="微软雅黑" panose="020B0503020204020204" pitchFamily="34" charset="-122"/>
              </a:rPr>
              <a:t>任务二相关知识</a:t>
            </a:r>
            <a:r>
              <a:rPr lang="en-US" altLang="zh-CN" sz="2400" b="1">
                <a:latin typeface="微软雅黑" panose="020B0503020204020204" pitchFamily="34" charset="-122"/>
                <a:ea typeface="微软雅黑" panose="020B0503020204020204" pitchFamily="34" charset="-122"/>
              </a:rPr>
              <a:t>——2</a:t>
            </a:r>
            <a:r>
              <a:rPr lang="zh-CN" altLang="en-US" sz="2400" b="1">
                <a:latin typeface="微软雅黑" panose="020B0503020204020204" pitchFamily="34" charset="-122"/>
                <a:ea typeface="微软雅黑" panose="020B0503020204020204" pitchFamily="34" charset="-122"/>
              </a:rPr>
              <a:t>、</a:t>
            </a:r>
            <a:r>
              <a:rPr lang="en-US" altLang="en-US" sz="2400" b="1">
                <a:latin typeface="微软雅黑" panose="020B0503020204020204" pitchFamily="34" charset="-122"/>
                <a:ea typeface="微软雅黑" panose="020B0503020204020204" pitchFamily="34" charset="-122"/>
              </a:rPr>
              <a:t>B2C</a:t>
            </a:r>
            <a:r>
              <a:rPr lang="zh-CN" altLang="en-US" sz="2400" b="1">
                <a:latin typeface="微软雅黑" panose="020B0503020204020204" pitchFamily="34" charset="-122"/>
                <a:ea typeface="微软雅黑" panose="020B0503020204020204" pitchFamily="34" charset="-122"/>
              </a:rPr>
              <a:t>电子商务模式分析</a:t>
            </a:r>
          </a:p>
        </p:txBody>
      </p:sp>
      <p:sp>
        <p:nvSpPr>
          <p:cNvPr id="27651"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7652" name="모서리가 둥근 직사각형 17"/>
          <p:cNvSpPr>
            <a:spLocks noChangeArrowheads="1"/>
          </p:cNvSpPr>
          <p:nvPr/>
        </p:nvSpPr>
        <p:spPr bwMode="auto">
          <a:xfrm>
            <a:off x="2266950" y="2106613"/>
            <a:ext cx="3840163" cy="1720850"/>
          </a:xfrm>
          <a:prstGeom prst="roundRect">
            <a:avLst>
              <a:gd name="adj" fmla="val 7356"/>
            </a:avLst>
          </a:prstGeom>
          <a:solidFill>
            <a:srgbClr val="4886D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endParaRPr lang="ko-KR" altLang="en-US" sz="1800">
              <a:solidFill>
                <a:schemeClr val="bg1"/>
              </a:solidFill>
              <a:latin typeface="微软雅黑" panose="020B0503020204020204" pitchFamily="34" charset="-122"/>
              <a:ea typeface="Malgun Gothic" panose="020B0503020000020004" pitchFamily="34" charset="-127"/>
              <a:sym typeface="Arial" panose="020B0604020202020204" pitchFamily="34" charset="0"/>
            </a:endParaRPr>
          </a:p>
        </p:txBody>
      </p:sp>
      <p:sp>
        <p:nvSpPr>
          <p:cNvPr id="27653" name="모서리가 둥근 직사각형 18"/>
          <p:cNvSpPr>
            <a:spLocks noChangeArrowheads="1"/>
          </p:cNvSpPr>
          <p:nvPr/>
        </p:nvSpPr>
        <p:spPr bwMode="auto">
          <a:xfrm>
            <a:off x="6243638" y="2106613"/>
            <a:ext cx="3840162" cy="1720850"/>
          </a:xfrm>
          <a:prstGeom prst="roundRect">
            <a:avLst>
              <a:gd name="adj" fmla="val 5361"/>
            </a:avLst>
          </a:prstGeom>
          <a:solidFill>
            <a:srgbClr val="1C488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ko-KR" altLang="en-US" sz="18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7654" name="모서리가 둥근 직사각형 19"/>
          <p:cNvSpPr>
            <a:spLocks noChangeArrowheads="1"/>
          </p:cNvSpPr>
          <p:nvPr/>
        </p:nvSpPr>
        <p:spPr bwMode="auto">
          <a:xfrm>
            <a:off x="2266950" y="3965575"/>
            <a:ext cx="3840163" cy="1720850"/>
          </a:xfrm>
          <a:prstGeom prst="roundRect">
            <a:avLst>
              <a:gd name="adj" fmla="val 6690"/>
            </a:avLst>
          </a:prstGeom>
          <a:solidFill>
            <a:srgbClr val="1C488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ko-KR" altLang="en-US" sz="1800">
              <a:solidFill>
                <a:schemeClr val="bg1"/>
              </a:solidFill>
              <a:latin typeface="微软雅黑" panose="020B0503020204020204" pitchFamily="34" charset="-122"/>
              <a:ea typeface="Malgun Gothic" panose="020B0503020000020004" pitchFamily="34" charset="-127"/>
              <a:sym typeface="Arial" panose="020B0604020202020204" pitchFamily="34" charset="0"/>
            </a:endParaRPr>
          </a:p>
        </p:txBody>
      </p:sp>
      <p:sp>
        <p:nvSpPr>
          <p:cNvPr id="27655" name="모서리가 둥근 직사각형 20"/>
          <p:cNvSpPr>
            <a:spLocks noChangeArrowheads="1"/>
          </p:cNvSpPr>
          <p:nvPr/>
        </p:nvSpPr>
        <p:spPr bwMode="auto">
          <a:xfrm>
            <a:off x="6243638" y="3965575"/>
            <a:ext cx="3840162" cy="1720850"/>
          </a:xfrm>
          <a:prstGeom prst="roundRect">
            <a:avLst>
              <a:gd name="adj" fmla="val 10014"/>
            </a:avLst>
          </a:prstGeom>
          <a:solidFill>
            <a:srgbClr val="4886D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ko-KR" altLang="en-US" sz="1800">
              <a:solidFill>
                <a:schemeClr val="bg1"/>
              </a:solidFill>
              <a:latin typeface="微软雅黑" panose="020B0503020204020204" pitchFamily="34" charset="-122"/>
              <a:ea typeface="Malgun Gothic" panose="020B0503020000020004" pitchFamily="34" charset="-127"/>
              <a:sym typeface="Arial" panose="020B0604020202020204" pitchFamily="34" charset="0"/>
            </a:endParaRPr>
          </a:p>
        </p:txBody>
      </p:sp>
      <p:sp>
        <p:nvSpPr>
          <p:cNvPr id="27656" name="모서리가 둥근 직사각형 21"/>
          <p:cNvSpPr>
            <a:spLocks noChangeArrowheads="1"/>
          </p:cNvSpPr>
          <p:nvPr/>
        </p:nvSpPr>
        <p:spPr bwMode="auto">
          <a:xfrm>
            <a:off x="2330450" y="1919288"/>
            <a:ext cx="3689350" cy="190817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ko-KR" altLang="en-US" sz="1800">
              <a:solidFill>
                <a:schemeClr val="bg1"/>
              </a:solidFill>
              <a:latin typeface="微软雅黑" panose="020B0503020204020204" pitchFamily="34" charset="-122"/>
              <a:ea typeface="Malgun Gothic" panose="020B0503020000020004" pitchFamily="34" charset="-127"/>
              <a:sym typeface="Arial" panose="020B0604020202020204" pitchFamily="34" charset="0"/>
            </a:endParaRPr>
          </a:p>
        </p:txBody>
      </p:sp>
      <p:sp>
        <p:nvSpPr>
          <p:cNvPr id="27657" name="모서리가 둥근 직사각형 22"/>
          <p:cNvSpPr>
            <a:spLocks noChangeArrowheads="1"/>
          </p:cNvSpPr>
          <p:nvPr/>
        </p:nvSpPr>
        <p:spPr bwMode="auto">
          <a:xfrm>
            <a:off x="6432550" y="1919288"/>
            <a:ext cx="3689350" cy="190817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ko-KR" altLang="en-US" sz="1800">
              <a:solidFill>
                <a:schemeClr val="bg1"/>
              </a:solidFill>
              <a:latin typeface="微软雅黑" panose="020B0503020204020204" pitchFamily="34" charset="-122"/>
              <a:ea typeface="Malgun Gothic" panose="020B0503020000020004" pitchFamily="34" charset="-127"/>
              <a:sym typeface="Arial" panose="020B0604020202020204" pitchFamily="34" charset="0"/>
            </a:endParaRPr>
          </a:p>
        </p:txBody>
      </p:sp>
      <p:sp>
        <p:nvSpPr>
          <p:cNvPr id="27658" name="모서리가 둥근 직사각형 23"/>
          <p:cNvSpPr>
            <a:spLocks noChangeArrowheads="1"/>
          </p:cNvSpPr>
          <p:nvPr/>
        </p:nvSpPr>
        <p:spPr bwMode="auto">
          <a:xfrm>
            <a:off x="2330450" y="4008438"/>
            <a:ext cx="3689350" cy="190817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ko-KR" altLang="en-US" sz="1800">
              <a:solidFill>
                <a:schemeClr val="bg1"/>
              </a:solidFill>
              <a:latin typeface="微软雅黑" panose="020B0503020204020204" pitchFamily="34" charset="-122"/>
              <a:ea typeface="Malgun Gothic" panose="020B0503020000020004" pitchFamily="34" charset="-127"/>
              <a:sym typeface="Arial" panose="020B0604020202020204" pitchFamily="34" charset="0"/>
            </a:endParaRPr>
          </a:p>
        </p:txBody>
      </p:sp>
      <p:sp>
        <p:nvSpPr>
          <p:cNvPr id="27659" name="모서리가 둥근 직사각형 24"/>
          <p:cNvSpPr>
            <a:spLocks noChangeArrowheads="1"/>
          </p:cNvSpPr>
          <p:nvPr/>
        </p:nvSpPr>
        <p:spPr bwMode="auto">
          <a:xfrm>
            <a:off x="6432550" y="4008438"/>
            <a:ext cx="3689350" cy="190817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ko-KR" altLang="en-US" sz="1800">
              <a:solidFill>
                <a:schemeClr val="bg1"/>
              </a:solidFill>
              <a:latin typeface="微软雅黑" panose="020B0503020204020204" pitchFamily="34" charset="-122"/>
              <a:ea typeface="Malgun Gothic" panose="020B0503020000020004" pitchFamily="34" charset="-127"/>
              <a:sym typeface="Arial" panose="020B0604020202020204" pitchFamily="34" charset="0"/>
            </a:endParaRPr>
          </a:p>
        </p:txBody>
      </p:sp>
      <p:sp>
        <p:nvSpPr>
          <p:cNvPr id="27660" name="타원 25@|1FFC:0|FBC:0|LFC:16777215|LBC:16777215"/>
          <p:cNvSpPr>
            <a:spLocks noChangeArrowheads="1"/>
          </p:cNvSpPr>
          <p:nvPr/>
        </p:nvSpPr>
        <p:spPr bwMode="auto">
          <a:xfrm>
            <a:off x="5086350" y="2682875"/>
            <a:ext cx="2238375" cy="22383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ko-KR" altLang="en-US" sz="18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7661" name="원호 27@|1FFC:0|FBC:0|LFC:12566463|LBC:16777215"/>
          <p:cNvSpPr>
            <a:spLocks/>
          </p:cNvSpPr>
          <p:nvPr/>
        </p:nvSpPr>
        <p:spPr bwMode="auto">
          <a:xfrm>
            <a:off x="5310188" y="2892425"/>
            <a:ext cx="1808162" cy="1808163"/>
          </a:xfrm>
          <a:custGeom>
            <a:avLst/>
            <a:gdLst>
              <a:gd name="T0" fmla="*/ 908835 w 1807300"/>
              <a:gd name="T1" fmla="*/ 0 h 1807299"/>
              <a:gd name="T2" fmla="*/ 1777316 w 1807300"/>
              <a:gd name="T3" fmla="*/ 641033 h 1807299"/>
              <a:gd name="T4" fmla="*/ 1420676 w 1807300"/>
              <a:gd name="T5" fmla="*/ 1659858 h 1807299"/>
              <a:gd name="T6" fmla="*/ 342009 w 1807300"/>
              <a:gd name="T7" fmla="*/ 1619272 h 1807299"/>
              <a:gd name="T8" fmla="*/ 62937 w 1807300"/>
              <a:gd name="T9" fmla="*/ 576525 h 1807299"/>
              <a:gd name="T10" fmla="*/ 908835 w 1807300"/>
              <a:gd name="T11" fmla="*/ 908847 h 1807299"/>
              <a:gd name="T12" fmla="*/ 908835 w 1807300"/>
              <a:gd name="T13" fmla="*/ 0 h 1807299"/>
              <a:gd name="T14" fmla="*/ 908835 w 1807300"/>
              <a:gd name="T15" fmla="*/ 0 h 1807299"/>
              <a:gd name="T16" fmla="*/ 1777316 w 1807300"/>
              <a:gd name="T17" fmla="*/ 641033 h 1807299"/>
              <a:gd name="T18" fmla="*/ 1420676 w 1807300"/>
              <a:gd name="T19" fmla="*/ 1659858 h 1807299"/>
              <a:gd name="T20" fmla="*/ 342009 w 1807300"/>
              <a:gd name="T21" fmla="*/ 1619272 h 1807299"/>
              <a:gd name="T22" fmla="*/ 62937 w 1807300"/>
              <a:gd name="T23" fmla="*/ 576525 h 18072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07300"/>
              <a:gd name="T37" fmla="*/ 0 h 1807299"/>
              <a:gd name="T38" fmla="*/ 1807300 w 1807300"/>
              <a:gd name="T39" fmla="*/ 1807299 h 18072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07300" h="1807299" stroke="0">
                <a:moveTo>
                  <a:pt x="903650" y="0"/>
                </a:moveTo>
                <a:cubicBezTo>
                  <a:pt x="1300151" y="0"/>
                  <a:pt x="1650337" y="258472"/>
                  <a:pt x="1767176" y="637367"/>
                </a:cubicBezTo>
                <a:cubicBezTo>
                  <a:pt x="1884015" y="1016262"/>
                  <a:pt x="1740211" y="1427064"/>
                  <a:pt x="1412570" y="1650366"/>
                </a:cubicBezTo>
                <a:cubicBezTo>
                  <a:pt x="1084928" y="1873668"/>
                  <a:pt x="649992" y="1857303"/>
                  <a:pt x="340057" y="1610011"/>
                </a:cubicBezTo>
                <a:cubicBezTo>
                  <a:pt x="30122" y="1362719"/>
                  <a:pt x="-82404" y="942272"/>
                  <a:pt x="62577" y="573229"/>
                </a:cubicBezTo>
                <a:lnTo>
                  <a:pt x="903650" y="903650"/>
                </a:lnTo>
                <a:lnTo>
                  <a:pt x="903650" y="0"/>
                </a:lnTo>
                <a:close/>
              </a:path>
              <a:path w="1807300" h="1807299" fill="none">
                <a:moveTo>
                  <a:pt x="903650" y="0"/>
                </a:moveTo>
                <a:cubicBezTo>
                  <a:pt x="1300151" y="0"/>
                  <a:pt x="1650337" y="258472"/>
                  <a:pt x="1767176" y="637367"/>
                </a:cubicBezTo>
                <a:cubicBezTo>
                  <a:pt x="1884015" y="1016262"/>
                  <a:pt x="1740211" y="1427064"/>
                  <a:pt x="1412570" y="1650366"/>
                </a:cubicBezTo>
                <a:cubicBezTo>
                  <a:pt x="1084928" y="1873668"/>
                  <a:pt x="649992" y="1857303"/>
                  <a:pt x="340057" y="1610011"/>
                </a:cubicBezTo>
                <a:cubicBezTo>
                  <a:pt x="30122" y="1362719"/>
                  <a:pt x="-82404" y="942272"/>
                  <a:pt x="62577" y="573229"/>
                </a:cubicBezTo>
              </a:path>
            </a:pathLst>
          </a:custGeom>
          <a:noFill/>
          <a:ln w="63500">
            <a:solidFill>
              <a:srgbClr val="ADBACA"/>
            </a:solidFill>
            <a:round/>
            <a:headEnd/>
            <a:tailEnd type="triangle" w="lg" len="lg"/>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7662" name="Freeform 252"/>
          <p:cNvSpPr>
            <a:spLocks noEditPoints="1"/>
          </p:cNvSpPr>
          <p:nvPr/>
        </p:nvSpPr>
        <p:spPr bwMode="auto">
          <a:xfrm>
            <a:off x="5672138" y="3336925"/>
            <a:ext cx="1036637" cy="982663"/>
          </a:xfrm>
          <a:custGeom>
            <a:avLst/>
            <a:gdLst>
              <a:gd name="T0" fmla="*/ 2147483646 w 301"/>
              <a:gd name="T1" fmla="*/ 2147483646 h 285"/>
              <a:gd name="T2" fmla="*/ 2147483646 w 301"/>
              <a:gd name="T3" fmla="*/ 2147483646 h 285"/>
              <a:gd name="T4" fmla="*/ 2147483646 w 301"/>
              <a:gd name="T5" fmla="*/ 2147483646 h 285"/>
              <a:gd name="T6" fmla="*/ 2147483646 w 301"/>
              <a:gd name="T7" fmla="*/ 2147483646 h 285"/>
              <a:gd name="T8" fmla="*/ 2147483646 w 301"/>
              <a:gd name="T9" fmla="*/ 2147483646 h 285"/>
              <a:gd name="T10" fmla="*/ 2147483646 w 301"/>
              <a:gd name="T11" fmla="*/ 2147483646 h 285"/>
              <a:gd name="T12" fmla="*/ 2147483646 w 301"/>
              <a:gd name="T13" fmla="*/ 2147483646 h 285"/>
              <a:gd name="T14" fmla="*/ 2147483646 w 301"/>
              <a:gd name="T15" fmla="*/ 2147483646 h 285"/>
              <a:gd name="T16" fmla="*/ 2147483646 w 301"/>
              <a:gd name="T17" fmla="*/ 2147483646 h 285"/>
              <a:gd name="T18" fmla="*/ 2147483646 w 301"/>
              <a:gd name="T19" fmla="*/ 2147483646 h 285"/>
              <a:gd name="T20" fmla="*/ 2147483646 w 301"/>
              <a:gd name="T21" fmla="*/ 2147483646 h 285"/>
              <a:gd name="T22" fmla="*/ 2147483646 w 301"/>
              <a:gd name="T23" fmla="*/ 2147483646 h 285"/>
              <a:gd name="T24" fmla="*/ 2147483646 w 301"/>
              <a:gd name="T25" fmla="*/ 2147483646 h 285"/>
              <a:gd name="T26" fmla="*/ 2147483646 w 301"/>
              <a:gd name="T27" fmla="*/ 2147483646 h 285"/>
              <a:gd name="T28" fmla="*/ 2147483646 w 301"/>
              <a:gd name="T29" fmla="*/ 2147483646 h 285"/>
              <a:gd name="T30" fmla="*/ 2147483646 w 301"/>
              <a:gd name="T31" fmla="*/ 2147483646 h 285"/>
              <a:gd name="T32" fmla="*/ 2147483646 w 301"/>
              <a:gd name="T33" fmla="*/ 2147483646 h 285"/>
              <a:gd name="T34" fmla="*/ 2147483646 w 301"/>
              <a:gd name="T35" fmla="*/ 2147483646 h 285"/>
              <a:gd name="T36" fmla="*/ 2147483646 w 301"/>
              <a:gd name="T37" fmla="*/ 2147483646 h 285"/>
              <a:gd name="T38" fmla="*/ 2147483646 w 301"/>
              <a:gd name="T39" fmla="*/ 2147483646 h 285"/>
              <a:gd name="T40" fmla="*/ 2147483646 w 301"/>
              <a:gd name="T41" fmla="*/ 2147483646 h 285"/>
              <a:gd name="T42" fmla="*/ 2147483646 w 301"/>
              <a:gd name="T43" fmla="*/ 2147483646 h 285"/>
              <a:gd name="T44" fmla="*/ 2147483646 w 301"/>
              <a:gd name="T45" fmla="*/ 2147483646 h 2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1"/>
              <a:gd name="T70" fmla="*/ 0 h 285"/>
              <a:gd name="T71" fmla="*/ 301 w 301"/>
              <a:gd name="T72" fmla="*/ 285 h 28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1" h="285">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rgbClr val="ADBA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663" name="TextBox 13"/>
          <p:cNvSpPr txBox="1">
            <a:spLocks noChangeArrowheads="1"/>
          </p:cNvSpPr>
          <p:nvPr/>
        </p:nvSpPr>
        <p:spPr bwMode="auto">
          <a:xfrm>
            <a:off x="2660650" y="2601913"/>
            <a:ext cx="24447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网上直销和间接销售模式</a:t>
            </a:r>
            <a:endParaRPr lang="en-US" altLang="zh-CN" sz="16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7664" name="TextBox 13"/>
          <p:cNvSpPr txBox="1">
            <a:spLocks noChangeArrowheads="1"/>
          </p:cNvSpPr>
          <p:nvPr/>
        </p:nvSpPr>
        <p:spPr bwMode="auto">
          <a:xfrm>
            <a:off x="2571750" y="4587875"/>
            <a:ext cx="268605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普通电子购物中心（商店）和</a:t>
            </a:r>
            <a:endParaRPr lang="en-US" altLang="zh-CN" sz="1600">
              <a:solidFill>
                <a:schemeClr val="bg1"/>
              </a:solidFill>
              <a:latin typeface="微软雅黑" panose="020B0503020204020204" pitchFamily="34" charset="-122"/>
              <a:ea typeface="微软雅黑" panose="020B0503020204020204" pitchFamily="34" charset="-122"/>
            </a:endParaRPr>
          </a:p>
          <a:p>
            <a:pPr eaLnBrk="1" hangingPunct="1">
              <a:lnSpc>
                <a:spcPct val="100000"/>
              </a:lnSpc>
              <a:spcBef>
                <a:spcPct val="2000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专业性电子购物中心（商店）</a:t>
            </a:r>
            <a:endParaRPr lang="en-US" altLang="zh-CN" sz="16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7665" name="TextBox 13"/>
          <p:cNvSpPr txBox="1">
            <a:spLocks noChangeArrowheads="1"/>
          </p:cNvSpPr>
          <p:nvPr/>
        </p:nvSpPr>
        <p:spPr bwMode="auto">
          <a:xfrm>
            <a:off x="7342188" y="2601913"/>
            <a:ext cx="1952625"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纯电商</a:t>
            </a:r>
            <a:r>
              <a:rPr lang="en-US" altLang="zh-CN" sz="1600">
                <a:solidFill>
                  <a:schemeClr val="bg1"/>
                </a:solidFill>
                <a:latin typeface="微软雅黑" panose="020B0503020204020204" pitchFamily="34" charset="-122"/>
                <a:ea typeface="微软雅黑" panose="020B0503020204020204" pitchFamily="34" charset="-122"/>
              </a:rPr>
              <a:t>B2C</a:t>
            </a:r>
            <a:r>
              <a:rPr lang="zh-CN" altLang="en-US" sz="1600">
                <a:solidFill>
                  <a:schemeClr val="bg1"/>
                </a:solidFill>
                <a:latin typeface="微软雅黑" panose="020B0503020204020204" pitchFamily="34" charset="-122"/>
                <a:ea typeface="微软雅黑" panose="020B0503020204020204" pitchFamily="34" charset="-122"/>
              </a:rPr>
              <a:t>模式和</a:t>
            </a:r>
            <a:endParaRPr lang="en-US" altLang="zh-CN" sz="1600">
              <a:solidFill>
                <a:schemeClr val="bg1"/>
              </a:solidFill>
              <a:latin typeface="微软雅黑" panose="020B0503020204020204" pitchFamily="34" charset="-122"/>
              <a:ea typeface="微软雅黑" panose="020B0503020204020204" pitchFamily="34" charset="-122"/>
            </a:endParaRPr>
          </a:p>
          <a:p>
            <a:pPr eaLnBrk="1" hangingPunct="1">
              <a:lnSpc>
                <a:spcPct val="100000"/>
              </a:lnSpc>
              <a:spcBef>
                <a:spcPct val="2000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部分电商</a:t>
            </a:r>
            <a:r>
              <a:rPr lang="en-US" altLang="zh-CN" sz="1600">
                <a:solidFill>
                  <a:schemeClr val="bg1"/>
                </a:solidFill>
                <a:latin typeface="微软雅黑" panose="020B0503020204020204" pitchFamily="34" charset="-122"/>
                <a:ea typeface="微软雅黑" panose="020B0503020204020204" pitchFamily="34" charset="-122"/>
              </a:rPr>
              <a:t>B2C</a:t>
            </a:r>
            <a:r>
              <a:rPr lang="zh-CN" altLang="en-US" sz="1600">
                <a:solidFill>
                  <a:schemeClr val="bg1"/>
                </a:solidFill>
                <a:latin typeface="微软雅黑" panose="020B0503020204020204" pitchFamily="34" charset="-122"/>
                <a:ea typeface="微软雅黑" panose="020B0503020204020204" pitchFamily="34" charset="-122"/>
              </a:rPr>
              <a:t>模式</a:t>
            </a:r>
            <a:endParaRPr lang="en-US" altLang="zh-CN" sz="16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7666" name="TextBox 13"/>
          <p:cNvSpPr txBox="1">
            <a:spLocks noChangeArrowheads="1"/>
          </p:cNvSpPr>
          <p:nvPr/>
        </p:nvSpPr>
        <p:spPr bwMode="auto">
          <a:xfrm>
            <a:off x="7342188" y="4619625"/>
            <a:ext cx="23225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电子经销商和电子代理商</a:t>
            </a:r>
            <a:endParaRPr lang="en-US" altLang="zh-CN" sz="16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7667" name="矩形 22"/>
          <p:cNvSpPr>
            <a:spLocks noChangeArrowheads="1"/>
          </p:cNvSpPr>
          <p:nvPr/>
        </p:nvSpPr>
        <p:spPr bwMode="auto">
          <a:xfrm>
            <a:off x="5037138" y="5835650"/>
            <a:ext cx="2486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sz="1800" b="1">
                <a:latin typeface="微软雅黑" panose="020B0503020204020204" pitchFamily="34" charset="-122"/>
                <a:ea typeface="微软雅黑" panose="020B0503020204020204" pitchFamily="34" charset="-122"/>
              </a:rPr>
              <a:t>B2C</a:t>
            </a:r>
            <a:r>
              <a:rPr lang="zh-CN" altLang="en-US" sz="1800" b="1">
                <a:latin typeface="微软雅黑" panose="020B0503020204020204" pitchFamily="34" charset="-122"/>
                <a:ea typeface="微软雅黑" panose="020B0503020204020204" pitchFamily="34" charset="-122"/>
              </a:rPr>
              <a:t>电子商务运营模式</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文本框 10"/>
          <p:cNvSpPr txBox="1">
            <a:spLocks noChangeArrowheads="1"/>
          </p:cNvSpPr>
          <p:nvPr/>
        </p:nvSpPr>
        <p:spPr bwMode="auto">
          <a:xfrm>
            <a:off x="174625" y="220663"/>
            <a:ext cx="11382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dirty="0">
                <a:latin typeface="微软雅黑" panose="020B0503020204020204" pitchFamily="34" charset="-122"/>
                <a:ea typeface="微软雅黑" panose="020B0503020204020204" pitchFamily="34" charset="-122"/>
              </a:rPr>
              <a:t>任务二相关知识</a:t>
            </a:r>
            <a:r>
              <a:rPr lang="en-US" altLang="zh-CN" sz="2400" b="1" dirty="0">
                <a:latin typeface="微软雅黑" panose="020B0503020204020204" pitchFamily="34" charset="-122"/>
                <a:ea typeface="微软雅黑" panose="020B0503020204020204" pitchFamily="34" charset="-122"/>
              </a:rPr>
              <a:t>——2</a:t>
            </a:r>
            <a:r>
              <a:rPr lang="zh-CN" altLang="en-US" sz="2400" b="1" dirty="0">
                <a:latin typeface="微软雅黑" panose="020B0503020204020204" pitchFamily="34" charset="-122"/>
                <a:ea typeface="微软雅黑" panose="020B0503020204020204" pitchFamily="34" charset="-122"/>
              </a:rPr>
              <a:t>、</a:t>
            </a:r>
            <a:r>
              <a:rPr lang="en-US" altLang="en-US" sz="2400" b="1" dirty="0">
                <a:latin typeface="微软雅黑" panose="020B0503020204020204" pitchFamily="34" charset="-122"/>
                <a:ea typeface="微软雅黑" panose="020B0503020204020204" pitchFamily="34" charset="-122"/>
              </a:rPr>
              <a:t>B2C</a:t>
            </a:r>
            <a:r>
              <a:rPr lang="zh-CN" altLang="en-US" sz="2400" b="1" dirty="0">
                <a:latin typeface="微软雅黑" panose="020B0503020204020204" pitchFamily="34" charset="-122"/>
                <a:ea typeface="微软雅黑" panose="020B0503020204020204" pitchFamily="34" charset="-122"/>
              </a:rPr>
              <a:t>电子商务模式分析</a:t>
            </a:r>
          </a:p>
        </p:txBody>
      </p:sp>
      <p:sp>
        <p:nvSpPr>
          <p:cNvPr id="28675"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cxnSp>
        <p:nvCxnSpPr>
          <p:cNvPr id="28676" name="Straight Connector 154"/>
          <p:cNvCxnSpPr>
            <a:cxnSpLocks noChangeShapeType="1"/>
          </p:cNvCxnSpPr>
          <p:nvPr/>
        </p:nvCxnSpPr>
        <p:spPr bwMode="auto">
          <a:xfrm>
            <a:off x="3683000" y="1644650"/>
            <a:ext cx="1104900" cy="0"/>
          </a:xfrm>
          <a:prstGeom prst="line">
            <a:avLst/>
          </a:prstGeom>
          <a:noFill/>
          <a:ln w="19050">
            <a:solidFill>
              <a:srgbClr val="4886D8"/>
            </a:solidFill>
            <a:prstDash val="sysDot"/>
            <a:round/>
            <a:headEnd/>
            <a:tailEnd/>
          </a:ln>
          <a:extLst>
            <a:ext uri="{909E8E84-426E-40DD-AFC4-6F175D3DCCD1}">
              <a14:hiddenFill xmlns:a14="http://schemas.microsoft.com/office/drawing/2010/main">
                <a:noFill/>
              </a14:hiddenFill>
            </a:ext>
          </a:extLst>
        </p:spPr>
      </p:cxnSp>
      <p:cxnSp>
        <p:nvCxnSpPr>
          <p:cNvPr id="28677" name="Straight Connector 164"/>
          <p:cNvCxnSpPr>
            <a:cxnSpLocks noChangeShapeType="1"/>
          </p:cNvCxnSpPr>
          <p:nvPr/>
        </p:nvCxnSpPr>
        <p:spPr bwMode="auto">
          <a:xfrm>
            <a:off x="7013575" y="4014788"/>
            <a:ext cx="1057275" cy="0"/>
          </a:xfrm>
          <a:prstGeom prst="line">
            <a:avLst/>
          </a:prstGeom>
          <a:noFill/>
          <a:ln w="19050">
            <a:solidFill>
              <a:srgbClr val="7F7F7F"/>
            </a:solidFill>
            <a:prstDash val="sysDot"/>
            <a:round/>
            <a:headEnd/>
            <a:tailEnd/>
          </a:ln>
          <a:extLst>
            <a:ext uri="{909E8E84-426E-40DD-AFC4-6F175D3DCCD1}">
              <a14:hiddenFill xmlns:a14="http://schemas.microsoft.com/office/drawing/2010/main">
                <a:noFill/>
              </a14:hiddenFill>
            </a:ext>
          </a:extLst>
        </p:spPr>
      </p:cxnSp>
      <p:cxnSp>
        <p:nvCxnSpPr>
          <p:cNvPr id="28678" name="Straight Connector 163"/>
          <p:cNvCxnSpPr>
            <a:cxnSpLocks noChangeShapeType="1"/>
          </p:cNvCxnSpPr>
          <p:nvPr/>
        </p:nvCxnSpPr>
        <p:spPr bwMode="auto">
          <a:xfrm>
            <a:off x="3683000" y="4014788"/>
            <a:ext cx="1104900" cy="0"/>
          </a:xfrm>
          <a:prstGeom prst="line">
            <a:avLst/>
          </a:prstGeom>
          <a:noFill/>
          <a:ln w="19050">
            <a:solidFill>
              <a:srgbClr val="7F7F7F"/>
            </a:solidFill>
            <a:prstDash val="sysDot"/>
            <a:round/>
            <a:headEnd/>
            <a:tailEnd/>
          </a:ln>
          <a:extLst>
            <a:ext uri="{909E8E84-426E-40DD-AFC4-6F175D3DCCD1}">
              <a14:hiddenFill xmlns:a14="http://schemas.microsoft.com/office/drawing/2010/main">
                <a:noFill/>
              </a14:hiddenFill>
            </a:ext>
          </a:extLst>
        </p:spPr>
      </p:cxnSp>
      <p:cxnSp>
        <p:nvCxnSpPr>
          <p:cNvPr id="28679" name="Straight Connector 162"/>
          <p:cNvCxnSpPr>
            <a:cxnSpLocks noChangeShapeType="1"/>
          </p:cNvCxnSpPr>
          <p:nvPr/>
        </p:nvCxnSpPr>
        <p:spPr bwMode="auto">
          <a:xfrm>
            <a:off x="7483475" y="2827338"/>
            <a:ext cx="1063625" cy="0"/>
          </a:xfrm>
          <a:prstGeom prst="line">
            <a:avLst/>
          </a:prstGeom>
          <a:noFill/>
          <a:ln w="19050">
            <a:solidFill>
              <a:srgbClr val="1C4885"/>
            </a:solidFill>
            <a:prstDash val="sysDot"/>
            <a:round/>
            <a:headEnd/>
            <a:tailEnd/>
          </a:ln>
          <a:extLst>
            <a:ext uri="{909E8E84-426E-40DD-AFC4-6F175D3DCCD1}">
              <a14:hiddenFill xmlns:a14="http://schemas.microsoft.com/office/drawing/2010/main">
                <a:noFill/>
              </a14:hiddenFill>
            </a:ext>
          </a:extLst>
        </p:spPr>
      </p:cxnSp>
      <p:cxnSp>
        <p:nvCxnSpPr>
          <p:cNvPr id="28680" name="Straight Connector 161"/>
          <p:cNvCxnSpPr>
            <a:cxnSpLocks noChangeShapeType="1"/>
          </p:cNvCxnSpPr>
          <p:nvPr/>
        </p:nvCxnSpPr>
        <p:spPr bwMode="auto">
          <a:xfrm>
            <a:off x="3205163" y="2827338"/>
            <a:ext cx="1112837" cy="0"/>
          </a:xfrm>
          <a:prstGeom prst="line">
            <a:avLst/>
          </a:prstGeom>
          <a:noFill/>
          <a:ln w="19050">
            <a:solidFill>
              <a:srgbClr val="1C4885"/>
            </a:solidFill>
            <a:prstDash val="sysDot"/>
            <a:round/>
            <a:headEnd/>
            <a:tailEnd/>
          </a:ln>
          <a:extLst>
            <a:ext uri="{909E8E84-426E-40DD-AFC4-6F175D3DCCD1}">
              <a14:hiddenFill xmlns:a14="http://schemas.microsoft.com/office/drawing/2010/main">
                <a:noFill/>
              </a14:hiddenFill>
            </a:ext>
          </a:extLst>
        </p:spPr>
      </p:cxnSp>
      <p:cxnSp>
        <p:nvCxnSpPr>
          <p:cNvPr id="28681" name="Straight Connector 160"/>
          <p:cNvCxnSpPr>
            <a:cxnSpLocks noChangeShapeType="1"/>
          </p:cNvCxnSpPr>
          <p:nvPr/>
        </p:nvCxnSpPr>
        <p:spPr bwMode="auto">
          <a:xfrm>
            <a:off x="7013575" y="1644650"/>
            <a:ext cx="1068388" cy="0"/>
          </a:xfrm>
          <a:prstGeom prst="line">
            <a:avLst/>
          </a:prstGeom>
          <a:noFill/>
          <a:ln w="19050">
            <a:solidFill>
              <a:srgbClr val="4886D8"/>
            </a:solidFill>
            <a:prstDash val="sysDot"/>
            <a:round/>
            <a:headEnd/>
            <a:tailEnd/>
          </a:ln>
          <a:extLst>
            <a:ext uri="{909E8E84-426E-40DD-AFC4-6F175D3DCCD1}">
              <a14:hiddenFill xmlns:a14="http://schemas.microsoft.com/office/drawing/2010/main">
                <a:noFill/>
              </a14:hiddenFill>
            </a:ext>
          </a:extLst>
        </p:spPr>
      </p:cxnSp>
      <p:sp>
        <p:nvSpPr>
          <p:cNvPr id="28682" name="Oval 101"/>
          <p:cNvSpPr>
            <a:spLocks noChangeArrowheads="1"/>
          </p:cNvSpPr>
          <p:nvPr/>
        </p:nvSpPr>
        <p:spPr bwMode="auto">
          <a:xfrm>
            <a:off x="4318000" y="1244600"/>
            <a:ext cx="3165475" cy="3165475"/>
          </a:xfrm>
          <a:prstGeom prst="ellipse">
            <a:avLst/>
          </a:prstGeom>
          <a:noFill/>
          <a:ln w="19050">
            <a:solidFill>
              <a:srgbClr val="C1C7D0"/>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lvl1pPr defTabSz="13747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37477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3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8683" name="Group 13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0850" y="796925"/>
            <a:ext cx="1566863"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Group 13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9163" y="827088"/>
            <a:ext cx="1560512"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Group 14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9100" y="2016125"/>
            <a:ext cx="1566863"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Group 14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9163" y="3205163"/>
            <a:ext cx="1560512"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7" name="Group 14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40750" y="2003425"/>
            <a:ext cx="1573213"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8" name="Group 15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0850" y="3192463"/>
            <a:ext cx="1566863"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9" name="Oval 61"/>
          <p:cNvSpPr>
            <a:spLocks noChangeAspect="1" noChangeArrowheads="1"/>
          </p:cNvSpPr>
          <p:nvPr/>
        </p:nvSpPr>
        <p:spPr bwMode="auto">
          <a:xfrm>
            <a:off x="4049713" y="2559050"/>
            <a:ext cx="538162" cy="538163"/>
          </a:xfrm>
          <a:prstGeom prst="ellipse">
            <a:avLst/>
          </a:prstGeom>
          <a:solidFill>
            <a:srgbClr val="1C488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13747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37477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b="1">
                <a:solidFill>
                  <a:schemeClr val="bg1"/>
                </a:solidFill>
                <a:latin typeface="Arial" panose="020B0604020202020204" pitchFamily="34" charset="0"/>
                <a:ea typeface="微软雅黑" panose="020B0503020204020204" pitchFamily="34" charset="-122"/>
                <a:sym typeface="Arial" panose="020B0604020202020204" pitchFamily="34" charset="0"/>
              </a:rPr>
              <a:t>2</a:t>
            </a:r>
          </a:p>
        </p:txBody>
      </p:sp>
      <p:sp>
        <p:nvSpPr>
          <p:cNvPr id="28690" name="Oval 66"/>
          <p:cNvSpPr>
            <a:spLocks noChangeAspect="1" noChangeArrowheads="1"/>
          </p:cNvSpPr>
          <p:nvPr/>
        </p:nvSpPr>
        <p:spPr bwMode="auto">
          <a:xfrm>
            <a:off x="4597400" y="3746500"/>
            <a:ext cx="538163" cy="538163"/>
          </a:xfrm>
          <a:prstGeom prst="ellipse">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13747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37477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b="1">
                <a:solidFill>
                  <a:schemeClr val="bg1"/>
                </a:solidFill>
                <a:latin typeface="Arial" panose="020B0604020202020204" pitchFamily="34" charset="0"/>
                <a:ea typeface="微软雅黑" panose="020B0503020204020204" pitchFamily="34" charset="-122"/>
                <a:sym typeface="Arial" panose="020B0604020202020204" pitchFamily="34" charset="0"/>
              </a:rPr>
              <a:t>3</a:t>
            </a:r>
          </a:p>
        </p:txBody>
      </p:sp>
      <p:sp>
        <p:nvSpPr>
          <p:cNvPr id="28691" name="Oval 71"/>
          <p:cNvSpPr>
            <a:spLocks noChangeAspect="1" noChangeArrowheads="1"/>
          </p:cNvSpPr>
          <p:nvPr/>
        </p:nvSpPr>
        <p:spPr bwMode="auto">
          <a:xfrm>
            <a:off x="6711950" y="1363663"/>
            <a:ext cx="536575" cy="538162"/>
          </a:xfrm>
          <a:prstGeom prst="ellipse">
            <a:avLst/>
          </a:prstGeom>
          <a:solidFill>
            <a:srgbClr val="4886D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13747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37477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b="1">
                <a:solidFill>
                  <a:schemeClr val="bg1"/>
                </a:solidFill>
                <a:latin typeface="Arial" panose="020B0604020202020204" pitchFamily="34" charset="0"/>
                <a:ea typeface="微软雅黑" panose="020B0503020204020204" pitchFamily="34" charset="-122"/>
                <a:sym typeface="Arial" panose="020B0604020202020204" pitchFamily="34" charset="0"/>
              </a:rPr>
              <a:t>4</a:t>
            </a:r>
          </a:p>
        </p:txBody>
      </p:sp>
      <p:sp>
        <p:nvSpPr>
          <p:cNvPr id="28692" name="Oval 120"/>
          <p:cNvSpPr>
            <a:spLocks noChangeAspect="1" noChangeArrowheads="1"/>
          </p:cNvSpPr>
          <p:nvPr/>
        </p:nvSpPr>
        <p:spPr bwMode="auto">
          <a:xfrm>
            <a:off x="7215188" y="2559050"/>
            <a:ext cx="536575" cy="538163"/>
          </a:xfrm>
          <a:prstGeom prst="ellipse">
            <a:avLst/>
          </a:prstGeom>
          <a:solidFill>
            <a:srgbClr val="1C488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13747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37477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b="1">
                <a:solidFill>
                  <a:schemeClr val="bg1"/>
                </a:solidFill>
                <a:latin typeface="Arial" panose="020B0604020202020204" pitchFamily="34" charset="0"/>
                <a:ea typeface="微软雅黑" panose="020B0503020204020204" pitchFamily="34" charset="-122"/>
                <a:sym typeface="Arial" panose="020B0604020202020204" pitchFamily="34" charset="0"/>
              </a:rPr>
              <a:t>5</a:t>
            </a:r>
          </a:p>
        </p:txBody>
      </p:sp>
      <p:sp>
        <p:nvSpPr>
          <p:cNvPr id="28693" name="Oval 121"/>
          <p:cNvSpPr>
            <a:spLocks noChangeAspect="1" noChangeArrowheads="1"/>
          </p:cNvSpPr>
          <p:nvPr/>
        </p:nvSpPr>
        <p:spPr bwMode="auto">
          <a:xfrm>
            <a:off x="6707188" y="3746500"/>
            <a:ext cx="536575" cy="538163"/>
          </a:xfrm>
          <a:prstGeom prst="ellipse">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13747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37477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b="1">
                <a:solidFill>
                  <a:schemeClr val="bg1"/>
                </a:solidFill>
                <a:latin typeface="Arial" panose="020B0604020202020204" pitchFamily="34" charset="0"/>
                <a:ea typeface="微软雅黑" panose="020B0503020204020204" pitchFamily="34" charset="-122"/>
                <a:sym typeface="Arial" panose="020B0604020202020204" pitchFamily="34" charset="0"/>
              </a:rPr>
              <a:t>6</a:t>
            </a:r>
          </a:p>
        </p:txBody>
      </p:sp>
      <p:sp>
        <p:nvSpPr>
          <p:cNvPr id="28694" name="Oval 30"/>
          <p:cNvSpPr>
            <a:spLocks noChangeAspect="1" noChangeArrowheads="1"/>
          </p:cNvSpPr>
          <p:nvPr/>
        </p:nvSpPr>
        <p:spPr bwMode="auto">
          <a:xfrm>
            <a:off x="4597400" y="1374775"/>
            <a:ext cx="538163" cy="538163"/>
          </a:xfrm>
          <a:prstGeom prst="ellipse">
            <a:avLst/>
          </a:prstGeom>
          <a:solidFill>
            <a:srgbClr val="4886D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13747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37477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b="1">
                <a:solidFill>
                  <a:schemeClr val="bg1"/>
                </a:solidFill>
                <a:latin typeface="Arial" panose="020B0604020202020204" pitchFamily="34" charset="0"/>
                <a:ea typeface="微软雅黑" panose="020B0503020204020204" pitchFamily="34" charset="-122"/>
                <a:sym typeface="Arial" panose="020B0604020202020204" pitchFamily="34" charset="0"/>
              </a:rPr>
              <a:t>1</a:t>
            </a:r>
            <a:endParaRPr lang="en-US" altLang="zh-CN" sz="2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8695" name="组合 35"/>
          <p:cNvGrpSpPr>
            <a:grpSpLocks/>
          </p:cNvGrpSpPr>
          <p:nvPr/>
        </p:nvGrpSpPr>
        <p:grpSpPr bwMode="auto">
          <a:xfrm>
            <a:off x="5068888" y="2138363"/>
            <a:ext cx="1695450" cy="1533525"/>
            <a:chOff x="0" y="0"/>
            <a:chExt cx="1695998" cy="1533545"/>
          </a:xfrm>
        </p:grpSpPr>
        <p:sp>
          <p:nvSpPr>
            <p:cNvPr id="28707" name="Freeform 5"/>
            <p:cNvSpPr>
              <a:spLocks/>
            </p:cNvSpPr>
            <p:nvPr/>
          </p:nvSpPr>
          <p:spPr bwMode="auto">
            <a:xfrm>
              <a:off x="609004" y="1187013"/>
              <a:ext cx="483986" cy="219611"/>
            </a:xfrm>
            <a:custGeom>
              <a:avLst/>
              <a:gdLst>
                <a:gd name="T0" fmla="*/ 2147483646 w 919"/>
                <a:gd name="T1" fmla="*/ 0 h 417"/>
                <a:gd name="T2" fmla="*/ 2147483646 w 919"/>
                <a:gd name="T3" fmla="*/ 0 h 417"/>
                <a:gd name="T4" fmla="*/ 0 w 919"/>
                <a:gd name="T5" fmla="*/ 2147483646 h 417"/>
                <a:gd name="T6" fmla="*/ 2147483646 w 919"/>
                <a:gd name="T7" fmla="*/ 2147483646 h 417"/>
                <a:gd name="T8" fmla="*/ 2147483646 w 919"/>
                <a:gd name="T9" fmla="*/ 0 h 417"/>
                <a:gd name="T10" fmla="*/ 0 60000 65536"/>
                <a:gd name="T11" fmla="*/ 0 60000 65536"/>
                <a:gd name="T12" fmla="*/ 0 60000 65536"/>
                <a:gd name="T13" fmla="*/ 0 60000 65536"/>
                <a:gd name="T14" fmla="*/ 0 60000 65536"/>
                <a:gd name="T15" fmla="*/ 0 w 919"/>
                <a:gd name="T16" fmla="*/ 0 h 417"/>
                <a:gd name="T17" fmla="*/ 919 w 919"/>
                <a:gd name="T18" fmla="*/ 417 h 417"/>
              </a:gdLst>
              <a:ahLst/>
              <a:cxnLst>
                <a:cxn ang="T10">
                  <a:pos x="T0" y="T1"/>
                </a:cxn>
                <a:cxn ang="T11">
                  <a:pos x="T2" y="T3"/>
                </a:cxn>
                <a:cxn ang="T12">
                  <a:pos x="T4" y="T5"/>
                </a:cxn>
                <a:cxn ang="T13">
                  <a:pos x="T6" y="T7"/>
                </a:cxn>
                <a:cxn ang="T14">
                  <a:pos x="T8" y="T9"/>
                </a:cxn>
              </a:cxnLst>
              <a:rect l="T15" t="T16" r="T17" b="T18"/>
              <a:pathLst>
                <a:path w="919" h="417">
                  <a:moveTo>
                    <a:pt x="874" y="0"/>
                  </a:moveTo>
                  <a:lnTo>
                    <a:pt x="45" y="0"/>
                  </a:lnTo>
                  <a:lnTo>
                    <a:pt x="0" y="417"/>
                  </a:lnTo>
                  <a:lnTo>
                    <a:pt x="919" y="417"/>
                  </a:lnTo>
                  <a:lnTo>
                    <a:pt x="874" y="0"/>
                  </a:lnTo>
                  <a:close/>
                </a:path>
              </a:pathLst>
            </a:custGeom>
            <a:solidFill>
              <a:srgbClr val="8893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08" name="Rectangle 6"/>
            <p:cNvSpPr>
              <a:spLocks noChangeArrowheads="1"/>
            </p:cNvSpPr>
            <p:nvPr/>
          </p:nvSpPr>
          <p:spPr bwMode="auto">
            <a:xfrm>
              <a:off x="487876" y="1491413"/>
              <a:ext cx="725716" cy="42132"/>
            </a:xfrm>
            <a:prstGeom prst="rect">
              <a:avLst/>
            </a:prstGeom>
            <a:solidFill>
              <a:srgbClr val="56617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13747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37477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709" name="Freeform 7"/>
            <p:cNvSpPr>
              <a:spLocks/>
            </p:cNvSpPr>
            <p:nvPr/>
          </p:nvSpPr>
          <p:spPr bwMode="auto">
            <a:xfrm>
              <a:off x="0" y="0"/>
              <a:ext cx="1681484" cy="1015558"/>
            </a:xfrm>
            <a:custGeom>
              <a:avLst/>
              <a:gdLst>
                <a:gd name="T0" fmla="*/ 2147483646 w 1356"/>
                <a:gd name="T1" fmla="*/ 0 h 824"/>
                <a:gd name="T2" fmla="*/ 2147483646 w 1356"/>
                <a:gd name="T3" fmla="*/ 0 h 824"/>
                <a:gd name="T4" fmla="*/ 0 w 1356"/>
                <a:gd name="T5" fmla="*/ 2147483646 h 824"/>
                <a:gd name="T6" fmla="*/ 0 w 1356"/>
                <a:gd name="T7" fmla="*/ 2147483646 h 824"/>
                <a:gd name="T8" fmla="*/ 0 w 1356"/>
                <a:gd name="T9" fmla="*/ 2147483646 h 824"/>
                <a:gd name="T10" fmla="*/ 2147483646 w 1356"/>
                <a:gd name="T11" fmla="*/ 2147483646 h 824"/>
                <a:gd name="T12" fmla="*/ 2147483646 w 1356"/>
                <a:gd name="T13" fmla="*/ 2147483646 h 824"/>
                <a:gd name="T14" fmla="*/ 2147483646 w 1356"/>
                <a:gd name="T15" fmla="*/ 2147483646 h 824"/>
                <a:gd name="T16" fmla="*/ 2147483646 w 1356"/>
                <a:gd name="T17" fmla="*/ 0 h 8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56"/>
                <a:gd name="T28" fmla="*/ 0 h 824"/>
                <a:gd name="T29" fmla="*/ 1356 w 1356"/>
                <a:gd name="T30" fmla="*/ 824 h 8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56" h="824">
                  <a:moveTo>
                    <a:pt x="1259" y="0"/>
                  </a:moveTo>
                  <a:cubicBezTo>
                    <a:pt x="97" y="0"/>
                    <a:pt x="97" y="0"/>
                    <a:pt x="97" y="0"/>
                  </a:cubicBezTo>
                  <a:cubicBezTo>
                    <a:pt x="43" y="0"/>
                    <a:pt x="0" y="44"/>
                    <a:pt x="0" y="97"/>
                  </a:cubicBezTo>
                  <a:cubicBezTo>
                    <a:pt x="0" y="727"/>
                    <a:pt x="0" y="727"/>
                    <a:pt x="0" y="727"/>
                  </a:cubicBezTo>
                  <a:cubicBezTo>
                    <a:pt x="0" y="824"/>
                    <a:pt x="0" y="824"/>
                    <a:pt x="0" y="824"/>
                  </a:cubicBezTo>
                  <a:cubicBezTo>
                    <a:pt x="1356" y="824"/>
                    <a:pt x="1356" y="824"/>
                    <a:pt x="1356" y="824"/>
                  </a:cubicBezTo>
                  <a:cubicBezTo>
                    <a:pt x="1356" y="727"/>
                    <a:pt x="1356" y="727"/>
                    <a:pt x="1356" y="727"/>
                  </a:cubicBezTo>
                  <a:cubicBezTo>
                    <a:pt x="1356" y="97"/>
                    <a:pt x="1356" y="97"/>
                    <a:pt x="1356" y="97"/>
                  </a:cubicBezTo>
                  <a:cubicBezTo>
                    <a:pt x="1356" y="44"/>
                    <a:pt x="1313" y="0"/>
                    <a:pt x="1259" y="0"/>
                  </a:cubicBezTo>
                </a:path>
              </a:pathLst>
            </a:custGeom>
            <a:solidFill>
              <a:srgbClr val="566172"/>
            </a:solidFill>
            <a:ln w="9525">
              <a:solidFill>
                <a:srgbClr val="A6A6A6"/>
              </a:solidFill>
              <a:round/>
              <a:headEnd/>
              <a:tailEnd/>
            </a:ln>
          </p:spPr>
          <p:txBody>
            <a:bodyPr/>
            <a:lstStyle/>
            <a:p>
              <a:endParaRPr lang="zh-CN" altLang="en-US"/>
            </a:p>
          </p:txBody>
        </p:sp>
        <p:sp>
          <p:nvSpPr>
            <p:cNvPr id="28710" name="Freeform 9"/>
            <p:cNvSpPr>
              <a:spLocks noEditPoints="1"/>
            </p:cNvSpPr>
            <p:nvPr/>
          </p:nvSpPr>
          <p:spPr bwMode="auto">
            <a:xfrm>
              <a:off x="5470" y="2590"/>
              <a:ext cx="1690528" cy="1027483"/>
            </a:xfrm>
            <a:custGeom>
              <a:avLst/>
              <a:gdLst>
                <a:gd name="T0" fmla="*/ 2147483646 w 1356"/>
                <a:gd name="T1" fmla="*/ 2147483646 h 824"/>
                <a:gd name="T2" fmla="*/ 2147483646 w 1356"/>
                <a:gd name="T3" fmla="*/ 2147483646 h 824"/>
                <a:gd name="T4" fmla="*/ 2147483646 w 1356"/>
                <a:gd name="T5" fmla="*/ 2147483646 h 824"/>
                <a:gd name="T6" fmla="*/ 2147483646 w 1356"/>
                <a:gd name="T7" fmla="*/ 2147483646 h 824"/>
                <a:gd name="T8" fmla="*/ 2147483646 w 1356"/>
                <a:gd name="T9" fmla="*/ 2147483646 h 824"/>
                <a:gd name="T10" fmla="*/ 2147483646 w 1356"/>
                <a:gd name="T11" fmla="*/ 2147483646 h 824"/>
                <a:gd name="T12" fmla="*/ 2147483646 w 1356"/>
                <a:gd name="T13" fmla="*/ 2147483646 h 824"/>
                <a:gd name="T14" fmla="*/ 2147483646 w 1356"/>
                <a:gd name="T15" fmla="*/ 0 h 824"/>
                <a:gd name="T16" fmla="*/ 2147483646 w 1356"/>
                <a:gd name="T17" fmla="*/ 0 h 824"/>
                <a:gd name="T18" fmla="*/ 0 w 1356"/>
                <a:gd name="T19" fmla="*/ 2147483646 h 824"/>
                <a:gd name="T20" fmla="*/ 0 w 1356"/>
                <a:gd name="T21" fmla="*/ 2147483646 h 824"/>
                <a:gd name="T22" fmla="*/ 2147483646 w 1356"/>
                <a:gd name="T23" fmla="*/ 2147483646 h 824"/>
                <a:gd name="T24" fmla="*/ 2147483646 w 1356"/>
                <a:gd name="T25" fmla="*/ 2147483646 h 824"/>
                <a:gd name="T26" fmla="*/ 2147483646 w 1356"/>
                <a:gd name="T27" fmla="*/ 0 h 8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56"/>
                <a:gd name="T43" fmla="*/ 0 h 824"/>
                <a:gd name="T44" fmla="*/ 1356 w 1356"/>
                <a:gd name="T45" fmla="*/ 824 h 8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56" h="824">
                  <a:moveTo>
                    <a:pt x="1308" y="49"/>
                  </a:moveTo>
                  <a:cubicBezTo>
                    <a:pt x="1308" y="49"/>
                    <a:pt x="1308" y="49"/>
                    <a:pt x="1308" y="49"/>
                  </a:cubicBezTo>
                  <a:cubicBezTo>
                    <a:pt x="1308" y="775"/>
                    <a:pt x="1308" y="775"/>
                    <a:pt x="1308" y="775"/>
                  </a:cubicBezTo>
                  <a:cubicBezTo>
                    <a:pt x="48" y="775"/>
                    <a:pt x="48" y="775"/>
                    <a:pt x="48" y="775"/>
                  </a:cubicBezTo>
                  <a:cubicBezTo>
                    <a:pt x="48" y="49"/>
                    <a:pt x="48" y="49"/>
                    <a:pt x="48" y="49"/>
                  </a:cubicBezTo>
                  <a:cubicBezTo>
                    <a:pt x="48" y="49"/>
                    <a:pt x="48" y="49"/>
                    <a:pt x="48" y="49"/>
                  </a:cubicBezTo>
                  <a:lnTo>
                    <a:pt x="1308" y="49"/>
                  </a:lnTo>
                  <a:close/>
                  <a:moveTo>
                    <a:pt x="1308" y="0"/>
                  </a:moveTo>
                  <a:cubicBezTo>
                    <a:pt x="48" y="0"/>
                    <a:pt x="48" y="0"/>
                    <a:pt x="48" y="0"/>
                  </a:cubicBezTo>
                  <a:cubicBezTo>
                    <a:pt x="22" y="0"/>
                    <a:pt x="0" y="22"/>
                    <a:pt x="0" y="49"/>
                  </a:cubicBezTo>
                  <a:cubicBezTo>
                    <a:pt x="0" y="824"/>
                    <a:pt x="0" y="824"/>
                    <a:pt x="0" y="824"/>
                  </a:cubicBezTo>
                  <a:cubicBezTo>
                    <a:pt x="1356" y="824"/>
                    <a:pt x="1356" y="824"/>
                    <a:pt x="1356" y="824"/>
                  </a:cubicBezTo>
                  <a:cubicBezTo>
                    <a:pt x="1356" y="49"/>
                    <a:pt x="1356" y="49"/>
                    <a:pt x="1356" y="49"/>
                  </a:cubicBezTo>
                  <a:cubicBezTo>
                    <a:pt x="1356" y="22"/>
                    <a:pt x="1334" y="0"/>
                    <a:pt x="1308" y="0"/>
                  </a:cubicBezTo>
                  <a:close/>
                </a:path>
              </a:pathLst>
            </a:custGeom>
            <a:solidFill>
              <a:srgbClr val="5661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11" name="Freeform 10"/>
            <p:cNvSpPr>
              <a:spLocks/>
            </p:cNvSpPr>
            <p:nvPr/>
          </p:nvSpPr>
          <p:spPr bwMode="auto">
            <a:xfrm>
              <a:off x="5470" y="1030073"/>
              <a:ext cx="1690528" cy="180639"/>
            </a:xfrm>
            <a:custGeom>
              <a:avLst/>
              <a:gdLst>
                <a:gd name="T0" fmla="*/ 0 w 1356"/>
                <a:gd name="T1" fmla="*/ 0 h 145"/>
                <a:gd name="T2" fmla="*/ 0 w 1356"/>
                <a:gd name="T3" fmla="*/ 2147483646 h 145"/>
                <a:gd name="T4" fmla="*/ 2147483646 w 1356"/>
                <a:gd name="T5" fmla="*/ 2147483646 h 145"/>
                <a:gd name="T6" fmla="*/ 2147483646 w 1356"/>
                <a:gd name="T7" fmla="*/ 2147483646 h 145"/>
                <a:gd name="T8" fmla="*/ 2147483646 w 1356"/>
                <a:gd name="T9" fmla="*/ 2147483646 h 145"/>
                <a:gd name="T10" fmla="*/ 2147483646 w 1356"/>
                <a:gd name="T11" fmla="*/ 0 h 145"/>
                <a:gd name="T12" fmla="*/ 0 w 1356"/>
                <a:gd name="T13" fmla="*/ 0 h 145"/>
                <a:gd name="T14" fmla="*/ 0 60000 65536"/>
                <a:gd name="T15" fmla="*/ 0 60000 65536"/>
                <a:gd name="T16" fmla="*/ 0 60000 65536"/>
                <a:gd name="T17" fmla="*/ 0 60000 65536"/>
                <a:gd name="T18" fmla="*/ 0 60000 65536"/>
                <a:gd name="T19" fmla="*/ 0 60000 65536"/>
                <a:gd name="T20" fmla="*/ 0 60000 65536"/>
                <a:gd name="T21" fmla="*/ 0 w 1356"/>
                <a:gd name="T22" fmla="*/ 0 h 145"/>
                <a:gd name="T23" fmla="*/ 1356 w 1356"/>
                <a:gd name="T24" fmla="*/ 145 h 1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6" h="145">
                  <a:moveTo>
                    <a:pt x="0" y="0"/>
                  </a:moveTo>
                  <a:cubicBezTo>
                    <a:pt x="0" y="96"/>
                    <a:pt x="0" y="96"/>
                    <a:pt x="0" y="96"/>
                  </a:cubicBezTo>
                  <a:cubicBezTo>
                    <a:pt x="0" y="123"/>
                    <a:pt x="22" y="145"/>
                    <a:pt x="48" y="145"/>
                  </a:cubicBezTo>
                  <a:cubicBezTo>
                    <a:pt x="1308" y="145"/>
                    <a:pt x="1308" y="145"/>
                    <a:pt x="1308" y="145"/>
                  </a:cubicBezTo>
                  <a:cubicBezTo>
                    <a:pt x="1334" y="145"/>
                    <a:pt x="1356" y="123"/>
                    <a:pt x="1356" y="96"/>
                  </a:cubicBezTo>
                  <a:cubicBezTo>
                    <a:pt x="1356" y="0"/>
                    <a:pt x="1356" y="0"/>
                    <a:pt x="1356" y="0"/>
                  </a:cubicBezTo>
                  <a:lnTo>
                    <a:pt x="0" y="0"/>
                  </a:lnTo>
                  <a:close/>
                </a:path>
              </a:pathLst>
            </a:custGeom>
            <a:solidFill>
              <a:srgbClr val="C1C7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12" name="Freeform 11"/>
            <p:cNvSpPr>
              <a:spLocks/>
            </p:cNvSpPr>
            <p:nvPr/>
          </p:nvSpPr>
          <p:spPr bwMode="auto">
            <a:xfrm>
              <a:off x="487876" y="1406624"/>
              <a:ext cx="725716" cy="84790"/>
            </a:xfrm>
            <a:custGeom>
              <a:avLst/>
              <a:gdLst>
                <a:gd name="T0" fmla="*/ 0 w 1378"/>
                <a:gd name="T1" fmla="*/ 2147483646 h 161"/>
                <a:gd name="T2" fmla="*/ 2147483646 w 1378"/>
                <a:gd name="T3" fmla="*/ 0 h 161"/>
                <a:gd name="T4" fmla="*/ 2147483646 w 1378"/>
                <a:gd name="T5" fmla="*/ 0 h 161"/>
                <a:gd name="T6" fmla="*/ 2147483646 w 1378"/>
                <a:gd name="T7" fmla="*/ 2147483646 h 161"/>
                <a:gd name="T8" fmla="*/ 0 w 1378"/>
                <a:gd name="T9" fmla="*/ 2147483646 h 161"/>
                <a:gd name="T10" fmla="*/ 0 60000 65536"/>
                <a:gd name="T11" fmla="*/ 0 60000 65536"/>
                <a:gd name="T12" fmla="*/ 0 60000 65536"/>
                <a:gd name="T13" fmla="*/ 0 60000 65536"/>
                <a:gd name="T14" fmla="*/ 0 60000 65536"/>
                <a:gd name="T15" fmla="*/ 0 w 1378"/>
                <a:gd name="T16" fmla="*/ 0 h 161"/>
                <a:gd name="T17" fmla="*/ 1378 w 1378"/>
                <a:gd name="T18" fmla="*/ 161 h 161"/>
              </a:gdLst>
              <a:ahLst/>
              <a:cxnLst>
                <a:cxn ang="T10">
                  <a:pos x="T0" y="T1"/>
                </a:cxn>
                <a:cxn ang="T11">
                  <a:pos x="T2" y="T3"/>
                </a:cxn>
                <a:cxn ang="T12">
                  <a:pos x="T4" y="T5"/>
                </a:cxn>
                <a:cxn ang="T13">
                  <a:pos x="T6" y="T7"/>
                </a:cxn>
                <a:cxn ang="T14">
                  <a:pos x="T8" y="T9"/>
                </a:cxn>
              </a:cxnLst>
              <a:rect l="T15" t="T16" r="T17" b="T18"/>
              <a:pathLst>
                <a:path w="1378" h="161">
                  <a:moveTo>
                    <a:pt x="0" y="161"/>
                  </a:moveTo>
                  <a:lnTo>
                    <a:pt x="230" y="0"/>
                  </a:lnTo>
                  <a:lnTo>
                    <a:pt x="1149" y="0"/>
                  </a:lnTo>
                  <a:lnTo>
                    <a:pt x="1378" y="161"/>
                  </a:lnTo>
                  <a:lnTo>
                    <a:pt x="0" y="161"/>
                  </a:lnTo>
                  <a:close/>
                </a:path>
              </a:pathLst>
            </a:custGeom>
            <a:solidFill>
              <a:srgbClr val="C1C7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28696" name="TextBox 71"/>
          <p:cNvSpPr txBox="1">
            <a:spLocks noChangeArrowheads="1"/>
          </p:cNvSpPr>
          <p:nvPr/>
        </p:nvSpPr>
        <p:spPr bwMode="auto">
          <a:xfrm>
            <a:off x="8232775" y="1487488"/>
            <a:ext cx="1082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400">
                <a:solidFill>
                  <a:schemeClr val="bg1"/>
                </a:solidFill>
              </a:rPr>
              <a:t>复合品牌店</a:t>
            </a:r>
            <a:endParaRPr lang="id-ID" altLang="en-US" sz="1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697" name="TextBox 71"/>
          <p:cNvSpPr txBox="1">
            <a:spLocks noChangeArrowheads="1"/>
          </p:cNvSpPr>
          <p:nvPr/>
        </p:nvSpPr>
        <p:spPr bwMode="auto">
          <a:xfrm>
            <a:off x="8693150" y="2654300"/>
            <a:ext cx="1082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400">
                <a:solidFill>
                  <a:schemeClr val="bg1"/>
                </a:solidFill>
              </a:rPr>
              <a:t>轻型品牌店</a:t>
            </a:r>
            <a:endParaRPr lang="id-ID" altLang="en-US" sz="1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698" name="TextBox 71"/>
          <p:cNvSpPr txBox="1">
            <a:spLocks noChangeArrowheads="1"/>
          </p:cNvSpPr>
          <p:nvPr/>
        </p:nvSpPr>
        <p:spPr bwMode="auto">
          <a:xfrm>
            <a:off x="8272463" y="3902075"/>
            <a:ext cx="1082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400">
                <a:solidFill>
                  <a:schemeClr val="bg1"/>
                </a:solidFill>
              </a:rPr>
              <a:t>服务型网店</a:t>
            </a:r>
            <a:endParaRPr lang="id-ID" altLang="en-US" sz="1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699" name="TextBox 71"/>
          <p:cNvSpPr txBox="1">
            <a:spLocks noChangeArrowheads="1"/>
          </p:cNvSpPr>
          <p:nvPr/>
        </p:nvSpPr>
        <p:spPr bwMode="auto">
          <a:xfrm>
            <a:off x="2352675" y="1487488"/>
            <a:ext cx="903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400">
                <a:solidFill>
                  <a:schemeClr val="bg1"/>
                </a:solidFill>
              </a:rPr>
              <a:t>综合商城</a:t>
            </a:r>
            <a:endParaRPr lang="id-ID" altLang="en-US" sz="1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700" name="TextBox 71"/>
          <p:cNvSpPr txBox="1">
            <a:spLocks noChangeArrowheads="1"/>
          </p:cNvSpPr>
          <p:nvPr/>
        </p:nvSpPr>
        <p:spPr bwMode="auto">
          <a:xfrm>
            <a:off x="1941513" y="2640013"/>
            <a:ext cx="903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400">
                <a:solidFill>
                  <a:schemeClr val="bg1"/>
                </a:solidFill>
              </a:rPr>
              <a:t>百货商店</a:t>
            </a:r>
            <a:endParaRPr lang="id-ID" altLang="en-US" sz="1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701" name="TextBox 71"/>
          <p:cNvSpPr txBox="1">
            <a:spLocks noChangeArrowheads="1"/>
          </p:cNvSpPr>
          <p:nvPr/>
        </p:nvSpPr>
        <p:spPr bwMode="auto">
          <a:xfrm>
            <a:off x="2393950" y="3921125"/>
            <a:ext cx="903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400">
                <a:solidFill>
                  <a:schemeClr val="bg1"/>
                </a:solidFill>
              </a:rPr>
              <a:t>垂直商店</a:t>
            </a:r>
            <a:endParaRPr lang="id-ID" altLang="en-US" sz="1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702" name="矩形 53"/>
          <p:cNvSpPr>
            <a:spLocks noChangeArrowheads="1"/>
          </p:cNvSpPr>
          <p:nvPr/>
        </p:nvSpPr>
        <p:spPr bwMode="auto">
          <a:xfrm>
            <a:off x="5148263" y="2228850"/>
            <a:ext cx="149383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en-US" altLang="zh-CN" sz="1800">
                <a:solidFill>
                  <a:schemeClr val="bg1"/>
                </a:solidFill>
              </a:rPr>
              <a:t>B2C</a:t>
            </a:r>
            <a:r>
              <a:rPr lang="zh-CN" altLang="en-US" sz="1800">
                <a:solidFill>
                  <a:schemeClr val="bg1"/>
                </a:solidFill>
              </a:rPr>
              <a:t>电子商务网站的主要形式</a:t>
            </a:r>
          </a:p>
        </p:txBody>
      </p:sp>
      <p:cxnSp>
        <p:nvCxnSpPr>
          <p:cNvPr id="28703" name="Straight Connector 164"/>
          <p:cNvCxnSpPr>
            <a:cxnSpLocks noChangeShapeType="1"/>
          </p:cNvCxnSpPr>
          <p:nvPr/>
        </p:nvCxnSpPr>
        <p:spPr bwMode="auto">
          <a:xfrm rot="5400000">
            <a:off x="5450682" y="4863306"/>
            <a:ext cx="963612" cy="28575"/>
          </a:xfrm>
          <a:prstGeom prst="line">
            <a:avLst/>
          </a:prstGeom>
          <a:noFill/>
          <a:ln w="19050">
            <a:solidFill>
              <a:srgbClr val="7F7F7F"/>
            </a:solidFill>
            <a:prstDash val="sysDot"/>
            <a:round/>
            <a:headEnd/>
            <a:tailEnd/>
          </a:ln>
          <a:extLst>
            <a:ext uri="{909E8E84-426E-40DD-AFC4-6F175D3DCCD1}">
              <a14:hiddenFill xmlns:a14="http://schemas.microsoft.com/office/drawing/2010/main">
                <a:noFill/>
              </a14:hiddenFill>
            </a:ext>
          </a:extLst>
        </p:spPr>
      </p:cxnSp>
      <p:pic>
        <p:nvPicPr>
          <p:cNvPr id="28704" name="Group 15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9850" y="5008563"/>
            <a:ext cx="1566863"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5" name="Oval 121"/>
          <p:cNvSpPr>
            <a:spLocks noChangeAspect="1" noChangeArrowheads="1"/>
          </p:cNvSpPr>
          <p:nvPr/>
        </p:nvSpPr>
        <p:spPr bwMode="auto">
          <a:xfrm>
            <a:off x="5640388" y="4127500"/>
            <a:ext cx="536575" cy="538163"/>
          </a:xfrm>
          <a:prstGeom prst="ellipse">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13747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37477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b="1">
                <a:solidFill>
                  <a:schemeClr val="bg1"/>
                </a:solidFill>
                <a:latin typeface="Arial" panose="020B0604020202020204" pitchFamily="34" charset="0"/>
                <a:ea typeface="微软雅黑" panose="020B0503020204020204" pitchFamily="34" charset="-122"/>
                <a:sym typeface="Arial" panose="020B0604020202020204" pitchFamily="34" charset="0"/>
              </a:rPr>
              <a:t>6</a:t>
            </a:r>
          </a:p>
        </p:txBody>
      </p:sp>
      <p:sp>
        <p:nvSpPr>
          <p:cNvPr id="28706" name="TextBox 71"/>
          <p:cNvSpPr txBox="1">
            <a:spLocks noChangeArrowheads="1"/>
          </p:cNvSpPr>
          <p:nvPr/>
        </p:nvSpPr>
        <p:spPr bwMode="auto">
          <a:xfrm>
            <a:off x="5262563" y="5641975"/>
            <a:ext cx="1441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400">
                <a:solidFill>
                  <a:schemeClr val="bg1"/>
                </a:solidFill>
              </a:rPr>
              <a:t>导购引擎型网站</a:t>
            </a:r>
            <a:endParaRPr lang="id-ID" altLang="en-US" sz="1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沃尔玛百货有限公司">
            <a:extLst>
              <a:ext uri="{FF2B5EF4-FFF2-40B4-BE49-F238E27FC236}">
                <a16:creationId xmlns:a16="http://schemas.microsoft.com/office/drawing/2014/main" id="{6751484A-F6C0-A5A9-4031-6EF52D65B3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2293" y="2256440"/>
            <a:ext cx="3051431" cy="3051431"/>
          </a:xfrm>
          <a:prstGeom prst="rect">
            <a:avLst/>
          </a:prstGeom>
          <a:noFill/>
          <a:extLst>
            <a:ext uri="{909E8E84-426E-40DD-AFC4-6F175D3DCCD1}">
              <a14:hiddenFill xmlns:a14="http://schemas.microsoft.com/office/drawing/2010/main">
                <a:solidFill>
                  <a:srgbClr val="FFFFFF"/>
                </a:solidFill>
              </a14:hiddenFill>
            </a:ext>
          </a:extLst>
        </p:spPr>
      </p:pic>
      <p:sp>
        <p:nvSpPr>
          <p:cNvPr id="30722" name="文本框 10"/>
          <p:cNvSpPr txBox="1">
            <a:spLocks noChangeArrowheads="1"/>
          </p:cNvSpPr>
          <p:nvPr/>
        </p:nvSpPr>
        <p:spPr bwMode="auto">
          <a:xfrm>
            <a:off x="174625" y="220663"/>
            <a:ext cx="10764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dirty="0">
                <a:latin typeface="微软雅黑" panose="020B0503020204020204" pitchFamily="34" charset="-122"/>
                <a:ea typeface="微软雅黑" panose="020B0503020204020204" pitchFamily="34" charset="-122"/>
              </a:rPr>
              <a:t>任务二相关知识</a:t>
            </a:r>
            <a:r>
              <a:rPr lang="en-US" altLang="zh-CN" sz="2400" b="1" dirty="0">
                <a:latin typeface="微软雅黑" panose="020B0503020204020204" pitchFamily="34" charset="-122"/>
                <a:ea typeface="微软雅黑" panose="020B0503020204020204" pitchFamily="34" charset="-122"/>
              </a:rPr>
              <a:t>——2</a:t>
            </a:r>
            <a:r>
              <a:rPr lang="zh-CN" altLang="en-US" sz="2400" b="1" dirty="0">
                <a:latin typeface="微软雅黑" panose="020B0503020204020204" pitchFamily="34" charset="-122"/>
                <a:ea typeface="微软雅黑" panose="020B0503020204020204" pitchFamily="34" charset="-122"/>
              </a:rPr>
              <a:t>、</a:t>
            </a:r>
            <a:r>
              <a:rPr lang="en-US" altLang="en-US" sz="2400" b="1" dirty="0">
                <a:latin typeface="微软雅黑" panose="020B0503020204020204" pitchFamily="34" charset="-122"/>
                <a:ea typeface="微软雅黑" panose="020B0503020204020204" pitchFamily="34" charset="-122"/>
              </a:rPr>
              <a:t>B2C</a:t>
            </a:r>
            <a:r>
              <a:rPr lang="zh-CN" altLang="en-US" sz="2400" b="1" dirty="0">
                <a:latin typeface="微软雅黑" panose="020B0503020204020204" pitchFamily="34" charset="-122"/>
                <a:ea typeface="微软雅黑" panose="020B0503020204020204" pitchFamily="34" charset="-122"/>
              </a:rPr>
              <a:t>电子商务模式分析</a:t>
            </a:r>
          </a:p>
        </p:txBody>
      </p:sp>
      <p:sp>
        <p:nvSpPr>
          <p:cNvPr id="30723"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pic>
        <p:nvPicPr>
          <p:cNvPr id="30724" name="图片 41" descr="http://pic.qiantucdn.com/58pic/18/13/49/58H58PIC4F3_1024.jpg"/>
          <p:cNvPicPr>
            <a:picLocks noChangeAspect="1" noChangeArrowheads="1"/>
          </p:cNvPicPr>
          <p:nvPr/>
        </p:nvPicPr>
        <p:blipFill>
          <a:blip r:embed="rId3">
            <a:extLst>
              <a:ext uri="{28A0092B-C50C-407E-A947-70E740481C1C}">
                <a14:useLocalDpi xmlns:a14="http://schemas.microsoft.com/office/drawing/2010/main" val="0"/>
              </a:ext>
            </a:extLst>
          </a:blip>
          <a:srcRect l="4698" t="16887" r="82585" b="63763"/>
          <a:stretch>
            <a:fillRect/>
          </a:stretch>
        </p:blipFill>
        <p:spPr bwMode="auto">
          <a:xfrm>
            <a:off x="4079886" y="1069553"/>
            <a:ext cx="1440000"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3" descr="图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4642" y="1019252"/>
            <a:ext cx="1647194"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a:extLst>
              <a:ext uri="{FF2B5EF4-FFF2-40B4-BE49-F238E27FC236}">
                <a16:creationId xmlns:a16="http://schemas.microsoft.com/office/drawing/2014/main" id="{FFCFD811-50BB-124F-A56D-AED01728F215}"/>
              </a:ext>
            </a:extLst>
          </p:cNvPr>
          <p:cNvGrpSpPr/>
          <p:nvPr/>
        </p:nvGrpSpPr>
        <p:grpSpPr>
          <a:xfrm>
            <a:off x="1650817" y="975405"/>
            <a:ext cx="1560512" cy="1633537"/>
            <a:chOff x="144463" y="1022297"/>
            <a:chExt cx="1560512" cy="1633537"/>
          </a:xfrm>
        </p:grpSpPr>
        <p:pic>
          <p:nvPicPr>
            <p:cNvPr id="8" name="Group 138">
              <a:extLst>
                <a:ext uri="{FF2B5EF4-FFF2-40B4-BE49-F238E27FC236}">
                  <a16:creationId xmlns:a16="http://schemas.microsoft.com/office/drawing/2014/main" id="{A0F4461F-4DDB-DF4B-A572-85F084ADFF28}"/>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463" y="1022297"/>
              <a:ext cx="1560512"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71">
              <a:extLst>
                <a:ext uri="{FF2B5EF4-FFF2-40B4-BE49-F238E27FC236}">
                  <a16:creationId xmlns:a16="http://schemas.microsoft.com/office/drawing/2014/main" id="{56798ADB-B326-BD4E-B4B7-22E9FAA67B2D}"/>
                </a:ext>
              </a:extLst>
            </p:cNvPr>
            <p:cNvSpPr txBox="1">
              <a:spLocks noChangeArrowheads="1"/>
            </p:cNvSpPr>
            <p:nvPr/>
          </p:nvSpPr>
          <p:spPr bwMode="auto">
            <a:xfrm>
              <a:off x="319425" y="1685077"/>
              <a:ext cx="12105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2000" dirty="0">
                  <a:solidFill>
                    <a:schemeClr val="bg1"/>
                  </a:solidFill>
                </a:rPr>
                <a:t>综合商城</a:t>
              </a:r>
              <a:endParaRPr lang="id-ID"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2">
            <a:extLst>
              <a:ext uri="{FF2B5EF4-FFF2-40B4-BE49-F238E27FC236}">
                <a16:creationId xmlns:a16="http://schemas.microsoft.com/office/drawing/2014/main" id="{B9DCAAE8-B8A7-EE15-C3CC-48B43BDB3902}"/>
              </a:ext>
            </a:extLst>
          </p:cNvPr>
          <p:cNvGrpSpPr/>
          <p:nvPr/>
        </p:nvGrpSpPr>
        <p:grpSpPr>
          <a:xfrm>
            <a:off x="1650817" y="2986584"/>
            <a:ext cx="1560512" cy="1633537"/>
            <a:chOff x="144463" y="1022297"/>
            <a:chExt cx="1560512" cy="1633537"/>
          </a:xfrm>
        </p:grpSpPr>
        <p:pic>
          <p:nvPicPr>
            <p:cNvPr id="4" name="Group 138">
              <a:extLst>
                <a:ext uri="{FF2B5EF4-FFF2-40B4-BE49-F238E27FC236}">
                  <a16:creationId xmlns:a16="http://schemas.microsoft.com/office/drawing/2014/main" id="{E73C0B79-D8AE-AC05-592E-2110B0B6244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463" y="1022297"/>
              <a:ext cx="1560512"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1">
              <a:extLst>
                <a:ext uri="{FF2B5EF4-FFF2-40B4-BE49-F238E27FC236}">
                  <a16:creationId xmlns:a16="http://schemas.microsoft.com/office/drawing/2014/main" id="{69BD740D-B756-6A01-D02A-ADF9A5898AD0}"/>
                </a:ext>
              </a:extLst>
            </p:cNvPr>
            <p:cNvSpPr txBox="1">
              <a:spLocks noChangeArrowheads="1"/>
            </p:cNvSpPr>
            <p:nvPr/>
          </p:nvSpPr>
          <p:spPr bwMode="auto">
            <a:xfrm>
              <a:off x="319427" y="1685077"/>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2000" dirty="0">
                  <a:solidFill>
                    <a:schemeClr val="bg1"/>
                  </a:solidFill>
                </a:rPr>
                <a:t>百货商店</a:t>
              </a:r>
              <a:endParaRPr lang="id-ID"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7" name="Picture 2">
            <a:extLst>
              <a:ext uri="{FF2B5EF4-FFF2-40B4-BE49-F238E27FC236}">
                <a16:creationId xmlns:a16="http://schemas.microsoft.com/office/drawing/2014/main" id="{12BC013E-D386-216D-C679-D0D629D72A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7857" y="3215865"/>
            <a:ext cx="2345803" cy="113258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组合 9">
            <a:extLst>
              <a:ext uri="{FF2B5EF4-FFF2-40B4-BE49-F238E27FC236}">
                <a16:creationId xmlns:a16="http://schemas.microsoft.com/office/drawing/2014/main" id="{7D0CF0CA-C683-7F29-3240-F49798309C05}"/>
              </a:ext>
            </a:extLst>
          </p:cNvPr>
          <p:cNvGrpSpPr/>
          <p:nvPr/>
        </p:nvGrpSpPr>
        <p:grpSpPr>
          <a:xfrm>
            <a:off x="1650817" y="4997763"/>
            <a:ext cx="1560512" cy="1633537"/>
            <a:chOff x="144463" y="1022297"/>
            <a:chExt cx="1560512" cy="1633537"/>
          </a:xfrm>
        </p:grpSpPr>
        <p:pic>
          <p:nvPicPr>
            <p:cNvPr id="11" name="Group 138">
              <a:extLst>
                <a:ext uri="{FF2B5EF4-FFF2-40B4-BE49-F238E27FC236}">
                  <a16:creationId xmlns:a16="http://schemas.microsoft.com/office/drawing/2014/main" id="{5BF97880-1DBF-3947-2050-1B891294F961}"/>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463" y="1022297"/>
              <a:ext cx="1560512"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71">
              <a:extLst>
                <a:ext uri="{FF2B5EF4-FFF2-40B4-BE49-F238E27FC236}">
                  <a16:creationId xmlns:a16="http://schemas.microsoft.com/office/drawing/2014/main" id="{6A7B5967-A509-C9CA-FE8F-EBA690072DF5}"/>
                </a:ext>
              </a:extLst>
            </p:cNvPr>
            <p:cNvSpPr txBox="1">
              <a:spLocks noChangeArrowheads="1"/>
            </p:cNvSpPr>
            <p:nvPr/>
          </p:nvSpPr>
          <p:spPr bwMode="auto">
            <a:xfrm>
              <a:off x="319430" y="1685077"/>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2000" dirty="0">
                  <a:solidFill>
                    <a:schemeClr val="bg1"/>
                  </a:solidFill>
                </a:rPr>
                <a:t>垂直商店</a:t>
              </a:r>
              <a:endParaRPr lang="id-ID"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13" name="Picture 2">
            <a:extLst>
              <a:ext uri="{FF2B5EF4-FFF2-40B4-BE49-F238E27FC236}">
                <a16:creationId xmlns:a16="http://schemas.microsoft.com/office/drawing/2014/main" id="{B9EC855A-33AA-E166-E52E-6E60F6827E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0758" y="5054760"/>
            <a:ext cx="144000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764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698" name="Connector 750"/>
          <p:cNvCxnSpPr>
            <a:cxnSpLocks noChangeShapeType="1"/>
            <a:stCxn id="29699" idx="0"/>
            <a:endCxn id="29713" idx="0"/>
          </p:cNvCxnSpPr>
          <p:nvPr/>
        </p:nvCxnSpPr>
        <p:spPr bwMode="auto">
          <a:xfrm>
            <a:off x="4156075" y="2338388"/>
            <a:ext cx="1117600" cy="1060450"/>
          </a:xfrm>
          <a:prstGeom prst="straightConnector1">
            <a:avLst/>
          </a:prstGeom>
          <a:noFill/>
          <a:ln w="12700" cap="sq">
            <a:solidFill>
              <a:srgbClr val="ADBACA"/>
            </a:solidFill>
            <a:round/>
            <a:headEnd/>
            <a:tailEnd/>
          </a:ln>
          <a:extLst>
            <a:ext uri="{909E8E84-426E-40DD-AFC4-6F175D3DCCD1}">
              <a14:hiddenFill xmlns:a14="http://schemas.microsoft.com/office/drawing/2010/main">
                <a:noFill/>
              </a14:hiddenFill>
            </a:ext>
          </a:extLst>
        </p:spPr>
      </p:cxnSp>
      <p:sp>
        <p:nvSpPr>
          <p:cNvPr id="29699" name="Shape 764"/>
          <p:cNvSpPr>
            <a:spLocks/>
          </p:cNvSpPr>
          <p:nvPr/>
        </p:nvSpPr>
        <p:spPr bwMode="auto">
          <a:xfrm>
            <a:off x="3597275" y="1779588"/>
            <a:ext cx="1117600" cy="11176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2147483646 w 19679"/>
              <a:gd name="T9" fmla="*/ 2147483646 h 19679"/>
              <a:gd name="T10" fmla="*/ 0 60000 65536"/>
              <a:gd name="T11" fmla="*/ 0 60000 65536"/>
              <a:gd name="T12" fmla="*/ 0 60000 65536"/>
              <a:gd name="T13" fmla="*/ 0 60000 65536"/>
              <a:gd name="T14" fmla="*/ 0 60000 65536"/>
              <a:gd name="T15" fmla="*/ 0 w 19679"/>
              <a:gd name="T16" fmla="*/ 0 h 19679"/>
              <a:gd name="T17" fmla="*/ 19679 w 19679"/>
              <a:gd name="T18" fmla="*/ 19679 h 19679"/>
            </a:gdLst>
            <a:ahLst/>
            <a:cxnLst>
              <a:cxn ang="T10">
                <a:pos x="T0" y="T1"/>
              </a:cxn>
              <a:cxn ang="T11">
                <a:pos x="T2" y="T3"/>
              </a:cxn>
              <a:cxn ang="T12">
                <a:pos x="T4" y="T5"/>
              </a:cxn>
              <a:cxn ang="T13">
                <a:pos x="T6" y="T7"/>
              </a:cxn>
              <a:cxn ang="T14">
                <a:pos x="T8" y="T9"/>
              </a:cxn>
            </a:cxnLst>
            <a:rect l="T15" t="T16" r="T17" b="T18"/>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886D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endParaRPr lang="zh-CN" altLang="en-US"/>
          </a:p>
        </p:txBody>
      </p:sp>
      <p:sp>
        <p:nvSpPr>
          <p:cNvPr id="29700" name="Shape 775"/>
          <p:cNvSpPr>
            <a:spLocks noChangeArrowheads="1"/>
          </p:cNvSpPr>
          <p:nvPr/>
        </p:nvSpPr>
        <p:spPr bwMode="auto">
          <a:xfrm>
            <a:off x="3686175" y="2227263"/>
            <a:ext cx="952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12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412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1275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1275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41275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41275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41275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41275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41275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600">
                <a:solidFill>
                  <a:schemeClr val="bg1"/>
                </a:solidFill>
              </a:rPr>
              <a:t>产品租赁</a:t>
            </a:r>
            <a:endParaRPr lang="zh-CN" altLang="en-US" sz="16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701" name="Shape 764"/>
          <p:cNvSpPr>
            <a:spLocks/>
          </p:cNvSpPr>
          <p:nvPr/>
        </p:nvSpPr>
        <p:spPr bwMode="auto">
          <a:xfrm>
            <a:off x="8385175" y="3900488"/>
            <a:ext cx="1117600" cy="11176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2147483646 w 19679"/>
              <a:gd name="T9" fmla="*/ 2147483646 h 19679"/>
              <a:gd name="T10" fmla="*/ 0 60000 65536"/>
              <a:gd name="T11" fmla="*/ 0 60000 65536"/>
              <a:gd name="T12" fmla="*/ 0 60000 65536"/>
              <a:gd name="T13" fmla="*/ 0 60000 65536"/>
              <a:gd name="T14" fmla="*/ 0 60000 65536"/>
              <a:gd name="T15" fmla="*/ 0 w 19679"/>
              <a:gd name="T16" fmla="*/ 0 h 19679"/>
              <a:gd name="T17" fmla="*/ 19679 w 19679"/>
              <a:gd name="T18" fmla="*/ 19679 h 19679"/>
            </a:gdLst>
            <a:ahLst/>
            <a:cxnLst>
              <a:cxn ang="T10">
                <a:pos x="T0" y="T1"/>
              </a:cxn>
              <a:cxn ang="T11">
                <a:pos x="T2" y="T3"/>
              </a:cxn>
              <a:cxn ang="T12">
                <a:pos x="T4" y="T5"/>
              </a:cxn>
              <a:cxn ang="T13">
                <a:pos x="T6" y="T7"/>
              </a:cxn>
              <a:cxn ang="T14">
                <a:pos x="T8" y="T9"/>
              </a:cxn>
            </a:cxnLst>
            <a:rect l="T15" t="T16" r="T17" b="T18"/>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886D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endParaRPr lang="zh-CN" altLang="en-US"/>
          </a:p>
        </p:txBody>
      </p:sp>
      <p:sp>
        <p:nvSpPr>
          <p:cNvPr id="29702" name="Shape 764"/>
          <p:cNvSpPr>
            <a:spLocks/>
          </p:cNvSpPr>
          <p:nvPr/>
        </p:nvSpPr>
        <p:spPr bwMode="auto">
          <a:xfrm>
            <a:off x="4892675" y="4941888"/>
            <a:ext cx="1117600" cy="11176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2147483646 w 19679"/>
              <a:gd name="T9" fmla="*/ 2147483646 h 19679"/>
              <a:gd name="T10" fmla="*/ 0 60000 65536"/>
              <a:gd name="T11" fmla="*/ 0 60000 65536"/>
              <a:gd name="T12" fmla="*/ 0 60000 65536"/>
              <a:gd name="T13" fmla="*/ 0 60000 65536"/>
              <a:gd name="T14" fmla="*/ 0 60000 65536"/>
              <a:gd name="T15" fmla="*/ 0 w 19679"/>
              <a:gd name="T16" fmla="*/ 0 h 19679"/>
              <a:gd name="T17" fmla="*/ 19679 w 19679"/>
              <a:gd name="T18" fmla="*/ 19679 h 19679"/>
            </a:gdLst>
            <a:ahLst/>
            <a:cxnLst>
              <a:cxn ang="T10">
                <a:pos x="T0" y="T1"/>
              </a:cxn>
              <a:cxn ang="T11">
                <a:pos x="T2" y="T3"/>
              </a:cxn>
              <a:cxn ang="T12">
                <a:pos x="T4" y="T5"/>
              </a:cxn>
              <a:cxn ang="T13">
                <a:pos x="T6" y="T7"/>
              </a:cxn>
              <a:cxn ang="T14">
                <a:pos x="T8" y="T9"/>
              </a:cxn>
            </a:cxnLst>
            <a:rect l="T15" t="T16" r="T17" b="T18"/>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886D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endParaRPr lang="zh-CN" altLang="en-US"/>
          </a:p>
        </p:txBody>
      </p:sp>
      <p:sp>
        <p:nvSpPr>
          <p:cNvPr id="29703" name="Shape 764"/>
          <p:cNvSpPr>
            <a:spLocks/>
          </p:cNvSpPr>
          <p:nvPr/>
        </p:nvSpPr>
        <p:spPr bwMode="auto">
          <a:xfrm>
            <a:off x="4930775" y="1220788"/>
            <a:ext cx="1117600" cy="11176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2147483646 w 19679"/>
              <a:gd name="T9" fmla="*/ 2147483646 h 19679"/>
              <a:gd name="T10" fmla="*/ 0 60000 65536"/>
              <a:gd name="T11" fmla="*/ 0 60000 65536"/>
              <a:gd name="T12" fmla="*/ 0 60000 65536"/>
              <a:gd name="T13" fmla="*/ 0 60000 65536"/>
              <a:gd name="T14" fmla="*/ 0 60000 65536"/>
              <a:gd name="T15" fmla="*/ 0 w 19679"/>
              <a:gd name="T16" fmla="*/ 0 h 19679"/>
              <a:gd name="T17" fmla="*/ 19679 w 19679"/>
              <a:gd name="T18" fmla="*/ 19679 h 19679"/>
            </a:gdLst>
            <a:ahLst/>
            <a:cxnLst>
              <a:cxn ang="T10">
                <a:pos x="T0" y="T1"/>
              </a:cxn>
              <a:cxn ang="T11">
                <a:pos x="T2" y="T3"/>
              </a:cxn>
              <a:cxn ang="T12">
                <a:pos x="T4" y="T5"/>
              </a:cxn>
              <a:cxn ang="T13">
                <a:pos x="T6" y="T7"/>
              </a:cxn>
              <a:cxn ang="T14">
                <a:pos x="T8" y="T9"/>
              </a:cxn>
            </a:cxnLst>
            <a:rect l="T15" t="T16" r="T17" b="T18"/>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886D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endParaRPr lang="zh-CN" altLang="en-US"/>
          </a:p>
        </p:txBody>
      </p:sp>
      <p:sp>
        <p:nvSpPr>
          <p:cNvPr id="29704" name="Shape 764"/>
          <p:cNvSpPr>
            <a:spLocks/>
          </p:cNvSpPr>
          <p:nvPr/>
        </p:nvSpPr>
        <p:spPr bwMode="auto">
          <a:xfrm>
            <a:off x="7699375" y="2160588"/>
            <a:ext cx="1117600" cy="11176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2147483646 w 19679"/>
              <a:gd name="T9" fmla="*/ 2147483646 h 19679"/>
              <a:gd name="T10" fmla="*/ 0 60000 65536"/>
              <a:gd name="T11" fmla="*/ 0 60000 65536"/>
              <a:gd name="T12" fmla="*/ 0 60000 65536"/>
              <a:gd name="T13" fmla="*/ 0 60000 65536"/>
              <a:gd name="T14" fmla="*/ 0 60000 65536"/>
              <a:gd name="T15" fmla="*/ 0 w 19679"/>
              <a:gd name="T16" fmla="*/ 0 h 19679"/>
              <a:gd name="T17" fmla="*/ 19679 w 19679"/>
              <a:gd name="T18" fmla="*/ 19679 h 19679"/>
            </a:gdLst>
            <a:ahLst/>
            <a:cxnLst>
              <a:cxn ang="T10">
                <a:pos x="T0" y="T1"/>
              </a:cxn>
              <a:cxn ang="T11">
                <a:pos x="T2" y="T3"/>
              </a:cxn>
              <a:cxn ang="T12">
                <a:pos x="T4" y="T5"/>
              </a:cxn>
              <a:cxn ang="T13">
                <a:pos x="T6" y="T7"/>
              </a:cxn>
              <a:cxn ang="T14">
                <a:pos x="T8" y="T9"/>
              </a:cxn>
            </a:cxnLst>
            <a:rect l="T15" t="T16" r="T17" b="T18"/>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886D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endParaRPr lang="zh-CN" altLang="en-US"/>
          </a:p>
        </p:txBody>
      </p:sp>
      <p:sp>
        <p:nvSpPr>
          <p:cNvPr id="29705" name="Shape 764"/>
          <p:cNvSpPr>
            <a:spLocks/>
          </p:cNvSpPr>
          <p:nvPr/>
        </p:nvSpPr>
        <p:spPr bwMode="auto">
          <a:xfrm>
            <a:off x="1362075" y="3455988"/>
            <a:ext cx="1117600" cy="11176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2147483646 w 19679"/>
              <a:gd name="T9" fmla="*/ 2147483646 h 19679"/>
              <a:gd name="T10" fmla="*/ 0 60000 65536"/>
              <a:gd name="T11" fmla="*/ 0 60000 65536"/>
              <a:gd name="T12" fmla="*/ 0 60000 65536"/>
              <a:gd name="T13" fmla="*/ 0 60000 65536"/>
              <a:gd name="T14" fmla="*/ 0 60000 65536"/>
              <a:gd name="T15" fmla="*/ 0 w 19679"/>
              <a:gd name="T16" fmla="*/ 0 h 19679"/>
              <a:gd name="T17" fmla="*/ 19679 w 19679"/>
              <a:gd name="T18" fmla="*/ 19679 h 19679"/>
            </a:gdLst>
            <a:ahLst/>
            <a:cxnLst>
              <a:cxn ang="T10">
                <a:pos x="T0" y="T1"/>
              </a:cxn>
              <a:cxn ang="T11">
                <a:pos x="T2" y="T3"/>
              </a:cxn>
              <a:cxn ang="T12">
                <a:pos x="T4" y="T5"/>
              </a:cxn>
              <a:cxn ang="T13">
                <a:pos x="T6" y="T7"/>
              </a:cxn>
              <a:cxn ang="T14">
                <a:pos x="T8" y="T9"/>
              </a:cxn>
            </a:cxnLst>
            <a:rect l="T15" t="T16" r="T17" b="T18"/>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886D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endParaRPr lang="zh-CN" altLang="en-US"/>
          </a:p>
        </p:txBody>
      </p:sp>
      <p:sp>
        <p:nvSpPr>
          <p:cNvPr id="29706" name="Shape 764"/>
          <p:cNvSpPr>
            <a:spLocks/>
          </p:cNvSpPr>
          <p:nvPr/>
        </p:nvSpPr>
        <p:spPr bwMode="auto">
          <a:xfrm>
            <a:off x="1552575" y="1944688"/>
            <a:ext cx="1117600" cy="11176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2147483646 w 19679"/>
              <a:gd name="T9" fmla="*/ 2147483646 h 19679"/>
              <a:gd name="T10" fmla="*/ 0 60000 65536"/>
              <a:gd name="T11" fmla="*/ 0 60000 65536"/>
              <a:gd name="T12" fmla="*/ 0 60000 65536"/>
              <a:gd name="T13" fmla="*/ 0 60000 65536"/>
              <a:gd name="T14" fmla="*/ 0 60000 65536"/>
              <a:gd name="T15" fmla="*/ 0 w 19679"/>
              <a:gd name="T16" fmla="*/ 0 h 19679"/>
              <a:gd name="T17" fmla="*/ 19679 w 19679"/>
              <a:gd name="T18" fmla="*/ 19679 h 19679"/>
            </a:gdLst>
            <a:ahLst/>
            <a:cxnLst>
              <a:cxn ang="T10">
                <a:pos x="T0" y="T1"/>
              </a:cxn>
              <a:cxn ang="T11">
                <a:pos x="T2" y="T3"/>
              </a:cxn>
              <a:cxn ang="T12">
                <a:pos x="T4" y="T5"/>
              </a:cxn>
              <a:cxn ang="T13">
                <a:pos x="T6" y="T7"/>
              </a:cxn>
              <a:cxn ang="T14">
                <a:pos x="T8" y="T9"/>
              </a:cxn>
            </a:cxnLst>
            <a:rect l="T15" t="T16" r="T17" b="T18"/>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886D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endParaRPr lang="zh-CN" altLang="en-US"/>
          </a:p>
        </p:txBody>
      </p:sp>
      <p:sp>
        <p:nvSpPr>
          <p:cNvPr id="29707" name="文本框 10"/>
          <p:cNvSpPr txBox="1">
            <a:spLocks noChangeArrowheads="1"/>
          </p:cNvSpPr>
          <p:nvPr/>
        </p:nvSpPr>
        <p:spPr bwMode="auto">
          <a:xfrm>
            <a:off x="174625" y="220663"/>
            <a:ext cx="11549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a:latin typeface="微软雅黑" panose="020B0503020204020204" pitchFamily="34" charset="-122"/>
                <a:ea typeface="微软雅黑" panose="020B0503020204020204" pitchFamily="34" charset="-122"/>
              </a:rPr>
              <a:t>任务二相关知识</a:t>
            </a:r>
            <a:r>
              <a:rPr lang="en-US" altLang="zh-CN" sz="2400" b="1">
                <a:latin typeface="微软雅黑" panose="020B0503020204020204" pitchFamily="34" charset="-122"/>
                <a:ea typeface="微软雅黑" panose="020B0503020204020204" pitchFamily="34" charset="-122"/>
              </a:rPr>
              <a:t>——2</a:t>
            </a:r>
            <a:r>
              <a:rPr lang="zh-CN" altLang="en-US" sz="2400" b="1">
                <a:latin typeface="微软雅黑" panose="020B0503020204020204" pitchFamily="34" charset="-122"/>
                <a:ea typeface="微软雅黑" panose="020B0503020204020204" pitchFamily="34" charset="-122"/>
              </a:rPr>
              <a:t>、</a:t>
            </a:r>
            <a:r>
              <a:rPr lang="en-US" altLang="en-US" sz="2400" b="1">
                <a:latin typeface="微软雅黑" panose="020B0503020204020204" pitchFamily="34" charset="-122"/>
                <a:ea typeface="微软雅黑" panose="020B0503020204020204" pitchFamily="34" charset="-122"/>
              </a:rPr>
              <a:t>B2C</a:t>
            </a:r>
            <a:r>
              <a:rPr lang="zh-CN" altLang="en-US" sz="2400" b="1">
                <a:latin typeface="微软雅黑" panose="020B0503020204020204" pitchFamily="34" charset="-122"/>
                <a:ea typeface="微软雅黑" panose="020B0503020204020204" pitchFamily="34" charset="-122"/>
              </a:rPr>
              <a:t>电子商务模式分析</a:t>
            </a:r>
          </a:p>
        </p:txBody>
      </p:sp>
      <p:sp>
        <p:nvSpPr>
          <p:cNvPr id="29708"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cxnSp>
        <p:nvCxnSpPr>
          <p:cNvPr id="29709" name="Connector 752"/>
          <p:cNvCxnSpPr>
            <a:cxnSpLocks noChangeShapeType="1"/>
            <a:stCxn id="29715" idx="0"/>
            <a:endCxn id="29713" idx="0"/>
          </p:cNvCxnSpPr>
          <p:nvPr/>
        </p:nvCxnSpPr>
        <p:spPr bwMode="auto">
          <a:xfrm flipH="1">
            <a:off x="5273675" y="2468563"/>
            <a:ext cx="1425575" cy="930275"/>
          </a:xfrm>
          <a:prstGeom prst="straightConnector1">
            <a:avLst/>
          </a:prstGeom>
          <a:noFill/>
          <a:ln w="12700" cap="sq">
            <a:solidFill>
              <a:srgbClr val="ADBACA"/>
            </a:solidFill>
            <a:round/>
            <a:headEnd/>
            <a:tailEnd/>
          </a:ln>
          <a:extLst>
            <a:ext uri="{909E8E84-426E-40DD-AFC4-6F175D3DCCD1}">
              <a14:hiddenFill xmlns:a14="http://schemas.microsoft.com/office/drawing/2010/main">
                <a:noFill/>
              </a14:hiddenFill>
            </a:ext>
          </a:extLst>
        </p:spPr>
      </p:cxnSp>
      <p:cxnSp>
        <p:nvCxnSpPr>
          <p:cNvPr id="29710" name="Connector 753"/>
          <p:cNvCxnSpPr>
            <a:cxnSpLocks noChangeShapeType="1"/>
            <a:stCxn id="29713" idx="0"/>
            <a:endCxn id="29717" idx="0"/>
          </p:cNvCxnSpPr>
          <p:nvPr/>
        </p:nvCxnSpPr>
        <p:spPr bwMode="auto">
          <a:xfrm>
            <a:off x="5273675" y="3398838"/>
            <a:ext cx="2397125" cy="200025"/>
          </a:xfrm>
          <a:prstGeom prst="straightConnector1">
            <a:avLst/>
          </a:prstGeom>
          <a:noFill/>
          <a:ln w="12700" cap="sq">
            <a:solidFill>
              <a:srgbClr val="ADBACA"/>
            </a:solidFill>
            <a:round/>
            <a:headEnd/>
            <a:tailEnd/>
          </a:ln>
          <a:extLst>
            <a:ext uri="{909E8E84-426E-40DD-AFC4-6F175D3DCCD1}">
              <a14:hiddenFill xmlns:a14="http://schemas.microsoft.com/office/drawing/2010/main">
                <a:noFill/>
              </a14:hiddenFill>
            </a:ext>
          </a:extLst>
        </p:spPr>
      </p:cxnSp>
      <p:cxnSp>
        <p:nvCxnSpPr>
          <p:cNvPr id="29711" name="Connector 756"/>
          <p:cNvCxnSpPr>
            <a:cxnSpLocks noChangeShapeType="1"/>
            <a:stCxn id="29713" idx="0"/>
            <a:endCxn id="29716" idx="0"/>
          </p:cNvCxnSpPr>
          <p:nvPr/>
        </p:nvCxnSpPr>
        <p:spPr bwMode="auto">
          <a:xfrm>
            <a:off x="5273675" y="3398838"/>
            <a:ext cx="1143000" cy="1130300"/>
          </a:xfrm>
          <a:prstGeom prst="straightConnector1">
            <a:avLst/>
          </a:prstGeom>
          <a:noFill/>
          <a:ln w="12700" cap="sq">
            <a:solidFill>
              <a:srgbClr val="ADBACA"/>
            </a:solidFill>
            <a:round/>
            <a:headEnd/>
            <a:tailEnd/>
          </a:ln>
          <a:extLst>
            <a:ext uri="{909E8E84-426E-40DD-AFC4-6F175D3DCCD1}">
              <a14:hiddenFill xmlns:a14="http://schemas.microsoft.com/office/drawing/2010/main">
                <a:noFill/>
              </a14:hiddenFill>
            </a:ext>
          </a:extLst>
        </p:spPr>
      </p:cxnSp>
      <p:cxnSp>
        <p:nvCxnSpPr>
          <p:cNvPr id="29712" name="Connector 758"/>
          <p:cNvCxnSpPr>
            <a:cxnSpLocks noChangeShapeType="1"/>
            <a:stCxn id="29713" idx="0"/>
            <a:endCxn id="29714" idx="0"/>
          </p:cNvCxnSpPr>
          <p:nvPr/>
        </p:nvCxnSpPr>
        <p:spPr bwMode="auto">
          <a:xfrm flipH="1">
            <a:off x="3867150" y="3398838"/>
            <a:ext cx="1406525" cy="1000125"/>
          </a:xfrm>
          <a:prstGeom prst="straightConnector1">
            <a:avLst/>
          </a:prstGeom>
          <a:noFill/>
          <a:ln w="12700" cap="sq">
            <a:solidFill>
              <a:srgbClr val="ADBACA"/>
            </a:solidFill>
            <a:round/>
            <a:headEnd/>
            <a:tailEnd/>
          </a:ln>
          <a:extLst>
            <a:ext uri="{909E8E84-426E-40DD-AFC4-6F175D3DCCD1}">
              <a14:hiddenFill xmlns:a14="http://schemas.microsoft.com/office/drawing/2010/main">
                <a:noFill/>
              </a14:hiddenFill>
            </a:ext>
          </a:extLst>
        </p:spPr>
      </p:cxnSp>
      <p:sp>
        <p:nvSpPr>
          <p:cNvPr id="29713" name="Shape 761"/>
          <p:cNvSpPr>
            <a:spLocks/>
          </p:cNvSpPr>
          <p:nvPr/>
        </p:nvSpPr>
        <p:spPr bwMode="auto">
          <a:xfrm>
            <a:off x="4562475" y="2687638"/>
            <a:ext cx="1422400" cy="14224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2147483646 w 19679"/>
              <a:gd name="T9" fmla="*/ 2147483646 h 19679"/>
              <a:gd name="T10" fmla="*/ 0 60000 65536"/>
              <a:gd name="T11" fmla="*/ 0 60000 65536"/>
              <a:gd name="T12" fmla="*/ 0 60000 65536"/>
              <a:gd name="T13" fmla="*/ 0 60000 65536"/>
              <a:gd name="T14" fmla="*/ 0 60000 65536"/>
              <a:gd name="T15" fmla="*/ 0 w 19679"/>
              <a:gd name="T16" fmla="*/ 0 h 19679"/>
              <a:gd name="T17" fmla="*/ 19679 w 19679"/>
              <a:gd name="T18" fmla="*/ 19679 h 19679"/>
            </a:gdLst>
            <a:ahLst/>
            <a:cxnLst>
              <a:cxn ang="T10">
                <a:pos x="T0" y="T1"/>
              </a:cxn>
              <a:cxn ang="T11">
                <a:pos x="T2" y="T3"/>
              </a:cxn>
              <a:cxn ang="T12">
                <a:pos x="T4" y="T5"/>
              </a:cxn>
              <a:cxn ang="T13">
                <a:pos x="T6" y="T7"/>
              </a:cxn>
              <a:cxn ang="T14">
                <a:pos x="T8" y="T9"/>
              </a:cxn>
            </a:cxnLst>
            <a:rect l="T15" t="T16" r="T17" b="T18"/>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en-US" altLang="zh-CN" sz="1800">
                <a:solidFill>
                  <a:schemeClr val="bg1"/>
                </a:solidFill>
                <a:latin typeface="微软雅黑" panose="020B0503020204020204" pitchFamily="34" charset="-122"/>
                <a:ea typeface="微软雅黑" panose="020B0503020204020204" pitchFamily="34" charset="-122"/>
              </a:rPr>
              <a:t>B2C</a:t>
            </a:r>
          </a:p>
          <a:p>
            <a:pPr algn="ctr">
              <a:lnSpc>
                <a:spcPct val="100000"/>
              </a:lnSpc>
              <a:spcBef>
                <a:spcPct val="0"/>
              </a:spcBef>
              <a:buFontTx/>
              <a:buNone/>
            </a:pPr>
            <a:r>
              <a:rPr lang="zh-CN" altLang="en-US" sz="1800">
                <a:solidFill>
                  <a:schemeClr val="bg1"/>
                </a:solidFill>
                <a:latin typeface="微软雅黑" panose="020B0503020204020204" pitchFamily="34" charset="-122"/>
                <a:ea typeface="微软雅黑" panose="020B0503020204020204" pitchFamily="34" charset="-122"/>
              </a:rPr>
              <a:t>赢利模式</a:t>
            </a:r>
          </a:p>
        </p:txBody>
      </p:sp>
      <p:sp>
        <p:nvSpPr>
          <p:cNvPr id="29714" name="Shape 763"/>
          <p:cNvSpPr>
            <a:spLocks/>
          </p:cNvSpPr>
          <p:nvPr/>
        </p:nvSpPr>
        <p:spPr bwMode="auto">
          <a:xfrm>
            <a:off x="3178175" y="3709988"/>
            <a:ext cx="1377950" cy="137795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2147483646 w 19679"/>
              <a:gd name="T9" fmla="*/ 2147483646 h 19679"/>
              <a:gd name="T10" fmla="*/ 0 60000 65536"/>
              <a:gd name="T11" fmla="*/ 0 60000 65536"/>
              <a:gd name="T12" fmla="*/ 0 60000 65536"/>
              <a:gd name="T13" fmla="*/ 0 60000 65536"/>
              <a:gd name="T14" fmla="*/ 0 60000 65536"/>
              <a:gd name="T15" fmla="*/ 0 w 19679"/>
              <a:gd name="T16" fmla="*/ 0 h 19679"/>
              <a:gd name="T17" fmla="*/ 19679 w 19679"/>
              <a:gd name="T18" fmla="*/ 19679 h 19679"/>
            </a:gdLst>
            <a:ahLst/>
            <a:cxnLst>
              <a:cxn ang="T10">
                <a:pos x="T0" y="T1"/>
              </a:cxn>
              <a:cxn ang="T11">
                <a:pos x="T2" y="T3"/>
              </a:cxn>
              <a:cxn ang="T12">
                <a:pos x="T4" y="T5"/>
              </a:cxn>
              <a:cxn ang="T13">
                <a:pos x="T6" y="T7"/>
              </a:cxn>
              <a:cxn ang="T14">
                <a:pos x="T8" y="T9"/>
              </a:cxn>
            </a:cxnLst>
            <a:rect l="T15" t="T16" r="T17" b="T18"/>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886D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endParaRPr lang="zh-CN" altLang="en-US"/>
          </a:p>
        </p:txBody>
      </p:sp>
      <p:sp>
        <p:nvSpPr>
          <p:cNvPr id="29715" name="Shape 765"/>
          <p:cNvSpPr>
            <a:spLocks/>
          </p:cNvSpPr>
          <p:nvPr/>
        </p:nvSpPr>
        <p:spPr bwMode="auto">
          <a:xfrm>
            <a:off x="6010275" y="1779588"/>
            <a:ext cx="1377950" cy="137795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2147483646 w 19679"/>
              <a:gd name="T9" fmla="*/ 2147483646 h 19679"/>
              <a:gd name="T10" fmla="*/ 0 60000 65536"/>
              <a:gd name="T11" fmla="*/ 0 60000 65536"/>
              <a:gd name="T12" fmla="*/ 0 60000 65536"/>
              <a:gd name="T13" fmla="*/ 0 60000 65536"/>
              <a:gd name="T14" fmla="*/ 0 60000 65536"/>
              <a:gd name="T15" fmla="*/ 0 w 19679"/>
              <a:gd name="T16" fmla="*/ 0 h 19679"/>
              <a:gd name="T17" fmla="*/ 19679 w 19679"/>
              <a:gd name="T18" fmla="*/ 19679 h 19679"/>
            </a:gdLst>
            <a:ahLst/>
            <a:cxnLst>
              <a:cxn ang="T10">
                <a:pos x="T0" y="T1"/>
              </a:cxn>
              <a:cxn ang="T11">
                <a:pos x="T2" y="T3"/>
              </a:cxn>
              <a:cxn ang="T12">
                <a:pos x="T4" y="T5"/>
              </a:cxn>
              <a:cxn ang="T13">
                <a:pos x="T6" y="T7"/>
              </a:cxn>
              <a:cxn ang="T14">
                <a:pos x="T8" y="T9"/>
              </a:cxn>
            </a:cxnLst>
            <a:rect l="T15" t="T16" r="T17" b="T18"/>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886D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endParaRPr lang="zh-CN" altLang="en-US"/>
          </a:p>
        </p:txBody>
      </p:sp>
      <p:sp>
        <p:nvSpPr>
          <p:cNvPr id="29716" name="Shape 766"/>
          <p:cNvSpPr>
            <a:spLocks/>
          </p:cNvSpPr>
          <p:nvPr/>
        </p:nvSpPr>
        <p:spPr bwMode="auto">
          <a:xfrm>
            <a:off x="5857875" y="3970338"/>
            <a:ext cx="1117600" cy="11176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2147483646 w 19679"/>
              <a:gd name="T9" fmla="*/ 2147483646 h 19679"/>
              <a:gd name="T10" fmla="*/ 0 60000 65536"/>
              <a:gd name="T11" fmla="*/ 0 60000 65536"/>
              <a:gd name="T12" fmla="*/ 0 60000 65536"/>
              <a:gd name="T13" fmla="*/ 0 60000 65536"/>
              <a:gd name="T14" fmla="*/ 0 60000 65536"/>
              <a:gd name="T15" fmla="*/ 0 w 19679"/>
              <a:gd name="T16" fmla="*/ 0 h 19679"/>
              <a:gd name="T17" fmla="*/ 19679 w 19679"/>
              <a:gd name="T18" fmla="*/ 19679 h 19679"/>
            </a:gdLst>
            <a:ahLst/>
            <a:cxnLst>
              <a:cxn ang="T10">
                <a:pos x="T0" y="T1"/>
              </a:cxn>
              <a:cxn ang="T11">
                <a:pos x="T2" y="T3"/>
              </a:cxn>
              <a:cxn ang="T12">
                <a:pos x="T4" y="T5"/>
              </a:cxn>
              <a:cxn ang="T13">
                <a:pos x="T6" y="T7"/>
              </a:cxn>
              <a:cxn ang="T14">
                <a:pos x="T8" y="T9"/>
              </a:cxn>
            </a:cxnLst>
            <a:rect l="T15" t="T16" r="T17" b="T18"/>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886D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endParaRPr lang="zh-CN" altLang="en-US"/>
          </a:p>
        </p:txBody>
      </p:sp>
      <p:sp>
        <p:nvSpPr>
          <p:cNvPr id="29717" name="Shape 767"/>
          <p:cNvSpPr>
            <a:spLocks/>
          </p:cNvSpPr>
          <p:nvPr/>
        </p:nvSpPr>
        <p:spPr bwMode="auto">
          <a:xfrm>
            <a:off x="7229475" y="3157538"/>
            <a:ext cx="882650" cy="88265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2147483646 w 19679"/>
              <a:gd name="T9" fmla="*/ 2147483646 h 19679"/>
              <a:gd name="T10" fmla="*/ 0 60000 65536"/>
              <a:gd name="T11" fmla="*/ 0 60000 65536"/>
              <a:gd name="T12" fmla="*/ 0 60000 65536"/>
              <a:gd name="T13" fmla="*/ 0 60000 65536"/>
              <a:gd name="T14" fmla="*/ 0 60000 65536"/>
              <a:gd name="T15" fmla="*/ 0 w 19679"/>
              <a:gd name="T16" fmla="*/ 0 h 19679"/>
              <a:gd name="T17" fmla="*/ 19679 w 19679"/>
              <a:gd name="T18" fmla="*/ 19679 h 19679"/>
            </a:gdLst>
            <a:ahLst/>
            <a:cxnLst>
              <a:cxn ang="T10">
                <a:pos x="T0" y="T1"/>
              </a:cxn>
              <a:cxn ang="T11">
                <a:pos x="T2" y="T3"/>
              </a:cxn>
              <a:cxn ang="T12">
                <a:pos x="T4" y="T5"/>
              </a:cxn>
              <a:cxn ang="T13">
                <a:pos x="T6" y="T7"/>
              </a:cxn>
              <a:cxn ang="T14">
                <a:pos x="T8" y="T9"/>
              </a:cxn>
            </a:cxnLst>
            <a:rect l="T15" t="T16" r="T17" b="T18"/>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886D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endParaRPr lang="zh-CN" altLang="en-US"/>
          </a:p>
        </p:txBody>
      </p:sp>
      <p:sp>
        <p:nvSpPr>
          <p:cNvPr id="29718" name="Shape 779"/>
          <p:cNvSpPr>
            <a:spLocks noChangeArrowheads="1"/>
          </p:cNvSpPr>
          <p:nvPr/>
        </p:nvSpPr>
        <p:spPr bwMode="auto">
          <a:xfrm>
            <a:off x="7197725" y="3427413"/>
            <a:ext cx="952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12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412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1275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1275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41275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41275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41275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41275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41275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600">
                <a:solidFill>
                  <a:schemeClr val="bg1"/>
                </a:solidFill>
              </a:rPr>
              <a:t>拍卖</a:t>
            </a:r>
            <a:endParaRPr lang="zh-CN" altLang="en-US" sz="16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719" name="TextBox 13"/>
          <p:cNvSpPr txBox="1">
            <a:spLocks noChangeArrowheads="1"/>
          </p:cNvSpPr>
          <p:nvPr/>
        </p:nvSpPr>
        <p:spPr bwMode="auto">
          <a:xfrm>
            <a:off x="6081713" y="4397375"/>
            <a:ext cx="11477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600">
                <a:solidFill>
                  <a:schemeClr val="bg1"/>
                </a:solidFill>
              </a:rPr>
              <a:t>销售平台</a:t>
            </a:r>
            <a:endParaRPr lang="en-US" altLang="zh-CN" sz="16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720" name="TextBox 13"/>
          <p:cNvSpPr txBox="1">
            <a:spLocks noChangeArrowheads="1"/>
          </p:cNvSpPr>
          <p:nvPr/>
        </p:nvSpPr>
        <p:spPr bwMode="auto">
          <a:xfrm>
            <a:off x="6094413" y="2338388"/>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600">
                <a:solidFill>
                  <a:schemeClr val="bg1"/>
                </a:solidFill>
              </a:rPr>
              <a:t>销售衍生产品</a:t>
            </a:r>
            <a:endParaRPr lang="en-US" altLang="zh-CN" sz="16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721" name="TextBox 13"/>
          <p:cNvSpPr txBox="1">
            <a:spLocks noChangeArrowheads="1"/>
          </p:cNvSpPr>
          <p:nvPr/>
        </p:nvSpPr>
        <p:spPr bwMode="auto">
          <a:xfrm>
            <a:off x="3444875" y="4184650"/>
            <a:ext cx="8604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600">
                <a:solidFill>
                  <a:schemeClr val="bg1"/>
                </a:solidFill>
              </a:rPr>
              <a:t>销售本行业产品</a:t>
            </a:r>
            <a:endParaRPr lang="en-US" altLang="zh-CN" sz="16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722" name="矩形 19"/>
          <p:cNvSpPr>
            <a:spLocks noChangeArrowheads="1"/>
          </p:cNvSpPr>
          <p:nvPr/>
        </p:nvSpPr>
        <p:spPr bwMode="auto">
          <a:xfrm>
            <a:off x="8412163" y="4273550"/>
            <a:ext cx="1108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800">
                <a:solidFill>
                  <a:schemeClr val="bg1"/>
                </a:solidFill>
              </a:rPr>
              <a:t>特许加盟</a:t>
            </a:r>
          </a:p>
        </p:txBody>
      </p:sp>
      <p:sp>
        <p:nvSpPr>
          <p:cNvPr id="29723" name="矩形 20"/>
          <p:cNvSpPr>
            <a:spLocks noChangeArrowheads="1"/>
          </p:cNvSpPr>
          <p:nvPr/>
        </p:nvSpPr>
        <p:spPr bwMode="auto">
          <a:xfrm>
            <a:off x="5124450" y="1619250"/>
            <a:ext cx="647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800">
                <a:solidFill>
                  <a:schemeClr val="bg1"/>
                </a:solidFill>
              </a:rPr>
              <a:t>会员</a:t>
            </a:r>
          </a:p>
        </p:txBody>
      </p:sp>
      <p:sp>
        <p:nvSpPr>
          <p:cNvPr id="29724" name="矩形 21"/>
          <p:cNvSpPr>
            <a:spLocks noChangeArrowheads="1"/>
          </p:cNvSpPr>
          <p:nvPr/>
        </p:nvSpPr>
        <p:spPr bwMode="auto">
          <a:xfrm>
            <a:off x="1528763" y="2330450"/>
            <a:ext cx="1108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800">
                <a:solidFill>
                  <a:schemeClr val="bg1"/>
                </a:solidFill>
              </a:rPr>
              <a:t>上网服务</a:t>
            </a:r>
          </a:p>
        </p:txBody>
      </p:sp>
      <p:sp>
        <p:nvSpPr>
          <p:cNvPr id="29725" name="矩形 22"/>
          <p:cNvSpPr>
            <a:spLocks noChangeArrowheads="1"/>
          </p:cNvSpPr>
          <p:nvPr/>
        </p:nvSpPr>
        <p:spPr bwMode="auto">
          <a:xfrm>
            <a:off x="1376363" y="3803650"/>
            <a:ext cx="1108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800">
                <a:solidFill>
                  <a:schemeClr val="bg1"/>
                </a:solidFill>
              </a:rPr>
              <a:t>信息发布</a:t>
            </a:r>
          </a:p>
        </p:txBody>
      </p:sp>
      <p:sp>
        <p:nvSpPr>
          <p:cNvPr id="29726" name="矩形 23"/>
          <p:cNvSpPr>
            <a:spLocks noChangeArrowheads="1"/>
          </p:cNvSpPr>
          <p:nvPr/>
        </p:nvSpPr>
        <p:spPr bwMode="auto">
          <a:xfrm>
            <a:off x="7931150" y="2559050"/>
            <a:ext cx="647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800">
                <a:solidFill>
                  <a:schemeClr val="bg1"/>
                </a:solidFill>
              </a:rPr>
              <a:t>广告</a:t>
            </a:r>
          </a:p>
        </p:txBody>
      </p:sp>
      <p:sp>
        <p:nvSpPr>
          <p:cNvPr id="29727" name="矩形 24"/>
          <p:cNvSpPr>
            <a:spLocks noChangeArrowheads="1"/>
          </p:cNvSpPr>
          <p:nvPr/>
        </p:nvSpPr>
        <p:spPr bwMode="auto">
          <a:xfrm>
            <a:off x="4932363" y="5302250"/>
            <a:ext cx="1108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800">
                <a:solidFill>
                  <a:schemeClr val="bg1"/>
                </a:solidFill>
              </a:rPr>
              <a:t>咨询服务</a:t>
            </a:r>
          </a:p>
        </p:txBody>
      </p:sp>
      <p:cxnSp>
        <p:nvCxnSpPr>
          <p:cNvPr id="29728" name="Connector 753"/>
          <p:cNvCxnSpPr>
            <a:cxnSpLocks noChangeShapeType="1"/>
          </p:cNvCxnSpPr>
          <p:nvPr/>
        </p:nvCxnSpPr>
        <p:spPr bwMode="auto">
          <a:xfrm flipV="1">
            <a:off x="6035675" y="3009900"/>
            <a:ext cx="1673225" cy="300038"/>
          </a:xfrm>
          <a:prstGeom prst="straightConnector1">
            <a:avLst/>
          </a:prstGeom>
          <a:noFill/>
          <a:ln w="12700" cap="sq">
            <a:solidFill>
              <a:srgbClr val="ADBACA"/>
            </a:solidFill>
            <a:round/>
            <a:headEnd/>
            <a:tailEnd/>
          </a:ln>
          <a:extLst>
            <a:ext uri="{909E8E84-426E-40DD-AFC4-6F175D3DCCD1}">
              <a14:hiddenFill xmlns:a14="http://schemas.microsoft.com/office/drawing/2010/main">
                <a:noFill/>
              </a14:hiddenFill>
            </a:ext>
          </a:extLst>
        </p:spPr>
      </p:cxnSp>
      <p:cxnSp>
        <p:nvCxnSpPr>
          <p:cNvPr id="29729" name="Connector 753"/>
          <p:cNvCxnSpPr>
            <a:cxnSpLocks noChangeShapeType="1"/>
          </p:cNvCxnSpPr>
          <p:nvPr/>
        </p:nvCxnSpPr>
        <p:spPr bwMode="auto">
          <a:xfrm flipV="1">
            <a:off x="2454275" y="3479800"/>
            <a:ext cx="2117725" cy="287338"/>
          </a:xfrm>
          <a:prstGeom prst="straightConnector1">
            <a:avLst/>
          </a:prstGeom>
          <a:noFill/>
          <a:ln w="12700" cap="sq">
            <a:solidFill>
              <a:srgbClr val="ADBACA"/>
            </a:solidFill>
            <a:round/>
            <a:headEnd/>
            <a:tailEnd/>
          </a:ln>
          <a:extLst>
            <a:ext uri="{909E8E84-426E-40DD-AFC4-6F175D3DCCD1}">
              <a14:hiddenFill xmlns:a14="http://schemas.microsoft.com/office/drawing/2010/main">
                <a:noFill/>
              </a14:hiddenFill>
            </a:ext>
          </a:extLst>
        </p:spPr>
      </p:cxnSp>
      <p:cxnSp>
        <p:nvCxnSpPr>
          <p:cNvPr id="29730" name="Connector 753"/>
          <p:cNvCxnSpPr>
            <a:cxnSpLocks noChangeShapeType="1"/>
          </p:cNvCxnSpPr>
          <p:nvPr/>
        </p:nvCxnSpPr>
        <p:spPr bwMode="auto">
          <a:xfrm>
            <a:off x="5895975" y="3767138"/>
            <a:ext cx="2486025" cy="690562"/>
          </a:xfrm>
          <a:prstGeom prst="straightConnector1">
            <a:avLst/>
          </a:prstGeom>
          <a:noFill/>
          <a:ln w="12700" cap="sq">
            <a:solidFill>
              <a:srgbClr val="ADBACA"/>
            </a:solidFill>
            <a:round/>
            <a:headEnd/>
            <a:tailEnd/>
          </a:ln>
          <a:extLst>
            <a:ext uri="{909E8E84-426E-40DD-AFC4-6F175D3DCCD1}">
              <a14:hiddenFill xmlns:a14="http://schemas.microsoft.com/office/drawing/2010/main">
                <a:noFill/>
              </a14:hiddenFill>
            </a:ext>
          </a:extLst>
        </p:spPr>
      </p:cxnSp>
      <p:cxnSp>
        <p:nvCxnSpPr>
          <p:cNvPr id="29731" name="Connector 753"/>
          <p:cNvCxnSpPr>
            <a:cxnSpLocks noChangeShapeType="1"/>
          </p:cNvCxnSpPr>
          <p:nvPr/>
        </p:nvCxnSpPr>
        <p:spPr bwMode="auto">
          <a:xfrm>
            <a:off x="2667000" y="2679700"/>
            <a:ext cx="1892300" cy="571500"/>
          </a:xfrm>
          <a:prstGeom prst="straightConnector1">
            <a:avLst/>
          </a:prstGeom>
          <a:noFill/>
          <a:ln w="12700" cap="sq">
            <a:solidFill>
              <a:srgbClr val="ADBACA"/>
            </a:solidFill>
            <a:round/>
            <a:headEnd/>
            <a:tailEnd/>
          </a:ln>
          <a:extLst>
            <a:ext uri="{909E8E84-426E-40DD-AFC4-6F175D3DCCD1}">
              <a14:hiddenFill xmlns:a14="http://schemas.microsoft.com/office/drawing/2010/main">
                <a:noFill/>
              </a14:hiddenFill>
            </a:ext>
          </a:extLst>
        </p:spPr>
      </p:cxnSp>
      <p:cxnSp>
        <p:nvCxnSpPr>
          <p:cNvPr id="29732" name="Connector 756"/>
          <p:cNvCxnSpPr>
            <a:cxnSpLocks noChangeShapeType="1"/>
          </p:cNvCxnSpPr>
          <p:nvPr/>
        </p:nvCxnSpPr>
        <p:spPr bwMode="auto">
          <a:xfrm rot="16200000" flipH="1">
            <a:off x="5009357" y="4488656"/>
            <a:ext cx="741362" cy="136525"/>
          </a:xfrm>
          <a:prstGeom prst="straightConnector1">
            <a:avLst/>
          </a:prstGeom>
          <a:noFill/>
          <a:ln w="12700" cap="sq">
            <a:solidFill>
              <a:srgbClr val="ADBACA"/>
            </a:solidFill>
            <a:round/>
            <a:headEnd/>
            <a:tailEnd/>
          </a:ln>
          <a:extLst>
            <a:ext uri="{909E8E84-426E-40DD-AFC4-6F175D3DCCD1}">
              <a14:hiddenFill xmlns:a14="http://schemas.microsoft.com/office/drawing/2010/main">
                <a:noFill/>
              </a14:hiddenFill>
            </a:ext>
          </a:extLst>
        </p:spPr>
      </p:cxnSp>
      <p:cxnSp>
        <p:nvCxnSpPr>
          <p:cNvPr id="29733" name="Connector 756"/>
          <p:cNvCxnSpPr>
            <a:cxnSpLocks noChangeShapeType="1"/>
          </p:cNvCxnSpPr>
          <p:nvPr/>
        </p:nvCxnSpPr>
        <p:spPr bwMode="auto">
          <a:xfrm rot="5400000">
            <a:off x="5174457" y="2504281"/>
            <a:ext cx="373062" cy="3175"/>
          </a:xfrm>
          <a:prstGeom prst="straightConnector1">
            <a:avLst/>
          </a:prstGeom>
          <a:noFill/>
          <a:ln w="12700" cap="sq">
            <a:solidFill>
              <a:srgbClr val="ADBACA"/>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pic>
        <p:nvPicPr>
          <p:cNvPr id="6146" name="图片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2075" y="354013"/>
            <a:ext cx="7481888"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矩形 6"/>
          <p:cNvSpPr>
            <a:spLocks noChangeArrowheads="1"/>
          </p:cNvSpPr>
          <p:nvPr/>
        </p:nvSpPr>
        <p:spPr bwMode="auto">
          <a:xfrm>
            <a:off x="0" y="4902200"/>
            <a:ext cx="12192000" cy="195580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6148" name="文本框 8"/>
          <p:cNvSpPr txBox="1">
            <a:spLocks noChangeArrowheads="1"/>
          </p:cNvSpPr>
          <p:nvPr/>
        </p:nvSpPr>
        <p:spPr bwMode="auto">
          <a:xfrm>
            <a:off x="0" y="1571625"/>
            <a:ext cx="1495425"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4400" b="1">
                <a:solidFill>
                  <a:srgbClr val="1C4885"/>
                </a:solidFill>
                <a:latin typeface="微软雅黑" panose="020B0503020204020204" pitchFamily="34" charset="-122"/>
                <a:ea typeface="微软雅黑" panose="020B0503020204020204" pitchFamily="34" charset="-122"/>
              </a:rPr>
              <a:t>1</a:t>
            </a:r>
            <a:endParaRPr lang="zh-CN" altLang="en-US" sz="34400" b="1">
              <a:solidFill>
                <a:srgbClr val="1C4885"/>
              </a:solidFill>
              <a:latin typeface="微软雅黑" panose="020B0503020204020204" pitchFamily="34" charset="-122"/>
              <a:ea typeface="微软雅黑" panose="020B0503020204020204" pitchFamily="34" charset="-122"/>
            </a:endParaRPr>
          </a:p>
        </p:txBody>
      </p:sp>
      <p:sp>
        <p:nvSpPr>
          <p:cNvPr id="6149" name="文本框 12"/>
          <p:cNvSpPr txBox="1">
            <a:spLocks noChangeArrowheads="1"/>
          </p:cNvSpPr>
          <p:nvPr/>
        </p:nvSpPr>
        <p:spPr bwMode="auto">
          <a:xfrm>
            <a:off x="2762250" y="3632200"/>
            <a:ext cx="39195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6000" b="1">
                <a:solidFill>
                  <a:srgbClr val="1C4885"/>
                </a:solidFill>
                <a:latin typeface="微软雅黑" panose="020B0503020204020204" pitchFamily="34" charset="-122"/>
                <a:ea typeface="微软雅黑" panose="020B0503020204020204" pitchFamily="34" charset="-122"/>
              </a:rPr>
              <a:t>导入案例</a:t>
            </a:r>
          </a:p>
        </p:txBody>
      </p:sp>
      <p:grpSp>
        <p:nvGrpSpPr>
          <p:cNvPr id="6150" name="组合 13"/>
          <p:cNvGrpSpPr>
            <a:grpSpLocks noChangeAspect="1"/>
          </p:cNvGrpSpPr>
          <p:nvPr/>
        </p:nvGrpSpPr>
        <p:grpSpPr bwMode="auto">
          <a:xfrm>
            <a:off x="6804025" y="3178175"/>
            <a:ext cx="5578475" cy="3481388"/>
            <a:chOff x="0" y="0"/>
            <a:chExt cx="5324473" cy="3322983"/>
          </a:xfrm>
        </p:grpSpPr>
        <p:pic>
          <p:nvPicPr>
            <p:cNvPr id="6153" name="图片 14"/>
            <p:cNvPicPr>
              <a:picLocks noChangeAspect="1" noChangeArrowheads="1"/>
            </p:cNvPicPr>
            <p:nvPr/>
          </p:nvPicPr>
          <p:blipFill>
            <a:blip r:embed="rId3">
              <a:extLst>
                <a:ext uri="{28A0092B-C50C-407E-A947-70E740481C1C}">
                  <a14:useLocalDpi xmlns:a14="http://schemas.microsoft.com/office/drawing/2010/main" val="0"/>
                </a:ext>
              </a:extLst>
            </a:blip>
            <a:srcRect b="52040"/>
            <a:stretch>
              <a:fillRect/>
            </a:stretch>
          </p:blipFill>
          <p:spPr bwMode="auto">
            <a:xfrm>
              <a:off x="6344" y="0"/>
              <a:ext cx="5318129" cy="164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图片 15"/>
            <p:cNvPicPr>
              <a:picLocks noChangeAspect="1" noChangeArrowheads="1"/>
            </p:cNvPicPr>
            <p:nvPr/>
          </p:nvPicPr>
          <p:blipFill>
            <a:blip r:embed="rId3">
              <a:extLst>
                <a:ext uri="{28A0092B-C50C-407E-A947-70E740481C1C}">
                  <a14:useLocalDpi xmlns:a14="http://schemas.microsoft.com/office/drawing/2010/main" val="0"/>
                </a:ext>
              </a:extLst>
            </a:blip>
            <a:srcRect t="50633" r="2628"/>
            <a:stretch>
              <a:fillRect/>
            </a:stretch>
          </p:blipFill>
          <p:spPr bwMode="auto">
            <a:xfrm>
              <a:off x="0" y="1632435"/>
              <a:ext cx="5178427" cy="169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51" name="矩形 16"/>
          <p:cNvSpPr>
            <a:spLocks noChangeArrowheads="1"/>
          </p:cNvSpPr>
          <p:nvPr/>
        </p:nvSpPr>
        <p:spPr bwMode="auto">
          <a:xfrm>
            <a:off x="2884488" y="5208588"/>
            <a:ext cx="6176962"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spcBef>
                <a:spcPct val="20000"/>
              </a:spcBef>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“走向</a:t>
            </a:r>
            <a:r>
              <a:rPr lang="zh-CN" altLang="zh-CN">
                <a:solidFill>
                  <a:schemeClr val="bg1"/>
                </a:solidFill>
                <a:latin typeface="微软雅黑" panose="020B0503020204020204" pitchFamily="34" charset="-122"/>
                <a:ea typeface="微软雅黑" panose="020B0503020204020204" pitchFamily="34" charset="-122"/>
              </a:rPr>
              <a:t>世界</a:t>
            </a:r>
            <a:r>
              <a:rPr lang="zh-CN" altLang="en-US">
                <a:solidFill>
                  <a:schemeClr val="bg1"/>
                </a:solidFill>
                <a:latin typeface="微软雅黑" panose="020B0503020204020204" pitchFamily="34" charset="-122"/>
                <a:ea typeface="微软雅黑" panose="020B0503020204020204" pitchFamily="34" charset="-122"/>
              </a:rPr>
              <a:t>的零售盛宴</a:t>
            </a:r>
            <a:r>
              <a:rPr lang="en-US" altLang="zh-CN">
                <a:solidFill>
                  <a:schemeClr val="bg1"/>
                </a:solidFill>
                <a:latin typeface="微软雅黑" panose="020B0503020204020204" pitchFamily="34" charset="-122"/>
                <a:ea typeface="微软雅黑" panose="020B0503020204020204" pitchFamily="34" charset="-122"/>
              </a:rPr>
              <a:t>——</a:t>
            </a:r>
            <a:r>
              <a:rPr lang="zh-CN" altLang="en-US">
                <a:solidFill>
                  <a:schemeClr val="bg1"/>
                </a:solidFill>
                <a:latin typeface="微软雅黑" panose="020B0503020204020204" pitchFamily="34" charset="-122"/>
                <a:ea typeface="微软雅黑" panose="020B0503020204020204" pitchFamily="34" charset="-122"/>
              </a:rPr>
              <a:t>双十一”</a:t>
            </a:r>
            <a:endParaRPr lang="en-US" altLang="zh-CN">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152" name="文本框 19"/>
          <p:cNvSpPr>
            <a:spLocks/>
          </p:cNvSpPr>
          <p:nvPr/>
        </p:nvSpPr>
        <p:spPr bwMode="auto">
          <a:xfrm>
            <a:off x="557213" y="4902200"/>
            <a:ext cx="2063750" cy="915988"/>
          </a:xfrm>
          <a:custGeom>
            <a:avLst/>
            <a:gdLst>
              <a:gd name="T0" fmla="*/ 687295 w 2064307"/>
              <a:gd name="T1" fmla="*/ 0 h 916126"/>
              <a:gd name="T2" fmla="*/ 1374593 w 2064307"/>
              <a:gd name="T3" fmla="*/ 0 h 916126"/>
              <a:gd name="T4" fmla="*/ 1374593 w 2064307"/>
              <a:gd name="T5" fmla="*/ 366834 h 916126"/>
              <a:gd name="T6" fmla="*/ 2057633 w 2064307"/>
              <a:gd name="T7" fmla="*/ 366834 h 916126"/>
              <a:gd name="T8" fmla="*/ 2057633 w 2064307"/>
              <a:gd name="T9" fmla="*/ 914470 h 916126"/>
              <a:gd name="T10" fmla="*/ 0 w 2064307"/>
              <a:gd name="T11" fmla="*/ 914470 h 916126"/>
              <a:gd name="T12" fmla="*/ 0 w 2064307"/>
              <a:gd name="T13" fmla="*/ 366834 h 916126"/>
              <a:gd name="T14" fmla="*/ 687295 w 2064307"/>
              <a:gd name="T15" fmla="*/ 366834 h 916126"/>
              <a:gd name="T16" fmla="*/ 687295 w 2064307"/>
              <a:gd name="T17" fmla="*/ 0 h 916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4307"/>
              <a:gd name="T28" fmla="*/ 0 h 916126"/>
              <a:gd name="T29" fmla="*/ 2064307 w 2064307"/>
              <a:gd name="T30" fmla="*/ 916126 h 9161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4307" h="916126">
                <a:moveTo>
                  <a:pt x="689525" y="0"/>
                </a:moveTo>
                <a:lnTo>
                  <a:pt x="1379051" y="0"/>
                </a:lnTo>
                <a:lnTo>
                  <a:pt x="1379051" y="367494"/>
                </a:lnTo>
                <a:lnTo>
                  <a:pt x="2064307" y="367494"/>
                </a:lnTo>
                <a:lnTo>
                  <a:pt x="2064307" y="916126"/>
                </a:lnTo>
                <a:lnTo>
                  <a:pt x="0" y="916126"/>
                </a:lnTo>
                <a:lnTo>
                  <a:pt x="0" y="367494"/>
                </a:lnTo>
                <a:lnTo>
                  <a:pt x="689525" y="367494"/>
                </a:lnTo>
                <a:lnTo>
                  <a:pt x="68952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文本框 10"/>
          <p:cNvSpPr txBox="1">
            <a:spLocks noChangeArrowheads="1"/>
          </p:cNvSpPr>
          <p:nvPr/>
        </p:nvSpPr>
        <p:spPr bwMode="auto">
          <a:xfrm>
            <a:off x="174625" y="220663"/>
            <a:ext cx="10764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dirty="0">
                <a:latin typeface="微软雅黑" panose="020B0503020204020204" pitchFamily="34" charset="-122"/>
                <a:ea typeface="微软雅黑" panose="020B0503020204020204" pitchFamily="34" charset="-122"/>
              </a:rPr>
              <a:t>任务二相关知识</a:t>
            </a:r>
            <a:r>
              <a:rPr lang="en-US" altLang="zh-CN" sz="2400" b="1" dirty="0">
                <a:latin typeface="微软雅黑" panose="020B0503020204020204" pitchFamily="34" charset="-122"/>
                <a:ea typeface="微软雅黑" panose="020B0503020204020204" pitchFamily="34" charset="-122"/>
              </a:rPr>
              <a:t>——3</a:t>
            </a:r>
            <a:r>
              <a:rPr lang="zh-CN" altLang="en-US" sz="2400" b="1" dirty="0">
                <a:latin typeface="微软雅黑" panose="020B0503020204020204" pitchFamily="34" charset="-122"/>
                <a:ea typeface="微软雅黑" panose="020B0503020204020204" pitchFamily="34" charset="-122"/>
              </a:rPr>
              <a:t>、典型</a:t>
            </a:r>
            <a:r>
              <a:rPr lang="en-US" altLang="en-US" sz="2400" b="1" dirty="0">
                <a:latin typeface="微软雅黑" panose="020B0503020204020204" pitchFamily="34" charset="-122"/>
                <a:ea typeface="微软雅黑" panose="020B0503020204020204" pitchFamily="34" charset="-122"/>
              </a:rPr>
              <a:t>B2C</a:t>
            </a:r>
            <a:r>
              <a:rPr lang="zh-CN" altLang="en-US" sz="2400" b="1" dirty="0">
                <a:latin typeface="微软雅黑" panose="020B0503020204020204" pitchFamily="34" charset="-122"/>
                <a:ea typeface="微软雅黑" panose="020B0503020204020204" pitchFamily="34" charset="-122"/>
              </a:rPr>
              <a:t>电子商务案例分析</a:t>
            </a:r>
          </a:p>
        </p:txBody>
      </p:sp>
      <p:sp>
        <p:nvSpPr>
          <p:cNvPr id="30723"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pic>
        <p:nvPicPr>
          <p:cNvPr id="30724" name="图片 41" descr="http://pic.qiantucdn.com/58pic/18/13/49/58H58PIC4F3_1024.jpg"/>
          <p:cNvPicPr>
            <a:picLocks noChangeAspect="1" noChangeArrowheads="1"/>
          </p:cNvPicPr>
          <p:nvPr/>
        </p:nvPicPr>
        <p:blipFill>
          <a:blip r:embed="rId2">
            <a:extLst>
              <a:ext uri="{28A0092B-C50C-407E-A947-70E740481C1C}">
                <a14:useLocalDpi xmlns:a14="http://schemas.microsoft.com/office/drawing/2010/main" val="0"/>
              </a:ext>
            </a:extLst>
          </a:blip>
          <a:srcRect l="4698" t="16887" r="82585" b="63763"/>
          <a:stretch>
            <a:fillRect/>
          </a:stretch>
        </p:blipFill>
        <p:spPr bwMode="auto">
          <a:xfrm>
            <a:off x="1790700" y="13843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矩形 6"/>
          <p:cNvSpPr>
            <a:spLocks noChangeArrowheads="1"/>
          </p:cNvSpPr>
          <p:nvPr/>
        </p:nvSpPr>
        <p:spPr bwMode="auto">
          <a:xfrm>
            <a:off x="4419600" y="1504950"/>
            <a:ext cx="6375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a:lnSpc>
                <a:spcPct val="150000"/>
              </a:lnSpc>
              <a:spcBef>
                <a:spcPct val="0"/>
              </a:spcBef>
              <a:buFontTx/>
              <a:buNone/>
            </a:pPr>
            <a:r>
              <a:rPr lang="zh-CN" altLang="en-US" sz="1800">
                <a:latin typeface="微软雅黑" panose="020B0503020204020204" pitchFamily="34" charset="-122"/>
                <a:ea typeface="微软雅黑" panose="020B0503020204020204" pitchFamily="34" charset="-122"/>
              </a:rPr>
              <a:t>“天猫”（</a:t>
            </a:r>
            <a:r>
              <a:rPr lang="en-US" altLang="zh-CN" sz="1800">
                <a:latin typeface="微软雅黑" panose="020B0503020204020204" pitchFamily="34" charset="-122"/>
                <a:ea typeface="微软雅黑" panose="020B0503020204020204" pitchFamily="34" charset="-122"/>
              </a:rPr>
              <a:t>tmall.com</a:t>
            </a:r>
            <a:r>
              <a:rPr lang="zh-CN" altLang="en-US" sz="1800">
                <a:latin typeface="微软雅黑" panose="020B0503020204020204" pitchFamily="34" charset="-122"/>
                <a:ea typeface="微软雅黑" panose="020B0503020204020204" pitchFamily="34" charset="-122"/>
              </a:rPr>
              <a:t>）（英文：</a:t>
            </a:r>
            <a:r>
              <a:rPr lang="en-US" altLang="zh-CN" sz="1800">
                <a:latin typeface="微软雅黑" panose="020B0503020204020204" pitchFamily="34" charset="-122"/>
                <a:ea typeface="微软雅黑" panose="020B0503020204020204" pitchFamily="34" charset="-122"/>
              </a:rPr>
              <a:t>TMALL</a:t>
            </a:r>
            <a:r>
              <a:rPr lang="zh-CN" altLang="en-US" sz="1800">
                <a:latin typeface="微软雅黑" panose="020B0503020204020204" pitchFamily="34" charset="-122"/>
                <a:ea typeface="微软雅黑" panose="020B0503020204020204" pitchFamily="34" charset="-122"/>
              </a:rPr>
              <a:t>，亦称淘宝商城、天猫商城）原名淘宝商城，是一个综合性购物网站。</a:t>
            </a:r>
            <a:endParaRPr lang="en-US" altLang="zh-CN" sz="1800">
              <a:latin typeface="微软雅黑" panose="020B0503020204020204" pitchFamily="34" charset="-122"/>
              <a:ea typeface="微软雅黑" panose="020B0503020204020204" pitchFamily="34" charset="-122"/>
            </a:endParaRPr>
          </a:p>
          <a:p>
            <a:pPr algn="just">
              <a:lnSpc>
                <a:spcPct val="150000"/>
              </a:lnSpc>
              <a:spcBef>
                <a:spcPct val="0"/>
              </a:spcBef>
              <a:buFontTx/>
              <a:buNone/>
            </a:pPr>
            <a:r>
              <a:rPr lang="zh-CN" altLang="en-US" sz="1800">
                <a:latin typeface="微软雅黑" panose="020B0503020204020204" pitchFamily="34" charset="-122"/>
                <a:ea typeface="微软雅黑" panose="020B0503020204020204" pitchFamily="34" charset="-122"/>
              </a:rPr>
              <a:t>天猫是阿里巴巴集团全新打造的</a:t>
            </a:r>
            <a:r>
              <a:rPr lang="en-US" altLang="zh-CN" sz="1800">
                <a:latin typeface="微软雅黑" panose="020B0503020204020204" pitchFamily="34" charset="-122"/>
                <a:ea typeface="微软雅黑" panose="020B0503020204020204" pitchFamily="34" charset="-122"/>
              </a:rPr>
              <a:t>B2C</a:t>
            </a:r>
            <a:r>
              <a:rPr lang="zh-CN" altLang="en-US" sz="1800">
                <a:latin typeface="微软雅黑" panose="020B0503020204020204" pitchFamily="34" charset="-122"/>
                <a:ea typeface="微软雅黑" panose="020B0503020204020204" pitchFamily="34" charset="-122"/>
              </a:rPr>
              <a:t>电子商务平台。其整合数千家品牌商、生产商，为商家和消费者提供一站式解决方案。</a:t>
            </a:r>
          </a:p>
          <a:p>
            <a:pPr>
              <a:lnSpc>
                <a:spcPct val="100000"/>
              </a:lnSpc>
              <a:spcBef>
                <a:spcPct val="0"/>
              </a:spcBef>
              <a:buFontTx/>
              <a:buNone/>
            </a:pPr>
            <a:endParaRPr lang="zh-CN" altLang="en-US" sz="1800">
              <a:latin typeface="微软雅黑" panose="020B0503020204020204" pitchFamily="34" charset="-122"/>
              <a:ea typeface="微软雅黑" panose="020B0503020204020204" pitchFamily="34" charset="-122"/>
            </a:endParaRPr>
          </a:p>
        </p:txBody>
      </p:sp>
      <p:pic>
        <p:nvPicPr>
          <p:cNvPr id="30726" name="Picture 3" descr="图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000500"/>
            <a:ext cx="20193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矩形 9"/>
          <p:cNvSpPr>
            <a:spLocks noChangeArrowheads="1"/>
          </p:cNvSpPr>
          <p:nvPr/>
        </p:nvSpPr>
        <p:spPr bwMode="auto">
          <a:xfrm>
            <a:off x="4533900" y="3884613"/>
            <a:ext cx="6299200"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a:lnSpc>
                <a:spcPct val="150000"/>
              </a:lnSpc>
              <a:spcBef>
                <a:spcPct val="0"/>
              </a:spcBef>
              <a:buFontTx/>
              <a:buNone/>
            </a:pPr>
            <a:r>
              <a:rPr lang="zh-CN" altLang="en-US" sz="1800">
                <a:latin typeface="微软雅黑" panose="020B0503020204020204" pitchFamily="34" charset="-122"/>
                <a:ea typeface="微软雅黑" panose="020B0503020204020204" pitchFamily="34" charset="-122"/>
              </a:rPr>
              <a:t>京东（</a:t>
            </a:r>
            <a:r>
              <a:rPr lang="en-US" altLang="en-US" sz="1800">
                <a:latin typeface="微软雅黑" panose="020B0503020204020204" pitchFamily="34" charset="-122"/>
                <a:ea typeface="微软雅黑" panose="020B0503020204020204" pitchFamily="34" charset="-122"/>
              </a:rPr>
              <a:t>jd.com</a:t>
            </a:r>
            <a:r>
              <a:rPr lang="zh-CN" altLang="en-US" sz="1800">
                <a:latin typeface="微软雅黑" panose="020B0503020204020204" pitchFamily="34" charset="-122"/>
                <a:ea typeface="微软雅黑" panose="020B0503020204020204" pitchFamily="34" charset="-122"/>
              </a:rPr>
              <a:t>）是中国的综合网络零售商，是中国电子商务领域受消费者欢迎和具有影响力的电子商务网站之一，在线销售家电、数码通信、计算机、家居百货、服装服饰、母婴用品、图书、食品、在线旅游等</a:t>
            </a:r>
            <a:r>
              <a:rPr lang="en-US" altLang="en-US" sz="1800">
                <a:latin typeface="微软雅黑" panose="020B0503020204020204" pitchFamily="34" charset="-122"/>
                <a:ea typeface="微软雅黑" panose="020B0503020204020204" pitchFamily="34" charset="-122"/>
              </a:rPr>
              <a:t>12</a:t>
            </a:r>
            <a:r>
              <a:rPr lang="zh-CN" altLang="en-US" sz="1800">
                <a:latin typeface="微软雅黑" panose="020B0503020204020204" pitchFamily="34" charset="-122"/>
                <a:ea typeface="微软雅黑" panose="020B0503020204020204" pitchFamily="34" charset="-122"/>
              </a:rPr>
              <a:t>大类数万个品牌的百万种优质商品。</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10"/>
          <p:cNvSpPr txBox="1">
            <a:spLocks noChangeArrowheads="1"/>
          </p:cNvSpPr>
          <p:nvPr/>
        </p:nvSpPr>
        <p:spPr bwMode="auto">
          <a:xfrm>
            <a:off x="174625" y="220663"/>
            <a:ext cx="11210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dirty="0">
                <a:latin typeface="微软雅黑" panose="020B0503020204020204" pitchFamily="34" charset="-122"/>
                <a:ea typeface="微软雅黑" panose="020B0503020204020204" pitchFamily="34" charset="-122"/>
                <a:sym typeface="Arial" panose="020B0604020202020204" pitchFamily="34" charset="0"/>
              </a:rPr>
              <a:t>任务实施：</a:t>
            </a:r>
            <a:r>
              <a:rPr lang="en-US" altLang="zh-CN" sz="2400" b="1" dirty="0">
                <a:latin typeface="微软雅黑" panose="020B0503020204020204" pitchFamily="34" charset="-122"/>
                <a:ea typeface="微软雅黑" panose="020B0503020204020204" pitchFamily="34" charset="-122"/>
              </a:rPr>
              <a:t>B2C</a:t>
            </a:r>
            <a:r>
              <a:rPr lang="zh-CN" altLang="zh-CN" sz="2400" b="1" dirty="0">
                <a:latin typeface="微软雅黑" panose="020B0503020204020204" pitchFamily="34" charset="-122"/>
                <a:ea typeface="微软雅黑" panose="020B0503020204020204" pitchFamily="34" charset="-122"/>
              </a:rPr>
              <a:t>电子商务</a:t>
            </a:r>
            <a:r>
              <a:rPr lang="zh-CN" altLang="en-US" sz="2400" b="1" dirty="0">
                <a:latin typeface="微软雅黑" panose="020B0503020204020204" pitchFamily="34" charset="-122"/>
                <a:ea typeface="微软雅黑" panose="020B0503020204020204" pitchFamily="34" charset="-122"/>
              </a:rPr>
              <a:t>模式分析</a:t>
            </a:r>
          </a:p>
        </p:txBody>
      </p:sp>
      <p:sp>
        <p:nvSpPr>
          <p:cNvPr id="31747"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1748" name="半闭框 4"/>
          <p:cNvSpPr>
            <a:spLocks/>
          </p:cNvSpPr>
          <p:nvPr/>
        </p:nvSpPr>
        <p:spPr bwMode="auto">
          <a:xfrm rot="10800000">
            <a:off x="4922838" y="5360988"/>
            <a:ext cx="433387" cy="412750"/>
          </a:xfrm>
          <a:custGeom>
            <a:avLst/>
            <a:gdLst>
              <a:gd name="T0" fmla="*/ 0 w 434745"/>
              <a:gd name="T1" fmla="*/ 0 h 340467"/>
              <a:gd name="T2" fmla="*/ 418726 w 434745"/>
              <a:gd name="T3" fmla="*/ 0 h 340467"/>
              <a:gd name="T4" fmla="*/ 303075 w 434745"/>
              <a:gd name="T5" fmla="*/ 293830 h 340467"/>
              <a:gd name="T6" fmla="*/ 109306 w 434745"/>
              <a:gd name="T7" fmla="*/ 293830 h 340467"/>
              <a:gd name="T8" fmla="*/ 109306 w 434745"/>
              <a:gd name="T9" fmla="*/ 786147 h 340467"/>
              <a:gd name="T10" fmla="*/ 0 w 434745"/>
              <a:gd name="T11" fmla="*/ 1063862 h 340467"/>
              <a:gd name="T12" fmla="*/ 0 w 434745"/>
              <a:gd name="T13" fmla="*/ 0 h 340467"/>
              <a:gd name="T14" fmla="*/ 0 60000 65536"/>
              <a:gd name="T15" fmla="*/ 0 60000 65536"/>
              <a:gd name="T16" fmla="*/ 0 60000 65536"/>
              <a:gd name="T17" fmla="*/ 0 60000 65536"/>
              <a:gd name="T18" fmla="*/ 0 60000 65536"/>
              <a:gd name="T19" fmla="*/ 0 60000 65536"/>
              <a:gd name="T20" fmla="*/ 0 60000 65536"/>
              <a:gd name="T21" fmla="*/ 0 w 434745"/>
              <a:gd name="T22" fmla="*/ 0 h 340467"/>
              <a:gd name="T23" fmla="*/ 434745 w 434745"/>
              <a:gd name="T24" fmla="*/ 340467 h 3404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4745" h="340467">
                <a:moveTo>
                  <a:pt x="0" y="0"/>
                </a:moveTo>
                <a:lnTo>
                  <a:pt x="434745" y="0"/>
                </a:lnTo>
                <a:lnTo>
                  <a:pt x="314673" y="94034"/>
                </a:lnTo>
                <a:lnTo>
                  <a:pt x="113488" y="94034"/>
                </a:lnTo>
                <a:lnTo>
                  <a:pt x="113488" y="251590"/>
                </a:lnTo>
                <a:lnTo>
                  <a:pt x="0" y="340467"/>
                </a:lnTo>
                <a:lnTo>
                  <a:pt x="0" y="0"/>
                </a:lnTo>
                <a:close/>
              </a:path>
            </a:pathLst>
          </a:custGeom>
          <a:solidFill>
            <a:srgbClr val="1C488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1749" name="半闭框 5"/>
          <p:cNvSpPr>
            <a:spLocks/>
          </p:cNvSpPr>
          <p:nvPr/>
        </p:nvSpPr>
        <p:spPr bwMode="auto">
          <a:xfrm rot="10800000">
            <a:off x="4984750" y="5389563"/>
            <a:ext cx="563563" cy="536575"/>
          </a:xfrm>
          <a:custGeom>
            <a:avLst/>
            <a:gdLst>
              <a:gd name="T0" fmla="*/ 0 w 564153"/>
              <a:gd name="T1" fmla="*/ 0 h 441812"/>
              <a:gd name="T2" fmla="*/ 557114 w 564153"/>
              <a:gd name="T3" fmla="*/ 0 h 441812"/>
              <a:gd name="T4" fmla="*/ 403245 w 564153"/>
              <a:gd name="T5" fmla="*/ 397519 h 441812"/>
              <a:gd name="T6" fmla="*/ 145431 w 564153"/>
              <a:gd name="T7" fmla="*/ 397519 h 441812"/>
              <a:gd name="T8" fmla="*/ 145431 w 564153"/>
              <a:gd name="T9" fmla="*/ 1063565 h 441812"/>
              <a:gd name="T10" fmla="*/ 0 w 564153"/>
              <a:gd name="T11" fmla="*/ 1439279 h 441812"/>
              <a:gd name="T12" fmla="*/ 0 w 564153"/>
              <a:gd name="T13" fmla="*/ 0 h 441812"/>
              <a:gd name="T14" fmla="*/ 0 60000 65536"/>
              <a:gd name="T15" fmla="*/ 0 60000 65536"/>
              <a:gd name="T16" fmla="*/ 0 60000 65536"/>
              <a:gd name="T17" fmla="*/ 0 60000 65536"/>
              <a:gd name="T18" fmla="*/ 0 60000 65536"/>
              <a:gd name="T19" fmla="*/ 0 60000 65536"/>
              <a:gd name="T20" fmla="*/ 0 60000 65536"/>
              <a:gd name="T21" fmla="*/ 0 w 564153"/>
              <a:gd name="T22" fmla="*/ 0 h 441812"/>
              <a:gd name="T23" fmla="*/ 564153 w 564153"/>
              <a:gd name="T24" fmla="*/ 441812 h 4418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4153" h="441812">
                <a:moveTo>
                  <a:pt x="0" y="0"/>
                </a:moveTo>
                <a:lnTo>
                  <a:pt x="564153" y="0"/>
                </a:lnTo>
                <a:lnTo>
                  <a:pt x="408340" y="122024"/>
                </a:lnTo>
                <a:lnTo>
                  <a:pt x="147269" y="122024"/>
                </a:lnTo>
                <a:lnTo>
                  <a:pt x="147269" y="326479"/>
                </a:lnTo>
                <a:lnTo>
                  <a:pt x="0" y="441812"/>
                </a:lnTo>
                <a:lnTo>
                  <a:pt x="0" y="0"/>
                </a:lnTo>
                <a:close/>
              </a:path>
            </a:pathLst>
          </a:custGeom>
          <a:solidFill>
            <a:srgbClr val="ADBACA"/>
          </a:solidFill>
          <a:ln w="12700">
            <a:solidFill>
              <a:srgbClr val="ADBACA"/>
            </a:solidFill>
            <a:round/>
            <a:headEnd/>
            <a:tailEnd/>
          </a:ln>
        </p:spPr>
        <p:txBody>
          <a:bodyPr anchor="ctr"/>
          <a:lstStyle/>
          <a:p>
            <a:endParaRPr lang="zh-CN" altLang="en-US"/>
          </a:p>
        </p:txBody>
      </p:sp>
      <p:sp>
        <p:nvSpPr>
          <p:cNvPr id="31750" name="矩形 6"/>
          <p:cNvSpPr>
            <a:spLocks noChangeArrowheads="1"/>
          </p:cNvSpPr>
          <p:nvPr/>
        </p:nvSpPr>
        <p:spPr bwMode="auto">
          <a:xfrm>
            <a:off x="588963" y="2078038"/>
            <a:ext cx="4551362"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a:lnSpc>
                <a:spcPct val="150000"/>
              </a:lnSpc>
              <a:buFont typeface="Arial" panose="020B0604020202020204" pitchFamily="34" charset="0"/>
              <a:buNone/>
            </a:pPr>
            <a:r>
              <a:rPr lang="zh-CN" altLang="en-US" sz="1600">
                <a:solidFill>
                  <a:srgbClr val="445469"/>
                </a:solidFill>
                <a:latin typeface="微软雅黑" panose="020B0503020204020204" pitchFamily="34" charset="-122"/>
                <a:ea typeface="微软雅黑" panose="020B0503020204020204" pitchFamily="34" charset="-122"/>
              </a:rPr>
              <a:t>       本任务的实施主要围绕任务描述中的相关问题展开，具体包括通过购物体验了解</a:t>
            </a:r>
            <a:r>
              <a:rPr lang="en-US" altLang="en-US" sz="1600">
                <a:solidFill>
                  <a:srgbClr val="445469"/>
                </a:solidFill>
                <a:latin typeface="微软雅黑" panose="020B0503020204020204" pitchFamily="34" charset="-122"/>
                <a:ea typeface="微软雅黑" panose="020B0503020204020204" pitchFamily="34" charset="-122"/>
              </a:rPr>
              <a:t>B2C</a:t>
            </a:r>
            <a:r>
              <a:rPr lang="zh-CN" altLang="en-US" sz="1600">
                <a:solidFill>
                  <a:srgbClr val="445469"/>
                </a:solidFill>
                <a:latin typeface="微软雅黑" panose="020B0503020204020204" pitchFamily="34" charset="-122"/>
                <a:ea typeface="微软雅黑" panose="020B0503020204020204" pitchFamily="34" charset="-122"/>
              </a:rPr>
              <a:t>电子商务网站的功能架构、业务流程、商业（赢利）模式等；了解不同</a:t>
            </a:r>
            <a:r>
              <a:rPr lang="en-US" altLang="en-US" sz="1600">
                <a:solidFill>
                  <a:srgbClr val="445469"/>
                </a:solidFill>
                <a:latin typeface="微软雅黑" panose="020B0503020204020204" pitchFamily="34" charset="-122"/>
                <a:ea typeface="微软雅黑" panose="020B0503020204020204" pitchFamily="34" charset="-122"/>
              </a:rPr>
              <a:t>B2C</a:t>
            </a:r>
            <a:r>
              <a:rPr lang="zh-CN" altLang="en-US" sz="1600">
                <a:solidFill>
                  <a:srgbClr val="445469"/>
                </a:solidFill>
                <a:latin typeface="微软雅黑" panose="020B0503020204020204" pitchFamily="34" charset="-122"/>
                <a:ea typeface="微软雅黑" panose="020B0503020204020204" pitchFamily="34" charset="-122"/>
              </a:rPr>
              <a:t>平台的区别与特色；以及</a:t>
            </a:r>
            <a:r>
              <a:rPr lang="en-US" altLang="en-US" sz="1600">
                <a:solidFill>
                  <a:srgbClr val="445469"/>
                </a:solidFill>
                <a:latin typeface="微软雅黑" panose="020B0503020204020204" pitchFamily="34" charset="-122"/>
                <a:ea typeface="微软雅黑" panose="020B0503020204020204" pitchFamily="34" charset="-122"/>
              </a:rPr>
              <a:t>B2C</a:t>
            </a:r>
            <a:r>
              <a:rPr lang="zh-CN" altLang="en-US" sz="1600">
                <a:solidFill>
                  <a:srgbClr val="445469"/>
                </a:solidFill>
                <a:latin typeface="微软雅黑" panose="020B0503020204020204" pitchFamily="34" charset="-122"/>
                <a:ea typeface="微软雅黑" panose="020B0503020204020204" pitchFamily="34" charset="-122"/>
              </a:rPr>
              <a:t>电子商务未来发展趋势。</a:t>
            </a:r>
            <a:endParaRPr lang="en-US" altLang="zh-CN" sz="1600">
              <a:solidFill>
                <a:srgbClr val="445469"/>
              </a:solidFill>
              <a:latin typeface="微软雅黑" panose="020B0503020204020204" pitchFamily="34" charset="-122"/>
              <a:ea typeface="微软雅黑" panose="020B0503020204020204" pitchFamily="34" charset="-122"/>
            </a:endParaRPr>
          </a:p>
          <a:p>
            <a:pPr algn="just">
              <a:lnSpc>
                <a:spcPct val="150000"/>
              </a:lnSpc>
              <a:buFont typeface="Arial" panose="020B0604020202020204" pitchFamily="34" charset="0"/>
              <a:buNone/>
            </a:pPr>
            <a:r>
              <a:rPr lang="zh-CN" altLang="en-US" sz="1600">
                <a:solidFill>
                  <a:srgbClr val="445469"/>
                </a:solidFill>
                <a:latin typeface="微软雅黑" panose="020B0503020204020204" pitchFamily="34" charset="-122"/>
                <a:ea typeface="微软雅黑" panose="020B0503020204020204" pitchFamily="34" charset="-122"/>
              </a:rPr>
              <a:t>        最终形成的成果可以以右方表格的形式进行归纳记录。</a:t>
            </a:r>
            <a:endParaRPr lang="zh-CN" altLang="zh-CN" sz="1600">
              <a:solidFill>
                <a:srgbClr val="445469"/>
              </a:solidFill>
              <a:latin typeface="微软雅黑" panose="020B0503020204020204" pitchFamily="34" charset="-122"/>
              <a:ea typeface="微软雅黑" panose="020B0503020204020204" pitchFamily="34" charset="-122"/>
            </a:endParaRPr>
          </a:p>
        </p:txBody>
      </p:sp>
      <p:sp>
        <p:nvSpPr>
          <p:cNvPr id="31751" name="矩形 9"/>
          <p:cNvSpPr>
            <a:spLocks noChangeArrowheads="1"/>
          </p:cNvSpPr>
          <p:nvPr/>
        </p:nvSpPr>
        <p:spPr bwMode="auto">
          <a:xfrm>
            <a:off x="588963" y="1479550"/>
            <a:ext cx="4551362" cy="481013"/>
          </a:xfrm>
          <a:prstGeom prst="rect">
            <a:avLst/>
          </a:prstGeom>
          <a:solidFill>
            <a:srgbClr val="4886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1752" name="TextBox 13"/>
          <p:cNvSpPr txBox="1">
            <a:spLocks noChangeArrowheads="1"/>
          </p:cNvSpPr>
          <p:nvPr/>
        </p:nvSpPr>
        <p:spPr bwMode="auto">
          <a:xfrm>
            <a:off x="588963" y="1597025"/>
            <a:ext cx="45513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任务实施方法</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半闭框 4"/>
          <p:cNvSpPr>
            <a:spLocks/>
          </p:cNvSpPr>
          <p:nvPr/>
        </p:nvSpPr>
        <p:spPr bwMode="auto">
          <a:xfrm>
            <a:off x="6197196" y="1034462"/>
            <a:ext cx="433387" cy="411634"/>
          </a:xfrm>
          <a:custGeom>
            <a:avLst/>
            <a:gdLst>
              <a:gd name="T0" fmla="*/ 0 w 434745"/>
              <a:gd name="T1" fmla="*/ 0 h 340467"/>
              <a:gd name="T2" fmla="*/ 426660 w 434745"/>
              <a:gd name="T3" fmla="*/ 0 h 340467"/>
              <a:gd name="T4" fmla="*/ 308820 w 434745"/>
              <a:gd name="T5" fmla="*/ 92811 h 340467"/>
              <a:gd name="T6" fmla="*/ 111379 w 434745"/>
              <a:gd name="T7" fmla="*/ 92811 h 340467"/>
              <a:gd name="T8" fmla="*/ 111379 w 434745"/>
              <a:gd name="T9" fmla="*/ 248318 h 340467"/>
              <a:gd name="T10" fmla="*/ 0 w 434745"/>
              <a:gd name="T11" fmla="*/ 336039 h 340467"/>
              <a:gd name="T12" fmla="*/ 0 w 434745"/>
              <a:gd name="T13" fmla="*/ 0 h 3404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4745" h="340467">
                <a:moveTo>
                  <a:pt x="0" y="0"/>
                </a:moveTo>
                <a:lnTo>
                  <a:pt x="434745" y="0"/>
                </a:lnTo>
                <a:lnTo>
                  <a:pt x="314673" y="94034"/>
                </a:lnTo>
                <a:lnTo>
                  <a:pt x="113488" y="94034"/>
                </a:lnTo>
                <a:lnTo>
                  <a:pt x="113488" y="251590"/>
                </a:lnTo>
                <a:lnTo>
                  <a:pt x="0" y="340467"/>
                </a:lnTo>
                <a:lnTo>
                  <a:pt x="0" y="0"/>
                </a:lnTo>
                <a:close/>
              </a:path>
            </a:pathLst>
          </a:custGeom>
          <a:solidFill>
            <a:srgbClr val="1C4885"/>
          </a:solidFill>
          <a:ln>
            <a:noFill/>
          </a:ln>
          <a:scene3d>
            <a:camera prst="orthographicFront">
              <a:rot lat="0" lon="0" rev="0"/>
            </a:camera>
            <a:lightRig rig="threePt" dir="t"/>
          </a:scene3d>
          <a:sp3d/>
        </p:spPr>
        <p:txBody>
          <a:bodyPr anchor="ctr"/>
          <a:lstStyle/>
          <a:p>
            <a:pPr>
              <a:defRPr/>
            </a:pPr>
            <a:endParaRPr lang="zh-CN" altLang="en-US"/>
          </a:p>
        </p:txBody>
      </p:sp>
      <p:sp>
        <p:nvSpPr>
          <p:cNvPr id="11" name="半闭框 5"/>
          <p:cNvSpPr>
            <a:spLocks/>
          </p:cNvSpPr>
          <p:nvPr/>
        </p:nvSpPr>
        <p:spPr bwMode="auto">
          <a:xfrm>
            <a:off x="5998450" y="854842"/>
            <a:ext cx="563563" cy="536662"/>
          </a:xfrm>
          <a:custGeom>
            <a:avLst/>
            <a:gdLst>
              <a:gd name="T0" fmla="*/ 0 w 564153"/>
              <a:gd name="T1" fmla="*/ 0 h 441812"/>
              <a:gd name="T2" fmla="*/ 560622 w 564153"/>
              <a:gd name="T3" fmla="*/ 0 h 441812"/>
              <a:gd name="T4" fmla="*/ 405784 w 564153"/>
              <a:gd name="T5" fmla="*/ 123859 h 441812"/>
              <a:gd name="T6" fmla="*/ 146347 w 564153"/>
              <a:gd name="T7" fmla="*/ 123859 h 441812"/>
              <a:gd name="T8" fmla="*/ 146347 w 564153"/>
              <a:gd name="T9" fmla="*/ 331387 h 441812"/>
              <a:gd name="T10" fmla="*/ 0 w 564153"/>
              <a:gd name="T11" fmla="*/ 448453 h 441812"/>
              <a:gd name="T12" fmla="*/ 0 w 564153"/>
              <a:gd name="T13" fmla="*/ 0 h 4418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4153" h="441812">
                <a:moveTo>
                  <a:pt x="0" y="0"/>
                </a:moveTo>
                <a:lnTo>
                  <a:pt x="564153" y="0"/>
                </a:lnTo>
                <a:lnTo>
                  <a:pt x="408340" y="122024"/>
                </a:lnTo>
                <a:lnTo>
                  <a:pt x="147269" y="122024"/>
                </a:lnTo>
                <a:lnTo>
                  <a:pt x="147269" y="326479"/>
                </a:lnTo>
                <a:lnTo>
                  <a:pt x="0" y="441812"/>
                </a:lnTo>
                <a:lnTo>
                  <a:pt x="0" y="0"/>
                </a:lnTo>
                <a:close/>
              </a:path>
            </a:pathLst>
          </a:custGeom>
          <a:solidFill>
            <a:srgbClr val="ADBACA"/>
          </a:solidFill>
          <a:ln w="12700" cap="flat" cmpd="sng">
            <a:solidFill>
              <a:srgbClr val="ADBACA"/>
            </a:solidFill>
            <a:round/>
            <a:headEnd/>
            <a:tailEnd/>
          </a:ln>
          <a:scene3d>
            <a:camera prst="orthographicFront">
              <a:rot lat="0" lon="0" rev="0"/>
            </a:camera>
            <a:lightRig rig="threePt" dir="t"/>
          </a:scene3d>
          <a:sp3d/>
        </p:spPr>
        <p:txBody>
          <a:bodyPr anchor="ctr"/>
          <a:lstStyle/>
          <a:p>
            <a:pPr>
              <a:defRPr/>
            </a:pPr>
            <a:endParaRPr lang="zh-CN" altLang="en-US"/>
          </a:p>
        </p:txBody>
      </p:sp>
      <p:graphicFrame>
        <p:nvGraphicFramePr>
          <p:cNvPr id="13" name="表格 12"/>
          <p:cNvGraphicFramePr>
            <a:graphicFrameLocks noGrp="1"/>
          </p:cNvGraphicFramePr>
          <p:nvPr/>
        </p:nvGraphicFramePr>
        <p:xfrm>
          <a:off x="6373813" y="1241425"/>
          <a:ext cx="5184775" cy="2593974"/>
        </p:xfrm>
        <a:graphic>
          <a:graphicData uri="http://schemas.openxmlformats.org/drawingml/2006/table">
            <a:tbl>
              <a:tblPr/>
              <a:tblGrid>
                <a:gridCol w="534483">
                  <a:extLst>
                    <a:ext uri="{9D8B030D-6E8A-4147-A177-3AD203B41FA5}">
                      <a16:colId xmlns:a16="http://schemas.microsoft.com/office/drawing/2014/main" val="20000"/>
                    </a:ext>
                  </a:extLst>
                </a:gridCol>
                <a:gridCol w="1822516">
                  <a:extLst>
                    <a:ext uri="{9D8B030D-6E8A-4147-A177-3AD203B41FA5}">
                      <a16:colId xmlns:a16="http://schemas.microsoft.com/office/drawing/2014/main" val="20001"/>
                    </a:ext>
                  </a:extLst>
                </a:gridCol>
                <a:gridCol w="738312">
                  <a:extLst>
                    <a:ext uri="{9D8B030D-6E8A-4147-A177-3AD203B41FA5}">
                      <a16:colId xmlns:a16="http://schemas.microsoft.com/office/drawing/2014/main" val="20002"/>
                    </a:ext>
                  </a:extLst>
                </a:gridCol>
                <a:gridCol w="738312">
                  <a:extLst>
                    <a:ext uri="{9D8B030D-6E8A-4147-A177-3AD203B41FA5}">
                      <a16:colId xmlns:a16="http://schemas.microsoft.com/office/drawing/2014/main" val="20003"/>
                    </a:ext>
                  </a:extLst>
                </a:gridCol>
                <a:gridCol w="738312">
                  <a:extLst>
                    <a:ext uri="{9D8B030D-6E8A-4147-A177-3AD203B41FA5}">
                      <a16:colId xmlns:a16="http://schemas.microsoft.com/office/drawing/2014/main" val="20004"/>
                    </a:ext>
                  </a:extLst>
                </a:gridCol>
                <a:gridCol w="612840">
                  <a:extLst>
                    <a:ext uri="{9D8B030D-6E8A-4147-A177-3AD203B41FA5}">
                      <a16:colId xmlns:a16="http://schemas.microsoft.com/office/drawing/2014/main" val="20005"/>
                    </a:ext>
                  </a:extLst>
                </a:gridCol>
              </a:tblGrid>
              <a:tr h="199931">
                <a:tc>
                  <a:txBody>
                    <a:bodyPr/>
                    <a:lstStyle/>
                    <a:p>
                      <a:pPr algn="ctr">
                        <a:lnSpc>
                          <a:spcPts val="1400"/>
                        </a:lnSpc>
                        <a:spcAft>
                          <a:spcPts val="0"/>
                        </a:spcAft>
                      </a:pPr>
                      <a:r>
                        <a:rPr lang="zh-CN" sz="1000" kern="100">
                          <a:latin typeface="Arial"/>
                          <a:ea typeface="黑体"/>
                          <a:cs typeface="Arial"/>
                        </a:rPr>
                        <a:t>序</a:t>
                      </a:r>
                      <a:r>
                        <a:rPr lang="en-US" sz="1000" kern="100">
                          <a:latin typeface="Arial"/>
                          <a:ea typeface="黑体"/>
                          <a:cs typeface="Times New Roman"/>
                        </a:rPr>
                        <a:t>    </a:t>
                      </a:r>
                      <a:r>
                        <a:rPr lang="zh-CN" sz="1000" kern="100">
                          <a:latin typeface="Arial"/>
                          <a:ea typeface="黑体"/>
                          <a:cs typeface="Arial"/>
                        </a:rPr>
                        <a:t>号</a:t>
                      </a:r>
                      <a:endParaRPr lang="zh-CN" sz="1000" kern="100">
                        <a:latin typeface="Times New Roman"/>
                        <a:ea typeface="宋体"/>
                        <a:cs typeface="Times New Roman"/>
                      </a:endParaRP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000" kern="100">
                          <a:latin typeface="Arial"/>
                          <a:ea typeface="黑体"/>
                          <a:cs typeface="Arial"/>
                        </a:rPr>
                        <a:t>主</a:t>
                      </a:r>
                      <a:r>
                        <a:rPr lang="en-US" sz="1000" kern="100">
                          <a:latin typeface="Arial"/>
                          <a:ea typeface="黑体"/>
                          <a:cs typeface="Times New Roman"/>
                        </a:rPr>
                        <a:t>    </a:t>
                      </a:r>
                      <a:r>
                        <a:rPr lang="zh-CN" sz="1000" kern="100">
                          <a:latin typeface="Arial"/>
                          <a:ea typeface="黑体"/>
                          <a:cs typeface="Arial"/>
                        </a:rPr>
                        <a:t>题</a:t>
                      </a:r>
                      <a:endParaRPr lang="zh-CN" sz="1000" kern="100">
                        <a:latin typeface="Times New Roman"/>
                        <a:ea typeface="宋体"/>
                        <a:cs typeface="Times New Roman"/>
                      </a:endParaRP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ts val="1400"/>
                        </a:lnSpc>
                        <a:spcAft>
                          <a:spcPts val="0"/>
                        </a:spcAft>
                      </a:pPr>
                      <a:r>
                        <a:rPr lang="zh-CN" sz="1000" kern="100">
                          <a:latin typeface="Arial"/>
                          <a:ea typeface="黑体"/>
                          <a:cs typeface="Arial"/>
                        </a:rPr>
                        <a:t>自</a:t>
                      </a:r>
                      <a:r>
                        <a:rPr lang="zh-CN" sz="1000" kern="100">
                          <a:latin typeface="Times New Roman"/>
                          <a:ea typeface="Arial"/>
                          <a:cs typeface="Times New Roman"/>
                        </a:rPr>
                        <a:t> </a:t>
                      </a:r>
                      <a:r>
                        <a:rPr lang="zh-CN" sz="1000" kern="100">
                          <a:latin typeface="Arial"/>
                          <a:ea typeface="黑体"/>
                          <a:cs typeface="Arial"/>
                        </a:rPr>
                        <a:t>我</a:t>
                      </a:r>
                      <a:r>
                        <a:rPr lang="zh-CN" sz="1000" kern="100">
                          <a:latin typeface="Times New Roman"/>
                          <a:ea typeface="Arial"/>
                          <a:cs typeface="Times New Roman"/>
                        </a:rPr>
                        <a:t> </a:t>
                      </a:r>
                      <a:r>
                        <a:rPr lang="zh-CN" sz="1000" kern="100">
                          <a:latin typeface="Arial"/>
                          <a:ea typeface="黑体"/>
                          <a:cs typeface="Arial"/>
                        </a:rPr>
                        <a:t>认</a:t>
                      </a:r>
                      <a:r>
                        <a:rPr lang="zh-CN" sz="1000" kern="100">
                          <a:latin typeface="Times New Roman"/>
                          <a:ea typeface="Arial"/>
                          <a:cs typeface="Times New Roman"/>
                        </a:rPr>
                        <a:t> </a:t>
                      </a:r>
                      <a:r>
                        <a:rPr lang="zh-CN" sz="1000" kern="100">
                          <a:latin typeface="Arial"/>
                          <a:ea typeface="黑体"/>
                          <a:cs typeface="Arial"/>
                        </a:rPr>
                        <a:t>知</a:t>
                      </a:r>
                      <a:endParaRPr lang="zh-CN" sz="1000" kern="100">
                        <a:latin typeface="Times New Roman"/>
                        <a:ea typeface="宋体"/>
                        <a:cs typeface="Times New Roman"/>
                      </a:endParaRP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358850">
                <a:tc>
                  <a:txBody>
                    <a:bodyPr/>
                    <a:lstStyle/>
                    <a:p>
                      <a:pPr algn="ctr">
                        <a:lnSpc>
                          <a:spcPts val="1400"/>
                        </a:lnSpc>
                        <a:spcAft>
                          <a:spcPts val="0"/>
                        </a:spcAft>
                      </a:pPr>
                      <a:r>
                        <a:rPr lang="en-US" sz="1000" kern="100">
                          <a:latin typeface="Times New Roman"/>
                          <a:ea typeface="宋体"/>
                          <a:cs typeface="Times New Roman"/>
                        </a:rPr>
                        <a:t>1</a:t>
                      </a:r>
                      <a:endParaRPr lang="zh-CN" sz="1000" kern="100">
                        <a:latin typeface="Times New Roman"/>
                        <a:ea typeface="宋体"/>
                        <a:cs typeface="Times New Roman"/>
                      </a:endParaRP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5250" algn="just">
                        <a:lnSpc>
                          <a:spcPts val="1400"/>
                        </a:lnSpc>
                        <a:spcAft>
                          <a:spcPts val="0"/>
                        </a:spcAft>
                      </a:pPr>
                      <a:r>
                        <a:rPr lang="en-US" sz="1000" kern="100">
                          <a:latin typeface="Times New Roman"/>
                          <a:ea typeface="宋体"/>
                          <a:cs typeface="Times New Roman"/>
                        </a:rPr>
                        <a:t>B2C</a:t>
                      </a:r>
                      <a:r>
                        <a:rPr lang="zh-CN" sz="1000" kern="100">
                          <a:latin typeface="Times New Roman"/>
                          <a:ea typeface="宋体"/>
                          <a:cs typeface="Times New Roman"/>
                        </a:rPr>
                        <a:t>电子商务内涵</a:t>
                      </a: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ts val="1400"/>
                        </a:lnSpc>
                        <a:spcAft>
                          <a:spcPts val="0"/>
                        </a:spcAft>
                      </a:pPr>
                      <a:endParaRPr lang="en-US" sz="1000" kern="100">
                        <a:latin typeface="Times New Roman"/>
                        <a:ea typeface="宋体"/>
                        <a:cs typeface="Times New Roman"/>
                      </a:endParaRP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358850">
                <a:tc rowSpan="2">
                  <a:txBody>
                    <a:bodyPr/>
                    <a:lstStyle/>
                    <a:p>
                      <a:pPr algn="ctr">
                        <a:lnSpc>
                          <a:spcPts val="1400"/>
                        </a:lnSpc>
                        <a:spcAft>
                          <a:spcPts val="0"/>
                        </a:spcAft>
                      </a:pPr>
                      <a:r>
                        <a:rPr lang="en-US" sz="1000" kern="100">
                          <a:latin typeface="Times New Roman"/>
                          <a:ea typeface="宋体"/>
                          <a:cs typeface="Times New Roman"/>
                        </a:rPr>
                        <a:t>2</a:t>
                      </a:r>
                      <a:endParaRPr lang="zh-CN" sz="1000" kern="100">
                        <a:latin typeface="Times New Roman"/>
                        <a:ea typeface="宋体"/>
                        <a:cs typeface="Times New Roman"/>
                      </a:endParaRP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95250" algn="just">
                        <a:lnSpc>
                          <a:spcPts val="1400"/>
                        </a:lnSpc>
                        <a:spcAft>
                          <a:spcPts val="0"/>
                        </a:spcAft>
                      </a:pPr>
                      <a:r>
                        <a:rPr lang="zh-CN" sz="1000" kern="100">
                          <a:latin typeface="Times New Roman"/>
                          <a:ea typeface="宋体"/>
                          <a:cs typeface="Times New Roman"/>
                        </a:rPr>
                        <a:t>知名</a:t>
                      </a:r>
                      <a:r>
                        <a:rPr lang="en-US" sz="1000" kern="100">
                          <a:latin typeface="Times New Roman"/>
                          <a:ea typeface="宋体"/>
                          <a:cs typeface="Times New Roman"/>
                        </a:rPr>
                        <a:t>B2C</a:t>
                      </a:r>
                      <a:r>
                        <a:rPr lang="zh-CN" sz="1000" kern="100">
                          <a:latin typeface="Times New Roman"/>
                          <a:ea typeface="宋体"/>
                          <a:cs typeface="Times New Roman"/>
                        </a:rPr>
                        <a:t>电子商务平台功能架构与核心功能</a:t>
                      </a: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000" kern="100">
                          <a:latin typeface="Times New Roman"/>
                          <a:ea typeface="宋体"/>
                          <a:cs typeface="Times New Roman"/>
                        </a:rPr>
                        <a:t>天猫</a:t>
                      </a: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000" kern="100">
                          <a:latin typeface="Times New Roman"/>
                          <a:ea typeface="宋体"/>
                          <a:cs typeface="Times New Roman"/>
                        </a:rPr>
                        <a:t>京东</a:t>
                      </a: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000" kern="100">
                          <a:latin typeface="Times New Roman"/>
                          <a:ea typeface="宋体"/>
                          <a:cs typeface="Times New Roman"/>
                        </a:rPr>
                        <a:t>当当</a:t>
                      </a: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000" kern="100">
                          <a:latin typeface="Times New Roman"/>
                          <a:ea typeface="宋体"/>
                          <a:cs typeface="Times New Roman"/>
                        </a:rPr>
                        <a:t>亚马逊</a:t>
                      </a: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9931">
                <a:tc vMerge="1">
                  <a:txBody>
                    <a:bodyPr/>
                    <a:lstStyle/>
                    <a:p>
                      <a:endParaRPr lang="zh-CN" altLang="en-US"/>
                    </a:p>
                  </a:txBody>
                  <a:tcPr/>
                </a:tc>
                <a:tc vMerge="1">
                  <a:txBody>
                    <a:bodyPr/>
                    <a:lstStyle/>
                    <a:p>
                      <a:endParaRPr lang="zh-CN" altLang="en-US"/>
                    </a:p>
                  </a:txBody>
                  <a:tcPr/>
                </a:tc>
                <a:tc>
                  <a:txBody>
                    <a:bodyPr/>
                    <a:lstStyle/>
                    <a:p>
                      <a:pPr algn="ctr">
                        <a:lnSpc>
                          <a:spcPts val="1400"/>
                        </a:lnSpc>
                        <a:spcAft>
                          <a:spcPts val="0"/>
                        </a:spcAft>
                      </a:pPr>
                      <a:endParaRPr lang="en-US" sz="1000" kern="100">
                        <a:latin typeface="Times New Roman"/>
                        <a:ea typeface="宋体"/>
                        <a:cs typeface="Times New Roman"/>
                      </a:endParaRP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endParaRPr lang="en-US" sz="1000" kern="100">
                        <a:latin typeface="Times New Roman"/>
                        <a:ea typeface="宋体"/>
                        <a:cs typeface="Times New Roman"/>
                      </a:endParaRP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endParaRPr lang="en-US" sz="1000" kern="100">
                        <a:latin typeface="Times New Roman"/>
                        <a:ea typeface="宋体"/>
                        <a:cs typeface="Times New Roman"/>
                      </a:endParaRP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endParaRPr lang="en-US" sz="1000" kern="100">
                        <a:latin typeface="Times New Roman"/>
                        <a:ea typeface="宋体"/>
                        <a:cs typeface="Times New Roman"/>
                      </a:endParaRP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8850">
                <a:tc rowSpan="2">
                  <a:txBody>
                    <a:bodyPr/>
                    <a:lstStyle/>
                    <a:p>
                      <a:pPr algn="ctr">
                        <a:lnSpc>
                          <a:spcPts val="1400"/>
                        </a:lnSpc>
                        <a:spcAft>
                          <a:spcPts val="0"/>
                        </a:spcAft>
                      </a:pPr>
                      <a:r>
                        <a:rPr lang="en-US" sz="1000" kern="100">
                          <a:latin typeface="Times New Roman"/>
                          <a:ea typeface="宋体"/>
                          <a:cs typeface="Times New Roman"/>
                        </a:rPr>
                        <a:t>3</a:t>
                      </a:r>
                      <a:endParaRPr lang="zh-CN" sz="1000" kern="100">
                        <a:latin typeface="Times New Roman"/>
                        <a:ea typeface="宋体"/>
                        <a:cs typeface="Times New Roman"/>
                      </a:endParaRP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95250" algn="just">
                        <a:lnSpc>
                          <a:spcPts val="1400"/>
                        </a:lnSpc>
                        <a:spcAft>
                          <a:spcPts val="0"/>
                        </a:spcAft>
                      </a:pPr>
                      <a:r>
                        <a:rPr lang="zh-CN" sz="1000" kern="100">
                          <a:latin typeface="Times New Roman"/>
                          <a:ea typeface="宋体"/>
                          <a:cs typeface="Times New Roman"/>
                        </a:rPr>
                        <a:t>知名</a:t>
                      </a:r>
                      <a:r>
                        <a:rPr lang="en-US" sz="1000" kern="100">
                          <a:latin typeface="Times New Roman"/>
                          <a:ea typeface="宋体"/>
                          <a:cs typeface="Times New Roman"/>
                        </a:rPr>
                        <a:t>B2C</a:t>
                      </a:r>
                      <a:r>
                        <a:rPr lang="zh-CN" sz="1000" kern="100">
                          <a:latin typeface="Times New Roman"/>
                          <a:ea typeface="宋体"/>
                          <a:cs typeface="Times New Roman"/>
                        </a:rPr>
                        <a:t>电子商务平台业务流程</a:t>
                      </a: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000" kern="100">
                          <a:latin typeface="Times New Roman"/>
                          <a:ea typeface="宋体"/>
                          <a:cs typeface="Times New Roman"/>
                        </a:rPr>
                        <a:t>天猫</a:t>
                      </a: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000" kern="100">
                          <a:latin typeface="Times New Roman"/>
                          <a:ea typeface="宋体"/>
                          <a:cs typeface="Times New Roman"/>
                        </a:rPr>
                        <a:t>京东</a:t>
                      </a: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000" kern="100">
                          <a:latin typeface="Times New Roman"/>
                          <a:ea typeface="宋体"/>
                          <a:cs typeface="Times New Roman"/>
                        </a:rPr>
                        <a:t>当当</a:t>
                      </a: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000" kern="100">
                          <a:latin typeface="Times New Roman"/>
                          <a:ea typeface="宋体"/>
                          <a:cs typeface="Times New Roman"/>
                        </a:rPr>
                        <a:t>亚马逊</a:t>
                      </a: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9931">
                <a:tc vMerge="1">
                  <a:txBody>
                    <a:bodyPr/>
                    <a:lstStyle/>
                    <a:p>
                      <a:endParaRPr lang="zh-CN" altLang="en-US"/>
                    </a:p>
                  </a:txBody>
                  <a:tcPr/>
                </a:tc>
                <a:tc vMerge="1">
                  <a:txBody>
                    <a:bodyPr/>
                    <a:lstStyle/>
                    <a:p>
                      <a:endParaRPr lang="zh-CN" altLang="en-US"/>
                    </a:p>
                  </a:txBody>
                  <a:tcPr/>
                </a:tc>
                <a:tc>
                  <a:txBody>
                    <a:bodyPr/>
                    <a:lstStyle/>
                    <a:p>
                      <a:pPr algn="ctr">
                        <a:lnSpc>
                          <a:spcPts val="1400"/>
                        </a:lnSpc>
                        <a:spcAft>
                          <a:spcPts val="0"/>
                        </a:spcAft>
                      </a:pPr>
                      <a:endParaRPr lang="en-US" sz="1000" kern="100">
                        <a:latin typeface="Times New Roman"/>
                        <a:ea typeface="宋体"/>
                        <a:cs typeface="Times New Roman"/>
                      </a:endParaRP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endParaRPr lang="en-US" sz="1000" kern="100">
                        <a:latin typeface="Times New Roman"/>
                        <a:ea typeface="宋体"/>
                        <a:cs typeface="Times New Roman"/>
                      </a:endParaRP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endParaRPr lang="en-US" sz="1000" kern="100">
                        <a:latin typeface="Times New Roman"/>
                        <a:ea typeface="宋体"/>
                        <a:cs typeface="Times New Roman"/>
                      </a:endParaRP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endParaRPr lang="en-US" sz="1000" kern="100">
                        <a:latin typeface="Times New Roman"/>
                        <a:ea typeface="宋体"/>
                        <a:cs typeface="Times New Roman"/>
                      </a:endParaRP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58850">
                <a:tc rowSpan="2">
                  <a:txBody>
                    <a:bodyPr/>
                    <a:lstStyle/>
                    <a:p>
                      <a:pPr algn="ctr">
                        <a:lnSpc>
                          <a:spcPts val="1400"/>
                        </a:lnSpc>
                        <a:spcAft>
                          <a:spcPts val="0"/>
                        </a:spcAft>
                      </a:pPr>
                      <a:r>
                        <a:rPr lang="en-US" sz="1000" kern="100">
                          <a:latin typeface="Times New Roman"/>
                          <a:ea typeface="宋体"/>
                          <a:cs typeface="Times New Roman"/>
                        </a:rPr>
                        <a:t>4</a:t>
                      </a:r>
                      <a:endParaRPr lang="zh-CN" sz="1000" kern="100">
                        <a:latin typeface="Times New Roman"/>
                        <a:ea typeface="宋体"/>
                        <a:cs typeface="Times New Roman"/>
                      </a:endParaRP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95250" algn="just">
                        <a:lnSpc>
                          <a:spcPts val="1400"/>
                        </a:lnSpc>
                        <a:spcAft>
                          <a:spcPts val="0"/>
                        </a:spcAft>
                      </a:pPr>
                      <a:r>
                        <a:rPr lang="zh-CN" sz="1000" kern="100">
                          <a:latin typeface="Times New Roman"/>
                          <a:ea typeface="宋体"/>
                          <a:cs typeface="Times New Roman"/>
                        </a:rPr>
                        <a:t>知名</a:t>
                      </a:r>
                      <a:r>
                        <a:rPr lang="en-US" sz="1000" kern="100">
                          <a:latin typeface="Times New Roman"/>
                          <a:ea typeface="宋体"/>
                          <a:cs typeface="Times New Roman"/>
                        </a:rPr>
                        <a:t>B2C</a:t>
                      </a:r>
                      <a:r>
                        <a:rPr lang="zh-CN" sz="1000" kern="100">
                          <a:latin typeface="Times New Roman"/>
                          <a:ea typeface="宋体"/>
                          <a:cs typeface="Times New Roman"/>
                        </a:rPr>
                        <a:t>电子商务平台核心赢利模式</a:t>
                      </a: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000" kern="100">
                          <a:latin typeface="Times New Roman"/>
                          <a:ea typeface="宋体"/>
                          <a:cs typeface="Times New Roman"/>
                        </a:rPr>
                        <a:t>天猫</a:t>
                      </a: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000" kern="100">
                          <a:latin typeface="Times New Roman"/>
                          <a:ea typeface="宋体"/>
                          <a:cs typeface="Times New Roman"/>
                        </a:rPr>
                        <a:t>京东</a:t>
                      </a: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000" kern="100">
                          <a:latin typeface="Times New Roman"/>
                          <a:ea typeface="宋体"/>
                          <a:cs typeface="Times New Roman"/>
                        </a:rPr>
                        <a:t>当当</a:t>
                      </a: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000" kern="100">
                          <a:latin typeface="Times New Roman"/>
                          <a:ea typeface="宋体"/>
                          <a:cs typeface="Times New Roman"/>
                        </a:rPr>
                        <a:t>亚马逊</a:t>
                      </a: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9931">
                <a:tc vMerge="1">
                  <a:txBody>
                    <a:bodyPr/>
                    <a:lstStyle/>
                    <a:p>
                      <a:endParaRPr lang="zh-CN" altLang="en-US"/>
                    </a:p>
                  </a:txBody>
                  <a:tcPr/>
                </a:tc>
                <a:tc vMerge="1">
                  <a:txBody>
                    <a:bodyPr/>
                    <a:lstStyle/>
                    <a:p>
                      <a:endParaRPr lang="zh-CN" altLang="en-US"/>
                    </a:p>
                  </a:txBody>
                  <a:tcPr/>
                </a:tc>
                <a:tc>
                  <a:txBody>
                    <a:bodyPr/>
                    <a:lstStyle/>
                    <a:p>
                      <a:pPr algn="ctr">
                        <a:lnSpc>
                          <a:spcPts val="1400"/>
                        </a:lnSpc>
                        <a:spcAft>
                          <a:spcPts val="0"/>
                        </a:spcAft>
                      </a:pPr>
                      <a:endParaRPr lang="en-US" sz="1000" kern="100">
                        <a:latin typeface="Times New Roman"/>
                        <a:ea typeface="宋体"/>
                        <a:cs typeface="Times New Roman"/>
                      </a:endParaRP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endParaRPr lang="en-US" sz="1000" kern="100">
                        <a:latin typeface="Times New Roman"/>
                        <a:ea typeface="宋体"/>
                        <a:cs typeface="Times New Roman"/>
                      </a:endParaRP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endParaRPr lang="en-US" sz="1000" kern="100">
                        <a:latin typeface="Times New Roman"/>
                        <a:ea typeface="宋体"/>
                        <a:cs typeface="Times New Roman"/>
                      </a:endParaRP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endParaRPr lang="en-US" sz="1000" kern="100">
                        <a:latin typeface="Times New Roman"/>
                        <a:ea typeface="宋体"/>
                        <a:cs typeface="Times New Roman"/>
                      </a:endParaRP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58850">
                <a:tc>
                  <a:txBody>
                    <a:bodyPr/>
                    <a:lstStyle/>
                    <a:p>
                      <a:pPr algn="ctr">
                        <a:lnSpc>
                          <a:spcPts val="1400"/>
                        </a:lnSpc>
                        <a:spcAft>
                          <a:spcPts val="0"/>
                        </a:spcAft>
                      </a:pPr>
                      <a:r>
                        <a:rPr lang="en-US" sz="1000" kern="100">
                          <a:latin typeface="Times New Roman"/>
                          <a:ea typeface="宋体"/>
                          <a:cs typeface="Times New Roman"/>
                        </a:rPr>
                        <a:t>5</a:t>
                      </a:r>
                      <a:endParaRPr lang="zh-CN" sz="1000" kern="100">
                        <a:latin typeface="Times New Roman"/>
                        <a:ea typeface="宋体"/>
                        <a:cs typeface="Times New Roman"/>
                      </a:endParaRP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5250" algn="just">
                        <a:lnSpc>
                          <a:spcPts val="1400"/>
                        </a:lnSpc>
                        <a:spcAft>
                          <a:spcPts val="0"/>
                        </a:spcAft>
                      </a:pPr>
                      <a:r>
                        <a:rPr lang="en-US" sz="1000" kern="100">
                          <a:latin typeface="Times New Roman"/>
                          <a:ea typeface="宋体"/>
                          <a:cs typeface="Times New Roman"/>
                        </a:rPr>
                        <a:t>B2C</a:t>
                      </a:r>
                      <a:r>
                        <a:rPr lang="zh-CN" sz="1000" kern="100">
                          <a:latin typeface="Times New Roman"/>
                          <a:ea typeface="宋体"/>
                          <a:cs typeface="Times New Roman"/>
                        </a:rPr>
                        <a:t>电子商务未来发展趋势</a:t>
                      </a: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ts val="1400"/>
                        </a:lnSpc>
                        <a:spcAft>
                          <a:spcPts val="0"/>
                        </a:spcAft>
                      </a:pPr>
                      <a:endParaRPr lang="en-US" sz="1000" kern="100" dirty="0">
                        <a:latin typeface="Times New Roman"/>
                        <a:ea typeface="宋体"/>
                        <a:cs typeface="Times New Roman"/>
                      </a:endParaRP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graphicFrame>
        <p:nvGraphicFramePr>
          <p:cNvPr id="14" name="表格 13"/>
          <p:cNvGraphicFramePr>
            <a:graphicFrameLocks noGrp="1"/>
          </p:cNvGraphicFramePr>
          <p:nvPr/>
        </p:nvGraphicFramePr>
        <p:xfrm>
          <a:off x="6373813" y="4208463"/>
          <a:ext cx="5184775" cy="1984375"/>
        </p:xfrm>
        <a:graphic>
          <a:graphicData uri="http://schemas.openxmlformats.org/drawingml/2006/table">
            <a:tbl>
              <a:tblPr/>
              <a:tblGrid>
                <a:gridCol w="611187">
                  <a:extLst>
                    <a:ext uri="{9D8B030D-6E8A-4147-A177-3AD203B41FA5}">
                      <a16:colId xmlns:a16="http://schemas.microsoft.com/office/drawing/2014/main" val="20000"/>
                    </a:ext>
                  </a:extLst>
                </a:gridCol>
                <a:gridCol w="1395413">
                  <a:extLst>
                    <a:ext uri="{9D8B030D-6E8A-4147-A177-3AD203B41FA5}">
                      <a16:colId xmlns:a16="http://schemas.microsoft.com/office/drawing/2014/main" val="20001"/>
                    </a:ext>
                  </a:extLst>
                </a:gridCol>
                <a:gridCol w="795337">
                  <a:extLst>
                    <a:ext uri="{9D8B030D-6E8A-4147-A177-3AD203B41FA5}">
                      <a16:colId xmlns:a16="http://schemas.microsoft.com/office/drawing/2014/main" val="20002"/>
                    </a:ext>
                  </a:extLst>
                </a:gridCol>
                <a:gridCol w="793750">
                  <a:extLst>
                    <a:ext uri="{9D8B030D-6E8A-4147-A177-3AD203B41FA5}">
                      <a16:colId xmlns:a16="http://schemas.microsoft.com/office/drawing/2014/main" val="20003"/>
                    </a:ext>
                  </a:extLst>
                </a:gridCol>
                <a:gridCol w="793750">
                  <a:extLst>
                    <a:ext uri="{9D8B030D-6E8A-4147-A177-3AD203B41FA5}">
                      <a16:colId xmlns:a16="http://schemas.microsoft.com/office/drawing/2014/main" val="20004"/>
                    </a:ext>
                  </a:extLst>
                </a:gridCol>
                <a:gridCol w="795338">
                  <a:extLst>
                    <a:ext uri="{9D8B030D-6E8A-4147-A177-3AD203B41FA5}">
                      <a16:colId xmlns:a16="http://schemas.microsoft.com/office/drawing/2014/main" val="20005"/>
                    </a:ext>
                  </a:extLst>
                </a:gridCol>
              </a:tblGrid>
              <a:tr h="2571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zh-CN" altLang="zh-CN"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Arial" panose="020B0604020202020204" pitchFamily="34" charset="0"/>
                        </a:rPr>
                        <a:t>序</a:t>
                      </a:r>
                      <a:r>
                        <a:rPr kumimoji="0" lang="en-US" altLang="zh-CN"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rPr>
                        <a:t>    </a:t>
                      </a:r>
                      <a:r>
                        <a:rPr kumimoji="0" lang="zh-CN" altLang="zh-CN"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Arial" panose="020B0604020202020204" pitchFamily="34" charset="0"/>
                        </a:rPr>
                        <a:t>号</a:t>
                      </a:r>
                      <a:endParaRPr kumimoji="0" lang="zh-CN" altLang="zh-CN"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zh-CN" altLang="zh-CN"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Arial" panose="020B0604020202020204" pitchFamily="34" charset="0"/>
                        </a:rPr>
                        <a:t>问</a:t>
                      </a:r>
                      <a:r>
                        <a:rPr kumimoji="0" lang="en-US" altLang="zh-CN"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rPr>
                        <a:t>    </a:t>
                      </a:r>
                      <a:r>
                        <a:rPr kumimoji="0" lang="zh-CN" altLang="zh-CN"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Arial" panose="020B0604020202020204" pitchFamily="34" charset="0"/>
                        </a:rPr>
                        <a:t>题</a:t>
                      </a:r>
                      <a:endParaRPr kumimoji="0" lang="zh-CN" altLang="zh-CN"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zh-CN" altLang="zh-CN"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Arial" panose="020B0604020202020204" pitchFamily="34" charset="0"/>
                        </a:rPr>
                        <a:t>天</a:t>
                      </a:r>
                      <a:r>
                        <a:rPr kumimoji="0" lang="en-US" altLang="zh-CN"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rPr>
                        <a:t>    </a:t>
                      </a:r>
                      <a:r>
                        <a:rPr kumimoji="0" lang="zh-CN" altLang="zh-CN"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Arial" panose="020B0604020202020204" pitchFamily="34" charset="0"/>
                        </a:rPr>
                        <a:t>猫</a:t>
                      </a:r>
                      <a:endParaRPr kumimoji="0" lang="zh-CN" altLang="zh-CN"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zh-CN" altLang="zh-CN"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Arial" panose="020B0604020202020204" pitchFamily="34" charset="0"/>
                        </a:rPr>
                        <a:t>京</a:t>
                      </a:r>
                      <a:r>
                        <a:rPr kumimoji="0" lang="en-US" altLang="zh-CN"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rPr>
                        <a:t>    </a:t>
                      </a:r>
                      <a:r>
                        <a:rPr kumimoji="0" lang="zh-CN" altLang="zh-CN"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Arial" panose="020B0604020202020204" pitchFamily="34" charset="0"/>
                        </a:rPr>
                        <a:t>东</a:t>
                      </a:r>
                      <a:endParaRPr kumimoji="0" lang="zh-CN" altLang="zh-CN"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zh-CN" altLang="zh-CN"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Arial" panose="020B0604020202020204" pitchFamily="34" charset="0"/>
                        </a:rPr>
                        <a:t>当</a:t>
                      </a:r>
                      <a:r>
                        <a:rPr kumimoji="0" lang="en-US" altLang="zh-CN"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Times New Roman" panose="02020603050405020304" pitchFamily="18" charset="0"/>
                        </a:rPr>
                        <a:t>    </a:t>
                      </a:r>
                      <a:r>
                        <a:rPr kumimoji="0" lang="zh-CN" altLang="zh-CN"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Arial" panose="020B0604020202020204" pitchFamily="34" charset="0"/>
                        </a:rPr>
                        <a:t>当</a:t>
                      </a:r>
                      <a:endParaRPr kumimoji="0" lang="zh-CN" altLang="zh-CN"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zh-CN" altLang="zh-CN" sz="1000" b="0" i="0" u="none" strike="noStrike" cap="none" normalizeH="0" baseline="0">
                          <a:ln>
                            <a:noFill/>
                          </a:ln>
                          <a:solidFill>
                            <a:schemeClr val="tx1"/>
                          </a:solidFill>
                          <a:effectLst/>
                          <a:latin typeface="Arial" panose="020B0604020202020204" pitchFamily="34" charset="0"/>
                          <a:ea typeface="黑体" panose="02010609060101010101" pitchFamily="49" charset="-122"/>
                          <a:cs typeface="Arial" panose="020B0604020202020204" pitchFamily="34" charset="0"/>
                        </a:rPr>
                        <a:t>亚马逊中国</a:t>
                      </a:r>
                      <a:endParaRPr kumimoji="0" lang="zh-CN" altLang="zh-CN" sz="1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71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endParaRPr kumimoji="0" lang="zh-CN" altLang="zh-CN"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CN" altLang="zh-CN"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创建时间</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1400"/>
                        </a:lnSpc>
                        <a:spcBef>
                          <a:spcPct val="0"/>
                        </a:spcBef>
                        <a:spcAft>
                          <a:spcPct val="0"/>
                        </a:spcAft>
                        <a:buClrTx/>
                        <a:buSzTx/>
                        <a:buFontTx/>
                        <a:buNone/>
                        <a:tabLst/>
                      </a:pPr>
                      <a:endParaRPr kumimoji="0" lang="en-US" altLang="zh-CN"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1400"/>
                        </a:lnSpc>
                        <a:spcBef>
                          <a:spcPct val="0"/>
                        </a:spcBef>
                        <a:spcAft>
                          <a:spcPct val="0"/>
                        </a:spcAft>
                        <a:buClrTx/>
                        <a:buSzTx/>
                        <a:buFontTx/>
                        <a:buNone/>
                        <a:tabLst/>
                      </a:pPr>
                      <a:endParaRPr kumimoji="0" lang="en-US" altLang="zh-CN"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1400"/>
                        </a:lnSpc>
                        <a:spcBef>
                          <a:spcPct val="0"/>
                        </a:spcBef>
                        <a:spcAft>
                          <a:spcPct val="0"/>
                        </a:spcAft>
                        <a:buClrTx/>
                        <a:buSzTx/>
                        <a:buFontTx/>
                        <a:buNone/>
                        <a:tabLst/>
                      </a:pPr>
                      <a:endParaRPr kumimoji="0" lang="en-US" altLang="zh-CN"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1400"/>
                        </a:lnSpc>
                        <a:spcBef>
                          <a:spcPct val="0"/>
                        </a:spcBef>
                        <a:spcAft>
                          <a:spcPct val="0"/>
                        </a:spcAft>
                        <a:buClrTx/>
                        <a:buSzTx/>
                        <a:buFontTx/>
                        <a:buNone/>
                        <a:tabLst/>
                      </a:pPr>
                      <a:endParaRPr kumimoji="0" lang="en-US" altLang="zh-CN"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132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endParaRPr kumimoji="0" lang="zh-CN" altLang="zh-CN"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CN" altLang="zh-CN"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上一统计年度市场份额占比</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1400"/>
                        </a:lnSpc>
                        <a:spcBef>
                          <a:spcPct val="0"/>
                        </a:spcBef>
                        <a:spcAft>
                          <a:spcPct val="0"/>
                        </a:spcAft>
                        <a:buClrTx/>
                        <a:buSzTx/>
                        <a:buFontTx/>
                        <a:buNone/>
                        <a:tabLst/>
                      </a:pPr>
                      <a:endParaRPr kumimoji="0" lang="en-US" altLang="zh-CN"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1400"/>
                        </a:lnSpc>
                        <a:spcBef>
                          <a:spcPct val="0"/>
                        </a:spcBef>
                        <a:spcAft>
                          <a:spcPct val="0"/>
                        </a:spcAft>
                        <a:buClrTx/>
                        <a:buSzTx/>
                        <a:buFontTx/>
                        <a:buNone/>
                        <a:tabLst/>
                      </a:pPr>
                      <a:endParaRPr kumimoji="0" lang="en-US" altLang="zh-CN"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1400"/>
                        </a:lnSpc>
                        <a:spcBef>
                          <a:spcPct val="0"/>
                        </a:spcBef>
                        <a:spcAft>
                          <a:spcPct val="0"/>
                        </a:spcAft>
                        <a:buClrTx/>
                        <a:buSzTx/>
                        <a:buFontTx/>
                        <a:buNone/>
                        <a:tabLst/>
                      </a:pPr>
                      <a:endParaRPr kumimoji="0" lang="en-US" altLang="zh-CN"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1400"/>
                        </a:lnSpc>
                        <a:spcBef>
                          <a:spcPct val="0"/>
                        </a:spcBef>
                        <a:spcAft>
                          <a:spcPct val="0"/>
                        </a:spcAft>
                        <a:buClrTx/>
                        <a:buSzTx/>
                        <a:buFontTx/>
                        <a:buNone/>
                        <a:tabLst/>
                      </a:pPr>
                      <a:endParaRPr kumimoji="0" lang="en-US" altLang="zh-CN"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71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endParaRPr kumimoji="0" lang="zh-CN" altLang="zh-CN"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CN" altLang="zh-CN"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主营类目区别</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1400"/>
                        </a:lnSpc>
                        <a:spcBef>
                          <a:spcPct val="0"/>
                        </a:spcBef>
                        <a:spcAft>
                          <a:spcPct val="0"/>
                        </a:spcAft>
                        <a:buClrTx/>
                        <a:buSzTx/>
                        <a:buFontTx/>
                        <a:buNone/>
                        <a:tabLst/>
                      </a:pPr>
                      <a:endParaRPr kumimoji="0" lang="en-US" altLang="zh-CN"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1400"/>
                        </a:lnSpc>
                        <a:spcBef>
                          <a:spcPct val="0"/>
                        </a:spcBef>
                        <a:spcAft>
                          <a:spcPct val="0"/>
                        </a:spcAft>
                        <a:buClrTx/>
                        <a:buSzTx/>
                        <a:buFontTx/>
                        <a:buNone/>
                        <a:tabLst/>
                      </a:pPr>
                      <a:endParaRPr kumimoji="0" lang="en-US" altLang="zh-CN"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1400"/>
                        </a:lnSpc>
                        <a:spcBef>
                          <a:spcPct val="0"/>
                        </a:spcBef>
                        <a:spcAft>
                          <a:spcPct val="0"/>
                        </a:spcAft>
                        <a:buClrTx/>
                        <a:buSzTx/>
                        <a:buFontTx/>
                        <a:buNone/>
                        <a:tabLst/>
                      </a:pPr>
                      <a:endParaRPr kumimoji="0" lang="en-US" altLang="zh-CN"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1400"/>
                        </a:lnSpc>
                        <a:spcBef>
                          <a:spcPct val="0"/>
                        </a:spcBef>
                        <a:spcAft>
                          <a:spcPct val="0"/>
                        </a:spcAft>
                        <a:buClrTx/>
                        <a:buSzTx/>
                        <a:buFontTx/>
                        <a:buNone/>
                        <a:tabLst/>
                      </a:pPr>
                      <a:endParaRPr kumimoji="0" lang="en-US" altLang="zh-CN"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71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a:t>
                      </a:r>
                      <a:endParaRPr kumimoji="0" lang="zh-CN" altLang="zh-CN"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CN" altLang="zh-CN"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物流模式区别</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1400"/>
                        </a:lnSpc>
                        <a:spcBef>
                          <a:spcPct val="0"/>
                        </a:spcBef>
                        <a:spcAft>
                          <a:spcPct val="0"/>
                        </a:spcAft>
                        <a:buClrTx/>
                        <a:buSzTx/>
                        <a:buFontTx/>
                        <a:buNone/>
                        <a:tabLst/>
                      </a:pPr>
                      <a:endParaRPr kumimoji="0" lang="en-US" altLang="zh-CN"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1400"/>
                        </a:lnSpc>
                        <a:spcBef>
                          <a:spcPct val="0"/>
                        </a:spcBef>
                        <a:spcAft>
                          <a:spcPct val="0"/>
                        </a:spcAft>
                        <a:buClrTx/>
                        <a:buSzTx/>
                        <a:buFontTx/>
                        <a:buNone/>
                        <a:tabLst/>
                      </a:pPr>
                      <a:endParaRPr kumimoji="0" lang="en-US" altLang="zh-CN"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1400"/>
                        </a:lnSpc>
                        <a:spcBef>
                          <a:spcPct val="0"/>
                        </a:spcBef>
                        <a:spcAft>
                          <a:spcPct val="0"/>
                        </a:spcAft>
                        <a:buClrTx/>
                        <a:buSzTx/>
                        <a:buFontTx/>
                        <a:buNone/>
                        <a:tabLst/>
                      </a:pPr>
                      <a:endParaRPr kumimoji="0" lang="en-US" altLang="zh-CN"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1400"/>
                        </a:lnSpc>
                        <a:spcBef>
                          <a:spcPct val="0"/>
                        </a:spcBef>
                        <a:spcAft>
                          <a:spcPct val="0"/>
                        </a:spcAft>
                        <a:buClrTx/>
                        <a:buSzTx/>
                        <a:buFontTx/>
                        <a:buNone/>
                        <a:tabLst/>
                      </a:pPr>
                      <a:endParaRPr kumimoji="0" lang="en-US" altLang="zh-CN"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571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a:t>
                      </a:r>
                      <a:endParaRPr kumimoji="0" lang="zh-CN" altLang="zh-CN"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CN" altLang="zh-CN"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售后服务区别</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1400"/>
                        </a:lnSpc>
                        <a:spcBef>
                          <a:spcPct val="0"/>
                        </a:spcBef>
                        <a:spcAft>
                          <a:spcPct val="0"/>
                        </a:spcAft>
                        <a:buClrTx/>
                        <a:buSzTx/>
                        <a:buFontTx/>
                        <a:buNone/>
                        <a:tabLst/>
                      </a:pPr>
                      <a:endParaRPr kumimoji="0" lang="en-US" altLang="zh-CN"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1400"/>
                        </a:lnSpc>
                        <a:spcBef>
                          <a:spcPct val="0"/>
                        </a:spcBef>
                        <a:spcAft>
                          <a:spcPct val="0"/>
                        </a:spcAft>
                        <a:buClrTx/>
                        <a:buSzTx/>
                        <a:buFontTx/>
                        <a:buNone/>
                        <a:tabLst/>
                      </a:pPr>
                      <a:endParaRPr kumimoji="0" lang="en-US" altLang="zh-CN"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1400"/>
                        </a:lnSpc>
                        <a:spcBef>
                          <a:spcPct val="0"/>
                        </a:spcBef>
                        <a:spcAft>
                          <a:spcPct val="0"/>
                        </a:spcAft>
                        <a:buClrTx/>
                        <a:buSzTx/>
                        <a:buFontTx/>
                        <a:buNone/>
                        <a:tabLst/>
                      </a:pPr>
                      <a:endParaRPr kumimoji="0" lang="en-US" altLang="zh-CN"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1400"/>
                        </a:lnSpc>
                        <a:spcBef>
                          <a:spcPct val="0"/>
                        </a:spcBef>
                        <a:spcAft>
                          <a:spcPct val="0"/>
                        </a:spcAft>
                        <a:buClrTx/>
                        <a:buSzTx/>
                        <a:buFontTx/>
                        <a:buNone/>
                        <a:tabLst/>
                      </a:pPr>
                      <a:endParaRPr kumimoji="0" lang="en-US" altLang="zh-CN"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571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a:t>
                      </a:r>
                      <a:endParaRPr kumimoji="0" lang="zh-CN" altLang="zh-CN"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CN" altLang="zh-CN"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购物流程设计比较</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1400"/>
                        </a:lnSpc>
                        <a:spcBef>
                          <a:spcPct val="0"/>
                        </a:spcBef>
                        <a:spcAft>
                          <a:spcPct val="0"/>
                        </a:spcAft>
                        <a:buClrTx/>
                        <a:buSzTx/>
                        <a:buFontTx/>
                        <a:buNone/>
                        <a:tabLst/>
                      </a:pPr>
                      <a:endParaRPr kumimoji="0" lang="en-US" altLang="zh-CN" sz="1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本框 10"/>
          <p:cNvSpPr txBox="1">
            <a:spLocks noChangeArrowheads="1"/>
          </p:cNvSpPr>
          <p:nvPr/>
        </p:nvSpPr>
        <p:spPr bwMode="auto">
          <a:xfrm>
            <a:off x="174625" y="220663"/>
            <a:ext cx="11210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zh-CN" altLang="en-US" sz="2400" b="1" dirty="0">
                <a:latin typeface="微软雅黑" panose="020B0503020204020204" pitchFamily="34" charset="-122"/>
                <a:ea typeface="微软雅黑" panose="020B0503020204020204" pitchFamily="34" charset="-122"/>
                <a:sym typeface="Arial" panose="020B0604020202020204" pitchFamily="34" charset="0"/>
              </a:rPr>
              <a:t>任务拓展：</a:t>
            </a:r>
            <a:r>
              <a:rPr lang="en-US" altLang="zh-CN" sz="2400" b="1" dirty="0">
                <a:latin typeface="微软雅黑" panose="020B0503020204020204" pitchFamily="34" charset="-122"/>
                <a:ea typeface="微软雅黑" panose="020B0503020204020204" pitchFamily="34" charset="-122"/>
              </a:rPr>
              <a:t>B2C</a:t>
            </a:r>
            <a:r>
              <a:rPr lang="zh-CN" altLang="zh-CN" sz="2400" b="1" dirty="0">
                <a:latin typeface="微软雅黑" panose="020B0503020204020204" pitchFamily="34" charset="-122"/>
                <a:ea typeface="微软雅黑" panose="020B0503020204020204" pitchFamily="34" charset="-122"/>
              </a:rPr>
              <a:t>电子商务</a:t>
            </a:r>
            <a:r>
              <a:rPr lang="zh-CN" altLang="en-US" sz="2400" b="1" dirty="0">
                <a:latin typeface="微软雅黑" panose="020B0503020204020204" pitchFamily="34" charset="-122"/>
                <a:ea typeface="微软雅黑" panose="020B0503020204020204" pitchFamily="34" charset="-122"/>
              </a:rPr>
              <a:t>模式分析</a:t>
            </a:r>
          </a:p>
        </p:txBody>
      </p:sp>
      <p:sp>
        <p:nvSpPr>
          <p:cNvPr id="32771"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32772" name="组合 9"/>
          <p:cNvGrpSpPr>
            <a:grpSpLocks noChangeAspect="1"/>
          </p:cNvGrpSpPr>
          <p:nvPr/>
        </p:nvGrpSpPr>
        <p:grpSpPr bwMode="auto">
          <a:xfrm>
            <a:off x="8166100" y="1724025"/>
            <a:ext cx="4025900" cy="4105275"/>
            <a:chOff x="0" y="0"/>
            <a:chExt cx="4025152" cy="4106791"/>
          </a:xfrm>
        </p:grpSpPr>
        <p:pic>
          <p:nvPicPr>
            <p:cNvPr id="32777" name="图片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25152" cy="410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图片 12"/>
            <p:cNvPicPr>
              <a:picLocks noChangeAspect="1" noChangeArrowheads="1"/>
            </p:cNvPicPr>
            <p:nvPr/>
          </p:nvPicPr>
          <p:blipFill>
            <a:blip r:embed="rId3">
              <a:extLst>
                <a:ext uri="{28A0092B-C50C-407E-A947-70E740481C1C}">
                  <a14:useLocalDpi xmlns:a14="http://schemas.microsoft.com/office/drawing/2010/main" val="0"/>
                </a:ext>
              </a:extLst>
            </a:blip>
            <a:srcRect r="8347"/>
            <a:stretch>
              <a:fillRect/>
            </a:stretch>
          </p:blipFill>
          <p:spPr bwMode="auto">
            <a:xfrm>
              <a:off x="538859" y="432478"/>
              <a:ext cx="3486293" cy="2354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73" name="矩形 13"/>
          <p:cNvSpPr>
            <a:spLocks noChangeArrowheads="1"/>
          </p:cNvSpPr>
          <p:nvPr/>
        </p:nvSpPr>
        <p:spPr bwMode="auto">
          <a:xfrm>
            <a:off x="2032000" y="1928813"/>
            <a:ext cx="5068888" cy="355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a:lnSpc>
                <a:spcPct val="150000"/>
              </a:lnSpc>
              <a:spcBef>
                <a:spcPct val="0"/>
              </a:spcBef>
              <a:buFontTx/>
              <a:buNone/>
            </a:pPr>
            <a:r>
              <a:rPr lang="zh-CN" altLang="en-US" sz="1400">
                <a:solidFill>
                  <a:srgbClr val="445469"/>
                </a:solidFill>
                <a:latin typeface="微软雅黑" panose="020B0503020204020204" pitchFamily="34" charset="-122"/>
                <a:ea typeface="微软雅黑" panose="020B0503020204020204" pitchFamily="34" charset="-122"/>
              </a:rPr>
              <a:t>中国传统</a:t>
            </a:r>
            <a:r>
              <a:rPr lang="en-US" altLang="zh-CN" sz="1400">
                <a:solidFill>
                  <a:srgbClr val="445469"/>
                </a:solidFill>
                <a:latin typeface="微软雅黑" panose="020B0503020204020204" pitchFamily="34" charset="-122"/>
                <a:ea typeface="微软雅黑" panose="020B0503020204020204" pitchFamily="34" charset="-122"/>
              </a:rPr>
              <a:t>C2C</a:t>
            </a:r>
            <a:r>
              <a:rPr lang="zh-CN" altLang="en-US" sz="1400">
                <a:solidFill>
                  <a:srgbClr val="445469"/>
                </a:solidFill>
                <a:latin typeface="微软雅黑" panose="020B0503020204020204" pitchFamily="34" charset="-122"/>
                <a:ea typeface="微软雅黑" panose="020B0503020204020204" pitchFamily="34" charset="-122"/>
              </a:rPr>
              <a:t>电子商务市场从易趣的出现到易趣、拍拍、淘宝京东、苏宁易购、当当等都经历了从平台型垂直电商向平台型综合电商的转型历程。京东、苏宁易购都是以主营</a:t>
            </a:r>
            <a:r>
              <a:rPr lang="en-US" altLang="en-US" sz="1400">
                <a:solidFill>
                  <a:srgbClr val="445469"/>
                </a:solidFill>
                <a:latin typeface="微软雅黑" panose="020B0503020204020204" pitchFamily="34" charset="-122"/>
                <a:ea typeface="微软雅黑" panose="020B0503020204020204" pitchFamily="34" charset="-122"/>
              </a:rPr>
              <a:t>3C</a:t>
            </a:r>
            <a:r>
              <a:rPr lang="zh-CN" altLang="en-US" sz="1400">
                <a:solidFill>
                  <a:srgbClr val="445469"/>
                </a:solidFill>
                <a:latin typeface="微软雅黑" panose="020B0503020204020204" pitchFamily="34" charset="-122"/>
                <a:ea typeface="微软雅黑" panose="020B0503020204020204" pitchFamily="34" charset="-122"/>
              </a:rPr>
              <a:t>起家，后来向图书、美妆、服装等品类扩张，当当曾经主营品类是图书业务，现在图书在当当销售规模类目中的占比并不是很大。请根据以上几大</a:t>
            </a:r>
            <a:r>
              <a:rPr lang="en-US" altLang="en-US" sz="1400">
                <a:solidFill>
                  <a:srgbClr val="445469"/>
                </a:solidFill>
                <a:latin typeface="微软雅黑" panose="020B0503020204020204" pitchFamily="34" charset="-122"/>
                <a:ea typeface="微软雅黑" panose="020B0503020204020204" pitchFamily="34" charset="-122"/>
              </a:rPr>
              <a:t>B2C</a:t>
            </a:r>
            <a:r>
              <a:rPr lang="zh-CN" altLang="en-US" sz="1400">
                <a:solidFill>
                  <a:srgbClr val="445469"/>
                </a:solidFill>
                <a:latin typeface="微软雅黑" panose="020B0503020204020204" pitchFamily="34" charset="-122"/>
                <a:ea typeface="微软雅黑" panose="020B0503020204020204" pitchFamily="34" charset="-122"/>
              </a:rPr>
              <a:t>平台的转型发展路径，谈谈你对以下问题的看法。</a:t>
            </a:r>
          </a:p>
          <a:p>
            <a:pPr algn="just">
              <a:lnSpc>
                <a:spcPct val="150000"/>
              </a:lnSpc>
              <a:spcBef>
                <a:spcPct val="0"/>
              </a:spcBef>
              <a:buFontTx/>
              <a:buNone/>
            </a:pPr>
            <a:r>
              <a:rPr lang="zh-CN" altLang="en-US" sz="1400">
                <a:solidFill>
                  <a:srgbClr val="445469"/>
                </a:solidFill>
                <a:latin typeface="微软雅黑" panose="020B0503020204020204" pitchFamily="34" charset="-122"/>
                <a:ea typeface="微软雅黑" panose="020B0503020204020204" pitchFamily="34" charset="-122"/>
              </a:rPr>
              <a:t>       （</a:t>
            </a:r>
            <a:r>
              <a:rPr lang="en-US" altLang="en-US" sz="1400">
                <a:solidFill>
                  <a:srgbClr val="445469"/>
                </a:solidFill>
                <a:latin typeface="微软雅黑" panose="020B0503020204020204" pitchFamily="34" charset="-122"/>
                <a:ea typeface="微软雅黑" panose="020B0503020204020204" pitchFamily="34" charset="-122"/>
              </a:rPr>
              <a:t>1</a:t>
            </a:r>
            <a:r>
              <a:rPr lang="zh-CN" altLang="en-US" sz="1400">
                <a:solidFill>
                  <a:srgbClr val="445469"/>
                </a:solidFill>
                <a:latin typeface="微软雅黑" panose="020B0503020204020204" pitchFamily="34" charset="-122"/>
                <a:ea typeface="微软雅黑" panose="020B0503020204020204" pitchFamily="34" charset="-122"/>
              </a:rPr>
              <a:t>）为什么这些企业都采取了从平台型垂直电商向平台型综合电商的转型之路？</a:t>
            </a:r>
          </a:p>
          <a:p>
            <a:pPr algn="just">
              <a:lnSpc>
                <a:spcPct val="150000"/>
              </a:lnSpc>
              <a:spcBef>
                <a:spcPct val="0"/>
              </a:spcBef>
              <a:buFontTx/>
              <a:buNone/>
            </a:pPr>
            <a:r>
              <a:rPr lang="zh-CN" altLang="en-US" sz="1400">
                <a:solidFill>
                  <a:srgbClr val="445469"/>
                </a:solidFill>
                <a:latin typeface="微软雅黑" panose="020B0503020204020204" pitchFamily="34" charset="-122"/>
                <a:ea typeface="微软雅黑" panose="020B0503020204020204" pitchFamily="34" charset="-122"/>
              </a:rPr>
              <a:t>       （</a:t>
            </a:r>
            <a:r>
              <a:rPr lang="en-US" altLang="en-US" sz="1400">
                <a:solidFill>
                  <a:srgbClr val="445469"/>
                </a:solidFill>
                <a:latin typeface="微软雅黑" panose="020B0503020204020204" pitchFamily="34" charset="-122"/>
                <a:ea typeface="微软雅黑" panose="020B0503020204020204" pitchFamily="34" charset="-122"/>
              </a:rPr>
              <a:t>2</a:t>
            </a:r>
            <a:r>
              <a:rPr lang="zh-CN" altLang="en-US" sz="1400">
                <a:solidFill>
                  <a:srgbClr val="445469"/>
                </a:solidFill>
                <a:latin typeface="微软雅黑" panose="020B0503020204020204" pitchFamily="34" charset="-122"/>
                <a:ea typeface="微软雅黑" panose="020B0503020204020204" pitchFamily="34" charset="-122"/>
              </a:rPr>
              <a:t>）在京东等几大平台型综合电商垄断的市场下，未来新兴平台型垂直电商是应选择向平台型综合电商演进，还是选择纵向发展？小而精的平台型垂直电商是否会更受消费者喜爱？</a:t>
            </a:r>
            <a:endParaRPr lang="en-US" altLang="zh-CN" sz="140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2774" name="组合 11"/>
          <p:cNvGrpSpPr>
            <a:grpSpLocks/>
          </p:cNvGrpSpPr>
          <p:nvPr/>
        </p:nvGrpSpPr>
        <p:grpSpPr bwMode="auto">
          <a:xfrm>
            <a:off x="1233488" y="2028825"/>
            <a:ext cx="592137" cy="557213"/>
            <a:chOff x="1245395" y="2156343"/>
            <a:chExt cx="592610" cy="556758"/>
          </a:xfrm>
        </p:grpSpPr>
        <p:sp>
          <p:nvSpPr>
            <p:cNvPr id="32775" name="Rectangle 46"/>
            <p:cNvSpPr>
              <a:spLocks noChangeArrowheads="1"/>
            </p:cNvSpPr>
            <p:nvPr/>
          </p:nvSpPr>
          <p:spPr bwMode="auto">
            <a:xfrm>
              <a:off x="1245395" y="2156343"/>
              <a:ext cx="592610" cy="556758"/>
            </a:xfrm>
            <a:prstGeom prst="rect">
              <a:avLst/>
            </a:prstGeom>
            <a:solidFill>
              <a:srgbClr val="4886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6080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608013">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608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608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608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6080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6080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6080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6080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3100">
                <a:solidFill>
                  <a:srgbClr val="FFFFFF"/>
                </a:solidFill>
              </a:endParaRPr>
            </a:p>
          </p:txBody>
        </p:sp>
        <p:pic>
          <p:nvPicPr>
            <p:cNvPr id="32776" name="Picture 15" descr="bul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8582" y="2270341"/>
              <a:ext cx="395756" cy="39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图片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2075" y="354013"/>
            <a:ext cx="7481888"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矩形 6"/>
          <p:cNvSpPr>
            <a:spLocks noChangeArrowheads="1"/>
          </p:cNvSpPr>
          <p:nvPr/>
        </p:nvSpPr>
        <p:spPr bwMode="auto">
          <a:xfrm>
            <a:off x="0" y="4902200"/>
            <a:ext cx="12192000" cy="195580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3796" name="文本框 8"/>
          <p:cNvSpPr txBox="1">
            <a:spLocks noChangeArrowheads="1"/>
          </p:cNvSpPr>
          <p:nvPr/>
        </p:nvSpPr>
        <p:spPr bwMode="auto">
          <a:xfrm>
            <a:off x="0" y="1571625"/>
            <a:ext cx="1495425"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4400" b="1">
                <a:solidFill>
                  <a:srgbClr val="1C4885"/>
                </a:solidFill>
                <a:latin typeface="微软雅黑" panose="020B0503020204020204" pitchFamily="34" charset="-122"/>
                <a:ea typeface="微软雅黑" panose="020B0503020204020204" pitchFamily="34" charset="-122"/>
              </a:rPr>
              <a:t>4</a:t>
            </a:r>
            <a:endParaRPr lang="zh-CN" altLang="en-US" sz="34400" b="1">
              <a:solidFill>
                <a:srgbClr val="1C4885"/>
              </a:solidFill>
              <a:latin typeface="微软雅黑" panose="020B0503020204020204" pitchFamily="34" charset="-122"/>
              <a:ea typeface="微软雅黑" panose="020B0503020204020204" pitchFamily="34" charset="-122"/>
            </a:endParaRPr>
          </a:p>
        </p:txBody>
      </p:sp>
      <p:sp>
        <p:nvSpPr>
          <p:cNvPr id="33797" name="文本框 12"/>
          <p:cNvSpPr txBox="1">
            <a:spLocks noChangeArrowheads="1"/>
          </p:cNvSpPr>
          <p:nvPr/>
        </p:nvSpPr>
        <p:spPr bwMode="auto">
          <a:xfrm>
            <a:off x="2762250" y="3632200"/>
            <a:ext cx="83121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6000" b="1">
                <a:solidFill>
                  <a:srgbClr val="1C4885"/>
                </a:solidFill>
                <a:latin typeface="微软雅黑" panose="020B0503020204020204" pitchFamily="34" charset="-122"/>
                <a:ea typeface="微软雅黑" panose="020B0503020204020204" pitchFamily="34" charset="-122"/>
              </a:rPr>
              <a:t>任务三 </a:t>
            </a:r>
            <a:r>
              <a:rPr lang="en-US" altLang="zh-CN" sz="6000" b="1">
                <a:solidFill>
                  <a:srgbClr val="1C4885"/>
                </a:solidFill>
                <a:latin typeface="微软雅黑" panose="020B0503020204020204" pitchFamily="34" charset="-122"/>
                <a:ea typeface="微软雅黑" panose="020B0503020204020204" pitchFamily="34" charset="-122"/>
              </a:rPr>
              <a:t>C2B</a:t>
            </a:r>
            <a:r>
              <a:rPr lang="zh-CN" altLang="en-US" sz="6000" b="1">
                <a:solidFill>
                  <a:srgbClr val="1C4885"/>
                </a:solidFill>
                <a:latin typeface="微软雅黑" panose="020B0503020204020204" pitchFamily="34" charset="-122"/>
                <a:ea typeface="微软雅黑" panose="020B0503020204020204" pitchFamily="34" charset="-122"/>
              </a:rPr>
              <a:t>电子商务</a:t>
            </a:r>
          </a:p>
        </p:txBody>
      </p:sp>
      <p:grpSp>
        <p:nvGrpSpPr>
          <p:cNvPr id="33798" name="组合 13"/>
          <p:cNvGrpSpPr>
            <a:grpSpLocks noChangeAspect="1"/>
          </p:cNvGrpSpPr>
          <p:nvPr/>
        </p:nvGrpSpPr>
        <p:grpSpPr bwMode="auto">
          <a:xfrm>
            <a:off x="6804025" y="3178175"/>
            <a:ext cx="5578475" cy="3481388"/>
            <a:chOff x="0" y="0"/>
            <a:chExt cx="5324473" cy="3322983"/>
          </a:xfrm>
        </p:grpSpPr>
        <p:pic>
          <p:nvPicPr>
            <p:cNvPr id="33801" name="图片 14"/>
            <p:cNvPicPr>
              <a:picLocks noChangeAspect="1" noChangeArrowheads="1"/>
            </p:cNvPicPr>
            <p:nvPr/>
          </p:nvPicPr>
          <p:blipFill>
            <a:blip r:embed="rId3">
              <a:extLst>
                <a:ext uri="{28A0092B-C50C-407E-A947-70E740481C1C}">
                  <a14:useLocalDpi xmlns:a14="http://schemas.microsoft.com/office/drawing/2010/main" val="0"/>
                </a:ext>
              </a:extLst>
            </a:blip>
            <a:srcRect b="52040"/>
            <a:stretch>
              <a:fillRect/>
            </a:stretch>
          </p:blipFill>
          <p:spPr bwMode="auto">
            <a:xfrm>
              <a:off x="6344" y="0"/>
              <a:ext cx="5318129" cy="164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图片 15"/>
            <p:cNvPicPr>
              <a:picLocks noChangeAspect="1" noChangeArrowheads="1"/>
            </p:cNvPicPr>
            <p:nvPr/>
          </p:nvPicPr>
          <p:blipFill>
            <a:blip r:embed="rId3">
              <a:extLst>
                <a:ext uri="{28A0092B-C50C-407E-A947-70E740481C1C}">
                  <a14:useLocalDpi xmlns:a14="http://schemas.microsoft.com/office/drawing/2010/main" val="0"/>
                </a:ext>
              </a:extLst>
            </a:blip>
            <a:srcRect t="50633" r="2628"/>
            <a:stretch>
              <a:fillRect/>
            </a:stretch>
          </p:blipFill>
          <p:spPr bwMode="auto">
            <a:xfrm>
              <a:off x="0" y="1632435"/>
              <a:ext cx="5178427" cy="169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9" name="矩形 16"/>
          <p:cNvSpPr>
            <a:spLocks noChangeArrowheads="1"/>
          </p:cNvSpPr>
          <p:nvPr/>
        </p:nvSpPr>
        <p:spPr bwMode="auto">
          <a:xfrm>
            <a:off x="2886075" y="5011738"/>
            <a:ext cx="8783638" cy="134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50000"/>
              </a:lnSpc>
              <a:spcBef>
                <a:spcPts val="0"/>
              </a:spcBef>
              <a:buNone/>
            </a:pPr>
            <a:r>
              <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任务描述：</a:t>
            </a:r>
            <a:r>
              <a:rPr lang="zh-CN" altLang="zh-CN" sz="1400" dirty="0">
                <a:solidFill>
                  <a:schemeClr val="bg1"/>
                </a:solidFill>
                <a:latin typeface="微软雅黑" panose="020B0503020204020204" pitchFamily="34" charset="-122"/>
                <a:ea typeface="微软雅黑" panose="020B0503020204020204" pitchFamily="34" charset="-122"/>
              </a:rPr>
              <a:t>近年来，</a:t>
            </a:r>
            <a:r>
              <a:rPr lang="en-US" altLang="zh-CN" sz="1400" dirty="0">
                <a:solidFill>
                  <a:schemeClr val="bg1"/>
                </a:solidFill>
                <a:latin typeface="微软雅黑" panose="020B0503020204020204" pitchFamily="34" charset="-122"/>
                <a:ea typeface="微软雅黑" panose="020B0503020204020204" pitchFamily="34" charset="-122"/>
              </a:rPr>
              <a:t>C2B</a:t>
            </a:r>
            <a:r>
              <a:rPr lang="zh-CN" altLang="zh-CN" sz="1400" dirty="0">
                <a:solidFill>
                  <a:schemeClr val="bg1"/>
                </a:solidFill>
                <a:latin typeface="微软雅黑" panose="020B0503020204020204" pitchFamily="34" charset="-122"/>
                <a:ea typeface="微软雅黑" panose="020B0503020204020204" pitchFamily="34" charset="-122"/>
              </a:rPr>
              <a:t>电子商务模式理念逐渐被更多的电子商务企业所认识并接受—怎么让不同人群的人、不同消费能力的人、不同品牌偏好的人买到自己希望买到的产品，这种个性化的方向将会成为未来企业电子商务的核心之一。本任务将带你去探索</a:t>
            </a:r>
            <a:r>
              <a:rPr lang="en-US" altLang="zh-CN" sz="1400" dirty="0">
                <a:solidFill>
                  <a:schemeClr val="bg1"/>
                </a:solidFill>
                <a:latin typeface="微软雅黑" panose="020B0503020204020204" pitchFamily="34" charset="-122"/>
                <a:ea typeface="微软雅黑" panose="020B0503020204020204" pitchFamily="34" charset="-122"/>
              </a:rPr>
              <a:t>C2B</a:t>
            </a:r>
            <a:r>
              <a:rPr lang="zh-CN" altLang="zh-CN" sz="1400" dirty="0">
                <a:solidFill>
                  <a:schemeClr val="bg1"/>
                </a:solidFill>
                <a:latin typeface="微软雅黑" panose="020B0503020204020204" pitchFamily="34" charset="-122"/>
                <a:ea typeface="微软雅黑" panose="020B0503020204020204" pitchFamily="34" charset="-122"/>
              </a:rPr>
              <a:t>这一电子商务模式，通过调研</a:t>
            </a:r>
            <a:r>
              <a:rPr lang="en-US" altLang="zh-CN" sz="1400" dirty="0">
                <a:solidFill>
                  <a:schemeClr val="bg1"/>
                </a:solidFill>
                <a:latin typeface="微软雅黑" panose="020B0503020204020204" pitchFamily="34" charset="-122"/>
                <a:ea typeface="微软雅黑" panose="020B0503020204020204" pitchFamily="34" charset="-122"/>
              </a:rPr>
              <a:t>C2B</a:t>
            </a:r>
            <a:r>
              <a:rPr lang="zh-CN" altLang="zh-CN" sz="1400" dirty="0">
                <a:solidFill>
                  <a:schemeClr val="bg1"/>
                </a:solidFill>
                <a:latin typeface="微软雅黑" panose="020B0503020204020204" pitchFamily="34" charset="-122"/>
                <a:ea typeface="微软雅黑" panose="020B0503020204020204" pitchFamily="34" charset="-122"/>
              </a:rPr>
              <a:t>电子商务企业的业务流程、赢利模式，了解</a:t>
            </a:r>
            <a:r>
              <a:rPr lang="en-US" altLang="zh-CN" sz="1400" dirty="0">
                <a:solidFill>
                  <a:schemeClr val="bg1"/>
                </a:solidFill>
                <a:latin typeface="微软雅黑" panose="020B0503020204020204" pitchFamily="34" charset="-122"/>
                <a:ea typeface="微软雅黑" panose="020B0503020204020204" pitchFamily="34" charset="-122"/>
              </a:rPr>
              <a:t>C2B</a:t>
            </a:r>
            <a:r>
              <a:rPr lang="zh-CN" altLang="zh-CN" sz="1400" dirty="0">
                <a:solidFill>
                  <a:schemeClr val="bg1"/>
                </a:solidFill>
                <a:latin typeface="微软雅黑" panose="020B0503020204020204" pitchFamily="34" charset="-122"/>
                <a:ea typeface="微软雅黑" panose="020B0503020204020204" pitchFamily="34" charset="-122"/>
              </a:rPr>
              <a:t>的真正内涵。</a:t>
            </a:r>
          </a:p>
        </p:txBody>
      </p:sp>
      <p:sp>
        <p:nvSpPr>
          <p:cNvPr id="33800" name="文本框 17"/>
          <p:cNvSpPr>
            <a:spLocks/>
          </p:cNvSpPr>
          <p:nvPr/>
        </p:nvSpPr>
        <p:spPr bwMode="auto">
          <a:xfrm>
            <a:off x="168275" y="4889500"/>
            <a:ext cx="2484438" cy="928688"/>
          </a:xfrm>
          <a:custGeom>
            <a:avLst/>
            <a:gdLst>
              <a:gd name="T0" fmla="*/ 0 w 2484854"/>
              <a:gd name="T1" fmla="*/ 0 h 929514"/>
              <a:gd name="T2" fmla="*/ 2479864 w 2484854"/>
              <a:gd name="T3" fmla="*/ 0 h 929514"/>
              <a:gd name="T4" fmla="*/ 2479864 w 2484854"/>
              <a:gd name="T5" fmla="*/ 205761 h 929514"/>
              <a:gd name="T6" fmla="*/ 2079336 w 2484854"/>
              <a:gd name="T7" fmla="*/ 205761 h 929514"/>
              <a:gd name="T8" fmla="*/ 2079336 w 2484854"/>
              <a:gd name="T9" fmla="*/ 919650 h 929514"/>
              <a:gd name="T10" fmla="*/ 1450851 w 2484854"/>
              <a:gd name="T11" fmla="*/ 919650 h 929514"/>
              <a:gd name="T12" fmla="*/ 1450851 w 2484854"/>
              <a:gd name="T13" fmla="*/ 205761 h 929514"/>
              <a:gd name="T14" fmla="*/ 0 w 2484854"/>
              <a:gd name="T15" fmla="*/ 205761 h 929514"/>
              <a:gd name="T16" fmla="*/ 0 w 2484854"/>
              <a:gd name="T17" fmla="*/ 0 h 9295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84854"/>
              <a:gd name="T28" fmla="*/ 0 h 929514"/>
              <a:gd name="T29" fmla="*/ 2484854 w 2484854"/>
              <a:gd name="T30" fmla="*/ 929514 h 9295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84854" h="929514">
                <a:moveTo>
                  <a:pt x="0" y="0"/>
                </a:moveTo>
                <a:lnTo>
                  <a:pt x="2484854" y="0"/>
                </a:lnTo>
                <a:lnTo>
                  <a:pt x="2484854" y="207967"/>
                </a:lnTo>
                <a:lnTo>
                  <a:pt x="2083520" y="207967"/>
                </a:lnTo>
                <a:lnTo>
                  <a:pt x="2083520" y="929514"/>
                </a:lnTo>
                <a:lnTo>
                  <a:pt x="1453767" y="929514"/>
                </a:lnTo>
                <a:lnTo>
                  <a:pt x="1453767" y="207967"/>
                </a:lnTo>
                <a:lnTo>
                  <a:pt x="0" y="207967"/>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文本框 10"/>
          <p:cNvSpPr txBox="1">
            <a:spLocks noChangeArrowheads="1"/>
          </p:cNvSpPr>
          <p:nvPr/>
        </p:nvSpPr>
        <p:spPr bwMode="auto">
          <a:xfrm>
            <a:off x="174625" y="220663"/>
            <a:ext cx="11210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dirty="0">
                <a:latin typeface="微软雅黑" panose="020B0503020204020204" pitchFamily="34" charset="-122"/>
                <a:ea typeface="微软雅黑" panose="020B0503020204020204" pitchFamily="34" charset="-122"/>
                <a:sym typeface="Arial" panose="020B0604020202020204" pitchFamily="34" charset="0"/>
              </a:rPr>
              <a:t>任务描述：</a:t>
            </a:r>
            <a:r>
              <a:rPr lang="en-US" altLang="zh-CN" sz="2400" b="1" dirty="0">
                <a:latin typeface="微软雅黑" panose="020B0503020204020204" pitchFamily="34" charset="-122"/>
                <a:ea typeface="微软雅黑" panose="020B0503020204020204" pitchFamily="34" charset="-122"/>
              </a:rPr>
              <a:t>C2B</a:t>
            </a:r>
            <a:r>
              <a:rPr lang="zh-CN" altLang="en-US" sz="2400" b="1" dirty="0">
                <a:latin typeface="微软雅黑" panose="020B0503020204020204" pitchFamily="34" charset="-122"/>
                <a:ea typeface="微软雅黑" panose="020B0503020204020204" pitchFamily="34" charset="-122"/>
              </a:rPr>
              <a:t>模式分析</a:t>
            </a:r>
          </a:p>
        </p:txBody>
      </p:sp>
      <p:sp>
        <p:nvSpPr>
          <p:cNvPr id="34819"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4820" name="半闭框 4"/>
          <p:cNvSpPr>
            <a:spLocks/>
          </p:cNvSpPr>
          <p:nvPr/>
        </p:nvSpPr>
        <p:spPr bwMode="auto">
          <a:xfrm rot="10800000">
            <a:off x="5078413" y="4924425"/>
            <a:ext cx="433387" cy="412750"/>
          </a:xfrm>
          <a:custGeom>
            <a:avLst/>
            <a:gdLst>
              <a:gd name="T0" fmla="*/ 0 w 434745"/>
              <a:gd name="T1" fmla="*/ 0 h 340467"/>
              <a:gd name="T2" fmla="*/ 418726 w 434745"/>
              <a:gd name="T3" fmla="*/ 0 h 340467"/>
              <a:gd name="T4" fmla="*/ 303075 w 434745"/>
              <a:gd name="T5" fmla="*/ 293830 h 340467"/>
              <a:gd name="T6" fmla="*/ 109306 w 434745"/>
              <a:gd name="T7" fmla="*/ 293830 h 340467"/>
              <a:gd name="T8" fmla="*/ 109306 w 434745"/>
              <a:gd name="T9" fmla="*/ 786147 h 340467"/>
              <a:gd name="T10" fmla="*/ 0 w 434745"/>
              <a:gd name="T11" fmla="*/ 1063862 h 340467"/>
              <a:gd name="T12" fmla="*/ 0 w 434745"/>
              <a:gd name="T13" fmla="*/ 0 h 340467"/>
              <a:gd name="T14" fmla="*/ 0 60000 65536"/>
              <a:gd name="T15" fmla="*/ 0 60000 65536"/>
              <a:gd name="T16" fmla="*/ 0 60000 65536"/>
              <a:gd name="T17" fmla="*/ 0 60000 65536"/>
              <a:gd name="T18" fmla="*/ 0 60000 65536"/>
              <a:gd name="T19" fmla="*/ 0 60000 65536"/>
              <a:gd name="T20" fmla="*/ 0 60000 65536"/>
              <a:gd name="T21" fmla="*/ 0 w 434745"/>
              <a:gd name="T22" fmla="*/ 0 h 340467"/>
              <a:gd name="T23" fmla="*/ 434745 w 434745"/>
              <a:gd name="T24" fmla="*/ 340467 h 3404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4745" h="340467">
                <a:moveTo>
                  <a:pt x="0" y="0"/>
                </a:moveTo>
                <a:lnTo>
                  <a:pt x="434745" y="0"/>
                </a:lnTo>
                <a:lnTo>
                  <a:pt x="314673" y="94034"/>
                </a:lnTo>
                <a:lnTo>
                  <a:pt x="113488" y="94034"/>
                </a:lnTo>
                <a:lnTo>
                  <a:pt x="113488" y="251590"/>
                </a:lnTo>
                <a:lnTo>
                  <a:pt x="0" y="340467"/>
                </a:lnTo>
                <a:lnTo>
                  <a:pt x="0" y="0"/>
                </a:lnTo>
                <a:close/>
              </a:path>
            </a:pathLst>
          </a:custGeom>
          <a:solidFill>
            <a:srgbClr val="1C488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4821" name="半闭框 5"/>
          <p:cNvSpPr>
            <a:spLocks/>
          </p:cNvSpPr>
          <p:nvPr/>
        </p:nvSpPr>
        <p:spPr bwMode="auto">
          <a:xfrm rot="10800000">
            <a:off x="5140325" y="4953000"/>
            <a:ext cx="563563" cy="536575"/>
          </a:xfrm>
          <a:custGeom>
            <a:avLst/>
            <a:gdLst>
              <a:gd name="T0" fmla="*/ 0 w 564153"/>
              <a:gd name="T1" fmla="*/ 0 h 441812"/>
              <a:gd name="T2" fmla="*/ 557114 w 564153"/>
              <a:gd name="T3" fmla="*/ 0 h 441812"/>
              <a:gd name="T4" fmla="*/ 403245 w 564153"/>
              <a:gd name="T5" fmla="*/ 397519 h 441812"/>
              <a:gd name="T6" fmla="*/ 145431 w 564153"/>
              <a:gd name="T7" fmla="*/ 397519 h 441812"/>
              <a:gd name="T8" fmla="*/ 145431 w 564153"/>
              <a:gd name="T9" fmla="*/ 1063565 h 441812"/>
              <a:gd name="T10" fmla="*/ 0 w 564153"/>
              <a:gd name="T11" fmla="*/ 1439279 h 441812"/>
              <a:gd name="T12" fmla="*/ 0 w 564153"/>
              <a:gd name="T13" fmla="*/ 0 h 441812"/>
              <a:gd name="T14" fmla="*/ 0 60000 65536"/>
              <a:gd name="T15" fmla="*/ 0 60000 65536"/>
              <a:gd name="T16" fmla="*/ 0 60000 65536"/>
              <a:gd name="T17" fmla="*/ 0 60000 65536"/>
              <a:gd name="T18" fmla="*/ 0 60000 65536"/>
              <a:gd name="T19" fmla="*/ 0 60000 65536"/>
              <a:gd name="T20" fmla="*/ 0 60000 65536"/>
              <a:gd name="T21" fmla="*/ 0 w 564153"/>
              <a:gd name="T22" fmla="*/ 0 h 441812"/>
              <a:gd name="T23" fmla="*/ 564153 w 564153"/>
              <a:gd name="T24" fmla="*/ 441812 h 4418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4153" h="441812">
                <a:moveTo>
                  <a:pt x="0" y="0"/>
                </a:moveTo>
                <a:lnTo>
                  <a:pt x="564153" y="0"/>
                </a:lnTo>
                <a:lnTo>
                  <a:pt x="408340" y="122024"/>
                </a:lnTo>
                <a:lnTo>
                  <a:pt x="147269" y="122024"/>
                </a:lnTo>
                <a:lnTo>
                  <a:pt x="147269" y="326479"/>
                </a:lnTo>
                <a:lnTo>
                  <a:pt x="0" y="441812"/>
                </a:lnTo>
                <a:lnTo>
                  <a:pt x="0" y="0"/>
                </a:lnTo>
                <a:close/>
              </a:path>
            </a:pathLst>
          </a:custGeom>
          <a:solidFill>
            <a:srgbClr val="ADBACA"/>
          </a:solidFill>
          <a:ln w="12700">
            <a:solidFill>
              <a:srgbClr val="ADBACA"/>
            </a:solidFill>
            <a:round/>
            <a:headEnd/>
            <a:tailEnd/>
          </a:ln>
        </p:spPr>
        <p:txBody>
          <a:bodyPr anchor="ctr"/>
          <a:lstStyle/>
          <a:p>
            <a:endParaRPr lang="zh-CN" altLang="en-US"/>
          </a:p>
        </p:txBody>
      </p:sp>
      <p:sp>
        <p:nvSpPr>
          <p:cNvPr id="34822" name="矩形 6"/>
          <p:cNvSpPr>
            <a:spLocks noChangeArrowheads="1"/>
          </p:cNvSpPr>
          <p:nvPr/>
        </p:nvSpPr>
        <p:spPr bwMode="auto">
          <a:xfrm>
            <a:off x="6353175" y="1946275"/>
            <a:ext cx="4551363" cy="2059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50000"/>
              </a:lnSpc>
              <a:buNone/>
            </a:pPr>
            <a:r>
              <a:rPr lang="zh-CN" altLang="zh-CN" sz="1600" dirty="0">
                <a:solidFill>
                  <a:srgbClr val="445469"/>
                </a:solidFill>
                <a:latin typeface="微软雅黑" panose="020B0503020204020204" pitchFamily="34" charset="-122"/>
                <a:ea typeface="微软雅黑" panose="020B0503020204020204" pitchFamily="34" charset="-122"/>
              </a:rPr>
              <a:t>（</a:t>
            </a:r>
            <a:r>
              <a:rPr lang="en-US" altLang="zh-CN" sz="1600" dirty="0">
                <a:solidFill>
                  <a:srgbClr val="445469"/>
                </a:solidFill>
                <a:latin typeface="微软雅黑" panose="020B0503020204020204" pitchFamily="34" charset="-122"/>
                <a:ea typeface="微软雅黑" panose="020B0503020204020204" pitchFamily="34" charset="-122"/>
              </a:rPr>
              <a:t>1</a:t>
            </a:r>
            <a:r>
              <a:rPr lang="zh-CN" altLang="zh-CN" sz="1600" dirty="0">
                <a:solidFill>
                  <a:srgbClr val="445469"/>
                </a:solidFill>
                <a:latin typeface="微软雅黑" panose="020B0503020204020204" pitchFamily="34" charset="-122"/>
                <a:ea typeface="微软雅黑" panose="020B0503020204020204" pitchFamily="34" charset="-122"/>
              </a:rPr>
              <a:t>）了解</a:t>
            </a:r>
            <a:r>
              <a:rPr lang="en-US" altLang="zh-CN" sz="1600" dirty="0">
                <a:solidFill>
                  <a:srgbClr val="445469"/>
                </a:solidFill>
                <a:latin typeface="微软雅黑" panose="020B0503020204020204" pitchFamily="34" charset="-122"/>
                <a:ea typeface="微软雅黑" panose="020B0503020204020204" pitchFamily="34" charset="-122"/>
              </a:rPr>
              <a:t>C2B</a:t>
            </a:r>
            <a:r>
              <a:rPr lang="zh-CN" altLang="zh-CN" sz="1600" dirty="0">
                <a:solidFill>
                  <a:srgbClr val="445469"/>
                </a:solidFill>
                <a:latin typeface="微软雅黑" panose="020B0503020204020204" pitchFamily="34" charset="-122"/>
                <a:ea typeface="微软雅黑" panose="020B0503020204020204" pitchFamily="34" charset="-122"/>
              </a:rPr>
              <a:t>电子商务的内涵和特征，</a:t>
            </a:r>
            <a:r>
              <a:rPr lang="en-US" altLang="zh-CN" sz="1600" dirty="0">
                <a:solidFill>
                  <a:srgbClr val="445469"/>
                </a:solidFill>
                <a:latin typeface="微软雅黑" panose="020B0503020204020204" pitchFamily="34" charset="-122"/>
                <a:ea typeface="微软雅黑" panose="020B0503020204020204" pitchFamily="34" charset="-122"/>
              </a:rPr>
              <a:t>C2B</a:t>
            </a:r>
            <a:r>
              <a:rPr lang="zh-CN" altLang="zh-CN" sz="1600" dirty="0">
                <a:solidFill>
                  <a:srgbClr val="445469"/>
                </a:solidFill>
                <a:latin typeface="微软雅黑" panose="020B0503020204020204" pitchFamily="34" charset="-122"/>
                <a:ea typeface="微软雅黑" panose="020B0503020204020204" pitchFamily="34" charset="-122"/>
              </a:rPr>
              <a:t>模式的业务流程等。</a:t>
            </a:r>
          </a:p>
          <a:p>
            <a:pPr>
              <a:lnSpc>
                <a:spcPct val="150000"/>
              </a:lnSpc>
              <a:buNone/>
            </a:pPr>
            <a:r>
              <a:rPr lang="zh-CN" altLang="zh-CN" sz="1600" dirty="0">
                <a:solidFill>
                  <a:srgbClr val="445469"/>
                </a:solidFill>
                <a:latin typeface="微软雅黑" panose="020B0503020204020204" pitchFamily="34" charset="-122"/>
                <a:ea typeface="微软雅黑" panose="020B0503020204020204" pitchFamily="34" charset="-122"/>
              </a:rPr>
              <a:t>（</a:t>
            </a:r>
            <a:r>
              <a:rPr lang="en-US" altLang="zh-CN" sz="1600" dirty="0">
                <a:solidFill>
                  <a:srgbClr val="445469"/>
                </a:solidFill>
                <a:latin typeface="微软雅黑" panose="020B0503020204020204" pitchFamily="34" charset="-122"/>
                <a:ea typeface="微软雅黑" panose="020B0503020204020204" pitchFamily="34" charset="-122"/>
              </a:rPr>
              <a:t>2</a:t>
            </a:r>
            <a:r>
              <a:rPr lang="zh-CN" altLang="zh-CN" sz="1600" dirty="0">
                <a:solidFill>
                  <a:srgbClr val="445469"/>
                </a:solidFill>
                <a:latin typeface="微软雅黑" panose="020B0503020204020204" pitchFamily="34" charset="-122"/>
                <a:ea typeface="微软雅黑" panose="020B0503020204020204" pitchFamily="34" charset="-122"/>
              </a:rPr>
              <a:t>）对从事</a:t>
            </a:r>
            <a:r>
              <a:rPr lang="en-US" altLang="zh-CN" sz="1600" dirty="0">
                <a:solidFill>
                  <a:srgbClr val="445469"/>
                </a:solidFill>
                <a:latin typeface="微软雅黑" panose="020B0503020204020204" pitchFamily="34" charset="-122"/>
                <a:ea typeface="微软雅黑" panose="020B0503020204020204" pitchFamily="34" charset="-122"/>
              </a:rPr>
              <a:t>C2B</a:t>
            </a:r>
            <a:r>
              <a:rPr lang="zh-CN" altLang="zh-CN" sz="1600" dirty="0">
                <a:solidFill>
                  <a:srgbClr val="445469"/>
                </a:solidFill>
                <a:latin typeface="微软雅黑" panose="020B0503020204020204" pitchFamily="34" charset="-122"/>
                <a:ea typeface="微软雅黑" panose="020B0503020204020204" pitchFamily="34" charset="-122"/>
              </a:rPr>
              <a:t>业务的同类企业进行比较分析，了解它们的区别，以及各自的特色。</a:t>
            </a:r>
          </a:p>
          <a:p>
            <a:pPr>
              <a:lnSpc>
                <a:spcPct val="150000"/>
              </a:lnSpc>
              <a:buNone/>
            </a:pPr>
            <a:r>
              <a:rPr lang="zh-CN" altLang="zh-CN" sz="1600" dirty="0">
                <a:solidFill>
                  <a:srgbClr val="445469"/>
                </a:solidFill>
                <a:latin typeface="微软雅黑" panose="020B0503020204020204" pitchFamily="34" charset="-122"/>
                <a:ea typeface="微软雅黑" panose="020B0503020204020204" pitchFamily="34" charset="-122"/>
              </a:rPr>
              <a:t>（</a:t>
            </a:r>
            <a:r>
              <a:rPr lang="en-US" altLang="zh-CN" sz="1600" dirty="0">
                <a:solidFill>
                  <a:srgbClr val="445469"/>
                </a:solidFill>
                <a:latin typeface="微软雅黑" panose="020B0503020204020204" pitchFamily="34" charset="-122"/>
                <a:ea typeface="微软雅黑" panose="020B0503020204020204" pitchFamily="34" charset="-122"/>
              </a:rPr>
              <a:t>3</a:t>
            </a:r>
            <a:r>
              <a:rPr lang="zh-CN" altLang="zh-CN" sz="1600" dirty="0">
                <a:solidFill>
                  <a:srgbClr val="445469"/>
                </a:solidFill>
                <a:latin typeface="微软雅黑" panose="020B0503020204020204" pitchFamily="34" charset="-122"/>
                <a:ea typeface="微软雅黑" panose="020B0503020204020204" pitchFamily="34" charset="-122"/>
              </a:rPr>
              <a:t>）了解</a:t>
            </a:r>
            <a:r>
              <a:rPr lang="en-US" altLang="zh-CN" sz="1600" dirty="0">
                <a:solidFill>
                  <a:srgbClr val="445469"/>
                </a:solidFill>
                <a:latin typeface="微软雅黑" panose="020B0503020204020204" pitchFamily="34" charset="-122"/>
                <a:ea typeface="微软雅黑" panose="020B0503020204020204" pitchFamily="34" charset="-122"/>
              </a:rPr>
              <a:t>C2B</a:t>
            </a:r>
            <a:r>
              <a:rPr lang="zh-CN" altLang="zh-CN" sz="1600" dirty="0">
                <a:solidFill>
                  <a:srgbClr val="445469"/>
                </a:solidFill>
                <a:latin typeface="微软雅黑" panose="020B0503020204020204" pitchFamily="34" charset="-122"/>
                <a:ea typeface="微软雅黑" panose="020B0503020204020204" pitchFamily="34" charset="-122"/>
              </a:rPr>
              <a:t>电子商务未来的发展趋势。</a:t>
            </a:r>
          </a:p>
        </p:txBody>
      </p:sp>
      <p:sp>
        <p:nvSpPr>
          <p:cNvPr id="34823" name="矩形 9"/>
          <p:cNvSpPr>
            <a:spLocks noChangeArrowheads="1"/>
          </p:cNvSpPr>
          <p:nvPr/>
        </p:nvSpPr>
        <p:spPr bwMode="auto">
          <a:xfrm>
            <a:off x="6353175" y="1347788"/>
            <a:ext cx="4551363" cy="481012"/>
          </a:xfrm>
          <a:prstGeom prst="rect">
            <a:avLst/>
          </a:prstGeom>
          <a:solidFill>
            <a:srgbClr val="4886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4824" name="TextBox 13"/>
          <p:cNvSpPr txBox="1">
            <a:spLocks noChangeArrowheads="1"/>
          </p:cNvSpPr>
          <p:nvPr/>
        </p:nvSpPr>
        <p:spPr bwMode="auto">
          <a:xfrm>
            <a:off x="6353175" y="1465263"/>
            <a:ext cx="45513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zh-CN" sz="1600" b="1">
                <a:solidFill>
                  <a:schemeClr val="bg1"/>
                </a:solidFill>
                <a:latin typeface="Arial" panose="020B0604020202020204" pitchFamily="34" charset="0"/>
                <a:ea typeface="微软雅黑" panose="020B0503020204020204" pitchFamily="34" charset="-122"/>
              </a:rPr>
              <a:t>形成对以下几方面内容的自我认知</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半闭框 4"/>
          <p:cNvSpPr>
            <a:spLocks/>
          </p:cNvSpPr>
          <p:nvPr/>
        </p:nvSpPr>
        <p:spPr bwMode="auto">
          <a:xfrm>
            <a:off x="6197196" y="1138871"/>
            <a:ext cx="433387" cy="411634"/>
          </a:xfrm>
          <a:custGeom>
            <a:avLst/>
            <a:gdLst>
              <a:gd name="T0" fmla="*/ 0 w 434745"/>
              <a:gd name="T1" fmla="*/ 0 h 340467"/>
              <a:gd name="T2" fmla="*/ 426660 w 434745"/>
              <a:gd name="T3" fmla="*/ 0 h 340467"/>
              <a:gd name="T4" fmla="*/ 308820 w 434745"/>
              <a:gd name="T5" fmla="*/ 92811 h 340467"/>
              <a:gd name="T6" fmla="*/ 111379 w 434745"/>
              <a:gd name="T7" fmla="*/ 92811 h 340467"/>
              <a:gd name="T8" fmla="*/ 111379 w 434745"/>
              <a:gd name="T9" fmla="*/ 248318 h 340467"/>
              <a:gd name="T10" fmla="*/ 0 w 434745"/>
              <a:gd name="T11" fmla="*/ 336039 h 340467"/>
              <a:gd name="T12" fmla="*/ 0 w 434745"/>
              <a:gd name="T13" fmla="*/ 0 h 3404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4745" h="340467">
                <a:moveTo>
                  <a:pt x="0" y="0"/>
                </a:moveTo>
                <a:lnTo>
                  <a:pt x="434745" y="0"/>
                </a:lnTo>
                <a:lnTo>
                  <a:pt x="314673" y="94034"/>
                </a:lnTo>
                <a:lnTo>
                  <a:pt x="113488" y="94034"/>
                </a:lnTo>
                <a:lnTo>
                  <a:pt x="113488" y="251590"/>
                </a:lnTo>
                <a:lnTo>
                  <a:pt x="0" y="340467"/>
                </a:lnTo>
                <a:lnTo>
                  <a:pt x="0" y="0"/>
                </a:lnTo>
                <a:close/>
              </a:path>
            </a:pathLst>
          </a:custGeom>
          <a:solidFill>
            <a:srgbClr val="1C4885"/>
          </a:solidFill>
          <a:ln>
            <a:noFill/>
          </a:ln>
          <a:scene3d>
            <a:camera prst="orthographicFront">
              <a:rot lat="0" lon="0" rev="0"/>
            </a:camera>
            <a:lightRig rig="threePt" dir="t"/>
          </a:scene3d>
          <a:sp3d/>
        </p:spPr>
        <p:txBody>
          <a:bodyPr anchor="ctr"/>
          <a:lstStyle/>
          <a:p>
            <a:pPr>
              <a:defRPr/>
            </a:pPr>
            <a:endParaRPr lang="zh-CN" altLang="en-US"/>
          </a:p>
        </p:txBody>
      </p:sp>
      <p:sp>
        <p:nvSpPr>
          <p:cNvPr id="11" name="半闭框 5"/>
          <p:cNvSpPr>
            <a:spLocks/>
          </p:cNvSpPr>
          <p:nvPr/>
        </p:nvSpPr>
        <p:spPr bwMode="auto">
          <a:xfrm>
            <a:off x="5998450" y="959251"/>
            <a:ext cx="563563" cy="536662"/>
          </a:xfrm>
          <a:custGeom>
            <a:avLst/>
            <a:gdLst>
              <a:gd name="T0" fmla="*/ 0 w 564153"/>
              <a:gd name="T1" fmla="*/ 0 h 441812"/>
              <a:gd name="T2" fmla="*/ 560622 w 564153"/>
              <a:gd name="T3" fmla="*/ 0 h 441812"/>
              <a:gd name="T4" fmla="*/ 405784 w 564153"/>
              <a:gd name="T5" fmla="*/ 123859 h 441812"/>
              <a:gd name="T6" fmla="*/ 146347 w 564153"/>
              <a:gd name="T7" fmla="*/ 123859 h 441812"/>
              <a:gd name="T8" fmla="*/ 146347 w 564153"/>
              <a:gd name="T9" fmla="*/ 331387 h 441812"/>
              <a:gd name="T10" fmla="*/ 0 w 564153"/>
              <a:gd name="T11" fmla="*/ 448453 h 441812"/>
              <a:gd name="T12" fmla="*/ 0 w 564153"/>
              <a:gd name="T13" fmla="*/ 0 h 4418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4153" h="441812">
                <a:moveTo>
                  <a:pt x="0" y="0"/>
                </a:moveTo>
                <a:lnTo>
                  <a:pt x="564153" y="0"/>
                </a:lnTo>
                <a:lnTo>
                  <a:pt x="408340" y="122024"/>
                </a:lnTo>
                <a:lnTo>
                  <a:pt x="147269" y="122024"/>
                </a:lnTo>
                <a:lnTo>
                  <a:pt x="147269" y="326479"/>
                </a:lnTo>
                <a:lnTo>
                  <a:pt x="0" y="441812"/>
                </a:lnTo>
                <a:lnTo>
                  <a:pt x="0" y="0"/>
                </a:lnTo>
                <a:close/>
              </a:path>
            </a:pathLst>
          </a:custGeom>
          <a:solidFill>
            <a:srgbClr val="ADBACA"/>
          </a:solidFill>
          <a:ln w="12700" cap="flat" cmpd="sng">
            <a:solidFill>
              <a:srgbClr val="ADBACA"/>
            </a:solidFill>
            <a:round/>
            <a:headEnd/>
            <a:tailEnd/>
          </a:ln>
          <a:scene3d>
            <a:camera prst="orthographicFront">
              <a:rot lat="0" lon="0" rev="0"/>
            </a:camera>
            <a:lightRig rig="threePt" dir="t"/>
          </a:scene3d>
          <a:sp3d/>
        </p:spPr>
        <p:txBody>
          <a:bodyPr anchor="ctr"/>
          <a:lstStyle/>
          <a:p>
            <a:pPr>
              <a:defRPr/>
            </a:pPr>
            <a:endParaRPr lang="zh-CN" altLang="en-US"/>
          </a:p>
        </p:txBody>
      </p:sp>
      <p:pic>
        <p:nvPicPr>
          <p:cNvPr id="34831" name="Picture 4" descr="https://timgsa.baidu.com/timg?image&amp;quality=80&amp;size=b9999_10000&amp;sec=1519994937323&amp;di=97d68766216f522c0cda1ce906178e80&amp;imgtype=0&amp;src=http%3A%2F%2Fphotocdn.sohu.com%2F20150724%2Fmp24172356_1437730419369_1_t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3" y="1495425"/>
            <a:ext cx="4814887"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文本框 10"/>
          <p:cNvSpPr txBox="1">
            <a:spLocks noChangeArrowheads="1"/>
          </p:cNvSpPr>
          <p:nvPr/>
        </p:nvSpPr>
        <p:spPr bwMode="auto">
          <a:xfrm>
            <a:off x="174625" y="220663"/>
            <a:ext cx="10764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dirty="0">
                <a:latin typeface="微软雅黑" panose="020B0503020204020204" pitchFamily="34" charset="-122"/>
                <a:ea typeface="微软雅黑" panose="020B0503020204020204" pitchFamily="34" charset="-122"/>
              </a:rPr>
              <a:t>任务三相关知识</a:t>
            </a:r>
            <a:r>
              <a:rPr lang="en-US" altLang="zh-CN"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、什么是</a:t>
            </a:r>
            <a:r>
              <a:rPr lang="en-US" altLang="zh-CN" sz="2400" b="1" dirty="0">
                <a:latin typeface="微软雅黑" panose="020B0503020204020204" pitchFamily="34" charset="-122"/>
                <a:ea typeface="微软雅黑" panose="020B0503020204020204" pitchFamily="34" charset="-122"/>
              </a:rPr>
              <a:t>C2B</a:t>
            </a:r>
            <a:r>
              <a:rPr lang="zh-CN" altLang="en-US" sz="2400" b="1" dirty="0">
                <a:latin typeface="微软雅黑" panose="020B0503020204020204" pitchFamily="34" charset="-122"/>
                <a:ea typeface="微软雅黑" panose="020B0503020204020204" pitchFamily="34" charset="-122"/>
              </a:rPr>
              <a:t>电子商务</a:t>
            </a:r>
          </a:p>
        </p:txBody>
      </p:sp>
      <p:sp>
        <p:nvSpPr>
          <p:cNvPr id="35843"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5845" name="圆角矩形 6"/>
          <p:cNvSpPr>
            <a:spLocks noChangeArrowheads="1"/>
          </p:cNvSpPr>
          <p:nvPr/>
        </p:nvSpPr>
        <p:spPr bwMode="auto">
          <a:xfrm>
            <a:off x="991004" y="1146009"/>
            <a:ext cx="2471737" cy="461962"/>
          </a:xfrm>
          <a:prstGeom prst="roundRect">
            <a:avLst>
              <a:gd name="adj" fmla="val 16667"/>
            </a:avLst>
          </a:prstGeom>
          <a:solidFill>
            <a:srgbClr val="1C488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5846" name="文本框 7"/>
          <p:cNvSpPr txBox="1">
            <a:spLocks noChangeArrowheads="1"/>
          </p:cNvSpPr>
          <p:nvPr/>
        </p:nvSpPr>
        <p:spPr bwMode="auto">
          <a:xfrm>
            <a:off x="829079" y="1161884"/>
            <a:ext cx="27971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800" b="1" dirty="0">
                <a:solidFill>
                  <a:schemeClr val="bg1"/>
                </a:solidFill>
                <a:latin typeface="Arial" panose="020B0604020202020204" pitchFamily="34" charset="0"/>
                <a:ea typeface="微软雅黑" panose="020B0503020204020204" pitchFamily="34" charset="-122"/>
                <a:sym typeface="Arial" panose="020B0604020202020204" pitchFamily="34" charset="0"/>
              </a:rPr>
              <a:t>C2B</a:t>
            </a:r>
            <a:r>
              <a:rPr lang="zh-CN" altLang="en-US" sz="1800" b="1" dirty="0">
                <a:solidFill>
                  <a:schemeClr val="bg1"/>
                </a:solidFill>
                <a:latin typeface="Arial" panose="020B0604020202020204" pitchFamily="34" charset="0"/>
                <a:ea typeface="微软雅黑" panose="020B0503020204020204" pitchFamily="34" charset="-122"/>
                <a:sym typeface="Arial" panose="020B0604020202020204" pitchFamily="34" charset="0"/>
              </a:rPr>
              <a:t>电子商务的定义</a:t>
            </a:r>
            <a:endParaRPr lang="en-US" altLang="zh-CN" sz="1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847" name="矩形 13"/>
          <p:cNvSpPr>
            <a:spLocks noChangeArrowheads="1"/>
          </p:cNvSpPr>
          <p:nvPr/>
        </p:nvSpPr>
        <p:spPr bwMode="auto">
          <a:xfrm>
            <a:off x="991004" y="1846096"/>
            <a:ext cx="10577512" cy="60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None/>
            </a:pPr>
            <a:r>
              <a:rPr lang="en-US" altLang="zh-CN" sz="1400" dirty="0"/>
              <a:t>C2B</a:t>
            </a:r>
            <a:r>
              <a:rPr lang="zh-CN" altLang="zh-CN" sz="1400" dirty="0"/>
              <a:t>即消费者对企业（</a:t>
            </a:r>
            <a:r>
              <a:rPr lang="en-US" altLang="zh-CN" sz="1400" dirty="0"/>
              <a:t>Customer to Business</a:t>
            </a:r>
            <a:r>
              <a:rPr lang="zh-CN" altLang="zh-CN" sz="1400" dirty="0"/>
              <a:t>），狭义上的理解是有别于</a:t>
            </a:r>
            <a:r>
              <a:rPr lang="en-US" altLang="zh-CN" sz="1400" dirty="0"/>
              <a:t>B2C</a:t>
            </a:r>
            <a:r>
              <a:rPr lang="zh-CN" altLang="zh-CN" sz="1400" dirty="0"/>
              <a:t>的反向电子商务模式，它是通过聚合分散分布但数量庞大的用户形成一个强大的采购集团向商家集中采购的行为，也称为反向定制或聚定制。</a:t>
            </a:r>
            <a:endParaRPr lang="en-US" altLang="zh-CN" sz="14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5849" name="矩形 15"/>
          <p:cNvSpPr>
            <a:spLocks noChangeArrowheads="1"/>
          </p:cNvSpPr>
          <p:nvPr/>
        </p:nvSpPr>
        <p:spPr bwMode="auto">
          <a:xfrm>
            <a:off x="1002116" y="2495384"/>
            <a:ext cx="10306050" cy="237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buNone/>
            </a:pPr>
            <a:r>
              <a:rPr lang="en-US" altLang="zh-CN" sz="1400" dirty="0"/>
              <a:t>C2B</a:t>
            </a:r>
            <a:r>
              <a:rPr lang="zh-CN" altLang="zh-CN" sz="1400" dirty="0"/>
              <a:t>的本质是消费者角色的变化，即由传统工业时代的被动响应者变为真正的决策者。</a:t>
            </a:r>
            <a:endParaRPr lang="en-US" altLang="zh-CN" sz="14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35906" name="Picture 66" descr="2t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8441" y="2953931"/>
            <a:ext cx="3707452" cy="3271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7614163" y="3313084"/>
            <a:ext cx="461665" cy="2804614"/>
          </a:xfrm>
          <a:prstGeom prst="rect">
            <a:avLst/>
          </a:prstGeom>
        </p:spPr>
        <p:txBody>
          <a:bodyPr vert="eaVert" wrap="none">
            <a:spAutoFit/>
          </a:bodyPr>
          <a:lstStyle/>
          <a:p>
            <a:r>
              <a:rPr lang="en-US" altLang="zh-CN" dirty="0">
                <a:latin typeface="微软雅黑" panose="020B0503020204020204" pitchFamily="34" charset="-122"/>
                <a:ea typeface="微软雅黑" panose="020B0503020204020204" pitchFamily="34" charset="-122"/>
                <a:cs typeface="Calibri" panose="020F0502020204030204" pitchFamily="34" charset="0"/>
              </a:rPr>
              <a:t>C2B</a:t>
            </a:r>
            <a:r>
              <a:rPr lang="zh-CN" altLang="zh-CN" dirty="0">
                <a:latin typeface="微软雅黑" panose="020B0503020204020204" pitchFamily="34" charset="-122"/>
                <a:ea typeface="微软雅黑" panose="020B0503020204020204" pitchFamily="34" charset="-122"/>
                <a:cs typeface="Calibri" panose="020F0502020204030204" pitchFamily="34" charset="0"/>
              </a:rPr>
              <a:t>模式和</a:t>
            </a:r>
            <a:r>
              <a:rPr lang="en-US" altLang="zh-CN" dirty="0">
                <a:latin typeface="微软雅黑" panose="020B0503020204020204" pitchFamily="34" charset="-122"/>
                <a:ea typeface="微软雅黑" panose="020B0503020204020204" pitchFamily="34" charset="-122"/>
                <a:cs typeface="Calibri" panose="020F0502020204030204" pitchFamily="34" charset="0"/>
              </a:rPr>
              <a:t>B2C</a:t>
            </a:r>
            <a:r>
              <a:rPr lang="zh-CN" altLang="zh-CN" dirty="0">
                <a:latin typeface="微软雅黑" panose="020B0503020204020204" pitchFamily="34" charset="-122"/>
                <a:ea typeface="微软雅黑" panose="020B0503020204020204" pitchFamily="34" charset="-122"/>
                <a:cs typeface="Calibri" panose="020F0502020204030204" pitchFamily="34" charset="0"/>
              </a:rPr>
              <a:t>模式的区别</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文本框 10"/>
          <p:cNvSpPr txBox="1">
            <a:spLocks noChangeArrowheads="1"/>
          </p:cNvSpPr>
          <p:nvPr/>
        </p:nvSpPr>
        <p:spPr bwMode="auto">
          <a:xfrm>
            <a:off x="174624" y="220663"/>
            <a:ext cx="8846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zh-CN" altLang="en-US" sz="2400" b="1" dirty="0">
                <a:latin typeface="微软雅黑" panose="020B0503020204020204" pitchFamily="34" charset="-122"/>
                <a:ea typeface="微软雅黑" panose="020B0503020204020204" pitchFamily="34" charset="-122"/>
              </a:rPr>
              <a:t>任务三相关知识</a:t>
            </a:r>
            <a:r>
              <a:rPr lang="en-US" altLang="zh-CN"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、什么是</a:t>
            </a:r>
            <a:r>
              <a:rPr lang="en-US" altLang="zh-CN" sz="2400" b="1" dirty="0">
                <a:latin typeface="微软雅黑" panose="020B0503020204020204" pitchFamily="34" charset="-122"/>
                <a:ea typeface="微软雅黑" panose="020B0503020204020204" pitchFamily="34" charset="-122"/>
              </a:rPr>
              <a:t>C2B</a:t>
            </a:r>
            <a:r>
              <a:rPr lang="zh-CN" altLang="en-US" sz="2400" b="1" dirty="0">
                <a:latin typeface="微软雅黑" panose="020B0503020204020204" pitchFamily="34" charset="-122"/>
                <a:ea typeface="微软雅黑" panose="020B0503020204020204" pitchFamily="34" charset="-122"/>
              </a:rPr>
              <a:t>电子商务</a:t>
            </a:r>
          </a:p>
        </p:txBody>
      </p:sp>
      <p:sp>
        <p:nvSpPr>
          <p:cNvPr id="64515"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64516" name="TextBox 13"/>
          <p:cNvSpPr txBox="1">
            <a:spLocks noChangeArrowheads="1"/>
          </p:cNvSpPr>
          <p:nvPr/>
        </p:nvSpPr>
        <p:spPr bwMode="auto">
          <a:xfrm>
            <a:off x="979488" y="4605338"/>
            <a:ext cx="2336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None/>
            </a:pPr>
            <a:r>
              <a:rPr lang="zh-CN" altLang="zh-CN" sz="1800" dirty="0">
                <a:latin typeface="微软雅黑" panose="020B0503020204020204" pitchFamily="34" charset="-122"/>
                <a:ea typeface="微软雅黑" panose="020B0503020204020204" pitchFamily="34" charset="-122"/>
              </a:rPr>
              <a:t>消费者</a:t>
            </a:r>
            <a:endParaRPr lang="en-US" altLang="zh-CN" sz="1800" b="1"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4518" name="TextBox 13"/>
          <p:cNvSpPr txBox="1">
            <a:spLocks noChangeArrowheads="1"/>
          </p:cNvSpPr>
          <p:nvPr/>
        </p:nvSpPr>
        <p:spPr bwMode="auto">
          <a:xfrm>
            <a:off x="3932119" y="5198897"/>
            <a:ext cx="23383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None/>
            </a:pPr>
            <a:r>
              <a:rPr lang="en-US" altLang="zh-CN" sz="1800" dirty="0">
                <a:latin typeface="微软雅黑" panose="020B0503020204020204" pitchFamily="34" charset="-122"/>
                <a:ea typeface="微软雅黑" panose="020B0503020204020204" pitchFamily="34" charset="-122"/>
              </a:rPr>
              <a:t>C2B</a:t>
            </a:r>
            <a:r>
              <a:rPr lang="zh-CN" altLang="zh-CN" sz="1800" dirty="0">
                <a:latin typeface="微软雅黑" panose="020B0503020204020204" pitchFamily="34" charset="-122"/>
                <a:ea typeface="微软雅黑" panose="020B0503020204020204" pitchFamily="34" charset="-122"/>
              </a:rPr>
              <a:t>电子商务平台</a:t>
            </a:r>
            <a:endParaRPr lang="en-US" altLang="zh-CN" sz="1800" b="1"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4520" name="TextBox 13"/>
          <p:cNvSpPr txBox="1">
            <a:spLocks noChangeArrowheads="1"/>
          </p:cNvSpPr>
          <p:nvPr/>
        </p:nvSpPr>
        <p:spPr bwMode="auto">
          <a:xfrm>
            <a:off x="5835864" y="4930065"/>
            <a:ext cx="23383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None/>
            </a:pPr>
            <a:r>
              <a:rPr lang="zh-CN" altLang="zh-CN" sz="1800" dirty="0">
                <a:latin typeface="微软雅黑" panose="020B0503020204020204" pitchFamily="34" charset="-122"/>
                <a:ea typeface="微软雅黑" panose="020B0503020204020204" pitchFamily="34" charset="-122"/>
              </a:rPr>
              <a:t>中介服务提供商</a:t>
            </a:r>
            <a:endParaRPr lang="en-US" altLang="zh-CN" sz="1800" b="1"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4522" name="TextBox 13"/>
          <p:cNvSpPr txBox="1">
            <a:spLocks noChangeArrowheads="1"/>
          </p:cNvSpPr>
          <p:nvPr/>
        </p:nvSpPr>
        <p:spPr bwMode="auto">
          <a:xfrm>
            <a:off x="8008938" y="4919275"/>
            <a:ext cx="23383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None/>
            </a:pPr>
            <a:r>
              <a:rPr lang="zh-CN" altLang="zh-CN" sz="1800" dirty="0">
                <a:latin typeface="微软雅黑" panose="020B0503020204020204" pitchFamily="34" charset="-122"/>
                <a:ea typeface="微软雅黑" panose="020B0503020204020204" pitchFamily="34" charset="-122"/>
              </a:rPr>
              <a:t>基础服务提供商</a:t>
            </a:r>
            <a:endParaRPr lang="en-US" altLang="zh-CN" sz="1800" b="1"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4524" name="Oval 17"/>
          <p:cNvSpPr>
            <a:spLocks noChangeArrowheads="1"/>
          </p:cNvSpPr>
          <p:nvPr/>
        </p:nvSpPr>
        <p:spPr bwMode="auto">
          <a:xfrm>
            <a:off x="1620838" y="2751138"/>
            <a:ext cx="1360487" cy="1362075"/>
          </a:xfrm>
          <a:prstGeom prst="ellipse">
            <a:avLst/>
          </a:prstGeom>
          <a:solidFill>
            <a:srgbClr val="1C488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ru-RU"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25" name="Oval 18"/>
          <p:cNvSpPr>
            <a:spLocks noChangeArrowheads="1"/>
          </p:cNvSpPr>
          <p:nvPr/>
        </p:nvSpPr>
        <p:spPr bwMode="auto">
          <a:xfrm>
            <a:off x="2636838" y="2817813"/>
            <a:ext cx="1663700" cy="1663700"/>
          </a:xfrm>
          <a:prstGeom prst="ellipse">
            <a:avLst/>
          </a:prstGeom>
          <a:solidFill>
            <a:srgbClr val="4886D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ru-RU" altLang="en-US" sz="36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26" name="Oval 19"/>
          <p:cNvSpPr>
            <a:spLocks noChangeArrowheads="1"/>
          </p:cNvSpPr>
          <p:nvPr/>
        </p:nvSpPr>
        <p:spPr bwMode="auto">
          <a:xfrm>
            <a:off x="3997325" y="2582863"/>
            <a:ext cx="2132013" cy="2133600"/>
          </a:xfrm>
          <a:prstGeom prst="ellipse">
            <a:avLst/>
          </a:prstGeom>
          <a:solidFill>
            <a:srgbClr val="1C488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ru-RU" altLang="en-US" sz="4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27" name="Oval 20"/>
          <p:cNvSpPr>
            <a:spLocks noChangeArrowheads="1"/>
          </p:cNvSpPr>
          <p:nvPr/>
        </p:nvSpPr>
        <p:spPr bwMode="auto">
          <a:xfrm flipH="1">
            <a:off x="5662613" y="2259013"/>
            <a:ext cx="2346325" cy="2346325"/>
          </a:xfrm>
          <a:prstGeom prst="ellipse">
            <a:avLst/>
          </a:prstGeom>
          <a:solidFill>
            <a:srgbClr val="4886D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ru-RU" altLang="en-US" sz="40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28" name="Oval 21"/>
          <p:cNvSpPr>
            <a:spLocks noChangeArrowheads="1"/>
          </p:cNvSpPr>
          <p:nvPr/>
        </p:nvSpPr>
        <p:spPr bwMode="auto">
          <a:xfrm flipH="1">
            <a:off x="7566025" y="1498600"/>
            <a:ext cx="2982913" cy="2982913"/>
          </a:xfrm>
          <a:prstGeom prst="ellipse">
            <a:avLst/>
          </a:prstGeom>
          <a:solidFill>
            <a:srgbClr val="1C488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ru-RU" altLang="en-US" sz="60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29" name="Freeform 270"/>
          <p:cNvSpPr>
            <a:spLocks noEditPoints="1"/>
          </p:cNvSpPr>
          <p:nvPr/>
        </p:nvSpPr>
        <p:spPr bwMode="auto">
          <a:xfrm>
            <a:off x="2028825" y="3327400"/>
            <a:ext cx="404813" cy="312738"/>
          </a:xfrm>
          <a:custGeom>
            <a:avLst/>
            <a:gdLst>
              <a:gd name="T0" fmla="*/ 2147483646 w 87"/>
              <a:gd name="T1" fmla="*/ 0 h 67"/>
              <a:gd name="T2" fmla="*/ 2147483646 w 87"/>
              <a:gd name="T3" fmla="*/ 0 h 67"/>
              <a:gd name="T4" fmla="*/ 0 w 87"/>
              <a:gd name="T5" fmla="*/ 2147483646 h 67"/>
              <a:gd name="T6" fmla="*/ 0 w 87"/>
              <a:gd name="T7" fmla="*/ 2147483646 h 67"/>
              <a:gd name="T8" fmla="*/ 2147483646 w 87"/>
              <a:gd name="T9" fmla="*/ 2147483646 h 67"/>
              <a:gd name="T10" fmla="*/ 2147483646 w 87"/>
              <a:gd name="T11" fmla="*/ 2147483646 h 67"/>
              <a:gd name="T12" fmla="*/ 2147483646 w 87"/>
              <a:gd name="T13" fmla="*/ 2147483646 h 67"/>
              <a:gd name="T14" fmla="*/ 2147483646 w 87"/>
              <a:gd name="T15" fmla="*/ 2147483646 h 67"/>
              <a:gd name="T16" fmla="*/ 2147483646 w 87"/>
              <a:gd name="T17" fmla="*/ 0 h 67"/>
              <a:gd name="T18" fmla="*/ 2147483646 w 87"/>
              <a:gd name="T19" fmla="*/ 2147483646 h 67"/>
              <a:gd name="T20" fmla="*/ 2147483646 w 87"/>
              <a:gd name="T21" fmla="*/ 2147483646 h 67"/>
              <a:gd name="T22" fmla="*/ 2147483646 w 87"/>
              <a:gd name="T23" fmla="*/ 2147483646 h 67"/>
              <a:gd name="T24" fmla="*/ 2147483646 w 87"/>
              <a:gd name="T25" fmla="*/ 2147483646 h 67"/>
              <a:gd name="T26" fmla="*/ 2147483646 w 87"/>
              <a:gd name="T27" fmla="*/ 2147483646 h 67"/>
              <a:gd name="T28" fmla="*/ 2147483646 w 87"/>
              <a:gd name="T29" fmla="*/ 2147483646 h 67"/>
              <a:gd name="T30" fmla="*/ 2147483646 w 87"/>
              <a:gd name="T31" fmla="*/ 2147483646 h 67"/>
              <a:gd name="T32" fmla="*/ 2147483646 w 87"/>
              <a:gd name="T33" fmla="*/ 2147483646 h 67"/>
              <a:gd name="T34" fmla="*/ 2147483646 w 87"/>
              <a:gd name="T35" fmla="*/ 2147483646 h 67"/>
              <a:gd name="T36" fmla="*/ 2147483646 w 87"/>
              <a:gd name="T37" fmla="*/ 2147483646 h 67"/>
              <a:gd name="T38" fmla="*/ 2147483646 w 87"/>
              <a:gd name="T39" fmla="*/ 2147483646 h 67"/>
              <a:gd name="T40" fmla="*/ 2147483646 w 87"/>
              <a:gd name="T41" fmla="*/ 2147483646 h 67"/>
              <a:gd name="T42" fmla="*/ 2147483646 w 87"/>
              <a:gd name="T43" fmla="*/ 2147483646 h 67"/>
              <a:gd name="T44" fmla="*/ 2147483646 w 87"/>
              <a:gd name="T45" fmla="*/ 2147483646 h 67"/>
              <a:gd name="T46" fmla="*/ 2147483646 w 87"/>
              <a:gd name="T47" fmla="*/ 2147483646 h 67"/>
              <a:gd name="T48" fmla="*/ 2147483646 w 87"/>
              <a:gd name="T49" fmla="*/ 2147483646 h 67"/>
              <a:gd name="T50" fmla="*/ 2147483646 w 87"/>
              <a:gd name="T51" fmla="*/ 2147483646 h 67"/>
              <a:gd name="T52" fmla="*/ 2147483646 w 87"/>
              <a:gd name="T53" fmla="*/ 2147483646 h 67"/>
              <a:gd name="T54" fmla="*/ 2147483646 w 87"/>
              <a:gd name="T55" fmla="*/ 2147483646 h 67"/>
              <a:gd name="T56" fmla="*/ 2147483646 w 87"/>
              <a:gd name="T57" fmla="*/ 2147483646 h 67"/>
              <a:gd name="T58" fmla="*/ 2147483646 w 87"/>
              <a:gd name="T59" fmla="*/ 2147483646 h 67"/>
              <a:gd name="T60" fmla="*/ 2147483646 w 87"/>
              <a:gd name="T61" fmla="*/ 2147483646 h 67"/>
              <a:gd name="T62" fmla="*/ 2147483646 w 87"/>
              <a:gd name="T63" fmla="*/ 2147483646 h 67"/>
              <a:gd name="T64" fmla="*/ 2147483646 w 87"/>
              <a:gd name="T65" fmla="*/ 2147483646 h 67"/>
              <a:gd name="T66" fmla="*/ 2147483646 w 87"/>
              <a:gd name="T67" fmla="*/ 2147483646 h 67"/>
              <a:gd name="T68" fmla="*/ 2147483646 w 87"/>
              <a:gd name="T69" fmla="*/ 2147483646 h 67"/>
              <a:gd name="T70" fmla="*/ 2147483646 w 87"/>
              <a:gd name="T71" fmla="*/ 2147483646 h 67"/>
              <a:gd name="T72" fmla="*/ 2147483646 w 87"/>
              <a:gd name="T73" fmla="*/ 2147483646 h 67"/>
              <a:gd name="T74" fmla="*/ 2147483646 w 87"/>
              <a:gd name="T75" fmla="*/ 2147483646 h 67"/>
              <a:gd name="T76" fmla="*/ 2147483646 w 87"/>
              <a:gd name="T77" fmla="*/ 2147483646 h 67"/>
              <a:gd name="T78" fmla="*/ 2147483646 w 87"/>
              <a:gd name="T79" fmla="*/ 2147483646 h 67"/>
              <a:gd name="T80" fmla="*/ 2147483646 w 87"/>
              <a:gd name="T81" fmla="*/ 2147483646 h 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7"/>
              <a:gd name="T124" fmla="*/ 0 h 67"/>
              <a:gd name="T125" fmla="*/ 87 w 87"/>
              <a:gd name="T126" fmla="*/ 67 h 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7" h="67">
                <a:moveTo>
                  <a:pt x="10" y="0"/>
                </a:moveTo>
                <a:cubicBezTo>
                  <a:pt x="2" y="0"/>
                  <a:pt x="2" y="0"/>
                  <a:pt x="2" y="0"/>
                </a:cubicBezTo>
                <a:cubicBezTo>
                  <a:pt x="1" y="0"/>
                  <a:pt x="0" y="0"/>
                  <a:pt x="0" y="1"/>
                </a:cubicBezTo>
                <a:cubicBezTo>
                  <a:pt x="0" y="48"/>
                  <a:pt x="0" y="48"/>
                  <a:pt x="0" y="48"/>
                </a:cubicBezTo>
                <a:cubicBezTo>
                  <a:pt x="0" y="49"/>
                  <a:pt x="1" y="49"/>
                  <a:pt x="2" y="49"/>
                </a:cubicBezTo>
                <a:cubicBezTo>
                  <a:pt x="10" y="49"/>
                  <a:pt x="10" y="49"/>
                  <a:pt x="10" y="49"/>
                </a:cubicBezTo>
                <a:cubicBezTo>
                  <a:pt x="10" y="49"/>
                  <a:pt x="11" y="49"/>
                  <a:pt x="11" y="48"/>
                </a:cubicBezTo>
                <a:cubicBezTo>
                  <a:pt x="11" y="1"/>
                  <a:pt x="11" y="1"/>
                  <a:pt x="11" y="1"/>
                </a:cubicBezTo>
                <a:cubicBezTo>
                  <a:pt x="11" y="0"/>
                  <a:pt x="10" y="0"/>
                  <a:pt x="10" y="0"/>
                </a:cubicBezTo>
                <a:close/>
                <a:moveTo>
                  <a:pt x="23" y="52"/>
                </a:moveTo>
                <a:cubicBezTo>
                  <a:pt x="19" y="52"/>
                  <a:pt x="19" y="52"/>
                  <a:pt x="19" y="52"/>
                </a:cubicBezTo>
                <a:cubicBezTo>
                  <a:pt x="18" y="52"/>
                  <a:pt x="18" y="53"/>
                  <a:pt x="18" y="54"/>
                </a:cubicBezTo>
                <a:cubicBezTo>
                  <a:pt x="18" y="64"/>
                  <a:pt x="18" y="64"/>
                  <a:pt x="18" y="64"/>
                </a:cubicBezTo>
                <a:cubicBezTo>
                  <a:pt x="18" y="66"/>
                  <a:pt x="18" y="67"/>
                  <a:pt x="19" y="67"/>
                </a:cubicBezTo>
                <a:cubicBezTo>
                  <a:pt x="23" y="67"/>
                  <a:pt x="23" y="67"/>
                  <a:pt x="23" y="67"/>
                </a:cubicBezTo>
                <a:cubicBezTo>
                  <a:pt x="24" y="67"/>
                  <a:pt x="25" y="66"/>
                  <a:pt x="25" y="64"/>
                </a:cubicBezTo>
                <a:cubicBezTo>
                  <a:pt x="25" y="54"/>
                  <a:pt x="25" y="54"/>
                  <a:pt x="25" y="54"/>
                </a:cubicBezTo>
                <a:cubicBezTo>
                  <a:pt x="25" y="53"/>
                  <a:pt x="24" y="52"/>
                  <a:pt x="23" y="52"/>
                </a:cubicBezTo>
                <a:close/>
                <a:moveTo>
                  <a:pt x="81" y="52"/>
                </a:moveTo>
                <a:cubicBezTo>
                  <a:pt x="77" y="52"/>
                  <a:pt x="77" y="52"/>
                  <a:pt x="77" y="52"/>
                </a:cubicBezTo>
                <a:cubicBezTo>
                  <a:pt x="76" y="52"/>
                  <a:pt x="75" y="53"/>
                  <a:pt x="75" y="54"/>
                </a:cubicBezTo>
                <a:cubicBezTo>
                  <a:pt x="75" y="64"/>
                  <a:pt x="75" y="64"/>
                  <a:pt x="75" y="64"/>
                </a:cubicBezTo>
                <a:cubicBezTo>
                  <a:pt x="75" y="66"/>
                  <a:pt x="76" y="67"/>
                  <a:pt x="77" y="67"/>
                </a:cubicBezTo>
                <a:cubicBezTo>
                  <a:pt x="81" y="67"/>
                  <a:pt x="81" y="67"/>
                  <a:pt x="81" y="67"/>
                </a:cubicBezTo>
                <a:cubicBezTo>
                  <a:pt x="82" y="67"/>
                  <a:pt x="82" y="66"/>
                  <a:pt x="82" y="64"/>
                </a:cubicBezTo>
                <a:cubicBezTo>
                  <a:pt x="82" y="54"/>
                  <a:pt x="82" y="54"/>
                  <a:pt x="82" y="54"/>
                </a:cubicBezTo>
                <a:cubicBezTo>
                  <a:pt x="82" y="53"/>
                  <a:pt x="82" y="52"/>
                  <a:pt x="81" y="52"/>
                </a:cubicBezTo>
                <a:close/>
                <a:moveTo>
                  <a:pt x="81" y="25"/>
                </a:moveTo>
                <a:cubicBezTo>
                  <a:pt x="19" y="25"/>
                  <a:pt x="19" y="25"/>
                  <a:pt x="19" y="25"/>
                </a:cubicBezTo>
                <a:cubicBezTo>
                  <a:pt x="16" y="25"/>
                  <a:pt x="13" y="27"/>
                  <a:pt x="13" y="31"/>
                </a:cubicBezTo>
                <a:cubicBezTo>
                  <a:pt x="13" y="45"/>
                  <a:pt x="13" y="45"/>
                  <a:pt x="13" y="45"/>
                </a:cubicBezTo>
                <a:cubicBezTo>
                  <a:pt x="13" y="48"/>
                  <a:pt x="16" y="51"/>
                  <a:pt x="19" y="51"/>
                </a:cubicBezTo>
                <a:cubicBezTo>
                  <a:pt x="81" y="51"/>
                  <a:pt x="81" y="51"/>
                  <a:pt x="81" y="51"/>
                </a:cubicBezTo>
                <a:cubicBezTo>
                  <a:pt x="84" y="51"/>
                  <a:pt x="87" y="48"/>
                  <a:pt x="87" y="45"/>
                </a:cubicBezTo>
                <a:cubicBezTo>
                  <a:pt x="87" y="31"/>
                  <a:pt x="87" y="31"/>
                  <a:pt x="87" y="31"/>
                </a:cubicBezTo>
                <a:cubicBezTo>
                  <a:pt x="87" y="27"/>
                  <a:pt x="84" y="25"/>
                  <a:pt x="81" y="25"/>
                </a:cubicBezTo>
                <a:close/>
                <a:moveTo>
                  <a:pt x="24" y="24"/>
                </a:moveTo>
                <a:cubicBezTo>
                  <a:pt x="31" y="24"/>
                  <a:pt x="36" y="22"/>
                  <a:pt x="36" y="19"/>
                </a:cubicBezTo>
                <a:cubicBezTo>
                  <a:pt x="36" y="17"/>
                  <a:pt x="31" y="14"/>
                  <a:pt x="24" y="14"/>
                </a:cubicBezTo>
                <a:cubicBezTo>
                  <a:pt x="18" y="14"/>
                  <a:pt x="13" y="17"/>
                  <a:pt x="13" y="19"/>
                </a:cubicBezTo>
                <a:cubicBezTo>
                  <a:pt x="13" y="22"/>
                  <a:pt x="18" y="24"/>
                  <a:pt x="24" y="2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530" name="Freeform 271"/>
          <p:cNvSpPr>
            <a:spLocks/>
          </p:cNvSpPr>
          <p:nvPr/>
        </p:nvSpPr>
        <p:spPr bwMode="auto">
          <a:xfrm>
            <a:off x="3238500" y="3490913"/>
            <a:ext cx="438150" cy="493712"/>
          </a:xfrm>
          <a:custGeom>
            <a:avLst/>
            <a:gdLst>
              <a:gd name="T0" fmla="*/ 2147483646 w 69"/>
              <a:gd name="T1" fmla="*/ 2147483646 h 78"/>
              <a:gd name="T2" fmla="*/ 2147483646 w 69"/>
              <a:gd name="T3" fmla="*/ 2147483646 h 78"/>
              <a:gd name="T4" fmla="*/ 2147483646 w 69"/>
              <a:gd name="T5" fmla="*/ 2147483646 h 78"/>
              <a:gd name="T6" fmla="*/ 2147483646 w 69"/>
              <a:gd name="T7" fmla="*/ 0 h 78"/>
              <a:gd name="T8" fmla="*/ 2147483646 w 69"/>
              <a:gd name="T9" fmla="*/ 0 h 78"/>
              <a:gd name="T10" fmla="*/ 2147483646 w 69"/>
              <a:gd name="T11" fmla="*/ 2147483646 h 78"/>
              <a:gd name="T12" fmla="*/ 2147483646 w 69"/>
              <a:gd name="T13" fmla="*/ 2147483646 h 78"/>
              <a:gd name="T14" fmla="*/ 2147483646 w 69"/>
              <a:gd name="T15" fmla="*/ 2147483646 h 78"/>
              <a:gd name="T16" fmla="*/ 0 w 69"/>
              <a:gd name="T17" fmla="*/ 2147483646 h 78"/>
              <a:gd name="T18" fmla="*/ 0 w 69"/>
              <a:gd name="T19" fmla="*/ 2147483646 h 78"/>
              <a:gd name="T20" fmla="*/ 2147483646 w 69"/>
              <a:gd name="T21" fmla="*/ 2147483646 h 78"/>
              <a:gd name="T22" fmla="*/ 2147483646 w 69"/>
              <a:gd name="T23" fmla="*/ 2147483646 h 78"/>
              <a:gd name="T24" fmla="*/ 2147483646 w 69"/>
              <a:gd name="T25" fmla="*/ 2147483646 h 78"/>
              <a:gd name="T26" fmla="*/ 2147483646 w 69"/>
              <a:gd name="T27" fmla="*/ 2147483646 h 78"/>
              <a:gd name="T28" fmla="*/ 2147483646 w 69"/>
              <a:gd name="T29" fmla="*/ 2147483646 h 78"/>
              <a:gd name="T30" fmla="*/ 2147483646 w 69"/>
              <a:gd name="T31" fmla="*/ 2147483646 h 78"/>
              <a:gd name="T32" fmla="*/ 2147483646 w 69"/>
              <a:gd name="T33" fmla="*/ 2147483646 h 78"/>
              <a:gd name="T34" fmla="*/ 2147483646 w 69"/>
              <a:gd name="T35" fmla="*/ 2147483646 h 78"/>
              <a:gd name="T36" fmla="*/ 2147483646 w 69"/>
              <a:gd name="T37" fmla="*/ 2147483646 h 78"/>
              <a:gd name="T38" fmla="*/ 2147483646 w 69"/>
              <a:gd name="T39" fmla="*/ 2147483646 h 78"/>
              <a:gd name="T40" fmla="*/ 2147483646 w 69"/>
              <a:gd name="T41" fmla="*/ 2147483646 h 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78"/>
              <a:gd name="T65" fmla="*/ 69 w 69"/>
              <a:gd name="T66" fmla="*/ 78 h 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78">
                <a:moveTo>
                  <a:pt x="66" y="7"/>
                </a:moveTo>
                <a:cubicBezTo>
                  <a:pt x="41" y="7"/>
                  <a:pt x="41" y="7"/>
                  <a:pt x="41" y="7"/>
                </a:cubicBezTo>
                <a:cubicBezTo>
                  <a:pt x="41" y="1"/>
                  <a:pt x="41" y="1"/>
                  <a:pt x="41" y="1"/>
                </a:cubicBezTo>
                <a:cubicBezTo>
                  <a:pt x="41" y="0"/>
                  <a:pt x="40" y="0"/>
                  <a:pt x="40" y="0"/>
                </a:cubicBezTo>
                <a:cubicBezTo>
                  <a:pt x="29" y="0"/>
                  <a:pt x="29" y="0"/>
                  <a:pt x="29" y="0"/>
                </a:cubicBezTo>
                <a:cubicBezTo>
                  <a:pt x="28" y="0"/>
                  <a:pt x="27" y="0"/>
                  <a:pt x="27" y="1"/>
                </a:cubicBezTo>
                <a:cubicBezTo>
                  <a:pt x="27" y="7"/>
                  <a:pt x="27" y="7"/>
                  <a:pt x="27" y="7"/>
                </a:cubicBezTo>
                <a:cubicBezTo>
                  <a:pt x="2" y="7"/>
                  <a:pt x="2" y="7"/>
                  <a:pt x="2" y="7"/>
                </a:cubicBezTo>
                <a:cubicBezTo>
                  <a:pt x="1" y="7"/>
                  <a:pt x="0" y="8"/>
                  <a:pt x="0" y="9"/>
                </a:cubicBezTo>
                <a:cubicBezTo>
                  <a:pt x="0" y="28"/>
                  <a:pt x="0" y="28"/>
                  <a:pt x="0" y="28"/>
                </a:cubicBezTo>
                <a:cubicBezTo>
                  <a:pt x="0" y="30"/>
                  <a:pt x="1" y="31"/>
                  <a:pt x="2" y="31"/>
                </a:cubicBezTo>
                <a:cubicBezTo>
                  <a:pt x="27" y="31"/>
                  <a:pt x="27" y="31"/>
                  <a:pt x="27" y="31"/>
                </a:cubicBezTo>
                <a:cubicBezTo>
                  <a:pt x="27" y="77"/>
                  <a:pt x="27" y="77"/>
                  <a:pt x="27" y="77"/>
                </a:cubicBezTo>
                <a:cubicBezTo>
                  <a:pt x="27" y="77"/>
                  <a:pt x="28" y="78"/>
                  <a:pt x="29" y="78"/>
                </a:cubicBezTo>
                <a:cubicBezTo>
                  <a:pt x="40" y="78"/>
                  <a:pt x="40" y="78"/>
                  <a:pt x="40" y="78"/>
                </a:cubicBezTo>
                <a:cubicBezTo>
                  <a:pt x="40" y="78"/>
                  <a:pt x="41" y="77"/>
                  <a:pt x="41" y="77"/>
                </a:cubicBezTo>
                <a:cubicBezTo>
                  <a:pt x="41" y="31"/>
                  <a:pt x="41" y="31"/>
                  <a:pt x="41" y="31"/>
                </a:cubicBezTo>
                <a:cubicBezTo>
                  <a:pt x="66" y="31"/>
                  <a:pt x="66" y="31"/>
                  <a:pt x="66" y="31"/>
                </a:cubicBezTo>
                <a:cubicBezTo>
                  <a:pt x="67" y="31"/>
                  <a:pt x="69" y="30"/>
                  <a:pt x="69" y="28"/>
                </a:cubicBezTo>
                <a:cubicBezTo>
                  <a:pt x="69" y="9"/>
                  <a:pt x="69" y="9"/>
                  <a:pt x="69" y="9"/>
                </a:cubicBezTo>
                <a:cubicBezTo>
                  <a:pt x="69" y="8"/>
                  <a:pt x="67" y="7"/>
                  <a:pt x="66" y="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531" name="Freeform 272"/>
          <p:cNvSpPr>
            <a:spLocks noEditPoints="1"/>
          </p:cNvSpPr>
          <p:nvPr/>
        </p:nvSpPr>
        <p:spPr bwMode="auto">
          <a:xfrm>
            <a:off x="4811713" y="3432175"/>
            <a:ext cx="504825" cy="522288"/>
          </a:xfrm>
          <a:custGeom>
            <a:avLst/>
            <a:gdLst>
              <a:gd name="T0" fmla="*/ 2147483646 w 105"/>
              <a:gd name="T1" fmla="*/ 2147483646 h 109"/>
              <a:gd name="T2" fmla="*/ 2147483646 w 105"/>
              <a:gd name="T3" fmla="*/ 2147483646 h 109"/>
              <a:gd name="T4" fmla="*/ 2147483646 w 105"/>
              <a:gd name="T5" fmla="*/ 2147483646 h 109"/>
              <a:gd name="T6" fmla="*/ 2147483646 w 105"/>
              <a:gd name="T7" fmla="*/ 2147483646 h 109"/>
              <a:gd name="T8" fmla="*/ 2147483646 w 105"/>
              <a:gd name="T9" fmla="*/ 2147483646 h 109"/>
              <a:gd name="T10" fmla="*/ 2147483646 w 105"/>
              <a:gd name="T11" fmla="*/ 2147483646 h 109"/>
              <a:gd name="T12" fmla="*/ 2147483646 w 105"/>
              <a:gd name="T13" fmla="*/ 2147483646 h 109"/>
              <a:gd name="T14" fmla="*/ 2147483646 w 105"/>
              <a:gd name="T15" fmla="*/ 2147483646 h 109"/>
              <a:gd name="T16" fmla="*/ 2147483646 w 105"/>
              <a:gd name="T17" fmla="*/ 2147483646 h 109"/>
              <a:gd name="T18" fmla="*/ 2147483646 w 105"/>
              <a:gd name="T19" fmla="*/ 2147483646 h 109"/>
              <a:gd name="T20" fmla="*/ 2147483646 w 105"/>
              <a:gd name="T21" fmla="*/ 2147483646 h 109"/>
              <a:gd name="T22" fmla="*/ 2147483646 w 105"/>
              <a:gd name="T23" fmla="*/ 2147483646 h 109"/>
              <a:gd name="T24" fmla="*/ 2147483646 w 105"/>
              <a:gd name="T25" fmla="*/ 2147483646 h 109"/>
              <a:gd name="T26" fmla="*/ 2147483646 w 105"/>
              <a:gd name="T27" fmla="*/ 2147483646 h 109"/>
              <a:gd name="T28" fmla="*/ 2147483646 w 105"/>
              <a:gd name="T29" fmla="*/ 2147483646 h 109"/>
              <a:gd name="T30" fmla="*/ 2147483646 w 105"/>
              <a:gd name="T31" fmla="*/ 2147483646 h 109"/>
              <a:gd name="T32" fmla="*/ 2147483646 w 105"/>
              <a:gd name="T33" fmla="*/ 2147483646 h 109"/>
              <a:gd name="T34" fmla="*/ 2147483646 w 105"/>
              <a:gd name="T35" fmla="*/ 2147483646 h 109"/>
              <a:gd name="T36" fmla="*/ 2147483646 w 105"/>
              <a:gd name="T37" fmla="*/ 2147483646 h 109"/>
              <a:gd name="T38" fmla="*/ 2147483646 w 105"/>
              <a:gd name="T39" fmla="*/ 2147483646 h 109"/>
              <a:gd name="T40" fmla="*/ 2147483646 w 105"/>
              <a:gd name="T41" fmla="*/ 2147483646 h 109"/>
              <a:gd name="T42" fmla="*/ 2147483646 w 105"/>
              <a:gd name="T43" fmla="*/ 2147483646 h 109"/>
              <a:gd name="T44" fmla="*/ 2147483646 w 105"/>
              <a:gd name="T45" fmla="*/ 2147483646 h 109"/>
              <a:gd name="T46" fmla="*/ 2147483646 w 105"/>
              <a:gd name="T47" fmla="*/ 2147483646 h 109"/>
              <a:gd name="T48" fmla="*/ 2147483646 w 105"/>
              <a:gd name="T49" fmla="*/ 2147483646 h 109"/>
              <a:gd name="T50" fmla="*/ 0 w 105"/>
              <a:gd name="T51" fmla="*/ 2147483646 h 109"/>
              <a:gd name="T52" fmla="*/ 2147483646 w 105"/>
              <a:gd name="T53" fmla="*/ 2147483646 h 109"/>
              <a:gd name="T54" fmla="*/ 2147483646 w 105"/>
              <a:gd name="T55" fmla="*/ 2147483646 h 109"/>
              <a:gd name="T56" fmla="*/ 2147483646 w 105"/>
              <a:gd name="T57" fmla="*/ 2147483646 h 109"/>
              <a:gd name="T58" fmla="*/ 2147483646 w 105"/>
              <a:gd name="T59" fmla="*/ 2147483646 h 109"/>
              <a:gd name="T60" fmla="*/ 2147483646 w 105"/>
              <a:gd name="T61" fmla="*/ 2147483646 h 109"/>
              <a:gd name="T62" fmla="*/ 2147483646 w 105"/>
              <a:gd name="T63" fmla="*/ 2147483646 h 109"/>
              <a:gd name="T64" fmla="*/ 2147483646 w 105"/>
              <a:gd name="T65" fmla="*/ 2147483646 h 109"/>
              <a:gd name="T66" fmla="*/ 2147483646 w 105"/>
              <a:gd name="T67" fmla="*/ 2147483646 h 109"/>
              <a:gd name="T68" fmla="*/ 2147483646 w 105"/>
              <a:gd name="T69" fmla="*/ 2147483646 h 109"/>
              <a:gd name="T70" fmla="*/ 2147483646 w 105"/>
              <a:gd name="T71" fmla="*/ 2147483646 h 109"/>
              <a:gd name="T72" fmla="*/ 2147483646 w 105"/>
              <a:gd name="T73" fmla="*/ 2147483646 h 109"/>
              <a:gd name="T74" fmla="*/ 2147483646 w 105"/>
              <a:gd name="T75" fmla="*/ 2147483646 h 109"/>
              <a:gd name="T76" fmla="*/ 2147483646 w 105"/>
              <a:gd name="T77" fmla="*/ 2147483646 h 109"/>
              <a:gd name="T78" fmla="*/ 2147483646 w 105"/>
              <a:gd name="T79" fmla="*/ 2147483646 h 109"/>
              <a:gd name="T80" fmla="*/ 2147483646 w 105"/>
              <a:gd name="T81" fmla="*/ 2147483646 h 109"/>
              <a:gd name="T82" fmla="*/ 2147483646 w 105"/>
              <a:gd name="T83" fmla="*/ 2147483646 h 109"/>
              <a:gd name="T84" fmla="*/ 2147483646 w 105"/>
              <a:gd name="T85" fmla="*/ 2147483646 h 109"/>
              <a:gd name="T86" fmla="*/ 2147483646 w 105"/>
              <a:gd name="T87" fmla="*/ 2147483646 h 109"/>
              <a:gd name="T88" fmla="*/ 2147483646 w 105"/>
              <a:gd name="T89" fmla="*/ 2147483646 h 109"/>
              <a:gd name="T90" fmla="*/ 2147483646 w 105"/>
              <a:gd name="T91" fmla="*/ 2147483646 h 1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5"/>
              <a:gd name="T139" fmla="*/ 0 h 109"/>
              <a:gd name="T140" fmla="*/ 105 w 105"/>
              <a:gd name="T141" fmla="*/ 109 h 10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5" h="109">
                <a:moveTo>
                  <a:pt x="29" y="37"/>
                </a:moveTo>
                <a:cubicBezTo>
                  <a:pt x="29" y="37"/>
                  <a:pt x="30" y="37"/>
                  <a:pt x="31" y="37"/>
                </a:cubicBezTo>
                <a:cubicBezTo>
                  <a:pt x="33" y="37"/>
                  <a:pt x="35" y="37"/>
                  <a:pt x="37" y="36"/>
                </a:cubicBezTo>
                <a:cubicBezTo>
                  <a:pt x="39" y="35"/>
                  <a:pt x="40" y="35"/>
                  <a:pt x="41" y="35"/>
                </a:cubicBezTo>
                <a:cubicBezTo>
                  <a:pt x="40" y="36"/>
                  <a:pt x="37" y="37"/>
                  <a:pt x="34" y="38"/>
                </a:cubicBezTo>
                <a:cubicBezTo>
                  <a:pt x="33" y="39"/>
                  <a:pt x="32" y="39"/>
                  <a:pt x="30" y="40"/>
                </a:cubicBezTo>
                <a:cubicBezTo>
                  <a:pt x="30" y="41"/>
                  <a:pt x="29" y="41"/>
                  <a:pt x="29" y="42"/>
                </a:cubicBezTo>
                <a:cubicBezTo>
                  <a:pt x="28" y="42"/>
                  <a:pt x="28" y="43"/>
                  <a:pt x="28" y="44"/>
                </a:cubicBezTo>
                <a:cubicBezTo>
                  <a:pt x="28" y="44"/>
                  <a:pt x="28" y="45"/>
                  <a:pt x="28" y="45"/>
                </a:cubicBezTo>
                <a:cubicBezTo>
                  <a:pt x="28" y="46"/>
                  <a:pt x="29" y="47"/>
                  <a:pt x="30" y="47"/>
                </a:cubicBezTo>
                <a:cubicBezTo>
                  <a:pt x="31" y="48"/>
                  <a:pt x="32" y="48"/>
                  <a:pt x="34" y="48"/>
                </a:cubicBezTo>
                <a:cubicBezTo>
                  <a:pt x="36" y="48"/>
                  <a:pt x="38" y="48"/>
                  <a:pt x="40" y="49"/>
                </a:cubicBezTo>
                <a:cubicBezTo>
                  <a:pt x="41" y="49"/>
                  <a:pt x="41" y="49"/>
                  <a:pt x="42" y="49"/>
                </a:cubicBezTo>
                <a:cubicBezTo>
                  <a:pt x="41" y="49"/>
                  <a:pt x="40" y="50"/>
                  <a:pt x="39" y="50"/>
                </a:cubicBezTo>
                <a:cubicBezTo>
                  <a:pt x="37" y="51"/>
                  <a:pt x="34" y="52"/>
                  <a:pt x="32" y="53"/>
                </a:cubicBezTo>
                <a:cubicBezTo>
                  <a:pt x="29" y="53"/>
                  <a:pt x="27" y="54"/>
                  <a:pt x="27" y="54"/>
                </a:cubicBezTo>
                <a:cubicBezTo>
                  <a:pt x="28" y="58"/>
                  <a:pt x="28" y="58"/>
                  <a:pt x="28" y="58"/>
                </a:cubicBezTo>
                <a:cubicBezTo>
                  <a:pt x="28" y="58"/>
                  <a:pt x="28" y="58"/>
                  <a:pt x="28" y="58"/>
                </a:cubicBezTo>
                <a:cubicBezTo>
                  <a:pt x="28" y="58"/>
                  <a:pt x="32" y="57"/>
                  <a:pt x="36" y="56"/>
                </a:cubicBezTo>
                <a:cubicBezTo>
                  <a:pt x="38" y="55"/>
                  <a:pt x="41" y="54"/>
                  <a:pt x="42" y="53"/>
                </a:cubicBezTo>
                <a:cubicBezTo>
                  <a:pt x="43" y="53"/>
                  <a:pt x="44" y="52"/>
                  <a:pt x="45" y="51"/>
                </a:cubicBezTo>
                <a:cubicBezTo>
                  <a:pt x="45" y="51"/>
                  <a:pt x="46" y="50"/>
                  <a:pt x="46" y="49"/>
                </a:cubicBezTo>
                <a:cubicBezTo>
                  <a:pt x="46" y="48"/>
                  <a:pt x="46" y="48"/>
                  <a:pt x="46" y="48"/>
                </a:cubicBezTo>
                <a:cubicBezTo>
                  <a:pt x="46" y="48"/>
                  <a:pt x="46" y="48"/>
                  <a:pt x="46" y="48"/>
                </a:cubicBezTo>
                <a:cubicBezTo>
                  <a:pt x="46" y="48"/>
                  <a:pt x="46" y="48"/>
                  <a:pt x="46" y="48"/>
                </a:cubicBezTo>
                <a:cubicBezTo>
                  <a:pt x="46" y="47"/>
                  <a:pt x="45" y="46"/>
                  <a:pt x="44" y="46"/>
                </a:cubicBezTo>
                <a:cubicBezTo>
                  <a:pt x="43" y="45"/>
                  <a:pt x="42" y="45"/>
                  <a:pt x="40" y="45"/>
                </a:cubicBezTo>
                <a:cubicBezTo>
                  <a:pt x="38" y="44"/>
                  <a:pt x="36" y="44"/>
                  <a:pt x="34" y="44"/>
                </a:cubicBezTo>
                <a:cubicBezTo>
                  <a:pt x="33" y="44"/>
                  <a:pt x="33" y="44"/>
                  <a:pt x="32" y="44"/>
                </a:cubicBezTo>
                <a:cubicBezTo>
                  <a:pt x="32" y="44"/>
                  <a:pt x="32" y="44"/>
                  <a:pt x="32" y="44"/>
                </a:cubicBezTo>
                <a:cubicBezTo>
                  <a:pt x="34" y="43"/>
                  <a:pt x="37" y="42"/>
                  <a:pt x="40" y="40"/>
                </a:cubicBezTo>
                <a:cubicBezTo>
                  <a:pt x="41" y="40"/>
                  <a:pt x="42" y="39"/>
                  <a:pt x="43" y="38"/>
                </a:cubicBezTo>
                <a:cubicBezTo>
                  <a:pt x="44" y="38"/>
                  <a:pt x="45" y="37"/>
                  <a:pt x="45" y="37"/>
                </a:cubicBezTo>
                <a:cubicBezTo>
                  <a:pt x="45" y="36"/>
                  <a:pt x="46" y="35"/>
                  <a:pt x="46" y="35"/>
                </a:cubicBezTo>
                <a:cubicBezTo>
                  <a:pt x="46" y="34"/>
                  <a:pt x="46" y="34"/>
                  <a:pt x="46" y="34"/>
                </a:cubicBezTo>
                <a:cubicBezTo>
                  <a:pt x="45" y="33"/>
                  <a:pt x="45" y="32"/>
                  <a:pt x="44" y="31"/>
                </a:cubicBezTo>
                <a:cubicBezTo>
                  <a:pt x="43" y="31"/>
                  <a:pt x="42" y="31"/>
                  <a:pt x="42" y="31"/>
                </a:cubicBezTo>
                <a:cubicBezTo>
                  <a:pt x="40" y="31"/>
                  <a:pt x="38" y="32"/>
                  <a:pt x="36" y="32"/>
                </a:cubicBezTo>
                <a:cubicBezTo>
                  <a:pt x="34" y="33"/>
                  <a:pt x="32" y="33"/>
                  <a:pt x="31" y="33"/>
                </a:cubicBezTo>
                <a:cubicBezTo>
                  <a:pt x="31" y="33"/>
                  <a:pt x="30" y="33"/>
                  <a:pt x="30" y="33"/>
                </a:cubicBezTo>
                <a:cubicBezTo>
                  <a:pt x="30" y="33"/>
                  <a:pt x="31" y="32"/>
                  <a:pt x="32" y="31"/>
                </a:cubicBezTo>
                <a:cubicBezTo>
                  <a:pt x="33" y="29"/>
                  <a:pt x="35" y="27"/>
                  <a:pt x="37" y="26"/>
                </a:cubicBezTo>
                <a:cubicBezTo>
                  <a:pt x="38" y="25"/>
                  <a:pt x="39" y="24"/>
                  <a:pt x="40" y="24"/>
                </a:cubicBezTo>
                <a:cubicBezTo>
                  <a:pt x="41" y="23"/>
                  <a:pt x="41" y="23"/>
                  <a:pt x="41" y="23"/>
                </a:cubicBezTo>
                <a:cubicBezTo>
                  <a:pt x="39" y="20"/>
                  <a:pt x="39" y="20"/>
                  <a:pt x="39" y="20"/>
                </a:cubicBezTo>
                <a:cubicBezTo>
                  <a:pt x="39" y="20"/>
                  <a:pt x="36" y="22"/>
                  <a:pt x="33" y="24"/>
                </a:cubicBezTo>
                <a:cubicBezTo>
                  <a:pt x="31" y="25"/>
                  <a:pt x="30" y="27"/>
                  <a:pt x="29" y="28"/>
                </a:cubicBezTo>
                <a:cubicBezTo>
                  <a:pt x="28" y="30"/>
                  <a:pt x="26" y="31"/>
                  <a:pt x="26" y="33"/>
                </a:cubicBezTo>
                <a:cubicBezTo>
                  <a:pt x="26" y="34"/>
                  <a:pt x="27" y="34"/>
                  <a:pt x="27" y="35"/>
                </a:cubicBezTo>
                <a:cubicBezTo>
                  <a:pt x="27" y="36"/>
                  <a:pt x="28" y="36"/>
                  <a:pt x="29" y="37"/>
                </a:cubicBezTo>
                <a:close/>
                <a:moveTo>
                  <a:pt x="53" y="0"/>
                </a:moveTo>
                <a:cubicBezTo>
                  <a:pt x="24" y="0"/>
                  <a:pt x="0" y="24"/>
                  <a:pt x="0" y="54"/>
                </a:cubicBezTo>
                <a:cubicBezTo>
                  <a:pt x="0" y="84"/>
                  <a:pt x="24" y="109"/>
                  <a:pt x="53" y="109"/>
                </a:cubicBezTo>
                <a:cubicBezTo>
                  <a:pt x="82" y="109"/>
                  <a:pt x="105" y="84"/>
                  <a:pt x="105" y="54"/>
                </a:cubicBezTo>
                <a:cubicBezTo>
                  <a:pt x="105" y="24"/>
                  <a:pt x="82" y="0"/>
                  <a:pt x="53" y="0"/>
                </a:cubicBezTo>
                <a:close/>
                <a:moveTo>
                  <a:pt x="18" y="80"/>
                </a:moveTo>
                <a:cubicBezTo>
                  <a:pt x="13" y="73"/>
                  <a:pt x="10" y="64"/>
                  <a:pt x="10" y="54"/>
                </a:cubicBezTo>
                <a:cubicBezTo>
                  <a:pt x="10" y="42"/>
                  <a:pt x="15" y="31"/>
                  <a:pt x="23" y="23"/>
                </a:cubicBezTo>
                <a:cubicBezTo>
                  <a:pt x="30" y="15"/>
                  <a:pt x="41" y="10"/>
                  <a:pt x="53" y="10"/>
                </a:cubicBezTo>
                <a:cubicBezTo>
                  <a:pt x="62" y="10"/>
                  <a:pt x="70" y="14"/>
                  <a:pt x="77" y="19"/>
                </a:cubicBezTo>
                <a:cubicBezTo>
                  <a:pt x="37" y="60"/>
                  <a:pt x="37" y="60"/>
                  <a:pt x="37" y="60"/>
                </a:cubicBezTo>
                <a:cubicBezTo>
                  <a:pt x="37" y="60"/>
                  <a:pt x="37" y="60"/>
                  <a:pt x="37" y="60"/>
                </a:cubicBezTo>
                <a:cubicBezTo>
                  <a:pt x="36" y="60"/>
                  <a:pt x="35" y="61"/>
                  <a:pt x="35" y="62"/>
                </a:cubicBezTo>
                <a:cubicBezTo>
                  <a:pt x="35" y="63"/>
                  <a:pt x="35" y="63"/>
                  <a:pt x="35" y="63"/>
                </a:cubicBezTo>
                <a:cubicBezTo>
                  <a:pt x="35" y="63"/>
                  <a:pt x="35" y="63"/>
                  <a:pt x="35" y="63"/>
                </a:cubicBezTo>
                <a:cubicBezTo>
                  <a:pt x="35" y="62"/>
                  <a:pt x="35" y="62"/>
                  <a:pt x="35" y="62"/>
                </a:cubicBezTo>
                <a:cubicBezTo>
                  <a:pt x="35" y="62"/>
                  <a:pt x="35" y="61"/>
                  <a:pt x="35" y="61"/>
                </a:cubicBezTo>
                <a:cubicBezTo>
                  <a:pt x="26" y="61"/>
                  <a:pt x="26" y="61"/>
                  <a:pt x="26" y="61"/>
                </a:cubicBezTo>
                <a:cubicBezTo>
                  <a:pt x="25" y="61"/>
                  <a:pt x="25" y="61"/>
                  <a:pt x="25" y="62"/>
                </a:cubicBezTo>
                <a:cubicBezTo>
                  <a:pt x="25" y="72"/>
                  <a:pt x="25" y="72"/>
                  <a:pt x="25" y="72"/>
                </a:cubicBezTo>
                <a:cubicBezTo>
                  <a:pt x="25" y="72"/>
                  <a:pt x="25" y="73"/>
                  <a:pt x="25" y="73"/>
                </a:cubicBezTo>
                <a:lnTo>
                  <a:pt x="18" y="80"/>
                </a:lnTo>
                <a:close/>
                <a:moveTo>
                  <a:pt x="25" y="72"/>
                </a:moveTo>
                <a:cubicBezTo>
                  <a:pt x="25" y="62"/>
                  <a:pt x="25" y="62"/>
                  <a:pt x="25" y="62"/>
                </a:cubicBezTo>
                <a:cubicBezTo>
                  <a:pt x="25" y="62"/>
                  <a:pt x="26" y="61"/>
                  <a:pt x="26" y="61"/>
                </a:cubicBezTo>
                <a:cubicBezTo>
                  <a:pt x="35" y="61"/>
                  <a:pt x="35" y="61"/>
                  <a:pt x="35" y="61"/>
                </a:cubicBezTo>
                <a:cubicBezTo>
                  <a:pt x="34" y="61"/>
                  <a:pt x="34" y="62"/>
                  <a:pt x="34" y="62"/>
                </a:cubicBezTo>
                <a:cubicBezTo>
                  <a:pt x="34" y="64"/>
                  <a:pt x="34" y="64"/>
                  <a:pt x="34" y="64"/>
                </a:cubicBezTo>
                <a:cubicBezTo>
                  <a:pt x="26" y="73"/>
                  <a:pt x="26" y="73"/>
                  <a:pt x="26" y="73"/>
                </a:cubicBezTo>
                <a:cubicBezTo>
                  <a:pt x="26" y="72"/>
                  <a:pt x="25" y="72"/>
                  <a:pt x="25" y="72"/>
                </a:cubicBezTo>
                <a:close/>
                <a:moveTo>
                  <a:pt x="82" y="85"/>
                </a:moveTo>
                <a:cubicBezTo>
                  <a:pt x="75" y="93"/>
                  <a:pt x="64" y="98"/>
                  <a:pt x="53" y="98"/>
                </a:cubicBezTo>
                <a:cubicBezTo>
                  <a:pt x="43" y="98"/>
                  <a:pt x="35" y="95"/>
                  <a:pt x="28" y="90"/>
                </a:cubicBezTo>
                <a:cubicBezTo>
                  <a:pt x="43" y="74"/>
                  <a:pt x="43" y="74"/>
                  <a:pt x="43" y="74"/>
                </a:cubicBezTo>
                <a:cubicBezTo>
                  <a:pt x="79" y="74"/>
                  <a:pt x="79" y="74"/>
                  <a:pt x="79" y="74"/>
                </a:cubicBezTo>
                <a:cubicBezTo>
                  <a:pt x="79" y="74"/>
                  <a:pt x="80" y="73"/>
                  <a:pt x="80" y="72"/>
                </a:cubicBezTo>
                <a:cubicBezTo>
                  <a:pt x="80" y="62"/>
                  <a:pt x="80" y="62"/>
                  <a:pt x="80" y="62"/>
                </a:cubicBezTo>
                <a:cubicBezTo>
                  <a:pt x="80" y="61"/>
                  <a:pt x="79" y="60"/>
                  <a:pt x="79" y="60"/>
                </a:cubicBezTo>
                <a:cubicBezTo>
                  <a:pt x="56" y="60"/>
                  <a:pt x="56" y="60"/>
                  <a:pt x="56" y="60"/>
                </a:cubicBezTo>
                <a:cubicBezTo>
                  <a:pt x="87" y="28"/>
                  <a:pt x="87" y="28"/>
                  <a:pt x="87" y="28"/>
                </a:cubicBezTo>
                <a:cubicBezTo>
                  <a:pt x="92" y="36"/>
                  <a:pt x="95" y="45"/>
                  <a:pt x="95" y="54"/>
                </a:cubicBezTo>
                <a:cubicBezTo>
                  <a:pt x="95" y="66"/>
                  <a:pt x="90" y="77"/>
                  <a:pt x="82" y="8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532" name="Freeform 543"/>
          <p:cNvSpPr>
            <a:spLocks noEditPoints="1"/>
          </p:cNvSpPr>
          <p:nvPr/>
        </p:nvSpPr>
        <p:spPr bwMode="auto">
          <a:xfrm>
            <a:off x="8601075" y="2660650"/>
            <a:ext cx="979488" cy="733425"/>
          </a:xfrm>
          <a:custGeom>
            <a:avLst/>
            <a:gdLst>
              <a:gd name="T0" fmla="*/ 0 w 95"/>
              <a:gd name="T1" fmla="*/ 2147483646 h 71"/>
              <a:gd name="T2" fmla="*/ 2147483646 w 95"/>
              <a:gd name="T3" fmla="*/ 2147483646 h 71"/>
              <a:gd name="T4" fmla="*/ 2147483646 w 95"/>
              <a:gd name="T5" fmla="*/ 2147483646 h 71"/>
              <a:gd name="T6" fmla="*/ 0 w 95"/>
              <a:gd name="T7" fmla="*/ 2147483646 h 71"/>
              <a:gd name="T8" fmla="*/ 2147483646 w 95"/>
              <a:gd name="T9" fmla="*/ 2147483646 h 71"/>
              <a:gd name="T10" fmla="*/ 2147483646 w 95"/>
              <a:gd name="T11" fmla="*/ 2147483646 h 71"/>
              <a:gd name="T12" fmla="*/ 2147483646 w 95"/>
              <a:gd name="T13" fmla="*/ 0 h 71"/>
              <a:gd name="T14" fmla="*/ 2147483646 w 95"/>
              <a:gd name="T15" fmla="*/ 2147483646 h 71"/>
              <a:gd name="T16" fmla="*/ 2147483646 w 95"/>
              <a:gd name="T17" fmla="*/ 2147483646 h 71"/>
              <a:gd name="T18" fmla="*/ 2147483646 w 95"/>
              <a:gd name="T19" fmla="*/ 2147483646 h 71"/>
              <a:gd name="T20" fmla="*/ 2147483646 w 95"/>
              <a:gd name="T21" fmla="*/ 2147483646 h 71"/>
              <a:gd name="T22" fmla="*/ 2147483646 w 95"/>
              <a:gd name="T23" fmla="*/ 2147483646 h 71"/>
              <a:gd name="T24" fmla="*/ 2147483646 w 95"/>
              <a:gd name="T25" fmla="*/ 2147483646 h 71"/>
              <a:gd name="T26" fmla="*/ 2147483646 w 95"/>
              <a:gd name="T27" fmla="*/ 2147483646 h 71"/>
              <a:gd name="T28" fmla="*/ 2147483646 w 95"/>
              <a:gd name="T29" fmla="*/ 2147483646 h 71"/>
              <a:gd name="T30" fmla="*/ 2147483646 w 95"/>
              <a:gd name="T31" fmla="*/ 0 h 71"/>
              <a:gd name="T32" fmla="*/ 2147483646 w 95"/>
              <a:gd name="T33" fmla="*/ 2147483646 h 71"/>
              <a:gd name="T34" fmla="*/ 2147483646 w 95"/>
              <a:gd name="T35" fmla="*/ 2147483646 h 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71"/>
              <a:gd name="T56" fmla="*/ 95 w 95"/>
              <a:gd name="T57" fmla="*/ 71 h 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71">
                <a:moveTo>
                  <a:pt x="0" y="71"/>
                </a:moveTo>
                <a:cubicBezTo>
                  <a:pt x="44" y="71"/>
                  <a:pt x="44" y="71"/>
                  <a:pt x="44" y="71"/>
                </a:cubicBezTo>
                <a:cubicBezTo>
                  <a:pt x="22" y="33"/>
                  <a:pt x="22" y="33"/>
                  <a:pt x="22" y="33"/>
                </a:cubicBezTo>
                <a:lnTo>
                  <a:pt x="0" y="71"/>
                </a:lnTo>
                <a:close/>
                <a:moveTo>
                  <a:pt x="22" y="27"/>
                </a:moveTo>
                <a:cubicBezTo>
                  <a:pt x="30" y="27"/>
                  <a:pt x="36" y="21"/>
                  <a:pt x="36" y="14"/>
                </a:cubicBezTo>
                <a:cubicBezTo>
                  <a:pt x="36" y="6"/>
                  <a:pt x="30" y="0"/>
                  <a:pt x="22" y="0"/>
                </a:cubicBezTo>
                <a:cubicBezTo>
                  <a:pt x="15" y="0"/>
                  <a:pt x="9" y="6"/>
                  <a:pt x="9" y="14"/>
                </a:cubicBezTo>
                <a:cubicBezTo>
                  <a:pt x="9" y="21"/>
                  <a:pt x="15" y="27"/>
                  <a:pt x="22" y="27"/>
                </a:cubicBezTo>
                <a:close/>
                <a:moveTo>
                  <a:pt x="51" y="33"/>
                </a:moveTo>
                <a:cubicBezTo>
                  <a:pt x="73" y="71"/>
                  <a:pt x="73" y="71"/>
                  <a:pt x="73" y="71"/>
                </a:cubicBezTo>
                <a:cubicBezTo>
                  <a:pt x="95" y="33"/>
                  <a:pt x="95" y="33"/>
                  <a:pt x="95" y="33"/>
                </a:cubicBezTo>
                <a:lnTo>
                  <a:pt x="51" y="33"/>
                </a:lnTo>
                <a:close/>
                <a:moveTo>
                  <a:pt x="73" y="27"/>
                </a:moveTo>
                <a:cubicBezTo>
                  <a:pt x="81" y="27"/>
                  <a:pt x="87" y="21"/>
                  <a:pt x="87" y="14"/>
                </a:cubicBezTo>
                <a:cubicBezTo>
                  <a:pt x="87" y="6"/>
                  <a:pt x="81" y="0"/>
                  <a:pt x="73" y="0"/>
                </a:cubicBezTo>
                <a:cubicBezTo>
                  <a:pt x="66" y="0"/>
                  <a:pt x="59" y="6"/>
                  <a:pt x="59" y="14"/>
                </a:cubicBezTo>
                <a:cubicBezTo>
                  <a:pt x="59" y="21"/>
                  <a:pt x="66" y="27"/>
                  <a:pt x="73" y="2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533" name="Freeform 547"/>
          <p:cNvSpPr>
            <a:spLocks noEditPoints="1"/>
          </p:cNvSpPr>
          <p:nvPr/>
        </p:nvSpPr>
        <p:spPr bwMode="auto">
          <a:xfrm>
            <a:off x="6523038" y="3273425"/>
            <a:ext cx="649287" cy="465138"/>
          </a:xfrm>
          <a:custGeom>
            <a:avLst/>
            <a:gdLst>
              <a:gd name="T0" fmla="*/ 2147483646 w 102"/>
              <a:gd name="T1" fmla="*/ 2147483646 h 73"/>
              <a:gd name="T2" fmla="*/ 2147483646 w 102"/>
              <a:gd name="T3" fmla="*/ 2147483646 h 73"/>
              <a:gd name="T4" fmla="*/ 2147483646 w 102"/>
              <a:gd name="T5" fmla="*/ 2147483646 h 73"/>
              <a:gd name="T6" fmla="*/ 2147483646 w 102"/>
              <a:gd name="T7" fmla="*/ 2147483646 h 73"/>
              <a:gd name="T8" fmla="*/ 2147483646 w 102"/>
              <a:gd name="T9" fmla="*/ 2147483646 h 73"/>
              <a:gd name="T10" fmla="*/ 2147483646 w 102"/>
              <a:gd name="T11" fmla="*/ 2147483646 h 73"/>
              <a:gd name="T12" fmla="*/ 2147483646 w 102"/>
              <a:gd name="T13" fmla="*/ 2147483646 h 73"/>
              <a:gd name="T14" fmla="*/ 2147483646 w 102"/>
              <a:gd name="T15" fmla="*/ 2147483646 h 73"/>
              <a:gd name="T16" fmla="*/ 2147483646 w 102"/>
              <a:gd name="T17" fmla="*/ 2147483646 h 73"/>
              <a:gd name="T18" fmla="*/ 2147483646 w 102"/>
              <a:gd name="T19" fmla="*/ 2147483646 h 73"/>
              <a:gd name="T20" fmla="*/ 2147483646 w 102"/>
              <a:gd name="T21" fmla="*/ 2147483646 h 73"/>
              <a:gd name="T22" fmla="*/ 2147483646 w 102"/>
              <a:gd name="T23" fmla="*/ 2147483646 h 73"/>
              <a:gd name="T24" fmla="*/ 2147483646 w 102"/>
              <a:gd name="T25" fmla="*/ 2147483646 h 73"/>
              <a:gd name="T26" fmla="*/ 2147483646 w 102"/>
              <a:gd name="T27" fmla="*/ 0 h 73"/>
              <a:gd name="T28" fmla="*/ 2147483646 w 102"/>
              <a:gd name="T29" fmla="*/ 0 h 73"/>
              <a:gd name="T30" fmla="*/ 0 w 102"/>
              <a:gd name="T31" fmla="*/ 2147483646 h 73"/>
              <a:gd name="T32" fmla="*/ 0 w 102"/>
              <a:gd name="T33" fmla="*/ 2147483646 h 73"/>
              <a:gd name="T34" fmla="*/ 2147483646 w 102"/>
              <a:gd name="T35" fmla="*/ 2147483646 h 73"/>
              <a:gd name="T36" fmla="*/ 2147483646 w 102"/>
              <a:gd name="T37" fmla="*/ 2147483646 h 73"/>
              <a:gd name="T38" fmla="*/ 2147483646 w 102"/>
              <a:gd name="T39" fmla="*/ 2147483646 h 73"/>
              <a:gd name="T40" fmla="*/ 2147483646 w 102"/>
              <a:gd name="T41" fmla="*/ 2147483646 h 73"/>
              <a:gd name="T42" fmla="*/ 2147483646 w 102"/>
              <a:gd name="T43" fmla="*/ 2147483646 h 73"/>
              <a:gd name="T44" fmla="*/ 2147483646 w 102"/>
              <a:gd name="T45" fmla="*/ 2147483646 h 73"/>
              <a:gd name="T46" fmla="*/ 2147483646 w 102"/>
              <a:gd name="T47" fmla="*/ 2147483646 h 73"/>
              <a:gd name="T48" fmla="*/ 2147483646 w 102"/>
              <a:gd name="T49" fmla="*/ 2147483646 h 73"/>
              <a:gd name="T50" fmla="*/ 2147483646 w 102"/>
              <a:gd name="T51" fmla="*/ 2147483646 h 73"/>
              <a:gd name="T52" fmla="*/ 2147483646 w 102"/>
              <a:gd name="T53" fmla="*/ 2147483646 h 73"/>
              <a:gd name="T54" fmla="*/ 2147483646 w 102"/>
              <a:gd name="T55" fmla="*/ 2147483646 h 73"/>
              <a:gd name="T56" fmla="*/ 2147483646 w 102"/>
              <a:gd name="T57" fmla="*/ 2147483646 h 73"/>
              <a:gd name="T58" fmla="*/ 2147483646 w 102"/>
              <a:gd name="T59" fmla="*/ 2147483646 h 73"/>
              <a:gd name="T60" fmla="*/ 2147483646 w 102"/>
              <a:gd name="T61" fmla="*/ 2147483646 h 73"/>
              <a:gd name="T62" fmla="*/ 2147483646 w 102"/>
              <a:gd name="T63" fmla="*/ 2147483646 h 73"/>
              <a:gd name="T64" fmla="*/ 2147483646 w 102"/>
              <a:gd name="T65" fmla="*/ 2147483646 h 73"/>
              <a:gd name="T66" fmla="*/ 2147483646 w 102"/>
              <a:gd name="T67" fmla="*/ 2147483646 h 73"/>
              <a:gd name="T68" fmla="*/ 2147483646 w 102"/>
              <a:gd name="T69" fmla="*/ 2147483646 h 73"/>
              <a:gd name="T70" fmla="*/ 2147483646 w 102"/>
              <a:gd name="T71" fmla="*/ 2147483646 h 73"/>
              <a:gd name="T72" fmla="*/ 2147483646 w 102"/>
              <a:gd name="T73" fmla="*/ 2147483646 h 73"/>
              <a:gd name="T74" fmla="*/ 2147483646 w 102"/>
              <a:gd name="T75" fmla="*/ 2147483646 h 73"/>
              <a:gd name="T76" fmla="*/ 2147483646 w 102"/>
              <a:gd name="T77" fmla="*/ 0 h 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2"/>
              <a:gd name="T118" fmla="*/ 0 h 73"/>
              <a:gd name="T119" fmla="*/ 102 w 102"/>
              <a:gd name="T120" fmla="*/ 73 h 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2" h="73">
                <a:moveTo>
                  <a:pt x="58" y="47"/>
                </a:moveTo>
                <a:cubicBezTo>
                  <a:pt x="57" y="47"/>
                  <a:pt x="57" y="46"/>
                  <a:pt x="56" y="46"/>
                </a:cubicBezTo>
                <a:cubicBezTo>
                  <a:pt x="55" y="47"/>
                  <a:pt x="53" y="47"/>
                  <a:pt x="51" y="47"/>
                </a:cubicBezTo>
                <a:cubicBezTo>
                  <a:pt x="51" y="47"/>
                  <a:pt x="51" y="47"/>
                  <a:pt x="51" y="47"/>
                </a:cubicBezTo>
                <a:cubicBezTo>
                  <a:pt x="49" y="47"/>
                  <a:pt x="48" y="47"/>
                  <a:pt x="46" y="46"/>
                </a:cubicBezTo>
                <a:cubicBezTo>
                  <a:pt x="46" y="46"/>
                  <a:pt x="45" y="47"/>
                  <a:pt x="45" y="47"/>
                </a:cubicBezTo>
                <a:cubicBezTo>
                  <a:pt x="6" y="73"/>
                  <a:pt x="6" y="73"/>
                  <a:pt x="6" y="73"/>
                </a:cubicBezTo>
                <a:cubicBezTo>
                  <a:pt x="6" y="73"/>
                  <a:pt x="5" y="73"/>
                  <a:pt x="5" y="73"/>
                </a:cubicBezTo>
                <a:cubicBezTo>
                  <a:pt x="6" y="73"/>
                  <a:pt x="6" y="73"/>
                  <a:pt x="7" y="73"/>
                </a:cubicBezTo>
                <a:cubicBezTo>
                  <a:pt x="95" y="73"/>
                  <a:pt x="95" y="73"/>
                  <a:pt x="95" y="73"/>
                </a:cubicBezTo>
                <a:cubicBezTo>
                  <a:pt x="96" y="73"/>
                  <a:pt x="96" y="73"/>
                  <a:pt x="97" y="73"/>
                </a:cubicBezTo>
                <a:cubicBezTo>
                  <a:pt x="97" y="73"/>
                  <a:pt x="97" y="73"/>
                  <a:pt x="97" y="73"/>
                </a:cubicBezTo>
                <a:lnTo>
                  <a:pt x="58" y="47"/>
                </a:lnTo>
                <a:close/>
                <a:moveTo>
                  <a:pt x="95" y="0"/>
                </a:moveTo>
                <a:cubicBezTo>
                  <a:pt x="7" y="0"/>
                  <a:pt x="7" y="0"/>
                  <a:pt x="7" y="0"/>
                </a:cubicBezTo>
                <a:cubicBezTo>
                  <a:pt x="3" y="0"/>
                  <a:pt x="0" y="3"/>
                  <a:pt x="0" y="7"/>
                </a:cubicBezTo>
                <a:cubicBezTo>
                  <a:pt x="0" y="66"/>
                  <a:pt x="0" y="66"/>
                  <a:pt x="0" y="66"/>
                </a:cubicBezTo>
                <a:cubicBezTo>
                  <a:pt x="0" y="69"/>
                  <a:pt x="1" y="71"/>
                  <a:pt x="3" y="72"/>
                </a:cubicBezTo>
                <a:cubicBezTo>
                  <a:pt x="3" y="71"/>
                  <a:pt x="3" y="70"/>
                  <a:pt x="4" y="70"/>
                </a:cubicBezTo>
                <a:cubicBezTo>
                  <a:pt x="42" y="44"/>
                  <a:pt x="42" y="44"/>
                  <a:pt x="42" y="44"/>
                </a:cubicBezTo>
                <a:cubicBezTo>
                  <a:pt x="3" y="13"/>
                  <a:pt x="3" y="13"/>
                  <a:pt x="3" y="13"/>
                </a:cubicBezTo>
                <a:cubicBezTo>
                  <a:pt x="3" y="12"/>
                  <a:pt x="3" y="11"/>
                  <a:pt x="3" y="10"/>
                </a:cubicBezTo>
                <a:cubicBezTo>
                  <a:pt x="4" y="9"/>
                  <a:pt x="5" y="9"/>
                  <a:pt x="6" y="10"/>
                </a:cubicBezTo>
                <a:cubicBezTo>
                  <a:pt x="45" y="41"/>
                  <a:pt x="45" y="41"/>
                  <a:pt x="45" y="41"/>
                </a:cubicBezTo>
                <a:cubicBezTo>
                  <a:pt x="45" y="41"/>
                  <a:pt x="46" y="42"/>
                  <a:pt x="46" y="42"/>
                </a:cubicBezTo>
                <a:cubicBezTo>
                  <a:pt x="48" y="43"/>
                  <a:pt x="49" y="43"/>
                  <a:pt x="51" y="43"/>
                </a:cubicBezTo>
                <a:cubicBezTo>
                  <a:pt x="53" y="43"/>
                  <a:pt x="55" y="43"/>
                  <a:pt x="56" y="42"/>
                </a:cubicBezTo>
                <a:cubicBezTo>
                  <a:pt x="57" y="42"/>
                  <a:pt x="57" y="41"/>
                  <a:pt x="57" y="41"/>
                </a:cubicBezTo>
                <a:cubicBezTo>
                  <a:pt x="96" y="10"/>
                  <a:pt x="96" y="10"/>
                  <a:pt x="96" y="10"/>
                </a:cubicBezTo>
                <a:cubicBezTo>
                  <a:pt x="96" y="10"/>
                  <a:pt x="96" y="10"/>
                  <a:pt x="96" y="10"/>
                </a:cubicBezTo>
                <a:cubicBezTo>
                  <a:pt x="97" y="9"/>
                  <a:pt x="98" y="9"/>
                  <a:pt x="99" y="10"/>
                </a:cubicBezTo>
                <a:cubicBezTo>
                  <a:pt x="100" y="11"/>
                  <a:pt x="100" y="12"/>
                  <a:pt x="99" y="13"/>
                </a:cubicBezTo>
                <a:cubicBezTo>
                  <a:pt x="60" y="44"/>
                  <a:pt x="60" y="44"/>
                  <a:pt x="60" y="44"/>
                </a:cubicBezTo>
                <a:cubicBezTo>
                  <a:pt x="99" y="70"/>
                  <a:pt x="99" y="70"/>
                  <a:pt x="99" y="70"/>
                </a:cubicBezTo>
                <a:cubicBezTo>
                  <a:pt x="99" y="70"/>
                  <a:pt x="99" y="70"/>
                  <a:pt x="99" y="70"/>
                </a:cubicBezTo>
                <a:cubicBezTo>
                  <a:pt x="99" y="70"/>
                  <a:pt x="100" y="71"/>
                  <a:pt x="99" y="72"/>
                </a:cubicBezTo>
                <a:cubicBezTo>
                  <a:pt x="101" y="70"/>
                  <a:pt x="102" y="69"/>
                  <a:pt x="102" y="66"/>
                </a:cubicBezTo>
                <a:cubicBezTo>
                  <a:pt x="102" y="7"/>
                  <a:pt x="102" y="7"/>
                  <a:pt x="102" y="7"/>
                </a:cubicBezTo>
                <a:cubicBezTo>
                  <a:pt x="102" y="3"/>
                  <a:pt x="99" y="0"/>
                  <a:pt x="95"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534" name="TextBox 13"/>
          <p:cNvSpPr txBox="1">
            <a:spLocks noChangeArrowheads="1"/>
          </p:cNvSpPr>
          <p:nvPr/>
        </p:nvSpPr>
        <p:spPr bwMode="auto">
          <a:xfrm>
            <a:off x="2301081" y="4919275"/>
            <a:ext cx="23383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None/>
            </a:pPr>
            <a:r>
              <a:rPr lang="zh-CN" altLang="zh-CN" sz="1800" dirty="0">
                <a:latin typeface="微软雅黑" panose="020B0503020204020204" pitchFamily="34" charset="-122"/>
                <a:ea typeface="微软雅黑" panose="020B0503020204020204" pitchFamily="34" charset="-122"/>
              </a:rPr>
              <a:t>生产企业</a:t>
            </a:r>
            <a:endParaRPr lang="en-US" altLang="zh-CN" sz="1800" b="1"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5" name="圆角矩形 6"/>
          <p:cNvSpPr>
            <a:spLocks noChangeArrowheads="1"/>
          </p:cNvSpPr>
          <p:nvPr/>
        </p:nvSpPr>
        <p:spPr bwMode="auto">
          <a:xfrm>
            <a:off x="2028825" y="1871451"/>
            <a:ext cx="2471737" cy="461962"/>
          </a:xfrm>
          <a:prstGeom prst="roundRect">
            <a:avLst>
              <a:gd name="adj" fmla="val 16667"/>
            </a:avLst>
          </a:prstGeom>
          <a:solidFill>
            <a:srgbClr val="1C488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6" name="文本框 7"/>
          <p:cNvSpPr txBox="1">
            <a:spLocks noChangeArrowheads="1"/>
          </p:cNvSpPr>
          <p:nvPr/>
        </p:nvSpPr>
        <p:spPr bwMode="auto">
          <a:xfrm>
            <a:off x="1866900" y="1887326"/>
            <a:ext cx="27971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800" b="1" dirty="0">
                <a:solidFill>
                  <a:schemeClr val="bg1"/>
                </a:solidFill>
                <a:latin typeface="Arial" panose="020B0604020202020204" pitchFamily="34" charset="0"/>
                <a:ea typeface="微软雅黑" panose="020B0503020204020204" pitchFamily="34" charset="-122"/>
                <a:sym typeface="Arial" panose="020B0604020202020204" pitchFamily="34" charset="0"/>
              </a:rPr>
              <a:t>C2B</a:t>
            </a:r>
            <a:r>
              <a:rPr lang="zh-CN" altLang="en-US" sz="1800" b="1" dirty="0">
                <a:solidFill>
                  <a:schemeClr val="bg1"/>
                </a:solidFill>
                <a:latin typeface="Arial" panose="020B0604020202020204" pitchFamily="34" charset="0"/>
                <a:ea typeface="微软雅黑" panose="020B0503020204020204" pitchFamily="34" charset="-122"/>
                <a:sym typeface="Arial" panose="020B0604020202020204" pitchFamily="34" charset="0"/>
              </a:rPr>
              <a:t>电子商务的参与者</a:t>
            </a:r>
            <a:endParaRPr lang="en-US" altLang="zh-CN" sz="1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3487949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文本框 10"/>
          <p:cNvSpPr txBox="1">
            <a:spLocks noChangeArrowheads="1"/>
          </p:cNvSpPr>
          <p:nvPr/>
        </p:nvSpPr>
        <p:spPr bwMode="auto">
          <a:xfrm>
            <a:off x="174625" y="220663"/>
            <a:ext cx="10523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zh-CN" altLang="en-US" sz="2400" b="1" dirty="0">
                <a:latin typeface="微软雅黑" panose="020B0503020204020204" pitchFamily="34" charset="-122"/>
                <a:ea typeface="微软雅黑" panose="020B0503020204020204" pitchFamily="34" charset="-122"/>
              </a:rPr>
              <a:t>任务三相关知识</a:t>
            </a:r>
            <a:r>
              <a:rPr lang="en-US" altLang="zh-CN"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、什么是</a:t>
            </a:r>
            <a:r>
              <a:rPr lang="en-US" altLang="zh-CN" sz="2400" b="1" dirty="0">
                <a:latin typeface="微软雅黑" panose="020B0503020204020204" pitchFamily="34" charset="-122"/>
                <a:ea typeface="微软雅黑" panose="020B0503020204020204" pitchFamily="34" charset="-122"/>
              </a:rPr>
              <a:t>C2B</a:t>
            </a:r>
            <a:r>
              <a:rPr lang="zh-CN" altLang="en-US" sz="2400" b="1" dirty="0">
                <a:latin typeface="微软雅黑" panose="020B0503020204020204" pitchFamily="34" charset="-122"/>
                <a:ea typeface="微软雅黑" panose="020B0503020204020204" pitchFamily="34" charset="-122"/>
              </a:rPr>
              <a:t>电子商务</a:t>
            </a:r>
          </a:p>
        </p:txBody>
      </p:sp>
      <p:sp>
        <p:nvSpPr>
          <p:cNvPr id="60419"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60420" name="Freeform 78"/>
          <p:cNvSpPr>
            <a:spLocks/>
          </p:cNvSpPr>
          <p:nvPr/>
        </p:nvSpPr>
        <p:spPr bwMode="auto">
          <a:xfrm rot="1794316">
            <a:off x="4059238" y="2536825"/>
            <a:ext cx="2133600" cy="2132013"/>
          </a:xfrm>
          <a:custGeom>
            <a:avLst/>
            <a:gdLst>
              <a:gd name="T0" fmla="*/ 2147483646 w 819"/>
              <a:gd name="T1" fmla="*/ 2147483646 h 819"/>
              <a:gd name="T2" fmla="*/ 2147483646 w 819"/>
              <a:gd name="T3" fmla="*/ 2147483646 h 819"/>
              <a:gd name="T4" fmla="*/ 2147483646 w 819"/>
              <a:gd name="T5" fmla="*/ 2147483646 h 819"/>
              <a:gd name="T6" fmla="*/ 2147483646 w 819"/>
              <a:gd name="T7" fmla="*/ 2147483646 h 819"/>
              <a:gd name="T8" fmla="*/ 2147483646 w 819"/>
              <a:gd name="T9" fmla="*/ 2147483646 h 819"/>
              <a:gd name="T10" fmla="*/ 2147483646 w 819"/>
              <a:gd name="T11" fmla="*/ 2147483646 h 819"/>
              <a:gd name="T12" fmla="*/ 2147483646 w 819"/>
              <a:gd name="T13" fmla="*/ 2147483646 h 819"/>
              <a:gd name="T14" fmla="*/ 2147483646 w 819"/>
              <a:gd name="T15" fmla="*/ 2147483646 h 819"/>
              <a:gd name="T16" fmla="*/ 2147483646 w 819"/>
              <a:gd name="T17" fmla="*/ 2147483646 h 819"/>
              <a:gd name="T18" fmla="*/ 2147483646 w 819"/>
              <a:gd name="T19" fmla="*/ 2147483646 h 819"/>
              <a:gd name="T20" fmla="*/ 2147483646 w 819"/>
              <a:gd name="T21" fmla="*/ 2147483646 h 819"/>
              <a:gd name="T22" fmla="*/ 2147483646 w 819"/>
              <a:gd name="T23" fmla="*/ 2147483646 h 819"/>
              <a:gd name="T24" fmla="*/ 2147483646 w 819"/>
              <a:gd name="T25" fmla="*/ 2147483646 h 819"/>
              <a:gd name="T26" fmla="*/ 2147483646 w 819"/>
              <a:gd name="T27" fmla="*/ 2147483646 h 819"/>
              <a:gd name="T28" fmla="*/ 2147483646 w 819"/>
              <a:gd name="T29" fmla="*/ 2147483646 h 819"/>
              <a:gd name="T30" fmla="*/ 2147483646 w 819"/>
              <a:gd name="T31" fmla="*/ 2147483646 h 819"/>
              <a:gd name="T32" fmla="*/ 2147483646 w 819"/>
              <a:gd name="T33" fmla="*/ 2147483646 h 819"/>
              <a:gd name="T34" fmla="*/ 2147483646 w 819"/>
              <a:gd name="T35" fmla="*/ 2147483646 h 819"/>
              <a:gd name="T36" fmla="*/ 2147483646 w 819"/>
              <a:gd name="T37" fmla="*/ 2147483646 h 819"/>
              <a:gd name="T38" fmla="*/ 2147483646 w 819"/>
              <a:gd name="T39" fmla="*/ 2147483646 h 819"/>
              <a:gd name="T40" fmla="*/ 2147483646 w 819"/>
              <a:gd name="T41" fmla="*/ 2147483646 h 819"/>
              <a:gd name="T42" fmla="*/ 2147483646 w 819"/>
              <a:gd name="T43" fmla="*/ 2147483646 h 819"/>
              <a:gd name="T44" fmla="*/ 2147483646 w 819"/>
              <a:gd name="T45" fmla="*/ 2147483646 h 819"/>
              <a:gd name="T46" fmla="*/ 2147483646 w 819"/>
              <a:gd name="T47" fmla="*/ 2147483646 h 819"/>
              <a:gd name="T48" fmla="*/ 2147483646 w 819"/>
              <a:gd name="T49" fmla="*/ 2147483646 h 819"/>
              <a:gd name="T50" fmla="*/ 2147483646 w 819"/>
              <a:gd name="T51" fmla="*/ 2147483646 h 819"/>
              <a:gd name="T52" fmla="*/ 2147483646 w 819"/>
              <a:gd name="T53" fmla="*/ 2147483646 h 819"/>
              <a:gd name="T54" fmla="*/ 2147483646 w 819"/>
              <a:gd name="T55" fmla="*/ 2147483646 h 819"/>
              <a:gd name="T56" fmla="*/ 2147483646 w 819"/>
              <a:gd name="T57" fmla="*/ 2147483646 h 8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19"/>
              <a:gd name="T88" fmla="*/ 0 h 819"/>
              <a:gd name="T89" fmla="*/ 819 w 819"/>
              <a:gd name="T90" fmla="*/ 819 h 81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19" h="819">
                <a:moveTo>
                  <a:pt x="399" y="216"/>
                </a:moveTo>
                <a:cubicBezTo>
                  <a:pt x="465" y="216"/>
                  <a:pt x="480" y="200"/>
                  <a:pt x="472" y="181"/>
                </a:cubicBezTo>
                <a:cubicBezTo>
                  <a:pt x="455" y="144"/>
                  <a:pt x="425" y="139"/>
                  <a:pt x="433" y="88"/>
                </a:cubicBezTo>
                <a:cubicBezTo>
                  <a:pt x="447" y="0"/>
                  <a:pt x="588" y="0"/>
                  <a:pt x="601" y="88"/>
                </a:cubicBezTo>
                <a:cubicBezTo>
                  <a:pt x="609" y="139"/>
                  <a:pt x="580" y="144"/>
                  <a:pt x="563" y="181"/>
                </a:cubicBezTo>
                <a:cubicBezTo>
                  <a:pt x="554" y="200"/>
                  <a:pt x="570" y="216"/>
                  <a:pt x="636" y="216"/>
                </a:cubicBezTo>
                <a:cubicBezTo>
                  <a:pt x="819" y="216"/>
                  <a:pt x="819" y="216"/>
                  <a:pt x="819" y="216"/>
                </a:cubicBezTo>
                <a:cubicBezTo>
                  <a:pt x="819" y="399"/>
                  <a:pt x="819" y="399"/>
                  <a:pt x="819" y="399"/>
                </a:cubicBezTo>
                <a:cubicBezTo>
                  <a:pt x="819" y="465"/>
                  <a:pt x="803" y="481"/>
                  <a:pt x="784" y="472"/>
                </a:cubicBezTo>
                <a:cubicBezTo>
                  <a:pt x="747" y="455"/>
                  <a:pt x="742" y="426"/>
                  <a:pt x="691" y="434"/>
                </a:cubicBezTo>
                <a:cubicBezTo>
                  <a:pt x="603" y="447"/>
                  <a:pt x="603" y="588"/>
                  <a:pt x="691" y="602"/>
                </a:cubicBezTo>
                <a:cubicBezTo>
                  <a:pt x="742" y="610"/>
                  <a:pt x="747" y="580"/>
                  <a:pt x="784" y="563"/>
                </a:cubicBezTo>
                <a:cubicBezTo>
                  <a:pt x="803" y="555"/>
                  <a:pt x="819" y="570"/>
                  <a:pt x="819" y="636"/>
                </a:cubicBezTo>
                <a:cubicBezTo>
                  <a:pt x="819" y="819"/>
                  <a:pt x="819" y="819"/>
                  <a:pt x="819" y="819"/>
                </a:cubicBezTo>
                <a:cubicBezTo>
                  <a:pt x="636" y="819"/>
                  <a:pt x="636" y="819"/>
                  <a:pt x="636" y="819"/>
                </a:cubicBezTo>
                <a:cubicBezTo>
                  <a:pt x="570" y="819"/>
                  <a:pt x="554" y="803"/>
                  <a:pt x="563" y="784"/>
                </a:cubicBezTo>
                <a:cubicBezTo>
                  <a:pt x="580" y="747"/>
                  <a:pt x="609" y="743"/>
                  <a:pt x="601" y="691"/>
                </a:cubicBezTo>
                <a:cubicBezTo>
                  <a:pt x="588" y="603"/>
                  <a:pt x="447" y="603"/>
                  <a:pt x="433" y="691"/>
                </a:cubicBezTo>
                <a:cubicBezTo>
                  <a:pt x="425" y="743"/>
                  <a:pt x="455" y="747"/>
                  <a:pt x="472" y="784"/>
                </a:cubicBezTo>
                <a:cubicBezTo>
                  <a:pt x="480" y="803"/>
                  <a:pt x="465" y="819"/>
                  <a:pt x="399" y="819"/>
                </a:cubicBezTo>
                <a:cubicBezTo>
                  <a:pt x="216" y="819"/>
                  <a:pt x="216" y="819"/>
                  <a:pt x="216" y="819"/>
                </a:cubicBezTo>
                <a:cubicBezTo>
                  <a:pt x="216" y="636"/>
                  <a:pt x="216" y="636"/>
                  <a:pt x="216" y="636"/>
                </a:cubicBezTo>
                <a:cubicBezTo>
                  <a:pt x="216" y="570"/>
                  <a:pt x="200" y="555"/>
                  <a:pt x="180" y="563"/>
                </a:cubicBezTo>
                <a:cubicBezTo>
                  <a:pt x="144" y="580"/>
                  <a:pt x="139" y="610"/>
                  <a:pt x="88" y="602"/>
                </a:cubicBezTo>
                <a:cubicBezTo>
                  <a:pt x="0" y="588"/>
                  <a:pt x="0" y="447"/>
                  <a:pt x="88" y="434"/>
                </a:cubicBezTo>
                <a:cubicBezTo>
                  <a:pt x="139" y="426"/>
                  <a:pt x="144" y="455"/>
                  <a:pt x="180" y="472"/>
                </a:cubicBezTo>
                <a:cubicBezTo>
                  <a:pt x="200" y="481"/>
                  <a:pt x="216" y="465"/>
                  <a:pt x="216" y="399"/>
                </a:cubicBezTo>
                <a:cubicBezTo>
                  <a:pt x="216" y="216"/>
                  <a:pt x="216" y="216"/>
                  <a:pt x="216" y="216"/>
                </a:cubicBezTo>
                <a:lnTo>
                  <a:pt x="399" y="216"/>
                </a:lnTo>
                <a:close/>
              </a:path>
            </a:pathLst>
          </a:custGeom>
          <a:solidFill>
            <a:srgbClr val="4886D8"/>
          </a:solidFill>
          <a:ln w="19050">
            <a:solidFill>
              <a:srgbClr val="FFFFFF"/>
            </a:solidFill>
            <a:bevel/>
            <a:headEnd/>
            <a:tailEnd/>
          </a:ln>
        </p:spPr>
        <p:txBody>
          <a:bodyPr lIns="121682" tIns="60841" rIns="121682" bIns="60841"/>
          <a:lstStyle/>
          <a:p>
            <a:endParaRPr lang="zh-CN" altLang="en-US"/>
          </a:p>
        </p:txBody>
      </p:sp>
      <p:sp>
        <p:nvSpPr>
          <p:cNvPr id="60421" name="Freeform 76"/>
          <p:cNvSpPr>
            <a:spLocks/>
          </p:cNvSpPr>
          <p:nvPr/>
        </p:nvSpPr>
        <p:spPr bwMode="auto">
          <a:xfrm rot="1794316">
            <a:off x="6410325" y="2727325"/>
            <a:ext cx="2135188" cy="2132013"/>
          </a:xfrm>
          <a:custGeom>
            <a:avLst/>
            <a:gdLst>
              <a:gd name="T0" fmla="*/ 2147483646 w 819"/>
              <a:gd name="T1" fmla="*/ 2147483646 h 819"/>
              <a:gd name="T2" fmla="*/ 2147483646 w 819"/>
              <a:gd name="T3" fmla="*/ 2147483646 h 819"/>
              <a:gd name="T4" fmla="*/ 2147483646 w 819"/>
              <a:gd name="T5" fmla="*/ 2147483646 h 819"/>
              <a:gd name="T6" fmla="*/ 2147483646 w 819"/>
              <a:gd name="T7" fmla="*/ 2147483646 h 819"/>
              <a:gd name="T8" fmla="*/ 2147483646 w 819"/>
              <a:gd name="T9" fmla="*/ 2147483646 h 819"/>
              <a:gd name="T10" fmla="*/ 2147483646 w 819"/>
              <a:gd name="T11" fmla="*/ 2147483646 h 819"/>
              <a:gd name="T12" fmla="*/ 2147483646 w 819"/>
              <a:gd name="T13" fmla="*/ 2147483646 h 819"/>
              <a:gd name="T14" fmla="*/ 2147483646 w 819"/>
              <a:gd name="T15" fmla="*/ 2147483646 h 819"/>
              <a:gd name="T16" fmla="*/ 2147483646 w 819"/>
              <a:gd name="T17" fmla="*/ 2147483646 h 819"/>
              <a:gd name="T18" fmla="*/ 2147483646 w 819"/>
              <a:gd name="T19" fmla="*/ 2147483646 h 819"/>
              <a:gd name="T20" fmla="*/ 2147483646 w 819"/>
              <a:gd name="T21" fmla="*/ 2147483646 h 819"/>
              <a:gd name="T22" fmla="*/ 2147483646 w 819"/>
              <a:gd name="T23" fmla="*/ 2147483646 h 819"/>
              <a:gd name="T24" fmla="*/ 2147483646 w 819"/>
              <a:gd name="T25" fmla="*/ 2147483646 h 819"/>
              <a:gd name="T26" fmla="*/ 2147483646 w 819"/>
              <a:gd name="T27" fmla="*/ 0 h 819"/>
              <a:gd name="T28" fmla="*/ 2147483646 w 819"/>
              <a:gd name="T29" fmla="*/ 0 h 819"/>
              <a:gd name="T30" fmla="*/ 2147483646 w 819"/>
              <a:gd name="T31" fmla="*/ 2147483646 h 819"/>
              <a:gd name="T32" fmla="*/ 2147483646 w 819"/>
              <a:gd name="T33" fmla="*/ 2147483646 h 819"/>
              <a:gd name="T34" fmla="*/ 2147483646 w 819"/>
              <a:gd name="T35" fmla="*/ 2147483646 h 819"/>
              <a:gd name="T36" fmla="*/ 2147483646 w 819"/>
              <a:gd name="T37" fmla="*/ 2147483646 h 819"/>
              <a:gd name="T38" fmla="*/ 2147483646 w 819"/>
              <a:gd name="T39" fmla="*/ 0 h 819"/>
              <a:gd name="T40" fmla="*/ 0 w 819"/>
              <a:gd name="T41" fmla="*/ 0 h 819"/>
              <a:gd name="T42" fmla="*/ 0 w 819"/>
              <a:gd name="T43" fmla="*/ 2147483646 h 819"/>
              <a:gd name="T44" fmla="*/ 2147483646 w 819"/>
              <a:gd name="T45" fmla="*/ 2147483646 h 819"/>
              <a:gd name="T46" fmla="*/ 2147483646 w 819"/>
              <a:gd name="T47" fmla="*/ 2147483646 h 819"/>
              <a:gd name="T48" fmla="*/ 2147483646 w 819"/>
              <a:gd name="T49" fmla="*/ 2147483646 h 819"/>
              <a:gd name="T50" fmla="*/ 2147483646 w 819"/>
              <a:gd name="T51" fmla="*/ 2147483646 h 819"/>
              <a:gd name="T52" fmla="*/ 0 w 819"/>
              <a:gd name="T53" fmla="*/ 2147483646 h 819"/>
              <a:gd name="T54" fmla="*/ 0 w 819"/>
              <a:gd name="T55" fmla="*/ 2147483646 h 819"/>
              <a:gd name="T56" fmla="*/ 2147483646 w 819"/>
              <a:gd name="T57" fmla="*/ 2147483646 h 8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19"/>
              <a:gd name="T88" fmla="*/ 0 h 819"/>
              <a:gd name="T89" fmla="*/ 819 w 819"/>
              <a:gd name="T90" fmla="*/ 819 h 81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19" h="819">
                <a:moveTo>
                  <a:pt x="183" y="603"/>
                </a:moveTo>
                <a:cubicBezTo>
                  <a:pt x="249" y="603"/>
                  <a:pt x="265" y="619"/>
                  <a:pt x="256" y="638"/>
                </a:cubicBezTo>
                <a:cubicBezTo>
                  <a:pt x="239" y="675"/>
                  <a:pt x="210" y="680"/>
                  <a:pt x="218" y="731"/>
                </a:cubicBezTo>
                <a:cubicBezTo>
                  <a:pt x="231" y="819"/>
                  <a:pt x="372" y="819"/>
                  <a:pt x="386" y="731"/>
                </a:cubicBezTo>
                <a:cubicBezTo>
                  <a:pt x="394" y="680"/>
                  <a:pt x="364" y="675"/>
                  <a:pt x="347" y="638"/>
                </a:cubicBezTo>
                <a:cubicBezTo>
                  <a:pt x="339" y="619"/>
                  <a:pt x="354" y="603"/>
                  <a:pt x="420" y="603"/>
                </a:cubicBezTo>
                <a:cubicBezTo>
                  <a:pt x="603" y="603"/>
                  <a:pt x="603" y="603"/>
                  <a:pt x="603" y="603"/>
                </a:cubicBezTo>
                <a:cubicBezTo>
                  <a:pt x="603" y="420"/>
                  <a:pt x="603" y="420"/>
                  <a:pt x="603" y="420"/>
                </a:cubicBezTo>
                <a:cubicBezTo>
                  <a:pt x="603" y="354"/>
                  <a:pt x="619" y="338"/>
                  <a:pt x="639" y="347"/>
                </a:cubicBezTo>
                <a:cubicBezTo>
                  <a:pt x="675" y="364"/>
                  <a:pt x="680" y="393"/>
                  <a:pt x="731" y="385"/>
                </a:cubicBezTo>
                <a:cubicBezTo>
                  <a:pt x="819" y="372"/>
                  <a:pt x="819" y="231"/>
                  <a:pt x="731" y="217"/>
                </a:cubicBezTo>
                <a:cubicBezTo>
                  <a:pt x="680" y="209"/>
                  <a:pt x="675" y="239"/>
                  <a:pt x="639" y="256"/>
                </a:cubicBezTo>
                <a:cubicBezTo>
                  <a:pt x="619" y="264"/>
                  <a:pt x="603" y="249"/>
                  <a:pt x="603" y="183"/>
                </a:cubicBezTo>
                <a:cubicBezTo>
                  <a:pt x="603" y="0"/>
                  <a:pt x="603" y="0"/>
                  <a:pt x="603" y="0"/>
                </a:cubicBezTo>
                <a:cubicBezTo>
                  <a:pt x="420" y="0"/>
                  <a:pt x="420" y="0"/>
                  <a:pt x="420" y="0"/>
                </a:cubicBezTo>
                <a:cubicBezTo>
                  <a:pt x="354" y="0"/>
                  <a:pt x="339" y="16"/>
                  <a:pt x="347" y="35"/>
                </a:cubicBezTo>
                <a:cubicBezTo>
                  <a:pt x="364" y="72"/>
                  <a:pt x="394" y="76"/>
                  <a:pt x="386" y="128"/>
                </a:cubicBezTo>
                <a:cubicBezTo>
                  <a:pt x="372" y="216"/>
                  <a:pt x="231" y="216"/>
                  <a:pt x="218" y="128"/>
                </a:cubicBezTo>
                <a:cubicBezTo>
                  <a:pt x="210" y="76"/>
                  <a:pt x="239" y="72"/>
                  <a:pt x="256" y="35"/>
                </a:cubicBezTo>
                <a:cubicBezTo>
                  <a:pt x="265" y="16"/>
                  <a:pt x="249" y="0"/>
                  <a:pt x="183" y="0"/>
                </a:cubicBezTo>
                <a:cubicBezTo>
                  <a:pt x="0" y="0"/>
                  <a:pt x="0" y="0"/>
                  <a:pt x="0" y="0"/>
                </a:cubicBezTo>
                <a:cubicBezTo>
                  <a:pt x="0" y="183"/>
                  <a:pt x="0" y="183"/>
                  <a:pt x="0" y="183"/>
                </a:cubicBezTo>
                <a:cubicBezTo>
                  <a:pt x="0" y="249"/>
                  <a:pt x="16" y="264"/>
                  <a:pt x="35" y="256"/>
                </a:cubicBezTo>
                <a:cubicBezTo>
                  <a:pt x="72" y="239"/>
                  <a:pt x="77" y="209"/>
                  <a:pt x="128" y="217"/>
                </a:cubicBezTo>
                <a:cubicBezTo>
                  <a:pt x="216" y="231"/>
                  <a:pt x="216" y="372"/>
                  <a:pt x="128" y="385"/>
                </a:cubicBezTo>
                <a:cubicBezTo>
                  <a:pt x="77" y="393"/>
                  <a:pt x="72" y="364"/>
                  <a:pt x="35" y="347"/>
                </a:cubicBezTo>
                <a:cubicBezTo>
                  <a:pt x="16" y="338"/>
                  <a:pt x="0" y="354"/>
                  <a:pt x="0" y="420"/>
                </a:cubicBezTo>
                <a:cubicBezTo>
                  <a:pt x="0" y="603"/>
                  <a:pt x="0" y="603"/>
                  <a:pt x="0" y="603"/>
                </a:cubicBezTo>
                <a:lnTo>
                  <a:pt x="183" y="603"/>
                </a:lnTo>
                <a:close/>
              </a:path>
            </a:pathLst>
          </a:custGeom>
          <a:solidFill>
            <a:srgbClr val="4886D8"/>
          </a:solidFill>
          <a:ln w="19050">
            <a:solidFill>
              <a:srgbClr val="FFFFFF"/>
            </a:solidFill>
            <a:bevel/>
            <a:headEnd/>
            <a:tailEnd/>
          </a:ln>
        </p:spPr>
        <p:txBody>
          <a:bodyPr lIns="121682" tIns="60841" rIns="121682" bIns="60841"/>
          <a:lstStyle/>
          <a:p>
            <a:endParaRPr lang="zh-CN" altLang="en-US"/>
          </a:p>
        </p:txBody>
      </p:sp>
      <p:sp>
        <p:nvSpPr>
          <p:cNvPr id="60422" name="Freeform 77"/>
          <p:cNvSpPr>
            <a:spLocks/>
          </p:cNvSpPr>
          <p:nvPr/>
        </p:nvSpPr>
        <p:spPr bwMode="auto">
          <a:xfrm rot="1794316">
            <a:off x="5329238" y="1455738"/>
            <a:ext cx="2135187" cy="2132012"/>
          </a:xfrm>
          <a:custGeom>
            <a:avLst/>
            <a:gdLst>
              <a:gd name="T0" fmla="*/ 2147483646 w 819"/>
              <a:gd name="T1" fmla="*/ 2147483646 h 819"/>
              <a:gd name="T2" fmla="*/ 2147483646 w 819"/>
              <a:gd name="T3" fmla="*/ 2147483646 h 819"/>
              <a:gd name="T4" fmla="*/ 2147483646 w 819"/>
              <a:gd name="T5" fmla="*/ 2147483646 h 819"/>
              <a:gd name="T6" fmla="*/ 2147483646 w 819"/>
              <a:gd name="T7" fmla="*/ 2147483646 h 819"/>
              <a:gd name="T8" fmla="*/ 2147483646 w 819"/>
              <a:gd name="T9" fmla="*/ 2147483646 h 819"/>
              <a:gd name="T10" fmla="*/ 2147483646 w 819"/>
              <a:gd name="T11" fmla="*/ 2147483646 h 819"/>
              <a:gd name="T12" fmla="*/ 2147483646 w 819"/>
              <a:gd name="T13" fmla="*/ 2147483646 h 819"/>
              <a:gd name="T14" fmla="*/ 2147483646 w 819"/>
              <a:gd name="T15" fmla="*/ 2147483646 h 819"/>
              <a:gd name="T16" fmla="*/ 2147483646 w 819"/>
              <a:gd name="T17" fmla="*/ 2147483646 h 819"/>
              <a:gd name="T18" fmla="*/ 2147483646 w 819"/>
              <a:gd name="T19" fmla="*/ 2147483646 h 819"/>
              <a:gd name="T20" fmla="*/ 2147483646 w 819"/>
              <a:gd name="T21" fmla="*/ 2147483646 h 819"/>
              <a:gd name="T22" fmla="*/ 2147483646 w 819"/>
              <a:gd name="T23" fmla="*/ 2147483646 h 819"/>
              <a:gd name="T24" fmla="*/ 2147483646 w 819"/>
              <a:gd name="T25" fmla="*/ 2147483646 h 819"/>
              <a:gd name="T26" fmla="*/ 2147483646 w 819"/>
              <a:gd name="T27" fmla="*/ 2147483646 h 819"/>
              <a:gd name="T28" fmla="*/ 2147483646 w 819"/>
              <a:gd name="T29" fmla="*/ 2147483646 h 819"/>
              <a:gd name="T30" fmla="*/ 2147483646 w 819"/>
              <a:gd name="T31" fmla="*/ 2147483646 h 819"/>
              <a:gd name="T32" fmla="*/ 2147483646 w 819"/>
              <a:gd name="T33" fmla="*/ 2147483646 h 819"/>
              <a:gd name="T34" fmla="*/ 2147483646 w 819"/>
              <a:gd name="T35" fmla="*/ 2147483646 h 819"/>
              <a:gd name="T36" fmla="*/ 2147483646 w 819"/>
              <a:gd name="T37" fmla="*/ 2147483646 h 819"/>
              <a:gd name="T38" fmla="*/ 2147483646 w 819"/>
              <a:gd name="T39" fmla="*/ 2147483646 h 819"/>
              <a:gd name="T40" fmla="*/ 0 w 819"/>
              <a:gd name="T41" fmla="*/ 2147483646 h 819"/>
              <a:gd name="T42" fmla="*/ 0 w 819"/>
              <a:gd name="T43" fmla="*/ 2147483646 h 819"/>
              <a:gd name="T44" fmla="*/ 2147483646 w 819"/>
              <a:gd name="T45" fmla="*/ 2147483646 h 819"/>
              <a:gd name="T46" fmla="*/ 2147483646 w 819"/>
              <a:gd name="T47" fmla="*/ 2147483646 h 819"/>
              <a:gd name="T48" fmla="*/ 2147483646 w 819"/>
              <a:gd name="T49" fmla="*/ 2147483646 h 819"/>
              <a:gd name="T50" fmla="*/ 2147483646 w 819"/>
              <a:gd name="T51" fmla="*/ 2147483646 h 819"/>
              <a:gd name="T52" fmla="*/ 0 w 819"/>
              <a:gd name="T53" fmla="*/ 2147483646 h 819"/>
              <a:gd name="T54" fmla="*/ 0 w 819"/>
              <a:gd name="T55" fmla="*/ 2147483646 h 819"/>
              <a:gd name="T56" fmla="*/ 2147483646 w 819"/>
              <a:gd name="T57" fmla="*/ 2147483646 h 8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19"/>
              <a:gd name="T88" fmla="*/ 0 h 819"/>
              <a:gd name="T89" fmla="*/ 819 w 819"/>
              <a:gd name="T90" fmla="*/ 819 h 81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C4885"/>
          </a:solidFill>
          <a:ln w="19050">
            <a:solidFill>
              <a:srgbClr val="FFFFFF"/>
            </a:solidFill>
            <a:bevel/>
            <a:headEnd/>
            <a:tailEnd/>
          </a:ln>
        </p:spPr>
        <p:txBody>
          <a:bodyPr lIns="121682" tIns="60841" rIns="121682" bIns="60841"/>
          <a:lstStyle/>
          <a:p>
            <a:endParaRPr lang="zh-CN" altLang="en-US"/>
          </a:p>
        </p:txBody>
      </p:sp>
      <p:sp>
        <p:nvSpPr>
          <p:cNvPr id="60423" name="Freeform 79"/>
          <p:cNvSpPr>
            <a:spLocks/>
          </p:cNvSpPr>
          <p:nvPr/>
        </p:nvSpPr>
        <p:spPr bwMode="auto">
          <a:xfrm rot="1794316">
            <a:off x="5140325" y="3806825"/>
            <a:ext cx="2133600" cy="2133600"/>
          </a:xfrm>
          <a:custGeom>
            <a:avLst/>
            <a:gdLst>
              <a:gd name="T0" fmla="*/ 2147483646 w 819"/>
              <a:gd name="T1" fmla="*/ 2147483646 h 819"/>
              <a:gd name="T2" fmla="*/ 2147483646 w 819"/>
              <a:gd name="T3" fmla="*/ 2147483646 h 819"/>
              <a:gd name="T4" fmla="*/ 2147483646 w 819"/>
              <a:gd name="T5" fmla="*/ 2147483646 h 819"/>
              <a:gd name="T6" fmla="*/ 2147483646 w 819"/>
              <a:gd name="T7" fmla="*/ 2147483646 h 819"/>
              <a:gd name="T8" fmla="*/ 2147483646 w 819"/>
              <a:gd name="T9" fmla="*/ 2147483646 h 819"/>
              <a:gd name="T10" fmla="*/ 2147483646 w 819"/>
              <a:gd name="T11" fmla="*/ 2147483646 h 819"/>
              <a:gd name="T12" fmla="*/ 2147483646 w 819"/>
              <a:gd name="T13" fmla="*/ 0 h 819"/>
              <a:gd name="T14" fmla="*/ 2147483646 w 819"/>
              <a:gd name="T15" fmla="*/ 0 h 819"/>
              <a:gd name="T16" fmla="*/ 2147483646 w 819"/>
              <a:gd name="T17" fmla="*/ 2147483646 h 819"/>
              <a:gd name="T18" fmla="*/ 2147483646 w 819"/>
              <a:gd name="T19" fmla="*/ 2147483646 h 819"/>
              <a:gd name="T20" fmla="*/ 2147483646 w 819"/>
              <a:gd name="T21" fmla="*/ 2147483646 h 819"/>
              <a:gd name="T22" fmla="*/ 2147483646 w 819"/>
              <a:gd name="T23" fmla="*/ 2147483646 h 819"/>
              <a:gd name="T24" fmla="*/ 2147483646 w 819"/>
              <a:gd name="T25" fmla="*/ 0 h 819"/>
              <a:gd name="T26" fmla="*/ 2147483646 w 819"/>
              <a:gd name="T27" fmla="*/ 0 h 819"/>
              <a:gd name="T28" fmla="*/ 2147483646 w 819"/>
              <a:gd name="T29" fmla="*/ 2147483646 h 819"/>
              <a:gd name="T30" fmla="*/ 2147483646 w 819"/>
              <a:gd name="T31" fmla="*/ 2147483646 h 819"/>
              <a:gd name="T32" fmla="*/ 2147483646 w 819"/>
              <a:gd name="T33" fmla="*/ 2147483646 h 819"/>
              <a:gd name="T34" fmla="*/ 2147483646 w 819"/>
              <a:gd name="T35" fmla="*/ 2147483646 h 819"/>
              <a:gd name="T36" fmla="*/ 2147483646 w 819"/>
              <a:gd name="T37" fmla="*/ 2147483646 h 819"/>
              <a:gd name="T38" fmla="*/ 2147483646 w 819"/>
              <a:gd name="T39" fmla="*/ 2147483646 h 819"/>
              <a:gd name="T40" fmla="*/ 2147483646 w 819"/>
              <a:gd name="T41" fmla="*/ 2147483646 h 819"/>
              <a:gd name="T42" fmla="*/ 2147483646 w 819"/>
              <a:gd name="T43" fmla="*/ 2147483646 h 819"/>
              <a:gd name="T44" fmla="*/ 2147483646 w 819"/>
              <a:gd name="T45" fmla="*/ 2147483646 h 819"/>
              <a:gd name="T46" fmla="*/ 2147483646 w 819"/>
              <a:gd name="T47" fmla="*/ 2147483646 h 819"/>
              <a:gd name="T48" fmla="*/ 2147483646 w 819"/>
              <a:gd name="T49" fmla="*/ 2147483646 h 819"/>
              <a:gd name="T50" fmla="*/ 2147483646 w 819"/>
              <a:gd name="T51" fmla="*/ 2147483646 h 819"/>
              <a:gd name="T52" fmla="*/ 2147483646 w 819"/>
              <a:gd name="T53" fmla="*/ 2147483646 h 819"/>
              <a:gd name="T54" fmla="*/ 2147483646 w 819"/>
              <a:gd name="T55" fmla="*/ 2147483646 h 819"/>
              <a:gd name="T56" fmla="*/ 2147483646 w 819"/>
              <a:gd name="T57" fmla="*/ 2147483646 h 8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19"/>
              <a:gd name="T88" fmla="*/ 0 h 819"/>
              <a:gd name="T89" fmla="*/ 819 w 819"/>
              <a:gd name="T90" fmla="*/ 819 h 81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19" h="819">
                <a:moveTo>
                  <a:pt x="216" y="420"/>
                </a:moveTo>
                <a:cubicBezTo>
                  <a:pt x="216" y="354"/>
                  <a:pt x="200" y="339"/>
                  <a:pt x="181" y="347"/>
                </a:cubicBezTo>
                <a:cubicBezTo>
                  <a:pt x="144" y="364"/>
                  <a:pt x="139" y="394"/>
                  <a:pt x="88" y="386"/>
                </a:cubicBezTo>
                <a:cubicBezTo>
                  <a:pt x="0" y="372"/>
                  <a:pt x="0" y="231"/>
                  <a:pt x="88" y="218"/>
                </a:cubicBezTo>
                <a:cubicBezTo>
                  <a:pt x="139" y="210"/>
                  <a:pt x="144" y="239"/>
                  <a:pt x="181" y="256"/>
                </a:cubicBezTo>
                <a:cubicBezTo>
                  <a:pt x="200" y="265"/>
                  <a:pt x="216" y="249"/>
                  <a:pt x="216" y="183"/>
                </a:cubicBezTo>
                <a:cubicBezTo>
                  <a:pt x="216" y="0"/>
                  <a:pt x="216" y="0"/>
                  <a:pt x="216" y="0"/>
                </a:cubicBezTo>
                <a:cubicBezTo>
                  <a:pt x="399" y="0"/>
                  <a:pt x="399" y="0"/>
                  <a:pt x="399" y="0"/>
                </a:cubicBezTo>
                <a:cubicBezTo>
                  <a:pt x="465" y="0"/>
                  <a:pt x="481" y="16"/>
                  <a:pt x="472" y="35"/>
                </a:cubicBezTo>
                <a:cubicBezTo>
                  <a:pt x="455" y="72"/>
                  <a:pt x="426" y="77"/>
                  <a:pt x="434" y="128"/>
                </a:cubicBezTo>
                <a:cubicBezTo>
                  <a:pt x="447" y="216"/>
                  <a:pt x="588" y="216"/>
                  <a:pt x="602" y="128"/>
                </a:cubicBezTo>
                <a:cubicBezTo>
                  <a:pt x="610" y="77"/>
                  <a:pt x="580" y="72"/>
                  <a:pt x="563" y="35"/>
                </a:cubicBezTo>
                <a:cubicBezTo>
                  <a:pt x="555" y="16"/>
                  <a:pt x="570" y="0"/>
                  <a:pt x="636" y="0"/>
                </a:cubicBezTo>
                <a:cubicBezTo>
                  <a:pt x="819" y="0"/>
                  <a:pt x="819" y="0"/>
                  <a:pt x="819" y="0"/>
                </a:cubicBezTo>
                <a:cubicBezTo>
                  <a:pt x="819" y="183"/>
                  <a:pt x="819" y="183"/>
                  <a:pt x="819" y="183"/>
                </a:cubicBezTo>
                <a:cubicBezTo>
                  <a:pt x="819" y="249"/>
                  <a:pt x="803" y="265"/>
                  <a:pt x="784" y="256"/>
                </a:cubicBezTo>
                <a:cubicBezTo>
                  <a:pt x="747" y="239"/>
                  <a:pt x="743" y="210"/>
                  <a:pt x="691" y="218"/>
                </a:cubicBezTo>
                <a:cubicBezTo>
                  <a:pt x="603" y="231"/>
                  <a:pt x="603" y="372"/>
                  <a:pt x="691" y="386"/>
                </a:cubicBezTo>
                <a:cubicBezTo>
                  <a:pt x="743" y="394"/>
                  <a:pt x="747" y="364"/>
                  <a:pt x="784" y="347"/>
                </a:cubicBezTo>
                <a:cubicBezTo>
                  <a:pt x="803" y="339"/>
                  <a:pt x="819" y="354"/>
                  <a:pt x="819" y="420"/>
                </a:cubicBezTo>
                <a:cubicBezTo>
                  <a:pt x="819" y="603"/>
                  <a:pt x="819" y="603"/>
                  <a:pt x="819" y="603"/>
                </a:cubicBezTo>
                <a:cubicBezTo>
                  <a:pt x="636" y="603"/>
                  <a:pt x="636" y="603"/>
                  <a:pt x="636" y="603"/>
                </a:cubicBezTo>
                <a:cubicBezTo>
                  <a:pt x="570" y="603"/>
                  <a:pt x="555" y="619"/>
                  <a:pt x="563" y="639"/>
                </a:cubicBezTo>
                <a:cubicBezTo>
                  <a:pt x="580" y="675"/>
                  <a:pt x="610" y="680"/>
                  <a:pt x="602" y="731"/>
                </a:cubicBezTo>
                <a:cubicBezTo>
                  <a:pt x="588" y="819"/>
                  <a:pt x="447" y="819"/>
                  <a:pt x="434" y="731"/>
                </a:cubicBezTo>
                <a:cubicBezTo>
                  <a:pt x="426" y="680"/>
                  <a:pt x="455" y="675"/>
                  <a:pt x="472" y="639"/>
                </a:cubicBezTo>
                <a:cubicBezTo>
                  <a:pt x="481" y="619"/>
                  <a:pt x="465" y="603"/>
                  <a:pt x="399" y="603"/>
                </a:cubicBezTo>
                <a:cubicBezTo>
                  <a:pt x="216" y="603"/>
                  <a:pt x="216" y="603"/>
                  <a:pt x="216" y="603"/>
                </a:cubicBezTo>
                <a:lnTo>
                  <a:pt x="216" y="420"/>
                </a:lnTo>
                <a:close/>
              </a:path>
            </a:pathLst>
          </a:custGeom>
          <a:solidFill>
            <a:srgbClr val="1C4885"/>
          </a:solidFill>
          <a:ln w="19050">
            <a:solidFill>
              <a:srgbClr val="FFFFFF"/>
            </a:solidFill>
            <a:bevel/>
            <a:headEnd/>
            <a:tailEnd/>
          </a:ln>
        </p:spPr>
        <p:txBody>
          <a:bodyPr lIns="121682" tIns="60841" rIns="121682" bIns="60841"/>
          <a:lstStyle/>
          <a:p>
            <a:endParaRPr lang="zh-CN" altLang="en-US"/>
          </a:p>
        </p:txBody>
      </p:sp>
      <p:sp>
        <p:nvSpPr>
          <p:cNvPr id="60424" name="Text Placeholder 3"/>
          <p:cNvSpPr txBox="1">
            <a:spLocks noChangeArrowheads="1"/>
          </p:cNvSpPr>
          <p:nvPr/>
        </p:nvSpPr>
        <p:spPr bwMode="auto">
          <a:xfrm>
            <a:off x="5972175" y="2362200"/>
            <a:ext cx="4556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3100" b="1">
                <a:solidFill>
                  <a:srgbClr val="FFFFFF"/>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60425" name="Text Placeholder 3"/>
          <p:cNvSpPr txBox="1">
            <a:spLocks noChangeArrowheads="1"/>
          </p:cNvSpPr>
          <p:nvPr/>
        </p:nvSpPr>
        <p:spPr bwMode="auto">
          <a:xfrm>
            <a:off x="4989513" y="3597275"/>
            <a:ext cx="45561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3100" b="1">
                <a:solidFill>
                  <a:srgbClr val="FFFFFF"/>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60426" name="Text Placeholder 3"/>
          <p:cNvSpPr txBox="1">
            <a:spLocks noChangeArrowheads="1"/>
          </p:cNvSpPr>
          <p:nvPr/>
        </p:nvSpPr>
        <p:spPr bwMode="auto">
          <a:xfrm>
            <a:off x="6208713" y="4551363"/>
            <a:ext cx="4556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3100" b="1">
                <a:solidFill>
                  <a:srgbClr val="FFFFFF"/>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60427" name="Text Placeholder 3"/>
          <p:cNvSpPr txBox="1">
            <a:spLocks noChangeArrowheads="1"/>
          </p:cNvSpPr>
          <p:nvPr/>
        </p:nvSpPr>
        <p:spPr bwMode="auto">
          <a:xfrm>
            <a:off x="7119938" y="3292475"/>
            <a:ext cx="45561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3100" b="1">
                <a:solidFill>
                  <a:srgbClr val="FFFFFF"/>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60428" name="TextBox 13"/>
          <p:cNvSpPr txBox="1">
            <a:spLocks noChangeArrowheads="1"/>
          </p:cNvSpPr>
          <p:nvPr/>
        </p:nvSpPr>
        <p:spPr bwMode="auto">
          <a:xfrm>
            <a:off x="3583683" y="5705701"/>
            <a:ext cx="2333625" cy="23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buNone/>
            </a:pPr>
            <a:r>
              <a:rPr lang="zh-CN" altLang="zh-CN" sz="1400" dirty="0">
                <a:solidFill>
                  <a:srgbClr val="445469"/>
                </a:solidFill>
                <a:latin typeface="Arial" panose="020B0604020202020204" pitchFamily="34" charset="0"/>
                <a:ea typeface="微软雅黑" panose="020B0503020204020204" pitchFamily="34" charset="-122"/>
              </a:rPr>
              <a:t>供应链透明，品牌共享。</a:t>
            </a:r>
            <a:endParaRPr lang="en-US" altLang="zh-CN" sz="14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60429" name="TextBox 13"/>
          <p:cNvSpPr txBox="1">
            <a:spLocks noChangeArrowheads="1"/>
          </p:cNvSpPr>
          <p:nvPr/>
        </p:nvSpPr>
        <p:spPr bwMode="auto">
          <a:xfrm>
            <a:off x="1965325" y="3292475"/>
            <a:ext cx="2333625" cy="23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buNone/>
            </a:pPr>
            <a:r>
              <a:rPr lang="zh-CN" altLang="zh-CN" sz="1400" dirty="0">
                <a:solidFill>
                  <a:srgbClr val="445469"/>
                </a:solidFill>
                <a:latin typeface="Arial" panose="020B0604020202020204" pitchFamily="34" charset="0"/>
                <a:ea typeface="微软雅黑" panose="020B0503020204020204" pitchFamily="34" charset="-122"/>
              </a:rPr>
              <a:t>渠道透明，拒绝山寨；</a:t>
            </a:r>
            <a:endParaRPr lang="en-US" altLang="zh-CN" sz="14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60430" name="TextBox 13"/>
          <p:cNvSpPr txBox="1">
            <a:spLocks noChangeArrowheads="1"/>
          </p:cNvSpPr>
          <p:nvPr/>
        </p:nvSpPr>
        <p:spPr bwMode="auto">
          <a:xfrm>
            <a:off x="7385050" y="1365250"/>
            <a:ext cx="2823475"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buNone/>
            </a:pPr>
            <a:r>
              <a:rPr lang="zh-CN" altLang="zh-CN" sz="1400" dirty="0">
                <a:solidFill>
                  <a:srgbClr val="445469"/>
                </a:solidFill>
                <a:latin typeface="Arial" panose="020B0604020202020204" pitchFamily="34" charset="0"/>
                <a:ea typeface="微软雅黑" panose="020B0503020204020204" pitchFamily="34" charset="-122"/>
              </a:rPr>
              <a:t>相同生产厂家的相同型号的产品购买价格一样，渠道不掌握定价权；</a:t>
            </a:r>
            <a:endParaRPr lang="en-US" altLang="zh-CN" sz="14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60431" name="TextBox 13"/>
          <p:cNvSpPr txBox="1">
            <a:spLocks noChangeArrowheads="1"/>
          </p:cNvSpPr>
          <p:nvPr/>
        </p:nvSpPr>
        <p:spPr bwMode="auto">
          <a:xfrm>
            <a:off x="8745538" y="3978275"/>
            <a:ext cx="1952625"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buNone/>
            </a:pPr>
            <a:r>
              <a:rPr lang="zh-CN" altLang="zh-CN" sz="1400" dirty="0">
                <a:solidFill>
                  <a:srgbClr val="445469"/>
                </a:solidFill>
                <a:latin typeface="Arial" panose="020B0604020202020204" pitchFamily="34" charset="0"/>
                <a:ea typeface="微软雅黑" panose="020B0503020204020204" pitchFamily="34" charset="-122"/>
              </a:rPr>
              <a:t>产品价格组成结构合理，拒绝暴利；</a:t>
            </a:r>
            <a:endParaRPr lang="en-US" altLang="zh-CN" sz="14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5661892" y="3514699"/>
            <a:ext cx="1332416" cy="369332"/>
          </a:xfrm>
          <a:prstGeom prst="rect">
            <a:avLst/>
          </a:prstGeom>
        </p:spPr>
        <p:txBody>
          <a:bodyPr wrap="none">
            <a:spAutoFit/>
          </a:bodyPr>
          <a:lstStyle/>
          <a:p>
            <a:r>
              <a:rPr lang="en-US" altLang="zh-CN" b="1" kern="1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C2B</a:t>
            </a:r>
            <a:r>
              <a:rPr lang="zh-CN" altLang="zh-CN" b="1" kern="1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的特征</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48537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文本框 10"/>
          <p:cNvSpPr txBox="1">
            <a:spLocks noChangeArrowheads="1"/>
          </p:cNvSpPr>
          <p:nvPr/>
        </p:nvSpPr>
        <p:spPr bwMode="auto">
          <a:xfrm>
            <a:off x="174625" y="220663"/>
            <a:ext cx="11530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zh-CN" altLang="en-US" sz="2400" b="1" dirty="0">
                <a:latin typeface="微软雅黑" panose="020B0503020204020204" pitchFamily="34" charset="-122"/>
                <a:ea typeface="微软雅黑" panose="020B0503020204020204" pitchFamily="34" charset="-122"/>
              </a:rPr>
              <a:t>任务三相关知识</a:t>
            </a:r>
            <a:r>
              <a:rPr lang="en-US" altLang="zh-CN"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、什么是</a:t>
            </a:r>
            <a:r>
              <a:rPr lang="en-US" altLang="zh-CN" sz="2400" b="1" dirty="0">
                <a:latin typeface="微软雅黑" panose="020B0503020204020204" pitchFamily="34" charset="-122"/>
                <a:ea typeface="微软雅黑" panose="020B0503020204020204" pitchFamily="34" charset="-122"/>
              </a:rPr>
              <a:t>C2B</a:t>
            </a:r>
            <a:r>
              <a:rPr lang="zh-CN" altLang="en-US" sz="2400" b="1" dirty="0">
                <a:latin typeface="微软雅黑" panose="020B0503020204020204" pitchFamily="34" charset="-122"/>
                <a:ea typeface="微软雅黑" panose="020B0503020204020204" pitchFamily="34" charset="-122"/>
              </a:rPr>
              <a:t>电子商务</a:t>
            </a:r>
          </a:p>
        </p:txBody>
      </p:sp>
      <p:sp>
        <p:nvSpPr>
          <p:cNvPr id="39939"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5" name="Freeform 123@|5FFC:0|FBC:0|LFC:16777215|LBC:16777215"/>
          <p:cNvSpPr>
            <a:spLocks/>
          </p:cNvSpPr>
          <p:nvPr/>
        </p:nvSpPr>
        <p:spPr bwMode="auto">
          <a:xfrm>
            <a:off x="5549900" y="5410200"/>
            <a:ext cx="1014413" cy="130175"/>
          </a:xfrm>
          <a:custGeom>
            <a:avLst/>
            <a:gdLst>
              <a:gd name="T0" fmla="*/ 2147483646 w 163"/>
              <a:gd name="T1" fmla="*/ 2147483646 h 21"/>
              <a:gd name="T2" fmla="*/ 2147483646 w 163"/>
              <a:gd name="T3" fmla="*/ 2147483646 h 21"/>
              <a:gd name="T4" fmla="*/ 2147483646 w 163"/>
              <a:gd name="T5" fmla="*/ 2147483646 h 21"/>
              <a:gd name="T6" fmla="*/ 0 w 163"/>
              <a:gd name="T7" fmla="*/ 2147483646 h 21"/>
              <a:gd name="T8" fmla="*/ 2147483646 w 163"/>
              <a:gd name="T9" fmla="*/ 0 h 21"/>
              <a:gd name="T10" fmla="*/ 2147483646 w 163"/>
              <a:gd name="T11" fmla="*/ 0 h 21"/>
              <a:gd name="T12" fmla="*/ 2147483646 w 163"/>
              <a:gd name="T13" fmla="*/ 2147483646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solidFill>
            <a:srgbClr val="C1C7D0"/>
          </a:solidFill>
          <a:ln>
            <a:noFill/>
          </a:ln>
        </p:spPr>
        <p:txBody>
          <a:bodyPr lIns="121920" tIns="60960" rIns="121920" bIns="60960"/>
          <a:lstStyle/>
          <a:p>
            <a:pPr>
              <a:defRPr/>
            </a:pPr>
            <a:endParaRPr lang="zh-CN" altLang="en-US">
              <a:solidFill>
                <a:schemeClr val="bg2">
                  <a:lumMod val="25000"/>
                </a:schemeClr>
              </a:solidFill>
              <a:latin typeface="微软雅黑" panose="020B0503020204020204" pitchFamily="34" charset="-122"/>
              <a:ea typeface="微软雅黑" panose="020B0503020204020204" pitchFamily="34" charset="-122"/>
            </a:endParaRPr>
          </a:p>
        </p:txBody>
      </p:sp>
      <p:sp>
        <p:nvSpPr>
          <p:cNvPr id="36" name="Freeform 124@|5FFC:0|FBC:0|LFC:16777215|LBC:16777215"/>
          <p:cNvSpPr>
            <a:spLocks/>
          </p:cNvSpPr>
          <p:nvPr/>
        </p:nvSpPr>
        <p:spPr bwMode="auto">
          <a:xfrm>
            <a:off x="5549900" y="5227638"/>
            <a:ext cx="1014413" cy="131762"/>
          </a:xfrm>
          <a:custGeom>
            <a:avLst/>
            <a:gdLst>
              <a:gd name="T0" fmla="*/ 2147483646 w 163"/>
              <a:gd name="T1" fmla="*/ 2147483646 h 21"/>
              <a:gd name="T2" fmla="*/ 2147483646 w 163"/>
              <a:gd name="T3" fmla="*/ 2147483646 h 21"/>
              <a:gd name="T4" fmla="*/ 2147483646 w 163"/>
              <a:gd name="T5" fmla="*/ 2147483646 h 21"/>
              <a:gd name="T6" fmla="*/ 0 w 163"/>
              <a:gd name="T7" fmla="*/ 2147483646 h 21"/>
              <a:gd name="T8" fmla="*/ 2147483646 w 163"/>
              <a:gd name="T9" fmla="*/ 0 h 21"/>
              <a:gd name="T10" fmla="*/ 2147483646 w 163"/>
              <a:gd name="T11" fmla="*/ 0 h 21"/>
              <a:gd name="T12" fmla="*/ 2147483646 w 163"/>
              <a:gd name="T13" fmla="*/ 2147483646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solidFill>
            <a:srgbClr val="C1C7D0"/>
          </a:solidFill>
          <a:ln>
            <a:noFill/>
          </a:ln>
        </p:spPr>
        <p:txBody>
          <a:bodyPr lIns="121920" tIns="60960" rIns="121920" bIns="60960"/>
          <a:lstStyle/>
          <a:p>
            <a:pPr>
              <a:defRPr/>
            </a:pPr>
            <a:endParaRPr lang="zh-CN" altLang="en-US">
              <a:solidFill>
                <a:schemeClr val="bg2">
                  <a:lumMod val="25000"/>
                </a:schemeClr>
              </a:solidFill>
              <a:latin typeface="微软雅黑" panose="020B0503020204020204" pitchFamily="34" charset="-122"/>
              <a:ea typeface="微软雅黑" panose="020B0503020204020204" pitchFamily="34" charset="-122"/>
            </a:endParaRPr>
          </a:p>
        </p:txBody>
      </p:sp>
      <p:sp>
        <p:nvSpPr>
          <p:cNvPr id="37" name="Freeform 125@|5FFC:0|FBC:0|LFC:16777215|LBC:16777215"/>
          <p:cNvSpPr>
            <a:spLocks/>
          </p:cNvSpPr>
          <p:nvPr/>
        </p:nvSpPr>
        <p:spPr bwMode="auto">
          <a:xfrm>
            <a:off x="5637213" y="5594350"/>
            <a:ext cx="803275" cy="201613"/>
          </a:xfrm>
          <a:custGeom>
            <a:avLst/>
            <a:gdLst>
              <a:gd name="T0" fmla="*/ 0 w 129"/>
              <a:gd name="T1" fmla="*/ 0 h 32"/>
              <a:gd name="T2" fmla="*/ 2147483646 w 129"/>
              <a:gd name="T3" fmla="*/ 0 h 32"/>
              <a:gd name="T4" fmla="*/ 2147483646 w 129"/>
              <a:gd name="T5" fmla="*/ 2147483646 h 32"/>
              <a:gd name="T6" fmla="*/ 0 w 129"/>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solidFill>
            <a:srgbClr val="C1C7D0"/>
          </a:solidFill>
          <a:ln>
            <a:noFill/>
          </a:ln>
        </p:spPr>
        <p:txBody>
          <a:bodyPr lIns="121920" tIns="60960" rIns="121920" bIns="60960"/>
          <a:lstStyle/>
          <a:p>
            <a:pPr>
              <a:defRPr/>
            </a:pPr>
            <a:endParaRPr lang="zh-CN" altLang="en-US">
              <a:solidFill>
                <a:schemeClr val="bg2">
                  <a:lumMod val="25000"/>
                </a:schemeClr>
              </a:solidFill>
              <a:latin typeface="微软雅黑" panose="020B0503020204020204" pitchFamily="34" charset="-122"/>
              <a:ea typeface="微软雅黑" panose="020B0503020204020204" pitchFamily="34" charset="-122"/>
            </a:endParaRPr>
          </a:p>
        </p:txBody>
      </p:sp>
      <p:sp>
        <p:nvSpPr>
          <p:cNvPr id="38" name="Freeform 237@|5FFC:0|FBC:0|LFC:16777215|LBC:16777215"/>
          <p:cNvSpPr>
            <a:spLocks noEditPoints="1"/>
          </p:cNvSpPr>
          <p:nvPr/>
        </p:nvSpPr>
        <p:spPr bwMode="auto">
          <a:xfrm>
            <a:off x="4999038" y="2651125"/>
            <a:ext cx="2116137" cy="2497138"/>
          </a:xfrm>
          <a:custGeom>
            <a:avLst/>
            <a:gdLst>
              <a:gd name="T0" fmla="*/ 2147483646 w 341"/>
              <a:gd name="T1" fmla="*/ 0 h 401"/>
              <a:gd name="T2" fmla="*/ 2147483646 w 341"/>
              <a:gd name="T3" fmla="*/ 0 h 401"/>
              <a:gd name="T4" fmla="*/ 2147483646 w 341"/>
              <a:gd name="T5" fmla="*/ 2147483646 h 401"/>
              <a:gd name="T6" fmla="*/ 2147483646 w 341"/>
              <a:gd name="T7" fmla="*/ 2147483646 h 401"/>
              <a:gd name="T8" fmla="*/ 2147483646 w 341"/>
              <a:gd name="T9" fmla="*/ 2147483646 h 401"/>
              <a:gd name="T10" fmla="*/ 2147483646 w 341"/>
              <a:gd name="T11" fmla="*/ 2147483646 h 401"/>
              <a:gd name="T12" fmla="*/ 2147483646 w 341"/>
              <a:gd name="T13" fmla="*/ 2147483646 h 401"/>
              <a:gd name="T14" fmla="*/ 2147483646 w 341"/>
              <a:gd name="T15" fmla="*/ 2147483646 h 401"/>
              <a:gd name="T16" fmla="*/ 2147483646 w 341"/>
              <a:gd name="T17" fmla="*/ 2147483646 h 401"/>
              <a:gd name="T18" fmla="*/ 2147483646 w 341"/>
              <a:gd name="T19" fmla="*/ 2147483646 h 401"/>
              <a:gd name="T20" fmla="*/ 2147483646 w 341"/>
              <a:gd name="T21" fmla="*/ 2147483646 h 401"/>
              <a:gd name="T22" fmla="*/ 2147483646 w 341"/>
              <a:gd name="T23" fmla="*/ 2147483646 h 401"/>
              <a:gd name="T24" fmla="*/ 2147483646 w 341"/>
              <a:gd name="T25" fmla="*/ 0 h 401"/>
              <a:gd name="T26" fmla="*/ 2147483646 w 341"/>
              <a:gd name="T27" fmla="*/ 2147483646 h 401"/>
              <a:gd name="T28" fmla="*/ 2147483646 w 341"/>
              <a:gd name="T29" fmla="*/ 2147483646 h 401"/>
              <a:gd name="T30" fmla="*/ 2147483646 w 341"/>
              <a:gd name="T31" fmla="*/ 2147483646 h 401"/>
              <a:gd name="T32" fmla="*/ 2147483646 w 341"/>
              <a:gd name="T33" fmla="*/ 2147483646 h 401"/>
              <a:gd name="T34" fmla="*/ 2147483646 w 341"/>
              <a:gd name="T35" fmla="*/ 2147483646 h 401"/>
              <a:gd name="T36" fmla="*/ 2147483646 w 341"/>
              <a:gd name="T37" fmla="*/ 2147483646 h 401"/>
              <a:gd name="T38" fmla="*/ 2147483646 w 341"/>
              <a:gd name="T39" fmla="*/ 2147483646 h 401"/>
              <a:gd name="T40" fmla="*/ 2147483646 w 341"/>
              <a:gd name="T41" fmla="*/ 2147483646 h 401"/>
              <a:gd name="T42" fmla="*/ 2147483646 w 341"/>
              <a:gd name="T43" fmla="*/ 2147483646 h 401"/>
              <a:gd name="T44" fmla="*/ 2147483646 w 341"/>
              <a:gd name="T45" fmla="*/ 2147483646 h 401"/>
              <a:gd name="T46" fmla="*/ 2147483646 w 341"/>
              <a:gd name="T47" fmla="*/ 2147483646 h 401"/>
              <a:gd name="T48" fmla="*/ 2147483646 w 341"/>
              <a:gd name="T49" fmla="*/ 2147483646 h 401"/>
              <a:gd name="T50" fmla="*/ 2147483646 w 341"/>
              <a:gd name="T51" fmla="*/ 2147483646 h 4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solidFill>
            <a:srgbClr val="C1C7D0"/>
          </a:solidFill>
          <a:ln>
            <a:noFill/>
          </a:ln>
        </p:spPr>
        <p:txBody>
          <a:bodyPr lIns="121920" tIns="60960" rIns="121920" bIns="60960"/>
          <a:lstStyle/>
          <a:p>
            <a:pPr>
              <a:defRPr/>
            </a:pPr>
            <a:endParaRPr lang="zh-CN" altLang="en-US">
              <a:solidFill>
                <a:schemeClr val="bg2">
                  <a:lumMod val="25000"/>
                </a:schemeClr>
              </a:solidFill>
              <a:latin typeface="微软雅黑" panose="020B0503020204020204" pitchFamily="34" charset="-122"/>
              <a:ea typeface="微软雅黑" panose="020B0503020204020204" pitchFamily="34" charset="-122"/>
            </a:endParaRPr>
          </a:p>
        </p:txBody>
      </p:sp>
      <p:sp>
        <p:nvSpPr>
          <p:cNvPr id="39944" name="Oval 287"/>
          <p:cNvSpPr>
            <a:spLocks noChangeArrowheads="1"/>
          </p:cNvSpPr>
          <p:nvPr/>
        </p:nvSpPr>
        <p:spPr bwMode="auto">
          <a:xfrm>
            <a:off x="4148138" y="2881313"/>
            <a:ext cx="658812" cy="639762"/>
          </a:xfrm>
          <a:prstGeom prst="ellipse">
            <a:avLst/>
          </a:prstGeom>
          <a:solidFill>
            <a:srgbClr val="1C488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13747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37477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3500">
                <a:solidFill>
                  <a:schemeClr val="bg1"/>
                </a:solidFill>
                <a:latin typeface="微软雅黑" panose="020B0503020204020204" pitchFamily="34" charset="-122"/>
                <a:ea typeface="微软雅黑" panose="020B0503020204020204" pitchFamily="34" charset="-122"/>
                <a:sym typeface="Arial" panose="020B0604020202020204" pitchFamily="34" charset="0"/>
              </a:rPr>
              <a:t>3</a:t>
            </a:r>
          </a:p>
        </p:txBody>
      </p:sp>
      <p:sp>
        <p:nvSpPr>
          <p:cNvPr id="39945" name="Oval 291"/>
          <p:cNvSpPr>
            <a:spLocks noChangeArrowheads="1"/>
          </p:cNvSpPr>
          <p:nvPr/>
        </p:nvSpPr>
        <p:spPr bwMode="auto">
          <a:xfrm>
            <a:off x="4094163" y="3803650"/>
            <a:ext cx="657225" cy="638175"/>
          </a:xfrm>
          <a:prstGeom prst="ellipse">
            <a:avLst/>
          </a:prstGeom>
          <a:solidFill>
            <a:srgbClr val="4886D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13747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37477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3500">
                <a:solidFill>
                  <a:schemeClr val="bg1"/>
                </a:solidFill>
                <a:latin typeface="微软雅黑" panose="020B0503020204020204" pitchFamily="34" charset="-122"/>
                <a:ea typeface="微软雅黑" panose="020B0503020204020204" pitchFamily="34" charset="-122"/>
                <a:sym typeface="Arial" panose="020B0604020202020204" pitchFamily="34" charset="0"/>
              </a:rPr>
              <a:t>2</a:t>
            </a:r>
          </a:p>
        </p:txBody>
      </p:sp>
      <p:sp>
        <p:nvSpPr>
          <p:cNvPr id="39946" name="Oval 295"/>
          <p:cNvSpPr>
            <a:spLocks noChangeArrowheads="1"/>
          </p:cNvSpPr>
          <p:nvPr/>
        </p:nvSpPr>
        <p:spPr bwMode="auto">
          <a:xfrm>
            <a:off x="4478338" y="4648200"/>
            <a:ext cx="657225" cy="639763"/>
          </a:xfrm>
          <a:prstGeom prst="ellipse">
            <a:avLst/>
          </a:prstGeom>
          <a:solidFill>
            <a:srgbClr val="1C488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13747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37477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3500">
                <a:solidFill>
                  <a:schemeClr val="bg1"/>
                </a:solidFill>
                <a:latin typeface="微软雅黑" panose="020B0503020204020204" pitchFamily="34" charset="-122"/>
                <a:ea typeface="微软雅黑" panose="020B0503020204020204" pitchFamily="34" charset="-122"/>
                <a:sym typeface="Arial" panose="020B0604020202020204" pitchFamily="34" charset="0"/>
              </a:rPr>
              <a:t>1</a:t>
            </a:r>
          </a:p>
        </p:txBody>
      </p:sp>
      <p:sp>
        <p:nvSpPr>
          <p:cNvPr id="39947" name="Oval 299"/>
          <p:cNvSpPr>
            <a:spLocks noChangeArrowheads="1"/>
          </p:cNvSpPr>
          <p:nvPr/>
        </p:nvSpPr>
        <p:spPr bwMode="auto">
          <a:xfrm>
            <a:off x="6726238" y="2125663"/>
            <a:ext cx="658812" cy="638175"/>
          </a:xfrm>
          <a:prstGeom prst="ellipse">
            <a:avLst/>
          </a:prstGeom>
          <a:solidFill>
            <a:srgbClr val="4886D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13747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37477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35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5</a:t>
            </a:r>
          </a:p>
        </p:txBody>
      </p:sp>
      <p:sp>
        <p:nvSpPr>
          <p:cNvPr id="39948" name="Oval 303"/>
          <p:cNvSpPr>
            <a:spLocks noChangeArrowheads="1"/>
          </p:cNvSpPr>
          <p:nvPr/>
        </p:nvSpPr>
        <p:spPr bwMode="auto">
          <a:xfrm>
            <a:off x="7385050" y="2881313"/>
            <a:ext cx="657225" cy="639762"/>
          </a:xfrm>
          <a:prstGeom prst="ellipse">
            <a:avLst/>
          </a:prstGeom>
          <a:solidFill>
            <a:srgbClr val="1C488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13747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37477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35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6</a:t>
            </a:r>
          </a:p>
        </p:txBody>
      </p:sp>
      <p:sp>
        <p:nvSpPr>
          <p:cNvPr id="39949" name="Oval 307"/>
          <p:cNvSpPr>
            <a:spLocks noChangeArrowheads="1"/>
          </p:cNvSpPr>
          <p:nvPr/>
        </p:nvSpPr>
        <p:spPr bwMode="auto">
          <a:xfrm>
            <a:off x="7396163" y="3803650"/>
            <a:ext cx="658812" cy="638175"/>
          </a:xfrm>
          <a:prstGeom prst="ellipse">
            <a:avLst/>
          </a:prstGeom>
          <a:solidFill>
            <a:srgbClr val="4886D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13747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37477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35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7</a:t>
            </a:r>
          </a:p>
        </p:txBody>
      </p:sp>
      <p:sp>
        <p:nvSpPr>
          <p:cNvPr id="39950" name="Oval 308"/>
          <p:cNvSpPr>
            <a:spLocks noChangeArrowheads="1"/>
          </p:cNvSpPr>
          <p:nvPr/>
        </p:nvSpPr>
        <p:spPr bwMode="auto">
          <a:xfrm>
            <a:off x="4735513" y="2127250"/>
            <a:ext cx="657225" cy="639763"/>
          </a:xfrm>
          <a:prstGeom prst="ellipse">
            <a:avLst/>
          </a:prstGeom>
          <a:solidFill>
            <a:srgbClr val="4886D8"/>
          </a:solidFill>
          <a:ln>
            <a:noFill/>
          </a:ln>
          <a:extLst>
            <a:ext uri="{91240B29-F687-4F45-9708-019B960494DF}">
              <a14:hiddenLine xmlns:a14="http://schemas.microsoft.com/office/drawing/2010/main" w="9525">
                <a:solidFill>
                  <a:srgbClr val="000000"/>
                </a:solidFill>
                <a:round/>
                <a:headEnd/>
                <a:tailEnd/>
              </a14:hiddenLine>
            </a:ext>
          </a:extLst>
        </p:spPr>
        <p:txBody>
          <a:bodyPr bIns="121920" anchor="ctr"/>
          <a:lstStyle>
            <a:lvl1pPr defTabSz="13747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37477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3500">
                <a:solidFill>
                  <a:schemeClr val="bg1"/>
                </a:solidFill>
                <a:latin typeface="微软雅黑" panose="020B0503020204020204" pitchFamily="34" charset="-122"/>
                <a:ea typeface="微软雅黑" panose="020B0503020204020204" pitchFamily="34" charset="-122"/>
                <a:sym typeface="Arial" panose="020B0604020202020204" pitchFamily="34" charset="0"/>
              </a:rPr>
              <a:t>4</a:t>
            </a:r>
          </a:p>
        </p:txBody>
      </p:sp>
      <p:sp>
        <p:nvSpPr>
          <p:cNvPr id="39951" name="Oval 309"/>
          <p:cNvSpPr>
            <a:spLocks noChangeArrowheads="1"/>
          </p:cNvSpPr>
          <p:nvPr/>
        </p:nvSpPr>
        <p:spPr bwMode="auto">
          <a:xfrm>
            <a:off x="6935788" y="4649788"/>
            <a:ext cx="658813" cy="638175"/>
          </a:xfrm>
          <a:prstGeom prst="ellipse">
            <a:avLst/>
          </a:prstGeom>
          <a:solidFill>
            <a:srgbClr val="1C4885"/>
          </a:solidFill>
          <a:ln w="9525">
            <a:solidFill>
              <a:schemeClr val="accent1"/>
            </a:solidFill>
            <a:round/>
            <a:headEnd/>
            <a:tailEnd/>
          </a:ln>
        </p:spPr>
        <p:txBody>
          <a:bodyPr anchor="ctr"/>
          <a:lstStyle>
            <a:lvl1pPr defTabSz="13747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37477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35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8</a:t>
            </a:r>
          </a:p>
        </p:txBody>
      </p:sp>
      <p:sp>
        <p:nvSpPr>
          <p:cNvPr id="68" name="TextBox 13"/>
          <p:cNvSpPr txBox="1">
            <a:spLocks noChangeArrowheads="1"/>
          </p:cNvSpPr>
          <p:nvPr/>
        </p:nvSpPr>
        <p:spPr bwMode="auto">
          <a:xfrm>
            <a:off x="5349875" y="3592513"/>
            <a:ext cx="1373188" cy="615553"/>
          </a:xfrm>
          <a:prstGeom prst="rect">
            <a:avLst/>
          </a:prstGeom>
          <a:noFill/>
          <a:ln>
            <a:noFill/>
          </a:ln>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None/>
              <a:defRPr/>
            </a:pPr>
            <a:r>
              <a:rPr lang="en-US" altLang="zh-CN" sz="2000" b="1" dirty="0">
                <a:solidFill>
                  <a:schemeClr val="bg2">
                    <a:lumMod val="25000"/>
                  </a:schemeClr>
                </a:solidFill>
                <a:latin typeface="微软雅黑" panose="020B0503020204020204" pitchFamily="34" charset="-122"/>
                <a:ea typeface="微软雅黑" panose="020B0503020204020204" pitchFamily="34" charset="-122"/>
              </a:rPr>
              <a:t>C2B</a:t>
            </a:r>
            <a:r>
              <a:rPr lang="zh-CN" altLang="zh-CN" sz="2000" b="1" dirty="0">
                <a:solidFill>
                  <a:schemeClr val="bg2">
                    <a:lumMod val="25000"/>
                  </a:schemeClr>
                </a:solidFill>
                <a:latin typeface="微软雅黑" panose="020B0503020204020204" pitchFamily="34" charset="-122"/>
                <a:ea typeface="微软雅黑" panose="020B0503020204020204" pitchFamily="34" charset="-122"/>
              </a:rPr>
              <a:t>在线交易流程</a:t>
            </a:r>
            <a:endParaRPr lang="en-US" altLang="zh-CN" sz="2000" b="1" dirty="0">
              <a:solidFill>
                <a:schemeClr val="bg2">
                  <a:lumMod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 name="矩形 3"/>
          <p:cNvSpPr/>
          <p:nvPr/>
        </p:nvSpPr>
        <p:spPr>
          <a:xfrm>
            <a:off x="1798508" y="3959225"/>
            <a:ext cx="2262158" cy="369332"/>
          </a:xfrm>
          <a:prstGeom prst="rect">
            <a:avLst/>
          </a:prstGeom>
        </p:spPr>
        <p:txBody>
          <a:bodyPr wrap="none">
            <a:spAutoFit/>
          </a:bodyPr>
          <a:lstStyle/>
          <a:p>
            <a:pPr>
              <a:defRPr/>
            </a:pPr>
            <a:r>
              <a:rPr lang="zh-CN" altLang="zh-CN" kern="100" dirty="0">
                <a:solidFill>
                  <a:schemeClr val="bg2">
                    <a:lumMod val="25000"/>
                  </a:schemeClr>
                </a:solidFill>
                <a:latin typeface="微软雅黑" panose="020B0503020204020204" pitchFamily="34" charset="-122"/>
                <a:ea typeface="微软雅黑" panose="020B0503020204020204" pitchFamily="34" charset="-122"/>
                <a:cs typeface="Calibri" panose="020F0502020204030204" pitchFamily="34" charset="0"/>
              </a:rPr>
              <a:t>消费者群体自觉聚合</a:t>
            </a:r>
            <a:endParaRPr lang="zh-CN" altLang="en-US" kern="100" dirty="0">
              <a:solidFill>
                <a:schemeClr val="bg2">
                  <a:lumMod val="25000"/>
                </a:scheme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5" name="矩形 4"/>
          <p:cNvSpPr/>
          <p:nvPr/>
        </p:nvSpPr>
        <p:spPr>
          <a:xfrm>
            <a:off x="1832005" y="2948503"/>
            <a:ext cx="2262158" cy="369332"/>
          </a:xfrm>
          <a:prstGeom prst="rect">
            <a:avLst/>
          </a:prstGeom>
        </p:spPr>
        <p:txBody>
          <a:bodyPr wrap="none">
            <a:spAutoFit/>
          </a:bodyPr>
          <a:lstStyle/>
          <a:p>
            <a:pPr>
              <a:defRPr/>
            </a:pPr>
            <a:r>
              <a:rPr lang="zh-CN" altLang="zh-CN" kern="100" dirty="0">
                <a:solidFill>
                  <a:schemeClr val="bg2">
                    <a:lumMod val="25000"/>
                  </a:schemeClr>
                </a:solidFill>
                <a:latin typeface="微软雅黑" panose="020B0503020204020204" pitchFamily="34" charset="-122"/>
                <a:ea typeface="微软雅黑" panose="020B0503020204020204" pitchFamily="34" charset="-122"/>
                <a:cs typeface="Calibri" panose="020F0502020204030204" pitchFamily="34" charset="0"/>
              </a:rPr>
              <a:t>消费者群体内部审议</a:t>
            </a:r>
            <a:endParaRPr lang="zh-CN" altLang="en-US" kern="100" dirty="0">
              <a:solidFill>
                <a:schemeClr val="bg2">
                  <a:lumMod val="25000"/>
                </a:scheme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6" name="矩形 5"/>
          <p:cNvSpPr/>
          <p:nvPr/>
        </p:nvSpPr>
        <p:spPr>
          <a:xfrm>
            <a:off x="2544792" y="1960695"/>
            <a:ext cx="2262158" cy="369332"/>
          </a:xfrm>
          <a:prstGeom prst="rect">
            <a:avLst/>
          </a:prstGeom>
        </p:spPr>
        <p:txBody>
          <a:bodyPr wrap="none">
            <a:spAutoFit/>
          </a:bodyPr>
          <a:lstStyle/>
          <a:p>
            <a:pPr>
              <a:defRPr/>
            </a:pPr>
            <a:r>
              <a:rPr lang="zh-CN" altLang="zh-CN" kern="100" dirty="0">
                <a:solidFill>
                  <a:schemeClr val="bg2">
                    <a:lumMod val="25000"/>
                  </a:schemeClr>
                </a:solidFill>
                <a:latin typeface="微软雅黑" panose="020B0503020204020204" pitchFamily="34" charset="-122"/>
                <a:ea typeface="微软雅黑" panose="020B0503020204020204" pitchFamily="34" charset="-122"/>
                <a:cs typeface="Calibri" panose="020F0502020204030204" pitchFamily="34" charset="0"/>
              </a:rPr>
              <a:t>制订明确的需求计划</a:t>
            </a:r>
            <a:endParaRPr lang="zh-CN" altLang="en-US" kern="100" dirty="0">
              <a:solidFill>
                <a:schemeClr val="bg2">
                  <a:lumMod val="25000"/>
                </a:scheme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7" name="矩形 6"/>
          <p:cNvSpPr/>
          <p:nvPr/>
        </p:nvSpPr>
        <p:spPr>
          <a:xfrm>
            <a:off x="2569761" y="4895056"/>
            <a:ext cx="1800493" cy="369332"/>
          </a:xfrm>
          <a:prstGeom prst="rect">
            <a:avLst/>
          </a:prstGeom>
        </p:spPr>
        <p:txBody>
          <a:bodyPr wrap="none">
            <a:spAutoFit/>
          </a:bodyPr>
          <a:lstStyle/>
          <a:p>
            <a:pPr>
              <a:defRPr/>
            </a:pPr>
            <a:r>
              <a:rPr lang="zh-CN" altLang="zh-CN" kern="100" dirty="0">
                <a:solidFill>
                  <a:schemeClr val="bg2">
                    <a:lumMod val="25000"/>
                  </a:schemeClr>
                </a:solidFill>
                <a:latin typeface="微软雅黑" panose="020B0503020204020204" pitchFamily="34" charset="-122"/>
                <a:ea typeface="微软雅黑" panose="020B0503020204020204" pitchFamily="34" charset="-122"/>
                <a:cs typeface="Calibri" panose="020F0502020204030204" pitchFamily="34" charset="0"/>
              </a:rPr>
              <a:t>需求动议的发起</a:t>
            </a:r>
            <a:endParaRPr lang="zh-CN" altLang="en-US" kern="100" dirty="0">
              <a:solidFill>
                <a:schemeClr val="bg2">
                  <a:lumMod val="25000"/>
                </a:scheme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8" name="矩形 7"/>
          <p:cNvSpPr/>
          <p:nvPr/>
        </p:nvSpPr>
        <p:spPr>
          <a:xfrm>
            <a:off x="7713662" y="4895056"/>
            <a:ext cx="2954655" cy="369332"/>
          </a:xfrm>
          <a:prstGeom prst="rect">
            <a:avLst/>
          </a:prstGeom>
        </p:spPr>
        <p:txBody>
          <a:bodyPr wrap="none">
            <a:spAutoFit/>
          </a:bodyPr>
          <a:lstStyle/>
          <a:p>
            <a:pPr>
              <a:defRPr/>
            </a:pPr>
            <a:r>
              <a:rPr lang="zh-CN" altLang="zh-CN" kern="100" dirty="0">
                <a:solidFill>
                  <a:schemeClr val="bg2">
                    <a:lumMod val="25000"/>
                  </a:schemeClr>
                </a:solidFill>
                <a:latin typeface="微软雅黑" panose="020B0503020204020204" pitchFamily="34" charset="-122"/>
                <a:ea typeface="微软雅黑" panose="020B0503020204020204" pitchFamily="34" charset="-122"/>
                <a:cs typeface="Calibri" panose="020F0502020204030204" pitchFamily="34" charset="0"/>
              </a:rPr>
              <a:t>消费者群体对结果进行分配</a:t>
            </a:r>
            <a:endParaRPr lang="zh-CN" altLang="en-US" kern="100" dirty="0">
              <a:solidFill>
                <a:schemeClr val="bg2">
                  <a:lumMod val="25000"/>
                </a:scheme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9" name="矩形 8"/>
          <p:cNvSpPr/>
          <p:nvPr/>
        </p:nvSpPr>
        <p:spPr>
          <a:xfrm>
            <a:off x="7398990" y="1960695"/>
            <a:ext cx="2954655" cy="369332"/>
          </a:xfrm>
          <a:prstGeom prst="rect">
            <a:avLst/>
          </a:prstGeom>
        </p:spPr>
        <p:txBody>
          <a:bodyPr wrap="none">
            <a:spAutoFit/>
          </a:bodyPr>
          <a:lstStyle/>
          <a:p>
            <a:pPr>
              <a:defRPr/>
            </a:pPr>
            <a:r>
              <a:rPr lang="zh-CN" altLang="zh-CN" kern="100" dirty="0">
                <a:solidFill>
                  <a:schemeClr val="bg2">
                    <a:lumMod val="25000"/>
                  </a:schemeClr>
                </a:solidFill>
                <a:latin typeface="微软雅黑" panose="020B0503020204020204" pitchFamily="34" charset="-122"/>
                <a:ea typeface="微软雅黑" panose="020B0503020204020204" pitchFamily="34" charset="-122"/>
                <a:cs typeface="Calibri" panose="020F0502020204030204" pitchFamily="34" charset="0"/>
              </a:rPr>
              <a:t>选择核心商家或者企业群体</a:t>
            </a:r>
            <a:endParaRPr lang="zh-CN" altLang="en-US" kern="100" dirty="0">
              <a:solidFill>
                <a:schemeClr val="bg2">
                  <a:lumMod val="25000"/>
                </a:scheme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10" name="矩形 9"/>
          <p:cNvSpPr/>
          <p:nvPr/>
        </p:nvSpPr>
        <p:spPr>
          <a:xfrm>
            <a:off x="8091488" y="2965450"/>
            <a:ext cx="2031325" cy="369332"/>
          </a:xfrm>
          <a:prstGeom prst="rect">
            <a:avLst/>
          </a:prstGeom>
        </p:spPr>
        <p:txBody>
          <a:bodyPr wrap="none">
            <a:spAutoFit/>
          </a:bodyPr>
          <a:lstStyle/>
          <a:p>
            <a:pPr>
              <a:defRPr/>
            </a:pPr>
            <a:r>
              <a:rPr lang="zh-CN" altLang="zh-CN" kern="100" dirty="0">
                <a:solidFill>
                  <a:schemeClr val="bg2">
                    <a:lumMod val="25000"/>
                  </a:schemeClr>
                </a:solidFill>
                <a:latin typeface="微软雅黑" panose="020B0503020204020204" pitchFamily="34" charset="-122"/>
                <a:ea typeface="微软雅黑" panose="020B0503020204020204" pitchFamily="34" charset="-122"/>
                <a:cs typeface="Calibri" panose="020F0502020204030204" pitchFamily="34" charset="0"/>
              </a:rPr>
              <a:t>展开集体议价谈判</a:t>
            </a:r>
            <a:endParaRPr lang="zh-CN" altLang="en-US" kern="100" dirty="0">
              <a:solidFill>
                <a:schemeClr val="bg2">
                  <a:lumMod val="25000"/>
                </a:scheme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11" name="矩形 10"/>
          <p:cNvSpPr/>
          <p:nvPr/>
        </p:nvSpPr>
        <p:spPr>
          <a:xfrm>
            <a:off x="8091488" y="3959225"/>
            <a:ext cx="1569660" cy="369332"/>
          </a:xfrm>
          <a:prstGeom prst="rect">
            <a:avLst/>
          </a:prstGeom>
        </p:spPr>
        <p:txBody>
          <a:bodyPr wrap="none">
            <a:spAutoFit/>
          </a:bodyPr>
          <a:lstStyle/>
          <a:p>
            <a:pPr>
              <a:defRPr/>
            </a:pPr>
            <a:r>
              <a:rPr lang="zh-CN" altLang="zh-CN" kern="100" dirty="0">
                <a:solidFill>
                  <a:schemeClr val="bg2">
                    <a:lumMod val="25000"/>
                  </a:schemeClr>
                </a:solidFill>
                <a:latin typeface="微软雅黑" panose="020B0503020204020204" pitchFamily="34" charset="-122"/>
                <a:ea typeface="微软雅黑" panose="020B0503020204020204" pitchFamily="34" charset="-122"/>
                <a:cs typeface="Calibri" panose="020F0502020204030204" pitchFamily="34" charset="0"/>
              </a:rPr>
              <a:t>进行联合购买</a:t>
            </a:r>
            <a:endParaRPr lang="zh-CN" altLang="en-US" kern="100" dirty="0">
              <a:solidFill>
                <a:schemeClr val="bg2">
                  <a:lumMod val="25000"/>
                </a:schemeClr>
              </a:solidFill>
              <a:latin typeface="微软雅黑" panose="020B0503020204020204" pitchFamily="34" charset="-122"/>
              <a:ea typeface="微软雅黑" panose="020B0503020204020204" pitchFamily="34" charset="-122"/>
              <a:cs typeface="Calibri" panose="020F0502020204030204" pitchFamily="34" charset="0"/>
            </a:endParaRPr>
          </a:p>
        </p:txBody>
      </p:sp>
    </p:spTree>
    <p:extLst>
      <p:ext uri="{BB962C8B-B14F-4D97-AF65-F5344CB8AC3E}">
        <p14:creationId xmlns:p14="http://schemas.microsoft.com/office/powerpoint/2010/main" val="1529850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文本框 10"/>
          <p:cNvSpPr txBox="1">
            <a:spLocks noChangeArrowheads="1"/>
          </p:cNvSpPr>
          <p:nvPr/>
        </p:nvSpPr>
        <p:spPr bwMode="auto">
          <a:xfrm>
            <a:off x="174625" y="220663"/>
            <a:ext cx="90239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zh-CN" altLang="en-US" sz="2400" b="1" dirty="0">
                <a:latin typeface="微软雅黑" panose="020B0503020204020204" pitchFamily="34" charset="-122"/>
                <a:ea typeface="微软雅黑" panose="020B0503020204020204" pitchFamily="34" charset="-122"/>
              </a:rPr>
              <a:t>任务三相关知识</a:t>
            </a:r>
            <a:r>
              <a:rPr lang="en-US" altLang="zh-CN"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、什么是</a:t>
            </a:r>
            <a:r>
              <a:rPr lang="en-US" altLang="zh-CN" sz="2400" b="1" dirty="0">
                <a:latin typeface="微软雅黑" panose="020B0503020204020204" pitchFamily="34" charset="-122"/>
                <a:ea typeface="微软雅黑" panose="020B0503020204020204" pitchFamily="34" charset="-122"/>
              </a:rPr>
              <a:t>C2B</a:t>
            </a:r>
            <a:r>
              <a:rPr lang="zh-CN" altLang="en-US" sz="2400" b="1" dirty="0">
                <a:latin typeface="微软雅黑" panose="020B0503020204020204" pitchFamily="34" charset="-122"/>
                <a:ea typeface="微软雅黑" panose="020B0503020204020204" pitchFamily="34" charset="-122"/>
              </a:rPr>
              <a:t>电子商务</a:t>
            </a:r>
          </a:p>
        </p:txBody>
      </p:sp>
      <p:sp>
        <p:nvSpPr>
          <p:cNvPr id="54275"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4276" name="Oval 10"/>
          <p:cNvSpPr>
            <a:spLocks noChangeAspect="1" noChangeArrowheads="1"/>
          </p:cNvSpPr>
          <p:nvPr/>
        </p:nvSpPr>
        <p:spPr bwMode="auto">
          <a:xfrm>
            <a:off x="2133422" y="2196754"/>
            <a:ext cx="574675" cy="576263"/>
          </a:xfrm>
          <a:prstGeom prst="ellipse">
            <a:avLst/>
          </a:prstGeom>
          <a:solidFill>
            <a:srgbClr val="4886D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1800">
              <a:solidFill>
                <a:srgbClr val="FFFFFF"/>
              </a:solidFill>
            </a:endParaRPr>
          </a:p>
        </p:txBody>
      </p:sp>
      <p:sp>
        <p:nvSpPr>
          <p:cNvPr id="54277" name="Oval 13"/>
          <p:cNvSpPr>
            <a:spLocks noChangeAspect="1" noChangeArrowheads="1"/>
          </p:cNvSpPr>
          <p:nvPr/>
        </p:nvSpPr>
        <p:spPr bwMode="auto">
          <a:xfrm>
            <a:off x="2133422" y="3055592"/>
            <a:ext cx="574675" cy="576262"/>
          </a:xfrm>
          <a:prstGeom prst="ellipse">
            <a:avLst/>
          </a:prstGeom>
          <a:solidFill>
            <a:srgbClr val="1C488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1800">
              <a:solidFill>
                <a:srgbClr val="FFFFFF"/>
              </a:solidFill>
            </a:endParaRPr>
          </a:p>
        </p:txBody>
      </p:sp>
      <p:pic>
        <p:nvPicPr>
          <p:cNvPr id="54278" name="Picture 14" descr="pho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472" y="3214342"/>
            <a:ext cx="29051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15" descr="bul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9947" y="2360267"/>
            <a:ext cx="288925"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0" name="Oval 19"/>
          <p:cNvSpPr>
            <a:spLocks noChangeAspect="1" noChangeArrowheads="1"/>
          </p:cNvSpPr>
          <p:nvPr/>
        </p:nvSpPr>
        <p:spPr bwMode="auto">
          <a:xfrm>
            <a:off x="2133422" y="3922367"/>
            <a:ext cx="574675" cy="576262"/>
          </a:xfrm>
          <a:prstGeom prst="ellipse">
            <a:avLst/>
          </a:prstGeom>
          <a:solidFill>
            <a:srgbClr val="4886D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1800">
              <a:solidFill>
                <a:srgbClr val="FFFFFF"/>
              </a:solidFill>
            </a:endParaRPr>
          </a:p>
        </p:txBody>
      </p:sp>
      <p:pic>
        <p:nvPicPr>
          <p:cNvPr id="54281" name="Picture 23" descr="clou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0110" y="4077942"/>
            <a:ext cx="2524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3" name="矩形 13"/>
          <p:cNvSpPr>
            <a:spLocks noChangeArrowheads="1"/>
          </p:cNvSpPr>
          <p:nvPr/>
        </p:nvSpPr>
        <p:spPr bwMode="auto">
          <a:xfrm>
            <a:off x="3259659" y="2256595"/>
            <a:ext cx="5584090"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buNone/>
            </a:pPr>
            <a:r>
              <a:rPr lang="zh-CN" altLang="zh-CN" sz="1400" dirty="0">
                <a:solidFill>
                  <a:srgbClr val="445469"/>
                </a:solidFill>
                <a:latin typeface="微软雅黑" panose="020B0503020204020204" pitchFamily="34" charset="-122"/>
                <a:ea typeface="微软雅黑" panose="020B0503020204020204" pitchFamily="34" charset="-122"/>
              </a:rPr>
              <a:t>省时</a:t>
            </a:r>
            <a:r>
              <a:rPr lang="zh-CN" altLang="en-US" sz="1400" dirty="0">
                <a:solidFill>
                  <a:srgbClr val="445469"/>
                </a:solidFill>
                <a:latin typeface="微软雅黑" panose="020B0503020204020204" pitchFamily="34" charset="-122"/>
                <a:ea typeface="微软雅黑" panose="020B0503020204020204" pitchFamily="34" charset="-122"/>
              </a:rPr>
              <a:t>：</a:t>
            </a:r>
            <a:r>
              <a:rPr lang="zh-CN" altLang="zh-CN" sz="1400" dirty="0">
                <a:solidFill>
                  <a:srgbClr val="445469"/>
                </a:solidFill>
                <a:latin typeface="微软雅黑" panose="020B0503020204020204" pitchFamily="34" charset="-122"/>
                <a:ea typeface="微软雅黑" panose="020B0503020204020204" pitchFamily="34" charset="-122"/>
              </a:rPr>
              <a:t>消费者不必为了买一件商品东奔西跑，浪费时间，只需要在</a:t>
            </a:r>
            <a:r>
              <a:rPr lang="en-US" altLang="zh-CN" sz="1400" dirty="0">
                <a:solidFill>
                  <a:srgbClr val="445469"/>
                </a:solidFill>
                <a:latin typeface="微软雅黑" panose="020B0503020204020204" pitchFamily="34" charset="-122"/>
                <a:ea typeface="微软雅黑" panose="020B0503020204020204" pitchFamily="34" charset="-122"/>
              </a:rPr>
              <a:t>C2B</a:t>
            </a:r>
            <a:r>
              <a:rPr lang="zh-CN" altLang="zh-CN" sz="1400" dirty="0">
                <a:solidFill>
                  <a:srgbClr val="445469"/>
                </a:solidFill>
                <a:latin typeface="微软雅黑" panose="020B0503020204020204" pitchFamily="34" charset="-122"/>
                <a:ea typeface="微软雅黑" panose="020B0503020204020204" pitchFamily="34" charset="-122"/>
              </a:rPr>
              <a:t>网站上发布一个需求信息，就会有很多商家来竞标。</a:t>
            </a:r>
            <a:endParaRPr lang="en-US" altLang="zh-CN" sz="14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4284" name="矩形 14"/>
          <p:cNvSpPr>
            <a:spLocks noChangeArrowheads="1"/>
          </p:cNvSpPr>
          <p:nvPr/>
        </p:nvSpPr>
        <p:spPr bwMode="auto">
          <a:xfrm>
            <a:off x="3259659" y="3059870"/>
            <a:ext cx="5584090"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buNone/>
            </a:pPr>
            <a:r>
              <a:rPr lang="zh-CN" altLang="zh-CN" sz="1400" dirty="0">
                <a:solidFill>
                  <a:srgbClr val="445469"/>
                </a:solidFill>
                <a:latin typeface="微软雅黑" panose="020B0503020204020204" pitchFamily="34" charset="-122"/>
                <a:ea typeface="微软雅黑" panose="020B0503020204020204" pitchFamily="34" charset="-122"/>
              </a:rPr>
              <a:t>省力</a:t>
            </a:r>
            <a:r>
              <a:rPr lang="zh-CN" altLang="en-US" sz="1400" dirty="0">
                <a:solidFill>
                  <a:srgbClr val="445469"/>
                </a:solidFill>
                <a:latin typeface="微软雅黑" panose="020B0503020204020204" pitchFamily="34" charset="-122"/>
                <a:ea typeface="微软雅黑" panose="020B0503020204020204" pitchFamily="34" charset="-122"/>
              </a:rPr>
              <a:t>：</a:t>
            </a:r>
            <a:r>
              <a:rPr lang="zh-CN" altLang="zh-CN" sz="1400" dirty="0">
                <a:solidFill>
                  <a:srgbClr val="445469"/>
                </a:solidFill>
                <a:latin typeface="微软雅黑" panose="020B0503020204020204" pitchFamily="34" charset="-122"/>
                <a:ea typeface="微软雅黑" panose="020B0503020204020204" pitchFamily="34" charset="-122"/>
              </a:rPr>
              <a:t>不用再费心思到店里跟商家砍价，只要在</a:t>
            </a:r>
            <a:r>
              <a:rPr lang="en-US" altLang="zh-CN" sz="1400" dirty="0">
                <a:solidFill>
                  <a:srgbClr val="445469"/>
                </a:solidFill>
                <a:latin typeface="微软雅黑" panose="020B0503020204020204" pitchFamily="34" charset="-122"/>
                <a:ea typeface="微软雅黑" panose="020B0503020204020204" pitchFamily="34" charset="-122"/>
              </a:rPr>
              <a:t>C2B</a:t>
            </a:r>
            <a:r>
              <a:rPr lang="zh-CN" altLang="zh-CN" sz="1400" dirty="0">
                <a:solidFill>
                  <a:srgbClr val="445469"/>
                </a:solidFill>
                <a:latin typeface="微软雅黑" panose="020B0503020204020204" pitchFamily="34" charset="-122"/>
                <a:ea typeface="微软雅黑" panose="020B0503020204020204" pitchFamily="34" charset="-122"/>
              </a:rPr>
              <a:t>网站上发布需求时报一个自己能够承受的价格，凡是来竞标的商家都要能接受这个价格。</a:t>
            </a:r>
          </a:p>
        </p:txBody>
      </p:sp>
      <p:sp>
        <p:nvSpPr>
          <p:cNvPr id="54285" name="矩形 15"/>
          <p:cNvSpPr>
            <a:spLocks noChangeArrowheads="1"/>
          </p:cNvSpPr>
          <p:nvPr/>
        </p:nvSpPr>
        <p:spPr bwMode="auto">
          <a:xfrm>
            <a:off x="3259659" y="3977306"/>
            <a:ext cx="5584090"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buNone/>
            </a:pPr>
            <a:r>
              <a:rPr lang="zh-CN" altLang="zh-CN" sz="1400" dirty="0">
                <a:solidFill>
                  <a:srgbClr val="445469"/>
                </a:solidFill>
                <a:latin typeface="微软雅黑" panose="020B0503020204020204" pitchFamily="34" charset="-122"/>
                <a:ea typeface="微软雅黑" panose="020B0503020204020204" pitchFamily="34" charset="-122"/>
              </a:rPr>
              <a:t>省钱</a:t>
            </a:r>
            <a:r>
              <a:rPr lang="zh-CN" altLang="en-US" sz="1400" dirty="0">
                <a:solidFill>
                  <a:srgbClr val="445469"/>
                </a:solidFill>
                <a:latin typeface="微软雅黑" panose="020B0503020204020204" pitchFamily="34" charset="-122"/>
                <a:ea typeface="微软雅黑" panose="020B0503020204020204" pitchFamily="34" charset="-122"/>
              </a:rPr>
              <a:t>：</a:t>
            </a:r>
            <a:r>
              <a:rPr lang="en-US" altLang="zh-CN" sz="1400" dirty="0">
                <a:solidFill>
                  <a:srgbClr val="445469"/>
                </a:solidFill>
                <a:latin typeface="微软雅黑" panose="020B0503020204020204" pitchFamily="34" charset="-122"/>
                <a:ea typeface="微软雅黑" panose="020B0503020204020204" pitchFamily="34" charset="-122"/>
              </a:rPr>
              <a:t>C2B</a:t>
            </a:r>
            <a:r>
              <a:rPr lang="zh-CN" altLang="zh-CN" sz="1400" dirty="0">
                <a:solidFill>
                  <a:srgbClr val="445469"/>
                </a:solidFill>
                <a:latin typeface="微软雅黑" panose="020B0503020204020204" pitchFamily="34" charset="-122"/>
                <a:ea typeface="微软雅黑" panose="020B0503020204020204" pitchFamily="34" charset="-122"/>
              </a:rPr>
              <a:t>模式网站会帮助消费者找很多有实力的商家来围着买家竞价钱、比效能，买家可以从中选择性价比好的商家来交易。</a:t>
            </a:r>
          </a:p>
        </p:txBody>
      </p:sp>
      <p:sp>
        <p:nvSpPr>
          <p:cNvPr id="16" name="Rectangle 5"/>
          <p:cNvSpPr>
            <a:spLocks noChangeArrowheads="1"/>
          </p:cNvSpPr>
          <p:nvPr/>
        </p:nvSpPr>
        <p:spPr bwMode="auto">
          <a:xfrm>
            <a:off x="9395311" y="2197857"/>
            <a:ext cx="635000" cy="2300287"/>
          </a:xfrm>
          <a:prstGeom prst="rect">
            <a:avLst/>
          </a:prstGeom>
          <a:solidFill>
            <a:srgbClr val="4886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0" r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dirty="0">
                <a:solidFill>
                  <a:schemeClr val="bg1"/>
                </a:solidFill>
                <a:latin typeface="微软雅黑" panose="020B0503020204020204" pitchFamily="34" charset="-122"/>
                <a:ea typeface="微软雅黑" panose="020B0503020204020204" pitchFamily="34" charset="-122"/>
              </a:rPr>
              <a:t>C 2 B </a:t>
            </a:r>
            <a:r>
              <a:rPr lang="zh-CN" altLang="en-US" sz="2000" dirty="0">
                <a:solidFill>
                  <a:schemeClr val="bg1"/>
                </a:solidFill>
                <a:latin typeface="微软雅黑" panose="020B0503020204020204" pitchFamily="34" charset="-122"/>
                <a:ea typeface="微软雅黑" panose="020B0503020204020204" pitchFamily="34" charset="-122"/>
              </a:rPr>
              <a:t>的优势</a:t>
            </a:r>
            <a:endParaRPr lang="id-ID" altLang="en-US" sz="2000" dirty="0">
              <a:solidFill>
                <a:srgbClr val="FFFF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32191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10"/>
          <p:cNvSpPr txBox="1">
            <a:spLocks noChangeArrowheads="1"/>
          </p:cNvSpPr>
          <p:nvPr/>
        </p:nvSpPr>
        <p:spPr bwMode="auto">
          <a:xfrm>
            <a:off x="174625" y="220663"/>
            <a:ext cx="11530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a:latin typeface="微软雅黑" panose="020B0503020204020204" pitchFamily="34" charset="-122"/>
                <a:ea typeface="微软雅黑" panose="020B0503020204020204" pitchFamily="34" charset="-122"/>
              </a:rPr>
              <a:t>导入案例：“走向</a:t>
            </a:r>
            <a:r>
              <a:rPr lang="zh-CN" altLang="zh-CN" sz="2400" b="1">
                <a:latin typeface="微软雅黑" panose="020B0503020204020204" pitchFamily="34" charset="-122"/>
                <a:ea typeface="微软雅黑" panose="020B0503020204020204" pitchFamily="34" charset="-122"/>
              </a:rPr>
              <a:t>世界</a:t>
            </a:r>
            <a:r>
              <a:rPr lang="zh-CN" altLang="en-US" sz="2400" b="1">
                <a:latin typeface="微软雅黑" panose="020B0503020204020204" pitchFamily="34" charset="-122"/>
                <a:ea typeface="微软雅黑" panose="020B0503020204020204" pitchFamily="34" charset="-122"/>
              </a:rPr>
              <a:t>的零售盛宴</a:t>
            </a:r>
            <a:r>
              <a:rPr lang="en-US" altLang="zh-CN" sz="2400" b="1">
                <a:latin typeface="微软雅黑" panose="020B0503020204020204" pitchFamily="34" charset="-122"/>
                <a:ea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rPr>
              <a:t>双十一”</a:t>
            </a:r>
          </a:p>
        </p:txBody>
      </p:sp>
      <p:sp>
        <p:nvSpPr>
          <p:cNvPr id="7171"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7172" name="圆角矩形 3"/>
          <p:cNvSpPr>
            <a:spLocks noChangeArrowheads="1"/>
          </p:cNvSpPr>
          <p:nvPr/>
        </p:nvSpPr>
        <p:spPr bwMode="auto">
          <a:xfrm>
            <a:off x="1408237" y="1209960"/>
            <a:ext cx="5393255" cy="3400425"/>
          </a:xfrm>
          <a:prstGeom prst="roundRect">
            <a:avLst>
              <a:gd name="adj" fmla="val 9083"/>
            </a:avLst>
          </a:prstGeom>
          <a:noFill/>
          <a:ln w="12700">
            <a:solidFill>
              <a:srgbClr val="ADBACA"/>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7173" name="矩形 4"/>
          <p:cNvSpPr>
            <a:spLocks noChangeArrowheads="1"/>
          </p:cNvSpPr>
          <p:nvPr/>
        </p:nvSpPr>
        <p:spPr bwMode="auto">
          <a:xfrm>
            <a:off x="1668588" y="1532223"/>
            <a:ext cx="4160838" cy="2634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285750" indent="-285750" algn="just" eaLnBrk="1" hangingPunct="1">
              <a:lnSpc>
                <a:spcPct val="150000"/>
              </a:lnSpc>
              <a:spcBef>
                <a:spcPct val="0"/>
              </a:spcBef>
              <a:buFont typeface="Wingdings" pitchFamily="2" charset="2"/>
              <a:buChar char="n"/>
            </a:pPr>
            <a:r>
              <a:rPr lang="en-US" altLang="zh-CN" sz="1600" dirty="0">
                <a:solidFill>
                  <a:srgbClr val="445469"/>
                </a:solidFill>
                <a:latin typeface="微软雅黑" panose="020B0503020204020204" pitchFamily="34" charset="-122"/>
                <a:ea typeface="微软雅黑" panose="020B0503020204020204" pitchFamily="34" charset="-122"/>
              </a:rPr>
              <a:t>2021</a:t>
            </a:r>
            <a:r>
              <a:rPr lang="zh-CN" altLang="en-US" sz="1600" dirty="0">
                <a:solidFill>
                  <a:srgbClr val="445469"/>
                </a:solidFill>
                <a:latin typeface="微软雅黑" panose="020B0503020204020204" pitchFamily="34" charset="-122"/>
                <a:ea typeface="微软雅黑" panose="020B0503020204020204" pitchFamily="34" charset="-122"/>
              </a:rPr>
              <a:t>年全天交易额达到</a:t>
            </a:r>
            <a:r>
              <a:rPr lang="en-US" altLang="zh-CN" sz="1600" dirty="0">
                <a:solidFill>
                  <a:srgbClr val="445469"/>
                </a:solidFill>
                <a:latin typeface="微软雅黑" panose="020B0503020204020204" pitchFamily="34" charset="-122"/>
                <a:ea typeface="微软雅黑" panose="020B0503020204020204" pitchFamily="34" charset="-122"/>
              </a:rPr>
              <a:t>9651.2</a:t>
            </a:r>
            <a:r>
              <a:rPr lang="zh-CN" altLang="en-US" sz="1600" dirty="0">
                <a:solidFill>
                  <a:srgbClr val="445469"/>
                </a:solidFill>
                <a:latin typeface="微软雅黑" panose="020B0503020204020204" pitchFamily="34" charset="-122"/>
                <a:ea typeface="微软雅黑" panose="020B0503020204020204" pitchFamily="34" charset="-122"/>
              </a:rPr>
              <a:t>亿元</a:t>
            </a:r>
            <a:endParaRPr lang="en-US" altLang="zh-CN" sz="1600" dirty="0">
              <a:solidFill>
                <a:srgbClr val="445469"/>
              </a:solidFill>
              <a:latin typeface="微软雅黑" panose="020B0503020204020204" pitchFamily="34" charset="-122"/>
              <a:ea typeface="微软雅黑" panose="020B0503020204020204" pitchFamily="34" charset="-122"/>
            </a:endParaRPr>
          </a:p>
          <a:p>
            <a:pPr marL="285750" indent="-285750" algn="just" eaLnBrk="1" hangingPunct="1">
              <a:lnSpc>
                <a:spcPct val="150000"/>
              </a:lnSpc>
              <a:spcBef>
                <a:spcPct val="0"/>
              </a:spcBef>
              <a:buFont typeface="Wingdings" pitchFamily="2" charset="2"/>
              <a:buChar char="n"/>
            </a:pPr>
            <a:r>
              <a:rPr lang="zh-CN" altLang="en-US" sz="1600" dirty="0">
                <a:solidFill>
                  <a:srgbClr val="445469"/>
                </a:solidFill>
                <a:latin typeface="微软雅黑" panose="020B0503020204020204" pitchFamily="34" charset="-122"/>
                <a:ea typeface="微软雅黑" panose="020B0503020204020204" pitchFamily="34" charset="-122"/>
              </a:rPr>
              <a:t>其中天猫双十一成交总额达</a:t>
            </a:r>
            <a:r>
              <a:rPr lang="en-US" altLang="zh-CN" sz="1600" dirty="0">
                <a:solidFill>
                  <a:srgbClr val="445469"/>
                </a:solidFill>
                <a:latin typeface="微软雅黑" panose="020B0503020204020204" pitchFamily="34" charset="-122"/>
                <a:ea typeface="微软雅黑" panose="020B0503020204020204" pitchFamily="34" charset="-122"/>
              </a:rPr>
              <a:t>5403</a:t>
            </a:r>
            <a:r>
              <a:rPr lang="zh-CN" altLang="en-US" sz="1600" dirty="0">
                <a:solidFill>
                  <a:srgbClr val="445469"/>
                </a:solidFill>
                <a:latin typeface="微软雅黑" panose="020B0503020204020204" pitchFamily="34" charset="-122"/>
                <a:ea typeface="微软雅黑" panose="020B0503020204020204" pitchFamily="34" charset="-122"/>
              </a:rPr>
              <a:t>亿元，创下新高，比</a:t>
            </a:r>
            <a:r>
              <a:rPr lang="en-US" altLang="zh-CN" sz="1600" dirty="0">
                <a:solidFill>
                  <a:srgbClr val="445469"/>
                </a:solidFill>
                <a:latin typeface="微软雅黑" panose="020B0503020204020204" pitchFamily="34" charset="-122"/>
                <a:ea typeface="微软雅黑" panose="020B0503020204020204" pitchFamily="34" charset="-122"/>
              </a:rPr>
              <a:t>2020</a:t>
            </a:r>
            <a:r>
              <a:rPr lang="zh-CN" altLang="en-US" sz="1600" dirty="0">
                <a:solidFill>
                  <a:srgbClr val="445469"/>
                </a:solidFill>
                <a:latin typeface="微软雅黑" panose="020B0503020204020204" pitchFamily="34" charset="-122"/>
                <a:ea typeface="微软雅黑" panose="020B0503020204020204" pitchFamily="34" charset="-122"/>
              </a:rPr>
              <a:t>年</a:t>
            </a:r>
            <a:r>
              <a:rPr lang="en-US" altLang="zh-CN" sz="1600" dirty="0">
                <a:solidFill>
                  <a:srgbClr val="445469"/>
                </a:solidFill>
                <a:latin typeface="微软雅黑" panose="020B0503020204020204" pitchFamily="34" charset="-122"/>
                <a:ea typeface="微软雅黑" panose="020B0503020204020204" pitchFamily="34" charset="-122"/>
              </a:rPr>
              <a:t>4982</a:t>
            </a:r>
            <a:r>
              <a:rPr lang="zh-CN" altLang="en-US" sz="1600" dirty="0">
                <a:solidFill>
                  <a:srgbClr val="445469"/>
                </a:solidFill>
                <a:latin typeface="微软雅黑" panose="020B0503020204020204" pitchFamily="34" charset="-122"/>
                <a:ea typeface="微软雅黑" panose="020B0503020204020204" pitchFamily="34" charset="-122"/>
              </a:rPr>
              <a:t>亿元的交易额增长了</a:t>
            </a:r>
            <a:r>
              <a:rPr lang="en-US" altLang="zh-CN" sz="1600" dirty="0">
                <a:solidFill>
                  <a:srgbClr val="445469"/>
                </a:solidFill>
                <a:latin typeface="微软雅黑" panose="020B0503020204020204" pitchFamily="34" charset="-122"/>
                <a:ea typeface="微软雅黑" panose="020B0503020204020204" pitchFamily="34" charset="-122"/>
              </a:rPr>
              <a:t>8.45%</a:t>
            </a:r>
          </a:p>
          <a:p>
            <a:pPr marL="285750" indent="-285750" algn="just" eaLnBrk="1" hangingPunct="1">
              <a:lnSpc>
                <a:spcPct val="150000"/>
              </a:lnSpc>
              <a:spcBef>
                <a:spcPct val="0"/>
              </a:spcBef>
              <a:buFont typeface="Wingdings" pitchFamily="2" charset="2"/>
              <a:buChar char="n"/>
            </a:pPr>
            <a:r>
              <a:rPr lang="zh-CN" altLang="en-US" sz="1600" dirty="0">
                <a:solidFill>
                  <a:srgbClr val="445469"/>
                </a:solidFill>
                <a:latin typeface="微软雅黑" panose="020B0503020204020204" pitchFamily="34" charset="-122"/>
                <a:ea typeface="微软雅黑" panose="020B0503020204020204" pitchFamily="34" charset="-122"/>
              </a:rPr>
              <a:t>直播电商平台销售额达到</a:t>
            </a:r>
            <a:r>
              <a:rPr lang="en-US" altLang="zh-CN" sz="1600" dirty="0">
                <a:solidFill>
                  <a:srgbClr val="445469"/>
                </a:solidFill>
                <a:latin typeface="微软雅黑" panose="020B0503020204020204" pitchFamily="34" charset="-122"/>
                <a:ea typeface="微软雅黑" panose="020B0503020204020204" pitchFamily="34" charset="-122"/>
              </a:rPr>
              <a:t>737.6</a:t>
            </a:r>
            <a:r>
              <a:rPr lang="zh-CN" altLang="en-US" sz="1600" dirty="0">
                <a:solidFill>
                  <a:srgbClr val="445469"/>
                </a:solidFill>
                <a:latin typeface="微软雅黑" panose="020B0503020204020204" pitchFamily="34" charset="-122"/>
                <a:ea typeface="微软雅黑" panose="020B0503020204020204" pitchFamily="34" charset="-122"/>
              </a:rPr>
              <a:t>亿元</a:t>
            </a:r>
            <a:endParaRPr lang="en-US" altLang="zh-CN" sz="1600" dirty="0">
              <a:solidFill>
                <a:srgbClr val="445469"/>
              </a:solidFill>
              <a:latin typeface="微软雅黑" panose="020B0503020204020204" pitchFamily="34" charset="-122"/>
              <a:ea typeface="微软雅黑" panose="020B0503020204020204" pitchFamily="34" charset="-122"/>
            </a:endParaRPr>
          </a:p>
          <a:p>
            <a:pPr marL="285750" indent="-285750" algn="just" eaLnBrk="1" hangingPunct="1">
              <a:lnSpc>
                <a:spcPct val="150000"/>
              </a:lnSpc>
              <a:spcBef>
                <a:spcPct val="0"/>
              </a:spcBef>
              <a:buFont typeface="Wingdings" pitchFamily="2" charset="2"/>
              <a:buChar char="n"/>
            </a:pPr>
            <a:r>
              <a:rPr lang="zh-CN" altLang="en-US" sz="1600" dirty="0">
                <a:solidFill>
                  <a:srgbClr val="445469"/>
                </a:solidFill>
                <a:latin typeface="微软雅黑" panose="020B0503020204020204" pitchFamily="34" charset="-122"/>
                <a:ea typeface="微软雅黑" panose="020B0503020204020204" pitchFamily="34" charset="-122"/>
              </a:rPr>
              <a:t>新零售平台销售额为</a:t>
            </a:r>
            <a:r>
              <a:rPr lang="en-US" altLang="zh-CN" sz="1600" dirty="0">
                <a:solidFill>
                  <a:srgbClr val="445469"/>
                </a:solidFill>
                <a:latin typeface="微软雅黑" panose="020B0503020204020204" pitchFamily="34" charset="-122"/>
                <a:ea typeface="微软雅黑" panose="020B0503020204020204" pitchFamily="34" charset="-122"/>
              </a:rPr>
              <a:t>197.2</a:t>
            </a:r>
            <a:r>
              <a:rPr lang="zh-CN" altLang="en-US" sz="1600" dirty="0">
                <a:solidFill>
                  <a:srgbClr val="445469"/>
                </a:solidFill>
                <a:latin typeface="微软雅黑" panose="020B0503020204020204" pitchFamily="34" charset="-122"/>
                <a:ea typeface="微软雅黑" panose="020B0503020204020204" pitchFamily="34" charset="-122"/>
              </a:rPr>
              <a:t>亿元，包括淘鲜达、美团闪购、饿了么等</a:t>
            </a:r>
          </a:p>
        </p:txBody>
      </p:sp>
      <p:sp>
        <p:nvSpPr>
          <p:cNvPr id="7174" name="圆角矩形 7"/>
          <p:cNvSpPr>
            <a:spLocks noChangeArrowheads="1"/>
          </p:cNvSpPr>
          <p:nvPr/>
        </p:nvSpPr>
        <p:spPr bwMode="auto">
          <a:xfrm>
            <a:off x="2366944" y="978978"/>
            <a:ext cx="3279775" cy="461963"/>
          </a:xfrm>
          <a:prstGeom prst="roundRect">
            <a:avLst>
              <a:gd name="adj" fmla="val 16667"/>
            </a:avLst>
          </a:prstGeom>
          <a:solidFill>
            <a:srgbClr val="1C488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7175" name="文本框 8"/>
          <p:cNvSpPr txBox="1">
            <a:spLocks noChangeArrowheads="1"/>
          </p:cNvSpPr>
          <p:nvPr/>
        </p:nvSpPr>
        <p:spPr bwMode="auto">
          <a:xfrm>
            <a:off x="2366944" y="1028191"/>
            <a:ext cx="3279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双十一交易数据</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 name="Picture 2">
            <a:extLst>
              <a:ext uri="{FF2B5EF4-FFF2-40B4-BE49-F238E27FC236}">
                <a16:creationId xmlns:a16="http://schemas.microsoft.com/office/drawing/2014/main" id="{C1977994-A9DB-C432-95FE-FFE210EEC5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1934" y="4159376"/>
            <a:ext cx="4409930" cy="24779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A0F3FE6-963F-9D35-F414-AE88C946C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4680" y="481728"/>
            <a:ext cx="2842695" cy="61556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文本框 10"/>
          <p:cNvSpPr txBox="1">
            <a:spLocks noChangeArrowheads="1"/>
          </p:cNvSpPr>
          <p:nvPr/>
        </p:nvSpPr>
        <p:spPr bwMode="auto">
          <a:xfrm>
            <a:off x="174625" y="220663"/>
            <a:ext cx="1157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zh-CN" altLang="en-US" sz="2400" b="1" dirty="0">
                <a:latin typeface="微软雅黑" panose="020B0503020204020204" pitchFamily="34" charset="-122"/>
                <a:ea typeface="微软雅黑" panose="020B0503020204020204" pitchFamily="34" charset="-122"/>
              </a:rPr>
              <a:t>任务三相关知识</a:t>
            </a:r>
            <a:r>
              <a:rPr lang="en-US" altLang="zh-CN"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、什么是</a:t>
            </a:r>
            <a:r>
              <a:rPr lang="en-US" altLang="zh-CN" sz="2400" b="1" dirty="0">
                <a:latin typeface="微软雅黑" panose="020B0503020204020204" pitchFamily="34" charset="-122"/>
                <a:ea typeface="微软雅黑" panose="020B0503020204020204" pitchFamily="34" charset="-122"/>
              </a:rPr>
              <a:t>C2B</a:t>
            </a:r>
            <a:r>
              <a:rPr lang="zh-CN" altLang="en-US" sz="2400" b="1" dirty="0">
                <a:latin typeface="微软雅黑" panose="020B0503020204020204" pitchFamily="34" charset="-122"/>
                <a:ea typeface="微软雅黑" panose="020B0503020204020204" pitchFamily="34" charset="-122"/>
              </a:rPr>
              <a:t>电子商务</a:t>
            </a:r>
          </a:p>
        </p:txBody>
      </p:sp>
      <p:sp>
        <p:nvSpPr>
          <p:cNvPr id="37891"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7892" name="Rectangle 4"/>
          <p:cNvSpPr>
            <a:spLocks noChangeArrowheads="1"/>
          </p:cNvSpPr>
          <p:nvPr/>
        </p:nvSpPr>
        <p:spPr bwMode="auto">
          <a:xfrm>
            <a:off x="1350963" y="1968500"/>
            <a:ext cx="6273800" cy="3736975"/>
          </a:xfrm>
          <a:prstGeom prst="rect">
            <a:avLst/>
          </a:prstGeom>
          <a:solidFill>
            <a:srgbClr val="FFFFFF"/>
          </a:solidFill>
          <a:ln w="9525">
            <a:solidFill>
              <a:srgbClr val="ADBACA"/>
            </a:solidFill>
            <a:bevel/>
            <a:headEnd/>
            <a:tailEnd/>
          </a:ln>
        </p:spPr>
        <p:txBody>
          <a:bodyPr lIns="121682" tIns="60841" rIns="121682" bIns="60841"/>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ts val="1200"/>
              </a:spcBef>
              <a:buFont typeface="Arial" panose="020B0604020202020204" pitchFamily="34" charset="0"/>
              <a:buNone/>
            </a:pPr>
            <a:r>
              <a:rPr lang="zh-CN" altLang="en-US" b="1" dirty="0">
                <a:solidFill>
                  <a:srgbClr val="000000"/>
                </a:solidFill>
                <a:latin typeface="Arial" panose="020B0604020202020204" pitchFamily="34" charset="0"/>
                <a:ea typeface="微软雅黑" panose="020B0503020204020204" pitchFamily="34" charset="-122"/>
              </a:rPr>
              <a:t>想一想：</a:t>
            </a:r>
            <a:endParaRPr lang="en-US" altLang="zh-CN" b="1" dirty="0">
              <a:solidFill>
                <a:srgbClr val="000000"/>
              </a:solidFill>
              <a:latin typeface="Arial" panose="020B0604020202020204" pitchFamily="34" charset="0"/>
              <a:ea typeface="微软雅黑" panose="020B0503020204020204" pitchFamily="34" charset="-122"/>
            </a:endParaRPr>
          </a:p>
          <a:p>
            <a:pPr eaLnBrk="1" hangingPunct="1">
              <a:lnSpc>
                <a:spcPct val="150000"/>
              </a:lnSpc>
              <a:spcBef>
                <a:spcPts val="1200"/>
              </a:spcBef>
              <a:buFont typeface="Arial" panose="020B0604020202020204" pitchFamily="34" charset="0"/>
              <a:buNone/>
            </a:pPr>
            <a:r>
              <a:rPr lang="en-US" altLang="zh-CN" sz="1800" dirty="0">
                <a:solidFill>
                  <a:srgbClr val="000000"/>
                </a:solidFill>
                <a:latin typeface="Arial" panose="020B0604020202020204" pitchFamily="34" charset="0"/>
                <a:ea typeface="微软雅黑" panose="020B0503020204020204" pitchFamily="34" charset="-122"/>
              </a:rPr>
              <a:t>       C2B</a:t>
            </a:r>
            <a:r>
              <a:rPr lang="zh-CN" altLang="zh-CN" sz="1800" dirty="0">
                <a:solidFill>
                  <a:srgbClr val="000000"/>
                </a:solidFill>
                <a:latin typeface="Arial" panose="020B0604020202020204" pitchFamily="34" charset="0"/>
                <a:ea typeface="微软雅黑" panose="020B0503020204020204" pitchFamily="34" charset="-122"/>
              </a:rPr>
              <a:t>电子商务充分肯定了买家的地位，有利于商家根据买家的需求安排生产和销售，是一种合理的商业模式。然而近年来一批批专注于</a:t>
            </a:r>
            <a:r>
              <a:rPr lang="en-US" altLang="zh-CN" sz="1800" dirty="0">
                <a:solidFill>
                  <a:srgbClr val="000000"/>
                </a:solidFill>
                <a:latin typeface="Arial" panose="020B0604020202020204" pitchFamily="34" charset="0"/>
                <a:ea typeface="微软雅黑" panose="020B0503020204020204" pitchFamily="34" charset="-122"/>
              </a:rPr>
              <a:t>C2B</a:t>
            </a:r>
            <a:r>
              <a:rPr lang="zh-CN" altLang="zh-CN" sz="1800" dirty="0">
                <a:solidFill>
                  <a:srgbClr val="000000"/>
                </a:solidFill>
                <a:latin typeface="Arial" panose="020B0604020202020204" pitchFamily="34" charset="0"/>
                <a:ea typeface="微软雅黑" panose="020B0503020204020204" pitchFamily="34" charset="-122"/>
              </a:rPr>
              <a:t>的企业诞生却又很快消亡，这其中的主要原因有很多，你知道是为什么吗</a:t>
            </a:r>
            <a:r>
              <a:rPr lang="zh-CN" altLang="en-US" sz="1800" dirty="0">
                <a:solidFill>
                  <a:srgbClr val="000000"/>
                </a:solidFill>
                <a:latin typeface="Arial" panose="020B0604020202020204" pitchFamily="34" charset="0"/>
                <a:ea typeface="微软雅黑" panose="020B0503020204020204" pitchFamily="34" charset="-122"/>
              </a:rPr>
              <a:t>？</a:t>
            </a:r>
            <a:endParaRPr lang="zh-CN" altLang="zh-CN" sz="1800" dirty="0">
              <a:solidFill>
                <a:srgbClr val="000000"/>
              </a:solidFill>
              <a:latin typeface="Arial" panose="020B0604020202020204" pitchFamily="34" charset="0"/>
              <a:ea typeface="微软雅黑" panose="020B0503020204020204" pitchFamily="34" charset="-122"/>
            </a:endParaRPr>
          </a:p>
        </p:txBody>
      </p:sp>
      <p:sp>
        <p:nvSpPr>
          <p:cNvPr id="37893" name="Oval 5"/>
          <p:cNvSpPr>
            <a:spLocks noChangeAspect="1" noChangeArrowheads="1"/>
          </p:cNvSpPr>
          <p:nvPr/>
        </p:nvSpPr>
        <p:spPr bwMode="auto">
          <a:xfrm>
            <a:off x="922338" y="1374775"/>
            <a:ext cx="857250" cy="857250"/>
          </a:xfrm>
          <a:prstGeom prst="ellipse">
            <a:avLst/>
          </a:prstGeom>
          <a:solidFill>
            <a:srgbClr val="4886D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3100">
              <a:solidFill>
                <a:srgbClr val="FFFFFF"/>
              </a:solidFill>
            </a:endParaRPr>
          </a:p>
        </p:txBody>
      </p:sp>
      <p:sp>
        <p:nvSpPr>
          <p:cNvPr id="37894" name="Freeform 59"/>
          <p:cNvSpPr>
            <a:spLocks noEditPoints="1"/>
          </p:cNvSpPr>
          <p:nvPr/>
        </p:nvSpPr>
        <p:spPr bwMode="auto">
          <a:xfrm>
            <a:off x="1158875" y="1639888"/>
            <a:ext cx="384175" cy="328612"/>
          </a:xfrm>
          <a:custGeom>
            <a:avLst/>
            <a:gdLst>
              <a:gd name="T0" fmla="*/ 2147483646 w 64"/>
              <a:gd name="T1" fmla="*/ 2147483646 h 55"/>
              <a:gd name="T2" fmla="*/ 2147483646 w 64"/>
              <a:gd name="T3" fmla="*/ 2147483646 h 55"/>
              <a:gd name="T4" fmla="*/ 2147483646 w 64"/>
              <a:gd name="T5" fmla="*/ 2147483646 h 55"/>
              <a:gd name="T6" fmla="*/ 2147483646 w 64"/>
              <a:gd name="T7" fmla="*/ 2147483646 h 55"/>
              <a:gd name="T8" fmla="*/ 2147483646 w 64"/>
              <a:gd name="T9" fmla="*/ 2147483646 h 55"/>
              <a:gd name="T10" fmla="*/ 2147483646 w 64"/>
              <a:gd name="T11" fmla="*/ 2147483646 h 55"/>
              <a:gd name="T12" fmla="*/ 2147483646 w 64"/>
              <a:gd name="T13" fmla="*/ 2147483646 h 55"/>
              <a:gd name="T14" fmla="*/ 2147483646 w 64"/>
              <a:gd name="T15" fmla="*/ 2147483646 h 55"/>
              <a:gd name="T16" fmla="*/ 2147483646 w 64"/>
              <a:gd name="T17" fmla="*/ 2147483646 h 55"/>
              <a:gd name="T18" fmla="*/ 0 w 64"/>
              <a:gd name="T19" fmla="*/ 2147483646 h 55"/>
              <a:gd name="T20" fmla="*/ 2147483646 w 64"/>
              <a:gd name="T21" fmla="*/ 0 h 55"/>
              <a:gd name="T22" fmla="*/ 2147483646 w 64"/>
              <a:gd name="T23" fmla="*/ 2147483646 h 55"/>
              <a:gd name="T24" fmla="*/ 2147483646 w 64"/>
              <a:gd name="T25" fmla="*/ 2147483646 h 55"/>
              <a:gd name="T26" fmla="*/ 2147483646 w 64"/>
              <a:gd name="T27" fmla="*/ 2147483646 h 55"/>
              <a:gd name="T28" fmla="*/ 2147483646 w 64"/>
              <a:gd name="T29" fmla="*/ 2147483646 h 55"/>
              <a:gd name="T30" fmla="*/ 2147483646 w 64"/>
              <a:gd name="T31" fmla="*/ 2147483646 h 55"/>
              <a:gd name="T32" fmla="*/ 2147483646 w 64"/>
              <a:gd name="T33" fmla="*/ 2147483646 h 55"/>
              <a:gd name="T34" fmla="*/ 2147483646 w 64"/>
              <a:gd name="T35" fmla="*/ 2147483646 h 55"/>
              <a:gd name="T36" fmla="*/ 2147483646 w 64"/>
              <a:gd name="T37" fmla="*/ 2147483646 h 55"/>
              <a:gd name="T38" fmla="*/ 2147483646 w 64"/>
              <a:gd name="T39" fmla="*/ 2147483646 h 55"/>
              <a:gd name="T40" fmla="*/ 2147483646 w 64"/>
              <a:gd name="T41" fmla="*/ 2147483646 h 55"/>
              <a:gd name="T42" fmla="*/ 2147483646 w 64"/>
              <a:gd name="T43" fmla="*/ 2147483646 h 55"/>
              <a:gd name="T44" fmla="*/ 2147483646 w 64"/>
              <a:gd name="T45" fmla="*/ 2147483646 h 55"/>
              <a:gd name="T46" fmla="*/ 2147483646 w 64"/>
              <a:gd name="T47" fmla="*/ 2147483646 h 55"/>
              <a:gd name="T48" fmla="*/ 2147483646 w 64"/>
              <a:gd name="T49" fmla="*/ 2147483646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55"/>
              <a:gd name="T77" fmla="*/ 64 w 64"/>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55">
                <a:moveTo>
                  <a:pt x="32" y="46"/>
                </a:moveTo>
                <a:cubicBezTo>
                  <a:pt x="30" y="46"/>
                  <a:pt x="28" y="46"/>
                  <a:pt x="27" y="46"/>
                </a:cubicBezTo>
                <a:cubicBezTo>
                  <a:pt x="22" y="50"/>
                  <a:pt x="16" y="53"/>
                  <a:pt x="10" y="55"/>
                </a:cubicBezTo>
                <a:cubicBezTo>
                  <a:pt x="9" y="55"/>
                  <a:pt x="7" y="55"/>
                  <a:pt x="6" y="55"/>
                </a:cubicBezTo>
                <a:cubicBezTo>
                  <a:pt x="6" y="55"/>
                  <a:pt x="6" y="55"/>
                  <a:pt x="6" y="55"/>
                </a:cubicBezTo>
                <a:cubicBezTo>
                  <a:pt x="5" y="55"/>
                  <a:pt x="5" y="55"/>
                  <a:pt x="4" y="54"/>
                </a:cubicBezTo>
                <a:cubicBezTo>
                  <a:pt x="4" y="54"/>
                  <a:pt x="4" y="54"/>
                  <a:pt x="4" y="54"/>
                </a:cubicBezTo>
                <a:cubicBezTo>
                  <a:pt x="4" y="53"/>
                  <a:pt x="5" y="53"/>
                  <a:pt x="5" y="52"/>
                </a:cubicBezTo>
                <a:cubicBezTo>
                  <a:pt x="8" y="49"/>
                  <a:pt x="10" y="47"/>
                  <a:pt x="12" y="41"/>
                </a:cubicBezTo>
                <a:cubicBezTo>
                  <a:pt x="4" y="37"/>
                  <a:pt x="0" y="31"/>
                  <a:pt x="0" y="23"/>
                </a:cubicBezTo>
                <a:cubicBezTo>
                  <a:pt x="0" y="11"/>
                  <a:pt x="14" y="0"/>
                  <a:pt x="32" y="0"/>
                </a:cubicBezTo>
                <a:cubicBezTo>
                  <a:pt x="49" y="0"/>
                  <a:pt x="64" y="11"/>
                  <a:pt x="64" y="23"/>
                </a:cubicBezTo>
                <a:cubicBezTo>
                  <a:pt x="64" y="36"/>
                  <a:pt x="49" y="46"/>
                  <a:pt x="32" y="46"/>
                </a:cubicBezTo>
                <a:close/>
                <a:moveTo>
                  <a:pt x="4" y="23"/>
                </a:moveTo>
                <a:cubicBezTo>
                  <a:pt x="4" y="29"/>
                  <a:pt x="8" y="34"/>
                  <a:pt x="14" y="37"/>
                </a:cubicBezTo>
                <a:cubicBezTo>
                  <a:pt x="17" y="39"/>
                  <a:pt x="17" y="39"/>
                  <a:pt x="17" y="39"/>
                </a:cubicBezTo>
                <a:cubicBezTo>
                  <a:pt x="16" y="42"/>
                  <a:pt x="16" y="42"/>
                  <a:pt x="16" y="42"/>
                </a:cubicBezTo>
                <a:cubicBezTo>
                  <a:pt x="16" y="45"/>
                  <a:pt x="15" y="47"/>
                  <a:pt x="14" y="49"/>
                </a:cubicBezTo>
                <a:cubicBezTo>
                  <a:pt x="17" y="47"/>
                  <a:pt x="21" y="45"/>
                  <a:pt x="24" y="42"/>
                </a:cubicBezTo>
                <a:cubicBezTo>
                  <a:pt x="25" y="41"/>
                  <a:pt x="25" y="41"/>
                  <a:pt x="25" y="41"/>
                </a:cubicBezTo>
                <a:cubicBezTo>
                  <a:pt x="27" y="41"/>
                  <a:pt x="27" y="41"/>
                  <a:pt x="27" y="41"/>
                </a:cubicBezTo>
                <a:cubicBezTo>
                  <a:pt x="29" y="42"/>
                  <a:pt x="30" y="42"/>
                  <a:pt x="32" y="42"/>
                </a:cubicBezTo>
                <a:cubicBezTo>
                  <a:pt x="47" y="42"/>
                  <a:pt x="59" y="33"/>
                  <a:pt x="59" y="23"/>
                </a:cubicBezTo>
                <a:cubicBezTo>
                  <a:pt x="59" y="13"/>
                  <a:pt x="47" y="5"/>
                  <a:pt x="32" y="5"/>
                </a:cubicBezTo>
                <a:cubicBezTo>
                  <a:pt x="17" y="5"/>
                  <a:pt x="4" y="13"/>
                  <a:pt x="4"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pic>
        <p:nvPicPr>
          <p:cNvPr id="37895" name="图片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6850" y="1050925"/>
            <a:ext cx="4148138"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文本框 10"/>
          <p:cNvSpPr txBox="1">
            <a:spLocks noChangeArrowheads="1"/>
          </p:cNvSpPr>
          <p:nvPr/>
        </p:nvSpPr>
        <p:spPr bwMode="auto">
          <a:xfrm>
            <a:off x="174625" y="220663"/>
            <a:ext cx="115300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zh-CN" altLang="en-US" sz="2400" b="1" dirty="0">
                <a:latin typeface="微软雅黑" panose="020B0503020204020204" pitchFamily="34" charset="-122"/>
                <a:ea typeface="微软雅黑" panose="020B0503020204020204" pitchFamily="34" charset="-122"/>
              </a:rPr>
              <a:t>任务三相关知识</a:t>
            </a:r>
            <a:r>
              <a:rPr lang="en-US" altLang="zh-CN" sz="2400" b="1" dirty="0">
                <a:latin typeface="微软雅黑" panose="020B0503020204020204" pitchFamily="34" charset="-122"/>
                <a:ea typeface="微软雅黑" panose="020B0503020204020204" pitchFamily="34" charset="-122"/>
              </a:rPr>
              <a:t>——2</a:t>
            </a:r>
            <a:r>
              <a:rPr lang="zh-CN" altLang="en-US"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C2B</a:t>
            </a:r>
            <a:r>
              <a:rPr lang="zh-CN" altLang="zh-CN" sz="2400" b="1" dirty="0">
                <a:latin typeface="微软雅黑" panose="020B0503020204020204" pitchFamily="34" charset="-122"/>
                <a:ea typeface="微软雅黑" panose="020B0503020204020204" pitchFamily="34" charset="-122"/>
              </a:rPr>
              <a:t>电子商务模式分析</a:t>
            </a:r>
            <a:endParaRPr lang="zh-CN" altLang="en-US" sz="2400" b="1" dirty="0">
              <a:latin typeface="微软雅黑" panose="020B0503020204020204" pitchFamily="34" charset="-122"/>
              <a:ea typeface="微软雅黑" panose="020B0503020204020204" pitchFamily="34" charset="-122"/>
            </a:endParaRPr>
          </a:p>
        </p:txBody>
      </p:sp>
      <p:sp>
        <p:nvSpPr>
          <p:cNvPr id="38915"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8" name="圆角矩形 9"/>
          <p:cNvSpPr>
            <a:spLocks noChangeArrowheads="1"/>
          </p:cNvSpPr>
          <p:nvPr/>
        </p:nvSpPr>
        <p:spPr bwMode="auto">
          <a:xfrm>
            <a:off x="1377500" y="1140204"/>
            <a:ext cx="2334691" cy="637163"/>
          </a:xfrm>
          <a:prstGeom prst="roundRect">
            <a:avLst>
              <a:gd name="adj" fmla="val 16667"/>
            </a:avLst>
          </a:prstGeom>
          <a:solidFill>
            <a:srgbClr val="4886D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9" name="文本框 12"/>
          <p:cNvSpPr txBox="1">
            <a:spLocks noChangeArrowheads="1"/>
          </p:cNvSpPr>
          <p:nvPr/>
        </p:nvSpPr>
        <p:spPr bwMode="auto">
          <a:xfrm>
            <a:off x="1501255" y="1192592"/>
            <a:ext cx="21017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None/>
            </a:pPr>
            <a:r>
              <a:rPr lang="zh-CN" altLang="zh-CN" sz="1600" dirty="0">
                <a:solidFill>
                  <a:schemeClr val="bg1"/>
                </a:solidFill>
              </a:rPr>
              <a:t>基于消费者需求差异性的个性化定制模式</a:t>
            </a:r>
            <a:endPar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8940" name="Picture 28" descr="2t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3588" y="1167595"/>
            <a:ext cx="5323778" cy="609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圆角矩形 9"/>
          <p:cNvSpPr>
            <a:spLocks noChangeArrowheads="1"/>
          </p:cNvSpPr>
          <p:nvPr/>
        </p:nvSpPr>
        <p:spPr bwMode="auto">
          <a:xfrm>
            <a:off x="1377500" y="2555911"/>
            <a:ext cx="2334691" cy="637163"/>
          </a:xfrm>
          <a:prstGeom prst="roundRect">
            <a:avLst>
              <a:gd name="adj" fmla="val 16667"/>
            </a:avLst>
          </a:prstGeom>
          <a:solidFill>
            <a:srgbClr val="4886D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2" name="文本框 12"/>
          <p:cNvSpPr txBox="1">
            <a:spLocks noChangeArrowheads="1"/>
          </p:cNvSpPr>
          <p:nvPr/>
        </p:nvSpPr>
        <p:spPr bwMode="auto">
          <a:xfrm>
            <a:off x="1501255" y="2608299"/>
            <a:ext cx="21017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None/>
            </a:pPr>
            <a:r>
              <a:rPr lang="zh-CN" altLang="zh-CN" sz="1600" dirty="0">
                <a:solidFill>
                  <a:schemeClr val="bg1"/>
                </a:solidFill>
              </a:rPr>
              <a:t>基于消费者需求差异性的个性化定制模式</a:t>
            </a:r>
            <a:endPar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圆角矩形 9"/>
          <p:cNvSpPr>
            <a:spLocks noChangeArrowheads="1"/>
          </p:cNvSpPr>
          <p:nvPr/>
        </p:nvSpPr>
        <p:spPr bwMode="auto">
          <a:xfrm>
            <a:off x="1377500" y="4140066"/>
            <a:ext cx="2334691" cy="637163"/>
          </a:xfrm>
          <a:prstGeom prst="roundRect">
            <a:avLst>
              <a:gd name="adj" fmla="val 16667"/>
            </a:avLst>
          </a:prstGeom>
          <a:solidFill>
            <a:srgbClr val="4886D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5" name="文本框 12"/>
          <p:cNvSpPr txBox="1">
            <a:spLocks noChangeArrowheads="1"/>
          </p:cNvSpPr>
          <p:nvPr/>
        </p:nvSpPr>
        <p:spPr bwMode="auto">
          <a:xfrm>
            <a:off x="1501255" y="4192454"/>
            <a:ext cx="21017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None/>
            </a:pPr>
            <a:r>
              <a:rPr lang="zh-CN" altLang="zh-CN" sz="1600" dirty="0">
                <a:solidFill>
                  <a:schemeClr val="bg1"/>
                </a:solidFill>
              </a:rPr>
              <a:t>基于消费者需求差异性的个性化定制模式</a:t>
            </a:r>
            <a:endPar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8941" name="Picture 29" descr="2t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3588" y="2380779"/>
            <a:ext cx="5323778" cy="94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2" name="Picture 30" descr="2t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3588" y="3648686"/>
            <a:ext cx="5323778" cy="160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矩形 13"/>
          <p:cNvSpPr>
            <a:spLocks noChangeArrowheads="1"/>
          </p:cNvSpPr>
          <p:nvPr/>
        </p:nvSpPr>
        <p:spPr bwMode="auto">
          <a:xfrm>
            <a:off x="4393109" y="5932128"/>
            <a:ext cx="5068888"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a:lnSpc>
                <a:spcPts val="1563"/>
              </a:lnSpc>
              <a:buFont typeface="Arial" panose="020B0604020202020204" pitchFamily="34" charset="0"/>
              <a:buNone/>
            </a:pPr>
            <a:r>
              <a:rPr lang="zh-CN" altLang="zh-CN" sz="1800" b="1" dirty="0">
                <a:solidFill>
                  <a:srgbClr val="445469"/>
                </a:solidFill>
                <a:latin typeface="微软雅黑" panose="020B0503020204020204" pitchFamily="34" charset="-122"/>
                <a:ea typeface="微软雅黑" panose="020B0503020204020204" pitchFamily="34" charset="-122"/>
              </a:rPr>
              <a:t>扫一扫，了解更多！</a:t>
            </a:r>
            <a:endParaRPr lang="en-US" altLang="zh-CN" sz="1800" b="1" dirty="0">
              <a:solidFill>
                <a:srgbClr val="445469"/>
              </a:solidFill>
              <a:latin typeface="微软雅黑" panose="020B0503020204020204" pitchFamily="34" charset="-122"/>
              <a:ea typeface="微软雅黑" panose="020B0503020204020204" pitchFamily="34" charset="-122"/>
            </a:endParaRPr>
          </a:p>
          <a:p>
            <a:pPr algn="just">
              <a:lnSpc>
                <a:spcPts val="1563"/>
              </a:lnSpc>
              <a:buNone/>
            </a:pPr>
            <a:r>
              <a:rPr lang="zh-CN" altLang="zh-CN" sz="1400" dirty="0">
                <a:solidFill>
                  <a:srgbClr val="445469"/>
                </a:solidFill>
                <a:latin typeface="微软雅黑" panose="020B0503020204020204" pitchFamily="34" charset="-122"/>
                <a:ea typeface="微软雅黑" panose="020B0503020204020204" pitchFamily="34" charset="-122"/>
              </a:rPr>
              <a:t>马云：未来的生意将是</a:t>
            </a:r>
            <a:r>
              <a:rPr lang="en-US" altLang="zh-CN" sz="1400" dirty="0">
                <a:solidFill>
                  <a:srgbClr val="445469"/>
                </a:solidFill>
                <a:latin typeface="微软雅黑" panose="020B0503020204020204" pitchFamily="34" charset="-122"/>
                <a:ea typeface="微软雅黑" panose="020B0503020204020204" pitchFamily="34" charset="-122"/>
              </a:rPr>
              <a:t>C2B</a:t>
            </a:r>
            <a:r>
              <a:rPr lang="zh-CN" altLang="zh-CN" sz="1400" dirty="0">
                <a:solidFill>
                  <a:srgbClr val="445469"/>
                </a:solidFill>
                <a:latin typeface="微软雅黑" panose="020B0503020204020204" pitchFamily="34" charset="-122"/>
                <a:ea typeface="微软雅黑" panose="020B0503020204020204" pitchFamily="34" charset="-122"/>
              </a:rPr>
              <a:t>模式。</a:t>
            </a:r>
            <a:endParaRPr lang="en-US" altLang="zh-CN" sz="14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38943" name="Picture 31" descr="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03009" y="5927366"/>
            <a:ext cx="5429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文本框 10"/>
          <p:cNvSpPr txBox="1">
            <a:spLocks noChangeArrowheads="1"/>
          </p:cNvSpPr>
          <p:nvPr/>
        </p:nvSpPr>
        <p:spPr bwMode="auto">
          <a:xfrm>
            <a:off x="174625" y="220663"/>
            <a:ext cx="10764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dirty="0">
                <a:latin typeface="微软雅黑" panose="020B0503020204020204" pitchFamily="34" charset="-122"/>
                <a:ea typeface="微软雅黑" panose="020B0503020204020204" pitchFamily="34" charset="-122"/>
              </a:rPr>
              <a:t>任务三相关知识</a:t>
            </a:r>
            <a:r>
              <a:rPr lang="en-US" altLang="zh-CN" sz="2400" b="1" dirty="0">
                <a:latin typeface="微软雅黑" panose="020B0503020204020204" pitchFamily="34" charset="-122"/>
                <a:ea typeface="微软雅黑" panose="020B0503020204020204" pitchFamily="34" charset="-122"/>
              </a:rPr>
              <a:t>——3</a:t>
            </a:r>
            <a:r>
              <a:rPr lang="zh-CN" altLang="en-US" sz="2400" b="1" dirty="0">
                <a:latin typeface="微软雅黑" panose="020B0503020204020204" pitchFamily="34" charset="-122"/>
                <a:ea typeface="微软雅黑" panose="020B0503020204020204" pitchFamily="34" charset="-122"/>
              </a:rPr>
              <a:t>、典型</a:t>
            </a:r>
            <a:r>
              <a:rPr lang="en-US" altLang="en-US" sz="2400" b="1" dirty="0">
                <a:latin typeface="微软雅黑" panose="020B0503020204020204" pitchFamily="34" charset="-122"/>
                <a:ea typeface="微软雅黑" panose="020B0503020204020204" pitchFamily="34" charset="-122"/>
              </a:rPr>
              <a:t>C2B</a:t>
            </a:r>
            <a:r>
              <a:rPr lang="zh-CN" altLang="en-US" sz="2400" b="1" dirty="0">
                <a:latin typeface="微软雅黑" panose="020B0503020204020204" pitchFamily="34" charset="-122"/>
                <a:ea typeface="微软雅黑" panose="020B0503020204020204" pitchFamily="34" charset="-122"/>
              </a:rPr>
              <a:t>电子商务案例分析</a:t>
            </a:r>
          </a:p>
        </p:txBody>
      </p:sp>
      <p:sp>
        <p:nvSpPr>
          <p:cNvPr id="30723"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pic>
        <p:nvPicPr>
          <p:cNvPr id="88067" name="图片 26"/>
          <p:cNvPicPr>
            <a:picLocks noChangeAspect="1" noChangeArrowheads="1"/>
          </p:cNvPicPr>
          <p:nvPr/>
        </p:nvPicPr>
        <p:blipFill>
          <a:blip r:embed="rId2" cstate="print">
            <a:extLst>
              <a:ext uri="{28A0092B-C50C-407E-A947-70E740481C1C}">
                <a14:useLocalDpi xmlns:a14="http://schemas.microsoft.com/office/drawing/2010/main" val="0"/>
              </a:ext>
            </a:extLst>
          </a:blip>
          <a:srcRect l="2168" r="1938" b="7393"/>
          <a:stretch>
            <a:fillRect/>
          </a:stretch>
        </p:blipFill>
        <p:spPr bwMode="auto">
          <a:xfrm>
            <a:off x="4967947" y="2052363"/>
            <a:ext cx="6933712" cy="343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8" name="图片 25" descr="https://gss0.bdstatic.com/-4o3dSag_xI4khGkpoWK1HF6hhy/baike/c0%3Dbaike116%2C5%2C5%2C116%2C38/sign=a113c48120a446236ac7ad30f94b196b/359b033b5bb5c9ead9ffbd18d539b6003af3b339.jpg"/>
          <p:cNvPicPr>
            <a:picLocks noChangeAspect="1" noChangeArrowheads="1"/>
          </p:cNvPicPr>
          <p:nvPr/>
        </p:nvPicPr>
        <p:blipFill>
          <a:blip r:embed="rId3">
            <a:extLst>
              <a:ext uri="{28A0092B-C50C-407E-A947-70E740481C1C}">
                <a14:useLocalDpi xmlns:a14="http://schemas.microsoft.com/office/drawing/2010/main" val="0"/>
              </a:ext>
            </a:extLst>
          </a:blip>
          <a:srcRect l="17880" t="23755" r="2998" b="29597"/>
          <a:stretch>
            <a:fillRect/>
          </a:stretch>
        </p:blipFill>
        <p:spPr bwMode="auto">
          <a:xfrm>
            <a:off x="1164822" y="4129087"/>
            <a:ext cx="3600000" cy="177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1144117" y="3585847"/>
            <a:ext cx="3557769" cy="369332"/>
          </a:xfrm>
          <a:prstGeom prst="rect">
            <a:avLst/>
          </a:prstGeom>
        </p:spPr>
        <p:txBody>
          <a:bodyPr wrap="none">
            <a:spAutoFit/>
          </a:bodyPr>
          <a:lstStyle/>
          <a:p>
            <a:r>
              <a:rPr lang="en-US" altLang="zh-CN" kern="100" dirty="0">
                <a:latin typeface="Times New Roman" panose="02020603050405020304" pitchFamily="18" charset="0"/>
                <a:cs typeface="Calibri" panose="020F0502020204030204" pitchFamily="34" charset="0"/>
              </a:rPr>
              <a:t>Priceline——Name Your Own Price</a:t>
            </a:r>
            <a:endParaRPr lang="zh-CN" altLang="en-US" dirty="0"/>
          </a:p>
        </p:txBody>
      </p:sp>
      <p:pic>
        <p:nvPicPr>
          <p:cNvPr id="5" name="Picture 2">
            <a:extLst>
              <a:ext uri="{FF2B5EF4-FFF2-40B4-BE49-F238E27FC236}">
                <a16:creationId xmlns:a16="http://schemas.microsoft.com/office/drawing/2014/main" id="{A88A4EA0-213E-AED3-5C35-A2620F3C7C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4117" y="1752975"/>
            <a:ext cx="3600000" cy="1455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2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文本框 10"/>
          <p:cNvSpPr txBox="1">
            <a:spLocks noChangeArrowheads="1"/>
          </p:cNvSpPr>
          <p:nvPr/>
        </p:nvSpPr>
        <p:spPr bwMode="auto">
          <a:xfrm>
            <a:off x="174625" y="220663"/>
            <a:ext cx="10764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dirty="0">
                <a:latin typeface="微软雅黑" panose="020B0503020204020204" pitchFamily="34" charset="-122"/>
                <a:ea typeface="微软雅黑" panose="020B0503020204020204" pitchFamily="34" charset="-122"/>
              </a:rPr>
              <a:t>任务三相关知识</a:t>
            </a:r>
            <a:r>
              <a:rPr lang="en-US" altLang="zh-CN" sz="2400" b="1" dirty="0">
                <a:latin typeface="微软雅黑" panose="020B0503020204020204" pitchFamily="34" charset="-122"/>
                <a:ea typeface="微软雅黑" panose="020B0503020204020204" pitchFamily="34" charset="-122"/>
              </a:rPr>
              <a:t>——3</a:t>
            </a:r>
            <a:r>
              <a:rPr lang="zh-CN" altLang="en-US" sz="2400" b="1" dirty="0">
                <a:latin typeface="微软雅黑" panose="020B0503020204020204" pitchFamily="34" charset="-122"/>
                <a:ea typeface="微软雅黑" panose="020B0503020204020204" pitchFamily="34" charset="-122"/>
              </a:rPr>
              <a:t>、典型</a:t>
            </a:r>
            <a:r>
              <a:rPr lang="en-US" altLang="en-US" sz="2400" b="1" dirty="0">
                <a:latin typeface="微软雅黑" panose="020B0503020204020204" pitchFamily="34" charset="-122"/>
                <a:ea typeface="微软雅黑" panose="020B0503020204020204" pitchFamily="34" charset="-122"/>
              </a:rPr>
              <a:t>C2B</a:t>
            </a:r>
            <a:r>
              <a:rPr lang="zh-CN" altLang="en-US" sz="2400" b="1" dirty="0">
                <a:latin typeface="微软雅黑" panose="020B0503020204020204" pitchFamily="34" charset="-122"/>
                <a:ea typeface="微软雅黑" panose="020B0503020204020204" pitchFamily="34" charset="-122"/>
              </a:rPr>
              <a:t>电子商务案例分析</a:t>
            </a:r>
          </a:p>
        </p:txBody>
      </p:sp>
      <p:sp>
        <p:nvSpPr>
          <p:cNvPr id="30723"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pic>
        <p:nvPicPr>
          <p:cNvPr id="88070" name="Picture 6" descr="https://timgsa.baidu.com/timg?image&amp;quality=80&amp;size=b9999_10000&amp;sec=1520089549834&amp;di=e83a44bf3eec95a0c3e9881f68bc7e12&amp;imgtype=0&amp;src=http%3A%2F%2Fs6.sinaimg.cn%2Fmw690%2F0069TSVdgy6XtGVgPE915%266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5566" y="1732756"/>
            <a:ext cx="4914900" cy="2447926"/>
          </a:xfrm>
          <a:prstGeom prst="rect">
            <a:avLst/>
          </a:prstGeom>
          <a:noFill/>
          <a:extLst>
            <a:ext uri="{909E8E84-426E-40DD-AFC4-6F175D3DCCD1}">
              <a14:hiddenFill xmlns:a14="http://schemas.microsoft.com/office/drawing/2010/main">
                <a:solidFill>
                  <a:srgbClr val="FFFFFF"/>
                </a:solidFill>
              </a14:hiddenFill>
            </a:ext>
          </a:extLst>
        </p:spPr>
      </p:pic>
      <p:pic>
        <p:nvPicPr>
          <p:cNvPr id="88071"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6391" y="4989547"/>
            <a:ext cx="5141172" cy="84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3027097" y="4521099"/>
            <a:ext cx="5782352" cy="369332"/>
          </a:xfrm>
          <a:prstGeom prst="rect">
            <a:avLst/>
          </a:prstGeom>
        </p:spPr>
        <p:txBody>
          <a:bodyPr wrap="none">
            <a:spAutoFit/>
          </a:bodyPr>
          <a:lstStyle/>
          <a:p>
            <a:r>
              <a:rPr lang="zh-CN" altLang="zh-CN" dirty="0">
                <a:latin typeface="微软雅黑" panose="020B0503020204020204" pitchFamily="34" charset="-122"/>
                <a:ea typeface="微软雅黑" panose="020B0503020204020204" pitchFamily="34" charset="-122"/>
              </a:rPr>
              <a:t>阿里巴巴集团聚划算</a:t>
            </a:r>
            <a:r>
              <a:rPr lang="en-US" altLang="zh-CN" dirty="0">
                <a:latin typeface="微软雅黑" panose="020B0503020204020204" pitchFamily="34" charset="-122"/>
                <a:ea typeface="微软雅黑" panose="020B0503020204020204" pitchFamily="34" charset="-122"/>
              </a:rPr>
              <a:t>——</a:t>
            </a:r>
            <a:r>
              <a:rPr lang="zh-CN" altLang="zh-CN" kern="100" dirty="0">
                <a:latin typeface="微软雅黑" panose="020B0503020204020204" pitchFamily="34" charset="-122"/>
                <a:ea typeface="微软雅黑" panose="020B0503020204020204" pitchFamily="34" charset="-122"/>
                <a:cs typeface="Calibri" panose="020F0502020204030204" pitchFamily="34" charset="0"/>
              </a:rPr>
              <a:t>大规模定制产品平台—聚定制</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522897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文本框 10"/>
          <p:cNvSpPr txBox="1">
            <a:spLocks noChangeArrowheads="1"/>
          </p:cNvSpPr>
          <p:nvPr/>
        </p:nvSpPr>
        <p:spPr bwMode="auto">
          <a:xfrm>
            <a:off x="174625" y="220663"/>
            <a:ext cx="11210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dirty="0">
                <a:latin typeface="微软雅黑" panose="020B0503020204020204" pitchFamily="34" charset="-122"/>
                <a:ea typeface="微软雅黑" panose="020B0503020204020204" pitchFamily="34" charset="-122"/>
                <a:sym typeface="Arial" panose="020B0604020202020204" pitchFamily="34" charset="0"/>
              </a:rPr>
              <a:t>任务实施：</a:t>
            </a:r>
            <a:r>
              <a:rPr lang="en-US" altLang="zh-CN" sz="2400" b="1" dirty="0">
                <a:latin typeface="微软雅黑" panose="020B0503020204020204" pitchFamily="34" charset="-122"/>
                <a:ea typeface="微软雅黑" panose="020B0503020204020204" pitchFamily="34" charset="-122"/>
                <a:sym typeface="Arial" panose="020B0604020202020204" pitchFamily="34" charset="0"/>
              </a:rPr>
              <a:t>C2B</a:t>
            </a:r>
            <a:r>
              <a:rPr lang="zh-CN" altLang="en-US" sz="2400" b="1" dirty="0">
                <a:latin typeface="微软雅黑" panose="020B0503020204020204" pitchFamily="34" charset="-122"/>
                <a:ea typeface="微软雅黑" panose="020B0503020204020204" pitchFamily="34" charset="-122"/>
                <a:sym typeface="Arial" panose="020B0604020202020204" pitchFamily="34" charset="0"/>
              </a:rPr>
              <a:t>电子商务模式分析</a:t>
            </a:r>
            <a:endParaRPr lang="zh-CN" altLang="en-US" sz="2400" b="1" dirty="0">
              <a:latin typeface="微软雅黑" panose="020B0503020204020204" pitchFamily="34" charset="-122"/>
              <a:ea typeface="微软雅黑" panose="020B0503020204020204" pitchFamily="34" charset="-122"/>
            </a:endParaRPr>
          </a:p>
        </p:txBody>
      </p:sp>
      <p:sp>
        <p:nvSpPr>
          <p:cNvPr id="40963"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0964" name="半闭框 4"/>
          <p:cNvSpPr>
            <a:spLocks/>
          </p:cNvSpPr>
          <p:nvPr/>
        </p:nvSpPr>
        <p:spPr bwMode="auto">
          <a:xfrm rot="10800000">
            <a:off x="4816475" y="4474101"/>
            <a:ext cx="433387" cy="412750"/>
          </a:xfrm>
          <a:custGeom>
            <a:avLst/>
            <a:gdLst>
              <a:gd name="T0" fmla="*/ 0 w 434745"/>
              <a:gd name="T1" fmla="*/ 0 h 340467"/>
              <a:gd name="T2" fmla="*/ 418726 w 434745"/>
              <a:gd name="T3" fmla="*/ 0 h 340467"/>
              <a:gd name="T4" fmla="*/ 303075 w 434745"/>
              <a:gd name="T5" fmla="*/ 293830 h 340467"/>
              <a:gd name="T6" fmla="*/ 109306 w 434745"/>
              <a:gd name="T7" fmla="*/ 293830 h 340467"/>
              <a:gd name="T8" fmla="*/ 109306 w 434745"/>
              <a:gd name="T9" fmla="*/ 786147 h 340467"/>
              <a:gd name="T10" fmla="*/ 0 w 434745"/>
              <a:gd name="T11" fmla="*/ 1063862 h 340467"/>
              <a:gd name="T12" fmla="*/ 0 w 434745"/>
              <a:gd name="T13" fmla="*/ 0 h 340467"/>
              <a:gd name="T14" fmla="*/ 0 60000 65536"/>
              <a:gd name="T15" fmla="*/ 0 60000 65536"/>
              <a:gd name="T16" fmla="*/ 0 60000 65536"/>
              <a:gd name="T17" fmla="*/ 0 60000 65536"/>
              <a:gd name="T18" fmla="*/ 0 60000 65536"/>
              <a:gd name="T19" fmla="*/ 0 60000 65536"/>
              <a:gd name="T20" fmla="*/ 0 60000 65536"/>
              <a:gd name="T21" fmla="*/ 0 w 434745"/>
              <a:gd name="T22" fmla="*/ 0 h 340467"/>
              <a:gd name="T23" fmla="*/ 434745 w 434745"/>
              <a:gd name="T24" fmla="*/ 340467 h 3404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4745" h="340467">
                <a:moveTo>
                  <a:pt x="0" y="0"/>
                </a:moveTo>
                <a:lnTo>
                  <a:pt x="434745" y="0"/>
                </a:lnTo>
                <a:lnTo>
                  <a:pt x="314673" y="94034"/>
                </a:lnTo>
                <a:lnTo>
                  <a:pt x="113488" y="94034"/>
                </a:lnTo>
                <a:lnTo>
                  <a:pt x="113488" y="251590"/>
                </a:lnTo>
                <a:lnTo>
                  <a:pt x="0" y="340467"/>
                </a:lnTo>
                <a:lnTo>
                  <a:pt x="0" y="0"/>
                </a:lnTo>
                <a:close/>
              </a:path>
            </a:pathLst>
          </a:custGeom>
          <a:solidFill>
            <a:srgbClr val="1C488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40965" name="半闭框 5"/>
          <p:cNvSpPr>
            <a:spLocks/>
          </p:cNvSpPr>
          <p:nvPr/>
        </p:nvSpPr>
        <p:spPr bwMode="auto">
          <a:xfrm rot="10800000">
            <a:off x="4878387" y="4502676"/>
            <a:ext cx="563563" cy="536575"/>
          </a:xfrm>
          <a:custGeom>
            <a:avLst/>
            <a:gdLst>
              <a:gd name="T0" fmla="*/ 0 w 564153"/>
              <a:gd name="T1" fmla="*/ 0 h 441812"/>
              <a:gd name="T2" fmla="*/ 557114 w 564153"/>
              <a:gd name="T3" fmla="*/ 0 h 441812"/>
              <a:gd name="T4" fmla="*/ 403245 w 564153"/>
              <a:gd name="T5" fmla="*/ 397519 h 441812"/>
              <a:gd name="T6" fmla="*/ 145431 w 564153"/>
              <a:gd name="T7" fmla="*/ 397519 h 441812"/>
              <a:gd name="T8" fmla="*/ 145431 w 564153"/>
              <a:gd name="T9" fmla="*/ 1063565 h 441812"/>
              <a:gd name="T10" fmla="*/ 0 w 564153"/>
              <a:gd name="T11" fmla="*/ 1439279 h 441812"/>
              <a:gd name="T12" fmla="*/ 0 w 564153"/>
              <a:gd name="T13" fmla="*/ 0 h 441812"/>
              <a:gd name="T14" fmla="*/ 0 60000 65536"/>
              <a:gd name="T15" fmla="*/ 0 60000 65536"/>
              <a:gd name="T16" fmla="*/ 0 60000 65536"/>
              <a:gd name="T17" fmla="*/ 0 60000 65536"/>
              <a:gd name="T18" fmla="*/ 0 60000 65536"/>
              <a:gd name="T19" fmla="*/ 0 60000 65536"/>
              <a:gd name="T20" fmla="*/ 0 60000 65536"/>
              <a:gd name="T21" fmla="*/ 0 w 564153"/>
              <a:gd name="T22" fmla="*/ 0 h 441812"/>
              <a:gd name="T23" fmla="*/ 564153 w 564153"/>
              <a:gd name="T24" fmla="*/ 441812 h 4418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4153" h="441812">
                <a:moveTo>
                  <a:pt x="0" y="0"/>
                </a:moveTo>
                <a:lnTo>
                  <a:pt x="564153" y="0"/>
                </a:lnTo>
                <a:lnTo>
                  <a:pt x="408340" y="122024"/>
                </a:lnTo>
                <a:lnTo>
                  <a:pt x="147269" y="122024"/>
                </a:lnTo>
                <a:lnTo>
                  <a:pt x="147269" y="326479"/>
                </a:lnTo>
                <a:lnTo>
                  <a:pt x="0" y="441812"/>
                </a:lnTo>
                <a:lnTo>
                  <a:pt x="0" y="0"/>
                </a:lnTo>
                <a:close/>
              </a:path>
            </a:pathLst>
          </a:custGeom>
          <a:solidFill>
            <a:srgbClr val="ADBACA"/>
          </a:solidFill>
          <a:ln w="12700">
            <a:solidFill>
              <a:srgbClr val="ADBACA"/>
            </a:solidFill>
            <a:round/>
            <a:headEnd/>
            <a:tailEnd/>
          </a:ln>
        </p:spPr>
        <p:txBody>
          <a:bodyPr anchor="ctr"/>
          <a:lstStyle/>
          <a:p>
            <a:endParaRPr lang="zh-CN" altLang="en-US"/>
          </a:p>
        </p:txBody>
      </p:sp>
      <p:sp>
        <p:nvSpPr>
          <p:cNvPr id="40966" name="矩形 6"/>
          <p:cNvSpPr>
            <a:spLocks noChangeArrowheads="1"/>
          </p:cNvSpPr>
          <p:nvPr/>
        </p:nvSpPr>
        <p:spPr bwMode="auto">
          <a:xfrm>
            <a:off x="603250" y="1789113"/>
            <a:ext cx="4551363" cy="27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a:lnSpc>
                <a:spcPct val="150000"/>
              </a:lnSpc>
              <a:buNone/>
            </a:pPr>
            <a:r>
              <a:rPr lang="zh-CN" altLang="en-US" sz="1600" dirty="0">
                <a:solidFill>
                  <a:srgbClr val="445469"/>
                </a:solidFill>
                <a:latin typeface="微软雅黑" panose="020B0503020204020204" pitchFamily="34" charset="-122"/>
                <a:ea typeface="微软雅黑" panose="020B0503020204020204" pitchFamily="34" charset="-122"/>
              </a:rPr>
              <a:t>       本任务的实施主要围绕任务描述中的相关问题展开，</a:t>
            </a:r>
            <a:r>
              <a:rPr lang="zh-CN" altLang="zh-CN" sz="1600" dirty="0">
                <a:solidFill>
                  <a:srgbClr val="445469"/>
                </a:solidFill>
                <a:latin typeface="微软雅黑" panose="020B0503020204020204" pitchFamily="34" charset="-122"/>
                <a:ea typeface="微软雅黑" panose="020B0503020204020204" pitchFamily="34" charset="-122"/>
              </a:rPr>
              <a:t>具体包括通过</a:t>
            </a:r>
            <a:r>
              <a:rPr lang="en-US" altLang="zh-CN" sz="1600" dirty="0">
                <a:solidFill>
                  <a:srgbClr val="445469"/>
                </a:solidFill>
                <a:latin typeface="微软雅黑" panose="020B0503020204020204" pitchFamily="34" charset="-122"/>
                <a:ea typeface="微软雅黑" panose="020B0503020204020204" pitchFamily="34" charset="-122"/>
              </a:rPr>
              <a:t>C2B</a:t>
            </a:r>
            <a:r>
              <a:rPr lang="zh-CN" altLang="zh-CN" sz="1600" dirty="0">
                <a:solidFill>
                  <a:srgbClr val="445469"/>
                </a:solidFill>
                <a:latin typeface="微软雅黑" panose="020B0503020204020204" pitchFamily="34" charset="-122"/>
                <a:ea typeface="微软雅黑" panose="020B0503020204020204" pitchFamily="34" charset="-122"/>
              </a:rPr>
              <a:t>购物体验了解</a:t>
            </a:r>
            <a:r>
              <a:rPr lang="en-US" altLang="zh-CN" sz="1600" dirty="0">
                <a:solidFill>
                  <a:srgbClr val="445469"/>
                </a:solidFill>
                <a:latin typeface="微软雅黑" panose="020B0503020204020204" pitchFamily="34" charset="-122"/>
                <a:ea typeface="微软雅黑" panose="020B0503020204020204" pitchFamily="34" charset="-122"/>
              </a:rPr>
              <a:t>C2B</a:t>
            </a:r>
            <a:r>
              <a:rPr lang="zh-CN" altLang="zh-CN" sz="1600" dirty="0">
                <a:solidFill>
                  <a:srgbClr val="445469"/>
                </a:solidFill>
                <a:latin typeface="微软雅黑" panose="020B0503020204020204" pitchFamily="34" charset="-122"/>
                <a:ea typeface="微软雅黑" panose="020B0503020204020204" pitchFamily="34" charset="-122"/>
              </a:rPr>
              <a:t>电子商务网站的功能架构、业务流程、商业（赢利）模式等；了解不同</a:t>
            </a:r>
            <a:r>
              <a:rPr lang="en-US" altLang="zh-CN" sz="1600" dirty="0">
                <a:solidFill>
                  <a:srgbClr val="445469"/>
                </a:solidFill>
                <a:latin typeface="微软雅黑" panose="020B0503020204020204" pitchFamily="34" charset="-122"/>
                <a:ea typeface="微软雅黑" panose="020B0503020204020204" pitchFamily="34" charset="-122"/>
              </a:rPr>
              <a:t>C2B</a:t>
            </a:r>
            <a:r>
              <a:rPr lang="zh-CN" altLang="zh-CN" sz="1600" dirty="0">
                <a:solidFill>
                  <a:srgbClr val="445469"/>
                </a:solidFill>
                <a:latin typeface="微软雅黑" panose="020B0503020204020204" pitchFamily="34" charset="-122"/>
                <a:ea typeface="微软雅黑" panose="020B0503020204020204" pitchFamily="34" charset="-122"/>
              </a:rPr>
              <a:t>平台的区别与特色；以及</a:t>
            </a:r>
            <a:r>
              <a:rPr lang="en-US" altLang="zh-CN" sz="1600" dirty="0">
                <a:solidFill>
                  <a:srgbClr val="445469"/>
                </a:solidFill>
                <a:latin typeface="微软雅黑" panose="020B0503020204020204" pitchFamily="34" charset="-122"/>
                <a:ea typeface="微软雅黑" panose="020B0503020204020204" pitchFamily="34" charset="-122"/>
              </a:rPr>
              <a:t>C2B</a:t>
            </a:r>
            <a:r>
              <a:rPr lang="zh-CN" altLang="zh-CN" sz="1600" dirty="0">
                <a:solidFill>
                  <a:srgbClr val="445469"/>
                </a:solidFill>
                <a:latin typeface="微软雅黑" panose="020B0503020204020204" pitchFamily="34" charset="-122"/>
                <a:ea typeface="微软雅黑" panose="020B0503020204020204" pitchFamily="34" charset="-122"/>
              </a:rPr>
              <a:t>电子商务未来发展趋势</a:t>
            </a:r>
            <a:r>
              <a:rPr lang="zh-CN" altLang="en-US" sz="1600" dirty="0">
                <a:solidFill>
                  <a:srgbClr val="445469"/>
                </a:solidFill>
                <a:latin typeface="微软雅黑" panose="020B0503020204020204" pitchFamily="34" charset="-122"/>
                <a:ea typeface="微软雅黑" panose="020B0503020204020204" pitchFamily="34" charset="-122"/>
              </a:rPr>
              <a:t>。</a:t>
            </a:r>
            <a:endParaRPr lang="en-US" altLang="zh-CN" sz="1600" dirty="0">
              <a:solidFill>
                <a:srgbClr val="445469"/>
              </a:solidFill>
              <a:latin typeface="微软雅黑" panose="020B0503020204020204" pitchFamily="34" charset="-122"/>
              <a:ea typeface="微软雅黑" panose="020B0503020204020204" pitchFamily="34" charset="-122"/>
            </a:endParaRPr>
          </a:p>
          <a:p>
            <a:pPr algn="just">
              <a:lnSpc>
                <a:spcPct val="150000"/>
              </a:lnSpc>
              <a:buNone/>
            </a:pPr>
            <a:r>
              <a:rPr lang="zh-CN" altLang="en-US" sz="1600" dirty="0">
                <a:solidFill>
                  <a:srgbClr val="445469"/>
                </a:solidFill>
                <a:latin typeface="微软雅黑" panose="020B0503020204020204" pitchFamily="34" charset="-122"/>
                <a:ea typeface="微软雅黑" panose="020B0503020204020204" pitchFamily="34" charset="-122"/>
              </a:rPr>
              <a:t>       最终形成的成果可以以右方表格的形式进行归纳记录。</a:t>
            </a:r>
            <a:endParaRPr lang="zh-CN" altLang="zh-CN" sz="1600" dirty="0">
              <a:solidFill>
                <a:srgbClr val="445469"/>
              </a:solidFill>
              <a:latin typeface="微软雅黑" panose="020B0503020204020204" pitchFamily="34" charset="-122"/>
              <a:ea typeface="微软雅黑" panose="020B0503020204020204" pitchFamily="34" charset="-122"/>
            </a:endParaRPr>
          </a:p>
        </p:txBody>
      </p:sp>
      <p:sp>
        <p:nvSpPr>
          <p:cNvPr id="40967" name="矩形 9"/>
          <p:cNvSpPr>
            <a:spLocks noChangeArrowheads="1"/>
          </p:cNvSpPr>
          <p:nvPr/>
        </p:nvSpPr>
        <p:spPr bwMode="auto">
          <a:xfrm>
            <a:off x="603250" y="1190625"/>
            <a:ext cx="4551363" cy="481013"/>
          </a:xfrm>
          <a:prstGeom prst="rect">
            <a:avLst/>
          </a:prstGeom>
          <a:solidFill>
            <a:srgbClr val="4886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0968" name="TextBox 13"/>
          <p:cNvSpPr txBox="1">
            <a:spLocks noChangeArrowheads="1"/>
          </p:cNvSpPr>
          <p:nvPr/>
        </p:nvSpPr>
        <p:spPr bwMode="auto">
          <a:xfrm>
            <a:off x="603250" y="1308100"/>
            <a:ext cx="45513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任务实施方法</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半闭框 4"/>
          <p:cNvSpPr>
            <a:spLocks/>
          </p:cNvSpPr>
          <p:nvPr/>
        </p:nvSpPr>
        <p:spPr bwMode="auto">
          <a:xfrm>
            <a:off x="6197196" y="1034462"/>
            <a:ext cx="433387" cy="411634"/>
          </a:xfrm>
          <a:custGeom>
            <a:avLst/>
            <a:gdLst>
              <a:gd name="T0" fmla="*/ 0 w 434745"/>
              <a:gd name="T1" fmla="*/ 0 h 340467"/>
              <a:gd name="T2" fmla="*/ 426660 w 434745"/>
              <a:gd name="T3" fmla="*/ 0 h 340467"/>
              <a:gd name="T4" fmla="*/ 308820 w 434745"/>
              <a:gd name="T5" fmla="*/ 92811 h 340467"/>
              <a:gd name="T6" fmla="*/ 111379 w 434745"/>
              <a:gd name="T7" fmla="*/ 92811 h 340467"/>
              <a:gd name="T8" fmla="*/ 111379 w 434745"/>
              <a:gd name="T9" fmla="*/ 248318 h 340467"/>
              <a:gd name="T10" fmla="*/ 0 w 434745"/>
              <a:gd name="T11" fmla="*/ 336039 h 340467"/>
              <a:gd name="T12" fmla="*/ 0 w 434745"/>
              <a:gd name="T13" fmla="*/ 0 h 3404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4745" h="340467">
                <a:moveTo>
                  <a:pt x="0" y="0"/>
                </a:moveTo>
                <a:lnTo>
                  <a:pt x="434745" y="0"/>
                </a:lnTo>
                <a:lnTo>
                  <a:pt x="314673" y="94034"/>
                </a:lnTo>
                <a:lnTo>
                  <a:pt x="113488" y="94034"/>
                </a:lnTo>
                <a:lnTo>
                  <a:pt x="113488" y="251590"/>
                </a:lnTo>
                <a:lnTo>
                  <a:pt x="0" y="340467"/>
                </a:lnTo>
                <a:lnTo>
                  <a:pt x="0" y="0"/>
                </a:lnTo>
                <a:close/>
              </a:path>
            </a:pathLst>
          </a:custGeom>
          <a:solidFill>
            <a:srgbClr val="1C4885"/>
          </a:solidFill>
          <a:ln>
            <a:noFill/>
          </a:ln>
          <a:scene3d>
            <a:camera prst="orthographicFront">
              <a:rot lat="0" lon="0" rev="0"/>
            </a:camera>
            <a:lightRig rig="threePt" dir="t"/>
          </a:scene3d>
          <a:sp3d/>
        </p:spPr>
        <p:txBody>
          <a:bodyPr anchor="ctr"/>
          <a:lstStyle/>
          <a:p>
            <a:pPr>
              <a:defRPr/>
            </a:pPr>
            <a:endParaRPr lang="zh-CN" altLang="en-US"/>
          </a:p>
        </p:txBody>
      </p:sp>
      <p:sp>
        <p:nvSpPr>
          <p:cNvPr id="11" name="半闭框 5"/>
          <p:cNvSpPr>
            <a:spLocks/>
          </p:cNvSpPr>
          <p:nvPr/>
        </p:nvSpPr>
        <p:spPr bwMode="auto">
          <a:xfrm>
            <a:off x="5998450" y="854842"/>
            <a:ext cx="563563" cy="536662"/>
          </a:xfrm>
          <a:custGeom>
            <a:avLst/>
            <a:gdLst>
              <a:gd name="T0" fmla="*/ 0 w 564153"/>
              <a:gd name="T1" fmla="*/ 0 h 441812"/>
              <a:gd name="T2" fmla="*/ 560622 w 564153"/>
              <a:gd name="T3" fmla="*/ 0 h 441812"/>
              <a:gd name="T4" fmla="*/ 405784 w 564153"/>
              <a:gd name="T5" fmla="*/ 123859 h 441812"/>
              <a:gd name="T6" fmla="*/ 146347 w 564153"/>
              <a:gd name="T7" fmla="*/ 123859 h 441812"/>
              <a:gd name="T8" fmla="*/ 146347 w 564153"/>
              <a:gd name="T9" fmla="*/ 331387 h 441812"/>
              <a:gd name="T10" fmla="*/ 0 w 564153"/>
              <a:gd name="T11" fmla="*/ 448453 h 441812"/>
              <a:gd name="T12" fmla="*/ 0 w 564153"/>
              <a:gd name="T13" fmla="*/ 0 h 4418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4153" h="441812">
                <a:moveTo>
                  <a:pt x="0" y="0"/>
                </a:moveTo>
                <a:lnTo>
                  <a:pt x="564153" y="0"/>
                </a:lnTo>
                <a:lnTo>
                  <a:pt x="408340" y="122024"/>
                </a:lnTo>
                <a:lnTo>
                  <a:pt x="147269" y="122024"/>
                </a:lnTo>
                <a:lnTo>
                  <a:pt x="147269" y="326479"/>
                </a:lnTo>
                <a:lnTo>
                  <a:pt x="0" y="441812"/>
                </a:lnTo>
                <a:lnTo>
                  <a:pt x="0" y="0"/>
                </a:lnTo>
                <a:close/>
              </a:path>
            </a:pathLst>
          </a:custGeom>
          <a:solidFill>
            <a:srgbClr val="ADBACA"/>
          </a:solidFill>
          <a:ln w="12700" cap="flat" cmpd="sng">
            <a:solidFill>
              <a:srgbClr val="ADBACA"/>
            </a:solidFill>
            <a:round/>
            <a:headEnd/>
            <a:tailEnd/>
          </a:ln>
          <a:scene3d>
            <a:camera prst="orthographicFront">
              <a:rot lat="0" lon="0" rev="0"/>
            </a:camera>
            <a:lightRig rig="threePt" dir="t"/>
          </a:scene3d>
          <a:sp3d/>
        </p:spPr>
        <p:txBody>
          <a:bodyPr anchor="ctr"/>
          <a:lstStyle/>
          <a:p>
            <a:pPr>
              <a:defRPr/>
            </a:pPr>
            <a:endParaRPr lang="zh-CN" altLang="en-US"/>
          </a:p>
        </p:txBody>
      </p:sp>
      <p:graphicFrame>
        <p:nvGraphicFramePr>
          <p:cNvPr id="3" name="表格 2"/>
          <p:cNvGraphicFramePr>
            <a:graphicFrameLocks noGrp="1"/>
          </p:cNvGraphicFramePr>
          <p:nvPr>
            <p:extLst>
              <p:ext uri="{D42A27DB-BD31-4B8C-83A1-F6EECF244321}">
                <p14:modId xmlns:p14="http://schemas.microsoft.com/office/powerpoint/2010/main" val="4190638086"/>
              </p:ext>
            </p:extLst>
          </p:nvPr>
        </p:nvGraphicFramePr>
        <p:xfrm>
          <a:off x="6413888" y="1240279"/>
          <a:ext cx="5183506" cy="2827176"/>
        </p:xfrm>
        <a:graphic>
          <a:graphicData uri="http://schemas.openxmlformats.org/drawingml/2006/table">
            <a:tbl>
              <a:tblPr firstRow="1" firstCol="1" lastRow="1" lastCol="1" bandRow="1" bandCol="1">
                <a:tableStyleId>{69012ECD-51FC-41F1-AA8D-1B2483CD663E}</a:tableStyleId>
              </a:tblPr>
              <a:tblGrid>
                <a:gridCol w="628356">
                  <a:extLst>
                    <a:ext uri="{9D8B030D-6E8A-4147-A177-3AD203B41FA5}">
                      <a16:colId xmlns:a16="http://schemas.microsoft.com/office/drawing/2014/main" val="20000"/>
                    </a:ext>
                  </a:extLst>
                </a:gridCol>
                <a:gridCol w="2027672">
                  <a:extLst>
                    <a:ext uri="{9D8B030D-6E8A-4147-A177-3AD203B41FA5}">
                      <a16:colId xmlns:a16="http://schemas.microsoft.com/office/drawing/2014/main" val="20001"/>
                    </a:ext>
                  </a:extLst>
                </a:gridCol>
                <a:gridCol w="993160">
                  <a:extLst>
                    <a:ext uri="{9D8B030D-6E8A-4147-A177-3AD203B41FA5}">
                      <a16:colId xmlns:a16="http://schemas.microsoft.com/office/drawing/2014/main" val="20002"/>
                    </a:ext>
                  </a:extLst>
                </a:gridCol>
                <a:gridCol w="993160">
                  <a:extLst>
                    <a:ext uri="{9D8B030D-6E8A-4147-A177-3AD203B41FA5}">
                      <a16:colId xmlns:a16="http://schemas.microsoft.com/office/drawing/2014/main" val="20003"/>
                    </a:ext>
                  </a:extLst>
                </a:gridCol>
                <a:gridCol w="541158">
                  <a:extLst>
                    <a:ext uri="{9D8B030D-6E8A-4147-A177-3AD203B41FA5}">
                      <a16:colId xmlns:a16="http://schemas.microsoft.com/office/drawing/2014/main" val="20004"/>
                    </a:ext>
                  </a:extLst>
                </a:gridCol>
              </a:tblGrid>
              <a:tr h="269584">
                <a:tc>
                  <a:txBody>
                    <a:bodyPr/>
                    <a:lstStyle/>
                    <a:p>
                      <a:pPr algn="ctr">
                        <a:lnSpc>
                          <a:spcPts val="1400"/>
                        </a:lnSpc>
                        <a:spcAft>
                          <a:spcPts val="0"/>
                        </a:spcAft>
                      </a:pPr>
                      <a:r>
                        <a:rPr lang="zh-CN" sz="1200" kern="100" dirty="0">
                          <a:effectLst/>
                        </a:rPr>
                        <a:t>序</a:t>
                      </a:r>
                      <a:r>
                        <a:rPr lang="en-US" sz="1200" kern="100" dirty="0">
                          <a:effectLst/>
                        </a:rPr>
                        <a:t>    </a:t>
                      </a:r>
                      <a:r>
                        <a:rPr lang="zh-CN" sz="1200" kern="100" dirty="0">
                          <a:effectLst/>
                        </a:rPr>
                        <a:t>号</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200" kern="100">
                          <a:effectLst/>
                        </a:rPr>
                        <a:t>主</a:t>
                      </a:r>
                      <a:r>
                        <a:rPr lang="en-US" sz="1200" kern="100">
                          <a:effectLst/>
                        </a:rPr>
                        <a:t>    </a:t>
                      </a:r>
                      <a:r>
                        <a:rPr lang="zh-CN" sz="1200" kern="100">
                          <a:effectLst/>
                        </a:rPr>
                        <a:t>题</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gridSpan="3">
                  <a:txBody>
                    <a:bodyPr/>
                    <a:lstStyle/>
                    <a:p>
                      <a:pPr algn="ctr">
                        <a:lnSpc>
                          <a:spcPts val="1400"/>
                        </a:lnSpc>
                        <a:spcAft>
                          <a:spcPts val="0"/>
                        </a:spcAft>
                      </a:pPr>
                      <a:r>
                        <a:rPr lang="zh-CN" sz="1200" kern="100">
                          <a:effectLst/>
                        </a:rPr>
                        <a:t>自 我 认 知</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269584">
                <a:tc>
                  <a:txBody>
                    <a:bodyPr/>
                    <a:lstStyle/>
                    <a:p>
                      <a:pPr algn="ctr">
                        <a:lnSpc>
                          <a:spcPts val="1400"/>
                        </a:lnSpc>
                        <a:spcAft>
                          <a:spcPts val="0"/>
                        </a:spcAft>
                      </a:pPr>
                      <a:r>
                        <a:rPr lang="en-US" sz="1200" b="0" kern="100" dirty="0">
                          <a:effectLst/>
                        </a:rPr>
                        <a:t>1</a:t>
                      </a:r>
                      <a:endParaRPr lang="zh-CN" sz="12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95250" algn="just">
                        <a:lnSpc>
                          <a:spcPts val="1400"/>
                        </a:lnSpc>
                        <a:spcAft>
                          <a:spcPts val="0"/>
                        </a:spcAft>
                      </a:pPr>
                      <a:r>
                        <a:rPr lang="en-US" sz="1200" b="0" kern="1050">
                          <a:effectLst/>
                        </a:rPr>
                        <a:t>C2B</a:t>
                      </a:r>
                      <a:r>
                        <a:rPr lang="zh-CN" sz="1200" b="0" kern="100">
                          <a:effectLst/>
                        </a:rPr>
                        <a:t>电子商务内涵</a:t>
                      </a:r>
                      <a:endParaRPr lang="zh-CN" sz="1200" b="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gridSpan="3">
                  <a:txBody>
                    <a:bodyPr/>
                    <a:lstStyle/>
                    <a:p>
                      <a:pPr algn="ctr">
                        <a:lnSpc>
                          <a:spcPts val="1400"/>
                        </a:lnSpc>
                        <a:spcAft>
                          <a:spcPts val="0"/>
                        </a:spcAft>
                      </a:pPr>
                      <a:r>
                        <a:rPr lang="en-US" sz="1200" b="0" kern="100">
                          <a:effectLst/>
                        </a:rPr>
                        <a:t> </a:t>
                      </a:r>
                      <a:endParaRPr lang="zh-CN" sz="1200" b="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269584">
                <a:tc rowSpan="2">
                  <a:txBody>
                    <a:bodyPr/>
                    <a:lstStyle/>
                    <a:p>
                      <a:pPr algn="ctr">
                        <a:lnSpc>
                          <a:spcPts val="1400"/>
                        </a:lnSpc>
                        <a:spcAft>
                          <a:spcPts val="0"/>
                        </a:spcAft>
                      </a:pPr>
                      <a:r>
                        <a:rPr lang="en-US" sz="1200" b="0" kern="100" dirty="0">
                          <a:effectLst/>
                        </a:rPr>
                        <a:t>2</a:t>
                      </a:r>
                      <a:endParaRPr lang="zh-CN" sz="12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rowSpan="2">
                  <a:txBody>
                    <a:bodyPr/>
                    <a:lstStyle/>
                    <a:p>
                      <a:pPr indent="95250" algn="just">
                        <a:lnSpc>
                          <a:spcPts val="1400"/>
                        </a:lnSpc>
                        <a:spcAft>
                          <a:spcPts val="0"/>
                        </a:spcAft>
                      </a:pPr>
                      <a:r>
                        <a:rPr lang="zh-CN" sz="1200" b="0" kern="100" dirty="0">
                          <a:effectLst/>
                        </a:rPr>
                        <a:t>知名</a:t>
                      </a:r>
                      <a:r>
                        <a:rPr lang="en-US" sz="1200" b="0" kern="1050" dirty="0">
                          <a:effectLst/>
                        </a:rPr>
                        <a:t>C2B</a:t>
                      </a:r>
                      <a:r>
                        <a:rPr lang="zh-CN" sz="1200" b="0" kern="100" dirty="0">
                          <a:effectLst/>
                        </a:rPr>
                        <a:t>电子商务平台功能架构与核心功能</a:t>
                      </a:r>
                      <a:endParaRPr lang="zh-CN" sz="12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200" b="0" kern="100">
                          <a:effectLst/>
                        </a:rPr>
                        <a:t>聚划算</a:t>
                      </a:r>
                      <a:endParaRPr lang="zh-CN" sz="1200" b="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200" b="0" kern="100">
                          <a:effectLst/>
                        </a:rPr>
                        <a:t>Priceline</a:t>
                      </a:r>
                      <a:endParaRPr lang="zh-CN" sz="1200" b="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200" b="0" kern="100">
                          <a:effectLst/>
                        </a:rPr>
                        <a:t>……</a:t>
                      </a:r>
                      <a:endParaRPr lang="zh-CN" sz="1200" b="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56219">
                <a:tc vMerge="1">
                  <a:txBody>
                    <a:bodyPr/>
                    <a:lstStyle/>
                    <a:p>
                      <a:endParaRPr lang="zh-CN" altLang="en-US"/>
                    </a:p>
                  </a:txBody>
                  <a:tcPr/>
                </a:tc>
                <a:tc vMerge="1">
                  <a:txBody>
                    <a:bodyPr/>
                    <a:lstStyle/>
                    <a:p>
                      <a:endParaRPr lang="zh-CN" altLang="en-US"/>
                    </a:p>
                  </a:txBody>
                  <a:tcPr/>
                </a:tc>
                <a:tc>
                  <a:txBody>
                    <a:bodyPr/>
                    <a:lstStyle/>
                    <a:p>
                      <a:pPr algn="ctr">
                        <a:lnSpc>
                          <a:spcPts val="1400"/>
                        </a:lnSpc>
                        <a:spcAft>
                          <a:spcPts val="0"/>
                        </a:spcAft>
                      </a:pPr>
                      <a:r>
                        <a:rPr lang="en-US" sz="1200" b="0" kern="100">
                          <a:effectLst/>
                        </a:rPr>
                        <a:t> </a:t>
                      </a:r>
                      <a:endParaRPr lang="zh-CN" sz="1200" b="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200" b="0" kern="100">
                          <a:effectLst/>
                        </a:rPr>
                        <a:t> </a:t>
                      </a:r>
                      <a:endParaRPr lang="zh-CN" sz="1200" b="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200" b="0" kern="100">
                          <a:effectLst/>
                        </a:rPr>
                        <a:t> </a:t>
                      </a:r>
                      <a:endParaRPr lang="zh-CN" sz="1200" b="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69584">
                <a:tc rowSpan="2">
                  <a:txBody>
                    <a:bodyPr/>
                    <a:lstStyle/>
                    <a:p>
                      <a:pPr algn="ctr">
                        <a:lnSpc>
                          <a:spcPts val="1400"/>
                        </a:lnSpc>
                        <a:spcAft>
                          <a:spcPts val="0"/>
                        </a:spcAft>
                      </a:pPr>
                      <a:r>
                        <a:rPr lang="en-US" sz="1200" b="0" kern="100">
                          <a:effectLst/>
                        </a:rPr>
                        <a:t>3</a:t>
                      </a:r>
                      <a:endParaRPr lang="zh-CN" sz="1200" b="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rowSpan="2">
                  <a:txBody>
                    <a:bodyPr/>
                    <a:lstStyle/>
                    <a:p>
                      <a:pPr indent="95250" algn="just">
                        <a:lnSpc>
                          <a:spcPts val="1400"/>
                        </a:lnSpc>
                        <a:spcAft>
                          <a:spcPts val="0"/>
                        </a:spcAft>
                      </a:pPr>
                      <a:r>
                        <a:rPr lang="zh-CN" sz="1200" b="0" kern="100" dirty="0">
                          <a:effectLst/>
                        </a:rPr>
                        <a:t>知名</a:t>
                      </a:r>
                      <a:r>
                        <a:rPr lang="en-US" sz="1200" b="0" kern="1050" dirty="0">
                          <a:effectLst/>
                        </a:rPr>
                        <a:t>C2B</a:t>
                      </a:r>
                      <a:r>
                        <a:rPr lang="zh-CN" sz="1200" b="0" kern="100" dirty="0">
                          <a:effectLst/>
                        </a:rPr>
                        <a:t>电子商务平台业务流程</a:t>
                      </a:r>
                      <a:endParaRPr lang="zh-CN" sz="12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200" b="0" kern="100" dirty="0">
                          <a:effectLst/>
                        </a:rPr>
                        <a:t>聚划算</a:t>
                      </a:r>
                      <a:endParaRPr lang="zh-CN" sz="12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200" b="0" kern="100">
                          <a:effectLst/>
                        </a:rPr>
                        <a:t>Priceline</a:t>
                      </a:r>
                      <a:endParaRPr lang="zh-CN" sz="1200" b="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200" b="0" kern="100">
                          <a:effectLst/>
                        </a:rPr>
                        <a:t>……</a:t>
                      </a:r>
                      <a:endParaRPr lang="zh-CN" sz="1200" b="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69584">
                <a:tc vMerge="1">
                  <a:txBody>
                    <a:bodyPr/>
                    <a:lstStyle/>
                    <a:p>
                      <a:endParaRPr lang="zh-CN" altLang="en-US"/>
                    </a:p>
                  </a:txBody>
                  <a:tcPr/>
                </a:tc>
                <a:tc vMerge="1">
                  <a:txBody>
                    <a:bodyPr/>
                    <a:lstStyle/>
                    <a:p>
                      <a:endParaRPr lang="zh-CN" altLang="en-US"/>
                    </a:p>
                  </a:txBody>
                  <a:tcPr/>
                </a:tc>
                <a:tc>
                  <a:txBody>
                    <a:bodyPr/>
                    <a:lstStyle/>
                    <a:p>
                      <a:pPr algn="ctr">
                        <a:lnSpc>
                          <a:spcPts val="1400"/>
                        </a:lnSpc>
                        <a:spcAft>
                          <a:spcPts val="0"/>
                        </a:spcAft>
                      </a:pPr>
                      <a:r>
                        <a:rPr lang="en-US" sz="1200" b="0" kern="100" dirty="0">
                          <a:effectLst/>
                        </a:rPr>
                        <a:t> </a:t>
                      </a:r>
                      <a:endParaRPr lang="zh-CN" sz="12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200" b="0" kern="100">
                          <a:effectLst/>
                        </a:rPr>
                        <a:t> </a:t>
                      </a:r>
                      <a:endParaRPr lang="zh-CN" sz="1200" b="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200" b="0" kern="100">
                          <a:effectLst/>
                        </a:rPr>
                        <a:t> </a:t>
                      </a:r>
                      <a:endParaRPr lang="zh-CN" sz="1200" b="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69584">
                <a:tc rowSpan="2">
                  <a:txBody>
                    <a:bodyPr/>
                    <a:lstStyle/>
                    <a:p>
                      <a:pPr algn="ctr">
                        <a:lnSpc>
                          <a:spcPts val="1400"/>
                        </a:lnSpc>
                        <a:spcAft>
                          <a:spcPts val="0"/>
                        </a:spcAft>
                      </a:pPr>
                      <a:r>
                        <a:rPr lang="en-US" sz="1200" b="0" kern="100">
                          <a:effectLst/>
                        </a:rPr>
                        <a:t>4</a:t>
                      </a:r>
                      <a:endParaRPr lang="zh-CN" sz="1200" b="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rowSpan="2">
                  <a:txBody>
                    <a:bodyPr/>
                    <a:lstStyle/>
                    <a:p>
                      <a:pPr indent="95250" algn="just">
                        <a:lnSpc>
                          <a:spcPts val="1400"/>
                        </a:lnSpc>
                        <a:spcAft>
                          <a:spcPts val="0"/>
                        </a:spcAft>
                      </a:pPr>
                      <a:r>
                        <a:rPr lang="zh-CN" sz="1200" b="0" kern="100" dirty="0">
                          <a:effectLst/>
                        </a:rPr>
                        <a:t>知名</a:t>
                      </a:r>
                      <a:r>
                        <a:rPr lang="en-US" sz="1200" b="0" kern="1050" dirty="0">
                          <a:effectLst/>
                        </a:rPr>
                        <a:t>C2B</a:t>
                      </a:r>
                      <a:r>
                        <a:rPr lang="zh-CN" sz="1200" b="0" kern="100" dirty="0">
                          <a:effectLst/>
                        </a:rPr>
                        <a:t>电子商务平台核心赢利模式</a:t>
                      </a:r>
                      <a:endParaRPr lang="zh-CN" sz="12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200" b="0" kern="100" dirty="0">
                          <a:effectLst/>
                        </a:rPr>
                        <a:t>聚划算</a:t>
                      </a:r>
                      <a:endParaRPr lang="zh-CN" sz="12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200" b="0" kern="100">
                          <a:effectLst/>
                        </a:rPr>
                        <a:t>Priceline</a:t>
                      </a:r>
                      <a:endParaRPr lang="zh-CN" sz="1200" b="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200" b="0" kern="100">
                          <a:effectLst/>
                        </a:rPr>
                        <a:t>……</a:t>
                      </a:r>
                      <a:endParaRPr lang="zh-CN" sz="1200" b="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269584">
                <a:tc vMerge="1">
                  <a:txBody>
                    <a:bodyPr/>
                    <a:lstStyle/>
                    <a:p>
                      <a:endParaRPr lang="zh-CN" altLang="en-US"/>
                    </a:p>
                  </a:txBody>
                  <a:tcPr/>
                </a:tc>
                <a:tc vMerge="1">
                  <a:txBody>
                    <a:bodyPr/>
                    <a:lstStyle/>
                    <a:p>
                      <a:endParaRPr lang="zh-CN" altLang="en-US"/>
                    </a:p>
                  </a:txBody>
                  <a:tcPr/>
                </a:tc>
                <a:tc>
                  <a:txBody>
                    <a:bodyPr/>
                    <a:lstStyle/>
                    <a:p>
                      <a:pPr algn="ctr">
                        <a:lnSpc>
                          <a:spcPts val="1400"/>
                        </a:lnSpc>
                        <a:spcAft>
                          <a:spcPts val="0"/>
                        </a:spcAft>
                      </a:pPr>
                      <a:r>
                        <a:rPr lang="en-US" sz="1200" b="0" kern="100" dirty="0">
                          <a:effectLst/>
                        </a:rPr>
                        <a:t> </a:t>
                      </a:r>
                      <a:endParaRPr lang="zh-CN" sz="12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200" b="0" kern="100" dirty="0">
                          <a:effectLst/>
                        </a:rPr>
                        <a:t> </a:t>
                      </a:r>
                      <a:endParaRPr lang="zh-CN" sz="12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200" b="0" kern="100">
                          <a:effectLst/>
                        </a:rPr>
                        <a:t> </a:t>
                      </a:r>
                      <a:endParaRPr lang="zh-CN" sz="1200" b="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483869">
                <a:tc>
                  <a:txBody>
                    <a:bodyPr/>
                    <a:lstStyle/>
                    <a:p>
                      <a:pPr algn="ctr">
                        <a:lnSpc>
                          <a:spcPts val="1400"/>
                        </a:lnSpc>
                        <a:spcAft>
                          <a:spcPts val="0"/>
                        </a:spcAft>
                      </a:pPr>
                      <a:r>
                        <a:rPr lang="en-US" sz="1200" b="0" kern="100">
                          <a:effectLst/>
                        </a:rPr>
                        <a:t>5</a:t>
                      </a:r>
                      <a:endParaRPr lang="zh-CN" sz="1200" b="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95250" algn="just">
                        <a:lnSpc>
                          <a:spcPts val="1400"/>
                        </a:lnSpc>
                        <a:spcAft>
                          <a:spcPts val="0"/>
                        </a:spcAft>
                      </a:pPr>
                      <a:r>
                        <a:rPr lang="en-US" sz="1200" b="0" kern="1050">
                          <a:effectLst/>
                        </a:rPr>
                        <a:t>C2B</a:t>
                      </a:r>
                      <a:r>
                        <a:rPr lang="zh-CN" sz="1200" b="0" kern="100">
                          <a:effectLst/>
                        </a:rPr>
                        <a:t>电子商务未来发展趋势</a:t>
                      </a:r>
                      <a:endParaRPr lang="zh-CN" sz="1200" b="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gridSpan="3">
                  <a:txBody>
                    <a:bodyPr/>
                    <a:lstStyle/>
                    <a:p>
                      <a:pPr algn="ctr">
                        <a:lnSpc>
                          <a:spcPts val="1400"/>
                        </a:lnSpc>
                        <a:spcAft>
                          <a:spcPts val="0"/>
                        </a:spcAft>
                      </a:pPr>
                      <a:r>
                        <a:rPr lang="en-US" sz="1200" b="0" kern="100" dirty="0">
                          <a:effectLst/>
                        </a:rPr>
                        <a:t> </a:t>
                      </a:r>
                      <a:endParaRPr lang="zh-CN" sz="12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graphicFrame>
        <p:nvGraphicFramePr>
          <p:cNvPr id="4" name="表格 3"/>
          <p:cNvGraphicFramePr>
            <a:graphicFrameLocks noGrp="1"/>
          </p:cNvGraphicFramePr>
          <p:nvPr>
            <p:extLst>
              <p:ext uri="{D42A27DB-BD31-4B8C-83A1-F6EECF244321}">
                <p14:modId xmlns:p14="http://schemas.microsoft.com/office/powerpoint/2010/main" val="4284907940"/>
              </p:ext>
            </p:extLst>
          </p:nvPr>
        </p:nvGraphicFramePr>
        <p:xfrm>
          <a:off x="6413889" y="4163252"/>
          <a:ext cx="5183505" cy="2191443"/>
        </p:xfrm>
        <a:graphic>
          <a:graphicData uri="http://schemas.openxmlformats.org/drawingml/2006/table">
            <a:tbl>
              <a:tblPr firstRow="1" firstCol="1" lastRow="1" lastCol="1" bandRow="1" bandCol="1">
                <a:tableStyleId>{69012ECD-51FC-41F1-AA8D-1B2483CD663E}</a:tableStyleId>
              </a:tblPr>
              <a:tblGrid>
                <a:gridCol w="634461">
                  <a:extLst>
                    <a:ext uri="{9D8B030D-6E8A-4147-A177-3AD203B41FA5}">
                      <a16:colId xmlns:a16="http://schemas.microsoft.com/office/drawing/2014/main" val="20000"/>
                    </a:ext>
                  </a:extLst>
                </a:gridCol>
                <a:gridCol w="1382959">
                  <a:extLst>
                    <a:ext uri="{9D8B030D-6E8A-4147-A177-3AD203B41FA5}">
                      <a16:colId xmlns:a16="http://schemas.microsoft.com/office/drawing/2014/main" val="20001"/>
                    </a:ext>
                  </a:extLst>
                </a:gridCol>
                <a:gridCol w="1050178">
                  <a:extLst>
                    <a:ext uri="{9D8B030D-6E8A-4147-A177-3AD203B41FA5}">
                      <a16:colId xmlns:a16="http://schemas.microsoft.com/office/drawing/2014/main" val="20002"/>
                    </a:ext>
                  </a:extLst>
                </a:gridCol>
                <a:gridCol w="1065729">
                  <a:extLst>
                    <a:ext uri="{9D8B030D-6E8A-4147-A177-3AD203B41FA5}">
                      <a16:colId xmlns:a16="http://schemas.microsoft.com/office/drawing/2014/main" val="20003"/>
                    </a:ext>
                  </a:extLst>
                </a:gridCol>
                <a:gridCol w="1050178">
                  <a:extLst>
                    <a:ext uri="{9D8B030D-6E8A-4147-A177-3AD203B41FA5}">
                      <a16:colId xmlns:a16="http://schemas.microsoft.com/office/drawing/2014/main" val="20004"/>
                    </a:ext>
                  </a:extLst>
                </a:gridCol>
              </a:tblGrid>
              <a:tr h="281139">
                <a:tc>
                  <a:txBody>
                    <a:bodyPr/>
                    <a:lstStyle/>
                    <a:p>
                      <a:pPr algn="ctr">
                        <a:lnSpc>
                          <a:spcPts val="1400"/>
                        </a:lnSpc>
                        <a:spcAft>
                          <a:spcPts val="0"/>
                        </a:spcAft>
                      </a:pPr>
                      <a:r>
                        <a:rPr lang="zh-CN" sz="1200" kern="100" dirty="0">
                          <a:effectLst/>
                        </a:rPr>
                        <a:t>序</a:t>
                      </a:r>
                      <a:r>
                        <a:rPr lang="en-US" sz="1200" kern="100" dirty="0">
                          <a:effectLst/>
                        </a:rPr>
                        <a:t>    </a:t>
                      </a:r>
                      <a:r>
                        <a:rPr lang="zh-CN" sz="1200" kern="100" dirty="0">
                          <a:effectLst/>
                        </a:rPr>
                        <a:t>号</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200" kern="100">
                          <a:effectLst/>
                        </a:rPr>
                        <a:t>问</a:t>
                      </a:r>
                      <a:r>
                        <a:rPr lang="en-US" sz="1200" kern="100">
                          <a:effectLst/>
                        </a:rPr>
                        <a:t>    </a:t>
                      </a:r>
                      <a:r>
                        <a:rPr lang="zh-CN" sz="1200" kern="100">
                          <a:effectLst/>
                        </a:rPr>
                        <a:t>题</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200" kern="100">
                          <a:effectLst/>
                        </a:rPr>
                        <a:t>聚</a:t>
                      </a:r>
                      <a:r>
                        <a:rPr lang="en-US" sz="1200" kern="100">
                          <a:effectLst/>
                        </a:rPr>
                        <a:t>  </a:t>
                      </a:r>
                      <a:r>
                        <a:rPr lang="zh-CN" sz="1200" kern="100">
                          <a:effectLst/>
                        </a:rPr>
                        <a:t>划</a:t>
                      </a:r>
                      <a:r>
                        <a:rPr lang="en-US" sz="1200" kern="100">
                          <a:effectLst/>
                        </a:rPr>
                        <a:t>  </a:t>
                      </a:r>
                      <a:r>
                        <a:rPr lang="zh-CN" sz="1200" kern="100">
                          <a:effectLst/>
                        </a:rPr>
                        <a:t>算</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200" kern="100">
                          <a:effectLst/>
                        </a:rPr>
                        <a:t>Priceline</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zh-CN" sz="1200" kern="100">
                          <a:effectLst/>
                        </a:rPr>
                        <a:t>……</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81139">
                <a:tc>
                  <a:txBody>
                    <a:bodyPr/>
                    <a:lstStyle/>
                    <a:p>
                      <a:pPr algn="ctr">
                        <a:lnSpc>
                          <a:spcPts val="1400"/>
                        </a:lnSpc>
                        <a:spcAft>
                          <a:spcPts val="0"/>
                        </a:spcAft>
                      </a:pPr>
                      <a:r>
                        <a:rPr lang="en-US" sz="1200" b="0" kern="100" dirty="0">
                          <a:effectLst/>
                        </a:rPr>
                        <a:t>1</a:t>
                      </a:r>
                      <a:endParaRPr lang="zh-CN" sz="12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just">
                        <a:lnSpc>
                          <a:spcPts val="1400"/>
                        </a:lnSpc>
                        <a:spcAft>
                          <a:spcPts val="0"/>
                        </a:spcAft>
                      </a:pPr>
                      <a:r>
                        <a:rPr lang="zh-CN" sz="1200" b="0" kern="100" dirty="0">
                          <a:effectLst/>
                        </a:rPr>
                        <a:t>创建时间</a:t>
                      </a:r>
                      <a:endParaRPr lang="zh-CN" sz="12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200" kern="100">
                          <a:effectLst/>
                        </a:rPr>
                        <a:t> </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200" kern="100">
                          <a:effectLst/>
                        </a:rPr>
                        <a:t> </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200" kern="100">
                          <a:effectLst/>
                        </a:rPr>
                        <a:t> </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504609">
                <a:tc>
                  <a:txBody>
                    <a:bodyPr/>
                    <a:lstStyle/>
                    <a:p>
                      <a:pPr algn="ctr">
                        <a:lnSpc>
                          <a:spcPts val="1400"/>
                        </a:lnSpc>
                        <a:spcAft>
                          <a:spcPts val="0"/>
                        </a:spcAft>
                      </a:pPr>
                      <a:r>
                        <a:rPr lang="en-US" sz="1200" b="0" kern="100" dirty="0">
                          <a:effectLst/>
                        </a:rPr>
                        <a:t>2</a:t>
                      </a:r>
                      <a:endParaRPr lang="zh-CN" sz="12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just">
                        <a:lnSpc>
                          <a:spcPts val="1400"/>
                        </a:lnSpc>
                        <a:spcAft>
                          <a:spcPts val="0"/>
                        </a:spcAft>
                      </a:pPr>
                      <a:r>
                        <a:rPr lang="zh-CN" sz="1200" b="0" kern="100" dirty="0">
                          <a:effectLst/>
                        </a:rPr>
                        <a:t>上一统计年度市场份额占比</a:t>
                      </a:r>
                      <a:endParaRPr lang="zh-CN" sz="12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200" kern="100">
                          <a:effectLst/>
                        </a:rPr>
                        <a:t> </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200" kern="100">
                          <a:effectLst/>
                        </a:rPr>
                        <a:t> </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200" kern="100">
                          <a:effectLst/>
                        </a:rPr>
                        <a:t> </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81139">
                <a:tc>
                  <a:txBody>
                    <a:bodyPr/>
                    <a:lstStyle/>
                    <a:p>
                      <a:pPr algn="ctr">
                        <a:lnSpc>
                          <a:spcPts val="1400"/>
                        </a:lnSpc>
                        <a:spcAft>
                          <a:spcPts val="0"/>
                        </a:spcAft>
                      </a:pPr>
                      <a:r>
                        <a:rPr lang="en-US" sz="1200" b="0" kern="100">
                          <a:effectLst/>
                        </a:rPr>
                        <a:t>3</a:t>
                      </a:r>
                      <a:endParaRPr lang="zh-CN" sz="1200" b="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just">
                        <a:lnSpc>
                          <a:spcPts val="1400"/>
                        </a:lnSpc>
                        <a:spcAft>
                          <a:spcPts val="0"/>
                        </a:spcAft>
                      </a:pPr>
                      <a:r>
                        <a:rPr lang="zh-CN" sz="1200" b="0" kern="100" dirty="0">
                          <a:effectLst/>
                        </a:rPr>
                        <a:t>主营类目区别</a:t>
                      </a:r>
                      <a:endParaRPr lang="zh-CN" sz="12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200" kern="100">
                          <a:effectLst/>
                        </a:rPr>
                        <a:t> </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200" kern="100">
                          <a:effectLst/>
                        </a:rPr>
                        <a:t> </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200" kern="100">
                          <a:effectLst/>
                        </a:rPr>
                        <a:t> </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81139">
                <a:tc>
                  <a:txBody>
                    <a:bodyPr/>
                    <a:lstStyle/>
                    <a:p>
                      <a:pPr algn="ctr">
                        <a:lnSpc>
                          <a:spcPts val="1400"/>
                        </a:lnSpc>
                        <a:spcAft>
                          <a:spcPts val="0"/>
                        </a:spcAft>
                      </a:pPr>
                      <a:r>
                        <a:rPr lang="en-US" sz="1200" b="0" kern="100">
                          <a:effectLst/>
                        </a:rPr>
                        <a:t>4</a:t>
                      </a:r>
                      <a:endParaRPr lang="zh-CN" sz="1200" b="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just">
                        <a:lnSpc>
                          <a:spcPts val="1400"/>
                        </a:lnSpc>
                        <a:spcAft>
                          <a:spcPts val="0"/>
                        </a:spcAft>
                      </a:pPr>
                      <a:r>
                        <a:rPr lang="zh-CN" sz="1200" b="0" kern="100" dirty="0">
                          <a:effectLst/>
                        </a:rPr>
                        <a:t>定制模式区别</a:t>
                      </a:r>
                      <a:endParaRPr lang="zh-CN" sz="12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200" kern="100">
                          <a:effectLst/>
                        </a:rPr>
                        <a:t> </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200" kern="100">
                          <a:effectLst/>
                        </a:rPr>
                        <a:t> </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200" kern="100">
                          <a:effectLst/>
                        </a:rPr>
                        <a:t> </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81139">
                <a:tc>
                  <a:txBody>
                    <a:bodyPr/>
                    <a:lstStyle/>
                    <a:p>
                      <a:pPr algn="ctr">
                        <a:lnSpc>
                          <a:spcPts val="1400"/>
                        </a:lnSpc>
                        <a:spcAft>
                          <a:spcPts val="0"/>
                        </a:spcAft>
                      </a:pPr>
                      <a:r>
                        <a:rPr lang="en-US" sz="1200" b="0" kern="100">
                          <a:effectLst/>
                        </a:rPr>
                        <a:t>5</a:t>
                      </a:r>
                      <a:endParaRPr lang="zh-CN" sz="1200" b="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just">
                        <a:lnSpc>
                          <a:spcPts val="1400"/>
                        </a:lnSpc>
                        <a:spcAft>
                          <a:spcPts val="0"/>
                        </a:spcAft>
                      </a:pPr>
                      <a:r>
                        <a:rPr lang="zh-CN" sz="1200" b="0" kern="100" dirty="0">
                          <a:effectLst/>
                        </a:rPr>
                        <a:t>售后服务区别</a:t>
                      </a:r>
                      <a:endParaRPr lang="zh-CN" sz="12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200" kern="100">
                          <a:effectLst/>
                        </a:rPr>
                        <a:t> </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200" kern="100">
                          <a:effectLst/>
                        </a:rPr>
                        <a:t> </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200" kern="100">
                          <a:effectLst/>
                        </a:rPr>
                        <a:t> </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81139">
                <a:tc>
                  <a:txBody>
                    <a:bodyPr/>
                    <a:lstStyle/>
                    <a:p>
                      <a:pPr algn="ctr">
                        <a:lnSpc>
                          <a:spcPts val="1400"/>
                        </a:lnSpc>
                        <a:spcAft>
                          <a:spcPts val="0"/>
                        </a:spcAft>
                      </a:pPr>
                      <a:r>
                        <a:rPr lang="en-US" sz="1200" b="0" kern="100">
                          <a:effectLst/>
                        </a:rPr>
                        <a:t>6</a:t>
                      </a:r>
                      <a:endParaRPr lang="zh-CN" sz="1200" b="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just">
                        <a:lnSpc>
                          <a:spcPts val="1400"/>
                        </a:lnSpc>
                        <a:spcAft>
                          <a:spcPts val="0"/>
                        </a:spcAft>
                      </a:pPr>
                      <a:r>
                        <a:rPr lang="zh-CN" sz="1200" b="0" kern="100" dirty="0">
                          <a:effectLst/>
                        </a:rPr>
                        <a:t>购物流程设计比较</a:t>
                      </a:r>
                      <a:endParaRPr lang="zh-CN" sz="12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200" kern="100">
                          <a:effectLst/>
                        </a:rPr>
                        <a:t> </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200" kern="100">
                          <a:effectLst/>
                        </a:rPr>
                        <a:t> </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ts val="1400"/>
                        </a:lnSpc>
                        <a:spcAft>
                          <a:spcPts val="0"/>
                        </a:spcAft>
                      </a:pPr>
                      <a:r>
                        <a:rPr lang="en-US" sz="1200" kern="100" dirty="0">
                          <a:effectLst/>
                        </a:rPr>
                        <a:t> </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文本框 10"/>
          <p:cNvSpPr txBox="1">
            <a:spLocks noChangeArrowheads="1"/>
          </p:cNvSpPr>
          <p:nvPr/>
        </p:nvSpPr>
        <p:spPr bwMode="auto">
          <a:xfrm>
            <a:off x="174625" y="220663"/>
            <a:ext cx="11210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zh-CN" altLang="en-US" sz="2400" b="1" dirty="0">
                <a:latin typeface="微软雅黑" panose="020B0503020204020204" pitchFamily="34" charset="-122"/>
                <a:ea typeface="微软雅黑" panose="020B0503020204020204" pitchFamily="34" charset="-122"/>
                <a:sym typeface="Arial" panose="020B0604020202020204" pitchFamily="34" charset="0"/>
              </a:rPr>
              <a:t>任务拓展：</a:t>
            </a:r>
            <a:r>
              <a:rPr lang="en-US" altLang="zh-CN" sz="2400" b="1" dirty="0">
                <a:latin typeface="微软雅黑" panose="020B0503020204020204" pitchFamily="34" charset="-122"/>
                <a:ea typeface="微软雅黑" panose="020B0503020204020204" pitchFamily="34" charset="-122"/>
                <a:sym typeface="Arial" panose="020B0604020202020204" pitchFamily="34" charset="0"/>
              </a:rPr>
              <a:t>C2B</a:t>
            </a:r>
            <a:r>
              <a:rPr lang="zh-CN" altLang="en-US" sz="2400" b="1" dirty="0">
                <a:latin typeface="微软雅黑" panose="020B0503020204020204" pitchFamily="34" charset="-122"/>
                <a:ea typeface="微软雅黑" panose="020B0503020204020204" pitchFamily="34" charset="-122"/>
                <a:sym typeface="Arial" panose="020B0604020202020204" pitchFamily="34" charset="0"/>
              </a:rPr>
              <a:t>电子商务模式分析</a:t>
            </a:r>
            <a:endParaRPr lang="zh-CN" altLang="en-US" sz="2400" b="1" dirty="0">
              <a:latin typeface="微软雅黑" panose="020B0503020204020204" pitchFamily="34" charset="-122"/>
              <a:ea typeface="微软雅黑" panose="020B0503020204020204" pitchFamily="34" charset="-122"/>
            </a:endParaRPr>
          </a:p>
        </p:txBody>
      </p:sp>
      <p:sp>
        <p:nvSpPr>
          <p:cNvPr id="41987"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41988" name="组合 1"/>
          <p:cNvGrpSpPr>
            <a:grpSpLocks/>
          </p:cNvGrpSpPr>
          <p:nvPr/>
        </p:nvGrpSpPr>
        <p:grpSpPr bwMode="auto">
          <a:xfrm>
            <a:off x="1246188" y="2155825"/>
            <a:ext cx="592137" cy="557213"/>
            <a:chOff x="1245395" y="2156343"/>
            <a:chExt cx="592610" cy="556758"/>
          </a:xfrm>
        </p:grpSpPr>
        <p:sp>
          <p:nvSpPr>
            <p:cNvPr id="41995" name="Rectangle 46"/>
            <p:cNvSpPr>
              <a:spLocks noChangeArrowheads="1"/>
            </p:cNvSpPr>
            <p:nvPr/>
          </p:nvSpPr>
          <p:spPr bwMode="auto">
            <a:xfrm>
              <a:off x="1245395" y="2156343"/>
              <a:ext cx="592610" cy="556758"/>
            </a:xfrm>
            <a:prstGeom prst="rect">
              <a:avLst/>
            </a:prstGeom>
            <a:solidFill>
              <a:srgbClr val="4886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6080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608013">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608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608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608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6080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6080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6080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6080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3100">
                <a:solidFill>
                  <a:srgbClr val="FFFFFF"/>
                </a:solidFill>
              </a:endParaRPr>
            </a:p>
          </p:txBody>
        </p:sp>
        <p:pic>
          <p:nvPicPr>
            <p:cNvPr id="41996" name="Picture 15" descr="bul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8582" y="2270341"/>
              <a:ext cx="395756" cy="39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989" name="组合 9"/>
          <p:cNvGrpSpPr>
            <a:grpSpLocks noChangeAspect="1"/>
          </p:cNvGrpSpPr>
          <p:nvPr/>
        </p:nvGrpSpPr>
        <p:grpSpPr bwMode="auto">
          <a:xfrm>
            <a:off x="8166100" y="1724025"/>
            <a:ext cx="4025900" cy="4105275"/>
            <a:chOff x="0" y="0"/>
            <a:chExt cx="4025152" cy="4106791"/>
          </a:xfrm>
        </p:grpSpPr>
        <p:pic>
          <p:nvPicPr>
            <p:cNvPr id="41993" name="图片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25152" cy="410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图片 12"/>
            <p:cNvPicPr>
              <a:picLocks noChangeAspect="1" noChangeArrowheads="1"/>
            </p:cNvPicPr>
            <p:nvPr/>
          </p:nvPicPr>
          <p:blipFill>
            <a:blip r:embed="rId4">
              <a:extLst>
                <a:ext uri="{28A0092B-C50C-407E-A947-70E740481C1C}">
                  <a14:useLocalDpi xmlns:a14="http://schemas.microsoft.com/office/drawing/2010/main" val="0"/>
                </a:ext>
              </a:extLst>
            </a:blip>
            <a:srcRect r="8347"/>
            <a:stretch>
              <a:fillRect/>
            </a:stretch>
          </p:blipFill>
          <p:spPr bwMode="auto">
            <a:xfrm>
              <a:off x="538859" y="432478"/>
              <a:ext cx="3486293" cy="2354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990" name="矩形 13"/>
          <p:cNvSpPr>
            <a:spLocks noChangeArrowheads="1"/>
          </p:cNvSpPr>
          <p:nvPr/>
        </p:nvSpPr>
        <p:spPr bwMode="auto">
          <a:xfrm>
            <a:off x="2032000" y="2055813"/>
            <a:ext cx="5068888" cy="332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50000"/>
              </a:lnSpc>
              <a:buNone/>
            </a:pPr>
            <a:r>
              <a:rPr lang="zh-CN" altLang="zh-CN" sz="1400" dirty="0">
                <a:solidFill>
                  <a:srgbClr val="445469"/>
                </a:solidFill>
                <a:latin typeface="微软雅黑" panose="020B0503020204020204" pitchFamily="34" charset="-122"/>
                <a:ea typeface="微软雅黑" panose="020B0503020204020204" pitchFamily="34" charset="-122"/>
              </a:rPr>
              <a:t>实地走访企业：通过实地走访企业，调研和分析新经济理论对李克强总理说，</a:t>
            </a:r>
            <a:r>
              <a:rPr lang="en-US" altLang="zh-CN" sz="1400" dirty="0">
                <a:solidFill>
                  <a:srgbClr val="445469"/>
                </a:solidFill>
                <a:latin typeface="微软雅黑" panose="020B0503020204020204" pitchFamily="34" charset="-122"/>
                <a:ea typeface="微软雅黑" panose="020B0503020204020204" pitchFamily="34" charset="-122"/>
              </a:rPr>
              <a:t>C2B</a:t>
            </a:r>
            <a:r>
              <a:rPr lang="zh-CN" altLang="zh-CN" sz="1400" dirty="0">
                <a:solidFill>
                  <a:srgbClr val="445469"/>
                </a:solidFill>
                <a:latin typeface="微软雅黑" panose="020B0503020204020204" pitchFamily="34" charset="-122"/>
                <a:ea typeface="微软雅黑" panose="020B0503020204020204" pitchFamily="34" charset="-122"/>
              </a:rPr>
              <a:t>是大势所趋，一个企业不再是单个封闭的企业，它通过互联网和市场紧密衔接，和消费者随时灵活沟通。阿里巴巴集团“总参谋长”曾鸣也指出，今天的管理者如果对这一历史性的商业大变革缺乏深刻认知，所犯的将不仅仅是一时的错误，而是会让企业失去未来。</a:t>
            </a:r>
          </a:p>
          <a:p>
            <a:pPr>
              <a:lnSpc>
                <a:spcPct val="150000"/>
              </a:lnSpc>
              <a:buNone/>
            </a:pPr>
            <a:r>
              <a:rPr lang="zh-CN" altLang="zh-CN" sz="1400" dirty="0">
                <a:solidFill>
                  <a:srgbClr val="445469"/>
                </a:solidFill>
                <a:latin typeface="微软雅黑" panose="020B0503020204020204" pitchFamily="34" charset="-122"/>
                <a:ea typeface="微软雅黑" panose="020B0503020204020204" pitchFamily="34" charset="-122"/>
              </a:rPr>
              <a:t>在大家对</a:t>
            </a:r>
            <a:r>
              <a:rPr lang="en-US" altLang="zh-CN" sz="1400" dirty="0">
                <a:solidFill>
                  <a:srgbClr val="445469"/>
                </a:solidFill>
                <a:latin typeface="微软雅黑" panose="020B0503020204020204" pitchFamily="34" charset="-122"/>
                <a:ea typeface="微软雅黑" panose="020B0503020204020204" pitchFamily="34" charset="-122"/>
              </a:rPr>
              <a:t>C2B</a:t>
            </a:r>
            <a:r>
              <a:rPr lang="zh-CN" altLang="zh-CN" sz="1400" dirty="0">
                <a:solidFill>
                  <a:srgbClr val="445469"/>
                </a:solidFill>
                <a:latin typeface="微软雅黑" panose="020B0503020204020204" pitchFamily="34" charset="-122"/>
                <a:ea typeface="微软雅黑" panose="020B0503020204020204" pitchFamily="34" charset="-122"/>
              </a:rPr>
              <a:t>予以高度评价的同时，</a:t>
            </a:r>
            <a:r>
              <a:rPr lang="en-US" altLang="zh-CN" sz="1400" dirty="0">
                <a:solidFill>
                  <a:srgbClr val="445469"/>
                </a:solidFill>
                <a:latin typeface="微软雅黑" panose="020B0503020204020204" pitchFamily="34" charset="-122"/>
                <a:ea typeface="微软雅黑" panose="020B0503020204020204" pitchFamily="34" charset="-122"/>
              </a:rPr>
              <a:t>C2B</a:t>
            </a:r>
            <a:r>
              <a:rPr lang="zh-CN" altLang="zh-CN" sz="1400" dirty="0">
                <a:solidFill>
                  <a:srgbClr val="445469"/>
                </a:solidFill>
                <a:latin typeface="微软雅黑" panose="020B0503020204020204" pitchFamily="34" charset="-122"/>
                <a:ea typeface="微软雅黑" panose="020B0503020204020204" pitchFamily="34" charset="-122"/>
              </a:rPr>
              <a:t>的内涵和外延也得到了丰富。我们认为目前盛行的“粉丝经济”和“网红经济”本质上也是</a:t>
            </a:r>
            <a:r>
              <a:rPr lang="en-US" altLang="zh-CN" sz="1400" dirty="0">
                <a:solidFill>
                  <a:srgbClr val="445469"/>
                </a:solidFill>
                <a:latin typeface="微软雅黑" panose="020B0503020204020204" pitchFamily="34" charset="-122"/>
                <a:ea typeface="微软雅黑" panose="020B0503020204020204" pitchFamily="34" charset="-122"/>
              </a:rPr>
              <a:t>C2B</a:t>
            </a:r>
            <a:r>
              <a:rPr lang="zh-CN" altLang="zh-CN" sz="1400" dirty="0">
                <a:solidFill>
                  <a:srgbClr val="445469"/>
                </a:solidFill>
                <a:latin typeface="微软雅黑" panose="020B0503020204020204" pitchFamily="34" charset="-122"/>
                <a:ea typeface="微软雅黑" panose="020B0503020204020204" pitchFamily="34" charset="-122"/>
              </a:rPr>
              <a:t>，那么你能从</a:t>
            </a:r>
            <a:r>
              <a:rPr lang="en-US" altLang="zh-CN" sz="1400" dirty="0">
                <a:solidFill>
                  <a:srgbClr val="445469"/>
                </a:solidFill>
                <a:latin typeface="微软雅黑" panose="020B0503020204020204" pitchFamily="34" charset="-122"/>
                <a:ea typeface="微软雅黑" panose="020B0503020204020204" pitchFamily="34" charset="-122"/>
              </a:rPr>
              <a:t>C2B</a:t>
            </a:r>
            <a:r>
              <a:rPr lang="zh-CN" altLang="zh-CN" sz="1400" dirty="0">
                <a:solidFill>
                  <a:srgbClr val="445469"/>
                </a:solidFill>
                <a:latin typeface="微软雅黑" panose="020B0503020204020204" pitchFamily="34" charset="-122"/>
                <a:ea typeface="微软雅黑" panose="020B0503020204020204" pitchFamily="34" charset="-122"/>
              </a:rPr>
              <a:t>的角度对这两种商业现象阐述自己的观点吗？</a:t>
            </a:r>
            <a:endParaRPr lang="en-US" altLang="zh-CN" sz="14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图片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504825"/>
            <a:ext cx="74803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矩形 6"/>
          <p:cNvSpPr>
            <a:spLocks noChangeArrowheads="1"/>
          </p:cNvSpPr>
          <p:nvPr/>
        </p:nvSpPr>
        <p:spPr bwMode="auto">
          <a:xfrm>
            <a:off x="0" y="4902200"/>
            <a:ext cx="12192000" cy="195580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43012" name="组合 13"/>
          <p:cNvGrpSpPr>
            <a:grpSpLocks noChangeAspect="1"/>
          </p:cNvGrpSpPr>
          <p:nvPr/>
        </p:nvGrpSpPr>
        <p:grpSpPr bwMode="auto">
          <a:xfrm>
            <a:off x="5605463" y="2808288"/>
            <a:ext cx="6777037" cy="4229100"/>
            <a:chOff x="0" y="0"/>
            <a:chExt cx="5324473" cy="3322983"/>
          </a:xfrm>
        </p:grpSpPr>
        <p:pic>
          <p:nvPicPr>
            <p:cNvPr id="43025" name="图片 11"/>
            <p:cNvPicPr>
              <a:picLocks noChangeAspect="1" noChangeArrowheads="1"/>
            </p:cNvPicPr>
            <p:nvPr/>
          </p:nvPicPr>
          <p:blipFill>
            <a:blip r:embed="rId3">
              <a:extLst>
                <a:ext uri="{28A0092B-C50C-407E-A947-70E740481C1C}">
                  <a14:useLocalDpi xmlns:a14="http://schemas.microsoft.com/office/drawing/2010/main" val="0"/>
                </a:ext>
              </a:extLst>
            </a:blip>
            <a:srcRect b="52040"/>
            <a:stretch>
              <a:fillRect/>
            </a:stretch>
          </p:blipFill>
          <p:spPr bwMode="auto">
            <a:xfrm>
              <a:off x="6344" y="0"/>
              <a:ext cx="5318129" cy="164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图片 12"/>
            <p:cNvPicPr>
              <a:picLocks noChangeAspect="1" noChangeArrowheads="1"/>
            </p:cNvPicPr>
            <p:nvPr/>
          </p:nvPicPr>
          <p:blipFill>
            <a:blip r:embed="rId3">
              <a:extLst>
                <a:ext uri="{28A0092B-C50C-407E-A947-70E740481C1C}">
                  <a14:useLocalDpi xmlns:a14="http://schemas.microsoft.com/office/drawing/2010/main" val="0"/>
                </a:ext>
              </a:extLst>
            </a:blip>
            <a:srcRect t="50633" r="2628"/>
            <a:stretch>
              <a:fillRect/>
            </a:stretch>
          </p:blipFill>
          <p:spPr bwMode="auto">
            <a:xfrm>
              <a:off x="0" y="1632435"/>
              <a:ext cx="5178427" cy="169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013" name="文本框 58"/>
          <p:cNvSpPr txBox="1">
            <a:spLocks noChangeArrowheads="1"/>
          </p:cNvSpPr>
          <p:nvPr/>
        </p:nvSpPr>
        <p:spPr bwMode="auto">
          <a:xfrm>
            <a:off x="350838" y="3581400"/>
            <a:ext cx="6292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4800" b="1">
                <a:solidFill>
                  <a:srgbClr val="1C4885"/>
                </a:solidFill>
                <a:latin typeface="微软雅黑" panose="020B0503020204020204" pitchFamily="34" charset="-122"/>
                <a:ea typeface="微软雅黑" panose="020B0503020204020204" pitchFamily="34" charset="-122"/>
              </a:rPr>
              <a:t>谢谢！</a:t>
            </a:r>
          </a:p>
        </p:txBody>
      </p:sp>
      <p:sp>
        <p:nvSpPr>
          <p:cNvPr id="43014" name="文本框 59"/>
          <p:cNvSpPr txBox="1">
            <a:spLocks noChangeArrowheads="1"/>
          </p:cNvSpPr>
          <p:nvPr/>
        </p:nvSpPr>
        <p:spPr bwMode="auto">
          <a:xfrm>
            <a:off x="350838" y="4370388"/>
            <a:ext cx="20399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dist" eaLnBrk="1" hangingPunct="1">
              <a:lnSpc>
                <a:spcPct val="100000"/>
              </a:lnSpc>
              <a:spcBef>
                <a:spcPct val="0"/>
              </a:spcBef>
              <a:buFont typeface="Arial" panose="020B0604020202020204" pitchFamily="34" charset="0"/>
              <a:buNone/>
            </a:pPr>
            <a:r>
              <a:rPr lang="en-US" altLang="zh-CN" sz="1600">
                <a:solidFill>
                  <a:srgbClr val="1C4885"/>
                </a:solidFill>
                <a:latin typeface="微软雅黑" panose="020B0503020204020204" pitchFamily="34" charset="-122"/>
                <a:ea typeface="微软雅黑" panose="020B0503020204020204" pitchFamily="34" charset="-122"/>
              </a:rPr>
              <a:t>Thank you</a:t>
            </a:r>
            <a:r>
              <a:rPr lang="zh-CN" altLang="en-US" sz="1600">
                <a:solidFill>
                  <a:srgbClr val="1C4885"/>
                </a:solidFill>
                <a:latin typeface="微软雅黑" panose="020B0503020204020204" pitchFamily="34" charset="-122"/>
                <a:ea typeface="微软雅黑" panose="020B0503020204020204" pitchFamily="34" charset="-122"/>
              </a:rPr>
              <a:t>！</a:t>
            </a:r>
          </a:p>
        </p:txBody>
      </p:sp>
      <p:grpSp>
        <p:nvGrpSpPr>
          <p:cNvPr id="43015" name="组合 16"/>
          <p:cNvGrpSpPr>
            <a:grpSpLocks/>
          </p:cNvGrpSpPr>
          <p:nvPr/>
        </p:nvGrpSpPr>
        <p:grpSpPr bwMode="auto">
          <a:xfrm>
            <a:off x="573088" y="6202363"/>
            <a:ext cx="3757612" cy="338137"/>
            <a:chOff x="1234" y="0"/>
            <a:chExt cx="3756216" cy="340229"/>
          </a:xfrm>
        </p:grpSpPr>
        <p:sp>
          <p:nvSpPr>
            <p:cNvPr id="43023" name="矩形 45"/>
            <p:cNvSpPr>
              <a:spLocks noChangeArrowheads="1"/>
            </p:cNvSpPr>
            <p:nvPr/>
          </p:nvSpPr>
          <p:spPr bwMode="auto">
            <a:xfrm>
              <a:off x="402646" y="0"/>
              <a:ext cx="3354804" cy="34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a:solidFill>
                    <a:srgbClr val="FFFFFF"/>
                  </a:solidFill>
                </a:rPr>
                <a:t>中国工信出版集团  电子工业出版社</a:t>
              </a:r>
            </a:p>
          </p:txBody>
        </p:sp>
        <p:pic>
          <p:nvPicPr>
            <p:cNvPr id="43024" name="组合 1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4" y="21724"/>
              <a:ext cx="298704" cy="29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3016" name="组合 22"/>
          <p:cNvGrpSpPr>
            <a:grpSpLocks/>
          </p:cNvGrpSpPr>
          <p:nvPr/>
        </p:nvGrpSpPr>
        <p:grpSpPr bwMode="auto">
          <a:xfrm>
            <a:off x="571500" y="5786438"/>
            <a:ext cx="2228850" cy="338137"/>
            <a:chOff x="0" y="0"/>
            <a:chExt cx="2230283" cy="339810"/>
          </a:xfrm>
        </p:grpSpPr>
        <p:sp>
          <p:nvSpPr>
            <p:cNvPr id="43021" name="矩形 40"/>
            <p:cNvSpPr>
              <a:spLocks noChangeArrowheads="1"/>
            </p:cNvSpPr>
            <p:nvPr/>
          </p:nvSpPr>
          <p:spPr bwMode="auto">
            <a:xfrm>
              <a:off x="403225" y="0"/>
              <a:ext cx="1827058" cy="33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600">
                  <a:solidFill>
                    <a:srgbClr val="FFFFFF"/>
                  </a:solidFill>
                </a:rPr>
                <a:t>《</a:t>
              </a:r>
              <a:r>
                <a:rPr lang="zh-CN" altLang="en-US" sz="1600">
                  <a:solidFill>
                    <a:srgbClr val="FFFFFF"/>
                  </a:solidFill>
                </a:rPr>
                <a:t>电子商务基础</a:t>
              </a:r>
              <a:r>
                <a:rPr lang="en-US" altLang="zh-CN" sz="1600">
                  <a:solidFill>
                    <a:srgbClr val="FFFFFF"/>
                  </a:solidFill>
                </a:rPr>
                <a:t>》</a:t>
              </a:r>
              <a:endParaRPr lang="zh-CN" altLang="en-US" sz="1600">
                <a:solidFill>
                  <a:srgbClr val="FFFFFF"/>
                </a:solidFill>
              </a:endParaRPr>
            </a:p>
          </p:txBody>
        </p:sp>
        <p:sp>
          <p:nvSpPr>
            <p:cNvPr id="43022" name="Freeform 102"/>
            <p:cNvSpPr>
              <a:spLocks noEditPoints="1"/>
            </p:cNvSpPr>
            <p:nvPr/>
          </p:nvSpPr>
          <p:spPr bwMode="auto">
            <a:xfrm>
              <a:off x="0" y="19051"/>
              <a:ext cx="300038" cy="298450"/>
            </a:xfrm>
            <a:custGeom>
              <a:avLst/>
              <a:gdLst>
                <a:gd name="T0" fmla="*/ 2147483646 w 837"/>
                <a:gd name="T1" fmla="*/ 0 h 837"/>
                <a:gd name="T2" fmla="*/ 0 w 837"/>
                <a:gd name="T3" fmla="*/ 2147483646 h 837"/>
                <a:gd name="T4" fmla="*/ 2147483646 w 837"/>
                <a:gd name="T5" fmla="*/ 2147483646 h 837"/>
                <a:gd name="T6" fmla="*/ 2147483646 w 837"/>
                <a:gd name="T7" fmla="*/ 2147483646 h 837"/>
                <a:gd name="T8" fmla="*/ 2147483646 w 837"/>
                <a:gd name="T9" fmla="*/ 0 h 837"/>
                <a:gd name="T10" fmla="*/ 2147483646 w 837"/>
                <a:gd name="T11" fmla="*/ 2147483646 h 837"/>
                <a:gd name="T12" fmla="*/ 2147483646 w 837"/>
                <a:gd name="T13" fmla="*/ 2147483646 h 837"/>
                <a:gd name="T14" fmla="*/ 2147483646 w 837"/>
                <a:gd name="T15" fmla="*/ 2147483646 h 837"/>
                <a:gd name="T16" fmla="*/ 2147483646 w 837"/>
                <a:gd name="T17" fmla="*/ 2147483646 h 837"/>
                <a:gd name="T18" fmla="*/ 2147483646 w 837"/>
                <a:gd name="T19" fmla="*/ 2147483646 h 837"/>
                <a:gd name="T20" fmla="*/ 2147483646 w 837"/>
                <a:gd name="T21" fmla="*/ 2147483646 h 837"/>
                <a:gd name="T22" fmla="*/ 2147483646 w 837"/>
                <a:gd name="T23" fmla="*/ 2147483646 h 837"/>
                <a:gd name="T24" fmla="*/ 2147483646 w 837"/>
                <a:gd name="T25" fmla="*/ 2147483646 h 837"/>
                <a:gd name="T26" fmla="*/ 2147483646 w 837"/>
                <a:gd name="T27" fmla="*/ 2147483646 h 837"/>
                <a:gd name="T28" fmla="*/ 2147483646 w 837"/>
                <a:gd name="T29" fmla="*/ 2147483646 h 837"/>
                <a:gd name="T30" fmla="*/ 2147483646 w 837"/>
                <a:gd name="T31" fmla="*/ 2147483646 h 837"/>
                <a:gd name="T32" fmla="*/ 2147483646 w 837"/>
                <a:gd name="T33" fmla="*/ 2147483646 h 837"/>
                <a:gd name="T34" fmla="*/ 2147483646 w 837"/>
                <a:gd name="T35" fmla="*/ 2147483646 h 837"/>
                <a:gd name="T36" fmla="*/ 2147483646 w 837"/>
                <a:gd name="T37" fmla="*/ 2147483646 h 837"/>
                <a:gd name="T38" fmla="*/ 2147483646 w 837"/>
                <a:gd name="T39" fmla="*/ 2147483646 h 837"/>
                <a:gd name="T40" fmla="*/ 2147483646 w 837"/>
                <a:gd name="T41" fmla="*/ 2147483646 h 8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7"/>
                <a:gd name="T64" fmla="*/ 0 h 837"/>
                <a:gd name="T65" fmla="*/ 837 w 837"/>
                <a:gd name="T66" fmla="*/ 837 h 8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7" h="837">
                  <a:moveTo>
                    <a:pt x="418" y="0"/>
                  </a:moveTo>
                  <a:cubicBezTo>
                    <a:pt x="187" y="0"/>
                    <a:pt x="0" y="187"/>
                    <a:pt x="0" y="419"/>
                  </a:cubicBezTo>
                  <a:cubicBezTo>
                    <a:pt x="0" y="650"/>
                    <a:pt x="187" y="837"/>
                    <a:pt x="418" y="837"/>
                  </a:cubicBezTo>
                  <a:cubicBezTo>
                    <a:pt x="650" y="837"/>
                    <a:pt x="837" y="650"/>
                    <a:pt x="837" y="419"/>
                  </a:cubicBezTo>
                  <a:cubicBezTo>
                    <a:pt x="837" y="187"/>
                    <a:pt x="650" y="0"/>
                    <a:pt x="418" y="0"/>
                  </a:cubicBezTo>
                  <a:close/>
                  <a:moveTo>
                    <a:pt x="173" y="583"/>
                  </a:moveTo>
                  <a:cubicBezTo>
                    <a:pt x="121" y="583"/>
                    <a:pt x="121" y="583"/>
                    <a:pt x="121" y="583"/>
                  </a:cubicBezTo>
                  <a:cubicBezTo>
                    <a:pt x="121" y="251"/>
                    <a:pt x="121" y="251"/>
                    <a:pt x="121" y="251"/>
                  </a:cubicBezTo>
                  <a:cubicBezTo>
                    <a:pt x="440" y="251"/>
                    <a:pt x="440" y="251"/>
                    <a:pt x="440" y="251"/>
                  </a:cubicBezTo>
                  <a:cubicBezTo>
                    <a:pt x="490" y="177"/>
                    <a:pt x="490" y="177"/>
                    <a:pt x="490" y="177"/>
                  </a:cubicBezTo>
                  <a:cubicBezTo>
                    <a:pt x="631" y="177"/>
                    <a:pt x="631" y="177"/>
                    <a:pt x="631" y="177"/>
                  </a:cubicBezTo>
                  <a:cubicBezTo>
                    <a:pt x="631" y="251"/>
                    <a:pt x="631" y="251"/>
                    <a:pt x="631" y="251"/>
                  </a:cubicBezTo>
                  <a:cubicBezTo>
                    <a:pt x="631" y="269"/>
                    <a:pt x="631" y="269"/>
                    <a:pt x="631" y="269"/>
                  </a:cubicBezTo>
                  <a:cubicBezTo>
                    <a:pt x="631" y="300"/>
                    <a:pt x="631" y="300"/>
                    <a:pt x="631" y="300"/>
                  </a:cubicBezTo>
                  <a:cubicBezTo>
                    <a:pt x="173" y="300"/>
                    <a:pt x="173" y="300"/>
                    <a:pt x="173" y="300"/>
                  </a:cubicBezTo>
                  <a:lnTo>
                    <a:pt x="173" y="583"/>
                  </a:lnTo>
                  <a:close/>
                  <a:moveTo>
                    <a:pt x="716" y="660"/>
                  </a:moveTo>
                  <a:cubicBezTo>
                    <a:pt x="205" y="660"/>
                    <a:pt x="205" y="660"/>
                    <a:pt x="205" y="660"/>
                  </a:cubicBezTo>
                  <a:cubicBezTo>
                    <a:pt x="205" y="328"/>
                    <a:pt x="205" y="328"/>
                    <a:pt x="205" y="328"/>
                  </a:cubicBezTo>
                  <a:cubicBezTo>
                    <a:pt x="716" y="328"/>
                    <a:pt x="716" y="328"/>
                    <a:pt x="716" y="328"/>
                  </a:cubicBezTo>
                  <a:lnTo>
                    <a:pt x="716" y="6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3017" name="组合 25"/>
          <p:cNvGrpSpPr>
            <a:grpSpLocks/>
          </p:cNvGrpSpPr>
          <p:nvPr/>
        </p:nvGrpSpPr>
        <p:grpSpPr bwMode="auto">
          <a:xfrm>
            <a:off x="573088" y="5387975"/>
            <a:ext cx="1611312" cy="338138"/>
            <a:chOff x="1234" y="0"/>
            <a:chExt cx="1611663" cy="338553"/>
          </a:xfrm>
        </p:grpSpPr>
        <p:sp>
          <p:nvSpPr>
            <p:cNvPr id="43019" name="矩形 37"/>
            <p:cNvSpPr>
              <a:spLocks noChangeArrowheads="1"/>
            </p:cNvSpPr>
            <p:nvPr/>
          </p:nvSpPr>
          <p:spPr bwMode="auto">
            <a:xfrm>
              <a:off x="402646" y="0"/>
              <a:ext cx="1210251" cy="33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a:solidFill>
                    <a:srgbClr val="FFFFFF"/>
                  </a:solidFill>
                </a:rPr>
                <a:t>主编：商玮</a:t>
              </a:r>
            </a:p>
          </p:txBody>
        </p:sp>
        <p:pic>
          <p:nvPicPr>
            <p:cNvPr id="43020" name="组合 2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4" y="19247"/>
              <a:ext cx="298704" cy="29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3018" name="图片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128375" y="5805488"/>
            <a:ext cx="97631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pic>
        <p:nvPicPr>
          <p:cNvPr id="8194" name="图片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2075" y="354013"/>
            <a:ext cx="7481888"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矩形 6"/>
          <p:cNvSpPr>
            <a:spLocks noChangeArrowheads="1"/>
          </p:cNvSpPr>
          <p:nvPr/>
        </p:nvSpPr>
        <p:spPr bwMode="auto">
          <a:xfrm>
            <a:off x="0" y="4902200"/>
            <a:ext cx="12192000" cy="195580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8196" name="文本框 8"/>
          <p:cNvSpPr txBox="1">
            <a:spLocks noChangeArrowheads="1"/>
          </p:cNvSpPr>
          <p:nvPr/>
        </p:nvSpPr>
        <p:spPr bwMode="auto">
          <a:xfrm>
            <a:off x="163513" y="1571625"/>
            <a:ext cx="1495425"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4400" b="1">
                <a:solidFill>
                  <a:srgbClr val="1C4885"/>
                </a:solidFill>
                <a:latin typeface="微软雅黑" panose="020B0503020204020204" pitchFamily="34" charset="-122"/>
                <a:ea typeface="微软雅黑" panose="020B0503020204020204" pitchFamily="34" charset="-122"/>
              </a:rPr>
              <a:t>2</a:t>
            </a:r>
            <a:endParaRPr lang="zh-CN" altLang="en-US" sz="34400" b="1">
              <a:solidFill>
                <a:srgbClr val="1C4885"/>
              </a:solidFill>
              <a:latin typeface="微软雅黑" panose="020B0503020204020204" pitchFamily="34" charset="-122"/>
              <a:ea typeface="微软雅黑" panose="020B0503020204020204" pitchFamily="34" charset="-122"/>
            </a:endParaRPr>
          </a:p>
        </p:txBody>
      </p:sp>
      <p:grpSp>
        <p:nvGrpSpPr>
          <p:cNvPr id="8197" name="组合 13"/>
          <p:cNvGrpSpPr>
            <a:grpSpLocks noChangeAspect="1"/>
          </p:cNvGrpSpPr>
          <p:nvPr/>
        </p:nvGrpSpPr>
        <p:grpSpPr bwMode="auto">
          <a:xfrm>
            <a:off x="6804025" y="3178175"/>
            <a:ext cx="5578475" cy="3481388"/>
            <a:chOff x="0" y="0"/>
            <a:chExt cx="5324473" cy="3322983"/>
          </a:xfrm>
        </p:grpSpPr>
        <p:pic>
          <p:nvPicPr>
            <p:cNvPr id="8201" name="图片 14"/>
            <p:cNvPicPr>
              <a:picLocks noChangeAspect="1" noChangeArrowheads="1"/>
            </p:cNvPicPr>
            <p:nvPr/>
          </p:nvPicPr>
          <p:blipFill>
            <a:blip r:embed="rId3">
              <a:extLst>
                <a:ext uri="{28A0092B-C50C-407E-A947-70E740481C1C}">
                  <a14:useLocalDpi xmlns:a14="http://schemas.microsoft.com/office/drawing/2010/main" val="0"/>
                </a:ext>
              </a:extLst>
            </a:blip>
            <a:srcRect b="52040"/>
            <a:stretch>
              <a:fillRect/>
            </a:stretch>
          </p:blipFill>
          <p:spPr bwMode="auto">
            <a:xfrm>
              <a:off x="6344" y="0"/>
              <a:ext cx="5318129" cy="164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图片 15"/>
            <p:cNvPicPr>
              <a:picLocks noChangeAspect="1" noChangeArrowheads="1"/>
            </p:cNvPicPr>
            <p:nvPr/>
          </p:nvPicPr>
          <p:blipFill>
            <a:blip r:embed="rId3">
              <a:extLst>
                <a:ext uri="{28A0092B-C50C-407E-A947-70E740481C1C}">
                  <a14:useLocalDpi xmlns:a14="http://schemas.microsoft.com/office/drawing/2010/main" val="0"/>
                </a:ext>
              </a:extLst>
            </a:blip>
            <a:srcRect t="50633" r="2628"/>
            <a:stretch>
              <a:fillRect/>
            </a:stretch>
          </p:blipFill>
          <p:spPr bwMode="auto">
            <a:xfrm>
              <a:off x="0" y="1632435"/>
              <a:ext cx="5178427" cy="169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8" name="矩形 16"/>
          <p:cNvSpPr>
            <a:spLocks noChangeArrowheads="1"/>
          </p:cNvSpPr>
          <p:nvPr/>
        </p:nvSpPr>
        <p:spPr bwMode="auto">
          <a:xfrm>
            <a:off x="2886075" y="5011738"/>
            <a:ext cx="87280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50000"/>
              </a:lnSpc>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任务描述：</a:t>
            </a:r>
            <a:r>
              <a:rPr lang="zh-CN" altLang="zh-CN"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截至</a:t>
            </a:r>
            <a:r>
              <a:rPr lang="en-US" altLang="zh-CN"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2016</a:t>
            </a:r>
            <a:r>
              <a:rPr lang="zh-CN" altLang="zh-CN"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年年底，中国网络购物用户规模达到</a:t>
            </a:r>
            <a:r>
              <a:rPr lang="en-US" altLang="zh-CN"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4.67</a:t>
            </a:r>
            <a:r>
              <a:rPr lang="zh-CN" altLang="zh-CN"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亿，是目前全球最大的网购市场，而中国的零售市场交易额也领跑世界。那么，什么是网络零售？什么又是</a:t>
            </a:r>
            <a:r>
              <a:rPr lang="en-US" altLang="zh-CN"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C2C</a:t>
            </a:r>
            <a:r>
              <a:rPr lang="zh-CN" altLang="zh-CN"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电子商务？</a:t>
            </a:r>
            <a:r>
              <a:rPr lang="en-US" altLang="zh-CN"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C2C</a:t>
            </a:r>
            <a:r>
              <a:rPr lang="zh-CN" altLang="zh-CN"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电子商务的内涵，发展变化，及其商业模式又是怎样的呢？本任务将带你去探索网络零售的</a:t>
            </a:r>
            <a:r>
              <a:rPr lang="en-US" altLang="zh-CN"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C2C</a:t>
            </a:r>
            <a:r>
              <a:rPr lang="zh-CN" altLang="zh-CN"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市场，了解</a:t>
            </a:r>
            <a:r>
              <a:rPr lang="en-US" altLang="zh-CN"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C2C</a:t>
            </a:r>
            <a:r>
              <a:rPr lang="zh-CN" altLang="zh-CN"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的内涵，商业模式和典型应用。</a:t>
            </a:r>
          </a:p>
        </p:txBody>
      </p:sp>
      <p:sp>
        <p:nvSpPr>
          <p:cNvPr id="8199" name="文本框 17"/>
          <p:cNvSpPr>
            <a:spLocks/>
          </p:cNvSpPr>
          <p:nvPr/>
        </p:nvSpPr>
        <p:spPr bwMode="auto">
          <a:xfrm>
            <a:off x="341313" y="4933950"/>
            <a:ext cx="2155825" cy="881063"/>
          </a:xfrm>
          <a:custGeom>
            <a:avLst/>
            <a:gdLst>
              <a:gd name="T0" fmla="*/ 351646 w 2156102"/>
              <a:gd name="T1" fmla="*/ 0 h 880167"/>
              <a:gd name="T2" fmla="*/ 1115617 w 2156102"/>
              <a:gd name="T3" fmla="*/ 0 h 880167"/>
              <a:gd name="T4" fmla="*/ 790770 w 2156102"/>
              <a:gd name="T5" fmla="*/ 296711 h 880167"/>
              <a:gd name="T6" fmla="*/ 790770 w 2156102"/>
              <a:gd name="T7" fmla="*/ 309676 h 880167"/>
              <a:gd name="T8" fmla="*/ 2152776 w 2156102"/>
              <a:gd name="T9" fmla="*/ 309676 h 880167"/>
              <a:gd name="T10" fmla="*/ 2152776 w 2156102"/>
              <a:gd name="T11" fmla="*/ 890979 h 880167"/>
              <a:gd name="T12" fmla="*/ 0 w 2156102"/>
              <a:gd name="T13" fmla="*/ 890979 h 880167"/>
              <a:gd name="T14" fmla="*/ 0 w 2156102"/>
              <a:gd name="T15" fmla="*/ 342091 h 880167"/>
              <a:gd name="T16" fmla="*/ 351646 w 2156102"/>
              <a:gd name="T17" fmla="*/ 0 h 880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56102"/>
              <a:gd name="T28" fmla="*/ 0 h 880167"/>
              <a:gd name="T29" fmla="*/ 2156102 w 2156102"/>
              <a:gd name="T30" fmla="*/ 880167 h 880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56102" h="880167">
                <a:moveTo>
                  <a:pt x="352186" y="0"/>
                </a:moveTo>
                <a:lnTo>
                  <a:pt x="1117336" y="0"/>
                </a:lnTo>
                <a:lnTo>
                  <a:pt x="791994" y="293110"/>
                </a:lnTo>
                <a:lnTo>
                  <a:pt x="791994" y="305918"/>
                </a:lnTo>
                <a:lnTo>
                  <a:pt x="2156102" y="305918"/>
                </a:lnTo>
                <a:lnTo>
                  <a:pt x="2156102" y="880167"/>
                </a:lnTo>
                <a:lnTo>
                  <a:pt x="0" y="880167"/>
                </a:lnTo>
                <a:lnTo>
                  <a:pt x="0" y="337940"/>
                </a:lnTo>
                <a:lnTo>
                  <a:pt x="3521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00" name="文本框 12"/>
          <p:cNvSpPr txBox="1">
            <a:spLocks noChangeArrowheads="1"/>
          </p:cNvSpPr>
          <p:nvPr/>
        </p:nvSpPr>
        <p:spPr bwMode="auto">
          <a:xfrm>
            <a:off x="2884488" y="3587750"/>
            <a:ext cx="9029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6000" b="1">
                <a:solidFill>
                  <a:srgbClr val="1C4885"/>
                </a:solidFill>
                <a:latin typeface="微软雅黑" panose="020B0503020204020204" pitchFamily="34" charset="-122"/>
                <a:ea typeface="微软雅黑" panose="020B0503020204020204" pitchFamily="34" charset="-122"/>
              </a:rPr>
              <a:t>任务一 </a:t>
            </a:r>
            <a:r>
              <a:rPr lang="en-US" altLang="zh-CN" sz="6000" b="1">
                <a:solidFill>
                  <a:srgbClr val="1C4885"/>
                </a:solidFill>
                <a:latin typeface="微软雅黑" panose="020B0503020204020204" pitchFamily="34" charset="-122"/>
                <a:ea typeface="微软雅黑" panose="020B0503020204020204" pitchFamily="34" charset="-122"/>
              </a:rPr>
              <a:t>C2C</a:t>
            </a:r>
            <a:r>
              <a:rPr lang="zh-CN" altLang="en-US" sz="6000" b="1">
                <a:solidFill>
                  <a:srgbClr val="1C4885"/>
                </a:solidFill>
                <a:latin typeface="微软雅黑" panose="020B0503020204020204" pitchFamily="34" charset="-122"/>
                <a:ea typeface="微软雅黑" panose="020B0503020204020204" pitchFamily="34" charset="-122"/>
              </a:rPr>
              <a:t>电子商务</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10"/>
          <p:cNvSpPr txBox="1">
            <a:spLocks noChangeArrowheads="1"/>
          </p:cNvSpPr>
          <p:nvPr/>
        </p:nvSpPr>
        <p:spPr bwMode="auto">
          <a:xfrm>
            <a:off x="174625" y="220663"/>
            <a:ext cx="11210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a:latin typeface="微软雅黑" panose="020B0503020204020204" pitchFamily="34" charset="-122"/>
                <a:ea typeface="微软雅黑" panose="020B0503020204020204" pitchFamily="34" charset="-122"/>
                <a:sym typeface="Arial" panose="020B0604020202020204" pitchFamily="34" charset="0"/>
              </a:rPr>
              <a:t>任务描述：</a:t>
            </a:r>
            <a:r>
              <a:rPr lang="en-US" altLang="zh-CN" sz="2400" b="1">
                <a:latin typeface="微软雅黑" panose="020B0503020204020204" pitchFamily="34" charset="-122"/>
                <a:ea typeface="微软雅黑" panose="020B0503020204020204" pitchFamily="34" charset="-122"/>
              </a:rPr>
              <a:t>C2C</a:t>
            </a:r>
            <a:r>
              <a:rPr lang="zh-CN" altLang="en-US" sz="2400" b="1">
                <a:latin typeface="微软雅黑" panose="020B0503020204020204" pitchFamily="34" charset="-122"/>
                <a:ea typeface="微软雅黑" panose="020B0503020204020204" pitchFamily="34" charset="-122"/>
              </a:rPr>
              <a:t>模式分析</a:t>
            </a:r>
          </a:p>
        </p:txBody>
      </p:sp>
      <p:sp>
        <p:nvSpPr>
          <p:cNvPr id="9219"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9220" name="半闭框 4"/>
          <p:cNvSpPr>
            <a:spLocks/>
          </p:cNvSpPr>
          <p:nvPr/>
        </p:nvSpPr>
        <p:spPr bwMode="auto">
          <a:xfrm rot="10800000">
            <a:off x="5078413" y="4924425"/>
            <a:ext cx="433387" cy="412750"/>
          </a:xfrm>
          <a:custGeom>
            <a:avLst/>
            <a:gdLst>
              <a:gd name="T0" fmla="*/ 0 w 434745"/>
              <a:gd name="T1" fmla="*/ 0 h 340467"/>
              <a:gd name="T2" fmla="*/ 418726 w 434745"/>
              <a:gd name="T3" fmla="*/ 0 h 340467"/>
              <a:gd name="T4" fmla="*/ 303075 w 434745"/>
              <a:gd name="T5" fmla="*/ 293830 h 340467"/>
              <a:gd name="T6" fmla="*/ 109306 w 434745"/>
              <a:gd name="T7" fmla="*/ 293830 h 340467"/>
              <a:gd name="T8" fmla="*/ 109306 w 434745"/>
              <a:gd name="T9" fmla="*/ 786147 h 340467"/>
              <a:gd name="T10" fmla="*/ 0 w 434745"/>
              <a:gd name="T11" fmla="*/ 1063862 h 340467"/>
              <a:gd name="T12" fmla="*/ 0 w 434745"/>
              <a:gd name="T13" fmla="*/ 0 h 340467"/>
              <a:gd name="T14" fmla="*/ 0 60000 65536"/>
              <a:gd name="T15" fmla="*/ 0 60000 65536"/>
              <a:gd name="T16" fmla="*/ 0 60000 65536"/>
              <a:gd name="T17" fmla="*/ 0 60000 65536"/>
              <a:gd name="T18" fmla="*/ 0 60000 65536"/>
              <a:gd name="T19" fmla="*/ 0 60000 65536"/>
              <a:gd name="T20" fmla="*/ 0 60000 65536"/>
              <a:gd name="T21" fmla="*/ 0 w 434745"/>
              <a:gd name="T22" fmla="*/ 0 h 340467"/>
              <a:gd name="T23" fmla="*/ 434745 w 434745"/>
              <a:gd name="T24" fmla="*/ 340467 h 3404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4745" h="340467">
                <a:moveTo>
                  <a:pt x="0" y="0"/>
                </a:moveTo>
                <a:lnTo>
                  <a:pt x="434745" y="0"/>
                </a:lnTo>
                <a:lnTo>
                  <a:pt x="314673" y="94034"/>
                </a:lnTo>
                <a:lnTo>
                  <a:pt x="113488" y="94034"/>
                </a:lnTo>
                <a:lnTo>
                  <a:pt x="113488" y="251590"/>
                </a:lnTo>
                <a:lnTo>
                  <a:pt x="0" y="340467"/>
                </a:lnTo>
                <a:lnTo>
                  <a:pt x="0" y="0"/>
                </a:lnTo>
                <a:close/>
              </a:path>
            </a:pathLst>
          </a:custGeom>
          <a:solidFill>
            <a:srgbClr val="1C488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9221" name="半闭框 5"/>
          <p:cNvSpPr>
            <a:spLocks/>
          </p:cNvSpPr>
          <p:nvPr/>
        </p:nvSpPr>
        <p:spPr bwMode="auto">
          <a:xfrm rot="10800000">
            <a:off x="5140325" y="4953000"/>
            <a:ext cx="563563" cy="536575"/>
          </a:xfrm>
          <a:custGeom>
            <a:avLst/>
            <a:gdLst>
              <a:gd name="T0" fmla="*/ 0 w 564153"/>
              <a:gd name="T1" fmla="*/ 0 h 441812"/>
              <a:gd name="T2" fmla="*/ 557114 w 564153"/>
              <a:gd name="T3" fmla="*/ 0 h 441812"/>
              <a:gd name="T4" fmla="*/ 403245 w 564153"/>
              <a:gd name="T5" fmla="*/ 397519 h 441812"/>
              <a:gd name="T6" fmla="*/ 145431 w 564153"/>
              <a:gd name="T7" fmla="*/ 397519 h 441812"/>
              <a:gd name="T8" fmla="*/ 145431 w 564153"/>
              <a:gd name="T9" fmla="*/ 1063565 h 441812"/>
              <a:gd name="T10" fmla="*/ 0 w 564153"/>
              <a:gd name="T11" fmla="*/ 1439279 h 441812"/>
              <a:gd name="T12" fmla="*/ 0 w 564153"/>
              <a:gd name="T13" fmla="*/ 0 h 441812"/>
              <a:gd name="T14" fmla="*/ 0 60000 65536"/>
              <a:gd name="T15" fmla="*/ 0 60000 65536"/>
              <a:gd name="T16" fmla="*/ 0 60000 65536"/>
              <a:gd name="T17" fmla="*/ 0 60000 65536"/>
              <a:gd name="T18" fmla="*/ 0 60000 65536"/>
              <a:gd name="T19" fmla="*/ 0 60000 65536"/>
              <a:gd name="T20" fmla="*/ 0 60000 65536"/>
              <a:gd name="T21" fmla="*/ 0 w 564153"/>
              <a:gd name="T22" fmla="*/ 0 h 441812"/>
              <a:gd name="T23" fmla="*/ 564153 w 564153"/>
              <a:gd name="T24" fmla="*/ 441812 h 4418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4153" h="441812">
                <a:moveTo>
                  <a:pt x="0" y="0"/>
                </a:moveTo>
                <a:lnTo>
                  <a:pt x="564153" y="0"/>
                </a:lnTo>
                <a:lnTo>
                  <a:pt x="408340" y="122024"/>
                </a:lnTo>
                <a:lnTo>
                  <a:pt x="147269" y="122024"/>
                </a:lnTo>
                <a:lnTo>
                  <a:pt x="147269" y="326479"/>
                </a:lnTo>
                <a:lnTo>
                  <a:pt x="0" y="441812"/>
                </a:lnTo>
                <a:lnTo>
                  <a:pt x="0" y="0"/>
                </a:lnTo>
                <a:close/>
              </a:path>
            </a:pathLst>
          </a:custGeom>
          <a:solidFill>
            <a:srgbClr val="ADBACA"/>
          </a:solidFill>
          <a:ln w="12700">
            <a:solidFill>
              <a:srgbClr val="ADBACA"/>
            </a:solidFill>
            <a:round/>
            <a:headEnd/>
            <a:tailEnd/>
          </a:ln>
        </p:spPr>
        <p:txBody>
          <a:bodyPr anchor="ctr"/>
          <a:lstStyle/>
          <a:p>
            <a:endParaRPr lang="zh-CN" altLang="en-US"/>
          </a:p>
        </p:txBody>
      </p:sp>
      <p:sp>
        <p:nvSpPr>
          <p:cNvPr id="9222" name="矩形 6"/>
          <p:cNvSpPr>
            <a:spLocks noChangeArrowheads="1"/>
          </p:cNvSpPr>
          <p:nvPr/>
        </p:nvSpPr>
        <p:spPr bwMode="auto">
          <a:xfrm>
            <a:off x="6353175" y="1946275"/>
            <a:ext cx="4551363"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50000"/>
              </a:lnSpc>
              <a:spcBef>
                <a:spcPct val="0"/>
              </a:spcBef>
              <a:buFontTx/>
              <a:buNone/>
            </a:pPr>
            <a:r>
              <a:rPr lang="zh-CN" altLang="zh-CN" sz="1600">
                <a:solidFill>
                  <a:srgbClr val="445469"/>
                </a:solidFill>
                <a:latin typeface="微软雅黑" panose="020B0503020204020204" pitchFamily="34" charset="-122"/>
                <a:ea typeface="微软雅黑" panose="020B0503020204020204" pitchFamily="34" charset="-122"/>
              </a:rPr>
              <a:t>（</a:t>
            </a:r>
            <a:r>
              <a:rPr lang="en-US" altLang="zh-CN" sz="1600">
                <a:solidFill>
                  <a:srgbClr val="445469"/>
                </a:solidFill>
                <a:latin typeface="微软雅黑" panose="020B0503020204020204" pitchFamily="34" charset="-122"/>
                <a:ea typeface="微软雅黑" panose="020B0503020204020204" pitchFamily="34" charset="-122"/>
              </a:rPr>
              <a:t>1</a:t>
            </a:r>
            <a:r>
              <a:rPr lang="zh-CN" altLang="zh-CN" sz="1600">
                <a:solidFill>
                  <a:srgbClr val="445469"/>
                </a:solidFill>
                <a:latin typeface="微软雅黑" panose="020B0503020204020204" pitchFamily="34" charset="-122"/>
                <a:ea typeface="微软雅黑" panose="020B0503020204020204" pitchFamily="34" charset="-122"/>
              </a:rPr>
              <a:t>）通过对淘宝网等知名</a:t>
            </a:r>
            <a:r>
              <a:rPr lang="en-US" altLang="zh-CN" sz="1600">
                <a:solidFill>
                  <a:srgbClr val="445469"/>
                </a:solidFill>
                <a:latin typeface="微软雅黑" panose="020B0503020204020204" pitchFamily="34" charset="-122"/>
                <a:ea typeface="微软雅黑" panose="020B0503020204020204" pitchFamily="34" charset="-122"/>
              </a:rPr>
              <a:t>C2C</a:t>
            </a:r>
            <a:r>
              <a:rPr lang="zh-CN" altLang="zh-CN" sz="1600">
                <a:solidFill>
                  <a:srgbClr val="445469"/>
                </a:solidFill>
                <a:latin typeface="微软雅黑" panose="020B0503020204020204" pitchFamily="34" charset="-122"/>
                <a:ea typeface="微软雅黑" panose="020B0503020204020204" pitchFamily="34" charset="-122"/>
              </a:rPr>
              <a:t>网站进行购物体验和分析，了解这些网站的功能架构、业务流程、商业模式等。</a:t>
            </a:r>
          </a:p>
          <a:p>
            <a:pPr>
              <a:lnSpc>
                <a:spcPct val="150000"/>
              </a:lnSpc>
              <a:spcBef>
                <a:spcPct val="0"/>
              </a:spcBef>
              <a:buFontTx/>
              <a:buNone/>
            </a:pPr>
            <a:r>
              <a:rPr lang="zh-CN" altLang="zh-CN" sz="1600">
                <a:solidFill>
                  <a:srgbClr val="445469"/>
                </a:solidFill>
                <a:latin typeface="微软雅黑" panose="020B0503020204020204" pitchFamily="34" charset="-122"/>
                <a:ea typeface="微软雅黑" panose="020B0503020204020204" pitchFamily="34" charset="-122"/>
              </a:rPr>
              <a:t>（</a:t>
            </a:r>
            <a:r>
              <a:rPr lang="en-US" altLang="zh-CN" sz="1600">
                <a:solidFill>
                  <a:srgbClr val="445469"/>
                </a:solidFill>
                <a:latin typeface="微软雅黑" panose="020B0503020204020204" pitchFamily="34" charset="-122"/>
                <a:ea typeface="微软雅黑" panose="020B0503020204020204" pitchFamily="34" charset="-122"/>
              </a:rPr>
              <a:t>2</a:t>
            </a:r>
            <a:r>
              <a:rPr lang="zh-CN" altLang="zh-CN" sz="1600">
                <a:solidFill>
                  <a:srgbClr val="445469"/>
                </a:solidFill>
                <a:latin typeface="微软雅黑" panose="020B0503020204020204" pitchFamily="34" charset="-122"/>
                <a:ea typeface="微软雅黑" panose="020B0503020204020204" pitchFamily="34" charset="-122"/>
              </a:rPr>
              <a:t>）对同类网站进行比较分析，了解不同</a:t>
            </a:r>
            <a:r>
              <a:rPr lang="en-US" altLang="zh-CN" sz="1600">
                <a:solidFill>
                  <a:srgbClr val="445469"/>
                </a:solidFill>
                <a:latin typeface="微软雅黑" panose="020B0503020204020204" pitchFamily="34" charset="-122"/>
                <a:ea typeface="微软雅黑" panose="020B0503020204020204" pitchFamily="34" charset="-122"/>
              </a:rPr>
              <a:t>C2C</a:t>
            </a:r>
            <a:r>
              <a:rPr lang="zh-CN" altLang="zh-CN" sz="1600">
                <a:solidFill>
                  <a:srgbClr val="445469"/>
                </a:solidFill>
                <a:latin typeface="微软雅黑" panose="020B0503020204020204" pitchFamily="34" charset="-122"/>
                <a:ea typeface="微软雅黑" panose="020B0503020204020204" pitchFamily="34" charset="-122"/>
              </a:rPr>
              <a:t>电子商务网站的区别，了解它们的发展历程，从中逐渐形成对</a:t>
            </a:r>
            <a:r>
              <a:rPr lang="en-US" altLang="zh-CN" sz="1600">
                <a:solidFill>
                  <a:srgbClr val="445469"/>
                </a:solidFill>
                <a:latin typeface="微软雅黑" panose="020B0503020204020204" pitchFamily="34" charset="-122"/>
                <a:ea typeface="微软雅黑" panose="020B0503020204020204" pitchFamily="34" charset="-122"/>
              </a:rPr>
              <a:t>C2C</a:t>
            </a:r>
            <a:r>
              <a:rPr lang="zh-CN" altLang="zh-CN" sz="1600">
                <a:solidFill>
                  <a:srgbClr val="445469"/>
                </a:solidFill>
                <a:latin typeface="微软雅黑" panose="020B0503020204020204" pitchFamily="34" charset="-122"/>
                <a:ea typeface="微软雅黑" panose="020B0503020204020204" pitchFamily="34" charset="-122"/>
              </a:rPr>
              <a:t>电子商务的整体认知。</a:t>
            </a:r>
          </a:p>
          <a:p>
            <a:pPr>
              <a:lnSpc>
                <a:spcPct val="150000"/>
              </a:lnSpc>
              <a:spcBef>
                <a:spcPct val="0"/>
              </a:spcBef>
              <a:buFontTx/>
              <a:buNone/>
            </a:pPr>
            <a:r>
              <a:rPr lang="zh-CN" altLang="zh-CN" sz="1600">
                <a:solidFill>
                  <a:srgbClr val="445469"/>
                </a:solidFill>
                <a:latin typeface="微软雅黑" panose="020B0503020204020204" pitchFamily="34" charset="-122"/>
                <a:ea typeface="微软雅黑" panose="020B0503020204020204" pitchFamily="34" charset="-122"/>
              </a:rPr>
              <a:t>（</a:t>
            </a:r>
            <a:r>
              <a:rPr lang="en-US" altLang="zh-CN" sz="1600">
                <a:solidFill>
                  <a:srgbClr val="445469"/>
                </a:solidFill>
                <a:latin typeface="微软雅黑" panose="020B0503020204020204" pitchFamily="34" charset="-122"/>
                <a:ea typeface="微软雅黑" panose="020B0503020204020204" pitchFamily="34" charset="-122"/>
              </a:rPr>
              <a:t>3</a:t>
            </a:r>
            <a:r>
              <a:rPr lang="zh-CN" altLang="zh-CN" sz="1600">
                <a:solidFill>
                  <a:srgbClr val="445469"/>
                </a:solidFill>
                <a:latin typeface="微软雅黑" panose="020B0503020204020204" pitchFamily="34" charset="-122"/>
                <a:ea typeface="微软雅黑" panose="020B0503020204020204" pitchFamily="34" charset="-122"/>
              </a:rPr>
              <a:t>）了解新兴</a:t>
            </a:r>
            <a:r>
              <a:rPr lang="en-US" altLang="zh-CN" sz="1600">
                <a:solidFill>
                  <a:srgbClr val="445469"/>
                </a:solidFill>
                <a:latin typeface="微软雅黑" panose="020B0503020204020204" pitchFamily="34" charset="-122"/>
                <a:ea typeface="微软雅黑" panose="020B0503020204020204" pitchFamily="34" charset="-122"/>
              </a:rPr>
              <a:t>C2C</a:t>
            </a:r>
            <a:r>
              <a:rPr lang="zh-CN" altLang="zh-CN" sz="1600">
                <a:solidFill>
                  <a:srgbClr val="445469"/>
                </a:solidFill>
                <a:latin typeface="微软雅黑" panose="020B0503020204020204" pitchFamily="34" charset="-122"/>
                <a:ea typeface="微软雅黑" panose="020B0503020204020204" pitchFamily="34" charset="-122"/>
              </a:rPr>
              <a:t>电子商务模式的种类和应用现状，了解</a:t>
            </a:r>
            <a:r>
              <a:rPr lang="en-US" altLang="zh-CN" sz="1600">
                <a:solidFill>
                  <a:srgbClr val="445469"/>
                </a:solidFill>
                <a:latin typeface="微软雅黑" panose="020B0503020204020204" pitchFamily="34" charset="-122"/>
                <a:ea typeface="微软雅黑" panose="020B0503020204020204" pitchFamily="34" charset="-122"/>
              </a:rPr>
              <a:t>C2C</a:t>
            </a:r>
            <a:r>
              <a:rPr lang="zh-CN" altLang="zh-CN" sz="1600">
                <a:solidFill>
                  <a:srgbClr val="445469"/>
                </a:solidFill>
                <a:latin typeface="微软雅黑" panose="020B0503020204020204" pitchFamily="34" charset="-122"/>
                <a:ea typeface="微软雅黑" panose="020B0503020204020204" pitchFamily="34" charset="-122"/>
              </a:rPr>
              <a:t>电子商务未来的发展趋势。</a:t>
            </a:r>
          </a:p>
        </p:txBody>
      </p:sp>
      <p:sp>
        <p:nvSpPr>
          <p:cNvPr id="9223" name="矩形 9"/>
          <p:cNvSpPr>
            <a:spLocks noChangeArrowheads="1"/>
          </p:cNvSpPr>
          <p:nvPr/>
        </p:nvSpPr>
        <p:spPr bwMode="auto">
          <a:xfrm>
            <a:off x="6353175" y="1347788"/>
            <a:ext cx="4551363" cy="481012"/>
          </a:xfrm>
          <a:prstGeom prst="rect">
            <a:avLst/>
          </a:prstGeom>
          <a:solidFill>
            <a:srgbClr val="4886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224" name="TextBox 13"/>
          <p:cNvSpPr txBox="1">
            <a:spLocks noChangeArrowheads="1"/>
          </p:cNvSpPr>
          <p:nvPr/>
        </p:nvSpPr>
        <p:spPr bwMode="auto">
          <a:xfrm>
            <a:off x="6353175" y="1465263"/>
            <a:ext cx="45513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zh-CN" sz="1600" b="1">
                <a:solidFill>
                  <a:schemeClr val="bg1"/>
                </a:solidFill>
                <a:latin typeface="Arial" panose="020B0604020202020204" pitchFamily="34" charset="0"/>
                <a:ea typeface="微软雅黑" panose="020B0503020204020204" pitchFamily="34" charset="-122"/>
              </a:rPr>
              <a:t>形成对以下几方面内容的自我认知</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半闭框 4"/>
          <p:cNvSpPr>
            <a:spLocks/>
          </p:cNvSpPr>
          <p:nvPr/>
        </p:nvSpPr>
        <p:spPr bwMode="auto">
          <a:xfrm>
            <a:off x="6197196" y="1138871"/>
            <a:ext cx="433387" cy="411634"/>
          </a:xfrm>
          <a:custGeom>
            <a:avLst/>
            <a:gdLst>
              <a:gd name="T0" fmla="*/ 0 w 434745"/>
              <a:gd name="T1" fmla="*/ 0 h 340467"/>
              <a:gd name="T2" fmla="*/ 426660 w 434745"/>
              <a:gd name="T3" fmla="*/ 0 h 340467"/>
              <a:gd name="T4" fmla="*/ 308820 w 434745"/>
              <a:gd name="T5" fmla="*/ 92811 h 340467"/>
              <a:gd name="T6" fmla="*/ 111379 w 434745"/>
              <a:gd name="T7" fmla="*/ 92811 h 340467"/>
              <a:gd name="T8" fmla="*/ 111379 w 434745"/>
              <a:gd name="T9" fmla="*/ 248318 h 340467"/>
              <a:gd name="T10" fmla="*/ 0 w 434745"/>
              <a:gd name="T11" fmla="*/ 336039 h 340467"/>
              <a:gd name="T12" fmla="*/ 0 w 434745"/>
              <a:gd name="T13" fmla="*/ 0 h 3404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4745" h="340467">
                <a:moveTo>
                  <a:pt x="0" y="0"/>
                </a:moveTo>
                <a:lnTo>
                  <a:pt x="434745" y="0"/>
                </a:lnTo>
                <a:lnTo>
                  <a:pt x="314673" y="94034"/>
                </a:lnTo>
                <a:lnTo>
                  <a:pt x="113488" y="94034"/>
                </a:lnTo>
                <a:lnTo>
                  <a:pt x="113488" y="251590"/>
                </a:lnTo>
                <a:lnTo>
                  <a:pt x="0" y="340467"/>
                </a:lnTo>
                <a:lnTo>
                  <a:pt x="0" y="0"/>
                </a:lnTo>
                <a:close/>
              </a:path>
            </a:pathLst>
          </a:custGeom>
          <a:solidFill>
            <a:srgbClr val="1C4885"/>
          </a:solidFill>
          <a:ln>
            <a:noFill/>
          </a:ln>
          <a:scene3d>
            <a:camera prst="orthographicFront">
              <a:rot lat="0" lon="0" rev="0"/>
            </a:camera>
            <a:lightRig rig="threePt" dir="t"/>
          </a:scene3d>
          <a:sp3d/>
        </p:spPr>
        <p:txBody>
          <a:bodyPr anchor="ctr"/>
          <a:lstStyle/>
          <a:p>
            <a:pPr>
              <a:defRPr/>
            </a:pPr>
            <a:endParaRPr lang="zh-CN" altLang="en-US"/>
          </a:p>
        </p:txBody>
      </p:sp>
      <p:sp>
        <p:nvSpPr>
          <p:cNvPr id="11" name="半闭框 5"/>
          <p:cNvSpPr>
            <a:spLocks/>
          </p:cNvSpPr>
          <p:nvPr/>
        </p:nvSpPr>
        <p:spPr bwMode="auto">
          <a:xfrm>
            <a:off x="5998450" y="959251"/>
            <a:ext cx="563563" cy="536662"/>
          </a:xfrm>
          <a:custGeom>
            <a:avLst/>
            <a:gdLst>
              <a:gd name="T0" fmla="*/ 0 w 564153"/>
              <a:gd name="T1" fmla="*/ 0 h 441812"/>
              <a:gd name="T2" fmla="*/ 560622 w 564153"/>
              <a:gd name="T3" fmla="*/ 0 h 441812"/>
              <a:gd name="T4" fmla="*/ 405784 w 564153"/>
              <a:gd name="T5" fmla="*/ 123859 h 441812"/>
              <a:gd name="T6" fmla="*/ 146347 w 564153"/>
              <a:gd name="T7" fmla="*/ 123859 h 441812"/>
              <a:gd name="T8" fmla="*/ 146347 w 564153"/>
              <a:gd name="T9" fmla="*/ 331387 h 441812"/>
              <a:gd name="T10" fmla="*/ 0 w 564153"/>
              <a:gd name="T11" fmla="*/ 448453 h 441812"/>
              <a:gd name="T12" fmla="*/ 0 w 564153"/>
              <a:gd name="T13" fmla="*/ 0 h 4418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4153" h="441812">
                <a:moveTo>
                  <a:pt x="0" y="0"/>
                </a:moveTo>
                <a:lnTo>
                  <a:pt x="564153" y="0"/>
                </a:lnTo>
                <a:lnTo>
                  <a:pt x="408340" y="122024"/>
                </a:lnTo>
                <a:lnTo>
                  <a:pt x="147269" y="122024"/>
                </a:lnTo>
                <a:lnTo>
                  <a:pt x="147269" y="326479"/>
                </a:lnTo>
                <a:lnTo>
                  <a:pt x="0" y="441812"/>
                </a:lnTo>
                <a:lnTo>
                  <a:pt x="0" y="0"/>
                </a:lnTo>
                <a:close/>
              </a:path>
            </a:pathLst>
          </a:custGeom>
          <a:solidFill>
            <a:srgbClr val="ADBACA"/>
          </a:solidFill>
          <a:ln w="12700" cap="flat" cmpd="sng">
            <a:solidFill>
              <a:srgbClr val="ADBACA"/>
            </a:solidFill>
            <a:round/>
            <a:headEnd/>
            <a:tailEnd/>
          </a:ln>
          <a:scene3d>
            <a:camera prst="orthographicFront">
              <a:rot lat="0" lon="0" rev="0"/>
            </a:camera>
            <a:lightRig rig="threePt" dir="t"/>
          </a:scene3d>
          <a:sp3d/>
        </p:spPr>
        <p:txBody>
          <a:bodyPr anchor="ctr"/>
          <a:lstStyle/>
          <a:p>
            <a:pPr>
              <a:defRPr/>
            </a:pPr>
            <a:endParaRPr lang="zh-CN" altLang="en-US"/>
          </a:p>
        </p:txBody>
      </p:sp>
      <p:pic>
        <p:nvPicPr>
          <p:cNvPr id="9231" name="Picture 17" descr="https://timgsa.baidu.com/timg?image&amp;quality=80&amp;size=b9999_10000&amp;sec=1520009006352&amp;di=6576570a356c9f867bf343bdc36fc04b&amp;imgtype=0&amp;src=http%3A%2F%2Fscimg.jb51.net%2Fallimg%2F151217%2F10-15121H02A4C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938" y="1319213"/>
            <a:ext cx="3989387" cy="381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本框 10"/>
          <p:cNvSpPr txBox="1">
            <a:spLocks noChangeArrowheads="1"/>
          </p:cNvSpPr>
          <p:nvPr/>
        </p:nvSpPr>
        <p:spPr bwMode="auto">
          <a:xfrm>
            <a:off x="174625" y="220663"/>
            <a:ext cx="11530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a:latin typeface="微软雅黑" panose="020B0503020204020204" pitchFamily="34" charset="-122"/>
                <a:ea typeface="微软雅黑" panose="020B0503020204020204" pitchFamily="34" charset="-122"/>
              </a:rPr>
              <a:t>任务一相关知识</a:t>
            </a:r>
            <a:r>
              <a:rPr lang="en-US" altLang="zh-CN" sz="2400" b="1">
                <a:latin typeface="微软雅黑" panose="020B0503020204020204" pitchFamily="34" charset="-122"/>
                <a:ea typeface="微软雅黑" panose="020B0503020204020204" pitchFamily="34" charset="-122"/>
              </a:rPr>
              <a:t>——1</a:t>
            </a:r>
            <a:r>
              <a:rPr lang="zh-CN" altLang="en-US" sz="2400" b="1">
                <a:latin typeface="微软雅黑" panose="020B0503020204020204" pitchFamily="34" charset="-122"/>
                <a:ea typeface="微软雅黑" panose="020B0503020204020204" pitchFamily="34" charset="-122"/>
              </a:rPr>
              <a:t>、什么是</a:t>
            </a:r>
            <a:r>
              <a:rPr lang="en-US" altLang="zh-CN" sz="2400" b="1">
                <a:latin typeface="微软雅黑" panose="020B0503020204020204" pitchFamily="34" charset="-122"/>
                <a:ea typeface="微软雅黑" panose="020B0503020204020204" pitchFamily="34" charset="-122"/>
              </a:rPr>
              <a:t>C2C</a:t>
            </a:r>
            <a:r>
              <a:rPr lang="zh-CN" altLang="en-US" sz="2400" b="1">
                <a:latin typeface="微软雅黑" panose="020B0503020204020204" pitchFamily="34" charset="-122"/>
                <a:ea typeface="微软雅黑" panose="020B0503020204020204" pitchFamily="34" charset="-122"/>
              </a:rPr>
              <a:t>电子商务</a:t>
            </a:r>
          </a:p>
        </p:txBody>
      </p:sp>
      <p:sp>
        <p:nvSpPr>
          <p:cNvPr id="10243"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0244" name="圆角矩形 3"/>
          <p:cNvSpPr>
            <a:spLocks noChangeArrowheads="1"/>
          </p:cNvSpPr>
          <p:nvPr/>
        </p:nvSpPr>
        <p:spPr bwMode="auto">
          <a:xfrm>
            <a:off x="1254125" y="1641475"/>
            <a:ext cx="4591050" cy="3883025"/>
          </a:xfrm>
          <a:prstGeom prst="roundRect">
            <a:avLst>
              <a:gd name="adj" fmla="val 9083"/>
            </a:avLst>
          </a:prstGeom>
          <a:noFill/>
          <a:ln w="12700">
            <a:solidFill>
              <a:srgbClr val="ADBACA"/>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0245" name="矩形 4"/>
          <p:cNvSpPr>
            <a:spLocks noChangeArrowheads="1"/>
          </p:cNvSpPr>
          <p:nvPr/>
        </p:nvSpPr>
        <p:spPr bwMode="auto">
          <a:xfrm>
            <a:off x="1392238" y="2036763"/>
            <a:ext cx="432593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None/>
            </a:pPr>
            <a:r>
              <a:rPr lang="en-US" altLang="zh-CN" sz="1600">
                <a:solidFill>
                  <a:srgbClr val="445469"/>
                </a:solidFill>
                <a:latin typeface="微软雅黑" panose="020B0503020204020204" pitchFamily="34" charset="-122"/>
                <a:ea typeface="微软雅黑" panose="020B0503020204020204" pitchFamily="34" charset="-122"/>
              </a:rPr>
              <a:t>        C2C</a:t>
            </a:r>
            <a:r>
              <a:rPr lang="zh-CN" altLang="en-US" sz="1600">
                <a:solidFill>
                  <a:srgbClr val="445469"/>
                </a:solidFill>
                <a:latin typeface="微软雅黑" panose="020B0503020204020204" pitchFamily="34" charset="-122"/>
                <a:ea typeface="微软雅黑" panose="020B0503020204020204" pitchFamily="34" charset="-122"/>
              </a:rPr>
              <a:t>（</a:t>
            </a:r>
            <a:r>
              <a:rPr lang="en-US" altLang="zh-CN" sz="1600">
                <a:solidFill>
                  <a:srgbClr val="445469"/>
                </a:solidFill>
                <a:latin typeface="微软雅黑" panose="020B0503020204020204" pitchFamily="34" charset="-122"/>
                <a:ea typeface="微软雅黑" panose="020B0503020204020204" pitchFamily="34" charset="-122"/>
              </a:rPr>
              <a:t>Customer to Customer</a:t>
            </a:r>
            <a:r>
              <a:rPr lang="zh-CN" altLang="en-US" sz="1600">
                <a:solidFill>
                  <a:srgbClr val="445469"/>
                </a:solidFill>
                <a:latin typeface="微软雅黑" panose="020B0503020204020204" pitchFamily="34" charset="-122"/>
                <a:ea typeface="微软雅黑" panose="020B0503020204020204" pitchFamily="34" charset="-122"/>
              </a:rPr>
              <a:t>）电子商务是指消费者（</a:t>
            </a:r>
            <a:r>
              <a:rPr lang="en-US" altLang="zh-CN" sz="1600">
                <a:solidFill>
                  <a:srgbClr val="445469"/>
                </a:solidFill>
                <a:latin typeface="微软雅黑" panose="020B0503020204020204" pitchFamily="34" charset="-122"/>
                <a:ea typeface="微软雅黑" panose="020B0503020204020204" pitchFamily="34" charset="-122"/>
              </a:rPr>
              <a:t>Customer</a:t>
            </a:r>
            <a:r>
              <a:rPr lang="zh-CN" altLang="en-US" sz="1600">
                <a:solidFill>
                  <a:srgbClr val="445469"/>
                </a:solidFill>
                <a:latin typeface="微软雅黑" panose="020B0503020204020204" pitchFamily="34" charset="-122"/>
                <a:ea typeface="微软雅黑" panose="020B0503020204020204" pitchFamily="34" charset="-122"/>
              </a:rPr>
              <a:t>）与消费者（</a:t>
            </a:r>
            <a:r>
              <a:rPr lang="en-US" altLang="zh-CN" sz="1600">
                <a:solidFill>
                  <a:srgbClr val="445469"/>
                </a:solidFill>
                <a:latin typeface="微软雅黑" panose="020B0503020204020204" pitchFamily="34" charset="-122"/>
                <a:ea typeface="微软雅黑" panose="020B0503020204020204" pitchFamily="34" charset="-122"/>
              </a:rPr>
              <a:t>Customer</a:t>
            </a:r>
            <a:r>
              <a:rPr lang="zh-CN" altLang="en-US" sz="1600">
                <a:solidFill>
                  <a:srgbClr val="445469"/>
                </a:solidFill>
                <a:latin typeface="微软雅黑" panose="020B0503020204020204" pitchFamily="34" charset="-122"/>
                <a:ea typeface="微软雅黑" panose="020B0503020204020204" pitchFamily="34" charset="-122"/>
              </a:rPr>
              <a:t>）之间的电子商务模式，即消费者与消费者通过互联网开展的一切商务活动，这些商务活动主要是个人交易，也包括其他的一些网络活动，如信息发布、信息搜索、社区交流等。</a:t>
            </a:r>
            <a:endParaRPr lang="en-US" altLang="zh-CN" sz="160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spcBef>
                <a:spcPct val="0"/>
              </a:spcBef>
              <a:buFontTx/>
              <a:buNone/>
            </a:pPr>
            <a:r>
              <a:rPr lang="zh-CN" altLang="en-US" sz="1600">
                <a:solidFill>
                  <a:srgbClr val="445469"/>
                </a:solidFill>
                <a:latin typeface="微软雅黑" panose="020B0503020204020204" pitchFamily="34" charset="-122"/>
                <a:ea typeface="微软雅黑" panose="020B0503020204020204" pitchFamily="34" charset="-122"/>
              </a:rPr>
              <a:t>       一般而言，</a:t>
            </a:r>
            <a:r>
              <a:rPr lang="en-US" altLang="en-US" sz="1600">
                <a:solidFill>
                  <a:srgbClr val="445469"/>
                </a:solidFill>
                <a:latin typeface="微软雅黑" panose="020B0503020204020204" pitchFamily="34" charset="-122"/>
                <a:ea typeface="微软雅黑" panose="020B0503020204020204" pitchFamily="34" charset="-122"/>
              </a:rPr>
              <a:t>C2C</a:t>
            </a:r>
            <a:r>
              <a:rPr lang="zh-CN" altLang="en-US" sz="1600">
                <a:solidFill>
                  <a:srgbClr val="445469"/>
                </a:solidFill>
                <a:latin typeface="微软雅黑" panose="020B0503020204020204" pitchFamily="34" charset="-122"/>
                <a:ea typeface="微软雅黑" panose="020B0503020204020204" pitchFamily="34" charset="-122"/>
              </a:rPr>
              <a:t>电子商务中，参与买卖的双方主要指个人消费者和个人卖家。</a:t>
            </a:r>
            <a:endParaRPr lang="en-US" altLang="zh-CN" sz="160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246" name="圆角矩形 5"/>
          <p:cNvSpPr>
            <a:spLocks noChangeArrowheads="1"/>
          </p:cNvSpPr>
          <p:nvPr/>
        </p:nvSpPr>
        <p:spPr bwMode="auto">
          <a:xfrm>
            <a:off x="6731000" y="1641475"/>
            <a:ext cx="4591050" cy="3921125"/>
          </a:xfrm>
          <a:prstGeom prst="roundRect">
            <a:avLst>
              <a:gd name="adj" fmla="val 9083"/>
            </a:avLst>
          </a:prstGeom>
          <a:noFill/>
          <a:ln w="12700">
            <a:solidFill>
              <a:srgbClr val="ADBACA"/>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0247" name="矩形 6"/>
          <p:cNvSpPr>
            <a:spLocks noChangeArrowheads="1"/>
          </p:cNvSpPr>
          <p:nvPr/>
        </p:nvSpPr>
        <p:spPr bwMode="auto">
          <a:xfrm>
            <a:off x="6837363" y="2144713"/>
            <a:ext cx="4484687"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50000"/>
              </a:lnSpc>
              <a:spcBef>
                <a:spcPct val="0"/>
              </a:spcBef>
              <a:buFontTx/>
              <a:buNone/>
            </a:pPr>
            <a:r>
              <a:rPr lang="zh-CN" altLang="en-US" sz="1600">
                <a:solidFill>
                  <a:srgbClr val="445469"/>
                </a:solidFill>
                <a:latin typeface="微软雅黑" panose="020B0503020204020204" pitchFamily="34" charset="-122"/>
                <a:ea typeface="微软雅黑" panose="020B0503020204020204" pitchFamily="34" charset="-122"/>
              </a:rPr>
              <a:t>（</a:t>
            </a:r>
            <a:r>
              <a:rPr lang="en-US" altLang="en-US" sz="1600">
                <a:solidFill>
                  <a:srgbClr val="445469"/>
                </a:solidFill>
                <a:latin typeface="微软雅黑" panose="020B0503020204020204" pitchFamily="34" charset="-122"/>
                <a:ea typeface="微软雅黑" panose="020B0503020204020204" pitchFamily="34" charset="-122"/>
              </a:rPr>
              <a:t>1</a:t>
            </a:r>
            <a:r>
              <a:rPr lang="zh-CN" altLang="en-US" sz="1600">
                <a:solidFill>
                  <a:srgbClr val="445469"/>
                </a:solidFill>
                <a:latin typeface="微软雅黑" panose="020B0503020204020204" pitchFamily="34" charset="-122"/>
                <a:ea typeface="微软雅黑" panose="020B0503020204020204" pitchFamily="34" charset="-122"/>
              </a:rPr>
              <a:t>）为买卖双方进行网上交易，提供了信息交流的平台。</a:t>
            </a:r>
            <a:endParaRPr lang="en-US" altLang="zh-CN" sz="1600">
              <a:solidFill>
                <a:srgbClr val="445469"/>
              </a:solidFill>
              <a:latin typeface="微软雅黑" panose="020B0503020204020204" pitchFamily="34" charset="-122"/>
              <a:ea typeface="微软雅黑" panose="020B0503020204020204" pitchFamily="34" charset="-122"/>
            </a:endParaRPr>
          </a:p>
          <a:p>
            <a:pPr>
              <a:lnSpc>
                <a:spcPct val="150000"/>
              </a:lnSpc>
              <a:spcBef>
                <a:spcPct val="0"/>
              </a:spcBef>
              <a:buFontTx/>
              <a:buNone/>
            </a:pPr>
            <a:r>
              <a:rPr lang="zh-CN" altLang="en-US" sz="1600">
                <a:solidFill>
                  <a:srgbClr val="445469"/>
                </a:solidFill>
                <a:latin typeface="微软雅黑" panose="020B0503020204020204" pitchFamily="34" charset="-122"/>
                <a:ea typeface="微软雅黑" panose="020B0503020204020204" pitchFamily="34" charset="-122"/>
              </a:rPr>
              <a:t>（</a:t>
            </a:r>
            <a:r>
              <a:rPr lang="en-US" altLang="en-US" sz="1600">
                <a:solidFill>
                  <a:srgbClr val="445469"/>
                </a:solidFill>
                <a:latin typeface="微软雅黑" panose="020B0503020204020204" pitchFamily="34" charset="-122"/>
                <a:ea typeface="微软雅黑" panose="020B0503020204020204" pitchFamily="34" charset="-122"/>
              </a:rPr>
              <a:t>2</a:t>
            </a:r>
            <a:r>
              <a:rPr lang="zh-CN" altLang="en-US" sz="1600">
                <a:solidFill>
                  <a:srgbClr val="445469"/>
                </a:solidFill>
                <a:latin typeface="微软雅黑" panose="020B0503020204020204" pitchFamily="34" charset="-122"/>
                <a:ea typeface="微软雅黑" panose="020B0503020204020204" pitchFamily="34" charset="-122"/>
              </a:rPr>
              <a:t>）为买卖双方进行网上交易，提供一系列配套服务。</a:t>
            </a:r>
            <a:endParaRPr lang="en-US" altLang="zh-CN" sz="1600">
              <a:solidFill>
                <a:srgbClr val="445469"/>
              </a:solidFill>
              <a:latin typeface="微软雅黑" panose="020B0503020204020204" pitchFamily="34" charset="-122"/>
              <a:ea typeface="微软雅黑" panose="020B0503020204020204" pitchFamily="34" charset="-122"/>
            </a:endParaRPr>
          </a:p>
          <a:p>
            <a:pPr>
              <a:lnSpc>
                <a:spcPct val="150000"/>
              </a:lnSpc>
              <a:spcBef>
                <a:spcPct val="0"/>
              </a:spcBef>
              <a:buFontTx/>
              <a:buNone/>
            </a:pPr>
            <a:r>
              <a:rPr lang="zh-CN" altLang="en-US" sz="1600">
                <a:solidFill>
                  <a:srgbClr val="445469"/>
                </a:solidFill>
                <a:latin typeface="微软雅黑" panose="020B0503020204020204" pitchFamily="34" charset="-122"/>
                <a:ea typeface="微软雅黑" panose="020B0503020204020204" pitchFamily="34" charset="-122"/>
              </a:rPr>
              <a:t>（</a:t>
            </a:r>
            <a:r>
              <a:rPr lang="en-US" altLang="en-US" sz="1600">
                <a:solidFill>
                  <a:srgbClr val="445469"/>
                </a:solidFill>
                <a:latin typeface="微软雅黑" panose="020B0503020204020204" pitchFamily="34" charset="-122"/>
                <a:ea typeface="微软雅黑" panose="020B0503020204020204" pitchFamily="34" charset="-122"/>
              </a:rPr>
              <a:t>3</a:t>
            </a:r>
            <a:r>
              <a:rPr lang="zh-CN" altLang="en-US" sz="1600">
                <a:solidFill>
                  <a:srgbClr val="445469"/>
                </a:solidFill>
                <a:latin typeface="微软雅黑" panose="020B0503020204020204" pitchFamily="34" charset="-122"/>
                <a:ea typeface="微软雅黑" panose="020B0503020204020204" pitchFamily="34" charset="-122"/>
              </a:rPr>
              <a:t>）商品信息多，且商品质量参差不齐。</a:t>
            </a:r>
          </a:p>
          <a:p>
            <a:pPr>
              <a:lnSpc>
                <a:spcPct val="150000"/>
              </a:lnSpc>
              <a:spcBef>
                <a:spcPct val="0"/>
              </a:spcBef>
              <a:buFontTx/>
              <a:buNone/>
            </a:pPr>
            <a:r>
              <a:rPr lang="zh-CN" altLang="en-US" sz="1600">
                <a:solidFill>
                  <a:srgbClr val="445469"/>
                </a:solidFill>
                <a:latin typeface="微软雅黑" panose="020B0503020204020204" pitchFamily="34" charset="-122"/>
                <a:ea typeface="微软雅黑" panose="020B0503020204020204" pitchFamily="34" charset="-122"/>
              </a:rPr>
              <a:t>（</a:t>
            </a:r>
            <a:r>
              <a:rPr lang="en-US" altLang="en-US" sz="1600">
                <a:solidFill>
                  <a:srgbClr val="445469"/>
                </a:solidFill>
                <a:latin typeface="微软雅黑" panose="020B0503020204020204" pitchFamily="34" charset="-122"/>
                <a:ea typeface="微软雅黑" panose="020B0503020204020204" pitchFamily="34" charset="-122"/>
              </a:rPr>
              <a:t>4</a:t>
            </a:r>
            <a:r>
              <a:rPr lang="zh-CN" altLang="en-US" sz="1600">
                <a:solidFill>
                  <a:srgbClr val="445469"/>
                </a:solidFill>
                <a:latin typeface="微软雅黑" panose="020B0503020204020204" pitchFamily="34" charset="-122"/>
                <a:ea typeface="微软雅黑" panose="020B0503020204020204" pitchFamily="34" charset="-122"/>
              </a:rPr>
              <a:t>）交易次数多，但每次交易的成交额较小。</a:t>
            </a:r>
          </a:p>
        </p:txBody>
      </p:sp>
      <p:sp>
        <p:nvSpPr>
          <p:cNvPr id="10248" name="圆角矩形 7"/>
          <p:cNvSpPr>
            <a:spLocks noChangeArrowheads="1"/>
          </p:cNvSpPr>
          <p:nvPr/>
        </p:nvSpPr>
        <p:spPr bwMode="auto">
          <a:xfrm>
            <a:off x="1909763" y="1406525"/>
            <a:ext cx="3279775" cy="461963"/>
          </a:xfrm>
          <a:prstGeom prst="roundRect">
            <a:avLst>
              <a:gd name="adj" fmla="val 16667"/>
            </a:avLst>
          </a:prstGeom>
          <a:solidFill>
            <a:srgbClr val="1C488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0249" name="文本框 8"/>
          <p:cNvSpPr txBox="1">
            <a:spLocks noChangeArrowheads="1"/>
          </p:cNvSpPr>
          <p:nvPr/>
        </p:nvSpPr>
        <p:spPr bwMode="auto">
          <a:xfrm>
            <a:off x="1909763" y="1455738"/>
            <a:ext cx="3279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600" b="1">
                <a:solidFill>
                  <a:schemeClr val="bg1"/>
                </a:solidFill>
              </a:rPr>
              <a:t>C2C</a:t>
            </a:r>
            <a:r>
              <a:rPr lang="zh-CN" altLang="en-US" sz="1600" b="1">
                <a:solidFill>
                  <a:schemeClr val="bg1"/>
                </a:solidFill>
              </a:rPr>
              <a:t>电子商务定义</a:t>
            </a:r>
            <a:endParaRPr lang="en-US" altLang="zh-CN" sz="1600" b="1">
              <a:solidFill>
                <a:schemeClr val="bg1"/>
              </a:solidFill>
              <a:sym typeface="Arial" panose="020B0604020202020204" pitchFamily="34" charset="0"/>
            </a:endParaRPr>
          </a:p>
        </p:txBody>
      </p:sp>
      <p:sp>
        <p:nvSpPr>
          <p:cNvPr id="10250" name="圆角矩形 9"/>
          <p:cNvSpPr>
            <a:spLocks noChangeArrowheads="1"/>
          </p:cNvSpPr>
          <p:nvPr/>
        </p:nvSpPr>
        <p:spPr bwMode="auto">
          <a:xfrm>
            <a:off x="7386638" y="1420813"/>
            <a:ext cx="3279775" cy="461962"/>
          </a:xfrm>
          <a:prstGeom prst="roundRect">
            <a:avLst>
              <a:gd name="adj" fmla="val 16667"/>
            </a:avLst>
          </a:prstGeom>
          <a:solidFill>
            <a:srgbClr val="4886D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0251" name="文本框 12"/>
          <p:cNvSpPr txBox="1">
            <a:spLocks noChangeArrowheads="1"/>
          </p:cNvSpPr>
          <p:nvPr/>
        </p:nvSpPr>
        <p:spPr bwMode="auto">
          <a:xfrm>
            <a:off x="7599363" y="1487488"/>
            <a:ext cx="2797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en-US" sz="1600" b="1">
                <a:solidFill>
                  <a:schemeClr val="bg1"/>
                </a:solidFill>
              </a:rPr>
              <a:t>C2C</a:t>
            </a:r>
            <a:r>
              <a:rPr lang="zh-CN" altLang="en-US" sz="1600" b="1">
                <a:solidFill>
                  <a:schemeClr val="bg1"/>
                </a:solidFill>
              </a:rPr>
              <a:t>电子商务的特征</a:t>
            </a:r>
            <a:endParaRPr lang="en-US" altLang="zh-CN" sz="1600" b="1">
              <a:solidFill>
                <a:schemeClr val="bg1"/>
              </a:solidFill>
              <a:sym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文本框 10"/>
          <p:cNvSpPr txBox="1">
            <a:spLocks noChangeArrowheads="1"/>
          </p:cNvSpPr>
          <p:nvPr/>
        </p:nvSpPr>
        <p:spPr bwMode="auto">
          <a:xfrm>
            <a:off x="174625" y="220663"/>
            <a:ext cx="9474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a:latin typeface="微软雅黑" panose="020B0503020204020204" pitchFamily="34" charset="-122"/>
                <a:ea typeface="微软雅黑" panose="020B0503020204020204" pitchFamily="34" charset="-122"/>
              </a:rPr>
              <a:t>任务一相关知识</a:t>
            </a:r>
            <a:r>
              <a:rPr lang="en-US" altLang="zh-CN" sz="2400" b="1">
                <a:latin typeface="微软雅黑" panose="020B0503020204020204" pitchFamily="34" charset="-122"/>
                <a:ea typeface="微软雅黑" panose="020B0503020204020204" pitchFamily="34" charset="-122"/>
              </a:rPr>
              <a:t>——1</a:t>
            </a:r>
            <a:r>
              <a:rPr lang="zh-CN" altLang="en-US" sz="2400" b="1">
                <a:latin typeface="微软雅黑" panose="020B0503020204020204" pitchFamily="34" charset="-122"/>
                <a:ea typeface="微软雅黑" panose="020B0503020204020204" pitchFamily="34" charset="-122"/>
              </a:rPr>
              <a:t>、什么是</a:t>
            </a:r>
            <a:r>
              <a:rPr lang="en-US" altLang="zh-CN" sz="2400" b="1">
                <a:latin typeface="微软雅黑" panose="020B0503020204020204" pitchFamily="34" charset="-122"/>
                <a:ea typeface="微软雅黑" panose="020B0503020204020204" pitchFamily="34" charset="-122"/>
              </a:rPr>
              <a:t>C2C</a:t>
            </a:r>
            <a:r>
              <a:rPr lang="zh-CN" altLang="en-US" sz="2400" b="1">
                <a:latin typeface="微软雅黑" panose="020B0503020204020204" pitchFamily="34" charset="-122"/>
                <a:ea typeface="微软雅黑" panose="020B0503020204020204" pitchFamily="34" charset="-122"/>
              </a:rPr>
              <a:t>电子商务</a:t>
            </a:r>
          </a:p>
        </p:txBody>
      </p:sp>
      <p:sp>
        <p:nvSpPr>
          <p:cNvPr id="11267"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1268" name="AutoShape 3"/>
          <p:cNvSpPr>
            <a:spLocks/>
          </p:cNvSpPr>
          <p:nvPr/>
        </p:nvSpPr>
        <p:spPr bwMode="auto">
          <a:xfrm>
            <a:off x="3865563" y="1804988"/>
            <a:ext cx="931862" cy="823912"/>
          </a:xfrm>
          <a:custGeom>
            <a:avLst/>
            <a:gdLst>
              <a:gd name="T0" fmla="*/ 2147483646 w 21600"/>
              <a:gd name="T1" fmla="*/ 2147483646 h 21600"/>
              <a:gd name="T2" fmla="*/ 2147483646 w 21600"/>
              <a:gd name="T3" fmla="*/ 0 h 21600"/>
              <a:gd name="T4" fmla="*/ 2147483646 w 21600"/>
              <a:gd name="T5" fmla="*/ 2147483646 h 21600"/>
              <a:gd name="T6" fmla="*/ 2147483646 w 21600"/>
              <a:gd name="T7" fmla="*/ 0 h 21600"/>
              <a:gd name="T8" fmla="*/ 2147483646 w 21600"/>
              <a:gd name="T9" fmla="*/ 2147483646 h 21600"/>
              <a:gd name="T10" fmla="*/ 0 w 21600"/>
              <a:gd name="T11" fmla="*/ 2147483646 h 21600"/>
              <a:gd name="T12" fmla="*/ 2147483646 w 21600"/>
              <a:gd name="T13" fmla="*/ 2147483646 h 21600"/>
              <a:gd name="T14" fmla="*/ 2147483646 w 21600"/>
              <a:gd name="T15" fmla="*/ 2147483646 h 21600"/>
              <a:gd name="T16" fmla="*/ 2147483646 w 21600"/>
              <a:gd name="T17" fmla="*/ 2147483646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10886" y="341"/>
                </a:moveTo>
                <a:lnTo>
                  <a:pt x="10886" y="0"/>
                </a:lnTo>
                <a:lnTo>
                  <a:pt x="10800" y="171"/>
                </a:lnTo>
                <a:lnTo>
                  <a:pt x="10714" y="0"/>
                </a:lnTo>
                <a:lnTo>
                  <a:pt x="10714" y="341"/>
                </a:lnTo>
                <a:lnTo>
                  <a:pt x="0" y="21600"/>
                </a:lnTo>
                <a:lnTo>
                  <a:pt x="21600" y="21600"/>
                </a:lnTo>
                <a:cubicBezTo>
                  <a:pt x="21600" y="21600"/>
                  <a:pt x="10886" y="341"/>
                  <a:pt x="10886" y="341"/>
                </a:cubicBezTo>
                <a:close/>
                <a:moveTo>
                  <a:pt x="10886" y="341"/>
                </a:moveTo>
              </a:path>
            </a:pathLst>
          </a:custGeom>
          <a:solidFill>
            <a:srgbClr val="1C488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269" name="AutoShape 4"/>
          <p:cNvSpPr>
            <a:spLocks/>
          </p:cNvSpPr>
          <p:nvPr/>
        </p:nvSpPr>
        <p:spPr bwMode="auto">
          <a:xfrm>
            <a:off x="3382963" y="2646363"/>
            <a:ext cx="1897062" cy="835025"/>
          </a:xfrm>
          <a:custGeom>
            <a:avLst/>
            <a:gdLst>
              <a:gd name="T0" fmla="*/ 0 w 21600"/>
              <a:gd name="T1" fmla="*/ 2147483646 h 21600"/>
              <a:gd name="T2" fmla="*/ 2147483646 w 21600"/>
              <a:gd name="T3" fmla="*/ 2147483646 h 21600"/>
              <a:gd name="T4" fmla="*/ 2147483646 w 21600"/>
              <a:gd name="T5" fmla="*/ 0 h 21600"/>
              <a:gd name="T6" fmla="*/ 2147483646 w 21600"/>
              <a:gd name="T7" fmla="*/ 0 h 21600"/>
              <a:gd name="T8" fmla="*/ 0 w 21600"/>
              <a:gd name="T9" fmla="*/ 2147483646 h 21600"/>
              <a:gd name="T10" fmla="*/ 0 w 21600"/>
              <a:gd name="T11" fmla="*/ 2147483646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1600" y="21600"/>
                </a:lnTo>
                <a:lnTo>
                  <a:pt x="16167" y="0"/>
                </a:lnTo>
                <a:lnTo>
                  <a:pt x="5432" y="0"/>
                </a:lnTo>
                <a:cubicBezTo>
                  <a:pt x="5432" y="0"/>
                  <a:pt x="0" y="21600"/>
                  <a:pt x="0" y="21600"/>
                </a:cubicBezTo>
                <a:close/>
                <a:moveTo>
                  <a:pt x="0" y="21600"/>
                </a:moveTo>
              </a:path>
            </a:pathLst>
          </a:custGeom>
          <a:solidFill>
            <a:srgbClr val="4886D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11270" name="AutoShape 5"/>
          <p:cNvSpPr>
            <a:spLocks/>
          </p:cNvSpPr>
          <p:nvPr/>
        </p:nvSpPr>
        <p:spPr bwMode="auto">
          <a:xfrm>
            <a:off x="2906713" y="3497263"/>
            <a:ext cx="2851150" cy="831850"/>
          </a:xfrm>
          <a:custGeom>
            <a:avLst/>
            <a:gdLst>
              <a:gd name="T0" fmla="*/ 0 w 21600"/>
              <a:gd name="T1" fmla="*/ 2147483646 h 21600"/>
              <a:gd name="T2" fmla="*/ 2147483646 w 21600"/>
              <a:gd name="T3" fmla="*/ 2147483646 h 21600"/>
              <a:gd name="T4" fmla="*/ 2147483646 w 21600"/>
              <a:gd name="T5" fmla="*/ 0 h 21600"/>
              <a:gd name="T6" fmla="*/ 2147483646 w 21600"/>
              <a:gd name="T7" fmla="*/ 0 h 21600"/>
              <a:gd name="T8" fmla="*/ 0 w 21600"/>
              <a:gd name="T9" fmla="*/ 2147483646 h 21600"/>
              <a:gd name="T10" fmla="*/ 0 w 21600"/>
              <a:gd name="T11" fmla="*/ 2147483646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1600" y="21600"/>
                </a:lnTo>
                <a:lnTo>
                  <a:pt x="18007" y="0"/>
                </a:lnTo>
                <a:lnTo>
                  <a:pt x="3593" y="0"/>
                </a:lnTo>
                <a:cubicBezTo>
                  <a:pt x="3593" y="0"/>
                  <a:pt x="0" y="21600"/>
                  <a:pt x="0" y="21600"/>
                </a:cubicBezTo>
                <a:close/>
                <a:moveTo>
                  <a:pt x="0" y="21600"/>
                </a:moveTo>
              </a:path>
            </a:pathLst>
          </a:custGeom>
          <a:solidFill>
            <a:srgbClr val="1C488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271" name="AutoShape 6"/>
          <p:cNvSpPr>
            <a:spLocks/>
          </p:cNvSpPr>
          <p:nvPr/>
        </p:nvSpPr>
        <p:spPr bwMode="auto">
          <a:xfrm>
            <a:off x="2424113" y="4349750"/>
            <a:ext cx="3821112" cy="836613"/>
          </a:xfrm>
          <a:custGeom>
            <a:avLst/>
            <a:gdLst>
              <a:gd name="T0" fmla="*/ 0 w 21600"/>
              <a:gd name="T1" fmla="*/ 2147483646 h 21600"/>
              <a:gd name="T2" fmla="*/ 2147483646 w 21600"/>
              <a:gd name="T3" fmla="*/ 2147483646 h 21600"/>
              <a:gd name="T4" fmla="*/ 2147483646 w 21600"/>
              <a:gd name="T5" fmla="*/ 0 h 21600"/>
              <a:gd name="T6" fmla="*/ 2147483646 w 21600"/>
              <a:gd name="T7" fmla="*/ 0 h 21600"/>
              <a:gd name="T8" fmla="*/ 0 w 21600"/>
              <a:gd name="T9" fmla="*/ 2147483646 h 21600"/>
              <a:gd name="T10" fmla="*/ 0 w 21600"/>
              <a:gd name="T11" fmla="*/ 2147483646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21600" y="21600"/>
                </a:lnTo>
                <a:lnTo>
                  <a:pt x="18901" y="0"/>
                </a:lnTo>
                <a:lnTo>
                  <a:pt x="2699" y="0"/>
                </a:lnTo>
                <a:cubicBezTo>
                  <a:pt x="2699" y="0"/>
                  <a:pt x="0" y="21600"/>
                  <a:pt x="0" y="21600"/>
                </a:cubicBezTo>
                <a:close/>
                <a:moveTo>
                  <a:pt x="0" y="21600"/>
                </a:moveTo>
              </a:path>
            </a:pathLst>
          </a:custGeom>
          <a:solidFill>
            <a:srgbClr val="4886D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11272" name="AutoShape 7"/>
          <p:cNvSpPr>
            <a:spLocks/>
          </p:cNvSpPr>
          <p:nvPr/>
        </p:nvSpPr>
        <p:spPr bwMode="auto">
          <a:xfrm>
            <a:off x="1973263" y="5202238"/>
            <a:ext cx="4721225" cy="788987"/>
          </a:xfrm>
          <a:custGeom>
            <a:avLst/>
            <a:gdLst>
              <a:gd name="T0" fmla="*/ 0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0 h 21600"/>
              <a:gd name="T10" fmla="*/ 2147483646 w 21600"/>
              <a:gd name="T11" fmla="*/ 0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21600"/>
                </a:moveTo>
                <a:lnTo>
                  <a:pt x="10783" y="21600"/>
                </a:lnTo>
                <a:lnTo>
                  <a:pt x="10817" y="21600"/>
                </a:lnTo>
                <a:lnTo>
                  <a:pt x="21600" y="21600"/>
                </a:lnTo>
                <a:lnTo>
                  <a:pt x="19540" y="0"/>
                </a:lnTo>
                <a:lnTo>
                  <a:pt x="2060" y="0"/>
                </a:lnTo>
                <a:cubicBezTo>
                  <a:pt x="2060" y="0"/>
                  <a:pt x="0" y="21600"/>
                  <a:pt x="0" y="21600"/>
                </a:cubicBezTo>
                <a:close/>
                <a:moveTo>
                  <a:pt x="0" y="21600"/>
                </a:moveTo>
              </a:path>
            </a:pathLst>
          </a:custGeom>
          <a:solidFill>
            <a:srgbClr val="1C488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nvGrpSpPr>
          <p:cNvPr id="11273" name="组合 24"/>
          <p:cNvGrpSpPr>
            <a:grpSpLocks/>
          </p:cNvGrpSpPr>
          <p:nvPr/>
        </p:nvGrpSpPr>
        <p:grpSpPr bwMode="auto">
          <a:xfrm>
            <a:off x="714375" y="3587750"/>
            <a:ext cx="1473200" cy="2403475"/>
            <a:chOff x="0" y="0"/>
            <a:chExt cx="1473201" cy="2403476"/>
          </a:xfrm>
        </p:grpSpPr>
        <p:sp>
          <p:nvSpPr>
            <p:cNvPr id="11290" name="Freeform 5"/>
            <p:cNvSpPr>
              <a:spLocks/>
            </p:cNvSpPr>
            <p:nvPr/>
          </p:nvSpPr>
          <p:spPr bwMode="auto">
            <a:xfrm>
              <a:off x="915988" y="727075"/>
              <a:ext cx="241300" cy="258763"/>
            </a:xfrm>
            <a:custGeom>
              <a:avLst/>
              <a:gdLst>
                <a:gd name="T0" fmla="*/ 2147483646 w 71"/>
                <a:gd name="T1" fmla="*/ 2147483646 h 76"/>
                <a:gd name="T2" fmla="*/ 2147483646 w 71"/>
                <a:gd name="T3" fmla="*/ 2147483646 h 76"/>
                <a:gd name="T4" fmla="*/ 2147483646 w 71"/>
                <a:gd name="T5" fmla="*/ 2147483646 h 76"/>
                <a:gd name="T6" fmla="*/ 2147483646 w 71"/>
                <a:gd name="T7" fmla="*/ 2147483646 h 76"/>
                <a:gd name="T8" fmla="*/ 2147483646 w 71"/>
                <a:gd name="T9" fmla="*/ 2147483646 h 76"/>
                <a:gd name="T10" fmla="*/ 2147483646 w 71"/>
                <a:gd name="T11" fmla="*/ 2147483646 h 76"/>
                <a:gd name="T12" fmla="*/ 2147483646 w 71"/>
                <a:gd name="T13" fmla="*/ 2147483646 h 76"/>
                <a:gd name="T14" fmla="*/ 2147483646 w 71"/>
                <a:gd name="T15" fmla="*/ 2147483646 h 76"/>
                <a:gd name="T16" fmla="*/ 2147483646 w 71"/>
                <a:gd name="T17" fmla="*/ 2147483646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76"/>
                <a:gd name="T29" fmla="*/ 71 w 71"/>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76">
                  <a:moveTo>
                    <a:pt x="53" y="8"/>
                  </a:moveTo>
                  <a:cubicBezTo>
                    <a:pt x="38" y="3"/>
                    <a:pt x="38" y="3"/>
                    <a:pt x="38" y="3"/>
                  </a:cubicBezTo>
                  <a:cubicBezTo>
                    <a:pt x="27" y="0"/>
                    <a:pt x="15" y="6"/>
                    <a:pt x="11" y="17"/>
                  </a:cubicBezTo>
                  <a:cubicBezTo>
                    <a:pt x="4" y="40"/>
                    <a:pt x="4" y="40"/>
                    <a:pt x="4" y="40"/>
                  </a:cubicBezTo>
                  <a:cubicBezTo>
                    <a:pt x="0" y="52"/>
                    <a:pt x="6" y="64"/>
                    <a:pt x="17" y="67"/>
                  </a:cubicBezTo>
                  <a:cubicBezTo>
                    <a:pt x="32" y="72"/>
                    <a:pt x="32" y="72"/>
                    <a:pt x="32" y="72"/>
                  </a:cubicBezTo>
                  <a:cubicBezTo>
                    <a:pt x="44" y="76"/>
                    <a:pt x="56" y="70"/>
                    <a:pt x="59" y="58"/>
                  </a:cubicBezTo>
                  <a:cubicBezTo>
                    <a:pt x="67" y="35"/>
                    <a:pt x="67" y="35"/>
                    <a:pt x="67" y="35"/>
                  </a:cubicBezTo>
                  <a:cubicBezTo>
                    <a:pt x="71" y="24"/>
                    <a:pt x="65" y="12"/>
                    <a:pt x="53" y="8"/>
                  </a:cubicBezTo>
                  <a:close/>
                </a:path>
              </a:pathLst>
            </a:custGeom>
            <a:solidFill>
              <a:srgbClr val="FDC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291" name="Freeform 6"/>
            <p:cNvSpPr>
              <a:spLocks/>
            </p:cNvSpPr>
            <p:nvPr/>
          </p:nvSpPr>
          <p:spPr bwMode="auto">
            <a:xfrm>
              <a:off x="950913" y="750888"/>
              <a:ext cx="176213" cy="190500"/>
            </a:xfrm>
            <a:custGeom>
              <a:avLst/>
              <a:gdLst>
                <a:gd name="T0" fmla="*/ 2147483646 w 52"/>
                <a:gd name="T1" fmla="*/ 2147483646 h 56"/>
                <a:gd name="T2" fmla="*/ 2147483646 w 52"/>
                <a:gd name="T3" fmla="*/ 2147483646 h 56"/>
                <a:gd name="T4" fmla="*/ 2147483646 w 52"/>
                <a:gd name="T5" fmla="*/ 2147483646 h 56"/>
                <a:gd name="T6" fmla="*/ 2147483646 w 52"/>
                <a:gd name="T7" fmla="*/ 2147483646 h 56"/>
                <a:gd name="T8" fmla="*/ 2147483646 w 52"/>
                <a:gd name="T9" fmla="*/ 2147483646 h 56"/>
                <a:gd name="T10" fmla="*/ 2147483646 w 52"/>
                <a:gd name="T11" fmla="*/ 2147483646 h 56"/>
                <a:gd name="T12" fmla="*/ 2147483646 w 52"/>
                <a:gd name="T13" fmla="*/ 2147483646 h 56"/>
                <a:gd name="T14" fmla="*/ 2147483646 w 52"/>
                <a:gd name="T15" fmla="*/ 2147483646 h 56"/>
                <a:gd name="T16" fmla="*/ 2147483646 w 52"/>
                <a:gd name="T17" fmla="*/ 214748364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56"/>
                <a:gd name="T29" fmla="*/ 52 w 52"/>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56">
                  <a:moveTo>
                    <a:pt x="39" y="6"/>
                  </a:moveTo>
                  <a:cubicBezTo>
                    <a:pt x="28" y="2"/>
                    <a:pt x="28" y="2"/>
                    <a:pt x="28" y="2"/>
                  </a:cubicBezTo>
                  <a:cubicBezTo>
                    <a:pt x="20" y="0"/>
                    <a:pt x="11" y="4"/>
                    <a:pt x="8" y="12"/>
                  </a:cubicBezTo>
                  <a:cubicBezTo>
                    <a:pt x="2" y="29"/>
                    <a:pt x="2" y="29"/>
                    <a:pt x="2" y="29"/>
                  </a:cubicBezTo>
                  <a:cubicBezTo>
                    <a:pt x="0" y="38"/>
                    <a:pt x="4" y="47"/>
                    <a:pt x="12" y="49"/>
                  </a:cubicBezTo>
                  <a:cubicBezTo>
                    <a:pt x="23" y="53"/>
                    <a:pt x="23" y="53"/>
                    <a:pt x="23" y="53"/>
                  </a:cubicBezTo>
                  <a:cubicBezTo>
                    <a:pt x="32" y="56"/>
                    <a:pt x="41" y="51"/>
                    <a:pt x="43" y="43"/>
                  </a:cubicBezTo>
                  <a:cubicBezTo>
                    <a:pt x="49" y="26"/>
                    <a:pt x="49" y="26"/>
                    <a:pt x="49" y="26"/>
                  </a:cubicBezTo>
                  <a:cubicBezTo>
                    <a:pt x="52" y="18"/>
                    <a:pt x="47" y="9"/>
                    <a:pt x="39" y="6"/>
                  </a:cubicBezTo>
                  <a:close/>
                </a:path>
              </a:pathLst>
            </a:custGeom>
            <a:solidFill>
              <a:srgbClr val="E4BA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292" name="Freeform 7"/>
            <p:cNvSpPr>
              <a:spLocks/>
            </p:cNvSpPr>
            <p:nvPr/>
          </p:nvSpPr>
          <p:spPr bwMode="auto">
            <a:xfrm>
              <a:off x="71438" y="681038"/>
              <a:ext cx="227013" cy="249238"/>
            </a:xfrm>
            <a:custGeom>
              <a:avLst/>
              <a:gdLst>
                <a:gd name="T0" fmla="*/ 2147483646 w 67"/>
                <a:gd name="T1" fmla="*/ 2147483646 h 74"/>
                <a:gd name="T2" fmla="*/ 2147483646 w 67"/>
                <a:gd name="T3" fmla="*/ 2147483646 h 74"/>
                <a:gd name="T4" fmla="*/ 2147483646 w 67"/>
                <a:gd name="T5" fmla="*/ 2147483646 h 74"/>
                <a:gd name="T6" fmla="*/ 2147483646 w 67"/>
                <a:gd name="T7" fmla="*/ 2147483646 h 74"/>
                <a:gd name="T8" fmla="*/ 2147483646 w 67"/>
                <a:gd name="T9" fmla="*/ 2147483646 h 74"/>
                <a:gd name="T10" fmla="*/ 2147483646 w 67"/>
                <a:gd name="T11" fmla="*/ 2147483646 h 74"/>
                <a:gd name="T12" fmla="*/ 2147483646 w 67"/>
                <a:gd name="T13" fmla="*/ 2147483646 h 74"/>
                <a:gd name="T14" fmla="*/ 2147483646 w 67"/>
                <a:gd name="T15" fmla="*/ 2147483646 h 74"/>
                <a:gd name="T16" fmla="*/ 2147483646 w 6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74"/>
                <a:gd name="T29" fmla="*/ 67 w 67"/>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74">
                  <a:moveTo>
                    <a:pt x="19" y="5"/>
                  </a:moveTo>
                  <a:cubicBezTo>
                    <a:pt x="34" y="2"/>
                    <a:pt x="34" y="2"/>
                    <a:pt x="34" y="2"/>
                  </a:cubicBezTo>
                  <a:cubicBezTo>
                    <a:pt x="46" y="0"/>
                    <a:pt x="58" y="8"/>
                    <a:pt x="60" y="19"/>
                  </a:cubicBezTo>
                  <a:cubicBezTo>
                    <a:pt x="65" y="43"/>
                    <a:pt x="65" y="43"/>
                    <a:pt x="65" y="43"/>
                  </a:cubicBezTo>
                  <a:cubicBezTo>
                    <a:pt x="67" y="55"/>
                    <a:pt x="59" y="66"/>
                    <a:pt x="48" y="69"/>
                  </a:cubicBezTo>
                  <a:cubicBezTo>
                    <a:pt x="33" y="72"/>
                    <a:pt x="33" y="72"/>
                    <a:pt x="33" y="72"/>
                  </a:cubicBezTo>
                  <a:cubicBezTo>
                    <a:pt x="21" y="74"/>
                    <a:pt x="9" y="66"/>
                    <a:pt x="7" y="55"/>
                  </a:cubicBezTo>
                  <a:cubicBezTo>
                    <a:pt x="2" y="31"/>
                    <a:pt x="2" y="31"/>
                    <a:pt x="2" y="31"/>
                  </a:cubicBezTo>
                  <a:cubicBezTo>
                    <a:pt x="0" y="19"/>
                    <a:pt x="8" y="8"/>
                    <a:pt x="19" y="5"/>
                  </a:cubicBezTo>
                  <a:close/>
                </a:path>
              </a:pathLst>
            </a:custGeom>
            <a:solidFill>
              <a:srgbClr val="FDC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293" name="Freeform 8"/>
            <p:cNvSpPr>
              <a:spLocks/>
            </p:cNvSpPr>
            <p:nvPr/>
          </p:nvSpPr>
          <p:spPr bwMode="auto">
            <a:xfrm>
              <a:off x="101600" y="704850"/>
              <a:ext cx="166688" cy="182563"/>
            </a:xfrm>
            <a:custGeom>
              <a:avLst/>
              <a:gdLst>
                <a:gd name="T0" fmla="*/ 2147483646 w 49"/>
                <a:gd name="T1" fmla="*/ 2147483646 h 54"/>
                <a:gd name="T2" fmla="*/ 2147483646 w 49"/>
                <a:gd name="T3" fmla="*/ 2147483646 h 54"/>
                <a:gd name="T4" fmla="*/ 2147483646 w 49"/>
                <a:gd name="T5" fmla="*/ 2147483646 h 54"/>
                <a:gd name="T6" fmla="*/ 2147483646 w 49"/>
                <a:gd name="T7" fmla="*/ 2147483646 h 54"/>
                <a:gd name="T8" fmla="*/ 2147483646 w 49"/>
                <a:gd name="T9" fmla="*/ 2147483646 h 54"/>
                <a:gd name="T10" fmla="*/ 2147483646 w 49"/>
                <a:gd name="T11" fmla="*/ 2147483646 h 54"/>
                <a:gd name="T12" fmla="*/ 2147483646 w 49"/>
                <a:gd name="T13" fmla="*/ 2147483646 h 54"/>
                <a:gd name="T14" fmla="*/ 2147483646 w 49"/>
                <a:gd name="T15" fmla="*/ 2147483646 h 54"/>
                <a:gd name="T16" fmla="*/ 2147483646 w 49"/>
                <a:gd name="T17" fmla="*/ 2147483646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54"/>
                <a:gd name="T29" fmla="*/ 49 w 4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54">
                  <a:moveTo>
                    <a:pt x="14" y="4"/>
                  </a:moveTo>
                  <a:cubicBezTo>
                    <a:pt x="25" y="1"/>
                    <a:pt x="25" y="1"/>
                    <a:pt x="25" y="1"/>
                  </a:cubicBezTo>
                  <a:cubicBezTo>
                    <a:pt x="34" y="0"/>
                    <a:pt x="42" y="5"/>
                    <a:pt x="44" y="14"/>
                  </a:cubicBezTo>
                  <a:cubicBezTo>
                    <a:pt x="48" y="31"/>
                    <a:pt x="48" y="31"/>
                    <a:pt x="48" y="31"/>
                  </a:cubicBezTo>
                  <a:cubicBezTo>
                    <a:pt x="49" y="40"/>
                    <a:pt x="44" y="48"/>
                    <a:pt x="35" y="50"/>
                  </a:cubicBezTo>
                  <a:cubicBezTo>
                    <a:pt x="24" y="52"/>
                    <a:pt x="24" y="52"/>
                    <a:pt x="24" y="52"/>
                  </a:cubicBezTo>
                  <a:cubicBezTo>
                    <a:pt x="15" y="54"/>
                    <a:pt x="7" y="48"/>
                    <a:pt x="5" y="40"/>
                  </a:cubicBezTo>
                  <a:cubicBezTo>
                    <a:pt x="2" y="22"/>
                    <a:pt x="2" y="22"/>
                    <a:pt x="2" y="22"/>
                  </a:cubicBezTo>
                  <a:cubicBezTo>
                    <a:pt x="0" y="14"/>
                    <a:pt x="6" y="5"/>
                    <a:pt x="14" y="4"/>
                  </a:cubicBezTo>
                  <a:close/>
                </a:path>
              </a:pathLst>
            </a:custGeom>
            <a:solidFill>
              <a:srgbClr val="E4BA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294" name="Rectangle 9"/>
            <p:cNvSpPr>
              <a:spLocks noChangeArrowheads="1"/>
            </p:cNvSpPr>
            <p:nvPr/>
          </p:nvSpPr>
          <p:spPr bwMode="auto">
            <a:xfrm>
              <a:off x="423863" y="1312863"/>
              <a:ext cx="363538" cy="514350"/>
            </a:xfrm>
            <a:prstGeom prst="rect">
              <a:avLst/>
            </a:prstGeom>
            <a:solidFill>
              <a:srgbClr val="FFFFFF"/>
            </a:solidFill>
            <a:ln w="6350">
              <a:solidFill>
                <a:srgbClr val="000000"/>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11295" name="Rectangle 10"/>
            <p:cNvSpPr>
              <a:spLocks noChangeArrowheads="1"/>
            </p:cNvSpPr>
            <p:nvPr/>
          </p:nvSpPr>
          <p:spPr bwMode="auto">
            <a:xfrm>
              <a:off x="430213" y="1787525"/>
              <a:ext cx="350838" cy="138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11296" name="Rectangle 11"/>
            <p:cNvSpPr>
              <a:spLocks noChangeArrowheads="1"/>
            </p:cNvSpPr>
            <p:nvPr/>
          </p:nvSpPr>
          <p:spPr bwMode="auto">
            <a:xfrm>
              <a:off x="471488" y="1150938"/>
              <a:ext cx="295275" cy="196850"/>
            </a:xfrm>
            <a:prstGeom prst="rect">
              <a:avLst/>
            </a:prstGeom>
            <a:solidFill>
              <a:srgbClr val="CDA7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11297" name="Freeform 12"/>
            <p:cNvSpPr>
              <a:spLocks/>
            </p:cNvSpPr>
            <p:nvPr/>
          </p:nvSpPr>
          <p:spPr bwMode="auto">
            <a:xfrm>
              <a:off x="268288" y="1235075"/>
              <a:ext cx="254000" cy="639763"/>
            </a:xfrm>
            <a:custGeom>
              <a:avLst/>
              <a:gdLst>
                <a:gd name="T0" fmla="*/ 2147483646 w 75"/>
                <a:gd name="T1" fmla="*/ 2147483646 h 189"/>
                <a:gd name="T2" fmla="*/ 2147483646 w 75"/>
                <a:gd name="T3" fmla="*/ 2147483646 h 189"/>
                <a:gd name="T4" fmla="*/ 0 w 75"/>
                <a:gd name="T5" fmla="*/ 2147483646 h 189"/>
                <a:gd name="T6" fmla="*/ 2147483646 w 75"/>
                <a:gd name="T7" fmla="*/ 2147483646 h 189"/>
                <a:gd name="T8" fmla="*/ 2147483646 w 75"/>
                <a:gd name="T9" fmla="*/ 2147483646 h 189"/>
                <a:gd name="T10" fmla="*/ 0 60000 65536"/>
                <a:gd name="T11" fmla="*/ 0 60000 65536"/>
                <a:gd name="T12" fmla="*/ 0 60000 65536"/>
                <a:gd name="T13" fmla="*/ 0 60000 65536"/>
                <a:gd name="T14" fmla="*/ 0 60000 65536"/>
                <a:gd name="T15" fmla="*/ 0 w 75"/>
                <a:gd name="T16" fmla="*/ 0 h 189"/>
                <a:gd name="T17" fmla="*/ 75 w 75"/>
                <a:gd name="T18" fmla="*/ 189 h 189"/>
              </a:gdLst>
              <a:ahLst/>
              <a:cxnLst>
                <a:cxn ang="T10">
                  <a:pos x="T0" y="T1"/>
                </a:cxn>
                <a:cxn ang="T11">
                  <a:pos x="T2" y="T3"/>
                </a:cxn>
                <a:cxn ang="T12">
                  <a:pos x="T4" y="T5"/>
                </a:cxn>
                <a:cxn ang="T13">
                  <a:pos x="T6" y="T7"/>
                </a:cxn>
                <a:cxn ang="T14">
                  <a:pos x="T8" y="T9"/>
                </a:cxn>
              </a:cxnLst>
              <a:rect l="T15" t="T16" r="T17" b="T18"/>
              <a:pathLst>
                <a:path w="75" h="189">
                  <a:moveTo>
                    <a:pt x="72" y="3"/>
                  </a:moveTo>
                  <a:cubicBezTo>
                    <a:pt x="75" y="73"/>
                    <a:pt x="71" y="145"/>
                    <a:pt x="63" y="189"/>
                  </a:cubicBezTo>
                  <a:cubicBezTo>
                    <a:pt x="42" y="184"/>
                    <a:pt x="21" y="179"/>
                    <a:pt x="0" y="175"/>
                  </a:cubicBezTo>
                  <a:cubicBezTo>
                    <a:pt x="19" y="128"/>
                    <a:pt x="34" y="76"/>
                    <a:pt x="40" y="10"/>
                  </a:cubicBezTo>
                  <a:cubicBezTo>
                    <a:pt x="48" y="7"/>
                    <a:pt x="62" y="0"/>
                    <a:pt x="72" y="3"/>
                  </a:cubicBez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298" name="Freeform 13"/>
            <p:cNvSpPr>
              <a:spLocks/>
            </p:cNvSpPr>
            <p:nvPr/>
          </p:nvSpPr>
          <p:spPr bwMode="auto">
            <a:xfrm>
              <a:off x="712788" y="1249363"/>
              <a:ext cx="254000" cy="625475"/>
            </a:xfrm>
            <a:custGeom>
              <a:avLst/>
              <a:gdLst>
                <a:gd name="T0" fmla="*/ 2147483646 w 75"/>
                <a:gd name="T1" fmla="*/ 2147483646 h 185"/>
                <a:gd name="T2" fmla="*/ 2147483646 w 75"/>
                <a:gd name="T3" fmla="*/ 2147483646 h 185"/>
                <a:gd name="T4" fmla="*/ 2147483646 w 75"/>
                <a:gd name="T5" fmla="*/ 2147483646 h 185"/>
                <a:gd name="T6" fmla="*/ 2147483646 w 75"/>
                <a:gd name="T7" fmla="*/ 2147483646 h 185"/>
                <a:gd name="T8" fmla="*/ 2147483646 w 75"/>
                <a:gd name="T9" fmla="*/ 2147483646 h 185"/>
                <a:gd name="T10" fmla="*/ 0 60000 65536"/>
                <a:gd name="T11" fmla="*/ 0 60000 65536"/>
                <a:gd name="T12" fmla="*/ 0 60000 65536"/>
                <a:gd name="T13" fmla="*/ 0 60000 65536"/>
                <a:gd name="T14" fmla="*/ 0 60000 65536"/>
                <a:gd name="T15" fmla="*/ 0 w 75"/>
                <a:gd name="T16" fmla="*/ 0 h 185"/>
                <a:gd name="T17" fmla="*/ 75 w 75"/>
                <a:gd name="T18" fmla="*/ 185 h 185"/>
              </a:gdLst>
              <a:ahLst/>
              <a:cxnLst>
                <a:cxn ang="T10">
                  <a:pos x="T0" y="T1"/>
                </a:cxn>
                <a:cxn ang="T11">
                  <a:pos x="T2" y="T3"/>
                </a:cxn>
                <a:cxn ang="T12">
                  <a:pos x="T4" y="T5"/>
                </a:cxn>
                <a:cxn ang="T13">
                  <a:pos x="T6" y="T7"/>
                </a:cxn>
                <a:cxn ang="T14">
                  <a:pos x="T8" y="T9"/>
                </a:cxn>
              </a:cxnLst>
              <a:rect l="T15" t="T16" r="T17" b="T18"/>
              <a:pathLst>
                <a:path w="75" h="185">
                  <a:moveTo>
                    <a:pt x="3" y="3"/>
                  </a:moveTo>
                  <a:cubicBezTo>
                    <a:pt x="0" y="73"/>
                    <a:pt x="3" y="141"/>
                    <a:pt x="12" y="185"/>
                  </a:cubicBezTo>
                  <a:cubicBezTo>
                    <a:pt x="33" y="180"/>
                    <a:pt x="54" y="175"/>
                    <a:pt x="75" y="171"/>
                  </a:cubicBezTo>
                  <a:cubicBezTo>
                    <a:pt x="56" y="124"/>
                    <a:pt x="41" y="72"/>
                    <a:pt x="35" y="6"/>
                  </a:cubicBezTo>
                  <a:cubicBezTo>
                    <a:pt x="24" y="5"/>
                    <a:pt x="14" y="0"/>
                    <a:pt x="3" y="3"/>
                  </a:cubicBez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299" name="Freeform 14"/>
            <p:cNvSpPr>
              <a:spLocks/>
            </p:cNvSpPr>
            <p:nvPr/>
          </p:nvSpPr>
          <p:spPr bwMode="auto">
            <a:xfrm>
              <a:off x="552450" y="1316038"/>
              <a:ext cx="136525" cy="406400"/>
            </a:xfrm>
            <a:custGeom>
              <a:avLst/>
              <a:gdLst>
                <a:gd name="T0" fmla="*/ 2147483646 w 86"/>
                <a:gd name="T1" fmla="*/ 0 h 256"/>
                <a:gd name="T2" fmla="*/ 2147483646 w 86"/>
                <a:gd name="T3" fmla="*/ 2147483646 h 256"/>
                <a:gd name="T4" fmla="*/ 2147483646 w 86"/>
                <a:gd name="T5" fmla="*/ 2147483646 h 256"/>
                <a:gd name="T6" fmla="*/ 0 w 86"/>
                <a:gd name="T7" fmla="*/ 2147483646 h 256"/>
                <a:gd name="T8" fmla="*/ 2147483646 w 86"/>
                <a:gd name="T9" fmla="*/ 2147483646 h 256"/>
                <a:gd name="T10" fmla="*/ 2147483646 w 86"/>
                <a:gd name="T11" fmla="*/ 2147483646 h 256"/>
                <a:gd name="T12" fmla="*/ 2147483646 w 86"/>
                <a:gd name="T13" fmla="*/ 2147483646 h 256"/>
                <a:gd name="T14" fmla="*/ 2147483646 w 86"/>
                <a:gd name="T15" fmla="*/ 2147483646 h 256"/>
                <a:gd name="T16" fmla="*/ 2147483646 w 86"/>
                <a:gd name="T17" fmla="*/ 2147483646 h 256"/>
                <a:gd name="T18" fmla="*/ 2147483646 w 86"/>
                <a:gd name="T19" fmla="*/ 2147483646 h 256"/>
                <a:gd name="T20" fmla="*/ 2147483646 w 86"/>
                <a:gd name="T21" fmla="*/ 2147483646 h 256"/>
                <a:gd name="T22" fmla="*/ 2147483646 w 86"/>
                <a:gd name="T23" fmla="*/ 2147483646 h 256"/>
                <a:gd name="T24" fmla="*/ 2147483646 w 86"/>
                <a:gd name="T25" fmla="*/ 0 h 256"/>
                <a:gd name="T26" fmla="*/ 2147483646 w 86"/>
                <a:gd name="T27" fmla="*/ 2147483646 h 256"/>
                <a:gd name="T28" fmla="*/ 2147483646 w 86"/>
                <a:gd name="T29" fmla="*/ 0 h 2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6"/>
                <a:gd name="T46" fmla="*/ 0 h 256"/>
                <a:gd name="T47" fmla="*/ 86 w 86"/>
                <a:gd name="T48" fmla="*/ 256 h 2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6" h="256">
                  <a:moveTo>
                    <a:pt x="28" y="0"/>
                  </a:moveTo>
                  <a:lnTo>
                    <a:pt x="7" y="45"/>
                  </a:lnTo>
                  <a:lnTo>
                    <a:pt x="28" y="67"/>
                  </a:lnTo>
                  <a:lnTo>
                    <a:pt x="0" y="214"/>
                  </a:lnTo>
                  <a:lnTo>
                    <a:pt x="43" y="254"/>
                  </a:lnTo>
                  <a:lnTo>
                    <a:pt x="43" y="256"/>
                  </a:lnTo>
                  <a:lnTo>
                    <a:pt x="45" y="256"/>
                  </a:lnTo>
                  <a:lnTo>
                    <a:pt x="45" y="254"/>
                  </a:lnTo>
                  <a:lnTo>
                    <a:pt x="86" y="214"/>
                  </a:lnTo>
                  <a:lnTo>
                    <a:pt x="60" y="67"/>
                  </a:lnTo>
                  <a:lnTo>
                    <a:pt x="82" y="45"/>
                  </a:lnTo>
                  <a:lnTo>
                    <a:pt x="60" y="0"/>
                  </a:lnTo>
                  <a:lnTo>
                    <a:pt x="43" y="3"/>
                  </a:lnTo>
                  <a:lnTo>
                    <a:pt x="28" y="0"/>
                  </a:lnTo>
                  <a:close/>
                </a:path>
              </a:pathLst>
            </a:custGeom>
            <a:solidFill>
              <a:srgbClr val="D104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00" name="Freeform 15"/>
            <p:cNvSpPr>
              <a:spLocks/>
            </p:cNvSpPr>
            <p:nvPr/>
          </p:nvSpPr>
          <p:spPr bwMode="auto">
            <a:xfrm>
              <a:off x="617538" y="1187450"/>
              <a:ext cx="187325" cy="214313"/>
            </a:xfrm>
            <a:custGeom>
              <a:avLst/>
              <a:gdLst>
                <a:gd name="T0" fmla="*/ 2147483646 w 55"/>
                <a:gd name="T1" fmla="*/ 0 h 63"/>
                <a:gd name="T2" fmla="*/ 0 w 55"/>
                <a:gd name="T3" fmla="*/ 2147483646 h 63"/>
                <a:gd name="T4" fmla="*/ 2147483646 w 55"/>
                <a:gd name="T5" fmla="*/ 2147483646 h 63"/>
                <a:gd name="T6" fmla="*/ 2147483646 w 55"/>
                <a:gd name="T7" fmla="*/ 2147483646 h 63"/>
                <a:gd name="T8" fmla="*/ 2147483646 w 55"/>
                <a:gd name="T9" fmla="*/ 0 h 63"/>
                <a:gd name="T10" fmla="*/ 0 60000 65536"/>
                <a:gd name="T11" fmla="*/ 0 60000 65536"/>
                <a:gd name="T12" fmla="*/ 0 60000 65536"/>
                <a:gd name="T13" fmla="*/ 0 60000 65536"/>
                <a:gd name="T14" fmla="*/ 0 60000 65536"/>
                <a:gd name="T15" fmla="*/ 0 w 55"/>
                <a:gd name="T16" fmla="*/ 0 h 63"/>
                <a:gd name="T17" fmla="*/ 55 w 55"/>
                <a:gd name="T18" fmla="*/ 63 h 63"/>
              </a:gdLst>
              <a:ahLst/>
              <a:cxnLst>
                <a:cxn ang="T10">
                  <a:pos x="T0" y="T1"/>
                </a:cxn>
                <a:cxn ang="T11">
                  <a:pos x="T2" y="T3"/>
                </a:cxn>
                <a:cxn ang="T12">
                  <a:pos x="T4" y="T5"/>
                </a:cxn>
                <a:cxn ang="T13">
                  <a:pos x="T6" y="T7"/>
                </a:cxn>
                <a:cxn ang="T14">
                  <a:pos x="T8" y="T9"/>
                </a:cxn>
              </a:cxnLst>
              <a:rect l="T15" t="T16" r="T17" b="T18"/>
              <a:pathLst>
                <a:path w="55" h="63">
                  <a:moveTo>
                    <a:pt x="46" y="0"/>
                  </a:moveTo>
                  <a:cubicBezTo>
                    <a:pt x="31" y="12"/>
                    <a:pt x="18" y="33"/>
                    <a:pt x="0" y="39"/>
                  </a:cubicBezTo>
                  <a:cubicBezTo>
                    <a:pt x="17" y="62"/>
                    <a:pt x="17" y="62"/>
                    <a:pt x="17" y="62"/>
                  </a:cubicBezTo>
                  <a:cubicBezTo>
                    <a:pt x="50" y="63"/>
                    <a:pt x="49" y="41"/>
                    <a:pt x="55" y="9"/>
                  </a:cubicBezTo>
                  <a:lnTo>
                    <a:pt x="4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01" name="Freeform 16"/>
            <p:cNvSpPr>
              <a:spLocks/>
            </p:cNvSpPr>
            <p:nvPr/>
          </p:nvSpPr>
          <p:spPr bwMode="auto">
            <a:xfrm>
              <a:off x="169863" y="1781175"/>
              <a:ext cx="125413" cy="107950"/>
            </a:xfrm>
            <a:custGeom>
              <a:avLst/>
              <a:gdLst>
                <a:gd name="T0" fmla="*/ 2147483646 w 37"/>
                <a:gd name="T1" fmla="*/ 2147483646 h 32"/>
                <a:gd name="T2" fmla="*/ 2147483646 w 37"/>
                <a:gd name="T3" fmla="*/ 2147483646 h 32"/>
                <a:gd name="T4" fmla="*/ 0 w 37"/>
                <a:gd name="T5" fmla="*/ 2147483646 h 32"/>
                <a:gd name="T6" fmla="*/ 0 w 37"/>
                <a:gd name="T7" fmla="*/ 2147483646 h 32"/>
                <a:gd name="T8" fmla="*/ 2147483646 w 37"/>
                <a:gd name="T9" fmla="*/ 2147483646 h 32"/>
                <a:gd name="T10" fmla="*/ 2147483646 w 37"/>
                <a:gd name="T11" fmla="*/ 2147483646 h 32"/>
                <a:gd name="T12" fmla="*/ 2147483646 w 37"/>
                <a:gd name="T13" fmla="*/ 2147483646 h 32"/>
                <a:gd name="T14" fmla="*/ 0 60000 65536"/>
                <a:gd name="T15" fmla="*/ 0 60000 65536"/>
                <a:gd name="T16" fmla="*/ 0 60000 65536"/>
                <a:gd name="T17" fmla="*/ 0 60000 65536"/>
                <a:gd name="T18" fmla="*/ 0 60000 65536"/>
                <a:gd name="T19" fmla="*/ 0 60000 65536"/>
                <a:gd name="T20" fmla="*/ 0 60000 65536"/>
                <a:gd name="T21" fmla="*/ 0 w 37"/>
                <a:gd name="T22" fmla="*/ 0 h 32"/>
                <a:gd name="T23" fmla="*/ 37 w 3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2">
                  <a:moveTo>
                    <a:pt x="31" y="32"/>
                  </a:moveTo>
                  <a:cubicBezTo>
                    <a:pt x="30" y="25"/>
                    <a:pt x="27" y="18"/>
                    <a:pt x="21" y="14"/>
                  </a:cubicBezTo>
                  <a:cubicBezTo>
                    <a:pt x="16" y="10"/>
                    <a:pt x="9" y="7"/>
                    <a:pt x="0" y="8"/>
                  </a:cubicBezTo>
                  <a:cubicBezTo>
                    <a:pt x="0" y="1"/>
                    <a:pt x="0" y="1"/>
                    <a:pt x="0" y="1"/>
                  </a:cubicBezTo>
                  <a:cubicBezTo>
                    <a:pt x="11" y="0"/>
                    <a:pt x="19" y="3"/>
                    <a:pt x="26" y="8"/>
                  </a:cubicBezTo>
                  <a:cubicBezTo>
                    <a:pt x="33" y="14"/>
                    <a:pt x="37" y="23"/>
                    <a:pt x="37" y="31"/>
                  </a:cubicBezTo>
                  <a:lnTo>
                    <a:pt x="31"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02" name="Freeform 17"/>
            <p:cNvSpPr>
              <a:spLocks/>
            </p:cNvSpPr>
            <p:nvPr/>
          </p:nvSpPr>
          <p:spPr bwMode="auto">
            <a:xfrm>
              <a:off x="80963" y="1647825"/>
              <a:ext cx="166688" cy="234950"/>
            </a:xfrm>
            <a:custGeom>
              <a:avLst/>
              <a:gdLst>
                <a:gd name="T0" fmla="*/ 2147483646 w 49"/>
                <a:gd name="T1" fmla="*/ 0 h 69"/>
                <a:gd name="T2" fmla="*/ 2147483646 w 49"/>
                <a:gd name="T3" fmla="*/ 2147483646 h 69"/>
                <a:gd name="T4" fmla="*/ 2147483646 w 49"/>
                <a:gd name="T5" fmla="*/ 2147483646 h 69"/>
                <a:gd name="T6" fmla="*/ 2147483646 w 49"/>
                <a:gd name="T7" fmla="*/ 2147483646 h 69"/>
                <a:gd name="T8" fmla="*/ 2147483646 w 49"/>
                <a:gd name="T9" fmla="*/ 2147483646 h 69"/>
                <a:gd name="T10" fmla="*/ 2147483646 w 49"/>
                <a:gd name="T11" fmla="*/ 2147483646 h 69"/>
                <a:gd name="T12" fmla="*/ 2147483646 w 49"/>
                <a:gd name="T13" fmla="*/ 2147483646 h 69"/>
                <a:gd name="T14" fmla="*/ 2147483646 w 49"/>
                <a:gd name="T15" fmla="*/ 2147483646 h 69"/>
                <a:gd name="T16" fmla="*/ 2147483646 w 49"/>
                <a:gd name="T17" fmla="*/ 2147483646 h 69"/>
                <a:gd name="T18" fmla="*/ 2147483646 w 49"/>
                <a:gd name="T19" fmla="*/ 0 h 69"/>
                <a:gd name="T20" fmla="*/ 2147483646 w 49"/>
                <a:gd name="T21" fmla="*/ 0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69"/>
                <a:gd name="T35" fmla="*/ 49 w 49"/>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69">
                  <a:moveTo>
                    <a:pt x="12" y="0"/>
                  </a:moveTo>
                  <a:cubicBezTo>
                    <a:pt x="12" y="0"/>
                    <a:pt x="0" y="40"/>
                    <a:pt x="3" y="51"/>
                  </a:cubicBezTo>
                  <a:cubicBezTo>
                    <a:pt x="6" y="61"/>
                    <a:pt x="19" y="66"/>
                    <a:pt x="25" y="67"/>
                  </a:cubicBezTo>
                  <a:cubicBezTo>
                    <a:pt x="31" y="69"/>
                    <a:pt x="44" y="58"/>
                    <a:pt x="44" y="58"/>
                  </a:cubicBezTo>
                  <a:cubicBezTo>
                    <a:pt x="44" y="58"/>
                    <a:pt x="28" y="47"/>
                    <a:pt x="29" y="44"/>
                  </a:cubicBezTo>
                  <a:cubicBezTo>
                    <a:pt x="30" y="41"/>
                    <a:pt x="35" y="37"/>
                    <a:pt x="36" y="38"/>
                  </a:cubicBezTo>
                  <a:cubicBezTo>
                    <a:pt x="38" y="39"/>
                    <a:pt x="39" y="50"/>
                    <a:pt x="39" y="50"/>
                  </a:cubicBezTo>
                  <a:cubicBezTo>
                    <a:pt x="39" y="50"/>
                    <a:pt x="44" y="53"/>
                    <a:pt x="46" y="48"/>
                  </a:cubicBezTo>
                  <a:cubicBezTo>
                    <a:pt x="49" y="42"/>
                    <a:pt x="44" y="26"/>
                    <a:pt x="44" y="26"/>
                  </a:cubicBezTo>
                  <a:cubicBezTo>
                    <a:pt x="38" y="0"/>
                    <a:pt x="38" y="0"/>
                    <a:pt x="38" y="0"/>
                  </a:cubicBezTo>
                  <a:lnTo>
                    <a:pt x="12" y="0"/>
                  </a:lnTo>
                  <a:close/>
                </a:path>
              </a:pathLst>
            </a:custGeom>
            <a:solidFill>
              <a:srgbClr val="FDC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03" name="Freeform 18"/>
            <p:cNvSpPr>
              <a:spLocks/>
            </p:cNvSpPr>
            <p:nvPr/>
          </p:nvSpPr>
          <p:spPr bwMode="auto">
            <a:xfrm>
              <a:off x="125413" y="1739900"/>
              <a:ext cx="104775" cy="122238"/>
            </a:xfrm>
            <a:custGeom>
              <a:avLst/>
              <a:gdLst>
                <a:gd name="T0" fmla="*/ 2147483646 w 31"/>
                <a:gd name="T1" fmla="*/ 2147483646 h 36"/>
                <a:gd name="T2" fmla="*/ 2147483646 w 31"/>
                <a:gd name="T3" fmla="*/ 2147483646 h 36"/>
                <a:gd name="T4" fmla="*/ 2147483646 w 31"/>
                <a:gd name="T5" fmla="*/ 2147483646 h 36"/>
                <a:gd name="T6" fmla="*/ 2147483646 w 31"/>
                <a:gd name="T7" fmla="*/ 2147483646 h 36"/>
                <a:gd name="T8" fmla="*/ 2147483646 w 31"/>
                <a:gd name="T9" fmla="*/ 0 h 36"/>
                <a:gd name="T10" fmla="*/ 2147483646 w 31"/>
                <a:gd name="T11" fmla="*/ 2147483646 h 36"/>
                <a:gd name="T12" fmla="*/ 2147483646 w 31"/>
                <a:gd name="T13" fmla="*/ 2147483646 h 36"/>
                <a:gd name="T14" fmla="*/ 0 60000 65536"/>
                <a:gd name="T15" fmla="*/ 0 60000 65536"/>
                <a:gd name="T16" fmla="*/ 0 60000 65536"/>
                <a:gd name="T17" fmla="*/ 0 60000 65536"/>
                <a:gd name="T18" fmla="*/ 0 60000 65536"/>
                <a:gd name="T19" fmla="*/ 0 60000 65536"/>
                <a:gd name="T20" fmla="*/ 0 60000 65536"/>
                <a:gd name="T21" fmla="*/ 0 w 31"/>
                <a:gd name="T22" fmla="*/ 0 h 36"/>
                <a:gd name="T23" fmla="*/ 31 w 3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6">
                  <a:moveTo>
                    <a:pt x="24" y="36"/>
                  </a:moveTo>
                  <a:cubicBezTo>
                    <a:pt x="28" y="34"/>
                    <a:pt x="31" y="31"/>
                    <a:pt x="31" y="31"/>
                  </a:cubicBezTo>
                  <a:cubicBezTo>
                    <a:pt x="31" y="31"/>
                    <a:pt x="15" y="20"/>
                    <a:pt x="16" y="17"/>
                  </a:cubicBezTo>
                  <a:cubicBezTo>
                    <a:pt x="17" y="14"/>
                    <a:pt x="22" y="10"/>
                    <a:pt x="23" y="11"/>
                  </a:cubicBezTo>
                  <a:cubicBezTo>
                    <a:pt x="23" y="11"/>
                    <a:pt x="13" y="0"/>
                    <a:pt x="9" y="0"/>
                  </a:cubicBezTo>
                  <a:cubicBezTo>
                    <a:pt x="6" y="0"/>
                    <a:pt x="0" y="13"/>
                    <a:pt x="2" y="20"/>
                  </a:cubicBezTo>
                  <a:cubicBezTo>
                    <a:pt x="3" y="25"/>
                    <a:pt x="16" y="33"/>
                    <a:pt x="24" y="36"/>
                  </a:cubicBezTo>
                  <a:close/>
                </a:path>
              </a:pathLst>
            </a:custGeom>
            <a:solidFill>
              <a:srgbClr val="B99F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04" name="Freeform 19"/>
            <p:cNvSpPr>
              <a:spLocks/>
            </p:cNvSpPr>
            <p:nvPr/>
          </p:nvSpPr>
          <p:spPr bwMode="auto">
            <a:xfrm>
              <a:off x="104775" y="1781175"/>
              <a:ext cx="92075" cy="134938"/>
            </a:xfrm>
            <a:custGeom>
              <a:avLst/>
              <a:gdLst>
                <a:gd name="T0" fmla="*/ 0 w 27"/>
                <a:gd name="T1" fmla="*/ 2147483646 h 40"/>
                <a:gd name="T2" fmla="*/ 2147483646 w 27"/>
                <a:gd name="T3" fmla="*/ 2147483646 h 40"/>
                <a:gd name="T4" fmla="*/ 2147483646 w 27"/>
                <a:gd name="T5" fmla="*/ 2147483646 h 40"/>
                <a:gd name="T6" fmla="*/ 2147483646 w 27"/>
                <a:gd name="T7" fmla="*/ 2147483646 h 40"/>
                <a:gd name="T8" fmla="*/ 2147483646 w 27"/>
                <a:gd name="T9" fmla="*/ 2147483646 h 40"/>
                <a:gd name="T10" fmla="*/ 2147483646 w 27"/>
                <a:gd name="T11" fmla="*/ 2147483646 h 40"/>
                <a:gd name="T12" fmla="*/ 0 w 27"/>
                <a:gd name="T13" fmla="*/ 2147483646 h 40"/>
                <a:gd name="T14" fmla="*/ 0 60000 65536"/>
                <a:gd name="T15" fmla="*/ 0 60000 65536"/>
                <a:gd name="T16" fmla="*/ 0 60000 65536"/>
                <a:gd name="T17" fmla="*/ 0 60000 65536"/>
                <a:gd name="T18" fmla="*/ 0 60000 65536"/>
                <a:gd name="T19" fmla="*/ 0 60000 65536"/>
                <a:gd name="T20" fmla="*/ 0 60000 65536"/>
                <a:gd name="T21" fmla="*/ 0 w 27"/>
                <a:gd name="T22" fmla="*/ 0 h 40"/>
                <a:gd name="T23" fmla="*/ 27 w 27"/>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0">
                  <a:moveTo>
                    <a:pt x="0" y="40"/>
                  </a:moveTo>
                  <a:cubicBezTo>
                    <a:pt x="0" y="31"/>
                    <a:pt x="0" y="21"/>
                    <a:pt x="3" y="13"/>
                  </a:cubicBezTo>
                  <a:cubicBezTo>
                    <a:pt x="7" y="5"/>
                    <a:pt x="14" y="0"/>
                    <a:pt x="27" y="1"/>
                  </a:cubicBezTo>
                  <a:cubicBezTo>
                    <a:pt x="26" y="8"/>
                    <a:pt x="26" y="8"/>
                    <a:pt x="26" y="8"/>
                  </a:cubicBezTo>
                  <a:cubicBezTo>
                    <a:pt x="17" y="7"/>
                    <a:pt x="12" y="11"/>
                    <a:pt x="9" y="16"/>
                  </a:cubicBezTo>
                  <a:cubicBezTo>
                    <a:pt x="7" y="22"/>
                    <a:pt x="7" y="31"/>
                    <a:pt x="7" y="40"/>
                  </a:cubicBez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05" name="Freeform 20"/>
            <p:cNvSpPr>
              <a:spLocks/>
            </p:cNvSpPr>
            <p:nvPr/>
          </p:nvSpPr>
          <p:spPr bwMode="auto">
            <a:xfrm>
              <a:off x="396875" y="2274888"/>
              <a:ext cx="193675" cy="128588"/>
            </a:xfrm>
            <a:custGeom>
              <a:avLst/>
              <a:gdLst>
                <a:gd name="T0" fmla="*/ 2147483646 w 57"/>
                <a:gd name="T1" fmla="*/ 0 h 38"/>
                <a:gd name="T2" fmla="*/ 2147483646 w 57"/>
                <a:gd name="T3" fmla="*/ 2147483646 h 38"/>
                <a:gd name="T4" fmla="*/ 2147483646 w 57"/>
                <a:gd name="T5" fmla="*/ 2147483646 h 38"/>
                <a:gd name="T6" fmla="*/ 2147483646 w 57"/>
                <a:gd name="T7" fmla="*/ 2147483646 h 38"/>
                <a:gd name="T8" fmla="*/ 2147483646 w 57"/>
                <a:gd name="T9" fmla="*/ 0 h 38"/>
                <a:gd name="T10" fmla="*/ 2147483646 w 57"/>
                <a:gd name="T11" fmla="*/ 0 h 38"/>
                <a:gd name="T12" fmla="*/ 0 60000 65536"/>
                <a:gd name="T13" fmla="*/ 0 60000 65536"/>
                <a:gd name="T14" fmla="*/ 0 60000 65536"/>
                <a:gd name="T15" fmla="*/ 0 60000 65536"/>
                <a:gd name="T16" fmla="*/ 0 60000 65536"/>
                <a:gd name="T17" fmla="*/ 0 60000 65536"/>
                <a:gd name="T18" fmla="*/ 0 w 57"/>
                <a:gd name="T19" fmla="*/ 0 h 38"/>
                <a:gd name="T20" fmla="*/ 57 w 57"/>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57" h="38">
                  <a:moveTo>
                    <a:pt x="52" y="0"/>
                  </a:moveTo>
                  <a:cubicBezTo>
                    <a:pt x="57" y="20"/>
                    <a:pt x="57" y="20"/>
                    <a:pt x="57" y="20"/>
                  </a:cubicBezTo>
                  <a:cubicBezTo>
                    <a:pt x="50" y="30"/>
                    <a:pt x="24" y="37"/>
                    <a:pt x="6" y="38"/>
                  </a:cubicBezTo>
                  <a:cubicBezTo>
                    <a:pt x="0" y="29"/>
                    <a:pt x="23" y="19"/>
                    <a:pt x="39" y="15"/>
                  </a:cubicBezTo>
                  <a:cubicBezTo>
                    <a:pt x="33" y="0"/>
                    <a:pt x="33" y="0"/>
                    <a:pt x="33" y="0"/>
                  </a:cubicBezTo>
                  <a:lnTo>
                    <a:pt x="52" y="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06" name="Freeform 21"/>
            <p:cNvSpPr>
              <a:spLocks/>
            </p:cNvSpPr>
            <p:nvPr/>
          </p:nvSpPr>
          <p:spPr bwMode="auto">
            <a:xfrm>
              <a:off x="631825" y="2254250"/>
              <a:ext cx="179388" cy="101600"/>
            </a:xfrm>
            <a:custGeom>
              <a:avLst/>
              <a:gdLst>
                <a:gd name="T0" fmla="*/ 2147483646 w 53"/>
                <a:gd name="T1" fmla="*/ 2147483646 h 30"/>
                <a:gd name="T2" fmla="*/ 2147483646 w 53"/>
                <a:gd name="T3" fmla="*/ 2147483646 h 30"/>
                <a:gd name="T4" fmla="*/ 2147483646 w 53"/>
                <a:gd name="T5" fmla="*/ 2147483646 h 30"/>
                <a:gd name="T6" fmla="*/ 0 w 53"/>
                <a:gd name="T7" fmla="*/ 2147483646 h 30"/>
                <a:gd name="T8" fmla="*/ 0 w 53"/>
                <a:gd name="T9" fmla="*/ 2147483646 h 30"/>
                <a:gd name="T10" fmla="*/ 2147483646 w 53"/>
                <a:gd name="T11" fmla="*/ 0 h 30"/>
                <a:gd name="T12" fmla="*/ 2147483646 w 53"/>
                <a:gd name="T13" fmla="*/ 2147483646 h 30"/>
                <a:gd name="T14" fmla="*/ 0 60000 65536"/>
                <a:gd name="T15" fmla="*/ 0 60000 65536"/>
                <a:gd name="T16" fmla="*/ 0 60000 65536"/>
                <a:gd name="T17" fmla="*/ 0 60000 65536"/>
                <a:gd name="T18" fmla="*/ 0 60000 65536"/>
                <a:gd name="T19" fmla="*/ 0 60000 65536"/>
                <a:gd name="T20" fmla="*/ 0 60000 65536"/>
                <a:gd name="T21" fmla="*/ 0 w 53"/>
                <a:gd name="T22" fmla="*/ 0 h 30"/>
                <a:gd name="T23" fmla="*/ 53 w 53"/>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30">
                  <a:moveTo>
                    <a:pt x="21" y="3"/>
                  </a:moveTo>
                  <a:cubicBezTo>
                    <a:pt x="21" y="3"/>
                    <a:pt x="18" y="11"/>
                    <a:pt x="19" y="12"/>
                  </a:cubicBezTo>
                  <a:cubicBezTo>
                    <a:pt x="22" y="14"/>
                    <a:pt x="52" y="18"/>
                    <a:pt x="53" y="30"/>
                  </a:cubicBezTo>
                  <a:cubicBezTo>
                    <a:pt x="0" y="27"/>
                    <a:pt x="0" y="27"/>
                    <a:pt x="0" y="27"/>
                  </a:cubicBezTo>
                  <a:cubicBezTo>
                    <a:pt x="0" y="9"/>
                    <a:pt x="0" y="9"/>
                    <a:pt x="0" y="9"/>
                  </a:cubicBezTo>
                  <a:cubicBezTo>
                    <a:pt x="13" y="0"/>
                    <a:pt x="13" y="0"/>
                    <a:pt x="13" y="0"/>
                  </a:cubicBezTo>
                  <a:lnTo>
                    <a:pt x="21" y="3"/>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07" name="Freeform 22"/>
            <p:cNvSpPr>
              <a:spLocks/>
            </p:cNvSpPr>
            <p:nvPr/>
          </p:nvSpPr>
          <p:spPr bwMode="auto">
            <a:xfrm>
              <a:off x="430213" y="1905000"/>
              <a:ext cx="160338" cy="387350"/>
            </a:xfrm>
            <a:custGeom>
              <a:avLst/>
              <a:gdLst>
                <a:gd name="T0" fmla="*/ 0 w 47"/>
                <a:gd name="T1" fmla="*/ 2147483646 h 114"/>
                <a:gd name="T2" fmla="*/ 2147483646 w 47"/>
                <a:gd name="T3" fmla="*/ 2147483646 h 114"/>
                <a:gd name="T4" fmla="*/ 2147483646 w 47"/>
                <a:gd name="T5" fmla="*/ 2147483646 h 114"/>
                <a:gd name="T6" fmla="*/ 2147483646 w 47"/>
                <a:gd name="T7" fmla="*/ 0 h 114"/>
                <a:gd name="T8" fmla="*/ 0 w 47"/>
                <a:gd name="T9" fmla="*/ 2147483646 h 114"/>
                <a:gd name="T10" fmla="*/ 0 60000 65536"/>
                <a:gd name="T11" fmla="*/ 0 60000 65536"/>
                <a:gd name="T12" fmla="*/ 0 60000 65536"/>
                <a:gd name="T13" fmla="*/ 0 60000 65536"/>
                <a:gd name="T14" fmla="*/ 0 60000 65536"/>
                <a:gd name="T15" fmla="*/ 0 w 47"/>
                <a:gd name="T16" fmla="*/ 0 h 114"/>
                <a:gd name="T17" fmla="*/ 47 w 47"/>
                <a:gd name="T18" fmla="*/ 114 h 114"/>
              </a:gdLst>
              <a:ahLst/>
              <a:cxnLst>
                <a:cxn ang="T10">
                  <a:pos x="T0" y="T1"/>
                </a:cxn>
                <a:cxn ang="T11">
                  <a:pos x="T2" y="T3"/>
                </a:cxn>
                <a:cxn ang="T12">
                  <a:pos x="T4" y="T5"/>
                </a:cxn>
                <a:cxn ang="T13">
                  <a:pos x="T6" y="T7"/>
                </a:cxn>
                <a:cxn ang="T14">
                  <a:pos x="T8" y="T9"/>
                </a:cxn>
              </a:cxnLst>
              <a:rect l="T15" t="T16" r="T17" b="T18"/>
              <a:pathLst>
                <a:path w="47" h="114">
                  <a:moveTo>
                    <a:pt x="0" y="4"/>
                  </a:moveTo>
                  <a:cubicBezTo>
                    <a:pt x="7" y="39"/>
                    <a:pt x="7" y="81"/>
                    <a:pt x="21" y="114"/>
                  </a:cubicBezTo>
                  <a:cubicBezTo>
                    <a:pt x="30" y="114"/>
                    <a:pt x="38" y="114"/>
                    <a:pt x="47" y="114"/>
                  </a:cubicBezTo>
                  <a:cubicBezTo>
                    <a:pt x="35" y="72"/>
                    <a:pt x="38" y="36"/>
                    <a:pt x="42" y="0"/>
                  </a:cubicBezTo>
                  <a:cubicBezTo>
                    <a:pt x="28" y="1"/>
                    <a:pt x="14" y="3"/>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08" name="Freeform 23"/>
            <p:cNvSpPr>
              <a:spLocks/>
            </p:cNvSpPr>
            <p:nvPr/>
          </p:nvSpPr>
          <p:spPr bwMode="auto">
            <a:xfrm>
              <a:off x="1096963" y="923925"/>
              <a:ext cx="376238" cy="627063"/>
            </a:xfrm>
            <a:custGeom>
              <a:avLst/>
              <a:gdLst>
                <a:gd name="T0" fmla="*/ 2147483646 w 111"/>
                <a:gd name="T1" fmla="*/ 2147483646 h 185"/>
                <a:gd name="T2" fmla="*/ 2147483646 w 111"/>
                <a:gd name="T3" fmla="*/ 2147483646 h 185"/>
                <a:gd name="T4" fmla="*/ 2147483646 w 111"/>
                <a:gd name="T5" fmla="*/ 0 h 185"/>
                <a:gd name="T6" fmla="*/ 2147483646 w 111"/>
                <a:gd name="T7" fmla="*/ 2147483646 h 185"/>
                <a:gd name="T8" fmla="*/ 2147483646 w 111"/>
                <a:gd name="T9" fmla="*/ 2147483646 h 185"/>
                <a:gd name="T10" fmla="*/ 2147483646 w 111"/>
                <a:gd name="T11" fmla="*/ 2147483646 h 185"/>
                <a:gd name="T12" fmla="*/ 2147483646 w 111"/>
                <a:gd name="T13" fmla="*/ 2147483646 h 185"/>
                <a:gd name="T14" fmla="*/ 2147483646 w 111"/>
                <a:gd name="T15" fmla="*/ 2147483646 h 185"/>
                <a:gd name="T16" fmla="*/ 2147483646 w 111"/>
                <a:gd name="T17" fmla="*/ 2147483646 h 185"/>
                <a:gd name="T18" fmla="*/ 2147483646 w 111"/>
                <a:gd name="T19" fmla="*/ 2147483646 h 185"/>
                <a:gd name="T20" fmla="*/ 2147483646 w 111"/>
                <a:gd name="T21" fmla="*/ 2147483646 h 185"/>
                <a:gd name="T22" fmla="*/ 2147483646 w 111"/>
                <a:gd name="T23" fmla="*/ 2147483646 h 185"/>
                <a:gd name="T24" fmla="*/ 2147483646 w 111"/>
                <a:gd name="T25" fmla="*/ 2147483646 h 185"/>
                <a:gd name="T26" fmla="*/ 2147483646 w 111"/>
                <a:gd name="T27" fmla="*/ 2147483646 h 1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1"/>
                <a:gd name="T43" fmla="*/ 0 h 185"/>
                <a:gd name="T44" fmla="*/ 111 w 111"/>
                <a:gd name="T45" fmla="*/ 185 h 18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1" h="185">
                  <a:moveTo>
                    <a:pt x="4" y="124"/>
                  </a:moveTo>
                  <a:cubicBezTo>
                    <a:pt x="0" y="122"/>
                    <a:pt x="32" y="116"/>
                    <a:pt x="31" y="100"/>
                  </a:cubicBezTo>
                  <a:cubicBezTo>
                    <a:pt x="27" y="55"/>
                    <a:pt x="51" y="39"/>
                    <a:pt x="47" y="0"/>
                  </a:cubicBezTo>
                  <a:cubicBezTo>
                    <a:pt x="47" y="0"/>
                    <a:pt x="77" y="1"/>
                    <a:pt x="82" y="21"/>
                  </a:cubicBezTo>
                  <a:cubicBezTo>
                    <a:pt x="87" y="41"/>
                    <a:pt x="56" y="61"/>
                    <a:pt x="60" y="86"/>
                  </a:cubicBezTo>
                  <a:cubicBezTo>
                    <a:pt x="60" y="86"/>
                    <a:pt x="83" y="80"/>
                    <a:pt x="96" y="82"/>
                  </a:cubicBezTo>
                  <a:cubicBezTo>
                    <a:pt x="109" y="85"/>
                    <a:pt x="107" y="102"/>
                    <a:pt x="101" y="103"/>
                  </a:cubicBezTo>
                  <a:cubicBezTo>
                    <a:pt x="101" y="105"/>
                    <a:pt x="109" y="102"/>
                    <a:pt x="109" y="113"/>
                  </a:cubicBezTo>
                  <a:cubicBezTo>
                    <a:pt x="110" y="124"/>
                    <a:pt x="101" y="128"/>
                    <a:pt x="101" y="128"/>
                  </a:cubicBezTo>
                  <a:cubicBezTo>
                    <a:pt x="111" y="137"/>
                    <a:pt x="111" y="150"/>
                    <a:pt x="101" y="154"/>
                  </a:cubicBezTo>
                  <a:cubicBezTo>
                    <a:pt x="101" y="154"/>
                    <a:pt x="101" y="175"/>
                    <a:pt x="94" y="180"/>
                  </a:cubicBezTo>
                  <a:cubicBezTo>
                    <a:pt x="87" y="185"/>
                    <a:pt x="69" y="182"/>
                    <a:pt x="69" y="182"/>
                  </a:cubicBezTo>
                  <a:cubicBezTo>
                    <a:pt x="52" y="178"/>
                    <a:pt x="33" y="170"/>
                    <a:pt x="15" y="167"/>
                  </a:cubicBezTo>
                  <a:cubicBezTo>
                    <a:pt x="1" y="155"/>
                    <a:pt x="9" y="137"/>
                    <a:pt x="4" y="124"/>
                  </a:cubicBezTo>
                  <a:close/>
                </a:path>
              </a:pathLst>
            </a:custGeom>
            <a:solidFill>
              <a:srgbClr val="FDC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09" name="Freeform 24"/>
            <p:cNvSpPr>
              <a:spLocks/>
            </p:cNvSpPr>
            <p:nvPr/>
          </p:nvSpPr>
          <p:spPr bwMode="auto">
            <a:xfrm>
              <a:off x="438150" y="1187450"/>
              <a:ext cx="188913" cy="214313"/>
            </a:xfrm>
            <a:custGeom>
              <a:avLst/>
              <a:gdLst>
                <a:gd name="T0" fmla="*/ 2147483646 w 56"/>
                <a:gd name="T1" fmla="*/ 0 h 63"/>
                <a:gd name="T2" fmla="*/ 2147483646 w 56"/>
                <a:gd name="T3" fmla="*/ 2147483646 h 63"/>
                <a:gd name="T4" fmla="*/ 2147483646 w 56"/>
                <a:gd name="T5" fmla="*/ 2147483646 h 63"/>
                <a:gd name="T6" fmla="*/ 0 w 56"/>
                <a:gd name="T7" fmla="*/ 2147483646 h 63"/>
                <a:gd name="T8" fmla="*/ 2147483646 w 56"/>
                <a:gd name="T9" fmla="*/ 0 h 63"/>
                <a:gd name="T10" fmla="*/ 0 60000 65536"/>
                <a:gd name="T11" fmla="*/ 0 60000 65536"/>
                <a:gd name="T12" fmla="*/ 0 60000 65536"/>
                <a:gd name="T13" fmla="*/ 0 60000 65536"/>
                <a:gd name="T14" fmla="*/ 0 60000 65536"/>
                <a:gd name="T15" fmla="*/ 0 w 56"/>
                <a:gd name="T16" fmla="*/ 0 h 63"/>
                <a:gd name="T17" fmla="*/ 56 w 56"/>
                <a:gd name="T18" fmla="*/ 63 h 63"/>
              </a:gdLst>
              <a:ahLst/>
              <a:cxnLst>
                <a:cxn ang="T10">
                  <a:pos x="T0" y="T1"/>
                </a:cxn>
                <a:cxn ang="T11">
                  <a:pos x="T2" y="T3"/>
                </a:cxn>
                <a:cxn ang="T12">
                  <a:pos x="T4" y="T5"/>
                </a:cxn>
                <a:cxn ang="T13">
                  <a:pos x="T6" y="T7"/>
                </a:cxn>
                <a:cxn ang="T14">
                  <a:pos x="T8" y="T9"/>
                </a:cxn>
              </a:cxnLst>
              <a:rect l="T15" t="T16" r="T17" b="T18"/>
              <a:pathLst>
                <a:path w="56" h="63">
                  <a:moveTo>
                    <a:pt x="10" y="0"/>
                  </a:moveTo>
                  <a:cubicBezTo>
                    <a:pt x="25" y="12"/>
                    <a:pt x="38" y="33"/>
                    <a:pt x="56" y="39"/>
                  </a:cubicBezTo>
                  <a:cubicBezTo>
                    <a:pt x="38" y="62"/>
                    <a:pt x="38" y="62"/>
                    <a:pt x="38" y="62"/>
                  </a:cubicBezTo>
                  <a:cubicBezTo>
                    <a:pt x="5" y="63"/>
                    <a:pt x="6" y="41"/>
                    <a:pt x="0" y="9"/>
                  </a:cubicBezTo>
                  <a:lnTo>
                    <a:pt x="1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10" name="Freeform 25"/>
            <p:cNvSpPr>
              <a:spLocks/>
            </p:cNvSpPr>
            <p:nvPr/>
          </p:nvSpPr>
          <p:spPr bwMode="auto">
            <a:xfrm>
              <a:off x="128588" y="349250"/>
              <a:ext cx="984250" cy="930275"/>
            </a:xfrm>
            <a:custGeom>
              <a:avLst/>
              <a:gdLst>
                <a:gd name="T0" fmla="*/ 2147483646 w 290"/>
                <a:gd name="T1" fmla="*/ 2147483646 h 275"/>
                <a:gd name="T2" fmla="*/ 2147483646 w 290"/>
                <a:gd name="T3" fmla="*/ 2147483646 h 275"/>
                <a:gd name="T4" fmla="*/ 2147483646 w 290"/>
                <a:gd name="T5" fmla="*/ 2147483646 h 275"/>
                <a:gd name="T6" fmla="*/ 2147483646 w 290"/>
                <a:gd name="T7" fmla="*/ 2147483646 h 275"/>
                <a:gd name="T8" fmla="*/ 2147483646 w 290"/>
                <a:gd name="T9" fmla="*/ 2147483646 h 275"/>
                <a:gd name="T10" fmla="*/ 2147483646 w 290"/>
                <a:gd name="T11" fmla="*/ 2147483646 h 275"/>
                <a:gd name="T12" fmla="*/ 2147483646 w 290"/>
                <a:gd name="T13" fmla="*/ 2147483646 h 275"/>
                <a:gd name="T14" fmla="*/ 2147483646 w 290"/>
                <a:gd name="T15" fmla="*/ 0 h 275"/>
                <a:gd name="T16" fmla="*/ 2147483646 w 290"/>
                <a:gd name="T17" fmla="*/ 2147483646 h 275"/>
                <a:gd name="T18" fmla="*/ 2147483646 w 290"/>
                <a:gd name="T19" fmla="*/ 2147483646 h 2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0"/>
                <a:gd name="T31" fmla="*/ 0 h 275"/>
                <a:gd name="T32" fmla="*/ 290 w 290"/>
                <a:gd name="T33" fmla="*/ 275 h 2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0" h="275">
                  <a:moveTo>
                    <a:pt x="8" y="19"/>
                  </a:moveTo>
                  <a:cubicBezTo>
                    <a:pt x="8" y="19"/>
                    <a:pt x="0" y="190"/>
                    <a:pt x="31" y="228"/>
                  </a:cubicBezTo>
                  <a:cubicBezTo>
                    <a:pt x="65" y="267"/>
                    <a:pt x="204" y="275"/>
                    <a:pt x="243" y="240"/>
                  </a:cubicBezTo>
                  <a:cubicBezTo>
                    <a:pt x="278" y="207"/>
                    <a:pt x="290" y="35"/>
                    <a:pt x="290" y="35"/>
                  </a:cubicBezTo>
                  <a:cubicBezTo>
                    <a:pt x="168" y="8"/>
                    <a:pt x="168" y="8"/>
                    <a:pt x="168" y="8"/>
                  </a:cubicBezTo>
                  <a:cubicBezTo>
                    <a:pt x="168" y="2"/>
                    <a:pt x="168" y="2"/>
                    <a:pt x="168" y="2"/>
                  </a:cubicBezTo>
                  <a:cubicBezTo>
                    <a:pt x="150" y="4"/>
                    <a:pt x="150" y="4"/>
                    <a:pt x="150" y="4"/>
                  </a:cubicBezTo>
                  <a:cubicBezTo>
                    <a:pt x="133" y="0"/>
                    <a:pt x="133" y="0"/>
                    <a:pt x="133" y="0"/>
                  </a:cubicBezTo>
                  <a:cubicBezTo>
                    <a:pt x="133" y="6"/>
                    <a:pt x="133" y="6"/>
                    <a:pt x="133" y="6"/>
                  </a:cubicBezTo>
                  <a:lnTo>
                    <a:pt x="8" y="19"/>
                  </a:lnTo>
                  <a:close/>
                </a:path>
              </a:pathLst>
            </a:custGeom>
            <a:solidFill>
              <a:srgbClr val="FDC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11" name="Freeform 26"/>
            <p:cNvSpPr>
              <a:spLocks/>
            </p:cNvSpPr>
            <p:nvPr/>
          </p:nvSpPr>
          <p:spPr bwMode="auto">
            <a:xfrm>
              <a:off x="173038" y="301625"/>
              <a:ext cx="909638" cy="527050"/>
            </a:xfrm>
            <a:custGeom>
              <a:avLst/>
              <a:gdLst>
                <a:gd name="T0" fmla="*/ 0 w 268"/>
                <a:gd name="T1" fmla="*/ 2147483646 h 156"/>
                <a:gd name="T2" fmla="*/ 2147483646 w 268"/>
                <a:gd name="T3" fmla="*/ 2147483646 h 156"/>
                <a:gd name="T4" fmla="*/ 2147483646 w 268"/>
                <a:gd name="T5" fmla="*/ 2147483646 h 156"/>
                <a:gd name="T6" fmla="*/ 2147483646 w 268"/>
                <a:gd name="T7" fmla="*/ 2147483646 h 156"/>
                <a:gd name="T8" fmla="*/ 2147483646 w 268"/>
                <a:gd name="T9" fmla="*/ 2147483646 h 156"/>
                <a:gd name="T10" fmla="*/ 2147483646 w 268"/>
                <a:gd name="T11" fmla="*/ 2147483646 h 156"/>
                <a:gd name="T12" fmla="*/ 2147483646 w 268"/>
                <a:gd name="T13" fmla="*/ 2147483646 h 156"/>
                <a:gd name="T14" fmla="*/ 2147483646 w 268"/>
                <a:gd name="T15" fmla="*/ 2147483646 h 156"/>
                <a:gd name="T16" fmla="*/ 2147483646 w 268"/>
                <a:gd name="T17" fmla="*/ 0 h 156"/>
                <a:gd name="T18" fmla="*/ 2147483646 w 268"/>
                <a:gd name="T19" fmla="*/ 2147483646 h 156"/>
                <a:gd name="T20" fmla="*/ 2147483646 w 268"/>
                <a:gd name="T21" fmla="*/ 2147483646 h 156"/>
                <a:gd name="T22" fmla="*/ 0 w 268"/>
                <a:gd name="T23" fmla="*/ 2147483646 h 1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
                <a:gd name="T37" fmla="*/ 0 h 156"/>
                <a:gd name="T38" fmla="*/ 268 w 268"/>
                <a:gd name="T39" fmla="*/ 156 h 1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 h="156">
                  <a:moveTo>
                    <a:pt x="0" y="140"/>
                  </a:moveTo>
                  <a:cubicBezTo>
                    <a:pt x="10" y="95"/>
                    <a:pt x="28" y="21"/>
                    <a:pt x="82" y="56"/>
                  </a:cubicBezTo>
                  <a:cubicBezTo>
                    <a:pt x="100" y="68"/>
                    <a:pt x="176" y="72"/>
                    <a:pt x="193" y="63"/>
                  </a:cubicBezTo>
                  <a:cubicBezTo>
                    <a:pt x="247" y="35"/>
                    <a:pt x="260" y="110"/>
                    <a:pt x="265" y="156"/>
                  </a:cubicBezTo>
                  <a:cubicBezTo>
                    <a:pt x="265" y="156"/>
                    <a:pt x="268" y="49"/>
                    <a:pt x="267" y="39"/>
                  </a:cubicBezTo>
                  <a:cubicBezTo>
                    <a:pt x="265" y="29"/>
                    <a:pt x="267" y="18"/>
                    <a:pt x="267" y="18"/>
                  </a:cubicBezTo>
                  <a:cubicBezTo>
                    <a:pt x="236" y="12"/>
                    <a:pt x="236" y="12"/>
                    <a:pt x="236" y="12"/>
                  </a:cubicBezTo>
                  <a:cubicBezTo>
                    <a:pt x="139" y="34"/>
                    <a:pt x="139" y="34"/>
                    <a:pt x="139" y="34"/>
                  </a:cubicBezTo>
                  <a:cubicBezTo>
                    <a:pt x="45" y="0"/>
                    <a:pt x="45" y="0"/>
                    <a:pt x="45" y="0"/>
                  </a:cubicBezTo>
                  <a:cubicBezTo>
                    <a:pt x="14" y="3"/>
                    <a:pt x="14" y="3"/>
                    <a:pt x="14" y="3"/>
                  </a:cubicBezTo>
                  <a:cubicBezTo>
                    <a:pt x="14" y="3"/>
                    <a:pt x="14" y="14"/>
                    <a:pt x="12" y="24"/>
                  </a:cubicBezTo>
                  <a:cubicBezTo>
                    <a:pt x="9" y="34"/>
                    <a:pt x="0" y="140"/>
                    <a:pt x="0" y="140"/>
                  </a:cubicBezTo>
                  <a:close/>
                </a:path>
              </a:pathLst>
            </a:custGeom>
            <a:solidFill>
              <a:srgbClr val="E4BA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12" name="Freeform 27"/>
            <p:cNvSpPr>
              <a:spLocks/>
            </p:cNvSpPr>
            <p:nvPr/>
          </p:nvSpPr>
          <p:spPr bwMode="auto">
            <a:xfrm>
              <a:off x="87313" y="0"/>
              <a:ext cx="1141413" cy="828675"/>
            </a:xfrm>
            <a:custGeom>
              <a:avLst/>
              <a:gdLst>
                <a:gd name="T0" fmla="*/ 2147483646 w 336"/>
                <a:gd name="T1" fmla="*/ 2147483646 h 245"/>
                <a:gd name="T2" fmla="*/ 2147483646 w 336"/>
                <a:gd name="T3" fmla="*/ 2147483646 h 245"/>
                <a:gd name="T4" fmla="*/ 2147483646 w 336"/>
                <a:gd name="T5" fmla="*/ 2147483646 h 245"/>
                <a:gd name="T6" fmla="*/ 2147483646 w 336"/>
                <a:gd name="T7" fmla="*/ 2147483646 h 245"/>
                <a:gd name="T8" fmla="*/ 2147483646 w 336"/>
                <a:gd name="T9" fmla="*/ 2147483646 h 245"/>
                <a:gd name="T10" fmla="*/ 2147483646 w 336"/>
                <a:gd name="T11" fmla="*/ 2147483646 h 245"/>
                <a:gd name="T12" fmla="*/ 2147483646 w 336"/>
                <a:gd name="T13" fmla="*/ 2147483646 h 245"/>
                <a:gd name="T14" fmla="*/ 2147483646 w 336"/>
                <a:gd name="T15" fmla="*/ 2147483646 h 245"/>
                <a:gd name="T16" fmla="*/ 2147483646 w 336"/>
                <a:gd name="T17" fmla="*/ 2147483646 h 245"/>
                <a:gd name="T18" fmla="*/ 2147483646 w 336"/>
                <a:gd name="T19" fmla="*/ 2147483646 h 245"/>
                <a:gd name="T20" fmla="*/ 2147483646 w 336"/>
                <a:gd name="T21" fmla="*/ 2147483646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6"/>
                <a:gd name="T34" fmla="*/ 0 h 245"/>
                <a:gd name="T35" fmla="*/ 336 w 336"/>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6" h="245">
                  <a:moveTo>
                    <a:pt x="15" y="228"/>
                  </a:moveTo>
                  <a:cubicBezTo>
                    <a:pt x="27" y="230"/>
                    <a:pt x="27" y="230"/>
                    <a:pt x="27" y="230"/>
                  </a:cubicBezTo>
                  <a:cubicBezTo>
                    <a:pt x="27" y="230"/>
                    <a:pt x="30" y="156"/>
                    <a:pt x="55" y="131"/>
                  </a:cubicBezTo>
                  <a:cubicBezTo>
                    <a:pt x="80" y="106"/>
                    <a:pt x="107" y="124"/>
                    <a:pt x="123" y="136"/>
                  </a:cubicBezTo>
                  <a:cubicBezTo>
                    <a:pt x="138" y="148"/>
                    <a:pt x="187" y="151"/>
                    <a:pt x="203" y="141"/>
                  </a:cubicBezTo>
                  <a:cubicBezTo>
                    <a:pt x="220" y="131"/>
                    <a:pt x="249" y="116"/>
                    <a:pt x="271" y="144"/>
                  </a:cubicBezTo>
                  <a:cubicBezTo>
                    <a:pt x="293" y="171"/>
                    <a:pt x="287" y="245"/>
                    <a:pt x="287" y="245"/>
                  </a:cubicBezTo>
                  <a:cubicBezTo>
                    <a:pt x="299" y="244"/>
                    <a:pt x="299" y="244"/>
                    <a:pt x="299" y="244"/>
                  </a:cubicBezTo>
                  <a:cubicBezTo>
                    <a:pt x="299" y="244"/>
                    <a:pt x="324" y="162"/>
                    <a:pt x="327" y="129"/>
                  </a:cubicBezTo>
                  <a:cubicBezTo>
                    <a:pt x="336" y="20"/>
                    <a:pt x="5" y="0"/>
                    <a:pt x="1" y="110"/>
                  </a:cubicBezTo>
                  <a:cubicBezTo>
                    <a:pt x="0" y="143"/>
                    <a:pt x="15" y="228"/>
                    <a:pt x="15" y="228"/>
                  </a:cubicBezTo>
                  <a:close/>
                </a:path>
              </a:pathLst>
            </a:custGeom>
            <a:solidFill>
              <a:srgbClr val="4228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13" name="Freeform 28"/>
            <p:cNvSpPr>
              <a:spLocks/>
            </p:cNvSpPr>
            <p:nvPr/>
          </p:nvSpPr>
          <p:spPr bwMode="auto">
            <a:xfrm>
              <a:off x="461963" y="971550"/>
              <a:ext cx="349250" cy="179388"/>
            </a:xfrm>
            <a:custGeom>
              <a:avLst/>
              <a:gdLst>
                <a:gd name="T0" fmla="*/ 2147483646 w 103"/>
                <a:gd name="T1" fmla="*/ 2147483646 h 53"/>
                <a:gd name="T2" fmla="*/ 2147483646 w 103"/>
                <a:gd name="T3" fmla="*/ 0 h 53"/>
                <a:gd name="T4" fmla="*/ 2147483646 w 103"/>
                <a:gd name="T5" fmla="*/ 2147483646 h 53"/>
                <a:gd name="T6" fmla="*/ 2147483646 w 103"/>
                <a:gd name="T7" fmla="*/ 2147483646 h 53"/>
                <a:gd name="T8" fmla="*/ 2147483646 w 103"/>
                <a:gd name="T9" fmla="*/ 2147483646 h 53"/>
                <a:gd name="T10" fmla="*/ 0 60000 65536"/>
                <a:gd name="T11" fmla="*/ 0 60000 65536"/>
                <a:gd name="T12" fmla="*/ 0 60000 65536"/>
                <a:gd name="T13" fmla="*/ 0 60000 65536"/>
                <a:gd name="T14" fmla="*/ 0 60000 65536"/>
                <a:gd name="T15" fmla="*/ 0 w 103"/>
                <a:gd name="T16" fmla="*/ 0 h 53"/>
                <a:gd name="T17" fmla="*/ 103 w 103"/>
                <a:gd name="T18" fmla="*/ 53 h 53"/>
              </a:gdLst>
              <a:ahLst/>
              <a:cxnLst>
                <a:cxn ang="T10">
                  <a:pos x="T0" y="T1"/>
                </a:cxn>
                <a:cxn ang="T11">
                  <a:pos x="T2" y="T3"/>
                </a:cxn>
                <a:cxn ang="T12">
                  <a:pos x="T4" y="T5"/>
                </a:cxn>
                <a:cxn ang="T13">
                  <a:pos x="T6" y="T7"/>
                </a:cxn>
                <a:cxn ang="T14">
                  <a:pos x="T8" y="T9"/>
                </a:cxn>
              </a:cxnLst>
              <a:rect l="T15" t="T16" r="T17" b="T18"/>
              <a:pathLst>
                <a:path w="103" h="53">
                  <a:moveTo>
                    <a:pt x="4" y="16"/>
                  </a:moveTo>
                  <a:cubicBezTo>
                    <a:pt x="35" y="17"/>
                    <a:pt x="75" y="16"/>
                    <a:pt x="103" y="0"/>
                  </a:cubicBezTo>
                  <a:cubicBezTo>
                    <a:pt x="103" y="0"/>
                    <a:pt x="103" y="37"/>
                    <a:pt x="85" y="45"/>
                  </a:cubicBezTo>
                  <a:cubicBezTo>
                    <a:pt x="68" y="53"/>
                    <a:pt x="30" y="49"/>
                    <a:pt x="15" y="40"/>
                  </a:cubicBezTo>
                  <a:cubicBezTo>
                    <a:pt x="0" y="30"/>
                    <a:pt x="4" y="16"/>
                    <a:pt x="4" y="16"/>
                  </a:cubicBezTo>
                  <a:close/>
                </a:path>
              </a:pathLst>
            </a:custGeom>
            <a:solidFill>
              <a:srgbClr val="E48C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14" name="Freeform 29"/>
            <p:cNvSpPr>
              <a:spLocks/>
            </p:cNvSpPr>
            <p:nvPr/>
          </p:nvSpPr>
          <p:spPr bwMode="auto">
            <a:xfrm>
              <a:off x="560388" y="1103313"/>
              <a:ext cx="134938" cy="38100"/>
            </a:xfrm>
            <a:custGeom>
              <a:avLst/>
              <a:gdLst>
                <a:gd name="T0" fmla="*/ 2147483646 w 40"/>
                <a:gd name="T1" fmla="*/ 2147483646 h 11"/>
                <a:gd name="T2" fmla="*/ 0 w 40"/>
                <a:gd name="T3" fmla="*/ 2147483646 h 11"/>
                <a:gd name="T4" fmla="*/ 2147483646 w 40"/>
                <a:gd name="T5" fmla="*/ 2147483646 h 11"/>
                <a:gd name="T6" fmla="*/ 2147483646 w 40"/>
                <a:gd name="T7" fmla="*/ 2147483646 h 11"/>
                <a:gd name="T8" fmla="*/ 2147483646 w 40"/>
                <a:gd name="T9" fmla="*/ 0 h 11"/>
                <a:gd name="T10" fmla="*/ 2147483646 w 40"/>
                <a:gd name="T11" fmla="*/ 2147483646 h 11"/>
                <a:gd name="T12" fmla="*/ 0 60000 65536"/>
                <a:gd name="T13" fmla="*/ 0 60000 65536"/>
                <a:gd name="T14" fmla="*/ 0 60000 65536"/>
                <a:gd name="T15" fmla="*/ 0 60000 65536"/>
                <a:gd name="T16" fmla="*/ 0 60000 65536"/>
                <a:gd name="T17" fmla="*/ 0 60000 65536"/>
                <a:gd name="T18" fmla="*/ 0 w 40"/>
                <a:gd name="T19" fmla="*/ 0 h 11"/>
                <a:gd name="T20" fmla="*/ 40 w 40"/>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0" h="11">
                  <a:moveTo>
                    <a:pt x="40" y="10"/>
                  </a:moveTo>
                  <a:cubicBezTo>
                    <a:pt x="27" y="11"/>
                    <a:pt x="12" y="9"/>
                    <a:pt x="0" y="6"/>
                  </a:cubicBezTo>
                  <a:cubicBezTo>
                    <a:pt x="3" y="4"/>
                    <a:pt x="9" y="0"/>
                    <a:pt x="11" y="1"/>
                  </a:cubicBezTo>
                  <a:cubicBezTo>
                    <a:pt x="15" y="2"/>
                    <a:pt x="17" y="3"/>
                    <a:pt x="17" y="3"/>
                  </a:cubicBezTo>
                  <a:cubicBezTo>
                    <a:pt x="17" y="3"/>
                    <a:pt x="21" y="0"/>
                    <a:pt x="27" y="0"/>
                  </a:cubicBezTo>
                  <a:cubicBezTo>
                    <a:pt x="31" y="1"/>
                    <a:pt x="37" y="6"/>
                    <a:pt x="40" y="10"/>
                  </a:cubicBezTo>
                  <a:close/>
                </a:path>
              </a:pathLst>
            </a:custGeom>
            <a:solidFill>
              <a:srgbClr val="EB66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15" name="Freeform 30"/>
            <p:cNvSpPr>
              <a:spLocks/>
            </p:cNvSpPr>
            <p:nvPr/>
          </p:nvSpPr>
          <p:spPr bwMode="auto">
            <a:xfrm>
              <a:off x="471488" y="971550"/>
              <a:ext cx="339725" cy="98425"/>
            </a:xfrm>
            <a:custGeom>
              <a:avLst/>
              <a:gdLst>
                <a:gd name="T0" fmla="*/ 2147483646 w 100"/>
                <a:gd name="T1" fmla="*/ 2147483646 h 29"/>
                <a:gd name="T2" fmla="*/ 2147483646 w 100"/>
                <a:gd name="T3" fmla="*/ 0 h 29"/>
                <a:gd name="T4" fmla="*/ 2147483646 w 100"/>
                <a:gd name="T5" fmla="*/ 2147483646 h 29"/>
                <a:gd name="T6" fmla="*/ 2147483646 w 100"/>
                <a:gd name="T7" fmla="*/ 2147483646 h 29"/>
                <a:gd name="T8" fmla="*/ 2147483646 w 100"/>
                <a:gd name="T9" fmla="*/ 2147483646 h 29"/>
                <a:gd name="T10" fmla="*/ 2147483646 w 100"/>
                <a:gd name="T11" fmla="*/ 2147483646 h 29"/>
                <a:gd name="T12" fmla="*/ 0 60000 65536"/>
                <a:gd name="T13" fmla="*/ 0 60000 65536"/>
                <a:gd name="T14" fmla="*/ 0 60000 65536"/>
                <a:gd name="T15" fmla="*/ 0 60000 65536"/>
                <a:gd name="T16" fmla="*/ 0 60000 65536"/>
                <a:gd name="T17" fmla="*/ 0 60000 65536"/>
                <a:gd name="T18" fmla="*/ 0 w 100"/>
                <a:gd name="T19" fmla="*/ 0 h 29"/>
                <a:gd name="T20" fmla="*/ 100 w 100"/>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00" h="29">
                  <a:moveTo>
                    <a:pt x="1" y="16"/>
                  </a:moveTo>
                  <a:cubicBezTo>
                    <a:pt x="32" y="17"/>
                    <a:pt x="72" y="16"/>
                    <a:pt x="100" y="0"/>
                  </a:cubicBezTo>
                  <a:cubicBezTo>
                    <a:pt x="100" y="0"/>
                    <a:pt x="100" y="11"/>
                    <a:pt x="97" y="22"/>
                  </a:cubicBezTo>
                  <a:cubicBezTo>
                    <a:pt x="89" y="24"/>
                    <a:pt x="78" y="26"/>
                    <a:pt x="67" y="27"/>
                  </a:cubicBezTo>
                  <a:cubicBezTo>
                    <a:pt x="44" y="29"/>
                    <a:pt x="13" y="26"/>
                    <a:pt x="1" y="25"/>
                  </a:cubicBezTo>
                  <a:cubicBezTo>
                    <a:pt x="0" y="20"/>
                    <a:pt x="1" y="16"/>
                    <a:pt x="1"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16" name="Freeform 31"/>
            <p:cNvSpPr>
              <a:spLocks/>
            </p:cNvSpPr>
            <p:nvPr/>
          </p:nvSpPr>
          <p:spPr bwMode="auto">
            <a:xfrm>
              <a:off x="617538" y="169863"/>
              <a:ext cx="584200" cy="287338"/>
            </a:xfrm>
            <a:custGeom>
              <a:avLst/>
              <a:gdLst>
                <a:gd name="T0" fmla="*/ 0 w 172"/>
                <a:gd name="T1" fmla="*/ 2147483646 h 85"/>
                <a:gd name="T2" fmla="*/ 2147483646 w 172"/>
                <a:gd name="T3" fmla="*/ 2147483646 h 85"/>
                <a:gd name="T4" fmla="*/ 2147483646 w 172"/>
                <a:gd name="T5" fmla="*/ 2147483646 h 85"/>
                <a:gd name="T6" fmla="*/ 0 w 172"/>
                <a:gd name="T7" fmla="*/ 2147483646 h 85"/>
                <a:gd name="T8" fmla="*/ 0 60000 65536"/>
                <a:gd name="T9" fmla="*/ 0 60000 65536"/>
                <a:gd name="T10" fmla="*/ 0 60000 65536"/>
                <a:gd name="T11" fmla="*/ 0 60000 65536"/>
                <a:gd name="T12" fmla="*/ 0 w 172"/>
                <a:gd name="T13" fmla="*/ 0 h 85"/>
                <a:gd name="T14" fmla="*/ 172 w 172"/>
                <a:gd name="T15" fmla="*/ 85 h 85"/>
              </a:gdLst>
              <a:ahLst/>
              <a:cxnLst>
                <a:cxn ang="T8">
                  <a:pos x="T0" y="T1"/>
                </a:cxn>
                <a:cxn ang="T9">
                  <a:pos x="T2" y="T3"/>
                </a:cxn>
                <a:cxn ang="T10">
                  <a:pos x="T4" y="T5"/>
                </a:cxn>
                <a:cxn ang="T11">
                  <a:pos x="T6" y="T7"/>
                </a:cxn>
              </a:cxnLst>
              <a:rect l="T12" t="T13" r="T14" b="T15"/>
              <a:pathLst>
                <a:path w="172" h="85">
                  <a:moveTo>
                    <a:pt x="0" y="1"/>
                  </a:moveTo>
                  <a:cubicBezTo>
                    <a:pt x="19" y="0"/>
                    <a:pt x="172" y="20"/>
                    <a:pt x="149" y="85"/>
                  </a:cubicBezTo>
                  <a:cubicBezTo>
                    <a:pt x="149" y="85"/>
                    <a:pt x="135" y="54"/>
                    <a:pt x="99" y="36"/>
                  </a:cubicBezTo>
                  <a:cubicBezTo>
                    <a:pt x="63" y="18"/>
                    <a:pt x="0" y="1"/>
                    <a:pt x="0" y="1"/>
                  </a:cubicBezTo>
                  <a:close/>
                </a:path>
              </a:pathLst>
            </a:custGeom>
            <a:solidFill>
              <a:srgbClr val="6E63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17" name="Freeform 32"/>
            <p:cNvSpPr>
              <a:spLocks/>
            </p:cNvSpPr>
            <p:nvPr/>
          </p:nvSpPr>
          <p:spPr bwMode="auto">
            <a:xfrm>
              <a:off x="573088" y="869950"/>
              <a:ext cx="31750" cy="36513"/>
            </a:xfrm>
            <a:custGeom>
              <a:avLst/>
              <a:gdLst>
                <a:gd name="T0" fmla="*/ 2147483646 w 9"/>
                <a:gd name="T1" fmla="*/ 0 h 11"/>
                <a:gd name="T2" fmla="*/ 2147483646 w 9"/>
                <a:gd name="T3" fmla="*/ 2147483646 h 11"/>
                <a:gd name="T4" fmla="*/ 2147483646 w 9"/>
                <a:gd name="T5" fmla="*/ 2147483646 h 11"/>
                <a:gd name="T6" fmla="*/ 0 w 9"/>
                <a:gd name="T7" fmla="*/ 2147483646 h 11"/>
                <a:gd name="T8" fmla="*/ 2147483646 w 9"/>
                <a:gd name="T9" fmla="*/ 0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5" y="0"/>
                  </a:moveTo>
                  <a:cubicBezTo>
                    <a:pt x="7" y="0"/>
                    <a:pt x="9" y="2"/>
                    <a:pt x="9" y="6"/>
                  </a:cubicBezTo>
                  <a:cubicBezTo>
                    <a:pt x="8" y="9"/>
                    <a:pt x="6" y="11"/>
                    <a:pt x="4" y="11"/>
                  </a:cubicBezTo>
                  <a:cubicBezTo>
                    <a:pt x="2" y="11"/>
                    <a:pt x="0" y="8"/>
                    <a:pt x="0" y="5"/>
                  </a:cubicBezTo>
                  <a:cubicBezTo>
                    <a:pt x="0" y="2"/>
                    <a:pt x="2" y="0"/>
                    <a:pt x="5" y="0"/>
                  </a:cubicBezTo>
                  <a:close/>
                </a:path>
              </a:pathLst>
            </a:custGeom>
            <a:solidFill>
              <a:srgbClr val="B971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18" name="Freeform 33"/>
            <p:cNvSpPr>
              <a:spLocks/>
            </p:cNvSpPr>
            <p:nvPr/>
          </p:nvSpPr>
          <p:spPr bwMode="auto">
            <a:xfrm>
              <a:off x="638175" y="873125"/>
              <a:ext cx="30163" cy="38100"/>
            </a:xfrm>
            <a:custGeom>
              <a:avLst/>
              <a:gdLst>
                <a:gd name="T0" fmla="*/ 2147483646 w 9"/>
                <a:gd name="T1" fmla="*/ 0 h 11"/>
                <a:gd name="T2" fmla="*/ 2147483646 w 9"/>
                <a:gd name="T3" fmla="*/ 2147483646 h 11"/>
                <a:gd name="T4" fmla="*/ 2147483646 w 9"/>
                <a:gd name="T5" fmla="*/ 2147483646 h 11"/>
                <a:gd name="T6" fmla="*/ 0 w 9"/>
                <a:gd name="T7" fmla="*/ 2147483646 h 11"/>
                <a:gd name="T8" fmla="*/ 2147483646 w 9"/>
                <a:gd name="T9" fmla="*/ 0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5" y="0"/>
                  </a:moveTo>
                  <a:cubicBezTo>
                    <a:pt x="7" y="0"/>
                    <a:pt x="9" y="3"/>
                    <a:pt x="9" y="6"/>
                  </a:cubicBezTo>
                  <a:cubicBezTo>
                    <a:pt x="9" y="9"/>
                    <a:pt x="7" y="11"/>
                    <a:pt x="4" y="11"/>
                  </a:cubicBezTo>
                  <a:cubicBezTo>
                    <a:pt x="2" y="11"/>
                    <a:pt x="0" y="8"/>
                    <a:pt x="0" y="5"/>
                  </a:cubicBezTo>
                  <a:cubicBezTo>
                    <a:pt x="1" y="2"/>
                    <a:pt x="3" y="0"/>
                    <a:pt x="5" y="0"/>
                  </a:cubicBezTo>
                  <a:close/>
                </a:path>
              </a:pathLst>
            </a:custGeom>
            <a:solidFill>
              <a:srgbClr val="B971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19" name="Freeform 34"/>
            <p:cNvSpPr>
              <a:spLocks/>
            </p:cNvSpPr>
            <p:nvPr/>
          </p:nvSpPr>
          <p:spPr bwMode="auto">
            <a:xfrm>
              <a:off x="325438" y="1736725"/>
              <a:ext cx="128588" cy="68263"/>
            </a:xfrm>
            <a:custGeom>
              <a:avLst/>
              <a:gdLst>
                <a:gd name="T0" fmla="*/ 2147483646 w 81"/>
                <a:gd name="T1" fmla="*/ 2147483646 h 43"/>
                <a:gd name="T2" fmla="*/ 0 w 81"/>
                <a:gd name="T3" fmla="*/ 2147483646 h 43"/>
                <a:gd name="T4" fmla="*/ 2147483646 w 81"/>
                <a:gd name="T5" fmla="*/ 2147483646 h 43"/>
                <a:gd name="T6" fmla="*/ 2147483646 w 81"/>
                <a:gd name="T7" fmla="*/ 0 h 43"/>
                <a:gd name="T8" fmla="*/ 2147483646 w 81"/>
                <a:gd name="T9" fmla="*/ 2147483646 h 43"/>
                <a:gd name="T10" fmla="*/ 0 60000 65536"/>
                <a:gd name="T11" fmla="*/ 0 60000 65536"/>
                <a:gd name="T12" fmla="*/ 0 60000 65536"/>
                <a:gd name="T13" fmla="*/ 0 60000 65536"/>
                <a:gd name="T14" fmla="*/ 0 60000 65536"/>
                <a:gd name="T15" fmla="*/ 0 w 81"/>
                <a:gd name="T16" fmla="*/ 0 h 43"/>
                <a:gd name="T17" fmla="*/ 81 w 81"/>
                <a:gd name="T18" fmla="*/ 43 h 43"/>
              </a:gdLst>
              <a:ahLst/>
              <a:cxnLst>
                <a:cxn ang="T10">
                  <a:pos x="T0" y="T1"/>
                </a:cxn>
                <a:cxn ang="T11">
                  <a:pos x="T2" y="T3"/>
                </a:cxn>
                <a:cxn ang="T12">
                  <a:pos x="T4" y="T5"/>
                </a:cxn>
                <a:cxn ang="T13">
                  <a:pos x="T6" y="T7"/>
                </a:cxn>
                <a:cxn ang="T14">
                  <a:pos x="T8" y="T9"/>
                </a:cxn>
              </a:cxnLst>
              <a:rect l="T15" t="T16" r="T17" b="T18"/>
              <a:pathLst>
                <a:path w="81" h="43">
                  <a:moveTo>
                    <a:pt x="11" y="8"/>
                  </a:moveTo>
                  <a:lnTo>
                    <a:pt x="0" y="32"/>
                  </a:lnTo>
                  <a:lnTo>
                    <a:pt x="81" y="43"/>
                  </a:lnTo>
                  <a:lnTo>
                    <a:pt x="77" y="0"/>
                  </a:lnTo>
                  <a:lnTo>
                    <a:pt x="1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20" name="Freeform 35"/>
            <p:cNvSpPr>
              <a:spLocks/>
            </p:cNvSpPr>
            <p:nvPr/>
          </p:nvSpPr>
          <p:spPr bwMode="auto">
            <a:xfrm>
              <a:off x="363538" y="511175"/>
              <a:ext cx="179388" cy="77788"/>
            </a:xfrm>
            <a:custGeom>
              <a:avLst/>
              <a:gdLst>
                <a:gd name="T0" fmla="*/ 0 w 53"/>
                <a:gd name="T1" fmla="*/ 2147483646 h 23"/>
                <a:gd name="T2" fmla="*/ 2147483646 w 53"/>
                <a:gd name="T3" fmla="*/ 2147483646 h 23"/>
                <a:gd name="T4" fmla="*/ 2147483646 w 53"/>
                <a:gd name="T5" fmla="*/ 2147483646 h 23"/>
                <a:gd name="T6" fmla="*/ 2147483646 w 53"/>
                <a:gd name="T7" fmla="*/ 2147483646 h 23"/>
                <a:gd name="T8" fmla="*/ 0 w 53"/>
                <a:gd name="T9" fmla="*/ 2147483646 h 23"/>
                <a:gd name="T10" fmla="*/ 0 60000 65536"/>
                <a:gd name="T11" fmla="*/ 0 60000 65536"/>
                <a:gd name="T12" fmla="*/ 0 60000 65536"/>
                <a:gd name="T13" fmla="*/ 0 60000 65536"/>
                <a:gd name="T14" fmla="*/ 0 60000 65536"/>
                <a:gd name="T15" fmla="*/ 0 w 53"/>
                <a:gd name="T16" fmla="*/ 0 h 23"/>
                <a:gd name="T17" fmla="*/ 53 w 53"/>
                <a:gd name="T18" fmla="*/ 23 h 23"/>
              </a:gdLst>
              <a:ahLst/>
              <a:cxnLst>
                <a:cxn ang="T10">
                  <a:pos x="T0" y="T1"/>
                </a:cxn>
                <a:cxn ang="T11">
                  <a:pos x="T2" y="T3"/>
                </a:cxn>
                <a:cxn ang="T12">
                  <a:pos x="T4" y="T5"/>
                </a:cxn>
                <a:cxn ang="T13">
                  <a:pos x="T6" y="T7"/>
                </a:cxn>
                <a:cxn ang="T14">
                  <a:pos x="T8" y="T9"/>
                </a:cxn>
              </a:cxnLst>
              <a:rect l="T15" t="T16" r="T17" b="T18"/>
              <a:pathLst>
                <a:path w="53" h="23">
                  <a:moveTo>
                    <a:pt x="0" y="19"/>
                  </a:moveTo>
                  <a:cubicBezTo>
                    <a:pt x="12" y="0"/>
                    <a:pt x="43" y="2"/>
                    <a:pt x="53" y="21"/>
                  </a:cubicBezTo>
                  <a:cubicBezTo>
                    <a:pt x="50" y="23"/>
                    <a:pt x="50" y="23"/>
                    <a:pt x="50" y="23"/>
                  </a:cubicBezTo>
                  <a:cubicBezTo>
                    <a:pt x="42" y="9"/>
                    <a:pt x="14" y="7"/>
                    <a:pt x="3" y="21"/>
                  </a:cubicBezTo>
                  <a:lnTo>
                    <a:pt x="0" y="19"/>
                  </a:lnTo>
                  <a:close/>
                </a:path>
              </a:pathLst>
            </a:custGeom>
            <a:solidFill>
              <a:srgbClr val="4228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21" name="Freeform 36"/>
            <p:cNvSpPr>
              <a:spLocks/>
            </p:cNvSpPr>
            <p:nvPr/>
          </p:nvSpPr>
          <p:spPr bwMode="auto">
            <a:xfrm>
              <a:off x="709613" y="531813"/>
              <a:ext cx="179388" cy="77788"/>
            </a:xfrm>
            <a:custGeom>
              <a:avLst/>
              <a:gdLst>
                <a:gd name="T0" fmla="*/ 0 w 53"/>
                <a:gd name="T1" fmla="*/ 2147483646 h 23"/>
                <a:gd name="T2" fmla="*/ 2147483646 w 53"/>
                <a:gd name="T3" fmla="*/ 2147483646 h 23"/>
                <a:gd name="T4" fmla="*/ 2147483646 w 53"/>
                <a:gd name="T5" fmla="*/ 2147483646 h 23"/>
                <a:gd name="T6" fmla="*/ 2147483646 w 53"/>
                <a:gd name="T7" fmla="*/ 2147483646 h 23"/>
                <a:gd name="T8" fmla="*/ 0 w 53"/>
                <a:gd name="T9" fmla="*/ 2147483646 h 23"/>
                <a:gd name="T10" fmla="*/ 0 60000 65536"/>
                <a:gd name="T11" fmla="*/ 0 60000 65536"/>
                <a:gd name="T12" fmla="*/ 0 60000 65536"/>
                <a:gd name="T13" fmla="*/ 0 60000 65536"/>
                <a:gd name="T14" fmla="*/ 0 60000 65536"/>
                <a:gd name="T15" fmla="*/ 0 w 53"/>
                <a:gd name="T16" fmla="*/ 0 h 23"/>
                <a:gd name="T17" fmla="*/ 53 w 53"/>
                <a:gd name="T18" fmla="*/ 23 h 23"/>
              </a:gdLst>
              <a:ahLst/>
              <a:cxnLst>
                <a:cxn ang="T10">
                  <a:pos x="T0" y="T1"/>
                </a:cxn>
                <a:cxn ang="T11">
                  <a:pos x="T2" y="T3"/>
                </a:cxn>
                <a:cxn ang="T12">
                  <a:pos x="T4" y="T5"/>
                </a:cxn>
                <a:cxn ang="T13">
                  <a:pos x="T6" y="T7"/>
                </a:cxn>
                <a:cxn ang="T14">
                  <a:pos x="T8" y="T9"/>
                </a:cxn>
              </a:cxnLst>
              <a:rect l="T15" t="T16" r="T17" b="T18"/>
              <a:pathLst>
                <a:path w="53" h="23">
                  <a:moveTo>
                    <a:pt x="0" y="19"/>
                  </a:moveTo>
                  <a:cubicBezTo>
                    <a:pt x="12" y="0"/>
                    <a:pt x="44" y="2"/>
                    <a:pt x="53" y="21"/>
                  </a:cubicBezTo>
                  <a:cubicBezTo>
                    <a:pt x="50" y="23"/>
                    <a:pt x="50" y="23"/>
                    <a:pt x="50" y="23"/>
                  </a:cubicBezTo>
                  <a:cubicBezTo>
                    <a:pt x="43" y="9"/>
                    <a:pt x="14" y="7"/>
                    <a:pt x="3" y="21"/>
                  </a:cubicBezTo>
                  <a:lnTo>
                    <a:pt x="0" y="19"/>
                  </a:lnTo>
                  <a:close/>
                </a:path>
              </a:pathLst>
            </a:custGeom>
            <a:solidFill>
              <a:srgbClr val="4228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22" name="Freeform 37"/>
            <p:cNvSpPr>
              <a:spLocks/>
            </p:cNvSpPr>
            <p:nvPr/>
          </p:nvSpPr>
          <p:spPr bwMode="auto">
            <a:xfrm>
              <a:off x="77788" y="1289050"/>
              <a:ext cx="349250" cy="385763"/>
            </a:xfrm>
            <a:custGeom>
              <a:avLst/>
              <a:gdLst>
                <a:gd name="T0" fmla="*/ 2147483646 w 103"/>
                <a:gd name="T1" fmla="*/ 0 h 114"/>
                <a:gd name="T2" fmla="*/ 2147483646 w 103"/>
                <a:gd name="T3" fmla="*/ 2147483646 h 114"/>
                <a:gd name="T4" fmla="*/ 2147483646 w 103"/>
                <a:gd name="T5" fmla="*/ 2147483646 h 114"/>
                <a:gd name="T6" fmla="*/ 2147483646 w 103"/>
                <a:gd name="T7" fmla="*/ 2147483646 h 114"/>
                <a:gd name="T8" fmla="*/ 2147483646 w 103"/>
                <a:gd name="T9" fmla="*/ 0 h 114"/>
                <a:gd name="T10" fmla="*/ 0 60000 65536"/>
                <a:gd name="T11" fmla="*/ 0 60000 65536"/>
                <a:gd name="T12" fmla="*/ 0 60000 65536"/>
                <a:gd name="T13" fmla="*/ 0 60000 65536"/>
                <a:gd name="T14" fmla="*/ 0 60000 65536"/>
                <a:gd name="T15" fmla="*/ 0 w 103"/>
                <a:gd name="T16" fmla="*/ 0 h 114"/>
                <a:gd name="T17" fmla="*/ 103 w 103"/>
                <a:gd name="T18" fmla="*/ 114 h 114"/>
              </a:gdLst>
              <a:ahLst/>
              <a:cxnLst>
                <a:cxn ang="T10">
                  <a:pos x="T0" y="T1"/>
                </a:cxn>
                <a:cxn ang="T11">
                  <a:pos x="T2" y="T3"/>
                </a:cxn>
                <a:cxn ang="T12">
                  <a:pos x="T4" y="T5"/>
                </a:cxn>
                <a:cxn ang="T13">
                  <a:pos x="T6" y="T7"/>
                </a:cxn>
                <a:cxn ang="T14">
                  <a:pos x="T8" y="T9"/>
                </a:cxn>
              </a:cxnLst>
              <a:rect l="T15" t="T16" r="T17" b="T18"/>
              <a:pathLst>
                <a:path w="103" h="114">
                  <a:moveTo>
                    <a:pt x="95" y="0"/>
                  </a:moveTo>
                  <a:cubicBezTo>
                    <a:pt x="41" y="6"/>
                    <a:pt x="0" y="57"/>
                    <a:pt x="7" y="114"/>
                  </a:cubicBezTo>
                  <a:cubicBezTo>
                    <a:pt x="48" y="113"/>
                    <a:pt x="48" y="113"/>
                    <a:pt x="48" y="113"/>
                  </a:cubicBezTo>
                  <a:cubicBezTo>
                    <a:pt x="46" y="82"/>
                    <a:pt x="66" y="44"/>
                    <a:pt x="92" y="36"/>
                  </a:cubicBezTo>
                  <a:cubicBezTo>
                    <a:pt x="103" y="24"/>
                    <a:pt x="100" y="12"/>
                    <a:pt x="9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23" name="Freeform 38"/>
            <p:cNvSpPr>
              <a:spLocks/>
            </p:cNvSpPr>
            <p:nvPr/>
          </p:nvSpPr>
          <p:spPr bwMode="auto">
            <a:xfrm>
              <a:off x="0" y="1898650"/>
              <a:ext cx="396875" cy="342900"/>
            </a:xfrm>
            <a:custGeom>
              <a:avLst/>
              <a:gdLst>
                <a:gd name="T0" fmla="*/ 2147483646 w 117"/>
                <a:gd name="T1" fmla="*/ 0 h 101"/>
                <a:gd name="T2" fmla="*/ 2147483646 w 117"/>
                <a:gd name="T3" fmla="*/ 2147483646 h 101"/>
                <a:gd name="T4" fmla="*/ 2147483646 w 117"/>
                <a:gd name="T5" fmla="*/ 2147483646 h 101"/>
                <a:gd name="T6" fmla="*/ 2147483646 w 117"/>
                <a:gd name="T7" fmla="*/ 2147483646 h 101"/>
                <a:gd name="T8" fmla="*/ 2147483646 w 117"/>
                <a:gd name="T9" fmla="*/ 2147483646 h 101"/>
                <a:gd name="T10" fmla="*/ 2147483646 w 117"/>
                <a:gd name="T11" fmla="*/ 2147483646 h 101"/>
                <a:gd name="T12" fmla="*/ 2147483646 w 117"/>
                <a:gd name="T13" fmla="*/ 2147483646 h 101"/>
                <a:gd name="T14" fmla="*/ 2147483646 w 117"/>
                <a:gd name="T15" fmla="*/ 2147483646 h 101"/>
                <a:gd name="T16" fmla="*/ 2147483646 w 117"/>
                <a:gd name="T17" fmla="*/ 0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101"/>
                <a:gd name="T29" fmla="*/ 117 w 117"/>
                <a:gd name="T30" fmla="*/ 101 h 1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101">
                  <a:moveTo>
                    <a:pt x="99" y="0"/>
                  </a:moveTo>
                  <a:cubicBezTo>
                    <a:pt x="14" y="4"/>
                    <a:pt x="14" y="4"/>
                    <a:pt x="14" y="4"/>
                  </a:cubicBezTo>
                  <a:cubicBezTo>
                    <a:pt x="6" y="4"/>
                    <a:pt x="0" y="11"/>
                    <a:pt x="1" y="18"/>
                  </a:cubicBezTo>
                  <a:cubicBezTo>
                    <a:pt x="4" y="88"/>
                    <a:pt x="4" y="88"/>
                    <a:pt x="4" y="88"/>
                  </a:cubicBezTo>
                  <a:cubicBezTo>
                    <a:pt x="4" y="95"/>
                    <a:pt x="11" y="101"/>
                    <a:pt x="18" y="101"/>
                  </a:cubicBezTo>
                  <a:cubicBezTo>
                    <a:pt x="103" y="97"/>
                    <a:pt x="103" y="97"/>
                    <a:pt x="103" y="97"/>
                  </a:cubicBezTo>
                  <a:cubicBezTo>
                    <a:pt x="111" y="97"/>
                    <a:pt x="117" y="90"/>
                    <a:pt x="116" y="83"/>
                  </a:cubicBezTo>
                  <a:cubicBezTo>
                    <a:pt x="113" y="13"/>
                    <a:pt x="113" y="13"/>
                    <a:pt x="113" y="13"/>
                  </a:cubicBezTo>
                  <a:cubicBezTo>
                    <a:pt x="113" y="6"/>
                    <a:pt x="107" y="0"/>
                    <a:pt x="99" y="0"/>
                  </a:cubicBez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24" name="Freeform 39"/>
            <p:cNvSpPr>
              <a:spLocks/>
            </p:cNvSpPr>
            <p:nvPr/>
          </p:nvSpPr>
          <p:spPr bwMode="auto">
            <a:xfrm>
              <a:off x="87313" y="1895475"/>
              <a:ext cx="55563" cy="30163"/>
            </a:xfrm>
            <a:custGeom>
              <a:avLst/>
              <a:gdLst>
                <a:gd name="T0" fmla="*/ 0 w 35"/>
                <a:gd name="T1" fmla="*/ 0 h 19"/>
                <a:gd name="T2" fmla="*/ 2147483646 w 35"/>
                <a:gd name="T3" fmla="*/ 0 h 19"/>
                <a:gd name="T4" fmla="*/ 2147483646 w 35"/>
                <a:gd name="T5" fmla="*/ 2147483646 h 19"/>
                <a:gd name="T6" fmla="*/ 0 w 35"/>
                <a:gd name="T7" fmla="*/ 2147483646 h 19"/>
                <a:gd name="T8" fmla="*/ 0 w 35"/>
                <a:gd name="T9" fmla="*/ 0 h 19"/>
                <a:gd name="T10" fmla="*/ 0 60000 65536"/>
                <a:gd name="T11" fmla="*/ 0 60000 65536"/>
                <a:gd name="T12" fmla="*/ 0 60000 65536"/>
                <a:gd name="T13" fmla="*/ 0 60000 65536"/>
                <a:gd name="T14" fmla="*/ 0 60000 65536"/>
                <a:gd name="T15" fmla="*/ 0 w 35"/>
                <a:gd name="T16" fmla="*/ 0 h 19"/>
                <a:gd name="T17" fmla="*/ 35 w 35"/>
                <a:gd name="T18" fmla="*/ 19 h 19"/>
              </a:gdLst>
              <a:ahLst/>
              <a:cxnLst>
                <a:cxn ang="T10">
                  <a:pos x="T0" y="T1"/>
                </a:cxn>
                <a:cxn ang="T11">
                  <a:pos x="T2" y="T3"/>
                </a:cxn>
                <a:cxn ang="T12">
                  <a:pos x="T4" y="T5"/>
                </a:cxn>
                <a:cxn ang="T13">
                  <a:pos x="T6" y="T7"/>
                </a:cxn>
                <a:cxn ang="T14">
                  <a:pos x="T8" y="T9"/>
                </a:cxn>
              </a:cxnLst>
              <a:rect l="T15" t="T16" r="T17" b="T18"/>
              <a:pathLst>
                <a:path w="35" h="19">
                  <a:moveTo>
                    <a:pt x="0" y="0"/>
                  </a:moveTo>
                  <a:lnTo>
                    <a:pt x="35" y="0"/>
                  </a:lnTo>
                  <a:lnTo>
                    <a:pt x="35" y="17"/>
                  </a:lnTo>
                  <a:lnTo>
                    <a:pt x="0" y="19"/>
                  </a:lnTo>
                  <a:lnTo>
                    <a:pt x="0" y="0"/>
                  </a:lnTo>
                  <a:close/>
                </a:path>
              </a:pathLst>
            </a:custGeom>
            <a:solidFill>
              <a:srgbClr val="000000"/>
            </a:solidFill>
            <a:ln w="6350">
              <a:solidFill>
                <a:srgbClr val="000000"/>
              </a:solidFill>
              <a:round/>
              <a:headEnd/>
              <a:tailEnd/>
            </a:ln>
          </p:spPr>
          <p:txBody>
            <a:bodyPr/>
            <a:lstStyle/>
            <a:p>
              <a:endParaRPr lang="zh-CN" altLang="en-US"/>
            </a:p>
          </p:txBody>
        </p:sp>
        <p:sp>
          <p:nvSpPr>
            <p:cNvPr id="11325" name="Freeform 40"/>
            <p:cNvSpPr>
              <a:spLocks/>
            </p:cNvSpPr>
            <p:nvPr/>
          </p:nvSpPr>
          <p:spPr bwMode="auto">
            <a:xfrm>
              <a:off x="257175" y="1878013"/>
              <a:ext cx="55563" cy="34925"/>
            </a:xfrm>
            <a:custGeom>
              <a:avLst/>
              <a:gdLst>
                <a:gd name="T0" fmla="*/ 0 w 35"/>
                <a:gd name="T1" fmla="*/ 2147483646 h 22"/>
                <a:gd name="T2" fmla="*/ 2147483646 w 35"/>
                <a:gd name="T3" fmla="*/ 0 h 22"/>
                <a:gd name="T4" fmla="*/ 2147483646 w 35"/>
                <a:gd name="T5" fmla="*/ 2147483646 h 22"/>
                <a:gd name="T6" fmla="*/ 0 w 35"/>
                <a:gd name="T7" fmla="*/ 2147483646 h 22"/>
                <a:gd name="T8" fmla="*/ 0 w 35"/>
                <a:gd name="T9" fmla="*/ 2147483646 h 22"/>
                <a:gd name="T10" fmla="*/ 0 60000 65536"/>
                <a:gd name="T11" fmla="*/ 0 60000 65536"/>
                <a:gd name="T12" fmla="*/ 0 60000 65536"/>
                <a:gd name="T13" fmla="*/ 0 60000 65536"/>
                <a:gd name="T14" fmla="*/ 0 60000 65536"/>
                <a:gd name="T15" fmla="*/ 0 w 35"/>
                <a:gd name="T16" fmla="*/ 0 h 22"/>
                <a:gd name="T17" fmla="*/ 35 w 35"/>
                <a:gd name="T18" fmla="*/ 22 h 22"/>
              </a:gdLst>
              <a:ahLst/>
              <a:cxnLst>
                <a:cxn ang="T10">
                  <a:pos x="T0" y="T1"/>
                </a:cxn>
                <a:cxn ang="T11">
                  <a:pos x="T2" y="T3"/>
                </a:cxn>
                <a:cxn ang="T12">
                  <a:pos x="T4" y="T5"/>
                </a:cxn>
                <a:cxn ang="T13">
                  <a:pos x="T6" y="T7"/>
                </a:cxn>
                <a:cxn ang="T14">
                  <a:pos x="T8" y="T9"/>
                </a:cxn>
              </a:cxnLst>
              <a:rect l="T15" t="T16" r="T17" b="T18"/>
              <a:pathLst>
                <a:path w="35" h="22">
                  <a:moveTo>
                    <a:pt x="0" y="3"/>
                  </a:moveTo>
                  <a:lnTo>
                    <a:pt x="35" y="0"/>
                  </a:lnTo>
                  <a:lnTo>
                    <a:pt x="35" y="20"/>
                  </a:lnTo>
                  <a:lnTo>
                    <a:pt x="0" y="22"/>
                  </a:lnTo>
                  <a:lnTo>
                    <a:pt x="0" y="3"/>
                  </a:lnTo>
                  <a:close/>
                </a:path>
              </a:pathLst>
            </a:custGeom>
            <a:solidFill>
              <a:srgbClr val="000000"/>
            </a:solidFill>
            <a:ln w="6350">
              <a:solidFill>
                <a:srgbClr val="000000"/>
              </a:solidFill>
              <a:round/>
              <a:headEnd/>
              <a:tailEnd/>
            </a:ln>
          </p:spPr>
          <p:txBody>
            <a:bodyPr/>
            <a:lstStyle/>
            <a:p>
              <a:endParaRPr lang="zh-CN" altLang="en-US"/>
            </a:p>
          </p:txBody>
        </p:sp>
        <p:sp>
          <p:nvSpPr>
            <p:cNvPr id="11326" name="Freeform 41"/>
            <p:cNvSpPr>
              <a:spLocks/>
            </p:cNvSpPr>
            <p:nvPr/>
          </p:nvSpPr>
          <p:spPr bwMode="auto">
            <a:xfrm>
              <a:off x="44450" y="1966913"/>
              <a:ext cx="93663" cy="236538"/>
            </a:xfrm>
            <a:custGeom>
              <a:avLst/>
              <a:gdLst>
                <a:gd name="T0" fmla="*/ 2147483646 w 28"/>
                <a:gd name="T1" fmla="*/ 0 h 70"/>
                <a:gd name="T2" fmla="*/ 2147483646 w 28"/>
                <a:gd name="T3" fmla="*/ 2147483646 h 70"/>
                <a:gd name="T4" fmla="*/ 2147483646 w 28"/>
                <a:gd name="T5" fmla="*/ 2147483646 h 70"/>
                <a:gd name="T6" fmla="*/ 2147483646 w 28"/>
                <a:gd name="T7" fmla="*/ 2147483646 h 70"/>
                <a:gd name="T8" fmla="*/ 2147483646 w 28"/>
                <a:gd name="T9" fmla="*/ 0 h 70"/>
                <a:gd name="T10" fmla="*/ 0 60000 65536"/>
                <a:gd name="T11" fmla="*/ 0 60000 65536"/>
                <a:gd name="T12" fmla="*/ 0 60000 65536"/>
                <a:gd name="T13" fmla="*/ 0 60000 65536"/>
                <a:gd name="T14" fmla="*/ 0 60000 65536"/>
                <a:gd name="T15" fmla="*/ 0 w 28"/>
                <a:gd name="T16" fmla="*/ 0 h 70"/>
                <a:gd name="T17" fmla="*/ 28 w 28"/>
                <a:gd name="T18" fmla="*/ 70 h 70"/>
              </a:gdLst>
              <a:ahLst/>
              <a:cxnLst>
                <a:cxn ang="T10">
                  <a:pos x="T0" y="T1"/>
                </a:cxn>
                <a:cxn ang="T11">
                  <a:pos x="T2" y="T3"/>
                </a:cxn>
                <a:cxn ang="T12">
                  <a:pos x="T4" y="T5"/>
                </a:cxn>
                <a:cxn ang="T13">
                  <a:pos x="T6" y="T7"/>
                </a:cxn>
                <a:cxn ang="T14">
                  <a:pos x="T8" y="T9"/>
                </a:cxn>
              </a:cxnLst>
              <a:rect l="T15" t="T16" r="T17" b="T18"/>
              <a:pathLst>
                <a:path w="28" h="70">
                  <a:moveTo>
                    <a:pt x="1" y="0"/>
                  </a:moveTo>
                  <a:cubicBezTo>
                    <a:pt x="1" y="0"/>
                    <a:pt x="0" y="61"/>
                    <a:pt x="3" y="65"/>
                  </a:cubicBezTo>
                  <a:cubicBezTo>
                    <a:pt x="7" y="70"/>
                    <a:pt x="28" y="67"/>
                    <a:pt x="28" y="67"/>
                  </a:cubicBezTo>
                  <a:cubicBezTo>
                    <a:pt x="28" y="67"/>
                    <a:pt x="16" y="60"/>
                    <a:pt x="13" y="50"/>
                  </a:cubicBezTo>
                  <a:cubicBezTo>
                    <a:pt x="9" y="40"/>
                    <a:pt x="1" y="0"/>
                    <a:pt x="1"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27" name="Freeform 42"/>
            <p:cNvSpPr>
              <a:spLocks/>
            </p:cNvSpPr>
            <p:nvPr/>
          </p:nvSpPr>
          <p:spPr bwMode="auto">
            <a:xfrm>
              <a:off x="620713" y="1905000"/>
              <a:ext cx="169863" cy="387350"/>
            </a:xfrm>
            <a:custGeom>
              <a:avLst/>
              <a:gdLst>
                <a:gd name="T0" fmla="*/ 2147483646 w 50"/>
                <a:gd name="T1" fmla="*/ 2147483646 h 114"/>
                <a:gd name="T2" fmla="*/ 2147483646 w 50"/>
                <a:gd name="T3" fmla="*/ 2147483646 h 114"/>
                <a:gd name="T4" fmla="*/ 0 w 50"/>
                <a:gd name="T5" fmla="*/ 2147483646 h 114"/>
                <a:gd name="T6" fmla="*/ 2147483646 w 50"/>
                <a:gd name="T7" fmla="*/ 0 h 114"/>
                <a:gd name="T8" fmla="*/ 2147483646 w 50"/>
                <a:gd name="T9" fmla="*/ 2147483646 h 114"/>
                <a:gd name="T10" fmla="*/ 0 60000 65536"/>
                <a:gd name="T11" fmla="*/ 0 60000 65536"/>
                <a:gd name="T12" fmla="*/ 0 60000 65536"/>
                <a:gd name="T13" fmla="*/ 0 60000 65536"/>
                <a:gd name="T14" fmla="*/ 0 60000 65536"/>
                <a:gd name="T15" fmla="*/ 0 w 50"/>
                <a:gd name="T16" fmla="*/ 0 h 114"/>
                <a:gd name="T17" fmla="*/ 50 w 50"/>
                <a:gd name="T18" fmla="*/ 114 h 114"/>
              </a:gdLst>
              <a:ahLst/>
              <a:cxnLst>
                <a:cxn ang="T10">
                  <a:pos x="T0" y="T1"/>
                </a:cxn>
                <a:cxn ang="T11">
                  <a:pos x="T2" y="T3"/>
                </a:cxn>
                <a:cxn ang="T12">
                  <a:pos x="T4" y="T5"/>
                </a:cxn>
                <a:cxn ang="T13">
                  <a:pos x="T6" y="T7"/>
                </a:cxn>
                <a:cxn ang="T14">
                  <a:pos x="T8" y="T9"/>
                </a:cxn>
              </a:cxnLst>
              <a:rect l="T15" t="T16" r="T17" b="T18"/>
              <a:pathLst>
                <a:path w="50" h="114">
                  <a:moveTo>
                    <a:pt x="47" y="4"/>
                  </a:moveTo>
                  <a:cubicBezTo>
                    <a:pt x="48" y="44"/>
                    <a:pt x="50" y="87"/>
                    <a:pt x="27" y="114"/>
                  </a:cubicBezTo>
                  <a:cubicBezTo>
                    <a:pt x="18" y="114"/>
                    <a:pt x="9" y="114"/>
                    <a:pt x="0" y="114"/>
                  </a:cubicBezTo>
                  <a:cubicBezTo>
                    <a:pt x="21" y="78"/>
                    <a:pt x="16" y="41"/>
                    <a:pt x="5" y="0"/>
                  </a:cubicBezTo>
                  <a:cubicBezTo>
                    <a:pt x="19" y="1"/>
                    <a:pt x="33" y="3"/>
                    <a:pt x="47"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28" name="Freeform 43"/>
            <p:cNvSpPr>
              <a:spLocks/>
            </p:cNvSpPr>
            <p:nvPr/>
          </p:nvSpPr>
          <p:spPr bwMode="auto">
            <a:xfrm>
              <a:off x="796925" y="914400"/>
              <a:ext cx="68263" cy="74613"/>
            </a:xfrm>
            <a:custGeom>
              <a:avLst/>
              <a:gdLst>
                <a:gd name="T0" fmla="*/ 2147483646 w 20"/>
                <a:gd name="T1" fmla="*/ 2147483646 h 22"/>
                <a:gd name="T2" fmla="*/ 0 w 20"/>
                <a:gd name="T3" fmla="*/ 2147483646 h 22"/>
                <a:gd name="T4" fmla="*/ 0 w 20"/>
                <a:gd name="T5" fmla="*/ 2147483646 h 22"/>
                <a:gd name="T6" fmla="*/ 2147483646 w 20"/>
                <a:gd name="T7" fmla="*/ 2147483646 h 22"/>
                <a:gd name="T8" fmla="*/ 2147483646 w 20"/>
                <a:gd name="T9" fmla="*/ 2147483646 h 22"/>
                <a:gd name="T10" fmla="*/ 0 60000 65536"/>
                <a:gd name="T11" fmla="*/ 0 60000 65536"/>
                <a:gd name="T12" fmla="*/ 0 60000 65536"/>
                <a:gd name="T13" fmla="*/ 0 60000 65536"/>
                <a:gd name="T14" fmla="*/ 0 60000 65536"/>
                <a:gd name="T15" fmla="*/ 0 w 20"/>
                <a:gd name="T16" fmla="*/ 0 h 22"/>
                <a:gd name="T17" fmla="*/ 20 w 20"/>
                <a:gd name="T18" fmla="*/ 22 h 22"/>
              </a:gdLst>
              <a:ahLst/>
              <a:cxnLst>
                <a:cxn ang="T10">
                  <a:pos x="T0" y="T1"/>
                </a:cxn>
                <a:cxn ang="T11">
                  <a:pos x="T2" y="T3"/>
                </a:cxn>
                <a:cxn ang="T12">
                  <a:pos x="T4" y="T5"/>
                </a:cxn>
                <a:cxn ang="T13">
                  <a:pos x="T6" y="T7"/>
                </a:cxn>
                <a:cxn ang="T14">
                  <a:pos x="T8" y="T9"/>
                </a:cxn>
              </a:cxnLst>
              <a:rect l="T15" t="T16" r="T17" b="T18"/>
              <a:pathLst>
                <a:path w="20" h="22">
                  <a:moveTo>
                    <a:pt x="20" y="21"/>
                  </a:moveTo>
                  <a:cubicBezTo>
                    <a:pt x="19" y="10"/>
                    <a:pt x="13" y="0"/>
                    <a:pt x="0" y="2"/>
                  </a:cubicBezTo>
                  <a:cubicBezTo>
                    <a:pt x="0" y="5"/>
                    <a:pt x="0" y="5"/>
                    <a:pt x="0" y="5"/>
                  </a:cubicBezTo>
                  <a:cubicBezTo>
                    <a:pt x="9" y="8"/>
                    <a:pt x="14" y="13"/>
                    <a:pt x="16" y="22"/>
                  </a:cubicBezTo>
                  <a:lnTo>
                    <a:pt x="20" y="21"/>
                  </a:lnTo>
                  <a:close/>
                </a:path>
              </a:pathLst>
            </a:custGeom>
            <a:solidFill>
              <a:srgbClr val="B971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29" name="Freeform 44"/>
            <p:cNvSpPr>
              <a:spLocks noEditPoints="1"/>
            </p:cNvSpPr>
            <p:nvPr/>
          </p:nvSpPr>
          <p:spPr bwMode="auto">
            <a:xfrm>
              <a:off x="366713" y="633413"/>
              <a:ext cx="509588" cy="209550"/>
            </a:xfrm>
            <a:custGeom>
              <a:avLst/>
              <a:gdLst>
                <a:gd name="T0" fmla="*/ 2147483646 w 150"/>
                <a:gd name="T1" fmla="*/ 2147483646 h 62"/>
                <a:gd name="T2" fmla="*/ 2147483646 w 150"/>
                <a:gd name="T3" fmla="*/ 2147483646 h 62"/>
                <a:gd name="T4" fmla="*/ 2147483646 w 150"/>
                <a:gd name="T5" fmla="*/ 2147483646 h 62"/>
                <a:gd name="T6" fmla="*/ 2147483646 w 150"/>
                <a:gd name="T7" fmla="*/ 2147483646 h 62"/>
                <a:gd name="T8" fmla="*/ 2147483646 w 150"/>
                <a:gd name="T9" fmla="*/ 2147483646 h 62"/>
                <a:gd name="T10" fmla="*/ 2147483646 w 150"/>
                <a:gd name="T11" fmla="*/ 2147483646 h 62"/>
                <a:gd name="T12" fmla="*/ 2147483646 w 150"/>
                <a:gd name="T13" fmla="*/ 2147483646 h 62"/>
                <a:gd name="T14" fmla="*/ 2147483646 w 150"/>
                <a:gd name="T15" fmla="*/ 2147483646 h 62"/>
                <a:gd name="T16" fmla="*/ 2147483646 w 150"/>
                <a:gd name="T17" fmla="*/ 2147483646 h 62"/>
                <a:gd name="T18" fmla="*/ 2147483646 w 150"/>
                <a:gd name="T19" fmla="*/ 2147483646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62"/>
                <a:gd name="T32" fmla="*/ 150 w 150"/>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62">
                  <a:moveTo>
                    <a:pt x="146" y="62"/>
                  </a:moveTo>
                  <a:cubicBezTo>
                    <a:pt x="97" y="53"/>
                    <a:pt x="97" y="53"/>
                    <a:pt x="97" y="53"/>
                  </a:cubicBezTo>
                  <a:cubicBezTo>
                    <a:pt x="97" y="53"/>
                    <a:pt x="100" y="15"/>
                    <a:pt x="112" y="10"/>
                  </a:cubicBezTo>
                  <a:cubicBezTo>
                    <a:pt x="124" y="6"/>
                    <a:pt x="144" y="14"/>
                    <a:pt x="147" y="25"/>
                  </a:cubicBezTo>
                  <a:cubicBezTo>
                    <a:pt x="150" y="36"/>
                    <a:pt x="146" y="62"/>
                    <a:pt x="146" y="62"/>
                  </a:cubicBezTo>
                  <a:close/>
                  <a:moveTo>
                    <a:pt x="2" y="52"/>
                  </a:moveTo>
                  <a:cubicBezTo>
                    <a:pt x="51" y="50"/>
                    <a:pt x="51" y="50"/>
                    <a:pt x="51" y="50"/>
                  </a:cubicBezTo>
                  <a:cubicBezTo>
                    <a:pt x="51" y="50"/>
                    <a:pt x="53" y="11"/>
                    <a:pt x="42" y="6"/>
                  </a:cubicBezTo>
                  <a:cubicBezTo>
                    <a:pt x="31" y="0"/>
                    <a:pt x="10" y="5"/>
                    <a:pt x="5" y="15"/>
                  </a:cubicBezTo>
                  <a:cubicBezTo>
                    <a:pt x="0" y="26"/>
                    <a:pt x="2" y="52"/>
                    <a:pt x="2"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30" name="Freeform 45"/>
            <p:cNvSpPr>
              <a:spLocks noEditPoints="1"/>
            </p:cNvSpPr>
            <p:nvPr/>
          </p:nvSpPr>
          <p:spPr bwMode="auto">
            <a:xfrm>
              <a:off x="403225" y="687388"/>
              <a:ext cx="438150" cy="146050"/>
            </a:xfrm>
            <a:custGeom>
              <a:avLst/>
              <a:gdLst>
                <a:gd name="T0" fmla="*/ 2147483646 w 129"/>
                <a:gd name="T1" fmla="*/ 2147483646 h 43"/>
                <a:gd name="T2" fmla="*/ 2147483646 w 129"/>
                <a:gd name="T3" fmla="*/ 2147483646 h 43"/>
                <a:gd name="T4" fmla="*/ 2147483646 w 129"/>
                <a:gd name="T5" fmla="*/ 2147483646 h 43"/>
                <a:gd name="T6" fmla="*/ 2147483646 w 129"/>
                <a:gd name="T7" fmla="*/ 2147483646 h 43"/>
                <a:gd name="T8" fmla="*/ 2147483646 w 129"/>
                <a:gd name="T9" fmla="*/ 2147483646 h 43"/>
                <a:gd name="T10" fmla="*/ 2147483646 w 129"/>
                <a:gd name="T11" fmla="*/ 2147483646 h 43"/>
                <a:gd name="T12" fmla="*/ 2147483646 w 129"/>
                <a:gd name="T13" fmla="*/ 0 h 43"/>
                <a:gd name="T14" fmla="*/ 2147483646 w 129"/>
                <a:gd name="T15" fmla="*/ 2147483646 h 43"/>
                <a:gd name="T16" fmla="*/ 2147483646 w 129"/>
                <a:gd name="T17" fmla="*/ 2147483646 h 43"/>
                <a:gd name="T18" fmla="*/ 2147483646 w 129"/>
                <a:gd name="T19" fmla="*/ 2147483646 h 43"/>
                <a:gd name="T20" fmla="*/ 0 w 129"/>
                <a:gd name="T21" fmla="*/ 2147483646 h 43"/>
                <a:gd name="T22" fmla="*/ 2147483646 w 129"/>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
                <a:gd name="T37" fmla="*/ 0 h 43"/>
                <a:gd name="T38" fmla="*/ 129 w 129"/>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 h="43">
                  <a:moveTo>
                    <a:pt x="122" y="43"/>
                  </a:moveTo>
                  <a:cubicBezTo>
                    <a:pt x="100" y="40"/>
                    <a:pt x="100" y="40"/>
                    <a:pt x="100" y="40"/>
                  </a:cubicBezTo>
                  <a:cubicBezTo>
                    <a:pt x="98" y="36"/>
                    <a:pt x="97" y="31"/>
                    <a:pt x="97" y="26"/>
                  </a:cubicBezTo>
                  <a:cubicBezTo>
                    <a:pt x="98" y="15"/>
                    <a:pt x="105" y="6"/>
                    <a:pt x="114" y="7"/>
                  </a:cubicBezTo>
                  <a:cubicBezTo>
                    <a:pt x="123" y="7"/>
                    <a:pt x="129" y="17"/>
                    <a:pt x="128" y="28"/>
                  </a:cubicBezTo>
                  <a:cubicBezTo>
                    <a:pt x="128" y="34"/>
                    <a:pt x="126" y="40"/>
                    <a:pt x="122" y="43"/>
                  </a:cubicBezTo>
                  <a:close/>
                  <a:moveTo>
                    <a:pt x="17" y="0"/>
                  </a:moveTo>
                  <a:cubicBezTo>
                    <a:pt x="26" y="1"/>
                    <a:pt x="32" y="10"/>
                    <a:pt x="31" y="22"/>
                  </a:cubicBezTo>
                  <a:cubicBezTo>
                    <a:pt x="31" y="27"/>
                    <a:pt x="29" y="31"/>
                    <a:pt x="27" y="35"/>
                  </a:cubicBezTo>
                  <a:cubicBezTo>
                    <a:pt x="4" y="36"/>
                    <a:pt x="4" y="36"/>
                    <a:pt x="4" y="36"/>
                  </a:cubicBezTo>
                  <a:cubicBezTo>
                    <a:pt x="1" y="32"/>
                    <a:pt x="0" y="26"/>
                    <a:pt x="0" y="20"/>
                  </a:cubicBezTo>
                  <a:cubicBezTo>
                    <a:pt x="1" y="8"/>
                    <a:pt x="8" y="0"/>
                    <a:pt x="17"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31" name="Freeform 46"/>
            <p:cNvSpPr>
              <a:spLocks/>
            </p:cNvSpPr>
            <p:nvPr/>
          </p:nvSpPr>
          <p:spPr bwMode="auto">
            <a:xfrm>
              <a:off x="387350" y="714375"/>
              <a:ext cx="60325" cy="36513"/>
            </a:xfrm>
            <a:custGeom>
              <a:avLst/>
              <a:gdLst>
                <a:gd name="T0" fmla="*/ 2147483646 w 18"/>
                <a:gd name="T1" fmla="*/ 2147483646 h 11"/>
                <a:gd name="T2" fmla="*/ 2147483646 w 18"/>
                <a:gd name="T3" fmla="*/ 2147483646 h 11"/>
                <a:gd name="T4" fmla="*/ 2147483646 w 18"/>
                <a:gd name="T5" fmla="*/ 2147483646 h 11"/>
                <a:gd name="T6" fmla="*/ 0 w 18"/>
                <a:gd name="T7" fmla="*/ 2147483646 h 11"/>
                <a:gd name="T8" fmla="*/ 2147483646 w 18"/>
                <a:gd name="T9" fmla="*/ 2147483646 h 11"/>
                <a:gd name="T10" fmla="*/ 0 60000 65536"/>
                <a:gd name="T11" fmla="*/ 0 60000 65536"/>
                <a:gd name="T12" fmla="*/ 0 60000 65536"/>
                <a:gd name="T13" fmla="*/ 0 60000 65536"/>
                <a:gd name="T14" fmla="*/ 0 60000 65536"/>
                <a:gd name="T15" fmla="*/ 0 w 18"/>
                <a:gd name="T16" fmla="*/ 0 h 11"/>
                <a:gd name="T17" fmla="*/ 18 w 18"/>
                <a:gd name="T18" fmla="*/ 11 h 11"/>
              </a:gdLst>
              <a:ahLst/>
              <a:cxnLst>
                <a:cxn ang="T10">
                  <a:pos x="T0" y="T1"/>
                </a:cxn>
                <a:cxn ang="T11">
                  <a:pos x="T2" y="T3"/>
                </a:cxn>
                <a:cxn ang="T12">
                  <a:pos x="T4" y="T5"/>
                </a:cxn>
                <a:cxn ang="T13">
                  <a:pos x="T6" y="T7"/>
                </a:cxn>
                <a:cxn ang="T14">
                  <a:pos x="T8" y="T9"/>
                </a:cxn>
              </a:cxnLst>
              <a:rect l="T15" t="T16" r="T17" b="T18"/>
              <a:pathLst>
                <a:path w="18" h="11">
                  <a:moveTo>
                    <a:pt x="1" y="2"/>
                  </a:moveTo>
                  <a:cubicBezTo>
                    <a:pt x="7" y="1"/>
                    <a:pt x="13" y="0"/>
                    <a:pt x="18" y="3"/>
                  </a:cubicBezTo>
                  <a:cubicBezTo>
                    <a:pt x="18" y="6"/>
                    <a:pt x="18" y="8"/>
                    <a:pt x="18" y="11"/>
                  </a:cubicBezTo>
                  <a:cubicBezTo>
                    <a:pt x="11" y="8"/>
                    <a:pt x="5" y="8"/>
                    <a:pt x="0" y="9"/>
                  </a:cubicBezTo>
                  <a:cubicBezTo>
                    <a:pt x="0" y="7"/>
                    <a:pt x="0" y="5"/>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32" name="Freeform 47"/>
            <p:cNvSpPr>
              <a:spLocks/>
            </p:cNvSpPr>
            <p:nvPr/>
          </p:nvSpPr>
          <p:spPr bwMode="auto">
            <a:xfrm>
              <a:off x="712788" y="741363"/>
              <a:ext cx="60325" cy="33338"/>
            </a:xfrm>
            <a:custGeom>
              <a:avLst/>
              <a:gdLst>
                <a:gd name="T0" fmla="*/ 2147483646 w 18"/>
                <a:gd name="T1" fmla="*/ 2147483646 h 10"/>
                <a:gd name="T2" fmla="*/ 2147483646 w 18"/>
                <a:gd name="T3" fmla="*/ 2147483646 h 10"/>
                <a:gd name="T4" fmla="*/ 2147483646 w 18"/>
                <a:gd name="T5" fmla="*/ 2147483646 h 10"/>
                <a:gd name="T6" fmla="*/ 0 w 18"/>
                <a:gd name="T7" fmla="*/ 2147483646 h 10"/>
                <a:gd name="T8" fmla="*/ 2147483646 w 18"/>
                <a:gd name="T9" fmla="*/ 2147483646 h 10"/>
                <a:gd name="T10" fmla="*/ 0 60000 65536"/>
                <a:gd name="T11" fmla="*/ 0 60000 65536"/>
                <a:gd name="T12" fmla="*/ 0 60000 65536"/>
                <a:gd name="T13" fmla="*/ 0 60000 65536"/>
                <a:gd name="T14" fmla="*/ 0 60000 65536"/>
                <a:gd name="T15" fmla="*/ 0 w 18"/>
                <a:gd name="T16" fmla="*/ 0 h 10"/>
                <a:gd name="T17" fmla="*/ 18 w 18"/>
                <a:gd name="T18" fmla="*/ 10 h 10"/>
              </a:gdLst>
              <a:ahLst/>
              <a:cxnLst>
                <a:cxn ang="T10">
                  <a:pos x="T0" y="T1"/>
                </a:cxn>
                <a:cxn ang="T11">
                  <a:pos x="T2" y="T3"/>
                </a:cxn>
                <a:cxn ang="T12">
                  <a:pos x="T4" y="T5"/>
                </a:cxn>
                <a:cxn ang="T13">
                  <a:pos x="T6" y="T7"/>
                </a:cxn>
                <a:cxn ang="T14">
                  <a:pos x="T8" y="T9"/>
                </a:cxn>
              </a:cxnLst>
              <a:rect l="T15" t="T16" r="T17" b="T18"/>
              <a:pathLst>
                <a:path w="18" h="10">
                  <a:moveTo>
                    <a:pt x="1" y="1"/>
                  </a:moveTo>
                  <a:cubicBezTo>
                    <a:pt x="7" y="0"/>
                    <a:pt x="13" y="0"/>
                    <a:pt x="18" y="3"/>
                  </a:cubicBezTo>
                  <a:cubicBezTo>
                    <a:pt x="18" y="5"/>
                    <a:pt x="18" y="8"/>
                    <a:pt x="18" y="10"/>
                  </a:cubicBezTo>
                  <a:cubicBezTo>
                    <a:pt x="11" y="7"/>
                    <a:pt x="5" y="7"/>
                    <a:pt x="0" y="9"/>
                  </a:cubicBezTo>
                  <a:cubicBezTo>
                    <a:pt x="0" y="6"/>
                    <a:pt x="0" y="4"/>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33" name="Freeform 48"/>
            <p:cNvSpPr>
              <a:spLocks/>
            </p:cNvSpPr>
            <p:nvPr/>
          </p:nvSpPr>
          <p:spPr bwMode="auto">
            <a:xfrm>
              <a:off x="509588" y="47625"/>
              <a:ext cx="125413" cy="119063"/>
            </a:xfrm>
            <a:custGeom>
              <a:avLst/>
              <a:gdLst>
                <a:gd name="T0" fmla="*/ 2147483646 w 79"/>
                <a:gd name="T1" fmla="*/ 2147483646 h 75"/>
                <a:gd name="T2" fmla="*/ 0 w 79"/>
                <a:gd name="T3" fmla="*/ 2147483646 h 75"/>
                <a:gd name="T4" fmla="*/ 2147483646 w 79"/>
                <a:gd name="T5" fmla="*/ 2147483646 h 75"/>
                <a:gd name="T6" fmla="*/ 2147483646 w 79"/>
                <a:gd name="T7" fmla="*/ 2147483646 h 75"/>
                <a:gd name="T8" fmla="*/ 2147483646 w 79"/>
                <a:gd name="T9" fmla="*/ 0 h 75"/>
                <a:gd name="T10" fmla="*/ 2147483646 w 79"/>
                <a:gd name="T11" fmla="*/ 2147483646 h 75"/>
                <a:gd name="T12" fmla="*/ 2147483646 w 79"/>
                <a:gd name="T13" fmla="*/ 2147483646 h 75"/>
                <a:gd name="T14" fmla="*/ 0 60000 65536"/>
                <a:gd name="T15" fmla="*/ 0 60000 65536"/>
                <a:gd name="T16" fmla="*/ 0 60000 65536"/>
                <a:gd name="T17" fmla="*/ 0 60000 65536"/>
                <a:gd name="T18" fmla="*/ 0 60000 65536"/>
                <a:gd name="T19" fmla="*/ 0 60000 65536"/>
                <a:gd name="T20" fmla="*/ 0 60000 65536"/>
                <a:gd name="T21" fmla="*/ 0 w 79"/>
                <a:gd name="T22" fmla="*/ 0 h 75"/>
                <a:gd name="T23" fmla="*/ 79 w 79"/>
                <a:gd name="T24" fmla="*/ 75 h 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75">
                  <a:moveTo>
                    <a:pt x="66" y="75"/>
                  </a:moveTo>
                  <a:lnTo>
                    <a:pt x="0" y="23"/>
                  </a:lnTo>
                  <a:lnTo>
                    <a:pt x="21" y="4"/>
                  </a:lnTo>
                  <a:lnTo>
                    <a:pt x="55" y="43"/>
                  </a:lnTo>
                  <a:lnTo>
                    <a:pt x="51" y="0"/>
                  </a:lnTo>
                  <a:lnTo>
                    <a:pt x="79" y="2"/>
                  </a:lnTo>
                  <a:lnTo>
                    <a:pt x="66" y="75"/>
                  </a:lnTo>
                  <a:close/>
                </a:path>
              </a:pathLst>
            </a:custGeom>
            <a:solidFill>
              <a:srgbClr val="4228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34" name="Freeform 49"/>
            <p:cNvSpPr>
              <a:spLocks/>
            </p:cNvSpPr>
            <p:nvPr/>
          </p:nvSpPr>
          <p:spPr bwMode="auto">
            <a:xfrm>
              <a:off x="790575" y="1293813"/>
              <a:ext cx="377825" cy="222250"/>
            </a:xfrm>
            <a:custGeom>
              <a:avLst/>
              <a:gdLst>
                <a:gd name="T0" fmla="*/ 2147483646 w 111"/>
                <a:gd name="T1" fmla="*/ 0 h 66"/>
                <a:gd name="T2" fmla="*/ 2147483646 w 111"/>
                <a:gd name="T3" fmla="*/ 0 h 66"/>
                <a:gd name="T4" fmla="*/ 2147483646 w 111"/>
                <a:gd name="T5" fmla="*/ 2147483646 h 66"/>
                <a:gd name="T6" fmla="*/ 2147483646 w 111"/>
                <a:gd name="T7" fmla="*/ 2147483646 h 66"/>
                <a:gd name="T8" fmla="*/ 2147483646 w 111"/>
                <a:gd name="T9" fmla="*/ 0 h 66"/>
                <a:gd name="T10" fmla="*/ 0 60000 65536"/>
                <a:gd name="T11" fmla="*/ 0 60000 65536"/>
                <a:gd name="T12" fmla="*/ 0 60000 65536"/>
                <a:gd name="T13" fmla="*/ 0 60000 65536"/>
                <a:gd name="T14" fmla="*/ 0 60000 65536"/>
                <a:gd name="T15" fmla="*/ 0 w 111"/>
                <a:gd name="T16" fmla="*/ 0 h 66"/>
                <a:gd name="T17" fmla="*/ 111 w 111"/>
                <a:gd name="T18" fmla="*/ 66 h 66"/>
              </a:gdLst>
              <a:ahLst/>
              <a:cxnLst>
                <a:cxn ang="T10">
                  <a:pos x="T0" y="T1"/>
                </a:cxn>
                <a:cxn ang="T11">
                  <a:pos x="T2" y="T3"/>
                </a:cxn>
                <a:cxn ang="T12">
                  <a:pos x="T4" y="T5"/>
                </a:cxn>
                <a:cxn ang="T13">
                  <a:pos x="T6" y="T7"/>
                </a:cxn>
                <a:cxn ang="T14">
                  <a:pos x="T8" y="T9"/>
                </a:cxn>
              </a:cxnLst>
              <a:rect l="T15" t="T16" r="T17" b="T18"/>
              <a:pathLst>
                <a:path w="111" h="66">
                  <a:moveTo>
                    <a:pt x="9" y="0"/>
                  </a:moveTo>
                  <a:cubicBezTo>
                    <a:pt x="43" y="14"/>
                    <a:pt x="80" y="20"/>
                    <a:pt x="107" y="0"/>
                  </a:cubicBezTo>
                  <a:cubicBezTo>
                    <a:pt x="90" y="34"/>
                    <a:pt x="104" y="57"/>
                    <a:pt x="111" y="66"/>
                  </a:cubicBezTo>
                  <a:cubicBezTo>
                    <a:pt x="74" y="66"/>
                    <a:pt x="39" y="54"/>
                    <a:pt x="10" y="33"/>
                  </a:cubicBezTo>
                  <a:cubicBezTo>
                    <a:pt x="3" y="24"/>
                    <a:pt x="0" y="13"/>
                    <a:pt x="9"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35" name="Freeform 50"/>
            <p:cNvSpPr>
              <a:spLocks/>
            </p:cNvSpPr>
            <p:nvPr/>
          </p:nvSpPr>
          <p:spPr bwMode="auto">
            <a:xfrm>
              <a:off x="1246188" y="1222375"/>
              <a:ext cx="155575" cy="307975"/>
            </a:xfrm>
            <a:custGeom>
              <a:avLst/>
              <a:gdLst>
                <a:gd name="T0" fmla="*/ 2147483646 w 46"/>
                <a:gd name="T1" fmla="*/ 2147483646 h 91"/>
                <a:gd name="T2" fmla="*/ 2147483646 w 46"/>
                <a:gd name="T3" fmla="*/ 2147483646 h 91"/>
                <a:gd name="T4" fmla="*/ 2147483646 w 46"/>
                <a:gd name="T5" fmla="*/ 2147483646 h 91"/>
                <a:gd name="T6" fmla="*/ 2147483646 w 46"/>
                <a:gd name="T7" fmla="*/ 2147483646 h 91"/>
                <a:gd name="T8" fmla="*/ 2147483646 w 46"/>
                <a:gd name="T9" fmla="*/ 2147483646 h 91"/>
                <a:gd name="T10" fmla="*/ 2147483646 w 46"/>
                <a:gd name="T11" fmla="*/ 2147483646 h 91"/>
                <a:gd name="T12" fmla="*/ 2147483646 w 46"/>
                <a:gd name="T13" fmla="*/ 2147483646 h 91"/>
                <a:gd name="T14" fmla="*/ 2147483646 w 46"/>
                <a:gd name="T15" fmla="*/ 2147483646 h 91"/>
                <a:gd name="T16" fmla="*/ 2147483646 w 46"/>
                <a:gd name="T17" fmla="*/ 2147483646 h 91"/>
                <a:gd name="T18" fmla="*/ 2147483646 w 46"/>
                <a:gd name="T19" fmla="*/ 2147483646 h 91"/>
                <a:gd name="T20" fmla="*/ 2147483646 w 46"/>
                <a:gd name="T21" fmla="*/ 2147483646 h 91"/>
                <a:gd name="T22" fmla="*/ 2147483646 w 46"/>
                <a:gd name="T23" fmla="*/ 2147483646 h 91"/>
                <a:gd name="T24" fmla="*/ 2147483646 w 46"/>
                <a:gd name="T25" fmla="*/ 2147483646 h 91"/>
                <a:gd name="T26" fmla="*/ 2147483646 w 46"/>
                <a:gd name="T27" fmla="*/ 2147483646 h 91"/>
                <a:gd name="T28" fmla="*/ 2147483646 w 46"/>
                <a:gd name="T29" fmla="*/ 2147483646 h 91"/>
                <a:gd name="T30" fmla="*/ 2147483646 w 46"/>
                <a:gd name="T31" fmla="*/ 2147483646 h 91"/>
                <a:gd name="T32" fmla="*/ 2147483646 w 46"/>
                <a:gd name="T33" fmla="*/ 2147483646 h 91"/>
                <a:gd name="T34" fmla="*/ 2147483646 w 46"/>
                <a:gd name="T35" fmla="*/ 2147483646 h 91"/>
                <a:gd name="T36" fmla="*/ 2147483646 w 46"/>
                <a:gd name="T37" fmla="*/ 2147483646 h 91"/>
                <a:gd name="T38" fmla="*/ 2147483646 w 46"/>
                <a:gd name="T39" fmla="*/ 2147483646 h 91"/>
                <a:gd name="T40" fmla="*/ 2147483646 w 46"/>
                <a:gd name="T41" fmla="*/ 2147483646 h 91"/>
                <a:gd name="T42" fmla="*/ 2147483646 w 46"/>
                <a:gd name="T43" fmla="*/ 2147483646 h 91"/>
                <a:gd name="T44" fmla="*/ 2147483646 w 46"/>
                <a:gd name="T45" fmla="*/ 2147483646 h 91"/>
                <a:gd name="T46" fmla="*/ 2147483646 w 46"/>
                <a:gd name="T47" fmla="*/ 2147483646 h 91"/>
                <a:gd name="T48" fmla="*/ 2147483646 w 46"/>
                <a:gd name="T49" fmla="*/ 2147483646 h 91"/>
                <a:gd name="T50" fmla="*/ 2147483646 w 46"/>
                <a:gd name="T51" fmla="*/ 2147483646 h 91"/>
                <a:gd name="T52" fmla="*/ 2147483646 w 46"/>
                <a:gd name="T53" fmla="*/ 2147483646 h 91"/>
                <a:gd name="T54" fmla="*/ 2147483646 w 46"/>
                <a:gd name="T55" fmla="*/ 2147483646 h 91"/>
                <a:gd name="T56" fmla="*/ 2147483646 w 46"/>
                <a:gd name="T57" fmla="*/ 2147483646 h 91"/>
                <a:gd name="T58" fmla="*/ 2147483646 w 46"/>
                <a:gd name="T59" fmla="*/ 2147483646 h 91"/>
                <a:gd name="T60" fmla="*/ 0 w 46"/>
                <a:gd name="T61" fmla="*/ 2147483646 h 91"/>
                <a:gd name="T62" fmla="*/ 2147483646 w 46"/>
                <a:gd name="T63" fmla="*/ 2147483646 h 91"/>
                <a:gd name="T64" fmla="*/ 2147483646 w 46"/>
                <a:gd name="T65" fmla="*/ 2147483646 h 91"/>
                <a:gd name="T66" fmla="*/ 2147483646 w 46"/>
                <a:gd name="T67" fmla="*/ 2147483646 h 91"/>
                <a:gd name="T68" fmla="*/ 2147483646 w 46"/>
                <a:gd name="T69" fmla="*/ 2147483646 h 91"/>
                <a:gd name="T70" fmla="*/ 2147483646 w 46"/>
                <a:gd name="T71" fmla="*/ 2147483646 h 91"/>
                <a:gd name="T72" fmla="*/ 2147483646 w 46"/>
                <a:gd name="T73" fmla="*/ 0 h 91"/>
                <a:gd name="T74" fmla="*/ 2147483646 w 46"/>
                <a:gd name="T75" fmla="*/ 2147483646 h 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
                <a:gd name="T115" fmla="*/ 0 h 91"/>
                <a:gd name="T116" fmla="*/ 46 w 46"/>
                <a:gd name="T117" fmla="*/ 91 h 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 h="91">
                  <a:moveTo>
                    <a:pt x="32" y="2"/>
                  </a:moveTo>
                  <a:cubicBezTo>
                    <a:pt x="26" y="2"/>
                    <a:pt x="22" y="6"/>
                    <a:pt x="19" y="8"/>
                  </a:cubicBezTo>
                  <a:cubicBezTo>
                    <a:pt x="19" y="8"/>
                    <a:pt x="18" y="9"/>
                    <a:pt x="18" y="10"/>
                  </a:cubicBezTo>
                  <a:cubicBezTo>
                    <a:pt x="18" y="10"/>
                    <a:pt x="18" y="13"/>
                    <a:pt x="18" y="14"/>
                  </a:cubicBezTo>
                  <a:cubicBezTo>
                    <a:pt x="19" y="17"/>
                    <a:pt x="20" y="19"/>
                    <a:pt x="22" y="19"/>
                  </a:cubicBezTo>
                  <a:cubicBezTo>
                    <a:pt x="25" y="19"/>
                    <a:pt x="30" y="18"/>
                    <a:pt x="31" y="19"/>
                  </a:cubicBezTo>
                  <a:cubicBezTo>
                    <a:pt x="32" y="20"/>
                    <a:pt x="32" y="21"/>
                    <a:pt x="31" y="22"/>
                  </a:cubicBezTo>
                  <a:cubicBezTo>
                    <a:pt x="26" y="23"/>
                    <a:pt x="10" y="25"/>
                    <a:pt x="8" y="27"/>
                  </a:cubicBezTo>
                  <a:cubicBezTo>
                    <a:pt x="7" y="29"/>
                    <a:pt x="6" y="33"/>
                    <a:pt x="5" y="37"/>
                  </a:cubicBezTo>
                  <a:cubicBezTo>
                    <a:pt x="5" y="39"/>
                    <a:pt x="6" y="40"/>
                    <a:pt x="7" y="41"/>
                  </a:cubicBezTo>
                  <a:cubicBezTo>
                    <a:pt x="7" y="41"/>
                    <a:pt x="7" y="41"/>
                    <a:pt x="7" y="41"/>
                  </a:cubicBezTo>
                  <a:cubicBezTo>
                    <a:pt x="16" y="41"/>
                    <a:pt x="44" y="41"/>
                    <a:pt x="43" y="39"/>
                  </a:cubicBezTo>
                  <a:cubicBezTo>
                    <a:pt x="44" y="42"/>
                    <a:pt x="44" y="42"/>
                    <a:pt x="44" y="42"/>
                  </a:cubicBezTo>
                  <a:cubicBezTo>
                    <a:pt x="44" y="42"/>
                    <a:pt x="21" y="46"/>
                    <a:pt x="10" y="46"/>
                  </a:cubicBezTo>
                  <a:cubicBezTo>
                    <a:pt x="9" y="48"/>
                    <a:pt x="8" y="53"/>
                    <a:pt x="7" y="57"/>
                  </a:cubicBezTo>
                  <a:cubicBezTo>
                    <a:pt x="7" y="60"/>
                    <a:pt x="8" y="63"/>
                    <a:pt x="9" y="64"/>
                  </a:cubicBezTo>
                  <a:cubicBezTo>
                    <a:pt x="11" y="68"/>
                    <a:pt x="46" y="66"/>
                    <a:pt x="46" y="65"/>
                  </a:cubicBezTo>
                  <a:cubicBezTo>
                    <a:pt x="46" y="67"/>
                    <a:pt x="46" y="67"/>
                    <a:pt x="46" y="67"/>
                  </a:cubicBezTo>
                  <a:cubicBezTo>
                    <a:pt x="46" y="67"/>
                    <a:pt x="33" y="69"/>
                    <a:pt x="22" y="70"/>
                  </a:cubicBezTo>
                  <a:cubicBezTo>
                    <a:pt x="21" y="71"/>
                    <a:pt x="20" y="74"/>
                    <a:pt x="19" y="77"/>
                  </a:cubicBezTo>
                  <a:cubicBezTo>
                    <a:pt x="19" y="79"/>
                    <a:pt x="19" y="81"/>
                    <a:pt x="20" y="82"/>
                  </a:cubicBezTo>
                  <a:cubicBezTo>
                    <a:pt x="22" y="86"/>
                    <a:pt x="23" y="86"/>
                    <a:pt x="23" y="86"/>
                  </a:cubicBezTo>
                  <a:cubicBezTo>
                    <a:pt x="23" y="91"/>
                    <a:pt x="23" y="91"/>
                    <a:pt x="23" y="91"/>
                  </a:cubicBezTo>
                  <a:cubicBezTo>
                    <a:pt x="23" y="91"/>
                    <a:pt x="19" y="91"/>
                    <a:pt x="15" y="85"/>
                  </a:cubicBezTo>
                  <a:cubicBezTo>
                    <a:pt x="14" y="83"/>
                    <a:pt x="13" y="79"/>
                    <a:pt x="14" y="76"/>
                  </a:cubicBezTo>
                  <a:cubicBezTo>
                    <a:pt x="15" y="74"/>
                    <a:pt x="15" y="72"/>
                    <a:pt x="16" y="70"/>
                  </a:cubicBezTo>
                  <a:cubicBezTo>
                    <a:pt x="11" y="70"/>
                    <a:pt x="6" y="70"/>
                    <a:pt x="5" y="68"/>
                  </a:cubicBezTo>
                  <a:cubicBezTo>
                    <a:pt x="3" y="65"/>
                    <a:pt x="2" y="61"/>
                    <a:pt x="2" y="57"/>
                  </a:cubicBezTo>
                  <a:cubicBezTo>
                    <a:pt x="2" y="53"/>
                    <a:pt x="3" y="48"/>
                    <a:pt x="4" y="45"/>
                  </a:cubicBezTo>
                  <a:cubicBezTo>
                    <a:pt x="4" y="45"/>
                    <a:pt x="4" y="45"/>
                    <a:pt x="4" y="45"/>
                  </a:cubicBezTo>
                  <a:cubicBezTo>
                    <a:pt x="1" y="43"/>
                    <a:pt x="0" y="40"/>
                    <a:pt x="0" y="36"/>
                  </a:cubicBezTo>
                  <a:cubicBezTo>
                    <a:pt x="0" y="32"/>
                    <a:pt x="2" y="27"/>
                    <a:pt x="4" y="24"/>
                  </a:cubicBezTo>
                  <a:cubicBezTo>
                    <a:pt x="6" y="21"/>
                    <a:pt x="11" y="20"/>
                    <a:pt x="15" y="19"/>
                  </a:cubicBezTo>
                  <a:cubicBezTo>
                    <a:pt x="14" y="18"/>
                    <a:pt x="13" y="16"/>
                    <a:pt x="13" y="14"/>
                  </a:cubicBezTo>
                  <a:cubicBezTo>
                    <a:pt x="13" y="13"/>
                    <a:pt x="13" y="11"/>
                    <a:pt x="14" y="10"/>
                  </a:cubicBezTo>
                  <a:cubicBezTo>
                    <a:pt x="14" y="8"/>
                    <a:pt x="15" y="7"/>
                    <a:pt x="17" y="6"/>
                  </a:cubicBezTo>
                  <a:cubicBezTo>
                    <a:pt x="20" y="3"/>
                    <a:pt x="25" y="1"/>
                    <a:pt x="32" y="0"/>
                  </a:cubicBezTo>
                  <a:lnTo>
                    <a:pt x="32" y="2"/>
                  </a:lnTo>
                  <a:close/>
                </a:path>
              </a:pathLst>
            </a:custGeom>
            <a:solidFill>
              <a:srgbClr val="B996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cxnSp>
        <p:nvCxnSpPr>
          <p:cNvPr id="11274" name="直接连接符 71"/>
          <p:cNvCxnSpPr>
            <a:cxnSpLocks noChangeShapeType="1"/>
          </p:cNvCxnSpPr>
          <p:nvPr/>
        </p:nvCxnSpPr>
        <p:spPr bwMode="auto">
          <a:xfrm>
            <a:off x="4964113" y="2628900"/>
            <a:ext cx="6619875" cy="0"/>
          </a:xfrm>
          <a:prstGeom prst="line">
            <a:avLst/>
          </a:prstGeom>
          <a:noFill/>
          <a:ln w="6350">
            <a:solidFill>
              <a:srgbClr val="ADBACA"/>
            </a:solidFill>
            <a:round/>
            <a:headEnd/>
            <a:tailEnd/>
          </a:ln>
          <a:extLst>
            <a:ext uri="{909E8E84-426E-40DD-AFC4-6F175D3DCCD1}">
              <a14:hiddenFill xmlns:a14="http://schemas.microsoft.com/office/drawing/2010/main">
                <a:noFill/>
              </a14:hiddenFill>
            </a:ext>
          </a:extLst>
        </p:spPr>
      </p:cxnSp>
      <p:cxnSp>
        <p:nvCxnSpPr>
          <p:cNvPr id="11275" name="直接连接符 72"/>
          <p:cNvCxnSpPr>
            <a:cxnSpLocks noChangeShapeType="1"/>
          </p:cNvCxnSpPr>
          <p:nvPr/>
        </p:nvCxnSpPr>
        <p:spPr bwMode="auto">
          <a:xfrm>
            <a:off x="5394325" y="3468688"/>
            <a:ext cx="6189663" cy="0"/>
          </a:xfrm>
          <a:prstGeom prst="line">
            <a:avLst/>
          </a:prstGeom>
          <a:noFill/>
          <a:ln w="6350">
            <a:solidFill>
              <a:srgbClr val="ADBACA"/>
            </a:solidFill>
            <a:round/>
            <a:headEnd/>
            <a:tailEnd/>
          </a:ln>
          <a:extLst>
            <a:ext uri="{909E8E84-426E-40DD-AFC4-6F175D3DCCD1}">
              <a14:hiddenFill xmlns:a14="http://schemas.microsoft.com/office/drawing/2010/main">
                <a:noFill/>
              </a14:hiddenFill>
            </a:ext>
          </a:extLst>
        </p:spPr>
      </p:cxnSp>
      <p:cxnSp>
        <p:nvCxnSpPr>
          <p:cNvPr id="11276" name="直接连接符 73"/>
          <p:cNvCxnSpPr>
            <a:cxnSpLocks noChangeShapeType="1"/>
          </p:cNvCxnSpPr>
          <p:nvPr/>
        </p:nvCxnSpPr>
        <p:spPr bwMode="auto">
          <a:xfrm>
            <a:off x="5916613" y="4338638"/>
            <a:ext cx="5667375" cy="0"/>
          </a:xfrm>
          <a:prstGeom prst="line">
            <a:avLst/>
          </a:prstGeom>
          <a:noFill/>
          <a:ln w="6350">
            <a:solidFill>
              <a:srgbClr val="ADBACA"/>
            </a:solidFill>
            <a:round/>
            <a:headEnd/>
            <a:tailEnd/>
          </a:ln>
          <a:extLst>
            <a:ext uri="{909E8E84-426E-40DD-AFC4-6F175D3DCCD1}">
              <a14:hiddenFill xmlns:a14="http://schemas.microsoft.com/office/drawing/2010/main">
                <a:noFill/>
              </a14:hiddenFill>
            </a:ext>
          </a:extLst>
        </p:spPr>
      </p:cxnSp>
      <p:cxnSp>
        <p:nvCxnSpPr>
          <p:cNvPr id="11277" name="直接连接符 74"/>
          <p:cNvCxnSpPr>
            <a:cxnSpLocks noChangeShapeType="1"/>
          </p:cNvCxnSpPr>
          <p:nvPr/>
        </p:nvCxnSpPr>
        <p:spPr bwMode="auto">
          <a:xfrm>
            <a:off x="6392863" y="5184775"/>
            <a:ext cx="5191125" cy="0"/>
          </a:xfrm>
          <a:prstGeom prst="line">
            <a:avLst/>
          </a:prstGeom>
          <a:noFill/>
          <a:ln w="6350">
            <a:solidFill>
              <a:srgbClr val="ADBACA"/>
            </a:solidFill>
            <a:round/>
            <a:headEnd/>
            <a:tailEnd/>
          </a:ln>
          <a:extLst>
            <a:ext uri="{909E8E84-426E-40DD-AFC4-6F175D3DCCD1}">
              <a14:hiddenFill xmlns:a14="http://schemas.microsoft.com/office/drawing/2010/main">
                <a:noFill/>
              </a14:hiddenFill>
            </a:ext>
          </a:extLst>
        </p:spPr>
      </p:cxnSp>
      <p:cxnSp>
        <p:nvCxnSpPr>
          <p:cNvPr id="11278" name="直接连接符 75"/>
          <p:cNvCxnSpPr>
            <a:cxnSpLocks noChangeShapeType="1"/>
          </p:cNvCxnSpPr>
          <p:nvPr/>
        </p:nvCxnSpPr>
        <p:spPr bwMode="auto">
          <a:xfrm>
            <a:off x="6777038" y="5951538"/>
            <a:ext cx="4806950" cy="0"/>
          </a:xfrm>
          <a:prstGeom prst="line">
            <a:avLst/>
          </a:prstGeom>
          <a:noFill/>
          <a:ln w="6350">
            <a:solidFill>
              <a:srgbClr val="ADBACA"/>
            </a:solidFill>
            <a:round/>
            <a:headEnd/>
            <a:tailEnd/>
          </a:ln>
          <a:extLst>
            <a:ext uri="{909E8E84-426E-40DD-AFC4-6F175D3DCCD1}">
              <a14:hiddenFill xmlns:a14="http://schemas.microsoft.com/office/drawing/2010/main">
                <a:noFill/>
              </a14:hiddenFill>
            </a:ext>
          </a:extLst>
        </p:spPr>
      </p:cxnSp>
      <p:sp>
        <p:nvSpPr>
          <p:cNvPr id="11279" name="文本框 76"/>
          <p:cNvSpPr txBox="1">
            <a:spLocks noChangeArrowheads="1"/>
          </p:cNvSpPr>
          <p:nvPr/>
        </p:nvSpPr>
        <p:spPr bwMode="auto">
          <a:xfrm>
            <a:off x="4100513" y="2065338"/>
            <a:ext cx="5540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200" b="1">
                <a:solidFill>
                  <a:schemeClr val="bg1"/>
                </a:solidFill>
                <a:latin typeface="Arial" panose="020B0604020202020204" pitchFamily="34" charset="0"/>
                <a:ea typeface="微软雅黑" panose="020B0503020204020204" pitchFamily="34" charset="-122"/>
                <a:sym typeface="Arial" panose="020B0604020202020204" pitchFamily="34" charset="0"/>
              </a:rPr>
              <a:t>E</a:t>
            </a:r>
            <a:endParaRPr lang="zh-CN" altLang="en-US" sz="32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80" name="文本框 77"/>
          <p:cNvSpPr txBox="1">
            <a:spLocks noChangeArrowheads="1"/>
          </p:cNvSpPr>
          <p:nvPr/>
        </p:nvSpPr>
        <p:spPr bwMode="auto">
          <a:xfrm>
            <a:off x="4100513" y="2808288"/>
            <a:ext cx="5540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200" b="1">
                <a:solidFill>
                  <a:schemeClr val="bg1"/>
                </a:solidFill>
                <a:latin typeface="Arial" panose="020B0604020202020204" pitchFamily="34" charset="0"/>
                <a:ea typeface="微软雅黑" panose="020B0503020204020204" pitchFamily="34" charset="-122"/>
                <a:sym typeface="Arial" panose="020B0604020202020204" pitchFamily="34" charset="0"/>
              </a:rPr>
              <a:t>D</a:t>
            </a:r>
            <a:endParaRPr lang="zh-CN" altLang="en-US" sz="32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81" name="文本框 78"/>
          <p:cNvSpPr txBox="1">
            <a:spLocks noChangeArrowheads="1"/>
          </p:cNvSpPr>
          <p:nvPr/>
        </p:nvSpPr>
        <p:spPr bwMode="auto">
          <a:xfrm>
            <a:off x="4100513" y="3630613"/>
            <a:ext cx="5540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200" b="1">
                <a:solidFill>
                  <a:schemeClr val="bg1"/>
                </a:solidFill>
                <a:latin typeface="Arial" panose="020B0604020202020204" pitchFamily="34" charset="0"/>
                <a:ea typeface="微软雅黑" panose="020B0503020204020204" pitchFamily="34" charset="-122"/>
                <a:sym typeface="Arial" panose="020B0604020202020204" pitchFamily="34" charset="0"/>
              </a:rPr>
              <a:t>C</a:t>
            </a:r>
            <a:endParaRPr lang="zh-CN" altLang="en-US" sz="32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82" name="文本框 79"/>
          <p:cNvSpPr txBox="1">
            <a:spLocks noChangeArrowheads="1"/>
          </p:cNvSpPr>
          <p:nvPr/>
        </p:nvSpPr>
        <p:spPr bwMode="auto">
          <a:xfrm>
            <a:off x="4100513" y="4532313"/>
            <a:ext cx="5540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200" b="1">
                <a:solidFill>
                  <a:schemeClr val="bg1"/>
                </a:solidFill>
                <a:latin typeface="Arial" panose="020B0604020202020204" pitchFamily="34" charset="0"/>
                <a:ea typeface="微软雅黑" panose="020B0503020204020204" pitchFamily="34" charset="-122"/>
                <a:sym typeface="Arial" panose="020B0604020202020204" pitchFamily="34" charset="0"/>
              </a:rPr>
              <a:t>B</a:t>
            </a:r>
            <a:endParaRPr lang="zh-CN" altLang="en-US" sz="32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83" name="文本框 80"/>
          <p:cNvSpPr txBox="1">
            <a:spLocks noChangeArrowheads="1"/>
          </p:cNvSpPr>
          <p:nvPr/>
        </p:nvSpPr>
        <p:spPr bwMode="auto">
          <a:xfrm>
            <a:off x="4100513" y="5324475"/>
            <a:ext cx="5540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200" b="1">
                <a:solidFill>
                  <a:schemeClr val="bg1"/>
                </a:solidFill>
                <a:latin typeface="Arial" panose="020B0604020202020204" pitchFamily="34" charset="0"/>
                <a:ea typeface="微软雅黑" panose="020B0503020204020204" pitchFamily="34" charset="-122"/>
                <a:sym typeface="Arial" panose="020B0604020202020204" pitchFamily="34" charset="0"/>
              </a:rPr>
              <a:t>A</a:t>
            </a:r>
            <a:endParaRPr lang="zh-CN" altLang="en-US" sz="32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84" name="矩形 81"/>
          <p:cNvSpPr>
            <a:spLocks noChangeArrowheads="1"/>
          </p:cNvSpPr>
          <p:nvPr/>
        </p:nvSpPr>
        <p:spPr bwMode="auto">
          <a:xfrm>
            <a:off x="4964113" y="2128838"/>
            <a:ext cx="6551612"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buFont typeface="Arial" panose="020B0604020202020204" pitchFamily="34" charset="0"/>
              <a:buNone/>
            </a:pPr>
            <a:r>
              <a:rPr lang="zh-CN" altLang="en-US" sz="1400">
                <a:solidFill>
                  <a:srgbClr val="445469"/>
                </a:solidFill>
                <a:latin typeface="Arial" panose="020B0604020202020204" pitchFamily="34" charset="0"/>
                <a:ea typeface="微软雅黑" panose="020B0503020204020204" pitchFamily="34" charset="-122"/>
              </a:rPr>
              <a:t>未来，电商品牌化、规范化是大势所趋，差异化、个性化是</a:t>
            </a:r>
            <a:r>
              <a:rPr lang="en-US" altLang="zh-CN" sz="1400">
                <a:solidFill>
                  <a:srgbClr val="445469"/>
                </a:solidFill>
                <a:latin typeface="Arial" panose="020B0604020202020204" pitchFamily="34" charset="0"/>
                <a:ea typeface="微软雅黑" panose="020B0503020204020204" pitchFamily="34" charset="-122"/>
              </a:rPr>
              <a:t>C2C</a:t>
            </a:r>
            <a:r>
              <a:rPr lang="zh-CN" altLang="en-US" sz="1400">
                <a:solidFill>
                  <a:srgbClr val="445469"/>
                </a:solidFill>
                <a:latin typeface="Arial" panose="020B0604020202020204" pitchFamily="34" charset="0"/>
                <a:ea typeface="微软雅黑" panose="020B0503020204020204" pitchFamily="34" charset="-122"/>
              </a:rPr>
              <a:t>未来的发展方向。</a:t>
            </a:r>
            <a:endParaRPr lang="en-US" altLang="zh-CN" sz="14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85" name="矩形 82"/>
          <p:cNvSpPr>
            <a:spLocks noChangeArrowheads="1"/>
          </p:cNvSpPr>
          <p:nvPr/>
        </p:nvSpPr>
        <p:spPr bwMode="auto">
          <a:xfrm>
            <a:off x="5372100" y="2905125"/>
            <a:ext cx="5870575"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buFont typeface="Arial" panose="020B0604020202020204" pitchFamily="34" charset="0"/>
              <a:buNone/>
            </a:pPr>
            <a:r>
              <a:rPr lang="zh-CN" altLang="zh-CN" sz="1400">
                <a:solidFill>
                  <a:srgbClr val="445469"/>
                </a:solidFill>
                <a:latin typeface="Arial" panose="020B0604020202020204" pitchFamily="34" charset="0"/>
                <a:ea typeface="微软雅黑" panose="020B0503020204020204" pitchFamily="34" charset="-122"/>
              </a:rPr>
              <a:t>第四阶段，</a:t>
            </a:r>
            <a:r>
              <a:rPr lang="zh-CN" altLang="en-US" sz="1400">
                <a:solidFill>
                  <a:srgbClr val="445469"/>
                </a:solidFill>
                <a:latin typeface="Arial" panose="020B0604020202020204" pitchFamily="34" charset="0"/>
                <a:ea typeface="微软雅黑" panose="020B0503020204020204" pitchFamily="34" charset="-122"/>
              </a:rPr>
              <a:t>中国</a:t>
            </a:r>
            <a:r>
              <a:rPr lang="en-US" altLang="zh-CN" sz="1400">
                <a:solidFill>
                  <a:srgbClr val="445469"/>
                </a:solidFill>
                <a:latin typeface="Arial" panose="020B0604020202020204" pitchFamily="34" charset="0"/>
                <a:ea typeface="微软雅黑" panose="020B0503020204020204" pitchFamily="34" charset="-122"/>
              </a:rPr>
              <a:t>C2C</a:t>
            </a:r>
            <a:r>
              <a:rPr lang="zh-CN" altLang="en-US" sz="1400">
                <a:solidFill>
                  <a:srgbClr val="445469"/>
                </a:solidFill>
                <a:latin typeface="Arial" panose="020B0604020202020204" pitchFamily="34" charset="0"/>
                <a:ea typeface="微软雅黑" panose="020B0503020204020204" pitchFamily="34" charset="-122"/>
              </a:rPr>
              <a:t>变轨发展阶段。</a:t>
            </a:r>
            <a:endParaRPr lang="en-US" altLang="zh-CN" sz="14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86" name="矩形 83"/>
          <p:cNvSpPr>
            <a:spLocks noChangeArrowheads="1"/>
          </p:cNvSpPr>
          <p:nvPr/>
        </p:nvSpPr>
        <p:spPr bwMode="auto">
          <a:xfrm>
            <a:off x="5916613" y="3781425"/>
            <a:ext cx="5735637"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buFont typeface="Arial" panose="020B0604020202020204" pitchFamily="34" charset="0"/>
              <a:buNone/>
            </a:pPr>
            <a:r>
              <a:rPr lang="zh-CN" altLang="zh-CN" sz="1400">
                <a:solidFill>
                  <a:srgbClr val="445469"/>
                </a:solidFill>
                <a:latin typeface="Arial" panose="020B0604020202020204" pitchFamily="34" charset="0"/>
                <a:ea typeface="微软雅黑" panose="020B0503020204020204" pitchFamily="34" charset="-122"/>
              </a:rPr>
              <a:t>第三阶段，</a:t>
            </a:r>
            <a:r>
              <a:rPr lang="zh-CN" altLang="en-US" sz="1400">
                <a:solidFill>
                  <a:srgbClr val="445469"/>
                </a:solidFill>
                <a:latin typeface="Arial" panose="020B0604020202020204" pitchFamily="34" charset="0"/>
                <a:ea typeface="微软雅黑" panose="020B0503020204020204" pitchFamily="34" charset="-122"/>
              </a:rPr>
              <a:t>中国</a:t>
            </a:r>
            <a:r>
              <a:rPr lang="en-US" altLang="zh-CN" sz="1400">
                <a:solidFill>
                  <a:srgbClr val="445469"/>
                </a:solidFill>
                <a:latin typeface="Arial" panose="020B0604020202020204" pitchFamily="34" charset="0"/>
                <a:ea typeface="微软雅黑" panose="020B0503020204020204" pitchFamily="34" charset="-122"/>
              </a:rPr>
              <a:t>C2C</a:t>
            </a:r>
            <a:r>
              <a:rPr lang="zh-CN" altLang="en-US" sz="1400">
                <a:solidFill>
                  <a:srgbClr val="445469"/>
                </a:solidFill>
                <a:latin typeface="Arial" panose="020B0604020202020204" pitchFamily="34" charset="0"/>
                <a:ea typeface="微软雅黑" panose="020B0503020204020204" pitchFamily="34" charset="-122"/>
              </a:rPr>
              <a:t>营销大战阶段。</a:t>
            </a:r>
            <a:endParaRPr lang="en-US" altLang="zh-CN" sz="14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87" name="矩形 84"/>
          <p:cNvSpPr>
            <a:spLocks noChangeArrowheads="1"/>
          </p:cNvSpPr>
          <p:nvPr/>
        </p:nvSpPr>
        <p:spPr bwMode="auto">
          <a:xfrm>
            <a:off x="6345238" y="4649788"/>
            <a:ext cx="5253037"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buFont typeface="Arial" panose="020B0604020202020204" pitchFamily="34" charset="0"/>
              <a:buNone/>
            </a:pPr>
            <a:r>
              <a:rPr lang="zh-CN" altLang="zh-CN" sz="1400">
                <a:solidFill>
                  <a:srgbClr val="445469"/>
                </a:solidFill>
                <a:latin typeface="Arial" panose="020B0604020202020204" pitchFamily="34" charset="0"/>
                <a:ea typeface="微软雅黑" panose="020B0503020204020204" pitchFamily="34" charset="-122"/>
              </a:rPr>
              <a:t>第二阶段，</a:t>
            </a:r>
            <a:r>
              <a:rPr lang="zh-CN" altLang="en-US" sz="1400">
                <a:solidFill>
                  <a:srgbClr val="445469"/>
                </a:solidFill>
                <a:latin typeface="Arial" panose="020B0604020202020204" pitchFamily="34" charset="0"/>
                <a:ea typeface="微软雅黑" panose="020B0503020204020204" pitchFamily="34" charset="-122"/>
              </a:rPr>
              <a:t>中国</a:t>
            </a:r>
            <a:r>
              <a:rPr lang="en-US" altLang="zh-CN" sz="1400">
                <a:solidFill>
                  <a:srgbClr val="445469"/>
                </a:solidFill>
                <a:latin typeface="Arial" panose="020B0604020202020204" pitchFamily="34" charset="0"/>
                <a:ea typeface="微软雅黑" panose="020B0503020204020204" pitchFamily="34" charset="-122"/>
              </a:rPr>
              <a:t>C2C</a:t>
            </a:r>
            <a:r>
              <a:rPr lang="zh-CN" altLang="en-US" sz="1400">
                <a:solidFill>
                  <a:srgbClr val="445469"/>
                </a:solidFill>
                <a:latin typeface="Arial" panose="020B0604020202020204" pitchFamily="34" charset="0"/>
                <a:ea typeface="微软雅黑" panose="020B0503020204020204" pitchFamily="34" charset="-122"/>
              </a:rPr>
              <a:t>电子商务市场的免费午餐时代。</a:t>
            </a:r>
            <a:endParaRPr lang="en-US" altLang="zh-CN" sz="14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88" name="矩形 85"/>
          <p:cNvSpPr>
            <a:spLocks noChangeArrowheads="1"/>
          </p:cNvSpPr>
          <p:nvPr/>
        </p:nvSpPr>
        <p:spPr bwMode="auto">
          <a:xfrm>
            <a:off x="6777038" y="5468938"/>
            <a:ext cx="494188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buFont typeface="Arial" panose="020B0604020202020204" pitchFamily="34" charset="0"/>
              <a:buNone/>
            </a:pPr>
            <a:r>
              <a:rPr lang="zh-CN" altLang="zh-CN" sz="1400">
                <a:solidFill>
                  <a:srgbClr val="445469"/>
                </a:solidFill>
                <a:latin typeface="Arial" panose="020B0604020202020204" pitchFamily="34" charset="0"/>
                <a:ea typeface="微软雅黑" panose="020B0503020204020204" pitchFamily="34" charset="-122"/>
              </a:rPr>
              <a:t>第一阶段，</a:t>
            </a:r>
            <a:r>
              <a:rPr lang="zh-CN" altLang="en-US" sz="1400">
                <a:solidFill>
                  <a:srgbClr val="445469"/>
                </a:solidFill>
                <a:latin typeface="Arial" panose="020B0604020202020204" pitchFamily="34" charset="0"/>
                <a:ea typeface="微软雅黑" panose="020B0503020204020204" pitchFamily="34" charset="-122"/>
              </a:rPr>
              <a:t>以易趣为代表的第一代</a:t>
            </a:r>
            <a:r>
              <a:rPr lang="en-US" altLang="zh-CN" sz="1400">
                <a:solidFill>
                  <a:srgbClr val="445469"/>
                </a:solidFill>
                <a:latin typeface="Arial" panose="020B0604020202020204" pitchFamily="34" charset="0"/>
                <a:ea typeface="微软雅黑" panose="020B0503020204020204" pitchFamily="34" charset="-122"/>
              </a:rPr>
              <a:t>C2C</a:t>
            </a:r>
            <a:r>
              <a:rPr lang="zh-CN" altLang="en-US" sz="1400">
                <a:solidFill>
                  <a:srgbClr val="445469"/>
                </a:solidFill>
                <a:latin typeface="Arial" panose="020B0604020202020204" pitchFamily="34" charset="0"/>
                <a:ea typeface="微软雅黑" panose="020B0503020204020204" pitchFamily="34" charset="-122"/>
              </a:rPr>
              <a:t>电子商务平台。</a:t>
            </a:r>
            <a:endParaRPr lang="en-US" altLang="zh-CN" sz="14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89" name="文本框 1"/>
          <p:cNvSpPr txBox="1">
            <a:spLocks noChangeArrowheads="1"/>
          </p:cNvSpPr>
          <p:nvPr/>
        </p:nvSpPr>
        <p:spPr bwMode="auto">
          <a:xfrm>
            <a:off x="3084513" y="6156325"/>
            <a:ext cx="2935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800">
                <a:latin typeface="微软雅黑" panose="020B0503020204020204" pitchFamily="34" charset="-122"/>
                <a:ea typeface="微软雅黑" panose="020B0503020204020204" pitchFamily="34" charset="-122"/>
              </a:rPr>
              <a:t>中国</a:t>
            </a:r>
            <a:r>
              <a:rPr lang="en-US" altLang="zh-CN" sz="1800">
                <a:latin typeface="微软雅黑" panose="020B0503020204020204" pitchFamily="34" charset="-122"/>
                <a:ea typeface="微软雅黑" panose="020B0503020204020204" pitchFamily="34" charset="-122"/>
              </a:rPr>
              <a:t>C2C</a:t>
            </a:r>
            <a:r>
              <a:rPr lang="zh-CN" altLang="en-US" sz="1800">
                <a:latin typeface="微软雅黑" panose="020B0503020204020204" pitchFamily="34" charset="-122"/>
                <a:ea typeface="微软雅黑" panose="020B0503020204020204" pitchFamily="34" charset="-122"/>
              </a:rPr>
              <a:t>电子商务发展历程</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文本框 10"/>
          <p:cNvSpPr txBox="1">
            <a:spLocks noChangeArrowheads="1"/>
          </p:cNvSpPr>
          <p:nvPr/>
        </p:nvSpPr>
        <p:spPr bwMode="auto">
          <a:xfrm>
            <a:off x="174625" y="220663"/>
            <a:ext cx="1157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dirty="0">
                <a:latin typeface="微软雅黑" panose="020B0503020204020204" pitchFamily="34" charset="-122"/>
                <a:ea typeface="微软雅黑" panose="020B0503020204020204" pitchFamily="34" charset="-122"/>
              </a:rPr>
              <a:t>任务一相关知识</a:t>
            </a:r>
            <a:r>
              <a:rPr lang="en-US" altLang="zh-CN"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、什么是</a:t>
            </a:r>
            <a:r>
              <a:rPr lang="en-US" altLang="zh-CN" sz="2400" b="1" dirty="0">
                <a:latin typeface="微软雅黑" panose="020B0503020204020204" pitchFamily="34" charset="-122"/>
                <a:ea typeface="微软雅黑" panose="020B0503020204020204" pitchFamily="34" charset="-122"/>
              </a:rPr>
              <a:t>C2C</a:t>
            </a:r>
            <a:r>
              <a:rPr lang="zh-CN" altLang="en-US" sz="2400" b="1" dirty="0">
                <a:latin typeface="微软雅黑" panose="020B0503020204020204" pitchFamily="34" charset="-122"/>
                <a:ea typeface="微软雅黑" panose="020B0503020204020204" pitchFamily="34" charset="-122"/>
              </a:rPr>
              <a:t>电子商务</a:t>
            </a:r>
          </a:p>
        </p:txBody>
      </p:sp>
      <p:sp>
        <p:nvSpPr>
          <p:cNvPr id="12291"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2292" name="Rectangle 4"/>
          <p:cNvSpPr>
            <a:spLocks noChangeArrowheads="1"/>
          </p:cNvSpPr>
          <p:nvPr/>
        </p:nvSpPr>
        <p:spPr bwMode="auto">
          <a:xfrm>
            <a:off x="1350963" y="1968500"/>
            <a:ext cx="6273800" cy="3736975"/>
          </a:xfrm>
          <a:prstGeom prst="rect">
            <a:avLst/>
          </a:prstGeom>
          <a:solidFill>
            <a:srgbClr val="FFFFFF"/>
          </a:solidFill>
          <a:ln w="9525">
            <a:solidFill>
              <a:srgbClr val="ADBACA"/>
            </a:solidFill>
            <a:bevel/>
            <a:headEnd/>
            <a:tailEnd/>
          </a:ln>
        </p:spPr>
        <p:txBody>
          <a:bodyPr lIns="121682" tIns="60841" rIns="121682" bIns="60841"/>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pPr>
            <a:endParaRPr lang="en-US" altLang="zh-CN" sz="1100" b="1">
              <a:solidFill>
                <a:srgbClr val="000000"/>
              </a:solidFill>
              <a:latin typeface="Arial" panose="020B0604020202020204" pitchFamily="34" charset="0"/>
              <a:ea typeface="微软雅黑" panose="020B0503020204020204" pitchFamily="34" charset="-122"/>
            </a:endParaRPr>
          </a:p>
          <a:p>
            <a:pPr eaLnBrk="1" hangingPunct="1">
              <a:lnSpc>
                <a:spcPct val="150000"/>
              </a:lnSpc>
              <a:spcBef>
                <a:spcPct val="0"/>
              </a:spcBef>
              <a:buFont typeface="Arial" panose="020B0604020202020204" pitchFamily="34" charset="0"/>
              <a:buNone/>
            </a:pPr>
            <a:r>
              <a:rPr lang="zh-CN" altLang="en-US" b="1">
                <a:solidFill>
                  <a:srgbClr val="000000"/>
                </a:solidFill>
                <a:latin typeface="Arial" panose="020B0604020202020204" pitchFamily="34" charset="0"/>
                <a:ea typeface="微软雅黑" panose="020B0503020204020204" pitchFamily="34" charset="-122"/>
              </a:rPr>
              <a:t>想一想：</a:t>
            </a:r>
            <a:endParaRPr lang="en-US" altLang="zh-CN" b="1">
              <a:solidFill>
                <a:srgbClr val="000000"/>
              </a:solidFill>
              <a:latin typeface="Arial" panose="020B0604020202020204" pitchFamily="34" charset="0"/>
              <a:ea typeface="微软雅黑" panose="020B0503020204020204" pitchFamily="34" charset="-122"/>
            </a:endParaRPr>
          </a:p>
          <a:p>
            <a:pPr eaLnBrk="1" hangingPunct="1">
              <a:lnSpc>
                <a:spcPct val="150000"/>
              </a:lnSpc>
              <a:spcBef>
                <a:spcPct val="0"/>
              </a:spcBef>
              <a:buFont typeface="Arial" panose="020B0604020202020204" pitchFamily="34" charset="0"/>
              <a:buNone/>
            </a:pPr>
            <a:r>
              <a:rPr lang="zh-CN" altLang="en-US" sz="2000">
                <a:solidFill>
                  <a:srgbClr val="000000"/>
                </a:solidFill>
                <a:latin typeface="Arial" panose="020B0604020202020204" pitchFamily="34" charset="0"/>
                <a:ea typeface="微软雅黑" panose="020B0503020204020204" pitchFamily="34" charset="-122"/>
              </a:rPr>
              <a:t>        中国</a:t>
            </a:r>
            <a:r>
              <a:rPr lang="en-US" altLang="zh-CN" sz="2000">
                <a:solidFill>
                  <a:srgbClr val="000000"/>
                </a:solidFill>
                <a:latin typeface="Arial" panose="020B0604020202020204" pitchFamily="34" charset="0"/>
                <a:ea typeface="微软雅黑" panose="020B0503020204020204" pitchFamily="34" charset="-122"/>
              </a:rPr>
              <a:t>C2C</a:t>
            </a:r>
            <a:r>
              <a:rPr lang="zh-CN" altLang="en-US" sz="2000">
                <a:solidFill>
                  <a:srgbClr val="000000"/>
                </a:solidFill>
                <a:latin typeface="Arial" panose="020B0604020202020204" pitchFamily="34" charset="0"/>
                <a:ea typeface="微软雅黑" panose="020B0503020204020204" pitchFamily="34" charset="-122"/>
              </a:rPr>
              <a:t>电子商务的发展经历了大起大落，走到今天，大家熟悉的面孔就只剩下了淘宝网，曾经的易趣、拍拍、有啊为什么会退出？它们失败的原因是什么？你能谈谈你的看法吗？</a:t>
            </a:r>
            <a:endParaRPr lang="zh-CN" altLang="zh-CN" sz="2000">
              <a:solidFill>
                <a:srgbClr val="000000"/>
              </a:solidFill>
              <a:latin typeface="Arial" panose="020B0604020202020204" pitchFamily="34" charset="0"/>
              <a:ea typeface="微软雅黑" panose="020B0503020204020204" pitchFamily="34" charset="-122"/>
            </a:endParaRPr>
          </a:p>
        </p:txBody>
      </p:sp>
      <p:sp>
        <p:nvSpPr>
          <p:cNvPr id="12293" name="Oval 5"/>
          <p:cNvSpPr>
            <a:spLocks noChangeAspect="1" noChangeArrowheads="1"/>
          </p:cNvSpPr>
          <p:nvPr/>
        </p:nvSpPr>
        <p:spPr bwMode="auto">
          <a:xfrm>
            <a:off x="922338" y="1374775"/>
            <a:ext cx="857250" cy="857250"/>
          </a:xfrm>
          <a:prstGeom prst="ellipse">
            <a:avLst/>
          </a:prstGeom>
          <a:solidFill>
            <a:srgbClr val="4886D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3100">
              <a:solidFill>
                <a:srgbClr val="FFFFFF"/>
              </a:solidFill>
            </a:endParaRPr>
          </a:p>
        </p:txBody>
      </p:sp>
      <p:sp>
        <p:nvSpPr>
          <p:cNvPr id="12294" name="Freeform 59"/>
          <p:cNvSpPr>
            <a:spLocks noEditPoints="1"/>
          </p:cNvSpPr>
          <p:nvPr/>
        </p:nvSpPr>
        <p:spPr bwMode="auto">
          <a:xfrm>
            <a:off x="1158875" y="1639888"/>
            <a:ext cx="384175" cy="328612"/>
          </a:xfrm>
          <a:custGeom>
            <a:avLst/>
            <a:gdLst>
              <a:gd name="T0" fmla="*/ 2147483646 w 64"/>
              <a:gd name="T1" fmla="*/ 2147483646 h 55"/>
              <a:gd name="T2" fmla="*/ 2147483646 w 64"/>
              <a:gd name="T3" fmla="*/ 2147483646 h 55"/>
              <a:gd name="T4" fmla="*/ 2147483646 w 64"/>
              <a:gd name="T5" fmla="*/ 2147483646 h 55"/>
              <a:gd name="T6" fmla="*/ 2147483646 w 64"/>
              <a:gd name="T7" fmla="*/ 2147483646 h 55"/>
              <a:gd name="T8" fmla="*/ 2147483646 w 64"/>
              <a:gd name="T9" fmla="*/ 2147483646 h 55"/>
              <a:gd name="T10" fmla="*/ 2147483646 w 64"/>
              <a:gd name="T11" fmla="*/ 2147483646 h 55"/>
              <a:gd name="T12" fmla="*/ 2147483646 w 64"/>
              <a:gd name="T13" fmla="*/ 2147483646 h 55"/>
              <a:gd name="T14" fmla="*/ 2147483646 w 64"/>
              <a:gd name="T15" fmla="*/ 2147483646 h 55"/>
              <a:gd name="T16" fmla="*/ 2147483646 w 64"/>
              <a:gd name="T17" fmla="*/ 2147483646 h 55"/>
              <a:gd name="T18" fmla="*/ 0 w 64"/>
              <a:gd name="T19" fmla="*/ 2147483646 h 55"/>
              <a:gd name="T20" fmla="*/ 2147483646 w 64"/>
              <a:gd name="T21" fmla="*/ 0 h 55"/>
              <a:gd name="T22" fmla="*/ 2147483646 w 64"/>
              <a:gd name="T23" fmla="*/ 2147483646 h 55"/>
              <a:gd name="T24" fmla="*/ 2147483646 w 64"/>
              <a:gd name="T25" fmla="*/ 2147483646 h 55"/>
              <a:gd name="T26" fmla="*/ 2147483646 w 64"/>
              <a:gd name="T27" fmla="*/ 2147483646 h 55"/>
              <a:gd name="T28" fmla="*/ 2147483646 w 64"/>
              <a:gd name="T29" fmla="*/ 2147483646 h 55"/>
              <a:gd name="T30" fmla="*/ 2147483646 w 64"/>
              <a:gd name="T31" fmla="*/ 2147483646 h 55"/>
              <a:gd name="T32" fmla="*/ 2147483646 w 64"/>
              <a:gd name="T33" fmla="*/ 2147483646 h 55"/>
              <a:gd name="T34" fmla="*/ 2147483646 w 64"/>
              <a:gd name="T35" fmla="*/ 2147483646 h 55"/>
              <a:gd name="T36" fmla="*/ 2147483646 w 64"/>
              <a:gd name="T37" fmla="*/ 2147483646 h 55"/>
              <a:gd name="T38" fmla="*/ 2147483646 w 64"/>
              <a:gd name="T39" fmla="*/ 2147483646 h 55"/>
              <a:gd name="T40" fmla="*/ 2147483646 w 64"/>
              <a:gd name="T41" fmla="*/ 2147483646 h 55"/>
              <a:gd name="T42" fmla="*/ 2147483646 w 64"/>
              <a:gd name="T43" fmla="*/ 2147483646 h 55"/>
              <a:gd name="T44" fmla="*/ 2147483646 w 64"/>
              <a:gd name="T45" fmla="*/ 2147483646 h 55"/>
              <a:gd name="T46" fmla="*/ 2147483646 w 64"/>
              <a:gd name="T47" fmla="*/ 2147483646 h 55"/>
              <a:gd name="T48" fmla="*/ 2147483646 w 64"/>
              <a:gd name="T49" fmla="*/ 2147483646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55"/>
              <a:gd name="T77" fmla="*/ 64 w 64"/>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55">
                <a:moveTo>
                  <a:pt x="32" y="46"/>
                </a:moveTo>
                <a:cubicBezTo>
                  <a:pt x="30" y="46"/>
                  <a:pt x="28" y="46"/>
                  <a:pt x="27" y="46"/>
                </a:cubicBezTo>
                <a:cubicBezTo>
                  <a:pt x="22" y="50"/>
                  <a:pt x="16" y="53"/>
                  <a:pt x="10" y="55"/>
                </a:cubicBezTo>
                <a:cubicBezTo>
                  <a:pt x="9" y="55"/>
                  <a:pt x="7" y="55"/>
                  <a:pt x="6" y="55"/>
                </a:cubicBezTo>
                <a:cubicBezTo>
                  <a:pt x="6" y="55"/>
                  <a:pt x="6" y="55"/>
                  <a:pt x="6" y="55"/>
                </a:cubicBezTo>
                <a:cubicBezTo>
                  <a:pt x="5" y="55"/>
                  <a:pt x="5" y="55"/>
                  <a:pt x="4" y="54"/>
                </a:cubicBezTo>
                <a:cubicBezTo>
                  <a:pt x="4" y="54"/>
                  <a:pt x="4" y="54"/>
                  <a:pt x="4" y="54"/>
                </a:cubicBezTo>
                <a:cubicBezTo>
                  <a:pt x="4" y="53"/>
                  <a:pt x="5" y="53"/>
                  <a:pt x="5" y="52"/>
                </a:cubicBezTo>
                <a:cubicBezTo>
                  <a:pt x="8" y="49"/>
                  <a:pt x="10" y="47"/>
                  <a:pt x="12" y="41"/>
                </a:cubicBezTo>
                <a:cubicBezTo>
                  <a:pt x="4" y="37"/>
                  <a:pt x="0" y="31"/>
                  <a:pt x="0" y="23"/>
                </a:cubicBezTo>
                <a:cubicBezTo>
                  <a:pt x="0" y="11"/>
                  <a:pt x="14" y="0"/>
                  <a:pt x="32" y="0"/>
                </a:cubicBezTo>
                <a:cubicBezTo>
                  <a:pt x="49" y="0"/>
                  <a:pt x="64" y="11"/>
                  <a:pt x="64" y="23"/>
                </a:cubicBezTo>
                <a:cubicBezTo>
                  <a:pt x="64" y="36"/>
                  <a:pt x="49" y="46"/>
                  <a:pt x="32" y="46"/>
                </a:cubicBezTo>
                <a:close/>
                <a:moveTo>
                  <a:pt x="4" y="23"/>
                </a:moveTo>
                <a:cubicBezTo>
                  <a:pt x="4" y="29"/>
                  <a:pt x="8" y="34"/>
                  <a:pt x="14" y="37"/>
                </a:cubicBezTo>
                <a:cubicBezTo>
                  <a:pt x="17" y="39"/>
                  <a:pt x="17" y="39"/>
                  <a:pt x="17" y="39"/>
                </a:cubicBezTo>
                <a:cubicBezTo>
                  <a:pt x="16" y="42"/>
                  <a:pt x="16" y="42"/>
                  <a:pt x="16" y="42"/>
                </a:cubicBezTo>
                <a:cubicBezTo>
                  <a:pt x="16" y="45"/>
                  <a:pt x="15" y="47"/>
                  <a:pt x="14" y="49"/>
                </a:cubicBezTo>
                <a:cubicBezTo>
                  <a:pt x="17" y="47"/>
                  <a:pt x="21" y="45"/>
                  <a:pt x="24" y="42"/>
                </a:cubicBezTo>
                <a:cubicBezTo>
                  <a:pt x="25" y="41"/>
                  <a:pt x="25" y="41"/>
                  <a:pt x="25" y="41"/>
                </a:cubicBezTo>
                <a:cubicBezTo>
                  <a:pt x="27" y="41"/>
                  <a:pt x="27" y="41"/>
                  <a:pt x="27" y="41"/>
                </a:cubicBezTo>
                <a:cubicBezTo>
                  <a:pt x="29" y="42"/>
                  <a:pt x="30" y="42"/>
                  <a:pt x="32" y="42"/>
                </a:cubicBezTo>
                <a:cubicBezTo>
                  <a:pt x="47" y="42"/>
                  <a:pt x="59" y="33"/>
                  <a:pt x="59" y="23"/>
                </a:cubicBezTo>
                <a:cubicBezTo>
                  <a:pt x="59" y="13"/>
                  <a:pt x="47" y="5"/>
                  <a:pt x="32" y="5"/>
                </a:cubicBezTo>
                <a:cubicBezTo>
                  <a:pt x="17" y="5"/>
                  <a:pt x="4" y="13"/>
                  <a:pt x="4"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pic>
        <p:nvPicPr>
          <p:cNvPr id="12295" name="图片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6850" y="1050925"/>
            <a:ext cx="4148138"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8994721"/>
      </p:ext>
    </p:extLst>
  </p:cSld>
  <p:clrMapOvr>
    <a:masterClrMapping/>
  </p:clrMapOvr>
</p:sld>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795</TotalTime>
  <Pages>0</Pages>
  <Words>3813</Words>
  <Characters>0</Characters>
  <Application>Microsoft Macintosh PowerPoint</Application>
  <DocSecurity>0</DocSecurity>
  <PresentationFormat>宽屏</PresentationFormat>
  <Lines>0</Lines>
  <Paragraphs>405</Paragraphs>
  <Slides>46</Slides>
  <Notes>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46</vt:i4>
      </vt:variant>
    </vt:vector>
  </HeadingPairs>
  <TitlesOfParts>
    <vt:vector size="54" baseType="lpstr">
      <vt:lpstr>仿宋</vt:lpstr>
      <vt:lpstr>微软雅黑</vt:lpstr>
      <vt:lpstr>Arial</vt:lpstr>
      <vt:lpstr>Calibri</vt:lpstr>
      <vt:lpstr>Calibri Light</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user</dc:creator>
  <cp:keywords>user</cp:keywords>
  <dc:description/>
  <cp:lastModifiedBy>Microsoft Office User</cp:lastModifiedBy>
  <cp:revision>116</cp:revision>
  <dcterms:created xsi:type="dcterms:W3CDTF">2015-07-17T02:38:59Z</dcterms:created>
  <dcterms:modified xsi:type="dcterms:W3CDTF">2023-02-23T03:46:08Z</dcterms:modified>
  <cp:category/>
</cp:coreProperties>
</file>