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0"/>
  </p:handoutMasterIdLst>
  <p:sldIdLst>
    <p:sldId id="257" r:id="rId3"/>
    <p:sldId id="258" r:id="rId4"/>
    <p:sldId id="592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10" r:id="rId14"/>
    <p:sldId id="624" r:id="rId15"/>
    <p:sldId id="625" r:id="rId16"/>
    <p:sldId id="626" r:id="rId17"/>
    <p:sldId id="627" r:id="rId18"/>
    <p:sldId id="635" r:id="rId19"/>
    <p:sldId id="636" r:id="rId20"/>
    <p:sldId id="637" r:id="rId21"/>
    <p:sldId id="638" r:id="rId22"/>
    <p:sldId id="641" r:id="rId23"/>
    <p:sldId id="644" r:id="rId24"/>
    <p:sldId id="542" r:id="rId25"/>
    <p:sldId id="343" r:id="rId26"/>
    <p:sldId id="616" r:id="rId27"/>
    <p:sldId id="324" r:id="rId28"/>
    <p:sldId id="325" r:id="rId29"/>
  </p:sldIdLst>
  <p:sldSz cx="12190095" cy="6859270"/>
  <p:notesSz cx="6858000" cy="9144000"/>
  <p:custDataLst>
    <p:tags r:id="rId34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3A98BC"/>
    <a:srgbClr val="E6460C"/>
    <a:srgbClr val="FEECE6"/>
    <a:srgbClr val="E5450F"/>
    <a:srgbClr val="912D09"/>
    <a:srgbClr val="2A6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394" y="1158"/>
      </p:cViewPr>
      <p:guideLst>
        <p:guide orient="horz" pos="2160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gs" Target="tags/tag217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9"/>
            <p:cNvSpPr/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2"/>
            <p:cNvSpPr/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3"/>
            <p:cNvSpPr/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4"/>
            <p:cNvSpPr/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5"/>
            <p:cNvSpPr/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2"/>
            <p:cNvSpPr/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3"/>
            <p:cNvSpPr/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4"/>
            <p:cNvSpPr/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6"/>
            <p:cNvSpPr/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7"/>
            <p:cNvSpPr/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8"/>
            <p:cNvSpPr/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9"/>
            <p:cNvSpPr/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0"/>
            <p:cNvSpPr/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1"/>
            <p:cNvSpPr/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2"/>
            <p:cNvSpPr/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3"/>
            <p:cNvSpPr/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4"/>
            <p:cNvSpPr/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5"/>
            <p:cNvSpPr/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/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77.xml"/><Relationship Id="rId2" Type="http://schemas.openxmlformats.org/officeDocument/2006/relationships/image" Target="../media/image5.png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../media/image2.png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1.xml"/><Relationship Id="rId1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5" Type="http://schemas.openxmlformats.org/officeDocument/2006/relationships/slideLayout" Target="../slideLayouts/slideLayout2.xml"/><Relationship Id="rId34" Type="http://schemas.openxmlformats.org/officeDocument/2006/relationships/tags" Target="../tags/tag125.xml"/><Relationship Id="rId33" Type="http://schemas.openxmlformats.org/officeDocument/2006/relationships/tags" Target="../tags/tag124.xml"/><Relationship Id="rId32" Type="http://schemas.openxmlformats.org/officeDocument/2006/relationships/tags" Target="../tags/tag123.xml"/><Relationship Id="rId31" Type="http://schemas.openxmlformats.org/officeDocument/2006/relationships/tags" Target="../tags/tag122.xml"/><Relationship Id="rId30" Type="http://schemas.openxmlformats.org/officeDocument/2006/relationships/tags" Target="../tags/tag121.xml"/><Relationship Id="rId3" Type="http://schemas.openxmlformats.org/officeDocument/2006/relationships/tags" Target="../tags/tag94.xml"/><Relationship Id="rId29" Type="http://schemas.openxmlformats.org/officeDocument/2006/relationships/tags" Target="../tags/tag120.xml"/><Relationship Id="rId28" Type="http://schemas.openxmlformats.org/officeDocument/2006/relationships/tags" Target="../tags/tag119.xml"/><Relationship Id="rId27" Type="http://schemas.openxmlformats.org/officeDocument/2006/relationships/tags" Target="../tags/tag118.xml"/><Relationship Id="rId26" Type="http://schemas.openxmlformats.org/officeDocument/2006/relationships/tags" Target="../tags/tag117.xml"/><Relationship Id="rId25" Type="http://schemas.openxmlformats.org/officeDocument/2006/relationships/tags" Target="../tags/tag116.xml"/><Relationship Id="rId24" Type="http://schemas.openxmlformats.org/officeDocument/2006/relationships/tags" Target="../tags/tag115.xml"/><Relationship Id="rId23" Type="http://schemas.openxmlformats.org/officeDocument/2006/relationships/tags" Target="../tags/tag114.xml"/><Relationship Id="rId22" Type="http://schemas.openxmlformats.org/officeDocument/2006/relationships/tags" Target="../tags/tag113.xml"/><Relationship Id="rId21" Type="http://schemas.openxmlformats.org/officeDocument/2006/relationships/tags" Target="../tags/tag112.xml"/><Relationship Id="rId20" Type="http://schemas.openxmlformats.org/officeDocument/2006/relationships/tags" Target="../tags/tag111.xml"/><Relationship Id="rId2" Type="http://schemas.openxmlformats.org/officeDocument/2006/relationships/tags" Target="../tags/tag93.xml"/><Relationship Id="rId19" Type="http://schemas.openxmlformats.org/officeDocument/2006/relationships/tags" Target="../tags/tag110.xml"/><Relationship Id="rId18" Type="http://schemas.openxmlformats.org/officeDocument/2006/relationships/tags" Target="../tags/tag109.xml"/><Relationship Id="rId17" Type="http://schemas.openxmlformats.org/officeDocument/2006/relationships/tags" Target="../tags/tag108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12.png"/><Relationship Id="rId21" Type="http://schemas.openxmlformats.org/officeDocument/2006/relationships/tags" Target="../tags/tag155.xml"/><Relationship Id="rId20" Type="http://schemas.openxmlformats.org/officeDocument/2006/relationships/image" Target="../media/image11.png"/><Relationship Id="rId2" Type="http://schemas.openxmlformats.org/officeDocument/2006/relationships/tags" Target="../tags/tag140.xml"/><Relationship Id="rId19" Type="http://schemas.openxmlformats.org/officeDocument/2006/relationships/tags" Target="../tags/tag154.xml"/><Relationship Id="rId18" Type="http://schemas.openxmlformats.org/officeDocument/2006/relationships/image" Target="../media/image10.png"/><Relationship Id="rId17" Type="http://schemas.openxmlformats.org/officeDocument/2006/relationships/tags" Target="../tags/tag153.xml"/><Relationship Id="rId16" Type="http://schemas.openxmlformats.org/officeDocument/2006/relationships/image" Target="../media/image9.png"/><Relationship Id="rId15" Type="http://schemas.openxmlformats.org/officeDocument/2006/relationships/tags" Target="../tags/tag152.xml"/><Relationship Id="rId14" Type="http://schemas.openxmlformats.org/officeDocument/2006/relationships/image" Target="../media/image8.png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tags" Target="../tags/tag139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image" Target="../media/image15.png"/><Relationship Id="rId7" Type="http://schemas.openxmlformats.org/officeDocument/2006/relationships/tags" Target="../tags/tag166.xml"/><Relationship Id="rId6" Type="http://schemas.openxmlformats.org/officeDocument/2006/relationships/image" Target="../media/image14.png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image" Target="../media/image16.png"/><Relationship Id="rId1" Type="http://schemas.openxmlformats.org/officeDocument/2006/relationships/tags" Target="../tags/tag16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image" Target="../media/image18.png"/><Relationship Id="rId7" Type="http://schemas.openxmlformats.org/officeDocument/2006/relationships/tags" Target="../tags/tag176.xml"/><Relationship Id="rId6" Type="http://schemas.openxmlformats.org/officeDocument/2006/relationships/image" Target="../media/image17.png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0.png"/><Relationship Id="rId13" Type="http://schemas.openxmlformats.org/officeDocument/2006/relationships/tags" Target="../tags/tag180.xml"/><Relationship Id="rId12" Type="http://schemas.openxmlformats.org/officeDocument/2006/relationships/image" Target="../media/image19.png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tags" Target="../tags/tag17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image" Target="../media/image22.png"/><Relationship Id="rId7" Type="http://schemas.openxmlformats.org/officeDocument/2006/relationships/tags" Target="../tags/tag186.xml"/><Relationship Id="rId6" Type="http://schemas.openxmlformats.org/officeDocument/2006/relationships/image" Target="../media/image21.png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4.png"/><Relationship Id="rId13" Type="http://schemas.openxmlformats.org/officeDocument/2006/relationships/tags" Target="../tags/tag190.xml"/><Relationship Id="rId12" Type="http://schemas.openxmlformats.org/officeDocument/2006/relationships/image" Target="../media/image23.png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8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image" Target="../media/image25.png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8.png"/><Relationship Id="rId13" Type="http://schemas.openxmlformats.org/officeDocument/2006/relationships/tags" Target="../tags/tag200.xml"/><Relationship Id="rId12" Type="http://schemas.openxmlformats.org/officeDocument/2006/relationships/image" Target="../media/image27.png"/><Relationship Id="rId11" Type="http://schemas.openxmlformats.org/officeDocument/2006/relationships/tags" Target="../tags/tag199.xml"/><Relationship Id="rId10" Type="http://schemas.openxmlformats.org/officeDocument/2006/relationships/image" Target="../media/image26.png"/><Relationship Id="rId1" Type="http://schemas.openxmlformats.org/officeDocument/2006/relationships/tags" Target="../tags/tag19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image" Target="../media/image2.png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09.xml"/><Relationship Id="rId1" Type="http://schemas.openxmlformats.org/officeDocument/2006/relationships/tags" Target="../tags/tag2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tags" Target="../tags/tag2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57.xml"/><Relationship Id="rId26" Type="http://schemas.openxmlformats.org/officeDocument/2006/relationships/tags" Target="../tags/tag56.xml"/><Relationship Id="rId25" Type="http://schemas.openxmlformats.org/officeDocument/2006/relationships/tags" Target="../tags/tag55.xml"/><Relationship Id="rId24" Type="http://schemas.openxmlformats.org/officeDocument/2006/relationships/tags" Target="../tags/tag54.xml"/><Relationship Id="rId23" Type="http://schemas.openxmlformats.org/officeDocument/2006/relationships/tags" Target="../tags/tag53.xml"/><Relationship Id="rId22" Type="http://schemas.openxmlformats.org/officeDocument/2006/relationships/tags" Target="../tags/tag52.xml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tags" Target="../tags/tag32.xml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698659" y="3099965"/>
            <a:ext cx="5866754" cy="975995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复盘并分析直播数据</a:t>
            </a:r>
            <a:endParaRPr lang="zh-CN" altLang="en-US" sz="4800" b="1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990812"/>
            <a:ext cx="5710129" cy="427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数据化运营管理（第2版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微课版）</a:t>
            </a:r>
            <a:endParaRPr lang="zh-CN" altLang="en-US" sz="20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759995" y="2602006"/>
            <a:ext cx="1705242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800" smtClean="0">
                <a:solidFill>
                  <a:srgbClr val="3A98BC"/>
                </a:solidFill>
                <a:latin typeface="+mn-lt"/>
                <a:ea typeface="+mn-ea"/>
                <a:cs typeface="+mn-ea"/>
                <a:sym typeface="+mn-lt"/>
              </a:rPr>
              <a:t>项目八</a:t>
            </a:r>
            <a:endParaRPr lang="en-US" altLang="zh-CN" sz="2800" dirty="0">
              <a:solidFill>
                <a:srgbClr val="3A98B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03270" y="4659496"/>
            <a:ext cx="4635189" cy="361339"/>
            <a:chOff x="5903270" y="4659496"/>
            <a:chExt cx="4635189" cy="361339"/>
          </a:xfrm>
        </p:grpSpPr>
        <p:sp>
          <p:nvSpPr>
            <p:cNvPr id="7" name="TextBox 4"/>
            <p:cNvSpPr txBox="1"/>
            <p:nvPr/>
          </p:nvSpPr>
          <p:spPr>
            <a:xfrm>
              <a:off x="5903270" y="4659496"/>
              <a:ext cx="4635189" cy="361339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665382"/>
              <a:ext cx="1638608" cy="34107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8" y="475307"/>
            <a:ext cx="5761775" cy="575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5997" y="5615669"/>
            <a:ext cx="95250" cy="155575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buFontTx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椭圆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1235" y="2092054"/>
            <a:ext cx="96837" cy="155575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buFontTx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090" y="2203450"/>
            <a:ext cx="11135360" cy="347599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48000" rIns="25200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二、常见的复盘内容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838091" y="1113367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（六）违规情况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2427605" y="3242310"/>
            <a:ext cx="8068310" cy="1531620"/>
          </a:xfrm>
        </p:spPr>
        <p:txBody>
          <a:bodyPr>
            <a:normAutofit/>
          </a:bodyPr>
          <a:lstStyle/>
          <a:p>
            <a:r>
              <a:rPr lang="zh-CN" altLang="en-US">
                <a:cs typeface="+mn-ea"/>
                <a:sym typeface="+mn-lt"/>
              </a:rPr>
              <a:t>直播过程中是否违规会对直播间的权重产生一定影响，因此直播团队在直播复盘时，应记录直播是否有违规行为，是否受到平台提醒或处罚等，通过总结自觉规范直播行为。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角矩形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11250" y="2089150"/>
            <a:ext cx="492125" cy="3682365"/>
          </a:xfrm>
          <a:custGeom>
            <a:avLst/>
            <a:gdLst>
              <a:gd name="T0" fmla="*/ 26719 w 738285"/>
              <a:gd name="T1" fmla="*/ 55318 h 4248500"/>
              <a:gd name="T2" fmla="*/ 3700 w 738285"/>
              <a:gd name="T3" fmla="*/ 4 h 4248500"/>
              <a:gd name="T4" fmla="*/ 186673 w 738285"/>
              <a:gd name="T5" fmla="*/ 4 h 4248500"/>
              <a:gd name="T6" fmla="*/ 218664 w 738285"/>
              <a:gd name="T7" fmla="*/ 40895 h 4248500"/>
              <a:gd name="T8" fmla="*/ 218664 w 738285"/>
              <a:gd name="T9" fmla="*/ 1567472 h 4248500"/>
              <a:gd name="T10" fmla="*/ 186673 w 738285"/>
              <a:gd name="T11" fmla="*/ 1608364 h 4248500"/>
              <a:gd name="T12" fmla="*/ 10752 w 738285"/>
              <a:gd name="T13" fmla="*/ 1608364 h 4248500"/>
              <a:gd name="T14" fmla="*/ 26719 w 738285"/>
              <a:gd name="T15" fmla="*/ 1567472 h 4248500"/>
              <a:gd name="T16" fmla="*/ 26719 w 738285"/>
              <a:gd name="T17" fmla="*/ 55318 h 4248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8285"/>
              <a:gd name="T28" fmla="*/ 0 h 4248500"/>
              <a:gd name="T29" fmla="*/ 738285 w 738285"/>
              <a:gd name="T30" fmla="*/ 4248500 h 4248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8285" h="4248500">
                <a:moveTo>
                  <a:pt x="90213" y="146124"/>
                </a:moveTo>
                <a:cubicBezTo>
                  <a:pt x="128313" y="-4018"/>
                  <a:pt x="-47164" y="10"/>
                  <a:pt x="12490" y="10"/>
                </a:cubicBezTo>
                <a:lnTo>
                  <a:pt x="630271" y="10"/>
                </a:lnTo>
                <a:cubicBezTo>
                  <a:pt x="689925" y="10"/>
                  <a:pt x="738285" y="48370"/>
                  <a:pt x="738285" y="108024"/>
                </a:cubicBezTo>
                <a:lnTo>
                  <a:pt x="738285" y="4140468"/>
                </a:lnTo>
                <a:cubicBezTo>
                  <a:pt x="738285" y="4200122"/>
                  <a:pt x="689925" y="4248482"/>
                  <a:pt x="630271" y="4248482"/>
                </a:cubicBezTo>
                <a:lnTo>
                  <a:pt x="36302" y="4248482"/>
                </a:lnTo>
                <a:cubicBezTo>
                  <a:pt x="-23352" y="4248482"/>
                  <a:pt x="94976" y="4252509"/>
                  <a:pt x="90213" y="4140468"/>
                </a:cubicBezTo>
                <a:lnTo>
                  <a:pt x="90213" y="146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eaVert" lIns="72000" tIns="0" rIns="0" bIns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：净水机耗材直播复盘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3695" y="5943600"/>
            <a:ext cx="11488420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3000" y="5943600"/>
            <a:ext cx="95315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）直播团队各成员的表现      </a:t>
            </a:r>
            <a:r>
              <a:rPr lang="en-US" altLang="zh-CN" sz="1800" dirty="0" smtClean="0"/>
              <a:t>                                          </a:t>
            </a:r>
            <a:r>
              <a:rPr lang="zh-CN" altLang="en-US" sz="1800" dirty="0" smtClean="0"/>
              <a:t>   （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）直播复盘调整方案</a:t>
            </a:r>
            <a:endParaRPr lang="zh-CN" altLang="en-US" sz="1800" dirty="0" smtClean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3060" y="2546985"/>
            <a:ext cx="5791200" cy="3248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9045" y="3642995"/>
            <a:ext cx="5513070" cy="215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：净水机耗材直播复盘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172335" y="6009005"/>
            <a:ext cx="727900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235710" y="6009005"/>
            <a:ext cx="95315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       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）商品数据汇总</a:t>
            </a:r>
            <a:endParaRPr lang="zh-CN" altLang="en-US" sz="1800" dirty="0" smtClean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1700" y="1075055"/>
            <a:ext cx="7279640" cy="4709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>
            <p:custDataLst>
              <p:tags r:id="rId1"/>
            </p:custDataLst>
          </p:nvPr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25"/>
          <p:cNvSpPr txBox="1"/>
          <p:nvPr>
            <p:custDataLst>
              <p:tags r:id="rId2"/>
            </p:custDataLst>
          </p:nvPr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cs typeface="+mn-ea"/>
                <a:sym typeface="+mn-lt"/>
              </a:rPr>
              <a:t>目 录 </a:t>
            </a:r>
            <a:endParaRPr lang="zh-CN" altLang="en-US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132211" y="184832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直播复盘</a:t>
            </a:r>
            <a:endParaRPr lang="zh-CN" altLang="en-US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5016594" y="3045997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任务二</a:t>
            </a:r>
            <a:endParaRPr lang="zh-CN" altLang="en-US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132211" y="311422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分析直播数据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5010879" y="177976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任务一</a:t>
            </a:r>
            <a:endPara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56" y="1843973"/>
            <a:ext cx="4526777" cy="4519803"/>
          </a:xfrm>
          <a:prstGeom prst="rect">
            <a:avLst/>
          </a:prstGeom>
        </p:spPr>
      </p:pic>
      <p:sp>
        <p:nvSpPr>
          <p:cNvPr id="9" name="MH_Entry_2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127131" y="429521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综合实训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5010879" y="42186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实训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99355" y="5864860"/>
            <a:ext cx="4063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一、十大核心数据指标</a:t>
            </a:r>
            <a:endParaRPr lang="zh-CN" altLang="en-US"/>
          </a:p>
        </p:txBody>
      </p:sp>
      <p:sp>
        <p:nvSpPr>
          <p:cNvPr id="5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11"/>
          <p:cNvSpPr/>
          <p:nvPr>
            <p:custDataLst>
              <p:tags r:id="rId3"/>
            </p:custDataLst>
          </p:nvPr>
        </p:nvSpPr>
        <p:spPr bwMode="auto">
          <a:xfrm>
            <a:off x="1174775" y="315462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整场交易总额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33" name="Oval 14"/>
          <p:cNvSpPr/>
          <p:nvPr>
            <p:custDataLst>
              <p:tags r:id="rId4"/>
            </p:custDataLst>
          </p:nvPr>
        </p:nvSpPr>
        <p:spPr bwMode="auto">
          <a:xfrm>
            <a:off x="540911" y="3100459"/>
            <a:ext cx="438829" cy="4380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4" name="Rectangle 15"/>
          <p:cNvSpPr/>
          <p:nvPr>
            <p:custDataLst>
              <p:tags r:id="rId5"/>
            </p:custDataLst>
          </p:nvPr>
        </p:nvSpPr>
        <p:spPr bwMode="auto">
          <a:xfrm>
            <a:off x="540911" y="3106459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1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6" name="Rectangle 11"/>
          <p:cNvSpPr/>
          <p:nvPr>
            <p:custDataLst>
              <p:tags r:id="rId6"/>
            </p:custDataLst>
          </p:nvPr>
        </p:nvSpPr>
        <p:spPr bwMode="auto">
          <a:xfrm>
            <a:off x="4319905" y="3154680"/>
            <a:ext cx="2104390" cy="29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千次观看成交金额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39" name="Oval 14"/>
          <p:cNvSpPr/>
          <p:nvPr>
            <p:custDataLst>
              <p:tags r:id="rId7"/>
            </p:custDataLst>
          </p:nvPr>
        </p:nvSpPr>
        <p:spPr bwMode="auto">
          <a:xfrm>
            <a:off x="3686276" y="3100459"/>
            <a:ext cx="438829" cy="4380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0" name="Rectangle 15"/>
          <p:cNvSpPr/>
          <p:nvPr>
            <p:custDataLst>
              <p:tags r:id="rId8"/>
            </p:custDataLst>
          </p:nvPr>
        </p:nvSpPr>
        <p:spPr bwMode="auto">
          <a:xfrm>
            <a:off x="3686276" y="3106459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2" name="Rectangle 11"/>
          <p:cNvSpPr/>
          <p:nvPr>
            <p:custDataLst>
              <p:tags r:id="rId9"/>
            </p:custDataLst>
          </p:nvPr>
        </p:nvSpPr>
        <p:spPr bwMode="auto">
          <a:xfrm>
            <a:off x="7223258" y="313557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投入产出比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45" name="Oval 14"/>
          <p:cNvSpPr/>
          <p:nvPr>
            <p:custDataLst>
              <p:tags r:id="rId10"/>
            </p:custDataLst>
          </p:nvPr>
        </p:nvSpPr>
        <p:spPr bwMode="auto">
          <a:xfrm>
            <a:off x="6604422" y="3081410"/>
            <a:ext cx="438830" cy="438012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6" name="Rectangle 15"/>
          <p:cNvSpPr/>
          <p:nvPr>
            <p:custDataLst>
              <p:tags r:id="rId11"/>
            </p:custDataLst>
          </p:nvPr>
        </p:nvSpPr>
        <p:spPr bwMode="auto">
          <a:xfrm>
            <a:off x="6604422" y="3115161"/>
            <a:ext cx="438830" cy="3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3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7" name="Rectangle 11"/>
          <p:cNvSpPr/>
          <p:nvPr>
            <p:custDataLst>
              <p:tags r:id="rId12"/>
            </p:custDataLst>
          </p:nvPr>
        </p:nvSpPr>
        <p:spPr bwMode="auto">
          <a:xfrm>
            <a:off x="9574130" y="313557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客单价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48" name="Oval 14"/>
          <p:cNvSpPr/>
          <p:nvPr>
            <p:custDataLst>
              <p:tags r:id="rId13"/>
            </p:custDataLst>
          </p:nvPr>
        </p:nvSpPr>
        <p:spPr bwMode="auto">
          <a:xfrm>
            <a:off x="8940266" y="3081409"/>
            <a:ext cx="438829" cy="4380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9" name="Rectangle 15"/>
          <p:cNvSpPr/>
          <p:nvPr>
            <p:custDataLst>
              <p:tags r:id="rId14"/>
            </p:custDataLst>
          </p:nvPr>
        </p:nvSpPr>
        <p:spPr bwMode="auto">
          <a:xfrm>
            <a:off x="8940266" y="3087409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4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0" name="Rectangle 11"/>
          <p:cNvSpPr/>
          <p:nvPr>
            <p:custDataLst>
              <p:tags r:id="rId15"/>
            </p:custDataLst>
          </p:nvPr>
        </p:nvSpPr>
        <p:spPr bwMode="auto">
          <a:xfrm>
            <a:off x="1174775" y="418332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UV 价值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51" name="Oval 14"/>
          <p:cNvSpPr/>
          <p:nvPr>
            <p:custDataLst>
              <p:tags r:id="rId16"/>
            </p:custDataLst>
          </p:nvPr>
        </p:nvSpPr>
        <p:spPr bwMode="auto">
          <a:xfrm>
            <a:off x="540911" y="4129159"/>
            <a:ext cx="438829" cy="4380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2" name="Rectangle 15"/>
          <p:cNvSpPr/>
          <p:nvPr>
            <p:custDataLst>
              <p:tags r:id="rId17"/>
            </p:custDataLst>
          </p:nvPr>
        </p:nvSpPr>
        <p:spPr bwMode="auto">
          <a:xfrm>
            <a:off x="540911" y="4135159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3" name="Rectangle 11"/>
          <p:cNvSpPr/>
          <p:nvPr>
            <p:custDataLst>
              <p:tags r:id="rId18"/>
            </p:custDataLst>
          </p:nvPr>
        </p:nvSpPr>
        <p:spPr bwMode="auto">
          <a:xfrm>
            <a:off x="4320140" y="4183321"/>
            <a:ext cx="212488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点击率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54" name="Oval 14"/>
          <p:cNvSpPr/>
          <p:nvPr>
            <p:custDataLst>
              <p:tags r:id="rId19"/>
            </p:custDataLst>
          </p:nvPr>
        </p:nvSpPr>
        <p:spPr bwMode="auto">
          <a:xfrm>
            <a:off x="3686276" y="4129159"/>
            <a:ext cx="438829" cy="4380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5" name="Rectangle 15"/>
          <p:cNvSpPr/>
          <p:nvPr>
            <p:custDataLst>
              <p:tags r:id="rId20"/>
            </p:custDataLst>
          </p:nvPr>
        </p:nvSpPr>
        <p:spPr bwMode="auto">
          <a:xfrm>
            <a:off x="3686276" y="4135159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6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6" name="Rectangle 11"/>
          <p:cNvSpPr/>
          <p:nvPr>
            <p:custDataLst>
              <p:tags r:id="rId21"/>
            </p:custDataLst>
          </p:nvPr>
        </p:nvSpPr>
        <p:spPr bwMode="auto">
          <a:xfrm>
            <a:off x="7223258" y="4164271"/>
            <a:ext cx="1830329" cy="2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转化率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57" name="Oval 14"/>
          <p:cNvSpPr/>
          <p:nvPr>
            <p:custDataLst>
              <p:tags r:id="rId22"/>
            </p:custDataLst>
          </p:nvPr>
        </p:nvSpPr>
        <p:spPr bwMode="auto">
          <a:xfrm>
            <a:off x="6604422" y="4110110"/>
            <a:ext cx="438830" cy="4380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8" name="Rectangle 15"/>
          <p:cNvSpPr/>
          <p:nvPr>
            <p:custDataLst>
              <p:tags r:id="rId23"/>
            </p:custDataLst>
          </p:nvPr>
        </p:nvSpPr>
        <p:spPr bwMode="auto">
          <a:xfrm>
            <a:off x="6604422" y="4143861"/>
            <a:ext cx="438830" cy="3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7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9" name="Rectangle 11"/>
          <p:cNvSpPr/>
          <p:nvPr>
            <p:custDataLst>
              <p:tags r:id="rId24"/>
            </p:custDataLst>
          </p:nvPr>
        </p:nvSpPr>
        <p:spPr bwMode="auto">
          <a:xfrm>
            <a:off x="9573895" y="4164330"/>
            <a:ext cx="2298065" cy="29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直播间人均在线时长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60" name="Oval 14"/>
          <p:cNvSpPr/>
          <p:nvPr>
            <p:custDataLst>
              <p:tags r:id="rId25"/>
            </p:custDataLst>
          </p:nvPr>
        </p:nvSpPr>
        <p:spPr bwMode="auto">
          <a:xfrm>
            <a:off x="8940266" y="4110109"/>
            <a:ext cx="438829" cy="4380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1" name="Rectangle 15"/>
          <p:cNvSpPr/>
          <p:nvPr>
            <p:custDataLst>
              <p:tags r:id="rId26"/>
            </p:custDataLst>
          </p:nvPr>
        </p:nvSpPr>
        <p:spPr bwMode="auto">
          <a:xfrm>
            <a:off x="8940266" y="4116109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8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2" name="Rectangle 11"/>
          <p:cNvSpPr/>
          <p:nvPr>
            <p:custDataLst>
              <p:tags r:id="rId27"/>
            </p:custDataLst>
          </p:nvPr>
        </p:nvSpPr>
        <p:spPr bwMode="auto">
          <a:xfrm>
            <a:off x="1174750" y="5147310"/>
            <a:ext cx="2383155" cy="29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直播间平均在线人数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63" name="Oval 14"/>
          <p:cNvSpPr/>
          <p:nvPr>
            <p:custDataLst>
              <p:tags r:id="rId28"/>
            </p:custDataLst>
          </p:nvPr>
        </p:nvSpPr>
        <p:spPr bwMode="auto">
          <a:xfrm>
            <a:off x="540911" y="5093089"/>
            <a:ext cx="438829" cy="4380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4" name="Rectangle 15"/>
          <p:cNvSpPr/>
          <p:nvPr>
            <p:custDataLst>
              <p:tags r:id="rId29"/>
            </p:custDataLst>
          </p:nvPr>
        </p:nvSpPr>
        <p:spPr bwMode="auto">
          <a:xfrm>
            <a:off x="540911" y="5099089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9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5" name="Rectangle 11"/>
          <p:cNvSpPr/>
          <p:nvPr>
            <p:custDataLst>
              <p:tags r:id="rId30"/>
            </p:custDataLst>
          </p:nvPr>
        </p:nvSpPr>
        <p:spPr bwMode="auto">
          <a:xfrm>
            <a:off x="4320140" y="5147251"/>
            <a:ext cx="2104276" cy="27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人气峰值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66" name="Oval 14"/>
          <p:cNvSpPr/>
          <p:nvPr>
            <p:custDataLst>
              <p:tags r:id="rId31"/>
            </p:custDataLst>
          </p:nvPr>
        </p:nvSpPr>
        <p:spPr bwMode="auto">
          <a:xfrm>
            <a:off x="3686276" y="5093089"/>
            <a:ext cx="438829" cy="4380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7" name="Rectangle 15"/>
          <p:cNvSpPr/>
          <p:nvPr>
            <p:custDataLst>
              <p:tags r:id="rId32"/>
            </p:custDataLst>
          </p:nvPr>
        </p:nvSpPr>
        <p:spPr bwMode="auto">
          <a:xfrm>
            <a:off x="3686276" y="5099089"/>
            <a:ext cx="438829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10</a:t>
            </a:r>
            <a:endParaRPr lang="en-US" sz="20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" name="矩形 5"/>
          <p:cNvSpPr/>
          <p:nvPr>
            <p:custDataLst>
              <p:tags r:id="rId33"/>
            </p:custDataLst>
          </p:nvPr>
        </p:nvSpPr>
        <p:spPr>
          <a:xfrm>
            <a:off x="4022725" y="6076950"/>
            <a:ext cx="8168005" cy="782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  <p:custDataLst>
              <p:tags r:id="rId34"/>
            </p:custDataLst>
          </p:nvPr>
        </p:nvSpPr>
        <p:spPr>
          <a:xfrm>
            <a:off x="988060" y="1661160"/>
            <a:ext cx="9915525" cy="90551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>
                <a:cs typeface="+mn-ea"/>
                <a:sym typeface="+mn-lt"/>
              </a:rPr>
              <a:t>直播数据涉及客户画像数据、流量数据、互动数据、转化数据等多种类型的数据，这里归纳总结了十大核心数据指标，以供分析参考。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1357774" y="3240467"/>
            <a:ext cx="9145937" cy="0"/>
          </a:xfrm>
          <a:custGeom>
            <a:avLst/>
            <a:gdLst>
              <a:gd name="connsiteX0" fmla="*/ 0 w 8374743"/>
              <a:gd name="connsiteY0" fmla="*/ 0 h 1349828"/>
              <a:gd name="connsiteX1" fmla="*/ 0 w 8374743"/>
              <a:gd name="connsiteY1" fmla="*/ 1349828 h 1349828"/>
              <a:gd name="connsiteX2" fmla="*/ 8374743 w 8374743"/>
              <a:gd name="connsiteY2" fmla="*/ 1349828 h 13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4743" h="1349828">
                <a:moveTo>
                  <a:pt x="0" y="0"/>
                </a:moveTo>
                <a:lnTo>
                  <a:pt x="0" y="1349828"/>
                </a:lnTo>
                <a:lnTo>
                  <a:pt x="8374743" y="1349828"/>
                </a:lnTo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lIns="91376" tIns="45687" rIns="91376" bIns="45687" anchor="ctr"/>
          <a:lstStyle/>
          <a:p>
            <a:pPr algn="ctr">
              <a:defRPr/>
            </a:pPr>
            <a:endParaRPr lang="en-US" sz="1335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>
            <p:custDataLst>
              <p:tags r:id="rId2"/>
            </p:custDataLst>
          </p:nvPr>
        </p:nvSpPr>
        <p:spPr>
          <a:xfrm>
            <a:off x="2618900" y="3145240"/>
            <a:ext cx="179239" cy="177759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椭圆形标注 32"/>
          <p:cNvSpPr/>
          <p:nvPr>
            <p:custDataLst>
              <p:tags r:id="rId3"/>
            </p:custDataLst>
          </p:nvPr>
        </p:nvSpPr>
        <p:spPr>
          <a:xfrm flipH="1">
            <a:off x="2436378" y="2394526"/>
            <a:ext cx="720128" cy="493599"/>
          </a:xfrm>
          <a:prstGeom prst="wedgeEllipseCallout">
            <a:avLst>
              <a:gd name="adj1" fmla="val -27061"/>
              <a:gd name="adj2" fmla="val 71627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kern="0" dirty="0">
                <a:ln w="18415" cmpd="sng">
                  <a:noFill/>
                  <a:prstDash val="solid"/>
                </a:ln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en-US" b="1" kern="0" dirty="0">
              <a:ln w="18415" cmpd="sng">
                <a:noFill/>
                <a:prstDash val="solid"/>
              </a:ln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>
            <p:custDataLst>
              <p:tags r:id="rId4"/>
            </p:custDataLst>
          </p:nvPr>
        </p:nvSpPr>
        <p:spPr>
          <a:xfrm>
            <a:off x="1236653" y="3400768"/>
            <a:ext cx="2185762" cy="2747327"/>
          </a:xfrm>
          <a:custGeom>
            <a:avLst/>
            <a:gdLst>
              <a:gd name="connsiteX0" fmla="*/ 833662 w 1293018"/>
              <a:gd name="connsiteY0" fmla="*/ 0 h 2000700"/>
              <a:gd name="connsiteX1" fmla="*/ 909753 w 1293018"/>
              <a:gd name="connsiteY1" fmla="*/ 131192 h 2000700"/>
              <a:gd name="connsiteX2" fmla="*/ 1162009 w 1293018"/>
              <a:gd name="connsiteY2" fmla="*/ 131192 h 2000700"/>
              <a:gd name="connsiteX3" fmla="*/ 1293018 w 1293018"/>
              <a:gd name="connsiteY3" fmla="*/ 262201 h 2000700"/>
              <a:gd name="connsiteX4" fmla="*/ 1293018 w 1293018"/>
              <a:gd name="connsiteY4" fmla="*/ 1869691 h 2000700"/>
              <a:gd name="connsiteX5" fmla="*/ 1162009 w 1293018"/>
              <a:gd name="connsiteY5" fmla="*/ 2000700 h 2000700"/>
              <a:gd name="connsiteX6" fmla="*/ 131009 w 1293018"/>
              <a:gd name="connsiteY6" fmla="*/ 2000700 h 2000700"/>
              <a:gd name="connsiteX7" fmla="*/ 0 w 1293018"/>
              <a:gd name="connsiteY7" fmla="*/ 1869691 h 2000700"/>
              <a:gd name="connsiteX8" fmla="*/ 0 w 1293018"/>
              <a:gd name="connsiteY8" fmla="*/ 262201 h 2000700"/>
              <a:gd name="connsiteX9" fmla="*/ 131009 w 1293018"/>
              <a:gd name="connsiteY9" fmla="*/ 131192 h 2000700"/>
              <a:gd name="connsiteX10" fmla="*/ 757570 w 1293018"/>
              <a:gd name="connsiteY10" fmla="*/ 131192 h 20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r>
              <a:rPr lang="zh-CN" altLang="en-US" sz="1800" b="1" dirty="0">
                <a:solidFill>
                  <a:prstClr val="white"/>
                </a:solidFill>
                <a:cs typeface="+mn-ea"/>
                <a:sym typeface="+mn-lt"/>
              </a:rPr>
              <a:t>塑型期。</a:t>
            </a:r>
            <a:r>
              <a:rPr sz="1800" dirty="0">
                <a:solidFill>
                  <a:prstClr val="white"/>
                </a:solidFill>
                <a:cs typeface="+mn-ea"/>
                <a:sym typeface="+mn-lt"/>
              </a:rPr>
              <a:t>直播带货活动处于塑型期时，虽然直播团队成员具备明确的直播带货意识，但直播场景设置、主播话术等各个方面都处于摸索阶段。</a:t>
            </a:r>
            <a:endParaRPr sz="1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>
            <p:custDataLst>
              <p:tags r:id="rId5"/>
            </p:custDataLst>
          </p:nvPr>
        </p:nvSpPr>
        <p:spPr>
          <a:xfrm>
            <a:off x="5964160" y="3145240"/>
            <a:ext cx="179238" cy="177759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椭圆形标注 35"/>
          <p:cNvSpPr/>
          <p:nvPr>
            <p:custDataLst>
              <p:tags r:id="rId6"/>
            </p:custDataLst>
          </p:nvPr>
        </p:nvSpPr>
        <p:spPr>
          <a:xfrm flipH="1">
            <a:off x="5480373" y="2394526"/>
            <a:ext cx="720128" cy="493599"/>
          </a:xfrm>
          <a:prstGeom prst="wedgeEllipseCallout">
            <a:avLst>
              <a:gd name="adj1" fmla="val -27061"/>
              <a:gd name="adj2" fmla="val 71627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kern="0" dirty="0">
                <a:ln w="18415" cmpd="sng">
                  <a:noFill/>
                  <a:prstDash val="solid"/>
                </a:ln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en-US" b="1" kern="0" dirty="0">
              <a:ln w="18415" cmpd="sng">
                <a:noFill/>
                <a:prstDash val="solid"/>
              </a:ln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>
            <p:custDataLst>
              <p:tags r:id="rId7"/>
            </p:custDataLst>
          </p:nvPr>
        </p:nvSpPr>
        <p:spPr>
          <a:xfrm>
            <a:off x="4626325" y="3400768"/>
            <a:ext cx="2185762" cy="2747327"/>
          </a:xfrm>
          <a:custGeom>
            <a:avLst/>
            <a:gdLst>
              <a:gd name="connsiteX0" fmla="*/ 833662 w 1293018"/>
              <a:gd name="connsiteY0" fmla="*/ 0 h 2000700"/>
              <a:gd name="connsiteX1" fmla="*/ 909753 w 1293018"/>
              <a:gd name="connsiteY1" fmla="*/ 131192 h 2000700"/>
              <a:gd name="connsiteX2" fmla="*/ 1162009 w 1293018"/>
              <a:gd name="connsiteY2" fmla="*/ 131192 h 2000700"/>
              <a:gd name="connsiteX3" fmla="*/ 1293018 w 1293018"/>
              <a:gd name="connsiteY3" fmla="*/ 262201 h 2000700"/>
              <a:gd name="connsiteX4" fmla="*/ 1293018 w 1293018"/>
              <a:gd name="connsiteY4" fmla="*/ 1869691 h 2000700"/>
              <a:gd name="connsiteX5" fmla="*/ 1162009 w 1293018"/>
              <a:gd name="connsiteY5" fmla="*/ 2000700 h 2000700"/>
              <a:gd name="connsiteX6" fmla="*/ 131009 w 1293018"/>
              <a:gd name="connsiteY6" fmla="*/ 2000700 h 2000700"/>
              <a:gd name="connsiteX7" fmla="*/ 0 w 1293018"/>
              <a:gd name="connsiteY7" fmla="*/ 1869691 h 2000700"/>
              <a:gd name="connsiteX8" fmla="*/ 0 w 1293018"/>
              <a:gd name="connsiteY8" fmla="*/ 262201 h 2000700"/>
              <a:gd name="connsiteX9" fmla="*/ 131009 w 1293018"/>
              <a:gd name="connsiteY9" fmla="*/ 131192 h 2000700"/>
              <a:gd name="connsiteX10" fmla="*/ 757570 w 1293018"/>
              <a:gd name="connsiteY10" fmla="*/ 131192 h 20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close/>
              </a:path>
            </a:pathLst>
          </a:custGeom>
          <a:solidFill>
            <a:schemeClr val="accent2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r>
              <a:rPr lang="zh-CN" altLang="en-US" sz="1800" b="1">
                <a:solidFill>
                  <a:prstClr val="white"/>
                </a:solidFill>
                <a:cs typeface="+mn-ea"/>
                <a:sym typeface="+mn-lt"/>
              </a:rPr>
              <a:t>成长期。</a:t>
            </a:r>
            <a:r>
              <a:rPr lang="zh-CN" altLang="en-US" sz="1800">
                <a:solidFill>
                  <a:prstClr val="white"/>
                </a:solidFill>
                <a:cs typeface="+mn-ea"/>
                <a:sym typeface="+mn-lt"/>
              </a:rPr>
              <a:t>直播带货活动处于成长期时，直播间往往已经找到了合适的直播模式，但每场直播的成交量并不稳定。</a:t>
            </a:r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spcBef>
                <a:spcPct val="0"/>
              </a:spcBef>
            </a:pPr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spcBef>
                <a:spcPct val="0"/>
              </a:spcBef>
            </a:pPr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>
            <p:custDataLst>
              <p:tags r:id="rId8"/>
            </p:custDataLst>
          </p:nvPr>
        </p:nvSpPr>
        <p:spPr>
          <a:xfrm>
            <a:off x="9464325" y="3145240"/>
            <a:ext cx="179238" cy="177759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椭圆形标注 38"/>
          <p:cNvSpPr/>
          <p:nvPr>
            <p:custDataLst>
              <p:tags r:id="rId9"/>
            </p:custDataLst>
          </p:nvPr>
        </p:nvSpPr>
        <p:spPr>
          <a:xfrm flipH="1">
            <a:off x="8585979" y="2394526"/>
            <a:ext cx="718541" cy="493599"/>
          </a:xfrm>
          <a:prstGeom prst="wedgeEllipseCallout">
            <a:avLst>
              <a:gd name="adj1" fmla="val -27061"/>
              <a:gd name="adj2" fmla="val 71627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kern="0" dirty="0">
                <a:ln w="18415" cmpd="sng">
                  <a:noFill/>
                  <a:prstDash val="solid"/>
                </a:ln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en-US" b="1" kern="0" dirty="0">
              <a:ln w="18415" cmpd="sng">
                <a:noFill/>
                <a:prstDash val="solid"/>
              </a:ln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>
            <p:custDataLst>
              <p:tags r:id="rId10"/>
            </p:custDataLst>
          </p:nvPr>
        </p:nvSpPr>
        <p:spPr>
          <a:xfrm>
            <a:off x="8129662" y="3400768"/>
            <a:ext cx="2187717" cy="2747327"/>
          </a:xfrm>
          <a:custGeom>
            <a:avLst/>
            <a:gdLst>
              <a:gd name="connsiteX0" fmla="*/ 833662 w 1293018"/>
              <a:gd name="connsiteY0" fmla="*/ 0 h 2000700"/>
              <a:gd name="connsiteX1" fmla="*/ 909753 w 1293018"/>
              <a:gd name="connsiteY1" fmla="*/ 131192 h 2000700"/>
              <a:gd name="connsiteX2" fmla="*/ 1162009 w 1293018"/>
              <a:gd name="connsiteY2" fmla="*/ 131192 h 2000700"/>
              <a:gd name="connsiteX3" fmla="*/ 1293018 w 1293018"/>
              <a:gd name="connsiteY3" fmla="*/ 262201 h 2000700"/>
              <a:gd name="connsiteX4" fmla="*/ 1293018 w 1293018"/>
              <a:gd name="connsiteY4" fmla="*/ 1869691 h 2000700"/>
              <a:gd name="connsiteX5" fmla="*/ 1162009 w 1293018"/>
              <a:gd name="connsiteY5" fmla="*/ 2000700 h 2000700"/>
              <a:gd name="connsiteX6" fmla="*/ 131009 w 1293018"/>
              <a:gd name="connsiteY6" fmla="*/ 2000700 h 2000700"/>
              <a:gd name="connsiteX7" fmla="*/ 0 w 1293018"/>
              <a:gd name="connsiteY7" fmla="*/ 1869691 h 2000700"/>
              <a:gd name="connsiteX8" fmla="*/ 0 w 1293018"/>
              <a:gd name="connsiteY8" fmla="*/ 262201 h 2000700"/>
              <a:gd name="connsiteX9" fmla="*/ 131009 w 1293018"/>
              <a:gd name="connsiteY9" fmla="*/ 131192 h 2000700"/>
              <a:gd name="connsiteX10" fmla="*/ 757570 w 1293018"/>
              <a:gd name="connsiteY10" fmla="*/ 131192 h 20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r>
              <a:rPr lang="zh-CN" altLang="en-US" sz="1800" b="1">
                <a:solidFill>
                  <a:prstClr val="white"/>
                </a:solidFill>
                <a:cs typeface="+mn-ea"/>
                <a:sym typeface="+mn-lt"/>
              </a:rPr>
              <a:t>成熟期。</a:t>
            </a:r>
            <a:r>
              <a:rPr lang="zh-CN" altLang="en-US" sz="1800">
                <a:solidFill>
                  <a:prstClr val="white"/>
                </a:solidFill>
                <a:cs typeface="+mn-ea"/>
                <a:sym typeface="+mn-lt"/>
              </a:rPr>
              <a:t>直播带货活动处于成熟期时，直播间已经聚集起了一定数量的客户，且他们的黏性和购买力都较强。</a:t>
            </a:r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spcBef>
                <a:spcPct val="0"/>
              </a:spcBef>
            </a:pPr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spcBef>
                <a:spcPct val="0"/>
              </a:spcBef>
            </a:pPr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zh-CN" altLang="en-US"/>
              <a:t>二、不同阶段的数据分析与运营重点</a:t>
            </a:r>
            <a:endParaRPr lang="zh-CN" altLang="en-US"/>
          </a:p>
        </p:txBody>
      </p:sp>
      <p:sp>
        <p:nvSpPr>
          <p:cNvPr id="5" name="文本框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  <p:custDataLst>
              <p:tags r:id="rId13"/>
            </p:custDataLst>
          </p:nvPr>
        </p:nvSpPr>
        <p:spPr>
          <a:xfrm>
            <a:off x="988060" y="975995"/>
            <a:ext cx="9915525" cy="905510"/>
          </a:xfrm>
        </p:spPr>
        <p:txBody>
          <a:bodyPr>
            <a:normAutofit fontScale="95000" lnSpcReduction="10000"/>
          </a:bodyPr>
          <a:lstStyle/>
          <a:p>
            <a:r>
              <a:rPr lang="zh-CN" altLang="en-US">
                <a:cs typeface="+mn-ea"/>
                <a:sym typeface="+mn-lt"/>
              </a:rPr>
              <a:t>为更好地确定数据分析和运营重点，直播带货可以分为 3 个阶段。在不同的阶段，直播带货的目标不同，数据分析的重点不同，采取的运营策略和手段也不相同。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三、获取直播数据的渠道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3"/>
            </p:custDataLst>
          </p:nvPr>
        </p:nvSpPr>
        <p:spPr>
          <a:xfrm>
            <a:off x="838091" y="985097"/>
            <a:ext cx="4450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（一）通过手机端直播软件获取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154988" y="1896428"/>
            <a:ext cx="3540125" cy="4657724"/>
            <a:chOff x="8023649" y="1879633"/>
            <a:chExt cx="2900680" cy="4183651"/>
          </a:xfrm>
        </p:grpSpPr>
        <p:sp>
          <p:nvSpPr>
            <p:cNvPr id="5" name="íślíḋè-Rectangle 11"/>
            <p:cNvSpPr/>
            <p:nvPr>
              <p:custDataLst>
                <p:tags r:id="rId4"/>
              </p:custDataLst>
            </p:nvPr>
          </p:nvSpPr>
          <p:spPr>
            <a:xfrm>
              <a:off x="8115222" y="2003973"/>
              <a:ext cx="2717014" cy="4059311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íślíḋè-Arrow: Pentagon 12"/>
            <p:cNvSpPr/>
            <p:nvPr>
              <p:custDataLst>
                <p:tags r:id="rId5"/>
              </p:custDataLst>
            </p:nvPr>
          </p:nvSpPr>
          <p:spPr>
            <a:xfrm rot="5400000">
              <a:off x="8920161" y="983120"/>
              <a:ext cx="1107655" cy="290068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tIns="0" anchor="t" anchorCtr="1">
              <a:normAutofit/>
            </a:bodyPr>
            <a:lstStyle/>
            <a:p>
              <a:pPr algn="ctr"/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通过快手App获取</a:t>
              </a:r>
              <a:endParaRPr lang="zh-CN" altLang="en-US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直播数据</a:t>
              </a:r>
              <a:endParaRPr lang="zh-CN" altLang="en-US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2265" y="1877696"/>
            <a:ext cx="3540760" cy="4676775"/>
            <a:chOff x="1267261" y="1879919"/>
            <a:chExt cx="2901200" cy="4200424"/>
          </a:xfrm>
        </p:grpSpPr>
        <p:sp>
          <p:nvSpPr>
            <p:cNvPr id="21" name="íślíḋè-Rectangle 1"/>
            <p:cNvSpPr/>
            <p:nvPr>
              <p:custDataLst>
                <p:tags r:id="rId6"/>
              </p:custDataLst>
            </p:nvPr>
          </p:nvSpPr>
          <p:spPr>
            <a:xfrm>
              <a:off x="1267261" y="2003679"/>
              <a:ext cx="2900160" cy="4076664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íślíḋè-Arrow: Pentagon 2"/>
            <p:cNvSpPr/>
            <p:nvPr>
              <p:custDataLst>
                <p:tags r:id="rId7"/>
              </p:custDataLst>
            </p:nvPr>
          </p:nvSpPr>
          <p:spPr>
            <a:xfrm rot="5400000">
              <a:off x="2156068" y="991631"/>
              <a:ext cx="1124105" cy="290068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通过抖音App获取</a:t>
              </a:r>
              <a:endParaRPr lang="zh-CN" altLang="en-US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抖音平台直播数据</a:t>
              </a:r>
              <a:endParaRPr lang="zh-CN" altLang="en-US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360228" y="1896428"/>
            <a:ext cx="3540125" cy="4657724"/>
            <a:chOff x="4645584" y="1879633"/>
            <a:chExt cx="2900680" cy="4183651"/>
          </a:xfrm>
        </p:grpSpPr>
        <p:sp>
          <p:nvSpPr>
            <p:cNvPr id="24" name="íślíḋè-Rectangle 6"/>
            <p:cNvSpPr/>
            <p:nvPr>
              <p:custDataLst>
                <p:tags r:id="rId8"/>
              </p:custDataLst>
            </p:nvPr>
          </p:nvSpPr>
          <p:spPr>
            <a:xfrm>
              <a:off x="4737157" y="2003973"/>
              <a:ext cx="2717014" cy="4059311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íślíḋè-Arrow: Pentagon 7"/>
            <p:cNvSpPr/>
            <p:nvPr>
              <p:custDataLst>
                <p:tags r:id="rId9"/>
              </p:custDataLst>
            </p:nvPr>
          </p:nvSpPr>
          <p:spPr>
            <a:xfrm rot="5400000">
              <a:off x="5542096" y="983120"/>
              <a:ext cx="1107655" cy="290068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通过淘宝主播App获取</a:t>
              </a:r>
              <a:endParaRPr lang="zh-CN" altLang="en-US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直播数据</a:t>
              </a:r>
              <a:endParaRPr lang="zh-CN" altLang="en-US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389255" y="3223895"/>
            <a:ext cx="3493135" cy="31172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打开抖音 App，点击“我”选项，点击界面右上角的“更多”按钮 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，打开侧边栏，点击“抖音创作者中心”选项进入创作者中心，点击“主播中心”按钮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。此时将打开“主播中心”界面，点击右上方的“数据中心”选项，打开数据中心的“直播场次”界面，点击要查看的直播场次，然后便可在打开的“单场数据”界面中查看所选场次的直播数据。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4522470" y="3190240"/>
            <a:ext cx="3213735" cy="27546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打开淘宝主播 App，在首页的“全部工具”栏中点击“我的直播”按钮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；打开“直播列表”界面，点击要查看的直播场次；打开“实时下播数据”界面，查看选择场次的直播数据。</a:t>
            </a:r>
            <a:endParaRPr lang="en-US" altLang="zh-CN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8286750" y="3232785"/>
            <a:ext cx="3300730" cy="25939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打开快手App，点击“我”选项，然后点击右上角的“更多”按钮 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，在下方打开的面板中点击“创作者中心”选项；进入创作者中心，点击“我的数据”按钮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；打开“数据中心”界面，点击“直播分析”选项卡，在打开的界面点击要查看的直播场次，就可在打开的“当场数据”界面中查看所选场次的直播数据。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197860" y="3592195"/>
            <a:ext cx="280670" cy="236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57630" y="4438015"/>
            <a:ext cx="353060" cy="3028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455920" y="3828415"/>
            <a:ext cx="327660" cy="2819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780145" y="3886200"/>
            <a:ext cx="481965" cy="2451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708390" y="4740910"/>
            <a:ext cx="283210" cy="327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67535"/>
            <a:ext cx="3496310" cy="3745865"/>
          </a:xfrm>
        </p:spPr>
        <p:txBody>
          <a:bodyPr>
            <a:normAutofit fontScale="87500"/>
          </a:bodyPr>
          <a:lstStyle/>
          <a:p>
            <a:r>
              <a:rPr lang="zh-CN" altLang="en-US">
                <a:cs typeface="+mn-ea"/>
                <a:sym typeface="+mn-lt"/>
              </a:rPr>
              <a:t>相较于通过手机端直播软件获取数据的快捷、便利，通过 PC 端直播管理后台可以获更加丰富和全面的数据。例如，抖音直播可以通过巨量百应获取直播数据；快手直播可以通过快手直播伴侣获取直播数据；淘宝直播可以通过淘宝直播中控台获取直播数据等。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三、获取直播数据的渠道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4"/>
            </p:custDataLst>
          </p:nvPr>
        </p:nvSpPr>
        <p:spPr>
          <a:xfrm>
            <a:off x="838091" y="985097"/>
            <a:ext cx="50425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（二）通过 PC 端直播管理后台获取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81525" y="2028190"/>
            <a:ext cx="6866890" cy="3824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795" y="3429635"/>
            <a:ext cx="12212320" cy="2865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94180"/>
            <a:ext cx="10302875" cy="1562735"/>
          </a:xfrm>
        </p:spPr>
        <p:txBody>
          <a:bodyPr>
            <a:normAutofit/>
          </a:bodyPr>
          <a:lstStyle/>
          <a:p>
            <a:r>
              <a:rPr lang="zh-CN" altLang="en-US">
                <a:cs typeface="+mn-ea"/>
                <a:sym typeface="+mn-lt"/>
              </a:rPr>
              <a:t>第三方直播数据分析工具可以提供直播行业的数据，商家可以从中了解到市场行情和竞争对手的直播情况，为自身开展直播活动运营提供参考。常用的第三方直播数据分析工具有灰豚数据、飞瓜数据、蝉妈妈等。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三、获取直播数据的渠道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4"/>
            </p:custDataLst>
          </p:nvPr>
        </p:nvSpPr>
        <p:spPr>
          <a:xfrm>
            <a:off x="838091" y="985097"/>
            <a:ext cx="5669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（三）通过第三方直播数据分析工具获取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5265" y="3748405"/>
            <a:ext cx="11718290" cy="1755775"/>
            <a:chOff x="179" y="5298"/>
            <a:chExt cx="19941" cy="2988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79" y="5298"/>
              <a:ext cx="6802" cy="298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981" y="5298"/>
              <a:ext cx="6687" cy="298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3668" y="5298"/>
              <a:ext cx="6453" cy="2988"/>
            </a:xfrm>
            <a:prstGeom prst="rect">
              <a:avLst/>
            </a:prstGeom>
          </p:spPr>
        </p:pic>
      </p:grpSp>
      <p:sp>
        <p:nvSpPr>
          <p:cNvPr id="25" name="Rectangle 11"/>
          <p:cNvSpPr/>
          <p:nvPr>
            <p:custDataLst>
              <p:tags r:id="rId11"/>
            </p:custDataLst>
          </p:nvPr>
        </p:nvSpPr>
        <p:spPr bwMode="auto">
          <a:xfrm>
            <a:off x="1357595" y="5685786"/>
            <a:ext cx="1704376" cy="3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灰豚数据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10" name="Rectangle 11"/>
          <p:cNvSpPr/>
          <p:nvPr>
            <p:custDataLst>
              <p:tags r:id="rId12"/>
            </p:custDataLst>
          </p:nvPr>
        </p:nvSpPr>
        <p:spPr bwMode="auto">
          <a:xfrm>
            <a:off x="5325075" y="5685786"/>
            <a:ext cx="1704376" cy="3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蝉妈妈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11" name="Rectangle 11"/>
          <p:cNvSpPr/>
          <p:nvPr>
            <p:custDataLst>
              <p:tags r:id="rId13"/>
            </p:custDataLst>
          </p:nvPr>
        </p:nvSpPr>
        <p:spPr bwMode="auto">
          <a:xfrm>
            <a:off x="9196035" y="5685786"/>
            <a:ext cx="1704376" cy="3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8000"/>
                </a:solidFill>
                <a:latin typeface="微软雅黑" panose="020B0503020204020204" pitchFamily="34" charset="-122"/>
                <a:cs typeface="Lato Regular" charset="0"/>
                <a:sym typeface="Lato Regular" charset="0"/>
              </a:rPr>
              <a:t>飞瓜数据</a:t>
            </a:r>
            <a:endParaRPr lang="zh-CN" altLang="en-US" sz="2000">
              <a:solidFill>
                <a:srgbClr val="008000"/>
              </a:solidFill>
              <a:latin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：通过巨量百应分析直播数据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74358" y="2153052"/>
            <a:ext cx="10662100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4060" y="2153052"/>
            <a:ext cx="996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  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）打开单场直播的实时大</a:t>
            </a:r>
            <a:r>
              <a:rPr lang="zh-CN" altLang="en-US" sz="1800" dirty="0"/>
              <a:t>屏   </a:t>
            </a:r>
            <a:r>
              <a:rPr lang="zh-CN" altLang="en-US" sz="1800" dirty="0" smtClean="0"/>
              <a:t>                                                 （</a:t>
            </a:r>
            <a:r>
              <a:rPr lang="en-US" altLang="zh-CN" sz="1800" dirty="0"/>
              <a:t>2</a:t>
            </a:r>
            <a:r>
              <a:rPr lang="zh-CN" altLang="en-US" sz="1800" dirty="0"/>
              <a:t>）直播间概览</a:t>
            </a:r>
            <a:r>
              <a:rPr lang="zh-CN" altLang="en-US" sz="1800" dirty="0" smtClean="0"/>
              <a:t>数据</a:t>
            </a:r>
            <a:endParaRPr lang="zh-CN" altLang="en-US" sz="1800" dirty="0" smtClean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4060" y="1071076"/>
            <a:ext cx="3705860" cy="9048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05408" y="1093479"/>
            <a:ext cx="5006657" cy="886085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580391" y="6046655"/>
            <a:ext cx="10656067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740092" y="6046655"/>
            <a:ext cx="1049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                 （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）直播间的商品</a:t>
            </a:r>
            <a:r>
              <a:rPr lang="zh-CN" altLang="en-US" sz="1800" dirty="0"/>
              <a:t>数据       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/>
              <a:t>4</a:t>
            </a:r>
            <a:r>
              <a:rPr lang="zh-CN" altLang="en-US" sz="1800" dirty="0"/>
              <a:t>）直播间人群</a:t>
            </a:r>
            <a:r>
              <a:rPr lang="zh-CN" altLang="en-US" sz="1800" dirty="0" smtClean="0"/>
              <a:t>数据</a:t>
            </a:r>
            <a:endParaRPr lang="zh-CN" altLang="en-US" sz="1800" dirty="0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74358" y="4025720"/>
            <a:ext cx="5180011" cy="1875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286183" y="2714391"/>
            <a:ext cx="4950275" cy="3186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cs typeface="+mn-ea"/>
                <a:sym typeface="+mn-lt"/>
              </a:rPr>
              <a:t>目 录 </a:t>
            </a:r>
            <a:endParaRPr lang="zh-CN" altLang="en-US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132211" y="184832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直播复盘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5015959" y="1779807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任务一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132211" y="311422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分析直播数据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5015959" y="303769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任务二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56" y="1843973"/>
            <a:ext cx="4526777" cy="4519803"/>
          </a:xfrm>
          <a:prstGeom prst="rect">
            <a:avLst/>
          </a:prstGeom>
        </p:spPr>
      </p:pic>
      <p:sp>
        <p:nvSpPr>
          <p:cNvPr id="2" name="MH_Entry_2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127131" y="429521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综合实训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5010879" y="42186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实训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：使用蝉妈妈分析对比直播数据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35025" y="3220720"/>
            <a:ext cx="1002220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960755" y="3220720"/>
            <a:ext cx="9896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）找行业对标达人      </a:t>
            </a:r>
            <a:r>
              <a:rPr lang="en-US" altLang="zh-CN" sz="1800" dirty="0" smtClean="0"/>
              <a:t>                               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）设置带货分类条件</a:t>
            </a:r>
            <a:endParaRPr lang="zh-CN" altLang="en-US" sz="1800" dirty="0" smtClean="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5025" y="1062859"/>
            <a:ext cx="4072255" cy="20254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90268" y="1062859"/>
            <a:ext cx="4941842" cy="202546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835025" y="6267287"/>
            <a:ext cx="10022205" cy="43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960755" y="6267287"/>
            <a:ext cx="9896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          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）设置达人画像条件     </a:t>
            </a:r>
            <a:r>
              <a:rPr lang="en-US" altLang="zh-CN" sz="1800" dirty="0" smtClean="0"/>
              <a:t>                                  </a:t>
            </a:r>
            <a:r>
              <a:rPr lang="zh-CN" altLang="en-US" sz="1800" dirty="0" smtClean="0"/>
              <a:t>   </a:t>
            </a:r>
            <a:r>
              <a:rPr lang="en-US" altLang="zh-CN" sz="1800" dirty="0" smtClean="0"/>
              <a:t>   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）设置粉丝画像条件</a:t>
            </a:r>
            <a:endParaRPr lang="zh-CN" altLang="en-US" sz="1800" dirty="0" smtClean="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65617" y="4433863"/>
            <a:ext cx="2958783" cy="16724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039610" y="3845900"/>
            <a:ext cx="2947670" cy="2260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任务实战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：使用蝉妈妈分析对比直播数据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任务实施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26758" y="3192026"/>
            <a:ext cx="10760770" cy="369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886460" y="3192026"/>
            <a:ext cx="1060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                   （</a:t>
            </a:r>
            <a:r>
              <a:rPr lang="en-US" altLang="zh-CN" sz="1800" dirty="0" smtClean="0"/>
              <a:t>5</a:t>
            </a:r>
            <a:r>
              <a:rPr lang="zh-CN" altLang="en-US" sz="1800" dirty="0" smtClean="0"/>
              <a:t>）选择直播</a:t>
            </a:r>
            <a:r>
              <a:rPr lang="zh-CN" altLang="en-US" sz="1800" dirty="0"/>
              <a:t>达人  </a:t>
            </a:r>
            <a:r>
              <a:rPr lang="zh-CN" altLang="en-US" sz="1800" dirty="0" smtClean="0"/>
              <a:t>                                           （</a:t>
            </a:r>
            <a:r>
              <a:rPr lang="en-US" altLang="zh-CN" sz="1800" dirty="0" smtClean="0"/>
              <a:t>6</a:t>
            </a:r>
            <a:r>
              <a:rPr lang="zh-CN" altLang="en-US" sz="1800" dirty="0" smtClean="0"/>
              <a:t>）</a:t>
            </a:r>
            <a:r>
              <a:rPr lang="zh-CN" altLang="en-US" sz="1800" dirty="0"/>
              <a:t>对比账号近 30 天直播概览</a:t>
            </a:r>
            <a:r>
              <a:rPr lang="zh-CN" altLang="en-US" sz="1800" dirty="0" smtClean="0"/>
              <a:t>数据</a:t>
            </a:r>
            <a:endParaRPr lang="zh-CN" altLang="en-US" sz="1800" dirty="0" smtClean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1831" y="1402080"/>
            <a:ext cx="5000538" cy="1554758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584518" y="5936259"/>
            <a:ext cx="10903010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744220" y="5936258"/>
            <a:ext cx="1074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                        （</a:t>
            </a:r>
            <a:r>
              <a:rPr lang="en-US" altLang="zh-CN" sz="1800" dirty="0" smtClean="0"/>
              <a:t>7</a:t>
            </a:r>
            <a:r>
              <a:rPr lang="zh-CN" altLang="en-US" sz="1800" dirty="0" smtClean="0"/>
              <a:t>）打开单场直播数据分析</a:t>
            </a:r>
            <a:r>
              <a:rPr lang="zh-CN" altLang="en-US" sz="1800" dirty="0"/>
              <a:t>页面    </a:t>
            </a:r>
            <a:r>
              <a:rPr lang="zh-CN" altLang="en-US" sz="1800" dirty="0" smtClean="0"/>
              <a:t>                              （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）</a:t>
            </a:r>
            <a:r>
              <a:rPr lang="zh-CN" altLang="en-US" sz="1800" dirty="0"/>
              <a:t>对比账号单场直播概览</a:t>
            </a:r>
            <a:r>
              <a:rPr lang="zh-CN" altLang="en-US" sz="1800" dirty="0" smtClean="0"/>
              <a:t>数据</a:t>
            </a:r>
            <a:endParaRPr lang="zh-CN" altLang="en-US" sz="1800" dirty="0" smtClean="0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67511" y="2010812"/>
            <a:ext cx="5220017" cy="9460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4200" y="4555768"/>
            <a:ext cx="6874510" cy="11214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727781" y="4486553"/>
            <a:ext cx="3759747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/>
          <p:nvPr>
            <p:custDataLst>
              <p:tags r:id="rId1"/>
            </p:custDataLst>
          </p:nvPr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Box 25"/>
          <p:cNvSpPr txBox="1"/>
          <p:nvPr>
            <p:custDataLst>
              <p:tags r:id="rId2"/>
            </p:custDataLst>
          </p:nvPr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cs typeface="+mn-ea"/>
                <a:sym typeface="+mn-lt"/>
              </a:rPr>
              <a:t>目 录 </a:t>
            </a:r>
            <a:endParaRPr lang="zh-CN" altLang="en-US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132211" y="184832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直播复盘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5016594" y="422646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实训</a:t>
            </a:r>
            <a:endParaRPr lang="zh-CN" altLang="en-US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132211" y="311422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分析直播数据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5015959" y="303769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任务二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56" y="1843973"/>
            <a:ext cx="4526777" cy="4519803"/>
          </a:xfrm>
          <a:prstGeom prst="rect">
            <a:avLst/>
          </a:prstGeom>
        </p:spPr>
      </p:pic>
      <p:sp>
        <p:nvSpPr>
          <p:cNvPr id="10" name="MH_Entry_2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127131" y="429521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综合实训</a:t>
            </a:r>
            <a:endParaRPr lang="zh-CN" altLang="en-US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5017229" y="177965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任务一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6772106" y="444222"/>
            <a:ext cx="196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综合实训</a:t>
            </a:r>
            <a:endParaRPr lang="en-US" altLang="zh-CN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25"/>
          <p:cNvSpPr/>
          <p:nvPr/>
        </p:nvSpPr>
        <p:spPr>
          <a:xfrm flipH="1">
            <a:off x="8958725" y="413466"/>
            <a:ext cx="3229808" cy="40006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Comprehensive Training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48102" y="1108754"/>
            <a:ext cx="49237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实训一  复盘不同优惠券的直播表现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81" name="内容占位符 2"/>
          <p:cNvSpPr txBox="1"/>
          <p:nvPr/>
        </p:nvSpPr>
        <p:spPr>
          <a:xfrm>
            <a:off x="877570" y="2033270"/>
            <a:ext cx="4860925" cy="3463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cs typeface="+mn-ea"/>
                <a:sym typeface="+mn-lt"/>
              </a:rPr>
              <a:t>实训</a:t>
            </a:r>
            <a:r>
              <a:rPr lang="zh-CN" altLang="en-US" b="1" dirty="0" smtClean="0">
                <a:cs typeface="+mn-ea"/>
                <a:sym typeface="+mn-lt"/>
              </a:rPr>
              <a:t>目标：</a:t>
            </a:r>
            <a:r>
              <a:rPr lang="zh-CN" altLang="en-US" dirty="0">
                <a:cs typeface="+mn-ea"/>
                <a:sym typeface="+mn-lt"/>
              </a:rPr>
              <a:t>通过柱形图对比不同优惠券的数据表现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CN" altLang="en-US" b="1" dirty="0">
                <a:cs typeface="+mn-ea"/>
                <a:sym typeface="+mn-lt"/>
              </a:rPr>
              <a:t>实</a:t>
            </a:r>
            <a:r>
              <a:rPr lang="zh-CN" altLang="en-US" b="1" dirty="0" smtClean="0">
                <a:cs typeface="+mn-ea"/>
                <a:sym typeface="+mn-lt"/>
              </a:rPr>
              <a:t>训描述：</a:t>
            </a:r>
            <a:r>
              <a:rPr lang="zh-CN" altLang="en-US" dirty="0">
                <a:cs typeface="+mn-ea"/>
                <a:sym typeface="+mn-lt"/>
              </a:rPr>
              <a:t>打开“优惠券 .xlsx”文件，计算各优惠券的使用率，然后建立多个柱形图对比优惠券的领取量、使用量、使用率、支付件数、支付金额等指标，最后分析不同优惠券的直播表现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4222115" y="6071235"/>
            <a:ext cx="1516380" cy="366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121917" tIns="60958" rIns="121917" bIns="60958" anchor="ctr">
            <a:spAutoFit/>
          </a:bodyPr>
          <a:lstStyle>
            <a:defPPr>
              <a:defRPr lang="en-US"/>
            </a:defPPr>
            <a:lvl1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参考效果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72175" y="2545715"/>
            <a:ext cx="5593715" cy="194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72106" y="444222"/>
            <a:ext cx="196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综合实训</a:t>
            </a:r>
            <a:endParaRPr lang="en-US" altLang="zh-CN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25"/>
          <p:cNvSpPr/>
          <p:nvPr>
            <p:custDataLst>
              <p:tags r:id="rId2"/>
            </p:custDataLst>
          </p:nvPr>
        </p:nvSpPr>
        <p:spPr>
          <a:xfrm flipH="1">
            <a:off x="8958725" y="413466"/>
            <a:ext cx="3229808" cy="40006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Comprehensive Training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>
            <p:custDataLst>
              <p:tags r:id="rId3"/>
            </p:custDataLst>
          </p:nvPr>
        </p:nvSpPr>
        <p:spPr>
          <a:xfrm>
            <a:off x="1048102" y="1108754"/>
            <a:ext cx="61429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实训二  在蝉妈妈中分析对比账号的直播数据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81" name="内容占位符 2"/>
          <p:cNvSpPr txBox="1"/>
          <p:nvPr>
            <p:custDataLst>
              <p:tags r:id="rId4"/>
            </p:custDataLst>
          </p:nvPr>
        </p:nvSpPr>
        <p:spPr>
          <a:xfrm>
            <a:off x="877570" y="1891030"/>
            <a:ext cx="4382135" cy="3463290"/>
          </a:xfrm>
          <a:prstGeom prst="rect">
            <a:avLst/>
          </a:prstGeom>
        </p:spPr>
        <p:txBody>
          <a:bodyPr/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cs typeface="+mn-ea"/>
                <a:sym typeface="+mn-lt"/>
              </a:rPr>
              <a:t>实训</a:t>
            </a:r>
            <a:r>
              <a:rPr lang="zh-CN" altLang="en-US" b="1" dirty="0" smtClean="0">
                <a:cs typeface="+mn-ea"/>
                <a:sym typeface="+mn-lt"/>
              </a:rPr>
              <a:t>目标：</a:t>
            </a:r>
            <a:r>
              <a:rPr lang="zh-CN" altLang="en-US" dirty="0">
                <a:cs typeface="+mn-ea"/>
                <a:sym typeface="+mn-lt"/>
              </a:rPr>
              <a:t>分析对比账号的直播数据，找出与本账号直播数据的差异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CN" altLang="en-US" b="1" dirty="0">
                <a:cs typeface="+mn-ea"/>
                <a:sym typeface="+mn-lt"/>
              </a:rPr>
              <a:t>实</a:t>
            </a:r>
            <a:r>
              <a:rPr lang="zh-CN" altLang="en-US" b="1" dirty="0" smtClean="0">
                <a:cs typeface="+mn-ea"/>
                <a:sym typeface="+mn-lt"/>
              </a:rPr>
              <a:t>训描述：</a:t>
            </a:r>
            <a:r>
              <a:rPr lang="zh-CN" altLang="en-US" dirty="0">
                <a:cs typeface="+mn-ea"/>
                <a:sym typeface="+mn-lt"/>
              </a:rPr>
              <a:t>登录蝉妈妈，寻找行业对标达人。筛选条件为：日用百货商品分类下，粉丝量在11 万左右，以直播带货为主的达人账号（选择按场均销售额降序排列下满足筛选条件的第 1 个账号）。然后查看对比账号近 30 天的直播概览数据，并与本账号进行比较分析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9" name="Text Placeholder 4"/>
          <p:cNvSpPr txBox="1"/>
          <p:nvPr>
            <p:custDataLst>
              <p:tags r:id="rId5"/>
            </p:custDataLst>
          </p:nvPr>
        </p:nvSpPr>
        <p:spPr>
          <a:xfrm>
            <a:off x="3551555" y="6071235"/>
            <a:ext cx="1516380" cy="366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121917" tIns="60958" rIns="121917" bIns="60958" anchor="ctr">
            <a:spAutoFit/>
          </a:bodyPr>
          <a:lstStyle>
            <a:defPPr>
              <a:defRPr lang="en-US"/>
            </a:defPPr>
            <a:lvl1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参考效果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421630" y="3168650"/>
            <a:ext cx="6331585" cy="1287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698659" y="2519558"/>
            <a:ext cx="5866754" cy="916106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620998"/>
            <a:ext cx="5710129" cy="427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数据化运营管理（第2版</a:t>
            </a:r>
            <a:r>
              <a:rPr lang="en-US" alt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微课版）</a:t>
            </a:r>
            <a:endParaRPr lang="zh-CN" altLang="en-US" sz="20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364103"/>
            <a:chOff x="5903270" y="4289682"/>
            <a:chExt cx="4635189" cy="364103"/>
          </a:xfrm>
        </p:grpSpPr>
        <p:sp>
          <p:nvSpPr>
            <p:cNvPr id="7" name="TextBox 4"/>
            <p:cNvSpPr txBox="1"/>
            <p:nvPr/>
          </p:nvSpPr>
          <p:spPr>
            <a:xfrm>
              <a:off x="5903270" y="4289682"/>
              <a:ext cx="4635189" cy="361339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12713"/>
              <a:ext cx="1638608" cy="341072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" y="546712"/>
            <a:ext cx="5761775" cy="575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 bwMode="auto">
          <a:xfrm>
            <a:off x="0" y="1538870"/>
            <a:ext cx="12190413" cy="5320718"/>
          </a:xfrm>
          <a:prstGeom prst="rect">
            <a:avLst/>
          </a:prstGeom>
          <a:solidFill>
            <a:srgbClr val="3A98BC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 bwMode="auto">
          <a:xfrm flipH="1">
            <a:off x="667570" y="5525494"/>
            <a:ext cx="3790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H="1">
            <a:off x="667570" y="2481536"/>
            <a:ext cx="3790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连接符 68"/>
          <p:cNvCxnSpPr/>
          <p:nvPr/>
        </p:nvCxnSpPr>
        <p:spPr bwMode="auto">
          <a:xfrm flipH="1">
            <a:off x="667570" y="3881837"/>
            <a:ext cx="3790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hape 120"/>
          <p:cNvSpPr/>
          <p:nvPr/>
        </p:nvSpPr>
        <p:spPr>
          <a:xfrm rot="912886" flipH="1">
            <a:off x="4760597" y="2756654"/>
            <a:ext cx="2769766" cy="213031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8" name="Shape 122"/>
          <p:cNvSpPr/>
          <p:nvPr/>
        </p:nvSpPr>
        <p:spPr>
          <a:xfrm rot="20623009">
            <a:off x="5057058" y="3477618"/>
            <a:ext cx="2156665" cy="213032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21" name="Group 138"/>
          <p:cNvGrpSpPr/>
          <p:nvPr/>
        </p:nvGrpSpPr>
        <p:grpSpPr>
          <a:xfrm>
            <a:off x="4301734" y="1870023"/>
            <a:ext cx="1067036" cy="1067421"/>
            <a:chOff x="0" y="0"/>
            <a:chExt cx="1270000" cy="1270000"/>
          </a:xfrm>
        </p:grpSpPr>
        <p:sp>
          <p:nvSpPr>
            <p:cNvPr id="22" name="Shape 135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1">
                <a:hueOff val="-78595"/>
                <a:satOff val="12505"/>
                <a:lumOff val="1387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3" name="Shape 136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24" name="pasted-image.pd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0501" y="416289"/>
              <a:ext cx="468998" cy="43742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34" name="Shape 148"/>
          <p:cNvSpPr/>
          <p:nvPr/>
        </p:nvSpPr>
        <p:spPr>
          <a:xfrm>
            <a:off x="933919" y="2043712"/>
            <a:ext cx="2154156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海量图书方便查询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Shape 149"/>
          <p:cNvSpPr/>
          <p:nvPr/>
        </p:nvSpPr>
        <p:spPr>
          <a:xfrm>
            <a:off x="933920" y="3449668"/>
            <a:ext cx="1641261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免费申请样书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Shape 150"/>
          <p:cNvSpPr/>
          <p:nvPr/>
        </p:nvSpPr>
        <p:spPr>
          <a:xfrm>
            <a:off x="933920" y="5096459"/>
            <a:ext cx="1641261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下载配套资源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Shape 151"/>
          <p:cNvSpPr/>
          <p:nvPr/>
        </p:nvSpPr>
        <p:spPr>
          <a:xfrm>
            <a:off x="10070309" y="2780951"/>
            <a:ext cx="1128367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优惠购书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Shape 152"/>
          <p:cNvSpPr/>
          <p:nvPr/>
        </p:nvSpPr>
        <p:spPr>
          <a:xfrm>
            <a:off x="10070309" y="4482752"/>
            <a:ext cx="1128367" cy="41046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成为作者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Shape 162"/>
          <p:cNvSpPr/>
          <p:nvPr/>
        </p:nvSpPr>
        <p:spPr>
          <a:xfrm>
            <a:off x="9209423" y="1881441"/>
            <a:ext cx="102644" cy="3181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49" name="Shape 163"/>
          <p:cNvSpPr/>
          <p:nvPr/>
        </p:nvSpPr>
        <p:spPr>
          <a:xfrm>
            <a:off x="10901775" y="2157157"/>
            <a:ext cx="102644" cy="3181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dirty="0">
              <a:cs typeface="+mn-ea"/>
              <a:sym typeface="+mn-lt"/>
            </a:endParaRPr>
          </a:p>
        </p:txBody>
      </p:sp>
      <p:pic>
        <p:nvPicPr>
          <p:cNvPr id="50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34" y="417927"/>
            <a:ext cx="3756062" cy="9791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1" name="Shape 165"/>
          <p:cNvSpPr/>
          <p:nvPr/>
        </p:nvSpPr>
        <p:spPr>
          <a:xfrm>
            <a:off x="4732490" y="395064"/>
            <a:ext cx="6418411" cy="10248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sz="2000" dirty="0">
              <a:cs typeface="+mn-ea"/>
              <a:sym typeface="+mn-lt"/>
            </a:endParaRPr>
          </a:p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r>
              <a:rPr lang="zh-CN" altLang="en-US" sz="2000" dirty="0" smtClean="0">
                <a:cs typeface="+mn-ea"/>
                <a:sym typeface="+mn-lt"/>
              </a:rPr>
              <a:t>更多</a:t>
            </a:r>
            <a:r>
              <a:rPr lang="zh-CN" altLang="en-US" sz="2000" b="1" dirty="0" smtClean="0">
                <a:cs typeface="+mn-ea"/>
                <a:sym typeface="+mn-lt"/>
              </a:rPr>
              <a:t>样书申请和资源下载需求，请登录人邮教育社区（www.ryjiaoyu.com)</a:t>
            </a:r>
            <a:endParaRPr lang="zh-CN" altLang="en-US" sz="2000" b="1" dirty="0" smtClean="0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993783" y="2687184"/>
            <a:ext cx="1067036" cy="1067421"/>
            <a:chOff x="6933148" y="4374243"/>
            <a:chExt cx="1270001" cy="1270000"/>
          </a:xfrm>
        </p:grpSpPr>
        <p:sp>
          <p:nvSpPr>
            <p:cNvPr id="52" name="Shape 166"/>
            <p:cNvSpPr/>
            <p:nvPr/>
          </p:nvSpPr>
          <p:spPr>
            <a:xfrm>
              <a:off x="6933148" y="4374243"/>
              <a:ext cx="1270001" cy="1270000"/>
            </a:xfrm>
            <a:prstGeom prst="ellipse">
              <a:avLst/>
            </a:prstGeom>
            <a:solidFill>
              <a:schemeClr val="accent2">
                <a:hueOff val="50042"/>
                <a:satOff val="8963"/>
                <a:lumOff val="14616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3" name="Shape 167"/>
            <p:cNvSpPr/>
            <p:nvPr/>
          </p:nvSpPr>
          <p:spPr>
            <a:xfrm>
              <a:off x="7135975" y="4577069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54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1327" y="4756861"/>
              <a:ext cx="533645" cy="50476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</p:grpSp>
      <p:sp>
        <p:nvSpPr>
          <p:cNvPr id="56" name="Shape 120"/>
          <p:cNvSpPr/>
          <p:nvPr/>
        </p:nvSpPr>
        <p:spPr>
          <a:xfrm rot="1370647" flipH="1">
            <a:off x="4743942" y="4272536"/>
            <a:ext cx="2769766" cy="213031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7" name="Shape 122"/>
          <p:cNvSpPr/>
          <p:nvPr/>
        </p:nvSpPr>
        <p:spPr>
          <a:xfrm rot="21144047">
            <a:off x="5029241" y="4972887"/>
            <a:ext cx="2156665" cy="213032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9" name="Group 126"/>
          <p:cNvGrpSpPr/>
          <p:nvPr/>
        </p:nvGrpSpPr>
        <p:grpSpPr>
          <a:xfrm>
            <a:off x="4265993" y="3365308"/>
            <a:ext cx="1067036" cy="1067422"/>
            <a:chOff x="0" y="0"/>
            <a:chExt cx="1270000" cy="1270000"/>
          </a:xfrm>
        </p:grpSpPr>
        <p:sp>
          <p:nvSpPr>
            <p:cNvPr id="10" name="Shape 123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0AB79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" name="Shape 124"/>
            <p:cNvSpPr/>
            <p:nvPr/>
          </p:nvSpPr>
          <p:spPr>
            <a:xfrm>
              <a:off x="202826" y="193691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700"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88" y="373483"/>
              <a:ext cx="515823" cy="50476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60" name="TextBox 59"/>
          <p:cNvSpPr txBox="1"/>
          <p:nvPr/>
        </p:nvSpPr>
        <p:spPr>
          <a:xfrm>
            <a:off x="768691" y="2548187"/>
            <a:ext cx="3709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囊括各大品类，您想要的</a:t>
            </a:r>
            <a:r>
              <a:rPr lang="zh-CN" altLang="en-US" sz="2000" dirty="0" smtClean="0">
                <a:cs typeface="+mn-ea"/>
                <a:sym typeface="+mn-lt"/>
              </a:rPr>
              <a:t>应有尽有</a:t>
            </a:r>
            <a:endParaRPr lang="zh-CN" altLang="en-US" sz="2000" dirty="0">
              <a:cs typeface="+mn-ea"/>
              <a:sym typeface="+mn-lt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8060819" y="3233345"/>
            <a:ext cx="34079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接连接符 65"/>
          <p:cNvCxnSpPr/>
          <p:nvPr/>
        </p:nvCxnSpPr>
        <p:spPr bwMode="auto">
          <a:xfrm>
            <a:off x="7941694" y="4904147"/>
            <a:ext cx="352710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30"/>
          <p:cNvGrpSpPr/>
          <p:nvPr/>
        </p:nvGrpSpPr>
        <p:grpSpPr>
          <a:xfrm>
            <a:off x="4320247" y="4973358"/>
            <a:ext cx="1067036" cy="1067422"/>
            <a:chOff x="0" y="0"/>
            <a:chExt cx="1270000" cy="1270000"/>
          </a:xfrm>
        </p:grpSpPr>
        <p:sp>
          <p:nvSpPr>
            <p:cNvPr id="14" name="Shape 127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6">
                <a:hueOff val="-193447"/>
                <a:satOff val="3713"/>
                <a:lumOff val="11329"/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" name="Shape 128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16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88" y="376184"/>
              <a:ext cx="515823" cy="51763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17" name="Group 134"/>
          <p:cNvGrpSpPr/>
          <p:nvPr/>
        </p:nvGrpSpPr>
        <p:grpSpPr>
          <a:xfrm>
            <a:off x="6993783" y="4398850"/>
            <a:ext cx="1067036" cy="1067421"/>
            <a:chOff x="0" y="0"/>
            <a:chExt cx="1270000" cy="1270000"/>
          </a:xfrm>
        </p:grpSpPr>
        <p:sp>
          <p:nvSpPr>
            <p:cNvPr id="18" name="Shape 131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Shape 132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105" y="376184"/>
              <a:ext cx="353790" cy="51763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1" name="TextBox 70"/>
          <p:cNvSpPr txBox="1"/>
          <p:nvPr/>
        </p:nvSpPr>
        <p:spPr>
          <a:xfrm>
            <a:off x="789915" y="3947467"/>
            <a:ext cx="3709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教师免费申请样书</a:t>
            </a:r>
            <a:r>
              <a:rPr lang="zh-CN" altLang="en-US" sz="2000" dirty="0" smtClean="0">
                <a:cs typeface="+mn-ea"/>
                <a:sym typeface="+mn-lt"/>
              </a:rPr>
              <a:t>，</a:t>
            </a:r>
            <a:endParaRPr lang="en-US" altLang="zh-CN" sz="2000" dirty="0" smtClean="0">
              <a:cs typeface="+mn-ea"/>
              <a:sym typeface="+mn-lt"/>
            </a:endParaRPr>
          </a:p>
          <a:p>
            <a:r>
              <a:rPr lang="zh-CN" altLang="en-US" sz="2000" dirty="0" smtClean="0">
                <a:cs typeface="+mn-ea"/>
                <a:sym typeface="+mn-lt"/>
              </a:rPr>
              <a:t>我们</a:t>
            </a:r>
            <a:r>
              <a:rPr lang="zh-CN" altLang="en-US" sz="2000" dirty="0">
                <a:cs typeface="+mn-ea"/>
                <a:sym typeface="+mn-lt"/>
              </a:rPr>
              <a:t>将安排快递迅速送达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54175" y="5579007"/>
            <a:ext cx="4123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教学视频、</a:t>
            </a:r>
            <a:r>
              <a:rPr lang="en-US" altLang="zh-CN" sz="2000" dirty="0">
                <a:cs typeface="+mn-ea"/>
                <a:sym typeface="+mn-lt"/>
              </a:rPr>
              <a:t>PPT</a:t>
            </a:r>
            <a:r>
              <a:rPr lang="zh-CN" altLang="en-US" sz="2000" dirty="0">
                <a:cs typeface="+mn-ea"/>
                <a:sym typeface="+mn-lt"/>
              </a:rPr>
              <a:t>课件</a:t>
            </a:r>
            <a:r>
              <a:rPr lang="zh-CN" altLang="en-US" sz="2000" dirty="0" smtClean="0">
                <a:cs typeface="+mn-ea"/>
                <a:sym typeface="+mn-lt"/>
              </a:rPr>
              <a:t>、教学</a:t>
            </a:r>
            <a:r>
              <a:rPr lang="zh-CN" altLang="en-US" sz="2000" dirty="0">
                <a:cs typeface="+mn-ea"/>
                <a:sym typeface="+mn-lt"/>
              </a:rPr>
              <a:t>案例</a:t>
            </a:r>
            <a:r>
              <a:rPr lang="zh-CN" altLang="en-US" sz="2000" dirty="0" smtClean="0">
                <a:cs typeface="+mn-ea"/>
                <a:sym typeface="+mn-lt"/>
              </a:rPr>
              <a:t>、</a:t>
            </a:r>
            <a:endParaRPr lang="en-US" altLang="zh-CN" sz="2000" dirty="0" smtClean="0">
              <a:cs typeface="+mn-ea"/>
              <a:sym typeface="+mn-lt"/>
            </a:endParaRPr>
          </a:p>
          <a:p>
            <a:r>
              <a:rPr lang="zh-CN" altLang="en-US" sz="2000" dirty="0" smtClean="0">
                <a:cs typeface="+mn-ea"/>
                <a:sym typeface="+mn-lt"/>
              </a:rPr>
              <a:t>习题</a:t>
            </a:r>
            <a:r>
              <a:rPr lang="zh-CN" altLang="en-US" sz="2000" dirty="0">
                <a:cs typeface="+mn-ea"/>
                <a:sym typeface="+mn-lt"/>
              </a:rPr>
              <a:t>答案</a:t>
            </a:r>
            <a:r>
              <a:rPr lang="zh-CN" altLang="en-US" sz="2000" dirty="0" smtClean="0">
                <a:cs typeface="+mn-ea"/>
                <a:sym typeface="+mn-lt"/>
              </a:rPr>
              <a:t>、模拟</a:t>
            </a:r>
            <a:r>
              <a:rPr lang="zh-CN" altLang="en-US" sz="2000" dirty="0">
                <a:cs typeface="+mn-ea"/>
                <a:sym typeface="+mn-lt"/>
              </a:rPr>
              <a:t>试卷等丰富资源</a:t>
            </a:r>
            <a:endParaRPr lang="zh-CN" altLang="en-US" sz="2000" dirty="0">
              <a:cs typeface="+mn-ea"/>
              <a:sym typeface="+mn-lt"/>
            </a:endParaRPr>
          </a:p>
          <a:p>
            <a:r>
              <a:rPr lang="zh-CN" altLang="en-US" sz="2000" dirty="0">
                <a:cs typeface="+mn-ea"/>
                <a:sym typeface="+mn-lt"/>
              </a:rPr>
              <a:t>免费下载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18967" y="3244861"/>
            <a:ext cx="286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教师可以申请最低折扣</a:t>
            </a:r>
            <a:endParaRPr lang="zh-CN" altLang="en-US" sz="2000" dirty="0">
              <a:cs typeface="+mn-ea"/>
              <a:sym typeface="+mn-lt"/>
            </a:endParaRPr>
          </a:p>
          <a:p>
            <a:pPr algn="r"/>
            <a:r>
              <a:rPr lang="zh-CN" altLang="en-US" sz="2000" dirty="0">
                <a:cs typeface="+mn-ea"/>
                <a:sym typeface="+mn-lt"/>
              </a:rPr>
              <a:t>学生直接优惠购买图书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99504" y="4994837"/>
            <a:ext cx="3269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欢迎写文章／投稿，</a:t>
            </a:r>
            <a:r>
              <a:rPr lang="zh-CN" altLang="en-US" sz="2000" dirty="0" smtClean="0">
                <a:cs typeface="+mn-ea"/>
                <a:sym typeface="+mn-lt"/>
              </a:rPr>
              <a:t>我们</a:t>
            </a:r>
            <a:r>
              <a:rPr lang="zh-CN" altLang="en-US" sz="2000" dirty="0">
                <a:cs typeface="+mn-ea"/>
                <a:sym typeface="+mn-lt"/>
              </a:rPr>
              <a:t>强大的编辑团队将</a:t>
            </a:r>
            <a:r>
              <a:rPr lang="zh-CN" altLang="en-US" sz="2000" dirty="0" smtClean="0">
                <a:cs typeface="+mn-ea"/>
                <a:sym typeface="+mn-lt"/>
              </a:rPr>
              <a:t>为您</a:t>
            </a:r>
            <a:r>
              <a:rPr lang="zh-CN" altLang="en-US" sz="2000" dirty="0">
                <a:cs typeface="+mn-ea"/>
                <a:sym typeface="+mn-lt"/>
              </a:rPr>
              <a:t>提供专业和高效的</a:t>
            </a:r>
            <a:r>
              <a:rPr lang="zh-CN" altLang="en-US" sz="2000" dirty="0" smtClean="0">
                <a:cs typeface="+mn-ea"/>
                <a:sym typeface="+mn-lt"/>
              </a:rPr>
              <a:t>编辑</a:t>
            </a:r>
            <a:r>
              <a:rPr lang="zh-CN" altLang="en-US" sz="2000" dirty="0">
                <a:cs typeface="+mn-ea"/>
                <a:sym typeface="+mn-lt"/>
              </a:rPr>
              <a:t>出版服务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一、直播复盘的基本思路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59460" y="1609725"/>
            <a:ext cx="4505960" cy="4606290"/>
            <a:chOff x="1267781" y="1879918"/>
            <a:chExt cx="2900680" cy="4606290"/>
          </a:xfrm>
        </p:grpSpPr>
        <p:sp>
          <p:nvSpPr>
            <p:cNvPr id="21" name="íślíḋè-Rectangle 1"/>
            <p:cNvSpPr/>
            <p:nvPr>
              <p:custDataLst>
                <p:tags r:id="rId1"/>
              </p:custDataLst>
            </p:nvPr>
          </p:nvSpPr>
          <p:spPr>
            <a:xfrm>
              <a:off x="1267781" y="2003743"/>
              <a:ext cx="2899454" cy="4482465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íślíḋè-Arrow: Pentagon 2"/>
            <p:cNvSpPr/>
            <p:nvPr>
              <p:custDataLst>
                <p:tags r:id="rId2"/>
              </p:custDataLst>
            </p:nvPr>
          </p:nvSpPr>
          <p:spPr>
            <a:xfrm rot="5400000">
              <a:off x="2018033" y="1129665"/>
              <a:ext cx="1400175" cy="290068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 sz="22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（一）发现问题</a:t>
              </a:r>
              <a:endParaRPr lang="zh-CN" altLang="en-US" sz="2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89345" y="1628775"/>
            <a:ext cx="4841874" cy="4587240"/>
            <a:chOff x="4645844" y="1879918"/>
            <a:chExt cx="2901060" cy="4587609"/>
          </a:xfrm>
        </p:grpSpPr>
        <p:sp>
          <p:nvSpPr>
            <p:cNvPr id="24" name="íślíḋè-Rectangle 6"/>
            <p:cNvSpPr/>
            <p:nvPr>
              <p:custDataLst>
                <p:tags r:id="rId3"/>
              </p:custDataLst>
            </p:nvPr>
          </p:nvSpPr>
          <p:spPr>
            <a:xfrm>
              <a:off x="4645844" y="2003753"/>
              <a:ext cx="2901060" cy="4463774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íślíḋè-Arrow: Pentagon 7"/>
            <p:cNvSpPr/>
            <p:nvPr>
              <p:custDataLst>
                <p:tags r:id="rId4"/>
              </p:custDataLst>
            </p:nvPr>
          </p:nvSpPr>
          <p:spPr>
            <a:xfrm rot="5400000">
              <a:off x="5396096" y="1129665"/>
              <a:ext cx="1400175" cy="290068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 sz="22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（二）分析问题</a:t>
              </a:r>
              <a:endParaRPr lang="zh-CN" altLang="en-US" sz="2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805815" y="3105150"/>
            <a:ext cx="4457700" cy="1960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播复盘的第一步是发现直播带货活动中可能存在的问题，如回放直播录像，回顾整个直播过程，找出其中存在的问题；或者由直播团队成员凭借自身的经验和参与直播带货活动的经历，找出活动中存在的不足；又或者借助数据分析将直播带货活动中存在的问题具体化；再或者是收集来自客户、嘉宾或其他参与者的反馈和意见，从中找到存在的问题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6389370" y="3071495"/>
            <a:ext cx="4606925" cy="2473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发现直播带货活动中存在的问题后，接着就需要分析问题产生的原因，以便“对症下药”。例如，整场直播带货活动的流量主要来源于直播平台的推荐，这说明直播引流的效果较好，获得了充分的公域流量。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一、直播复盘的基本思路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59460" y="1609725"/>
            <a:ext cx="4505960" cy="4606290"/>
            <a:chOff x="1267781" y="1879918"/>
            <a:chExt cx="2900680" cy="4606290"/>
          </a:xfrm>
        </p:grpSpPr>
        <p:sp>
          <p:nvSpPr>
            <p:cNvPr id="21" name="íślíḋè-Rectangle 1"/>
            <p:cNvSpPr/>
            <p:nvPr>
              <p:custDataLst>
                <p:tags r:id="rId3"/>
              </p:custDataLst>
            </p:nvPr>
          </p:nvSpPr>
          <p:spPr>
            <a:xfrm>
              <a:off x="1267781" y="2003743"/>
              <a:ext cx="2899454" cy="4482465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íślíḋè-Arrow: Pentagon 2"/>
            <p:cNvSpPr/>
            <p:nvPr>
              <p:custDataLst>
                <p:tags r:id="rId4"/>
              </p:custDataLst>
            </p:nvPr>
          </p:nvSpPr>
          <p:spPr>
            <a:xfrm rot="5400000">
              <a:off x="2018033" y="1129665"/>
              <a:ext cx="1400175" cy="290068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 sz="22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（三）解决问题</a:t>
              </a:r>
              <a:endParaRPr lang="zh-CN" altLang="en-US" sz="2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89345" y="1628775"/>
            <a:ext cx="4841874" cy="4587240"/>
            <a:chOff x="4645844" y="1879918"/>
            <a:chExt cx="2901060" cy="4587609"/>
          </a:xfrm>
        </p:grpSpPr>
        <p:sp>
          <p:nvSpPr>
            <p:cNvPr id="24" name="íślíḋè-Rectangle 6"/>
            <p:cNvSpPr/>
            <p:nvPr>
              <p:custDataLst>
                <p:tags r:id="rId5"/>
              </p:custDataLst>
            </p:nvPr>
          </p:nvSpPr>
          <p:spPr>
            <a:xfrm>
              <a:off x="4645844" y="2003753"/>
              <a:ext cx="2901060" cy="4463774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íślíḋè-Arrow: Pentagon 7"/>
            <p:cNvSpPr/>
            <p:nvPr>
              <p:custDataLst>
                <p:tags r:id="rId6"/>
              </p:custDataLst>
            </p:nvPr>
          </p:nvSpPr>
          <p:spPr>
            <a:xfrm rot="5400000">
              <a:off x="5396096" y="1129665"/>
              <a:ext cx="1400175" cy="290068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 sz="22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（四）调整执行</a:t>
              </a:r>
              <a:endParaRPr lang="zh-CN" altLang="en-US" sz="2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805815" y="3105150"/>
            <a:ext cx="4457700" cy="1960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找到问题出现的原因后，就可以有针对性地提出解决问题的方案。例如，场景设置不合理，就可以调整直播间的场景布置，如调整商品和装饰品的摆放位置，调整直播间的背景等；商品不具有吸引力，就可以考虑下调价格，突出商品卖点等；主播经验欠缺，就可以提升主播的讲解能力、应变能力、话术表达的感染力，甚至更换主播等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389370" y="3071495"/>
            <a:ext cx="4606925" cy="2473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复盘是为下一场直播活动提供参考，在发现问题、分析问题并找到解决方案后，就需要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按照制订的策略调整下一场直播活动，并在活动中按预期要求来执行，一方面可以检验方案是否有效，另一方面也可以在活动后优化解决方案。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二、常见的复盘内容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838091" y="1113367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（一）直播设备运行状态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48640" y="1573742"/>
            <a:ext cx="4115435" cy="4894580"/>
          </a:xfrm>
        </p:spPr>
        <p:txBody>
          <a:bodyPr>
            <a:normAutofit fontScale="90000" lnSpcReduction="10000"/>
          </a:bodyPr>
          <a:lstStyle/>
          <a:p>
            <a:r>
              <a:rPr lang="zh-CN" altLang="en-US" dirty="0">
                <a:cs typeface="+mn-ea"/>
                <a:sym typeface="+mn-lt"/>
              </a:rPr>
              <a:t>直播带货活动可能会用到许多设备，如计算机、摄像机、补光灯等。直播设备对直播的重要性不言而喻，如果直播设备在直播过程中产生故障，就会影响客户的观看体验，进而影响直播质量和效果。因此，直播团队在直播前，务必检查各直播设备的运行状态，对产生故障的直播设备，无法支撑直播的设备进行及时更换、升级；在直播复盘时，也需要检查是否存在问题设备，在下一场直播开始前进行修理、调整或更换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24755" y="2340610"/>
            <a:ext cx="6543040" cy="326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二、常见的复盘内容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838091" y="1113367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（二）主播状态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999490" y="2172335"/>
            <a:ext cx="10190480" cy="2760345"/>
          </a:xfrm>
        </p:spPr>
        <p:txBody>
          <a:bodyPr>
            <a:normAutofit/>
          </a:bodyPr>
          <a:lstStyle/>
          <a:p>
            <a:r>
              <a:rPr lang="zh-CN" altLang="en-US">
                <a:cs typeface="+mn-ea"/>
                <a:sym typeface="+mn-lt"/>
              </a:rPr>
              <a:t>主播是直面客户的第一人，主播直播时的状态、临场发挥情况等会对直播质量和效果产生直接影响。如果主播专业性不强或状态不佳，则可能出现掌控不好直播间节奏、客户提出专业问题时无法准确回答、商品介绍缺乏吸引力等一系列问题。在直播复盘时，应当“由外而内”观察主播的状态，如妆容、衣着、话术、专业度、注意力、亲和力、互动性等。如果主播状态存在问题，就需要及时改正，避免在以后的直播中出现同样问题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5695950"/>
            <a:ext cx="12190413" cy="11636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1602105"/>
            <a:ext cx="10378440" cy="996315"/>
          </a:xfrm>
        </p:spPr>
        <p:txBody>
          <a:bodyPr>
            <a:normAutofit/>
          </a:bodyPr>
          <a:lstStyle/>
          <a:p>
            <a:r>
              <a:rPr sz="2000"/>
              <a:t>直播的过程是直播团队所有成员配合协作的过程，直播复盘时也应当分析整个直播团队的工作是否执行到位。</a:t>
            </a:r>
            <a:endParaRPr sz="2000"/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838091" y="1113367"/>
            <a:ext cx="2926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latin typeface="+mn-ea"/>
              </a:rPr>
              <a:t>（三）团队配合情况</a:t>
            </a:r>
            <a:endParaRPr lang="zh-CN" altLang="en-US">
              <a:solidFill>
                <a:srgbClr val="E5450F"/>
              </a:solidFill>
              <a:latin typeface="+mn-ea"/>
            </a:endParaRPr>
          </a:p>
        </p:txBody>
      </p:sp>
      <p:grpSp>
        <p:nvGrpSpPr>
          <p:cNvPr id="48" name="组合 4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2745246" y="2738918"/>
            <a:ext cx="1996703" cy="895296"/>
            <a:chOff x="2707931" y="3719285"/>
            <a:chExt cx="2319068" cy="1039840"/>
          </a:xfrm>
        </p:grpSpPr>
        <p:sp>
          <p:nvSpPr>
            <p:cNvPr id="49" name="Freeform 6"/>
            <p:cNvSpPr/>
            <p:nvPr>
              <p:custDataLst>
                <p:tags r:id="rId3"/>
              </p:custDataLst>
            </p:nvPr>
          </p:nvSpPr>
          <p:spPr bwMode="auto">
            <a:xfrm>
              <a:off x="2707931" y="3719285"/>
              <a:ext cx="2319068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10" tIns="45705" rIns="91410" bIns="45705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3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529694" y="3963017"/>
              <a:ext cx="675545" cy="55237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39" y="2"/>
                </a:cxn>
                <a:cxn ang="0">
                  <a:pos x="210" y="15"/>
                </a:cxn>
                <a:cxn ang="0">
                  <a:pos x="74" y="149"/>
                </a:cxn>
                <a:cxn ang="0">
                  <a:pos x="69" y="154"/>
                </a:cxn>
                <a:cxn ang="0">
                  <a:pos x="65" y="165"/>
                </a:cxn>
                <a:cxn ang="0">
                  <a:pos x="65" y="178"/>
                </a:cxn>
                <a:cxn ang="0">
                  <a:pos x="69" y="189"/>
                </a:cxn>
                <a:cxn ang="0">
                  <a:pos x="167" y="288"/>
                </a:cxn>
                <a:cxn ang="0">
                  <a:pos x="172" y="292"/>
                </a:cxn>
                <a:cxn ang="0">
                  <a:pos x="183" y="297"/>
                </a:cxn>
                <a:cxn ang="0">
                  <a:pos x="196" y="297"/>
                </a:cxn>
                <a:cxn ang="0">
                  <a:pos x="208" y="292"/>
                </a:cxn>
                <a:cxn ang="0">
                  <a:pos x="339" y="162"/>
                </a:cxn>
                <a:cxn ang="0">
                  <a:pos x="348" y="151"/>
                </a:cxn>
                <a:cxn ang="0">
                  <a:pos x="359" y="122"/>
                </a:cxn>
                <a:cxn ang="0">
                  <a:pos x="361" y="33"/>
                </a:cxn>
                <a:cxn ang="0">
                  <a:pos x="361" y="26"/>
                </a:cxn>
                <a:cxn ang="0">
                  <a:pos x="355" y="15"/>
                </a:cxn>
                <a:cxn ang="0">
                  <a:pos x="346" y="6"/>
                </a:cxn>
                <a:cxn ang="0">
                  <a:pos x="335" y="2"/>
                </a:cxn>
                <a:cxn ang="0">
                  <a:pos x="330" y="0"/>
                </a:cxn>
                <a:cxn ang="0">
                  <a:pos x="286" y="107"/>
                </a:cxn>
                <a:cxn ang="0">
                  <a:pos x="274" y="105"/>
                </a:cxn>
                <a:cxn ang="0">
                  <a:pos x="263" y="98"/>
                </a:cxn>
                <a:cxn ang="0">
                  <a:pos x="257" y="87"/>
                </a:cxn>
                <a:cxn ang="0">
                  <a:pos x="254" y="74"/>
                </a:cxn>
                <a:cxn ang="0">
                  <a:pos x="256" y="69"/>
                </a:cxn>
                <a:cxn ang="0">
                  <a:pos x="259" y="58"/>
                </a:cxn>
                <a:cxn ang="0">
                  <a:pos x="268" y="49"/>
                </a:cxn>
                <a:cxn ang="0">
                  <a:pos x="279" y="44"/>
                </a:cxn>
                <a:cxn ang="0">
                  <a:pos x="286" y="44"/>
                </a:cxn>
                <a:cxn ang="0">
                  <a:pos x="299" y="45"/>
                </a:cxn>
                <a:cxn ang="0">
                  <a:pos x="308" y="53"/>
                </a:cxn>
                <a:cxn ang="0">
                  <a:pos x="315" y="64"/>
                </a:cxn>
                <a:cxn ang="0">
                  <a:pos x="319" y="74"/>
                </a:cxn>
                <a:cxn ang="0">
                  <a:pos x="317" y="82"/>
                </a:cxn>
                <a:cxn ang="0">
                  <a:pos x="314" y="93"/>
                </a:cxn>
                <a:cxn ang="0">
                  <a:pos x="304" y="102"/>
                </a:cxn>
                <a:cxn ang="0">
                  <a:pos x="292" y="107"/>
                </a:cxn>
                <a:cxn ang="0">
                  <a:pos x="286" y="107"/>
                </a:cxn>
                <a:cxn ang="0">
                  <a:pos x="141" y="294"/>
                </a:cxn>
                <a:cxn ang="0">
                  <a:pos x="130" y="297"/>
                </a:cxn>
                <a:cxn ang="0">
                  <a:pos x="112" y="294"/>
                </a:cxn>
                <a:cxn ang="0">
                  <a:pos x="9" y="194"/>
                </a:cxn>
                <a:cxn ang="0">
                  <a:pos x="5" y="189"/>
                </a:cxn>
                <a:cxn ang="0">
                  <a:pos x="0" y="178"/>
                </a:cxn>
                <a:cxn ang="0">
                  <a:pos x="0" y="165"/>
                </a:cxn>
                <a:cxn ang="0">
                  <a:pos x="5" y="154"/>
                </a:cxn>
                <a:cxn ang="0">
                  <a:pos x="136" y="24"/>
                </a:cxn>
                <a:cxn ang="0">
                  <a:pos x="147" y="15"/>
                </a:cxn>
                <a:cxn ang="0">
                  <a:pos x="176" y="2"/>
                </a:cxn>
                <a:cxn ang="0">
                  <a:pos x="27" y="163"/>
                </a:cxn>
                <a:cxn ang="0">
                  <a:pos x="23" y="167"/>
                </a:cxn>
                <a:cxn ang="0">
                  <a:pos x="23" y="176"/>
                </a:cxn>
                <a:cxn ang="0">
                  <a:pos x="27" y="180"/>
                </a:cxn>
              </a:cxnLst>
              <a:rect l="0" t="0" r="r" b="b"/>
              <a:pathLst>
                <a:path w="361" h="297">
                  <a:moveTo>
                    <a:pt x="330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39" y="2"/>
                  </a:lnTo>
                  <a:lnTo>
                    <a:pt x="225" y="7"/>
                  </a:lnTo>
                  <a:lnTo>
                    <a:pt x="210" y="15"/>
                  </a:lnTo>
                  <a:lnTo>
                    <a:pt x="199" y="24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9" y="154"/>
                  </a:lnTo>
                  <a:lnTo>
                    <a:pt x="67" y="160"/>
                  </a:lnTo>
                  <a:lnTo>
                    <a:pt x="65" y="165"/>
                  </a:lnTo>
                  <a:lnTo>
                    <a:pt x="63" y="172"/>
                  </a:lnTo>
                  <a:lnTo>
                    <a:pt x="65" y="178"/>
                  </a:lnTo>
                  <a:lnTo>
                    <a:pt x="67" y="183"/>
                  </a:lnTo>
                  <a:lnTo>
                    <a:pt x="69" y="189"/>
                  </a:lnTo>
                  <a:lnTo>
                    <a:pt x="74" y="194"/>
                  </a:lnTo>
                  <a:lnTo>
                    <a:pt x="167" y="288"/>
                  </a:lnTo>
                  <a:lnTo>
                    <a:pt x="167" y="288"/>
                  </a:lnTo>
                  <a:lnTo>
                    <a:pt x="172" y="292"/>
                  </a:lnTo>
                  <a:lnTo>
                    <a:pt x="178" y="296"/>
                  </a:lnTo>
                  <a:lnTo>
                    <a:pt x="183" y="297"/>
                  </a:lnTo>
                  <a:lnTo>
                    <a:pt x="190" y="297"/>
                  </a:lnTo>
                  <a:lnTo>
                    <a:pt x="196" y="297"/>
                  </a:lnTo>
                  <a:lnTo>
                    <a:pt x="201" y="296"/>
                  </a:lnTo>
                  <a:lnTo>
                    <a:pt x="208" y="292"/>
                  </a:lnTo>
                  <a:lnTo>
                    <a:pt x="212" y="288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48" y="151"/>
                  </a:lnTo>
                  <a:lnTo>
                    <a:pt x="355" y="136"/>
                  </a:lnTo>
                  <a:lnTo>
                    <a:pt x="359" y="122"/>
                  </a:lnTo>
                  <a:lnTo>
                    <a:pt x="361" y="107"/>
                  </a:lnTo>
                  <a:lnTo>
                    <a:pt x="361" y="33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59" y="20"/>
                  </a:lnTo>
                  <a:lnTo>
                    <a:pt x="355" y="15"/>
                  </a:lnTo>
                  <a:lnTo>
                    <a:pt x="352" y="9"/>
                  </a:lnTo>
                  <a:lnTo>
                    <a:pt x="346" y="6"/>
                  </a:lnTo>
                  <a:lnTo>
                    <a:pt x="341" y="4"/>
                  </a:lnTo>
                  <a:lnTo>
                    <a:pt x="335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286" y="107"/>
                  </a:moveTo>
                  <a:lnTo>
                    <a:pt x="286" y="107"/>
                  </a:lnTo>
                  <a:lnTo>
                    <a:pt x="279" y="107"/>
                  </a:lnTo>
                  <a:lnTo>
                    <a:pt x="274" y="105"/>
                  </a:lnTo>
                  <a:lnTo>
                    <a:pt x="268" y="102"/>
                  </a:lnTo>
                  <a:lnTo>
                    <a:pt x="263" y="98"/>
                  </a:lnTo>
                  <a:lnTo>
                    <a:pt x="259" y="93"/>
                  </a:lnTo>
                  <a:lnTo>
                    <a:pt x="257" y="87"/>
                  </a:lnTo>
                  <a:lnTo>
                    <a:pt x="256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6" y="69"/>
                  </a:lnTo>
                  <a:lnTo>
                    <a:pt x="257" y="64"/>
                  </a:lnTo>
                  <a:lnTo>
                    <a:pt x="259" y="58"/>
                  </a:lnTo>
                  <a:lnTo>
                    <a:pt x="263" y="53"/>
                  </a:lnTo>
                  <a:lnTo>
                    <a:pt x="268" y="49"/>
                  </a:lnTo>
                  <a:lnTo>
                    <a:pt x="274" y="45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9" y="45"/>
                  </a:lnTo>
                  <a:lnTo>
                    <a:pt x="304" y="49"/>
                  </a:lnTo>
                  <a:lnTo>
                    <a:pt x="308" y="53"/>
                  </a:lnTo>
                  <a:lnTo>
                    <a:pt x="314" y="58"/>
                  </a:lnTo>
                  <a:lnTo>
                    <a:pt x="315" y="64"/>
                  </a:lnTo>
                  <a:lnTo>
                    <a:pt x="317" y="69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17" y="82"/>
                  </a:lnTo>
                  <a:lnTo>
                    <a:pt x="315" y="87"/>
                  </a:lnTo>
                  <a:lnTo>
                    <a:pt x="314" y="93"/>
                  </a:lnTo>
                  <a:lnTo>
                    <a:pt x="308" y="98"/>
                  </a:lnTo>
                  <a:lnTo>
                    <a:pt x="304" y="102"/>
                  </a:lnTo>
                  <a:lnTo>
                    <a:pt x="299" y="105"/>
                  </a:lnTo>
                  <a:lnTo>
                    <a:pt x="292" y="107"/>
                  </a:lnTo>
                  <a:lnTo>
                    <a:pt x="286" y="107"/>
                  </a:lnTo>
                  <a:lnTo>
                    <a:pt x="286" y="107"/>
                  </a:lnTo>
                  <a:close/>
                  <a:moveTo>
                    <a:pt x="27" y="180"/>
                  </a:moveTo>
                  <a:lnTo>
                    <a:pt x="141" y="294"/>
                  </a:lnTo>
                  <a:lnTo>
                    <a:pt x="141" y="294"/>
                  </a:lnTo>
                  <a:lnTo>
                    <a:pt x="130" y="297"/>
                  </a:lnTo>
                  <a:lnTo>
                    <a:pt x="121" y="297"/>
                  </a:lnTo>
                  <a:lnTo>
                    <a:pt x="112" y="294"/>
                  </a:lnTo>
                  <a:lnTo>
                    <a:pt x="103" y="28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5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5" y="154"/>
                  </a:lnTo>
                  <a:lnTo>
                    <a:pt x="9" y="14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47" y="15"/>
                  </a:lnTo>
                  <a:lnTo>
                    <a:pt x="161" y="7"/>
                  </a:lnTo>
                  <a:lnTo>
                    <a:pt x="176" y="2"/>
                  </a:lnTo>
                  <a:lnTo>
                    <a:pt x="190" y="0"/>
                  </a:lnTo>
                  <a:lnTo>
                    <a:pt x="27" y="163"/>
                  </a:lnTo>
                  <a:lnTo>
                    <a:pt x="27" y="163"/>
                  </a:lnTo>
                  <a:lnTo>
                    <a:pt x="23" y="167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7" y="180"/>
                  </a:lnTo>
                  <a:lnTo>
                    <a:pt x="2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880" tIns="60940" rIns="121880" bIns="60940" numCol="1" anchor="t" anchorCtr="0" compatLnSpc="1"/>
            <a:lstStyle/>
            <a:p>
              <a:pPr defTabSz="609600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5046750" y="2738918"/>
            <a:ext cx="1994895" cy="895296"/>
            <a:chOff x="5027001" y="3719285"/>
            <a:chExt cx="2316969" cy="1039840"/>
          </a:xfrm>
        </p:grpSpPr>
        <p:sp>
          <p:nvSpPr>
            <p:cNvPr id="52" name="Freeform 7"/>
            <p:cNvSpPr/>
            <p:nvPr>
              <p:custDataLst>
                <p:tags r:id="rId5"/>
              </p:custDataLst>
            </p:nvPr>
          </p:nvSpPr>
          <p:spPr bwMode="auto">
            <a:xfrm>
              <a:off x="5027001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10" tIns="45705" rIns="91410" bIns="45705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3" name="Group 77"/>
            <p:cNvGrpSpPr/>
            <p:nvPr/>
          </p:nvGrpSpPr>
          <p:grpSpPr>
            <a:xfrm>
              <a:off x="5869058" y="3989143"/>
              <a:ext cx="653147" cy="500124"/>
              <a:chOff x="5552261" y="1554043"/>
              <a:chExt cx="363359" cy="278229"/>
            </a:xfrm>
            <a:solidFill>
              <a:schemeClr val="bg1"/>
            </a:solidFill>
          </p:grpSpPr>
          <p:sp>
            <p:nvSpPr>
              <p:cNvPr id="54" name="Freeform 96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609600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97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609600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9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609600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7" name="组合 56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7468368" y="2738918"/>
            <a:ext cx="1994895" cy="895296"/>
            <a:chOff x="7343970" y="3719285"/>
            <a:chExt cx="2316969" cy="1039840"/>
          </a:xfrm>
        </p:grpSpPr>
        <p:sp>
          <p:nvSpPr>
            <p:cNvPr id="58" name="Freeform 8"/>
            <p:cNvSpPr/>
            <p:nvPr>
              <p:custDataLst>
                <p:tags r:id="rId9"/>
              </p:custDataLst>
            </p:nvPr>
          </p:nvSpPr>
          <p:spPr bwMode="auto">
            <a:xfrm>
              <a:off x="7343970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10" tIns="45705" rIns="91410" bIns="45705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9" name="Freeform 104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8213200" y="3925693"/>
              <a:ext cx="578504" cy="563577"/>
            </a:xfrm>
            <a:custGeom>
              <a:avLst/>
              <a:gdLst/>
              <a:ahLst/>
              <a:cxnLst>
                <a:cxn ang="0">
                  <a:pos x="243" y="45"/>
                </a:cxn>
                <a:cxn ang="0">
                  <a:pos x="243" y="20"/>
                </a:cxn>
                <a:cxn ang="0">
                  <a:pos x="238" y="6"/>
                </a:cxn>
                <a:cxn ang="0">
                  <a:pos x="221" y="0"/>
                </a:cxn>
                <a:cxn ang="0">
                  <a:pos x="214" y="2"/>
                </a:cxn>
                <a:cxn ang="0">
                  <a:pos x="203" y="13"/>
                </a:cxn>
                <a:cxn ang="0">
                  <a:pos x="202" y="45"/>
                </a:cxn>
                <a:cxn ang="0">
                  <a:pos x="109" y="20"/>
                </a:cxn>
                <a:cxn ang="0">
                  <a:pos x="107" y="13"/>
                </a:cxn>
                <a:cxn ang="0">
                  <a:pos x="96" y="2"/>
                </a:cxn>
                <a:cxn ang="0">
                  <a:pos x="87" y="0"/>
                </a:cxn>
                <a:cxn ang="0">
                  <a:pos x="73" y="6"/>
                </a:cxn>
                <a:cxn ang="0">
                  <a:pos x="67" y="20"/>
                </a:cxn>
                <a:cxn ang="0">
                  <a:pos x="17" y="45"/>
                </a:cxn>
                <a:cxn ang="0">
                  <a:pos x="9" y="47"/>
                </a:cxn>
                <a:cxn ang="0">
                  <a:pos x="2" y="54"/>
                </a:cxn>
                <a:cxn ang="0">
                  <a:pos x="0" y="287"/>
                </a:cxn>
                <a:cxn ang="0">
                  <a:pos x="2" y="292"/>
                </a:cxn>
                <a:cxn ang="0">
                  <a:pos x="9" y="301"/>
                </a:cxn>
                <a:cxn ang="0">
                  <a:pos x="294" y="301"/>
                </a:cxn>
                <a:cxn ang="0">
                  <a:pos x="301" y="301"/>
                </a:cxn>
                <a:cxn ang="0">
                  <a:pos x="308" y="292"/>
                </a:cxn>
                <a:cxn ang="0">
                  <a:pos x="310" y="62"/>
                </a:cxn>
                <a:cxn ang="0">
                  <a:pos x="308" y="54"/>
                </a:cxn>
                <a:cxn ang="0">
                  <a:pos x="301" y="47"/>
                </a:cxn>
                <a:cxn ang="0">
                  <a:pos x="294" y="45"/>
                </a:cxn>
                <a:cxn ang="0">
                  <a:pos x="145" y="156"/>
                </a:cxn>
                <a:cxn ang="0">
                  <a:pos x="96" y="114"/>
                </a:cxn>
                <a:cxn ang="0">
                  <a:pos x="165" y="114"/>
                </a:cxn>
                <a:cxn ang="0">
                  <a:pos x="214" y="156"/>
                </a:cxn>
                <a:cxn ang="0">
                  <a:pos x="165" y="114"/>
                </a:cxn>
                <a:cxn ang="0">
                  <a:pos x="75" y="156"/>
                </a:cxn>
                <a:cxn ang="0">
                  <a:pos x="31" y="114"/>
                </a:cxn>
                <a:cxn ang="0">
                  <a:pos x="75" y="178"/>
                </a:cxn>
                <a:cxn ang="0">
                  <a:pos x="31" y="209"/>
                </a:cxn>
                <a:cxn ang="0">
                  <a:pos x="75" y="178"/>
                </a:cxn>
                <a:cxn ang="0">
                  <a:pos x="145" y="178"/>
                </a:cxn>
                <a:cxn ang="0">
                  <a:pos x="96" y="209"/>
                </a:cxn>
                <a:cxn ang="0">
                  <a:pos x="145" y="229"/>
                </a:cxn>
                <a:cxn ang="0">
                  <a:pos x="96" y="270"/>
                </a:cxn>
                <a:cxn ang="0">
                  <a:pos x="145" y="229"/>
                </a:cxn>
                <a:cxn ang="0">
                  <a:pos x="214" y="229"/>
                </a:cxn>
                <a:cxn ang="0">
                  <a:pos x="165" y="270"/>
                </a:cxn>
                <a:cxn ang="0">
                  <a:pos x="165" y="209"/>
                </a:cxn>
                <a:cxn ang="0">
                  <a:pos x="214" y="178"/>
                </a:cxn>
                <a:cxn ang="0">
                  <a:pos x="165" y="209"/>
                </a:cxn>
                <a:cxn ang="0">
                  <a:pos x="279" y="178"/>
                </a:cxn>
                <a:cxn ang="0">
                  <a:pos x="236" y="209"/>
                </a:cxn>
                <a:cxn ang="0">
                  <a:pos x="236" y="156"/>
                </a:cxn>
                <a:cxn ang="0">
                  <a:pos x="279" y="114"/>
                </a:cxn>
                <a:cxn ang="0">
                  <a:pos x="236" y="156"/>
                </a:cxn>
                <a:cxn ang="0">
                  <a:pos x="75" y="229"/>
                </a:cxn>
                <a:cxn ang="0">
                  <a:pos x="31" y="270"/>
                </a:cxn>
                <a:cxn ang="0">
                  <a:pos x="236" y="270"/>
                </a:cxn>
                <a:cxn ang="0">
                  <a:pos x="279" y="229"/>
                </a:cxn>
                <a:cxn ang="0">
                  <a:pos x="236" y="270"/>
                </a:cxn>
              </a:cxnLst>
              <a:rect l="0" t="0" r="r" b="b"/>
              <a:pathLst>
                <a:path w="310" h="301">
                  <a:moveTo>
                    <a:pt x="294" y="45"/>
                  </a:moveTo>
                  <a:lnTo>
                    <a:pt x="243" y="45"/>
                  </a:lnTo>
                  <a:lnTo>
                    <a:pt x="243" y="20"/>
                  </a:lnTo>
                  <a:lnTo>
                    <a:pt x="243" y="20"/>
                  </a:lnTo>
                  <a:lnTo>
                    <a:pt x="241" y="13"/>
                  </a:lnTo>
                  <a:lnTo>
                    <a:pt x="238" y="6"/>
                  </a:lnTo>
                  <a:lnTo>
                    <a:pt x="231" y="2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4" y="2"/>
                  </a:lnTo>
                  <a:lnTo>
                    <a:pt x="207" y="6"/>
                  </a:lnTo>
                  <a:lnTo>
                    <a:pt x="203" y="13"/>
                  </a:lnTo>
                  <a:lnTo>
                    <a:pt x="202" y="20"/>
                  </a:lnTo>
                  <a:lnTo>
                    <a:pt x="202" y="45"/>
                  </a:lnTo>
                  <a:lnTo>
                    <a:pt x="109" y="4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7" y="13"/>
                  </a:lnTo>
                  <a:lnTo>
                    <a:pt x="102" y="6"/>
                  </a:lnTo>
                  <a:lnTo>
                    <a:pt x="96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0" y="2"/>
                  </a:lnTo>
                  <a:lnTo>
                    <a:pt x="73" y="6"/>
                  </a:lnTo>
                  <a:lnTo>
                    <a:pt x="69" y="13"/>
                  </a:lnTo>
                  <a:lnTo>
                    <a:pt x="67" y="20"/>
                  </a:lnTo>
                  <a:lnTo>
                    <a:pt x="67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9" y="47"/>
                  </a:lnTo>
                  <a:lnTo>
                    <a:pt x="4" y="51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2" y="292"/>
                  </a:lnTo>
                  <a:lnTo>
                    <a:pt x="4" y="297"/>
                  </a:lnTo>
                  <a:lnTo>
                    <a:pt x="9" y="301"/>
                  </a:lnTo>
                  <a:lnTo>
                    <a:pt x="17" y="301"/>
                  </a:lnTo>
                  <a:lnTo>
                    <a:pt x="294" y="301"/>
                  </a:lnTo>
                  <a:lnTo>
                    <a:pt x="294" y="301"/>
                  </a:lnTo>
                  <a:lnTo>
                    <a:pt x="301" y="301"/>
                  </a:lnTo>
                  <a:lnTo>
                    <a:pt x="305" y="297"/>
                  </a:lnTo>
                  <a:lnTo>
                    <a:pt x="308" y="292"/>
                  </a:lnTo>
                  <a:lnTo>
                    <a:pt x="310" y="28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08" y="54"/>
                  </a:lnTo>
                  <a:lnTo>
                    <a:pt x="305" y="51"/>
                  </a:lnTo>
                  <a:lnTo>
                    <a:pt x="301" y="47"/>
                  </a:lnTo>
                  <a:lnTo>
                    <a:pt x="294" y="45"/>
                  </a:lnTo>
                  <a:lnTo>
                    <a:pt x="294" y="45"/>
                  </a:lnTo>
                  <a:close/>
                  <a:moveTo>
                    <a:pt x="145" y="114"/>
                  </a:moveTo>
                  <a:lnTo>
                    <a:pt x="145" y="156"/>
                  </a:lnTo>
                  <a:lnTo>
                    <a:pt x="96" y="156"/>
                  </a:lnTo>
                  <a:lnTo>
                    <a:pt x="96" y="114"/>
                  </a:lnTo>
                  <a:lnTo>
                    <a:pt x="145" y="114"/>
                  </a:lnTo>
                  <a:close/>
                  <a:moveTo>
                    <a:pt x="165" y="114"/>
                  </a:moveTo>
                  <a:lnTo>
                    <a:pt x="214" y="114"/>
                  </a:lnTo>
                  <a:lnTo>
                    <a:pt x="214" y="156"/>
                  </a:lnTo>
                  <a:lnTo>
                    <a:pt x="165" y="156"/>
                  </a:lnTo>
                  <a:lnTo>
                    <a:pt x="165" y="114"/>
                  </a:lnTo>
                  <a:close/>
                  <a:moveTo>
                    <a:pt x="75" y="114"/>
                  </a:moveTo>
                  <a:lnTo>
                    <a:pt x="75" y="156"/>
                  </a:lnTo>
                  <a:lnTo>
                    <a:pt x="31" y="156"/>
                  </a:lnTo>
                  <a:lnTo>
                    <a:pt x="31" y="114"/>
                  </a:lnTo>
                  <a:lnTo>
                    <a:pt x="75" y="114"/>
                  </a:lnTo>
                  <a:close/>
                  <a:moveTo>
                    <a:pt x="75" y="178"/>
                  </a:moveTo>
                  <a:lnTo>
                    <a:pt x="75" y="209"/>
                  </a:lnTo>
                  <a:lnTo>
                    <a:pt x="31" y="209"/>
                  </a:lnTo>
                  <a:lnTo>
                    <a:pt x="31" y="178"/>
                  </a:lnTo>
                  <a:lnTo>
                    <a:pt x="75" y="178"/>
                  </a:lnTo>
                  <a:close/>
                  <a:moveTo>
                    <a:pt x="96" y="178"/>
                  </a:moveTo>
                  <a:lnTo>
                    <a:pt x="145" y="178"/>
                  </a:lnTo>
                  <a:lnTo>
                    <a:pt x="145" y="209"/>
                  </a:lnTo>
                  <a:lnTo>
                    <a:pt x="96" y="209"/>
                  </a:lnTo>
                  <a:lnTo>
                    <a:pt x="96" y="178"/>
                  </a:lnTo>
                  <a:close/>
                  <a:moveTo>
                    <a:pt x="145" y="229"/>
                  </a:moveTo>
                  <a:lnTo>
                    <a:pt x="145" y="270"/>
                  </a:lnTo>
                  <a:lnTo>
                    <a:pt x="96" y="270"/>
                  </a:lnTo>
                  <a:lnTo>
                    <a:pt x="96" y="229"/>
                  </a:lnTo>
                  <a:lnTo>
                    <a:pt x="145" y="229"/>
                  </a:lnTo>
                  <a:close/>
                  <a:moveTo>
                    <a:pt x="165" y="229"/>
                  </a:moveTo>
                  <a:lnTo>
                    <a:pt x="214" y="229"/>
                  </a:lnTo>
                  <a:lnTo>
                    <a:pt x="214" y="270"/>
                  </a:lnTo>
                  <a:lnTo>
                    <a:pt x="165" y="270"/>
                  </a:lnTo>
                  <a:lnTo>
                    <a:pt x="165" y="229"/>
                  </a:lnTo>
                  <a:close/>
                  <a:moveTo>
                    <a:pt x="165" y="209"/>
                  </a:moveTo>
                  <a:lnTo>
                    <a:pt x="165" y="178"/>
                  </a:lnTo>
                  <a:lnTo>
                    <a:pt x="214" y="178"/>
                  </a:lnTo>
                  <a:lnTo>
                    <a:pt x="214" y="209"/>
                  </a:lnTo>
                  <a:lnTo>
                    <a:pt x="165" y="209"/>
                  </a:lnTo>
                  <a:close/>
                  <a:moveTo>
                    <a:pt x="236" y="178"/>
                  </a:moveTo>
                  <a:lnTo>
                    <a:pt x="279" y="178"/>
                  </a:lnTo>
                  <a:lnTo>
                    <a:pt x="279" y="209"/>
                  </a:lnTo>
                  <a:lnTo>
                    <a:pt x="236" y="209"/>
                  </a:lnTo>
                  <a:lnTo>
                    <a:pt x="236" y="178"/>
                  </a:lnTo>
                  <a:close/>
                  <a:moveTo>
                    <a:pt x="236" y="156"/>
                  </a:moveTo>
                  <a:lnTo>
                    <a:pt x="236" y="114"/>
                  </a:lnTo>
                  <a:lnTo>
                    <a:pt x="279" y="114"/>
                  </a:lnTo>
                  <a:lnTo>
                    <a:pt x="279" y="156"/>
                  </a:lnTo>
                  <a:lnTo>
                    <a:pt x="236" y="156"/>
                  </a:lnTo>
                  <a:close/>
                  <a:moveTo>
                    <a:pt x="31" y="229"/>
                  </a:moveTo>
                  <a:lnTo>
                    <a:pt x="75" y="229"/>
                  </a:lnTo>
                  <a:lnTo>
                    <a:pt x="75" y="270"/>
                  </a:lnTo>
                  <a:lnTo>
                    <a:pt x="31" y="270"/>
                  </a:lnTo>
                  <a:lnTo>
                    <a:pt x="31" y="229"/>
                  </a:lnTo>
                  <a:close/>
                  <a:moveTo>
                    <a:pt x="236" y="270"/>
                  </a:moveTo>
                  <a:lnTo>
                    <a:pt x="236" y="229"/>
                  </a:lnTo>
                  <a:lnTo>
                    <a:pt x="279" y="229"/>
                  </a:lnTo>
                  <a:lnTo>
                    <a:pt x="279" y="270"/>
                  </a:lnTo>
                  <a:lnTo>
                    <a:pt x="236" y="2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880" tIns="60940" rIns="121880" bIns="60940" numCol="1" anchor="t" anchorCtr="0" compatLnSpc="1"/>
            <a:lstStyle/>
            <a:p>
              <a:pPr defTabSz="609600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组合 61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343950" y="2738918"/>
            <a:ext cx="1994895" cy="895296"/>
            <a:chOff x="390963" y="3719285"/>
            <a:chExt cx="2316969" cy="1039840"/>
          </a:xfrm>
        </p:grpSpPr>
        <p:sp>
          <p:nvSpPr>
            <p:cNvPr id="63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390963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10" tIns="45705" rIns="91410" bIns="45705" numCol="1" anchor="t" anchorCtr="0" compatLnSpc="1"/>
            <a:lstStyle/>
            <a:p>
              <a:pPr algn="ctr" defTabSz="609600"/>
              <a:endParaRPr 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64" name="Group 40"/>
            <p:cNvGrpSpPr/>
            <p:nvPr/>
          </p:nvGrpSpPr>
          <p:grpSpPr>
            <a:xfrm>
              <a:off x="1212724" y="3976077"/>
              <a:ext cx="684405" cy="539203"/>
              <a:chOff x="1058564" y="1781841"/>
              <a:chExt cx="649993" cy="512092"/>
            </a:xfrm>
            <a:solidFill>
              <a:schemeClr val="bg1"/>
            </a:solidFill>
          </p:grpSpPr>
          <p:sp>
            <p:nvSpPr>
              <p:cNvPr id="65" name="Freeform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7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609600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2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609600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7" name="组合 66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9768064" y="2738918"/>
            <a:ext cx="1994895" cy="895296"/>
            <a:chOff x="9660939" y="3719285"/>
            <a:chExt cx="2316969" cy="1039840"/>
          </a:xfrm>
        </p:grpSpPr>
        <p:sp>
          <p:nvSpPr>
            <p:cNvPr id="69" name="Freeform 9"/>
            <p:cNvSpPr/>
            <p:nvPr>
              <p:custDataLst>
                <p:tags r:id="rId14"/>
              </p:custDataLst>
            </p:nvPr>
          </p:nvSpPr>
          <p:spPr bwMode="auto">
            <a:xfrm>
              <a:off x="9660939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10" tIns="45705" rIns="91410" bIns="45705" numCol="1" anchor="t" anchorCtr="0" compatLnSpc="1"/>
            <a:lstStyle/>
            <a:p>
              <a:pPr defTabSz="60960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1" name="Freeform 147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10632760" y="3883803"/>
              <a:ext cx="373320" cy="589591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0" tIns="45705" rIns="91410" bIns="45705" numCol="1" anchor="t" anchorCtr="0" compatLnSpc="1"/>
            <a:lstStyle/>
            <a:p>
              <a:pPr defTabSz="609600"/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73" name="Straight Connector 4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>
            <p:custDataLst>
              <p:tags r:id="rId16"/>
            </p:custDataLst>
          </p:nvPr>
        </p:nvCxnSpPr>
        <p:spPr>
          <a:xfrm flipV="1">
            <a:off x="4021084" y="3861416"/>
            <a:ext cx="13335" cy="316230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50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>
            <p:custDataLst>
              <p:tags r:id="rId17"/>
            </p:custDataLst>
          </p:nvPr>
        </p:nvCxnSpPr>
        <p:spPr>
          <a:xfrm flipV="1">
            <a:off x="8714857" y="3861416"/>
            <a:ext cx="0" cy="336550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>
            <p:custDataLst>
              <p:tags r:id="rId18"/>
            </p:custDataLst>
          </p:nvPr>
        </p:nvSpPr>
        <p:spPr>
          <a:xfrm>
            <a:off x="344170" y="4262755"/>
            <a:ext cx="2272030" cy="17837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09600"/>
            <a:r>
              <a: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副播</a:t>
            </a:r>
            <a:endParaRPr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09600"/>
            <a:r>
              <a:rPr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直播时，副播主要负责制造话题、烘托气氛，辅助主播展示商品，详细介绍福利规则等工作。</a:t>
            </a:r>
            <a:endParaRPr sz="1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8" name="Straight Connector 4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>
            <p:custDataLst>
              <p:tags r:id="rId19"/>
            </p:custDataLst>
          </p:nvPr>
        </p:nvCxnSpPr>
        <p:spPr>
          <a:xfrm flipV="1">
            <a:off x="1510986" y="3861416"/>
            <a:ext cx="0" cy="346710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50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>
            <p:custDataLst>
              <p:tags r:id="rId20"/>
            </p:custDataLst>
          </p:nvPr>
        </p:nvCxnSpPr>
        <p:spPr>
          <a:xfrm flipV="1">
            <a:off x="6316875" y="3861416"/>
            <a:ext cx="1270" cy="306070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50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>
            <p:custDataLst>
              <p:tags r:id="rId21"/>
            </p:custDataLst>
          </p:nvPr>
        </p:nvCxnSpPr>
        <p:spPr>
          <a:xfrm flipH="1" flipV="1">
            <a:off x="10831523" y="3861416"/>
            <a:ext cx="6350" cy="336550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>
            <p:custDataLst>
              <p:tags r:id="rId22"/>
            </p:custDataLst>
          </p:nvPr>
        </p:nvSpPr>
        <p:spPr>
          <a:xfrm>
            <a:off x="2616200" y="4262755"/>
            <a:ext cx="2586355" cy="1229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09600"/>
            <a:r>
              <a:rPr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助理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09600"/>
            <a:r>
              <a:rPr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直播时，助理应做好直播预热引流的工作，并与主播积极互动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>
            <p:custDataLst>
              <p:tags r:id="rId23"/>
            </p:custDataLst>
          </p:nvPr>
        </p:nvSpPr>
        <p:spPr>
          <a:xfrm>
            <a:off x="5165090" y="4262755"/>
            <a:ext cx="2339340" cy="17837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09600"/>
            <a:r>
              <a: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场控</a:t>
            </a:r>
            <a:endParaRPr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09600"/>
            <a:r>
              <a:rPr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直播时，场控应做好商品上下架、发放优惠券、发放红包、发布抽奖活动、实时记录数据等工作。</a:t>
            </a:r>
            <a:endParaRPr sz="1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>
            <p:custDataLst>
              <p:tags r:id="rId24"/>
            </p:custDataLst>
          </p:nvPr>
        </p:nvSpPr>
        <p:spPr>
          <a:xfrm>
            <a:off x="7545705" y="4262755"/>
            <a:ext cx="2446020" cy="2338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09600"/>
            <a:r>
              <a: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</a:t>
            </a:r>
            <a:endParaRPr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09600"/>
            <a:r>
              <a:rPr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直播时，策划应时刻关注直播的目标达成情况，直播间在线人数少时要加大引流、发放福利、增加互动等，对整场直播的稳定性和高效性负责。</a:t>
            </a:r>
            <a:endParaRPr sz="1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>
            <p:custDataLst>
              <p:tags r:id="rId25"/>
            </p:custDataLst>
          </p:nvPr>
        </p:nvSpPr>
        <p:spPr>
          <a:xfrm>
            <a:off x="10022453" y="4262556"/>
            <a:ext cx="1907433" cy="20612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09600"/>
            <a:r>
              <a: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</a:t>
            </a:r>
            <a:endParaRPr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09600"/>
            <a:r>
              <a:rPr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直播时，客服应做好商品价格及库存修改，与客户沟通，处理商品订单、发货及售后问题。</a:t>
            </a:r>
            <a:endParaRPr sz="1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二、常见的复盘内容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81" grpId="0" bldLvl="0" animBg="1"/>
      <p:bldP spid="82" grpId="0" bldLvl="0" animBg="1"/>
      <p:bldP spid="83" grpId="0" bldLvl="0" animBg="1"/>
      <p:bldP spid="8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二、常见的复盘内容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838091" y="1113367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（四）直播数据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867535"/>
            <a:ext cx="3496310" cy="3745865"/>
          </a:xfrm>
        </p:spPr>
        <p:txBody>
          <a:bodyPr>
            <a:normAutofit/>
          </a:bodyPr>
          <a:lstStyle/>
          <a:p>
            <a:r>
              <a:rPr lang="zh-CN" altLang="en-US">
                <a:cs typeface="+mn-ea"/>
                <a:sym typeface="+mn-lt"/>
              </a:rPr>
              <a:t>直播数据可以充分体现直播带货的效果，也可以反映直播问题。分析直播数据不仅可以为下次选品和定价提供参考，也能体现主播的带货能力，更能反映客户的喜好和行为习惯。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34510" y="1979295"/>
            <a:ext cx="7241540" cy="383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65835" y="2323465"/>
            <a:ext cx="10160000" cy="2834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二、常见的复盘内容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49701" y="307062"/>
            <a:ext cx="196664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/>
            <a:r>
              <a:rPr lang="zh-CN" altLang="en-US" sz="24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相关知识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838091" y="1113367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>
                <a:solidFill>
                  <a:srgbClr val="E5450F"/>
                </a:solidFill>
                <a:cs typeface="+mn-ea"/>
                <a:sym typeface="+mn-lt"/>
              </a:rPr>
              <a:t>（五）直播话术</a:t>
            </a:r>
            <a:endParaRPr lang="zh-CN" altLang="en-US">
              <a:solidFill>
                <a:srgbClr val="E5450F"/>
              </a:solidFill>
              <a:cs typeface="+mn-ea"/>
              <a:sym typeface="+mn-lt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442720" y="2818130"/>
            <a:ext cx="9459595" cy="2099945"/>
          </a:xfrm>
        </p:spPr>
        <p:txBody>
          <a:bodyPr>
            <a:normAutofit/>
          </a:bodyPr>
          <a:lstStyle/>
          <a:p>
            <a:r>
              <a:rPr lang="zh-CN" altLang="en-US">
                <a:cs typeface="+mn-ea"/>
                <a:sym typeface="+mn-lt"/>
              </a:rPr>
              <a:t>直播复盘时，直播团队一方面需要整理直播中能够有效调动客户情绪、促进客户下单的话术，并通过表格的形式将话术按照开场话术、互动话术、促单话术等进行分类归纳，方便在之后的直播中使用。另一方面，直播团队还需要归纳总结影响直播效果和转化效果的话术，避免再次出现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092835" y="2450465"/>
            <a:ext cx="10160000" cy="283464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DIAGRAM_VIRTUALLY_FRAME" val="{&quot;height&quot;:312.45370078740154,&quot;left&quot;:109.88661417322835,&quot;top&quot;:225.83503937007873,&quot;width&quot;:774.5797637795274}"/>
  <p:tag name="KSO_WM_BEAUTIFY_FLAG" val=""/>
</p:tagLst>
</file>

<file path=ppt/tags/tag169.xml><?xml version="1.0" encoding="utf-8"?>
<p:tagLst xmlns:p="http://schemas.openxmlformats.org/presentationml/2006/main">
  <p:tag name="KSO_WM_DIAGRAM_VIRTUALLY_FRAME" val="{&quot;height&quot;:312.45370078740154,&quot;left&quot;:109.88661417322835,&quot;top&quot;:225.83503937007873,&quot;width&quot;:774.5797637795274}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DIAGRAM_VIRTUALLY_FRAME" val="{&quot;height&quot;:312.45370078740154,&quot;left&quot;:109.88661417322835,&quot;top&quot;:225.83503937007873,&quot;width&quot;:774.5797637795274}"/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  <p:tag name="KSO_WM_BEAUTIFY_FLAG" val=""/>
</p:tagLst>
</file>

<file path=ppt/tags/tag20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20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20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209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PP_MARK_KEY" val="ff0ed195-8a47-49fc-8ed6-1478e2e88297"/>
  <p:tag name="COMMONDATA" val="eyJoZGlkIjoiMGE0MTZlNWEyZWFiNWZjMmE5ZmM2YTlmY2ExY2Q1NzkifQ=="/>
  <p:tag name="commondata" val="eyJoZGlkIjoiZWNlM2RkYmQyMTYxMTBiNDVlYjNlODE3MWU3OTQ2N2EifQ==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  <p:tag name="KSO_WM_BEAUTIFY_FLAG" val=""/>
</p:tagLst>
</file>

<file path=ppt/tags/tag8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87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88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  <p:tag name="KSO_WM_BEAUTIFY_FLAG" val=""/>
</p:tagLst>
</file>

<file path=ppt/tags/tag91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4ebi3wh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4264</Words>
  <Application>WPS 演示</Application>
  <PresentationFormat>自定义</PresentationFormat>
  <Paragraphs>341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Calibri Light</vt:lpstr>
      <vt:lpstr>方正宋刻本秀楷简体</vt:lpstr>
      <vt:lpstr>Arial Narrow</vt:lpstr>
      <vt:lpstr>Arial Unicode MS</vt:lpstr>
      <vt:lpstr>等线</vt:lpstr>
      <vt:lpstr>Lato Regular</vt:lpstr>
      <vt:lpstr>Segoe Print</vt:lpstr>
      <vt:lpstr>Gill Sans</vt:lpstr>
      <vt:lpstr>Lato Light</vt:lpstr>
      <vt:lpstr>FZLTDHK-GBK1-0</vt:lpstr>
      <vt:lpstr>FZLTXIHJW-GB1-0</vt:lpstr>
      <vt:lpstr>Gill Sans MT</vt:lpstr>
      <vt:lpstr>Office 主题​​</vt:lpstr>
      <vt:lpstr>PowerPoint 演示文稿</vt:lpstr>
      <vt:lpstr>PowerPoint 演示文稿</vt:lpstr>
      <vt:lpstr>一、直播复盘的基本思路</vt:lpstr>
      <vt:lpstr>一、直播复盘的基本思路</vt:lpstr>
      <vt:lpstr>二、常见的复盘内容</vt:lpstr>
      <vt:lpstr>二、常见的复盘内容</vt:lpstr>
      <vt:lpstr>二、常见的复盘内容</vt:lpstr>
      <vt:lpstr>二、常见的复盘内容</vt:lpstr>
      <vt:lpstr>二、常见的复盘内容</vt:lpstr>
      <vt:lpstr>二、常见的复盘内容</vt:lpstr>
      <vt:lpstr> 任务实战：净水机耗材直播复盘</vt:lpstr>
      <vt:lpstr> 任务实战：净水机耗材直播复盘</vt:lpstr>
      <vt:lpstr>PowerPoint 演示文稿</vt:lpstr>
      <vt:lpstr>一、十大核心数据指标</vt:lpstr>
      <vt:lpstr>二、不同阶段的数据分析与运营重点</vt:lpstr>
      <vt:lpstr>三、获取直播数据的渠道</vt:lpstr>
      <vt:lpstr>三、获取直播数据的渠道</vt:lpstr>
      <vt:lpstr>三、获取直播数据的渠道</vt:lpstr>
      <vt:lpstr> 任务实战1：通过巨量百应分析直播数据</vt:lpstr>
      <vt:lpstr> 任务实战2：使用蝉妈妈分析对比直播数据</vt:lpstr>
      <vt:lpstr> 任务实战2：使用蝉妈妈分析对比直播数据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秋秋</cp:lastModifiedBy>
  <cp:revision>160</cp:revision>
  <dcterms:created xsi:type="dcterms:W3CDTF">2017-06-21T11:05:00Z</dcterms:created>
  <dcterms:modified xsi:type="dcterms:W3CDTF">2024-04-18T05:52:11Z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26C65698E75B45EB8437585BA88E691F_13</vt:lpwstr>
  </property>
  <property fmtid="{D5CDD505-2E9C-101B-9397-08002B2CF9AE}" pid="3" name="KSOProductBuildVer">
    <vt:lpwstr>2052-12.1.0.16729</vt:lpwstr>
  </property>
</Properties>
</file>